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8" r:id="rId2"/>
    <p:sldId id="320" r:id="rId3"/>
    <p:sldId id="345" r:id="rId4"/>
    <p:sldId id="1118" r:id="rId5"/>
    <p:sldId id="1119" r:id="rId6"/>
    <p:sldId id="1129" r:id="rId7"/>
    <p:sldId id="1130" r:id="rId8"/>
    <p:sldId id="1131" r:id="rId9"/>
    <p:sldId id="296" r:id="rId10"/>
    <p:sldId id="298" r:id="rId11"/>
    <p:sldId id="1117" r:id="rId12"/>
    <p:sldId id="29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82"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C5F4-00E2-4AE8-9E8D-FBCE9E0BEDFD}"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FDD0C-A981-403B-BACA-87F1C62DD390}" type="slidenum">
              <a:rPr lang="en-IN" smtClean="0"/>
              <a:t>‹#›</a:t>
            </a:fld>
            <a:endParaRPr lang="en-IN"/>
          </a:p>
        </p:txBody>
      </p:sp>
    </p:spTree>
    <p:extLst>
      <p:ext uri="{BB962C8B-B14F-4D97-AF65-F5344CB8AC3E}">
        <p14:creationId xmlns:p14="http://schemas.microsoft.com/office/powerpoint/2010/main" val="360108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FDD0C-A981-403B-BACA-87F1C62DD390}" type="slidenum">
              <a:rPr lang="en-IN" smtClean="0"/>
              <a:t>3</a:t>
            </a:fld>
            <a:endParaRPr lang="en-IN"/>
          </a:p>
        </p:txBody>
      </p:sp>
    </p:spTree>
    <p:extLst>
      <p:ext uri="{BB962C8B-B14F-4D97-AF65-F5344CB8AC3E}">
        <p14:creationId xmlns:p14="http://schemas.microsoft.com/office/powerpoint/2010/main" val="253358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FDD0C-A981-403B-BACA-87F1C62DD390}" type="slidenum">
              <a:rPr lang="en-IN" smtClean="0"/>
              <a:t>5</a:t>
            </a:fld>
            <a:endParaRPr lang="en-IN"/>
          </a:p>
        </p:txBody>
      </p:sp>
    </p:spTree>
    <p:extLst>
      <p:ext uri="{BB962C8B-B14F-4D97-AF65-F5344CB8AC3E}">
        <p14:creationId xmlns:p14="http://schemas.microsoft.com/office/powerpoint/2010/main" val="109562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60235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30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a:extLst>
              <a:ext uri="{FF2B5EF4-FFF2-40B4-BE49-F238E27FC236}">
                <a16:creationId xmlns:a16="http://schemas.microsoft.com/office/drawing/2014/main" id="{9FE225E0-B36B-4E61-A787-B6A468296B83}"/>
              </a:ext>
            </a:extLst>
          </p:cNvPr>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t="16326" b="16326"/>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0" y="1878647"/>
            <a:ext cx="8517835" cy="884431"/>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168339" y="1921138"/>
            <a:ext cx="8101018" cy="830997"/>
          </a:xfrm>
          <a:prstGeom prst="rect">
            <a:avLst/>
          </a:prstGeom>
        </p:spPr>
        <p:txBody>
          <a:bodyPr wrap="square">
            <a:spAutoFit/>
          </a:bodyPr>
          <a:lstStyle/>
          <a:p>
            <a:r>
              <a:rPr lang="hi-IN" sz="4800" b="1" dirty="0">
                <a:solidFill>
                  <a:schemeClr val="bg1"/>
                </a:solidFill>
                <a:latin typeface="Open sans"/>
              </a:rPr>
              <a:t>वाटर पॉइज़न डिटेक्शन किट</a:t>
            </a:r>
            <a:endParaRPr lang="en-IN" sz="4800" b="1" dirty="0">
              <a:solidFill>
                <a:schemeClr val="bg1"/>
              </a:solidFill>
              <a:latin typeface="Open sans"/>
            </a:endParaRPr>
          </a:p>
        </p:txBody>
      </p:sp>
      <p:sp>
        <p:nvSpPr>
          <p:cNvPr id="4" name="TextBox 3">
            <a:extLst>
              <a:ext uri="{FF2B5EF4-FFF2-40B4-BE49-F238E27FC236}">
                <a16:creationId xmlns:a16="http://schemas.microsoft.com/office/drawing/2014/main" id="{C819DD9F-D24D-4924-3BBC-93B31E8C8527}"/>
              </a:ext>
            </a:extLst>
          </p:cNvPr>
          <p:cNvSpPr txBox="1"/>
          <p:nvPr/>
        </p:nvSpPr>
        <p:spPr>
          <a:xfrm>
            <a:off x="7109869" y="6126202"/>
            <a:ext cx="6223634" cy="610680"/>
          </a:xfrm>
          <a:prstGeom prst="rect">
            <a:avLst/>
          </a:prstGeom>
          <a:noFill/>
        </p:spPr>
        <p:txBody>
          <a:bodyPr wrap="square">
            <a:spAutoFit/>
          </a:bodyPr>
          <a:lstStyle/>
          <a:p>
            <a:pPr>
              <a:lnSpc>
                <a:spcPct val="107000"/>
              </a:lnSpc>
              <a:spcAft>
                <a:spcPts val="800"/>
              </a:spcAft>
              <a:buNone/>
            </a:pPr>
            <a:r>
              <a:rPr lang="hi-IN" sz="3200" b="1" dirty="0">
                <a:effectLst/>
                <a:latin typeface="Kruti Dev 092" pitchFamily="2" charset="0"/>
                <a:ea typeface="Calibri" panose="020F0502020204030204" pitchFamily="34" charset="0"/>
                <a:cs typeface="Mangal" panose="02040503050203030202" pitchFamily="18" charset="0"/>
              </a:rPr>
              <a:t>सिपाही/</a:t>
            </a:r>
            <a:r>
              <a:rPr lang="hi-IN" sz="3200" b="1" dirty="0" err="1">
                <a:effectLst/>
                <a:latin typeface="Kruti Dev 092" pitchFamily="2" charset="0"/>
                <a:ea typeface="Calibri" panose="020F0502020204030204" pitchFamily="34" charset="0"/>
                <a:cs typeface="Mangal" panose="02040503050203030202" pitchFamily="18" charset="0"/>
              </a:rPr>
              <a:t>जीडी</a:t>
            </a:r>
            <a:r>
              <a:rPr lang="hi-IN" sz="3200" b="1" dirty="0">
                <a:effectLst/>
                <a:latin typeface="Kruti Dev 092" pitchFamily="2" charset="0"/>
                <a:ea typeface="Calibri" panose="020F0502020204030204" pitchFamily="34" charset="0"/>
                <a:cs typeface="Mangal" panose="02040503050203030202" pitchFamily="18" charset="0"/>
              </a:rPr>
              <a:t> </a:t>
            </a:r>
            <a:r>
              <a:rPr lang="hi-IN" sz="3200" b="1" dirty="0" err="1">
                <a:effectLst/>
                <a:latin typeface="Kruti Dev 092" pitchFamily="2" charset="0"/>
                <a:ea typeface="Calibri" panose="020F0502020204030204" pitchFamily="34" charset="0"/>
                <a:cs typeface="Mangal" panose="02040503050203030202" pitchFamily="18" charset="0"/>
              </a:rPr>
              <a:t>रामनिवास</a:t>
            </a:r>
            <a:r>
              <a:rPr lang="hi-IN" sz="3200" b="1" dirty="0">
                <a:effectLst/>
                <a:latin typeface="Kruti Dev 092" pitchFamily="2" charset="0"/>
                <a:ea typeface="Calibri" panose="020F0502020204030204" pitchFamily="34" charset="0"/>
                <a:cs typeface="Mangal" panose="02040503050203030202" pitchFamily="18" charset="0"/>
              </a:rPr>
              <a:t> राठौर</a:t>
            </a:r>
            <a:endParaRPr lang="en-IN" sz="40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817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800" b="1" dirty="0">
                <a:solidFill>
                  <a:srgbClr val="C00000"/>
                </a:solidFill>
                <a:latin typeface="Open sans"/>
              </a:rPr>
              <a:t>कोई प्रश्न?</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800" b="1" dirty="0">
                <a:solidFill>
                  <a:srgbClr val="C00000"/>
                </a:solidFill>
                <a:latin typeface="Open sans"/>
              </a:rPr>
              <a:t>मूल्यांकन</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algn="just">
              <a:lnSpc>
                <a:spcPct val="150000"/>
              </a:lnSpc>
              <a:buNone/>
            </a:pPr>
            <a:r>
              <a:rPr lang="en-US" sz="2800" dirty="0">
                <a:solidFill>
                  <a:schemeClr val="tx1"/>
                </a:solidFill>
              </a:rPr>
              <a:t>1</a:t>
            </a:r>
            <a:r>
              <a:rPr lang="en-US" sz="2800" dirty="0">
                <a:solidFill>
                  <a:schemeClr val="tx1"/>
                </a:solidFill>
                <a:latin typeface="Open sans"/>
              </a:rPr>
              <a:t>.</a:t>
            </a:r>
            <a:r>
              <a:rPr lang="hi-IN" sz="2800" dirty="0">
                <a:solidFill>
                  <a:schemeClr val="tx1"/>
                </a:solidFill>
                <a:latin typeface="Open sans"/>
              </a:rPr>
              <a:t> डब्ल्यू.पी.डी.के. द्वारा कितने प्रकार के परीक्षण किए जाते हैं?</a:t>
            </a:r>
            <a:endParaRPr lang="en-US" sz="2800" dirty="0">
              <a:solidFill>
                <a:schemeClr val="tx1"/>
              </a:solidFill>
              <a:latin typeface="Open sans"/>
            </a:endParaRPr>
          </a:p>
          <a:p>
            <a:pPr algn="just">
              <a:lnSpc>
                <a:spcPct val="120000"/>
              </a:lnSpc>
            </a:pPr>
            <a:r>
              <a:rPr lang="hi-IN" sz="2800" dirty="0">
                <a:solidFill>
                  <a:srgbClr val="FF0000"/>
                </a:solidFill>
                <a:latin typeface="Open sans"/>
              </a:rPr>
              <a:t>उत्तर: 9 प्रकार के परीक्षण</a:t>
            </a:r>
            <a:endParaRPr lang="en-US" sz="2800" dirty="0">
              <a:solidFill>
                <a:srgbClr val="FF0000"/>
              </a:solidFill>
              <a:latin typeface="Open sans"/>
            </a:endParaRPr>
          </a:p>
          <a:p>
            <a:pPr algn="just">
              <a:lnSpc>
                <a:spcPct val="150000"/>
              </a:lnSpc>
            </a:pPr>
            <a:r>
              <a:rPr lang="en-IN" sz="2800" dirty="0">
                <a:solidFill>
                  <a:schemeClr val="tx1"/>
                </a:solidFill>
                <a:latin typeface="Open Sans" panose="020B0606030504020204"/>
                <a:cs typeface="Arial" pitchFamily="34" charset="0"/>
              </a:rPr>
              <a:t>2. </a:t>
            </a:r>
            <a:r>
              <a:rPr lang="hi-IN" sz="2800" dirty="0">
                <a:solidFill>
                  <a:schemeClr val="tx1"/>
                </a:solidFill>
                <a:latin typeface="Open Sans" panose="020B0606030504020204"/>
                <a:cs typeface="Arial" pitchFamily="34" charset="0"/>
              </a:rPr>
              <a:t>डब्ल्यू.पी.डी.के. का फुल फॉर्म क्या है?</a:t>
            </a:r>
          </a:p>
          <a:p>
            <a:pPr algn="just">
              <a:lnSpc>
                <a:spcPct val="150000"/>
              </a:lnSpc>
            </a:pPr>
            <a:r>
              <a:rPr lang="hi-IN" sz="2800" dirty="0">
                <a:solidFill>
                  <a:srgbClr val="FF0000"/>
                </a:solidFill>
                <a:latin typeface="Open sans"/>
              </a:rPr>
              <a:t>उत्तर: वाटर पॉइज़न डिटेक्शन किट</a:t>
            </a: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226861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817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hi-IN" sz="4800" b="1" dirty="0">
                <a:solidFill>
                  <a:srgbClr val="C00000"/>
                </a:solidFill>
                <a:latin typeface="Open sans"/>
              </a:rPr>
              <a:t>धन्यवाद</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0943" y="112697"/>
            <a:ext cx="6532901" cy="7111063"/>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03868-B964-F5F5-E332-CD9CD99F1F29}"/>
              </a:ext>
            </a:extLst>
          </p:cNvPr>
          <p:cNvSpPr txBox="1"/>
          <p:nvPr/>
        </p:nvSpPr>
        <p:spPr>
          <a:xfrm>
            <a:off x="4114800" y="1391421"/>
            <a:ext cx="7553740" cy="3916265"/>
          </a:xfrm>
          <a:prstGeom prst="rect">
            <a:avLst/>
          </a:prstGeom>
          <a:solidFill>
            <a:srgbClr val="FFFFFF"/>
          </a:solidFill>
        </p:spPr>
        <p:txBody>
          <a:bodyPr wrap="square">
            <a:spAutoFit/>
          </a:bodyPr>
          <a:lstStyle/>
          <a:p>
            <a:pPr marL="457200" indent="-457200" algn="just">
              <a:lnSpc>
                <a:spcPct val="150000"/>
              </a:lnSpc>
              <a:buFont typeface="Wingdings" panose="05000000000000000000" pitchFamily="2" charset="2"/>
              <a:buChar char="ü"/>
            </a:pPr>
            <a:r>
              <a:rPr lang="en-US" sz="2800" dirty="0">
                <a:latin typeface="Open sans" panose="020B0606030504020204"/>
              </a:rPr>
              <a:t> </a:t>
            </a:r>
            <a:r>
              <a:rPr lang="hi-IN" sz="2800" dirty="0">
                <a:latin typeface="Open sans" panose="020B0606030504020204"/>
              </a:rPr>
              <a:t>वाटर प्वॉइज़न डिटेक्शन किट का परिचय</a:t>
            </a:r>
            <a:endParaRPr lang="en-US" sz="2800" dirty="0">
              <a:latin typeface="Open sans" panose="020B0606030504020204"/>
            </a:endParaRPr>
          </a:p>
          <a:p>
            <a:pPr marL="457200" indent="-457200" algn="just">
              <a:lnSpc>
                <a:spcPct val="150000"/>
              </a:lnSpc>
              <a:buFont typeface="Wingdings" panose="05000000000000000000" pitchFamily="2" charset="2"/>
              <a:buChar char="ü"/>
            </a:pPr>
            <a:r>
              <a:rPr lang="en-US" sz="2800" dirty="0">
                <a:latin typeface="Open sans" panose="020B0606030504020204"/>
              </a:rPr>
              <a:t> </a:t>
            </a:r>
            <a:r>
              <a:rPr lang="hi-IN" sz="2800" dirty="0">
                <a:latin typeface="Open sans" panose="020B0606030504020204"/>
              </a:rPr>
              <a:t>वाटर प्वॉइज़न डिटेक्शन किट</a:t>
            </a:r>
            <a:r>
              <a:rPr lang="en-US" sz="2800" dirty="0">
                <a:latin typeface="Open sans" panose="020B0606030504020204"/>
              </a:rPr>
              <a:t> </a:t>
            </a:r>
            <a:r>
              <a:rPr lang="hi-IN" sz="2800" dirty="0">
                <a:latin typeface="Open sans" panose="020B0606030504020204"/>
              </a:rPr>
              <a:t>के</a:t>
            </a:r>
            <a:r>
              <a:rPr lang="en-US" sz="2800" dirty="0">
                <a:latin typeface="Open sans" panose="020B0606030504020204"/>
              </a:rPr>
              <a:t> </a:t>
            </a:r>
            <a:r>
              <a:rPr lang="hi-IN" sz="2800" dirty="0">
                <a:latin typeface="Open sans" panose="020B0606030504020204"/>
              </a:rPr>
              <a:t>स्पेसिफिकेशन (विशेष विवरण)</a:t>
            </a:r>
            <a:endParaRPr lang="en-US" sz="2800" dirty="0">
              <a:latin typeface="Open sans" panose="020B0606030504020204"/>
            </a:endParaRPr>
          </a:p>
          <a:p>
            <a:pPr marL="457200" indent="-457200" algn="thaiDist">
              <a:lnSpc>
                <a:spcPct val="150000"/>
              </a:lnSpc>
              <a:buFont typeface="Wingdings" panose="05000000000000000000" pitchFamily="2" charset="2"/>
              <a:buChar char="ü"/>
            </a:pPr>
            <a:r>
              <a:rPr lang="hi-IN" sz="2800" dirty="0">
                <a:latin typeface="Open sans" panose="020B0606030504020204"/>
              </a:rPr>
              <a:t>विषैले तत्वों की पहचान हेतु 09 प्रकार के टेस्ट</a:t>
            </a:r>
            <a:endParaRPr lang="en-US" sz="2800" dirty="0">
              <a:latin typeface="Open sans" panose="020B0606030504020204"/>
            </a:endParaRPr>
          </a:p>
          <a:p>
            <a:pPr marL="457200" indent="-457200" algn="thaiDist">
              <a:lnSpc>
                <a:spcPct val="150000"/>
              </a:lnSpc>
              <a:buFont typeface="Wingdings" panose="05000000000000000000" pitchFamily="2" charset="2"/>
              <a:buChar char="ü"/>
            </a:pPr>
            <a:r>
              <a:rPr lang="en-US" sz="2800" dirty="0">
                <a:latin typeface="Open sans" panose="020B0606030504020204"/>
              </a:rPr>
              <a:t> </a:t>
            </a:r>
            <a:r>
              <a:rPr lang="hi-IN" sz="2800" dirty="0">
                <a:latin typeface="Open sans" panose="020B0606030504020204"/>
              </a:rPr>
              <a:t>रखरखाव</a:t>
            </a:r>
            <a:r>
              <a:rPr lang="en-US" sz="2800" dirty="0">
                <a:latin typeface="Open sans" panose="020B0606030504020204"/>
              </a:rPr>
              <a:t> (</a:t>
            </a:r>
            <a:r>
              <a:rPr lang="hi-IN" sz="2800" dirty="0">
                <a:latin typeface="Open sans" panose="020B0606030504020204"/>
              </a:rPr>
              <a:t>मेंटेनेंस</a:t>
            </a:r>
            <a:r>
              <a:rPr lang="en-US" sz="2800" dirty="0">
                <a:latin typeface="Open sans" panose="020B0606030504020204"/>
              </a:rPr>
              <a:t>)</a:t>
            </a:r>
          </a:p>
          <a:p>
            <a:pPr marL="457200" indent="-457200" algn="thaiDist">
              <a:lnSpc>
                <a:spcPct val="150000"/>
              </a:lnSpc>
              <a:buFont typeface="Wingdings" panose="05000000000000000000" pitchFamily="2" charset="2"/>
              <a:buChar char="ü"/>
            </a:pPr>
            <a:r>
              <a:rPr lang="en-US" sz="2800" dirty="0">
                <a:latin typeface="Open sans" panose="020B0606030504020204"/>
              </a:rPr>
              <a:t> </a:t>
            </a:r>
            <a:r>
              <a:rPr lang="hi-IN" sz="2800" dirty="0">
                <a:latin typeface="Open sans" panose="020B0606030504020204"/>
              </a:rPr>
              <a:t>क्या करें और क्या न करें</a:t>
            </a:r>
            <a:endParaRPr lang="en-US" sz="2800" dirty="0">
              <a:latin typeface="Open sans" panose="020B0606030504020204"/>
            </a:endParaRPr>
          </a:p>
        </p:txBody>
      </p:sp>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a:p>
            <a:r>
              <a:rPr lang="hi-IN" sz="4800" b="1" dirty="0">
                <a:solidFill>
                  <a:srgbClr val="C00000"/>
                </a:solidFill>
                <a:latin typeface="Open sans"/>
                <a:ea typeface="Sans Serif Collection" panose="020B0502040504020204" pitchFamily="34" charset="0"/>
                <a:cs typeface="Sans Serif Collection" panose="020B0502040504020204" pitchFamily="34" charset="0"/>
              </a:rPr>
              <a:t>उद्देश्य</a:t>
            </a:r>
          </a:p>
          <a:p>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1974708"/>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dirty="0">
                <a:solidFill>
                  <a:prstClr val="black"/>
                </a:solidFill>
                <a:latin typeface="Open sans" panose="020B0606030504020204"/>
                <a:cs typeface="Arial" pitchFamily="34" charset="0"/>
              </a:rPr>
              <a:t>इस पाठ को पूरा करने के बाद आप सक्षम होंगे: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परिचय</a:t>
            </a:r>
            <a:endParaRPr lang="en-US" sz="48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205355" y="1059366"/>
            <a:ext cx="7579139" cy="4910588"/>
          </a:xfrm>
        </p:spPr>
        <p:txBody>
          <a:bodyPr>
            <a:noAutofit/>
          </a:bodyPr>
          <a:lstStyle/>
          <a:p>
            <a:pPr marL="0" indent="0" algn="thaiDist">
              <a:lnSpc>
                <a:spcPct val="150000"/>
              </a:lnSpc>
              <a:buNone/>
            </a:pPr>
            <a:r>
              <a:rPr lang="hi-IN" sz="2400" dirty="0">
                <a:latin typeface="Open sans" panose="020B0606030504020204"/>
              </a:rPr>
              <a:t>केमिकल डिज़ास्टर की स्थिति में प्रयोग से पूर्व कंटामिनिटेड (संदूषित) जल के नमूनों की जाँच हेतु डब्ल्यू.पी.डी.के. का उपयोग किया जाता है।इस किट में उपलब्ध रिएजेंट एवं सामग्री की  मदद से  09 प्रकार के विषैले तत्वों की जाँच की जा सकती  है, जिसमे नर्व एजेंट एवं मायक्रोबियल कंटामिनिशन   के 5-5 टेस्ट तथा बाकी एजेंट के  50-50 टेस्ट किये जाते है। डब्ल्यू.पी.डी.के. के सभी परीक्षण 30 मिनट में पूरे किए जाते हैं, लेकिन माइक्रोबियल कंटैमिनेशन की जाँच के लिए 18 घंटे का समय लगता है।</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3906078" cy="1905000"/>
          </a:xfrm>
        </p:spPr>
        <p:txBody>
          <a:bodyPr>
            <a:noAutofit/>
          </a:bodyPr>
          <a:lstStyle/>
          <a:p>
            <a:r>
              <a:rPr lang="hi-IN" sz="4800" b="1" dirty="0">
                <a:solidFill>
                  <a:srgbClr val="C00000"/>
                </a:solidFill>
                <a:latin typeface="Open sans" panose="020B0606030504020204"/>
                <a:cs typeface="Arial" pitchFamily="34" charset="0"/>
              </a:rPr>
              <a:t>स्पेसिफिकेशन (विशेष विवरण)</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Content Placeholder 3">
            <a:extLst>
              <a:ext uri="{FF2B5EF4-FFF2-40B4-BE49-F238E27FC236}">
                <a16:creationId xmlns:a16="http://schemas.microsoft.com/office/drawing/2014/main" id="{15CB1E08-F5EE-4561-BC67-9804DC21C8D7}"/>
              </a:ext>
            </a:extLst>
          </p:cNvPr>
          <p:cNvGraphicFramePr>
            <a:graphicFrameLocks noGrp="1"/>
          </p:cNvGraphicFramePr>
          <p:nvPr>
            <p:ph idx="1"/>
            <p:extLst>
              <p:ext uri="{D42A27DB-BD31-4B8C-83A1-F6EECF244321}">
                <p14:modId xmlns:p14="http://schemas.microsoft.com/office/powerpoint/2010/main" val="330991207"/>
              </p:ext>
            </p:extLst>
          </p:nvPr>
        </p:nvGraphicFramePr>
        <p:xfrm>
          <a:off x="4602479" y="1550504"/>
          <a:ext cx="7182014" cy="4285519"/>
        </p:xfrm>
        <a:graphic>
          <a:graphicData uri="http://schemas.openxmlformats.org/drawingml/2006/table">
            <a:tbl>
              <a:tblPr firstRow="1" bandRow="1">
                <a:tableStyleId>{5C22544A-7EE6-4342-B048-85BDC9FD1C3A}</a:tableStyleId>
              </a:tblPr>
              <a:tblGrid>
                <a:gridCol w="1126140">
                  <a:extLst>
                    <a:ext uri="{9D8B030D-6E8A-4147-A177-3AD203B41FA5}">
                      <a16:colId xmlns:a16="http://schemas.microsoft.com/office/drawing/2014/main" val="20000"/>
                    </a:ext>
                  </a:extLst>
                </a:gridCol>
                <a:gridCol w="1907542">
                  <a:extLst>
                    <a:ext uri="{9D8B030D-6E8A-4147-A177-3AD203B41FA5}">
                      <a16:colId xmlns:a16="http://schemas.microsoft.com/office/drawing/2014/main" val="20001"/>
                    </a:ext>
                  </a:extLst>
                </a:gridCol>
                <a:gridCol w="4148332">
                  <a:extLst>
                    <a:ext uri="{9D8B030D-6E8A-4147-A177-3AD203B41FA5}">
                      <a16:colId xmlns:a16="http://schemas.microsoft.com/office/drawing/2014/main" val="20002"/>
                    </a:ext>
                  </a:extLst>
                </a:gridCol>
              </a:tblGrid>
              <a:tr h="1730038">
                <a:tc>
                  <a:txBody>
                    <a:bodyPr/>
                    <a:lstStyle/>
                    <a:p>
                      <a:r>
                        <a:rPr lang="en-US" sz="2800" dirty="0">
                          <a:latin typeface="Open sans" panose="020B0606030504020204"/>
                        </a:rPr>
                        <a:t>1</a:t>
                      </a:r>
                    </a:p>
                  </a:txBody>
                  <a:tcPr/>
                </a:tc>
                <a:tc>
                  <a:txBody>
                    <a:bodyPr/>
                    <a:lstStyle/>
                    <a:p>
                      <a:endParaRPr lang="hi-IN" sz="2800" dirty="0">
                        <a:latin typeface="Open sans" panose="020B0606030504020204"/>
                      </a:endParaRPr>
                    </a:p>
                    <a:p>
                      <a:r>
                        <a:rPr lang="hi-IN" sz="2800" dirty="0">
                          <a:latin typeface="Open sans" panose="020B0606030504020204"/>
                        </a:rPr>
                        <a:t>आकार</a:t>
                      </a:r>
                      <a:endParaRPr lang="en-US" sz="2800" dirty="0">
                        <a:latin typeface="Open sans" panose="020B0606030504020204"/>
                      </a:endParaRPr>
                    </a:p>
                  </a:txBody>
                  <a:tcPr/>
                </a:tc>
                <a:tc>
                  <a:txBody>
                    <a:bodyPr/>
                    <a:lstStyle/>
                    <a:p>
                      <a:r>
                        <a:rPr lang="hi-IN" sz="2800" dirty="0">
                          <a:latin typeface="Open sans" panose="020B0606030504020204"/>
                        </a:rPr>
                        <a:t>लंबाई – 325 मिमी</a:t>
                      </a:r>
                    </a:p>
                    <a:p>
                      <a:r>
                        <a:rPr lang="hi-IN" sz="2800" dirty="0">
                          <a:latin typeface="Open sans" panose="020B0606030504020204"/>
                        </a:rPr>
                        <a:t>चौड़ाई – 270 मिमी</a:t>
                      </a:r>
                    </a:p>
                    <a:p>
                      <a:r>
                        <a:rPr lang="hi-IN" sz="2800" dirty="0">
                          <a:latin typeface="Open sans" panose="020B0606030504020204"/>
                        </a:rPr>
                        <a:t>ऊँचाई – 110 मिमी</a:t>
                      </a:r>
                      <a:endParaRPr lang="en-US" sz="2800" dirty="0">
                        <a:latin typeface="Open sans" panose="020B0606030504020204"/>
                      </a:endParaRPr>
                    </a:p>
                  </a:txBody>
                  <a:tcPr/>
                </a:tc>
                <a:extLst>
                  <a:ext uri="{0D108BD9-81ED-4DB2-BD59-A6C34878D82A}">
                    <a16:rowId xmlns:a16="http://schemas.microsoft.com/office/drawing/2014/main" val="10000"/>
                  </a:ext>
                </a:extLst>
              </a:tr>
              <a:tr h="825443">
                <a:tc>
                  <a:txBody>
                    <a:bodyPr/>
                    <a:lstStyle/>
                    <a:p>
                      <a:r>
                        <a:rPr lang="en-US" sz="2800" dirty="0">
                          <a:latin typeface="Open sans" panose="020B0606030504020204"/>
                        </a:rPr>
                        <a:t>2</a:t>
                      </a:r>
                    </a:p>
                  </a:txBody>
                  <a:tcPr/>
                </a:tc>
                <a:tc>
                  <a:txBody>
                    <a:bodyPr/>
                    <a:lstStyle/>
                    <a:p>
                      <a:pPr algn="l"/>
                      <a:r>
                        <a:rPr lang="hi-IN" sz="2800" dirty="0">
                          <a:latin typeface="Open sans" panose="020B0606030504020204"/>
                        </a:rPr>
                        <a:t>वज़न</a:t>
                      </a:r>
                      <a:endParaRPr lang="en-US" sz="2800" dirty="0">
                        <a:latin typeface="Open sans" panose="020B0606030504020204"/>
                      </a:endParaRPr>
                    </a:p>
                  </a:txBody>
                  <a:tcPr/>
                </a:tc>
                <a:tc>
                  <a:txBody>
                    <a:bodyPr/>
                    <a:lstStyle/>
                    <a:p>
                      <a:r>
                        <a:rPr lang="hi-IN" sz="2800" dirty="0">
                          <a:latin typeface="Open sans" panose="020B0606030504020204"/>
                        </a:rPr>
                        <a:t>3.5 किलोग्राम</a:t>
                      </a:r>
                      <a:endParaRPr lang="en-US" sz="2800" dirty="0">
                        <a:latin typeface="Open sans" panose="020B0606030504020204"/>
                      </a:endParaRPr>
                    </a:p>
                  </a:txBody>
                  <a:tcPr/>
                </a:tc>
                <a:extLst>
                  <a:ext uri="{0D108BD9-81ED-4DB2-BD59-A6C34878D82A}">
                    <a16:rowId xmlns:a16="http://schemas.microsoft.com/office/drawing/2014/main" val="10001"/>
                  </a:ext>
                </a:extLst>
              </a:tr>
              <a:tr h="1730038">
                <a:tc>
                  <a:txBody>
                    <a:bodyPr/>
                    <a:lstStyle/>
                    <a:p>
                      <a:r>
                        <a:rPr lang="en-US" sz="2800" dirty="0">
                          <a:latin typeface="Open sans" panose="020B0606030504020204"/>
                        </a:rPr>
                        <a:t>3</a:t>
                      </a:r>
                    </a:p>
                  </a:txBody>
                  <a:tcPr/>
                </a:tc>
                <a:tc>
                  <a:txBody>
                    <a:bodyPr/>
                    <a:lstStyle/>
                    <a:p>
                      <a:endParaRPr lang="hi-IN" sz="2800" dirty="0">
                        <a:latin typeface="Open sans" panose="020B0606030504020204"/>
                      </a:endParaRPr>
                    </a:p>
                    <a:p>
                      <a:r>
                        <a:rPr lang="hi-IN" sz="2800" dirty="0">
                          <a:latin typeface="Open sans" panose="020B0606030504020204"/>
                        </a:rPr>
                        <a:t>क्षमता</a:t>
                      </a:r>
                      <a:endParaRPr lang="en-US" sz="2800" dirty="0">
                        <a:latin typeface="Open sans" panose="020B0606030504020204"/>
                      </a:endParaRPr>
                    </a:p>
                  </a:txBody>
                  <a:tcPr/>
                </a:tc>
                <a:tc>
                  <a:txBody>
                    <a:bodyPr/>
                    <a:lstStyle/>
                    <a:p>
                      <a:r>
                        <a:rPr lang="hi-IN" sz="2800" dirty="0">
                          <a:latin typeface="Open sans" panose="020B0606030504020204"/>
                        </a:rPr>
                        <a:t>सभी के 50-50 टेस्ट तथा नर्व एजेंट एवं मायक्रोबियल कंटामिनिशन  के 5-5 टेस्ट  </a:t>
                      </a:r>
                      <a:endParaRPr lang="en-US" sz="2800" dirty="0">
                        <a:latin typeface="Open sans" panose="020B0606030504020204"/>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599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13" y="2219743"/>
            <a:ext cx="4084982" cy="2918788"/>
          </a:xfrm>
        </p:spPr>
        <p:txBody>
          <a:bodyPr>
            <a:noAutofit/>
          </a:bodyPr>
          <a:lstStyle/>
          <a:p>
            <a:r>
              <a:rPr lang="hi-IN" sz="4800" b="1" dirty="0">
                <a:solidFill>
                  <a:srgbClr val="C00000"/>
                </a:solidFill>
                <a:latin typeface="Open sans" panose="020B0606030504020204"/>
                <a:cs typeface="Arial" pitchFamily="34" charset="0"/>
              </a:rPr>
              <a:t>वाटर प्वॉइज़न डिटेक्शन किट</a:t>
            </a:r>
            <a:br>
              <a:rPr lang="hi-IN" sz="4800" b="1" dirty="0">
                <a:solidFill>
                  <a:srgbClr val="C00000"/>
                </a:solidFill>
                <a:latin typeface="Open sans" panose="020B0606030504020204"/>
                <a:cs typeface="Arial" pitchFamily="34" charset="0"/>
              </a:rPr>
            </a:br>
            <a:r>
              <a:rPr lang="en-US" sz="4800" b="1" dirty="0">
                <a:solidFill>
                  <a:srgbClr val="C00000"/>
                </a:solidFill>
                <a:latin typeface="Open sans" panose="020B0606030504020204"/>
                <a:cs typeface="Arial" pitchFamily="34" charset="0"/>
              </a:rPr>
              <a:t>(</a:t>
            </a:r>
            <a:r>
              <a:rPr lang="hi-IN" sz="4800" b="1" dirty="0">
                <a:solidFill>
                  <a:srgbClr val="C00000"/>
                </a:solidFill>
                <a:latin typeface="Open sans" panose="020B0606030504020204"/>
                <a:cs typeface="Arial" pitchFamily="34" charset="0"/>
              </a:rPr>
              <a:t>डब्ल्यू.पी.डी.के</a:t>
            </a:r>
            <a:r>
              <a:rPr lang="en-US" sz="4800" b="1" dirty="0">
                <a:solidFill>
                  <a:srgbClr val="C00000"/>
                </a:solidFill>
                <a:latin typeface="Open sans" panose="020B0606030504020204"/>
                <a:cs typeface="Arial" pitchFamily="34" charset="0"/>
              </a:rPr>
              <a:t>)</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
        <p:nvSpPr>
          <p:cNvPr id="6" name="Text Box 2">
            <a:extLst>
              <a:ext uri="{FF2B5EF4-FFF2-40B4-BE49-F238E27FC236}">
                <a16:creationId xmlns:a16="http://schemas.microsoft.com/office/drawing/2014/main" id="{4C55AE9F-4BBA-472F-9224-A22E0F77E25C}"/>
              </a:ext>
            </a:extLst>
          </p:cNvPr>
          <p:cNvSpPr txBox="1">
            <a:spLocks noChangeArrowheads="1"/>
          </p:cNvSpPr>
          <p:nvPr/>
        </p:nvSpPr>
        <p:spPr bwMode="auto">
          <a:xfrm>
            <a:off x="4234069" y="1129749"/>
            <a:ext cx="7663070" cy="5676619"/>
          </a:xfrm>
          <a:prstGeom prst="rect">
            <a:avLst/>
          </a:prstGeom>
          <a:noFill/>
          <a:ln w="9525">
            <a:noFill/>
            <a:miter lim="800000"/>
            <a:headEnd/>
            <a:tailEnd/>
          </a:ln>
        </p:spPr>
        <p:txBody>
          <a:bodyPr wrap="square">
            <a:spAutoFit/>
          </a:bodyPr>
          <a:lstStyle/>
          <a:p>
            <a:pPr algn="just" eaLnBrk="0" hangingPunct="0">
              <a:spcBef>
                <a:spcPct val="50000"/>
              </a:spcBef>
            </a:pPr>
            <a:r>
              <a:rPr lang="hi-IN" sz="2400" dirty="0">
                <a:latin typeface="Open sans" panose="020B0606030504020204"/>
              </a:rPr>
              <a:t>पीने योग्य पानी में विषैले तत्वों का त्वरित पता लगाने हेतु डी.आर.डी.इ. द्वारा विकसित</a:t>
            </a:r>
            <a:r>
              <a:rPr lang="en-US" sz="2400" dirty="0">
                <a:latin typeface="Open sans" panose="020B0606030504020204"/>
              </a:rPr>
              <a:t> </a:t>
            </a:r>
            <a:r>
              <a:rPr lang="hi-IN" sz="2400" dirty="0">
                <a:latin typeface="Open sans" panose="020B0606030504020204"/>
              </a:rPr>
              <a:t>डब्ल्यू.पी.डी.के. किट का उपयोग किया जाता हैI </a:t>
            </a:r>
            <a:endParaRPr lang="en-US" sz="2400" dirty="0">
              <a:latin typeface="Open sans" panose="020B0606030504020204"/>
            </a:endParaRPr>
          </a:p>
          <a:p>
            <a:pPr algn="just" eaLnBrk="0" hangingPunct="0">
              <a:spcBef>
                <a:spcPct val="50000"/>
              </a:spcBef>
            </a:pPr>
            <a:r>
              <a:rPr lang="hi-IN" sz="2400" b="1" dirty="0">
                <a:latin typeface="Open sans" panose="020B0606030504020204"/>
              </a:rPr>
              <a:t>  विषैले तत्व      सीमा(पी.पी.एम.)</a:t>
            </a:r>
            <a:r>
              <a:rPr lang="en-US" sz="2400" b="1" dirty="0">
                <a:latin typeface="Open sans" panose="020B0606030504020204"/>
              </a:rPr>
              <a:t>	</a:t>
            </a:r>
            <a:r>
              <a:rPr lang="hi-IN" sz="2400" b="1" dirty="0">
                <a:latin typeface="Open sans" panose="020B0606030504020204"/>
              </a:rPr>
              <a:t>  कलर </a:t>
            </a:r>
            <a:endParaRPr lang="en-US" sz="2400" b="1"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नर्व एजेंट        </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0.01			</a:t>
            </a:r>
            <a:r>
              <a:rPr lang="hi-IN" sz="2400" dirty="0">
                <a:latin typeface="Open sans" panose="020B0606030504020204"/>
              </a:rPr>
              <a:t> नीला </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सल्फर मस्टर्ड</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2.0				</a:t>
            </a:r>
            <a:r>
              <a:rPr lang="hi-IN" sz="2400" dirty="0">
                <a:latin typeface="Open sans" panose="020B0606030504020204"/>
              </a:rPr>
              <a:t> बैंगनी-नीला</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आर्सेनिक </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0.2				</a:t>
            </a:r>
            <a:r>
              <a:rPr lang="hi-IN" sz="2400" dirty="0">
                <a:latin typeface="Open sans" panose="020B0606030504020204"/>
              </a:rPr>
              <a:t> गुलाबी-बैंगनी</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सायनाइड </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0.05			</a:t>
            </a:r>
            <a:r>
              <a:rPr lang="hi-IN" sz="2400" dirty="0">
                <a:latin typeface="Open sans" panose="020B0606030504020204"/>
              </a:rPr>
              <a:t> हल्का हरा</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लीड </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0.001			</a:t>
            </a:r>
            <a:r>
              <a:rPr lang="hi-IN" sz="2400" dirty="0">
                <a:latin typeface="Open sans" panose="020B0606030504020204"/>
              </a:rPr>
              <a:t> बैंगनी</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मर्क्युरी</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0.5			</a:t>
            </a:r>
            <a:r>
              <a:rPr lang="hi-IN" sz="2400" dirty="0">
                <a:latin typeface="Open sans" panose="020B0606030504020204"/>
              </a:rPr>
              <a:t>    ईंट जैसा लाल</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मैगनिज</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0.2				</a:t>
            </a:r>
            <a:r>
              <a:rPr lang="hi-IN" sz="2400" dirty="0">
                <a:latin typeface="Open sans" panose="020B0606030504020204"/>
              </a:rPr>
              <a:t> नीलापन लिए हरा</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कोपर</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1.5				</a:t>
            </a:r>
            <a:r>
              <a:rPr lang="hi-IN" sz="2400" dirty="0">
                <a:latin typeface="Open sans" panose="020B0606030504020204"/>
              </a:rPr>
              <a:t> जैतूनी हरा</a:t>
            </a:r>
            <a:endParaRPr lang="en-US" sz="2400" dirty="0">
              <a:latin typeface="Open sans" panose="020B0606030504020204"/>
            </a:endParaRPr>
          </a:p>
          <a:p>
            <a:pPr marL="342900" indent="-342900" algn="just" eaLnBrk="0" hangingPunct="0">
              <a:lnSpc>
                <a:spcPct val="50000"/>
              </a:lnSpc>
              <a:spcBef>
                <a:spcPct val="50000"/>
              </a:spcBef>
              <a:buFont typeface="Wingdings" panose="05000000000000000000" pitchFamily="2" charset="2"/>
              <a:buChar char="Ø"/>
            </a:pPr>
            <a:r>
              <a:rPr lang="hi-IN" sz="2400" dirty="0">
                <a:latin typeface="Open sans" panose="020B0606030504020204"/>
              </a:rPr>
              <a:t>माइक्रोबियल </a:t>
            </a:r>
          </a:p>
          <a:p>
            <a:pPr algn="just" eaLnBrk="0" hangingPunct="0">
              <a:lnSpc>
                <a:spcPct val="50000"/>
              </a:lnSpc>
              <a:spcBef>
                <a:spcPct val="50000"/>
              </a:spcBef>
            </a:pPr>
            <a:r>
              <a:rPr lang="hi-IN" sz="2400" dirty="0">
                <a:latin typeface="Open sans" panose="020B0606030504020204"/>
              </a:rPr>
              <a:t>  कंटैमिनेशन </a:t>
            </a:r>
            <a:r>
              <a:rPr lang="en-US" sz="2400" dirty="0">
                <a:latin typeface="Open sans" panose="020B0606030504020204"/>
              </a:rPr>
              <a:t>	</a:t>
            </a:r>
            <a:r>
              <a:rPr lang="hi-IN" sz="2400" dirty="0">
                <a:latin typeface="Open sans" panose="020B0606030504020204"/>
              </a:rPr>
              <a:t>   </a:t>
            </a:r>
            <a:r>
              <a:rPr lang="en-US" sz="2400" dirty="0">
                <a:latin typeface="Open sans" panose="020B0606030504020204"/>
              </a:rPr>
              <a:t>1-3 </a:t>
            </a:r>
            <a:r>
              <a:rPr lang="hi-IN" sz="2400" dirty="0">
                <a:latin typeface="Open sans" panose="020B0606030504020204"/>
              </a:rPr>
              <a:t>कोली</a:t>
            </a:r>
            <a:r>
              <a:rPr lang="en-US" sz="2400" dirty="0">
                <a:latin typeface="Open sans" panose="020B0606030504020204"/>
              </a:rPr>
              <a:t>/100 </a:t>
            </a:r>
            <a:r>
              <a:rPr lang="hi-IN" sz="2400" dirty="0">
                <a:latin typeface="Open sans" panose="020B0606030504020204"/>
              </a:rPr>
              <a:t>मिली </a:t>
            </a:r>
            <a:r>
              <a:rPr lang="en-US" sz="2400" dirty="0">
                <a:latin typeface="Open sans" panose="020B0606030504020204"/>
              </a:rPr>
              <a:t>   </a:t>
            </a:r>
            <a:r>
              <a:rPr lang="hi-IN" sz="2400" dirty="0">
                <a:latin typeface="Open sans" panose="020B0606030504020204"/>
              </a:rPr>
              <a:t>काला</a:t>
            </a:r>
            <a:r>
              <a:rPr lang="en-US" sz="2000" b="1" dirty="0">
                <a:solidFill>
                  <a:srgbClr val="006666"/>
                </a:solidFill>
                <a:latin typeface="Comic Sans MS" pitchFamily="66" charset="0"/>
              </a:rPr>
              <a:t>	</a:t>
            </a:r>
            <a:r>
              <a:rPr lang="en-US" sz="2400" dirty="0">
                <a:solidFill>
                  <a:srgbClr val="006666"/>
                </a:solidFill>
                <a:latin typeface="Times New Roman" pitchFamily="18" charset="0"/>
              </a:rPr>
              <a:t>		</a:t>
            </a:r>
          </a:p>
        </p:txBody>
      </p:sp>
    </p:spTree>
    <p:extLst>
      <p:ext uri="{BB962C8B-B14F-4D97-AF65-F5344CB8AC3E}">
        <p14:creationId xmlns:p14="http://schemas.microsoft.com/office/powerpoint/2010/main" val="195809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74" y="2517914"/>
            <a:ext cx="3116826" cy="1348405"/>
          </a:xfrm>
        </p:spPr>
        <p:txBody>
          <a:bodyPr>
            <a:noAutofit/>
          </a:bodyPr>
          <a:lstStyle/>
          <a:p>
            <a:r>
              <a:rPr lang="hi-IN" sz="4800" b="1" dirty="0">
                <a:solidFill>
                  <a:srgbClr val="C00000"/>
                </a:solidFill>
                <a:latin typeface="Open sans" panose="020B0606030504020204"/>
                <a:cs typeface="Arial" pitchFamily="34" charset="0"/>
              </a:rPr>
              <a:t>रखरखाव (मेंटेनेंस)</a:t>
            </a:r>
          </a:p>
        </p:txBody>
      </p:sp>
      <p:sp>
        <p:nvSpPr>
          <p:cNvPr id="3" name="Content Placeholder 2"/>
          <p:cNvSpPr>
            <a:spLocks noGrp="1"/>
          </p:cNvSpPr>
          <p:nvPr>
            <p:ph idx="1"/>
          </p:nvPr>
        </p:nvSpPr>
        <p:spPr>
          <a:xfrm>
            <a:off x="4572000" y="961084"/>
            <a:ext cx="7166113" cy="5777646"/>
          </a:xfrm>
        </p:spPr>
        <p:txBody>
          <a:bodyPr>
            <a:noAutofit/>
          </a:bodyPr>
          <a:lstStyle/>
          <a:p>
            <a:pPr lvl="0" algn="thaiDist">
              <a:lnSpc>
                <a:spcPct val="150000"/>
              </a:lnSpc>
            </a:pPr>
            <a:r>
              <a:rPr lang="hi-IN" sz="2400" dirty="0">
                <a:latin typeface="Open sans" panose="020B0606030504020204"/>
              </a:rPr>
              <a:t>केमिकल हीटर: हर उपयोग के बाद सामान्य पानी से अच्छी तरह धोएँ और सुखाएँ। यदि एल्युमिनियम प्लेट खराब हो जाए तो बदल दें।</a:t>
            </a:r>
            <a:endParaRPr lang="en-US" sz="2400" dirty="0">
              <a:latin typeface="Open sans" panose="020B0606030504020204"/>
            </a:endParaRPr>
          </a:p>
          <a:p>
            <a:pPr lvl="0" algn="thaiDist">
              <a:lnSpc>
                <a:spcPct val="150000"/>
              </a:lnSpc>
            </a:pPr>
            <a:r>
              <a:rPr lang="hi-IN" sz="2400" dirty="0">
                <a:latin typeface="Open sans" panose="020B0606030504020204"/>
              </a:rPr>
              <a:t>सभी सहायक उपकरण(ग्लास प्लंजर, टेस्ट ट्यूब आदि) को पानी से अच्छी तरह धोकर सुखाएँ।</a:t>
            </a:r>
            <a:endParaRPr lang="en-US" sz="2400" dirty="0">
              <a:latin typeface="Open sans" panose="020B0606030504020204"/>
            </a:endParaRPr>
          </a:p>
          <a:p>
            <a:pPr lvl="0" algn="thaiDist">
              <a:lnSpc>
                <a:spcPct val="150000"/>
              </a:lnSpc>
            </a:pPr>
            <a:r>
              <a:rPr lang="hi-IN" sz="2400" dirty="0">
                <a:latin typeface="Open sans" panose="020B0606030504020204"/>
              </a:rPr>
              <a:t>सिलिका जेल का रंग जांचना आवश्यक है। गुलाबी-सफ़ेद होने पर इसे बदलें या गर्म करके पुनः उपयोग योग्य बनाएँ।</a:t>
            </a:r>
          </a:p>
          <a:p>
            <a:pPr lvl="0" algn="thaiDist">
              <a:lnSpc>
                <a:spcPct val="150000"/>
              </a:lnSpc>
            </a:pPr>
            <a:r>
              <a:rPr lang="hi-IN" sz="2400" dirty="0">
                <a:latin typeface="Open sans" panose="020B0606030504020204"/>
              </a:rPr>
              <a:t>उपयोग के बाद किट को इसके कैरी केस (बक्से) में रखें।</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77382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23" y="2239621"/>
            <a:ext cx="3333989" cy="1905000"/>
          </a:xfrm>
        </p:spPr>
        <p:txBody>
          <a:bodyPr>
            <a:noAutofit/>
          </a:bodyPr>
          <a:lstStyle/>
          <a:p>
            <a:r>
              <a:rPr lang="hi-IN" sz="4800" b="1" dirty="0">
                <a:solidFill>
                  <a:srgbClr val="C00000"/>
                </a:solidFill>
                <a:latin typeface="Open sans" panose="020B0606030504020204"/>
                <a:cs typeface="Arial" pitchFamily="34" charset="0"/>
              </a:rPr>
              <a:t>क्या करें </a:t>
            </a:r>
            <a:endParaRPr lang="en-US" sz="48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277032" y="1338768"/>
            <a:ext cx="7268924" cy="4472098"/>
          </a:xfrm>
        </p:spPr>
        <p:txBody>
          <a:bodyPr>
            <a:noAutofit/>
          </a:bodyPr>
          <a:lstStyle/>
          <a:p>
            <a:pPr algn="thaiDist"/>
            <a:r>
              <a:rPr lang="hi-IN" sz="2400" dirty="0">
                <a:latin typeface="Open sans" panose="020B0606030504020204"/>
              </a:rPr>
              <a:t>किट को ले जाते समय कैरी केस का उपयोग करें।</a:t>
            </a:r>
          </a:p>
          <a:p>
            <a:pPr algn="thaiDist"/>
            <a:r>
              <a:rPr lang="hi-IN" sz="2400" dirty="0">
                <a:latin typeface="Open sans" panose="020B0606030504020204"/>
              </a:rPr>
              <a:t>रिएजेंट की बोतलों के ढक्कन कसकर बंद करें।</a:t>
            </a:r>
          </a:p>
          <a:p>
            <a:pPr algn="thaiDist"/>
            <a:r>
              <a:rPr lang="hi-IN" sz="2400" dirty="0">
                <a:latin typeface="Open sans" panose="020B0606030504020204"/>
              </a:rPr>
              <a:t>जब रिएजेंट समाप्त हो जाए या उसकी वैधता समाप्त हो, तो इसे बदलें।</a:t>
            </a:r>
          </a:p>
          <a:p>
            <a:pPr algn="thaiDist"/>
            <a:r>
              <a:rPr lang="hi-IN" sz="2400" dirty="0">
                <a:latin typeface="Open sans" panose="020B0606030504020204"/>
              </a:rPr>
              <a:t>टेस्ट खत्म होने पर सभी एसेसरीज़ को धोकर साफ रखें।</a:t>
            </a:r>
          </a:p>
          <a:p>
            <a:pPr algn="thaiDist"/>
            <a:r>
              <a:rPr lang="hi-IN" sz="2400" dirty="0">
                <a:latin typeface="Open sans" panose="020B0606030504020204"/>
              </a:rPr>
              <a:t>केमिकल हीटर में एल्युमिनियम प्लेट समाप्त होने पर बदलें।</a:t>
            </a:r>
          </a:p>
          <a:p>
            <a:pPr algn="thaiDist"/>
            <a:r>
              <a:rPr lang="hi-IN" sz="2400" dirty="0">
                <a:latin typeface="Open sans" panose="020B0606030504020204"/>
              </a:rPr>
              <a:t>यदि परीक्षण में विशेष तापमान की आवश्यकता हो, तो तापमान बनाए रखें।</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46577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0" y="2239621"/>
            <a:ext cx="2911203" cy="1905000"/>
          </a:xfrm>
        </p:spPr>
        <p:txBody>
          <a:bodyPr>
            <a:noAutofit/>
          </a:bodyPr>
          <a:lstStyle/>
          <a:p>
            <a:r>
              <a:rPr lang="hi-IN" sz="4800" b="1" dirty="0">
                <a:solidFill>
                  <a:srgbClr val="C00000"/>
                </a:solidFill>
                <a:latin typeface="Open sans" panose="020B0606030504020204"/>
                <a:cs typeface="Arial" pitchFamily="34" charset="0"/>
              </a:rPr>
              <a:t>क्या न करें</a:t>
            </a:r>
            <a:endParaRPr lang="en-US" sz="48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916556" y="1338767"/>
            <a:ext cx="6629400" cy="5081909"/>
          </a:xfrm>
        </p:spPr>
        <p:txBody>
          <a:bodyPr>
            <a:noAutofit/>
          </a:bodyPr>
          <a:lstStyle/>
          <a:p>
            <a:pPr lvl="0" algn="just">
              <a:lnSpc>
                <a:spcPct val="200000"/>
              </a:lnSpc>
            </a:pPr>
            <a:r>
              <a:rPr lang="hi-IN" sz="2400" dirty="0">
                <a:latin typeface="Open sans" panose="020B0606030504020204"/>
              </a:rPr>
              <a:t>परीक्षण हेतु लिया गया पानी क्लोरीनयुक्त नहीं होना चाहिए।</a:t>
            </a:r>
            <a:endParaRPr lang="en-US" sz="2400" dirty="0">
              <a:latin typeface="Open sans" panose="020B0606030504020204"/>
            </a:endParaRPr>
          </a:p>
          <a:p>
            <a:pPr lvl="0" algn="just">
              <a:lnSpc>
                <a:spcPct val="200000"/>
              </a:lnSpc>
            </a:pPr>
            <a:r>
              <a:rPr lang="hi-IN" sz="2400" dirty="0">
                <a:latin typeface="Open sans" panose="020B0606030504020204"/>
              </a:rPr>
              <a:t>एक्सपायरी हो चुके रिएजेंट और टेस्ट पेपर का उपयोग न करें।</a:t>
            </a:r>
          </a:p>
          <a:p>
            <a:pPr lvl="0" algn="just">
              <a:lnSpc>
                <a:spcPct val="200000"/>
              </a:lnSpc>
            </a:pPr>
            <a:r>
              <a:rPr lang="hi-IN" sz="2400" dirty="0">
                <a:latin typeface="Open sans" panose="020B0606030504020204"/>
              </a:rPr>
              <a:t>सभी उपकरणों को अच्छी तरह धोए, साफ किए बिना किट में न रखें।</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66590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1651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hi-IN" altLang="en-US" sz="4800" b="1" dirty="0">
                <a:solidFill>
                  <a:srgbClr val="C00000"/>
                </a:solidFill>
                <a:latin typeface="Open sans"/>
              </a:rPr>
              <a:t>समीक्षा</a:t>
            </a:r>
          </a:p>
          <a:p>
            <a:pPr lvl="0" algn="ctr">
              <a:lnSpc>
                <a:spcPct val="120000"/>
              </a:lnSpc>
              <a:buClr>
                <a:srgbClr val="C00000"/>
              </a:buClr>
              <a:buSzPts val="3600"/>
            </a:pP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655128" y="1525915"/>
            <a:ext cx="7536872" cy="3902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gn="thaiDist">
              <a:lnSpc>
                <a:spcPct val="150000"/>
              </a:lnSpc>
              <a:buFont typeface="Wingdings" panose="05000000000000000000" pitchFamily="2" charset="2"/>
              <a:buChar char="ü"/>
            </a:pPr>
            <a:r>
              <a:rPr lang="hi-IN" sz="2800" dirty="0">
                <a:latin typeface="Open sans" panose="020B0606030504020204"/>
              </a:rPr>
              <a:t>वाटर प्वॉइज़न डिटेक्शन किट का परिचय</a:t>
            </a:r>
          </a:p>
          <a:p>
            <a:pPr marL="457200" indent="-457200" algn="thaiDist">
              <a:lnSpc>
                <a:spcPct val="150000"/>
              </a:lnSpc>
              <a:buFont typeface="Wingdings" panose="05000000000000000000" pitchFamily="2" charset="2"/>
              <a:buChar char="ü"/>
            </a:pPr>
            <a:r>
              <a:rPr lang="hi-IN" sz="2800" dirty="0">
                <a:latin typeface="Open sans" panose="020B0606030504020204"/>
              </a:rPr>
              <a:t> वाटर प्वॉइज़न डिटेक्शन किट के स्पेसिफिकेशन (विशेष विवरण)</a:t>
            </a:r>
          </a:p>
          <a:p>
            <a:pPr marL="457200" indent="-457200" algn="thaiDist">
              <a:lnSpc>
                <a:spcPct val="150000"/>
              </a:lnSpc>
              <a:buFont typeface="Wingdings" panose="05000000000000000000" pitchFamily="2" charset="2"/>
              <a:buChar char="ü"/>
            </a:pPr>
            <a:r>
              <a:rPr lang="hi-IN" sz="2800" dirty="0">
                <a:latin typeface="Open sans" panose="020B0606030504020204"/>
              </a:rPr>
              <a:t>विषैले तत्वों की पहचान हेतु 09 प्रकार के टेस्ट</a:t>
            </a:r>
          </a:p>
          <a:p>
            <a:pPr marL="457200" indent="-457200" algn="thaiDist">
              <a:lnSpc>
                <a:spcPct val="150000"/>
              </a:lnSpc>
              <a:buFont typeface="Wingdings" panose="05000000000000000000" pitchFamily="2" charset="2"/>
              <a:buChar char="ü"/>
            </a:pPr>
            <a:r>
              <a:rPr lang="hi-IN" sz="2800" dirty="0">
                <a:latin typeface="Open sans" panose="020B0606030504020204"/>
              </a:rPr>
              <a:t> रखरखाव (मेंटेनेंस)</a:t>
            </a:r>
          </a:p>
          <a:p>
            <a:pPr marL="457200" indent="-457200" algn="thaiDist">
              <a:lnSpc>
                <a:spcPct val="150000"/>
              </a:lnSpc>
              <a:buFont typeface="Wingdings" panose="05000000000000000000" pitchFamily="2" charset="2"/>
              <a:buChar char="ü"/>
            </a:pPr>
            <a:r>
              <a:rPr lang="hi-IN" sz="2800" dirty="0">
                <a:latin typeface="Open sans" panose="020B0606030504020204"/>
              </a:rPr>
              <a:t> क्या करें और क्या न करें</a:t>
            </a:r>
            <a:endParaRPr lang="en-PH" sz="2800" dirty="0">
              <a:latin typeface="Open sans" panose="020B0606030504020204"/>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669</Words>
  <Application>Microsoft Office PowerPoint</Application>
  <PresentationFormat>Widescreen</PresentationFormat>
  <Paragraphs>78</Paragraphs>
  <Slides>12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Calibri</vt:lpstr>
      <vt:lpstr>Comic Sans MS</vt:lpstr>
      <vt:lpstr>Kruti Dev 092</vt:lpstr>
      <vt:lpstr>Noto Sans Symbols</vt:lpstr>
      <vt:lpstr>Open sans</vt:lpstr>
      <vt:lpstr>Open sans</vt:lpstr>
      <vt:lpstr>Open Sans SemiBold</vt:lpstr>
      <vt:lpstr>Times New Roman</vt:lpstr>
      <vt:lpstr>Tw Cen MT</vt:lpstr>
      <vt:lpstr>Wingdings</vt:lpstr>
      <vt:lpstr>Office Theme</vt:lpstr>
      <vt:lpstr>PowerPoint Presentation</vt:lpstr>
      <vt:lpstr>PowerPoint Presentation</vt:lpstr>
      <vt:lpstr>परिचय</vt:lpstr>
      <vt:lpstr>स्पेसिफिकेशन (विशेष विवरण)</vt:lpstr>
      <vt:lpstr>वाटर प्वॉइज़न डिटेक्शन किट (डब्ल्यू.पी.डी.के)</vt:lpstr>
      <vt:lpstr>रखरखाव (मेंटेनेंस)</vt:lpstr>
      <vt:lpstr>क्या करें </vt:lpstr>
      <vt:lpstr>क्या न करें</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Tokyo Subway Sarin Attack</dc:title>
  <dc:subject/>
  <dc:creator/>
  <cp:keywords/>
  <dc:description>generated using python-pptx</dc:description>
  <cp:lastModifiedBy>08 TH BN NDRF GHAZIABAD</cp:lastModifiedBy>
  <cp:revision>26</cp:revision>
  <dcterms:created xsi:type="dcterms:W3CDTF">2013-01-27T09:14:16Z</dcterms:created>
  <dcterms:modified xsi:type="dcterms:W3CDTF">2025-12-17T11:10:19Z</dcterms:modified>
  <cp:category/>
</cp:coreProperties>
</file>