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1339" r:id="rId2"/>
    <p:sldId id="1340" r:id="rId3"/>
    <p:sldId id="1359" r:id="rId4"/>
    <p:sldId id="1354" r:id="rId5"/>
    <p:sldId id="1360" r:id="rId6"/>
    <p:sldId id="1361" r:id="rId7"/>
    <p:sldId id="1362" r:id="rId8"/>
    <p:sldId id="1363" r:id="rId9"/>
    <p:sldId id="1364" r:id="rId10"/>
    <p:sldId id="1365" r:id="rId11"/>
    <p:sldId id="1376" r:id="rId12"/>
    <p:sldId id="1377" r:id="rId13"/>
    <p:sldId id="1378" r:id="rId14"/>
    <p:sldId id="1379" r:id="rId15"/>
    <p:sldId id="1380" r:id="rId16"/>
    <p:sldId id="1381" r:id="rId17"/>
    <p:sldId id="1382" r:id="rId18"/>
    <p:sldId id="1383" r:id="rId19"/>
    <p:sldId id="1384" r:id="rId20"/>
    <p:sldId id="1385" r:id="rId21"/>
    <p:sldId id="1386" r:id="rId22"/>
    <p:sldId id="1387" r:id="rId23"/>
    <p:sldId id="1388" r:id="rId24"/>
    <p:sldId id="1389" r:id="rId25"/>
    <p:sldId id="1390" r:id="rId26"/>
    <p:sldId id="1391" r:id="rId27"/>
    <p:sldId id="1392" r:id="rId28"/>
    <p:sldId id="1393" r:id="rId29"/>
    <p:sldId id="1394" r:id="rId30"/>
    <p:sldId id="1395" r:id="rId31"/>
    <p:sldId id="1396" r:id="rId32"/>
    <p:sldId id="1397" r:id="rId33"/>
    <p:sldId id="1398" r:id="rId34"/>
    <p:sldId id="1399" r:id="rId35"/>
    <p:sldId id="1400" r:id="rId36"/>
    <p:sldId id="1401" r:id="rId37"/>
    <p:sldId id="1402" r:id="rId38"/>
    <p:sldId id="1403" r:id="rId39"/>
    <p:sldId id="1404" r:id="rId40"/>
    <p:sldId id="1455" r:id="rId41"/>
    <p:sldId id="1453" r:id="rId42"/>
    <p:sldId id="1454" r:id="rId43"/>
    <p:sldId id="1456" r:id="rId44"/>
    <p:sldId id="1457" r:id="rId45"/>
    <p:sldId id="1458" r:id="rId46"/>
    <p:sldId id="1459" r:id="rId47"/>
    <p:sldId id="1460" r:id="rId48"/>
    <p:sldId id="1461" r:id="rId49"/>
    <p:sldId id="1462" r:id="rId50"/>
    <p:sldId id="1463" r:id="rId51"/>
    <p:sldId id="1464" r:id="rId52"/>
    <p:sldId id="1465" r:id="rId53"/>
    <p:sldId id="1466" r:id="rId54"/>
    <p:sldId id="1467" r:id="rId55"/>
    <p:sldId id="1468" r:id="rId56"/>
    <p:sldId id="1369" r:id="rId57"/>
    <p:sldId id="1370" r:id="rId58"/>
    <p:sldId id="1371" r:id="rId59"/>
    <p:sldId id="1372" r:id="rId60"/>
    <p:sldId id="1373" r:id="rId61"/>
    <p:sldId id="1374" r:id="rId62"/>
    <p:sldId id="1375" r:id="rId63"/>
    <p:sldId id="1368" r:id="rId64"/>
    <p:sldId id="1367" r:id="rId65"/>
    <p:sldId id="1352" r:id="rId66"/>
    <p:sldId id="1469" r:id="rId67"/>
    <p:sldId id="1353" r:id="rId68"/>
    <p:sldId id="1117" r:id="rId69"/>
    <p:sldId id="299"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3093bb00dc206a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0290" autoAdjust="0"/>
  </p:normalViewPr>
  <p:slideViewPr>
    <p:cSldViewPr snapToGrid="0" snapToObjects="1">
      <p:cViewPr varScale="1">
        <p:scale>
          <a:sx n="80" d="100"/>
          <a:sy n="80" d="100"/>
        </p:scale>
        <p:origin x="166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71F48-BAED-40BA-B66D-44F39E0FB1A5}"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IN"/>
        </a:p>
      </dgm:t>
    </dgm:pt>
    <dgm:pt modelId="{71F6531F-84EE-49F6-95C1-4D280038AB11}">
      <dgm:prSet phldrT="[Text]"/>
      <dgm:spPr>
        <a:solidFill>
          <a:schemeClr val="bg1">
            <a:lumMod val="75000"/>
            <a:lumOff val="25000"/>
          </a:schemeClr>
        </a:solidFill>
      </dgm:spPr>
      <dgm:t>
        <a:bodyPr/>
        <a:lstStyle/>
        <a:p>
          <a:r>
            <a:rPr lang="en-US" dirty="0"/>
            <a:t>DECON</a:t>
          </a:r>
          <a:endParaRPr lang="en-IN" dirty="0"/>
        </a:p>
      </dgm:t>
    </dgm:pt>
    <dgm:pt modelId="{5761A3D3-68F6-44D1-AAB0-09144E59F742}" type="parTrans" cxnId="{AA1C6F7F-7FE2-4878-A0CE-2C2B1EEB6FC6}">
      <dgm:prSet/>
      <dgm:spPr/>
      <dgm:t>
        <a:bodyPr/>
        <a:lstStyle/>
        <a:p>
          <a:endParaRPr lang="en-IN"/>
        </a:p>
      </dgm:t>
    </dgm:pt>
    <dgm:pt modelId="{699427B8-9F33-49DB-A3FE-1200DAE128B6}" type="sibTrans" cxnId="{AA1C6F7F-7FE2-4878-A0CE-2C2B1EEB6FC6}">
      <dgm:prSet/>
      <dgm:spPr/>
      <dgm:t>
        <a:bodyPr/>
        <a:lstStyle/>
        <a:p>
          <a:endParaRPr lang="en-IN"/>
        </a:p>
      </dgm:t>
    </dgm:pt>
    <dgm:pt modelId="{609C06D8-9109-4937-B22E-B396A1430907}">
      <dgm:prSet phldrT="[Text]" custT="1"/>
      <dgm:spPr>
        <a:solidFill>
          <a:schemeClr val="accent6">
            <a:lumMod val="50000"/>
          </a:schemeClr>
        </a:solidFill>
      </dgm:spPr>
      <dgm:t>
        <a:bodyPr/>
        <a:lstStyle/>
        <a:p>
          <a:r>
            <a:rPr lang="en-US" sz="2400" b="1"/>
            <a:t>REMOVE</a:t>
          </a:r>
          <a:endParaRPr lang="en-IN" sz="2400" b="1" dirty="0"/>
        </a:p>
      </dgm:t>
    </dgm:pt>
    <dgm:pt modelId="{5BA0EC09-1E5F-49AA-BFBD-DC470F0A833D}" type="parTrans" cxnId="{2C4D2841-9224-4C04-B26F-F4A4BBE14865}">
      <dgm:prSet/>
      <dgm:spPr/>
      <dgm:t>
        <a:bodyPr/>
        <a:lstStyle/>
        <a:p>
          <a:endParaRPr lang="en-IN"/>
        </a:p>
      </dgm:t>
    </dgm:pt>
    <dgm:pt modelId="{045C391B-EFF6-4AFD-81E7-A5F42D3827F6}" type="sibTrans" cxnId="{2C4D2841-9224-4C04-B26F-F4A4BBE14865}">
      <dgm:prSet/>
      <dgm:spPr/>
      <dgm:t>
        <a:bodyPr/>
        <a:lstStyle/>
        <a:p>
          <a:endParaRPr lang="en-IN"/>
        </a:p>
      </dgm:t>
    </dgm:pt>
    <dgm:pt modelId="{6A1E472A-78A5-48AB-BDB6-942BF54292C6}">
      <dgm:prSet phldrT="[Text]"/>
      <dgm:spPr>
        <a:solidFill>
          <a:schemeClr val="accent5">
            <a:lumMod val="50000"/>
          </a:schemeClr>
        </a:solidFill>
      </dgm:spPr>
      <dgm:t>
        <a:bodyPr/>
        <a:lstStyle/>
        <a:p>
          <a:r>
            <a:rPr lang="en-US" b="1"/>
            <a:t>REDUCE</a:t>
          </a:r>
          <a:endParaRPr lang="en-IN" b="1" dirty="0"/>
        </a:p>
      </dgm:t>
    </dgm:pt>
    <dgm:pt modelId="{DC6D7DE0-E317-4F17-AC11-459DBEF67144}" type="parTrans" cxnId="{D296E773-46CE-443A-9E9E-E710DC321946}">
      <dgm:prSet/>
      <dgm:spPr/>
      <dgm:t>
        <a:bodyPr/>
        <a:lstStyle/>
        <a:p>
          <a:endParaRPr lang="en-IN"/>
        </a:p>
      </dgm:t>
    </dgm:pt>
    <dgm:pt modelId="{7045B890-766E-41A8-B5E3-CAA43766E1C4}" type="sibTrans" cxnId="{D296E773-46CE-443A-9E9E-E710DC321946}">
      <dgm:prSet/>
      <dgm:spPr/>
      <dgm:t>
        <a:bodyPr/>
        <a:lstStyle/>
        <a:p>
          <a:endParaRPr lang="en-IN"/>
        </a:p>
      </dgm:t>
    </dgm:pt>
    <dgm:pt modelId="{CB542F8C-57C0-4530-AE9C-E9FA1DF0A844}">
      <dgm:prSet phldrT="[Text]"/>
      <dgm:spPr>
        <a:solidFill>
          <a:srgbClr val="990000"/>
        </a:solidFill>
      </dgm:spPr>
      <dgm:t>
        <a:bodyPr/>
        <a:lstStyle/>
        <a:p>
          <a:r>
            <a:rPr lang="en-US" b="1"/>
            <a:t>MINIMISE</a:t>
          </a:r>
          <a:r>
            <a:rPr lang="en-US"/>
            <a:t> </a:t>
          </a:r>
          <a:endParaRPr lang="en-IN" dirty="0"/>
        </a:p>
      </dgm:t>
    </dgm:pt>
    <dgm:pt modelId="{BBFB4299-4D8F-4FAA-9856-472CD844253D}" type="parTrans" cxnId="{1165A3E1-1206-402B-B889-6F64ECE4FF2C}">
      <dgm:prSet/>
      <dgm:spPr/>
      <dgm:t>
        <a:bodyPr/>
        <a:lstStyle/>
        <a:p>
          <a:endParaRPr lang="en-IN"/>
        </a:p>
      </dgm:t>
    </dgm:pt>
    <dgm:pt modelId="{517D18F7-757C-426D-B4BD-153560F0B0F3}" type="sibTrans" cxnId="{1165A3E1-1206-402B-B889-6F64ECE4FF2C}">
      <dgm:prSet/>
      <dgm:spPr/>
      <dgm:t>
        <a:bodyPr/>
        <a:lstStyle/>
        <a:p>
          <a:endParaRPr lang="en-IN"/>
        </a:p>
      </dgm:t>
    </dgm:pt>
    <dgm:pt modelId="{E8C14721-8BF7-4ECA-8691-142E3825C2E4}">
      <dgm:prSet phldrT="[Text]"/>
      <dgm:spPr>
        <a:solidFill>
          <a:srgbClr val="000099"/>
        </a:solidFill>
      </dgm:spPr>
      <dgm:t>
        <a:bodyPr/>
        <a:lstStyle/>
        <a:p>
          <a:r>
            <a:rPr lang="en-US" b="1"/>
            <a:t>PREVENT</a:t>
          </a:r>
          <a:endParaRPr lang="en-IN" b="1" dirty="0"/>
        </a:p>
      </dgm:t>
    </dgm:pt>
    <dgm:pt modelId="{FCBF0F81-F948-4C0E-BE18-64315C4DDD35}" type="parTrans" cxnId="{56A62F83-7A21-40B0-BF53-E167E596A517}">
      <dgm:prSet/>
      <dgm:spPr/>
      <dgm:t>
        <a:bodyPr/>
        <a:lstStyle/>
        <a:p>
          <a:endParaRPr lang="en-IN"/>
        </a:p>
      </dgm:t>
    </dgm:pt>
    <dgm:pt modelId="{BA57CAEF-09E4-4E2E-81CA-640B0D301FEE}" type="sibTrans" cxnId="{56A62F83-7A21-40B0-BF53-E167E596A517}">
      <dgm:prSet/>
      <dgm:spPr/>
      <dgm:t>
        <a:bodyPr/>
        <a:lstStyle/>
        <a:p>
          <a:endParaRPr lang="en-IN"/>
        </a:p>
      </dgm:t>
    </dgm:pt>
    <dgm:pt modelId="{E60AD676-1DCB-491B-908C-13D41B63656E}" type="pres">
      <dgm:prSet presAssocID="{8F671F48-BAED-40BA-B66D-44F39E0FB1A5}" presName="Name0" presStyleCnt="0">
        <dgm:presLayoutVars>
          <dgm:chMax val="1"/>
          <dgm:dir/>
          <dgm:animLvl val="ctr"/>
          <dgm:resizeHandles val="exact"/>
        </dgm:presLayoutVars>
      </dgm:prSet>
      <dgm:spPr/>
    </dgm:pt>
    <dgm:pt modelId="{2D5DA184-56D1-4481-A4CA-94EA0D77EFBD}" type="pres">
      <dgm:prSet presAssocID="{71F6531F-84EE-49F6-95C1-4D280038AB11}" presName="centerShape" presStyleLbl="node0" presStyleIdx="0" presStyleCnt="1" custScaleX="121685" custScaleY="111329"/>
      <dgm:spPr/>
    </dgm:pt>
    <dgm:pt modelId="{3F666489-689A-4ED0-BCF6-5FA46838396C}" type="pres">
      <dgm:prSet presAssocID="{5BA0EC09-1E5F-49AA-BFBD-DC470F0A833D}" presName="parTrans" presStyleLbl="sibTrans2D1" presStyleIdx="0" presStyleCnt="4"/>
      <dgm:spPr/>
    </dgm:pt>
    <dgm:pt modelId="{EF76A76F-C8BB-4F7D-9516-04877B25D431}" type="pres">
      <dgm:prSet presAssocID="{5BA0EC09-1E5F-49AA-BFBD-DC470F0A833D}" presName="connectorText" presStyleLbl="sibTrans2D1" presStyleIdx="0" presStyleCnt="4"/>
      <dgm:spPr/>
    </dgm:pt>
    <dgm:pt modelId="{AB3223F5-7C75-4D59-AD7B-6F53DDAE6544}" type="pres">
      <dgm:prSet presAssocID="{609C06D8-9109-4937-B22E-B396A1430907}" presName="node" presStyleLbl="node1" presStyleIdx="0" presStyleCnt="4" custScaleX="161120" custScaleY="45000" custRadScaleRad="91179" custRadScaleInc="-1586">
        <dgm:presLayoutVars>
          <dgm:bulletEnabled val="1"/>
        </dgm:presLayoutVars>
      </dgm:prSet>
      <dgm:spPr/>
    </dgm:pt>
    <dgm:pt modelId="{49AE3DBA-4CFD-487F-812E-4048767C15D1}" type="pres">
      <dgm:prSet presAssocID="{DC6D7DE0-E317-4F17-AC11-459DBEF67144}" presName="parTrans" presStyleLbl="sibTrans2D1" presStyleIdx="1" presStyleCnt="4"/>
      <dgm:spPr/>
    </dgm:pt>
    <dgm:pt modelId="{009DB17D-84EF-4058-A3CB-041CF5EBC030}" type="pres">
      <dgm:prSet presAssocID="{DC6D7DE0-E317-4F17-AC11-459DBEF67144}" presName="connectorText" presStyleLbl="sibTrans2D1" presStyleIdx="1" presStyleCnt="4"/>
      <dgm:spPr/>
    </dgm:pt>
    <dgm:pt modelId="{2F80AF99-8240-4014-92FE-73C0216C5660}" type="pres">
      <dgm:prSet presAssocID="{6A1E472A-78A5-48AB-BDB6-942BF54292C6}" presName="node" presStyleLbl="node1" presStyleIdx="1" presStyleCnt="4" custScaleX="154012" custScaleY="56889" custRadScaleRad="132228" custRadScaleInc="618">
        <dgm:presLayoutVars>
          <dgm:bulletEnabled val="1"/>
        </dgm:presLayoutVars>
      </dgm:prSet>
      <dgm:spPr/>
    </dgm:pt>
    <dgm:pt modelId="{1526A722-3D48-4717-B112-5CA3D3DBEBDC}" type="pres">
      <dgm:prSet presAssocID="{BBFB4299-4D8F-4FAA-9856-472CD844253D}" presName="parTrans" presStyleLbl="sibTrans2D1" presStyleIdx="2" presStyleCnt="4"/>
      <dgm:spPr/>
    </dgm:pt>
    <dgm:pt modelId="{76F7F31F-3F22-4320-B133-181D342F8D8B}" type="pres">
      <dgm:prSet presAssocID="{BBFB4299-4D8F-4FAA-9856-472CD844253D}" presName="connectorText" presStyleLbl="sibTrans2D1" presStyleIdx="2" presStyleCnt="4"/>
      <dgm:spPr/>
    </dgm:pt>
    <dgm:pt modelId="{4F153A75-B463-40B8-9811-207E21E2D660}" type="pres">
      <dgm:prSet presAssocID="{CB542F8C-57C0-4530-AE9C-E9FA1DF0A844}" presName="node" presStyleLbl="node1" presStyleIdx="2" presStyleCnt="4" custScaleX="146853" custScaleY="54162">
        <dgm:presLayoutVars>
          <dgm:bulletEnabled val="1"/>
        </dgm:presLayoutVars>
      </dgm:prSet>
      <dgm:spPr/>
    </dgm:pt>
    <dgm:pt modelId="{DE93BEA4-B10C-43A4-BEA1-235D10A6CFCC}" type="pres">
      <dgm:prSet presAssocID="{FCBF0F81-F948-4C0E-BE18-64315C4DDD35}" presName="parTrans" presStyleLbl="sibTrans2D1" presStyleIdx="3" presStyleCnt="4"/>
      <dgm:spPr/>
    </dgm:pt>
    <dgm:pt modelId="{14509E39-28AD-422F-94E1-56857095F497}" type="pres">
      <dgm:prSet presAssocID="{FCBF0F81-F948-4C0E-BE18-64315C4DDD35}" presName="connectorText" presStyleLbl="sibTrans2D1" presStyleIdx="3" presStyleCnt="4"/>
      <dgm:spPr/>
    </dgm:pt>
    <dgm:pt modelId="{EBFA147E-AF4F-4D7E-8AE3-CBEEA0D42EF4}" type="pres">
      <dgm:prSet presAssocID="{E8C14721-8BF7-4ECA-8691-142E3825C2E4}" presName="node" presStyleLbl="node1" presStyleIdx="3" presStyleCnt="4" custScaleX="147745" custScaleY="53309" custRadScaleRad="134199" custRadScaleInc="605">
        <dgm:presLayoutVars>
          <dgm:bulletEnabled val="1"/>
        </dgm:presLayoutVars>
      </dgm:prSet>
      <dgm:spPr/>
    </dgm:pt>
  </dgm:ptLst>
  <dgm:cxnLst>
    <dgm:cxn modelId="{352B3E1C-7C63-4E61-BF28-BB9BEF8BDD27}" type="presOf" srcId="{FCBF0F81-F948-4C0E-BE18-64315C4DDD35}" destId="{DE93BEA4-B10C-43A4-BEA1-235D10A6CFCC}" srcOrd="0" destOrd="0" presId="urn:microsoft.com/office/officeart/2005/8/layout/radial5"/>
    <dgm:cxn modelId="{0F7B8D1D-E6D2-46B6-A7DE-1013A61DA239}" type="presOf" srcId="{DC6D7DE0-E317-4F17-AC11-459DBEF67144}" destId="{49AE3DBA-4CFD-487F-812E-4048767C15D1}" srcOrd="0" destOrd="0" presId="urn:microsoft.com/office/officeart/2005/8/layout/radial5"/>
    <dgm:cxn modelId="{6FA10B28-369C-4CC6-9F5B-672E0BA61503}" type="presOf" srcId="{BBFB4299-4D8F-4FAA-9856-472CD844253D}" destId="{76F7F31F-3F22-4320-B133-181D342F8D8B}" srcOrd="1" destOrd="0" presId="urn:microsoft.com/office/officeart/2005/8/layout/radial5"/>
    <dgm:cxn modelId="{74554A3B-AD25-4B6F-B3E8-38674BCF134C}" type="presOf" srcId="{5BA0EC09-1E5F-49AA-BFBD-DC470F0A833D}" destId="{EF76A76F-C8BB-4F7D-9516-04877B25D431}" srcOrd="1" destOrd="0" presId="urn:microsoft.com/office/officeart/2005/8/layout/radial5"/>
    <dgm:cxn modelId="{2C4D2841-9224-4C04-B26F-F4A4BBE14865}" srcId="{71F6531F-84EE-49F6-95C1-4D280038AB11}" destId="{609C06D8-9109-4937-B22E-B396A1430907}" srcOrd="0" destOrd="0" parTransId="{5BA0EC09-1E5F-49AA-BFBD-DC470F0A833D}" sibTransId="{045C391B-EFF6-4AFD-81E7-A5F42D3827F6}"/>
    <dgm:cxn modelId="{B1E58F48-6898-45B0-AC23-1FC4A0FA3A35}" type="presOf" srcId="{8F671F48-BAED-40BA-B66D-44F39E0FB1A5}" destId="{E60AD676-1DCB-491B-908C-13D41B63656E}" srcOrd="0" destOrd="0" presId="urn:microsoft.com/office/officeart/2005/8/layout/radial5"/>
    <dgm:cxn modelId="{EAC2E24A-6C28-4F65-AB30-7FDA87379DA7}" type="presOf" srcId="{DC6D7DE0-E317-4F17-AC11-459DBEF67144}" destId="{009DB17D-84EF-4058-A3CB-041CF5EBC030}" srcOrd="1" destOrd="0" presId="urn:microsoft.com/office/officeart/2005/8/layout/radial5"/>
    <dgm:cxn modelId="{D296E773-46CE-443A-9E9E-E710DC321946}" srcId="{71F6531F-84EE-49F6-95C1-4D280038AB11}" destId="{6A1E472A-78A5-48AB-BDB6-942BF54292C6}" srcOrd="1" destOrd="0" parTransId="{DC6D7DE0-E317-4F17-AC11-459DBEF67144}" sibTransId="{7045B890-766E-41A8-B5E3-CAA43766E1C4}"/>
    <dgm:cxn modelId="{F2E4445A-89BE-4437-A345-3CCE0F20E584}" type="presOf" srcId="{71F6531F-84EE-49F6-95C1-4D280038AB11}" destId="{2D5DA184-56D1-4481-A4CA-94EA0D77EFBD}" srcOrd="0" destOrd="0" presId="urn:microsoft.com/office/officeart/2005/8/layout/radial5"/>
    <dgm:cxn modelId="{48F24F7B-2AFF-4807-A945-A3C2B7D857D7}" type="presOf" srcId="{E8C14721-8BF7-4ECA-8691-142E3825C2E4}" destId="{EBFA147E-AF4F-4D7E-8AE3-CBEEA0D42EF4}" srcOrd="0" destOrd="0" presId="urn:microsoft.com/office/officeart/2005/8/layout/radial5"/>
    <dgm:cxn modelId="{AA1C6F7F-7FE2-4878-A0CE-2C2B1EEB6FC6}" srcId="{8F671F48-BAED-40BA-B66D-44F39E0FB1A5}" destId="{71F6531F-84EE-49F6-95C1-4D280038AB11}" srcOrd="0" destOrd="0" parTransId="{5761A3D3-68F6-44D1-AAB0-09144E59F742}" sibTransId="{699427B8-9F33-49DB-A3FE-1200DAE128B6}"/>
    <dgm:cxn modelId="{56A62F83-7A21-40B0-BF53-E167E596A517}" srcId="{71F6531F-84EE-49F6-95C1-4D280038AB11}" destId="{E8C14721-8BF7-4ECA-8691-142E3825C2E4}" srcOrd="3" destOrd="0" parTransId="{FCBF0F81-F948-4C0E-BE18-64315C4DDD35}" sibTransId="{BA57CAEF-09E4-4E2E-81CA-640B0D301FEE}"/>
    <dgm:cxn modelId="{95D2A284-48CA-4806-9C5F-357DF05CF27C}" type="presOf" srcId="{CB542F8C-57C0-4530-AE9C-E9FA1DF0A844}" destId="{4F153A75-B463-40B8-9811-207E21E2D660}" srcOrd="0" destOrd="0" presId="urn:microsoft.com/office/officeart/2005/8/layout/radial5"/>
    <dgm:cxn modelId="{3B23439E-D001-49BC-AB69-CA48E061B1D7}" type="presOf" srcId="{6A1E472A-78A5-48AB-BDB6-942BF54292C6}" destId="{2F80AF99-8240-4014-92FE-73C0216C5660}" srcOrd="0" destOrd="0" presId="urn:microsoft.com/office/officeart/2005/8/layout/radial5"/>
    <dgm:cxn modelId="{BC95F9A9-AAAB-4EB0-BE38-74EDF71E6C47}" type="presOf" srcId="{609C06D8-9109-4937-B22E-B396A1430907}" destId="{AB3223F5-7C75-4D59-AD7B-6F53DDAE6544}" srcOrd="0" destOrd="0" presId="urn:microsoft.com/office/officeart/2005/8/layout/radial5"/>
    <dgm:cxn modelId="{F9E0BEB6-5A41-4FF2-AB46-B6F86CE8DA33}" type="presOf" srcId="{FCBF0F81-F948-4C0E-BE18-64315C4DDD35}" destId="{14509E39-28AD-422F-94E1-56857095F497}" srcOrd="1" destOrd="0" presId="urn:microsoft.com/office/officeart/2005/8/layout/radial5"/>
    <dgm:cxn modelId="{666384C7-B295-4CE5-B581-2BC85984FE2D}" type="presOf" srcId="{5BA0EC09-1E5F-49AA-BFBD-DC470F0A833D}" destId="{3F666489-689A-4ED0-BCF6-5FA46838396C}" srcOrd="0" destOrd="0" presId="urn:microsoft.com/office/officeart/2005/8/layout/radial5"/>
    <dgm:cxn modelId="{C79CD9DD-3C01-409A-ADA0-74483F6B9D20}" type="presOf" srcId="{BBFB4299-4D8F-4FAA-9856-472CD844253D}" destId="{1526A722-3D48-4717-B112-5CA3D3DBEBDC}" srcOrd="0" destOrd="0" presId="urn:microsoft.com/office/officeart/2005/8/layout/radial5"/>
    <dgm:cxn modelId="{1165A3E1-1206-402B-B889-6F64ECE4FF2C}" srcId="{71F6531F-84EE-49F6-95C1-4D280038AB11}" destId="{CB542F8C-57C0-4530-AE9C-E9FA1DF0A844}" srcOrd="2" destOrd="0" parTransId="{BBFB4299-4D8F-4FAA-9856-472CD844253D}" sibTransId="{517D18F7-757C-426D-B4BD-153560F0B0F3}"/>
    <dgm:cxn modelId="{6D9C5D51-287A-471E-8CDE-1454C4BC9DA1}" type="presParOf" srcId="{E60AD676-1DCB-491B-908C-13D41B63656E}" destId="{2D5DA184-56D1-4481-A4CA-94EA0D77EFBD}" srcOrd="0" destOrd="0" presId="urn:microsoft.com/office/officeart/2005/8/layout/radial5"/>
    <dgm:cxn modelId="{5399636B-B1D0-4E9A-A0CB-D103F9D1B9E2}" type="presParOf" srcId="{E60AD676-1DCB-491B-908C-13D41B63656E}" destId="{3F666489-689A-4ED0-BCF6-5FA46838396C}" srcOrd="1" destOrd="0" presId="urn:microsoft.com/office/officeart/2005/8/layout/radial5"/>
    <dgm:cxn modelId="{D5B491FB-FBF0-476D-B204-34EA74D9F3F9}" type="presParOf" srcId="{3F666489-689A-4ED0-BCF6-5FA46838396C}" destId="{EF76A76F-C8BB-4F7D-9516-04877B25D431}" srcOrd="0" destOrd="0" presId="urn:microsoft.com/office/officeart/2005/8/layout/radial5"/>
    <dgm:cxn modelId="{4DAD06A9-812C-412D-A7E7-9D354610F534}" type="presParOf" srcId="{E60AD676-1DCB-491B-908C-13D41B63656E}" destId="{AB3223F5-7C75-4D59-AD7B-6F53DDAE6544}" srcOrd="2" destOrd="0" presId="urn:microsoft.com/office/officeart/2005/8/layout/radial5"/>
    <dgm:cxn modelId="{2788C37F-2522-4415-A97B-9F5BDE37FB83}" type="presParOf" srcId="{E60AD676-1DCB-491B-908C-13D41B63656E}" destId="{49AE3DBA-4CFD-487F-812E-4048767C15D1}" srcOrd="3" destOrd="0" presId="urn:microsoft.com/office/officeart/2005/8/layout/radial5"/>
    <dgm:cxn modelId="{B07192DA-2AEF-4761-B6E4-5BF849EA54BF}" type="presParOf" srcId="{49AE3DBA-4CFD-487F-812E-4048767C15D1}" destId="{009DB17D-84EF-4058-A3CB-041CF5EBC030}" srcOrd="0" destOrd="0" presId="urn:microsoft.com/office/officeart/2005/8/layout/radial5"/>
    <dgm:cxn modelId="{B19A10AA-6A72-4054-8A67-9137D83D1301}" type="presParOf" srcId="{E60AD676-1DCB-491B-908C-13D41B63656E}" destId="{2F80AF99-8240-4014-92FE-73C0216C5660}" srcOrd="4" destOrd="0" presId="urn:microsoft.com/office/officeart/2005/8/layout/radial5"/>
    <dgm:cxn modelId="{14234888-5D60-477D-B0DC-AD6F5F393359}" type="presParOf" srcId="{E60AD676-1DCB-491B-908C-13D41B63656E}" destId="{1526A722-3D48-4717-B112-5CA3D3DBEBDC}" srcOrd="5" destOrd="0" presId="urn:microsoft.com/office/officeart/2005/8/layout/radial5"/>
    <dgm:cxn modelId="{71D4B98B-23D3-4EF5-B034-27C4FA2F8A82}" type="presParOf" srcId="{1526A722-3D48-4717-B112-5CA3D3DBEBDC}" destId="{76F7F31F-3F22-4320-B133-181D342F8D8B}" srcOrd="0" destOrd="0" presId="urn:microsoft.com/office/officeart/2005/8/layout/radial5"/>
    <dgm:cxn modelId="{D500907D-03A2-4881-98F7-7D59964280DA}" type="presParOf" srcId="{E60AD676-1DCB-491B-908C-13D41B63656E}" destId="{4F153A75-B463-40B8-9811-207E21E2D660}" srcOrd="6" destOrd="0" presId="urn:microsoft.com/office/officeart/2005/8/layout/radial5"/>
    <dgm:cxn modelId="{D1EC2A73-3673-458D-A654-7C3AC3E7246A}" type="presParOf" srcId="{E60AD676-1DCB-491B-908C-13D41B63656E}" destId="{DE93BEA4-B10C-43A4-BEA1-235D10A6CFCC}" srcOrd="7" destOrd="0" presId="urn:microsoft.com/office/officeart/2005/8/layout/radial5"/>
    <dgm:cxn modelId="{74809DDC-A1C7-403B-93EE-6B5827F97942}" type="presParOf" srcId="{DE93BEA4-B10C-43A4-BEA1-235D10A6CFCC}" destId="{14509E39-28AD-422F-94E1-56857095F497}" srcOrd="0" destOrd="0" presId="urn:microsoft.com/office/officeart/2005/8/layout/radial5"/>
    <dgm:cxn modelId="{68BA3813-CC56-43B5-887A-DA92C9FEFD0D}" type="presParOf" srcId="{E60AD676-1DCB-491B-908C-13D41B63656E}" destId="{EBFA147E-AF4F-4D7E-8AE3-CBEEA0D42EF4}"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DA184-56D1-4481-A4CA-94EA0D77EFBD}">
      <dsp:nvSpPr>
        <dsp:cNvPr id="0" name=""/>
        <dsp:cNvSpPr/>
      </dsp:nvSpPr>
      <dsp:spPr>
        <a:xfrm>
          <a:off x="3107558" y="1659926"/>
          <a:ext cx="1528318" cy="1398251"/>
        </a:xfrm>
        <a:prstGeom prst="ellipse">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DECON</a:t>
          </a:r>
          <a:endParaRPr lang="en-IN" sz="2600" kern="1200" dirty="0"/>
        </a:p>
      </dsp:txBody>
      <dsp:txXfrm>
        <a:off x="3331375" y="1864695"/>
        <a:ext cx="1080684" cy="988713"/>
      </dsp:txXfrm>
    </dsp:sp>
    <dsp:sp modelId="{3F666489-689A-4ED0-BCF6-5FA46838396C}">
      <dsp:nvSpPr>
        <dsp:cNvPr id="0" name=""/>
        <dsp:cNvSpPr/>
      </dsp:nvSpPr>
      <dsp:spPr>
        <a:xfrm rot="16157178">
          <a:off x="3694842" y="1145563"/>
          <a:ext cx="328838" cy="42702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3744782" y="1280290"/>
        <a:ext cx="230187" cy="256217"/>
      </dsp:txXfrm>
    </dsp:sp>
    <dsp:sp modelId="{AB3223F5-7C75-4D59-AD7B-6F53DDAE6544}">
      <dsp:nvSpPr>
        <dsp:cNvPr id="0" name=""/>
        <dsp:cNvSpPr/>
      </dsp:nvSpPr>
      <dsp:spPr>
        <a:xfrm>
          <a:off x="2839957" y="474388"/>
          <a:ext cx="2023608" cy="565183"/>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REMOVE</a:t>
          </a:r>
          <a:endParaRPr lang="en-IN" sz="2400" b="1" kern="1200" dirty="0"/>
        </a:p>
      </dsp:txBody>
      <dsp:txXfrm>
        <a:off x="3136308" y="557157"/>
        <a:ext cx="1430906" cy="399645"/>
      </dsp:txXfrm>
    </dsp:sp>
    <dsp:sp modelId="{49AE3DBA-4CFD-487F-812E-4048767C15D1}">
      <dsp:nvSpPr>
        <dsp:cNvPr id="0" name=""/>
        <dsp:cNvSpPr/>
      </dsp:nvSpPr>
      <dsp:spPr>
        <a:xfrm rot="16686">
          <a:off x="4766159" y="2150641"/>
          <a:ext cx="313895" cy="427027"/>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4766160" y="2235817"/>
        <a:ext cx="219727" cy="256217"/>
      </dsp:txXfrm>
    </dsp:sp>
    <dsp:sp modelId="{2F80AF99-8240-4014-92FE-73C0216C5660}">
      <dsp:nvSpPr>
        <dsp:cNvPr id="0" name=""/>
        <dsp:cNvSpPr/>
      </dsp:nvSpPr>
      <dsp:spPr>
        <a:xfrm>
          <a:off x="5228032" y="2013077"/>
          <a:ext cx="1934334" cy="714504"/>
        </a:xfrm>
        <a:prstGeom prst="ellipse">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REDUCE</a:t>
          </a:r>
          <a:endParaRPr lang="en-IN" sz="2300" b="1" kern="1200" dirty="0"/>
        </a:p>
      </dsp:txBody>
      <dsp:txXfrm>
        <a:off x="5511309" y="2117714"/>
        <a:ext cx="1367780" cy="505230"/>
      </dsp:txXfrm>
    </dsp:sp>
    <dsp:sp modelId="{1526A722-3D48-4717-B112-5CA3D3DBEBDC}">
      <dsp:nvSpPr>
        <dsp:cNvPr id="0" name=""/>
        <dsp:cNvSpPr/>
      </dsp:nvSpPr>
      <dsp:spPr>
        <a:xfrm rot="5400000">
          <a:off x="3681462" y="3192867"/>
          <a:ext cx="380511" cy="427027"/>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3738539" y="3221196"/>
        <a:ext cx="266358" cy="256217"/>
      </dsp:txXfrm>
    </dsp:sp>
    <dsp:sp modelId="{4F153A75-B463-40B8-9811-207E21E2D660}">
      <dsp:nvSpPr>
        <dsp:cNvPr id="0" name=""/>
        <dsp:cNvSpPr/>
      </dsp:nvSpPr>
      <dsp:spPr>
        <a:xfrm>
          <a:off x="2949508" y="3776123"/>
          <a:ext cx="1844419" cy="680254"/>
        </a:xfrm>
        <a:prstGeom prst="ellipse">
          <a:avLst/>
        </a:prstGeom>
        <a:solidFill>
          <a:srgbClr val="99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MINIMISE</a:t>
          </a:r>
          <a:r>
            <a:rPr lang="en-US" sz="2300" kern="1200"/>
            <a:t> </a:t>
          </a:r>
          <a:endParaRPr lang="en-IN" sz="2300" kern="1200" dirty="0"/>
        </a:p>
      </dsp:txBody>
      <dsp:txXfrm>
        <a:off x="3219617" y="3875744"/>
        <a:ext cx="1304201" cy="481012"/>
      </dsp:txXfrm>
    </dsp:sp>
    <dsp:sp modelId="{DE93BEA4-B10C-43A4-BEA1-235D10A6CFCC}">
      <dsp:nvSpPr>
        <dsp:cNvPr id="0" name=""/>
        <dsp:cNvSpPr/>
      </dsp:nvSpPr>
      <dsp:spPr>
        <a:xfrm rot="10816335">
          <a:off x="2607889" y="2140372"/>
          <a:ext cx="353109" cy="42702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10800000">
        <a:off x="2713821" y="2226029"/>
        <a:ext cx="247176" cy="256217"/>
      </dsp:txXfrm>
    </dsp:sp>
    <dsp:sp modelId="{EBFA147E-AF4F-4D7E-8AE3-CBEEA0D42EF4}">
      <dsp:nvSpPr>
        <dsp:cNvPr id="0" name=""/>
        <dsp:cNvSpPr/>
      </dsp:nvSpPr>
      <dsp:spPr>
        <a:xfrm>
          <a:off x="585790" y="2013076"/>
          <a:ext cx="1855622" cy="669541"/>
        </a:xfrm>
        <a:prstGeom prst="ellipse">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PREVENT</a:t>
          </a:r>
          <a:endParaRPr lang="en-IN" sz="2300" b="1" kern="1200" dirty="0"/>
        </a:p>
      </dsp:txBody>
      <dsp:txXfrm>
        <a:off x="857540" y="2111128"/>
        <a:ext cx="1312122" cy="4734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AEDEE-943E-4DA5-929A-5B866430F091}"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A2072-CF62-4193-9677-AE690A2C01B3}" type="slidenum">
              <a:rPr lang="en-IN" smtClean="0"/>
              <a:t>‹#›</a:t>
            </a:fld>
            <a:endParaRPr lang="en-IN"/>
          </a:p>
        </p:txBody>
      </p:sp>
    </p:spTree>
    <p:extLst>
      <p:ext uri="{BB962C8B-B14F-4D97-AF65-F5344CB8AC3E}">
        <p14:creationId xmlns:p14="http://schemas.microsoft.com/office/powerpoint/2010/main" val="91305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extLst>
      <p:ext uri="{BB962C8B-B14F-4D97-AF65-F5344CB8AC3E}">
        <p14:creationId xmlns:p14="http://schemas.microsoft.com/office/powerpoint/2010/main" val="167436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3</a:t>
            </a:fld>
            <a:endParaRPr lang="en-IN" altLang="en-US"/>
          </a:p>
        </p:txBody>
      </p:sp>
    </p:spTree>
    <p:extLst>
      <p:ext uri="{BB962C8B-B14F-4D97-AF65-F5344CB8AC3E}">
        <p14:creationId xmlns:p14="http://schemas.microsoft.com/office/powerpoint/2010/main" val="151488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9A2072-CF62-4193-9677-AE690A2C01B3}" type="slidenum">
              <a:rPr lang="en-IN" smtClean="0"/>
              <a:t>13</a:t>
            </a:fld>
            <a:endParaRPr lang="en-IN"/>
          </a:p>
        </p:txBody>
      </p:sp>
    </p:spTree>
    <p:extLst>
      <p:ext uri="{BB962C8B-B14F-4D97-AF65-F5344CB8AC3E}">
        <p14:creationId xmlns:p14="http://schemas.microsoft.com/office/powerpoint/2010/main" val="7119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72262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504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AABFD0C-24FD-4393-8A44-4B13ED906C52}"/>
              </a:ext>
            </a:extLst>
          </p:cNvPr>
          <p:cNvPicPr>
            <a:picLocks noChangeAspect="1"/>
          </p:cNvPicPr>
          <p:nvPr/>
        </p:nvPicPr>
        <p:blipFill>
          <a:blip r:embed="rId2"/>
          <a:stretch>
            <a:fillRect/>
          </a:stretch>
        </p:blipFill>
        <p:spPr>
          <a:xfrm>
            <a:off x="0" y="27603"/>
            <a:ext cx="12177700" cy="6818453"/>
          </a:xfrm>
          <a:prstGeom prst="rect">
            <a:avLst/>
          </a:prstGeom>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1" y="1878648"/>
            <a:ext cx="9352723" cy="1365930"/>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625" y="1921138"/>
            <a:ext cx="9035297" cy="1323439"/>
          </a:xfrm>
          <a:prstGeom prst="rect">
            <a:avLst/>
          </a:prstGeom>
        </p:spPr>
        <p:txBody>
          <a:bodyPr wrap="square">
            <a:spAutoFit/>
          </a:bodyPr>
          <a:lstStyle/>
          <a:p>
            <a:pPr algn="ctr"/>
            <a:r>
              <a:rPr lang="hi-IN" sz="4000" b="1" dirty="0">
                <a:solidFill>
                  <a:schemeClr val="bg1"/>
                </a:solidFill>
              </a:rPr>
              <a:t>मानक संचालन प्रक्रिया (</a:t>
            </a:r>
            <a:r>
              <a:rPr lang="en-IN" sz="4000" b="1" dirty="0">
                <a:solidFill>
                  <a:schemeClr val="bg1"/>
                </a:solidFill>
              </a:rPr>
              <a:t>SOP) </a:t>
            </a:r>
            <a:r>
              <a:rPr lang="hi-IN" sz="4000" b="1" dirty="0">
                <a:solidFill>
                  <a:schemeClr val="bg1"/>
                </a:solidFill>
              </a:rPr>
              <a:t>                      सी.बी.आर.एन</a:t>
            </a:r>
            <a:r>
              <a:rPr lang="hi-IN" sz="4000" dirty="0"/>
              <a:t>.</a:t>
            </a:r>
            <a:r>
              <a:rPr lang="en-IN" sz="4000" dirty="0"/>
              <a:t>      </a:t>
            </a:r>
            <a:r>
              <a:rPr lang="hi-IN" sz="4000" dirty="0"/>
              <a:t>  </a:t>
            </a:r>
            <a:endParaRPr lang="en-IN" sz="40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82BBF312-C170-A865-F827-6D1FD019F7F3}"/>
              </a:ext>
            </a:extLst>
          </p:cNvPr>
          <p:cNvSpPr txBox="1"/>
          <p:nvPr/>
        </p:nvSpPr>
        <p:spPr>
          <a:xfrm>
            <a:off x="6548186" y="6115615"/>
            <a:ext cx="6791826"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उप निरीक्षक/</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मोहन सिंह</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9" y="2254830"/>
            <a:ext cx="3178707" cy="2524987"/>
          </a:xfrm>
        </p:spPr>
        <p:txBody>
          <a:bodyPr>
            <a:noAutofit/>
          </a:bodyPr>
          <a:lstStyle/>
          <a:p>
            <a:r>
              <a:rPr lang="hi-IN" sz="4000" b="1" dirty="0">
                <a:solidFill>
                  <a:srgbClr val="C00000"/>
                </a:solidFill>
              </a:rPr>
              <a:t>सामान्य दिशा-निर्देश और रूपरेखा</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3564081" y="879793"/>
            <a:ext cx="7419109" cy="5632311"/>
          </a:xfrm>
          <a:prstGeom prst="rect">
            <a:avLst/>
          </a:prstGeom>
        </p:spPr>
        <p:txBody>
          <a:bodyPr wrap="square">
            <a:spAutoFit/>
          </a:bodyPr>
          <a:lstStyle/>
          <a:p>
            <a:r>
              <a:rPr lang="hi-IN" sz="2400" dirty="0"/>
              <a:t>एन डी आर एफ </a:t>
            </a:r>
            <a:r>
              <a:rPr lang="en-IN" sz="2400" dirty="0"/>
              <a:t> </a:t>
            </a:r>
            <a:r>
              <a:rPr lang="hi-IN" sz="2400" dirty="0"/>
              <a:t>इकाइयाँ अपने कार्यक्षेत्र में स्थित </a:t>
            </a:r>
            <a:r>
              <a:rPr lang="hi-IN" sz="2400" b="1" dirty="0"/>
              <a:t>मुख्य दुर्घटना जोखिम (</a:t>
            </a:r>
            <a:r>
              <a:rPr lang="en-IN" sz="2400" b="1" dirty="0"/>
              <a:t>MAH – </a:t>
            </a:r>
            <a:r>
              <a:rPr lang="hi-IN" sz="2400" b="1" dirty="0"/>
              <a:t>मेजर एक्सीडेंट हजार्ड </a:t>
            </a:r>
            <a:r>
              <a:rPr lang="en-IN" sz="2400" b="1" dirty="0"/>
              <a:t>)</a:t>
            </a:r>
            <a:r>
              <a:rPr lang="en-IN" sz="2400" dirty="0"/>
              <a:t> </a:t>
            </a:r>
            <a:r>
              <a:rPr lang="hi-IN" sz="2400" dirty="0"/>
              <a:t>इकाइयों की प्रोफ़ाइल और </a:t>
            </a:r>
            <a:r>
              <a:rPr lang="hi-IN" sz="2400" b="1" dirty="0"/>
              <a:t>ऑफसाइट आपातकालीन योजनाओं</a:t>
            </a:r>
            <a:r>
              <a:rPr lang="hi-IN" sz="2400" dirty="0"/>
              <a:t> से संबंधित जानकारी राज्य/जिला प्राधिकरणों या संबंधित नोडल मंत्रालयों के माध्यम से प्राप्त करें और उसे अद्यतन बनाए रखें।</a:t>
            </a:r>
          </a:p>
          <a:p>
            <a:endParaRPr lang="hi-IN" sz="2400" dirty="0"/>
          </a:p>
          <a:p>
            <a:r>
              <a:rPr lang="hi-IN" sz="2400" dirty="0"/>
              <a:t>एन डी आर एफ</a:t>
            </a:r>
            <a:r>
              <a:rPr lang="en-IN" sz="2400" dirty="0"/>
              <a:t> </a:t>
            </a:r>
            <a:r>
              <a:rPr lang="hi-IN" sz="2400" dirty="0"/>
              <a:t>इकाइयों को </a:t>
            </a:r>
            <a:r>
              <a:rPr lang="hi-IN" sz="2400" b="1" dirty="0"/>
              <a:t>एंटी-सैबोटाज</a:t>
            </a:r>
            <a:r>
              <a:rPr lang="en-IN" sz="2400" b="1" dirty="0"/>
              <a:t>)</a:t>
            </a:r>
            <a:r>
              <a:rPr lang="en-IN" sz="2400" dirty="0"/>
              <a:t> </a:t>
            </a:r>
            <a:r>
              <a:rPr lang="hi-IN" sz="2400" dirty="0"/>
              <a:t>या </a:t>
            </a:r>
            <a:r>
              <a:rPr lang="hi-IN" sz="2400" b="1" dirty="0"/>
              <a:t>स्थिर जांच कार्य </a:t>
            </a:r>
            <a:r>
              <a:rPr lang="hi-IN" sz="2400" dirty="0"/>
              <a:t>नहीं करने की सलाह दी जाती है।</a:t>
            </a:r>
          </a:p>
          <a:p>
            <a:endParaRPr lang="hi-IN" sz="2400" dirty="0"/>
          </a:p>
          <a:p>
            <a:r>
              <a:rPr lang="hi-IN" sz="2400" b="1" dirty="0"/>
              <a:t>नमूना संग्रह </a:t>
            </a:r>
            <a:r>
              <a:rPr lang="hi-IN" sz="2400" dirty="0"/>
              <a:t>या </a:t>
            </a:r>
            <a:r>
              <a:rPr lang="hi-IN" sz="2400" b="1" dirty="0"/>
              <a:t>स्रोत/एजेंट की बरामदगी </a:t>
            </a:r>
            <a:r>
              <a:rPr lang="hi-IN" sz="2400" dirty="0"/>
              <a:t>एन डी आर एफ</a:t>
            </a:r>
            <a:r>
              <a:rPr lang="en-IN" sz="2400" dirty="0"/>
              <a:t> </a:t>
            </a:r>
            <a:r>
              <a:rPr lang="hi-IN" sz="2400" dirty="0"/>
              <a:t>के अधिकार क्षेत्र से बाहर है। ऐसे विशेष कार्य केवल </a:t>
            </a:r>
            <a:r>
              <a:rPr lang="hi-IN" sz="2400" b="1" dirty="0"/>
              <a:t>विशेषज्ञ एजेंसियों </a:t>
            </a:r>
            <a:r>
              <a:rPr lang="hi-IN" sz="2400" dirty="0"/>
              <a:t>द्वारा ही किए जाने चाहिए।</a:t>
            </a:r>
            <a:br>
              <a:rPr lang="hi-IN" sz="2400" dirty="0"/>
            </a:br>
            <a:r>
              <a:rPr lang="hi-IN" sz="2400" dirty="0"/>
              <a:t>हालांकि, </a:t>
            </a:r>
            <a:r>
              <a:rPr lang="en-IN" sz="2400" b="1" dirty="0"/>
              <a:t>NDRF </a:t>
            </a:r>
            <a:r>
              <a:rPr lang="hi-IN" sz="2400" b="1" dirty="0"/>
              <a:t>बचाव और निकासी कार्य पूरा होने के बाद नमूना संग्रह में सहायता कर सकती है।</a:t>
            </a:r>
            <a:endParaRPr lang="hi-IN" sz="2400" dirty="0"/>
          </a:p>
        </p:txBody>
      </p:sp>
    </p:spTree>
    <p:extLst>
      <p:ext uri="{BB962C8B-B14F-4D97-AF65-F5344CB8AC3E}">
        <p14:creationId xmlns:p14="http://schemas.microsoft.com/office/powerpoint/2010/main" val="420120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2358230"/>
            <a:ext cx="3699162" cy="3543804"/>
          </a:xfrm>
        </p:spPr>
        <p:txBody>
          <a:bodyPr>
            <a:noAutofit/>
          </a:bodyPr>
          <a:lstStyle/>
          <a:p>
            <a:r>
              <a:rPr lang="hi-IN" sz="4000" b="1" dirty="0">
                <a:solidFill>
                  <a:srgbClr val="C00000"/>
                </a:solidFill>
              </a:rPr>
              <a:t>रासायनिक आपदाओं के प्रबंधन के  दिशा-निर्देश</a:t>
            </a:r>
            <a:br>
              <a:rPr lang="en-IN" sz="4000" dirty="0">
                <a:solidFill>
                  <a:srgbClr val="C00000"/>
                </a:solidFill>
              </a:rPr>
            </a:br>
            <a:br>
              <a:rPr lang="hi-IN" sz="4000" dirty="0">
                <a:solidFill>
                  <a:srgbClr val="C00000"/>
                </a:solidFill>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3813463" y="571535"/>
            <a:ext cx="7261890" cy="6001643"/>
          </a:xfrm>
          <a:prstGeom prst="rect">
            <a:avLst/>
          </a:prstGeom>
        </p:spPr>
        <p:txBody>
          <a:bodyPr wrap="square">
            <a:spAutoFit/>
          </a:bodyPr>
          <a:lstStyle/>
          <a:p>
            <a:r>
              <a:rPr lang="hi-IN" sz="2400" dirty="0"/>
              <a:t>विभिन्न राष्ट्रीय दिशा-निर्देशों से महत्वपूर्ण बिंदु </a:t>
            </a:r>
            <a:r>
              <a:rPr lang="en-US" sz="2400" dirty="0">
                <a:latin typeface="Open sans" panose="020B0606030504020204"/>
              </a:rPr>
              <a:t>–</a:t>
            </a:r>
            <a:endParaRPr lang="hi-IN" sz="2400" dirty="0">
              <a:latin typeface="Open sans" panose="020B0606030504020204"/>
            </a:endParaRPr>
          </a:p>
          <a:p>
            <a:endParaRPr lang="hi-IN" sz="2400" b="1" dirty="0">
              <a:latin typeface="Open sans" panose="020B0606030504020204"/>
            </a:endParaRPr>
          </a:p>
          <a:p>
            <a:r>
              <a:rPr lang="hi-IN" sz="2400" b="1" dirty="0"/>
              <a:t>जिला प्राधिकरण (</a:t>
            </a:r>
            <a:r>
              <a:rPr lang="en-IN" sz="2400" b="1" dirty="0"/>
              <a:t>District Authority)</a:t>
            </a:r>
            <a:r>
              <a:rPr lang="en-IN" sz="2400" dirty="0"/>
              <a:t> </a:t>
            </a:r>
            <a:r>
              <a:rPr lang="hi-IN" sz="2400" dirty="0"/>
              <a:t>ऑफ-साइट आपातकालीन योजना (</a:t>
            </a:r>
            <a:r>
              <a:rPr lang="en-IN" sz="2400" dirty="0"/>
              <a:t>Off-site Emergency Plan) </a:t>
            </a:r>
            <a:r>
              <a:rPr lang="hi-IN" sz="2400" dirty="0"/>
              <a:t>के लिए उत्तरदायी होता है।</a:t>
            </a:r>
          </a:p>
          <a:p>
            <a:r>
              <a:rPr lang="hi-IN" sz="2400" b="1" dirty="0"/>
              <a:t>पुलिस विभाग (</a:t>
            </a:r>
            <a:r>
              <a:rPr lang="en-IN" sz="2400" b="1" dirty="0"/>
              <a:t>Police)</a:t>
            </a:r>
            <a:r>
              <a:rPr lang="en-IN" sz="2400" dirty="0"/>
              <a:t> </a:t>
            </a:r>
            <a:r>
              <a:rPr lang="hi-IN" sz="2400" dirty="0"/>
              <a:t>जिला कलेक्टर या उनके प्रतिनिधि के स्थल पर पहुँचने तक ऑफ-साइट स्थिति का समग्र नियंत्रण संभालेगा।</a:t>
            </a:r>
          </a:p>
          <a:p>
            <a:r>
              <a:rPr lang="en-IN" sz="2400" b="1" dirty="0"/>
              <a:t>NDRF (</a:t>
            </a:r>
            <a:r>
              <a:rPr lang="hi-IN" sz="2400" b="1" dirty="0"/>
              <a:t>राष्ट्रीय आपदा प्रतिक्रिया बल)</a:t>
            </a:r>
            <a:r>
              <a:rPr lang="hi-IN" sz="2400" dirty="0"/>
              <a:t> और </a:t>
            </a:r>
            <a:r>
              <a:rPr lang="en-IN" sz="2400" b="1" dirty="0"/>
              <a:t>SDRF (</a:t>
            </a:r>
            <a:r>
              <a:rPr lang="hi-IN" sz="2400" b="1" dirty="0"/>
              <a:t>राज्य आपदा प्रतिक्रिया बल)</a:t>
            </a:r>
            <a:r>
              <a:rPr lang="hi-IN" sz="2400" dirty="0"/>
              <a:t> इन आपदाओं की प्रकृति और गंभीरता के अनुसार दीर्घकालीन प्रबंधन के लिए विशेषीकृत बल हैं।</a:t>
            </a:r>
          </a:p>
          <a:p>
            <a:r>
              <a:rPr lang="hi-IN" sz="2400" dirty="0"/>
              <a:t>संबंधित प्राधिकरण से मांग (</a:t>
            </a:r>
            <a:r>
              <a:rPr lang="en-IN" sz="2400" dirty="0"/>
              <a:t>Requisition) </a:t>
            </a:r>
            <a:r>
              <a:rPr lang="hi-IN" sz="2400" dirty="0"/>
              <a:t>प्राप्त होते ही </a:t>
            </a:r>
            <a:r>
              <a:rPr lang="en-IN" sz="2400" b="1" dirty="0"/>
              <a:t>NDRF </a:t>
            </a:r>
            <a:r>
              <a:rPr lang="hi-IN" sz="2400" b="1" dirty="0"/>
              <a:t>की त्वरित तैनाती (</a:t>
            </a:r>
            <a:r>
              <a:rPr lang="en-IN" sz="2400" b="1" dirty="0"/>
              <a:t>Quick Mobilisation)</a:t>
            </a:r>
            <a:r>
              <a:rPr lang="en-IN" sz="2400" dirty="0"/>
              <a:t> </a:t>
            </a:r>
            <a:r>
              <a:rPr lang="hi-IN" sz="2400" dirty="0"/>
              <a:t>सुनिश्चित की जानी चाहिए।</a:t>
            </a:r>
          </a:p>
          <a:p>
            <a:pPr algn="just"/>
            <a:endParaRPr lang="en-US" sz="2400" dirty="0">
              <a:latin typeface="Open sans" panose="020B0606030504020204"/>
            </a:endParaRPr>
          </a:p>
        </p:txBody>
      </p:sp>
    </p:spTree>
    <p:extLst>
      <p:ext uri="{BB962C8B-B14F-4D97-AF65-F5344CB8AC3E}">
        <p14:creationId xmlns:p14="http://schemas.microsoft.com/office/powerpoint/2010/main" val="41513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2161310"/>
            <a:ext cx="3525487" cy="3647206"/>
          </a:xfrm>
        </p:spPr>
        <p:txBody>
          <a:bodyPr>
            <a:noAutofit/>
          </a:bodyPr>
          <a:lstStyle/>
          <a:p>
            <a:r>
              <a:rPr lang="hi-IN" sz="4000" b="1" dirty="0">
                <a:solidFill>
                  <a:srgbClr val="C00000"/>
                </a:solidFill>
              </a:rPr>
              <a:t>रासायनिक आपदाओं के प्रबंधन के  दिशा-निर्देश</a:t>
            </a:r>
            <a:br>
              <a:rPr lang="en-IN" sz="4000" dirty="0">
                <a:solidFill>
                  <a:srgbClr val="C00000"/>
                </a:solidFill>
              </a:rPr>
            </a:br>
            <a:br>
              <a:rPr lang="hi-IN" sz="4000" dirty="0">
                <a:solidFill>
                  <a:srgbClr val="C00000"/>
                </a:solidFill>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3522287" y="1206905"/>
            <a:ext cx="7875055" cy="5032019"/>
          </a:xfrm>
          <a:prstGeom prst="rect">
            <a:avLst/>
          </a:prstGeom>
        </p:spPr>
        <p:txBody>
          <a:bodyPr wrap="square">
            <a:spAutoFit/>
          </a:bodyPr>
          <a:lstStyle/>
          <a:p>
            <a:pPr marL="446088" lvl="1" indent="-352425" algn="just">
              <a:lnSpc>
                <a:spcPct val="150000"/>
              </a:lnSpc>
              <a:buFont typeface="Wingdings" panose="05000000000000000000" pitchFamily="2" charset="2"/>
              <a:buChar char="ü"/>
            </a:pPr>
            <a:r>
              <a:rPr lang="hi-IN" sz="2400" dirty="0"/>
              <a:t>किसी भी ऐसे प्रतिष्ठान में आग लगने की घटनाओं में जहाँ विषैले रसायन रखे हों, एनडीआरएफ, आग पूरी तरह बुझ जाने के बाद अग्निशमन सेवाओं द्वारा किए गए कार्य के पश्चात् बचाव और निकासी में सहायता करेगी।</a:t>
            </a:r>
          </a:p>
          <a:p>
            <a:pPr marL="446088" lvl="1" indent="-352425" algn="just">
              <a:lnSpc>
                <a:spcPct val="150000"/>
              </a:lnSpc>
              <a:buFont typeface="Wingdings" panose="05000000000000000000" pitchFamily="2" charset="2"/>
              <a:buChar char="ü"/>
            </a:pPr>
            <a:endParaRPr lang="hi-IN" sz="2400" dirty="0"/>
          </a:p>
          <a:p>
            <a:pPr marL="446088" lvl="1" indent="-352425" algn="just">
              <a:lnSpc>
                <a:spcPct val="150000"/>
              </a:lnSpc>
              <a:buFont typeface="Wingdings" panose="05000000000000000000" pitchFamily="2" charset="2"/>
              <a:buChar char="ü"/>
            </a:pPr>
            <a:r>
              <a:rPr lang="hi-IN" sz="2400" dirty="0"/>
              <a:t>प्रतिक्रिया देने वाली एजेंसियों को निम्नलिखित जानकारी की आवश्यकता होगी — स्थान, एमएसडीएस, घटना का प्रकार, संचार</a:t>
            </a:r>
            <a:r>
              <a:rPr lang="en-IN" sz="2400" dirty="0"/>
              <a:t>, </a:t>
            </a:r>
            <a:r>
              <a:rPr lang="hi-IN" sz="2400" dirty="0"/>
              <a:t>पवन दिशा और अन्य मौसम संबंधी डेटा, व्यक्तिगत सुरक्षा उपकरण आदि.</a:t>
            </a:r>
            <a:endParaRPr lang="en-US" sz="2400" dirty="0">
              <a:latin typeface="Open sans" panose="020B0606030504020204"/>
            </a:endParaRPr>
          </a:p>
        </p:txBody>
      </p:sp>
    </p:spTree>
    <p:extLst>
      <p:ext uri="{BB962C8B-B14F-4D97-AF65-F5344CB8AC3E}">
        <p14:creationId xmlns:p14="http://schemas.microsoft.com/office/powerpoint/2010/main" val="211083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29" y="1870365"/>
            <a:ext cx="3896590" cy="3262744"/>
          </a:xfrm>
        </p:spPr>
        <p:txBody>
          <a:bodyPr>
            <a:noAutofit/>
          </a:bodyPr>
          <a:lstStyle/>
          <a:p>
            <a:pPr algn="l"/>
            <a:r>
              <a:rPr lang="hi-IN" sz="4000" b="1" dirty="0">
                <a:solidFill>
                  <a:srgbClr val="C00000"/>
                </a:solidFill>
              </a:rPr>
              <a:t>रासायनिक परिवहन दुर्घटनाओं पर राष्ट्रीय दिशा-निर्देश</a:t>
            </a:r>
            <a:br>
              <a:rPr lang="hi-IN" sz="4000" b="1" dirty="0">
                <a:solidFill>
                  <a:srgbClr val="C00000"/>
                </a:solidFill>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233919" y="1167308"/>
            <a:ext cx="7261890" cy="5663089"/>
          </a:xfrm>
          <a:prstGeom prst="rect">
            <a:avLst/>
          </a:prstGeom>
        </p:spPr>
        <p:txBody>
          <a:bodyPr wrap="square">
            <a:spAutoFit/>
          </a:bodyPr>
          <a:lstStyle/>
          <a:p>
            <a:r>
              <a:rPr lang="hi-IN" sz="2800" dirty="0"/>
              <a:t>रासायनिक परिवहन दुर्घटनाओं की प्रतिक्रिया से संबंधित विभिन्न राष्ट्रीय दिशा-निर्देशों के महत्वपूर्ण बिंदु –</a:t>
            </a:r>
            <a:endParaRPr lang="en-IN" sz="2800" dirty="0"/>
          </a:p>
          <a:p>
            <a:endParaRPr lang="hi-IN" sz="2800" dirty="0"/>
          </a:p>
          <a:p>
            <a:pPr marL="457200" indent="-457200">
              <a:buFont typeface="Wingdings" panose="05000000000000000000" pitchFamily="2" charset="2"/>
              <a:buChar char="ü"/>
            </a:pPr>
            <a:r>
              <a:rPr lang="hi-IN" sz="2800" dirty="0"/>
              <a:t>खतरनाक रसायनों (</a:t>
            </a:r>
            <a:r>
              <a:rPr lang="en-IN" sz="2800" dirty="0"/>
              <a:t>HazMat) </a:t>
            </a:r>
            <a:r>
              <a:rPr lang="hi-IN" sz="2800" dirty="0"/>
              <a:t>के परिवहन से हुई दुर्घटना के कारण यदि रासायनिक रिसाव या प्रदूषण होता है, तो राहत और निकासी कार्यों के लिए एनडीआरएफ</a:t>
            </a:r>
            <a:r>
              <a:rPr lang="en-IN" sz="2800" dirty="0"/>
              <a:t> </a:t>
            </a:r>
            <a:r>
              <a:rPr lang="hi-IN" sz="2800" dirty="0"/>
              <a:t>को सहायता हेतु बुलाया जा सकता है।</a:t>
            </a:r>
          </a:p>
          <a:p>
            <a:pPr marL="457200" indent="-457200">
              <a:buFont typeface="Wingdings" panose="05000000000000000000" pitchFamily="2" charset="2"/>
              <a:buChar char="ü"/>
            </a:pPr>
            <a:r>
              <a:rPr lang="hi-IN" sz="2800" dirty="0"/>
              <a:t>एनडीआरएफ टीम को इस</a:t>
            </a:r>
            <a:r>
              <a:rPr lang="en-IN" sz="2800" dirty="0"/>
              <a:t> (</a:t>
            </a:r>
            <a:r>
              <a:rPr lang="hi-IN" sz="2800" dirty="0"/>
              <a:t>मानक कार्यविधि) में उल्लिखित अनुसार घटना से संबंधित सभी जानकारी एकत्र करनी होगी।</a:t>
            </a:r>
          </a:p>
          <a:p>
            <a:pPr algn="just"/>
            <a:endParaRPr lang="en-US" sz="2600" dirty="0">
              <a:latin typeface="Open sans" panose="020B0606030504020204"/>
              <a:sym typeface="+mn-ea"/>
            </a:endParaRPr>
          </a:p>
        </p:txBody>
      </p:sp>
    </p:spTree>
    <p:extLst>
      <p:ext uri="{BB962C8B-B14F-4D97-AF65-F5344CB8AC3E}">
        <p14:creationId xmlns:p14="http://schemas.microsoft.com/office/powerpoint/2010/main" val="225472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3" y="1849581"/>
            <a:ext cx="3782289" cy="3262744"/>
          </a:xfrm>
        </p:spPr>
        <p:txBody>
          <a:bodyPr>
            <a:noAutofit/>
          </a:bodyPr>
          <a:lstStyle/>
          <a:p>
            <a:pPr algn="l"/>
            <a:r>
              <a:rPr lang="hi-IN" sz="4000" b="1" dirty="0">
                <a:solidFill>
                  <a:srgbClr val="C00000"/>
                </a:solidFill>
              </a:rPr>
              <a:t>रासायनिक परिवहन दुर्घटनाओं पर राष्ट्रीय दिशा-निर्देश</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291445" y="1094341"/>
            <a:ext cx="7261890" cy="5922903"/>
          </a:xfrm>
          <a:prstGeom prst="rect">
            <a:avLst/>
          </a:prstGeom>
        </p:spPr>
        <p:txBody>
          <a:bodyPr wrap="square">
            <a:spAutoFit/>
          </a:bodyPr>
          <a:lstStyle/>
          <a:p>
            <a:pPr marL="285750" indent="-285750">
              <a:buFont typeface="Wingdings" panose="05000000000000000000" pitchFamily="2" charset="2"/>
              <a:buChar char="ü"/>
            </a:pPr>
            <a:r>
              <a:rPr lang="hi-IN" sz="2400" dirty="0"/>
              <a:t>क्षेत्र को घेरने</a:t>
            </a:r>
            <a:r>
              <a:rPr lang="en-IN" sz="2400" dirty="0"/>
              <a:t>,</a:t>
            </a:r>
            <a:r>
              <a:rPr lang="hi-IN" sz="2400" dirty="0"/>
              <a:t> क्षेत्र चिह्नांकन</a:t>
            </a:r>
            <a:r>
              <a:rPr lang="en-IN" sz="2400" dirty="0"/>
              <a:t>,</a:t>
            </a:r>
            <a:r>
              <a:rPr lang="hi-IN" sz="2400" dirty="0"/>
              <a:t> निकासी</a:t>
            </a:r>
            <a:r>
              <a:rPr lang="en-IN" sz="2400" dirty="0"/>
              <a:t>,</a:t>
            </a:r>
            <a:r>
              <a:rPr lang="hi-IN" sz="2400" dirty="0"/>
              <a:t> (प्राथमिक उपचार और प्रभावित पीड़ितों के डीकंटैमिनेशन</a:t>
            </a:r>
            <a:r>
              <a:rPr lang="en-IN" sz="2400" dirty="0"/>
              <a:t>)</a:t>
            </a:r>
            <a:r>
              <a:rPr lang="hi-IN" sz="2400" dirty="0"/>
              <a:t> के कार्यों में</a:t>
            </a:r>
            <a:r>
              <a:rPr lang="en-IN" sz="2400" dirty="0"/>
              <a:t> </a:t>
            </a:r>
            <a:r>
              <a:rPr lang="hi-IN" sz="2400" dirty="0"/>
              <a:t>एन डी आर एफ </a:t>
            </a:r>
            <a:r>
              <a:rPr lang="en-IN" sz="2400" dirty="0"/>
              <a:t> </a:t>
            </a:r>
            <a:r>
              <a:rPr lang="hi-IN" sz="2400" dirty="0"/>
              <a:t>स्थानीय प्राधिकरणों की सहायता करेगी। </a:t>
            </a:r>
          </a:p>
          <a:p>
            <a:pPr marL="285750" indent="-285750">
              <a:buFont typeface="Wingdings" panose="05000000000000000000" pitchFamily="2" charset="2"/>
              <a:buChar char="ü"/>
            </a:pPr>
            <a:endParaRPr lang="hi-IN" sz="2400" dirty="0"/>
          </a:p>
          <a:p>
            <a:pPr marL="285750" indent="-285750">
              <a:buFont typeface="Wingdings" panose="05000000000000000000" pitchFamily="2" charset="2"/>
              <a:buChar char="ü"/>
            </a:pPr>
            <a:r>
              <a:rPr lang="hi-IN" sz="2400" dirty="0"/>
              <a:t>एन डी आर एफ टीम संदूषण के स्तर और अन्य खतरों की पहचान के लिए संबंधित विशेषज्ञ एजेंसियों से सहायता लेगी।</a:t>
            </a:r>
          </a:p>
          <a:p>
            <a:pPr marL="285750" indent="-285750">
              <a:buFont typeface="Wingdings" panose="05000000000000000000" pitchFamily="2" charset="2"/>
              <a:buChar char="ü"/>
            </a:pPr>
            <a:endParaRPr lang="hi-IN" sz="2400" dirty="0"/>
          </a:p>
          <a:p>
            <a:pPr marL="285750" indent="-285750">
              <a:buFont typeface="Wingdings" panose="05000000000000000000" pitchFamily="2" charset="2"/>
              <a:buChar char="ü"/>
            </a:pPr>
            <a:r>
              <a:rPr lang="hi-IN" sz="2400" dirty="0"/>
              <a:t>एन डी आर एफ </a:t>
            </a:r>
            <a:r>
              <a:rPr lang="en-IN" sz="2400" dirty="0"/>
              <a:t> </a:t>
            </a:r>
            <a:r>
              <a:rPr lang="hi-IN" sz="2400" dirty="0"/>
              <a:t>टीम घटना स्थल पर भीड़ नियंत्रण का कार्य नहीं करेगी। भीड़ नियंत्रण और क्षेत्र को घेरने कॉर्डन लागू करने) की जिम्मेदारी स्थानीय पुलिस की होगी, जो एनडीआरएफ</a:t>
            </a:r>
            <a:r>
              <a:rPr lang="en-IN" sz="2400" dirty="0"/>
              <a:t> </a:t>
            </a:r>
            <a:r>
              <a:rPr lang="hi-IN" sz="2400" dirty="0"/>
              <a:t>को उसके संचालन में सहायता प्रदान करेगी।</a:t>
            </a:r>
          </a:p>
          <a:p>
            <a:pPr marL="342900" lvl="1" indent="-342900" algn="just">
              <a:lnSpc>
                <a:spcPct val="150000"/>
              </a:lnSpc>
              <a:buFont typeface="Wingdings" panose="05000000000000000000" pitchFamily="2" charset="2"/>
              <a:buChar char="ü"/>
            </a:pPr>
            <a:endParaRPr lang="en-IN" sz="3200" dirty="0">
              <a:latin typeface="Open sans" panose="020B0606030504020204"/>
            </a:endParaRPr>
          </a:p>
        </p:txBody>
      </p:sp>
    </p:spTree>
    <p:extLst>
      <p:ext uri="{BB962C8B-B14F-4D97-AF65-F5344CB8AC3E}">
        <p14:creationId xmlns:p14="http://schemas.microsoft.com/office/powerpoint/2010/main" val="124980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1849581"/>
            <a:ext cx="4015233" cy="3262744"/>
          </a:xfrm>
        </p:spPr>
        <p:txBody>
          <a:bodyPr>
            <a:noAutofit/>
          </a:bodyPr>
          <a:lstStyle/>
          <a:p>
            <a:r>
              <a:rPr lang="hi-IN" sz="4000" b="1" dirty="0">
                <a:solidFill>
                  <a:srgbClr val="C00000"/>
                </a:solidFill>
              </a:rPr>
              <a:t>रासायनिक हमले  पर राष्ट्रीय दिशा-निर्देश</a:t>
            </a:r>
            <a:r>
              <a:rPr lang="en-US" sz="4000" b="1" dirty="0">
                <a:solidFill>
                  <a:srgbClr val="C00000"/>
                </a:solidFill>
                <a:latin typeface="Open sans" panose="020B0606030504020204"/>
                <a:cs typeface="Times New Roman" panose="02020603050405020304" pitchFamily="18" charset="0"/>
              </a:rPr>
              <a:t>(CWAs)</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447309" y="1520369"/>
            <a:ext cx="7261890" cy="4154984"/>
          </a:xfrm>
          <a:prstGeom prst="rect">
            <a:avLst/>
          </a:prstGeom>
        </p:spPr>
        <p:txBody>
          <a:bodyPr wrap="square">
            <a:spAutoFit/>
          </a:bodyPr>
          <a:lstStyle/>
          <a:p>
            <a:r>
              <a:rPr lang="hi-IN" sz="2400" b="1" dirty="0"/>
              <a:t>रासायनिक हमले (</a:t>
            </a:r>
            <a:r>
              <a:rPr lang="en-IN" sz="2400" b="1" dirty="0"/>
              <a:t>CWA</a:t>
            </a:r>
            <a:r>
              <a:rPr lang="hi-IN" sz="2400" b="1" dirty="0"/>
              <a:t>s</a:t>
            </a:r>
            <a:r>
              <a:rPr lang="en-IN" sz="2400" b="1" dirty="0"/>
              <a:t>) </a:t>
            </a:r>
            <a:r>
              <a:rPr lang="hi-IN" sz="2400" b="1" dirty="0"/>
              <a:t>की प्रतिक्रिया से संबंधित विभिन्न राष्ट्रीय दिशा-निर्देशों के महत्वपूर्ण बिंदु –</a:t>
            </a:r>
          </a:p>
          <a:p>
            <a:endParaRPr lang="hi-IN" sz="2400" b="1" dirty="0"/>
          </a:p>
          <a:p>
            <a:pPr marL="342900" indent="-342900">
              <a:buFont typeface="Wingdings" panose="05000000000000000000" pitchFamily="2" charset="2"/>
              <a:buChar char="ü"/>
            </a:pPr>
            <a:r>
              <a:rPr lang="en-IN" sz="2400" dirty="0"/>
              <a:t>CWA</a:t>
            </a:r>
            <a:r>
              <a:rPr lang="hi-IN" sz="2400" dirty="0"/>
              <a:t>s</a:t>
            </a:r>
            <a:r>
              <a:rPr lang="en-IN" sz="2400" dirty="0"/>
              <a:t> </a:t>
            </a:r>
            <a:r>
              <a:rPr lang="hi-IN" sz="2400" dirty="0"/>
              <a:t>आपातकाल की स्थिति में राहत और निकासी कार्यों के लिए एनडीआरएफ</a:t>
            </a:r>
            <a:r>
              <a:rPr lang="en-IN" sz="2400" dirty="0"/>
              <a:t> </a:t>
            </a:r>
            <a:r>
              <a:rPr lang="hi-IN" sz="2400" dirty="0"/>
              <a:t>को सहायता हेतु बुलाया जा सकता है।</a:t>
            </a:r>
          </a:p>
          <a:p>
            <a:pPr marL="342900" indent="-342900">
              <a:buFont typeface="Wingdings" panose="05000000000000000000" pitchFamily="2" charset="2"/>
              <a:buChar char="ü"/>
            </a:pPr>
            <a:endParaRPr lang="hi-IN" sz="2400" dirty="0"/>
          </a:p>
          <a:p>
            <a:pPr marL="342900" indent="-342900">
              <a:buFont typeface="Wingdings" panose="05000000000000000000" pitchFamily="2" charset="2"/>
              <a:buChar char="ü"/>
            </a:pPr>
            <a:r>
              <a:rPr lang="hi-IN" sz="2400" dirty="0"/>
              <a:t>घटना स्थल के प्रभारी द्वारा लिए गए किसी भी निर्णय से राहतकर्मियों की सुरक्षा से किसी भी स्तर पर समझौता नहीं होना चाहिए।</a:t>
            </a:r>
          </a:p>
          <a:p>
            <a:endParaRPr lang="hi-IN" sz="2400" dirty="0"/>
          </a:p>
        </p:txBody>
      </p:sp>
    </p:spTree>
    <p:extLst>
      <p:ext uri="{BB962C8B-B14F-4D97-AF65-F5344CB8AC3E}">
        <p14:creationId xmlns:p14="http://schemas.microsoft.com/office/powerpoint/2010/main" val="391123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3" y="1849581"/>
            <a:ext cx="3761511" cy="3262744"/>
          </a:xfrm>
        </p:spPr>
        <p:txBody>
          <a:bodyPr>
            <a:noAutofit/>
          </a:bodyPr>
          <a:lstStyle/>
          <a:p>
            <a:r>
              <a:rPr lang="hi-IN" sz="4000" b="1" dirty="0">
                <a:solidFill>
                  <a:srgbClr val="C00000"/>
                </a:solidFill>
              </a:rPr>
              <a:t>रासायनिक हमले  पर राष्ट्रीय दिशा-निर्देश</a:t>
            </a:r>
            <a:r>
              <a:rPr lang="en-US" sz="4000" b="1" dirty="0">
                <a:solidFill>
                  <a:srgbClr val="C00000"/>
                </a:solidFill>
                <a:latin typeface="Open sans" panose="020B0606030504020204"/>
                <a:cs typeface="Times New Roman" panose="02020603050405020304" pitchFamily="18" charset="0"/>
              </a:rPr>
              <a:t>(CWAs)</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Rectangle 4">
            <a:extLst>
              <a:ext uri="{FF2B5EF4-FFF2-40B4-BE49-F238E27FC236}">
                <a16:creationId xmlns:a16="http://schemas.microsoft.com/office/drawing/2014/main" id="{B742271F-443F-3F17-0A0F-8EDA8E94A42F}"/>
              </a:ext>
            </a:extLst>
          </p:cNvPr>
          <p:cNvSpPr>
            <a:spLocks noChangeArrowheads="1"/>
          </p:cNvSpPr>
          <p:nvPr/>
        </p:nvSpPr>
        <p:spPr bwMode="auto">
          <a:xfrm>
            <a:off x="4529990" y="1403461"/>
            <a:ext cx="717363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FontTx/>
              <a:buChar char="•"/>
            </a:pP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क्षेत्र को घेरने, क्षेत्र चिह्नांकन, निकासी</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प्राथमिक उपचार और प्रभावित पीड़ितों के डीकंटैमिनेशन के कार्यों में</a:t>
            </a:r>
            <a:r>
              <a:rPr lang="en-US" altLang="en-US" sz="2400" dirty="0">
                <a:latin typeface="Arial" panose="020B0604020202020204" pitchFamily="34" charset="0"/>
              </a:rPr>
              <a:t> </a:t>
            </a:r>
            <a:r>
              <a:rPr lang="hi-IN" sz="2400" dirty="0"/>
              <a:t>एनडीआरएफ</a:t>
            </a:r>
            <a:r>
              <a:rPr lang="en-US" altLang="en-US" sz="2400" dirty="0">
                <a:latin typeface="Arial" panose="020B0604020202020204" pitchFamily="34" charset="0"/>
              </a:rPr>
              <a:t> </a:t>
            </a:r>
            <a:r>
              <a:rPr lang="hi-IN" altLang="en-US" sz="2400" dirty="0">
                <a:latin typeface="Arial" panose="020B0604020202020204" pitchFamily="34" charset="0"/>
              </a:rPr>
              <a:t>स्थानीय प्राधिकरणों की सहायता करेगी। </a:t>
            </a:r>
            <a:endPar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buFontTx/>
              <a:buChar char="•"/>
            </a:pP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आवश्यकता पड़ने पर </a:t>
            </a:r>
            <a:r>
              <a:rPr lang="hi-IN" sz="2400" dirty="0"/>
              <a:t>एनडीआरएफ</a:t>
            </a:r>
            <a:r>
              <a:rPr kumimoji="0" lang="en-US"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ट्रायेज में भी सहायता करेगी और पीड़ितों को प्राथमिक उपचार प्रदान करेगी।</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buFontTx/>
              <a:buChar char="•"/>
            </a:pP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राहत कार्य पूरा होने के बाद </a:t>
            </a:r>
            <a:r>
              <a:rPr lang="hi-IN" sz="2400" dirty="0"/>
              <a:t>एनडीआरएफ</a:t>
            </a:r>
            <a:r>
              <a:rPr kumimoji="0" lang="en-US"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टीम पीड़ितों के डीकंटैमिनेशन तथा संदूषित क्षेत्र</a:t>
            </a:r>
            <a:r>
              <a:rPr kumimoji="0" lang="en-US"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के चिह्नांकन में भी सहायता करेगी।</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137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32711"/>
            <a:ext cx="3273135" cy="3262744"/>
          </a:xfrm>
        </p:spPr>
        <p:txBody>
          <a:bodyPr>
            <a:noAutofit/>
          </a:bodyPr>
          <a:lstStyle/>
          <a:p>
            <a:r>
              <a:rPr lang="hi-IN" sz="4000" b="1" dirty="0">
                <a:solidFill>
                  <a:srgbClr val="C00000"/>
                </a:solidFill>
              </a:rPr>
              <a:t>जैविक आपातकाल से संबंधित राष्ट्रीय दिशानिर्देशों</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3273137" y="1116482"/>
            <a:ext cx="8363328" cy="5262979"/>
          </a:xfrm>
          <a:prstGeom prst="rect">
            <a:avLst/>
          </a:prstGeom>
        </p:spPr>
        <p:txBody>
          <a:bodyPr wrap="square">
            <a:spAutoFit/>
          </a:bodyPr>
          <a:lstStyle/>
          <a:p>
            <a:r>
              <a:rPr lang="hi-IN" sz="2400" b="1" dirty="0"/>
              <a:t>जैविक आपातकाल से संबंधित राष्ट्रीय दिशानिर्देशों के प्रमुख बिंदु –</a:t>
            </a:r>
            <a:endParaRPr lang="hi-IN" sz="2400" dirty="0"/>
          </a:p>
          <a:p>
            <a:pPr marL="342900" indent="-342900">
              <a:buFont typeface="Wingdings" panose="05000000000000000000" pitchFamily="2" charset="2"/>
              <a:buChar char="ü"/>
            </a:pPr>
            <a:r>
              <a:rPr lang="hi-IN" sz="2400" dirty="0"/>
              <a:t>किसी विशेष प्रकार की जैविक आपात स्थिति के प्रसार और संक्रमण की स्थिति में प्रतिक्रिया के लिए एक नामित नोडल एजेंसी/विभाग नियुक्त किया जाएगा।</a:t>
            </a:r>
          </a:p>
          <a:p>
            <a:pPr marL="342900" indent="-342900">
              <a:buFont typeface="Wingdings" panose="05000000000000000000" pitchFamily="2" charset="2"/>
              <a:buChar char="ü"/>
            </a:pPr>
            <a:r>
              <a:rPr lang="hi-IN" sz="2400" dirty="0"/>
              <a:t>नोडल एजेंसी के अनुरोध पर, एनडीआरएफ पृथक्करण, संगरोध और व्यक्तिगत सुरक्षा उपकरण के वितरण में सहायता करेगी।</a:t>
            </a:r>
          </a:p>
          <a:p>
            <a:pPr marL="342900" indent="-342900">
              <a:buFont typeface="Wingdings" panose="05000000000000000000" pitchFamily="2" charset="2"/>
              <a:buChar char="ü"/>
            </a:pPr>
            <a:r>
              <a:rPr lang="hi-IN" sz="2400" dirty="0"/>
              <a:t>जैविक आपात स्थिति के दौरान, पीड़ितों को राहत सामग्री के वितरण के लिए भी एनडीआरएफ को बुलाया जा सकता है।</a:t>
            </a:r>
          </a:p>
          <a:p>
            <a:pPr marL="342900" indent="-342900">
              <a:buFont typeface="Wingdings" panose="05000000000000000000" pitchFamily="2" charset="2"/>
              <a:buChar char="ü"/>
            </a:pPr>
            <a:r>
              <a:rPr lang="hi-IN" sz="2400" dirty="0"/>
              <a:t>अचानक फैलने वाली किसी महामारी या संक्रमण की स्थिति में, एनडीआरएफ का संचालन केवल संगरोध, पृथक्करण और डी-कंटैमिनेशन तक सीमित रहेगा।</a:t>
            </a:r>
          </a:p>
          <a:p>
            <a:pPr marL="342900" indent="-342900">
              <a:buFont typeface="Wingdings" panose="05000000000000000000" pitchFamily="2" charset="2"/>
              <a:buChar char="ü"/>
            </a:pPr>
            <a:r>
              <a:rPr lang="hi-IN" sz="2400" dirty="0"/>
              <a:t>एमएफआर</a:t>
            </a:r>
            <a:r>
              <a:rPr lang="en-IN" sz="2400" dirty="0"/>
              <a:t> </a:t>
            </a:r>
            <a:r>
              <a:rPr lang="hi-IN" sz="2400" dirty="0"/>
              <a:t>और पैरामेडिक्स का नियमित प्रशिक्षण तथा रिफ्रेशर प्रशिक्षण सुनिश्चित किया जाएगा।</a:t>
            </a:r>
          </a:p>
        </p:txBody>
      </p:sp>
    </p:spTree>
    <p:extLst>
      <p:ext uri="{BB962C8B-B14F-4D97-AF65-F5344CB8AC3E}">
        <p14:creationId xmlns:p14="http://schemas.microsoft.com/office/powerpoint/2010/main" val="102337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1610590"/>
            <a:ext cx="4010892" cy="3792680"/>
          </a:xfrm>
        </p:spPr>
        <p:txBody>
          <a:bodyPr>
            <a:noAutofit/>
          </a:bodyPr>
          <a:lstStyle/>
          <a:p>
            <a:pPr algn="l"/>
            <a:r>
              <a:rPr lang="hi-IN" sz="4000" b="1" dirty="0">
                <a:solidFill>
                  <a:srgbClr val="C00000"/>
                </a:solidFill>
              </a:rPr>
              <a:t>परमाणु एवं विकिरण आपात स्थितियों पर राष्ट्रीय दिशानिर्देश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634344" y="1219033"/>
            <a:ext cx="6991727" cy="4524315"/>
          </a:xfrm>
          <a:prstGeom prst="rect">
            <a:avLst/>
          </a:prstGeom>
        </p:spPr>
        <p:txBody>
          <a:bodyPr wrap="square">
            <a:spAutoFit/>
          </a:bodyPr>
          <a:lstStyle/>
          <a:p>
            <a:r>
              <a:rPr lang="hi-IN" sz="2400" b="1" dirty="0"/>
              <a:t>परमाणु एवं विकिरण आपात स्थितियों पर राष्ट्रीय दिशानिर्देशों के प्रमुख बिंदु –</a:t>
            </a:r>
          </a:p>
          <a:p>
            <a:endParaRPr lang="hi-IN" sz="2400" b="1" dirty="0"/>
          </a:p>
          <a:p>
            <a:pPr marL="342900" indent="-342900">
              <a:buFont typeface="Wingdings" panose="05000000000000000000" pitchFamily="2" charset="2"/>
              <a:buChar char="ü"/>
            </a:pPr>
            <a:r>
              <a:rPr lang="hi-IN" sz="2400" dirty="0"/>
              <a:t>डीएई को सार्वजनिक क्षेत्र में होने वाली विकिरण संबंधी घटनाओं के प्रबंधन हेतु तकनीकी सलाह और सहायता प्रदान करने वाली नोडल एजेंसी के रूप में नामित किया गया है।</a:t>
            </a:r>
          </a:p>
          <a:p>
            <a:pPr marL="342900" indent="-342900">
              <a:buFont typeface="Wingdings" panose="05000000000000000000" pitchFamily="2" charset="2"/>
              <a:buChar char="ü"/>
            </a:pPr>
            <a:endParaRPr lang="hi-IN" sz="2400" dirty="0"/>
          </a:p>
          <a:p>
            <a:pPr marL="342900" indent="-342900">
              <a:buFont typeface="Wingdings" panose="05000000000000000000" pitchFamily="2" charset="2"/>
              <a:buChar char="ü"/>
            </a:pPr>
            <a:r>
              <a:rPr lang="hi-IN" sz="2400" dirty="0"/>
              <a:t>स्थानीय पुलिस/सुरक्षा एजेंसियाँ, एनडीआरएफ</a:t>
            </a:r>
            <a:r>
              <a:rPr lang="en-IN" sz="2400" dirty="0"/>
              <a:t>, </a:t>
            </a:r>
            <a:r>
              <a:rPr lang="hi-IN" sz="2400" dirty="0"/>
              <a:t>एसडीआरएफ</a:t>
            </a:r>
            <a:r>
              <a:rPr lang="en-IN" sz="2400" dirty="0"/>
              <a:t> </a:t>
            </a:r>
            <a:r>
              <a:rPr lang="hi-IN" sz="2400" dirty="0"/>
              <a:t>आदि को परमाणु या विकिरण आपात स्थिति के परिदृश्य में फर्स्ट रीस्पोन्डर </a:t>
            </a:r>
            <a:r>
              <a:rPr lang="en-IN" sz="2400" dirty="0"/>
              <a:t> </a:t>
            </a:r>
            <a:r>
              <a:rPr lang="hi-IN" sz="2400" dirty="0"/>
              <a:t>के रूप में चिन्हित किया गया है।</a:t>
            </a:r>
          </a:p>
        </p:txBody>
      </p:sp>
    </p:spTree>
    <p:extLst>
      <p:ext uri="{BB962C8B-B14F-4D97-AF65-F5344CB8AC3E}">
        <p14:creationId xmlns:p14="http://schemas.microsoft.com/office/powerpoint/2010/main" val="395124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2150917"/>
            <a:ext cx="3532909" cy="2431472"/>
          </a:xfrm>
        </p:spPr>
        <p:txBody>
          <a:bodyPr>
            <a:noAutofit/>
          </a:bodyPr>
          <a:lstStyle/>
          <a:p>
            <a:pPr algn="l"/>
            <a:r>
              <a:rPr lang="hi-IN" sz="4000" b="1" dirty="0">
                <a:solidFill>
                  <a:srgbClr val="C00000"/>
                </a:solidFill>
              </a:rPr>
              <a:t>विकिरण आपात स्थिति की प्रतिक्रिया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5">
            <a:extLst>
              <a:ext uri="{FF2B5EF4-FFF2-40B4-BE49-F238E27FC236}">
                <a16:creationId xmlns:a16="http://schemas.microsoft.com/office/drawing/2014/main" id="{B35A25F5-FDFF-4836-8AD4-AC0ED26495F7}"/>
              </a:ext>
            </a:extLst>
          </p:cNvPr>
          <p:cNvPicPr>
            <a:picLocks noChangeAspect="1"/>
          </p:cNvPicPr>
          <p:nvPr/>
        </p:nvPicPr>
        <p:blipFill rotWithShape="1">
          <a:blip r:embed="rId4"/>
          <a:srcRect t="7309"/>
          <a:stretch/>
        </p:blipFill>
        <p:spPr>
          <a:xfrm>
            <a:off x="4756449" y="877492"/>
            <a:ext cx="7200900" cy="5338788"/>
          </a:xfrm>
          <a:prstGeom prst="rect">
            <a:avLst/>
          </a:prstGeom>
        </p:spPr>
      </p:pic>
    </p:spTree>
    <p:extLst>
      <p:ext uri="{BB962C8B-B14F-4D97-AF65-F5344CB8AC3E}">
        <p14:creationId xmlns:p14="http://schemas.microsoft.com/office/powerpoint/2010/main" val="261129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 </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155864" y="2362200"/>
            <a:ext cx="3958936"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b="1" dirty="0">
                <a:latin typeface="Open sans" panose="020B0606030504020204"/>
                <a:cs typeface="Arial" pitchFamily="34" charset="0"/>
              </a:rPr>
              <a:t>इस पाठ को पूरा करने के बाद, आप निम्नलिखित करने में सक्षम होंगे.</a:t>
            </a:r>
            <a:endParaRPr lang="en-US" sz="2800" b="1" dirty="0">
              <a:latin typeface="Open sans" panose="020B0606030504020204"/>
              <a:cs typeface="Arial" pitchFamily="34" charset="0"/>
            </a:endParaRPr>
          </a:p>
        </p:txBody>
      </p:sp>
      <p:sp>
        <p:nvSpPr>
          <p:cNvPr id="4" name="Rectangle 2">
            <a:extLst>
              <a:ext uri="{FF2B5EF4-FFF2-40B4-BE49-F238E27FC236}">
                <a16:creationId xmlns:a16="http://schemas.microsoft.com/office/drawing/2014/main" id="{3091AB2E-4DDA-60C9-5DE8-8A7526A0250F}"/>
              </a:ext>
            </a:extLst>
          </p:cNvPr>
          <p:cNvSpPr>
            <a:spLocks noChangeArrowheads="1"/>
          </p:cNvSpPr>
          <p:nvPr/>
        </p:nvSpPr>
        <p:spPr bwMode="auto">
          <a:xfrm>
            <a:off x="4114800" y="747150"/>
            <a:ext cx="755419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fontAlgn="base" hangingPunct="0">
              <a:spcBef>
                <a:spcPct val="0"/>
              </a:spcBef>
              <a:spcAft>
                <a:spcPct val="0"/>
              </a:spcAft>
              <a:buFont typeface="Wingdings" panose="05000000000000000000" pitchFamily="2" charset="2"/>
              <a:buChar char="q"/>
            </a:pPr>
            <a:r>
              <a:rPr lang="hi-IN" altLang="en-US" sz="2400" b="1" dirty="0">
                <a:latin typeface="Arial" panose="020B0604020202020204" pitchFamily="34" charset="0"/>
              </a:rPr>
              <a:t>सी बी आर एन </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रासायनिक</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जैविक</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रेडियोलॉजिकल और परमाणु</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आपातकाल पर राष्ट्रीय दिशा</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निर्देशों और </a:t>
            </a:r>
            <a:r>
              <a:rPr lang="hi-IN" altLang="en-US" sz="2400" b="1" dirty="0">
                <a:latin typeface="Arial" panose="020B0604020202020204" pitchFamily="34" charset="0"/>
              </a:rPr>
              <a:t>एन डी आर एफ </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राष्ट्रीय आपदा प्रतिक्रिया बल</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की भूमिका को समझना।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hi-IN" altLang="en-US" sz="2400" b="0" i="0" u="none" strike="noStrike" cap="none" normalizeH="0" baseline="0" dirty="0">
                <a:ln>
                  <a:noFill/>
                </a:ln>
                <a:solidFill>
                  <a:schemeClr val="tx1"/>
                </a:solidFill>
                <a:effectLst/>
                <a:latin typeface="Arial" panose="020B0604020202020204" pitchFamily="34" charset="0"/>
              </a:rPr>
              <a:t>सी बी आर एन </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आपातकालीन प्रतिक्रिया टीम की संरचना तथा </a:t>
            </a:r>
            <a:r>
              <a:rPr kumimoji="0" lang="hi-IN" altLang="en-US" sz="2400" b="1" i="0" u="none" strike="noStrike" cap="none" normalizeH="0" baseline="0" dirty="0">
                <a:ln>
                  <a:noFill/>
                </a:ln>
                <a:solidFill>
                  <a:schemeClr val="tx1"/>
                </a:solidFill>
                <a:effectLst/>
                <a:latin typeface="Arial" panose="020B0604020202020204" pitchFamily="34" charset="0"/>
              </a:rPr>
              <a:t>एन डी आर एफ </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की भूमिकाओं और जिम्मेदारियों का विवरण देना।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hi-IN" altLang="en-US" sz="2400" b="1" i="0" u="none" strike="noStrike" cap="none" normalizeH="0" baseline="0" dirty="0">
                <a:ln>
                  <a:noFill/>
                </a:ln>
                <a:solidFill>
                  <a:schemeClr val="tx1"/>
                </a:solidFill>
                <a:effectLst/>
                <a:latin typeface="Arial" panose="020B0604020202020204" pitchFamily="34" charset="0"/>
              </a:rPr>
              <a:t>सी बी आर एन </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आपातकाल के दौरान आदेश</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नियंत्रण</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संचार और समन्वय की स्पष्ट रेखाएँ प्रदान करना।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एक कार्य योजना और प्रक्रिया तैयार करना ताकि विशेष प्रतिक्रिया शुरू की जा सके</a:t>
            </a:r>
            <a:r>
              <a:rPr kumimoji="0" lang="en-US"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जिससे बहुमूल्य जीवन बचाए जा सकें</a:t>
            </a:r>
            <a:r>
              <a:rPr kumimoji="0" lang="en-US"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2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नुकसान को नियंत्रित किया जा सके और जनता तथा राहतकर्मियों की सुरक्षा सुनिश्चित की जा सके।</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067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1932711"/>
            <a:ext cx="3803073" cy="3210792"/>
          </a:xfrm>
        </p:spPr>
        <p:txBody>
          <a:bodyPr>
            <a:noAutofit/>
          </a:bodyPr>
          <a:lstStyle/>
          <a:p>
            <a:pPr algn="l"/>
            <a:r>
              <a:rPr lang="hi-IN" sz="4000" b="1" dirty="0">
                <a:solidFill>
                  <a:srgbClr val="C00000"/>
                </a:solidFill>
              </a:rPr>
              <a:t>सीबीआरएन</a:t>
            </a:r>
            <a:r>
              <a:rPr lang="en-IN" sz="4000" b="1" dirty="0">
                <a:solidFill>
                  <a:srgbClr val="C00000"/>
                </a:solidFill>
              </a:rPr>
              <a:t> </a:t>
            </a:r>
            <a:r>
              <a:rPr lang="hi-IN" sz="4000" b="1" dirty="0">
                <a:solidFill>
                  <a:srgbClr val="C00000"/>
                </a:solidFill>
              </a:rPr>
              <a:t>आपातकाल की शुरुआत पर सूचना प्रवाह।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7" name="Table 6">
            <a:extLst>
              <a:ext uri="{FF2B5EF4-FFF2-40B4-BE49-F238E27FC236}">
                <a16:creationId xmlns:a16="http://schemas.microsoft.com/office/drawing/2014/main" id="{5EF9DCBD-CDFB-41E4-B730-E6F373EDACFF}"/>
              </a:ext>
            </a:extLst>
          </p:cNvPr>
          <p:cNvGraphicFramePr/>
          <p:nvPr>
            <p:extLst>
              <p:ext uri="{D42A27DB-BD31-4B8C-83A1-F6EECF244321}">
                <p14:modId xmlns:p14="http://schemas.microsoft.com/office/powerpoint/2010/main" val="616620932"/>
              </p:ext>
            </p:extLst>
          </p:nvPr>
        </p:nvGraphicFramePr>
        <p:xfrm>
          <a:off x="3813464" y="761938"/>
          <a:ext cx="7200899" cy="6065520"/>
        </p:xfrm>
        <a:graphic>
          <a:graphicData uri="http://schemas.openxmlformats.org/drawingml/2006/table">
            <a:tbl>
              <a:tblPr firstRow="1" bandRow="1">
                <a:tableStyleId>{5DA37D80-6434-44D0-A028-1B22A696006F}</a:tableStyleId>
              </a:tblPr>
              <a:tblGrid>
                <a:gridCol w="878408">
                  <a:extLst>
                    <a:ext uri="{9D8B030D-6E8A-4147-A177-3AD203B41FA5}">
                      <a16:colId xmlns:a16="http://schemas.microsoft.com/office/drawing/2014/main" val="20000"/>
                    </a:ext>
                  </a:extLst>
                </a:gridCol>
                <a:gridCol w="1605019">
                  <a:extLst>
                    <a:ext uri="{9D8B030D-6E8A-4147-A177-3AD203B41FA5}">
                      <a16:colId xmlns:a16="http://schemas.microsoft.com/office/drawing/2014/main" val="20001"/>
                    </a:ext>
                  </a:extLst>
                </a:gridCol>
                <a:gridCol w="4717472">
                  <a:extLst>
                    <a:ext uri="{9D8B030D-6E8A-4147-A177-3AD203B41FA5}">
                      <a16:colId xmlns:a16="http://schemas.microsoft.com/office/drawing/2014/main" val="20002"/>
                    </a:ext>
                  </a:extLst>
                </a:gridCol>
              </a:tblGrid>
              <a:tr h="266635">
                <a:tc>
                  <a:txBody>
                    <a:bodyPr/>
                    <a:lstStyle/>
                    <a:p>
                      <a:pPr marL="0" indent="0" algn="ctr" defTabSz="914400" rtl="0" eaLnBrk="1" latinLnBrk="0" hangingPunct="1">
                        <a:buNone/>
                      </a:pPr>
                      <a:r>
                        <a:rPr lang="en-US" sz="2000" b="1" kern="1200" dirty="0" err="1">
                          <a:solidFill>
                            <a:schemeClr val="tx1"/>
                          </a:solidFill>
                          <a:latin typeface="Open sans" panose="020B0606030504020204"/>
                        </a:rPr>
                        <a:t>S.No</a:t>
                      </a:r>
                      <a:endParaRPr lang="en-US" sz="2000" b="1"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en-US" sz="2000" b="1" kern="1200">
                          <a:solidFill>
                            <a:schemeClr val="tx1"/>
                          </a:solidFill>
                          <a:latin typeface="Open sans" panose="020B0606030504020204"/>
                        </a:rPr>
                        <a:t>MIN/DEPT</a:t>
                      </a:r>
                      <a:endParaRPr lang="en-US" sz="2000" b="1"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en-US" sz="2000" b="1" kern="1200" dirty="0">
                          <a:solidFill>
                            <a:schemeClr val="tx1"/>
                          </a:solidFill>
                          <a:latin typeface="Open sans" panose="020B0606030504020204"/>
                        </a:rPr>
                        <a:t>Particulars</a:t>
                      </a:r>
                      <a:endParaRPr lang="en-US" sz="2000" b="1" kern="1200" dirty="0">
                        <a:solidFill>
                          <a:schemeClr val="tx1"/>
                        </a:solidFill>
                        <a:latin typeface="Open sans" panose="020B0606030504020204"/>
                        <a:ea typeface="+mn-ea"/>
                        <a:cs typeface="+mn-cs"/>
                      </a:endParaRPr>
                    </a:p>
                  </a:txBody>
                  <a:tcPr marL="0" marR="0" marT="0" marB="0"/>
                </a:tc>
                <a:extLst>
                  <a:ext uri="{0D108BD9-81ED-4DB2-BD59-A6C34878D82A}">
                    <a16:rowId xmlns:a16="http://schemas.microsoft.com/office/drawing/2014/main" val="10000"/>
                  </a:ext>
                </a:extLst>
              </a:tr>
              <a:tr h="733248">
                <a:tc>
                  <a:txBody>
                    <a:bodyPr/>
                    <a:lstStyle/>
                    <a:p>
                      <a:pPr marL="0" indent="0" algn="ctr" defTabSz="914400" rtl="0" eaLnBrk="1" latinLnBrk="0" hangingPunct="1">
                        <a:buNone/>
                      </a:pPr>
                      <a:r>
                        <a:rPr lang="en-US" sz="1800" b="0" kern="1200">
                          <a:solidFill>
                            <a:schemeClr val="tx1"/>
                          </a:solidFill>
                          <a:latin typeface="Open sans" panose="020B0606030504020204"/>
                        </a:rPr>
                        <a:t>1.</a:t>
                      </a:r>
                      <a:endParaRPr lang="en-US" sz="1800" b="0"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rPr>
                        <a:t>एम एच ए / एन ई ओ सी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सी बी आर एन </a:t>
                      </a:r>
                      <a:r>
                        <a:rPr lang="en-US" sz="1800" b="0" kern="1200" dirty="0">
                          <a:solidFill>
                            <a:schemeClr val="tx1"/>
                          </a:solidFill>
                          <a:latin typeface="Open sans" panose="020B0606030504020204"/>
                        </a:rPr>
                        <a:t> </a:t>
                      </a:r>
                      <a:r>
                        <a:rPr lang="hi-IN" sz="1800" b="0" kern="1200" dirty="0">
                          <a:solidFill>
                            <a:schemeClr val="tx1"/>
                          </a:solidFill>
                          <a:latin typeface="Open sans" panose="020B0606030504020204"/>
                        </a:rPr>
                        <a:t>आपात स्थिति के प्रकार के बारे में जानकारी साझा करें। 
जुटाई गई टीमों की संख्या
किसी भी अतिरिक्त संसाधन की आवश्यकता के लिए प्रक्षेपण। </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1"/>
                  </a:ext>
                </a:extLst>
              </a:tr>
              <a:tr h="589497">
                <a:tc>
                  <a:txBody>
                    <a:bodyPr/>
                    <a:lstStyle/>
                    <a:p>
                      <a:pPr marL="0" indent="0" algn="ctr" defTabSz="914400" rtl="0" eaLnBrk="1" latinLnBrk="0" hangingPunct="1">
                        <a:buNone/>
                      </a:pPr>
                      <a:r>
                        <a:rPr lang="en-US" sz="1800" b="0" kern="1200">
                          <a:solidFill>
                            <a:schemeClr val="tx1"/>
                          </a:solidFill>
                          <a:latin typeface="Open sans" panose="020B0606030504020204"/>
                        </a:rPr>
                        <a:t>2.</a:t>
                      </a:r>
                      <a:endParaRPr lang="en-US" sz="1800" b="0"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rPr>
                        <a:t>डी ए ई </a:t>
                      </a:r>
                      <a:r>
                        <a:rPr lang="en-US" sz="1800" b="0" kern="1200" dirty="0">
                          <a:solidFill>
                            <a:schemeClr val="tx1"/>
                          </a:solidFill>
                          <a:latin typeface="Open sans" panose="020B0606030504020204"/>
                        </a:rPr>
                        <a:t>–</a:t>
                      </a:r>
                      <a:r>
                        <a:rPr lang="hi-IN" sz="1800" b="0" kern="1200" dirty="0">
                          <a:solidFill>
                            <a:schemeClr val="tx1"/>
                          </a:solidFill>
                          <a:latin typeface="Open sans" panose="020B0606030504020204"/>
                        </a:rPr>
                        <a:t>सी एम जी</a:t>
                      </a:r>
                      <a:r>
                        <a:rPr lang="en-US" sz="1800" b="0" kern="1200" dirty="0">
                          <a:solidFill>
                            <a:schemeClr val="tx1"/>
                          </a:solidFill>
                          <a:latin typeface="Open sans" panose="020B0606030504020204"/>
                        </a:rPr>
                        <a:t>, </a:t>
                      </a:r>
                      <a:r>
                        <a:rPr lang="hi-IN" sz="1800" b="0" kern="1200" dirty="0">
                          <a:solidFill>
                            <a:schemeClr val="tx1"/>
                          </a:solidFill>
                          <a:latin typeface="Open sans" panose="020B0606030504020204"/>
                        </a:rPr>
                        <a:t>ए ई आर बी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रेडियोलॉजिकल/न्यूक्लियर आपात स्थितियों के दौरान प्रतिक्रिया के लिए विशेषज्ञ की सलाह मांगी जाएगी। 
</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2"/>
                  </a:ext>
                </a:extLst>
              </a:tr>
              <a:tr h="392092">
                <a:tc>
                  <a:txBody>
                    <a:bodyPr/>
                    <a:lstStyle/>
                    <a:p>
                      <a:pPr marL="0" indent="0" algn="ctr" defTabSz="914400" rtl="0" eaLnBrk="1" latinLnBrk="0" hangingPunct="1">
                        <a:buNone/>
                      </a:pPr>
                      <a:r>
                        <a:rPr lang="en-US" sz="1800" b="0" kern="1200">
                          <a:solidFill>
                            <a:schemeClr val="tx1"/>
                          </a:solidFill>
                          <a:latin typeface="Open sans" panose="020B0606030504020204"/>
                        </a:rPr>
                        <a:t>3.</a:t>
                      </a:r>
                      <a:endParaRPr lang="en-US" sz="1800" b="0"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rPr>
                        <a:t>डी आर डी ओ </a:t>
                      </a:r>
                      <a:r>
                        <a:rPr lang="en-US" sz="1800" b="0" kern="1200" dirty="0">
                          <a:solidFill>
                            <a:schemeClr val="tx1"/>
                          </a:solidFill>
                          <a:latin typeface="Open sans" panose="020B0606030504020204"/>
                        </a:rPr>
                        <a:t>/</a:t>
                      </a:r>
                      <a:r>
                        <a:rPr lang="hi-IN" sz="1800" b="0" kern="1200" dirty="0">
                          <a:solidFill>
                            <a:schemeClr val="tx1"/>
                          </a:solidFill>
                          <a:latin typeface="Open sans" panose="020B0606030504020204"/>
                        </a:rPr>
                        <a:t>डी आर डी ई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सीडब्ल्यूए आपात स्थिति के दौरान प्रतिक्रिया के लिए विशेषज्ञ की सलाह मांगी जाएगी
</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3"/>
                  </a:ext>
                </a:extLst>
              </a:tr>
              <a:tr h="511051">
                <a:tc>
                  <a:txBody>
                    <a:bodyPr/>
                    <a:lstStyle/>
                    <a:p>
                      <a:pPr marL="0" indent="0" algn="ctr" defTabSz="914400" rtl="0" eaLnBrk="1" latinLnBrk="0" hangingPunct="1">
                        <a:buNone/>
                      </a:pPr>
                      <a:r>
                        <a:rPr lang="en-US" sz="1800" b="0" kern="1200">
                          <a:solidFill>
                            <a:schemeClr val="tx1"/>
                          </a:solidFill>
                          <a:latin typeface="Open sans" panose="020B0606030504020204"/>
                        </a:rPr>
                        <a:t>4.</a:t>
                      </a:r>
                      <a:endParaRPr lang="en-US" sz="1800" b="0"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rPr>
                        <a:t>एमओ एच और एफ डब्लू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जैविक आपात स्थिति के दौरान प्रतिक्रिया के लिए विशेषज्ञ की सलाह मांगी जाएगी</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4"/>
                  </a:ext>
                </a:extLst>
              </a:tr>
              <a:tr h="564612">
                <a:tc>
                  <a:txBody>
                    <a:bodyPr/>
                    <a:lstStyle/>
                    <a:p>
                      <a:pPr marL="0" indent="0" algn="ctr" defTabSz="914400" rtl="0" eaLnBrk="1" latinLnBrk="0" hangingPunct="1">
                        <a:buNone/>
                      </a:pPr>
                      <a:r>
                        <a:rPr lang="en-US" sz="1800" b="0" kern="1200">
                          <a:solidFill>
                            <a:schemeClr val="tx1"/>
                          </a:solidFill>
                          <a:latin typeface="Open sans" panose="020B0606030504020204"/>
                        </a:rPr>
                        <a:t>5.</a:t>
                      </a:r>
                      <a:endParaRPr lang="en-US" sz="1800" b="0" kern="120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rPr>
                        <a:t>एन डी एम ए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आवश्यक दिशा-निर्देशों और हितधारकों के साथ समन्वय के लिए
समय पर और प्रभावी प्रतिक्रिया कार्रवाई सुनिश्चित करने के लिए</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5"/>
                  </a:ext>
                </a:extLst>
              </a:tr>
              <a:tr h="288855">
                <a:tc>
                  <a:txBody>
                    <a:bodyPr/>
                    <a:lstStyle/>
                    <a:p>
                      <a:pPr marL="0" indent="0" algn="ctr" defTabSz="914400" rtl="0" eaLnBrk="1" latinLnBrk="0" hangingPunct="1">
                        <a:buNone/>
                      </a:pPr>
                      <a:r>
                        <a:rPr lang="en-US" sz="1800" b="0" kern="1200" dirty="0">
                          <a:solidFill>
                            <a:schemeClr val="tx1"/>
                          </a:solidFill>
                          <a:latin typeface="Open sans" panose="020B0606030504020204"/>
                        </a:rPr>
                        <a:t>6.</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None/>
                      </a:pPr>
                      <a:r>
                        <a:rPr lang="hi-IN" sz="1800" b="0" kern="1200" dirty="0">
                          <a:solidFill>
                            <a:schemeClr val="tx1"/>
                          </a:solidFill>
                          <a:latin typeface="Open sans" panose="020B0606030504020204"/>
                          <a:ea typeface="+mn-ea"/>
                          <a:cs typeface="+mn-cs"/>
                        </a:rPr>
                        <a:t>अदर एजेंसी </a:t>
                      </a:r>
                      <a:endParaRPr lang="en-US" sz="1800" b="0" kern="1200" dirty="0">
                        <a:solidFill>
                          <a:schemeClr val="tx1"/>
                        </a:solidFill>
                        <a:latin typeface="Open sans" panose="020B0606030504020204"/>
                        <a:ea typeface="+mn-ea"/>
                        <a:cs typeface="+mn-cs"/>
                      </a:endParaRPr>
                    </a:p>
                  </a:txBody>
                  <a:tcPr marL="0" marR="0" marT="0" marB="0"/>
                </a:tc>
                <a:tc>
                  <a:txBody>
                    <a:bodyPr/>
                    <a:lstStyle/>
                    <a:p>
                      <a:pPr marL="0" indent="0" algn="l" defTabSz="914400" rtl="0" eaLnBrk="1" latinLnBrk="0" hangingPunct="1">
                        <a:buFont typeface="+mj-lt"/>
                        <a:buNone/>
                      </a:pPr>
                      <a:r>
                        <a:rPr lang="hi-IN" sz="1800" b="0" kern="1200" dirty="0">
                          <a:solidFill>
                            <a:schemeClr val="tx1"/>
                          </a:solidFill>
                          <a:latin typeface="Open sans" panose="020B0606030504020204"/>
                        </a:rPr>
                        <a:t>आवश्यकता के अनुसार</a:t>
                      </a:r>
                      <a:endParaRPr lang="en-US" sz="1800" b="0" kern="120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2838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1932711"/>
            <a:ext cx="3803073" cy="3210792"/>
          </a:xfrm>
        </p:spPr>
        <p:txBody>
          <a:bodyPr>
            <a:noAutofit/>
          </a:bodyPr>
          <a:lstStyle/>
          <a:p>
            <a:pPr algn="l"/>
            <a:r>
              <a:rPr lang="hi-IN" sz="4000" b="1" dirty="0">
                <a:solidFill>
                  <a:srgbClr val="C00000"/>
                </a:solidFill>
              </a:rPr>
              <a:t>सीबीआरएन</a:t>
            </a:r>
            <a:r>
              <a:rPr lang="en-IN" sz="4000" b="1" dirty="0">
                <a:solidFill>
                  <a:srgbClr val="C00000"/>
                </a:solidFill>
              </a:rPr>
              <a:t> </a:t>
            </a:r>
            <a:r>
              <a:rPr lang="hi-IN" sz="4000" b="1" dirty="0">
                <a:solidFill>
                  <a:srgbClr val="C00000"/>
                </a:solidFill>
              </a:rPr>
              <a:t>आपातकाल की शुरुआत पर सूचना प्रवाह</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5">
            <a:extLst>
              <a:ext uri="{FF2B5EF4-FFF2-40B4-BE49-F238E27FC236}">
                <a16:creationId xmlns:a16="http://schemas.microsoft.com/office/drawing/2014/main" id="{F649AB8F-9853-45C5-8003-A3E89AECB912}"/>
              </a:ext>
            </a:extLst>
          </p:cNvPr>
          <p:cNvGraphicFramePr/>
          <p:nvPr>
            <p:extLst>
              <p:ext uri="{D42A27DB-BD31-4B8C-83A1-F6EECF244321}">
                <p14:modId xmlns:p14="http://schemas.microsoft.com/office/powerpoint/2010/main" val="4128378514"/>
              </p:ext>
            </p:extLst>
          </p:nvPr>
        </p:nvGraphicFramePr>
        <p:xfrm>
          <a:off x="4016086" y="1808018"/>
          <a:ext cx="7625196" cy="4297680"/>
        </p:xfrm>
        <a:graphic>
          <a:graphicData uri="http://schemas.openxmlformats.org/drawingml/2006/table">
            <a:tbl>
              <a:tblPr firstRow="1" bandRow="1">
                <a:tableStyleId>{5DA37D80-6434-44D0-A028-1B22A696006F}</a:tableStyleId>
              </a:tblPr>
              <a:tblGrid>
                <a:gridCol w="758207">
                  <a:extLst>
                    <a:ext uri="{9D8B030D-6E8A-4147-A177-3AD203B41FA5}">
                      <a16:colId xmlns:a16="http://schemas.microsoft.com/office/drawing/2014/main" val="20000"/>
                    </a:ext>
                  </a:extLst>
                </a:gridCol>
                <a:gridCol w="1640895">
                  <a:extLst>
                    <a:ext uri="{9D8B030D-6E8A-4147-A177-3AD203B41FA5}">
                      <a16:colId xmlns:a16="http://schemas.microsoft.com/office/drawing/2014/main" val="20001"/>
                    </a:ext>
                  </a:extLst>
                </a:gridCol>
                <a:gridCol w="5226094">
                  <a:extLst>
                    <a:ext uri="{9D8B030D-6E8A-4147-A177-3AD203B41FA5}">
                      <a16:colId xmlns:a16="http://schemas.microsoft.com/office/drawing/2014/main" val="20002"/>
                    </a:ext>
                  </a:extLst>
                </a:gridCol>
              </a:tblGrid>
              <a:tr h="222808">
                <a:tc>
                  <a:txBody>
                    <a:bodyPr/>
                    <a:lstStyle/>
                    <a:p>
                      <a:pPr indent="0">
                        <a:buNone/>
                      </a:pPr>
                      <a:r>
                        <a:rPr lang="hi-IN" sz="1800" dirty="0">
                          <a:solidFill>
                            <a:sysClr val="windowText" lastClr="000000"/>
                          </a:solidFill>
                          <a:latin typeface="Open sans" panose="020B0606030504020204"/>
                        </a:rPr>
                        <a:t>क्र. सं </a:t>
                      </a:r>
                      <a:endParaRPr lang="en-US" sz="1800" dirty="0">
                        <a:solidFill>
                          <a:sysClr val="windowText" lastClr="000000"/>
                        </a:solidFill>
                        <a:latin typeface="Open sans" panose="020B0606030504020204"/>
                      </a:endParaRPr>
                    </a:p>
                  </a:txBody>
                  <a:tcPr marL="0" marR="0" marT="0" marB="0"/>
                </a:tc>
                <a:tc>
                  <a:txBody>
                    <a:bodyPr/>
                    <a:lstStyle/>
                    <a:p>
                      <a:pPr indent="0">
                        <a:buNone/>
                      </a:pPr>
                      <a:r>
                        <a:rPr lang="hi-IN" sz="1800" dirty="0">
                          <a:solidFill>
                            <a:sysClr val="windowText" lastClr="000000"/>
                          </a:solidFill>
                          <a:latin typeface="Open sans" panose="020B0606030504020204"/>
                        </a:rPr>
                        <a:t>मंत्रा </a:t>
                      </a:r>
                      <a:r>
                        <a:rPr lang="en-US" sz="1800" dirty="0">
                          <a:solidFill>
                            <a:sysClr val="windowText" lastClr="000000"/>
                          </a:solidFill>
                          <a:latin typeface="Open sans" panose="020B0606030504020204"/>
                        </a:rPr>
                        <a:t>/</a:t>
                      </a:r>
                      <a:r>
                        <a:rPr lang="hi-IN" sz="1800" dirty="0">
                          <a:solidFill>
                            <a:sysClr val="windowText" lastClr="000000"/>
                          </a:solidFill>
                          <a:latin typeface="Open sans" panose="020B0606030504020204"/>
                        </a:rPr>
                        <a:t>विभाग </a:t>
                      </a:r>
                      <a:endParaRPr lang="en-US" sz="1800" dirty="0">
                        <a:solidFill>
                          <a:sysClr val="windowText" lastClr="000000"/>
                        </a:solidFill>
                        <a:latin typeface="Open sans" panose="020B0606030504020204"/>
                      </a:endParaRPr>
                    </a:p>
                  </a:txBody>
                  <a:tcPr marL="0" marR="0" marT="0" marB="0"/>
                </a:tc>
                <a:tc>
                  <a:txBody>
                    <a:bodyPr/>
                    <a:lstStyle/>
                    <a:p>
                      <a:pPr indent="0">
                        <a:buNone/>
                      </a:pPr>
                      <a:r>
                        <a:rPr lang="hi-IN" sz="1800" dirty="0">
                          <a:solidFill>
                            <a:sysClr val="windowText" lastClr="000000"/>
                          </a:solidFill>
                          <a:latin typeface="Open sans" panose="020B0606030504020204"/>
                        </a:rPr>
                        <a:t>विवरण </a:t>
                      </a:r>
                      <a:endParaRPr lang="en-US" sz="1800" dirty="0">
                        <a:solidFill>
                          <a:sysClr val="windowText" lastClr="000000"/>
                        </a:solidFill>
                        <a:latin typeface="Open sans" panose="020B0606030504020204"/>
                      </a:endParaRPr>
                    </a:p>
                  </a:txBody>
                  <a:tcPr marL="0" marR="0" marT="0" marB="0"/>
                </a:tc>
                <a:extLst>
                  <a:ext uri="{0D108BD9-81ED-4DB2-BD59-A6C34878D82A}">
                    <a16:rowId xmlns:a16="http://schemas.microsoft.com/office/drawing/2014/main" val="10000"/>
                  </a:ext>
                </a:extLst>
              </a:tr>
              <a:tr h="962227">
                <a:tc>
                  <a:txBody>
                    <a:bodyPr/>
                    <a:lstStyle/>
                    <a:p>
                      <a:pPr indent="0">
                        <a:buNone/>
                      </a:pPr>
                      <a:r>
                        <a:rPr lang="en-US" sz="1600" b="0">
                          <a:solidFill>
                            <a:sysClr val="windowText" lastClr="000000"/>
                          </a:solidFill>
                          <a:latin typeface="Open sans" panose="020B0606030504020204"/>
                        </a:rPr>
                        <a:t>1.</a:t>
                      </a:r>
                      <a:endParaRPr lang="en-US" sz="16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panose="020B0606030504020204"/>
                        </a:rPr>
                        <a:t>एनडीआरएफ मुख्यालय (डीआईजी टीआरजी/ऑप्स</a:t>
                      </a:r>
                      <a:r>
                        <a:rPr lang="en-US" sz="1600" b="0" dirty="0">
                          <a:solidFill>
                            <a:sysClr val="windowText" lastClr="000000"/>
                          </a:solidFill>
                          <a:latin typeface="Open sans" panose="020B0606030504020204"/>
                        </a:rPr>
                        <a:t>)</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176213" indent="-176213">
                        <a:buFont typeface="Arial" panose="020B0604020202020204" pitchFamily="34" charset="0"/>
                        <a:buChar char="•"/>
                      </a:pPr>
                      <a:r>
                        <a:rPr lang="hi-IN" sz="1600" dirty="0">
                          <a:solidFill>
                            <a:sysClr val="windowText" lastClr="000000"/>
                          </a:solidFill>
                          <a:latin typeface="Open sans" panose="020B0606030504020204"/>
                        </a:rPr>
                        <a:t>स्थान और पीड़ित विवरण के साथ सीबीआरएन आपात स्थिति का पूरा विवरण प्रदान करें। 
घटना स्थल के लिए सीबीआरएन टीम को स्थानांतरित करें और मुख्यालय, एनडीआरएफ को सूचित करें।
स्थिति रिपोर्ट को समय पर अपडेट करें। </a:t>
                      </a:r>
                      <a:endParaRPr lang="en-US" sz="1600" dirty="0">
                        <a:solidFill>
                          <a:sysClr val="windowText" lastClr="000000"/>
                        </a:solidFill>
                        <a:latin typeface="Open sans" panose="020B0606030504020204"/>
                      </a:endParaRPr>
                    </a:p>
                  </a:txBody>
                  <a:tcPr/>
                </a:tc>
                <a:extLst>
                  <a:ext uri="{0D108BD9-81ED-4DB2-BD59-A6C34878D82A}">
                    <a16:rowId xmlns:a16="http://schemas.microsoft.com/office/drawing/2014/main" val="10001"/>
                  </a:ext>
                </a:extLst>
              </a:tr>
              <a:tr h="738453">
                <a:tc>
                  <a:txBody>
                    <a:bodyPr/>
                    <a:lstStyle/>
                    <a:p>
                      <a:pPr indent="0">
                        <a:buNone/>
                      </a:pPr>
                      <a:r>
                        <a:rPr lang="en-US" sz="1600" b="0" dirty="0">
                          <a:solidFill>
                            <a:sysClr val="windowText" lastClr="000000"/>
                          </a:solidFill>
                          <a:latin typeface="Open sans" panose="020B0606030504020204"/>
                        </a:rPr>
                        <a:t>2.</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panose="020B0606030504020204"/>
                        </a:rPr>
                        <a:t>एसडीएमए/एसईओसी</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176213" indent="-176213">
                        <a:buFont typeface="Arial" panose="020B0604020202020204" pitchFamily="34" charset="0"/>
                        <a:buChar char="•"/>
                      </a:pPr>
                      <a:r>
                        <a:rPr lang="hi-IN" sz="1600" dirty="0">
                          <a:solidFill>
                            <a:sysClr val="windowText" lastClr="000000"/>
                          </a:solidFill>
                          <a:latin typeface="Open sans" panose="020B0606030504020204"/>
                        </a:rPr>
                        <a:t>सीबीआरएन आपात स्थिति के स्थान और स्थिति रिपोर्ट के अद्यतन के बारे में जानकारी एकत्र करने के लिए
टीम लामबंदी के बारे में सूचित करें</a:t>
                      </a:r>
                      <a:endParaRPr lang="en-US" sz="1600" dirty="0">
                        <a:solidFill>
                          <a:sysClr val="windowText" lastClr="000000"/>
                        </a:solidFill>
                        <a:latin typeface="Open sans" panose="020B0606030504020204"/>
                      </a:endParaRPr>
                    </a:p>
                  </a:txBody>
                  <a:tcPr/>
                </a:tc>
                <a:extLst>
                  <a:ext uri="{0D108BD9-81ED-4DB2-BD59-A6C34878D82A}">
                    <a16:rowId xmlns:a16="http://schemas.microsoft.com/office/drawing/2014/main" val="10002"/>
                  </a:ext>
                </a:extLst>
              </a:tr>
              <a:tr h="514679">
                <a:tc>
                  <a:txBody>
                    <a:bodyPr/>
                    <a:lstStyle/>
                    <a:p>
                      <a:pPr indent="0">
                        <a:buNone/>
                      </a:pPr>
                      <a:r>
                        <a:rPr lang="en-US" sz="1600" b="0">
                          <a:solidFill>
                            <a:sysClr val="windowText" lastClr="000000"/>
                          </a:solidFill>
                          <a:latin typeface="Open sans" panose="020B0606030504020204"/>
                        </a:rPr>
                        <a:t>3.</a:t>
                      </a:r>
                      <a:endParaRPr lang="en-US" sz="16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panose="020B0606030504020204"/>
                        </a:rPr>
                        <a:t>डीएई-ईआरसी</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176213" indent="-176213">
                        <a:buFont typeface="Arial" panose="020B0604020202020204" pitchFamily="34" charset="0"/>
                        <a:buChar char="•"/>
                      </a:pPr>
                      <a:r>
                        <a:rPr lang="hi-IN" sz="1600" dirty="0">
                          <a:solidFill>
                            <a:sysClr val="windowText" lastClr="000000"/>
                          </a:solidFill>
                          <a:latin typeface="Open sans" panose="020B0606030504020204"/>
                        </a:rPr>
                        <a:t>रेडियोलॉजिकल/न्यूक्लियर आपात स्थितियों के लिए विशेषज्ञ तकनीकी सलाह मांगी जाएगी। </a:t>
                      </a:r>
                      <a:endParaRPr lang="en-US" sz="1600" dirty="0">
                        <a:solidFill>
                          <a:sysClr val="windowText" lastClr="000000"/>
                        </a:solidFill>
                        <a:latin typeface="Open sans" panose="020B0606030504020204"/>
                      </a:endParaRPr>
                    </a:p>
                  </a:txBody>
                  <a:tcPr/>
                </a:tc>
                <a:extLst>
                  <a:ext uri="{0D108BD9-81ED-4DB2-BD59-A6C34878D82A}">
                    <a16:rowId xmlns:a16="http://schemas.microsoft.com/office/drawing/2014/main" val="10003"/>
                  </a:ext>
                </a:extLst>
              </a:tr>
              <a:tr h="402793">
                <a:tc>
                  <a:txBody>
                    <a:bodyPr/>
                    <a:lstStyle/>
                    <a:p>
                      <a:pPr indent="0">
                        <a:buNone/>
                      </a:pPr>
                      <a:r>
                        <a:rPr lang="en-US" sz="1600" b="0">
                          <a:solidFill>
                            <a:sysClr val="windowText" lastClr="000000"/>
                          </a:solidFill>
                          <a:latin typeface="Open sans" panose="020B0606030504020204"/>
                        </a:rPr>
                        <a:t>4.</a:t>
                      </a:r>
                      <a:endParaRPr lang="en-US" sz="16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panose="020B0606030504020204"/>
                        </a:rPr>
                        <a:t>संबंधित एओआर में डीआरडीओ की स्थापना</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176213" indent="-176213">
                        <a:buFont typeface="Arial" panose="020B0604020202020204" pitchFamily="34" charset="0"/>
                        <a:buChar char="•"/>
                      </a:pPr>
                      <a:r>
                        <a:rPr lang="hi-IN" sz="1600" dirty="0">
                          <a:solidFill>
                            <a:sysClr val="windowText" lastClr="000000"/>
                          </a:solidFill>
                          <a:latin typeface="Open sans" panose="020B0606030504020204"/>
                        </a:rPr>
                        <a:t>सीडब्ल्यूए आपात स्थिति के लिए विशेषज्ञ तकनीकी सलाह मांगी जाएगी। </a:t>
                      </a:r>
                      <a:endParaRPr lang="en-US" sz="1600" dirty="0">
                        <a:solidFill>
                          <a:sysClr val="windowText" lastClr="000000"/>
                        </a:solidFill>
                        <a:latin typeface="Open sans" panose="020B0606030504020204"/>
                      </a:endParaRPr>
                    </a:p>
                  </a:txBody>
                  <a:tcPr/>
                </a:tc>
                <a:extLst>
                  <a:ext uri="{0D108BD9-81ED-4DB2-BD59-A6C34878D82A}">
                    <a16:rowId xmlns:a16="http://schemas.microsoft.com/office/drawing/2014/main" val="10004"/>
                  </a:ext>
                </a:extLst>
              </a:tr>
              <a:tr h="447547">
                <a:tc>
                  <a:txBody>
                    <a:bodyPr/>
                    <a:lstStyle/>
                    <a:p>
                      <a:pPr indent="0">
                        <a:buNone/>
                      </a:pPr>
                      <a:r>
                        <a:rPr lang="en-US" sz="1600" b="0">
                          <a:solidFill>
                            <a:sysClr val="windowText" lastClr="000000"/>
                          </a:solidFill>
                          <a:latin typeface="Open sans" panose="020B0606030504020204"/>
                        </a:rPr>
                        <a:t>5.</a:t>
                      </a:r>
                      <a:endParaRPr lang="en-US" sz="16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buNone/>
                      </a:pPr>
                      <a:r>
                        <a:rPr lang="hi-IN" sz="1600" b="0" dirty="0">
                          <a:solidFill>
                            <a:sysClr val="windowText" lastClr="000000"/>
                          </a:solidFill>
                          <a:latin typeface="Open sans" panose="020B0606030504020204"/>
                        </a:rPr>
                        <a:t>संबंधित राज्य के निदेशक चिकित्सा</a:t>
                      </a:r>
                      <a:endParaRPr lang="en-US" sz="16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176213" indent="-176213">
                        <a:buFont typeface="Arial" panose="020B0604020202020204" pitchFamily="34" charset="0"/>
                        <a:buChar char="•"/>
                      </a:pPr>
                      <a:r>
                        <a:rPr lang="hi-IN" sz="1600" dirty="0">
                          <a:solidFill>
                            <a:sysClr val="windowText" lastClr="000000"/>
                          </a:solidFill>
                          <a:latin typeface="Open sans" panose="020B0606030504020204"/>
                        </a:rPr>
                        <a:t>जैविक आपात स्थिति के लिए विशेषज्ञ तकनीकी सलाह मांगी जाएगी। </a:t>
                      </a:r>
                      <a:endParaRPr lang="en-US" sz="1600" dirty="0">
                        <a:solidFill>
                          <a:sysClr val="windowText" lastClr="000000"/>
                        </a:solidFill>
                        <a:latin typeface="Open sans" panose="020B0606030504020204"/>
                      </a:endParaRPr>
                    </a:p>
                  </a:txBody>
                  <a:tcPr/>
                </a:tc>
                <a:extLst>
                  <a:ext uri="{0D108BD9-81ED-4DB2-BD59-A6C34878D82A}">
                    <a16:rowId xmlns:a16="http://schemas.microsoft.com/office/drawing/2014/main" val="10005"/>
                  </a:ext>
                </a:extLst>
              </a:tr>
            </a:tbl>
          </a:graphicData>
        </a:graphic>
      </p:graphicFrame>
      <p:sp>
        <p:nvSpPr>
          <p:cNvPr id="3" name="Rectangle 2">
            <a:extLst>
              <a:ext uri="{FF2B5EF4-FFF2-40B4-BE49-F238E27FC236}">
                <a16:creationId xmlns:a16="http://schemas.microsoft.com/office/drawing/2014/main" id="{F9392A39-59B2-4595-BA55-35EDA1B95196}"/>
              </a:ext>
            </a:extLst>
          </p:cNvPr>
          <p:cNvSpPr/>
          <p:nvPr/>
        </p:nvSpPr>
        <p:spPr>
          <a:xfrm>
            <a:off x="3927764" y="705423"/>
            <a:ext cx="7178156" cy="707886"/>
          </a:xfrm>
          <a:prstGeom prst="rect">
            <a:avLst/>
          </a:prstGeom>
        </p:spPr>
        <p:txBody>
          <a:bodyPr wrap="square">
            <a:spAutoFit/>
          </a:bodyPr>
          <a:lstStyle/>
          <a:p>
            <a:r>
              <a:rPr lang="hi-IN" sz="2000" dirty="0">
                <a:latin typeface="Open sans" panose="020B0606030504020204"/>
              </a:rPr>
              <a:t>प्रतिक्रिया देने वाली एनडीआरएफ इकाई निम्नलिखित मुद्दों पर विभिन्न हितधारकों के साथ संवाद और समन्वय करेगी -</a:t>
            </a:r>
            <a:endParaRPr lang="en-IN" sz="2000" dirty="0">
              <a:latin typeface="Open sans" panose="020B0606030504020204"/>
            </a:endParaRPr>
          </a:p>
        </p:txBody>
      </p:sp>
    </p:spTree>
    <p:extLst>
      <p:ext uri="{BB962C8B-B14F-4D97-AF65-F5344CB8AC3E}">
        <p14:creationId xmlns:p14="http://schemas.microsoft.com/office/powerpoint/2010/main" val="135193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1932711"/>
            <a:ext cx="3803073" cy="3210792"/>
          </a:xfrm>
        </p:spPr>
        <p:txBody>
          <a:bodyPr>
            <a:noAutofit/>
          </a:bodyPr>
          <a:lstStyle/>
          <a:p>
            <a:pPr algn="l"/>
            <a:r>
              <a:rPr lang="hi-IN" sz="4000" b="1" dirty="0">
                <a:solidFill>
                  <a:srgbClr val="C00000"/>
                </a:solidFill>
              </a:rPr>
              <a:t>सीबीआरएन</a:t>
            </a:r>
            <a:r>
              <a:rPr lang="en-IN" sz="4000" b="1" dirty="0">
                <a:solidFill>
                  <a:srgbClr val="C00000"/>
                </a:solidFill>
              </a:rPr>
              <a:t> </a:t>
            </a:r>
            <a:r>
              <a:rPr lang="hi-IN" sz="4000" b="1" dirty="0">
                <a:solidFill>
                  <a:srgbClr val="C00000"/>
                </a:solidFill>
              </a:rPr>
              <a:t>आपातकाल की शुरुआत पर सूचना प्रवाह</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5">
            <a:extLst>
              <a:ext uri="{FF2B5EF4-FFF2-40B4-BE49-F238E27FC236}">
                <a16:creationId xmlns:a16="http://schemas.microsoft.com/office/drawing/2014/main" id="{F649AB8F-9853-45C5-8003-A3E89AECB912}"/>
              </a:ext>
            </a:extLst>
          </p:cNvPr>
          <p:cNvGraphicFramePr/>
          <p:nvPr>
            <p:extLst>
              <p:ext uri="{D42A27DB-BD31-4B8C-83A1-F6EECF244321}">
                <p14:modId xmlns:p14="http://schemas.microsoft.com/office/powerpoint/2010/main" val="2224413226"/>
              </p:ext>
            </p:extLst>
          </p:nvPr>
        </p:nvGraphicFramePr>
        <p:xfrm>
          <a:off x="4447464" y="2083140"/>
          <a:ext cx="6970338" cy="4206240"/>
        </p:xfrm>
        <a:graphic>
          <a:graphicData uri="http://schemas.openxmlformats.org/drawingml/2006/table">
            <a:tbl>
              <a:tblPr firstRow="1" bandRow="1">
                <a:tableStyleId>{5DA37D80-6434-44D0-A028-1B22A696006F}</a:tableStyleId>
              </a:tblPr>
              <a:tblGrid>
                <a:gridCol w="665018">
                  <a:extLst>
                    <a:ext uri="{9D8B030D-6E8A-4147-A177-3AD203B41FA5}">
                      <a16:colId xmlns:a16="http://schemas.microsoft.com/office/drawing/2014/main" val="20000"/>
                    </a:ext>
                  </a:extLst>
                </a:gridCol>
                <a:gridCol w="1506682">
                  <a:extLst>
                    <a:ext uri="{9D8B030D-6E8A-4147-A177-3AD203B41FA5}">
                      <a16:colId xmlns:a16="http://schemas.microsoft.com/office/drawing/2014/main" val="20001"/>
                    </a:ext>
                  </a:extLst>
                </a:gridCol>
                <a:gridCol w="4798638">
                  <a:extLst>
                    <a:ext uri="{9D8B030D-6E8A-4147-A177-3AD203B41FA5}">
                      <a16:colId xmlns:a16="http://schemas.microsoft.com/office/drawing/2014/main" val="20002"/>
                    </a:ext>
                  </a:extLst>
                </a:gridCol>
              </a:tblGrid>
              <a:tr h="268528">
                <a:tc>
                  <a:txBody>
                    <a:bodyPr/>
                    <a:lstStyle/>
                    <a:p>
                      <a:pPr indent="0">
                        <a:buNone/>
                      </a:pPr>
                      <a:r>
                        <a:rPr lang="hi-IN" sz="1800" dirty="0">
                          <a:solidFill>
                            <a:sysClr val="windowText" lastClr="000000"/>
                          </a:solidFill>
                          <a:latin typeface="Open sans" panose="020B0606030504020204"/>
                        </a:rPr>
                        <a:t>क्र. सं </a:t>
                      </a:r>
                      <a:endParaRPr lang="en-US" sz="1800" dirty="0">
                        <a:solidFill>
                          <a:sysClr val="windowText" lastClr="000000"/>
                        </a:solidFill>
                        <a:latin typeface="Open sans" panose="020B0606030504020204"/>
                      </a:endParaRPr>
                    </a:p>
                  </a:txBody>
                  <a:tcPr marL="0" marR="0" marT="0" marB="0"/>
                </a:tc>
                <a:tc>
                  <a:txBody>
                    <a:bodyPr/>
                    <a:lstStyle/>
                    <a:p>
                      <a:pPr indent="0">
                        <a:buNone/>
                      </a:pPr>
                      <a:r>
                        <a:rPr lang="hi-IN" sz="1800" dirty="0">
                          <a:solidFill>
                            <a:sysClr val="windowText" lastClr="000000"/>
                          </a:solidFill>
                          <a:latin typeface="Open sans" panose="020B0606030504020204"/>
                        </a:rPr>
                        <a:t>मंत्रा </a:t>
                      </a:r>
                      <a:r>
                        <a:rPr lang="en-US" sz="1800" dirty="0">
                          <a:solidFill>
                            <a:sysClr val="windowText" lastClr="000000"/>
                          </a:solidFill>
                          <a:latin typeface="Open sans" panose="020B0606030504020204"/>
                        </a:rPr>
                        <a:t>/</a:t>
                      </a:r>
                      <a:r>
                        <a:rPr lang="hi-IN" sz="1800" dirty="0">
                          <a:solidFill>
                            <a:sysClr val="windowText" lastClr="000000"/>
                          </a:solidFill>
                          <a:latin typeface="Open sans" panose="020B0606030504020204"/>
                        </a:rPr>
                        <a:t>विभाग </a:t>
                      </a:r>
                      <a:endParaRPr lang="en-US" sz="1800" dirty="0">
                        <a:solidFill>
                          <a:sysClr val="windowText" lastClr="000000"/>
                        </a:solidFill>
                        <a:latin typeface="Open sans" panose="020B0606030504020204"/>
                      </a:endParaRPr>
                    </a:p>
                  </a:txBody>
                  <a:tcPr marL="0" marR="0" marT="0" marB="0"/>
                </a:tc>
                <a:tc>
                  <a:txBody>
                    <a:bodyPr/>
                    <a:lstStyle/>
                    <a:p>
                      <a:pPr indent="0">
                        <a:buNone/>
                      </a:pPr>
                      <a:r>
                        <a:rPr lang="hi-IN" sz="1800" dirty="0">
                          <a:solidFill>
                            <a:sysClr val="windowText" lastClr="000000"/>
                          </a:solidFill>
                          <a:latin typeface="Open sans" panose="020B0606030504020204"/>
                        </a:rPr>
                        <a:t>विवरण </a:t>
                      </a:r>
                      <a:endParaRPr lang="en-US" sz="1800" dirty="0">
                        <a:solidFill>
                          <a:sysClr val="windowText" lastClr="000000"/>
                        </a:solidFill>
                        <a:latin typeface="Open sans" panose="020B0606030504020204"/>
                      </a:endParaRPr>
                    </a:p>
                  </a:txBody>
                  <a:tcPr marL="0" marR="0" marT="0" marB="0"/>
                </a:tc>
                <a:extLst>
                  <a:ext uri="{0D108BD9-81ED-4DB2-BD59-A6C34878D82A}">
                    <a16:rowId xmlns:a16="http://schemas.microsoft.com/office/drawing/2014/main" val="10000"/>
                  </a:ext>
                </a:extLst>
              </a:tr>
              <a:tr h="962227">
                <a:tc>
                  <a:txBody>
                    <a:bodyPr/>
                    <a:lstStyle/>
                    <a:p>
                      <a:pPr indent="0" algn="just">
                        <a:buNone/>
                      </a:pPr>
                      <a:r>
                        <a:rPr lang="en-US" sz="1800" b="0">
                          <a:solidFill>
                            <a:sysClr val="windowText" lastClr="000000"/>
                          </a:solidFill>
                          <a:latin typeface="Open sans" panose="020B0606030504020204"/>
                        </a:rPr>
                        <a:t>6.</a:t>
                      </a:r>
                      <a:endParaRPr lang="en-US" sz="18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lgn="just">
                        <a:buNone/>
                      </a:pPr>
                      <a:r>
                        <a:rPr lang="hi-IN" sz="1800" b="0" dirty="0">
                          <a:solidFill>
                            <a:sysClr val="windowText" lastClr="000000"/>
                          </a:solidFill>
                          <a:latin typeface="Open sans" panose="020B0606030504020204"/>
                        </a:rPr>
                        <a:t>डीडीएमए</a:t>
                      </a:r>
                      <a:endParaRPr lang="en-US" sz="18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342900" indent="-342900" algn="just">
                        <a:buFont typeface="Arial" panose="020B0604020202020204" pitchFamily="34" charset="0"/>
                        <a:buChar char="•"/>
                      </a:pPr>
                      <a:r>
                        <a:rPr lang="hi-IN" sz="1800" dirty="0">
                          <a:solidFill>
                            <a:sysClr val="windowText" lastClr="000000"/>
                          </a:solidFill>
                          <a:latin typeface="Open sans" panose="020B0606030504020204"/>
                        </a:rPr>
                        <a:t>सीबीआरएन आपात स्थिति के स्थान और स्थिति रिपोर्ट के अद्यतन के बारे में जानकारी एकत्र करने के लिए
टीम लामबंदी के बारे में सूचित करता है
घटना कमांडर, पीड़ितों, शामिल एजेंसियों, घटनास्थल पर कानून और व्यवस्था की स्थिति की स्थिति के बारे में जानकारी एकत्र करना</a:t>
                      </a:r>
                      <a:endParaRPr lang="en-US" sz="1800" dirty="0">
                        <a:solidFill>
                          <a:sysClr val="windowText" lastClr="000000"/>
                        </a:solidFill>
                        <a:latin typeface="Open sans" panose="020B0606030504020204"/>
                      </a:endParaRPr>
                    </a:p>
                  </a:txBody>
                  <a:tcPr/>
                </a:tc>
                <a:extLst>
                  <a:ext uri="{0D108BD9-81ED-4DB2-BD59-A6C34878D82A}">
                    <a16:rowId xmlns:a16="http://schemas.microsoft.com/office/drawing/2014/main" val="10001"/>
                  </a:ext>
                </a:extLst>
              </a:tr>
              <a:tr h="738453">
                <a:tc>
                  <a:txBody>
                    <a:bodyPr/>
                    <a:lstStyle/>
                    <a:p>
                      <a:pPr indent="0" algn="just">
                        <a:buNone/>
                      </a:pPr>
                      <a:r>
                        <a:rPr lang="en-US" sz="1800" b="0">
                          <a:solidFill>
                            <a:sysClr val="windowText" lastClr="000000"/>
                          </a:solidFill>
                          <a:latin typeface="Open sans" panose="020B0606030504020204"/>
                        </a:rPr>
                        <a:t>7.</a:t>
                      </a:r>
                      <a:endParaRPr lang="en-US" sz="1800" b="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indent="0" algn="just">
                        <a:buNone/>
                      </a:pPr>
                      <a:r>
                        <a:rPr lang="hi-IN" sz="1800" b="0" dirty="0">
                          <a:solidFill>
                            <a:sysClr val="windowText" lastClr="000000"/>
                          </a:solidFill>
                          <a:latin typeface="Open sans" panose="020B0606030504020204"/>
                        </a:rPr>
                        <a:t>डिश / कारखानों और बॉयलरों के मुख्य निरीक्षक
औद्योगिक दुर्घटनाओं के लिए</a:t>
                      </a:r>
                      <a:endParaRPr lang="en-US" sz="1800" b="0" dirty="0">
                        <a:solidFill>
                          <a:sysClr val="windowText" lastClr="000000"/>
                        </a:solidFill>
                        <a:latin typeface="Open sans" panose="020B0606030504020204"/>
                        <a:ea typeface="Arial" panose="020B0604020202020204" pitchFamily="34" charset="0"/>
                        <a:cs typeface="Arial" panose="020B0604020202020204" pitchFamily="34" charset="0"/>
                      </a:endParaRPr>
                    </a:p>
                  </a:txBody>
                  <a:tcPr marL="0" marR="0" marT="0" marB="0"/>
                </a:tc>
                <a:tc>
                  <a:txBody>
                    <a:bodyPr/>
                    <a:lstStyle/>
                    <a:p>
                      <a:pPr marL="342900" indent="-342900" algn="just">
                        <a:buFont typeface="Arial" panose="020B0604020202020204" pitchFamily="34" charset="0"/>
                        <a:buChar char="•"/>
                      </a:pPr>
                      <a:r>
                        <a:rPr lang="hi-IN" sz="1800" dirty="0">
                          <a:solidFill>
                            <a:sysClr val="windowText" lastClr="000000"/>
                          </a:solidFill>
                          <a:latin typeface="Open sans" panose="020B0606030504020204"/>
                        </a:rPr>
                        <a:t>उन उद्योगों के बारे में जानकारी एकत्र करना जहां रासायनिक आपातकाल हुआ था और प्रतिक्रिया के लिए तकनीकी सलाह ली जानी चाहिए</a:t>
                      </a:r>
                      <a:endParaRPr lang="en-US" sz="1800" dirty="0">
                        <a:solidFill>
                          <a:sysClr val="windowText" lastClr="000000"/>
                        </a:solidFill>
                        <a:latin typeface="Open sans" panose="020B0606030504020204"/>
                      </a:endParaRPr>
                    </a:p>
                  </a:txBody>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F9392A39-59B2-4595-BA55-35EDA1B95196}"/>
              </a:ext>
            </a:extLst>
          </p:cNvPr>
          <p:cNvSpPr/>
          <p:nvPr/>
        </p:nvSpPr>
        <p:spPr>
          <a:xfrm>
            <a:off x="4592783" y="1245868"/>
            <a:ext cx="7178156" cy="707886"/>
          </a:xfrm>
          <a:prstGeom prst="rect">
            <a:avLst/>
          </a:prstGeom>
        </p:spPr>
        <p:txBody>
          <a:bodyPr wrap="square">
            <a:spAutoFit/>
          </a:bodyPr>
          <a:lstStyle/>
          <a:p>
            <a:r>
              <a:rPr lang="hi-IN" sz="2000" dirty="0">
                <a:latin typeface="Open sans" panose="020B0606030504020204"/>
              </a:rPr>
              <a:t>प्रतिक्रिया देने वाली एनडीआरएफ इकाई निम्नलिखित मुद्दों पर विभिन्न हितधारकों के साथ संवाद और समन्वय करेगी -</a:t>
            </a:r>
            <a:endParaRPr lang="en-IN" sz="2000" dirty="0">
              <a:latin typeface="Open sans" panose="020B0606030504020204"/>
            </a:endParaRPr>
          </a:p>
        </p:txBody>
      </p:sp>
    </p:spTree>
    <p:extLst>
      <p:ext uri="{BB962C8B-B14F-4D97-AF65-F5344CB8AC3E}">
        <p14:creationId xmlns:p14="http://schemas.microsoft.com/office/powerpoint/2010/main" val="415183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3" y="1859973"/>
            <a:ext cx="3875811" cy="3023754"/>
          </a:xfrm>
        </p:spPr>
        <p:txBody>
          <a:bodyPr>
            <a:noAutofit/>
          </a:bodyPr>
          <a:lstStyle/>
          <a:p>
            <a:pPr algn="l"/>
            <a:r>
              <a:rPr lang="hi-IN" sz="4000" b="1">
                <a:solidFill>
                  <a:srgbClr val="C00000"/>
                </a:solidFill>
                <a:latin typeface="Open sans" panose="020B0606030504020204"/>
              </a:rPr>
              <a:t>की आरईएस-जिम्मेदारियां</a:t>
            </a:r>
            <a:br>
              <a:rPr lang="hi-IN" sz="4000" b="1">
                <a:solidFill>
                  <a:srgbClr val="C00000"/>
                </a:solidFill>
                <a:latin typeface="Open sans" panose="020B0606030504020204"/>
              </a:rPr>
            </a:br>
            <a:r>
              <a:rPr lang="hi-IN" sz="4000" b="1">
                <a:solidFill>
                  <a:srgbClr val="C00000"/>
                </a:solidFill>
                <a:latin typeface="Open sans" panose="020B0606030504020204"/>
              </a:rPr>
              <a:t>पर्यवेक्षी अधिकारी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5" name="TextBox 4">
            <a:extLst>
              <a:ext uri="{FF2B5EF4-FFF2-40B4-BE49-F238E27FC236}">
                <a16:creationId xmlns:a16="http://schemas.microsoft.com/office/drawing/2014/main" id="{DC96A652-A67F-6CE8-909B-B9B4F0D2A36F}"/>
              </a:ext>
            </a:extLst>
          </p:cNvPr>
          <p:cNvSpPr txBox="1"/>
          <p:nvPr/>
        </p:nvSpPr>
        <p:spPr>
          <a:xfrm>
            <a:off x="4177144" y="572042"/>
            <a:ext cx="6712529" cy="6001643"/>
          </a:xfrm>
          <a:prstGeom prst="rect">
            <a:avLst/>
          </a:prstGeom>
          <a:noFill/>
        </p:spPr>
        <p:txBody>
          <a:bodyPr wrap="square">
            <a:spAutoFit/>
          </a:bodyPr>
          <a:lstStyle/>
          <a:p>
            <a:pPr marL="342900" indent="-342900">
              <a:buFont typeface="Wingdings" panose="05000000000000000000" pitchFamily="2" charset="2"/>
              <a:buChar char="ü"/>
            </a:pPr>
            <a:r>
              <a:rPr lang="hi-IN" sz="2400" dirty="0">
                <a:latin typeface="Open sans" panose="020B0606030504020204"/>
              </a:rPr>
              <a:t>आपात स्थिति के दौरान समन्वय करें और समग्र मार्गदर्शन प्रदान करें।
यूनिट का डीसी (ओपीएस) निम्नलिखित के लिए जिम्मेदार होगा -
वह यूनिट नियंत्रण कक्ष के प्रभारी होंगे और यह सुनिश्चित करेंगे कि नियंत्रण कक्ष मुख्यालय नियंत्रण कक्ष और टीम को घटना से संबंधित सभी जानकारी प्राप्त करे और साझा करे।
इसके साथ ही, वह घटना के वास्तविक विवरण के लिए जिला अधिकारियों के साथ समन्वय करेंगे
टीम कमांडर के साथ लगातार संपर्क में रहना और ऑपरेशन के दौरान उनका मार्गदर्शन करना। यदि आवश्यक हुआ तो वह डोमेन विशेषज्ञ की सहायता के लिए समन्वय करेंगे।
उपरोक्त सभी कार्यों की यूनिट कमांड द्वारा बारीकी से निगरानी और पर्यवेक्षण किया जाएगा।</a:t>
            </a:r>
            <a:endParaRPr lang="en-IN" sz="2400" dirty="0"/>
          </a:p>
        </p:txBody>
      </p:sp>
    </p:spTree>
    <p:extLst>
      <p:ext uri="{BB962C8B-B14F-4D97-AF65-F5344CB8AC3E}">
        <p14:creationId xmlns:p14="http://schemas.microsoft.com/office/powerpoint/2010/main" val="394438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2" y="2597727"/>
            <a:ext cx="2919846" cy="1226128"/>
          </a:xfrm>
        </p:spPr>
        <p:txBody>
          <a:bodyPr>
            <a:noAutofit/>
          </a:bodyPr>
          <a:lstStyle/>
          <a:p>
            <a:pPr algn="l"/>
            <a:r>
              <a:rPr lang="hi-IN" sz="4000" b="1" dirty="0">
                <a:solidFill>
                  <a:srgbClr val="C00000"/>
                </a:solidFill>
                <a:latin typeface="Open sans" panose="020B0606030504020204"/>
              </a:rPr>
              <a:t>जिम्मेदारियां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540827" y="1414259"/>
            <a:ext cx="7045037" cy="4562596"/>
          </a:xfrm>
          <a:prstGeom prst="rect">
            <a:avLst/>
          </a:prstGeom>
        </p:spPr>
        <p:txBody>
          <a:bodyPr wrap="square">
            <a:spAutoFit/>
          </a:bodyPr>
          <a:lstStyle/>
          <a:p>
            <a:pPr>
              <a:lnSpc>
                <a:spcPct val="150000"/>
              </a:lnSpc>
            </a:pPr>
            <a:r>
              <a:rPr lang="hi-IN" sz="2800" b="1" dirty="0">
                <a:latin typeface="Open sans" panose="020B0606030504020204"/>
              </a:rPr>
              <a:t>यूनिट नियंत्रण कक्ष:</a:t>
            </a:r>
          </a:p>
          <a:p>
            <a:pPr marL="457200" indent="-457200">
              <a:lnSpc>
                <a:spcPct val="150000"/>
              </a:lnSpc>
              <a:buFont typeface="Wingdings" panose="05000000000000000000" pitchFamily="2" charset="2"/>
              <a:buChar char="ü"/>
            </a:pPr>
            <a:r>
              <a:rPr lang="hi-IN" sz="2800" dirty="0">
                <a:latin typeface="Open sans" panose="020B0606030504020204"/>
              </a:rPr>
              <a:t>यह टीम/नागरिक प्रशासन और बटालियन कमांडरों/मुख्यालय एनडीआरएफ नियंत्रण कक्ष के बीच एक निरंतर कड़ी के रूप में कार्य करता है।
घटना के बारे में विस्तृत जानकारी एकत्र करें और साझा करें।</a:t>
            </a:r>
            <a:endParaRPr lang="en-IN" sz="2800" dirty="0">
              <a:latin typeface="Open sans" panose="020B0606030504020204"/>
            </a:endParaRPr>
          </a:p>
        </p:txBody>
      </p:sp>
    </p:spTree>
    <p:extLst>
      <p:ext uri="{BB962C8B-B14F-4D97-AF65-F5344CB8AC3E}">
        <p14:creationId xmlns:p14="http://schemas.microsoft.com/office/powerpoint/2010/main" val="350658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89" y="2608118"/>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3122687" y="260869"/>
            <a:ext cx="7848306" cy="6694012"/>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hi-IN" sz="2400" b="1" dirty="0">
                <a:latin typeface="Open sans" panose="020B0606030504020204"/>
              </a:rPr>
              <a:t>टीम कमांडर:
</a:t>
            </a:r>
            <a:r>
              <a:rPr lang="hi-IN" sz="2400" dirty="0">
                <a:latin typeface="Open sans" panose="020B0606030504020204"/>
              </a:rPr>
              <a:t>यूनिट नियंत्रण कक्ष से जानकारी एकत्र करें, रणनीति की योजना बनाएं, टीम को जानकारी दें और सुनिश्चित करें कि सभी आवश्यक उपकरण उपलब्ध हैं।
ऑपरेशन की निगरानी करें और घटना स्थल पर अन्य एजेंसियों के साथ समन्वय करें।
घटना स्थल पर पहुंचने पर:
स्थिति का आकलन करना, बचाव की आवश्यकता का मूल्यांकन करना, उप-टीम सीडीआर को संक्षिप्त करना और कार्य सौंपना, सुरक्षा सुनिश्चित करना, पता लगाने की त्वरित तैनाती की निगरानी करना, डिकॉन, खोज और बचाव दल शामिल हैं।</a:t>
            </a:r>
            <a:endParaRPr lang="en-US" sz="2400" dirty="0">
              <a:latin typeface="Open sans" panose="020B0606030504020204"/>
            </a:endParaRPr>
          </a:p>
        </p:txBody>
      </p:sp>
    </p:spTree>
    <p:extLst>
      <p:ext uri="{BB962C8B-B14F-4D97-AF65-F5344CB8AC3E}">
        <p14:creationId xmlns:p14="http://schemas.microsoft.com/office/powerpoint/2010/main" val="79232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a:t>
            </a:r>
            <a:r>
              <a:rPr lang="en-US" sz="4000" b="1" dirty="0">
                <a:solidFill>
                  <a:srgbClr val="C00000"/>
                </a:solidFill>
                <a:latin typeface="Open sans" panose="020B0606030504020204"/>
              </a:rPr>
              <a:t> </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561608" y="1050578"/>
            <a:ext cx="6982691" cy="5419240"/>
          </a:xfrm>
          <a:prstGeom prst="rect">
            <a:avLst/>
          </a:prstGeom>
        </p:spPr>
        <p:txBody>
          <a:bodyPr wrap="square">
            <a:spAutoFit/>
          </a:bodyPr>
          <a:lstStyle/>
          <a:p>
            <a:pPr algn="just">
              <a:lnSpc>
                <a:spcPct val="150000"/>
              </a:lnSpc>
            </a:pPr>
            <a:r>
              <a:rPr lang="hi-IN" sz="2600" b="1" dirty="0">
                <a:latin typeface="Open sans" panose="020B0606030504020204"/>
              </a:rPr>
              <a:t>टीम 2</a:t>
            </a:r>
            <a:r>
              <a:rPr lang="en-IN" sz="2600" b="1" dirty="0">
                <a:latin typeface="Open sans" panose="020B0606030504020204"/>
              </a:rPr>
              <a:t>I/C:
</a:t>
            </a:r>
            <a:r>
              <a:rPr lang="hi-IN" sz="2600" b="1" dirty="0">
                <a:latin typeface="Open sans" panose="020B0606030504020204"/>
              </a:rPr>
              <a:t>टीम के कॉमडर को उसके कार्य में सहायता करें
उपकरणों की उतराई और </a:t>
            </a:r>
            <a:r>
              <a:rPr lang="en-IN" sz="2600" b="1" dirty="0" err="1">
                <a:latin typeface="Open sans" panose="020B0606030504020204"/>
              </a:rPr>
              <a:t>BoO</a:t>
            </a:r>
            <a:r>
              <a:rPr lang="en-IN" sz="2600" b="1" dirty="0">
                <a:latin typeface="Open sans" panose="020B0606030504020204"/>
              </a:rPr>
              <a:t> </a:t>
            </a:r>
            <a:r>
              <a:rPr lang="hi-IN" sz="2600" b="1" dirty="0">
                <a:latin typeface="Open sans" panose="020B0606030504020204"/>
              </a:rPr>
              <a:t>की स्थापना सुनिश्चित करें।
सुनिश्चित करें कि परिचालन योजना का पालन किया जा रहा है
पीड़ितों के पंजीकरण में डेकॉन टीम कमांडर की सहायता करें।
</a:t>
            </a:r>
            <a:r>
              <a:rPr lang="en-IN" sz="2600" b="1" dirty="0">
                <a:latin typeface="Open sans" panose="020B0606030504020204"/>
              </a:rPr>
              <a:t>ADM </a:t>
            </a:r>
            <a:r>
              <a:rPr lang="hi-IN" sz="2600" b="1" dirty="0">
                <a:latin typeface="Open sans" panose="020B0606030504020204"/>
              </a:rPr>
              <a:t>सहायता टीम की निगरानी करें</a:t>
            </a:r>
            <a:endParaRPr lang="en-US" sz="2600" dirty="0">
              <a:latin typeface="Open sans" panose="020B0606030504020204"/>
            </a:endParaRPr>
          </a:p>
        </p:txBody>
      </p:sp>
    </p:spTree>
    <p:extLst>
      <p:ext uri="{BB962C8B-B14F-4D97-AF65-F5344CB8AC3E}">
        <p14:creationId xmlns:p14="http://schemas.microsoft.com/office/powerpoint/2010/main" val="412094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8" y="759632"/>
            <a:ext cx="6982691" cy="5855257"/>
          </a:xfrm>
          <a:prstGeom prst="rect">
            <a:avLst/>
          </a:prstGeom>
        </p:spPr>
        <p:txBody>
          <a:bodyPr wrap="square">
            <a:spAutoFit/>
          </a:bodyPr>
          <a:lstStyle/>
          <a:p>
            <a:pPr algn="just">
              <a:lnSpc>
                <a:spcPct val="150000"/>
              </a:lnSpc>
            </a:pPr>
            <a:r>
              <a:rPr lang="hi-IN" sz="2800" b="1" dirty="0">
                <a:latin typeface="Open sans" panose="020B0606030504020204"/>
              </a:rPr>
              <a:t>सुरक्षा अधिकारी:</a:t>
            </a:r>
          </a:p>
          <a:p>
            <a:pPr marL="457200" indent="-457200" algn="just">
              <a:lnSpc>
                <a:spcPct val="150000"/>
              </a:lnSpc>
              <a:buFont typeface="Wingdings" panose="05000000000000000000" pitchFamily="2" charset="2"/>
              <a:buChar char="ü"/>
            </a:pPr>
            <a:r>
              <a:rPr lang="hi-IN" sz="2800" dirty="0">
                <a:latin typeface="Open sans" panose="020B0606030504020204"/>
              </a:rPr>
              <a:t>संचालन के दौरान समग्र सुरक्षा के लिए जिम्मेदार।
पहुंच और निकासी के लिए प्रवेश/निकास मार्ग का अंकन।
पीपीई का उचित उपयोग सुनिश्चित करें और डोसीमीटर रीडिंग, एससीबीए दबाव, पीपीई की सीलिंग, श्वासयंत्र आदि की निगरानी करें।</a:t>
            </a:r>
            <a:endParaRPr lang="en-US" sz="2800" dirty="0">
              <a:latin typeface="Open sans" panose="020B0606030504020204"/>
            </a:endParaRPr>
          </a:p>
        </p:txBody>
      </p:sp>
    </p:spTree>
    <p:extLst>
      <p:ext uri="{BB962C8B-B14F-4D97-AF65-F5344CB8AC3E}">
        <p14:creationId xmlns:p14="http://schemas.microsoft.com/office/powerpoint/2010/main" val="138844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3917371" y="811590"/>
            <a:ext cx="7280861" cy="5724644"/>
          </a:xfrm>
          <a:prstGeom prst="rect">
            <a:avLst/>
          </a:prstGeom>
        </p:spPr>
        <p:txBody>
          <a:bodyPr wrap="square">
            <a:spAutoFit/>
          </a:bodyPr>
          <a:lstStyle/>
          <a:p>
            <a:r>
              <a:rPr lang="hi-IN" sz="2600" b="1" dirty="0">
                <a:latin typeface="Open sans" panose="020B0606030504020204"/>
              </a:rPr>
              <a:t>डिटेक्शन एंड असेसमेंट कम इवैक्यूएशन टीम कमांडर:</a:t>
            </a:r>
          </a:p>
          <a:p>
            <a:endParaRPr lang="hi-IN" sz="2600" b="1" dirty="0">
              <a:latin typeface="Open sans" panose="020B0606030504020204"/>
            </a:endParaRPr>
          </a:p>
          <a:p>
            <a:pPr marL="342900" indent="-342900">
              <a:buFont typeface="Wingdings" panose="05000000000000000000" pitchFamily="2" charset="2"/>
              <a:buChar char="ü"/>
            </a:pPr>
            <a:r>
              <a:rPr lang="hi-IN" sz="2400" dirty="0">
                <a:latin typeface="Open sans" panose="020B0606030504020204"/>
              </a:rPr>
              <a:t>सुनिश्चित करें कि सभी डिटेक्शन उपकरण कार्यात्मक हैं और सेंसर उजागर हैं, लेकिन संरक्षित हैं। </a:t>
            </a:r>
          </a:p>
          <a:p>
            <a:pPr marL="342900" indent="-342900">
              <a:buFont typeface="Wingdings" panose="05000000000000000000" pitchFamily="2" charset="2"/>
              <a:buChar char="ü"/>
            </a:pPr>
            <a:r>
              <a:rPr lang="hi-IN" sz="2400" dirty="0">
                <a:latin typeface="Open sans" panose="020B0606030504020204"/>
              </a:rPr>
              <a:t>
खुराक के स्तर को रिले करें और हताहतों और क्षति सहित जमीनी स्थिति की रिपोर्ट करें। </a:t>
            </a:r>
          </a:p>
          <a:p>
            <a:pPr marL="342900" indent="-342900">
              <a:buFont typeface="Wingdings" panose="05000000000000000000" pitchFamily="2" charset="2"/>
              <a:buChar char="ü"/>
            </a:pPr>
            <a:r>
              <a:rPr lang="hi-IN" sz="2400" dirty="0">
                <a:latin typeface="Open sans" panose="020B0606030504020204"/>
              </a:rPr>
              <a:t>
अभ्यास करें और उचित संचार, सुरक्षा और समझौता किए गए टीम के सदस्यों की निकासी सुनिश्चित करें।</a:t>
            </a:r>
          </a:p>
          <a:p>
            <a:pPr marL="342900" indent="-342900">
              <a:buFont typeface="Wingdings" panose="05000000000000000000" pitchFamily="2" charset="2"/>
              <a:buChar char="ü"/>
            </a:pPr>
            <a:r>
              <a:rPr lang="hi-IN" sz="2400" dirty="0">
                <a:latin typeface="Open sans" panose="020B0606030504020204"/>
              </a:rPr>
              <a:t> 
पीड़ित स्थानों को चिह्नित करें और सुनिश्चित करें कि सभी कर्मचारी उच्च जोखिम वाले क्षेत्रों (आईडीएलएच से ऊपर) में 'ए' स्तर का पीपीई पहनें।  </a:t>
            </a:r>
            <a:endParaRPr lang="en-US" sz="2600" dirty="0">
              <a:latin typeface="Open sans" panose="020B0606030504020204"/>
            </a:endParaRPr>
          </a:p>
        </p:txBody>
      </p:sp>
    </p:spTree>
    <p:extLst>
      <p:ext uri="{BB962C8B-B14F-4D97-AF65-F5344CB8AC3E}">
        <p14:creationId xmlns:p14="http://schemas.microsoft.com/office/powerpoint/2010/main" val="113356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436917" y="1424654"/>
            <a:ext cx="7055427" cy="3255122"/>
          </a:xfrm>
          <a:prstGeom prst="rect">
            <a:avLst/>
          </a:prstGeom>
        </p:spPr>
        <p:txBody>
          <a:bodyPr wrap="square">
            <a:spAutoFit/>
          </a:bodyPr>
          <a:lstStyle/>
          <a:p>
            <a:pPr algn="just">
              <a:lnSpc>
                <a:spcPct val="150000"/>
              </a:lnSpc>
            </a:pPr>
            <a:r>
              <a:rPr lang="hi-IN" sz="2800" b="1" dirty="0">
                <a:latin typeface="Open sans" panose="020B0606030504020204"/>
              </a:rPr>
              <a:t>डीएई टीम:</a:t>
            </a:r>
          </a:p>
          <a:p>
            <a:pPr algn="just">
              <a:lnSpc>
                <a:spcPct val="150000"/>
              </a:lnSpc>
            </a:pPr>
            <a:r>
              <a:rPr lang="hi-IN" sz="2800" dirty="0">
                <a:latin typeface="Open sans" panose="020B0606030504020204"/>
              </a:rPr>
              <a:t>खतरों का पता लगाने और आकलन, इसके स्तर और पता लगाने, क्षेत्रों को चिह्नित करने, पीड़ित के स्थान को चिह्नित करने के लिए मुख्य रूप से जिम्मेदार।</a:t>
            </a:r>
            <a:endParaRPr lang="en-US" sz="2800" dirty="0">
              <a:latin typeface="Open sans" panose="020B0606030504020204"/>
            </a:endParaRPr>
          </a:p>
        </p:txBody>
      </p:sp>
    </p:spTree>
    <p:extLst>
      <p:ext uri="{BB962C8B-B14F-4D97-AF65-F5344CB8AC3E}">
        <p14:creationId xmlns:p14="http://schemas.microsoft.com/office/powerpoint/2010/main" val="80512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 </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2621039"/>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b="1" dirty="0">
                <a:latin typeface="Open sans" panose="020B0606030504020204"/>
                <a:cs typeface="Arial" pitchFamily="34" charset="0"/>
              </a:rPr>
              <a:t>इस पाठ को पूरा करने के बाद, आप निम्नलिखित करने में सक्षम होंगे.</a:t>
            </a:r>
            <a:endParaRPr lang="en-US" sz="2800" b="1" dirty="0">
              <a:latin typeface="Open sans" panose="020B0606030504020204"/>
              <a:cs typeface="Arial" pitchFamily="34" charset="0"/>
            </a:endParaRPr>
          </a:p>
        </p:txBody>
      </p:sp>
      <p:sp>
        <p:nvSpPr>
          <p:cNvPr id="2" name="Rectangle 1">
            <a:extLst>
              <a:ext uri="{FF2B5EF4-FFF2-40B4-BE49-F238E27FC236}">
                <a16:creationId xmlns:a16="http://schemas.microsoft.com/office/drawing/2014/main" id="{467561BB-EBAA-418C-9D54-8A38111EABF0}"/>
              </a:ext>
            </a:extLst>
          </p:cNvPr>
          <p:cNvSpPr/>
          <p:nvPr/>
        </p:nvSpPr>
        <p:spPr>
          <a:xfrm>
            <a:off x="4472158" y="1303475"/>
            <a:ext cx="7099852" cy="4801314"/>
          </a:xfrm>
          <a:prstGeom prst="rect">
            <a:avLst/>
          </a:prstGeom>
        </p:spPr>
        <p:txBody>
          <a:bodyPr wrap="square">
            <a:spAutoFit/>
          </a:bodyPr>
          <a:lstStyle/>
          <a:p>
            <a:pPr marL="285750" indent="-285750">
              <a:buFont typeface="Wingdings" panose="05000000000000000000" pitchFamily="2" charset="2"/>
              <a:buChar char="q"/>
            </a:pPr>
            <a:r>
              <a:rPr lang="hi-IN" sz="2400" dirty="0"/>
              <a:t>बचावकर्मियों के लिए विशेष दिशा-निर्देश प्रदान करना ताकि </a:t>
            </a:r>
            <a:r>
              <a:rPr lang="hi-IN" altLang="en-US" sz="2400" b="1" dirty="0">
                <a:latin typeface="Arial" panose="020B0604020202020204" pitchFamily="34" charset="0"/>
              </a:rPr>
              <a:t>सी बी आर एन</a:t>
            </a:r>
            <a:r>
              <a:rPr lang="en-IN" sz="2400" dirty="0"/>
              <a:t> </a:t>
            </a:r>
            <a:r>
              <a:rPr lang="hi-IN" sz="2400" dirty="0"/>
              <a:t>आपात स्थितियों में सर्वश्रेष्ठ संभव कार्यवाही क्रम अपनाकर बचाव अभियान संचालित किया जा सके।</a:t>
            </a:r>
          </a:p>
          <a:p>
            <a:pPr marL="285750" indent="-285750">
              <a:buFont typeface="Wingdings" panose="05000000000000000000" pitchFamily="2" charset="2"/>
              <a:buChar char="q"/>
            </a:pPr>
            <a:endParaRPr lang="hi-IN" sz="2400" dirty="0"/>
          </a:p>
          <a:p>
            <a:pPr marL="285750" indent="-285750">
              <a:buFont typeface="Wingdings" panose="05000000000000000000" pitchFamily="2" charset="2"/>
              <a:buChar char="q"/>
            </a:pPr>
            <a:r>
              <a:rPr lang="hi-IN" sz="2400" dirty="0"/>
              <a:t>विभिन्न </a:t>
            </a:r>
            <a:r>
              <a:rPr lang="hi-IN" altLang="en-US" sz="2400" b="1" dirty="0">
                <a:latin typeface="Arial" panose="020B0604020202020204" pitchFamily="34" charset="0"/>
              </a:rPr>
              <a:t>सी बी आर एन</a:t>
            </a:r>
            <a:r>
              <a:rPr lang="en-IN" sz="2400" dirty="0"/>
              <a:t> </a:t>
            </a:r>
            <a:r>
              <a:rPr lang="hi-IN" sz="2400" dirty="0"/>
              <a:t>आपातकालीन परिस्थितियों के दौरान प्रतिक्रिया अभियान के विभिन्न चरणों के लिए सामान्य दिशा-निर्देश प्रदान करना।</a:t>
            </a:r>
          </a:p>
          <a:p>
            <a:pPr marL="285750" indent="-285750">
              <a:buFont typeface="Wingdings" panose="05000000000000000000" pitchFamily="2" charset="2"/>
              <a:buChar char="q"/>
            </a:pPr>
            <a:endParaRPr lang="hi-IN" sz="2400" dirty="0"/>
          </a:p>
          <a:p>
            <a:pPr marL="285750" indent="-285750">
              <a:buFont typeface="Wingdings" panose="05000000000000000000" pitchFamily="2" charset="2"/>
              <a:buChar char="q"/>
            </a:pPr>
            <a:r>
              <a:rPr lang="hi-IN" sz="2400" dirty="0"/>
              <a:t>वास्तविक संचालन और मॉक अभ्यासों के दौरान अपनाई जाने वाली सही प्रक्रियाओं (ड्रिल्स) का विस्तारपूर्वक वर्णन करना।</a:t>
            </a:r>
          </a:p>
          <a:p>
            <a:pPr marL="742950" lvl="1" indent="-285750" algn="just">
              <a:buFont typeface="Wingdings" panose="05000000000000000000" pitchFamily="2" charset="2"/>
              <a:buChar char="q"/>
            </a:pPr>
            <a:endParaRPr lang="en-US" sz="2000" dirty="0"/>
          </a:p>
        </p:txBody>
      </p:sp>
    </p:spTree>
    <p:extLst>
      <p:ext uri="{BB962C8B-B14F-4D97-AF65-F5344CB8AC3E}">
        <p14:creationId xmlns:p14="http://schemas.microsoft.com/office/powerpoint/2010/main" val="166355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977841"/>
            <a:ext cx="7055427" cy="5124352"/>
          </a:xfrm>
          <a:prstGeom prst="rect">
            <a:avLst/>
          </a:prstGeom>
        </p:spPr>
        <p:txBody>
          <a:bodyPr wrap="square">
            <a:spAutoFit/>
          </a:bodyPr>
          <a:lstStyle/>
          <a:p>
            <a:pPr>
              <a:lnSpc>
                <a:spcPct val="150000"/>
              </a:lnSpc>
            </a:pPr>
            <a:r>
              <a:rPr kumimoji="0" lang="hi-IN" sz="2800" b="1" i="0" u="none" strike="noStrike" kern="1200" cap="none" spc="0" normalizeH="0" baseline="0" noProof="0" dirty="0">
                <a:ln>
                  <a:noFill/>
                </a:ln>
                <a:solidFill>
                  <a:prstClr val="black"/>
                </a:solidFill>
                <a:effectLst/>
                <a:uLnTx/>
                <a:uFillTx/>
                <a:latin typeface="Open sans" panose="020B0606030504020204"/>
                <a:ea typeface="+mn-ea"/>
                <a:cs typeface="Mangal" panose="02040503050203030202" pitchFamily="18" charset="0"/>
              </a:rPr>
              <a:t>परिशोधन टीम कमांडर</a:t>
            </a:r>
            <a:r>
              <a:rPr kumimoji="0" lang="hi-IN" sz="2600" b="1" i="0" u="none" strike="noStrike" kern="1200" cap="none" spc="0" normalizeH="0" baseline="0" noProof="0" dirty="0">
                <a:ln>
                  <a:noFill/>
                </a:ln>
                <a:solidFill>
                  <a:prstClr val="black"/>
                </a:solidFill>
                <a:effectLst/>
                <a:uLnTx/>
                <a:uFillTx/>
                <a:latin typeface="Open sans" panose="020B0606030504020204"/>
                <a:ea typeface="+mn-ea"/>
                <a:cs typeface="Mangal" panose="02040503050203030202" pitchFamily="18" charset="0"/>
              </a:rPr>
              <a:t>: </a:t>
            </a:r>
            <a:r>
              <a:rPr lang="hi-IN" sz="2600" b="1" dirty="0">
                <a:latin typeface="Open sans" panose="020B0606030504020204"/>
              </a:rPr>
              <a:t>
</a:t>
            </a:r>
            <a:r>
              <a:rPr lang="hi-IN" sz="2400" dirty="0">
                <a:latin typeface="Open sans" panose="020B0606030504020204"/>
              </a:rPr>
              <a:t>परिशोधन स्टेशनों की उचित स्थापना और संचालन और उचित पीपीई का उपयोग सुनिश्चित करें।</a:t>
            </a:r>
          </a:p>
          <a:p>
            <a:pPr>
              <a:lnSpc>
                <a:spcPct val="150000"/>
              </a:lnSpc>
            </a:pPr>
            <a:r>
              <a:rPr lang="hi-IN" sz="2400" dirty="0">
                <a:latin typeface="Open sans" panose="020B0606030504020204"/>
              </a:rPr>
              <a:t>
पीड़ितों, बचाव दल और उपकरणों के परिशोधन की देखरेख करें, और परिशोधन विवरण रिकॉर्ड करें। </a:t>
            </a:r>
          </a:p>
          <a:p>
            <a:pPr>
              <a:lnSpc>
                <a:spcPct val="150000"/>
              </a:lnSpc>
            </a:pPr>
            <a:r>
              <a:rPr lang="hi-IN" sz="2400" dirty="0">
                <a:latin typeface="Open sans" panose="020B0606030504020204"/>
              </a:rPr>
              <a:t>
अन्य टीमों के साथ समन्वय करें और परिशोधन स्टेशनों को सुरक्षित रूप से बंद करना सुनिश्चित करें। </a:t>
            </a:r>
            <a:endParaRPr lang="en-US" sz="2400" dirty="0">
              <a:latin typeface="Open sans" panose="020B0606030504020204"/>
            </a:endParaRPr>
          </a:p>
        </p:txBody>
      </p:sp>
    </p:spTree>
    <p:extLst>
      <p:ext uri="{BB962C8B-B14F-4D97-AF65-F5344CB8AC3E}">
        <p14:creationId xmlns:p14="http://schemas.microsoft.com/office/powerpoint/2010/main" val="1341340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 </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1164879"/>
            <a:ext cx="7055427" cy="5208926"/>
          </a:xfrm>
          <a:prstGeom prst="rect">
            <a:avLst/>
          </a:prstGeom>
        </p:spPr>
        <p:txBody>
          <a:bodyPr wrap="square">
            <a:spAutoFit/>
          </a:bodyPr>
          <a:lstStyle/>
          <a:p>
            <a:pPr algn="just">
              <a:lnSpc>
                <a:spcPct val="150000"/>
              </a:lnSpc>
            </a:pPr>
            <a:r>
              <a:rPr lang="hi-IN" sz="2800" b="1" dirty="0">
                <a:latin typeface="Open sans" panose="020B0606030504020204"/>
              </a:rPr>
              <a:t>परिशोधन टीम:</a:t>
            </a:r>
          </a:p>
          <a:p>
            <a:pPr marL="457200" indent="-457200" algn="just">
              <a:lnSpc>
                <a:spcPct val="150000"/>
              </a:lnSpc>
              <a:buFont typeface="Wingdings" panose="05000000000000000000" pitchFamily="2" charset="2"/>
              <a:buChar char="ü"/>
            </a:pPr>
            <a:r>
              <a:rPr lang="hi-IN" sz="2800" dirty="0">
                <a:latin typeface="Open sans" panose="020B0606030504020204"/>
              </a:rPr>
              <a:t>परिशोधन स्टेशनों की स्थापना और संचालन करें, यह सुनिश्चित करते हुए कि सभी कर्मचारी और उपकरण ठीक से कीटाणुरहित हैं।
दूषित सामग्रियों का सुरक्षित रूप से निपटान करें और प्रक्रिया का विस्तृत रिकॉर्ड बनाए रखें</a:t>
            </a:r>
            <a:endParaRPr lang="en-US" sz="2800" dirty="0">
              <a:latin typeface="Open sans" panose="020B0606030504020204"/>
            </a:endParaRPr>
          </a:p>
        </p:txBody>
      </p:sp>
    </p:spTree>
    <p:extLst>
      <p:ext uri="{BB962C8B-B14F-4D97-AF65-F5344CB8AC3E}">
        <p14:creationId xmlns:p14="http://schemas.microsoft.com/office/powerpoint/2010/main" val="418710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1164879"/>
            <a:ext cx="7055427" cy="4562596"/>
          </a:xfrm>
          <a:prstGeom prst="rect">
            <a:avLst/>
          </a:prstGeom>
        </p:spPr>
        <p:txBody>
          <a:bodyPr wrap="square">
            <a:spAutoFit/>
          </a:bodyPr>
          <a:lstStyle/>
          <a:p>
            <a:pPr algn="just">
              <a:lnSpc>
                <a:spcPct val="150000"/>
              </a:lnSpc>
            </a:pPr>
            <a:r>
              <a:rPr lang="hi-IN" sz="2800" b="1" dirty="0">
                <a:latin typeface="Open sans" panose="020B0606030504020204"/>
              </a:rPr>
              <a:t>बचाव और निकासी दल 1 और 2:</a:t>
            </a:r>
          </a:p>
          <a:p>
            <a:pPr marL="457200" indent="-457200" algn="just">
              <a:lnSpc>
                <a:spcPct val="150000"/>
              </a:lnSpc>
              <a:buFont typeface="Wingdings" panose="05000000000000000000" pitchFamily="2" charset="2"/>
              <a:buChar char="ü"/>
            </a:pPr>
            <a:r>
              <a:rPr lang="hi-IN" sz="2800" dirty="0">
                <a:latin typeface="Open sans" panose="020B0606030504020204"/>
              </a:rPr>
              <a:t>उपयुक्त पीपीई का उपयोग सुनिश्चित करते हुए दूषित क्षेत्रों से पीड़ितों को बचाना और उन्हें निकालना।
प्राथमिक ट्राइएज करें और पीड़ितों को परिशोधन केंद्रों में ले जाएं, आवश्यकतानुसार चिकित्सा टीमों के साथ समन्वय करें।</a:t>
            </a:r>
            <a:endParaRPr lang="en-US" sz="2800" dirty="0">
              <a:latin typeface="Open sans" panose="020B0606030504020204"/>
            </a:endParaRPr>
          </a:p>
        </p:txBody>
      </p:sp>
    </p:spTree>
    <p:extLst>
      <p:ext uri="{BB962C8B-B14F-4D97-AF65-F5344CB8AC3E}">
        <p14:creationId xmlns:p14="http://schemas.microsoft.com/office/powerpoint/2010/main" val="229797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1164879"/>
            <a:ext cx="7055427" cy="5194114"/>
          </a:xfrm>
          <a:prstGeom prst="rect">
            <a:avLst/>
          </a:prstGeom>
        </p:spPr>
        <p:txBody>
          <a:bodyPr wrap="square">
            <a:spAutoFit/>
          </a:bodyPr>
          <a:lstStyle/>
          <a:p>
            <a:pPr>
              <a:lnSpc>
                <a:spcPct val="150000"/>
              </a:lnSpc>
            </a:pPr>
            <a:r>
              <a:rPr lang="hi-IN" sz="2800" b="1" dirty="0">
                <a:latin typeface="Open sans" panose="020B0606030504020204"/>
              </a:rPr>
              <a:t>मेडिकल टीम:</a:t>
            </a:r>
          </a:p>
          <a:p>
            <a:pPr marL="457200" indent="-457200">
              <a:lnSpc>
                <a:spcPct val="150000"/>
              </a:lnSpc>
              <a:buFont typeface="Wingdings" panose="05000000000000000000" pitchFamily="2" charset="2"/>
              <a:buChar char="ü"/>
            </a:pPr>
            <a:r>
              <a:rPr lang="hi-IN" sz="2800" dirty="0">
                <a:latin typeface="Open sans" panose="020B0606030504020204"/>
              </a:rPr>
              <a:t>पीड़ितों को प्राथमिक चिकित्सा और अस्पताल से पहले उपचार प्रदान करना, रोगियों को वर्गीकृत करना और परिशोधन का समर्थन करना।
चिकित्सा आपूर्ति बनाए रखें और सुनिश्चित करें कि दूषित रोगियों को सुरक्षित रूप से चिकित्सा सुविधाओं तक पहुंचाया जाए।</a:t>
            </a:r>
            <a:endParaRPr lang="en-US" sz="2800" dirty="0">
              <a:latin typeface="Open sans" panose="020B0606030504020204"/>
            </a:endParaRPr>
          </a:p>
        </p:txBody>
      </p:sp>
    </p:spTree>
    <p:extLst>
      <p:ext uri="{BB962C8B-B14F-4D97-AF65-F5344CB8AC3E}">
        <p14:creationId xmlns:p14="http://schemas.microsoft.com/office/powerpoint/2010/main" val="151080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1164879"/>
            <a:ext cx="7055427" cy="4547783"/>
          </a:xfrm>
          <a:prstGeom prst="rect">
            <a:avLst/>
          </a:prstGeom>
        </p:spPr>
        <p:txBody>
          <a:bodyPr wrap="square">
            <a:spAutoFit/>
          </a:bodyPr>
          <a:lstStyle/>
          <a:p>
            <a:pPr>
              <a:lnSpc>
                <a:spcPct val="150000"/>
              </a:lnSpc>
            </a:pPr>
            <a:r>
              <a:rPr lang="hi-IN" sz="2800" b="1" dirty="0">
                <a:latin typeface="Open sans" panose="020B0606030504020204"/>
              </a:rPr>
              <a:t>तकनीकी टीम:</a:t>
            </a:r>
          </a:p>
          <a:p>
            <a:pPr>
              <a:lnSpc>
                <a:spcPct val="150000"/>
              </a:lnSpc>
            </a:pPr>
            <a:r>
              <a:rPr lang="hi-IN" sz="2800" dirty="0">
                <a:latin typeface="Open sans" panose="020B0606030504020204"/>
              </a:rPr>
              <a:t>निर्बाध बिजली आपूर्ति सुनिश्चित करते हुए संचार प्रणालियों की स्थापना और रखरखाव करें।
मामूली मरम्मत सहित तकनीकी सहायता प्रदान करें और संचालन के दौरान अन्य टीमों का समर्थन करें</a:t>
            </a:r>
            <a:r>
              <a:rPr lang="en-US" sz="2800" dirty="0">
                <a:latin typeface="Open sans" panose="020B0606030504020204"/>
              </a:rPr>
              <a:t>.</a:t>
            </a:r>
          </a:p>
        </p:txBody>
      </p:sp>
    </p:spTree>
    <p:extLst>
      <p:ext uri="{BB962C8B-B14F-4D97-AF65-F5344CB8AC3E}">
        <p14:creationId xmlns:p14="http://schemas.microsoft.com/office/powerpoint/2010/main" val="1058711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34" y="2597727"/>
            <a:ext cx="3719946" cy="1226128"/>
          </a:xfrm>
        </p:spPr>
        <p:txBody>
          <a:bodyPr>
            <a:noAutofit/>
          </a:bodyPr>
          <a:lstStyle/>
          <a:p>
            <a:br>
              <a:rPr lang="en-US" sz="4000" b="1" dirty="0">
                <a:solidFill>
                  <a:srgbClr val="C00000"/>
                </a:solidFill>
                <a:latin typeface="Open sans" panose="020B0606030504020204"/>
              </a:rPr>
            </a:br>
            <a:r>
              <a:rPr lang="hi-IN" sz="4000" b="1" dirty="0">
                <a:solidFill>
                  <a:srgbClr val="C00000"/>
                </a:solidFill>
                <a:latin typeface="Open sans" panose="020B0606030504020204"/>
              </a:rPr>
              <a:t>जिम्मेदारिया</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5840D707-6396-4496-8B40-B87AA9BFEF33}"/>
              </a:ext>
            </a:extLst>
          </p:cNvPr>
          <p:cNvSpPr/>
          <p:nvPr/>
        </p:nvSpPr>
        <p:spPr>
          <a:xfrm>
            <a:off x="4333007" y="1164879"/>
            <a:ext cx="7055427" cy="4562596"/>
          </a:xfrm>
          <a:prstGeom prst="rect">
            <a:avLst/>
          </a:prstGeom>
        </p:spPr>
        <p:txBody>
          <a:bodyPr wrap="square">
            <a:spAutoFit/>
          </a:bodyPr>
          <a:lstStyle/>
          <a:p>
            <a:pPr>
              <a:lnSpc>
                <a:spcPct val="150000"/>
              </a:lnSpc>
            </a:pPr>
            <a:r>
              <a:rPr lang="hi-IN" sz="2800" b="1" dirty="0">
                <a:latin typeface="Open sans" panose="020B0606030504020204"/>
              </a:rPr>
              <a:t>एडम </a:t>
            </a:r>
            <a:r>
              <a:rPr lang="en-US" sz="2800" b="1" dirty="0">
                <a:latin typeface="Open sans" panose="020B0606030504020204"/>
              </a:rPr>
              <a:t> </a:t>
            </a:r>
            <a:r>
              <a:rPr lang="hi-IN" sz="2800" b="1" dirty="0">
                <a:latin typeface="Open sans" panose="020B0606030504020204"/>
              </a:rPr>
              <a:t>सहायता टीम:</a:t>
            </a:r>
          </a:p>
          <a:p>
            <a:pPr>
              <a:lnSpc>
                <a:spcPct val="150000"/>
              </a:lnSpc>
            </a:pPr>
            <a:r>
              <a:rPr lang="hi-IN" sz="2800" dirty="0">
                <a:latin typeface="Open sans" panose="020B0606030504020204"/>
              </a:rPr>
              <a:t>उपकरण लोड करने/उतारने, स्टेजिंग क्षेत्र स्थापित करने और आपूर्ति पुनःपूर्ति सुनिश्चित करने सहित लॉजिस्टिक सहायता प्रदान करें।
परिशोधन और चिकित्सा स्टेशन स्थापित करने में सहायता करें, और उपकरण और कर्मियों को सुरक्षा प्रदान करें।</a:t>
            </a:r>
            <a:endParaRPr lang="en-US" sz="2800" dirty="0">
              <a:latin typeface="Open sans" panose="020B0606030504020204"/>
            </a:endParaRPr>
          </a:p>
        </p:txBody>
      </p:sp>
    </p:spTree>
    <p:extLst>
      <p:ext uri="{BB962C8B-B14F-4D97-AF65-F5344CB8AC3E}">
        <p14:creationId xmlns:p14="http://schemas.microsoft.com/office/powerpoint/2010/main" val="216178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0" y="2597727"/>
            <a:ext cx="3179619" cy="2026228"/>
          </a:xfrm>
        </p:spPr>
        <p:txBody>
          <a:bodyPr>
            <a:noAutofit/>
          </a:bodyPr>
          <a:lstStyle/>
          <a:p>
            <a:br>
              <a:rPr lang="en-US" sz="4000" b="1" dirty="0">
                <a:solidFill>
                  <a:srgbClr val="C00000"/>
                </a:solidFill>
                <a:latin typeface="Open sans" panose="020B0606030504020204"/>
              </a:rPr>
            </a:br>
            <a:br>
              <a:rPr lang="hi-IN" sz="4000" b="1" dirty="0">
                <a:solidFill>
                  <a:srgbClr val="C00000"/>
                </a:solidFill>
                <a:latin typeface="Open sans" panose="020B0606030504020204"/>
              </a:rPr>
            </a:br>
            <a:r>
              <a:rPr lang="hi-IN" sz="4000" b="1" dirty="0">
                <a:solidFill>
                  <a:srgbClr val="C00000"/>
                </a:solidFill>
                <a:latin typeface="Open sans" panose="020B0606030504020204"/>
              </a:rPr>
              <a:t>सीबीआरएन</a:t>
            </a:r>
            <a:r>
              <a:rPr lang="en-US" sz="4000" b="1" dirty="0">
                <a:solidFill>
                  <a:srgbClr val="C00000"/>
                </a:solidFill>
                <a:latin typeface="Open sans" panose="020B0606030504020204"/>
              </a:rPr>
              <a:t> </a:t>
            </a:r>
            <a:r>
              <a:rPr lang="hi-IN" sz="4000" b="1" dirty="0">
                <a:solidFill>
                  <a:srgbClr val="C00000"/>
                </a:solidFill>
                <a:latin typeface="Open sans" panose="020B0606030504020204"/>
              </a:rPr>
              <a:t>टीम की संरचना</a:t>
            </a:r>
            <a:br>
              <a:rPr lang="en-US" sz="4000" b="1" dirty="0">
                <a:solidFill>
                  <a:srgbClr val="C00000"/>
                </a:solidFill>
                <a:latin typeface="Open sans" panose="020B0606030504020204"/>
              </a:rPr>
            </a:b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pSp>
        <p:nvGrpSpPr>
          <p:cNvPr id="6" name="Group 5">
            <a:extLst>
              <a:ext uri="{FF2B5EF4-FFF2-40B4-BE49-F238E27FC236}">
                <a16:creationId xmlns:a16="http://schemas.microsoft.com/office/drawing/2014/main" id="{6FF6ED70-A8B7-49AB-BBB6-4FABE04E996A}"/>
              </a:ext>
            </a:extLst>
          </p:cNvPr>
          <p:cNvGrpSpPr/>
          <p:nvPr/>
        </p:nvGrpSpPr>
        <p:grpSpPr>
          <a:xfrm>
            <a:off x="4343406" y="1189219"/>
            <a:ext cx="7321786" cy="5063091"/>
            <a:chOff x="1197410" y="467590"/>
            <a:chExt cx="9792367" cy="5711983"/>
          </a:xfrm>
        </p:grpSpPr>
        <p:pic>
          <p:nvPicPr>
            <p:cNvPr id="7" name="Picture 6">
              <a:extLst>
                <a:ext uri="{FF2B5EF4-FFF2-40B4-BE49-F238E27FC236}">
                  <a16:creationId xmlns:a16="http://schemas.microsoft.com/office/drawing/2014/main" id="{2F8EEFF5-DD93-4D46-BABF-8E4C0D87E438}"/>
                </a:ext>
              </a:extLst>
            </p:cNvPr>
            <p:cNvPicPr>
              <a:picLocks noChangeAspect="1"/>
            </p:cNvPicPr>
            <p:nvPr/>
          </p:nvPicPr>
          <p:blipFill rotWithShape="1">
            <a:blip r:embed="rId4"/>
            <a:srcRect t="7567"/>
            <a:stretch/>
          </p:blipFill>
          <p:spPr>
            <a:xfrm>
              <a:off x="1197410" y="467590"/>
              <a:ext cx="9544436" cy="5711983"/>
            </a:xfrm>
            <a:prstGeom prst="rect">
              <a:avLst/>
            </a:prstGeom>
          </p:spPr>
        </p:pic>
        <p:sp>
          <p:nvSpPr>
            <p:cNvPr id="10" name="Rectangle 9">
              <a:extLst>
                <a:ext uri="{FF2B5EF4-FFF2-40B4-BE49-F238E27FC236}">
                  <a16:creationId xmlns:a16="http://schemas.microsoft.com/office/drawing/2014/main" id="{A885BD77-819A-4566-BBE4-08D56FB03C4C}"/>
                </a:ext>
              </a:extLst>
            </p:cNvPr>
            <p:cNvSpPr/>
            <p:nvPr/>
          </p:nvSpPr>
          <p:spPr>
            <a:xfrm>
              <a:off x="1445341" y="6017342"/>
              <a:ext cx="1061884" cy="147484"/>
            </a:xfrm>
            <a:prstGeom prst="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E7B74352-C027-4A2B-AA74-C50A62DABDF2}"/>
                </a:ext>
              </a:extLst>
            </p:cNvPr>
            <p:cNvSpPr/>
            <p:nvPr/>
          </p:nvSpPr>
          <p:spPr>
            <a:xfrm>
              <a:off x="9927893" y="6017341"/>
              <a:ext cx="1061884" cy="147484"/>
            </a:xfrm>
            <a:prstGeom prst="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26611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80" y="1974267"/>
            <a:ext cx="3429001" cy="2909456"/>
          </a:xfrm>
        </p:spPr>
        <p:txBody>
          <a:bodyPr>
            <a:noAutofit/>
          </a:bodyPr>
          <a:lstStyle/>
          <a:p>
            <a:pPr algn="l"/>
            <a:r>
              <a:rPr lang="hi-IN" sz="4000" b="1" dirty="0">
                <a:solidFill>
                  <a:srgbClr val="C00000"/>
                </a:solidFill>
                <a:latin typeface="Open sans" panose="020B0606030504020204"/>
              </a:rPr>
              <a:t>रासायनिक आपातकालीन प्रतिक्रिया के लिए प्रवाह चार्ट</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2" name="Picture 11">
            <a:extLst>
              <a:ext uri="{FF2B5EF4-FFF2-40B4-BE49-F238E27FC236}">
                <a16:creationId xmlns:a16="http://schemas.microsoft.com/office/drawing/2014/main" id="{05061F66-69C1-4B38-8248-21D649F39739}"/>
              </a:ext>
            </a:extLst>
          </p:cNvPr>
          <p:cNvPicPr>
            <a:picLocks noChangeAspect="1"/>
          </p:cNvPicPr>
          <p:nvPr/>
        </p:nvPicPr>
        <p:blipFill rotWithShape="1">
          <a:blip r:embed="rId4"/>
          <a:srcRect t="6532"/>
          <a:stretch/>
        </p:blipFill>
        <p:spPr>
          <a:xfrm>
            <a:off x="4447309" y="1205338"/>
            <a:ext cx="7116097" cy="5060380"/>
          </a:xfrm>
          <a:prstGeom prst="rect">
            <a:avLst/>
          </a:prstGeom>
        </p:spPr>
      </p:pic>
    </p:spTree>
    <p:extLst>
      <p:ext uri="{BB962C8B-B14F-4D97-AF65-F5344CB8AC3E}">
        <p14:creationId xmlns:p14="http://schemas.microsoft.com/office/powerpoint/2010/main" val="3279346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80" y="1974267"/>
            <a:ext cx="3429001" cy="2909456"/>
          </a:xfrm>
        </p:spPr>
        <p:txBody>
          <a:bodyPr>
            <a:noAutofit/>
          </a:bodyPr>
          <a:lstStyle/>
          <a:p>
            <a:pPr algn="l"/>
            <a:r>
              <a:rPr lang="hi-IN" sz="4000" b="1" dirty="0">
                <a:solidFill>
                  <a:srgbClr val="C00000"/>
                </a:solidFill>
                <a:latin typeface="Open sans" panose="020B0606030504020204"/>
              </a:rPr>
              <a:t>जैविक आपातकालीन प्रतिक्रिया के लिए फ्लो चार्ट</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5">
            <a:extLst>
              <a:ext uri="{FF2B5EF4-FFF2-40B4-BE49-F238E27FC236}">
                <a16:creationId xmlns:a16="http://schemas.microsoft.com/office/drawing/2014/main" id="{D8C4A6ED-46BD-4EB5-A0FC-C06A4803983B}"/>
              </a:ext>
            </a:extLst>
          </p:cNvPr>
          <p:cNvPicPr>
            <a:picLocks noChangeAspect="1"/>
          </p:cNvPicPr>
          <p:nvPr/>
        </p:nvPicPr>
        <p:blipFill rotWithShape="1">
          <a:blip r:embed="rId4"/>
          <a:srcRect t="8991"/>
          <a:stretch/>
        </p:blipFill>
        <p:spPr>
          <a:xfrm>
            <a:off x="4468091" y="1147655"/>
            <a:ext cx="7126823" cy="5086891"/>
          </a:xfrm>
          <a:prstGeom prst="rect">
            <a:avLst/>
          </a:prstGeom>
        </p:spPr>
      </p:pic>
    </p:spTree>
    <p:extLst>
      <p:ext uri="{BB962C8B-B14F-4D97-AF65-F5344CB8AC3E}">
        <p14:creationId xmlns:p14="http://schemas.microsoft.com/office/powerpoint/2010/main" val="3469776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6" y="1693710"/>
            <a:ext cx="3917372" cy="3678388"/>
          </a:xfrm>
        </p:spPr>
        <p:txBody>
          <a:bodyPr>
            <a:noAutofit/>
          </a:bodyPr>
          <a:lstStyle/>
          <a:p>
            <a:pPr algn="l"/>
            <a:r>
              <a:rPr lang="hi-IN" sz="4000" b="1" dirty="0">
                <a:solidFill>
                  <a:srgbClr val="C00000"/>
                </a:solidFill>
                <a:latin typeface="Open sans" panose="020B0606030504020204"/>
              </a:rPr>
              <a:t>रेडियोलॉजिकल या परमाणु के लिए फ्लो चार्ट</a:t>
            </a:r>
            <a:br>
              <a:rPr lang="hi-IN" sz="4000" b="1" dirty="0">
                <a:solidFill>
                  <a:srgbClr val="C00000"/>
                </a:solidFill>
                <a:latin typeface="Open sans" panose="020B0606030504020204"/>
              </a:rPr>
            </a:br>
            <a:r>
              <a:rPr lang="hi-IN" sz="4000" b="1" dirty="0">
                <a:solidFill>
                  <a:srgbClr val="C00000"/>
                </a:solidFill>
                <a:latin typeface="Open sans" panose="020B0606030504020204"/>
              </a:rPr>
              <a:t>आपातकालीन प्रतिक्रिया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7" name="Picture 6">
            <a:extLst>
              <a:ext uri="{FF2B5EF4-FFF2-40B4-BE49-F238E27FC236}">
                <a16:creationId xmlns:a16="http://schemas.microsoft.com/office/drawing/2014/main" id="{EA3E6203-88D4-46A0-83EE-F692F1C4EEDD}"/>
              </a:ext>
            </a:extLst>
          </p:cNvPr>
          <p:cNvPicPr>
            <a:picLocks noChangeAspect="1"/>
          </p:cNvPicPr>
          <p:nvPr/>
        </p:nvPicPr>
        <p:blipFill rotWithShape="1">
          <a:blip r:embed="rId4"/>
          <a:srcRect t="6212"/>
          <a:stretch/>
        </p:blipFill>
        <p:spPr>
          <a:xfrm>
            <a:off x="4946072" y="1116482"/>
            <a:ext cx="6670517" cy="5239867"/>
          </a:xfrm>
          <a:prstGeom prst="rect">
            <a:avLst/>
          </a:prstGeom>
        </p:spPr>
      </p:pic>
    </p:spTree>
    <p:extLst>
      <p:ext uri="{BB962C8B-B14F-4D97-AF65-F5344CB8AC3E}">
        <p14:creationId xmlns:p14="http://schemas.microsoft.com/office/powerpoint/2010/main" val="277006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5" y="2171700"/>
            <a:ext cx="4876497" cy="1615109"/>
          </a:xfrm>
        </p:spPr>
        <p:txBody>
          <a:bodyPr>
            <a:noAutofit/>
          </a:bodyPr>
          <a:lstStyle/>
          <a:p>
            <a:pPr algn="ctr"/>
            <a:r>
              <a:rPr lang="hi-IN" altLang="en-US" sz="8800" b="1" dirty="0">
                <a:solidFill>
                  <a:srgbClr val="C00000"/>
                </a:solidFill>
                <a:latin typeface="Open sans" panose="020B0606030504020204"/>
                <a:cs typeface="Times New Roman" panose="02020603050405020304" pitchFamily="18" charset="0"/>
              </a:rPr>
              <a:t>परिचय</a:t>
            </a:r>
            <a:r>
              <a:rPr lang="hi-IN" altLang="en-US" sz="6600" b="1" dirty="0">
                <a:solidFill>
                  <a:srgbClr val="C00000"/>
                </a:solidFill>
                <a:latin typeface="Open sans" panose="020B0606030504020204"/>
                <a:cs typeface="Times New Roman" panose="02020603050405020304" pitchFamily="18" charset="0"/>
              </a:rPr>
              <a:t> </a:t>
            </a:r>
            <a:endParaRPr lang="en-US" sz="66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641575" y="1629468"/>
            <a:ext cx="7046842" cy="3539430"/>
          </a:xfrm>
          <a:prstGeom prst="rect">
            <a:avLst/>
          </a:prstGeom>
        </p:spPr>
        <p:txBody>
          <a:bodyPr wrap="square">
            <a:spAutoFit/>
          </a:bodyPr>
          <a:lstStyle/>
          <a:p>
            <a:pPr marL="457200" indent="-457200">
              <a:buFont typeface="Wingdings" panose="05000000000000000000" pitchFamily="2" charset="2"/>
              <a:buChar char="q"/>
            </a:pPr>
            <a:r>
              <a:rPr lang="hi-IN" altLang="en-US" sz="2800" b="1" dirty="0">
                <a:latin typeface="Arial" panose="020B0604020202020204" pitchFamily="34" charset="0"/>
              </a:rPr>
              <a:t>सी बी आर एन</a:t>
            </a:r>
            <a:r>
              <a:rPr lang="en-IN" sz="2800" dirty="0"/>
              <a:t> </a:t>
            </a:r>
            <a:r>
              <a:rPr lang="hi-IN" sz="2800" dirty="0"/>
              <a:t>आपातकाल का प्रभावी ढंग से सामना करने के लिए </a:t>
            </a:r>
            <a:r>
              <a:rPr lang="en-IN" sz="2800" dirty="0"/>
              <a:t>NDRF </a:t>
            </a:r>
            <a:r>
              <a:rPr lang="hi-IN" sz="2800" dirty="0"/>
              <a:t>टीमों हेतु प्रक्रियात्मक दिशा-निर्देश निर्धारित करना।</a:t>
            </a:r>
          </a:p>
          <a:p>
            <a:pPr marL="457200" indent="-457200">
              <a:buFont typeface="Wingdings" panose="05000000000000000000" pitchFamily="2" charset="2"/>
              <a:buChar char="q"/>
            </a:pPr>
            <a:endParaRPr lang="hi-IN" sz="2800" dirty="0"/>
          </a:p>
          <a:p>
            <a:pPr marL="457200" indent="-457200">
              <a:buFont typeface="Wingdings" panose="05000000000000000000" pitchFamily="2" charset="2"/>
              <a:buChar char="q"/>
            </a:pPr>
            <a:r>
              <a:rPr lang="hi-IN" sz="2800" dirty="0"/>
              <a:t>यह बचावकर्मियों और कमांडरों के लिए एक संदर्भ</a:t>
            </a:r>
            <a:r>
              <a:rPr lang="en-IN" sz="2800" dirty="0"/>
              <a:t> </a:t>
            </a:r>
            <a:r>
              <a:rPr lang="hi-IN" sz="2800" dirty="0"/>
              <a:t>के रूप में कार्य करेगा ताकि वे </a:t>
            </a:r>
            <a:r>
              <a:rPr lang="hi-IN" altLang="en-US" sz="2800" b="1" dirty="0">
                <a:latin typeface="Arial" panose="020B0604020202020204" pitchFamily="34" charset="0"/>
              </a:rPr>
              <a:t>सी बी आर एन</a:t>
            </a:r>
            <a:r>
              <a:rPr lang="en-IN" sz="2800" dirty="0"/>
              <a:t> </a:t>
            </a:r>
            <a:r>
              <a:rPr lang="hi-IN" sz="2800" dirty="0"/>
              <a:t>घटना के प्रभाव से निपटने की तैयारी, प्रतिक्रिया और प्रशिक्षण कर सकें।</a:t>
            </a:r>
          </a:p>
        </p:txBody>
      </p:sp>
    </p:spTree>
    <p:extLst>
      <p:ext uri="{BB962C8B-B14F-4D97-AF65-F5344CB8AC3E}">
        <p14:creationId xmlns:p14="http://schemas.microsoft.com/office/powerpoint/2010/main" val="1495077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1693710"/>
            <a:ext cx="3325091" cy="3678388"/>
          </a:xfrm>
        </p:spPr>
        <p:txBody>
          <a:bodyPr>
            <a:noAutofit/>
          </a:bodyPr>
          <a:lstStyle/>
          <a:p>
            <a:pPr algn="l"/>
            <a:r>
              <a:rPr lang="hi-IN" sz="4000" b="1" dirty="0">
                <a:solidFill>
                  <a:srgbClr val="C00000"/>
                </a:solidFill>
                <a:latin typeface="Open sans" panose="020B0606030504020204"/>
              </a:rPr>
              <a:t>आपातकालीन प्रतिक्रिया के दौरान विभिन्न क्षेत्रों का लेआउट</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pSp>
        <p:nvGrpSpPr>
          <p:cNvPr id="6" name="Group 5">
            <a:extLst>
              <a:ext uri="{FF2B5EF4-FFF2-40B4-BE49-F238E27FC236}">
                <a16:creationId xmlns:a16="http://schemas.microsoft.com/office/drawing/2014/main" id="{BE2711DC-5D89-441D-85ED-E4EF917DC523}"/>
              </a:ext>
            </a:extLst>
          </p:cNvPr>
          <p:cNvGrpSpPr/>
          <p:nvPr/>
        </p:nvGrpSpPr>
        <p:grpSpPr>
          <a:xfrm>
            <a:off x="4291445" y="1236517"/>
            <a:ext cx="7263245" cy="4987637"/>
            <a:chOff x="714234" y="1548581"/>
            <a:chExt cx="10420798" cy="4587324"/>
          </a:xfrm>
        </p:grpSpPr>
        <p:pic>
          <p:nvPicPr>
            <p:cNvPr id="10" name="Picture 9">
              <a:extLst>
                <a:ext uri="{FF2B5EF4-FFF2-40B4-BE49-F238E27FC236}">
                  <a16:creationId xmlns:a16="http://schemas.microsoft.com/office/drawing/2014/main" id="{FFF24E28-0CB1-424A-B513-9448F5A6B6DB}"/>
                </a:ext>
              </a:extLst>
            </p:cNvPr>
            <p:cNvPicPr>
              <a:picLocks noChangeAspect="1"/>
            </p:cNvPicPr>
            <p:nvPr/>
          </p:nvPicPr>
          <p:blipFill>
            <a:blip r:embed="rId4"/>
            <a:stretch>
              <a:fillRect/>
            </a:stretch>
          </p:blipFill>
          <p:spPr>
            <a:xfrm>
              <a:off x="714234" y="1557172"/>
              <a:ext cx="10420798" cy="4578733"/>
            </a:xfrm>
            <a:prstGeom prst="rect">
              <a:avLst/>
            </a:prstGeom>
            <a:ln>
              <a:noFill/>
            </a:ln>
          </p:spPr>
        </p:pic>
        <p:sp>
          <p:nvSpPr>
            <p:cNvPr id="11" name="Rectangle: Top Corners Snipped 10">
              <a:extLst>
                <a:ext uri="{FF2B5EF4-FFF2-40B4-BE49-F238E27FC236}">
                  <a16:creationId xmlns:a16="http://schemas.microsoft.com/office/drawing/2014/main" id="{7E566C8A-F506-4128-A97D-D8CC077E9617}"/>
                </a:ext>
              </a:extLst>
            </p:cNvPr>
            <p:cNvSpPr/>
            <p:nvPr/>
          </p:nvSpPr>
          <p:spPr>
            <a:xfrm>
              <a:off x="2625213" y="1548581"/>
              <a:ext cx="6386052" cy="427703"/>
            </a:xfrm>
            <a:prstGeom prst="snip2SameRect">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852102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286000"/>
            <a:ext cx="2667000" cy="2743200"/>
          </a:xfrm>
          <a:noFill/>
        </p:spPr>
        <p:txBody>
          <a:bodyPr>
            <a:noAutofit/>
          </a:bodyPr>
          <a:lstStyle/>
          <a:p>
            <a:pPr algn="l"/>
            <a:br>
              <a:rPr lang="en-US" altLang="en-US" sz="4000" b="1" dirty="0">
                <a:solidFill>
                  <a:srgbClr val="C00000"/>
                </a:solidFill>
                <a:latin typeface="Open sans" panose="020B0606030504020204"/>
              </a:rPr>
            </a:br>
            <a:r>
              <a:rPr lang="hi-IN" altLang="en-US" sz="4000" b="1" dirty="0">
                <a:solidFill>
                  <a:srgbClr val="C00000"/>
                </a:solidFill>
                <a:latin typeface="Open sans" panose="020B0606030504020204"/>
              </a:rPr>
              <a:t>डेकॉन का लेआउट</a:t>
            </a:r>
            <a:br>
              <a:rPr lang="hi-IN" altLang="en-US" sz="4000" b="1" dirty="0">
                <a:solidFill>
                  <a:srgbClr val="C00000"/>
                </a:solidFill>
                <a:latin typeface="Open sans" panose="020B0606030504020204"/>
              </a:rPr>
            </a:br>
            <a:r>
              <a:rPr lang="hi-IN" altLang="en-US" sz="4000" b="1" dirty="0">
                <a:solidFill>
                  <a:srgbClr val="C00000"/>
                </a:solidFill>
                <a:latin typeface="Open sans" panose="020B0606030504020204"/>
              </a:rPr>
              <a:t> स्टेशन</a:t>
            </a:r>
            <a:br>
              <a:rPr lang="en-US" sz="36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Content Placeholder 4">
            <a:extLst>
              <a:ext uri="{FF2B5EF4-FFF2-40B4-BE49-F238E27FC236}">
                <a16:creationId xmlns:a16="http://schemas.microsoft.com/office/drawing/2014/main" id="{E8A67200-DE1C-40A9-98B3-16AB7CAB5CF4}"/>
              </a:ext>
            </a:extLst>
          </p:cNvPr>
          <p:cNvPicPr>
            <a:picLocks noGrp="1" noChangeAspect="1"/>
          </p:cNvPicPr>
          <p:nvPr>
            <p:ph idx="1"/>
          </p:nvPr>
        </p:nvPicPr>
        <p:blipFill>
          <a:blip r:embed="rId4"/>
          <a:stretch>
            <a:fillRect/>
          </a:stretch>
        </p:blipFill>
        <p:spPr>
          <a:xfrm>
            <a:off x="3733800" y="1066800"/>
            <a:ext cx="8001000" cy="5105400"/>
          </a:xfrm>
          <a:prstGeom prst="rect">
            <a:avLst/>
          </a:prstGeom>
        </p:spPr>
      </p:pic>
    </p:spTree>
    <p:extLst>
      <p:ext uri="{BB962C8B-B14F-4D97-AF65-F5344CB8AC3E}">
        <p14:creationId xmlns:p14="http://schemas.microsoft.com/office/powerpoint/2010/main" val="3191233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58536" y="2441864"/>
            <a:ext cx="2822864" cy="1766454"/>
          </a:xfrm>
          <a:noFill/>
        </p:spPr>
        <p:txBody>
          <a:bodyPr>
            <a:noAutofit/>
          </a:bodyPr>
          <a:lstStyle/>
          <a:p>
            <a:br>
              <a:rPr lang="en-US" altLang="en-US" sz="4000" b="1" dirty="0">
                <a:solidFill>
                  <a:srgbClr val="C00000"/>
                </a:solidFill>
                <a:latin typeface="Open sans" panose="020B0606030504020204"/>
              </a:rPr>
            </a:br>
            <a:br>
              <a:rPr lang="en-US" altLang="en-US" sz="4000" b="1" dirty="0">
                <a:solidFill>
                  <a:srgbClr val="C00000"/>
                </a:solidFill>
                <a:latin typeface="Open sans" panose="020B0606030504020204"/>
              </a:rPr>
            </a:br>
            <a:r>
              <a:rPr lang="hi-IN" altLang="en-US" sz="4000" b="1" dirty="0">
                <a:solidFill>
                  <a:srgbClr val="C00000"/>
                </a:solidFill>
                <a:latin typeface="Open sans" panose="020B0606030504020204"/>
              </a:rPr>
              <a:t>डिकॉन का सिद्धांत।</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3" name="Content Placeholder 6">
            <a:extLst>
              <a:ext uri="{FF2B5EF4-FFF2-40B4-BE49-F238E27FC236}">
                <a16:creationId xmlns:a16="http://schemas.microsoft.com/office/drawing/2014/main" id="{FC0C66E3-9E2E-435A-A179-2C67B9AAEA83}"/>
              </a:ext>
            </a:extLst>
          </p:cNvPr>
          <p:cNvGraphicFramePr>
            <a:graphicFrameLocks noGrp="1"/>
          </p:cNvGraphicFramePr>
          <p:nvPr>
            <p:ph idx="1"/>
            <p:extLst>
              <p:ext uri="{D42A27DB-BD31-4B8C-83A1-F6EECF244321}">
                <p14:modId xmlns:p14="http://schemas.microsoft.com/office/powerpoint/2010/main" val="3095921486"/>
              </p:ext>
            </p:extLst>
          </p:nvPr>
        </p:nvGraphicFramePr>
        <p:xfrm>
          <a:off x="4208320" y="1153390"/>
          <a:ext cx="7782792" cy="4775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8255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61109" y="2015835"/>
            <a:ext cx="3356263" cy="3138054"/>
          </a:xfrm>
          <a:noFill/>
        </p:spPr>
        <p:txBody>
          <a:bodyPr>
            <a:noAutofit/>
          </a:bodyPr>
          <a:lstStyle/>
          <a:p>
            <a:pPr algn="l"/>
            <a:r>
              <a:rPr lang="hi-IN" sz="4000" b="1" spc="15" dirty="0">
                <a:solidFill>
                  <a:srgbClr val="C00000"/>
                </a:solidFill>
                <a:latin typeface="Open sans" panose="020B0606030504020204"/>
                <a:ea typeface="Arial" panose="020B0604020202020204" pitchFamily="34" charset="0"/>
              </a:rPr>
              <a:t>रासायनिक आपातकालीन प्रतिक्रिया</a:t>
            </a:r>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9" name="Table 8">
            <a:extLst>
              <a:ext uri="{FF2B5EF4-FFF2-40B4-BE49-F238E27FC236}">
                <a16:creationId xmlns:a16="http://schemas.microsoft.com/office/drawing/2014/main" id="{4408DE88-1013-40AD-95AE-C2952B23B209}"/>
              </a:ext>
            </a:extLst>
          </p:cNvPr>
          <p:cNvGraphicFramePr>
            <a:graphicFrameLocks noGrp="1"/>
          </p:cNvGraphicFramePr>
          <p:nvPr>
            <p:extLst>
              <p:ext uri="{D42A27DB-BD31-4B8C-83A1-F6EECF244321}">
                <p14:modId xmlns:p14="http://schemas.microsoft.com/office/powerpoint/2010/main" val="1528159708"/>
              </p:ext>
            </p:extLst>
          </p:nvPr>
        </p:nvGraphicFramePr>
        <p:xfrm>
          <a:off x="4353791" y="1926765"/>
          <a:ext cx="7232080" cy="4480560"/>
        </p:xfrm>
        <a:graphic>
          <a:graphicData uri="http://schemas.openxmlformats.org/drawingml/2006/table">
            <a:tbl>
              <a:tblPr firstRow="1" bandRow="1">
                <a:tableStyleId>{5DA37D80-6434-44D0-A028-1B22A696006F}</a:tableStyleId>
              </a:tblPr>
              <a:tblGrid>
                <a:gridCol w="1080653">
                  <a:extLst>
                    <a:ext uri="{9D8B030D-6E8A-4147-A177-3AD203B41FA5}">
                      <a16:colId xmlns:a16="http://schemas.microsoft.com/office/drawing/2014/main" val="3992718694"/>
                    </a:ext>
                  </a:extLst>
                </a:gridCol>
                <a:gridCol w="2909455">
                  <a:extLst>
                    <a:ext uri="{9D8B030D-6E8A-4147-A177-3AD203B41FA5}">
                      <a16:colId xmlns:a16="http://schemas.microsoft.com/office/drawing/2014/main" val="1972610960"/>
                    </a:ext>
                  </a:extLst>
                </a:gridCol>
                <a:gridCol w="3241972">
                  <a:extLst>
                    <a:ext uri="{9D8B030D-6E8A-4147-A177-3AD203B41FA5}">
                      <a16:colId xmlns:a16="http://schemas.microsoft.com/office/drawing/2014/main" val="285495308"/>
                    </a:ext>
                  </a:extLst>
                </a:gridCol>
              </a:tblGrid>
              <a:tr h="370840">
                <a:tc>
                  <a:txBody>
                    <a:bodyPr/>
                    <a:lstStyle/>
                    <a:p>
                      <a:pPr algn="l"/>
                      <a:r>
                        <a:rPr lang="hi-IN" sz="2400" dirty="0">
                          <a:solidFill>
                            <a:schemeClr val="tx1"/>
                          </a:solidFill>
                          <a:latin typeface="Open sans" panose="020B0606030504020204"/>
                        </a:rPr>
                        <a:t>क्र.सं.  </a:t>
                      </a:r>
                      <a:endParaRPr lang="en-IN" sz="2400" dirty="0">
                        <a:solidFill>
                          <a:schemeClr val="tx1"/>
                        </a:solidFill>
                        <a:latin typeface="Open sans" panose="020B0606030504020204"/>
                      </a:endParaRPr>
                    </a:p>
                  </a:txBody>
                  <a:tcPr/>
                </a:tc>
                <a:tc>
                  <a:txBody>
                    <a:bodyPr/>
                    <a:lstStyle/>
                    <a:p>
                      <a:pPr algn="l"/>
                      <a:r>
                        <a:rPr lang="hi-IN" sz="2400" dirty="0">
                          <a:solidFill>
                            <a:schemeClr val="tx1"/>
                          </a:solidFill>
                          <a:latin typeface="Open sans" panose="020B0606030504020204"/>
                        </a:rPr>
                        <a:t>टीम उपकरण</a:t>
                      </a:r>
                      <a:endParaRPr lang="en-IN" sz="2400" dirty="0">
                        <a:solidFill>
                          <a:schemeClr val="tx1"/>
                        </a:solidFill>
                        <a:latin typeface="Open sans" panose="020B0606030504020204"/>
                      </a:endParaRPr>
                    </a:p>
                  </a:txBody>
                  <a:tcPr/>
                </a:tc>
                <a:tc>
                  <a:txBody>
                    <a:bodyPr/>
                    <a:lstStyle/>
                    <a:p>
                      <a:pPr algn="l"/>
                      <a:r>
                        <a:rPr lang="hi-IN" sz="2400" dirty="0">
                          <a:solidFill>
                            <a:schemeClr val="tx1"/>
                          </a:solidFill>
                          <a:latin typeface="Open sans" panose="020B0606030504020204"/>
                        </a:rPr>
                        <a:t>कार्मिक उपकरण</a:t>
                      </a:r>
                      <a:endParaRPr lang="en-IN" sz="24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2400" dirty="0">
                          <a:solidFill>
                            <a:schemeClr val="tx1"/>
                          </a:solidFill>
                          <a:latin typeface="Open sans" panose="020B0606030504020204"/>
                        </a:rPr>
                        <a:t>1.</a:t>
                      </a:r>
                      <a:endParaRPr lang="en-IN" sz="2400" dirty="0">
                        <a:solidFill>
                          <a:schemeClr val="tx1"/>
                        </a:solidFill>
                        <a:latin typeface="Open sans" panose="020B0606030504020204"/>
                      </a:endParaRPr>
                    </a:p>
                  </a:txBody>
                  <a:tcPr/>
                </a:tc>
                <a:tc>
                  <a:txBody>
                    <a:bodyPr/>
                    <a:lstStyle/>
                    <a:p>
                      <a:r>
                        <a:rPr lang="hi-IN" sz="2400" dirty="0">
                          <a:solidFill>
                            <a:schemeClr val="tx1"/>
                          </a:solidFill>
                          <a:latin typeface="Open sans" panose="020B0606030504020204"/>
                        </a:rPr>
                        <a:t>हवा का नमूना</a:t>
                      </a:r>
                      <a:endParaRPr lang="en-IN" sz="2400" dirty="0">
                        <a:solidFill>
                          <a:schemeClr val="tx1"/>
                        </a:solidFill>
                        <a:latin typeface="Open sans" panose="020B0606030504020204"/>
                      </a:endParaRPr>
                    </a:p>
                  </a:txBody>
                  <a:tcPr/>
                </a:tc>
                <a:tc>
                  <a:txBody>
                    <a:bodyPr/>
                    <a:lstStyle/>
                    <a:p>
                      <a:r>
                        <a:rPr lang="hi-IN" sz="2400" dirty="0">
                          <a:solidFill>
                            <a:schemeClr val="tx1"/>
                          </a:solidFill>
                          <a:latin typeface="Open sans" panose="020B0606030504020204"/>
                        </a:rPr>
                        <a:t>एनबीसी सूट मार्क v</a:t>
                      </a:r>
                      <a:endParaRPr lang="en-IN" sz="24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2400" dirty="0">
                          <a:solidFill>
                            <a:schemeClr val="tx1"/>
                          </a:solidFill>
                          <a:latin typeface="Open sans" panose="020B0606030504020204"/>
                        </a:rPr>
                        <a:t>2.</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एससीबीए</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ऑटो इंजेक्टर सेट</a:t>
                      </a:r>
                      <a:endParaRPr lang="en-IN" sz="24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2400" dirty="0">
                          <a:solidFill>
                            <a:schemeClr val="tx1"/>
                          </a:solidFill>
                          <a:latin typeface="Open sans" panose="020B0606030504020204"/>
                        </a:rPr>
                        <a:t>3.</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ए लेवल सूट</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टीसीडीपी</a:t>
                      </a:r>
                      <a:endParaRPr lang="en-IN" sz="24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2400" dirty="0">
                          <a:solidFill>
                            <a:schemeClr val="tx1"/>
                          </a:solidFill>
                          <a:latin typeface="Open sans" panose="020B0606030504020204"/>
                        </a:rPr>
                        <a:t>4.</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आरवीडी किट</a:t>
                      </a:r>
                      <a:endParaRPr lang="en-IN" sz="2400" dirty="0">
                        <a:solidFill>
                          <a:schemeClr val="tx1"/>
                        </a:solidFill>
                        <a:latin typeface="Open sans" panose="020B0606030504020204"/>
                      </a:endParaRPr>
                    </a:p>
                  </a:txBody>
                  <a:tcPr/>
                </a:tc>
                <a:tc>
                  <a:txBody>
                    <a:bodyPr/>
                    <a:lstStyle/>
                    <a:p>
                      <a:pPr>
                        <a:buFontTx/>
                        <a:buNone/>
                      </a:pPr>
                      <a:endParaRPr lang="en-IN" sz="24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2400" dirty="0">
                          <a:solidFill>
                            <a:schemeClr val="tx1"/>
                          </a:solidFill>
                          <a:latin typeface="Open sans" panose="020B0606030504020204"/>
                        </a:rPr>
                        <a:t>5.</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डब्ल्यूपीडीके</a:t>
                      </a:r>
                      <a:endParaRPr lang="en-IN" sz="2400" dirty="0">
                        <a:solidFill>
                          <a:schemeClr val="tx1"/>
                        </a:solidFill>
                        <a:latin typeface="Open sans" panose="020B0606030504020204"/>
                      </a:endParaRPr>
                    </a:p>
                  </a:txBody>
                  <a:tcPr/>
                </a:tc>
                <a:tc>
                  <a:txBody>
                    <a:bodyPr/>
                    <a:lstStyle/>
                    <a:p>
                      <a:pPr>
                        <a:buFontTx/>
                        <a:buNone/>
                      </a:pPr>
                      <a:endParaRPr lang="en-IN" sz="24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2400" dirty="0">
                          <a:solidFill>
                            <a:schemeClr val="tx1"/>
                          </a:solidFill>
                          <a:latin typeface="Open sans" panose="020B0606030504020204"/>
                        </a:rPr>
                        <a:t>6.</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मल्टी गैस डिटेक्टर</a:t>
                      </a:r>
                      <a:endParaRPr lang="en-IN" sz="2400" dirty="0">
                        <a:solidFill>
                          <a:schemeClr val="tx1"/>
                        </a:solidFill>
                        <a:latin typeface="Open sans" panose="020B0606030504020204"/>
                      </a:endParaRPr>
                    </a:p>
                  </a:txBody>
                  <a:tcPr/>
                </a:tc>
                <a:tc>
                  <a:txBody>
                    <a:bodyPr/>
                    <a:lstStyle/>
                    <a:p>
                      <a:pPr>
                        <a:buFontTx/>
                        <a:buNone/>
                      </a:pPr>
                      <a:endParaRPr lang="en-IN" sz="24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2400" dirty="0">
                          <a:solidFill>
                            <a:schemeClr val="tx1"/>
                          </a:solidFill>
                          <a:latin typeface="Open sans" panose="020B0606030504020204"/>
                        </a:rPr>
                        <a:t>7.</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मार्किंग फ्लैग/कोन  को चिह्नित करना</a:t>
                      </a:r>
                      <a:endParaRPr lang="en-IN" sz="2400" dirty="0">
                        <a:solidFill>
                          <a:schemeClr val="tx1"/>
                        </a:solidFill>
                        <a:latin typeface="Open sans" panose="020B0606030504020204"/>
                      </a:endParaRPr>
                    </a:p>
                  </a:txBody>
                  <a:tcPr/>
                </a:tc>
                <a:tc>
                  <a:txBody>
                    <a:bodyPr/>
                    <a:lstStyle/>
                    <a:p>
                      <a:pPr>
                        <a:buFontTx/>
                        <a:buNone/>
                      </a:pPr>
                      <a:endParaRPr lang="en-IN" sz="24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2400" dirty="0">
                          <a:solidFill>
                            <a:schemeClr val="tx1"/>
                          </a:solidFill>
                          <a:latin typeface="Open sans" panose="020B0606030504020204"/>
                        </a:rPr>
                        <a:t>8.</a:t>
                      </a:r>
                      <a:endParaRPr lang="en-IN" sz="2400" dirty="0">
                        <a:solidFill>
                          <a:schemeClr val="tx1"/>
                        </a:solidFill>
                        <a:latin typeface="Open sans" panose="020B0606030504020204"/>
                      </a:endParaRPr>
                    </a:p>
                  </a:txBody>
                  <a:tcPr/>
                </a:tc>
                <a:tc>
                  <a:txBody>
                    <a:bodyPr/>
                    <a:lstStyle/>
                    <a:p>
                      <a:pPr>
                        <a:buFontTx/>
                        <a:buNone/>
                      </a:pPr>
                      <a:r>
                        <a:rPr lang="hi-IN" sz="2400" dirty="0">
                          <a:solidFill>
                            <a:schemeClr val="tx1"/>
                          </a:solidFill>
                          <a:latin typeface="Open sans" panose="020B0606030504020204"/>
                        </a:rPr>
                        <a:t>रेडियो सेट </a:t>
                      </a:r>
                      <a:endParaRPr lang="en-IN" sz="2400" dirty="0">
                        <a:solidFill>
                          <a:schemeClr val="tx1"/>
                        </a:solidFill>
                        <a:latin typeface="Open sans" panose="020B0606030504020204"/>
                      </a:endParaRPr>
                    </a:p>
                  </a:txBody>
                  <a:tcPr/>
                </a:tc>
                <a:tc>
                  <a:txBody>
                    <a:bodyPr/>
                    <a:lstStyle/>
                    <a:p>
                      <a:pPr>
                        <a:buFontTx/>
                        <a:buNone/>
                      </a:pPr>
                      <a:endParaRPr lang="en-IN" sz="2400" dirty="0">
                        <a:solidFill>
                          <a:schemeClr val="tx1"/>
                        </a:solidFill>
                        <a:latin typeface="Open sans" panose="020B0606030504020204"/>
                      </a:endParaRPr>
                    </a:p>
                  </a:txBody>
                  <a:tcPr/>
                </a:tc>
                <a:extLst>
                  <a:ext uri="{0D108BD9-81ED-4DB2-BD59-A6C34878D82A}">
                    <a16:rowId xmlns:a16="http://schemas.microsoft.com/office/drawing/2014/main" val="1514750545"/>
                  </a:ext>
                </a:extLst>
              </a:tr>
            </a:tbl>
          </a:graphicData>
        </a:graphic>
      </p:graphicFrame>
      <p:sp>
        <p:nvSpPr>
          <p:cNvPr id="3" name="Rectangle 2">
            <a:extLst>
              <a:ext uri="{FF2B5EF4-FFF2-40B4-BE49-F238E27FC236}">
                <a16:creationId xmlns:a16="http://schemas.microsoft.com/office/drawing/2014/main" id="{361AFB04-FC34-4BC0-9E56-54298BCE0CC3}"/>
              </a:ext>
            </a:extLst>
          </p:cNvPr>
          <p:cNvSpPr/>
          <p:nvPr/>
        </p:nvSpPr>
        <p:spPr>
          <a:xfrm>
            <a:off x="4263487" y="1021015"/>
            <a:ext cx="4267449" cy="830997"/>
          </a:xfrm>
          <a:prstGeom prst="rect">
            <a:avLst/>
          </a:prstGeom>
        </p:spPr>
        <p:txBody>
          <a:bodyPr wrap="square">
            <a:spAutoFit/>
          </a:bodyPr>
          <a:lstStyle/>
          <a:p>
            <a:r>
              <a:rPr lang="hi-IN" sz="2400" b="1" dirty="0">
                <a:latin typeface="Open sans" panose="020B0606030504020204"/>
              </a:rPr>
              <a:t>डिटेक्शन टीम </a:t>
            </a:r>
          </a:p>
          <a:p>
            <a:r>
              <a:rPr lang="hi-IN" sz="2400" b="1" dirty="0">
                <a:latin typeface="Open sans" panose="020B0606030504020204"/>
              </a:rPr>
              <a:t>(रासायनिक):</a:t>
            </a:r>
            <a:endParaRPr lang="en-IN" sz="2400" b="1" dirty="0">
              <a:latin typeface="Open sans" panose="020B0606030504020204"/>
            </a:endParaRPr>
          </a:p>
        </p:txBody>
      </p:sp>
    </p:spTree>
    <p:extLst>
      <p:ext uri="{BB962C8B-B14F-4D97-AF65-F5344CB8AC3E}">
        <p14:creationId xmlns:p14="http://schemas.microsoft.com/office/powerpoint/2010/main" val="2472563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149186" y="597701"/>
            <a:ext cx="5462404" cy="830997"/>
          </a:xfrm>
          <a:prstGeom prst="rect">
            <a:avLst/>
          </a:prstGeom>
        </p:spPr>
        <p:txBody>
          <a:bodyPr wrap="square">
            <a:spAutoFit/>
          </a:bodyPr>
          <a:lstStyle/>
          <a:p>
            <a:r>
              <a:rPr lang="hi-IN" sz="2400" b="1" dirty="0">
                <a:latin typeface="Open sans" panose="020B0606030504020204"/>
              </a:rPr>
              <a:t>परिशोधन टीम </a:t>
            </a:r>
          </a:p>
          <a:p>
            <a:r>
              <a:rPr lang="hi-IN" sz="2400" b="1" dirty="0">
                <a:latin typeface="Open sans" panose="020B0606030504020204"/>
              </a:rPr>
              <a:t>(रासायनिक):</a:t>
            </a:r>
            <a:endParaRPr lang="en-IN" sz="2400" b="1" dirty="0">
              <a:latin typeface="Open sans" panose="020B0606030504020204"/>
            </a:endParaRPr>
          </a:p>
        </p:txBody>
      </p:sp>
      <p:graphicFrame>
        <p:nvGraphicFramePr>
          <p:cNvPr id="10" name="Table 9">
            <a:extLst>
              <a:ext uri="{FF2B5EF4-FFF2-40B4-BE49-F238E27FC236}">
                <a16:creationId xmlns:a16="http://schemas.microsoft.com/office/drawing/2014/main" id="{3FC6EB7C-1971-42B4-B94A-CC4CE59051F0}"/>
              </a:ext>
            </a:extLst>
          </p:cNvPr>
          <p:cNvGraphicFramePr>
            <a:graphicFrameLocks noGrp="1"/>
          </p:cNvGraphicFramePr>
          <p:nvPr>
            <p:extLst>
              <p:ext uri="{D42A27DB-BD31-4B8C-83A1-F6EECF244321}">
                <p14:modId xmlns:p14="http://schemas.microsoft.com/office/powerpoint/2010/main" val="4210559991"/>
              </p:ext>
            </p:extLst>
          </p:nvPr>
        </p:nvGraphicFramePr>
        <p:xfrm>
          <a:off x="4291445" y="1500407"/>
          <a:ext cx="7419115" cy="5222240"/>
        </p:xfrm>
        <a:graphic>
          <a:graphicData uri="http://schemas.openxmlformats.org/drawingml/2006/table">
            <a:tbl>
              <a:tblPr firstRow="1" bandRow="1">
                <a:tableStyleId>{5DA37D80-6434-44D0-A028-1B22A696006F}</a:tableStyleId>
              </a:tblPr>
              <a:tblGrid>
                <a:gridCol w="945573">
                  <a:extLst>
                    <a:ext uri="{9D8B030D-6E8A-4147-A177-3AD203B41FA5}">
                      <a16:colId xmlns:a16="http://schemas.microsoft.com/office/drawing/2014/main" val="3992718694"/>
                    </a:ext>
                  </a:extLst>
                </a:gridCol>
                <a:gridCol w="3647209">
                  <a:extLst>
                    <a:ext uri="{9D8B030D-6E8A-4147-A177-3AD203B41FA5}">
                      <a16:colId xmlns:a16="http://schemas.microsoft.com/office/drawing/2014/main" val="1972610960"/>
                    </a:ext>
                  </a:extLst>
                </a:gridCol>
                <a:gridCol w="2826333">
                  <a:extLst>
                    <a:ext uri="{9D8B030D-6E8A-4147-A177-3AD203B41FA5}">
                      <a16:colId xmlns:a16="http://schemas.microsoft.com/office/drawing/2014/main" val="28549530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p>
                      <a:pPr algn="ct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पीपीडीयू</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परिशोधन सूट/अभेद्य सूट</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शीट</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कनस्तर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बैग उच्च क्षमता (50 लीटर</a:t>
                      </a:r>
                      <a:r>
                        <a:rPr lang="en-US" sz="1800" dirty="0">
                          <a:solidFill>
                            <a:schemeClr val="tx1"/>
                          </a:solidFill>
                          <a:latin typeface="Open sans" panose="020B0606030504020204"/>
                        </a:rPr>
                        <a:t>)</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इंटीग्रीटेड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पीड़ितों की कीमती वस्तुओं को इकट्ठा करने के लिए प्लास्टिक जिपलॉक बैग</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 (आंतरिक और बाहरी</a:t>
                      </a:r>
                      <a:r>
                        <a:rPr lang="en-US" sz="1800" dirty="0">
                          <a:solidFill>
                            <a:schemeClr val="tx1"/>
                          </a:solidFill>
                          <a:latin typeface="Open sans" panose="020B0606030504020204"/>
                        </a:rPr>
                        <a:t>)</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पीडीए</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डीएस-2 सोलूशन </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ब्लीचिंग पाउडर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पीडीके-1 और 2</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37084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फुलर अर्थ </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370840">
                <a:tc>
                  <a:txBody>
                    <a:bodyPr/>
                    <a:lstStyle/>
                    <a:p>
                      <a:pPr marL="0" indent="0">
                        <a:buFontTx/>
                        <a:buNone/>
                      </a:pPr>
                      <a:r>
                        <a:rPr lang="en-US" sz="1800" dirty="0">
                          <a:solidFill>
                            <a:schemeClr val="tx1"/>
                          </a:solidFill>
                          <a:latin typeface="Open sans" panose="020B0606030504020204"/>
                        </a:rPr>
                        <a:t>10.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उपकरण ड्रॉप करने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bl>
          </a:graphicData>
        </a:graphic>
      </p:graphicFrame>
      <p:sp>
        <p:nvSpPr>
          <p:cNvPr id="13" name="Title 1">
            <a:extLst>
              <a:ext uri="{FF2B5EF4-FFF2-40B4-BE49-F238E27FC236}">
                <a16:creationId xmlns:a16="http://schemas.microsoft.com/office/drawing/2014/main" id="{07D7C616-B8CB-443A-A19B-A769967C73E0}"/>
              </a:ext>
            </a:extLst>
          </p:cNvPr>
          <p:cNvSpPr>
            <a:spLocks noGrp="1"/>
          </p:cNvSpPr>
          <p:nvPr>
            <p:ph type="title"/>
          </p:nvPr>
        </p:nvSpPr>
        <p:spPr>
          <a:xfrm>
            <a:off x="758535" y="1818406"/>
            <a:ext cx="3210791" cy="3595260"/>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रासायनिक आपातकालीन प्रतिक्रिया</a:t>
            </a:r>
            <a:br>
              <a:rPr lang="en-US" sz="4000" b="1" dirty="0">
                <a:solidFill>
                  <a:srgbClr val="C00000"/>
                </a:solidFill>
                <a:latin typeface="Open sans" panose="020B0606030504020204"/>
                <a:cs typeface="Times New Roman" panose="02020603050405020304" pitchFamily="18" charset="0"/>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345738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221924" y="559824"/>
            <a:ext cx="5462404" cy="830997"/>
          </a:xfrm>
          <a:prstGeom prst="rect">
            <a:avLst/>
          </a:prstGeom>
        </p:spPr>
        <p:txBody>
          <a:bodyPr wrap="square">
            <a:spAutoFit/>
          </a:bodyPr>
          <a:lstStyle/>
          <a:p>
            <a:r>
              <a:rPr lang="hi-IN" sz="2400" b="1" dirty="0">
                <a:latin typeface="Open sans" panose="020B0606030504020204"/>
              </a:rPr>
              <a:t>परिशोधन टीम </a:t>
            </a:r>
          </a:p>
          <a:p>
            <a:r>
              <a:rPr lang="hi-IN" sz="2400" b="1" dirty="0">
                <a:latin typeface="Open sans" panose="020B0606030504020204"/>
              </a:rPr>
              <a:t>(रासायनिक):</a:t>
            </a:r>
            <a:endParaRPr lang="en-IN" sz="2400" b="1" dirty="0">
              <a:latin typeface="Open sans" panose="020B0606030504020204"/>
            </a:endParaRPr>
          </a:p>
        </p:txBody>
      </p:sp>
      <p:graphicFrame>
        <p:nvGraphicFramePr>
          <p:cNvPr id="9" name="Table 8">
            <a:extLst>
              <a:ext uri="{FF2B5EF4-FFF2-40B4-BE49-F238E27FC236}">
                <a16:creationId xmlns:a16="http://schemas.microsoft.com/office/drawing/2014/main" id="{678B4C30-A9D3-4570-BF01-3070B547892A}"/>
              </a:ext>
            </a:extLst>
          </p:cNvPr>
          <p:cNvGraphicFramePr>
            <a:graphicFrameLocks noGrp="1"/>
          </p:cNvGraphicFramePr>
          <p:nvPr>
            <p:extLst>
              <p:ext uri="{D42A27DB-BD31-4B8C-83A1-F6EECF244321}">
                <p14:modId xmlns:p14="http://schemas.microsoft.com/office/powerpoint/2010/main" val="3337941122"/>
              </p:ext>
            </p:extLst>
          </p:nvPr>
        </p:nvGraphicFramePr>
        <p:xfrm>
          <a:off x="4353791" y="1411302"/>
          <a:ext cx="7242465" cy="5303520"/>
        </p:xfrm>
        <a:graphic>
          <a:graphicData uri="http://schemas.openxmlformats.org/drawingml/2006/table">
            <a:tbl>
              <a:tblPr firstRow="1" bandRow="1">
                <a:tableStyleId>{5DA37D80-6434-44D0-A028-1B22A696006F}</a:tableStyleId>
              </a:tblPr>
              <a:tblGrid>
                <a:gridCol w="883227">
                  <a:extLst>
                    <a:ext uri="{9D8B030D-6E8A-4147-A177-3AD203B41FA5}">
                      <a16:colId xmlns:a16="http://schemas.microsoft.com/office/drawing/2014/main" val="3992718694"/>
                    </a:ext>
                  </a:extLst>
                </a:gridCol>
                <a:gridCol w="4842165">
                  <a:extLst>
                    <a:ext uri="{9D8B030D-6E8A-4147-A177-3AD203B41FA5}">
                      <a16:colId xmlns:a16="http://schemas.microsoft.com/office/drawing/2014/main" val="1972610960"/>
                    </a:ext>
                  </a:extLst>
                </a:gridCol>
                <a:gridCol w="1517073">
                  <a:extLst>
                    <a:ext uri="{9D8B030D-6E8A-4147-A177-3AD203B41FA5}">
                      <a16:colId xmlns:a16="http://schemas.microsoft.com/office/drawing/2014/main" val="285495308"/>
                    </a:ext>
                  </a:extLst>
                </a:gridCol>
              </a:tblGrid>
              <a:tr h="1269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1800" dirty="0">
                          <a:solidFill>
                            <a:schemeClr val="tx1"/>
                          </a:solidFill>
                          <a:latin typeface="Open sans" panose="020B0606030504020204"/>
                        </a:rPr>
                        <a:t>कार्मिक के उपकरण</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0">
                <a:tc>
                  <a:txBody>
                    <a:bodyPr/>
                    <a:lstStyle/>
                    <a:p>
                      <a:pPr marL="0" indent="0">
                        <a:buFont typeface="+mj-lt"/>
                        <a:buNone/>
                      </a:pPr>
                      <a:r>
                        <a:rPr lang="en-US" sz="1800" dirty="0">
                          <a:solidFill>
                            <a:schemeClr val="tx1"/>
                          </a:solidFill>
                          <a:latin typeface="Open sans" panose="020B0606030504020204"/>
                        </a:rPr>
                        <a:t>11.</a:t>
                      </a:r>
                      <a:endParaRPr lang="en-IN" sz="1800" dirty="0">
                        <a:solidFill>
                          <a:schemeClr val="tx1"/>
                        </a:solidFill>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800" dirty="0">
                          <a:solidFill>
                            <a:schemeClr val="tx1"/>
                          </a:solidFill>
                          <a:latin typeface="Open sans" panose="020B0606030504020204"/>
                        </a:rPr>
                        <a:t>अपशिष्ट जल के लिए कंटेनर</a:t>
                      </a:r>
                      <a:endParaRPr lang="en-IN" sz="1800" dirty="0">
                        <a:solidFill>
                          <a:schemeClr val="tx1"/>
                        </a:solidFill>
                        <a:latin typeface="Open sans" panose="020B0606030504020204"/>
                      </a:endParaRPr>
                    </a:p>
                  </a:txBody>
                  <a:tcPr/>
                </a:tc>
                <a:tc>
                  <a:txBody>
                    <a:bodyPr/>
                    <a:lstStyle/>
                    <a:p>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0">
                <a:tc>
                  <a:txBody>
                    <a:bodyPr/>
                    <a:lstStyle/>
                    <a:p>
                      <a:pPr marL="0" indent="0">
                        <a:buFontTx/>
                        <a:buNone/>
                      </a:pPr>
                      <a:r>
                        <a:rPr lang="en-US" sz="1800" dirty="0">
                          <a:solidFill>
                            <a:schemeClr val="tx1"/>
                          </a:solidFill>
                          <a:latin typeface="Open sans" panose="020B0606030504020204"/>
                        </a:rPr>
                        <a:t>12.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प्रयुक्त कपड़ों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09131">
                <a:tc>
                  <a:txBody>
                    <a:bodyPr/>
                    <a:lstStyle/>
                    <a:p>
                      <a:pPr marL="0" indent="0">
                        <a:buFontTx/>
                        <a:buNone/>
                      </a:pPr>
                      <a:r>
                        <a:rPr lang="en-US" sz="1800" dirty="0">
                          <a:solidFill>
                            <a:schemeClr val="tx1"/>
                          </a:solidFill>
                          <a:latin typeface="Open sans" panose="020B0606030504020204"/>
                        </a:rPr>
                        <a:t>13.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गियर ड्रॉप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09131">
                <a:tc>
                  <a:txBody>
                    <a:bodyPr/>
                    <a:lstStyle/>
                    <a:p>
                      <a:pPr marL="0" indent="0">
                        <a:buFontTx/>
                        <a:buNone/>
                      </a:pPr>
                      <a:r>
                        <a:rPr lang="en-US" sz="1800" dirty="0">
                          <a:solidFill>
                            <a:schemeClr val="tx1"/>
                          </a:solidFill>
                          <a:latin typeface="Open sans" panose="020B0606030504020204"/>
                        </a:rPr>
                        <a:t>14.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मास्क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09131">
                <a:tc>
                  <a:txBody>
                    <a:bodyPr/>
                    <a:lstStyle/>
                    <a:p>
                      <a:pPr marL="0" indent="0">
                        <a:buFontTx/>
                        <a:buNone/>
                      </a:pPr>
                      <a:r>
                        <a:rPr lang="en-US" sz="1800" dirty="0">
                          <a:solidFill>
                            <a:schemeClr val="tx1"/>
                          </a:solidFill>
                          <a:latin typeface="Open sans" panose="020B0606030504020204"/>
                        </a:rPr>
                        <a:t>15.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ओवर बूट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09131">
                <a:tc>
                  <a:txBody>
                    <a:bodyPr/>
                    <a:lstStyle/>
                    <a:p>
                      <a:pPr marL="0" indent="0">
                        <a:buFontTx/>
                        <a:buNone/>
                      </a:pPr>
                      <a:r>
                        <a:rPr lang="en-US" sz="1800" dirty="0">
                          <a:solidFill>
                            <a:schemeClr val="tx1"/>
                          </a:solidFill>
                          <a:latin typeface="Open sans" panose="020B0606030504020204"/>
                        </a:rPr>
                        <a:t>16.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दस्ताने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09131">
                <a:tc>
                  <a:txBody>
                    <a:bodyPr/>
                    <a:lstStyle/>
                    <a:p>
                      <a:pPr marL="0" indent="0">
                        <a:buFontTx/>
                        <a:buNone/>
                      </a:pPr>
                      <a:r>
                        <a:rPr lang="en-US" sz="1800" dirty="0">
                          <a:solidFill>
                            <a:schemeClr val="tx1"/>
                          </a:solidFill>
                          <a:latin typeface="Open sans" panose="020B0606030504020204"/>
                        </a:rPr>
                        <a:t>17.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बड़ा ब्रश करें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09131">
                <a:tc>
                  <a:txBody>
                    <a:bodyPr/>
                    <a:lstStyle/>
                    <a:p>
                      <a:pPr marL="0" indent="0">
                        <a:buFontTx/>
                        <a:buNone/>
                      </a:pPr>
                      <a:r>
                        <a:rPr lang="en-US" sz="1800" dirty="0">
                          <a:solidFill>
                            <a:schemeClr val="tx1"/>
                          </a:solidFill>
                          <a:latin typeface="Open sans" panose="020B0606030504020204"/>
                        </a:rPr>
                        <a:t>18.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हल्के साबुन का घोल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209131">
                <a:tc>
                  <a:txBody>
                    <a:bodyPr/>
                    <a:lstStyle/>
                    <a:p>
                      <a:pPr marL="0" indent="0">
                        <a:buFontTx/>
                        <a:buNone/>
                      </a:pPr>
                      <a:r>
                        <a:rPr lang="en-US" sz="1800" dirty="0">
                          <a:solidFill>
                            <a:schemeClr val="tx1"/>
                          </a:solidFill>
                          <a:latin typeface="Open sans" panose="020B0606030504020204"/>
                        </a:rPr>
                        <a:t>19.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दृश्य टेप के साथ कतार प्रबंधक/डंडे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209131">
                <a:tc>
                  <a:txBody>
                    <a:bodyPr/>
                    <a:lstStyle/>
                    <a:p>
                      <a:pPr marL="0" indent="0">
                        <a:buFontTx/>
                        <a:buNone/>
                      </a:pPr>
                      <a:r>
                        <a:rPr lang="en-US" sz="1800" dirty="0">
                          <a:solidFill>
                            <a:schemeClr val="tx1"/>
                          </a:solidFill>
                          <a:latin typeface="Open sans" panose="020B0606030504020204"/>
                        </a:rPr>
                        <a:t>20.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बेंच/स्टूल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r h="209131">
                <a:tc>
                  <a:txBody>
                    <a:bodyPr/>
                    <a:lstStyle/>
                    <a:p>
                      <a:pPr marL="0" indent="0">
                        <a:buFontTx/>
                        <a:buNone/>
                      </a:pPr>
                      <a:r>
                        <a:rPr lang="en-US" sz="1800" dirty="0">
                          <a:solidFill>
                            <a:schemeClr val="tx1"/>
                          </a:solidFill>
                          <a:latin typeface="Open sans" panose="020B0606030504020204"/>
                        </a:rPr>
                        <a:t>21.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परिशोधन व्यक्तियों के लिए ताजा कपड़े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18686364"/>
                  </a:ext>
                </a:extLst>
              </a:tr>
              <a:tr h="209131">
                <a:tc>
                  <a:txBody>
                    <a:bodyPr/>
                    <a:lstStyle/>
                    <a:p>
                      <a:pPr marL="0" indent="0">
                        <a:buFontTx/>
                        <a:buNone/>
                      </a:pPr>
                      <a:r>
                        <a:rPr lang="en-US" sz="1800" dirty="0">
                          <a:solidFill>
                            <a:schemeClr val="tx1"/>
                          </a:solidFill>
                          <a:latin typeface="Open sans" panose="020B0606030504020204"/>
                        </a:rPr>
                        <a:t>22.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प्राथमिक चिकित्सा किट प्रकार - ए, एनएपीएस टैबलेट</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
        <p:nvSpPr>
          <p:cNvPr id="13" name="Title 1">
            <a:extLst>
              <a:ext uri="{FF2B5EF4-FFF2-40B4-BE49-F238E27FC236}">
                <a16:creationId xmlns:a16="http://schemas.microsoft.com/office/drawing/2014/main" id="{92A54BE0-E1D9-4220-801B-48DBB4B7F69E}"/>
              </a:ext>
            </a:extLst>
          </p:cNvPr>
          <p:cNvSpPr>
            <a:spLocks noGrp="1"/>
          </p:cNvSpPr>
          <p:nvPr>
            <p:ph type="title"/>
          </p:nvPr>
        </p:nvSpPr>
        <p:spPr>
          <a:xfrm>
            <a:off x="758535" y="1818406"/>
            <a:ext cx="3210791" cy="3595260"/>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रासायनिक आपातकालीन प्रतिक्रिया के लिए उपकरण प्रोफ़ाइल</a:t>
            </a:r>
            <a:br>
              <a:rPr lang="hi-IN" sz="4000" b="1" spc="15" dirty="0">
                <a:solidFill>
                  <a:srgbClr val="C00000"/>
                </a:solidFill>
                <a:latin typeface="Open sans" panose="020B0606030504020204"/>
                <a:ea typeface="Arial" panose="020B0604020202020204" pitchFamily="34" charset="0"/>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051401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12638" y="1631370"/>
            <a:ext cx="3210791" cy="3595260"/>
          </a:xfrm>
          <a:noFill/>
        </p:spPr>
        <p:txBody>
          <a:bodyPr>
            <a:noAutofit/>
          </a:bodyPr>
          <a:lstStyle/>
          <a:p>
            <a:r>
              <a:rPr lang="hi-IN" altLang="en-US" sz="4000" b="1" dirty="0">
                <a:solidFill>
                  <a:srgbClr val="C00000"/>
                </a:solidFill>
                <a:latin typeface="Open sans" panose="020B0606030504020204"/>
              </a:rPr>
              <a:t>रासायनिक आपातकालीन प्रतिक्रिया के लिए उपकरण प्रोफ़ाइल</a:t>
            </a:r>
            <a:br>
              <a:rPr lang="hi-IN" altLang="en-US" sz="4000" b="1" dirty="0">
                <a:solidFill>
                  <a:srgbClr val="C00000"/>
                </a:solidFill>
                <a:latin typeface="Open sans" panose="020B0606030504020204"/>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3581880" y="261213"/>
            <a:ext cx="5878041" cy="461665"/>
          </a:xfrm>
          <a:prstGeom prst="rect">
            <a:avLst/>
          </a:prstGeom>
        </p:spPr>
        <p:txBody>
          <a:bodyPr wrap="square">
            <a:spAutoFit/>
          </a:bodyPr>
          <a:lstStyle/>
          <a:p>
            <a:r>
              <a:rPr lang="hi-IN" sz="2400" b="1" dirty="0">
                <a:latin typeface="Open sans" panose="020B0606030504020204"/>
              </a:rPr>
              <a:t>बचाव और निकासी दल (रासायनिक):</a:t>
            </a:r>
            <a:endParaRPr lang="en-IN" sz="2400" b="1" dirty="0">
              <a:latin typeface="Open sans" panose="020B0606030504020204"/>
            </a:endParaRPr>
          </a:p>
        </p:txBody>
      </p:sp>
      <p:graphicFrame>
        <p:nvGraphicFramePr>
          <p:cNvPr id="10" name="Table 9">
            <a:extLst>
              <a:ext uri="{FF2B5EF4-FFF2-40B4-BE49-F238E27FC236}">
                <a16:creationId xmlns:a16="http://schemas.microsoft.com/office/drawing/2014/main" id="{AA1927F6-7095-4410-BAEA-98683060A8F0}"/>
              </a:ext>
            </a:extLst>
          </p:cNvPr>
          <p:cNvGraphicFramePr>
            <a:graphicFrameLocks noGrp="1"/>
          </p:cNvGraphicFramePr>
          <p:nvPr>
            <p:extLst>
              <p:ext uri="{D42A27DB-BD31-4B8C-83A1-F6EECF244321}">
                <p14:modId xmlns:p14="http://schemas.microsoft.com/office/powerpoint/2010/main" val="4064964774"/>
              </p:ext>
            </p:extLst>
          </p:nvPr>
        </p:nvGraphicFramePr>
        <p:xfrm>
          <a:off x="3581880" y="898888"/>
          <a:ext cx="7377545" cy="5882640"/>
        </p:xfrm>
        <a:graphic>
          <a:graphicData uri="http://schemas.openxmlformats.org/drawingml/2006/table">
            <a:tbl>
              <a:tblPr firstRow="1" bandRow="1">
                <a:tableStyleId>{5DA37D80-6434-44D0-A028-1B22A696006F}</a:tableStyleId>
              </a:tblPr>
              <a:tblGrid>
                <a:gridCol w="820881">
                  <a:extLst>
                    <a:ext uri="{9D8B030D-6E8A-4147-A177-3AD203B41FA5}">
                      <a16:colId xmlns:a16="http://schemas.microsoft.com/office/drawing/2014/main" val="3992718694"/>
                    </a:ext>
                  </a:extLst>
                </a:gridCol>
                <a:gridCol w="3778835">
                  <a:extLst>
                    <a:ext uri="{9D8B030D-6E8A-4147-A177-3AD203B41FA5}">
                      <a16:colId xmlns:a16="http://schemas.microsoft.com/office/drawing/2014/main" val="1972610960"/>
                    </a:ext>
                  </a:extLst>
                </a:gridCol>
                <a:gridCol w="2777829">
                  <a:extLst>
                    <a:ext uri="{9D8B030D-6E8A-4147-A177-3AD203B41FA5}">
                      <a16:colId xmlns:a16="http://schemas.microsoft.com/office/drawing/2014/main" val="285495308"/>
                    </a:ext>
                  </a:extLst>
                </a:gridCol>
              </a:tblGrid>
              <a:tr h="3206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ए-लेवल सूट, आवश्यकतानुसार</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ऑटो इंजेक्टर सेट (व्यक्तिगत</a:t>
                      </a:r>
                      <a:r>
                        <a:rPr lang="en-US" sz="1800" dirty="0">
                          <a:solidFill>
                            <a:schemeClr val="tx1"/>
                          </a:solidFill>
                          <a:latin typeface="Open sans" panose="020B0606030504020204"/>
                        </a:rPr>
                        <a:t>)</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कॉम्फो श्वासयंत्र के साथ प्लास्टिक सूट</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कनस्तर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पुनर्जीवन</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सूट मार्क v</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कैजुअल्टी बैग (पूर्ण)</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एकीकृत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कैजुअल्टी बैग (आधा)</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मेडिकल ट्राइएज रिबन</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सीलिंग सामग्री/किट</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सहायक उपकरण के साथ ऑक्सीजन सिलेंडर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24128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प्राथमिक चिकित्सा किट टाइप - ए</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241280">
                <a:tc>
                  <a:txBody>
                    <a:bodyPr/>
                    <a:lstStyle/>
                    <a:p>
                      <a:pPr marL="0" indent="0">
                        <a:buFontTx/>
                        <a:buNone/>
                      </a:pPr>
                      <a:r>
                        <a:rPr lang="en-US" sz="1800" dirty="0">
                          <a:solidFill>
                            <a:schemeClr val="tx1"/>
                          </a:solidFill>
                          <a:latin typeface="Open sans" panose="020B0606030504020204"/>
                        </a:rPr>
                        <a:t>10.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स्ट्रेचर/हार्ड बोर्ड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r h="241280">
                <a:tc>
                  <a:txBody>
                    <a:bodyPr/>
                    <a:lstStyle/>
                    <a:p>
                      <a:pPr marL="0" indent="0">
                        <a:buFontTx/>
                        <a:buNone/>
                      </a:pPr>
                      <a:r>
                        <a:rPr lang="en-US" sz="1800" dirty="0">
                          <a:solidFill>
                            <a:schemeClr val="tx1"/>
                          </a:solidFill>
                          <a:latin typeface="Open sans" panose="020B0606030504020204"/>
                        </a:rPr>
                        <a:t>11.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रेडियो</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441599332"/>
                  </a:ext>
                </a:extLst>
              </a:tr>
              <a:tr h="241280">
                <a:tc>
                  <a:txBody>
                    <a:bodyPr/>
                    <a:lstStyle/>
                    <a:p>
                      <a:pPr marL="0" indent="0">
                        <a:buFontTx/>
                        <a:buNone/>
                      </a:pPr>
                      <a:r>
                        <a:rPr lang="en-US" sz="1800" dirty="0">
                          <a:solidFill>
                            <a:schemeClr val="tx1"/>
                          </a:solidFill>
                          <a:latin typeface="Open sans" panose="020B0606030504020204"/>
                        </a:rPr>
                        <a:t>12.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एनएपीएस टैबलेट</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25792696"/>
                  </a:ext>
                </a:extLst>
              </a:tr>
            </a:tbl>
          </a:graphicData>
        </a:graphic>
      </p:graphicFrame>
    </p:spTree>
    <p:extLst>
      <p:ext uri="{BB962C8B-B14F-4D97-AF65-F5344CB8AC3E}">
        <p14:creationId xmlns:p14="http://schemas.microsoft.com/office/powerpoint/2010/main" val="257877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3795897" y="463548"/>
            <a:ext cx="6127422" cy="461665"/>
          </a:xfrm>
          <a:prstGeom prst="rect">
            <a:avLst/>
          </a:prstGeom>
        </p:spPr>
        <p:txBody>
          <a:bodyPr wrap="square">
            <a:spAutoFit/>
          </a:bodyPr>
          <a:lstStyle/>
          <a:p>
            <a:r>
              <a:rPr lang="en-IN" sz="2400" b="1" dirty="0">
                <a:latin typeface="Open sans" panose="020B0606030504020204"/>
              </a:rPr>
              <a:t>Detection Team (Radiological/Nuclear):</a:t>
            </a:r>
          </a:p>
        </p:txBody>
      </p:sp>
      <p:graphicFrame>
        <p:nvGraphicFramePr>
          <p:cNvPr id="10" name="Table 9">
            <a:extLst>
              <a:ext uri="{FF2B5EF4-FFF2-40B4-BE49-F238E27FC236}">
                <a16:creationId xmlns:a16="http://schemas.microsoft.com/office/drawing/2014/main" id="{24FE0B75-C770-4B3E-9ECA-D8C1A30F5211}"/>
              </a:ext>
            </a:extLst>
          </p:cNvPr>
          <p:cNvGraphicFramePr>
            <a:graphicFrameLocks noGrp="1"/>
          </p:cNvGraphicFramePr>
          <p:nvPr>
            <p:extLst>
              <p:ext uri="{D42A27DB-BD31-4B8C-83A1-F6EECF244321}">
                <p14:modId xmlns:p14="http://schemas.microsoft.com/office/powerpoint/2010/main" val="3957486564"/>
              </p:ext>
            </p:extLst>
          </p:nvPr>
        </p:nvGraphicFramePr>
        <p:xfrm>
          <a:off x="3795897" y="973810"/>
          <a:ext cx="7076209" cy="5181600"/>
        </p:xfrm>
        <a:graphic>
          <a:graphicData uri="http://schemas.openxmlformats.org/drawingml/2006/table">
            <a:tbl>
              <a:tblPr firstRow="1" bandRow="1">
                <a:tableStyleId>{5DA37D80-6434-44D0-A028-1B22A696006F}</a:tableStyleId>
              </a:tblPr>
              <a:tblGrid>
                <a:gridCol w="765712">
                  <a:extLst>
                    <a:ext uri="{9D8B030D-6E8A-4147-A177-3AD203B41FA5}">
                      <a16:colId xmlns:a16="http://schemas.microsoft.com/office/drawing/2014/main" val="3992718694"/>
                    </a:ext>
                  </a:extLst>
                </a:gridCol>
                <a:gridCol w="3065318">
                  <a:extLst>
                    <a:ext uri="{9D8B030D-6E8A-4147-A177-3AD203B41FA5}">
                      <a16:colId xmlns:a16="http://schemas.microsoft.com/office/drawing/2014/main" val="1972610960"/>
                    </a:ext>
                  </a:extLst>
                </a:gridCol>
                <a:gridCol w="3245179">
                  <a:extLst>
                    <a:ext uri="{9D8B030D-6E8A-4147-A177-3AD203B41FA5}">
                      <a16:colId xmlns:a16="http://schemas.microsoft.com/office/drawing/2014/main" val="28549530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एयर सैम्पलर </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कनिस्टर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एससीबीए</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सूट मार्क</a:t>
                      </a:r>
                      <a:r>
                        <a:rPr lang="en-US" sz="1800" dirty="0">
                          <a:solidFill>
                            <a:schemeClr val="tx1"/>
                          </a:solidFill>
                          <a:latin typeface="Open sans" panose="020B0606030504020204"/>
                        </a:rPr>
                        <a:t>V</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माइक्रो आर सर्वे मीटर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इंटीग्रेटेड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जीएम सर्वे मीटर (मिनी रेड)</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 (आंतरिक और बाहरी)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टेलीटेक्टर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अल्फा, बीटा, गामा विकिरण संदूषण मॉनिटर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बीटा और गामा विकिरण संदूषण मॉनिटर</a:t>
                      </a:r>
                      <a:endParaRPr lang="en-IN" sz="1800" b="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एनएपीएस टैबलेट</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9981238"/>
                  </a:ext>
                </a:extLst>
              </a:tr>
              <a:tr h="37084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b="0" dirty="0">
                          <a:solidFill>
                            <a:schemeClr val="tx1"/>
                          </a:solidFill>
                          <a:latin typeface="Open sans" panose="020B0606030504020204"/>
                        </a:rPr>
                        <a:t>जाओ - नो गो सेंसर</a:t>
                      </a:r>
                      <a:endParaRPr lang="en-IN" sz="1800" b="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डोसीमीटर/व्यक्तिगत विकिरण डिटेक्टर (पीआरडी)</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16776870"/>
                  </a:ext>
                </a:extLst>
              </a:tr>
              <a:tr h="37084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झंडा/शंकु को चिह्नित करना</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800" dirty="0">
                          <a:solidFill>
                            <a:schemeClr val="tx1"/>
                          </a:solidFill>
                          <a:latin typeface="Open sans" panose="020B0606030504020204"/>
                        </a:rPr>
                        <a:t>10.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रेडियो</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bl>
          </a:graphicData>
        </a:graphic>
      </p:graphicFrame>
      <p:sp>
        <p:nvSpPr>
          <p:cNvPr id="13" name="Title 1">
            <a:extLst>
              <a:ext uri="{FF2B5EF4-FFF2-40B4-BE49-F238E27FC236}">
                <a16:creationId xmlns:a16="http://schemas.microsoft.com/office/drawing/2014/main" id="{26D1C13F-4D6B-4962-B8ED-BB04F40ADFE5}"/>
              </a:ext>
            </a:extLst>
          </p:cNvPr>
          <p:cNvSpPr>
            <a:spLocks noGrp="1"/>
          </p:cNvSpPr>
          <p:nvPr>
            <p:ph type="title"/>
          </p:nvPr>
        </p:nvSpPr>
        <p:spPr>
          <a:xfrm>
            <a:off x="76200" y="1521638"/>
            <a:ext cx="3828193" cy="3814723"/>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रेडियोलॉजिकल या परमाणु</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 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574264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301836" y="210068"/>
            <a:ext cx="6961909" cy="830997"/>
          </a:xfrm>
          <a:prstGeom prst="rect">
            <a:avLst/>
          </a:prstGeom>
        </p:spPr>
        <p:txBody>
          <a:bodyPr wrap="square">
            <a:spAutoFit/>
          </a:bodyPr>
          <a:lstStyle/>
          <a:p>
            <a:r>
              <a:rPr lang="hi-IN" sz="2400" b="1" dirty="0">
                <a:latin typeface="Open sans" panose="020B0606030504020204"/>
              </a:rPr>
              <a:t>परिशोधन टीम </a:t>
            </a:r>
          </a:p>
          <a:p>
            <a:r>
              <a:rPr lang="hi-IN" sz="2400" b="1" dirty="0">
                <a:latin typeface="Open sans" panose="020B0606030504020204"/>
              </a:rPr>
              <a:t>(रेडियोलॉजिकल/परमाणु):</a:t>
            </a:r>
            <a:endParaRPr lang="en-IN" sz="2400" b="1" dirty="0">
              <a:latin typeface="Open sans" panose="020B0606030504020204"/>
            </a:endParaRPr>
          </a:p>
        </p:txBody>
      </p:sp>
      <p:graphicFrame>
        <p:nvGraphicFramePr>
          <p:cNvPr id="9" name="Table 8">
            <a:extLst>
              <a:ext uri="{FF2B5EF4-FFF2-40B4-BE49-F238E27FC236}">
                <a16:creationId xmlns:a16="http://schemas.microsoft.com/office/drawing/2014/main" id="{A973EE9F-9D8C-45E0-B394-6A08064F3AE9}"/>
              </a:ext>
            </a:extLst>
          </p:cNvPr>
          <p:cNvGraphicFramePr>
            <a:graphicFrameLocks noGrp="1"/>
          </p:cNvGraphicFramePr>
          <p:nvPr>
            <p:extLst>
              <p:ext uri="{D42A27DB-BD31-4B8C-83A1-F6EECF244321}">
                <p14:modId xmlns:p14="http://schemas.microsoft.com/office/powerpoint/2010/main" val="4169127189"/>
              </p:ext>
            </p:extLst>
          </p:nvPr>
        </p:nvGraphicFramePr>
        <p:xfrm>
          <a:off x="4301842" y="1244070"/>
          <a:ext cx="7423126" cy="4917440"/>
        </p:xfrm>
        <a:graphic>
          <a:graphicData uri="http://schemas.openxmlformats.org/drawingml/2006/table">
            <a:tbl>
              <a:tblPr firstRow="1" bandRow="1">
                <a:tableStyleId>{5DA37D80-6434-44D0-A028-1B22A696006F}</a:tableStyleId>
              </a:tblPr>
              <a:tblGrid>
                <a:gridCol w="779313">
                  <a:extLst>
                    <a:ext uri="{9D8B030D-6E8A-4147-A177-3AD203B41FA5}">
                      <a16:colId xmlns:a16="http://schemas.microsoft.com/office/drawing/2014/main" val="3992718694"/>
                    </a:ext>
                  </a:extLst>
                </a:gridCol>
                <a:gridCol w="3574472">
                  <a:extLst>
                    <a:ext uri="{9D8B030D-6E8A-4147-A177-3AD203B41FA5}">
                      <a16:colId xmlns:a16="http://schemas.microsoft.com/office/drawing/2014/main" val="1972610960"/>
                    </a:ext>
                  </a:extLst>
                </a:gridCol>
                <a:gridCol w="3069341">
                  <a:extLst>
                    <a:ext uri="{9D8B030D-6E8A-4147-A177-3AD203B41FA5}">
                      <a16:colId xmlns:a16="http://schemas.microsoft.com/office/drawing/2014/main" val="28549530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पानी की टंकी/बैग के साथ पीपीडीयू</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परिशोधन सूट/अभेद्य सूट</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शीट</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कनस्तर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बैग उच्च क्षमता (50 लीटर)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एकीकृत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पीड़ितों की उच्च मूल्य की वस्तुओं को इकट्ठा करने के लिए प्लास्टिक जिपलॉक बैग</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 (आंतरिक और बाहरी)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पीडीए</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डीएस-2 समाधान</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ब्लीचिंग पाउडर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पीडीके-1 और 2</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37084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a:solidFill>
                            <a:schemeClr val="tx1"/>
                          </a:solidFill>
                          <a:latin typeface="Open sans" panose="020B0606030504020204"/>
                        </a:rPr>
                        <a:t>उपकरण ड्रॉप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370840">
                <a:tc>
                  <a:txBody>
                    <a:bodyPr/>
                    <a:lstStyle/>
                    <a:p>
                      <a:pPr marL="0" indent="0">
                        <a:buFontTx/>
                        <a:buNone/>
                      </a:pPr>
                      <a:r>
                        <a:rPr lang="en-US" sz="1800" dirty="0">
                          <a:solidFill>
                            <a:schemeClr val="tx1"/>
                          </a:solidFill>
                          <a:latin typeface="Open sans" panose="020B0606030504020204"/>
                        </a:rPr>
                        <a:t>10.</a:t>
                      </a:r>
                      <a:endParaRPr lang="en-IN" sz="1800" dirty="0">
                        <a:solidFill>
                          <a:schemeClr val="tx1"/>
                        </a:solidFill>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800" dirty="0">
                          <a:solidFill>
                            <a:schemeClr val="tx1"/>
                          </a:solidFill>
                          <a:latin typeface="Open sans" panose="020B0606030504020204"/>
                        </a:rPr>
                        <a:t>अपशिष्ट जल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bl>
          </a:graphicData>
        </a:graphic>
      </p:graphicFrame>
      <p:sp>
        <p:nvSpPr>
          <p:cNvPr id="13" name="Title 1">
            <a:extLst>
              <a:ext uri="{FF2B5EF4-FFF2-40B4-BE49-F238E27FC236}">
                <a16:creationId xmlns:a16="http://schemas.microsoft.com/office/drawing/2014/main" id="{AABF7CBF-626F-4194-AF0A-811C3B2467FA}"/>
              </a:ext>
            </a:extLst>
          </p:cNvPr>
          <p:cNvSpPr>
            <a:spLocks noGrp="1"/>
          </p:cNvSpPr>
          <p:nvPr>
            <p:ph type="title"/>
          </p:nvPr>
        </p:nvSpPr>
        <p:spPr>
          <a:xfrm>
            <a:off x="234651" y="1765194"/>
            <a:ext cx="4067185" cy="3814723"/>
          </a:xfrm>
          <a:noFill/>
        </p:spPr>
        <p:txBody>
          <a:bodyPr>
            <a:noAutofit/>
          </a:bodyPr>
          <a:lstStyle/>
          <a:p>
            <a:pPr algn="l"/>
            <a:r>
              <a:rPr lang="hi-IN" sz="4000" b="1" spc="15" dirty="0">
                <a:solidFill>
                  <a:srgbClr val="C00000"/>
                </a:solidFill>
                <a:latin typeface="Open sans" panose="020B0606030504020204"/>
                <a:ea typeface="Arial" panose="020B0604020202020204" pitchFamily="34" charset="0"/>
              </a:rPr>
              <a:t>रेडियोलॉजिकल या परमाणु</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 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504229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263096" y="427152"/>
            <a:ext cx="6961909" cy="830997"/>
          </a:xfrm>
          <a:prstGeom prst="rect">
            <a:avLst/>
          </a:prstGeom>
        </p:spPr>
        <p:txBody>
          <a:bodyPr wrap="square">
            <a:spAutoFit/>
          </a:bodyPr>
          <a:lstStyle/>
          <a:p>
            <a:r>
              <a:rPr lang="hi-IN" sz="2400" b="1" dirty="0">
                <a:latin typeface="Open sans" panose="020B0606030504020204"/>
              </a:rPr>
              <a:t>परिशोधन टीम </a:t>
            </a:r>
            <a:endParaRPr lang="en-IN" sz="2400" b="1" dirty="0">
              <a:latin typeface="Open sans" panose="020B0606030504020204"/>
            </a:endParaRPr>
          </a:p>
          <a:p>
            <a:r>
              <a:rPr lang="hi-IN" sz="2400" b="1" dirty="0">
                <a:latin typeface="Open sans" panose="020B0606030504020204"/>
              </a:rPr>
              <a:t>(रेडियोलॉजिकल/परमाणु):</a:t>
            </a:r>
            <a:endParaRPr lang="en-IN" sz="2400" b="1" dirty="0">
              <a:latin typeface="Open sans" panose="020B0606030504020204"/>
            </a:endParaRPr>
          </a:p>
        </p:txBody>
      </p:sp>
      <p:graphicFrame>
        <p:nvGraphicFramePr>
          <p:cNvPr id="10" name="Table 9">
            <a:extLst>
              <a:ext uri="{FF2B5EF4-FFF2-40B4-BE49-F238E27FC236}">
                <a16:creationId xmlns:a16="http://schemas.microsoft.com/office/drawing/2014/main" id="{4D38E9DC-58CF-4A58-9834-AC177C4B60DE}"/>
              </a:ext>
            </a:extLst>
          </p:cNvPr>
          <p:cNvGraphicFramePr>
            <a:graphicFrameLocks noGrp="1"/>
          </p:cNvGraphicFramePr>
          <p:nvPr>
            <p:extLst>
              <p:ext uri="{D42A27DB-BD31-4B8C-83A1-F6EECF244321}">
                <p14:modId xmlns:p14="http://schemas.microsoft.com/office/powerpoint/2010/main" val="1723541628"/>
              </p:ext>
            </p:extLst>
          </p:nvPr>
        </p:nvGraphicFramePr>
        <p:xfrm>
          <a:off x="4301842" y="1223587"/>
          <a:ext cx="7051957" cy="5364480"/>
        </p:xfrm>
        <a:graphic>
          <a:graphicData uri="http://schemas.openxmlformats.org/drawingml/2006/table">
            <a:tbl>
              <a:tblPr firstRow="1" bandRow="1">
                <a:tableStyleId>{5DA37D80-6434-44D0-A028-1B22A696006F}</a:tableStyleId>
              </a:tblPr>
              <a:tblGrid>
                <a:gridCol w="797100">
                  <a:extLst>
                    <a:ext uri="{9D8B030D-6E8A-4147-A177-3AD203B41FA5}">
                      <a16:colId xmlns:a16="http://schemas.microsoft.com/office/drawing/2014/main" val="3992718694"/>
                    </a:ext>
                  </a:extLst>
                </a:gridCol>
                <a:gridCol w="4710076">
                  <a:extLst>
                    <a:ext uri="{9D8B030D-6E8A-4147-A177-3AD203B41FA5}">
                      <a16:colId xmlns:a16="http://schemas.microsoft.com/office/drawing/2014/main" val="1972610960"/>
                    </a:ext>
                  </a:extLst>
                </a:gridCol>
                <a:gridCol w="1544781">
                  <a:extLst>
                    <a:ext uri="{9D8B030D-6E8A-4147-A177-3AD203B41FA5}">
                      <a16:colId xmlns:a16="http://schemas.microsoft.com/office/drawing/2014/main" val="285495308"/>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0">
                <a:tc>
                  <a:txBody>
                    <a:bodyPr/>
                    <a:lstStyle/>
                    <a:p>
                      <a:pPr marL="0" indent="0">
                        <a:buFont typeface="+mj-lt"/>
                        <a:buNone/>
                      </a:pPr>
                      <a:r>
                        <a:rPr lang="en-US" sz="1800" dirty="0">
                          <a:solidFill>
                            <a:schemeClr val="tx1"/>
                          </a:solidFill>
                          <a:latin typeface="Open sans" panose="020B0606030504020204"/>
                        </a:rPr>
                        <a:t>11.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प्रयुक्त कपड़ों के लिए कंटेनर</a:t>
                      </a:r>
                      <a:endParaRPr lang="en-IN" sz="1800" dirty="0">
                        <a:solidFill>
                          <a:schemeClr val="tx1"/>
                        </a:solidFill>
                        <a:latin typeface="Open sans" panose="020B0606030504020204"/>
                      </a:endParaRPr>
                    </a:p>
                  </a:txBody>
                  <a:tcPr/>
                </a:tc>
                <a:tc>
                  <a:txBody>
                    <a:bodyPr/>
                    <a:lstStyle/>
                    <a:p>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0">
                <a:tc>
                  <a:txBody>
                    <a:bodyPr/>
                    <a:lstStyle/>
                    <a:p>
                      <a:pPr marL="0" indent="0">
                        <a:buFontTx/>
                        <a:buNone/>
                      </a:pPr>
                      <a:r>
                        <a:rPr lang="en-US" sz="1800" dirty="0">
                          <a:solidFill>
                            <a:schemeClr val="tx1"/>
                          </a:solidFill>
                          <a:latin typeface="Open sans" panose="020B0606030504020204"/>
                        </a:rPr>
                        <a:t>12.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गियर ड्रॉप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09131">
                <a:tc>
                  <a:txBody>
                    <a:bodyPr/>
                    <a:lstStyle/>
                    <a:p>
                      <a:pPr marL="0" indent="0">
                        <a:buFontTx/>
                        <a:buNone/>
                      </a:pPr>
                      <a:r>
                        <a:rPr lang="en-US" sz="1800" dirty="0">
                          <a:solidFill>
                            <a:schemeClr val="tx1"/>
                          </a:solidFill>
                          <a:latin typeface="Open sans" panose="020B0606030504020204"/>
                        </a:rPr>
                        <a:t>13.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मास्क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09131">
                <a:tc>
                  <a:txBody>
                    <a:bodyPr/>
                    <a:lstStyle/>
                    <a:p>
                      <a:pPr marL="0" indent="0">
                        <a:buFontTx/>
                        <a:buNone/>
                      </a:pPr>
                      <a:r>
                        <a:rPr lang="en-US" sz="1800" dirty="0">
                          <a:solidFill>
                            <a:schemeClr val="tx1"/>
                          </a:solidFill>
                          <a:latin typeface="Open sans" panose="020B0606030504020204"/>
                        </a:rPr>
                        <a:t>14.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ओवर बूट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09131">
                <a:tc>
                  <a:txBody>
                    <a:bodyPr/>
                    <a:lstStyle/>
                    <a:p>
                      <a:pPr marL="0" indent="0">
                        <a:buFontTx/>
                        <a:buNone/>
                      </a:pPr>
                      <a:r>
                        <a:rPr lang="en-US" sz="1800" dirty="0">
                          <a:solidFill>
                            <a:schemeClr val="tx1"/>
                          </a:solidFill>
                          <a:latin typeface="Open sans" panose="020B0606030504020204"/>
                        </a:rPr>
                        <a:t>15.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दस्ताने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09131">
                <a:tc>
                  <a:txBody>
                    <a:bodyPr/>
                    <a:lstStyle/>
                    <a:p>
                      <a:pPr marL="0" indent="0">
                        <a:buFontTx/>
                        <a:buNone/>
                      </a:pPr>
                      <a:r>
                        <a:rPr lang="en-US" sz="1800" dirty="0">
                          <a:solidFill>
                            <a:schemeClr val="tx1"/>
                          </a:solidFill>
                          <a:latin typeface="Open sans" panose="020B0606030504020204"/>
                        </a:rPr>
                        <a:t>16.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बड़ा ब्रश करें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09131">
                <a:tc>
                  <a:txBody>
                    <a:bodyPr/>
                    <a:lstStyle/>
                    <a:p>
                      <a:pPr marL="0" indent="0">
                        <a:buFontTx/>
                        <a:buNone/>
                      </a:pPr>
                      <a:r>
                        <a:rPr lang="en-US" sz="1800" dirty="0">
                          <a:solidFill>
                            <a:schemeClr val="tx1"/>
                          </a:solidFill>
                          <a:latin typeface="Open sans" panose="020B0606030504020204"/>
                        </a:rPr>
                        <a:t>17.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हल्के साबुन का घोल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09131">
                <a:tc>
                  <a:txBody>
                    <a:bodyPr/>
                    <a:lstStyle/>
                    <a:p>
                      <a:pPr marL="0" indent="0">
                        <a:buFontTx/>
                        <a:buNone/>
                      </a:pPr>
                      <a:r>
                        <a:rPr lang="en-US" sz="1800" dirty="0">
                          <a:solidFill>
                            <a:schemeClr val="tx1"/>
                          </a:solidFill>
                          <a:latin typeface="Open sans" panose="020B0606030504020204"/>
                        </a:rPr>
                        <a:t>18.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दृश्य टेप के साथ कतार प्रबंधक/डंडे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209131">
                <a:tc>
                  <a:txBody>
                    <a:bodyPr/>
                    <a:lstStyle/>
                    <a:p>
                      <a:pPr marL="0" indent="0">
                        <a:buFontTx/>
                        <a:buNone/>
                      </a:pPr>
                      <a:r>
                        <a:rPr lang="en-US" sz="1800" dirty="0">
                          <a:solidFill>
                            <a:schemeClr val="tx1"/>
                          </a:solidFill>
                          <a:latin typeface="Open sans" panose="020B0606030504020204"/>
                        </a:rPr>
                        <a:t>19.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बेंच/स्टूल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209131">
                <a:tc>
                  <a:txBody>
                    <a:bodyPr/>
                    <a:lstStyle/>
                    <a:p>
                      <a:pPr marL="0" indent="0">
                        <a:buFontTx/>
                        <a:buNone/>
                      </a:pPr>
                      <a:r>
                        <a:rPr lang="en-US" sz="1800" dirty="0">
                          <a:solidFill>
                            <a:schemeClr val="tx1"/>
                          </a:solidFill>
                          <a:latin typeface="Open sans" panose="020B0606030504020204"/>
                        </a:rPr>
                        <a:t>20.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परिशोधन व्यक्तियों के लिए ताजा कपड़े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r h="209131">
                <a:tc>
                  <a:txBody>
                    <a:bodyPr/>
                    <a:lstStyle/>
                    <a:p>
                      <a:pPr marL="0" indent="0">
                        <a:buFontTx/>
                        <a:buNone/>
                      </a:pPr>
                      <a:r>
                        <a:rPr lang="en-US" sz="1800" dirty="0">
                          <a:solidFill>
                            <a:schemeClr val="tx1"/>
                          </a:solidFill>
                          <a:latin typeface="Open sans" panose="020B0606030504020204"/>
                        </a:rPr>
                        <a:t>21.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प्राथमिक चिकित्सा किट प्रकार - ए, एनएपीएस टैबलेट</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18686364"/>
                  </a:ext>
                </a:extLst>
              </a:tr>
              <a:tr h="209131">
                <a:tc>
                  <a:txBody>
                    <a:bodyPr/>
                    <a:lstStyle/>
                    <a:p>
                      <a:pPr marL="0" indent="0">
                        <a:buFontTx/>
                        <a:buNone/>
                      </a:pPr>
                      <a:r>
                        <a:rPr lang="en-US" sz="1800" dirty="0">
                          <a:solidFill>
                            <a:schemeClr val="tx1"/>
                          </a:solidFill>
                          <a:latin typeface="Open sans" panose="020B0606030504020204"/>
                        </a:rPr>
                        <a:t>22.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रेडियो</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
        <p:nvSpPr>
          <p:cNvPr id="13" name="Title 1">
            <a:extLst>
              <a:ext uri="{FF2B5EF4-FFF2-40B4-BE49-F238E27FC236}">
                <a16:creationId xmlns:a16="http://schemas.microsoft.com/office/drawing/2014/main" id="{869FC19A-39C9-46C4-BD79-8BA2CDBCCB2D}"/>
              </a:ext>
            </a:extLst>
          </p:cNvPr>
          <p:cNvSpPr>
            <a:spLocks noGrp="1"/>
          </p:cNvSpPr>
          <p:nvPr>
            <p:ph type="title"/>
          </p:nvPr>
        </p:nvSpPr>
        <p:spPr>
          <a:xfrm>
            <a:off x="234651" y="1765194"/>
            <a:ext cx="4067185" cy="3814723"/>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रेडियोलॉजिकल या परमाणु</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a:t>
            </a:r>
            <a:br>
              <a:rPr lang="en-US" sz="4000" b="1" dirty="0">
                <a:solidFill>
                  <a:srgbClr val="C00000"/>
                </a:solidFill>
                <a:latin typeface="Open sans" panose="020B0606030504020204"/>
                <a:cs typeface="Times New Roman" panose="02020603050405020304" pitchFamily="18" charset="0"/>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44917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9" y="2254830"/>
            <a:ext cx="3054926" cy="2524987"/>
          </a:xfrm>
        </p:spPr>
        <p:txBody>
          <a:bodyPr>
            <a:noAutofit/>
          </a:bodyPr>
          <a:lstStyle/>
          <a:p>
            <a:r>
              <a:rPr lang="hi-IN" sz="4000" b="1" dirty="0">
                <a:solidFill>
                  <a:srgbClr val="C00000"/>
                </a:solidFill>
              </a:rPr>
              <a:t>सामान्य दिशा-निर्देश और रूपरेखा</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374573" y="1541150"/>
            <a:ext cx="7024254" cy="4609339"/>
          </a:xfrm>
          <a:prstGeom prst="rect">
            <a:avLst/>
          </a:prstGeom>
        </p:spPr>
        <p:txBody>
          <a:bodyPr wrap="square">
            <a:spAutoFit/>
          </a:bodyPr>
          <a:lstStyle/>
          <a:p>
            <a:r>
              <a:rPr lang="en-US" sz="2800" b="1" dirty="0">
                <a:latin typeface="Open sans" panose="020B0606030504020204"/>
              </a:rPr>
              <a:t> </a:t>
            </a:r>
            <a:r>
              <a:rPr lang="hi-IN" sz="3200" b="1" dirty="0"/>
              <a:t>राष्ट्रीय दिशा-निर्देश</a:t>
            </a:r>
            <a:endParaRPr lang="hi-IN" sz="2800" b="1" dirty="0"/>
          </a:p>
          <a:p>
            <a:r>
              <a:rPr lang="hi-IN" sz="2800" b="1" dirty="0"/>
              <a:t> </a:t>
            </a:r>
          </a:p>
          <a:p>
            <a:r>
              <a:rPr lang="hi-IN" altLang="en-US" sz="2800" b="1" dirty="0">
                <a:latin typeface="Arial" panose="020B0604020202020204" pitchFamily="34" charset="0"/>
              </a:rPr>
              <a:t>सी बी आर एन</a:t>
            </a:r>
            <a:r>
              <a:rPr lang="en-IN" sz="2800" dirty="0"/>
              <a:t> </a:t>
            </a:r>
            <a:r>
              <a:rPr lang="hi-IN" sz="2800" dirty="0"/>
              <a:t>आपात स्थितियों की तैयारी, प्रतिक्रिया, पुनर्प्राप्ति (रिकवरी) और शमन (मिटिगेशन </a:t>
            </a:r>
            <a:r>
              <a:rPr lang="en-IN" sz="2800" dirty="0"/>
              <a:t>) </a:t>
            </a:r>
            <a:r>
              <a:rPr lang="hi-IN" sz="2800" dirty="0"/>
              <a:t>के लिए दिशा प्रदान करते हैं।</a:t>
            </a:r>
          </a:p>
          <a:p>
            <a:endParaRPr lang="hi-IN" sz="2800" dirty="0"/>
          </a:p>
          <a:p>
            <a:r>
              <a:rPr lang="hi-IN" sz="2800" dirty="0"/>
              <a:t>एन डी आर एफ </a:t>
            </a:r>
            <a:r>
              <a:rPr lang="en-IN" sz="2800" dirty="0"/>
              <a:t> </a:t>
            </a:r>
            <a:r>
              <a:rPr lang="hi-IN" sz="2800" dirty="0"/>
              <a:t>को </a:t>
            </a:r>
            <a:r>
              <a:rPr lang="hi-IN" altLang="en-US" sz="2800" b="1" dirty="0">
                <a:latin typeface="Arial" panose="020B0604020202020204" pitchFamily="34" charset="0"/>
              </a:rPr>
              <a:t>सी बी आर एन</a:t>
            </a:r>
            <a:r>
              <a:rPr lang="en-IN" sz="2800" dirty="0"/>
              <a:t> </a:t>
            </a:r>
            <a:r>
              <a:rPr lang="hi-IN" sz="2800" dirty="0"/>
              <a:t>आपात स्थितियों के लिए प्रमुख फर्स्ट रीस्पान्डर में से एक के रूप में पहचाना गया है।</a:t>
            </a:r>
          </a:p>
          <a:p>
            <a:pPr lvl="1">
              <a:lnSpc>
                <a:spcPct val="150000"/>
              </a:lnSpc>
            </a:pPr>
            <a:r>
              <a:rPr lang="en-US" sz="2800" dirty="0">
                <a:latin typeface="Open sans" panose="020B0606030504020204"/>
              </a:rPr>
              <a:t>.</a:t>
            </a:r>
          </a:p>
        </p:txBody>
      </p:sp>
    </p:spTree>
    <p:extLst>
      <p:ext uri="{BB962C8B-B14F-4D97-AF65-F5344CB8AC3E}">
        <p14:creationId xmlns:p14="http://schemas.microsoft.com/office/powerpoint/2010/main" val="2950283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34651" y="1765194"/>
            <a:ext cx="4067185" cy="3814723"/>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रेडियोलॉजिकल या परमाणु</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a:t>
            </a:r>
            <a:br>
              <a:rPr lang="en-US" sz="4000" b="1" dirty="0">
                <a:solidFill>
                  <a:srgbClr val="C00000"/>
                </a:solidFill>
                <a:latin typeface="Open sans" panose="020B0606030504020204"/>
                <a:cs typeface="Times New Roman" panose="02020603050405020304" pitchFamily="18" charset="0"/>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381779" y="501077"/>
            <a:ext cx="7585359" cy="830997"/>
          </a:xfrm>
          <a:prstGeom prst="rect">
            <a:avLst/>
          </a:prstGeom>
        </p:spPr>
        <p:txBody>
          <a:bodyPr wrap="square">
            <a:spAutoFit/>
          </a:bodyPr>
          <a:lstStyle/>
          <a:p>
            <a:r>
              <a:rPr lang="hi-IN" sz="2400" b="1" dirty="0">
                <a:latin typeface="Open sans" panose="020B0606030504020204"/>
              </a:rPr>
              <a:t>बचाव और निकासी दल </a:t>
            </a:r>
            <a:endParaRPr lang="en-IN" sz="2400" b="1" dirty="0">
              <a:latin typeface="Open sans" panose="020B0606030504020204"/>
            </a:endParaRPr>
          </a:p>
          <a:p>
            <a:r>
              <a:rPr lang="hi-IN" sz="2400" b="1" dirty="0">
                <a:latin typeface="Open sans" panose="020B0606030504020204"/>
              </a:rPr>
              <a:t>(रेडियोलॉजिकल/परमाणु):</a:t>
            </a:r>
            <a:endParaRPr lang="en-IN" sz="2400" b="1" dirty="0">
              <a:latin typeface="Open sans" panose="020B0606030504020204"/>
            </a:endParaRPr>
          </a:p>
        </p:txBody>
      </p:sp>
      <p:graphicFrame>
        <p:nvGraphicFramePr>
          <p:cNvPr id="9" name="Table 8">
            <a:extLst>
              <a:ext uri="{FF2B5EF4-FFF2-40B4-BE49-F238E27FC236}">
                <a16:creationId xmlns:a16="http://schemas.microsoft.com/office/drawing/2014/main" id="{D1D40DE3-D8D4-4361-9192-C901FD104330}"/>
              </a:ext>
            </a:extLst>
          </p:cNvPr>
          <p:cNvGraphicFramePr>
            <a:graphicFrameLocks noGrp="1"/>
          </p:cNvGraphicFramePr>
          <p:nvPr>
            <p:extLst>
              <p:ext uri="{D42A27DB-BD31-4B8C-83A1-F6EECF244321}">
                <p14:modId xmlns:p14="http://schemas.microsoft.com/office/powerpoint/2010/main" val="3865968803"/>
              </p:ext>
            </p:extLst>
          </p:nvPr>
        </p:nvGraphicFramePr>
        <p:xfrm>
          <a:off x="4623954" y="1734028"/>
          <a:ext cx="7101011" cy="4236720"/>
        </p:xfrm>
        <a:graphic>
          <a:graphicData uri="http://schemas.openxmlformats.org/drawingml/2006/table">
            <a:tbl>
              <a:tblPr firstRow="1" bandRow="1">
                <a:tableStyleId>{5DA37D80-6434-44D0-A028-1B22A696006F}</a:tableStyleId>
              </a:tblPr>
              <a:tblGrid>
                <a:gridCol w="841664">
                  <a:extLst>
                    <a:ext uri="{9D8B030D-6E8A-4147-A177-3AD203B41FA5}">
                      <a16:colId xmlns:a16="http://schemas.microsoft.com/office/drawing/2014/main" val="3992718694"/>
                    </a:ext>
                  </a:extLst>
                </a:gridCol>
                <a:gridCol w="3036716">
                  <a:extLst>
                    <a:ext uri="{9D8B030D-6E8A-4147-A177-3AD203B41FA5}">
                      <a16:colId xmlns:a16="http://schemas.microsoft.com/office/drawing/2014/main" val="1972610960"/>
                    </a:ext>
                  </a:extLst>
                </a:gridCol>
                <a:gridCol w="3222631">
                  <a:extLst>
                    <a:ext uri="{9D8B030D-6E8A-4147-A177-3AD203B41FA5}">
                      <a16:colId xmlns:a16="http://schemas.microsoft.com/office/drawing/2014/main" val="285495308"/>
                    </a:ext>
                  </a:extLst>
                </a:gridCol>
              </a:tblGrid>
              <a:tr h="301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पुनर्जीवक</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ऑटो इंजेक्टर सेट (व्यक्तिगत</a:t>
                      </a:r>
                      <a:r>
                        <a:rPr lang="en-US" sz="1800" dirty="0">
                          <a:solidFill>
                            <a:schemeClr val="tx1"/>
                          </a:solidFill>
                          <a:latin typeface="Open sans" panose="020B0606030504020204"/>
                        </a:rPr>
                        <a:t>)</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कैजुअल्टी बैग (पूर्ण)</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कनस्तर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कैजुअल्टी बैग (आधा)</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सूट मार्क v</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मेडिकल ट्राइएज रिबन</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एकीकृत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सहायक उपकरण के साथ ऑक्सीजन सिलेंडर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 (आंतरिक और बाहरी)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प्राथमिक चिकित्सा किट प्रकार - ए</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स्ट्रेचर/हार्ड बोर्ड</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रेडियो</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24128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एनएपीएस टैबलेट</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bl>
          </a:graphicData>
        </a:graphic>
      </p:graphicFrame>
    </p:spTree>
    <p:extLst>
      <p:ext uri="{BB962C8B-B14F-4D97-AF65-F5344CB8AC3E}">
        <p14:creationId xmlns:p14="http://schemas.microsoft.com/office/powerpoint/2010/main" val="3337245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92282" y="2036617"/>
            <a:ext cx="3543303" cy="3127665"/>
          </a:xfrm>
          <a:noFill/>
        </p:spPr>
        <p:txBody>
          <a:bodyPr>
            <a:noAutofit/>
          </a:bodyPr>
          <a:lstStyle/>
          <a:p>
            <a:pPr algn="l"/>
            <a:br>
              <a:rPr lang="en-US" altLang="en-US" sz="4000" b="1" dirty="0">
                <a:solidFill>
                  <a:srgbClr val="C00000"/>
                </a:solidFill>
                <a:latin typeface="Open sans" panose="020B0606030504020204"/>
              </a:rPr>
            </a:b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रेडियोलॉजिकल या परमाणु</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 के लिए उपकरण प्रोफ़ाइल</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478482" y="597701"/>
            <a:ext cx="5455224" cy="830997"/>
          </a:xfrm>
          <a:prstGeom prst="rect">
            <a:avLst/>
          </a:prstGeom>
        </p:spPr>
        <p:txBody>
          <a:bodyPr wrap="square">
            <a:spAutoFit/>
          </a:bodyPr>
          <a:lstStyle/>
          <a:p>
            <a:r>
              <a:rPr lang="hi-IN" sz="2400" b="1" dirty="0">
                <a:latin typeface="Open sans" panose="020B0606030504020204"/>
              </a:rPr>
              <a:t>परिशोधन टीम </a:t>
            </a:r>
          </a:p>
          <a:p>
            <a:r>
              <a:rPr lang="hi-IN" sz="2400" b="1" dirty="0">
                <a:latin typeface="Open sans" panose="020B0606030504020204"/>
              </a:rPr>
              <a:t>(जैविक):</a:t>
            </a:r>
            <a:endParaRPr lang="en-IN" sz="2400" b="1" dirty="0">
              <a:latin typeface="Open sans" panose="020B0606030504020204"/>
            </a:endParaRPr>
          </a:p>
        </p:txBody>
      </p:sp>
      <p:graphicFrame>
        <p:nvGraphicFramePr>
          <p:cNvPr id="10" name="Table 9">
            <a:extLst>
              <a:ext uri="{FF2B5EF4-FFF2-40B4-BE49-F238E27FC236}">
                <a16:creationId xmlns:a16="http://schemas.microsoft.com/office/drawing/2014/main" id="{2BCF7B7E-5ACD-48E4-93CD-142687259F74}"/>
              </a:ext>
            </a:extLst>
          </p:cNvPr>
          <p:cNvGraphicFramePr>
            <a:graphicFrameLocks noGrp="1"/>
          </p:cNvGraphicFramePr>
          <p:nvPr>
            <p:extLst>
              <p:ext uri="{D42A27DB-BD31-4B8C-83A1-F6EECF244321}">
                <p14:modId xmlns:p14="http://schemas.microsoft.com/office/powerpoint/2010/main" val="957258634"/>
              </p:ext>
            </p:extLst>
          </p:nvPr>
        </p:nvGraphicFramePr>
        <p:xfrm>
          <a:off x="4419600" y="1477295"/>
          <a:ext cx="7180118" cy="4917440"/>
        </p:xfrm>
        <a:graphic>
          <a:graphicData uri="http://schemas.openxmlformats.org/drawingml/2006/table">
            <a:tbl>
              <a:tblPr firstRow="1" bandRow="1">
                <a:tableStyleId>{5DA37D80-6434-44D0-A028-1B22A696006F}</a:tableStyleId>
              </a:tblPr>
              <a:tblGrid>
                <a:gridCol w="772181">
                  <a:extLst>
                    <a:ext uri="{9D8B030D-6E8A-4147-A177-3AD203B41FA5}">
                      <a16:colId xmlns:a16="http://schemas.microsoft.com/office/drawing/2014/main" val="3992718694"/>
                    </a:ext>
                  </a:extLst>
                </a:gridCol>
                <a:gridCol w="3567755">
                  <a:extLst>
                    <a:ext uri="{9D8B030D-6E8A-4147-A177-3AD203B41FA5}">
                      <a16:colId xmlns:a16="http://schemas.microsoft.com/office/drawing/2014/main" val="1972610960"/>
                    </a:ext>
                  </a:extLst>
                </a:gridCol>
                <a:gridCol w="2840182">
                  <a:extLst>
                    <a:ext uri="{9D8B030D-6E8A-4147-A177-3AD203B41FA5}">
                      <a16:colId xmlns:a16="http://schemas.microsoft.com/office/drawing/2014/main" val="285495308"/>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370840">
                <a:tc>
                  <a:txBody>
                    <a:bodyPr/>
                    <a:lstStyle/>
                    <a:p>
                      <a:pPr marL="0" indent="0">
                        <a:buFont typeface="+mj-lt"/>
                        <a:buNone/>
                      </a:pPr>
                      <a:r>
                        <a:rPr lang="en-US" sz="1800" dirty="0">
                          <a:solidFill>
                            <a:schemeClr val="tx1"/>
                          </a:solidFill>
                          <a:latin typeface="Open sans" panose="020B0606030504020204"/>
                        </a:rPr>
                        <a:t>1.</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पीपीडीयू</a:t>
                      </a:r>
                      <a:endParaRPr lang="en-IN" sz="1800" dirty="0">
                        <a:solidFill>
                          <a:schemeClr val="tx1"/>
                        </a:solidFill>
                        <a:latin typeface="Open sans" panose="020B0606030504020204"/>
                      </a:endParaRPr>
                    </a:p>
                  </a:txBody>
                  <a:tcPr/>
                </a:tc>
                <a:tc>
                  <a:txBody>
                    <a:bodyPr/>
                    <a:lstStyle/>
                    <a:p>
                      <a:r>
                        <a:rPr lang="hi-IN" sz="1800" dirty="0">
                          <a:solidFill>
                            <a:schemeClr val="tx1"/>
                          </a:solidFill>
                          <a:latin typeface="Open sans" panose="020B0606030504020204"/>
                        </a:rPr>
                        <a:t>परिशोधन सूट/अभेद्य सूट</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370840">
                <a:tc>
                  <a:txBody>
                    <a:bodyPr/>
                    <a:lstStyle/>
                    <a:p>
                      <a:pPr marL="0" indent="0">
                        <a:buFontTx/>
                        <a:buNone/>
                      </a:pPr>
                      <a:r>
                        <a:rPr lang="en-US" sz="1800" dirty="0">
                          <a:solidFill>
                            <a:schemeClr val="tx1"/>
                          </a:solidFill>
                          <a:latin typeface="Open sans" panose="020B0606030504020204"/>
                        </a:rPr>
                        <a:t>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शीट</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कनस्तर के साथ श्वासयंत्र</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370840">
                <a:tc>
                  <a:txBody>
                    <a:bodyPr/>
                    <a:lstStyle/>
                    <a:p>
                      <a:pPr marL="0" indent="0">
                        <a:buFontTx/>
                        <a:buNone/>
                      </a:pPr>
                      <a:r>
                        <a:rPr lang="en-US" sz="1800" dirty="0">
                          <a:solidFill>
                            <a:schemeClr val="tx1"/>
                          </a:solidFill>
                          <a:latin typeface="Open sans" panose="020B0606030504020204"/>
                        </a:rPr>
                        <a:t>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प्लास्टिक बैग उच्च क्षमता (50 लीटर)</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एकीकृत हुड मास्क</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370840">
                <a:tc>
                  <a:txBody>
                    <a:bodyPr/>
                    <a:lstStyle/>
                    <a:p>
                      <a:pPr marL="0" indent="0">
                        <a:buFontTx/>
                        <a:buNone/>
                      </a:pPr>
                      <a:r>
                        <a:rPr lang="en-US" sz="1800" dirty="0">
                          <a:solidFill>
                            <a:schemeClr val="tx1"/>
                          </a:solidFill>
                          <a:latin typeface="Open sans" panose="020B0606030504020204"/>
                        </a:rPr>
                        <a:t>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पीड़ितों की उच्च मूल्य की वस्तुओं को इकट्ठा करने के लिए प्लास्टिक जिपलॉक बैग</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ब्यूटाइल रबर दस्ताने (आंतरिक और बाहरी</a:t>
                      </a:r>
                      <a:r>
                        <a:rPr lang="en-US" sz="1800" dirty="0">
                          <a:solidFill>
                            <a:schemeClr val="tx1"/>
                          </a:solidFill>
                          <a:latin typeface="Open sans" panose="020B0606030504020204"/>
                        </a:rPr>
                        <a:t>)</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370840">
                <a:tc>
                  <a:txBody>
                    <a:bodyPr/>
                    <a:lstStyle/>
                    <a:p>
                      <a:pPr marL="0" indent="0">
                        <a:buFontTx/>
                        <a:buNone/>
                      </a:pPr>
                      <a:r>
                        <a:rPr lang="en-US" sz="1800" dirty="0">
                          <a:solidFill>
                            <a:schemeClr val="tx1"/>
                          </a:solidFill>
                          <a:latin typeface="Open sans" panose="020B0606030504020204"/>
                        </a:rPr>
                        <a:t>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पीडीए</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ओवर बूट्स</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370840">
                <a:tc>
                  <a:txBody>
                    <a:bodyPr/>
                    <a:lstStyle/>
                    <a:p>
                      <a:pPr marL="0" indent="0">
                        <a:buFontTx/>
                        <a:buNone/>
                      </a:pPr>
                      <a:r>
                        <a:rPr lang="en-US" sz="1800" dirty="0">
                          <a:solidFill>
                            <a:schemeClr val="tx1"/>
                          </a:solidFill>
                          <a:latin typeface="Open sans" panose="020B0606030504020204"/>
                        </a:rPr>
                        <a:t>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डीएस-2 समाधान</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लेटेक्स दस्ताने</a:t>
                      </a: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370840">
                <a:tc>
                  <a:txBody>
                    <a:bodyPr/>
                    <a:lstStyle/>
                    <a:p>
                      <a:pPr marL="0" indent="0">
                        <a:buFontTx/>
                        <a:buNone/>
                      </a:pPr>
                      <a:r>
                        <a:rPr lang="en-US" sz="1800" dirty="0">
                          <a:solidFill>
                            <a:schemeClr val="tx1"/>
                          </a:solidFill>
                          <a:latin typeface="Open sans" panose="020B0606030504020204"/>
                        </a:rPr>
                        <a:t>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ब्लीचिंग पाउडर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370840">
                <a:tc>
                  <a:txBody>
                    <a:bodyPr/>
                    <a:lstStyle/>
                    <a:p>
                      <a:pPr marL="0" indent="0">
                        <a:buFontTx/>
                        <a:buNone/>
                      </a:pPr>
                      <a:r>
                        <a:rPr lang="en-US" sz="1800" dirty="0">
                          <a:solidFill>
                            <a:schemeClr val="tx1"/>
                          </a:solidFill>
                          <a:latin typeface="Open sans" panose="020B0606030504020204"/>
                        </a:rPr>
                        <a:t>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पीडीके-1 और 2</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370840">
                <a:tc>
                  <a:txBody>
                    <a:bodyPr/>
                    <a:lstStyle/>
                    <a:p>
                      <a:pPr marL="0" indent="0">
                        <a:buFontTx/>
                        <a:buNone/>
                      </a:pPr>
                      <a:r>
                        <a:rPr lang="en-US" sz="1800" dirty="0">
                          <a:solidFill>
                            <a:schemeClr val="tx1"/>
                          </a:solidFill>
                          <a:latin typeface="Open sans" panose="020B0606030504020204"/>
                        </a:rPr>
                        <a:t>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उपकरण ड्रॉप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370840">
                <a:tc>
                  <a:txBody>
                    <a:bodyPr/>
                    <a:lstStyle/>
                    <a:p>
                      <a:pPr marL="0" indent="0">
                        <a:buFontTx/>
                        <a:buNone/>
                      </a:pPr>
                      <a:r>
                        <a:rPr lang="en-US" sz="1800" dirty="0">
                          <a:solidFill>
                            <a:schemeClr val="tx1"/>
                          </a:solidFill>
                          <a:latin typeface="Open sans" panose="020B0606030504020204"/>
                        </a:rPr>
                        <a:t>10.</a:t>
                      </a:r>
                      <a:endParaRPr lang="en-IN" sz="1800" dirty="0">
                        <a:solidFill>
                          <a:schemeClr val="tx1"/>
                        </a:solidFill>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800" dirty="0">
                          <a:solidFill>
                            <a:schemeClr val="tx1"/>
                          </a:solidFill>
                          <a:latin typeface="Open sans" panose="020B0606030504020204"/>
                        </a:rPr>
                        <a:t>अपशिष्ट जल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bl>
          </a:graphicData>
        </a:graphic>
      </p:graphicFrame>
    </p:spTree>
    <p:extLst>
      <p:ext uri="{BB962C8B-B14F-4D97-AF65-F5344CB8AC3E}">
        <p14:creationId xmlns:p14="http://schemas.microsoft.com/office/powerpoint/2010/main" val="278818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4465" y="2017567"/>
            <a:ext cx="3771900" cy="3127665"/>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बाइलॉजिकल</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603181" y="360777"/>
            <a:ext cx="5455224" cy="830997"/>
          </a:xfrm>
          <a:prstGeom prst="rect">
            <a:avLst/>
          </a:prstGeom>
        </p:spPr>
        <p:txBody>
          <a:bodyPr wrap="square">
            <a:spAutoFit/>
          </a:bodyPr>
          <a:lstStyle/>
          <a:p>
            <a:r>
              <a:rPr lang="hi-IN" sz="2400" b="1" dirty="0">
                <a:latin typeface="Open sans" panose="020B0606030504020204"/>
              </a:rPr>
              <a:t>परिशोधन टीम </a:t>
            </a:r>
          </a:p>
          <a:p>
            <a:r>
              <a:rPr lang="hi-IN" sz="2400" b="1" dirty="0">
                <a:latin typeface="Open sans" panose="020B0606030504020204"/>
              </a:rPr>
              <a:t>(जैविक</a:t>
            </a:r>
            <a:r>
              <a:rPr lang="en-IN" sz="2400" b="1" dirty="0">
                <a:latin typeface="Open sans" panose="020B0606030504020204"/>
              </a:rPr>
              <a:t>):</a:t>
            </a:r>
          </a:p>
        </p:txBody>
      </p:sp>
      <p:graphicFrame>
        <p:nvGraphicFramePr>
          <p:cNvPr id="9" name="Table 8">
            <a:extLst>
              <a:ext uri="{FF2B5EF4-FFF2-40B4-BE49-F238E27FC236}">
                <a16:creationId xmlns:a16="http://schemas.microsoft.com/office/drawing/2014/main" id="{A9041390-C90B-4413-8421-7FE63646955D}"/>
              </a:ext>
            </a:extLst>
          </p:cNvPr>
          <p:cNvGraphicFramePr>
            <a:graphicFrameLocks noGrp="1"/>
          </p:cNvGraphicFramePr>
          <p:nvPr>
            <p:extLst>
              <p:ext uri="{D42A27DB-BD31-4B8C-83A1-F6EECF244321}">
                <p14:modId xmlns:p14="http://schemas.microsoft.com/office/powerpoint/2010/main" val="2650135484"/>
              </p:ext>
            </p:extLst>
          </p:nvPr>
        </p:nvGraphicFramePr>
        <p:xfrm>
          <a:off x="4696691" y="1168471"/>
          <a:ext cx="6878783" cy="5090160"/>
        </p:xfrm>
        <a:graphic>
          <a:graphicData uri="http://schemas.openxmlformats.org/drawingml/2006/table">
            <a:tbl>
              <a:tblPr firstRow="1" bandRow="1">
                <a:tableStyleId>{5DA37D80-6434-44D0-A028-1B22A696006F}</a:tableStyleId>
              </a:tblPr>
              <a:tblGrid>
                <a:gridCol w="848217">
                  <a:extLst>
                    <a:ext uri="{9D8B030D-6E8A-4147-A177-3AD203B41FA5}">
                      <a16:colId xmlns:a16="http://schemas.microsoft.com/office/drawing/2014/main" val="3992718694"/>
                    </a:ext>
                  </a:extLst>
                </a:gridCol>
                <a:gridCol w="4648574">
                  <a:extLst>
                    <a:ext uri="{9D8B030D-6E8A-4147-A177-3AD203B41FA5}">
                      <a16:colId xmlns:a16="http://schemas.microsoft.com/office/drawing/2014/main" val="1972610960"/>
                    </a:ext>
                  </a:extLst>
                </a:gridCol>
                <a:gridCol w="1381992">
                  <a:extLst>
                    <a:ext uri="{9D8B030D-6E8A-4147-A177-3AD203B41FA5}">
                      <a16:colId xmlns:a16="http://schemas.microsoft.com/office/drawing/2014/main" val="285495308"/>
                    </a:ext>
                  </a:extLst>
                </a:gridCol>
              </a:tblGrid>
              <a:tr h="1269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0">
                <a:tc>
                  <a:txBody>
                    <a:bodyPr/>
                    <a:lstStyle/>
                    <a:p>
                      <a:pPr marL="0" indent="0">
                        <a:buFont typeface="+mj-lt"/>
                        <a:buNone/>
                      </a:pPr>
                      <a:r>
                        <a:rPr lang="en-US" sz="1800" dirty="0">
                          <a:solidFill>
                            <a:schemeClr val="tx1"/>
                          </a:solidFill>
                          <a:latin typeface="Open sans" panose="020B0606030504020204"/>
                        </a:rPr>
                        <a:t>11.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प्रयुक्त कपड़ों के लिए कंटेनर</a:t>
                      </a:r>
                      <a:endParaRPr lang="en-IN" sz="1800" dirty="0">
                        <a:solidFill>
                          <a:schemeClr val="tx1"/>
                        </a:solidFill>
                        <a:latin typeface="Open sans" panose="020B0606030504020204"/>
                      </a:endParaRPr>
                    </a:p>
                  </a:txBody>
                  <a:tcPr/>
                </a:tc>
                <a:tc>
                  <a:txBody>
                    <a:bodyPr/>
                    <a:lstStyle/>
                    <a:p>
                      <a:endParaRPr lang="en-IN" sz="18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0">
                <a:tc>
                  <a:txBody>
                    <a:bodyPr/>
                    <a:lstStyle/>
                    <a:p>
                      <a:pPr marL="0" indent="0">
                        <a:buFontTx/>
                        <a:buNone/>
                      </a:pPr>
                      <a:r>
                        <a:rPr lang="en-US" sz="1800" dirty="0">
                          <a:solidFill>
                            <a:schemeClr val="tx1"/>
                          </a:solidFill>
                          <a:latin typeface="Open sans" panose="020B0606030504020204"/>
                        </a:rPr>
                        <a:t>12.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गियर ड्रॉप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09131">
                <a:tc>
                  <a:txBody>
                    <a:bodyPr/>
                    <a:lstStyle/>
                    <a:p>
                      <a:pPr marL="0" indent="0">
                        <a:buFontTx/>
                        <a:buNone/>
                      </a:pPr>
                      <a:r>
                        <a:rPr lang="en-US" sz="1800" dirty="0">
                          <a:solidFill>
                            <a:schemeClr val="tx1"/>
                          </a:solidFill>
                          <a:latin typeface="Open sans" panose="020B0606030504020204"/>
                        </a:rPr>
                        <a:t>13.</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मास्क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09131">
                <a:tc>
                  <a:txBody>
                    <a:bodyPr/>
                    <a:lstStyle/>
                    <a:p>
                      <a:pPr marL="0" indent="0">
                        <a:buFontTx/>
                        <a:buNone/>
                      </a:pPr>
                      <a:r>
                        <a:rPr lang="en-US" sz="1800" dirty="0">
                          <a:solidFill>
                            <a:schemeClr val="tx1"/>
                          </a:solidFill>
                          <a:latin typeface="Open sans" panose="020B0606030504020204"/>
                        </a:rPr>
                        <a:t>14.</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ओवर बूट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09131">
                <a:tc>
                  <a:txBody>
                    <a:bodyPr/>
                    <a:lstStyle/>
                    <a:p>
                      <a:pPr marL="0" indent="0">
                        <a:buFontTx/>
                        <a:buNone/>
                      </a:pPr>
                      <a:r>
                        <a:rPr lang="en-US" sz="1800" dirty="0">
                          <a:solidFill>
                            <a:schemeClr val="tx1"/>
                          </a:solidFill>
                          <a:latin typeface="Open sans" panose="020B0606030504020204"/>
                        </a:rPr>
                        <a:t>15.</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दस्ताने के लिए कंटेनर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09131">
                <a:tc>
                  <a:txBody>
                    <a:bodyPr/>
                    <a:lstStyle/>
                    <a:p>
                      <a:pPr marL="0" indent="0">
                        <a:buFontTx/>
                        <a:buNone/>
                      </a:pPr>
                      <a:r>
                        <a:rPr lang="en-US" sz="1800" dirty="0">
                          <a:solidFill>
                            <a:schemeClr val="tx1"/>
                          </a:solidFill>
                          <a:latin typeface="Open sans" panose="020B0606030504020204"/>
                        </a:rPr>
                        <a:t>16.</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बड़ा ब्रश करें</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09131">
                <a:tc>
                  <a:txBody>
                    <a:bodyPr/>
                    <a:lstStyle/>
                    <a:p>
                      <a:pPr marL="0" indent="0">
                        <a:buFontTx/>
                        <a:buNone/>
                      </a:pPr>
                      <a:r>
                        <a:rPr lang="en-US" sz="1800" dirty="0">
                          <a:solidFill>
                            <a:schemeClr val="tx1"/>
                          </a:solidFill>
                          <a:latin typeface="Open sans" panose="020B0606030504020204"/>
                        </a:rPr>
                        <a:t>17.</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हल्के साबुन का घोल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09131">
                <a:tc>
                  <a:txBody>
                    <a:bodyPr/>
                    <a:lstStyle/>
                    <a:p>
                      <a:pPr marL="0" indent="0">
                        <a:buFontTx/>
                        <a:buNone/>
                      </a:pPr>
                      <a:r>
                        <a:rPr lang="en-US" sz="1800" dirty="0">
                          <a:solidFill>
                            <a:schemeClr val="tx1"/>
                          </a:solidFill>
                          <a:latin typeface="Open sans" panose="020B0606030504020204"/>
                        </a:rPr>
                        <a:t>18.</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दृश्य टेप के साथ कतार प्रबंधक/डंडे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514750545"/>
                  </a:ext>
                </a:extLst>
              </a:tr>
              <a:tr h="209131">
                <a:tc>
                  <a:txBody>
                    <a:bodyPr/>
                    <a:lstStyle/>
                    <a:p>
                      <a:pPr marL="0" indent="0">
                        <a:buFontTx/>
                        <a:buNone/>
                      </a:pPr>
                      <a:r>
                        <a:rPr lang="en-US" sz="1800" dirty="0">
                          <a:solidFill>
                            <a:schemeClr val="tx1"/>
                          </a:solidFill>
                          <a:latin typeface="Open sans" panose="020B0606030504020204"/>
                        </a:rPr>
                        <a:t>19.</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बेंच/स्टूल</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782538189"/>
                  </a:ext>
                </a:extLst>
              </a:tr>
              <a:tr h="209131">
                <a:tc>
                  <a:txBody>
                    <a:bodyPr/>
                    <a:lstStyle/>
                    <a:p>
                      <a:pPr marL="0" indent="0">
                        <a:buFontTx/>
                        <a:buNone/>
                      </a:pPr>
                      <a:r>
                        <a:rPr lang="en-US" sz="1800" dirty="0">
                          <a:solidFill>
                            <a:schemeClr val="tx1"/>
                          </a:solidFill>
                          <a:latin typeface="Open sans" panose="020B0606030504020204"/>
                        </a:rPr>
                        <a:t>20.</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परिशोधन व्यक्तियों के लिए ताजा कपड़े</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3169988741"/>
                  </a:ext>
                </a:extLst>
              </a:tr>
              <a:tr h="209131">
                <a:tc>
                  <a:txBody>
                    <a:bodyPr/>
                    <a:lstStyle/>
                    <a:p>
                      <a:pPr marL="0" indent="0">
                        <a:buFontTx/>
                        <a:buNone/>
                      </a:pPr>
                      <a:r>
                        <a:rPr lang="en-US" sz="1800" dirty="0">
                          <a:solidFill>
                            <a:schemeClr val="tx1"/>
                          </a:solidFill>
                          <a:latin typeface="Open sans" panose="020B0606030504020204"/>
                        </a:rPr>
                        <a:t>21.</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एनबीसी प्राथमिक चिकित्सा किट प्रकार - ए</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1318686364"/>
                  </a:ext>
                </a:extLst>
              </a:tr>
              <a:tr h="209131">
                <a:tc>
                  <a:txBody>
                    <a:bodyPr/>
                    <a:lstStyle/>
                    <a:p>
                      <a:pPr marL="0" indent="0">
                        <a:buFontTx/>
                        <a:buNone/>
                      </a:pPr>
                      <a:r>
                        <a:rPr lang="en-US" sz="1800" dirty="0">
                          <a:solidFill>
                            <a:schemeClr val="tx1"/>
                          </a:solidFill>
                          <a:latin typeface="Open sans" panose="020B0606030504020204"/>
                        </a:rPr>
                        <a:t>22.</a:t>
                      </a:r>
                      <a:endParaRPr lang="en-IN" sz="1800" dirty="0">
                        <a:solidFill>
                          <a:schemeClr val="tx1"/>
                        </a:solidFill>
                        <a:latin typeface="Open sans" panose="020B0606030504020204"/>
                      </a:endParaRPr>
                    </a:p>
                  </a:txBody>
                  <a:tcPr/>
                </a:tc>
                <a:tc>
                  <a:txBody>
                    <a:bodyPr/>
                    <a:lstStyle/>
                    <a:p>
                      <a:pPr>
                        <a:buFontTx/>
                        <a:buNone/>
                      </a:pPr>
                      <a:r>
                        <a:rPr lang="hi-IN" sz="1800" dirty="0">
                          <a:solidFill>
                            <a:schemeClr val="tx1"/>
                          </a:solidFill>
                          <a:latin typeface="Open sans" panose="020B0606030504020204"/>
                        </a:rPr>
                        <a:t>रेडियो</a:t>
                      </a:r>
                      <a:endParaRPr lang="en-IN" sz="1800" dirty="0">
                        <a:solidFill>
                          <a:schemeClr val="tx1"/>
                        </a:solidFill>
                        <a:latin typeface="Open sans" panose="020B0606030504020204"/>
                      </a:endParaRPr>
                    </a:p>
                  </a:txBody>
                  <a:tcPr/>
                </a:tc>
                <a:tc>
                  <a:txBody>
                    <a:bodyPr/>
                    <a:lstStyle/>
                    <a:p>
                      <a:pPr>
                        <a:buFontTx/>
                        <a:buNone/>
                      </a:pPr>
                      <a:endParaRPr lang="en-IN" sz="1800" dirty="0">
                        <a:solidFill>
                          <a:schemeClr val="tx1"/>
                        </a:solidFill>
                        <a:latin typeface="Open sans" panose="020B0606030504020204"/>
                      </a:endParaRPr>
                    </a:p>
                  </a:txBody>
                  <a:tcPr/>
                </a:tc>
                <a:extLst>
                  <a:ext uri="{0D108BD9-81ED-4DB2-BD59-A6C34878D82A}">
                    <a16:rowId xmlns:a16="http://schemas.microsoft.com/office/drawing/2014/main" val="437148687"/>
                  </a:ext>
                </a:extLst>
              </a:tr>
            </a:tbl>
          </a:graphicData>
        </a:graphic>
      </p:graphicFrame>
    </p:spTree>
    <p:extLst>
      <p:ext uri="{BB962C8B-B14F-4D97-AF65-F5344CB8AC3E}">
        <p14:creationId xmlns:p14="http://schemas.microsoft.com/office/powerpoint/2010/main" val="130175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92282" y="2036617"/>
            <a:ext cx="3744750" cy="3127665"/>
          </a:xfrm>
          <a:noFill/>
        </p:spPr>
        <p:txBody>
          <a:bodyPr>
            <a:noAutofit/>
          </a:bodyPr>
          <a:lstStyle/>
          <a:p>
            <a:pPr algn="l"/>
            <a:br>
              <a:rPr lang="en-US" altLang="en-US" sz="4000" b="1" dirty="0">
                <a:solidFill>
                  <a:srgbClr val="C00000"/>
                </a:solidFill>
                <a:latin typeface="Open sans" panose="020B0606030504020204"/>
              </a:rPr>
            </a:br>
            <a:r>
              <a:rPr lang="hi-IN" sz="4000" b="1" spc="15" dirty="0">
                <a:solidFill>
                  <a:srgbClr val="C00000"/>
                </a:solidFill>
                <a:latin typeface="Open sans" panose="020B0606030504020204"/>
                <a:ea typeface="Arial" panose="020B0604020202020204" pitchFamily="34" charset="0"/>
              </a:rPr>
              <a:t>के लिए उपकरण प्रोफ़ाइल</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बाइलॉजिकल</a:t>
            </a:r>
            <a:br>
              <a:rPr lang="hi-IN" sz="4000" b="1" spc="15" dirty="0">
                <a:solidFill>
                  <a:srgbClr val="C00000"/>
                </a:solidFill>
                <a:latin typeface="Open sans" panose="020B0606030504020204"/>
                <a:ea typeface="Arial" panose="020B0604020202020204" pitchFamily="34" charset="0"/>
              </a:rPr>
            </a:br>
            <a:r>
              <a:rPr lang="hi-IN" sz="4000" b="1" spc="15" dirty="0">
                <a:solidFill>
                  <a:srgbClr val="C00000"/>
                </a:solidFill>
                <a:latin typeface="Open sans" panose="020B0606030504020204"/>
                <a:ea typeface="Arial" panose="020B0604020202020204" pitchFamily="34" charset="0"/>
              </a:rPr>
              <a:t>आपातकालीन प्रतिक्रिया</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61AFB04-FC34-4BC0-9E56-54298BCE0CC3}"/>
              </a:ext>
            </a:extLst>
          </p:cNvPr>
          <p:cNvSpPr/>
          <p:nvPr/>
        </p:nvSpPr>
        <p:spPr>
          <a:xfrm>
            <a:off x="4603181" y="507061"/>
            <a:ext cx="6016328" cy="830997"/>
          </a:xfrm>
          <a:prstGeom prst="rect">
            <a:avLst/>
          </a:prstGeom>
        </p:spPr>
        <p:txBody>
          <a:bodyPr wrap="square">
            <a:spAutoFit/>
          </a:bodyPr>
          <a:lstStyle/>
          <a:p>
            <a:r>
              <a:rPr lang="hi-IN" sz="2400" b="1" dirty="0">
                <a:latin typeface="Open sans" panose="020B0606030504020204"/>
              </a:rPr>
              <a:t>बचाव और निकासी दल </a:t>
            </a:r>
          </a:p>
          <a:p>
            <a:r>
              <a:rPr lang="hi-IN" sz="2400" b="1" dirty="0">
                <a:latin typeface="Open sans" panose="020B0606030504020204"/>
              </a:rPr>
              <a:t>(जैविक</a:t>
            </a:r>
            <a:r>
              <a:rPr lang="en-IN" sz="2400" b="1" dirty="0">
                <a:latin typeface="Open sans" panose="020B0606030504020204"/>
              </a:rPr>
              <a:t>):</a:t>
            </a:r>
          </a:p>
        </p:txBody>
      </p:sp>
      <p:graphicFrame>
        <p:nvGraphicFramePr>
          <p:cNvPr id="10" name="Table 9">
            <a:extLst>
              <a:ext uri="{FF2B5EF4-FFF2-40B4-BE49-F238E27FC236}">
                <a16:creationId xmlns:a16="http://schemas.microsoft.com/office/drawing/2014/main" id="{4AA56691-5BC1-4C58-9BE2-32C0D26C5F31}"/>
              </a:ext>
            </a:extLst>
          </p:cNvPr>
          <p:cNvGraphicFramePr>
            <a:graphicFrameLocks noGrp="1"/>
          </p:cNvGraphicFramePr>
          <p:nvPr>
            <p:extLst>
              <p:ext uri="{D42A27DB-BD31-4B8C-83A1-F6EECF244321}">
                <p14:modId xmlns:p14="http://schemas.microsoft.com/office/powerpoint/2010/main" val="3102407283"/>
              </p:ext>
            </p:extLst>
          </p:nvPr>
        </p:nvGraphicFramePr>
        <p:xfrm>
          <a:off x="4695986" y="1473989"/>
          <a:ext cx="6994346" cy="4480560"/>
        </p:xfrm>
        <a:graphic>
          <a:graphicData uri="http://schemas.openxmlformats.org/drawingml/2006/table">
            <a:tbl>
              <a:tblPr firstRow="1" bandRow="1">
                <a:tableStyleId>{5DA37D80-6434-44D0-A028-1B22A696006F}</a:tableStyleId>
              </a:tblPr>
              <a:tblGrid>
                <a:gridCol w="911642">
                  <a:extLst>
                    <a:ext uri="{9D8B030D-6E8A-4147-A177-3AD203B41FA5}">
                      <a16:colId xmlns:a16="http://schemas.microsoft.com/office/drawing/2014/main" val="3992718694"/>
                    </a:ext>
                  </a:extLst>
                </a:gridCol>
                <a:gridCol w="2907229">
                  <a:extLst>
                    <a:ext uri="{9D8B030D-6E8A-4147-A177-3AD203B41FA5}">
                      <a16:colId xmlns:a16="http://schemas.microsoft.com/office/drawing/2014/main" val="1972610960"/>
                    </a:ext>
                  </a:extLst>
                </a:gridCol>
                <a:gridCol w="3175475">
                  <a:extLst>
                    <a:ext uri="{9D8B030D-6E8A-4147-A177-3AD203B41FA5}">
                      <a16:colId xmlns:a16="http://schemas.microsoft.com/office/drawing/2014/main" val="285495308"/>
                    </a:ext>
                  </a:extLst>
                </a:gridCol>
              </a:tblGrid>
              <a:tr h="3089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क्र.सं.  </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टीम उपकरण</a:t>
                      </a:r>
                      <a:endParaRPr lang="en-IN" sz="2000" dirty="0">
                        <a:solidFill>
                          <a:schemeClr val="tx1"/>
                        </a:solidFill>
                        <a:latin typeface="Open sans" panose="020B0606030504020204"/>
                      </a:endParaRPr>
                    </a:p>
                  </a:txBody>
                  <a:tcPr/>
                </a:tc>
                <a:tc>
                  <a:txBody>
                    <a:bodyPr/>
                    <a:lstStyle/>
                    <a:p>
                      <a:pPr algn="ctr"/>
                      <a:r>
                        <a:rPr lang="hi-IN" sz="2000" dirty="0">
                          <a:solidFill>
                            <a:schemeClr val="tx1"/>
                          </a:solidFill>
                          <a:latin typeface="Open sans" panose="020B0606030504020204"/>
                        </a:rPr>
                        <a:t>कार्मिक के उपकरण</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3663180306"/>
                  </a:ext>
                </a:extLst>
              </a:tr>
              <a:tr h="241280">
                <a:tc>
                  <a:txBody>
                    <a:bodyPr/>
                    <a:lstStyle/>
                    <a:p>
                      <a:pPr marL="0" indent="0">
                        <a:buFont typeface="+mj-lt"/>
                        <a:buNone/>
                      </a:pPr>
                      <a:r>
                        <a:rPr lang="en-US" sz="2000" dirty="0">
                          <a:solidFill>
                            <a:schemeClr val="tx1"/>
                          </a:solidFill>
                          <a:latin typeface="Open sans" panose="020B0606030504020204"/>
                        </a:rPr>
                        <a:t>1.</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पुनर्जीवक</a:t>
                      </a:r>
                      <a:endParaRPr lang="en-IN" sz="2000" dirty="0">
                        <a:solidFill>
                          <a:schemeClr val="tx1"/>
                        </a:solidFill>
                        <a:latin typeface="Open sans" panose="020B0606030504020204"/>
                      </a:endParaRPr>
                    </a:p>
                  </a:txBody>
                  <a:tcPr/>
                </a:tc>
                <a:tc>
                  <a:txBody>
                    <a:bodyPr/>
                    <a:lstStyle/>
                    <a:p>
                      <a:r>
                        <a:rPr lang="hi-IN" sz="2000" dirty="0">
                          <a:solidFill>
                            <a:schemeClr val="tx1"/>
                          </a:solidFill>
                          <a:latin typeface="Open sans" panose="020B0606030504020204"/>
                        </a:rPr>
                        <a:t>ऑटो इंजेक्टर सेट (व्यक्तिगत</a:t>
                      </a:r>
                      <a:r>
                        <a:rPr lang="en-US" sz="2000" dirty="0">
                          <a:solidFill>
                            <a:schemeClr val="tx1"/>
                          </a:solidFill>
                          <a:latin typeface="Open sans" panose="020B0606030504020204"/>
                        </a:rPr>
                        <a:t>)</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1862594994"/>
                  </a:ext>
                </a:extLst>
              </a:tr>
              <a:tr h="241280">
                <a:tc>
                  <a:txBody>
                    <a:bodyPr/>
                    <a:lstStyle/>
                    <a:p>
                      <a:pPr marL="0" indent="0">
                        <a:buFontTx/>
                        <a:buNone/>
                      </a:pPr>
                      <a:r>
                        <a:rPr lang="en-US" sz="2000" dirty="0">
                          <a:solidFill>
                            <a:schemeClr val="tx1"/>
                          </a:solidFill>
                          <a:latin typeface="Open sans" panose="020B0606030504020204"/>
                        </a:rPr>
                        <a:t>2.</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कैजुअल्टी बैग (फुल)</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कनस्तर के साथ श्वासयंत्र</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138666728"/>
                  </a:ext>
                </a:extLst>
              </a:tr>
              <a:tr h="241280">
                <a:tc>
                  <a:txBody>
                    <a:bodyPr/>
                    <a:lstStyle/>
                    <a:p>
                      <a:pPr marL="0" indent="0">
                        <a:buFontTx/>
                        <a:buNone/>
                      </a:pPr>
                      <a:r>
                        <a:rPr lang="en-US" sz="2000" dirty="0">
                          <a:solidFill>
                            <a:schemeClr val="tx1"/>
                          </a:solidFill>
                          <a:latin typeface="Open sans" panose="020B0606030504020204"/>
                        </a:rPr>
                        <a:t>3.</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कैजुअल्टी बैग (आधा)</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एनबीसी सूट मार्क वी</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495523457"/>
                  </a:ext>
                </a:extLst>
              </a:tr>
              <a:tr h="241280">
                <a:tc>
                  <a:txBody>
                    <a:bodyPr/>
                    <a:lstStyle/>
                    <a:p>
                      <a:pPr marL="0" indent="0">
                        <a:buFontTx/>
                        <a:buNone/>
                      </a:pPr>
                      <a:r>
                        <a:rPr lang="en-US" sz="2000" dirty="0">
                          <a:solidFill>
                            <a:schemeClr val="tx1"/>
                          </a:solidFill>
                          <a:latin typeface="Open sans" panose="020B0606030504020204"/>
                        </a:rPr>
                        <a:t>4.</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मेडिकल ट्राइएज रिबन</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एकीकृत हुड मास्क</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174915639"/>
                  </a:ext>
                </a:extLst>
              </a:tr>
              <a:tr h="241280">
                <a:tc>
                  <a:txBody>
                    <a:bodyPr/>
                    <a:lstStyle/>
                    <a:p>
                      <a:pPr marL="0" indent="0">
                        <a:buFontTx/>
                        <a:buNone/>
                      </a:pPr>
                      <a:r>
                        <a:rPr lang="en-US" sz="2000" dirty="0">
                          <a:solidFill>
                            <a:schemeClr val="tx1"/>
                          </a:solidFill>
                          <a:latin typeface="Open sans" panose="020B0606030504020204"/>
                        </a:rPr>
                        <a:t>5.</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सहायक उपकरण के साथ ऑक्सीजन सिलेंडर</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ब्यूटाइल रबर दस्ताने (आंतरिक और बाहरी)</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793150503"/>
                  </a:ext>
                </a:extLst>
              </a:tr>
              <a:tr h="241280">
                <a:tc>
                  <a:txBody>
                    <a:bodyPr/>
                    <a:lstStyle/>
                    <a:p>
                      <a:pPr marL="0" indent="0">
                        <a:buFontTx/>
                        <a:buNone/>
                      </a:pPr>
                      <a:r>
                        <a:rPr lang="en-US" sz="2000" dirty="0">
                          <a:solidFill>
                            <a:schemeClr val="tx1"/>
                          </a:solidFill>
                          <a:latin typeface="Open sans" panose="020B0606030504020204"/>
                        </a:rPr>
                        <a:t>6.</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एनबीसी प्राथमिक चिकित्सा किट प्रकार - ए</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एनबीसी ओवर बूट्स</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4123387222"/>
                  </a:ext>
                </a:extLst>
              </a:tr>
              <a:tr h="241280">
                <a:tc>
                  <a:txBody>
                    <a:bodyPr/>
                    <a:lstStyle/>
                    <a:p>
                      <a:pPr marL="0" indent="0">
                        <a:buFontTx/>
                        <a:buNone/>
                      </a:pPr>
                      <a:r>
                        <a:rPr lang="en-US" sz="2000" dirty="0">
                          <a:solidFill>
                            <a:schemeClr val="tx1"/>
                          </a:solidFill>
                          <a:latin typeface="Open sans" panose="020B0606030504020204"/>
                        </a:rPr>
                        <a:t>7.</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स्ट्रेचर/हार्ड बोर्ड</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लेटेक्स दस्ताने</a:t>
                      </a:r>
                      <a:endParaRPr lang="en-IN" sz="2000" dirty="0">
                        <a:solidFill>
                          <a:schemeClr val="tx1"/>
                        </a:solidFill>
                        <a:latin typeface="Open sans" panose="020B0606030504020204"/>
                      </a:endParaRPr>
                    </a:p>
                  </a:txBody>
                  <a:tcPr/>
                </a:tc>
                <a:extLst>
                  <a:ext uri="{0D108BD9-81ED-4DB2-BD59-A6C34878D82A}">
                    <a16:rowId xmlns:a16="http://schemas.microsoft.com/office/drawing/2014/main" val="2528348460"/>
                  </a:ext>
                </a:extLst>
              </a:tr>
              <a:tr h="241280">
                <a:tc>
                  <a:txBody>
                    <a:bodyPr/>
                    <a:lstStyle/>
                    <a:p>
                      <a:pPr marL="0" indent="0">
                        <a:buFontTx/>
                        <a:buNone/>
                      </a:pPr>
                      <a:r>
                        <a:rPr lang="en-US" sz="2000" dirty="0">
                          <a:solidFill>
                            <a:schemeClr val="tx1"/>
                          </a:solidFill>
                          <a:latin typeface="Open sans" panose="020B0606030504020204"/>
                        </a:rPr>
                        <a:t>8.</a:t>
                      </a:r>
                      <a:endParaRPr lang="en-IN" sz="2000" dirty="0">
                        <a:solidFill>
                          <a:schemeClr val="tx1"/>
                        </a:solidFill>
                        <a:latin typeface="Open sans" panose="020B0606030504020204"/>
                      </a:endParaRPr>
                    </a:p>
                  </a:txBody>
                  <a:tcPr/>
                </a:tc>
                <a:tc>
                  <a:txBody>
                    <a:bodyPr/>
                    <a:lstStyle/>
                    <a:p>
                      <a:pPr>
                        <a:buFontTx/>
                        <a:buNone/>
                      </a:pPr>
                      <a:r>
                        <a:rPr lang="hi-IN" sz="2000" dirty="0">
                          <a:solidFill>
                            <a:schemeClr val="tx1"/>
                          </a:solidFill>
                          <a:latin typeface="Open sans" panose="020B0606030504020204"/>
                        </a:rPr>
                        <a:t>रेडियो</a:t>
                      </a:r>
                      <a:endParaRPr lang="en-IN" sz="2000" dirty="0">
                        <a:solidFill>
                          <a:schemeClr val="tx1"/>
                        </a:solidFill>
                        <a:latin typeface="Open sans" panose="020B0606030504020204"/>
                      </a:endParaRPr>
                    </a:p>
                  </a:txBody>
                  <a:tcPr/>
                </a:tc>
                <a:tc>
                  <a:txBody>
                    <a:bodyPr/>
                    <a:lstStyle/>
                    <a:p>
                      <a:pPr>
                        <a:buFontTx/>
                        <a:buNone/>
                      </a:pPr>
                      <a:endParaRPr lang="en-IN" sz="2000" dirty="0">
                        <a:solidFill>
                          <a:schemeClr val="tx1"/>
                        </a:solidFill>
                        <a:latin typeface="Open sans" panose="020B0606030504020204"/>
                      </a:endParaRPr>
                    </a:p>
                  </a:txBody>
                  <a:tcPr/>
                </a:tc>
                <a:extLst>
                  <a:ext uri="{0D108BD9-81ED-4DB2-BD59-A6C34878D82A}">
                    <a16:rowId xmlns:a16="http://schemas.microsoft.com/office/drawing/2014/main" val="1514750545"/>
                  </a:ext>
                </a:extLst>
              </a:tr>
            </a:tbl>
          </a:graphicData>
        </a:graphic>
      </p:graphicFrame>
    </p:spTree>
    <p:extLst>
      <p:ext uri="{BB962C8B-B14F-4D97-AF65-F5344CB8AC3E}">
        <p14:creationId xmlns:p14="http://schemas.microsoft.com/office/powerpoint/2010/main" val="3052253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92282" y="1652150"/>
            <a:ext cx="3543303" cy="3823856"/>
          </a:xfrm>
          <a:noFill/>
        </p:spPr>
        <p:txBody>
          <a:bodyPr>
            <a:noAutofit/>
          </a:bodyPr>
          <a:lstStyle/>
          <a:p>
            <a:pPr algn="l"/>
            <a:br>
              <a:rPr lang="en-US" altLang="en-US" sz="4000" b="1" dirty="0">
                <a:solidFill>
                  <a:srgbClr val="C00000"/>
                </a:solidFill>
                <a:latin typeface="Open sans" panose="020B0606030504020204"/>
              </a:rPr>
            </a:br>
            <a:r>
              <a:rPr lang="hi-IN" sz="4000" b="1" dirty="0">
                <a:solidFill>
                  <a:srgbClr val="C00000"/>
                </a:solidFill>
                <a:latin typeface="Open sans" panose="020B0606030504020204"/>
              </a:rPr>
              <a:t>सीबीआरएन आपातकालीन प्रतिक्रिया में हज़मत वाहन का उपयोग</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2" name="Rectangle 1">
            <a:extLst>
              <a:ext uri="{FF2B5EF4-FFF2-40B4-BE49-F238E27FC236}">
                <a16:creationId xmlns:a16="http://schemas.microsoft.com/office/drawing/2014/main" id="{2B32EDB3-9F28-48F8-A8AA-A2DE0BC7AE3D}"/>
              </a:ext>
            </a:extLst>
          </p:cNvPr>
          <p:cNvSpPr/>
          <p:nvPr/>
        </p:nvSpPr>
        <p:spPr>
          <a:xfrm>
            <a:off x="4239490" y="1301510"/>
            <a:ext cx="7221681" cy="4455515"/>
          </a:xfrm>
          <a:prstGeom prst="rect">
            <a:avLst/>
          </a:prstGeom>
        </p:spPr>
        <p:txBody>
          <a:bodyPr wrap="square">
            <a:spAutoFit/>
          </a:bodyPr>
          <a:lstStyle/>
          <a:p>
            <a:pPr lvl="1" indent="-457200" algn="just">
              <a:lnSpc>
                <a:spcPct val="150000"/>
              </a:lnSpc>
              <a:buFont typeface="Wingdings" panose="05000000000000000000" pitchFamily="2" charset="2"/>
              <a:buChar char="ü"/>
            </a:pPr>
            <a:r>
              <a:rPr lang="hi-IN" sz="2400" dirty="0">
                <a:latin typeface="Open sans" panose="020B0606030504020204"/>
              </a:rPr>
              <a:t>वाहन में निगरानी के साथ-साथ हज़मैट प्रतिक्रिया क्षमता का संयोजन है
खतरनाक रासायनिक, जैविक या रेडियोलॉजिकल आपात स्थिति का पता लगाने, निगरानी करने और प्रतिक्रिया देने के लिए उपयोग किया जाता है
हज़मत वाहन में विस्तृत कर्मियों का प्रशिक्षण ओईएम और विशेषज्ञ एजेंसी की सहायता से नियमित अंतराल पर किया जाना चाहिए</a:t>
            </a:r>
            <a:endParaRPr lang="en-US" sz="2400" dirty="0">
              <a:latin typeface="Open sans" panose="020B0606030504020204"/>
            </a:endParaRPr>
          </a:p>
        </p:txBody>
      </p:sp>
    </p:spTree>
    <p:extLst>
      <p:ext uri="{BB962C8B-B14F-4D97-AF65-F5344CB8AC3E}">
        <p14:creationId xmlns:p14="http://schemas.microsoft.com/office/powerpoint/2010/main" val="4119357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92282" y="1652150"/>
            <a:ext cx="3543303" cy="3823856"/>
          </a:xfrm>
          <a:noFill/>
        </p:spPr>
        <p:txBody>
          <a:bodyPr>
            <a:noAutofit/>
          </a:bodyPr>
          <a:lstStyle/>
          <a:p>
            <a:br>
              <a:rPr lang="en-US" altLang="en-US" sz="4000" b="1" dirty="0">
                <a:solidFill>
                  <a:srgbClr val="C00000"/>
                </a:solidFill>
                <a:latin typeface="Open sans" panose="020B0606030504020204"/>
              </a:rPr>
            </a:br>
            <a:r>
              <a:rPr lang="hi-IN" sz="4000" b="1" dirty="0">
                <a:solidFill>
                  <a:srgbClr val="C00000"/>
                </a:solidFill>
                <a:latin typeface="Open sans" panose="020B0606030504020204"/>
              </a:rPr>
              <a:t>सीबीआरएन आपातकालीन प्रतिक्रिया में हज़मत वाहन का उपयोग</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2" name="Rectangle 1">
            <a:extLst>
              <a:ext uri="{FF2B5EF4-FFF2-40B4-BE49-F238E27FC236}">
                <a16:creationId xmlns:a16="http://schemas.microsoft.com/office/drawing/2014/main" id="{2B32EDB3-9F28-48F8-A8AA-A2DE0BC7AE3D}"/>
              </a:ext>
            </a:extLst>
          </p:cNvPr>
          <p:cNvSpPr/>
          <p:nvPr/>
        </p:nvSpPr>
        <p:spPr>
          <a:xfrm>
            <a:off x="4239490" y="1301510"/>
            <a:ext cx="7221681" cy="523220"/>
          </a:xfrm>
          <a:prstGeom prst="rect">
            <a:avLst/>
          </a:prstGeom>
        </p:spPr>
        <p:txBody>
          <a:bodyPr wrap="square">
            <a:spAutoFit/>
          </a:bodyPr>
          <a:lstStyle/>
          <a:p>
            <a:pPr lvl="1"/>
            <a:r>
              <a:rPr lang="hi-IN" sz="2800" b="1" dirty="0">
                <a:latin typeface="Open sans" panose="020B0606030504020204"/>
              </a:rPr>
              <a:t>जनशक्ति तैनाती:</a:t>
            </a:r>
            <a:endParaRPr lang="en-US" sz="2400" b="1" dirty="0"/>
          </a:p>
        </p:txBody>
      </p:sp>
      <p:graphicFrame>
        <p:nvGraphicFramePr>
          <p:cNvPr id="8" name="Table 7">
            <a:extLst>
              <a:ext uri="{FF2B5EF4-FFF2-40B4-BE49-F238E27FC236}">
                <a16:creationId xmlns:a16="http://schemas.microsoft.com/office/drawing/2014/main" id="{B5FD6A73-5892-40BB-B1E6-F11BD0B846C8}"/>
              </a:ext>
            </a:extLst>
          </p:cNvPr>
          <p:cNvGraphicFramePr>
            <a:graphicFrameLocks noGrp="1"/>
          </p:cNvGraphicFramePr>
          <p:nvPr>
            <p:extLst>
              <p:ext uri="{D42A27DB-BD31-4B8C-83A1-F6EECF244321}">
                <p14:modId xmlns:p14="http://schemas.microsoft.com/office/powerpoint/2010/main" val="517147423"/>
              </p:ext>
            </p:extLst>
          </p:nvPr>
        </p:nvGraphicFramePr>
        <p:xfrm>
          <a:off x="4374573" y="2139142"/>
          <a:ext cx="7250605" cy="4375534"/>
        </p:xfrm>
        <a:graphic>
          <a:graphicData uri="http://schemas.openxmlformats.org/drawingml/2006/table">
            <a:tbl>
              <a:tblPr firstRow="1" firstCol="1" bandRow="1">
                <a:tableStyleId>{5DA37D80-6434-44D0-A028-1B22A696006F}</a:tableStyleId>
              </a:tblPr>
              <a:tblGrid>
                <a:gridCol w="706582">
                  <a:extLst>
                    <a:ext uri="{9D8B030D-6E8A-4147-A177-3AD203B41FA5}">
                      <a16:colId xmlns:a16="http://schemas.microsoft.com/office/drawing/2014/main" val="3460506038"/>
                    </a:ext>
                  </a:extLst>
                </a:gridCol>
                <a:gridCol w="2119745">
                  <a:extLst>
                    <a:ext uri="{9D8B030D-6E8A-4147-A177-3AD203B41FA5}">
                      <a16:colId xmlns:a16="http://schemas.microsoft.com/office/drawing/2014/main" val="2373675155"/>
                    </a:ext>
                  </a:extLst>
                </a:gridCol>
                <a:gridCol w="1060192">
                  <a:extLst>
                    <a:ext uri="{9D8B030D-6E8A-4147-A177-3AD203B41FA5}">
                      <a16:colId xmlns:a16="http://schemas.microsoft.com/office/drawing/2014/main" val="1079872484"/>
                    </a:ext>
                  </a:extLst>
                </a:gridCol>
                <a:gridCol w="755968">
                  <a:extLst>
                    <a:ext uri="{9D8B030D-6E8A-4147-A177-3AD203B41FA5}">
                      <a16:colId xmlns:a16="http://schemas.microsoft.com/office/drawing/2014/main" val="129412832"/>
                    </a:ext>
                  </a:extLst>
                </a:gridCol>
                <a:gridCol w="2608118">
                  <a:extLst>
                    <a:ext uri="{9D8B030D-6E8A-4147-A177-3AD203B41FA5}">
                      <a16:colId xmlns:a16="http://schemas.microsoft.com/office/drawing/2014/main" val="4228966254"/>
                    </a:ext>
                  </a:extLst>
                </a:gridCol>
              </a:tblGrid>
              <a:tr h="605324">
                <a:tc>
                  <a:txBody>
                    <a:bodyPr/>
                    <a:lstStyle/>
                    <a:p>
                      <a:pPr marL="121920" eaLnBrk="0">
                        <a:lnSpc>
                          <a:spcPct val="84000"/>
                        </a:lnSpc>
                        <a:spcBef>
                          <a:spcPts val="265"/>
                        </a:spcBef>
                        <a:spcAft>
                          <a:spcPts val="800"/>
                        </a:spcAft>
                      </a:pPr>
                      <a:r>
                        <a:rPr lang="hi-IN" sz="2400" dirty="0">
                          <a:solidFill>
                            <a:schemeClr val="tx1"/>
                          </a:solidFill>
                          <a:latin typeface="Open sans" panose="020B0606030504020204"/>
                        </a:rPr>
                        <a:t>क्र.सं</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683260" eaLnBrk="0">
                        <a:lnSpc>
                          <a:spcPct val="83000"/>
                        </a:lnSpc>
                        <a:spcBef>
                          <a:spcPts val="275"/>
                        </a:spcBef>
                        <a:spcAft>
                          <a:spcPts val="800"/>
                        </a:spcAft>
                      </a:pPr>
                      <a:r>
                        <a:rPr lang="hi-IN" sz="2400" dirty="0">
                          <a:solidFill>
                            <a:sysClr val="windowText" lastClr="000000"/>
                          </a:solidFill>
                          <a:effectLst/>
                          <a:latin typeface="Open sans" panose="020B0606030504020204"/>
                          <a:ea typeface="Arial" panose="020B0604020202020204" pitchFamily="34" charset="0"/>
                        </a:rPr>
                        <a:t>श्रेणी</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0" indent="0" eaLnBrk="0">
                        <a:lnSpc>
                          <a:spcPct val="83000"/>
                        </a:lnSpc>
                        <a:spcBef>
                          <a:spcPts val="275"/>
                        </a:spcBef>
                        <a:spcAft>
                          <a:spcPts val="800"/>
                        </a:spcAft>
                      </a:pPr>
                      <a:r>
                        <a:rPr lang="hi-IN" sz="2400" dirty="0">
                          <a:solidFill>
                            <a:sysClr val="windowText" lastClr="000000"/>
                          </a:solidFill>
                          <a:effectLst/>
                          <a:latin typeface="Open sans" panose="020B0606030504020204"/>
                        </a:rPr>
                        <a:t>मुख्य</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0" indent="0" eaLnBrk="0">
                        <a:lnSpc>
                          <a:spcPct val="84000"/>
                        </a:lnSpc>
                        <a:spcBef>
                          <a:spcPts val="265"/>
                        </a:spcBef>
                        <a:spcAft>
                          <a:spcPts val="800"/>
                        </a:spcAft>
                      </a:pPr>
                      <a:r>
                        <a:rPr lang="hi-IN" sz="1800" b="1" i="0" kern="1200" dirty="0">
                          <a:solidFill>
                            <a:schemeClr val="tx1"/>
                          </a:solidFill>
                          <a:effectLst/>
                          <a:latin typeface="+mn-lt"/>
                          <a:ea typeface="+mn-ea"/>
                          <a:cs typeface="+mn-cs"/>
                        </a:rPr>
                        <a:t>रिजर्व</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300355" eaLnBrk="0">
                        <a:lnSpc>
                          <a:spcPct val="84000"/>
                        </a:lnSpc>
                        <a:spcBef>
                          <a:spcPts val="265"/>
                        </a:spcBef>
                        <a:spcAft>
                          <a:spcPts val="800"/>
                        </a:spcAft>
                      </a:pPr>
                      <a:r>
                        <a:rPr lang="hi-IN" sz="2400" spc="25" dirty="0">
                          <a:solidFill>
                            <a:sysClr val="windowText" lastClr="000000"/>
                          </a:solidFill>
                          <a:effectLst/>
                          <a:latin typeface="Open sans" panose="020B0606030504020204"/>
                        </a:rPr>
                        <a:t>नियुक्ति</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2218514"/>
                  </a:ext>
                </a:extLst>
              </a:tr>
              <a:tr h="412384">
                <a:tc>
                  <a:txBody>
                    <a:bodyPr/>
                    <a:lstStyle/>
                    <a:p>
                      <a:pPr marL="88900" eaLnBrk="0">
                        <a:lnSpc>
                          <a:spcPct val="82000"/>
                        </a:lnSpc>
                        <a:spcBef>
                          <a:spcPts val="295"/>
                        </a:spcBef>
                        <a:spcAft>
                          <a:spcPts val="800"/>
                        </a:spcAft>
                      </a:pPr>
                      <a:r>
                        <a:rPr lang="en-US" sz="2400" spc="-45">
                          <a:solidFill>
                            <a:sysClr val="windowText" lastClr="000000"/>
                          </a:solidFill>
                          <a:effectLst/>
                          <a:latin typeface="Open sans" panose="020B0606030504020204"/>
                        </a:rPr>
                        <a:t>1.</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1120" eaLnBrk="0">
                        <a:lnSpc>
                          <a:spcPct val="84000"/>
                        </a:lnSpc>
                        <a:spcBef>
                          <a:spcPts val="270"/>
                        </a:spcBef>
                        <a:spcAft>
                          <a:spcPts val="800"/>
                        </a:spcAft>
                      </a:pPr>
                      <a:r>
                        <a:rPr lang="hi-IN" sz="2400" spc="10" dirty="0">
                          <a:solidFill>
                            <a:sysClr val="windowText" lastClr="000000"/>
                          </a:solidFill>
                          <a:effectLst/>
                          <a:latin typeface="Open sans" panose="020B0606030504020204"/>
                        </a:rPr>
                        <a:t>प्रशिक्षित राजपत्रित अधिकारी</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3000"/>
                        </a:lnSpc>
                        <a:spcBef>
                          <a:spcPts val="280"/>
                        </a:spcBef>
                        <a:spcAft>
                          <a:spcPts val="800"/>
                        </a:spcAft>
                      </a:pPr>
                      <a:r>
                        <a:rPr lang="en-US" sz="2400" spc="-5">
                          <a:solidFill>
                            <a:sysClr val="windowText" lastClr="000000"/>
                          </a:solidFill>
                          <a:effectLst/>
                          <a:latin typeface="Open sans" panose="020B0606030504020204"/>
                        </a:rPr>
                        <a:t>01</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3000"/>
                        </a:lnSpc>
                        <a:spcBef>
                          <a:spcPts val="280"/>
                        </a:spcBef>
                        <a:spcAft>
                          <a:spcPts val="800"/>
                        </a:spcAft>
                      </a:pPr>
                      <a:r>
                        <a:rPr lang="en-US" sz="2400" spc="-5">
                          <a:solidFill>
                            <a:sysClr val="windowText" lastClr="000000"/>
                          </a:solidFill>
                          <a:effectLst/>
                          <a:latin typeface="Open sans" panose="020B0606030504020204"/>
                        </a:rPr>
                        <a:t>01</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82550" eaLnBrk="0">
                        <a:lnSpc>
                          <a:spcPct val="84000"/>
                        </a:lnSpc>
                        <a:spcBef>
                          <a:spcPts val="270"/>
                        </a:spcBef>
                        <a:spcAft>
                          <a:spcPts val="800"/>
                        </a:spcAft>
                      </a:pPr>
                      <a:r>
                        <a:rPr lang="hi-IN" sz="2400" dirty="0">
                          <a:solidFill>
                            <a:sysClr val="windowText" lastClr="000000"/>
                          </a:solidFill>
                          <a:effectLst/>
                          <a:latin typeface="Open sans" panose="020B0606030504020204"/>
                        </a:rPr>
                        <a:t>हज़मत वेह सीडीआर</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1909881107"/>
                  </a:ext>
                </a:extLst>
              </a:tr>
              <a:tr h="366572">
                <a:tc>
                  <a:txBody>
                    <a:bodyPr/>
                    <a:lstStyle/>
                    <a:p>
                      <a:pPr marL="74930" eaLnBrk="0">
                        <a:lnSpc>
                          <a:spcPct val="82000"/>
                        </a:lnSpc>
                        <a:spcBef>
                          <a:spcPts val="300"/>
                        </a:spcBef>
                        <a:spcAft>
                          <a:spcPts val="800"/>
                        </a:spcAft>
                      </a:pPr>
                      <a:r>
                        <a:rPr lang="en-US" sz="2400" spc="-5" dirty="0">
                          <a:solidFill>
                            <a:sysClr val="windowText" lastClr="000000"/>
                          </a:solidFill>
                          <a:effectLst/>
                          <a:latin typeface="Open sans" panose="020B0606030504020204"/>
                        </a:rPr>
                        <a:t>2.</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1120" eaLnBrk="0">
                        <a:lnSpc>
                          <a:spcPct val="84000"/>
                        </a:lnSpc>
                        <a:spcBef>
                          <a:spcPts val="275"/>
                        </a:spcBef>
                        <a:spcAft>
                          <a:spcPts val="800"/>
                        </a:spcAft>
                      </a:pPr>
                      <a:r>
                        <a:rPr lang="hi-IN" sz="2400" spc="15" dirty="0">
                          <a:solidFill>
                            <a:sysClr val="windowText" lastClr="000000"/>
                          </a:solidFill>
                          <a:effectLst/>
                          <a:latin typeface="Open sans" panose="020B0606030504020204"/>
                        </a:rPr>
                        <a:t>प्रशिक्षित अधीनस्थ अधिकारी</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3000"/>
                        </a:lnSpc>
                        <a:spcBef>
                          <a:spcPts val="285"/>
                        </a:spcBef>
                        <a:spcAft>
                          <a:spcPts val="800"/>
                        </a:spcAft>
                      </a:pPr>
                      <a:r>
                        <a:rPr lang="en-US" sz="2400" spc="-5" dirty="0">
                          <a:solidFill>
                            <a:sysClr val="windowText" lastClr="000000"/>
                          </a:solidFill>
                          <a:effectLst/>
                          <a:latin typeface="Open sans" panose="020B0606030504020204"/>
                        </a:rPr>
                        <a:t>01</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3000"/>
                        </a:lnSpc>
                        <a:spcBef>
                          <a:spcPts val="285"/>
                        </a:spcBef>
                        <a:spcAft>
                          <a:spcPts val="800"/>
                        </a:spcAft>
                      </a:pPr>
                      <a:r>
                        <a:rPr lang="en-US" sz="2400" spc="-5" dirty="0">
                          <a:solidFill>
                            <a:sysClr val="windowText" lastClr="000000"/>
                          </a:solidFill>
                          <a:effectLst/>
                          <a:latin typeface="Open sans" panose="020B0606030504020204"/>
                        </a:rPr>
                        <a:t>02</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6200" eaLnBrk="0">
                        <a:lnSpc>
                          <a:spcPct val="85000"/>
                        </a:lnSpc>
                        <a:spcBef>
                          <a:spcPts val="270"/>
                        </a:spcBef>
                        <a:spcAft>
                          <a:spcPts val="800"/>
                        </a:spcAft>
                      </a:pPr>
                      <a:r>
                        <a:rPr lang="en-US" sz="2400" spc="-5" dirty="0">
                          <a:solidFill>
                            <a:sysClr val="windowText" lastClr="000000"/>
                          </a:solidFill>
                          <a:effectLst/>
                          <a:latin typeface="Open sans" panose="020B0606030504020204"/>
                        </a:rPr>
                        <a:t> </a:t>
                      </a:r>
                      <a:r>
                        <a:rPr lang="hi-IN" sz="2400" spc="-5" dirty="0">
                          <a:solidFill>
                            <a:sysClr val="windowText" lastClr="000000"/>
                          </a:solidFill>
                          <a:effectLst/>
                          <a:latin typeface="Open sans" panose="020B0606030504020204"/>
                        </a:rPr>
                        <a:t>प्रभारी</a:t>
                      </a:r>
                      <a:r>
                        <a:rPr lang="en-IN" sz="2400" spc="-5" dirty="0">
                          <a:solidFill>
                            <a:sysClr val="windowText" lastClr="000000"/>
                          </a:solidFill>
                          <a:effectLst/>
                          <a:latin typeface="Open sans" panose="020B0606030504020204"/>
                        </a:rPr>
                        <a:t> SO</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3607703366"/>
                  </a:ext>
                </a:extLst>
              </a:tr>
              <a:tr h="330816">
                <a:tc>
                  <a:txBody>
                    <a:bodyPr/>
                    <a:lstStyle/>
                    <a:p>
                      <a:pPr marL="76835" eaLnBrk="0">
                        <a:lnSpc>
                          <a:spcPct val="81000"/>
                        </a:lnSpc>
                        <a:spcBef>
                          <a:spcPts val="310"/>
                        </a:spcBef>
                        <a:spcAft>
                          <a:spcPts val="800"/>
                        </a:spcAft>
                      </a:pPr>
                      <a:r>
                        <a:rPr lang="en-US" sz="2400" spc="-10">
                          <a:solidFill>
                            <a:sysClr val="windowText" lastClr="000000"/>
                          </a:solidFill>
                          <a:effectLst/>
                          <a:latin typeface="Open sans" panose="020B0606030504020204"/>
                        </a:rPr>
                        <a:t>3.</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3000"/>
                        </a:lnSpc>
                        <a:spcBef>
                          <a:spcPts val="285"/>
                        </a:spcBef>
                        <a:spcAft>
                          <a:spcPts val="800"/>
                        </a:spcAft>
                      </a:pPr>
                      <a:r>
                        <a:rPr lang="hi-IN" sz="2400" dirty="0">
                          <a:solidFill>
                            <a:sysClr val="windowText" lastClr="000000"/>
                          </a:solidFill>
                          <a:effectLst/>
                          <a:latin typeface="Open sans" panose="020B0606030504020204"/>
                        </a:rPr>
                        <a:t>एसआई/एचसी (कॉमन)</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2000"/>
                        </a:lnSpc>
                        <a:spcBef>
                          <a:spcPts val="295"/>
                        </a:spcBef>
                        <a:spcAft>
                          <a:spcPts val="800"/>
                        </a:spcAft>
                      </a:pPr>
                      <a:r>
                        <a:rPr lang="en-US" sz="2400" spc="-5">
                          <a:solidFill>
                            <a:sysClr val="windowText" lastClr="000000"/>
                          </a:solidFill>
                          <a:effectLst/>
                          <a:latin typeface="Open sans" panose="020B0606030504020204"/>
                        </a:rPr>
                        <a:t>01</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2000"/>
                        </a:lnSpc>
                        <a:spcBef>
                          <a:spcPts val="295"/>
                        </a:spcBef>
                        <a:spcAft>
                          <a:spcPts val="800"/>
                        </a:spcAft>
                      </a:pPr>
                      <a:r>
                        <a:rPr lang="en-US" sz="2400" spc="-5">
                          <a:solidFill>
                            <a:sysClr val="windowText" lastClr="000000"/>
                          </a:solidFill>
                          <a:effectLst/>
                          <a:latin typeface="Open sans" panose="020B0606030504020204"/>
                        </a:rPr>
                        <a:t>02</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7470" eaLnBrk="0">
                        <a:lnSpc>
                          <a:spcPct val="83000"/>
                        </a:lnSpc>
                        <a:spcBef>
                          <a:spcPts val="285"/>
                        </a:spcBef>
                        <a:spcAft>
                          <a:spcPts val="800"/>
                        </a:spcAft>
                      </a:pPr>
                      <a:r>
                        <a:rPr lang="hi-IN" sz="2400" dirty="0">
                          <a:solidFill>
                            <a:sysClr val="windowText" lastClr="000000"/>
                          </a:solidFill>
                          <a:effectLst/>
                          <a:latin typeface="Open sans" panose="020B0606030504020204"/>
                        </a:rPr>
                        <a:t>संचार </a:t>
                      </a:r>
                      <a:r>
                        <a:rPr lang="en-US" sz="2400" dirty="0">
                          <a:solidFill>
                            <a:sysClr val="windowText" lastClr="000000"/>
                          </a:solidFill>
                          <a:effectLst/>
                          <a:latin typeface="Open sans" panose="020B0606030504020204"/>
                        </a:rPr>
                        <a:t>I/C</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2095955456"/>
                  </a:ext>
                </a:extLst>
              </a:tr>
              <a:tr h="330816">
                <a:tc>
                  <a:txBody>
                    <a:bodyPr/>
                    <a:lstStyle/>
                    <a:p>
                      <a:pPr marL="71755" eaLnBrk="0">
                        <a:lnSpc>
                          <a:spcPct val="81000"/>
                        </a:lnSpc>
                        <a:spcBef>
                          <a:spcPts val="315"/>
                        </a:spcBef>
                        <a:spcAft>
                          <a:spcPts val="800"/>
                        </a:spcAft>
                      </a:pPr>
                      <a:r>
                        <a:rPr lang="en-US" sz="2400" spc="5">
                          <a:solidFill>
                            <a:sysClr val="windowText" lastClr="000000"/>
                          </a:solidFill>
                          <a:effectLst/>
                          <a:latin typeface="Open sans" panose="020B0606030504020204"/>
                        </a:rPr>
                        <a:t>4.</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3000"/>
                        </a:lnSpc>
                        <a:spcBef>
                          <a:spcPts val="285"/>
                        </a:spcBef>
                        <a:spcAft>
                          <a:spcPts val="800"/>
                        </a:spcAft>
                      </a:pPr>
                      <a:r>
                        <a:rPr lang="hi-IN" sz="2400" dirty="0">
                          <a:solidFill>
                            <a:sysClr val="windowText" lastClr="000000"/>
                          </a:solidFill>
                          <a:effectLst/>
                          <a:latin typeface="Open sans" panose="020B0606030504020204"/>
                        </a:rPr>
                        <a:t>ओआरएस (एचसी/सीटी)</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2000"/>
                        </a:lnSpc>
                        <a:spcBef>
                          <a:spcPts val="295"/>
                        </a:spcBef>
                        <a:spcAft>
                          <a:spcPts val="800"/>
                        </a:spcAft>
                      </a:pPr>
                      <a:r>
                        <a:rPr lang="en-US" sz="2400" spc="-5">
                          <a:solidFill>
                            <a:sysClr val="windowText" lastClr="000000"/>
                          </a:solidFill>
                          <a:effectLst/>
                          <a:latin typeface="Open sans" panose="020B0606030504020204"/>
                        </a:rPr>
                        <a:t>02</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2000"/>
                        </a:lnSpc>
                        <a:spcBef>
                          <a:spcPts val="295"/>
                        </a:spcBef>
                        <a:spcAft>
                          <a:spcPts val="800"/>
                        </a:spcAft>
                      </a:pPr>
                      <a:r>
                        <a:rPr lang="en-US" sz="2400" spc="-5">
                          <a:solidFill>
                            <a:sysClr val="windowText" lastClr="000000"/>
                          </a:solidFill>
                          <a:effectLst/>
                          <a:latin typeface="Open sans" panose="020B0606030504020204"/>
                        </a:rPr>
                        <a:t>02</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82550" eaLnBrk="0">
                        <a:lnSpc>
                          <a:spcPct val="82000"/>
                        </a:lnSpc>
                        <a:spcBef>
                          <a:spcPts val="295"/>
                        </a:spcBef>
                        <a:spcAft>
                          <a:spcPts val="800"/>
                        </a:spcAft>
                      </a:pPr>
                      <a:r>
                        <a:rPr lang="hi-IN" sz="2400" spc="15" dirty="0">
                          <a:solidFill>
                            <a:sysClr val="windowText" lastClr="000000"/>
                          </a:solidFill>
                          <a:effectLst/>
                          <a:latin typeface="Open sans" panose="020B0606030504020204"/>
                        </a:rPr>
                        <a:t>बचावकर्ता/उत्तरदाता</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3548716770"/>
                  </a:ext>
                </a:extLst>
              </a:tr>
              <a:tr h="334876">
                <a:tc>
                  <a:txBody>
                    <a:bodyPr/>
                    <a:lstStyle/>
                    <a:p>
                      <a:pPr marL="76835" eaLnBrk="0">
                        <a:lnSpc>
                          <a:spcPct val="81000"/>
                        </a:lnSpc>
                        <a:spcBef>
                          <a:spcPts val="330"/>
                        </a:spcBef>
                        <a:spcAft>
                          <a:spcPts val="800"/>
                        </a:spcAft>
                      </a:pPr>
                      <a:r>
                        <a:rPr lang="en-US" sz="2400" spc="-10">
                          <a:solidFill>
                            <a:sysClr val="windowText" lastClr="000000"/>
                          </a:solidFill>
                          <a:effectLst/>
                          <a:latin typeface="Open sans" panose="020B0606030504020204"/>
                        </a:rPr>
                        <a:t>5.</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5565" eaLnBrk="0">
                        <a:lnSpc>
                          <a:spcPct val="84000"/>
                        </a:lnSpc>
                        <a:spcBef>
                          <a:spcPts val="285"/>
                        </a:spcBef>
                        <a:spcAft>
                          <a:spcPts val="800"/>
                        </a:spcAft>
                      </a:pPr>
                      <a:r>
                        <a:rPr lang="hi-IN" sz="2400" dirty="0">
                          <a:solidFill>
                            <a:sysClr val="windowText" lastClr="000000"/>
                          </a:solidFill>
                          <a:effectLst/>
                          <a:latin typeface="Open sans" panose="020B0606030504020204"/>
                        </a:rPr>
                        <a:t>ओआरएस (एमटी स्टाफ)</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930" eaLnBrk="0">
                        <a:lnSpc>
                          <a:spcPct val="83000"/>
                        </a:lnSpc>
                        <a:spcBef>
                          <a:spcPts val="295"/>
                        </a:spcBef>
                        <a:spcAft>
                          <a:spcPts val="800"/>
                        </a:spcAft>
                      </a:pPr>
                      <a:r>
                        <a:rPr lang="en-US" sz="2400" spc="-5">
                          <a:solidFill>
                            <a:sysClr val="windowText" lastClr="000000"/>
                          </a:solidFill>
                          <a:effectLst/>
                          <a:latin typeface="Open sans" panose="020B0606030504020204"/>
                        </a:rPr>
                        <a:t>02</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74295" eaLnBrk="0">
                        <a:lnSpc>
                          <a:spcPts val="695"/>
                        </a:lnSpc>
                        <a:spcBef>
                          <a:spcPts val="895"/>
                        </a:spcBef>
                        <a:spcAft>
                          <a:spcPts val="800"/>
                        </a:spcAft>
                      </a:pPr>
                      <a:r>
                        <a:rPr lang="en-US" sz="2400">
                          <a:solidFill>
                            <a:sysClr val="windowText" lastClr="000000"/>
                          </a:solidFill>
                          <a:effectLst/>
                          <a:latin typeface="Open sans" panose="020B0606030504020204"/>
                        </a:rPr>
                        <a:t>-</a:t>
                      </a:r>
                      <a:endParaRPr lang="en-IN" sz="2400">
                        <a:solidFill>
                          <a:sysClr val="windowText" lastClr="000000"/>
                        </a:solidFill>
                        <a:effectLst/>
                        <a:latin typeface="Open sans" panose="020B0606030504020204"/>
                        <a:ea typeface="Arial" panose="020B0604020202020204" pitchFamily="34" charset="0"/>
                      </a:endParaRPr>
                    </a:p>
                  </a:txBody>
                  <a:tcPr marL="68580" marR="68580" marT="0" marB="0"/>
                </a:tc>
                <a:tc>
                  <a:txBody>
                    <a:bodyPr/>
                    <a:lstStyle/>
                    <a:p>
                      <a:pPr marL="81915" eaLnBrk="0">
                        <a:lnSpc>
                          <a:spcPct val="84000"/>
                        </a:lnSpc>
                        <a:spcBef>
                          <a:spcPts val="285"/>
                        </a:spcBef>
                        <a:spcAft>
                          <a:spcPts val="800"/>
                        </a:spcAft>
                      </a:pPr>
                      <a:r>
                        <a:rPr lang="hi-IN" sz="2400" spc="15" dirty="0">
                          <a:solidFill>
                            <a:sysClr val="windowText" lastClr="000000"/>
                          </a:solidFill>
                          <a:effectLst/>
                          <a:latin typeface="Open sans" panose="020B0606030504020204"/>
                        </a:rPr>
                        <a:t>ड्राइवर/सह-चालक</a:t>
                      </a:r>
                      <a:endParaRPr lang="en-IN" sz="2400" dirty="0">
                        <a:solidFill>
                          <a:sysClr val="windowText" lastClr="000000"/>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1780543218"/>
                  </a:ext>
                </a:extLst>
              </a:tr>
            </a:tbl>
          </a:graphicData>
        </a:graphic>
      </p:graphicFrame>
    </p:spTree>
    <p:extLst>
      <p:ext uri="{BB962C8B-B14F-4D97-AF65-F5344CB8AC3E}">
        <p14:creationId xmlns:p14="http://schemas.microsoft.com/office/powerpoint/2010/main" val="4260149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745672"/>
            <a:ext cx="3616036" cy="3179614"/>
          </a:xfrm>
        </p:spPr>
        <p:txBody>
          <a:bodyPr>
            <a:noAutofit/>
          </a:bodyPr>
          <a:lstStyle/>
          <a:p>
            <a:r>
              <a:rPr lang="hi-IN" sz="4000" b="1" dirty="0">
                <a:solidFill>
                  <a:srgbClr val="C00000"/>
                </a:solidFill>
                <a:latin typeface="Open sans" panose="020B0606030504020204"/>
              </a:rPr>
              <a:t>मॉक अभ्यास करने की प्रक्रिया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507847" y="738422"/>
            <a:ext cx="6951519" cy="5194114"/>
          </a:xfrm>
          <a:prstGeom prst="rect">
            <a:avLst/>
          </a:prstGeom>
        </p:spPr>
        <p:txBody>
          <a:bodyPr wrap="square">
            <a:spAutoFit/>
          </a:bodyPr>
          <a:lstStyle/>
          <a:p>
            <a:pPr>
              <a:lnSpc>
                <a:spcPct val="150000"/>
              </a:lnSpc>
            </a:pPr>
            <a:r>
              <a:rPr lang="hi-IN" sz="2800" dirty="0">
                <a:latin typeface="Open sans" panose="020B0606030504020204"/>
              </a:rPr>
              <a:t>मॉक ड्रिल/अभ्यास वास्तविक जीवन के परिदृश्यों का अनुकरण करते हैं और किसी विशेष एजेंसी के कौशल का प्रदर्शन नहीं करते हैं।</a:t>
            </a:r>
            <a:endParaRPr lang="en-US" sz="2800" dirty="0">
              <a:latin typeface="Open sans" panose="020B0606030504020204"/>
            </a:endParaRPr>
          </a:p>
          <a:p>
            <a:pPr>
              <a:lnSpc>
                <a:spcPct val="150000"/>
              </a:lnSpc>
            </a:pPr>
            <a:r>
              <a:rPr lang="hi-IN" sz="2800" b="1" dirty="0">
                <a:latin typeface="Open sans" panose="020B0606030504020204"/>
              </a:rPr>
              <a:t>मॉक एक्सरसाइज के चरण </a:t>
            </a:r>
          </a:p>
          <a:p>
            <a:pPr marL="514350" indent="-514350">
              <a:lnSpc>
                <a:spcPct val="150000"/>
              </a:lnSpc>
              <a:buFont typeface="+mj-lt"/>
              <a:buAutoNum type="arabicPeriod"/>
            </a:pPr>
            <a:r>
              <a:rPr lang="hi-IN" sz="2800" dirty="0">
                <a:latin typeface="Open sans" panose="020B0606030504020204"/>
              </a:rPr>
              <a:t>समन्वय और अभिविन्यास सम्मेलन
टेबल टॉप एक्सरसाइज़
फील्ड मॉक एक्सरसाइज</a:t>
            </a:r>
            <a:endParaRPr lang="en-US" sz="2800" dirty="0">
              <a:latin typeface="Open sans" panose="020B0606030504020204"/>
            </a:endParaRPr>
          </a:p>
        </p:txBody>
      </p:sp>
    </p:spTree>
    <p:extLst>
      <p:ext uri="{BB962C8B-B14F-4D97-AF65-F5344CB8AC3E}">
        <p14:creationId xmlns:p14="http://schemas.microsoft.com/office/powerpoint/2010/main" val="199310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745672"/>
            <a:ext cx="3616036" cy="3179614"/>
          </a:xfrm>
        </p:spPr>
        <p:txBody>
          <a:bodyPr>
            <a:noAutofit/>
          </a:bodyPr>
          <a:lstStyle/>
          <a:p>
            <a:pPr algn="l"/>
            <a:r>
              <a:rPr lang="hi-IN" sz="4000" b="1" dirty="0">
                <a:solidFill>
                  <a:srgbClr val="C00000"/>
                </a:solidFill>
                <a:latin typeface="Open sans" panose="020B0606030504020204"/>
              </a:rPr>
              <a:t>मॉक अभ्यास करने की प्रक्रिया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333009" y="1063164"/>
            <a:ext cx="7180119" cy="5182701"/>
          </a:xfrm>
          <a:prstGeom prst="rect">
            <a:avLst/>
          </a:prstGeom>
        </p:spPr>
        <p:txBody>
          <a:bodyPr wrap="square">
            <a:spAutoFit/>
          </a:bodyPr>
          <a:lstStyle/>
          <a:p>
            <a:pPr algn="just">
              <a:lnSpc>
                <a:spcPct val="150000"/>
              </a:lnSpc>
              <a:buFont typeface="+mj-lt"/>
              <a:buAutoNum type="arabicPeriod"/>
            </a:pPr>
            <a:r>
              <a:rPr lang="en-US" sz="2800" dirty="0">
                <a:latin typeface="Open sans" panose="020B0606030504020204"/>
              </a:rPr>
              <a:t> </a:t>
            </a:r>
            <a:r>
              <a:rPr lang="hi-IN" sz="2800" dirty="0">
                <a:latin typeface="Open sans" panose="020B0606030504020204"/>
              </a:rPr>
              <a:t>समन्वय और अभिविन्यास सम्मेलन
उद्देश्यों, भूमिकाओं और जिम्मेदारियों को परिभाषित करें।
आईआरएस कार्यप्रणाली और डीएम योजनाओं पर चर्चा करें।
यथार्थवादी व्यायाम स्थलों का चयन करें।
तारीखें, स्थान और मीडिया की भागीदारी तय करें।सम्मेलन के बाद साइट पर जाएँ। </a:t>
            </a:r>
            <a:endParaRPr lang="en-IN" sz="2800" dirty="0">
              <a:latin typeface="Open sans" panose="020B0606030504020204"/>
            </a:endParaRPr>
          </a:p>
        </p:txBody>
      </p:sp>
    </p:spTree>
    <p:extLst>
      <p:ext uri="{BB962C8B-B14F-4D97-AF65-F5344CB8AC3E}">
        <p14:creationId xmlns:p14="http://schemas.microsoft.com/office/powerpoint/2010/main" val="2369150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745672"/>
            <a:ext cx="3616036" cy="3179614"/>
          </a:xfrm>
        </p:spPr>
        <p:txBody>
          <a:bodyPr>
            <a:noAutofit/>
          </a:bodyPr>
          <a:lstStyle/>
          <a:p>
            <a:pPr algn="l"/>
            <a:r>
              <a:rPr lang="hi-IN" sz="4000" b="1" dirty="0">
                <a:solidFill>
                  <a:srgbClr val="C00000"/>
                </a:solidFill>
                <a:latin typeface="Open sans" panose="020B0606030504020204"/>
              </a:rPr>
              <a:t>मॉक अभ्यास करने की प्रक्रिया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333009" y="1063164"/>
            <a:ext cx="7491846" cy="5639814"/>
          </a:xfrm>
          <a:prstGeom prst="rect">
            <a:avLst/>
          </a:prstGeom>
        </p:spPr>
        <p:txBody>
          <a:bodyPr wrap="square">
            <a:spAutoFit/>
          </a:bodyPr>
          <a:lstStyle/>
          <a:p>
            <a:pPr marL="514350" indent="-514350" algn="just">
              <a:buFont typeface="+mj-lt"/>
              <a:buAutoNum type="arabicPeriod" startAt="2"/>
            </a:pPr>
            <a:r>
              <a:rPr lang="hi-IN" sz="2800" dirty="0">
                <a:latin typeface="Open sans" panose="020B0606030504020204"/>
              </a:rPr>
              <a:t>टेबल टॉप एक्सरसाइज़ </a:t>
            </a:r>
            <a:endParaRPr lang="en-US" sz="2800" dirty="0">
              <a:latin typeface="Open sans" panose="020B0606030504020204"/>
            </a:endParaRPr>
          </a:p>
          <a:p>
            <a:pPr marL="914400" lvl="1" indent="-457200" algn="just">
              <a:lnSpc>
                <a:spcPct val="150000"/>
              </a:lnSpc>
              <a:buFont typeface="Wingdings" panose="05000000000000000000" pitchFamily="2" charset="2"/>
              <a:buChar char="v"/>
            </a:pPr>
            <a:r>
              <a:rPr lang="hi-IN" sz="2800" dirty="0">
                <a:latin typeface="Open sans" panose="020B0606030504020204"/>
              </a:rPr>
              <a:t>सबसे खराब स्थिति वाले परिदृश्यों का अनुकरण करें।</a:t>
            </a:r>
          </a:p>
          <a:p>
            <a:pPr marL="914400" lvl="1" indent="-457200" algn="just">
              <a:lnSpc>
                <a:spcPct val="150000"/>
              </a:lnSpc>
              <a:buFont typeface="Wingdings" panose="05000000000000000000" pitchFamily="2" charset="2"/>
              <a:buChar char="v"/>
            </a:pPr>
            <a:r>
              <a:rPr lang="hi-IN" sz="2800" dirty="0">
                <a:latin typeface="Open sans" panose="020B0606030504020204"/>
              </a:rPr>
              <a:t>अंतराल और पाठों की पहचान करें।
अंतर-एजेंसी संचार योजना पर चर्चा करें
आपातकालीन प्रतिक्रिया योजना/डीएम योजना के अनुसार भूमिकाओं पर चर्चा करें
टेबल टॉप एक्सरसाइज़ मुख्य एक्सरसाइज़ के कम से कम 2 दिन पहले आयोजित करें</a:t>
            </a:r>
            <a:endParaRPr lang="en-IN" sz="2800" dirty="0">
              <a:latin typeface="Open sans" panose="020B0606030504020204"/>
            </a:endParaRPr>
          </a:p>
        </p:txBody>
      </p:sp>
    </p:spTree>
    <p:extLst>
      <p:ext uri="{BB962C8B-B14F-4D97-AF65-F5344CB8AC3E}">
        <p14:creationId xmlns:p14="http://schemas.microsoft.com/office/powerpoint/2010/main" val="1404984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745672"/>
            <a:ext cx="3616036" cy="3179614"/>
          </a:xfrm>
        </p:spPr>
        <p:txBody>
          <a:bodyPr>
            <a:noAutofit/>
          </a:bodyPr>
          <a:lstStyle/>
          <a:p>
            <a:r>
              <a:rPr lang="hi-IN" sz="4000" b="1" dirty="0">
                <a:solidFill>
                  <a:srgbClr val="C00000"/>
                </a:solidFill>
                <a:latin typeface="Open sans" panose="020B0606030504020204"/>
              </a:rPr>
              <a:t>मॉक अभ्यास करने की प्रक्रिया</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073233" y="588625"/>
            <a:ext cx="8083685" cy="5693866"/>
          </a:xfrm>
          <a:prstGeom prst="rect">
            <a:avLst/>
          </a:prstGeom>
        </p:spPr>
        <p:txBody>
          <a:bodyPr wrap="square">
            <a:spAutoFit/>
          </a:bodyPr>
          <a:lstStyle/>
          <a:p>
            <a:pPr marL="514350" indent="-514350">
              <a:buFont typeface="+mj-lt"/>
              <a:buAutoNum type="arabicPeriod" startAt="3"/>
            </a:pPr>
            <a:r>
              <a:rPr lang="hi-IN" sz="2600" b="1" dirty="0">
                <a:latin typeface="Open sans" panose="020B0606030504020204"/>
              </a:rPr>
              <a:t>फील्ड मॉक एक्सरसाइज</a:t>
            </a:r>
          </a:p>
          <a:p>
            <a:pPr marL="514350" indent="-514350">
              <a:buFont typeface="+mj-lt"/>
              <a:buAutoNum type="arabicPeriod" startAt="3"/>
            </a:pPr>
            <a:endParaRPr lang="hi-IN" sz="2600" b="1" dirty="0">
              <a:latin typeface="Open sans" panose="020B0606030504020204"/>
            </a:endParaRPr>
          </a:p>
          <a:p>
            <a:pPr algn="just"/>
            <a:r>
              <a:rPr lang="hi-IN" sz="2600" b="1" dirty="0">
                <a:latin typeface="Open sans" panose="020B0606030504020204"/>
              </a:rPr>
              <a:t>  सक्रियण चरण:</a:t>
            </a:r>
          </a:p>
          <a:p>
            <a:pPr algn="just"/>
            <a:r>
              <a:rPr lang="hi-IN" sz="2600" b="1" dirty="0">
                <a:latin typeface="Open sans" panose="020B0606030504020204"/>
              </a:rPr>
              <a:t>    </a:t>
            </a:r>
            <a:r>
              <a:rPr lang="hi-IN" sz="2600" dirty="0">
                <a:latin typeface="Open sans" panose="020B0606030504020204"/>
              </a:rPr>
              <a:t>पूर्व-निर्धारित संकेत के साथ नकली अभ्यास शुरू करें।</a:t>
            </a:r>
            <a:endParaRPr lang="en-US" sz="2600" dirty="0">
              <a:latin typeface="Open sans" panose="020B0606030504020204"/>
            </a:endParaRPr>
          </a:p>
          <a:p>
            <a:pPr lvl="2" algn="just">
              <a:lnSpc>
                <a:spcPct val="100000"/>
              </a:lnSpc>
            </a:pPr>
            <a:r>
              <a:rPr lang="hi-IN" sz="2600" dirty="0">
                <a:latin typeface="Open sans" panose="020B0606030504020204"/>
              </a:rPr>
              <a:t>आईआरएस सक्रिय करें और साइट पर आपातकालीन प्रतिक्रियाओं की समीक्षा करें।</a:t>
            </a:r>
          </a:p>
          <a:p>
            <a:pPr lvl="2" algn="just">
              <a:lnSpc>
                <a:spcPct val="100000"/>
              </a:lnSpc>
            </a:pPr>
            <a:endParaRPr lang="hi-IN" sz="2600" b="1" dirty="0">
              <a:latin typeface="Open sans" panose="020B0606030504020204"/>
            </a:endParaRPr>
          </a:p>
          <a:p>
            <a:pPr lvl="2" algn="just">
              <a:lnSpc>
                <a:spcPct val="100000"/>
              </a:lnSpc>
            </a:pPr>
            <a:r>
              <a:rPr lang="hi-IN" sz="2600" b="1" dirty="0">
                <a:latin typeface="Open sans" panose="020B0606030504020204"/>
              </a:rPr>
              <a:t>प्रतिक्रिया चरण:</a:t>
            </a:r>
            <a:endParaRPr lang="en-US" sz="2600" b="1" dirty="0">
              <a:latin typeface="Open sans" panose="020B0606030504020204"/>
            </a:endParaRPr>
          </a:p>
          <a:p>
            <a:pPr lvl="2" algn="just">
              <a:lnSpc>
                <a:spcPct val="100000"/>
              </a:lnSpc>
            </a:pPr>
            <a:r>
              <a:rPr lang="hi-IN" sz="2600" dirty="0">
                <a:latin typeface="Open sans" panose="020B0606030504020204"/>
              </a:rPr>
              <a:t>एनडीआरएफ की टीमों को जुटाएं।
निकासी, बचाव और शमन शुरू करें</a:t>
            </a:r>
            <a:r>
              <a:rPr lang="en-US" sz="2600" dirty="0">
                <a:latin typeface="Open sans" panose="020B0606030504020204"/>
              </a:rPr>
              <a:t>.</a:t>
            </a:r>
            <a:endParaRPr lang="hi-IN" sz="2600" dirty="0">
              <a:latin typeface="Open sans" panose="020B0606030504020204"/>
            </a:endParaRPr>
          </a:p>
          <a:p>
            <a:pPr lvl="2" algn="just">
              <a:lnSpc>
                <a:spcPct val="100000"/>
              </a:lnSpc>
            </a:pPr>
            <a:endParaRPr lang="en-US" sz="2600" dirty="0">
              <a:latin typeface="Open sans" panose="020B0606030504020204"/>
            </a:endParaRPr>
          </a:p>
          <a:p>
            <a:pPr lvl="1" algn="just">
              <a:lnSpc>
                <a:spcPct val="100000"/>
              </a:lnSpc>
            </a:pPr>
            <a:r>
              <a:rPr lang="hi-IN" sz="2600" b="1" dirty="0">
                <a:latin typeface="Open sans" panose="020B0606030504020204"/>
              </a:rPr>
              <a:t>मूल्यांकन चरण</a:t>
            </a:r>
            <a:r>
              <a:rPr lang="en-IN" sz="2600" b="1" dirty="0">
                <a:latin typeface="Open sans" panose="020B0606030504020204"/>
              </a:rPr>
              <a:t>:</a:t>
            </a:r>
            <a:endParaRPr lang="en-US" sz="2600" b="1" dirty="0">
              <a:latin typeface="Open sans" panose="020B0606030504020204"/>
            </a:endParaRPr>
          </a:p>
          <a:p>
            <a:pPr lvl="2" algn="just">
              <a:lnSpc>
                <a:spcPct val="100000"/>
              </a:lnSpc>
            </a:pPr>
            <a:r>
              <a:rPr lang="hi-IN" sz="2600" dirty="0">
                <a:latin typeface="Open sans" panose="020B0606030504020204"/>
              </a:rPr>
              <a:t>प्रदर्शन को संक्षिप्त करें और आकलन करें।
सीखे गए पाठों और अंतरालों की पहचान करें।</a:t>
            </a:r>
            <a:endParaRPr lang="en-IN" sz="2800" dirty="0">
              <a:latin typeface="Open sans" panose="020B0606030504020204"/>
            </a:endParaRPr>
          </a:p>
        </p:txBody>
      </p:sp>
    </p:spTree>
    <p:extLst>
      <p:ext uri="{BB962C8B-B14F-4D97-AF65-F5344CB8AC3E}">
        <p14:creationId xmlns:p14="http://schemas.microsoft.com/office/powerpoint/2010/main" val="191415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9" y="2254830"/>
            <a:ext cx="3138054" cy="2524987"/>
          </a:xfrm>
        </p:spPr>
        <p:txBody>
          <a:bodyPr>
            <a:noAutofit/>
          </a:bodyPr>
          <a:lstStyle/>
          <a:p>
            <a:r>
              <a:rPr lang="hi-IN" sz="4000" b="1" dirty="0">
                <a:solidFill>
                  <a:srgbClr val="C00000"/>
                </a:solidFill>
              </a:rPr>
              <a:t>सामान्य दिशा-निर्देश और रूपरेखा</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312227" y="1281379"/>
            <a:ext cx="7261890" cy="4832092"/>
          </a:xfrm>
          <a:prstGeom prst="rect">
            <a:avLst/>
          </a:prstGeom>
        </p:spPr>
        <p:txBody>
          <a:bodyPr wrap="square">
            <a:spAutoFit/>
          </a:bodyPr>
          <a:lstStyle/>
          <a:p>
            <a:r>
              <a:rPr lang="en-US" sz="2800" b="1" dirty="0">
                <a:latin typeface="Open sans" panose="020B0606030504020204"/>
              </a:rPr>
              <a:t> </a:t>
            </a:r>
            <a:r>
              <a:rPr lang="hi-IN" altLang="en-US" sz="2800" b="1" dirty="0">
                <a:latin typeface="Arial" panose="020B0604020202020204" pitchFamily="34" charset="0"/>
              </a:rPr>
              <a:t>सी बी आर एन</a:t>
            </a:r>
            <a:r>
              <a:rPr lang="en-IN" sz="2800" b="1" dirty="0"/>
              <a:t> </a:t>
            </a:r>
            <a:r>
              <a:rPr lang="hi-IN" sz="2800" b="1" dirty="0"/>
              <a:t>आपात स्थितियों का वर्गीकरण</a:t>
            </a:r>
          </a:p>
          <a:p>
            <a:endParaRPr lang="hi-IN" sz="2800" b="1" dirty="0"/>
          </a:p>
          <a:p>
            <a:r>
              <a:rPr lang="hi-IN" sz="2800" b="1" dirty="0"/>
              <a:t>स्तर 0 (</a:t>
            </a:r>
            <a:r>
              <a:rPr lang="en-IN" sz="2800" b="1" dirty="0"/>
              <a:t>Level 0):</a:t>
            </a:r>
            <a:r>
              <a:rPr lang="en-IN" sz="2800" dirty="0"/>
              <a:t> </a:t>
            </a:r>
            <a:r>
              <a:rPr lang="hi-IN" sz="2800" dirty="0"/>
              <a:t>निगरानी, तैयारी और शमन। </a:t>
            </a:r>
          </a:p>
          <a:p>
            <a:endParaRPr lang="en-IN" sz="2800" dirty="0"/>
          </a:p>
          <a:p>
            <a:r>
              <a:rPr lang="hi-IN" sz="2800" b="1" dirty="0"/>
              <a:t>स्तर 1 (</a:t>
            </a:r>
            <a:r>
              <a:rPr lang="en-IN" sz="2800" b="1" dirty="0"/>
              <a:t>Level 1):</a:t>
            </a:r>
            <a:r>
              <a:rPr lang="en-IN" sz="2800" dirty="0"/>
              <a:t> </a:t>
            </a:r>
            <a:r>
              <a:rPr lang="hi-IN" sz="2800" dirty="0"/>
              <a:t>जिला-स्तरीय आपदा।</a:t>
            </a:r>
          </a:p>
          <a:p>
            <a:endParaRPr lang="hi-IN" sz="2800" dirty="0"/>
          </a:p>
          <a:p>
            <a:r>
              <a:rPr lang="hi-IN" sz="2800" b="1" dirty="0"/>
              <a:t>स्तर 2 (</a:t>
            </a:r>
            <a:r>
              <a:rPr lang="en-IN" sz="2800" b="1" dirty="0"/>
              <a:t>Level 2):</a:t>
            </a:r>
            <a:r>
              <a:rPr lang="en-IN" sz="2800" dirty="0"/>
              <a:t> </a:t>
            </a:r>
            <a:r>
              <a:rPr lang="hi-IN" sz="2800" dirty="0"/>
              <a:t>राज्य-स्तरीय आपदा।</a:t>
            </a:r>
          </a:p>
          <a:p>
            <a:endParaRPr lang="hi-IN" sz="2800" dirty="0"/>
          </a:p>
          <a:p>
            <a:r>
              <a:rPr lang="hi-IN" sz="2800" b="1" dirty="0"/>
              <a:t>स्तर 3 (</a:t>
            </a:r>
            <a:r>
              <a:rPr lang="en-IN" sz="2800" b="1" dirty="0"/>
              <a:t>Level 3):</a:t>
            </a:r>
            <a:r>
              <a:rPr lang="en-IN" sz="2800" dirty="0"/>
              <a:t> </a:t>
            </a:r>
            <a:r>
              <a:rPr lang="hi-IN" sz="2800" dirty="0"/>
              <a:t>राष्ट्रीय-स्तरीय आपदा, जिसके लिए केंद्र सरकार के हस्तक्षेप की आवश्यकता होती है।</a:t>
            </a:r>
          </a:p>
        </p:txBody>
      </p:sp>
    </p:spTree>
    <p:extLst>
      <p:ext uri="{BB962C8B-B14F-4D97-AF65-F5344CB8AC3E}">
        <p14:creationId xmlns:p14="http://schemas.microsoft.com/office/powerpoint/2010/main" val="2173936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1699763"/>
            <a:ext cx="3616036" cy="3751119"/>
          </a:xfrm>
        </p:spPr>
        <p:txBody>
          <a:bodyPr>
            <a:noAutofit/>
          </a:bodyPr>
          <a:lstStyle/>
          <a:p>
            <a:pPr algn="l"/>
            <a:r>
              <a:rPr lang="hi-IN" sz="4000" b="1" dirty="0">
                <a:solidFill>
                  <a:srgbClr val="C00000"/>
                </a:solidFill>
                <a:latin typeface="Open sans" panose="020B0606030504020204"/>
              </a:rPr>
              <a:t>परमाणु ऊर्जा संयंत्र में ऑफ-साइट मॉक एक्सरसाइज</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3EC2B3B0-690D-4236-BC45-527561316497}"/>
              </a:ext>
            </a:extLst>
          </p:cNvPr>
          <p:cNvSpPr/>
          <p:nvPr/>
        </p:nvSpPr>
        <p:spPr>
          <a:xfrm>
            <a:off x="4290123" y="1176543"/>
            <a:ext cx="6123792" cy="523220"/>
          </a:xfrm>
          <a:prstGeom prst="rect">
            <a:avLst/>
          </a:prstGeom>
        </p:spPr>
        <p:txBody>
          <a:bodyPr wrap="none">
            <a:spAutoFit/>
          </a:bodyPr>
          <a:lstStyle/>
          <a:p>
            <a:r>
              <a:rPr lang="hi-IN" sz="2800" b="1" dirty="0">
                <a:latin typeface="Open sans" panose="020B0606030504020204"/>
              </a:rPr>
              <a:t>एनपीपी में आपातकाल और जिम्मेदारियां</a:t>
            </a:r>
            <a:endParaRPr lang="en-IN" sz="2800" b="1" dirty="0">
              <a:latin typeface="Open sans" panose="020B0606030504020204"/>
            </a:endParaRPr>
          </a:p>
        </p:txBody>
      </p:sp>
      <p:graphicFrame>
        <p:nvGraphicFramePr>
          <p:cNvPr id="7" name="Table 6">
            <a:extLst>
              <a:ext uri="{FF2B5EF4-FFF2-40B4-BE49-F238E27FC236}">
                <a16:creationId xmlns:a16="http://schemas.microsoft.com/office/drawing/2014/main" id="{EB1289BB-D4BF-4800-91EE-5CE7FC1A7B4B}"/>
              </a:ext>
            </a:extLst>
          </p:cNvPr>
          <p:cNvGraphicFramePr>
            <a:graphicFrameLocks noGrp="1"/>
          </p:cNvGraphicFramePr>
          <p:nvPr>
            <p:extLst>
              <p:ext uri="{D42A27DB-BD31-4B8C-83A1-F6EECF244321}">
                <p14:modId xmlns:p14="http://schemas.microsoft.com/office/powerpoint/2010/main" val="1846172498"/>
              </p:ext>
            </p:extLst>
          </p:nvPr>
        </p:nvGraphicFramePr>
        <p:xfrm>
          <a:off x="4208318" y="1885263"/>
          <a:ext cx="7460672" cy="3878326"/>
        </p:xfrm>
        <a:graphic>
          <a:graphicData uri="http://schemas.openxmlformats.org/drawingml/2006/table">
            <a:tbl>
              <a:tblPr firstRow="1" firstCol="1" bandRow="1">
                <a:tableStyleId>{5DA37D80-6434-44D0-A028-1B22A696006F}</a:tableStyleId>
              </a:tblPr>
              <a:tblGrid>
                <a:gridCol w="3512127">
                  <a:extLst>
                    <a:ext uri="{9D8B030D-6E8A-4147-A177-3AD203B41FA5}">
                      <a16:colId xmlns:a16="http://schemas.microsoft.com/office/drawing/2014/main" val="1882068173"/>
                    </a:ext>
                  </a:extLst>
                </a:gridCol>
                <a:gridCol w="3948545">
                  <a:extLst>
                    <a:ext uri="{9D8B030D-6E8A-4147-A177-3AD203B41FA5}">
                      <a16:colId xmlns:a16="http://schemas.microsoft.com/office/drawing/2014/main" val="125974534"/>
                    </a:ext>
                  </a:extLst>
                </a:gridCol>
              </a:tblGrid>
              <a:tr h="366009">
                <a:tc>
                  <a:txBody>
                    <a:bodyPr/>
                    <a:lstStyle/>
                    <a:p>
                      <a:pPr eaLnBrk="0">
                        <a:lnSpc>
                          <a:spcPct val="107000"/>
                        </a:lnSpc>
                        <a:spcAft>
                          <a:spcPts val="800"/>
                        </a:spcAft>
                      </a:pPr>
                      <a:r>
                        <a:rPr lang="hi-IN" sz="2800" b="1" dirty="0">
                          <a:solidFill>
                            <a:schemeClr val="tx1"/>
                          </a:solidFill>
                          <a:effectLst/>
                          <a:latin typeface="Open sans" panose="020B0606030504020204"/>
                        </a:rPr>
                        <a:t>आपातकाल का प्रकार</a:t>
                      </a:r>
                      <a:endParaRPr lang="en-IN" sz="2800" b="1" dirty="0">
                        <a:solidFill>
                          <a:schemeClr val="tx1"/>
                        </a:solidFill>
                        <a:effectLst/>
                        <a:latin typeface="Open sans" panose="020B0606030504020204"/>
                        <a:ea typeface="Arial" panose="020B0604020202020204" pitchFamily="34" charset="0"/>
                      </a:endParaRPr>
                    </a:p>
                  </a:txBody>
                  <a:tcPr marL="68580" marR="68580" marT="0" marB="0"/>
                </a:tc>
                <a:tc>
                  <a:txBody>
                    <a:bodyPr/>
                    <a:lstStyle/>
                    <a:p>
                      <a:pPr marL="0" indent="0" eaLnBrk="0">
                        <a:lnSpc>
                          <a:spcPct val="84000"/>
                        </a:lnSpc>
                        <a:spcBef>
                          <a:spcPts val="280"/>
                        </a:spcBef>
                        <a:spcAft>
                          <a:spcPts val="800"/>
                        </a:spcAft>
                      </a:pPr>
                      <a:r>
                        <a:rPr lang="hi-IN" sz="2800" spc="20" dirty="0">
                          <a:solidFill>
                            <a:schemeClr val="tx1"/>
                          </a:solidFill>
                          <a:effectLst/>
                          <a:latin typeface="Open sans" panose="020B0606030504020204"/>
                        </a:rPr>
                        <a:t>जिम्मेदार एजेंसी</a:t>
                      </a:r>
                      <a:endParaRPr lang="en-IN" sz="2800" dirty="0">
                        <a:solidFill>
                          <a:schemeClr val="tx1"/>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3747491458"/>
                  </a:ext>
                </a:extLst>
              </a:tr>
              <a:tr h="1236145">
                <a:tc>
                  <a:txBody>
                    <a:bodyPr/>
                    <a:lstStyle/>
                    <a:p>
                      <a:pPr marL="0" marR="0" lvl="0" indent="0" algn="l" defTabSz="914400" rtl="0" eaLnBrk="0" fontAlgn="auto" latinLnBrk="0" hangingPunct="1">
                        <a:lnSpc>
                          <a:spcPct val="107000"/>
                        </a:lnSpc>
                        <a:spcBef>
                          <a:spcPts val="0"/>
                        </a:spcBef>
                        <a:spcAft>
                          <a:spcPts val="800"/>
                        </a:spcAft>
                        <a:buClrTx/>
                        <a:buSzTx/>
                        <a:buFontTx/>
                        <a:buNone/>
                        <a:tabLst/>
                        <a:defRPr/>
                      </a:pPr>
                      <a:r>
                        <a:rPr lang="hi-IN" sz="2800" b="0" spc="15" dirty="0">
                          <a:solidFill>
                            <a:schemeClr val="tx1"/>
                          </a:solidFill>
                          <a:effectLst/>
                          <a:latin typeface="Open sans" panose="020B0606030504020204"/>
                        </a:rPr>
                        <a:t>आपातकालीन स्टैंडबाय, कार्मिक आपातकालीन, संयंत्र आपातकाल, साइट आपातकालीन</a:t>
                      </a:r>
                      <a:endParaRPr lang="en-IN" sz="2800" b="0" dirty="0">
                        <a:solidFill>
                          <a:schemeClr val="tx1"/>
                        </a:solidFill>
                        <a:effectLst/>
                        <a:latin typeface="Open sans" panose="020B0606030504020204"/>
                      </a:endParaRPr>
                    </a:p>
                  </a:txBody>
                  <a:tcPr marL="68580" marR="68580" marT="0" marB="0"/>
                </a:tc>
                <a:tc>
                  <a:txBody>
                    <a:bodyPr/>
                    <a:lstStyle/>
                    <a:p>
                      <a:pPr marL="0" indent="0" eaLnBrk="0">
                        <a:lnSpc>
                          <a:spcPct val="82000"/>
                        </a:lnSpc>
                        <a:spcBef>
                          <a:spcPts val="285"/>
                        </a:spcBef>
                        <a:spcAft>
                          <a:spcPts val="800"/>
                        </a:spcAft>
                      </a:pPr>
                      <a:r>
                        <a:rPr lang="hi-IN" sz="2800" spc="15" dirty="0">
                          <a:solidFill>
                            <a:schemeClr val="tx1"/>
                          </a:solidFill>
                          <a:effectLst/>
                          <a:latin typeface="Open sans" panose="020B0606030504020204"/>
                        </a:rPr>
                        <a:t>संयंत्र प्रबंधन</a:t>
                      </a:r>
                      <a:endParaRPr lang="en-IN" sz="2800" dirty="0">
                        <a:solidFill>
                          <a:schemeClr val="tx1"/>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1891769661"/>
                  </a:ext>
                </a:extLst>
              </a:tr>
              <a:tr h="824807">
                <a:tc>
                  <a:txBody>
                    <a:bodyPr/>
                    <a:lstStyle/>
                    <a:p>
                      <a:pPr marL="118110" marR="319405" indent="-39370" eaLnBrk="0">
                        <a:lnSpc>
                          <a:spcPct val="96000"/>
                        </a:lnSpc>
                        <a:spcBef>
                          <a:spcPts val="10"/>
                        </a:spcBef>
                        <a:spcAft>
                          <a:spcPts val="800"/>
                        </a:spcAft>
                      </a:pPr>
                      <a:r>
                        <a:rPr lang="hi-IN" sz="2800" b="0" spc="-35" dirty="0">
                          <a:solidFill>
                            <a:schemeClr val="tx1"/>
                          </a:solidFill>
                          <a:effectLst/>
                          <a:latin typeface="Open sans" panose="020B0606030504020204"/>
                        </a:rPr>
                        <a:t>ऑफ-साइट आपातकालीन स्थिति</a:t>
                      </a:r>
                      <a:endParaRPr lang="en-IN" sz="2800" b="0" dirty="0">
                        <a:solidFill>
                          <a:schemeClr val="tx1"/>
                        </a:solidFill>
                        <a:effectLst/>
                        <a:latin typeface="Open sans" panose="020B0606030504020204"/>
                        <a:ea typeface="Arial" panose="020B0604020202020204" pitchFamily="34" charset="0"/>
                      </a:endParaRPr>
                    </a:p>
                  </a:txBody>
                  <a:tcPr marL="68580" marR="68580" marT="0" marB="0"/>
                </a:tc>
                <a:tc>
                  <a:txBody>
                    <a:bodyPr/>
                    <a:lstStyle/>
                    <a:p>
                      <a:pPr marL="80010" marR="72390" indent="1905" eaLnBrk="0">
                        <a:lnSpc>
                          <a:spcPct val="94000"/>
                        </a:lnSpc>
                        <a:spcBef>
                          <a:spcPts val="305"/>
                        </a:spcBef>
                        <a:spcAft>
                          <a:spcPts val="800"/>
                        </a:spcAft>
                      </a:pPr>
                      <a:r>
                        <a:rPr lang="hi-IN" sz="2800" dirty="0">
                          <a:solidFill>
                            <a:schemeClr val="tx1"/>
                          </a:solidFill>
                          <a:effectLst/>
                          <a:latin typeface="Open sans" panose="020B0606030504020204"/>
                        </a:rPr>
                        <a:t>राज्य सरकार के जिला प्राधिकरणों के साथ अन्य उत्तरदाताओं के साथ क्षेत्राधिकार</a:t>
                      </a:r>
                      <a:endParaRPr lang="en-IN" sz="2800" dirty="0">
                        <a:solidFill>
                          <a:schemeClr val="tx1"/>
                        </a:solidFill>
                        <a:effectLst/>
                        <a:latin typeface="Open sans" panose="020B0606030504020204"/>
                        <a:ea typeface="Arial" panose="020B0604020202020204" pitchFamily="34" charset="0"/>
                      </a:endParaRPr>
                    </a:p>
                  </a:txBody>
                  <a:tcPr marL="68580" marR="68580" marT="0" marB="0"/>
                </a:tc>
                <a:extLst>
                  <a:ext uri="{0D108BD9-81ED-4DB2-BD59-A6C34878D82A}">
                    <a16:rowId xmlns:a16="http://schemas.microsoft.com/office/drawing/2014/main" val="422312729"/>
                  </a:ext>
                </a:extLst>
              </a:tr>
            </a:tbl>
          </a:graphicData>
        </a:graphic>
      </p:graphicFrame>
    </p:spTree>
    <p:extLst>
      <p:ext uri="{BB962C8B-B14F-4D97-AF65-F5344CB8AC3E}">
        <p14:creationId xmlns:p14="http://schemas.microsoft.com/office/powerpoint/2010/main" val="3764333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776844"/>
            <a:ext cx="3262748" cy="3751119"/>
          </a:xfrm>
        </p:spPr>
        <p:txBody>
          <a:bodyPr>
            <a:noAutofit/>
          </a:bodyPr>
          <a:lstStyle/>
          <a:p>
            <a:pPr algn="l"/>
            <a:r>
              <a:rPr lang="hi-IN" sz="4000" b="1" dirty="0">
                <a:solidFill>
                  <a:srgbClr val="C00000"/>
                </a:solidFill>
                <a:latin typeface="Open sans" panose="020B0606030504020204"/>
              </a:rPr>
              <a:t>परमाणु ऊर्जा संयंत्र में ऑफ-साइट मॉक एक्सरसाइज</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967B8B3F-75E6-4BDD-A929-09DB28432C32}"/>
              </a:ext>
            </a:extLst>
          </p:cNvPr>
          <p:cNvSpPr/>
          <p:nvPr/>
        </p:nvSpPr>
        <p:spPr>
          <a:xfrm>
            <a:off x="4083627" y="1103330"/>
            <a:ext cx="7689276" cy="5632311"/>
          </a:xfrm>
          <a:prstGeom prst="rect">
            <a:avLst/>
          </a:prstGeom>
        </p:spPr>
        <p:txBody>
          <a:bodyPr wrap="square">
            <a:spAutoFit/>
          </a:bodyPr>
          <a:lstStyle/>
          <a:p>
            <a:r>
              <a:rPr lang="en-US" sz="2400" b="1" dirty="0">
                <a:latin typeface="Open sans" panose="020B0606030504020204"/>
              </a:rPr>
              <a:t>		</a:t>
            </a:r>
            <a:r>
              <a:rPr lang="hi-IN" sz="2400" b="1" dirty="0">
                <a:latin typeface="Open sans" panose="020B0606030504020204"/>
              </a:rPr>
              <a:t>प्रतिक्रिया चरण में कार्रवाई का क्रम</a:t>
            </a:r>
            <a:r>
              <a:rPr lang="en-US" sz="2400" b="1" dirty="0">
                <a:latin typeface="Open sans" panose="020B0606030504020204"/>
              </a:rPr>
              <a:t>:</a:t>
            </a:r>
          </a:p>
          <a:p>
            <a:endParaRPr lang="en-US" sz="2400" b="1" dirty="0">
              <a:latin typeface="Open sans" panose="020B0606030504020204"/>
            </a:endParaRPr>
          </a:p>
          <a:p>
            <a:pPr marL="342900" lvl="1" indent="-342900" algn="just">
              <a:buFont typeface="Wingdings" panose="05000000000000000000" pitchFamily="2" charset="2"/>
              <a:buChar char="ü"/>
            </a:pPr>
            <a:r>
              <a:rPr lang="hi-IN" sz="2400" b="1" dirty="0">
                <a:latin typeface="Open sans" panose="020B0606030504020204"/>
              </a:rPr>
              <a:t>अलार्म आरंभ:</a:t>
            </a:r>
            <a:r>
              <a:rPr lang="hi-IN" sz="2400" dirty="0">
                <a:latin typeface="Open sans" panose="020B0606030504020204"/>
              </a:rPr>
              <a:t> एसईडी से डीईओसी, ऑफसाइट आपातकाल की घोषणा, डीएम ओईडी के रूप में कार्य करता है
</a:t>
            </a:r>
            <a:r>
              <a:rPr lang="hi-IN" sz="2400" b="1" dirty="0">
                <a:latin typeface="Open sans" panose="020B0606030504020204"/>
              </a:rPr>
              <a:t>प्रतिक्रिया दलों का सक्रियण</a:t>
            </a:r>
            <a:r>
              <a:rPr lang="hi-IN" sz="2400" dirty="0">
                <a:latin typeface="Open sans" panose="020B0606030504020204"/>
              </a:rPr>
              <a:t>: पुलिस, फायर ब्रिगेड, एनडीआरएफ, एसडीआरएफ, एईआरबी से तकनीकी सहायता
एनडीआरएफ की टीम ने एनपीपी के पास घटनास्थल के पास रिपोर्ट दी
</a:t>
            </a:r>
            <a:r>
              <a:rPr lang="hi-IN" sz="2400" b="1" dirty="0">
                <a:latin typeface="Open sans" panose="020B0606030504020204"/>
              </a:rPr>
              <a:t>साइट सेटअप</a:t>
            </a:r>
            <a:r>
              <a:rPr lang="hi-IN" sz="2400" dirty="0">
                <a:latin typeface="Open sans" panose="020B0606030504020204"/>
              </a:rPr>
              <a:t>: हवा की दिशा, ज़ोन और स्टेजिंग क्षेत्र स्थापित करें, डेकॉन। स्टेशन, डूडा
</a:t>
            </a:r>
            <a:r>
              <a:rPr lang="hi-IN" sz="2400" b="1" dirty="0">
                <a:latin typeface="Open sans" panose="020B0606030504020204"/>
              </a:rPr>
              <a:t>ऑपरेशन उप-टीमों की तैनाती</a:t>
            </a:r>
            <a:r>
              <a:rPr lang="hi-IN" sz="2400" dirty="0">
                <a:latin typeface="Open sans" panose="020B0606030504020204"/>
              </a:rPr>
              <a:t>: डीएई, आर एंड ई, डिकॉन, मेडिकल, तकनीकी टीमें
</a:t>
            </a:r>
            <a:r>
              <a:rPr lang="hi-IN" sz="2400" b="1" dirty="0">
                <a:latin typeface="Open sans" panose="020B0606030504020204"/>
              </a:rPr>
              <a:t>सार्वजनिक सुरक्षा और निकासी</a:t>
            </a:r>
            <a:r>
              <a:rPr lang="hi-IN" sz="2400" dirty="0">
                <a:latin typeface="Open sans" panose="020B0606030504020204"/>
              </a:rPr>
              <a:t>: जीवन रक्षक कार्रवाई, </a:t>
            </a:r>
            <a:r>
              <a:rPr lang="en-IN" sz="2400" dirty="0">
                <a:latin typeface="Open sans" panose="020B0606030504020204"/>
              </a:rPr>
              <a:t>PAZ </a:t>
            </a:r>
            <a:r>
              <a:rPr lang="hi-IN" sz="2400" dirty="0">
                <a:latin typeface="Open sans" panose="020B0606030504020204"/>
              </a:rPr>
              <a:t>से </a:t>
            </a:r>
            <a:r>
              <a:rPr lang="en-IN" sz="2400" dirty="0">
                <a:latin typeface="Open sans" panose="020B0606030504020204"/>
              </a:rPr>
              <a:t>UPZ </a:t>
            </a:r>
            <a:r>
              <a:rPr lang="hi-IN" sz="2400" dirty="0">
                <a:latin typeface="Open sans" panose="020B0606030504020204"/>
              </a:rPr>
              <a:t>से परे निकासी</a:t>
            </a:r>
            <a:endParaRPr lang="en-IN" sz="2400" dirty="0">
              <a:latin typeface="Open sans" panose="020B0606030504020204"/>
            </a:endParaRPr>
          </a:p>
        </p:txBody>
      </p:sp>
    </p:spTree>
    <p:extLst>
      <p:ext uri="{BB962C8B-B14F-4D97-AF65-F5344CB8AC3E}">
        <p14:creationId xmlns:p14="http://schemas.microsoft.com/office/powerpoint/2010/main" val="4154875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1756061"/>
            <a:ext cx="3262748" cy="3751119"/>
          </a:xfrm>
        </p:spPr>
        <p:txBody>
          <a:bodyPr>
            <a:noAutofit/>
          </a:bodyPr>
          <a:lstStyle/>
          <a:p>
            <a:r>
              <a:rPr lang="hi-IN" sz="4000" b="1" dirty="0">
                <a:solidFill>
                  <a:srgbClr val="C00000"/>
                </a:solidFill>
                <a:latin typeface="Open sans" panose="020B0606030504020204"/>
              </a:rPr>
              <a:t>परमाणु ऊर्जा संयंत्र में ऑफ-साइट मॉक एक्सरसाइज</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967B8B3F-75E6-4BDD-A929-09DB28432C32}"/>
              </a:ext>
            </a:extLst>
          </p:cNvPr>
          <p:cNvSpPr/>
          <p:nvPr/>
        </p:nvSpPr>
        <p:spPr>
          <a:xfrm>
            <a:off x="4042063" y="1207240"/>
            <a:ext cx="7315201" cy="5194114"/>
          </a:xfrm>
          <a:prstGeom prst="rect">
            <a:avLst/>
          </a:prstGeom>
        </p:spPr>
        <p:txBody>
          <a:bodyPr wrap="square">
            <a:spAutoFit/>
          </a:bodyPr>
          <a:lstStyle/>
          <a:p>
            <a:pPr marL="0" lvl="1" algn="just">
              <a:lnSpc>
                <a:spcPct val="150000"/>
              </a:lnSpc>
              <a:buFont typeface="Wingdings" panose="05000000000000000000" pitchFamily="2" charset="2"/>
              <a:buChar char="ü"/>
            </a:pPr>
            <a:r>
              <a:rPr lang="hi-IN" sz="2800" b="1" dirty="0">
                <a:latin typeface="Open sans" panose="020B0606030504020204"/>
              </a:rPr>
              <a:t>चिकित्सा और परिशोधन प्रक्रियाएं</a:t>
            </a:r>
            <a:r>
              <a:rPr lang="en-IN" sz="2800" b="1" dirty="0">
                <a:latin typeface="Open sans" panose="020B0606030504020204"/>
              </a:rPr>
              <a:t>:</a:t>
            </a:r>
            <a:r>
              <a:rPr lang="en-IN" sz="2800" dirty="0">
                <a:latin typeface="Open sans" panose="020B0606030504020204"/>
              </a:rPr>
              <a:t> </a:t>
            </a:r>
            <a:r>
              <a:rPr lang="hi-IN" sz="2800" dirty="0">
                <a:latin typeface="Open sans" panose="020B0606030504020204"/>
              </a:rPr>
              <a:t>गंभीर पीड़ितों को परिशोधन के बिना स्थानांतरित करें और उत्तरदाताओं, अन्य निकाले गए पीड़ितों, वाहनों, उपकरण और अन्य वस्तुओं को कीटाणुरहित करें</a:t>
            </a:r>
          </a:p>
          <a:p>
            <a:pPr marL="0" lvl="1" algn="just">
              <a:lnSpc>
                <a:spcPct val="150000"/>
              </a:lnSpc>
              <a:buFont typeface="Wingdings" panose="05000000000000000000" pitchFamily="2" charset="2"/>
              <a:buChar char="ü"/>
            </a:pPr>
            <a:r>
              <a:rPr lang="hi-IN" sz="2800" b="1" dirty="0">
                <a:latin typeface="Open sans" panose="020B0606030504020204"/>
              </a:rPr>
              <a:t>परिशोधन और निपटान:</a:t>
            </a:r>
            <a:r>
              <a:rPr lang="hi-IN" sz="2800" dirty="0">
                <a:latin typeface="Open sans" panose="020B0606030504020204"/>
              </a:rPr>
              <a:t>निपटान के लिए दूषित कपड़े और पानी इकट्ठा करें</a:t>
            </a:r>
          </a:p>
          <a:p>
            <a:pPr marL="0" lvl="1" algn="just">
              <a:lnSpc>
                <a:spcPct val="150000"/>
              </a:lnSpc>
              <a:buFont typeface="Wingdings" panose="05000000000000000000" pitchFamily="2" charset="2"/>
              <a:buChar char="ü"/>
            </a:pPr>
            <a:r>
              <a:rPr lang="hi-IN" sz="2800" b="1" dirty="0">
                <a:latin typeface="Open sans" panose="020B0606030504020204"/>
              </a:rPr>
              <a:t>आपातकाल की समाप्ति</a:t>
            </a:r>
            <a:endParaRPr lang="en-IN" sz="2800" b="1" dirty="0">
              <a:latin typeface="Open sans" panose="020B0606030504020204"/>
            </a:endParaRPr>
          </a:p>
        </p:txBody>
      </p:sp>
    </p:spTree>
    <p:extLst>
      <p:ext uri="{BB962C8B-B14F-4D97-AF65-F5344CB8AC3E}">
        <p14:creationId xmlns:p14="http://schemas.microsoft.com/office/powerpoint/2010/main" val="983867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136" y="2337959"/>
            <a:ext cx="2753591" cy="2109352"/>
          </a:xfrm>
        </p:spPr>
        <p:txBody>
          <a:bodyPr>
            <a:noAutofit/>
          </a:bodyPr>
          <a:lstStyle/>
          <a:p>
            <a:r>
              <a:rPr lang="hi-IN" sz="4000" b="1" dirty="0">
                <a:solidFill>
                  <a:srgbClr val="C00000"/>
                </a:solidFill>
                <a:latin typeface="Open sans" panose="020B0606030504020204"/>
              </a:rPr>
              <a:t>क्या करें और</a:t>
            </a:r>
            <a:br>
              <a:rPr lang="hi-IN" sz="4000" b="1" dirty="0">
                <a:solidFill>
                  <a:srgbClr val="C00000"/>
                </a:solidFill>
                <a:latin typeface="Open sans" panose="020B0606030504020204"/>
              </a:rPr>
            </a:br>
            <a:r>
              <a:rPr lang="hi-IN" sz="4000" b="1" dirty="0">
                <a:solidFill>
                  <a:srgbClr val="C00000"/>
                </a:solidFill>
                <a:latin typeface="Open sans" panose="020B0606030504020204"/>
              </a:rPr>
              <a:t> नहीं करे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270664" y="1094337"/>
            <a:ext cx="7211291" cy="4893647"/>
          </a:xfrm>
          <a:prstGeom prst="rect">
            <a:avLst/>
          </a:prstGeom>
        </p:spPr>
        <p:txBody>
          <a:bodyPr wrap="square">
            <a:spAutoFit/>
          </a:bodyPr>
          <a:lstStyle/>
          <a:p>
            <a:r>
              <a:rPr lang="en-IN" sz="2400" dirty="0">
                <a:solidFill>
                  <a:srgbClr val="FF0000"/>
                </a:solidFill>
                <a:latin typeface="Open sans" panose="020B0606030504020204"/>
              </a:rPr>
              <a:t>							</a:t>
            </a:r>
            <a:r>
              <a:rPr lang="hi-IN" sz="2400" b="1" dirty="0">
                <a:latin typeface="Open sans" panose="020B0606030504020204"/>
              </a:rPr>
              <a:t>क्या करें:</a:t>
            </a:r>
            <a:endParaRPr lang="en-IN" sz="2400" b="1" dirty="0">
              <a:latin typeface="Open sans" panose="020B0606030504020204"/>
            </a:endParaRPr>
          </a:p>
          <a:p>
            <a:pPr marL="800100" lvl="1" indent="-342900">
              <a:buFont typeface="Wingdings" panose="05000000000000000000" pitchFamily="2" charset="2"/>
              <a:buChar char="ü"/>
            </a:pPr>
            <a:r>
              <a:rPr lang="hi-IN" sz="2400" dirty="0">
                <a:latin typeface="Open sans" panose="020B0606030504020204"/>
              </a:rPr>
              <a:t>जवाब देने से पहले स्थिति का आकलन करें।
क्षेत्र को बंद करें और स्पष्ट घोषणाएं करें।
हवा की दिशा का पता लगाएं और नीचे की ओर के क्षेत्रों को खाली करें।
पूर्ण पीपीई का उपयोग सुनिश्चित करें।
भोजन और पानी को ढकें; केवल ढकी हुई वस्तुओं का उपभोग करें।
संगरोध और अलगाव पर चिकित्सा सलाह का पालन करें।
डोसीमीटर का उपयोग करें, उच्च विकिरण क्षेत्रों से बचें और जोखिम को कम करें।
</a:t>
            </a:r>
            <a:r>
              <a:rPr lang="en-US" sz="2400" dirty="0">
                <a:latin typeface="Open sans" panose="020B0606030504020204"/>
              </a:rPr>
              <a:t>ALARA </a:t>
            </a:r>
            <a:r>
              <a:rPr lang="hi-IN" sz="2400" dirty="0">
                <a:latin typeface="Open sans" panose="020B0606030504020204"/>
              </a:rPr>
              <a:t>सिद्धांत का पालन करें।</a:t>
            </a:r>
            <a:endParaRPr lang="en-IN" sz="2400" dirty="0">
              <a:latin typeface="Open sans" panose="020B0606030504020204"/>
            </a:endParaRPr>
          </a:p>
        </p:txBody>
      </p:sp>
    </p:spTree>
    <p:extLst>
      <p:ext uri="{BB962C8B-B14F-4D97-AF65-F5344CB8AC3E}">
        <p14:creationId xmlns:p14="http://schemas.microsoft.com/office/powerpoint/2010/main" val="3754862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136" y="2337959"/>
            <a:ext cx="2753591" cy="2109352"/>
          </a:xfrm>
        </p:spPr>
        <p:txBody>
          <a:bodyPr>
            <a:noAutofit/>
          </a:bodyPr>
          <a:lstStyle/>
          <a:p>
            <a:r>
              <a:rPr lang="hi-IN" sz="4000" b="1" dirty="0">
                <a:solidFill>
                  <a:srgbClr val="C00000"/>
                </a:solidFill>
                <a:latin typeface="Open sans" panose="020B0606030504020204"/>
              </a:rPr>
              <a:t>क्या करें और</a:t>
            </a:r>
            <a:br>
              <a:rPr lang="hi-IN" sz="4000" b="1" dirty="0">
                <a:solidFill>
                  <a:srgbClr val="C00000"/>
                </a:solidFill>
                <a:latin typeface="Open sans" panose="020B0606030504020204"/>
              </a:rPr>
            </a:br>
            <a:r>
              <a:rPr lang="hi-IN" sz="4000" b="1" dirty="0">
                <a:solidFill>
                  <a:srgbClr val="C00000"/>
                </a:solidFill>
                <a:latin typeface="Open sans" panose="020B0606030504020204"/>
              </a:rPr>
              <a:t> नहीं करे </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4270664" y="1094337"/>
            <a:ext cx="7211291" cy="5262979"/>
          </a:xfrm>
          <a:prstGeom prst="rect">
            <a:avLst/>
          </a:prstGeom>
        </p:spPr>
        <p:txBody>
          <a:bodyPr wrap="square">
            <a:spAutoFit/>
          </a:bodyPr>
          <a:lstStyle/>
          <a:p>
            <a:r>
              <a:rPr lang="en-IN" sz="2400" b="1" dirty="0">
                <a:latin typeface="Open sans" panose="020B0606030504020204"/>
              </a:rPr>
              <a:t>						</a:t>
            </a:r>
            <a:r>
              <a:rPr lang="hi-IN" sz="2400" b="1" dirty="0">
                <a:latin typeface="Open sans" panose="020B0606030504020204"/>
              </a:rPr>
              <a:t>नहीं:</a:t>
            </a:r>
            <a:endParaRPr lang="en-IN" sz="2400" b="1" dirty="0">
              <a:latin typeface="Open sans" panose="020B0606030504020204"/>
            </a:endParaRPr>
          </a:p>
          <a:p>
            <a:pPr marL="446088" lvl="1" indent="-446088">
              <a:buFont typeface="Wingdings" panose="05000000000000000000" pitchFamily="2" charset="2"/>
              <a:buChar char="q"/>
            </a:pPr>
            <a:r>
              <a:rPr lang="hi-IN" sz="2400" dirty="0">
                <a:latin typeface="Open sans" panose="020B0606030504020204"/>
              </a:rPr>
              <a:t>जवाब में कभी भी जल्दबाजी न करें
पीपीई के बिना काम न करें
आगे प्रदूषण से बचने के लिए पीड़ित लोगों को भीड़ न दें
नीचे की दिशा में न जाएं
जब तक मंजूरी नहीं मिल जाती तब तक घेराबंदी वाले क्षेत्रों में फिर से प्रवेश न करें
बचाव दल को सुरक्षित होने तक सुरक्षात्मक गियर नहीं हटाना चाहिए
दूषित कपड़ों और सुरक्षात्मक गियर को नंगे हाथों से न संभालें
खुला खाना न खाएं 
अफवाहों पर विश्वास न करें।</a:t>
            </a:r>
            <a:endParaRPr lang="en-US" sz="2400" dirty="0">
              <a:latin typeface="Open sans" panose="020B0606030504020204"/>
            </a:endParaRPr>
          </a:p>
        </p:txBody>
      </p:sp>
    </p:spTree>
    <p:extLst>
      <p:ext uri="{BB962C8B-B14F-4D97-AF65-F5344CB8AC3E}">
        <p14:creationId xmlns:p14="http://schemas.microsoft.com/office/powerpoint/2010/main" val="2309924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904510" y="1451267"/>
            <a:ext cx="6941125" cy="4880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342900" lvl="1" indent="-342900" algn="just">
              <a:buFont typeface="Wingdings" panose="05000000000000000000" pitchFamily="2" charset="2"/>
              <a:buChar char="ü"/>
            </a:pPr>
            <a:r>
              <a:rPr lang="hi-IN" sz="2400" dirty="0">
                <a:latin typeface="Open sans" panose="020B0606030504020204"/>
              </a:rPr>
              <a:t>सीबीआरएन आपातकाल पर राष्ट्रीय दिशानिर्देशों और एनडीआरएफ की भूमिका को समझना
एनडीआरएफ सीबीआरएन आपातकालीन प्रतिक्रिया टीम की संरचना और भूमिका और जिम्मेदारियों की गणना करेंगे
सीबीआरएन आपात स्थिति के दौरान कमांड, नियंत्रण, संचार और समन्वय की स्पष्ट लाइनें प्रदान करना
सीबीआरएन आपातकाल के दौरान बहुमूल्य जीवन बचाने, नुकसान को रोकने और जनता और बचाव दल की सुरक्षा सुनिश्चित करने के लिए एक विशेष प्रतिक्रिया शुरू करने के लिए कार्य योजना और प्रक्रिया तैयार करना</a:t>
            </a:r>
            <a:endParaRPr lang="en-US" sz="2400" dirty="0">
              <a:latin typeface="Open sans" panose="020B0606030504020204"/>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904510" y="1451267"/>
            <a:ext cx="6941125" cy="3772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342900" lvl="1" indent="-342900" algn="just">
              <a:buFont typeface="Wingdings" panose="05000000000000000000" pitchFamily="2" charset="2"/>
              <a:buChar char="ü"/>
            </a:pPr>
            <a:r>
              <a:rPr lang="hi-IN" sz="2400" dirty="0">
                <a:latin typeface="Open sans" panose="020B0606030504020204"/>
              </a:rPr>
              <a:t>सीबीआरएन आपात स्थितियों में बचाव अभियान चलाने के लिए बचावकर्मियों के लिए विशिष्ट दिशा-निर्देश प्रदान करना, कार्रवाई के सर्वोत्तम संभव क्रम को अपनाना
विभिन्न सीबीआरएन आपातकालीन परिदृश्य के दौरान प्रतिक्रिया संचालन के विभिन्न चरणों के लिए सामान्य दिशानिर्देश प्रदान करना
हितधारकों के साथ वास्तविक ऑपरेशन और मॉक अभ्यास के दौरान निष्पादित किए जाने वाले सही अभ्यासों के बारे में विस्तार से बताया गया</a:t>
            </a:r>
            <a:endParaRPr lang="en-IN" sz="2400" dirty="0">
              <a:latin typeface="Open sans" panose="020B0606030504020204"/>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88064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latin typeface="Open sans"/>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6A9FE1E4-EACE-42B9-B511-D1E09CDF3E3D}"/>
              </a:ext>
            </a:extLst>
          </p:cNvPr>
          <p:cNvSpPr/>
          <p:nvPr/>
        </p:nvSpPr>
        <p:spPr>
          <a:xfrm>
            <a:off x="4492338" y="1383517"/>
            <a:ext cx="7270171" cy="4493538"/>
          </a:xfrm>
          <a:prstGeom prst="rect">
            <a:avLst/>
          </a:prstGeom>
        </p:spPr>
        <p:txBody>
          <a:bodyPr wrap="square">
            <a:spAutoFit/>
          </a:bodyPr>
          <a:lstStyle/>
          <a:p>
            <a:pPr marL="514350" indent="-514350" algn="just">
              <a:buAutoNum type="arabicPeriod"/>
            </a:pPr>
            <a:r>
              <a:rPr lang="hi-IN" sz="2600" dirty="0">
                <a:latin typeface="Open sans"/>
              </a:rPr>
              <a:t>आपातकालीन प्रतिक्रिया में सुरक्षा अधिकारी की क्या भूमिका है?</a:t>
            </a:r>
          </a:p>
          <a:p>
            <a:pPr algn="just"/>
            <a:r>
              <a:rPr lang="hi-IN" sz="2600" dirty="0">
                <a:solidFill>
                  <a:srgbClr val="FF0000"/>
                </a:solidFill>
                <a:latin typeface="Open sans" panose="020B0606030504020204"/>
              </a:rPr>
              <a:t>उत्तर- संचालन के दौरान समग्र सुरक्षा के लिए जिम्मेदार।
		 - पहुंच और निकासी के लिए प्रवेश/निकास मार्ग का अंकन।
		 -पीपीई का उचित उपयोग सुनिश्चित करें और डोसीमीटर रीडिंग, एससीबीए दबाव, पीपीई, श्वासयंत्र आदि की सीलिंग की निगरानी करें।</a:t>
            </a:r>
            <a:endParaRPr lang="en-US" sz="2600" dirty="0">
              <a:solidFill>
                <a:srgbClr val="FF0000"/>
              </a:solidFill>
              <a:latin typeface="Open sans" panose="020B0606030504020204"/>
            </a:endParaRPr>
          </a:p>
          <a:p>
            <a:pPr algn="just"/>
            <a:r>
              <a:rPr lang="hi-IN" sz="2600" dirty="0">
                <a:latin typeface="Open sans" panose="020B0606030504020204"/>
                <a:cs typeface="Arial" pitchFamily="34" charset="0"/>
              </a:rPr>
              <a:t>2. डीएई का पूर्ण रूप क्या है?</a:t>
            </a:r>
            <a:endParaRPr lang="en-US" sz="2600" b="1" u="sng" dirty="0">
              <a:latin typeface="Open sans" panose="020B0606030504020204"/>
              <a:cs typeface="Arial" pitchFamily="34" charset="0"/>
            </a:endParaRPr>
          </a:p>
          <a:p>
            <a:pPr algn="just"/>
            <a:r>
              <a:rPr lang="hi-IN" sz="2600" dirty="0">
                <a:solidFill>
                  <a:srgbClr val="FF0000"/>
                </a:solidFill>
                <a:latin typeface="Open sans" panose="020B0606030504020204"/>
              </a:rPr>
              <a:t>उत्तर </a:t>
            </a:r>
            <a:r>
              <a:rPr lang="en-US" sz="2600" dirty="0">
                <a:solidFill>
                  <a:srgbClr val="FF0000"/>
                </a:solidFill>
                <a:latin typeface="Open sans" panose="020B0606030504020204"/>
              </a:rPr>
              <a:t>-  </a:t>
            </a:r>
            <a:r>
              <a:rPr lang="hi-IN" sz="2600" dirty="0">
                <a:solidFill>
                  <a:srgbClr val="FF0000"/>
                </a:solidFill>
                <a:latin typeface="Open sans" panose="020B0606030504020204"/>
              </a:rPr>
              <a:t>अणु ऊर्जा विभाग</a:t>
            </a:r>
            <a:endParaRPr lang="en-IN" sz="2600" dirty="0">
              <a:solidFill>
                <a:srgbClr val="FF0000"/>
              </a:solidFill>
              <a:latin typeface="Open sans" panose="020B0606030504020204"/>
            </a:endParaRPr>
          </a:p>
        </p:txBody>
      </p:sp>
    </p:spTree>
    <p:extLst>
      <p:ext uri="{BB962C8B-B14F-4D97-AF65-F5344CB8AC3E}">
        <p14:creationId xmlns:p14="http://schemas.microsoft.com/office/powerpoint/2010/main" val="2268618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965" y="112697"/>
            <a:ext cx="6196879" cy="6745303"/>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75" y="2166506"/>
            <a:ext cx="2951017" cy="2524987"/>
          </a:xfrm>
        </p:spPr>
        <p:txBody>
          <a:bodyPr>
            <a:noAutofit/>
          </a:bodyPr>
          <a:lstStyle/>
          <a:p>
            <a:r>
              <a:rPr lang="hi-IN" sz="4000" b="1" dirty="0">
                <a:solidFill>
                  <a:srgbClr val="C00000"/>
                </a:solidFill>
              </a:rPr>
              <a:t>सामान्य दिशा-निर्देश और रूपरेखा</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32EA0143-3CF0-4C30-908E-127926EB1568}"/>
              </a:ext>
            </a:extLst>
          </p:cNvPr>
          <p:cNvSpPr/>
          <p:nvPr/>
        </p:nvSpPr>
        <p:spPr>
          <a:xfrm>
            <a:off x="3094692" y="588625"/>
            <a:ext cx="8688599" cy="6124754"/>
          </a:xfrm>
          <a:prstGeom prst="rect">
            <a:avLst/>
          </a:prstGeom>
        </p:spPr>
        <p:txBody>
          <a:bodyPr wrap="square">
            <a:spAutoFit/>
          </a:bodyPr>
          <a:lstStyle/>
          <a:p>
            <a:r>
              <a:rPr lang="hi-IN" altLang="en-US" sz="3200" b="1" dirty="0">
                <a:latin typeface="Arial" panose="020B0604020202020204" pitchFamily="34" charset="0"/>
              </a:rPr>
              <a:t>एन डी आर एफ </a:t>
            </a:r>
            <a:r>
              <a:rPr lang="hi-IN" sz="3200" b="1" dirty="0"/>
              <a:t>इकाइयों की जिम्मेदारियाँ:</a:t>
            </a:r>
          </a:p>
          <a:p>
            <a:pPr marL="342900" indent="-342900">
              <a:buFont typeface="Wingdings" panose="05000000000000000000" pitchFamily="2" charset="2"/>
              <a:buChar char="q"/>
            </a:pPr>
            <a:endParaRPr lang="hi-IN" sz="2400" dirty="0"/>
          </a:p>
          <a:p>
            <a:pPr marL="342900" indent="-342900">
              <a:buFont typeface="Wingdings" panose="05000000000000000000" pitchFamily="2" charset="2"/>
              <a:buChar char="q"/>
            </a:pPr>
            <a:r>
              <a:rPr lang="hi-IN" altLang="en-US" sz="2400" b="1" dirty="0">
                <a:latin typeface="Arial" panose="020B0604020202020204" pitchFamily="34" charset="0"/>
              </a:rPr>
              <a:t>एन डी आर एफ</a:t>
            </a:r>
            <a:r>
              <a:rPr lang="en-IN" sz="2400" dirty="0"/>
              <a:t> </a:t>
            </a:r>
            <a:r>
              <a:rPr lang="hi-IN" sz="2400" dirty="0"/>
              <a:t>इकाइयाँ अपने क्षेत्राधिकार (</a:t>
            </a:r>
            <a:r>
              <a:rPr lang="en-IN" sz="2400" dirty="0"/>
              <a:t>AOR) </a:t>
            </a:r>
            <a:r>
              <a:rPr lang="hi-IN" sz="2400" dirty="0"/>
              <a:t>में प्रमुख दुर्घटना जोखिम (</a:t>
            </a:r>
            <a:r>
              <a:rPr lang="en-IN" sz="2400" dirty="0"/>
              <a:t>MAH – </a:t>
            </a:r>
            <a:r>
              <a:rPr lang="hi-IN" sz="2400" dirty="0"/>
              <a:t>मेजर एक्सीडेंट हजार्ड </a:t>
            </a:r>
            <a:r>
              <a:rPr lang="en-IN" sz="2400" dirty="0"/>
              <a:t>) </a:t>
            </a:r>
            <a:r>
              <a:rPr lang="hi-IN" sz="2400" dirty="0"/>
              <a:t>इकाइयों की प्रोफ़ाइल और ऑफसाइट आपातकालीन योजनाओं का डेटा राज्य/जिला प्रशासन या संबंधित नोडल मंत्रालयों के माध्यम से प्राप्त करें और बनाए रखें।</a:t>
            </a:r>
          </a:p>
          <a:p>
            <a:pPr marL="342900" indent="-342900">
              <a:buFont typeface="Wingdings" panose="05000000000000000000" pitchFamily="2" charset="2"/>
              <a:buChar char="q"/>
            </a:pPr>
            <a:endParaRPr lang="hi-IN" sz="2400" dirty="0"/>
          </a:p>
          <a:p>
            <a:pPr marL="342900" indent="-342900">
              <a:buFont typeface="Wingdings" panose="05000000000000000000" pitchFamily="2" charset="2"/>
              <a:buChar char="q"/>
            </a:pPr>
            <a:r>
              <a:rPr lang="hi-IN" altLang="en-US" sz="2400" b="1" dirty="0">
                <a:latin typeface="Arial" panose="020B0604020202020204" pitchFamily="34" charset="0"/>
              </a:rPr>
              <a:t>एन डी आर एफ</a:t>
            </a:r>
            <a:r>
              <a:rPr lang="en-IN" sz="2400" dirty="0"/>
              <a:t> </a:t>
            </a:r>
            <a:r>
              <a:rPr lang="hi-IN" sz="2400" dirty="0"/>
              <a:t>इकाइयों को </a:t>
            </a:r>
            <a:r>
              <a:rPr lang="hi-IN" sz="2400" b="1" dirty="0"/>
              <a:t>एंटी-सैबोटाज जांच </a:t>
            </a:r>
            <a:r>
              <a:rPr lang="hi-IN" sz="2400" dirty="0"/>
              <a:t>या </a:t>
            </a:r>
            <a:r>
              <a:rPr lang="hi-IN" sz="2400" b="1" dirty="0"/>
              <a:t>स्थिर जांच कार्य </a:t>
            </a:r>
            <a:r>
              <a:rPr lang="hi-IN" sz="2400" dirty="0"/>
              <a:t>नहीं करने की सलाह दी जाती है।</a:t>
            </a:r>
          </a:p>
          <a:p>
            <a:pPr marL="342900" indent="-342900">
              <a:buFont typeface="Wingdings" panose="05000000000000000000" pitchFamily="2" charset="2"/>
              <a:buChar char="q"/>
            </a:pPr>
            <a:endParaRPr lang="hi-IN" sz="2400" dirty="0"/>
          </a:p>
          <a:p>
            <a:pPr marL="342900" indent="-342900">
              <a:buFont typeface="Wingdings" panose="05000000000000000000" pitchFamily="2" charset="2"/>
              <a:buChar char="q"/>
            </a:pPr>
            <a:r>
              <a:rPr lang="hi-IN" sz="2400" b="1" dirty="0"/>
              <a:t>नमूना संग्रह</a:t>
            </a:r>
            <a:r>
              <a:rPr lang="en-IN" sz="2400" dirty="0"/>
              <a:t> </a:t>
            </a:r>
            <a:r>
              <a:rPr lang="hi-IN" sz="2400" dirty="0"/>
              <a:t>या </a:t>
            </a:r>
            <a:r>
              <a:rPr lang="hi-IN" sz="2400" b="1" dirty="0"/>
              <a:t>स्रोत/एजेंट की बरामदगी </a:t>
            </a:r>
            <a:r>
              <a:rPr lang="hi-IN" altLang="en-US" sz="2400" b="1" dirty="0">
                <a:latin typeface="Arial" panose="020B0604020202020204" pitchFamily="34" charset="0"/>
              </a:rPr>
              <a:t>एन डी आर एफ</a:t>
            </a:r>
            <a:r>
              <a:rPr lang="en-IN" sz="2400" dirty="0"/>
              <a:t> </a:t>
            </a:r>
            <a:r>
              <a:rPr lang="hi-IN" sz="2400" dirty="0"/>
              <a:t>के अधिकार क्षेत्र से बाहर है। ऐसे विशेष कार्य विशेष एजेंसियों द्वारा किए जाने चाहिए।</a:t>
            </a:r>
            <a:br>
              <a:rPr lang="hi-IN" sz="2400" dirty="0"/>
            </a:br>
            <a:r>
              <a:rPr lang="hi-IN" sz="2400" dirty="0"/>
              <a:t>हालांकि, </a:t>
            </a:r>
            <a:r>
              <a:rPr lang="hi-IN" altLang="en-US" sz="2400" b="1" dirty="0">
                <a:latin typeface="Arial" panose="020B0604020202020204" pitchFamily="34" charset="0"/>
              </a:rPr>
              <a:t>एन डी आर एफ </a:t>
            </a:r>
            <a:r>
              <a:rPr lang="hi-IN" sz="2400" b="1" dirty="0"/>
              <a:t>बचाव और निकासी कार्य पूर्ण होने के बाद नमूना संग्रह में सहायता कर सकती है।</a:t>
            </a:r>
            <a:endParaRPr lang="hi-IN" sz="2400" dirty="0"/>
          </a:p>
        </p:txBody>
      </p:sp>
    </p:spTree>
    <p:extLst>
      <p:ext uri="{BB962C8B-B14F-4D97-AF65-F5344CB8AC3E}">
        <p14:creationId xmlns:p14="http://schemas.microsoft.com/office/powerpoint/2010/main" val="142409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2213266"/>
            <a:ext cx="3828191" cy="2524987"/>
          </a:xfrm>
        </p:spPr>
        <p:txBody>
          <a:bodyPr>
            <a:noAutofit/>
          </a:bodyPr>
          <a:lstStyle/>
          <a:p>
            <a:r>
              <a:rPr lang="hi-IN" sz="4000" b="1" dirty="0">
                <a:solidFill>
                  <a:srgbClr val="C00000"/>
                </a:solidFill>
              </a:rPr>
              <a:t>नोडल मंत्रालय और विभाग</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5">
            <a:extLst>
              <a:ext uri="{FF2B5EF4-FFF2-40B4-BE49-F238E27FC236}">
                <a16:creationId xmlns:a16="http://schemas.microsoft.com/office/drawing/2014/main" id="{E2EB3FF6-32A4-4D0A-B439-A005950F8702}"/>
              </a:ext>
            </a:extLst>
          </p:cNvPr>
          <p:cNvGraphicFramePr/>
          <p:nvPr>
            <p:extLst>
              <p:ext uri="{D42A27DB-BD31-4B8C-83A1-F6EECF244321}">
                <p14:modId xmlns:p14="http://schemas.microsoft.com/office/powerpoint/2010/main" val="4057583419"/>
              </p:ext>
            </p:extLst>
          </p:nvPr>
        </p:nvGraphicFramePr>
        <p:xfrm>
          <a:off x="4291443" y="1338060"/>
          <a:ext cx="7408722" cy="4888919"/>
        </p:xfrm>
        <a:graphic>
          <a:graphicData uri="http://schemas.openxmlformats.org/drawingml/2006/table">
            <a:tbl>
              <a:tblPr firstRow="1" bandRow="1">
                <a:tableStyleId>{5DA37D80-6434-44D0-A028-1B22A696006F}</a:tableStyleId>
              </a:tblPr>
              <a:tblGrid>
                <a:gridCol w="768928">
                  <a:extLst>
                    <a:ext uri="{9D8B030D-6E8A-4147-A177-3AD203B41FA5}">
                      <a16:colId xmlns:a16="http://schemas.microsoft.com/office/drawing/2014/main" val="20000"/>
                    </a:ext>
                  </a:extLst>
                </a:gridCol>
                <a:gridCol w="2130136">
                  <a:extLst>
                    <a:ext uri="{9D8B030D-6E8A-4147-A177-3AD203B41FA5}">
                      <a16:colId xmlns:a16="http://schemas.microsoft.com/office/drawing/2014/main" val="20001"/>
                    </a:ext>
                  </a:extLst>
                </a:gridCol>
                <a:gridCol w="4509658">
                  <a:extLst>
                    <a:ext uri="{9D8B030D-6E8A-4147-A177-3AD203B41FA5}">
                      <a16:colId xmlns:a16="http://schemas.microsoft.com/office/drawing/2014/main" val="20002"/>
                    </a:ext>
                  </a:extLst>
                </a:gridCol>
              </a:tblGrid>
              <a:tr h="387105">
                <a:tc>
                  <a:txBody>
                    <a:bodyPr/>
                    <a:lstStyle/>
                    <a:p>
                      <a:pPr defTabSz="446088">
                        <a:buNone/>
                        <a:tabLst/>
                      </a:pPr>
                      <a:r>
                        <a:rPr lang="en-US" sz="2000" dirty="0">
                          <a:solidFill>
                            <a:schemeClr val="tx1"/>
                          </a:solidFill>
                          <a:latin typeface="Open sans" panose="020B0606030504020204"/>
                        </a:rPr>
                        <a:t>Sr. No.</a:t>
                      </a:r>
                    </a:p>
                  </a:txBody>
                  <a:tcPr/>
                </a:tc>
                <a:tc>
                  <a:txBody>
                    <a:bodyPr/>
                    <a:lstStyle/>
                    <a:p>
                      <a:pPr>
                        <a:buNone/>
                      </a:pPr>
                      <a:r>
                        <a:rPr lang="en-US" sz="2000">
                          <a:solidFill>
                            <a:schemeClr val="tx1"/>
                          </a:solidFill>
                          <a:latin typeface="Open sans" panose="020B0606030504020204"/>
                        </a:rPr>
                        <a:t>Disaster</a:t>
                      </a:r>
                    </a:p>
                  </a:txBody>
                  <a:tcPr/>
                </a:tc>
                <a:tc>
                  <a:txBody>
                    <a:bodyPr/>
                    <a:lstStyle/>
                    <a:p>
                      <a:pPr>
                        <a:buNone/>
                      </a:pPr>
                      <a:r>
                        <a:rPr lang="en-US" sz="2000">
                          <a:solidFill>
                            <a:schemeClr val="tx1"/>
                          </a:solidFill>
                          <a:latin typeface="Open sans" panose="020B0606030504020204"/>
                        </a:rPr>
                        <a:t>Nodal Ministry/Department</a:t>
                      </a:r>
                    </a:p>
                  </a:txBody>
                  <a:tcPr/>
                </a:tc>
                <a:extLst>
                  <a:ext uri="{0D108BD9-81ED-4DB2-BD59-A6C34878D82A}">
                    <a16:rowId xmlns:a16="http://schemas.microsoft.com/office/drawing/2014/main" val="10000"/>
                  </a:ext>
                </a:extLst>
              </a:tr>
              <a:tr h="499799">
                <a:tc>
                  <a:txBody>
                    <a:bodyPr/>
                    <a:lstStyle/>
                    <a:p>
                      <a:pPr>
                        <a:buNone/>
                      </a:pPr>
                      <a:r>
                        <a:rPr lang="en-US" sz="2000">
                          <a:solidFill>
                            <a:schemeClr val="tx1"/>
                          </a:solidFill>
                          <a:latin typeface="Open sans" panose="020B0606030504020204"/>
                        </a:rPr>
                        <a:t>1.</a:t>
                      </a:r>
                    </a:p>
                  </a:txBody>
                  <a:tcPr/>
                </a:tc>
                <a:tc>
                  <a:txBody>
                    <a:bodyPr/>
                    <a:lstStyle/>
                    <a:p>
                      <a:pPr>
                        <a:buNone/>
                      </a:pPr>
                      <a:r>
                        <a:rPr lang="hi-IN" sz="2000" dirty="0">
                          <a:solidFill>
                            <a:schemeClr val="tx1"/>
                          </a:solidFill>
                          <a:latin typeface="Open sans" panose="020B0606030504020204"/>
                        </a:rPr>
                        <a:t>हवाई अपघात</a:t>
                      </a:r>
                      <a:r>
                        <a:rPr lang="en-US" sz="2000" dirty="0">
                          <a:solidFill>
                            <a:schemeClr val="tx1"/>
                          </a:solidFill>
                          <a:latin typeface="Open sans" panose="020B0606030504020204"/>
                        </a:rPr>
                        <a:t>)</a:t>
                      </a:r>
                    </a:p>
                  </a:txBody>
                  <a:tcPr/>
                </a:tc>
                <a:tc>
                  <a:txBody>
                    <a:bodyPr/>
                    <a:lstStyle/>
                    <a:p>
                      <a:pPr>
                        <a:buNone/>
                      </a:pPr>
                      <a:r>
                        <a:rPr lang="hi-IN" sz="2000" dirty="0">
                          <a:solidFill>
                            <a:schemeClr val="tx1"/>
                          </a:solidFill>
                          <a:latin typeface="Open sans" panose="020B0606030504020204"/>
                        </a:rPr>
                        <a:t>नगर विमानन मंत्रालय </a:t>
                      </a:r>
                      <a:r>
                        <a:rPr lang="en-US" sz="2000" dirty="0">
                          <a:solidFill>
                            <a:schemeClr val="tx1"/>
                          </a:solidFill>
                          <a:latin typeface="Open sans" panose="020B0606030504020204"/>
                        </a:rPr>
                        <a:t>(MOCA)</a:t>
                      </a:r>
                    </a:p>
                  </a:txBody>
                  <a:tcPr/>
                </a:tc>
                <a:extLst>
                  <a:ext uri="{0D108BD9-81ED-4DB2-BD59-A6C34878D82A}">
                    <a16:rowId xmlns:a16="http://schemas.microsoft.com/office/drawing/2014/main" val="10001"/>
                  </a:ext>
                </a:extLst>
              </a:tr>
              <a:tr h="285600">
                <a:tc>
                  <a:txBody>
                    <a:bodyPr/>
                    <a:lstStyle/>
                    <a:p>
                      <a:pPr>
                        <a:buNone/>
                      </a:pPr>
                      <a:r>
                        <a:rPr lang="en-US" sz="2000" dirty="0">
                          <a:solidFill>
                            <a:schemeClr val="tx1"/>
                          </a:solidFill>
                          <a:latin typeface="Open sans" panose="020B0606030504020204"/>
                        </a:rPr>
                        <a:t>2.</a:t>
                      </a:r>
                    </a:p>
                  </a:txBody>
                  <a:tcPr/>
                </a:tc>
                <a:tc>
                  <a:txBody>
                    <a:bodyPr/>
                    <a:lstStyle/>
                    <a:p>
                      <a:pPr>
                        <a:buNone/>
                      </a:pPr>
                      <a:r>
                        <a:rPr lang="hi-IN" sz="2000" dirty="0">
                          <a:solidFill>
                            <a:schemeClr val="tx1"/>
                          </a:solidFill>
                          <a:latin typeface="Open sans" panose="020B0606030504020204"/>
                        </a:rPr>
                        <a:t>रेल अपघात </a:t>
                      </a:r>
                      <a:endParaRPr lang="en-US" sz="2000" dirty="0">
                        <a:solidFill>
                          <a:schemeClr val="tx1"/>
                        </a:solidFill>
                        <a:latin typeface="Open sans" panose="020B0606030504020204"/>
                      </a:endParaRPr>
                    </a:p>
                  </a:txBody>
                  <a:tcPr/>
                </a:tc>
                <a:tc>
                  <a:txBody>
                    <a:bodyPr/>
                    <a:lstStyle/>
                    <a:p>
                      <a:pPr>
                        <a:buNone/>
                      </a:pPr>
                      <a:r>
                        <a:rPr lang="hi-IN" sz="2000" dirty="0">
                          <a:solidFill>
                            <a:schemeClr val="tx1"/>
                          </a:solidFill>
                          <a:latin typeface="Open sans" panose="020B0606030504020204"/>
                        </a:rPr>
                        <a:t>रेल्वे मंत्रालय </a:t>
                      </a:r>
                      <a:r>
                        <a:rPr lang="en-US" sz="2000" dirty="0">
                          <a:solidFill>
                            <a:schemeClr val="tx1"/>
                          </a:solidFill>
                          <a:latin typeface="Open sans" panose="020B0606030504020204"/>
                        </a:rPr>
                        <a:t>(MOR)</a:t>
                      </a:r>
                    </a:p>
                  </a:txBody>
                  <a:tcPr/>
                </a:tc>
                <a:extLst>
                  <a:ext uri="{0D108BD9-81ED-4DB2-BD59-A6C34878D82A}">
                    <a16:rowId xmlns:a16="http://schemas.microsoft.com/office/drawing/2014/main" val="10002"/>
                  </a:ext>
                </a:extLst>
              </a:tr>
              <a:tr h="285600">
                <a:tc>
                  <a:txBody>
                    <a:bodyPr/>
                    <a:lstStyle/>
                    <a:p>
                      <a:pPr>
                        <a:buNone/>
                      </a:pPr>
                      <a:r>
                        <a:rPr lang="en-US" sz="2000">
                          <a:solidFill>
                            <a:schemeClr val="tx1"/>
                          </a:solidFill>
                          <a:latin typeface="Open sans" panose="020B0606030504020204"/>
                        </a:rPr>
                        <a:t>3.</a:t>
                      </a:r>
                    </a:p>
                  </a:txBody>
                  <a:tcPr/>
                </a:tc>
                <a:tc>
                  <a:txBody>
                    <a:bodyPr/>
                    <a:lstStyle/>
                    <a:p>
                      <a:pPr>
                        <a:buNone/>
                      </a:pPr>
                      <a:r>
                        <a:rPr lang="hi-IN" sz="2000" dirty="0">
                          <a:solidFill>
                            <a:schemeClr val="tx1"/>
                          </a:solidFill>
                          <a:latin typeface="Open sans" panose="020B0606030504020204"/>
                        </a:rPr>
                        <a:t>रोड अपघात </a:t>
                      </a:r>
                      <a:endParaRPr lang="en-US" sz="2000" dirty="0">
                        <a:solidFill>
                          <a:schemeClr val="tx1"/>
                        </a:solidFill>
                        <a:latin typeface="Open sans" panose="020B0606030504020204"/>
                      </a:endParaRPr>
                    </a:p>
                  </a:txBody>
                  <a:tcPr/>
                </a:tc>
                <a:tc>
                  <a:txBody>
                    <a:bodyPr/>
                    <a:lstStyle/>
                    <a:p>
                      <a:pPr>
                        <a:buNone/>
                      </a:pPr>
                      <a:r>
                        <a:rPr lang="hi-IN" sz="2000" dirty="0">
                          <a:solidFill>
                            <a:schemeClr val="tx1"/>
                          </a:solidFill>
                          <a:latin typeface="Open sans" panose="020B0606030504020204"/>
                        </a:rPr>
                        <a:t>सड़क परिवहन और राजमार्ग मंत्रालय </a:t>
                      </a:r>
                      <a:r>
                        <a:rPr lang="en-US" sz="2000" dirty="0">
                          <a:solidFill>
                            <a:schemeClr val="tx1"/>
                          </a:solidFill>
                          <a:latin typeface="Open sans" panose="020B0606030504020204"/>
                        </a:rPr>
                        <a:t>(MRTH)</a:t>
                      </a:r>
                    </a:p>
                  </a:txBody>
                  <a:tcPr/>
                </a:tc>
                <a:extLst>
                  <a:ext uri="{0D108BD9-81ED-4DB2-BD59-A6C34878D82A}">
                    <a16:rowId xmlns:a16="http://schemas.microsoft.com/office/drawing/2014/main" val="10003"/>
                  </a:ext>
                </a:extLst>
              </a:tr>
              <a:tr h="499799">
                <a:tc>
                  <a:txBody>
                    <a:bodyPr/>
                    <a:lstStyle/>
                    <a:p>
                      <a:pPr>
                        <a:buNone/>
                      </a:pPr>
                      <a:r>
                        <a:rPr lang="en-US" sz="2000">
                          <a:solidFill>
                            <a:schemeClr val="tx1"/>
                          </a:solidFill>
                          <a:latin typeface="Open sans" panose="020B0606030504020204"/>
                        </a:rPr>
                        <a:t>4.</a:t>
                      </a:r>
                    </a:p>
                  </a:txBody>
                  <a:tcPr/>
                </a:tc>
                <a:tc>
                  <a:txBody>
                    <a:bodyPr/>
                    <a:lstStyle/>
                    <a:p>
                      <a:pPr>
                        <a:buNone/>
                      </a:pPr>
                      <a:r>
                        <a:rPr lang="hi-IN" sz="2000" dirty="0">
                          <a:solidFill>
                            <a:schemeClr val="tx1"/>
                          </a:solidFill>
                          <a:latin typeface="Open sans" panose="020B0606030504020204"/>
                        </a:rPr>
                        <a:t>बर्फ़ीला तूफान </a:t>
                      </a:r>
                      <a:endParaRPr lang="en-US" sz="2000" dirty="0">
                        <a:solidFill>
                          <a:schemeClr val="tx1"/>
                        </a:solidFill>
                        <a:latin typeface="Open sans" panose="020B0606030504020204"/>
                      </a:endParaRPr>
                    </a:p>
                  </a:txBody>
                  <a:tcPr/>
                </a:tc>
                <a:tc>
                  <a:txBody>
                    <a:bodyPr/>
                    <a:lstStyle/>
                    <a:p>
                      <a:pPr>
                        <a:buNone/>
                      </a:pPr>
                      <a:r>
                        <a:rPr lang="hi-IN" sz="2000" dirty="0">
                          <a:solidFill>
                            <a:schemeClr val="tx1"/>
                          </a:solidFill>
                          <a:latin typeface="Open sans" panose="020B0606030504020204"/>
                        </a:rPr>
                        <a:t>रक्षा मंत्रालय </a:t>
                      </a:r>
                      <a:r>
                        <a:rPr lang="en-US" sz="2000" dirty="0">
                          <a:solidFill>
                            <a:schemeClr val="tx1"/>
                          </a:solidFill>
                          <a:latin typeface="Open sans" panose="020B0606030504020204"/>
                        </a:rPr>
                        <a:t>(MOD) </a:t>
                      </a:r>
                      <a:r>
                        <a:rPr lang="hi-IN" sz="2000" dirty="0">
                          <a:solidFill>
                            <a:schemeClr val="tx1"/>
                          </a:solidFill>
                          <a:latin typeface="Open sans" panose="020B0606030504020204"/>
                        </a:rPr>
                        <a:t>सीमा सड़क संगठन </a:t>
                      </a:r>
                      <a:r>
                        <a:rPr lang="en-US" sz="2000" dirty="0">
                          <a:solidFill>
                            <a:schemeClr val="tx1"/>
                          </a:solidFill>
                          <a:latin typeface="Open sans" panose="020B0606030504020204"/>
                        </a:rPr>
                        <a:t>(BRO)</a:t>
                      </a:r>
                    </a:p>
                  </a:txBody>
                  <a:tcPr/>
                </a:tc>
                <a:extLst>
                  <a:ext uri="{0D108BD9-81ED-4DB2-BD59-A6C34878D82A}">
                    <a16:rowId xmlns:a16="http://schemas.microsoft.com/office/drawing/2014/main" val="10004"/>
                  </a:ext>
                </a:extLst>
              </a:tr>
              <a:tr h="499799">
                <a:tc>
                  <a:txBody>
                    <a:bodyPr/>
                    <a:lstStyle/>
                    <a:p>
                      <a:pPr>
                        <a:buNone/>
                      </a:pPr>
                      <a:r>
                        <a:rPr lang="en-US" sz="2000">
                          <a:solidFill>
                            <a:schemeClr val="tx1"/>
                          </a:solidFill>
                          <a:latin typeface="Open sans" panose="020B0606030504020204"/>
                        </a:rPr>
                        <a:t>5.</a:t>
                      </a:r>
                    </a:p>
                  </a:txBody>
                  <a:tcPr/>
                </a:tc>
                <a:tc>
                  <a:txBody>
                    <a:bodyPr/>
                    <a:lstStyle/>
                    <a:p>
                      <a:pPr>
                        <a:buNone/>
                      </a:pPr>
                      <a:r>
                        <a:rPr lang="hi-IN" sz="2000" dirty="0">
                          <a:solidFill>
                            <a:schemeClr val="tx1"/>
                          </a:solidFill>
                          <a:latin typeface="Open sans" panose="020B0606030504020204"/>
                        </a:rPr>
                        <a:t>तेल रिसाव </a:t>
                      </a:r>
                      <a:endParaRPr lang="en-US" sz="2000" dirty="0">
                        <a:solidFill>
                          <a:schemeClr val="tx1"/>
                        </a:solidFill>
                        <a:latin typeface="Open sans" panose="020B0606030504020204"/>
                      </a:endParaRPr>
                    </a:p>
                  </a:txBody>
                  <a:tcPr/>
                </a:tc>
                <a:tc>
                  <a:txBody>
                    <a:bodyPr/>
                    <a:lstStyle/>
                    <a:p>
                      <a:pPr>
                        <a:buNone/>
                      </a:pPr>
                      <a:r>
                        <a:rPr lang="hi-IN" sz="2000" dirty="0">
                          <a:solidFill>
                            <a:schemeClr val="tx1"/>
                          </a:solidFill>
                          <a:latin typeface="Open sans" panose="020B0606030504020204"/>
                        </a:rPr>
                        <a:t>रक्षा मंत्रालय </a:t>
                      </a:r>
                      <a:r>
                        <a:rPr lang="en-US" sz="2000" dirty="0">
                          <a:solidFill>
                            <a:schemeClr val="tx1"/>
                          </a:solidFill>
                          <a:latin typeface="Open sans" panose="020B0606030504020204"/>
                        </a:rPr>
                        <a:t>(MOD) – </a:t>
                      </a:r>
                      <a:r>
                        <a:rPr lang="hi-IN" sz="2000" dirty="0">
                          <a:solidFill>
                            <a:schemeClr val="tx1"/>
                          </a:solidFill>
                          <a:latin typeface="Open sans" panose="020B0606030504020204"/>
                        </a:rPr>
                        <a:t>भारतीय तटरक्षक </a:t>
                      </a:r>
                      <a:r>
                        <a:rPr lang="en-US" sz="2000" dirty="0">
                          <a:solidFill>
                            <a:schemeClr val="tx1"/>
                          </a:solidFill>
                          <a:latin typeface="Open sans" panose="020B0606030504020204"/>
                        </a:rPr>
                        <a:t>(ICG)</a:t>
                      </a:r>
                    </a:p>
                  </a:txBody>
                  <a:tcPr/>
                </a:tc>
                <a:extLst>
                  <a:ext uri="{0D108BD9-81ED-4DB2-BD59-A6C34878D82A}">
                    <a16:rowId xmlns:a16="http://schemas.microsoft.com/office/drawing/2014/main" val="10005"/>
                  </a:ext>
                </a:extLst>
              </a:tr>
              <a:tr h="285600">
                <a:tc>
                  <a:txBody>
                    <a:bodyPr/>
                    <a:lstStyle/>
                    <a:p>
                      <a:pPr>
                        <a:buNone/>
                      </a:pPr>
                      <a:r>
                        <a:rPr lang="en-US" sz="2000">
                          <a:solidFill>
                            <a:schemeClr val="tx1"/>
                          </a:solidFill>
                          <a:latin typeface="Open sans" panose="020B0606030504020204"/>
                        </a:rPr>
                        <a:t>6.</a:t>
                      </a:r>
                    </a:p>
                  </a:txBody>
                  <a:tcPr/>
                </a:tc>
                <a:tc>
                  <a:txBody>
                    <a:bodyPr/>
                    <a:lstStyle/>
                    <a:p>
                      <a:pPr>
                        <a:buNone/>
                      </a:pPr>
                      <a:r>
                        <a:rPr lang="hi-IN" sz="2000" dirty="0">
                          <a:solidFill>
                            <a:schemeClr val="tx1"/>
                          </a:solidFill>
                          <a:latin typeface="Open sans" panose="020B0606030504020204"/>
                        </a:rPr>
                        <a:t>सुनामी </a:t>
                      </a:r>
                      <a:endParaRPr lang="en-US" sz="2000" dirty="0">
                        <a:solidFill>
                          <a:schemeClr val="tx1"/>
                        </a:solidFill>
                        <a:latin typeface="Open sans" panose="020B0606030504020204"/>
                      </a:endParaRPr>
                    </a:p>
                  </a:txBody>
                  <a:tcPr/>
                </a:tc>
                <a:tc rowSpan="3">
                  <a:txBody>
                    <a:bodyPr/>
                    <a:lstStyle/>
                    <a:p>
                      <a:pPr>
                        <a:lnSpc>
                          <a:spcPct val="90000"/>
                        </a:lnSpc>
                        <a:buNone/>
                      </a:pPr>
                      <a:r>
                        <a:rPr lang="hi-IN" sz="2000" dirty="0">
                          <a:solidFill>
                            <a:schemeClr val="tx1"/>
                          </a:solidFill>
                          <a:latin typeface="Open sans" panose="020B0606030504020204"/>
                        </a:rPr>
                        <a:t>पृथ्वी विज्ञान मंत्रालय </a:t>
                      </a:r>
                      <a:r>
                        <a:rPr lang="en-US" sz="2000" dirty="0">
                          <a:solidFill>
                            <a:schemeClr val="tx1"/>
                          </a:solidFill>
                          <a:latin typeface="Open sans" panose="020B0606030504020204"/>
                        </a:rPr>
                        <a:t>(MOES)</a:t>
                      </a:r>
                    </a:p>
                  </a:txBody>
                  <a:tcPr anchor="ctr"/>
                </a:tc>
                <a:extLst>
                  <a:ext uri="{0D108BD9-81ED-4DB2-BD59-A6C34878D82A}">
                    <a16:rowId xmlns:a16="http://schemas.microsoft.com/office/drawing/2014/main" val="10006"/>
                  </a:ext>
                </a:extLst>
              </a:tr>
              <a:tr h="387105">
                <a:tc>
                  <a:txBody>
                    <a:bodyPr/>
                    <a:lstStyle/>
                    <a:p>
                      <a:pPr>
                        <a:buNone/>
                      </a:pPr>
                      <a:r>
                        <a:rPr lang="en-US" sz="2000">
                          <a:solidFill>
                            <a:schemeClr val="tx1"/>
                          </a:solidFill>
                          <a:latin typeface="Open sans" panose="020B0606030504020204"/>
                        </a:rPr>
                        <a:t>7.</a:t>
                      </a:r>
                    </a:p>
                  </a:txBody>
                  <a:tcPr/>
                </a:tc>
                <a:tc>
                  <a:txBody>
                    <a:bodyPr/>
                    <a:lstStyle/>
                    <a:p>
                      <a:pPr>
                        <a:buNone/>
                      </a:pPr>
                      <a:r>
                        <a:rPr lang="en-US" sz="2000" dirty="0">
                          <a:solidFill>
                            <a:schemeClr val="tx1"/>
                          </a:solidFill>
                          <a:latin typeface="Open sans" panose="020B0606030504020204"/>
                        </a:rPr>
                        <a:t> </a:t>
                      </a:r>
                      <a:r>
                        <a:rPr lang="hi-IN" sz="2000" dirty="0">
                          <a:solidFill>
                            <a:schemeClr val="tx1"/>
                          </a:solidFill>
                          <a:latin typeface="Open sans" panose="020B0606030504020204"/>
                        </a:rPr>
                        <a:t>चक्रवात /टोरनाडो </a:t>
                      </a:r>
                      <a:endParaRPr lang="en-US" sz="2000" dirty="0">
                        <a:solidFill>
                          <a:schemeClr val="tx1"/>
                        </a:solidFill>
                        <a:latin typeface="Open sans" panose="020B0606030504020204"/>
                      </a:endParaRPr>
                    </a:p>
                  </a:txBody>
                  <a:tcPr/>
                </a:tc>
                <a:tc vMerge="1">
                  <a:txBody>
                    <a:bodyPr/>
                    <a:lstStyle/>
                    <a:p>
                      <a:endParaRPr lang="en-US"/>
                    </a:p>
                  </a:txBody>
                  <a:tcPr/>
                </a:tc>
                <a:extLst>
                  <a:ext uri="{0D108BD9-81ED-4DB2-BD59-A6C34878D82A}">
                    <a16:rowId xmlns:a16="http://schemas.microsoft.com/office/drawing/2014/main" val="10007"/>
                  </a:ext>
                </a:extLst>
              </a:tr>
              <a:tr h="387105">
                <a:tc>
                  <a:txBody>
                    <a:bodyPr/>
                    <a:lstStyle/>
                    <a:p>
                      <a:pPr>
                        <a:buNone/>
                      </a:pPr>
                      <a:r>
                        <a:rPr lang="en-US" sz="2000" dirty="0">
                          <a:solidFill>
                            <a:schemeClr val="tx1"/>
                          </a:solidFill>
                        </a:rPr>
                        <a:t>8.</a:t>
                      </a:r>
                    </a:p>
                  </a:txBody>
                  <a:tcPr/>
                </a:tc>
                <a:tc>
                  <a:txBody>
                    <a:bodyPr/>
                    <a:lstStyle/>
                    <a:p>
                      <a:pPr>
                        <a:buNone/>
                      </a:pPr>
                      <a:r>
                        <a:rPr lang="hi-IN" sz="2000" dirty="0">
                          <a:solidFill>
                            <a:schemeClr val="tx1"/>
                          </a:solidFill>
                        </a:rPr>
                        <a:t>भूकंप </a:t>
                      </a:r>
                      <a:endParaRPr lang="en-US" sz="2000" dirty="0">
                        <a:solidFill>
                          <a:schemeClr val="tx1"/>
                        </a:solidFill>
                      </a:endParaRPr>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2106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2213266"/>
            <a:ext cx="3828191" cy="2524987"/>
          </a:xfrm>
        </p:spPr>
        <p:txBody>
          <a:bodyPr>
            <a:noAutofit/>
          </a:bodyPr>
          <a:lstStyle/>
          <a:p>
            <a:r>
              <a:rPr lang="hi-IN" sz="4000" b="1" dirty="0">
                <a:solidFill>
                  <a:srgbClr val="C00000"/>
                </a:solidFill>
              </a:rPr>
              <a:t>नोडल मंत्रालय और विभाग</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7" name="Table 6">
            <a:extLst>
              <a:ext uri="{FF2B5EF4-FFF2-40B4-BE49-F238E27FC236}">
                <a16:creationId xmlns:a16="http://schemas.microsoft.com/office/drawing/2014/main" id="{7C6D8F13-695A-444A-9AB1-3462E9253FB7}"/>
              </a:ext>
            </a:extLst>
          </p:cNvPr>
          <p:cNvGraphicFramePr/>
          <p:nvPr>
            <p:extLst>
              <p:ext uri="{D42A27DB-BD31-4B8C-83A1-F6EECF244321}">
                <p14:modId xmlns:p14="http://schemas.microsoft.com/office/powerpoint/2010/main" val="1998383508"/>
              </p:ext>
            </p:extLst>
          </p:nvPr>
        </p:nvGraphicFramePr>
        <p:xfrm>
          <a:off x="4062842" y="917277"/>
          <a:ext cx="7481453" cy="5380996"/>
        </p:xfrm>
        <a:graphic>
          <a:graphicData uri="http://schemas.openxmlformats.org/drawingml/2006/table">
            <a:tbl>
              <a:tblPr firstRow="1" bandRow="1">
                <a:tableStyleId>{5DA37D80-6434-44D0-A028-1B22A696006F}</a:tableStyleId>
              </a:tblPr>
              <a:tblGrid>
                <a:gridCol w="997531">
                  <a:extLst>
                    <a:ext uri="{9D8B030D-6E8A-4147-A177-3AD203B41FA5}">
                      <a16:colId xmlns:a16="http://schemas.microsoft.com/office/drawing/2014/main" val="20000"/>
                    </a:ext>
                  </a:extLst>
                </a:gridCol>
                <a:gridCol w="1689684">
                  <a:extLst>
                    <a:ext uri="{9D8B030D-6E8A-4147-A177-3AD203B41FA5}">
                      <a16:colId xmlns:a16="http://schemas.microsoft.com/office/drawing/2014/main" val="20001"/>
                    </a:ext>
                  </a:extLst>
                </a:gridCol>
                <a:gridCol w="1760940">
                  <a:extLst>
                    <a:ext uri="{9D8B030D-6E8A-4147-A177-3AD203B41FA5}">
                      <a16:colId xmlns:a16="http://schemas.microsoft.com/office/drawing/2014/main" val="20002"/>
                    </a:ext>
                  </a:extLst>
                </a:gridCol>
                <a:gridCol w="3033298">
                  <a:extLst>
                    <a:ext uri="{9D8B030D-6E8A-4147-A177-3AD203B41FA5}">
                      <a16:colId xmlns:a16="http://schemas.microsoft.com/office/drawing/2014/main" val="3625917348"/>
                    </a:ext>
                  </a:extLst>
                </a:gridCol>
              </a:tblGrid>
              <a:tr h="556100">
                <a:tc>
                  <a:txBody>
                    <a:bodyPr/>
                    <a:lstStyle/>
                    <a:p>
                      <a:pPr>
                        <a:buNone/>
                      </a:pPr>
                      <a:r>
                        <a:rPr lang="en-US" sz="2000" dirty="0">
                          <a:solidFill>
                            <a:schemeClr val="tx1"/>
                          </a:solidFill>
                          <a:latin typeface="Open sans" panose="020B0606030504020204"/>
                        </a:rPr>
                        <a:t>Sr. No.</a:t>
                      </a:r>
                    </a:p>
                  </a:txBody>
                  <a:tcPr/>
                </a:tc>
                <a:tc>
                  <a:txBody>
                    <a:bodyPr/>
                    <a:lstStyle/>
                    <a:p>
                      <a:pPr>
                        <a:buNone/>
                      </a:pPr>
                      <a:r>
                        <a:rPr lang="en-US" sz="2000" dirty="0">
                          <a:solidFill>
                            <a:schemeClr val="tx1"/>
                          </a:solidFill>
                          <a:latin typeface="Open sans" panose="020B0606030504020204"/>
                        </a:rPr>
                        <a:t>Disaster</a:t>
                      </a:r>
                    </a:p>
                  </a:txBody>
                  <a:tcPr/>
                </a:tc>
                <a:tc gridSpan="2">
                  <a:txBody>
                    <a:bodyPr/>
                    <a:lstStyle/>
                    <a:p>
                      <a:pPr>
                        <a:buNone/>
                      </a:pPr>
                      <a:r>
                        <a:rPr lang="en-US" sz="2000" dirty="0">
                          <a:solidFill>
                            <a:schemeClr val="tx1"/>
                          </a:solidFill>
                          <a:latin typeface="Open sans" panose="020B0606030504020204"/>
                        </a:rPr>
                        <a:t>Nodal Ministry/Department</a:t>
                      </a:r>
                    </a:p>
                  </a:txBody>
                  <a:tcPr/>
                </a:tc>
                <a:tc hMerge="1">
                  <a:txBody>
                    <a:bodyPr/>
                    <a:lstStyle/>
                    <a:p>
                      <a:endParaRPr lang="en-IN"/>
                    </a:p>
                  </a:txBody>
                  <a:tcPr/>
                </a:tc>
                <a:extLst>
                  <a:ext uri="{0D108BD9-81ED-4DB2-BD59-A6C34878D82A}">
                    <a16:rowId xmlns:a16="http://schemas.microsoft.com/office/drawing/2014/main" val="10000"/>
                  </a:ext>
                </a:extLst>
              </a:tr>
              <a:tr h="375530">
                <a:tc>
                  <a:txBody>
                    <a:bodyPr/>
                    <a:lstStyle/>
                    <a:p>
                      <a:pPr>
                        <a:buNone/>
                      </a:pPr>
                      <a:r>
                        <a:rPr lang="en-US" sz="2000">
                          <a:solidFill>
                            <a:schemeClr val="tx1"/>
                          </a:solidFill>
                          <a:latin typeface="Open sans" panose="020B0606030504020204"/>
                        </a:rPr>
                        <a:t>9.</a:t>
                      </a:r>
                    </a:p>
                  </a:txBody>
                  <a:tcPr/>
                </a:tc>
                <a:tc>
                  <a:txBody>
                    <a:bodyPr/>
                    <a:lstStyle/>
                    <a:p>
                      <a:pPr>
                        <a:buNone/>
                      </a:pPr>
                      <a:r>
                        <a:rPr lang="hi-IN" sz="2000" dirty="0">
                          <a:solidFill>
                            <a:schemeClr val="tx1"/>
                          </a:solidFill>
                          <a:latin typeface="Open sans" panose="020B0606030504020204"/>
                        </a:rPr>
                        <a:t>भूस्खलन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खनन मंत्रालय </a:t>
                      </a:r>
                      <a:r>
                        <a:rPr lang="en-US" sz="2000" dirty="0">
                          <a:solidFill>
                            <a:schemeClr val="tx1"/>
                          </a:solidFill>
                          <a:latin typeface="Open sans" panose="020B0606030504020204"/>
                        </a:rPr>
                        <a:t>(MOM)</a:t>
                      </a:r>
                    </a:p>
                  </a:txBody>
                  <a:tcPr/>
                </a:tc>
                <a:tc hMerge="1">
                  <a:txBody>
                    <a:bodyPr/>
                    <a:lstStyle/>
                    <a:p>
                      <a:endParaRPr lang="en-IN"/>
                    </a:p>
                  </a:txBody>
                  <a:tcPr/>
                </a:tc>
                <a:extLst>
                  <a:ext uri="{0D108BD9-81ED-4DB2-BD59-A6C34878D82A}">
                    <a16:rowId xmlns:a16="http://schemas.microsoft.com/office/drawing/2014/main" val="10001"/>
                  </a:ext>
                </a:extLst>
              </a:tr>
              <a:tr h="375530">
                <a:tc>
                  <a:txBody>
                    <a:bodyPr/>
                    <a:lstStyle/>
                    <a:p>
                      <a:pPr>
                        <a:buNone/>
                      </a:pPr>
                      <a:r>
                        <a:rPr lang="en-US" sz="2000">
                          <a:solidFill>
                            <a:schemeClr val="tx1"/>
                          </a:solidFill>
                          <a:latin typeface="Open sans" panose="020B0606030504020204"/>
                        </a:rPr>
                        <a:t>10.</a:t>
                      </a:r>
                    </a:p>
                  </a:txBody>
                  <a:tcPr/>
                </a:tc>
                <a:tc>
                  <a:txBody>
                    <a:bodyPr/>
                    <a:lstStyle/>
                    <a:p>
                      <a:pPr>
                        <a:buNone/>
                      </a:pPr>
                      <a:r>
                        <a:rPr lang="hi-IN" sz="2000" dirty="0">
                          <a:solidFill>
                            <a:schemeClr val="tx1"/>
                          </a:solidFill>
                          <a:latin typeface="Open sans" panose="020B0606030504020204"/>
                        </a:rPr>
                        <a:t>बाढ़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जलशक्ति मंत्रालय </a:t>
                      </a:r>
                      <a:r>
                        <a:rPr lang="en-US" sz="2000" dirty="0">
                          <a:solidFill>
                            <a:schemeClr val="tx1"/>
                          </a:solidFill>
                          <a:latin typeface="Open sans" panose="020B0606030504020204"/>
                        </a:rPr>
                        <a:t>(MOJS)</a:t>
                      </a:r>
                    </a:p>
                  </a:txBody>
                  <a:tcPr/>
                </a:tc>
                <a:tc hMerge="1">
                  <a:txBody>
                    <a:bodyPr/>
                    <a:lstStyle/>
                    <a:p>
                      <a:endParaRPr lang="en-IN"/>
                    </a:p>
                  </a:txBody>
                  <a:tcPr/>
                </a:tc>
                <a:extLst>
                  <a:ext uri="{0D108BD9-81ED-4DB2-BD59-A6C34878D82A}">
                    <a16:rowId xmlns:a16="http://schemas.microsoft.com/office/drawing/2014/main" val="10002"/>
                  </a:ext>
                </a:extLst>
              </a:tr>
              <a:tr h="664398">
                <a:tc>
                  <a:txBody>
                    <a:bodyPr/>
                    <a:lstStyle/>
                    <a:p>
                      <a:pPr>
                        <a:buNone/>
                      </a:pPr>
                      <a:r>
                        <a:rPr lang="en-US" sz="2000">
                          <a:solidFill>
                            <a:schemeClr val="tx1"/>
                          </a:solidFill>
                          <a:latin typeface="Open sans" panose="020B0606030504020204"/>
                        </a:rPr>
                        <a:t>11.</a:t>
                      </a:r>
                    </a:p>
                  </a:txBody>
                  <a:tcPr/>
                </a:tc>
                <a:tc>
                  <a:txBody>
                    <a:bodyPr/>
                    <a:lstStyle/>
                    <a:p>
                      <a:pPr>
                        <a:buNone/>
                      </a:pPr>
                      <a:r>
                        <a:rPr lang="hi-IN" sz="2000" dirty="0">
                          <a:solidFill>
                            <a:schemeClr val="tx1"/>
                          </a:solidFill>
                          <a:latin typeface="Open sans" panose="020B0606030504020204"/>
                        </a:rPr>
                        <a:t>शहरी बाढ़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आवास और सहरी कार्य मंत्रालय </a:t>
                      </a:r>
                      <a:r>
                        <a:rPr lang="en-US" sz="2000" dirty="0">
                          <a:solidFill>
                            <a:schemeClr val="tx1"/>
                          </a:solidFill>
                          <a:latin typeface="Open sans" panose="020B0606030504020204"/>
                        </a:rPr>
                        <a:t>(MHUA)</a:t>
                      </a:r>
                    </a:p>
                  </a:txBody>
                  <a:tcPr/>
                </a:tc>
                <a:tc hMerge="1">
                  <a:txBody>
                    <a:bodyPr/>
                    <a:lstStyle/>
                    <a:p>
                      <a:endParaRPr lang="en-IN"/>
                    </a:p>
                  </a:txBody>
                  <a:tcPr/>
                </a:tc>
                <a:extLst>
                  <a:ext uri="{0D108BD9-81ED-4DB2-BD59-A6C34878D82A}">
                    <a16:rowId xmlns:a16="http://schemas.microsoft.com/office/drawing/2014/main" val="10003"/>
                  </a:ext>
                </a:extLst>
              </a:tr>
              <a:tr h="664398">
                <a:tc>
                  <a:txBody>
                    <a:bodyPr/>
                    <a:lstStyle/>
                    <a:p>
                      <a:pPr>
                        <a:buNone/>
                      </a:pPr>
                      <a:r>
                        <a:rPr lang="en-US" sz="2000">
                          <a:solidFill>
                            <a:schemeClr val="tx1"/>
                          </a:solidFill>
                          <a:latin typeface="Open sans" panose="020B0606030504020204"/>
                        </a:rPr>
                        <a:t>12.</a:t>
                      </a:r>
                    </a:p>
                  </a:txBody>
                  <a:tcPr/>
                </a:tc>
                <a:tc>
                  <a:txBody>
                    <a:bodyPr/>
                    <a:lstStyle/>
                    <a:p>
                      <a:pPr>
                        <a:buNone/>
                      </a:pPr>
                      <a:r>
                        <a:rPr lang="hi-IN" sz="2000" dirty="0">
                          <a:solidFill>
                            <a:schemeClr val="tx1"/>
                          </a:solidFill>
                          <a:latin typeface="Open sans" panose="020B0606030504020204"/>
                        </a:rPr>
                        <a:t>औद्योगिक और रासायनिक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पर्यावरण, वन और जलवायु परिवर्तन मंत्रालय </a:t>
                      </a:r>
                      <a:r>
                        <a:rPr lang="en-US" sz="2000" dirty="0">
                          <a:solidFill>
                            <a:schemeClr val="tx1"/>
                          </a:solidFill>
                          <a:latin typeface="Open sans" panose="020B0606030504020204"/>
                        </a:rPr>
                        <a:t>(MEFCC)</a:t>
                      </a:r>
                    </a:p>
                  </a:txBody>
                  <a:tcPr/>
                </a:tc>
                <a:tc hMerge="1">
                  <a:txBody>
                    <a:bodyPr/>
                    <a:lstStyle/>
                    <a:p>
                      <a:endParaRPr lang="en-IN"/>
                    </a:p>
                  </a:txBody>
                  <a:tcPr/>
                </a:tc>
                <a:extLst>
                  <a:ext uri="{0D108BD9-81ED-4DB2-BD59-A6C34878D82A}">
                    <a16:rowId xmlns:a16="http://schemas.microsoft.com/office/drawing/2014/main" val="10004"/>
                  </a:ext>
                </a:extLst>
              </a:tr>
              <a:tr h="664398">
                <a:tc>
                  <a:txBody>
                    <a:bodyPr/>
                    <a:lstStyle/>
                    <a:p>
                      <a:pPr>
                        <a:buNone/>
                      </a:pPr>
                      <a:r>
                        <a:rPr lang="en-US" sz="2000">
                          <a:solidFill>
                            <a:schemeClr val="tx1"/>
                          </a:solidFill>
                          <a:latin typeface="Open sans" panose="020B0606030504020204"/>
                        </a:rPr>
                        <a:t>13.</a:t>
                      </a:r>
                    </a:p>
                  </a:txBody>
                  <a:tcPr/>
                </a:tc>
                <a:tc>
                  <a:txBody>
                    <a:bodyPr/>
                    <a:lstStyle/>
                    <a:p>
                      <a:pPr>
                        <a:buNone/>
                      </a:pPr>
                      <a:r>
                        <a:rPr lang="hi-IN" sz="2000" dirty="0">
                          <a:solidFill>
                            <a:schemeClr val="tx1"/>
                          </a:solidFill>
                          <a:latin typeface="Open sans" panose="020B0606030504020204"/>
                        </a:rPr>
                        <a:t>परमाणु और विकिरणीय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परमाणु ऊर्जा विभाग </a:t>
                      </a:r>
                      <a:r>
                        <a:rPr lang="en-US" sz="2000" dirty="0">
                          <a:solidFill>
                            <a:schemeClr val="tx1"/>
                          </a:solidFill>
                          <a:latin typeface="Open sans" panose="020B0606030504020204"/>
                        </a:rPr>
                        <a:t>(DAE)</a:t>
                      </a:r>
                    </a:p>
                  </a:txBody>
                  <a:tcPr/>
                </a:tc>
                <a:tc hMerge="1">
                  <a:txBody>
                    <a:bodyPr/>
                    <a:lstStyle/>
                    <a:p>
                      <a:endParaRPr lang="en-IN"/>
                    </a:p>
                  </a:txBody>
                  <a:tcPr/>
                </a:tc>
                <a:extLst>
                  <a:ext uri="{0D108BD9-81ED-4DB2-BD59-A6C34878D82A}">
                    <a16:rowId xmlns:a16="http://schemas.microsoft.com/office/drawing/2014/main" val="10005"/>
                  </a:ext>
                </a:extLst>
              </a:tr>
              <a:tr h="664398">
                <a:tc>
                  <a:txBody>
                    <a:bodyPr/>
                    <a:lstStyle/>
                    <a:p>
                      <a:pPr>
                        <a:buNone/>
                      </a:pPr>
                      <a:r>
                        <a:rPr lang="en-US" sz="2000">
                          <a:solidFill>
                            <a:schemeClr val="tx1"/>
                          </a:solidFill>
                          <a:latin typeface="Open sans" panose="020B0606030504020204"/>
                        </a:rPr>
                        <a:t>14.</a:t>
                      </a:r>
                    </a:p>
                  </a:txBody>
                  <a:tcPr/>
                </a:tc>
                <a:tc>
                  <a:txBody>
                    <a:bodyPr/>
                    <a:lstStyle/>
                    <a:p>
                      <a:pPr>
                        <a:buNone/>
                      </a:pPr>
                      <a:r>
                        <a:rPr lang="hi-IN" sz="2000" dirty="0">
                          <a:solidFill>
                            <a:schemeClr val="tx1"/>
                          </a:solidFill>
                          <a:latin typeface="Open sans" panose="020B0606030504020204"/>
                        </a:rPr>
                        <a:t>जैविक आपातकाल </a:t>
                      </a:r>
                      <a:endParaRPr lang="en-US" sz="2000" dirty="0">
                        <a:solidFill>
                          <a:schemeClr val="tx1"/>
                        </a:solidFill>
                        <a:latin typeface="Open sans" panose="020B0606030504020204"/>
                      </a:endParaRPr>
                    </a:p>
                  </a:txBody>
                  <a:tcPr/>
                </a:tc>
                <a:tc gridSpan="2">
                  <a:txBody>
                    <a:bodyPr/>
                    <a:lstStyle/>
                    <a:p>
                      <a:pPr>
                        <a:buNone/>
                      </a:pPr>
                      <a:r>
                        <a:rPr lang="hi-IN" sz="2000" dirty="0">
                          <a:solidFill>
                            <a:schemeClr val="tx1"/>
                          </a:solidFill>
                          <a:latin typeface="Open sans" panose="020B0606030504020204"/>
                        </a:rPr>
                        <a:t>स्वास्थ और परिवार कल्याण मंत्रालय </a:t>
                      </a:r>
                      <a:r>
                        <a:rPr lang="en-US" sz="2000" dirty="0">
                          <a:solidFill>
                            <a:schemeClr val="tx1"/>
                          </a:solidFill>
                          <a:latin typeface="Open sans" panose="020B0606030504020204"/>
                        </a:rPr>
                        <a:t>(MHFW)</a:t>
                      </a:r>
                    </a:p>
                  </a:txBody>
                  <a:tcPr/>
                </a:tc>
                <a:tc hMerge="1">
                  <a:txBody>
                    <a:bodyPr/>
                    <a:lstStyle/>
                    <a:p>
                      <a:endParaRPr lang="en-IN"/>
                    </a:p>
                  </a:txBody>
                  <a:tcPr/>
                </a:tc>
                <a:extLst>
                  <a:ext uri="{0D108BD9-81ED-4DB2-BD59-A6C34878D82A}">
                    <a16:rowId xmlns:a16="http://schemas.microsoft.com/office/drawing/2014/main" val="10006"/>
                  </a:ext>
                </a:extLst>
              </a:tr>
              <a:tr h="815158">
                <a:tc>
                  <a:txBody>
                    <a:bodyPr/>
                    <a:lstStyle/>
                    <a:p>
                      <a:pPr>
                        <a:buNone/>
                      </a:pPr>
                      <a:r>
                        <a:rPr lang="en-US" sz="2000" dirty="0">
                          <a:solidFill>
                            <a:schemeClr val="tx1"/>
                          </a:solidFill>
                          <a:latin typeface="Open sans" panose="020B0606030504020204"/>
                        </a:rPr>
                        <a:t>15.</a:t>
                      </a:r>
                    </a:p>
                  </a:txBody>
                  <a:tcPr/>
                </a:tc>
                <a:tc gridSpan="2">
                  <a:txBody>
                    <a:bodyPr/>
                    <a:lstStyle/>
                    <a:p>
                      <a:pPr defTabSz="508000">
                        <a:buNone/>
                      </a:pPr>
                      <a:r>
                        <a:rPr lang="hi-IN" sz="2000" dirty="0">
                          <a:solidFill>
                            <a:schemeClr val="tx1"/>
                          </a:solidFill>
                          <a:latin typeface="Open sans" panose="020B0606030504020204"/>
                        </a:rPr>
                        <a:t>किट प्रकोप, सुखा,शीत लहर, पाला, ओला वृष्टी.  </a:t>
                      </a:r>
                      <a:endParaRPr lang="en-US" sz="2000" dirty="0">
                        <a:solidFill>
                          <a:schemeClr val="tx1"/>
                        </a:solidFill>
                        <a:latin typeface="Open sans" panose="020B0606030504020204"/>
                      </a:endParaRPr>
                    </a:p>
                  </a:txBody>
                  <a:tcPr>
                    <a:lnR w="12700" cap="flat" cmpd="sng" algn="ctr">
                      <a:solidFill>
                        <a:schemeClr val="tx1"/>
                      </a:solidFill>
                      <a:prstDash val="solid"/>
                      <a:round/>
                      <a:headEnd type="none" w="med" len="med"/>
                      <a:tailEnd type="none" w="med" len="med"/>
                    </a:lnR>
                  </a:tcPr>
                </a:tc>
                <a:tc hMerge="1">
                  <a:txBody>
                    <a:bodyPr/>
                    <a:lstStyle/>
                    <a:p>
                      <a:pPr marL="974725" indent="0">
                        <a:buNone/>
                      </a:pPr>
                      <a:endParaRPr lang="en-US" sz="2000" dirty="0">
                        <a:solidFill>
                          <a:schemeClr val="tx1"/>
                        </a:solidFill>
                        <a:latin typeface="Open sans" panose="020B0606030504020204"/>
                      </a:endParaRPr>
                    </a:p>
                  </a:txBody>
                  <a:tcPr anchor="ctr">
                    <a:lnL w="12700" cmpd="sng">
                      <a:noFill/>
                    </a:lnL>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i-IN" sz="2000" dirty="0">
                          <a:solidFill>
                            <a:schemeClr val="tx1"/>
                          </a:solidFill>
                          <a:latin typeface="Open sans" panose="020B0606030504020204"/>
                        </a:rPr>
                        <a:t>कृषि और किसान कल्याण मंत्रालय.</a:t>
                      </a:r>
                      <a:endParaRPr lang="en-US" sz="20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50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5149</Words>
  <Application>Microsoft Office PowerPoint</Application>
  <PresentationFormat>Widescreen</PresentationFormat>
  <Paragraphs>697</Paragraphs>
  <Slides>69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Calibri</vt:lpstr>
      <vt:lpstr>Kruti Dev 092</vt:lpstr>
      <vt:lpstr>Noto Sans Symbols</vt:lpstr>
      <vt:lpstr>Open sans</vt:lpstr>
      <vt:lpstr>Open sans</vt:lpstr>
      <vt:lpstr>Open Sans SemiBold</vt:lpstr>
      <vt:lpstr>Times New Roman</vt:lpstr>
      <vt:lpstr>Tw Cen MT</vt:lpstr>
      <vt:lpstr>Wingdings</vt:lpstr>
      <vt:lpstr>Office Theme</vt:lpstr>
      <vt:lpstr>PowerPoint Presentation</vt:lpstr>
      <vt:lpstr>PowerPoint Presentation</vt:lpstr>
      <vt:lpstr>PowerPoint Presentation</vt:lpstr>
      <vt:lpstr>परिचय </vt:lpstr>
      <vt:lpstr>सामान्य दिशा-निर्देश और रूपरेखा</vt:lpstr>
      <vt:lpstr>सामान्य दिशा-निर्देश और रूपरेखा</vt:lpstr>
      <vt:lpstr>सामान्य दिशा-निर्देश और रूपरेखा</vt:lpstr>
      <vt:lpstr>नोडल मंत्रालय और विभाग</vt:lpstr>
      <vt:lpstr>नोडल मंत्रालय और विभाग</vt:lpstr>
      <vt:lpstr>सामान्य दिशा-निर्देश और रूपरेखा</vt:lpstr>
      <vt:lpstr>रासायनिक आपदाओं के प्रबंधन के  दिशा-निर्देश  </vt:lpstr>
      <vt:lpstr>रासायनिक आपदाओं के प्रबंधन के  दिशा-निर्देश  </vt:lpstr>
      <vt:lpstr>रासायनिक परिवहन दुर्घटनाओं पर राष्ट्रीय दिशा-निर्देश </vt:lpstr>
      <vt:lpstr>रासायनिक परिवहन दुर्घटनाओं पर राष्ट्रीय दिशा-निर्देश</vt:lpstr>
      <vt:lpstr>रासायनिक हमले  पर राष्ट्रीय दिशा-निर्देश(CWAs)</vt:lpstr>
      <vt:lpstr>रासायनिक हमले  पर राष्ट्रीय दिशा-निर्देश(CWAs)</vt:lpstr>
      <vt:lpstr>जैविक आपातकाल से संबंधित राष्ट्रीय दिशानिर्देशों</vt:lpstr>
      <vt:lpstr>परमाणु एवं विकिरण आपात स्थितियों पर राष्ट्रीय दिशानिर्देश </vt:lpstr>
      <vt:lpstr>विकिरण आपात स्थिति की प्रतिक्रिया</vt:lpstr>
      <vt:lpstr>सीबीआरएन आपातकाल की शुरुआत पर सूचना प्रवाह। </vt:lpstr>
      <vt:lpstr>सीबीआरएन आपातकाल की शुरुआत पर सूचना प्रवाह</vt:lpstr>
      <vt:lpstr>सीबीआरएन आपातकाल की शुरुआत पर सूचना प्रवाह</vt:lpstr>
      <vt:lpstr>की आरईएस-जिम्मेदारियां पर्यवेक्षी अधिकारी</vt:lpstr>
      <vt:lpstr>जिम्मेदारियां</vt:lpstr>
      <vt:lpstr> जिम्मेदारिया  </vt:lpstr>
      <vt:lpstr> जिम्मेदारियों  </vt:lpstr>
      <vt:lpstr> जिम्मेदारिया   </vt:lpstr>
      <vt:lpstr> जिम्मेदारिया   </vt:lpstr>
      <vt:lpstr> जिम्मेदारिया   </vt:lpstr>
      <vt:lpstr> जिम्मेदारिया  </vt:lpstr>
      <vt:lpstr> जिम्मेदारिया  </vt:lpstr>
      <vt:lpstr> जिम्मेदारिया </vt:lpstr>
      <vt:lpstr> जिम्मेदारिया </vt:lpstr>
      <vt:lpstr> जिम्मेदारिया</vt:lpstr>
      <vt:lpstr> जिम्मेदारिया </vt:lpstr>
      <vt:lpstr>  सीबीआरएन टीम की संरचना </vt:lpstr>
      <vt:lpstr>रासायनिक आपातकालीन प्रतिक्रिया के लिए प्रवाह चार्ट</vt:lpstr>
      <vt:lpstr>जैविक आपातकालीन प्रतिक्रिया के लिए फ्लो चार्ट</vt:lpstr>
      <vt:lpstr>रेडियोलॉजिकल या परमाणु के लिए फ्लो चार्ट आपातकालीन प्रतिक्रिया</vt:lpstr>
      <vt:lpstr>आपातकालीन प्रतिक्रिया के दौरान विभिन्न क्षेत्रों का लेआउट</vt:lpstr>
      <vt:lpstr> डेकॉन का लेआउट  स्टेशन </vt:lpstr>
      <vt:lpstr>  डिकॉन का सिद्धांत।</vt:lpstr>
      <vt:lpstr>रासायनिक आपातकालीन प्रतिक्रिया के लिए उपकरण प्रोफ़ाइल </vt:lpstr>
      <vt:lpstr> रासायनिक आपातकालीन प्रतिक्रिया के लिए उपकरण प्रोफ़ाइल </vt:lpstr>
      <vt:lpstr> रासायनिक आपातकालीन प्रतिक्रिया के लिए उपकरण प्रोफ़ाइल  </vt:lpstr>
      <vt:lpstr>रासायनिक आपातकालीन प्रतिक्रिया के लिए उपकरण प्रोफ़ाइल </vt:lpstr>
      <vt:lpstr> रेडियोलॉजिकल या परमाणु आपातकालीन प्रतिक्रिया के लिए उपकरण प्रोफ़ाइल </vt:lpstr>
      <vt:lpstr>रेडियोलॉजिकल या परमाणु आपातकालीन प्रतिक्रिया के लिए उपकरण प्रोफ़ाइल </vt:lpstr>
      <vt:lpstr> रेडियोलॉजिकल या परमाणु आपातकालीन प्रतिक्रिया के लिए उपकरण प्रोफ़ाइल </vt:lpstr>
      <vt:lpstr> रेडियोलॉजिकल या परमाणु आपातकालीन प्रतिक्रिया के लिए उपकरण प्रोफ़ाइल </vt:lpstr>
      <vt:lpstr>  रेडियोलॉजिकल या परमाणु आपातकालीन प्रतिक्रिया के लिए उपकरण प्रोफ़ाइल </vt:lpstr>
      <vt:lpstr> के लिए उपकरण प्रोफ़ाइल बाइलॉजिकल आपातकालीन प्रतिक्रिया</vt:lpstr>
      <vt:lpstr> के लिए उपकरण प्रोफ़ाइल बाइलॉजिकल आपातकालीन प्रतिक्रिया</vt:lpstr>
      <vt:lpstr> सीबीआरएन आपातकालीन प्रतिक्रिया में हज़मत वाहन का उपयोग</vt:lpstr>
      <vt:lpstr> सीबीआरएन आपातकालीन प्रतिक्रिया में हज़मत वाहन का उपयोग </vt:lpstr>
      <vt:lpstr>मॉक अभ्यास करने की प्रक्रिया</vt:lpstr>
      <vt:lpstr>मॉक अभ्यास करने की प्रक्रिया</vt:lpstr>
      <vt:lpstr>मॉक अभ्यास करने की प्रक्रिया</vt:lpstr>
      <vt:lpstr>मॉक अभ्यास करने की प्रक्रिया</vt:lpstr>
      <vt:lpstr>परमाणु ऊर्जा संयंत्र में ऑफ-साइट मॉक एक्सरसाइज</vt:lpstr>
      <vt:lpstr>परमाणु ऊर्जा संयंत्र में ऑफ-साइट मॉक एक्सरसाइज</vt:lpstr>
      <vt:lpstr>परमाणु ऊर्जा संयंत्र में ऑफ-साइट मॉक एक्सरसाइज</vt:lpstr>
      <vt:lpstr>क्या करें और  नहीं करे </vt:lpstr>
      <vt:lpstr>क्या करें और  नहीं करे </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08 TH BN NDRF GHAZIABAD</cp:lastModifiedBy>
  <cp:revision>59</cp:revision>
  <dcterms:created xsi:type="dcterms:W3CDTF">2013-01-27T09:14:16Z</dcterms:created>
  <dcterms:modified xsi:type="dcterms:W3CDTF">2025-12-17T11:16:07Z</dcterms:modified>
  <cp:category/>
</cp:coreProperties>
</file>