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67" r:id="rId2"/>
    <p:sldId id="257" r:id="rId3"/>
    <p:sldId id="275" r:id="rId4"/>
    <p:sldId id="276" r:id="rId5"/>
    <p:sldId id="370" r:id="rId6"/>
    <p:sldId id="371" r:id="rId7"/>
    <p:sldId id="369" r:id="rId8"/>
    <p:sldId id="372" r:id="rId9"/>
    <p:sldId id="338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73" r:id="rId20"/>
    <p:sldId id="374" r:id="rId21"/>
    <p:sldId id="368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4660"/>
  </p:normalViewPr>
  <p:slideViewPr>
    <p:cSldViewPr snapToGrid="0">
      <p:cViewPr varScale="1">
        <p:scale>
          <a:sx n="35" d="100"/>
          <a:sy n="35" d="100"/>
        </p:scale>
        <p:origin x="738" y="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4159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11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2010250" y="12813338"/>
            <a:ext cx="480298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9"/>
            <a:ext cx="13772463" cy="2977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E46C0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3964420"/>
            <a:ext cx="9740888" cy="2300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algn="ctr" defTabSz="2438400" rtl="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 err="1"/>
              <a:t>पाठ</a:t>
            </a:r>
            <a:r>
              <a:rPr lang="en-IN"/>
              <a:t> -11</a:t>
            </a:r>
            <a:endParaRPr lang="en-IN" dirty="0"/>
          </a:p>
          <a:p>
            <a:pPr algn="l" defTabSz="2438400" rtl="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88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मस्कुलोस्केलेटल चोटें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pPr algn="l" rtl="0"/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5488663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मेडिकल फर्स्ट रिस्पॉन्डर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663350" y="1296065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endParaRPr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45021" y="12662079"/>
            <a:ext cx="3686352" cy="6772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1605" y="11144122"/>
            <a:ext cx="9638620" cy="185073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Vetted  BY :- 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INSP - SUSANT KUMAR SETHI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5</a:t>
            </a:r>
            <a:r>
              <a:rPr lang="en-US" b="1" baseline="30000" dirty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BN NDRF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4E13C-361F-27BE-3005-06E8219B6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3CE04295-BFB1-21D3-3D0C-E777D2147336}"/>
              </a:ext>
            </a:extLst>
          </p:cNvPr>
          <p:cNvSpPr/>
          <p:nvPr/>
        </p:nvSpPr>
        <p:spPr>
          <a:xfrm>
            <a:off x="8167732" y="1"/>
            <a:ext cx="16216268" cy="12610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986662E-9C66-047B-FB50-BBDAC882F22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794E196-B00B-2EAE-922E-9ACCA3989D8C}"/>
              </a:ext>
            </a:extLst>
          </p:cNvPr>
          <p:cNvSpPr txBox="1"/>
          <p:nvPr/>
        </p:nvSpPr>
        <p:spPr>
          <a:xfrm>
            <a:off x="8564880" y="4716207"/>
            <a:ext cx="15076257" cy="456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>
                <a:solidFill>
                  <a:schemeClr val="tx1"/>
                </a:solidFill>
              </a:rPr>
              <a:t>1. </a:t>
            </a:r>
            <a:r>
              <a:rPr lang="en-US" dirty="0" err="1">
                <a:solidFill>
                  <a:schemeClr val="tx1"/>
                </a:solidFill>
              </a:rPr>
              <a:t>चोट</a:t>
            </a:r>
            <a:r>
              <a:rPr lang="en-US" dirty="0">
                <a:solidFill>
                  <a:schemeClr val="tx1"/>
                </a:solidFill>
              </a:rPr>
              <a:t> जिसमें हड्डी अपनी सामान्य स्थिति से हट </a:t>
            </a:r>
            <a:r>
              <a:rPr lang="en-US" dirty="0" err="1">
                <a:solidFill>
                  <a:schemeClr val="tx1"/>
                </a:solidFill>
              </a:rPr>
              <a:t>जाती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है</a:t>
            </a:r>
            <a:r>
              <a:rPr lang="hi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l" rtl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एक</a:t>
            </a:r>
            <a:r>
              <a:rPr lang="en-US" dirty="0">
                <a:solidFill>
                  <a:schemeClr val="tx1"/>
                </a:solidFill>
              </a:rPr>
              <a:t> संयुक्त </a:t>
            </a:r>
            <a:r>
              <a:rPr lang="en-US" dirty="0" err="1">
                <a:solidFill>
                  <a:schemeClr val="tx1"/>
                </a:solidFill>
              </a:rPr>
              <a:t>और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i-IN" dirty="0">
                <a:solidFill>
                  <a:schemeClr val="tx1"/>
                </a:solidFill>
              </a:rPr>
              <a:t>एक विस्थापित</a:t>
            </a:r>
            <a:r>
              <a:rPr lang="en-US" dirty="0">
                <a:solidFill>
                  <a:schemeClr val="tx1"/>
                </a:solidFill>
              </a:rPr>
              <a:t> तरह से रहता है।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7C71973-C9E0-B1A2-C558-40BD2AFD893F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67093B1-5258-BA09-B440-48F1EFA09DD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11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2AF9CCE-F0ED-5DA0-FA5F-CD859D5933EB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799F184-0352-72FF-07C5-10CB0DC39EA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EEB00-E840-59D1-5BC3-DD83225D2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CA06970D-9DB1-47B0-ED7A-515C113D5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DD236AF9-B4D3-CC34-71E2-FF477B4C9098}"/>
              </a:ext>
            </a:extLst>
          </p:cNvPr>
          <p:cNvSpPr txBox="1"/>
          <p:nvPr/>
        </p:nvSpPr>
        <p:spPr>
          <a:xfrm>
            <a:off x="708899" y="3654916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अव्यवस्था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07225" y="12689841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852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B9D4F-F853-55DF-4BD6-1F68E63D8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763E07C-0AB4-B1CC-E2AE-2B0480553A12}"/>
              </a:ext>
            </a:extLst>
          </p:cNvPr>
          <p:cNvSpPr/>
          <p:nvPr/>
        </p:nvSpPr>
        <p:spPr>
          <a:xfrm>
            <a:off x="8167732" y="1"/>
            <a:ext cx="16216268" cy="1242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FFCF57A-B4F3-8588-D308-27C1B52344F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2D71E46-50D5-2BAE-B937-F93CE9DD0C13}"/>
              </a:ext>
            </a:extLst>
          </p:cNvPr>
          <p:cNvSpPr txBox="1"/>
          <p:nvPr/>
        </p:nvSpPr>
        <p:spPr>
          <a:xfrm>
            <a:off x="8564880" y="4716207"/>
            <a:ext cx="15076257" cy="3421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चोट जिसमें स्नायुबंधन खिंच जाते हैं या आंशिक रूप से फट जाते हैं, आमतौर पर जोड़ों की चोटों से जुड़ा होता है।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B6E333A-6BF2-806D-6420-A55AC7AE43A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3DF3401B-76F1-7289-1616-2A6409BC94A0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11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FDD64E5-AE35-3B7F-0596-94C7934AB8E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64F18B6-8B38-8E01-188D-68B4CA5B264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80F11-065E-B67A-BB10-2A2E52206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AF4BC599-1B25-C4FA-4D97-1513E60F7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0B0C41F-F219-1E14-5FF6-E3F1C157B562}"/>
              </a:ext>
            </a:extLst>
          </p:cNvPr>
          <p:cNvSpPr txBox="1"/>
          <p:nvPr/>
        </p:nvSpPr>
        <p:spPr>
          <a:xfrm>
            <a:off x="713314" y="4185561"/>
            <a:ext cx="4646086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मोच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11600" y="12813338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934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C183E-A519-E4BD-B74C-288F58524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8FBB876-4EAF-2FF4-1894-E5A571140EE9}"/>
              </a:ext>
            </a:extLst>
          </p:cNvPr>
          <p:cNvSpPr/>
          <p:nvPr/>
        </p:nvSpPr>
        <p:spPr>
          <a:xfrm>
            <a:off x="8167732" y="1"/>
            <a:ext cx="16216268" cy="12610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D11C7DB-9004-1421-9CB9-B62A99A47628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9615384-120A-3633-66E5-031F3576707A}"/>
              </a:ext>
            </a:extLst>
          </p:cNvPr>
          <p:cNvSpPr txBox="1"/>
          <p:nvPr/>
        </p:nvSpPr>
        <p:spPr>
          <a:xfrm>
            <a:off x="8564880" y="4716207"/>
            <a:ext cx="15076257" cy="221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चोट जिसमें मांसपेशी, या मांसपेशी और कंडरा, अधिक विस्तारित हो जाती है।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0FC3DA4C-8B04-FD17-9A13-08DD736CB5A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7C6AB43-6DAB-1A42-ECC9-27EFCB2A081C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11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14ADC080-F41F-52DA-A6F2-0070759DD4D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9E84B56-BBD7-0E38-57C9-EBE87C0D531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57A2F-79CD-07AB-9F0A-2174D6D5B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3AD48574-A944-9D2D-29B3-8BBCDEF07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C31F532F-5EA2-DA17-56E3-A93F927BCCAB}"/>
              </a:ext>
            </a:extLst>
          </p:cNvPr>
          <p:cNvSpPr txBox="1"/>
          <p:nvPr/>
        </p:nvSpPr>
        <p:spPr>
          <a:xfrm>
            <a:off x="708899" y="3879293"/>
            <a:ext cx="5133101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छानना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61335" y="12835531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017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ctures, Dislocations and Sprains">
            <a:extLst>
              <a:ext uri="{FF2B5EF4-FFF2-40B4-BE49-F238E27FC236}">
                <a16:creationId xmlns:a16="http://schemas.microsoft.com/office/drawing/2014/main" id="{F73F6A61-35D7-D68C-2425-80D0143C3A96}"/>
              </a:ext>
            </a:extLst>
          </p:cNvPr>
          <p:cNvSpPr txBox="1"/>
          <p:nvPr/>
        </p:nvSpPr>
        <p:spPr>
          <a:xfrm>
            <a:off x="1016000" y="3376702"/>
            <a:ext cx="10221538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फ्रैक्चर, अव्यवस्था और मोच</a:t>
            </a:r>
          </a:p>
        </p:txBody>
      </p:sp>
      <p:sp>
        <p:nvSpPr>
          <p:cNvPr id="3" name="Deformity or angulation…">
            <a:extLst>
              <a:ext uri="{FF2B5EF4-FFF2-40B4-BE49-F238E27FC236}">
                <a16:creationId xmlns:a16="http://schemas.microsoft.com/office/drawing/2014/main" id="{080B510A-CB47-907D-EAB2-560D08862901}"/>
              </a:ext>
            </a:extLst>
          </p:cNvPr>
          <p:cNvSpPr txBox="1"/>
          <p:nvPr/>
        </p:nvSpPr>
        <p:spPr>
          <a:xfrm>
            <a:off x="1179707" y="7589928"/>
            <a:ext cx="13439514" cy="465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विकृति या कोणीयता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दर्द और कोमलता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क्रेपिटस</a:t>
            </a:r>
            <a:r>
              <a:rPr dirty="0"/>
              <a:t> (</a:t>
            </a:r>
            <a:r>
              <a:rPr lang="hi-IN" dirty="0"/>
              <a:t>खुर्दरा</a:t>
            </a:r>
            <a:r>
              <a:rPr dirty="0"/>
              <a:t>)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सूजन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41C8CA3E-6FFE-9BF1-7AD6-2341AF5F924F}"/>
              </a:ext>
            </a:extLst>
          </p:cNvPr>
          <p:cNvSpPr/>
          <p:nvPr/>
        </p:nvSpPr>
        <p:spPr>
          <a:xfrm>
            <a:off x="1179707" y="577008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5" name="Signs and Symptoms">
            <a:extLst>
              <a:ext uri="{FF2B5EF4-FFF2-40B4-BE49-F238E27FC236}">
                <a16:creationId xmlns:a16="http://schemas.microsoft.com/office/drawing/2014/main" id="{585CB802-6279-D836-4A4C-CEBB26B38CAF}"/>
              </a:ext>
            </a:extLst>
          </p:cNvPr>
          <p:cNvSpPr txBox="1"/>
          <p:nvPr/>
        </p:nvSpPr>
        <p:spPr>
          <a:xfrm>
            <a:off x="1144986" y="6183527"/>
            <a:ext cx="7627217" cy="2190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संकेत और लक्षण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15200" y="12813338"/>
            <a:ext cx="3686352" cy="67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969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8BEE1-D8F3-0116-BCC0-789336C06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ctures, Dislocations and Sprains">
            <a:extLst>
              <a:ext uri="{FF2B5EF4-FFF2-40B4-BE49-F238E27FC236}">
                <a16:creationId xmlns:a16="http://schemas.microsoft.com/office/drawing/2014/main" id="{1933C10B-EC10-DC48-0C57-1D5E4263B197}"/>
              </a:ext>
            </a:extLst>
          </p:cNvPr>
          <p:cNvSpPr txBox="1"/>
          <p:nvPr/>
        </p:nvSpPr>
        <p:spPr>
          <a:xfrm>
            <a:off x="1016000" y="3045351"/>
            <a:ext cx="10221538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फ्रैक्चर, अव्यवस्था और मोच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C79B3B4F-229A-8EB3-AFDE-6EA60784E8B0}"/>
              </a:ext>
            </a:extLst>
          </p:cNvPr>
          <p:cNvSpPr/>
          <p:nvPr/>
        </p:nvSpPr>
        <p:spPr>
          <a:xfrm>
            <a:off x="1179707" y="577008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6" name="Bruising or discoloration…">
            <a:extLst>
              <a:ext uri="{FF2B5EF4-FFF2-40B4-BE49-F238E27FC236}">
                <a16:creationId xmlns:a16="http://schemas.microsoft.com/office/drawing/2014/main" id="{BAA3FCB0-EB9F-DD23-27D5-AD07037EF6B3}"/>
              </a:ext>
            </a:extLst>
          </p:cNvPr>
          <p:cNvSpPr txBox="1"/>
          <p:nvPr/>
        </p:nvSpPr>
        <p:spPr>
          <a:xfrm>
            <a:off x="1179707" y="7442601"/>
            <a:ext cx="19565677" cy="5554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चोट या रंग परिवर्तन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उजागर हड्डी के सिरे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संयुक्त लॉक स्थिति में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सुन्नता या पक्षाघात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समझौता परिसंचरण</a:t>
            </a:r>
          </a:p>
        </p:txBody>
      </p:sp>
      <p:sp>
        <p:nvSpPr>
          <p:cNvPr id="7" name="Cont.">
            <a:extLst>
              <a:ext uri="{FF2B5EF4-FFF2-40B4-BE49-F238E27FC236}">
                <a16:creationId xmlns:a16="http://schemas.microsoft.com/office/drawing/2014/main" id="{636CCBEA-B09C-AF17-6C9D-6F7884D40991}"/>
              </a:ext>
            </a:extLst>
          </p:cNvPr>
          <p:cNvSpPr txBox="1"/>
          <p:nvPr/>
        </p:nvSpPr>
        <p:spPr>
          <a:xfrm>
            <a:off x="21226583" y="4866076"/>
            <a:ext cx="2047633" cy="77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 rtl="0"/>
            <a:r>
              <a:t>जारी</a:t>
            </a:r>
          </a:p>
        </p:txBody>
      </p:sp>
      <p:sp>
        <p:nvSpPr>
          <p:cNvPr id="8" name="Signs and Symptoms">
            <a:extLst>
              <a:ext uri="{FF2B5EF4-FFF2-40B4-BE49-F238E27FC236}">
                <a16:creationId xmlns:a16="http://schemas.microsoft.com/office/drawing/2014/main" id="{7BAE3A06-F362-6FB0-31E4-823110214243}"/>
              </a:ext>
            </a:extLst>
          </p:cNvPr>
          <p:cNvSpPr txBox="1"/>
          <p:nvPr/>
        </p:nvSpPr>
        <p:spPr>
          <a:xfrm>
            <a:off x="1144986" y="6183527"/>
            <a:ext cx="7627217" cy="2190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t>संकेत और लक्षण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07223" y="12905004"/>
            <a:ext cx="3686352" cy="677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1070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9ED98-49EE-9D9F-D5E0-478E3F816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DCDF240-6CDC-B6B2-ED19-4F5A46DB206E}"/>
              </a:ext>
            </a:extLst>
          </p:cNvPr>
          <p:cNvSpPr/>
          <p:nvPr/>
        </p:nvSpPr>
        <p:spPr>
          <a:xfrm>
            <a:off x="8167732" y="1"/>
            <a:ext cx="16216268" cy="12610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FCFDC58-B4D3-404C-044E-4A225A04FFA1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2EE2A52-FC53-DB11-EA77-A15E2A951E87}"/>
              </a:ext>
            </a:extLst>
          </p:cNvPr>
          <p:cNvSpPr txBox="1"/>
          <p:nvPr/>
        </p:nvSpPr>
        <p:spPr>
          <a:xfrm>
            <a:off x="8564880" y="4716207"/>
            <a:ext cx="15076257" cy="32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किसी दर्दनाक, सूजे हुए या विकृत शरीर के अंग को स्थिर करने के लिए उपकरण लगाना।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5FCBE5BE-569A-F62F-B985-C47C3CB23F61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CBD6E50-56A6-FF35-479A-EA7F6AC0BBE4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11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C2BA821-B4C0-6469-7628-6DA788BB54D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C474EBD-7023-1623-B661-99C4B318B6F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6EB06-BD2F-57A5-705C-5BBFC83DB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ECC17F35-92DB-BCC6-E647-E1D4E3D46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5A6D4718-D2BD-FB64-EA89-203FDEB8CE3A}"/>
              </a:ext>
            </a:extLst>
          </p:cNvPr>
          <p:cNvSpPr txBox="1"/>
          <p:nvPr/>
        </p:nvSpPr>
        <p:spPr>
          <a:xfrm>
            <a:off x="708899" y="39300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स्प्लिंटिंग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07225" y="12632331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1805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DD284-4D53-FDFF-C356-72127009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E917165-CBA6-9CD4-568F-F49E883B0C46}"/>
              </a:ext>
            </a:extLst>
          </p:cNvPr>
          <p:cNvSpPr/>
          <p:nvPr/>
        </p:nvSpPr>
        <p:spPr>
          <a:xfrm>
            <a:off x="8167732" y="-1"/>
            <a:ext cx="16216268" cy="12813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BC5C3A2-282C-08F6-8465-45C961601D69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1F4F545-DD2D-C241-C619-FA97D93B5C8A}"/>
              </a:ext>
            </a:extLst>
          </p:cNvPr>
          <p:cNvSpPr txBox="1"/>
          <p:nvPr/>
        </p:nvSpPr>
        <p:spPr>
          <a:xfrm>
            <a:off x="8564880" y="3944036"/>
            <a:ext cx="15076257" cy="8140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हड्डी के टुकड़ों या अव्यवस्थित जोड़ों की गति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को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रोकें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दर्द और पीड़ा को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कम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करें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कोमल ऊतकों को होने वाले नुकसान को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कम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करें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बंद फ्रैक्चर को खुला फ्रैक्चर बनने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से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रोकें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रक्त की हानि या आघात को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न्यूनतम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करें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505F51D4-79E5-8EF0-DD4D-E5EA35BC89C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EE9A32A-C274-FD8B-0C27-0E8FB1089D71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11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4D804E5-BDA0-F638-C90D-63487F14BA5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BD235EC-96C1-1BB2-67D6-10E3FC191C9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DC3A7-8589-7549-094A-69D080FD5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765FC27C-1335-ACDF-A438-5A68B175B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861F33D-D36D-1192-567C-2FCE3CC5FB98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स्प्लिंटिंग के कारण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97648" y="12718887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1663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4DC54-941B-CCB2-A7F3-2F1725546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6740180-F13C-C75C-7A86-0AF8F399764B}"/>
              </a:ext>
            </a:extLst>
          </p:cNvPr>
          <p:cNvSpPr/>
          <p:nvPr/>
        </p:nvSpPr>
        <p:spPr>
          <a:xfrm>
            <a:off x="8167732" y="1"/>
            <a:ext cx="16216268" cy="12733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D9527C9-6301-2685-309A-F8820899B9EC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2BC5380-4CC8-4E9A-2E7B-6FC1A43EF064}"/>
              </a:ext>
            </a:extLst>
          </p:cNvPr>
          <p:cNvSpPr txBox="1"/>
          <p:nvPr/>
        </p:nvSpPr>
        <p:spPr>
          <a:xfrm>
            <a:off x="8564880" y="3944036"/>
            <a:ext cx="15076257" cy="705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प्रारंभिक मूल्यांकन: जीवन-धमकाने वाली समस्याओं की पहचान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और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उपचार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 algn="l" rtl="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शारीरिक जाँच</a:t>
            </a:r>
          </a:p>
          <a:p>
            <a:pPr marL="1143000" indent="-1143000" algn="l" rtl="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चोट को स्थिर करें</a:t>
            </a:r>
          </a:p>
          <a:p>
            <a:pPr marL="1143000" indent="-1143000" algn="l" rtl="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चोट को उजागर करें</a:t>
            </a:r>
          </a:p>
          <a:p>
            <a:pPr marL="1143000" indent="-1143000" algn="l" rtl="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खुले घावों का इलाज करें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A17E8466-7D00-59AE-2955-2681F7312F4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424148C-04BA-9D0D-4DDB-90612B1B8275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11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F427E81-60D1-68DE-82AF-E251D952B7A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4CC8CED-0280-E01E-4748-ABEF5DBE39F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41059-A262-9FF0-D77E-2EA437FE7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A84DABB0-C32E-F8F9-9754-B80FD30CB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166273-1F30-FEF1-A391-6BB4D7E6790E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अस्पताल पूर्व उपचार</a:t>
            </a:r>
          </a:p>
        </p:txBody>
      </p:sp>
      <p:sp>
        <p:nvSpPr>
          <p:cNvPr id="2" name="for suspected fractures, dislocations and sprains/ strains">
            <a:extLst>
              <a:ext uri="{FF2B5EF4-FFF2-40B4-BE49-F238E27FC236}">
                <a16:creationId xmlns:a16="http://schemas.microsoft.com/office/drawing/2014/main" id="{E5B000A6-FE53-D101-C4B4-EF48AD2D8BC1}"/>
              </a:ext>
            </a:extLst>
          </p:cNvPr>
          <p:cNvSpPr txBox="1"/>
          <p:nvPr/>
        </p:nvSpPr>
        <p:spPr>
          <a:xfrm>
            <a:off x="742863" y="5090007"/>
            <a:ext cx="742486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संदिग्ध फ्रैक्चर, अव्यवस्था और मोच/खिंचाव के लिए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97648" y="12882534"/>
            <a:ext cx="3686352" cy="677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878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668E1-5E50-B3E8-5BC6-F4CBB378D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9F63B2C-70DB-2356-EE3B-3FA60F673A64}"/>
              </a:ext>
            </a:extLst>
          </p:cNvPr>
          <p:cNvSpPr/>
          <p:nvPr/>
        </p:nvSpPr>
        <p:spPr>
          <a:xfrm>
            <a:off x="8167732" y="1"/>
            <a:ext cx="16216268" cy="12217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D7B65675-F8CE-0E21-2EEB-80EDF7B43FA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B1EBA3C-2B52-A8EB-DF5A-F07CEE71F899}"/>
              </a:ext>
            </a:extLst>
          </p:cNvPr>
          <p:cNvSpPr txBox="1"/>
          <p:nvPr/>
        </p:nvSpPr>
        <p:spPr>
          <a:xfrm>
            <a:off x="8564880" y="3944036"/>
            <a:ext cx="15076257" cy="6675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270000" indent="-1270000" algn="l" rtl="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स्प्लिंटिंग सामग्री तैयार करें</a:t>
            </a:r>
          </a:p>
          <a:p>
            <a:pPr marL="1270000" indent="-1270000" algn="l" rtl="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स्प्लिंट की चोटें /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शरीर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के अंग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को स्थिर करना</a:t>
            </a:r>
          </a:p>
          <a:p>
            <a:pPr marL="1270000" indent="-1270000" algn="l" rtl="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पीएमएस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का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पूनः मूल्यांकन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करें</a:t>
            </a:r>
            <a:endParaRPr lang="en-US" sz="40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1270000" indent="-1270000" algn="l" rtl="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ठंडे पैक या बर्फ लगाएं</a:t>
            </a:r>
          </a:p>
          <a:p>
            <a:pPr marL="1270000" indent="-1270000" algn="l" rtl="0">
              <a:spcBef>
                <a:spcPts val="4000"/>
              </a:spcBef>
              <a:buSzPct val="100000"/>
              <a:buAutoNum type="arabicParenR" startAt="6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सदमे का इलाज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8B91CFCB-5CF6-816B-7D1A-D5F30F4BEA7B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89B8AC7-B05B-3C47-34EB-C57072B56F39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11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F76035D-26C5-92F3-BCD5-FD69A8964DD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D2D2968-D7FA-E2A1-59D2-A053F75B87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ACE08-1832-B1AC-2A26-1F3F65E1D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00CA22F0-6267-A1CE-42DB-06E8C0F6B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7BDF9A4-6F5A-5D9F-26AA-3B184F1A20AE}"/>
              </a:ext>
            </a:extLst>
          </p:cNvPr>
          <p:cNvSpPr txBox="1"/>
          <p:nvPr/>
        </p:nvSpPr>
        <p:spPr>
          <a:xfrm>
            <a:off x="856040" y="3201757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अस्पताल पूर्व उपचार</a:t>
            </a:r>
          </a:p>
        </p:txBody>
      </p:sp>
      <p:sp>
        <p:nvSpPr>
          <p:cNvPr id="2" name="for suspected fractures, dislocations and sprains/ strains">
            <a:extLst>
              <a:ext uri="{FF2B5EF4-FFF2-40B4-BE49-F238E27FC236}">
                <a16:creationId xmlns:a16="http://schemas.microsoft.com/office/drawing/2014/main" id="{BB9E867C-A0D9-DF2D-DBDD-5F94CDEB775D}"/>
              </a:ext>
            </a:extLst>
          </p:cNvPr>
          <p:cNvSpPr txBox="1"/>
          <p:nvPr/>
        </p:nvSpPr>
        <p:spPr>
          <a:xfrm>
            <a:off x="742863" y="5090007"/>
            <a:ext cx="742486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संदिग्ध फ्रैक्चर, अव्यवस्था और मोच/खिंचाव के लिए</a:t>
            </a:r>
          </a:p>
        </p:txBody>
      </p:sp>
      <p:sp>
        <p:nvSpPr>
          <p:cNvPr id="3" name="Cont.">
            <a:extLst>
              <a:ext uri="{FF2B5EF4-FFF2-40B4-BE49-F238E27FC236}">
                <a16:creationId xmlns:a16="http://schemas.microsoft.com/office/drawing/2014/main" id="{FE5A926C-3013-AF3D-EE76-0D55F87C1829}"/>
              </a:ext>
            </a:extLst>
          </p:cNvPr>
          <p:cNvSpPr txBox="1"/>
          <p:nvPr/>
        </p:nvSpPr>
        <p:spPr>
          <a:xfrm>
            <a:off x="200721" y="7793920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 rtl="0"/>
            <a:r>
              <a:rPr dirty="0"/>
              <a:t>जारी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54785" y="12784583"/>
            <a:ext cx="3686352" cy="677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850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96C90-DE86-C957-DE1D-450A5FE8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0EF236A6-09D2-C7BB-3BA8-EF585608EE21}"/>
              </a:ext>
            </a:extLst>
          </p:cNvPr>
          <p:cNvSpPr txBox="1">
            <a:spLocks/>
          </p:cNvSpPr>
          <p:nvPr/>
        </p:nvSpPr>
        <p:spPr>
          <a:xfrm>
            <a:off x="577892" y="2703578"/>
            <a:ext cx="7627938" cy="6693560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/>
            <a:endParaRPr lang="en-US" sz="4800" dirty="0"/>
          </a:p>
          <a:p>
            <a:pPr algn="l" rtl="0"/>
            <a:r>
              <a:rPr lang="en-US" sz="4800" dirty="0" err="1"/>
              <a:t>अब</a:t>
            </a:r>
            <a:r>
              <a:rPr lang="en-US" sz="4800" dirty="0"/>
              <a:t> आप यह कर सकते हैं: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7DBFE1D-2425-D4F4-D95F-FD3EA3111023}"/>
              </a:ext>
            </a:extLst>
          </p:cNvPr>
          <p:cNvSpPr txBox="1"/>
          <p:nvPr/>
        </p:nvSpPr>
        <p:spPr>
          <a:xfrm>
            <a:off x="8661373" y="787889"/>
            <a:ext cx="345547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समीक्षा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5EFA3C82-B093-021D-B0D8-130A6E8BC1D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19</a:t>
            </a:fld>
            <a:endParaRPr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997D4A42-290B-F9BA-FC04-560D62386C3B}"/>
              </a:ext>
            </a:extLst>
          </p:cNvPr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F0CD1889-AA37-1D99-0848-E410CC34B55B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5B84CC28-DEE4-D477-14E7-133E6FBB338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819FB276-740D-2677-E8E9-5F2C1E85DA46}"/>
              </a:ext>
            </a:extLst>
          </p:cNvPr>
          <p:cNvGrpSpPr/>
          <p:nvPr/>
        </p:nvGrpSpPr>
        <p:grpSpPr>
          <a:xfrm>
            <a:off x="9844662" y="7715178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7C92121-66E3-9597-A1C8-1F782B99883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1B7CF5D2-B9C5-DBCE-8872-65B6CE83686E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2</a:t>
              </a:r>
            </a:p>
          </p:txBody>
        </p:sp>
      </p:grpSp>
      <p:sp>
        <p:nvSpPr>
          <p:cNvPr id="7" name="Define an open fracture and closed fracture, and list four signs and symptoms.…">
            <a:extLst>
              <a:ext uri="{FF2B5EF4-FFF2-40B4-BE49-F238E27FC236}">
                <a16:creationId xmlns:a16="http://schemas.microsoft.com/office/drawing/2014/main" id="{85959FE5-521F-EEEA-EEE0-828CCA308D7C}"/>
              </a:ext>
            </a:extLst>
          </p:cNvPr>
          <p:cNvSpPr txBox="1"/>
          <p:nvPr/>
        </p:nvSpPr>
        <p:spPr>
          <a:xfrm>
            <a:off x="11546216" y="5446144"/>
            <a:ext cx="12382761" cy="5585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खुले फ्रैक्चर और बंद फ्रैक्चर को </a:t>
            </a:r>
            <a:r>
              <a:rPr dirty="0" err="1"/>
              <a:t>परिभाषित</a:t>
            </a:r>
            <a:r>
              <a:rPr dirty="0"/>
              <a:t> </a:t>
            </a:r>
            <a:r>
              <a:rPr lang="hi-IN" dirty="0"/>
              <a:t>करना </a:t>
            </a:r>
            <a:r>
              <a:rPr dirty="0" err="1"/>
              <a:t>तथा</a:t>
            </a:r>
            <a:r>
              <a:rPr dirty="0"/>
              <a:t> चार संकेत और लक्षण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lang="hi-IN" dirty="0"/>
              <a:t>करना</a:t>
            </a:r>
            <a:r>
              <a:rPr dirty="0"/>
              <a:t>।</a:t>
            </a:r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अव्यवस्था, मोच और खिंचाव को </a:t>
            </a:r>
            <a:r>
              <a:rPr dirty="0" err="1"/>
              <a:t>परिभाषित</a:t>
            </a:r>
            <a:r>
              <a:rPr dirty="0"/>
              <a:t> </a:t>
            </a:r>
            <a:r>
              <a:rPr lang="hi-IN" dirty="0"/>
              <a:t>करना</a:t>
            </a:r>
            <a:r>
              <a:rPr dirty="0"/>
              <a:t> तथा चार संकेत और लक्षण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lang="hi-IN" dirty="0"/>
              <a:t>करना</a:t>
            </a:r>
            <a:r>
              <a:rPr dirty="0"/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2625" y="12813338"/>
            <a:ext cx="3686352" cy="6772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41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5400" dirty="0"/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उद्देश्य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2</a:t>
            </a:fld>
            <a:endParaRPr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715178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2</a:t>
              </a:r>
            </a:p>
          </p:txBody>
        </p:sp>
      </p:grpSp>
      <p:sp>
        <p:nvSpPr>
          <p:cNvPr id="7" name="Define an open fracture and closed fracture, and list four signs and symptoms.…">
            <a:extLst>
              <a:ext uri="{FF2B5EF4-FFF2-40B4-BE49-F238E27FC236}">
                <a16:creationId xmlns:a16="http://schemas.microsoft.com/office/drawing/2014/main" id="{9C521EBF-EDFB-CC00-4841-C258CE3AA116}"/>
              </a:ext>
            </a:extLst>
          </p:cNvPr>
          <p:cNvSpPr txBox="1"/>
          <p:nvPr/>
        </p:nvSpPr>
        <p:spPr>
          <a:xfrm>
            <a:off x="11546216" y="5446144"/>
            <a:ext cx="12382761" cy="410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खुले फ्रैक्चर और बंद फ्रैक्चर को </a:t>
            </a:r>
            <a:r>
              <a:rPr dirty="0" err="1"/>
              <a:t>परिभाषित</a:t>
            </a:r>
            <a:r>
              <a:rPr dirty="0"/>
              <a:t> </a:t>
            </a:r>
            <a:r>
              <a:rPr lang="hi-IN" dirty="0"/>
              <a:t>करना</a:t>
            </a:r>
            <a:r>
              <a:rPr dirty="0"/>
              <a:t>, तथा चार संकेत और </a:t>
            </a:r>
            <a:r>
              <a:rPr dirty="0" err="1"/>
              <a:t>लक्षण</a:t>
            </a:r>
            <a:r>
              <a:rPr dirty="0"/>
              <a:t> </a:t>
            </a:r>
            <a:r>
              <a:rPr lang="hi-IN" dirty="0"/>
              <a:t>को </a:t>
            </a:r>
            <a:r>
              <a:rPr dirty="0" err="1"/>
              <a:t>सूचीबद्ध</a:t>
            </a:r>
            <a:r>
              <a:rPr dirty="0"/>
              <a:t> क</a:t>
            </a:r>
            <a:r>
              <a:rPr lang="hi-IN" dirty="0"/>
              <a:t>रने में </a:t>
            </a:r>
            <a:r>
              <a:rPr dirty="0"/>
              <a:t>।</a:t>
            </a:r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अव्यवस्था, मोच और खिंचाव को </a:t>
            </a:r>
            <a:r>
              <a:rPr dirty="0" err="1"/>
              <a:t>परिभाषित</a:t>
            </a:r>
            <a:r>
              <a:rPr dirty="0"/>
              <a:t> क</a:t>
            </a:r>
            <a:r>
              <a:rPr lang="hi-IN" dirty="0"/>
              <a:t>रना</a:t>
            </a:r>
            <a:r>
              <a:rPr dirty="0"/>
              <a:t> तथा चार संकेत और </a:t>
            </a:r>
            <a:r>
              <a:rPr dirty="0" err="1"/>
              <a:t>लक्षण</a:t>
            </a:r>
            <a:r>
              <a:rPr dirty="0"/>
              <a:t> </a:t>
            </a:r>
            <a:r>
              <a:rPr lang="hi-IN" dirty="0"/>
              <a:t>को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lang="hi-IN" dirty="0"/>
              <a:t>करने में </a:t>
            </a:r>
            <a:r>
              <a:rPr dirty="0"/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37400" y="12813338"/>
            <a:ext cx="3686352" cy="6772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41D75-85CB-96CE-4E89-C76CEC2F0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22999C8-FE77-F2D1-5465-6E1177DC8304}"/>
              </a:ext>
            </a:extLst>
          </p:cNvPr>
          <p:cNvSpPr txBox="1">
            <a:spLocks/>
          </p:cNvSpPr>
          <p:nvPr/>
        </p:nvSpPr>
        <p:spPr>
          <a:xfrm>
            <a:off x="654091" y="3567297"/>
            <a:ext cx="8007281" cy="6237223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/>
            <a:endParaRPr lang="en-US" sz="4800" dirty="0"/>
          </a:p>
          <a:p>
            <a:pPr algn="l" rtl="0"/>
            <a:endParaRPr lang="en-US" sz="4800" dirty="0"/>
          </a:p>
          <a:p>
            <a:pPr algn="l" rtl="0"/>
            <a:r>
              <a:rPr lang="en-US" sz="6000" dirty="0" err="1"/>
              <a:t>अब</a:t>
            </a:r>
            <a:r>
              <a:rPr lang="en-US" sz="6000" dirty="0"/>
              <a:t> </a:t>
            </a:r>
            <a:r>
              <a:rPr lang="en-US" sz="6000" dirty="0" err="1"/>
              <a:t>आप</a:t>
            </a:r>
            <a:r>
              <a:rPr lang="en-US" sz="6000" dirty="0"/>
              <a:t> </a:t>
            </a:r>
            <a:r>
              <a:rPr lang="en-US" sz="6000" dirty="0" err="1"/>
              <a:t>यह</a:t>
            </a:r>
            <a:r>
              <a:rPr lang="en-US" sz="6000" dirty="0"/>
              <a:t> </a:t>
            </a:r>
            <a:r>
              <a:rPr lang="en-US" sz="6000" dirty="0" err="1"/>
              <a:t>कर</a:t>
            </a:r>
            <a:r>
              <a:rPr lang="en-US" sz="6000" dirty="0"/>
              <a:t> </a:t>
            </a:r>
            <a:r>
              <a:rPr lang="en-US" sz="6000" dirty="0" err="1"/>
              <a:t>सकते</a:t>
            </a:r>
            <a:r>
              <a:rPr lang="en-US" sz="6000" dirty="0"/>
              <a:t> </a:t>
            </a:r>
            <a:r>
              <a:rPr lang="en-US" sz="6000" dirty="0" err="1"/>
              <a:t>हैं</a:t>
            </a:r>
            <a:r>
              <a:rPr lang="en-US" sz="6000" dirty="0"/>
              <a:t>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FDF62F83-6F2B-7C57-96C2-64EED7E869D5}"/>
              </a:ext>
            </a:extLst>
          </p:cNvPr>
          <p:cNvSpPr txBox="1"/>
          <p:nvPr/>
        </p:nvSpPr>
        <p:spPr>
          <a:xfrm>
            <a:off x="8661373" y="787889"/>
            <a:ext cx="345547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समीक्षा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5D9D237-88FB-B70E-72FD-B8D869EA9FE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20</a:t>
            </a:fld>
            <a:endParaRPr/>
          </a:p>
        </p:txBody>
      </p:sp>
      <p:sp>
        <p:nvSpPr>
          <p:cNvPr id="2" name="Give two reasons for immobilizing…">
            <a:extLst>
              <a:ext uri="{FF2B5EF4-FFF2-40B4-BE49-F238E27FC236}">
                <a16:creationId xmlns:a16="http://schemas.microsoft.com/office/drawing/2014/main" id="{B9E795EF-EC32-5089-2DC4-293DB2856CB4}"/>
              </a:ext>
            </a:extLst>
          </p:cNvPr>
          <p:cNvSpPr txBox="1"/>
          <p:nvPr/>
        </p:nvSpPr>
        <p:spPr>
          <a:xfrm>
            <a:off x="11525236" y="5267264"/>
            <a:ext cx="12280872" cy="5523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स्थिरीकरण के दो </a:t>
            </a:r>
            <a:r>
              <a:rPr dirty="0" err="1"/>
              <a:t>कारण</a:t>
            </a:r>
            <a:r>
              <a:rPr dirty="0"/>
              <a:t> </a:t>
            </a:r>
            <a:r>
              <a:rPr lang="hi-IN" dirty="0"/>
              <a:t>के बारे मे जानकारी </a:t>
            </a:r>
            <a:endParaRPr dirty="0"/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किसी</a:t>
            </a:r>
            <a:r>
              <a:rPr dirty="0"/>
              <a:t> </a:t>
            </a:r>
            <a:r>
              <a:rPr dirty="0" err="1"/>
              <a:t>मरीज</a:t>
            </a:r>
            <a:r>
              <a:rPr lang="hi-IN" dirty="0"/>
              <a:t> का</a:t>
            </a:r>
            <a:r>
              <a:rPr dirty="0"/>
              <a:t> फ्रैक्चर, मोच या खिंचाव।</a:t>
            </a:r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4400"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फ्रैक्चर और डिस्लोकेशन के अस्पताल-पूर्व उपचार का </a:t>
            </a:r>
            <a:r>
              <a:rPr dirty="0" err="1"/>
              <a:t>प्रदर्शन</a:t>
            </a:r>
            <a:r>
              <a:rPr dirty="0"/>
              <a:t> </a:t>
            </a:r>
            <a:r>
              <a:rPr dirty="0" err="1"/>
              <a:t>कर</a:t>
            </a:r>
            <a:r>
              <a:rPr lang="hi-IN" dirty="0"/>
              <a:t>ना</a:t>
            </a:r>
            <a:endParaRPr dirty="0"/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हाथ-पैर, कूल्हे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कंधे</a:t>
            </a:r>
            <a:r>
              <a:rPr lang="hi-IN" dirty="0"/>
              <a:t> को स्थाइत्व प्रदान करना</a:t>
            </a:r>
            <a:r>
              <a:rPr dirty="0"/>
              <a:t>।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13937BA8-BDA6-EE2C-EF5D-635721F640A6}"/>
              </a:ext>
            </a:extLst>
          </p:cNvPr>
          <p:cNvGrpSpPr/>
          <p:nvPr/>
        </p:nvGrpSpPr>
        <p:grpSpPr>
          <a:xfrm>
            <a:off x="9844663" y="8424809"/>
            <a:ext cx="1219201" cy="1681958"/>
            <a:chOff x="0" y="1286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B6C0ED77-4B25-8D7E-BFA4-8E88696C970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" name="4">
              <a:extLst>
                <a:ext uri="{FF2B5EF4-FFF2-40B4-BE49-F238E27FC236}">
                  <a16:creationId xmlns:a16="http://schemas.microsoft.com/office/drawing/2014/main" id="{AE3218F6-6FE6-EB97-C625-4423786DE7FD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4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41ADBF13-918C-BD24-82B6-29D1E1770C4F}"/>
              </a:ext>
            </a:extLst>
          </p:cNvPr>
          <p:cNvGrpSpPr/>
          <p:nvPr/>
        </p:nvGrpSpPr>
        <p:grpSpPr>
          <a:xfrm>
            <a:off x="9844663" y="5317437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CEA0D677-9877-12C7-9DA5-F4397E9915F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0" name="3">
              <a:extLst>
                <a:ext uri="{FF2B5EF4-FFF2-40B4-BE49-F238E27FC236}">
                  <a16:creationId xmlns:a16="http://schemas.microsoft.com/office/drawing/2014/main" id="{AC80D748-3C11-D7CF-4F89-763C7ABCE56E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3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9756" y="12813337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5834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 cstate="print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25" name="PPT 1 -"/>
          <p:cNvSpPr txBox="1"/>
          <p:nvPr/>
        </p:nvSpPr>
        <p:spPr>
          <a:xfrm>
            <a:off x="22109637" y="12813338"/>
            <a:ext cx="28152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3988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21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2036809" y="1915775"/>
            <a:ext cx="870302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/>
            <a:r>
              <a:rPr lang="en-US" sz="199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धन्यवाद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74473" y="12755829"/>
            <a:ext cx="3686352" cy="677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24" y="4696116"/>
            <a:ext cx="12611976" cy="64354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450892" y="389255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/>
            <a:r>
              <a:rPr lang="en-US" sz="4800" dirty="0"/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उद्देश्य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3</a:t>
            </a:fld>
            <a:endParaRPr/>
          </a:p>
        </p:txBody>
      </p:sp>
      <p:sp>
        <p:nvSpPr>
          <p:cNvPr id="2" name="Give two reasons for immobilizing…">
            <a:extLst>
              <a:ext uri="{FF2B5EF4-FFF2-40B4-BE49-F238E27FC236}">
                <a16:creationId xmlns:a16="http://schemas.microsoft.com/office/drawing/2014/main" id="{0CCADB94-4CFD-2BC5-F20A-55F6BA7A1A83}"/>
              </a:ext>
            </a:extLst>
          </p:cNvPr>
          <p:cNvSpPr txBox="1"/>
          <p:nvPr/>
        </p:nvSpPr>
        <p:spPr>
          <a:xfrm>
            <a:off x="11525236" y="5267264"/>
            <a:ext cx="12503164" cy="5523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किसी मरीज का फ्रैक्चर, मोच या खिंचाव का </a:t>
            </a:r>
            <a:r>
              <a:rPr dirty="0" err="1"/>
              <a:t>स्थिरीकरण</a:t>
            </a:r>
            <a:r>
              <a:rPr dirty="0"/>
              <a:t> के दो </a:t>
            </a:r>
            <a:r>
              <a:rPr dirty="0" err="1"/>
              <a:t>कारण</a:t>
            </a:r>
            <a:r>
              <a:rPr dirty="0"/>
              <a:t> </a:t>
            </a:r>
            <a:r>
              <a:rPr lang="hi-IN" dirty="0"/>
              <a:t>के बारे मे जानकारी देने में </a:t>
            </a:r>
            <a:endParaRPr dirty="0"/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।</a:t>
            </a:r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4400"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फ्रैक्चर और डिस्लोकेशन के अस्पताल-पूर्व उपचार का </a:t>
            </a:r>
            <a:r>
              <a:rPr dirty="0" err="1"/>
              <a:t>प्रदर्शन</a:t>
            </a:r>
            <a:r>
              <a:rPr dirty="0"/>
              <a:t>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हाथ-पैर, कूल्हे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कंधे</a:t>
            </a:r>
            <a:r>
              <a:rPr lang="hi-IN" dirty="0"/>
              <a:t> का अस्पताल-पूर्व उपचार 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D7782D1C-59DF-EBDC-B4DA-4DDC711697C8}"/>
              </a:ext>
            </a:extLst>
          </p:cNvPr>
          <p:cNvGrpSpPr/>
          <p:nvPr/>
        </p:nvGrpSpPr>
        <p:grpSpPr>
          <a:xfrm>
            <a:off x="9844663" y="8424809"/>
            <a:ext cx="1219201" cy="1681958"/>
            <a:chOff x="0" y="1286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991157D7-D75C-83E2-F111-8DAF4DCD341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" name="4">
              <a:extLst>
                <a:ext uri="{FF2B5EF4-FFF2-40B4-BE49-F238E27FC236}">
                  <a16:creationId xmlns:a16="http://schemas.microsoft.com/office/drawing/2014/main" id="{01ED7B49-20AC-663C-9BDC-783412D8F9FF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4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98402F36-9AF7-7EB1-CEEC-959B9084C07D}"/>
              </a:ext>
            </a:extLst>
          </p:cNvPr>
          <p:cNvGrpSpPr/>
          <p:nvPr/>
        </p:nvGrpSpPr>
        <p:grpSpPr>
          <a:xfrm>
            <a:off x="9844663" y="5317437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E131B88A-80BB-E15E-0C46-9A08C14B267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0" name="3">
              <a:extLst>
                <a:ext uri="{FF2B5EF4-FFF2-40B4-BE49-F238E27FC236}">
                  <a16:creationId xmlns:a16="http://schemas.microsoft.com/office/drawing/2014/main" id="{09784190-E474-C33D-3E2E-E3AB96C20E37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3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3600" y="12813337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175" y="3614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5BDA02DF-461E-06A7-3B8E-2988932644D8}"/>
              </a:ext>
            </a:extLst>
          </p:cNvPr>
          <p:cNvSpPr txBox="1"/>
          <p:nvPr/>
        </p:nvSpPr>
        <p:spPr>
          <a:xfrm>
            <a:off x="310342" y="407776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कंकाल प्रणाली</a:t>
            </a:r>
          </a:p>
        </p:txBody>
      </p:sp>
      <p:pic>
        <p:nvPicPr>
          <p:cNvPr id="2" name="Content Placeholder 6" descr="2bd03ed616e83b5cb8ff8fbfea6d7664.jpg">
            <a:extLst>
              <a:ext uri="{FF2B5EF4-FFF2-40B4-BE49-F238E27FC236}">
                <a16:creationId xmlns:a16="http://schemas.microsoft.com/office/drawing/2014/main" id="{6959C4B5-386C-4EBF-5FC9-D9EEB4A6A9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4426" y="1901952"/>
            <a:ext cx="16157064" cy="100019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28314" y="12813337"/>
            <a:ext cx="3686352" cy="67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2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928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66621-E330-2E54-4241-9BEC14EE0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9E848E53-A4BB-E5D0-6ACC-E5D9F94B17E3}"/>
              </a:ext>
            </a:extLst>
          </p:cNvPr>
          <p:cNvSpPr txBox="1"/>
          <p:nvPr/>
        </p:nvSpPr>
        <p:spPr>
          <a:xfrm>
            <a:off x="628684" y="3242642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कंकाल प्रणाली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704AF-7F3B-4AA8-5CFE-232BA0C2D4B5}"/>
              </a:ext>
            </a:extLst>
          </p:cNvPr>
          <p:cNvSpPr txBox="1">
            <a:spLocks/>
          </p:cNvSpPr>
          <p:nvPr/>
        </p:nvSpPr>
        <p:spPr>
          <a:xfrm>
            <a:off x="9731829" y="2514097"/>
            <a:ext cx="12768943" cy="9536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685800" indent="-685800" algn="l" rtl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अक्षीय कंकाल: इसमें 80 हड्डियां </a:t>
            </a:r>
            <a:r>
              <a:rPr lang="en-US" sz="5400" i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शामिल</a:t>
            </a:r>
            <a:r>
              <a:rPr lang="en-US" sz="54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4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होती </a:t>
            </a:r>
            <a:r>
              <a:rPr lang="en-US" sz="5400" i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हैं</a:t>
            </a:r>
            <a:r>
              <a:rPr lang="en-US" sz="54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685800" indent="-685800" algn="l" rtl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खोपड़ी-22(सिर-08, चेहरा-14)</a:t>
            </a:r>
          </a:p>
          <a:p>
            <a:pPr marL="685800" indent="-685800" algn="l" rtl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वक्ष-25 (पसलियां-12 जोड़ी, उरोस्थि-1)</a:t>
            </a:r>
          </a:p>
          <a:p>
            <a:pPr marL="685800" indent="-685800" algn="l" rtl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4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कशेरुका/रीढ़ की हड्डी-33 (ग्रीवा-7, वक्षीय-12, लम्बर-5, त्रिकास्थि-5, कोक्सी-4)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3567B-63DF-CB87-1919-F6FE8819DA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570" y="4552247"/>
            <a:ext cx="6033373" cy="7589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45400" y="12813338"/>
            <a:ext cx="3686352" cy="67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5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50B3E-AD84-7E2C-DE6E-DA5A71FCD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73BC7401-80F9-C22F-2916-8D63BC3960AF}"/>
              </a:ext>
            </a:extLst>
          </p:cNvPr>
          <p:cNvSpPr txBox="1"/>
          <p:nvPr/>
        </p:nvSpPr>
        <p:spPr>
          <a:xfrm>
            <a:off x="698462" y="3523425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कंकाल प्रणाली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CFA12793-EABD-08B5-5530-9B6CE677E00D}"/>
              </a:ext>
            </a:extLst>
          </p:cNvPr>
          <p:cNvSpPr txBox="1">
            <a:spLocks/>
          </p:cNvSpPr>
          <p:nvPr/>
        </p:nvSpPr>
        <p:spPr>
          <a:xfrm>
            <a:off x="10058400" y="443345"/>
            <a:ext cx="10668000" cy="16495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 rtl="0" hangingPunct="1">
              <a:lnSpc>
                <a:spcPct val="90000"/>
              </a:lnSpc>
            </a:pPr>
            <a:r>
              <a:rPr lang="en-US" sz="4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उपांत्रीय</a:t>
            </a: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कंकाल </a:t>
            </a: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।</a:t>
            </a:r>
            <a:b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से मिलकर बनता है</a:t>
            </a:r>
            <a:r>
              <a:rPr lang="en-US" sz="48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126 हड्डियां</a:t>
            </a: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3E4C23-65A1-175B-E4BB-C8393E336EE5}"/>
              </a:ext>
            </a:extLst>
          </p:cNvPr>
          <p:cNvSpPr txBox="1">
            <a:spLocks/>
          </p:cNvSpPr>
          <p:nvPr/>
        </p:nvSpPr>
        <p:spPr>
          <a:xfrm>
            <a:off x="10063844" y="2604560"/>
            <a:ext cx="1224642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457200" indent="-685800" algn="l" rtl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कंधा -2+2 (हंसली -1+1 और स्कैपुला-1+1)</a:t>
            </a:r>
          </a:p>
          <a:p>
            <a:pPr marL="457200" indent="-685800" algn="l" rtl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ऊपरी अंग-30X2 (ह्यूमरस-1, रेडियस-1, अल्ना-1, कार्पल-8, मेटाकार्पल-5, फालेंजेस-14)</a:t>
            </a:r>
          </a:p>
          <a:p>
            <a:pPr marL="457200" indent="-685800" algn="l" rtl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श्रोणि (कूल्हे)-2</a:t>
            </a:r>
          </a:p>
          <a:p>
            <a:pPr marL="457200" indent="-685800" algn="l" rtl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निचले अंग-30+2 (फीमर-1, पटेला-1, टिबिया-1, फिबुला-1, टर्सल-7, मेटाटार्सल-5, फालेंजेस-14)</a:t>
            </a:r>
          </a:p>
        </p:txBody>
      </p:sp>
      <p:pic>
        <p:nvPicPr>
          <p:cNvPr id="7" name="Content Placeholder 8" descr="Figure_38_01_09.jpg">
            <a:extLst>
              <a:ext uri="{FF2B5EF4-FFF2-40B4-BE49-F238E27FC236}">
                <a16:creationId xmlns:a16="http://schemas.microsoft.com/office/drawing/2014/main" id="{7786ACFC-6E79-45D1-F6BB-233EF68F0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93" r="3705"/>
          <a:stretch/>
        </p:blipFill>
        <p:spPr>
          <a:xfrm>
            <a:off x="4963886" y="3438725"/>
            <a:ext cx="4391093" cy="866175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04200" y="12813337"/>
            <a:ext cx="3479800" cy="67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98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57EC4-9C16-D973-616A-82C0AAFDF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A92589C-E03E-B0E8-3578-BA305BAA9235}"/>
              </a:ext>
            </a:extLst>
          </p:cNvPr>
          <p:cNvSpPr/>
          <p:nvPr/>
        </p:nvSpPr>
        <p:spPr>
          <a:xfrm>
            <a:off x="8167732" y="1"/>
            <a:ext cx="16216268" cy="12813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BDBFEA9D-99C7-3AF3-24A0-049B0643271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69E097A-4105-C161-CD98-2C95F04CDC71}"/>
              </a:ext>
            </a:extLst>
          </p:cNvPr>
          <p:cNvSpPr txBox="1"/>
          <p:nvPr/>
        </p:nvSpPr>
        <p:spPr>
          <a:xfrm>
            <a:off x="8564880" y="3353453"/>
            <a:ext cx="15076257" cy="928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शरीर में किसी भी प्रकार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का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स्थाइत्व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शरीर के लिए ढांचा प्रदान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करता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है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महत्वपूर्ण अंगों की रक्षा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करता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है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शरीर की गति के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लिए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व्यवस्था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प्रदान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ता है 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लाल रक्त कोशिकाओं का उत्पादन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करता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है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एक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शरीर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हड्डी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की निरंतरता.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105017F6-B43A-32CD-5AE8-BA4990E8446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9183CE66-FA88-5763-3F7F-6DFDB786A663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11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B912668-28A9-5125-91F0-1D96DCFB0DC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0E0C85D-BD40-525F-6420-7E52E4C4653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2266E-3E54-9DDA-F9E6-68E9C3653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06FE7F06-4679-F467-20E8-763F48B27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D84873A-0E9E-6DE7-FDB1-D89BE3777028}"/>
              </a:ext>
            </a:extLst>
          </p:cNvPr>
          <p:cNvSpPr txBox="1"/>
          <p:nvPr/>
        </p:nvSpPr>
        <p:spPr>
          <a:xfrm>
            <a:off x="708899" y="3861244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कंकाल प्रणाली का कार्य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54785" y="12813338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80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1B107-F62F-182A-5174-EB683E4FA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9D95969-70EE-2FAE-D15B-D8ABC7C4AE8B}"/>
              </a:ext>
            </a:extLst>
          </p:cNvPr>
          <p:cNvSpPr/>
          <p:nvPr/>
        </p:nvSpPr>
        <p:spPr>
          <a:xfrm>
            <a:off x="8167732" y="1"/>
            <a:ext cx="16216268" cy="1196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lang="hi-IN" dirty="0"/>
          </a:p>
          <a:p>
            <a:pPr algn="l" rtl="0"/>
            <a:endParaRPr lang="hi-IN" dirty="0"/>
          </a:p>
          <a:p>
            <a:pPr marL="571500" indent="-571500" algn="l" rtl="0">
              <a:buFont typeface="Wingdings" panose="05000000000000000000" pitchFamily="2" charset="2"/>
              <a:buChar char="Ø"/>
            </a:pPr>
            <a:r>
              <a:rPr lang="hi-IN" dirty="0"/>
              <a:t>       </a:t>
            </a:r>
            <a:r>
              <a:rPr lang="hi-IN" sz="4400" dirty="0"/>
              <a:t>जोड हड्डीयो  के वे सिरे होते है जो एक दुसरे मे फिट</a:t>
            </a:r>
            <a:endParaRPr lang="en-US" sz="4400" dirty="0"/>
          </a:p>
          <a:p>
            <a:pPr algn="l" rtl="0"/>
            <a:r>
              <a:rPr lang="en-US" sz="4400" dirty="0"/>
              <a:t>	</a:t>
            </a:r>
            <a:r>
              <a:rPr lang="hi-IN" sz="4400" dirty="0"/>
              <a:t> होते है।</a:t>
            </a:r>
          </a:p>
          <a:p>
            <a:pPr algn="l" rtl="0"/>
            <a:endParaRPr lang="hi-IN" sz="4400" dirty="0"/>
          </a:p>
          <a:p>
            <a:pPr algn="l" rtl="0"/>
            <a:r>
              <a:rPr lang="hi-IN" sz="4400" dirty="0"/>
              <a:t>	हड्डीया  कई प्रकार की होती है।</a:t>
            </a:r>
          </a:p>
          <a:p>
            <a:pPr algn="l" rtl="0"/>
            <a:endParaRPr lang="hi-IN" dirty="0"/>
          </a:p>
          <a:p>
            <a:pPr algn="l" rtl="0"/>
            <a:endParaRPr lang="hi-IN" dirty="0"/>
          </a:p>
          <a:p>
            <a:pPr algn="l" rtl="0"/>
            <a:r>
              <a:rPr lang="hi-IN" dirty="0"/>
              <a:t>	1.	अचल जोड</a:t>
            </a:r>
          </a:p>
          <a:p>
            <a:pPr algn="l" rtl="0"/>
            <a:endParaRPr lang="hi-IN" dirty="0"/>
          </a:p>
          <a:p>
            <a:r>
              <a:rPr lang="hi-IN" dirty="0"/>
              <a:t>	2.	थोडे गतिशील जोड</a:t>
            </a:r>
          </a:p>
          <a:p>
            <a:endParaRPr lang="hi-IN" dirty="0"/>
          </a:p>
          <a:p>
            <a:r>
              <a:rPr lang="hi-IN" dirty="0"/>
              <a:t>	3.	स्वतंत्र  रुप से गतिशील जोड</a:t>
            </a:r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C801BB8-D746-8C6E-4ECF-C92F589F5EF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C402A6C-6DEF-850E-61BF-BDC0C8EC2F5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FB1AEFE-4E98-4CE0-4BED-136F172EA67B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11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2BCE688-A7FD-BA38-6CF8-1FC7E6C4108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FAAF123-BFD7-EB7B-9F17-2D68A18D235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7750F-9086-EB24-591C-122F43FE1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21C82FA8-796C-1A2D-2039-BC083BE00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6292D6C-331B-BBE5-3CD1-357D60A6EE4C}"/>
              </a:ext>
            </a:extLst>
          </p:cNvPr>
          <p:cNvSpPr txBox="1"/>
          <p:nvPr/>
        </p:nvSpPr>
        <p:spPr>
          <a:xfrm>
            <a:off x="565063" y="3861244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जोड़ (आर्टिक्यूलेशन)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07225" y="12755829"/>
            <a:ext cx="3686352" cy="677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0" y="0"/>
            <a:ext cx="3352800" cy="2559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574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0B30-928D-2584-72F0-282284F9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34FA68B-B577-CFF9-C53B-C0F84F52833C}"/>
              </a:ext>
            </a:extLst>
          </p:cNvPr>
          <p:cNvSpPr/>
          <p:nvPr/>
        </p:nvSpPr>
        <p:spPr>
          <a:xfrm>
            <a:off x="8167732" y="1"/>
            <a:ext cx="16216268" cy="12813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343CB4F-ED42-BB72-6F10-914364309CA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B5680C5-3E32-5160-0F39-B674DE384C2D}"/>
              </a:ext>
            </a:extLst>
          </p:cNvPr>
          <p:cNvSpPr txBox="1"/>
          <p:nvPr/>
        </p:nvSpPr>
        <p:spPr>
          <a:xfrm>
            <a:off x="8564880" y="4716207"/>
            <a:ext cx="15076257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किसी हड्डी की निरंतरता में कोई भी टूटन।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F4DFEB5-7EE8-F352-E91C-BE8A034123A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593C478-D862-E152-E1BF-05F845ABAC0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11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9ACD9B1-0A98-7AD2-0119-4A904D84B6F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B81EB6F-3174-1892-DE03-6BB2E251CF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F22BA-808A-2538-570E-E21EB15BA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5AB49C97-DF49-072B-030C-2D93E302C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BAA24D-EB31-3479-773A-B7849C6E8FBB}"/>
              </a:ext>
            </a:extLst>
          </p:cNvPr>
          <p:cNvSpPr txBox="1"/>
          <p:nvPr/>
        </p:nvSpPr>
        <p:spPr>
          <a:xfrm>
            <a:off x="708899" y="4103794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फ्रैक्चर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54785" y="12893041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65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735</Words>
  <Application>Microsoft Office PowerPoint</Application>
  <PresentationFormat>Custom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Book Antiqua</vt:lpstr>
      <vt:lpstr>Calibri</vt:lpstr>
      <vt:lpstr>Open Sans</vt:lpstr>
      <vt:lpstr>Open Sans Semibold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TRG BR 1</cp:lastModifiedBy>
  <cp:revision>78</cp:revision>
  <dcterms:modified xsi:type="dcterms:W3CDTF">2025-12-19T11:48:16Z</dcterms:modified>
</cp:coreProperties>
</file>