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154"/>
  </p:notesMasterIdLst>
  <p:sldIdLst>
    <p:sldId id="256" r:id="rId2"/>
    <p:sldId id="257" r:id="rId3"/>
    <p:sldId id="301" r:id="rId4"/>
    <p:sldId id="287" r:id="rId5"/>
    <p:sldId id="288" r:id="rId6"/>
    <p:sldId id="302" r:id="rId7"/>
    <p:sldId id="289" r:id="rId8"/>
    <p:sldId id="356" r:id="rId9"/>
    <p:sldId id="357" r:id="rId10"/>
    <p:sldId id="358" r:id="rId11"/>
    <p:sldId id="271" r:id="rId12"/>
    <p:sldId id="390" r:id="rId13"/>
    <p:sldId id="393" r:id="rId14"/>
    <p:sldId id="394" r:id="rId15"/>
    <p:sldId id="275" r:id="rId16"/>
    <p:sldId id="291" r:id="rId17"/>
    <p:sldId id="277" r:id="rId18"/>
    <p:sldId id="359" r:id="rId19"/>
    <p:sldId id="360" r:id="rId20"/>
    <p:sldId id="292" r:id="rId21"/>
    <p:sldId id="373" r:id="rId22"/>
    <p:sldId id="372" r:id="rId23"/>
    <p:sldId id="280" r:id="rId24"/>
    <p:sldId id="281" r:id="rId25"/>
    <p:sldId id="374" r:id="rId26"/>
    <p:sldId id="395" r:id="rId27"/>
    <p:sldId id="332" r:id="rId28"/>
    <p:sldId id="375" r:id="rId29"/>
    <p:sldId id="327" r:id="rId30"/>
    <p:sldId id="328" r:id="rId31"/>
    <p:sldId id="376" r:id="rId32"/>
    <p:sldId id="380" r:id="rId33"/>
    <p:sldId id="320" r:id="rId34"/>
    <p:sldId id="322" r:id="rId35"/>
    <p:sldId id="323" r:id="rId36"/>
    <p:sldId id="324" r:id="rId37"/>
    <p:sldId id="381" r:id="rId38"/>
    <p:sldId id="382" r:id="rId39"/>
    <p:sldId id="383" r:id="rId40"/>
    <p:sldId id="304" r:id="rId41"/>
    <p:sldId id="305" r:id="rId42"/>
    <p:sldId id="307" r:id="rId43"/>
    <p:sldId id="384" r:id="rId44"/>
    <p:sldId id="308" r:id="rId45"/>
    <p:sldId id="333" r:id="rId46"/>
    <p:sldId id="335" r:id="rId47"/>
    <p:sldId id="385" r:id="rId48"/>
    <p:sldId id="386" r:id="rId49"/>
    <p:sldId id="364" r:id="rId50"/>
    <p:sldId id="366" r:id="rId51"/>
    <p:sldId id="388" r:id="rId52"/>
    <p:sldId id="389" r:id="rId53"/>
    <p:sldId id="361" r:id="rId54"/>
    <p:sldId id="363" r:id="rId55"/>
    <p:sldId id="378" r:id="rId56"/>
    <p:sldId id="379" r:id="rId57"/>
    <p:sldId id="377" r:id="rId58"/>
    <p:sldId id="351" r:id="rId59"/>
    <p:sldId id="310" r:id="rId60"/>
    <p:sldId id="311" r:id="rId61"/>
    <p:sldId id="312" r:id="rId62"/>
    <p:sldId id="368" r:id="rId63"/>
    <p:sldId id="313" r:id="rId64"/>
    <p:sldId id="369" r:id="rId65"/>
    <p:sldId id="314" r:id="rId66"/>
    <p:sldId id="370" r:id="rId67"/>
    <p:sldId id="315" r:id="rId68"/>
    <p:sldId id="316" r:id="rId69"/>
    <p:sldId id="371" r:id="rId70"/>
    <p:sldId id="317" r:id="rId71"/>
    <p:sldId id="318" r:id="rId72"/>
    <p:sldId id="396" r:id="rId73"/>
    <p:sldId id="398" r:id="rId74"/>
    <p:sldId id="399" r:id="rId75"/>
    <p:sldId id="400" r:id="rId76"/>
    <p:sldId id="401" r:id="rId77"/>
    <p:sldId id="402" r:id="rId78"/>
    <p:sldId id="403" r:id="rId79"/>
    <p:sldId id="404" r:id="rId80"/>
    <p:sldId id="405" r:id="rId81"/>
    <p:sldId id="406" r:id="rId82"/>
    <p:sldId id="407" r:id="rId83"/>
    <p:sldId id="408" r:id="rId84"/>
    <p:sldId id="409" r:id="rId85"/>
    <p:sldId id="410" r:id="rId86"/>
    <p:sldId id="411" r:id="rId87"/>
    <p:sldId id="412" r:id="rId88"/>
    <p:sldId id="413" r:id="rId89"/>
    <p:sldId id="414" r:id="rId90"/>
    <p:sldId id="415" r:id="rId91"/>
    <p:sldId id="417" r:id="rId92"/>
    <p:sldId id="416" r:id="rId93"/>
    <p:sldId id="477" r:id="rId94"/>
    <p:sldId id="418" r:id="rId95"/>
    <p:sldId id="420" r:id="rId96"/>
    <p:sldId id="421" r:id="rId97"/>
    <p:sldId id="419" r:id="rId98"/>
    <p:sldId id="422" r:id="rId99"/>
    <p:sldId id="423" r:id="rId100"/>
    <p:sldId id="425" r:id="rId101"/>
    <p:sldId id="424" r:id="rId102"/>
    <p:sldId id="426" r:id="rId103"/>
    <p:sldId id="427" r:id="rId104"/>
    <p:sldId id="428" r:id="rId105"/>
    <p:sldId id="429" r:id="rId106"/>
    <p:sldId id="430" r:id="rId107"/>
    <p:sldId id="431" r:id="rId108"/>
    <p:sldId id="432" r:id="rId109"/>
    <p:sldId id="434" r:id="rId110"/>
    <p:sldId id="441" r:id="rId111"/>
    <p:sldId id="435" r:id="rId112"/>
    <p:sldId id="436" r:id="rId113"/>
    <p:sldId id="438" r:id="rId114"/>
    <p:sldId id="439" r:id="rId115"/>
    <p:sldId id="437" r:id="rId116"/>
    <p:sldId id="440" r:id="rId117"/>
    <p:sldId id="442" r:id="rId118"/>
    <p:sldId id="443" r:id="rId119"/>
    <p:sldId id="444" r:id="rId120"/>
    <p:sldId id="445" r:id="rId121"/>
    <p:sldId id="446" r:id="rId122"/>
    <p:sldId id="447" r:id="rId123"/>
    <p:sldId id="448" r:id="rId124"/>
    <p:sldId id="451" r:id="rId125"/>
    <p:sldId id="453" r:id="rId126"/>
    <p:sldId id="452" r:id="rId127"/>
    <p:sldId id="455" r:id="rId128"/>
    <p:sldId id="457" r:id="rId129"/>
    <p:sldId id="459" r:id="rId130"/>
    <p:sldId id="461" r:id="rId131"/>
    <p:sldId id="462" r:id="rId132"/>
    <p:sldId id="463" r:id="rId133"/>
    <p:sldId id="464" r:id="rId134"/>
    <p:sldId id="465" r:id="rId135"/>
    <p:sldId id="466" r:id="rId136"/>
    <p:sldId id="467" r:id="rId137"/>
    <p:sldId id="468" r:id="rId138"/>
    <p:sldId id="469" r:id="rId139"/>
    <p:sldId id="470" r:id="rId140"/>
    <p:sldId id="397" r:id="rId141"/>
    <p:sldId id="296" r:id="rId142"/>
    <p:sldId id="297" r:id="rId143"/>
    <p:sldId id="298" r:id="rId144"/>
    <p:sldId id="299" r:id="rId145"/>
    <p:sldId id="262" r:id="rId146"/>
    <p:sldId id="300" r:id="rId147"/>
    <p:sldId id="264" r:id="rId148"/>
    <p:sldId id="471" r:id="rId149"/>
    <p:sldId id="478" r:id="rId150"/>
    <p:sldId id="472" r:id="rId151"/>
    <p:sldId id="473" r:id="rId152"/>
    <p:sldId id="476" r:id="rId1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388" autoAdjust="0"/>
  </p:normalViewPr>
  <p:slideViewPr>
    <p:cSldViewPr snapToGrid="0">
      <p:cViewPr varScale="1">
        <p:scale>
          <a:sx n="91" d="100"/>
          <a:sy n="91" d="100"/>
        </p:scale>
        <p:origin x="504" y="84"/>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AF85B-A3DB-4E9B-8F2F-5AE58067A4B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IN"/>
        </a:p>
      </dgm:t>
    </dgm:pt>
    <dgm:pt modelId="{86935763-599A-462A-9922-86CF24B49767}">
      <dgm:prSet custT="1"/>
      <dgm:spPr/>
      <dgm:t>
        <a:bodyPr/>
        <a:lstStyle/>
        <a:p>
          <a:pPr algn="just"/>
          <a:r>
            <a:rPr lang="hi-IN" sz="2400" dirty="0">
              <a:latin typeface="Times New Roman" panose="02020603050405020304" pitchFamily="18" charset="0"/>
              <a:cs typeface="Times New Roman" panose="02020603050405020304" pitchFamily="18" charset="0"/>
            </a:rPr>
            <a:t>आईएमडी ने दिनांक 26.11.2015 को अपनी चेतावनी के माध्यम से सूचित किया कि बंगाल की खाड़ी के दक्षिण पूर्व में  एक कम दबाव का क्षेत्र बन रहा है।</a:t>
          </a:r>
          <a:endParaRPr lang="en-IN" sz="2400" dirty="0">
            <a:latin typeface="Times New Roman" panose="02020603050405020304" pitchFamily="18" charset="0"/>
            <a:cs typeface="Times New Roman" panose="02020603050405020304" pitchFamily="18" charset="0"/>
          </a:endParaRPr>
        </a:p>
      </dgm:t>
    </dgm:pt>
    <dgm:pt modelId="{4030A1F0-0F9D-4B73-98F4-312BF08AE697}" type="parTrans" cxnId="{B7161794-C515-4C81-9371-63CDE48EB9DA}">
      <dgm:prSet/>
      <dgm:spPr/>
      <dgm:t>
        <a:bodyPr/>
        <a:lstStyle/>
        <a:p>
          <a:endParaRPr lang="en-IN"/>
        </a:p>
      </dgm:t>
    </dgm:pt>
    <dgm:pt modelId="{F8B45EE2-36D1-4991-AD47-006BD86E0AB6}" type="sibTrans" cxnId="{B7161794-C515-4C81-9371-63CDE48EB9DA}">
      <dgm:prSet/>
      <dgm:spPr/>
      <dgm:t>
        <a:bodyPr/>
        <a:lstStyle/>
        <a:p>
          <a:endParaRPr lang="en-IN"/>
        </a:p>
      </dgm:t>
    </dgm:pt>
    <dgm:pt modelId="{C4918DA9-57C3-4577-B4A2-136A547EFF91}">
      <dgm:prSet custT="1"/>
      <dgm:spPr/>
      <dgm:t>
        <a:bodyPr/>
        <a:lstStyle/>
        <a:p>
          <a:pPr algn="just"/>
          <a:r>
            <a:rPr lang="hi-IN" sz="2400" dirty="0">
              <a:latin typeface="Times New Roman" panose="02020603050405020304" pitchFamily="18" charset="0"/>
              <a:cs typeface="Times New Roman" panose="02020603050405020304" pitchFamily="18" charset="0"/>
            </a:rPr>
            <a:t>आईएमडी ने 29.11.2015 की अपनी रिपोर्ट में सूचित किया कि बंगाल की खाड़ी के दक्षिण-पश्चिम में  एक और कम दबाव का क्षेत्र बनेगा। उपरोक्त कम दबाव वाले क्षेत्रों के कारण चेन्नई, तिरुवल्लूर, कांचीपुरम, कुड्डालोर, विलुप्पुरम, नागपट्टिनम और थूथुकुडी जिलों में व्यापक बारिश हुई।</a:t>
          </a:r>
          <a:endParaRPr lang="en-IN" sz="2400" dirty="0">
            <a:latin typeface="Times New Roman" panose="02020603050405020304" pitchFamily="18" charset="0"/>
            <a:cs typeface="Times New Roman" panose="02020603050405020304" pitchFamily="18" charset="0"/>
          </a:endParaRPr>
        </a:p>
      </dgm:t>
    </dgm:pt>
    <dgm:pt modelId="{750E3952-6F01-403D-88F9-F66B0FB392DA}" type="parTrans" cxnId="{AABF1DBA-F401-4A41-9F07-F5C499FD378E}">
      <dgm:prSet/>
      <dgm:spPr/>
      <dgm:t>
        <a:bodyPr/>
        <a:lstStyle/>
        <a:p>
          <a:endParaRPr lang="en-IN"/>
        </a:p>
      </dgm:t>
    </dgm:pt>
    <dgm:pt modelId="{70DBBC2D-F2F2-4CAA-8BF4-58CCBF6777E3}" type="sibTrans" cxnId="{AABF1DBA-F401-4A41-9F07-F5C499FD378E}">
      <dgm:prSet/>
      <dgm:spPr/>
      <dgm:t>
        <a:bodyPr/>
        <a:lstStyle/>
        <a:p>
          <a:endParaRPr lang="en-IN"/>
        </a:p>
      </dgm:t>
    </dgm:pt>
    <dgm:pt modelId="{167DF9F0-642F-45FD-B161-8F1AEE6771DE}">
      <dgm:prSet custT="1"/>
      <dgm:spPr/>
      <dgm:t>
        <a:bodyPr/>
        <a:lstStyle/>
        <a:p>
          <a:pPr algn="ctr">
            <a:lnSpc>
              <a:spcPct val="100000"/>
            </a:lnSpc>
          </a:pPr>
          <a:r>
            <a:rPr lang="hi-IN" sz="2400" dirty="0">
              <a:latin typeface="Times New Roman" panose="02020603050405020304" pitchFamily="18" charset="0"/>
              <a:cs typeface="Times New Roman" panose="02020603050405020304" pitchFamily="18" charset="0"/>
            </a:rPr>
            <a:t>विशेष रूप से 1.12.2015 को, तांबरम(494.20 मिमी), चेबराम्बक्कम(475 मिमी), तिरुकझुकुंद्रम (441.40 मिमी), मरक्कनम(421 मिमी) में 400 मिमी से अधिक बारिश देखी गई। </a:t>
          </a:r>
          <a:endParaRPr lang="en-IN" sz="2400" dirty="0">
            <a:latin typeface="Times New Roman" panose="02020603050405020304" pitchFamily="18" charset="0"/>
            <a:cs typeface="Times New Roman" panose="02020603050405020304" pitchFamily="18" charset="0"/>
          </a:endParaRPr>
        </a:p>
      </dgm:t>
    </dgm:pt>
    <dgm:pt modelId="{B3F38A26-8F72-4021-B068-FCF1C8BCFB39}" type="parTrans" cxnId="{C7C5D022-FD03-41DC-B143-3549089A8C0B}">
      <dgm:prSet/>
      <dgm:spPr/>
      <dgm:t>
        <a:bodyPr/>
        <a:lstStyle/>
        <a:p>
          <a:endParaRPr lang="en-IN"/>
        </a:p>
      </dgm:t>
    </dgm:pt>
    <dgm:pt modelId="{AF2FB8BA-82DE-4B3E-AFC9-EF335A0A86D7}" type="sibTrans" cxnId="{C7C5D022-FD03-41DC-B143-3549089A8C0B}">
      <dgm:prSet/>
      <dgm:spPr/>
      <dgm:t>
        <a:bodyPr/>
        <a:lstStyle/>
        <a:p>
          <a:endParaRPr lang="en-IN"/>
        </a:p>
      </dgm:t>
    </dgm:pt>
    <dgm:pt modelId="{9326C5E2-F33B-4B3E-B52F-734BB711D41C}" type="pres">
      <dgm:prSet presAssocID="{FA2AF85B-A3DB-4E9B-8F2F-5AE58067A4B0}" presName="Name0" presStyleCnt="0">
        <dgm:presLayoutVars>
          <dgm:dir/>
          <dgm:resizeHandles val="exact"/>
        </dgm:presLayoutVars>
      </dgm:prSet>
      <dgm:spPr/>
      <dgm:t>
        <a:bodyPr/>
        <a:lstStyle/>
        <a:p>
          <a:endParaRPr lang="en-IN"/>
        </a:p>
      </dgm:t>
    </dgm:pt>
    <dgm:pt modelId="{5B402601-F500-431D-B12E-D947081D7418}" type="pres">
      <dgm:prSet presAssocID="{86935763-599A-462A-9922-86CF24B49767}" presName="node" presStyleLbl="node1" presStyleIdx="0" presStyleCnt="3" custLinFactNeighborY="-820">
        <dgm:presLayoutVars>
          <dgm:bulletEnabled val="1"/>
        </dgm:presLayoutVars>
      </dgm:prSet>
      <dgm:spPr/>
      <dgm:t>
        <a:bodyPr/>
        <a:lstStyle/>
        <a:p>
          <a:endParaRPr lang="en-IN"/>
        </a:p>
      </dgm:t>
    </dgm:pt>
    <dgm:pt modelId="{A1BB998B-94F4-44BE-A1A9-56A5CDCFEBB5}" type="pres">
      <dgm:prSet presAssocID="{F8B45EE2-36D1-4991-AD47-006BD86E0AB6}" presName="sibTrans" presStyleLbl="sibTrans2D1" presStyleIdx="0" presStyleCnt="2" custScaleX="200831"/>
      <dgm:spPr/>
      <dgm:t>
        <a:bodyPr/>
        <a:lstStyle/>
        <a:p>
          <a:endParaRPr lang="en-IN"/>
        </a:p>
      </dgm:t>
    </dgm:pt>
    <dgm:pt modelId="{F5412B66-C951-440E-9D41-87816CF2FD15}" type="pres">
      <dgm:prSet presAssocID="{F8B45EE2-36D1-4991-AD47-006BD86E0AB6}" presName="connectorText" presStyleLbl="sibTrans2D1" presStyleIdx="0" presStyleCnt="2"/>
      <dgm:spPr/>
      <dgm:t>
        <a:bodyPr/>
        <a:lstStyle/>
        <a:p>
          <a:endParaRPr lang="en-IN"/>
        </a:p>
      </dgm:t>
    </dgm:pt>
    <dgm:pt modelId="{2FDC9925-902A-4E37-A934-A3C0E51F635F}" type="pres">
      <dgm:prSet presAssocID="{C4918DA9-57C3-4577-B4A2-136A547EFF91}" presName="node" presStyleLbl="node1" presStyleIdx="1" presStyleCnt="3" custScaleX="149830">
        <dgm:presLayoutVars>
          <dgm:bulletEnabled val="1"/>
        </dgm:presLayoutVars>
      </dgm:prSet>
      <dgm:spPr/>
      <dgm:t>
        <a:bodyPr/>
        <a:lstStyle/>
        <a:p>
          <a:endParaRPr lang="en-IN"/>
        </a:p>
      </dgm:t>
    </dgm:pt>
    <dgm:pt modelId="{C05C4E4D-4DE5-471E-BB3F-E97A6C17E7CD}" type="pres">
      <dgm:prSet presAssocID="{70DBBC2D-F2F2-4CAA-8BF4-58CCBF6777E3}" presName="sibTrans" presStyleLbl="sibTrans2D1" presStyleIdx="1" presStyleCnt="2" custScaleX="192176" custLinFactNeighborX="-1210" custLinFactNeighborY="7523"/>
      <dgm:spPr/>
      <dgm:t>
        <a:bodyPr/>
        <a:lstStyle/>
        <a:p>
          <a:endParaRPr lang="en-IN"/>
        </a:p>
      </dgm:t>
    </dgm:pt>
    <dgm:pt modelId="{D5A92405-C570-4945-8C29-65C0BB37D6B1}" type="pres">
      <dgm:prSet presAssocID="{70DBBC2D-F2F2-4CAA-8BF4-58CCBF6777E3}" presName="connectorText" presStyleLbl="sibTrans2D1" presStyleIdx="1" presStyleCnt="2"/>
      <dgm:spPr/>
      <dgm:t>
        <a:bodyPr/>
        <a:lstStyle/>
        <a:p>
          <a:endParaRPr lang="en-IN"/>
        </a:p>
      </dgm:t>
    </dgm:pt>
    <dgm:pt modelId="{515F7EA0-F07B-43AF-9C7C-4288C4BC5B99}" type="pres">
      <dgm:prSet presAssocID="{167DF9F0-642F-45FD-B161-8F1AEE6771DE}" presName="node" presStyleLbl="node1" presStyleIdx="2" presStyleCnt="3" custScaleX="141084">
        <dgm:presLayoutVars>
          <dgm:bulletEnabled val="1"/>
        </dgm:presLayoutVars>
      </dgm:prSet>
      <dgm:spPr/>
      <dgm:t>
        <a:bodyPr/>
        <a:lstStyle/>
        <a:p>
          <a:endParaRPr lang="en-IN"/>
        </a:p>
      </dgm:t>
    </dgm:pt>
  </dgm:ptLst>
  <dgm:cxnLst>
    <dgm:cxn modelId="{AABF1DBA-F401-4A41-9F07-F5C499FD378E}" srcId="{FA2AF85B-A3DB-4E9B-8F2F-5AE58067A4B0}" destId="{C4918DA9-57C3-4577-B4A2-136A547EFF91}" srcOrd="1" destOrd="0" parTransId="{750E3952-6F01-403D-88F9-F66B0FB392DA}" sibTransId="{70DBBC2D-F2F2-4CAA-8BF4-58CCBF6777E3}"/>
    <dgm:cxn modelId="{B7161794-C515-4C81-9371-63CDE48EB9DA}" srcId="{FA2AF85B-A3DB-4E9B-8F2F-5AE58067A4B0}" destId="{86935763-599A-462A-9922-86CF24B49767}" srcOrd="0" destOrd="0" parTransId="{4030A1F0-0F9D-4B73-98F4-312BF08AE697}" sibTransId="{F8B45EE2-36D1-4991-AD47-006BD86E0AB6}"/>
    <dgm:cxn modelId="{C7C5D022-FD03-41DC-B143-3549089A8C0B}" srcId="{FA2AF85B-A3DB-4E9B-8F2F-5AE58067A4B0}" destId="{167DF9F0-642F-45FD-B161-8F1AEE6771DE}" srcOrd="2" destOrd="0" parTransId="{B3F38A26-8F72-4021-B068-FCF1C8BCFB39}" sibTransId="{AF2FB8BA-82DE-4B3E-AFC9-EF335A0A86D7}"/>
    <dgm:cxn modelId="{959A6DA9-AFB4-4A5F-8FF6-99EE4E0B3C32}" type="presOf" srcId="{F8B45EE2-36D1-4991-AD47-006BD86E0AB6}" destId="{F5412B66-C951-440E-9D41-87816CF2FD15}" srcOrd="1" destOrd="0" presId="urn:microsoft.com/office/officeart/2005/8/layout/process1"/>
    <dgm:cxn modelId="{173153AF-75F2-4198-8C3F-8C778D58B9CD}" type="presOf" srcId="{167DF9F0-642F-45FD-B161-8F1AEE6771DE}" destId="{515F7EA0-F07B-43AF-9C7C-4288C4BC5B99}" srcOrd="0" destOrd="0" presId="urn:microsoft.com/office/officeart/2005/8/layout/process1"/>
    <dgm:cxn modelId="{7FE0217B-C86A-412F-AC89-C2EE0819B1A1}" type="presOf" srcId="{C4918DA9-57C3-4577-B4A2-136A547EFF91}" destId="{2FDC9925-902A-4E37-A934-A3C0E51F635F}" srcOrd="0" destOrd="0" presId="urn:microsoft.com/office/officeart/2005/8/layout/process1"/>
    <dgm:cxn modelId="{595CEA41-94B7-4F87-97AD-3E3352F82B22}" type="presOf" srcId="{86935763-599A-462A-9922-86CF24B49767}" destId="{5B402601-F500-431D-B12E-D947081D7418}" srcOrd="0" destOrd="0" presId="urn:microsoft.com/office/officeart/2005/8/layout/process1"/>
    <dgm:cxn modelId="{646D107B-CB8D-40D1-809C-93C66BDD14C6}" type="presOf" srcId="{FA2AF85B-A3DB-4E9B-8F2F-5AE58067A4B0}" destId="{9326C5E2-F33B-4B3E-B52F-734BB711D41C}" srcOrd="0" destOrd="0" presId="urn:microsoft.com/office/officeart/2005/8/layout/process1"/>
    <dgm:cxn modelId="{8FBDA40F-242E-4346-815B-BF932EE3126C}" type="presOf" srcId="{70DBBC2D-F2F2-4CAA-8BF4-58CCBF6777E3}" destId="{D5A92405-C570-4945-8C29-65C0BB37D6B1}" srcOrd="1" destOrd="0" presId="urn:microsoft.com/office/officeart/2005/8/layout/process1"/>
    <dgm:cxn modelId="{41CD2645-BE27-46DF-A225-37DB905F2032}" type="presOf" srcId="{70DBBC2D-F2F2-4CAA-8BF4-58CCBF6777E3}" destId="{C05C4E4D-4DE5-471E-BB3F-E97A6C17E7CD}" srcOrd="0" destOrd="0" presId="urn:microsoft.com/office/officeart/2005/8/layout/process1"/>
    <dgm:cxn modelId="{EA12151F-312F-46F0-BAE6-AA86B9050D94}" type="presOf" srcId="{F8B45EE2-36D1-4991-AD47-006BD86E0AB6}" destId="{A1BB998B-94F4-44BE-A1A9-56A5CDCFEBB5}" srcOrd="0" destOrd="0" presId="urn:microsoft.com/office/officeart/2005/8/layout/process1"/>
    <dgm:cxn modelId="{0C7420F1-3EA0-4D61-BD1C-2A9759FB98E8}" type="presParOf" srcId="{9326C5E2-F33B-4B3E-B52F-734BB711D41C}" destId="{5B402601-F500-431D-B12E-D947081D7418}" srcOrd="0" destOrd="0" presId="urn:microsoft.com/office/officeart/2005/8/layout/process1"/>
    <dgm:cxn modelId="{FEF27EE1-7C39-4EB9-B63A-78CEA20BEB7E}" type="presParOf" srcId="{9326C5E2-F33B-4B3E-B52F-734BB711D41C}" destId="{A1BB998B-94F4-44BE-A1A9-56A5CDCFEBB5}" srcOrd="1" destOrd="0" presId="urn:microsoft.com/office/officeart/2005/8/layout/process1"/>
    <dgm:cxn modelId="{3587034C-984C-4DEB-ABFF-B09A0A02085A}" type="presParOf" srcId="{A1BB998B-94F4-44BE-A1A9-56A5CDCFEBB5}" destId="{F5412B66-C951-440E-9D41-87816CF2FD15}" srcOrd="0" destOrd="0" presId="urn:microsoft.com/office/officeart/2005/8/layout/process1"/>
    <dgm:cxn modelId="{172C3B55-3EDC-4FB2-99EA-88454D289C06}" type="presParOf" srcId="{9326C5E2-F33B-4B3E-B52F-734BB711D41C}" destId="{2FDC9925-902A-4E37-A934-A3C0E51F635F}" srcOrd="2" destOrd="0" presId="urn:microsoft.com/office/officeart/2005/8/layout/process1"/>
    <dgm:cxn modelId="{2AE2980B-B37C-4B41-8758-D4093E917E7F}" type="presParOf" srcId="{9326C5E2-F33B-4B3E-B52F-734BB711D41C}" destId="{C05C4E4D-4DE5-471E-BB3F-E97A6C17E7CD}" srcOrd="3" destOrd="0" presId="urn:microsoft.com/office/officeart/2005/8/layout/process1"/>
    <dgm:cxn modelId="{09076398-BDB3-493C-8990-B432A8DF2DBD}" type="presParOf" srcId="{C05C4E4D-4DE5-471E-BB3F-E97A6C17E7CD}" destId="{D5A92405-C570-4945-8C29-65C0BB37D6B1}" srcOrd="0" destOrd="0" presId="urn:microsoft.com/office/officeart/2005/8/layout/process1"/>
    <dgm:cxn modelId="{CADB35FC-9279-46E3-A1C2-EA95022041EF}" type="presParOf" srcId="{9326C5E2-F33B-4B3E-B52F-734BB711D41C}" destId="{515F7EA0-F07B-43AF-9C7C-4288C4BC5B9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3E4175-70D7-4924-89B1-1F412C19D56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950EBD69-69FA-4EB2-8B6F-097814539867}">
      <dgm:prSet custT="1"/>
      <dgm:spPr/>
      <dgm:t>
        <a:bodyPr/>
        <a:lstStyle/>
        <a:p>
          <a:pPr algn="just">
            <a:lnSpc>
              <a:spcPct val="100000"/>
            </a:lnSpc>
          </a:pPr>
          <a:r>
            <a:rPr lang="hi-IN" sz="4800" b="1" dirty="0">
              <a:latin typeface="Times New Roman" panose="02020603050405020304" pitchFamily="18" charset="0"/>
              <a:cs typeface="Times New Roman" panose="02020603050405020304" pitchFamily="18" charset="0"/>
            </a:rPr>
            <a:t>पम्बा, मणिमाला, मीनाचिल और अचेंकोविल नदियों का संयुक्त प्रवाह</a:t>
          </a:r>
          <a:endParaRPr lang="en-IN" sz="4800" dirty="0">
            <a:latin typeface="Times New Roman" panose="02020603050405020304" pitchFamily="18" charset="0"/>
            <a:cs typeface="Times New Roman" panose="02020603050405020304" pitchFamily="18" charset="0"/>
          </a:endParaRPr>
        </a:p>
      </dgm:t>
    </dgm:pt>
    <dgm:pt modelId="{F9EF1912-ABF2-4C4A-990C-BEFB849904C6}" type="parTrans" cxnId="{61BDE7AE-C7C2-475D-8A22-9F699C260214}">
      <dgm:prSet/>
      <dgm:spPr/>
      <dgm:t>
        <a:bodyPr/>
        <a:lstStyle/>
        <a:p>
          <a:endParaRPr lang="en-IN"/>
        </a:p>
      </dgm:t>
    </dgm:pt>
    <dgm:pt modelId="{3519A5B0-8DA1-4E06-80EE-99D465F1C9F1}" type="sibTrans" cxnId="{61BDE7AE-C7C2-475D-8A22-9F699C260214}">
      <dgm:prSet/>
      <dgm:spPr/>
      <dgm:t>
        <a:bodyPr/>
        <a:lstStyle/>
        <a:p>
          <a:endParaRPr lang="en-IN"/>
        </a:p>
      </dgm:t>
    </dgm:pt>
    <dgm:pt modelId="{000E190E-3500-4065-99A8-1E83B052C6B5}">
      <dgm:prSet/>
      <dgm:spPr/>
      <dgm:t>
        <a:bodyPr/>
        <a:lstStyle/>
        <a:p>
          <a:pPr algn="just">
            <a:lnSpc>
              <a:spcPct val="100000"/>
            </a:lnSpc>
            <a:buFont typeface="Arial" panose="020B0604020202020204" pitchFamily="34" charset="0"/>
            <a:buChar char="•"/>
          </a:pPr>
          <a:r>
            <a:rPr lang="hi-IN" dirty="0"/>
            <a:t>चार प्रमुख पश्चिम की ओर बहने वाली नदियाँ – आचेनकोविल(128 किमी), पंबा(176 किमी), मनीमला(90 किमी) और मीनाचिल(78 किमी) – सीधे वेम्बनाड झील के दक्षिणी हिस्से में गिरती हैं, जबकि पेरियार की एक दक्षिणी शाखा(मूवट्टुपुझा के उत्तर में) कोचीन कायल में गिरती है और अंततः कोच्चि के निकास मार्ग से अरब सागर में मिलती है।</a:t>
          </a:r>
          <a:endParaRPr lang="en-IN" dirty="0">
            <a:latin typeface="Times New Roman" panose="02020603050405020304" pitchFamily="18" charset="0"/>
            <a:cs typeface="Times New Roman" panose="02020603050405020304" pitchFamily="18" charset="0"/>
          </a:endParaRPr>
        </a:p>
      </dgm:t>
    </dgm:pt>
    <dgm:pt modelId="{085A7466-9910-470A-B00E-685CF024720F}" type="parTrans" cxnId="{59D1E32D-7CF9-4B56-9658-C5EBC319BA02}">
      <dgm:prSet/>
      <dgm:spPr/>
      <dgm:t>
        <a:bodyPr/>
        <a:lstStyle/>
        <a:p>
          <a:endParaRPr lang="en-IN"/>
        </a:p>
      </dgm:t>
    </dgm:pt>
    <dgm:pt modelId="{0C7C9729-4E3E-4AEB-880E-990619007FF7}" type="sibTrans" cxnId="{59D1E32D-7CF9-4B56-9658-C5EBC319BA02}">
      <dgm:prSet/>
      <dgm:spPr/>
      <dgm:t>
        <a:bodyPr/>
        <a:lstStyle/>
        <a:p>
          <a:endParaRPr lang="en-IN"/>
        </a:p>
      </dgm:t>
    </dgm:pt>
    <dgm:pt modelId="{4F034AAF-7712-4A79-A12D-477680DCBF9C}">
      <dgm:prSet/>
      <dgm:spPr/>
      <dgm:t>
        <a:bodyPr/>
        <a:lstStyle/>
        <a:p>
          <a:pPr algn="just">
            <a:lnSpc>
              <a:spcPct val="100000"/>
            </a:lnSpc>
            <a:buFont typeface="Arial" panose="020B0604020202020204" pitchFamily="34" charset="0"/>
            <a:buChar char="•"/>
          </a:pPr>
          <a:r>
            <a:rPr lang="hi-IN" dirty="0"/>
            <a:t>वेम्बनाड झील अलप्पुझा(अलप्पी), कोट्टायम और एर्नाकुलम जिलों से घिरी हुई है, जिसका क्षेत्रफल लगभग 200 वर्ग किमी है और यह उत्तर-पश्चिम से दक्षिण-पूर्व दिशा में 80 किमी तक फैली हुई है, उत्तर में मुनम्बम से लेकर दक्षिण में अलप्पी तक।</a:t>
          </a:r>
          <a:endParaRPr lang="en-IN" dirty="0">
            <a:latin typeface="Times New Roman" panose="02020603050405020304" pitchFamily="18" charset="0"/>
            <a:cs typeface="Times New Roman" panose="02020603050405020304" pitchFamily="18" charset="0"/>
          </a:endParaRPr>
        </a:p>
      </dgm:t>
    </dgm:pt>
    <dgm:pt modelId="{64BD8C46-1E6C-4F6E-95A0-BD62D81F5C5C}" type="parTrans" cxnId="{4A88840F-5D6C-43C3-9B8F-323F2059D602}">
      <dgm:prSet/>
      <dgm:spPr/>
      <dgm:t>
        <a:bodyPr/>
        <a:lstStyle/>
        <a:p>
          <a:endParaRPr lang="en-IN"/>
        </a:p>
      </dgm:t>
    </dgm:pt>
    <dgm:pt modelId="{1E7069A9-B452-4CDB-A22F-F2DF47E0FE7B}" type="sibTrans" cxnId="{4A88840F-5D6C-43C3-9B8F-323F2059D602}">
      <dgm:prSet/>
      <dgm:spPr/>
      <dgm:t>
        <a:bodyPr/>
        <a:lstStyle/>
        <a:p>
          <a:endParaRPr lang="en-IN"/>
        </a:p>
      </dgm:t>
    </dgm:pt>
    <dgm:pt modelId="{03F687A8-911C-4926-9CD1-179E1C844556}">
      <dgm:prSet/>
      <dgm:spPr/>
      <dgm:t>
        <a:bodyPr/>
        <a:lstStyle/>
        <a:p>
          <a:pPr algn="just">
            <a:lnSpc>
              <a:spcPct val="100000"/>
            </a:lnSpc>
            <a:buFont typeface="Arial" panose="020B0604020202020204" pitchFamily="34" charset="0"/>
            <a:buChar char="•"/>
          </a:pPr>
          <a:r>
            <a:rPr lang="hi-IN" dirty="0"/>
            <a:t>झील की चौड़ाई 500 मीटर से 4 किमी तक और गहराई 1 मीटर से 12 मीटर तक है।</a:t>
          </a:r>
          <a:endParaRPr lang="en-IN" dirty="0">
            <a:latin typeface="Times New Roman" panose="02020603050405020304" pitchFamily="18" charset="0"/>
            <a:cs typeface="Times New Roman" panose="02020603050405020304" pitchFamily="18" charset="0"/>
          </a:endParaRPr>
        </a:p>
      </dgm:t>
    </dgm:pt>
    <dgm:pt modelId="{122FBF8A-F967-44C5-B88C-175415033D85}" type="parTrans" cxnId="{76FCE001-2A91-4C35-A632-A55BD753E90A}">
      <dgm:prSet/>
      <dgm:spPr/>
      <dgm:t>
        <a:bodyPr/>
        <a:lstStyle/>
        <a:p>
          <a:endParaRPr lang="en-IN"/>
        </a:p>
      </dgm:t>
    </dgm:pt>
    <dgm:pt modelId="{DF715E6A-669E-4BDC-BDD0-D22DA762F2AF}" type="sibTrans" cxnId="{76FCE001-2A91-4C35-A632-A55BD753E90A}">
      <dgm:prSet/>
      <dgm:spPr/>
      <dgm:t>
        <a:bodyPr/>
        <a:lstStyle/>
        <a:p>
          <a:endParaRPr lang="en-IN"/>
        </a:p>
      </dgm:t>
    </dgm:pt>
    <dgm:pt modelId="{0ABD72B0-1C09-43C4-899D-A942B5632939}">
      <dgm:prSet/>
      <dgm:spPr/>
      <dgm:t>
        <a:bodyPr/>
        <a:lstStyle/>
        <a:p>
          <a:pPr algn="just">
            <a:lnSpc>
              <a:spcPct val="100000"/>
            </a:lnSpc>
            <a:buFont typeface="Arial" panose="020B0604020202020204" pitchFamily="34" charset="0"/>
            <a:buChar char="•"/>
          </a:pPr>
          <a:r>
            <a:rPr lang="hi-IN" dirty="0"/>
            <a:t>इस मानसून सीजन की बाढ़ के दौरान पथनमथिट्टा, कोट्टायम और अलप्पुझा जिले इन नदियों से सबसे अधिक प्रभावित हुए।</a:t>
          </a:r>
          <a:endParaRPr lang="en-IN" dirty="0">
            <a:latin typeface="Times New Roman" panose="02020603050405020304" pitchFamily="18" charset="0"/>
            <a:cs typeface="Times New Roman" panose="02020603050405020304" pitchFamily="18" charset="0"/>
          </a:endParaRPr>
        </a:p>
      </dgm:t>
    </dgm:pt>
    <dgm:pt modelId="{3FE6C1C1-8F1B-40E7-A71D-4784B9F87C37}" type="parTrans" cxnId="{2BA523FD-8127-41C3-9FED-9E0DAEEC6F76}">
      <dgm:prSet/>
      <dgm:spPr/>
      <dgm:t>
        <a:bodyPr/>
        <a:lstStyle/>
        <a:p>
          <a:endParaRPr lang="en-IN"/>
        </a:p>
      </dgm:t>
    </dgm:pt>
    <dgm:pt modelId="{F346B3AB-ED45-4532-8E76-C34F45056162}" type="sibTrans" cxnId="{2BA523FD-8127-41C3-9FED-9E0DAEEC6F76}">
      <dgm:prSet/>
      <dgm:spPr/>
      <dgm:t>
        <a:bodyPr/>
        <a:lstStyle/>
        <a:p>
          <a:endParaRPr lang="en-IN"/>
        </a:p>
      </dgm:t>
    </dgm:pt>
    <dgm:pt modelId="{AA3E6D7E-5475-4433-9D99-8D700100D635}" type="pres">
      <dgm:prSet presAssocID="{523E4175-70D7-4924-89B1-1F412C19D561}" presName="Name0" presStyleCnt="0">
        <dgm:presLayoutVars>
          <dgm:dir/>
          <dgm:animLvl val="lvl"/>
          <dgm:resizeHandles val="exact"/>
        </dgm:presLayoutVars>
      </dgm:prSet>
      <dgm:spPr/>
      <dgm:t>
        <a:bodyPr/>
        <a:lstStyle/>
        <a:p>
          <a:endParaRPr lang="en-IN"/>
        </a:p>
      </dgm:t>
    </dgm:pt>
    <dgm:pt modelId="{60061D5D-7CF7-4C89-AAC9-638A1786C800}" type="pres">
      <dgm:prSet presAssocID="{950EBD69-69FA-4EB2-8B6F-097814539867}" presName="linNode" presStyleCnt="0"/>
      <dgm:spPr/>
    </dgm:pt>
    <dgm:pt modelId="{08BA8A63-A816-4857-97C8-7A660EA186AE}" type="pres">
      <dgm:prSet presAssocID="{950EBD69-69FA-4EB2-8B6F-097814539867}" presName="parentText" presStyleLbl="node1" presStyleIdx="0" presStyleCnt="1">
        <dgm:presLayoutVars>
          <dgm:chMax val="1"/>
          <dgm:bulletEnabled val="1"/>
        </dgm:presLayoutVars>
      </dgm:prSet>
      <dgm:spPr/>
      <dgm:t>
        <a:bodyPr/>
        <a:lstStyle/>
        <a:p>
          <a:endParaRPr lang="en-IN"/>
        </a:p>
      </dgm:t>
    </dgm:pt>
    <dgm:pt modelId="{4F637FB8-5A5C-40A7-8172-3307E1CAF414}" type="pres">
      <dgm:prSet presAssocID="{950EBD69-69FA-4EB2-8B6F-097814539867}" presName="descendantText" presStyleLbl="alignAccFollowNode1" presStyleIdx="0" presStyleCnt="1" custScaleY="121333">
        <dgm:presLayoutVars>
          <dgm:bulletEnabled val="1"/>
        </dgm:presLayoutVars>
      </dgm:prSet>
      <dgm:spPr/>
      <dgm:t>
        <a:bodyPr/>
        <a:lstStyle/>
        <a:p>
          <a:endParaRPr lang="en-IN"/>
        </a:p>
      </dgm:t>
    </dgm:pt>
  </dgm:ptLst>
  <dgm:cxnLst>
    <dgm:cxn modelId="{61BDE7AE-C7C2-475D-8A22-9F699C260214}" srcId="{523E4175-70D7-4924-89B1-1F412C19D561}" destId="{950EBD69-69FA-4EB2-8B6F-097814539867}" srcOrd="0" destOrd="0" parTransId="{F9EF1912-ABF2-4C4A-990C-BEFB849904C6}" sibTransId="{3519A5B0-8DA1-4E06-80EE-99D465F1C9F1}"/>
    <dgm:cxn modelId="{76FCE001-2A91-4C35-A632-A55BD753E90A}" srcId="{950EBD69-69FA-4EB2-8B6F-097814539867}" destId="{03F687A8-911C-4926-9CD1-179E1C844556}" srcOrd="2" destOrd="0" parTransId="{122FBF8A-F967-44C5-B88C-175415033D85}" sibTransId="{DF715E6A-669E-4BDC-BDD0-D22DA762F2AF}"/>
    <dgm:cxn modelId="{4A88840F-5D6C-43C3-9B8F-323F2059D602}" srcId="{950EBD69-69FA-4EB2-8B6F-097814539867}" destId="{4F034AAF-7712-4A79-A12D-477680DCBF9C}" srcOrd="1" destOrd="0" parTransId="{64BD8C46-1E6C-4F6E-95A0-BD62D81F5C5C}" sibTransId="{1E7069A9-B452-4CDB-A22F-F2DF47E0FE7B}"/>
    <dgm:cxn modelId="{10573251-502A-441D-B448-6D04A162A050}" type="presOf" srcId="{950EBD69-69FA-4EB2-8B6F-097814539867}" destId="{08BA8A63-A816-4857-97C8-7A660EA186AE}" srcOrd="0" destOrd="0" presId="urn:microsoft.com/office/officeart/2005/8/layout/vList5"/>
    <dgm:cxn modelId="{32C8F66E-2E76-4C99-A0CB-D5DA68A5C0C8}" type="presOf" srcId="{000E190E-3500-4065-99A8-1E83B052C6B5}" destId="{4F637FB8-5A5C-40A7-8172-3307E1CAF414}" srcOrd="0" destOrd="0" presId="urn:microsoft.com/office/officeart/2005/8/layout/vList5"/>
    <dgm:cxn modelId="{2BA523FD-8127-41C3-9FED-9E0DAEEC6F76}" srcId="{950EBD69-69FA-4EB2-8B6F-097814539867}" destId="{0ABD72B0-1C09-43C4-899D-A942B5632939}" srcOrd="3" destOrd="0" parTransId="{3FE6C1C1-8F1B-40E7-A71D-4784B9F87C37}" sibTransId="{F346B3AB-ED45-4532-8E76-C34F45056162}"/>
    <dgm:cxn modelId="{0E8BA173-8732-4793-83E8-535916B303B1}" type="presOf" srcId="{03F687A8-911C-4926-9CD1-179E1C844556}" destId="{4F637FB8-5A5C-40A7-8172-3307E1CAF414}" srcOrd="0" destOrd="2" presId="urn:microsoft.com/office/officeart/2005/8/layout/vList5"/>
    <dgm:cxn modelId="{6119501F-06AF-432D-A51E-DFF72703AD4C}" type="presOf" srcId="{0ABD72B0-1C09-43C4-899D-A942B5632939}" destId="{4F637FB8-5A5C-40A7-8172-3307E1CAF414}" srcOrd="0" destOrd="3" presId="urn:microsoft.com/office/officeart/2005/8/layout/vList5"/>
    <dgm:cxn modelId="{C786E35A-6A7A-4D59-A589-9285B9D88B6C}" type="presOf" srcId="{4F034AAF-7712-4A79-A12D-477680DCBF9C}" destId="{4F637FB8-5A5C-40A7-8172-3307E1CAF414}" srcOrd="0" destOrd="1" presId="urn:microsoft.com/office/officeart/2005/8/layout/vList5"/>
    <dgm:cxn modelId="{38BC716B-E3CA-43A4-B855-CFD3446D4699}" type="presOf" srcId="{523E4175-70D7-4924-89B1-1F412C19D561}" destId="{AA3E6D7E-5475-4433-9D99-8D700100D635}" srcOrd="0" destOrd="0" presId="urn:microsoft.com/office/officeart/2005/8/layout/vList5"/>
    <dgm:cxn modelId="{59D1E32D-7CF9-4B56-9658-C5EBC319BA02}" srcId="{950EBD69-69FA-4EB2-8B6F-097814539867}" destId="{000E190E-3500-4065-99A8-1E83B052C6B5}" srcOrd="0" destOrd="0" parTransId="{085A7466-9910-470A-B00E-685CF024720F}" sibTransId="{0C7C9729-4E3E-4AEB-880E-990619007FF7}"/>
    <dgm:cxn modelId="{B565507B-BEC6-4C97-BA06-74D0DFF858B5}" type="presParOf" srcId="{AA3E6D7E-5475-4433-9D99-8D700100D635}" destId="{60061D5D-7CF7-4C89-AAC9-638A1786C800}" srcOrd="0" destOrd="0" presId="urn:microsoft.com/office/officeart/2005/8/layout/vList5"/>
    <dgm:cxn modelId="{32FE7471-8B20-43B0-B6F2-74EDCADA64B2}" type="presParOf" srcId="{60061D5D-7CF7-4C89-AAC9-638A1786C800}" destId="{08BA8A63-A816-4857-97C8-7A660EA186AE}" srcOrd="0" destOrd="0" presId="urn:microsoft.com/office/officeart/2005/8/layout/vList5"/>
    <dgm:cxn modelId="{7FE1C58D-5C6A-4EFA-B021-C024776D94EE}" type="presParOf" srcId="{60061D5D-7CF7-4C89-AAC9-638A1786C800}" destId="{4F637FB8-5A5C-40A7-8172-3307E1CAF41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02601-F500-431D-B12E-D947081D7418}">
      <dsp:nvSpPr>
        <dsp:cNvPr id="0" name=""/>
        <dsp:cNvSpPr/>
      </dsp:nvSpPr>
      <dsp:spPr>
        <a:xfrm>
          <a:off x="11138" y="847200"/>
          <a:ext cx="2494309" cy="3400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hi-IN" sz="2400" kern="1200" dirty="0">
              <a:latin typeface="Times New Roman" panose="02020603050405020304" pitchFamily="18" charset="0"/>
              <a:cs typeface="Times New Roman" panose="02020603050405020304" pitchFamily="18" charset="0"/>
            </a:rPr>
            <a:t>आईएमडी ने दिनांक 26.11.2015 को अपनी चेतावनी के माध्यम से सूचित किया कि बंगाल की खाड़ी के दक्षिण पूर्व में  एक कम दबाव का क्षेत्र बन रहा है।</a:t>
          </a:r>
          <a:endParaRPr lang="en-IN" sz="2400" kern="1200" dirty="0">
            <a:latin typeface="Times New Roman" panose="02020603050405020304" pitchFamily="18" charset="0"/>
            <a:cs typeface="Times New Roman" panose="02020603050405020304" pitchFamily="18" charset="0"/>
          </a:endParaRPr>
        </a:p>
      </dsp:txBody>
      <dsp:txXfrm>
        <a:off x="84194" y="920256"/>
        <a:ext cx="2348197" cy="3254602"/>
      </dsp:txXfrm>
    </dsp:sp>
    <dsp:sp modelId="{A1BB998B-94F4-44BE-A1A9-56A5CDCFEBB5}">
      <dsp:nvSpPr>
        <dsp:cNvPr id="0" name=""/>
        <dsp:cNvSpPr/>
      </dsp:nvSpPr>
      <dsp:spPr>
        <a:xfrm rot="23305">
          <a:off x="2488272" y="2250201"/>
          <a:ext cx="1062005" cy="618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IN" sz="2600" kern="1200"/>
        </a:p>
      </dsp:txBody>
      <dsp:txXfrm>
        <a:off x="2488274" y="2373290"/>
        <a:ext cx="876429" cy="371152"/>
      </dsp:txXfrm>
    </dsp:sp>
    <dsp:sp modelId="{2FDC9925-902A-4E37-A934-A3C0E51F635F}">
      <dsp:nvSpPr>
        <dsp:cNvPr id="0" name=""/>
        <dsp:cNvSpPr/>
      </dsp:nvSpPr>
      <dsp:spPr>
        <a:xfrm>
          <a:off x="3503171" y="875086"/>
          <a:ext cx="3737223" cy="3400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hi-IN" sz="2400" kern="1200" dirty="0">
              <a:latin typeface="Times New Roman" panose="02020603050405020304" pitchFamily="18" charset="0"/>
              <a:cs typeface="Times New Roman" panose="02020603050405020304" pitchFamily="18" charset="0"/>
            </a:rPr>
            <a:t>आईएमडी ने 29.11.2015 की अपनी रिपोर्ट में सूचित किया कि बंगाल की खाड़ी के दक्षिण-पश्चिम में  एक और कम दबाव का क्षेत्र बनेगा। उपरोक्त कम दबाव वाले क्षेत्रों के कारण चेन्नई, तिरुवल्लूर, कांचीपुरम, कुड्डालोर, विलुप्पुरम, नागपट्टिनम और थूथुकुडी जिलों में व्यापक बारिश हुई।</a:t>
          </a:r>
          <a:endParaRPr lang="en-IN" sz="2400" kern="1200" dirty="0">
            <a:latin typeface="Times New Roman" panose="02020603050405020304" pitchFamily="18" charset="0"/>
            <a:cs typeface="Times New Roman" panose="02020603050405020304" pitchFamily="18" charset="0"/>
          </a:endParaRPr>
        </a:p>
      </dsp:txBody>
      <dsp:txXfrm>
        <a:off x="3602775" y="974690"/>
        <a:ext cx="3538015" cy="3201506"/>
      </dsp:txXfrm>
    </dsp:sp>
    <dsp:sp modelId="{C05C4E4D-4DE5-471E-BB3F-E97A6C17E7CD}">
      <dsp:nvSpPr>
        <dsp:cNvPr id="0" name=""/>
        <dsp:cNvSpPr/>
      </dsp:nvSpPr>
      <dsp:spPr>
        <a:xfrm>
          <a:off x="7239716" y="2312686"/>
          <a:ext cx="1016214" cy="618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IN" sz="2600" kern="1200"/>
        </a:p>
      </dsp:txBody>
      <dsp:txXfrm>
        <a:off x="7239716" y="2436404"/>
        <a:ext cx="830638" cy="371152"/>
      </dsp:txXfrm>
    </dsp:sp>
    <dsp:sp modelId="{515F7EA0-F07B-43AF-9C7C-4288C4BC5B99}">
      <dsp:nvSpPr>
        <dsp:cNvPr id="0" name=""/>
        <dsp:cNvSpPr/>
      </dsp:nvSpPr>
      <dsp:spPr>
        <a:xfrm>
          <a:off x="8238118" y="875086"/>
          <a:ext cx="3519071" cy="34007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ct val="35000"/>
            </a:spcAft>
          </a:pPr>
          <a:r>
            <a:rPr lang="hi-IN" sz="2400" kern="1200" dirty="0">
              <a:latin typeface="Times New Roman" panose="02020603050405020304" pitchFamily="18" charset="0"/>
              <a:cs typeface="Times New Roman" panose="02020603050405020304" pitchFamily="18" charset="0"/>
            </a:rPr>
            <a:t>विशेष रूप से 1.12.2015 को, तांबरम(494.20 मिमी), चेबराम्बक्कम(475 मिमी), तिरुकझुकुंद्रम (441.40 मिमी), मरक्कनम(421 मिमी) में 400 मिमी से अधिक बारिश देखी गई। </a:t>
          </a:r>
          <a:endParaRPr lang="en-IN" sz="2400" kern="1200" dirty="0">
            <a:latin typeface="Times New Roman" panose="02020603050405020304" pitchFamily="18" charset="0"/>
            <a:cs typeface="Times New Roman" panose="02020603050405020304" pitchFamily="18" charset="0"/>
          </a:endParaRPr>
        </a:p>
      </dsp:txBody>
      <dsp:txXfrm>
        <a:off x="8337722" y="974690"/>
        <a:ext cx="3319863" cy="3201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37FB8-5A5C-40A7-8172-3307E1CAF414}">
      <dsp:nvSpPr>
        <dsp:cNvPr id="0" name=""/>
        <dsp:cNvSpPr/>
      </dsp:nvSpPr>
      <dsp:spPr>
        <a:xfrm rot="5400000">
          <a:off x="5738783" y="-1272542"/>
          <a:ext cx="5103552" cy="780288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just" defTabSz="711200">
            <a:lnSpc>
              <a:spcPct val="100000"/>
            </a:lnSpc>
            <a:spcBef>
              <a:spcPct val="0"/>
            </a:spcBef>
            <a:spcAft>
              <a:spcPct val="15000"/>
            </a:spcAft>
            <a:buFont typeface="Arial" panose="020B0604020202020204" pitchFamily="34" charset="0"/>
            <a:buChar char="••"/>
          </a:pPr>
          <a:r>
            <a:rPr lang="hi-IN" sz="1600" kern="1200" dirty="0"/>
            <a:t>चार प्रमुख पश्चिम की ओर बहने वाली नदियाँ – आचेनकोविल(128 किमी), पंबा(176 किमी), मनीमला(90 किमी) और मीनाचिल(78 किमी) – सीधे वेम्बनाड झील के दक्षिणी हिस्से में गिरती हैं, जबकि पेरियार की एक दक्षिणी शाखा(मूवट्टुपुझा के उत्तर में) कोचीन कायल में गिरती है और अंततः कोच्चि के निकास मार्ग से अरब सागर में मिलती है।</a:t>
          </a:r>
          <a:endParaRPr lang="en-IN" sz="1600" kern="1200" dirty="0">
            <a:latin typeface="Times New Roman" panose="02020603050405020304" pitchFamily="18" charset="0"/>
            <a:cs typeface="Times New Roman" panose="02020603050405020304" pitchFamily="18" charset="0"/>
          </a:endParaRPr>
        </a:p>
        <a:p>
          <a:pPr marL="171450" lvl="1" indent="-171450" algn="just" defTabSz="711200">
            <a:lnSpc>
              <a:spcPct val="100000"/>
            </a:lnSpc>
            <a:spcBef>
              <a:spcPct val="0"/>
            </a:spcBef>
            <a:spcAft>
              <a:spcPct val="15000"/>
            </a:spcAft>
            <a:buFont typeface="Arial" panose="020B0604020202020204" pitchFamily="34" charset="0"/>
            <a:buChar char="••"/>
          </a:pPr>
          <a:r>
            <a:rPr lang="hi-IN" sz="1600" kern="1200" dirty="0"/>
            <a:t>वेम्बनाड झील अलप्पुझा(अलप्पी), कोट्टायम और एर्नाकुलम जिलों से घिरी हुई है, जिसका क्षेत्रफल लगभग 200 वर्ग किमी है और यह उत्तर-पश्चिम से दक्षिण-पूर्व दिशा में 80 किमी तक फैली हुई है, उत्तर में मुनम्बम से लेकर दक्षिण में अलप्पी तक।</a:t>
          </a:r>
          <a:endParaRPr lang="en-IN" sz="1600" kern="1200" dirty="0">
            <a:latin typeface="Times New Roman" panose="02020603050405020304" pitchFamily="18" charset="0"/>
            <a:cs typeface="Times New Roman" panose="02020603050405020304" pitchFamily="18" charset="0"/>
          </a:endParaRPr>
        </a:p>
        <a:p>
          <a:pPr marL="171450" lvl="1" indent="-171450" algn="just" defTabSz="711200">
            <a:lnSpc>
              <a:spcPct val="100000"/>
            </a:lnSpc>
            <a:spcBef>
              <a:spcPct val="0"/>
            </a:spcBef>
            <a:spcAft>
              <a:spcPct val="15000"/>
            </a:spcAft>
            <a:buFont typeface="Arial" panose="020B0604020202020204" pitchFamily="34" charset="0"/>
            <a:buChar char="••"/>
          </a:pPr>
          <a:r>
            <a:rPr lang="hi-IN" sz="1600" kern="1200" dirty="0"/>
            <a:t>झील की चौड़ाई 500 मीटर से 4 किमी तक और गहराई 1 मीटर से 12 मीटर तक है।</a:t>
          </a:r>
          <a:endParaRPr lang="en-IN" sz="1600" kern="1200" dirty="0">
            <a:latin typeface="Times New Roman" panose="02020603050405020304" pitchFamily="18" charset="0"/>
            <a:cs typeface="Times New Roman" panose="02020603050405020304" pitchFamily="18" charset="0"/>
          </a:endParaRPr>
        </a:p>
        <a:p>
          <a:pPr marL="171450" lvl="1" indent="-171450" algn="just" defTabSz="711200">
            <a:lnSpc>
              <a:spcPct val="100000"/>
            </a:lnSpc>
            <a:spcBef>
              <a:spcPct val="0"/>
            </a:spcBef>
            <a:spcAft>
              <a:spcPct val="15000"/>
            </a:spcAft>
            <a:buFont typeface="Arial" panose="020B0604020202020204" pitchFamily="34" charset="0"/>
            <a:buChar char="••"/>
          </a:pPr>
          <a:r>
            <a:rPr lang="hi-IN" sz="1600" kern="1200" dirty="0"/>
            <a:t>इस मानसून सीजन की बाढ़ के दौरान पथनमथिट्टा, कोट्टायम और अलप्पुझा जिले इन नदियों से सबसे अधिक प्रभावित हुए।</a:t>
          </a:r>
          <a:endParaRPr lang="en-IN" sz="1600" kern="1200" dirty="0">
            <a:latin typeface="Times New Roman" panose="02020603050405020304" pitchFamily="18" charset="0"/>
            <a:cs typeface="Times New Roman" panose="02020603050405020304" pitchFamily="18" charset="0"/>
          </a:endParaRPr>
        </a:p>
      </dsp:txBody>
      <dsp:txXfrm rot="-5400000">
        <a:off x="4389120" y="326256"/>
        <a:ext cx="7553745" cy="4605282"/>
      </dsp:txXfrm>
    </dsp:sp>
    <dsp:sp modelId="{08BA8A63-A816-4857-97C8-7A660EA186AE}">
      <dsp:nvSpPr>
        <dsp:cNvPr id="0" name=""/>
        <dsp:cNvSpPr/>
      </dsp:nvSpPr>
      <dsp:spPr>
        <a:xfrm>
          <a:off x="0" y="0"/>
          <a:ext cx="4389120" cy="52577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just" defTabSz="2133600">
            <a:lnSpc>
              <a:spcPct val="100000"/>
            </a:lnSpc>
            <a:spcBef>
              <a:spcPct val="0"/>
            </a:spcBef>
            <a:spcAft>
              <a:spcPct val="35000"/>
            </a:spcAft>
          </a:pPr>
          <a:r>
            <a:rPr lang="hi-IN" sz="4800" b="1" kern="1200" dirty="0">
              <a:latin typeface="Times New Roman" panose="02020603050405020304" pitchFamily="18" charset="0"/>
              <a:cs typeface="Times New Roman" panose="02020603050405020304" pitchFamily="18" charset="0"/>
            </a:rPr>
            <a:t>पम्बा, मणिमाला, मीनाचिल और अचेंकोविल नदियों का संयुक्त प्रवाह</a:t>
          </a:r>
          <a:endParaRPr lang="en-IN" sz="4800" kern="1200" dirty="0">
            <a:latin typeface="Times New Roman" panose="02020603050405020304" pitchFamily="18" charset="0"/>
            <a:cs typeface="Times New Roman" panose="02020603050405020304" pitchFamily="18" charset="0"/>
          </a:endParaRPr>
        </a:p>
      </dsp:txBody>
      <dsp:txXfrm>
        <a:off x="214259" y="214259"/>
        <a:ext cx="3960602" cy="482927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CA55B8CC-FFEB-4BAE-8532-AF9FAF5D10C1}" type="datetimeFigureOut">
              <a:rPr lang="en-IN" smtClean="0"/>
              <a:pPr/>
              <a:t>15-12-2025</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AB31D25F-37CB-4B7B-B868-37F42FA04D8B}" type="slidenum">
              <a:rPr lang="en-IN" smtClean="0"/>
              <a:pPr/>
              <a:t>‹#›</a:t>
            </a:fld>
            <a:endParaRPr lang="en-IN" dirty="0"/>
          </a:p>
        </p:txBody>
      </p:sp>
    </p:spTree>
    <p:extLst>
      <p:ext uri="{BB962C8B-B14F-4D97-AF65-F5344CB8AC3E}">
        <p14:creationId xmlns:p14="http://schemas.microsoft.com/office/powerpoint/2010/main" val="7006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B31D25F-37CB-4B7B-B868-37F42FA04D8B}" type="slidenum">
              <a:rPr lang="en-IN" smtClean="0"/>
              <a:pPr/>
              <a:t>29</a:t>
            </a:fld>
            <a:endParaRPr lang="en-IN" dirty="0"/>
          </a:p>
        </p:txBody>
      </p:sp>
    </p:spTree>
    <p:extLst>
      <p:ext uri="{BB962C8B-B14F-4D97-AF65-F5344CB8AC3E}">
        <p14:creationId xmlns:p14="http://schemas.microsoft.com/office/powerpoint/2010/main" val="352158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AE8E8BF-DDA6-44AF-9421-6D0817F5091F}" type="slidenum">
              <a:rPr lang="en-US" smtClean="0"/>
              <a:pPr/>
              <a:t>32</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IN"/>
          </a:p>
        </p:txBody>
      </p:sp>
    </p:spTree>
    <p:extLst>
      <p:ext uri="{BB962C8B-B14F-4D97-AF65-F5344CB8AC3E}">
        <p14:creationId xmlns:p14="http://schemas.microsoft.com/office/powerpoint/2010/main" val="316937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B31D25F-37CB-4B7B-B868-37F42FA04D8B}" type="slidenum">
              <a:rPr lang="en-IN" smtClean="0"/>
              <a:pPr/>
              <a:t>113</a:t>
            </a:fld>
            <a:endParaRPr lang="en-IN" dirty="0"/>
          </a:p>
        </p:txBody>
      </p:sp>
    </p:spTree>
    <p:extLst>
      <p:ext uri="{BB962C8B-B14F-4D97-AF65-F5344CB8AC3E}">
        <p14:creationId xmlns:p14="http://schemas.microsoft.com/office/powerpoint/2010/main" val="3105613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logo of a company&#10;&#10;AI-generated content may be incorrect.">
            <a:extLst>
              <a:ext uri="{FF2B5EF4-FFF2-40B4-BE49-F238E27FC236}">
                <a16:creationId xmlns="" xmlns:a16="http://schemas.microsoft.com/office/drawing/2014/main" id="{A3AB4727-48BF-B0AD-9F45-0E536EF885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0605" y="246259"/>
            <a:ext cx="1656184" cy="1296144"/>
          </a:xfrm>
          <a:prstGeom prst="rect">
            <a:avLst/>
          </a:prstGeom>
        </p:spPr>
      </p:pic>
      <p:pic>
        <p:nvPicPr>
          <p:cNvPr id="8" name="Picture 7" descr="A logo with a red ribbon and a red banner&#10;&#10;AI-generated content may be incorrect.">
            <a:extLst>
              <a:ext uri="{FF2B5EF4-FFF2-40B4-BE49-F238E27FC236}">
                <a16:creationId xmlns="" xmlns:a16="http://schemas.microsoft.com/office/drawing/2014/main" id="{53EB6512-40AE-74C0-FD9A-D8E8FBCA0D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9717" y="174251"/>
            <a:ext cx="1656184" cy="1368152"/>
          </a:xfrm>
          <a:prstGeom prst="rect">
            <a:avLst/>
          </a:prstGeom>
        </p:spPr>
      </p:pic>
    </p:spTree>
    <p:extLst>
      <p:ext uri="{BB962C8B-B14F-4D97-AF65-F5344CB8AC3E}">
        <p14:creationId xmlns:p14="http://schemas.microsoft.com/office/powerpoint/2010/main" val="177950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Times New Roman" panose="02020603050405020304" pitchFamily="18"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609600" y="1600205"/>
            <a:ext cx="10972800" cy="4525963"/>
          </a:xfrm>
          <a:prstGeom prst="rect">
            <a:avLst/>
          </a:prstGeom>
        </p:spPr>
        <p:txBody>
          <a:bodyPr vert="eaVe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15-12-2025</a:t>
            </a:fld>
            <a:endParaRPr lang="en-IN" dirty="0"/>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385949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a:prstGeom prst="rect">
            <a:avLst/>
          </a:prstGeom>
        </p:spPr>
        <p:txBody>
          <a:bodyPr vert="eaVert"/>
          <a:lstStyle>
            <a:lvl1pPr>
              <a:defRPr>
                <a:latin typeface="Times New Roman" panose="02020603050405020304" pitchFamily="18"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609600" y="274643"/>
            <a:ext cx="8026400" cy="5851525"/>
          </a:xfrm>
          <a:prstGeom prst="rect">
            <a:avLst/>
          </a:prstGeom>
        </p:spPr>
        <p:txBody>
          <a:bodyPr vert="eaVe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15-12-2025</a:t>
            </a:fld>
            <a:endParaRPr lang="en-IN" dirty="0"/>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403427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9570" y="586596"/>
            <a:ext cx="8195094" cy="905774"/>
          </a:xfrm>
          <a:prstGeom prst="rect">
            <a:avLst/>
          </a:prstGeom>
        </p:spPr>
        <p:txBody>
          <a:bodyPr/>
          <a:lstStyle>
            <a:lvl1pPr>
              <a:defRPr>
                <a:latin typeface="Times New Roman" panose="02020603050405020304" pitchFamily="18" charset="0"/>
              </a:defRPr>
            </a:lvl1pPr>
          </a:lstStyle>
          <a:p>
            <a:r>
              <a:rPr lang="en-US" dirty="0"/>
              <a:t>Click to edit Master title style</a:t>
            </a:r>
            <a:endParaRPr lang="en-IN" dirty="0"/>
          </a:p>
        </p:txBody>
      </p:sp>
    </p:spTree>
    <p:extLst>
      <p:ext uri="{BB962C8B-B14F-4D97-AF65-F5344CB8AC3E}">
        <p14:creationId xmlns:p14="http://schemas.microsoft.com/office/powerpoint/2010/main" val="140686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a:prstGeom prst="rect">
            <a:avLst/>
          </a:prstGeom>
        </p:spPr>
        <p:txBody>
          <a:bodyPr anchor="t"/>
          <a:lstStyle>
            <a:lvl1pPr algn="l">
              <a:defRPr sz="4000" b="1" cap="all">
                <a:latin typeface="Times New Roman" panose="02020603050405020304" pitchFamily="18"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15-12-2025</a:t>
            </a:fld>
            <a:endParaRPr lang="en-IN" dirty="0"/>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34798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Times New Roman" panose="02020603050405020304" pitchFamily="18" charset="0"/>
              </a:defRPr>
            </a:lvl1pPr>
          </a:lstStyle>
          <a:p>
            <a:r>
              <a:rPr lang="en-US" dirty="0"/>
              <a:t>Click to edit Master title style</a:t>
            </a:r>
            <a:endParaRPr lang="en-IN" dirty="0"/>
          </a:p>
        </p:txBody>
      </p:sp>
      <p:sp>
        <p:nvSpPr>
          <p:cNvPr id="3" name="Content Placeholder 2"/>
          <p:cNvSpPr>
            <a:spLocks noGrp="1"/>
          </p:cNvSpPr>
          <p:nvPr>
            <p:ph sz="half" idx="1"/>
          </p:nvPr>
        </p:nvSpPr>
        <p:spPr>
          <a:xfrm>
            <a:off x="609600" y="1600205"/>
            <a:ext cx="5384800" cy="4525963"/>
          </a:xfrm>
          <a:prstGeom prst="rect">
            <a:avLst/>
          </a:prstGeom>
        </p:spPr>
        <p:txBody>
          <a:bodyPr/>
          <a:lstStyle>
            <a:lvl1pPr>
              <a:defRPr sz="2800">
                <a:latin typeface="Times New Roman" panose="02020603050405020304" pitchFamily="18" charset="0"/>
              </a:defRPr>
            </a:lvl1pPr>
            <a:lvl2pPr>
              <a:defRPr sz="2400">
                <a:latin typeface="Times New Roman" panose="02020603050405020304" pitchFamily="18" charset="0"/>
              </a:defRPr>
            </a:lvl2pPr>
            <a:lvl3pPr>
              <a:defRPr sz="2000">
                <a:latin typeface="Times New Roman" panose="02020603050405020304" pitchFamily="18" charset="0"/>
              </a:defRPr>
            </a:lvl3pPr>
            <a:lvl4pPr>
              <a:defRPr sz="1800">
                <a:latin typeface="Times New Roman" panose="02020603050405020304" pitchFamily="18" charset="0"/>
              </a:defRPr>
            </a:lvl4pPr>
            <a:lvl5pPr>
              <a:defRPr sz="1800">
                <a:latin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half" idx="2"/>
          </p:nvPr>
        </p:nvSpPr>
        <p:spPr>
          <a:xfrm>
            <a:off x="6197600" y="1600205"/>
            <a:ext cx="5384800" cy="4525963"/>
          </a:xfrm>
          <a:prstGeom prst="rect">
            <a:avLst/>
          </a:prstGeom>
        </p:spPr>
        <p:txBody>
          <a:bodyPr/>
          <a:lstStyle>
            <a:lvl1pPr>
              <a:defRPr sz="2800">
                <a:latin typeface="Times New Roman" panose="02020603050405020304" pitchFamily="18" charset="0"/>
              </a:defRPr>
            </a:lvl1pPr>
            <a:lvl2pPr>
              <a:defRPr sz="2400">
                <a:latin typeface="Times New Roman" panose="02020603050405020304" pitchFamily="18" charset="0"/>
              </a:defRPr>
            </a:lvl2pPr>
            <a:lvl3pPr>
              <a:defRPr sz="2000">
                <a:latin typeface="Times New Roman" panose="02020603050405020304" pitchFamily="18" charset="0"/>
              </a:defRPr>
            </a:lvl3pPr>
            <a:lvl4pPr>
              <a:defRPr sz="1800">
                <a:latin typeface="Times New Roman" panose="02020603050405020304" pitchFamily="18" charset="0"/>
              </a:defRPr>
            </a:lvl4pPr>
            <a:lvl5pPr>
              <a:defRPr sz="1800">
                <a:latin typeface="Times New Roman" panose="02020603050405020304"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15-12-2025</a:t>
            </a:fld>
            <a:endParaRPr lang="en-IN" dirty="0"/>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202500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Times New Roman" panose="02020603050405020304" pitchFamily="18"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Times New Roman" panose="02020603050405020304" pitchFamily="18" charset="0"/>
              </a:defRPr>
            </a:lvl1pPr>
            <a:lvl2pPr>
              <a:defRPr sz="2000">
                <a:latin typeface="Times New Roman" panose="02020603050405020304" pitchFamily="18" charset="0"/>
              </a:defRPr>
            </a:lvl2pPr>
            <a:lvl3pPr>
              <a:defRPr sz="1800">
                <a:latin typeface="Times New Roman" panose="02020603050405020304" pitchFamily="18" charset="0"/>
              </a:defRPr>
            </a:lvl3pPr>
            <a:lvl4pPr>
              <a:defRPr sz="1600">
                <a:latin typeface="Times New Roman" panose="02020603050405020304" pitchFamily="18" charset="0"/>
              </a:defRPr>
            </a:lvl4pPr>
            <a:lvl5pPr>
              <a:defRPr sz="1600">
                <a:latin typeface="Times New Roman" panose="02020603050405020304"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6193370" y="1535113"/>
            <a:ext cx="5389033" cy="639762"/>
          </a:xfrm>
          <a:prstGeom prst="rect">
            <a:avLst/>
          </a:prstGeom>
        </p:spPr>
        <p:txBody>
          <a:bodyPr anchor="b"/>
          <a:lstStyle>
            <a:lvl1pPr marL="0" indent="0">
              <a:buNone/>
              <a:defRPr sz="2400" b="1">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atin typeface="Times New Roman" panose="02020603050405020304" pitchFamily="18" charset="0"/>
              </a:defRPr>
            </a:lvl1pPr>
            <a:lvl2pPr>
              <a:defRPr sz="2000">
                <a:latin typeface="Times New Roman" panose="02020603050405020304" pitchFamily="18" charset="0"/>
              </a:defRPr>
            </a:lvl2pPr>
            <a:lvl3pPr>
              <a:defRPr sz="1800">
                <a:latin typeface="Times New Roman" panose="02020603050405020304" pitchFamily="18" charset="0"/>
              </a:defRPr>
            </a:lvl3pPr>
            <a:lvl4pPr>
              <a:defRPr sz="1600">
                <a:latin typeface="Times New Roman" panose="02020603050405020304" pitchFamily="18" charset="0"/>
              </a:defRPr>
            </a:lvl4pPr>
            <a:lvl5pPr>
              <a:defRPr sz="1600">
                <a:latin typeface="Times New Roman" panose="02020603050405020304"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Date Placeholder 6"/>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15-12-2025</a:t>
            </a:fld>
            <a:endParaRPr lang="en-IN" dirty="0"/>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4090588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Times New Roman" panose="02020603050405020304" pitchFamily="18" charset="0"/>
              </a:defRPr>
            </a:lvl1pPr>
          </a:lstStyle>
          <a:p>
            <a:r>
              <a:rPr lang="en-US" dirty="0"/>
              <a:t>Click to edit Master title style</a:t>
            </a:r>
            <a:endParaRPr lang="en-IN" dirty="0"/>
          </a:p>
        </p:txBody>
      </p:sp>
      <p:sp>
        <p:nvSpPr>
          <p:cNvPr id="3" name="Date Placeholder 2"/>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15-12-2025</a:t>
            </a:fld>
            <a:endParaRPr lang="en-IN" dirty="0"/>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5" name="Slide Number Placeholder 4"/>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2751014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15-12-2025</a:t>
            </a:fld>
            <a:endParaRPr lang="en-IN" dirty="0"/>
          </a:p>
        </p:txBody>
      </p:sp>
      <p:sp>
        <p:nvSpPr>
          <p:cNvPr id="3" name="Footer Placeholder 2"/>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4" name="Slide Number Placeholder 3"/>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216332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atin typeface="Times New Roman" panose="02020603050405020304" pitchFamily="18" charset="0"/>
              </a:defRPr>
            </a:lvl1pPr>
          </a:lstStyle>
          <a:p>
            <a:r>
              <a:rPr lang="en-US" dirty="0"/>
              <a:t>Click to edit Master title style</a:t>
            </a:r>
            <a:endParaRPr lang="en-IN" dirty="0"/>
          </a:p>
        </p:txBody>
      </p:sp>
      <p:sp>
        <p:nvSpPr>
          <p:cNvPr id="3" name="Content Placeholder 2"/>
          <p:cNvSpPr>
            <a:spLocks noGrp="1"/>
          </p:cNvSpPr>
          <p:nvPr>
            <p:ph idx="1"/>
          </p:nvPr>
        </p:nvSpPr>
        <p:spPr>
          <a:xfrm>
            <a:off x="4766733" y="273055"/>
            <a:ext cx="6815667" cy="5853113"/>
          </a:xfrm>
          <a:prstGeom prst="rect">
            <a:avLst/>
          </a:prstGeom>
        </p:spPr>
        <p:txBody>
          <a:bodyPr/>
          <a:lstStyle>
            <a:lvl1pPr>
              <a:defRPr sz="3200">
                <a:latin typeface="Times New Roman" panose="02020603050405020304" pitchFamily="18" charset="0"/>
              </a:defRPr>
            </a:lvl1pPr>
            <a:lvl2pPr>
              <a:defRPr sz="2800">
                <a:latin typeface="Times New Roman" panose="02020603050405020304" pitchFamily="18" charset="0"/>
              </a:defRPr>
            </a:lvl2pPr>
            <a:lvl3pPr>
              <a:defRPr sz="2400">
                <a:latin typeface="Times New Roman" panose="02020603050405020304" pitchFamily="18" charset="0"/>
              </a:defRPr>
            </a:lvl3pPr>
            <a:lvl4pPr>
              <a:defRPr sz="2000">
                <a:latin typeface="Times New Roman" panose="02020603050405020304" pitchFamily="18" charset="0"/>
              </a:defRPr>
            </a:lvl4pPr>
            <a:lvl5pPr>
              <a:defRPr sz="2000">
                <a:latin typeface="Times New Roman" panose="02020603050405020304"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15-12-2025</a:t>
            </a:fld>
            <a:endParaRPr lang="en-IN" dirty="0"/>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140545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Times New Roman" panose="02020603050405020304" pitchFamily="18" charset="0"/>
              </a:defRPr>
            </a:lvl1pPr>
          </a:lstStyle>
          <a:p>
            <a:r>
              <a:rPr lang="en-US" dirty="0"/>
              <a:t>Click to edit Master title style</a:t>
            </a:r>
            <a:endParaRPr lang="en-IN"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atin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lvl1pPr>
              <a:defRPr>
                <a:latin typeface="Times New Roman" panose="02020603050405020304" pitchFamily="18" charset="0"/>
              </a:defRPr>
            </a:lvl1pPr>
          </a:lstStyle>
          <a:p>
            <a:fld id="{31BE3F11-453A-4D5C-9091-F93868B845D3}" type="datetimeFigureOut">
              <a:rPr lang="en-IN" smtClean="0"/>
              <a:pPr/>
              <a:t>15-12-2025</a:t>
            </a:fld>
            <a:endParaRPr lang="en-IN" dirty="0"/>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lvl1pPr>
              <a:defRPr>
                <a:latin typeface="Times New Roman" panose="02020603050405020304" pitchFamily="18" charset="0"/>
              </a:defRPr>
            </a:lvl1pPr>
          </a:lstStyle>
          <a:p>
            <a:endParaRPr lang="en-IN" dirty="0"/>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lvl1pPr>
              <a:defRPr>
                <a:latin typeface="Times New Roman" panose="02020603050405020304" pitchFamily="18" charset="0"/>
              </a:defRPr>
            </a:lvl1pPr>
          </a:lstStyle>
          <a:p>
            <a:fld id="{05BAC83E-C33A-4A4C-B946-899412133CB9}" type="slidenum">
              <a:rPr lang="en-IN" smtClean="0"/>
              <a:pPr/>
              <a:t>‹#›</a:t>
            </a:fld>
            <a:endParaRPr lang="en-IN" dirty="0"/>
          </a:p>
        </p:txBody>
      </p:sp>
    </p:spTree>
    <p:extLst>
      <p:ext uri="{BB962C8B-B14F-4D97-AF65-F5344CB8AC3E}">
        <p14:creationId xmlns:p14="http://schemas.microsoft.com/office/powerpoint/2010/main" val="847394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logo of a company&#10;&#10;AI-generated content may be incorrect.">
            <a:extLst>
              <a:ext uri="{FF2B5EF4-FFF2-40B4-BE49-F238E27FC236}">
                <a16:creationId xmlns="" xmlns:a16="http://schemas.microsoft.com/office/drawing/2014/main" id="{A3AB4727-48BF-B0AD-9F45-0E536EF8854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3352" y="331344"/>
            <a:ext cx="1656184" cy="1209513"/>
          </a:xfrm>
          <a:prstGeom prst="rect">
            <a:avLst/>
          </a:prstGeom>
        </p:spPr>
      </p:pic>
      <p:pic>
        <p:nvPicPr>
          <p:cNvPr id="8" name="Picture 7" descr="A logo with a red ribbon and a red banner&#10;&#10;AI-generated content may be incorrect.">
            <a:extLst>
              <a:ext uri="{FF2B5EF4-FFF2-40B4-BE49-F238E27FC236}">
                <a16:creationId xmlns="" xmlns:a16="http://schemas.microsoft.com/office/drawing/2014/main" id="{53EB6512-40AE-74C0-FD9A-D8E8FBCA0D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72464" y="267418"/>
            <a:ext cx="1656184" cy="1276709"/>
          </a:xfrm>
          <a:prstGeom prst="rect">
            <a:avLst/>
          </a:prstGeom>
        </p:spPr>
      </p:pic>
    </p:spTree>
    <p:extLst>
      <p:ext uri="{BB962C8B-B14F-4D97-AF65-F5344CB8AC3E}">
        <p14:creationId xmlns:p14="http://schemas.microsoft.com/office/powerpoint/2010/main" val="20387006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1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6DF6652-D91A-DE1A-C0CF-002C197A2432}"/>
              </a:ext>
            </a:extLst>
          </p:cNvPr>
          <p:cNvSpPr txBox="1"/>
          <p:nvPr/>
        </p:nvSpPr>
        <p:spPr>
          <a:xfrm>
            <a:off x="299258" y="1859340"/>
            <a:ext cx="11671069" cy="3477875"/>
          </a:xfrm>
          <a:prstGeom prst="rect">
            <a:avLst/>
          </a:prstGeom>
          <a:solidFill>
            <a:srgbClr val="FFC000"/>
          </a:solidFill>
        </p:spPr>
        <p:txBody>
          <a:bodyPr wrap="square" rtlCol="0">
            <a:spAutoFit/>
          </a:bodyPr>
          <a:lstStyle/>
          <a:p>
            <a:pPr algn="ctr"/>
            <a:r>
              <a:rPr lang="en-IN" sz="11000" b="1" dirty="0">
                <a:latin typeface="Times New Roman" panose="02020603050405020304" pitchFamily="18" charset="0"/>
                <a:cs typeface="Times New Roman" panose="02020603050405020304" pitchFamily="18" charset="0"/>
              </a:rPr>
              <a:t>(CASE STUDIES)</a:t>
            </a:r>
            <a:r>
              <a:rPr lang="hi-IN" sz="11000" b="1" dirty="0">
                <a:latin typeface="Times New Roman" panose="02020603050405020304" pitchFamily="18" charset="0"/>
                <a:cs typeface="Times New Roman" panose="02020603050405020304" pitchFamily="18" charset="0"/>
              </a:rPr>
              <a:t> प्रकरण अध्ययन </a:t>
            </a:r>
            <a:endParaRPr lang="en-IN" sz="11000" b="1" dirty="0">
              <a:latin typeface="Times New Roman" panose="02020603050405020304" pitchFamily="18" charset="0"/>
              <a:cs typeface="Times New Roman" panose="02020603050405020304" pitchFamily="18" charset="0"/>
            </a:endParaRPr>
          </a:p>
        </p:txBody>
      </p:sp>
      <p:sp>
        <p:nvSpPr>
          <p:cNvPr id="2" name="Rectangle 1"/>
          <p:cNvSpPr/>
          <p:nvPr/>
        </p:nvSpPr>
        <p:spPr>
          <a:xfrm>
            <a:off x="7083972" y="5775463"/>
            <a:ext cx="4886354" cy="923330"/>
          </a:xfrm>
          <a:prstGeom prst="rect">
            <a:avLst/>
          </a:prstGeom>
        </p:spPr>
        <p:txBody>
          <a:bodyPr wrap="square">
            <a:spAutoFit/>
          </a:bodyPr>
          <a:lstStyle/>
          <a:p>
            <a:r>
              <a:rPr lang="en-IN" b="1" dirty="0"/>
              <a:t> </a:t>
            </a:r>
            <a:r>
              <a:rPr lang="en-IN" b="1" dirty="0" smtClean="0"/>
              <a:t>                                                                                                     			</a:t>
            </a:r>
            <a:r>
              <a:rPr lang="hi-IN" b="1" dirty="0" smtClean="0">
                <a:solidFill>
                  <a:srgbClr val="C00000"/>
                </a:solidFill>
              </a:rPr>
              <a:t>निरीक्षक</a:t>
            </a:r>
            <a:r>
              <a:rPr lang="en-IN" b="1" dirty="0">
                <a:solidFill>
                  <a:srgbClr val="C00000"/>
                </a:solidFill>
              </a:rPr>
              <a:t>:</a:t>
            </a:r>
            <a:r>
              <a:rPr lang="hi-IN" b="1" dirty="0">
                <a:solidFill>
                  <a:srgbClr val="C00000"/>
                </a:solidFill>
              </a:rPr>
              <a:t> किशन </a:t>
            </a:r>
            <a:r>
              <a:rPr lang="hi-IN" b="1" dirty="0" smtClean="0">
                <a:solidFill>
                  <a:srgbClr val="C00000"/>
                </a:solidFill>
              </a:rPr>
              <a:t>लाल</a:t>
            </a:r>
            <a:r>
              <a:rPr lang="en-IN" b="1" smtClean="0">
                <a:solidFill>
                  <a:srgbClr val="C00000"/>
                </a:solidFill>
              </a:rPr>
              <a:t>                                                                                     		    </a:t>
            </a:r>
            <a:r>
              <a:rPr lang="hi-IN" b="1" smtClean="0">
                <a:solidFill>
                  <a:srgbClr val="C00000"/>
                </a:solidFill>
              </a:rPr>
              <a:t>01 </a:t>
            </a:r>
            <a:r>
              <a:rPr lang="hi-IN" b="1" dirty="0">
                <a:solidFill>
                  <a:srgbClr val="C00000"/>
                </a:solidFill>
              </a:rPr>
              <a:t>वी वाहिनी, रा.आ.मो.बल</a:t>
            </a:r>
            <a:endParaRPr lang="en-IN" dirty="0"/>
          </a:p>
        </p:txBody>
      </p:sp>
    </p:spTree>
    <p:extLst>
      <p:ext uri="{BB962C8B-B14F-4D97-AF65-F5344CB8AC3E}">
        <p14:creationId xmlns:p14="http://schemas.microsoft.com/office/powerpoint/2010/main" val="2037455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E009C410-0373-5F61-8E58-609B1806D975}"/>
              </a:ext>
            </a:extLst>
          </p:cNvPr>
          <p:cNvSpPr>
            <a:spLocks noGrp="1"/>
          </p:cNvSpPr>
          <p:nvPr>
            <p:ph idx="4294967295"/>
          </p:nvPr>
        </p:nvSpPr>
        <p:spPr>
          <a:xfrm>
            <a:off x="733716" y="2111905"/>
            <a:ext cx="10724568" cy="3817246"/>
          </a:xfrm>
          <a:prstGeom prst="rect">
            <a:avLst/>
          </a:prstGeom>
        </p:spPr>
        <p:txBody>
          <a:bodyPr>
            <a:normAutofit/>
          </a:bodyPr>
          <a:lstStyle/>
          <a:p>
            <a:pPr algn="just">
              <a:lnSpc>
                <a:spcPct val="200000"/>
              </a:lnSpc>
            </a:pPr>
            <a:r>
              <a:rPr lang="hi-IN" sz="2800" dirty="0">
                <a:latin typeface="Times New Roman" panose="02020603050405020304" pitchFamily="18" charset="0"/>
                <a:cs typeface="Times New Roman" panose="02020603050405020304" pitchFamily="18" charset="0"/>
              </a:rPr>
              <a:t>दिसंबर 2015 के पहले सप्ताह में तमिलनाडु के कई हिस्सों में अभूतपूर्व मूसलाधार बारिश हुई, जिससे चेन्नई महानगरीय क्षेत्र क्षेत्र</a:t>
            </a:r>
            <a:r>
              <a:rPr lang="en-US" sz="2800"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और  इसके आसपास के कांचीपुरम और तिरुवल्लूर जिलों के साथ-साथ कुड्डालोर, थूथुकुडी और थिरुनेलवेली में बाढ़ आ गई।</a:t>
            </a:r>
            <a:endParaRPr lang="en-IN"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19130180-0159-3263-94BF-63E27FF66575}"/>
              </a:ext>
            </a:extLst>
          </p:cNvPr>
          <p:cNvSpPr txBox="1"/>
          <p:nvPr/>
        </p:nvSpPr>
        <p:spPr>
          <a:xfrm>
            <a:off x="2040775" y="562057"/>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21673" y="1625601"/>
            <a:ext cx="11739418" cy="5116944"/>
          </a:xfrm>
          <a:prstGeom prst="rect">
            <a:avLst/>
          </a:prstGeom>
        </p:spPr>
        <p:txBody>
          <a:bodyPr>
            <a:normAutofit fontScale="85000" lnSpcReduction="20000"/>
          </a:bodyPr>
          <a:lstStyle/>
          <a:p>
            <a:pPr algn="just">
              <a:lnSpc>
                <a:spcPct val="120000"/>
              </a:lnSpc>
            </a:pPr>
            <a:r>
              <a:rPr lang="hi-IN" sz="3300" dirty="0">
                <a:latin typeface="Times New Roman" panose="02020603050405020304" pitchFamily="18" charset="0"/>
                <a:cs typeface="Times New Roman" panose="02020603050405020304" pitchFamily="18" charset="0"/>
              </a:rPr>
              <a:t>13 जुलाई 2018 को समय 1310 बजे </a:t>
            </a:r>
            <a:r>
              <a:rPr lang="en-IN" sz="3300" dirty="0">
                <a:latin typeface="Times New Roman" panose="02020603050405020304" pitchFamily="18" charset="0"/>
                <a:cs typeface="Times New Roman" panose="02020603050405020304" pitchFamily="18" charset="0"/>
              </a:rPr>
              <a:t>SEOC </a:t>
            </a:r>
            <a:r>
              <a:rPr lang="hi-IN" sz="3300" dirty="0">
                <a:latin typeface="Times New Roman" panose="02020603050405020304" pitchFamily="18" charset="0"/>
                <a:cs typeface="Times New Roman" panose="02020603050405020304" pitchFamily="18" charset="0"/>
              </a:rPr>
              <a:t>केरल ने रिपोर्ट किया कि भरतपुझा नदी में जलस्तर बढ़ने के कारण मलप्पुरम जिले के नडुवट्टम, थ्रुपरंगोट्टू और थिरुनावाया गाँवों में मवेशी नदी के मध्य - भूमि पर फँस गए हैं।</a:t>
            </a:r>
          </a:p>
          <a:p>
            <a:pPr algn="just">
              <a:lnSpc>
                <a:spcPct val="120000"/>
              </a:lnSpc>
            </a:pPr>
            <a:endParaRPr lang="hi-IN" sz="3300" dirty="0">
              <a:latin typeface="Times New Roman" panose="02020603050405020304" pitchFamily="18" charset="0"/>
              <a:cs typeface="Times New Roman" panose="02020603050405020304" pitchFamily="18" charset="0"/>
            </a:endParaRPr>
          </a:p>
          <a:p>
            <a:pPr algn="just">
              <a:lnSpc>
                <a:spcPct val="120000"/>
              </a:lnSpc>
            </a:pPr>
            <a:r>
              <a:rPr lang="hi-IN" sz="3300" dirty="0">
                <a:latin typeface="Times New Roman" panose="02020603050405020304" pitchFamily="18" charset="0"/>
                <a:cs typeface="Times New Roman" panose="02020603050405020304" pitchFamily="18" charset="0"/>
              </a:rPr>
              <a:t>तेज़ धारा और बाढ़ के ख़तरे के कारण </a:t>
            </a:r>
            <a:r>
              <a:rPr lang="en-IN" sz="3300" dirty="0">
                <a:latin typeface="Times New Roman" panose="02020603050405020304" pitchFamily="18" charset="0"/>
                <a:cs typeface="Times New Roman" panose="02020603050405020304" pitchFamily="18" charset="0"/>
              </a:rPr>
              <a:t>NDRF </a:t>
            </a:r>
            <a:r>
              <a:rPr lang="hi-IN" sz="3300" dirty="0">
                <a:latin typeface="Times New Roman" panose="02020603050405020304" pitchFamily="18" charset="0"/>
                <a:cs typeface="Times New Roman" panose="02020603050405020304" pitchFamily="18" charset="0"/>
              </a:rPr>
              <a:t>की सहायता का अनुरोध किया गया।</a:t>
            </a:r>
          </a:p>
          <a:p>
            <a:pPr algn="just">
              <a:lnSpc>
                <a:spcPct val="120000"/>
              </a:lnSpc>
            </a:pPr>
            <a:endParaRPr lang="hi-IN" sz="3300" dirty="0">
              <a:latin typeface="Times New Roman" panose="02020603050405020304" pitchFamily="18" charset="0"/>
              <a:cs typeface="Times New Roman" panose="02020603050405020304" pitchFamily="18" charset="0"/>
            </a:endParaRPr>
          </a:p>
          <a:p>
            <a:pPr algn="just">
              <a:lnSpc>
                <a:spcPct val="120000"/>
              </a:lnSpc>
            </a:pPr>
            <a:r>
              <a:rPr lang="en-IN" sz="3300" dirty="0">
                <a:latin typeface="Times New Roman" panose="02020603050405020304" pitchFamily="18" charset="0"/>
                <a:cs typeface="Times New Roman" panose="02020603050405020304" pitchFamily="18" charset="0"/>
              </a:rPr>
              <a:t>NDRF </a:t>
            </a:r>
            <a:r>
              <a:rPr lang="hi-IN" sz="3300" dirty="0">
                <a:latin typeface="Times New Roman" panose="02020603050405020304" pitchFamily="18" charset="0"/>
                <a:cs typeface="Times New Roman" panose="02020603050405020304" pitchFamily="18" charset="0"/>
              </a:rPr>
              <a:t>टीम उपकरणों के साथ तुरंत रवाना हुई और स्थानीय प्रशासन से समन्वय करने के बाद रेस्क्यू ऑपरेशन शुरू किया।</a:t>
            </a:r>
          </a:p>
          <a:p>
            <a:pPr algn="just">
              <a:lnSpc>
                <a:spcPct val="120000"/>
              </a:lnSpc>
            </a:pPr>
            <a:endParaRPr lang="hi-IN" sz="3300" dirty="0">
              <a:latin typeface="Times New Roman" panose="02020603050405020304" pitchFamily="18" charset="0"/>
              <a:cs typeface="Times New Roman" panose="02020603050405020304" pitchFamily="18" charset="0"/>
            </a:endParaRPr>
          </a:p>
          <a:p>
            <a:pPr algn="just">
              <a:lnSpc>
                <a:spcPct val="120000"/>
              </a:lnSpc>
            </a:pPr>
            <a:r>
              <a:rPr lang="en-IN" sz="3300" dirty="0">
                <a:latin typeface="Times New Roman" panose="02020603050405020304" pitchFamily="18" charset="0"/>
                <a:cs typeface="Times New Roman" panose="02020603050405020304" pitchFamily="18" charset="0"/>
              </a:rPr>
              <a:t>NDRF </a:t>
            </a:r>
            <a:r>
              <a:rPr lang="hi-IN" sz="3300" dirty="0">
                <a:latin typeface="Times New Roman" panose="02020603050405020304" pitchFamily="18" charset="0"/>
                <a:cs typeface="Times New Roman" panose="02020603050405020304" pitchFamily="18" charset="0"/>
              </a:rPr>
              <a:t>टीम ने क्षेत्र का निरीक्षण किया और चार नावों को तैनात किया, जिसके दौरान नदी के अलग-अलग भू-भागों पर फँसे </a:t>
            </a:r>
            <a:r>
              <a:rPr lang="hi-IN" sz="3300" b="1" dirty="0">
                <a:latin typeface="Times New Roman" panose="02020603050405020304" pitchFamily="18" charset="0"/>
                <a:cs typeface="Times New Roman" panose="02020603050405020304" pitchFamily="18" charset="0"/>
              </a:rPr>
              <a:t>12 मवेशियों </a:t>
            </a:r>
            <a:r>
              <a:rPr lang="hi-IN" sz="3300" dirty="0">
                <a:latin typeface="Times New Roman" panose="02020603050405020304" pitchFamily="18" charset="0"/>
                <a:cs typeface="Times New Roman" panose="02020603050405020304" pitchFamily="18" charset="0"/>
              </a:rPr>
              <a:t>को ढूँढ निकाला गया।</a:t>
            </a:r>
          </a:p>
          <a:p>
            <a:pPr>
              <a:lnSpc>
                <a:spcPct val="150000"/>
              </a:lnSpc>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514E71AC-8301-9367-1882-35B6C95C5FE4}"/>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628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77091" y="1600205"/>
            <a:ext cx="11665527" cy="5188522"/>
          </a:xfrm>
          <a:prstGeom prst="rect">
            <a:avLst/>
          </a:prstGeom>
        </p:spPr>
        <p:txBody>
          <a:bodyPr>
            <a:normAutofit/>
          </a:bodyPr>
          <a:lstStyle/>
          <a:p>
            <a:pPr algn="just">
              <a:lnSpc>
                <a:spcPct val="150000"/>
              </a:lnSpc>
            </a:pPr>
            <a:r>
              <a:rPr lang="hi-IN" sz="2800" dirty="0">
                <a:latin typeface="Times New Roman" panose="02020603050405020304" pitchFamily="18" charset="0"/>
                <a:cs typeface="Times New Roman" panose="02020603050405020304" pitchFamily="18" charset="0"/>
              </a:rPr>
              <a:t>लगातार वर्षा से भूमि जलमग्न होने के कारण मवेशियों के जीवन को गंभीर खतरा उत्पन्न हो गया था।</a:t>
            </a:r>
          </a:p>
          <a:p>
            <a:pPr algn="just">
              <a:lnSpc>
                <a:spcPct val="150000"/>
              </a:lnSpc>
            </a:pPr>
            <a:r>
              <a:rPr lang="hi-IN" sz="2800" dirty="0">
                <a:latin typeface="Times New Roman" panose="02020603050405020304" pitchFamily="18" charset="0"/>
                <a:cs typeface="Times New Roman" panose="02020603050405020304" pitchFamily="18" charset="0"/>
              </a:rPr>
              <a:t>नावों, रस्सियों और सुरक्षित हैंडलिंग तकनीकों का उपयोग करते हुए सभी </a:t>
            </a:r>
            <a:r>
              <a:rPr lang="hi-IN" sz="2800" b="1" dirty="0">
                <a:latin typeface="Times New Roman" panose="02020603050405020304" pitchFamily="18" charset="0"/>
                <a:cs typeface="Times New Roman" panose="02020603050405020304" pitchFamily="18" charset="0"/>
              </a:rPr>
              <a:t>12 मवेशियों </a:t>
            </a:r>
            <a:r>
              <a:rPr lang="hi-IN" sz="2800" dirty="0">
                <a:latin typeface="Times New Roman" panose="02020603050405020304" pitchFamily="18" charset="0"/>
                <a:cs typeface="Times New Roman" panose="02020603050405020304" pitchFamily="18" charset="0"/>
              </a:rPr>
              <a:t>को दो दिनों में बचाकर सुरक्षित स्थान पर पहुँचाया गया।</a:t>
            </a:r>
          </a:p>
          <a:p>
            <a:pPr algn="just">
              <a:lnSpc>
                <a:spcPct val="150000"/>
              </a:lnSpc>
            </a:pPr>
            <a:r>
              <a:rPr lang="hi-IN" sz="2800" dirty="0">
                <a:latin typeface="Times New Roman" panose="02020603050405020304" pitchFamily="18" charset="0"/>
                <a:cs typeface="Times New Roman" panose="02020603050405020304" pitchFamily="18" charset="0"/>
              </a:rPr>
              <a:t>उन्हें शांत करने के लिए उनकी आँखों पर कपड़ा बाँधा गया, और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कर्मियों ने जानवरों को भड़काने से बचने के लिए सामान्य कपड़े पहन लिए।</a:t>
            </a:r>
          </a:p>
          <a:p>
            <a:pPr algn="just">
              <a:lnSpc>
                <a:spcPct val="150000"/>
              </a:lnSpc>
            </a:pPr>
            <a:r>
              <a:rPr lang="hi-IN" sz="2800" dirty="0">
                <a:latin typeface="Times New Roman" panose="02020603050405020304" pitchFamily="18" charset="0"/>
                <a:cs typeface="Times New Roman" panose="02020603050405020304" pitchFamily="18" charset="0"/>
              </a:rPr>
              <a:t>सभी मवेशियों को सुरक्षित रूप से स्थानीय प्रशासन को सौंप दिया गया।</a:t>
            </a:r>
            <a:endParaRPr lang="en-GB" sz="2800" b="1" dirty="0">
              <a:latin typeface="Times New Roman" panose="02020603050405020304" pitchFamily="18" charset="0"/>
              <a:cs typeface="Times New Roman" panose="02020603050405020304" pitchFamily="18" charset="0"/>
            </a:endParaRP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A25793CD-16EF-3C6A-7EDB-883F5C599755}"/>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2042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40145" y="1791855"/>
            <a:ext cx="11702473" cy="4959927"/>
          </a:xfrm>
          <a:prstGeom prst="rect">
            <a:avLst/>
          </a:prstGeom>
        </p:spPr>
        <p:txBody>
          <a:bodyPr>
            <a:normAutofit/>
          </a:bodyPr>
          <a:lstStyle/>
          <a:p>
            <a:pPr marL="0" indent="0">
              <a:buNone/>
            </a:pPr>
            <a:r>
              <a:rPr lang="hi-IN" sz="2800" b="1" dirty="0">
                <a:latin typeface="Times New Roman" panose="02020603050405020304" pitchFamily="18" charset="0"/>
                <a:cs typeface="Times New Roman" panose="02020603050405020304" pitchFamily="18" charset="0"/>
              </a:rPr>
              <a:t>प्रतिक्रिया स्वरूप:</a:t>
            </a:r>
          </a:p>
          <a:p>
            <a:pPr marL="0" indent="0">
              <a:buNone/>
            </a:pPr>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त्रिशूर में पूर्व – तैनाती स्थान से </a:t>
            </a:r>
            <a:r>
              <a:rPr lang="en-US"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की दो टीमों को कोट्टायम और अलप्पुझा में तैनात किया गया।</a:t>
            </a:r>
          </a:p>
          <a:p>
            <a:pPr algn="just"/>
            <a:r>
              <a:rPr lang="hi-IN" sz="2800" dirty="0">
                <a:latin typeface="Times New Roman" panose="02020603050405020304" pitchFamily="18" charset="0"/>
                <a:cs typeface="Times New Roman" panose="02020603050405020304" pitchFamily="18" charset="0"/>
              </a:rPr>
              <a:t>पत्र संख्या </a:t>
            </a:r>
            <a:r>
              <a:rPr lang="en-US" sz="2800" dirty="0">
                <a:latin typeface="Times New Roman" panose="02020603050405020304" pitchFamily="18" charset="0"/>
                <a:cs typeface="Times New Roman" panose="02020603050405020304" pitchFamily="18" charset="0"/>
              </a:rPr>
              <a:t>DM/938/2018/SDMA(2) </a:t>
            </a:r>
            <a:r>
              <a:rPr lang="hi-IN" sz="2800" dirty="0">
                <a:latin typeface="Times New Roman" panose="02020603050405020304" pitchFamily="18" charset="0"/>
                <a:cs typeface="Times New Roman" panose="02020603050405020304" pitchFamily="18" charset="0"/>
              </a:rPr>
              <a:t>दिनांक 29.07.2018 के माध्यम से राज्य सरकार ने अतिरिक्त तीन टीमों की तैनाती का अनुरोध किया, जिनका स्थान इस प्रकार था: एर्नाकुलम, त्रिशूर, इडुक्की</a:t>
            </a:r>
          </a:p>
          <a:p>
            <a:pPr algn="just"/>
            <a:r>
              <a:rPr lang="hi-IN" sz="2800" dirty="0">
                <a:latin typeface="Times New Roman" panose="02020603050405020304" pitchFamily="18" charset="0"/>
                <a:cs typeface="Times New Roman" panose="02020603050405020304" pitchFamily="18" charset="0"/>
              </a:rPr>
              <a:t>यह कार्रवाई इडुक्की जलाशय के ऊपरी क्षेत्र में भारी वर्षा के कारण की गई, जहाँ जल स्तर लगभग पूर्ण क्षमता तक पहुँच चुका था। एशिया का सबसे बड़ा मेहराब बांध(आर्च डैम) होने के नाते, इडुक्की बाँध </a:t>
            </a:r>
            <a:r>
              <a:rPr lang="en-US" sz="2800" dirty="0">
                <a:latin typeface="Times New Roman" panose="02020603050405020304" pitchFamily="18" charset="0"/>
                <a:cs typeface="Times New Roman" panose="02020603050405020304" pitchFamily="18" charset="0"/>
              </a:rPr>
              <a:t>prevailing conditions(</a:t>
            </a:r>
            <a:r>
              <a:rPr lang="hi-IN" sz="2800" dirty="0">
                <a:latin typeface="Times New Roman" panose="02020603050405020304" pitchFamily="18" charset="0"/>
                <a:cs typeface="Times New Roman" panose="02020603050405020304" pitchFamily="18" charset="0"/>
              </a:rPr>
              <a:t>वर्तमान परिस्थितियों) में एक गंभीर जोखिम उत्पन्न कर रहा था।</a:t>
            </a:r>
          </a:p>
          <a:p>
            <a:pPr marL="0" indent="0">
              <a:buNone/>
            </a:pPr>
            <a:endParaRPr lang="en-GB" sz="2800" dirty="0">
              <a:latin typeface="Times New Roman" panose="02020603050405020304" pitchFamily="18" charset="0"/>
              <a:cs typeface="Times New Roman" panose="02020603050405020304" pitchFamily="18" charset="0"/>
            </a:endParaRPr>
          </a:p>
          <a:p>
            <a:pPr marL="0" indent="0">
              <a:buNone/>
            </a:pPr>
            <a:endParaRPr lang="en-GB" sz="2800" dirty="0">
              <a:latin typeface="Times New Roman" panose="02020603050405020304" pitchFamily="18" charset="0"/>
              <a:cs typeface="Times New Roman" panose="02020603050405020304" pitchFamily="18" charset="0"/>
            </a:endParaRPr>
          </a:p>
          <a:p>
            <a:pPr marL="0" indent="0">
              <a:buNone/>
            </a:pPr>
            <a:endParaRPr lang="en-IN" sz="2800" dirty="0">
              <a:latin typeface="Times New Roman" panose="02020603050405020304" pitchFamily="18" charset="0"/>
              <a:cs typeface="Times New Roman" panose="02020603050405020304" pitchFamily="18" charset="0"/>
            </a:endParaRPr>
          </a:p>
          <a:p>
            <a:endParaRPr lang="en-I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7EC407FB-1F2C-B96D-C7F1-C80ED0A7E681}"/>
              </a:ext>
            </a:extLst>
          </p:cNvPr>
          <p:cNvSpPr txBox="1"/>
          <p:nvPr/>
        </p:nvSpPr>
        <p:spPr>
          <a:xfrm>
            <a:off x="2007523" y="39865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दूसरा चरण</a:t>
            </a:r>
          </a:p>
        </p:txBody>
      </p:sp>
    </p:spTree>
    <p:extLst>
      <p:ext uri="{BB962C8B-B14F-4D97-AF65-F5344CB8AC3E}">
        <p14:creationId xmlns:p14="http://schemas.microsoft.com/office/powerpoint/2010/main" val="32245616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24691" y="1839843"/>
            <a:ext cx="11942618" cy="3920878"/>
          </a:xfrm>
          <a:prstGeom prst="rect">
            <a:avLst/>
          </a:prstGeom>
        </p:spPr>
        <p:txBody>
          <a:bodyPr>
            <a:normAutofit/>
          </a:bodyPr>
          <a:lstStyle/>
          <a:p>
            <a:pPr marL="0" indent="0" algn="just">
              <a:buNone/>
            </a:pPr>
            <a:r>
              <a:rPr lang="hi-IN" sz="2800" b="1" dirty="0">
                <a:latin typeface="Times New Roman" panose="02020603050405020304" pitchFamily="18" charset="0"/>
                <a:cs typeface="Times New Roman" panose="02020603050405020304" pitchFamily="18" charset="0"/>
              </a:rPr>
              <a:t>बाढ़ स्थिति रिपोर्ट – अलप्पुझा एवं कोट्टायम</a:t>
            </a:r>
          </a:p>
          <a:p>
            <a:pPr marL="0" indent="0" algn="just">
              <a:buNone/>
            </a:pPr>
            <a:endParaRPr lang="hi-IN" sz="2800" b="1"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केरल सरकार ने दक्षिण - पश्चिम मानसून से उत्पन्न दुर्लभ तीव्रता की आपदाओं के कारण अलप्पुझा और कोट्टायम जिलों को बाढ़ प्रभावित घोषित किया।</a:t>
            </a:r>
          </a:p>
          <a:p>
            <a:pPr algn="just"/>
            <a:r>
              <a:rPr lang="hi-IN" sz="2800" dirty="0">
                <a:latin typeface="Times New Roman" panose="02020603050405020304" pitchFamily="18" charset="0"/>
                <a:cs typeface="Times New Roman" panose="02020603050405020304" pitchFamily="18" charset="0"/>
              </a:rPr>
              <a:t>यह घोषणा केरल राज्य आपदा प्रबंधन प्राधिकरण(</a:t>
            </a:r>
            <a:r>
              <a:rPr lang="en-IN" sz="2800" dirty="0">
                <a:latin typeface="Times New Roman" panose="02020603050405020304" pitchFamily="18" charset="0"/>
                <a:cs typeface="Times New Roman" panose="02020603050405020304" pitchFamily="18" charset="0"/>
              </a:rPr>
              <a:t>KSDMA) </a:t>
            </a:r>
            <a:r>
              <a:rPr lang="hi-IN" sz="2800" dirty="0">
                <a:latin typeface="Times New Roman" panose="02020603050405020304" pitchFamily="18" charset="0"/>
                <a:cs typeface="Times New Roman" panose="02020603050405020304" pitchFamily="18" charset="0"/>
              </a:rPr>
              <a:t>की राज्य कार्यकारी समिति की सिफारिश के बाद राज्य राहत आयुक्त पी. एच. कुरियन द्वारा जारी की गई।</a:t>
            </a:r>
          </a:p>
          <a:p>
            <a:pPr algn="just"/>
            <a:r>
              <a:rPr lang="hi-IN" sz="2800" dirty="0">
                <a:latin typeface="Times New Roman" panose="02020603050405020304" pitchFamily="18" charset="0"/>
                <a:cs typeface="Times New Roman" panose="02020603050405020304" pitchFamily="18" charset="0"/>
              </a:rPr>
              <a:t>दोनों जिलों को गंभीर रूप से प्रभावित पाया गया, जहाँ व्यापक संपत्ति नुकसान और सामान्य जीवन में भारी व्यवधान हुआ।</a:t>
            </a: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97109454-D581-017B-1ABF-D136273C50BA}"/>
              </a:ext>
            </a:extLst>
          </p:cNvPr>
          <p:cNvSpPr txBox="1"/>
          <p:nvPr/>
        </p:nvSpPr>
        <p:spPr>
          <a:xfrm>
            <a:off x="2007523" y="39865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दूसरा चरण</a:t>
            </a:r>
          </a:p>
        </p:txBody>
      </p:sp>
    </p:spTree>
    <p:extLst>
      <p:ext uri="{BB962C8B-B14F-4D97-AF65-F5344CB8AC3E}">
        <p14:creationId xmlns:p14="http://schemas.microsoft.com/office/powerpoint/2010/main" val="4169414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20073" y="1542473"/>
            <a:ext cx="11942618" cy="5315527"/>
          </a:xfrm>
          <a:prstGeom prst="rect">
            <a:avLst/>
          </a:prstGeom>
        </p:spPr>
        <p:txBody>
          <a:bodyPr>
            <a:noAutofit/>
          </a:bodyPr>
          <a:lstStyle/>
          <a:p>
            <a:pPr marL="0" indent="0" algn="just">
              <a:lnSpc>
                <a:spcPct val="170000"/>
              </a:lnSpc>
              <a:buNone/>
            </a:pPr>
            <a:r>
              <a:rPr lang="hi-IN" sz="2800" b="1" dirty="0">
                <a:latin typeface="Times New Roman" panose="02020603050405020304" pitchFamily="18" charset="0"/>
                <a:cs typeface="Times New Roman" panose="02020603050405020304" pitchFamily="18" charset="0"/>
              </a:rPr>
              <a:t>भवन ध्वस्त – पलक्कड़, केरल(02.08.2018)</a:t>
            </a:r>
          </a:p>
          <a:p>
            <a:pPr algn="just"/>
            <a:r>
              <a:rPr lang="hi-IN" sz="2800" dirty="0">
                <a:latin typeface="Times New Roman" panose="02020603050405020304" pitchFamily="18" charset="0"/>
                <a:cs typeface="Times New Roman" panose="02020603050405020304" pitchFamily="18" charset="0"/>
              </a:rPr>
              <a:t>2 अगस्त 2018 को 1340 बजे, पलक्कड़ रेलवे स्टेशन और नगर बस स्टैंड के पास एक भवन के ध्वस्त होने की सूचना उप कलेक्टर, पलक्कड़ से प्राप्त हुई।</a:t>
            </a:r>
          </a:p>
          <a:p>
            <a:pPr algn="just"/>
            <a:endParaRPr lang="hi-IN" sz="2800" dirty="0">
              <a:latin typeface="Times New Roman" panose="02020603050405020304" pitchFamily="18" charset="0"/>
              <a:cs typeface="Times New Roman" panose="02020603050405020304" pitchFamily="18" charset="0"/>
            </a:endParaRPr>
          </a:p>
          <a:p>
            <a:pPr marL="0" indent="0" algn="just">
              <a:lnSpc>
                <a:spcPct val="170000"/>
              </a:lnSpc>
              <a:buNone/>
            </a:pPr>
            <a:r>
              <a:rPr lang="hi-IN" sz="2800" b="1" dirty="0">
                <a:latin typeface="Times New Roman" panose="02020603050405020304" pitchFamily="18" charset="0"/>
                <a:cs typeface="Times New Roman" panose="02020603050405020304" pitchFamily="18" charset="0"/>
              </a:rPr>
              <a:t>प्रतिक्रिया स्वरूप:</a:t>
            </a:r>
          </a:p>
          <a:p>
            <a:pPr algn="just"/>
            <a:r>
              <a:rPr lang="en-US" sz="2800" dirty="0">
                <a:latin typeface="Times New Roman" panose="02020603050405020304" pitchFamily="18" charset="0"/>
                <a:cs typeface="Times New Roman" panose="02020603050405020304" pitchFamily="18" charset="0"/>
              </a:rPr>
              <a:t>FAMEX </a:t>
            </a:r>
            <a:r>
              <a:rPr lang="hi-IN" sz="2800" dirty="0">
                <a:latin typeface="Times New Roman" panose="02020603050405020304" pitchFamily="18" charset="0"/>
                <a:cs typeface="Times New Roman" panose="02020603050405020304" pitchFamily="18" charset="0"/>
              </a:rPr>
              <a:t>टीम, जिसमें 12 कार्मिक(02 SOs और 10 ORs) शामिल थे और जिसका नेतृत्व निरीक्षक/कार्यकारी बी. एस. सिंह कर रहे थे, को तुरंत घटना स्थल पर तैनात किया गया और खोज एवं बचाव कार्य शुरू कर दिया गया।</a:t>
            </a:r>
          </a:p>
          <a:p>
            <a:pPr marL="0" indent="0">
              <a:buNone/>
            </a:pPr>
            <a:endParaRPr lang="en-GB" sz="2400" b="1" dirty="0">
              <a:latin typeface="Times New Roman" panose="02020603050405020304" pitchFamily="18" charset="0"/>
              <a:cs typeface="Times New Roman" panose="02020603050405020304" pitchFamily="18" charset="0"/>
            </a:endParaRPr>
          </a:p>
          <a:p>
            <a:pPr marL="0" indent="0">
              <a:buNone/>
            </a:pPr>
            <a:endParaRPr lang="en-GB" sz="2400" b="1" dirty="0">
              <a:latin typeface="Times New Roman" panose="02020603050405020304" pitchFamily="18" charset="0"/>
              <a:cs typeface="Times New Roman" panose="02020603050405020304" pitchFamily="18" charset="0"/>
            </a:endParaRPr>
          </a:p>
          <a:p>
            <a:pPr marL="0" indent="0">
              <a:buNone/>
            </a:pPr>
            <a:endParaRPr lang="en-IN" sz="2400" dirty="0">
              <a:latin typeface="Times New Roman" panose="02020603050405020304" pitchFamily="18" charset="0"/>
              <a:cs typeface="Times New Roman" panose="02020603050405020304" pitchFamily="18" charset="0"/>
            </a:endParaRPr>
          </a:p>
          <a:p>
            <a:endParaRPr lang="en-IN" sz="2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F139DC36-AD48-CF58-3F3F-EC40D8607E90}"/>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093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77091" y="1600205"/>
            <a:ext cx="11748654" cy="5114631"/>
          </a:xfrm>
          <a:prstGeom prst="rect">
            <a:avLst/>
          </a:prstGeom>
        </p:spPr>
        <p:txBody>
          <a:bodyPr>
            <a:normAutofit/>
          </a:bodyPr>
          <a:lstStyle/>
          <a:p>
            <a:pPr>
              <a:lnSpc>
                <a:spcPct val="150000"/>
              </a:lnSpc>
            </a:pPr>
            <a:endParaRPr lang="en-US" sz="2800" dirty="0">
              <a:latin typeface="Times New Roman" panose="02020603050405020304" pitchFamily="18" charset="0"/>
              <a:cs typeface="Times New Roman" panose="02020603050405020304" pitchFamily="18" charset="0"/>
            </a:endParaRPr>
          </a:p>
          <a:p>
            <a:pPr algn="just">
              <a:lnSpc>
                <a:spcPct val="150000"/>
              </a:lnSpc>
            </a:pPr>
            <a:r>
              <a:rPr lang="hi-IN" sz="2800" dirty="0">
                <a:latin typeface="Times New Roman" panose="02020603050405020304" pitchFamily="18" charset="0"/>
                <a:cs typeface="Times New Roman" panose="02020603050405020304" pitchFamily="18" charset="0"/>
              </a:rPr>
              <a:t>इसके अतिरिक्त, त्रिशूर में पूर्व - तैनात इकाई से एक 35 सदस्यीय एनडीआरएफ टीम(02 SOs  और 33 ORs) को उप निरीक्षक/कार्यकारी एन. एस. मीणा के नेतृत्व में, ऑपरेशन में सहायता के लिए भेजी गई।</a:t>
            </a:r>
          </a:p>
          <a:p>
            <a:pPr marL="0" indent="0" algn="just">
              <a:lnSpc>
                <a:spcPct val="150000"/>
              </a:lnSpc>
              <a:buNone/>
            </a:pPr>
            <a:endParaRPr lang="hi-IN" sz="2800" dirty="0">
              <a:latin typeface="Times New Roman" panose="02020603050405020304" pitchFamily="18" charset="0"/>
              <a:cs typeface="Times New Roman" panose="02020603050405020304" pitchFamily="18" charset="0"/>
            </a:endParaRPr>
          </a:p>
          <a:p>
            <a:pPr algn="just">
              <a:lnSpc>
                <a:spcPct val="150000"/>
              </a:lnSpc>
            </a:pPr>
            <a:r>
              <a:rPr lang="hi-IN" sz="2800" dirty="0">
                <a:latin typeface="Times New Roman" panose="02020603050405020304" pitchFamily="18" charset="0"/>
                <a:cs typeface="Times New Roman" panose="02020603050405020304" pitchFamily="18" charset="0"/>
              </a:rPr>
              <a:t>दोनों टीमों ने घटनास्थल पर खोज और बचाव प्रयासों को अंजाम देने के लिए समन्वय में काम किया।</a:t>
            </a:r>
            <a:endParaRPr lang="en-GB" sz="2800" b="1" dirty="0">
              <a:latin typeface="Times New Roman" panose="02020603050405020304" pitchFamily="18" charset="0"/>
              <a:cs typeface="Times New Roman" panose="02020603050405020304" pitchFamily="18" charset="0"/>
            </a:endParaRP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7AF91FB8-EB55-6014-E0B3-C4FD291D305C}"/>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6214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pPr marL="0" indent="0">
              <a:buNone/>
            </a:pPr>
            <a:endParaRPr lang="en-GB" b="1" dirty="0"/>
          </a:p>
          <a:p>
            <a:pPr marL="0" indent="0">
              <a:buNone/>
            </a:pPr>
            <a:endParaRPr lang="en-GB" b="1" dirty="0"/>
          </a:p>
          <a:p>
            <a:pPr marL="0" indent="0">
              <a:buNone/>
            </a:pPr>
            <a:endParaRPr lang="en-IN" dirty="0"/>
          </a:p>
          <a:p>
            <a:endParaRPr lang="en-IN" dirty="0"/>
          </a:p>
        </p:txBody>
      </p:sp>
      <p:graphicFrame>
        <p:nvGraphicFramePr>
          <p:cNvPr id="3" name="Table 2"/>
          <p:cNvGraphicFramePr>
            <a:graphicFrameLocks noGrp="1"/>
          </p:cNvGraphicFramePr>
          <p:nvPr>
            <p:extLst>
              <p:ext uri="{D42A27DB-BD31-4B8C-83A1-F6EECF244321}">
                <p14:modId xmlns:p14="http://schemas.microsoft.com/office/powerpoint/2010/main" val="1891646636"/>
              </p:ext>
            </p:extLst>
          </p:nvPr>
        </p:nvGraphicFramePr>
        <p:xfrm>
          <a:off x="0" y="1600205"/>
          <a:ext cx="12191999" cy="5357598"/>
        </p:xfrm>
        <a:graphic>
          <a:graphicData uri="http://schemas.openxmlformats.org/drawingml/2006/table">
            <a:tbl>
              <a:tblPr firstRow="1" firstCol="1" bandRow="1">
                <a:tableStyleId>{5C22544A-7EE6-4342-B048-85BDC9FD1C3A}</a:tableStyleId>
              </a:tblPr>
              <a:tblGrid>
                <a:gridCol w="1780779">
                  <a:extLst>
                    <a:ext uri="{9D8B030D-6E8A-4147-A177-3AD203B41FA5}">
                      <a16:colId xmlns="" xmlns:a16="http://schemas.microsoft.com/office/drawing/2014/main" val="20000"/>
                    </a:ext>
                  </a:extLst>
                </a:gridCol>
                <a:gridCol w="1390667">
                  <a:extLst>
                    <a:ext uri="{9D8B030D-6E8A-4147-A177-3AD203B41FA5}">
                      <a16:colId xmlns="" xmlns:a16="http://schemas.microsoft.com/office/drawing/2014/main" val="20001"/>
                    </a:ext>
                  </a:extLst>
                </a:gridCol>
                <a:gridCol w="1500834">
                  <a:extLst>
                    <a:ext uri="{9D8B030D-6E8A-4147-A177-3AD203B41FA5}">
                      <a16:colId xmlns="" xmlns:a16="http://schemas.microsoft.com/office/drawing/2014/main" val="20002"/>
                    </a:ext>
                  </a:extLst>
                </a:gridCol>
                <a:gridCol w="1760044">
                  <a:extLst>
                    <a:ext uri="{9D8B030D-6E8A-4147-A177-3AD203B41FA5}">
                      <a16:colId xmlns="" xmlns:a16="http://schemas.microsoft.com/office/drawing/2014/main" val="20003"/>
                    </a:ext>
                  </a:extLst>
                </a:gridCol>
                <a:gridCol w="1500834">
                  <a:extLst>
                    <a:ext uri="{9D8B030D-6E8A-4147-A177-3AD203B41FA5}">
                      <a16:colId xmlns="" xmlns:a16="http://schemas.microsoft.com/office/drawing/2014/main" val="20004"/>
                    </a:ext>
                  </a:extLst>
                </a:gridCol>
                <a:gridCol w="1358266">
                  <a:extLst>
                    <a:ext uri="{9D8B030D-6E8A-4147-A177-3AD203B41FA5}">
                      <a16:colId xmlns="" xmlns:a16="http://schemas.microsoft.com/office/drawing/2014/main" val="20005"/>
                    </a:ext>
                  </a:extLst>
                </a:gridCol>
                <a:gridCol w="2900575">
                  <a:extLst>
                    <a:ext uri="{9D8B030D-6E8A-4147-A177-3AD203B41FA5}">
                      <a16:colId xmlns="" xmlns:a16="http://schemas.microsoft.com/office/drawing/2014/main" val="20006"/>
                    </a:ext>
                  </a:extLst>
                </a:gridCol>
              </a:tblGrid>
              <a:tr h="350978">
                <a:tc rowSpan="2">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ऑपरेशन का प्रकार</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n-GB" sz="2400" dirty="0">
                          <a:effectLst/>
                          <a:latin typeface="Times New Roman" panose="02020603050405020304" pitchFamily="18" charset="0"/>
                          <a:cs typeface="Times New Roman" panose="02020603050405020304" pitchFamily="18" charset="0"/>
                        </a:rPr>
                        <a:t>Date</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rowSpan="2">
                  <a:txBody>
                    <a:bodyPr/>
                    <a:lstStyle/>
                    <a:p>
                      <a:pPr algn="ctr">
                        <a:lnSpc>
                          <a:spcPct val="115000"/>
                        </a:lnSpc>
                        <a:spcAft>
                          <a:spcPts val="0"/>
                        </a:spcAft>
                      </a:pPr>
                      <a:r>
                        <a:rPr lang="hi-IN" sz="2400" dirty="0">
                          <a:effectLst/>
                          <a:latin typeface="Times New Roman" panose="02020603050405020304" pitchFamily="18" charset="0"/>
                          <a:cs typeface="Times New Roman" panose="02020603050405020304" pitchFamily="18" charset="0"/>
                        </a:rPr>
                        <a:t>स्थान</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शामिल टीमें</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rowSpan="2">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बचाव के आंकड़े</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620038">
                <a:tc vMerge="1">
                  <a:txBody>
                    <a:bodyPr/>
                    <a:lstStyle/>
                    <a:p>
                      <a:endParaRPr lang="en-IN"/>
                    </a:p>
                  </a:txBody>
                  <a:tcPr/>
                </a:tc>
                <a:tc>
                  <a:txBody>
                    <a:bodyPr/>
                    <a:lstStyle/>
                    <a:p>
                      <a:pPr algn="ctr">
                        <a:lnSpc>
                          <a:spcPct val="115000"/>
                        </a:lnSpc>
                        <a:spcAft>
                          <a:spcPts val="0"/>
                        </a:spcAft>
                      </a:pPr>
                      <a:r>
                        <a:rPr lang="hi-IN" sz="2400" dirty="0">
                          <a:effectLst/>
                          <a:latin typeface="Times New Roman" panose="02020603050405020304" pitchFamily="18" charset="0"/>
                          <a:cs typeface="Times New Roman" panose="02020603050405020304" pitchFamily="18" charset="0"/>
                        </a:rPr>
                        <a:t>से</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15000"/>
                        </a:lnSpc>
                        <a:spcAft>
                          <a:spcPts val="0"/>
                        </a:spcAft>
                      </a:pPr>
                      <a:r>
                        <a:rPr lang="hi-IN" sz="2400" dirty="0">
                          <a:effectLst/>
                          <a:latin typeface="Times New Roman" panose="02020603050405020304" pitchFamily="18" charset="0"/>
                          <a:cs typeface="Times New Roman" panose="02020603050405020304" pitchFamily="18" charset="0"/>
                        </a:rPr>
                        <a:t>तक</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vMerge="1">
                  <a:txBody>
                    <a:bodyPr/>
                    <a:lstStyle/>
                    <a:p>
                      <a:endParaRPr lang="en-IN"/>
                    </a:p>
                  </a:txBody>
                  <a:tcPr/>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टीम नं.</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just">
                        <a:lnSpc>
                          <a:spcPct val="115000"/>
                        </a:lnSpc>
                        <a:spcAft>
                          <a:spcPts val="0"/>
                        </a:spcAft>
                      </a:pPr>
                      <a:r>
                        <a:rPr lang="hi-IN" sz="2400" dirty="0">
                          <a:effectLst/>
                          <a:latin typeface="Times New Roman" panose="02020603050405020304" pitchFamily="18" charset="0"/>
                          <a:ea typeface="Times New Roman"/>
                          <a:cs typeface="Times New Roman" panose="02020603050405020304" pitchFamily="18" charset="0"/>
                        </a:rPr>
                        <a:t>नफरी</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vMerge="1">
                  <a:txBody>
                    <a:bodyPr/>
                    <a:lstStyle/>
                    <a:p>
                      <a:endParaRPr lang="en-IN"/>
                    </a:p>
                  </a:txBody>
                  <a:tcPr/>
                </a:tc>
                <a:extLst>
                  <a:ext uri="{0D108BD9-81ED-4DB2-BD59-A6C34878D82A}">
                    <a16:rowId xmlns="" xmlns:a16="http://schemas.microsoft.com/office/drawing/2014/main" val="10001"/>
                  </a:ext>
                </a:extLst>
              </a:tr>
              <a:tr h="1578157">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बाढ़ जल बचाव अभियान</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17/07/18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29/07/18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कोट्टायम और अलप्पुझा</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4C &amp; 4F</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82</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गतिविधियाँ</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897531">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पूर्व तैनाती </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29/07/18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08/08/18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त्रिशूर, इडुक्की, एर्नाकुलम और अलप्पुझा</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4C,4F,4D &amp; 4G</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162</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पेरियार नदी तटों पर रिक्की, चेरुथोनी, इडुक्की, इडमलयार बाँध क्षेत्र का परिचयात्मक निरीक्षण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732582">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भवन ध्वस्त</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02/08/18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03/08/18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पलक्कड़</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4F</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46</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02 जीवित पीड़ितों को बचाया गया</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4" name="TextBox 3">
            <a:extLst>
              <a:ext uri="{FF2B5EF4-FFF2-40B4-BE49-F238E27FC236}">
                <a16:creationId xmlns="" xmlns:a16="http://schemas.microsoft.com/office/drawing/2014/main" id="{9CD06400-6E30-1C9A-CCEC-5090B226898F}"/>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302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09728" y="1681017"/>
            <a:ext cx="11934490" cy="4792935"/>
          </a:xfrm>
          <a:prstGeom prst="rect">
            <a:avLst/>
          </a:prstGeom>
        </p:spPr>
        <p:txBody>
          <a:bodyPr>
            <a:normAutofit fontScale="32500" lnSpcReduction="20000"/>
          </a:bodyPr>
          <a:lstStyle/>
          <a:p>
            <a:pPr marL="0" indent="0">
              <a:lnSpc>
                <a:spcPct val="170000"/>
              </a:lnSpc>
              <a:buNone/>
            </a:pPr>
            <a:r>
              <a:rPr lang="hi-IN" sz="8600" b="1" dirty="0">
                <a:latin typeface="Times New Roman" panose="02020603050405020304" pitchFamily="18" charset="0"/>
                <a:cs typeface="Times New Roman" panose="02020603050405020304" pitchFamily="18" charset="0"/>
              </a:rPr>
              <a:t>भारी वर्षा और बाढ़ आपात स्थिति – केरल(08 – 09 अगस्त 2018)</a:t>
            </a:r>
            <a:endParaRPr lang="en-US" sz="8600" b="1" dirty="0">
              <a:latin typeface="Times New Roman" panose="02020603050405020304" pitchFamily="18" charset="0"/>
              <a:cs typeface="Times New Roman" panose="02020603050405020304" pitchFamily="18" charset="0"/>
            </a:endParaRPr>
          </a:p>
          <a:p>
            <a:pPr marL="0" indent="0">
              <a:lnSpc>
                <a:spcPct val="170000"/>
              </a:lnSpc>
              <a:buNone/>
            </a:pPr>
            <a:endParaRPr lang="hi-IN" sz="8600" b="1" dirty="0">
              <a:latin typeface="Times New Roman" panose="02020603050405020304" pitchFamily="18" charset="0"/>
              <a:cs typeface="Times New Roman" panose="02020603050405020304" pitchFamily="18" charset="0"/>
            </a:endParaRPr>
          </a:p>
          <a:p>
            <a:pPr algn="just">
              <a:lnSpc>
                <a:spcPct val="120000"/>
              </a:lnSpc>
            </a:pPr>
            <a:r>
              <a:rPr lang="hi-IN" sz="8600" dirty="0">
                <a:latin typeface="Times New Roman" panose="02020603050405020304" pitchFamily="18" charset="0"/>
                <a:cs typeface="Times New Roman" panose="02020603050405020304" pitchFamily="18" charset="0"/>
              </a:rPr>
              <a:t>8 अगस्त 2018 की शाम को, केरल में 24 घंटों में 310 मिमी वर्षा हुई, जिसके कारण राज्य के प्रमुख बाँधों में जल तेजी से भर गया। परिणामस्वरूप, लगभग सभी बाँध खोले गए, जिससे आसपास के</a:t>
            </a:r>
            <a:r>
              <a:rPr lang="en-US" sz="8600" dirty="0">
                <a:latin typeface="Times New Roman" panose="02020603050405020304" pitchFamily="18" charset="0"/>
                <a:cs typeface="Times New Roman" panose="02020603050405020304" pitchFamily="18" charset="0"/>
              </a:rPr>
              <a:t> </a:t>
            </a:r>
            <a:r>
              <a:rPr lang="hi-IN" sz="8600" dirty="0">
                <a:latin typeface="Times New Roman" panose="02020603050405020304" pitchFamily="18" charset="0"/>
                <a:cs typeface="Times New Roman" panose="02020603050405020304" pitchFamily="18" charset="0"/>
              </a:rPr>
              <a:t> निचले इलाकों</a:t>
            </a:r>
            <a:r>
              <a:rPr lang="en-US" sz="8600" dirty="0">
                <a:latin typeface="Times New Roman" panose="02020603050405020304" pitchFamily="18" charset="0"/>
                <a:cs typeface="Times New Roman" panose="02020603050405020304" pitchFamily="18" charset="0"/>
              </a:rPr>
              <a:t> </a:t>
            </a:r>
            <a:r>
              <a:rPr lang="hi-IN" sz="8600" dirty="0">
                <a:latin typeface="Times New Roman" panose="02020603050405020304" pitchFamily="18" charset="0"/>
                <a:cs typeface="Times New Roman" panose="02020603050405020304" pitchFamily="18" charset="0"/>
              </a:rPr>
              <a:t>में बाढ़ आ गई।</a:t>
            </a:r>
          </a:p>
          <a:p>
            <a:pPr algn="just">
              <a:lnSpc>
                <a:spcPct val="120000"/>
              </a:lnSpc>
            </a:pPr>
            <a:r>
              <a:rPr lang="hi-IN" sz="8600" dirty="0">
                <a:latin typeface="Times New Roman" panose="02020603050405020304" pitchFamily="18" charset="0"/>
                <a:cs typeface="Times New Roman" panose="02020603050405020304" pitchFamily="18" charset="0"/>
              </a:rPr>
              <a:t>9 अगस्त 2018 तक, कई क्षेत्रों को गंभीर प्रभावित पाया गया।</a:t>
            </a:r>
          </a:p>
          <a:p>
            <a:pPr algn="just">
              <a:lnSpc>
                <a:spcPct val="120000"/>
              </a:lnSpc>
            </a:pPr>
            <a:r>
              <a:rPr lang="hi-IN" sz="8600" dirty="0">
                <a:latin typeface="Times New Roman" panose="02020603050405020304" pitchFamily="18" charset="0"/>
                <a:cs typeface="Times New Roman" panose="02020603050405020304" pitchFamily="18" charset="0"/>
              </a:rPr>
              <a:t>वायनाड और कोझिकोड जिलों में व्यापक बाढ़ और भूस्खलन हुआ, जिससे स्थानीय प्रतिक्रिया क्षमताएँ पूरी तरह प्रभावित हो गईं।</a:t>
            </a:r>
            <a:endParaRPr lang="en-GB" sz="8600"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781C4915-4990-CB8E-3D37-2809F7259DC6}"/>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22741745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76998" y="2313339"/>
            <a:ext cx="11638003" cy="3026757"/>
          </a:xfrm>
          <a:prstGeom prst="rect">
            <a:avLst/>
          </a:prstGeom>
        </p:spPr>
        <p:txBody>
          <a:bodyPr>
            <a:normAutofit/>
          </a:bodyPr>
          <a:lstStyle/>
          <a:p>
            <a:pPr algn="just"/>
            <a:r>
              <a:rPr lang="hi-IN" sz="2800" dirty="0">
                <a:latin typeface="Times New Roman" panose="02020603050405020304" pitchFamily="18" charset="0"/>
                <a:cs typeface="Times New Roman" panose="02020603050405020304" pitchFamily="18" charset="0"/>
              </a:rPr>
              <a:t>राज्य आपातकालीन संचालन केंद्र(</a:t>
            </a:r>
            <a:r>
              <a:rPr lang="en-IN" sz="2800" dirty="0">
                <a:latin typeface="Times New Roman" panose="02020603050405020304" pitchFamily="18" charset="0"/>
                <a:cs typeface="Times New Roman" panose="02020603050405020304" pitchFamily="18" charset="0"/>
              </a:rPr>
              <a:t>SEOC) </a:t>
            </a:r>
            <a:r>
              <a:rPr lang="hi-IN" sz="2800" dirty="0">
                <a:latin typeface="Times New Roman" panose="02020603050405020304" pitchFamily="18" charset="0"/>
                <a:cs typeface="Times New Roman" panose="02020603050405020304" pitchFamily="18" charset="0"/>
              </a:rPr>
              <a:t>ने इन जिलों में तुरंत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सहायता का अनुरोध किया।</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पठानमथिट्टा, अलप्पुझा, एरनाकुलम और त्रिशूर सबसे अधिक प्रभावित जिलों में से थे, जो गंभीर बाढ़ आपदा की स्थिति का सामना कर रहे थे।</a:t>
            </a:r>
            <a:endParaRPr lang="en-US" sz="2800" dirty="0">
              <a:latin typeface="Times New Roman" panose="02020603050405020304" pitchFamily="18" charset="0"/>
              <a:cs typeface="Times New Roman" panose="02020603050405020304" pitchFamily="18" charset="0"/>
            </a:endParaRPr>
          </a:p>
          <a:p>
            <a:pPr>
              <a:lnSpc>
                <a:spcPct val="150000"/>
              </a:lnSpc>
            </a:pPr>
            <a:endParaRPr lang="en-US" sz="2800" dirty="0">
              <a:latin typeface="Times New Roman" panose="02020603050405020304" pitchFamily="18" charset="0"/>
              <a:cs typeface="Times New Roman" panose="02020603050405020304" pitchFamily="18" charset="0"/>
            </a:endParaRP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GB" b="1"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7384C283-0CE4-553C-FFB1-1E5053901000}"/>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11814518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40145" y="1600205"/>
            <a:ext cx="11757891" cy="5077686"/>
          </a:xfrm>
          <a:prstGeom prst="rect">
            <a:avLst/>
          </a:prstGeom>
        </p:spPr>
        <p:txBody>
          <a:bodyPr>
            <a:normAutofit/>
          </a:bodyPr>
          <a:lstStyle/>
          <a:p>
            <a:pPr algn="just">
              <a:lnSpc>
                <a:spcPct val="170000"/>
              </a:lnSpc>
            </a:pPr>
            <a:r>
              <a:rPr lang="hi-IN" sz="2800" b="1" dirty="0">
                <a:latin typeface="Times New Roman" panose="02020603050405020304" pitchFamily="18" charset="0"/>
                <a:cs typeface="Times New Roman" panose="02020603050405020304" pitchFamily="18" charset="0"/>
              </a:rPr>
              <a:t>ऑपरेशन नियंत्रण कक्ष की स्थापना – बटालियन मुख्यालय(09.08.2018)</a:t>
            </a:r>
          </a:p>
          <a:p>
            <a:pPr marL="0" indent="0" algn="just">
              <a:lnSpc>
                <a:spcPct val="170000"/>
              </a:lnSpc>
              <a:buNone/>
            </a:pPr>
            <a:r>
              <a:rPr lang="hi-IN" sz="2800" b="1" dirty="0">
                <a:latin typeface="Times New Roman" panose="02020603050405020304" pitchFamily="18" charset="0"/>
                <a:cs typeface="Times New Roman" panose="02020603050405020304" pitchFamily="18" charset="0"/>
              </a:rPr>
              <a:t>09 अगस्त 2018 की सुबह, </a:t>
            </a:r>
            <a:r>
              <a:rPr lang="en-US" sz="2800" b="1" dirty="0">
                <a:latin typeface="Times New Roman" panose="02020603050405020304" pitchFamily="18" charset="0"/>
                <a:cs typeface="Times New Roman" panose="02020603050405020304" pitchFamily="18" charset="0"/>
              </a:rPr>
              <a:t>NDRF </a:t>
            </a:r>
            <a:r>
              <a:rPr lang="hi-IN" sz="2800" b="1" dirty="0">
                <a:latin typeface="Times New Roman" panose="02020603050405020304" pitchFamily="18" charset="0"/>
                <a:cs typeface="Times New Roman" panose="02020603050405020304" pitchFamily="18" charset="0"/>
              </a:rPr>
              <a:t>बटालियन मुख्यालय </a:t>
            </a:r>
            <a:r>
              <a:rPr lang="hi-IN" sz="2800" dirty="0">
                <a:latin typeface="Times New Roman" panose="02020603050405020304" pitchFamily="18" charset="0"/>
                <a:cs typeface="Times New Roman" panose="02020603050405020304" pitchFamily="18" charset="0"/>
              </a:rPr>
              <a:t>में एक </a:t>
            </a:r>
            <a:r>
              <a:rPr lang="hi-IN" sz="2800" b="1" dirty="0">
                <a:latin typeface="Times New Roman" panose="02020603050405020304" pitchFamily="18" charset="0"/>
                <a:cs typeface="Times New Roman" panose="02020603050405020304" pitchFamily="18" charset="0"/>
              </a:rPr>
              <a:t>ऑपरेशन नियंत्रण कक्ष </a:t>
            </a:r>
            <a:r>
              <a:rPr lang="hi-IN" sz="2800" dirty="0">
                <a:latin typeface="Times New Roman" panose="02020603050405020304" pitchFamily="18" charset="0"/>
                <a:cs typeface="Times New Roman" panose="02020603050405020304" pitchFamily="18" charset="0"/>
              </a:rPr>
              <a:t>स्थापित किया गया, जिसमें पूर्ण संचार तंत्र समर्थन शामिल था जैसे कि </a:t>
            </a:r>
            <a:r>
              <a:rPr lang="en-US" sz="2800" b="1" dirty="0">
                <a:latin typeface="Times New Roman" panose="02020603050405020304" pitchFamily="18" charset="0"/>
                <a:cs typeface="Times New Roman" panose="02020603050405020304" pitchFamily="18" charset="0"/>
              </a:rPr>
              <a:t>QDA, </a:t>
            </a:r>
            <a:r>
              <a:rPr lang="hi-IN" sz="2800" b="1" dirty="0">
                <a:latin typeface="Times New Roman" panose="02020603050405020304" pitchFamily="18" charset="0"/>
                <a:cs typeface="Times New Roman" panose="02020603050405020304" pitchFamily="18" charset="0"/>
              </a:rPr>
              <a:t>फैक्स और कंप्यूटर सिस्टम</a:t>
            </a:r>
            <a:r>
              <a:rPr lang="hi-IN" sz="2800" dirty="0">
                <a:latin typeface="Times New Roman" panose="02020603050405020304" pitchFamily="18" charset="0"/>
                <a:cs typeface="Times New Roman" panose="02020603050405020304" pitchFamily="18" charset="0"/>
              </a:rPr>
              <a:t>। इसका उद्देश्य तैनात टीमों के लिए वास्तविक समय में </a:t>
            </a:r>
            <a:r>
              <a:rPr lang="hi-IN" sz="2800" b="1" dirty="0">
                <a:latin typeface="Times New Roman" panose="02020603050405020304" pitchFamily="18" charset="0"/>
                <a:cs typeface="Times New Roman" panose="02020603050405020304" pitchFamily="18" charset="0"/>
              </a:rPr>
              <a:t>संचालन सहायता और समन्वय </a:t>
            </a:r>
            <a:r>
              <a:rPr lang="hi-IN" sz="2800" dirty="0">
                <a:latin typeface="Times New Roman" panose="02020603050405020304" pitchFamily="18" charset="0"/>
                <a:cs typeface="Times New Roman" panose="02020603050405020304" pitchFamily="18" charset="0"/>
              </a:rPr>
              <a:t>प्रदान करना था।</a:t>
            </a:r>
          </a:p>
        </p:txBody>
      </p:sp>
      <p:sp>
        <p:nvSpPr>
          <p:cNvPr id="5" name="TextBox 4">
            <a:extLst>
              <a:ext uri="{FF2B5EF4-FFF2-40B4-BE49-F238E27FC236}">
                <a16:creationId xmlns="" xmlns:a16="http://schemas.microsoft.com/office/drawing/2014/main" id="{1D55D9A0-9A49-7B42-5461-383F956D67F1}"/>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3977709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8402275"/>
              </p:ext>
            </p:extLst>
          </p:nvPr>
        </p:nvGraphicFramePr>
        <p:xfrm>
          <a:off x="164592" y="1603698"/>
          <a:ext cx="11884152" cy="3869305"/>
        </p:xfrm>
        <a:graphic>
          <a:graphicData uri="http://schemas.openxmlformats.org/drawingml/2006/table">
            <a:tbl>
              <a:tblPr/>
              <a:tblGrid>
                <a:gridCol w="864615">
                  <a:extLst>
                    <a:ext uri="{9D8B030D-6E8A-4147-A177-3AD203B41FA5}">
                      <a16:colId xmlns="" xmlns:a16="http://schemas.microsoft.com/office/drawing/2014/main" val="20000"/>
                    </a:ext>
                  </a:extLst>
                </a:gridCol>
                <a:gridCol w="2732508">
                  <a:extLst>
                    <a:ext uri="{9D8B030D-6E8A-4147-A177-3AD203B41FA5}">
                      <a16:colId xmlns="" xmlns:a16="http://schemas.microsoft.com/office/drawing/2014/main" val="20001"/>
                    </a:ext>
                  </a:extLst>
                </a:gridCol>
                <a:gridCol w="2703121">
                  <a:extLst>
                    <a:ext uri="{9D8B030D-6E8A-4147-A177-3AD203B41FA5}">
                      <a16:colId xmlns="" xmlns:a16="http://schemas.microsoft.com/office/drawing/2014/main" val="20002"/>
                    </a:ext>
                  </a:extLst>
                </a:gridCol>
                <a:gridCol w="2808876">
                  <a:extLst>
                    <a:ext uri="{9D8B030D-6E8A-4147-A177-3AD203B41FA5}">
                      <a16:colId xmlns="" xmlns:a16="http://schemas.microsoft.com/office/drawing/2014/main" val="20005"/>
                    </a:ext>
                  </a:extLst>
                </a:gridCol>
                <a:gridCol w="2775032">
                  <a:extLst>
                    <a:ext uri="{9D8B030D-6E8A-4147-A177-3AD203B41FA5}">
                      <a16:colId xmlns="" xmlns:a16="http://schemas.microsoft.com/office/drawing/2014/main" val="20004"/>
                    </a:ext>
                  </a:extLst>
                </a:gridCol>
              </a:tblGrid>
              <a:tr h="852878">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क्रम संख्या</a:t>
                      </a: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जिला</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5 दिनों के लिए वास्तविक वर्षा</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5 दिनों तक सामान्य वर्षा</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अधिकता %</a:t>
                      </a:r>
                    </a:p>
                  </a:txBody>
                  <a:tcPr marL="64694" marR="6469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20884">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1357313" rtl="0" eaLnBrk="1" fontAlgn="base" latinLnBrk="0" hangingPunct="1">
                        <a:lnSpc>
                          <a:spcPct val="107000"/>
                        </a:lnSpc>
                        <a:spcBef>
                          <a:spcPct val="0"/>
                        </a:spcBef>
                        <a:spcAft>
                          <a:spcPts val="800"/>
                        </a:spcAft>
                        <a:buClrTx/>
                        <a:buSzTx/>
                        <a:buFontTx/>
                        <a:buNone/>
                        <a:tabLst>
                          <a:tab pos="744538" algn="l"/>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(मिमी में)</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IN"/>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20884">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1</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चेन्नई</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399.0</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r>
                        <a:rPr kumimoji="0" lang="en-US" sz="2200" b="1" i="0" u="none" strike="noStrike" cap="none" normalizeH="0" baseline="0">
                          <a:ln>
                            <a:noFill/>
                          </a:ln>
                          <a:solidFill>
                            <a:schemeClr val="tx1"/>
                          </a:solidFill>
                          <a:effectLst/>
                          <a:latin typeface="Times New Roman" panose="02020603050405020304" pitchFamily="18" charset="0"/>
                          <a:ea typeface="Calibri" pitchFamily="34" charset="0"/>
                          <a:cs typeface="Mangal" pitchFamily="18" charset="0"/>
                        </a:rPr>
                        <a:t>40.6</a:t>
                      </a:r>
                      <a:endParaRPr lang="en-IN"/>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+ 883 %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20884">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2</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कांचीपुरम</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467.2</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r>
                        <a:rPr kumimoji="0" lang="en-US" sz="2200" b="1" i="0" u="none" strike="noStrike" cap="none" normalizeH="0" baseline="0">
                          <a:ln>
                            <a:noFill/>
                          </a:ln>
                          <a:solidFill>
                            <a:schemeClr val="tx1"/>
                          </a:solidFill>
                          <a:effectLst/>
                          <a:latin typeface="Times New Roman" panose="02020603050405020304" pitchFamily="18" charset="0"/>
                          <a:ea typeface="Calibri" pitchFamily="34" charset="0"/>
                          <a:cs typeface="Mangal" pitchFamily="18" charset="0"/>
                        </a:rPr>
                        <a:t>34.5</a:t>
                      </a:r>
                      <a:endParaRPr lang="en-IN"/>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+ 1254 %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20884">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3</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तिरुवल्लूर</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335.2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r>
                        <a:rPr kumimoji="0" lang="en-US" sz="2200" b="1" i="0" u="none" strike="noStrike" cap="none" normalizeH="0" baseline="0">
                          <a:ln>
                            <a:noFill/>
                          </a:ln>
                          <a:solidFill>
                            <a:schemeClr val="tx1"/>
                          </a:solidFill>
                          <a:effectLst/>
                          <a:latin typeface="Times New Roman" panose="02020603050405020304" pitchFamily="18" charset="0"/>
                          <a:ea typeface="Calibri" pitchFamily="34" charset="0"/>
                          <a:cs typeface="Mangal" pitchFamily="18" charset="0"/>
                        </a:rPr>
                        <a:t>34.8</a:t>
                      </a:r>
                      <a:endParaRPr lang="en-IN"/>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+ 863 %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01784">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4</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कुड्डालोर</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274.8</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r>
                        <a:rPr kumimoji="0" lang="en-US" sz="2200" b="1" i="0" u="none" strike="noStrike" cap="none" normalizeH="0" baseline="0">
                          <a:ln>
                            <a:noFill/>
                          </a:ln>
                          <a:solidFill>
                            <a:schemeClr val="tx1"/>
                          </a:solidFill>
                          <a:effectLst/>
                          <a:latin typeface="Times New Roman" panose="02020603050405020304" pitchFamily="18" charset="0"/>
                          <a:ea typeface="Calibri" pitchFamily="34" charset="0"/>
                          <a:cs typeface="Mangal" pitchFamily="18" charset="0"/>
                        </a:rPr>
                        <a:t>49.9</a:t>
                      </a:r>
                      <a:endParaRPr lang="en-IN"/>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+ 451%</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529323">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5</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नागपट्टिनम</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263.1</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r>
                        <a:rPr kumimoji="0" lang="en-US" sz="2200" b="1" i="0" u="none" strike="noStrike" cap="none" normalizeH="0" baseline="0">
                          <a:ln>
                            <a:noFill/>
                          </a:ln>
                          <a:solidFill>
                            <a:schemeClr val="tx1"/>
                          </a:solidFill>
                          <a:effectLst/>
                          <a:latin typeface="Times New Roman" panose="02020603050405020304" pitchFamily="18" charset="0"/>
                          <a:ea typeface="Calibri" pitchFamily="34" charset="0"/>
                          <a:cs typeface="Mangal" pitchFamily="18" charset="0"/>
                        </a:rPr>
                        <a:t>73.9</a:t>
                      </a:r>
                      <a:endParaRPr lang="en-IN"/>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+ 256 %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01784">
                <a:tc>
                  <a:txBody>
                    <a:bodyPr/>
                    <a:lstStyle/>
                    <a:p>
                      <a:pPr marL="0" marR="0" lvl="0" indent="0" algn="ctr" defTabSz="1357313" rtl="0" eaLnBrk="1" fontAlgn="base" latinLnBrk="0" hangingPunct="1">
                        <a:lnSpc>
                          <a:spcPct val="107000"/>
                        </a:lnSpc>
                        <a:spcBef>
                          <a:spcPct val="0"/>
                        </a:spcBef>
                        <a:spcAft>
                          <a:spcPts val="800"/>
                        </a:spcAft>
                        <a:buClrTx/>
                        <a:buSzTx/>
                        <a:buFontTx/>
                        <a:buNone/>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6</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1357313" rtl="0" eaLnBrk="1" fontAlgn="base" latinLnBrk="0" hangingPunct="1">
                        <a:lnSpc>
                          <a:spcPct val="107000"/>
                        </a:lnSpc>
                        <a:spcBef>
                          <a:spcPct val="0"/>
                        </a:spcBef>
                        <a:spcAft>
                          <a:spcPts val="800"/>
                        </a:spcAft>
                        <a:buClrTx/>
                        <a:buSzTx/>
                        <a:buFontTx/>
                        <a:buNone/>
                        <a:tabLst/>
                      </a:pPr>
                      <a:r>
                        <a:rPr kumimoji="0" lang="hi-IN" sz="2200" b="1" i="0" u="none" strike="noStrike" cap="none" normalizeH="0" baseline="0" dirty="0">
                          <a:ln>
                            <a:noFill/>
                          </a:ln>
                          <a:solidFill>
                            <a:schemeClr val="tx1"/>
                          </a:solidFill>
                          <a:effectLst/>
                          <a:latin typeface="Times New Roman" panose="02020603050405020304" pitchFamily="18" charset="0"/>
                          <a:ea typeface="Calibri" pitchFamily="34" charset="0"/>
                          <a:cs typeface="+mn-cs"/>
                        </a:rPr>
                        <a:t>विल्लुपुरम</a:t>
                      </a:r>
                      <a:endPar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endParaRP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44538"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240.0</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27.8</a:t>
                      </a:r>
                      <a:endParaRPr lang="en-IN" dirty="0"/>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357313" rtl="0" eaLnBrk="1" fontAlgn="base" latinLnBrk="0" hangingPunct="1">
                        <a:lnSpc>
                          <a:spcPct val="107000"/>
                        </a:lnSpc>
                        <a:spcBef>
                          <a:spcPct val="0"/>
                        </a:spcBef>
                        <a:spcAft>
                          <a:spcPts val="800"/>
                        </a:spcAft>
                        <a:buClrTx/>
                        <a:buSzTx/>
                        <a:buFontTx/>
                        <a:buNone/>
                        <a:tabLst>
                          <a:tab pos="730250" algn="l"/>
                        </a:tabLst>
                      </a:pPr>
                      <a:r>
                        <a:rPr kumimoji="0" lang="en-US" sz="2200" b="1" i="0" u="none" strike="noStrike" cap="none" normalizeH="0" baseline="0" dirty="0">
                          <a:ln>
                            <a:noFill/>
                          </a:ln>
                          <a:solidFill>
                            <a:schemeClr val="tx1"/>
                          </a:solidFill>
                          <a:effectLst/>
                          <a:latin typeface="Times New Roman" panose="02020603050405020304" pitchFamily="18" charset="0"/>
                          <a:ea typeface="Calibri" pitchFamily="34" charset="0"/>
                          <a:cs typeface="Mangal" pitchFamily="18" charset="0"/>
                        </a:rPr>
                        <a:t>+ 764 %</a:t>
                      </a:r>
                    </a:p>
                  </a:txBody>
                  <a:tcPr marL="64694" marR="6469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4" name="TextBox 3">
            <a:extLst>
              <a:ext uri="{FF2B5EF4-FFF2-40B4-BE49-F238E27FC236}">
                <a16:creationId xmlns="" xmlns:a16="http://schemas.microsoft.com/office/drawing/2014/main" id="{74DB825C-BC8D-852F-882F-6A5B090BA880}"/>
              </a:ext>
            </a:extLst>
          </p:cNvPr>
          <p:cNvSpPr txBox="1"/>
          <p:nvPr/>
        </p:nvSpPr>
        <p:spPr>
          <a:xfrm>
            <a:off x="2007523" y="211851"/>
            <a:ext cx="8176953" cy="1200329"/>
          </a:xfrm>
          <a:prstGeom prst="rect">
            <a:avLst/>
          </a:prstGeom>
          <a:solidFill>
            <a:srgbClr val="FFC000"/>
          </a:solidFill>
        </p:spPr>
        <p:txBody>
          <a:bodyPr wrap="square" rtlCol="0" anchor="ctr">
            <a:spAutoFit/>
          </a:bodyPr>
          <a:lstStyle/>
          <a:p>
            <a:pPr algn="ctr"/>
            <a:r>
              <a:rPr lang="hi-IN" sz="3600" b="1" u="sng" dirty="0">
                <a:latin typeface="Times New Roman" panose="02020603050405020304" pitchFamily="18" charset="0"/>
                <a:cs typeface="Times New Roman" panose="02020603050405020304" pitchFamily="18" charset="0"/>
              </a:rPr>
              <a:t>01.12.2015 से 05.12.2015 की अवधि के दौरान जिलावार प्राप्त वर्षा</a:t>
            </a:r>
          </a:p>
        </p:txBody>
      </p:sp>
      <p:sp>
        <p:nvSpPr>
          <p:cNvPr id="8" name="TextBox 7">
            <a:extLst>
              <a:ext uri="{FF2B5EF4-FFF2-40B4-BE49-F238E27FC236}">
                <a16:creationId xmlns="" xmlns:a16="http://schemas.microsoft.com/office/drawing/2014/main" id="{93625E00-FDB9-648C-887B-CCF0F1BBE574}"/>
              </a:ext>
            </a:extLst>
          </p:cNvPr>
          <p:cNvSpPr txBox="1"/>
          <p:nvPr/>
        </p:nvSpPr>
        <p:spPr>
          <a:xfrm>
            <a:off x="-1" y="5481797"/>
            <a:ext cx="12192000" cy="1569660"/>
          </a:xfrm>
          <a:prstGeom prst="rect">
            <a:avLst/>
          </a:prstGeom>
          <a:noFill/>
        </p:spPr>
        <p:txBody>
          <a:bodyPr wrap="square" rtlCol="0">
            <a:spAutoFit/>
          </a:bodyPr>
          <a:lstStyle/>
          <a:p>
            <a:pPr marL="457200" indent="-457200">
              <a:buFont typeface="Arial" panose="020B0604020202020204" pitchFamily="34" charset="0"/>
              <a:buChar char="•"/>
            </a:pPr>
            <a:r>
              <a:rPr lang="hi-IN" sz="2400" dirty="0">
                <a:latin typeface="Times New Roman" panose="02020603050405020304" pitchFamily="18" charset="0"/>
                <a:cs typeface="Times New Roman" panose="02020603050405020304" pitchFamily="18" charset="0"/>
              </a:rPr>
              <a:t>चेन्नई, कांचीपुरम और तिरुवल्लूर जिलों में बारिश के सामान्य स्तर से क्रमशः 2.5, 3.8 और 3.2 गुना अधिक बारिश हुई।  </a:t>
            </a:r>
          </a:p>
          <a:p>
            <a:pPr marL="457200" indent="-457200">
              <a:buFont typeface="Arial" panose="020B0604020202020204" pitchFamily="34" charset="0"/>
              <a:buChar char="•"/>
            </a:pPr>
            <a:r>
              <a:rPr lang="hi-IN" sz="2400" dirty="0">
                <a:latin typeface="Times New Roman" panose="02020603050405020304" pitchFamily="18" charset="0"/>
                <a:cs typeface="Times New Roman" panose="02020603050405020304" pitchFamily="18" charset="0"/>
              </a:rPr>
              <a:t>कुड्डालोर जिले में सामान्य से 1.9 गुना बारिश हुई, जबकि नागपट्टिनम और विल्लुपुरम में सामान्य से 2.5 गुना अधिक बारिश हुई।</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10836" y="1671782"/>
            <a:ext cx="11951855" cy="5043054"/>
          </a:xfrm>
          <a:prstGeom prst="rect">
            <a:avLst/>
          </a:prstGeom>
        </p:spPr>
        <p:txBody>
          <a:bodyPr>
            <a:normAutofit/>
          </a:bodyPr>
          <a:lstStyle/>
          <a:p>
            <a:pPr marL="0" indent="0" algn="just">
              <a:buNone/>
            </a:pPr>
            <a:r>
              <a:rPr lang="hi-IN" sz="2800" b="1" dirty="0">
                <a:latin typeface="Times New Roman" panose="02020603050405020304" pitchFamily="18" charset="0"/>
                <a:cs typeface="Times New Roman" panose="02020603050405020304" pitchFamily="18" charset="0"/>
              </a:rPr>
              <a:t>मुख्य व्यवस्थाएँ:</a:t>
            </a:r>
          </a:p>
          <a:p>
            <a:pPr marL="0" indent="0" algn="just">
              <a:buNone/>
            </a:pPr>
            <a:endParaRPr lang="hi-IN" sz="2800" b="1"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नियंत्रण कक्ष को 24×7 संचालित करने के लिए एक समर्पित अधिकारियों की टीम तैनात की गई।</a:t>
            </a:r>
          </a:p>
          <a:p>
            <a:pPr algn="just"/>
            <a:r>
              <a:rPr lang="hi-IN" sz="2800" dirty="0">
                <a:latin typeface="Times New Roman" panose="02020603050405020304" pitchFamily="18" charset="0"/>
                <a:cs typeface="Times New Roman" panose="02020603050405020304" pitchFamily="18" charset="0"/>
              </a:rPr>
              <a:t>टीम की गतिविधियों की निगरानी और केरल में आपातकालीन कॉल का जवाब देने के लिए तमिलनाडु से एक रिमोट ई-नियंत्रण कक्ष भी संचालित किया गया।</a:t>
            </a:r>
          </a:p>
          <a:p>
            <a:pPr algn="just"/>
            <a:r>
              <a:rPr lang="hi-IN" sz="2800" dirty="0">
                <a:latin typeface="Times New Roman" panose="02020603050405020304" pitchFamily="18" charset="0"/>
                <a:cs typeface="Times New Roman" panose="02020603050405020304" pitchFamily="18" charset="0"/>
              </a:rPr>
              <a:t>सभी संचालन रिपोर्ट और रिटर्न्स बटालियन नियंत्रण कक्ष के माध्यम से समन्वित किए गए।</a:t>
            </a:r>
          </a:p>
          <a:p>
            <a:pPr algn="just"/>
            <a:r>
              <a:rPr lang="hi-IN" sz="2800" dirty="0">
                <a:latin typeface="Times New Roman" panose="02020603050405020304" pitchFamily="18" charset="0"/>
                <a:cs typeface="Times New Roman" panose="02020603050405020304" pitchFamily="18" charset="0"/>
              </a:rPr>
              <a:t>राज्य सरकार के साथ लॉजिस्टिक समन्वय के लिए एक लायजन अधिकारी विशेष रूप से नियुक्त किया गया, जिसमें आने वाले जवानों के लिए परिवहन, आवास और प्रत्येक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टीम के साथ राज्य लायजन अधिकारी सुनिश्चित करना शामिल था।</a:t>
            </a:r>
          </a:p>
          <a:p>
            <a:pPr marL="0" indent="0">
              <a:buNone/>
            </a:pPr>
            <a:endParaRPr lang="en-IN"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BE859EFA-61D3-872B-8717-1218E46E87EB}"/>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12982334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pPr marL="0" indent="0">
              <a:buNone/>
            </a:pPr>
            <a:r>
              <a:rPr lang="hi-IN" sz="2800" b="1" u="sng" dirty="0">
                <a:latin typeface="Times New Roman" panose="02020603050405020304" pitchFamily="18" charset="0"/>
                <a:cs typeface="Times New Roman" panose="02020603050405020304" pitchFamily="18" charset="0"/>
              </a:rPr>
              <a:t>विभिन्न एजेंसियों की तैनाती:-</a:t>
            </a:r>
            <a:endParaRPr lang="en-US" sz="2800"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530944622"/>
                  </p:ext>
                </p:extLst>
              </p:nvPr>
            </p:nvGraphicFramePr>
            <p:xfrm>
              <a:off x="712763" y="2156026"/>
              <a:ext cx="10869638" cy="4691103"/>
            </p:xfrm>
            <a:graphic>
              <a:graphicData uri="http://schemas.openxmlformats.org/drawingml/2006/table">
                <a:tbl>
                  <a:tblPr firstRow="1" firstCol="1" bandRow="1">
                    <a:tableStyleId>{5C22544A-7EE6-4342-B048-85BDC9FD1C3A}</a:tableStyleId>
                  </a:tblPr>
                  <a:tblGrid>
                    <a:gridCol w="1539140">
                      <a:extLst>
                        <a:ext uri="{9D8B030D-6E8A-4147-A177-3AD203B41FA5}">
                          <a16:colId xmlns="" xmlns:a16="http://schemas.microsoft.com/office/drawing/2014/main" val="20000"/>
                        </a:ext>
                      </a:extLst>
                    </a:gridCol>
                    <a:gridCol w="7304397">
                      <a:extLst>
                        <a:ext uri="{9D8B030D-6E8A-4147-A177-3AD203B41FA5}">
                          <a16:colId xmlns="" xmlns:a16="http://schemas.microsoft.com/office/drawing/2014/main" val="20001"/>
                        </a:ext>
                      </a:extLst>
                    </a:gridCol>
                    <a:gridCol w="2026101">
                      <a:extLst>
                        <a:ext uri="{9D8B030D-6E8A-4147-A177-3AD203B41FA5}">
                          <a16:colId xmlns="" xmlns:a16="http://schemas.microsoft.com/office/drawing/2014/main" val="20002"/>
                        </a:ext>
                      </a:extLst>
                    </a:gridCol>
                  </a:tblGrid>
                  <a:tr h="520479">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बल</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तैनाती</a:t>
                          </a: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ea typeface="Times New Roman"/>
                              <a:cs typeface="Times New Roman" panose="02020603050405020304" pitchFamily="18" charset="0"/>
                            </a:rPr>
                            <a:t>कार्मिक</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सेना</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23 कॉलम, 104 नावें</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800" smtClean="0">
                                    <a:effectLst/>
                                    <a:latin typeface="Cambria Math"/>
                                  </a:rPr>
                                  <m:t>1700</m:t>
                                </m:r>
                              </m:oMath>
                            </m:oMathPara>
                          </a14:m>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नौ-सेना</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81 टीमें, हेलेकॉप्टर - 06 और डोनियर - 02</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800" smtClean="0">
                                    <a:effectLst/>
                                    <a:latin typeface="Cambria Math"/>
                                  </a:rPr>
                                  <m:t>462</m:t>
                                </m:r>
                              </m:oMath>
                            </m:oMathPara>
                          </a14:m>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वायु सेना</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हेलीकॉप्टर - 29 और फिक्स्ड विंग - 18,</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800" smtClean="0">
                                    <a:effectLst/>
                                    <a:latin typeface="Cambria Math"/>
                                  </a:rPr>
                                  <m:t>0</m:t>
                                </m:r>
                              </m:oMath>
                            </m:oMathPara>
                          </a14:m>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तटरक्षक</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36 टीमें, हेलेकॉप्टर - 02 और डोनियर - 04, जेमिनी बोट्स - 22 और लाइफ क्राफ्ट - 04</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800" smtClean="0">
                                    <a:effectLst/>
                                    <a:latin typeface="Cambria Math"/>
                                  </a:rPr>
                                  <m:t>575</m:t>
                                </m:r>
                              </m:oMath>
                            </m:oMathPara>
                          </a14:m>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सीआरपीएफ</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800" smtClean="0">
                                    <a:effectLst/>
                                    <a:latin typeface="Cambria Math"/>
                                  </a:rPr>
                                  <m:t>116</m:t>
                                </m:r>
                              </m:oMath>
                            </m:oMathPara>
                          </a14:m>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बीएसएफ</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800" smtClean="0">
                                    <a:effectLst/>
                                    <a:latin typeface="Cambria Math"/>
                                  </a:rPr>
                                  <m:t>130</m:t>
                                </m:r>
                              </m:oMath>
                            </m:oMathPara>
                          </a14:m>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552864">
                    <a:tc>
                      <a:txBody>
                        <a:bodyPr/>
                        <a:lstStyle/>
                        <a:p>
                          <a:pPr algn="ctr">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कुल</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2800" smtClean="0">
                                    <a:effectLst/>
                                    <a:latin typeface="Cambria Math"/>
                                  </a:rPr>
                                  <m:t>2983</m:t>
                                </m:r>
                              </m:oMath>
                            </m:oMathPara>
                          </a14:m>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530944622"/>
                  </p:ext>
                </p:extLst>
              </p:nvPr>
            </p:nvGraphicFramePr>
            <p:xfrm>
              <a:off x="712763" y="2156026"/>
              <a:ext cx="10869638" cy="4691103"/>
            </p:xfrm>
            <a:graphic>
              <a:graphicData uri="http://schemas.openxmlformats.org/drawingml/2006/table">
                <a:tbl>
                  <a:tblPr firstRow="1" firstCol="1" bandRow="1">
                    <a:tableStyleId>{5C22544A-7EE6-4342-B048-85BDC9FD1C3A}</a:tableStyleId>
                  </a:tblPr>
                  <a:tblGrid>
                    <a:gridCol w="1539140">
                      <a:extLst>
                        <a:ext uri="{9D8B030D-6E8A-4147-A177-3AD203B41FA5}">
                          <a16:colId xmlns:a16="http://schemas.microsoft.com/office/drawing/2014/main" val="20000"/>
                        </a:ext>
                      </a:extLst>
                    </a:gridCol>
                    <a:gridCol w="7304397">
                      <a:extLst>
                        <a:ext uri="{9D8B030D-6E8A-4147-A177-3AD203B41FA5}">
                          <a16:colId xmlns:a16="http://schemas.microsoft.com/office/drawing/2014/main" val="20001"/>
                        </a:ext>
                      </a:extLst>
                    </a:gridCol>
                    <a:gridCol w="2026101">
                      <a:extLst>
                        <a:ext uri="{9D8B030D-6E8A-4147-A177-3AD203B41FA5}">
                          <a16:colId xmlns:a16="http://schemas.microsoft.com/office/drawing/2014/main" val="20002"/>
                        </a:ext>
                      </a:extLst>
                    </a:gridCol>
                  </a:tblGrid>
                  <a:tr h="520479">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बल</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तैनाती</a:t>
                          </a: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ea typeface="Times New Roman"/>
                              <a:cs typeface="Times New Roman" panose="02020603050405020304" pitchFamily="18" charset="0"/>
                            </a:rPr>
                            <a:t>कार्मिक</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सेना</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23 कॉलम, 104 नावें</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36" t="-111111" r="-1201" b="-680000"/>
                          </a:stretch>
                        </a:blipFill>
                      </a:tcPr>
                    </a:tc>
                    <a:extLst>
                      <a:ext uri="{0D108BD9-81ED-4DB2-BD59-A6C34878D82A}">
                        <a16:rowId xmlns:a16="http://schemas.microsoft.com/office/drawing/2014/main" val="10001"/>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नौ-सेना</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81 टीमें, हेलेकॉप्टर - 06 और डोनियर - 02</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36" t="-208791" r="-1201" b="-572527"/>
                          </a:stretch>
                        </a:blipFill>
                      </a:tcPr>
                    </a:tc>
                    <a:extLst>
                      <a:ext uri="{0D108BD9-81ED-4DB2-BD59-A6C34878D82A}">
                        <a16:rowId xmlns:a16="http://schemas.microsoft.com/office/drawing/2014/main" val="10002"/>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वायु सेना</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हेलीकॉप्टर - 29 और फिक्स्ड विंग - 18,</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36" t="-308791" r="-1201" b="-472527"/>
                          </a:stretch>
                        </a:blipFill>
                      </a:tcPr>
                    </a:tc>
                    <a:extLst>
                      <a:ext uri="{0D108BD9-81ED-4DB2-BD59-A6C34878D82A}">
                        <a16:rowId xmlns:a16="http://schemas.microsoft.com/office/drawing/2014/main" val="10003"/>
                      </a:ext>
                    </a:extLst>
                  </a:tr>
                  <a:tr h="853440">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तटरक्षक</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36 टीमें, हेलेकॉप्टर - 02 और डोनियर - 04, जेमिनी बोट्स - 22 और लाइफ क्राफ्ट - 04</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36" t="-265714" r="-1201" b="-207143"/>
                          </a:stretch>
                        </a:blipFill>
                      </a:tcPr>
                    </a:tc>
                    <a:extLst>
                      <a:ext uri="{0D108BD9-81ED-4DB2-BD59-A6C34878D82A}">
                        <a16:rowId xmlns:a16="http://schemas.microsoft.com/office/drawing/2014/main" val="10004"/>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सीआरपीएफ</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36" t="-562637" r="-1201" b="-218681"/>
                          </a:stretch>
                        </a:blipFill>
                      </a:tcPr>
                    </a:tc>
                    <a:extLst>
                      <a:ext uri="{0D108BD9-81ED-4DB2-BD59-A6C34878D82A}">
                        <a16:rowId xmlns:a16="http://schemas.microsoft.com/office/drawing/2014/main" val="10005"/>
                      </a:ext>
                    </a:extLst>
                  </a:tr>
                  <a:tr h="552864">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बीएसएफ</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36" t="-662637" r="-1201" b="-118681"/>
                          </a:stretch>
                        </a:blipFill>
                      </a:tcPr>
                    </a:tc>
                    <a:extLst>
                      <a:ext uri="{0D108BD9-81ED-4DB2-BD59-A6C34878D82A}">
                        <a16:rowId xmlns:a16="http://schemas.microsoft.com/office/drawing/2014/main" val="10006"/>
                      </a:ext>
                    </a:extLst>
                  </a:tr>
                  <a:tr h="552864">
                    <a:tc>
                      <a:txBody>
                        <a:bodyPr/>
                        <a:lstStyle/>
                        <a:p>
                          <a:pPr algn="ctr">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lnSpc>
                              <a:spcPct val="100000"/>
                            </a:lnSpc>
                            <a:spcAft>
                              <a:spcPts val="0"/>
                            </a:spcAft>
                          </a:pPr>
                          <a:r>
                            <a:rPr lang="hi-IN" sz="2800" dirty="0">
                              <a:effectLst/>
                              <a:latin typeface="Times New Roman" panose="02020603050405020304" pitchFamily="18" charset="0"/>
                              <a:cs typeface="Times New Roman" panose="02020603050405020304" pitchFamily="18" charset="0"/>
                            </a:rPr>
                            <a:t>कुल</a:t>
                          </a:r>
                          <a:endParaRPr lang="en-IN" sz="28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436336" t="-762637" r="-1201" b="-18681"/>
                          </a:stretch>
                        </a:blipFill>
                      </a:tcPr>
                    </a:tc>
                    <a:extLst>
                      <a:ext uri="{0D108BD9-81ED-4DB2-BD59-A6C34878D82A}">
                        <a16:rowId xmlns:a16="http://schemas.microsoft.com/office/drawing/2014/main" val="10007"/>
                      </a:ext>
                    </a:extLst>
                  </a:tr>
                </a:tbl>
              </a:graphicData>
            </a:graphic>
          </p:graphicFrame>
        </mc:Fallback>
      </mc:AlternateContent>
      <p:sp>
        <p:nvSpPr>
          <p:cNvPr id="6" name="TextBox 5">
            <a:extLst>
              <a:ext uri="{FF2B5EF4-FFF2-40B4-BE49-F238E27FC236}">
                <a16:creationId xmlns="" xmlns:a16="http://schemas.microsoft.com/office/drawing/2014/main" id="{1AC22AEB-DEF0-0344-C580-EF38A124AF1D}"/>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19378845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61180" y="1446638"/>
            <a:ext cx="10869637" cy="514922"/>
          </a:xfrm>
          <a:prstGeom prst="rect">
            <a:avLst/>
          </a:prstGeom>
        </p:spPr>
        <p:txBody>
          <a:bodyPr>
            <a:normAutofit lnSpcReduction="10000"/>
          </a:bodyPr>
          <a:lstStyle/>
          <a:p>
            <a:pPr marL="0" indent="0">
              <a:buNone/>
            </a:pPr>
            <a:r>
              <a:rPr lang="hi-IN" sz="2800" b="1" u="sng" dirty="0">
                <a:latin typeface="Times New Roman" panose="02020603050405020304" pitchFamily="18" charset="0"/>
                <a:cs typeface="Times New Roman" panose="02020603050405020304" pitchFamily="18" charset="0"/>
              </a:rPr>
              <a:t>एनडीआरएफ टीमों की तैनाती:-</a:t>
            </a:r>
            <a:endParaRPr lang="en-IN" dirty="0"/>
          </a:p>
        </p:txBody>
      </p:sp>
      <p:graphicFrame>
        <p:nvGraphicFramePr>
          <p:cNvPr id="5" name="Table 4"/>
          <p:cNvGraphicFramePr>
            <a:graphicFrameLocks noGrp="1"/>
          </p:cNvGraphicFramePr>
          <p:nvPr>
            <p:extLst>
              <p:ext uri="{D42A27DB-BD31-4B8C-83A1-F6EECF244321}">
                <p14:modId xmlns:p14="http://schemas.microsoft.com/office/powerpoint/2010/main" val="2321600263"/>
              </p:ext>
            </p:extLst>
          </p:nvPr>
        </p:nvGraphicFramePr>
        <p:xfrm>
          <a:off x="108625" y="1961560"/>
          <a:ext cx="11974750" cy="4924570"/>
        </p:xfrm>
        <a:graphic>
          <a:graphicData uri="http://schemas.openxmlformats.org/drawingml/2006/table">
            <a:tbl>
              <a:tblPr firstRow="1" firstCol="1" bandRow="1">
                <a:tableStyleId>{5C22544A-7EE6-4342-B048-85BDC9FD1C3A}</a:tableStyleId>
              </a:tblPr>
              <a:tblGrid>
                <a:gridCol w="1265701">
                  <a:extLst>
                    <a:ext uri="{9D8B030D-6E8A-4147-A177-3AD203B41FA5}">
                      <a16:colId xmlns="" xmlns:a16="http://schemas.microsoft.com/office/drawing/2014/main" val="20000"/>
                    </a:ext>
                  </a:extLst>
                </a:gridCol>
                <a:gridCol w="3784163">
                  <a:extLst>
                    <a:ext uri="{9D8B030D-6E8A-4147-A177-3AD203B41FA5}">
                      <a16:colId xmlns="" xmlns:a16="http://schemas.microsoft.com/office/drawing/2014/main" val="20001"/>
                    </a:ext>
                  </a:extLst>
                </a:gridCol>
                <a:gridCol w="4166457">
                  <a:extLst>
                    <a:ext uri="{9D8B030D-6E8A-4147-A177-3AD203B41FA5}">
                      <a16:colId xmlns="" xmlns:a16="http://schemas.microsoft.com/office/drawing/2014/main" val="20002"/>
                    </a:ext>
                  </a:extLst>
                </a:gridCol>
                <a:gridCol w="2758429">
                  <a:extLst>
                    <a:ext uri="{9D8B030D-6E8A-4147-A177-3AD203B41FA5}">
                      <a16:colId xmlns="" xmlns:a16="http://schemas.microsoft.com/office/drawing/2014/main" val="20003"/>
                    </a:ext>
                  </a:extLst>
                </a:gridCol>
              </a:tblGrid>
              <a:tr h="595168">
                <a:tc>
                  <a:txBody>
                    <a:bodyPr/>
                    <a:lstStyle/>
                    <a:p>
                      <a:pPr algn="ctr">
                        <a:lnSpc>
                          <a:spcPct val="115000"/>
                        </a:lnSpc>
                        <a:spcAft>
                          <a:spcPts val="0"/>
                        </a:spcAft>
                      </a:pPr>
                      <a:r>
                        <a:rPr lang="hi-IN" sz="2000" dirty="0">
                          <a:effectLst/>
                          <a:latin typeface="Times New Roman" panose="02020603050405020304" pitchFamily="18" charset="0"/>
                          <a:cs typeface="Times New Roman" panose="02020603050405020304" pitchFamily="18" charset="0"/>
                        </a:rPr>
                        <a:t>दिनांक
</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FWR </a:t>
                      </a:r>
                      <a:r>
                        <a:rPr lang="hi-IN" sz="2000" dirty="0">
                          <a:effectLst/>
                          <a:latin typeface="Times New Roman" panose="02020603050405020304" pitchFamily="18" charset="0"/>
                          <a:cs typeface="Times New Roman" panose="02020603050405020304" pitchFamily="18" charset="0"/>
                        </a:rPr>
                        <a:t>ऑपरेशन में </a:t>
                      </a:r>
                      <a:r>
                        <a:rPr lang="en-US" sz="2000" dirty="0">
                          <a:effectLst/>
                          <a:latin typeface="Times New Roman" panose="02020603050405020304" pitchFamily="18" charset="0"/>
                          <a:cs typeface="Times New Roman" panose="02020603050405020304" pitchFamily="18" charset="0"/>
                        </a:rPr>
                        <a:t>NDRF </a:t>
                      </a:r>
                      <a:r>
                        <a:rPr lang="hi-IN" sz="2000" dirty="0">
                          <a:effectLst/>
                          <a:latin typeface="Times New Roman" panose="02020603050405020304" pitchFamily="18" charset="0"/>
                          <a:cs typeface="Times New Roman" panose="02020603050405020304" pitchFamily="18" charset="0"/>
                        </a:rPr>
                        <a:t>टीमों का समावेश</a:t>
                      </a:r>
                    </a:p>
                  </a:txBody>
                  <a:tcPr marL="22705" marR="22705" marT="0" marB="0"/>
                </a:tc>
                <a:tc>
                  <a:txBody>
                    <a:bodyPr/>
                    <a:lstStyle/>
                    <a:p>
                      <a:pPr algn="ctr">
                        <a:lnSpc>
                          <a:spcPct val="115000"/>
                        </a:lnSpc>
                        <a:spcAft>
                          <a:spcPts val="0"/>
                        </a:spcAft>
                      </a:pPr>
                      <a:r>
                        <a:rPr lang="hi-IN" sz="2000" dirty="0">
                          <a:effectLst/>
                          <a:latin typeface="Times New Roman" panose="02020603050405020304" pitchFamily="18" charset="0"/>
                          <a:cs typeface="Times New Roman" panose="02020603050405020304" pitchFamily="18" charset="0"/>
                        </a:rPr>
                        <a:t>माँग</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hi-IN" sz="2000" dirty="0">
                          <a:effectLst/>
                          <a:latin typeface="Times New Roman" panose="02020603050405020304" pitchFamily="18" charset="0"/>
                          <a:cs typeface="Times New Roman" panose="02020603050405020304" pitchFamily="18" charset="0"/>
                        </a:rPr>
                        <a:t>जिले</a:t>
                      </a:r>
                    </a:p>
                  </a:txBody>
                  <a:tcPr marL="22705" marR="22705" marT="0" marB="0"/>
                </a:tc>
                <a:extLst>
                  <a:ext uri="{0D108BD9-81ED-4DB2-BD59-A6C34878D82A}">
                    <a16:rowId xmlns="" xmlns:a16="http://schemas.microsoft.com/office/drawing/2014/main" val="10000"/>
                  </a:ext>
                </a:extLst>
              </a:tr>
              <a:tr h="595168">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09-08-18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hi-IN" sz="2000" dirty="0">
                          <a:effectLst/>
                          <a:latin typeface="Times New Roman" panose="02020603050405020304" pitchFamily="18" charset="0"/>
                          <a:cs typeface="Times New Roman" panose="02020603050405020304" pitchFamily="18" charset="0"/>
                        </a:rPr>
                        <a:t>03 टीमें बटालियन मुख्यालय से सड़क मार्ग द्वारा रवाना हुईं</a:t>
                      </a:r>
                    </a:p>
                  </a:txBody>
                  <a:tcPr marL="22705" marR="22705" marT="0" marB="0"/>
                </a:tc>
                <a:tc>
                  <a:txBody>
                    <a:bodyPr/>
                    <a:lstStyle/>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SEOC/MISC/99/2012 DATED 09-08-2018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rowSpan="2">
                  <a:txBody>
                    <a:bodyPr/>
                    <a:lstStyle/>
                    <a:p>
                      <a:pPr>
                        <a:lnSpc>
                          <a:spcPct val="115000"/>
                        </a:lnSpc>
                        <a:spcAft>
                          <a:spcPts val="0"/>
                        </a:spcAft>
                      </a:pPr>
                      <a:r>
                        <a:rPr lang="hi-IN" sz="2000" dirty="0">
                          <a:effectLst/>
                          <a:latin typeface="Times New Roman" panose="02020603050405020304" pitchFamily="18" charset="0"/>
                          <a:cs typeface="Times New Roman" panose="02020603050405020304" pitchFamily="18" charset="0"/>
                        </a:rPr>
                        <a:t>पठानमथिट्टा, इडुक्की, वायनाड, एर्नाकुलम, त्रिशूर और कोझिकोड</a:t>
                      </a:r>
                    </a:p>
                  </a:txBody>
                  <a:tcPr marL="22705" marR="22705" marT="0" marB="0"/>
                </a:tc>
                <a:extLst>
                  <a:ext uri="{0D108BD9-81ED-4DB2-BD59-A6C34878D82A}">
                    <a16:rowId xmlns="" xmlns:a16="http://schemas.microsoft.com/office/drawing/2014/main" val="10001"/>
                  </a:ext>
                </a:extLst>
              </a:tr>
              <a:tr h="620048">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09-08-18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hi-IN" sz="2000" dirty="0">
                          <a:effectLst/>
                          <a:latin typeface="Times New Roman" panose="02020603050405020304" pitchFamily="18" charset="0"/>
                          <a:cs typeface="Times New Roman" panose="02020603050405020304" pitchFamily="18" charset="0"/>
                        </a:rPr>
                        <a:t>04 टीमें </a:t>
                      </a:r>
                      <a:r>
                        <a:rPr lang="en-US" sz="2000" dirty="0">
                          <a:effectLst/>
                          <a:latin typeface="Times New Roman" panose="02020603050405020304" pitchFamily="18" charset="0"/>
                          <a:cs typeface="Times New Roman" panose="02020603050405020304" pitchFamily="18" charset="0"/>
                        </a:rPr>
                        <a:t>INS </a:t>
                      </a:r>
                      <a:r>
                        <a:rPr lang="hi-IN" sz="2000" dirty="0">
                          <a:effectLst/>
                          <a:latin typeface="Times New Roman" panose="02020603050405020304" pitchFamily="18" charset="0"/>
                          <a:cs typeface="Times New Roman" panose="02020603050405020304" pitchFamily="18" charset="0"/>
                        </a:rPr>
                        <a:t>राजाली से त्रिवेंद्रम हवाई अड्डे के लिए  एयरलिफ्ट किया गया </a:t>
                      </a:r>
                    </a:p>
                  </a:txBody>
                  <a:tcPr marL="22705" marR="22705" marT="0" marB="0"/>
                </a:tc>
                <a:tc>
                  <a:txBody>
                    <a:bodyPr/>
                    <a:lstStyle/>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SEOC/MISC/99/2012 (2) DATED 09-08-2018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vMerge="1">
                  <a:txBody>
                    <a:bodyPr/>
                    <a:lstStyle/>
                    <a:p>
                      <a:endParaRPr lang="en-IN"/>
                    </a:p>
                  </a:txBody>
                  <a:tcPr/>
                </a:tc>
                <a:extLst>
                  <a:ext uri="{0D108BD9-81ED-4DB2-BD59-A6C34878D82A}">
                    <a16:rowId xmlns="" xmlns:a16="http://schemas.microsoft.com/office/drawing/2014/main" val="10002"/>
                  </a:ext>
                </a:extLst>
              </a:tr>
              <a:tr h="595168">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10-08-18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hi-IN" sz="2000" dirty="0">
                          <a:effectLst/>
                          <a:latin typeface="Times New Roman" panose="02020603050405020304" pitchFamily="18" charset="0"/>
                          <a:cs typeface="Times New Roman" panose="02020603050405020304" pitchFamily="18" charset="0"/>
                        </a:rPr>
                        <a:t>04 टीमों को आईएनएस राजाली से त्रिवेंद्रम हवाई अड्डे के लिए एयरलिफ्ट किया गया</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SEOC/MISC/99/2012 DATED 10-08-2018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rowSpan="2">
                  <a:txBody>
                    <a:bodyPr/>
                    <a:lstStyle/>
                    <a:p>
                      <a:pPr>
                        <a:lnSpc>
                          <a:spcPct val="115000"/>
                        </a:lnSpc>
                        <a:spcAft>
                          <a:spcPts val="0"/>
                        </a:spcAft>
                      </a:pPr>
                      <a:r>
                        <a:rPr lang="hi-IN" sz="2000" dirty="0">
                          <a:effectLst/>
                          <a:latin typeface="Times New Roman" panose="02020603050405020304" pitchFamily="18" charset="0"/>
                          <a:cs typeface="Times New Roman" panose="02020603050405020304" pitchFamily="18" charset="0"/>
                        </a:rPr>
                        <a:t>पठानमथिट्टा, इडुक्की, वायनाड, एरनाकुलम, त्रिशूर, अलप्पुझा और कोझिकोड</a:t>
                      </a:r>
                    </a:p>
                  </a:txBody>
                  <a:tcPr marL="22705" marR="22705" marT="0" marB="0"/>
                </a:tc>
                <a:extLst>
                  <a:ext uri="{0D108BD9-81ED-4DB2-BD59-A6C34878D82A}">
                    <a16:rowId xmlns="" xmlns:a16="http://schemas.microsoft.com/office/drawing/2014/main" val="10003"/>
                  </a:ext>
                </a:extLst>
              </a:tr>
              <a:tr h="905193">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10-08-18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hi-IN" sz="2000" dirty="0">
                          <a:effectLst/>
                          <a:latin typeface="Times New Roman" panose="02020603050405020304" pitchFamily="18" charset="0"/>
                          <a:cs typeface="Times New Roman" panose="02020603050405020304" pitchFamily="18" charset="0"/>
                        </a:rPr>
                        <a:t>10वीं बटालियन के 15 कर्मियों को विजयवाड़ा हवाई अड्डे से त्रिवेंद्रम हवाई अड्डे तक एयरलिफ्ट किया गया।</a:t>
                      </a:r>
                    </a:p>
                  </a:txBody>
                  <a:tcPr marL="22705" marR="22705" marT="0" marB="0"/>
                </a:tc>
                <a:tc>
                  <a:txBody>
                    <a:bodyPr/>
                    <a:lstStyle/>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10</a:t>
                      </a:r>
                      <a:r>
                        <a:rPr lang="en-US" sz="2000" baseline="30000" dirty="0">
                          <a:effectLst/>
                          <a:latin typeface="Times New Roman" panose="02020603050405020304" pitchFamily="18" charset="0"/>
                          <a:cs typeface="Times New Roman" panose="02020603050405020304" pitchFamily="18" charset="0"/>
                        </a:rPr>
                        <a:t>TH</a:t>
                      </a:r>
                      <a:r>
                        <a:rPr lang="en-US" sz="2000" dirty="0">
                          <a:effectLst/>
                          <a:latin typeface="Times New Roman" panose="02020603050405020304" pitchFamily="18" charset="0"/>
                          <a:cs typeface="Times New Roman" panose="02020603050405020304" pitchFamily="18" charset="0"/>
                        </a:rPr>
                        <a:t> BN D.III-4/2018-19/OPS DATED 10 AUG’2018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vMerge="1">
                  <a:txBody>
                    <a:bodyPr/>
                    <a:lstStyle/>
                    <a:p>
                      <a:endParaRPr lang="en-IN"/>
                    </a:p>
                  </a:txBody>
                  <a:tcPr/>
                </a:tc>
                <a:extLst>
                  <a:ext uri="{0D108BD9-81ED-4DB2-BD59-A6C34878D82A}">
                    <a16:rowId xmlns="" xmlns:a16="http://schemas.microsoft.com/office/drawing/2014/main" val="10004"/>
                  </a:ext>
                </a:extLst>
              </a:tr>
              <a:tr h="1215217">
                <a:tc>
                  <a:txBody>
                    <a:bodyPr/>
                    <a:lstStyle/>
                    <a:p>
                      <a:pPr>
                        <a:lnSpc>
                          <a:spcPct val="115000"/>
                        </a:lnSpc>
                        <a:spcAft>
                          <a:spcPts val="0"/>
                        </a:spcAft>
                      </a:pPr>
                      <a:r>
                        <a:rPr lang="en-US" sz="2000" dirty="0">
                          <a:effectLst/>
                          <a:latin typeface="Times New Roman" panose="02020603050405020304" pitchFamily="18" charset="0"/>
                          <a:cs typeface="Times New Roman" panose="02020603050405020304" pitchFamily="18" charset="0"/>
                        </a:rPr>
                        <a:t>15-08-18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just">
                        <a:lnSpc>
                          <a:spcPct val="115000"/>
                        </a:lnSpc>
                        <a:spcAft>
                          <a:spcPts val="0"/>
                        </a:spcAft>
                      </a:pPr>
                      <a:r>
                        <a:rPr lang="hi-IN" sz="2000" dirty="0">
                          <a:effectLst/>
                          <a:latin typeface="Times New Roman" panose="02020603050405020304" pitchFamily="18" charset="0"/>
                          <a:cs typeface="Times New Roman" panose="02020603050405020304" pitchFamily="18" charset="0"/>
                        </a:rPr>
                        <a:t>5वीं बटालियन की 04 टीमें पुणे हवाई अड्डे से त्रिवेंद्रम हवाई अड्डे तक एयरलिफ्ट की गईं।</a:t>
                      </a:r>
                    </a:p>
                  </a:txBody>
                  <a:tcPr marL="22705" marR="22705" marT="0" marB="0"/>
                </a:tc>
                <a:tc>
                  <a:txBody>
                    <a:bodyPr/>
                    <a:lstStyle/>
                    <a:p>
                      <a:pPr algn="just">
                        <a:lnSpc>
                          <a:spcPct val="115000"/>
                        </a:lnSpc>
                        <a:spcAft>
                          <a:spcPts val="0"/>
                        </a:spcAft>
                      </a:pPr>
                      <a:r>
                        <a:rPr lang="en-US" sz="2000" dirty="0">
                          <a:effectLst/>
                          <a:latin typeface="Times New Roman" panose="02020603050405020304" pitchFamily="18" charset="0"/>
                          <a:cs typeface="Times New Roman" panose="02020603050405020304" pitchFamily="18" charset="0"/>
                        </a:rPr>
                        <a:t>AS PER HQ NEW DELHI MESSAGE NO.I-17018/ OPS/MONSOON/HQ NDRF/ 2018-44 DATED 16 AUG’2018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nSpc>
                          <a:spcPct val="115000"/>
                        </a:lnSpc>
                        <a:spcAft>
                          <a:spcPts val="0"/>
                        </a:spcAft>
                      </a:pPr>
                      <a:r>
                        <a:rPr lang="hi-IN" sz="2000" dirty="0">
                          <a:effectLst/>
                          <a:latin typeface="Times New Roman" panose="02020603050405020304" pitchFamily="18" charset="0"/>
                          <a:cs typeface="Times New Roman" panose="02020603050405020304" pitchFamily="18" charset="0"/>
                        </a:rPr>
                        <a:t>पठानमथिट्टा, इडुक्की, वायनाड, एरनाकुलम, त्रिशूर, अलप्पुझा और कोझिकोड</a:t>
                      </a:r>
                    </a:p>
                  </a:txBody>
                  <a:tcPr marL="22705" marR="22705" marT="0" marB="0"/>
                </a:tc>
                <a:extLst>
                  <a:ext uri="{0D108BD9-81ED-4DB2-BD59-A6C34878D82A}">
                    <a16:rowId xmlns="" xmlns:a16="http://schemas.microsoft.com/office/drawing/2014/main" val="10005"/>
                  </a:ext>
                </a:extLst>
              </a:tr>
            </a:tbl>
          </a:graphicData>
        </a:graphic>
      </p:graphicFrame>
      <p:sp>
        <p:nvSpPr>
          <p:cNvPr id="6" name="TextBox 5">
            <a:extLst>
              <a:ext uri="{FF2B5EF4-FFF2-40B4-BE49-F238E27FC236}">
                <a16:creationId xmlns="" xmlns:a16="http://schemas.microsoft.com/office/drawing/2014/main" id="{3F4A15DF-2893-4658-DAF3-CE4E58DB76B0}"/>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11682742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17860511"/>
              </p:ext>
            </p:extLst>
          </p:nvPr>
        </p:nvGraphicFramePr>
        <p:xfrm>
          <a:off x="144393" y="1961560"/>
          <a:ext cx="11903213" cy="4896439"/>
        </p:xfrm>
        <a:graphic>
          <a:graphicData uri="http://schemas.openxmlformats.org/drawingml/2006/table">
            <a:tbl>
              <a:tblPr firstRow="1" firstCol="1" bandRow="1">
                <a:tableStyleId>{5C22544A-7EE6-4342-B048-85BDC9FD1C3A}</a:tableStyleId>
              </a:tblPr>
              <a:tblGrid>
                <a:gridCol w="1258139">
                  <a:extLst>
                    <a:ext uri="{9D8B030D-6E8A-4147-A177-3AD203B41FA5}">
                      <a16:colId xmlns="" xmlns:a16="http://schemas.microsoft.com/office/drawing/2014/main" val="20000"/>
                    </a:ext>
                  </a:extLst>
                </a:gridCol>
                <a:gridCol w="3761556">
                  <a:extLst>
                    <a:ext uri="{9D8B030D-6E8A-4147-A177-3AD203B41FA5}">
                      <a16:colId xmlns="" xmlns:a16="http://schemas.microsoft.com/office/drawing/2014/main" val="20001"/>
                    </a:ext>
                  </a:extLst>
                </a:gridCol>
                <a:gridCol w="4141567">
                  <a:extLst>
                    <a:ext uri="{9D8B030D-6E8A-4147-A177-3AD203B41FA5}">
                      <a16:colId xmlns="" xmlns:a16="http://schemas.microsoft.com/office/drawing/2014/main" val="20002"/>
                    </a:ext>
                  </a:extLst>
                </a:gridCol>
                <a:gridCol w="2741951">
                  <a:extLst>
                    <a:ext uri="{9D8B030D-6E8A-4147-A177-3AD203B41FA5}">
                      <a16:colId xmlns="" xmlns:a16="http://schemas.microsoft.com/office/drawing/2014/main" val="20003"/>
                    </a:ext>
                  </a:extLst>
                </a:gridCol>
              </a:tblGrid>
              <a:tr h="695026">
                <a:tc>
                  <a:txBody>
                    <a:bodyPr/>
                    <a:lstStyle/>
                    <a:p>
                      <a:pPr algn="ctr">
                        <a:lnSpc>
                          <a:spcPct val="115000"/>
                        </a:lnSpc>
                        <a:spcAft>
                          <a:spcPts val="0"/>
                        </a:spcAft>
                      </a:pPr>
                      <a:r>
                        <a:rPr lang="hi-IN" sz="1800" dirty="0">
                          <a:effectLst/>
                          <a:latin typeface="Times New Roman" panose="02020603050405020304" pitchFamily="18" charset="0"/>
                          <a:cs typeface="Times New Roman" panose="02020603050405020304" pitchFamily="18" charset="0"/>
                        </a:rPr>
                        <a:t>दिनांक
</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FWR </a:t>
                      </a:r>
                      <a:r>
                        <a:rPr lang="hi-IN" sz="1800" dirty="0">
                          <a:effectLst/>
                          <a:latin typeface="Times New Roman" panose="02020603050405020304" pitchFamily="18" charset="0"/>
                          <a:cs typeface="Times New Roman" panose="02020603050405020304" pitchFamily="18" charset="0"/>
                        </a:rPr>
                        <a:t>ऑपरेशन में </a:t>
                      </a:r>
                      <a:r>
                        <a:rPr lang="en-US" sz="1800" dirty="0">
                          <a:effectLst/>
                          <a:latin typeface="Times New Roman" panose="02020603050405020304" pitchFamily="18" charset="0"/>
                          <a:cs typeface="Times New Roman" panose="02020603050405020304" pitchFamily="18" charset="0"/>
                        </a:rPr>
                        <a:t>NDRF </a:t>
                      </a:r>
                      <a:r>
                        <a:rPr lang="hi-IN" sz="1800" dirty="0">
                          <a:effectLst/>
                          <a:latin typeface="Times New Roman" panose="02020603050405020304" pitchFamily="18" charset="0"/>
                          <a:cs typeface="Times New Roman" panose="02020603050405020304" pitchFamily="18" charset="0"/>
                        </a:rPr>
                        <a:t>टीमों का समावेश</a:t>
                      </a:r>
                    </a:p>
                  </a:txBody>
                  <a:tcPr marL="22705" marR="22705" marT="0" marB="0"/>
                </a:tc>
                <a:tc>
                  <a:txBody>
                    <a:bodyPr/>
                    <a:lstStyle/>
                    <a:p>
                      <a:pPr algn="ctr">
                        <a:lnSpc>
                          <a:spcPct val="115000"/>
                        </a:lnSpc>
                        <a:spcAft>
                          <a:spcPts val="0"/>
                        </a:spcAft>
                      </a:pPr>
                      <a:r>
                        <a:rPr lang="hi-IN" sz="1800" dirty="0">
                          <a:effectLst/>
                          <a:latin typeface="Times New Roman" panose="02020603050405020304" pitchFamily="18" charset="0"/>
                          <a:cs typeface="Times New Roman" panose="02020603050405020304" pitchFamily="18" charset="0"/>
                        </a:rPr>
                        <a:t>माँग</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hi-IN" sz="1800" dirty="0">
                          <a:effectLst/>
                          <a:latin typeface="Times New Roman" panose="02020603050405020304" pitchFamily="18" charset="0"/>
                          <a:cs typeface="Times New Roman" panose="02020603050405020304" pitchFamily="18" charset="0"/>
                        </a:rPr>
                        <a:t>जिले</a:t>
                      </a:r>
                    </a:p>
                  </a:txBody>
                  <a:tcPr marL="22705" marR="22705" marT="0" marB="0"/>
                </a:tc>
                <a:extLst>
                  <a:ext uri="{0D108BD9-81ED-4DB2-BD59-A6C34878D82A}">
                    <a16:rowId xmlns="" xmlns:a16="http://schemas.microsoft.com/office/drawing/2014/main" val="10000"/>
                  </a:ext>
                </a:extLst>
              </a:tr>
              <a:tr h="1119445">
                <a:tc>
                  <a:txBody>
                    <a:bodyPr/>
                    <a:lstStyle/>
                    <a:p>
                      <a:pPr>
                        <a:lnSpc>
                          <a:spcPct val="115000"/>
                        </a:lnSpc>
                        <a:spcAft>
                          <a:spcPts val="0"/>
                        </a:spcAft>
                      </a:pPr>
                      <a:r>
                        <a:rPr lang="en-US" sz="1800" dirty="0">
                          <a:effectLst/>
                          <a:latin typeface="Times New Roman" panose="02020603050405020304" pitchFamily="18" charset="0"/>
                        </a:rPr>
                        <a:t>16-08-18</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hi-IN" sz="1800" dirty="0">
                          <a:effectLst/>
                          <a:latin typeface="Times New Roman" panose="02020603050405020304" pitchFamily="18" charset="0"/>
                        </a:rPr>
                        <a:t>8 बटालियन की 06 टीमें हिंडोन  एयरबेस से कोयंबटूर तक एयरलिफ्ट की गईं।</a:t>
                      </a:r>
                    </a:p>
                  </a:txBody>
                  <a:tcPr marL="22705" marR="22705" marT="0" marB="0"/>
                </a:tc>
                <a:tc>
                  <a:txBody>
                    <a:bodyPr/>
                    <a:lstStyle/>
                    <a:p>
                      <a:pPr algn="just">
                        <a:lnSpc>
                          <a:spcPct val="115000"/>
                        </a:lnSpc>
                        <a:spcAft>
                          <a:spcPts val="0"/>
                        </a:spcAft>
                      </a:pPr>
                      <a:r>
                        <a:rPr lang="hi-IN" sz="1800" dirty="0">
                          <a:effectLst/>
                          <a:latin typeface="Times New Roman" panose="02020603050405020304" pitchFamily="18" charset="0"/>
                        </a:rPr>
                        <a:t>HQ नई दिल्ली के संदेश संख्या </a:t>
                      </a:r>
                      <a:r>
                        <a:rPr lang="en-US" sz="1800" dirty="0">
                          <a:effectLst/>
                          <a:latin typeface="Times New Roman" panose="02020603050405020304" pitchFamily="18" charset="0"/>
                        </a:rPr>
                        <a:t>I-17018/OPS/MONSOON/HQ NDRF/2018-6211 </a:t>
                      </a:r>
                      <a:r>
                        <a:rPr lang="hi-IN" sz="1800" dirty="0">
                          <a:effectLst/>
                          <a:latin typeface="Times New Roman" panose="02020603050405020304" pitchFamily="18" charset="0"/>
                        </a:rPr>
                        <a:t>के अनुसार, दिनांक 16 अगस्त 2018</a:t>
                      </a:r>
                    </a:p>
                  </a:txBody>
                  <a:tcPr marL="22705" marR="22705" marT="0" marB="0"/>
                </a:tc>
                <a:tc>
                  <a:txBody>
                    <a:bodyPr/>
                    <a:lstStyle/>
                    <a:p>
                      <a:pPr>
                        <a:lnSpc>
                          <a:spcPct val="115000"/>
                        </a:lnSpc>
                        <a:spcAft>
                          <a:spcPts val="0"/>
                        </a:spcAft>
                      </a:pPr>
                      <a:r>
                        <a:rPr lang="hi-IN" sz="1800" dirty="0">
                          <a:effectLst/>
                          <a:latin typeface="Times New Roman" panose="02020603050405020304" pitchFamily="18" charset="0"/>
                        </a:rPr>
                        <a:t>पठानमथिट्टा, इडुक्की,
वायनाड, एर्नाकुलम, त्रिशूर, अलप्पुझा और कोझिकोड</a:t>
                      </a:r>
                      <a:endParaRPr lang="en-IN" sz="1800" dirty="0">
                        <a:effectLst/>
                        <a:latin typeface="Times New Roman" panose="02020603050405020304" pitchFamily="18" charset="0"/>
                        <a:ea typeface="Times New Roman"/>
                        <a:cs typeface="Times New Roman"/>
                      </a:endParaRPr>
                    </a:p>
                  </a:txBody>
                  <a:tcPr marL="22705" marR="22705" marT="0" marB="0"/>
                </a:tc>
                <a:extLst>
                  <a:ext uri="{0D108BD9-81ED-4DB2-BD59-A6C34878D82A}">
                    <a16:rowId xmlns="" xmlns:a16="http://schemas.microsoft.com/office/drawing/2014/main" val="10001"/>
                  </a:ext>
                </a:extLst>
              </a:tr>
              <a:tr h="966884">
                <a:tc>
                  <a:txBody>
                    <a:bodyPr/>
                    <a:lstStyle/>
                    <a:p>
                      <a:pPr>
                        <a:lnSpc>
                          <a:spcPct val="115000"/>
                        </a:lnSpc>
                        <a:spcAft>
                          <a:spcPts val="0"/>
                        </a:spcAft>
                      </a:pPr>
                      <a:r>
                        <a:rPr lang="en-US" sz="1800" dirty="0">
                          <a:effectLst/>
                          <a:latin typeface="Times New Roman" panose="02020603050405020304" pitchFamily="18" charset="0"/>
                        </a:rPr>
                        <a:t>17-08-18</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hi-IN" sz="1800" dirty="0">
                          <a:effectLst/>
                          <a:latin typeface="Times New Roman" panose="02020603050405020304" pitchFamily="18" charset="0"/>
                        </a:rPr>
                        <a:t>2 बटालियन की 06 टीमें कोलकाता हवाई अड्डे से त्रिवेंद्रम हवाई अड्डे तक एयरलिफ्ट की गईं।</a:t>
                      </a:r>
                    </a:p>
                  </a:txBody>
                  <a:tcPr marL="22705" marR="22705" marT="0" marB="0"/>
                </a:tc>
                <a:tc>
                  <a:txBody>
                    <a:bodyPr/>
                    <a:lstStyle/>
                    <a:p>
                      <a:pPr algn="just">
                        <a:lnSpc>
                          <a:spcPct val="115000"/>
                        </a:lnSpc>
                        <a:spcAft>
                          <a:spcPts val="0"/>
                        </a:spcAft>
                      </a:pPr>
                      <a:r>
                        <a:rPr lang="hi-IN" sz="1800" dirty="0">
                          <a:effectLst/>
                          <a:latin typeface="Times New Roman" panose="02020603050405020304" pitchFamily="18" charset="0"/>
                        </a:rPr>
                        <a:t>HQ नई दिल्ली के संदेश संख्या </a:t>
                      </a:r>
                      <a:r>
                        <a:rPr lang="en-US" sz="1800" dirty="0">
                          <a:effectLst/>
                          <a:latin typeface="Times New Roman" panose="02020603050405020304" pitchFamily="18" charset="0"/>
                        </a:rPr>
                        <a:t>I-17018/OPS/MONSOON/HQ NDRF/2018-6191 </a:t>
                      </a:r>
                      <a:r>
                        <a:rPr lang="hi-IN" sz="1800" dirty="0">
                          <a:effectLst/>
                          <a:latin typeface="Times New Roman" panose="02020603050405020304" pitchFamily="18" charset="0"/>
                        </a:rPr>
                        <a:t>के अनुसार, दिनांक 16 अगस्त 2018</a:t>
                      </a:r>
                    </a:p>
                  </a:txBody>
                  <a:tcPr marL="22705" marR="22705" marT="0" marB="0"/>
                </a:tc>
                <a:tc rowSpan="3">
                  <a:txBody>
                    <a:bodyPr/>
                    <a:lstStyle/>
                    <a:p>
                      <a:pPr>
                        <a:lnSpc>
                          <a:spcPct val="115000"/>
                        </a:lnSpc>
                        <a:spcAft>
                          <a:spcPts val="0"/>
                        </a:spcAft>
                      </a:pPr>
                      <a:r>
                        <a:rPr lang="hi-IN" sz="1800" dirty="0">
                          <a:effectLst/>
                          <a:latin typeface="Times New Roman" panose="02020603050405020304" pitchFamily="18" charset="0"/>
                        </a:rPr>
                        <a:t>पठानमथिट्टा, इडुक्की, अलप्पुझा, वायनाड, एर्नाकुलम, मलप्पुरम, त्रिशूर और कोझिकोड</a:t>
                      </a:r>
                      <a:endParaRPr lang="en-IN" sz="1800" dirty="0">
                        <a:effectLst/>
                        <a:latin typeface="Times New Roman" panose="02020603050405020304" pitchFamily="18" charset="0"/>
                        <a:ea typeface="Times New Roman"/>
                        <a:cs typeface="Times New Roman"/>
                      </a:endParaRPr>
                    </a:p>
                  </a:txBody>
                  <a:tcPr marL="22705" marR="22705" marT="0" marB="0"/>
                </a:tc>
                <a:extLst>
                  <a:ext uri="{0D108BD9-81ED-4DB2-BD59-A6C34878D82A}">
                    <a16:rowId xmlns="" xmlns:a16="http://schemas.microsoft.com/office/drawing/2014/main" val="10002"/>
                  </a:ext>
                </a:extLst>
              </a:tr>
              <a:tr h="966884">
                <a:tc>
                  <a:txBody>
                    <a:bodyPr/>
                    <a:lstStyle/>
                    <a:p>
                      <a:pPr>
                        <a:lnSpc>
                          <a:spcPct val="115000"/>
                        </a:lnSpc>
                        <a:spcAft>
                          <a:spcPts val="0"/>
                        </a:spcAft>
                      </a:pPr>
                      <a:r>
                        <a:rPr lang="en-US" sz="1800" dirty="0">
                          <a:effectLst/>
                          <a:latin typeface="Times New Roman" panose="02020603050405020304" pitchFamily="18" charset="0"/>
                        </a:rPr>
                        <a:t>17-08-18</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hi-IN" sz="1800" dirty="0">
                          <a:effectLst/>
                          <a:latin typeface="Times New Roman" panose="02020603050405020304" pitchFamily="18" charset="0"/>
                        </a:rPr>
                        <a:t>3 बटालियन की 06 टीमें भुवनेश्वर हवाई अड्डे से कालीकट हवाई अड्डे तक एयरलिफ्ट की गईं।</a:t>
                      </a:r>
                    </a:p>
                  </a:txBody>
                  <a:tcPr marL="22705" marR="22705" marT="0" marB="0"/>
                </a:tc>
                <a:tc>
                  <a:txBody>
                    <a:bodyPr/>
                    <a:lstStyle/>
                    <a:p>
                      <a:pPr algn="just">
                        <a:lnSpc>
                          <a:spcPct val="115000"/>
                        </a:lnSpc>
                        <a:spcAft>
                          <a:spcPts val="0"/>
                        </a:spcAft>
                      </a:pPr>
                      <a:r>
                        <a:rPr lang="hi-IN" sz="1800" dirty="0">
                          <a:effectLst/>
                          <a:latin typeface="Times New Roman" panose="02020603050405020304" pitchFamily="18" charset="0"/>
                        </a:rPr>
                        <a:t>HQ नई दिल्ली के संदेश संख्या </a:t>
                      </a:r>
                      <a:r>
                        <a:rPr lang="en-US" sz="1800" dirty="0">
                          <a:effectLst/>
                          <a:latin typeface="Times New Roman" panose="02020603050405020304" pitchFamily="18" charset="0"/>
                        </a:rPr>
                        <a:t>I-17018/OPS/MONSOON/HQ NDRF/2018-6201 </a:t>
                      </a:r>
                      <a:r>
                        <a:rPr lang="hi-IN" sz="1800" dirty="0">
                          <a:effectLst/>
                          <a:latin typeface="Times New Roman" panose="02020603050405020304" pitchFamily="18" charset="0"/>
                        </a:rPr>
                        <a:t>के अनुसार, दिनांक 16 अगस्त 2018</a:t>
                      </a:r>
                    </a:p>
                  </a:txBody>
                  <a:tcPr marL="22705" marR="22705" marT="0" marB="0"/>
                </a:tc>
                <a:tc vMerge="1">
                  <a:txBody>
                    <a:bodyPr/>
                    <a:lstStyle/>
                    <a:p>
                      <a:endParaRPr lang="en-IN"/>
                    </a:p>
                  </a:txBody>
                  <a:tcPr/>
                </a:tc>
                <a:extLst>
                  <a:ext uri="{0D108BD9-81ED-4DB2-BD59-A6C34878D82A}">
                    <a16:rowId xmlns="" xmlns:a16="http://schemas.microsoft.com/office/drawing/2014/main" val="10003"/>
                  </a:ext>
                </a:extLst>
              </a:tr>
              <a:tr h="1148200">
                <a:tc>
                  <a:txBody>
                    <a:bodyPr/>
                    <a:lstStyle/>
                    <a:p>
                      <a:pPr>
                        <a:lnSpc>
                          <a:spcPct val="115000"/>
                        </a:lnSpc>
                        <a:spcAft>
                          <a:spcPts val="0"/>
                        </a:spcAft>
                      </a:pPr>
                      <a:r>
                        <a:rPr lang="en-US" sz="1800" dirty="0">
                          <a:effectLst/>
                          <a:latin typeface="Times New Roman" panose="02020603050405020304" pitchFamily="18" charset="0"/>
                        </a:rPr>
                        <a:t>17-08-18</a:t>
                      </a:r>
                      <a:endParaRPr lang="en-IN" sz="1800" dirty="0">
                        <a:effectLst/>
                        <a:latin typeface="Times New Roman" panose="02020603050405020304" pitchFamily="18" charset="0"/>
                        <a:ea typeface="Times New Roman"/>
                        <a:cs typeface="Times New Roman"/>
                      </a:endParaRPr>
                    </a:p>
                  </a:txBody>
                  <a:tcPr marL="22705" marR="22705" marT="0" marB="0"/>
                </a:tc>
                <a:tc>
                  <a:txBody>
                    <a:bodyPr/>
                    <a:lstStyle/>
                    <a:p>
                      <a:pPr algn="just">
                        <a:lnSpc>
                          <a:spcPct val="115000"/>
                        </a:lnSpc>
                        <a:spcAft>
                          <a:spcPts val="0"/>
                        </a:spcAft>
                      </a:pPr>
                      <a:r>
                        <a:rPr lang="hi-IN" sz="1800" dirty="0">
                          <a:effectLst/>
                          <a:latin typeface="Times New Roman" panose="02020603050405020304" pitchFamily="18" charset="0"/>
                        </a:rPr>
                        <a:t>6 बटालियन की 06 टीमें अहमदाबाद हवाई अड्डे से त्रिवेंद्रम हवाई अड्डे तक एयरलिफ्ट की गईं।</a:t>
                      </a:r>
                    </a:p>
                  </a:txBody>
                  <a:tcPr marL="22705" marR="22705" marT="0" marB="0"/>
                </a:tc>
                <a:tc>
                  <a:txBody>
                    <a:bodyPr/>
                    <a:lstStyle/>
                    <a:p>
                      <a:pPr algn="just">
                        <a:lnSpc>
                          <a:spcPct val="115000"/>
                        </a:lnSpc>
                        <a:spcAft>
                          <a:spcPts val="0"/>
                        </a:spcAft>
                      </a:pPr>
                      <a:r>
                        <a:rPr lang="hi-IN" sz="1800" dirty="0">
                          <a:effectLst/>
                          <a:latin typeface="Times New Roman" panose="02020603050405020304" pitchFamily="18" charset="0"/>
                        </a:rPr>
                        <a:t>HQ नई दिल्ली के संदेश संख्या </a:t>
                      </a:r>
                      <a:r>
                        <a:rPr lang="en-US" sz="1800" dirty="0">
                          <a:effectLst/>
                          <a:latin typeface="Times New Roman" panose="02020603050405020304" pitchFamily="18" charset="0"/>
                        </a:rPr>
                        <a:t>I-17018/OPS/MONSOON/HQ NDRF/2018-6210 </a:t>
                      </a:r>
                      <a:r>
                        <a:rPr lang="hi-IN" sz="1800" dirty="0">
                          <a:effectLst/>
                          <a:latin typeface="Times New Roman" panose="02020603050405020304" pitchFamily="18" charset="0"/>
                        </a:rPr>
                        <a:t>के अनुसार, दिनांक 16 अगस्त 2018</a:t>
                      </a:r>
                    </a:p>
                  </a:txBody>
                  <a:tcPr marL="22705" marR="22705" marT="0" marB="0"/>
                </a:tc>
                <a:tc vMerge="1">
                  <a:txBody>
                    <a:bodyPr/>
                    <a:lstStyle/>
                    <a:p>
                      <a:endParaRPr lang="en-IN"/>
                    </a:p>
                  </a:txBody>
                  <a:tcPr/>
                </a:tc>
                <a:extLst>
                  <a:ext uri="{0D108BD9-81ED-4DB2-BD59-A6C34878D82A}">
                    <a16:rowId xmlns="" xmlns:a16="http://schemas.microsoft.com/office/drawing/2014/main" val="10004"/>
                  </a:ext>
                </a:extLst>
              </a:tr>
            </a:tbl>
          </a:graphicData>
        </a:graphic>
      </p:graphicFrame>
      <p:sp>
        <p:nvSpPr>
          <p:cNvPr id="6" name="TextBox 5">
            <a:extLst>
              <a:ext uri="{FF2B5EF4-FFF2-40B4-BE49-F238E27FC236}">
                <a16:creationId xmlns="" xmlns:a16="http://schemas.microsoft.com/office/drawing/2014/main" id="{710AA3BD-F17C-2E09-9814-C7322A55F5F1}"/>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8" name="Content Placeholder 1">
            <a:extLst>
              <a:ext uri="{FF2B5EF4-FFF2-40B4-BE49-F238E27FC236}">
                <a16:creationId xmlns="" xmlns:a16="http://schemas.microsoft.com/office/drawing/2014/main" id="{D2C38F5E-2F73-1ED2-6917-4B87783FE4CA}"/>
              </a:ext>
            </a:extLst>
          </p:cNvPr>
          <p:cNvSpPr txBox="1">
            <a:spLocks/>
          </p:cNvSpPr>
          <p:nvPr/>
        </p:nvSpPr>
        <p:spPr>
          <a:xfrm>
            <a:off x="661180" y="1446638"/>
            <a:ext cx="10869637" cy="51492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hi-IN" sz="2800" b="1" u="sng" dirty="0">
                <a:latin typeface="Times New Roman" panose="02020603050405020304" pitchFamily="18" charset="0"/>
                <a:cs typeface="Times New Roman" panose="02020603050405020304" pitchFamily="18" charset="0"/>
              </a:rPr>
              <a:t>एनडीआरएफ टीमों की तैनाती:-</a:t>
            </a:r>
            <a:endParaRPr lang="en-IN" dirty="0"/>
          </a:p>
        </p:txBody>
      </p:sp>
    </p:spTree>
    <p:extLst>
      <p:ext uri="{BB962C8B-B14F-4D97-AF65-F5344CB8AC3E}">
        <p14:creationId xmlns:p14="http://schemas.microsoft.com/office/powerpoint/2010/main" val="37631819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88424532"/>
              </p:ext>
            </p:extLst>
          </p:nvPr>
        </p:nvGraphicFramePr>
        <p:xfrm>
          <a:off x="335280" y="2254709"/>
          <a:ext cx="11521440" cy="4556760"/>
        </p:xfrm>
        <a:graphic>
          <a:graphicData uri="http://schemas.openxmlformats.org/drawingml/2006/table">
            <a:tbl>
              <a:tblPr firstRow="1" firstCol="1" bandRow="1">
                <a:tableStyleId>{5C22544A-7EE6-4342-B048-85BDC9FD1C3A}</a:tableStyleId>
              </a:tblPr>
              <a:tblGrid>
                <a:gridCol w="1217786">
                  <a:extLst>
                    <a:ext uri="{9D8B030D-6E8A-4147-A177-3AD203B41FA5}">
                      <a16:colId xmlns="" xmlns:a16="http://schemas.microsoft.com/office/drawing/2014/main" val="20000"/>
                    </a:ext>
                  </a:extLst>
                </a:gridCol>
                <a:gridCol w="3640912">
                  <a:extLst>
                    <a:ext uri="{9D8B030D-6E8A-4147-A177-3AD203B41FA5}">
                      <a16:colId xmlns="" xmlns:a16="http://schemas.microsoft.com/office/drawing/2014/main" val="20001"/>
                    </a:ext>
                  </a:extLst>
                </a:gridCol>
                <a:gridCol w="4686231">
                  <a:extLst>
                    <a:ext uri="{9D8B030D-6E8A-4147-A177-3AD203B41FA5}">
                      <a16:colId xmlns="" xmlns:a16="http://schemas.microsoft.com/office/drawing/2014/main" val="20002"/>
                    </a:ext>
                  </a:extLst>
                </a:gridCol>
                <a:gridCol w="1976511">
                  <a:extLst>
                    <a:ext uri="{9D8B030D-6E8A-4147-A177-3AD203B41FA5}">
                      <a16:colId xmlns="" xmlns:a16="http://schemas.microsoft.com/office/drawing/2014/main" val="20003"/>
                    </a:ext>
                  </a:extLst>
                </a:gridCol>
              </a:tblGrid>
              <a:tr h="112494">
                <a:tc>
                  <a:txBody>
                    <a:bodyPr/>
                    <a:lstStyle/>
                    <a:p>
                      <a:pPr algn="ctr">
                        <a:lnSpc>
                          <a:spcPct val="115000"/>
                        </a:lnSpc>
                        <a:spcAft>
                          <a:spcPts val="0"/>
                        </a:spcAft>
                      </a:pPr>
                      <a:r>
                        <a:rPr lang="hi-IN" sz="2000" dirty="0">
                          <a:effectLst/>
                          <a:latin typeface="Times New Roman" panose="02020603050405020304" pitchFamily="18" charset="0"/>
                          <a:cs typeface="Times New Roman" panose="02020603050405020304" pitchFamily="18" charset="0"/>
                        </a:rPr>
                        <a:t>दिनांक
</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FWR </a:t>
                      </a:r>
                      <a:r>
                        <a:rPr lang="hi-IN" sz="2000" dirty="0">
                          <a:effectLst/>
                          <a:latin typeface="Times New Roman" panose="02020603050405020304" pitchFamily="18" charset="0"/>
                          <a:cs typeface="Times New Roman" panose="02020603050405020304" pitchFamily="18" charset="0"/>
                        </a:rPr>
                        <a:t>ऑपरेशन में </a:t>
                      </a:r>
                      <a:r>
                        <a:rPr lang="en-US" sz="2000" dirty="0">
                          <a:effectLst/>
                          <a:latin typeface="Times New Roman" panose="02020603050405020304" pitchFamily="18" charset="0"/>
                          <a:cs typeface="Times New Roman" panose="02020603050405020304" pitchFamily="18" charset="0"/>
                        </a:rPr>
                        <a:t>NDRF </a:t>
                      </a:r>
                      <a:r>
                        <a:rPr lang="hi-IN" sz="2000" dirty="0">
                          <a:effectLst/>
                          <a:latin typeface="Times New Roman" panose="02020603050405020304" pitchFamily="18" charset="0"/>
                          <a:cs typeface="Times New Roman" panose="02020603050405020304" pitchFamily="18" charset="0"/>
                        </a:rPr>
                        <a:t>टीमों का समावेश</a:t>
                      </a:r>
                    </a:p>
                  </a:txBody>
                  <a:tcPr marL="22705" marR="22705" marT="0" marB="0"/>
                </a:tc>
                <a:tc>
                  <a:txBody>
                    <a:bodyPr/>
                    <a:lstStyle/>
                    <a:p>
                      <a:pPr algn="ctr">
                        <a:lnSpc>
                          <a:spcPct val="115000"/>
                        </a:lnSpc>
                        <a:spcAft>
                          <a:spcPts val="0"/>
                        </a:spcAft>
                      </a:pPr>
                      <a:r>
                        <a:rPr lang="hi-IN" sz="2000" dirty="0">
                          <a:effectLst/>
                          <a:latin typeface="Times New Roman" panose="02020603050405020304" pitchFamily="18" charset="0"/>
                          <a:cs typeface="Times New Roman" panose="02020603050405020304" pitchFamily="18" charset="0"/>
                        </a:rPr>
                        <a:t>माँग</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hi-IN" sz="2000" dirty="0">
                          <a:effectLst/>
                          <a:latin typeface="Times New Roman" panose="02020603050405020304" pitchFamily="18" charset="0"/>
                          <a:cs typeface="Times New Roman" panose="02020603050405020304" pitchFamily="18" charset="0"/>
                        </a:rPr>
                        <a:t>जिले</a:t>
                      </a:r>
                    </a:p>
                  </a:txBody>
                  <a:tcPr marL="22705" marR="22705" marT="0" marB="0"/>
                </a:tc>
                <a:extLst>
                  <a:ext uri="{0D108BD9-81ED-4DB2-BD59-A6C34878D82A}">
                    <a16:rowId xmlns="" xmlns:a16="http://schemas.microsoft.com/office/drawing/2014/main" val="10000"/>
                  </a:ext>
                </a:extLst>
              </a:tr>
              <a:tr h="224989">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17-08-18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l">
                        <a:lnSpc>
                          <a:spcPct val="115000"/>
                        </a:lnSpc>
                        <a:spcAft>
                          <a:spcPts val="0"/>
                        </a:spcAft>
                      </a:pPr>
                      <a:r>
                        <a:rPr lang="hi-IN" sz="2000" dirty="0">
                          <a:effectLst/>
                          <a:latin typeface="Times New Roman" panose="02020603050405020304" pitchFamily="18" charset="0"/>
                          <a:cs typeface="Times New Roman" panose="02020603050405020304" pitchFamily="18" charset="0"/>
                        </a:rPr>
                        <a:t>7 बटालियन की 03 टीमें भैसैनी हवाई अड्डे से त्रिवेंद्रम हवाई अड्डे तक एयरलिफ्ट की गईं।</a:t>
                      </a:r>
                    </a:p>
                  </a:txBody>
                  <a:tcPr marL="22705" marR="22705" marT="0" marB="0"/>
                </a:tc>
                <a:tc>
                  <a:txBody>
                    <a:bodyPr/>
                    <a:lstStyle/>
                    <a:p>
                      <a:pPr algn="l">
                        <a:lnSpc>
                          <a:spcPct val="115000"/>
                        </a:lnSpc>
                        <a:spcAft>
                          <a:spcPts val="0"/>
                        </a:spcAft>
                      </a:pPr>
                      <a:r>
                        <a:rPr lang="hi-IN" sz="2000" dirty="0">
                          <a:effectLst/>
                          <a:latin typeface="Times New Roman" panose="02020603050405020304" pitchFamily="18" charset="0"/>
                          <a:cs typeface="Times New Roman" panose="02020603050405020304" pitchFamily="18" charset="0"/>
                        </a:rPr>
                        <a:t>HQ  नई दिल्ली के संदेश संख्या </a:t>
                      </a:r>
                      <a:r>
                        <a:rPr lang="en-US" sz="2000" dirty="0">
                          <a:effectLst/>
                          <a:latin typeface="Times New Roman" panose="02020603050405020304" pitchFamily="18" charset="0"/>
                          <a:cs typeface="Times New Roman" panose="02020603050405020304" pitchFamily="18" charset="0"/>
                        </a:rPr>
                        <a:t>I-17018/OPS/MONSOON/HQ NDRF/2018-6200 </a:t>
                      </a:r>
                      <a:r>
                        <a:rPr lang="hi-IN" sz="2000" dirty="0">
                          <a:effectLst/>
                          <a:latin typeface="Times New Roman" panose="02020603050405020304" pitchFamily="18" charset="0"/>
                          <a:cs typeface="Times New Roman" panose="02020603050405020304" pitchFamily="18" charset="0"/>
                        </a:rPr>
                        <a:t>के अनुसार, दिनांक 16 अगस्त 2018</a:t>
                      </a:r>
                    </a:p>
                  </a:txBody>
                  <a:tcPr marL="22705" marR="22705" marT="0" marB="0"/>
                </a:tc>
                <a:tc rowSpan="4">
                  <a:txBody>
                    <a:bodyPr/>
                    <a:lstStyle/>
                    <a:p>
                      <a:pPr algn="l">
                        <a:lnSpc>
                          <a:spcPct val="115000"/>
                        </a:lnSpc>
                        <a:spcAft>
                          <a:spcPts val="0"/>
                        </a:spcAft>
                      </a:pPr>
                      <a:r>
                        <a:rPr lang="hi-IN" sz="2000" dirty="0">
                          <a:effectLst/>
                          <a:latin typeface="Times New Roman" panose="02020603050405020304" pitchFamily="18" charset="0"/>
                          <a:cs typeface="Times New Roman" panose="02020603050405020304" pitchFamily="18" charset="0"/>
                        </a:rPr>
                        <a:t>पठानमथिट्टा, इडुक्की, अलप्पुझा, वायनाड, एर्नाकुलम, मलप्पुरम, त्रिशूर और कोझिकोड</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extLst>
                  <a:ext uri="{0D108BD9-81ED-4DB2-BD59-A6C34878D82A}">
                    <a16:rowId xmlns="" xmlns:a16="http://schemas.microsoft.com/office/drawing/2014/main" val="10001"/>
                  </a:ext>
                </a:extLst>
              </a:tr>
              <a:tr h="224989">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17-08-18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l">
                        <a:lnSpc>
                          <a:spcPct val="115000"/>
                        </a:lnSpc>
                        <a:spcAft>
                          <a:spcPts val="0"/>
                        </a:spcAft>
                      </a:pPr>
                      <a:r>
                        <a:rPr lang="hi-IN" sz="2000" dirty="0">
                          <a:effectLst/>
                          <a:latin typeface="Times New Roman" panose="02020603050405020304" pitchFamily="18" charset="0"/>
                          <a:cs typeface="Times New Roman" panose="02020603050405020304" pitchFamily="18" charset="0"/>
                        </a:rPr>
                        <a:t>9 बटालियन की 03 टीमें पटना हवाई अड्डे से कालीकट हवाई अड्डे तक एयरलिफ्ट की गईं।</a:t>
                      </a:r>
                    </a:p>
                  </a:txBody>
                  <a:tcPr marL="22705" marR="22705" marT="0" marB="0"/>
                </a:tc>
                <a:tc>
                  <a:txBody>
                    <a:bodyPr/>
                    <a:lstStyle/>
                    <a:p>
                      <a:pPr algn="l">
                        <a:lnSpc>
                          <a:spcPct val="115000"/>
                        </a:lnSpc>
                        <a:spcAft>
                          <a:spcPts val="0"/>
                        </a:spcAft>
                      </a:pPr>
                      <a:r>
                        <a:rPr lang="hi-IN" sz="2000" dirty="0">
                          <a:effectLst/>
                          <a:latin typeface="Times New Roman" panose="02020603050405020304" pitchFamily="18" charset="0"/>
                          <a:cs typeface="Times New Roman" panose="02020603050405020304" pitchFamily="18" charset="0"/>
                        </a:rPr>
                        <a:t>HQ  नई दिल्ली के संदेश संख्या </a:t>
                      </a:r>
                      <a:r>
                        <a:rPr lang="en-US" sz="2000" dirty="0">
                          <a:effectLst/>
                          <a:latin typeface="Times New Roman" panose="02020603050405020304" pitchFamily="18" charset="0"/>
                          <a:cs typeface="Times New Roman" panose="02020603050405020304" pitchFamily="18" charset="0"/>
                        </a:rPr>
                        <a:t>I-17018/OPS/MONSOON/HQ NDRF/2018-6209 </a:t>
                      </a:r>
                      <a:r>
                        <a:rPr lang="hi-IN" sz="2000" dirty="0">
                          <a:effectLst/>
                          <a:latin typeface="Times New Roman" panose="02020603050405020304" pitchFamily="18" charset="0"/>
                          <a:cs typeface="Times New Roman" panose="02020603050405020304" pitchFamily="18" charset="0"/>
                        </a:rPr>
                        <a:t>के अनुसार, दिनांक 16 अगस्त 2018</a:t>
                      </a:r>
                    </a:p>
                  </a:txBody>
                  <a:tcPr marL="22705" marR="22705" marT="0" marB="0"/>
                </a:tc>
                <a:tc vMerge="1">
                  <a:txBody>
                    <a:bodyPr/>
                    <a:lstStyle/>
                    <a:p>
                      <a:endParaRPr lang="en-IN"/>
                    </a:p>
                  </a:txBody>
                  <a:tcPr/>
                </a:tc>
                <a:extLst>
                  <a:ext uri="{0D108BD9-81ED-4DB2-BD59-A6C34878D82A}">
                    <a16:rowId xmlns="" xmlns:a16="http://schemas.microsoft.com/office/drawing/2014/main" val="10002"/>
                  </a:ext>
                </a:extLst>
              </a:tr>
              <a:tr h="168742">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17-08-18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l">
                        <a:lnSpc>
                          <a:spcPct val="115000"/>
                        </a:lnSpc>
                        <a:spcAft>
                          <a:spcPts val="0"/>
                        </a:spcAft>
                      </a:pPr>
                      <a:r>
                        <a:rPr lang="hi-IN" sz="2000" dirty="0">
                          <a:effectLst/>
                          <a:latin typeface="Times New Roman" panose="02020603050405020304" pitchFamily="18" charset="0"/>
                          <a:cs typeface="Times New Roman" panose="02020603050405020304" pitchFamily="18" charset="0"/>
                        </a:rPr>
                        <a:t>4 बटालियन की 01 टीम </a:t>
                      </a:r>
                      <a:r>
                        <a:rPr lang="en-US" sz="2000" dirty="0">
                          <a:effectLst/>
                          <a:latin typeface="Times New Roman" panose="02020603050405020304" pitchFamily="18" charset="0"/>
                          <a:cs typeface="Times New Roman" panose="02020603050405020304" pitchFamily="18" charset="0"/>
                        </a:rPr>
                        <a:t>INS </a:t>
                      </a:r>
                      <a:r>
                        <a:rPr lang="hi-IN" sz="2000" dirty="0">
                          <a:effectLst/>
                          <a:latin typeface="Times New Roman" panose="02020603050405020304" pitchFamily="18" charset="0"/>
                          <a:cs typeface="Times New Roman" panose="02020603050405020304" pitchFamily="18" charset="0"/>
                        </a:rPr>
                        <a:t>राजाली से त्रिवेंद्रम हवाई अड्डे तक एयरलिफ्ट की गई।</a:t>
                      </a:r>
                    </a:p>
                  </a:txBody>
                  <a:tcPr marL="22705" marR="22705" marT="0" marB="0"/>
                </a:tc>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NDRF </a:t>
                      </a:r>
                      <a:r>
                        <a:rPr lang="hi-IN" sz="2000" dirty="0">
                          <a:effectLst/>
                          <a:latin typeface="Times New Roman" panose="02020603050405020304" pitchFamily="18" charset="0"/>
                          <a:cs typeface="Times New Roman" panose="02020603050405020304" pitchFamily="18" charset="0"/>
                        </a:rPr>
                        <a:t>मुख्यालय के निर्देशानुसार</a:t>
                      </a:r>
                    </a:p>
                  </a:txBody>
                  <a:tcPr marL="22705" marR="22705" marT="0" marB="0"/>
                </a:tc>
                <a:tc vMerge="1">
                  <a:txBody>
                    <a:bodyPr/>
                    <a:lstStyle/>
                    <a:p>
                      <a:endParaRPr lang="en-IN"/>
                    </a:p>
                  </a:txBody>
                  <a:tcPr/>
                </a:tc>
                <a:extLst>
                  <a:ext uri="{0D108BD9-81ED-4DB2-BD59-A6C34878D82A}">
                    <a16:rowId xmlns="" xmlns:a16="http://schemas.microsoft.com/office/drawing/2014/main" val="10003"/>
                  </a:ext>
                </a:extLst>
              </a:tr>
              <a:tr h="224989">
                <a:tc>
                  <a:txBody>
                    <a:bodyPr/>
                    <a:lstStyle/>
                    <a:p>
                      <a:pPr algn="l">
                        <a:lnSpc>
                          <a:spcPct val="115000"/>
                        </a:lnSpc>
                        <a:spcAft>
                          <a:spcPts val="0"/>
                        </a:spcAft>
                      </a:pPr>
                      <a:r>
                        <a:rPr lang="en-US" sz="2000" dirty="0">
                          <a:effectLst/>
                          <a:latin typeface="Times New Roman" panose="02020603050405020304" pitchFamily="18" charset="0"/>
                          <a:cs typeface="Times New Roman" panose="02020603050405020304" pitchFamily="18" charset="0"/>
                        </a:rPr>
                        <a:t>17-08-18</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l">
                        <a:lnSpc>
                          <a:spcPct val="115000"/>
                        </a:lnSpc>
                        <a:spcAft>
                          <a:spcPts val="0"/>
                        </a:spcAft>
                      </a:pPr>
                      <a:r>
                        <a:rPr lang="hi-IN" sz="2000" dirty="0">
                          <a:effectLst/>
                          <a:latin typeface="Times New Roman" panose="02020603050405020304" pitchFamily="18" charset="0"/>
                          <a:cs typeface="Times New Roman" panose="02020603050405020304" pitchFamily="18" charset="0"/>
                        </a:rPr>
                        <a:t>9 बटालियन की 03 टीमें पटना हवाई अड्डे से कालीकट हवाई अड्डे तक एयरलिफ्ट की गईं।</a:t>
                      </a:r>
                    </a:p>
                  </a:txBody>
                  <a:tcPr marL="22705" marR="22705" marT="0" marB="0"/>
                </a:tc>
                <a:tc>
                  <a:txBody>
                    <a:bodyPr/>
                    <a:lstStyle/>
                    <a:p>
                      <a:pPr algn="l">
                        <a:lnSpc>
                          <a:spcPct val="115000"/>
                        </a:lnSpc>
                        <a:spcAft>
                          <a:spcPts val="0"/>
                        </a:spcAft>
                      </a:pPr>
                      <a:r>
                        <a:rPr lang="hi-IN" sz="2000" dirty="0">
                          <a:effectLst/>
                          <a:latin typeface="Times New Roman" panose="02020603050405020304" pitchFamily="18" charset="0"/>
                          <a:cs typeface="Times New Roman" panose="02020603050405020304" pitchFamily="18" charset="0"/>
                        </a:rPr>
                        <a:t>HQ  नई दिल्ली के संदेश संख्या </a:t>
                      </a:r>
                      <a:r>
                        <a:rPr lang="en-US" sz="2000" dirty="0">
                          <a:effectLst/>
                          <a:latin typeface="Times New Roman" panose="02020603050405020304" pitchFamily="18" charset="0"/>
                          <a:cs typeface="Times New Roman" panose="02020603050405020304" pitchFamily="18" charset="0"/>
                        </a:rPr>
                        <a:t>I-17018/OPS/MONSOON/HQ NDRF/2018-6209 </a:t>
                      </a:r>
                      <a:r>
                        <a:rPr lang="hi-IN" sz="2000" dirty="0">
                          <a:effectLst/>
                          <a:latin typeface="Times New Roman" panose="02020603050405020304" pitchFamily="18" charset="0"/>
                          <a:cs typeface="Times New Roman" panose="02020603050405020304" pitchFamily="18" charset="0"/>
                        </a:rPr>
                        <a:t>के अनुसार, दिनांक 16 अगस्त 2018</a:t>
                      </a:r>
                    </a:p>
                  </a:txBody>
                  <a:tcPr marL="22705" marR="22705" marT="0" marB="0"/>
                </a:tc>
                <a:tc vMerge="1">
                  <a:txBody>
                    <a:bodyPr/>
                    <a:lstStyle/>
                    <a:p>
                      <a:endParaRPr lang="en-IN"/>
                    </a:p>
                  </a:txBody>
                  <a:tcPr/>
                </a:tc>
                <a:extLst>
                  <a:ext uri="{0D108BD9-81ED-4DB2-BD59-A6C34878D82A}">
                    <a16:rowId xmlns="" xmlns:a16="http://schemas.microsoft.com/office/drawing/2014/main" val="10004"/>
                  </a:ext>
                </a:extLst>
              </a:tr>
            </a:tbl>
          </a:graphicData>
        </a:graphic>
      </p:graphicFrame>
      <p:sp>
        <p:nvSpPr>
          <p:cNvPr id="3" name="TextBox 2">
            <a:extLst>
              <a:ext uri="{FF2B5EF4-FFF2-40B4-BE49-F238E27FC236}">
                <a16:creationId xmlns="" xmlns:a16="http://schemas.microsoft.com/office/drawing/2014/main" id="{689392E0-9577-FA2F-A636-CA272D91A3F0}"/>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7" name="Content Placeholder 1">
            <a:extLst>
              <a:ext uri="{FF2B5EF4-FFF2-40B4-BE49-F238E27FC236}">
                <a16:creationId xmlns="" xmlns:a16="http://schemas.microsoft.com/office/drawing/2014/main" id="{FA939AAA-1B1A-E3E2-8B86-8EA8ECD03E4E}"/>
              </a:ext>
            </a:extLst>
          </p:cNvPr>
          <p:cNvSpPr txBox="1">
            <a:spLocks/>
          </p:cNvSpPr>
          <p:nvPr/>
        </p:nvSpPr>
        <p:spPr>
          <a:xfrm>
            <a:off x="661180" y="1446638"/>
            <a:ext cx="10869637" cy="51492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hi-IN" sz="2800" b="1" u="sng" dirty="0">
                <a:latin typeface="Times New Roman" panose="02020603050405020304" pitchFamily="18" charset="0"/>
                <a:cs typeface="Times New Roman" panose="02020603050405020304" pitchFamily="18" charset="0"/>
              </a:rPr>
              <a:t>एनडीआरएफ टीमों की तैनाती:-</a:t>
            </a:r>
            <a:endParaRPr lang="en-IN" dirty="0"/>
          </a:p>
        </p:txBody>
      </p:sp>
    </p:spTree>
    <p:extLst>
      <p:ext uri="{BB962C8B-B14F-4D97-AF65-F5344CB8AC3E}">
        <p14:creationId xmlns:p14="http://schemas.microsoft.com/office/powerpoint/2010/main" val="12398138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23962086"/>
              </p:ext>
            </p:extLst>
          </p:nvPr>
        </p:nvGraphicFramePr>
        <p:xfrm>
          <a:off x="422031" y="1961560"/>
          <a:ext cx="11521440" cy="4327726"/>
        </p:xfrm>
        <a:graphic>
          <a:graphicData uri="http://schemas.openxmlformats.org/drawingml/2006/table">
            <a:tbl>
              <a:tblPr firstRow="1" firstCol="1" bandRow="1">
                <a:tableStyleId>{5C22544A-7EE6-4342-B048-85BDC9FD1C3A}</a:tableStyleId>
              </a:tblPr>
              <a:tblGrid>
                <a:gridCol w="1217786">
                  <a:extLst>
                    <a:ext uri="{9D8B030D-6E8A-4147-A177-3AD203B41FA5}">
                      <a16:colId xmlns="" xmlns:a16="http://schemas.microsoft.com/office/drawing/2014/main" val="20000"/>
                    </a:ext>
                  </a:extLst>
                </a:gridCol>
                <a:gridCol w="3640912">
                  <a:extLst>
                    <a:ext uri="{9D8B030D-6E8A-4147-A177-3AD203B41FA5}">
                      <a16:colId xmlns="" xmlns:a16="http://schemas.microsoft.com/office/drawing/2014/main" val="20001"/>
                    </a:ext>
                  </a:extLst>
                </a:gridCol>
                <a:gridCol w="4008734">
                  <a:extLst>
                    <a:ext uri="{9D8B030D-6E8A-4147-A177-3AD203B41FA5}">
                      <a16:colId xmlns="" xmlns:a16="http://schemas.microsoft.com/office/drawing/2014/main" val="20002"/>
                    </a:ext>
                  </a:extLst>
                </a:gridCol>
                <a:gridCol w="2654008">
                  <a:extLst>
                    <a:ext uri="{9D8B030D-6E8A-4147-A177-3AD203B41FA5}">
                      <a16:colId xmlns="" xmlns:a16="http://schemas.microsoft.com/office/drawing/2014/main" val="20003"/>
                    </a:ext>
                  </a:extLst>
                </a:gridCol>
              </a:tblGrid>
              <a:tr h="856975">
                <a:tc>
                  <a:txBody>
                    <a:bodyPr/>
                    <a:lstStyle/>
                    <a:p>
                      <a:pPr algn="ctr">
                        <a:lnSpc>
                          <a:spcPct val="115000"/>
                        </a:lnSpc>
                        <a:spcAft>
                          <a:spcPts val="0"/>
                        </a:spcAft>
                      </a:pPr>
                      <a:r>
                        <a:rPr lang="hi-IN" sz="2000" dirty="0">
                          <a:effectLst/>
                          <a:latin typeface="Times New Roman" panose="02020603050405020304" pitchFamily="18" charset="0"/>
                          <a:cs typeface="Times New Roman" panose="02020603050405020304" pitchFamily="18" charset="0"/>
                        </a:rPr>
                        <a:t>दिनांक
</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en-US" sz="2000" dirty="0">
                          <a:effectLst/>
                          <a:latin typeface="Times New Roman" panose="02020603050405020304" pitchFamily="18" charset="0"/>
                          <a:cs typeface="Times New Roman" panose="02020603050405020304" pitchFamily="18" charset="0"/>
                        </a:rPr>
                        <a:t>FWR </a:t>
                      </a:r>
                      <a:r>
                        <a:rPr lang="hi-IN" sz="2000" dirty="0">
                          <a:effectLst/>
                          <a:latin typeface="Times New Roman" panose="02020603050405020304" pitchFamily="18" charset="0"/>
                          <a:cs typeface="Times New Roman" panose="02020603050405020304" pitchFamily="18" charset="0"/>
                        </a:rPr>
                        <a:t>ऑपरेशन में </a:t>
                      </a:r>
                      <a:r>
                        <a:rPr lang="en-US" sz="2000" dirty="0">
                          <a:effectLst/>
                          <a:latin typeface="Times New Roman" panose="02020603050405020304" pitchFamily="18" charset="0"/>
                          <a:cs typeface="Times New Roman" panose="02020603050405020304" pitchFamily="18" charset="0"/>
                        </a:rPr>
                        <a:t>NDRF </a:t>
                      </a:r>
                      <a:r>
                        <a:rPr lang="hi-IN" sz="2000" dirty="0">
                          <a:effectLst/>
                          <a:latin typeface="Times New Roman" panose="02020603050405020304" pitchFamily="18" charset="0"/>
                          <a:cs typeface="Times New Roman" panose="02020603050405020304" pitchFamily="18" charset="0"/>
                        </a:rPr>
                        <a:t>टीमों का समावेश</a:t>
                      </a:r>
                    </a:p>
                  </a:txBody>
                  <a:tcPr marL="22705" marR="22705" marT="0" marB="0"/>
                </a:tc>
                <a:tc>
                  <a:txBody>
                    <a:bodyPr/>
                    <a:lstStyle/>
                    <a:p>
                      <a:pPr algn="ctr">
                        <a:lnSpc>
                          <a:spcPct val="115000"/>
                        </a:lnSpc>
                        <a:spcAft>
                          <a:spcPts val="0"/>
                        </a:spcAft>
                      </a:pPr>
                      <a:r>
                        <a:rPr lang="hi-IN" sz="2000" dirty="0">
                          <a:effectLst/>
                          <a:latin typeface="Times New Roman" panose="02020603050405020304" pitchFamily="18" charset="0"/>
                          <a:cs typeface="Times New Roman" panose="02020603050405020304" pitchFamily="18" charset="0"/>
                        </a:rPr>
                        <a:t>माँग</a:t>
                      </a:r>
                      <a:endParaRPr lang="en-IN" sz="20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ctr">
                        <a:lnSpc>
                          <a:spcPct val="115000"/>
                        </a:lnSpc>
                        <a:spcAft>
                          <a:spcPts val="0"/>
                        </a:spcAft>
                      </a:pPr>
                      <a:r>
                        <a:rPr lang="hi-IN" sz="2000" dirty="0">
                          <a:effectLst/>
                          <a:latin typeface="Times New Roman" panose="02020603050405020304" pitchFamily="18" charset="0"/>
                          <a:cs typeface="Times New Roman" panose="02020603050405020304" pitchFamily="18" charset="0"/>
                        </a:rPr>
                        <a:t>जिले</a:t>
                      </a:r>
                    </a:p>
                  </a:txBody>
                  <a:tcPr marL="22705" marR="22705" marT="0" marB="0"/>
                </a:tc>
                <a:extLst>
                  <a:ext uri="{0D108BD9-81ED-4DB2-BD59-A6C34878D82A}">
                    <a16:rowId xmlns="" xmlns:a16="http://schemas.microsoft.com/office/drawing/2014/main" val="10000"/>
                  </a:ext>
                </a:extLst>
              </a:tr>
              <a:tr h="1156917">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18-08-18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l">
                        <a:lnSpc>
                          <a:spcPct val="115000"/>
                        </a:lnSpc>
                        <a:spcAft>
                          <a:spcPts val="0"/>
                        </a:spcAft>
                      </a:pPr>
                      <a:r>
                        <a:rPr lang="hi-IN" sz="1800" dirty="0">
                          <a:effectLst/>
                          <a:latin typeface="Times New Roman" panose="02020603050405020304" pitchFamily="18" charset="0"/>
                          <a:cs typeface="Times New Roman" panose="02020603050405020304" pitchFamily="18" charset="0"/>
                        </a:rPr>
                        <a:t>5</a:t>
                      </a:r>
                      <a:r>
                        <a:rPr lang="en-US" sz="1800" dirty="0">
                          <a:effectLst/>
                          <a:latin typeface="Times New Roman" panose="02020603050405020304" pitchFamily="18" charset="0"/>
                          <a:cs typeface="Times New Roman" panose="02020603050405020304" pitchFamily="18" charset="0"/>
                        </a:rPr>
                        <a:t> </a:t>
                      </a:r>
                      <a:r>
                        <a:rPr lang="hi-IN" sz="1800" dirty="0">
                          <a:effectLst/>
                          <a:latin typeface="Times New Roman" panose="02020603050405020304" pitchFamily="18" charset="0"/>
                          <a:cs typeface="Times New Roman" panose="02020603050405020304" pitchFamily="18" charset="0"/>
                        </a:rPr>
                        <a:t>बटालियन की 03 टीमें पुणे हवाई अड्डे से त्रिवेंद्रम हवाई अड्डे तक एयरलिफ्ट की गईं।</a:t>
                      </a:r>
                    </a:p>
                  </a:txBody>
                  <a:tcPr marL="22705" marR="22705" marT="0" marB="0"/>
                </a:tc>
                <a:tc>
                  <a:txBody>
                    <a:bodyPr/>
                    <a:lstStyle/>
                    <a:p>
                      <a:pPr algn="l">
                        <a:lnSpc>
                          <a:spcPct val="115000"/>
                        </a:lnSpc>
                        <a:spcAft>
                          <a:spcPts val="0"/>
                        </a:spcAft>
                      </a:pPr>
                      <a:r>
                        <a:rPr lang="en-US" sz="1800" dirty="0">
                          <a:effectLst/>
                          <a:latin typeface="Times New Roman" panose="02020603050405020304" pitchFamily="18" charset="0"/>
                          <a:cs typeface="Times New Roman" panose="02020603050405020304" pitchFamily="18" charset="0"/>
                        </a:rPr>
                        <a:t>HQ</a:t>
                      </a:r>
                      <a:r>
                        <a:rPr lang="hi-IN" sz="1800" dirty="0">
                          <a:effectLst/>
                          <a:latin typeface="Times New Roman" panose="02020603050405020304" pitchFamily="18" charset="0"/>
                          <a:cs typeface="Times New Roman" panose="02020603050405020304" pitchFamily="18" charset="0"/>
                        </a:rPr>
                        <a:t> नई दिल्ली के संदेश संख्या </a:t>
                      </a:r>
                      <a:r>
                        <a:rPr lang="en-US" sz="1800" dirty="0">
                          <a:effectLst/>
                          <a:latin typeface="Times New Roman" panose="02020603050405020304" pitchFamily="18" charset="0"/>
                          <a:cs typeface="Times New Roman" panose="02020603050405020304" pitchFamily="18" charset="0"/>
                        </a:rPr>
                        <a:t>I-17018/OPS/MONSOON/HQ NDRF/2018-44 </a:t>
                      </a:r>
                      <a:r>
                        <a:rPr lang="hi-IN" sz="1800" dirty="0">
                          <a:effectLst/>
                          <a:latin typeface="Times New Roman" panose="02020603050405020304" pitchFamily="18" charset="0"/>
                          <a:cs typeface="Times New Roman" panose="02020603050405020304" pitchFamily="18" charset="0"/>
                        </a:rPr>
                        <a:t>के अनुसार, दिनांक 16 अगस्त 2018</a:t>
                      </a:r>
                    </a:p>
                  </a:txBody>
                  <a:tcPr marL="22705" marR="22705" marT="0" marB="0"/>
                </a:tc>
                <a:tc rowSpan="3">
                  <a:txBody>
                    <a:bodyPr/>
                    <a:lstStyle/>
                    <a:p>
                      <a:pPr algn="l">
                        <a:lnSpc>
                          <a:spcPct val="115000"/>
                        </a:lnSpc>
                        <a:spcAft>
                          <a:spcPts val="0"/>
                        </a:spcAft>
                      </a:pPr>
                      <a:r>
                        <a:rPr lang="hi-IN" sz="1800" dirty="0">
                          <a:effectLst/>
                          <a:latin typeface="Times New Roman" panose="02020603050405020304" pitchFamily="18" charset="0"/>
                          <a:cs typeface="Times New Roman" panose="02020603050405020304" pitchFamily="18" charset="0"/>
                        </a:rPr>
                        <a:t>पठानमथिट्टा, इडुक्की, अलप्पुझा, वायनाड, एर्नाकुलम, त्रिशूर, कोझिकोड, मलप्पुरम, तिरुवनंतपुरम और कोट्टायम</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extLst>
                  <a:ext uri="{0D108BD9-81ED-4DB2-BD59-A6C34878D82A}">
                    <a16:rowId xmlns="" xmlns:a16="http://schemas.microsoft.com/office/drawing/2014/main" val="10001"/>
                  </a:ext>
                </a:extLst>
              </a:tr>
              <a:tr h="1156917">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18-08-18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l">
                        <a:lnSpc>
                          <a:spcPct val="115000"/>
                        </a:lnSpc>
                        <a:spcAft>
                          <a:spcPts val="0"/>
                        </a:spcAft>
                      </a:pPr>
                      <a:r>
                        <a:rPr lang="hi-IN" sz="1800" dirty="0">
                          <a:effectLst/>
                          <a:latin typeface="Times New Roman" panose="02020603050405020304" pitchFamily="18" charset="0"/>
                          <a:cs typeface="Times New Roman" panose="02020603050405020304" pitchFamily="18" charset="0"/>
                        </a:rPr>
                        <a:t>5 बटालियन की 03 टीमें पुणे हवाई अड्डे से त्रिवेंद्रम हवाई अड्डे तक एयरलिफ्ट की गईं।</a:t>
                      </a:r>
                    </a:p>
                  </a:txBody>
                  <a:tcPr marL="22705" marR="22705" marT="0" marB="0"/>
                </a:tc>
                <a:tc>
                  <a:txBody>
                    <a:bodyPr/>
                    <a:lstStyle/>
                    <a:p>
                      <a:pPr algn="l">
                        <a:lnSpc>
                          <a:spcPct val="115000"/>
                        </a:lnSpc>
                        <a:spcAft>
                          <a:spcPts val="0"/>
                        </a:spcAft>
                      </a:pPr>
                      <a:r>
                        <a:rPr lang="en-US" sz="1800" dirty="0">
                          <a:effectLst/>
                          <a:latin typeface="Times New Roman" panose="02020603050405020304" pitchFamily="18" charset="0"/>
                          <a:cs typeface="Times New Roman" panose="02020603050405020304" pitchFamily="18" charset="0"/>
                        </a:rPr>
                        <a:t>HQ </a:t>
                      </a:r>
                      <a:r>
                        <a:rPr lang="hi-IN" sz="1800" dirty="0">
                          <a:effectLst/>
                          <a:latin typeface="Times New Roman" panose="02020603050405020304" pitchFamily="18" charset="0"/>
                          <a:cs typeface="Times New Roman" panose="02020603050405020304" pitchFamily="18" charset="0"/>
                        </a:rPr>
                        <a:t>नई दिल्ली के संदेश संख्या </a:t>
                      </a:r>
                      <a:r>
                        <a:rPr lang="en-US" sz="1800" dirty="0">
                          <a:effectLst/>
                          <a:latin typeface="Times New Roman" panose="02020603050405020304" pitchFamily="18" charset="0"/>
                          <a:cs typeface="Times New Roman" panose="02020603050405020304" pitchFamily="18" charset="0"/>
                        </a:rPr>
                        <a:t>I-17018/OPS/MONSOON/HQ NDRF/2018-6200 </a:t>
                      </a:r>
                      <a:r>
                        <a:rPr lang="hi-IN" sz="1800" dirty="0">
                          <a:effectLst/>
                          <a:latin typeface="Times New Roman" panose="02020603050405020304" pitchFamily="18" charset="0"/>
                          <a:cs typeface="Times New Roman" panose="02020603050405020304" pitchFamily="18" charset="0"/>
                        </a:rPr>
                        <a:t>के अनुसार, दिनांक 16 अगस्त 2018</a:t>
                      </a:r>
                    </a:p>
                  </a:txBody>
                  <a:tcPr marL="22705" marR="22705" marT="0" marB="0"/>
                </a:tc>
                <a:tc vMerge="1">
                  <a:txBody>
                    <a:bodyPr/>
                    <a:lstStyle/>
                    <a:p>
                      <a:endParaRPr lang="en-IN"/>
                    </a:p>
                  </a:txBody>
                  <a:tcPr/>
                </a:tc>
                <a:extLst>
                  <a:ext uri="{0D108BD9-81ED-4DB2-BD59-A6C34878D82A}">
                    <a16:rowId xmlns="" xmlns:a16="http://schemas.microsoft.com/office/drawing/2014/main" val="10002"/>
                  </a:ext>
                </a:extLst>
              </a:tr>
              <a:tr h="1156917">
                <a:tc>
                  <a:txBody>
                    <a:bodyPr/>
                    <a:lstStyle/>
                    <a:p>
                      <a:pPr algn="ctr">
                        <a:lnSpc>
                          <a:spcPct val="115000"/>
                        </a:lnSpc>
                        <a:spcAft>
                          <a:spcPts val="0"/>
                        </a:spcAft>
                      </a:pPr>
                      <a:r>
                        <a:rPr lang="en-US" sz="1800" dirty="0">
                          <a:effectLst/>
                          <a:latin typeface="Times New Roman" panose="02020603050405020304" pitchFamily="18" charset="0"/>
                          <a:cs typeface="Times New Roman" panose="02020603050405020304" pitchFamily="18" charset="0"/>
                        </a:rPr>
                        <a:t>19-08-18</a:t>
                      </a:r>
                      <a:endParaRPr lang="en-IN" sz="1800" dirty="0">
                        <a:effectLst/>
                        <a:latin typeface="Times New Roman" panose="02020603050405020304" pitchFamily="18" charset="0"/>
                        <a:ea typeface="Times New Roman"/>
                        <a:cs typeface="Times New Roman" panose="02020603050405020304" pitchFamily="18" charset="0"/>
                      </a:endParaRPr>
                    </a:p>
                  </a:txBody>
                  <a:tcPr marL="22705" marR="22705" marT="0" marB="0"/>
                </a:tc>
                <a:tc>
                  <a:txBody>
                    <a:bodyPr/>
                    <a:lstStyle/>
                    <a:p>
                      <a:pPr algn="l">
                        <a:lnSpc>
                          <a:spcPct val="115000"/>
                        </a:lnSpc>
                        <a:spcAft>
                          <a:spcPts val="0"/>
                        </a:spcAft>
                      </a:pPr>
                      <a:r>
                        <a:rPr lang="hi-IN" sz="1800" dirty="0">
                          <a:effectLst/>
                          <a:latin typeface="Times New Roman" panose="02020603050405020304" pitchFamily="18" charset="0"/>
                          <a:cs typeface="Times New Roman" panose="02020603050405020304" pitchFamily="18" charset="0"/>
                        </a:rPr>
                        <a:t>10 बटालियन की 01 टीम </a:t>
                      </a:r>
                      <a:r>
                        <a:rPr lang="en-US" sz="1800" dirty="0">
                          <a:effectLst/>
                          <a:latin typeface="Times New Roman" panose="02020603050405020304" pitchFamily="18" charset="0"/>
                          <a:cs typeface="Times New Roman" panose="02020603050405020304" pitchFamily="18" charset="0"/>
                        </a:rPr>
                        <a:t>NERS </a:t>
                      </a:r>
                      <a:r>
                        <a:rPr lang="hi-IN" sz="1800" dirty="0">
                          <a:effectLst/>
                          <a:latin typeface="Times New Roman" panose="02020603050405020304" pitchFamily="18" charset="0"/>
                          <a:cs typeface="Times New Roman" panose="02020603050405020304" pitchFamily="18" charset="0"/>
                        </a:rPr>
                        <a:t>आइटम्स के साथ विजयवाड़ा हवाई अड्डे से त्रिवेंद्रम हवाई अड्डे तक एयरलिफ्ट की गई।</a:t>
                      </a:r>
                    </a:p>
                  </a:txBody>
                  <a:tcPr marL="22705" marR="22705" marT="0" marB="0"/>
                </a:tc>
                <a:tc>
                  <a:txBody>
                    <a:bodyPr/>
                    <a:lstStyle/>
                    <a:p>
                      <a:pPr algn="l">
                        <a:lnSpc>
                          <a:spcPct val="115000"/>
                        </a:lnSpc>
                        <a:spcAft>
                          <a:spcPts val="0"/>
                        </a:spcAft>
                      </a:pPr>
                      <a:r>
                        <a:rPr lang="en-US" sz="1800" dirty="0">
                          <a:effectLst/>
                          <a:latin typeface="Times New Roman" panose="02020603050405020304" pitchFamily="18" charset="0"/>
                          <a:cs typeface="Times New Roman" panose="02020603050405020304" pitchFamily="18" charset="0"/>
                        </a:rPr>
                        <a:t>NDRF </a:t>
                      </a:r>
                      <a:r>
                        <a:rPr lang="hi-IN" sz="1800" dirty="0">
                          <a:effectLst/>
                          <a:latin typeface="Times New Roman" panose="02020603050405020304" pitchFamily="18" charset="0"/>
                          <a:cs typeface="Times New Roman" panose="02020603050405020304" pitchFamily="18" charset="0"/>
                        </a:rPr>
                        <a:t>मुख्यालय के निर्देशानुसार</a:t>
                      </a:r>
                    </a:p>
                  </a:txBody>
                  <a:tcPr marL="22705" marR="22705" marT="0" marB="0"/>
                </a:tc>
                <a:tc vMerge="1">
                  <a:txBody>
                    <a:bodyPr/>
                    <a:lstStyle/>
                    <a:p>
                      <a:endParaRPr lang="en-IN"/>
                    </a:p>
                  </a:txBody>
                  <a:tcPr/>
                </a:tc>
                <a:extLst>
                  <a:ext uri="{0D108BD9-81ED-4DB2-BD59-A6C34878D82A}">
                    <a16:rowId xmlns="" xmlns:a16="http://schemas.microsoft.com/office/drawing/2014/main" val="10003"/>
                  </a:ext>
                </a:extLst>
              </a:tr>
            </a:tbl>
          </a:graphicData>
        </a:graphic>
      </p:graphicFrame>
      <p:sp>
        <p:nvSpPr>
          <p:cNvPr id="4" name="TextBox 3">
            <a:extLst>
              <a:ext uri="{FF2B5EF4-FFF2-40B4-BE49-F238E27FC236}">
                <a16:creationId xmlns="" xmlns:a16="http://schemas.microsoft.com/office/drawing/2014/main" id="{8BD5818E-6607-61C5-8AB4-6375F3D6A80B}"/>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6" name="Content Placeholder 1">
            <a:extLst>
              <a:ext uri="{FF2B5EF4-FFF2-40B4-BE49-F238E27FC236}">
                <a16:creationId xmlns="" xmlns:a16="http://schemas.microsoft.com/office/drawing/2014/main" id="{C8AE1947-5427-1C3A-B029-C705131F1EB5}"/>
              </a:ext>
            </a:extLst>
          </p:cNvPr>
          <p:cNvSpPr txBox="1">
            <a:spLocks/>
          </p:cNvSpPr>
          <p:nvPr/>
        </p:nvSpPr>
        <p:spPr>
          <a:xfrm>
            <a:off x="661180" y="1446638"/>
            <a:ext cx="10869637" cy="51492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hi-IN" sz="2800" b="1" u="sng" dirty="0">
                <a:latin typeface="Times New Roman" panose="02020603050405020304" pitchFamily="18" charset="0"/>
                <a:cs typeface="Times New Roman" panose="02020603050405020304" pitchFamily="18" charset="0"/>
              </a:rPr>
              <a:t>एनडीआरएफ टीमों की तैनाती:-</a:t>
            </a:r>
            <a:endParaRPr lang="en-IN" dirty="0"/>
          </a:p>
        </p:txBody>
      </p:sp>
      <p:sp>
        <p:nvSpPr>
          <p:cNvPr id="8" name="TextBox 7">
            <a:extLst>
              <a:ext uri="{FF2B5EF4-FFF2-40B4-BE49-F238E27FC236}">
                <a16:creationId xmlns="" xmlns:a16="http://schemas.microsoft.com/office/drawing/2014/main" id="{F30890A4-E8D8-C005-29A1-438FF7B47AEF}"/>
              </a:ext>
            </a:extLst>
          </p:cNvPr>
          <p:cNvSpPr txBox="1"/>
          <p:nvPr/>
        </p:nvSpPr>
        <p:spPr>
          <a:xfrm>
            <a:off x="661180" y="6289286"/>
            <a:ext cx="8599517" cy="523220"/>
          </a:xfrm>
          <a:prstGeom prst="rect">
            <a:avLst/>
          </a:prstGeom>
          <a:noFill/>
        </p:spPr>
        <p:txBody>
          <a:bodyPr wrap="square" rtlCol="0">
            <a:spAutoFit/>
          </a:bodyPr>
          <a:lstStyle/>
          <a:p>
            <a:pPr marL="457200" indent="-457200">
              <a:buFont typeface="Arial" panose="020B0604020202020204" pitchFamily="34" charset="0"/>
              <a:buChar char="•"/>
            </a:pPr>
            <a:r>
              <a:rPr lang="hi-IN" sz="2800" b="1" dirty="0">
                <a:latin typeface="Times New Roman" panose="02020603050405020304" pitchFamily="18" charset="0"/>
                <a:cs typeface="Times New Roman" panose="02020603050405020304" pitchFamily="18" charset="0"/>
              </a:rPr>
              <a:t>कुल 58 टीमें, 207 नावें तथा अन्य </a:t>
            </a:r>
            <a:r>
              <a:rPr lang="en-US" sz="2800" b="1" dirty="0">
                <a:latin typeface="Times New Roman" panose="02020603050405020304" pitchFamily="18" charset="0"/>
                <a:cs typeface="Times New Roman" panose="02020603050405020304" pitchFamily="18" charset="0"/>
              </a:rPr>
              <a:t>FWR </a:t>
            </a:r>
            <a:r>
              <a:rPr lang="hi-IN" sz="2800" b="1" dirty="0">
                <a:latin typeface="Times New Roman" panose="02020603050405020304" pitchFamily="18" charset="0"/>
                <a:cs typeface="Times New Roman" panose="02020603050405020304" pitchFamily="18" charset="0"/>
              </a:rPr>
              <a:t>और </a:t>
            </a:r>
            <a:r>
              <a:rPr lang="en-US" sz="2800" b="1" dirty="0">
                <a:latin typeface="Times New Roman" panose="02020603050405020304" pitchFamily="18" charset="0"/>
                <a:cs typeface="Times New Roman" panose="02020603050405020304" pitchFamily="18" charset="0"/>
              </a:rPr>
              <a:t>CSSR </a:t>
            </a:r>
            <a:r>
              <a:rPr lang="hi-IN" sz="2800" b="1" dirty="0">
                <a:latin typeface="Times New Roman" panose="02020603050405020304" pitchFamily="18" charset="0"/>
                <a:cs typeface="Times New Roman" panose="02020603050405020304" pitchFamily="18" charset="0"/>
              </a:rPr>
              <a:t>उपकरण सहित।</a:t>
            </a:r>
          </a:p>
        </p:txBody>
      </p:sp>
    </p:spTree>
    <p:extLst>
      <p:ext uri="{BB962C8B-B14F-4D97-AF65-F5344CB8AC3E}">
        <p14:creationId xmlns:p14="http://schemas.microsoft.com/office/powerpoint/2010/main" val="37631819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72529" y="1647645"/>
            <a:ext cx="11844068" cy="5029200"/>
          </a:xfrm>
          <a:prstGeom prst="rect">
            <a:avLst/>
          </a:prstGeom>
        </p:spPr>
        <p:txBody>
          <a:bodyPr>
            <a:normAutofit/>
          </a:bodyPr>
          <a:lstStyle/>
          <a:p>
            <a:r>
              <a:rPr lang="hi-IN" sz="2800" b="1" u="sng" dirty="0">
                <a:latin typeface="Times New Roman" panose="02020603050405020304" pitchFamily="18" charset="0"/>
                <a:cs typeface="Times New Roman" panose="02020603050405020304" pitchFamily="18" charset="0"/>
              </a:rPr>
              <a:t>समग्र बचाव के आंकड़े </a:t>
            </a:r>
            <a:r>
              <a:rPr lang="hi-IN" sz="2800" b="1"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बचाव - 535
निकासी - 18077
अपने रिश्तेदारों की तलाश में प्रभावित व्यक्तियों की नौका के संदर्भ में सहायता -</a:t>
            </a:r>
            <a:r>
              <a:rPr lang="en-US" sz="2800"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6613
बचाव/निकासी/फेरी(1+2+3) = 25225
पशुधन - 119
अस्पताल पूर्व उपचार</a:t>
            </a:r>
            <a:r>
              <a:rPr lang="en-US" sz="2800"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- 4700 
शव -10</a:t>
            </a:r>
            <a:endParaRPr lang="en-IN"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BB8572C7-4407-B2B8-FFFB-2AC736A686B3}"/>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2057771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29396" y="1664897"/>
            <a:ext cx="11913079" cy="5046453"/>
          </a:xfrm>
          <a:prstGeom prst="rect">
            <a:avLst/>
          </a:prstGeom>
        </p:spPr>
        <p:txBody>
          <a:bodyPr>
            <a:normAutofit/>
          </a:bodyPr>
          <a:lstStyle/>
          <a:p>
            <a:pPr marL="0" indent="0" algn="just">
              <a:buNone/>
            </a:pPr>
            <a:r>
              <a:rPr lang="en-US" sz="2800" b="1" dirty="0">
                <a:latin typeface="Times New Roman" panose="02020603050405020304" pitchFamily="18" charset="0"/>
                <a:cs typeface="Times New Roman" panose="02020603050405020304" pitchFamily="18" charset="0"/>
              </a:rPr>
              <a:t>NDRF </a:t>
            </a:r>
            <a:r>
              <a:rPr lang="hi-IN" sz="2800" b="1" dirty="0">
                <a:latin typeface="Times New Roman" panose="02020603050405020304" pitchFamily="18" charset="0"/>
                <a:cs typeface="Times New Roman" panose="02020603050405020304" pitchFamily="18" charset="0"/>
              </a:rPr>
              <a:t>एवं </a:t>
            </a:r>
            <a:r>
              <a:rPr lang="en-US" sz="2800" b="1" dirty="0">
                <a:latin typeface="Times New Roman" panose="02020603050405020304" pitchFamily="18" charset="0"/>
                <a:cs typeface="Times New Roman" panose="02020603050405020304" pitchFamily="18" charset="0"/>
              </a:rPr>
              <a:t>CAPF </a:t>
            </a:r>
            <a:r>
              <a:rPr lang="hi-IN" sz="2800" b="1" dirty="0">
                <a:latin typeface="Times New Roman" panose="02020603050405020304" pitchFamily="18" charset="0"/>
                <a:cs typeface="Times New Roman" panose="02020603050405020304" pitchFamily="18" charset="0"/>
              </a:rPr>
              <a:t>डॉक्टरों द्वारा मेडिकल कैंप(20.08.2018 से)</a:t>
            </a:r>
          </a:p>
          <a:p>
            <a:pPr marL="0" indent="0" algn="just">
              <a:buNone/>
            </a:pPr>
            <a:endParaRPr lang="hi-IN" sz="2800" b="1" dirty="0">
              <a:latin typeface="Times New Roman" panose="02020603050405020304" pitchFamily="18" charset="0"/>
              <a:cs typeface="Times New Roman" panose="02020603050405020304" pitchFamily="18" charset="0"/>
            </a:endParaRPr>
          </a:p>
          <a:p>
            <a:pPr lvl="1" algn="just">
              <a:buFont typeface="Times New Roman" panose="02020603050405020304" pitchFamily="18" charset="0"/>
              <a:buChar char="-"/>
            </a:pPr>
            <a:r>
              <a:rPr lang="hi-IN" dirty="0">
                <a:latin typeface="Times New Roman" panose="02020603050405020304" pitchFamily="18" charset="0"/>
                <a:cs typeface="Times New Roman" panose="02020603050405020304" pitchFamily="18" charset="0"/>
              </a:rPr>
              <a:t>बचाव कार्यों के अतिरिक्त, </a:t>
            </a:r>
            <a:r>
              <a:rPr lang="en-US" dirty="0">
                <a:latin typeface="Times New Roman" panose="02020603050405020304" pitchFamily="18" charset="0"/>
                <a:cs typeface="Times New Roman" panose="02020603050405020304" pitchFamily="18" charset="0"/>
              </a:rPr>
              <a:t>NDRF </a:t>
            </a:r>
            <a:r>
              <a:rPr lang="hi-IN" dirty="0">
                <a:latin typeface="Times New Roman" panose="02020603050405020304" pitchFamily="18" charset="0"/>
                <a:cs typeface="Times New Roman" panose="02020603050405020304" pitchFamily="18" charset="0"/>
              </a:rPr>
              <a:t>के डॉक्टरों और पैरामेडिक्स ने पुनर्वास प्रयासों में महत्वपूर्ण भूमिका निभाई। महानिदेशक, </a:t>
            </a:r>
            <a:r>
              <a:rPr lang="en-US" dirty="0">
                <a:latin typeface="Times New Roman" panose="02020603050405020304" pitchFamily="18" charset="0"/>
                <a:cs typeface="Times New Roman" panose="02020603050405020304" pitchFamily="18" charset="0"/>
              </a:rPr>
              <a:t>NDRF </a:t>
            </a:r>
            <a:r>
              <a:rPr lang="hi-IN" dirty="0">
                <a:latin typeface="Times New Roman" panose="02020603050405020304" pitchFamily="18" charset="0"/>
                <a:cs typeface="Times New Roman" panose="02020603050405020304" pitchFamily="18" charset="0"/>
              </a:rPr>
              <a:t>के निर्देशानुसार, 20 अगस्त 2018 से विभिन्न बाढ़ प्रभावित क्षेत्रों — पठानमथिट्टा, अलप्पुझा, कोट्टायम और त्रिशूर में मेडिकल कैंप शुरू किए गए।</a:t>
            </a:r>
          </a:p>
          <a:p>
            <a:pPr marL="0" indent="0" algn="just">
              <a:buNone/>
            </a:pPr>
            <a:endParaRPr lang="hi-IN" sz="2800" b="1" dirty="0">
              <a:latin typeface="Times New Roman" panose="02020603050405020304" pitchFamily="18" charset="0"/>
              <a:cs typeface="Times New Roman" panose="02020603050405020304" pitchFamily="18" charset="0"/>
            </a:endParaRPr>
          </a:p>
          <a:p>
            <a:pPr marL="0" indent="0" algn="just">
              <a:buNone/>
            </a:pPr>
            <a:r>
              <a:rPr lang="hi-IN" sz="2800" b="1" dirty="0">
                <a:latin typeface="Times New Roman" panose="02020603050405020304" pitchFamily="18" charset="0"/>
                <a:cs typeface="Times New Roman" panose="02020603050405020304" pitchFamily="18" charset="0"/>
              </a:rPr>
              <a:t>तैनात कार्मिक:</a:t>
            </a:r>
          </a:p>
          <a:p>
            <a:pPr marL="0" indent="0" algn="just">
              <a:buNone/>
            </a:pPr>
            <a:endParaRPr lang="hi-IN" sz="2800" b="1" dirty="0">
              <a:latin typeface="Times New Roman" panose="02020603050405020304" pitchFamily="18" charset="0"/>
              <a:cs typeface="Times New Roman" panose="02020603050405020304" pitchFamily="18" charset="0"/>
            </a:endParaRPr>
          </a:p>
          <a:p>
            <a:pPr lvl="1" algn="just">
              <a:buFont typeface="Times New Roman" panose="02020603050405020304" pitchFamily="18" charset="0"/>
              <a:buChar char="-"/>
            </a:pPr>
            <a:r>
              <a:rPr lang="hi-IN" dirty="0">
                <a:latin typeface="Times New Roman" panose="02020603050405020304" pitchFamily="18" charset="0"/>
                <a:cs typeface="Times New Roman" panose="02020603050405020304" pitchFamily="18" charset="0"/>
              </a:rPr>
              <a:t>20 डॉक्टर(जिसमें </a:t>
            </a:r>
            <a:r>
              <a:rPr lang="en-US" dirty="0">
                <a:latin typeface="Times New Roman" panose="02020603050405020304" pitchFamily="18" charset="0"/>
                <a:cs typeface="Times New Roman" panose="02020603050405020304" pitchFamily="18" charset="0"/>
              </a:rPr>
              <a:t>CMO </a:t>
            </a:r>
            <a:r>
              <a:rPr lang="hi-IN" dirty="0">
                <a:latin typeface="Times New Roman" panose="02020603050405020304" pitchFamily="18" charset="0"/>
                <a:cs typeface="Times New Roman" panose="02020603050405020304" pitchFamily="18" charset="0"/>
              </a:rPr>
              <a:t>और </a:t>
            </a:r>
            <a:r>
              <a:rPr lang="en-US" dirty="0">
                <a:latin typeface="Times New Roman" panose="02020603050405020304" pitchFamily="18" charset="0"/>
                <a:cs typeface="Times New Roman" panose="02020603050405020304" pitchFamily="18" charset="0"/>
              </a:rPr>
              <a:t>SMO </a:t>
            </a:r>
            <a:r>
              <a:rPr lang="hi-IN" dirty="0">
                <a:latin typeface="Times New Roman" panose="02020603050405020304" pitchFamily="18" charset="0"/>
                <a:cs typeface="Times New Roman" panose="02020603050405020304" pitchFamily="18" charset="0"/>
              </a:rPr>
              <a:t>शामिल)</a:t>
            </a:r>
          </a:p>
          <a:p>
            <a:pPr lvl="1" algn="just">
              <a:buFont typeface="Times New Roman" panose="02020603050405020304" pitchFamily="18" charset="0"/>
              <a:buChar char="-"/>
            </a:pPr>
            <a:r>
              <a:rPr lang="hi-IN" dirty="0">
                <a:latin typeface="Times New Roman" panose="02020603050405020304" pitchFamily="18" charset="0"/>
                <a:cs typeface="Times New Roman" panose="02020603050405020304" pitchFamily="18" charset="0"/>
              </a:rPr>
              <a:t>28 पैरामेडिक्स और फार्मासिस्ट</a:t>
            </a:r>
          </a:p>
          <a:p>
            <a:pPr marL="0" indent="0">
              <a:buNone/>
            </a:pPr>
            <a:endParaRPr lang="en-GB" sz="2800" b="1" dirty="0">
              <a:latin typeface="Times New Roman" panose="02020603050405020304" pitchFamily="18" charset="0"/>
              <a:cs typeface="Times New Roman" panose="02020603050405020304" pitchFamily="18" charset="0"/>
            </a:endParaRPr>
          </a:p>
          <a:p>
            <a:pPr marL="0" indent="0">
              <a:buNone/>
            </a:pPr>
            <a:endParaRPr lang="en-GB" sz="2800" b="1" dirty="0">
              <a:latin typeface="Times New Roman" panose="02020603050405020304" pitchFamily="18" charset="0"/>
              <a:cs typeface="Times New Roman" panose="02020603050405020304" pitchFamily="18" charset="0"/>
            </a:endParaRPr>
          </a:p>
          <a:p>
            <a:pPr marL="0" indent="0">
              <a:buNone/>
            </a:pPr>
            <a:endParaRPr lang="en-IN" sz="2800" dirty="0">
              <a:latin typeface="Times New Roman" panose="02020603050405020304" pitchFamily="18" charset="0"/>
              <a:cs typeface="Times New Roman" panose="02020603050405020304" pitchFamily="18" charset="0"/>
            </a:endParaRPr>
          </a:p>
          <a:p>
            <a:endParaRPr lang="en-IN"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E37DE30C-E04E-A5E0-7485-397F13D0D0A6}"/>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21413532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414733"/>
            <a:ext cx="12076981" cy="769441"/>
          </a:xfrm>
          <a:prstGeom prst="rect">
            <a:avLst/>
          </a:prstGeom>
        </p:spPr>
        <p:txBody>
          <a:bodyPr>
            <a:normAutofit/>
          </a:bodyPr>
          <a:lstStyle/>
          <a:p>
            <a:r>
              <a:rPr lang="en-US" sz="2800" b="1" u="sng" dirty="0">
                <a:latin typeface="Times New Roman" panose="02020603050405020304" pitchFamily="18" charset="0"/>
                <a:cs typeface="Times New Roman" panose="02020603050405020304" pitchFamily="18" charset="0"/>
              </a:rPr>
              <a:t>CAPF </a:t>
            </a:r>
            <a:r>
              <a:rPr lang="hi-IN" sz="2800" b="1" u="sng" dirty="0">
                <a:latin typeface="Times New Roman" panose="02020603050405020304" pitchFamily="18" charset="0"/>
                <a:cs typeface="Times New Roman" panose="02020603050405020304" pitchFamily="18" charset="0"/>
              </a:rPr>
              <a:t>डॉक्टरों द्वारा आयोजित मेडिकल कैंप का विवरण इस प्रकार है:-</a:t>
            </a: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80746466"/>
              </p:ext>
            </p:extLst>
          </p:nvPr>
        </p:nvGraphicFramePr>
        <p:xfrm>
          <a:off x="414068" y="1993392"/>
          <a:ext cx="11464506" cy="4864608"/>
        </p:xfrm>
        <a:graphic>
          <a:graphicData uri="http://schemas.openxmlformats.org/drawingml/2006/table">
            <a:tbl>
              <a:tblPr firstRow="1" firstCol="1" bandRow="1">
                <a:tableStyleId>{5C22544A-7EE6-4342-B048-85BDC9FD1C3A}</a:tableStyleId>
              </a:tblPr>
              <a:tblGrid>
                <a:gridCol w="1086112">
                  <a:extLst>
                    <a:ext uri="{9D8B030D-6E8A-4147-A177-3AD203B41FA5}">
                      <a16:colId xmlns="" xmlns:a16="http://schemas.microsoft.com/office/drawing/2014/main" val="20000"/>
                    </a:ext>
                  </a:extLst>
                </a:gridCol>
                <a:gridCol w="5278394">
                  <a:extLst>
                    <a:ext uri="{9D8B030D-6E8A-4147-A177-3AD203B41FA5}">
                      <a16:colId xmlns="" xmlns:a16="http://schemas.microsoft.com/office/drawing/2014/main" val="20001"/>
                    </a:ext>
                  </a:extLst>
                </a:gridCol>
                <a:gridCol w="3423611">
                  <a:extLst>
                    <a:ext uri="{9D8B030D-6E8A-4147-A177-3AD203B41FA5}">
                      <a16:colId xmlns="" xmlns:a16="http://schemas.microsoft.com/office/drawing/2014/main" val="20002"/>
                    </a:ext>
                  </a:extLst>
                </a:gridCol>
                <a:gridCol w="1676389">
                  <a:extLst>
                    <a:ext uri="{9D8B030D-6E8A-4147-A177-3AD203B41FA5}">
                      <a16:colId xmlns="" xmlns:a16="http://schemas.microsoft.com/office/drawing/2014/main" val="20003"/>
                    </a:ext>
                  </a:extLst>
                </a:gridCol>
              </a:tblGrid>
              <a:tr h="1650531">
                <a:tc>
                  <a:txBody>
                    <a:bodyPr/>
                    <a:lstStyle/>
                    <a:p>
                      <a:pPr marL="342900" lvl="0" indent="-342900" algn="l">
                        <a:lnSpc>
                          <a:spcPct val="115000"/>
                        </a:lnSpc>
                        <a:spcAft>
                          <a:spcPts val="0"/>
                        </a:spcAft>
                        <a:buFont typeface="+mj-lt"/>
                        <a:buAutoNum type="arabicPeriod"/>
                      </a:pPr>
                      <a:r>
                        <a:rPr lang="en-US" sz="2400" b="0" dirty="0">
                          <a:effectLst/>
                          <a:latin typeface="Times New Roman" panose="02020603050405020304" pitchFamily="18" charset="0"/>
                          <a:cs typeface="Times New Roman" panose="02020603050405020304" pitchFamily="18" charset="0"/>
                        </a:rPr>
                        <a:t> </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hi-IN" sz="2400" b="0" dirty="0">
                          <a:effectLst/>
                          <a:latin typeface="Times New Roman" panose="02020603050405020304" pitchFamily="18" charset="0"/>
                          <a:cs typeface="Times New Roman" panose="02020603050405020304" pitchFamily="18" charset="0"/>
                        </a:rPr>
                        <a:t>1. मुथुर ऑर्थोडॉक्स चर्च</a:t>
                      </a:r>
                    </a:p>
                    <a:p>
                      <a:pPr algn="l">
                        <a:spcAft>
                          <a:spcPts val="0"/>
                        </a:spcAft>
                      </a:pPr>
                      <a:r>
                        <a:rPr lang="hi-IN" sz="2400" b="0" dirty="0">
                          <a:effectLst/>
                          <a:latin typeface="Times New Roman" panose="02020603050405020304" pitchFamily="18" charset="0"/>
                          <a:cs typeface="Times New Roman" panose="02020603050405020304" pitchFamily="18" charset="0"/>
                        </a:rPr>
                        <a:t>2. सरकारी एम.पी.एस. मुथुर</a:t>
                      </a:r>
                    </a:p>
                    <a:p>
                      <a:pPr algn="l">
                        <a:spcAft>
                          <a:spcPts val="0"/>
                        </a:spcAft>
                      </a:pPr>
                      <a:r>
                        <a:rPr lang="hi-IN" sz="2400" b="0" dirty="0">
                          <a:effectLst/>
                          <a:latin typeface="Times New Roman" panose="02020603050405020304" pitchFamily="18" charset="0"/>
                          <a:cs typeface="Times New Roman" panose="02020603050405020304" pitchFamily="18" charset="0"/>
                        </a:rPr>
                        <a:t>3. सालिसा आर्मी स्कूल, तिरुवल्ला, पठानमथिट्टा</a:t>
                      </a:r>
                    </a:p>
                  </a:txBody>
                  <a:tcPr marL="39242" marR="39242" marT="0" marB="0"/>
                </a:tc>
                <a:tc>
                  <a:txBody>
                    <a:bodyPr/>
                    <a:lstStyle/>
                    <a:p>
                      <a:pPr algn="l">
                        <a:lnSpc>
                          <a:spcPct val="115000"/>
                        </a:lnSpc>
                        <a:spcAft>
                          <a:spcPts val="0"/>
                        </a:spcAft>
                      </a:pPr>
                      <a:r>
                        <a:rPr lang="hi-IN" sz="2400" b="0" dirty="0">
                          <a:effectLst/>
                          <a:latin typeface="Times New Roman" panose="02020603050405020304" pitchFamily="18" charset="0"/>
                          <a:cs typeface="Times New Roman" panose="02020603050405020304" pitchFamily="18" charset="0"/>
                        </a:rPr>
                        <a:t>डॉ. अभिजीत मुखर्जी</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lnSpc>
                          <a:spcPct val="115000"/>
                        </a:lnSpc>
                        <a:spcAft>
                          <a:spcPts val="0"/>
                        </a:spcAft>
                      </a:pPr>
                      <a:r>
                        <a:rPr lang="en-US" sz="2400" b="0" dirty="0">
                          <a:effectLst/>
                          <a:latin typeface="Times New Roman" panose="02020603050405020304" pitchFamily="18" charset="0"/>
                          <a:cs typeface="Times New Roman" panose="02020603050405020304" pitchFamily="18" charset="0"/>
                        </a:rPr>
                        <a:t>16</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0"/>
                  </a:ext>
                </a:extLst>
              </a:tr>
              <a:tr h="811028">
                <a:tc>
                  <a:txBody>
                    <a:bodyPr/>
                    <a:lstStyle/>
                    <a:p>
                      <a:pPr marL="0" lvl="0" indent="0" algn="l">
                        <a:lnSpc>
                          <a:spcPct val="115000"/>
                        </a:lnSpc>
                        <a:spcAft>
                          <a:spcPts val="0"/>
                        </a:spcAft>
                        <a:buFont typeface="+mj-lt"/>
                        <a:buNone/>
                      </a:pPr>
                      <a:r>
                        <a:rPr lang="en-US" sz="2400" dirty="0">
                          <a:effectLst/>
                          <a:latin typeface="Times New Roman" panose="02020603050405020304" pitchFamily="18" charset="0"/>
                          <a:cs typeface="Times New Roman" panose="02020603050405020304" pitchFamily="18" charset="0"/>
                        </a:rPr>
                        <a:t>2. </a:t>
                      </a:r>
                      <a:endParaRPr lang="en-IN" sz="24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hi-IN" sz="2400" dirty="0">
                          <a:effectLst/>
                          <a:latin typeface="Times New Roman" panose="02020603050405020304" pitchFamily="18" charset="0"/>
                          <a:cs typeface="Times New Roman" panose="02020603050405020304" pitchFamily="18" charset="0"/>
                        </a:rPr>
                        <a:t>ओटापुरम विकास ऑडिटोरियम, कोट्टापुरम, त्रिशूर</a:t>
                      </a:r>
                    </a:p>
                  </a:txBody>
                  <a:tcPr marL="39242" marR="39242" marT="0" marB="0"/>
                </a:tc>
                <a:tc>
                  <a:txBody>
                    <a:bodyPr/>
                    <a:lstStyle/>
                    <a:p>
                      <a:pPr algn="l">
                        <a:spcAft>
                          <a:spcPts val="0"/>
                        </a:spcAft>
                      </a:pPr>
                      <a:r>
                        <a:rPr lang="hi-IN" sz="2400" dirty="0">
                          <a:effectLst/>
                          <a:latin typeface="Times New Roman" panose="02020603050405020304" pitchFamily="18" charset="0"/>
                          <a:cs typeface="Times New Roman" panose="02020603050405020304" pitchFamily="18" charset="0"/>
                        </a:rPr>
                        <a:t>1. डॉ. अजीत मोहन, </a:t>
                      </a:r>
                      <a:r>
                        <a:rPr lang="en-US" sz="2400" dirty="0">
                          <a:effectLst/>
                          <a:latin typeface="Times New Roman" panose="02020603050405020304" pitchFamily="18" charset="0"/>
                          <a:cs typeface="Times New Roman" panose="02020603050405020304" pitchFamily="18" charset="0"/>
                        </a:rPr>
                        <a:t>CMO</a:t>
                      </a:r>
                    </a:p>
                    <a:p>
                      <a:pPr algn="l">
                        <a:spcAft>
                          <a:spcPts val="0"/>
                        </a:spcAft>
                      </a:pPr>
                      <a:r>
                        <a:rPr lang="en-US" sz="2400" dirty="0">
                          <a:effectLst/>
                          <a:latin typeface="Times New Roman" panose="02020603050405020304" pitchFamily="18" charset="0"/>
                          <a:cs typeface="Times New Roman" panose="02020603050405020304" pitchFamily="18" charset="0"/>
                        </a:rPr>
                        <a:t>2. </a:t>
                      </a:r>
                      <a:r>
                        <a:rPr lang="hi-IN" sz="2400" dirty="0">
                          <a:effectLst/>
                          <a:latin typeface="Times New Roman" panose="02020603050405020304" pitchFamily="18" charset="0"/>
                          <a:cs typeface="Times New Roman" panose="02020603050405020304" pitchFamily="18" charset="0"/>
                        </a:rPr>
                        <a:t>डॉ. सुधीर कुमार, </a:t>
                      </a:r>
                      <a:r>
                        <a:rPr lang="en-US" sz="2400" dirty="0">
                          <a:effectLst/>
                          <a:latin typeface="Times New Roman" panose="02020603050405020304" pitchFamily="18" charset="0"/>
                          <a:cs typeface="Times New Roman" panose="02020603050405020304" pitchFamily="18" charset="0"/>
                        </a:rPr>
                        <a:t>SMO + 6</a:t>
                      </a:r>
                    </a:p>
                  </a:txBody>
                  <a:tcPr marL="39242" marR="39242" marT="0" marB="0"/>
                </a:tc>
                <a:tc>
                  <a:txBody>
                    <a:bodyPr/>
                    <a:lstStyle/>
                    <a:p>
                      <a:pPr algn="l">
                        <a:lnSpc>
                          <a:spcPct val="115000"/>
                        </a:lnSpc>
                        <a:spcAft>
                          <a:spcPts val="0"/>
                        </a:spcAft>
                      </a:pPr>
                      <a:r>
                        <a:rPr lang="en-US" sz="2400" dirty="0">
                          <a:effectLst/>
                          <a:latin typeface="Times New Roman" panose="02020603050405020304" pitchFamily="18" charset="0"/>
                          <a:cs typeface="Times New Roman" panose="02020603050405020304" pitchFamily="18" charset="0"/>
                        </a:rPr>
                        <a:t>90</a:t>
                      </a:r>
                      <a:endParaRPr lang="en-IN" sz="24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1"/>
                  </a:ext>
                </a:extLst>
              </a:tr>
              <a:tr h="1541015">
                <a:tc>
                  <a:txBody>
                    <a:bodyPr/>
                    <a:lstStyle/>
                    <a:p>
                      <a:pPr marL="0" lvl="0" indent="0" algn="l">
                        <a:lnSpc>
                          <a:spcPct val="115000"/>
                        </a:lnSpc>
                        <a:spcAft>
                          <a:spcPts val="0"/>
                        </a:spcAft>
                        <a:buFont typeface="+mj-lt"/>
                        <a:buNone/>
                      </a:pPr>
                      <a:r>
                        <a:rPr lang="en-US" sz="2400" dirty="0">
                          <a:effectLst/>
                          <a:latin typeface="Times New Roman" panose="02020603050405020304" pitchFamily="18" charset="0"/>
                          <a:cs typeface="Times New Roman" panose="02020603050405020304" pitchFamily="18" charset="0"/>
                        </a:rPr>
                        <a:t>3. </a:t>
                      </a:r>
                      <a:endParaRPr lang="en-IN" sz="24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lnSpc>
                          <a:spcPct val="115000"/>
                        </a:lnSpc>
                        <a:spcAft>
                          <a:spcPts val="0"/>
                        </a:spcAft>
                      </a:pPr>
                      <a:r>
                        <a:rPr lang="hi-IN" sz="2400" dirty="0">
                          <a:effectLst/>
                          <a:latin typeface="Times New Roman" panose="02020603050405020304" pitchFamily="18" charset="0"/>
                          <a:cs typeface="Times New Roman" panose="02020603050405020304" pitchFamily="18" charset="0"/>
                        </a:rPr>
                        <a:t>1. चर्च ऑफ गॉड मुलाकुझा, ग्राम</a:t>
                      </a:r>
                      <a:r>
                        <a:rPr lang="en-US" sz="2400" dirty="0">
                          <a:effectLst/>
                          <a:latin typeface="Times New Roman" panose="02020603050405020304" pitchFamily="18" charset="0"/>
                          <a:cs typeface="Times New Roman" panose="02020603050405020304" pitchFamily="18" charset="0"/>
                        </a:rPr>
                        <a:t> </a:t>
                      </a:r>
                      <a:r>
                        <a:rPr lang="hi-IN" sz="2400" dirty="0">
                          <a:effectLst/>
                          <a:latin typeface="Times New Roman" panose="02020603050405020304" pitchFamily="18" charset="0"/>
                          <a:cs typeface="Times New Roman" panose="02020603050405020304" pitchFamily="18" charset="0"/>
                        </a:rPr>
                        <a:t>पुथेनकावु</a:t>
                      </a:r>
                    </a:p>
                    <a:p>
                      <a:pPr algn="l">
                        <a:lnSpc>
                          <a:spcPct val="115000"/>
                        </a:lnSpc>
                        <a:spcAft>
                          <a:spcPts val="0"/>
                        </a:spcAft>
                      </a:pPr>
                      <a:r>
                        <a:rPr lang="hi-IN" sz="2400" dirty="0">
                          <a:effectLst/>
                          <a:latin typeface="Times New Roman" panose="02020603050405020304" pitchFamily="18" charset="0"/>
                          <a:cs typeface="Times New Roman" panose="02020603050405020304" pitchFamily="18" charset="0"/>
                        </a:rPr>
                        <a:t>2. ग्राम – पेरिंगाला</a:t>
                      </a:r>
                    </a:p>
                    <a:p>
                      <a:pPr algn="l">
                        <a:lnSpc>
                          <a:spcPct val="115000"/>
                        </a:lnSpc>
                        <a:spcAft>
                          <a:spcPts val="0"/>
                        </a:spcAft>
                      </a:pPr>
                      <a:r>
                        <a:rPr lang="hi-IN" sz="2400" dirty="0">
                          <a:effectLst/>
                          <a:latin typeface="Times New Roman" panose="02020603050405020304" pitchFamily="18" charset="0"/>
                          <a:cs typeface="Times New Roman" panose="02020603050405020304" pitchFamily="18" charset="0"/>
                        </a:rPr>
                        <a:t>3. ग्राम – अला, तहसील चेंगन्नूर, जिला अलप्पुझा</a:t>
                      </a:r>
                    </a:p>
                  </a:txBody>
                  <a:tcPr marL="39242" marR="39242" marT="0" marB="0"/>
                </a:tc>
                <a:tc>
                  <a:txBody>
                    <a:bodyPr/>
                    <a:lstStyle/>
                    <a:p>
                      <a:pPr algn="l">
                        <a:spcAft>
                          <a:spcPts val="0"/>
                        </a:spcAft>
                      </a:pPr>
                      <a:r>
                        <a:rPr lang="hi-IN" sz="2400" dirty="0">
                          <a:effectLst/>
                          <a:latin typeface="Times New Roman" panose="02020603050405020304" pitchFamily="18" charset="0"/>
                          <a:cs typeface="Times New Roman" panose="02020603050405020304" pitchFamily="18" charset="0"/>
                        </a:rPr>
                        <a:t>डॉ. एस. प्रथिबन, </a:t>
                      </a:r>
                      <a:r>
                        <a:rPr lang="en-US" sz="2400" dirty="0">
                          <a:effectLst/>
                          <a:latin typeface="Times New Roman" panose="02020603050405020304" pitchFamily="18" charset="0"/>
                          <a:cs typeface="Times New Roman" panose="02020603050405020304" pitchFamily="18" charset="0"/>
                        </a:rPr>
                        <a:t>CMO + 2</a:t>
                      </a:r>
                    </a:p>
                  </a:txBody>
                  <a:tcPr marL="39242" marR="39242" marT="0" marB="0"/>
                </a:tc>
                <a:tc>
                  <a:txBody>
                    <a:bodyPr/>
                    <a:lstStyle/>
                    <a:p>
                      <a:pPr algn="l">
                        <a:lnSpc>
                          <a:spcPct val="115000"/>
                        </a:lnSpc>
                        <a:spcAft>
                          <a:spcPts val="0"/>
                        </a:spcAft>
                      </a:pPr>
                      <a:r>
                        <a:rPr lang="en-US" sz="2400" dirty="0">
                          <a:effectLst/>
                          <a:latin typeface="Times New Roman" panose="02020603050405020304" pitchFamily="18" charset="0"/>
                          <a:cs typeface="Times New Roman" panose="02020603050405020304" pitchFamily="18" charset="0"/>
                        </a:rPr>
                        <a:t>146</a:t>
                      </a:r>
                      <a:endParaRPr lang="en-IN" sz="24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2"/>
                  </a:ext>
                </a:extLst>
              </a:tr>
              <a:tr h="862034">
                <a:tc>
                  <a:txBody>
                    <a:bodyPr/>
                    <a:lstStyle/>
                    <a:p>
                      <a:pPr marL="0" lvl="0" indent="0" algn="l">
                        <a:lnSpc>
                          <a:spcPct val="115000"/>
                        </a:lnSpc>
                        <a:spcAft>
                          <a:spcPts val="0"/>
                        </a:spcAft>
                        <a:buFont typeface="+mj-lt"/>
                        <a:buNone/>
                      </a:pPr>
                      <a:r>
                        <a:rPr lang="en-US" sz="2400" dirty="0">
                          <a:effectLst/>
                          <a:latin typeface="Times New Roman" panose="02020603050405020304" pitchFamily="18" charset="0"/>
                          <a:ea typeface="Times New Roman"/>
                          <a:cs typeface="Times New Roman" panose="02020603050405020304" pitchFamily="18" charset="0"/>
                        </a:rPr>
                        <a:t>4.</a:t>
                      </a:r>
                      <a:endParaRPr lang="en-IN" sz="24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lnSpc>
                          <a:spcPct val="115000"/>
                        </a:lnSpc>
                        <a:spcAft>
                          <a:spcPts val="0"/>
                        </a:spcAft>
                      </a:pPr>
                      <a:r>
                        <a:rPr lang="hi-IN" sz="2400" dirty="0">
                          <a:effectLst/>
                          <a:latin typeface="Times New Roman" panose="02020603050405020304" pitchFamily="18" charset="0"/>
                          <a:cs typeface="Times New Roman" panose="02020603050405020304" pitchFamily="18" charset="0"/>
                        </a:rPr>
                        <a:t>चेगनासेरी, कोट्टायम और अलापुझा 04</a:t>
                      </a:r>
                      <a:r>
                        <a:rPr lang="en-US" sz="2400" dirty="0">
                          <a:effectLst/>
                          <a:latin typeface="Times New Roman" panose="02020603050405020304" pitchFamily="18" charset="0"/>
                          <a:cs typeface="Times New Roman" panose="02020603050405020304" pitchFamily="18" charset="0"/>
                        </a:rPr>
                        <a:t> </a:t>
                      </a:r>
                      <a:r>
                        <a:rPr lang="hi-IN" sz="2400" dirty="0">
                          <a:effectLst/>
                          <a:latin typeface="Times New Roman" panose="02020603050405020304" pitchFamily="18" charset="0"/>
                          <a:cs typeface="Times New Roman" panose="02020603050405020304" pitchFamily="18" charset="0"/>
                        </a:rPr>
                        <a:t>राहत शिविर</a:t>
                      </a:r>
                      <a:endParaRPr lang="en-IN" sz="240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hi-IN" sz="2400" dirty="0">
                          <a:effectLst/>
                          <a:latin typeface="Times New Roman" panose="02020603050405020304" pitchFamily="18" charset="0"/>
                          <a:cs typeface="Times New Roman" panose="02020603050405020304" pitchFamily="18" charset="0"/>
                        </a:rPr>
                        <a:t>डॉ. विवेक कुमार 
+2</a:t>
                      </a:r>
                      <a:endParaRPr lang="en-IN" sz="240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lnSpc>
                          <a:spcPct val="115000"/>
                        </a:lnSpc>
                        <a:spcAft>
                          <a:spcPts val="0"/>
                        </a:spcAft>
                      </a:pPr>
                      <a:r>
                        <a:rPr lang="en-US" sz="2400" dirty="0">
                          <a:effectLst/>
                          <a:latin typeface="Times New Roman" panose="02020603050405020304" pitchFamily="18" charset="0"/>
                          <a:cs typeface="Times New Roman" panose="02020603050405020304" pitchFamily="18" charset="0"/>
                        </a:rPr>
                        <a:t>200</a:t>
                      </a:r>
                      <a:endParaRPr lang="en-IN" sz="240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3"/>
                  </a:ext>
                </a:extLst>
              </a:tr>
            </a:tbl>
          </a:graphicData>
        </a:graphic>
      </p:graphicFrame>
      <p:sp>
        <p:nvSpPr>
          <p:cNvPr id="4" name="TextBox 3">
            <a:extLst>
              <a:ext uri="{FF2B5EF4-FFF2-40B4-BE49-F238E27FC236}">
                <a16:creationId xmlns="" xmlns:a16="http://schemas.microsoft.com/office/drawing/2014/main" id="{E12EDA54-AF8F-1509-74ED-F60FA6716669}"/>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30887291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09669050"/>
              </p:ext>
            </p:extLst>
          </p:nvPr>
        </p:nvGraphicFramePr>
        <p:xfrm>
          <a:off x="181155" y="1975104"/>
          <a:ext cx="11904452" cy="4872484"/>
        </p:xfrm>
        <a:graphic>
          <a:graphicData uri="http://schemas.openxmlformats.org/drawingml/2006/table">
            <a:tbl>
              <a:tblPr firstRow="1" firstCol="1" bandRow="1">
                <a:tableStyleId>{5C22544A-7EE6-4342-B048-85BDC9FD1C3A}</a:tableStyleId>
              </a:tblPr>
              <a:tblGrid>
                <a:gridCol w="1127790">
                  <a:extLst>
                    <a:ext uri="{9D8B030D-6E8A-4147-A177-3AD203B41FA5}">
                      <a16:colId xmlns="" xmlns:a16="http://schemas.microsoft.com/office/drawing/2014/main" val="20000"/>
                    </a:ext>
                  </a:extLst>
                </a:gridCol>
                <a:gridCol w="5480950">
                  <a:extLst>
                    <a:ext uri="{9D8B030D-6E8A-4147-A177-3AD203B41FA5}">
                      <a16:colId xmlns="" xmlns:a16="http://schemas.microsoft.com/office/drawing/2014/main" val="20001"/>
                    </a:ext>
                  </a:extLst>
                </a:gridCol>
                <a:gridCol w="3554992">
                  <a:extLst>
                    <a:ext uri="{9D8B030D-6E8A-4147-A177-3AD203B41FA5}">
                      <a16:colId xmlns="" xmlns:a16="http://schemas.microsoft.com/office/drawing/2014/main" val="20002"/>
                    </a:ext>
                  </a:extLst>
                </a:gridCol>
                <a:gridCol w="1740720">
                  <a:extLst>
                    <a:ext uri="{9D8B030D-6E8A-4147-A177-3AD203B41FA5}">
                      <a16:colId xmlns="" xmlns:a16="http://schemas.microsoft.com/office/drawing/2014/main" val="20003"/>
                    </a:ext>
                  </a:extLst>
                </a:gridCol>
              </a:tblGrid>
              <a:tr h="1715692">
                <a:tc>
                  <a:txBody>
                    <a:bodyPr/>
                    <a:lstStyle/>
                    <a:p>
                      <a:pPr marL="0" lvl="0" indent="0" algn="ctr">
                        <a:lnSpc>
                          <a:spcPct val="115000"/>
                        </a:lnSpc>
                        <a:spcAft>
                          <a:spcPts val="0"/>
                        </a:spcAft>
                        <a:buFont typeface="+mj-lt"/>
                        <a:buNone/>
                      </a:pPr>
                      <a:r>
                        <a:rPr lang="hi-IN" sz="2400" b="0" dirty="0">
                          <a:effectLst/>
                          <a:latin typeface="Times New Roman" panose="02020603050405020304" pitchFamily="18" charset="0"/>
                          <a:ea typeface="Times New Roman"/>
                          <a:cs typeface="Times New Roman" panose="02020603050405020304" pitchFamily="18" charset="0"/>
                        </a:rPr>
                        <a:t>1.</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marL="342900" lvl="0" indent="-342900">
                        <a:lnSpc>
                          <a:spcPct val="115000"/>
                        </a:lnSpc>
                        <a:spcAft>
                          <a:spcPts val="0"/>
                        </a:spcAft>
                        <a:buFont typeface="+mj-lt"/>
                        <a:buAutoNum type="arabicPeriod"/>
                      </a:pPr>
                      <a:r>
                        <a:rPr lang="hi-IN" sz="2400" b="0" dirty="0">
                          <a:effectLst/>
                          <a:latin typeface="Times New Roman" panose="02020603050405020304" pitchFamily="18" charset="0"/>
                          <a:cs typeface="Times New Roman" panose="02020603050405020304" pitchFamily="18" charset="0"/>
                        </a:rPr>
                        <a:t>एमएमएआर, अंगडिकल</a:t>
                      </a:r>
                    </a:p>
                    <a:p>
                      <a:pPr marL="342900" lvl="0" indent="-342900">
                        <a:lnSpc>
                          <a:spcPct val="115000"/>
                        </a:lnSpc>
                        <a:spcAft>
                          <a:spcPts val="0"/>
                        </a:spcAft>
                        <a:buFont typeface="+mj-lt"/>
                        <a:buAutoNum type="arabicPeriod"/>
                      </a:pPr>
                      <a:r>
                        <a:rPr lang="hi-IN" sz="2400" b="0" dirty="0">
                          <a:effectLst/>
                          <a:latin typeface="Times New Roman" panose="02020603050405020304" pitchFamily="18" charset="0"/>
                          <a:cs typeface="Times New Roman" panose="02020603050405020304" pitchFamily="18" charset="0"/>
                        </a:rPr>
                        <a:t>सरकारी उच्च विद्यालय, अंगडिकल</a:t>
                      </a:r>
                    </a:p>
                    <a:p>
                      <a:pPr marL="342900" lvl="0" indent="-342900">
                        <a:lnSpc>
                          <a:spcPct val="115000"/>
                        </a:lnSpc>
                        <a:spcAft>
                          <a:spcPts val="0"/>
                        </a:spcAft>
                        <a:buFont typeface="+mj-lt"/>
                        <a:buAutoNum type="arabicPeriod"/>
                      </a:pPr>
                      <a:r>
                        <a:rPr lang="hi-IN" sz="2400" b="0" dirty="0">
                          <a:effectLst/>
                          <a:latin typeface="Times New Roman" panose="02020603050405020304" pitchFamily="18" charset="0"/>
                          <a:cs typeface="Times New Roman" panose="02020603050405020304" pitchFamily="18" charset="0"/>
                        </a:rPr>
                        <a:t>थिरोहिक्काट्टू</a:t>
                      </a:r>
                    </a:p>
                    <a:p>
                      <a:pPr marL="342900" lvl="0" indent="-342900">
                        <a:lnSpc>
                          <a:spcPct val="115000"/>
                        </a:lnSpc>
                        <a:spcAft>
                          <a:spcPts val="0"/>
                        </a:spcAft>
                        <a:buFont typeface="+mj-lt"/>
                        <a:buAutoNum type="arabicPeriod"/>
                      </a:pPr>
                      <a:r>
                        <a:rPr lang="hi-IN" sz="2400" b="0" dirty="0">
                          <a:effectLst/>
                          <a:latin typeface="Times New Roman" panose="02020603050405020304" pitchFamily="18" charset="0"/>
                          <a:cs typeface="Times New Roman" panose="02020603050405020304" pitchFamily="18" charset="0"/>
                        </a:rPr>
                        <a:t>मरुप्पाला</a:t>
                      </a:r>
                    </a:p>
                  </a:txBody>
                  <a:tcPr marL="39242" marR="39242" marT="0" marB="0"/>
                </a:tc>
                <a:tc>
                  <a:txBody>
                    <a:bodyPr/>
                    <a:lstStyle/>
                    <a:p>
                      <a:pPr>
                        <a:spcAft>
                          <a:spcPts val="0"/>
                        </a:spcAft>
                      </a:pPr>
                      <a:r>
                        <a:rPr lang="hi-IN" sz="2400" b="0" dirty="0">
                          <a:effectLst/>
                          <a:latin typeface="Times New Roman" panose="02020603050405020304" pitchFamily="18" charset="0"/>
                          <a:cs typeface="Times New Roman" panose="02020603050405020304" pitchFamily="18" charset="0"/>
                        </a:rPr>
                        <a:t>डॉ. रणबीर सिंह 
डॉ. राजेश कुमार 
डॉ. एसी शाही</a:t>
                      </a:r>
                      <a:endParaRPr lang="en-IN" sz="2400" b="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nSpc>
                          <a:spcPct val="115000"/>
                        </a:lnSpc>
                        <a:spcAft>
                          <a:spcPts val="0"/>
                        </a:spcAft>
                      </a:pPr>
                      <a:r>
                        <a:rPr lang="en-US" sz="2400" b="0" dirty="0">
                          <a:effectLst/>
                          <a:latin typeface="Times New Roman" panose="02020603050405020304" pitchFamily="18" charset="0"/>
                          <a:cs typeface="Times New Roman" panose="02020603050405020304" pitchFamily="18" charset="0"/>
                        </a:rPr>
                        <a:t>146</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0"/>
                  </a:ext>
                </a:extLst>
              </a:tr>
              <a:tr h="1136952">
                <a:tc>
                  <a:txBody>
                    <a:bodyPr/>
                    <a:lstStyle/>
                    <a:p>
                      <a:pPr marL="0" lvl="0" indent="0" algn="ctr">
                        <a:lnSpc>
                          <a:spcPct val="115000"/>
                        </a:lnSpc>
                        <a:spcAft>
                          <a:spcPts val="0"/>
                        </a:spcAft>
                        <a:buFont typeface="+mj-lt"/>
                        <a:buNone/>
                      </a:pPr>
                      <a:r>
                        <a:rPr lang="hi-IN" sz="2400" b="0" dirty="0">
                          <a:effectLst/>
                          <a:latin typeface="Times New Roman" panose="02020603050405020304" pitchFamily="18" charset="0"/>
                          <a:ea typeface="Times New Roman"/>
                          <a:cs typeface="Times New Roman" panose="02020603050405020304" pitchFamily="18" charset="0"/>
                        </a:rPr>
                        <a:t>2. </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nSpc>
                          <a:spcPct val="115000"/>
                        </a:lnSpc>
                        <a:spcAft>
                          <a:spcPts val="0"/>
                        </a:spcAft>
                      </a:pPr>
                      <a:r>
                        <a:rPr lang="hi-IN" sz="2400" b="0" dirty="0">
                          <a:effectLst/>
                          <a:latin typeface="Times New Roman" panose="02020603050405020304" pitchFamily="18" charset="0"/>
                          <a:cs typeface="Times New Roman" panose="02020603050405020304" pitchFamily="18" charset="0"/>
                        </a:rPr>
                        <a:t>तिरुवल्ला, पठानमथिट्टा</a:t>
                      </a:r>
                    </a:p>
                  </a:txBody>
                  <a:tcPr marL="39242" marR="39242" marT="0" marB="0"/>
                </a:tc>
                <a:tc>
                  <a:txBody>
                    <a:bodyPr/>
                    <a:lstStyle/>
                    <a:p>
                      <a:pPr>
                        <a:spcAft>
                          <a:spcPts val="0"/>
                        </a:spcAft>
                      </a:pPr>
                      <a:r>
                        <a:rPr lang="hi-IN" sz="2400" b="0" dirty="0">
                          <a:effectLst/>
                          <a:latin typeface="Times New Roman" panose="02020603050405020304" pitchFamily="18" charset="0"/>
                          <a:cs typeface="Times New Roman" panose="02020603050405020304" pitchFamily="18" charset="0"/>
                        </a:rPr>
                        <a:t>डॉ. प्रकाश स्वामीनाथन, </a:t>
                      </a:r>
                      <a:r>
                        <a:rPr lang="en-US" sz="2400" b="0" dirty="0">
                          <a:effectLst/>
                          <a:latin typeface="Times New Roman" panose="02020603050405020304" pitchFamily="18" charset="0"/>
                          <a:cs typeface="Times New Roman" panose="02020603050405020304" pitchFamily="18" charset="0"/>
                        </a:rPr>
                        <a:t>CMO SG</a:t>
                      </a:r>
                    </a:p>
                    <a:p>
                      <a:pPr>
                        <a:spcAft>
                          <a:spcPts val="0"/>
                        </a:spcAft>
                      </a:pPr>
                      <a:r>
                        <a:rPr lang="hi-IN" sz="2400" b="0" dirty="0">
                          <a:effectLst/>
                          <a:latin typeface="Times New Roman" panose="02020603050405020304" pitchFamily="18" charset="0"/>
                          <a:cs typeface="Times New Roman" panose="02020603050405020304" pitchFamily="18" charset="0"/>
                        </a:rPr>
                        <a:t>डॉ. अभिषेक पांडेय, </a:t>
                      </a:r>
                      <a:r>
                        <a:rPr lang="en-US" sz="2400" b="0" dirty="0">
                          <a:effectLst/>
                          <a:latin typeface="Times New Roman" panose="02020603050405020304" pitchFamily="18" charset="0"/>
                          <a:cs typeface="Times New Roman" panose="02020603050405020304" pitchFamily="18" charset="0"/>
                        </a:rPr>
                        <a:t>MO + 1</a:t>
                      </a:r>
                    </a:p>
                  </a:txBody>
                  <a:tcPr marL="39242" marR="39242" marT="0" marB="0"/>
                </a:tc>
                <a:tc>
                  <a:txBody>
                    <a:bodyPr/>
                    <a:lstStyle/>
                    <a:p>
                      <a:pPr>
                        <a:lnSpc>
                          <a:spcPct val="115000"/>
                        </a:lnSpc>
                        <a:spcAft>
                          <a:spcPts val="0"/>
                        </a:spcAft>
                      </a:pPr>
                      <a:r>
                        <a:rPr lang="en-US" sz="2400" b="0" dirty="0">
                          <a:effectLst/>
                          <a:latin typeface="Times New Roman" panose="02020603050405020304" pitchFamily="18" charset="0"/>
                          <a:cs typeface="Times New Roman" panose="02020603050405020304" pitchFamily="18" charset="0"/>
                        </a:rPr>
                        <a:t>250</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1"/>
                  </a:ext>
                </a:extLst>
              </a:tr>
              <a:tr h="400855">
                <a:tc>
                  <a:txBody>
                    <a:bodyPr/>
                    <a:lstStyle/>
                    <a:p>
                      <a:pPr marL="0" lvl="0" indent="0" algn="ctr">
                        <a:lnSpc>
                          <a:spcPct val="115000"/>
                        </a:lnSpc>
                        <a:spcAft>
                          <a:spcPts val="0"/>
                        </a:spcAft>
                        <a:buFont typeface="+mj-lt"/>
                        <a:buNone/>
                      </a:pPr>
                      <a:r>
                        <a:rPr lang="hi-IN" sz="2400" b="0" dirty="0">
                          <a:effectLst/>
                          <a:latin typeface="Times New Roman" panose="02020603050405020304" pitchFamily="18" charset="0"/>
                          <a:ea typeface="Times New Roman"/>
                          <a:cs typeface="Times New Roman" panose="02020603050405020304" pitchFamily="18" charset="0"/>
                        </a:rPr>
                        <a:t>3.</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nSpc>
                          <a:spcPct val="115000"/>
                        </a:lnSpc>
                        <a:spcAft>
                          <a:spcPts val="0"/>
                        </a:spcAft>
                      </a:pPr>
                      <a:r>
                        <a:rPr lang="hi-IN" sz="2400" b="0" dirty="0">
                          <a:effectLst/>
                          <a:latin typeface="Times New Roman" panose="02020603050405020304" pitchFamily="18" charset="0"/>
                          <a:cs typeface="Times New Roman" panose="02020603050405020304" pitchFamily="18" charset="0"/>
                        </a:rPr>
                        <a:t>मुरिनगर, चालकगुड़ी</a:t>
                      </a:r>
                    </a:p>
                  </a:txBody>
                  <a:tcPr marL="39242" marR="39242" marT="0" marB="0"/>
                </a:tc>
                <a:tc>
                  <a:txBody>
                    <a:bodyPr/>
                    <a:lstStyle/>
                    <a:p>
                      <a:pPr>
                        <a:spcAft>
                          <a:spcPts val="0"/>
                        </a:spcAft>
                      </a:pPr>
                      <a:r>
                        <a:rPr lang="hi-IN" sz="2400" b="0" dirty="0">
                          <a:effectLst/>
                          <a:latin typeface="Times New Roman" panose="02020603050405020304" pitchFamily="18" charset="0"/>
                          <a:cs typeface="Times New Roman" panose="02020603050405020304" pitchFamily="18" charset="0"/>
                        </a:rPr>
                        <a:t>डॉ. अजीत मोहन, </a:t>
                      </a:r>
                      <a:r>
                        <a:rPr lang="en-US" sz="2400" b="0" dirty="0">
                          <a:effectLst/>
                          <a:latin typeface="Times New Roman" panose="02020603050405020304" pitchFamily="18" charset="0"/>
                          <a:cs typeface="Times New Roman" panose="02020603050405020304" pitchFamily="18" charset="0"/>
                        </a:rPr>
                        <a:t>CMO +6</a:t>
                      </a:r>
                    </a:p>
                  </a:txBody>
                  <a:tcPr marL="39242" marR="39242" marT="0" marB="0"/>
                </a:tc>
                <a:tc>
                  <a:txBody>
                    <a:bodyPr/>
                    <a:lstStyle/>
                    <a:p>
                      <a:pPr>
                        <a:lnSpc>
                          <a:spcPct val="115000"/>
                        </a:lnSpc>
                        <a:spcAft>
                          <a:spcPts val="0"/>
                        </a:spcAft>
                      </a:pPr>
                      <a:r>
                        <a:rPr lang="en-US" sz="2400" b="0" dirty="0">
                          <a:effectLst/>
                          <a:latin typeface="Times New Roman" panose="02020603050405020304" pitchFamily="18" charset="0"/>
                          <a:cs typeface="Times New Roman" panose="02020603050405020304" pitchFamily="18" charset="0"/>
                        </a:rPr>
                        <a:t>150</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2"/>
                  </a:ext>
                </a:extLst>
              </a:tr>
              <a:tr h="400855">
                <a:tc>
                  <a:txBody>
                    <a:bodyPr/>
                    <a:lstStyle/>
                    <a:p>
                      <a:pPr marL="0" lvl="0" indent="0" algn="ctr">
                        <a:lnSpc>
                          <a:spcPct val="115000"/>
                        </a:lnSpc>
                        <a:spcAft>
                          <a:spcPts val="0"/>
                        </a:spcAft>
                        <a:buFont typeface="+mj-lt"/>
                        <a:buNone/>
                      </a:pPr>
                      <a:r>
                        <a:rPr lang="hi-IN" sz="2400" b="0" dirty="0">
                          <a:effectLst/>
                          <a:latin typeface="Times New Roman" panose="02020603050405020304" pitchFamily="18" charset="0"/>
                          <a:ea typeface="Times New Roman"/>
                          <a:cs typeface="Times New Roman" panose="02020603050405020304" pitchFamily="18" charset="0"/>
                        </a:rPr>
                        <a:t>4.</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nSpc>
                          <a:spcPct val="115000"/>
                        </a:lnSpc>
                        <a:spcAft>
                          <a:spcPts val="0"/>
                        </a:spcAft>
                      </a:pPr>
                      <a:r>
                        <a:rPr lang="hi-IN" sz="2400" b="0" dirty="0">
                          <a:effectLst/>
                          <a:latin typeface="Times New Roman" panose="02020603050405020304" pitchFamily="18" charset="0"/>
                          <a:cs typeface="Times New Roman" panose="02020603050405020304" pitchFamily="18" charset="0"/>
                        </a:rPr>
                        <a:t>मुन्नार, त्रिशूर</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spcAft>
                          <a:spcPts val="0"/>
                        </a:spcAft>
                      </a:pPr>
                      <a:r>
                        <a:rPr lang="hi-IN" sz="2400" b="0" dirty="0">
                          <a:effectLst/>
                          <a:latin typeface="Times New Roman" panose="02020603050405020304" pitchFamily="18" charset="0"/>
                          <a:cs typeface="Times New Roman" panose="02020603050405020304" pitchFamily="18" charset="0"/>
                        </a:rPr>
                        <a:t>डॉ. सुधीर कुमार, </a:t>
                      </a:r>
                      <a:r>
                        <a:rPr lang="en-US" sz="2400" b="0" dirty="0">
                          <a:effectLst/>
                          <a:latin typeface="Times New Roman" panose="02020603050405020304" pitchFamily="18" charset="0"/>
                          <a:cs typeface="Times New Roman" panose="02020603050405020304" pitchFamily="18" charset="0"/>
                        </a:rPr>
                        <a:t>CMO +4</a:t>
                      </a:r>
                    </a:p>
                  </a:txBody>
                  <a:tcPr marL="39242" marR="39242" marT="0" marB="0"/>
                </a:tc>
                <a:tc>
                  <a:txBody>
                    <a:bodyPr/>
                    <a:lstStyle/>
                    <a:p>
                      <a:pPr>
                        <a:lnSpc>
                          <a:spcPct val="115000"/>
                        </a:lnSpc>
                        <a:spcAft>
                          <a:spcPts val="0"/>
                        </a:spcAft>
                      </a:pPr>
                      <a:r>
                        <a:rPr lang="en-US" sz="2400" b="0" dirty="0">
                          <a:effectLst/>
                          <a:latin typeface="Times New Roman" panose="02020603050405020304" pitchFamily="18" charset="0"/>
                          <a:cs typeface="Times New Roman" panose="02020603050405020304" pitchFamily="18" charset="0"/>
                        </a:rPr>
                        <a:t>60</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3"/>
                  </a:ext>
                </a:extLst>
              </a:tr>
              <a:tr h="400855">
                <a:tc>
                  <a:txBody>
                    <a:bodyPr/>
                    <a:lstStyle/>
                    <a:p>
                      <a:pPr marL="0" lvl="0" indent="0" algn="ctr">
                        <a:lnSpc>
                          <a:spcPct val="115000"/>
                        </a:lnSpc>
                        <a:spcAft>
                          <a:spcPts val="0"/>
                        </a:spcAft>
                        <a:buFont typeface="+mj-lt"/>
                        <a:buNone/>
                      </a:pPr>
                      <a:r>
                        <a:rPr lang="hi-IN" sz="2400" b="0" dirty="0">
                          <a:effectLst/>
                          <a:latin typeface="Times New Roman" panose="02020603050405020304" pitchFamily="18" charset="0"/>
                          <a:ea typeface="Times New Roman"/>
                          <a:cs typeface="Times New Roman" panose="02020603050405020304" pitchFamily="18" charset="0"/>
                        </a:rPr>
                        <a:t>5.</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nSpc>
                          <a:spcPct val="115000"/>
                        </a:lnSpc>
                        <a:spcAft>
                          <a:spcPts val="0"/>
                        </a:spcAft>
                      </a:pPr>
                      <a:r>
                        <a:rPr lang="hi-IN" sz="2400" b="0" dirty="0">
                          <a:effectLst/>
                          <a:latin typeface="Times New Roman" panose="02020603050405020304" pitchFamily="18" charset="0"/>
                          <a:cs typeface="Times New Roman" panose="02020603050405020304" pitchFamily="18" charset="0"/>
                        </a:rPr>
                        <a:t>अंबालाप्पुझा, अलप्पुझा</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spcAft>
                          <a:spcPts val="0"/>
                        </a:spcAft>
                      </a:pPr>
                      <a:r>
                        <a:rPr lang="hi-IN" sz="2400" b="0" dirty="0">
                          <a:effectLst/>
                          <a:latin typeface="Times New Roman" panose="02020603050405020304" pitchFamily="18" charset="0"/>
                          <a:cs typeface="Times New Roman" panose="02020603050405020304" pitchFamily="18" charset="0"/>
                        </a:rPr>
                        <a:t>डॉ. एस. प्रथिबन, </a:t>
                      </a:r>
                      <a:r>
                        <a:rPr lang="en-US" sz="2400" b="0" dirty="0">
                          <a:effectLst/>
                          <a:latin typeface="Times New Roman" panose="02020603050405020304" pitchFamily="18" charset="0"/>
                          <a:cs typeface="Times New Roman" panose="02020603050405020304" pitchFamily="18" charset="0"/>
                        </a:rPr>
                        <a:t>CMO +5</a:t>
                      </a:r>
                    </a:p>
                  </a:txBody>
                  <a:tcPr marL="39242" marR="39242" marT="0" marB="0"/>
                </a:tc>
                <a:tc>
                  <a:txBody>
                    <a:bodyPr/>
                    <a:lstStyle/>
                    <a:p>
                      <a:pPr>
                        <a:lnSpc>
                          <a:spcPct val="115000"/>
                        </a:lnSpc>
                        <a:spcAft>
                          <a:spcPts val="0"/>
                        </a:spcAft>
                      </a:pPr>
                      <a:r>
                        <a:rPr lang="en-US" sz="2400" b="0" dirty="0">
                          <a:effectLst/>
                          <a:latin typeface="Times New Roman" panose="02020603050405020304" pitchFamily="18" charset="0"/>
                          <a:cs typeface="Times New Roman" panose="02020603050405020304" pitchFamily="18" charset="0"/>
                        </a:rPr>
                        <a:t>195</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4"/>
                  </a:ext>
                </a:extLst>
              </a:tr>
              <a:tr h="757968">
                <a:tc>
                  <a:txBody>
                    <a:bodyPr/>
                    <a:lstStyle/>
                    <a:p>
                      <a:pPr marL="0" lvl="0" indent="0" algn="ctr">
                        <a:lnSpc>
                          <a:spcPct val="115000"/>
                        </a:lnSpc>
                        <a:spcAft>
                          <a:spcPts val="0"/>
                        </a:spcAft>
                        <a:buFont typeface="+mj-lt"/>
                        <a:buNone/>
                      </a:pPr>
                      <a:r>
                        <a:rPr lang="hi-IN" sz="2400" b="0" dirty="0">
                          <a:effectLst/>
                          <a:latin typeface="Times New Roman" panose="02020603050405020304" pitchFamily="18" charset="0"/>
                          <a:ea typeface="Times New Roman"/>
                          <a:cs typeface="Times New Roman" panose="02020603050405020304" pitchFamily="18" charset="0"/>
                        </a:rPr>
                        <a:t>6.</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nSpc>
                          <a:spcPct val="115000"/>
                        </a:lnSpc>
                        <a:spcAft>
                          <a:spcPts val="0"/>
                        </a:spcAft>
                      </a:pPr>
                      <a:r>
                        <a:rPr lang="hi-IN" sz="2400" b="0" dirty="0">
                          <a:effectLst/>
                          <a:latin typeface="Times New Roman" panose="02020603050405020304" pitchFamily="18" charset="0"/>
                          <a:cs typeface="Times New Roman" panose="02020603050405020304" pitchFamily="18" charset="0"/>
                        </a:rPr>
                        <a:t>चेग्नासेरी,, कोट्टायम</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spcAft>
                          <a:spcPts val="0"/>
                        </a:spcAft>
                      </a:pPr>
                      <a:r>
                        <a:rPr lang="hi-IN" sz="2400" b="0" dirty="0">
                          <a:effectLst/>
                          <a:latin typeface="Times New Roman" panose="02020603050405020304" pitchFamily="18" charset="0"/>
                          <a:cs typeface="Times New Roman" panose="02020603050405020304" pitchFamily="18" charset="0"/>
                        </a:rPr>
                        <a:t>डॉ. विवेक कुमार 
+2</a:t>
                      </a:r>
                      <a:endParaRPr lang="en-IN" sz="2400" b="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nSpc>
                          <a:spcPct val="115000"/>
                        </a:lnSpc>
                        <a:spcAft>
                          <a:spcPts val="0"/>
                        </a:spcAft>
                      </a:pPr>
                      <a:r>
                        <a:rPr lang="en-US" sz="2400" b="0" dirty="0">
                          <a:effectLst/>
                          <a:latin typeface="Times New Roman" panose="02020603050405020304" pitchFamily="18" charset="0"/>
                          <a:cs typeface="Times New Roman" panose="02020603050405020304" pitchFamily="18" charset="0"/>
                        </a:rPr>
                        <a:t>130</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5"/>
                  </a:ext>
                </a:extLst>
              </a:tr>
            </a:tbl>
          </a:graphicData>
        </a:graphic>
      </p:graphicFrame>
      <p:sp>
        <p:nvSpPr>
          <p:cNvPr id="6" name="TextBox 5">
            <a:extLst>
              <a:ext uri="{FF2B5EF4-FFF2-40B4-BE49-F238E27FC236}">
                <a16:creationId xmlns="" xmlns:a16="http://schemas.microsoft.com/office/drawing/2014/main" id="{F286BCA4-2E0D-83A2-8B03-01F4E035076B}"/>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9" name="Content Placeholder 1">
            <a:extLst>
              <a:ext uri="{FF2B5EF4-FFF2-40B4-BE49-F238E27FC236}">
                <a16:creationId xmlns="" xmlns:a16="http://schemas.microsoft.com/office/drawing/2014/main" id="{81D1FB39-5173-913C-A0CE-F81144E7626C}"/>
              </a:ext>
            </a:extLst>
          </p:cNvPr>
          <p:cNvSpPr txBox="1">
            <a:spLocks/>
          </p:cNvSpPr>
          <p:nvPr/>
        </p:nvSpPr>
        <p:spPr>
          <a:xfrm>
            <a:off x="0" y="1414733"/>
            <a:ext cx="12076981" cy="56037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u="sng" dirty="0">
                <a:latin typeface="Times New Roman" panose="02020603050405020304" pitchFamily="18" charset="0"/>
                <a:cs typeface="Times New Roman" panose="02020603050405020304" pitchFamily="18" charset="0"/>
              </a:rPr>
              <a:t>CAPF </a:t>
            </a:r>
            <a:r>
              <a:rPr lang="hi-IN" sz="2800" b="1" u="sng" dirty="0">
                <a:latin typeface="Times New Roman" panose="02020603050405020304" pitchFamily="18" charset="0"/>
                <a:cs typeface="Times New Roman" panose="02020603050405020304" pitchFamily="18" charset="0"/>
              </a:rPr>
              <a:t>डॉक्टरों द्वारा आयोजित मेडिकल कैंप का विवरण इस प्रकार है:-</a:t>
            </a:r>
          </a:p>
          <a:p>
            <a:pPr marL="0" indent="0">
              <a:buFont typeface="Arial" pitchFamily="34" charset="0"/>
              <a:buNone/>
            </a:pPr>
            <a:endParaRPr lang="en-GB" b="1" dirty="0">
              <a:latin typeface="Times New Roman" panose="02020603050405020304" pitchFamily="18" charset="0"/>
              <a:cs typeface="Times New Roman" panose="02020603050405020304" pitchFamily="18" charset="0"/>
            </a:endParaRPr>
          </a:p>
          <a:p>
            <a:pPr marL="0" indent="0">
              <a:buFont typeface="Arial" pitchFamily="34" charset="0"/>
              <a:buNone/>
            </a:pPr>
            <a:endParaRPr lang="en-GB" b="1" dirty="0">
              <a:latin typeface="Times New Roman" panose="02020603050405020304" pitchFamily="18" charset="0"/>
              <a:cs typeface="Times New Roman" panose="02020603050405020304" pitchFamily="18" charset="0"/>
            </a:endParaRPr>
          </a:p>
          <a:p>
            <a:pPr marL="0" indent="0">
              <a:buFont typeface="Arial" pitchFamily="34" charse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3401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8C79CB9D-09A4-B628-8BB4-655B66A92639}"/>
              </a:ext>
            </a:extLst>
          </p:cNvPr>
          <p:cNvSpPr>
            <a:spLocks noGrp="1"/>
          </p:cNvSpPr>
          <p:nvPr>
            <p:ph idx="4294967295"/>
          </p:nvPr>
        </p:nvSpPr>
        <p:spPr>
          <a:xfrm>
            <a:off x="274320" y="1847088"/>
            <a:ext cx="11658600" cy="4910328"/>
          </a:xfrm>
          <a:prstGeom prst="rect">
            <a:avLst/>
          </a:prstGeom>
        </p:spPr>
        <p:txBody>
          <a:bodyPr>
            <a:normAutofit/>
          </a:bodyPr>
          <a:lstStyle/>
          <a:p>
            <a:pPr marL="426293" indent="-426293" algn="just">
              <a:lnSpc>
                <a:spcPct val="150000"/>
              </a:lnSpc>
            </a:pPr>
            <a:r>
              <a:rPr lang="hi-IN" sz="2800" dirty="0">
                <a:latin typeface="Times New Roman" panose="02020603050405020304" pitchFamily="18" charset="0"/>
                <a:cs typeface="Times New Roman" panose="02020603050405020304" pitchFamily="18" charset="0"/>
              </a:rPr>
              <a:t>बारिश के इस अभूतपूर्व स्तर का परिणाम तत्काल और विनाशकारी था, जिसमें प्रमुख जल निकाय भर गए और प्रमुख नदियों, अड्यार, कूवम और कोसाथलैयार जैसी प्रमुख नदियों में बहने लगे। इसके साथ ही शहर में हुई भारी वर्षा अड्यार नदी में नहीं समा सकी।
इसने चेन्नई शहर के घनी आबादी वाले क्षेत्र विशाल जलराशि से घिरे घरों के द्वीपों में बदल गए, जिसमें सड़कें और गलियां कई फीट पानी से भर गईं।</a:t>
            </a:r>
            <a:endParaRPr lang="en-IN" sz="1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3A4814A6-47FA-2078-F30B-0F45DD41A8B7}"/>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33629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07513734"/>
              </p:ext>
            </p:extLst>
          </p:nvPr>
        </p:nvGraphicFramePr>
        <p:xfrm>
          <a:off x="165340" y="2400341"/>
          <a:ext cx="11861320" cy="4457659"/>
        </p:xfrm>
        <a:graphic>
          <a:graphicData uri="http://schemas.openxmlformats.org/drawingml/2006/table">
            <a:tbl>
              <a:tblPr firstRow="1" firstCol="1" bandRow="1">
                <a:tableStyleId>{5C22544A-7EE6-4342-B048-85BDC9FD1C3A}</a:tableStyleId>
              </a:tblPr>
              <a:tblGrid>
                <a:gridCol w="1123704">
                  <a:extLst>
                    <a:ext uri="{9D8B030D-6E8A-4147-A177-3AD203B41FA5}">
                      <a16:colId xmlns="" xmlns:a16="http://schemas.microsoft.com/office/drawing/2014/main" val="20000"/>
                    </a:ext>
                  </a:extLst>
                </a:gridCol>
                <a:gridCol w="5461092">
                  <a:extLst>
                    <a:ext uri="{9D8B030D-6E8A-4147-A177-3AD203B41FA5}">
                      <a16:colId xmlns="" xmlns:a16="http://schemas.microsoft.com/office/drawing/2014/main" val="20001"/>
                    </a:ext>
                  </a:extLst>
                </a:gridCol>
                <a:gridCol w="3542111">
                  <a:extLst>
                    <a:ext uri="{9D8B030D-6E8A-4147-A177-3AD203B41FA5}">
                      <a16:colId xmlns="" xmlns:a16="http://schemas.microsoft.com/office/drawing/2014/main" val="20002"/>
                    </a:ext>
                  </a:extLst>
                </a:gridCol>
                <a:gridCol w="1734413">
                  <a:extLst>
                    <a:ext uri="{9D8B030D-6E8A-4147-A177-3AD203B41FA5}">
                      <a16:colId xmlns="" xmlns:a16="http://schemas.microsoft.com/office/drawing/2014/main" val="20003"/>
                    </a:ext>
                  </a:extLst>
                </a:gridCol>
              </a:tblGrid>
              <a:tr h="1341263">
                <a:tc>
                  <a:txBody>
                    <a:bodyPr/>
                    <a:lstStyle/>
                    <a:p>
                      <a:pPr marL="342900" lvl="0" indent="-342900" algn="l">
                        <a:lnSpc>
                          <a:spcPct val="115000"/>
                        </a:lnSpc>
                        <a:spcAft>
                          <a:spcPts val="0"/>
                        </a:spcAft>
                        <a:buFont typeface="+mj-lt"/>
                        <a:buAutoNum type="arabicPeriod"/>
                      </a:pPr>
                      <a:r>
                        <a:rPr lang="en-US" sz="2400" b="0" dirty="0">
                          <a:effectLst/>
                          <a:latin typeface="Times New Roman" panose="02020603050405020304" pitchFamily="18" charset="0"/>
                          <a:cs typeface="Times New Roman" panose="02020603050405020304" pitchFamily="18" charset="0"/>
                        </a:rPr>
                        <a:t> </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en-US" sz="2400" b="0" dirty="0">
                          <a:effectLst/>
                          <a:latin typeface="Times New Roman" panose="02020603050405020304" pitchFamily="18" charset="0"/>
                          <a:cs typeface="Times New Roman" panose="02020603050405020304" pitchFamily="18" charset="0"/>
                        </a:rPr>
                        <a:t>PHC </a:t>
                      </a:r>
                      <a:r>
                        <a:rPr lang="hi-IN" sz="2400" b="0" dirty="0">
                          <a:effectLst/>
                          <a:latin typeface="Times New Roman" panose="02020603050405020304" pitchFamily="18" charset="0"/>
                          <a:cs typeface="Times New Roman" panose="02020603050405020304" pitchFamily="18" charset="0"/>
                        </a:rPr>
                        <a:t> बिनानीपुरम</a:t>
                      </a:r>
                    </a:p>
                    <a:p>
                      <a:pPr algn="l">
                        <a:spcAft>
                          <a:spcPts val="0"/>
                        </a:spcAft>
                      </a:pPr>
                      <a:r>
                        <a:rPr lang="hi-IN" sz="2400" b="0" dirty="0">
                          <a:effectLst/>
                          <a:latin typeface="Times New Roman" panose="02020603050405020304" pitchFamily="18" charset="0"/>
                          <a:cs typeface="Times New Roman" panose="02020603050405020304" pitchFamily="18" charset="0"/>
                        </a:rPr>
                        <a:t>एर्नाकुलम</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hi-IN" sz="2400" b="0" dirty="0">
                          <a:effectLst/>
                          <a:latin typeface="Times New Roman" panose="02020603050405020304" pitchFamily="18" charset="0"/>
                          <a:cs typeface="Times New Roman" panose="02020603050405020304" pitchFamily="18" charset="0"/>
                        </a:rPr>
                        <a:t>डॉ. राजन कुमार</a:t>
                      </a:r>
                    </a:p>
                    <a:p>
                      <a:pPr algn="l">
                        <a:spcAft>
                          <a:spcPts val="0"/>
                        </a:spcAft>
                      </a:pPr>
                      <a:r>
                        <a:rPr lang="hi-IN" sz="2400" b="0" dirty="0">
                          <a:effectLst/>
                          <a:latin typeface="Times New Roman" panose="02020603050405020304" pitchFamily="18" charset="0"/>
                          <a:cs typeface="Times New Roman" panose="02020603050405020304" pitchFamily="18" charset="0"/>
                        </a:rPr>
                        <a:t>डॉ. हेगारे</a:t>
                      </a:r>
                    </a:p>
                    <a:p>
                      <a:pPr algn="l">
                        <a:spcAft>
                          <a:spcPts val="0"/>
                        </a:spcAft>
                      </a:pPr>
                      <a:r>
                        <a:rPr lang="hi-IN" sz="2400" b="0" dirty="0">
                          <a:effectLst/>
                          <a:latin typeface="Times New Roman" panose="02020603050405020304" pitchFamily="18" charset="0"/>
                          <a:cs typeface="Times New Roman" panose="02020603050405020304" pitchFamily="18" charset="0"/>
                        </a:rPr>
                        <a:t>डॉ. पालव</a:t>
                      </a:r>
                    </a:p>
                  </a:txBody>
                  <a:tcPr marL="39242" marR="39242" marT="0" marB="0"/>
                </a:tc>
                <a:tc>
                  <a:txBody>
                    <a:bodyPr/>
                    <a:lstStyle/>
                    <a:p>
                      <a:pPr algn="l">
                        <a:lnSpc>
                          <a:spcPct val="115000"/>
                        </a:lnSpc>
                        <a:spcAft>
                          <a:spcPts val="0"/>
                        </a:spcAft>
                      </a:pPr>
                      <a:r>
                        <a:rPr lang="en-US" sz="2400" b="0" dirty="0">
                          <a:effectLst/>
                          <a:latin typeface="Times New Roman" panose="02020603050405020304" pitchFamily="18" charset="0"/>
                          <a:cs typeface="Times New Roman" panose="02020603050405020304" pitchFamily="18" charset="0"/>
                        </a:rPr>
                        <a:t>50</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0"/>
                  </a:ext>
                </a:extLst>
              </a:tr>
              <a:tr h="514151">
                <a:tc>
                  <a:txBody>
                    <a:bodyPr/>
                    <a:lstStyle/>
                    <a:p>
                      <a:pPr marL="0" lvl="0" indent="0" algn="l">
                        <a:lnSpc>
                          <a:spcPct val="115000"/>
                        </a:lnSpc>
                        <a:spcAft>
                          <a:spcPts val="0"/>
                        </a:spcAft>
                        <a:buFont typeface="+mj-lt"/>
                        <a:buNone/>
                      </a:pPr>
                      <a:r>
                        <a:rPr lang="en-US" sz="2400" b="0" dirty="0">
                          <a:effectLst/>
                          <a:latin typeface="Times New Roman" panose="02020603050405020304" pitchFamily="18" charset="0"/>
                          <a:cs typeface="Times New Roman" panose="02020603050405020304" pitchFamily="18" charset="0"/>
                        </a:rPr>
                        <a:t>2. </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hi-IN" sz="2400" b="0" dirty="0">
                          <a:effectLst/>
                          <a:latin typeface="Times New Roman" panose="02020603050405020304" pitchFamily="18" charset="0"/>
                          <a:cs typeface="Times New Roman" panose="02020603050405020304" pitchFamily="18" charset="0"/>
                        </a:rPr>
                        <a:t>जिला अस्पताल थिरसूर</a:t>
                      </a:r>
                      <a:endParaRPr lang="en-IN" sz="2400" b="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spcAft>
                          <a:spcPts val="0"/>
                        </a:spcAft>
                      </a:pPr>
                      <a:r>
                        <a:rPr lang="hi-IN" sz="2400" b="0" dirty="0">
                          <a:effectLst/>
                          <a:latin typeface="Times New Roman" panose="02020603050405020304" pitchFamily="18" charset="0"/>
                          <a:cs typeface="Times New Roman" panose="02020603050405020304" pitchFamily="18" charset="0"/>
                        </a:rPr>
                        <a:t>डॉ. एस. के. सिंह</a:t>
                      </a:r>
                    </a:p>
                  </a:txBody>
                  <a:tcPr marL="39242" marR="39242" marT="0" marB="0"/>
                </a:tc>
                <a:tc>
                  <a:txBody>
                    <a:bodyPr/>
                    <a:lstStyle/>
                    <a:p>
                      <a:pPr algn="l">
                        <a:lnSpc>
                          <a:spcPct val="115000"/>
                        </a:lnSpc>
                        <a:spcAft>
                          <a:spcPts val="0"/>
                        </a:spcAft>
                      </a:pPr>
                      <a:r>
                        <a:rPr lang="en-US" sz="2400" b="0" dirty="0">
                          <a:effectLst/>
                          <a:latin typeface="Times New Roman" panose="02020603050405020304" pitchFamily="18" charset="0"/>
                          <a:cs typeface="Times New Roman" panose="02020603050405020304" pitchFamily="18" charset="0"/>
                        </a:rPr>
                        <a:t>252</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1"/>
                  </a:ext>
                </a:extLst>
              </a:tr>
              <a:tr h="1392063">
                <a:tc>
                  <a:txBody>
                    <a:bodyPr/>
                    <a:lstStyle/>
                    <a:p>
                      <a:pPr marL="0" lvl="0" indent="0" algn="l">
                        <a:lnSpc>
                          <a:spcPct val="115000"/>
                        </a:lnSpc>
                        <a:spcAft>
                          <a:spcPts val="0"/>
                        </a:spcAft>
                        <a:buFont typeface="+mj-lt"/>
                        <a:buNone/>
                      </a:pPr>
                      <a:r>
                        <a:rPr lang="en-US" sz="2400" b="0" dirty="0">
                          <a:effectLst/>
                          <a:latin typeface="Times New Roman" panose="02020603050405020304" pitchFamily="18" charset="0"/>
                          <a:cs typeface="Times New Roman" panose="02020603050405020304" pitchFamily="18" charset="0"/>
                        </a:rPr>
                        <a:t>3. </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hi-IN" sz="2400" b="0" dirty="0">
                          <a:effectLst/>
                          <a:latin typeface="Times New Roman" panose="02020603050405020304" pitchFamily="18" charset="0"/>
                          <a:cs typeface="Times New Roman" panose="02020603050405020304" pitchFamily="18" charset="0"/>
                        </a:rPr>
                        <a:t>तिरुवल्ला, पठानमथिट्टा</a:t>
                      </a:r>
                    </a:p>
                  </a:txBody>
                  <a:tcPr marL="39242" marR="39242" marT="0" marB="0"/>
                </a:tc>
                <a:tc>
                  <a:txBody>
                    <a:bodyPr/>
                    <a:lstStyle/>
                    <a:p>
                      <a:pPr algn="l">
                        <a:spcAft>
                          <a:spcPts val="0"/>
                        </a:spcAft>
                      </a:pPr>
                      <a:r>
                        <a:rPr lang="hi-IN" sz="2400" b="0" dirty="0">
                          <a:effectLst/>
                          <a:latin typeface="Times New Roman" panose="02020603050405020304" pitchFamily="18" charset="0"/>
                          <a:cs typeface="Times New Roman" panose="02020603050405020304" pitchFamily="18" charset="0"/>
                        </a:rPr>
                        <a:t>डॉ. प्रकाश स्वामीनाथन</a:t>
                      </a:r>
                    </a:p>
                    <a:p>
                      <a:pPr algn="l">
                        <a:spcAft>
                          <a:spcPts val="0"/>
                        </a:spcAft>
                      </a:pPr>
                      <a:r>
                        <a:rPr lang="hi-IN" sz="2400" b="0" dirty="0">
                          <a:effectLst/>
                          <a:latin typeface="Times New Roman" panose="02020603050405020304" pitchFamily="18" charset="0"/>
                          <a:cs typeface="Times New Roman" panose="02020603050405020304" pitchFamily="18" charset="0"/>
                        </a:rPr>
                        <a:t>डॉ. अभिषेक पांडेय</a:t>
                      </a:r>
                    </a:p>
                    <a:p>
                      <a:pPr algn="l">
                        <a:spcAft>
                          <a:spcPts val="0"/>
                        </a:spcAft>
                      </a:pPr>
                      <a:r>
                        <a:rPr lang="hi-IN" sz="2400" b="0" dirty="0">
                          <a:effectLst/>
                          <a:latin typeface="Times New Roman" panose="02020603050405020304" pitchFamily="18" charset="0"/>
                          <a:cs typeface="Times New Roman" panose="02020603050405020304" pitchFamily="18" charset="0"/>
                        </a:rPr>
                        <a:t>डॉ. अजीत मोहन +4</a:t>
                      </a:r>
                    </a:p>
                  </a:txBody>
                  <a:tcPr marL="39242" marR="39242" marT="0" marB="0"/>
                </a:tc>
                <a:tc>
                  <a:txBody>
                    <a:bodyPr/>
                    <a:lstStyle/>
                    <a:p>
                      <a:pPr algn="l">
                        <a:lnSpc>
                          <a:spcPct val="115000"/>
                        </a:lnSpc>
                        <a:spcAft>
                          <a:spcPts val="0"/>
                        </a:spcAft>
                      </a:pPr>
                      <a:r>
                        <a:rPr lang="en-US" sz="2400" b="0" dirty="0">
                          <a:effectLst/>
                          <a:latin typeface="Times New Roman" panose="02020603050405020304" pitchFamily="18" charset="0"/>
                          <a:cs typeface="Times New Roman" panose="02020603050405020304" pitchFamily="18" charset="0"/>
                        </a:rPr>
                        <a:t>150</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2"/>
                  </a:ext>
                </a:extLst>
              </a:tr>
              <a:tr h="696031">
                <a:tc>
                  <a:txBody>
                    <a:bodyPr/>
                    <a:lstStyle/>
                    <a:p>
                      <a:pPr marL="0" lvl="0" indent="0" algn="l">
                        <a:lnSpc>
                          <a:spcPct val="115000"/>
                        </a:lnSpc>
                        <a:spcAft>
                          <a:spcPts val="0"/>
                        </a:spcAft>
                        <a:buFont typeface="+mj-lt"/>
                        <a:buNone/>
                      </a:pPr>
                      <a:r>
                        <a:rPr lang="en-US" sz="2400" b="0" dirty="0">
                          <a:effectLst/>
                          <a:latin typeface="Times New Roman" panose="02020603050405020304" pitchFamily="18" charset="0"/>
                          <a:cs typeface="Times New Roman" panose="02020603050405020304" pitchFamily="18" charset="0"/>
                        </a:rPr>
                        <a:t>4. </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hi-IN" sz="2400" b="0" dirty="0">
                          <a:effectLst/>
                          <a:latin typeface="Times New Roman" panose="02020603050405020304" pitchFamily="18" charset="0"/>
                          <a:cs typeface="Times New Roman" panose="02020603050405020304" pitchFamily="18" charset="0"/>
                        </a:rPr>
                        <a:t>कोट्टायम</a:t>
                      </a:r>
                      <a:endParaRPr lang="en-IN" sz="2400" b="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spcAft>
                          <a:spcPts val="0"/>
                        </a:spcAft>
                      </a:pPr>
                      <a:r>
                        <a:rPr lang="hi-IN" sz="2400" b="0" dirty="0">
                          <a:effectLst/>
                          <a:latin typeface="Times New Roman" panose="02020603050405020304" pitchFamily="18" charset="0"/>
                          <a:cs typeface="Times New Roman" panose="02020603050405020304" pitchFamily="18" charset="0"/>
                        </a:rPr>
                        <a:t>डॉ. दीपक(एनेस्थेटिस्ट)</a:t>
                      </a:r>
                    </a:p>
                  </a:txBody>
                  <a:tcPr marL="39242" marR="39242" marT="0" marB="0"/>
                </a:tc>
                <a:tc>
                  <a:txBody>
                    <a:bodyPr/>
                    <a:lstStyle/>
                    <a:p>
                      <a:pPr algn="l">
                        <a:lnSpc>
                          <a:spcPct val="115000"/>
                        </a:lnSpc>
                        <a:spcAft>
                          <a:spcPts val="0"/>
                        </a:spcAft>
                      </a:pPr>
                      <a:r>
                        <a:rPr lang="en-US" sz="2400" b="0" dirty="0">
                          <a:effectLst/>
                          <a:latin typeface="Times New Roman" panose="02020603050405020304" pitchFamily="18" charset="0"/>
                          <a:cs typeface="Times New Roman" panose="02020603050405020304" pitchFamily="18" charset="0"/>
                        </a:rPr>
                        <a:t>22</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3"/>
                  </a:ext>
                </a:extLst>
              </a:tr>
              <a:tr h="514151">
                <a:tc>
                  <a:txBody>
                    <a:bodyPr/>
                    <a:lstStyle/>
                    <a:p>
                      <a:pPr marL="269240" algn="l">
                        <a:lnSpc>
                          <a:spcPct val="115000"/>
                        </a:lnSpc>
                        <a:spcAft>
                          <a:spcPts val="0"/>
                        </a:spcAft>
                      </a:pPr>
                      <a:r>
                        <a:rPr lang="en-US" sz="2400" b="0" dirty="0">
                          <a:effectLst/>
                          <a:latin typeface="Times New Roman" panose="02020603050405020304" pitchFamily="18" charset="0"/>
                          <a:cs typeface="Times New Roman" panose="02020603050405020304" pitchFamily="18" charset="0"/>
                        </a:rPr>
                        <a:t> </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tc>
                  <a:txBody>
                    <a:bodyPr/>
                    <a:lstStyle/>
                    <a:p>
                      <a:pPr algn="l">
                        <a:spcAft>
                          <a:spcPts val="0"/>
                        </a:spcAft>
                      </a:pPr>
                      <a:r>
                        <a:rPr lang="hi-IN" sz="2400" b="0" dirty="0">
                          <a:effectLst/>
                          <a:latin typeface="Times New Roman" panose="02020603050405020304" pitchFamily="18" charset="0"/>
                          <a:cs typeface="Times New Roman" panose="02020603050405020304" pitchFamily="18" charset="0"/>
                        </a:rPr>
                        <a:t>कुल</a:t>
                      </a:r>
                      <a:endParaRPr lang="en-IN" sz="2400" b="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spcAft>
                          <a:spcPts val="0"/>
                        </a:spcAft>
                      </a:pPr>
                      <a:r>
                        <a:rPr lang="en-US" sz="2400" b="0" dirty="0">
                          <a:effectLst/>
                          <a:latin typeface="Times New Roman" panose="02020603050405020304" pitchFamily="18" charset="0"/>
                          <a:cs typeface="Times New Roman" panose="02020603050405020304" pitchFamily="18" charset="0"/>
                        </a:rPr>
                        <a:t> </a:t>
                      </a:r>
                      <a:endParaRPr lang="en-IN" sz="2400" b="0" dirty="0">
                        <a:effectLst/>
                        <a:latin typeface="Times New Roman" panose="02020603050405020304" pitchFamily="18" charset="0"/>
                        <a:ea typeface="Calibri"/>
                        <a:cs typeface="Times New Roman" panose="02020603050405020304" pitchFamily="18" charset="0"/>
                      </a:endParaRPr>
                    </a:p>
                  </a:txBody>
                  <a:tcPr marL="39242" marR="39242" marT="0" marB="0"/>
                </a:tc>
                <a:tc>
                  <a:txBody>
                    <a:bodyPr/>
                    <a:lstStyle/>
                    <a:p>
                      <a:pPr algn="l">
                        <a:lnSpc>
                          <a:spcPct val="115000"/>
                        </a:lnSpc>
                        <a:spcAft>
                          <a:spcPts val="0"/>
                        </a:spcAft>
                      </a:pPr>
                      <a:r>
                        <a:rPr lang="en-US" sz="2400" b="0" dirty="0">
                          <a:effectLst/>
                          <a:latin typeface="Times New Roman" panose="02020603050405020304" pitchFamily="18" charset="0"/>
                          <a:cs typeface="Times New Roman" panose="02020603050405020304" pitchFamily="18" charset="0"/>
                        </a:rPr>
                        <a:t>2017</a:t>
                      </a:r>
                      <a:endParaRPr lang="en-IN" sz="2400" b="0" dirty="0">
                        <a:effectLst/>
                        <a:latin typeface="Times New Roman" panose="02020603050405020304" pitchFamily="18" charset="0"/>
                        <a:ea typeface="Times New Roman"/>
                        <a:cs typeface="Times New Roman" panose="02020603050405020304" pitchFamily="18" charset="0"/>
                      </a:endParaRPr>
                    </a:p>
                  </a:txBody>
                  <a:tcPr marL="39242" marR="39242" marT="0" marB="0"/>
                </a:tc>
                <a:extLst>
                  <a:ext uri="{0D108BD9-81ED-4DB2-BD59-A6C34878D82A}">
                    <a16:rowId xmlns="" xmlns:a16="http://schemas.microsoft.com/office/drawing/2014/main" val="10004"/>
                  </a:ext>
                </a:extLst>
              </a:tr>
            </a:tbl>
          </a:graphicData>
        </a:graphic>
      </p:graphicFrame>
      <p:sp>
        <p:nvSpPr>
          <p:cNvPr id="6" name="TextBox 5">
            <a:extLst>
              <a:ext uri="{FF2B5EF4-FFF2-40B4-BE49-F238E27FC236}">
                <a16:creationId xmlns="" xmlns:a16="http://schemas.microsoft.com/office/drawing/2014/main" id="{5CB4C79A-AD4B-ACCD-9059-73D96633F20A}"/>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8" name="Content Placeholder 1">
            <a:extLst>
              <a:ext uri="{FF2B5EF4-FFF2-40B4-BE49-F238E27FC236}">
                <a16:creationId xmlns="" xmlns:a16="http://schemas.microsoft.com/office/drawing/2014/main" id="{85DB3AFD-DCEC-C15F-962F-E6E41E07F463}"/>
              </a:ext>
            </a:extLst>
          </p:cNvPr>
          <p:cNvSpPr txBox="1">
            <a:spLocks/>
          </p:cNvSpPr>
          <p:nvPr/>
        </p:nvSpPr>
        <p:spPr>
          <a:xfrm>
            <a:off x="381000" y="1428591"/>
            <a:ext cx="11430000" cy="55739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u="sng" dirty="0">
                <a:latin typeface="Times New Roman" panose="02020603050405020304" pitchFamily="18" charset="0"/>
                <a:cs typeface="Times New Roman" panose="02020603050405020304" pitchFamily="18" charset="0"/>
              </a:rPr>
              <a:t>CAPF </a:t>
            </a:r>
            <a:r>
              <a:rPr lang="hi-IN" sz="2800" b="1" u="sng" dirty="0">
                <a:latin typeface="Times New Roman" panose="02020603050405020304" pitchFamily="18" charset="0"/>
                <a:cs typeface="Times New Roman" panose="02020603050405020304" pitchFamily="18" charset="0"/>
              </a:rPr>
              <a:t>डॉक्टरों द्वारा आयोजित मेडिकल कैंप का विवरण इस प्रकार है:-</a:t>
            </a:r>
          </a:p>
        </p:txBody>
      </p:sp>
    </p:spTree>
    <p:extLst>
      <p:ext uri="{BB962C8B-B14F-4D97-AF65-F5344CB8AC3E}">
        <p14:creationId xmlns:p14="http://schemas.microsoft.com/office/powerpoint/2010/main" val="29834014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1186127"/>
          </a:xfrm>
          <a:prstGeom prst="rect">
            <a:avLst/>
          </a:prstGeom>
        </p:spPr>
        <p:txBody>
          <a:bodyPr>
            <a:normAutofit/>
          </a:bodyPr>
          <a:lstStyle/>
          <a:p>
            <a:pPr marL="0" indent="0">
              <a:buNone/>
            </a:pPr>
            <a:r>
              <a:rPr lang="hi-IN" sz="2800" b="1" u="sng" dirty="0">
                <a:latin typeface="Times New Roman" panose="02020603050405020304" pitchFamily="18" charset="0"/>
                <a:cs typeface="Times New Roman" panose="02020603050405020304" pitchFamily="18" charset="0"/>
              </a:rPr>
              <a:t>टीम के सदस्यों द्वारा कुछ साहसी बचाव मिशन</a:t>
            </a:r>
            <a:endParaRPr lang="en-US" sz="2800" b="1" u="sng" dirty="0">
              <a:latin typeface="Times New Roman" panose="02020603050405020304" pitchFamily="18" charset="0"/>
              <a:cs typeface="Times New Roman" panose="02020603050405020304" pitchFamily="18" charset="0"/>
            </a:endParaRPr>
          </a:p>
          <a:p>
            <a:r>
              <a:rPr lang="hi-IN" sz="2800" b="1" dirty="0">
                <a:latin typeface="Times New Roman" panose="02020603050405020304" pitchFamily="18" charset="0"/>
                <a:cs typeface="Times New Roman" panose="02020603050405020304" pitchFamily="18" charset="0"/>
              </a:rPr>
              <a:t>बचाव अभियान – चेरुथोनी, इडुक्की जिला(10.08.2018)</a:t>
            </a:r>
            <a:endParaRPr lang="en-US" sz="2800" dirty="0">
              <a:latin typeface="Times New Roman" panose="02020603050405020304" pitchFamily="18" charset="0"/>
              <a:cs typeface="Times New Roman" panose="02020603050405020304" pitchFamily="18" charset="0"/>
            </a:endParaRPr>
          </a:p>
          <a:p>
            <a:pPr marL="0" indent="0">
              <a:buNone/>
            </a:pPr>
            <a:endParaRPr lang="en-IN" sz="2800" dirty="0">
              <a:latin typeface="Times New Roman" panose="02020603050405020304" pitchFamily="18" charset="0"/>
              <a:cs typeface="Times New Roman" panose="02020603050405020304" pitchFamily="18" charset="0"/>
            </a:endParaRPr>
          </a:p>
          <a:p>
            <a:endParaRPr lang="en-IN" sz="2400" dirty="0">
              <a:latin typeface="Times New Roman" panose="02020603050405020304" pitchFamily="18" charset="0"/>
              <a:cs typeface="Times New Roman" panose="02020603050405020304" pitchFamily="18" charset="0"/>
            </a:endParaRPr>
          </a:p>
        </p:txBody>
      </p:sp>
      <p:pic>
        <p:nvPicPr>
          <p:cNvPr id="5" name="Picture 4" descr="C:\Users\OPS\AppData\Local\Microsoft\Windows\INetCache\Content.Word\KANHAIYA.JPG"/>
          <p:cNvPicPr/>
          <p:nvPr/>
        </p:nvPicPr>
        <p:blipFill>
          <a:blip r:embed="rId2" cstate="print"/>
          <a:srcRect/>
          <a:stretch>
            <a:fillRect/>
          </a:stretch>
        </p:blipFill>
        <p:spPr bwMode="auto">
          <a:xfrm>
            <a:off x="1101089" y="2786332"/>
            <a:ext cx="9759567" cy="3881887"/>
          </a:xfrm>
          <a:prstGeom prst="rect">
            <a:avLst/>
          </a:prstGeom>
          <a:noFill/>
          <a:ln w="9525">
            <a:noFill/>
            <a:miter lim="800000"/>
            <a:headEnd/>
            <a:tailEnd/>
          </a:ln>
        </p:spPr>
      </p:pic>
      <p:sp>
        <p:nvSpPr>
          <p:cNvPr id="7" name="TextBox 6">
            <a:extLst>
              <a:ext uri="{FF2B5EF4-FFF2-40B4-BE49-F238E27FC236}">
                <a16:creationId xmlns="" xmlns:a16="http://schemas.microsoft.com/office/drawing/2014/main" id="{F6AB6A0A-DF23-5CBB-102A-672DD17DD26B}"/>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10250644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26521" y="1747152"/>
            <a:ext cx="11938958" cy="5110848"/>
          </a:xfrm>
          <a:prstGeom prst="rect">
            <a:avLst/>
          </a:prstGeom>
        </p:spPr>
        <p:txBody>
          <a:bodyPr>
            <a:noAutofit/>
          </a:bodyPr>
          <a:lstStyle/>
          <a:p>
            <a:pPr algn="just"/>
            <a:r>
              <a:rPr lang="hi-IN" sz="2800" dirty="0">
                <a:latin typeface="Times New Roman" panose="02020603050405020304" pitchFamily="18" charset="0"/>
                <a:cs typeface="Times New Roman" panose="02020603050405020304" pitchFamily="18" charset="0"/>
              </a:rPr>
              <a:t>10 अगस्त 2018 को सुबह 11:00 बजे, 04 बटालियन </a:t>
            </a:r>
            <a:r>
              <a:rPr lang="en-US"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की टीम 4</a:t>
            </a:r>
            <a:r>
              <a:rPr lang="en-US" sz="2800" dirty="0">
                <a:latin typeface="Times New Roman" panose="02020603050405020304" pitchFamily="18" charset="0"/>
                <a:cs typeface="Times New Roman" panose="02020603050405020304" pitchFamily="18" charset="0"/>
              </a:rPr>
              <a:t>I </a:t>
            </a:r>
            <a:r>
              <a:rPr lang="hi-IN" sz="2800" dirty="0">
                <a:latin typeface="Times New Roman" panose="02020603050405020304" pitchFamily="18" charset="0"/>
                <a:cs typeface="Times New Roman" panose="02020603050405020304" pitchFamily="18" charset="0"/>
              </a:rPr>
              <a:t>को केरल के इडुक्की जिले में चेरुथोनी, पेरीयार नदी पर चेरुथोनी ब्रिज के पास तैनात किया गया।</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इडुक्की डैम और चेरुथोनी डैम के शटर खोलने के बाद, पेरीयार नदी में जलस्तर तेजी से बढ़ गया, जिससे गांधी नगर कॉलोनी में बाढ़ आ गई और चेरुथोनी ब्रिज को खतरा उत्पन्न हुआ, जो दोनों किनारों पर निवासियों के लिए एक महत्वपूर्ण जीवनरेखा है।</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सुबह 11:30 बजे तक स्थिति और गंभीर हो गई, और ब्रिज पर पानी बहना शुरू हो गया। दोनों छोरों पर लोग घबराहट में इकट्ठा हो गए।</a:t>
            </a:r>
            <a:endParaRPr lang="en-IN" sz="2800" dirty="0">
              <a:latin typeface="Times New Roman" panose="02020603050405020304" pitchFamily="18" charset="0"/>
              <a:cs typeface="Times New Roman" panose="02020603050405020304" pitchFamily="18" charset="0"/>
            </a:endParaRPr>
          </a:p>
          <a:p>
            <a:endParaRPr lang="en-IN"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FAC7B56B-9761-9B4C-D54A-75D852495D9B}"/>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29462356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72529" y="1552755"/>
            <a:ext cx="11878574" cy="5305245"/>
          </a:xfrm>
          <a:prstGeom prst="rect">
            <a:avLst/>
          </a:prstGeom>
        </p:spPr>
        <p:txBody>
          <a:bodyPr>
            <a:normAutofit fontScale="70000" lnSpcReduction="20000"/>
          </a:bodyPr>
          <a:lstStyle/>
          <a:p>
            <a:pPr algn="just"/>
            <a:r>
              <a:rPr lang="hi-IN" sz="3600" dirty="0">
                <a:latin typeface="Times New Roman" panose="02020603050405020304" pitchFamily="18" charset="0"/>
                <a:cs typeface="Times New Roman" panose="02020603050405020304" pitchFamily="18" charset="0"/>
              </a:rPr>
              <a:t>इस समय, ब्रिज के गांधी नगर छोर पर तीन लोग, जिनमें एक बीमार बच्चा भी था, दिखाई दिए  और तत्काल चिकित्सा सहायता की गुहार लगाई।</a:t>
            </a:r>
          </a:p>
          <a:p>
            <a:pPr algn="just"/>
            <a:endParaRPr lang="hi-IN"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CT/GD </a:t>
            </a:r>
            <a:r>
              <a:rPr lang="hi-IN" sz="3600" dirty="0">
                <a:latin typeface="Times New Roman" panose="02020603050405020304" pitchFamily="18" charset="0"/>
                <a:cs typeface="Times New Roman" panose="02020603050405020304" pitchFamily="18" charset="0"/>
              </a:rPr>
              <a:t>कन्हैया कुमार और </a:t>
            </a:r>
            <a:r>
              <a:rPr lang="en-US" sz="3600" dirty="0">
                <a:latin typeface="Times New Roman" panose="02020603050405020304" pitchFamily="18" charset="0"/>
                <a:cs typeface="Times New Roman" panose="02020603050405020304" pitchFamily="18" charset="0"/>
              </a:rPr>
              <a:t>CT/GD </a:t>
            </a:r>
            <a:r>
              <a:rPr lang="hi-IN" sz="3600" dirty="0">
                <a:latin typeface="Times New Roman" panose="02020603050405020304" pitchFamily="18" charset="0"/>
                <a:cs typeface="Times New Roman" panose="02020603050405020304" pitchFamily="18" charset="0"/>
              </a:rPr>
              <a:t>कृपाल सिंह, जो उसी छोर पर तैनात थे, ने जोखिम का आकलन किया और तुरंत बचाव अभियान शुरू किया।</a:t>
            </a:r>
          </a:p>
          <a:p>
            <a:pPr algn="just"/>
            <a:endParaRPr lang="hi-IN" sz="3600" dirty="0">
              <a:latin typeface="Times New Roman" panose="02020603050405020304" pitchFamily="18" charset="0"/>
              <a:cs typeface="Times New Roman" panose="02020603050405020304" pitchFamily="18" charset="0"/>
            </a:endParaRPr>
          </a:p>
          <a:p>
            <a:pPr lvl="1" algn="just">
              <a:buFont typeface="Times New Roman" panose="02020603050405020304" pitchFamily="18" charset="0"/>
              <a:buChar char="-"/>
            </a:pPr>
            <a:r>
              <a:rPr lang="en-US" sz="3600" dirty="0">
                <a:latin typeface="Times New Roman" panose="02020603050405020304" pitchFamily="18" charset="0"/>
                <a:cs typeface="Times New Roman" panose="02020603050405020304" pitchFamily="18" charset="0"/>
              </a:rPr>
              <a:t>CT/GD </a:t>
            </a:r>
            <a:r>
              <a:rPr lang="hi-IN" sz="3600" dirty="0">
                <a:latin typeface="Times New Roman" panose="02020603050405020304" pitchFamily="18" charset="0"/>
                <a:cs typeface="Times New Roman" panose="02020603050405020304" pitchFamily="18" charset="0"/>
              </a:rPr>
              <a:t>कन्हैया कुमार ने बच्चे को उठाया और डूबने के प्रत्यक्ष खतरे के बीच ब्रिज पार किया।</a:t>
            </a:r>
          </a:p>
          <a:p>
            <a:pPr lvl="1" algn="just">
              <a:buFont typeface="Times New Roman" panose="02020603050405020304" pitchFamily="18" charset="0"/>
              <a:buChar char="-"/>
            </a:pPr>
            <a:endParaRPr lang="hi-IN" sz="3600" dirty="0">
              <a:latin typeface="Times New Roman" panose="02020603050405020304" pitchFamily="18" charset="0"/>
              <a:cs typeface="Times New Roman" panose="02020603050405020304" pitchFamily="18" charset="0"/>
            </a:endParaRPr>
          </a:p>
          <a:p>
            <a:pPr lvl="1" algn="just">
              <a:buFont typeface="Times New Roman" panose="02020603050405020304" pitchFamily="18" charset="0"/>
              <a:buChar char="-"/>
            </a:pPr>
            <a:r>
              <a:rPr lang="hi-IN" sz="3600" dirty="0">
                <a:latin typeface="Times New Roman" panose="02020603050405020304" pitchFamily="18" charset="0"/>
                <a:cs typeface="Times New Roman" panose="02020603050405020304" pitchFamily="18" charset="0"/>
              </a:rPr>
              <a:t>बच्चे को सफलतापूर्वक बचाया गया और उपचार के लिए अस्पताल भेजा गया।</a:t>
            </a:r>
          </a:p>
          <a:p>
            <a:pPr algn="just"/>
            <a:endParaRPr lang="hi-IN" sz="3600" dirty="0">
              <a:latin typeface="Times New Roman" panose="02020603050405020304" pitchFamily="18" charset="0"/>
              <a:cs typeface="Times New Roman" panose="02020603050405020304" pitchFamily="18" charset="0"/>
            </a:endParaRPr>
          </a:p>
          <a:p>
            <a:pPr algn="just"/>
            <a:r>
              <a:rPr lang="hi-IN" sz="3600" dirty="0">
                <a:latin typeface="Times New Roman" panose="02020603050405020304" pitchFamily="18" charset="0"/>
                <a:cs typeface="Times New Roman" panose="02020603050405020304" pitchFamily="18" charset="0"/>
              </a:rPr>
              <a:t>कुछ ही मिनटों में ब्रिज पूरी तरह जलमग्न हो गया, जिससे आगे कोई पहुंच असंभव हो गई।</a:t>
            </a:r>
          </a:p>
          <a:p>
            <a:pPr algn="just"/>
            <a:endParaRPr lang="hi-IN"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NDRF </a:t>
            </a:r>
            <a:r>
              <a:rPr lang="hi-IN" sz="3600" dirty="0">
                <a:latin typeface="Times New Roman" panose="02020603050405020304" pitchFamily="18" charset="0"/>
                <a:cs typeface="Times New Roman" panose="02020603050405020304" pitchFamily="18" charset="0"/>
              </a:rPr>
              <a:t>कर्मियों की साहसिक और समय पर की गई कार्रवाई की स्थानीय समुदाय और प्रशासन द्वारा व्यापक रूप से सराहना की गई।</a:t>
            </a: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CEEAAC95-AC4A-EFE2-5548-3944BE281139}"/>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12568726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4891" y="1656272"/>
            <a:ext cx="11887200" cy="5115464"/>
          </a:xfrm>
          <a:prstGeom prst="rect">
            <a:avLst/>
          </a:prstGeom>
        </p:spPr>
        <p:txBody>
          <a:bodyPr>
            <a:normAutofit fontScale="85000" lnSpcReduction="10000"/>
          </a:bodyPr>
          <a:lstStyle/>
          <a:p>
            <a:pPr marL="0" indent="0" algn="just">
              <a:lnSpc>
                <a:spcPct val="110000"/>
              </a:lnSpc>
              <a:buNone/>
            </a:pPr>
            <a:r>
              <a:rPr lang="hi-IN" sz="3300" b="1" dirty="0">
                <a:latin typeface="Times New Roman" panose="02020603050405020304" pitchFamily="18" charset="0"/>
                <a:cs typeface="Times New Roman" panose="02020603050405020304" pitchFamily="18" charset="0"/>
              </a:rPr>
              <a:t>बचाव अभियान – पूवाथुस्सेरी, एरनाकुलम जिला(17–18.08.2018)</a:t>
            </a:r>
          </a:p>
          <a:p>
            <a:pPr marL="0" indent="0" algn="just">
              <a:lnSpc>
                <a:spcPct val="110000"/>
              </a:lnSpc>
              <a:buNone/>
            </a:pPr>
            <a:endParaRPr lang="hi-IN" dirty="0">
              <a:latin typeface="Times New Roman" panose="02020603050405020304" pitchFamily="18" charset="0"/>
              <a:cs typeface="Times New Roman" panose="02020603050405020304" pitchFamily="18" charset="0"/>
            </a:endParaRPr>
          </a:p>
          <a:p>
            <a:pPr algn="just">
              <a:lnSpc>
                <a:spcPct val="110000"/>
              </a:lnSpc>
            </a:pPr>
            <a:r>
              <a:rPr lang="hi-IN" sz="3300" dirty="0">
                <a:latin typeface="Times New Roman" panose="02020603050405020304" pitchFamily="18" charset="0"/>
                <a:cs typeface="Times New Roman" panose="02020603050405020304" pitchFamily="18" charset="0"/>
              </a:rPr>
              <a:t>17 अगस्त 2018 को रात 11:30 बजे, पूवाथुस्सेरी–परक्कड़ावु(</a:t>
            </a:r>
            <a:r>
              <a:rPr lang="en-US" sz="3300" dirty="0">
                <a:latin typeface="Times New Roman" panose="02020603050405020304" pitchFamily="18" charset="0"/>
                <a:cs typeface="Times New Roman" panose="02020603050405020304" pitchFamily="18" charset="0"/>
              </a:rPr>
              <a:t>P.O.), </a:t>
            </a:r>
            <a:r>
              <a:rPr lang="hi-IN" sz="3300" dirty="0">
                <a:latin typeface="Times New Roman" panose="02020603050405020304" pitchFamily="18" charset="0"/>
                <a:cs typeface="Times New Roman" panose="02020603050405020304" pitchFamily="18" charset="0"/>
              </a:rPr>
              <a:t>एरनाकुलम जिले में आपातकालीन बचाव की आवश्यकता के संबंध में एक आपात संदेश प्राप्त हुआ।</a:t>
            </a:r>
          </a:p>
          <a:p>
            <a:pPr algn="just">
              <a:lnSpc>
                <a:spcPct val="110000"/>
              </a:lnSpc>
            </a:pPr>
            <a:endParaRPr lang="hi-IN" sz="3300" dirty="0">
              <a:latin typeface="Times New Roman" panose="02020603050405020304" pitchFamily="18" charset="0"/>
              <a:cs typeface="Times New Roman" panose="02020603050405020304" pitchFamily="18" charset="0"/>
            </a:endParaRPr>
          </a:p>
          <a:p>
            <a:pPr algn="just">
              <a:lnSpc>
                <a:spcPct val="110000"/>
              </a:lnSpc>
            </a:pPr>
            <a:r>
              <a:rPr lang="hi-IN" sz="3300" dirty="0">
                <a:latin typeface="Times New Roman" panose="02020603050405020304" pitchFamily="18" charset="0"/>
                <a:cs typeface="Times New Roman" panose="02020603050405020304" pitchFamily="18" charset="0"/>
              </a:rPr>
              <a:t>श्री जी. विजयन, उप – कमांडेंट, ने तीन </a:t>
            </a:r>
            <a:r>
              <a:rPr lang="en-US" sz="3300" dirty="0">
                <a:latin typeface="Times New Roman" panose="02020603050405020304" pitchFamily="18" charset="0"/>
                <a:cs typeface="Times New Roman" panose="02020603050405020304" pitchFamily="18" charset="0"/>
              </a:rPr>
              <a:t>NDRF </a:t>
            </a:r>
            <a:r>
              <a:rPr lang="hi-IN" sz="3300" dirty="0">
                <a:latin typeface="Times New Roman" panose="02020603050405020304" pitchFamily="18" charset="0"/>
                <a:cs typeface="Times New Roman" panose="02020603050405020304" pitchFamily="18" charset="0"/>
              </a:rPr>
              <a:t>बचावकर्मियों के साथ तुरंत तैनाती की। सब-टीम अलुवा से रवाना हुई और नेविगेशन के लिए </a:t>
            </a:r>
            <a:r>
              <a:rPr lang="en-US" sz="3300" dirty="0">
                <a:latin typeface="Times New Roman" panose="02020603050405020304" pitchFamily="18" charset="0"/>
                <a:cs typeface="Times New Roman" panose="02020603050405020304" pitchFamily="18" charset="0"/>
              </a:rPr>
              <a:t>Google Maps </a:t>
            </a:r>
            <a:r>
              <a:rPr lang="hi-IN" sz="3300" dirty="0">
                <a:latin typeface="Times New Roman" panose="02020603050405020304" pitchFamily="18" charset="0"/>
                <a:cs typeface="Times New Roman" panose="02020603050405020304" pitchFamily="18" charset="0"/>
              </a:rPr>
              <a:t>और </a:t>
            </a:r>
            <a:r>
              <a:rPr lang="en-US" sz="3300" dirty="0">
                <a:latin typeface="Times New Roman" panose="02020603050405020304" pitchFamily="18" charset="0"/>
                <a:cs typeface="Times New Roman" panose="02020603050405020304" pitchFamily="18" charset="0"/>
              </a:rPr>
              <a:t>DEOC </a:t>
            </a:r>
            <a:r>
              <a:rPr lang="hi-IN" sz="3300" dirty="0">
                <a:latin typeface="Times New Roman" panose="02020603050405020304" pitchFamily="18" charset="0"/>
                <a:cs typeface="Times New Roman" panose="02020603050405020304" pitchFamily="18" charset="0"/>
              </a:rPr>
              <a:t>एर्नाकुलम से स्थानीय जानकारी का उपयोग किया।</a:t>
            </a:r>
          </a:p>
          <a:p>
            <a:pPr algn="just">
              <a:lnSpc>
                <a:spcPct val="110000"/>
              </a:lnSpc>
            </a:pPr>
            <a:endParaRPr lang="hi-IN" sz="3300" dirty="0">
              <a:latin typeface="Times New Roman" panose="02020603050405020304" pitchFamily="18" charset="0"/>
              <a:cs typeface="Times New Roman" panose="02020603050405020304" pitchFamily="18" charset="0"/>
            </a:endParaRPr>
          </a:p>
          <a:p>
            <a:pPr algn="just">
              <a:lnSpc>
                <a:spcPct val="110000"/>
              </a:lnSpc>
            </a:pPr>
            <a:r>
              <a:rPr lang="hi-IN" sz="3300" dirty="0">
                <a:latin typeface="Times New Roman" panose="02020603050405020304" pitchFamily="18" charset="0"/>
                <a:cs typeface="Times New Roman" panose="02020603050405020304" pitchFamily="18" charset="0"/>
              </a:rPr>
              <a:t>टीम सड़क मार्ग से 15 किमी यात्रा करके जलमग्न क्षेत्र तक पहुँची, फिर रात में बचाव नाव उतारी और उच्च धार वाले चाळक्कुडी नदी में 7 किमी की यात्रा करते हुए बचाव कार्य प्रारंभ किया।</a:t>
            </a:r>
          </a:p>
        </p:txBody>
      </p:sp>
      <p:sp>
        <p:nvSpPr>
          <p:cNvPr id="6" name="TextBox 5">
            <a:extLst>
              <a:ext uri="{FF2B5EF4-FFF2-40B4-BE49-F238E27FC236}">
                <a16:creationId xmlns="" xmlns:a16="http://schemas.microsoft.com/office/drawing/2014/main" id="{532B7831-5C9D-45CF-6D44-7D9178A9D164}"/>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16941675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13581" y="1944739"/>
            <a:ext cx="11964838" cy="4181741"/>
          </a:xfrm>
          <a:prstGeom prst="rect">
            <a:avLst/>
          </a:prstGeom>
        </p:spPr>
        <p:txBody>
          <a:bodyPr>
            <a:normAutofit/>
          </a:bodyPr>
          <a:lstStyle/>
          <a:p>
            <a:pPr algn="just">
              <a:lnSpc>
                <a:spcPct val="120000"/>
              </a:lnSpc>
            </a:pPr>
            <a:r>
              <a:rPr lang="hi-IN" sz="2800" dirty="0">
                <a:latin typeface="Times New Roman" panose="02020603050405020304" pitchFamily="18" charset="0"/>
                <a:cs typeface="Times New Roman" panose="02020603050405020304" pitchFamily="18" charset="0"/>
              </a:rPr>
              <a:t>पूवाथुस्सेरी पहुंचने पर, अधिकारी ने जिला अधिकारियों को स्थिति के बारे में अवगत कराया, अलग-थलग रहने वाले निवासियों को हवा में भोजन और पानी गिराने के लिए कोआर्डिनेटस और लैंडमार्क्स बताएं। 
हेलीकॉप्टर पहुंचे और टीम ने स्थानीय लोगों को भोजन के पैकेट और पानी की बोतलें बांटीं।
टीम ने एक मृतक की सूचना पर भी प्रतिक्रिया दी, उच्च धार वाले पानी के बीच बाढ़ग्रस्त घर से मृतक को निकाला और सुरक्षित रूप से </a:t>
            </a:r>
            <a:r>
              <a:rPr lang="en-IN" sz="2800" dirty="0">
                <a:latin typeface="Times New Roman" panose="02020603050405020304" pitchFamily="18" charset="0"/>
                <a:cs typeface="Times New Roman" panose="02020603050405020304" pitchFamily="18" charset="0"/>
              </a:rPr>
              <a:t>St. Joseph’s Church </a:t>
            </a:r>
            <a:r>
              <a:rPr lang="hi-IN" sz="2800" dirty="0">
                <a:latin typeface="Times New Roman" panose="02020603050405020304" pitchFamily="18" charset="0"/>
                <a:cs typeface="Times New Roman" panose="02020603050405020304" pitchFamily="18" charset="0"/>
              </a:rPr>
              <a:t>तक पहुँचाया, जहाँ शव को अंतिम संस्कार के लिए पुजारियों को सौंपा गया।
टीम ने असाधारण साहस, समर्पण और व्यावसायिकता का प्रदर्शन किया, जिसके परिणामस्वरूप खतरनाक परिस्थितियों में भी यह ऑपरेशन सफलतापूर्वक पूरा हुआ।</a:t>
            </a:r>
            <a:endParaRPr lang="en-IN" sz="2800" dirty="0">
              <a:latin typeface="Times New Roman" panose="02020603050405020304" pitchFamily="18" charset="0"/>
              <a:cs typeface="Times New Roman" panose="02020603050405020304" pitchFamily="18" charset="0"/>
            </a:endParaRPr>
          </a:p>
          <a:p>
            <a:pPr>
              <a:lnSpc>
                <a:spcPct val="120000"/>
              </a:lnSpc>
            </a:pPr>
            <a:endParaRPr lang="en-IN"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2B8CB184-7AA8-4DD4-F449-B0955B95DE6F}"/>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29780000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599" y="1600205"/>
            <a:ext cx="10869637" cy="4525963"/>
          </a:xfrm>
          <a:prstGeom prst="rect">
            <a:avLst/>
          </a:prstGeom>
        </p:spPr>
        <p:txBody>
          <a:bodyPr>
            <a:normAutofit/>
          </a:bodyPr>
          <a:lstStyle/>
          <a:p>
            <a:pPr marL="0" indent="0">
              <a:buNone/>
            </a:pPr>
            <a:endParaRPr lang="en-IN" dirty="0"/>
          </a:p>
          <a:p>
            <a:endParaRPr lang="en-IN" dirty="0"/>
          </a:p>
        </p:txBody>
      </p:sp>
      <p:pic>
        <p:nvPicPr>
          <p:cNvPr id="5" name="Picture 4" descr="C:\Users\Administrator\Desktop\DC VIJAYAN\a9bc903c-b99f-4d79-8779-0663af6e3c3e.jpg"/>
          <p:cNvPicPr/>
          <p:nvPr/>
        </p:nvPicPr>
        <p:blipFill>
          <a:blip r:embed="rId2" cstate="print"/>
          <a:srcRect/>
          <a:stretch>
            <a:fillRect/>
          </a:stretch>
        </p:blipFill>
        <p:spPr bwMode="auto">
          <a:xfrm>
            <a:off x="647700" y="1932316"/>
            <a:ext cx="5143501" cy="4068433"/>
          </a:xfrm>
          <a:prstGeom prst="rect">
            <a:avLst/>
          </a:prstGeom>
          <a:noFill/>
          <a:ln w="9525">
            <a:noFill/>
            <a:miter lim="800000"/>
            <a:headEnd/>
            <a:tailEnd/>
          </a:ln>
        </p:spPr>
      </p:pic>
      <p:pic>
        <p:nvPicPr>
          <p:cNvPr id="6" name="Picture 5" descr="C:\Users\Administrator\Desktop\DC VIJAYAN\e889deb9-b700-4fb7-a1a4-49268d7f5792.jpg"/>
          <p:cNvPicPr/>
          <p:nvPr/>
        </p:nvPicPr>
        <p:blipFill>
          <a:blip r:embed="rId3" cstate="print"/>
          <a:srcRect/>
          <a:stretch>
            <a:fillRect/>
          </a:stretch>
        </p:blipFill>
        <p:spPr bwMode="auto">
          <a:xfrm>
            <a:off x="6400801" y="1932316"/>
            <a:ext cx="5181599" cy="4068433"/>
          </a:xfrm>
          <a:prstGeom prst="rect">
            <a:avLst/>
          </a:prstGeom>
          <a:noFill/>
          <a:ln w="9525">
            <a:noFill/>
            <a:miter lim="800000"/>
            <a:headEnd/>
            <a:tailEnd/>
          </a:ln>
        </p:spPr>
      </p:pic>
      <p:sp>
        <p:nvSpPr>
          <p:cNvPr id="7" name="Title 6">
            <a:extLst>
              <a:ext uri="{FF2B5EF4-FFF2-40B4-BE49-F238E27FC236}">
                <a16:creationId xmlns="" xmlns:a16="http://schemas.microsoft.com/office/drawing/2014/main" id="{3BACE6E2-31F4-BA85-8FF4-FC4DB3345CB8}"/>
              </a:ext>
            </a:extLst>
          </p:cNvPr>
          <p:cNvSpPr txBox="1">
            <a:spLocks noGrp="1"/>
          </p:cNvSpPr>
          <p:nvPr>
            <p:ph type="title"/>
          </p:nvPr>
        </p:nvSpPr>
        <p:spPr>
          <a:xfrm>
            <a:off x="1949450" y="587375"/>
            <a:ext cx="8194675" cy="904875"/>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Tree>
    <p:extLst>
      <p:ext uri="{BB962C8B-B14F-4D97-AF65-F5344CB8AC3E}">
        <p14:creationId xmlns:p14="http://schemas.microsoft.com/office/powerpoint/2010/main" val="29780000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6" name="TextBox 5">
            <a:extLst>
              <a:ext uri="{FF2B5EF4-FFF2-40B4-BE49-F238E27FC236}">
                <a16:creationId xmlns="" xmlns:a16="http://schemas.microsoft.com/office/drawing/2014/main" id="{44488981-085B-4B7D-2B0C-5E07F9578BFA}"/>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9" name="TextBox 8">
            <a:extLst>
              <a:ext uri="{FF2B5EF4-FFF2-40B4-BE49-F238E27FC236}">
                <a16:creationId xmlns="" xmlns:a16="http://schemas.microsoft.com/office/drawing/2014/main" id="{04DF6E24-7EE8-ABE5-E492-F51045693858}"/>
              </a:ext>
            </a:extLst>
          </p:cNvPr>
          <p:cNvSpPr txBox="1"/>
          <p:nvPr/>
        </p:nvSpPr>
        <p:spPr>
          <a:xfrm>
            <a:off x="529113" y="1791228"/>
            <a:ext cx="11366713" cy="4616648"/>
          </a:xfrm>
          <a:prstGeom prst="rect">
            <a:avLst/>
          </a:prstGeom>
          <a:noFill/>
        </p:spPr>
        <p:txBody>
          <a:bodyPr wrap="square" rtlCol="0">
            <a:spAutoFit/>
          </a:bodyPr>
          <a:lstStyle/>
          <a:p>
            <a:r>
              <a:rPr lang="hi-IN" sz="2800" b="1" dirty="0">
                <a:latin typeface="Times New Roman" panose="02020603050405020304" pitchFamily="18" charset="0"/>
                <a:cs typeface="Times New Roman" panose="02020603050405020304" pitchFamily="18" charset="0"/>
              </a:rPr>
              <a:t>बचाव अभियान – उरक्कम, त्रिशूर जिला(17.08.2018)</a:t>
            </a:r>
          </a:p>
          <a:p>
            <a:endParaRPr lang="hi-IN" sz="2800" dirty="0">
              <a:latin typeface="Times New Roman" panose="02020603050405020304" pitchFamily="18" charset="0"/>
              <a:cs typeface="Times New Roman" panose="02020603050405020304" pitchFamily="18" charset="0"/>
            </a:endParaRPr>
          </a:p>
          <a:p>
            <a:pPr marL="457200" indent="-457200" algn="just">
              <a:lnSpc>
                <a:spcPct val="250000"/>
              </a:lnSpc>
              <a:buFont typeface="Arial" panose="020B0604020202020204" pitchFamily="34" charset="0"/>
              <a:buChar char="•"/>
            </a:pPr>
            <a:r>
              <a:rPr lang="hi-IN" sz="2800" b="1" dirty="0">
                <a:latin typeface="Times New Roman" panose="02020603050405020304" pitchFamily="18" charset="0"/>
                <a:cs typeface="Times New Roman" panose="02020603050405020304" pitchFamily="18" charset="0"/>
              </a:rPr>
              <a:t>17 अगस्त 2018 </a:t>
            </a:r>
            <a:r>
              <a:rPr lang="hi-IN" sz="2800" dirty="0">
                <a:latin typeface="Times New Roman" panose="02020603050405020304" pitchFamily="18" charset="0"/>
                <a:cs typeface="Times New Roman" panose="02020603050405020304" pitchFamily="18" charset="0"/>
              </a:rPr>
              <a:t>को, </a:t>
            </a:r>
            <a:r>
              <a:rPr lang="hi-IN" sz="2800" b="1" dirty="0">
                <a:latin typeface="Times New Roman" panose="02020603050405020304" pitchFamily="18" charset="0"/>
                <a:cs typeface="Times New Roman" panose="02020603050405020304" pitchFamily="18" charset="0"/>
              </a:rPr>
              <a:t>करुवन्नूर नदी </a:t>
            </a:r>
            <a:r>
              <a:rPr lang="hi-IN" sz="2800" dirty="0">
                <a:latin typeface="Times New Roman" panose="02020603050405020304" pitchFamily="18" charset="0"/>
                <a:cs typeface="Times New Roman" panose="02020603050405020304" pitchFamily="18" charset="0"/>
              </a:rPr>
              <a:t>में भारी बाढ़ के कारण, </a:t>
            </a:r>
            <a:r>
              <a:rPr lang="hi-IN" sz="2800" b="1" dirty="0">
                <a:latin typeface="Times New Roman" panose="02020603050405020304" pitchFamily="18" charset="0"/>
                <a:cs typeface="Times New Roman" panose="02020603050405020304" pitchFamily="18" charset="0"/>
              </a:rPr>
              <a:t>त्रिशूर जिले के उरक्कम </a:t>
            </a:r>
            <a:r>
              <a:rPr lang="hi-IN" sz="2800" dirty="0">
                <a:latin typeface="Times New Roman" panose="02020603050405020304" pitchFamily="18" charset="0"/>
                <a:cs typeface="Times New Roman" panose="02020603050405020304" pitchFamily="18" charset="0"/>
              </a:rPr>
              <a:t>क्षेत्र में जलभराव हो गया, और तेज बहाव वाली पानी ने कई स्थानों तक पहुँच को काट दिया। </a:t>
            </a:r>
            <a:r>
              <a:rPr lang="en-US"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टीम, जिनका नेतृत्व </a:t>
            </a:r>
            <a:r>
              <a:rPr lang="hi-IN" sz="2800" b="1" dirty="0">
                <a:latin typeface="Times New Roman" panose="02020603050405020304" pitchFamily="18" charset="0"/>
                <a:cs typeface="Times New Roman" panose="02020603050405020304" pitchFamily="18" charset="0"/>
              </a:rPr>
              <a:t>इंस्पेक्टर</a:t>
            </a:r>
            <a:r>
              <a:rPr lang="hi-IN" sz="2800" dirty="0">
                <a:latin typeface="Times New Roman" panose="02020603050405020304" pitchFamily="18" charset="0"/>
                <a:cs typeface="Times New Roman" panose="02020603050405020304" pitchFamily="18" charset="0"/>
              </a:rPr>
              <a:t> </a:t>
            </a:r>
            <a:r>
              <a:rPr lang="hi-IN" sz="2800" b="1" dirty="0">
                <a:latin typeface="Times New Roman" panose="02020603050405020304" pitchFamily="18" charset="0"/>
                <a:cs typeface="Times New Roman" panose="02020603050405020304" pitchFamily="18" charset="0"/>
              </a:rPr>
              <a:t>अवि एन. एस. </a:t>
            </a:r>
            <a:r>
              <a:rPr lang="hi-IN" sz="2800" dirty="0">
                <a:latin typeface="Times New Roman" panose="02020603050405020304" pitchFamily="18" charset="0"/>
                <a:cs typeface="Times New Roman" panose="02020603050405020304" pitchFamily="18" charset="0"/>
              </a:rPr>
              <a:t>ने किया, घटनास्थल पर पहुँचने वाली पहली सरकारी एजेंसी थी।</a:t>
            </a:r>
          </a:p>
          <a:p>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73830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6" name="TextBox 5">
            <a:extLst>
              <a:ext uri="{FF2B5EF4-FFF2-40B4-BE49-F238E27FC236}">
                <a16:creationId xmlns="" xmlns:a16="http://schemas.microsoft.com/office/drawing/2014/main" id="{8A1B6BE5-8420-DB83-0BC6-98DD1A447261}"/>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9" name="TextBox 8">
            <a:extLst>
              <a:ext uri="{FF2B5EF4-FFF2-40B4-BE49-F238E27FC236}">
                <a16:creationId xmlns="" xmlns:a16="http://schemas.microsoft.com/office/drawing/2014/main" id="{51222D40-5321-372A-A196-D9334B5EA3F4}"/>
              </a:ext>
            </a:extLst>
          </p:cNvPr>
          <p:cNvSpPr txBox="1"/>
          <p:nvPr/>
        </p:nvSpPr>
        <p:spPr>
          <a:xfrm>
            <a:off x="609600" y="1951672"/>
            <a:ext cx="11204448" cy="3385542"/>
          </a:xfrm>
          <a:prstGeom prst="rect">
            <a:avLst/>
          </a:prstGeom>
          <a:noFill/>
        </p:spPr>
        <p:txBody>
          <a:bodyPr wrap="square" rtlCol="0">
            <a:spAutoFit/>
          </a:bodyPr>
          <a:lstStyle/>
          <a:p>
            <a:pPr algn="just"/>
            <a:r>
              <a:rPr lang="hi-IN" sz="2800" b="1" dirty="0">
                <a:latin typeface="Times New Roman" panose="02020603050405020304" pitchFamily="18" charset="0"/>
                <a:cs typeface="Times New Roman" panose="02020603050405020304" pitchFamily="18" charset="0"/>
              </a:rPr>
              <a:t>प्रमुख घटनाएँ:</a:t>
            </a:r>
          </a:p>
          <a:p>
            <a:pPr algn="just"/>
            <a:endParaRPr lang="hi-IN" sz="28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स्थानीय दर्शकों ने बताया कि </a:t>
            </a:r>
            <a:r>
              <a:rPr lang="hi-IN" sz="2800" b="1" dirty="0">
                <a:latin typeface="Times New Roman" panose="02020603050405020304" pitchFamily="18" charset="0"/>
                <a:cs typeface="Times New Roman" panose="02020603050405020304" pitchFamily="18" charset="0"/>
              </a:rPr>
              <a:t>12 स्वयंसेवक</a:t>
            </a:r>
            <a:r>
              <a:rPr lang="hi-IN" sz="2800" dirty="0">
                <a:latin typeface="Times New Roman" panose="02020603050405020304" pitchFamily="18" charset="0"/>
                <a:cs typeface="Times New Roman" panose="02020603050405020304" pitchFamily="18" charset="0"/>
              </a:rPr>
              <a:t>, जो </a:t>
            </a:r>
            <a:r>
              <a:rPr lang="hi-IN" sz="2800" b="1" dirty="0">
                <a:latin typeface="Times New Roman" panose="02020603050405020304" pitchFamily="18" charset="0"/>
                <a:cs typeface="Times New Roman" panose="02020603050405020304" pitchFamily="18" charset="0"/>
              </a:rPr>
              <a:t>10 फंसे हुए लोगों </a:t>
            </a:r>
            <a:r>
              <a:rPr lang="hi-IN" sz="2800" dirty="0">
                <a:latin typeface="Times New Roman" panose="02020603050405020304" pitchFamily="18" charset="0"/>
                <a:cs typeface="Times New Roman" panose="02020603050405020304" pitchFamily="18" charset="0"/>
              </a:rPr>
              <a:t>को बचाने का प्रयास कर रहे थे, खुद एक </a:t>
            </a:r>
            <a:r>
              <a:rPr lang="hi-IN" sz="2800" b="1" dirty="0">
                <a:latin typeface="Times New Roman" panose="02020603050405020304" pitchFamily="18" charset="0"/>
                <a:cs typeface="Times New Roman" panose="02020603050405020304" pitchFamily="18" charset="0"/>
              </a:rPr>
              <a:t>आधे डूबे बस </a:t>
            </a:r>
            <a:r>
              <a:rPr lang="hi-IN" sz="2800" dirty="0">
                <a:latin typeface="Times New Roman" panose="02020603050405020304" pitchFamily="18" charset="0"/>
                <a:cs typeface="Times New Roman" panose="02020603050405020304" pitchFamily="18" charset="0"/>
              </a:rPr>
              <a:t>में फंस गए, जो बाढ़ वाले क्षेत्र में 1 किमी अंदर थी।</a:t>
            </a:r>
          </a:p>
          <a:p>
            <a:pPr marL="285750" indent="-285750" algn="just">
              <a:buFont typeface="Arial" panose="020B0604020202020204" pitchFamily="34" charset="0"/>
              <a:buChar char="•"/>
            </a:pPr>
            <a:endParaRPr lang="hi-IN" sz="28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ने </a:t>
            </a:r>
            <a:r>
              <a:rPr lang="hi-IN" sz="2800" b="1" dirty="0">
                <a:latin typeface="Times New Roman" panose="02020603050405020304" pitchFamily="18" charset="0"/>
                <a:cs typeface="Times New Roman" panose="02020603050405020304" pitchFamily="18" charset="0"/>
              </a:rPr>
              <a:t>रात के समय </a:t>
            </a:r>
            <a:r>
              <a:rPr lang="hi-IN" sz="2800" dirty="0">
                <a:latin typeface="Times New Roman" panose="02020603050405020304" pitchFamily="18" charset="0"/>
                <a:cs typeface="Times New Roman" panose="02020603050405020304" pitchFamily="18" charset="0"/>
              </a:rPr>
              <a:t>नावों का उपयोग करके बचाव अभियान शुरू किया, भले ही वहां खतरनाक धाराएँ, तेज बारिश, पूरी अंधेरी रात और अपरिचित भूगोल था।</a:t>
            </a:r>
          </a:p>
          <a:p>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4141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6" name="TextBox 5">
            <a:extLst>
              <a:ext uri="{FF2B5EF4-FFF2-40B4-BE49-F238E27FC236}">
                <a16:creationId xmlns="" xmlns:a16="http://schemas.microsoft.com/office/drawing/2014/main" id="{785D0A43-36BC-79F2-CEDB-2375F4100297}"/>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4" name="TextBox 3">
            <a:extLst>
              <a:ext uri="{FF2B5EF4-FFF2-40B4-BE49-F238E27FC236}">
                <a16:creationId xmlns="" xmlns:a16="http://schemas.microsoft.com/office/drawing/2014/main" id="{2AE22035-26F5-2399-889C-C3DA98E7CCB9}"/>
              </a:ext>
            </a:extLst>
          </p:cNvPr>
          <p:cNvSpPr txBox="1"/>
          <p:nvPr/>
        </p:nvSpPr>
        <p:spPr>
          <a:xfrm>
            <a:off x="402336" y="1853332"/>
            <a:ext cx="11393424" cy="3970318"/>
          </a:xfrm>
          <a:prstGeom prst="rect">
            <a:avLst/>
          </a:prstGeom>
          <a:noFill/>
        </p:spPr>
        <p:txBody>
          <a:bodyPr wrap="square" rtlCol="0">
            <a:spAutoFit/>
          </a:bodyPr>
          <a:lstStyle/>
          <a:p>
            <a:r>
              <a:rPr lang="hi-IN" sz="2800" b="1" dirty="0">
                <a:latin typeface="Times New Roman" panose="02020603050405020304" pitchFamily="18" charset="0"/>
                <a:cs typeface="Times New Roman" panose="02020603050405020304" pitchFamily="18" charset="0"/>
              </a:rPr>
              <a:t>प्रमुख घटनाएँ:</a:t>
            </a: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नाव दल, जिसमें कांस्टेबल ओझा(चालक), मुलैया और ओमप्रकाश शामिल थे, ने डूबे हुए रास्तों पर घरों की छतों और नारियल के पेड़ों को निशान के रूप में उपयोग करते हुए मार्ग तय किया। लगातार नाव पलटने और क्षतिग्रस्त होने का खतरा बना रहा।</a:t>
            </a:r>
            <a:endParaRPr lang="en-US"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बचावकर्मी 1 किलोमीटर के बाद संपर्क खो बैठे, लेकिन टीमवर्क और स्थल निर्णय के आधार पर अभियान जारी रखा।</a:t>
            </a:r>
            <a:endParaRPr lang="en-US"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दल बस तक पहुँचा, तीन व्यक्तियों को सफलतापूर्वक बचाया और सुरक्षित लौट आया। शेष पीड़ितों को बचाने के लिए तुरंत दो और नावें रवाना की गईं।</a:t>
            </a:r>
          </a:p>
          <a:p>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154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87B3959-A7D2-5D5E-4B4D-51525506654B}"/>
            </a:ext>
          </a:extLst>
        </p:cNvPr>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94E0B1EA-2C3B-32B2-7F06-BFA02F0FD6EA}"/>
              </a:ext>
            </a:extLst>
          </p:cNvPr>
          <p:cNvSpPr>
            <a:spLocks noGrp="1"/>
          </p:cNvSpPr>
          <p:nvPr>
            <p:ph idx="4294967295"/>
          </p:nvPr>
        </p:nvSpPr>
        <p:spPr>
          <a:xfrm>
            <a:off x="173736" y="1755648"/>
            <a:ext cx="11850624" cy="4370520"/>
          </a:xfrm>
          <a:prstGeom prst="rect">
            <a:avLst/>
          </a:prstGeom>
        </p:spPr>
        <p:txBody>
          <a:bodyPr>
            <a:normAutofit/>
          </a:bodyPr>
          <a:lstStyle/>
          <a:p>
            <a:pPr marL="426293" indent="-426293" algn="just"/>
            <a:r>
              <a:rPr lang="hi-IN" sz="2800" dirty="0">
                <a:latin typeface="Times New Roman" panose="02020603050405020304" pitchFamily="18" charset="0"/>
                <a:cs typeface="Times New Roman" panose="02020603050405020304" pitchFamily="18" charset="0"/>
              </a:rPr>
              <a:t>इस बाढ़ ने इन क्षेत्रों की बड़ी शहरी आबादी को भारी कठिनाई में डाल दिया और सार्वजनिक एवं निजी संपत्तियों को गंभीर नुकसान पहुँचाया।</a:t>
            </a:r>
          </a:p>
          <a:p>
            <a:pPr marL="426293" indent="-426293" algn="just">
              <a:lnSpc>
                <a:spcPct val="150000"/>
              </a:lnSpc>
            </a:pPr>
            <a:endParaRPr lang="hi-IN" sz="2800" dirty="0">
              <a:latin typeface="Times New Roman" panose="02020603050405020304" pitchFamily="18" charset="0"/>
              <a:cs typeface="Times New Roman" panose="02020603050405020304" pitchFamily="18" charset="0"/>
            </a:endParaRPr>
          </a:p>
          <a:p>
            <a:pPr marL="426293" indent="-426293" algn="just"/>
            <a:r>
              <a:rPr lang="hi-IN" sz="2800" dirty="0">
                <a:latin typeface="Times New Roman" panose="02020603050405020304" pitchFamily="18" charset="0"/>
                <a:cs typeface="Times New Roman" panose="02020603050405020304" pitchFamily="18" charset="0"/>
              </a:rPr>
              <a:t>बाढ़ का पानी चेन्नई और अन्य जिलों के कई क्षेत्रों में बड़ी संख्या में घरों में घुस गया और कुछ दिनों तक वहीं बना रहा, जिससे निवासियों को घर खाली करने और ऊपरी मंजिलों या सुरक्षित स्थानों पर जाने के लिए मजबूर होना पड़ा।</a:t>
            </a:r>
            <a:endParaRPr lang="en-IN" sz="1800" dirty="0">
              <a:latin typeface="Times New Roman" panose="02020603050405020304" pitchFamily="18" charset="0"/>
              <a:cs typeface="Times New Roman" panose="02020603050405020304" pitchFamily="18" charset="0"/>
            </a:endParaRPr>
          </a:p>
          <a:p>
            <a:pPr algn="just">
              <a:lnSpc>
                <a:spcPct val="150000"/>
              </a:lnSpc>
            </a:pPr>
            <a:endParaRPr lang="en-IN" sz="1800"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D53717A5-6C02-9DD0-0B58-82B5A6853F7E}"/>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6890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6" name="TextBox 5">
            <a:extLst>
              <a:ext uri="{FF2B5EF4-FFF2-40B4-BE49-F238E27FC236}">
                <a16:creationId xmlns="" xmlns:a16="http://schemas.microsoft.com/office/drawing/2014/main" id="{8ABD645D-16FC-1C18-E259-D237227B758A}"/>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8" name="TextBox 7">
            <a:extLst>
              <a:ext uri="{FF2B5EF4-FFF2-40B4-BE49-F238E27FC236}">
                <a16:creationId xmlns="" xmlns:a16="http://schemas.microsoft.com/office/drawing/2014/main" id="{278172D3-4D03-3431-CA86-0CCBEAB97E4C}"/>
              </a:ext>
            </a:extLst>
          </p:cNvPr>
          <p:cNvSpPr txBox="1"/>
          <p:nvPr/>
        </p:nvSpPr>
        <p:spPr>
          <a:xfrm>
            <a:off x="345753" y="1746132"/>
            <a:ext cx="11500493" cy="4401205"/>
          </a:xfrm>
          <a:prstGeom prst="rect">
            <a:avLst/>
          </a:prstGeom>
          <a:noFill/>
        </p:spPr>
        <p:txBody>
          <a:bodyPr wrap="square" rtlCol="0">
            <a:spAutoFit/>
          </a:bodyPr>
          <a:lstStyle/>
          <a:p>
            <a:pPr algn="just"/>
            <a:r>
              <a:rPr lang="hi-IN" sz="2800" b="1" dirty="0">
                <a:latin typeface="Times New Roman" panose="02020603050405020304" pitchFamily="18" charset="0"/>
                <a:cs typeface="Times New Roman" panose="02020603050405020304" pitchFamily="18" charset="0"/>
              </a:rPr>
              <a:t>मुख्य घटनाएँ:</a:t>
            </a:r>
          </a:p>
          <a:p>
            <a:pPr algn="just"/>
            <a:endParaRPr lang="hi-IN" sz="2800" b="1"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बचाए गए पीड़ितों से मिली जानकारी के आधार पर पास की इसी तरह की समान स्थिति से 10 और लोगों को रेस्क्यू किया गया।</a:t>
            </a:r>
          </a:p>
          <a:p>
            <a:pPr marL="457200" indent="-457200" algn="just">
              <a:buFont typeface="Arial" panose="020B0604020202020204" pitchFamily="34" charset="0"/>
              <a:buChar char="•"/>
            </a:pPr>
            <a:endParaRPr lang="hi-IN" sz="2800" dirty="0">
              <a:latin typeface="Times New Roman" panose="02020603050405020304" pitchFamily="18" charset="0"/>
              <a:cs typeface="Times New Roman" panose="02020603050405020304" pitchFamily="18" charset="0"/>
            </a:endParaRPr>
          </a:p>
          <a:p>
            <a:pPr algn="just"/>
            <a:r>
              <a:rPr lang="hi-IN" sz="2800" b="1" dirty="0">
                <a:latin typeface="Times New Roman" panose="02020603050405020304" pitchFamily="18" charset="0"/>
                <a:cs typeface="Times New Roman" panose="02020603050405020304" pitchFamily="18" charset="0"/>
              </a:rPr>
              <a:t>सामना की गई चुनौतियाँ:</a:t>
            </a:r>
          </a:p>
          <a:p>
            <a:pPr algn="just"/>
            <a:endParaRPr lang="hi-IN" sz="2800" b="1"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तेज़ नदी की धाराएँ, भंवर, जलमग्न बाधाएं, कम दृश्यता तथा दर्शकों और पीड़ितों का मानसिक दबाव।</a:t>
            </a: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नाव दो बार पलट गई लेकिन कोई नुकसान नहीं हुआ, और रेस्क्यू टीम ने नारियल के पेड़ों की मदद से कई बार नाव को मैन्युअली बाँधकर स्थिर किया।</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696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6" name="TextBox 5">
            <a:extLst>
              <a:ext uri="{FF2B5EF4-FFF2-40B4-BE49-F238E27FC236}">
                <a16:creationId xmlns="" xmlns:a16="http://schemas.microsoft.com/office/drawing/2014/main" id="{04F8CDDD-23CC-788D-CD02-A827A5651D8B}"/>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9" name="TextBox 8">
            <a:extLst>
              <a:ext uri="{FF2B5EF4-FFF2-40B4-BE49-F238E27FC236}">
                <a16:creationId xmlns="" xmlns:a16="http://schemas.microsoft.com/office/drawing/2014/main" id="{444651EB-04F0-AD5C-7911-BEEC060C5B45}"/>
              </a:ext>
            </a:extLst>
          </p:cNvPr>
          <p:cNvSpPr txBox="1"/>
          <p:nvPr/>
        </p:nvSpPr>
        <p:spPr>
          <a:xfrm>
            <a:off x="1353355" y="2393140"/>
            <a:ext cx="9911688" cy="2246769"/>
          </a:xfrm>
          <a:prstGeom prst="rect">
            <a:avLst/>
          </a:prstGeom>
          <a:noFill/>
        </p:spPr>
        <p:txBody>
          <a:bodyPr wrap="none" rtlCol="0">
            <a:spAutoFit/>
          </a:bodyPr>
          <a:lstStyle/>
          <a:p>
            <a:r>
              <a:rPr lang="hi-IN" sz="2800" b="1" dirty="0">
                <a:latin typeface="Times New Roman" panose="02020603050405020304" pitchFamily="18" charset="0"/>
                <a:cs typeface="Times New Roman" panose="02020603050405020304" pitchFamily="18" charset="0"/>
              </a:rPr>
              <a:t>प्रभाव:</a:t>
            </a:r>
          </a:p>
          <a:p>
            <a:endParaRPr lang="hi-IN"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इस ऑपरेशन ने समुदाय का विश्वास बहाल किया, जहाँ स्थानीय लोगों ने गहरी कृतज्ञता व्यक्त की।</a:t>
            </a:r>
          </a:p>
          <a:p>
            <a:pPr marL="457200" indent="-457200" algn="just">
              <a:buFont typeface="Arial" panose="020B0604020202020204" pitchFamily="34" charset="0"/>
              <a:buChar char="•"/>
            </a:pPr>
            <a:endParaRPr lang="hi-IN"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इस मिशन ने अत्यधिक परिस्थितियों में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की बहादुरी, समन्वय और धैर्य को उजागर किया।</a:t>
            </a:r>
          </a:p>
        </p:txBody>
      </p:sp>
    </p:spTree>
    <p:extLst>
      <p:ext uri="{BB962C8B-B14F-4D97-AF65-F5344CB8AC3E}">
        <p14:creationId xmlns:p14="http://schemas.microsoft.com/office/powerpoint/2010/main" val="5100945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pic>
        <p:nvPicPr>
          <p:cNvPr id="5" name="Picture 4" descr="IMG-20180819-WA0129"/>
          <p:cNvPicPr/>
          <p:nvPr/>
        </p:nvPicPr>
        <p:blipFill>
          <a:blip r:embed="rId2" cstate="print"/>
          <a:srcRect l="15184" t="2846" r="5576" b="28114"/>
          <a:stretch>
            <a:fillRect/>
          </a:stretch>
        </p:blipFill>
        <p:spPr bwMode="auto">
          <a:xfrm>
            <a:off x="1682148" y="2714351"/>
            <a:ext cx="9010650" cy="3876230"/>
          </a:xfrm>
          <a:prstGeom prst="rect">
            <a:avLst/>
          </a:prstGeom>
          <a:noFill/>
        </p:spPr>
      </p:pic>
      <p:sp>
        <p:nvSpPr>
          <p:cNvPr id="7" name="TextBox 6">
            <a:extLst>
              <a:ext uri="{FF2B5EF4-FFF2-40B4-BE49-F238E27FC236}">
                <a16:creationId xmlns="" xmlns:a16="http://schemas.microsoft.com/office/drawing/2014/main" id="{A1C823E1-9E51-CA54-71F2-1CBDF445D761}"/>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9" name="TextBox 8">
            <a:extLst>
              <a:ext uri="{FF2B5EF4-FFF2-40B4-BE49-F238E27FC236}">
                <a16:creationId xmlns="" xmlns:a16="http://schemas.microsoft.com/office/drawing/2014/main" id="{8E4D010E-8B21-9583-7E09-6C5D24F81653}"/>
              </a:ext>
            </a:extLst>
          </p:cNvPr>
          <p:cNvSpPr txBox="1"/>
          <p:nvPr/>
        </p:nvSpPr>
        <p:spPr>
          <a:xfrm>
            <a:off x="1682148" y="1610322"/>
            <a:ext cx="9516336" cy="523220"/>
          </a:xfrm>
          <a:prstGeom prst="rect">
            <a:avLst/>
          </a:prstGeom>
          <a:noFill/>
        </p:spPr>
        <p:txBody>
          <a:bodyPr wrap="square" rtlCol="0">
            <a:spAutoFit/>
          </a:bodyPr>
          <a:lstStyle/>
          <a:p>
            <a:r>
              <a:rPr lang="hi-IN" sz="2800" b="1" dirty="0">
                <a:latin typeface="Times New Roman" panose="02020603050405020304" pitchFamily="18" charset="0"/>
                <a:cs typeface="Times New Roman" panose="02020603050405020304" pitchFamily="18" charset="0"/>
              </a:rPr>
              <a:t>पारापोकारा में 20 दिन की नवजात बच्ची का रेस्क्यू:</a:t>
            </a:r>
          </a:p>
        </p:txBody>
      </p:sp>
    </p:spTree>
    <p:extLst>
      <p:ext uri="{BB962C8B-B14F-4D97-AF65-F5344CB8AC3E}">
        <p14:creationId xmlns:p14="http://schemas.microsoft.com/office/powerpoint/2010/main" val="42331949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6" name="TextBox 5">
            <a:extLst>
              <a:ext uri="{FF2B5EF4-FFF2-40B4-BE49-F238E27FC236}">
                <a16:creationId xmlns="" xmlns:a16="http://schemas.microsoft.com/office/drawing/2014/main" id="{215E6427-9857-9ACD-77B0-434F6C232827}"/>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4" name="TextBox 3">
            <a:extLst>
              <a:ext uri="{FF2B5EF4-FFF2-40B4-BE49-F238E27FC236}">
                <a16:creationId xmlns="" xmlns:a16="http://schemas.microsoft.com/office/drawing/2014/main" id="{8B707FEA-1AE6-90C3-FDCA-5924546A5B2E}"/>
              </a:ext>
            </a:extLst>
          </p:cNvPr>
          <p:cNvSpPr txBox="1"/>
          <p:nvPr/>
        </p:nvSpPr>
        <p:spPr>
          <a:xfrm>
            <a:off x="371474" y="2305615"/>
            <a:ext cx="11210926" cy="3108543"/>
          </a:xfrm>
          <a:prstGeom prst="rect">
            <a:avLst/>
          </a:prstGeom>
          <a:noFill/>
        </p:spPr>
        <p:txBody>
          <a:bodyPr wrap="square" rtlCol="0">
            <a:spAutoFit/>
          </a:bodyPr>
          <a:lstStyle/>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परापोकरा गाँव में एक बचाव अभियान के दौरान, 08 बटालियन की एनडीआरएफ टीम खोज अभियान चला रही थी, जब उन्होंने एक महिला को बच्चे के साथ मदद के लिए पुकारते हुए देखा।</a:t>
            </a:r>
            <a:endParaRPr lang="en-US"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सब-इंस्पेक्टर विकास मेहरा ने तुरंत नाव को तेज धारा से लड़ते हुए महिला के घर की ओर मोड़ा और नाव को एक नारियल के पेड़ से बाँधकर स्थिर किया।</a:t>
            </a:r>
            <a:endParaRPr lang="en-US"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अस्थिर नाव में खड़े दो बचावकर्मियों ने तीसरे बचावकर्मी को अपने कंधों पर उठाया।</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3634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sp>
        <p:nvSpPr>
          <p:cNvPr id="6" name="TextBox 5">
            <a:extLst>
              <a:ext uri="{FF2B5EF4-FFF2-40B4-BE49-F238E27FC236}">
                <a16:creationId xmlns="" xmlns:a16="http://schemas.microsoft.com/office/drawing/2014/main" id="{EC3B7964-BBF7-9B92-4CD4-F422A0F29053}"/>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5" name="TextBox 4">
            <a:extLst>
              <a:ext uri="{FF2B5EF4-FFF2-40B4-BE49-F238E27FC236}">
                <a16:creationId xmlns="" xmlns:a16="http://schemas.microsoft.com/office/drawing/2014/main" id="{198C7FA5-391E-A933-3E9C-C59819ADDC39}"/>
              </a:ext>
            </a:extLst>
          </p:cNvPr>
          <p:cNvSpPr txBox="1"/>
          <p:nvPr/>
        </p:nvSpPr>
        <p:spPr>
          <a:xfrm>
            <a:off x="609599" y="2155850"/>
            <a:ext cx="10972800" cy="3970318"/>
          </a:xfrm>
          <a:prstGeom prst="rect">
            <a:avLst/>
          </a:prstGeom>
          <a:noFill/>
        </p:spPr>
        <p:txBody>
          <a:bodyPr wrap="square" rtlCol="0">
            <a:spAutoFit/>
          </a:bodyPr>
          <a:lstStyle/>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इसके बाद बचावकर्मी ने फिर सावधानीपूर्वक बच्चे को अपनी बाहों में लिया और उसे नाव में मौजूद टीम को सौंप दिया।</a:t>
            </a: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माँ को थोड़ी देर बाद बचा लिया गया।</a:t>
            </a: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नाव में सुरक्षित पहुँचने के बाद, माँ, कार्तिका, ने अपने बच्चे को गले लगाया, उसे जोर से चूमा और उसकी आँखों से आँसू बह निकले।</a:t>
            </a: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सब-इंस्पेक्टर विकास ने चुपके से अपनी आँखें पोंछीं, अपनी भावनाओं को बाकी टीम से छिपाते हुए।</a:t>
            </a: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उनकी मदद के लिए आभारी कार्तिका ने एनडीआरएफ टीम को धन्यवाद दिया और कहा कि उसने उनकी नारंगी वर्दी में "नाव में सवार भगवान" को देखा है।</a:t>
            </a:r>
          </a:p>
          <a:p>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98153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pic>
        <p:nvPicPr>
          <p:cNvPr id="5" name="Picture 4" descr="C:\Users\Administrator\Desktop\KERALA FLLOD-2018\11th AUGUST-2018\IMG-20180811-WA0001.jpg"/>
          <p:cNvPicPr/>
          <p:nvPr/>
        </p:nvPicPr>
        <p:blipFill>
          <a:blip r:embed="rId2" cstate="print"/>
          <a:srcRect/>
          <a:stretch>
            <a:fillRect/>
          </a:stretch>
        </p:blipFill>
        <p:spPr bwMode="auto">
          <a:xfrm>
            <a:off x="1077086" y="2367915"/>
            <a:ext cx="4652963" cy="2035810"/>
          </a:xfrm>
          <a:prstGeom prst="rect">
            <a:avLst/>
          </a:prstGeom>
          <a:noFill/>
          <a:ln w="9525">
            <a:noFill/>
            <a:miter lim="800000"/>
            <a:headEnd/>
            <a:tailEnd/>
          </a:ln>
        </p:spPr>
      </p:pic>
      <p:pic>
        <p:nvPicPr>
          <p:cNvPr id="6" name="Picture 5" descr="C:\Users\Administrator\Desktop\KERALA FLLOD-2018\12th AUGUST-2018\IMG-20180812-WA0013.jpg"/>
          <p:cNvPicPr/>
          <p:nvPr/>
        </p:nvPicPr>
        <p:blipFill>
          <a:blip r:embed="rId3" cstate="print"/>
          <a:srcRect/>
          <a:stretch>
            <a:fillRect/>
          </a:stretch>
        </p:blipFill>
        <p:spPr bwMode="auto">
          <a:xfrm>
            <a:off x="5730049" y="2388235"/>
            <a:ext cx="4748213" cy="2038350"/>
          </a:xfrm>
          <a:prstGeom prst="rect">
            <a:avLst/>
          </a:prstGeom>
          <a:noFill/>
          <a:ln w="9525">
            <a:noFill/>
            <a:miter lim="800000"/>
            <a:headEnd/>
            <a:tailEnd/>
          </a:ln>
        </p:spPr>
      </p:pic>
      <p:pic>
        <p:nvPicPr>
          <p:cNvPr id="7" name="Picture 6" descr="C:\Users\Administrator\Desktop\KERALA FLLOD-2018\13th AUGUST-2018\IMG-20180813-WA0021.jpg"/>
          <p:cNvPicPr/>
          <p:nvPr/>
        </p:nvPicPr>
        <p:blipFill>
          <a:blip r:embed="rId4" cstate="print"/>
          <a:srcRect/>
          <a:stretch>
            <a:fillRect/>
          </a:stretch>
        </p:blipFill>
        <p:spPr bwMode="auto">
          <a:xfrm>
            <a:off x="981835" y="4403725"/>
            <a:ext cx="4748213" cy="2076450"/>
          </a:xfrm>
          <a:prstGeom prst="rect">
            <a:avLst/>
          </a:prstGeom>
          <a:noFill/>
          <a:ln w="9525">
            <a:noFill/>
            <a:miter lim="800000"/>
            <a:headEnd/>
            <a:tailEnd/>
          </a:ln>
        </p:spPr>
      </p:pic>
      <p:pic>
        <p:nvPicPr>
          <p:cNvPr id="8" name="Picture 7" descr="C:\Users\Administrator\Desktop\KERALA FLLOD-2018\13th AUGUST-2018\IMG-20180813-WA0032.jpg"/>
          <p:cNvPicPr/>
          <p:nvPr/>
        </p:nvPicPr>
        <p:blipFill>
          <a:blip r:embed="rId5" cstate="print"/>
          <a:srcRect/>
          <a:stretch>
            <a:fillRect/>
          </a:stretch>
        </p:blipFill>
        <p:spPr bwMode="auto">
          <a:xfrm>
            <a:off x="5730048" y="4446905"/>
            <a:ext cx="4748213" cy="2076450"/>
          </a:xfrm>
          <a:prstGeom prst="rect">
            <a:avLst/>
          </a:prstGeom>
          <a:noFill/>
          <a:ln w="9525">
            <a:noFill/>
            <a:miter lim="800000"/>
            <a:headEnd/>
            <a:tailEnd/>
          </a:ln>
        </p:spPr>
      </p:pic>
      <p:sp>
        <p:nvSpPr>
          <p:cNvPr id="10" name="TextBox 9">
            <a:extLst>
              <a:ext uri="{FF2B5EF4-FFF2-40B4-BE49-F238E27FC236}">
                <a16:creationId xmlns="" xmlns:a16="http://schemas.microsoft.com/office/drawing/2014/main" id="{0577DAF9-0E98-7ADC-51E8-E00D2560AA7F}"/>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12" name="TextBox 11">
            <a:extLst>
              <a:ext uri="{FF2B5EF4-FFF2-40B4-BE49-F238E27FC236}">
                <a16:creationId xmlns="" xmlns:a16="http://schemas.microsoft.com/office/drawing/2014/main" id="{0ACDF285-1DF9-A35A-F7FB-4C64C93350B4}"/>
              </a:ext>
            </a:extLst>
          </p:cNvPr>
          <p:cNvSpPr txBox="1"/>
          <p:nvPr/>
        </p:nvSpPr>
        <p:spPr>
          <a:xfrm>
            <a:off x="1337832" y="1591029"/>
            <a:ext cx="9516336" cy="523220"/>
          </a:xfrm>
          <a:prstGeom prst="rect">
            <a:avLst/>
          </a:prstGeom>
          <a:noFill/>
        </p:spPr>
        <p:txBody>
          <a:bodyPr wrap="square" rtlCol="0">
            <a:spAutoFit/>
          </a:bodyPr>
          <a:lstStyle/>
          <a:p>
            <a:r>
              <a:rPr lang="hi-IN" sz="2800" b="1" dirty="0">
                <a:latin typeface="Times New Roman" panose="02020603050405020304" pitchFamily="18" charset="0"/>
                <a:cs typeface="Times New Roman" panose="02020603050405020304" pitchFamily="18" charset="0"/>
              </a:rPr>
              <a:t>प्रिंट मीडिया की नजर में केरल बाढ़ बचाव कार्य:-</a:t>
            </a:r>
            <a:endParaRPr lang="en-I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3514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09600" y="1871932"/>
            <a:ext cx="10972800" cy="4254236"/>
          </a:xfrm>
          <a:prstGeom prst="rect">
            <a:avLst/>
          </a:prstGeom>
        </p:spPr>
        <p:txBody>
          <a:bodyPr>
            <a:normAutofit/>
          </a:bodyPr>
          <a:lstStyle/>
          <a:p>
            <a:pPr marL="0" indent="0">
              <a:buNone/>
            </a:pPr>
            <a:endParaRPr lang="en-IN" dirty="0"/>
          </a:p>
          <a:p>
            <a:endParaRPr lang="en-IN" dirty="0"/>
          </a:p>
        </p:txBody>
      </p:sp>
      <p:pic>
        <p:nvPicPr>
          <p:cNvPr id="9" name="Picture 8" descr="C:\Users\Administrator\Desktop\KERALA FLLOD-2018\21th AUGUST-2018\IMG-20180821-WA0138.jpg"/>
          <p:cNvPicPr/>
          <p:nvPr/>
        </p:nvPicPr>
        <p:blipFill>
          <a:blip r:embed="rId2" cstate="print"/>
          <a:srcRect/>
          <a:stretch>
            <a:fillRect/>
          </a:stretch>
        </p:blipFill>
        <p:spPr bwMode="auto">
          <a:xfrm>
            <a:off x="543463" y="2579298"/>
            <a:ext cx="5486399" cy="3669102"/>
          </a:xfrm>
          <a:prstGeom prst="rect">
            <a:avLst/>
          </a:prstGeom>
          <a:noFill/>
          <a:ln w="9525">
            <a:noFill/>
            <a:miter lim="800000"/>
            <a:headEnd/>
            <a:tailEnd/>
          </a:ln>
        </p:spPr>
      </p:pic>
      <p:pic>
        <p:nvPicPr>
          <p:cNvPr id="10" name="Picture 9" descr="C:\Users\Administrator\Desktop\KERALA FLLOD-2018\22th AUGUST-2018\IMG-20180822-WA0004.jpg"/>
          <p:cNvPicPr/>
          <p:nvPr/>
        </p:nvPicPr>
        <p:blipFill>
          <a:blip r:embed="rId3" cstate="print"/>
          <a:srcRect/>
          <a:stretch>
            <a:fillRect/>
          </a:stretch>
        </p:blipFill>
        <p:spPr bwMode="auto">
          <a:xfrm>
            <a:off x="6096000" y="2579296"/>
            <a:ext cx="5486400" cy="3669103"/>
          </a:xfrm>
          <a:prstGeom prst="rect">
            <a:avLst/>
          </a:prstGeom>
          <a:noFill/>
          <a:ln w="9525">
            <a:noFill/>
            <a:miter lim="800000"/>
            <a:headEnd/>
            <a:tailEnd/>
          </a:ln>
        </p:spPr>
      </p:pic>
      <p:sp>
        <p:nvSpPr>
          <p:cNvPr id="6" name="TextBox 5">
            <a:extLst>
              <a:ext uri="{FF2B5EF4-FFF2-40B4-BE49-F238E27FC236}">
                <a16:creationId xmlns="" xmlns:a16="http://schemas.microsoft.com/office/drawing/2014/main" id="{F64491EF-B3BE-29AA-CEC6-DC9ED5D149F4}"/>
              </a:ext>
            </a:extLst>
          </p:cNvPr>
          <p:cNvSpPr txBox="1"/>
          <p:nvPr/>
        </p:nvSpPr>
        <p:spPr>
          <a:xfrm>
            <a:off x="2007523" y="38404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तीसरा चरण</a:t>
            </a:r>
          </a:p>
        </p:txBody>
      </p:sp>
      <p:sp>
        <p:nvSpPr>
          <p:cNvPr id="8" name="TextBox 7">
            <a:extLst>
              <a:ext uri="{FF2B5EF4-FFF2-40B4-BE49-F238E27FC236}">
                <a16:creationId xmlns="" xmlns:a16="http://schemas.microsoft.com/office/drawing/2014/main" id="{0C4B4476-3B08-5F22-738D-E23DA6363A4E}"/>
              </a:ext>
            </a:extLst>
          </p:cNvPr>
          <p:cNvSpPr txBox="1"/>
          <p:nvPr/>
        </p:nvSpPr>
        <p:spPr>
          <a:xfrm>
            <a:off x="1353312" y="1737360"/>
            <a:ext cx="9516336" cy="523220"/>
          </a:xfrm>
          <a:prstGeom prst="rect">
            <a:avLst/>
          </a:prstGeom>
          <a:noFill/>
        </p:spPr>
        <p:txBody>
          <a:bodyPr wrap="square" rtlCol="0">
            <a:spAutoFit/>
          </a:bodyPr>
          <a:lstStyle/>
          <a:p>
            <a:r>
              <a:rPr lang="hi-IN" sz="2800" b="1" dirty="0">
                <a:latin typeface="Times New Roman" panose="02020603050405020304" pitchFamily="18" charset="0"/>
                <a:cs typeface="Times New Roman" panose="02020603050405020304" pitchFamily="18" charset="0"/>
              </a:rPr>
              <a:t>प्रिंट मीडिया की नजर में केरल बाढ़ बचाव कार्य:-</a:t>
            </a:r>
            <a:endParaRPr lang="en-I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5236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893347035"/>
              </p:ext>
            </p:extLst>
          </p:nvPr>
        </p:nvGraphicFramePr>
        <p:xfrm>
          <a:off x="171450" y="1559655"/>
          <a:ext cx="11888279" cy="5212080"/>
        </p:xfrm>
        <a:graphic>
          <a:graphicData uri="http://schemas.openxmlformats.org/drawingml/2006/table">
            <a:tbl>
              <a:tblPr firstRow="1" firstCol="1" bandRow="1">
                <a:tableStyleId>{5C22544A-7EE6-4342-B048-85BDC9FD1C3A}</a:tableStyleId>
              </a:tblPr>
              <a:tblGrid>
                <a:gridCol w="1420642">
                  <a:extLst>
                    <a:ext uri="{9D8B030D-6E8A-4147-A177-3AD203B41FA5}">
                      <a16:colId xmlns="" xmlns:a16="http://schemas.microsoft.com/office/drawing/2014/main" val="20000"/>
                    </a:ext>
                  </a:extLst>
                </a:gridCol>
                <a:gridCol w="1703810">
                  <a:extLst>
                    <a:ext uri="{9D8B030D-6E8A-4147-A177-3AD203B41FA5}">
                      <a16:colId xmlns="" xmlns:a16="http://schemas.microsoft.com/office/drawing/2014/main" val="20001"/>
                    </a:ext>
                  </a:extLst>
                </a:gridCol>
                <a:gridCol w="2206556">
                  <a:extLst>
                    <a:ext uri="{9D8B030D-6E8A-4147-A177-3AD203B41FA5}">
                      <a16:colId xmlns="" xmlns:a16="http://schemas.microsoft.com/office/drawing/2014/main" val="20002"/>
                    </a:ext>
                  </a:extLst>
                </a:gridCol>
                <a:gridCol w="1693884">
                  <a:extLst>
                    <a:ext uri="{9D8B030D-6E8A-4147-A177-3AD203B41FA5}">
                      <a16:colId xmlns="" xmlns:a16="http://schemas.microsoft.com/office/drawing/2014/main" val="20003"/>
                    </a:ext>
                  </a:extLst>
                </a:gridCol>
                <a:gridCol w="1829125">
                  <a:extLst>
                    <a:ext uri="{9D8B030D-6E8A-4147-A177-3AD203B41FA5}">
                      <a16:colId xmlns="" xmlns:a16="http://schemas.microsoft.com/office/drawing/2014/main" val="20004"/>
                    </a:ext>
                  </a:extLst>
                </a:gridCol>
                <a:gridCol w="3034262">
                  <a:extLst>
                    <a:ext uri="{9D8B030D-6E8A-4147-A177-3AD203B41FA5}">
                      <a16:colId xmlns="" xmlns:a16="http://schemas.microsoft.com/office/drawing/2014/main" val="20005"/>
                    </a:ext>
                  </a:extLst>
                </a:gridCol>
              </a:tblGrid>
              <a:tr h="500332">
                <a:tc>
                  <a:txBody>
                    <a:bodyPr/>
                    <a:lstStyle/>
                    <a:p>
                      <a:pPr algn="ctr">
                        <a:spcAft>
                          <a:spcPts val="0"/>
                        </a:spcAft>
                      </a:pPr>
                      <a:r>
                        <a:rPr lang="hi-IN" sz="1800" dirty="0">
                          <a:effectLst/>
                          <a:latin typeface="Times New Roman" panose="02020603050405020304" pitchFamily="18" charset="0"/>
                        </a:rPr>
                        <a:t>बटालियन  नाम</a:t>
                      </a:r>
                      <a:endParaRPr lang="en-IN" sz="1800" dirty="0">
                        <a:effectLst/>
                        <a:latin typeface="Times New Roman" panose="02020603050405020304" pitchFamily="18" charset="0"/>
                        <a:ea typeface="Calibri"/>
                        <a:cs typeface="Mangal"/>
                      </a:endParaRPr>
                    </a:p>
                  </a:txBody>
                  <a:tcPr marL="68580" marR="68580" marT="0" marB="0"/>
                </a:tc>
                <a:tc>
                  <a:txBody>
                    <a:bodyPr/>
                    <a:lstStyle/>
                    <a:p>
                      <a:pPr algn="ctr">
                        <a:spcAft>
                          <a:spcPts val="0"/>
                        </a:spcAft>
                      </a:pPr>
                      <a:r>
                        <a:rPr lang="hi-IN" sz="1800" dirty="0">
                          <a:effectLst/>
                          <a:latin typeface="Times New Roman" panose="02020603050405020304" pitchFamily="18" charset="0"/>
                        </a:rPr>
                        <a:t>प्रस्थान की तारीख/समय</a:t>
                      </a:r>
                      <a:endParaRPr lang="en-IN" sz="1800" dirty="0">
                        <a:effectLst/>
                        <a:latin typeface="Times New Roman" panose="02020603050405020304" pitchFamily="18" charset="0"/>
                        <a:ea typeface="Calibri"/>
                        <a:cs typeface="Mangal"/>
                      </a:endParaRPr>
                    </a:p>
                  </a:txBody>
                  <a:tcPr marL="68580" marR="68580" marT="0" marB="0"/>
                </a:tc>
                <a:tc>
                  <a:txBody>
                    <a:bodyPr/>
                    <a:lstStyle/>
                    <a:p>
                      <a:pPr algn="ctr">
                        <a:spcAft>
                          <a:spcPts val="0"/>
                        </a:spcAft>
                      </a:pPr>
                      <a:r>
                        <a:rPr lang="hi-IN" sz="1800" dirty="0">
                          <a:effectLst/>
                          <a:latin typeface="Times New Roman" panose="02020603050405020304" pitchFamily="18" charset="0"/>
                        </a:rPr>
                        <a:t>यात्रा का तरीका</a:t>
                      </a:r>
                      <a:endParaRPr lang="en-IN" sz="1800" dirty="0">
                        <a:effectLst/>
                        <a:latin typeface="Times New Roman" panose="02020603050405020304" pitchFamily="18" charset="0"/>
                        <a:ea typeface="Calibri"/>
                        <a:cs typeface="Mangal"/>
                      </a:endParaRPr>
                    </a:p>
                  </a:txBody>
                  <a:tcPr marL="68580" marR="68580" marT="0" marB="0"/>
                </a:tc>
                <a:tc>
                  <a:txBody>
                    <a:bodyPr/>
                    <a:lstStyle/>
                    <a:p>
                      <a:pPr algn="ctr">
                        <a:spcAft>
                          <a:spcPts val="0"/>
                        </a:spcAft>
                      </a:pPr>
                      <a:r>
                        <a:rPr lang="hi-IN" sz="1800" dirty="0">
                          <a:effectLst/>
                          <a:latin typeface="Times New Roman" panose="02020603050405020304" pitchFamily="18" charset="0"/>
                        </a:rPr>
                        <a:t>से</a:t>
                      </a:r>
                      <a:endParaRPr lang="en-IN" sz="1800" dirty="0">
                        <a:effectLst/>
                        <a:latin typeface="Times New Roman" panose="02020603050405020304" pitchFamily="18" charset="0"/>
                        <a:ea typeface="Calibri"/>
                        <a:cs typeface="Mangal"/>
                      </a:endParaRPr>
                    </a:p>
                  </a:txBody>
                  <a:tcPr marL="68580" marR="68580" marT="0" marB="0"/>
                </a:tc>
                <a:tc>
                  <a:txBody>
                    <a:bodyPr/>
                    <a:lstStyle/>
                    <a:p>
                      <a:pPr algn="ctr">
                        <a:spcAft>
                          <a:spcPts val="0"/>
                        </a:spcAft>
                      </a:pPr>
                      <a:r>
                        <a:rPr lang="hi-IN" sz="1800" dirty="0">
                          <a:effectLst/>
                          <a:latin typeface="Times New Roman" panose="02020603050405020304" pitchFamily="18" charset="0"/>
                        </a:rPr>
                        <a:t>तक</a:t>
                      </a:r>
                      <a:endParaRPr lang="en-IN" sz="1800" dirty="0">
                        <a:effectLst/>
                        <a:latin typeface="Times New Roman" panose="02020603050405020304" pitchFamily="18" charset="0"/>
                        <a:ea typeface="Calibri"/>
                        <a:cs typeface="Mangal"/>
                      </a:endParaRPr>
                    </a:p>
                  </a:txBody>
                  <a:tcPr marL="68580" marR="68580" marT="0" marB="0"/>
                </a:tc>
                <a:tc>
                  <a:txBody>
                    <a:bodyPr/>
                    <a:lstStyle/>
                    <a:p>
                      <a:pPr algn="ctr">
                        <a:spcAft>
                          <a:spcPts val="0"/>
                        </a:spcAft>
                      </a:pPr>
                      <a:r>
                        <a:rPr lang="hi-IN" sz="1800" dirty="0">
                          <a:effectLst/>
                          <a:latin typeface="Times New Roman" panose="02020603050405020304" pitchFamily="18" charset="0"/>
                          <a:ea typeface="Calibri"/>
                          <a:cs typeface="Mangal"/>
                        </a:rPr>
                        <a:t>रिमार्क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 xmlns:a16="http://schemas.microsoft.com/office/drawing/2014/main" val="10000"/>
                  </a:ext>
                </a:extLst>
              </a:tr>
              <a:tr h="500332">
                <a:tc>
                  <a:txBody>
                    <a:bodyPr/>
                    <a:lstStyle/>
                    <a:p>
                      <a:pPr algn="l">
                        <a:spcAft>
                          <a:spcPts val="0"/>
                        </a:spcAft>
                      </a:pPr>
                      <a:r>
                        <a:rPr lang="en-US" sz="1800" dirty="0">
                          <a:effectLst/>
                          <a:latin typeface="Times New Roman" panose="02020603050405020304" pitchFamily="18" charset="0"/>
                        </a:rPr>
                        <a:t>2</a:t>
                      </a:r>
                      <a:r>
                        <a:rPr lang="en-US" sz="1800" baseline="30000" dirty="0">
                          <a:effectLst/>
                        </a:rPr>
                        <a:t>ND</a:t>
                      </a:r>
                      <a:r>
                        <a:rPr lang="en-US" sz="1800" dirty="0">
                          <a:effectLst/>
                        </a:rPr>
                        <a:t>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21/08/18</a:t>
                      </a:r>
                      <a:endParaRPr lang="en-IN" sz="1800" dirty="0">
                        <a:effectLst/>
                      </a:endParaRPr>
                    </a:p>
                    <a:p>
                      <a:pPr algn="l">
                        <a:spcAft>
                          <a:spcPts val="0"/>
                        </a:spcAft>
                      </a:pPr>
                      <a:r>
                        <a:rPr lang="en-US" sz="1800" dirty="0">
                          <a:effectLst/>
                        </a:rPr>
                        <a:t>1710 HRS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गुवाहाटी एक्सप्रेस</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तिरुवनंतपुरम</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हावड़ा</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 xmlns:a16="http://schemas.microsoft.com/office/drawing/2014/main" val="10001"/>
                  </a:ext>
                </a:extLst>
              </a:tr>
              <a:tr h="500332">
                <a:tc>
                  <a:txBody>
                    <a:bodyPr/>
                    <a:lstStyle/>
                    <a:p>
                      <a:pPr algn="l">
                        <a:spcAft>
                          <a:spcPts val="0"/>
                        </a:spcAft>
                      </a:pPr>
                      <a:r>
                        <a:rPr lang="en-US" sz="1800" dirty="0">
                          <a:effectLst/>
                          <a:latin typeface="Times New Roman" panose="02020603050405020304" pitchFamily="18" charset="0"/>
                        </a:rPr>
                        <a:t>3</a:t>
                      </a:r>
                      <a:r>
                        <a:rPr lang="en-US" sz="1800" baseline="30000" dirty="0">
                          <a:effectLst/>
                        </a:rPr>
                        <a:t>RD</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23/08/18 </a:t>
                      </a:r>
                      <a:endParaRPr lang="en-IN" sz="1800" dirty="0">
                        <a:effectLst/>
                      </a:endParaRPr>
                    </a:p>
                    <a:p>
                      <a:pPr algn="l">
                        <a:spcAft>
                          <a:spcPts val="0"/>
                        </a:spcAft>
                      </a:pPr>
                      <a:r>
                        <a:rPr lang="en-US" sz="1800" dirty="0">
                          <a:effectLst/>
                        </a:rPr>
                        <a:t>1655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शालिमार एक्सप्रेस</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dirty="0"/>
                        <a:t>तिरुवनंतपुरम</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भुबनेश्वर</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 xmlns:a16="http://schemas.microsoft.com/office/drawing/2014/main" val="10002"/>
                  </a:ext>
                </a:extLst>
              </a:tr>
              <a:tr h="500332">
                <a:tc>
                  <a:txBody>
                    <a:bodyPr/>
                    <a:lstStyle/>
                    <a:p>
                      <a:pPr algn="l">
                        <a:spcAft>
                          <a:spcPts val="0"/>
                        </a:spcAft>
                      </a:pPr>
                      <a:r>
                        <a:rPr lang="en-US" sz="1800" dirty="0">
                          <a:effectLst/>
                          <a:latin typeface="Times New Roman" panose="02020603050405020304" pitchFamily="18" charset="0"/>
                        </a:rPr>
                        <a:t>05</a:t>
                      </a:r>
                      <a:r>
                        <a:rPr lang="en-US" sz="1800" baseline="30000" dirty="0">
                          <a:effectLst/>
                        </a:rPr>
                        <a:t>TH</a:t>
                      </a:r>
                      <a:r>
                        <a:rPr lang="en-US" sz="1800" dirty="0">
                          <a:effectLst/>
                        </a:rPr>
                        <a:t> </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23/08/18</a:t>
                      </a:r>
                      <a:endParaRPr lang="en-IN" sz="1800" dirty="0">
                        <a:effectLst/>
                      </a:endParaRPr>
                    </a:p>
                    <a:p>
                      <a:pPr algn="l">
                        <a:spcAft>
                          <a:spcPts val="0"/>
                        </a:spcAft>
                      </a:pPr>
                      <a:r>
                        <a:rPr lang="en-US" sz="1800" dirty="0">
                          <a:effectLst/>
                        </a:rPr>
                        <a:t>0645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जयंती एक्सप्रेस</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कन्याकुमारी</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छत्रपति शिवाजी टर्मिनस</a:t>
                      </a: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 xmlns:a16="http://schemas.microsoft.com/office/drawing/2014/main" val="10003"/>
                  </a:ext>
                </a:extLst>
              </a:tr>
              <a:tr h="500332">
                <a:tc>
                  <a:txBody>
                    <a:bodyPr/>
                    <a:lstStyle/>
                    <a:p>
                      <a:pPr algn="l">
                        <a:spcAft>
                          <a:spcPts val="0"/>
                        </a:spcAft>
                      </a:pPr>
                      <a:r>
                        <a:rPr lang="en-US" sz="1800" dirty="0">
                          <a:effectLst/>
                          <a:latin typeface="Times New Roman" panose="02020603050405020304" pitchFamily="18" charset="0"/>
                        </a:rPr>
                        <a:t>06</a:t>
                      </a:r>
                      <a:r>
                        <a:rPr lang="en-US" sz="1800" baseline="30000" dirty="0">
                          <a:effectLst/>
                        </a:rPr>
                        <a:t>TH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22/08/18</a:t>
                      </a:r>
                      <a:endParaRPr lang="en-IN" sz="1800" dirty="0">
                        <a:effectLst/>
                      </a:endParaRPr>
                    </a:p>
                    <a:p>
                      <a:pPr algn="l">
                        <a:spcAft>
                          <a:spcPts val="0"/>
                        </a:spcAft>
                      </a:pPr>
                      <a:r>
                        <a:rPr lang="en-US" sz="1800" dirty="0">
                          <a:effectLst/>
                        </a:rPr>
                        <a:t>2025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ओखा एक्सप्रेस</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एर्नाकुलम</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गांधीनगर</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 xmlns:a16="http://schemas.microsoft.com/office/drawing/2014/main" val="10004"/>
                  </a:ext>
                </a:extLst>
              </a:tr>
              <a:tr h="500332">
                <a:tc>
                  <a:txBody>
                    <a:bodyPr/>
                    <a:lstStyle/>
                    <a:p>
                      <a:pPr algn="l">
                        <a:spcAft>
                          <a:spcPts val="0"/>
                        </a:spcAft>
                      </a:pPr>
                      <a:r>
                        <a:rPr lang="en-US" sz="1800" dirty="0">
                          <a:effectLst/>
                          <a:latin typeface="Times New Roman" panose="02020603050405020304" pitchFamily="18" charset="0"/>
                        </a:rPr>
                        <a:t>07</a:t>
                      </a:r>
                      <a:r>
                        <a:rPr lang="en-US" sz="1800" baseline="30000" dirty="0">
                          <a:effectLst/>
                        </a:rPr>
                        <a:t>TH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22/08/18</a:t>
                      </a:r>
                      <a:endParaRPr lang="en-IN" sz="1800" dirty="0">
                        <a:effectLst/>
                      </a:endParaRPr>
                    </a:p>
                    <a:p>
                      <a:pPr algn="l">
                        <a:spcAft>
                          <a:spcPts val="0"/>
                        </a:spcAft>
                      </a:pPr>
                      <a:r>
                        <a:rPr lang="en-US" sz="1800" dirty="0">
                          <a:effectLst/>
                        </a:rPr>
                        <a:t>0915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विमान से</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dirty="0"/>
                        <a:t>तिरुवनंतपुरम</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चंडीगढ़</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 xmlns:a16="http://schemas.microsoft.com/office/drawing/2014/main" val="10005"/>
                  </a:ext>
                </a:extLst>
              </a:tr>
              <a:tr h="750498">
                <a:tc>
                  <a:txBody>
                    <a:bodyPr/>
                    <a:lstStyle/>
                    <a:p>
                      <a:pPr algn="l">
                        <a:spcAft>
                          <a:spcPts val="0"/>
                        </a:spcAft>
                      </a:pPr>
                      <a:r>
                        <a:rPr lang="en-US" sz="1800" dirty="0">
                          <a:effectLst/>
                          <a:latin typeface="Times New Roman" panose="02020603050405020304" pitchFamily="18" charset="0"/>
                        </a:rPr>
                        <a:t>08</a:t>
                      </a:r>
                      <a:r>
                        <a:rPr lang="en-US" sz="1800" baseline="30000" dirty="0">
                          <a:effectLst/>
                        </a:rPr>
                        <a:t>TH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22/08/18</a:t>
                      </a:r>
                      <a:endParaRPr lang="en-IN" sz="1800" dirty="0">
                        <a:effectLst/>
                      </a:endParaRPr>
                    </a:p>
                    <a:p>
                      <a:pPr algn="l">
                        <a:spcAft>
                          <a:spcPts val="0"/>
                        </a:spcAft>
                      </a:pPr>
                      <a:r>
                        <a:rPr lang="en-US" sz="1800" dirty="0">
                          <a:effectLst/>
                        </a:rPr>
                        <a:t>1140 HRS &amp;</a:t>
                      </a:r>
                      <a:endParaRPr lang="en-IN" sz="1800" dirty="0">
                        <a:effectLst/>
                      </a:endParaRPr>
                    </a:p>
                    <a:p>
                      <a:pPr algn="l">
                        <a:spcAft>
                          <a:spcPts val="0"/>
                        </a:spcAft>
                      </a:pPr>
                      <a:r>
                        <a:rPr lang="en-US" sz="1800" dirty="0">
                          <a:effectLst/>
                        </a:rPr>
                        <a:t>1150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विमान से</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dirty="0"/>
                        <a:t>तिरुवनंतपुरम</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हिंडन</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पहली उड़ान द्वारा 02 टीमें और दूसरी उड़ान द्वारा 04 टीमें।</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 xmlns:a16="http://schemas.microsoft.com/office/drawing/2014/main" val="10006"/>
                  </a:ext>
                </a:extLst>
              </a:tr>
              <a:tr h="500332">
                <a:tc>
                  <a:txBody>
                    <a:bodyPr/>
                    <a:lstStyle/>
                    <a:p>
                      <a:pPr algn="l">
                        <a:spcAft>
                          <a:spcPts val="0"/>
                        </a:spcAft>
                      </a:pPr>
                      <a:r>
                        <a:rPr lang="en-US" sz="1800" dirty="0">
                          <a:effectLst/>
                          <a:latin typeface="Times New Roman" panose="02020603050405020304" pitchFamily="18" charset="0"/>
                        </a:rPr>
                        <a:t>09</a:t>
                      </a:r>
                      <a:r>
                        <a:rPr lang="en-US" sz="1800" baseline="30000" dirty="0">
                          <a:effectLst/>
                        </a:rPr>
                        <a:t>TH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21/08/18 1715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पटना-एर्नाकुलम एक्सप्रेस</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एर्नाकुलम</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पटना</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 xmlns:a16="http://schemas.microsoft.com/office/drawing/2014/main" val="10007"/>
                  </a:ext>
                </a:extLst>
              </a:tr>
              <a:tr h="500332">
                <a:tc>
                  <a:txBody>
                    <a:bodyPr/>
                    <a:lstStyle/>
                    <a:p>
                      <a:pPr algn="l">
                        <a:spcAft>
                          <a:spcPts val="0"/>
                        </a:spcAft>
                      </a:pPr>
                      <a:r>
                        <a:rPr lang="en-US" sz="1800" dirty="0">
                          <a:effectLst/>
                          <a:latin typeface="Times New Roman" panose="02020603050405020304" pitchFamily="18" charset="0"/>
                        </a:rPr>
                        <a:t>10</a:t>
                      </a:r>
                      <a:r>
                        <a:rPr lang="en-US" sz="1800" baseline="30000" dirty="0">
                          <a:effectLst/>
                        </a:rPr>
                        <a:t>TH</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22/08/18 0850 HRS</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एर्नाकुलम-बिलासपुर एक्सप्रेस</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एर्नाकुलम</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hi-IN" sz="1800" dirty="0">
                          <a:effectLst/>
                          <a:latin typeface="Times New Roman" panose="02020603050405020304" pitchFamily="18" charset="0"/>
                        </a:rPr>
                        <a:t>विजयवाड़ा</a:t>
                      </a:r>
                      <a:endParaRPr lang="en-IN" sz="1800" dirty="0">
                        <a:effectLst/>
                        <a:latin typeface="Times New Roman" panose="02020603050405020304" pitchFamily="18" charset="0"/>
                        <a:ea typeface="Calibri"/>
                        <a:cs typeface="Mangal"/>
                      </a:endParaRPr>
                    </a:p>
                  </a:txBody>
                  <a:tcPr marL="68580" marR="68580" marT="0" marB="0"/>
                </a:tc>
                <a:tc>
                  <a:txBody>
                    <a:bodyPr/>
                    <a:lstStyle/>
                    <a:p>
                      <a:pPr algn="l">
                        <a:spcAft>
                          <a:spcPts val="0"/>
                        </a:spcAft>
                      </a:pPr>
                      <a:r>
                        <a:rPr lang="en-US" sz="1800" dirty="0">
                          <a:effectLst/>
                          <a:latin typeface="Times New Roman" panose="02020603050405020304" pitchFamily="18" charset="0"/>
                        </a:rPr>
                        <a:t> </a:t>
                      </a:r>
                      <a:endParaRPr lang="en-IN" sz="1800" dirty="0">
                        <a:effectLst/>
                        <a:latin typeface="Times New Roman" panose="02020603050405020304" pitchFamily="18" charset="0"/>
                        <a:ea typeface="Calibri"/>
                        <a:cs typeface="Mangal"/>
                      </a:endParaRPr>
                    </a:p>
                  </a:txBody>
                  <a:tcPr marL="68580" marR="68580" marT="0" marB="0"/>
                </a:tc>
                <a:extLst>
                  <a:ext uri="{0D108BD9-81ED-4DB2-BD59-A6C34878D82A}">
                    <a16:rowId xmlns="" xmlns:a16="http://schemas.microsoft.com/office/drawing/2014/main" val="10008"/>
                  </a:ext>
                </a:extLst>
              </a:tr>
            </a:tbl>
          </a:graphicData>
        </a:graphic>
      </p:graphicFrame>
      <p:sp>
        <p:nvSpPr>
          <p:cNvPr id="6" name="TextBox 5">
            <a:extLst>
              <a:ext uri="{FF2B5EF4-FFF2-40B4-BE49-F238E27FC236}">
                <a16:creationId xmlns="" xmlns:a16="http://schemas.microsoft.com/office/drawing/2014/main" id="{A92ED156-BF24-7C59-9763-31FA24AF402E}"/>
              </a:ext>
            </a:extLst>
          </p:cNvPr>
          <p:cNvSpPr txBox="1"/>
          <p:nvPr/>
        </p:nvSpPr>
        <p:spPr>
          <a:xfrm>
            <a:off x="2027112" y="163827"/>
            <a:ext cx="8176953" cy="1323439"/>
          </a:xfrm>
          <a:prstGeom prst="rect">
            <a:avLst/>
          </a:prstGeom>
          <a:solidFill>
            <a:srgbClr val="FFC000"/>
          </a:solidFill>
        </p:spPr>
        <p:txBody>
          <a:bodyPr wrap="square" rtlCol="0" anchor="ctr">
            <a:spAutoFit/>
          </a:bodyPr>
          <a:lstStyle/>
          <a:p>
            <a:pPr algn="ctr"/>
            <a:r>
              <a:rPr lang="hi-IN" sz="4000" b="1" u="sng" dirty="0">
                <a:latin typeface="Times New Roman" panose="02020603050405020304" pitchFamily="18" charset="0"/>
                <a:cs typeface="Times New Roman" panose="02020603050405020304" pitchFamily="18" charset="0"/>
              </a:rPr>
              <a:t>टीमों के हटाने(डि-मोबिलाइजेशन) का विवरण</a:t>
            </a:r>
          </a:p>
        </p:txBody>
      </p:sp>
    </p:spTree>
    <p:extLst>
      <p:ext uri="{BB962C8B-B14F-4D97-AF65-F5344CB8AC3E}">
        <p14:creationId xmlns:p14="http://schemas.microsoft.com/office/powerpoint/2010/main" val="28502015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4294967295"/>
            <p:extLst>
              <p:ext uri="{D42A27DB-BD31-4B8C-83A1-F6EECF244321}">
                <p14:modId xmlns:p14="http://schemas.microsoft.com/office/powerpoint/2010/main" val="3810590320"/>
              </p:ext>
            </p:extLst>
          </p:nvPr>
        </p:nvGraphicFramePr>
        <p:xfrm>
          <a:off x="142336" y="1717376"/>
          <a:ext cx="11895825" cy="5095976"/>
        </p:xfrm>
        <a:graphic>
          <a:graphicData uri="http://schemas.openxmlformats.org/drawingml/2006/table">
            <a:tbl>
              <a:tblPr firstRow="1" firstCol="1" bandRow="1">
                <a:tableStyleId>{5C22544A-7EE6-4342-B048-85BDC9FD1C3A}</a:tableStyleId>
              </a:tblPr>
              <a:tblGrid>
                <a:gridCol w="965941">
                  <a:extLst>
                    <a:ext uri="{9D8B030D-6E8A-4147-A177-3AD203B41FA5}">
                      <a16:colId xmlns="" xmlns:a16="http://schemas.microsoft.com/office/drawing/2014/main" val="20000"/>
                    </a:ext>
                  </a:extLst>
                </a:gridCol>
                <a:gridCol w="1839094">
                  <a:extLst>
                    <a:ext uri="{9D8B030D-6E8A-4147-A177-3AD203B41FA5}">
                      <a16:colId xmlns="" xmlns:a16="http://schemas.microsoft.com/office/drawing/2014/main" val="20001"/>
                    </a:ext>
                  </a:extLst>
                </a:gridCol>
                <a:gridCol w="1584523">
                  <a:extLst>
                    <a:ext uri="{9D8B030D-6E8A-4147-A177-3AD203B41FA5}">
                      <a16:colId xmlns="" xmlns:a16="http://schemas.microsoft.com/office/drawing/2014/main" val="20002"/>
                    </a:ext>
                  </a:extLst>
                </a:gridCol>
                <a:gridCol w="2326824">
                  <a:extLst>
                    <a:ext uri="{9D8B030D-6E8A-4147-A177-3AD203B41FA5}">
                      <a16:colId xmlns="" xmlns:a16="http://schemas.microsoft.com/office/drawing/2014/main" val="20003"/>
                    </a:ext>
                  </a:extLst>
                </a:gridCol>
                <a:gridCol w="3028678">
                  <a:extLst>
                    <a:ext uri="{9D8B030D-6E8A-4147-A177-3AD203B41FA5}">
                      <a16:colId xmlns="" xmlns:a16="http://schemas.microsoft.com/office/drawing/2014/main" val="20004"/>
                    </a:ext>
                  </a:extLst>
                </a:gridCol>
                <a:gridCol w="2150765">
                  <a:extLst>
                    <a:ext uri="{9D8B030D-6E8A-4147-A177-3AD203B41FA5}">
                      <a16:colId xmlns="" xmlns:a16="http://schemas.microsoft.com/office/drawing/2014/main" val="20005"/>
                    </a:ext>
                  </a:extLst>
                </a:gridCol>
              </a:tblGrid>
              <a:tr h="560797">
                <a:tc>
                  <a:txBody>
                    <a:bodyPr/>
                    <a:lstStyle/>
                    <a:p>
                      <a:pPr algn="ctr">
                        <a:spcAft>
                          <a:spcPts val="0"/>
                        </a:spcAft>
                      </a:pPr>
                      <a:r>
                        <a:rPr lang="hi-IN" sz="2000" dirty="0">
                          <a:effectLst/>
                          <a:latin typeface="Times New Roman" panose="02020603050405020304" pitchFamily="18" charset="0"/>
                        </a:rPr>
                        <a:t>टीम नं.</a:t>
                      </a:r>
                      <a:endParaRPr lang="en-IN" sz="2000" dirty="0">
                        <a:effectLst/>
                        <a:latin typeface="Times New Roman" panose="02020603050405020304" pitchFamily="18" charset="0"/>
                        <a:ea typeface="Calibri"/>
                        <a:cs typeface="Mangal"/>
                      </a:endParaRPr>
                    </a:p>
                  </a:txBody>
                  <a:tcPr marL="53039" marR="53039" marT="0" marB="0"/>
                </a:tc>
                <a:tc>
                  <a:txBody>
                    <a:bodyPr/>
                    <a:lstStyle/>
                    <a:p>
                      <a:pPr algn="ctr">
                        <a:spcAft>
                          <a:spcPts val="0"/>
                        </a:spcAft>
                      </a:pPr>
                      <a:r>
                        <a:rPr lang="hi-IN" sz="2000" dirty="0">
                          <a:effectLst/>
                          <a:latin typeface="Times New Roman" panose="02020603050405020304" pitchFamily="18" charset="0"/>
                        </a:rPr>
                        <a:t>प्रस्थान की तारीख/समय</a:t>
                      </a:r>
                      <a:endParaRPr lang="en-IN" sz="2000" dirty="0">
                        <a:effectLst/>
                        <a:latin typeface="Times New Roman" panose="02020603050405020304" pitchFamily="18" charset="0"/>
                        <a:ea typeface="Calibri"/>
                        <a:cs typeface="Mangal"/>
                      </a:endParaRPr>
                    </a:p>
                  </a:txBody>
                  <a:tcPr marL="53039" marR="53039" marT="0" marB="0"/>
                </a:tc>
                <a:tc>
                  <a:txBody>
                    <a:bodyPr/>
                    <a:lstStyle/>
                    <a:p>
                      <a:pPr algn="ctr">
                        <a:spcAft>
                          <a:spcPts val="0"/>
                        </a:spcAft>
                      </a:pPr>
                      <a:r>
                        <a:rPr lang="hi-IN" sz="2000" dirty="0">
                          <a:effectLst/>
                          <a:latin typeface="Times New Roman" panose="02020603050405020304" pitchFamily="18" charset="0"/>
                        </a:rPr>
                        <a:t>प्रस्थान का तरीका</a:t>
                      </a:r>
                      <a:endParaRPr lang="en-IN" sz="2000" dirty="0">
                        <a:effectLst/>
                        <a:latin typeface="Times New Roman" panose="02020603050405020304" pitchFamily="18" charset="0"/>
                        <a:ea typeface="Calibri"/>
                        <a:cs typeface="Mangal"/>
                      </a:endParaRPr>
                    </a:p>
                  </a:txBody>
                  <a:tcPr marL="53039" marR="53039" marT="0" marB="0"/>
                </a:tc>
                <a:tc>
                  <a:txBody>
                    <a:bodyPr/>
                    <a:lstStyle/>
                    <a:p>
                      <a:pPr algn="ctr">
                        <a:spcAft>
                          <a:spcPts val="0"/>
                        </a:spcAft>
                      </a:pPr>
                      <a:r>
                        <a:rPr lang="hi-IN" sz="2000" dirty="0">
                          <a:effectLst/>
                          <a:latin typeface="Times New Roman" panose="02020603050405020304" pitchFamily="18" charset="0"/>
                        </a:rPr>
                        <a:t>से</a:t>
                      </a:r>
                      <a:endParaRPr lang="en-IN" sz="2000" dirty="0">
                        <a:effectLst/>
                        <a:latin typeface="Times New Roman" panose="02020603050405020304" pitchFamily="18" charset="0"/>
                        <a:ea typeface="Calibri"/>
                        <a:cs typeface="Mangal"/>
                      </a:endParaRPr>
                    </a:p>
                  </a:txBody>
                  <a:tcPr marL="53039" marR="53039" marT="0" marB="0"/>
                </a:tc>
                <a:tc>
                  <a:txBody>
                    <a:bodyPr/>
                    <a:lstStyle/>
                    <a:p>
                      <a:pPr algn="ctr">
                        <a:spcAft>
                          <a:spcPts val="0"/>
                        </a:spcAft>
                      </a:pPr>
                      <a:r>
                        <a:rPr lang="hi-IN" sz="2000" dirty="0">
                          <a:effectLst/>
                          <a:latin typeface="Times New Roman" panose="02020603050405020304" pitchFamily="18" charset="0"/>
                        </a:rPr>
                        <a:t>तक</a:t>
                      </a:r>
                      <a:endParaRPr lang="en-IN" sz="2000" dirty="0">
                        <a:effectLst/>
                        <a:latin typeface="Times New Roman" panose="02020603050405020304" pitchFamily="18" charset="0"/>
                        <a:ea typeface="Calibri"/>
                        <a:cs typeface="Mangal"/>
                      </a:endParaRPr>
                    </a:p>
                  </a:txBody>
                  <a:tcPr marL="53039" marR="53039" marT="0" marB="0"/>
                </a:tc>
                <a:tc>
                  <a:txBody>
                    <a:bodyPr/>
                    <a:lstStyle/>
                    <a:p>
                      <a:pPr algn="ctr">
                        <a:spcAft>
                          <a:spcPts val="0"/>
                        </a:spcAft>
                      </a:pPr>
                      <a:r>
                        <a:rPr lang="hi-IN" sz="2000" dirty="0">
                          <a:effectLst/>
                          <a:latin typeface="Times New Roman" panose="02020603050405020304" pitchFamily="18" charset="0"/>
                        </a:rPr>
                        <a:t>पहुंचने की तारीख/समय</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0"/>
                  </a:ext>
                </a:extLst>
              </a:tr>
              <a:tr h="560797">
                <a:tc>
                  <a:txBody>
                    <a:bodyPr/>
                    <a:lstStyle/>
                    <a:p>
                      <a:pPr>
                        <a:spcAft>
                          <a:spcPts val="0"/>
                        </a:spcAft>
                      </a:pPr>
                      <a:r>
                        <a:rPr lang="en-US" sz="1800" dirty="0">
                          <a:effectLst/>
                          <a:latin typeface="Times New Roman" panose="02020603050405020304" pitchFamily="18" charset="0"/>
                        </a:rPr>
                        <a:t>4C</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 </a:t>
                      </a:r>
                      <a:endParaRPr lang="en-IN" sz="1800" dirty="0">
                        <a:effectLst/>
                      </a:endParaRPr>
                    </a:p>
                    <a:p>
                      <a:pPr>
                        <a:spcAft>
                          <a:spcPts val="0"/>
                        </a:spcAft>
                      </a:pPr>
                      <a:r>
                        <a:rPr lang="en-US" sz="1800" dirty="0">
                          <a:effectLst/>
                        </a:rPr>
                        <a:t>1940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a:ln>
                            <a:noFill/>
                          </a:ln>
                          <a:solidFill>
                            <a:prstClr val="black"/>
                          </a:solidFill>
                          <a:effectLst/>
                          <a:uLnTx/>
                          <a:uFillTx/>
                          <a:latin typeface="Calibri"/>
                          <a:ea typeface="+mn-ea"/>
                          <a:cs typeface="Mangal" panose="02040503050203030202" pitchFamily="18" charset="0"/>
                        </a:rPr>
                        <a:t>सड़क मार्ग से </a:t>
                      </a:r>
                      <a:endParaRPr kumimoji="0" lang="hi-IN" sz="20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endParaRPr>
                    </a:p>
                  </a:txBody>
                  <a:tcPr marL="53039" marR="53039" marT="0" marB="0"/>
                </a:tc>
                <a:tc>
                  <a:txBody>
                    <a:bodyPr/>
                    <a:lstStyle/>
                    <a:p>
                      <a:pPr>
                        <a:spcAft>
                          <a:spcPts val="0"/>
                        </a:spcAft>
                      </a:pPr>
                      <a:r>
                        <a:rPr lang="hi-IN" sz="1800" dirty="0">
                          <a:effectLst/>
                          <a:latin typeface="Times New Roman" panose="02020603050405020304" pitchFamily="18" charset="0"/>
                        </a:rPr>
                        <a:t>पथानमथिट्टा</a:t>
                      </a:r>
                    </a:p>
                  </a:txBody>
                  <a:tcPr marL="53039" marR="53039" marT="0" marB="0"/>
                </a:tc>
                <a:tc>
                  <a:txBody>
                    <a:bodyPr/>
                    <a:lstStyle/>
                    <a:p>
                      <a:pPr>
                        <a:spcAft>
                          <a:spcPts val="0"/>
                        </a:spcAft>
                      </a:pPr>
                      <a:r>
                        <a:rPr lang="en-US" sz="1800" dirty="0">
                          <a:effectLst/>
                          <a:latin typeface="Times New Roman" panose="02020603050405020304" pitchFamily="18" charset="0"/>
                        </a:rPr>
                        <a:t>PREPOSITIONING TEAM THRISSUR</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 0105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1"/>
                  </a:ext>
                </a:extLst>
              </a:tr>
              <a:tr h="560797">
                <a:tc>
                  <a:txBody>
                    <a:bodyPr/>
                    <a:lstStyle/>
                    <a:p>
                      <a:pPr>
                        <a:spcAft>
                          <a:spcPts val="0"/>
                        </a:spcAft>
                      </a:pPr>
                      <a:r>
                        <a:rPr lang="en-US" sz="1800" dirty="0">
                          <a:effectLst/>
                          <a:latin typeface="Times New Roman" panose="02020603050405020304" pitchFamily="18" charset="0"/>
                        </a:rPr>
                        <a:t>4D</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 </a:t>
                      </a:r>
                      <a:endParaRPr lang="en-IN" sz="1800" dirty="0">
                        <a:effectLst/>
                      </a:endParaRPr>
                    </a:p>
                    <a:p>
                      <a:pPr>
                        <a:spcAft>
                          <a:spcPts val="0"/>
                        </a:spcAft>
                      </a:pPr>
                      <a:r>
                        <a:rPr lang="en-US" sz="1800" dirty="0">
                          <a:effectLst/>
                        </a:rPr>
                        <a:t>1657 HRS</a:t>
                      </a:r>
                      <a:endParaRPr lang="en-IN" sz="1800" dirty="0">
                        <a:effectLst/>
                        <a:latin typeface="Times New Roman" panose="02020603050405020304" pitchFamily="18" charset="0"/>
                        <a:ea typeface="Calibri"/>
                        <a:cs typeface="Mangal"/>
                      </a:endParaRPr>
                    </a:p>
                  </a:txBody>
                  <a:tcPr marL="53039" marR="5303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a:ln>
                            <a:noFill/>
                          </a:ln>
                          <a:solidFill>
                            <a:prstClr val="black"/>
                          </a:solidFill>
                          <a:effectLst/>
                          <a:uLnTx/>
                          <a:uFillTx/>
                          <a:latin typeface="Calibri"/>
                          <a:ea typeface="+mn-ea"/>
                          <a:cs typeface="Mangal" panose="02040503050203030202" pitchFamily="18" charset="0"/>
                        </a:rPr>
                        <a:t>सड़क मार्ग से </a:t>
                      </a:r>
                      <a:endParaRPr kumimoji="0" lang="hi-IN" sz="20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endParaRPr>
                    </a:p>
                  </a:txBody>
                  <a:tcPr marL="53039" marR="53039" marT="0" marB="0"/>
                </a:tc>
                <a:tc>
                  <a:txBody>
                    <a:bodyPr/>
                    <a:lstStyle/>
                    <a:p>
                      <a:pPr>
                        <a:spcAft>
                          <a:spcPts val="0"/>
                        </a:spcAft>
                      </a:pPr>
                      <a:r>
                        <a:rPr lang="hi-IN" sz="1800" dirty="0">
                          <a:effectLst/>
                          <a:latin typeface="Times New Roman" panose="02020603050405020304" pitchFamily="18" charset="0"/>
                        </a:rPr>
                        <a:t>इडुक्की</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 1130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2"/>
                  </a:ext>
                </a:extLst>
              </a:tr>
              <a:tr h="560797">
                <a:tc>
                  <a:txBody>
                    <a:bodyPr/>
                    <a:lstStyle/>
                    <a:p>
                      <a:pPr>
                        <a:spcAft>
                          <a:spcPts val="0"/>
                        </a:spcAft>
                      </a:pPr>
                      <a:r>
                        <a:rPr lang="en-US" sz="1800" dirty="0">
                          <a:effectLst/>
                          <a:latin typeface="Times New Roman" panose="02020603050405020304" pitchFamily="18" charset="0"/>
                        </a:rPr>
                        <a:t>4F</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a:t>
                      </a:r>
                      <a:endParaRPr lang="en-IN" sz="1800" dirty="0">
                        <a:effectLst/>
                      </a:endParaRPr>
                    </a:p>
                    <a:p>
                      <a:pPr>
                        <a:spcAft>
                          <a:spcPts val="0"/>
                        </a:spcAft>
                      </a:pPr>
                      <a:r>
                        <a:rPr lang="en-US" sz="1800" dirty="0">
                          <a:effectLst/>
                        </a:rPr>
                        <a:t>1020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a:ln>
                            <a:noFill/>
                          </a:ln>
                          <a:solidFill>
                            <a:prstClr val="black"/>
                          </a:solidFill>
                          <a:effectLst/>
                          <a:uLnTx/>
                          <a:uFillTx/>
                          <a:latin typeface="Calibri"/>
                          <a:ea typeface="+mn-ea"/>
                          <a:cs typeface="Mangal" panose="02040503050203030202" pitchFamily="18" charset="0"/>
                        </a:rPr>
                        <a:t>सड़क मार्ग से </a:t>
                      </a:r>
                      <a:endParaRPr kumimoji="0" lang="hi-IN" sz="20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endParaRPr>
                    </a:p>
                  </a:txBody>
                  <a:tcPr marL="53039" marR="53039" marT="0" marB="0"/>
                </a:tc>
                <a:tc>
                  <a:txBody>
                    <a:bodyPr/>
                    <a:lstStyle/>
                    <a:p>
                      <a:pPr>
                        <a:spcAft>
                          <a:spcPts val="0"/>
                        </a:spcAft>
                      </a:pPr>
                      <a:r>
                        <a:rPr lang="hi-IN" sz="1800" dirty="0">
                          <a:effectLst/>
                          <a:latin typeface="Times New Roman" panose="02020603050405020304" pitchFamily="18" charset="0"/>
                        </a:rPr>
                        <a:t>कोझीकोड</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PREPOSITIONING TEAM THRISSUR</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 2145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3"/>
                  </a:ext>
                </a:extLst>
              </a:tr>
              <a:tr h="560797">
                <a:tc>
                  <a:txBody>
                    <a:bodyPr/>
                    <a:lstStyle/>
                    <a:p>
                      <a:pPr>
                        <a:spcAft>
                          <a:spcPts val="0"/>
                        </a:spcAft>
                      </a:pPr>
                      <a:r>
                        <a:rPr lang="en-US" sz="1800" dirty="0">
                          <a:effectLst/>
                          <a:latin typeface="Times New Roman" panose="02020603050405020304" pitchFamily="18" charset="0"/>
                        </a:rPr>
                        <a:t>4G</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a:t>
                      </a:r>
                      <a:endParaRPr lang="en-IN" sz="1800" dirty="0">
                        <a:effectLst/>
                      </a:endParaRPr>
                    </a:p>
                    <a:p>
                      <a:pPr>
                        <a:spcAft>
                          <a:spcPts val="0"/>
                        </a:spcAft>
                      </a:pPr>
                      <a:r>
                        <a:rPr lang="en-US" sz="1800" dirty="0">
                          <a:effectLst/>
                        </a:rPr>
                        <a:t>0840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rPr>
                        <a:t>सड़क मार्ग से </a:t>
                      </a:r>
                    </a:p>
                  </a:txBody>
                  <a:tcPr marL="53039" marR="53039" marT="0" marB="0"/>
                </a:tc>
                <a:tc>
                  <a:txBody>
                    <a:bodyPr/>
                    <a:lstStyle/>
                    <a:p>
                      <a:pPr>
                        <a:spcAft>
                          <a:spcPts val="0"/>
                        </a:spcAft>
                      </a:pPr>
                      <a:r>
                        <a:rPr lang="hi-IN" sz="1800" dirty="0">
                          <a:effectLst/>
                          <a:latin typeface="Times New Roman" panose="02020603050405020304" pitchFamily="18" charset="0"/>
                        </a:rPr>
                        <a:t>एर्नाकुलम</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a:t>
                      </a:r>
                      <a:endParaRPr lang="en-IN" sz="1800" dirty="0">
                        <a:effectLst/>
                      </a:endParaRPr>
                    </a:p>
                    <a:p>
                      <a:pPr>
                        <a:spcAft>
                          <a:spcPts val="0"/>
                        </a:spcAft>
                      </a:pPr>
                      <a:r>
                        <a:rPr lang="en-US" sz="1800" dirty="0">
                          <a:effectLst/>
                        </a:rPr>
                        <a:t>2335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4"/>
                  </a:ext>
                </a:extLst>
              </a:tr>
              <a:tr h="560797">
                <a:tc>
                  <a:txBody>
                    <a:bodyPr/>
                    <a:lstStyle/>
                    <a:p>
                      <a:pPr>
                        <a:spcAft>
                          <a:spcPts val="0"/>
                        </a:spcAft>
                      </a:pPr>
                      <a:r>
                        <a:rPr lang="en-US" sz="1800" dirty="0">
                          <a:effectLst/>
                          <a:latin typeface="Times New Roman" panose="02020603050405020304" pitchFamily="18" charset="0"/>
                        </a:rPr>
                        <a:t>4H</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a:t>
                      </a:r>
                      <a:endParaRPr lang="en-IN" sz="1800" dirty="0">
                        <a:effectLst/>
                      </a:endParaRPr>
                    </a:p>
                    <a:p>
                      <a:pPr>
                        <a:spcAft>
                          <a:spcPts val="0"/>
                        </a:spcAft>
                      </a:pPr>
                      <a:r>
                        <a:rPr lang="en-US" sz="1800" dirty="0">
                          <a:effectLst/>
                        </a:rPr>
                        <a:t>0510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hi-IN" sz="1800" dirty="0">
                          <a:effectLst/>
                          <a:latin typeface="Times New Roman" panose="02020603050405020304" pitchFamily="18" charset="0"/>
                        </a:rPr>
                        <a:t>ट्रेन से</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hi-IN" sz="1800" dirty="0">
                          <a:effectLst/>
                          <a:latin typeface="Times New Roman" panose="02020603050405020304" pitchFamily="18" charset="0"/>
                        </a:rPr>
                        <a:t>त्रिशूर</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25/08/18</a:t>
                      </a:r>
                      <a:endParaRPr lang="en-IN" sz="1800" dirty="0">
                        <a:effectLst/>
                      </a:endParaRPr>
                    </a:p>
                    <a:p>
                      <a:pPr>
                        <a:spcAft>
                          <a:spcPts val="0"/>
                        </a:spcAft>
                      </a:pPr>
                      <a:r>
                        <a:rPr lang="en-US" sz="1800" dirty="0">
                          <a:effectLst/>
                        </a:rPr>
                        <a:t>1235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5"/>
                  </a:ext>
                </a:extLst>
              </a:tr>
              <a:tr h="560797">
                <a:tc>
                  <a:txBody>
                    <a:bodyPr/>
                    <a:lstStyle/>
                    <a:p>
                      <a:pPr>
                        <a:spcAft>
                          <a:spcPts val="0"/>
                        </a:spcAft>
                      </a:pPr>
                      <a:r>
                        <a:rPr lang="en-US" sz="1800" dirty="0">
                          <a:effectLst/>
                          <a:latin typeface="Times New Roman" panose="02020603050405020304" pitchFamily="18" charset="0"/>
                        </a:rPr>
                        <a:t>4I</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a:t>
                      </a:r>
                      <a:endParaRPr lang="en-IN" sz="1800" dirty="0">
                        <a:effectLst/>
                      </a:endParaRPr>
                    </a:p>
                    <a:p>
                      <a:pPr>
                        <a:spcAft>
                          <a:spcPts val="0"/>
                        </a:spcAft>
                      </a:pPr>
                      <a:r>
                        <a:rPr lang="en-US" sz="1800" dirty="0">
                          <a:effectLst/>
                        </a:rPr>
                        <a:t>1230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a:ln>
                            <a:noFill/>
                          </a:ln>
                          <a:solidFill>
                            <a:prstClr val="black"/>
                          </a:solidFill>
                          <a:effectLst/>
                          <a:uLnTx/>
                          <a:uFillTx/>
                          <a:latin typeface="Calibri"/>
                          <a:ea typeface="+mn-ea"/>
                          <a:cs typeface="Mangal" panose="02040503050203030202" pitchFamily="18" charset="0"/>
                        </a:rPr>
                        <a:t>सड़क मार्ग से </a:t>
                      </a:r>
                      <a:endParaRPr kumimoji="0" lang="hi-IN" sz="20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endParaRPr>
                    </a:p>
                  </a:txBody>
                  <a:tcPr marL="53039" marR="53039" marT="0" marB="0"/>
                </a:tc>
                <a:tc>
                  <a:txBody>
                    <a:bodyPr/>
                    <a:lstStyle/>
                    <a:p>
                      <a:pPr>
                        <a:spcAft>
                          <a:spcPts val="0"/>
                        </a:spcAft>
                      </a:pPr>
                      <a:r>
                        <a:rPr lang="en-US" sz="1800" dirty="0">
                          <a:effectLst/>
                          <a:latin typeface="Times New Roman" panose="02020603050405020304" pitchFamily="18" charset="0"/>
                        </a:rPr>
                        <a:t>IDUKKI</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 0850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6"/>
                  </a:ext>
                </a:extLst>
              </a:tr>
              <a:tr h="560797">
                <a:tc>
                  <a:txBody>
                    <a:bodyPr/>
                    <a:lstStyle/>
                    <a:p>
                      <a:pPr>
                        <a:spcAft>
                          <a:spcPts val="0"/>
                        </a:spcAft>
                      </a:pPr>
                      <a:r>
                        <a:rPr lang="en-US" sz="1800" dirty="0">
                          <a:effectLst/>
                          <a:latin typeface="Times New Roman" panose="02020603050405020304" pitchFamily="18" charset="0"/>
                        </a:rPr>
                        <a:t>4J</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23/08/18</a:t>
                      </a:r>
                      <a:endParaRPr lang="en-IN" sz="1800" dirty="0">
                        <a:effectLst/>
                      </a:endParaRPr>
                    </a:p>
                    <a:p>
                      <a:pPr>
                        <a:spcAft>
                          <a:spcPts val="0"/>
                        </a:spcAft>
                      </a:pPr>
                      <a:r>
                        <a:rPr lang="en-US" sz="1800" dirty="0">
                          <a:effectLst/>
                        </a:rPr>
                        <a:t>1850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rPr>
                        <a:t>सड़क मार्ग से </a:t>
                      </a:r>
                    </a:p>
                  </a:txBody>
                  <a:tcPr marL="53039" marR="53039" marT="0" marB="0"/>
                </a:tc>
                <a:tc>
                  <a:txBody>
                    <a:bodyPr/>
                    <a:lstStyle/>
                    <a:p>
                      <a:pPr>
                        <a:spcAft>
                          <a:spcPts val="0"/>
                        </a:spcAft>
                      </a:pPr>
                      <a:r>
                        <a:rPr lang="hi-IN" sz="1800" dirty="0">
                          <a:effectLst/>
                          <a:latin typeface="Times New Roman" panose="02020603050405020304" pitchFamily="18" charset="0"/>
                        </a:rPr>
                        <a:t>वायनाड</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 0852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7"/>
                  </a:ext>
                </a:extLst>
              </a:tr>
              <a:tr h="560797">
                <a:tc>
                  <a:txBody>
                    <a:bodyPr/>
                    <a:lstStyle/>
                    <a:p>
                      <a:pPr>
                        <a:spcAft>
                          <a:spcPts val="0"/>
                        </a:spcAft>
                      </a:pPr>
                      <a:r>
                        <a:rPr lang="en-US" sz="1800" dirty="0">
                          <a:effectLst/>
                          <a:latin typeface="Times New Roman" panose="02020603050405020304" pitchFamily="18" charset="0"/>
                        </a:rPr>
                        <a:t>4K</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24/08/18</a:t>
                      </a:r>
                      <a:endParaRPr lang="en-IN" sz="1800" dirty="0">
                        <a:effectLst/>
                      </a:endParaRPr>
                    </a:p>
                    <a:p>
                      <a:pPr>
                        <a:spcAft>
                          <a:spcPts val="0"/>
                        </a:spcAft>
                      </a:pPr>
                      <a:r>
                        <a:rPr lang="en-US" sz="1800" dirty="0">
                          <a:effectLst/>
                        </a:rPr>
                        <a:t>0900 HRS</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hi-IN" sz="1800" dirty="0">
                          <a:effectLst/>
                          <a:latin typeface="Times New Roman" panose="02020603050405020304" pitchFamily="18" charset="0"/>
                        </a:rPr>
                        <a:t>ट्रेन से</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hi-IN" sz="1800" dirty="0">
                          <a:effectLst/>
                          <a:latin typeface="Times New Roman" panose="02020603050405020304" pitchFamily="18" charset="0"/>
                        </a:rPr>
                        <a:t>पथानमथिट्टा</a:t>
                      </a:r>
                    </a:p>
                  </a:txBody>
                  <a:tcPr marL="53039" marR="53039" marT="0" marB="0"/>
                </a:tc>
                <a:tc>
                  <a:txBody>
                    <a:bodyPr/>
                    <a:lstStyle/>
                    <a:p>
                      <a:pPr>
                        <a:spcAft>
                          <a:spcPts val="0"/>
                        </a:spcAft>
                      </a:pPr>
                      <a:r>
                        <a:rPr lang="en-US" sz="1800" dirty="0">
                          <a:effectLst/>
                          <a:latin typeface="Times New Roman" panose="02020603050405020304" pitchFamily="18" charset="0"/>
                        </a:rPr>
                        <a:t>04 BN NDRF (A)</a:t>
                      </a:r>
                      <a:endParaRPr lang="en-IN" sz="18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1800" dirty="0">
                          <a:effectLst/>
                          <a:latin typeface="Times New Roman" panose="02020603050405020304" pitchFamily="18" charset="0"/>
                        </a:rPr>
                        <a:t>25/08/18</a:t>
                      </a:r>
                      <a:endParaRPr lang="en-IN" sz="1800" dirty="0">
                        <a:effectLst/>
                      </a:endParaRPr>
                    </a:p>
                    <a:p>
                      <a:pPr>
                        <a:spcAft>
                          <a:spcPts val="0"/>
                        </a:spcAft>
                      </a:pPr>
                      <a:r>
                        <a:rPr lang="en-US" sz="1800" dirty="0">
                          <a:effectLst/>
                        </a:rPr>
                        <a:t>1235 HRS</a:t>
                      </a:r>
                      <a:endParaRPr lang="en-IN" sz="18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8"/>
                  </a:ext>
                </a:extLst>
              </a:tr>
            </a:tbl>
          </a:graphicData>
        </a:graphic>
      </p:graphicFrame>
      <p:sp>
        <p:nvSpPr>
          <p:cNvPr id="2" name="TextBox 1">
            <a:extLst>
              <a:ext uri="{FF2B5EF4-FFF2-40B4-BE49-F238E27FC236}">
                <a16:creationId xmlns="" xmlns:a16="http://schemas.microsoft.com/office/drawing/2014/main" id="{2B698C06-5E23-B77F-734E-1EF6028F9EF5}"/>
              </a:ext>
            </a:extLst>
          </p:cNvPr>
          <p:cNvSpPr txBox="1"/>
          <p:nvPr/>
        </p:nvSpPr>
        <p:spPr>
          <a:xfrm>
            <a:off x="2007523" y="0"/>
            <a:ext cx="8176953" cy="144655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केरल बाढ़ 2018 के बाद 04 बटालियन की प्रस्थान विवरण</a:t>
            </a:r>
          </a:p>
        </p:txBody>
      </p:sp>
    </p:spTree>
    <p:extLst>
      <p:ext uri="{BB962C8B-B14F-4D97-AF65-F5344CB8AC3E}">
        <p14:creationId xmlns:p14="http://schemas.microsoft.com/office/powerpoint/2010/main" val="26343181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4294967295"/>
            <p:extLst>
              <p:ext uri="{D42A27DB-BD31-4B8C-83A1-F6EECF244321}">
                <p14:modId xmlns:p14="http://schemas.microsoft.com/office/powerpoint/2010/main" val="4171445352"/>
              </p:ext>
            </p:extLst>
          </p:nvPr>
        </p:nvGraphicFramePr>
        <p:xfrm>
          <a:off x="163903" y="1578633"/>
          <a:ext cx="11913079" cy="5155721"/>
        </p:xfrm>
        <a:graphic>
          <a:graphicData uri="http://schemas.openxmlformats.org/drawingml/2006/table">
            <a:tbl>
              <a:tblPr firstRow="1" firstCol="1" bandRow="1">
                <a:tableStyleId>{5C22544A-7EE6-4342-B048-85BDC9FD1C3A}</a:tableStyleId>
              </a:tblPr>
              <a:tblGrid>
                <a:gridCol w="967341">
                  <a:extLst>
                    <a:ext uri="{9D8B030D-6E8A-4147-A177-3AD203B41FA5}">
                      <a16:colId xmlns="" xmlns:a16="http://schemas.microsoft.com/office/drawing/2014/main" val="20000"/>
                    </a:ext>
                  </a:extLst>
                </a:gridCol>
                <a:gridCol w="1841761">
                  <a:extLst>
                    <a:ext uri="{9D8B030D-6E8A-4147-A177-3AD203B41FA5}">
                      <a16:colId xmlns="" xmlns:a16="http://schemas.microsoft.com/office/drawing/2014/main" val="20001"/>
                    </a:ext>
                  </a:extLst>
                </a:gridCol>
                <a:gridCol w="1586822">
                  <a:extLst>
                    <a:ext uri="{9D8B030D-6E8A-4147-A177-3AD203B41FA5}">
                      <a16:colId xmlns="" xmlns:a16="http://schemas.microsoft.com/office/drawing/2014/main" val="20002"/>
                    </a:ext>
                  </a:extLst>
                </a:gridCol>
                <a:gridCol w="2330199">
                  <a:extLst>
                    <a:ext uri="{9D8B030D-6E8A-4147-A177-3AD203B41FA5}">
                      <a16:colId xmlns="" xmlns:a16="http://schemas.microsoft.com/office/drawing/2014/main" val="20003"/>
                    </a:ext>
                  </a:extLst>
                </a:gridCol>
                <a:gridCol w="3033071">
                  <a:extLst>
                    <a:ext uri="{9D8B030D-6E8A-4147-A177-3AD203B41FA5}">
                      <a16:colId xmlns="" xmlns:a16="http://schemas.microsoft.com/office/drawing/2014/main" val="20004"/>
                    </a:ext>
                  </a:extLst>
                </a:gridCol>
                <a:gridCol w="2153885">
                  <a:extLst>
                    <a:ext uri="{9D8B030D-6E8A-4147-A177-3AD203B41FA5}">
                      <a16:colId xmlns="" xmlns:a16="http://schemas.microsoft.com/office/drawing/2014/main" val="20005"/>
                    </a:ext>
                  </a:extLst>
                </a:gridCol>
              </a:tblGrid>
              <a:tr h="888521">
                <a:tc>
                  <a:txBody>
                    <a:bodyPr/>
                    <a:lstStyle/>
                    <a:p>
                      <a:pPr algn="ctr">
                        <a:spcAft>
                          <a:spcPts val="0"/>
                        </a:spcAft>
                      </a:pPr>
                      <a:r>
                        <a:rPr lang="hi-IN" sz="2000" dirty="0">
                          <a:effectLst/>
                          <a:latin typeface="Times New Roman" panose="02020603050405020304" pitchFamily="18" charset="0"/>
                        </a:rPr>
                        <a:t>टीम नं.</a:t>
                      </a:r>
                      <a:endParaRPr lang="en-IN" sz="2000" dirty="0">
                        <a:effectLst/>
                        <a:latin typeface="Times New Roman" panose="02020603050405020304" pitchFamily="18" charset="0"/>
                        <a:ea typeface="Calibri"/>
                        <a:cs typeface="Mangal"/>
                      </a:endParaRPr>
                    </a:p>
                  </a:txBody>
                  <a:tcPr marL="53039" marR="53039" marT="0" marB="0"/>
                </a:tc>
                <a:tc>
                  <a:txBody>
                    <a:bodyPr/>
                    <a:lstStyle/>
                    <a:p>
                      <a:pPr algn="ctr">
                        <a:spcAft>
                          <a:spcPts val="0"/>
                        </a:spcAft>
                      </a:pPr>
                      <a:r>
                        <a:rPr lang="hi-IN" sz="2000" dirty="0">
                          <a:effectLst/>
                          <a:latin typeface="Times New Roman" panose="02020603050405020304" pitchFamily="18" charset="0"/>
                        </a:rPr>
                        <a:t>प्रस्थान की तारीख/समय</a:t>
                      </a:r>
                      <a:endParaRPr lang="en-IN" sz="2000" dirty="0">
                        <a:effectLst/>
                        <a:latin typeface="Times New Roman" panose="02020603050405020304" pitchFamily="18" charset="0"/>
                        <a:ea typeface="Calibri"/>
                        <a:cs typeface="Mangal"/>
                      </a:endParaRPr>
                    </a:p>
                  </a:txBody>
                  <a:tcPr marL="53039" marR="53039" marT="0" marB="0"/>
                </a:tc>
                <a:tc>
                  <a:txBody>
                    <a:bodyPr/>
                    <a:lstStyle/>
                    <a:p>
                      <a:pPr algn="ctr">
                        <a:spcAft>
                          <a:spcPts val="0"/>
                        </a:spcAft>
                      </a:pPr>
                      <a:r>
                        <a:rPr lang="hi-IN" sz="2000" dirty="0">
                          <a:effectLst/>
                          <a:latin typeface="Times New Roman" panose="02020603050405020304" pitchFamily="18" charset="0"/>
                        </a:rPr>
                        <a:t>प्रस्थान का तरीका</a:t>
                      </a:r>
                      <a:endParaRPr lang="en-IN" sz="2000" dirty="0">
                        <a:effectLst/>
                        <a:latin typeface="Times New Roman" panose="02020603050405020304" pitchFamily="18" charset="0"/>
                        <a:ea typeface="Calibri"/>
                        <a:cs typeface="Mangal"/>
                      </a:endParaRPr>
                    </a:p>
                  </a:txBody>
                  <a:tcPr marL="53039" marR="53039" marT="0" marB="0"/>
                </a:tc>
                <a:tc>
                  <a:txBody>
                    <a:bodyPr/>
                    <a:lstStyle/>
                    <a:p>
                      <a:pPr algn="ctr">
                        <a:spcAft>
                          <a:spcPts val="0"/>
                        </a:spcAft>
                      </a:pPr>
                      <a:r>
                        <a:rPr lang="hi-IN" sz="2000" dirty="0">
                          <a:effectLst/>
                          <a:latin typeface="Times New Roman" panose="02020603050405020304" pitchFamily="18" charset="0"/>
                        </a:rPr>
                        <a:t>से</a:t>
                      </a:r>
                      <a:endParaRPr lang="en-IN" sz="2000" dirty="0">
                        <a:effectLst/>
                        <a:latin typeface="Times New Roman" panose="02020603050405020304" pitchFamily="18" charset="0"/>
                        <a:ea typeface="Calibri"/>
                        <a:cs typeface="Mangal"/>
                      </a:endParaRPr>
                    </a:p>
                  </a:txBody>
                  <a:tcPr marL="53039" marR="53039" marT="0" marB="0"/>
                </a:tc>
                <a:tc>
                  <a:txBody>
                    <a:bodyPr/>
                    <a:lstStyle/>
                    <a:p>
                      <a:pPr algn="ctr">
                        <a:spcAft>
                          <a:spcPts val="0"/>
                        </a:spcAft>
                      </a:pPr>
                      <a:r>
                        <a:rPr lang="hi-IN" sz="2000" dirty="0">
                          <a:effectLst/>
                          <a:latin typeface="Times New Roman" panose="02020603050405020304" pitchFamily="18" charset="0"/>
                        </a:rPr>
                        <a:t>तक</a:t>
                      </a:r>
                      <a:endParaRPr lang="en-IN" sz="2000" dirty="0">
                        <a:effectLst/>
                        <a:latin typeface="Times New Roman" panose="02020603050405020304" pitchFamily="18" charset="0"/>
                        <a:ea typeface="Calibri"/>
                        <a:cs typeface="Mangal"/>
                      </a:endParaRPr>
                    </a:p>
                  </a:txBody>
                  <a:tcPr marL="53039" marR="53039" marT="0" marB="0"/>
                </a:tc>
                <a:tc>
                  <a:txBody>
                    <a:bodyPr/>
                    <a:lstStyle/>
                    <a:p>
                      <a:pPr algn="ctr">
                        <a:spcAft>
                          <a:spcPts val="0"/>
                        </a:spcAft>
                      </a:pPr>
                      <a:r>
                        <a:rPr lang="hi-IN" sz="2000" dirty="0">
                          <a:effectLst/>
                          <a:latin typeface="Times New Roman" panose="02020603050405020304" pitchFamily="18" charset="0"/>
                        </a:rPr>
                        <a:t>पहुंचने की तारीख/समय</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0"/>
                  </a:ext>
                </a:extLst>
              </a:tr>
              <a:tr h="592347">
                <a:tc>
                  <a:txBody>
                    <a:bodyPr/>
                    <a:lstStyle/>
                    <a:p>
                      <a:pPr>
                        <a:spcAft>
                          <a:spcPts val="0"/>
                        </a:spcAft>
                      </a:pPr>
                      <a:r>
                        <a:rPr lang="en-US" sz="2000" dirty="0">
                          <a:effectLst/>
                          <a:latin typeface="Times New Roman" panose="02020603050405020304" pitchFamily="18" charset="0"/>
                        </a:rPr>
                        <a:t>4L</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a:t>
                      </a:r>
                      <a:endParaRPr lang="en-IN" sz="2000" dirty="0">
                        <a:effectLst/>
                      </a:endParaRPr>
                    </a:p>
                    <a:p>
                      <a:pPr>
                        <a:spcAft>
                          <a:spcPts val="0"/>
                        </a:spcAft>
                      </a:pPr>
                      <a:r>
                        <a:rPr lang="en-US" sz="2000" dirty="0">
                          <a:effectLst/>
                        </a:rPr>
                        <a:t>0630 HRS</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hi-IN" sz="2000" dirty="0">
                          <a:effectLst/>
                          <a:latin typeface="Times New Roman" panose="02020603050405020304" pitchFamily="18" charset="0"/>
                        </a:rPr>
                        <a:t>ट्रेन से</a:t>
                      </a:r>
                    </a:p>
                  </a:txBody>
                  <a:tcPr marL="53039" marR="53039" marT="0" marB="0"/>
                </a:tc>
                <a:tc>
                  <a:txBody>
                    <a:bodyPr/>
                    <a:lstStyle/>
                    <a:p>
                      <a:pPr>
                        <a:spcAft>
                          <a:spcPts val="0"/>
                        </a:spcAft>
                      </a:pPr>
                      <a:r>
                        <a:rPr lang="hi-IN" sz="2000" dirty="0">
                          <a:effectLst/>
                          <a:latin typeface="Times New Roman" panose="02020603050405020304" pitchFamily="18" charset="0"/>
                        </a:rPr>
                        <a:t>त्रिशूर</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25/08/18</a:t>
                      </a:r>
                      <a:endParaRPr lang="en-IN" sz="2000" dirty="0">
                        <a:effectLst/>
                      </a:endParaRPr>
                    </a:p>
                    <a:p>
                      <a:pPr>
                        <a:spcAft>
                          <a:spcPts val="0"/>
                        </a:spcAft>
                      </a:pPr>
                      <a:r>
                        <a:rPr lang="en-US" sz="2000" dirty="0">
                          <a:effectLst/>
                        </a:rPr>
                        <a:t>1235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1"/>
                  </a:ext>
                </a:extLst>
              </a:tr>
              <a:tr h="592347">
                <a:tc>
                  <a:txBody>
                    <a:bodyPr/>
                    <a:lstStyle/>
                    <a:p>
                      <a:pPr>
                        <a:spcAft>
                          <a:spcPts val="0"/>
                        </a:spcAft>
                      </a:pPr>
                      <a:r>
                        <a:rPr lang="en-US" sz="2000" dirty="0">
                          <a:effectLst/>
                          <a:latin typeface="Times New Roman" panose="02020603050405020304" pitchFamily="18" charset="0"/>
                        </a:rPr>
                        <a:t>4M</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a:t>
                      </a:r>
                      <a:endParaRPr lang="en-IN" sz="2000" dirty="0">
                        <a:effectLst/>
                      </a:endParaRPr>
                    </a:p>
                    <a:p>
                      <a:pPr>
                        <a:spcAft>
                          <a:spcPts val="0"/>
                        </a:spcAft>
                      </a:pPr>
                      <a:r>
                        <a:rPr lang="en-US" sz="2000" dirty="0">
                          <a:effectLst/>
                        </a:rPr>
                        <a:t>0800 HRS</a:t>
                      </a:r>
                      <a:endParaRPr lang="en-IN" sz="2000" dirty="0">
                        <a:effectLst/>
                        <a:latin typeface="Times New Roman" panose="02020603050405020304" pitchFamily="18" charset="0"/>
                        <a:ea typeface="Calibri"/>
                        <a:cs typeface="Mangal"/>
                      </a:endParaRPr>
                    </a:p>
                  </a:txBody>
                  <a:tcPr marL="53039" marR="5303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angal" panose="02040503050203030202" pitchFamily="18" charset="0"/>
                        </a:rPr>
                        <a:t>ट्रेन से</a:t>
                      </a:r>
                      <a:endParaRPr kumimoji="0" lang="hi-I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angal" panose="02040503050203030202" pitchFamily="18" charset="0"/>
                      </a:endParaRPr>
                    </a:p>
                  </a:txBody>
                  <a:tcPr marL="53039" marR="53039" marT="0" marB="0"/>
                </a:tc>
                <a:tc>
                  <a:txBody>
                    <a:bodyPr/>
                    <a:lstStyle/>
                    <a:p>
                      <a:pPr>
                        <a:spcAft>
                          <a:spcPts val="0"/>
                        </a:spcAft>
                      </a:pPr>
                      <a:r>
                        <a:rPr lang="hi-IN" sz="2000" dirty="0">
                          <a:effectLst/>
                          <a:latin typeface="Times New Roman" panose="02020603050405020304" pitchFamily="18" charset="0"/>
                        </a:rPr>
                        <a:t>पथानमथिट्टा</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25/08/18</a:t>
                      </a:r>
                      <a:endParaRPr lang="en-IN" sz="2000" dirty="0">
                        <a:effectLst/>
                      </a:endParaRPr>
                    </a:p>
                    <a:p>
                      <a:pPr>
                        <a:spcAft>
                          <a:spcPts val="0"/>
                        </a:spcAft>
                      </a:pPr>
                      <a:r>
                        <a:rPr lang="en-US" sz="2000" dirty="0">
                          <a:effectLst/>
                        </a:rPr>
                        <a:t>1235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2"/>
                  </a:ext>
                </a:extLst>
              </a:tr>
              <a:tr h="592347">
                <a:tc>
                  <a:txBody>
                    <a:bodyPr/>
                    <a:lstStyle/>
                    <a:p>
                      <a:pPr>
                        <a:spcAft>
                          <a:spcPts val="0"/>
                        </a:spcAft>
                      </a:pPr>
                      <a:r>
                        <a:rPr lang="en-US" sz="2000" dirty="0">
                          <a:effectLst/>
                          <a:latin typeface="Times New Roman" panose="02020603050405020304" pitchFamily="18" charset="0"/>
                        </a:rPr>
                        <a:t>4N</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23/08/18</a:t>
                      </a:r>
                      <a:endParaRPr lang="en-IN" sz="2000" dirty="0">
                        <a:effectLst/>
                      </a:endParaRPr>
                    </a:p>
                    <a:p>
                      <a:pPr>
                        <a:spcAft>
                          <a:spcPts val="0"/>
                        </a:spcAft>
                      </a:pPr>
                      <a:r>
                        <a:rPr lang="en-US" sz="2000" dirty="0">
                          <a:effectLst/>
                        </a:rPr>
                        <a:t>1604 HRS</a:t>
                      </a:r>
                      <a:endParaRPr lang="en-IN" sz="2000" dirty="0">
                        <a:effectLst/>
                        <a:latin typeface="Times New Roman" panose="02020603050405020304" pitchFamily="18" charset="0"/>
                        <a:ea typeface="Calibri"/>
                        <a:cs typeface="Mangal"/>
                      </a:endParaRPr>
                    </a:p>
                  </a:txBody>
                  <a:tcPr marL="53039" marR="53039"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angal" panose="02040503050203030202" pitchFamily="18" charset="0"/>
                        </a:rPr>
                        <a:t>ट्रेन से</a:t>
                      </a:r>
                    </a:p>
                  </a:txBody>
                  <a:tcPr marL="53039" marR="53039" marT="0" marB="0"/>
                </a:tc>
                <a:tc>
                  <a:txBody>
                    <a:bodyPr/>
                    <a:lstStyle/>
                    <a:p>
                      <a:pPr>
                        <a:spcAft>
                          <a:spcPts val="0"/>
                        </a:spcAft>
                      </a:pPr>
                      <a:r>
                        <a:rPr lang="hi-IN" sz="2000" dirty="0">
                          <a:effectLst/>
                          <a:latin typeface="Times New Roman" panose="02020603050405020304" pitchFamily="18" charset="0"/>
                        </a:rPr>
                        <a:t>अलप्पुझा</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 1120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3"/>
                  </a:ext>
                </a:extLst>
              </a:tr>
              <a:tr h="592347">
                <a:tc>
                  <a:txBody>
                    <a:bodyPr/>
                    <a:lstStyle/>
                    <a:p>
                      <a:pPr>
                        <a:spcAft>
                          <a:spcPts val="0"/>
                        </a:spcAft>
                      </a:pPr>
                      <a:r>
                        <a:rPr lang="en-US" sz="2000" dirty="0">
                          <a:effectLst/>
                          <a:latin typeface="Times New Roman" panose="02020603050405020304" pitchFamily="18" charset="0"/>
                        </a:rPr>
                        <a:t>4O</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23/08/18</a:t>
                      </a:r>
                      <a:endParaRPr lang="en-IN" sz="2000" dirty="0">
                        <a:effectLst/>
                      </a:endParaRPr>
                    </a:p>
                    <a:p>
                      <a:pPr>
                        <a:spcAft>
                          <a:spcPts val="0"/>
                        </a:spcAft>
                      </a:pPr>
                      <a:r>
                        <a:rPr lang="en-US" sz="2000" dirty="0">
                          <a:effectLst/>
                        </a:rPr>
                        <a:t>1850 HRS</a:t>
                      </a:r>
                      <a:endParaRPr lang="en-IN" sz="2000" dirty="0">
                        <a:effectLst/>
                        <a:latin typeface="Times New Roman" panose="02020603050405020304" pitchFamily="18" charset="0"/>
                        <a:ea typeface="Calibri"/>
                        <a:cs typeface="Mangal"/>
                      </a:endParaRPr>
                    </a:p>
                  </a:txBody>
                  <a:tcPr marL="53039" marR="53039" marT="0" marB="0"/>
                </a:tc>
                <a:tc>
                  <a:txBody>
                    <a:bodyPr/>
                    <a:lstStyle/>
                    <a:p>
                      <a:r>
                        <a:rPr lang="hi-IN" sz="2000" dirty="0"/>
                        <a:t>सड़क मार्ग से </a:t>
                      </a:r>
                    </a:p>
                  </a:txBody>
                  <a:tcPr marL="53039" marR="53039" marT="0" marB="0"/>
                </a:tc>
                <a:tc>
                  <a:txBody>
                    <a:bodyPr/>
                    <a:lstStyle/>
                    <a:p>
                      <a:pPr>
                        <a:spcAft>
                          <a:spcPts val="0"/>
                        </a:spcAft>
                      </a:pPr>
                      <a:r>
                        <a:rPr lang="hi-IN" sz="2000" dirty="0">
                          <a:effectLst/>
                          <a:latin typeface="Times New Roman" panose="02020603050405020304" pitchFamily="18" charset="0"/>
                        </a:rPr>
                        <a:t>वायनाड</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 0852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4"/>
                  </a:ext>
                </a:extLst>
              </a:tr>
              <a:tr h="592347">
                <a:tc>
                  <a:txBody>
                    <a:bodyPr/>
                    <a:lstStyle/>
                    <a:p>
                      <a:pPr>
                        <a:spcAft>
                          <a:spcPts val="0"/>
                        </a:spcAft>
                      </a:pPr>
                      <a:r>
                        <a:rPr lang="en-US" sz="2000" dirty="0">
                          <a:effectLst/>
                          <a:latin typeface="Times New Roman" panose="02020603050405020304" pitchFamily="18" charset="0"/>
                        </a:rPr>
                        <a:t>4P</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23/08/18</a:t>
                      </a:r>
                      <a:endParaRPr lang="en-IN" sz="2000" dirty="0">
                        <a:effectLst/>
                      </a:endParaRPr>
                    </a:p>
                    <a:p>
                      <a:pPr>
                        <a:spcAft>
                          <a:spcPts val="0"/>
                        </a:spcAft>
                      </a:pPr>
                      <a:r>
                        <a:rPr lang="en-US" sz="2000" dirty="0">
                          <a:effectLst/>
                        </a:rPr>
                        <a:t>1815 HRS</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hi-IN" sz="2000" dirty="0">
                          <a:effectLst/>
                          <a:latin typeface="Times New Roman" panose="02020603050405020304" pitchFamily="18" charset="0"/>
                        </a:rPr>
                        <a:t>ट्रेन से</a:t>
                      </a:r>
                    </a:p>
                  </a:txBody>
                  <a:tcPr marL="53039" marR="53039" marT="0" marB="0"/>
                </a:tc>
                <a:tc>
                  <a:txBody>
                    <a:bodyPr/>
                    <a:lstStyle/>
                    <a:p>
                      <a:pPr>
                        <a:spcAft>
                          <a:spcPts val="0"/>
                        </a:spcAft>
                      </a:pPr>
                      <a:r>
                        <a:rPr lang="hi-IN" sz="2000" dirty="0">
                          <a:effectLst/>
                          <a:latin typeface="Times New Roman" panose="02020603050405020304" pitchFamily="18" charset="0"/>
                        </a:rPr>
                        <a:t>अलुवा</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 1120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5"/>
                  </a:ext>
                </a:extLst>
              </a:tr>
              <a:tr h="592347">
                <a:tc>
                  <a:txBody>
                    <a:bodyPr/>
                    <a:lstStyle/>
                    <a:p>
                      <a:pPr>
                        <a:spcAft>
                          <a:spcPts val="0"/>
                        </a:spcAft>
                      </a:pPr>
                      <a:r>
                        <a:rPr lang="en-US" sz="2000" dirty="0">
                          <a:effectLst/>
                          <a:latin typeface="Times New Roman" panose="02020603050405020304" pitchFamily="18" charset="0"/>
                        </a:rPr>
                        <a:t>4Q</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23/08/18</a:t>
                      </a:r>
                      <a:endParaRPr lang="en-IN" sz="2000" dirty="0">
                        <a:effectLst/>
                      </a:endParaRPr>
                    </a:p>
                    <a:p>
                      <a:pPr>
                        <a:spcAft>
                          <a:spcPts val="0"/>
                        </a:spcAft>
                      </a:pPr>
                      <a:r>
                        <a:rPr lang="en-US" sz="2000" dirty="0">
                          <a:effectLst/>
                        </a:rPr>
                        <a:t>1657 HRS</a:t>
                      </a:r>
                      <a:endParaRPr lang="en-IN" sz="2000" dirty="0">
                        <a:effectLst/>
                        <a:latin typeface="Times New Roman" panose="02020603050405020304" pitchFamily="18" charset="0"/>
                        <a:ea typeface="Calibri"/>
                        <a:cs typeface="Mangal"/>
                      </a:endParaRPr>
                    </a:p>
                  </a:txBody>
                  <a:tcPr marL="53039" marR="53039" marT="0" marB="0"/>
                </a:tc>
                <a:tc>
                  <a:txBody>
                    <a:bodyPr/>
                    <a:lstStyle/>
                    <a:p>
                      <a:r>
                        <a:rPr lang="hi-IN" sz="2000" dirty="0"/>
                        <a:t>सड़क मार्ग से </a:t>
                      </a:r>
                    </a:p>
                  </a:txBody>
                  <a:tcPr marL="53039" marR="53039" marT="0" marB="0"/>
                </a:tc>
                <a:tc>
                  <a:txBody>
                    <a:bodyPr/>
                    <a:lstStyle/>
                    <a:p>
                      <a:pPr>
                        <a:spcAft>
                          <a:spcPts val="0"/>
                        </a:spcAft>
                      </a:pPr>
                      <a:r>
                        <a:rPr lang="hi-IN" sz="2000" dirty="0">
                          <a:effectLst/>
                          <a:latin typeface="Times New Roman" panose="02020603050405020304" pitchFamily="18" charset="0"/>
                        </a:rPr>
                        <a:t>इडुक्की</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24/08/18 1120 </a:t>
                      </a:r>
                      <a:r>
                        <a:rPr lang="en-US" sz="2000" dirty="0">
                          <a:effectLst/>
                        </a:rPr>
                        <a:t>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6"/>
                  </a:ext>
                </a:extLst>
              </a:tr>
              <a:tr h="592347">
                <a:tc>
                  <a:txBody>
                    <a:bodyPr/>
                    <a:lstStyle/>
                    <a:p>
                      <a:pPr>
                        <a:spcAft>
                          <a:spcPts val="0"/>
                        </a:spcAft>
                      </a:pPr>
                      <a:r>
                        <a:rPr lang="en-US" sz="2000" dirty="0">
                          <a:effectLst/>
                          <a:latin typeface="Times New Roman" panose="02020603050405020304" pitchFamily="18" charset="0"/>
                        </a:rPr>
                        <a:t>4R</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26/08/18</a:t>
                      </a:r>
                      <a:endParaRPr lang="en-IN" sz="2000" dirty="0">
                        <a:effectLst/>
                        <a:latin typeface="Times New Roman" panose="02020603050405020304" pitchFamily="18" charset="0"/>
                        <a:ea typeface="Calibri"/>
                        <a:cs typeface="Mangal"/>
                      </a:endParaRPr>
                    </a:p>
                  </a:txBody>
                  <a:tcPr marL="53039" marR="53039" marT="0" marB="0"/>
                </a:tc>
                <a:tc>
                  <a:txBody>
                    <a:bodyPr/>
                    <a:lstStyle/>
                    <a:p>
                      <a:r>
                        <a:rPr lang="hi-IN" sz="2000" dirty="0"/>
                        <a:t>सड़क मार्ग से</a:t>
                      </a:r>
                    </a:p>
                  </a:txBody>
                  <a:tcPr marL="53039" marR="53039" marT="0" marB="0"/>
                </a:tc>
                <a:tc>
                  <a:txBody>
                    <a:bodyPr/>
                    <a:lstStyle/>
                    <a:p>
                      <a:pPr>
                        <a:spcAft>
                          <a:spcPts val="0"/>
                        </a:spcAft>
                      </a:pPr>
                      <a:r>
                        <a:rPr lang="hi-IN" sz="2000" dirty="0">
                          <a:effectLst/>
                          <a:latin typeface="Times New Roman" panose="02020603050405020304" pitchFamily="18" charset="0"/>
                        </a:rPr>
                        <a:t>अलप्पुझा</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04 BN NDRF (A)</a:t>
                      </a:r>
                      <a:endParaRPr lang="en-IN" sz="2000" dirty="0">
                        <a:effectLst/>
                        <a:latin typeface="Times New Roman" panose="02020603050405020304" pitchFamily="18" charset="0"/>
                        <a:ea typeface="Calibri"/>
                        <a:cs typeface="Mangal"/>
                      </a:endParaRPr>
                    </a:p>
                  </a:txBody>
                  <a:tcPr marL="53039" marR="53039" marT="0" marB="0"/>
                </a:tc>
                <a:tc>
                  <a:txBody>
                    <a:bodyPr/>
                    <a:lstStyle/>
                    <a:p>
                      <a:pPr>
                        <a:spcAft>
                          <a:spcPts val="0"/>
                        </a:spcAft>
                      </a:pPr>
                      <a:r>
                        <a:rPr lang="en-US" sz="2000" dirty="0">
                          <a:effectLst/>
                          <a:latin typeface="Times New Roman" panose="02020603050405020304" pitchFamily="18" charset="0"/>
                        </a:rPr>
                        <a:t>28/08/18</a:t>
                      </a:r>
                      <a:endParaRPr lang="en-IN" sz="2000" dirty="0">
                        <a:effectLst/>
                      </a:endParaRPr>
                    </a:p>
                    <a:p>
                      <a:pPr>
                        <a:spcAft>
                          <a:spcPts val="0"/>
                        </a:spcAft>
                      </a:pPr>
                      <a:r>
                        <a:rPr lang="en-US" sz="2000" dirty="0">
                          <a:effectLst/>
                        </a:rPr>
                        <a:t>1205 HRS</a:t>
                      </a:r>
                      <a:endParaRPr lang="en-IN" sz="2000" dirty="0">
                        <a:effectLst/>
                        <a:latin typeface="Times New Roman" panose="02020603050405020304" pitchFamily="18" charset="0"/>
                        <a:ea typeface="Calibri"/>
                        <a:cs typeface="Mangal"/>
                      </a:endParaRPr>
                    </a:p>
                  </a:txBody>
                  <a:tcPr marL="53039" marR="53039" marT="0" marB="0"/>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365728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93118E2-ACCA-3D12-FE64-37738249BEE6}"/>
            </a:ext>
          </a:extLst>
        </p:cNvPr>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081408B0-D797-F005-D568-AE71825E4B25}"/>
              </a:ext>
            </a:extLst>
          </p:cNvPr>
          <p:cNvSpPr>
            <a:spLocks noGrp="1"/>
          </p:cNvSpPr>
          <p:nvPr>
            <p:ph idx="4294967295"/>
          </p:nvPr>
        </p:nvSpPr>
        <p:spPr>
          <a:xfrm>
            <a:off x="384048" y="1691640"/>
            <a:ext cx="11439143" cy="5093208"/>
          </a:xfrm>
          <a:prstGeom prst="rect">
            <a:avLst/>
          </a:prstGeom>
        </p:spPr>
        <p:txBody>
          <a:bodyPr>
            <a:normAutofit/>
          </a:bodyPr>
          <a:lstStyle/>
          <a:p>
            <a:pPr marL="426293" indent="-426293" algn="just"/>
            <a:r>
              <a:rPr lang="en-IN" sz="2800"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इससे फर्नीचर, कारें, दोपहिया वाहन और अन्य घरेलू टिकाऊ संपत्तियों का पूरी तरह से नुकसान हुआ।</a:t>
            </a:r>
          </a:p>
          <a:p>
            <a:pPr marL="426293" indent="-426293" algn="just"/>
            <a:endParaRPr lang="hi-IN" sz="2800" dirty="0">
              <a:latin typeface="Times New Roman" panose="02020603050405020304" pitchFamily="18" charset="0"/>
              <a:cs typeface="Times New Roman" panose="02020603050405020304" pitchFamily="18" charset="0"/>
            </a:endParaRPr>
          </a:p>
          <a:p>
            <a:pPr marL="426293" indent="-426293" algn="just"/>
            <a:r>
              <a:rPr lang="hi-IN" sz="2800" dirty="0">
                <a:latin typeface="Times New Roman" panose="02020603050405020304" pitchFamily="18" charset="0"/>
                <a:cs typeface="Times New Roman" panose="02020603050405020304" pitchFamily="18" charset="0"/>
              </a:rPr>
              <a:t>व्यापक बाढ़ के कारण हवाई अड्डा और शीर्ष ऑटोमोबाइल कंपनियों की फैक्ट्रियाँ बंद हो गईं, तथा पानी में डूबी पटरियों पर भरी हुई यात्री गाड़ियाँ रुक गईं।</a:t>
            </a:r>
          </a:p>
          <a:p>
            <a:pPr marL="426293" indent="-426293" algn="just"/>
            <a:endParaRPr lang="hi-IN" sz="2800" dirty="0">
              <a:latin typeface="Times New Roman" panose="02020603050405020304" pitchFamily="18" charset="0"/>
              <a:cs typeface="Times New Roman" panose="02020603050405020304" pitchFamily="18" charset="0"/>
            </a:endParaRPr>
          </a:p>
          <a:p>
            <a:pPr marL="426293" indent="-426293" algn="just"/>
            <a:r>
              <a:rPr lang="hi-IN" sz="2800" dirty="0">
                <a:latin typeface="Times New Roman" panose="02020603050405020304" pitchFamily="18" charset="0"/>
                <a:cs typeface="Times New Roman" panose="02020603050405020304" pitchFamily="18" charset="0"/>
              </a:rPr>
              <a:t>भारतीय नौसेना का अरक्कोनम में स्थित एयर बेस — जो चेन्नई से 70 किमी पश्चिम में है — को व्यावसायिक उड़ानों के लिए तैयार किया गया ताकि नागरिक हवाई अड्डे पर फंसे सैकड़ों यात्रियों को बाहर निकाला जा सके, जिसे दिसंबर तक बंद रखा गया है।</a:t>
            </a:r>
            <a:endParaRPr lang="en-US" sz="2800" dirty="0">
              <a:latin typeface="Times New Roman" panose="02020603050405020304" pitchFamily="18" charset="0"/>
              <a:cs typeface="Times New Roman" panose="02020603050405020304" pitchFamily="18" charset="0"/>
            </a:endParaRPr>
          </a:p>
          <a:p>
            <a:pPr marL="479580" indent="-479580" algn="just">
              <a:buFont typeface="Arial" pitchFamily="34" charset="0"/>
              <a:buChar char="•"/>
            </a:pPr>
            <a:endParaRPr lang="en-US" sz="2800" dirty="0">
              <a:latin typeface="Times New Roman" panose="02020603050405020304" pitchFamily="18" charset="0"/>
              <a:cs typeface="Times New Roman" panose="02020603050405020304" pitchFamily="18" charset="0"/>
            </a:endParaRPr>
          </a:p>
          <a:p>
            <a:pPr marL="426293" indent="-426293" algn="just">
              <a:buFont typeface="Arial" pitchFamily="34" charset="0"/>
              <a:buChar char="•"/>
            </a:pPr>
            <a:endParaRPr lang="en-IN" sz="2800" dirty="0">
              <a:latin typeface="Times New Roman" panose="02020603050405020304" pitchFamily="18" charset="0"/>
              <a:cs typeface="Times New Roman" panose="02020603050405020304" pitchFamily="18" charset="0"/>
            </a:endParaRPr>
          </a:p>
          <a:p>
            <a:pPr marL="426293" indent="-426293" algn="just">
              <a:buFont typeface="Arial" pitchFamily="34" charset="0"/>
              <a:buChar char="•"/>
            </a:pPr>
            <a:endParaRPr lang="en-IN" sz="1800" dirty="0">
              <a:latin typeface="Times New Roman" panose="02020603050405020304" pitchFamily="18" charset="0"/>
              <a:cs typeface="Times New Roman" panose="02020603050405020304" pitchFamily="18" charset="0"/>
            </a:endParaRPr>
          </a:p>
          <a:p>
            <a:pPr algn="just"/>
            <a:endParaRPr lang="en-IN" sz="1800"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9250BD88-2BA8-3555-9988-90398F71C142}"/>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0220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The 2015 Chennai Flood: A Case fo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Times New Roman" panose="02020603050405020304" pitchFamily="18" charset="0"/>
            </a:endParaRPr>
          </a:p>
        </p:txBody>
      </p:sp>
      <p:pic>
        <p:nvPicPr>
          <p:cNvPr id="8" name="Picture 7"/>
          <p:cNvPicPr/>
          <p:nvPr/>
        </p:nvPicPr>
        <p:blipFill>
          <a:blip r:embed="rId2" cstate="print"/>
          <a:srcRect l="9285" t="12504" r="17289" b="9085"/>
          <a:stretch>
            <a:fillRect/>
          </a:stretch>
        </p:blipFill>
        <p:spPr bwMode="auto">
          <a:xfrm>
            <a:off x="460375" y="2156605"/>
            <a:ext cx="11349187" cy="4563372"/>
          </a:xfrm>
          <a:prstGeom prst="rect">
            <a:avLst/>
          </a:prstGeom>
          <a:noFill/>
          <a:ln w="9525">
            <a:noFill/>
            <a:miter lim="800000"/>
            <a:headEnd/>
            <a:tailEnd/>
          </a:ln>
        </p:spPr>
      </p:pic>
      <p:sp>
        <p:nvSpPr>
          <p:cNvPr id="4" name="TextBox 3">
            <a:extLst>
              <a:ext uri="{FF2B5EF4-FFF2-40B4-BE49-F238E27FC236}">
                <a16:creationId xmlns="" xmlns:a16="http://schemas.microsoft.com/office/drawing/2014/main" id="{07DFDBE2-C202-E804-AF10-C75C4C976F37}"/>
              </a:ext>
            </a:extLst>
          </p:cNvPr>
          <p:cNvSpPr txBox="1"/>
          <p:nvPr/>
        </p:nvSpPr>
        <p:spPr>
          <a:xfrm>
            <a:off x="2007523" y="627093"/>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गजराज</a:t>
            </a:r>
            <a:r>
              <a:rPr lang="en-US" sz="4400" b="1" u="sng" dirty="0">
                <a:latin typeface="Times New Roman" panose="02020603050405020304" pitchFamily="18" charset="0"/>
                <a:cs typeface="Times New Roman" panose="02020603050405020304" pitchFamily="18" charset="0"/>
              </a:rPr>
              <a:t> </a:t>
            </a:r>
            <a:r>
              <a:rPr lang="hi-IN" sz="4400" b="1" u="sng" dirty="0">
                <a:latin typeface="Times New Roman" panose="02020603050405020304" pitchFamily="18" charset="0"/>
                <a:cs typeface="Times New Roman" panose="02020603050405020304" pitchFamily="18" charset="0"/>
              </a:rPr>
              <a:t>- 2021</a:t>
            </a:r>
          </a:p>
        </p:txBody>
      </p:sp>
    </p:spTree>
    <p:extLst>
      <p:ext uri="{BB962C8B-B14F-4D97-AF65-F5344CB8AC3E}">
        <p14:creationId xmlns:p14="http://schemas.microsoft.com/office/powerpoint/2010/main" val="28395185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4158" y="1723048"/>
            <a:ext cx="11783683" cy="1748287"/>
          </a:xfrm>
          <a:prstGeom prst="rect">
            <a:avLst/>
          </a:prstGeom>
        </p:spPr>
        <p:txBody>
          <a:bodyPr>
            <a:noAutofit/>
          </a:bodyPr>
          <a:lstStyle/>
          <a:p>
            <a:pPr algn="just"/>
            <a:r>
              <a:rPr lang="hi-IN" sz="2800" dirty="0">
                <a:latin typeface="Times New Roman" panose="02020603050405020304" pitchFamily="18" charset="0"/>
                <a:cs typeface="Times New Roman" panose="02020603050405020304" pitchFamily="18" charset="0"/>
              </a:rPr>
              <a:t>दिनांक 24.09.2021 को एक हाथी महानदी नदी को पार करते समय मुंडली बैराज पर नदी में फँस गया।</a:t>
            </a:r>
          </a:p>
          <a:p>
            <a:pPr algn="just"/>
            <a:r>
              <a:rPr lang="hi-IN" sz="2800" dirty="0">
                <a:latin typeface="Times New Roman" panose="02020603050405020304" pitchFamily="18" charset="0"/>
                <a:cs typeface="Times New Roman" panose="02020603050405020304" pitchFamily="18" charset="0"/>
              </a:rPr>
              <a:t>यह हाथी सात अन्य हाथियों के झुंड में से एक था, जो महानदी नदी को पार करते समय तेज धारा में बह गए थे।</a:t>
            </a:r>
          </a:p>
          <a:p>
            <a:pPr algn="just"/>
            <a:r>
              <a:rPr lang="hi-IN" sz="2800" dirty="0">
                <a:latin typeface="Times New Roman" panose="02020603050405020304" pitchFamily="18" charset="0"/>
                <a:cs typeface="Times New Roman" panose="02020603050405020304" pitchFamily="18" charset="0"/>
              </a:rPr>
              <a:t>स्थानीय लोगों ने हाथी की चिंघाड़ सुनकर उसे देखा और तुरंत ODRAF को सूचित किया।</a:t>
            </a:r>
            <a:endParaRPr lang="en-IN" sz="2800" dirty="0">
              <a:latin typeface="Times New Roman" panose="02020603050405020304" pitchFamily="18" charset="0"/>
              <a:cs typeface="Times New Roman" panose="02020603050405020304" pitchFamily="18" charset="0"/>
            </a:endParaRPr>
          </a:p>
        </p:txBody>
      </p:sp>
      <p:pic>
        <p:nvPicPr>
          <p:cNvPr id="5" name="Picture 4"/>
          <p:cNvPicPr/>
          <p:nvPr/>
        </p:nvPicPr>
        <p:blipFill>
          <a:blip r:embed="rId2" cstate="print"/>
          <a:srcRect l="14866" t="6932" r="12443" b="11238"/>
          <a:stretch>
            <a:fillRect/>
          </a:stretch>
        </p:blipFill>
        <p:spPr bwMode="auto">
          <a:xfrm>
            <a:off x="1083212" y="3505202"/>
            <a:ext cx="10297551" cy="3249282"/>
          </a:xfrm>
          <a:prstGeom prst="rect">
            <a:avLst/>
          </a:prstGeom>
          <a:noFill/>
          <a:ln w="9525">
            <a:noFill/>
            <a:miter lim="800000"/>
            <a:headEnd/>
            <a:tailEnd/>
          </a:ln>
        </p:spPr>
      </p:pic>
    </p:spTree>
    <p:extLst>
      <p:ext uri="{BB962C8B-B14F-4D97-AF65-F5344CB8AC3E}">
        <p14:creationId xmlns:p14="http://schemas.microsoft.com/office/powerpoint/2010/main" val="14862659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5057" y="1744393"/>
            <a:ext cx="11585275" cy="5010089"/>
          </a:xfrm>
          <a:prstGeom prst="rect">
            <a:avLst/>
          </a:prstGeom>
        </p:spPr>
        <p:txBody>
          <a:bodyPr>
            <a:normAutofit/>
          </a:bodyPr>
          <a:lstStyle/>
          <a:p>
            <a:pPr algn="just"/>
            <a:r>
              <a:rPr lang="hi-IN" sz="2800" dirty="0">
                <a:latin typeface="Times New Roman" panose="02020603050405020304" pitchFamily="18" charset="0"/>
                <a:cs typeface="Times New Roman" panose="02020603050405020304" pitchFamily="18" charset="0"/>
              </a:rPr>
              <a:t>बटालियन कंट्रोल रूम आईसी ने न्यूज़ चैनल देखते समय स्थिति के संबंध में कमांडेंट और डीसी/ऑप्स को सूचित किया।</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03 बटालियन एनडीआरएफ मुंडली के कमांडेंट ने डीसी/ऑप्स को घटना स्थल(लगभग 4 किमी बटालियन मुख्यालय से) पर जाने और यह पता लगाने के लिए कि क्या एनडीआरएफ की आवश्यकता है रैकी करने का निर्देश दिया ।</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लगभग 1030 बजे डीसी/ऑप्स, इंस्पेक्टर/ऑप्स और 2 कांस्टेबलों के साथ घटना स्थल पर गए, जहाँ डीएफओ और फायर टीम कार्रवाई में लगे हुए थे।</a:t>
            </a:r>
            <a:endParaRPr lang="en-IN"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C4CAF381-FBF5-8894-C71B-618903D7DF4A}"/>
              </a:ext>
            </a:extLst>
          </p:cNvPr>
          <p:cNvSpPr txBox="1"/>
          <p:nvPr/>
        </p:nvSpPr>
        <p:spPr>
          <a:xfrm>
            <a:off x="2049217" y="44368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एनडीआरएफ की जिम्मेदारी/दायित्व</a:t>
            </a:r>
          </a:p>
        </p:txBody>
      </p:sp>
    </p:spTree>
    <p:extLst>
      <p:ext uri="{BB962C8B-B14F-4D97-AF65-F5344CB8AC3E}">
        <p14:creationId xmlns:p14="http://schemas.microsoft.com/office/powerpoint/2010/main" val="37060348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854678"/>
            <a:ext cx="10972800" cy="4735903"/>
          </a:xfrm>
          <a:prstGeom prst="rect">
            <a:avLst/>
          </a:prstGeom>
        </p:spPr>
        <p:txBody>
          <a:bodyPr>
            <a:normAutofit/>
          </a:bodyPr>
          <a:lstStyle/>
          <a:p>
            <a:pPr algn="just"/>
            <a:r>
              <a:rPr lang="hi-IN" sz="2800" dirty="0">
                <a:latin typeface="Times New Roman" panose="02020603050405020304" pitchFamily="18" charset="0"/>
                <a:cs typeface="Times New Roman" panose="02020603050405020304" pitchFamily="18" charset="0"/>
              </a:rPr>
              <a:t>पूछताछ करने पर, डीसी/ऑप्स को आश्वासन दिया गया कि आवश्यकता पड़ने पर डीएफओ एनडीआरएफ को सूचित करेगा।</a:t>
            </a:r>
          </a:p>
          <a:p>
            <a:pPr algn="just"/>
            <a:endParaRPr lang="en-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कुछ समय बाद, डीसी/ऑप्स ने दो कांस्टेबलों को गतिविधियों पर नज़र रखने का निर्देश दिया और बटालियन लौट गए।</a:t>
            </a:r>
          </a:p>
          <a:p>
            <a:pPr algn="just"/>
            <a:endParaRPr lang="en-US"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इस बीच, ODRAF(ओडिशा डिज़ास्टर रैपिड एक्शन फोर्स) टीम को बुलाया गया और तुरंत बचाव अभियान शुरू किया गया।</a:t>
            </a:r>
            <a:endParaRPr lang="en-IN" sz="2800" dirty="0">
              <a:latin typeface="Times New Roman" panose="02020603050405020304" pitchFamily="18" charset="0"/>
              <a:cs typeface="Times New Roman" pitchFamily="18" charset="0"/>
            </a:endParaRP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2D60D042-9B76-5C4F-2317-3E2236A1A12D}"/>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7779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9285" t="12504" r="17289" b="9085"/>
          <a:stretch>
            <a:fillRect/>
          </a:stretch>
        </p:blipFill>
        <p:spPr bwMode="auto">
          <a:xfrm>
            <a:off x="1050386" y="3073392"/>
            <a:ext cx="10339754" cy="3334083"/>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7CCE859D-B938-FC5E-81AE-CBEA90C1B200}"/>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3E7FCA9-A051-AB61-9B2D-5F6C28387D41}"/>
              </a:ext>
            </a:extLst>
          </p:cNvPr>
          <p:cNvSpPr txBox="1"/>
          <p:nvPr/>
        </p:nvSpPr>
        <p:spPr>
          <a:xfrm>
            <a:off x="1337734" y="2033640"/>
            <a:ext cx="9142246" cy="523220"/>
          </a:xfrm>
          <a:prstGeom prst="rect">
            <a:avLst/>
          </a:prstGeom>
          <a:noFill/>
        </p:spPr>
        <p:txBody>
          <a:bodyPr wrap="none" rtlCol="0">
            <a:spAutoFit/>
          </a:bodyPr>
          <a:lstStyle/>
          <a:p>
            <a:pPr marL="457200" indent="-457200">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07 कर्मियों(5 ODRAF और 2 पत्रकार) की एक टीम हाथी के पास रबर बोट से गई।</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4143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408" y="1676400"/>
            <a:ext cx="11775055" cy="5069456"/>
          </a:xfrm>
          <a:prstGeom prst="rect">
            <a:avLst/>
          </a:prstGeom>
        </p:spPr>
        <p:txBody>
          <a:bodyPr>
            <a:normAutofit lnSpcReduction="10000"/>
          </a:bodyPr>
          <a:lstStyle/>
          <a:p>
            <a:pPr algn="just"/>
            <a:r>
              <a:rPr lang="hi-IN" sz="2800" dirty="0">
                <a:latin typeface="Times New Roman" panose="02020603050405020304" pitchFamily="18" charset="0"/>
                <a:cs typeface="Times New Roman" panose="02020603050405020304" pitchFamily="18" charset="0"/>
              </a:rPr>
              <a:t>लगभग 1315 बजे, घटना स्थल पर तैनात एनडीआरएफ कर्मियों ने सूचित किया कि </a:t>
            </a:r>
            <a:r>
              <a:rPr lang="en-IN" sz="2800" dirty="0">
                <a:latin typeface="Times New Roman" panose="02020603050405020304" pitchFamily="18" charset="0"/>
                <a:cs typeface="Times New Roman" panose="02020603050405020304" pitchFamily="18" charset="0"/>
              </a:rPr>
              <a:t>ODRAF</a:t>
            </a:r>
            <a:r>
              <a:rPr lang="hi-IN" sz="2800" dirty="0">
                <a:latin typeface="Times New Roman" panose="02020603050405020304" pitchFamily="18" charset="0"/>
                <a:cs typeface="Times New Roman" panose="02020603050405020304" pitchFamily="18" charset="0"/>
              </a:rPr>
              <a:t> बचाव दल की रबर बोट तेज जलधारा के कारण पलट गई।</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तत्काल, 03 बटालियन एनडीआरएफ मुंडली कमांडेंट के पर्यवेक्षण में की टीम 3</a:t>
            </a:r>
            <a:r>
              <a:rPr lang="en-IN" sz="2800" dirty="0">
                <a:latin typeface="Times New Roman" panose="02020603050405020304" pitchFamily="18" charset="0"/>
                <a:cs typeface="Times New Roman" panose="02020603050405020304" pitchFamily="18" charset="0"/>
              </a:rPr>
              <a:t>B</a:t>
            </a:r>
            <a:r>
              <a:rPr lang="hi-IN" sz="2800" dirty="0">
                <a:latin typeface="Times New Roman" panose="02020603050405020304" pitchFamily="18" charset="0"/>
                <a:cs typeface="Times New Roman" panose="02020603050405020304" pitchFamily="18" charset="0"/>
              </a:rPr>
              <a:t>, 2</a:t>
            </a:r>
            <a:r>
              <a:rPr lang="en-IN" sz="2800" dirty="0">
                <a:latin typeface="Times New Roman" panose="02020603050405020304" pitchFamily="18" charset="0"/>
                <a:cs typeface="Times New Roman" panose="02020603050405020304" pitchFamily="18" charset="0"/>
              </a:rPr>
              <a:t>I/C, DC/Ops </a:t>
            </a:r>
            <a:r>
              <a:rPr lang="hi-IN" sz="2800" dirty="0">
                <a:latin typeface="Times New Roman" panose="02020603050405020304" pitchFamily="18" charset="0"/>
                <a:cs typeface="Times New Roman" panose="02020603050405020304" pitchFamily="18" charset="0"/>
              </a:rPr>
              <a:t>और टीम कमांडर इंस्पेक्टर/जीडी एस. के. शांति नेतृत्व में 1328 बजे बटालियन मुख्यालय से रवाना हुई और 1340 बजे स्थल पर पहुँच गई।</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07 कर्मियों में से 06 को बचा लिया गया, जिनमें से एक ओटीवी प्रमुख संवाददाता मृत पाया गया।</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साथ ही, यह पता चलने पर कि एक व्यक्ति लापता है, टीम ने 1420 बजे 06 बटालियन </a:t>
            </a:r>
            <a:r>
              <a:rPr lang="en-IN" sz="2800" dirty="0">
                <a:latin typeface="Times New Roman" panose="02020603050405020304" pitchFamily="18" charset="0"/>
                <a:cs typeface="Times New Roman" panose="02020603050405020304" pitchFamily="18" charset="0"/>
              </a:rPr>
              <a:t>ODRAF </a:t>
            </a:r>
            <a:r>
              <a:rPr lang="hi-IN" sz="2800" dirty="0">
                <a:latin typeface="Times New Roman" panose="02020603050405020304" pitchFamily="18" charset="0"/>
                <a:cs typeface="Times New Roman" panose="02020603050405020304" pitchFamily="18" charset="0"/>
              </a:rPr>
              <a:t>के लापता व्यक्ति की खोज और बचाव अभियान प्रारंभ किया।</a:t>
            </a:r>
            <a:endParaRPr lang="en-IN" sz="2800" dirty="0">
              <a:latin typeface="Times New Roman" pitchFamily="18" charset="0"/>
              <a:cs typeface="Times New Roman" pitchFamily="18" charset="0"/>
            </a:endParaRPr>
          </a:p>
          <a:p>
            <a:pPr algn="just"/>
            <a:endParaRPr lang="en-IN" sz="2400" dirty="0">
              <a:latin typeface="Times New Roman" pitchFamily="18" charset="0"/>
              <a:cs typeface="Times New Roman" pitchFamily="18" charset="0"/>
            </a:endParaRPr>
          </a:p>
          <a:p>
            <a:pPr algn="just"/>
            <a:endParaRPr lang="en-IN" sz="2400" dirty="0">
              <a:latin typeface="Times New Roman" pitchFamily="18" charset="0"/>
              <a:cs typeface="Times New Roman" pitchFamily="18" charset="0"/>
            </a:endParaRPr>
          </a:p>
          <a:p>
            <a:endParaRPr lang="en-IN" dirty="0">
              <a:latin typeface="Times New Roman" panose="02020603050405020304" pitchFamily="18" charset="0"/>
              <a:cs typeface="Times New Roman" panose="02020603050405020304" pitchFamily="18" charset="0"/>
            </a:endParaRPr>
          </a:p>
          <a:p>
            <a:endParaRPr lang="en-IN" sz="4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375CB8D9-B670-5D18-01A1-AB932CAA2692}"/>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35819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8189" y="1647645"/>
            <a:ext cx="11602528" cy="5132717"/>
          </a:xfrm>
          <a:prstGeom prst="rect">
            <a:avLst/>
          </a:prstGeom>
        </p:spPr>
        <p:txBody>
          <a:bodyPr>
            <a:normAutofit/>
          </a:bodyPr>
          <a:lstStyle/>
          <a:p>
            <a:pPr algn="just"/>
            <a:r>
              <a:rPr lang="hi-IN" sz="2800" dirty="0">
                <a:latin typeface="Times New Roman" panose="02020603050405020304" pitchFamily="18" charset="0"/>
                <a:cs typeface="Times New Roman" panose="02020603050405020304" pitchFamily="18" charset="0"/>
              </a:rPr>
              <a:t>हालाँकि विभिन्न तकनीकों का उपयोग करते हुए सर्वोत्तम प्रयासों और गहन खोज के बावजूद, पीड़ित का पता नहीं लगाया जा सका। इसके बाद, अंधेरा हो जाने के कारण खोज अभियान 1813 बजे बंद कर दिया गया।</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दिनांक 25.09.2021 को, 03 बटालियन मुंडली की 08 टीमों को रवाना किया गया, जिनमें से 04 टीमों को बटालियन मुख्यालय में आरक्षित रखा गया जबकि अन्य को 0625 बजे विभिन्न स्थानों पर खोज अभियान के लिए तैनात किया गया।</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खोज अभियान के दौरान, टीम 3</a:t>
            </a:r>
            <a:r>
              <a:rPr lang="en-IN" sz="2800" dirty="0">
                <a:latin typeface="Times New Roman" panose="02020603050405020304" pitchFamily="18" charset="0"/>
                <a:cs typeface="Times New Roman" panose="02020603050405020304" pitchFamily="18" charset="0"/>
              </a:rPr>
              <a:t>A </a:t>
            </a:r>
            <a:r>
              <a:rPr lang="hi-IN" sz="2800" dirty="0">
                <a:latin typeface="Times New Roman" panose="02020603050405020304" pitchFamily="18" charset="0"/>
                <a:cs typeface="Times New Roman" panose="02020603050405020304" pitchFamily="18" charset="0"/>
              </a:rPr>
              <a:t>ने नराज, कटक से एक अज्ञात शव बरामद किया। हालाँकि, ODRAF ने सत्यापन कर पुष्टि की कि वह शव लापता व्यक्ति, अर्थात् सीताराम मुर्मू का नहीं था।</a:t>
            </a:r>
            <a:endParaRPr lang="en-IN" sz="2800" dirty="0">
              <a:latin typeface="Times New Roman" panose="02020603050405020304" pitchFamily="18" charset="0"/>
              <a:cs typeface="Times New Roman" pitchFamily="18" charset="0"/>
            </a:endParaRPr>
          </a:p>
          <a:p>
            <a:endParaRPr lang="en-IN"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C9D72B78-08B1-D046-6647-A769BC583D74}"/>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2308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1411" y="1745410"/>
            <a:ext cx="11749177" cy="4826810"/>
          </a:xfrm>
          <a:prstGeom prst="rect">
            <a:avLst/>
          </a:prstGeom>
        </p:spPr>
        <p:txBody>
          <a:bodyPr anchor="ctr">
            <a:normAutofit/>
          </a:bodyPr>
          <a:lstStyle/>
          <a:p>
            <a:pPr algn="just"/>
            <a:r>
              <a:rPr lang="hi-IN" sz="2800" dirty="0">
                <a:latin typeface="Times New Roman" panose="02020603050405020304" pitchFamily="18" charset="0"/>
                <a:cs typeface="Times New Roman" panose="02020603050405020304" pitchFamily="18" charset="0"/>
              </a:rPr>
              <a:t>इसके अतिरिक्त, ओडिशा राज्य में आने वाले चक्रवात गुलाब को ध्यान में रखते हुए विशेष राहत आयुक्त(</a:t>
            </a:r>
            <a:r>
              <a:rPr lang="en-IN" sz="2800" dirty="0">
                <a:latin typeface="Times New Roman" panose="02020603050405020304" pitchFamily="18" charset="0"/>
                <a:cs typeface="Times New Roman" panose="02020603050405020304" pitchFamily="18" charset="0"/>
              </a:rPr>
              <a:t>SRC) </a:t>
            </a:r>
            <a:r>
              <a:rPr lang="hi-IN" sz="2800" dirty="0">
                <a:latin typeface="Times New Roman" panose="02020603050405020304" pitchFamily="18" charset="0"/>
                <a:cs typeface="Times New Roman" panose="02020603050405020304" pitchFamily="18" charset="0"/>
              </a:rPr>
              <a:t>के अनुरोध पर खोज अभियान 1156 बजे बंद कर दिया गया।</a:t>
            </a:r>
          </a:p>
          <a:p>
            <a:pPr algn="just"/>
            <a:r>
              <a:rPr lang="hi-IN" sz="2800" dirty="0">
                <a:latin typeface="Times New Roman" panose="02020603050405020304" pitchFamily="18" charset="0"/>
                <a:cs typeface="Times New Roman" panose="02020603050405020304" pitchFamily="18" charset="0"/>
              </a:rPr>
              <a:t>अगले दिन, अर्थात् दिनांक 26.09.2021 को, मीडिया स्रोतों के अनुसार, कई घंटों की खोज अभियान के बाद, मुंडली नाव दुर्घटना के बाद लापता हुए मृतक का शव कटक जिले के अथागढ़ क्षेत्र में काखड़ी से नदी से मिला और बरामद किया गया।</a:t>
            </a:r>
          </a:p>
          <a:p>
            <a:pPr algn="just"/>
            <a:r>
              <a:rPr lang="hi-IN" sz="2800" dirty="0">
                <a:latin typeface="Times New Roman" panose="02020603050405020304" pitchFamily="18" charset="0"/>
                <a:cs typeface="Times New Roman" panose="02020603050405020304" pitchFamily="18" charset="0"/>
              </a:rPr>
              <a:t>उसी दिन मुंडली पुल पर महानदी में फंसा हुआ हाथी जॉबरा बैराज पर मृत अवस्था में पाया गया।</a:t>
            </a:r>
            <a:endParaRPr lang="en-IN"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A981A43F-04E4-3897-7500-842963E9322D}"/>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61419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2199736"/>
            <a:ext cx="10972800" cy="1805329"/>
          </a:xfrm>
          <a:prstGeom prst="rect">
            <a:avLst/>
          </a:prstGeom>
          <a:solidFill>
            <a:srgbClr val="FFC000"/>
          </a:solidFill>
        </p:spPr>
        <p:txBody>
          <a:bodyPr>
            <a:normAutofit/>
          </a:bodyPr>
          <a:lstStyle/>
          <a:p>
            <a:pPr marL="0" indent="0" algn="ctr">
              <a:buNone/>
            </a:pPr>
            <a:r>
              <a:rPr lang="hi-IN" sz="9600" b="1" dirty="0">
                <a:latin typeface="Times New Roman" panose="02020603050405020304" pitchFamily="18" charset="0"/>
                <a:cs typeface="Times New Roman" panose="02020603050405020304" pitchFamily="18" charset="0"/>
              </a:rPr>
              <a:t>कोई सवाल?</a:t>
            </a:r>
            <a:endParaRPr lang="en-IN" sz="9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8715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A301766-441C-90FD-9A3E-45BF75533F58}"/>
            </a:ext>
          </a:extLst>
        </p:cNvPr>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E02D4FF5-FDA7-8556-02FD-9394DE51D4C0}"/>
              </a:ext>
            </a:extLst>
          </p:cNvPr>
          <p:cNvSpPr>
            <a:spLocks noGrp="1"/>
          </p:cNvSpPr>
          <p:nvPr>
            <p:ph idx="4294967295"/>
          </p:nvPr>
        </p:nvSpPr>
        <p:spPr>
          <a:xfrm>
            <a:off x="591671" y="1901951"/>
            <a:ext cx="10954870" cy="4635373"/>
          </a:xfrm>
          <a:prstGeom prst="rect">
            <a:avLst/>
          </a:prstGeom>
        </p:spPr>
        <p:txBody>
          <a:bodyPr>
            <a:normAutofit/>
          </a:bodyPr>
          <a:lstStyle/>
          <a:p>
            <a:pPr marL="0" indent="0" algn="just">
              <a:buNone/>
            </a:pPr>
            <a:r>
              <a:rPr lang="hi-IN" sz="2800" b="1" dirty="0">
                <a:latin typeface="Times New Roman" panose="02020603050405020304" pitchFamily="18" charset="0"/>
                <a:cs typeface="Times New Roman" panose="02020603050405020304" pitchFamily="18" charset="0"/>
              </a:rPr>
              <a:t>अब आप इसके बारे में सीख चुके हैं: -</a:t>
            </a:r>
          </a:p>
          <a:p>
            <a:pPr marL="0" indent="0" algn="just">
              <a:buNone/>
            </a:pPr>
            <a:endParaRPr lang="en-US" sz="2800" b="1"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चेन्नई शहरी बाढ़ – 2015</a:t>
            </a:r>
          </a:p>
          <a:p>
            <a:pPr marL="0" indent="0" algn="just">
              <a:buNone/>
            </a:pPr>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केरल बाढ़ – 2018</a:t>
            </a:r>
          </a:p>
          <a:p>
            <a:pPr marL="0" indent="0" algn="just">
              <a:buNone/>
            </a:pPr>
            <a:endParaRPr lang="hi-IN" sz="2800" dirty="0">
              <a:latin typeface="Times New Roman" panose="02020603050405020304" pitchFamily="18" charset="0"/>
              <a:cs typeface="Times New Roman" panose="02020603050405020304" pitchFamily="18" charset="0"/>
            </a:endParaRPr>
          </a:p>
          <a:p>
            <a:pPr algn="just"/>
            <a:r>
              <a:rPr lang="en-IN" sz="2800" dirty="0">
                <a:latin typeface="Times New Roman" panose="02020603050405020304" pitchFamily="18" charset="0"/>
                <a:cs typeface="Times New Roman" panose="02020603050405020304" pitchFamily="18" charset="0"/>
              </a:rPr>
              <a:t>FWR </a:t>
            </a:r>
            <a:r>
              <a:rPr lang="hi-IN" sz="2800" dirty="0">
                <a:latin typeface="Times New Roman" panose="02020603050405020304" pitchFamily="18" charset="0"/>
                <a:cs typeface="Times New Roman" panose="02020603050405020304" pitchFamily="18" charset="0"/>
              </a:rPr>
              <a:t>प्रशिक्षण/ऑपरेशन्स में रेस्क्यू कार्यकर्ताओं की मौत का विश्लेषण, जिसमें मुंडली और </a:t>
            </a:r>
            <a:r>
              <a:rPr lang="en-IN" sz="2800" dirty="0">
                <a:latin typeface="Times New Roman" panose="02020603050405020304" pitchFamily="18" charset="0"/>
                <a:cs typeface="Times New Roman" panose="02020603050405020304" pitchFamily="18" charset="0"/>
              </a:rPr>
              <a:t>ODRAF </a:t>
            </a:r>
            <a:r>
              <a:rPr lang="hi-IN" sz="2800" dirty="0">
                <a:latin typeface="Times New Roman" panose="02020603050405020304" pitchFamily="18" charset="0"/>
                <a:cs typeface="Times New Roman" panose="02020603050405020304" pitchFamily="18" charset="0"/>
              </a:rPr>
              <a:t>घटना शामिल है।</a:t>
            </a:r>
            <a:endParaRPr lang="en-IN" sz="2800" dirty="0">
              <a:latin typeface="Times New Roman" panose="02020603050405020304" pitchFamily="18" charset="0"/>
              <a:cs typeface="Times New Roman" panose="02020603050405020304" pitchFamily="18" charset="0"/>
            </a:endParaRPr>
          </a:p>
        </p:txBody>
      </p:sp>
      <p:sp>
        <p:nvSpPr>
          <p:cNvPr id="10" name="Rectangle 6">
            <a:extLst>
              <a:ext uri="{FF2B5EF4-FFF2-40B4-BE49-F238E27FC236}">
                <a16:creationId xmlns="" xmlns:a16="http://schemas.microsoft.com/office/drawing/2014/main" id="{0935CCCC-4E62-3386-65D2-4DE002886032}"/>
              </a:ext>
            </a:extLst>
          </p:cNvPr>
          <p:cNvSpPr>
            <a:spLocks noChangeArrowheads="1"/>
          </p:cNvSpPr>
          <p:nvPr/>
        </p:nvSpPr>
        <p:spPr bwMode="auto">
          <a:xfrm>
            <a:off x="5990322" y="532400"/>
            <a:ext cx="9220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30250"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730250" algn="l"/>
              </a:tabLst>
            </a:pPr>
            <a:r>
              <a:rPr kumimoji="0" lang="en-US" altLang="en-US" sz="1000" b="0" i="0" u="none" strike="noStrike" cap="none" normalizeH="0" baseline="0" dirty="0">
                <a:ln>
                  <a:noFill/>
                </a:ln>
                <a:solidFill>
                  <a:srgbClr val="211C1F"/>
                </a:solidFill>
                <a:effectLst/>
                <a:latin typeface="Arial" panose="020B0604020202020204" pitchFamily="34" charset="0"/>
                <a:ea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 xmlns:a16="http://schemas.microsoft.com/office/drawing/2014/main" id="{65CBE79F-BC1F-7B3F-F221-981E2B1D5C2E}"/>
              </a:ext>
            </a:extLst>
          </p:cNvPr>
          <p:cNvSpPr txBox="1"/>
          <p:nvPr/>
        </p:nvSpPr>
        <p:spPr>
          <a:xfrm>
            <a:off x="2007523" y="393900"/>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समीक्षा</a:t>
            </a:r>
          </a:p>
        </p:txBody>
      </p:sp>
    </p:spTree>
    <p:extLst>
      <p:ext uri="{BB962C8B-B14F-4D97-AF65-F5344CB8AC3E}">
        <p14:creationId xmlns:p14="http://schemas.microsoft.com/office/powerpoint/2010/main" val="127563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04912" y="1682496"/>
            <a:ext cx="11127542" cy="4663440"/>
          </a:xfrm>
          <a:prstGeom prst="rect">
            <a:avLst/>
          </a:prstGeom>
          <a:noFill/>
          <a:ln w="9525">
            <a:noFill/>
            <a:miter lim="800000"/>
            <a:headEnd/>
            <a:tailEnd/>
          </a:ln>
          <a:effectLst/>
        </p:spPr>
      </p:pic>
      <p:sp>
        <p:nvSpPr>
          <p:cNvPr id="2" name="TextBox 1">
            <a:extLst>
              <a:ext uri="{FF2B5EF4-FFF2-40B4-BE49-F238E27FC236}">
                <a16:creationId xmlns="" xmlns:a16="http://schemas.microsoft.com/office/drawing/2014/main" id="{2F5E6E8E-86BD-58D0-7828-7241B0526E5A}"/>
              </a:ext>
            </a:extLst>
          </p:cNvPr>
          <p:cNvSpPr txBox="1"/>
          <p:nvPr/>
        </p:nvSpPr>
        <p:spPr>
          <a:xfrm>
            <a:off x="2007523" y="282759"/>
            <a:ext cx="8176953" cy="109728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अड्यार नदी के पास डूबे हुए मकान</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871932"/>
            <a:ext cx="10972800" cy="4254236"/>
          </a:xfrm>
          <a:prstGeom prst="rect">
            <a:avLst/>
          </a:prstGeom>
        </p:spPr>
        <p:txBody>
          <a:bodyPr>
            <a:normAutofit/>
          </a:bodyPr>
          <a:lstStyle/>
          <a:p>
            <a:pPr marL="0" indent="0">
              <a:buNone/>
            </a:pPr>
            <a:r>
              <a:rPr lang="hi-IN" sz="2800" b="1" dirty="0">
                <a:latin typeface="Times New Roman" panose="02020603050405020304" pitchFamily="18" charset="0"/>
                <a:cs typeface="Times New Roman" panose="02020603050405020304" pitchFamily="18" charset="0"/>
              </a:rPr>
              <a:t>प्रश्न :- 2015 की चेन्नई बाढ़ कब आई थी?</a:t>
            </a:r>
          </a:p>
          <a:p>
            <a:pPr marL="0" indent="0">
              <a:buNone/>
            </a:pPr>
            <a:r>
              <a:rPr lang="hi-IN" sz="2800" b="1"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अ) नवंबर 2015
ब) दिसंबर 2015
स) अक्टूबर 2015
द) जनवरी 2015</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IN" sz="28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 xmlns:a16="http://schemas.microsoft.com/office/drawing/2014/main" id="{063B4179-12C0-197A-CE34-E0B66CD05E14}"/>
              </a:ext>
            </a:extLst>
          </p:cNvPr>
          <p:cNvSpPr txBox="1">
            <a:spLocks noGrp="1" noChangeArrowheads="1"/>
          </p:cNvSpPr>
          <p:nvPr>
            <p:ph type="title"/>
          </p:nvPr>
        </p:nvSpPr>
        <p:spPr>
          <a:xfrm>
            <a:off x="1998453" y="303963"/>
            <a:ext cx="8195094" cy="1097280"/>
          </a:xfrm>
          <a:prstGeom prst="rect">
            <a:avLst/>
          </a:prstGeom>
          <a:solidFill>
            <a:srgbClr val="FFC000"/>
          </a:solidFill>
        </p:spPr>
        <p:txBody>
          <a:bodyPr vert="horz" lIns="121917" tIns="60958" rIns="121917" bIns="60958"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700" b="1" dirty="0">
                <a:latin typeface="Times New Roman" panose="02020603050405020304" pitchFamily="18" charset="0"/>
                <a:cs typeface="Times New Roman" pitchFamily="18" charset="0"/>
              </a:rPr>
              <a:t/>
            </a:r>
            <a:br>
              <a:rPr lang="en-IN" sz="3700" b="1" dirty="0">
                <a:latin typeface="Times New Roman" panose="02020603050405020304" pitchFamily="18" charset="0"/>
                <a:cs typeface="Times New Roman" pitchFamily="18" charset="0"/>
              </a:rPr>
            </a:br>
            <a:r>
              <a:rPr lang="hi-IN" sz="4900" b="1" u="sng" dirty="0">
                <a:latin typeface="Times New Roman" panose="02020603050405020304" pitchFamily="18" charset="0"/>
                <a:cs typeface="Times New Roman" pitchFamily="18" charset="0"/>
              </a:rPr>
              <a:t>मूल्यांकन</a:t>
            </a:r>
            <a:r>
              <a:rPr lang="en-IN" sz="2400" b="1" u="sng" dirty="0">
                <a:latin typeface="Times New Roman" pitchFamily="18" charset="0"/>
                <a:cs typeface="Times New Roman" pitchFamily="18" charset="0"/>
              </a:rPr>
              <a:t/>
            </a:r>
            <a:br>
              <a:rPr lang="en-IN" sz="2400" b="1" u="sng" dirty="0">
                <a:latin typeface="Times New Roman" pitchFamily="18" charset="0"/>
                <a:cs typeface="Times New Roman" pitchFamily="18" charset="0"/>
              </a:rPr>
            </a:br>
            <a:endParaRPr lang="en-IN" altLang="en-US" sz="3600" b="1" dirty="0">
              <a:latin typeface="Times New Roman" panose="02020603050405020304" pitchFamily="18" charset="0"/>
            </a:endParaRPr>
          </a:p>
        </p:txBody>
      </p:sp>
    </p:spTree>
    <p:extLst>
      <p:ext uri="{BB962C8B-B14F-4D97-AF65-F5344CB8AC3E}">
        <p14:creationId xmlns:p14="http://schemas.microsoft.com/office/powerpoint/2010/main" val="20992200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2017168"/>
            <a:ext cx="10972800" cy="4254236"/>
          </a:xfrm>
          <a:prstGeom prst="rect">
            <a:avLst/>
          </a:prstGeom>
        </p:spPr>
        <p:txBody>
          <a:bodyPr>
            <a:normAutofit/>
          </a:bodyPr>
          <a:lstStyle/>
          <a:p>
            <a:pPr marL="0" indent="0">
              <a:buNone/>
            </a:pPr>
            <a:r>
              <a:rPr lang="hi-IN" sz="2800" b="1" dirty="0">
                <a:latin typeface="Times New Roman" panose="02020603050405020304" pitchFamily="18" charset="0"/>
                <a:cs typeface="Times New Roman" panose="02020603050405020304" pitchFamily="18" charset="0"/>
              </a:rPr>
              <a:t>प्रश्न:- 2018 की केरल बाढ़ कब आई थी?</a:t>
            </a:r>
          </a:p>
          <a:p>
            <a:pPr marL="0" indent="0">
              <a:buNone/>
            </a:pPr>
            <a:r>
              <a:rPr lang="hi-IN" sz="2800" b="1"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अ) जून 2018
ब) अगस्त 2018
स) सितंबर 2018
द) अक्टूबर 2018</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IN" sz="2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 xmlns:a16="http://schemas.microsoft.com/office/drawing/2014/main" id="{05885CEC-1169-6973-54EB-616EBABAFB5C}"/>
              </a:ext>
            </a:extLst>
          </p:cNvPr>
          <p:cNvSpPr txBox="1">
            <a:spLocks noGrp="1" noChangeArrowheads="1"/>
          </p:cNvSpPr>
          <p:nvPr>
            <p:ph type="title"/>
          </p:nvPr>
        </p:nvSpPr>
        <p:spPr>
          <a:xfrm>
            <a:off x="1998453" y="303963"/>
            <a:ext cx="8195094" cy="1097280"/>
          </a:xfrm>
          <a:prstGeom prst="rect">
            <a:avLst/>
          </a:prstGeom>
          <a:solidFill>
            <a:srgbClr val="FFC000"/>
          </a:solidFill>
        </p:spPr>
        <p:txBody>
          <a:bodyPr vert="horz" lIns="121917" tIns="60958" rIns="121917" bIns="60958"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700" b="1" dirty="0">
                <a:latin typeface="Times New Roman" panose="02020603050405020304" pitchFamily="18" charset="0"/>
                <a:cs typeface="Times New Roman" pitchFamily="18" charset="0"/>
              </a:rPr>
              <a:t/>
            </a:r>
            <a:br>
              <a:rPr lang="en-IN" sz="3700" b="1" dirty="0">
                <a:latin typeface="Times New Roman" panose="02020603050405020304" pitchFamily="18" charset="0"/>
                <a:cs typeface="Times New Roman" pitchFamily="18" charset="0"/>
              </a:rPr>
            </a:br>
            <a:r>
              <a:rPr lang="hi-IN" sz="4900" b="1" u="sng" dirty="0">
                <a:latin typeface="Times New Roman" panose="02020603050405020304" pitchFamily="18" charset="0"/>
                <a:cs typeface="Times New Roman" pitchFamily="18" charset="0"/>
              </a:rPr>
              <a:t>मूल्यांकन</a:t>
            </a:r>
            <a:r>
              <a:rPr lang="en-IN" sz="2400" b="1" u="sng" dirty="0">
                <a:latin typeface="Times New Roman" pitchFamily="18" charset="0"/>
                <a:cs typeface="Times New Roman" pitchFamily="18" charset="0"/>
              </a:rPr>
              <a:t/>
            </a:r>
            <a:br>
              <a:rPr lang="en-IN" sz="2400" b="1" u="sng" dirty="0">
                <a:latin typeface="Times New Roman" pitchFamily="18" charset="0"/>
                <a:cs typeface="Times New Roman" pitchFamily="18" charset="0"/>
              </a:rPr>
            </a:br>
            <a:endParaRPr lang="en-IN" altLang="en-US" sz="3600" b="1" dirty="0">
              <a:latin typeface="Times New Roman" panose="02020603050405020304" pitchFamily="18" charset="0"/>
            </a:endParaRPr>
          </a:p>
        </p:txBody>
      </p:sp>
    </p:spTree>
    <p:extLst>
      <p:ext uri="{BB962C8B-B14F-4D97-AF65-F5344CB8AC3E}">
        <p14:creationId xmlns:p14="http://schemas.microsoft.com/office/powerpoint/2010/main" val="31226068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3FFA42-BCBD-4B3E-DF95-84246E97388A}"/>
              </a:ext>
            </a:extLst>
          </p:cNvPr>
          <p:cNvSpPr txBox="1">
            <a:spLocks noGrp="1" noChangeArrowheads="1"/>
          </p:cNvSpPr>
          <p:nvPr>
            <p:ph type="title"/>
          </p:nvPr>
        </p:nvSpPr>
        <p:spPr>
          <a:xfrm>
            <a:off x="792480" y="2415396"/>
            <a:ext cx="10607040" cy="2377440"/>
          </a:xfrm>
          <a:prstGeom prst="rect">
            <a:avLst/>
          </a:prstGeom>
          <a:solidFill>
            <a:srgbClr val="FFC000"/>
          </a:solidFill>
        </p:spPr>
        <p:txBody>
          <a:bodyPr vert="horz" lIns="121917" tIns="60958" rIns="121917" bIns="60958"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700" b="1" dirty="0">
                <a:latin typeface="Times New Roman" panose="02020603050405020304" pitchFamily="18" charset="0"/>
                <a:cs typeface="Times New Roman" pitchFamily="18" charset="0"/>
              </a:rPr>
              <a:t/>
            </a:r>
            <a:br>
              <a:rPr lang="en-IN" sz="3700" b="1" dirty="0">
                <a:latin typeface="Times New Roman" panose="02020603050405020304" pitchFamily="18" charset="0"/>
                <a:cs typeface="Times New Roman" pitchFamily="18" charset="0"/>
              </a:rPr>
            </a:br>
            <a:r>
              <a:rPr lang="hi-IN" sz="14200" b="1" dirty="0">
                <a:latin typeface="Times New Roman" panose="02020603050405020304" pitchFamily="18" charset="0"/>
                <a:cs typeface="Times New Roman" pitchFamily="18" charset="0"/>
              </a:rPr>
              <a:t>धन्यवाद</a:t>
            </a:r>
            <a:r>
              <a:rPr lang="en-IN" sz="2400" b="1" u="sng" dirty="0">
                <a:latin typeface="Times New Roman" pitchFamily="18" charset="0"/>
                <a:cs typeface="Times New Roman" pitchFamily="18" charset="0"/>
              </a:rPr>
              <a:t/>
            </a:r>
            <a:br>
              <a:rPr lang="en-IN" sz="2400" b="1" u="sng" dirty="0">
                <a:latin typeface="Times New Roman" pitchFamily="18" charset="0"/>
                <a:cs typeface="Times New Roman" pitchFamily="18" charset="0"/>
              </a:rPr>
            </a:br>
            <a:endParaRPr lang="en-IN" altLang="en-US" sz="3600" b="1" dirty="0">
              <a:latin typeface="Times New Roman" panose="02020603050405020304" pitchFamily="18" charset="0"/>
            </a:endParaRPr>
          </a:p>
        </p:txBody>
      </p:sp>
    </p:spTree>
    <p:extLst>
      <p:ext uri="{BB962C8B-B14F-4D97-AF65-F5344CB8AC3E}">
        <p14:creationId xmlns:p14="http://schemas.microsoft.com/office/powerpoint/2010/main" val="377398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images.mid-day.com/images/2015/dec/chennai3.jpg"/>
          <p:cNvPicPr/>
          <p:nvPr/>
        </p:nvPicPr>
        <p:blipFill>
          <a:blip r:embed="rId2" cstate="print"/>
          <a:srcRect/>
          <a:stretch>
            <a:fillRect/>
          </a:stretch>
        </p:blipFill>
        <p:spPr bwMode="auto">
          <a:xfrm>
            <a:off x="402337" y="1728215"/>
            <a:ext cx="11503152" cy="4503773"/>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0FE9FF5B-816E-EF12-66D3-84B37867E85F}"/>
              </a:ext>
            </a:extLst>
          </p:cNvPr>
          <p:cNvSpPr txBox="1"/>
          <p:nvPr/>
        </p:nvSpPr>
        <p:spPr>
          <a:xfrm>
            <a:off x="2065436" y="465830"/>
            <a:ext cx="8176953" cy="109728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सैदापेट ओवरब्रिज बाढ़ में डूबा हुआ</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94298" y="1597309"/>
            <a:ext cx="11411189" cy="4906108"/>
          </a:xfrm>
          <a:prstGeom prst="rect">
            <a:avLst/>
          </a:prstGeom>
          <a:noFill/>
          <a:ln w="9525">
            <a:noFill/>
            <a:miter lim="800000"/>
            <a:headEnd/>
            <a:tailEnd/>
          </a:ln>
          <a:effectLst/>
        </p:spPr>
      </p:pic>
      <p:sp>
        <p:nvSpPr>
          <p:cNvPr id="3" name="TextBox 2">
            <a:extLst>
              <a:ext uri="{FF2B5EF4-FFF2-40B4-BE49-F238E27FC236}">
                <a16:creationId xmlns="" xmlns:a16="http://schemas.microsoft.com/office/drawing/2014/main" id="{785E2612-BEE6-6312-15D8-DCBDAC8249E8}"/>
              </a:ext>
            </a:extLst>
          </p:cNvPr>
          <p:cNvSpPr txBox="1"/>
          <p:nvPr/>
        </p:nvSpPr>
        <p:spPr>
          <a:xfrm>
            <a:off x="2007523" y="54953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कोट्टुरपुरम में जलमग्न घर</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74431" y="1984248"/>
            <a:ext cx="11043138" cy="4712677"/>
          </a:xfrm>
          <a:prstGeom prst="rect">
            <a:avLst/>
          </a:prstGeom>
          <a:noFill/>
          <a:ln w="9525">
            <a:noFill/>
            <a:miter lim="800000"/>
            <a:headEnd/>
            <a:tailEnd/>
          </a:ln>
          <a:effectLst/>
        </p:spPr>
      </p:pic>
      <p:sp>
        <p:nvSpPr>
          <p:cNvPr id="2" name="TextBox 1">
            <a:extLst>
              <a:ext uri="{FF2B5EF4-FFF2-40B4-BE49-F238E27FC236}">
                <a16:creationId xmlns="" xmlns:a16="http://schemas.microsoft.com/office/drawing/2014/main" id="{01D7BB24-C04E-27AF-8666-617E0E56B5EB}"/>
              </a:ext>
            </a:extLst>
          </p:cNvPr>
          <p:cNvSpPr txBox="1"/>
          <p:nvPr/>
        </p:nvSpPr>
        <p:spPr>
          <a:xfrm>
            <a:off x="2007523" y="580315"/>
            <a:ext cx="8176953" cy="707886"/>
          </a:xfrm>
          <a:prstGeom prst="rect">
            <a:avLst/>
          </a:prstGeom>
          <a:solidFill>
            <a:srgbClr val="FFC000"/>
          </a:solidFill>
        </p:spPr>
        <p:txBody>
          <a:bodyPr wrap="square" rtlCol="0" anchor="ctr">
            <a:spAutoFit/>
          </a:bodyPr>
          <a:lstStyle/>
          <a:p>
            <a:pPr algn="ctr"/>
            <a:r>
              <a:rPr lang="hi-IN" sz="4000" b="1" u="sng" dirty="0">
                <a:latin typeface="Times New Roman" panose="02020603050405020304" pitchFamily="18" charset="0"/>
                <a:cs typeface="Times New Roman" panose="02020603050405020304" pitchFamily="18" charset="0"/>
              </a:rPr>
              <a:t>पेरुंगलाथुर में बाढ़ के कारण जलभराव</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4294967295"/>
          </p:nvPr>
        </p:nvPicPr>
        <p:blipFill>
          <a:blip r:embed="rId2" cstate="print"/>
          <a:srcRect/>
          <a:stretch>
            <a:fillRect/>
          </a:stretch>
        </p:blipFill>
        <p:spPr bwMode="auto">
          <a:xfrm>
            <a:off x="637735" y="1828098"/>
            <a:ext cx="10916529" cy="4895556"/>
          </a:xfrm>
          <a:prstGeom prst="rect">
            <a:avLst/>
          </a:prstGeom>
          <a:noFill/>
          <a:ln w="9525">
            <a:noFill/>
            <a:miter lim="800000"/>
            <a:headEnd/>
            <a:tailEnd/>
          </a:ln>
          <a:effectLst/>
        </p:spPr>
      </p:pic>
      <p:sp>
        <p:nvSpPr>
          <p:cNvPr id="2" name="TextBox 1">
            <a:extLst>
              <a:ext uri="{FF2B5EF4-FFF2-40B4-BE49-F238E27FC236}">
                <a16:creationId xmlns="" xmlns:a16="http://schemas.microsoft.com/office/drawing/2014/main" id="{1A8A4436-9391-DB77-58F8-361B7A95162C}"/>
              </a:ext>
            </a:extLst>
          </p:cNvPr>
          <p:cNvSpPr txBox="1"/>
          <p:nvPr/>
        </p:nvSpPr>
        <p:spPr>
          <a:xfrm>
            <a:off x="2007523" y="54953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तांबरम में डूबे हुए घर</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513242FD-A83A-8793-7A9F-36A8119715E4}"/>
              </a:ext>
            </a:extLst>
          </p:cNvPr>
          <p:cNvSpPr>
            <a:spLocks noGrp="1"/>
          </p:cNvSpPr>
          <p:nvPr>
            <p:ph idx="4294967295"/>
          </p:nvPr>
        </p:nvSpPr>
        <p:spPr>
          <a:xfrm>
            <a:off x="615418" y="1828727"/>
            <a:ext cx="10961162" cy="4635373"/>
          </a:xfrm>
          <a:prstGeom prst="rect">
            <a:avLst/>
          </a:prstGeom>
        </p:spPr>
        <p:txBody>
          <a:bodyPr>
            <a:normAutofit/>
          </a:bodyPr>
          <a:lstStyle/>
          <a:p>
            <a:pPr marL="0" indent="0" algn="just">
              <a:buNone/>
            </a:pPr>
            <a:r>
              <a:rPr lang="hi-IN" sz="2800" b="1" dirty="0">
                <a:latin typeface="Times New Roman" panose="02020603050405020304" pitchFamily="18" charset="0"/>
                <a:cs typeface="Times New Roman" panose="02020603050405020304" pitchFamily="18" charset="0"/>
              </a:rPr>
              <a:t>इस पाठ को पूरा करने पर, आप इसके बारे में जान पाएंगे: -</a:t>
            </a:r>
            <a:endParaRPr lang="hi-IN" sz="2800" dirty="0">
              <a:latin typeface="Times New Roman" panose="02020603050405020304" pitchFamily="18" charset="0"/>
              <a:cs typeface="Times New Roman" panose="02020603050405020304" pitchFamily="18" charset="0"/>
            </a:endParaRPr>
          </a:p>
          <a:p>
            <a:pPr marL="0" indent="0" algn="just">
              <a:buNone/>
            </a:pPr>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चेन्नई शहरी बाढ़ – 2015</a:t>
            </a:r>
          </a:p>
          <a:p>
            <a:pPr marL="0" indent="0" algn="just">
              <a:buNone/>
            </a:pPr>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केरल बाढ़ – 2018</a:t>
            </a:r>
          </a:p>
          <a:p>
            <a:pPr marL="0" indent="0" algn="just">
              <a:buNone/>
            </a:pPr>
            <a:endParaRPr lang="hi-IN" sz="2800" dirty="0">
              <a:latin typeface="Times New Roman" panose="02020603050405020304" pitchFamily="18" charset="0"/>
              <a:cs typeface="Times New Roman" panose="02020603050405020304" pitchFamily="18" charset="0"/>
            </a:endParaRPr>
          </a:p>
          <a:p>
            <a:pPr algn="just"/>
            <a:r>
              <a:rPr lang="en-IN" sz="2800" dirty="0">
                <a:latin typeface="Times New Roman" panose="02020603050405020304" pitchFamily="18" charset="0"/>
                <a:cs typeface="Times New Roman" panose="02020603050405020304" pitchFamily="18" charset="0"/>
              </a:rPr>
              <a:t>FWR </a:t>
            </a:r>
            <a:r>
              <a:rPr lang="hi-IN" sz="2800" dirty="0">
                <a:latin typeface="Times New Roman" panose="02020603050405020304" pitchFamily="18" charset="0"/>
                <a:cs typeface="Times New Roman" panose="02020603050405020304" pitchFamily="18" charset="0"/>
              </a:rPr>
              <a:t>प्रशिक्षण/ऑपरेशन्स में रेस्क्यू कार्यकर्ताओं की मौत का विश्लेषण, जिसमें मुंडली और </a:t>
            </a:r>
            <a:r>
              <a:rPr lang="en-IN" sz="2800" dirty="0">
                <a:latin typeface="Times New Roman" panose="02020603050405020304" pitchFamily="18" charset="0"/>
                <a:cs typeface="Times New Roman" panose="02020603050405020304" pitchFamily="18" charset="0"/>
              </a:rPr>
              <a:t>ODRAF </a:t>
            </a:r>
            <a:r>
              <a:rPr lang="hi-IN" sz="2800" dirty="0">
                <a:latin typeface="Times New Roman" panose="02020603050405020304" pitchFamily="18" charset="0"/>
                <a:cs typeface="Times New Roman" panose="02020603050405020304" pitchFamily="18" charset="0"/>
              </a:rPr>
              <a:t>घटना शामिल है।</a:t>
            </a:r>
            <a:endParaRPr lang="en-IN" sz="2800" dirty="0">
              <a:latin typeface="Times New Roman" panose="02020603050405020304" pitchFamily="18" charset="0"/>
              <a:cs typeface="Times New Roman" panose="02020603050405020304" pitchFamily="18" charset="0"/>
            </a:endParaRPr>
          </a:p>
        </p:txBody>
      </p:sp>
      <p:sp>
        <p:nvSpPr>
          <p:cNvPr id="10" name="Rectangle 6">
            <a:extLst>
              <a:ext uri="{FF2B5EF4-FFF2-40B4-BE49-F238E27FC236}">
                <a16:creationId xmlns="" xmlns:a16="http://schemas.microsoft.com/office/drawing/2014/main" id="{B6975D7C-6B9C-C7B6-57C7-8331EDE0229F}"/>
              </a:ext>
            </a:extLst>
          </p:cNvPr>
          <p:cNvSpPr>
            <a:spLocks noChangeArrowheads="1"/>
          </p:cNvSpPr>
          <p:nvPr/>
        </p:nvSpPr>
        <p:spPr bwMode="auto">
          <a:xfrm>
            <a:off x="5990322" y="532400"/>
            <a:ext cx="9220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30250" algn="l"/>
              </a:tabLst>
              <a:defRPr>
                <a:solidFill>
                  <a:schemeClr val="tx1"/>
                </a:solidFill>
                <a:latin typeface="Arial" panose="020B0604020202020204" pitchFamily="34" charset="0"/>
              </a:defRPr>
            </a:lvl1pPr>
            <a:lvl2pPr eaLnBrk="0" fontAlgn="base" hangingPunct="0">
              <a:spcBef>
                <a:spcPct val="0"/>
              </a:spcBef>
              <a:spcAft>
                <a:spcPct val="0"/>
              </a:spcAft>
              <a:tabLst>
                <a:tab pos="730250" algn="l"/>
              </a:tabLst>
              <a:defRPr>
                <a:solidFill>
                  <a:schemeClr val="tx1"/>
                </a:solidFill>
                <a:latin typeface="Arial" panose="020B0604020202020204" pitchFamily="34" charset="0"/>
              </a:defRPr>
            </a:lvl2pPr>
            <a:lvl3pPr eaLnBrk="0" fontAlgn="base" hangingPunct="0">
              <a:spcBef>
                <a:spcPct val="0"/>
              </a:spcBef>
              <a:spcAft>
                <a:spcPct val="0"/>
              </a:spcAft>
              <a:tabLst>
                <a:tab pos="730250" algn="l"/>
              </a:tabLst>
              <a:defRPr>
                <a:solidFill>
                  <a:schemeClr val="tx1"/>
                </a:solidFill>
                <a:latin typeface="Arial" panose="020B0604020202020204" pitchFamily="34" charset="0"/>
              </a:defRPr>
            </a:lvl3pPr>
            <a:lvl4pPr eaLnBrk="0" fontAlgn="base" hangingPunct="0">
              <a:spcBef>
                <a:spcPct val="0"/>
              </a:spcBef>
              <a:spcAft>
                <a:spcPct val="0"/>
              </a:spcAft>
              <a:tabLst>
                <a:tab pos="730250" algn="l"/>
              </a:tabLst>
              <a:defRPr>
                <a:solidFill>
                  <a:schemeClr val="tx1"/>
                </a:solidFill>
                <a:latin typeface="Arial" panose="020B0604020202020204" pitchFamily="34" charset="0"/>
              </a:defRPr>
            </a:lvl4pPr>
            <a:lvl5pPr eaLnBrk="0" fontAlgn="base" hangingPunct="0">
              <a:spcBef>
                <a:spcPct val="0"/>
              </a:spcBef>
              <a:spcAft>
                <a:spcPct val="0"/>
              </a:spcAft>
              <a:tabLst>
                <a:tab pos="730250" algn="l"/>
              </a:tabLst>
              <a:defRPr>
                <a:solidFill>
                  <a:schemeClr val="tx1"/>
                </a:solidFill>
                <a:latin typeface="Arial" panose="020B0604020202020204" pitchFamily="34" charset="0"/>
              </a:defRPr>
            </a:lvl5pPr>
            <a:lvl6pPr eaLnBrk="0" fontAlgn="base" hangingPunct="0">
              <a:spcBef>
                <a:spcPct val="0"/>
              </a:spcBef>
              <a:spcAft>
                <a:spcPct val="0"/>
              </a:spcAft>
              <a:tabLst>
                <a:tab pos="730250" algn="l"/>
              </a:tabLst>
              <a:defRPr>
                <a:solidFill>
                  <a:schemeClr val="tx1"/>
                </a:solidFill>
                <a:latin typeface="Arial" panose="020B0604020202020204" pitchFamily="34" charset="0"/>
              </a:defRPr>
            </a:lvl6pPr>
            <a:lvl7pPr eaLnBrk="0" fontAlgn="base" hangingPunct="0">
              <a:spcBef>
                <a:spcPct val="0"/>
              </a:spcBef>
              <a:spcAft>
                <a:spcPct val="0"/>
              </a:spcAft>
              <a:tabLst>
                <a:tab pos="730250" algn="l"/>
              </a:tabLst>
              <a:defRPr>
                <a:solidFill>
                  <a:schemeClr val="tx1"/>
                </a:solidFill>
                <a:latin typeface="Arial" panose="020B0604020202020204" pitchFamily="34" charset="0"/>
              </a:defRPr>
            </a:lvl7pPr>
            <a:lvl8pPr eaLnBrk="0" fontAlgn="base" hangingPunct="0">
              <a:spcBef>
                <a:spcPct val="0"/>
              </a:spcBef>
              <a:spcAft>
                <a:spcPct val="0"/>
              </a:spcAft>
              <a:tabLst>
                <a:tab pos="730250" algn="l"/>
              </a:tabLst>
              <a:defRPr>
                <a:solidFill>
                  <a:schemeClr val="tx1"/>
                </a:solidFill>
                <a:latin typeface="Arial" panose="020B0604020202020204" pitchFamily="34" charset="0"/>
              </a:defRPr>
            </a:lvl8pPr>
            <a:lvl9pPr eaLnBrk="0" fontAlgn="base" hangingPunct="0">
              <a:spcBef>
                <a:spcPct val="0"/>
              </a:spcBef>
              <a:spcAft>
                <a:spcPct val="0"/>
              </a:spcAft>
              <a:tabLst>
                <a:tab pos="7302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730250" algn="l"/>
              </a:tabLst>
            </a:pPr>
            <a:r>
              <a:rPr kumimoji="0" lang="en-US" altLang="en-US" sz="1000" b="0" i="0" u="none" strike="noStrike" cap="none" normalizeH="0" baseline="0" dirty="0">
                <a:ln>
                  <a:noFill/>
                </a:ln>
                <a:solidFill>
                  <a:srgbClr val="211C1F"/>
                </a:solidFill>
                <a:effectLst/>
                <a:latin typeface="Arial" panose="020B0604020202020204" pitchFamily="34" charset="0"/>
                <a:ea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 xmlns:a16="http://schemas.microsoft.com/office/drawing/2014/main" id="{4A02A67B-8066-60E6-80CA-C0E0B9000B49}"/>
              </a:ext>
            </a:extLst>
          </p:cNvPr>
          <p:cNvSpPr txBox="1"/>
          <p:nvPr/>
        </p:nvSpPr>
        <p:spPr>
          <a:xfrm>
            <a:off x="2007523" y="229981"/>
            <a:ext cx="8176953" cy="109728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उद्देश्य</a:t>
            </a:r>
            <a:endParaRPr lang="en-IN" sz="44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56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news.asiaone.com/sites/default/files/styles/w641/public/original_images/Dec2015/20151206_chennai_0.jpg?itok=tYT3m_38"/>
          <p:cNvPicPr>
            <a:picLocks noGrp="1"/>
          </p:cNvPicPr>
          <p:nvPr>
            <p:ph idx="4294967295"/>
          </p:nvPr>
        </p:nvPicPr>
        <p:blipFill>
          <a:blip r:embed="rId2" cstate="print"/>
          <a:srcRect/>
          <a:stretch>
            <a:fillRect/>
          </a:stretch>
        </p:blipFill>
        <p:spPr bwMode="auto">
          <a:xfrm>
            <a:off x="1066165" y="1648968"/>
            <a:ext cx="5173394" cy="2431366"/>
          </a:xfrm>
          <a:prstGeom prst="rect">
            <a:avLst/>
          </a:prstGeom>
          <a:noFill/>
          <a:ln w="9525">
            <a:noFill/>
            <a:miter lim="800000"/>
            <a:headEnd/>
            <a:tailEnd/>
          </a:ln>
        </p:spPr>
      </p:pic>
      <p:pic>
        <p:nvPicPr>
          <p:cNvPr id="5" name="Picture 4" descr="An aerial view of the waterlogged Chennai airport"/>
          <p:cNvPicPr/>
          <p:nvPr/>
        </p:nvPicPr>
        <p:blipFill>
          <a:blip r:embed="rId3" cstate="print"/>
          <a:srcRect/>
          <a:stretch>
            <a:fillRect/>
          </a:stretch>
        </p:blipFill>
        <p:spPr bwMode="auto">
          <a:xfrm>
            <a:off x="6239559" y="1648968"/>
            <a:ext cx="5174566" cy="2431366"/>
          </a:xfrm>
          <a:prstGeom prst="rect">
            <a:avLst/>
          </a:prstGeom>
          <a:noFill/>
          <a:ln w="9525">
            <a:noFill/>
            <a:miter lim="800000"/>
            <a:headEnd/>
            <a:tailEnd/>
          </a:ln>
        </p:spPr>
      </p:pic>
      <p:pic>
        <p:nvPicPr>
          <p:cNvPr id="6" name="Picture 5" descr="http://i.dawn.com/primary/2015/12/5661429b5be97.jpg"/>
          <p:cNvPicPr/>
          <p:nvPr/>
        </p:nvPicPr>
        <p:blipFill>
          <a:blip r:embed="rId4" cstate="print"/>
          <a:srcRect/>
          <a:stretch>
            <a:fillRect/>
          </a:stretch>
        </p:blipFill>
        <p:spPr bwMode="auto">
          <a:xfrm>
            <a:off x="1050925" y="4080334"/>
            <a:ext cx="10363200" cy="2560320"/>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2F5165CE-8857-D801-90DB-DBF6605B585B}"/>
              </a:ext>
            </a:extLst>
          </p:cNvPr>
          <p:cNvSpPr txBox="1"/>
          <p:nvPr/>
        </p:nvSpPr>
        <p:spPr>
          <a:xfrm>
            <a:off x="2007523" y="54953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बाढ़ग्रस्त चेन्नई हवाई अड्डा</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http://timesofindia.indiatimes.com/thumb/msid-50023145,width-400,resizemode-4/50023145.jpg"/>
          <p:cNvPicPr>
            <a:picLocks noGrp="1"/>
          </p:cNvPicPr>
          <p:nvPr>
            <p:ph idx="4294967295"/>
          </p:nvPr>
        </p:nvPicPr>
        <p:blipFill>
          <a:blip r:embed="rId2" cstate="print"/>
          <a:stretch>
            <a:fillRect/>
          </a:stretch>
        </p:blipFill>
        <p:spPr bwMode="auto">
          <a:xfrm>
            <a:off x="6172201" y="4453832"/>
            <a:ext cx="4495799" cy="2193857"/>
          </a:xfrm>
          <a:prstGeom prst="rect">
            <a:avLst/>
          </a:prstGeom>
          <a:noFill/>
          <a:ln w="9525">
            <a:noFill/>
            <a:miter lim="800000"/>
            <a:headEnd/>
            <a:tailEnd/>
          </a:ln>
        </p:spPr>
      </p:pic>
      <p:pic>
        <p:nvPicPr>
          <p:cNvPr id="9" name="Picture 8" descr="http://www.thehindu.com/multimedia/dynamic/02643/flood-IAF_2643703g.jpg"/>
          <p:cNvPicPr/>
          <p:nvPr/>
        </p:nvPicPr>
        <p:blipFill>
          <a:blip r:embed="rId3" cstate="print"/>
          <a:srcRect/>
          <a:stretch>
            <a:fillRect/>
          </a:stretch>
        </p:blipFill>
        <p:spPr bwMode="auto">
          <a:xfrm>
            <a:off x="1531622" y="1764792"/>
            <a:ext cx="4648199" cy="2689038"/>
          </a:xfrm>
          <a:prstGeom prst="rect">
            <a:avLst/>
          </a:prstGeom>
          <a:noFill/>
          <a:ln w="9525">
            <a:noFill/>
            <a:miter lim="800000"/>
            <a:headEnd/>
            <a:tailEnd/>
          </a:ln>
        </p:spPr>
      </p:pic>
      <p:pic>
        <p:nvPicPr>
          <p:cNvPr id="10" name="Picture 9" descr="Chennai"/>
          <p:cNvPicPr/>
          <p:nvPr/>
        </p:nvPicPr>
        <p:blipFill>
          <a:blip r:embed="rId4" cstate="print"/>
          <a:srcRect/>
          <a:stretch>
            <a:fillRect/>
          </a:stretch>
        </p:blipFill>
        <p:spPr bwMode="auto">
          <a:xfrm>
            <a:off x="1524000" y="4453833"/>
            <a:ext cx="4648200" cy="2193856"/>
          </a:xfrm>
          <a:prstGeom prst="rect">
            <a:avLst/>
          </a:prstGeom>
          <a:noFill/>
          <a:ln w="9525">
            <a:noFill/>
            <a:miter lim="800000"/>
            <a:headEnd/>
            <a:tailEnd/>
          </a:ln>
        </p:spPr>
      </p:pic>
      <p:pic>
        <p:nvPicPr>
          <p:cNvPr id="11" name="Picture 10" descr="Heavy rain Flooded the city"/>
          <p:cNvPicPr/>
          <p:nvPr/>
        </p:nvPicPr>
        <p:blipFill>
          <a:blip r:embed="rId5" cstate="print"/>
          <a:srcRect/>
          <a:stretch>
            <a:fillRect/>
          </a:stretch>
        </p:blipFill>
        <p:spPr bwMode="auto">
          <a:xfrm>
            <a:off x="6179821" y="1764792"/>
            <a:ext cx="4495800" cy="2689038"/>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2F52EA36-CE0D-84BA-F12B-F62CDA272387}"/>
              </a:ext>
            </a:extLst>
          </p:cNvPr>
          <p:cNvSpPr txBox="1"/>
          <p:nvPr/>
        </p:nvSpPr>
        <p:spPr>
          <a:xfrm>
            <a:off x="2007523" y="54953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परिवहन में व्यवधान</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txBox="1">
            <a:spLocks/>
          </p:cNvSpPr>
          <p:nvPr/>
        </p:nvSpPr>
        <p:spPr bwMode="auto">
          <a:xfrm>
            <a:off x="2214367" y="-1"/>
            <a:ext cx="7763265" cy="1153551"/>
          </a:xfrm>
          <a:prstGeom prst="rect">
            <a:avLst/>
          </a:prstGeom>
          <a:noFill/>
          <a:ln w="9525">
            <a:noFill/>
            <a:miter lim="800000"/>
            <a:headEnd/>
            <a:tailEnd/>
          </a:ln>
        </p:spPr>
        <p:txBody>
          <a:bodyPr lIns="85259" tIns="42629" rIns="85259" bIns="42629" anchor="ctr"/>
          <a:lstStyle/>
          <a:p>
            <a:pPr algn="ctr" defTabSz="852587"/>
            <a:endParaRPr lang="en-US" sz="3200" b="1" dirty="0">
              <a:solidFill>
                <a:srgbClr val="FF0000"/>
              </a:solidFill>
              <a:latin typeface="Times New Roman" panose="02020603050405020304" pitchFamily="18" charset="0"/>
            </a:endParaRPr>
          </a:p>
        </p:txBody>
      </p:sp>
      <p:pic>
        <p:nvPicPr>
          <p:cNvPr id="46083" name="Picture 2" descr="C:\Documents and Settings\admin\Desktop\flood\Picture 555.jpg"/>
          <p:cNvPicPr>
            <a:picLocks noChangeArrowheads="1"/>
          </p:cNvPicPr>
          <p:nvPr/>
        </p:nvPicPr>
        <p:blipFill>
          <a:blip r:embed="rId2" cstate="print"/>
          <a:srcRect/>
          <a:stretch>
            <a:fillRect/>
          </a:stretch>
        </p:blipFill>
        <p:spPr bwMode="auto">
          <a:xfrm>
            <a:off x="1176621" y="2029968"/>
            <a:ext cx="4719721" cy="2290218"/>
          </a:xfrm>
          <a:prstGeom prst="rect">
            <a:avLst/>
          </a:prstGeom>
          <a:noFill/>
          <a:ln w="28575">
            <a:solidFill>
              <a:schemeClr val="tx1"/>
            </a:solidFill>
            <a:miter lim="800000"/>
            <a:headEnd/>
            <a:tailEnd/>
          </a:ln>
        </p:spPr>
      </p:pic>
      <p:pic>
        <p:nvPicPr>
          <p:cNvPr id="46084" name="Picture 3" descr="C:\Documents and Settings\admin\Desktop\flood\Picture 561.jpg"/>
          <p:cNvPicPr>
            <a:picLocks noChangeArrowheads="1"/>
          </p:cNvPicPr>
          <p:nvPr/>
        </p:nvPicPr>
        <p:blipFill>
          <a:blip r:embed="rId3" cstate="print"/>
          <a:srcRect/>
          <a:stretch>
            <a:fillRect/>
          </a:stretch>
        </p:blipFill>
        <p:spPr bwMode="auto">
          <a:xfrm>
            <a:off x="5896343" y="2029968"/>
            <a:ext cx="5540691" cy="2290218"/>
          </a:xfrm>
          <a:prstGeom prst="rect">
            <a:avLst/>
          </a:prstGeom>
          <a:noFill/>
          <a:ln w="28575">
            <a:solidFill>
              <a:schemeClr val="tx1"/>
            </a:solidFill>
            <a:miter lim="800000"/>
            <a:headEnd/>
            <a:tailEnd/>
          </a:ln>
        </p:spPr>
      </p:pic>
      <p:pic>
        <p:nvPicPr>
          <p:cNvPr id="46085" name="Picture 4" descr="C:\Documents and Settings\admin\Desktop\flood\Picture 584.jpg"/>
          <p:cNvPicPr>
            <a:picLocks noChangeArrowheads="1"/>
          </p:cNvPicPr>
          <p:nvPr/>
        </p:nvPicPr>
        <p:blipFill>
          <a:blip r:embed="rId4" cstate="print"/>
          <a:srcRect/>
          <a:stretch>
            <a:fillRect/>
          </a:stretch>
        </p:blipFill>
        <p:spPr bwMode="auto">
          <a:xfrm>
            <a:off x="1176621" y="4357841"/>
            <a:ext cx="4719721" cy="2290218"/>
          </a:xfrm>
          <a:prstGeom prst="rect">
            <a:avLst/>
          </a:prstGeom>
          <a:noFill/>
          <a:ln w="28575">
            <a:solidFill>
              <a:schemeClr val="tx1"/>
            </a:solidFill>
            <a:miter lim="800000"/>
            <a:headEnd/>
            <a:tailEnd/>
          </a:ln>
        </p:spPr>
      </p:pic>
      <p:pic>
        <p:nvPicPr>
          <p:cNvPr id="46086" name="Picture 5" descr="C:\Documents and Settings\admin\Desktop\flood\Picture 604.jpg"/>
          <p:cNvPicPr>
            <a:picLocks noChangeArrowheads="1"/>
          </p:cNvPicPr>
          <p:nvPr/>
        </p:nvPicPr>
        <p:blipFill>
          <a:blip r:embed="rId5" cstate="print"/>
          <a:srcRect/>
          <a:stretch>
            <a:fillRect/>
          </a:stretch>
        </p:blipFill>
        <p:spPr bwMode="auto">
          <a:xfrm>
            <a:off x="5896343" y="4320186"/>
            <a:ext cx="5540692" cy="2327875"/>
          </a:xfrm>
          <a:prstGeom prst="rect">
            <a:avLst/>
          </a:prstGeom>
          <a:noFill/>
          <a:ln w="28575">
            <a:solidFill>
              <a:schemeClr val="tx1"/>
            </a:solidFill>
            <a:miter lim="800000"/>
            <a:headEnd/>
            <a:tailEnd/>
          </a:ln>
        </p:spPr>
      </p:pic>
      <p:sp>
        <p:nvSpPr>
          <p:cNvPr id="2" name="TextBox 1">
            <a:extLst>
              <a:ext uri="{FF2B5EF4-FFF2-40B4-BE49-F238E27FC236}">
                <a16:creationId xmlns="" xmlns:a16="http://schemas.microsoft.com/office/drawing/2014/main" id="{D7BA166E-C947-165B-56BA-83A63194D115}"/>
              </a:ext>
            </a:extLst>
          </p:cNvPr>
          <p:cNvSpPr txBox="1"/>
          <p:nvPr/>
        </p:nvSpPr>
        <p:spPr>
          <a:xfrm>
            <a:off x="2007523" y="54953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कांचीपुरम जिले में बाढ़ से नुकसान</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4294967295"/>
          </p:nvPr>
        </p:nvPicPr>
        <p:blipFill>
          <a:blip r:embed="rId2" cstate="print"/>
          <a:stretch>
            <a:fillRect/>
          </a:stretch>
        </p:blipFill>
        <p:spPr bwMode="auto">
          <a:xfrm>
            <a:off x="900332" y="1918130"/>
            <a:ext cx="10438228" cy="4747529"/>
          </a:xfrm>
          <a:prstGeom prst="rect">
            <a:avLst/>
          </a:prstGeom>
          <a:noFill/>
          <a:ln w="9525">
            <a:noFill/>
            <a:miter lim="800000"/>
            <a:headEnd/>
            <a:tailEnd/>
          </a:ln>
          <a:effectLst/>
        </p:spPr>
      </p:pic>
      <p:sp>
        <p:nvSpPr>
          <p:cNvPr id="2" name="TextBox 1">
            <a:extLst>
              <a:ext uri="{FF2B5EF4-FFF2-40B4-BE49-F238E27FC236}">
                <a16:creationId xmlns="" xmlns:a16="http://schemas.microsoft.com/office/drawing/2014/main" id="{7C8684A0-7708-69E2-E394-4D05289AD446}"/>
              </a:ext>
            </a:extLst>
          </p:cNvPr>
          <p:cNvSpPr txBox="1"/>
          <p:nvPr/>
        </p:nvSpPr>
        <p:spPr>
          <a:xfrm>
            <a:off x="2162908" y="193342"/>
            <a:ext cx="8021568" cy="1323439"/>
          </a:xfrm>
          <a:prstGeom prst="rect">
            <a:avLst/>
          </a:prstGeom>
          <a:solidFill>
            <a:srgbClr val="FFC000"/>
          </a:solidFill>
        </p:spPr>
        <p:txBody>
          <a:bodyPr wrap="square" rtlCol="0" anchor="ctr">
            <a:spAutoFit/>
          </a:bodyPr>
          <a:lstStyle/>
          <a:p>
            <a:pPr algn="ctr"/>
            <a:r>
              <a:rPr lang="hi-IN" sz="4000" b="1" dirty="0">
                <a:latin typeface="Times New Roman" panose="02020603050405020304" pitchFamily="18" charset="0"/>
                <a:cs typeface="Times New Roman" panose="02020603050405020304" pitchFamily="18" charset="0"/>
              </a:rPr>
              <a:t>कुड्डालोर जिले के पनरुति में विसूर में बाढ़</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4294967295"/>
          </p:nvPr>
        </p:nvPicPr>
        <p:blipFill>
          <a:blip r:embed="rId2" cstate="print"/>
          <a:srcRect/>
          <a:stretch>
            <a:fillRect/>
          </a:stretch>
        </p:blipFill>
        <p:spPr bwMode="auto">
          <a:xfrm>
            <a:off x="1495864" y="1874520"/>
            <a:ext cx="9144000" cy="4641752"/>
          </a:xfrm>
          <a:prstGeom prst="rect">
            <a:avLst/>
          </a:prstGeom>
          <a:noFill/>
          <a:ln w="9525">
            <a:noFill/>
            <a:miter lim="800000"/>
            <a:headEnd/>
            <a:tailEnd/>
          </a:ln>
          <a:effectLst/>
        </p:spPr>
      </p:pic>
      <p:sp>
        <p:nvSpPr>
          <p:cNvPr id="2" name="TextBox 1">
            <a:extLst>
              <a:ext uri="{FF2B5EF4-FFF2-40B4-BE49-F238E27FC236}">
                <a16:creationId xmlns="" xmlns:a16="http://schemas.microsoft.com/office/drawing/2014/main" id="{8A888D4B-0A3C-883A-AC3C-E28FDDAB35F8}"/>
              </a:ext>
            </a:extLst>
          </p:cNvPr>
          <p:cNvSpPr txBox="1"/>
          <p:nvPr/>
        </p:nvSpPr>
        <p:spPr>
          <a:xfrm>
            <a:off x="2007523" y="272539"/>
            <a:ext cx="8176953" cy="1323439"/>
          </a:xfrm>
          <a:prstGeom prst="rect">
            <a:avLst/>
          </a:prstGeom>
          <a:solidFill>
            <a:srgbClr val="FFC000"/>
          </a:solidFill>
        </p:spPr>
        <p:txBody>
          <a:bodyPr wrap="square" rtlCol="0" anchor="ctr">
            <a:spAutoFit/>
          </a:bodyPr>
          <a:lstStyle/>
          <a:p>
            <a:pPr algn="ctr"/>
            <a:r>
              <a:rPr lang="hi-IN" sz="4000" b="1" dirty="0">
                <a:latin typeface="Times New Roman" panose="02020603050405020304" pitchFamily="18" charset="0"/>
                <a:cs typeface="Times New Roman" panose="02020603050405020304" pitchFamily="18" charset="0"/>
              </a:rPr>
              <a:t>कुड्डालोर में मेलिरुप्पु से कीलिरुपप्पू रोड में  दरार</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ww.kicc.jp/auick/database/apc/apc052/chennai_map.jpg"/>
          <p:cNvPicPr/>
          <p:nvPr/>
        </p:nvPicPr>
        <p:blipFill>
          <a:blip r:embed="rId2" cstate="print"/>
          <a:srcRect/>
          <a:stretch>
            <a:fillRect/>
          </a:stretch>
        </p:blipFill>
        <p:spPr bwMode="auto">
          <a:xfrm>
            <a:off x="774895" y="2130551"/>
            <a:ext cx="11099409" cy="4452811"/>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EDB22FCC-7EE1-653E-AA55-99BE7905BAEC}"/>
              </a:ext>
            </a:extLst>
          </p:cNvPr>
          <p:cNvSpPr txBox="1"/>
          <p:nvPr/>
        </p:nvSpPr>
        <p:spPr>
          <a:xfrm>
            <a:off x="2007523" y="54953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चेन्नई जिला</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22219573"/>
              </p:ext>
            </p:extLst>
          </p:nvPr>
        </p:nvGraphicFramePr>
        <p:xfrm>
          <a:off x="960120" y="1774743"/>
          <a:ext cx="10360152" cy="4919916"/>
        </p:xfrm>
        <a:graphic>
          <a:graphicData uri="http://schemas.openxmlformats.org/drawingml/2006/table">
            <a:tbl>
              <a:tblPr firstRow="1" bandRow="1">
                <a:tableStyleId>{5C22544A-7EE6-4342-B048-85BDC9FD1C3A}</a:tableStyleId>
              </a:tblPr>
              <a:tblGrid>
                <a:gridCol w="5180076">
                  <a:extLst>
                    <a:ext uri="{9D8B030D-6E8A-4147-A177-3AD203B41FA5}">
                      <a16:colId xmlns="" xmlns:a16="http://schemas.microsoft.com/office/drawing/2014/main" val="20000"/>
                    </a:ext>
                  </a:extLst>
                </a:gridCol>
                <a:gridCol w="5180076">
                  <a:extLst>
                    <a:ext uri="{9D8B030D-6E8A-4147-A177-3AD203B41FA5}">
                      <a16:colId xmlns="" xmlns:a16="http://schemas.microsoft.com/office/drawing/2014/main" val="20001"/>
                    </a:ext>
                  </a:extLst>
                </a:gridCol>
              </a:tblGrid>
              <a:tr h="843046">
                <a:tc>
                  <a:txBody>
                    <a:bodyPr/>
                    <a:lstStyle/>
                    <a:p>
                      <a:r>
                        <a:rPr lang="hi-IN" sz="2800" dirty="0">
                          <a:latin typeface="Times New Roman" panose="02020603050405020304" pitchFamily="18" charset="0"/>
                          <a:cs typeface="Times New Roman" panose="02020603050405020304" pitchFamily="18" charset="0"/>
                        </a:rPr>
                        <a:t>चेन्नई शहर का क्षेत्रफल</a:t>
                      </a:r>
                      <a:endParaRPr lang="en-IN" sz="2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800" dirty="0">
                          <a:latin typeface="Times New Roman" panose="02020603050405020304" pitchFamily="18" charset="0"/>
                          <a:cs typeface="Times New Roman" panose="02020603050405020304" pitchFamily="18" charset="0"/>
                        </a:rPr>
                        <a:t>426 वर्ग किलोमीटर</a:t>
                      </a:r>
                    </a:p>
                    <a:p>
                      <a:endParaRPr lang="en-IN"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r h="1976797">
                <a:tc>
                  <a:txBody>
                    <a:bodyPr/>
                    <a:lstStyle/>
                    <a:p>
                      <a:r>
                        <a:rPr lang="hi-IN" sz="2800" dirty="0">
                          <a:latin typeface="Times New Roman" panose="02020603050405020304" pitchFamily="18" charset="0"/>
                          <a:cs typeface="Times New Roman" panose="02020603050405020304" pitchFamily="18" charset="0"/>
                        </a:rPr>
                        <a:t>प्रमुख जल मार्ग</a:t>
                      </a:r>
                      <a:endParaRPr lang="en-IN" sz="2800" dirty="0">
                        <a:latin typeface="Times New Roman" panose="02020603050405020304" pitchFamily="18" charset="0"/>
                        <a:cs typeface="Times New Roman" panose="02020603050405020304" pitchFamily="18" charset="0"/>
                      </a:endParaRPr>
                    </a:p>
                  </a:txBody>
                  <a:tcPr/>
                </a:tc>
                <a:tc>
                  <a:txBody>
                    <a:bodyPr/>
                    <a:lstStyle/>
                    <a:p>
                      <a:pPr algn="just">
                        <a:buFont typeface="Wingdings" panose="05000000000000000000" pitchFamily="2" charset="2"/>
                        <a:buNone/>
                      </a:pPr>
                      <a:r>
                        <a:rPr lang="hi-IN" sz="2800" dirty="0">
                          <a:latin typeface="Times New Roman" panose="02020603050405020304" pitchFamily="18" charset="0"/>
                          <a:cs typeface="Times New Roman" panose="02020603050405020304" pitchFamily="18" charset="0"/>
                        </a:rPr>
                        <a:t>अड्यार नदी, कूवम नदी, कोसस्थलैयार नदी, माम्बलम नहर, कैप्टन कॉटन नहर, ओट्टेरी नाला, विरुगमबक्कम नहर।</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582820">
                <a:tc>
                  <a:txBody>
                    <a:bodyPr/>
                    <a:lstStyle/>
                    <a:p>
                      <a:r>
                        <a:rPr lang="hi-IN" sz="2800" dirty="0">
                          <a:latin typeface="Times New Roman" panose="02020603050405020304" pitchFamily="18" charset="0"/>
                          <a:cs typeface="Times New Roman" panose="02020603050405020304" pitchFamily="18" charset="0"/>
                        </a:rPr>
                        <a:t>तूफ़ानी जल निकासी नाला</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800" dirty="0">
                          <a:latin typeface="Times New Roman" panose="02020603050405020304" pitchFamily="18" charset="0"/>
                          <a:cs typeface="Times New Roman" panose="02020603050405020304" pitchFamily="18" charset="0"/>
                        </a:rPr>
                        <a:t>7,351 नालियाँ</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582820">
                <a:tc>
                  <a:txBody>
                    <a:bodyPr/>
                    <a:lstStyle/>
                    <a:p>
                      <a:r>
                        <a:rPr lang="hi-IN" sz="2800" dirty="0">
                          <a:latin typeface="Times New Roman" panose="02020603050405020304" pitchFamily="18" charset="0"/>
                          <a:cs typeface="Times New Roman" panose="02020603050405020304" pitchFamily="18" charset="0"/>
                        </a:rPr>
                        <a:t>वार्षिक औसत वर्षा</a:t>
                      </a:r>
                      <a:endParaRPr lang="en-IN" sz="2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800" dirty="0">
                          <a:latin typeface="Times New Roman" panose="02020603050405020304" pitchFamily="18" charset="0"/>
                          <a:cs typeface="Times New Roman" panose="02020603050405020304" pitchFamily="18" charset="0"/>
                        </a:rPr>
                        <a:t>958.5 मिमी/वर्ष</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r h="832599">
                <a:tc>
                  <a:txBody>
                    <a:bodyPr/>
                    <a:lstStyle/>
                    <a:p>
                      <a:r>
                        <a:rPr lang="hi-IN" sz="2800" dirty="0">
                          <a:latin typeface="Times New Roman" panose="02020603050405020304" pitchFamily="18" charset="0"/>
                          <a:cs typeface="Times New Roman" panose="02020603050405020304" pitchFamily="18" charset="0"/>
                        </a:rPr>
                        <a:t>नवंबर में औसत वर्षा</a:t>
                      </a:r>
                      <a:endParaRPr lang="en-IN" sz="2800" dirty="0">
                        <a:latin typeface="Times New Roman" panose="02020603050405020304" pitchFamily="18" charset="0"/>
                        <a:cs typeface="Times New Roman" panose="02020603050405020304" pitchFamily="18" charset="0"/>
                      </a:endParaRPr>
                    </a:p>
                  </a:txBody>
                  <a:tcPr/>
                </a:tc>
                <a:tc>
                  <a:txBody>
                    <a:bodyPr/>
                    <a:lstStyle/>
                    <a:p>
                      <a:pPr algn="just">
                        <a:spcBef>
                          <a:spcPts val="0"/>
                        </a:spcBef>
                        <a:buClrTx/>
                        <a:buFont typeface="Wingdings" panose="05000000000000000000" pitchFamily="2" charset="2"/>
                        <a:buNone/>
                      </a:pPr>
                      <a:r>
                        <a:rPr lang="hi-IN" sz="2800" dirty="0">
                          <a:latin typeface="Times New Roman" panose="02020603050405020304" pitchFamily="18" charset="0"/>
                          <a:cs typeface="Times New Roman" panose="02020603050405020304" pitchFamily="18" charset="0"/>
                        </a:rPr>
                        <a:t>513.9 मिमी</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4"/>
                  </a:ext>
                </a:extLst>
              </a:tr>
            </a:tbl>
          </a:graphicData>
        </a:graphic>
      </p:graphicFrame>
      <p:sp>
        <p:nvSpPr>
          <p:cNvPr id="3" name="TextBox 2">
            <a:extLst>
              <a:ext uri="{FF2B5EF4-FFF2-40B4-BE49-F238E27FC236}">
                <a16:creationId xmlns="" xmlns:a16="http://schemas.microsoft.com/office/drawing/2014/main" id="{F8188C78-DCF1-7313-384F-A436491CB1EA}"/>
              </a:ext>
            </a:extLst>
          </p:cNvPr>
          <p:cNvSpPr txBox="1"/>
          <p:nvPr/>
        </p:nvSpPr>
        <p:spPr>
          <a:xfrm>
            <a:off x="2007523" y="437594"/>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भौगोलिक विशेषता</a:t>
            </a:r>
          </a:p>
        </p:txBody>
      </p:sp>
    </p:spTree>
    <p:extLst>
      <p:ext uri="{BB962C8B-B14F-4D97-AF65-F5344CB8AC3E}">
        <p14:creationId xmlns:p14="http://schemas.microsoft.com/office/powerpoint/2010/main" val="3381434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697821C7-63A5-8C88-5A8A-F5381398D655}"/>
              </a:ext>
            </a:extLst>
          </p:cNvPr>
          <p:cNvSpPr txBox="1"/>
          <p:nvPr/>
        </p:nvSpPr>
        <p:spPr>
          <a:xfrm>
            <a:off x="2037313" y="399514"/>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वर्षा</a:t>
            </a:r>
          </a:p>
        </p:txBody>
      </p:sp>
      <p:sp>
        <p:nvSpPr>
          <p:cNvPr id="10" name="TextBox 9">
            <a:extLst>
              <a:ext uri="{FF2B5EF4-FFF2-40B4-BE49-F238E27FC236}">
                <a16:creationId xmlns="" xmlns:a16="http://schemas.microsoft.com/office/drawing/2014/main" id="{BA2E4757-5382-EB46-489E-8E3FF3A06DCB}"/>
              </a:ext>
            </a:extLst>
          </p:cNvPr>
          <p:cNvSpPr txBox="1"/>
          <p:nvPr/>
        </p:nvSpPr>
        <p:spPr>
          <a:xfrm>
            <a:off x="420574" y="1973179"/>
            <a:ext cx="11129741" cy="3539430"/>
          </a:xfrm>
          <a:prstGeom prst="rect">
            <a:avLst/>
          </a:prstGeom>
          <a:noFill/>
        </p:spPr>
        <p:txBody>
          <a:bodyPr wrap="square" rtlCol="0">
            <a:spAutoFit/>
          </a:bodyPr>
          <a:lstStyle/>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नवंबर 2015 को पिछले 100 वर्षों का सबसे वर्षावान महीना दर्ज किया गया, जिसमें 1113.80 मिमी वर्षा हुई। इससे पहले 1918 में चेन्नई में 1088.40 मिमी वर्षा दर्ज हुई थी, जो अब तक अधिकतम बनी हुई है।</a:t>
            </a:r>
          </a:p>
          <a:p>
            <a:pPr marL="457200" indent="-457200" algn="just">
              <a:buFont typeface="Arial" panose="020B0604020202020204" pitchFamily="34" charset="0"/>
              <a:buChar char="•"/>
            </a:pPr>
            <a:endParaRPr lang="hi-IN"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02.12.2015 को अधिकतम वर्षा 319.60 मिमी दर्ज की गई।</a:t>
            </a:r>
          </a:p>
          <a:p>
            <a:pPr marL="457200" indent="-457200" algn="just">
              <a:buFont typeface="Arial" panose="020B0604020202020204" pitchFamily="34" charset="0"/>
              <a:buChar char="•"/>
            </a:pPr>
            <a:endParaRPr lang="hi-IN"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hi-IN" sz="2800" dirty="0">
                <a:latin typeface="Times New Roman" panose="02020603050405020304" pitchFamily="18" charset="0"/>
                <a:cs typeface="Times New Roman" panose="02020603050405020304" pitchFamily="18" charset="0"/>
              </a:rPr>
              <a:t>17.11.2015 और 01.12.2015 के दौरान चेबराम्बक्कम, रेड हिल्स और पूंडी जलाशय से छोड़े गए अतिरिक्त जल छोड़े जाने के परिणामस्वरूप कूवम नदी, अड्यार नदी, बकिंघम नहर और कोसस्थलियार नदी बेसिन में जल स्तर में उच्च वृद्धि के कारण सामान्य जीवन प्रभावित हुआ।</a:t>
            </a:r>
            <a:endParaRPr lang="en-IN" sz="2800"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http://1.bp.blogspot.com/-tRnDaCSIXNk/Vmv-ZMoXyRI/AAAAAAAAA3Y/XJuY9wT_XZc/s1600/map%2B001.jpg"/>
          <p:cNvPicPr>
            <a:picLocks noGrp="1"/>
          </p:cNvPicPr>
          <p:nvPr>
            <p:ph sz="quarter" idx="4"/>
          </p:nvPr>
        </p:nvPicPr>
        <p:blipFill>
          <a:blip r:embed="rId2" cstate="print"/>
          <a:srcRect/>
          <a:stretch>
            <a:fillRect/>
          </a:stretch>
        </p:blipFill>
        <p:spPr bwMode="auto">
          <a:xfrm>
            <a:off x="703386" y="1856232"/>
            <a:ext cx="5392614" cy="4598728"/>
          </a:xfrm>
          <a:prstGeom prst="rect">
            <a:avLst/>
          </a:prstGeom>
          <a:noFill/>
          <a:ln w="9525">
            <a:noFill/>
            <a:miter lim="800000"/>
            <a:headEnd/>
            <a:tailEnd/>
          </a:ln>
        </p:spPr>
      </p:pic>
      <p:pic>
        <p:nvPicPr>
          <p:cNvPr id="7" name="Picture 6" descr="Chennai Flood Map"/>
          <p:cNvPicPr/>
          <p:nvPr/>
        </p:nvPicPr>
        <p:blipFill>
          <a:blip r:embed="rId3" cstate="print"/>
          <a:srcRect/>
          <a:stretch>
            <a:fillRect/>
          </a:stretch>
        </p:blipFill>
        <p:spPr bwMode="auto">
          <a:xfrm>
            <a:off x="6096000" y="1856232"/>
            <a:ext cx="5224271" cy="4598728"/>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26FAE06E-36F2-B67C-8282-4B6FE4F32E67}"/>
              </a:ext>
            </a:extLst>
          </p:cNvPr>
          <p:cNvSpPr txBox="1"/>
          <p:nvPr/>
        </p:nvSpPr>
        <p:spPr>
          <a:xfrm>
            <a:off x="2007523" y="403040"/>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चेन्नई का बाढ़ प्रभावित क्षेत्र</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40"/>
          <p:cNvGraphicFramePr>
            <a:graphicFrameLocks noGrp="1"/>
          </p:cNvGraphicFramePr>
          <p:nvPr>
            <p:extLst>
              <p:ext uri="{D42A27DB-BD31-4B8C-83A1-F6EECF244321}">
                <p14:modId xmlns:p14="http://schemas.microsoft.com/office/powerpoint/2010/main" val="501575513"/>
              </p:ext>
            </p:extLst>
          </p:nvPr>
        </p:nvGraphicFramePr>
        <p:xfrm>
          <a:off x="548641" y="1618488"/>
          <a:ext cx="5387923" cy="5239511"/>
        </p:xfrm>
        <a:graphic>
          <a:graphicData uri="http://schemas.openxmlformats.org/drawingml/2006/table">
            <a:tbl>
              <a:tblPr/>
              <a:tblGrid>
                <a:gridCol w="3970048">
                  <a:extLst>
                    <a:ext uri="{9D8B030D-6E8A-4147-A177-3AD203B41FA5}">
                      <a16:colId xmlns="" xmlns:a16="http://schemas.microsoft.com/office/drawing/2014/main" val="20000"/>
                    </a:ext>
                  </a:extLst>
                </a:gridCol>
                <a:gridCol w="1417875">
                  <a:extLst>
                    <a:ext uri="{9D8B030D-6E8A-4147-A177-3AD203B41FA5}">
                      <a16:colId xmlns="" xmlns:a16="http://schemas.microsoft.com/office/drawing/2014/main" val="20001"/>
                    </a:ext>
                  </a:extLst>
                </a:gridCol>
              </a:tblGrid>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मानव जीवन की हानि</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38</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पशुधन की हानि</a:t>
                      </a:r>
                      <a:endParaRPr kumimoji="0" lang="en-IN" sz="17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1</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1"/>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झोपड़ियाँ क्षतिग्रस्त</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18</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2"/>
                  </a:ext>
                </a:extLst>
              </a:tr>
              <a:tr h="38964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घर जलमग्न</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529505</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3"/>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आंशिक रूप से क्षतिग्रस्त कैटमरान</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47</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4"/>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पूर्ण रूप से क्षतिग्रस्त कैटमरान</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5"/>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पूरी तरह से क्षतिग्रस्त एफआरपी वल्लम</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6"/>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आंशिक रूप से क्षतिग्रस्त एफआरपी वल्लम</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58</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7"/>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आंशिक रूप से क्षतिग्रस्त मशीनीकृत नावें</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8"/>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पूरी तरह से क्षतिग्रस्त मशीनीकृत नावें</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313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9"/>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मछली पकड़ने के जाल</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10"/>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ओबीएम इंजन</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1030</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11"/>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जल निकायों में दरारें</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24</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12"/>
                  </a:ext>
                </a:extLst>
              </a:tr>
              <a:tr h="373067">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सड़के</a:t>
                      </a:r>
                      <a:endPar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39.6 Km</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13"/>
                  </a:ext>
                </a:extLst>
              </a:tr>
            </a:tbl>
          </a:graphicData>
        </a:graphic>
      </p:graphicFrame>
      <p:graphicFrame>
        <p:nvGraphicFramePr>
          <p:cNvPr id="5" name="Group 40"/>
          <p:cNvGraphicFramePr>
            <a:graphicFrameLocks noGrp="1"/>
          </p:cNvGraphicFramePr>
          <p:nvPr>
            <p:extLst>
              <p:ext uri="{D42A27DB-BD31-4B8C-83A1-F6EECF244321}">
                <p14:modId xmlns:p14="http://schemas.microsoft.com/office/powerpoint/2010/main" val="3762840721"/>
              </p:ext>
            </p:extLst>
          </p:nvPr>
        </p:nvGraphicFramePr>
        <p:xfrm>
          <a:off x="5921324" y="1618488"/>
          <a:ext cx="5782996" cy="5245056"/>
        </p:xfrm>
        <a:graphic>
          <a:graphicData uri="http://schemas.openxmlformats.org/drawingml/2006/table">
            <a:tbl>
              <a:tblPr/>
              <a:tblGrid>
                <a:gridCol w="4203875">
                  <a:extLst>
                    <a:ext uri="{9D8B030D-6E8A-4147-A177-3AD203B41FA5}">
                      <a16:colId xmlns="" xmlns:a16="http://schemas.microsoft.com/office/drawing/2014/main" val="20000"/>
                    </a:ext>
                  </a:extLst>
                </a:gridCol>
                <a:gridCol w="1579121">
                  <a:extLst>
                    <a:ext uri="{9D8B030D-6E8A-4147-A177-3AD203B41FA5}">
                      <a16:colId xmlns="" xmlns:a16="http://schemas.microsoft.com/office/drawing/2014/main" val="20001"/>
                    </a:ext>
                  </a:extLst>
                </a:gridCol>
              </a:tblGrid>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मानव जीवन की हानि</a:t>
                      </a:r>
                      <a:endParaRPr kumimoji="0" lang="en-IN"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72</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पशुधन की हानि</a:t>
                      </a:r>
                      <a:endParaRPr kumimoji="0" lang="en-IN"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3213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1"/>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झोपड़ियाँ क्षतिग्रस्त</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8643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2"/>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घर जलमग्न</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325637</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3"/>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कृषि फसलें</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11783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4"/>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बागवानी फसलें</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301</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5"/>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आंशिक रूप से क्षतिग्रस्त कैटमरान</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140</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6"/>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आंशिक रूप से क्षतिग्रस्त एफआरपी वल्लम</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52</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7"/>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मछली पकड़ने के जाल</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2676</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8"/>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ओबीएम इंजन</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77</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9"/>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मछली फार्म और झींगा फार्म प्रभावित</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60</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10"/>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जल निकायों में दरारें</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1513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11"/>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सड़के</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1747 Km</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12"/>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पुलिया और पुल</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1062</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13"/>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बिजली के खंभे</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203</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14"/>
                  </a:ext>
                </a:extLst>
              </a:tr>
              <a:tr h="304610">
                <a:tc>
                  <a:txBody>
                    <a:bodyPr/>
                    <a:lstStyle/>
                    <a:p>
                      <a:pPr marL="0" marR="0" lvl="0" indent="0" algn="l" defTabSz="1357313" rtl="0" eaLnBrk="1" fontAlgn="base" latinLnBrk="0" hangingPunct="1">
                        <a:lnSpc>
                          <a:spcPct val="100000"/>
                        </a:lnSpc>
                        <a:spcBef>
                          <a:spcPct val="0"/>
                        </a:spcBef>
                        <a:spcAft>
                          <a:spcPct val="0"/>
                        </a:spcAft>
                        <a:buClrTx/>
                        <a:buSzTx/>
                        <a:buFontTx/>
                        <a:buNone/>
                        <a:tabLst/>
                      </a:pPr>
                      <a:r>
                        <a:rPr kumimoji="0" lang="hi-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ट्रांसफॉर्मर</a:t>
                      </a:r>
                      <a:endPar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1357313" rtl="0" eaLnBrk="1" fontAlgn="base" latinLnBrk="0" hangingPunct="1">
                        <a:lnSpc>
                          <a:spcPct val="100000"/>
                        </a:lnSpc>
                        <a:spcBef>
                          <a:spcPct val="0"/>
                        </a:spcBef>
                        <a:spcAft>
                          <a:spcPct val="0"/>
                        </a:spcAft>
                        <a:buClrTx/>
                        <a:buSzTx/>
                        <a:buFontTx/>
                        <a:buNone/>
                        <a:tabLst/>
                      </a:pPr>
                      <a:r>
                        <a:rPr kumimoji="0" lang="en-IN"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358</a:t>
                      </a:r>
                    </a:p>
                  </a:txBody>
                  <a:tcPr marL="86258" marR="86258" marT="41988" marB="419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15"/>
                  </a:ext>
                </a:extLst>
              </a:tr>
            </a:tbl>
          </a:graphicData>
        </a:graphic>
      </p:graphicFrame>
      <p:sp>
        <p:nvSpPr>
          <p:cNvPr id="2" name="TextBox 1">
            <a:extLst>
              <a:ext uri="{FF2B5EF4-FFF2-40B4-BE49-F238E27FC236}">
                <a16:creationId xmlns="" xmlns:a16="http://schemas.microsoft.com/office/drawing/2014/main" id="{9C5EEB4A-C29D-65DC-DD25-EBD1BD62CF20}"/>
              </a:ext>
            </a:extLst>
          </p:cNvPr>
          <p:cNvSpPr txBox="1"/>
          <p:nvPr/>
        </p:nvSpPr>
        <p:spPr>
          <a:xfrm>
            <a:off x="2007523" y="504276"/>
            <a:ext cx="8176953" cy="646331"/>
          </a:xfrm>
          <a:prstGeom prst="rect">
            <a:avLst/>
          </a:prstGeom>
          <a:solidFill>
            <a:srgbClr val="FFC000"/>
          </a:solidFill>
        </p:spPr>
        <p:txBody>
          <a:bodyPr wrap="square" rtlCol="0" anchor="ctr">
            <a:spAutoFit/>
          </a:bodyPr>
          <a:lstStyle/>
          <a:p>
            <a:pPr algn="ctr"/>
            <a:r>
              <a:rPr lang="hi-IN" sz="3600" b="1" dirty="0">
                <a:latin typeface="Times New Roman" panose="02020603050405020304" pitchFamily="18" charset="0"/>
                <a:cs typeface="Times New Roman" panose="02020603050405020304" pitchFamily="18" charset="0"/>
              </a:rPr>
              <a:t>चेन्नई जिले और कांचीपुरम जिले में नुकसान</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ell\Desktop\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6"/>
            <a:ext cx="4568141" cy="260865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The 2015 Chennai Flood: A Case fo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Times New Roman" panose="02020603050405020304" pitchFamily="18" charset="0"/>
            </a:endParaRPr>
          </a:p>
        </p:txBody>
      </p:sp>
      <p:pic>
        <p:nvPicPr>
          <p:cNvPr id="1028" name="Picture 4" descr="C:\Users\Dell\Desktop\a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569" y="7937"/>
            <a:ext cx="4384431" cy="26086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ell\Desktop\i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56406"/>
            <a:ext cx="4568141" cy="2201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ell\Desktop\p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043" y="4656406"/>
            <a:ext cx="4285957" cy="22015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EC45D69D-5F8E-06FC-A520-0A7CF6E3E74C}"/>
              </a:ext>
            </a:extLst>
          </p:cNvPr>
          <p:cNvSpPr txBox="1"/>
          <p:nvPr/>
        </p:nvSpPr>
        <p:spPr>
          <a:xfrm>
            <a:off x="1750729" y="2916101"/>
            <a:ext cx="8690541" cy="1446550"/>
          </a:xfrm>
          <a:prstGeom prst="rect">
            <a:avLst/>
          </a:prstGeom>
          <a:solidFill>
            <a:srgbClr val="FFC000"/>
          </a:solidFill>
        </p:spPr>
        <p:txBody>
          <a:bodyPr wrap="square" rtlCol="0" anchor="ctr">
            <a:spAutoFit/>
          </a:bodyPr>
          <a:lstStyle/>
          <a:p>
            <a:pPr algn="ctr"/>
            <a:r>
              <a:rPr lang="hi-IN" sz="8800" b="1" u="sng" dirty="0">
                <a:latin typeface="Times New Roman" panose="02020603050405020304" pitchFamily="18" charset="0"/>
                <a:cs typeface="Times New Roman" panose="02020603050405020304" pitchFamily="18" charset="0"/>
              </a:rPr>
              <a:t>चेन्नई बाढ़ - 2015</a:t>
            </a:r>
            <a:endParaRPr lang="en-IN" sz="8800" b="1" u="sng"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63"/>
          <p:cNvGraphicFramePr>
            <a:graphicFrameLocks/>
          </p:cNvGraphicFramePr>
          <p:nvPr>
            <p:extLst>
              <p:ext uri="{D42A27DB-BD31-4B8C-83A1-F6EECF244321}">
                <p14:modId xmlns:p14="http://schemas.microsoft.com/office/powerpoint/2010/main" val="3614438408"/>
              </p:ext>
            </p:extLst>
          </p:nvPr>
        </p:nvGraphicFramePr>
        <p:xfrm>
          <a:off x="602613" y="1644740"/>
          <a:ext cx="5578989" cy="5213260"/>
        </p:xfrm>
        <a:graphic>
          <a:graphicData uri="http://schemas.openxmlformats.org/drawingml/2006/table">
            <a:tbl>
              <a:tblPr>
                <a:tableStyleId>{5DA37D80-6434-44D0-A028-1B22A696006F}</a:tableStyleId>
              </a:tblPr>
              <a:tblGrid>
                <a:gridCol w="3183095">
                  <a:extLst>
                    <a:ext uri="{9D8B030D-6E8A-4147-A177-3AD203B41FA5}">
                      <a16:colId xmlns="" xmlns:a16="http://schemas.microsoft.com/office/drawing/2014/main" val="20000"/>
                    </a:ext>
                  </a:extLst>
                </a:gridCol>
                <a:gridCol w="2395894">
                  <a:extLst>
                    <a:ext uri="{9D8B030D-6E8A-4147-A177-3AD203B41FA5}">
                      <a16:colId xmlns="" xmlns:a16="http://schemas.microsoft.com/office/drawing/2014/main" val="20001"/>
                    </a:ext>
                  </a:extLst>
                </a:gridCol>
              </a:tblGrid>
              <a:tr h="3879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i-IN" sz="1600" b="1" u="none" strike="noStrike" cap="none" normalizeH="0" baseline="0" dirty="0">
                          <a:ln>
                            <a:noFill/>
                          </a:ln>
                          <a:solidFill>
                            <a:schemeClr val="tx1"/>
                          </a:solidFill>
                          <a:effectLst/>
                          <a:latin typeface="Comic Sans MS" pitchFamily="66" charset="0"/>
                        </a:rPr>
                        <a:t>मानव हानि</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54</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00"/>
                  </a:ext>
                </a:extLst>
              </a:tr>
              <a:tr h="430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i-IN" sz="1600" b="1" u="none" strike="noStrike" cap="none" normalizeH="0" baseline="0" dirty="0">
                          <a:ln>
                            <a:noFill/>
                          </a:ln>
                          <a:solidFill>
                            <a:schemeClr val="tx1"/>
                          </a:solidFill>
                          <a:effectLst/>
                          <a:latin typeface="Comic Sans MS" pitchFamily="66" charset="0"/>
                        </a:rPr>
                        <a:t>पशुधन की हानि</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2302</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01"/>
                  </a:ext>
                </a:extLst>
              </a:tr>
              <a:tr h="4413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i-IN" sz="1600" b="1" u="none" strike="noStrike" cap="none" normalizeH="0" baseline="0" dirty="0">
                          <a:ln>
                            <a:noFill/>
                          </a:ln>
                          <a:solidFill>
                            <a:schemeClr val="tx1"/>
                          </a:solidFill>
                          <a:effectLst/>
                          <a:latin typeface="Comic Sans MS" pitchFamily="66" charset="0"/>
                        </a:rPr>
                        <a:t>घर/झोपड़ियाँ क्षतिग्रस्त</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25408</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02"/>
                  </a:ext>
                </a:extLst>
              </a:tr>
              <a:tr h="430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i-IN" sz="1600" b="1" u="none" strike="noStrike" cap="none" normalizeH="0" baseline="0" dirty="0">
                          <a:ln>
                            <a:noFill/>
                          </a:ln>
                          <a:solidFill>
                            <a:schemeClr val="tx1"/>
                          </a:solidFill>
                          <a:effectLst/>
                          <a:latin typeface="Comic Sans MS" pitchFamily="66" charset="0"/>
                        </a:rPr>
                        <a:t>घर जलमग्न</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200321</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03"/>
                  </a:ext>
                </a:extLst>
              </a:tr>
              <a:tr h="4498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i-IN" sz="1600" b="1" u="none" strike="noStrike" cap="none" normalizeH="0" baseline="0" dirty="0">
                          <a:ln>
                            <a:noFill/>
                          </a:ln>
                          <a:solidFill>
                            <a:schemeClr val="tx1"/>
                          </a:solidFill>
                          <a:effectLst/>
                          <a:latin typeface="Comic Sans MS" pitchFamily="66" charset="0"/>
                        </a:rPr>
                        <a:t>कृषि फसल</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19282.25 Ha</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04"/>
                  </a:ext>
                </a:extLst>
              </a:tr>
              <a:tr h="430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i-IN" sz="1600" b="1" u="none" strike="noStrike" cap="none" normalizeH="0" baseline="0" dirty="0">
                          <a:ln>
                            <a:noFill/>
                          </a:ln>
                          <a:solidFill>
                            <a:schemeClr val="tx1"/>
                          </a:solidFill>
                          <a:effectLst/>
                          <a:latin typeface="Comic Sans MS" pitchFamily="66" charset="0"/>
                        </a:rPr>
                        <a:t>बागवानी फसल</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1514 Ha</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05"/>
                  </a:ext>
                </a:extLst>
              </a:tr>
              <a:tr h="4498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i-IN" sz="1600" b="1" u="none" strike="noStrike" cap="none" normalizeH="0" baseline="0" dirty="0">
                          <a:ln>
                            <a:noFill/>
                          </a:ln>
                          <a:solidFill>
                            <a:schemeClr val="tx1"/>
                          </a:solidFill>
                          <a:effectLst/>
                          <a:latin typeface="Comic Sans MS" pitchFamily="66" charset="0"/>
                        </a:rPr>
                        <a:t>मछली पकड़ने की नौकाएं</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725</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06"/>
                  </a:ext>
                </a:extLst>
              </a:tr>
              <a:tr h="430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i-IN" sz="1600" b="1" u="none" strike="noStrike" cap="none" normalizeH="0" baseline="0" dirty="0">
                          <a:ln>
                            <a:noFill/>
                          </a:ln>
                          <a:solidFill>
                            <a:schemeClr val="tx1"/>
                          </a:solidFill>
                          <a:effectLst/>
                          <a:latin typeface="Comic Sans MS" pitchFamily="66" charset="0"/>
                        </a:rPr>
                        <a:t>सड़क की लंबाई</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1258 km</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07"/>
                  </a:ext>
                </a:extLst>
              </a:tr>
              <a:tr h="4455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i-IN" sz="1600" b="1" u="none" strike="noStrike" cap="none" normalizeH="0" baseline="0" dirty="0">
                          <a:ln>
                            <a:noFill/>
                          </a:ln>
                          <a:solidFill>
                            <a:schemeClr val="tx1"/>
                          </a:solidFill>
                          <a:effectLst/>
                          <a:latin typeface="Comic Sans MS" pitchFamily="66" charset="0"/>
                        </a:rPr>
                        <a:t>पुल/पुलिया/कॉजवे</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62</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08"/>
                  </a:ext>
                </a:extLst>
              </a:tr>
              <a:tr h="430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hi-IN" sz="1600" b="1" dirty="0"/>
                        <a:t>टैंक में टूटान</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127</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09"/>
                  </a:ext>
                </a:extLst>
              </a:tr>
              <a:tr h="469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i-IN" sz="1600" b="1" u="none" strike="noStrike" cap="none" normalizeH="0" baseline="0" dirty="0">
                          <a:ln>
                            <a:noFill/>
                          </a:ln>
                          <a:solidFill>
                            <a:schemeClr val="tx1"/>
                          </a:solidFill>
                          <a:effectLst/>
                          <a:latin typeface="Comic Sans MS" pitchFamily="66" charset="0"/>
                        </a:rPr>
                        <a:t>बिजली के खंभे</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278</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10"/>
                  </a:ext>
                </a:extLst>
              </a:tr>
              <a:tr h="4176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hi-IN" sz="1600" b="1" dirty="0"/>
                        <a:t>ट्रांसफार्मर</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a:ln>
                            <a:noFill/>
                          </a:ln>
                          <a:solidFill>
                            <a:schemeClr val="tx1"/>
                          </a:solidFill>
                          <a:effectLst/>
                          <a:latin typeface="Comic Sans MS" pitchFamily="66" charset="0"/>
                        </a:rPr>
                        <a:t>1</a:t>
                      </a:r>
                      <a:endParaRPr kumimoji="0" lang="en-US" sz="1600" b="1" i="0" u="none" strike="noStrike" cap="none" normalizeH="0" baseline="0" dirty="0">
                        <a:ln>
                          <a:noFill/>
                        </a:ln>
                        <a:solidFill>
                          <a:schemeClr val="tx1"/>
                        </a:solidFill>
                        <a:effectLst/>
                        <a:latin typeface="Comic Sans MS" pitchFamily="66" charset="0"/>
                        <a:cs typeface="Arial" charset="0"/>
                      </a:endParaRPr>
                    </a:p>
                  </a:txBody>
                  <a:tcPr horzOverflow="overflow"/>
                </a:tc>
                <a:extLst>
                  <a:ext uri="{0D108BD9-81ED-4DB2-BD59-A6C34878D82A}">
                    <a16:rowId xmlns="" xmlns:a16="http://schemas.microsoft.com/office/drawing/2014/main" val="10011"/>
                  </a:ext>
                </a:extLst>
              </a:tr>
            </a:tbl>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364598582"/>
              </p:ext>
            </p:extLst>
          </p:nvPr>
        </p:nvGraphicFramePr>
        <p:xfrm>
          <a:off x="6181602" y="1644742"/>
          <a:ext cx="5578989" cy="5213261"/>
        </p:xfrm>
        <a:graphic>
          <a:graphicData uri="http://schemas.openxmlformats.org/drawingml/2006/table">
            <a:tbl>
              <a:tblPr firstRow="1" bandRow="1">
                <a:tableStyleId>{5DA37D80-6434-44D0-A028-1B22A696006F}</a:tableStyleId>
              </a:tblPr>
              <a:tblGrid>
                <a:gridCol w="4105293">
                  <a:extLst>
                    <a:ext uri="{9D8B030D-6E8A-4147-A177-3AD203B41FA5}">
                      <a16:colId xmlns="" xmlns:a16="http://schemas.microsoft.com/office/drawing/2014/main" val="20000"/>
                    </a:ext>
                  </a:extLst>
                </a:gridCol>
                <a:gridCol w="1473696">
                  <a:extLst>
                    <a:ext uri="{9D8B030D-6E8A-4147-A177-3AD203B41FA5}">
                      <a16:colId xmlns="" xmlns:a16="http://schemas.microsoft.com/office/drawing/2014/main" val="20001"/>
                    </a:ext>
                  </a:extLst>
                </a:gridCol>
              </a:tblGrid>
              <a:tr h="516907">
                <a:tc>
                  <a:txBody>
                    <a:bodyPr/>
                    <a:lstStyle/>
                    <a:p>
                      <a:r>
                        <a:rPr lang="hi-IN" sz="1600" b="1" dirty="0">
                          <a:solidFill>
                            <a:schemeClr val="tx1"/>
                          </a:solidFill>
                          <a:latin typeface="Comic Sans MS" pitchFamily="66" charset="0"/>
                          <a:ea typeface="Cambria Math" pitchFamily="18" charset="0"/>
                        </a:rPr>
                        <a:t>मानव जीवन की हानि</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4</a:t>
                      </a:r>
                    </a:p>
                  </a:txBody>
                  <a:tcPr/>
                </a:tc>
                <a:extLst>
                  <a:ext uri="{0D108BD9-81ED-4DB2-BD59-A6C34878D82A}">
                    <a16:rowId xmlns="" xmlns:a16="http://schemas.microsoft.com/office/drawing/2014/main" val="10000"/>
                  </a:ext>
                </a:extLst>
              </a:tr>
              <a:tr h="516907">
                <a:tc>
                  <a:txBody>
                    <a:bodyPr/>
                    <a:lstStyle/>
                    <a:p>
                      <a:r>
                        <a:rPr lang="hi-IN" sz="1600" b="1" dirty="0">
                          <a:solidFill>
                            <a:schemeClr val="tx1"/>
                          </a:solidFill>
                          <a:latin typeface="Comic Sans MS" pitchFamily="66" charset="0"/>
                          <a:ea typeface="Cambria Math" pitchFamily="18" charset="0"/>
                        </a:rPr>
                        <a:t>पशुधन की हानि</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101</a:t>
                      </a:r>
                    </a:p>
                  </a:txBody>
                  <a:tcPr/>
                </a:tc>
                <a:extLst>
                  <a:ext uri="{0D108BD9-81ED-4DB2-BD59-A6C34878D82A}">
                    <a16:rowId xmlns="" xmlns:a16="http://schemas.microsoft.com/office/drawing/2014/main" val="10001"/>
                  </a:ext>
                </a:extLst>
              </a:tr>
              <a:tr h="387451">
                <a:tc>
                  <a:txBody>
                    <a:bodyPr/>
                    <a:lstStyle/>
                    <a:p>
                      <a:r>
                        <a:rPr lang="hi-IN" sz="1600" b="1" dirty="0">
                          <a:solidFill>
                            <a:schemeClr val="tx1"/>
                          </a:solidFill>
                          <a:latin typeface="Comic Sans MS" pitchFamily="66" charset="0"/>
                          <a:ea typeface="Cambria Math" pitchFamily="18" charset="0"/>
                        </a:rPr>
                        <a:t>झोपड़ियाँ क्षतिग्रस्त</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2421</a:t>
                      </a:r>
                    </a:p>
                  </a:txBody>
                  <a:tcPr/>
                </a:tc>
                <a:extLst>
                  <a:ext uri="{0D108BD9-81ED-4DB2-BD59-A6C34878D82A}">
                    <a16:rowId xmlns="" xmlns:a16="http://schemas.microsoft.com/office/drawing/2014/main" val="10002"/>
                  </a:ext>
                </a:extLst>
              </a:tr>
              <a:tr h="404688">
                <a:tc>
                  <a:txBody>
                    <a:bodyPr/>
                    <a:lstStyle/>
                    <a:p>
                      <a:r>
                        <a:rPr lang="hi-IN" sz="1600" b="1" dirty="0">
                          <a:solidFill>
                            <a:schemeClr val="tx1"/>
                          </a:solidFill>
                          <a:latin typeface="Comic Sans MS" pitchFamily="66" charset="0"/>
                          <a:ea typeface="Cambria Math" pitchFamily="18" charset="0"/>
                        </a:rPr>
                        <a:t>घर जलमग्न</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17800</a:t>
                      </a:r>
                    </a:p>
                  </a:txBody>
                  <a:tcPr/>
                </a:tc>
                <a:extLst>
                  <a:ext uri="{0D108BD9-81ED-4DB2-BD59-A6C34878D82A}">
                    <a16:rowId xmlns="" xmlns:a16="http://schemas.microsoft.com/office/drawing/2014/main" val="10003"/>
                  </a:ext>
                </a:extLst>
              </a:tr>
              <a:tr h="415322">
                <a:tc>
                  <a:txBody>
                    <a:bodyPr/>
                    <a:lstStyle/>
                    <a:p>
                      <a:r>
                        <a:rPr lang="hi-IN" sz="1600" b="1" dirty="0">
                          <a:solidFill>
                            <a:schemeClr val="tx1"/>
                          </a:solidFill>
                          <a:latin typeface="Comic Sans MS" pitchFamily="66" charset="0"/>
                          <a:ea typeface="Cambria Math" pitchFamily="18" charset="0"/>
                        </a:rPr>
                        <a:t>पक्के मकान आंशिक रूप से क्षतिग्रस्त</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76</a:t>
                      </a:r>
                    </a:p>
                  </a:txBody>
                  <a:tcPr/>
                </a:tc>
                <a:extLst>
                  <a:ext uri="{0D108BD9-81ED-4DB2-BD59-A6C34878D82A}">
                    <a16:rowId xmlns="" xmlns:a16="http://schemas.microsoft.com/office/drawing/2014/main" val="10004"/>
                  </a:ext>
                </a:extLst>
              </a:tr>
              <a:tr h="516907">
                <a:tc>
                  <a:txBody>
                    <a:bodyPr/>
                    <a:lstStyle/>
                    <a:p>
                      <a:r>
                        <a:rPr lang="hi-IN" sz="1600" b="1" dirty="0">
                          <a:solidFill>
                            <a:schemeClr val="tx1"/>
                          </a:solidFill>
                          <a:latin typeface="Comic Sans MS" pitchFamily="66" charset="0"/>
                          <a:ea typeface="Cambria Math" pitchFamily="18" charset="0"/>
                        </a:rPr>
                        <a:t>कृषि फसलें</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30210 Ha</a:t>
                      </a:r>
                    </a:p>
                  </a:txBody>
                  <a:tcPr/>
                </a:tc>
                <a:extLst>
                  <a:ext uri="{0D108BD9-81ED-4DB2-BD59-A6C34878D82A}">
                    <a16:rowId xmlns="" xmlns:a16="http://schemas.microsoft.com/office/drawing/2014/main" val="10005"/>
                  </a:ext>
                </a:extLst>
              </a:tr>
              <a:tr h="516907">
                <a:tc>
                  <a:txBody>
                    <a:bodyPr/>
                    <a:lstStyle/>
                    <a:p>
                      <a:r>
                        <a:rPr lang="hi-IN" sz="1600" b="1" dirty="0">
                          <a:solidFill>
                            <a:schemeClr val="tx1"/>
                          </a:solidFill>
                          <a:latin typeface="Comic Sans MS" pitchFamily="66" charset="0"/>
                          <a:ea typeface="Cambria Math" pitchFamily="18" charset="0"/>
                        </a:rPr>
                        <a:t>बागवानी फसलें</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9527 Ha</a:t>
                      </a:r>
                    </a:p>
                  </a:txBody>
                  <a:tcPr/>
                </a:tc>
                <a:extLst>
                  <a:ext uri="{0D108BD9-81ED-4DB2-BD59-A6C34878D82A}">
                    <a16:rowId xmlns="" xmlns:a16="http://schemas.microsoft.com/office/drawing/2014/main" val="10006"/>
                  </a:ext>
                </a:extLst>
              </a:tr>
              <a:tr h="516907">
                <a:tc>
                  <a:txBody>
                    <a:bodyPr/>
                    <a:lstStyle/>
                    <a:p>
                      <a:r>
                        <a:rPr lang="hi-IN" sz="1600" b="1" dirty="0">
                          <a:solidFill>
                            <a:schemeClr val="tx1"/>
                          </a:solidFill>
                          <a:latin typeface="Comic Sans MS" pitchFamily="66" charset="0"/>
                          <a:ea typeface="Cambria Math" pitchFamily="18" charset="0"/>
                        </a:rPr>
                        <a:t>सड़कें</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688.91 km</a:t>
                      </a:r>
                    </a:p>
                  </a:txBody>
                  <a:tcPr/>
                </a:tc>
                <a:extLst>
                  <a:ext uri="{0D108BD9-81ED-4DB2-BD59-A6C34878D82A}">
                    <a16:rowId xmlns="" xmlns:a16="http://schemas.microsoft.com/office/drawing/2014/main" val="10007"/>
                  </a:ext>
                </a:extLst>
              </a:tr>
              <a:tr h="516907">
                <a:tc>
                  <a:txBody>
                    <a:bodyPr/>
                    <a:lstStyle/>
                    <a:p>
                      <a:r>
                        <a:rPr lang="hi-IN" sz="1600" b="1" dirty="0">
                          <a:solidFill>
                            <a:schemeClr val="tx1"/>
                          </a:solidFill>
                          <a:latin typeface="Comic Sans MS" pitchFamily="66" charset="0"/>
                          <a:ea typeface="Cambria Math" pitchFamily="18" charset="0"/>
                        </a:rPr>
                        <a:t>पुल, पुलिया और कॉजवे</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96</a:t>
                      </a:r>
                    </a:p>
                  </a:txBody>
                  <a:tcPr/>
                </a:tc>
                <a:extLst>
                  <a:ext uri="{0D108BD9-81ED-4DB2-BD59-A6C34878D82A}">
                    <a16:rowId xmlns="" xmlns:a16="http://schemas.microsoft.com/office/drawing/2014/main" val="10008"/>
                  </a:ext>
                </a:extLst>
              </a:tr>
              <a:tr h="516907">
                <a:tc>
                  <a:txBody>
                    <a:bodyPr/>
                    <a:lstStyle/>
                    <a:p>
                      <a:r>
                        <a:rPr lang="hi-IN" sz="1600" b="1" dirty="0">
                          <a:solidFill>
                            <a:schemeClr val="tx1"/>
                          </a:solidFill>
                          <a:latin typeface="Comic Sans MS" pitchFamily="66" charset="0"/>
                          <a:ea typeface="Cambria Math" pitchFamily="18" charset="0"/>
                        </a:rPr>
                        <a:t>टैंकों में टूटान</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13</a:t>
                      </a:r>
                    </a:p>
                  </a:txBody>
                  <a:tcPr/>
                </a:tc>
                <a:extLst>
                  <a:ext uri="{0D108BD9-81ED-4DB2-BD59-A6C34878D82A}">
                    <a16:rowId xmlns="" xmlns:a16="http://schemas.microsoft.com/office/drawing/2014/main" val="10009"/>
                  </a:ext>
                </a:extLst>
              </a:tr>
              <a:tr h="387451">
                <a:tc>
                  <a:txBody>
                    <a:bodyPr/>
                    <a:lstStyle/>
                    <a:p>
                      <a:r>
                        <a:rPr lang="hi-IN" sz="1600" b="1" dirty="0">
                          <a:solidFill>
                            <a:schemeClr val="tx1"/>
                          </a:solidFill>
                          <a:latin typeface="Comic Sans MS" pitchFamily="66" charset="0"/>
                          <a:ea typeface="Cambria Math" pitchFamily="18" charset="0"/>
                        </a:rPr>
                        <a:t>बिजली के खंभे</a:t>
                      </a:r>
                      <a:endParaRPr lang="en-US" sz="1600" b="1" dirty="0">
                        <a:solidFill>
                          <a:schemeClr val="tx1"/>
                        </a:solidFill>
                        <a:latin typeface="Comic Sans MS" pitchFamily="66" charset="0"/>
                        <a:ea typeface="Cambria Math" pitchFamily="18" charset="0"/>
                      </a:endParaRPr>
                    </a:p>
                  </a:txBody>
                  <a:tcPr/>
                </a:tc>
                <a:tc>
                  <a:txBody>
                    <a:bodyPr/>
                    <a:lstStyle/>
                    <a:p>
                      <a:pPr algn="ctr"/>
                      <a:r>
                        <a:rPr lang="en-US" sz="1600" b="1" dirty="0">
                          <a:solidFill>
                            <a:schemeClr val="tx1"/>
                          </a:solidFill>
                          <a:latin typeface="Comic Sans MS" pitchFamily="66" charset="0"/>
                          <a:ea typeface="Cambria Math" pitchFamily="18" charset="0"/>
                        </a:rPr>
                        <a:t>116</a:t>
                      </a:r>
                    </a:p>
                  </a:txBody>
                  <a:tcPr/>
                </a:tc>
                <a:extLst>
                  <a:ext uri="{0D108BD9-81ED-4DB2-BD59-A6C34878D82A}">
                    <a16:rowId xmlns="" xmlns:a16="http://schemas.microsoft.com/office/drawing/2014/main" val="10010"/>
                  </a:ext>
                </a:extLst>
              </a:tr>
            </a:tbl>
          </a:graphicData>
        </a:graphic>
      </p:graphicFrame>
      <p:sp>
        <p:nvSpPr>
          <p:cNvPr id="2" name="TextBox 1">
            <a:extLst>
              <a:ext uri="{FF2B5EF4-FFF2-40B4-BE49-F238E27FC236}">
                <a16:creationId xmlns="" xmlns:a16="http://schemas.microsoft.com/office/drawing/2014/main" id="{CBF8AD6F-16C7-45F1-696D-D078FCEB78BC}"/>
              </a:ext>
            </a:extLst>
          </p:cNvPr>
          <p:cNvSpPr txBox="1"/>
          <p:nvPr/>
        </p:nvSpPr>
        <p:spPr>
          <a:xfrm>
            <a:off x="2093125" y="443442"/>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तिरुवल्लूर जिले और थूथुकुडी जिले में नुकसान</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5441" y="1871931"/>
            <a:ext cx="11421373" cy="4830793"/>
          </a:xfrm>
          <a:prstGeom prst="rect">
            <a:avLst/>
          </a:prstGeom>
        </p:spPr>
        <p:txBody>
          <a:bodyPr>
            <a:noAutofit/>
          </a:bodyPr>
          <a:lstStyle/>
          <a:p>
            <a:pPr algn="just">
              <a:lnSpc>
                <a:spcPct val="200000"/>
              </a:lnSpc>
            </a:pPr>
            <a:r>
              <a:rPr lang="hi-IN" sz="2400" dirty="0">
                <a:latin typeface="Times New Roman" panose="02020603050405020304" pitchFamily="18" charset="0"/>
                <a:cs typeface="Times New Roman" panose="02020603050405020304" pitchFamily="18" charset="0"/>
              </a:rPr>
              <a:t>इस वर्ष की उत्तर-पूर्वी मानसून को वर्षा की तीव्रता और हुई तबाही के आधार पर 02 चरणों में विभाजित किया जा सकता है। पहला चरण 9 नवंबर से 19 नवंबर 2015 तक रहा, जबकि दूसरा चरण 01 दिसंबर से 08 दिसंबर 2015 तक चला।
कमान्डेंट 04 बटालियन और </a:t>
            </a:r>
            <a:r>
              <a:rPr lang="en-IN" sz="2400" dirty="0">
                <a:latin typeface="Times New Roman" panose="02020603050405020304" pitchFamily="18" charset="0"/>
                <a:cs typeface="Times New Roman" panose="02020603050405020304" pitchFamily="18" charset="0"/>
              </a:rPr>
              <a:t>DIG/SZ </a:t>
            </a:r>
            <a:r>
              <a:rPr lang="hi-IN" sz="2400" dirty="0">
                <a:latin typeface="Times New Roman" panose="02020603050405020304" pitchFamily="18" charset="0"/>
                <a:cs typeface="Times New Roman" panose="02020603050405020304" pitchFamily="18" charset="0"/>
              </a:rPr>
              <a:t>को </a:t>
            </a:r>
            <a:r>
              <a:rPr lang="en-IN" sz="2400" dirty="0">
                <a:latin typeface="Times New Roman" panose="02020603050405020304" pitchFamily="18" charset="0"/>
                <a:cs typeface="Times New Roman" panose="02020603050405020304" pitchFamily="18" charset="0"/>
              </a:rPr>
              <a:t>CRA/</a:t>
            </a:r>
            <a:r>
              <a:rPr lang="hi-IN" sz="2400" dirty="0">
                <a:latin typeface="Times New Roman" panose="02020603050405020304" pitchFamily="18" charset="0"/>
                <a:cs typeface="Times New Roman" panose="02020603050405020304" pitchFamily="18" charset="0"/>
              </a:rPr>
              <a:t>स्टेट रिलीफ कमिश्नर कार्यालय, श्री अतुल्य मिश्रा, </a:t>
            </a:r>
            <a:r>
              <a:rPr lang="en-IN" sz="2400" dirty="0">
                <a:latin typeface="Times New Roman" panose="02020603050405020304" pitchFamily="18" charset="0"/>
                <a:cs typeface="Times New Roman" panose="02020603050405020304" pitchFamily="18" charset="0"/>
              </a:rPr>
              <a:t>IAS </a:t>
            </a:r>
            <a:r>
              <a:rPr lang="hi-IN" sz="2400" dirty="0">
                <a:latin typeface="Times New Roman" panose="02020603050405020304" pitchFamily="18" charset="0"/>
                <a:cs typeface="Times New Roman" panose="02020603050405020304" pitchFamily="18" charset="0"/>
              </a:rPr>
              <a:t>से प्राप्त टेलीफोनिक अनुरोधों के अनुसार, पहले चरण में कुल 15 टीमें तैनात की गईं; जिसमें 04 बटालियन अरक्कोनम से 11 टीमें और गुंटूर से 04 टीमें शामिल थीं।</a:t>
            </a: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E53343D4-4F67-260C-A87E-75FD9CEC6472}"/>
              </a:ext>
            </a:extLst>
          </p:cNvPr>
          <p:cNvSpPr txBox="1"/>
          <p:nvPr/>
        </p:nvSpPr>
        <p:spPr>
          <a:xfrm>
            <a:off x="2027650" y="399830"/>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एनडीआरएफ की तैनाती</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Rot="1" noChangeArrowheads="1"/>
          </p:cNvSpPr>
          <p:nvPr>
            <p:ph idx="4294967295"/>
          </p:nvPr>
        </p:nvSpPr>
        <p:spPr>
          <a:xfrm>
            <a:off x="388189" y="1863306"/>
            <a:ext cx="11533517" cy="4822166"/>
          </a:xfrm>
          <a:prstGeom prst="rect">
            <a:avLst/>
          </a:prstGeom>
        </p:spPr>
        <p:txBody>
          <a:bodyPr/>
          <a:lstStyle/>
          <a:p>
            <a:r>
              <a:rPr lang="hi-IN" sz="2800" dirty="0">
                <a:latin typeface="Times New Roman" panose="02020603050405020304" pitchFamily="18" charset="0"/>
                <a:cs typeface="Times New Roman" panose="02020603050405020304" pitchFamily="18" charset="0"/>
              </a:rPr>
              <a:t>25 एचपी की क्षमता वाली ओबीएम। 
लाइफ जैकेट।
लाइफ बॉय।
बचाव रस्सियाँ। 
फ्लोटिंग पंप।
परिचालन क्षेत्र में प्रकाश समर्थन के लिए इन्फ्लेटेबल</a:t>
            </a:r>
            <a:r>
              <a:rPr lang="en-US" sz="2800"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प्रकाश टावर।
सीएसएसआर उपकरण।
जनरेटर सेट।
एमएफआर किट्स।</a:t>
            </a: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601B1E39-1BB3-22B9-A733-F077F029224F}"/>
              </a:ext>
            </a:extLst>
          </p:cNvPr>
          <p:cNvSpPr txBox="1"/>
          <p:nvPr/>
        </p:nvSpPr>
        <p:spPr>
          <a:xfrm>
            <a:off x="2007523" y="36925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एनडीआरएफ के पास उपलब्ध संसाधन</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696164769"/>
              </p:ext>
            </p:extLst>
          </p:nvPr>
        </p:nvGraphicFramePr>
        <p:xfrm>
          <a:off x="612474" y="1436568"/>
          <a:ext cx="11240218" cy="5429783"/>
        </p:xfrm>
        <a:graphic>
          <a:graphicData uri="http://schemas.openxmlformats.org/drawingml/2006/table">
            <a:tbl>
              <a:tblPr/>
              <a:tblGrid>
                <a:gridCol w="911370">
                  <a:extLst>
                    <a:ext uri="{9D8B030D-6E8A-4147-A177-3AD203B41FA5}">
                      <a16:colId xmlns="" xmlns:a16="http://schemas.microsoft.com/office/drawing/2014/main" val="20000"/>
                    </a:ext>
                  </a:extLst>
                </a:gridCol>
                <a:gridCol w="810107">
                  <a:extLst>
                    <a:ext uri="{9D8B030D-6E8A-4147-A177-3AD203B41FA5}">
                      <a16:colId xmlns="" xmlns:a16="http://schemas.microsoft.com/office/drawing/2014/main" val="20001"/>
                    </a:ext>
                  </a:extLst>
                </a:gridCol>
                <a:gridCol w="2632844">
                  <a:extLst>
                    <a:ext uri="{9D8B030D-6E8A-4147-A177-3AD203B41FA5}">
                      <a16:colId xmlns="" xmlns:a16="http://schemas.microsoft.com/office/drawing/2014/main" val="20002"/>
                    </a:ext>
                  </a:extLst>
                </a:gridCol>
                <a:gridCol w="3848001">
                  <a:extLst>
                    <a:ext uri="{9D8B030D-6E8A-4147-A177-3AD203B41FA5}">
                      <a16:colId xmlns="" xmlns:a16="http://schemas.microsoft.com/office/drawing/2014/main" val="20003"/>
                    </a:ext>
                  </a:extLst>
                </a:gridCol>
                <a:gridCol w="1417685">
                  <a:extLst>
                    <a:ext uri="{9D8B030D-6E8A-4147-A177-3AD203B41FA5}">
                      <a16:colId xmlns="" xmlns:a16="http://schemas.microsoft.com/office/drawing/2014/main" val="20004"/>
                    </a:ext>
                  </a:extLst>
                </a:gridCol>
                <a:gridCol w="1620211">
                  <a:extLst>
                    <a:ext uri="{9D8B030D-6E8A-4147-A177-3AD203B41FA5}">
                      <a16:colId xmlns="" xmlns:a16="http://schemas.microsoft.com/office/drawing/2014/main" val="20005"/>
                    </a:ext>
                  </a:extLst>
                </a:gridCol>
              </a:tblGrid>
              <a:tr h="236841">
                <a:tc rowSpan="2">
                  <a:txBody>
                    <a:bodyPr/>
                    <a:lstStyle/>
                    <a:p>
                      <a:pPr algn="just">
                        <a:spcAft>
                          <a:spcPts val="0"/>
                        </a:spcAft>
                      </a:pPr>
                      <a:r>
                        <a:rPr lang="en-US" sz="1600" dirty="0" err="1">
                          <a:solidFill>
                            <a:srgbClr val="000000"/>
                          </a:solidFill>
                          <a:latin typeface="Times New Roman" panose="02020603050405020304" pitchFamily="18" charset="0"/>
                        </a:rPr>
                        <a:t>Sl</a:t>
                      </a:r>
                      <a:r>
                        <a:rPr lang="en-US" sz="1600" dirty="0">
                          <a:solidFill>
                            <a:srgbClr val="000000"/>
                          </a:solidFill>
                          <a:latin typeface="Times New Roman" panose="02020603050405020304" pitchFamily="18" charset="0"/>
                        </a:rPr>
                        <a:t> No.</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en-US" sz="1600" dirty="0">
                          <a:solidFill>
                            <a:srgbClr val="000000"/>
                          </a:solidFill>
                          <a:latin typeface="Times New Roman" panose="02020603050405020304" pitchFamily="18" charset="0"/>
                        </a:rPr>
                        <a:t>Team No</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en-US" sz="1600" dirty="0">
                          <a:solidFill>
                            <a:srgbClr val="000000"/>
                          </a:solidFill>
                          <a:latin typeface="Times New Roman" panose="02020603050405020304" pitchFamily="18" charset="0"/>
                        </a:rPr>
                        <a:t>Team Leader</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en-US" sz="1600" dirty="0">
                          <a:solidFill>
                            <a:srgbClr val="000000"/>
                          </a:solidFill>
                          <a:latin typeface="Times New Roman" panose="02020603050405020304" pitchFamily="18" charset="0"/>
                        </a:rPr>
                        <a:t>Location</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1600" dirty="0">
                          <a:solidFill>
                            <a:srgbClr val="000000"/>
                          </a:solidFill>
                          <a:latin typeface="Times New Roman" panose="02020603050405020304" pitchFamily="18" charset="0"/>
                        </a:rPr>
                        <a:t>Date</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0"/>
                  </a:ext>
                </a:extLst>
              </a:tr>
              <a:tr h="236841">
                <a:tc vMerge="1">
                  <a:txBody>
                    <a:bodyPr/>
                    <a:lstStyle/>
                    <a:p>
                      <a:pPr algn="just">
                        <a:spcAft>
                          <a:spcPts val="0"/>
                        </a:spcAft>
                      </a:pPr>
                      <a:endParaRPr lang="en-US" sz="1600" dirty="0">
                        <a:solidFill>
                          <a:srgbClr val="000000"/>
                        </a:solidFill>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spcAft>
                          <a:spcPts val="0"/>
                        </a:spcAft>
                      </a:pPr>
                      <a:endParaRPr lang="en-US" sz="1600" dirty="0">
                        <a:solidFill>
                          <a:srgbClr val="000000"/>
                        </a:solidFill>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spcAft>
                          <a:spcPts val="0"/>
                        </a:spcAft>
                      </a:pPr>
                      <a:endParaRPr lang="en-US" sz="1600">
                        <a:solidFill>
                          <a:srgbClr val="000000"/>
                        </a:solidFill>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spcAft>
                          <a:spcPts val="0"/>
                        </a:spcAft>
                      </a:pPr>
                      <a:endParaRPr lang="en-US" sz="1600">
                        <a:solidFill>
                          <a:srgbClr val="000000"/>
                        </a:solidFill>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From</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To</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36841">
                <a:tc>
                  <a:txBody>
                    <a:bodyPr/>
                    <a:lstStyle/>
                    <a:p>
                      <a:pPr algn="just">
                        <a:spcAft>
                          <a:spcPts val="0"/>
                        </a:spcAft>
                      </a:pPr>
                      <a:r>
                        <a:rPr lang="en-US" sz="1600" dirty="0">
                          <a:solidFill>
                            <a:srgbClr val="000000"/>
                          </a:solidFill>
                          <a:latin typeface="Times New Roman" panose="02020603050405020304" pitchFamily="18" charset="0"/>
                        </a:rPr>
                        <a:t>1</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4A</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SI/E </a:t>
                      </a:r>
                      <a:r>
                        <a:rPr lang="en-US" sz="1600" dirty="0" err="1">
                          <a:solidFill>
                            <a:srgbClr val="000000"/>
                          </a:solidFill>
                          <a:latin typeface="Times New Roman" panose="02020603050405020304" pitchFamily="18" charset="0"/>
                        </a:rPr>
                        <a:t>Md.Warsi</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Chennai</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16.11.15</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18.11.15</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36841">
                <a:tc>
                  <a:txBody>
                    <a:bodyPr/>
                    <a:lstStyle/>
                    <a:p>
                      <a:pPr algn="just">
                        <a:spcAft>
                          <a:spcPts val="0"/>
                        </a:spcAft>
                      </a:pPr>
                      <a:r>
                        <a:rPr lang="en-US" sz="1600" dirty="0">
                          <a:latin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Insp/E </a:t>
                      </a:r>
                      <a:r>
                        <a:rPr lang="en-US" sz="1600" dirty="0" err="1">
                          <a:latin typeface="Times New Roman" panose="02020603050405020304" pitchFamily="18" charset="0"/>
                        </a:rPr>
                        <a:t>A.K.Amar</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panose="02020603050405020304" pitchFamily="18" charset="0"/>
                        </a:rPr>
                        <a:t>Neyveli</a:t>
                      </a:r>
                      <a:r>
                        <a:rPr lang="en-US" sz="1600" dirty="0">
                          <a:latin typeface="Times New Roman" panose="02020603050405020304" pitchFamily="18" charset="0"/>
                        </a:rPr>
                        <a:t>, </a:t>
                      </a:r>
                      <a:r>
                        <a:rPr lang="en-US" sz="1600" dirty="0" err="1">
                          <a:latin typeface="Times New Roman" panose="02020603050405020304" pitchFamily="18" charset="0"/>
                        </a:rPr>
                        <a:t>Cuddalore</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09.11.15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36841">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aseline="0" dirty="0" err="1">
                          <a:latin typeface="Times New Roman" panose="02020603050405020304" pitchFamily="18" charset="0"/>
                        </a:rPr>
                        <a:t>Tambaram</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17.11.15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36841">
                <a:tc>
                  <a:txBody>
                    <a:bodyPr/>
                    <a:lstStyle/>
                    <a:p>
                      <a:pPr algn="just">
                        <a:spcAft>
                          <a:spcPts val="0"/>
                        </a:spcAft>
                      </a:pPr>
                      <a:r>
                        <a:rPr lang="en-US" sz="1600" dirty="0">
                          <a:latin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Insp/E </a:t>
                      </a:r>
                      <a:r>
                        <a:rPr lang="en-US" sz="1600" dirty="0" err="1">
                          <a:latin typeface="Times New Roman" panose="02020603050405020304" pitchFamily="18" charset="0"/>
                        </a:rPr>
                        <a:t>S.K.Datekar</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panose="02020603050405020304" pitchFamily="18" charset="0"/>
                        </a:rPr>
                        <a:t>Maruthavallipuram</a:t>
                      </a:r>
                      <a:r>
                        <a:rPr lang="en-US" sz="1600" dirty="0">
                          <a:latin typeface="Times New Roman" panose="02020603050405020304" pitchFamily="18" charset="0"/>
                        </a:rPr>
                        <a:t>, </a:t>
                      </a:r>
                      <a:r>
                        <a:rPr lang="en-US" sz="1600" dirty="0" err="1">
                          <a:latin typeface="Times New Roman" panose="02020603050405020304" pitchFamily="18" charset="0"/>
                        </a:rPr>
                        <a:t>Tiruvallur</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09.11.15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10.11.15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73682">
                <a:tc>
                  <a:txBody>
                    <a:bodyPr/>
                    <a:lstStyle/>
                    <a:p>
                      <a:pPr algn="just">
                        <a:spcAft>
                          <a:spcPts val="0"/>
                        </a:spcAft>
                      </a:pPr>
                      <a:r>
                        <a:rPr lang="en-US" sz="1600" dirty="0">
                          <a:latin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Insp/E </a:t>
                      </a:r>
                      <a:r>
                        <a:rPr lang="en-US" sz="1600" dirty="0" err="1">
                          <a:latin typeface="Times New Roman" panose="02020603050405020304" pitchFamily="18" charset="0"/>
                        </a:rPr>
                        <a:t>P.K.Piyasi</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panose="02020603050405020304" pitchFamily="18" charset="0"/>
                        </a:rPr>
                        <a:t>Mangalam</a:t>
                      </a:r>
                      <a:r>
                        <a:rPr lang="en-US" sz="1600" dirty="0">
                          <a:latin typeface="Times New Roman" panose="02020603050405020304" pitchFamily="18" charset="0"/>
                        </a:rPr>
                        <a:t>(</a:t>
                      </a:r>
                      <a:r>
                        <a:rPr lang="en-US" sz="1600" dirty="0" err="1">
                          <a:latin typeface="Times New Roman" panose="02020603050405020304" pitchFamily="18" charset="0"/>
                        </a:rPr>
                        <a:t>Kedilum</a:t>
                      </a:r>
                      <a:r>
                        <a:rPr lang="en-US" sz="1600" dirty="0">
                          <a:latin typeface="Times New Roman" panose="02020603050405020304" pitchFamily="18" charset="0"/>
                        </a:rPr>
                        <a:t> river) </a:t>
                      </a:r>
                      <a:r>
                        <a:rPr lang="en-US" sz="1600" dirty="0" err="1">
                          <a:latin typeface="Times New Roman" panose="02020603050405020304" pitchFamily="18" charset="0"/>
                        </a:rPr>
                        <a:t>Chidhambaram</a:t>
                      </a:r>
                      <a:r>
                        <a:rPr lang="en-US" sz="1600" dirty="0">
                          <a:latin typeface="Times New Roman" panose="02020603050405020304" pitchFamily="18" charset="0"/>
                        </a:rPr>
                        <a:t>, </a:t>
                      </a:r>
                      <a:r>
                        <a:rPr lang="en-US" sz="1600" dirty="0" err="1">
                          <a:latin typeface="Times New Roman" panose="02020603050405020304" pitchFamily="18" charset="0"/>
                        </a:rPr>
                        <a:t>Cuddalore</a:t>
                      </a:r>
                      <a:r>
                        <a:rPr lang="en-US" sz="1600" baseline="0" dirty="0">
                          <a:latin typeface="Times New Roman" panose="02020603050405020304" pitchFamily="18" charset="0"/>
                        </a:rPr>
                        <a:t> </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09.11.15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36841">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panose="02020603050405020304" pitchFamily="18" charset="0"/>
                        </a:rPr>
                        <a:t>Tambaram</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17.11.15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36841">
                <a:tc>
                  <a:txBody>
                    <a:bodyPr/>
                    <a:lstStyle/>
                    <a:p>
                      <a:pPr algn="just">
                        <a:spcAft>
                          <a:spcPts val="0"/>
                        </a:spcAft>
                      </a:pPr>
                      <a:r>
                        <a:rPr lang="en-US" sz="1600" dirty="0">
                          <a:latin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Insp/E </a:t>
                      </a:r>
                      <a:r>
                        <a:rPr lang="en-US" sz="1600" dirty="0" err="1">
                          <a:latin typeface="Times New Roman" panose="02020603050405020304" pitchFamily="18" charset="0"/>
                        </a:rPr>
                        <a:t>Vijaya</a:t>
                      </a:r>
                      <a:r>
                        <a:rPr lang="en-US" sz="1600" dirty="0">
                          <a:latin typeface="Times New Roman" panose="02020603050405020304" pitchFamily="18" charset="0"/>
                        </a:rPr>
                        <a:t> Kumar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panose="02020603050405020304" pitchFamily="18" charset="0"/>
                        </a:rPr>
                        <a:t>Panruti</a:t>
                      </a:r>
                      <a:r>
                        <a:rPr lang="en-US" sz="1600" dirty="0">
                          <a:latin typeface="Times New Roman" panose="02020603050405020304" pitchFamily="18" charset="0"/>
                        </a:rPr>
                        <a:t>, </a:t>
                      </a:r>
                      <a:r>
                        <a:rPr lang="en-US" sz="1600" baseline="0" dirty="0" err="1">
                          <a:latin typeface="Times New Roman" panose="02020603050405020304" pitchFamily="18" charset="0"/>
                        </a:rPr>
                        <a:t>Kurinjipadi</a:t>
                      </a:r>
                      <a:r>
                        <a:rPr lang="en-US" sz="1600" baseline="0" dirty="0">
                          <a:latin typeface="Times New Roman" panose="02020603050405020304" pitchFamily="18" charset="0"/>
                        </a:rPr>
                        <a:t> of</a:t>
                      </a:r>
                      <a:r>
                        <a:rPr lang="en-US" sz="1600" dirty="0">
                          <a:latin typeface="Times New Roman" panose="02020603050405020304" pitchFamily="18" charset="0"/>
                        </a:rPr>
                        <a:t> </a:t>
                      </a:r>
                      <a:r>
                        <a:rPr lang="en-US" sz="1600" dirty="0" err="1">
                          <a:latin typeface="Times New Roman" panose="02020603050405020304" pitchFamily="18" charset="0"/>
                        </a:rPr>
                        <a:t>Cuddalore</a:t>
                      </a:r>
                      <a:r>
                        <a:rPr lang="en-US" sz="1600" dirty="0">
                          <a:latin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09.11.15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36841">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aseline="0" dirty="0" err="1">
                          <a:latin typeface="Times New Roman" panose="02020603050405020304" pitchFamily="18" charset="0"/>
                        </a:rPr>
                        <a:t>Tambaram</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17.11.15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36841">
                <a:tc>
                  <a:txBody>
                    <a:bodyPr/>
                    <a:lstStyle/>
                    <a:p>
                      <a:pPr algn="just">
                        <a:spcAft>
                          <a:spcPts val="0"/>
                        </a:spcAft>
                      </a:pPr>
                      <a:r>
                        <a:rPr lang="en-US" sz="1600" dirty="0">
                          <a:solidFill>
                            <a:srgbClr val="000000"/>
                          </a:solidFill>
                          <a:latin typeface="Times New Roman" panose="02020603050405020304" pitchFamily="18" charset="0"/>
                        </a:rPr>
                        <a:t>6</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rgbClr val="000000"/>
                          </a:solidFill>
                          <a:latin typeface="Times New Roman" panose="02020603050405020304" pitchFamily="18" charset="0"/>
                        </a:rPr>
                        <a:t>4F-2</a:t>
                      </a: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a:t>
                      </a:r>
                      <a:r>
                        <a:rPr lang="en-US" sz="1600" dirty="0" err="1">
                          <a:solidFill>
                            <a:schemeClr val="tx1"/>
                          </a:solidFill>
                          <a:latin typeface="Times New Roman" panose="02020603050405020304" pitchFamily="18" charset="0"/>
                        </a:rPr>
                        <a:t>Mukesh</a:t>
                      </a:r>
                      <a:r>
                        <a:rPr lang="en-US" sz="1600" dirty="0">
                          <a:solidFill>
                            <a:schemeClr val="tx1"/>
                          </a:solidFill>
                          <a:latin typeface="Times New Roman" panose="02020603050405020304" pitchFamily="18" charset="0"/>
                        </a:rPr>
                        <a:t> Kumar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Kurinjipadi,Cuddalore</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09.11.15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36841">
                <a:tc>
                  <a:txBody>
                    <a:bodyPr/>
                    <a:lstStyle/>
                    <a:p>
                      <a:pPr algn="just">
                        <a:spcAft>
                          <a:spcPts val="0"/>
                        </a:spcAft>
                      </a:pPr>
                      <a:r>
                        <a:rPr lang="en-US" sz="1600" dirty="0">
                          <a:latin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Insp/E </a:t>
                      </a:r>
                      <a:r>
                        <a:rPr lang="en-US" sz="1600" dirty="0" err="1">
                          <a:solidFill>
                            <a:schemeClr val="tx1"/>
                          </a:solidFill>
                          <a:latin typeface="Times New Roman" panose="02020603050405020304" pitchFamily="18" charset="0"/>
                        </a:rPr>
                        <a:t>K.K.Roy</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Chenglepet,Kanchipuram</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13.11.15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36841">
                <a:tc>
                  <a:txBody>
                    <a:bodyPr/>
                    <a:lstStyle/>
                    <a:p>
                      <a:pPr algn="just">
                        <a:spcAft>
                          <a:spcPts val="0"/>
                        </a:spcAft>
                      </a:pPr>
                      <a:r>
                        <a:rPr lang="en-US" sz="1600" dirty="0">
                          <a:latin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4H-1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Insp/E </a:t>
                      </a:r>
                      <a:r>
                        <a:rPr lang="en-US" sz="1600" dirty="0" err="1">
                          <a:solidFill>
                            <a:schemeClr val="tx1"/>
                          </a:solidFill>
                          <a:latin typeface="Times New Roman" panose="02020603050405020304" pitchFamily="18" charset="0"/>
                        </a:rPr>
                        <a:t>Ganesh</a:t>
                      </a:r>
                      <a:r>
                        <a:rPr lang="en-US" sz="1600" dirty="0">
                          <a:solidFill>
                            <a:schemeClr val="tx1"/>
                          </a:solidFill>
                          <a:latin typeface="Times New Roman" panose="02020603050405020304" pitchFamily="18" charset="0"/>
                        </a:rPr>
                        <a:t> Prasad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Minjur</a:t>
                      </a:r>
                      <a:r>
                        <a:rPr lang="en-US" sz="1600" dirty="0">
                          <a:solidFill>
                            <a:schemeClr val="tx1"/>
                          </a:solidFill>
                          <a:latin typeface="Times New Roman" panose="02020603050405020304" pitchFamily="18" charset="0"/>
                        </a:rPr>
                        <a:t>, </a:t>
                      </a:r>
                      <a:r>
                        <a:rPr lang="en-US" sz="1600" dirty="0" err="1">
                          <a:solidFill>
                            <a:schemeClr val="tx1"/>
                          </a:solidFill>
                          <a:latin typeface="Times New Roman" panose="02020603050405020304" pitchFamily="18" charset="0"/>
                        </a:rPr>
                        <a:t>Tiruvallur</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14.11.15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25.11.15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309143">
                <a:tc>
                  <a:txBody>
                    <a:bodyPr/>
                    <a:lstStyle/>
                    <a:p>
                      <a:pPr algn="just">
                        <a:spcAft>
                          <a:spcPts val="0"/>
                        </a:spcAft>
                      </a:pPr>
                      <a:r>
                        <a:rPr lang="en-US" sz="1600" dirty="0">
                          <a:latin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4H-2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a:t>
                      </a:r>
                      <a:r>
                        <a:rPr lang="en-US" sz="1600" dirty="0" err="1">
                          <a:solidFill>
                            <a:schemeClr val="tx1"/>
                          </a:solidFill>
                          <a:latin typeface="Times New Roman" panose="02020603050405020304" pitchFamily="18" charset="0"/>
                        </a:rPr>
                        <a:t>Vikas</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Manali</a:t>
                      </a:r>
                      <a:r>
                        <a:rPr lang="en-US" sz="1600" dirty="0">
                          <a:solidFill>
                            <a:schemeClr val="tx1"/>
                          </a:solidFill>
                          <a:latin typeface="Times New Roman" panose="02020603050405020304" pitchFamily="18" charset="0"/>
                        </a:rPr>
                        <a:t>, </a:t>
                      </a:r>
                      <a:r>
                        <a:rPr lang="en-US" sz="1600" dirty="0" err="1">
                          <a:solidFill>
                            <a:schemeClr val="tx1"/>
                          </a:solidFill>
                          <a:latin typeface="Times New Roman" panose="02020603050405020304" pitchFamily="18" charset="0"/>
                        </a:rPr>
                        <a:t>Andarkupam,Ponneri</a:t>
                      </a:r>
                      <a:r>
                        <a:rPr lang="en-US" sz="1600" baseline="0" dirty="0">
                          <a:solidFill>
                            <a:schemeClr val="tx1"/>
                          </a:solidFill>
                          <a:latin typeface="Times New Roman" panose="02020603050405020304" pitchFamily="18" charset="0"/>
                        </a:rPr>
                        <a:t> of</a:t>
                      </a:r>
                      <a:r>
                        <a:rPr lang="en-US" sz="1600" dirty="0">
                          <a:solidFill>
                            <a:schemeClr val="tx1"/>
                          </a:solidFill>
                          <a:latin typeface="Times New Roman" panose="02020603050405020304" pitchFamily="18" charset="0"/>
                        </a:rPr>
                        <a:t> </a:t>
                      </a:r>
                      <a:r>
                        <a:rPr lang="en-US" sz="1600" dirty="0" err="1">
                          <a:solidFill>
                            <a:schemeClr val="tx1"/>
                          </a:solidFill>
                          <a:latin typeface="Times New Roman" panose="02020603050405020304" pitchFamily="18" charset="0"/>
                        </a:rPr>
                        <a:t>Tiruvallur</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14.11.15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25.11.15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36841">
                <a:tc>
                  <a:txBody>
                    <a:bodyPr/>
                    <a:lstStyle/>
                    <a:p>
                      <a:pPr algn="just">
                        <a:spcAft>
                          <a:spcPts val="0"/>
                        </a:spcAft>
                      </a:pPr>
                      <a:r>
                        <a:rPr lang="en-US" sz="1600" dirty="0">
                          <a:latin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 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Insp/E </a:t>
                      </a:r>
                      <a:r>
                        <a:rPr lang="en-US" sz="1600" dirty="0" err="1">
                          <a:solidFill>
                            <a:schemeClr val="tx1"/>
                          </a:solidFill>
                          <a:latin typeface="Times New Roman" panose="02020603050405020304" pitchFamily="18" charset="0"/>
                        </a:rPr>
                        <a:t>S.K.Datekar</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Cuddalore</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14.11.15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36841">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Mudhichur</a:t>
                      </a:r>
                      <a:r>
                        <a:rPr lang="en-US" sz="1600" dirty="0">
                          <a:solidFill>
                            <a:schemeClr val="tx1"/>
                          </a:solidFill>
                          <a:latin typeface="Times New Roman" panose="02020603050405020304" pitchFamily="18" charset="0"/>
                        </a:rPr>
                        <a:t>,</a:t>
                      </a:r>
                      <a:r>
                        <a:rPr lang="en-US" sz="1600" baseline="0" dirty="0">
                          <a:solidFill>
                            <a:schemeClr val="tx1"/>
                          </a:solidFill>
                          <a:latin typeface="Times New Roman" panose="02020603050405020304" pitchFamily="18" charset="0"/>
                        </a:rPr>
                        <a:t> </a:t>
                      </a:r>
                      <a:r>
                        <a:rPr lang="en-US" sz="1600" baseline="0" dirty="0" err="1">
                          <a:solidFill>
                            <a:schemeClr val="tx1"/>
                          </a:solidFill>
                          <a:latin typeface="Times New Roman" panose="02020603050405020304" pitchFamily="18" charset="0"/>
                        </a:rPr>
                        <a:t>Tambaram</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17.11.15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36841">
                <a:tc>
                  <a:txBody>
                    <a:bodyPr/>
                    <a:lstStyle/>
                    <a:p>
                      <a:pPr algn="just">
                        <a:spcAft>
                          <a:spcPts val="0"/>
                        </a:spcAft>
                      </a:pPr>
                      <a:r>
                        <a:rPr lang="en-US" sz="1600" dirty="0">
                          <a:latin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4J</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Insp/E </a:t>
                      </a:r>
                      <a:r>
                        <a:rPr lang="en-US" sz="1600" dirty="0" err="1">
                          <a:solidFill>
                            <a:schemeClr val="tx1"/>
                          </a:solidFill>
                          <a:latin typeface="Times New Roman" panose="02020603050405020304" pitchFamily="18" charset="0"/>
                        </a:rPr>
                        <a:t>B.Biswal</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Tambaram</a:t>
                      </a:r>
                      <a:r>
                        <a:rPr lang="en-US" sz="1600" dirty="0">
                          <a:solidFill>
                            <a:schemeClr val="tx1"/>
                          </a:solidFill>
                          <a:latin typeface="Times New Roman" panose="02020603050405020304" pitchFamily="18" charset="0"/>
                        </a:rPr>
                        <a:t>, </a:t>
                      </a:r>
                      <a:r>
                        <a:rPr lang="en-US" sz="1600" dirty="0" err="1">
                          <a:solidFill>
                            <a:schemeClr val="tx1"/>
                          </a:solidFill>
                          <a:latin typeface="Times New Roman" panose="02020603050405020304" pitchFamily="18" charset="0"/>
                        </a:rPr>
                        <a:t>Kanchipuram</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236841">
                <a:tc>
                  <a:txBody>
                    <a:bodyPr/>
                    <a:lstStyle/>
                    <a:p>
                      <a:pPr algn="just">
                        <a:spcAft>
                          <a:spcPts val="0"/>
                        </a:spcAft>
                      </a:pPr>
                      <a:r>
                        <a:rPr lang="en-US" sz="1600" dirty="0">
                          <a:latin typeface="Times New Roman" panose="02020603050405020304"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10B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Balvir Singh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Basin Bridge, Chennai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236841">
                <a:tc>
                  <a:txBody>
                    <a:bodyPr/>
                    <a:lstStyle/>
                    <a:p>
                      <a:pPr algn="just">
                        <a:spcAft>
                          <a:spcPts val="0"/>
                        </a:spcAft>
                      </a:pPr>
                      <a:r>
                        <a:rPr lang="en-US" sz="1600" dirty="0">
                          <a:latin typeface="Times New Roman" panose="02020603050405020304" pitchFamily="18"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10F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Samuel 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Tambaram</a:t>
                      </a:r>
                      <a:r>
                        <a:rPr lang="en-US" sz="1600" dirty="0">
                          <a:solidFill>
                            <a:schemeClr val="tx1"/>
                          </a:solidFill>
                          <a:latin typeface="Times New Roman" panose="02020603050405020304" pitchFamily="18" charset="0"/>
                        </a:rPr>
                        <a:t> &amp; </a:t>
                      </a:r>
                      <a:r>
                        <a:rPr lang="en-US" sz="1600" dirty="0" err="1">
                          <a:solidFill>
                            <a:schemeClr val="tx1"/>
                          </a:solidFill>
                          <a:latin typeface="Times New Roman" panose="02020603050405020304" pitchFamily="18" charset="0"/>
                        </a:rPr>
                        <a:t>Manali</a:t>
                      </a:r>
                      <a:r>
                        <a:rPr lang="en-US" sz="1600" dirty="0">
                          <a:solidFill>
                            <a:schemeClr val="tx1"/>
                          </a:solidFill>
                          <a:latin typeface="Times New Roman" panose="02020603050405020304" pitchFamily="18" charset="0"/>
                        </a:rPr>
                        <a:t> New Town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236841">
                <a:tc>
                  <a:txBody>
                    <a:bodyPr/>
                    <a:lstStyle/>
                    <a:p>
                      <a:pPr algn="just">
                        <a:spcAft>
                          <a:spcPts val="0"/>
                        </a:spcAft>
                      </a:pPr>
                      <a:r>
                        <a:rPr lang="en-US" sz="1600" dirty="0">
                          <a:latin typeface="Times New Roman" panose="02020603050405020304" pitchFamily="18"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10D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Rahul Dixit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Varatharajapuram</a:t>
                      </a:r>
                      <a:r>
                        <a:rPr lang="en-US" sz="1600" dirty="0">
                          <a:solidFill>
                            <a:schemeClr val="tx1"/>
                          </a:solidFill>
                          <a:latin typeface="Times New Roman" panose="02020603050405020304" pitchFamily="18" charset="0"/>
                        </a:rPr>
                        <a:t>, </a:t>
                      </a:r>
                      <a:r>
                        <a:rPr lang="en-US" sz="1600" dirty="0" err="1">
                          <a:solidFill>
                            <a:schemeClr val="tx1"/>
                          </a:solidFill>
                          <a:latin typeface="Times New Roman" panose="02020603050405020304" pitchFamily="18" charset="0"/>
                        </a:rPr>
                        <a:t>Sriperumbudur</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18.11.15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236841">
                <a:tc>
                  <a:txBody>
                    <a:bodyPr/>
                    <a:lstStyle/>
                    <a:p>
                      <a:pPr algn="just">
                        <a:spcAft>
                          <a:spcPts val="0"/>
                        </a:spcAft>
                      </a:pPr>
                      <a:r>
                        <a:rPr lang="en-US" sz="1600" dirty="0">
                          <a:latin typeface="Times New Roman" panose="02020603050405020304"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latin typeface="Times New Roman" panose="02020603050405020304" pitchFamily="18" charset="0"/>
                        </a:rPr>
                        <a:t>10E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SI/E </a:t>
                      </a:r>
                      <a:r>
                        <a:rPr lang="en-US" sz="1600" dirty="0" err="1">
                          <a:solidFill>
                            <a:schemeClr val="tx1"/>
                          </a:solidFill>
                          <a:latin typeface="Times New Roman" panose="02020603050405020304" pitchFamily="18" charset="0"/>
                        </a:rPr>
                        <a:t>T.N.Tiwari</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solidFill>
                            <a:schemeClr val="tx1"/>
                          </a:solidFill>
                          <a:latin typeface="Times New Roman" panose="02020603050405020304" pitchFamily="18" charset="0"/>
                        </a:rPr>
                        <a:t>Tambaram</a:t>
                      </a:r>
                      <a:endParaRPr lang="en-US" sz="1600" dirty="0">
                        <a:solidFill>
                          <a:schemeClr val="tx1"/>
                        </a:solidFill>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a:solidFill>
                            <a:schemeClr val="tx1"/>
                          </a:solidFill>
                          <a:latin typeface="Times New Roman" panose="02020603050405020304" pitchFamily="18" charset="0"/>
                        </a:rPr>
                        <a:t>16.11.15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775970" algn="l"/>
                        </a:tabLst>
                      </a:pPr>
                      <a:r>
                        <a:rPr lang="en-US" sz="1600" dirty="0">
                          <a:latin typeface="Times New Roman" panose="02020603050405020304" pitchFamily="18" charset="0"/>
                        </a:rPr>
                        <a:t>18.11.15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0"/>
                  </a:ext>
                </a:extLst>
              </a:tr>
            </a:tbl>
          </a:graphicData>
        </a:graphic>
      </p:graphicFrame>
      <p:sp>
        <p:nvSpPr>
          <p:cNvPr id="2" name="TextBox 1">
            <a:extLst>
              <a:ext uri="{FF2B5EF4-FFF2-40B4-BE49-F238E27FC236}">
                <a16:creationId xmlns="" xmlns:a16="http://schemas.microsoft.com/office/drawing/2014/main" id="{11C71436-4C4F-AA13-5DAD-F5B6C7EB3661}"/>
              </a:ext>
            </a:extLst>
          </p:cNvPr>
          <p:cNvSpPr txBox="1"/>
          <p:nvPr/>
        </p:nvSpPr>
        <p:spPr>
          <a:xfrm>
            <a:off x="2007523" y="315578"/>
            <a:ext cx="8176953" cy="584775"/>
          </a:xfrm>
          <a:prstGeom prst="rect">
            <a:avLst/>
          </a:prstGeom>
          <a:solidFill>
            <a:srgbClr val="FFC000"/>
          </a:solidFill>
        </p:spPr>
        <p:txBody>
          <a:bodyPr wrap="square" rtlCol="0" anchor="ctr">
            <a:spAutoFit/>
          </a:bodyPr>
          <a:lstStyle/>
          <a:p>
            <a:pPr algn="ctr"/>
            <a:r>
              <a:rPr lang="hi-IN" sz="3200" b="1" u="sng" dirty="0">
                <a:latin typeface="Times New Roman" panose="02020603050405020304" pitchFamily="18" charset="0"/>
                <a:cs typeface="Times New Roman" panose="02020603050405020304" pitchFamily="18" charset="0"/>
              </a:rPr>
              <a:t>एनडीआरएफ की तैनाती का पहला चरण</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89781" y="1656272"/>
            <a:ext cx="11826815" cy="5063704"/>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10320" y="1615560"/>
            <a:ext cx="11516264" cy="5104847"/>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8189" y="1639019"/>
            <a:ext cx="11550769" cy="5080958"/>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7970" y="1785668"/>
            <a:ext cx="11084943" cy="4908430"/>
          </a:xfrm>
          <a:prstGeom prst="rect">
            <a:avLst/>
          </a:prstGeom>
        </p:spPr>
        <p:txBody>
          <a:bodyPr anchor="ctr">
            <a:normAutofit/>
          </a:bodyPr>
          <a:lstStyle/>
          <a:p>
            <a:pPr algn="just">
              <a:lnSpc>
                <a:spcPct val="150000"/>
              </a:lnSpc>
            </a:pPr>
            <a:r>
              <a:rPr lang="hi-IN" sz="2800" dirty="0">
                <a:latin typeface="Times New Roman" panose="02020603050405020304" pitchFamily="18" charset="0"/>
                <a:cs typeface="Times New Roman" panose="02020603050405020304" pitchFamily="18" charset="0"/>
              </a:rPr>
              <a:t>टीमों को धीरे - धीरे वापस हटा लिया गया नहीं तब तक कि मानसून के दूसरे चरण के लिए दूसरे दौर की तैनाती की आवश्यकता हो गई।  
तैनाती 01.12.2015 से शुरू की गई, जहां चेन्नई की सीमाओं और कांचीपुरम और तिरुवल्लूर जिलों में 11 टीमों(02 पूर्व - तैनात टीमों सहित) तैनात की गई।</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9059070B-78A9-CFD1-774D-1B2718916155}"/>
              </a:ext>
            </a:extLst>
          </p:cNvPr>
          <p:cNvSpPr txBox="1"/>
          <p:nvPr/>
        </p:nvSpPr>
        <p:spPr>
          <a:xfrm>
            <a:off x="2007523" y="407868"/>
            <a:ext cx="8176953" cy="646331"/>
          </a:xfrm>
          <a:prstGeom prst="rect">
            <a:avLst/>
          </a:prstGeom>
          <a:solidFill>
            <a:srgbClr val="FFC000"/>
          </a:solidFill>
        </p:spPr>
        <p:txBody>
          <a:bodyPr wrap="square" rtlCol="0" anchor="ctr">
            <a:spAutoFit/>
          </a:bodyPr>
          <a:lstStyle/>
          <a:p>
            <a:pPr algn="ctr"/>
            <a:r>
              <a:rPr lang="hi-IN" sz="3600" b="1" u="sng" dirty="0">
                <a:latin typeface="Times New Roman" panose="02020603050405020304" pitchFamily="18" charset="0"/>
                <a:cs typeface="Times New Roman" panose="02020603050405020304" pitchFamily="18" charset="0"/>
              </a:rPr>
              <a:t>एनडीआरएफ की तैनाती का दूसरा चरण</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815" y="-1078301"/>
            <a:ext cx="8350370" cy="1078301"/>
          </a:xfrm>
        </p:spPr>
        <p:txBody>
          <a:bodyPr>
            <a:noAutofit/>
          </a:bodyPr>
          <a:lstStyle/>
          <a:p>
            <a:pPr algn="just"/>
            <a:r>
              <a:rPr lang="hi-IN" sz="2400" dirty="0"/>
              <a:t/>
            </a:r>
            <a:br>
              <a:rPr lang="hi-IN" sz="2400" dirty="0"/>
            </a:br>
            <a:r>
              <a:rPr lang="en-US" sz="2400" dirty="0"/>
              <a:t>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16403016"/>
              </p:ext>
            </p:extLst>
          </p:nvPr>
        </p:nvGraphicFramePr>
        <p:xfrm>
          <a:off x="279540" y="1469517"/>
          <a:ext cx="11632920" cy="5388482"/>
        </p:xfrm>
        <a:graphic>
          <a:graphicData uri="http://schemas.openxmlformats.org/drawingml/2006/table">
            <a:tbl>
              <a:tblPr/>
              <a:tblGrid>
                <a:gridCol w="1101593">
                  <a:extLst>
                    <a:ext uri="{9D8B030D-6E8A-4147-A177-3AD203B41FA5}">
                      <a16:colId xmlns="" xmlns:a16="http://schemas.microsoft.com/office/drawing/2014/main" val="20000"/>
                    </a:ext>
                  </a:extLst>
                </a:gridCol>
                <a:gridCol w="2071019">
                  <a:extLst>
                    <a:ext uri="{9D8B030D-6E8A-4147-A177-3AD203B41FA5}">
                      <a16:colId xmlns="" xmlns:a16="http://schemas.microsoft.com/office/drawing/2014/main" val="20001"/>
                    </a:ext>
                  </a:extLst>
                </a:gridCol>
                <a:gridCol w="4653168">
                  <a:extLst>
                    <a:ext uri="{9D8B030D-6E8A-4147-A177-3AD203B41FA5}">
                      <a16:colId xmlns="" xmlns:a16="http://schemas.microsoft.com/office/drawing/2014/main" val="20002"/>
                    </a:ext>
                  </a:extLst>
                </a:gridCol>
                <a:gridCol w="1797816">
                  <a:extLst>
                    <a:ext uri="{9D8B030D-6E8A-4147-A177-3AD203B41FA5}">
                      <a16:colId xmlns="" xmlns:a16="http://schemas.microsoft.com/office/drawing/2014/main" val="20003"/>
                    </a:ext>
                  </a:extLst>
                </a:gridCol>
                <a:gridCol w="2009324">
                  <a:extLst>
                    <a:ext uri="{9D8B030D-6E8A-4147-A177-3AD203B41FA5}">
                      <a16:colId xmlns="" xmlns:a16="http://schemas.microsoft.com/office/drawing/2014/main" val="20004"/>
                    </a:ext>
                  </a:extLst>
                </a:gridCol>
              </a:tblGrid>
              <a:tr h="225932">
                <a:tc rowSpan="2">
                  <a:txBody>
                    <a:bodyPr/>
                    <a:lstStyle/>
                    <a:p>
                      <a:pPr algn="just">
                        <a:spcAft>
                          <a:spcPts val="0"/>
                        </a:spcAft>
                      </a:pPr>
                      <a:r>
                        <a:rPr lang="hi-IN" sz="1400" b="1" dirty="0">
                          <a:solidFill>
                            <a:srgbClr val="000000"/>
                          </a:solidFill>
                          <a:latin typeface="Times New Roman" panose="02020603050405020304" pitchFamily="18" charset="0"/>
                        </a:rPr>
                        <a:t>बटालियन (</a:t>
                      </a:r>
                      <a:r>
                        <a:rPr lang="en-US" sz="1400" b="1" dirty="0">
                          <a:solidFill>
                            <a:srgbClr val="000000"/>
                          </a:solidFill>
                          <a:latin typeface="Times New Roman" panose="02020603050405020304" pitchFamily="18" charset="0"/>
                          <a:cs typeface="Times New Roman" panose="02020603050405020304" pitchFamily="18" charset="0"/>
                        </a:rPr>
                        <a:t>Bn)</a:t>
                      </a: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hi-IN" sz="1400" b="1" dirty="0">
                          <a:solidFill>
                            <a:srgbClr val="000000"/>
                          </a:solidFill>
                          <a:latin typeface="Times New Roman" panose="02020603050405020304" pitchFamily="18" charset="0"/>
                        </a:rPr>
                        <a:t>टीमों की संख्या</a:t>
                      </a:r>
                      <a:endParaRPr lang="en-US" sz="1400" b="1"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0"/>
                        </a:spcAft>
                      </a:pPr>
                      <a:r>
                        <a:rPr lang="hi-IN" sz="1400" b="1" dirty="0">
                          <a:solidFill>
                            <a:srgbClr val="000000"/>
                          </a:solidFill>
                          <a:latin typeface="Times New Roman" panose="02020603050405020304" pitchFamily="18" charset="0"/>
                        </a:rPr>
                        <a:t>स्थान</a:t>
                      </a:r>
                      <a:endParaRPr lang="en-US" sz="1400" b="1"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hi-IN" sz="1400" b="1" dirty="0">
                          <a:solidFill>
                            <a:srgbClr val="000000"/>
                          </a:solidFill>
                          <a:latin typeface="Times New Roman" panose="02020603050405020304" pitchFamily="18" charset="0"/>
                        </a:rPr>
                        <a:t>दिनांक</a:t>
                      </a:r>
                      <a:endParaRPr lang="en-US" sz="1400" b="1"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0"/>
                  </a:ext>
                </a:extLst>
              </a:tr>
              <a:tr h="225932">
                <a:tc vMerge="1">
                  <a:txBody>
                    <a:bodyPr/>
                    <a:lstStyle/>
                    <a:p>
                      <a:pPr algn="just">
                        <a:spcAft>
                          <a:spcPts val="0"/>
                        </a:spcAft>
                      </a:pPr>
                      <a:endParaRPr lang="en-US" sz="1600" dirty="0">
                        <a:solidFill>
                          <a:srgbClr val="000000"/>
                        </a:solidFill>
                        <a:latin typeface="Calibri"/>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spcAft>
                          <a:spcPts val="0"/>
                        </a:spcAft>
                      </a:pPr>
                      <a:endParaRPr lang="en-US" sz="1600" dirty="0">
                        <a:solidFill>
                          <a:srgbClr val="000000"/>
                        </a:solidFill>
                        <a:latin typeface="Calibri"/>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just">
                        <a:spcAft>
                          <a:spcPts val="0"/>
                        </a:spcAft>
                      </a:pPr>
                      <a:endParaRPr lang="en-US" sz="1600" dirty="0">
                        <a:solidFill>
                          <a:srgbClr val="000000"/>
                        </a:solidFill>
                        <a:latin typeface="Calibri"/>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hi-IN" sz="1400" b="1" dirty="0">
                          <a:solidFill>
                            <a:srgbClr val="000000"/>
                          </a:solidFill>
                          <a:latin typeface="Times New Roman" panose="02020603050405020304" pitchFamily="18" charset="0"/>
                        </a:rPr>
                        <a:t>से</a:t>
                      </a:r>
                      <a:endParaRPr lang="en-US" sz="1400" b="1"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hi-IN" sz="1400" b="1" dirty="0">
                          <a:solidFill>
                            <a:srgbClr val="000000"/>
                          </a:solidFill>
                          <a:latin typeface="Times New Roman" panose="02020603050405020304" pitchFamily="18" charset="0"/>
                        </a:rPr>
                        <a:t>तक</a:t>
                      </a:r>
                      <a:endParaRPr lang="en-US" sz="1400" b="1"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59822">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03</a:t>
                      </a:r>
                      <a:r>
                        <a:rPr lang="en-US" sz="1400" baseline="30000" dirty="0">
                          <a:solidFill>
                            <a:srgbClr val="000000"/>
                          </a:solidFill>
                          <a:latin typeface="Times New Roman" panose="02020603050405020304" pitchFamily="18" charset="0"/>
                          <a:cs typeface="Times New Roman" panose="02020603050405020304" pitchFamily="18" charset="0"/>
                        </a:rPr>
                        <a:t>rd</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10</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पुडुचेरी</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मीनंबक्कम</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मनाली न्यू टाउन, चेन्नई</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मनाली, रेड हिल्स, चेन्नई</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अंबत्तूर</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थुरैपक्कम</a:t>
                      </a: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गुडुवनचेरी, कांचीपुरम</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नेवेली</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वेलाचेरी, चेन्नई</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कराईकल, पांडिचेरी</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59822">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08</a:t>
                      </a:r>
                      <a:r>
                        <a:rPr lang="en-US" sz="1400" baseline="30000" dirty="0">
                          <a:solidFill>
                            <a:srgbClr val="000000"/>
                          </a:solidFill>
                          <a:latin typeface="Times New Roman" panose="02020603050405020304" pitchFamily="18" charset="0"/>
                          <a:cs typeface="Times New Roman" panose="02020603050405020304" pitchFamily="18" charset="0"/>
                        </a:rPr>
                        <a:t>th</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04</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कोडंबक्कम, चेन्नई</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सैदापेट</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नंदनम</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नंदनम</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15.12.15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59822">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10</a:t>
                      </a:r>
                      <a:r>
                        <a:rPr lang="en-US" sz="1400" baseline="30000" dirty="0">
                          <a:solidFill>
                            <a:srgbClr val="000000"/>
                          </a:solidFill>
                          <a:latin typeface="Times New Roman" panose="02020603050405020304" pitchFamily="18" charset="0"/>
                          <a:cs typeface="Times New Roman" panose="02020603050405020304" pitchFamily="18" charset="0"/>
                        </a:rPr>
                        <a:t>th</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तिरुपुट्टी नगर, चेन्नई</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14.12.15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अन्नानगर, चेन्नई</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14.12.15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कुट्टूपुरम, चेन्नई</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14.12.15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ज़फरपेट, चेन्नई</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14.12.15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259822">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hi-IN" sz="1400" dirty="0">
                          <a:latin typeface="Times New Roman" panose="02020603050405020304" pitchFamily="18" charset="0"/>
                          <a:ea typeface="Times New Roman"/>
                          <a:cs typeface="Times New Roman"/>
                        </a:rPr>
                        <a:t>कुट्टूपुरम, चेन्नई</a:t>
                      </a:r>
                      <a:endParaRPr lang="en-US" sz="1400" dirty="0">
                        <a:latin typeface="Times New Roman" panose="02020603050405020304" pitchFamily="18" charset="0"/>
                        <a:ea typeface="Times New Roman"/>
                        <a:cs typeface="Times New Roman" panose="02020603050405020304" pitchFamily="18" charset="0"/>
                      </a:endParaRPr>
                    </a:p>
                  </a:txBody>
                  <a:tcPr marL="67574" marR="67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02.12.15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cs typeface="Times New Roman" panose="02020603050405020304" pitchFamily="18" charset="0"/>
                        </a:rPr>
                        <a:t>14.12.15</a:t>
                      </a:r>
                      <a:endParaRPr lang="en-US" sz="1400" dirty="0">
                        <a:latin typeface="Times New Roman" panose="02020603050405020304" pitchFamily="18" charset="0"/>
                        <a:cs typeface="Times New Roman" panose="02020603050405020304" pitchFamily="18" charset="0"/>
                      </a:endParaRPr>
                    </a:p>
                  </a:txBody>
                  <a:tcPr marL="67574" marR="67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0"/>
                  </a:ext>
                </a:extLst>
              </a:tr>
            </a:tbl>
          </a:graphicData>
        </a:graphic>
      </p:graphicFrame>
      <p:sp>
        <p:nvSpPr>
          <p:cNvPr id="5" name="TextBox 4">
            <a:extLst>
              <a:ext uri="{FF2B5EF4-FFF2-40B4-BE49-F238E27FC236}">
                <a16:creationId xmlns="" xmlns:a16="http://schemas.microsoft.com/office/drawing/2014/main" id="{29D20190-6BD0-0EE3-4F94-71D7AF4A5536}"/>
              </a:ext>
            </a:extLst>
          </p:cNvPr>
          <p:cNvSpPr txBox="1"/>
          <p:nvPr/>
        </p:nvSpPr>
        <p:spPr>
          <a:xfrm>
            <a:off x="1802424" y="0"/>
            <a:ext cx="8468762" cy="1200329"/>
          </a:xfrm>
          <a:prstGeom prst="rect">
            <a:avLst/>
          </a:prstGeom>
          <a:noFill/>
        </p:spPr>
        <p:txBody>
          <a:bodyPr wrap="square" rtlCol="0">
            <a:spAutoFit/>
          </a:bodyPr>
          <a:lstStyle/>
          <a:p>
            <a:pPr algn="just"/>
            <a:r>
              <a:rPr lang="hi-IN" sz="2400" dirty="0">
                <a:latin typeface="Times New Roman" panose="02020603050405020304" pitchFamily="18" charset="0"/>
                <a:cs typeface="Times New Roman" panose="02020603050405020304" pitchFamily="18" charset="0"/>
              </a:rPr>
              <a:t>समस्याओं की गंभीरता के कारण तमिलनाडु में और अधिक टीमों को तैनात करना आवश्यक हो गया। इस प्रकार, 02 दिसंबर 2015 को कुल 19 टीमें तैनात की गईं, जैसा कि नीचे दिया गया है:- </a:t>
            </a:r>
            <a:endParaRPr lang="en-IN"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5058" y="1656272"/>
            <a:ext cx="11619780" cy="5089585"/>
          </a:xfrm>
          <a:prstGeom prst="rect">
            <a:avLst/>
          </a:prstGeom>
        </p:spPr>
        <p:txBody>
          <a:bodyPr>
            <a:normAutofit/>
          </a:bodyPr>
          <a:lstStyle/>
          <a:p>
            <a:pPr marL="0" indent="0">
              <a:buNone/>
            </a:pPr>
            <a:r>
              <a:rPr lang="en-IN" sz="2800" b="1" dirty="0">
                <a:latin typeface="Times New Roman" panose="02020603050405020304" pitchFamily="18" charset="0"/>
                <a:cs typeface="Times New Roman" panose="02020603050405020304" pitchFamily="18" charset="0"/>
              </a:rPr>
              <a:t>SEOC </a:t>
            </a:r>
            <a:r>
              <a:rPr lang="hi-IN" sz="2800" b="1" dirty="0">
                <a:latin typeface="Times New Roman" panose="02020603050405020304" pitchFamily="18" charset="0"/>
                <a:cs typeface="Times New Roman" panose="02020603050405020304" pitchFamily="18" charset="0"/>
              </a:rPr>
              <a:t>के पास ऑप्स कंट्रोल रूम की स्थापना</a:t>
            </a:r>
          </a:p>
          <a:p>
            <a:pPr marL="0" indent="0" algn="just">
              <a:buNone/>
            </a:pPr>
            <a:endParaRPr lang="hi-IN" sz="2800" b="1"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02.12.2015 की सुबह,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का ऑप्स कंट्रोल रूम चेन्नई के </a:t>
            </a:r>
            <a:r>
              <a:rPr lang="en-IN" sz="2800" dirty="0">
                <a:latin typeface="Times New Roman" panose="02020603050405020304" pitchFamily="18" charset="0"/>
                <a:cs typeface="Times New Roman" panose="02020603050405020304" pitchFamily="18" charset="0"/>
              </a:rPr>
              <a:t>SEOC </a:t>
            </a:r>
            <a:r>
              <a:rPr lang="hi-IN" sz="2800" dirty="0">
                <a:latin typeface="Times New Roman" panose="02020603050405020304" pitchFamily="18" charset="0"/>
                <a:cs typeface="Times New Roman" panose="02020603050405020304" pitchFamily="18" charset="0"/>
              </a:rPr>
              <a:t>में स्थापित किया गया, जिसमें </a:t>
            </a:r>
            <a:r>
              <a:rPr lang="en-IN" sz="2800" dirty="0">
                <a:latin typeface="Times New Roman" panose="02020603050405020304" pitchFamily="18" charset="0"/>
                <a:cs typeface="Times New Roman" panose="02020603050405020304" pitchFamily="18" charset="0"/>
              </a:rPr>
              <a:t>QDA, </a:t>
            </a:r>
            <a:r>
              <a:rPr lang="hi-IN" sz="2800" dirty="0">
                <a:latin typeface="Times New Roman" panose="02020603050405020304" pitchFamily="18" charset="0"/>
                <a:cs typeface="Times New Roman" panose="02020603050405020304" pitchFamily="18" charset="0"/>
              </a:rPr>
              <a:t>फैक्स और कंप्यूटर सहित संपूर्ण संचार बैकअप उपलब्ध था। कंट्रोल रूम को 24 घंटे संचालित करने के लिए अधिकारियों की समर्पित टीम नियुक्त की गई।</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एक अधिकारी को विशेष रूप से राज्य सरकार के साथ लॉजिस्टिक आवश्यकताओं के लिए समन्वय करने के लिए तैनात किया गया, जैसे दूरदराज के बटालियनों से आने वाले बलों के लिए परिवहन और आवास की व्यवस्था करना, तथा यह सुनिश्चित करना कि प्रत्येक टीम के साथ राज्य सरकार के लायजन अधिकारी मौजूद हों।</a:t>
            </a:r>
          </a:p>
          <a:p>
            <a:pPr marL="0" indent="0" algn="just">
              <a:buNone/>
            </a:pP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E3F1D6C7-9549-10C2-5832-C9BE5282A6E9}"/>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99793" y="2192898"/>
            <a:ext cx="10792414" cy="3958521"/>
          </a:xfrm>
          <a:prstGeom prst="rect">
            <a:avLst/>
          </a:prstGeom>
        </p:spPr>
        <p:txBody>
          <a:bodyPr>
            <a:normAutofit/>
          </a:bodyPr>
          <a:lstStyle/>
          <a:p>
            <a:pPr algn="just"/>
            <a:r>
              <a:rPr lang="hi-IN" sz="2800" dirty="0">
                <a:latin typeface="Times New Roman" panose="02020603050405020304" pitchFamily="18" charset="0"/>
                <a:cs typeface="Times New Roman" panose="02020603050405020304" pitchFamily="18" charset="0"/>
              </a:rPr>
              <a:t>भारत में बाढ़ एक बार-बार आने वाली घटना रही है।
यह जीवन, संपत्ति, आजीविका प्रणालियों, बुनियादी ढांचे और सार्वजनिक सुविधाओं को भारी नुकसान पहुँचाती है। 
भारत के उच्च जोखिम और संवेदनशीलता को इस तथ्य से उजागर किया जाता है कि 3290 लाख हेक्टेयर भौगोलिक क्षेत्र में से 40 मिलियन हेक्टेयर क्षेत्र बाढ़ प्रवण है।
बाढ़ के कारण हर साल औसतन 75 लाख हेक्टेयर भूमि प्रभावित होती है, 1600 लोगों की जान जाती है और फसलों, घरों और सार्वजनिक सुविधाओं को 1805 करोड़ रुपये का नुकसान होता है।</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C1973329-5A71-F10A-727E-DA694EA3291E}"/>
              </a:ext>
            </a:extLst>
          </p:cNvPr>
          <p:cNvSpPr txBox="1"/>
          <p:nvPr/>
        </p:nvSpPr>
        <p:spPr>
          <a:xfrm>
            <a:off x="2007523" y="244270"/>
            <a:ext cx="8176953" cy="109728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बाढ़ </a:t>
            </a:r>
            <a:endParaRPr lang="en-IN" sz="4400" b="1" u="sng"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27" y="365760"/>
            <a:ext cx="10688686" cy="1153551"/>
          </a:xfrm>
        </p:spPr>
        <p:txBody>
          <a:bodyPr>
            <a:normAutofit fontScale="90000"/>
          </a:bodyPr>
          <a:lstStyle/>
          <a:p>
            <a:r>
              <a:rPr lang="en-US" dirty="0"/>
              <a:t/>
            </a:r>
            <a:br>
              <a:rPr lang="en-US" dirty="0"/>
            </a:br>
            <a:endParaRPr lang="en-US" dirty="0"/>
          </a:p>
        </p:txBody>
      </p:sp>
      <p:sp>
        <p:nvSpPr>
          <p:cNvPr id="3" name="Content Placeholder 2"/>
          <p:cNvSpPr>
            <a:spLocks noGrp="1"/>
          </p:cNvSpPr>
          <p:nvPr>
            <p:ph idx="4294967295"/>
          </p:nvPr>
        </p:nvSpPr>
        <p:spPr>
          <a:xfrm>
            <a:off x="189781" y="1613141"/>
            <a:ext cx="11809561" cy="3146088"/>
          </a:xfrm>
          <a:prstGeom prst="rect">
            <a:avLst/>
          </a:prstGeom>
        </p:spPr>
        <p:txBody>
          <a:bodyPr>
            <a:noAutofit/>
          </a:bodyPr>
          <a:lstStyle/>
          <a:p>
            <a:pPr marL="0" indent="0">
              <a:buNone/>
            </a:pPr>
            <a:r>
              <a:rPr lang="hi-IN" sz="2800" b="1" dirty="0">
                <a:latin typeface="Times New Roman" panose="02020603050405020304" pitchFamily="18" charset="0"/>
                <a:cs typeface="Times New Roman" panose="02020603050405020304" pitchFamily="18" charset="0"/>
              </a:rPr>
              <a:t>04-12-2015 को 20 अतिरिक्त टीमों की तैनाती</a:t>
            </a:r>
          </a:p>
          <a:p>
            <a:r>
              <a:rPr lang="hi-IN" sz="2800" dirty="0">
                <a:latin typeface="Times New Roman" panose="02020603050405020304" pitchFamily="18" charset="0"/>
                <a:cs typeface="Times New Roman" panose="02020603050405020304" pitchFamily="18" charset="0"/>
              </a:rPr>
              <a:t>भूस्‍तरीय पर 30 टीमों के साथ, राज्य के समक्ष उत्पन्न समस्याओं की व्यापकता और गंभीरता को देखते हुए माननीय मुख्यमंत्री ने अतिरिक्त मानव संसाधन के रूप में सहायता के लिए केंद्र से संपर्क किया।</a:t>
            </a:r>
          </a:p>
          <a:p>
            <a:endParaRPr lang="hi-IN" sz="2800" dirty="0">
              <a:latin typeface="Times New Roman" panose="02020603050405020304" pitchFamily="18" charset="0"/>
              <a:cs typeface="Times New Roman" panose="02020603050405020304" pitchFamily="18" charset="0"/>
            </a:endParaRPr>
          </a:p>
          <a:p>
            <a:r>
              <a:rPr lang="hi-IN" sz="2800" dirty="0">
                <a:latin typeface="Times New Roman" panose="02020603050405020304" pitchFamily="18" charset="0"/>
                <a:cs typeface="Times New Roman" panose="02020603050405020304" pitchFamily="18" charset="0"/>
              </a:rPr>
              <a:t>04.12.2015 को बचाव कार्य में सहायता के लिए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की 20 अतिरिक्त टीमें तमिलनाडु में एयरलिफ्ट की गईं। इन अतिरिक्त टीमों का विवरण निम्नलिखित है:-</a:t>
            </a:r>
          </a:p>
          <a:p>
            <a:pPr marL="0" indent="0">
              <a:buNone/>
            </a:pP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a:buNone/>
            </a:pPr>
            <a:endParaRPr lang="en-US" sz="2800" dirty="0">
              <a:latin typeface="Times New Roman" panose="02020603050405020304" pitchFamily="18" charset="0"/>
              <a:cs typeface="Times New Roman" panose="02020603050405020304" pitchFamily="18" charset="0"/>
            </a:endParaRPr>
          </a:p>
          <a:p>
            <a:pPr>
              <a:buNone/>
            </a:pP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60133084"/>
              </p:ext>
            </p:extLst>
          </p:nvPr>
        </p:nvGraphicFramePr>
        <p:xfrm>
          <a:off x="189781" y="4848263"/>
          <a:ext cx="11809561" cy="1828800"/>
        </p:xfrm>
        <a:graphic>
          <a:graphicData uri="http://schemas.openxmlformats.org/drawingml/2006/table">
            <a:tbl>
              <a:tblPr/>
              <a:tblGrid>
                <a:gridCol w="2031751">
                  <a:extLst>
                    <a:ext uri="{9D8B030D-6E8A-4147-A177-3AD203B41FA5}">
                      <a16:colId xmlns="" xmlns:a16="http://schemas.microsoft.com/office/drawing/2014/main" val="20000"/>
                    </a:ext>
                  </a:extLst>
                </a:gridCol>
                <a:gridCol w="2745150">
                  <a:extLst>
                    <a:ext uri="{9D8B030D-6E8A-4147-A177-3AD203B41FA5}">
                      <a16:colId xmlns="" xmlns:a16="http://schemas.microsoft.com/office/drawing/2014/main" val="20001"/>
                    </a:ext>
                  </a:extLst>
                </a:gridCol>
                <a:gridCol w="7032660">
                  <a:extLst>
                    <a:ext uri="{9D8B030D-6E8A-4147-A177-3AD203B41FA5}">
                      <a16:colId xmlns="" xmlns:a16="http://schemas.microsoft.com/office/drawing/2014/main" val="20002"/>
                    </a:ext>
                  </a:extLst>
                </a:gridCol>
              </a:tblGrid>
              <a:tr h="343375">
                <a:tc>
                  <a:txBody>
                    <a:bodyPr/>
                    <a:lstStyle/>
                    <a:p>
                      <a:pPr algn="just">
                        <a:spcAft>
                          <a:spcPts val="0"/>
                        </a:spcAft>
                      </a:pPr>
                      <a:r>
                        <a:rPr lang="hi-IN" sz="2400" b="1" dirty="0">
                          <a:solidFill>
                            <a:srgbClr val="000000"/>
                          </a:solidFill>
                          <a:latin typeface="Times New Roman" panose="02020603050405020304" pitchFamily="18" charset="0"/>
                        </a:rPr>
                        <a:t>बटालियन</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hi-IN" sz="2400" b="1" dirty="0">
                          <a:solidFill>
                            <a:srgbClr val="000000"/>
                          </a:solidFill>
                          <a:latin typeface="Times New Roman" panose="02020603050405020304" pitchFamily="18" charset="0"/>
                        </a:rPr>
                        <a:t>टीमों की संख्या</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hi-IN" sz="2400" b="1" dirty="0">
                          <a:solidFill>
                            <a:srgbClr val="000000"/>
                          </a:solidFill>
                          <a:latin typeface="Times New Roman" panose="02020603050405020304" pitchFamily="18" charset="0"/>
                        </a:rPr>
                        <a:t>तैनाती का स्थान(जिला)</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43375">
                <a:tc>
                  <a:txBody>
                    <a:bodyPr/>
                    <a:lstStyle/>
                    <a:p>
                      <a:pPr algn="ctr">
                        <a:spcAft>
                          <a:spcPts val="0"/>
                        </a:spcAft>
                      </a:pPr>
                      <a:r>
                        <a:rPr lang="en-US" sz="2400" b="1" dirty="0">
                          <a:solidFill>
                            <a:srgbClr val="000000"/>
                          </a:solidFill>
                          <a:latin typeface="Times New Roman" panose="02020603050405020304" pitchFamily="18" charset="0"/>
                        </a:rPr>
                        <a:t>1</a:t>
                      </a:r>
                      <a:r>
                        <a:rPr lang="en-US" sz="2400" b="1" baseline="30000" dirty="0">
                          <a:solidFill>
                            <a:srgbClr val="000000"/>
                          </a:solidFill>
                          <a:latin typeface="Times New Roman" panose="02020603050405020304" pitchFamily="18" charset="0"/>
                        </a:rPr>
                        <a:t>st</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a:latin typeface="Times New Roman" panose="02020603050405020304" pitchFamily="18" charset="0"/>
                        </a:rPr>
                        <a:t>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hi-IN" sz="2400" b="1" dirty="0">
                          <a:solidFill>
                            <a:srgbClr val="000000"/>
                          </a:solidFill>
                          <a:latin typeface="Times New Roman" panose="02020603050405020304" pitchFamily="18" charset="0"/>
                        </a:rPr>
                        <a:t>चेन्नई, वेल्लोर</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43375">
                <a:tc>
                  <a:txBody>
                    <a:bodyPr/>
                    <a:lstStyle/>
                    <a:p>
                      <a:pPr algn="ctr">
                        <a:spcAft>
                          <a:spcPts val="0"/>
                        </a:spcAft>
                      </a:pPr>
                      <a:r>
                        <a:rPr lang="en-US" sz="2400" b="1" dirty="0">
                          <a:solidFill>
                            <a:srgbClr val="000000"/>
                          </a:solidFill>
                          <a:latin typeface="Times New Roman" panose="02020603050405020304" pitchFamily="18" charset="0"/>
                        </a:rPr>
                        <a:t>5</a:t>
                      </a:r>
                      <a:r>
                        <a:rPr lang="en-US" sz="2400" b="1" baseline="30000" dirty="0">
                          <a:solidFill>
                            <a:srgbClr val="000000"/>
                          </a:solidFill>
                          <a:latin typeface="Times New Roman" panose="02020603050405020304" pitchFamily="18" charset="0"/>
                        </a:rPr>
                        <a:t>th</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a:solidFill>
                            <a:srgbClr val="000000"/>
                          </a:solidFill>
                          <a:latin typeface="Times New Roman" panose="02020603050405020304" pitchFamily="18" charset="0"/>
                        </a:rPr>
                        <a:t>05</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hi-IN" sz="2400" b="1" dirty="0">
                          <a:solidFill>
                            <a:srgbClr val="000000"/>
                          </a:solidFill>
                          <a:latin typeface="Times New Roman" panose="02020603050405020304" pitchFamily="18" charset="0"/>
                        </a:rPr>
                        <a:t>चेन्नई, तूतीकोरिन, तिरुनेलवेली</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43375">
                <a:tc>
                  <a:txBody>
                    <a:bodyPr/>
                    <a:lstStyle/>
                    <a:p>
                      <a:pPr algn="ctr">
                        <a:spcAft>
                          <a:spcPts val="0"/>
                        </a:spcAft>
                      </a:pPr>
                      <a:r>
                        <a:rPr lang="en-US" sz="2400" b="1" dirty="0">
                          <a:solidFill>
                            <a:srgbClr val="000000"/>
                          </a:solidFill>
                          <a:latin typeface="Times New Roman" panose="02020603050405020304" pitchFamily="18" charset="0"/>
                        </a:rPr>
                        <a:t>7</a:t>
                      </a:r>
                      <a:r>
                        <a:rPr lang="en-US" sz="2400" b="1" baseline="30000" dirty="0">
                          <a:solidFill>
                            <a:srgbClr val="000000"/>
                          </a:solidFill>
                          <a:latin typeface="Times New Roman" panose="02020603050405020304" pitchFamily="18" charset="0"/>
                        </a:rPr>
                        <a:t>th</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a:solidFill>
                            <a:srgbClr val="000000"/>
                          </a:solidFill>
                          <a:latin typeface="Times New Roman" panose="02020603050405020304" pitchFamily="18" charset="0"/>
                        </a:rPr>
                        <a:t>05</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hi-IN" sz="2400" b="1" dirty="0">
                          <a:solidFill>
                            <a:srgbClr val="000000"/>
                          </a:solidFill>
                          <a:latin typeface="Times New Roman" panose="02020603050405020304" pitchFamily="18" charset="0"/>
                        </a:rPr>
                        <a:t>चेन्नई, तिरुवल्लूर, कांचीपुरम</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43375">
                <a:tc>
                  <a:txBody>
                    <a:bodyPr/>
                    <a:lstStyle/>
                    <a:p>
                      <a:pPr algn="ctr">
                        <a:spcAft>
                          <a:spcPts val="0"/>
                        </a:spcAft>
                      </a:pPr>
                      <a:r>
                        <a:rPr lang="en-US" sz="2400" b="1" dirty="0">
                          <a:solidFill>
                            <a:srgbClr val="000000"/>
                          </a:solidFill>
                          <a:latin typeface="Times New Roman" panose="02020603050405020304" pitchFamily="18" charset="0"/>
                        </a:rPr>
                        <a:t>9</a:t>
                      </a:r>
                      <a:r>
                        <a:rPr lang="en-US" sz="2400" b="1" baseline="30000" dirty="0">
                          <a:solidFill>
                            <a:srgbClr val="000000"/>
                          </a:solidFill>
                          <a:latin typeface="Times New Roman" panose="02020603050405020304" pitchFamily="18" charset="0"/>
                        </a:rPr>
                        <a:t>th</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a:solidFill>
                            <a:srgbClr val="000000"/>
                          </a:solidFill>
                          <a:latin typeface="Times New Roman" panose="02020603050405020304" pitchFamily="18" charset="0"/>
                        </a:rPr>
                        <a:t>05</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hi-IN" sz="2400" b="1" dirty="0">
                          <a:solidFill>
                            <a:srgbClr val="000000"/>
                          </a:solidFill>
                          <a:latin typeface="Times New Roman" panose="02020603050405020304" pitchFamily="18" charset="0"/>
                        </a:rPr>
                        <a:t>चेन्नई, कांचीपुरम</a:t>
                      </a:r>
                      <a:endParaRPr lang="en-US" sz="2400" b="1" dirty="0">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5" name="TextBox 4">
            <a:extLst>
              <a:ext uri="{FF2B5EF4-FFF2-40B4-BE49-F238E27FC236}">
                <a16:creationId xmlns="" xmlns:a16="http://schemas.microsoft.com/office/drawing/2014/main" id="{96B19A9A-1842-4E7F-BB0E-B25ECBD630D6}"/>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endParaRPr lang="en-US" dirty="0"/>
          </a:p>
        </p:txBody>
      </p:sp>
      <p:sp>
        <p:nvSpPr>
          <p:cNvPr id="3" name="Content Placeholder 2"/>
          <p:cNvSpPr>
            <a:spLocks noGrp="1"/>
          </p:cNvSpPr>
          <p:nvPr>
            <p:ph idx="4294967295"/>
          </p:nvPr>
        </p:nvSpPr>
        <p:spPr>
          <a:xfrm>
            <a:off x="70449" y="1492370"/>
            <a:ext cx="12051101" cy="5365630"/>
          </a:xfrm>
          <a:prstGeom prst="rect">
            <a:avLst/>
          </a:prstGeom>
        </p:spPr>
        <p:txBody>
          <a:bodyPr>
            <a:noAutofit/>
          </a:bodyPr>
          <a:lstStyle/>
          <a:p>
            <a:pPr marL="0" indent="0" algn="just">
              <a:lnSpc>
                <a:spcPct val="120000"/>
              </a:lnSpc>
              <a:buNone/>
            </a:pPr>
            <a:r>
              <a:rPr lang="en-IN" sz="2400" b="1" dirty="0">
                <a:latin typeface="Times New Roman" panose="02020603050405020304" pitchFamily="18" charset="0"/>
                <a:cs typeface="Times New Roman" panose="02020603050405020304" pitchFamily="18" charset="0"/>
              </a:rPr>
              <a:t>RDC </a:t>
            </a:r>
            <a:r>
              <a:rPr lang="hi-IN" sz="2400" b="1" dirty="0">
                <a:latin typeface="Times New Roman" panose="02020603050405020304" pitchFamily="18" charset="0"/>
                <a:cs typeface="Times New Roman" panose="02020603050405020304" pitchFamily="18" charset="0"/>
              </a:rPr>
              <a:t>की स्थापना</a:t>
            </a:r>
          </a:p>
          <a:p>
            <a:pPr algn="just">
              <a:lnSpc>
                <a:spcPct val="120000"/>
              </a:lnSpc>
            </a:pPr>
            <a:r>
              <a:rPr lang="hi-IN" sz="2800" dirty="0">
                <a:latin typeface="Times New Roman" panose="02020603050405020304" pitchFamily="18" charset="0"/>
                <a:cs typeface="Times New Roman" panose="02020603050405020304" pitchFamily="18" charset="0"/>
              </a:rPr>
              <a:t>चूंकि चेन्नई अंतरराष्ट्रीय हवाई अड्डा बाढ़ से प्रभावित होकर संचालन के लिए बंद था और रनवे पूरी तरह जलमग्न हो गया था, इसलिए एयरलिफ्ट की गई टीमें नौसेना एयर बेस </a:t>
            </a:r>
            <a:r>
              <a:rPr lang="en-IN" sz="2800" dirty="0">
                <a:latin typeface="Times New Roman" panose="02020603050405020304" pitchFamily="18" charset="0"/>
                <a:cs typeface="Times New Roman" panose="02020603050405020304" pitchFamily="18" charset="0"/>
              </a:rPr>
              <a:t>INS </a:t>
            </a:r>
            <a:r>
              <a:rPr lang="hi-IN" sz="2800" dirty="0">
                <a:latin typeface="Times New Roman" panose="02020603050405020304" pitchFamily="18" charset="0"/>
                <a:cs typeface="Times New Roman" panose="02020603050405020304" pitchFamily="18" charset="0"/>
              </a:rPr>
              <a:t>राजाली, अरक्कोनम में उतारी गईं।</a:t>
            </a:r>
          </a:p>
          <a:p>
            <a:pPr algn="just">
              <a:lnSpc>
                <a:spcPct val="120000"/>
              </a:lnSpc>
            </a:pPr>
            <a:r>
              <a:rPr lang="hi-IN" sz="2800" dirty="0">
                <a:latin typeface="Times New Roman" panose="02020603050405020304" pitchFamily="18" charset="0"/>
                <a:cs typeface="Times New Roman" panose="02020603050405020304" pitchFamily="18" charset="0"/>
              </a:rPr>
              <a:t>इन टीमों के आगमन, स्थानांतरण और आगे की तैनाती को सुविधाजनक बनाने के लिए </a:t>
            </a:r>
            <a:r>
              <a:rPr lang="en-IN" sz="2800" dirty="0">
                <a:latin typeface="Times New Roman" panose="02020603050405020304" pitchFamily="18" charset="0"/>
                <a:cs typeface="Times New Roman" panose="02020603050405020304" pitchFamily="18" charset="0"/>
              </a:rPr>
              <a:t>INS </a:t>
            </a:r>
            <a:r>
              <a:rPr lang="hi-IN" sz="2800" dirty="0">
                <a:latin typeface="Times New Roman" panose="02020603050405020304" pitchFamily="18" charset="0"/>
                <a:cs typeface="Times New Roman" panose="02020603050405020304" pitchFamily="18" charset="0"/>
              </a:rPr>
              <a:t>राजाली में एक </a:t>
            </a:r>
            <a:r>
              <a:rPr lang="en-IN" sz="2800" dirty="0">
                <a:latin typeface="Times New Roman" panose="02020603050405020304" pitchFamily="18" charset="0"/>
                <a:cs typeface="Times New Roman" panose="02020603050405020304" pitchFamily="18" charset="0"/>
              </a:rPr>
              <a:t>RDC </a:t>
            </a:r>
            <a:r>
              <a:rPr lang="hi-IN" sz="2800" dirty="0">
                <a:latin typeface="Times New Roman" panose="02020603050405020304" pitchFamily="18" charset="0"/>
                <a:cs typeface="Times New Roman" panose="02020603050405020304" pitchFamily="18" charset="0"/>
              </a:rPr>
              <a:t>स्थापित किया गया।</a:t>
            </a:r>
          </a:p>
          <a:p>
            <a:pPr algn="just">
              <a:lnSpc>
                <a:spcPct val="120000"/>
              </a:lnSpc>
            </a:pPr>
            <a:r>
              <a:rPr lang="en-IN" sz="2800" dirty="0">
                <a:latin typeface="Times New Roman" panose="02020603050405020304" pitchFamily="18" charset="0"/>
                <a:cs typeface="Times New Roman" panose="02020603050405020304" pitchFamily="18" charset="0"/>
              </a:rPr>
              <a:t>RDC </a:t>
            </a:r>
            <a:r>
              <a:rPr lang="hi-IN" sz="2800" dirty="0">
                <a:latin typeface="Times New Roman" panose="02020603050405020304" pitchFamily="18" charset="0"/>
                <a:cs typeface="Times New Roman" panose="02020603050405020304" pitchFamily="18" charset="0"/>
              </a:rPr>
              <a:t>ने स्थानीय पुलिस के साथ समन्वय भी किया ताकि समय पर उपयुक्त परिवहन उपलब्ध हो और </a:t>
            </a:r>
            <a:r>
              <a:rPr lang="en-IN" sz="2800" dirty="0">
                <a:latin typeface="Times New Roman" panose="02020603050405020304" pitchFamily="18" charset="0"/>
                <a:cs typeface="Times New Roman" panose="02020603050405020304" pitchFamily="18" charset="0"/>
              </a:rPr>
              <a:t>RDC </a:t>
            </a:r>
            <a:r>
              <a:rPr lang="hi-IN" sz="2800" dirty="0">
                <a:latin typeface="Times New Roman" panose="02020603050405020304" pitchFamily="18" charset="0"/>
                <a:cs typeface="Times New Roman" panose="02020603050405020304" pitchFamily="18" charset="0"/>
              </a:rPr>
              <a:t>के साथ स्थानीय पुलिस के </a:t>
            </a:r>
            <a:r>
              <a:rPr lang="en-IN" sz="2800" dirty="0">
                <a:latin typeface="Times New Roman" panose="02020603050405020304" pitchFamily="18" charset="0"/>
                <a:cs typeface="Times New Roman" panose="02020603050405020304" pitchFamily="18" charset="0"/>
              </a:rPr>
              <a:t>SI </a:t>
            </a:r>
            <a:r>
              <a:rPr lang="hi-IN" sz="2800" dirty="0">
                <a:latin typeface="Times New Roman" panose="02020603050405020304" pitchFamily="18" charset="0"/>
                <a:cs typeface="Times New Roman" panose="02020603050405020304" pitchFamily="18" charset="0"/>
              </a:rPr>
              <a:t>रैंक के लायजन अधिकारी टीमों के तैनाती स्थल तक साथ जाएं और भाषा संबंधी समस्याओं में सहायता करें।</a:t>
            </a:r>
          </a:p>
          <a:p>
            <a:pPr algn="just">
              <a:lnSpc>
                <a:spcPct val="120000"/>
              </a:lnSpc>
            </a:pPr>
            <a:r>
              <a:rPr lang="en-IN" sz="2800" dirty="0">
                <a:latin typeface="Times New Roman" panose="02020603050405020304" pitchFamily="18" charset="0"/>
                <a:cs typeface="Times New Roman" panose="02020603050405020304" pitchFamily="18" charset="0"/>
              </a:rPr>
              <a:t>RDC </a:t>
            </a:r>
            <a:r>
              <a:rPr lang="hi-IN" sz="2800" dirty="0">
                <a:latin typeface="Times New Roman" panose="02020603050405020304" pitchFamily="18" charset="0"/>
                <a:cs typeface="Times New Roman" panose="02020603050405020304" pitchFamily="18" charset="0"/>
              </a:rPr>
              <a:t>ने यह भी सुनिश्चित किया कि प्रत्येक लायजन अधिकारी स्थानीय पुलिस चैनल के दो कार्यशील </a:t>
            </a:r>
            <a:r>
              <a:rPr lang="en-IN" sz="2800" dirty="0">
                <a:latin typeface="Times New Roman" panose="02020603050405020304" pitchFamily="18" charset="0"/>
                <a:cs typeface="Times New Roman" panose="02020603050405020304" pitchFamily="18" charset="0"/>
              </a:rPr>
              <a:t>R/T </a:t>
            </a:r>
            <a:r>
              <a:rPr lang="hi-IN" sz="2800" dirty="0">
                <a:latin typeface="Times New Roman" panose="02020603050405020304" pitchFamily="18" charset="0"/>
                <a:cs typeface="Times New Roman" panose="02020603050405020304" pitchFamily="18" charset="0"/>
              </a:rPr>
              <a:t>सेट लेकर चलें, ताकि टीमों के अपने </a:t>
            </a:r>
            <a:r>
              <a:rPr lang="en-IN" sz="2800" dirty="0">
                <a:latin typeface="Times New Roman" panose="02020603050405020304" pitchFamily="18" charset="0"/>
                <a:cs typeface="Times New Roman" panose="02020603050405020304" pitchFamily="18" charset="0"/>
              </a:rPr>
              <a:t>HF </a:t>
            </a:r>
            <a:r>
              <a:rPr lang="hi-IN" sz="2800" dirty="0">
                <a:latin typeface="Times New Roman" panose="02020603050405020304" pitchFamily="18" charset="0"/>
                <a:cs typeface="Times New Roman" panose="02020603050405020304" pitchFamily="18" charset="0"/>
              </a:rPr>
              <a:t>संचार स्थापित करने तक संचार सुगम रहे।</a:t>
            </a:r>
          </a:p>
        </p:txBody>
      </p:sp>
      <p:sp>
        <p:nvSpPr>
          <p:cNvPr id="4" name="TextBox 3">
            <a:extLst>
              <a:ext uri="{FF2B5EF4-FFF2-40B4-BE49-F238E27FC236}">
                <a16:creationId xmlns="" xmlns:a16="http://schemas.microsoft.com/office/drawing/2014/main" id="{07336EF0-3048-FEC6-57F9-409F7DAE131B}"/>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7855" y="1560945"/>
            <a:ext cx="11693236" cy="5200073"/>
          </a:xfrm>
          <a:prstGeom prst="rect">
            <a:avLst/>
          </a:prstGeom>
        </p:spPr>
        <p:txBody>
          <a:bodyPr>
            <a:normAutofit/>
          </a:bodyPr>
          <a:lstStyle/>
          <a:p>
            <a:pPr marL="0" indent="0">
              <a:buNone/>
            </a:pPr>
            <a:r>
              <a:rPr lang="hi-IN" sz="2800" b="1" dirty="0">
                <a:latin typeface="Times New Roman" panose="02020603050405020304" pitchFamily="18" charset="0"/>
                <a:cs typeface="Times New Roman" panose="02020603050405020304" pitchFamily="18" charset="0"/>
              </a:rPr>
              <a:t>चेन्नई शहर के अलावा, टीमों ने तमिलनाडु और पुदुचेरी के निम्नलिखित जिलों को कवर किया:-</a:t>
            </a:r>
          </a:p>
          <a:p>
            <a:r>
              <a:rPr lang="hi-IN" sz="2800" dirty="0">
                <a:latin typeface="Times New Roman" panose="02020603050405020304" pitchFamily="18" charset="0"/>
                <a:cs typeface="Times New Roman" panose="02020603050405020304" pitchFamily="18" charset="0"/>
              </a:rPr>
              <a:t>तिरुवल्लुर जिला</a:t>
            </a:r>
          </a:p>
          <a:p>
            <a:r>
              <a:rPr lang="hi-IN" sz="2800" dirty="0">
                <a:latin typeface="Times New Roman" panose="02020603050405020304" pitchFamily="18" charset="0"/>
                <a:cs typeface="Times New Roman" panose="02020603050405020304" pitchFamily="18" charset="0"/>
              </a:rPr>
              <a:t>कांचीपुरम जिला</a:t>
            </a:r>
          </a:p>
          <a:p>
            <a:r>
              <a:rPr lang="hi-IN" sz="2800" dirty="0">
                <a:latin typeface="Times New Roman" panose="02020603050405020304" pitchFamily="18" charset="0"/>
                <a:cs typeface="Times New Roman" panose="02020603050405020304" pitchFamily="18" charset="0"/>
              </a:rPr>
              <a:t>कुड्डालोर जिला
नागपट्टिनम जिला</a:t>
            </a:r>
          </a:p>
          <a:p>
            <a:r>
              <a:rPr lang="hi-IN" sz="2800" dirty="0">
                <a:latin typeface="Times New Roman" panose="02020603050405020304" pitchFamily="18" charset="0"/>
                <a:cs typeface="Times New Roman" panose="02020603050405020304" pitchFamily="18" charset="0"/>
              </a:rPr>
              <a:t>तिरुनेलवेली जिला</a:t>
            </a:r>
          </a:p>
          <a:p>
            <a:r>
              <a:rPr lang="hi-IN" sz="2800" dirty="0">
                <a:latin typeface="Times New Roman" panose="02020603050405020304" pitchFamily="18" charset="0"/>
                <a:cs typeface="Times New Roman" panose="02020603050405020304" pitchFamily="18" charset="0"/>
              </a:rPr>
              <a:t>वेल्लोर जिला</a:t>
            </a:r>
          </a:p>
          <a:p>
            <a:r>
              <a:rPr lang="hi-IN" sz="2800" dirty="0">
                <a:latin typeface="Times New Roman" panose="02020603050405020304" pitchFamily="18" charset="0"/>
                <a:cs typeface="Times New Roman" panose="02020603050405020304" pitchFamily="18" charset="0"/>
              </a:rPr>
              <a:t>तूतीकोरिन जिला</a:t>
            </a:r>
          </a:p>
          <a:p>
            <a:r>
              <a:rPr lang="hi-IN" sz="2800" dirty="0">
                <a:latin typeface="Times New Roman" panose="02020603050405020304" pitchFamily="18" charset="0"/>
                <a:cs typeface="Times New Roman" panose="02020603050405020304" pitchFamily="18" charset="0"/>
              </a:rPr>
              <a:t>कराइकल(पुदुचेरी)</a:t>
            </a:r>
          </a:p>
          <a:p>
            <a:r>
              <a:rPr lang="hi-IN" sz="2800" dirty="0">
                <a:latin typeface="Times New Roman" panose="02020603050405020304" pitchFamily="18" charset="0"/>
                <a:cs typeface="Times New Roman" panose="02020603050405020304" pitchFamily="18" charset="0"/>
              </a:rPr>
              <a:t>पुदुचेरी</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F46E66CF-BDE6-D85B-BACF-782A26F53B81}"/>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178363321"/>
              </p:ext>
            </p:extLst>
          </p:nvPr>
        </p:nvGraphicFramePr>
        <p:xfrm>
          <a:off x="286328" y="1547791"/>
          <a:ext cx="11619343" cy="5310209"/>
        </p:xfrm>
        <a:graphic>
          <a:graphicData uri="http://schemas.openxmlformats.org/drawingml/2006/table">
            <a:tbl>
              <a:tblPr firstRow="1" bandRow="1">
                <a:tableStyleId>{5C22544A-7EE6-4342-B048-85BDC9FD1C3A}</a:tableStyleId>
              </a:tblPr>
              <a:tblGrid>
                <a:gridCol w="2323868">
                  <a:extLst>
                    <a:ext uri="{9D8B030D-6E8A-4147-A177-3AD203B41FA5}">
                      <a16:colId xmlns="" xmlns:a16="http://schemas.microsoft.com/office/drawing/2014/main" val="20000"/>
                    </a:ext>
                  </a:extLst>
                </a:gridCol>
                <a:gridCol w="2058866">
                  <a:extLst>
                    <a:ext uri="{9D8B030D-6E8A-4147-A177-3AD203B41FA5}">
                      <a16:colId xmlns="" xmlns:a16="http://schemas.microsoft.com/office/drawing/2014/main" val="20001"/>
                    </a:ext>
                  </a:extLst>
                </a:gridCol>
                <a:gridCol w="2446177">
                  <a:extLst>
                    <a:ext uri="{9D8B030D-6E8A-4147-A177-3AD203B41FA5}">
                      <a16:colId xmlns="" xmlns:a16="http://schemas.microsoft.com/office/drawing/2014/main" val="20002"/>
                    </a:ext>
                  </a:extLst>
                </a:gridCol>
                <a:gridCol w="1732708">
                  <a:extLst>
                    <a:ext uri="{9D8B030D-6E8A-4147-A177-3AD203B41FA5}">
                      <a16:colId xmlns="" xmlns:a16="http://schemas.microsoft.com/office/drawing/2014/main" val="20003"/>
                    </a:ext>
                  </a:extLst>
                </a:gridCol>
                <a:gridCol w="3057724">
                  <a:extLst>
                    <a:ext uri="{9D8B030D-6E8A-4147-A177-3AD203B41FA5}">
                      <a16:colId xmlns="" xmlns:a16="http://schemas.microsoft.com/office/drawing/2014/main" val="20004"/>
                    </a:ext>
                  </a:extLst>
                </a:gridCol>
              </a:tblGrid>
              <a:tr h="696672">
                <a:tc>
                  <a:txBody>
                    <a:bodyPr/>
                    <a:lstStyle/>
                    <a:p>
                      <a:pPr algn="ctr"/>
                      <a:r>
                        <a:rPr lang="hi-IN" dirty="0">
                          <a:latin typeface="Times New Roman" panose="02020603050405020304" pitchFamily="18" charset="0"/>
                          <a:cs typeface="Times New Roman" panose="02020603050405020304" pitchFamily="18" charset="0"/>
                        </a:rPr>
                        <a:t>बटालियन</a:t>
                      </a:r>
                    </a:p>
                  </a:txBody>
                  <a:tcPr/>
                </a:tc>
                <a:tc>
                  <a:txBody>
                    <a:bodyPr/>
                    <a:lstStyle/>
                    <a:p>
                      <a:pPr algn="ctr"/>
                      <a:r>
                        <a:rPr lang="hi-IN" dirty="0">
                          <a:latin typeface="Times New Roman" panose="02020603050405020304" pitchFamily="18" charset="0"/>
                          <a:cs typeface="Times New Roman" panose="02020603050405020304" pitchFamily="18" charset="0"/>
                        </a:rPr>
                        <a:t>टीमों की संख्या</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hi-IN" dirty="0">
                          <a:latin typeface="Times New Roman" panose="02020603050405020304" pitchFamily="18" charset="0"/>
                          <a:cs typeface="Times New Roman" panose="02020603050405020304" pitchFamily="18" charset="0"/>
                        </a:rPr>
                        <a:t>बटालियन से परिवहन</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i-IN" dirty="0">
                          <a:latin typeface="Times New Roman" panose="02020603050405020304" pitchFamily="18" charset="0"/>
                          <a:cs typeface="Times New Roman" panose="02020603050405020304" pitchFamily="18" charset="0"/>
                        </a:rPr>
                        <a:t>से तैनात</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hi-IN" dirty="0">
                          <a:latin typeface="Times New Roman" panose="02020603050405020304" pitchFamily="18" charset="0"/>
                          <a:cs typeface="Times New Roman" panose="02020603050405020304" pitchFamily="18" charset="0"/>
                        </a:rPr>
                        <a:t>तैनाती</a:t>
                      </a:r>
                    </a:p>
                  </a:txBody>
                  <a:tcPr/>
                </a:tc>
                <a:extLst>
                  <a:ext uri="{0D108BD9-81ED-4DB2-BD59-A6C34878D82A}">
                    <a16:rowId xmlns="" xmlns:a16="http://schemas.microsoft.com/office/drawing/2014/main" val="10000"/>
                  </a:ext>
                </a:extLst>
              </a:tr>
              <a:tr h="796196">
                <a:tc>
                  <a:txBody>
                    <a:bodyPr/>
                    <a:lstStyle/>
                    <a:p>
                      <a:r>
                        <a:rPr lang="en-US" sz="2000" dirty="0">
                          <a:latin typeface="Times New Roman" panose="02020603050405020304" pitchFamily="18" charset="0"/>
                          <a:cs typeface="Times New Roman" panose="02020603050405020304" pitchFamily="18" charset="0"/>
                        </a:rPr>
                        <a:t>4</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Bn </a:t>
                      </a:r>
                      <a:r>
                        <a:rPr lang="hi-IN" sz="2000" dirty="0">
                          <a:latin typeface="Times New Roman" panose="02020603050405020304" pitchFamily="18" charset="0"/>
                          <a:cs typeface="Times New Roman" panose="02020603050405020304" pitchFamily="18" charset="0"/>
                        </a:rPr>
                        <a:t>अरक्कोणम</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11 teams </a:t>
                      </a:r>
                    </a:p>
                  </a:txBody>
                  <a:tcPr/>
                </a:tc>
                <a:tc>
                  <a:txBody>
                    <a:bodyPr/>
                    <a:lstStyle/>
                    <a:p>
                      <a:r>
                        <a:rPr lang="hi-IN" sz="2000" dirty="0">
                          <a:latin typeface="Times New Roman" panose="02020603050405020304" pitchFamily="18" charset="0"/>
                          <a:cs typeface="Times New Roman" panose="02020603050405020304" pitchFamily="18" charset="0"/>
                        </a:rPr>
                        <a:t>सड़क मार्ग द्वारा</a:t>
                      </a:r>
                    </a:p>
                  </a:txBody>
                  <a:tcPr/>
                </a:tc>
                <a:tc>
                  <a:txBody>
                    <a:bodyPr/>
                    <a:lstStyle/>
                    <a:p>
                      <a:pPr algn="ctr"/>
                      <a:r>
                        <a:rPr lang="en-US" sz="2000" dirty="0">
                          <a:latin typeface="Times New Roman" panose="02020603050405020304" pitchFamily="18" charset="0"/>
                          <a:cs typeface="Times New Roman" panose="02020603050405020304" pitchFamily="18" charset="0"/>
                        </a:rPr>
                        <a:t>01.12.15</a:t>
                      </a:r>
                    </a:p>
                  </a:txBody>
                  <a:tcPr/>
                </a:tc>
                <a:tc>
                  <a:txBody>
                    <a:bodyPr/>
                    <a:lstStyle/>
                    <a:p>
                      <a:r>
                        <a:rPr lang="hi-IN" sz="2000" dirty="0">
                          <a:latin typeface="Times New Roman" panose="02020603050405020304" pitchFamily="18" charset="0"/>
                          <a:cs typeface="Times New Roman" panose="02020603050405020304" pitchFamily="18" charset="0"/>
                        </a:rPr>
                        <a:t>चेन्नई, कांचीपुरम और तिरुवल्लूर जिलों में तैनात। बाद में 3 टीमें कुड्डालोर चली गईं</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398098">
                <a:tc>
                  <a:txBody>
                    <a:bodyPr/>
                    <a:lstStyle/>
                    <a:p>
                      <a:r>
                        <a:rPr lang="en-US" sz="2000" dirty="0">
                          <a:latin typeface="Times New Roman" panose="02020603050405020304" pitchFamily="18" charset="0"/>
                          <a:cs typeface="Times New Roman" panose="02020603050405020304" pitchFamily="18" charset="0"/>
                        </a:rPr>
                        <a:t>1st Bn </a:t>
                      </a:r>
                      <a:r>
                        <a:rPr lang="hi-IN" sz="2000" dirty="0">
                          <a:latin typeface="Times New Roman" panose="02020603050405020304" pitchFamily="18" charset="0"/>
                          <a:cs typeface="Times New Roman" panose="02020603050405020304" pitchFamily="18" charset="0"/>
                        </a:rPr>
                        <a:t>गुवाहाटी</a:t>
                      </a:r>
                    </a:p>
                  </a:txBody>
                  <a:tcPr/>
                </a:tc>
                <a:tc>
                  <a:txBody>
                    <a:bodyPr/>
                    <a:lstStyle/>
                    <a:p>
                      <a:pPr algn="ctr"/>
                      <a:r>
                        <a:rPr lang="en-US" sz="2000" dirty="0">
                          <a:latin typeface="Times New Roman" panose="02020603050405020304" pitchFamily="18" charset="0"/>
                          <a:cs typeface="Times New Roman" panose="02020603050405020304" pitchFamily="18" charset="0"/>
                        </a:rPr>
                        <a:t>5 teams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i-IN" sz="2000" dirty="0">
                          <a:latin typeface="Times New Roman" panose="02020603050405020304" pitchFamily="18" charset="0"/>
                          <a:cs typeface="Times New Roman" panose="02020603050405020304" pitchFamily="18" charset="0"/>
                        </a:rPr>
                        <a:t>हवाई मार्ग से </a:t>
                      </a:r>
                      <a:r>
                        <a:rPr lang="en-IN" sz="2000" dirty="0">
                          <a:latin typeface="Times New Roman" panose="02020603050405020304" pitchFamily="18" charset="0"/>
                          <a:cs typeface="Times New Roman" panose="02020603050405020304" pitchFamily="18" charset="0"/>
                        </a:rPr>
                        <a:t>INS </a:t>
                      </a:r>
                      <a:r>
                        <a:rPr lang="hi-IN" sz="2000" dirty="0">
                          <a:latin typeface="Times New Roman" panose="02020603050405020304" pitchFamily="18" charset="0"/>
                          <a:cs typeface="Times New Roman" panose="02020603050405020304" pitchFamily="18" charset="0"/>
                        </a:rPr>
                        <a:t>राजाली</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04.12.15</a:t>
                      </a:r>
                    </a:p>
                  </a:txBody>
                  <a:tcPr/>
                </a:tc>
                <a:tc>
                  <a:txBody>
                    <a:bodyPr/>
                    <a:lstStyle/>
                    <a:p>
                      <a:r>
                        <a:rPr lang="hi-IN" sz="2000" dirty="0">
                          <a:latin typeface="Times New Roman" panose="02020603050405020304" pitchFamily="18" charset="0"/>
                          <a:cs typeface="Times New Roman" panose="02020603050405020304" pitchFamily="18" charset="0"/>
                        </a:rPr>
                        <a:t>चेन्नई, वेल्लोर में तैनात</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796196">
                <a:tc>
                  <a:txBody>
                    <a:bodyPr/>
                    <a:lstStyle/>
                    <a:p>
                      <a:r>
                        <a:rPr lang="en-US" sz="2000" dirty="0">
                          <a:latin typeface="Times New Roman" panose="02020603050405020304" pitchFamily="18" charset="0"/>
                          <a:cs typeface="Times New Roman" panose="02020603050405020304" pitchFamily="18" charset="0"/>
                        </a:rPr>
                        <a:t>3</a:t>
                      </a:r>
                      <a:r>
                        <a:rPr lang="en-US" sz="2000" baseline="30000" dirty="0">
                          <a:latin typeface="Times New Roman" panose="02020603050405020304" pitchFamily="18" charset="0"/>
                          <a:cs typeface="Times New Roman" panose="02020603050405020304" pitchFamily="18" charset="0"/>
                        </a:rPr>
                        <a:t>rd</a:t>
                      </a:r>
                      <a:r>
                        <a:rPr lang="en-US" sz="2000" dirty="0">
                          <a:latin typeface="Times New Roman" panose="02020603050405020304" pitchFamily="18" charset="0"/>
                          <a:cs typeface="Times New Roman" panose="02020603050405020304" pitchFamily="18" charset="0"/>
                        </a:rPr>
                        <a:t> Bn </a:t>
                      </a:r>
                      <a:r>
                        <a:rPr lang="hi-IN" sz="2000" dirty="0">
                          <a:latin typeface="Times New Roman" panose="02020603050405020304" pitchFamily="18" charset="0"/>
                          <a:cs typeface="Times New Roman" panose="02020603050405020304" pitchFamily="18" charset="0"/>
                        </a:rPr>
                        <a:t>मुंडली</a:t>
                      </a:r>
                    </a:p>
                  </a:txBody>
                  <a:tcPr/>
                </a:tc>
                <a:tc>
                  <a:txBody>
                    <a:bodyPr/>
                    <a:lstStyle/>
                    <a:p>
                      <a:pPr algn="ctr"/>
                      <a:r>
                        <a:rPr lang="en-US" sz="2000" dirty="0">
                          <a:latin typeface="Times New Roman" panose="02020603050405020304" pitchFamily="18" charset="0"/>
                          <a:cs typeface="Times New Roman" panose="02020603050405020304" pitchFamily="18" charset="0"/>
                        </a:rPr>
                        <a:t>10 teams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हवाई मार्ग से </a:t>
                      </a:r>
                      <a:r>
                        <a:rPr kumimoji="0" lang="en-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INS </a:t>
                      </a:r>
                      <a:r>
                        <a:rPr kumimoji="0" lang="hi-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राजाली</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02.12.15</a:t>
                      </a:r>
                    </a:p>
                  </a:txBody>
                  <a:tcPr/>
                </a:tc>
                <a:tc>
                  <a:txBody>
                    <a:bodyPr/>
                    <a:lstStyle/>
                    <a:p>
                      <a:r>
                        <a:rPr lang="hi-IN" sz="2000" dirty="0">
                          <a:latin typeface="Times New Roman" panose="02020603050405020304" pitchFamily="18" charset="0"/>
                          <a:cs typeface="Times New Roman" panose="02020603050405020304" pitchFamily="18" charset="0"/>
                        </a:rPr>
                        <a:t>चेन्नई, कांचीपुरम, तिरुवल्लूर, कुड्डालोर, पुडुचेरी, कराईकल में तैनात</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r h="563972">
                <a:tc>
                  <a:txBody>
                    <a:bodyPr/>
                    <a:lstStyle/>
                    <a:p>
                      <a:r>
                        <a:rPr lang="en-US" sz="2000" dirty="0">
                          <a:latin typeface="Times New Roman" panose="02020603050405020304" pitchFamily="18" charset="0"/>
                          <a:cs typeface="Times New Roman" panose="02020603050405020304" pitchFamily="18" charset="0"/>
                        </a:rPr>
                        <a:t>5</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Bn </a:t>
                      </a:r>
                      <a:r>
                        <a:rPr lang="hi-IN" sz="2000" dirty="0">
                          <a:latin typeface="Times New Roman" panose="02020603050405020304" pitchFamily="18" charset="0"/>
                          <a:cs typeface="Times New Roman" panose="02020603050405020304" pitchFamily="18" charset="0"/>
                        </a:rPr>
                        <a:t> पुणे</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5 teams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हवाई मार्ग से </a:t>
                      </a:r>
                      <a:r>
                        <a:rPr kumimoji="0" lang="en-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INS </a:t>
                      </a:r>
                      <a:r>
                        <a:rPr kumimoji="0" lang="hi-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राजाली</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04.12.15</a:t>
                      </a:r>
                    </a:p>
                  </a:txBody>
                  <a:tcPr/>
                </a:tc>
                <a:tc>
                  <a:txBody>
                    <a:bodyPr/>
                    <a:lstStyle/>
                    <a:p>
                      <a:r>
                        <a:rPr lang="hi-IN" sz="2000" dirty="0">
                          <a:latin typeface="Times New Roman" panose="02020603050405020304" pitchFamily="18" charset="0"/>
                          <a:cs typeface="Times New Roman" panose="02020603050405020304" pitchFamily="18" charset="0"/>
                        </a:rPr>
                        <a:t>चेन्नई में तैनात। बाद में तिरुनेलवेली और तूतीकोरिन भेजा गया।</a:t>
                      </a:r>
                    </a:p>
                  </a:txBody>
                  <a:tcPr/>
                </a:tc>
                <a:extLst>
                  <a:ext uri="{0D108BD9-81ED-4DB2-BD59-A6C34878D82A}">
                    <a16:rowId xmlns="" xmlns:a16="http://schemas.microsoft.com/office/drawing/2014/main" val="10004"/>
                  </a:ext>
                </a:extLst>
              </a:tr>
              <a:tr h="563972">
                <a:tc>
                  <a:txBody>
                    <a:bodyPr/>
                    <a:lstStyle/>
                    <a:p>
                      <a:r>
                        <a:rPr lang="en-US" sz="2000" dirty="0">
                          <a:latin typeface="Times New Roman" panose="02020603050405020304" pitchFamily="18" charset="0"/>
                          <a:cs typeface="Times New Roman" panose="02020603050405020304" pitchFamily="18" charset="0"/>
                        </a:rPr>
                        <a:t>7</a:t>
                      </a:r>
                      <a:r>
                        <a:rPr lang="en-US" sz="2000" baseline="30000" dirty="0">
                          <a:latin typeface="Times New Roman" panose="02020603050405020304" pitchFamily="18" charset="0"/>
                          <a:cs typeface="Times New Roman" panose="02020603050405020304" pitchFamily="18" charset="0"/>
                        </a:rPr>
                        <a:t>th</a:t>
                      </a:r>
                      <a:r>
                        <a:rPr lang="en-US" sz="2000" baseline="0" dirty="0">
                          <a:latin typeface="Times New Roman" panose="02020603050405020304" pitchFamily="18" charset="0"/>
                          <a:cs typeface="Times New Roman" panose="02020603050405020304" pitchFamily="18" charset="0"/>
                        </a:rPr>
                        <a:t> Bn </a:t>
                      </a:r>
                      <a:r>
                        <a:rPr lang="hi-IN" sz="2000" baseline="0" dirty="0">
                          <a:latin typeface="Times New Roman" panose="02020603050405020304" pitchFamily="18" charset="0"/>
                          <a:cs typeface="Times New Roman" panose="02020603050405020304" pitchFamily="18" charset="0"/>
                        </a:rPr>
                        <a:t>भटिंडा</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5 teams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हवाई मार्ग से </a:t>
                      </a:r>
                      <a:r>
                        <a:rPr kumimoji="0" lang="en-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INS </a:t>
                      </a:r>
                      <a:r>
                        <a:rPr kumimoji="0" lang="hi-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राजाली</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04.12.15</a:t>
                      </a:r>
                    </a:p>
                  </a:txBody>
                  <a:tcPr/>
                </a:tc>
                <a:tc>
                  <a:txBody>
                    <a:bodyPr/>
                    <a:lstStyle/>
                    <a:p>
                      <a:r>
                        <a:rPr lang="hi-IN" sz="2000" dirty="0">
                          <a:latin typeface="Times New Roman" panose="02020603050405020304" pitchFamily="18" charset="0"/>
                          <a:cs typeface="Times New Roman" panose="02020603050405020304" pitchFamily="18" charset="0"/>
                        </a:rPr>
                        <a:t>चेन्नई, तिरुवल्लूर, कांचीपुरम में तैनात</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5"/>
                  </a:ext>
                </a:extLst>
              </a:tr>
              <a:tr h="398098">
                <a:tc>
                  <a:txBody>
                    <a:bodyPr/>
                    <a:lstStyle/>
                    <a:p>
                      <a:r>
                        <a:rPr lang="en-US" sz="2000" dirty="0">
                          <a:latin typeface="Times New Roman" panose="02020603050405020304" pitchFamily="18" charset="0"/>
                          <a:cs typeface="Times New Roman" panose="02020603050405020304" pitchFamily="18" charset="0"/>
                        </a:rPr>
                        <a:t>8</a:t>
                      </a:r>
                      <a:r>
                        <a:rPr lang="en-US" sz="2000" baseline="30000" dirty="0">
                          <a:latin typeface="Times New Roman" panose="02020603050405020304" pitchFamily="18" charset="0"/>
                          <a:cs typeface="Times New Roman" panose="02020603050405020304" pitchFamily="18" charset="0"/>
                        </a:rPr>
                        <a:t>th</a:t>
                      </a:r>
                      <a:r>
                        <a:rPr lang="en-US" sz="2000" baseline="0" dirty="0">
                          <a:latin typeface="Times New Roman" panose="02020603050405020304" pitchFamily="18" charset="0"/>
                          <a:cs typeface="Times New Roman" panose="02020603050405020304" pitchFamily="18" charset="0"/>
                        </a:rPr>
                        <a:t> Bn </a:t>
                      </a:r>
                      <a:r>
                        <a:rPr lang="hi-IN" sz="2000" baseline="0" dirty="0">
                          <a:latin typeface="Times New Roman" panose="02020603050405020304" pitchFamily="18" charset="0"/>
                          <a:cs typeface="Times New Roman" panose="02020603050405020304" pitchFamily="18" charset="0"/>
                        </a:rPr>
                        <a:t>गाज़ियाबाद</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4 teams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हवाई मार्ग से </a:t>
                      </a:r>
                      <a:r>
                        <a:rPr kumimoji="0" lang="en-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INS </a:t>
                      </a:r>
                      <a:r>
                        <a:rPr kumimoji="0" lang="hi-I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राजाली</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02.12.15</a:t>
                      </a:r>
                    </a:p>
                  </a:txBody>
                  <a:tcPr/>
                </a:tc>
                <a:tc>
                  <a:txBody>
                    <a:bodyPr/>
                    <a:lstStyle/>
                    <a:p>
                      <a:r>
                        <a:rPr lang="hi-IN" sz="2000" dirty="0">
                          <a:latin typeface="Times New Roman" panose="02020603050405020304" pitchFamily="18" charset="0"/>
                          <a:cs typeface="Times New Roman" panose="02020603050405020304" pitchFamily="18" charset="0"/>
                        </a:rPr>
                        <a:t>चेन्नई में तैनात</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6"/>
                  </a:ext>
                </a:extLst>
              </a:tr>
              <a:tr h="561839">
                <a:tc>
                  <a:txBody>
                    <a:bodyPr/>
                    <a:lstStyle/>
                    <a:p>
                      <a:r>
                        <a:rPr lang="en-US" sz="2000" dirty="0">
                          <a:latin typeface="Times New Roman" panose="02020603050405020304" pitchFamily="18" charset="0"/>
                          <a:cs typeface="Times New Roman" panose="02020603050405020304" pitchFamily="18" charset="0"/>
                        </a:rPr>
                        <a:t>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Bn </a:t>
                      </a:r>
                      <a:r>
                        <a:rPr lang="hi-IN" sz="2000" dirty="0">
                          <a:latin typeface="Times New Roman" panose="02020603050405020304" pitchFamily="18" charset="0"/>
                          <a:cs typeface="Times New Roman" panose="02020603050405020304" pitchFamily="18" charset="0"/>
                        </a:rPr>
                        <a:t>भीटा</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5 teams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i-I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हवाई मार्ग से </a:t>
                      </a:r>
                      <a:r>
                        <a:rPr kumimoji="0" lang="en-I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INS </a:t>
                      </a:r>
                      <a:r>
                        <a:rPr kumimoji="0" lang="hi-I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राजाली</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04.12.15</a:t>
                      </a:r>
                    </a:p>
                  </a:txBody>
                  <a:tcPr/>
                </a:tc>
                <a:tc>
                  <a:txBody>
                    <a:bodyPr/>
                    <a:lstStyle/>
                    <a:p>
                      <a:r>
                        <a:rPr lang="hi-IN" sz="2000" dirty="0">
                          <a:latin typeface="Times New Roman" panose="02020603050405020304" pitchFamily="18" charset="0"/>
                          <a:cs typeface="Times New Roman" panose="02020603050405020304" pitchFamily="18" charset="0"/>
                        </a:rPr>
                        <a:t>चेन्नई, कांचीपुरम में तैनात</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7"/>
                  </a:ext>
                </a:extLst>
              </a:tr>
              <a:tr h="398098">
                <a:tc>
                  <a:txBody>
                    <a:bodyPr/>
                    <a:lstStyle/>
                    <a:p>
                      <a:r>
                        <a:rPr lang="en-US" sz="2000" dirty="0">
                          <a:latin typeface="Times New Roman" panose="02020603050405020304" pitchFamily="18" charset="0"/>
                          <a:cs typeface="Times New Roman" panose="02020603050405020304" pitchFamily="18" charset="0"/>
                        </a:rPr>
                        <a:t>10</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a:t>
                      </a:r>
                      <a:r>
                        <a:rPr lang="hi-IN" sz="2000" dirty="0">
                          <a:latin typeface="Times New Roman" panose="02020603050405020304" pitchFamily="18" charset="0"/>
                          <a:cs typeface="Times New Roman" panose="02020603050405020304" pitchFamily="18" charset="0"/>
                        </a:rPr>
                        <a:t>Bn गुंटूर</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5 teams </a:t>
                      </a:r>
                    </a:p>
                  </a:txBody>
                  <a:tcPr/>
                </a:tc>
                <a:tc>
                  <a:txBody>
                    <a:bodyPr/>
                    <a:lstStyle/>
                    <a:p>
                      <a:r>
                        <a:rPr lang="hi-IN" sz="2000" dirty="0">
                          <a:latin typeface="Times New Roman" panose="02020603050405020304" pitchFamily="18" charset="0"/>
                          <a:cs typeface="Times New Roman" panose="02020603050405020304" pitchFamily="18" charset="0"/>
                        </a:rPr>
                        <a:t>सड़क मार्ग द्वारा</a:t>
                      </a:r>
                    </a:p>
                  </a:txBody>
                  <a:tcPr/>
                </a:tc>
                <a:tc>
                  <a:txBody>
                    <a:bodyPr/>
                    <a:lstStyle/>
                    <a:p>
                      <a:pPr algn="ctr"/>
                      <a:r>
                        <a:rPr lang="en-US" sz="2000" dirty="0">
                          <a:latin typeface="Times New Roman" panose="02020603050405020304" pitchFamily="18" charset="0"/>
                          <a:cs typeface="Times New Roman" panose="02020603050405020304" pitchFamily="18" charset="0"/>
                        </a:rPr>
                        <a:t>02.12.15</a:t>
                      </a:r>
                    </a:p>
                  </a:txBody>
                  <a:tcPr/>
                </a:tc>
                <a:tc>
                  <a:txBody>
                    <a:bodyPr/>
                    <a:lstStyle/>
                    <a:p>
                      <a:r>
                        <a:rPr lang="hi-IN" sz="2000" dirty="0">
                          <a:latin typeface="Times New Roman" panose="02020603050405020304" pitchFamily="18" charset="0"/>
                          <a:cs typeface="Times New Roman" panose="02020603050405020304" pitchFamily="18" charset="0"/>
                        </a:rPr>
                        <a:t>चेन्नई में तैनात</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8"/>
                  </a:ext>
                </a:extLst>
              </a:tr>
            </a:tbl>
          </a:graphicData>
        </a:graphic>
      </p:graphicFrame>
      <p:sp>
        <p:nvSpPr>
          <p:cNvPr id="2" name="TextBox 1">
            <a:extLst>
              <a:ext uri="{FF2B5EF4-FFF2-40B4-BE49-F238E27FC236}">
                <a16:creationId xmlns="" xmlns:a16="http://schemas.microsoft.com/office/drawing/2014/main" id="{89A5CBF1-02A5-99FB-7EC7-643F7334EABE}"/>
              </a:ext>
            </a:extLst>
          </p:cNvPr>
          <p:cNvSpPr txBox="1"/>
          <p:nvPr/>
        </p:nvSpPr>
        <p:spPr>
          <a:xfrm>
            <a:off x="2007523" y="435177"/>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टीमों की व्यापक तैनाती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619" y="1767830"/>
            <a:ext cx="11163352" cy="1013482"/>
          </a:xfrm>
        </p:spPr>
        <p:txBody>
          <a:bodyPr>
            <a:normAutofit/>
          </a:bodyPr>
          <a:lstStyle/>
          <a:p>
            <a:pPr marL="457200" indent="-457200" algn="l" fontAlgn="base">
              <a:spcAft>
                <a:spcPct val="0"/>
              </a:spcAft>
              <a:buFont typeface="Arial" panose="020B0604020202020204" pitchFamily="34" charset="0"/>
              <a:buChar char="•"/>
            </a:pPr>
            <a:r>
              <a:rPr lang="hi-IN" sz="2800" dirty="0">
                <a:solidFill>
                  <a:srgbClr val="000000"/>
                </a:solidFill>
                <a:ea typeface="Times New Roman" pitchFamily="18" charset="0"/>
                <a:cs typeface="Times New Roman" pitchFamily="18" charset="0"/>
              </a:rPr>
              <a:t>राहत एवं बचाव कार्य 01(02) दिसंबर 2015 से 05/06 दिसंबर 2015 तक गंभीरता से चलाए गए। समग्र आंकड़े नीचे दिए गए हैं:-</a:t>
            </a:r>
            <a:endParaRPr lang="en-US" sz="280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614616550"/>
              </p:ext>
            </p:extLst>
          </p:nvPr>
        </p:nvGraphicFramePr>
        <p:xfrm>
          <a:off x="498765" y="3044014"/>
          <a:ext cx="11406908" cy="3396688"/>
        </p:xfrm>
        <a:graphic>
          <a:graphicData uri="http://schemas.openxmlformats.org/drawingml/2006/table">
            <a:tbl>
              <a:tblPr/>
              <a:tblGrid>
                <a:gridCol w="1883449">
                  <a:extLst>
                    <a:ext uri="{9D8B030D-6E8A-4147-A177-3AD203B41FA5}">
                      <a16:colId xmlns="" xmlns:a16="http://schemas.microsoft.com/office/drawing/2014/main" val="20000"/>
                    </a:ext>
                  </a:extLst>
                </a:gridCol>
                <a:gridCol w="2059354">
                  <a:extLst>
                    <a:ext uri="{9D8B030D-6E8A-4147-A177-3AD203B41FA5}">
                      <a16:colId xmlns="" xmlns:a16="http://schemas.microsoft.com/office/drawing/2014/main" val="20001"/>
                    </a:ext>
                  </a:extLst>
                </a:gridCol>
                <a:gridCol w="4169533">
                  <a:extLst>
                    <a:ext uri="{9D8B030D-6E8A-4147-A177-3AD203B41FA5}">
                      <a16:colId xmlns="" xmlns:a16="http://schemas.microsoft.com/office/drawing/2014/main" val="20002"/>
                    </a:ext>
                  </a:extLst>
                </a:gridCol>
                <a:gridCol w="3294572">
                  <a:extLst>
                    <a:ext uri="{9D8B030D-6E8A-4147-A177-3AD203B41FA5}">
                      <a16:colId xmlns="" xmlns:a16="http://schemas.microsoft.com/office/drawing/2014/main" val="20003"/>
                    </a:ext>
                  </a:extLst>
                </a:gridCol>
              </a:tblGrid>
              <a:tr h="695549">
                <a:tc>
                  <a:txBody>
                    <a:bodyPr/>
                    <a:lstStyle/>
                    <a:p>
                      <a:pPr marL="0" marR="0" algn="ctr">
                        <a:lnSpc>
                          <a:spcPct val="150000"/>
                        </a:lnSpc>
                        <a:spcBef>
                          <a:spcPts val="0"/>
                        </a:spcBef>
                        <a:spcAft>
                          <a:spcPts val="0"/>
                        </a:spcAft>
                      </a:pPr>
                      <a:r>
                        <a:rPr lang="hi-IN" sz="2800" b="1" dirty="0">
                          <a:solidFill>
                            <a:srgbClr val="000000"/>
                          </a:solidFill>
                          <a:latin typeface="Times New Roman" panose="02020603050405020304" pitchFamily="18" charset="0"/>
                          <a:ea typeface="Times New Roman"/>
                          <a:cs typeface="Times New Roman"/>
                        </a:rPr>
                        <a:t>दिनांक</a:t>
                      </a:r>
                      <a:endParaRPr lang="en-US" sz="2800" b="1"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hi-IN" sz="2800" b="1" dirty="0">
                          <a:solidFill>
                            <a:srgbClr val="000000"/>
                          </a:solidFill>
                          <a:latin typeface="Times New Roman" panose="02020603050405020304" pitchFamily="18" charset="0"/>
                          <a:ea typeface="Times New Roman"/>
                          <a:cs typeface="Times New Roman"/>
                        </a:rPr>
                        <a:t>बचाई गई जानें</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hi-IN" sz="2800" b="1" dirty="0">
                          <a:solidFill>
                            <a:srgbClr val="000000"/>
                          </a:solidFill>
                          <a:latin typeface="Times New Roman" panose="02020603050405020304" pitchFamily="18" charset="0"/>
                          <a:ea typeface="Times New Roman"/>
                          <a:cs typeface="Times New Roman"/>
                        </a:rPr>
                        <a:t>शव बरामद</a:t>
                      </a:r>
                      <a:endParaRPr lang="en-US" sz="2800" b="1"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hi-IN" sz="2800" b="1" dirty="0">
                          <a:solidFill>
                            <a:srgbClr val="000000"/>
                          </a:solidFill>
                          <a:latin typeface="Times New Roman" panose="02020603050405020304" pitchFamily="18" charset="0"/>
                          <a:ea typeface="Times New Roman"/>
                          <a:cs typeface="Times New Roman"/>
                        </a:rPr>
                        <a:t>पालतू जानवर बचाएं गए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424282">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02.12.15</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2632</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02</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02</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24282">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03.12.15</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6527</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03</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NIL</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24282">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04.12.15</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7169</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01</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28</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24282">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05.12.15</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  655</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01</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NIL</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24282">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06.12.15</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5467</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02</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dirty="0">
                          <a:solidFill>
                            <a:srgbClr val="000000"/>
                          </a:solidFill>
                          <a:latin typeface="Times New Roman" panose="02020603050405020304" pitchFamily="18" charset="0"/>
                          <a:ea typeface="Times New Roman"/>
                          <a:cs typeface="Times New Roman"/>
                        </a:rPr>
                        <a:t>NIL</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67539">
                <a:tc>
                  <a:txBody>
                    <a:bodyPr/>
                    <a:lstStyle/>
                    <a:p>
                      <a:pPr marL="0" marR="0" algn="ctr">
                        <a:lnSpc>
                          <a:spcPct val="100000"/>
                        </a:lnSpc>
                        <a:spcBef>
                          <a:spcPts val="0"/>
                        </a:spcBef>
                        <a:spcAft>
                          <a:spcPts val="0"/>
                        </a:spcAft>
                      </a:pPr>
                      <a:r>
                        <a:rPr lang="hi-IN" sz="2800" b="1" dirty="0">
                          <a:solidFill>
                            <a:srgbClr val="000000"/>
                          </a:solidFill>
                          <a:latin typeface="Times New Roman" panose="02020603050405020304" pitchFamily="18" charset="0"/>
                          <a:ea typeface="Times New Roman"/>
                          <a:cs typeface="Times New Roman"/>
                        </a:rPr>
                        <a:t>कुल</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solidFill>
                            <a:srgbClr val="000000"/>
                          </a:solidFill>
                          <a:latin typeface="Times New Roman" panose="02020603050405020304" pitchFamily="18" charset="0"/>
                          <a:ea typeface="Times New Roman"/>
                          <a:cs typeface="Times New Roman"/>
                        </a:rPr>
                        <a:t>22450</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solidFill>
                            <a:srgbClr val="000000"/>
                          </a:solidFill>
                          <a:latin typeface="Times New Roman" panose="02020603050405020304" pitchFamily="18" charset="0"/>
                          <a:ea typeface="Times New Roman"/>
                          <a:cs typeface="Times New Roman"/>
                        </a:rPr>
                        <a:t>09</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solidFill>
                            <a:srgbClr val="000000"/>
                          </a:solidFill>
                          <a:latin typeface="Times New Roman" panose="02020603050405020304" pitchFamily="18" charset="0"/>
                          <a:ea typeface="Times New Roman"/>
                          <a:cs typeface="Times New Roman"/>
                        </a:rPr>
                        <a:t>30</a:t>
                      </a:r>
                      <a:endParaRPr lang="en-US" sz="2800" dirty="0">
                        <a:latin typeface="Times New Roman" panose="02020603050405020304"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5" name="Rectangle 4"/>
          <p:cNvSpPr/>
          <p:nvPr/>
        </p:nvSpPr>
        <p:spPr>
          <a:xfrm>
            <a:off x="2286000" y="304800"/>
            <a:ext cx="7543800" cy="1200329"/>
          </a:xfrm>
          <a:prstGeom prst="rect">
            <a:avLst/>
          </a:prstGeom>
        </p:spPr>
        <p:txBody>
          <a:bodyPr wrap="square">
            <a:spAutoFit/>
          </a:bodyPr>
          <a:lstStyle/>
          <a:p>
            <a:endParaRPr lang="en-US" sz="2400" dirty="0">
              <a:solidFill>
                <a:srgbClr val="000000"/>
              </a:solidFill>
              <a:latin typeface="Times New Roman" panose="02020603050405020304" pitchFamily="18" charset="0"/>
              <a:ea typeface="Times New Roman" pitchFamily="18" charset="0"/>
              <a:cs typeface="Times New Roman" pitchFamily="18" charset="0"/>
            </a:endParaRPr>
          </a:p>
          <a:p>
            <a:endParaRPr lang="en-US" sz="2400" dirty="0">
              <a:solidFill>
                <a:srgbClr val="000000"/>
              </a:solidFill>
              <a:latin typeface="Times New Roman" panose="02020603050405020304" pitchFamily="18" charset="0"/>
              <a:ea typeface="Times New Roman" pitchFamily="18" charset="0"/>
              <a:cs typeface="Times New Roman" pitchFamily="18" charset="0"/>
            </a:endParaRPr>
          </a:p>
          <a:p>
            <a:endParaRPr lang="en-US" sz="2400" dirty="0">
              <a:solidFill>
                <a:srgbClr val="000000"/>
              </a:solidFill>
              <a:latin typeface="Times New Roman" panose="02020603050405020304" pitchFamily="18" charset="0"/>
              <a:ea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461D9824-0028-7603-3AFB-95F1454B7089}"/>
              </a:ext>
            </a:extLst>
          </p:cNvPr>
          <p:cNvSpPr txBox="1"/>
          <p:nvPr/>
        </p:nvSpPr>
        <p:spPr>
          <a:xfrm>
            <a:off x="2007523" y="399735"/>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बचाव अभियान का विवरण</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FINAL PHOTOS 2015\TEAM 4H1.JPG"/>
          <p:cNvPicPr>
            <a:picLocks noGrp="1" noChangeAspect="1" noChangeArrowheads="1"/>
          </p:cNvPicPr>
          <p:nvPr>
            <p:ph idx="4294967295"/>
          </p:nvPr>
        </p:nvPicPr>
        <p:blipFill>
          <a:blip r:embed="rId2" cstate="print"/>
          <a:srcRect/>
          <a:stretch>
            <a:fillRect/>
          </a:stretch>
        </p:blipFill>
        <p:spPr bwMode="auto">
          <a:xfrm>
            <a:off x="6345381" y="1856508"/>
            <a:ext cx="5255492" cy="4526705"/>
          </a:xfrm>
          <a:prstGeom prst="rect">
            <a:avLst/>
          </a:prstGeom>
          <a:noFill/>
        </p:spPr>
      </p:pic>
      <p:pic>
        <p:nvPicPr>
          <p:cNvPr id="1026" name="Picture 2" descr="G:\FINAL PHOTOS 2015\TEAM 4H.jpg"/>
          <p:cNvPicPr>
            <a:picLocks noChangeAspect="1" noChangeArrowheads="1"/>
          </p:cNvPicPr>
          <p:nvPr/>
        </p:nvPicPr>
        <p:blipFill>
          <a:blip r:embed="rId3" cstate="print"/>
          <a:srcRect/>
          <a:stretch>
            <a:fillRect/>
          </a:stretch>
        </p:blipFill>
        <p:spPr bwMode="auto">
          <a:xfrm>
            <a:off x="988292" y="1856508"/>
            <a:ext cx="4682836" cy="4526706"/>
          </a:xfrm>
          <a:prstGeom prst="rect">
            <a:avLst/>
          </a:prstGeom>
          <a:noFill/>
        </p:spPr>
      </p:pic>
      <p:sp>
        <p:nvSpPr>
          <p:cNvPr id="6" name="TextBox 5">
            <a:extLst>
              <a:ext uri="{FF2B5EF4-FFF2-40B4-BE49-F238E27FC236}">
                <a16:creationId xmlns="" xmlns:a16="http://schemas.microsoft.com/office/drawing/2014/main" id="{7B89D271-E4F9-D872-DEA0-A36763F95722}"/>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FINAL PHOTOS 2015\TEAM 4I1.JPG"/>
          <p:cNvPicPr>
            <a:picLocks noChangeAspect="1" noChangeArrowheads="1"/>
          </p:cNvPicPr>
          <p:nvPr/>
        </p:nvPicPr>
        <p:blipFill>
          <a:blip r:embed="rId2" cstate="print"/>
          <a:srcRect/>
          <a:stretch>
            <a:fillRect/>
          </a:stretch>
        </p:blipFill>
        <p:spPr bwMode="auto">
          <a:xfrm>
            <a:off x="567398" y="1782617"/>
            <a:ext cx="5528602" cy="4433455"/>
          </a:xfrm>
          <a:prstGeom prst="rect">
            <a:avLst/>
          </a:prstGeom>
          <a:noFill/>
        </p:spPr>
      </p:pic>
      <p:pic>
        <p:nvPicPr>
          <p:cNvPr id="5" name="Picture 2" descr="G:\Photos\4 E PHOTOS\DSC02067.JPG"/>
          <p:cNvPicPr>
            <a:picLocks noChangeAspect="1" noChangeArrowheads="1"/>
          </p:cNvPicPr>
          <p:nvPr/>
        </p:nvPicPr>
        <p:blipFill>
          <a:blip r:embed="rId3" cstate="print"/>
          <a:srcRect/>
          <a:stretch>
            <a:fillRect/>
          </a:stretch>
        </p:blipFill>
        <p:spPr bwMode="auto">
          <a:xfrm>
            <a:off x="6096000" y="1782617"/>
            <a:ext cx="5528602" cy="4433455"/>
          </a:xfrm>
          <a:prstGeom prst="rect">
            <a:avLst/>
          </a:prstGeom>
          <a:noFill/>
        </p:spPr>
      </p:pic>
      <p:sp>
        <p:nvSpPr>
          <p:cNvPr id="6" name="TextBox 5">
            <a:extLst>
              <a:ext uri="{FF2B5EF4-FFF2-40B4-BE49-F238E27FC236}">
                <a16:creationId xmlns="" xmlns:a16="http://schemas.microsoft.com/office/drawing/2014/main" id="{F5AABAC1-5738-3F63-5A88-E3686386C222}"/>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Photos\4 G PHOTOS\DSC00291.JPG"/>
          <p:cNvPicPr>
            <a:picLocks noGrp="1" noChangeAspect="1" noChangeArrowheads="1"/>
          </p:cNvPicPr>
          <p:nvPr>
            <p:ph idx="4294967295"/>
          </p:nvPr>
        </p:nvPicPr>
        <p:blipFill>
          <a:blip r:embed="rId2" cstate="print"/>
          <a:srcRect/>
          <a:stretch>
            <a:fillRect/>
          </a:stretch>
        </p:blipFill>
        <p:spPr bwMode="auto">
          <a:xfrm>
            <a:off x="1116039" y="1995055"/>
            <a:ext cx="5256625" cy="4177143"/>
          </a:xfrm>
          <a:prstGeom prst="rect">
            <a:avLst/>
          </a:prstGeom>
          <a:noFill/>
        </p:spPr>
      </p:pic>
      <p:pic>
        <p:nvPicPr>
          <p:cNvPr id="7171" name="Picture 3" descr="G:\Photos\4 G PHOTOS\DSC00313.JPG"/>
          <p:cNvPicPr>
            <a:picLocks noChangeAspect="1" noChangeArrowheads="1"/>
          </p:cNvPicPr>
          <p:nvPr/>
        </p:nvPicPr>
        <p:blipFill>
          <a:blip r:embed="rId3" cstate="print"/>
          <a:srcRect/>
          <a:stretch>
            <a:fillRect/>
          </a:stretch>
        </p:blipFill>
        <p:spPr bwMode="auto">
          <a:xfrm>
            <a:off x="6372664" y="1995055"/>
            <a:ext cx="5233182" cy="4177143"/>
          </a:xfrm>
          <a:prstGeom prst="rect">
            <a:avLst/>
          </a:prstGeom>
          <a:noFill/>
        </p:spPr>
      </p:pic>
      <p:sp>
        <p:nvSpPr>
          <p:cNvPr id="5" name="TextBox 4">
            <a:extLst>
              <a:ext uri="{FF2B5EF4-FFF2-40B4-BE49-F238E27FC236}">
                <a16:creationId xmlns="" xmlns:a16="http://schemas.microsoft.com/office/drawing/2014/main" id="{191C5FE7-B216-29C7-0D97-7F7C0470F4FC}"/>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G:\Photos\4 H PHOTOS\DSC00863.JPG"/>
          <p:cNvPicPr>
            <a:picLocks noGrp="1" noChangeAspect="1" noChangeArrowheads="1"/>
          </p:cNvPicPr>
          <p:nvPr>
            <p:ph idx="4294967295"/>
          </p:nvPr>
        </p:nvPicPr>
        <p:blipFill>
          <a:blip r:embed="rId2" cstate="print"/>
          <a:srcRect/>
          <a:stretch>
            <a:fillRect/>
          </a:stretch>
        </p:blipFill>
        <p:spPr bwMode="auto">
          <a:xfrm>
            <a:off x="6096000" y="2161308"/>
            <a:ext cx="5472332" cy="3934692"/>
          </a:xfrm>
          <a:prstGeom prst="rect">
            <a:avLst/>
          </a:prstGeom>
          <a:noFill/>
        </p:spPr>
      </p:pic>
      <p:pic>
        <p:nvPicPr>
          <p:cNvPr id="10242" name="Picture 2" descr="G:\Photos\4 H PHOTOS\DSC_0198.jpg"/>
          <p:cNvPicPr>
            <a:picLocks noChangeAspect="1" noChangeArrowheads="1"/>
          </p:cNvPicPr>
          <p:nvPr/>
        </p:nvPicPr>
        <p:blipFill>
          <a:blip r:embed="rId3" cstate="print"/>
          <a:srcRect/>
          <a:stretch>
            <a:fillRect/>
          </a:stretch>
        </p:blipFill>
        <p:spPr bwMode="auto">
          <a:xfrm>
            <a:off x="623668" y="2161308"/>
            <a:ext cx="5472332" cy="3934691"/>
          </a:xfrm>
          <a:prstGeom prst="rect">
            <a:avLst/>
          </a:prstGeom>
          <a:noFill/>
        </p:spPr>
      </p:pic>
      <p:sp>
        <p:nvSpPr>
          <p:cNvPr id="5" name="TextBox 4">
            <a:extLst>
              <a:ext uri="{FF2B5EF4-FFF2-40B4-BE49-F238E27FC236}">
                <a16:creationId xmlns="" xmlns:a16="http://schemas.microsoft.com/office/drawing/2014/main" id="{8B597732-3BCC-57F3-C0C0-0E23EAE35ADC}"/>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G:\Photos\4 I PHOTOS\DSC04752.JPG"/>
          <p:cNvPicPr>
            <a:picLocks noGrp="1" noChangeAspect="1" noChangeArrowheads="1"/>
          </p:cNvPicPr>
          <p:nvPr>
            <p:ph idx="4294967295"/>
          </p:nvPr>
        </p:nvPicPr>
        <p:blipFill>
          <a:blip r:embed="rId2" cstate="print"/>
          <a:srcRect/>
          <a:stretch>
            <a:fillRect/>
          </a:stretch>
        </p:blipFill>
        <p:spPr bwMode="auto">
          <a:xfrm>
            <a:off x="5938982" y="2386642"/>
            <a:ext cx="5902036" cy="3673015"/>
          </a:xfrm>
          <a:prstGeom prst="rect">
            <a:avLst/>
          </a:prstGeom>
          <a:noFill/>
        </p:spPr>
      </p:pic>
      <p:pic>
        <p:nvPicPr>
          <p:cNvPr id="12290" name="Picture 2" descr="G:\Photos\4 I PHOTOS\DSC04689.JPG"/>
          <p:cNvPicPr>
            <a:picLocks noChangeAspect="1" noChangeArrowheads="1"/>
          </p:cNvPicPr>
          <p:nvPr/>
        </p:nvPicPr>
        <p:blipFill>
          <a:blip r:embed="rId3" cstate="print"/>
          <a:srcRect/>
          <a:stretch>
            <a:fillRect/>
          </a:stretch>
        </p:blipFill>
        <p:spPr bwMode="auto">
          <a:xfrm>
            <a:off x="932873" y="2386642"/>
            <a:ext cx="5006109" cy="3673016"/>
          </a:xfrm>
          <a:prstGeom prst="rect">
            <a:avLst/>
          </a:prstGeom>
          <a:noFill/>
        </p:spPr>
      </p:pic>
      <p:sp>
        <p:nvSpPr>
          <p:cNvPr id="5" name="TextBox 4">
            <a:extLst>
              <a:ext uri="{FF2B5EF4-FFF2-40B4-BE49-F238E27FC236}">
                <a16:creationId xmlns="" xmlns:a16="http://schemas.microsoft.com/office/drawing/2014/main" id="{E5E66368-60EC-B5D8-7E68-E2FD45A8F564}"/>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19456" y="1673352"/>
            <a:ext cx="11768328" cy="5047488"/>
          </a:xfrm>
          <a:prstGeom prst="rect">
            <a:avLst/>
          </a:prstGeom>
        </p:spPr>
        <p:txBody>
          <a:bodyPr>
            <a:normAutofit/>
          </a:bodyPr>
          <a:lstStyle/>
          <a:p>
            <a:pPr algn="just">
              <a:lnSpc>
                <a:spcPct val="150000"/>
              </a:lnSpc>
            </a:pPr>
            <a:r>
              <a:rPr lang="hi-IN" sz="2800" dirty="0">
                <a:latin typeface="Times New Roman" panose="02020603050405020304" pitchFamily="18" charset="0"/>
                <a:cs typeface="Times New Roman" panose="02020603050405020304" pitchFamily="18" charset="0"/>
              </a:rPr>
              <a:t>मानसून के मौसम के दौरान भारी बारिश के कारण, नदियाँ जलग्रहण क्षेत्रों से भारी तलछट भार लाती हैं।
ये, नदियों की अपर्याप्त वहन क्षमता के साथ मिलकर, बाढ़ का कारण बनते हैं।
जल निकासी में जाम।
नदी - तटों का कटाव।
चक्रवात, चक्रवाती परिसंचरण और बादल फटने के कारण अचानक बाढ़ आती है और भारी नुकसान होता है।</a:t>
            </a: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55B7FE4B-7DBC-A118-F2E8-B5E0779F0F59}"/>
              </a:ext>
            </a:extLst>
          </p:cNvPr>
          <p:cNvSpPr txBox="1"/>
          <p:nvPr/>
        </p:nvSpPr>
        <p:spPr>
          <a:xfrm>
            <a:off x="2007523" y="310772"/>
            <a:ext cx="8176953" cy="109728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कारण</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Photos\4 K PHOTOS\DSC_0894.JPG"/>
          <p:cNvPicPr>
            <a:picLocks noGrp="1" noChangeAspect="1" noChangeArrowheads="1"/>
          </p:cNvPicPr>
          <p:nvPr>
            <p:ph idx="4294967295"/>
          </p:nvPr>
        </p:nvPicPr>
        <p:blipFill>
          <a:blip r:embed="rId2" cstate="print"/>
          <a:srcRect/>
          <a:stretch>
            <a:fillRect/>
          </a:stretch>
        </p:blipFill>
        <p:spPr bwMode="auto">
          <a:xfrm>
            <a:off x="1320800" y="4294908"/>
            <a:ext cx="4546599" cy="2288771"/>
          </a:xfrm>
          <a:prstGeom prst="rect">
            <a:avLst/>
          </a:prstGeom>
          <a:noFill/>
        </p:spPr>
      </p:pic>
      <p:pic>
        <p:nvPicPr>
          <p:cNvPr id="16386" name="Picture 2" descr="G:\Photos\4 K PHOTOS\DSC_0852.JPG"/>
          <p:cNvPicPr>
            <a:picLocks noChangeAspect="1" noChangeArrowheads="1"/>
          </p:cNvPicPr>
          <p:nvPr/>
        </p:nvPicPr>
        <p:blipFill>
          <a:blip r:embed="rId3" cstate="print"/>
          <a:srcRect/>
          <a:stretch>
            <a:fillRect/>
          </a:stretch>
        </p:blipFill>
        <p:spPr bwMode="auto">
          <a:xfrm>
            <a:off x="1320800" y="1893454"/>
            <a:ext cx="4546600" cy="2410689"/>
          </a:xfrm>
          <a:prstGeom prst="rect">
            <a:avLst/>
          </a:prstGeom>
          <a:noFill/>
        </p:spPr>
      </p:pic>
      <p:pic>
        <p:nvPicPr>
          <p:cNvPr id="16387" name="Picture 3" descr="G:\Photos\4 K PHOTOS\DSC_0873.JPG"/>
          <p:cNvPicPr>
            <a:picLocks noChangeAspect="1" noChangeArrowheads="1"/>
          </p:cNvPicPr>
          <p:nvPr/>
        </p:nvPicPr>
        <p:blipFill>
          <a:blip r:embed="rId4" cstate="print"/>
          <a:srcRect/>
          <a:stretch>
            <a:fillRect/>
          </a:stretch>
        </p:blipFill>
        <p:spPr bwMode="auto">
          <a:xfrm>
            <a:off x="5867400" y="1893454"/>
            <a:ext cx="5003800" cy="2410689"/>
          </a:xfrm>
          <a:prstGeom prst="rect">
            <a:avLst/>
          </a:prstGeom>
          <a:noFill/>
        </p:spPr>
      </p:pic>
      <p:pic>
        <p:nvPicPr>
          <p:cNvPr id="16388" name="Picture 4" descr="G:\Photos\4 K PHOTOS\DSC_0880.JPG"/>
          <p:cNvPicPr>
            <a:picLocks noChangeAspect="1" noChangeArrowheads="1"/>
          </p:cNvPicPr>
          <p:nvPr/>
        </p:nvPicPr>
        <p:blipFill>
          <a:blip r:embed="rId5" cstate="print"/>
          <a:srcRect/>
          <a:stretch>
            <a:fillRect/>
          </a:stretch>
        </p:blipFill>
        <p:spPr bwMode="auto">
          <a:xfrm>
            <a:off x="5867399" y="4294908"/>
            <a:ext cx="5003801" cy="2288772"/>
          </a:xfrm>
          <a:prstGeom prst="rect">
            <a:avLst/>
          </a:prstGeom>
          <a:noFill/>
        </p:spPr>
      </p:pic>
      <p:sp>
        <p:nvSpPr>
          <p:cNvPr id="5" name="TextBox 4">
            <a:extLst>
              <a:ext uri="{FF2B5EF4-FFF2-40B4-BE49-F238E27FC236}">
                <a16:creationId xmlns="" xmlns:a16="http://schemas.microsoft.com/office/drawing/2014/main" id="{F4B1EB0C-B758-B051-B8F0-04C54ADB0B5F}"/>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FINAL PHOTOS 2015\TEAM 4I2.JPG"/>
          <p:cNvPicPr>
            <a:picLocks noGrp="1" noChangeAspect="1" noChangeArrowheads="1"/>
          </p:cNvPicPr>
          <p:nvPr>
            <p:ph idx="4294967295"/>
          </p:nvPr>
        </p:nvPicPr>
        <p:blipFill>
          <a:blip r:embed="rId2" cstate="print"/>
          <a:srcRect/>
          <a:stretch>
            <a:fillRect/>
          </a:stretch>
        </p:blipFill>
        <p:spPr bwMode="auto">
          <a:xfrm>
            <a:off x="679940" y="2310511"/>
            <a:ext cx="5467642" cy="2150651"/>
          </a:xfrm>
          <a:prstGeom prst="rect">
            <a:avLst/>
          </a:prstGeom>
          <a:noFill/>
        </p:spPr>
      </p:pic>
      <p:pic>
        <p:nvPicPr>
          <p:cNvPr id="4099" name="Picture 3" descr="G:\FINAL PHOTOS 2015\vellore.JPG"/>
          <p:cNvPicPr>
            <a:picLocks noChangeAspect="1" noChangeArrowheads="1"/>
          </p:cNvPicPr>
          <p:nvPr/>
        </p:nvPicPr>
        <p:blipFill>
          <a:blip r:embed="rId3" cstate="print"/>
          <a:srcRect/>
          <a:stretch>
            <a:fillRect/>
          </a:stretch>
        </p:blipFill>
        <p:spPr bwMode="auto">
          <a:xfrm>
            <a:off x="6156960" y="2310510"/>
            <a:ext cx="5458264" cy="2150651"/>
          </a:xfrm>
          <a:prstGeom prst="rect">
            <a:avLst/>
          </a:prstGeom>
          <a:noFill/>
        </p:spPr>
      </p:pic>
      <p:pic>
        <p:nvPicPr>
          <p:cNvPr id="4100" name="Picture 4" descr="G:\FINAL PHOTOS 2015\TEAM 4E.JPG"/>
          <p:cNvPicPr>
            <a:picLocks noChangeAspect="1" noChangeArrowheads="1"/>
          </p:cNvPicPr>
          <p:nvPr/>
        </p:nvPicPr>
        <p:blipFill>
          <a:blip r:embed="rId4" cstate="print"/>
          <a:srcRect/>
          <a:stretch>
            <a:fillRect/>
          </a:stretch>
        </p:blipFill>
        <p:spPr bwMode="auto">
          <a:xfrm>
            <a:off x="689318" y="4461164"/>
            <a:ext cx="5458264" cy="2150651"/>
          </a:xfrm>
          <a:prstGeom prst="rect">
            <a:avLst/>
          </a:prstGeom>
          <a:noFill/>
        </p:spPr>
      </p:pic>
      <p:pic>
        <p:nvPicPr>
          <p:cNvPr id="4101" name="Picture 5" descr="G:\FINAL PHOTOS 2015\TEAM 4A1.JPG"/>
          <p:cNvPicPr>
            <a:picLocks noChangeAspect="1" noChangeArrowheads="1"/>
          </p:cNvPicPr>
          <p:nvPr/>
        </p:nvPicPr>
        <p:blipFill>
          <a:blip r:embed="rId5" cstate="print"/>
          <a:srcRect/>
          <a:stretch>
            <a:fillRect/>
          </a:stretch>
        </p:blipFill>
        <p:spPr bwMode="auto">
          <a:xfrm>
            <a:off x="6156960" y="4461162"/>
            <a:ext cx="5458264" cy="2150652"/>
          </a:xfrm>
          <a:prstGeom prst="rect">
            <a:avLst/>
          </a:prstGeom>
          <a:noFill/>
        </p:spPr>
      </p:pic>
      <p:sp>
        <p:nvSpPr>
          <p:cNvPr id="2" name="TextBox 1">
            <a:extLst>
              <a:ext uri="{FF2B5EF4-FFF2-40B4-BE49-F238E27FC236}">
                <a16:creationId xmlns="" xmlns:a16="http://schemas.microsoft.com/office/drawing/2014/main" id="{D9869B17-499A-12A1-DDB5-9FA1F469FAF5}"/>
              </a:ext>
            </a:extLst>
          </p:cNvPr>
          <p:cNvSpPr txBox="1"/>
          <p:nvPr/>
        </p:nvSpPr>
        <p:spPr>
          <a:xfrm>
            <a:off x="2007523" y="85228"/>
            <a:ext cx="8176953" cy="1323439"/>
          </a:xfrm>
          <a:prstGeom prst="rect">
            <a:avLst/>
          </a:prstGeom>
          <a:solidFill>
            <a:srgbClr val="FFC000"/>
          </a:solidFill>
        </p:spPr>
        <p:txBody>
          <a:bodyPr wrap="square" rtlCol="0" anchor="ctr">
            <a:spAutoFit/>
          </a:bodyPr>
          <a:lstStyle/>
          <a:p>
            <a:pPr algn="ctr"/>
            <a:r>
              <a:rPr lang="hi-IN" sz="4000" b="1" dirty="0">
                <a:latin typeface="Times New Roman" panose="02020603050405020304" pitchFamily="18" charset="0"/>
                <a:cs typeface="Times New Roman" panose="02020603050405020304" pitchFamily="18" charset="0"/>
              </a:rPr>
              <a:t>डूबे हुए पीड़ितों के मृतक शरीरों की बरामदगी</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082018723"/>
              </p:ext>
            </p:extLst>
          </p:nvPr>
        </p:nvGraphicFramePr>
        <p:xfrm>
          <a:off x="629041" y="1570182"/>
          <a:ext cx="11356633" cy="5163126"/>
        </p:xfrm>
        <a:graphic>
          <a:graphicData uri="http://schemas.openxmlformats.org/drawingml/2006/table">
            <a:tbl>
              <a:tblPr/>
              <a:tblGrid>
                <a:gridCol w="1249230">
                  <a:extLst>
                    <a:ext uri="{9D8B030D-6E8A-4147-A177-3AD203B41FA5}">
                      <a16:colId xmlns="" xmlns:a16="http://schemas.microsoft.com/office/drawing/2014/main" val="20000"/>
                    </a:ext>
                  </a:extLst>
                </a:gridCol>
                <a:gridCol w="4964778">
                  <a:extLst>
                    <a:ext uri="{9D8B030D-6E8A-4147-A177-3AD203B41FA5}">
                      <a16:colId xmlns="" xmlns:a16="http://schemas.microsoft.com/office/drawing/2014/main" val="20001"/>
                    </a:ext>
                  </a:extLst>
                </a:gridCol>
                <a:gridCol w="2879838">
                  <a:extLst>
                    <a:ext uri="{9D8B030D-6E8A-4147-A177-3AD203B41FA5}">
                      <a16:colId xmlns="" xmlns:a16="http://schemas.microsoft.com/office/drawing/2014/main" val="20002"/>
                    </a:ext>
                  </a:extLst>
                </a:gridCol>
                <a:gridCol w="2262787">
                  <a:extLst>
                    <a:ext uri="{9D8B030D-6E8A-4147-A177-3AD203B41FA5}">
                      <a16:colId xmlns="" xmlns:a16="http://schemas.microsoft.com/office/drawing/2014/main" val="20003"/>
                    </a:ext>
                  </a:extLst>
                </a:gridCol>
              </a:tblGrid>
              <a:tr h="233947">
                <a:tc>
                  <a:txBody>
                    <a:bodyPr/>
                    <a:lstStyle/>
                    <a:p>
                      <a:pPr algn="just">
                        <a:spcAft>
                          <a:spcPts val="0"/>
                        </a:spcAft>
                      </a:pPr>
                      <a:r>
                        <a:rPr lang="en-US" sz="1400" dirty="0">
                          <a:solidFill>
                            <a:srgbClr val="000000"/>
                          </a:solidFill>
                          <a:latin typeface="Times New Roman" panose="02020603050405020304" pitchFamily="18" charset="0"/>
                        </a:rPr>
                        <a:t>Date</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Food and water</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 un-cooked foods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clothes &amp; blankets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24979">
                <a:tc>
                  <a:txBody>
                    <a:bodyPr/>
                    <a:lstStyle/>
                    <a:p>
                      <a:pPr algn="just">
                        <a:spcAft>
                          <a:spcPts val="0"/>
                        </a:spcAft>
                      </a:pPr>
                      <a:r>
                        <a:rPr lang="en-US" sz="1400" dirty="0">
                          <a:solidFill>
                            <a:srgbClr val="000000"/>
                          </a:solidFill>
                          <a:latin typeface="Times New Roman" panose="02020603050405020304" pitchFamily="18" charset="0"/>
                        </a:rPr>
                        <a:t>03.12.15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3200 Food packet + one truck load</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33947">
                <a:tc>
                  <a:txBody>
                    <a:bodyPr/>
                    <a:lstStyle/>
                    <a:p>
                      <a:pPr algn="just">
                        <a:spcAft>
                          <a:spcPts val="0"/>
                        </a:spcAft>
                      </a:pPr>
                      <a:r>
                        <a:rPr lang="en-US" sz="1400" dirty="0">
                          <a:solidFill>
                            <a:srgbClr val="000000"/>
                          </a:solidFill>
                          <a:latin typeface="Times New Roman" panose="02020603050405020304" pitchFamily="18" charset="0"/>
                        </a:rPr>
                        <a:t>04.12.15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16265 Food packets + 16002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33947">
                <a:tc>
                  <a:txBody>
                    <a:bodyPr/>
                    <a:lstStyle/>
                    <a:p>
                      <a:pPr algn="just">
                        <a:spcAft>
                          <a:spcPts val="0"/>
                        </a:spcAft>
                      </a:pPr>
                      <a:r>
                        <a:rPr lang="en-US" sz="1400" dirty="0">
                          <a:solidFill>
                            <a:srgbClr val="000000"/>
                          </a:solidFill>
                          <a:latin typeface="Times New Roman" panose="02020603050405020304" pitchFamily="18" charset="0"/>
                        </a:rPr>
                        <a:t>05.12.15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29012 Food packets + 27901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2548(Milk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1730 </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49960">
                <a:tc>
                  <a:txBody>
                    <a:bodyPr/>
                    <a:lstStyle/>
                    <a:p>
                      <a:pPr algn="just">
                        <a:spcAft>
                          <a:spcPts val="0"/>
                        </a:spcAft>
                      </a:pPr>
                      <a:r>
                        <a:rPr lang="en-US" sz="1400" dirty="0">
                          <a:solidFill>
                            <a:srgbClr val="000000"/>
                          </a:solidFill>
                          <a:latin typeface="Times New Roman" panose="02020603050405020304" pitchFamily="18" charset="0"/>
                        </a:rPr>
                        <a:t>06.12.15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72459 Food packets + 9483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1600(Milk Packets)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5000 (Misc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4770</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124899">
                <a:tc>
                  <a:txBody>
                    <a:bodyPr/>
                    <a:lstStyle/>
                    <a:p>
                      <a:pPr algn="just">
                        <a:spcAft>
                          <a:spcPts val="0"/>
                        </a:spcAft>
                      </a:pPr>
                      <a:r>
                        <a:rPr lang="en-US" sz="1400" dirty="0">
                          <a:solidFill>
                            <a:srgbClr val="000000"/>
                          </a:solidFill>
                          <a:latin typeface="Times New Roman" panose="02020603050405020304" pitchFamily="18" charset="0"/>
                        </a:rPr>
                        <a:t>07.12.15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65703 Food packets+ 93225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11638 (Milk packets)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3275 Kg (Rice)</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1800 Kg (Atta)</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1800 (Misc Packets)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4581 kg (Misc food items)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22945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49960">
                <a:tc>
                  <a:txBody>
                    <a:bodyPr/>
                    <a:lstStyle/>
                    <a:p>
                      <a:pPr algn="just">
                        <a:spcAft>
                          <a:spcPts val="0"/>
                        </a:spcAft>
                      </a:pPr>
                      <a:r>
                        <a:rPr lang="en-US" sz="1400" dirty="0">
                          <a:solidFill>
                            <a:srgbClr val="000000"/>
                          </a:solidFill>
                          <a:latin typeface="Times New Roman" panose="02020603050405020304" pitchFamily="18" charset="0"/>
                        </a:rPr>
                        <a:t>08.12.15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16782 Food packets + 39148 Water packets + 3 Truck food materials.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3800 – Milk Packets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3800 – Misc Food</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8482</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349879">
                <a:tc>
                  <a:txBody>
                    <a:bodyPr/>
                    <a:lstStyle/>
                    <a:p>
                      <a:pPr algn="just">
                        <a:spcAft>
                          <a:spcPts val="0"/>
                        </a:spcAft>
                      </a:pPr>
                      <a:r>
                        <a:rPr lang="en-US" sz="1400" dirty="0">
                          <a:solidFill>
                            <a:srgbClr val="000000"/>
                          </a:solidFill>
                          <a:latin typeface="Times New Roman" panose="02020603050405020304" pitchFamily="18" charset="0"/>
                        </a:rPr>
                        <a:t>09.12.15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2818 Food packets + 5568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2600 – Milk Packets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1000 kg – Atta</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1875 kg – Rice</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100 – Misc Food items</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140 kg – Sugar</a:t>
                      </a:r>
                      <a:endParaRPr lang="en-US" sz="1400" dirty="0">
                        <a:latin typeface="Times New Roman" panose="02020603050405020304" pitchFamily="18" charset="0"/>
                      </a:endParaRPr>
                    </a:p>
                    <a:p>
                      <a:pPr algn="just">
                        <a:spcAft>
                          <a:spcPts val="0"/>
                        </a:spcAft>
                      </a:pPr>
                      <a:r>
                        <a:rPr lang="en-US" sz="1400" dirty="0">
                          <a:solidFill>
                            <a:srgbClr val="000000"/>
                          </a:solidFill>
                          <a:latin typeface="Times New Roman" panose="02020603050405020304" pitchFamily="18" charset="0"/>
                        </a:rPr>
                        <a:t>60 </a:t>
                      </a:r>
                      <a:r>
                        <a:rPr lang="en-US" sz="1400" dirty="0" err="1">
                          <a:solidFill>
                            <a:srgbClr val="000000"/>
                          </a:solidFill>
                          <a:latin typeface="Times New Roman" panose="02020603050405020304" pitchFamily="18" charset="0"/>
                        </a:rPr>
                        <a:t>ltr</a:t>
                      </a:r>
                      <a:r>
                        <a:rPr lang="en-US" sz="1400" dirty="0">
                          <a:solidFill>
                            <a:srgbClr val="000000"/>
                          </a:solidFill>
                          <a:latin typeface="Times New Roman" panose="02020603050405020304" pitchFamily="18" charset="0"/>
                        </a:rPr>
                        <a:t> -  Oil</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768 + 110 mattresses.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33947">
                <a:tc>
                  <a:txBody>
                    <a:bodyPr/>
                    <a:lstStyle/>
                    <a:p>
                      <a:pPr algn="just">
                        <a:spcAft>
                          <a:spcPts val="0"/>
                        </a:spcAft>
                      </a:pPr>
                      <a:r>
                        <a:rPr lang="en-US" sz="1400" dirty="0">
                          <a:solidFill>
                            <a:srgbClr val="000000"/>
                          </a:solidFill>
                          <a:latin typeface="Times New Roman" panose="02020603050405020304" pitchFamily="18" charset="0"/>
                        </a:rPr>
                        <a:t>10.12.15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13450 Food packets + 16580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4520 – Misc items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4520</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33947">
                <a:tc>
                  <a:txBody>
                    <a:bodyPr/>
                    <a:lstStyle/>
                    <a:p>
                      <a:pPr algn="just">
                        <a:spcAft>
                          <a:spcPts val="0"/>
                        </a:spcAft>
                      </a:pPr>
                      <a:r>
                        <a:rPr lang="en-US" sz="1400" dirty="0">
                          <a:solidFill>
                            <a:srgbClr val="000000"/>
                          </a:solidFill>
                          <a:latin typeface="Times New Roman" panose="02020603050405020304" pitchFamily="18" charset="0"/>
                        </a:rPr>
                        <a:t>11.12.15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7465 Food packets + 2465 Water packets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4500 – Misc items</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1000</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24979">
                <a:tc>
                  <a:txBody>
                    <a:bodyPr/>
                    <a:lstStyle/>
                    <a:p>
                      <a:pPr algn="just">
                        <a:spcAft>
                          <a:spcPts val="0"/>
                        </a:spcAft>
                      </a:pPr>
                      <a:r>
                        <a:rPr lang="en-US" sz="1400" dirty="0">
                          <a:solidFill>
                            <a:srgbClr val="000000"/>
                          </a:solidFill>
                          <a:latin typeface="Times New Roman" panose="02020603050405020304" pitchFamily="18" charset="0"/>
                        </a:rPr>
                        <a:t>12.12.15</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14050 Food packets </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Nil</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solidFill>
                            <a:srgbClr val="000000"/>
                          </a:solidFill>
                          <a:latin typeface="Times New Roman" panose="02020603050405020304" pitchFamily="18" charset="0"/>
                        </a:rPr>
                        <a:t>12750</a:t>
                      </a:r>
                      <a:endParaRPr lang="en-US" sz="140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68735">
                <a:tc>
                  <a:txBody>
                    <a:bodyPr/>
                    <a:lstStyle/>
                    <a:p>
                      <a:pPr algn="just">
                        <a:spcAft>
                          <a:spcPts val="0"/>
                        </a:spcAft>
                      </a:pPr>
                      <a:r>
                        <a:rPr lang="en-US" sz="1050" dirty="0">
                          <a:solidFill>
                            <a:srgbClr val="000000"/>
                          </a:solidFill>
                          <a:latin typeface="Times New Roman" panose="02020603050405020304" pitchFamily="18" charset="0"/>
                        </a:rPr>
                        <a:t>TOTAL</a:t>
                      </a:r>
                      <a:endParaRPr lang="en-US" sz="105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050" dirty="0">
                          <a:solidFill>
                            <a:srgbClr val="000000"/>
                          </a:solidFill>
                          <a:latin typeface="Times New Roman" panose="02020603050405020304" pitchFamily="18" charset="0"/>
                        </a:rPr>
                        <a:t>2.38 Lakh pkts each food + water</a:t>
                      </a:r>
                      <a:endParaRPr lang="en-US" sz="1050" dirty="0">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05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050" dirty="0">
                        <a:solidFill>
                          <a:srgbClr val="000000"/>
                        </a:solidFill>
                        <a:latin typeface="Times New Roman" panose="02020603050405020304" pitchFamily="18" charset="0"/>
                      </a:endParaRPr>
                    </a:p>
                  </a:txBody>
                  <a:tcPr marL="63846" marR="638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
        <p:nvSpPr>
          <p:cNvPr id="5" name="TextBox 4">
            <a:extLst>
              <a:ext uri="{FF2B5EF4-FFF2-40B4-BE49-F238E27FC236}">
                <a16:creationId xmlns="" xmlns:a16="http://schemas.microsoft.com/office/drawing/2014/main" id="{10D4BC63-6A09-7B92-9032-3904D513E8DF}"/>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Photos\4 G PHOTOS\DSC00408.JPG"/>
          <p:cNvPicPr>
            <a:picLocks noGrp="1" noChangeAspect="1" noChangeArrowheads="1"/>
          </p:cNvPicPr>
          <p:nvPr>
            <p:ph idx="4294967295"/>
          </p:nvPr>
        </p:nvPicPr>
        <p:blipFill>
          <a:blip r:embed="rId2" cstate="print"/>
          <a:srcRect/>
          <a:stretch>
            <a:fillRect/>
          </a:stretch>
        </p:blipFill>
        <p:spPr bwMode="auto">
          <a:xfrm>
            <a:off x="628358" y="2235198"/>
            <a:ext cx="5315242" cy="4089401"/>
          </a:xfrm>
          <a:prstGeom prst="rect">
            <a:avLst/>
          </a:prstGeom>
          <a:noFill/>
        </p:spPr>
      </p:pic>
      <p:pic>
        <p:nvPicPr>
          <p:cNvPr id="8195" name="Picture 3" descr="G:\Photos\4 G PHOTOS\DSC00409.JPG"/>
          <p:cNvPicPr>
            <a:picLocks noChangeAspect="1" noChangeArrowheads="1"/>
          </p:cNvPicPr>
          <p:nvPr/>
        </p:nvPicPr>
        <p:blipFill>
          <a:blip r:embed="rId3" cstate="print"/>
          <a:srcRect/>
          <a:stretch>
            <a:fillRect/>
          </a:stretch>
        </p:blipFill>
        <p:spPr bwMode="auto">
          <a:xfrm>
            <a:off x="5943599" y="2235200"/>
            <a:ext cx="5620043" cy="4089400"/>
          </a:xfrm>
          <a:prstGeom prst="rect">
            <a:avLst/>
          </a:prstGeom>
          <a:noFill/>
        </p:spPr>
      </p:pic>
      <p:sp>
        <p:nvSpPr>
          <p:cNvPr id="2" name="TextBox 1">
            <a:extLst>
              <a:ext uri="{FF2B5EF4-FFF2-40B4-BE49-F238E27FC236}">
                <a16:creationId xmlns="" xmlns:a16="http://schemas.microsoft.com/office/drawing/2014/main" id="{AB73B76F-9BB4-192F-35F0-1EFAFB797A29}"/>
              </a:ext>
            </a:extLst>
          </p:cNvPr>
          <p:cNvSpPr txBox="1"/>
          <p:nvPr/>
        </p:nvSpPr>
        <p:spPr>
          <a:xfrm>
            <a:off x="2007523" y="415777"/>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राहत वितरण</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G:\Photos\4 I PHOTOS\DSC04942.JPG"/>
          <p:cNvPicPr>
            <a:picLocks noGrp="1" noChangeAspect="1" noChangeArrowheads="1"/>
          </p:cNvPicPr>
          <p:nvPr>
            <p:ph idx="4294967295"/>
          </p:nvPr>
        </p:nvPicPr>
        <p:blipFill>
          <a:blip r:embed="rId2" cstate="print"/>
          <a:srcRect/>
          <a:stretch>
            <a:fillRect/>
          </a:stretch>
        </p:blipFill>
        <p:spPr bwMode="auto">
          <a:xfrm>
            <a:off x="6096000" y="2678544"/>
            <a:ext cx="4726745" cy="3417456"/>
          </a:xfrm>
          <a:prstGeom prst="rect">
            <a:avLst/>
          </a:prstGeom>
          <a:noFill/>
        </p:spPr>
      </p:pic>
      <p:pic>
        <p:nvPicPr>
          <p:cNvPr id="13314" name="Picture 2" descr="G:\Photos\4 I PHOTOS\DSC04923.JPG"/>
          <p:cNvPicPr>
            <a:picLocks noChangeAspect="1" noChangeArrowheads="1"/>
          </p:cNvPicPr>
          <p:nvPr/>
        </p:nvPicPr>
        <p:blipFill>
          <a:blip r:embed="rId3" cstate="print"/>
          <a:srcRect/>
          <a:stretch>
            <a:fillRect/>
          </a:stretch>
        </p:blipFill>
        <p:spPr bwMode="auto">
          <a:xfrm>
            <a:off x="1369254" y="2678544"/>
            <a:ext cx="4726745" cy="3417455"/>
          </a:xfrm>
          <a:prstGeom prst="rect">
            <a:avLst/>
          </a:prstGeom>
          <a:noFill/>
        </p:spPr>
      </p:pic>
      <p:sp>
        <p:nvSpPr>
          <p:cNvPr id="2" name="TextBox 1">
            <a:extLst>
              <a:ext uri="{FF2B5EF4-FFF2-40B4-BE49-F238E27FC236}">
                <a16:creationId xmlns="" xmlns:a16="http://schemas.microsoft.com/office/drawing/2014/main" id="{92F7D45C-76E3-4D32-BBD9-231A47584A19}"/>
              </a:ext>
            </a:extLst>
          </p:cNvPr>
          <p:cNvSpPr txBox="1"/>
          <p:nvPr/>
        </p:nvSpPr>
        <p:spPr>
          <a:xfrm>
            <a:off x="2007523" y="377279"/>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राहत वितरण</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Photos\4 K PHOTOS\mobile photos of baby\Cloud M6_20151203_144416.jpg"/>
          <p:cNvPicPr>
            <a:picLocks noGrp="1" noChangeAspect="1" noChangeArrowheads="1"/>
          </p:cNvPicPr>
          <p:nvPr>
            <p:ph idx="4294967295"/>
          </p:nvPr>
        </p:nvPicPr>
        <p:blipFill>
          <a:blip r:embed="rId2" cstate="print"/>
          <a:srcRect/>
          <a:stretch>
            <a:fillRect/>
          </a:stretch>
        </p:blipFill>
        <p:spPr bwMode="auto">
          <a:xfrm>
            <a:off x="1524000" y="1739900"/>
            <a:ext cx="4648199" cy="4386264"/>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6172200" y="1739900"/>
            <a:ext cx="4495799" cy="4356100"/>
          </a:xfrm>
          <a:prstGeom prst="rect">
            <a:avLst/>
          </a:prstGeom>
          <a:noFill/>
          <a:ln w="9525">
            <a:noFill/>
            <a:miter lim="800000"/>
            <a:headEnd/>
            <a:tailEnd/>
          </a:ln>
          <a:effectLst/>
        </p:spPr>
      </p:pic>
      <p:sp>
        <p:nvSpPr>
          <p:cNvPr id="2" name="TextBox 1">
            <a:extLst>
              <a:ext uri="{FF2B5EF4-FFF2-40B4-BE49-F238E27FC236}">
                <a16:creationId xmlns="" xmlns:a16="http://schemas.microsoft.com/office/drawing/2014/main" id="{0FA58AE4-2924-8138-DB3D-E5610DC95360}"/>
              </a:ext>
            </a:extLst>
          </p:cNvPr>
          <p:cNvSpPr txBox="1"/>
          <p:nvPr/>
        </p:nvSpPr>
        <p:spPr>
          <a:xfrm>
            <a:off x="2007523" y="415777"/>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राहत वितरण</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4294967295"/>
          </p:nvPr>
        </p:nvPicPr>
        <p:blipFill>
          <a:blip r:embed="rId2" cstate="print"/>
          <a:srcRect/>
          <a:stretch>
            <a:fillRect/>
          </a:stretch>
        </p:blipFill>
        <p:spPr bwMode="auto">
          <a:xfrm>
            <a:off x="6096000" y="2521526"/>
            <a:ext cx="4775200" cy="3574473"/>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1320800" y="2521526"/>
            <a:ext cx="4775200" cy="3574473"/>
          </a:xfrm>
          <a:prstGeom prst="rect">
            <a:avLst/>
          </a:prstGeom>
          <a:noFill/>
          <a:ln w="9525">
            <a:noFill/>
            <a:miter lim="800000"/>
            <a:headEnd/>
            <a:tailEnd/>
          </a:ln>
          <a:effectLst/>
        </p:spPr>
      </p:pic>
      <p:sp>
        <p:nvSpPr>
          <p:cNvPr id="2" name="TextBox 1">
            <a:extLst>
              <a:ext uri="{FF2B5EF4-FFF2-40B4-BE49-F238E27FC236}">
                <a16:creationId xmlns="" xmlns:a16="http://schemas.microsoft.com/office/drawing/2014/main" id="{6238245F-671B-3141-3B4F-76119A865F50}"/>
              </a:ext>
            </a:extLst>
          </p:cNvPr>
          <p:cNvSpPr txBox="1"/>
          <p:nvPr/>
        </p:nvSpPr>
        <p:spPr>
          <a:xfrm>
            <a:off x="2007523" y="415777"/>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राहत वितरण</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 Singh, Director General, National Disaster Response Force (NDRF) inspects the flood affected area at Kotturpuram in Chennai on Saturday. Photo. M. Moorthy"/>
          <p:cNvPicPr/>
          <p:nvPr/>
        </p:nvPicPr>
        <p:blipFill>
          <a:blip r:embed="rId2" cstate="print"/>
          <a:srcRect/>
          <a:stretch>
            <a:fillRect/>
          </a:stretch>
        </p:blipFill>
        <p:spPr bwMode="auto">
          <a:xfrm>
            <a:off x="424873" y="1717964"/>
            <a:ext cx="11471563" cy="4655126"/>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F2C272B2-F4BE-BDC9-F475-83A817150A15}"/>
              </a:ext>
            </a:extLst>
          </p:cNvPr>
          <p:cNvSpPr txBox="1"/>
          <p:nvPr/>
        </p:nvSpPr>
        <p:spPr>
          <a:xfrm>
            <a:off x="2007523" y="-246221"/>
            <a:ext cx="8176953" cy="1938992"/>
          </a:xfrm>
          <a:prstGeom prst="rect">
            <a:avLst/>
          </a:prstGeom>
          <a:solidFill>
            <a:srgbClr val="FFC000"/>
          </a:solidFill>
        </p:spPr>
        <p:txBody>
          <a:bodyPr wrap="square" rtlCol="0" anchor="ctr">
            <a:spAutoFit/>
          </a:bodyPr>
          <a:lstStyle/>
          <a:p>
            <a:pPr algn="ctr"/>
            <a:r>
              <a:rPr lang="hi-IN" sz="4000" b="1" dirty="0">
                <a:latin typeface="Times New Roman" panose="02020603050405020304" pitchFamily="18" charset="0"/>
                <a:cs typeface="Times New Roman" panose="02020603050405020304" pitchFamily="18" charset="0"/>
              </a:rPr>
              <a:t>एनडीआरएफ के महानिदेशक श्री ओ.पी.सिंह कोट्टूरपुरम में टीमों के साथ बातचीत करते हुए</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G:\Photos\TAMILNADU FLOOD PHOTOS\4F.flood resscue TN Insp.vijay kr.Nov 17th2015\11-10-2015\DSC04362.JPG"/>
          <p:cNvPicPr>
            <a:picLocks noGrp="1" noChangeAspect="1" noChangeArrowheads="1"/>
          </p:cNvPicPr>
          <p:nvPr>
            <p:ph idx="4294967295"/>
          </p:nvPr>
        </p:nvPicPr>
        <p:blipFill>
          <a:blip r:embed="rId2" cstate="print"/>
          <a:srcRect/>
          <a:stretch>
            <a:fillRect/>
          </a:stretch>
        </p:blipFill>
        <p:spPr bwMode="auto">
          <a:xfrm>
            <a:off x="1523999" y="2013524"/>
            <a:ext cx="4572001" cy="2373746"/>
          </a:xfrm>
          <a:prstGeom prst="rect">
            <a:avLst/>
          </a:prstGeom>
          <a:noFill/>
        </p:spPr>
      </p:pic>
      <p:pic>
        <p:nvPicPr>
          <p:cNvPr id="19458" name="Picture 2" descr="G:\Photos\TAMILNADU FLOOD PHOTOS\4E.flood resscue TN Insp.p.k.Payasi 17.11\DSC01818.JPG"/>
          <p:cNvPicPr>
            <a:picLocks noChangeAspect="1" noChangeArrowheads="1"/>
          </p:cNvPicPr>
          <p:nvPr/>
        </p:nvPicPr>
        <p:blipFill>
          <a:blip r:embed="rId3" cstate="print"/>
          <a:srcRect/>
          <a:stretch>
            <a:fillRect/>
          </a:stretch>
        </p:blipFill>
        <p:spPr bwMode="auto">
          <a:xfrm>
            <a:off x="1524000" y="4387273"/>
            <a:ext cx="4572000" cy="2196090"/>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6095998" y="2013526"/>
            <a:ext cx="4572001" cy="2373745"/>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6096000" y="4387273"/>
            <a:ext cx="4572000" cy="2196089"/>
          </a:xfrm>
          <a:prstGeom prst="rect">
            <a:avLst/>
          </a:prstGeom>
          <a:noFill/>
          <a:ln w="9525">
            <a:noFill/>
            <a:miter lim="800000"/>
            <a:headEnd/>
            <a:tailEnd/>
          </a:ln>
          <a:effectLst/>
        </p:spPr>
      </p:pic>
      <p:sp>
        <p:nvSpPr>
          <p:cNvPr id="2" name="TextBox 1">
            <a:extLst>
              <a:ext uri="{FF2B5EF4-FFF2-40B4-BE49-F238E27FC236}">
                <a16:creationId xmlns="" xmlns:a16="http://schemas.microsoft.com/office/drawing/2014/main" id="{89CEDE42-C728-94B1-957F-D754E3A189DB}"/>
              </a:ext>
            </a:extLst>
          </p:cNvPr>
          <p:cNvSpPr txBox="1"/>
          <p:nvPr/>
        </p:nvSpPr>
        <p:spPr>
          <a:xfrm>
            <a:off x="2007521" y="433713"/>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एजेंसियों के बीच प्रभावी समन्वय</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0945" y="2038562"/>
            <a:ext cx="11610109" cy="4530680"/>
          </a:xfrm>
          <a:prstGeom prst="rect">
            <a:avLst/>
          </a:prstGeom>
        </p:spPr>
        <p:txBody>
          <a:bodyPr/>
          <a:lstStyle/>
          <a:p>
            <a:pPr marL="0" indent="0" algn="just">
              <a:buNone/>
            </a:pPr>
            <a:r>
              <a:rPr lang="hi-IN" sz="2800" dirty="0">
                <a:latin typeface="Times New Roman" panose="02020603050405020304" pitchFamily="18" charset="0"/>
                <a:cs typeface="Times New Roman" panose="02020603050405020304" pitchFamily="18" charset="0"/>
              </a:rPr>
              <a:t>एनडीआरएफ की टीमों ने राज्य के चिकित्सा अधिकारियों के साथ मिलकर चिकित्सा शिविर भी आयोजित किए।  इसका विवरण नीचे दिया गया है:-</a:t>
            </a:r>
          </a:p>
          <a:p>
            <a:pPr marL="0" indent="0" algn="just">
              <a:lnSpc>
                <a:spcPct val="150000"/>
              </a:lnSpc>
              <a:buNone/>
            </a:pPr>
            <a:endParaRPr lang="hi-IN" sz="2800" dirty="0">
              <a:latin typeface="Times New Roman" panose="02020603050405020304" pitchFamily="18" charset="0"/>
              <a:cs typeface="Times New Roman" panose="02020603050405020304" pitchFamily="18" charset="0"/>
            </a:endParaRPr>
          </a:p>
          <a:p>
            <a:pPr algn="just">
              <a:lnSpc>
                <a:spcPct val="150000"/>
              </a:lnSpc>
            </a:pPr>
            <a:r>
              <a:rPr lang="hi-IN" dirty="0">
                <a:latin typeface="Times New Roman" panose="02020603050405020304" pitchFamily="18" charset="0"/>
                <a:cs typeface="Times New Roman" panose="02020603050405020304" pitchFamily="18" charset="0"/>
              </a:rPr>
              <a:t>चिकित्सा शिविरों में 359 व्यक्तियों का उपचार किया गया।</a:t>
            </a:r>
          </a:p>
          <a:p>
            <a:pPr algn="just">
              <a:lnSpc>
                <a:spcPct val="150000"/>
              </a:lnSpc>
            </a:pPr>
            <a:r>
              <a:rPr lang="hi-IN" dirty="0">
                <a:latin typeface="Times New Roman" panose="02020603050405020304" pitchFamily="18" charset="0"/>
                <a:cs typeface="Times New Roman" panose="02020603050405020304" pitchFamily="18" charset="0"/>
              </a:rPr>
              <a:t>जनता को 46 बॉक्स दवाइयाँ वितरित की गईं।</a:t>
            </a:r>
            <a:endParaRPr lang="en-US" dirty="0"/>
          </a:p>
          <a:p>
            <a:pPr algn="just">
              <a:lnSpc>
                <a:spcPct val="150000"/>
              </a:lnSpc>
            </a:pPr>
            <a:endParaRPr lang="en-US" dirty="0"/>
          </a:p>
        </p:txBody>
      </p:sp>
      <p:sp>
        <p:nvSpPr>
          <p:cNvPr id="2" name="TextBox 1">
            <a:extLst>
              <a:ext uri="{FF2B5EF4-FFF2-40B4-BE49-F238E27FC236}">
                <a16:creationId xmlns="" xmlns:a16="http://schemas.microsoft.com/office/drawing/2014/main" id="{B6220830-61C1-C145-B6F7-C4B627048601}"/>
              </a:ext>
            </a:extLst>
          </p:cNvPr>
          <p:cNvSpPr txBox="1"/>
          <p:nvPr/>
        </p:nvSpPr>
        <p:spPr>
          <a:xfrm>
            <a:off x="2021377" y="288758"/>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चिकित्सीय सहायता</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2880" y="1883664"/>
            <a:ext cx="11823192" cy="4800600"/>
          </a:xfrm>
          <a:prstGeom prst="rect">
            <a:avLst/>
          </a:prstGeom>
        </p:spPr>
        <p:txBody>
          <a:bodyPr>
            <a:normAutofit lnSpcReduction="10000"/>
          </a:bodyPr>
          <a:lstStyle/>
          <a:p>
            <a:pPr algn="just">
              <a:lnSpc>
                <a:spcPct val="150000"/>
              </a:lnSpc>
            </a:pPr>
            <a:r>
              <a:rPr lang="hi-IN" sz="2800" dirty="0">
                <a:latin typeface="Times New Roman" panose="02020603050405020304" pitchFamily="18" charset="0"/>
                <a:cs typeface="Times New Roman" panose="02020603050405020304" pitchFamily="18" charset="0"/>
              </a:rPr>
              <a:t>जीवन की हानि और संपत्ति को होने वाला नुकसान।</a:t>
            </a:r>
          </a:p>
          <a:p>
            <a:pPr algn="just">
              <a:lnSpc>
                <a:spcPct val="150000"/>
              </a:lnSpc>
            </a:pPr>
            <a:r>
              <a:rPr lang="hi-IN" sz="2800" dirty="0">
                <a:latin typeface="Times New Roman" panose="02020603050405020304" pitchFamily="18" charset="0"/>
                <a:cs typeface="Times New Roman" panose="02020603050405020304" pitchFamily="18" charset="0"/>
              </a:rPr>
              <a:t>बाढ़ के मैदानों में रहने वाले लोगों के मन में असुरक्षा और भय की भावना एक बड़ी चिंता का कारण है।</a:t>
            </a:r>
          </a:p>
          <a:p>
            <a:pPr algn="just">
              <a:lnSpc>
                <a:spcPct val="150000"/>
              </a:lnSpc>
            </a:pPr>
            <a:r>
              <a:rPr lang="hi-IN" sz="2800" dirty="0">
                <a:latin typeface="Times New Roman" panose="02020603050405020304" pitchFamily="18" charset="0"/>
                <a:cs typeface="Times New Roman" panose="02020603050405020304" pitchFamily="18" charset="0"/>
              </a:rPr>
              <a:t>बाढ़ के बाद के प्रभाव।</a:t>
            </a:r>
          </a:p>
          <a:p>
            <a:pPr algn="just">
              <a:lnSpc>
                <a:spcPct val="150000"/>
              </a:lnSpc>
            </a:pPr>
            <a:r>
              <a:rPr lang="hi-IN" sz="2800" dirty="0">
                <a:latin typeface="Times New Roman" panose="02020603050405020304" pitchFamily="18" charset="0"/>
                <a:cs typeface="Times New Roman" panose="02020603050405020304" pitchFamily="18" charset="0"/>
              </a:rPr>
              <a:t>बचे हुए लोगों की पीड़ा।</a:t>
            </a:r>
          </a:p>
          <a:p>
            <a:pPr algn="just">
              <a:lnSpc>
                <a:spcPct val="150000"/>
              </a:lnSpc>
            </a:pPr>
            <a:r>
              <a:rPr lang="hi-IN" sz="2800" dirty="0">
                <a:latin typeface="Times New Roman" panose="02020603050405020304" pitchFamily="18" charset="0"/>
                <a:cs typeface="Times New Roman" panose="02020603050405020304" pitchFamily="18" charset="0"/>
              </a:rPr>
              <a:t>महामारियों का फैलाव।</a:t>
            </a:r>
          </a:p>
          <a:p>
            <a:pPr algn="just">
              <a:lnSpc>
                <a:spcPct val="150000"/>
              </a:lnSpc>
            </a:pPr>
            <a:r>
              <a:rPr lang="hi-IN" sz="2800" dirty="0">
                <a:latin typeface="Times New Roman" panose="02020603050405020304" pitchFamily="18" charset="0"/>
                <a:cs typeface="Times New Roman" panose="02020603050405020304" pitchFamily="18" charset="0"/>
              </a:rPr>
              <a:t>पेयजल, आवश्यक वस्तुएँ और दवाइयों की अनुपलब्धता।</a:t>
            </a:r>
          </a:p>
          <a:p>
            <a:pPr algn="just">
              <a:lnSpc>
                <a:spcPct val="150000"/>
              </a:lnSpc>
            </a:pPr>
            <a:r>
              <a:rPr lang="hi-IN" sz="2800" dirty="0">
                <a:latin typeface="Times New Roman" panose="02020603050405020304" pitchFamily="18" charset="0"/>
                <a:cs typeface="Times New Roman" panose="02020603050405020304" pitchFamily="18" charset="0"/>
              </a:rPr>
              <a:t>आवासों की हानि आदि।</a:t>
            </a:r>
          </a:p>
        </p:txBody>
      </p:sp>
      <p:sp>
        <p:nvSpPr>
          <p:cNvPr id="7" name="TextBox 6">
            <a:extLst>
              <a:ext uri="{FF2B5EF4-FFF2-40B4-BE49-F238E27FC236}">
                <a16:creationId xmlns="" xmlns:a16="http://schemas.microsoft.com/office/drawing/2014/main" id="{5D924949-8F2A-C5F8-088A-57886B7B362D}"/>
              </a:ext>
            </a:extLst>
          </p:cNvPr>
          <p:cNvSpPr txBox="1"/>
          <p:nvPr/>
        </p:nvSpPr>
        <p:spPr>
          <a:xfrm>
            <a:off x="2007523" y="355975"/>
            <a:ext cx="8176953" cy="109728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बाढ़ से होने वाले नुकसान</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44945" y="2410690"/>
            <a:ext cx="11176000" cy="4285673"/>
          </a:xfrm>
          <a:prstGeom prst="rect">
            <a:avLst/>
          </a:prstGeom>
        </p:spPr>
        <p:txBody>
          <a:bodyPr>
            <a:normAutofit/>
          </a:bodyPr>
          <a:lstStyle/>
          <a:p>
            <a:pPr algn="just"/>
            <a:r>
              <a:rPr lang="hi-IN" sz="2800" dirty="0">
                <a:latin typeface="Times New Roman" panose="02020603050405020304" pitchFamily="18" charset="0"/>
                <a:cs typeface="Times New Roman" panose="02020603050405020304" pitchFamily="18" charset="0"/>
              </a:rPr>
              <a:t>राहत और बचाव कार्य 12 दिसंबर 2015 को रोक दिया गया है।  
राज्य के अधिकारियों के अनुरोध पर, विशेष रूप से दक्षिण तमिलनाडु में किसी भी अभूतपूर्व, अप्रत्याशित समस्या की आशंका में टीमों को अतिरिक्त 02/03 दिनों के लिए स्टैंडबाय मोड में ग्राउंड पर रखा गया।</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1F18E97A-7861-A50C-DA06-04500FBFE6FA}"/>
              </a:ext>
            </a:extLst>
          </p:cNvPr>
          <p:cNvSpPr txBox="1"/>
          <p:nvPr/>
        </p:nvSpPr>
        <p:spPr>
          <a:xfrm>
            <a:off x="2007523" y="417095"/>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टीमों की डि - इंडक्शन(वापसी)</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127" y="1505526"/>
            <a:ext cx="12007273" cy="5077835"/>
          </a:xfrm>
          <a:prstGeom prst="rect">
            <a:avLst/>
          </a:prstGeom>
        </p:spPr>
        <p:txBody>
          <a:bodyPr>
            <a:noAutofit/>
          </a:bodyPr>
          <a:lstStyle/>
          <a:p>
            <a:pPr>
              <a:buNone/>
            </a:pPr>
            <a:r>
              <a:rPr lang="en-US" sz="2800" b="1" dirty="0">
                <a:latin typeface="Times New Roman" panose="02020603050405020304" pitchFamily="18" charset="0"/>
                <a:cs typeface="Times New Roman" panose="02020603050405020304" pitchFamily="18" charset="0"/>
              </a:rPr>
              <a:t>    </a:t>
            </a:r>
            <a:r>
              <a:rPr lang="hi-IN" sz="2800" b="1" dirty="0">
                <a:latin typeface="Times New Roman" panose="02020603050405020304" pitchFamily="18" charset="0"/>
                <a:cs typeface="Times New Roman" panose="02020603050405020304" pitchFamily="18" charset="0"/>
              </a:rPr>
              <a:t>ताकत(</a:t>
            </a:r>
            <a:r>
              <a:rPr lang="en-US" sz="2800" b="1" u="sng" dirty="0">
                <a:latin typeface="Times New Roman" panose="02020603050405020304" pitchFamily="18" charset="0"/>
                <a:cs typeface="Times New Roman" panose="02020603050405020304" pitchFamily="18" charset="0"/>
              </a:rPr>
              <a:t>STRENGTHS</a:t>
            </a:r>
            <a:r>
              <a:rPr lang="hi-IN" sz="2800" b="1" u="sng"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lvl="0">
              <a:buNone/>
            </a:pPr>
            <a:r>
              <a:rPr lang="en-US" sz="2800" b="1" dirty="0">
                <a:latin typeface="Times New Roman" panose="02020603050405020304" pitchFamily="18" charset="0"/>
                <a:cs typeface="Times New Roman" panose="02020603050405020304" pitchFamily="18" charset="0"/>
              </a:rPr>
              <a:t>	</a:t>
            </a:r>
            <a:endParaRPr lang="hi-IN" sz="2800" b="1" dirty="0">
              <a:latin typeface="Times New Roman" panose="02020603050405020304" pitchFamily="18" charset="0"/>
              <a:cs typeface="Times New Roman" panose="02020603050405020304" pitchFamily="18" charset="0"/>
            </a:endParaRPr>
          </a:p>
          <a:p>
            <a:pPr lvl="0">
              <a:buNone/>
            </a:pPr>
            <a:r>
              <a:rPr lang="hi-IN" sz="2800" b="1" dirty="0">
                <a:latin typeface="Times New Roman" panose="02020603050405020304" pitchFamily="18" charset="0"/>
                <a:cs typeface="Times New Roman" panose="02020603050405020304" pitchFamily="18" charset="0"/>
              </a:rPr>
              <a:t>    संचार :-</a:t>
            </a:r>
          </a:p>
          <a:p>
            <a:pPr lvl="0">
              <a:buNone/>
            </a:pP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जब पूरा शहर मोबाइल और लैंडलाइन टेलीफोन संचार प्रणाली के ठप होने से जूझ रहा था, तब एनडीआरएफ की टीमों ने बहु-स्तरीय संचार विकसित कर उत्कृष्ट संचार प्रणाली स्थापित की।
 एचएफ सेट, क्यूडीए संचार, लैंडलाइन टेलीफोन, मोबाइल संचार और प्रत्येक टीम को राज्य पुलिस के वायरलेस नेटवर्क के दो </a:t>
            </a:r>
            <a:r>
              <a:rPr lang="en-IN" sz="2800" dirty="0">
                <a:latin typeface="Times New Roman" panose="02020603050405020304" pitchFamily="18" charset="0"/>
                <a:cs typeface="Times New Roman" panose="02020603050405020304" pitchFamily="18" charset="0"/>
              </a:rPr>
              <a:t>R/T </a:t>
            </a:r>
            <a:r>
              <a:rPr lang="hi-IN" sz="2800" dirty="0">
                <a:latin typeface="Times New Roman" panose="02020603050405020304" pitchFamily="18" charset="0"/>
                <a:cs typeface="Times New Roman" panose="02020603050405020304" pitchFamily="18" charset="0"/>
              </a:rPr>
              <a:t>सेट उपलब्ध कराए गए ताकि विफल सुरक्षित संचार स्थापित किया जा सकें।</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F0E227EE-D196-530E-B041-3E078E9F3EC8}"/>
              </a:ext>
            </a:extLst>
          </p:cNvPr>
          <p:cNvSpPr txBox="1"/>
          <p:nvPr/>
        </p:nvSpPr>
        <p:spPr>
          <a:xfrm>
            <a:off x="2007523" y="465221"/>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ऑपरेशन का </a:t>
            </a:r>
            <a:r>
              <a:rPr lang="en-IN" sz="4400" b="1" u="sng" dirty="0">
                <a:latin typeface="Times New Roman" panose="02020603050405020304" pitchFamily="18" charset="0"/>
                <a:cs typeface="Times New Roman" panose="02020603050405020304" pitchFamily="18" charset="0"/>
              </a:rPr>
              <a:t>SW</a:t>
            </a:r>
            <a:r>
              <a:rPr lang="hi-IN" sz="4400" b="1" u="sng" dirty="0">
                <a:latin typeface="Times New Roman" panose="02020603050405020304" pitchFamily="18" charset="0"/>
                <a:cs typeface="Times New Roman" panose="02020603050405020304" pitchFamily="18" charset="0"/>
              </a:rPr>
              <a:t>A</a:t>
            </a:r>
            <a:r>
              <a:rPr lang="en-IN" sz="4400" b="1" u="sng" dirty="0">
                <a:latin typeface="Times New Roman" panose="02020603050405020304" pitchFamily="18" charset="0"/>
                <a:cs typeface="Times New Roman" panose="02020603050405020304" pitchFamily="18" charset="0"/>
              </a:rPr>
              <a:t>T </a:t>
            </a:r>
            <a:r>
              <a:rPr lang="hi-IN" sz="4400" b="1" u="sng" dirty="0">
                <a:latin typeface="Times New Roman" panose="02020603050405020304" pitchFamily="18" charset="0"/>
                <a:cs typeface="Times New Roman" panose="02020603050405020304" pitchFamily="18" charset="0"/>
              </a:rPr>
              <a:t>विश्लेषण</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579418"/>
            <a:ext cx="11610109" cy="5172364"/>
          </a:xfrm>
          <a:prstGeom prst="rect">
            <a:avLst/>
          </a:prstGeom>
        </p:spPr>
        <p:txBody>
          <a:bodyPr>
            <a:normAutofit/>
          </a:bodyPr>
          <a:lstStyle/>
          <a:p>
            <a:pPr marL="0" lvl="0" indent="0" algn="just">
              <a:buNone/>
            </a:pPr>
            <a:r>
              <a:rPr lang="hi-IN" sz="2800" b="1" dirty="0">
                <a:latin typeface="Times New Roman" panose="02020603050405020304" pitchFamily="18" charset="0"/>
                <a:cs typeface="Times New Roman" panose="02020603050405020304" pitchFamily="18" charset="0"/>
              </a:rPr>
              <a:t>राज्य प्राधिकरणों के साथ समन्वय, सहयोग:-</a:t>
            </a:r>
            <a:endParaRPr lang="en-US" sz="2800" b="1" dirty="0">
              <a:latin typeface="Times New Roman" panose="02020603050405020304" pitchFamily="18" charset="0"/>
              <a:cs typeface="Times New Roman" panose="02020603050405020304" pitchFamily="18" charset="0"/>
            </a:endParaRPr>
          </a:p>
          <a:p>
            <a:pPr marL="0" lvl="0" indent="0" algn="just">
              <a:buNone/>
            </a:pPr>
            <a:r>
              <a:rPr lang="hi-IN"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राजस्व प्रशासन आयुक्त के कार्यालय से लेकर जिला राजस्व अधिकारियों तक जमीनी स्तर पर विभिन्न स्तरों पर राज्य प्राधिकरणों</a:t>
            </a:r>
            <a:r>
              <a:rPr lang="en-US" sz="2800"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के साथ उत्कृष्ट समन्वय हासिल किया गया। 
कमांड और संचार की एकरूपता सुनिश्चित की गई, सभी तैनाती और संबंधित संचार को केवल </a:t>
            </a:r>
            <a:r>
              <a:rPr lang="en-IN" sz="2800" dirty="0">
                <a:latin typeface="Times New Roman" panose="02020603050405020304" pitchFamily="18" charset="0"/>
                <a:cs typeface="Times New Roman" panose="02020603050405020304" pitchFamily="18" charset="0"/>
              </a:rPr>
              <a:t>SRC </a:t>
            </a:r>
            <a:r>
              <a:rPr lang="hi-IN" sz="2800" dirty="0">
                <a:latin typeface="Times New Roman" panose="02020603050405020304" pitchFamily="18" charset="0"/>
                <a:cs typeface="Times New Roman" panose="02020603050405020304" pitchFamily="18" charset="0"/>
              </a:rPr>
              <a:t>के कार्यालय स्तर पर सुव्यवस्थित करके और यह सुनिश्चित करके कि मध्यवर्ती स्तर के अधिकारी फील्ड में टीमों को कोई हस्तक्षेप या निर्देश जारी न करें।</a:t>
            </a:r>
            <a:endParaRPr lang="en-US"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इससे कार्यकुशलता और प्रयासों की दिशा में सुधार हुआ।</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E094A15D-304E-161D-1996-7C8DB839B846}"/>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3273" y="1727200"/>
            <a:ext cx="11600871" cy="4518855"/>
          </a:xfrm>
          <a:prstGeom prst="rect">
            <a:avLst/>
          </a:prstGeom>
        </p:spPr>
        <p:txBody>
          <a:bodyPr>
            <a:normAutofit/>
          </a:bodyPr>
          <a:lstStyle/>
          <a:p>
            <a:pPr lvl="0" algn="just">
              <a:buNone/>
            </a:pPr>
            <a:r>
              <a:rPr lang="en-US" sz="2800" b="1" dirty="0">
                <a:latin typeface="Times New Roman" panose="02020603050405020304" pitchFamily="18" charset="0"/>
                <a:cs typeface="Times New Roman" panose="02020603050405020304" pitchFamily="18" charset="0"/>
              </a:rPr>
              <a:t>  </a:t>
            </a:r>
            <a:r>
              <a:rPr lang="hi-IN" sz="2800" b="1" dirty="0">
                <a:latin typeface="Times New Roman" panose="02020603050405020304" pitchFamily="18" charset="0"/>
                <a:cs typeface="Times New Roman" panose="02020603050405020304" pitchFamily="18" charset="0"/>
              </a:rPr>
              <a:t>पूरी तरह प्रशिक्षित, समर्पित, प्रभावी कार्मिक:-</a:t>
            </a:r>
          </a:p>
          <a:p>
            <a:pPr lvl="0" algn="just">
              <a:buNone/>
            </a:pPr>
            <a:endParaRPr lang="en-US" sz="2800" b="1" dirty="0">
              <a:latin typeface="Times New Roman" panose="02020603050405020304" pitchFamily="18" charset="0"/>
              <a:cs typeface="Times New Roman" panose="02020603050405020304" pitchFamily="18" charset="0"/>
            </a:endParaRPr>
          </a:p>
          <a:p>
            <a:pPr algn="just">
              <a:lnSpc>
                <a:spcPct val="150000"/>
              </a:lnSpc>
            </a:pPr>
            <a:r>
              <a:rPr lang="hi-IN" sz="2800" dirty="0">
                <a:latin typeface="Times New Roman" panose="02020603050405020304" pitchFamily="18" charset="0"/>
                <a:cs typeface="Times New Roman" panose="02020603050405020304" pitchFamily="18" charset="0"/>
              </a:rPr>
              <a:t>सबसे बड़ी ताकत जो प्रकाश में आई, वह उच्च प्रशिक्षित, अनुशासित, अत्यंत प्रतिबद्ध एनडीआरएफ कर्मियों का बेहद दिल दहला देने वाला दृश्य था, जिन्होंने कठिन मौसम की चुनौतियों का सामना करते हुए बिना किसी हिचकिचाहट के अपने कर्तव्यों का उत्साहपूर्वक निर्वहन किया।</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8AC52560-547B-4FE6-1D4B-A80C00EF40A5}"/>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9309" y="1430277"/>
            <a:ext cx="11914910" cy="5062887"/>
          </a:xfrm>
          <a:prstGeom prst="rect">
            <a:avLst/>
          </a:prstGeom>
        </p:spPr>
        <p:txBody>
          <a:bodyPr>
            <a:noAutofit/>
          </a:bodyPr>
          <a:lstStyle/>
          <a:p>
            <a:pPr lvl="0" algn="just">
              <a:buNone/>
            </a:pPr>
            <a:r>
              <a:rPr lang="en-US" sz="2400" b="1" dirty="0">
                <a:latin typeface="Times New Roman" panose="02020603050405020304" pitchFamily="18" charset="0"/>
                <a:cs typeface="Times New Roman" panose="02020603050405020304" pitchFamily="18" charset="0"/>
              </a:rPr>
              <a:t>  </a:t>
            </a:r>
            <a:r>
              <a:rPr lang="hi-IN" sz="2400" b="1" dirty="0">
                <a:latin typeface="Times New Roman" panose="02020603050405020304" pitchFamily="18" charset="0"/>
                <a:cs typeface="Times New Roman" panose="02020603050405020304" pitchFamily="18" charset="0"/>
              </a:rPr>
              <a:t>प्रभावी/उत्कृष्ट </a:t>
            </a:r>
            <a:r>
              <a:rPr lang="en-IN" sz="2400" b="1" dirty="0">
                <a:latin typeface="Times New Roman" panose="02020603050405020304" pitchFamily="18" charset="0"/>
                <a:cs typeface="Times New Roman" panose="02020603050405020304" pitchFamily="18" charset="0"/>
              </a:rPr>
              <a:t>RDC, OSSOC:</a:t>
            </a:r>
            <a:endParaRPr lang="hi-IN" sz="2400" b="1" dirty="0">
              <a:latin typeface="Times New Roman" panose="02020603050405020304" pitchFamily="18" charset="0"/>
              <a:cs typeface="Times New Roman" panose="02020603050405020304" pitchFamily="18" charset="0"/>
            </a:endParaRPr>
          </a:p>
          <a:p>
            <a:pPr algn="just">
              <a:lnSpc>
                <a:spcPct val="150000"/>
              </a:lnSpc>
            </a:pPr>
            <a:r>
              <a:rPr lang="en-IN" sz="2400" dirty="0">
                <a:latin typeface="Times New Roman" panose="02020603050405020304" pitchFamily="18" charset="0"/>
                <a:cs typeface="Times New Roman" panose="02020603050405020304" pitchFamily="18" charset="0"/>
              </a:rPr>
              <a:t>2 </a:t>
            </a:r>
            <a:r>
              <a:rPr lang="hi-IN" sz="2400" dirty="0">
                <a:latin typeface="Times New Roman" panose="02020603050405020304" pitchFamily="18" charset="0"/>
                <a:cs typeface="Times New Roman" panose="02020603050405020304" pitchFamily="18" charset="0"/>
              </a:rPr>
              <a:t>दिसंबर की पहली सुबह ही </a:t>
            </a:r>
            <a:r>
              <a:rPr lang="en-IN" sz="2400" dirty="0">
                <a:latin typeface="Times New Roman" panose="02020603050405020304" pitchFamily="18" charset="0"/>
                <a:cs typeface="Times New Roman" panose="02020603050405020304" pitchFamily="18" charset="0"/>
              </a:rPr>
              <a:t>SEOC </a:t>
            </a:r>
            <a:r>
              <a:rPr lang="hi-IN" sz="2400" dirty="0">
                <a:latin typeface="Times New Roman" panose="02020603050405020304" pitchFamily="18" charset="0"/>
                <a:cs typeface="Times New Roman" panose="02020603050405020304" pitchFamily="18" charset="0"/>
              </a:rPr>
              <a:t>के समीप एक उत्कृष्ट और कार्यकुशल </a:t>
            </a:r>
            <a:r>
              <a:rPr lang="en-IN" sz="2400" dirty="0">
                <a:latin typeface="Times New Roman" panose="02020603050405020304" pitchFamily="18" charset="0"/>
                <a:cs typeface="Times New Roman" panose="02020603050405020304" pitchFamily="18" charset="0"/>
              </a:rPr>
              <a:t>OSSOC </a:t>
            </a:r>
            <a:r>
              <a:rPr lang="hi-IN" sz="2400" dirty="0">
                <a:latin typeface="Times New Roman" panose="02020603050405020304" pitchFamily="18" charset="0"/>
                <a:cs typeface="Times New Roman" panose="02020603050405020304" pitchFamily="18" charset="0"/>
              </a:rPr>
              <a:t>स्थापित किया गया। यह 24 घंटे सक्रिय रहा और चेन्नई स्थित </a:t>
            </a:r>
            <a:r>
              <a:rPr lang="en-IN" sz="2400" dirty="0">
                <a:latin typeface="Times New Roman" panose="02020603050405020304" pitchFamily="18" charset="0"/>
                <a:cs typeface="Times New Roman" panose="02020603050405020304" pitchFamily="18" charset="0"/>
              </a:rPr>
              <a:t>SRC </a:t>
            </a:r>
            <a:r>
              <a:rPr lang="hi-IN" sz="2400" dirty="0">
                <a:latin typeface="Times New Roman" panose="02020603050405020304" pitchFamily="18" charset="0"/>
                <a:cs typeface="Times New Roman" panose="02020603050405020304" pitchFamily="18" charset="0"/>
              </a:rPr>
              <a:t>कार्यालय, फील्ड में मौजूद टीमों और </a:t>
            </a:r>
            <a:r>
              <a:rPr lang="en-IN" sz="2400" dirty="0">
                <a:latin typeface="Times New Roman" panose="02020603050405020304" pitchFamily="18" charset="0"/>
                <a:cs typeface="Times New Roman" panose="02020603050405020304" pitchFamily="18" charset="0"/>
              </a:rPr>
              <a:t>NDRF </a:t>
            </a:r>
            <a:r>
              <a:rPr lang="hi-IN" sz="2400" dirty="0">
                <a:latin typeface="Times New Roman" panose="02020603050405020304" pitchFamily="18" charset="0"/>
                <a:cs typeface="Times New Roman" panose="02020603050405020304" pitchFamily="18" charset="0"/>
              </a:rPr>
              <a:t>मुख्यालय के साथ लगातार संपर्क में रहा।</a:t>
            </a:r>
          </a:p>
          <a:p>
            <a:pPr algn="just">
              <a:lnSpc>
                <a:spcPct val="150000"/>
              </a:lnSpc>
            </a:pPr>
            <a:r>
              <a:rPr lang="hi-IN" sz="2400" dirty="0">
                <a:latin typeface="Times New Roman" panose="02020603050405020304" pitchFamily="18" charset="0"/>
                <a:cs typeface="Times New Roman" panose="02020603050405020304" pitchFamily="18" charset="0"/>
              </a:rPr>
              <a:t>इसने टीमों की तैनाती पर निगरानी रखी, राज्य प्रशासन के साथ समन्वय करके टीमों को लॉजिस्टिक सहायता सुनिश्चित की; बचाव और राहत डेटा एकत्र किया और उसे संकलित किया तथा बिना किसी व्यवधान के डिमोबिलाइजेशन को पूरा किया।</a:t>
            </a:r>
          </a:p>
          <a:p>
            <a:pPr algn="just">
              <a:lnSpc>
                <a:spcPct val="150000"/>
              </a:lnSpc>
            </a:pPr>
            <a:r>
              <a:rPr lang="hi-IN" sz="2400" dirty="0">
                <a:latin typeface="Times New Roman" panose="02020603050405020304" pitchFamily="18" charset="0"/>
                <a:cs typeface="Times New Roman" panose="02020603050405020304" pitchFamily="18" charset="0"/>
              </a:rPr>
              <a:t>इसी प्रकार, राजाली नेवल बेस में स्थापित </a:t>
            </a:r>
            <a:r>
              <a:rPr lang="en-IN" sz="2400" dirty="0">
                <a:latin typeface="Times New Roman" panose="02020603050405020304" pitchFamily="18" charset="0"/>
                <a:cs typeface="Times New Roman" panose="02020603050405020304" pitchFamily="18" charset="0"/>
              </a:rPr>
              <a:t>RDC </a:t>
            </a:r>
            <a:r>
              <a:rPr lang="hi-IN" sz="2400" dirty="0">
                <a:latin typeface="Times New Roman" panose="02020603050405020304" pitchFamily="18" charset="0"/>
                <a:cs typeface="Times New Roman" panose="02020603050405020304" pitchFamily="18" charset="0"/>
              </a:rPr>
              <a:t>ने राज्य पुलिस, परिवहन विभाग, नेवल अधिकारियों और </a:t>
            </a:r>
            <a:r>
              <a:rPr lang="en-IN" sz="2400" dirty="0">
                <a:latin typeface="Times New Roman" panose="02020603050405020304" pitchFamily="18" charset="0"/>
                <a:cs typeface="Times New Roman" panose="02020603050405020304" pitchFamily="18" charset="0"/>
              </a:rPr>
              <a:t>OSSOC </a:t>
            </a:r>
            <a:r>
              <a:rPr lang="hi-IN" sz="2400" dirty="0">
                <a:latin typeface="Times New Roman" panose="02020603050405020304" pitchFamily="18" charset="0"/>
                <a:cs typeface="Times New Roman" panose="02020603050405020304" pitchFamily="18" charset="0"/>
              </a:rPr>
              <a:t>चेन्नई के बीच सफल समन्वय सुनिश्चित किया और यह सुनिश्चित किया कि टीमों को किसी प्रकार की असुविधा के बिना मुलाकात की जाए और भेजा जाए।</a:t>
            </a:r>
          </a:p>
          <a:p>
            <a:pPr algn="just">
              <a:lnSpc>
                <a:spcPct val="150000"/>
              </a:lnSpc>
            </a:pPr>
            <a:r>
              <a:rPr lang="en-IN" sz="2400" dirty="0">
                <a:latin typeface="Times New Roman" panose="02020603050405020304" pitchFamily="18" charset="0"/>
                <a:cs typeface="Times New Roman" panose="02020603050405020304" pitchFamily="18" charset="0"/>
              </a:rPr>
              <a:t>RDC </a:t>
            </a:r>
            <a:r>
              <a:rPr lang="hi-IN" sz="2400" dirty="0">
                <a:latin typeface="Times New Roman" panose="02020603050405020304" pitchFamily="18" charset="0"/>
                <a:cs typeface="Times New Roman" panose="02020603050405020304" pitchFamily="18" charset="0"/>
              </a:rPr>
              <a:t>ने यह भी सुनिश्चित किया कि प्रत्येक टीम के साथ जिम्मेदार लायजन अधिकारी उपलब्ध हों, ताकि मार्गनिर्देशन में सहायता की जा सके और तैनाती के लिए स्थानीय पुलिस के साथ संचार स्थापित किया जा सके।</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17691CD1-6511-298E-67C9-0F235CB82033}"/>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2364" y="1487056"/>
            <a:ext cx="11998036" cy="5273962"/>
          </a:xfrm>
          <a:prstGeom prst="rect">
            <a:avLst/>
          </a:prstGeom>
        </p:spPr>
        <p:txBody>
          <a:bodyPr>
            <a:normAutofit/>
          </a:bodyPr>
          <a:lstStyle/>
          <a:p>
            <a:pPr lvl="0">
              <a:buNone/>
            </a:pPr>
            <a:r>
              <a:rPr lang="hi-IN" sz="2800" b="1" u="sng" dirty="0">
                <a:latin typeface="Times New Roman" panose="02020603050405020304" pitchFamily="18" charset="0"/>
                <a:cs typeface="Times New Roman" panose="02020603050405020304" pitchFamily="18" charset="0"/>
              </a:rPr>
              <a:t>कमज़ोरियाँ</a:t>
            </a:r>
            <a:r>
              <a:rPr lang="en-US" sz="2800" b="1" dirty="0">
                <a:latin typeface="Times New Roman" panose="02020603050405020304" pitchFamily="18" charset="0"/>
                <a:cs typeface="Times New Roman" panose="02020603050405020304" pitchFamily="18" charset="0"/>
              </a:rPr>
              <a:t>  </a:t>
            </a:r>
          </a:p>
          <a:p>
            <a:pPr lvl="0">
              <a:buNone/>
            </a:pPr>
            <a:r>
              <a:rPr lang="hi-IN" sz="2800" b="1" dirty="0">
                <a:latin typeface="Times New Roman" panose="02020603050405020304" pitchFamily="18" charset="0"/>
                <a:cs typeface="Times New Roman" panose="02020603050405020304" pitchFamily="18" charset="0"/>
              </a:rPr>
              <a:t>परिवहन:</a:t>
            </a:r>
          </a:p>
          <a:p>
            <a:pPr algn="just"/>
            <a:r>
              <a:rPr lang="hi-IN" sz="2800" dirty="0">
                <a:latin typeface="Times New Roman" panose="02020603050405020304" pitchFamily="18" charset="0"/>
                <a:cs typeface="Times New Roman" panose="02020603050405020304" pitchFamily="18" charset="0"/>
              </a:rPr>
              <a:t>इस बटालियन के पास वाहनों की संख्या सीमित है। कुल 17 वाहन ऐसे हैं जिन्होंने कंडमनेशन(</a:t>
            </a:r>
            <a:r>
              <a:rPr lang="en-IN" sz="2800" dirty="0">
                <a:latin typeface="Times New Roman" panose="02020603050405020304" pitchFamily="18" charset="0"/>
                <a:cs typeface="Times New Roman" panose="02020603050405020304" pitchFamily="18" charset="0"/>
              </a:rPr>
              <a:t>condemnation) </a:t>
            </a:r>
            <a:r>
              <a:rPr lang="hi-IN" sz="2800" dirty="0">
                <a:latin typeface="Times New Roman" panose="02020603050405020304" pitchFamily="18" charset="0"/>
                <a:cs typeface="Times New Roman" panose="02020603050405020304" pitchFamily="18" charset="0"/>
              </a:rPr>
              <a:t>की आवश्यकताओं को भी पूरा कर लिया है। ऐसे परिदृश्य में, परिवहन के लिए राज्य सुविधाओं पर भारी निर्भर रहना अनिवार्य हो गया।</a:t>
            </a:r>
          </a:p>
          <a:p>
            <a:pPr algn="just"/>
            <a:r>
              <a:rPr lang="hi-IN" sz="2800" dirty="0">
                <a:latin typeface="Times New Roman" panose="02020603050405020304" pitchFamily="18" charset="0"/>
                <a:cs typeface="Times New Roman" panose="02020603050405020304" pitchFamily="18" charset="0"/>
              </a:rPr>
              <a:t>हालांकि राज्य प्रशासन ने अत्यंत तत्परता दिखाई और वाहन उपलब्ध कराए, दैनिक परिवहन के दौरान यह देखा गया कि जहाँ भी निजी बसों और ट्रकों का उपयोग किया गया, वहाँ मालिकों ने समय पर ईंधन भरने से इनकार किया और कुछ मामलों में टीमों से ईंधन के लिए भुगतान भी मांग किया।</a:t>
            </a:r>
          </a:p>
          <a:p>
            <a:pPr algn="just"/>
            <a:r>
              <a:rPr lang="hi-IN" sz="2800" dirty="0">
                <a:latin typeface="Times New Roman" panose="02020603050405020304" pitchFamily="18" charset="0"/>
                <a:cs typeface="Times New Roman" panose="02020603050405020304" pitchFamily="18" charset="0"/>
              </a:rPr>
              <a:t>हालांकि, डिप्टी कमिश्नर परिवहन श्री श्रीधर चौधरी की सराहना की जानी चाहिए, जिन्होंने दिन-रात मेहनत करके प्रत्येक टीम की सहायता की, अपने कर्तव्यों से परे योगदान दिया और परिवहन से संबंधित समस्याओं को न्यूनतम किया।</a:t>
            </a:r>
            <a:endParaRPr lang="en-US" sz="2800" dirty="0"/>
          </a:p>
        </p:txBody>
      </p:sp>
      <p:sp>
        <p:nvSpPr>
          <p:cNvPr id="5" name="TextBox 4">
            <a:extLst>
              <a:ext uri="{FF2B5EF4-FFF2-40B4-BE49-F238E27FC236}">
                <a16:creationId xmlns="" xmlns:a16="http://schemas.microsoft.com/office/drawing/2014/main" id="{D6C793B1-9F99-63BB-6F0E-3DAE3899D726}"/>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5491" y="1533236"/>
            <a:ext cx="11850254" cy="5237019"/>
          </a:xfrm>
          <a:prstGeom prst="rect">
            <a:avLst/>
          </a:prstGeom>
        </p:spPr>
        <p:txBody>
          <a:bodyPr>
            <a:normAutofit/>
          </a:bodyPr>
          <a:lstStyle/>
          <a:p>
            <a:pPr lvl="0" algn="just">
              <a:buNone/>
            </a:pPr>
            <a:r>
              <a:rPr lang="en-US" b="1" dirty="0">
                <a:latin typeface="Times New Roman" panose="02020603050405020304" pitchFamily="18" charset="0"/>
                <a:cs typeface="Times New Roman" panose="02020603050405020304" pitchFamily="18" charset="0"/>
              </a:rPr>
              <a:t>     </a:t>
            </a:r>
            <a:r>
              <a:rPr lang="hi-IN" sz="2800" b="1" dirty="0">
                <a:latin typeface="Times New Roman" panose="02020603050405020304" pitchFamily="18" charset="0"/>
                <a:cs typeface="Times New Roman" panose="02020603050405020304" pitchFamily="18" charset="0"/>
              </a:rPr>
              <a:t>आवास:</a:t>
            </a:r>
          </a:p>
          <a:p>
            <a:pPr algn="just"/>
            <a:r>
              <a:rPr lang="hi-IN" sz="2800" dirty="0">
                <a:latin typeface="Times New Roman" panose="02020603050405020304" pitchFamily="18" charset="0"/>
                <a:cs typeface="Times New Roman" panose="02020603050405020304" pitchFamily="18" charset="0"/>
              </a:rPr>
              <a:t>कुछ टीमों को स्कूलों और विवाह हॉल में ठहराया गया।</a:t>
            </a:r>
          </a:p>
          <a:p>
            <a:pPr algn="just"/>
            <a:r>
              <a:rPr lang="hi-IN" sz="2800" dirty="0">
                <a:latin typeface="Times New Roman" panose="02020603050405020304" pitchFamily="18" charset="0"/>
                <a:cs typeface="Times New Roman" panose="02020603050405020304" pitchFamily="18" charset="0"/>
              </a:rPr>
              <a:t>जब समस्या अपने चरम पर थी, तब यह व्यवस्था स्वीकार्य थी; लेकिन कई मामलों में यह असुविधाजनक स्थिति में बदल गई, जब स्कूल फिर से शुरू हो गए और हमारे टीमों को स्कूल प्राधिकरण द्वारा राज्य प्रशासन की अनुमति के बिना बाहर जाने के लिए मजबूर किया गया।</a:t>
            </a:r>
          </a:p>
          <a:p>
            <a:pPr algn="just"/>
            <a:r>
              <a:rPr lang="hi-IN" sz="2800" dirty="0">
                <a:latin typeface="Times New Roman" panose="02020603050405020304" pitchFamily="18" charset="0"/>
                <a:cs typeface="Times New Roman" panose="02020603050405020304" pitchFamily="18" charset="0"/>
              </a:rPr>
              <a:t>इसी प्रकार, विवाह हॉल को भी खाली करना पड़ा ताकि महीनों पहले बुक किए गए विवाहों के लिए जगह बनाई जा सके।</a:t>
            </a:r>
          </a:p>
          <a:p>
            <a:pPr algn="just"/>
            <a:r>
              <a:rPr lang="hi-IN" sz="2800" dirty="0">
                <a:latin typeface="Times New Roman" panose="02020603050405020304" pitchFamily="18" charset="0"/>
                <a:cs typeface="Times New Roman" panose="02020603050405020304" pitchFamily="18" charset="0"/>
              </a:rPr>
              <a:t>बेहतर होता कि टीमों को बड़े स्टेडियम में या जहाँ तक संभव हो, पुलिस बकायदा/लाइन में ठहराया जाता, जब टीमें स्टैंड-बाय मोड में चली जातीं।</a:t>
            </a:r>
          </a:p>
          <a:p>
            <a:pPr algn="just"/>
            <a:r>
              <a:rPr lang="hi-IN" sz="2800" dirty="0">
                <a:latin typeface="Times New Roman" panose="02020603050405020304" pitchFamily="18" charset="0"/>
                <a:cs typeface="Times New Roman" panose="02020603050405020304" pitchFamily="18" charset="0"/>
              </a:rPr>
              <a:t>इस विशेष मामले में, टीमों को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अधिकारियों के पहल पर, राज्य प्रशासन से स्वतंत्र रूप से, </a:t>
            </a:r>
            <a:r>
              <a:rPr lang="en-IN" sz="2800" dirty="0">
                <a:latin typeface="Times New Roman" panose="02020603050405020304" pitchFamily="18" charset="0"/>
                <a:cs typeface="Times New Roman" panose="02020603050405020304" pitchFamily="18" charset="0"/>
              </a:rPr>
              <a:t>CRPF </a:t>
            </a:r>
            <a:r>
              <a:rPr lang="hi-IN" sz="2800" dirty="0">
                <a:latin typeface="Times New Roman" panose="02020603050405020304" pitchFamily="18" charset="0"/>
                <a:cs typeface="Times New Roman" panose="02020603050405020304" pitchFamily="18" charset="0"/>
              </a:rPr>
              <a:t>के समूह केंद्र में स्थानांतरित करना पड़ा।</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93F525FF-236C-54B4-A460-B21CD97FD7BB}"/>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72473" y="1698171"/>
            <a:ext cx="11647054" cy="5159829"/>
          </a:xfrm>
          <a:prstGeom prst="rect">
            <a:avLst/>
          </a:prstGeom>
        </p:spPr>
        <p:txBody>
          <a:bodyPr>
            <a:noAutofit/>
          </a:bodyPr>
          <a:lstStyle/>
          <a:p>
            <a:pPr marL="0" lvl="0" indent="0" algn="just">
              <a:buNone/>
            </a:pPr>
            <a:r>
              <a:rPr lang="en-IN" sz="2800" b="1" dirty="0">
                <a:latin typeface="Times New Roman" panose="02020603050405020304" pitchFamily="18" charset="0"/>
                <a:cs typeface="Times New Roman" panose="02020603050405020304" pitchFamily="18" charset="0"/>
              </a:rPr>
              <a:t>Bn </a:t>
            </a:r>
            <a:r>
              <a:rPr lang="hi-IN" sz="2800" b="1" dirty="0">
                <a:latin typeface="Times New Roman" panose="02020603050405020304" pitchFamily="18" charset="0"/>
                <a:cs typeface="Times New Roman" panose="02020603050405020304" pitchFamily="18" charset="0"/>
              </a:rPr>
              <a:t>से कनेक्टिविटी:-</a:t>
            </a:r>
          </a:p>
          <a:p>
            <a:pPr marL="0" lvl="0" indent="0" algn="just">
              <a:buNone/>
            </a:pPr>
            <a:endParaRPr lang="hi-IN" sz="2800" dirty="0">
              <a:latin typeface="Times New Roman" panose="02020603050405020304" pitchFamily="18" charset="0"/>
              <a:cs typeface="Times New Roman" panose="02020603050405020304" pitchFamily="18" charset="0"/>
            </a:endParaRPr>
          </a:p>
          <a:p>
            <a:pPr lvl="0" algn="just"/>
            <a:r>
              <a:rPr lang="hi-IN" sz="2800" dirty="0">
                <a:latin typeface="Times New Roman" panose="02020603050405020304" pitchFamily="18" charset="0"/>
                <a:cs typeface="Times New Roman" panose="02020603050405020304" pitchFamily="18" charset="0"/>
              </a:rPr>
              <a:t>बटालियन कैंपस से </a:t>
            </a:r>
            <a:r>
              <a:rPr lang="en-IN" sz="2800" dirty="0">
                <a:latin typeface="Times New Roman" panose="02020603050405020304" pitchFamily="18" charset="0"/>
                <a:cs typeface="Times New Roman" panose="02020603050405020304" pitchFamily="18" charset="0"/>
              </a:rPr>
              <a:t>NH 4 </a:t>
            </a:r>
            <a:r>
              <a:rPr lang="hi-IN" sz="2800" dirty="0">
                <a:latin typeface="Times New Roman" panose="02020603050405020304" pitchFamily="18" charset="0"/>
                <a:cs typeface="Times New Roman" panose="02020603050405020304" pitchFamily="18" charset="0"/>
              </a:rPr>
              <a:t>तक मुख्य पहुँच मार्ग तक्कोलम और कल्लारु नदी के पार से है। हाल ही में तमिलनाडु की बाढ़ के दौरान यह देखा गया कि यद्यपि यूनिट कंट्रोल रूम को संकट कॉल प्राप्त हुआ और टीमें 15 मिनट के भीतर कैंपस से रवाना हो गईं, फिर भी कल्लारु नदी और तक्कोलम क्षेत्र को पार करने में केवल 3 - 4 किमी की दूरी तय करने में 01 घंटे से अधिक समय लग गया क्योंकि कल्लारु नदी पर बना पुल बह गया था।</a:t>
            </a:r>
          </a:p>
          <a:p>
            <a:pPr lvl="0" algn="just"/>
            <a:r>
              <a:rPr lang="hi-IN" sz="2800" dirty="0">
                <a:latin typeface="Times New Roman" panose="02020603050405020304" pitchFamily="18" charset="0"/>
                <a:cs typeface="Times New Roman" panose="02020603050405020304" pitchFamily="18" charset="0"/>
              </a:rPr>
              <a:t>यह समस्या और भी गंभीर हो गई जब चेन्नई अंतर्राष्ट्रीय हवाई अड्डा भारी बाढ़ के कारण बंद हो गया और टीमों को अराकोणम स्थित नौसैनिक अड्डे पर   जाना पड़ा  और अराकोणम से शहर तक की यात्रा, जिसे 4 घंटे में पूरा होना चाहिए था, 10 घंटे में पूरी हुई।</a:t>
            </a:r>
          </a:p>
          <a:p>
            <a:pPr lvl="0" algn="just"/>
            <a:r>
              <a:rPr lang="hi-IN" sz="2800" dirty="0">
                <a:latin typeface="Times New Roman" panose="02020603050405020304" pitchFamily="18" charset="0"/>
                <a:cs typeface="Times New Roman" panose="02020603050405020304" pitchFamily="18" charset="0"/>
              </a:rPr>
              <a:t>(नोट: समस्या को तुरंत राज्य राहत आयुक्त के संज्ञान में लाया गया और नए पुल के निर्माण हेतु शीघ्र कार्रवाई का आश्वासन दिया गया)।</a:t>
            </a:r>
          </a:p>
          <a:p>
            <a:pPr lvl="0">
              <a:lnSpc>
                <a:spcPct val="170000"/>
              </a:lnSpc>
            </a:pPr>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088CE758-268B-181B-2A94-7EE21B6F8BF1}"/>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fontScale="90000"/>
          </a:bodyPr>
          <a:lstStyle/>
          <a:p>
            <a:r>
              <a:rPr lang="en-US" dirty="0"/>
              <a:t/>
            </a:r>
            <a:br>
              <a:rPr lang="en-US" dirty="0"/>
            </a:br>
            <a:endParaRPr lang="en-US" dirty="0"/>
          </a:p>
        </p:txBody>
      </p:sp>
      <p:sp>
        <p:nvSpPr>
          <p:cNvPr id="3" name="Content Placeholder 2"/>
          <p:cNvSpPr>
            <a:spLocks noGrp="1"/>
          </p:cNvSpPr>
          <p:nvPr>
            <p:ph idx="4294967295"/>
          </p:nvPr>
        </p:nvSpPr>
        <p:spPr>
          <a:xfrm>
            <a:off x="360218" y="1681017"/>
            <a:ext cx="11619346" cy="5043055"/>
          </a:xfrm>
          <a:prstGeom prst="rect">
            <a:avLst/>
          </a:prstGeom>
        </p:spPr>
        <p:txBody>
          <a:bodyPr>
            <a:normAutofit/>
          </a:bodyPr>
          <a:lstStyle/>
          <a:p>
            <a:pPr lvl="0">
              <a:lnSpc>
                <a:spcPct val="150000"/>
              </a:lnSpc>
              <a:buNone/>
            </a:pPr>
            <a:r>
              <a:rPr lang="en-US" b="1" dirty="0">
                <a:latin typeface="Times New Roman" panose="02020603050405020304" pitchFamily="18" charset="0"/>
                <a:cs typeface="Times New Roman" panose="02020603050405020304" pitchFamily="18" charset="0"/>
              </a:rPr>
              <a:t> </a:t>
            </a:r>
            <a:r>
              <a:rPr lang="hi-IN" sz="2800" b="1" u="sng" dirty="0">
                <a:latin typeface="Times New Roman" panose="02020603050405020304" pitchFamily="18" charset="0"/>
                <a:cs typeface="Times New Roman" panose="02020603050405020304" pitchFamily="18" charset="0"/>
              </a:rPr>
              <a:t>अवसर/सीखे गए सबक</a:t>
            </a:r>
          </a:p>
          <a:p>
            <a:pPr lvl="0">
              <a:lnSpc>
                <a:spcPct val="150000"/>
              </a:lnSpc>
              <a:buNone/>
            </a:pPr>
            <a:endParaRPr lang="hi-IN" sz="2800" b="1" u="sng"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हालाँकि देश के लिए इस तरह की व्यापक स्तर पर संपत्तियों के विनाश और बहुमूल्य जीवन की हानि का सामना करना एक दुखद और पीड़ादायक अनुभव है जिसे नज़रअंदाज़ नहीं किया जा सकता; लेकिन हाल ही में तमिलनाडु की बाढ़ में तैनात टीमों के लिए यह एक बेहद महत्वपूर्ण सीखने का अवसर भी साबित हुआ।</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यह शहरी बाढ़ का सबसे बुरा उदाहरणों में से एक था, जिसमें सभी संबंधित जटिलताएँ शामिल थीं, जिनसे हमारी टीमें रूबरू हुईं और उनसे सीखने का अवसर प्राप्त किया।</a:t>
            </a:r>
          </a:p>
          <a:p>
            <a:pPr lvl="0">
              <a:lnSpc>
                <a:spcPct val="150000"/>
              </a:lnSpc>
              <a:buNone/>
            </a:pPr>
            <a:endParaRPr lang="en-US" dirty="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EAB42D33-7534-66C9-99A6-6D5DAB2208ED}"/>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7927" y="1644072"/>
            <a:ext cx="11517746" cy="5070763"/>
          </a:xfrm>
          <a:prstGeom prst="rect">
            <a:avLst/>
          </a:prstGeom>
        </p:spPr>
        <p:txBody>
          <a:bodyPr>
            <a:normAutofit/>
          </a:bodyPr>
          <a:lstStyle/>
          <a:p>
            <a:pPr lvl="0" algn="just">
              <a:lnSpc>
                <a:spcPct val="150000"/>
              </a:lnSpc>
              <a:buNone/>
            </a:pPr>
            <a:r>
              <a:rPr lang="en-US" b="1" dirty="0">
                <a:latin typeface="Times New Roman" panose="02020603050405020304" pitchFamily="18" charset="0"/>
                <a:cs typeface="Times New Roman" panose="02020603050405020304" pitchFamily="18" charset="0"/>
              </a:rPr>
              <a:t> </a:t>
            </a:r>
            <a:r>
              <a:rPr lang="hi-IN" b="1" dirty="0">
                <a:latin typeface="Times New Roman" panose="02020603050405020304" pitchFamily="18" charset="0"/>
                <a:cs typeface="Times New Roman" panose="02020603050405020304" pitchFamily="18" charset="0"/>
              </a:rPr>
              <a:t>छवि निर्माण(</a:t>
            </a:r>
            <a:r>
              <a:rPr lang="en-US" sz="2800" b="1" dirty="0">
                <a:latin typeface="Times New Roman" panose="02020603050405020304" pitchFamily="18" charset="0"/>
                <a:cs typeface="Times New Roman" panose="02020603050405020304" pitchFamily="18" charset="0"/>
              </a:rPr>
              <a:t>Image Building</a:t>
            </a:r>
            <a:r>
              <a:rPr lang="hi-IN"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a:t>
            </a:r>
            <a:endParaRPr lang="hi-IN" sz="2800" b="1" dirty="0">
              <a:latin typeface="Times New Roman" panose="02020603050405020304" pitchFamily="18" charset="0"/>
              <a:cs typeface="Times New Roman" panose="02020603050405020304" pitchFamily="18" charset="0"/>
            </a:endParaRPr>
          </a:p>
          <a:p>
            <a:pPr lvl="0" algn="just">
              <a:lnSpc>
                <a:spcPct val="150000"/>
              </a:lnSpc>
              <a:buNone/>
            </a:pP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इस अनुभव के परिणामस्वरूप "मेन इन ब्लू" के लिए जमीनी स्तर पर जबरदस्त सम्मान और सद्भावना उत्पन्न हुई है।</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चेन्नई की स्थानीय जनता ने कई अवसरों पर एनडीआरएफ के अधिकारियों और जवानों को धन्यवाद दिया कि उन्होंने निस्वार्थ भाव से बाढ़ की स्थिति में कूदकर उनकी जान बचाई।</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यह सद्भावना विभिन्न राहत केंद्रों पर भी देखने को मिली, जहाँ स्थानीय लोगों ने एनडीआरएफ कर्मियों को उनकी सेवाओं के लिए विशेष रूप से धन्यवाद दिया।</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75D3B537-04F1-4544-AC1F-FC0A4D2B593F}"/>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19456" y="1645920"/>
            <a:ext cx="11768328" cy="5010912"/>
          </a:xfrm>
          <a:prstGeom prst="rect">
            <a:avLst/>
          </a:prstGeom>
        </p:spPr>
        <p:txBody>
          <a:bodyPr>
            <a:normAutofit/>
          </a:bodyPr>
          <a:lstStyle/>
          <a:p>
            <a:pPr algn="just">
              <a:lnSpc>
                <a:spcPct val="150000"/>
              </a:lnSpc>
            </a:pPr>
            <a:r>
              <a:rPr lang="hi-IN" sz="2800" dirty="0">
                <a:latin typeface="Times New Roman" panose="02020603050405020304" pitchFamily="18" charset="0"/>
                <a:cs typeface="Times New Roman" panose="02020603050405020304" pitchFamily="18" charset="0"/>
              </a:rPr>
              <a:t>शहरों और कस्बों में बाढ़ एक हालिया घटना है जिसके कारण -</a:t>
            </a:r>
          </a:p>
          <a:p>
            <a:pPr marL="514350" indent="-514350" algn="just">
              <a:lnSpc>
                <a:spcPct val="200000"/>
              </a:lnSpc>
              <a:buFont typeface="+mj-lt"/>
              <a:buAutoNum type="arabicPeriod"/>
            </a:pPr>
            <a:r>
              <a:rPr lang="hi-IN" sz="2800" dirty="0">
                <a:latin typeface="Times New Roman" panose="02020603050405020304" pitchFamily="18" charset="0"/>
                <a:cs typeface="Times New Roman" panose="02020603050405020304" pitchFamily="18" charset="0"/>
              </a:rPr>
              <a:t>कम समय में भारी वर्षा की घटनाओं में वृद्धि।
जलमार्गों का अंधाधुंध अतिक्रमण।
नालियों की अपर्याप्त क्षमता और।
जल निकासी के रखरखाव की कमी।</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462B2A31-1A88-3F7C-818D-2E893535465E}"/>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7164" y="1737360"/>
            <a:ext cx="11508509" cy="4959004"/>
          </a:xfrm>
          <a:prstGeom prst="rect">
            <a:avLst/>
          </a:prstGeom>
        </p:spPr>
        <p:txBody>
          <a:bodyPr>
            <a:normAutofit/>
          </a:bodyPr>
          <a:lstStyle/>
          <a:p>
            <a:pPr lvl="0">
              <a:buNone/>
            </a:pPr>
            <a:r>
              <a:rPr lang="hi-IN" sz="2800" b="1" dirty="0">
                <a:latin typeface="Times New Roman" panose="02020603050405020304" pitchFamily="18" charset="0"/>
                <a:cs typeface="Times New Roman" panose="02020603050405020304" pitchFamily="18" charset="0"/>
              </a:rPr>
              <a:t>राज्य के साथ बेहतर समन्वय:-</a:t>
            </a:r>
          </a:p>
          <a:p>
            <a:pPr lvl="0">
              <a:buNone/>
            </a:pPr>
            <a:endParaRPr lang="hi-IN" sz="2800" b="1"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एनडीआरएफ को दो राज्यों के 9 जिलों में तैनात किया गया। इसने जिलों के </a:t>
            </a:r>
            <a:r>
              <a:rPr lang="en-IN" sz="2800" dirty="0">
                <a:latin typeface="Times New Roman" panose="02020603050405020304" pitchFamily="18" charset="0"/>
                <a:cs typeface="Times New Roman" panose="02020603050405020304" pitchFamily="18" charset="0"/>
              </a:rPr>
              <a:t>DRO </a:t>
            </a:r>
            <a:r>
              <a:rPr lang="hi-IN" sz="2800" dirty="0">
                <a:latin typeface="Times New Roman" panose="02020603050405020304" pitchFamily="18" charset="0"/>
                <a:cs typeface="Times New Roman" panose="02020603050405020304" pitchFamily="18" charset="0"/>
              </a:rPr>
              <a:t>स्तर और तालुक अधिकारियों तक समन्वय की आवश्यकता पैदा की।</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जहाँ राज्य प्रशासन के उच्चतम स्तर पर उत्कृष्ट समन्वय स्थापित किया गया, वहीं यह देखकर ख़ुशी हुई की शीर्ष स्तर पर लिए गए निर्णय निचले स्तर के कर्मचारियों तक पहुँचाए गए और उचित तरीके से लागू किए गए।</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इस प्रक्रिया में अंतर - एजेंसी समन्वय भी स्थापित हुआ और कुशलतापूर्वक कार्य किया।</a:t>
            </a:r>
          </a:p>
        </p:txBody>
      </p:sp>
      <p:sp>
        <p:nvSpPr>
          <p:cNvPr id="5" name="TextBox 4">
            <a:extLst>
              <a:ext uri="{FF2B5EF4-FFF2-40B4-BE49-F238E27FC236}">
                <a16:creationId xmlns="" xmlns:a16="http://schemas.microsoft.com/office/drawing/2014/main" id="{89F48FAE-EAE5-ED1F-9A40-949DF76F2A5F}"/>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2364" y="1348509"/>
            <a:ext cx="11998036" cy="5509490"/>
          </a:xfrm>
          <a:prstGeom prst="rect">
            <a:avLst/>
          </a:prstGeom>
        </p:spPr>
        <p:txBody>
          <a:bodyPr>
            <a:noAutofit/>
          </a:bodyPr>
          <a:lstStyle/>
          <a:p>
            <a:pPr lvl="0" algn="just">
              <a:buNone/>
            </a:pPr>
            <a:r>
              <a:rPr lang="en-US" sz="2800" b="1" dirty="0">
                <a:latin typeface="Times New Roman" panose="02020603050405020304" pitchFamily="18" charset="0"/>
                <a:cs typeface="Times New Roman" panose="02020603050405020304" pitchFamily="18" charset="0"/>
              </a:rPr>
              <a:t>   </a:t>
            </a:r>
            <a:r>
              <a:rPr lang="hi-IN" sz="2800" b="1" dirty="0">
                <a:latin typeface="Times New Roman" panose="02020603050405020304" pitchFamily="18" charset="0"/>
                <a:cs typeface="Times New Roman" panose="02020603050405020304" pitchFamily="18" charset="0"/>
              </a:rPr>
              <a:t>पहचाने गए क्षेत्र जहां कार्य में सुधार किया जा सकता है:-</a:t>
            </a:r>
          </a:p>
          <a:p>
            <a:pPr lvl="0" algn="just">
              <a:buNone/>
            </a:pPr>
            <a:r>
              <a:rPr lang="hi-IN" sz="2800" b="1" dirty="0">
                <a:latin typeface="Times New Roman" panose="02020603050405020304" pitchFamily="18" charset="0"/>
                <a:cs typeface="Times New Roman" panose="02020603050405020304" pitchFamily="18" charset="0"/>
              </a:rPr>
              <a:t>
     </a:t>
            </a:r>
            <a:r>
              <a:rPr lang="hi-IN" sz="2800" dirty="0">
                <a:latin typeface="Times New Roman" panose="02020603050405020304" pitchFamily="18" charset="0"/>
                <a:cs typeface="Times New Roman" panose="02020603050405020304" pitchFamily="18" charset="0"/>
              </a:rPr>
              <a:t>इस अनुभव ने हमें हमारी ताकतों और कमजोरियों का एक रोडमैप दिया है। इसने उन क्षेत्रों पर भी ध्यान आकर्षित किया है जहाँ एनडीआरएफ अपने प्रदर्शन में सुधार कर सकती है और हमारे देश के नागरिकों को बेहतर सेवा प्रदान कर सकती है। विचार - मंथन सत्र से जो मुख्य बिंदु सामने आये वो इस प्रकार हैं</a:t>
            </a:r>
            <a:r>
              <a:rPr lang="hi-IN" sz="2800" dirty="0" smtClean="0">
                <a:latin typeface="Times New Roman" panose="02020603050405020304" pitchFamily="18" charset="0"/>
                <a:cs typeface="Times New Roman" panose="02020603050405020304" pitchFamily="18" charset="0"/>
              </a:rPr>
              <a:t>:</a:t>
            </a:r>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अच्छी गुणवत्ता वाली नावों की कमी – वर्तमान में रखी गई कई नावें क्षतिग्रस्त हैं और उन्हें बदलने की आवश्यकता है।</a:t>
            </a:r>
          </a:p>
          <a:p>
            <a:pPr algn="just"/>
            <a:r>
              <a:rPr lang="hi-IN" sz="2800" dirty="0">
                <a:latin typeface="Times New Roman" panose="02020603050405020304" pitchFamily="18" charset="0"/>
                <a:cs typeface="Times New Roman" panose="02020603050405020304" pitchFamily="18" charset="0"/>
              </a:rPr>
              <a:t>बसों और ट्रकों/ट्रूप कैरियर की कमी – प्रत्येक बटालियन के पास न्यूनतम 12 टीमें उपलब्ध होती हैं; लेकिन पर्याप्त वाहन उपलब्ध नहीं हैं और आपात स्थिति में टीमों को स्थानांतरित करने के लिए बटालियन राज्य पर निर्भर रहती है, जिससे अनावश्यक देरी होती है।</a:t>
            </a:r>
          </a:p>
          <a:p>
            <a:pPr algn="just"/>
            <a:r>
              <a:rPr lang="hi-IN" sz="2800" dirty="0">
                <a:latin typeface="Times New Roman" panose="02020603050405020304" pitchFamily="18" charset="0"/>
                <a:cs typeface="Times New Roman" panose="02020603050405020304" pitchFamily="18" charset="0"/>
              </a:rPr>
              <a:t>अधिक </a:t>
            </a:r>
            <a:r>
              <a:rPr lang="en-IN" sz="2800" dirty="0">
                <a:latin typeface="Times New Roman" panose="02020603050405020304" pitchFamily="18" charset="0"/>
                <a:cs typeface="Times New Roman" panose="02020603050405020304" pitchFamily="18" charset="0"/>
              </a:rPr>
              <a:t>QDA </a:t>
            </a:r>
            <a:r>
              <a:rPr lang="hi-IN" sz="2800" dirty="0">
                <a:latin typeface="Times New Roman" panose="02020603050405020304" pitchFamily="18" charset="0"/>
                <a:cs typeface="Times New Roman" panose="02020603050405020304" pitchFamily="18" charset="0"/>
              </a:rPr>
              <a:t>की आवश्यकता – बेहतर संचार के लिए प्रत्येक टीम को </a:t>
            </a:r>
            <a:r>
              <a:rPr lang="en-IN" sz="2800" dirty="0">
                <a:latin typeface="Times New Roman" panose="02020603050405020304" pitchFamily="18" charset="0"/>
                <a:cs typeface="Times New Roman" panose="02020603050405020304" pitchFamily="18" charset="0"/>
              </a:rPr>
              <a:t>QDA </a:t>
            </a:r>
            <a:r>
              <a:rPr lang="hi-IN" sz="2800" dirty="0">
                <a:latin typeface="Times New Roman" panose="02020603050405020304" pitchFamily="18" charset="0"/>
                <a:cs typeface="Times New Roman" panose="02020603050405020304" pitchFamily="18" charset="0"/>
              </a:rPr>
              <a:t>से लैस किया जाना चाहिए।</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2221A761-EBBC-0520-585B-2FA2B2CC7056}"/>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78182" y="2682154"/>
            <a:ext cx="8035636" cy="2042672"/>
          </a:xfrm>
          <a:prstGeom prst="rect">
            <a:avLst/>
          </a:prstGeom>
          <a:solidFill>
            <a:srgbClr val="FFC000"/>
          </a:solidFill>
        </p:spPr>
        <p:txBody>
          <a:bodyPr anchor="ctr">
            <a:normAutofit fontScale="90000"/>
          </a:bodyPr>
          <a:lstStyle/>
          <a:p>
            <a:r>
              <a:rPr lang="en-US" sz="6000" b="1" dirty="0">
                <a:latin typeface="Times New Roman" panose="02020603050405020304" pitchFamily="18" charset="0"/>
              </a:rPr>
              <a:t/>
            </a:r>
            <a:br>
              <a:rPr lang="en-US" sz="6000" b="1" dirty="0">
                <a:latin typeface="Times New Roman" panose="02020603050405020304" pitchFamily="18" charset="0"/>
              </a:rPr>
            </a:br>
            <a:r>
              <a:rPr lang="hi-IN" sz="6000" b="1" dirty="0">
                <a:latin typeface="Times New Roman" panose="02020603050405020304" pitchFamily="18" charset="0"/>
              </a:rPr>
              <a:t>केरल बाढ़ - 2018</a:t>
            </a:r>
            <a:r>
              <a:rPr lang="en-US" sz="6000" dirty="0">
                <a:latin typeface="Times New Roman" panose="02020603050405020304" pitchFamily="18" charset="0"/>
              </a:rPr>
              <a:t/>
            </a:r>
            <a:br>
              <a:rPr lang="en-US" sz="6000" dirty="0">
                <a:latin typeface="Times New Roman" panose="02020603050405020304" pitchFamily="18" charset="0"/>
              </a:rPr>
            </a:br>
            <a:endParaRPr lang="en-US" sz="6000" dirty="0">
              <a:latin typeface="Times New Roman" panose="02020603050405020304" pitchFamily="18" charset="0"/>
            </a:endParaRPr>
          </a:p>
        </p:txBody>
      </p:sp>
      <p:sp>
        <p:nvSpPr>
          <p:cNvPr id="3" name="AutoShape 2" descr="The 2015 Chennai Flood: A Case fo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Times New Roman" panose="02020603050405020304" pitchFamily="18" charset="0"/>
            </a:endParaRPr>
          </a:p>
        </p:txBody>
      </p:sp>
      <p:pic>
        <p:nvPicPr>
          <p:cNvPr id="2050" name="Picture 2" descr="C:\Users\Dell\Desktop\kera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44073"/>
            <a:ext cx="5015345" cy="158865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ell\Desktop\keral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873" y="1644073"/>
            <a:ext cx="5163127" cy="15886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ell\Desktop\keral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74253"/>
            <a:ext cx="5015344" cy="18478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Dell\Desktop\keral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873" y="4174253"/>
            <a:ext cx="5163127" cy="184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47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7164" y="1985818"/>
            <a:ext cx="11388436" cy="4594878"/>
          </a:xfrm>
          <a:prstGeom prst="rect">
            <a:avLst/>
          </a:prstGeom>
        </p:spPr>
        <p:txBody>
          <a:bodyPr>
            <a:noAutofit/>
          </a:bodyPr>
          <a:lstStyle/>
          <a:p>
            <a:pPr>
              <a:lnSpc>
                <a:spcPct val="150000"/>
              </a:lnSpc>
            </a:pPr>
            <a:r>
              <a:rPr lang="hi-IN" sz="2800" dirty="0">
                <a:latin typeface="Times New Roman" panose="02020603050405020304" pitchFamily="18" charset="0"/>
                <a:cs typeface="Times New Roman" panose="02020603050405020304" pitchFamily="18" charset="0"/>
              </a:rPr>
              <a:t>2018 की केरल बाढ़ हाल के वर्षों में देश को प्रभावित करने वाली सबसे बड़ी आपदाओं में से एक थी।</a:t>
            </a:r>
          </a:p>
          <a:p>
            <a:pPr>
              <a:lnSpc>
                <a:spcPct val="150000"/>
              </a:lnSpc>
            </a:pPr>
            <a:r>
              <a:rPr lang="hi-IN" sz="2800" dirty="0">
                <a:latin typeface="Times New Roman" panose="02020603050405020304" pitchFamily="18" charset="0"/>
                <a:cs typeface="Times New Roman" panose="02020603050405020304" pitchFamily="18" charset="0"/>
              </a:rPr>
              <a:t>इसके दायरे की बात करें तो इसने लगभग पूरे राज्य को अपनी चपेट में ले लिया और जीवन के सभी पहलुओं को प्रभावित किया।</a:t>
            </a:r>
          </a:p>
          <a:p>
            <a:pPr>
              <a:lnSpc>
                <a:spcPct val="150000"/>
              </a:lnSpc>
            </a:pPr>
            <a:r>
              <a:rPr lang="hi-IN" sz="2800" dirty="0">
                <a:latin typeface="Times New Roman" panose="02020603050405020304" pitchFamily="18" charset="0"/>
                <a:cs typeface="Times New Roman" panose="02020603050405020304" pitchFamily="18" charset="0"/>
              </a:rPr>
              <a:t>इस बाढ़ में 474 लोगों की जान गई और 18,900 करोड़ रुपये की संपत्ति नष्ट हो गई।</a:t>
            </a:r>
          </a:p>
        </p:txBody>
      </p:sp>
      <p:sp>
        <p:nvSpPr>
          <p:cNvPr id="2" name="TextBox 1">
            <a:extLst>
              <a:ext uri="{FF2B5EF4-FFF2-40B4-BE49-F238E27FC236}">
                <a16:creationId xmlns="" xmlns:a16="http://schemas.microsoft.com/office/drawing/2014/main" id="{79197762-8A47-F542-5B8C-2D595CAB13FC}"/>
              </a:ext>
            </a:extLst>
          </p:cNvPr>
          <p:cNvSpPr txBox="1"/>
          <p:nvPr/>
        </p:nvSpPr>
        <p:spPr>
          <a:xfrm>
            <a:off x="2007523" y="518225"/>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केरल बाढ़ परिचय</a:t>
            </a:r>
          </a:p>
        </p:txBody>
      </p:sp>
    </p:spTree>
    <p:extLst>
      <p:ext uri="{BB962C8B-B14F-4D97-AF65-F5344CB8AC3E}">
        <p14:creationId xmlns:p14="http://schemas.microsoft.com/office/powerpoint/2010/main" val="2714094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819563"/>
            <a:ext cx="10972800" cy="4867563"/>
          </a:xfrm>
          <a:prstGeom prst="rect">
            <a:avLst/>
          </a:prstGeom>
        </p:spPr>
        <p:txBody>
          <a:bodyPr>
            <a:normAutofit/>
          </a:bodyPr>
          <a:lstStyle/>
          <a:p>
            <a:pPr algn="just"/>
            <a:r>
              <a:rPr lang="hi-IN" sz="2800" dirty="0">
                <a:latin typeface="Times New Roman" panose="02020603050405020304" pitchFamily="18" charset="0"/>
                <a:cs typeface="Times New Roman" panose="02020603050405020304" pitchFamily="18" charset="0"/>
              </a:rPr>
              <a:t>कम से कम 16,000 किलोमीटर की मुख्य सड़कें स्थायी रूप से क्षतिग्रस्त हो गई और उन्हें पूरी तरह से दोबारा बनाया जाना आवश्यक है।</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सभी बस्तियों में से लगभग 30% को संरचनात्मक क्षति हुई।</a:t>
            </a:r>
          </a:p>
          <a:p>
            <a:pPr marL="0" indent="0" algn="just">
              <a:buNone/>
            </a:pPr>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सभी घरों में से लगभग 10% को आवास के लिए असुरक्षित बना दिया गया।</a:t>
            </a:r>
            <a:endParaRPr lang="en-IN"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D8B282DD-0E9A-5A07-7EFF-EE78482F1FBF}"/>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2980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Users\Administrator\Downloads\KL-Flood (1).tif"/>
          <p:cNvPicPr>
            <a:picLocks noGrp="1"/>
          </p:cNvPicPr>
          <p:nvPr>
            <p:ph idx="4294967295"/>
          </p:nvPr>
        </p:nvPicPr>
        <p:blipFill>
          <a:blip r:embed="rId2" cstate="print"/>
          <a:srcRect/>
          <a:stretch>
            <a:fillRect/>
          </a:stretch>
        </p:blipFill>
        <p:spPr bwMode="auto">
          <a:xfrm>
            <a:off x="267855" y="1745673"/>
            <a:ext cx="11656290" cy="5112326"/>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0CEC1AB1-807D-D4A3-B22A-9D04A316AC7F}"/>
              </a:ext>
            </a:extLst>
          </p:cNvPr>
          <p:cNvSpPr txBox="1"/>
          <p:nvPr/>
        </p:nvSpPr>
        <p:spPr>
          <a:xfrm>
            <a:off x="2007523" y="549002"/>
            <a:ext cx="8176953" cy="707886"/>
          </a:xfrm>
          <a:prstGeom prst="rect">
            <a:avLst/>
          </a:prstGeom>
          <a:solidFill>
            <a:srgbClr val="FFC000"/>
          </a:solidFill>
        </p:spPr>
        <p:txBody>
          <a:bodyPr wrap="square" rtlCol="0" anchor="ctr">
            <a:spAutoFit/>
          </a:bodyPr>
          <a:lstStyle/>
          <a:p>
            <a:pPr algn="ctr"/>
            <a:r>
              <a:rPr lang="hi-IN" sz="4000" b="1" dirty="0">
                <a:latin typeface="Times New Roman" panose="02020603050405020304" pitchFamily="18" charset="0"/>
                <a:cs typeface="Times New Roman" panose="02020603050405020304" pitchFamily="18" charset="0"/>
              </a:rPr>
              <a:t>बाढ़ प्रवण क्षेत्र का नक्शा केरल राज्य</a:t>
            </a:r>
          </a:p>
        </p:txBody>
      </p:sp>
    </p:spTree>
    <p:extLst>
      <p:ext uri="{BB962C8B-B14F-4D97-AF65-F5344CB8AC3E}">
        <p14:creationId xmlns:p14="http://schemas.microsoft.com/office/powerpoint/2010/main" val="3232931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600205"/>
            <a:ext cx="10972800" cy="4758392"/>
          </a:xfrm>
          <a:prstGeom prst="rect">
            <a:avLst/>
          </a:prstGeom>
        </p:spPr>
        <p:txBody>
          <a:bodyPr>
            <a:noAutofit/>
          </a:bodyPr>
          <a:lstStyle/>
          <a:p>
            <a:pPr algn="just"/>
            <a:r>
              <a:rPr lang="hi-IN" sz="2800" dirty="0">
                <a:latin typeface="Times New Roman" panose="02020603050405020304" pitchFamily="18" charset="0"/>
                <a:cs typeface="Times New Roman" panose="02020603050405020304" pitchFamily="18" charset="0"/>
              </a:rPr>
              <a:t>राज्य के सभी 14 जिलों को रेड अलर्ट पर रखा गया। </a:t>
            </a:r>
          </a:p>
          <a:p>
            <a:pPr marL="0" indent="0" algn="just">
              <a:buNone/>
            </a:pPr>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केरल सरकार के अनुसार, केरल की कुल आबादी का छठा हिस्सा बाढ़ और संबंधित घटनाओं से सीधे प्रभावित हुआ।</a:t>
            </a:r>
          </a:p>
          <a:p>
            <a:pPr marL="0" indent="0" algn="just">
              <a:buNone/>
            </a:pPr>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केंद्र सरकार ने इसे लेवल 3 की आपदा या 'गंभीर प्रकृति की आपदा' घोषित किया।</a:t>
            </a:r>
          </a:p>
          <a:p>
            <a:pPr marL="0" indent="0" algn="just">
              <a:buNone/>
            </a:pPr>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राज्य के भीतर 42 बांधों में से 35 को इतिहास में पहली बार खोला गया।</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F7085539-9CF8-9C2B-9839-4DD2B07C5B80}"/>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5727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4728" y="1717964"/>
            <a:ext cx="11843150" cy="5015345"/>
          </a:xfrm>
          <a:prstGeom prst="rect">
            <a:avLst/>
          </a:prstGeom>
        </p:spPr>
        <p:txBody>
          <a:bodyPr>
            <a:noAutofit/>
          </a:bodyPr>
          <a:lstStyle/>
          <a:p>
            <a:pPr algn="just"/>
            <a:r>
              <a:rPr lang="hi-IN" sz="2800" dirty="0">
                <a:latin typeface="Times New Roman" panose="02020603050405020304" pitchFamily="18" charset="0"/>
                <a:cs typeface="Times New Roman" panose="02020603050405020304" pitchFamily="18" charset="0"/>
              </a:rPr>
              <a:t>एशिया के सबसे बड़े आर्च बांधों में से एक इडुक्की बांध के सभी पाँच ओवरफ्लो गेट 26 वर्षों में पहली बार एक साथ खोले गए।</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इसके अलावा, राज्यभर में 24 से अधिक बाँधों को भी अतिरिक्त पानी निकालने के लिए खोला गया।</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वायनाड और इडुक्की में भारी वर्षा के कारण भीषण भूस्खलन हुए और पहाड़ी जिले अलग-थलग पड़ गए।</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केरल राज्य आपदा प्रबंधन प्राधिकरण ने पानी का स्तर बढ़ने की स्थिति में संवेदनशील क्षेत्रों से लोगों को निकालने के लिए अधिकारियों के लिए आवश्यक तैयारी करने के लिए रेड अलर्ट जारी किया।</a:t>
            </a:r>
            <a:endParaRPr lang="en-IN"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C6D67F08-B880-61F9-08D0-821CBD3A8C54}"/>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8273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Users\main\AppData\Local\Microsoft\Windows\Temporary Internet Files\Content.Word\New Picture.png"/>
          <p:cNvPicPr>
            <a:picLocks noGrp="1"/>
          </p:cNvPicPr>
          <p:nvPr>
            <p:ph idx="4294967295"/>
          </p:nvPr>
        </p:nvPicPr>
        <p:blipFill>
          <a:blip r:embed="rId2" cstate="print"/>
          <a:srcRect/>
          <a:stretch>
            <a:fillRect/>
          </a:stretch>
        </p:blipFill>
        <p:spPr bwMode="auto">
          <a:xfrm>
            <a:off x="304800" y="1810327"/>
            <a:ext cx="5589755" cy="4676946"/>
          </a:xfrm>
          <a:prstGeom prst="rect">
            <a:avLst/>
          </a:prstGeom>
          <a:noFill/>
          <a:ln w="9525">
            <a:noFill/>
            <a:miter lim="800000"/>
            <a:headEnd/>
            <a:tailEnd/>
          </a:ln>
        </p:spPr>
      </p:pic>
      <p:pic>
        <p:nvPicPr>
          <p:cNvPr id="6" name="Picture 5" descr="C:\Users\main\AppData\Local\Microsoft\Windows\Temporary Internet Files\Content.Word\New Picture (1).png"/>
          <p:cNvPicPr/>
          <p:nvPr/>
        </p:nvPicPr>
        <p:blipFill>
          <a:blip r:embed="rId3" cstate="print"/>
          <a:srcRect/>
          <a:stretch>
            <a:fillRect/>
          </a:stretch>
        </p:blipFill>
        <p:spPr bwMode="auto">
          <a:xfrm>
            <a:off x="5979428" y="1810327"/>
            <a:ext cx="6010275" cy="4676946"/>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83E3FD84-91FB-E742-EEB3-51A4151D7F22}"/>
              </a:ext>
            </a:extLst>
          </p:cNvPr>
          <p:cNvSpPr txBox="1"/>
          <p:nvPr/>
        </p:nvSpPr>
        <p:spPr>
          <a:xfrm>
            <a:off x="2007523" y="518225"/>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मौसम पूर्वानुमान का दृष्टिकोण</a:t>
            </a:r>
          </a:p>
        </p:txBody>
      </p:sp>
    </p:spTree>
    <p:extLst>
      <p:ext uri="{BB962C8B-B14F-4D97-AF65-F5344CB8AC3E}">
        <p14:creationId xmlns:p14="http://schemas.microsoft.com/office/powerpoint/2010/main" val="990176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ain\AppData\Local\Microsoft\Windows\Temporary Internet Files\Content.Word\New Picture.png"/>
          <p:cNvPicPr/>
          <p:nvPr/>
        </p:nvPicPr>
        <p:blipFill>
          <a:blip r:embed="rId2" cstate="print"/>
          <a:srcRect/>
          <a:stretch>
            <a:fillRect/>
          </a:stretch>
        </p:blipFill>
        <p:spPr bwMode="auto">
          <a:xfrm>
            <a:off x="1625600" y="1847272"/>
            <a:ext cx="4670073" cy="4174837"/>
          </a:xfrm>
          <a:prstGeom prst="rect">
            <a:avLst/>
          </a:prstGeom>
          <a:noFill/>
          <a:ln w="9525">
            <a:noFill/>
            <a:miter lim="800000"/>
            <a:headEnd/>
            <a:tailEnd/>
          </a:ln>
        </p:spPr>
      </p:pic>
      <p:pic>
        <p:nvPicPr>
          <p:cNvPr id="8" name="Content Placeholder 7" descr="C:\Users\main\AppData\Local\Microsoft\Windows\Temporary Internet Files\Content.Word\New Picture (1).png"/>
          <p:cNvPicPr>
            <a:picLocks noGrp="1"/>
          </p:cNvPicPr>
          <p:nvPr>
            <p:ph idx="4294967295"/>
          </p:nvPr>
        </p:nvPicPr>
        <p:blipFill>
          <a:blip r:embed="rId3" cstate="print"/>
          <a:srcRect/>
          <a:stretch>
            <a:fillRect/>
          </a:stretch>
        </p:blipFill>
        <p:spPr bwMode="auto">
          <a:xfrm>
            <a:off x="6697323" y="1847272"/>
            <a:ext cx="4670073" cy="4174837"/>
          </a:xfrm>
          <a:prstGeom prst="rect">
            <a:avLst/>
          </a:prstGeom>
          <a:noFill/>
          <a:ln w="9525">
            <a:noFill/>
            <a:miter lim="800000"/>
            <a:headEnd/>
            <a:tailEnd/>
          </a:ln>
        </p:spPr>
      </p:pic>
      <p:sp>
        <p:nvSpPr>
          <p:cNvPr id="4" name="TextBox 3">
            <a:extLst>
              <a:ext uri="{FF2B5EF4-FFF2-40B4-BE49-F238E27FC236}">
                <a16:creationId xmlns="" xmlns:a16="http://schemas.microsoft.com/office/drawing/2014/main" id="{FB3B2D16-69C6-C936-67D1-260450034D8A}"/>
              </a:ext>
            </a:extLst>
          </p:cNvPr>
          <p:cNvSpPr txBox="1"/>
          <p:nvPr/>
        </p:nvSpPr>
        <p:spPr>
          <a:xfrm>
            <a:off x="2007523" y="518225"/>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मौसम पूर्वानुमान का दृष्टिकोण</a:t>
            </a:r>
          </a:p>
        </p:txBody>
      </p:sp>
    </p:spTree>
    <p:extLst>
      <p:ext uri="{BB962C8B-B14F-4D97-AF65-F5344CB8AC3E}">
        <p14:creationId xmlns:p14="http://schemas.microsoft.com/office/powerpoint/2010/main" val="2049522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 xmlns:a16="http://schemas.microsoft.com/office/drawing/2014/main" id="{A960971F-F544-12B6-7A43-126A67A0CFBC}"/>
              </a:ext>
            </a:extLst>
          </p:cNvPr>
          <p:cNvGraphicFramePr/>
          <p:nvPr>
            <p:extLst>
              <p:ext uri="{D42A27DB-BD31-4B8C-83A1-F6EECF244321}">
                <p14:modId xmlns:p14="http://schemas.microsoft.com/office/powerpoint/2010/main" val="897548680"/>
              </p:ext>
            </p:extLst>
          </p:nvPr>
        </p:nvGraphicFramePr>
        <p:xfrm>
          <a:off x="192024" y="1533376"/>
          <a:ext cx="11768328" cy="5150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 xmlns:a16="http://schemas.microsoft.com/office/drawing/2014/main" id="{C5ADBF60-102C-B923-3BF7-BEEF6F83B41C}"/>
              </a:ext>
            </a:extLst>
          </p:cNvPr>
          <p:cNvSpPr txBox="1"/>
          <p:nvPr/>
        </p:nvSpPr>
        <p:spPr>
          <a:xfrm>
            <a:off x="2150769" y="173736"/>
            <a:ext cx="8176953" cy="109728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आईएमडी रिपोर्ट(</a:t>
            </a:r>
            <a:r>
              <a:rPr lang="en-IN" sz="4400" b="1" u="sng" dirty="0">
                <a:latin typeface="Times New Roman" panose="02020603050405020304" pitchFamily="18" charset="0"/>
                <a:cs typeface="Times New Roman" panose="02020603050405020304" pitchFamily="18" charset="0"/>
              </a:rPr>
              <a:t>IMD REPORT)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ain\AppData\Local\Microsoft\Windows\Temporary Internet Files\Content.Word\New Picture.png"/>
          <p:cNvPicPr/>
          <p:nvPr/>
        </p:nvPicPr>
        <p:blipFill>
          <a:blip r:embed="rId2" cstate="print"/>
          <a:srcRect/>
          <a:stretch>
            <a:fillRect/>
          </a:stretch>
        </p:blipFill>
        <p:spPr bwMode="auto">
          <a:xfrm>
            <a:off x="424873" y="1616365"/>
            <a:ext cx="11545454" cy="4761346"/>
          </a:xfrm>
          <a:prstGeom prst="rect">
            <a:avLst/>
          </a:prstGeom>
          <a:noFill/>
          <a:ln w="9525">
            <a:noFill/>
            <a:miter lim="800000"/>
            <a:headEnd/>
            <a:tailEnd/>
          </a:ln>
        </p:spPr>
      </p:pic>
      <p:sp>
        <p:nvSpPr>
          <p:cNvPr id="4" name="TextBox 3">
            <a:extLst>
              <a:ext uri="{FF2B5EF4-FFF2-40B4-BE49-F238E27FC236}">
                <a16:creationId xmlns="" xmlns:a16="http://schemas.microsoft.com/office/drawing/2014/main" id="{813DF9CA-1241-80B9-6CB9-F4B2144EF221}"/>
              </a:ext>
            </a:extLst>
          </p:cNvPr>
          <p:cNvSpPr txBox="1"/>
          <p:nvPr/>
        </p:nvSpPr>
        <p:spPr>
          <a:xfrm>
            <a:off x="2007523" y="518225"/>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मौसम पूर्वानुमान का दृष्टिकोण</a:t>
            </a:r>
          </a:p>
        </p:txBody>
      </p:sp>
    </p:spTree>
    <p:extLst>
      <p:ext uri="{BB962C8B-B14F-4D97-AF65-F5344CB8AC3E}">
        <p14:creationId xmlns:p14="http://schemas.microsoft.com/office/powerpoint/2010/main" val="8475285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4727" y="1600204"/>
            <a:ext cx="11868728" cy="5257796"/>
          </a:xfrm>
          <a:prstGeom prst="rect">
            <a:avLst/>
          </a:prstGeom>
        </p:spPr>
        <p:txBody>
          <a:bodyPr>
            <a:normAutofit fontScale="25000" lnSpcReduction="20000"/>
          </a:bodyPr>
          <a:lstStyle/>
          <a:p>
            <a:pPr marL="0" indent="0" algn="just">
              <a:buNone/>
            </a:pPr>
            <a:r>
              <a:rPr lang="hi-IN" sz="11200" b="1" u="sng" dirty="0">
                <a:latin typeface="Times New Roman" panose="02020603050405020304" pitchFamily="18" charset="0"/>
                <a:cs typeface="Times New Roman" panose="02020603050405020304" pitchFamily="18" charset="0"/>
              </a:rPr>
              <a:t>पेरियार:-</a:t>
            </a:r>
            <a:endParaRPr lang="en-US" sz="11200" b="1" u="sng" dirty="0">
              <a:latin typeface="Times New Roman" panose="02020603050405020304" pitchFamily="18" charset="0"/>
              <a:cs typeface="Times New Roman" panose="02020603050405020304" pitchFamily="18" charset="0"/>
            </a:endParaRPr>
          </a:p>
          <a:p>
            <a:pPr marL="0" indent="0">
              <a:buNone/>
            </a:pPr>
            <a:endParaRPr lang="hi-IN" sz="10800" b="1" u="sng" dirty="0">
              <a:latin typeface="Times New Roman" panose="02020603050405020304" pitchFamily="18" charset="0"/>
              <a:cs typeface="Times New Roman" panose="02020603050405020304" pitchFamily="18" charset="0"/>
            </a:endParaRPr>
          </a:p>
          <a:p>
            <a:pPr algn="just"/>
            <a:r>
              <a:rPr lang="hi-IN" sz="11200" dirty="0">
                <a:latin typeface="Times New Roman" panose="02020603050405020304" pitchFamily="18" charset="0"/>
                <a:cs typeface="Times New Roman" panose="02020603050405020304" pitchFamily="18" charset="0"/>
              </a:rPr>
              <a:t>पेरियार केरल की सबसे लंबी नदी है और सबसे अधिक जल निकासी क्षमता वाली नदी है।</a:t>
            </a:r>
          </a:p>
          <a:p>
            <a:pPr algn="just"/>
            <a:r>
              <a:rPr lang="hi-IN" sz="11200" dirty="0">
                <a:latin typeface="Times New Roman" panose="02020603050405020304" pitchFamily="18" charset="0"/>
                <a:cs typeface="Times New Roman" panose="02020603050405020304" pitchFamily="18" charset="0"/>
              </a:rPr>
              <a:t>यह इडुक्की बांध के माध्यम से केरल की विद्युत शक्ति का एक महत्वपूर्ण हिस्सा उत्पन्न करती है और औद्योगिक एवं वाणिज्यिक गतिविधियों वाले क्षेत्र से होकर बहती है।</a:t>
            </a:r>
          </a:p>
          <a:p>
            <a:pPr algn="just"/>
            <a:r>
              <a:rPr lang="hi-IN" sz="11200" dirty="0">
                <a:latin typeface="Times New Roman" panose="02020603050405020304" pitchFamily="18" charset="0"/>
                <a:cs typeface="Times New Roman" panose="02020603050405020304" pitchFamily="18" charset="0"/>
              </a:rPr>
              <a:t>पेरियार उप-बेसिन में पर्याप्त भंडारण क्षमता वाले जलाशय इडुक्की, इडामल्यार और मुल्ला पेरियार हैं।</a:t>
            </a:r>
          </a:p>
          <a:p>
            <a:pPr algn="just"/>
            <a:r>
              <a:rPr lang="hi-IN" sz="11200" dirty="0">
                <a:latin typeface="Times New Roman" panose="02020603050405020304" pitchFamily="18" charset="0"/>
                <a:cs typeface="Times New Roman" panose="02020603050405020304" pitchFamily="18" charset="0"/>
              </a:rPr>
              <a:t>15 - 17 अगस्त 2018 की वर्षा अवधि के दौरान इडुक्की जलाशय से कुल निकासी लगभग 345 </a:t>
            </a:r>
            <a:r>
              <a:rPr lang="en-IN" sz="11200" dirty="0">
                <a:latin typeface="Times New Roman" panose="02020603050405020304" pitchFamily="18" charset="0"/>
                <a:cs typeface="Times New Roman" panose="02020603050405020304" pitchFamily="18" charset="0"/>
              </a:rPr>
              <a:t>MCM(</a:t>
            </a:r>
            <a:r>
              <a:rPr lang="hi-IN" sz="11200" dirty="0">
                <a:latin typeface="Times New Roman" panose="02020603050405020304" pitchFamily="18" charset="0"/>
                <a:cs typeface="Times New Roman" panose="02020603050405020304" pitchFamily="18" charset="0"/>
              </a:rPr>
              <a:t>स्पिल) और 30 </a:t>
            </a:r>
            <a:r>
              <a:rPr lang="en-IN" sz="11200" dirty="0">
                <a:latin typeface="Times New Roman" panose="02020603050405020304" pitchFamily="18" charset="0"/>
                <a:cs typeface="Times New Roman" panose="02020603050405020304" pitchFamily="18" charset="0"/>
              </a:rPr>
              <a:t>MCM(</a:t>
            </a:r>
            <a:r>
              <a:rPr lang="hi-IN" sz="11200" dirty="0">
                <a:latin typeface="Times New Roman" panose="02020603050405020304" pitchFamily="18" charset="0"/>
                <a:cs typeface="Times New Roman" panose="02020603050405020304" pitchFamily="18" charset="0"/>
              </a:rPr>
              <a:t>पावरहाउस से मूवट्टुपुझा नदी में) रही, जबकि कुल प्रवाह 435 </a:t>
            </a:r>
            <a:r>
              <a:rPr lang="en-IN" sz="11200" dirty="0">
                <a:latin typeface="Times New Roman" panose="02020603050405020304" pitchFamily="18" charset="0"/>
                <a:cs typeface="Times New Roman" panose="02020603050405020304" pitchFamily="18" charset="0"/>
              </a:rPr>
              <a:t>MCM </a:t>
            </a:r>
            <a:r>
              <a:rPr lang="hi-IN" sz="11200" dirty="0">
                <a:latin typeface="Times New Roman" panose="02020603050405020304" pitchFamily="18" charset="0"/>
                <a:cs typeface="Times New Roman" panose="02020603050405020304" pitchFamily="18" charset="0"/>
              </a:rPr>
              <a:t>था।</a:t>
            </a:r>
          </a:p>
          <a:p>
            <a:pPr algn="just"/>
            <a:r>
              <a:rPr lang="hi-IN" sz="11200" dirty="0">
                <a:latin typeface="Times New Roman" panose="02020603050405020304" pitchFamily="18" charset="0"/>
                <a:cs typeface="Times New Roman" panose="02020603050405020304" pitchFamily="18" charset="0"/>
              </a:rPr>
              <a:t>अतः 15-17 अगस्त के दौरान लगभग 60 </a:t>
            </a:r>
            <a:r>
              <a:rPr lang="en-IN" sz="11200" dirty="0">
                <a:latin typeface="Times New Roman" panose="02020603050405020304" pitchFamily="18" charset="0"/>
                <a:cs typeface="Times New Roman" panose="02020603050405020304" pitchFamily="18" charset="0"/>
              </a:rPr>
              <a:t>MCM </a:t>
            </a:r>
            <a:r>
              <a:rPr lang="hi-IN" sz="11200" dirty="0">
                <a:latin typeface="Times New Roman" panose="02020603050405020304" pitchFamily="18" charset="0"/>
                <a:cs typeface="Times New Roman" panose="02020603050405020304" pitchFamily="18" charset="0"/>
              </a:rPr>
              <a:t>बाढ़ प्रवाह को इडुक्की जलाशय ने अवशोषित किया।</a:t>
            </a:r>
          </a:p>
          <a:p>
            <a:pPr algn="just"/>
            <a:r>
              <a:rPr lang="hi-IN" sz="11200" dirty="0">
                <a:latin typeface="Times New Roman" panose="02020603050405020304" pitchFamily="18" charset="0"/>
                <a:cs typeface="Times New Roman" panose="02020603050405020304" pitchFamily="18" charset="0"/>
              </a:rPr>
              <a:t>केरल बाढ़ 2018 के दौरान पेरियार नदी के उफान से प्रभावित प्रमुख शहर थे – कोच्चि, अलुवा, एर्नाकुलम, इडुक्की, नेरियमंगलम, कालडी, मालयत्तूर, त्रिशूर आदि।</a:t>
            </a:r>
          </a:p>
          <a:p>
            <a:pPr marL="0" indent="0">
              <a:buNone/>
            </a:pPr>
            <a:endParaRPr lang="en-I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593B23B4-E6CE-7180-C64D-F01750D63FC9}"/>
              </a:ext>
            </a:extLst>
          </p:cNvPr>
          <p:cNvSpPr txBox="1"/>
          <p:nvPr/>
        </p:nvSpPr>
        <p:spPr>
          <a:xfrm>
            <a:off x="2030614" y="500467"/>
            <a:ext cx="8176953" cy="646331"/>
          </a:xfrm>
          <a:prstGeom prst="rect">
            <a:avLst/>
          </a:prstGeom>
          <a:solidFill>
            <a:srgbClr val="FFC000"/>
          </a:solidFill>
        </p:spPr>
        <p:txBody>
          <a:bodyPr wrap="square" rtlCol="0" anchor="ctr">
            <a:spAutoFit/>
          </a:bodyPr>
          <a:lstStyle/>
          <a:p>
            <a:pPr algn="ctr"/>
            <a:r>
              <a:rPr lang="hi-IN" sz="3600" b="1" dirty="0">
                <a:latin typeface="Times New Roman" panose="02020603050405020304" pitchFamily="18" charset="0"/>
                <a:cs typeface="Times New Roman" panose="02020603050405020304" pitchFamily="18" charset="0"/>
              </a:rPr>
              <a:t>बाढ़ के दौरान सबसे ज्यादा प्रभावित नदियां</a:t>
            </a:r>
          </a:p>
        </p:txBody>
      </p:sp>
    </p:spTree>
    <p:extLst>
      <p:ext uri="{BB962C8B-B14F-4D97-AF65-F5344CB8AC3E}">
        <p14:creationId xmlns:p14="http://schemas.microsoft.com/office/powerpoint/2010/main" val="41203528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95564" y="1773936"/>
            <a:ext cx="11693235" cy="5005556"/>
          </a:xfrm>
          <a:prstGeom prst="rect">
            <a:avLst/>
          </a:prstGeom>
        </p:spPr>
        <p:txBody>
          <a:bodyPr>
            <a:noAutofit/>
          </a:bodyPr>
          <a:lstStyle/>
          <a:p>
            <a:pPr marL="0" indent="0" algn="just">
              <a:lnSpc>
                <a:spcPct val="150000"/>
              </a:lnSpc>
              <a:buNone/>
            </a:pPr>
            <a:r>
              <a:rPr lang="hi-IN" sz="2800" b="1" u="sng" dirty="0">
                <a:latin typeface="Times New Roman" panose="02020603050405020304" pitchFamily="18" charset="0"/>
                <a:cs typeface="Times New Roman" panose="02020603050405020304" pitchFamily="18" charset="0"/>
              </a:rPr>
              <a:t>भरतपुझा:-</a:t>
            </a:r>
          </a:p>
          <a:p>
            <a:pPr algn="just"/>
            <a:r>
              <a:rPr lang="hi-IN" sz="2800" dirty="0">
                <a:latin typeface="Times New Roman" panose="02020603050405020304" pitchFamily="18" charset="0"/>
                <a:cs typeface="Times New Roman" panose="02020603050405020304" pitchFamily="18" charset="0"/>
              </a:rPr>
              <a:t>भरतपुझा केरल की दूसरी सबसे लंबी(209 किमी) पश्चिम की ओर बहने वाली नदी है, जो अरब सागर में मिलती है।</a:t>
            </a:r>
          </a:p>
          <a:p>
            <a:pPr algn="just"/>
            <a:r>
              <a:rPr lang="hi-IN" sz="2800" dirty="0">
                <a:latin typeface="Times New Roman" panose="02020603050405020304" pitchFamily="18" charset="0"/>
                <a:cs typeface="Times New Roman" panose="02020603050405020304" pitchFamily="18" charset="0"/>
              </a:rPr>
              <a:t>भरतपुझा का जलग्रहण क्षेत्र लगभग 3852.04 वर्ग किमी है।</a:t>
            </a:r>
          </a:p>
          <a:p>
            <a:pPr algn="just"/>
            <a:r>
              <a:rPr lang="hi-IN" sz="2800" dirty="0">
                <a:latin typeface="Times New Roman" panose="02020603050405020304" pitchFamily="18" charset="0"/>
                <a:cs typeface="Times New Roman" panose="02020603050405020304" pitchFamily="18" charset="0"/>
              </a:rPr>
              <a:t>नदी की कुल लंबाई लगभग 209 किमी है।</a:t>
            </a:r>
          </a:p>
          <a:p>
            <a:pPr algn="just"/>
            <a:r>
              <a:rPr lang="hi-IN" sz="2800" dirty="0">
                <a:latin typeface="Times New Roman" panose="02020603050405020304" pitchFamily="18" charset="0"/>
                <a:cs typeface="Times New Roman" panose="02020603050405020304" pitchFamily="18" charset="0"/>
              </a:rPr>
              <a:t>गायत्रीपुझा, कल्पथिपुझा और पुलंथोडे इसकी तीन प्रमुख सहायक नदियाँ हैं।</a:t>
            </a:r>
          </a:p>
          <a:p>
            <a:pPr algn="just"/>
            <a:r>
              <a:rPr lang="hi-IN" sz="2800" dirty="0">
                <a:latin typeface="Times New Roman" panose="02020603050405020304" pitchFamily="18" charset="0"/>
                <a:cs typeface="Times New Roman" panose="02020603050405020304" pitchFamily="18" charset="0"/>
              </a:rPr>
              <a:t>ये तीनों सहायक नदियाँ पश्चिमी घाट की विभिन्न पर्वत श्रृंखलाओं की पश्चिमी ढलानों से निकलती हैं और पालघाट, त्रिचूर  और मलप्पुरम जिलों के बड़े हिस्सों को सींचती हैं।</a:t>
            </a:r>
          </a:p>
          <a:p>
            <a:pPr algn="just"/>
            <a:r>
              <a:rPr lang="hi-IN" sz="2800" dirty="0">
                <a:latin typeface="Times New Roman" panose="02020603050405020304" pitchFamily="18" charset="0"/>
                <a:cs typeface="Times New Roman" panose="02020603050405020304" pitchFamily="18" charset="0"/>
              </a:rPr>
              <a:t>इस नदी के मार्ग में आने वाला जिला सबसे अधिक प्रभावित हुआ।</a:t>
            </a:r>
          </a:p>
          <a:p>
            <a:pPr marL="0" indent="0">
              <a:lnSpc>
                <a:spcPct val="150000"/>
              </a:lnSpc>
              <a:buNone/>
            </a:pPr>
            <a:endParaRPr lang="en-IN" sz="2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D346E4FA-C03E-C669-690A-F9978E0D4743}"/>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0345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 xmlns:a16="http://schemas.microsoft.com/office/drawing/2014/main" id="{EA18C1AE-60A5-4CAA-A8AA-9620BB24F4B4}"/>
              </a:ext>
            </a:extLst>
          </p:cNvPr>
          <p:cNvGraphicFramePr>
            <a:graphicFrameLocks noGrp="1"/>
          </p:cNvGraphicFramePr>
          <p:nvPr>
            <p:ph idx="4294967295"/>
            <p:extLst>
              <p:ext uri="{D42A27DB-BD31-4B8C-83A1-F6EECF244321}">
                <p14:modId xmlns:p14="http://schemas.microsoft.com/office/powerpoint/2010/main" val="437212857"/>
              </p:ext>
            </p:extLst>
          </p:nvPr>
        </p:nvGraphicFramePr>
        <p:xfrm>
          <a:off x="0" y="1600204"/>
          <a:ext cx="12192000" cy="5257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 xmlns:a16="http://schemas.microsoft.com/office/drawing/2014/main" id="{C291BFF5-E31F-1619-995D-DF1882022324}"/>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03051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75491" y="1514764"/>
            <a:ext cx="11711709" cy="5190835"/>
          </a:xfrm>
          <a:prstGeom prst="rect">
            <a:avLst/>
          </a:prstGeom>
        </p:spPr>
        <p:txBody>
          <a:bodyPr>
            <a:noAutofit/>
          </a:bodyPr>
          <a:lstStyle/>
          <a:p>
            <a:pPr marL="0" indent="0">
              <a:lnSpc>
                <a:spcPct val="150000"/>
              </a:lnSpc>
              <a:buNone/>
            </a:pPr>
            <a:r>
              <a:rPr lang="hi-IN" sz="2800" b="1" dirty="0">
                <a:latin typeface="Times New Roman" panose="02020603050405020304" pitchFamily="18" charset="0"/>
                <a:cs typeface="Times New Roman" panose="02020603050405020304" pitchFamily="18" charset="0"/>
              </a:rPr>
              <a:t>चालकुडी:-</a:t>
            </a:r>
          </a:p>
          <a:p>
            <a:pPr algn="just"/>
            <a:r>
              <a:rPr lang="hi-IN" sz="2800" dirty="0">
                <a:latin typeface="Times New Roman" panose="02020603050405020304" pitchFamily="18" charset="0"/>
                <a:cs typeface="Times New Roman" panose="02020603050405020304" pitchFamily="18" charset="0"/>
              </a:rPr>
              <a:t>चालकुडी नदी(130 किमी) केरल की पाँचवीं सबसे लंबी नदी है।</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यह नदी पाँच धाराओं – परंबिकुलम, कुरियारकुट्टी, शोलायर, करप्पारा और अनक्कायम – के संगम से बनती है, जो सभी पश्चिमी घाट की अनामलाई पहाड़ियों से निकलती हैं।</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नदी का कुल जलग्रहण क्षेत्र केरल में 1404 वर्ग किमी है।</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इस मानसून सीजन में चालकुडी तहसील, माला तालुक, अलुवा, एर्नाकुलम, पलक्कड़ और त्रिशूर क्षेत्र इस नदी के उफान से सबसे अधिक प्रभावित हुए।</a:t>
            </a:r>
          </a:p>
        </p:txBody>
      </p:sp>
      <p:sp>
        <p:nvSpPr>
          <p:cNvPr id="3" name="TextBox 2">
            <a:extLst>
              <a:ext uri="{FF2B5EF4-FFF2-40B4-BE49-F238E27FC236}">
                <a16:creationId xmlns="" xmlns:a16="http://schemas.microsoft.com/office/drawing/2014/main" id="{E97B4BFD-AE4B-4289-58A4-1B744D851197}"/>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620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29309" y="1430277"/>
            <a:ext cx="11933382" cy="5293796"/>
          </a:xfrm>
          <a:prstGeom prst="rect">
            <a:avLst/>
          </a:prstGeom>
        </p:spPr>
        <p:txBody>
          <a:bodyPr>
            <a:noAutofit/>
          </a:bodyPr>
          <a:lstStyle/>
          <a:p>
            <a:pPr marL="0" indent="0">
              <a:lnSpc>
                <a:spcPct val="150000"/>
              </a:lnSpc>
              <a:buNone/>
            </a:pPr>
            <a:r>
              <a:rPr lang="hi-IN" sz="2800" b="1" u="sng" dirty="0">
                <a:latin typeface="Times New Roman" panose="02020603050405020304" pitchFamily="18" charset="0"/>
                <a:cs typeface="Times New Roman" panose="02020603050405020304" pitchFamily="18" charset="0"/>
              </a:rPr>
              <a:t>काबिनी:-</a:t>
            </a:r>
          </a:p>
          <a:p>
            <a:pPr algn="just">
              <a:lnSpc>
                <a:spcPct val="150000"/>
              </a:lnSpc>
            </a:pPr>
            <a:r>
              <a:rPr lang="hi-IN" sz="2800" dirty="0">
                <a:latin typeface="Times New Roman" panose="02020603050405020304" pitchFamily="18" charset="0"/>
                <a:cs typeface="Times New Roman" panose="02020603050405020304" pitchFamily="18" charset="0"/>
              </a:rPr>
              <a:t>काबिनी नदी(240 किमी) दक्षिण भारत में कावेरी नदी की प्रमुख सहायक नदियों में से एक है।</a:t>
            </a:r>
          </a:p>
          <a:p>
            <a:pPr algn="just">
              <a:lnSpc>
                <a:spcPct val="150000"/>
              </a:lnSpc>
            </a:pPr>
            <a:r>
              <a:rPr lang="hi-IN" sz="2800" dirty="0">
                <a:latin typeface="Times New Roman" panose="02020603050405020304" pitchFamily="18" charset="0"/>
                <a:cs typeface="Times New Roman" panose="02020603050405020304" pitchFamily="18" charset="0"/>
              </a:rPr>
              <a:t>यह केरल के वायनाड जिले में पश्चिमी घाट से पनामारम और मंथवाडी नदियों के संगम से निकलती है।</a:t>
            </a:r>
          </a:p>
          <a:p>
            <a:pPr algn="just">
              <a:lnSpc>
                <a:spcPct val="150000"/>
              </a:lnSpc>
            </a:pPr>
            <a:r>
              <a:rPr lang="hi-IN" sz="2800" dirty="0">
                <a:latin typeface="Times New Roman" panose="02020603050405020304" pitchFamily="18" charset="0"/>
                <a:cs typeface="Times New Roman" panose="02020603050405020304" pitchFamily="18" charset="0"/>
              </a:rPr>
              <a:t>काबिनी का जलग्रहण क्षेत्र 1934.5 वर्ग किमी है।</a:t>
            </a:r>
          </a:p>
          <a:p>
            <a:pPr algn="just">
              <a:lnSpc>
                <a:spcPct val="150000"/>
              </a:lnSpc>
            </a:pPr>
            <a:r>
              <a:rPr lang="hi-IN" sz="2800" dirty="0">
                <a:latin typeface="Times New Roman" panose="02020603050405020304" pitchFamily="18" charset="0"/>
                <a:cs typeface="Times New Roman" panose="02020603050405020304" pitchFamily="18" charset="0"/>
              </a:rPr>
              <a:t>यह नदी पूर्व की ओर बहते हुए कर्नाटक में तिरुमकुडालु पर कावेरी नदी से मिलती है।</a:t>
            </a:r>
          </a:p>
          <a:p>
            <a:pPr algn="just">
              <a:lnSpc>
                <a:spcPct val="150000"/>
              </a:lnSpc>
            </a:pPr>
            <a:r>
              <a:rPr lang="hi-IN" sz="2800" dirty="0">
                <a:latin typeface="Times New Roman" panose="02020603050405020304" pitchFamily="18" charset="0"/>
                <a:cs typeface="Times New Roman" panose="02020603050405020304" pitchFamily="18" charset="0"/>
              </a:rPr>
              <a:t>काबिनी नदी की करमनथोडु सहायक नदी पर बनासुरा सागर बांध पत्थर की चिनाई से निर्मित है।</a:t>
            </a:r>
          </a:p>
          <a:p>
            <a:pPr>
              <a:lnSpc>
                <a:spcPct val="150000"/>
              </a:lnSpc>
            </a:pP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41CD4FAD-56FC-C41E-A008-B6C8E6551D16}"/>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6817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86327" y="1755648"/>
            <a:ext cx="11647055" cy="4913007"/>
          </a:xfrm>
          <a:prstGeom prst="rect">
            <a:avLst/>
          </a:prstGeom>
        </p:spPr>
        <p:txBody>
          <a:bodyPr anchor="ctr">
            <a:noAutofit/>
          </a:bodyPr>
          <a:lstStyle/>
          <a:p>
            <a:pPr algn="just"/>
            <a:r>
              <a:rPr lang="hi-IN" sz="2800" dirty="0">
                <a:latin typeface="Times New Roman" panose="02020603050405020304" pitchFamily="18" charset="0"/>
                <a:cs typeface="Times New Roman" panose="02020603050405020304" pitchFamily="18" charset="0"/>
              </a:rPr>
              <a:t>एच.डी. कोटे में काबिनी जलाशय से निकासी का स्तर रिकॉर्ड स्तर 80,000 क्यूसेक्स तक पहुँच गया, जिससे एच.डी. कोटे, नंजंगुड, सुत्तुर और अन्य कस्बों के निम्न क्षेत्रों में बाढ़ आ गई।</a:t>
            </a:r>
          </a:p>
          <a:p>
            <a:pPr algn="just"/>
            <a:endParaRPr lang="hi-IN" sz="2800"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यह काबिनी के ऊपरी जलग्रहण क्षेत्र वायनाड, केरल में हुई भारी वर्षा के कारण हुआ।</a:t>
            </a:r>
          </a:p>
        </p:txBody>
      </p:sp>
      <p:sp>
        <p:nvSpPr>
          <p:cNvPr id="3" name="TextBox 2">
            <a:extLst>
              <a:ext uri="{FF2B5EF4-FFF2-40B4-BE49-F238E27FC236}">
                <a16:creationId xmlns="" xmlns:a16="http://schemas.microsoft.com/office/drawing/2014/main" id="{5A232C1C-EF67-7222-233E-E6CB9D4DF7C9}"/>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75335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804457" y="1961983"/>
            <a:ext cx="11112239" cy="4598856"/>
          </a:xfrm>
          <a:prstGeom prst="rect">
            <a:avLst/>
          </a:prstGeom>
        </p:spPr>
        <p:txBody>
          <a:bodyPr>
            <a:noAutofit/>
          </a:bodyPr>
          <a:lstStyle/>
          <a:p>
            <a:pPr algn="just"/>
            <a:r>
              <a:rPr lang="hi-IN" sz="2800" dirty="0">
                <a:latin typeface="Times New Roman" panose="02020603050405020304" pitchFamily="18" charset="0"/>
                <a:cs typeface="Times New Roman" panose="02020603050405020304" pitchFamily="18" charset="0"/>
              </a:rPr>
              <a:t>केरल ने 1924 के बाद सबसे बड़ी बाढ़ और भूस्खलन आपदा का अनुभव किया।</a:t>
            </a:r>
          </a:p>
          <a:p>
            <a:pPr algn="just"/>
            <a:r>
              <a:rPr lang="hi-IN" sz="2800" dirty="0">
                <a:latin typeface="Times New Roman" panose="02020603050405020304" pitchFamily="18" charset="0"/>
                <a:cs typeface="Times New Roman" panose="02020603050405020304" pitchFamily="18" charset="0"/>
              </a:rPr>
              <a:t>10 मई से केरल के अलग-अलग क्षेत्रों में तेज बारिश हुई और लगातार वर्षा होती रही।</a:t>
            </a:r>
          </a:p>
          <a:p>
            <a:pPr algn="just"/>
            <a:r>
              <a:rPr lang="hi-IN" sz="2800" dirty="0">
                <a:latin typeface="Times New Roman" panose="02020603050405020304" pitchFamily="18" charset="0"/>
                <a:cs typeface="Times New Roman" panose="02020603050405020304" pitchFamily="18" charset="0"/>
              </a:rPr>
              <a:t>अगस्त के पहले सप्ताह से कई बाँधों में भारी मात्रा में जल संचित हो गया।</a:t>
            </a:r>
          </a:p>
          <a:p>
            <a:pPr algn="just"/>
            <a:r>
              <a:rPr lang="hi-IN" sz="2800" dirty="0">
                <a:latin typeface="Times New Roman" panose="02020603050405020304" pitchFamily="18" charset="0"/>
                <a:cs typeface="Times New Roman" panose="02020603050405020304" pitchFamily="18" charset="0"/>
              </a:rPr>
              <a:t>अंततः 10 अगस्त को केरल सरकार ने कुछ बाँधों को खोल दिया।</a:t>
            </a:r>
          </a:p>
          <a:p>
            <a:pPr algn="just"/>
            <a:r>
              <a:rPr lang="hi-IN" sz="2800" dirty="0">
                <a:latin typeface="Times New Roman" panose="02020603050405020304" pitchFamily="18" charset="0"/>
                <a:cs typeface="Times New Roman" panose="02020603050405020304" pitchFamily="18" charset="0"/>
              </a:rPr>
              <a:t>राज्य सरकार ने इलेक्ट्रॉनिक मीडिया, प्रिंट मीडिया और पब्लिक एड्रेस सिस्टम के माध्यम से घर - घर जाकर लोगों को पानी छोड़ने के संबंध में सूचित किया।</a:t>
            </a:r>
          </a:p>
        </p:txBody>
      </p:sp>
      <p:sp>
        <p:nvSpPr>
          <p:cNvPr id="3" name="TextBox 2">
            <a:extLst>
              <a:ext uri="{FF2B5EF4-FFF2-40B4-BE49-F238E27FC236}">
                <a16:creationId xmlns="" xmlns:a16="http://schemas.microsoft.com/office/drawing/2014/main" id="{A605F9A1-9757-93F2-DCB9-3AE681706978}"/>
              </a:ext>
            </a:extLst>
          </p:cNvPr>
          <p:cNvSpPr txBox="1"/>
          <p:nvPr/>
        </p:nvSpPr>
        <p:spPr>
          <a:xfrm>
            <a:off x="2049086" y="0"/>
            <a:ext cx="8176953" cy="144655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बाढ़ क्षति आकलन(</a:t>
            </a:r>
            <a:r>
              <a:rPr lang="en-IN" sz="4400" b="1" u="sng" dirty="0">
                <a:latin typeface="Times New Roman" panose="02020603050405020304" pitchFamily="18" charset="0"/>
                <a:cs typeface="Times New Roman" panose="02020603050405020304" pitchFamily="18" charset="0"/>
              </a:rPr>
              <a:t>SEOC </a:t>
            </a:r>
            <a:r>
              <a:rPr lang="hi-IN" sz="4400" b="1" u="sng" dirty="0">
                <a:latin typeface="Times New Roman" panose="02020603050405020304" pitchFamily="18" charset="0"/>
                <a:cs typeface="Times New Roman" panose="02020603050405020304" pitchFamily="18" charset="0"/>
              </a:rPr>
              <a:t>केरल रिपोर्ट के अनुसार)</a:t>
            </a:r>
          </a:p>
        </p:txBody>
      </p:sp>
    </p:spTree>
    <p:extLst>
      <p:ext uri="{BB962C8B-B14F-4D97-AF65-F5344CB8AC3E}">
        <p14:creationId xmlns:p14="http://schemas.microsoft.com/office/powerpoint/2010/main" val="2080022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5492119"/>
              </p:ext>
            </p:extLst>
          </p:nvPr>
        </p:nvGraphicFramePr>
        <p:xfrm>
          <a:off x="157018" y="1847088"/>
          <a:ext cx="11859491" cy="5010912"/>
        </p:xfrm>
        <a:graphic>
          <a:graphicData uri="http://schemas.openxmlformats.org/drawingml/2006/table">
            <a:tbl>
              <a:tblPr>
                <a:tableStyleId>{5C22544A-7EE6-4342-B048-85BDC9FD1C3A}</a:tableStyleId>
              </a:tblPr>
              <a:tblGrid>
                <a:gridCol w="1033106">
                  <a:extLst>
                    <a:ext uri="{9D8B030D-6E8A-4147-A177-3AD203B41FA5}">
                      <a16:colId xmlns="" xmlns:a16="http://schemas.microsoft.com/office/drawing/2014/main" val="20000"/>
                    </a:ext>
                  </a:extLst>
                </a:gridCol>
                <a:gridCol w="3824541">
                  <a:extLst>
                    <a:ext uri="{9D8B030D-6E8A-4147-A177-3AD203B41FA5}">
                      <a16:colId xmlns="" xmlns:a16="http://schemas.microsoft.com/office/drawing/2014/main" val="20001"/>
                    </a:ext>
                  </a:extLst>
                </a:gridCol>
                <a:gridCol w="7001844">
                  <a:extLst>
                    <a:ext uri="{9D8B030D-6E8A-4147-A177-3AD203B41FA5}">
                      <a16:colId xmlns="" xmlns:a16="http://schemas.microsoft.com/office/drawing/2014/main" val="20002"/>
                    </a:ext>
                  </a:extLst>
                </a:gridCol>
              </a:tblGrid>
              <a:tr h="443153">
                <a:tc>
                  <a:txBody>
                    <a:bodyPr/>
                    <a:lstStyle/>
                    <a:p>
                      <a:pPr marL="0" lvl="0" indent="0" algn="ctr">
                        <a:lnSpc>
                          <a:spcPct val="115000"/>
                        </a:lnSpc>
                        <a:spcAft>
                          <a:spcPts val="0"/>
                        </a:spcAft>
                        <a:buFontTx/>
                        <a:buNone/>
                      </a:pPr>
                      <a:r>
                        <a:rPr lang="hi-IN" sz="2400" b="0" dirty="0">
                          <a:effectLst/>
                          <a:latin typeface="Times New Roman" panose="02020603050405020304" pitchFamily="18" charset="0"/>
                          <a:ea typeface="Calibri"/>
                          <a:cs typeface="Mangal"/>
                        </a:rPr>
                        <a:t>i)</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hi-IN" sz="2400" b="0" dirty="0">
                          <a:effectLst/>
                          <a:latin typeface="Times New Roman" panose="02020603050405020304" pitchFamily="18" charset="0"/>
                        </a:rPr>
                        <a:t>वर्षा(मिमी)</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hi-IN" sz="2400" b="0" dirty="0">
                          <a:effectLst/>
                          <a:latin typeface="Times New Roman" panose="02020603050405020304" pitchFamily="18" charset="0"/>
                        </a:rPr>
                        <a:t>1873.78 मिमी(औसत)</a:t>
                      </a:r>
                      <a:endParaRPr lang="en-IN" sz="2400" b="0" dirty="0">
                        <a:effectLst/>
                        <a:latin typeface="Times New Roman" panose="02020603050405020304" pitchFamily="18" charset="0"/>
                        <a:ea typeface="Calibri"/>
                        <a:cs typeface="Mangal"/>
                      </a:endParaRPr>
                    </a:p>
                  </a:txBody>
                  <a:tcPr marL="0" marR="0" marT="0" marB="0" anchor="ctr"/>
                </a:tc>
                <a:extLst>
                  <a:ext uri="{0D108BD9-81ED-4DB2-BD59-A6C34878D82A}">
                    <a16:rowId xmlns="" xmlns:a16="http://schemas.microsoft.com/office/drawing/2014/main" val="10000"/>
                  </a:ext>
                </a:extLst>
              </a:tr>
              <a:tr h="2350256">
                <a:tc>
                  <a:txBody>
                    <a:bodyPr/>
                    <a:lstStyle/>
                    <a:p>
                      <a:pPr marL="0" lvl="0" indent="0" algn="ctr">
                        <a:lnSpc>
                          <a:spcPct val="115000"/>
                        </a:lnSpc>
                        <a:spcAft>
                          <a:spcPts val="0"/>
                        </a:spcAft>
                        <a:buFontTx/>
                        <a:buNone/>
                      </a:pPr>
                      <a:r>
                        <a:rPr lang="hi-IN" sz="2400" b="0" dirty="0">
                          <a:effectLst/>
                          <a:latin typeface="Times New Roman" panose="02020603050405020304" pitchFamily="18" charset="0"/>
                          <a:ea typeface="Calibri"/>
                          <a:cs typeface="Mangal"/>
                        </a:rPr>
                        <a:t>ii)</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hi-IN" sz="2400" b="0" dirty="0">
                          <a:effectLst/>
                          <a:latin typeface="Times New Roman" panose="02020603050405020304" pitchFamily="18" charset="0"/>
                        </a:rPr>
                        <a:t>प्रभावित जिलों की संख्या एवं नाम</a:t>
                      </a:r>
                    </a:p>
                  </a:txBody>
                  <a:tcPr marL="0" marR="0" marT="0" marB="0" anchor="ctr"/>
                </a:tc>
                <a:tc>
                  <a:txBody>
                    <a:bodyPr/>
                    <a:lstStyle/>
                    <a:p>
                      <a:pPr marL="71755" marR="60325">
                        <a:lnSpc>
                          <a:spcPct val="115000"/>
                        </a:lnSpc>
                        <a:spcAft>
                          <a:spcPts val="0"/>
                        </a:spcAft>
                      </a:pPr>
                      <a:r>
                        <a:rPr lang="hi-IN" sz="2400" b="0" dirty="0">
                          <a:effectLst/>
                          <a:latin typeface="Times New Roman" panose="02020603050405020304" pitchFamily="18" charset="0"/>
                        </a:rPr>
                        <a:t>कन्नूर, कोल्लम, कसारगोड, अलप्पुझा, त्रिशूर,</a:t>
                      </a:r>
                    </a:p>
                    <a:p>
                      <a:pPr marL="71755" marR="60325">
                        <a:lnSpc>
                          <a:spcPct val="115000"/>
                        </a:lnSpc>
                        <a:spcAft>
                          <a:spcPts val="0"/>
                        </a:spcAft>
                      </a:pPr>
                      <a:r>
                        <a:rPr lang="hi-IN" sz="2400" b="0" dirty="0">
                          <a:effectLst/>
                          <a:latin typeface="Times New Roman" panose="02020603050405020304" pitchFamily="18" charset="0"/>
                        </a:rPr>
                        <a:t>कोझिकोड, पलक्कड़, मलप्पुरम, पथानामथिट्टा, एर्नाकुलम, कोट्टायम, इडुक्की, तिरुवनंतपुरम, वायनाड</a:t>
                      </a:r>
                    </a:p>
                  </a:txBody>
                  <a:tcPr marL="0" marR="0" marT="0" marB="0" anchor="ctr"/>
                </a:tc>
                <a:extLst>
                  <a:ext uri="{0D108BD9-81ED-4DB2-BD59-A6C34878D82A}">
                    <a16:rowId xmlns="" xmlns:a16="http://schemas.microsoft.com/office/drawing/2014/main" val="10001"/>
                  </a:ext>
                </a:extLst>
              </a:tr>
              <a:tr h="443153">
                <a:tc>
                  <a:txBody>
                    <a:bodyPr/>
                    <a:lstStyle/>
                    <a:p>
                      <a:pPr marL="0" lvl="0" indent="0" algn="ctr">
                        <a:lnSpc>
                          <a:spcPct val="115000"/>
                        </a:lnSpc>
                        <a:spcAft>
                          <a:spcPts val="0"/>
                        </a:spcAft>
                        <a:buFontTx/>
                        <a:buNone/>
                      </a:pPr>
                      <a:r>
                        <a:rPr lang="hi-IN" sz="2400" b="0" dirty="0">
                          <a:effectLst/>
                          <a:latin typeface="Times New Roman" panose="02020603050405020304" pitchFamily="18" charset="0"/>
                          <a:ea typeface="Calibri"/>
                          <a:cs typeface="Mangal"/>
                        </a:rPr>
                        <a:t>iii)</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hi-IN" sz="2400" b="0" dirty="0">
                          <a:effectLst/>
                          <a:latin typeface="Times New Roman" panose="02020603050405020304" pitchFamily="18" charset="0"/>
                        </a:rPr>
                        <a:t>प्रभावित गांवों की संख्या</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400" b="0" dirty="0">
                          <a:effectLst/>
                          <a:latin typeface="Times New Roman" panose="02020603050405020304" pitchFamily="18" charset="0"/>
                        </a:rPr>
                        <a:t>776</a:t>
                      </a:r>
                      <a:endParaRPr lang="en-IN" sz="2400" b="0" dirty="0">
                        <a:effectLst/>
                        <a:latin typeface="Times New Roman" panose="02020603050405020304" pitchFamily="18" charset="0"/>
                        <a:ea typeface="Calibri"/>
                        <a:cs typeface="Mangal"/>
                      </a:endParaRPr>
                    </a:p>
                  </a:txBody>
                  <a:tcPr marL="0" marR="0" marT="0" marB="0" anchor="ctr"/>
                </a:tc>
                <a:extLst>
                  <a:ext uri="{0D108BD9-81ED-4DB2-BD59-A6C34878D82A}">
                    <a16:rowId xmlns="" xmlns:a16="http://schemas.microsoft.com/office/drawing/2014/main" val="10002"/>
                  </a:ext>
                </a:extLst>
              </a:tr>
              <a:tr h="443153">
                <a:tc>
                  <a:txBody>
                    <a:bodyPr/>
                    <a:lstStyle/>
                    <a:p>
                      <a:pPr marL="0" lvl="0" indent="0" algn="ctr">
                        <a:lnSpc>
                          <a:spcPct val="115000"/>
                        </a:lnSpc>
                        <a:spcAft>
                          <a:spcPts val="0"/>
                        </a:spcAft>
                        <a:buFontTx/>
                        <a:buNone/>
                      </a:pPr>
                      <a:r>
                        <a:rPr lang="hi-IN" sz="2400" b="0" dirty="0">
                          <a:effectLst/>
                          <a:latin typeface="Times New Roman" panose="02020603050405020304" pitchFamily="18" charset="0"/>
                          <a:ea typeface="Calibri"/>
                          <a:cs typeface="Mangal"/>
                        </a:rPr>
                        <a:t>iv)</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hi-IN" sz="2400" b="0" dirty="0">
                          <a:effectLst/>
                          <a:latin typeface="Times New Roman" panose="02020603050405020304" pitchFamily="18" charset="0"/>
                        </a:rPr>
                        <a:t>प्रभावित जनसंख्या</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400" b="0" dirty="0">
                          <a:effectLst/>
                          <a:latin typeface="Times New Roman" panose="02020603050405020304" pitchFamily="18" charset="0"/>
                        </a:rPr>
                        <a:t>5411712</a:t>
                      </a:r>
                      <a:endParaRPr lang="en-IN" sz="2400" b="0" dirty="0">
                        <a:effectLst/>
                        <a:latin typeface="Times New Roman" panose="02020603050405020304" pitchFamily="18" charset="0"/>
                        <a:ea typeface="Calibri"/>
                        <a:cs typeface="Mangal"/>
                      </a:endParaRPr>
                    </a:p>
                  </a:txBody>
                  <a:tcPr marL="0" marR="0" marT="0" marB="0" anchor="ctr"/>
                </a:tc>
                <a:extLst>
                  <a:ext uri="{0D108BD9-81ED-4DB2-BD59-A6C34878D82A}">
                    <a16:rowId xmlns="" xmlns:a16="http://schemas.microsoft.com/office/drawing/2014/main" val="10003"/>
                  </a:ext>
                </a:extLst>
              </a:tr>
              <a:tr h="443153">
                <a:tc>
                  <a:txBody>
                    <a:bodyPr/>
                    <a:lstStyle/>
                    <a:p>
                      <a:pPr marL="0" lvl="0" indent="0" algn="ctr">
                        <a:lnSpc>
                          <a:spcPct val="115000"/>
                        </a:lnSpc>
                        <a:spcAft>
                          <a:spcPts val="0"/>
                        </a:spcAft>
                        <a:buFontTx/>
                        <a:buNone/>
                      </a:pPr>
                      <a:r>
                        <a:rPr lang="hi-IN" sz="2400" b="0" dirty="0">
                          <a:effectLst/>
                          <a:latin typeface="Times New Roman" panose="02020603050405020304" pitchFamily="18" charset="0"/>
                          <a:ea typeface="Calibri"/>
                          <a:cs typeface="Mangal"/>
                        </a:rPr>
                        <a:t>v)</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hi-IN" sz="2400" b="0" dirty="0">
                          <a:effectLst/>
                          <a:latin typeface="Times New Roman" panose="02020603050405020304" pitchFamily="18" charset="0"/>
                        </a:rPr>
                        <a:t>मानव जीवन की हानि</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755" marR="60325">
                        <a:lnSpc>
                          <a:spcPct val="115000"/>
                        </a:lnSpc>
                        <a:spcAft>
                          <a:spcPts val="0"/>
                        </a:spcAft>
                      </a:pPr>
                      <a:r>
                        <a:rPr lang="en-US" sz="2400" b="0" dirty="0">
                          <a:effectLst/>
                          <a:latin typeface="Times New Roman" panose="02020603050405020304" pitchFamily="18" charset="0"/>
                        </a:rPr>
                        <a:t>474 </a:t>
                      </a:r>
                      <a:endParaRPr lang="en-IN" sz="2400" b="0" dirty="0">
                        <a:effectLst/>
                        <a:latin typeface="Times New Roman" panose="02020603050405020304" pitchFamily="18" charset="0"/>
                        <a:ea typeface="Calibri"/>
                        <a:cs typeface="Mangal"/>
                      </a:endParaRPr>
                    </a:p>
                  </a:txBody>
                  <a:tcPr marL="0" marR="0" marT="0" marB="0" anchor="ctr"/>
                </a:tc>
                <a:extLst>
                  <a:ext uri="{0D108BD9-81ED-4DB2-BD59-A6C34878D82A}">
                    <a16:rowId xmlns="" xmlns:a16="http://schemas.microsoft.com/office/drawing/2014/main" val="10004"/>
                  </a:ext>
                </a:extLst>
              </a:tr>
              <a:tr h="444022">
                <a:tc>
                  <a:txBody>
                    <a:bodyPr/>
                    <a:lstStyle/>
                    <a:p>
                      <a:pPr marL="0" lvl="0" indent="0" algn="ctr">
                        <a:lnSpc>
                          <a:spcPct val="115000"/>
                        </a:lnSpc>
                        <a:spcAft>
                          <a:spcPts val="0"/>
                        </a:spcAft>
                        <a:buFontTx/>
                        <a:buNone/>
                      </a:pPr>
                      <a:r>
                        <a:rPr lang="hi-IN" sz="2400" b="0" dirty="0">
                          <a:effectLst/>
                          <a:latin typeface="Times New Roman" panose="02020603050405020304" pitchFamily="18" charset="0"/>
                          <a:ea typeface="Calibri"/>
                          <a:cs typeface="Mangal"/>
                        </a:rPr>
                        <a:t>vi)</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hi-IN" sz="2400" b="0" dirty="0">
                          <a:effectLst/>
                          <a:latin typeface="Times New Roman" panose="02020603050405020304" pitchFamily="18" charset="0"/>
                        </a:rPr>
                        <a:t>लापता व्यक्तियों की संख्या</a:t>
                      </a:r>
                    </a:p>
                  </a:txBody>
                  <a:tcPr marL="0" marR="0" marT="0" marB="0" anchor="ctr"/>
                </a:tc>
                <a:tc>
                  <a:txBody>
                    <a:bodyPr/>
                    <a:lstStyle/>
                    <a:p>
                      <a:pPr marL="71755" marR="60325">
                        <a:lnSpc>
                          <a:spcPct val="115000"/>
                        </a:lnSpc>
                        <a:spcAft>
                          <a:spcPts val="0"/>
                        </a:spcAft>
                      </a:pPr>
                      <a:r>
                        <a:rPr lang="en-US" sz="2400" b="0" dirty="0">
                          <a:effectLst/>
                          <a:latin typeface="Times New Roman" panose="02020603050405020304" pitchFamily="18" charset="0"/>
                        </a:rPr>
                        <a:t>15</a:t>
                      </a:r>
                      <a:endParaRPr lang="en-IN" sz="2400" b="0" dirty="0">
                        <a:effectLst/>
                        <a:latin typeface="Times New Roman" panose="02020603050405020304" pitchFamily="18" charset="0"/>
                        <a:ea typeface="Calibri"/>
                        <a:cs typeface="Mangal"/>
                      </a:endParaRPr>
                    </a:p>
                  </a:txBody>
                  <a:tcPr marL="0" marR="0" marT="0" marB="0" anchor="ctr"/>
                </a:tc>
                <a:extLst>
                  <a:ext uri="{0D108BD9-81ED-4DB2-BD59-A6C34878D82A}">
                    <a16:rowId xmlns="" xmlns:a16="http://schemas.microsoft.com/office/drawing/2014/main" val="10005"/>
                  </a:ext>
                </a:extLst>
              </a:tr>
              <a:tr h="444022">
                <a:tc>
                  <a:txBody>
                    <a:bodyPr/>
                    <a:lstStyle/>
                    <a:p>
                      <a:pPr marL="0" lvl="0" indent="0" algn="ctr">
                        <a:lnSpc>
                          <a:spcPct val="115000"/>
                        </a:lnSpc>
                        <a:spcAft>
                          <a:spcPts val="0"/>
                        </a:spcAft>
                        <a:buFontTx/>
                        <a:buNone/>
                      </a:pPr>
                      <a:r>
                        <a:rPr lang="hi-IN" sz="2400" b="0" dirty="0">
                          <a:effectLst/>
                          <a:latin typeface="Times New Roman" panose="02020603050405020304" pitchFamily="18" charset="0"/>
                          <a:ea typeface="Calibri"/>
                          <a:cs typeface="Mangal"/>
                        </a:rPr>
                        <a:t>vii)</a:t>
                      </a:r>
                      <a:endParaRPr lang="en-IN" sz="2400" b="0" dirty="0">
                        <a:effectLst/>
                        <a:latin typeface="Times New Roman" panose="02020603050405020304" pitchFamily="18" charset="0"/>
                        <a:ea typeface="Calibri"/>
                        <a:cs typeface="Mangal"/>
                      </a:endParaRPr>
                    </a:p>
                  </a:txBody>
                  <a:tcPr marL="0" marR="0" marT="0" marB="0" anchor="ctr"/>
                </a:tc>
                <a:tc>
                  <a:txBody>
                    <a:bodyPr/>
                    <a:lstStyle/>
                    <a:p>
                      <a:pPr marL="71120" marR="42545">
                        <a:lnSpc>
                          <a:spcPct val="115000"/>
                        </a:lnSpc>
                        <a:spcAft>
                          <a:spcPts val="0"/>
                        </a:spcAft>
                      </a:pPr>
                      <a:r>
                        <a:rPr lang="hi-IN" sz="2400" b="0" dirty="0">
                          <a:effectLst/>
                          <a:latin typeface="Times New Roman" panose="02020603050405020304" pitchFamily="18" charset="0"/>
                        </a:rPr>
                        <a:t>घायल व्यक्तियों की संख्या</a:t>
                      </a:r>
                    </a:p>
                  </a:txBody>
                  <a:tcPr marL="0" marR="0" marT="0" marB="0" anchor="ctr"/>
                </a:tc>
                <a:tc>
                  <a:txBody>
                    <a:bodyPr/>
                    <a:lstStyle/>
                    <a:p>
                      <a:pPr marL="71755" marR="60325">
                        <a:lnSpc>
                          <a:spcPct val="115000"/>
                        </a:lnSpc>
                        <a:spcAft>
                          <a:spcPts val="0"/>
                        </a:spcAft>
                      </a:pPr>
                      <a:r>
                        <a:rPr lang="en-US" sz="2400" b="0" dirty="0">
                          <a:effectLst/>
                          <a:latin typeface="Times New Roman" panose="02020603050405020304" pitchFamily="18" charset="0"/>
                        </a:rPr>
                        <a:t>140</a:t>
                      </a:r>
                      <a:endParaRPr lang="en-IN" sz="2400" b="0" dirty="0">
                        <a:effectLst/>
                        <a:latin typeface="Times New Roman" panose="02020603050405020304" pitchFamily="18" charset="0"/>
                        <a:ea typeface="Calibri"/>
                        <a:cs typeface="Mangal"/>
                      </a:endParaRPr>
                    </a:p>
                  </a:txBody>
                  <a:tcPr marL="0" marR="0" marT="0" marB="0" anchor="ctr"/>
                </a:tc>
                <a:extLst>
                  <a:ext uri="{0D108BD9-81ED-4DB2-BD59-A6C34878D82A}">
                    <a16:rowId xmlns="" xmlns:a16="http://schemas.microsoft.com/office/drawing/2014/main" val="10006"/>
                  </a:ext>
                </a:extLst>
              </a:tr>
            </a:tbl>
          </a:graphicData>
        </a:graphic>
      </p:graphicFrame>
      <p:sp>
        <p:nvSpPr>
          <p:cNvPr id="7" name="TextBox 6">
            <a:extLst>
              <a:ext uri="{FF2B5EF4-FFF2-40B4-BE49-F238E27FC236}">
                <a16:creationId xmlns="" xmlns:a16="http://schemas.microsoft.com/office/drawing/2014/main" id="{9ED1F945-963F-3A73-3DB7-DF95CD40D461}"/>
              </a:ext>
            </a:extLst>
          </p:cNvPr>
          <p:cNvSpPr txBox="1"/>
          <p:nvPr/>
        </p:nvSpPr>
        <p:spPr>
          <a:xfrm>
            <a:off x="2049086" y="0"/>
            <a:ext cx="8176953" cy="144655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बाढ़ क्षति आकलन(</a:t>
            </a:r>
            <a:r>
              <a:rPr lang="en-IN" sz="4400" b="1" u="sng" dirty="0">
                <a:latin typeface="Times New Roman" panose="02020603050405020304" pitchFamily="18" charset="0"/>
                <a:cs typeface="Times New Roman" panose="02020603050405020304" pitchFamily="18" charset="0"/>
              </a:rPr>
              <a:t>SEOC </a:t>
            </a:r>
            <a:r>
              <a:rPr lang="hi-IN" sz="4400" b="1" u="sng" dirty="0">
                <a:latin typeface="Times New Roman" panose="02020603050405020304" pitchFamily="18" charset="0"/>
                <a:cs typeface="Times New Roman" panose="02020603050405020304" pitchFamily="18" charset="0"/>
              </a:rPr>
              <a:t>केरल रिपोर्ट के अनुसार)</a:t>
            </a:r>
          </a:p>
        </p:txBody>
      </p:sp>
    </p:spTree>
    <p:extLst>
      <p:ext uri="{BB962C8B-B14F-4D97-AF65-F5344CB8AC3E}">
        <p14:creationId xmlns:p14="http://schemas.microsoft.com/office/powerpoint/2010/main" val="1992197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91513750"/>
              </p:ext>
            </p:extLst>
          </p:nvPr>
        </p:nvGraphicFramePr>
        <p:xfrm>
          <a:off x="258618" y="1699490"/>
          <a:ext cx="11739418" cy="5006108"/>
        </p:xfrm>
        <a:graphic>
          <a:graphicData uri="http://schemas.openxmlformats.org/drawingml/2006/table">
            <a:tbl>
              <a:tblPr>
                <a:tableStyleId>{5C22544A-7EE6-4342-B048-85BDC9FD1C3A}</a:tableStyleId>
              </a:tblPr>
              <a:tblGrid>
                <a:gridCol w="889847">
                  <a:extLst>
                    <a:ext uri="{9D8B030D-6E8A-4147-A177-3AD203B41FA5}">
                      <a16:colId xmlns="" xmlns:a16="http://schemas.microsoft.com/office/drawing/2014/main" val="20000"/>
                    </a:ext>
                  </a:extLst>
                </a:gridCol>
                <a:gridCol w="4959727">
                  <a:extLst>
                    <a:ext uri="{9D8B030D-6E8A-4147-A177-3AD203B41FA5}">
                      <a16:colId xmlns="" xmlns:a16="http://schemas.microsoft.com/office/drawing/2014/main" val="20001"/>
                    </a:ext>
                  </a:extLst>
                </a:gridCol>
                <a:gridCol w="5889844">
                  <a:extLst>
                    <a:ext uri="{9D8B030D-6E8A-4147-A177-3AD203B41FA5}">
                      <a16:colId xmlns="" xmlns:a16="http://schemas.microsoft.com/office/drawing/2014/main" val="20002"/>
                    </a:ext>
                  </a:extLst>
                </a:gridCol>
              </a:tblGrid>
              <a:tr h="1251527">
                <a:tc>
                  <a:txBody>
                    <a:bodyPr/>
                    <a:lstStyle/>
                    <a:p>
                      <a:pPr marL="342900" lvl="0" indent="-342900" algn="ctr">
                        <a:lnSpc>
                          <a:spcPct val="115000"/>
                        </a:lnSpc>
                        <a:spcAft>
                          <a:spcPts val="0"/>
                        </a:spcAft>
                        <a:buFont typeface="+mj-lt"/>
                        <a:buAutoNum type="romanLcParenR"/>
                      </a:pPr>
                      <a:r>
                        <a:rPr lang="en-US" sz="2800" b="0" dirty="0">
                          <a:effectLst/>
                          <a:latin typeface="Times New Roman" panose="02020603050405020304" pitchFamily="18" charset="0"/>
                        </a:rPr>
                        <a:t> </a:t>
                      </a:r>
                      <a:endParaRPr lang="en-IN" sz="2800" b="0" dirty="0">
                        <a:effectLst/>
                        <a:latin typeface="Times New Roman" panose="02020603050405020304" pitchFamily="18" charset="0"/>
                        <a:ea typeface="Calibri"/>
                        <a:cs typeface="Mangal"/>
                      </a:endParaRPr>
                    </a:p>
                  </a:txBody>
                  <a:tcPr marL="0" marR="0" marT="0" marB="0" anchor="ctr"/>
                </a:tc>
                <a:tc>
                  <a:txBody>
                    <a:bodyPr/>
                    <a:lstStyle/>
                    <a:p>
                      <a:pPr marL="71120" marR="42545" algn="l">
                        <a:lnSpc>
                          <a:spcPct val="115000"/>
                        </a:lnSpc>
                        <a:spcAft>
                          <a:spcPts val="0"/>
                        </a:spcAft>
                      </a:pPr>
                      <a:r>
                        <a:rPr lang="hi-IN" sz="2800" b="0" dirty="0">
                          <a:effectLst/>
                          <a:latin typeface="Times New Roman" panose="02020603050405020304" pitchFamily="18" charset="0"/>
                        </a:rPr>
                        <a:t>घरों को नुकसान</a:t>
                      </a:r>
                      <a:endParaRPr lang="en-IN" sz="2800" b="0" dirty="0">
                        <a:effectLst/>
                        <a:latin typeface="Times New Roman" panose="02020603050405020304" pitchFamily="18" charset="0"/>
                        <a:ea typeface="Calibri"/>
                        <a:cs typeface="Mangal"/>
                      </a:endParaRPr>
                    </a:p>
                  </a:txBody>
                  <a:tcPr marL="0" marR="0" marT="0" marB="0" anchor="ctr"/>
                </a:tc>
                <a:tc>
                  <a:txBody>
                    <a:bodyPr/>
                    <a:lstStyle/>
                    <a:p>
                      <a:pPr marL="71755" marR="60325" algn="l">
                        <a:lnSpc>
                          <a:spcPct val="115000"/>
                        </a:lnSpc>
                        <a:spcAft>
                          <a:spcPts val="0"/>
                        </a:spcAft>
                      </a:pPr>
                      <a:r>
                        <a:rPr lang="hi-IN" sz="2800" b="0" dirty="0">
                          <a:effectLst/>
                          <a:latin typeface="Times New Roman" panose="02020603050405020304" pitchFamily="18" charset="0"/>
                        </a:rPr>
                        <a:t>पूरी तरह</a:t>
                      </a:r>
                      <a:r>
                        <a:rPr lang="en-US" sz="2800" b="0" dirty="0">
                          <a:effectLst/>
                          <a:latin typeface="Times New Roman" panose="02020603050405020304" pitchFamily="18" charset="0"/>
                        </a:rPr>
                        <a:t>:1822</a:t>
                      </a:r>
                      <a:endParaRPr lang="en-IN" sz="2800" b="0" dirty="0">
                        <a:effectLst/>
                        <a:latin typeface="Times New Roman" panose="02020603050405020304" pitchFamily="18" charset="0"/>
                      </a:endParaRPr>
                    </a:p>
                    <a:p>
                      <a:pPr marL="71755" marR="60325" algn="l">
                        <a:lnSpc>
                          <a:spcPct val="115000"/>
                        </a:lnSpc>
                        <a:spcAft>
                          <a:spcPts val="0"/>
                        </a:spcAft>
                      </a:pPr>
                      <a:r>
                        <a:rPr lang="hi-IN" sz="2800" b="0" dirty="0">
                          <a:effectLst/>
                        </a:rPr>
                        <a:t>आंशिक रूप से</a:t>
                      </a:r>
                      <a:r>
                        <a:rPr lang="en-US" sz="2800" b="0" dirty="0">
                          <a:effectLst/>
                        </a:rPr>
                        <a:t>: 21695</a:t>
                      </a:r>
                      <a:endParaRPr lang="en-IN" sz="2800" b="0" dirty="0">
                        <a:effectLst/>
                        <a:latin typeface="Times New Roman" panose="02020603050405020304" pitchFamily="18" charset="0"/>
                        <a:ea typeface="Calibri"/>
                        <a:cs typeface="Mangal"/>
                      </a:endParaRPr>
                    </a:p>
                  </a:txBody>
                  <a:tcPr marL="0" marR="0" marT="0" marB="0" anchor="ctr"/>
                </a:tc>
                <a:extLst>
                  <a:ext uri="{0D108BD9-81ED-4DB2-BD59-A6C34878D82A}">
                    <a16:rowId xmlns="" xmlns:a16="http://schemas.microsoft.com/office/drawing/2014/main" val="10000"/>
                  </a:ext>
                </a:extLst>
              </a:tr>
              <a:tr h="1251527">
                <a:tc>
                  <a:txBody>
                    <a:bodyPr/>
                    <a:lstStyle/>
                    <a:p>
                      <a:pPr marL="0" lvl="0" indent="0" algn="ctr">
                        <a:lnSpc>
                          <a:spcPct val="115000"/>
                        </a:lnSpc>
                        <a:spcAft>
                          <a:spcPts val="0"/>
                        </a:spcAft>
                        <a:buFont typeface="+mj-lt"/>
                        <a:buNone/>
                      </a:pPr>
                      <a:r>
                        <a:rPr lang="hi-IN" sz="2800" b="0" dirty="0">
                          <a:effectLst/>
                          <a:latin typeface="Times New Roman" panose="02020603050405020304" pitchFamily="18" charset="0"/>
                        </a:rPr>
                        <a:t>ii)</a:t>
                      </a:r>
                      <a:r>
                        <a:rPr lang="en-US" sz="2800" b="0" dirty="0">
                          <a:effectLst/>
                          <a:latin typeface="Times New Roman" panose="02020603050405020304" pitchFamily="18" charset="0"/>
                        </a:rPr>
                        <a:t> </a:t>
                      </a:r>
                      <a:endParaRPr lang="en-IN" sz="2800" b="0" dirty="0">
                        <a:effectLst/>
                        <a:latin typeface="Times New Roman" panose="02020603050405020304" pitchFamily="18" charset="0"/>
                        <a:ea typeface="Calibri"/>
                        <a:cs typeface="Mangal"/>
                      </a:endParaRPr>
                    </a:p>
                  </a:txBody>
                  <a:tcPr marL="0" marR="0" marT="0" marB="0" anchor="ctr"/>
                </a:tc>
                <a:tc>
                  <a:txBody>
                    <a:bodyPr/>
                    <a:lstStyle/>
                    <a:p>
                      <a:pPr marL="71120" marR="42545" algn="l">
                        <a:lnSpc>
                          <a:spcPct val="115000"/>
                        </a:lnSpc>
                        <a:spcAft>
                          <a:spcPts val="0"/>
                        </a:spcAft>
                      </a:pPr>
                      <a:r>
                        <a:rPr lang="hi-IN" sz="2800" b="0" dirty="0">
                          <a:effectLst/>
                          <a:latin typeface="Times New Roman" panose="02020603050405020304" pitchFamily="18" charset="0"/>
                        </a:rPr>
                        <a:t>पशुओं की मृत्यु</a:t>
                      </a:r>
                    </a:p>
                  </a:txBody>
                  <a:tcPr marL="0" marR="0" marT="0" marB="0" anchor="ctr"/>
                </a:tc>
                <a:tc>
                  <a:txBody>
                    <a:bodyPr/>
                    <a:lstStyle/>
                    <a:p>
                      <a:pPr marL="71755" marR="60325" algn="l">
                        <a:lnSpc>
                          <a:spcPct val="115000"/>
                        </a:lnSpc>
                        <a:spcAft>
                          <a:spcPts val="0"/>
                        </a:spcAft>
                      </a:pPr>
                      <a:r>
                        <a:rPr lang="en-US" sz="2800" b="0" dirty="0">
                          <a:effectLst/>
                          <a:latin typeface="Times New Roman" panose="02020603050405020304" pitchFamily="18" charset="0"/>
                        </a:rPr>
                        <a:t>46,867(</a:t>
                      </a:r>
                      <a:r>
                        <a:rPr lang="hi-IN" sz="2800" b="0" dirty="0">
                          <a:effectLst/>
                          <a:latin typeface="Times New Roman" panose="02020603050405020304" pitchFamily="18" charset="0"/>
                        </a:rPr>
                        <a:t>बकरी,</a:t>
                      </a:r>
                      <a:r>
                        <a:rPr lang="en-US" sz="2800" b="0" dirty="0">
                          <a:effectLst/>
                          <a:latin typeface="Times New Roman" panose="02020603050405020304" pitchFamily="18" charset="0"/>
                        </a:rPr>
                        <a:t> </a:t>
                      </a:r>
                      <a:r>
                        <a:rPr lang="hi-IN" sz="2800" b="0" dirty="0">
                          <a:effectLst/>
                          <a:latin typeface="Times New Roman" panose="02020603050405020304" pitchFamily="18" charset="0"/>
                        </a:rPr>
                        <a:t>भैंस, गाय</a:t>
                      </a:r>
                      <a:r>
                        <a:rPr lang="en-US" sz="2800" b="0" dirty="0">
                          <a:effectLst/>
                          <a:latin typeface="Times New Roman" panose="02020603050405020304" pitchFamily="18" charset="0"/>
                        </a:rPr>
                        <a:t>)</a:t>
                      </a:r>
                      <a:endParaRPr lang="en-IN" sz="2800" b="0" dirty="0">
                        <a:effectLst/>
                      </a:endParaRPr>
                    </a:p>
                    <a:p>
                      <a:pPr marL="71755" marR="60325" algn="l">
                        <a:lnSpc>
                          <a:spcPct val="115000"/>
                        </a:lnSpc>
                        <a:spcAft>
                          <a:spcPts val="0"/>
                        </a:spcAft>
                      </a:pPr>
                      <a:r>
                        <a:rPr lang="en-US" sz="2800" b="0" dirty="0">
                          <a:effectLst/>
                        </a:rPr>
                        <a:t>17202457(</a:t>
                      </a:r>
                      <a:r>
                        <a:rPr lang="hi-IN" sz="2800" b="0" dirty="0">
                          <a:effectLst/>
                        </a:rPr>
                        <a:t>मुर्गीपालन/पोल्ट्री</a:t>
                      </a:r>
                      <a:r>
                        <a:rPr lang="en-US" sz="2800" b="0" dirty="0">
                          <a:effectLst/>
                        </a:rPr>
                        <a:t>)</a:t>
                      </a:r>
                      <a:endParaRPr lang="en-IN" sz="2800" b="0" dirty="0">
                        <a:effectLst/>
                        <a:latin typeface="Times New Roman" panose="02020603050405020304" pitchFamily="18" charset="0"/>
                        <a:ea typeface="Calibri"/>
                        <a:cs typeface="Mangal"/>
                      </a:endParaRPr>
                    </a:p>
                  </a:txBody>
                  <a:tcPr marL="0" marR="0" marT="0" marB="0" anchor="ctr"/>
                </a:tc>
                <a:extLst>
                  <a:ext uri="{0D108BD9-81ED-4DB2-BD59-A6C34878D82A}">
                    <a16:rowId xmlns="" xmlns:a16="http://schemas.microsoft.com/office/drawing/2014/main" val="10001"/>
                  </a:ext>
                </a:extLst>
              </a:tr>
              <a:tr h="1251527">
                <a:tc>
                  <a:txBody>
                    <a:bodyPr/>
                    <a:lstStyle/>
                    <a:p>
                      <a:pPr marL="0" lvl="0" indent="0" algn="ctr">
                        <a:lnSpc>
                          <a:spcPct val="115000"/>
                        </a:lnSpc>
                        <a:spcAft>
                          <a:spcPts val="0"/>
                        </a:spcAft>
                        <a:buFont typeface="+mj-lt"/>
                        <a:buNone/>
                      </a:pPr>
                      <a:r>
                        <a:rPr lang="hi-IN" sz="2800" b="0" dirty="0">
                          <a:effectLst/>
                          <a:latin typeface="Times New Roman" panose="02020603050405020304" pitchFamily="18" charset="0"/>
                        </a:rPr>
                        <a:t>iii)</a:t>
                      </a:r>
                      <a:r>
                        <a:rPr lang="en-US" sz="2800" b="0" dirty="0">
                          <a:effectLst/>
                          <a:latin typeface="Times New Roman" panose="02020603050405020304" pitchFamily="18" charset="0"/>
                        </a:rPr>
                        <a:t> </a:t>
                      </a:r>
                      <a:endParaRPr lang="en-IN" sz="2800" b="0" dirty="0">
                        <a:effectLst/>
                        <a:latin typeface="Times New Roman" panose="02020603050405020304" pitchFamily="18" charset="0"/>
                        <a:ea typeface="Calibri"/>
                        <a:cs typeface="Mangal"/>
                      </a:endParaRPr>
                    </a:p>
                  </a:txBody>
                  <a:tcPr marL="0" marR="0" marT="0" marB="0" anchor="ctr"/>
                </a:tc>
                <a:tc>
                  <a:txBody>
                    <a:bodyPr/>
                    <a:lstStyle/>
                    <a:p>
                      <a:pPr marL="71120" marR="42545" algn="l">
                        <a:lnSpc>
                          <a:spcPct val="115000"/>
                        </a:lnSpc>
                        <a:spcAft>
                          <a:spcPts val="0"/>
                        </a:spcAft>
                      </a:pPr>
                      <a:r>
                        <a:rPr lang="hi-IN" sz="2800" b="0" dirty="0">
                          <a:effectLst/>
                          <a:latin typeface="Times New Roman" panose="02020603050405020304" pitchFamily="18" charset="0"/>
                        </a:rPr>
                        <a:t>निकाले गए व्यक्तियों की संख्या</a:t>
                      </a:r>
                      <a:endParaRPr lang="en-IN" sz="2800" b="0" dirty="0">
                        <a:effectLst/>
                        <a:latin typeface="Times New Roman" panose="02020603050405020304" pitchFamily="18" charset="0"/>
                        <a:ea typeface="Calibri"/>
                        <a:cs typeface="Mangal"/>
                      </a:endParaRPr>
                    </a:p>
                  </a:txBody>
                  <a:tcPr marL="0" marR="0" marT="0" marB="0" anchor="ctr"/>
                </a:tc>
                <a:tc>
                  <a:txBody>
                    <a:bodyPr/>
                    <a:lstStyle/>
                    <a:p>
                      <a:pPr marL="71755" marR="60325" algn="l">
                        <a:lnSpc>
                          <a:spcPct val="115000"/>
                        </a:lnSpc>
                        <a:spcAft>
                          <a:spcPts val="0"/>
                        </a:spcAft>
                      </a:pPr>
                      <a:r>
                        <a:rPr lang="en-US" sz="2800" b="0" dirty="0">
                          <a:effectLst/>
                          <a:latin typeface="Times New Roman" panose="02020603050405020304" pitchFamily="18" charset="0"/>
                        </a:rPr>
                        <a:t>280679</a:t>
                      </a:r>
                      <a:endParaRPr lang="en-IN" sz="2800" b="0" dirty="0">
                        <a:effectLst/>
                        <a:latin typeface="Times New Roman" panose="02020603050405020304" pitchFamily="18" charset="0"/>
                        <a:ea typeface="Calibri"/>
                        <a:cs typeface="Mangal"/>
                      </a:endParaRPr>
                    </a:p>
                  </a:txBody>
                  <a:tcPr marL="0" marR="0" marT="0" marB="0" anchor="ctr"/>
                </a:tc>
                <a:extLst>
                  <a:ext uri="{0D108BD9-81ED-4DB2-BD59-A6C34878D82A}">
                    <a16:rowId xmlns="" xmlns:a16="http://schemas.microsoft.com/office/drawing/2014/main" val="10002"/>
                  </a:ext>
                </a:extLst>
              </a:tr>
              <a:tr h="1251527">
                <a:tc>
                  <a:txBody>
                    <a:bodyPr/>
                    <a:lstStyle/>
                    <a:p>
                      <a:pPr marL="0" lvl="0" indent="0" algn="ctr">
                        <a:lnSpc>
                          <a:spcPct val="115000"/>
                        </a:lnSpc>
                        <a:spcAft>
                          <a:spcPts val="0"/>
                        </a:spcAft>
                        <a:buFont typeface="+mj-lt"/>
                        <a:buNone/>
                      </a:pPr>
                      <a:r>
                        <a:rPr lang="hi-IN" sz="2800" b="0" dirty="0">
                          <a:effectLst/>
                          <a:latin typeface="Times New Roman" panose="02020603050405020304" pitchFamily="18" charset="0"/>
                        </a:rPr>
                        <a:t>iv)</a:t>
                      </a:r>
                      <a:r>
                        <a:rPr lang="en-US" sz="2800" b="0" dirty="0">
                          <a:effectLst/>
                          <a:latin typeface="Times New Roman" panose="02020603050405020304" pitchFamily="18" charset="0"/>
                        </a:rPr>
                        <a:t> </a:t>
                      </a:r>
                      <a:endParaRPr lang="en-IN" sz="2800" b="0" dirty="0">
                        <a:effectLst/>
                        <a:latin typeface="Times New Roman" panose="02020603050405020304" pitchFamily="18" charset="0"/>
                        <a:ea typeface="Calibri"/>
                        <a:cs typeface="Mangal"/>
                      </a:endParaRPr>
                    </a:p>
                  </a:txBody>
                  <a:tcPr marL="0" marR="0" marT="0" marB="0" anchor="ctr"/>
                </a:tc>
                <a:tc>
                  <a:txBody>
                    <a:bodyPr/>
                    <a:lstStyle/>
                    <a:p>
                      <a:pPr marL="71120" marR="42545" algn="l">
                        <a:lnSpc>
                          <a:spcPct val="115000"/>
                        </a:lnSpc>
                        <a:spcAft>
                          <a:spcPts val="0"/>
                        </a:spcAft>
                      </a:pPr>
                      <a:r>
                        <a:rPr lang="hi-IN" sz="2800" b="0" dirty="0">
                          <a:effectLst/>
                          <a:latin typeface="Times New Roman" panose="02020603050405020304" pitchFamily="18" charset="0"/>
                        </a:rPr>
                        <a:t>खोले गए राहत शिविरों की संख्या</a:t>
                      </a:r>
                    </a:p>
                  </a:txBody>
                  <a:tcPr marL="0" marR="0" marT="0" marB="0" anchor="ctr"/>
                </a:tc>
                <a:tc>
                  <a:txBody>
                    <a:bodyPr/>
                    <a:lstStyle/>
                    <a:p>
                      <a:pPr marL="71755" marR="60325" algn="l">
                        <a:lnSpc>
                          <a:spcPct val="115000"/>
                        </a:lnSpc>
                        <a:spcAft>
                          <a:spcPts val="0"/>
                        </a:spcAft>
                      </a:pPr>
                      <a:r>
                        <a:rPr lang="en-IN" sz="2800" b="0" dirty="0">
                          <a:effectLst/>
                          <a:latin typeface="Times New Roman" panose="02020603050405020304" pitchFamily="18" charset="0"/>
                        </a:rPr>
                        <a:t>5645</a:t>
                      </a:r>
                      <a:endParaRPr lang="en-IN" sz="2800" b="0" dirty="0">
                        <a:effectLst/>
                        <a:latin typeface="Times New Roman" panose="02020603050405020304" pitchFamily="18" charset="0"/>
                        <a:ea typeface="Calibri"/>
                        <a:cs typeface="Mangal"/>
                      </a:endParaRPr>
                    </a:p>
                  </a:txBody>
                  <a:tcPr marL="0" marR="0" marT="0" marB="0" anchor="ctr"/>
                </a:tc>
                <a:extLst>
                  <a:ext uri="{0D108BD9-81ED-4DB2-BD59-A6C34878D82A}">
                    <a16:rowId xmlns="" xmlns:a16="http://schemas.microsoft.com/office/drawing/2014/main" val="10003"/>
                  </a:ext>
                </a:extLst>
              </a:tr>
            </a:tbl>
          </a:graphicData>
        </a:graphic>
      </p:graphicFrame>
      <p:sp>
        <p:nvSpPr>
          <p:cNvPr id="5" name="TextBox 4">
            <a:extLst>
              <a:ext uri="{FF2B5EF4-FFF2-40B4-BE49-F238E27FC236}">
                <a16:creationId xmlns="" xmlns:a16="http://schemas.microsoft.com/office/drawing/2014/main" id="{7A9F896B-379E-C63C-2E45-8CE566D0C69E}"/>
              </a:ext>
            </a:extLst>
          </p:cNvPr>
          <p:cNvSpPr txBox="1"/>
          <p:nvPr/>
        </p:nvSpPr>
        <p:spPr>
          <a:xfrm>
            <a:off x="2049086" y="0"/>
            <a:ext cx="8176953" cy="144655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बाढ़ क्षति आकलन(</a:t>
            </a:r>
            <a:r>
              <a:rPr lang="en-IN" sz="4400" b="1" u="sng" dirty="0">
                <a:latin typeface="Times New Roman" panose="02020603050405020304" pitchFamily="18" charset="0"/>
                <a:cs typeface="Times New Roman" panose="02020603050405020304" pitchFamily="18" charset="0"/>
              </a:rPr>
              <a:t>SEOC </a:t>
            </a:r>
            <a:r>
              <a:rPr lang="hi-IN" sz="4400" b="1" u="sng" dirty="0">
                <a:latin typeface="Times New Roman" panose="02020603050405020304" pitchFamily="18" charset="0"/>
                <a:cs typeface="Times New Roman" panose="02020603050405020304" pitchFamily="18" charset="0"/>
              </a:rPr>
              <a:t>केरल रिपोर्ट के अनुसार)</a:t>
            </a:r>
          </a:p>
        </p:txBody>
      </p:sp>
    </p:spTree>
    <p:extLst>
      <p:ext uri="{BB962C8B-B14F-4D97-AF65-F5344CB8AC3E}">
        <p14:creationId xmlns:p14="http://schemas.microsoft.com/office/powerpoint/2010/main" val="383657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p:cNvPicPr>
            <a:picLocks noChangeAspect="1" noChangeArrowheads="1"/>
          </p:cNvPicPr>
          <p:nvPr/>
        </p:nvPicPr>
        <p:blipFill>
          <a:blip r:embed="rId2" cstate="print"/>
          <a:srcRect/>
          <a:stretch>
            <a:fillRect/>
          </a:stretch>
        </p:blipFill>
        <p:spPr bwMode="auto">
          <a:xfrm>
            <a:off x="219456" y="1772818"/>
            <a:ext cx="11759183" cy="4902302"/>
          </a:xfrm>
          <a:prstGeom prst="rect">
            <a:avLst/>
          </a:prstGeom>
          <a:noFill/>
          <a:ln w="9525">
            <a:noFill/>
            <a:miter lim="800000"/>
            <a:headEnd/>
            <a:tailEnd/>
          </a:ln>
        </p:spPr>
      </p:pic>
      <p:sp>
        <p:nvSpPr>
          <p:cNvPr id="3" name="TextBox 2">
            <a:extLst>
              <a:ext uri="{FF2B5EF4-FFF2-40B4-BE49-F238E27FC236}">
                <a16:creationId xmlns="" xmlns:a16="http://schemas.microsoft.com/office/drawing/2014/main" id="{D43309B5-1496-1658-CD18-40810BEBE104}"/>
              </a:ext>
            </a:extLst>
          </p:cNvPr>
          <p:cNvSpPr txBox="1"/>
          <p:nvPr/>
        </p:nvSpPr>
        <p:spPr>
          <a:xfrm>
            <a:off x="2150769" y="182880"/>
            <a:ext cx="8176953" cy="144655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01.12.2015 को कम दबाव वाले क्षेत्र के लैंडफॉल की उपग्रह छवि</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49330154"/>
              </p:ext>
            </p:extLst>
          </p:nvPr>
        </p:nvGraphicFramePr>
        <p:xfrm>
          <a:off x="332509" y="1616364"/>
          <a:ext cx="11582400" cy="5126181"/>
        </p:xfrm>
        <a:graphic>
          <a:graphicData uri="http://schemas.openxmlformats.org/drawingml/2006/table">
            <a:tbl>
              <a:tblPr>
                <a:tableStyleId>{5C22544A-7EE6-4342-B048-85BDC9FD1C3A}</a:tableStyleId>
              </a:tblPr>
              <a:tblGrid>
                <a:gridCol w="877946">
                  <a:extLst>
                    <a:ext uri="{9D8B030D-6E8A-4147-A177-3AD203B41FA5}">
                      <a16:colId xmlns="" xmlns:a16="http://schemas.microsoft.com/office/drawing/2014/main" val="20000"/>
                    </a:ext>
                  </a:extLst>
                </a:gridCol>
                <a:gridCol w="3866206">
                  <a:extLst>
                    <a:ext uri="{9D8B030D-6E8A-4147-A177-3AD203B41FA5}">
                      <a16:colId xmlns="" xmlns:a16="http://schemas.microsoft.com/office/drawing/2014/main" val="20001"/>
                    </a:ext>
                  </a:extLst>
                </a:gridCol>
                <a:gridCol w="6838248">
                  <a:extLst>
                    <a:ext uri="{9D8B030D-6E8A-4147-A177-3AD203B41FA5}">
                      <a16:colId xmlns="" xmlns:a16="http://schemas.microsoft.com/office/drawing/2014/main" val="20002"/>
                    </a:ext>
                  </a:extLst>
                </a:gridCol>
              </a:tblGrid>
              <a:tr h="640772">
                <a:tc>
                  <a:txBody>
                    <a:bodyPr/>
                    <a:lstStyle/>
                    <a:p>
                      <a:pPr marL="0" lvl="0" indent="0" algn="ctr">
                        <a:lnSpc>
                          <a:spcPct val="115000"/>
                        </a:lnSpc>
                        <a:spcAft>
                          <a:spcPts val="0"/>
                        </a:spcAft>
                        <a:buFont typeface="+mj-lt"/>
                        <a:buNone/>
                      </a:pPr>
                      <a:r>
                        <a:rPr lang="en-IN" sz="2800" b="0" dirty="0">
                          <a:effectLst/>
                          <a:latin typeface="Times New Roman" panose="02020603050405020304" pitchFamily="18" charset="0"/>
                          <a:ea typeface="Calibri"/>
                          <a:cs typeface="+mn-cs"/>
                        </a:rPr>
                        <a:t>1.</a:t>
                      </a:r>
                    </a:p>
                  </a:txBody>
                  <a:tcPr marL="0" marR="0" marT="0" marB="0" anchor="ctr"/>
                </a:tc>
                <a:tc>
                  <a:txBody>
                    <a:bodyPr/>
                    <a:lstStyle/>
                    <a:p>
                      <a:pPr marL="71120" marR="42545">
                        <a:lnSpc>
                          <a:spcPct val="115000"/>
                        </a:lnSpc>
                        <a:spcAft>
                          <a:spcPts val="0"/>
                        </a:spcAft>
                      </a:pPr>
                      <a:r>
                        <a:rPr lang="hi-IN" sz="2800" b="0" dirty="0">
                          <a:effectLst/>
                          <a:latin typeface="Times New Roman" panose="02020603050405020304" pitchFamily="18" charset="0"/>
                          <a:cs typeface="+mn-cs"/>
                        </a:rPr>
                        <a:t>वर्षा(मिमी)</a:t>
                      </a:r>
                      <a:endParaRPr lang="en-IN" sz="2800" b="0" dirty="0">
                        <a:effectLst/>
                        <a:latin typeface="Times New Roman" panose="02020603050405020304" pitchFamily="18" charset="0"/>
                        <a:ea typeface="Calibri"/>
                        <a:cs typeface="+mn-cs"/>
                      </a:endParaRPr>
                    </a:p>
                  </a:txBody>
                  <a:tcPr marL="0" marR="0" marT="0" marB="0" anchor="ctr"/>
                </a:tc>
                <a:tc>
                  <a:txBody>
                    <a:bodyPr/>
                    <a:lstStyle/>
                    <a:p>
                      <a:pPr marL="71755" marR="60325">
                        <a:lnSpc>
                          <a:spcPct val="115000"/>
                        </a:lnSpc>
                        <a:spcAft>
                          <a:spcPts val="0"/>
                        </a:spcAft>
                      </a:pPr>
                      <a:r>
                        <a:rPr lang="hi-IN" sz="2800" b="0" dirty="0">
                          <a:effectLst/>
                          <a:latin typeface="Times New Roman" panose="02020603050405020304" pitchFamily="18" charset="0"/>
                          <a:cs typeface="+mn-cs"/>
                        </a:rPr>
                        <a:t>1873.78 मिमी(औसत)</a:t>
                      </a:r>
                      <a:endParaRPr lang="en-IN" sz="2800" b="0" dirty="0">
                        <a:effectLst/>
                        <a:latin typeface="Times New Roman" panose="02020603050405020304" pitchFamily="18" charset="0"/>
                        <a:ea typeface="Calibri"/>
                        <a:cs typeface="+mn-cs"/>
                      </a:endParaRPr>
                    </a:p>
                  </a:txBody>
                  <a:tcPr marL="0" marR="0" marT="0" marB="0" anchor="ctr"/>
                </a:tc>
                <a:extLst>
                  <a:ext uri="{0D108BD9-81ED-4DB2-BD59-A6C34878D82A}">
                    <a16:rowId xmlns="" xmlns:a16="http://schemas.microsoft.com/office/drawing/2014/main" val="10000"/>
                  </a:ext>
                </a:extLst>
              </a:tr>
              <a:tr h="1281546">
                <a:tc>
                  <a:txBody>
                    <a:bodyPr/>
                    <a:lstStyle/>
                    <a:p>
                      <a:pPr marL="0" lvl="0" indent="0" algn="ctr">
                        <a:lnSpc>
                          <a:spcPct val="115000"/>
                        </a:lnSpc>
                        <a:spcAft>
                          <a:spcPts val="0"/>
                        </a:spcAft>
                        <a:buFont typeface="+mj-lt"/>
                        <a:buNone/>
                      </a:pPr>
                      <a:r>
                        <a:rPr lang="en-IN" sz="2800" b="0" dirty="0">
                          <a:effectLst/>
                          <a:latin typeface="Times New Roman" panose="02020603050405020304" pitchFamily="18" charset="0"/>
                          <a:ea typeface="Calibri"/>
                          <a:cs typeface="+mn-cs"/>
                        </a:rPr>
                        <a:t>2.</a:t>
                      </a:r>
                    </a:p>
                  </a:txBody>
                  <a:tcPr marL="0" marR="0" marT="0" marB="0" anchor="ctr"/>
                </a:tc>
                <a:tc>
                  <a:txBody>
                    <a:bodyPr/>
                    <a:lstStyle/>
                    <a:p>
                      <a:r>
                        <a:rPr lang="hi-IN" sz="2800" b="0" dirty="0">
                          <a:latin typeface="Times New Roman" panose="02020603050405020304" pitchFamily="18" charset="0"/>
                          <a:cs typeface="+mn-cs"/>
                        </a:rPr>
                        <a:t>राहत शिविरों में रहे लोग</a:t>
                      </a:r>
                    </a:p>
                  </a:txBody>
                  <a:tcPr marL="0" marR="0" marT="0" marB="0" anchor="ctr"/>
                </a:tc>
                <a:tc>
                  <a:txBody>
                    <a:bodyPr/>
                    <a:lstStyle/>
                    <a:p>
                      <a:r>
                        <a:rPr lang="en-IN" sz="2800" b="1" dirty="0">
                          <a:latin typeface="Mangal body"/>
                        </a:rPr>
                        <a:t>14,52,425</a:t>
                      </a:r>
                    </a:p>
                  </a:txBody>
                  <a:tcPr marL="0" marR="0" marT="0" marB="0" anchor="ctr"/>
                </a:tc>
                <a:extLst>
                  <a:ext uri="{0D108BD9-81ED-4DB2-BD59-A6C34878D82A}">
                    <a16:rowId xmlns="" xmlns:a16="http://schemas.microsoft.com/office/drawing/2014/main" val="10001"/>
                  </a:ext>
                </a:extLst>
              </a:tr>
              <a:tr h="3203863">
                <a:tc>
                  <a:txBody>
                    <a:bodyPr/>
                    <a:lstStyle/>
                    <a:p>
                      <a:pPr marL="0" lvl="0" indent="0" algn="ctr">
                        <a:lnSpc>
                          <a:spcPct val="115000"/>
                        </a:lnSpc>
                        <a:spcAft>
                          <a:spcPts val="0"/>
                        </a:spcAft>
                        <a:buFont typeface="+mj-lt"/>
                        <a:buNone/>
                      </a:pPr>
                      <a:r>
                        <a:rPr lang="en-IN" sz="2800" b="0" dirty="0">
                          <a:effectLst/>
                          <a:latin typeface="Times New Roman" panose="02020603050405020304" pitchFamily="18" charset="0"/>
                          <a:ea typeface="Calibri"/>
                          <a:cs typeface="+mn-cs"/>
                        </a:rPr>
                        <a:t>3.</a:t>
                      </a:r>
                    </a:p>
                  </a:txBody>
                  <a:tcPr marL="0" marR="0" marT="0" marB="0" anchor="ctr"/>
                </a:tc>
                <a:tc>
                  <a:txBody>
                    <a:bodyPr/>
                    <a:lstStyle/>
                    <a:p>
                      <a:pPr marL="71120" marR="42545">
                        <a:lnSpc>
                          <a:spcPct val="115000"/>
                        </a:lnSpc>
                        <a:spcAft>
                          <a:spcPts val="0"/>
                        </a:spcAft>
                      </a:pPr>
                      <a:r>
                        <a:rPr lang="hi-IN" sz="2800" b="0" dirty="0">
                          <a:effectLst/>
                          <a:latin typeface="Times New Roman" panose="02020603050405020304" pitchFamily="18" charset="0"/>
                          <a:cs typeface="+mn-cs"/>
                        </a:rPr>
                        <a:t>कुल प्रभावित फसल क्षेत्र (हेक्टेयर में)</a:t>
                      </a:r>
                    </a:p>
                  </a:txBody>
                  <a:tcPr marL="0" marR="0" marT="0" marB="0" anchor="ctr"/>
                </a:tc>
                <a:tc>
                  <a:txBody>
                    <a:bodyPr/>
                    <a:lstStyle/>
                    <a:p>
                      <a:pPr marL="71755" marR="60325">
                        <a:lnSpc>
                          <a:spcPct val="115000"/>
                        </a:lnSpc>
                        <a:spcAft>
                          <a:spcPts val="0"/>
                        </a:spcAft>
                      </a:pPr>
                      <a:r>
                        <a:rPr lang="hi-IN" sz="2800" b="0" dirty="0">
                          <a:effectLst/>
                          <a:latin typeface="Times New Roman" panose="02020603050405020304" pitchFamily="18" charset="0"/>
                          <a:cs typeface="+mn-cs"/>
                        </a:rPr>
                        <a:t>43727.73 हेक्टेयर
नकदी फसलें:983
पेड़ उखड़ गया:4920
फल वाला केला का पेड़-17,517
बिना फल के केले का पेड़-15,000</a:t>
                      </a:r>
                      <a:endParaRPr lang="en-IN" sz="2800" b="0" dirty="0">
                        <a:effectLst/>
                        <a:latin typeface="Times New Roman" panose="02020603050405020304" pitchFamily="18" charset="0"/>
                        <a:ea typeface="Calibri"/>
                        <a:cs typeface="+mn-cs"/>
                      </a:endParaRPr>
                    </a:p>
                  </a:txBody>
                  <a:tcPr marL="0" marR="0" marT="0" marB="0" anchor="ctr"/>
                </a:tc>
                <a:extLst>
                  <a:ext uri="{0D108BD9-81ED-4DB2-BD59-A6C34878D82A}">
                    <a16:rowId xmlns="" xmlns:a16="http://schemas.microsoft.com/office/drawing/2014/main" val="10002"/>
                  </a:ext>
                </a:extLst>
              </a:tr>
            </a:tbl>
          </a:graphicData>
        </a:graphic>
      </p:graphicFrame>
      <p:sp>
        <p:nvSpPr>
          <p:cNvPr id="5" name="TextBox 4">
            <a:extLst>
              <a:ext uri="{FF2B5EF4-FFF2-40B4-BE49-F238E27FC236}">
                <a16:creationId xmlns="" xmlns:a16="http://schemas.microsoft.com/office/drawing/2014/main" id="{95E366F2-1B43-F829-AC58-AF1000241BF9}"/>
              </a:ext>
            </a:extLst>
          </p:cNvPr>
          <p:cNvSpPr txBox="1"/>
          <p:nvPr/>
        </p:nvSpPr>
        <p:spPr>
          <a:xfrm>
            <a:off x="2049086" y="0"/>
            <a:ext cx="8176953" cy="1446550"/>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बाढ़ क्षति आकलन(</a:t>
            </a:r>
            <a:r>
              <a:rPr lang="en-IN" sz="4400" b="1" u="sng" dirty="0">
                <a:latin typeface="Times New Roman" panose="02020603050405020304" pitchFamily="18" charset="0"/>
                <a:cs typeface="Times New Roman" panose="02020603050405020304" pitchFamily="18" charset="0"/>
              </a:rPr>
              <a:t>SEOC </a:t>
            </a:r>
            <a:r>
              <a:rPr lang="hi-IN" sz="4400" b="1" u="sng" dirty="0">
                <a:latin typeface="Times New Roman" panose="02020603050405020304" pitchFamily="18" charset="0"/>
                <a:cs typeface="Times New Roman" panose="02020603050405020304" pitchFamily="18" charset="0"/>
              </a:rPr>
              <a:t>केरल रिपोर्ट के अनुसार)</a:t>
            </a:r>
          </a:p>
        </p:txBody>
      </p:sp>
    </p:spTree>
    <p:extLst>
      <p:ext uri="{BB962C8B-B14F-4D97-AF65-F5344CB8AC3E}">
        <p14:creationId xmlns:p14="http://schemas.microsoft.com/office/powerpoint/2010/main" val="3836570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2364" y="1653308"/>
            <a:ext cx="11998036" cy="5061527"/>
          </a:xfrm>
          <a:prstGeom prst="rect">
            <a:avLst/>
          </a:prstGeom>
        </p:spPr>
        <p:txBody>
          <a:bodyPr>
            <a:noAutofit/>
          </a:bodyPr>
          <a:lstStyle/>
          <a:p>
            <a:r>
              <a:rPr lang="hi-IN" sz="2800" dirty="0">
                <a:latin typeface="Times New Roman" panose="02020603050405020304" pitchFamily="18" charset="0"/>
                <a:cs typeface="Times New Roman" panose="02020603050405020304" pitchFamily="18" charset="0"/>
              </a:rPr>
              <a:t>केरल में किए गए बाढ़ रेस्क्यू ऑपरेशन्स को वर्षा की तीव्रता और आपदा के प्रभाव के आधार पर तीन चरणों में विभाजित किया जा सकता है।</a:t>
            </a:r>
          </a:p>
        </p:txBody>
      </p:sp>
      <p:graphicFrame>
        <p:nvGraphicFramePr>
          <p:cNvPr id="3" name="Table 2"/>
          <p:cNvGraphicFramePr>
            <a:graphicFrameLocks noGrp="1"/>
          </p:cNvGraphicFramePr>
          <p:nvPr>
            <p:extLst>
              <p:ext uri="{D42A27DB-BD31-4B8C-83A1-F6EECF244321}">
                <p14:modId xmlns:p14="http://schemas.microsoft.com/office/powerpoint/2010/main" val="3360655553"/>
              </p:ext>
            </p:extLst>
          </p:nvPr>
        </p:nvGraphicFramePr>
        <p:xfrm>
          <a:off x="274320" y="2715491"/>
          <a:ext cx="11667742" cy="3999344"/>
        </p:xfrm>
        <a:graphic>
          <a:graphicData uri="http://schemas.openxmlformats.org/drawingml/2006/table">
            <a:tbl>
              <a:tblPr firstRow="1" firstCol="1" bandRow="1">
                <a:tableStyleId>{5C22544A-7EE6-4342-B048-85BDC9FD1C3A}</a:tableStyleId>
              </a:tblPr>
              <a:tblGrid>
                <a:gridCol w="2205338">
                  <a:extLst>
                    <a:ext uri="{9D8B030D-6E8A-4147-A177-3AD203B41FA5}">
                      <a16:colId xmlns="" xmlns:a16="http://schemas.microsoft.com/office/drawing/2014/main" val="20000"/>
                    </a:ext>
                  </a:extLst>
                </a:gridCol>
                <a:gridCol w="1305202">
                  <a:extLst>
                    <a:ext uri="{9D8B030D-6E8A-4147-A177-3AD203B41FA5}">
                      <a16:colId xmlns="" xmlns:a16="http://schemas.microsoft.com/office/drawing/2014/main" val="20001"/>
                    </a:ext>
                  </a:extLst>
                </a:gridCol>
                <a:gridCol w="1357506">
                  <a:extLst>
                    <a:ext uri="{9D8B030D-6E8A-4147-A177-3AD203B41FA5}">
                      <a16:colId xmlns="" xmlns:a16="http://schemas.microsoft.com/office/drawing/2014/main" val="20002"/>
                    </a:ext>
                  </a:extLst>
                </a:gridCol>
                <a:gridCol w="1957193">
                  <a:extLst>
                    <a:ext uri="{9D8B030D-6E8A-4147-A177-3AD203B41FA5}">
                      <a16:colId xmlns="" xmlns:a16="http://schemas.microsoft.com/office/drawing/2014/main" val="20003"/>
                    </a:ext>
                  </a:extLst>
                </a:gridCol>
                <a:gridCol w="1357506">
                  <a:extLst>
                    <a:ext uri="{9D8B030D-6E8A-4147-A177-3AD203B41FA5}">
                      <a16:colId xmlns="" xmlns:a16="http://schemas.microsoft.com/office/drawing/2014/main" val="20004"/>
                    </a:ext>
                  </a:extLst>
                </a:gridCol>
                <a:gridCol w="1274792">
                  <a:extLst>
                    <a:ext uri="{9D8B030D-6E8A-4147-A177-3AD203B41FA5}">
                      <a16:colId xmlns="" xmlns:a16="http://schemas.microsoft.com/office/drawing/2014/main" val="20005"/>
                    </a:ext>
                  </a:extLst>
                </a:gridCol>
                <a:gridCol w="2210205">
                  <a:extLst>
                    <a:ext uri="{9D8B030D-6E8A-4147-A177-3AD203B41FA5}">
                      <a16:colId xmlns="" xmlns:a16="http://schemas.microsoft.com/office/drawing/2014/main" val="20006"/>
                    </a:ext>
                  </a:extLst>
                </a:gridCol>
              </a:tblGrid>
              <a:tr h="999836">
                <a:tc rowSpan="2">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ऑपरेशन का प्रकार</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gridSpan="2">
                  <a:txBody>
                    <a:bodyPr/>
                    <a:lstStyle/>
                    <a:p>
                      <a:pPr algn="ctr">
                        <a:lnSpc>
                          <a:spcPct val="115000"/>
                        </a:lnSpc>
                        <a:spcAft>
                          <a:spcPts val="0"/>
                        </a:spcAft>
                      </a:pPr>
                      <a:r>
                        <a:rPr lang="hi-IN" sz="2400" dirty="0">
                          <a:effectLst/>
                          <a:latin typeface="Times New Roman" panose="02020603050405020304" pitchFamily="18" charset="0"/>
                          <a:cs typeface="Times New Roman" panose="02020603050405020304" pitchFamily="18" charset="0"/>
                        </a:rPr>
                        <a:t>दिनांक
</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hMerge="1">
                  <a:txBody>
                    <a:bodyPr/>
                    <a:lstStyle/>
                    <a:p>
                      <a:endParaRPr lang="en-IN"/>
                    </a:p>
                  </a:txBody>
                  <a:tcPr/>
                </a:tc>
                <a:tc rowSpan="2">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स्थान</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gridSpan="2">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शामिल टीमें</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hMerge="1">
                  <a:txBody>
                    <a:bodyPr/>
                    <a:lstStyle/>
                    <a:p>
                      <a:endParaRPr lang="en-IN"/>
                    </a:p>
                  </a:txBody>
                  <a:tcPr/>
                </a:tc>
                <a:tc rowSpan="2">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बचाव के आंकड़े</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999836">
                <a:tc vMerge="1">
                  <a:txBody>
                    <a:bodyPr/>
                    <a:lstStyle/>
                    <a:p>
                      <a:endParaRPr lang="en-IN"/>
                    </a:p>
                  </a:txBody>
                  <a:tcPr/>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से</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तक</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vMerge="1">
                  <a:txBody>
                    <a:bodyPr/>
                    <a:lstStyle/>
                    <a:p>
                      <a:endParaRPr lang="en-IN"/>
                    </a:p>
                  </a:txBody>
                  <a:tcPr/>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टीम नंबर</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hi-IN" sz="2400" dirty="0">
                          <a:effectLst/>
                          <a:latin typeface="Times New Roman" panose="02020603050405020304" pitchFamily="18" charset="0"/>
                          <a:ea typeface="Times New Roman"/>
                          <a:cs typeface="Times New Roman" panose="02020603050405020304" pitchFamily="18" charset="0"/>
                        </a:rPr>
                        <a:t>नफरी </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 xmlns:a16="http://schemas.microsoft.com/office/drawing/2014/main" val="10001"/>
                  </a:ext>
                </a:extLst>
              </a:tr>
              <a:tr h="999836">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खोज और बचाव</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14/06/18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19/06/18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कट्टीपारा, कोझिकोड</a:t>
                      </a:r>
                    </a:p>
                  </a:txBody>
                  <a:tcPr marL="68580" marR="68580" marT="0" marB="0"/>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टीम 4सी और 4डी</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85</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14 शव बरामद</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999836">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मवेशी बचाव</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13/07/18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14/07/18</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थिरुनावाया, मलप्पुरम</a:t>
                      </a:r>
                    </a:p>
                  </a:txBody>
                  <a:tcPr marL="68580" marR="68580" marT="0" marB="0"/>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टीम 4सी</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GB" sz="2400" dirty="0">
                          <a:effectLst/>
                          <a:latin typeface="Times New Roman" panose="02020603050405020304" pitchFamily="18" charset="0"/>
                          <a:cs typeface="Times New Roman" panose="02020603050405020304" pitchFamily="18" charset="0"/>
                        </a:rPr>
                        <a:t>40</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hi-IN" sz="2400" dirty="0">
                          <a:effectLst/>
                          <a:latin typeface="Times New Roman" panose="02020603050405020304" pitchFamily="18" charset="0"/>
                          <a:cs typeface="Times New Roman" panose="02020603050405020304" pitchFamily="18" charset="0"/>
                        </a:rPr>
                        <a:t>12 मवेशियों को बचाया गया</a:t>
                      </a:r>
                      <a:endParaRPr lang="en-IN" sz="2400" dirty="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bl>
          </a:graphicData>
        </a:graphic>
      </p:graphicFrame>
      <p:sp>
        <p:nvSpPr>
          <p:cNvPr id="5" name="TextBox 4">
            <a:extLst>
              <a:ext uri="{FF2B5EF4-FFF2-40B4-BE49-F238E27FC236}">
                <a16:creationId xmlns="" xmlns:a16="http://schemas.microsoft.com/office/drawing/2014/main" id="{EAAE4530-F35E-E8A6-11D5-FD193D0A16A3}"/>
              </a:ext>
            </a:extLst>
          </p:cNvPr>
          <p:cNvSpPr txBox="1"/>
          <p:nvPr/>
        </p:nvSpPr>
        <p:spPr>
          <a:xfrm>
            <a:off x="2007523" y="352775"/>
            <a:ext cx="8176953" cy="769441"/>
          </a:xfrm>
          <a:prstGeom prst="rect">
            <a:avLst/>
          </a:prstGeom>
          <a:solidFill>
            <a:srgbClr val="FFC000"/>
          </a:solidFill>
        </p:spPr>
        <p:txBody>
          <a:bodyPr wrap="square" rtlCol="0" anchor="ctr">
            <a:spAutoFit/>
          </a:bodyPr>
          <a:lstStyle/>
          <a:p>
            <a:pPr algn="ctr"/>
            <a:r>
              <a:rPr lang="hi-IN" sz="4400" b="1" u="sng" dirty="0">
                <a:latin typeface="Times New Roman" panose="02020603050405020304" pitchFamily="18" charset="0"/>
                <a:cs typeface="Times New Roman" panose="02020603050405020304" pitchFamily="18" charset="0"/>
              </a:rPr>
              <a:t>केरल बाढ़ बचाव अभियान का पहला चरण</a:t>
            </a:r>
          </a:p>
        </p:txBody>
      </p:sp>
    </p:spTree>
    <p:extLst>
      <p:ext uri="{BB962C8B-B14F-4D97-AF65-F5344CB8AC3E}">
        <p14:creationId xmlns:p14="http://schemas.microsoft.com/office/powerpoint/2010/main" val="1477468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03200" y="1514764"/>
            <a:ext cx="11821160" cy="5190835"/>
          </a:xfrm>
          <a:prstGeom prst="rect">
            <a:avLst/>
          </a:prstGeom>
        </p:spPr>
        <p:txBody>
          <a:bodyPr anchor="ctr">
            <a:noAutofit/>
          </a:bodyPr>
          <a:lstStyle/>
          <a:p>
            <a:pPr marL="0" indent="0">
              <a:buNone/>
            </a:pPr>
            <a:r>
              <a:rPr lang="hi-IN" sz="2800" b="1" dirty="0">
                <a:latin typeface="Times New Roman" panose="02020603050405020304" pitchFamily="18" charset="0"/>
                <a:cs typeface="Times New Roman" panose="02020603050405020304" pitchFamily="18" charset="0"/>
              </a:rPr>
              <a:t>कट्टीपारा, कोझिकोड, केरल में भूस्खलन(14.06.18 से 18.06.18 तक):</a:t>
            </a:r>
          </a:p>
          <a:p>
            <a:pPr marL="0" indent="0">
              <a:buNone/>
            </a:pPr>
            <a:endParaRPr lang="hi-IN" sz="2800" b="1"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14.06.2018 की सुबह, कोझिकोड जिले के थामसेरी तालुक के कट्टीपारा गाँव के करिंचोला में एक विशाल भूस्खलन हुआ।</a:t>
            </a:r>
          </a:p>
          <a:p>
            <a:pPr algn="just"/>
            <a:r>
              <a:rPr lang="hi-IN" sz="2800" dirty="0">
                <a:latin typeface="Times New Roman" panose="02020603050405020304" pitchFamily="18" charset="0"/>
                <a:cs typeface="Times New Roman" panose="02020603050405020304" pitchFamily="18" charset="0"/>
              </a:rPr>
              <a:t>घटना स्थल कोझिकोड से लगभग 40 किमी दूर था।</a:t>
            </a:r>
          </a:p>
          <a:p>
            <a:pPr algn="just"/>
            <a:r>
              <a:rPr lang="hi-IN" sz="2800" dirty="0">
                <a:latin typeface="Times New Roman" panose="02020603050405020304" pitchFamily="18" charset="0"/>
                <a:cs typeface="Times New Roman" panose="02020603050405020304" pitchFamily="18" charset="0"/>
              </a:rPr>
              <a:t>भूस्खलन लगातार भारी वर्षा और पहाड़ी के ऊपर स्थित चेक डैम से संभावित जल अभिवाह के कारण हुआ।</a:t>
            </a:r>
          </a:p>
          <a:p>
            <a:pPr algn="just"/>
            <a:r>
              <a:rPr lang="hi-IN" sz="2800" dirty="0">
                <a:latin typeface="Times New Roman" panose="02020603050405020304" pitchFamily="18" charset="0"/>
                <a:cs typeface="Times New Roman" panose="02020603050405020304" pitchFamily="18" charset="0"/>
              </a:rPr>
              <a:t>भूस्खलन के प्रभाव के तहत, पहाड़ी के तल में स्थित 05 घर पूरी तरह मिट्टी और मलबे के ढेर के नीचे दब गए।</a:t>
            </a:r>
          </a:p>
          <a:p>
            <a:pPr marL="0" indent="0">
              <a:buNone/>
            </a:pPr>
            <a:endParaRPr lang="en-IN" sz="2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FCFF3E73-29F7-452A-8C77-026EBA973C7B}"/>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86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689D6DF-08C9-E4B3-3085-B4484948BE88}"/>
            </a:ext>
          </a:extLst>
        </p:cNvPr>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1F49C830-FBB8-182E-C239-97043546F50E}"/>
              </a:ext>
            </a:extLst>
          </p:cNvPr>
          <p:cNvSpPr>
            <a:spLocks noGrp="1"/>
          </p:cNvSpPr>
          <p:nvPr>
            <p:ph idx="4294967295"/>
          </p:nvPr>
        </p:nvSpPr>
        <p:spPr>
          <a:xfrm>
            <a:off x="356616" y="1600205"/>
            <a:ext cx="11667744" cy="4744324"/>
          </a:xfrm>
          <a:prstGeom prst="rect">
            <a:avLst/>
          </a:prstGeom>
        </p:spPr>
        <p:txBody>
          <a:bodyPr anchor="ctr">
            <a:noAutofit/>
          </a:bodyPr>
          <a:lstStyle/>
          <a:p>
            <a:pPr algn="just">
              <a:lnSpc>
                <a:spcPct val="150000"/>
              </a:lnSpc>
            </a:pPr>
            <a:r>
              <a:rPr lang="hi-IN" sz="2800" dirty="0">
                <a:latin typeface="Times New Roman" panose="02020603050405020304" pitchFamily="18" charset="0"/>
                <a:cs typeface="Times New Roman" panose="02020603050405020304" pitchFamily="18" charset="0"/>
              </a:rPr>
              <a:t>अंतिम मृत्यु संख्या 14 थी जब रेस्क्यू ऑपरेशन समाप्त हुआ।</a:t>
            </a:r>
          </a:p>
          <a:p>
            <a:pPr algn="just">
              <a:lnSpc>
                <a:spcPct val="150000"/>
              </a:lnSpc>
            </a:pPr>
            <a:endParaRPr lang="hi-IN" sz="2800" dirty="0">
              <a:latin typeface="Times New Roman" panose="02020603050405020304" pitchFamily="18" charset="0"/>
              <a:cs typeface="Times New Roman" panose="02020603050405020304" pitchFamily="18" charset="0"/>
            </a:endParaRPr>
          </a:p>
          <a:p>
            <a:pPr algn="just">
              <a:lnSpc>
                <a:spcPct val="150000"/>
              </a:lnSpc>
            </a:pPr>
            <a:r>
              <a:rPr lang="hi-IN" sz="2800" dirty="0">
                <a:latin typeface="Times New Roman" panose="02020603050405020304" pitchFamily="18" charset="0"/>
                <a:cs typeface="Times New Roman" panose="02020603050405020304" pitchFamily="18" charset="0"/>
              </a:rPr>
              <a:t>ध्यान देने योग्य कुछ मुख्य तथ्य हैं: भूस्खलन से पहले भारी वर्षा और उसके बाद के दिनों में लगातार भारी बारिश।</a:t>
            </a:r>
          </a:p>
        </p:txBody>
      </p:sp>
      <p:sp>
        <p:nvSpPr>
          <p:cNvPr id="3" name="TextBox 2">
            <a:extLst>
              <a:ext uri="{FF2B5EF4-FFF2-40B4-BE49-F238E27FC236}">
                <a16:creationId xmlns="" xmlns:a16="http://schemas.microsoft.com/office/drawing/2014/main" id="{5F24F852-91AB-01A6-0077-8BE1E38D6D34}"/>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1879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Users\Administrator\Desktop\calicut.jpg"/>
          <p:cNvPicPr>
            <a:picLocks noGrp="1"/>
          </p:cNvPicPr>
          <p:nvPr>
            <p:ph idx="4294967295"/>
          </p:nvPr>
        </p:nvPicPr>
        <p:blipFill>
          <a:blip r:embed="rId2" cstate="print"/>
          <a:srcRect/>
          <a:stretch>
            <a:fillRect/>
          </a:stretch>
        </p:blipFill>
        <p:spPr bwMode="auto">
          <a:xfrm>
            <a:off x="715325" y="2462938"/>
            <a:ext cx="5491511" cy="4150297"/>
          </a:xfrm>
          <a:prstGeom prst="rect">
            <a:avLst/>
          </a:prstGeom>
          <a:noFill/>
          <a:ln w="9525">
            <a:noFill/>
            <a:miter lim="800000"/>
            <a:headEnd/>
            <a:tailEnd/>
          </a:ln>
        </p:spPr>
      </p:pic>
      <p:pic>
        <p:nvPicPr>
          <p:cNvPr id="6" name="Picture 5" descr="C:\Users\Administrator\Desktop\kozhikode.jpg"/>
          <p:cNvPicPr/>
          <p:nvPr/>
        </p:nvPicPr>
        <p:blipFill>
          <a:blip r:embed="rId3" cstate="print"/>
          <a:srcRect/>
          <a:stretch>
            <a:fillRect/>
          </a:stretch>
        </p:blipFill>
        <p:spPr bwMode="auto">
          <a:xfrm>
            <a:off x="6797963" y="2462938"/>
            <a:ext cx="5089235" cy="4150297"/>
          </a:xfrm>
          <a:prstGeom prst="rect">
            <a:avLst/>
          </a:prstGeom>
          <a:noFill/>
          <a:ln w="9525">
            <a:noFill/>
            <a:miter lim="800000"/>
            <a:headEnd/>
            <a:tailEnd/>
          </a:ln>
        </p:spPr>
      </p:pic>
      <p:sp>
        <p:nvSpPr>
          <p:cNvPr id="2" name="TextBox 1">
            <a:extLst>
              <a:ext uri="{FF2B5EF4-FFF2-40B4-BE49-F238E27FC236}">
                <a16:creationId xmlns="" xmlns:a16="http://schemas.microsoft.com/office/drawing/2014/main" id="{6823F299-1026-32FB-F665-EA8541CCDB33}"/>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A1BBA52F-1F37-5ABB-4963-4C515C6491CF}"/>
              </a:ext>
            </a:extLst>
          </p:cNvPr>
          <p:cNvSpPr txBox="1"/>
          <p:nvPr/>
        </p:nvSpPr>
        <p:spPr>
          <a:xfrm>
            <a:off x="403413" y="1599069"/>
            <a:ext cx="11788588" cy="461665"/>
          </a:xfrm>
          <a:prstGeom prst="rect">
            <a:avLst/>
          </a:prstGeom>
          <a:noFill/>
        </p:spPr>
        <p:txBody>
          <a:bodyPr wrap="square" rtlCol="0">
            <a:spAutoFit/>
          </a:bodyPr>
          <a:lstStyle/>
          <a:p>
            <a:r>
              <a:rPr lang="hi-IN" sz="2400" dirty="0">
                <a:latin typeface="Times New Roman" panose="02020603050405020304" pitchFamily="18" charset="0"/>
                <a:cs typeface="Times New Roman" panose="02020603050405020304" pitchFamily="18" charset="0"/>
              </a:rPr>
              <a:t>एनडीआरएफ द्वारा अन्य एजेंसियों के लिए तैयार किए गए भूस्खलन स्थल के स्केच का हवाई दृश्य।</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67673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4727" y="1430277"/>
            <a:ext cx="11850255" cy="5275323"/>
          </a:xfrm>
          <a:prstGeom prst="rect">
            <a:avLst/>
          </a:prstGeom>
        </p:spPr>
        <p:txBody>
          <a:bodyPr>
            <a:noAutofit/>
          </a:bodyPr>
          <a:lstStyle/>
          <a:p>
            <a:pPr marL="0" indent="0" algn="just">
              <a:lnSpc>
                <a:spcPct val="150000"/>
              </a:lnSpc>
              <a:buNone/>
            </a:pPr>
            <a:r>
              <a:rPr lang="en-IN" sz="2800" b="1" dirty="0">
                <a:latin typeface="Times New Roman" panose="02020603050405020304" pitchFamily="18" charset="0"/>
                <a:cs typeface="Times New Roman" panose="02020603050405020304" pitchFamily="18" charset="0"/>
              </a:rPr>
              <a:t>NDRF </a:t>
            </a:r>
            <a:r>
              <a:rPr lang="hi-IN" sz="2800" b="1" dirty="0">
                <a:latin typeface="Times New Roman" panose="02020603050405020304" pitchFamily="18" charset="0"/>
                <a:cs typeface="Times New Roman" panose="02020603050405020304" pitchFamily="18" charset="0"/>
              </a:rPr>
              <a:t>टीम का परिचालन:</a:t>
            </a:r>
          </a:p>
          <a:p>
            <a:pPr marL="0" indent="0" algn="just">
              <a:lnSpc>
                <a:spcPct val="150000"/>
              </a:lnSpc>
              <a:buNone/>
            </a:pPr>
            <a:r>
              <a:rPr lang="hi-IN" sz="2800" b="1" dirty="0">
                <a:latin typeface="Times New Roman" panose="02020603050405020304" pitchFamily="18" charset="0"/>
                <a:cs typeface="Times New Roman" panose="02020603050405020304" pitchFamily="18" charset="0"/>
              </a:rPr>
              <a:t>घटना की तिथि: </a:t>
            </a:r>
            <a:r>
              <a:rPr lang="hi-IN" sz="2800" dirty="0">
                <a:latin typeface="Times New Roman" panose="02020603050405020304" pitchFamily="18" charset="0"/>
                <a:cs typeface="Times New Roman" panose="02020603050405020304" pitchFamily="18" charset="0"/>
              </a:rPr>
              <a:t>14 जून 2018</a:t>
            </a:r>
          </a:p>
          <a:p>
            <a:pPr marL="0" indent="0" algn="just">
              <a:lnSpc>
                <a:spcPct val="150000"/>
              </a:lnSpc>
              <a:buNone/>
            </a:pPr>
            <a:r>
              <a:rPr lang="hi-IN" sz="2800" b="1" dirty="0">
                <a:latin typeface="Times New Roman" panose="02020603050405020304" pitchFamily="18" charset="0"/>
                <a:cs typeface="Times New Roman" panose="02020603050405020304" pitchFamily="18" charset="0"/>
              </a:rPr>
              <a:t>प्रारंभिक प्रतिक्रिया: </a:t>
            </a:r>
            <a:r>
              <a:rPr lang="hi-IN" sz="2800" dirty="0">
                <a:latin typeface="Times New Roman" panose="02020603050405020304" pitchFamily="18" charset="0"/>
                <a:cs typeface="Times New Roman" panose="02020603050405020304" pitchFamily="18" charset="0"/>
              </a:rPr>
              <a:t>स्थानीय समुदाय और राज्य एजेंसियों ने प्रारंभिक बचाव प्रयास किए।</a:t>
            </a:r>
          </a:p>
          <a:p>
            <a:pPr marL="0" indent="0" algn="just">
              <a:lnSpc>
                <a:spcPct val="150000"/>
              </a:lnSpc>
              <a:buNone/>
            </a:pPr>
            <a:r>
              <a:rPr lang="en-IN" sz="2800" b="1" dirty="0">
                <a:latin typeface="Times New Roman" panose="02020603050405020304" pitchFamily="18" charset="0"/>
                <a:cs typeface="Times New Roman" panose="02020603050405020304" pitchFamily="18" charset="0"/>
              </a:rPr>
              <a:t>SEOC </a:t>
            </a:r>
            <a:r>
              <a:rPr lang="hi-IN" sz="2800" b="1" dirty="0">
                <a:latin typeface="Times New Roman" panose="02020603050405020304" pitchFamily="18" charset="0"/>
                <a:cs typeface="Times New Roman" panose="02020603050405020304" pitchFamily="18" charset="0"/>
              </a:rPr>
              <a:t>अनुरोध: </a:t>
            </a:r>
            <a:r>
              <a:rPr lang="en-IN" sz="2800" dirty="0">
                <a:latin typeface="Times New Roman" panose="02020603050405020304" pitchFamily="18" charset="0"/>
                <a:cs typeface="Times New Roman" panose="02020603050405020304" pitchFamily="18" charset="0"/>
              </a:rPr>
              <a:t>SEOC </a:t>
            </a:r>
            <a:r>
              <a:rPr lang="hi-IN" sz="2800" dirty="0">
                <a:latin typeface="Times New Roman" panose="02020603050405020304" pitchFamily="18" charset="0"/>
                <a:cs typeface="Times New Roman" panose="02020603050405020304" pitchFamily="18" charset="0"/>
              </a:rPr>
              <a:t>केरल ने 4वीं बटालियन </a:t>
            </a:r>
            <a:r>
              <a:rPr lang="en-IN" sz="2800" dirty="0">
                <a:latin typeface="Times New Roman" panose="02020603050405020304" pitchFamily="18" charset="0"/>
                <a:cs typeface="Times New Roman" panose="02020603050405020304" pitchFamily="18" charset="0"/>
              </a:rPr>
              <a:t>NDRF(A) </a:t>
            </a:r>
            <a:r>
              <a:rPr lang="hi-IN" sz="2800" dirty="0">
                <a:latin typeface="Times New Roman" panose="02020603050405020304" pitchFamily="18" charset="0"/>
                <a:cs typeface="Times New Roman" panose="02020603050405020304" pitchFamily="18" charset="0"/>
              </a:rPr>
              <a:t>से तैनाती का अनुरोध किया।</a:t>
            </a:r>
          </a:p>
          <a:p>
            <a:pPr marL="0" indent="0" algn="just">
              <a:lnSpc>
                <a:spcPct val="150000"/>
              </a:lnSpc>
              <a:buNone/>
            </a:pPr>
            <a:r>
              <a:rPr lang="en-IN" sz="2800" b="1" dirty="0">
                <a:latin typeface="Times New Roman" panose="02020603050405020304" pitchFamily="18" charset="0"/>
                <a:cs typeface="Times New Roman" panose="02020603050405020304" pitchFamily="18" charset="0"/>
              </a:rPr>
              <a:t>NDRF </a:t>
            </a:r>
            <a:r>
              <a:rPr lang="hi-IN" sz="2800" b="1" dirty="0">
                <a:latin typeface="Times New Roman" panose="02020603050405020304" pitchFamily="18" charset="0"/>
                <a:cs typeface="Times New Roman" panose="02020603050405020304" pitchFamily="18" charset="0"/>
              </a:rPr>
              <a:t>टीम तैनात: </a:t>
            </a:r>
            <a:r>
              <a:rPr lang="hi-IN" sz="2800" dirty="0">
                <a:latin typeface="Times New Roman" panose="02020603050405020304" pitchFamily="18" charset="0"/>
                <a:cs typeface="Times New Roman" panose="02020603050405020304" pitchFamily="18" charset="0"/>
              </a:rPr>
              <a:t>टीम 4</a:t>
            </a:r>
            <a:r>
              <a:rPr lang="en-IN" sz="2800" dirty="0">
                <a:latin typeface="Times New Roman" panose="02020603050405020304" pitchFamily="18" charset="0"/>
                <a:cs typeface="Times New Roman" panose="02020603050405020304" pitchFamily="18" charset="0"/>
              </a:rPr>
              <a:t>C, </a:t>
            </a:r>
            <a:r>
              <a:rPr lang="hi-IN" sz="2800" dirty="0">
                <a:latin typeface="Times New Roman" panose="02020603050405020304" pitchFamily="18" charset="0"/>
                <a:cs typeface="Times New Roman" panose="02020603050405020304" pitchFamily="18" charset="0"/>
              </a:rPr>
              <a:t>जो त्रिशूर में पूर्व-स्थित थी, को कोझिकोड भेजा गया।</a:t>
            </a:r>
          </a:p>
          <a:p>
            <a:pPr marL="0" indent="0" algn="just">
              <a:lnSpc>
                <a:spcPct val="150000"/>
              </a:lnSpc>
              <a:buNone/>
            </a:pPr>
            <a:r>
              <a:rPr lang="hi-IN" sz="2800" b="1" dirty="0">
                <a:latin typeface="Times New Roman" panose="02020603050405020304" pitchFamily="18" charset="0"/>
                <a:cs typeface="Times New Roman" panose="02020603050405020304" pitchFamily="18" charset="0"/>
              </a:rPr>
              <a:t>साइट तक दूरी: </a:t>
            </a:r>
            <a:r>
              <a:rPr lang="hi-IN" sz="2800" dirty="0">
                <a:latin typeface="Times New Roman" panose="02020603050405020304" pitchFamily="18" charset="0"/>
                <a:cs typeface="Times New Roman" panose="02020603050405020304" pitchFamily="18" charset="0"/>
              </a:rPr>
              <a:t>त्रिशूर से करिंचोला, कोझिकोड तक लगभग 125 किमी।</a:t>
            </a:r>
          </a:p>
          <a:p>
            <a:pPr marL="0" indent="0">
              <a:lnSpc>
                <a:spcPct val="150000"/>
              </a:lnSpc>
              <a:buNone/>
            </a:pPr>
            <a:endParaRPr lang="en-IN" sz="2800" dirty="0">
              <a:latin typeface="Times New Roman" panose="02020603050405020304" pitchFamily="18" charset="0"/>
              <a:cs typeface="Times New Roman" panose="02020603050405020304" pitchFamily="18" charset="0"/>
            </a:endParaRPr>
          </a:p>
          <a:p>
            <a:pPr>
              <a:lnSpc>
                <a:spcPct val="150000"/>
              </a:lnSpc>
            </a:pPr>
            <a:endParaRPr lang="en-I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83D8CE07-F8E0-E08D-1603-2310DBC48A44}"/>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00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4727" y="1789269"/>
            <a:ext cx="11822545" cy="4446939"/>
          </a:xfrm>
          <a:prstGeom prst="rect">
            <a:avLst/>
          </a:prstGeom>
        </p:spPr>
        <p:txBody>
          <a:bodyPr anchor="ctr">
            <a:normAutofit fontScale="55000" lnSpcReduction="20000"/>
          </a:bodyPr>
          <a:lstStyle/>
          <a:p>
            <a:pPr algn="just">
              <a:lnSpc>
                <a:spcPct val="120000"/>
              </a:lnSpc>
            </a:pPr>
            <a:r>
              <a:rPr lang="hi-IN" sz="5100" b="1" dirty="0">
                <a:latin typeface="Times New Roman" panose="02020603050405020304" pitchFamily="18" charset="0"/>
                <a:cs typeface="Times New Roman" panose="02020603050405020304" pitchFamily="18" charset="0"/>
              </a:rPr>
              <a:t>सामना की गई चुनौतियाँ: </a:t>
            </a:r>
            <a:r>
              <a:rPr lang="hi-IN" sz="5100" dirty="0">
                <a:latin typeface="Times New Roman" panose="02020603050405020304" pitchFamily="18" charset="0"/>
                <a:cs typeface="Times New Roman" panose="02020603050405020304" pitchFamily="18" charset="0"/>
              </a:rPr>
              <a:t>मार्ग में भारी वर्षा और क्षतिग्रस्त सड़कें।</a:t>
            </a:r>
          </a:p>
          <a:p>
            <a:pPr algn="just">
              <a:lnSpc>
                <a:spcPct val="120000"/>
              </a:lnSpc>
            </a:pPr>
            <a:r>
              <a:rPr lang="hi-IN" sz="5100" b="1" dirty="0">
                <a:latin typeface="Times New Roman" panose="02020603050405020304" pitchFamily="18" charset="0"/>
                <a:cs typeface="Times New Roman" panose="02020603050405020304" pitchFamily="18" charset="0"/>
              </a:rPr>
              <a:t>आगमन समय:</a:t>
            </a:r>
            <a:r>
              <a:rPr lang="en-US" sz="5100" b="1" dirty="0">
                <a:latin typeface="Times New Roman" panose="02020603050405020304" pitchFamily="18" charset="0"/>
                <a:cs typeface="Times New Roman" panose="02020603050405020304" pitchFamily="18" charset="0"/>
              </a:rPr>
              <a:t> </a:t>
            </a:r>
            <a:r>
              <a:rPr lang="hi-IN" sz="5100" dirty="0">
                <a:latin typeface="Times New Roman" panose="02020603050405020304" pitchFamily="18" charset="0"/>
                <a:cs typeface="Times New Roman" panose="02020603050405020304" pitchFamily="18" charset="0"/>
              </a:rPr>
              <a:t>टीम 14.06.2018 को लगभग 1520 बजे घटना स्थल पर पहुँची।</a:t>
            </a:r>
          </a:p>
          <a:p>
            <a:pPr algn="just">
              <a:lnSpc>
                <a:spcPct val="120000"/>
              </a:lnSpc>
            </a:pPr>
            <a:r>
              <a:rPr lang="hi-IN" sz="5100" b="1" dirty="0">
                <a:latin typeface="Times New Roman" panose="02020603050405020304" pitchFamily="18" charset="0"/>
                <a:cs typeface="Times New Roman" panose="02020603050405020304" pitchFamily="18" charset="0"/>
              </a:rPr>
              <a:t>प्रारंभिक रिपोर्ट(प्रशासन द्वारा): </a:t>
            </a:r>
            <a:r>
              <a:rPr lang="hi-IN" sz="5100" dirty="0">
                <a:latin typeface="Times New Roman" panose="02020603050405020304" pitchFamily="18" charset="0"/>
                <a:cs typeface="Times New Roman" panose="02020603050405020304" pitchFamily="18" charset="0"/>
              </a:rPr>
              <a:t>5 घर मिट्टी के बहाव में बह गए एवं 14 व्यक्तियों के मलबे में दबे होने की आशंका।</a:t>
            </a:r>
          </a:p>
          <a:p>
            <a:pPr algn="just">
              <a:lnSpc>
                <a:spcPct val="120000"/>
              </a:lnSpc>
            </a:pPr>
            <a:r>
              <a:rPr lang="hi-IN" sz="5100" b="1" dirty="0">
                <a:latin typeface="Times New Roman" panose="02020603050405020304" pitchFamily="18" charset="0"/>
                <a:cs typeface="Times New Roman" panose="02020603050405020304" pitchFamily="18" charset="0"/>
              </a:rPr>
              <a:t>सर्च एरिया मैपिंग: </a:t>
            </a:r>
            <a:r>
              <a:rPr lang="hi-IN" sz="5100" dirty="0">
                <a:latin typeface="Times New Roman" panose="02020603050405020304" pitchFamily="18" charset="0"/>
                <a:cs typeface="Times New Roman" panose="02020603050405020304" pitchFamily="18" charset="0"/>
              </a:rPr>
              <a:t>स्थानीय निवासियों की मदद से खोज क्षेत्रों को चिह्नित किया गया।</a:t>
            </a:r>
          </a:p>
          <a:p>
            <a:pPr algn="just">
              <a:lnSpc>
                <a:spcPct val="120000"/>
              </a:lnSpc>
            </a:pPr>
            <a:r>
              <a:rPr lang="hi-IN" sz="5100" b="1" dirty="0">
                <a:latin typeface="Times New Roman" panose="02020603050405020304" pitchFamily="18" charset="0"/>
                <a:cs typeface="Times New Roman" panose="02020603050405020304" pitchFamily="18" charset="0"/>
              </a:rPr>
              <a:t>टीम विभाजन: </a:t>
            </a:r>
            <a:r>
              <a:rPr lang="hi-IN" sz="5100" dirty="0">
                <a:latin typeface="Times New Roman" panose="02020603050405020304" pitchFamily="18" charset="0"/>
                <a:cs typeface="Times New Roman" panose="02020603050405020304" pitchFamily="18" charset="0"/>
              </a:rPr>
              <a:t>टीम 4</a:t>
            </a:r>
            <a:r>
              <a:rPr lang="en-IN" sz="5100" dirty="0">
                <a:latin typeface="Times New Roman" panose="02020603050405020304" pitchFamily="18" charset="0"/>
                <a:cs typeface="Times New Roman" panose="02020603050405020304" pitchFamily="18" charset="0"/>
              </a:rPr>
              <a:t>C </a:t>
            </a:r>
            <a:r>
              <a:rPr lang="hi-IN" sz="5100" dirty="0">
                <a:latin typeface="Times New Roman" panose="02020603050405020304" pitchFamily="18" charset="0"/>
                <a:cs typeface="Times New Roman" panose="02020603050405020304" pitchFamily="18" charset="0"/>
              </a:rPr>
              <a:t>को दो उप</a:t>
            </a:r>
            <a:r>
              <a:rPr lang="en-US" sz="5100" dirty="0">
                <a:latin typeface="Times New Roman" panose="02020603050405020304" pitchFamily="18" charset="0"/>
                <a:cs typeface="Times New Roman" panose="02020603050405020304" pitchFamily="18" charset="0"/>
              </a:rPr>
              <a:t> </a:t>
            </a:r>
            <a:r>
              <a:rPr lang="hi-IN" sz="5100" dirty="0">
                <a:latin typeface="Times New Roman" panose="02020603050405020304" pitchFamily="18" charset="0"/>
                <a:cs typeface="Times New Roman" panose="02020603050405020304" pitchFamily="18" charset="0"/>
              </a:rPr>
              <a:t>-</a:t>
            </a:r>
            <a:r>
              <a:rPr lang="en-US" sz="5100" dirty="0">
                <a:latin typeface="Times New Roman" panose="02020603050405020304" pitchFamily="18" charset="0"/>
                <a:cs typeface="Times New Roman" panose="02020603050405020304" pitchFamily="18" charset="0"/>
              </a:rPr>
              <a:t> </a:t>
            </a:r>
            <a:r>
              <a:rPr lang="hi-IN" sz="5100" dirty="0">
                <a:latin typeface="Times New Roman" panose="02020603050405020304" pitchFamily="18" charset="0"/>
                <a:cs typeface="Times New Roman" panose="02020603050405020304" pitchFamily="18" charset="0"/>
              </a:rPr>
              <a:t>टीमों(प्रत्येक में 15 कर्मी) में विभाजित किया गया:</a:t>
            </a:r>
          </a:p>
          <a:p>
            <a:pPr lvl="1" algn="just">
              <a:lnSpc>
                <a:spcPct val="120000"/>
              </a:lnSpc>
              <a:buFont typeface="Times New Roman" panose="02020603050405020304" pitchFamily="18" charset="0"/>
              <a:buChar char="-"/>
            </a:pPr>
            <a:r>
              <a:rPr lang="hi-IN" sz="5100" b="1" dirty="0">
                <a:latin typeface="Times New Roman" panose="02020603050405020304" pitchFamily="18" charset="0"/>
                <a:cs typeface="Times New Roman" panose="02020603050405020304" pitchFamily="18" charset="0"/>
              </a:rPr>
              <a:t>4</a:t>
            </a:r>
            <a:r>
              <a:rPr lang="en-IN" sz="5100" b="1" dirty="0">
                <a:latin typeface="Times New Roman" panose="02020603050405020304" pitchFamily="18" charset="0"/>
                <a:cs typeface="Times New Roman" panose="02020603050405020304" pitchFamily="18" charset="0"/>
              </a:rPr>
              <a:t>C-1: </a:t>
            </a:r>
            <a:r>
              <a:rPr lang="en-IN" sz="5100" dirty="0">
                <a:latin typeface="Times New Roman" panose="02020603050405020304" pitchFamily="18" charset="0"/>
                <a:cs typeface="Times New Roman" panose="02020603050405020304" pitchFamily="18" charset="0"/>
              </a:rPr>
              <a:t>SI/Exe </a:t>
            </a:r>
            <a:r>
              <a:rPr lang="hi-IN" sz="5100" dirty="0">
                <a:latin typeface="Times New Roman" panose="02020603050405020304" pitchFamily="18" charset="0"/>
                <a:cs typeface="Times New Roman" panose="02020603050405020304" pitchFamily="18" charset="0"/>
              </a:rPr>
              <a:t>एन. एस. मीणा के नेतृत्व में</a:t>
            </a:r>
          </a:p>
          <a:p>
            <a:pPr lvl="1" algn="just">
              <a:lnSpc>
                <a:spcPct val="120000"/>
              </a:lnSpc>
              <a:buFont typeface="Times New Roman" panose="02020603050405020304" pitchFamily="18" charset="0"/>
              <a:buChar char="-"/>
            </a:pPr>
            <a:r>
              <a:rPr lang="hi-IN" sz="5100" b="1" dirty="0">
                <a:latin typeface="Times New Roman" panose="02020603050405020304" pitchFamily="18" charset="0"/>
                <a:cs typeface="Times New Roman" panose="02020603050405020304" pitchFamily="18" charset="0"/>
              </a:rPr>
              <a:t>4</a:t>
            </a:r>
            <a:r>
              <a:rPr lang="en-IN" sz="5100" b="1" dirty="0">
                <a:latin typeface="Times New Roman" panose="02020603050405020304" pitchFamily="18" charset="0"/>
                <a:cs typeface="Times New Roman" panose="02020603050405020304" pitchFamily="18" charset="0"/>
              </a:rPr>
              <a:t>C-2: </a:t>
            </a:r>
            <a:r>
              <a:rPr lang="en-IN" sz="5100" dirty="0">
                <a:latin typeface="Times New Roman" panose="02020603050405020304" pitchFamily="18" charset="0"/>
                <a:cs typeface="Times New Roman" panose="02020603050405020304" pitchFamily="18" charset="0"/>
              </a:rPr>
              <a:t>SI/Exe </a:t>
            </a:r>
            <a:r>
              <a:rPr lang="hi-IN" sz="5100" dirty="0">
                <a:latin typeface="Times New Roman" panose="02020603050405020304" pitchFamily="18" charset="0"/>
                <a:cs typeface="Times New Roman" panose="02020603050405020304" pitchFamily="18" charset="0"/>
              </a:rPr>
              <a:t>राजीव एम. के. के नेतृत्व में</a:t>
            </a:r>
          </a:p>
          <a:p>
            <a:pPr>
              <a:lnSpc>
                <a:spcPct val="120000"/>
              </a:lnSpc>
            </a:pPr>
            <a:endParaRPr lang="en-I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1160B8C1-6677-4585-6A52-D7949051FDC3}"/>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69283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32509" y="1699491"/>
            <a:ext cx="11554691" cy="5033818"/>
          </a:xfrm>
          <a:prstGeom prst="rect">
            <a:avLst/>
          </a:prstGeom>
        </p:spPr>
        <p:txBody>
          <a:bodyPr>
            <a:normAutofit/>
          </a:bodyPr>
          <a:lstStyle/>
          <a:p>
            <a:pPr>
              <a:lnSpc>
                <a:spcPct val="170000"/>
              </a:lnSpc>
            </a:pPr>
            <a:r>
              <a:rPr lang="hi-IN" sz="2800" b="1" dirty="0">
                <a:latin typeface="Times New Roman" panose="02020603050405020304" pitchFamily="18" charset="0"/>
                <a:cs typeface="Times New Roman" panose="02020603050405020304" pitchFamily="18" charset="0"/>
              </a:rPr>
              <a:t>ऑपरेशन रणनीति:</a:t>
            </a:r>
          </a:p>
          <a:p>
            <a:pPr marL="400050" lvl="1" indent="0">
              <a:lnSpc>
                <a:spcPct val="170000"/>
              </a:lnSpc>
              <a:buNone/>
            </a:pPr>
            <a:r>
              <a:rPr lang="en-US" dirty="0">
                <a:latin typeface="Times New Roman" panose="02020603050405020304" pitchFamily="18" charset="0"/>
                <a:cs typeface="Times New Roman" panose="02020603050405020304" pitchFamily="18" charset="0"/>
              </a:rPr>
              <a:t>a) </a:t>
            </a:r>
            <a:r>
              <a:rPr lang="hi-IN" dirty="0">
                <a:latin typeface="Times New Roman" panose="02020603050405020304" pitchFamily="18" charset="0"/>
                <a:cs typeface="Times New Roman" panose="02020603050405020304" pitchFamily="18" charset="0"/>
              </a:rPr>
              <a:t>क्षेत्र को सेक्टरों में विभाजित किया गया।</a:t>
            </a:r>
          </a:p>
          <a:p>
            <a:pPr marL="400050" lvl="1" indent="0">
              <a:lnSpc>
                <a:spcPct val="170000"/>
              </a:lnSpc>
              <a:buNone/>
            </a:pPr>
            <a:r>
              <a:rPr lang="en-US" dirty="0">
                <a:latin typeface="Times New Roman" panose="02020603050405020304" pitchFamily="18" charset="0"/>
                <a:cs typeface="Times New Roman" panose="02020603050405020304" pitchFamily="18" charset="0"/>
              </a:rPr>
              <a:t>b) </a:t>
            </a:r>
            <a:r>
              <a:rPr lang="hi-IN" dirty="0">
                <a:latin typeface="Times New Roman" panose="02020603050405020304" pitchFamily="18" charset="0"/>
                <a:cs typeface="Times New Roman" panose="02020603050405020304" pitchFamily="18" charset="0"/>
              </a:rPr>
              <a:t>टीमों को ब्रीफ कर तदनुसार तैनात किया गया।</a:t>
            </a:r>
          </a:p>
          <a:p>
            <a:pPr>
              <a:lnSpc>
                <a:spcPct val="170000"/>
              </a:lnSpc>
            </a:pPr>
            <a:r>
              <a:rPr lang="hi-IN" sz="2800" b="1" dirty="0">
                <a:latin typeface="Times New Roman" panose="02020603050405020304" pitchFamily="18" charset="0"/>
                <a:cs typeface="Times New Roman" panose="02020603050405020304" pitchFamily="18" charset="0"/>
              </a:rPr>
              <a:t>अतिरिक्त सुदृढीकरण: </a:t>
            </a:r>
            <a:r>
              <a:rPr lang="hi-IN" sz="2800" dirty="0">
                <a:latin typeface="Times New Roman" panose="02020603050405020304" pitchFamily="18" charset="0"/>
                <a:cs typeface="Times New Roman" panose="02020603050405020304" pitchFamily="18" charset="0"/>
              </a:rPr>
              <a:t>निरीक्षक बी. बिस्वाल के नेतृत्व में एक और टीम भेजी गई।</a:t>
            </a:r>
          </a:p>
          <a:p>
            <a:pPr>
              <a:lnSpc>
                <a:spcPct val="170000"/>
              </a:lnSpc>
            </a:pPr>
            <a:r>
              <a:rPr lang="hi-IN" sz="2800" b="1" dirty="0">
                <a:latin typeface="Times New Roman" panose="02020603050405020304" pitchFamily="18" charset="0"/>
                <a:cs typeface="Times New Roman" panose="02020603050405020304" pitchFamily="18" charset="0"/>
              </a:rPr>
              <a:t>स्थानीय सहयोग: </a:t>
            </a:r>
            <a:r>
              <a:rPr lang="hi-IN" sz="2800" dirty="0">
                <a:latin typeface="Times New Roman" panose="02020603050405020304" pitchFamily="18" charset="0"/>
                <a:cs typeface="Times New Roman" panose="02020603050405020304" pitchFamily="18" charset="0"/>
              </a:rPr>
              <a:t>स्थानीय प्रशासन ने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टीमों की मदद के लिए कर्मियों को नियुक्त किया।</a:t>
            </a:r>
          </a:p>
          <a:p>
            <a:pPr marL="0" indent="0">
              <a:lnSpc>
                <a:spcPct val="170000"/>
              </a:lnSpc>
              <a:buNone/>
            </a:pPr>
            <a:endParaRPr lang="en-GB" sz="2800" b="1" dirty="0">
              <a:latin typeface="Times New Roman" panose="02020603050405020304" pitchFamily="18" charset="0"/>
              <a:cs typeface="Times New Roman" panose="02020603050405020304" pitchFamily="18" charset="0"/>
            </a:endParaRPr>
          </a:p>
          <a:p>
            <a:pPr marL="0" indent="0">
              <a:lnSpc>
                <a:spcPct val="170000"/>
              </a:lnSpc>
              <a:buNone/>
            </a:pPr>
            <a:endParaRPr lang="en-IN" sz="2800" dirty="0">
              <a:latin typeface="Times New Roman" panose="02020603050405020304" pitchFamily="18" charset="0"/>
              <a:cs typeface="Times New Roman" panose="02020603050405020304" pitchFamily="18" charset="0"/>
            </a:endParaRPr>
          </a:p>
          <a:p>
            <a:pPr>
              <a:lnSpc>
                <a:spcPct val="170000"/>
              </a:lnSpc>
            </a:pPr>
            <a:endParaRPr lang="en-I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17B210D1-5C4B-8E85-97D1-8AD0B4F427A4}"/>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9609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10836" y="2450592"/>
            <a:ext cx="11979565" cy="4245772"/>
          </a:xfrm>
          <a:prstGeom prst="rect">
            <a:avLst/>
          </a:prstGeom>
        </p:spPr>
        <p:txBody>
          <a:bodyPr>
            <a:normAutofit/>
          </a:bodyPr>
          <a:lstStyle/>
          <a:p>
            <a:pPr marL="0" indent="0" algn="just">
              <a:buNone/>
            </a:pPr>
            <a:r>
              <a:rPr lang="hi-IN" sz="2800" b="1" dirty="0">
                <a:latin typeface="Times New Roman" panose="02020603050405020304" pitchFamily="18" charset="0"/>
                <a:cs typeface="Times New Roman" panose="02020603050405020304" pitchFamily="18" charset="0"/>
              </a:rPr>
              <a:t>सतही खोज(</a:t>
            </a:r>
            <a:r>
              <a:rPr lang="en-IN" sz="2800" b="1" dirty="0">
                <a:latin typeface="Times New Roman" panose="02020603050405020304" pitchFamily="18" charset="0"/>
                <a:cs typeface="Times New Roman" panose="02020603050405020304" pitchFamily="18" charset="0"/>
              </a:rPr>
              <a:t>Surface Search) </a:t>
            </a:r>
            <a:r>
              <a:rPr lang="hi-IN" sz="2800" b="1" dirty="0">
                <a:latin typeface="Times New Roman" panose="02020603050405020304" pitchFamily="18" charset="0"/>
                <a:cs typeface="Times New Roman" panose="02020603050405020304" pitchFamily="18" charset="0"/>
              </a:rPr>
              <a:t>जीवित पीड़ितों को खोजने हेतु निम्नलिखित तरीकों से की गई:</a:t>
            </a:r>
          </a:p>
          <a:p>
            <a:pPr marL="0" indent="0" algn="just">
              <a:buNone/>
            </a:pPr>
            <a:endParaRPr lang="hi-IN" sz="2800" b="1" dirty="0">
              <a:latin typeface="Times New Roman" panose="02020603050405020304" pitchFamily="18" charset="0"/>
              <a:cs typeface="Times New Roman" panose="02020603050405020304" pitchFamily="18" charset="0"/>
            </a:endParaRPr>
          </a:p>
          <a:p>
            <a:pPr algn="just"/>
            <a:r>
              <a:rPr lang="hi-IN" sz="2800" dirty="0">
                <a:latin typeface="Times New Roman" panose="02020603050405020304" pitchFamily="18" charset="0"/>
                <a:cs typeface="Times New Roman" panose="02020603050405020304" pitchFamily="18" charset="0"/>
              </a:rPr>
              <a:t>केरल पुलिस के 6 स्निफर डॉग्स का उपयोग कर,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की देखरेख में कैनाइन सर्च।</a:t>
            </a:r>
          </a:p>
          <a:p>
            <a:pPr algn="just"/>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के लाइफ डिटेक्टर उपकरणों द्वारा टेक्निकल सर्च।</a:t>
            </a:r>
          </a:p>
          <a:p>
            <a:pPr algn="just"/>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कर्मियों द्वारा औज़ारों और सर्च लाइट्स के साथ मैनुअल सर्च।</a:t>
            </a:r>
          </a:p>
          <a:p>
            <a:pPr algn="just"/>
            <a:r>
              <a:rPr lang="hi-IN" sz="2800" dirty="0">
                <a:latin typeface="Times New Roman" panose="02020603050405020304" pitchFamily="18" charset="0"/>
                <a:cs typeface="Times New Roman" panose="02020603050405020304" pitchFamily="18" charset="0"/>
              </a:rPr>
              <a:t>कटर्स, हिटाची आदि जैसी भारी मशीनों की मदद से खोज,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की निगरानी में।</a:t>
            </a:r>
          </a:p>
          <a:p>
            <a:pPr algn="just"/>
            <a:r>
              <a:rPr lang="hi-IN" sz="2800" dirty="0">
                <a:latin typeface="Times New Roman" panose="02020603050405020304" pitchFamily="18" charset="0"/>
                <a:cs typeface="Times New Roman" panose="02020603050405020304" pitchFamily="18" charset="0"/>
              </a:rPr>
              <a:t>हेली - कैमरा द्वारा हवाई निगरानी।</a:t>
            </a: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GB" b="1"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6101AFCF-97A2-103F-5A6F-7BCD2EE9DC92}"/>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26258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58618" y="1671782"/>
            <a:ext cx="11693237" cy="5089236"/>
          </a:xfrm>
          <a:prstGeom prst="rect">
            <a:avLst/>
          </a:prstGeom>
        </p:spPr>
        <p:txBody>
          <a:bodyPr>
            <a:normAutofit/>
          </a:bodyPr>
          <a:lstStyle/>
          <a:p>
            <a:pPr algn="just"/>
            <a:r>
              <a:rPr lang="hi-IN" sz="2800" dirty="0">
                <a:latin typeface="Times New Roman" panose="02020603050405020304" pitchFamily="18" charset="0"/>
                <a:cs typeface="Times New Roman" panose="02020603050405020304" pitchFamily="18" charset="0"/>
              </a:rPr>
              <a:t>द्वितीय चरण में भारी अर्थ मूविंग उपकरण जैसे खुदाई करने वाली मशीनें(</a:t>
            </a:r>
            <a:r>
              <a:rPr lang="en-IN" sz="2800" dirty="0">
                <a:latin typeface="Times New Roman" panose="02020603050405020304" pitchFamily="18" charset="0"/>
                <a:cs typeface="Times New Roman" panose="02020603050405020304" pitchFamily="18" charset="0"/>
              </a:rPr>
              <a:t>Excavators), </a:t>
            </a:r>
            <a:r>
              <a:rPr lang="hi-IN" sz="2800" dirty="0">
                <a:latin typeface="Times New Roman" panose="02020603050405020304" pitchFamily="18" charset="0"/>
                <a:cs typeface="Times New Roman" panose="02020603050405020304" pitchFamily="18" charset="0"/>
              </a:rPr>
              <a:t>बुलडोज़र आदि का उपयोग करके खोज की गई।</a:t>
            </a:r>
          </a:p>
          <a:p>
            <a:pPr algn="just"/>
            <a:endParaRPr lang="hi-IN" sz="2800" dirty="0">
              <a:latin typeface="Times New Roman" panose="02020603050405020304" pitchFamily="18" charset="0"/>
              <a:cs typeface="Times New Roman" panose="02020603050405020304" pitchFamily="18" charset="0"/>
            </a:endParaRPr>
          </a:p>
          <a:p>
            <a:pPr algn="just"/>
            <a:endParaRPr lang="hi-IN" sz="2800" dirty="0">
              <a:latin typeface="Times New Roman" panose="02020603050405020304" pitchFamily="18" charset="0"/>
              <a:cs typeface="Times New Roman" panose="02020603050405020304" pitchFamily="18" charset="0"/>
            </a:endParaRPr>
          </a:p>
          <a:p>
            <a:pPr marL="0" indent="0" algn="just">
              <a:buNone/>
            </a:pPr>
            <a:r>
              <a:rPr lang="hi-IN" sz="2800" b="1" dirty="0">
                <a:latin typeface="Times New Roman" panose="02020603050405020304" pitchFamily="18" charset="0"/>
                <a:cs typeface="Times New Roman" panose="02020603050405020304" pitchFamily="18" charset="0"/>
              </a:rPr>
              <a:t>ऑपरेशनल परिणाम:</a:t>
            </a:r>
          </a:p>
          <a:p>
            <a:pPr algn="just"/>
            <a:r>
              <a:rPr lang="hi-IN" sz="2800" dirty="0">
                <a:latin typeface="Times New Roman" panose="02020603050405020304" pitchFamily="18" charset="0"/>
                <a:cs typeface="Times New Roman" panose="02020603050405020304" pitchFamily="18" charset="0"/>
              </a:rPr>
              <a:t>खोज और बचाव अभियान के दौरान कुल 14 मृत शरीर बचाव एजेंसियों द्वारा बरामद किए गए, जिनमें से 10 </a:t>
            </a:r>
            <a:r>
              <a:rPr lang="en-IN" sz="2800" dirty="0">
                <a:latin typeface="Times New Roman" panose="02020603050405020304" pitchFamily="18" charset="0"/>
                <a:cs typeface="Times New Roman" panose="02020603050405020304" pitchFamily="18" charset="0"/>
              </a:rPr>
              <a:t>NDRF </a:t>
            </a:r>
            <a:r>
              <a:rPr lang="hi-IN" sz="2800" dirty="0">
                <a:latin typeface="Times New Roman" panose="02020603050405020304" pitchFamily="18" charset="0"/>
                <a:cs typeface="Times New Roman" panose="02020603050405020304" pitchFamily="18" charset="0"/>
              </a:rPr>
              <a:t>टीमों द्वारा बरामद किए गए।</a:t>
            </a:r>
          </a:p>
          <a:p>
            <a:pPr>
              <a:lnSpc>
                <a:spcPct val="150000"/>
              </a:lnSpc>
            </a:pPr>
            <a:endParaRPr lang="en-IN" sz="3600" dirty="0">
              <a:latin typeface="Times New Roman" panose="02020603050405020304" pitchFamily="18" charset="0"/>
              <a:cs typeface="Times New Roman" panose="02020603050405020304" pitchFamily="18" charset="0"/>
            </a:endParaRPr>
          </a:p>
          <a:p>
            <a:pPr marL="0" indent="0">
              <a:lnSpc>
                <a:spcPct val="150000"/>
              </a:lnSpc>
              <a:buNone/>
            </a:pPr>
            <a:endParaRPr lang="en-GB" dirty="0">
              <a:latin typeface="Times New Roman" panose="02020603050405020304" pitchFamily="18" charset="0"/>
              <a:cs typeface="Times New Roman" panose="02020603050405020304" pitchFamily="18" charset="0"/>
            </a:endParaRPr>
          </a:p>
          <a:p>
            <a:pPr marL="0" indent="0">
              <a:lnSpc>
                <a:spcPct val="150000"/>
              </a:lnSpc>
              <a:buNone/>
            </a:pPr>
            <a:endParaRPr lang="en-GB" dirty="0">
              <a:latin typeface="Times New Roman" panose="02020603050405020304" pitchFamily="18" charset="0"/>
              <a:cs typeface="Times New Roman" panose="02020603050405020304" pitchFamily="18" charset="0"/>
            </a:endParaRPr>
          </a:p>
          <a:p>
            <a:pPr marL="0" indent="0">
              <a:lnSpc>
                <a:spcPct val="150000"/>
              </a:lnSpc>
              <a:buNone/>
            </a:pPr>
            <a:endParaRPr lang="en-IN" dirty="0">
              <a:latin typeface="Times New Roman" panose="02020603050405020304" pitchFamily="18" charset="0"/>
              <a:cs typeface="Times New Roman" panose="02020603050405020304" pitchFamily="18" charset="0"/>
            </a:endParaRPr>
          </a:p>
          <a:p>
            <a:pPr>
              <a:lnSpc>
                <a:spcPct val="150000"/>
              </a:lnSpc>
            </a:pPr>
            <a:endParaRPr lang="en-I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2E16242D-AD9F-6708-18AF-52BC6FA9DFD4}"/>
              </a:ext>
            </a:extLst>
          </p:cNvPr>
          <p:cNvSpPr txBox="1"/>
          <p:nvPr/>
        </p:nvSpPr>
        <p:spPr>
          <a:xfrm>
            <a:off x="2007524" y="488980"/>
            <a:ext cx="2830484" cy="769441"/>
          </a:xfrm>
          <a:prstGeom prst="rect">
            <a:avLst/>
          </a:prstGeom>
          <a:solidFill>
            <a:srgbClr val="FFC000"/>
          </a:solidFill>
        </p:spPr>
        <p:txBody>
          <a:bodyPr wrap="square" rtlCol="0" anchor="ctr">
            <a:spAutoFit/>
          </a:bodyPr>
          <a:lstStyle/>
          <a:p>
            <a:r>
              <a:rPr lang="hi-IN" sz="4400" b="1" dirty="0">
                <a:latin typeface="Times New Roman" panose="02020603050405020304" pitchFamily="18" charset="0"/>
                <a:cs typeface="Times New Roman" panose="02020603050405020304" pitchFamily="18" charset="0"/>
              </a:rPr>
              <a:t>लगातार.... </a:t>
            </a:r>
            <a:endParaRPr lang="en-I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379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4342</TotalTime>
  <Words>9434</Words>
  <Application>Microsoft Office PowerPoint</Application>
  <PresentationFormat>Widescreen</PresentationFormat>
  <Paragraphs>1516</Paragraphs>
  <Slides>152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152</vt:i4>
      </vt:variant>
    </vt:vector>
  </HeadingPairs>
  <TitlesOfParts>
    <vt:vector size="161" baseType="lpstr">
      <vt:lpstr>Arial</vt:lpstr>
      <vt:lpstr>Calibri</vt:lpstr>
      <vt:lpstr>Cambria Math</vt:lpstr>
      <vt:lpstr>Comic Sans MS</vt:lpstr>
      <vt:lpstr>Mangal</vt:lpstr>
      <vt:lpstr>Mangal body</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 </vt:lpstr>
      <vt:lpstr>PowerPoint Presentation</vt:lpstr>
      <vt:lpstr>PowerPoint Presentation</vt:lpstr>
      <vt:lpstr>राहत एवं बचाव कार्य 01(02) दिसंबर 2015 से 05/06 दिसंबर 2015 तक गंभीरता से चलाए गए। समग्र आंकड़े नीचे दिए गए 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केरल बाढ़ - 2018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ऑपरेशन का तीसरा चरण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मूल्यांकन </vt:lpstr>
      <vt:lpstr> मूल्यांकन </vt:lpstr>
      <vt:lpstr> धन्यवाद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 ON FWR</dc:title>
  <dc:creator>04bn NDRF Arakkonam</dc:creator>
  <cp:lastModifiedBy>Administrator</cp:lastModifiedBy>
  <cp:revision>425</cp:revision>
  <dcterms:created xsi:type="dcterms:W3CDTF">2025-03-09T04:24:30Z</dcterms:created>
  <dcterms:modified xsi:type="dcterms:W3CDTF">2025-12-15T05:41:37Z</dcterms:modified>
</cp:coreProperties>
</file>