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embeddedFontLst>
    <p:embeddedFont>
      <p:font typeface="Bookman Old Style" panose="02050604050505020204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Open Sans" panose="020B0604020202020204" charset="0"/>
      <p:regular r:id="rId59"/>
      <p:bold r:id="rId60"/>
      <p:italic r:id="rId61"/>
      <p:boldItalic r:id="rId62"/>
    </p:embeddedFont>
    <p:embeddedFont>
      <p:font typeface="Open Sans SemiBold" panose="020B0604020202020204" charset="0"/>
      <p:regular r:id="rId63"/>
      <p:bold r:id="rId64"/>
      <p:italic r:id="rId65"/>
      <p:boldItalic r:id="rId66"/>
    </p:embeddedFont>
    <p:embeddedFont>
      <p:font typeface="Tahoma" panose="020B0604030504040204" pitchFamily="3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1569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76200"/>
            <a:ext cx="6635750" cy="37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381000" y="3733800"/>
            <a:ext cx="6477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24:notes"/>
          <p:cNvSpPr txBox="1">
            <a:spLocks noGrp="1"/>
          </p:cNvSpPr>
          <p:nvPr>
            <p:ph type="body" idx="1"/>
          </p:nvPr>
        </p:nvSpPr>
        <p:spPr>
          <a:xfrm>
            <a:off x="685800" y="4572000"/>
            <a:ext cx="5486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hi-IN" sz="2800" b="1">
                <a:latin typeface="Tahoma"/>
                <a:ea typeface="Tahoma"/>
                <a:cs typeface="Tahoma"/>
                <a:sym typeface="Tahoma"/>
              </a:rPr>
              <a:t>Calm the patient down to slow down blood circulation and retard the spread of venom.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hi-IN" sz="2800" b="1">
                <a:latin typeface="Tahoma"/>
                <a:ea typeface="Tahoma"/>
                <a:cs typeface="Tahoma"/>
                <a:sym typeface="Tahoma"/>
              </a:rPr>
              <a:t>Have the victim lie down with the affected limb lower than the heart.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8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609605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216132" y="6286057"/>
            <a:ext cx="2177934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DM | INDIA</a:t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758298" y="6587004"/>
            <a:ext cx="101723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0213110" y="6348344"/>
            <a:ext cx="585391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 b="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 -</a:t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10262586" y="6628211"/>
            <a:ext cx="676964" cy="9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328157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>
            <a:spLocks noGrp="1"/>
          </p:cNvSpPr>
          <p:nvPr>
            <p:ph type="ctrTitle"/>
          </p:nvPr>
        </p:nvSpPr>
        <p:spPr>
          <a:xfrm>
            <a:off x="619431" y="1244010"/>
            <a:ext cx="10668000" cy="4221125"/>
          </a:xfrm>
          <a:prstGeom prst="parallelogram">
            <a:avLst>
              <a:gd name="adj" fmla="val 25000"/>
            </a:avLst>
          </a:prstGeom>
          <a:solidFill>
            <a:srgbClr val="F2DADA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959"/>
            </a:pPr>
            <a:r>
              <a:rPr lang="en-US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Lesson-10</a:t>
            </a:r>
            <a:b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3959" dirty="0"/>
              <a:t>सांप का काटना तथा पर्यावरणीय आपात स्थिति</a:t>
            </a:r>
            <a:b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SNAKE BITE &amp; ENVIRONMENTAL</a:t>
            </a:r>
            <a:b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EMERGENCIES</a:t>
            </a:r>
            <a:endParaRPr sz="3959"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A696A3-0C11-40BA-A987-7013F1273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02971"/>
              </p:ext>
            </p:extLst>
          </p:nvPr>
        </p:nvGraphicFramePr>
        <p:xfrm>
          <a:off x="7258974" y="5613990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16428644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3349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 descr="DSC000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6555" y="802815"/>
            <a:ext cx="3006044" cy="2295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10</a:t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1903229" y="3667126"/>
            <a:ext cx="10041122" cy="209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भारत के हर हिस्से में दिन और रात मे देखा जा सकता है।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अक्सर मानव बस्तियों के आस पास या उनके भीतर पाया जाता है।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219456" y="2181608"/>
            <a:ext cx="4524203" cy="1076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hi-I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भारतीय नाग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4253023" y="1796903"/>
            <a:ext cx="7571117" cy="47846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भारतीय कोबरा है। इसकी पहचान इसके फन से होती है जिस पर चश्मे का निशान होता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उत्तेजित होने पर कोबरा अपना फन फैलाकर ज़ोर से फुफकारते हैं।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देश के अधिकांश भागों में पाया जाता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इसे अक्सर बाथरूम, घरों के अँधेरे कोनों, रहने के कमरों, अस्तबल, पुराने बंगलों के नौकरों के क्वार्टरों और जंगलों में देखा जाता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दिन के साथ-साथ रात में भी सक्रिय रहता है।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11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2" y="2737082"/>
            <a:ext cx="4019106" cy="1076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hi-I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भारतीय नाग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138143" y="1903230"/>
            <a:ext cx="4113819" cy="13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फेरस </a:t>
            </a:r>
            <a:br>
              <a:rPr lang="hi-IN">
                <a:solidFill>
                  <a:srgbClr val="FF0000"/>
                </a:solidFill>
              </a:rPr>
            </a:br>
            <a:r>
              <a:rPr lang="hi-IN">
                <a:solidFill>
                  <a:srgbClr val="FF0000"/>
                </a:solidFill>
              </a:rPr>
              <a:t>(सॉ स्केल्ड वाइपर)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2094615" y="4391247"/>
            <a:ext cx="9144885" cy="21052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शरीर पर सफ़ेद घेरे जैसे निशान और सिर पर तीर या पक्षी के पैरों के निशान पाये जाते ह।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पूरे भारत में पाया जाता है, सूखी झाड़ियों या रेगिस्तान मे रहना पसंद करता है।</a:t>
            </a:r>
            <a:endParaRPr/>
          </a:p>
          <a:p>
            <a:pPr marL="342900" lvl="0" indent="-200660" algn="l" rtl="0">
              <a:lnSpc>
                <a:spcPct val="15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12</a:t>
            </a:r>
            <a:endParaRPr/>
          </a:p>
        </p:txBody>
      </p:sp>
      <p:pic>
        <p:nvPicPr>
          <p:cNvPr id="184" name="Google Shape;184;p25" descr="Book Sawscale Strip2"/>
          <p:cNvPicPr preferRelativeResize="0"/>
          <p:nvPr/>
        </p:nvPicPr>
        <p:blipFill rotWithShape="1">
          <a:blip r:embed="rId3">
            <a:alphaModFix/>
          </a:blip>
          <a:srcRect l="4651" r="4650"/>
          <a:stretch/>
        </p:blipFill>
        <p:spPr>
          <a:xfrm>
            <a:off x="4731489" y="914400"/>
            <a:ext cx="3517161" cy="30409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5" name="Google Shape;185;p25" descr="Book Sawscale He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6325" y="914400"/>
            <a:ext cx="2319006" cy="303027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0" y="1988290"/>
            <a:ext cx="4306187" cy="20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फेरस </a:t>
            </a:r>
            <a:br>
              <a:rPr lang="hi-IN">
                <a:solidFill>
                  <a:srgbClr val="FF0000"/>
                </a:solidFill>
              </a:rPr>
            </a:br>
            <a:r>
              <a:rPr lang="hi-IN">
                <a:solidFill>
                  <a:srgbClr val="FF0000"/>
                </a:solidFill>
              </a:rPr>
              <a:t>(सॉ स्केल्ड वाइपर)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4348715" y="1552353"/>
            <a:ext cx="7262037" cy="485908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फैरोस या सॉ स्केल्ड वाइपर है। इसकी पीठ पर आमतौर पर उल्टे V आकार के काले धब्बे होते हैं।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एक छोटा वाइपर है जो पूरे भारत में पाया जाता है।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पश्चिमी भारत में किसी भी अन्य भाग की तुलना में अधिक पाया जाता है। यह खुले, शुष्क, पथरीले प्रदेशों या शुष्क रेगिस्तानों को पसंद करता है।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18874" y="1998923"/>
            <a:ext cx="4144784" cy="133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रस्सेल वाइपर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2626242" y="3753294"/>
            <a:ext cx="9049376" cy="27219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सिर पर काले किनारों वाले जंजीर जैसे निशान और सफ़ेद V आकार.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छेड़ने पर ज़ोर से फुफकारता है.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दिन में पेड़ों, झाड़ियों और पत्तों के ढेर के नीचे छिप जाता है.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14</a:t>
            </a:r>
            <a:endParaRPr/>
          </a:p>
        </p:txBody>
      </p:sp>
      <p:pic>
        <p:nvPicPr>
          <p:cNvPr id="200" name="Google Shape;200;p27" descr="Russells White 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503" y="1010094"/>
            <a:ext cx="3147060" cy="24773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146" y="1020726"/>
            <a:ext cx="3547810" cy="2562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170122" y="1350547"/>
            <a:ext cx="4061637" cy="178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FF0000"/>
              </a:buClr>
              <a:buSzPts val="4400"/>
            </a:pPr>
            <a:r>
              <a:rPr lang="hi-IN" dirty="0">
                <a:solidFill>
                  <a:srgbClr val="FF0000"/>
                </a:solidFill>
              </a:rPr>
              <a:t>रसलवाइपर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4369981" y="1159329"/>
            <a:ext cx="7378996" cy="569867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रसेल वाइपर है। यह एक बड़ा, मोटा  आधा से दो मीटर लंबा और छोटी पूंछ वाला साँप है।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इसकी पीठ पर उल्टे V आकार के काले धब्बे भी हैं।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इसकी फुफकार सबसे तेज़ होती है और इसके नुकीले दाँत सबसे बड़े होते हैं।यह खुले मैदान, खेती वाले खेतों और झाड़ीदार या घास वाली बंजर ज़मीनों को पसंद करता है।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यह रात्रिचर और धीमी गति से चलने वाला होता है, लेकिन उत्तेजित होने पर आक्रामक होता ह और अपनी जगह पर डटा रहता है।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1403500" y="1505519"/>
            <a:ext cx="9601200" cy="39703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साँपों के काटने के ज़्यादातर मामले भारत के इन चार आम ज़हरीले साँपों से होते हैं:</a:t>
            </a:r>
            <a:endParaRPr/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भारतीय कोबरा,</a:t>
            </a:r>
            <a:endParaRPr/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सामान्य करैत,</a:t>
            </a:r>
            <a:endParaRPr/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सॉ स्केल्ड वाइपर और</a:t>
            </a:r>
            <a:endParaRPr/>
          </a:p>
          <a:p>
            <a:pPr marL="914400" marR="0" lvl="2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रसेल वाइपर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1881963" y="329610"/>
            <a:ext cx="8782492" cy="12227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विषैले एवं गैर-विषैले साँपों की विशेषताएँ</a:t>
            </a:r>
            <a:endParaRPr/>
          </a:p>
        </p:txBody>
      </p:sp>
      <p:pic>
        <p:nvPicPr>
          <p:cNvPr id="220" name="Google Shape;220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" y="1424764"/>
            <a:ext cx="12136174" cy="5433237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</p:pic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180754" y="2530549"/>
            <a:ext cx="4933508" cy="174374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विषैले और गैर-विषैले फंग के चिन्ह अलग-अलग निशान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227" name="Google Shape;227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0676" y="1467292"/>
            <a:ext cx="6791324" cy="5007935"/>
          </a:xfrm>
          <a:prstGeom prst="rect">
            <a:avLst/>
          </a:prstGeom>
          <a:solidFill>
            <a:srgbClr val="3F3151"/>
          </a:solidFill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</p:pic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256032" y="2969627"/>
            <a:ext cx="3699280" cy="91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>
                <a:solidFill>
                  <a:srgbClr val="FF0000"/>
                </a:solidFill>
              </a:rPr>
              <a:t>साँप का विष</a:t>
            </a: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4167962" y="1584255"/>
            <a:ext cx="7634177" cy="48751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5400" algn="ctr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/>
              <a:t> </a:t>
            </a:r>
            <a:r>
              <a:rPr lang="hi-IN" sz="2800" b="1"/>
              <a:t>तंत्रिका</a:t>
            </a:r>
            <a:r>
              <a:rPr lang="hi-IN" sz="2800"/>
              <a:t> </a:t>
            </a:r>
            <a:r>
              <a:rPr lang="hi-IN" sz="2800" b="1"/>
              <a:t>विषैला</a:t>
            </a:r>
            <a:r>
              <a:rPr lang="hi-IN" sz="2800"/>
              <a:t> (</a:t>
            </a:r>
            <a:r>
              <a:rPr lang="hi-IN" sz="2800" b="1"/>
              <a:t>Neurotoxic) :    </a:t>
            </a:r>
            <a:r>
              <a:rPr lang="hi-IN" sz="2800"/>
              <a:t>कोबरा, क्रेट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/>
              <a:t>तंत्रिका तंत्र पर हमला करता है और साँस लेना बंद कर देता हैा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 b="1"/>
              <a:t>रक्तविषैला</a:t>
            </a:r>
            <a:r>
              <a:rPr lang="hi-IN" sz="2800"/>
              <a:t> (</a:t>
            </a:r>
            <a:r>
              <a:rPr lang="hi-IN" sz="2800" b="1"/>
              <a:t>Hemotoxic):</a:t>
            </a:r>
            <a:r>
              <a:rPr lang="hi-IN" sz="2800"/>
              <a:t>  : सभी वाइपर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 sz="2800"/>
              <a:t>रक्त का थक्का जमना बंद हो जाता है और रक्त वाहिकाओं में छेद हो जाता है जिससे पीड़ित की मृत्यु हो जाती है।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" y="2661097"/>
            <a:ext cx="328545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उद्देश्य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3678866" y="1881964"/>
            <a:ext cx="8218967" cy="48271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b="1"/>
              <a:t>इस पाठ को पूरा करने के बाद, आप सक्षम होंगे:-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सांप के काटने और उसके नियंत्रण का वर्णन करने मे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पर्यावरणीय आपात स्थितियों व उनके प्राथमिक उपचार को समझाने मे 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539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2030819" y="446568"/>
            <a:ext cx="7538482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sz="4800">
                <a:solidFill>
                  <a:srgbClr val="FF0000"/>
                </a:solidFill>
              </a:rPr>
              <a:t>असरदार डोज़ </a:t>
            </a:r>
            <a:br>
              <a:rPr lang="hi-IN" sz="4800">
                <a:solidFill>
                  <a:srgbClr val="FF0000"/>
                </a:solidFill>
              </a:rPr>
            </a:br>
            <a:endParaRPr sz="4800">
              <a:solidFill>
                <a:srgbClr val="FF0000"/>
              </a:solidFill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776178" y="1371602"/>
            <a:ext cx="11185451" cy="54863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अलग-अलग सांपों के ज़हर की मात्रा सांप अनुसार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		                                    डोज़    और    समय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स्पेक्टैकल्ड कोबरा             15 mg        7 – 8 hrs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मोनोकल्ड कोबरा          15 mg        7  - 8 hrs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किंग कोबरा                       12 mg        5  - 6 hrs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बैंडेड क्रेट                         10 mg        4 hrs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साधारण करैत                    1-3 mg       2 ½ hrs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रसेल वाइपर                     42 mg        3 days</a:t>
            </a:r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3211034" y="616689"/>
            <a:ext cx="6337004" cy="122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>
                <a:solidFill>
                  <a:srgbClr val="FF0000"/>
                </a:solidFill>
              </a:rPr>
              <a:t>साँप के काटने के लक्षण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1"/>
          </p:nvPr>
        </p:nvSpPr>
        <p:spPr>
          <a:xfrm>
            <a:off x="542262" y="1754372"/>
            <a:ext cx="11344940" cy="47314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i-IN" sz="1600" dirty="0"/>
              <a:t>  </a:t>
            </a:r>
            <a:r>
              <a:rPr lang="hi-IN" sz="2800" b="1" dirty="0"/>
              <a:t>काटने के स्थानीय लक्षण</a:t>
            </a:r>
            <a:endParaRPr sz="2400" b="1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dirty="0"/>
              <a:t>नुकीले दांतों के जोड़े (हालांकि अक्सर केवल एक ही निशान या खरोंच भी हो सकती है)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dirty="0"/>
              <a:t>सूजन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dirty="0"/>
              <a:t>दर्द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dirty="0"/>
              <a:t>काटने से रक्तस्राव</a:t>
            </a:r>
            <a:endParaRPr sz="2400" dirty="0"/>
          </a:p>
          <a:p>
            <a:pPr marL="342900" lvl="0">
              <a:lnSpc>
                <a:spcPct val="150000"/>
              </a:lnSpc>
              <a:spcBef>
                <a:spcPts val="480"/>
              </a:spcBef>
              <a:buSzPts val="2400"/>
              <a:buNone/>
            </a:pPr>
            <a:r>
              <a:rPr lang="hi-IN" sz="2400" dirty="0"/>
              <a:t>नोट: करैत में अक्सर उपरोक्त में से कोई भी लक्षण नहीं होता है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34290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sp>
        <p:nvSpPr>
          <p:cNvPr id="250" name="Google Shape;250;p3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330201" y="1828801"/>
            <a:ext cx="11468100" cy="4524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साँप के काटने के लक्षण तुरंत दिखाई देते हैं;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मिनट के भीतर गंभीर सूजन आना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मतली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कमज़ोरी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तापमान में बदलाव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दर्द</a:t>
            </a:r>
            <a:endParaRPr/>
          </a:p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3-6 घंटों के भीतर काला और नीला रंग दिखाई दे सकता है।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3492499" y="584791"/>
            <a:ext cx="6121401" cy="967562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साँप के काटने के लक्षण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22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0" y="3104707"/>
            <a:ext cx="3646967" cy="150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hi-IN" sz="3200" b="1">
                <a:solidFill>
                  <a:srgbClr val="FF0000"/>
                </a:solidFill>
              </a:rPr>
              <a:t>विष फैलने के लक्षण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3732028" y="1467293"/>
            <a:ext cx="8122353" cy="52524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rPr lang="hi-IN" b="1"/>
              <a:t>              </a:t>
            </a:r>
            <a:r>
              <a:rPr lang="hi-IN" sz="7200" b="1"/>
              <a:t>तंत्रिकाविषी (Neurotoxic)</a:t>
            </a:r>
            <a:endParaRPr sz="7200" b="1"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पलकें झुकना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दृष्टि विकार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साँस लेने में कठिनाई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7200" b="1"/>
              <a:t>         रक्तविषी (Hemotoxic)</a:t>
            </a:r>
            <a:endParaRPr sz="7200"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काटने वाली जगह से लगातार रक्तस्राव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मसूड़ों से रक्तस्राव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चोट का निशान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sz="7200"/>
              <a:t>गहरे रंग का मूत्र</a:t>
            </a:r>
            <a:endParaRPr sz="7200"/>
          </a:p>
          <a:p>
            <a:pPr marL="342900" lvl="0" indent="-261620" algn="l" rtl="0">
              <a:lnSpc>
                <a:spcPct val="12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261620" algn="l" rtl="0">
              <a:lnSpc>
                <a:spcPct val="12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261620" algn="l" rtl="0">
              <a:lnSpc>
                <a:spcPct val="120000"/>
              </a:lnSpc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23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267731" y="2774467"/>
            <a:ext cx="398206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body" idx="1"/>
          </p:nvPr>
        </p:nvSpPr>
        <p:spPr>
          <a:xfrm>
            <a:off x="4412513" y="1701209"/>
            <a:ext cx="7378996" cy="4774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रक्त संचार धीमा करने और विष के फैलाव को रोकने के लिए रोगी को शांत करें।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पीड़ित को इस तरह लिटाएँ कि प्रभावित अंग हृदय से नीचे रहे।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24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228600" y="2766219"/>
            <a:ext cx="3822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4114802" y="1477706"/>
            <a:ext cx="7919886" cy="50294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शांत करें ताकि रक्त संचार धीमा हो जाए और विष का फैलाव रुक सके।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लेटने दें।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काटे गए अंग से अंगूठी, कंगन, जूते या अन्य बाधा उत्पन्न करने वाली वस्तुएँ हटा दें। (यह सूज सकता है।)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बर्फ, कोल्ड पैक का प्रयोग ना करे ऍव शराब या कोई अन्य नशीली दवा न दें।</a:t>
            </a:r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/>
        </p:nvSpPr>
        <p:spPr>
          <a:xfrm>
            <a:off x="2133600" y="1143001"/>
            <a:ext cx="8229600" cy="92333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259076" y="2537039"/>
            <a:ext cx="38240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2"/>
          </p:nvPr>
        </p:nvSpPr>
        <p:spPr>
          <a:xfrm>
            <a:off x="4221127" y="1436983"/>
            <a:ext cx="7725067" cy="48787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लक्षण विकसित होने का इंतज़ार न करें।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काटे गए अंग को स्थिर करें, यदि संभव हो तो स्प्लिंट का उपयोग करें और उसे हृदय के स्तर से नीचे रखें।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चीरा न लगाएँ या ज़हर चूसने का प्रयास न करें क्योंकि यह ज़हर निकालने में अप्रभावी है; और वाइपर के काटने के मामले मे इससे गंभीर रक्तस्राव हो सकता है।</a:t>
            </a:r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26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292100" y="2641374"/>
            <a:ext cx="37600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प्राथमिक उपचार</a:t>
            </a: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2"/>
          </p:nvPr>
        </p:nvSpPr>
        <p:spPr>
          <a:xfrm>
            <a:off x="4294632" y="2374674"/>
            <a:ext cx="7348020" cy="31648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कोबरा और करैत के काटने पर, पीड़ित की साँस रुक सकती है। वे मरे नहीं हैं, बल्कि साँस लेना शुरू कर देते हैं।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जीवन रक्षक हो सकता है</a:t>
            </a:r>
            <a:endParaRPr/>
          </a:p>
          <a:p>
            <a:pPr marL="342900" lvl="0" indent="-1397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27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body" idx="1"/>
          </p:nvPr>
        </p:nvSpPr>
        <p:spPr>
          <a:xfrm>
            <a:off x="914400" y="2923953"/>
            <a:ext cx="3083442" cy="63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hi-IN" sz="3600" b="1">
                <a:solidFill>
                  <a:srgbClr val="FF0000"/>
                </a:solidFill>
              </a:rPr>
              <a:t> क्या करें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2"/>
          </p:nvPr>
        </p:nvSpPr>
        <p:spPr>
          <a:xfrm>
            <a:off x="4040373" y="1839433"/>
            <a:ext cx="7570380" cy="441251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शांत रखें।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पीड़ित को तुरंत बिना हिले-डुले सीधा लिटा दें।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यदि संभव हो तो काटे गए अंग को स्थिर करें, यदि संभव हो तो स्प्लिंट का उपयोग करें और उसे हृदय के स्तर से नीचे रखें।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यदि संभव हो तो पीड़ित को तुरंत सीधा लिटाकर अस्पताल ले जाएँ।</a:t>
            </a:r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body" idx="1"/>
          </p:nvPr>
        </p:nvSpPr>
        <p:spPr>
          <a:xfrm>
            <a:off x="574159" y="2785731"/>
            <a:ext cx="3147237" cy="115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hi-IN" sz="3600" b="1" dirty="0">
                <a:solidFill>
                  <a:srgbClr val="FF0000"/>
                </a:solidFill>
              </a:rPr>
              <a:t> क्या न करें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2"/>
          </p:nvPr>
        </p:nvSpPr>
        <p:spPr>
          <a:xfrm>
            <a:off x="4412513" y="1562986"/>
            <a:ext cx="7230139" cy="453301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1854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dirty="0"/>
              <a:t>कोई भी टूर्निकेट या कम्प्रेशन बैंडेज न लगाएँ।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dirty="0"/>
              <a:t>काटे गए स्थान को ठंडा न करें।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u="sng" dirty="0">
                <a:solidFill>
                  <a:srgbClr val="FF0000"/>
                </a:solidFill>
              </a:rPr>
              <a:t>साँप को पकड़ने की कोशिश न करें, हमें किसी और शिकार की ज़रूरत नहीं है, लेकिन अगर साँप पहले ही मर चुका है तो उसे अस्पताल ले जाएँ।</a:t>
            </a:r>
            <a:endParaRPr u="sng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 dirty="0"/>
              <a:t>पीड़ित को मादक पेय या एस्पिरिन न दें।</a:t>
            </a:r>
            <a:endParaRPr dirty="0"/>
          </a:p>
        </p:txBody>
      </p:sp>
      <p:sp>
        <p:nvSpPr>
          <p:cNvPr id="309" name="Google Shape;309;p4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64592" y="2378213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>
                <a:solidFill>
                  <a:srgbClr val="FF0000"/>
                </a:solidFill>
              </a:rPr>
              <a:t>साँप का इतिहास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5218386" y="2548323"/>
            <a:ext cx="6605753" cy="33421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जुरासिक युग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 टर्शियरी युग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/>
          <p:nvPr/>
        </p:nvSpPr>
        <p:spPr>
          <a:xfrm>
            <a:off x="1524000" y="2620299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   साँपों के बारे में भ्रांतियाँ</a:t>
            </a:r>
            <a:endParaRPr sz="5400" b="1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0" y="2648995"/>
            <a:ext cx="39978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सांप से जुड़े मिथक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21" name="Google Shape;321;p44"/>
          <p:cNvSpPr txBox="1">
            <a:spLocks noGrp="1"/>
          </p:cNvSpPr>
          <p:nvPr>
            <p:ph type="body" idx="1"/>
          </p:nvPr>
        </p:nvSpPr>
        <p:spPr>
          <a:xfrm>
            <a:off x="4008474" y="1509823"/>
            <a:ext cx="7942522" cy="47633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/>
              <a:t>    </a:t>
            </a:r>
            <a:r>
              <a:rPr lang="hi-IN" b="1"/>
              <a:t>साँप का मतलब मौत है।</a:t>
            </a:r>
            <a:endParaRPr sz="2400" b="1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के काटने का इलाज मंत्रों, तांत्रिकों, जादू-टोने, जड़ों और जड़ी-बूटियों आदि से किया जा सकता है। वैज्ञानिकों ने इन सभी का परीक्षण किया है और साबित किया है कि ये कारगर नहीं हैं।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प्रतिशोधी होते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धन के रक्षक होते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बूढ़े साँपों पर बाल होते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सम्मोहित कर देते हैं!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साँप बाँसुरी की धुन पर झूमते हैं!</a:t>
            </a:r>
            <a:endParaRPr sz="2400"/>
          </a:p>
        </p:txBody>
      </p:sp>
      <p:sp>
        <p:nvSpPr>
          <p:cNvPr id="322" name="Google Shape;322;p4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1" y="2753832"/>
            <a:ext cx="4295554" cy="150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सांप से जुड़े मिथक</a:t>
            </a:r>
            <a:br>
              <a:rPr lang="hi-IN" b="1">
                <a:solidFill>
                  <a:srgbClr val="FF0000"/>
                </a:solidFill>
              </a:rPr>
            </a:br>
            <a:r>
              <a:rPr lang="hi-IN" b="1">
                <a:solidFill>
                  <a:srgbClr val="FF0000"/>
                </a:solidFill>
              </a:rPr>
              <a:t> </a:t>
            </a:r>
            <a:r>
              <a:rPr lang="hi-IN" sz="4000" b="1">
                <a:solidFill>
                  <a:srgbClr val="FF0000"/>
                </a:solidFill>
              </a:rPr>
              <a:t>MYTHS</a:t>
            </a:r>
            <a:br>
              <a:rPr lang="hi-IN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4231759" y="1913860"/>
            <a:ext cx="7612912" cy="426310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कोबरा, खासकर किंग कोबरा, नागमणि धारण करते हैं जिससे करोड़पति बन सकते हैं!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सांप गायों के पैरों में लिपटकर उनके थनों से दूध चूसते हैं!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सांपों को 'केवड़े' या 'रात रानी' की मीठी तीखी गंध बहुत पसंद होती है!</a:t>
            </a:r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0" y="2785730"/>
            <a:ext cx="4509856" cy="160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पर्यावरणीय आपात स्थितियाँ.</a:t>
            </a:r>
            <a:endParaRPr/>
          </a:p>
        </p:txBody>
      </p:sp>
      <p:sp>
        <p:nvSpPr>
          <p:cNvPr id="335" name="Google Shape;335;p46"/>
          <p:cNvSpPr txBox="1">
            <a:spLocks noGrp="1"/>
          </p:cNvSpPr>
          <p:nvPr>
            <p:ph type="body" idx="1"/>
          </p:nvPr>
        </p:nvSpPr>
        <p:spPr>
          <a:xfrm>
            <a:off x="4509857" y="1913860"/>
            <a:ext cx="6843945" cy="3125974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/>
              <a:t>हीट क्रैम्प्स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/>
              <a:t>हीट इग्ज़ॉस्चन (गर्मी से थकावट)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/>
              <a:t>हीट स्ट्रोक</a:t>
            </a:r>
            <a:endParaRPr sz="3600"/>
          </a:p>
        </p:txBody>
      </p:sp>
      <p:sp>
        <p:nvSpPr>
          <p:cNvPr id="336" name="Google Shape;336;p4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/>
          <p:nvPr/>
        </p:nvSpPr>
        <p:spPr>
          <a:xfrm>
            <a:off x="1" y="2741881"/>
            <a:ext cx="47199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मांसपेशीय ऐंठन 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(हीट क्रैंप्स)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4497572" y="2151535"/>
            <a:ext cx="7186428" cy="37856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मांसपेशीय ऐंठन (हीट क्रैंप्स) के लक्षण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गंभीर ऐंठन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थकान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उल्टी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hi-I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बेहोशी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33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>
            <a:off x="155449" y="2939955"/>
            <a:ext cx="38039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  उपचार: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1"/>
          </p:nvPr>
        </p:nvSpPr>
        <p:spPr>
          <a:xfrm>
            <a:off x="3160296" y="1090862"/>
            <a:ext cx="8640462" cy="53099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dirty="0"/>
              <a:t> </a:t>
            </a:r>
            <a:r>
              <a:rPr lang="hi-IN" sz="3200" b="1" dirty="0"/>
              <a:t>हीट क्रैंप्स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मरीज़ को पानी (नमक मिला हुआ) दें। पानी पीने के बाद मांसपेशियों की ऐंठन में राहत मिलनी चाहिए</a:t>
            </a:r>
            <a:endParaRPr dirty="0"/>
          </a:p>
          <a:p>
            <a:pPr marL="342900" lvl="0">
              <a:lnSpc>
                <a:spcPct val="150000"/>
              </a:lnSpc>
              <a:spcBef>
                <a:spcPts val="640"/>
              </a:spcBef>
              <a:buSzPts val="3200"/>
            </a:pPr>
            <a:r>
              <a:rPr lang="hi-IN" dirty="0"/>
              <a:t>मरीज़ को पानी की ज़रूरत नमक से ज़्यादा है, नमक ढूंढने में देर न करें, तुरंत पानी दें।ओआरएस  का भी उपयोग किया जा सकता है।</a:t>
            </a:r>
            <a:endParaRPr sz="3200" dirty="0"/>
          </a:p>
          <a:p>
            <a:pPr marL="342900" lvl="0" indent="-1397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  <p:sp>
        <p:nvSpPr>
          <p:cNvPr id="350" name="Google Shape;350;p4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35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>
            <a:spLocks noGrp="1"/>
          </p:cNvSpPr>
          <p:nvPr>
            <p:ph type="title"/>
          </p:nvPr>
        </p:nvSpPr>
        <p:spPr>
          <a:xfrm>
            <a:off x="173342" y="2498651"/>
            <a:ext cx="4207272" cy="143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 हीट एक्सहॉश्चन</a:t>
            </a:r>
            <a:br>
              <a:rPr lang="hi-IN" sz="3600" b="1">
                <a:solidFill>
                  <a:srgbClr val="FF0000"/>
                </a:solidFill>
              </a:rPr>
            </a:br>
            <a:r>
              <a:rPr lang="hi-IN" sz="3600" b="1">
                <a:solidFill>
                  <a:srgbClr val="C00000"/>
                </a:solidFill>
              </a:rPr>
              <a:t>HEAT  EXHAUSTION </a:t>
            </a:r>
            <a:br>
              <a:rPr lang="hi-IN" sz="3600" b="1">
                <a:solidFill>
                  <a:srgbClr val="FF0000"/>
                </a:solidFill>
              </a:rPr>
            </a:b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56" name="Google Shape;356;p49"/>
          <p:cNvSpPr txBox="1">
            <a:spLocks noGrp="1"/>
          </p:cNvSpPr>
          <p:nvPr>
            <p:ph type="body" idx="1"/>
          </p:nvPr>
        </p:nvSpPr>
        <p:spPr>
          <a:xfrm>
            <a:off x="4367396" y="1454934"/>
            <a:ext cx="7498080" cy="43398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b="1"/>
              <a:t>हीट एक्सहॉश्चन के लक्षण</a:t>
            </a:r>
            <a:endParaRPr b="1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तेज़ और सतही सांस,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सुस्ती,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पसीना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ठंडी, चिपचिपी और पीली त्वचा</a:t>
            </a:r>
            <a:endParaRPr/>
          </a:p>
        </p:txBody>
      </p:sp>
      <p:sp>
        <p:nvSpPr>
          <p:cNvPr id="357" name="Google Shape;357;p4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>
            <a:spLocks noGrp="1"/>
          </p:cNvSpPr>
          <p:nvPr>
            <p:ph type="title"/>
          </p:nvPr>
        </p:nvSpPr>
        <p:spPr>
          <a:xfrm>
            <a:off x="177994" y="2672544"/>
            <a:ext cx="3937819" cy="169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गर्मी से होने वाली ऐंठन के लिए PHT</a:t>
            </a:r>
            <a:endParaRPr/>
          </a:p>
        </p:txBody>
      </p:sp>
      <p:sp>
        <p:nvSpPr>
          <p:cNvPr id="363" name="Google Shape;363;p50"/>
          <p:cNvSpPr txBox="1">
            <a:spLocks noGrp="1"/>
          </p:cNvSpPr>
          <p:nvPr>
            <p:ph type="body" idx="1"/>
          </p:nvPr>
        </p:nvSpPr>
        <p:spPr>
          <a:xfrm>
            <a:off x="4114801" y="1690577"/>
            <a:ext cx="7697972" cy="46570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ठंडी जगह पर ले जाएँ।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पानी (नमकीन पानी) दें। 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मरीज़ को ठंडक पहुँचाने के लिए आवश्यकतानुसार कपड़े हटाएँ या ढीले करें, लेकिन ठिठुरन न होने दें।"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मरीज़ को पीठ के बल (सुपाइन पोज़िशन) लिटाएँ और पैरों को 20 से 30 सेंटीमीटर ऊपर उठाएँ।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स्थानीय प्रोटोकॉल के अनुसार ऑक्सीजन दें।</a:t>
            </a:r>
            <a:endParaRPr/>
          </a:p>
          <a:p>
            <a:pPr marL="342900" lvl="0" indent="-15494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sldNum" idx="12"/>
          </p:nvPr>
        </p:nvSpPr>
        <p:spPr>
          <a:xfrm>
            <a:off x="10606870" y="6489354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37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>
            <a:spLocks noGrp="1"/>
          </p:cNvSpPr>
          <p:nvPr>
            <p:ph type="title"/>
          </p:nvPr>
        </p:nvSpPr>
        <p:spPr>
          <a:xfrm>
            <a:off x="531628" y="2211573"/>
            <a:ext cx="3668231" cy="213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 लू लगना</a:t>
            </a:r>
            <a:br>
              <a:rPr lang="hi-IN" b="1">
                <a:solidFill>
                  <a:srgbClr val="FF0000"/>
                </a:solidFill>
              </a:rPr>
            </a:br>
            <a:r>
              <a:rPr lang="hi-IN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HEAT STROKE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0" name="Google Shape;370;p51"/>
          <p:cNvSpPr txBox="1">
            <a:spLocks noGrp="1"/>
          </p:cNvSpPr>
          <p:nvPr>
            <p:ph type="body" idx="1"/>
          </p:nvPr>
        </p:nvSpPr>
        <p:spPr>
          <a:xfrm>
            <a:off x="4509857" y="1733107"/>
            <a:ext cx="6843945" cy="444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संकेत और लक्षण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गहरी तेज़ साँसें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तेज़ नाड़ी, शक्ति में उतार-चढ़ाव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शुष्क, गर्म त्वचा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फैली हुई पुतलियाँ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बेहोशी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ऐंठन या मांसपेशियों में कंपन</a:t>
            </a:r>
            <a:endParaRPr/>
          </a:p>
        </p:txBody>
      </p:sp>
      <p:sp>
        <p:nvSpPr>
          <p:cNvPr id="371" name="Google Shape;371;p5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170121" y="2336533"/>
            <a:ext cx="3583172" cy="218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उपचार: PHT (हीट स्ट्रोक)</a:t>
            </a:r>
            <a:endParaRPr/>
          </a:p>
        </p:txBody>
      </p:sp>
      <p:sp>
        <p:nvSpPr>
          <p:cNvPr id="377" name="Google Shape;377;p52"/>
          <p:cNvSpPr txBox="1">
            <a:spLocks noGrp="1"/>
          </p:cNvSpPr>
          <p:nvPr>
            <p:ph type="body" idx="1"/>
          </p:nvPr>
        </p:nvSpPr>
        <p:spPr>
          <a:xfrm>
            <a:off x="3710574" y="1158949"/>
            <a:ext cx="8229600" cy="52950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मरीज़ को किसी भी उपलब्ध तरीके से तुरंत ठंडा करें।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उसे गर्मी के स्रोत से दूर ले जाएँ।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उसके कपड़े हटा दें और गीली चादरों में लपेटें।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बर्फ की थैलियाँ या कोल्ड पैक दोनों बगल के नीचे, घुटनों के पीछे, टखनों के चारों ओर और घुटनों के दोनों ओर रखें।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यदि संभव हो तो कोई बड़ा कंटेनर या टब खोजें और मरीज़ को गर्दन तक ठंडे पानी में डुबो दें।</a:t>
            </a:r>
            <a:endParaRPr/>
          </a:p>
        </p:txBody>
      </p:sp>
      <p:sp>
        <p:nvSpPr>
          <p:cNvPr id="378" name="Google Shape;378;p5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39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3152" y="2720182"/>
            <a:ext cx="4403155" cy="1417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साँपो का कुल (family 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114800" y="1914525"/>
            <a:ext cx="7677151" cy="45500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hi-IN" b="1" dirty="0"/>
              <a:t> </a:t>
            </a:r>
            <a:r>
              <a:rPr lang="hi-IN" dirty="0"/>
              <a:t>साँप के  </a:t>
            </a:r>
            <a:r>
              <a:rPr lang="hi-IN" b="1" dirty="0"/>
              <a:t>कुल 11 परिवार (Family) है</a:t>
            </a:r>
            <a:r>
              <a:rPr lang="en-US" b="1" dirty="0"/>
              <a:t> </a:t>
            </a:r>
            <a:r>
              <a:rPr lang="hi-IN" b="1" dirty="0"/>
              <a:t>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जिनमे से ये तीन जहरीले परिवार है I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एलापिडी,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वाइपरिडी,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हाइड्रोफाइल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1357" y="1350335"/>
            <a:ext cx="10717619" cy="476338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3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40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>
            <a:spLocks noGrp="1"/>
          </p:cNvSpPr>
          <p:nvPr>
            <p:ph type="title"/>
          </p:nvPr>
        </p:nvSpPr>
        <p:spPr>
          <a:xfrm>
            <a:off x="148855" y="2825496"/>
            <a:ext cx="3657600" cy="138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हल्का हाइपोथर्मिया</a:t>
            </a:r>
            <a:br>
              <a:rPr lang="hi-IN" sz="3600" b="1">
                <a:solidFill>
                  <a:srgbClr val="FF0000"/>
                </a:solidFill>
              </a:rPr>
            </a:br>
            <a:r>
              <a:rPr lang="hi-IN" sz="2700" b="1">
                <a:solidFill>
                  <a:srgbClr val="FF0000"/>
                </a:solidFill>
              </a:rPr>
              <a:t>MILD HYPOTHERMIA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3810000" y="1332972"/>
            <a:ext cx="8194159" cy="483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/>
              <a:t>         </a:t>
            </a:r>
            <a:r>
              <a:rPr lang="hi-IN" sz="3000" b="1"/>
              <a:t>संकेत और लक्षण</a:t>
            </a:r>
            <a:endParaRPr b="1"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ठंड लगना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उनींदापन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तेज़ साँसें, धीमी नाड़ी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दृष्टि का लोप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सुस्त पुतलियाँ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अनियंत्रित साँसें</a:t>
            </a:r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41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 txBox="1">
            <a:spLocks noGrp="1"/>
          </p:cNvSpPr>
          <p:nvPr>
            <p:ph type="title"/>
          </p:nvPr>
        </p:nvSpPr>
        <p:spPr>
          <a:xfrm>
            <a:off x="148856" y="2966485"/>
            <a:ext cx="4657060" cy="147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br>
              <a:rPr lang="hi-IN" b="1">
                <a:solidFill>
                  <a:srgbClr val="FF0000"/>
                </a:solidFill>
              </a:rPr>
            </a:br>
            <a:br>
              <a:rPr lang="hi-IN" b="1">
                <a:solidFill>
                  <a:srgbClr val="FF0000"/>
                </a:solidFill>
              </a:rPr>
            </a:br>
            <a:r>
              <a:rPr lang="hi-IN" sz="2400" b="1">
                <a:solidFill>
                  <a:srgbClr val="FF0000"/>
                </a:solidFill>
              </a:rPr>
              <a:t> </a:t>
            </a:r>
            <a:r>
              <a:rPr lang="hi-IN" b="1">
                <a:solidFill>
                  <a:srgbClr val="FF0000"/>
                </a:solidFill>
              </a:rPr>
              <a:t>गंभीर हाइपोथर्मिया </a:t>
            </a:r>
            <a:br>
              <a:rPr lang="hi-IN" sz="2400" b="1">
                <a:solidFill>
                  <a:srgbClr val="FF0000"/>
                </a:solidFill>
              </a:rPr>
            </a:br>
            <a:r>
              <a:rPr lang="hi-IN" sz="2700" b="1">
                <a:solidFill>
                  <a:srgbClr val="FF0000"/>
                </a:solidFill>
              </a:rPr>
              <a:t>SEVERE HYPOTHERMIA</a:t>
            </a:r>
            <a:br>
              <a:rPr lang="hi-IN" sz="2700" b="1">
                <a:solidFill>
                  <a:srgbClr val="FF0000"/>
                </a:solidFill>
              </a:rPr>
            </a:br>
            <a:br>
              <a:rPr lang="hi-IN" b="1">
                <a:solidFill>
                  <a:srgbClr val="FF0000"/>
                </a:solidFill>
              </a:rPr>
            </a:br>
            <a:br>
              <a:rPr lang="hi-IN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1"/>
          </p:nvPr>
        </p:nvSpPr>
        <p:spPr>
          <a:xfrm>
            <a:off x="4657060" y="1594883"/>
            <a:ext cx="7347097" cy="495477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 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</a:t>
            </a:r>
            <a:r>
              <a:rPr lang="hi-IN" sz="3200" b="1"/>
              <a:t>संकेत और लक्षण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अत्यंत धीमी श्वास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अत्यंत धीमी नाड़ी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अचेत अवस्था में होना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स्थिर, फैली हुई पुतलियाँ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अंगों का कठोर होना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कंपकंपी का न होना</a:t>
            </a:r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318371" y="2553929"/>
            <a:ext cx="4019714" cy="175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 उपचार: (</a:t>
            </a:r>
            <a:r>
              <a:rPr lang="hi-IN" sz="4000" b="1">
                <a:solidFill>
                  <a:srgbClr val="FF0000"/>
                </a:solidFill>
              </a:rPr>
              <a:t>PHT)हाइपोथर्मिया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04" name="Google Shape;404;p56"/>
          <p:cNvSpPr txBox="1">
            <a:spLocks noGrp="1"/>
          </p:cNvSpPr>
          <p:nvPr>
            <p:ph type="body" idx="1"/>
          </p:nvPr>
        </p:nvSpPr>
        <p:spPr>
          <a:xfrm>
            <a:off x="4380614" y="1456660"/>
            <a:ext cx="7623544" cy="4986669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प्रारंभिक मूल्यांकन और शारीरिक परीक्षण करें।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रोगी को ठंडे वातावरण से दूर रखें।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वायुमार्ग खुला रखें और स्थानीय प्रोटोकॉल के अनुसार ऑक्सीजन दें।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गीले कपड़े उतार दें और रोगी को कंबल से ढक दें। रोगी को सूखा रखें।</a:t>
            </a:r>
            <a:endParaRPr/>
          </a:p>
          <a:p>
            <a:pPr marL="342900" lvl="0" indent="-342900" algn="l" rtl="0">
              <a:lnSpc>
                <a:spcPct val="17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/>
              <a:t>यदि रोगी होश में है, तो उसे धीरे-धीरे गर्म तरल पदार्थ (गैर-उत्तेजक) दें। महत्वपूर्ण संकेतों का लगातार मूल्यांकन करें।</a:t>
            </a:r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42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7"/>
          <p:cNvSpPr txBox="1">
            <a:spLocks noGrp="1"/>
          </p:cNvSpPr>
          <p:nvPr>
            <p:ph type="title"/>
          </p:nvPr>
        </p:nvSpPr>
        <p:spPr>
          <a:xfrm>
            <a:off x="216310" y="2332998"/>
            <a:ext cx="3752187" cy="194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</a:rPr>
              <a:t>शीतदंश या स्थानीय ठंड की चोटें</a:t>
            </a:r>
            <a:br>
              <a:rPr lang="hi-IN" sz="3600">
                <a:solidFill>
                  <a:srgbClr val="FF0000"/>
                </a:solidFill>
              </a:rPr>
            </a:br>
            <a:r>
              <a:rPr lang="hi-IN" sz="3600" b="1">
                <a:solidFill>
                  <a:srgbClr val="FF0000"/>
                </a:solidFill>
              </a:rPr>
              <a:t> </a:t>
            </a:r>
            <a:r>
              <a:rPr lang="hi-IN" sz="2000" b="1">
                <a:solidFill>
                  <a:srgbClr val="FF0000"/>
                </a:solidFill>
              </a:rPr>
              <a:t>FROSTBITE OR LOCAL COLD INJURIES 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411" name="Google Shape;411;p57"/>
          <p:cNvSpPr txBox="1">
            <a:spLocks noGrp="1"/>
          </p:cNvSpPr>
          <p:nvPr>
            <p:ph type="body" idx="1"/>
          </p:nvPr>
        </p:nvSpPr>
        <p:spPr>
          <a:xfrm>
            <a:off x="3944679" y="1711843"/>
            <a:ext cx="8031013" cy="48271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/>
              <a:t>     </a:t>
            </a:r>
            <a:r>
              <a:rPr lang="hi-IN" sz="3600" b="1"/>
              <a:t>संकेत और लक्षण</a:t>
            </a:r>
            <a:endParaRPr b="1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प्रभावित क्षेत्र में संवेदना का अभाव।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प्रभावित क्षेत्र की त्वचा सफ़ेद हो जाती है। गहरे रंग की त्वचा पीली पड़ जाती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कभी-कभी सूजन, छाले और सफ़ेद हो जाते हैं।</a:t>
            </a:r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44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>
            <a:spLocks noGrp="1"/>
          </p:cNvSpPr>
          <p:nvPr>
            <p:ph type="title"/>
          </p:nvPr>
        </p:nvSpPr>
        <p:spPr>
          <a:xfrm>
            <a:off x="3476847" y="988828"/>
            <a:ext cx="4359348" cy="104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 b="1">
                <a:solidFill>
                  <a:srgbClr val="FF0000"/>
                </a:solidFill>
              </a:rPr>
              <a:t>समीक्षा</a:t>
            </a:r>
            <a:endParaRPr sz="4800" b="1">
              <a:solidFill>
                <a:srgbClr val="FF0000"/>
              </a:solidFill>
            </a:endParaRPr>
          </a:p>
        </p:txBody>
      </p:sp>
      <p:sp>
        <p:nvSpPr>
          <p:cNvPr id="418" name="Google Shape;418;p58"/>
          <p:cNvSpPr txBox="1">
            <a:spLocks noGrp="1"/>
          </p:cNvSpPr>
          <p:nvPr>
            <p:ph type="body" idx="1"/>
          </p:nvPr>
        </p:nvSpPr>
        <p:spPr>
          <a:xfrm>
            <a:off x="10632" y="2413591"/>
            <a:ext cx="12181367" cy="36168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171950" lvl="8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hi-IN" sz="2800"/>
              <a:t>इस इकाई के पूरा होने पर आप अब निम्नलिखित कार्य कर पाएँगे -</a:t>
            </a:r>
            <a:endParaRPr/>
          </a:p>
          <a:p>
            <a:pPr marL="3886200" lvl="8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886200" lvl="8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/>
              <a:t>साँप के काटने और उसके नियंत्रण का वर्णन।</a:t>
            </a:r>
            <a:endParaRPr/>
          </a:p>
          <a:p>
            <a:pPr marL="3886200" lvl="8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hi-IN" sz="2800"/>
              <a:t>पर्यावरणीय आपात स्थितियों और उनके प्राथमिक उपचार  की व्याख्या।</a:t>
            </a:r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 txBox="1">
            <a:spLocks noGrp="1"/>
          </p:cNvSpPr>
          <p:nvPr>
            <p:ph type="title"/>
          </p:nvPr>
        </p:nvSpPr>
        <p:spPr>
          <a:xfrm>
            <a:off x="3282698" y="2096729"/>
            <a:ext cx="4680155" cy="266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i-IN" dirty="0">
                <a:solidFill>
                  <a:srgbClr val="FF0000"/>
                </a:solidFill>
              </a:rPr>
              <a:t>कोई प्रश्न ?</a:t>
            </a:r>
            <a:br>
              <a:rPr lang="hi-IN" dirty="0">
                <a:solidFill>
                  <a:srgbClr val="FF0000"/>
                </a:solidFill>
              </a:rPr>
            </a:br>
            <a:br>
              <a:rPr lang="hi-IN" b="1" dirty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sp>
        <p:nvSpPr>
          <p:cNvPr id="425" name="Google Shape;425;p5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46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127592" y="2841019"/>
            <a:ext cx="32322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hi-IN" sz="4000" b="1">
                <a:solidFill>
                  <a:srgbClr val="FF0000"/>
                </a:solidFill>
              </a:rPr>
              <a:t>मूल्यांकन</a:t>
            </a:r>
            <a:br>
              <a:rPr lang="hi-IN" sz="4000" b="1">
                <a:solidFill>
                  <a:srgbClr val="FF0000"/>
                </a:solidFill>
              </a:rPr>
            </a:br>
            <a:r>
              <a:rPr lang="hi-IN" sz="4000" b="1">
                <a:solidFill>
                  <a:srgbClr val="FF0000"/>
                </a:solidFill>
              </a:rPr>
              <a:t>EVALUATION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432" name="Google Shape;432;p60"/>
          <p:cNvSpPr txBox="1">
            <a:spLocks noGrp="1"/>
          </p:cNvSpPr>
          <p:nvPr>
            <p:ph type="body" idx="1"/>
          </p:nvPr>
        </p:nvSpPr>
        <p:spPr>
          <a:xfrm>
            <a:off x="3257792" y="127527"/>
            <a:ext cx="8806616" cy="66976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hi-IN" sz="2400" b="1"/>
              <a:t>प्रश्न: </a:t>
            </a:r>
            <a:r>
              <a:rPr lang="hi-IN" sz="2400"/>
              <a:t>साँपों का काटना एक आम घटना है, हालाँकि हमारे देश में पाए जाने वाले 90% ज़मीनी साँप ज़हरीले नहीं होते। (सही/गलत)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/>
              <a:t>     उत्तर: </a:t>
            </a:r>
            <a:r>
              <a:rPr lang="hi-IN" sz="2400"/>
              <a:t>सही।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hi-IN" sz="2400" b="1"/>
              <a:t>प्रश्न</a:t>
            </a:r>
            <a:r>
              <a:rPr lang="hi-IN" sz="2400"/>
              <a:t>: गर्मी के कारण होने वाली ऐंठन के लक्षण और संकेत क्या हैं?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i-IN" sz="2400" b="1"/>
              <a:t>       उत्तर: </a:t>
            </a:r>
            <a:r>
              <a:rPr lang="hi-IN" sz="2400"/>
              <a:t>इसके लक्षण और संकेत निम्नलिखित हैं -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गंभीर मांसपेशिय ऐंठन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थकावट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मतली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/>
              <a:t> बार-बार बेहोशी आना</a:t>
            </a:r>
            <a:endParaRPr sz="2400"/>
          </a:p>
        </p:txBody>
      </p:sp>
      <p:sp>
        <p:nvSpPr>
          <p:cNvPr id="433" name="Google Shape;433;p6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 txBox="1">
            <a:spLocks noGrp="1"/>
          </p:cNvSpPr>
          <p:nvPr>
            <p:ph type="title"/>
          </p:nvPr>
        </p:nvSpPr>
        <p:spPr>
          <a:xfrm>
            <a:off x="3434316" y="2400459"/>
            <a:ext cx="6687879" cy="239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lang="hi-IN" sz="6600" b="1">
                <a:solidFill>
                  <a:srgbClr val="FF0000"/>
                </a:solidFill>
              </a:rPr>
              <a:t>धन्यवाद</a:t>
            </a:r>
            <a:endParaRPr sz="6600" b="1">
              <a:solidFill>
                <a:srgbClr val="FF0000"/>
              </a:solidFill>
            </a:endParaRPr>
          </a:p>
        </p:txBody>
      </p:sp>
      <p:sp>
        <p:nvSpPr>
          <p:cNvPr id="439" name="Google Shape;439;p6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48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22396" y="2547747"/>
            <a:ext cx="3998730" cy="1417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साँपो का कुल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051005" y="2047546"/>
            <a:ext cx="7644808" cy="43957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  साँप का काटना एक सामान्य घटना है, हालांकि हमारे देश में पाए जाने वाले 90% साँप जहरीले नहीं होते।</a:t>
            </a:r>
            <a:endParaRPr lang="en-US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 अधिकांश मृत्यु डर के कारण होती है न कि ज़हर के कारणके कारण</a:t>
            </a:r>
            <a:endParaRPr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23827" y="2648331"/>
            <a:ext cx="3725160" cy="1417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साँपो का कुल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008474" y="1701209"/>
            <a:ext cx="7963788" cy="47633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रंग और पैटर्न में काफी भिन्नता होती है और साँपों को सही ढंग से पहचानने के लिए प्रशिक्षित आँख की आवश्यकता होती है.</a:t>
            </a:r>
            <a:endParaRPr/>
          </a:p>
          <a:p>
            <a:pPr marL="342900" lvl="0" indent="-3429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/>
              <a:t>यह अनुशंसित नहीं है कि आप साँपों को छूने या काबू करने का प्रयास करें.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330501" y="2663952"/>
            <a:ext cx="3409950" cy="12414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i-IN" b="1">
                <a:solidFill>
                  <a:srgbClr val="FF0000"/>
                </a:solidFill>
              </a:rPr>
              <a:t>सांप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"/>
          </p:nvPr>
        </p:nvSpPr>
        <p:spPr>
          <a:xfrm>
            <a:off x="3763926" y="1669312"/>
            <a:ext cx="8070111" cy="477401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 दुनिया भर में 2500 - 3000 प्रजातियाँ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500 विषैली प्रजातियाँ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भारत में 52 विषैली प्रजातियाँ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प्रति वर्ष 50 लाख से ज़्यादा घटनाएँ</a:t>
            </a:r>
            <a:endParaRPr/>
          </a:p>
          <a:p>
            <a:pPr marL="0" lvl="0" indent="-1778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</a:rPr>
              <a:t>यात्रा के दौरान मृत्यु, ? वास्तविक घटना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 descr="sn_cob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0351" y="1941143"/>
            <a:ext cx="2790825" cy="3364282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5281612" y="257175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8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257347" y="2806994"/>
            <a:ext cx="4524203" cy="19364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 के सामान्य विषैले साँप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4412513" y="1297858"/>
            <a:ext cx="7490454" cy="51773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dirty="0"/>
              <a:t>  </a:t>
            </a:r>
            <a:r>
              <a:rPr lang="hi-IN" b="1" dirty="0"/>
              <a:t>सामान्य विषैले सांप 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स्पेक्टेकल कोबरा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मोनोकल कोबरा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 किंग कोबरा</a:t>
            </a:r>
            <a:endParaRPr dirty="0"/>
          </a:p>
          <a:p>
            <a:pPr marL="342900" lvl="0">
              <a:lnSpc>
                <a:spcPct val="120000"/>
              </a:lnSpc>
              <a:spcBef>
                <a:spcPts val="640"/>
              </a:spcBef>
              <a:buSzPts val="3200"/>
            </a:pPr>
            <a:r>
              <a:rPr lang="hi-IN" dirty="0"/>
              <a:t>कॉमन</a:t>
            </a:r>
            <a:r>
              <a:rPr lang="en-US" dirty="0"/>
              <a:t> </a:t>
            </a:r>
            <a:r>
              <a:rPr lang="hi-IN" dirty="0"/>
              <a:t>करैत</a:t>
            </a:r>
            <a:endParaRPr dirty="0"/>
          </a:p>
          <a:p>
            <a:pPr marL="342900" lvl="0">
              <a:lnSpc>
                <a:spcPct val="120000"/>
              </a:lnSpc>
              <a:spcBef>
                <a:spcPts val="640"/>
              </a:spcBef>
              <a:buSzPts val="3200"/>
            </a:pPr>
            <a:r>
              <a:rPr lang="hi-IN" dirty="0"/>
              <a:t>बैंडेड करैत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dirty="0"/>
              <a:t>रसेल वाइपर</a:t>
            </a:r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</a:rPr>
              <a:t>9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159489" y="2977116"/>
            <a:ext cx="4178596" cy="15523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hi-IN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भारत के सामान्य विषैले साँप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2045</Words>
  <Application>Microsoft Office PowerPoint</Application>
  <PresentationFormat>Widescreen</PresentationFormat>
  <Paragraphs>302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Tahoma</vt:lpstr>
      <vt:lpstr>Open Sans SemiBold</vt:lpstr>
      <vt:lpstr>Arial</vt:lpstr>
      <vt:lpstr>Times New Roman</vt:lpstr>
      <vt:lpstr>Bookman Old Style</vt:lpstr>
      <vt:lpstr>Noto Sans Symbols</vt:lpstr>
      <vt:lpstr>Calibri</vt:lpstr>
      <vt:lpstr>Open Sans</vt:lpstr>
      <vt:lpstr>Office Theme</vt:lpstr>
      <vt:lpstr>Lesson-10   सांप का काटना तथा पर्यावरणीय आपात स्थिति SNAKE BITE &amp; ENVIRONMENTAL EMERGENCIES</vt:lpstr>
      <vt:lpstr>उद्देश्य</vt:lpstr>
      <vt:lpstr>साँप का इतिहास</vt:lpstr>
      <vt:lpstr>साँपो का कुल (family )</vt:lpstr>
      <vt:lpstr>साँपो का कुल </vt:lpstr>
      <vt:lpstr>साँपो का कुल </vt:lpstr>
      <vt:lpstr>सांप</vt:lpstr>
      <vt:lpstr>PowerPoint Presentation</vt:lpstr>
      <vt:lpstr>PowerPoint Presentation</vt:lpstr>
      <vt:lpstr>PowerPoint Presentation</vt:lpstr>
      <vt:lpstr>PowerPoint Presentation</vt:lpstr>
      <vt:lpstr>फेरस  (सॉ स्केल्ड वाइपर)</vt:lpstr>
      <vt:lpstr>फेरस  (सॉ स्केल्ड वाइपर)</vt:lpstr>
      <vt:lpstr>रस्सेल वाइपर</vt:lpstr>
      <vt:lpstr>रसलवाइपर</vt:lpstr>
      <vt:lpstr>PowerPoint Presentation</vt:lpstr>
      <vt:lpstr>विषैले एवं गैर-विषैले साँपों की विशेषताएँ</vt:lpstr>
      <vt:lpstr>विषैले और गैर-विषैले फंग के चिन्ह अलग-अलग निशान</vt:lpstr>
      <vt:lpstr>साँप का विष</vt:lpstr>
      <vt:lpstr>असरदार डोज़  </vt:lpstr>
      <vt:lpstr>साँप के काटने के लक्षण</vt:lpstr>
      <vt:lpstr>साँप के काटने के लक्षण</vt:lpstr>
      <vt:lpstr>विष फैलने के लक्षण</vt:lpstr>
      <vt:lpstr>प्राथमिक उपचार</vt:lpstr>
      <vt:lpstr>प्राथमिक उपचार</vt:lpstr>
      <vt:lpstr>प्राथमिक उपचार</vt:lpstr>
      <vt:lpstr>प्राथमिक उपचार</vt:lpstr>
      <vt:lpstr>PowerPoint Presentation</vt:lpstr>
      <vt:lpstr>PowerPoint Presentation</vt:lpstr>
      <vt:lpstr>PowerPoint Presentation</vt:lpstr>
      <vt:lpstr>सांप से जुड़े मिथक</vt:lpstr>
      <vt:lpstr>सांप से जुड़े मिथक  MYTHS </vt:lpstr>
      <vt:lpstr>पर्यावरणीय आपात स्थितियाँ.</vt:lpstr>
      <vt:lpstr>PowerPoint Presentation</vt:lpstr>
      <vt:lpstr>  उपचार:</vt:lpstr>
      <vt:lpstr> हीट एक्सहॉश्चन HEAT  EXHAUSTION  </vt:lpstr>
      <vt:lpstr>गर्मी से होने वाली ऐंठन के लिए PHT</vt:lpstr>
      <vt:lpstr> लू लगना HEAT STROKE</vt:lpstr>
      <vt:lpstr>उपचार: PHT (हीट स्ट्रोक)</vt:lpstr>
      <vt:lpstr>PowerPoint Presentation</vt:lpstr>
      <vt:lpstr>हल्का हाइपोथर्मिया MILD HYPOTHERMIA</vt:lpstr>
      <vt:lpstr>   गंभीर हाइपोथर्मिया  SEVERE HYPOTHERMIA   </vt:lpstr>
      <vt:lpstr> उपचार: (PHT)हाइपोथर्मिया</vt:lpstr>
      <vt:lpstr>शीतदंश या स्थानीय ठंड की चोटें  FROSTBITE OR LOCAL COLD INJURIES </vt:lpstr>
      <vt:lpstr>समीक्षा</vt:lpstr>
      <vt:lpstr>कोई प्रश्न ?  </vt:lpstr>
      <vt:lpstr>मूल्यांकन EVALUATION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सांप का काटना तथा पर्यावरणीय आपात स्थिति SNAKE BITE &amp; ENVIRONMENTAL EMERGENCIES</dc:title>
  <dc:creator>Dell</dc:creator>
  <cp:lastModifiedBy>DOG K9</cp:lastModifiedBy>
  <cp:revision>11</cp:revision>
  <dcterms:modified xsi:type="dcterms:W3CDTF">2025-12-18T07:26:37Z</dcterms:modified>
</cp:coreProperties>
</file>