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6" r:id="rId2"/>
    <p:sldId id="257" r:id="rId3"/>
    <p:sldId id="275" r:id="rId4"/>
    <p:sldId id="337" r:id="rId5"/>
    <p:sldId id="258" r:id="rId6"/>
    <p:sldId id="338" r:id="rId7"/>
    <p:sldId id="339" r:id="rId8"/>
    <p:sldId id="340" r:id="rId9"/>
    <p:sldId id="323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60" r:id="rId18"/>
    <p:sldId id="348" r:id="rId19"/>
    <p:sldId id="349" r:id="rId20"/>
    <p:sldId id="350" r:id="rId21"/>
    <p:sldId id="358" r:id="rId22"/>
    <p:sldId id="351" r:id="rId23"/>
    <p:sldId id="352" r:id="rId24"/>
    <p:sldId id="353" r:id="rId25"/>
    <p:sldId id="354" r:id="rId26"/>
    <p:sldId id="355" r:id="rId27"/>
    <p:sldId id="361" r:id="rId28"/>
    <p:sldId id="362" r:id="rId29"/>
    <p:sldId id="363" r:id="rId30"/>
    <p:sldId id="357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2" d="100"/>
          <a:sy n="32" d="100"/>
        </p:scale>
        <p:origin x="954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2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10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2912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E46C0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2300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algn="ctr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/>
              <a:t>पाठ-10</a:t>
            </a:r>
            <a:endParaRPr lang="en-IN" dirty="0"/>
          </a:p>
          <a:p>
            <a:pPr algn="l" defTabSz="2438400" rtl="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88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नरम-ऊतक की चोटें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pPr algn="l" rtl="0"/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354061"/>
            <a:ext cx="14693792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मेडिकल फर्स्ट रिस्पॉन्डर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02390" y="126467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endParaRPr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67074" y="12881135"/>
            <a:ext cx="3686352" cy="6772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8115" y="11582365"/>
            <a:ext cx="9638620" cy="18507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Vetted  BY :-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 - SUSANT KUMAR SETHI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5</a:t>
            </a:r>
            <a:r>
              <a:rPr lang="en-US" b="1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BN NDRF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172" y="36000"/>
            <a:ext cx="3754825" cy="25085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15" y="36000"/>
            <a:ext cx="4725567" cy="26736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7D970-3A41-CC95-D196-837F4B713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611BB18-E5C2-9FDC-91DC-963CA897AFB4}"/>
              </a:ext>
            </a:extLst>
          </p:cNvPr>
          <p:cNvGrpSpPr/>
          <p:nvPr/>
        </p:nvGrpSpPr>
        <p:grpSpPr>
          <a:xfrm>
            <a:off x="2068873" y="4340084"/>
            <a:ext cx="20246253" cy="8004974"/>
            <a:chOff x="2073837" y="3548415"/>
            <a:chExt cx="20246253" cy="8004974"/>
          </a:xfrm>
        </p:grpSpPr>
        <p:sp>
          <p:nvSpPr>
            <p:cNvPr id="15" name="Penetration and puncture wounds">
              <a:extLst>
                <a:ext uri="{FF2B5EF4-FFF2-40B4-BE49-F238E27FC236}">
                  <a16:creationId xmlns:a16="http://schemas.microsoft.com/office/drawing/2014/main" id="{DE5756E7-DC5D-7C3A-0295-1732B235209D}"/>
                </a:ext>
              </a:extLst>
            </p:cNvPr>
            <p:cNvSpPr txBox="1"/>
            <p:nvPr/>
          </p:nvSpPr>
          <p:spPr>
            <a:xfrm>
              <a:off x="2073837" y="9356289"/>
              <a:ext cx="8526027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rPr dirty="0" err="1"/>
                <a:t>प्रवे</a:t>
              </a:r>
              <a:r>
                <a:rPr lang="hi-IN" dirty="0"/>
                <a:t>श</a:t>
              </a:r>
              <a:r>
                <a:rPr dirty="0"/>
                <a:t> </a:t>
              </a:r>
              <a:r>
                <a:rPr dirty="0" err="1"/>
                <a:t>और</a:t>
              </a:r>
              <a:r>
                <a:rPr dirty="0"/>
                <a:t> </a:t>
              </a:r>
              <a:r>
                <a:rPr dirty="0" err="1"/>
                <a:t>छिद्र</a:t>
              </a:r>
              <a:r>
                <a:rPr dirty="0"/>
                <a:t> </a:t>
              </a:r>
              <a:r>
                <a:rPr dirty="0" err="1"/>
                <a:t>घाव</a:t>
              </a:r>
              <a:endParaRPr dirty="0"/>
            </a:p>
          </p:txBody>
        </p:sp>
        <p:sp>
          <p:nvSpPr>
            <p:cNvPr id="16" name="Avulsions">
              <a:extLst>
                <a:ext uri="{FF2B5EF4-FFF2-40B4-BE49-F238E27FC236}">
                  <a16:creationId xmlns:a16="http://schemas.microsoft.com/office/drawing/2014/main" id="{188EDC52-804A-8895-AB95-768144A720E4}"/>
                </a:ext>
              </a:extLst>
            </p:cNvPr>
            <p:cNvSpPr txBox="1"/>
            <p:nvPr/>
          </p:nvSpPr>
          <p:spPr>
            <a:xfrm>
              <a:off x="13995539" y="9826189"/>
              <a:ext cx="8324551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उच्छेदन</a:t>
              </a:r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42E2345A-239D-562F-956B-A56F8CF7E4BE}"/>
                </a:ext>
              </a:extLst>
            </p:cNvPr>
            <p:cNvSpPr/>
            <p:nvPr/>
          </p:nvSpPr>
          <p:spPr>
            <a:xfrm flipV="1">
              <a:off x="12297701" y="3548415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pPr algn="l" rtl="0"/>
              <a:endParaRPr/>
            </a:p>
          </p:txBody>
        </p:sp>
        <p:pic>
          <p:nvPicPr>
            <p:cNvPr id="19" name="image.tif" descr="image.tif">
              <a:extLst>
                <a:ext uri="{FF2B5EF4-FFF2-40B4-BE49-F238E27FC236}">
                  <a16:creationId xmlns:a16="http://schemas.microsoft.com/office/drawing/2014/main" id="{26579CE7-3C00-AFC0-B836-AC8B41F78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l="14814" t="8526" r="16667" b="5610"/>
            <a:stretch>
              <a:fillRect/>
            </a:stretch>
          </p:blipFill>
          <p:spPr>
            <a:xfrm>
              <a:off x="3537492" y="3752913"/>
              <a:ext cx="5598810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0" name="image.tif" descr="image.tif">
              <a:extLst>
                <a:ext uri="{FF2B5EF4-FFF2-40B4-BE49-F238E27FC236}">
                  <a16:creationId xmlns:a16="http://schemas.microsoft.com/office/drawing/2014/main" id="{8B8EF187-A881-1024-EDB3-D6CC71771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709" t="2212" r="5409" b="2673"/>
            <a:stretch>
              <a:fillRect/>
            </a:stretch>
          </p:blipFill>
          <p:spPr>
            <a:xfrm>
              <a:off x="15552925" y="3729995"/>
              <a:ext cx="5209955" cy="45720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27C1F92F-A8EA-93D7-2981-66D88082D69F}"/>
              </a:ext>
            </a:extLst>
          </p:cNvPr>
          <p:cNvSpPr txBox="1"/>
          <p:nvPr/>
        </p:nvSpPr>
        <p:spPr>
          <a:xfrm>
            <a:off x="1016000" y="3203538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घावों के प्रकार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09435" y="12598934"/>
            <a:ext cx="3686352" cy="677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8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3373C-C8FB-2B2B-8FEC-D69A2B580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B7E99377-119F-209B-5150-793460D28A4C}"/>
              </a:ext>
            </a:extLst>
          </p:cNvPr>
          <p:cNvSpPr txBox="1"/>
          <p:nvPr/>
        </p:nvSpPr>
        <p:spPr>
          <a:xfrm>
            <a:off x="1016000" y="3155124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घावों के प्रकार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B290F0-1119-8D4A-7250-2357618D3C5C}"/>
              </a:ext>
            </a:extLst>
          </p:cNvPr>
          <p:cNvGrpSpPr/>
          <p:nvPr/>
        </p:nvGrpSpPr>
        <p:grpSpPr>
          <a:xfrm>
            <a:off x="2068873" y="4310415"/>
            <a:ext cx="20246253" cy="8004974"/>
            <a:chOff x="2073837" y="3548415"/>
            <a:chExt cx="20246253" cy="8004974"/>
          </a:xfrm>
        </p:grpSpPr>
        <p:sp>
          <p:nvSpPr>
            <p:cNvPr id="3" name="Amputations">
              <a:extLst>
                <a:ext uri="{FF2B5EF4-FFF2-40B4-BE49-F238E27FC236}">
                  <a16:creationId xmlns:a16="http://schemas.microsoft.com/office/drawing/2014/main" id="{277F7C70-F797-E9B0-06D7-362DB3C8790E}"/>
                </a:ext>
              </a:extLst>
            </p:cNvPr>
            <p:cNvSpPr txBox="1"/>
            <p:nvPr/>
          </p:nvSpPr>
          <p:spPr>
            <a:xfrm>
              <a:off x="2073837" y="9756301"/>
              <a:ext cx="8526027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अंगविच्छेद जैसी शल्यक्रियाओं</a:t>
              </a:r>
            </a:p>
          </p:txBody>
        </p:sp>
        <p:sp>
          <p:nvSpPr>
            <p:cNvPr id="4" name="Crushing injury">
              <a:extLst>
                <a:ext uri="{FF2B5EF4-FFF2-40B4-BE49-F238E27FC236}">
                  <a16:creationId xmlns:a16="http://schemas.microsoft.com/office/drawing/2014/main" id="{A9C3033C-FA14-EDC5-6324-A4FB648A3C11}"/>
                </a:ext>
              </a:extLst>
            </p:cNvPr>
            <p:cNvSpPr txBox="1"/>
            <p:nvPr/>
          </p:nvSpPr>
          <p:spPr>
            <a:xfrm>
              <a:off x="13995539" y="9756301"/>
              <a:ext cx="8324551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कुचलने से चोट</a:t>
              </a:r>
            </a:p>
          </p:txBody>
        </p:sp>
        <p:sp>
          <p:nvSpPr>
            <p:cNvPr id="5" name="Line">
              <a:extLst>
                <a:ext uri="{FF2B5EF4-FFF2-40B4-BE49-F238E27FC236}">
                  <a16:creationId xmlns:a16="http://schemas.microsoft.com/office/drawing/2014/main" id="{7E71947F-46E6-8E9B-6CE9-4D47A1960337}"/>
                </a:ext>
              </a:extLst>
            </p:cNvPr>
            <p:cNvSpPr/>
            <p:nvPr/>
          </p:nvSpPr>
          <p:spPr>
            <a:xfrm flipV="1">
              <a:off x="12297701" y="3548415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pPr algn="l" rtl="0"/>
              <a:endParaRPr/>
            </a:p>
          </p:txBody>
        </p:sp>
        <p:pic>
          <p:nvPicPr>
            <p:cNvPr id="6" name="image.tif" descr="image.tif">
              <a:extLst>
                <a:ext uri="{FF2B5EF4-FFF2-40B4-BE49-F238E27FC236}">
                  <a16:creationId xmlns:a16="http://schemas.microsoft.com/office/drawing/2014/main" id="{A6A9BD01-AE81-8594-B1FC-0127113C1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l="1855" t="17694" r="3555" b="9005"/>
            <a:stretch>
              <a:fillRect/>
            </a:stretch>
          </p:blipFill>
          <p:spPr>
            <a:xfrm>
              <a:off x="2559176" y="3787294"/>
              <a:ext cx="8040518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.tif" descr="image.tif">
              <a:extLst>
                <a:ext uri="{FF2B5EF4-FFF2-40B4-BE49-F238E27FC236}">
                  <a16:creationId xmlns:a16="http://schemas.microsoft.com/office/drawing/2014/main" id="{418C7F39-80D9-D7AD-097E-22C298074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709" t="2778" r="3555" b="5500"/>
            <a:stretch>
              <a:fillRect/>
            </a:stretch>
          </p:blipFill>
          <p:spPr>
            <a:xfrm>
              <a:off x="14693493" y="3729995"/>
              <a:ext cx="6928782" cy="4572001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36330" y="12813337"/>
            <a:ext cx="3686352" cy="677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818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58E82-74AD-F251-9138-96D299E9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956A72FF-01C8-A341-67E7-FDBB4538B3C2}"/>
              </a:ext>
            </a:extLst>
          </p:cNvPr>
          <p:cNvSpPr txBox="1"/>
          <p:nvPr/>
        </p:nvSpPr>
        <p:spPr>
          <a:xfrm>
            <a:off x="1016000" y="3205372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घावों के प्रकार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B703D4-3774-9B37-4BFE-21722225AB78}"/>
              </a:ext>
            </a:extLst>
          </p:cNvPr>
          <p:cNvGrpSpPr/>
          <p:nvPr/>
        </p:nvGrpSpPr>
        <p:grpSpPr>
          <a:xfrm>
            <a:off x="2068873" y="4615215"/>
            <a:ext cx="20246253" cy="8004974"/>
            <a:chOff x="2073837" y="3548415"/>
            <a:chExt cx="20246253" cy="8004974"/>
          </a:xfrm>
        </p:grpSpPr>
        <p:sp>
          <p:nvSpPr>
            <p:cNvPr id="9" name="Gunshot wounds">
              <a:extLst>
                <a:ext uri="{FF2B5EF4-FFF2-40B4-BE49-F238E27FC236}">
                  <a16:creationId xmlns:a16="http://schemas.microsoft.com/office/drawing/2014/main" id="{2A4F716B-C22B-CDE1-5F06-E5AD328076E2}"/>
                </a:ext>
              </a:extLst>
            </p:cNvPr>
            <p:cNvSpPr txBox="1"/>
            <p:nvPr/>
          </p:nvSpPr>
          <p:spPr>
            <a:xfrm>
              <a:off x="2073837" y="9756301"/>
              <a:ext cx="8526027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गोली के घाव</a:t>
              </a:r>
            </a:p>
          </p:txBody>
        </p:sp>
        <p:sp>
          <p:nvSpPr>
            <p:cNvPr id="10" name="Impaled object">
              <a:extLst>
                <a:ext uri="{FF2B5EF4-FFF2-40B4-BE49-F238E27FC236}">
                  <a16:creationId xmlns:a16="http://schemas.microsoft.com/office/drawing/2014/main" id="{950043F8-BC1E-83C1-9B0E-6F14BC523553}"/>
                </a:ext>
              </a:extLst>
            </p:cNvPr>
            <p:cNvSpPr txBox="1"/>
            <p:nvPr/>
          </p:nvSpPr>
          <p:spPr>
            <a:xfrm>
              <a:off x="13995539" y="9756301"/>
              <a:ext cx="8324551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rPr dirty="0" err="1"/>
                <a:t>चुभने</a:t>
              </a:r>
              <a:r>
                <a:rPr dirty="0"/>
                <a:t> </a:t>
              </a:r>
              <a:r>
                <a:rPr dirty="0" err="1"/>
                <a:t>वाली</a:t>
              </a:r>
              <a:r>
                <a:rPr dirty="0"/>
                <a:t> </a:t>
              </a:r>
              <a:r>
                <a:rPr dirty="0" err="1"/>
                <a:t>वस्तु</a:t>
              </a:r>
              <a:r>
                <a:rPr lang="hi-IN" dirty="0"/>
                <a:t> से घाव</a:t>
              </a:r>
              <a:endParaRPr dirty="0"/>
            </a:p>
          </p:txBody>
        </p:sp>
        <p:sp>
          <p:nvSpPr>
            <p:cNvPr id="11" name="Line">
              <a:extLst>
                <a:ext uri="{FF2B5EF4-FFF2-40B4-BE49-F238E27FC236}">
                  <a16:creationId xmlns:a16="http://schemas.microsoft.com/office/drawing/2014/main" id="{666B4921-8AAC-50F9-E5C8-4DB2BACDABC1}"/>
                </a:ext>
              </a:extLst>
            </p:cNvPr>
            <p:cNvSpPr/>
            <p:nvPr/>
          </p:nvSpPr>
          <p:spPr>
            <a:xfrm flipV="1">
              <a:off x="12297701" y="3548415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pPr algn="l" rtl="0"/>
              <a:endParaRPr/>
            </a:p>
          </p:txBody>
        </p:sp>
        <p:pic>
          <p:nvPicPr>
            <p:cNvPr id="12" name="image.tif" descr="image.tif">
              <a:extLst>
                <a:ext uri="{FF2B5EF4-FFF2-40B4-BE49-F238E27FC236}">
                  <a16:creationId xmlns:a16="http://schemas.microsoft.com/office/drawing/2014/main" id="{EACC903F-8013-5EAB-925E-A646B72D4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l="5563" t="2648" r="5409"/>
            <a:stretch>
              <a:fillRect/>
            </a:stretch>
          </p:blipFill>
          <p:spPr>
            <a:xfrm>
              <a:off x="3350564" y="3787295"/>
              <a:ext cx="5972505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.tif" descr="image.tif">
              <a:extLst>
                <a:ext uri="{FF2B5EF4-FFF2-40B4-BE49-F238E27FC236}">
                  <a16:creationId xmlns:a16="http://schemas.microsoft.com/office/drawing/2014/main" id="{D4AB5D07-89AF-C699-8D67-3AFD89CA0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709" t="5351" r="3555" b="6761"/>
            <a:stretch>
              <a:fillRect/>
            </a:stretch>
          </p:blipFill>
          <p:spPr>
            <a:xfrm>
              <a:off x="15228678" y="3787295"/>
              <a:ext cx="5858449" cy="4572001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94282" y="12620189"/>
            <a:ext cx="3686352" cy="677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38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61DE-C5C0-E009-51C6-058846ECC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6EE7AEA-AE3A-1FB3-792E-005EB93BABD4}"/>
              </a:ext>
            </a:extLst>
          </p:cNvPr>
          <p:cNvSpPr/>
          <p:nvPr/>
        </p:nvSpPr>
        <p:spPr>
          <a:xfrm>
            <a:off x="8167732" y="0"/>
            <a:ext cx="16216268" cy="1238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3783EF8-C0B6-9448-72C2-3FA1EF2911B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3F39155-6613-C401-A7BC-DEBEFDD2A36D}"/>
              </a:ext>
            </a:extLst>
          </p:cNvPr>
          <p:cNvSpPr txBox="1"/>
          <p:nvPr/>
        </p:nvSpPr>
        <p:spPr>
          <a:xfrm>
            <a:off x="8564880" y="4669452"/>
            <a:ext cx="15076257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घाव को ढकने के लिए प्रयुक्त कोई भी सामग्री जो रक्तस्राव को नियंत्रित करने में मदद करती है तथा अतिरिक्त संदूषण की रोकथाम में भी सहायक होती है।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EFAEB11-9E87-DB13-5275-CB563DC1503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7FD496D-C456-1F91-94C0-825D2EC7850E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7A9D2F0-61C4-7EDF-8FA2-77FC473FDF8B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51053D6-B201-F451-66CE-0D0A9C7E1A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246CD-2A0C-BA6E-4264-BFE3D0162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90B72C4D-A07D-C094-0EAA-CEBA02B50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05592366-F320-F265-6A39-839FCE4A4298}"/>
              </a:ext>
            </a:extLst>
          </p:cNvPr>
          <p:cNvSpPr txBox="1"/>
          <p:nvPr/>
        </p:nvSpPr>
        <p:spPr>
          <a:xfrm>
            <a:off x="898738" y="3541772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ड्रेसिंग</a:t>
            </a:r>
          </a:p>
        </p:txBody>
      </p:sp>
      <p:pic>
        <p:nvPicPr>
          <p:cNvPr id="4" name="C:\Users\MTandingan\Pictures\for peer manuals\dressing.jpg" descr="C:\Users\MTandingan\Pictures\for peer manuals\dressing.jpg">
            <a:extLst>
              <a:ext uri="{FF2B5EF4-FFF2-40B4-BE49-F238E27FC236}">
                <a16:creationId xmlns:a16="http://schemas.microsoft.com/office/drawing/2014/main" id="{2877EC55-732A-6DFE-E0D1-C987202DCC9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4787" t="14786" r="12290" b="20040"/>
          <a:stretch>
            <a:fillRect/>
          </a:stretch>
        </p:blipFill>
        <p:spPr>
          <a:xfrm>
            <a:off x="414303" y="5464681"/>
            <a:ext cx="7597553" cy="4850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584" extrusionOk="0">
                <a:moveTo>
                  <a:pt x="13527" y="0"/>
                </a:moveTo>
                <a:cubicBezTo>
                  <a:pt x="13470" y="0"/>
                  <a:pt x="13049" y="505"/>
                  <a:pt x="12593" y="1116"/>
                </a:cubicBezTo>
                <a:cubicBezTo>
                  <a:pt x="11598" y="2449"/>
                  <a:pt x="10370" y="3727"/>
                  <a:pt x="10087" y="3727"/>
                </a:cubicBezTo>
                <a:cubicBezTo>
                  <a:pt x="9974" y="3727"/>
                  <a:pt x="9827" y="3816"/>
                  <a:pt x="9759" y="3923"/>
                </a:cubicBezTo>
                <a:cubicBezTo>
                  <a:pt x="9502" y="4329"/>
                  <a:pt x="8124" y="4385"/>
                  <a:pt x="7281" y="4025"/>
                </a:cubicBezTo>
                <a:cubicBezTo>
                  <a:pt x="6353" y="3629"/>
                  <a:pt x="5248" y="3679"/>
                  <a:pt x="4675" y="4145"/>
                </a:cubicBezTo>
                <a:cubicBezTo>
                  <a:pt x="4470" y="4312"/>
                  <a:pt x="3826" y="4886"/>
                  <a:pt x="3245" y="5420"/>
                </a:cubicBezTo>
                <a:cubicBezTo>
                  <a:pt x="2664" y="5955"/>
                  <a:pt x="1698" y="6639"/>
                  <a:pt x="1100" y="6939"/>
                </a:cubicBezTo>
                <a:cubicBezTo>
                  <a:pt x="-95" y="7538"/>
                  <a:pt x="-205" y="7778"/>
                  <a:pt x="242" y="8792"/>
                </a:cubicBezTo>
                <a:cubicBezTo>
                  <a:pt x="500" y="9379"/>
                  <a:pt x="1266" y="11610"/>
                  <a:pt x="2304" y="14799"/>
                </a:cubicBezTo>
                <a:cubicBezTo>
                  <a:pt x="3091" y="17218"/>
                  <a:pt x="3335" y="17637"/>
                  <a:pt x="3945" y="17637"/>
                </a:cubicBezTo>
                <a:cubicBezTo>
                  <a:pt x="4662" y="17637"/>
                  <a:pt x="5663" y="18324"/>
                  <a:pt x="6933" y="19691"/>
                </a:cubicBezTo>
                <a:cubicBezTo>
                  <a:pt x="7642" y="20454"/>
                  <a:pt x="8395" y="21098"/>
                  <a:pt x="8742" y="21238"/>
                </a:cubicBezTo>
                <a:cubicBezTo>
                  <a:pt x="8947" y="21321"/>
                  <a:pt x="9129" y="21424"/>
                  <a:pt x="9273" y="21526"/>
                </a:cubicBezTo>
                <a:cubicBezTo>
                  <a:pt x="9559" y="21579"/>
                  <a:pt x="9862" y="21600"/>
                  <a:pt x="10238" y="21570"/>
                </a:cubicBezTo>
                <a:cubicBezTo>
                  <a:pt x="10943" y="21514"/>
                  <a:pt x="11138" y="21430"/>
                  <a:pt x="11534" y="20987"/>
                </a:cubicBezTo>
                <a:cubicBezTo>
                  <a:pt x="11791" y="20701"/>
                  <a:pt x="12233" y="20207"/>
                  <a:pt x="12517" y="19892"/>
                </a:cubicBezTo>
                <a:cubicBezTo>
                  <a:pt x="13196" y="19140"/>
                  <a:pt x="13789" y="18661"/>
                  <a:pt x="14357" y="18400"/>
                </a:cubicBezTo>
                <a:cubicBezTo>
                  <a:pt x="14358" y="18395"/>
                  <a:pt x="14371" y="18383"/>
                  <a:pt x="14371" y="18379"/>
                </a:cubicBezTo>
                <a:cubicBezTo>
                  <a:pt x="14371" y="18212"/>
                  <a:pt x="14617" y="18108"/>
                  <a:pt x="15115" y="18068"/>
                </a:cubicBezTo>
                <a:cubicBezTo>
                  <a:pt x="15629" y="18026"/>
                  <a:pt x="15837" y="18077"/>
                  <a:pt x="15960" y="18264"/>
                </a:cubicBezTo>
                <a:cubicBezTo>
                  <a:pt x="16056" y="18292"/>
                  <a:pt x="16152" y="18315"/>
                  <a:pt x="16249" y="18356"/>
                </a:cubicBezTo>
                <a:cubicBezTo>
                  <a:pt x="16422" y="18427"/>
                  <a:pt x="16568" y="18461"/>
                  <a:pt x="16721" y="18504"/>
                </a:cubicBezTo>
                <a:cubicBezTo>
                  <a:pt x="16807" y="18502"/>
                  <a:pt x="16869" y="18523"/>
                  <a:pt x="16914" y="18564"/>
                </a:cubicBezTo>
                <a:cubicBezTo>
                  <a:pt x="17636" y="18712"/>
                  <a:pt x="18288" y="18511"/>
                  <a:pt x="19700" y="17822"/>
                </a:cubicBezTo>
                <a:cubicBezTo>
                  <a:pt x="19974" y="17689"/>
                  <a:pt x="20150" y="17614"/>
                  <a:pt x="20354" y="17522"/>
                </a:cubicBezTo>
                <a:cubicBezTo>
                  <a:pt x="20439" y="17381"/>
                  <a:pt x="20685" y="17182"/>
                  <a:pt x="20930" y="17059"/>
                </a:cubicBezTo>
                <a:cubicBezTo>
                  <a:pt x="21186" y="16931"/>
                  <a:pt x="21395" y="16773"/>
                  <a:pt x="21395" y="16711"/>
                </a:cubicBezTo>
                <a:cubicBezTo>
                  <a:pt x="21395" y="16650"/>
                  <a:pt x="20986" y="15841"/>
                  <a:pt x="20485" y="14913"/>
                </a:cubicBezTo>
                <a:cubicBezTo>
                  <a:pt x="19985" y="13986"/>
                  <a:pt x="19104" y="12126"/>
                  <a:pt x="18528" y="10779"/>
                </a:cubicBezTo>
                <a:cubicBezTo>
                  <a:pt x="17463" y="8288"/>
                  <a:pt x="16068" y="5302"/>
                  <a:pt x="15036" y="3306"/>
                </a:cubicBezTo>
                <a:cubicBezTo>
                  <a:pt x="14721" y="2699"/>
                  <a:pt x="14276" y="1705"/>
                  <a:pt x="14047" y="1100"/>
                </a:cubicBezTo>
                <a:cubicBezTo>
                  <a:pt x="13817" y="495"/>
                  <a:pt x="13584" y="0"/>
                  <a:pt x="13527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261335" y="1261013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73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0CB0-F694-8B2D-B1AE-136F3A2E4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8642531-A3BA-BF38-EF36-55300C7EBF44}"/>
              </a:ext>
            </a:extLst>
          </p:cNvPr>
          <p:cNvSpPr/>
          <p:nvPr/>
        </p:nvSpPr>
        <p:spPr>
          <a:xfrm>
            <a:off x="8167732" y="1"/>
            <a:ext cx="16216268" cy="122637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5DE0402-7EE2-7E3C-06A3-03A6059F1FF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0A523A4-FB67-3043-5BEC-E62A3C1E14C5}"/>
              </a:ext>
            </a:extLst>
          </p:cNvPr>
          <p:cNvSpPr txBox="1"/>
          <p:nvPr/>
        </p:nvSpPr>
        <p:spPr>
          <a:xfrm>
            <a:off x="8564880" y="5301495"/>
            <a:ext cx="15076257" cy="22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ड्रेसिंग को अपने स्थान पर बनाए रखने के लिए उपयोग की जाने वाली कोई </a:t>
            </a:r>
            <a:r>
              <a:rPr lang="en-US" dirty="0" err="1">
                <a:solidFill>
                  <a:schemeClr val="tx1"/>
                </a:solidFill>
              </a:rPr>
              <a:t>भी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सामग्री</a:t>
            </a:r>
            <a:r>
              <a:rPr lang="hi-IN" dirty="0">
                <a:solidFill>
                  <a:schemeClr val="tx1"/>
                </a:solidFill>
              </a:rPr>
              <a:t> 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FA53FABD-9EA3-8F40-94E1-6133B3EAC0E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0AF3BFF-1E82-3D93-4BFC-ACA26031A792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FABA854-2703-1069-2263-ADCF7D0F031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9AA969E-EAB9-68BE-D1EE-C08B52C678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4E6F4-22E0-16FC-F361-C288816E5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52C80545-1060-807D-76D9-D8031290D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8FEA87D-F852-E0D3-1A5D-85A4E00328C4}"/>
              </a:ext>
            </a:extLst>
          </p:cNvPr>
          <p:cNvSpPr txBox="1"/>
          <p:nvPr/>
        </p:nvSpPr>
        <p:spPr>
          <a:xfrm>
            <a:off x="846874" y="3662309"/>
            <a:ext cx="4666420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पट्टी</a:t>
            </a:r>
          </a:p>
        </p:txBody>
      </p:sp>
      <p:pic>
        <p:nvPicPr>
          <p:cNvPr id="11" name="C:\Users\MTandingan\Pictures\for peer manuals\bandage.jpg" descr="C:\Users\MTandingan\Pictures\for peer manuals\bandage.jpg">
            <a:extLst>
              <a:ext uri="{FF2B5EF4-FFF2-40B4-BE49-F238E27FC236}">
                <a16:creationId xmlns:a16="http://schemas.microsoft.com/office/drawing/2014/main" id="{D40FDA5D-8908-000E-04BA-B05D141DCC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721" y="4884629"/>
            <a:ext cx="7904268" cy="6218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07225" y="12610138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30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359A-BCF6-7772-A43E-1ECBEB64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222349C-FCBB-1B66-E20F-481F3F5187FC}"/>
              </a:ext>
            </a:extLst>
          </p:cNvPr>
          <p:cNvSpPr/>
          <p:nvPr/>
        </p:nvSpPr>
        <p:spPr>
          <a:xfrm>
            <a:off x="8167732" y="0"/>
            <a:ext cx="16216268" cy="121023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9263E3EA-1588-C95C-71BA-B8C8ADA588E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61238DB-6310-7143-880A-E92082A0AD0C}"/>
              </a:ext>
            </a:extLst>
          </p:cNvPr>
          <p:cNvSpPr txBox="1"/>
          <p:nvPr/>
        </p:nvSpPr>
        <p:spPr>
          <a:xfrm>
            <a:off x="8564880" y="5301495"/>
            <a:ext cx="15076257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कोई भी जल प्रतिरोधी सामग्री (प्लास्टिक या मोमयुक्त कागज) जिसे घाव पर लगाया जाता है ताकि हवा के प्रवेश और आंतरिक अंगों से नमी की हानि को रोका जा सके।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1FA65510-3B42-F4EF-BBD7-E2F4EAE01A2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2B31C75-FDC3-DB2C-7DE5-45F715E8CE4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97879FB-9248-8D29-58FC-8F76D217AFA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3535BCE-81F3-7574-8AD4-C120FD3965C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0E2D3-FC4A-D59C-A8BA-159C68B7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271C858D-51C6-6DD6-4873-9F43E88A0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0F4D20A-8FE0-34BC-74BA-F8688CEA9263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ऑक्लूसिव ड्रेसिंग</a:t>
            </a:r>
          </a:p>
        </p:txBody>
      </p:sp>
      <p:pic>
        <p:nvPicPr>
          <p:cNvPr id="4" name="C:\Users\MTandingan\Pictures\for peer manuals\occlusive dressing1.jpg" descr="C:\Users\MTandingan\Pictures\for peer manuals\occlusive dressing1.jpg">
            <a:extLst>
              <a:ext uri="{FF2B5EF4-FFF2-40B4-BE49-F238E27FC236}">
                <a16:creationId xmlns:a16="http://schemas.microsoft.com/office/drawing/2014/main" id="{CB437A1E-9B5D-C5AA-7BA9-CDAA5EA308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4986" y="4841223"/>
            <a:ext cx="5588001" cy="413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C:\Users\MTandingan\Pictures\for peer manuals\occlusive dressing2.jpg" descr="C:\Users\MTandingan\Pictures\for peer manuals\occlusive dressing2.jpg">
            <a:extLst>
              <a:ext uri="{FF2B5EF4-FFF2-40B4-BE49-F238E27FC236}">
                <a16:creationId xmlns:a16="http://schemas.microsoft.com/office/drawing/2014/main" id="{F2B0A1FE-33D3-EB3E-487D-1314B47384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4986" y="9235440"/>
            <a:ext cx="5588001" cy="3522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07225" y="12784583"/>
            <a:ext cx="3686352" cy="677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16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3AD4-237C-4E6E-9BE4-683C3FA8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041235EA-97E0-6986-B918-DEBBF073332A}"/>
              </a:ext>
            </a:extLst>
          </p:cNvPr>
          <p:cNvSpPr/>
          <p:nvPr/>
        </p:nvSpPr>
        <p:spPr>
          <a:xfrm>
            <a:off x="8167732" y="1"/>
            <a:ext cx="16216268" cy="12813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ADF22496-E9B1-717E-189F-842915BDF31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6B3DA38-6CAF-79DE-568A-07A500196F50}"/>
              </a:ext>
            </a:extLst>
          </p:cNvPr>
          <p:cNvSpPr txBox="1"/>
          <p:nvPr/>
        </p:nvSpPr>
        <p:spPr>
          <a:xfrm>
            <a:off x="8564880" y="4218121"/>
            <a:ext cx="15076257" cy="437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कई ड्रेसिंग को मिलाकर 2-3 सेमी मोटी एकल ड्रेसिंग बनाई जाती है, जैसे कि मोटा सैनिटरी नैपकिन या कोई अन्य समान सामग्री।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E5CEDD3-113F-27C6-2A63-E544E4294E5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953F56C-E294-24E9-322C-340E55376A26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4D0B0274-B411-CE49-5453-D09247FFC66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D982293-23D3-F5C5-A1EE-5B8FD4498FA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B5958-647F-D620-68D8-3661D0860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B4A6EDE1-03FD-49ED-0719-61A3BF388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B701864-5DF6-961F-4E40-8C1372EA321A}"/>
              </a:ext>
            </a:extLst>
          </p:cNvPr>
          <p:cNvSpPr txBox="1"/>
          <p:nvPr/>
        </p:nvSpPr>
        <p:spPr>
          <a:xfrm>
            <a:off x="708899" y="3780682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भारी ड्रेसिंग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2651" y="12893041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89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A5C16-43A8-84C5-BBC5-EE8D2026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778B73B-B5C1-40E0-4647-C665C419A548}"/>
              </a:ext>
            </a:extLst>
          </p:cNvPr>
          <p:cNvSpPr/>
          <p:nvPr/>
        </p:nvSpPr>
        <p:spPr>
          <a:xfrm>
            <a:off x="8167732" y="1"/>
            <a:ext cx="16216268" cy="12530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FE18279-A059-95CF-9BA2-F48FBAD1A53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3106C25-FD81-4426-F513-B66874672350}"/>
              </a:ext>
            </a:extLst>
          </p:cNvPr>
          <p:cNvSpPr txBox="1"/>
          <p:nvPr/>
        </p:nvSpPr>
        <p:spPr>
          <a:xfrm>
            <a:off x="8564880" y="2653991"/>
            <a:ext cx="15076257" cy="928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सार्वभौमिक सावधानियों का प्रयोग करें और घटनास्थल को सुरक्षित रखें—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“RICE” विधि लागू करें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मरीजों की निगरानी करें और महत्वपूर्ण संकेतों की जांच करें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सदमे का इलाज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रोगी को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यथाशीघ्र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ई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एम</a:t>
            </a:r>
            <a:r>
              <a:rPr lang="hi-IN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एस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तक ले जाएं।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5F4B15A-B266-8B1E-54E4-6650069F170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02BDC82-95DE-C301-0269-C6CDD2190C66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578A973-7B1E-1E7E-72F0-5C1FA012284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3E6E00B-FF68-FFC3-A6EF-41B9E0443FF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6239F-3369-8665-5E00-EB110CE66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156971E0-22D3-4986-CCF8-F8E099FEF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3F1E2F4-F3AD-8D2A-860B-8E51B4206CD6}"/>
              </a:ext>
            </a:extLst>
          </p:cNvPr>
          <p:cNvSpPr txBox="1"/>
          <p:nvPr/>
        </p:nvSpPr>
        <p:spPr>
          <a:xfrm>
            <a:off x="537931" y="3599367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बंद घाव का पीएचटी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25757" y="12733636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914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lying Dressings and Bandages">
            <a:extLst>
              <a:ext uri="{FF2B5EF4-FFF2-40B4-BE49-F238E27FC236}">
                <a16:creationId xmlns:a16="http://schemas.microsoft.com/office/drawing/2014/main" id="{60AC86A6-414C-823A-8FEB-228D714C5C62}"/>
              </a:ext>
            </a:extLst>
          </p:cNvPr>
          <p:cNvSpPr txBox="1"/>
          <p:nvPr/>
        </p:nvSpPr>
        <p:spPr>
          <a:xfrm>
            <a:off x="1016000" y="3113528"/>
            <a:ext cx="102215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ड्रेसिंग और पट्टियाँ लगाना</a:t>
            </a:r>
          </a:p>
        </p:txBody>
      </p:sp>
      <p:sp>
        <p:nvSpPr>
          <p:cNvPr id="3" name="Control bleeding.…">
            <a:extLst>
              <a:ext uri="{FF2B5EF4-FFF2-40B4-BE49-F238E27FC236}">
                <a16:creationId xmlns:a16="http://schemas.microsoft.com/office/drawing/2014/main" id="{826B2F28-D8CE-4867-262A-D5AC7B1E03D4}"/>
              </a:ext>
            </a:extLst>
          </p:cNvPr>
          <p:cNvSpPr txBox="1"/>
          <p:nvPr/>
        </p:nvSpPr>
        <p:spPr>
          <a:xfrm>
            <a:off x="1118747" y="7441777"/>
            <a:ext cx="13439514" cy="53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रक्तस्राव को नियंत्रित करें.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ड्रेसिंग को एसेप्टिक तकनीक का उपयोग करके लगाएं।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घावों को पूरी तरह से ढकें।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9BD282AE-97A3-4316-D65C-4E0FE40A9E44}"/>
              </a:ext>
            </a:extLst>
          </p:cNvPr>
          <p:cNvSpPr/>
          <p:nvPr/>
        </p:nvSpPr>
        <p:spPr>
          <a:xfrm>
            <a:off x="1118747" y="634920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3906" y="12813337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7413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lying Dressings and Bandages">
            <a:extLst>
              <a:ext uri="{FF2B5EF4-FFF2-40B4-BE49-F238E27FC236}">
                <a16:creationId xmlns:a16="http://schemas.microsoft.com/office/drawing/2014/main" id="{4F7160BB-45E2-8953-6C18-9791A46219C9}"/>
              </a:ext>
            </a:extLst>
          </p:cNvPr>
          <p:cNvSpPr txBox="1"/>
          <p:nvPr/>
        </p:nvSpPr>
        <p:spPr>
          <a:xfrm>
            <a:off x="1177276" y="3177238"/>
            <a:ext cx="11014723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 err="1"/>
              <a:t>ड्रेसिंग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पट्टियाँ</a:t>
            </a:r>
            <a:r>
              <a:rPr dirty="0"/>
              <a:t> </a:t>
            </a:r>
            <a:r>
              <a:rPr dirty="0" err="1"/>
              <a:t>लगाना</a:t>
            </a:r>
            <a:endParaRPr dirty="0"/>
          </a:p>
        </p:txBody>
      </p:sp>
      <p:sp>
        <p:nvSpPr>
          <p:cNvPr id="3" name="Ensure that the dressing and the bandage are firm, fixed and comfortable, but not so tight as to affect circulation.…">
            <a:extLst>
              <a:ext uri="{FF2B5EF4-FFF2-40B4-BE49-F238E27FC236}">
                <a16:creationId xmlns:a16="http://schemas.microsoft.com/office/drawing/2014/main" id="{4A10BA0B-7B8B-B416-AEE2-A0F705527A3E}"/>
              </a:ext>
            </a:extLst>
          </p:cNvPr>
          <p:cNvSpPr txBox="1"/>
          <p:nvPr/>
        </p:nvSpPr>
        <p:spPr>
          <a:xfrm>
            <a:off x="1179707" y="6858000"/>
            <a:ext cx="19565677" cy="637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सुनिश्चित करें कि ड्रेसिंग और पट्टी दृढ़, स्थिर और आरामदायक हो, लेकिन इतनी तंग न हो कि रक्त संचार प्रभावित हो।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सुनिश्चित करें कि कोई भी ढीला सिरा न हो जो फंस सकता हो।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उंगलियों को ढकने से बचें।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11D31DCE-2BA4-B228-C742-6236B114A5A3}"/>
              </a:ext>
            </a:extLst>
          </p:cNvPr>
          <p:cNvSpPr/>
          <p:nvPr/>
        </p:nvSpPr>
        <p:spPr>
          <a:xfrm>
            <a:off x="1179707" y="6085031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Cont.">
            <a:extLst>
              <a:ext uri="{FF2B5EF4-FFF2-40B4-BE49-F238E27FC236}">
                <a16:creationId xmlns:a16="http://schemas.microsoft.com/office/drawing/2014/main" id="{F9FA19C7-BF34-9807-F5DD-3839E6641CBD}"/>
              </a:ext>
            </a:extLst>
          </p:cNvPr>
          <p:cNvSpPr txBox="1"/>
          <p:nvPr/>
        </p:nvSpPr>
        <p:spPr>
          <a:xfrm>
            <a:off x="21226583" y="5333423"/>
            <a:ext cx="2047633" cy="778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t>जारी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7223" y="12686819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04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endParaRPr lang="en-US" sz="4800" dirty="0"/>
          </a:p>
          <a:p>
            <a:pPr algn="l" rtl="0">
              <a:lnSpc>
                <a:spcPct val="150000"/>
              </a:lnSpc>
            </a:pPr>
            <a:r>
              <a:rPr lang="en-US" sz="4800" dirty="0" err="1"/>
              <a:t>इस</a:t>
            </a:r>
            <a:r>
              <a:rPr lang="en-US" sz="4800" dirty="0"/>
              <a:t>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546216" y="5446144"/>
            <a:ext cx="12201290" cy="5841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बंद घाव के उपचार के दो </a:t>
            </a:r>
            <a:r>
              <a:rPr dirty="0" err="1"/>
              <a:t>चरण</a:t>
            </a:r>
            <a:r>
              <a:rPr dirty="0"/>
              <a:t> </a:t>
            </a:r>
            <a:r>
              <a:rPr lang="hi-IN" dirty="0"/>
              <a:t>बताने में 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खुले घाव के उपचार के लिए छह चरणों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lang="hi-IN" dirty="0"/>
              <a:t>बनाना में 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आंख, कान, नाक और मुंह की चोटों के लिए अस्पताल-पूर्व उपचार के चरणों की </a:t>
            </a:r>
            <a:r>
              <a:rPr dirty="0" err="1"/>
              <a:t>सूची</a:t>
            </a:r>
            <a:r>
              <a:rPr dirty="0"/>
              <a:t> </a:t>
            </a:r>
            <a:r>
              <a:rPr lang="hi-IN" dirty="0"/>
              <a:t>बनाने में </a:t>
            </a:r>
            <a:r>
              <a:rPr dirty="0"/>
              <a:t>।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44663" y="708485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844663" y="9023446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1154" y="12813337"/>
            <a:ext cx="3686352" cy="677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387" y="-21112"/>
            <a:ext cx="3754825" cy="2559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36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unds…">
            <a:extLst>
              <a:ext uri="{FF2B5EF4-FFF2-40B4-BE49-F238E27FC236}">
                <a16:creationId xmlns:a16="http://schemas.microsoft.com/office/drawing/2014/main" id="{8CB83B82-B62C-EED8-B893-0A6C0BE69767}"/>
              </a:ext>
            </a:extLst>
          </p:cNvPr>
          <p:cNvSpPr txBox="1"/>
          <p:nvPr/>
        </p:nvSpPr>
        <p:spPr>
          <a:xfrm>
            <a:off x="1016000" y="2831371"/>
            <a:ext cx="8312799" cy="117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algn="l" defTabSz="1896340" rtl="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घाव</a:t>
            </a:r>
            <a:r>
              <a:rPr lang="en-US" dirty="0"/>
              <a:t> </a:t>
            </a:r>
            <a:r>
              <a:rPr dirty="0" err="1"/>
              <a:t>कान</a:t>
            </a:r>
            <a:r>
              <a:rPr dirty="0"/>
              <a:t> तक</a:t>
            </a:r>
          </a:p>
        </p:txBody>
      </p:sp>
      <p:sp>
        <p:nvSpPr>
          <p:cNvPr id="3" name="Never probe the ear.…">
            <a:extLst>
              <a:ext uri="{FF2B5EF4-FFF2-40B4-BE49-F238E27FC236}">
                <a16:creationId xmlns:a16="http://schemas.microsoft.com/office/drawing/2014/main" id="{055652BA-6343-4EDA-009E-C12CA39865C0}"/>
              </a:ext>
            </a:extLst>
          </p:cNvPr>
          <p:cNvSpPr txBox="1"/>
          <p:nvPr/>
        </p:nvSpPr>
        <p:spPr>
          <a:xfrm>
            <a:off x="1179707" y="5548815"/>
            <a:ext cx="18744067" cy="7236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कान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कभी</a:t>
            </a:r>
            <a:r>
              <a:rPr dirty="0"/>
              <a:t> </a:t>
            </a:r>
            <a:r>
              <a:rPr dirty="0" err="1"/>
              <a:t>भी</a:t>
            </a:r>
            <a:r>
              <a:rPr dirty="0"/>
              <a:t> </a:t>
            </a:r>
            <a:r>
              <a:rPr lang="hi-IN" dirty="0"/>
              <a:t>प्राथमिक जांच</a:t>
            </a:r>
            <a:r>
              <a:rPr dirty="0"/>
              <a:t> न </a:t>
            </a:r>
            <a:r>
              <a:rPr dirty="0" err="1"/>
              <a:t>करें</a:t>
            </a:r>
            <a:r>
              <a:rPr dirty="0"/>
              <a:t>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कान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नली</a:t>
            </a:r>
            <a:r>
              <a:rPr dirty="0"/>
              <a:t> </a:t>
            </a:r>
            <a:r>
              <a:rPr dirty="0" err="1"/>
              <a:t>से</a:t>
            </a:r>
            <a:r>
              <a:rPr dirty="0"/>
              <a:t> </a:t>
            </a:r>
            <a:r>
              <a:rPr dirty="0" err="1"/>
              <a:t>रक्तस्राव</a:t>
            </a:r>
            <a:r>
              <a:rPr dirty="0"/>
              <a:t> </a:t>
            </a:r>
            <a:r>
              <a:rPr dirty="0" err="1"/>
              <a:t>रोकने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इसे</a:t>
            </a:r>
            <a:r>
              <a:rPr dirty="0"/>
              <a:t> </a:t>
            </a:r>
            <a:r>
              <a:rPr dirty="0" err="1"/>
              <a:t>कभी</a:t>
            </a:r>
            <a:r>
              <a:rPr dirty="0"/>
              <a:t> </a:t>
            </a:r>
            <a:r>
              <a:rPr dirty="0" err="1"/>
              <a:t>भी</a:t>
            </a:r>
            <a:r>
              <a:rPr dirty="0"/>
              <a:t> </a:t>
            </a:r>
            <a:r>
              <a:rPr dirty="0" err="1"/>
              <a:t>पैक</a:t>
            </a:r>
            <a:r>
              <a:rPr dirty="0"/>
              <a:t> न </a:t>
            </a:r>
            <a:r>
              <a:rPr dirty="0" err="1"/>
              <a:t>करें</a:t>
            </a:r>
            <a:r>
              <a:rPr dirty="0"/>
              <a:t>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तरल</a:t>
            </a:r>
            <a:r>
              <a:rPr dirty="0"/>
              <a:t> </a:t>
            </a:r>
            <a:r>
              <a:rPr dirty="0" err="1"/>
              <a:t>पदार्थ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सोखने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छिद्र</a:t>
            </a:r>
            <a:r>
              <a:rPr dirty="0"/>
              <a:t> </a:t>
            </a:r>
            <a:r>
              <a:rPr dirty="0" err="1"/>
              <a:t>पर</a:t>
            </a:r>
            <a:r>
              <a:rPr dirty="0"/>
              <a:t> </a:t>
            </a:r>
            <a:r>
              <a:rPr dirty="0" err="1"/>
              <a:t>एक</a:t>
            </a:r>
            <a:r>
              <a:rPr dirty="0"/>
              <a:t> </a:t>
            </a:r>
            <a:r>
              <a:rPr dirty="0" err="1"/>
              <a:t>ढीली</a:t>
            </a:r>
            <a:r>
              <a:rPr dirty="0"/>
              <a:t>, </a:t>
            </a:r>
            <a:r>
              <a:rPr dirty="0" err="1"/>
              <a:t>साफ</a:t>
            </a:r>
            <a:r>
              <a:rPr dirty="0"/>
              <a:t> </a:t>
            </a:r>
            <a:r>
              <a:rPr dirty="0" err="1"/>
              <a:t>ड्रेसिंग</a:t>
            </a:r>
            <a:r>
              <a:rPr dirty="0"/>
              <a:t> </a:t>
            </a:r>
            <a:r>
              <a:rPr dirty="0" err="1"/>
              <a:t>रखें</a:t>
            </a:r>
            <a:r>
              <a:rPr dirty="0"/>
              <a:t>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अ‍ॅतिरिक्त </a:t>
            </a:r>
            <a:r>
              <a:rPr dirty="0" err="1"/>
              <a:t>दबाव</a:t>
            </a:r>
            <a:r>
              <a:rPr dirty="0"/>
              <a:t> न </a:t>
            </a:r>
            <a:r>
              <a:rPr dirty="0" err="1"/>
              <a:t>डालें</a:t>
            </a:r>
            <a:r>
              <a:rPr dirty="0"/>
              <a:t>.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A78AD6EF-4809-88A3-4B39-FFEDC20D32DC}"/>
              </a:ext>
            </a:extLst>
          </p:cNvPr>
          <p:cNvSpPr/>
          <p:nvPr/>
        </p:nvSpPr>
        <p:spPr>
          <a:xfrm>
            <a:off x="1179707" y="51565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Ear">
            <a:extLst>
              <a:ext uri="{FF2B5EF4-FFF2-40B4-BE49-F238E27FC236}">
                <a16:creationId xmlns:a16="http://schemas.microsoft.com/office/drawing/2014/main" id="{D9C8F71A-B6EA-0429-BD4C-A3898B78E753}"/>
              </a:ext>
            </a:extLst>
          </p:cNvPr>
          <p:cNvSpPr/>
          <p:nvPr/>
        </p:nvSpPr>
        <p:spPr>
          <a:xfrm>
            <a:off x="6767852" y="3241255"/>
            <a:ext cx="1052023" cy="143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71" h="21600" extrusionOk="0">
                <a:moveTo>
                  <a:pt x="9517" y="0"/>
                </a:moveTo>
                <a:cubicBezTo>
                  <a:pt x="6086" y="0"/>
                  <a:pt x="3154" y="1263"/>
                  <a:pt x="1473" y="3466"/>
                </a:cubicBezTo>
                <a:cubicBezTo>
                  <a:pt x="-881" y="6549"/>
                  <a:pt x="-395" y="10841"/>
                  <a:pt x="2804" y="15240"/>
                </a:cubicBezTo>
                <a:cubicBezTo>
                  <a:pt x="3450" y="16128"/>
                  <a:pt x="5236" y="17350"/>
                  <a:pt x="7272" y="17863"/>
                </a:cubicBezTo>
                <a:cubicBezTo>
                  <a:pt x="8160" y="18087"/>
                  <a:pt x="8736" y="18661"/>
                  <a:pt x="9403" y="19326"/>
                </a:cubicBezTo>
                <a:cubicBezTo>
                  <a:pt x="10418" y="20340"/>
                  <a:pt x="11682" y="21600"/>
                  <a:pt x="14405" y="21600"/>
                </a:cubicBezTo>
                <a:cubicBezTo>
                  <a:pt x="18504" y="21600"/>
                  <a:pt x="19509" y="19847"/>
                  <a:pt x="20242" y="18567"/>
                </a:cubicBezTo>
                <a:cubicBezTo>
                  <a:pt x="20372" y="18341"/>
                  <a:pt x="20495" y="18124"/>
                  <a:pt x="20630" y="17924"/>
                </a:cubicBezTo>
                <a:cubicBezTo>
                  <a:pt x="20719" y="17791"/>
                  <a:pt x="20660" y="17629"/>
                  <a:pt x="20493" y="17552"/>
                </a:cubicBezTo>
                <a:lnTo>
                  <a:pt x="19432" y="17063"/>
                </a:lnTo>
                <a:cubicBezTo>
                  <a:pt x="19249" y="16979"/>
                  <a:pt x="19013" y="17030"/>
                  <a:pt x="18913" y="17175"/>
                </a:cubicBezTo>
                <a:cubicBezTo>
                  <a:pt x="18735" y="17434"/>
                  <a:pt x="18583" y="17699"/>
                  <a:pt x="18435" y="17956"/>
                </a:cubicBezTo>
                <a:cubicBezTo>
                  <a:pt x="17728" y="19191"/>
                  <a:pt x="17217" y="20083"/>
                  <a:pt x="14405" y="20083"/>
                </a:cubicBezTo>
                <a:cubicBezTo>
                  <a:pt x="12653" y="20083"/>
                  <a:pt x="11910" y="19340"/>
                  <a:pt x="10968" y="18399"/>
                </a:cubicBezTo>
                <a:cubicBezTo>
                  <a:pt x="10211" y="17645"/>
                  <a:pt x="9354" y="16790"/>
                  <a:pt x="7888" y="16420"/>
                </a:cubicBezTo>
                <a:cubicBezTo>
                  <a:pt x="6320" y="16025"/>
                  <a:pt x="4929" y="15051"/>
                  <a:pt x="4527" y="14499"/>
                </a:cubicBezTo>
                <a:cubicBezTo>
                  <a:pt x="1679" y="10582"/>
                  <a:pt x="1186" y="6841"/>
                  <a:pt x="3176" y="4234"/>
                </a:cubicBezTo>
                <a:cubicBezTo>
                  <a:pt x="4494" y="2508"/>
                  <a:pt x="6804" y="1517"/>
                  <a:pt x="9517" y="1517"/>
                </a:cubicBezTo>
                <a:cubicBezTo>
                  <a:pt x="16006" y="1517"/>
                  <a:pt x="16934" y="6593"/>
                  <a:pt x="17064" y="7844"/>
                </a:cubicBezTo>
                <a:cubicBezTo>
                  <a:pt x="17080" y="7994"/>
                  <a:pt x="17247" y="8108"/>
                  <a:pt x="17443" y="8104"/>
                </a:cubicBezTo>
                <a:lnTo>
                  <a:pt x="18682" y="8079"/>
                </a:lnTo>
                <a:cubicBezTo>
                  <a:pt x="18892" y="8075"/>
                  <a:pt x="19053" y="7938"/>
                  <a:pt x="19041" y="7776"/>
                </a:cubicBezTo>
                <a:cubicBezTo>
                  <a:pt x="18817" y="4924"/>
                  <a:pt x="16608" y="0"/>
                  <a:pt x="9517" y="0"/>
                </a:cubicBezTo>
                <a:close/>
                <a:moveTo>
                  <a:pt x="9955" y="3310"/>
                </a:moveTo>
                <a:cubicBezTo>
                  <a:pt x="9772" y="3302"/>
                  <a:pt x="9589" y="3303"/>
                  <a:pt x="9405" y="3312"/>
                </a:cubicBezTo>
                <a:cubicBezTo>
                  <a:pt x="9194" y="3323"/>
                  <a:pt x="8984" y="3346"/>
                  <a:pt x="8773" y="3380"/>
                </a:cubicBezTo>
                <a:cubicBezTo>
                  <a:pt x="5657" y="3880"/>
                  <a:pt x="3797" y="5739"/>
                  <a:pt x="3797" y="8353"/>
                </a:cubicBezTo>
                <a:cubicBezTo>
                  <a:pt x="3797" y="9959"/>
                  <a:pt x="5134" y="14392"/>
                  <a:pt x="8146" y="14866"/>
                </a:cubicBezTo>
                <a:cubicBezTo>
                  <a:pt x="9436" y="15068"/>
                  <a:pt x="10219" y="15793"/>
                  <a:pt x="10538" y="16153"/>
                </a:cubicBezTo>
                <a:cubicBezTo>
                  <a:pt x="10641" y="16269"/>
                  <a:pt x="10841" y="16307"/>
                  <a:pt x="11005" y="16244"/>
                </a:cubicBezTo>
                <a:lnTo>
                  <a:pt x="12119" y="15818"/>
                </a:lnTo>
                <a:cubicBezTo>
                  <a:pt x="12316" y="15743"/>
                  <a:pt x="12385" y="15553"/>
                  <a:pt x="12266" y="15410"/>
                </a:cubicBezTo>
                <a:cubicBezTo>
                  <a:pt x="11820" y="14873"/>
                  <a:pt x="10636" y="13710"/>
                  <a:pt x="8540" y="13381"/>
                </a:cubicBezTo>
                <a:cubicBezTo>
                  <a:pt x="7109" y="13156"/>
                  <a:pt x="5769" y="9788"/>
                  <a:pt x="5769" y="8353"/>
                </a:cubicBezTo>
                <a:cubicBezTo>
                  <a:pt x="5769" y="5921"/>
                  <a:pt x="7622" y="5114"/>
                  <a:pt x="9176" y="4865"/>
                </a:cubicBezTo>
                <a:cubicBezTo>
                  <a:pt x="10571" y="4642"/>
                  <a:pt x="11524" y="5343"/>
                  <a:pt x="11870" y="5655"/>
                </a:cubicBezTo>
                <a:cubicBezTo>
                  <a:pt x="12529" y="6251"/>
                  <a:pt x="12830" y="7037"/>
                  <a:pt x="12587" y="7523"/>
                </a:cubicBezTo>
                <a:cubicBezTo>
                  <a:pt x="12537" y="7623"/>
                  <a:pt x="12386" y="7926"/>
                  <a:pt x="11599" y="8006"/>
                </a:cubicBezTo>
                <a:cubicBezTo>
                  <a:pt x="9536" y="8216"/>
                  <a:pt x="8553" y="9368"/>
                  <a:pt x="8496" y="10417"/>
                </a:cubicBezTo>
                <a:cubicBezTo>
                  <a:pt x="8433" y="11561"/>
                  <a:pt x="9390" y="12498"/>
                  <a:pt x="10877" y="12748"/>
                </a:cubicBezTo>
                <a:cubicBezTo>
                  <a:pt x="11035" y="12774"/>
                  <a:pt x="11202" y="12801"/>
                  <a:pt x="11375" y="12827"/>
                </a:cubicBezTo>
                <a:cubicBezTo>
                  <a:pt x="12767" y="13043"/>
                  <a:pt x="14486" y="13309"/>
                  <a:pt x="16472" y="14829"/>
                </a:cubicBezTo>
                <a:cubicBezTo>
                  <a:pt x="16613" y="14937"/>
                  <a:pt x="16838" y="14943"/>
                  <a:pt x="16985" y="14840"/>
                </a:cubicBezTo>
                <a:lnTo>
                  <a:pt x="17927" y="14182"/>
                </a:lnTo>
                <a:cubicBezTo>
                  <a:pt x="18067" y="14084"/>
                  <a:pt x="18089" y="13920"/>
                  <a:pt x="17975" y="13803"/>
                </a:cubicBezTo>
                <a:cubicBezTo>
                  <a:pt x="17482" y="13295"/>
                  <a:pt x="16296" y="11899"/>
                  <a:pt x="16591" y="10520"/>
                </a:cubicBezTo>
                <a:cubicBezTo>
                  <a:pt x="16621" y="10378"/>
                  <a:pt x="16504" y="10241"/>
                  <a:pt x="16322" y="10204"/>
                </a:cubicBezTo>
                <a:lnTo>
                  <a:pt x="15125" y="9958"/>
                </a:lnTo>
                <a:cubicBezTo>
                  <a:pt x="14916" y="9915"/>
                  <a:pt x="14703" y="10018"/>
                  <a:pt x="14663" y="10182"/>
                </a:cubicBezTo>
                <a:cubicBezTo>
                  <a:pt x="14532" y="10716"/>
                  <a:pt x="14548" y="11240"/>
                  <a:pt x="14654" y="11735"/>
                </a:cubicBezTo>
                <a:cubicBezTo>
                  <a:pt x="14681" y="11859"/>
                  <a:pt x="14522" y="11959"/>
                  <a:pt x="14370" y="11911"/>
                </a:cubicBezTo>
                <a:cubicBezTo>
                  <a:pt x="13371" y="11589"/>
                  <a:pt x="12482" y="11451"/>
                  <a:pt x="11764" y="11340"/>
                </a:cubicBezTo>
                <a:cubicBezTo>
                  <a:pt x="11603" y="11316"/>
                  <a:pt x="11447" y="11291"/>
                  <a:pt x="11300" y="11266"/>
                </a:cubicBezTo>
                <a:cubicBezTo>
                  <a:pt x="10495" y="11131"/>
                  <a:pt x="10460" y="10631"/>
                  <a:pt x="10468" y="10481"/>
                </a:cubicBezTo>
                <a:cubicBezTo>
                  <a:pt x="10489" y="10097"/>
                  <a:pt x="10867" y="9613"/>
                  <a:pt x="11859" y="9512"/>
                </a:cubicBezTo>
                <a:cubicBezTo>
                  <a:pt x="13116" y="9384"/>
                  <a:pt x="14028" y="8870"/>
                  <a:pt x="14430" y="8067"/>
                </a:cubicBezTo>
                <a:cubicBezTo>
                  <a:pt x="14940" y="7047"/>
                  <a:pt x="14526" y="5714"/>
                  <a:pt x="13373" y="4672"/>
                </a:cubicBezTo>
                <a:cubicBezTo>
                  <a:pt x="12458" y="3845"/>
                  <a:pt x="11234" y="3367"/>
                  <a:pt x="9955" y="3310"/>
                </a:cubicBez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23774" y="12785771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127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BCE82-00A4-4060-1133-70693BB0C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unds…">
            <a:extLst>
              <a:ext uri="{FF2B5EF4-FFF2-40B4-BE49-F238E27FC236}">
                <a16:creationId xmlns:a16="http://schemas.microsoft.com/office/drawing/2014/main" id="{4873619D-2773-9C8D-4317-3C2AD653DE9D}"/>
              </a:ext>
            </a:extLst>
          </p:cNvPr>
          <p:cNvSpPr txBox="1"/>
          <p:nvPr/>
        </p:nvSpPr>
        <p:spPr>
          <a:xfrm>
            <a:off x="1392732" y="3356596"/>
            <a:ext cx="8312799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 err="1"/>
              <a:t>आँख</a:t>
            </a:r>
            <a:r>
              <a:rPr lang="en-IN" dirty="0"/>
              <a:t> </a:t>
            </a:r>
            <a:r>
              <a:rPr lang="hi-IN" dirty="0"/>
              <a:t>पर घाव</a:t>
            </a:r>
            <a:endParaRPr dirty="0"/>
          </a:p>
        </p:txBody>
      </p:sp>
      <p:sp>
        <p:nvSpPr>
          <p:cNvPr id="3" name="Never probe the ear.…">
            <a:extLst>
              <a:ext uri="{FF2B5EF4-FFF2-40B4-BE49-F238E27FC236}">
                <a16:creationId xmlns:a16="http://schemas.microsoft.com/office/drawing/2014/main" id="{6256EBFC-42B0-3E24-3062-9CC375ABFD60}"/>
              </a:ext>
            </a:extLst>
          </p:cNvPr>
          <p:cNvSpPr txBox="1"/>
          <p:nvPr/>
        </p:nvSpPr>
        <p:spPr>
          <a:xfrm>
            <a:off x="1077422" y="5530659"/>
            <a:ext cx="18744067" cy="7000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dirty="0"/>
              <a:t>घायल आँख की गति को रोकने के लिए सबसे पहले एक आँख को बंद कर लें।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dirty="0"/>
              <a:t>बेहोश रोगी की दृष्टि को सुरक्षित करने के लिए ड्रेसिंग करने से पहले उसकी सबसे अच्छी एक आँख को बंद कर दें।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5400" dirty="0"/>
              <a:t>कप या कार्ड बोर्ड को रोगी की आंख पर लगाएं और कभी भी उसी स्थान पर उस आंख </a:t>
            </a:r>
            <a:r>
              <a:rPr lang="en-US" sz="5400" dirty="0" err="1"/>
              <a:t>में</a:t>
            </a:r>
            <a:r>
              <a:rPr lang="en-US" sz="5400" dirty="0"/>
              <a:t> </a:t>
            </a:r>
            <a:r>
              <a:rPr lang="hi-IN" sz="5400" dirty="0"/>
              <a:t>दुबारा </a:t>
            </a:r>
            <a:r>
              <a:rPr lang="en-US" sz="5400" dirty="0" err="1"/>
              <a:t>प्रवे</a:t>
            </a:r>
            <a:r>
              <a:rPr lang="hi-IN" sz="5400" dirty="0"/>
              <a:t>श</a:t>
            </a:r>
            <a:r>
              <a:rPr lang="en-US" sz="5400" dirty="0"/>
              <a:t> करने का प्रयास न करें।</a:t>
            </a:r>
            <a:endParaRPr sz="5400"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5CD7619D-E37D-2109-4BB6-F21A22A8EC77}"/>
              </a:ext>
            </a:extLst>
          </p:cNvPr>
          <p:cNvSpPr/>
          <p:nvPr/>
        </p:nvSpPr>
        <p:spPr>
          <a:xfrm>
            <a:off x="1179707" y="51565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97648" y="12813337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388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juries…">
            <a:extLst>
              <a:ext uri="{FF2B5EF4-FFF2-40B4-BE49-F238E27FC236}">
                <a16:creationId xmlns:a16="http://schemas.microsoft.com/office/drawing/2014/main" id="{D5B06FEE-177E-2E3A-96FD-201B2210C293}"/>
              </a:ext>
            </a:extLst>
          </p:cNvPr>
          <p:cNvSpPr txBox="1"/>
          <p:nvPr/>
        </p:nvSpPr>
        <p:spPr>
          <a:xfrm>
            <a:off x="1518856" y="3310854"/>
            <a:ext cx="8312799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गर्दन पर चोटें</a:t>
            </a:r>
            <a:endParaRPr dirty="0"/>
          </a:p>
        </p:txBody>
      </p:sp>
      <p:sp>
        <p:nvSpPr>
          <p:cNvPr id="3" name="Visible lacerations or other wounds can produce massive bleeding or air embolism…">
            <a:extLst>
              <a:ext uri="{FF2B5EF4-FFF2-40B4-BE49-F238E27FC236}">
                <a16:creationId xmlns:a16="http://schemas.microsoft.com/office/drawing/2014/main" id="{8A24227C-D4D0-7EEF-DEDD-C26CE2D1D119}"/>
              </a:ext>
            </a:extLst>
          </p:cNvPr>
          <p:cNvSpPr txBox="1"/>
          <p:nvPr/>
        </p:nvSpPr>
        <p:spPr>
          <a:xfrm>
            <a:off x="1179707" y="6056076"/>
            <a:ext cx="20307443" cy="742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दिखाई देने वाले घाव या अन्य घाव भारी रक्तस्राव या वायु एम्बोलिज्म उत्पन्न कर सकते हैं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बोलने में कठिनाई; आवाज का खो जाना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t>मुंह, नाक या वायुमार्ग में विदेशी निकायों के बिना वायुमार्ग अवरोध; अक्सर सूजन प्रक्रिया (चमड़े के नीचे वातस्फीति) के कारण होता है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2CF0F52-307E-9D00-1238-04E6ECF69F20}"/>
              </a:ext>
            </a:extLst>
          </p:cNvPr>
          <p:cNvSpPr/>
          <p:nvPr/>
        </p:nvSpPr>
        <p:spPr>
          <a:xfrm>
            <a:off x="1179707" y="521750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Head with Shoulders">
            <a:extLst>
              <a:ext uri="{FF2B5EF4-FFF2-40B4-BE49-F238E27FC236}">
                <a16:creationId xmlns:a16="http://schemas.microsoft.com/office/drawing/2014/main" id="{6280974F-500D-4FA4-16FC-E06969D82DA3}"/>
              </a:ext>
            </a:extLst>
          </p:cNvPr>
          <p:cNvSpPr/>
          <p:nvPr/>
        </p:nvSpPr>
        <p:spPr>
          <a:xfrm>
            <a:off x="7723293" y="2807418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74964" y="12813338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452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cheal deviation…">
            <a:extLst>
              <a:ext uri="{FF2B5EF4-FFF2-40B4-BE49-F238E27FC236}">
                <a16:creationId xmlns:a16="http://schemas.microsoft.com/office/drawing/2014/main" id="{E26895E6-9AB2-BD6A-E5EA-A1472E2F6008}"/>
              </a:ext>
            </a:extLst>
          </p:cNvPr>
          <p:cNvSpPr txBox="1"/>
          <p:nvPr/>
        </p:nvSpPr>
        <p:spPr>
          <a:xfrm>
            <a:off x="1179707" y="6056076"/>
            <a:ext cx="20307443" cy="4877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श्वासनली विचलन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विकृतियाँ और अवसाद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यदि आपको रीढ़ की हड्डी में चोट का संदेह हो तो रोगी को स्थिर </a:t>
            </a:r>
            <a:r>
              <a:rPr dirty="0" err="1"/>
              <a:t>कर</a:t>
            </a:r>
            <a:r>
              <a:rPr dirty="0"/>
              <a:t> </a:t>
            </a:r>
            <a:r>
              <a:rPr dirty="0" err="1"/>
              <a:t>दें</a:t>
            </a:r>
            <a:r>
              <a:rPr lang="hi-IN" dirty="0"/>
              <a:t> I</a:t>
            </a:r>
            <a:endParaRPr dirty="0"/>
          </a:p>
        </p:txBody>
      </p:sp>
      <p:sp>
        <p:nvSpPr>
          <p:cNvPr id="3" name="Injuries…">
            <a:extLst>
              <a:ext uri="{FF2B5EF4-FFF2-40B4-BE49-F238E27FC236}">
                <a16:creationId xmlns:a16="http://schemas.microsoft.com/office/drawing/2014/main" id="{ABCEACBD-5053-7978-7F4D-0715B1F9185F}"/>
              </a:ext>
            </a:extLst>
          </p:cNvPr>
          <p:cNvSpPr txBox="1"/>
          <p:nvPr/>
        </p:nvSpPr>
        <p:spPr>
          <a:xfrm>
            <a:off x="337594" y="3646464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algn="l" defTabSz="1896340" rtl="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चोट लगने की घटनाएं</a:t>
            </a:r>
          </a:p>
          <a:p>
            <a:pPr algn="l" defTabSz="1896340" rtl="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गर्दन तक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CCE84EE-7C61-21C1-30A8-68D012C4413A}"/>
              </a:ext>
            </a:extLst>
          </p:cNvPr>
          <p:cNvSpPr/>
          <p:nvPr/>
        </p:nvSpPr>
        <p:spPr>
          <a:xfrm>
            <a:off x="1179707" y="53089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Head with Shoulders">
            <a:extLst>
              <a:ext uri="{FF2B5EF4-FFF2-40B4-BE49-F238E27FC236}">
                <a16:creationId xmlns:a16="http://schemas.microsoft.com/office/drawing/2014/main" id="{5CF9B182-9368-4809-9E00-02BF1A46B7C0}"/>
              </a:ext>
            </a:extLst>
          </p:cNvPr>
          <p:cNvSpPr/>
          <p:nvPr/>
        </p:nvSpPr>
        <p:spPr>
          <a:xfrm>
            <a:off x="8650393" y="3616528"/>
            <a:ext cx="185420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8419" y="0"/>
                  <a:pt x="7041" y="1374"/>
                  <a:pt x="6553" y="3337"/>
                </a:cubicBezTo>
                <a:cubicBezTo>
                  <a:pt x="6322" y="4269"/>
                  <a:pt x="6312" y="5365"/>
                  <a:pt x="6383" y="6556"/>
                </a:cubicBezTo>
                <a:cubicBezTo>
                  <a:pt x="6251" y="6550"/>
                  <a:pt x="6103" y="6550"/>
                  <a:pt x="5944" y="6556"/>
                </a:cubicBezTo>
                <a:cubicBezTo>
                  <a:pt x="5170" y="6600"/>
                  <a:pt x="5740" y="8660"/>
                  <a:pt x="6261" y="9870"/>
                </a:cubicBezTo>
                <a:cubicBezTo>
                  <a:pt x="6371" y="10117"/>
                  <a:pt x="6602" y="10060"/>
                  <a:pt x="6700" y="10028"/>
                </a:cubicBezTo>
                <a:cubicBezTo>
                  <a:pt x="6898" y="12074"/>
                  <a:pt x="7173" y="12688"/>
                  <a:pt x="7865" y="13587"/>
                </a:cubicBezTo>
                <a:lnTo>
                  <a:pt x="7853" y="14563"/>
                </a:lnTo>
                <a:cubicBezTo>
                  <a:pt x="7836" y="15893"/>
                  <a:pt x="7177" y="16995"/>
                  <a:pt x="6102" y="17704"/>
                </a:cubicBezTo>
                <a:cubicBezTo>
                  <a:pt x="6014" y="17761"/>
                  <a:pt x="5927" y="17818"/>
                  <a:pt x="5839" y="17863"/>
                </a:cubicBezTo>
                <a:cubicBezTo>
                  <a:pt x="5335" y="18148"/>
                  <a:pt x="4780" y="18293"/>
                  <a:pt x="4221" y="18318"/>
                </a:cubicBezTo>
                <a:cubicBezTo>
                  <a:pt x="1630" y="18457"/>
                  <a:pt x="779" y="19820"/>
                  <a:pt x="0" y="21600"/>
                </a:cubicBezTo>
                <a:lnTo>
                  <a:pt x="10801" y="21600"/>
                </a:lnTo>
                <a:lnTo>
                  <a:pt x="21600" y="21600"/>
                </a:lnTo>
                <a:cubicBezTo>
                  <a:pt x="20821" y="19820"/>
                  <a:pt x="19970" y="18457"/>
                  <a:pt x="17379" y="18318"/>
                </a:cubicBezTo>
                <a:cubicBezTo>
                  <a:pt x="16820" y="18286"/>
                  <a:pt x="16260" y="18148"/>
                  <a:pt x="15761" y="17863"/>
                </a:cubicBezTo>
                <a:cubicBezTo>
                  <a:pt x="15678" y="17812"/>
                  <a:pt x="15591" y="17761"/>
                  <a:pt x="15498" y="17704"/>
                </a:cubicBezTo>
                <a:cubicBezTo>
                  <a:pt x="14423" y="16995"/>
                  <a:pt x="13758" y="15893"/>
                  <a:pt x="13747" y="14563"/>
                </a:cubicBezTo>
                <a:lnTo>
                  <a:pt x="13737" y="13587"/>
                </a:lnTo>
                <a:cubicBezTo>
                  <a:pt x="14428" y="12688"/>
                  <a:pt x="14697" y="12074"/>
                  <a:pt x="14900" y="10028"/>
                </a:cubicBezTo>
                <a:cubicBezTo>
                  <a:pt x="14993" y="10066"/>
                  <a:pt x="15229" y="10123"/>
                  <a:pt x="15339" y="9870"/>
                </a:cubicBezTo>
                <a:cubicBezTo>
                  <a:pt x="15865" y="8660"/>
                  <a:pt x="16431" y="6600"/>
                  <a:pt x="15658" y="6556"/>
                </a:cubicBezTo>
                <a:cubicBezTo>
                  <a:pt x="15498" y="6550"/>
                  <a:pt x="15350" y="6543"/>
                  <a:pt x="15219" y="6556"/>
                </a:cubicBezTo>
                <a:cubicBezTo>
                  <a:pt x="15290" y="5371"/>
                  <a:pt x="15283" y="4269"/>
                  <a:pt x="15047" y="3337"/>
                </a:cubicBezTo>
                <a:cubicBezTo>
                  <a:pt x="14559" y="1374"/>
                  <a:pt x="13183" y="0"/>
                  <a:pt x="10801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Cont.">
            <a:extLst>
              <a:ext uri="{FF2B5EF4-FFF2-40B4-BE49-F238E27FC236}">
                <a16:creationId xmlns:a16="http://schemas.microsoft.com/office/drawing/2014/main" id="{32D51632-8971-B40E-90BB-33C2332525A1}"/>
              </a:ext>
            </a:extLst>
          </p:cNvPr>
          <p:cNvSpPr txBox="1"/>
          <p:nvPr/>
        </p:nvSpPr>
        <p:spPr>
          <a:xfrm>
            <a:off x="21226583" y="452785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t>जारी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9436" y="12625828"/>
            <a:ext cx="3686352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55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gns and Symptoms">
            <a:extLst>
              <a:ext uri="{FF2B5EF4-FFF2-40B4-BE49-F238E27FC236}">
                <a16:creationId xmlns:a16="http://schemas.microsoft.com/office/drawing/2014/main" id="{A9394ADA-1163-9C5D-A3C9-65767E5B4DE5}"/>
              </a:ext>
            </a:extLst>
          </p:cNvPr>
          <p:cNvSpPr txBox="1">
            <a:spLocks/>
          </p:cNvSpPr>
          <p:nvPr/>
        </p:nvSpPr>
        <p:spPr>
          <a:xfrm>
            <a:off x="1170803" y="5644419"/>
            <a:ext cx="9691688" cy="1644535"/>
          </a:xfrm>
          <a:prstGeom prst="rect">
            <a:avLst/>
          </a:prstGeom>
        </p:spPr>
        <p:txBody>
          <a:bodyPr lIns="78283" tIns="78283" rIns="78283" bIns="78283" anchor="t">
            <a:noAutofit/>
          </a:bodyPr>
          <a:lstStyle>
            <a:lvl1pPr marL="0" marR="0" indent="0" algn="l" defTabSz="18963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6000" b="0" i="0" u="none" strike="noStrike" cap="none" spc="0" baseline="0">
                <a:solidFill>
                  <a:srgbClr val="000000"/>
                </a:solidFill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 hangingPunct="1"/>
            <a:r>
              <a:rPr lang="en-IN"/>
              <a:t>संकेत और लक्षण</a:t>
            </a:r>
          </a:p>
        </p:txBody>
      </p:sp>
      <p:sp>
        <p:nvSpPr>
          <p:cNvPr id="3" name="Abdominal Injury">
            <a:extLst>
              <a:ext uri="{FF2B5EF4-FFF2-40B4-BE49-F238E27FC236}">
                <a16:creationId xmlns:a16="http://schemas.microsoft.com/office/drawing/2014/main" id="{79EDE03E-13FF-D088-244E-B5DC06298A92}"/>
              </a:ext>
            </a:extLst>
          </p:cNvPr>
          <p:cNvSpPr txBox="1"/>
          <p:nvPr/>
        </p:nvSpPr>
        <p:spPr>
          <a:xfrm>
            <a:off x="1016000" y="3345447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पेट की चोट</a:t>
            </a:r>
          </a:p>
        </p:txBody>
      </p:sp>
      <p:sp>
        <p:nvSpPr>
          <p:cNvPr id="4" name="Pain or cramps in the abdominal area, local or diffuse…">
            <a:extLst>
              <a:ext uri="{FF2B5EF4-FFF2-40B4-BE49-F238E27FC236}">
                <a16:creationId xmlns:a16="http://schemas.microsoft.com/office/drawing/2014/main" id="{4EF7A1AF-CD17-3508-6947-267330638107}"/>
              </a:ext>
            </a:extLst>
          </p:cNvPr>
          <p:cNvSpPr txBox="1"/>
          <p:nvPr/>
        </p:nvSpPr>
        <p:spPr>
          <a:xfrm>
            <a:off x="1240667" y="7733648"/>
            <a:ext cx="20307443" cy="3954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क्षेत्र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दर्द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ऐंठन</a:t>
            </a:r>
            <a:r>
              <a:rPr dirty="0"/>
              <a:t>, 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फैला</a:t>
            </a:r>
            <a:r>
              <a:rPr dirty="0"/>
              <a:t> </a:t>
            </a:r>
            <a:r>
              <a:rPr dirty="0" err="1"/>
              <a:t>हुआ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रक्षा</a:t>
            </a:r>
            <a:r>
              <a:rPr dirty="0"/>
              <a:t> </a:t>
            </a:r>
            <a:r>
              <a:rPr dirty="0" err="1"/>
              <a:t>करना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भ्रूण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स्थिति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लेटना</a:t>
            </a:r>
            <a:r>
              <a:rPr lang="hi-IN" dirty="0"/>
              <a:t> I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कोमलता</a:t>
            </a:r>
            <a:r>
              <a:rPr lang="hi-IN" dirty="0"/>
              <a:t> I</a:t>
            </a:r>
            <a:endParaRPr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A9DFACB2-854B-3577-BBFB-8CC098067175}"/>
              </a:ext>
            </a:extLst>
          </p:cNvPr>
          <p:cNvSpPr/>
          <p:nvPr/>
        </p:nvSpPr>
        <p:spPr>
          <a:xfrm>
            <a:off x="1240667" y="518702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Stomach">
            <a:extLst>
              <a:ext uri="{FF2B5EF4-FFF2-40B4-BE49-F238E27FC236}">
                <a16:creationId xmlns:a16="http://schemas.microsoft.com/office/drawing/2014/main" id="{7E7ECAA2-008D-FD1A-2965-2D999F898809}"/>
              </a:ext>
            </a:extLst>
          </p:cNvPr>
          <p:cNvSpPr/>
          <p:nvPr/>
        </p:nvSpPr>
        <p:spPr>
          <a:xfrm>
            <a:off x="7521954" y="2777320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05271" y="12813338"/>
            <a:ext cx="3686352" cy="67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45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A2E2BA51-1117-AAFC-2B2F-A02697F62FF7}"/>
              </a:ext>
            </a:extLst>
          </p:cNvPr>
          <p:cNvSpPr txBox="1"/>
          <p:nvPr/>
        </p:nvSpPr>
        <p:spPr>
          <a:xfrm>
            <a:off x="1179707" y="2924893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पेट की चोट</a:t>
            </a:r>
          </a:p>
        </p:txBody>
      </p:sp>
      <p:sp>
        <p:nvSpPr>
          <p:cNvPr id="3" name="Signs of shock…">
            <a:extLst>
              <a:ext uri="{FF2B5EF4-FFF2-40B4-BE49-F238E27FC236}">
                <a16:creationId xmlns:a16="http://schemas.microsoft.com/office/drawing/2014/main" id="{7AC8DD3C-A78D-12E1-A350-4162570F7545}"/>
              </a:ext>
            </a:extLst>
          </p:cNvPr>
          <p:cNvSpPr txBox="1"/>
          <p:nvPr/>
        </p:nvSpPr>
        <p:spPr>
          <a:xfrm>
            <a:off x="1179707" y="7441313"/>
            <a:ext cx="20307443" cy="539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सदमे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संकेत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कठोर</a:t>
            </a:r>
            <a:r>
              <a:rPr dirty="0"/>
              <a:t>, </a:t>
            </a:r>
            <a:r>
              <a:rPr dirty="0" err="1"/>
              <a:t>तनावपूर्ण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फूला</a:t>
            </a:r>
            <a:r>
              <a:rPr dirty="0"/>
              <a:t> </a:t>
            </a:r>
            <a:r>
              <a:rPr dirty="0" err="1"/>
              <a:t>हुआ</a:t>
            </a:r>
            <a:r>
              <a:rPr dirty="0"/>
              <a:t> </a:t>
            </a:r>
            <a:r>
              <a:rPr dirty="0" err="1"/>
              <a:t>पेट</a:t>
            </a:r>
            <a:r>
              <a:rPr lang="hi-IN" dirty="0"/>
              <a:t> I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हल्की</a:t>
            </a:r>
            <a:r>
              <a:rPr dirty="0"/>
              <a:t> </a:t>
            </a:r>
            <a:r>
              <a:rPr dirty="0" err="1"/>
              <a:t>असुविधा</a:t>
            </a:r>
            <a:r>
              <a:rPr dirty="0"/>
              <a:t> </a:t>
            </a:r>
            <a:r>
              <a:rPr dirty="0" err="1"/>
              <a:t>असहनीय</a:t>
            </a:r>
            <a:r>
              <a:rPr dirty="0"/>
              <a:t> </a:t>
            </a:r>
            <a:r>
              <a:rPr dirty="0" err="1"/>
              <a:t>दर्द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बदल</a:t>
            </a:r>
            <a:r>
              <a:rPr dirty="0"/>
              <a:t> </a:t>
            </a:r>
            <a:r>
              <a:rPr dirty="0" err="1"/>
              <a:t>जाती</a:t>
            </a:r>
            <a:r>
              <a:rPr dirty="0"/>
              <a:t> </a:t>
            </a:r>
            <a:r>
              <a:rPr dirty="0" err="1"/>
              <a:t>है</a:t>
            </a:r>
            <a:r>
              <a:rPr lang="hi-IN" dirty="0"/>
              <a:t> I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श्रोणि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पीठ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निचले</a:t>
            </a:r>
            <a:r>
              <a:rPr dirty="0"/>
              <a:t> </a:t>
            </a:r>
            <a:r>
              <a:rPr dirty="0" err="1"/>
              <a:t>हिस्से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गहरा</a:t>
            </a:r>
            <a:r>
              <a:rPr dirty="0"/>
              <a:t>, </a:t>
            </a:r>
            <a:r>
              <a:rPr dirty="0" err="1"/>
              <a:t>चुभने</a:t>
            </a:r>
            <a:r>
              <a:rPr dirty="0"/>
              <a:t> </a:t>
            </a:r>
            <a:r>
              <a:rPr dirty="0" err="1"/>
              <a:t>वाला</a:t>
            </a:r>
            <a:r>
              <a:rPr dirty="0"/>
              <a:t> </a:t>
            </a:r>
            <a:r>
              <a:rPr dirty="0" err="1"/>
              <a:t>दर्द</a:t>
            </a:r>
            <a:r>
              <a:rPr lang="hi-IN" dirty="0"/>
              <a:t> I</a:t>
            </a:r>
            <a:endParaRPr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E4B5047B-6B51-A991-E3A3-A8B9F2925B5E}"/>
              </a:ext>
            </a:extLst>
          </p:cNvPr>
          <p:cNvSpPr/>
          <p:nvPr/>
        </p:nvSpPr>
        <p:spPr>
          <a:xfrm>
            <a:off x="1179707" y="521750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Stomach">
            <a:extLst>
              <a:ext uri="{FF2B5EF4-FFF2-40B4-BE49-F238E27FC236}">
                <a16:creationId xmlns:a16="http://schemas.microsoft.com/office/drawing/2014/main" id="{97154889-39AD-7A63-8275-F9008FEABC41}"/>
              </a:ext>
            </a:extLst>
          </p:cNvPr>
          <p:cNvSpPr/>
          <p:nvPr/>
        </p:nvSpPr>
        <p:spPr>
          <a:xfrm>
            <a:off x="7460994" y="2807800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Signs and Symptoms">
            <a:extLst>
              <a:ext uri="{FF2B5EF4-FFF2-40B4-BE49-F238E27FC236}">
                <a16:creationId xmlns:a16="http://schemas.microsoft.com/office/drawing/2014/main" id="{ECFFAEDE-36A7-7D97-7DA5-59FDBDAB9153}"/>
              </a:ext>
            </a:extLst>
          </p:cNvPr>
          <p:cNvSpPr txBox="1"/>
          <p:nvPr/>
        </p:nvSpPr>
        <p:spPr>
          <a:xfrm>
            <a:off x="1109843" y="567489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t>संकेत और लक्षण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7D158D8B-E104-4F75-D7F0-A0C7BEBB5B27}"/>
              </a:ext>
            </a:extLst>
          </p:cNvPr>
          <p:cNvSpPr txBox="1"/>
          <p:nvPr/>
        </p:nvSpPr>
        <p:spPr>
          <a:xfrm>
            <a:off x="21226583" y="443641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t>जारी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7223" y="12831610"/>
            <a:ext cx="3686352" cy="677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7869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dominal Injury">
            <a:extLst>
              <a:ext uri="{FF2B5EF4-FFF2-40B4-BE49-F238E27FC236}">
                <a16:creationId xmlns:a16="http://schemas.microsoft.com/office/drawing/2014/main" id="{0EC2158A-74DA-73F3-2B80-CED85C28329A}"/>
              </a:ext>
            </a:extLst>
          </p:cNvPr>
          <p:cNvSpPr txBox="1"/>
          <p:nvPr/>
        </p:nvSpPr>
        <p:spPr>
          <a:xfrm>
            <a:off x="1109783" y="3380065"/>
            <a:ext cx="8312799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पेट की चोट</a:t>
            </a:r>
          </a:p>
        </p:txBody>
      </p:sp>
      <p:sp>
        <p:nvSpPr>
          <p:cNvPr id="3" name="Pain radiating to a shoulder or both shoulders…">
            <a:extLst>
              <a:ext uri="{FF2B5EF4-FFF2-40B4-BE49-F238E27FC236}">
                <a16:creationId xmlns:a16="http://schemas.microsoft.com/office/drawing/2014/main" id="{A84D504B-733D-9D82-590B-F274A635BDB8}"/>
              </a:ext>
            </a:extLst>
          </p:cNvPr>
          <p:cNvSpPr txBox="1"/>
          <p:nvPr/>
        </p:nvSpPr>
        <p:spPr>
          <a:xfrm>
            <a:off x="1179707" y="7380353"/>
            <a:ext cx="20307443" cy="3954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एक</a:t>
            </a:r>
            <a:r>
              <a:rPr dirty="0"/>
              <a:t> </a:t>
            </a:r>
            <a:r>
              <a:rPr dirty="0" err="1"/>
              <a:t>कंधे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दोनों</a:t>
            </a:r>
            <a:r>
              <a:rPr dirty="0"/>
              <a:t> </a:t>
            </a:r>
            <a:r>
              <a:rPr dirty="0" err="1"/>
              <a:t>कंधों</a:t>
            </a:r>
            <a:r>
              <a:rPr dirty="0"/>
              <a:t> </a:t>
            </a:r>
            <a:r>
              <a:rPr dirty="0" err="1"/>
              <a:t>तक</a:t>
            </a:r>
            <a:r>
              <a:rPr dirty="0"/>
              <a:t> </a:t>
            </a:r>
            <a:r>
              <a:rPr dirty="0" err="1"/>
              <a:t>फैलने</a:t>
            </a:r>
            <a:r>
              <a:rPr dirty="0"/>
              <a:t> </a:t>
            </a:r>
            <a:r>
              <a:rPr dirty="0" err="1"/>
              <a:t>वाला</a:t>
            </a:r>
            <a:r>
              <a:rPr dirty="0"/>
              <a:t> </a:t>
            </a:r>
            <a:r>
              <a:rPr dirty="0" err="1"/>
              <a:t>दर्द</a:t>
            </a:r>
            <a:r>
              <a:rPr lang="hi-IN" dirty="0"/>
              <a:t> I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खून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उल्टी</a:t>
            </a:r>
            <a:r>
              <a:rPr dirty="0"/>
              <a:t>: </a:t>
            </a:r>
            <a:r>
              <a:rPr dirty="0" err="1"/>
              <a:t>चमकदार</a:t>
            </a:r>
            <a:r>
              <a:rPr dirty="0"/>
              <a:t> </a:t>
            </a:r>
            <a:r>
              <a:rPr dirty="0" err="1"/>
              <a:t>लाल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कॉफी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lang="hi-IN" dirty="0"/>
              <a:t>रंग</a:t>
            </a:r>
            <a:r>
              <a:rPr dirty="0"/>
              <a:t> </a:t>
            </a:r>
            <a:r>
              <a:rPr dirty="0" err="1"/>
              <a:t>जैसा</a:t>
            </a:r>
            <a:r>
              <a:rPr lang="hi-IN" dirty="0"/>
              <a:t> I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मल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रक्त</a:t>
            </a:r>
            <a:r>
              <a:rPr dirty="0"/>
              <a:t>: </a:t>
            </a:r>
            <a:r>
              <a:rPr dirty="0" err="1"/>
              <a:t>चमकीला</a:t>
            </a:r>
            <a:r>
              <a:rPr dirty="0"/>
              <a:t> </a:t>
            </a:r>
            <a:r>
              <a:rPr dirty="0" err="1"/>
              <a:t>लाल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तारकोल</a:t>
            </a:r>
            <a:r>
              <a:rPr dirty="0"/>
              <a:t> </a:t>
            </a:r>
            <a:r>
              <a:rPr dirty="0" err="1"/>
              <a:t>जैसा</a:t>
            </a:r>
            <a:r>
              <a:rPr dirty="0"/>
              <a:t> </a:t>
            </a:r>
            <a:r>
              <a:rPr dirty="0" err="1"/>
              <a:t>काला</a:t>
            </a:r>
            <a:r>
              <a:rPr lang="hi-IN" dirty="0"/>
              <a:t> I</a:t>
            </a:r>
            <a:endParaRPr dirty="0"/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99A81E05-2FAA-A6B9-BDCC-D799B3FF801C}"/>
              </a:ext>
            </a:extLst>
          </p:cNvPr>
          <p:cNvSpPr/>
          <p:nvPr/>
        </p:nvSpPr>
        <p:spPr>
          <a:xfrm>
            <a:off x="1179707" y="5156544"/>
            <a:ext cx="22024585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5" name="Stomach">
            <a:extLst>
              <a:ext uri="{FF2B5EF4-FFF2-40B4-BE49-F238E27FC236}">
                <a16:creationId xmlns:a16="http://schemas.microsoft.com/office/drawing/2014/main" id="{130AD2F9-4E77-48C8-F8C8-FC330979C4FE}"/>
              </a:ext>
            </a:extLst>
          </p:cNvPr>
          <p:cNvSpPr/>
          <p:nvPr/>
        </p:nvSpPr>
        <p:spPr>
          <a:xfrm>
            <a:off x="7460994" y="2746840"/>
            <a:ext cx="1642711" cy="1606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02" h="19288" extrusionOk="0">
                <a:moveTo>
                  <a:pt x="8753" y="0"/>
                </a:moveTo>
                <a:cubicBezTo>
                  <a:pt x="8290" y="0"/>
                  <a:pt x="7827" y="175"/>
                  <a:pt x="7827" y="525"/>
                </a:cubicBezTo>
                <a:cubicBezTo>
                  <a:pt x="7827" y="3735"/>
                  <a:pt x="9252" y="5310"/>
                  <a:pt x="10596" y="5972"/>
                </a:cubicBezTo>
                <a:cubicBezTo>
                  <a:pt x="10495" y="6392"/>
                  <a:pt x="10413" y="6847"/>
                  <a:pt x="10353" y="7344"/>
                </a:cubicBezTo>
                <a:cubicBezTo>
                  <a:pt x="9781" y="12059"/>
                  <a:pt x="8753" y="12304"/>
                  <a:pt x="7879" y="12358"/>
                </a:cubicBezTo>
                <a:cubicBezTo>
                  <a:pt x="7186" y="11758"/>
                  <a:pt x="6137" y="11379"/>
                  <a:pt x="5001" y="12095"/>
                </a:cubicBezTo>
                <a:cubicBezTo>
                  <a:pt x="4626" y="11992"/>
                  <a:pt x="4203" y="11946"/>
                  <a:pt x="3730" y="11986"/>
                </a:cubicBezTo>
                <a:cubicBezTo>
                  <a:pt x="2641" y="12077"/>
                  <a:pt x="1764" y="12538"/>
                  <a:pt x="1122" y="13355"/>
                </a:cubicBezTo>
                <a:cubicBezTo>
                  <a:pt x="-146" y="14968"/>
                  <a:pt x="-73" y="17541"/>
                  <a:pt x="84" y="18931"/>
                </a:cubicBezTo>
                <a:cubicBezTo>
                  <a:pt x="141" y="19558"/>
                  <a:pt x="1988" y="19281"/>
                  <a:pt x="1924" y="18705"/>
                </a:cubicBezTo>
                <a:cubicBezTo>
                  <a:pt x="1719" y="16885"/>
                  <a:pt x="1954" y="15342"/>
                  <a:pt x="2554" y="14579"/>
                </a:cubicBezTo>
                <a:cubicBezTo>
                  <a:pt x="2851" y="14201"/>
                  <a:pt x="3253" y="13985"/>
                  <a:pt x="3780" y="13921"/>
                </a:cubicBezTo>
                <a:cubicBezTo>
                  <a:pt x="3477" y="17288"/>
                  <a:pt x="10841" y="21600"/>
                  <a:pt x="15438" y="15389"/>
                </a:cubicBezTo>
                <a:cubicBezTo>
                  <a:pt x="21454" y="7260"/>
                  <a:pt x="18416" y="2318"/>
                  <a:pt x="15438" y="1652"/>
                </a:cubicBezTo>
                <a:cubicBezTo>
                  <a:pt x="14372" y="1414"/>
                  <a:pt x="12442" y="1819"/>
                  <a:pt x="11256" y="4137"/>
                </a:cubicBezTo>
                <a:cubicBezTo>
                  <a:pt x="10549" y="3724"/>
                  <a:pt x="9679" y="2761"/>
                  <a:pt x="9679" y="525"/>
                </a:cubicBezTo>
                <a:cubicBezTo>
                  <a:pt x="9679" y="175"/>
                  <a:pt x="9216" y="0"/>
                  <a:pt x="8753" y="0"/>
                </a:cubicBez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6" name="Signs and Symptoms">
            <a:extLst>
              <a:ext uri="{FF2B5EF4-FFF2-40B4-BE49-F238E27FC236}">
                <a16:creationId xmlns:a16="http://schemas.microsoft.com/office/drawing/2014/main" id="{504BA9BD-4C9E-F000-E15B-0E9DA61513BE}"/>
              </a:ext>
            </a:extLst>
          </p:cNvPr>
          <p:cNvSpPr txBox="1"/>
          <p:nvPr/>
        </p:nvSpPr>
        <p:spPr>
          <a:xfrm>
            <a:off x="1109843" y="5613939"/>
            <a:ext cx="9691688" cy="164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/>
          <a:lstStyle>
            <a:lvl1pPr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t>संकेत और लक्षण</a:t>
            </a:r>
          </a:p>
        </p:txBody>
      </p:sp>
      <p:sp>
        <p:nvSpPr>
          <p:cNvPr id="7" name="Cont.">
            <a:extLst>
              <a:ext uri="{FF2B5EF4-FFF2-40B4-BE49-F238E27FC236}">
                <a16:creationId xmlns:a16="http://schemas.microsoft.com/office/drawing/2014/main" id="{2402B776-719E-F604-8570-D6B308A300CE}"/>
              </a:ext>
            </a:extLst>
          </p:cNvPr>
          <p:cNvSpPr txBox="1"/>
          <p:nvPr/>
        </p:nvSpPr>
        <p:spPr>
          <a:xfrm>
            <a:off x="21226583" y="4375457"/>
            <a:ext cx="2047633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r"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 rtl="0"/>
            <a:r>
              <a:t>जारी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1176" y="12652722"/>
            <a:ext cx="3686352" cy="677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8225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1A8E6-8FC8-E6B3-0195-DA6A134B5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D47EF8A3-5546-4A07-83B5-8728749F5812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en-US" sz="4800" dirty="0"/>
          </a:p>
          <a:p>
            <a:pPr algn="l" rtl="0"/>
            <a:endParaRPr lang="en-US" sz="4800" dirty="0"/>
          </a:p>
          <a:p>
            <a:pPr algn="l" rtl="0"/>
            <a:r>
              <a:rPr lang="en-US" sz="4800" dirty="0" err="1"/>
              <a:t>अब</a:t>
            </a:r>
            <a:r>
              <a:rPr lang="en-US" sz="4800" dirty="0"/>
              <a:t>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A2B9C8D9-B85A-5632-4B6D-D02776628DA0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F5BF4EE-A4E9-2401-2FB7-8DC0470172F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27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36E73791-D778-23FA-82AC-7BACF2FF19FD}"/>
              </a:ext>
            </a:extLst>
          </p:cNvPr>
          <p:cNvSpPr txBox="1"/>
          <p:nvPr/>
        </p:nvSpPr>
        <p:spPr>
          <a:xfrm>
            <a:off x="11546216" y="5446144"/>
            <a:ext cx="11469939" cy="658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बंद घाव के उपचार के दो </a:t>
            </a:r>
            <a:r>
              <a:rPr dirty="0" err="1"/>
              <a:t>चरण</a:t>
            </a:r>
            <a:r>
              <a:rPr dirty="0"/>
              <a:t> </a:t>
            </a:r>
            <a:r>
              <a:rPr lang="hi-IN" dirty="0"/>
              <a:t>के बारे मे जानकारी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खुले घाव के उपचार के लिए छह चरणों </a:t>
            </a:r>
            <a:r>
              <a:rPr dirty="0" err="1"/>
              <a:t>की</a:t>
            </a:r>
            <a:r>
              <a:rPr dirty="0"/>
              <a:t> </a:t>
            </a:r>
            <a:r>
              <a:rPr lang="hi-IN" dirty="0"/>
              <a:t>जांनकारी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आंख, कान, नाक और मुंह की चोटों के लिए अस्पताल-पूर्व उपचार के चरणों </a:t>
            </a:r>
            <a:r>
              <a:rPr dirty="0" err="1"/>
              <a:t>की</a:t>
            </a:r>
            <a:r>
              <a:rPr dirty="0"/>
              <a:t> </a:t>
            </a:r>
            <a:r>
              <a:rPr lang="hi-IN" dirty="0"/>
              <a:t>जानकारी</a:t>
            </a:r>
            <a:r>
              <a:rPr dirty="0"/>
              <a:t>।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660CE18E-B608-9ABA-14BE-BCC8F059C547}"/>
              </a:ext>
            </a:extLst>
          </p:cNvPr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72469D6-65D7-3592-69CA-C500EAFCD8DC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0159198E-699F-2CC4-8253-188990EC7933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B729AFDC-8AB0-1B7A-8E0B-6C035A9B041D}"/>
              </a:ext>
            </a:extLst>
          </p:cNvPr>
          <p:cNvGrpSpPr/>
          <p:nvPr/>
        </p:nvGrpSpPr>
        <p:grpSpPr>
          <a:xfrm>
            <a:off x="9844663" y="7084854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BBA4DB3-2EFA-5161-3CC3-805914F808D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70E4E53-67C7-EF35-0816-1556414A0270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143C2974-D111-FE2C-87AE-7C49F71B074A}"/>
              </a:ext>
            </a:extLst>
          </p:cNvPr>
          <p:cNvGrpSpPr/>
          <p:nvPr/>
        </p:nvGrpSpPr>
        <p:grpSpPr>
          <a:xfrm>
            <a:off x="9844663" y="9023446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54481546-77A0-1066-8A3F-CA9144F0D57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FE580B9D-0E9B-D00E-EA2B-67F636A46C62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0118" y="12813338"/>
            <a:ext cx="3686352" cy="677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4498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36F8-E1E5-861D-7E05-D27BB02D6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08D763D3-13C7-D635-F429-EC9EA8EFC423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en-US" sz="4800" dirty="0"/>
          </a:p>
          <a:p>
            <a:pPr algn="l" rtl="0"/>
            <a:endParaRPr lang="en-US" sz="4800" dirty="0"/>
          </a:p>
          <a:p>
            <a:pPr algn="l" rtl="0"/>
            <a:r>
              <a:rPr lang="en-US" sz="4800" dirty="0" err="1"/>
              <a:t>अब</a:t>
            </a:r>
            <a:r>
              <a:rPr lang="en-US" sz="4800" dirty="0"/>
              <a:t>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1116E2F5-35A0-5475-DEE7-91806A7A612C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881B6D9-C2B2-E51F-0486-F76D9234A3B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28</a:t>
            </a:fld>
            <a:endParaRPr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2C3189FC-727C-0FB1-EC96-425BC1B55D9D}"/>
              </a:ext>
            </a:extLst>
          </p:cNvPr>
          <p:cNvSpPr txBox="1"/>
          <p:nvPr/>
        </p:nvSpPr>
        <p:spPr>
          <a:xfrm>
            <a:off x="11656862" y="5612025"/>
            <a:ext cx="11672690" cy="484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जननांगों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चोटों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अस्पताल-पूर्व</a:t>
            </a:r>
            <a:r>
              <a:rPr dirty="0"/>
              <a:t> </a:t>
            </a:r>
            <a:r>
              <a:rPr dirty="0" err="1"/>
              <a:t>उपचार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चरणों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lang="hi-IN" dirty="0"/>
              <a:t>जानकारी</a:t>
            </a:r>
            <a:r>
              <a:rPr dirty="0"/>
              <a:t>।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शरीर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किसी</a:t>
            </a:r>
            <a:r>
              <a:rPr dirty="0"/>
              <a:t> </a:t>
            </a:r>
            <a:r>
              <a:rPr dirty="0" err="1"/>
              <a:t>विशिष्ट</a:t>
            </a:r>
            <a:r>
              <a:rPr dirty="0"/>
              <a:t> </a:t>
            </a:r>
            <a:r>
              <a:rPr dirty="0" err="1"/>
              <a:t>भाग</a:t>
            </a:r>
            <a:r>
              <a:rPr dirty="0"/>
              <a:t> </a:t>
            </a:r>
            <a:r>
              <a:rPr dirty="0" err="1"/>
              <a:t>पर</a:t>
            </a:r>
            <a:r>
              <a:rPr dirty="0"/>
              <a:t> </a:t>
            </a:r>
            <a:r>
              <a:rPr dirty="0" err="1"/>
              <a:t>रक्तस्राव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नियंत्रित</a:t>
            </a:r>
            <a:r>
              <a:rPr dirty="0"/>
              <a:t> </a:t>
            </a:r>
            <a:r>
              <a:rPr dirty="0" err="1"/>
              <a:t>करने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ड्रेसिंग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पट्टियों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उपयोग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प्रदर्शन</a:t>
            </a:r>
            <a:r>
              <a:rPr dirty="0"/>
              <a:t> </a:t>
            </a:r>
            <a:r>
              <a:rPr lang="hi-IN" dirty="0"/>
              <a:t>करना</a:t>
            </a:r>
            <a:r>
              <a:rPr dirty="0"/>
              <a:t>।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80248C86-83F7-92B4-ED6D-491723EEE6A6}"/>
              </a:ext>
            </a:extLst>
          </p:cNvPr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A68DBD8C-437F-EA50-FE4E-61ABE88E0B3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6F43A661-00E1-2484-DF19-BBEE7AEC7863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6794DB06-23BF-F3F1-07D2-41C89DF1092F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9C394FFA-A9FC-FFD8-6353-10B80214B59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347D83D1-29B8-3E92-6208-4554B6163658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3600" y="12813337"/>
            <a:ext cx="3686352" cy="6772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510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03E5-2EC5-90BF-5E60-EF53FE21E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3547D4A6-BCC7-D264-AEE0-656B8A5681D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/>
            <a:endParaRPr lang="en-US" sz="4800" dirty="0"/>
          </a:p>
          <a:p>
            <a:pPr algn="l" rtl="0"/>
            <a:endParaRPr lang="en-US" sz="4800" dirty="0"/>
          </a:p>
          <a:p>
            <a:pPr algn="l" rtl="0"/>
            <a:r>
              <a:rPr lang="en-US" sz="4800" dirty="0" err="1"/>
              <a:t>अब</a:t>
            </a:r>
            <a:r>
              <a:rPr lang="en-US" sz="4800" dirty="0"/>
              <a:t>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3A56DF7A-CDE3-84A2-C027-C3E429A92486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समीक्षा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CD9950F-4A1D-0E55-E6CA-8902C936CC1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29</a:t>
            </a:fld>
            <a:endParaRPr/>
          </a:p>
        </p:txBody>
      </p:sp>
      <p:sp>
        <p:nvSpPr>
          <p:cNvPr id="2" name="Demonstrate the pre-hospital treatment for the following:…">
            <a:extLst>
              <a:ext uri="{FF2B5EF4-FFF2-40B4-BE49-F238E27FC236}">
                <a16:creationId xmlns:a16="http://schemas.microsoft.com/office/drawing/2014/main" id="{9D9830A8-2A97-AACC-DE05-825A09CA713E}"/>
              </a:ext>
            </a:extLst>
          </p:cNvPr>
          <p:cNvSpPr txBox="1"/>
          <p:nvPr/>
        </p:nvSpPr>
        <p:spPr>
          <a:xfrm>
            <a:off x="11656862" y="5612025"/>
            <a:ext cx="11672690" cy="336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निम्नलिखित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अस्पताल-पूर्व</a:t>
            </a:r>
            <a:r>
              <a:rPr dirty="0"/>
              <a:t> </a:t>
            </a:r>
            <a:r>
              <a:rPr dirty="0" err="1"/>
              <a:t>उपचार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प्रदर्शन</a:t>
            </a:r>
            <a:r>
              <a:rPr dirty="0"/>
              <a:t> </a:t>
            </a:r>
            <a:r>
              <a:rPr lang="hi-IN" dirty="0"/>
              <a:t>करना</a:t>
            </a:r>
            <a:r>
              <a:rPr dirty="0"/>
              <a:t>:</a:t>
            </a:r>
          </a:p>
          <a:p>
            <a:pPr marL="1117600" lvl="1" indent="-609600" algn="l" defTabSz="1896340" rtl="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आँख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गाल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कोई</a:t>
            </a:r>
            <a:r>
              <a:rPr dirty="0"/>
              <a:t> </a:t>
            </a:r>
            <a:r>
              <a:rPr dirty="0" err="1"/>
              <a:t>वस्तु</a:t>
            </a:r>
            <a:r>
              <a:rPr dirty="0"/>
              <a:t> </a:t>
            </a:r>
            <a:r>
              <a:rPr dirty="0" err="1"/>
              <a:t>चुभ</a:t>
            </a:r>
            <a:r>
              <a:rPr dirty="0"/>
              <a:t> </a:t>
            </a:r>
            <a:r>
              <a:rPr dirty="0" err="1"/>
              <a:t>जाना</a:t>
            </a:r>
            <a:endParaRPr dirty="0"/>
          </a:p>
          <a:p>
            <a:pPr marL="1117600" lvl="1" indent="-609600" algn="l" defTabSz="1896340" rtl="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गर्दन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रक्तस्राव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चोटें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D243D6A4-E6FB-D2C1-DCF6-AC710021DAB4}"/>
              </a:ext>
            </a:extLst>
          </p:cNvPr>
          <p:cNvGrpSpPr/>
          <p:nvPr/>
        </p:nvGrpSpPr>
        <p:grpSpPr>
          <a:xfrm>
            <a:off x="9844663" y="5330137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E5EDFC9A-4BB6-4EE6-9ED3-CACE33343AD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" name="6">
              <a:extLst>
                <a:ext uri="{FF2B5EF4-FFF2-40B4-BE49-F238E27FC236}">
                  <a16:creationId xmlns:a16="http://schemas.microsoft.com/office/drawing/2014/main" id="{BB46DD37-E4B7-0E7E-8B0D-759D192D552D}"/>
                </a:ext>
              </a:extLst>
            </p:cNvPr>
            <p:cNvSpPr txBox="1"/>
            <p:nvPr/>
          </p:nvSpPr>
          <p:spPr>
            <a:xfrm>
              <a:off x="2491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6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9436" y="12813338"/>
            <a:ext cx="3686352" cy="677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48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454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4800" dirty="0"/>
              <a:t>इस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3</a:t>
            </a:fld>
            <a:endParaRPr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634995" y="4348002"/>
            <a:ext cx="11672690" cy="7062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lnSpc>
                <a:spcPct val="15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जननांगों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चोटों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अस्पताल-पूर्व</a:t>
            </a:r>
            <a:r>
              <a:rPr dirty="0"/>
              <a:t> </a:t>
            </a:r>
            <a:r>
              <a:rPr dirty="0" err="1"/>
              <a:t>उपचार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चरणों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सूची</a:t>
            </a:r>
            <a:r>
              <a:rPr dirty="0"/>
              <a:t> </a:t>
            </a:r>
            <a:r>
              <a:rPr lang="hi-IN" dirty="0"/>
              <a:t>बनाने में I</a:t>
            </a:r>
            <a:endParaRPr dirty="0"/>
          </a:p>
          <a:p>
            <a:pPr lvl="1" indent="0" algn="l" defTabSz="1896340" rtl="0">
              <a:lnSpc>
                <a:spcPct val="15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l" defTabSz="1896340" rtl="0">
              <a:lnSpc>
                <a:spcPct val="15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शरीर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किसी</a:t>
            </a:r>
            <a:r>
              <a:rPr dirty="0"/>
              <a:t> </a:t>
            </a:r>
            <a:r>
              <a:rPr dirty="0" err="1"/>
              <a:t>विशिष्ट</a:t>
            </a:r>
            <a:r>
              <a:rPr dirty="0"/>
              <a:t> </a:t>
            </a:r>
            <a:r>
              <a:rPr dirty="0" err="1"/>
              <a:t>भाग</a:t>
            </a:r>
            <a:r>
              <a:rPr dirty="0"/>
              <a:t> </a:t>
            </a:r>
            <a:r>
              <a:rPr dirty="0" err="1"/>
              <a:t>पर</a:t>
            </a:r>
            <a:r>
              <a:rPr dirty="0"/>
              <a:t> </a:t>
            </a:r>
            <a:r>
              <a:rPr dirty="0" err="1"/>
              <a:t>रक्तस्राव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नियंत्रित</a:t>
            </a:r>
            <a:r>
              <a:rPr dirty="0"/>
              <a:t> </a:t>
            </a:r>
            <a:r>
              <a:rPr dirty="0" err="1"/>
              <a:t>करने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ड्रेसिंग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पट्टियों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उपयोग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प्रदर्शन</a:t>
            </a:r>
            <a:r>
              <a:rPr dirty="0"/>
              <a:t> </a:t>
            </a:r>
            <a:r>
              <a:rPr lang="hi-IN" dirty="0"/>
              <a:t>करने में I</a:t>
            </a:r>
            <a:endParaRPr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844663" y="810415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649505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9435" y="12813337"/>
            <a:ext cx="3686352" cy="6772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 cstate="print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53459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30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2036809" y="1915775"/>
            <a:ext cx="87030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199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धन्यवाद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8047" y="12592916"/>
            <a:ext cx="3686352" cy="677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433" y="4667361"/>
            <a:ext cx="12611976" cy="6435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96738-E650-4AC3-8948-64A02DB77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7E8D5B95-9757-BBBE-CCCD-63F15EA30113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l" rtl="0">
              <a:lnSpc>
                <a:spcPct val="150000"/>
              </a:lnSpc>
            </a:pPr>
            <a:endParaRPr lang="en-US" sz="4800" dirty="0"/>
          </a:p>
          <a:p>
            <a:pPr algn="l" rtl="0">
              <a:lnSpc>
                <a:spcPct val="150000"/>
              </a:lnSpc>
            </a:pPr>
            <a:r>
              <a:rPr lang="en-US" sz="4800" dirty="0" err="1"/>
              <a:t>इस</a:t>
            </a:r>
            <a:r>
              <a:rPr lang="en-US" sz="4800" dirty="0"/>
              <a:t> पाठ को पूरा करने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E34C476-67E4-05E0-59D3-52D48F01BD11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52A26F85-00B4-99C4-4B6F-1670028743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pPr algn="l" rtl="0"/>
              <a:t>4</a:t>
            </a:fld>
            <a:endParaRPr/>
          </a:p>
        </p:txBody>
      </p:sp>
      <p:sp>
        <p:nvSpPr>
          <p:cNvPr id="2" name="Demonstrate the pre-hospital treatment for the following:…">
            <a:extLst>
              <a:ext uri="{FF2B5EF4-FFF2-40B4-BE49-F238E27FC236}">
                <a16:creationId xmlns:a16="http://schemas.microsoft.com/office/drawing/2014/main" id="{5A91AAAE-5D9A-3C8B-B910-8D32F98A98AB}"/>
              </a:ext>
            </a:extLst>
          </p:cNvPr>
          <p:cNvSpPr txBox="1"/>
          <p:nvPr/>
        </p:nvSpPr>
        <p:spPr>
          <a:xfrm>
            <a:off x="11656862" y="5612025"/>
            <a:ext cx="11672690" cy="336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निम्नलिखित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लिए</a:t>
            </a:r>
            <a:r>
              <a:rPr dirty="0"/>
              <a:t> </a:t>
            </a:r>
            <a:r>
              <a:rPr dirty="0" err="1"/>
              <a:t>अस्पताल-पूर्व</a:t>
            </a:r>
            <a:r>
              <a:rPr dirty="0"/>
              <a:t> </a:t>
            </a:r>
            <a:r>
              <a:rPr dirty="0" err="1"/>
              <a:t>उपचार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प्रदर्शन</a:t>
            </a:r>
            <a:r>
              <a:rPr dirty="0"/>
              <a:t> </a:t>
            </a:r>
            <a:r>
              <a:rPr lang="hi-IN" dirty="0"/>
              <a:t>करने में </a:t>
            </a:r>
            <a:r>
              <a:rPr dirty="0"/>
              <a:t>:</a:t>
            </a:r>
          </a:p>
          <a:p>
            <a:pPr marL="1117600" lvl="1" indent="-609600" algn="l" defTabSz="1896340" rtl="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आँख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गाल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कोई</a:t>
            </a:r>
            <a:r>
              <a:rPr dirty="0"/>
              <a:t> </a:t>
            </a:r>
            <a:r>
              <a:rPr dirty="0" err="1"/>
              <a:t>वस्तु</a:t>
            </a:r>
            <a:r>
              <a:rPr dirty="0"/>
              <a:t> </a:t>
            </a:r>
            <a:r>
              <a:rPr dirty="0" err="1"/>
              <a:t>चुभ</a:t>
            </a:r>
            <a:r>
              <a:rPr dirty="0"/>
              <a:t> </a:t>
            </a:r>
            <a:r>
              <a:rPr dirty="0" err="1"/>
              <a:t>जाना</a:t>
            </a:r>
            <a:endParaRPr dirty="0"/>
          </a:p>
          <a:p>
            <a:pPr marL="1117600" lvl="1" indent="-609600" defTabSz="1896340">
              <a:spcBef>
                <a:spcPts val="1000"/>
              </a:spcBef>
              <a:buSzPct val="100000"/>
              <a:buChar char="‣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 </a:t>
            </a:r>
            <a:r>
              <a:rPr lang="hi-IN" dirty="0"/>
              <a:t>गर्दन की चोटों से खून बह रहा हो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2B3692F7-B1ED-C197-49FA-D8556EF9D505}"/>
              </a:ext>
            </a:extLst>
          </p:cNvPr>
          <p:cNvGrpSpPr/>
          <p:nvPr/>
        </p:nvGrpSpPr>
        <p:grpSpPr>
          <a:xfrm>
            <a:off x="9844663" y="5330137"/>
            <a:ext cx="1219201" cy="1681958"/>
            <a:chOff x="0" y="1286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99237EF3-6383-7C7B-537E-595306253D6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7" name="6">
              <a:extLst>
                <a:ext uri="{FF2B5EF4-FFF2-40B4-BE49-F238E27FC236}">
                  <a16:creationId xmlns:a16="http://schemas.microsoft.com/office/drawing/2014/main" id="{8A467674-5196-7AF1-CEDF-54BDBA8FC252}"/>
                </a:ext>
              </a:extLst>
            </p:cNvPr>
            <p:cNvSpPr txBox="1"/>
            <p:nvPr/>
          </p:nvSpPr>
          <p:spPr>
            <a:xfrm>
              <a:off x="2491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6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8752" y="12813337"/>
            <a:ext cx="3686352" cy="677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333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1"/>
            <a:ext cx="16216268" cy="12610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342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(इसे “घाव” के नाम से भी जाना जाता है।)</a:t>
            </a:r>
          </a:p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त्वचा, मांसपेशियों, नसों और रक्त वाहिकाओं को चोट।</a:t>
            </a: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नरम-ऊतक की चोट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335" y="12755829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90B30-928D-2584-72F0-282284F9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34FA68B-B577-CFF9-C53B-C0F84F52833C}"/>
              </a:ext>
            </a:extLst>
          </p:cNvPr>
          <p:cNvSpPr/>
          <p:nvPr/>
        </p:nvSpPr>
        <p:spPr>
          <a:xfrm>
            <a:off x="8167732" y="1"/>
            <a:ext cx="16216268" cy="12475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343CB4F-ED42-BB72-6F10-914364309CA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8B5680C5-3E32-5160-0F39-B674DE384C2D}"/>
              </a:ext>
            </a:extLst>
          </p:cNvPr>
          <p:cNvSpPr txBox="1"/>
          <p:nvPr/>
        </p:nvSpPr>
        <p:spPr>
          <a:xfrm>
            <a:off x="8564880" y="3888736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अखंडित त्वचा के नीचे नरम ऊतकों को चोट।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F4DFEB5-7EE8-F352-E91C-BE8A034123A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593C478-D862-E152-E1BF-05F845ABAC07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9ACD9B1-0A98-7AD2-0119-4A904D84B6F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B81EB6F-3174-1892-DE03-6BB2E251CFD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F22BA-808A-2538-570E-E21EB15BA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5AB49C97-DF49-072B-030C-2D93E302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72BAA24D-EB31-3479-773A-B7849C6E8FBB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बंद घाव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335" y="12678964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65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B8A01-C209-016A-30C2-8D80D262A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21AF7FD-9544-180B-C6DE-E2B5B834CD7F}"/>
              </a:ext>
            </a:extLst>
          </p:cNvPr>
          <p:cNvSpPr/>
          <p:nvPr/>
        </p:nvSpPr>
        <p:spPr>
          <a:xfrm>
            <a:off x="8167732" y="1"/>
            <a:ext cx="16216268" cy="12371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D78C5800-B8AE-3586-D08F-ADB280258D2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F36DE3DD-2845-625B-0861-184FE6B60AEE}"/>
              </a:ext>
            </a:extLst>
          </p:cNvPr>
          <p:cNvSpPr txBox="1"/>
          <p:nvPr/>
        </p:nvSpPr>
        <p:spPr>
          <a:xfrm>
            <a:off x="8564880" y="3888736"/>
            <a:ext cx="15076257" cy="221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नरम ऊतकों की चोट जिसके परिणामस्वरूप त्वचा टूट जाती है।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5080F6A-39E1-6D77-03F3-656694E2766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F75B97EA-CB61-C699-AF3B-417911A634B0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60F4BFF-EDC7-8D2B-E3E6-2C913109801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4ACC0F5-79B1-B232-67FD-FA826631CDA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B7F48-28D5-5C8B-CD1A-75D352618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A6F23E4F-209D-C2C9-ABA2-12177A97A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281141E2-F0C3-2DB1-0A92-11367CAFDE01}"/>
              </a:ext>
            </a:extLst>
          </p:cNvPr>
          <p:cNvSpPr txBox="1"/>
          <p:nvPr/>
        </p:nvSpPr>
        <p:spPr>
          <a:xfrm>
            <a:off x="708899" y="4072230"/>
            <a:ext cx="7113118" cy="1092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 err="1"/>
              <a:t>खुला</a:t>
            </a:r>
            <a:r>
              <a:rPr lang="en-IN" dirty="0"/>
              <a:t> </a:t>
            </a:r>
            <a:r>
              <a:rPr lang="en-IN" dirty="0" err="1"/>
              <a:t>घाव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335" y="12650033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70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947CA-4557-E285-7B2A-BE0225D8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2347BDD7-0F64-A357-E35D-7E7147361398}"/>
              </a:ext>
            </a:extLst>
          </p:cNvPr>
          <p:cNvSpPr/>
          <p:nvPr/>
        </p:nvSpPr>
        <p:spPr>
          <a:xfrm>
            <a:off x="8167732" y="1"/>
            <a:ext cx="16216268" cy="12398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06574FEF-C242-ED0F-B84D-68FFF3CF44C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1C7F26A-4DDA-A7BC-E06B-898E795EA558}"/>
              </a:ext>
            </a:extLst>
          </p:cNvPr>
          <p:cNvSpPr txBox="1"/>
          <p:nvPr/>
        </p:nvSpPr>
        <p:spPr>
          <a:xfrm>
            <a:off x="8737737" y="1439692"/>
            <a:ext cx="15076257" cy="9608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खरोंच और घर्षण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घाव - नियमित और अनियमित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 err="1">
                <a:solidFill>
                  <a:schemeClr val="tx1"/>
                </a:solidFill>
              </a:rPr>
              <a:t>प्रवे</a:t>
            </a:r>
            <a:r>
              <a:rPr lang="hi-IN" dirty="0">
                <a:solidFill>
                  <a:schemeClr val="tx1"/>
                </a:solidFill>
              </a:rPr>
              <a:t>श</a:t>
            </a:r>
            <a:r>
              <a:rPr lang="en-US" dirty="0">
                <a:solidFill>
                  <a:schemeClr val="tx1"/>
                </a:solidFill>
              </a:rPr>
              <a:t> और छिद्र घाव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उच्छेदन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अंगविच्छेद जैसी शल्यक्रियाओं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कुचलने से चोट</a:t>
            </a:r>
          </a:p>
          <a:p>
            <a:pPr marL="857250" indent="-857250" algn="l" rtl="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गोली के घाव</a:t>
            </a:r>
          </a:p>
          <a:p>
            <a:pPr marL="857250" indent="-857250">
              <a:buFont typeface="Arial" panose="020B0604020202020204" pitchFamily="34" charset="0"/>
              <a:buChar char="•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dirty="0">
                <a:solidFill>
                  <a:schemeClr val="tx1"/>
                </a:solidFill>
              </a:rPr>
              <a:t>चुभने </a:t>
            </a:r>
            <a:r>
              <a:rPr lang="en-US" dirty="0" err="1">
                <a:solidFill>
                  <a:schemeClr val="tx1"/>
                </a:solidFill>
              </a:rPr>
              <a:t>वाली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वस्तु</a:t>
            </a:r>
            <a:r>
              <a:rPr lang="hi-IN" dirty="0">
                <a:solidFill>
                  <a:schemeClr val="tx1"/>
                </a:solidFill>
              </a:rPr>
              <a:t> से </a:t>
            </a:r>
            <a:r>
              <a:rPr lang="en-US" dirty="0" err="1">
                <a:solidFill>
                  <a:schemeClr val="tx1"/>
                </a:solidFill>
              </a:rPr>
              <a:t>घाव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4B6CDF0-6F71-D7D2-075F-4E4E5FB03B03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15FF6B4-92CE-7760-271D-F43C0C2F448D}"/>
              </a:ext>
            </a:extLst>
          </p:cNvPr>
          <p:cNvSpPr txBox="1"/>
          <p:nvPr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10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E7615BD-85B4-4486-07B8-DC78E2CF69A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B25FB06-3384-0C5C-295F-1E5EAC49EEC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5A481-7C14-0979-9A68-9BA2176AC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E3AE36C5-7D02-CB1E-C69E-E55E8C8E5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D6758F3-5F25-98C1-74FE-C8C0E88C5709}"/>
              </a:ext>
            </a:extLst>
          </p:cNvPr>
          <p:cNvSpPr txBox="1"/>
          <p:nvPr/>
        </p:nvSpPr>
        <p:spPr>
          <a:xfrm>
            <a:off x="1761777" y="3857533"/>
            <a:ext cx="4377777" cy="1930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 err="1"/>
              <a:t>खुले</a:t>
            </a:r>
            <a:r>
              <a:rPr lang="en-IN" dirty="0"/>
              <a:t> </a:t>
            </a:r>
            <a:r>
              <a:rPr lang="en-IN" dirty="0" err="1"/>
              <a:t>घावों</a:t>
            </a:r>
            <a:endParaRPr lang="en-IN" dirty="0"/>
          </a:p>
          <a:p>
            <a:pPr algn="l" rtl="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 err="1"/>
              <a:t>के</a:t>
            </a:r>
            <a:r>
              <a:rPr lang="en-IN" dirty="0"/>
              <a:t> </a:t>
            </a:r>
            <a:r>
              <a:rPr lang="en-IN" dirty="0" err="1"/>
              <a:t>प्रकार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7642" y="12598497"/>
            <a:ext cx="3686352" cy="67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158" y="-11641"/>
            <a:ext cx="3754825" cy="2559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1" y="15350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86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016000" y="3184793"/>
            <a:ext cx="888953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dirty="0"/>
              <a:t>घावों के प्रकार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B0F133-5BFC-A399-364A-DF42C37D4BE2}"/>
              </a:ext>
            </a:extLst>
          </p:cNvPr>
          <p:cNvGrpSpPr/>
          <p:nvPr/>
        </p:nvGrpSpPr>
        <p:grpSpPr>
          <a:xfrm>
            <a:off x="2068874" y="4340084"/>
            <a:ext cx="20246253" cy="8004974"/>
            <a:chOff x="1921437" y="4340084"/>
            <a:chExt cx="20246253" cy="8004974"/>
          </a:xfrm>
        </p:grpSpPr>
        <p:sp>
          <p:nvSpPr>
            <p:cNvPr id="7" name="Scratches and abrasions">
              <a:extLst>
                <a:ext uri="{FF2B5EF4-FFF2-40B4-BE49-F238E27FC236}">
                  <a16:creationId xmlns:a16="http://schemas.microsoft.com/office/drawing/2014/main" id="{FE11E9A0-42E9-74D4-4244-3B59669EBE97}"/>
                </a:ext>
              </a:extLst>
            </p:cNvPr>
            <p:cNvSpPr txBox="1"/>
            <p:nvPr/>
          </p:nvSpPr>
          <p:spPr>
            <a:xfrm>
              <a:off x="1921437" y="10547970"/>
              <a:ext cx="8526027" cy="939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pPr algn="l" rtl="0"/>
              <a:r>
                <a:t>खरोंच और घर्षण</a:t>
              </a:r>
            </a:p>
          </p:txBody>
        </p:sp>
        <p:sp>
          <p:nvSpPr>
            <p:cNvPr id="8" name="Lacerations –…">
              <a:extLst>
                <a:ext uri="{FF2B5EF4-FFF2-40B4-BE49-F238E27FC236}">
                  <a16:creationId xmlns:a16="http://schemas.microsoft.com/office/drawing/2014/main" id="{A62BB7AF-B18D-AC50-3AD2-BCBE01E2E794}"/>
                </a:ext>
              </a:extLst>
            </p:cNvPr>
            <p:cNvSpPr txBox="1"/>
            <p:nvPr/>
          </p:nvSpPr>
          <p:spPr>
            <a:xfrm>
              <a:off x="13843139" y="10078070"/>
              <a:ext cx="8324551" cy="187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 rtl="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घाव –</a:t>
              </a:r>
            </a:p>
            <a:p>
              <a:pPr algn="ctr" defTabSz="1896340" rtl="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नियमित और अनियमित</a:t>
              </a:r>
            </a:p>
          </p:txBody>
        </p:sp>
        <p:pic>
          <p:nvPicPr>
            <p:cNvPr id="9" name="image.tif" descr="image.tif">
              <a:extLst>
                <a:ext uri="{FF2B5EF4-FFF2-40B4-BE49-F238E27FC236}">
                  <a16:creationId xmlns:a16="http://schemas.microsoft.com/office/drawing/2014/main" id="{3A0B7394-D96F-742C-9BBD-9FF78C49E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 l="3703" t="6922" b="3077"/>
            <a:stretch>
              <a:fillRect/>
            </a:stretch>
          </p:blipFill>
          <p:spPr>
            <a:xfrm>
              <a:off x="3372194" y="4544582"/>
              <a:ext cx="6095071" cy="45720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.tif" descr="image.tif">
              <a:extLst>
                <a:ext uri="{FF2B5EF4-FFF2-40B4-BE49-F238E27FC236}">
                  <a16:creationId xmlns:a16="http://schemas.microsoft.com/office/drawing/2014/main" id="{EAADCF00-8A73-B15F-BE2C-26B43717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10600" t="5676" r="2473" b="3489"/>
            <a:stretch>
              <a:fillRect/>
            </a:stretch>
          </p:blipFill>
          <p:spPr>
            <a:xfrm>
              <a:off x="14823203" y="4521664"/>
              <a:ext cx="5855512" cy="45720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Line">
              <a:extLst>
                <a:ext uri="{FF2B5EF4-FFF2-40B4-BE49-F238E27FC236}">
                  <a16:creationId xmlns:a16="http://schemas.microsoft.com/office/drawing/2014/main" id="{FDDB5149-11F8-58D4-D6FC-BB23C652B7F6}"/>
                </a:ext>
              </a:extLst>
            </p:cNvPr>
            <p:cNvSpPr/>
            <p:nvPr/>
          </p:nvSpPr>
          <p:spPr>
            <a:xfrm flipV="1">
              <a:off x="12145301" y="4340084"/>
              <a:ext cx="1" cy="8004974"/>
            </a:xfrm>
            <a:prstGeom prst="line">
              <a:avLst/>
            </a:prstGeom>
            <a:ln w="25400">
              <a:solidFill>
                <a:srgbClr val="535353"/>
              </a:solidFill>
              <a:custDash>
                <a:ds d="200000" sp="200000"/>
              </a:custDash>
              <a:miter lim="400000"/>
            </a:ln>
          </p:spPr>
          <p:txBody>
            <a:bodyPr lIns="78283" tIns="78283" rIns="78283" bIns="78283"/>
            <a:lstStyle/>
            <a:p>
              <a:pPr algn="l" rtl="0"/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71951" y="12813337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587" y="-12748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" y="152400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1016</Words>
  <Application>Microsoft Office PowerPoint</Application>
  <PresentationFormat>Custom</PresentationFormat>
  <Paragraphs>178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Book Antiqua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TRG BR 1</cp:lastModifiedBy>
  <cp:revision>73</cp:revision>
  <dcterms:modified xsi:type="dcterms:W3CDTF">2025-12-19T11:47:53Z</dcterms:modified>
</cp:coreProperties>
</file>