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1339" r:id="rId2"/>
    <p:sldId id="1340" r:id="rId3"/>
    <p:sldId id="1342" r:id="rId4"/>
    <p:sldId id="1345" r:id="rId5"/>
    <p:sldId id="1346" r:id="rId6"/>
    <p:sldId id="1347" r:id="rId7"/>
    <p:sldId id="1348" r:id="rId8"/>
    <p:sldId id="1349" r:id="rId9"/>
    <p:sldId id="1350" r:id="rId10"/>
    <p:sldId id="1351" r:id="rId11"/>
    <p:sldId id="1352" r:id="rId12"/>
    <p:sldId id="1353" r:id="rId13"/>
    <p:sldId id="1354" r:id="rId14"/>
    <p:sldId id="1355" r:id="rId15"/>
    <p:sldId id="1356" r:id="rId16"/>
    <p:sldId id="1357" r:id="rId17"/>
    <p:sldId id="1358" r:id="rId18"/>
    <p:sldId id="1359" r:id="rId19"/>
    <p:sldId id="1360" r:id="rId20"/>
    <p:sldId id="1343" r:id="rId21"/>
    <p:sldId id="1344" r:id="rId22"/>
    <p:sldId id="1117" r:id="rId23"/>
    <p:sldId id="299"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41" autoAdjust="0"/>
  </p:normalViewPr>
  <p:slideViewPr>
    <p:cSldViewPr snapToGrid="0">
      <p:cViewPr varScale="1">
        <p:scale>
          <a:sx n="84" d="100"/>
          <a:sy n="84" d="100"/>
        </p:scale>
        <p:origin x="1482"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1F55E70-E3E0-4466-9B8E-851DF356D02F}" type="datetimeFigureOut">
              <a:rPr lang="en-IN" smtClean="0"/>
              <a:t>17-12-2025</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F91AD84-0C90-4322-BDA2-3FEBF3A910C5}" type="slidenum">
              <a:rPr lang="en-IN" smtClean="0"/>
              <a:t>‹#›</a:t>
            </a:fld>
            <a:endParaRPr lang="en-IN"/>
          </a:p>
        </p:txBody>
      </p:sp>
    </p:spTree>
    <p:extLst>
      <p:ext uri="{BB962C8B-B14F-4D97-AF65-F5344CB8AC3E}">
        <p14:creationId xmlns:p14="http://schemas.microsoft.com/office/powerpoint/2010/main" val="13358216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a:extLst>
              <a:ext uri="{FF2B5EF4-FFF2-40B4-BE49-F238E27FC236}">
                <a16:creationId xmlns:a16="http://schemas.microsoft.com/office/drawing/2014/main" id="{D192A241-18C9-2754-78E2-83ECB9B9A661}"/>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a:extLst>
              <a:ext uri="{FF2B5EF4-FFF2-40B4-BE49-F238E27FC236}">
                <a16:creationId xmlns:a16="http://schemas.microsoft.com/office/drawing/2014/main" id="{312E7207-5EDD-66AE-A660-449827645951}"/>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IN" altLang="en-US" dirty="0"/>
          </a:p>
        </p:txBody>
      </p:sp>
      <p:sp>
        <p:nvSpPr>
          <p:cNvPr id="9220" name="Slide Number Placeholder 3">
            <a:extLst>
              <a:ext uri="{FF2B5EF4-FFF2-40B4-BE49-F238E27FC236}">
                <a16:creationId xmlns:a16="http://schemas.microsoft.com/office/drawing/2014/main" id="{E9E8E2F3-AD76-6E9E-C31F-6F3F512E2095}"/>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Light" panose="020F0302020204030204" pitchFamily="34" charset="0"/>
              </a:defRPr>
            </a:lvl1pPr>
            <a:lvl2pPr marL="742950" indent="-285750">
              <a:defRPr>
                <a:solidFill>
                  <a:schemeClr val="tx1"/>
                </a:solidFill>
                <a:latin typeface="Calibri Light" panose="020F0302020204030204" pitchFamily="34" charset="0"/>
              </a:defRPr>
            </a:lvl2pPr>
            <a:lvl3pPr marL="1143000" indent="-228600">
              <a:defRPr>
                <a:solidFill>
                  <a:schemeClr val="tx1"/>
                </a:solidFill>
                <a:latin typeface="Calibri Light" panose="020F0302020204030204" pitchFamily="34" charset="0"/>
              </a:defRPr>
            </a:lvl3pPr>
            <a:lvl4pPr marL="1600200" indent="-228600">
              <a:defRPr>
                <a:solidFill>
                  <a:schemeClr val="tx1"/>
                </a:solidFill>
                <a:latin typeface="Calibri Light" panose="020F0302020204030204" pitchFamily="34" charset="0"/>
              </a:defRPr>
            </a:lvl4pPr>
            <a:lvl5pPr marL="2057400" indent="-228600">
              <a:defRPr>
                <a:solidFill>
                  <a:schemeClr val="tx1"/>
                </a:solidFill>
                <a:latin typeface="Calibri Light" panose="020F0302020204030204" pitchFamily="34" charset="0"/>
              </a:defRPr>
            </a:lvl5pPr>
            <a:lvl6pPr marL="2514600" indent="-228600" defTabSz="457200" eaLnBrk="0" fontAlgn="base" hangingPunct="0">
              <a:spcBef>
                <a:spcPct val="0"/>
              </a:spcBef>
              <a:spcAft>
                <a:spcPct val="0"/>
              </a:spcAft>
              <a:defRPr>
                <a:solidFill>
                  <a:schemeClr val="tx1"/>
                </a:solidFill>
                <a:latin typeface="Calibri Light" panose="020F0302020204030204" pitchFamily="34" charset="0"/>
              </a:defRPr>
            </a:lvl6pPr>
            <a:lvl7pPr marL="2971800" indent="-228600" defTabSz="457200" eaLnBrk="0" fontAlgn="base" hangingPunct="0">
              <a:spcBef>
                <a:spcPct val="0"/>
              </a:spcBef>
              <a:spcAft>
                <a:spcPct val="0"/>
              </a:spcAft>
              <a:defRPr>
                <a:solidFill>
                  <a:schemeClr val="tx1"/>
                </a:solidFill>
                <a:latin typeface="Calibri Light" panose="020F0302020204030204" pitchFamily="34" charset="0"/>
              </a:defRPr>
            </a:lvl7pPr>
            <a:lvl8pPr marL="3429000" indent="-228600" defTabSz="457200" eaLnBrk="0" fontAlgn="base" hangingPunct="0">
              <a:spcBef>
                <a:spcPct val="0"/>
              </a:spcBef>
              <a:spcAft>
                <a:spcPct val="0"/>
              </a:spcAft>
              <a:defRPr>
                <a:solidFill>
                  <a:schemeClr val="tx1"/>
                </a:solidFill>
                <a:latin typeface="Calibri Light" panose="020F0302020204030204" pitchFamily="34" charset="0"/>
              </a:defRPr>
            </a:lvl8pPr>
            <a:lvl9pPr marL="3886200" indent="-228600" defTabSz="457200" eaLnBrk="0" fontAlgn="base" hangingPunct="0">
              <a:spcBef>
                <a:spcPct val="0"/>
              </a:spcBef>
              <a:spcAft>
                <a:spcPct val="0"/>
              </a:spcAft>
              <a:defRPr>
                <a:solidFill>
                  <a:schemeClr val="tx1"/>
                </a:solidFill>
                <a:latin typeface="Calibri Light" panose="020F0302020204030204" pitchFamily="34" charset="0"/>
              </a:defRPr>
            </a:lvl9pPr>
          </a:lstStyle>
          <a:p>
            <a:fld id="{D7C4F033-5BE0-4488-BD9F-A194B369BDD9}" type="slidenum">
              <a:rPr lang="en-IN" altLang="en-US" smtClean="0"/>
              <a:pPr/>
              <a:t>2</a:t>
            </a:fld>
            <a:endParaRPr lang="en-IN" alt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DF91AD84-0C90-4322-BDA2-3FEBF3A910C5}" type="slidenum">
              <a:rPr lang="en-IN" smtClean="0"/>
              <a:t>8</a:t>
            </a:fld>
            <a:endParaRPr lang="en-IN" dirty="0"/>
          </a:p>
        </p:txBody>
      </p:sp>
    </p:spTree>
    <p:extLst>
      <p:ext uri="{BB962C8B-B14F-4D97-AF65-F5344CB8AC3E}">
        <p14:creationId xmlns:p14="http://schemas.microsoft.com/office/powerpoint/2010/main" val="40413660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B5C83F-DC4A-44B1-2214-45FE99EDD36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1D2EEAFB-33E3-F4A9-41A0-CD35DC7DBA1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07B7ABB1-CDB9-3A28-7C76-7E9C62B1A050}"/>
              </a:ext>
            </a:extLst>
          </p:cNvPr>
          <p:cNvSpPr>
            <a:spLocks noGrp="1"/>
          </p:cNvSpPr>
          <p:nvPr>
            <p:ph type="dt" sz="half" idx="10"/>
          </p:nvPr>
        </p:nvSpPr>
        <p:spPr/>
        <p:txBody>
          <a:bodyPr/>
          <a:lstStyle/>
          <a:p>
            <a:fld id="{637F80F3-4873-4031-8774-1354C0FDEF2E}" type="datetime1">
              <a:rPr lang="en-US" smtClean="0"/>
              <a:t>12/17/2025</a:t>
            </a:fld>
            <a:endParaRPr lang="en-IN"/>
          </a:p>
        </p:txBody>
      </p:sp>
      <p:sp>
        <p:nvSpPr>
          <p:cNvPr id="5" name="Footer Placeholder 4">
            <a:extLst>
              <a:ext uri="{FF2B5EF4-FFF2-40B4-BE49-F238E27FC236}">
                <a16:creationId xmlns:a16="http://schemas.microsoft.com/office/drawing/2014/main" id="{1F11EF0F-33D5-4354-3E4D-3422098970B4}"/>
              </a:ext>
            </a:extLst>
          </p:cNvPr>
          <p:cNvSpPr>
            <a:spLocks noGrp="1"/>
          </p:cNvSpPr>
          <p:nvPr>
            <p:ph type="ftr" sz="quarter" idx="11"/>
          </p:nvPr>
        </p:nvSpPr>
        <p:spPr/>
        <p:txBody>
          <a:bodyPr/>
          <a:lstStyle/>
          <a:p>
            <a:r>
              <a:rPr lang="en-IN"/>
              <a:t>Yudhbeer singh</a:t>
            </a:r>
          </a:p>
        </p:txBody>
      </p:sp>
      <p:sp>
        <p:nvSpPr>
          <p:cNvPr id="6" name="Slide Number Placeholder 5">
            <a:extLst>
              <a:ext uri="{FF2B5EF4-FFF2-40B4-BE49-F238E27FC236}">
                <a16:creationId xmlns:a16="http://schemas.microsoft.com/office/drawing/2014/main" id="{5263F642-8789-95D6-48B3-ACC5D70BEDB3}"/>
              </a:ext>
            </a:extLst>
          </p:cNvPr>
          <p:cNvSpPr>
            <a:spLocks noGrp="1"/>
          </p:cNvSpPr>
          <p:nvPr>
            <p:ph type="sldNum" sz="quarter" idx="12"/>
          </p:nvPr>
        </p:nvSpPr>
        <p:spPr/>
        <p:txBody>
          <a:bodyPr/>
          <a:lstStyle/>
          <a:p>
            <a:fld id="{5FED77AF-CB3C-482E-BEF5-1CAF32EC3C69}" type="slidenum">
              <a:rPr lang="en-IN" smtClean="0"/>
              <a:t>‹#›</a:t>
            </a:fld>
            <a:endParaRPr lang="en-IN"/>
          </a:p>
        </p:txBody>
      </p:sp>
    </p:spTree>
    <p:extLst>
      <p:ext uri="{BB962C8B-B14F-4D97-AF65-F5344CB8AC3E}">
        <p14:creationId xmlns:p14="http://schemas.microsoft.com/office/powerpoint/2010/main" val="2650330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3BAE0E-EF38-5DEE-C460-DDCD97E0CE09}"/>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37263A27-1764-8821-2B12-6B407FE8966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1D7BA794-2AE3-84DD-BB39-7C0CE2FED52F}"/>
              </a:ext>
            </a:extLst>
          </p:cNvPr>
          <p:cNvSpPr>
            <a:spLocks noGrp="1"/>
          </p:cNvSpPr>
          <p:nvPr>
            <p:ph type="dt" sz="half" idx="10"/>
          </p:nvPr>
        </p:nvSpPr>
        <p:spPr/>
        <p:txBody>
          <a:bodyPr/>
          <a:lstStyle/>
          <a:p>
            <a:fld id="{AEF7316B-3450-4705-B60F-17CB7BA93360}" type="datetime1">
              <a:rPr lang="en-US" smtClean="0"/>
              <a:t>12/17/2025</a:t>
            </a:fld>
            <a:endParaRPr lang="en-IN"/>
          </a:p>
        </p:txBody>
      </p:sp>
      <p:sp>
        <p:nvSpPr>
          <p:cNvPr id="5" name="Footer Placeholder 4">
            <a:extLst>
              <a:ext uri="{FF2B5EF4-FFF2-40B4-BE49-F238E27FC236}">
                <a16:creationId xmlns:a16="http://schemas.microsoft.com/office/drawing/2014/main" id="{F6D55832-2432-8C0C-6C8D-F09B8B03B455}"/>
              </a:ext>
            </a:extLst>
          </p:cNvPr>
          <p:cNvSpPr>
            <a:spLocks noGrp="1"/>
          </p:cNvSpPr>
          <p:nvPr>
            <p:ph type="ftr" sz="quarter" idx="11"/>
          </p:nvPr>
        </p:nvSpPr>
        <p:spPr/>
        <p:txBody>
          <a:bodyPr/>
          <a:lstStyle/>
          <a:p>
            <a:r>
              <a:rPr lang="en-IN"/>
              <a:t>Yudhbeer singh</a:t>
            </a:r>
          </a:p>
        </p:txBody>
      </p:sp>
      <p:sp>
        <p:nvSpPr>
          <p:cNvPr id="6" name="Slide Number Placeholder 5">
            <a:extLst>
              <a:ext uri="{FF2B5EF4-FFF2-40B4-BE49-F238E27FC236}">
                <a16:creationId xmlns:a16="http://schemas.microsoft.com/office/drawing/2014/main" id="{54A60DD3-1AA5-12CA-42B4-1498BF6AFD26}"/>
              </a:ext>
            </a:extLst>
          </p:cNvPr>
          <p:cNvSpPr>
            <a:spLocks noGrp="1"/>
          </p:cNvSpPr>
          <p:nvPr>
            <p:ph type="sldNum" sz="quarter" idx="12"/>
          </p:nvPr>
        </p:nvSpPr>
        <p:spPr/>
        <p:txBody>
          <a:bodyPr/>
          <a:lstStyle/>
          <a:p>
            <a:fld id="{5FED77AF-CB3C-482E-BEF5-1CAF32EC3C69}" type="slidenum">
              <a:rPr lang="en-IN" smtClean="0"/>
              <a:t>‹#›</a:t>
            </a:fld>
            <a:endParaRPr lang="en-IN"/>
          </a:p>
        </p:txBody>
      </p:sp>
    </p:spTree>
    <p:extLst>
      <p:ext uri="{BB962C8B-B14F-4D97-AF65-F5344CB8AC3E}">
        <p14:creationId xmlns:p14="http://schemas.microsoft.com/office/powerpoint/2010/main" val="5909168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F4CF030-B4CB-41CA-90A6-B2E4EA61AD1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C4921EEC-BEE2-2937-7000-F61C88D3DA6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2BC8AF1A-5485-DB41-6A1A-1DC4DBDD97FE}"/>
              </a:ext>
            </a:extLst>
          </p:cNvPr>
          <p:cNvSpPr>
            <a:spLocks noGrp="1"/>
          </p:cNvSpPr>
          <p:nvPr>
            <p:ph type="dt" sz="half" idx="10"/>
          </p:nvPr>
        </p:nvSpPr>
        <p:spPr/>
        <p:txBody>
          <a:bodyPr/>
          <a:lstStyle/>
          <a:p>
            <a:fld id="{044A1633-F355-4F28-9FDD-3FE0F0CA8B64}" type="datetime1">
              <a:rPr lang="en-US" smtClean="0"/>
              <a:t>12/17/2025</a:t>
            </a:fld>
            <a:endParaRPr lang="en-IN"/>
          </a:p>
        </p:txBody>
      </p:sp>
      <p:sp>
        <p:nvSpPr>
          <p:cNvPr id="5" name="Footer Placeholder 4">
            <a:extLst>
              <a:ext uri="{FF2B5EF4-FFF2-40B4-BE49-F238E27FC236}">
                <a16:creationId xmlns:a16="http://schemas.microsoft.com/office/drawing/2014/main" id="{D31CD661-CB89-56A9-7E9E-D4CA49E0FA70}"/>
              </a:ext>
            </a:extLst>
          </p:cNvPr>
          <p:cNvSpPr>
            <a:spLocks noGrp="1"/>
          </p:cNvSpPr>
          <p:nvPr>
            <p:ph type="ftr" sz="quarter" idx="11"/>
          </p:nvPr>
        </p:nvSpPr>
        <p:spPr/>
        <p:txBody>
          <a:bodyPr/>
          <a:lstStyle/>
          <a:p>
            <a:r>
              <a:rPr lang="en-IN"/>
              <a:t>Yudhbeer singh</a:t>
            </a:r>
          </a:p>
        </p:txBody>
      </p:sp>
      <p:sp>
        <p:nvSpPr>
          <p:cNvPr id="6" name="Slide Number Placeholder 5">
            <a:extLst>
              <a:ext uri="{FF2B5EF4-FFF2-40B4-BE49-F238E27FC236}">
                <a16:creationId xmlns:a16="http://schemas.microsoft.com/office/drawing/2014/main" id="{0C36B403-76DC-9961-F183-7D5C67627281}"/>
              </a:ext>
            </a:extLst>
          </p:cNvPr>
          <p:cNvSpPr>
            <a:spLocks noGrp="1"/>
          </p:cNvSpPr>
          <p:nvPr>
            <p:ph type="sldNum" sz="quarter" idx="12"/>
          </p:nvPr>
        </p:nvSpPr>
        <p:spPr/>
        <p:txBody>
          <a:bodyPr/>
          <a:lstStyle/>
          <a:p>
            <a:fld id="{5FED77AF-CB3C-482E-BEF5-1CAF32EC3C69}" type="slidenum">
              <a:rPr lang="en-IN" smtClean="0"/>
              <a:t>‹#›</a:t>
            </a:fld>
            <a:endParaRPr lang="en-IN"/>
          </a:p>
        </p:txBody>
      </p:sp>
    </p:spTree>
    <p:extLst>
      <p:ext uri="{BB962C8B-B14F-4D97-AF65-F5344CB8AC3E}">
        <p14:creationId xmlns:p14="http://schemas.microsoft.com/office/powerpoint/2010/main" val="30731121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Default 01" type="tx">
  <p:cSld name="Default 01">
    <p:bg>
      <p:bgPr>
        <a:solidFill>
          <a:srgbClr val="FFFFFF"/>
        </a:solidFill>
        <a:effectLst/>
      </p:bgPr>
    </p:bg>
    <p:spTree>
      <p:nvGrpSpPr>
        <p:cNvPr id="1" name="Shape 15"/>
        <p:cNvGrpSpPr/>
        <p:nvPr/>
      </p:nvGrpSpPr>
      <p:grpSpPr>
        <a:xfrm>
          <a:off x="0" y="0"/>
          <a:ext cx="0" cy="0"/>
          <a:chOff x="0" y="0"/>
          <a:chExt cx="0" cy="0"/>
        </a:xfrm>
      </p:grpSpPr>
      <p:sp>
        <p:nvSpPr>
          <p:cNvPr id="16" name="Google Shape;16;p2"/>
          <p:cNvSpPr txBox="1"/>
          <p:nvPr/>
        </p:nvSpPr>
        <p:spPr>
          <a:xfrm>
            <a:off x="301195" y="6438419"/>
            <a:ext cx="2321279" cy="263714"/>
          </a:xfrm>
          <a:prstGeom prst="rect">
            <a:avLst/>
          </a:prstGeom>
          <a:noFill/>
          <a:ln>
            <a:noFill/>
          </a:ln>
        </p:spPr>
        <p:txBody>
          <a:bodyPr spcFirstLastPara="1" wrap="square" lIns="39125" tIns="39125" rIns="39125" bIns="39125" anchor="t" anchorCtr="0">
            <a:spAutoFit/>
          </a:bodyPr>
          <a:lstStyle/>
          <a:p>
            <a:pPr marL="0" marR="0" lvl="0" indent="0" algn="ctr" rtl="0">
              <a:spcBef>
                <a:spcPts val="0"/>
              </a:spcBef>
              <a:spcAft>
                <a:spcPts val="0"/>
              </a:spcAft>
              <a:buNone/>
            </a:pPr>
            <a:r>
              <a:rPr lang="en-US" sz="1200" b="0" i="0" u="none" strike="noStrike" cap="none">
                <a:solidFill>
                  <a:srgbClr val="535353"/>
                </a:solidFill>
                <a:latin typeface="Open Sans SemiBold"/>
                <a:ea typeface="Open Sans SemiBold"/>
                <a:cs typeface="Open Sans SemiBold"/>
                <a:sym typeface="Open Sans SemiBold"/>
              </a:rPr>
              <a:t>PEER | CSSR | INDIA</a:t>
            </a:r>
            <a:endParaRPr/>
          </a:p>
        </p:txBody>
      </p:sp>
      <p:sp>
        <p:nvSpPr>
          <p:cNvPr id="17" name="Google Shape;17;p2"/>
          <p:cNvSpPr/>
          <p:nvPr/>
        </p:nvSpPr>
        <p:spPr>
          <a:xfrm>
            <a:off x="508000" y="6756400"/>
            <a:ext cx="1907669" cy="101600"/>
          </a:xfrm>
          <a:prstGeom prst="rect">
            <a:avLst/>
          </a:prstGeom>
          <a:solidFill>
            <a:srgbClr val="C00000"/>
          </a:solidFill>
          <a:ln>
            <a:noFill/>
          </a:ln>
        </p:spPr>
        <p:txBody>
          <a:bodyPr spcFirstLastPara="1" wrap="square" lIns="39125" tIns="39125" rIns="39125" bIns="39125"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18" name="Google Shape;18;p2"/>
          <p:cNvSpPr txBox="1"/>
          <p:nvPr/>
        </p:nvSpPr>
        <p:spPr>
          <a:xfrm>
            <a:off x="10757568" y="6406669"/>
            <a:ext cx="697166" cy="309881"/>
          </a:xfrm>
          <a:prstGeom prst="rect">
            <a:avLst/>
          </a:prstGeom>
          <a:noFill/>
          <a:ln>
            <a:noFill/>
          </a:ln>
        </p:spPr>
        <p:txBody>
          <a:bodyPr spcFirstLastPara="1" wrap="square" lIns="39125" tIns="39125" rIns="39125" bIns="39125" anchor="t" anchorCtr="0">
            <a:spAutoFit/>
          </a:bodyPr>
          <a:lstStyle/>
          <a:p>
            <a:pPr marL="0" marR="0" lvl="0" indent="0" algn="ctr" rtl="0">
              <a:spcBef>
                <a:spcPts val="0"/>
              </a:spcBef>
              <a:spcAft>
                <a:spcPts val="0"/>
              </a:spcAft>
              <a:buNone/>
            </a:pPr>
            <a:r>
              <a:rPr lang="en-US" sz="1500" b="1">
                <a:solidFill>
                  <a:srgbClr val="535353"/>
                </a:solidFill>
                <a:latin typeface="Open Sans"/>
                <a:ea typeface="Open Sans"/>
                <a:cs typeface="Open Sans"/>
                <a:sym typeface="Open Sans"/>
              </a:rPr>
              <a:t>PPT 2 -</a:t>
            </a:r>
            <a:endParaRPr/>
          </a:p>
        </p:txBody>
      </p:sp>
      <p:sp>
        <p:nvSpPr>
          <p:cNvPr id="19" name="Google Shape;19;p2"/>
          <p:cNvSpPr/>
          <p:nvPr/>
        </p:nvSpPr>
        <p:spPr>
          <a:xfrm>
            <a:off x="10769600" y="6756400"/>
            <a:ext cx="939800" cy="101600"/>
          </a:xfrm>
          <a:prstGeom prst="rect">
            <a:avLst/>
          </a:prstGeom>
          <a:solidFill>
            <a:srgbClr val="C00000"/>
          </a:solidFill>
          <a:ln>
            <a:noFill/>
          </a:ln>
        </p:spPr>
        <p:txBody>
          <a:bodyPr spcFirstLastPara="1" wrap="square" lIns="39125" tIns="39125" rIns="39125" bIns="39125"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20" name="Google Shape;20;p2"/>
          <p:cNvSpPr txBox="1">
            <a:spLocks noGrp="1"/>
          </p:cNvSpPr>
          <p:nvPr>
            <p:ph type="sldNum" idx="12"/>
          </p:nvPr>
        </p:nvSpPr>
        <p:spPr>
          <a:xfrm>
            <a:off x="11384562" y="6406669"/>
            <a:ext cx="302110" cy="338635"/>
          </a:xfrm>
          <a:prstGeom prst="rect">
            <a:avLst/>
          </a:prstGeom>
          <a:noFill/>
          <a:ln>
            <a:noFill/>
          </a:ln>
        </p:spPr>
        <p:txBody>
          <a:bodyPr spcFirstLastPara="1" wrap="square" lIns="78275" tIns="78275" rIns="78275" bIns="78275" anchor="t" anchorCtr="0">
            <a:noAutofit/>
          </a:bodyPr>
          <a:lstStyle>
            <a:lvl1pPr marL="0" lvl="0" indent="0" algn="ctr">
              <a:spcBef>
                <a:spcPts val="0"/>
              </a:spcBef>
              <a:buNone/>
              <a:defRPr sz="1500" b="1">
                <a:solidFill>
                  <a:srgbClr val="535353"/>
                </a:solidFill>
                <a:latin typeface="Open Sans"/>
                <a:ea typeface="Open Sans"/>
                <a:cs typeface="Open Sans"/>
                <a:sym typeface="Open Sans"/>
              </a:defRPr>
            </a:lvl1pPr>
            <a:lvl2pPr marL="0" lvl="1" indent="0" algn="ctr">
              <a:spcBef>
                <a:spcPts val="0"/>
              </a:spcBef>
              <a:buNone/>
              <a:defRPr sz="1500" b="1">
                <a:solidFill>
                  <a:srgbClr val="535353"/>
                </a:solidFill>
                <a:latin typeface="Open Sans"/>
                <a:ea typeface="Open Sans"/>
                <a:cs typeface="Open Sans"/>
                <a:sym typeface="Open Sans"/>
              </a:defRPr>
            </a:lvl2pPr>
            <a:lvl3pPr marL="0" lvl="2" indent="0" algn="ctr">
              <a:spcBef>
                <a:spcPts val="0"/>
              </a:spcBef>
              <a:buNone/>
              <a:defRPr sz="1500" b="1">
                <a:solidFill>
                  <a:srgbClr val="535353"/>
                </a:solidFill>
                <a:latin typeface="Open Sans"/>
                <a:ea typeface="Open Sans"/>
                <a:cs typeface="Open Sans"/>
                <a:sym typeface="Open Sans"/>
              </a:defRPr>
            </a:lvl3pPr>
            <a:lvl4pPr marL="0" lvl="3" indent="0" algn="ctr">
              <a:spcBef>
                <a:spcPts val="0"/>
              </a:spcBef>
              <a:buNone/>
              <a:defRPr sz="1500" b="1">
                <a:solidFill>
                  <a:srgbClr val="535353"/>
                </a:solidFill>
                <a:latin typeface="Open Sans"/>
                <a:ea typeface="Open Sans"/>
                <a:cs typeface="Open Sans"/>
                <a:sym typeface="Open Sans"/>
              </a:defRPr>
            </a:lvl4pPr>
            <a:lvl5pPr marL="0" lvl="4" indent="0" algn="ctr">
              <a:spcBef>
                <a:spcPts val="0"/>
              </a:spcBef>
              <a:buNone/>
              <a:defRPr sz="1500" b="1">
                <a:solidFill>
                  <a:srgbClr val="535353"/>
                </a:solidFill>
                <a:latin typeface="Open Sans"/>
                <a:ea typeface="Open Sans"/>
                <a:cs typeface="Open Sans"/>
                <a:sym typeface="Open Sans"/>
              </a:defRPr>
            </a:lvl5pPr>
            <a:lvl6pPr marL="0" lvl="5" indent="0" algn="ctr">
              <a:spcBef>
                <a:spcPts val="0"/>
              </a:spcBef>
              <a:buNone/>
              <a:defRPr sz="1500" b="1">
                <a:solidFill>
                  <a:srgbClr val="535353"/>
                </a:solidFill>
                <a:latin typeface="Open Sans"/>
                <a:ea typeface="Open Sans"/>
                <a:cs typeface="Open Sans"/>
                <a:sym typeface="Open Sans"/>
              </a:defRPr>
            </a:lvl6pPr>
            <a:lvl7pPr marL="0" lvl="6" indent="0" algn="ctr">
              <a:spcBef>
                <a:spcPts val="0"/>
              </a:spcBef>
              <a:buNone/>
              <a:defRPr sz="1500" b="1">
                <a:solidFill>
                  <a:srgbClr val="535353"/>
                </a:solidFill>
                <a:latin typeface="Open Sans"/>
                <a:ea typeface="Open Sans"/>
                <a:cs typeface="Open Sans"/>
                <a:sym typeface="Open Sans"/>
              </a:defRPr>
            </a:lvl7pPr>
            <a:lvl8pPr marL="0" lvl="7" indent="0" algn="ctr">
              <a:spcBef>
                <a:spcPts val="0"/>
              </a:spcBef>
              <a:buNone/>
              <a:defRPr sz="1500" b="1">
                <a:solidFill>
                  <a:srgbClr val="535353"/>
                </a:solidFill>
                <a:latin typeface="Open Sans"/>
                <a:ea typeface="Open Sans"/>
                <a:cs typeface="Open Sans"/>
                <a:sym typeface="Open Sans"/>
              </a:defRPr>
            </a:lvl8pPr>
            <a:lvl9pPr marL="0" lvl="8" indent="0" algn="ctr">
              <a:spcBef>
                <a:spcPts val="0"/>
              </a:spcBef>
              <a:buNone/>
              <a:defRPr sz="1500" b="1">
                <a:solidFill>
                  <a:srgbClr val="535353"/>
                </a:solidFill>
                <a:latin typeface="Open Sans"/>
                <a:ea typeface="Open Sans"/>
                <a:cs typeface="Open Sans"/>
                <a:sym typeface="Open Sans"/>
              </a:defRPr>
            </a:lvl9pPr>
          </a:lstStyle>
          <a:p>
            <a:pPr marL="0" lvl="0" indent="0" algn="ctr" rtl="0">
              <a:spcBef>
                <a:spcPts val="0"/>
              </a:spcBef>
              <a:spcAft>
                <a:spcPts val="0"/>
              </a:spcAft>
              <a:buNone/>
            </a:pPr>
            <a:fld id="{00000000-1234-1234-1234-123412341234}" type="slidenum">
              <a:rPr lang="en-US"/>
              <a:t>‹#›</a:t>
            </a:fld>
            <a:endParaRPr i="0" u="none" strike="noStrike" cap="none"/>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1410" y="283029"/>
            <a:ext cx="1525361" cy="1039760"/>
          </a:xfrm>
          <a:prstGeom prst="rect">
            <a:avLst/>
          </a:prstGeom>
        </p:spPr>
      </p:pic>
    </p:spTree>
    <p:extLst>
      <p:ext uri="{BB962C8B-B14F-4D97-AF65-F5344CB8AC3E}">
        <p14:creationId xmlns:p14="http://schemas.microsoft.com/office/powerpoint/2010/main" val="470038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Picture with Caption" type="picTx">
  <p:cSld name="1_Picture with Caption">
    <p:spTree>
      <p:nvGrpSpPr>
        <p:cNvPr id="1" name="Shape 71"/>
        <p:cNvGrpSpPr/>
        <p:nvPr/>
      </p:nvGrpSpPr>
      <p:grpSpPr>
        <a:xfrm>
          <a:off x="0" y="0"/>
          <a:ext cx="0" cy="0"/>
          <a:chOff x="0" y="0"/>
          <a:chExt cx="0" cy="0"/>
        </a:xfrm>
      </p:grpSpPr>
      <p:sp>
        <p:nvSpPr>
          <p:cNvPr id="72" name="Google Shape;72;p11"/>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3" name="Google Shape;73;p11"/>
          <p:cNvSpPr>
            <a:spLocks noGrp="1"/>
          </p:cNvSpPr>
          <p:nvPr>
            <p:ph type="pic" idx="2"/>
          </p:nvPr>
        </p:nvSpPr>
        <p:spPr>
          <a:xfrm>
            <a:off x="5183188" y="987425"/>
            <a:ext cx="6172200" cy="4873625"/>
          </a:xfrm>
          <a:prstGeom prst="rect">
            <a:avLst/>
          </a:prstGeom>
          <a:noFill/>
          <a:ln>
            <a:noFill/>
          </a:ln>
        </p:spPr>
      </p:sp>
      <p:sp>
        <p:nvSpPr>
          <p:cNvPr id="74" name="Google Shape;74;p11"/>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75" name="Google Shape;75;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31804945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256106-8A9B-1A11-A52C-12909A8E4063}"/>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0E1D7D43-A4ED-509F-D436-99C3E2ECD0C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3601C98A-357F-DCE8-9593-A6F7FAB53F18}"/>
              </a:ext>
            </a:extLst>
          </p:cNvPr>
          <p:cNvSpPr>
            <a:spLocks noGrp="1"/>
          </p:cNvSpPr>
          <p:nvPr>
            <p:ph type="dt" sz="half" idx="10"/>
          </p:nvPr>
        </p:nvSpPr>
        <p:spPr/>
        <p:txBody>
          <a:bodyPr/>
          <a:lstStyle/>
          <a:p>
            <a:fld id="{8B9F36EF-9B4F-4B38-907C-A069C10B31BF}" type="datetime1">
              <a:rPr lang="en-US" smtClean="0"/>
              <a:t>12/17/2025</a:t>
            </a:fld>
            <a:endParaRPr lang="en-IN"/>
          </a:p>
        </p:txBody>
      </p:sp>
      <p:sp>
        <p:nvSpPr>
          <p:cNvPr id="5" name="Footer Placeholder 4">
            <a:extLst>
              <a:ext uri="{FF2B5EF4-FFF2-40B4-BE49-F238E27FC236}">
                <a16:creationId xmlns:a16="http://schemas.microsoft.com/office/drawing/2014/main" id="{857F54B0-53A5-1A4A-9FEE-03A810388159}"/>
              </a:ext>
            </a:extLst>
          </p:cNvPr>
          <p:cNvSpPr>
            <a:spLocks noGrp="1"/>
          </p:cNvSpPr>
          <p:nvPr>
            <p:ph type="ftr" sz="quarter" idx="11"/>
          </p:nvPr>
        </p:nvSpPr>
        <p:spPr/>
        <p:txBody>
          <a:bodyPr/>
          <a:lstStyle/>
          <a:p>
            <a:r>
              <a:rPr lang="en-IN"/>
              <a:t>Yudhbeer singh</a:t>
            </a:r>
          </a:p>
        </p:txBody>
      </p:sp>
      <p:sp>
        <p:nvSpPr>
          <p:cNvPr id="6" name="Slide Number Placeholder 5">
            <a:extLst>
              <a:ext uri="{FF2B5EF4-FFF2-40B4-BE49-F238E27FC236}">
                <a16:creationId xmlns:a16="http://schemas.microsoft.com/office/drawing/2014/main" id="{15B47BD2-75E8-DDE5-945D-4B714103CF14}"/>
              </a:ext>
            </a:extLst>
          </p:cNvPr>
          <p:cNvSpPr>
            <a:spLocks noGrp="1"/>
          </p:cNvSpPr>
          <p:nvPr>
            <p:ph type="sldNum" sz="quarter" idx="12"/>
          </p:nvPr>
        </p:nvSpPr>
        <p:spPr/>
        <p:txBody>
          <a:bodyPr/>
          <a:lstStyle/>
          <a:p>
            <a:fld id="{5FED77AF-CB3C-482E-BEF5-1CAF32EC3C69}" type="slidenum">
              <a:rPr lang="en-IN" smtClean="0"/>
              <a:t>‹#›</a:t>
            </a:fld>
            <a:endParaRPr lang="en-IN"/>
          </a:p>
        </p:txBody>
      </p:sp>
    </p:spTree>
    <p:extLst>
      <p:ext uri="{BB962C8B-B14F-4D97-AF65-F5344CB8AC3E}">
        <p14:creationId xmlns:p14="http://schemas.microsoft.com/office/powerpoint/2010/main" val="7148906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74318E-6389-D330-5694-6A0EC4BE984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42E3B242-A3A4-B4EC-3CB7-10D1F177D5A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69D0F7F-9454-C77D-7BF9-B4DFC2ACE84A}"/>
              </a:ext>
            </a:extLst>
          </p:cNvPr>
          <p:cNvSpPr>
            <a:spLocks noGrp="1"/>
          </p:cNvSpPr>
          <p:nvPr>
            <p:ph type="dt" sz="half" idx="10"/>
          </p:nvPr>
        </p:nvSpPr>
        <p:spPr/>
        <p:txBody>
          <a:bodyPr/>
          <a:lstStyle/>
          <a:p>
            <a:fld id="{F39B0AB1-8671-49B2-A600-D2209F8E545D}" type="datetime1">
              <a:rPr lang="en-US" smtClean="0"/>
              <a:t>12/17/2025</a:t>
            </a:fld>
            <a:endParaRPr lang="en-IN"/>
          </a:p>
        </p:txBody>
      </p:sp>
      <p:sp>
        <p:nvSpPr>
          <p:cNvPr id="5" name="Footer Placeholder 4">
            <a:extLst>
              <a:ext uri="{FF2B5EF4-FFF2-40B4-BE49-F238E27FC236}">
                <a16:creationId xmlns:a16="http://schemas.microsoft.com/office/drawing/2014/main" id="{97B14572-4656-3363-3C98-CA26C55D064C}"/>
              </a:ext>
            </a:extLst>
          </p:cNvPr>
          <p:cNvSpPr>
            <a:spLocks noGrp="1"/>
          </p:cNvSpPr>
          <p:nvPr>
            <p:ph type="ftr" sz="quarter" idx="11"/>
          </p:nvPr>
        </p:nvSpPr>
        <p:spPr/>
        <p:txBody>
          <a:bodyPr/>
          <a:lstStyle/>
          <a:p>
            <a:r>
              <a:rPr lang="en-IN"/>
              <a:t>Yudhbeer singh</a:t>
            </a:r>
          </a:p>
        </p:txBody>
      </p:sp>
      <p:sp>
        <p:nvSpPr>
          <p:cNvPr id="6" name="Slide Number Placeholder 5">
            <a:extLst>
              <a:ext uri="{FF2B5EF4-FFF2-40B4-BE49-F238E27FC236}">
                <a16:creationId xmlns:a16="http://schemas.microsoft.com/office/drawing/2014/main" id="{B5459DA8-9AE9-5B03-E8AF-4F2F7CA503A5}"/>
              </a:ext>
            </a:extLst>
          </p:cNvPr>
          <p:cNvSpPr>
            <a:spLocks noGrp="1"/>
          </p:cNvSpPr>
          <p:nvPr>
            <p:ph type="sldNum" sz="quarter" idx="12"/>
          </p:nvPr>
        </p:nvSpPr>
        <p:spPr/>
        <p:txBody>
          <a:bodyPr/>
          <a:lstStyle/>
          <a:p>
            <a:fld id="{5FED77AF-CB3C-482E-BEF5-1CAF32EC3C69}" type="slidenum">
              <a:rPr lang="en-IN" smtClean="0"/>
              <a:t>‹#›</a:t>
            </a:fld>
            <a:endParaRPr lang="en-IN"/>
          </a:p>
        </p:txBody>
      </p:sp>
    </p:spTree>
    <p:extLst>
      <p:ext uri="{BB962C8B-B14F-4D97-AF65-F5344CB8AC3E}">
        <p14:creationId xmlns:p14="http://schemas.microsoft.com/office/powerpoint/2010/main" val="17513132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FBF914-AC8E-E9AD-6193-D56AE604E209}"/>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25C528FD-538F-71CC-D284-A3FDF131611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10257872-B018-64D2-831F-CB7BFEF04F5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0D170594-0924-5A89-9D9F-97FF3530B8AD}"/>
              </a:ext>
            </a:extLst>
          </p:cNvPr>
          <p:cNvSpPr>
            <a:spLocks noGrp="1"/>
          </p:cNvSpPr>
          <p:nvPr>
            <p:ph type="dt" sz="half" idx="10"/>
          </p:nvPr>
        </p:nvSpPr>
        <p:spPr/>
        <p:txBody>
          <a:bodyPr/>
          <a:lstStyle/>
          <a:p>
            <a:fld id="{19A70142-3FC2-457A-BD7B-A1EB7BC9FC5D}" type="datetime1">
              <a:rPr lang="en-US" smtClean="0"/>
              <a:t>12/17/2025</a:t>
            </a:fld>
            <a:endParaRPr lang="en-IN"/>
          </a:p>
        </p:txBody>
      </p:sp>
      <p:sp>
        <p:nvSpPr>
          <p:cNvPr id="6" name="Footer Placeholder 5">
            <a:extLst>
              <a:ext uri="{FF2B5EF4-FFF2-40B4-BE49-F238E27FC236}">
                <a16:creationId xmlns:a16="http://schemas.microsoft.com/office/drawing/2014/main" id="{66E3F2D5-CE69-C0CA-2BC0-D034146E5DA7}"/>
              </a:ext>
            </a:extLst>
          </p:cNvPr>
          <p:cNvSpPr>
            <a:spLocks noGrp="1"/>
          </p:cNvSpPr>
          <p:nvPr>
            <p:ph type="ftr" sz="quarter" idx="11"/>
          </p:nvPr>
        </p:nvSpPr>
        <p:spPr/>
        <p:txBody>
          <a:bodyPr/>
          <a:lstStyle/>
          <a:p>
            <a:r>
              <a:rPr lang="en-IN"/>
              <a:t>Yudhbeer singh</a:t>
            </a:r>
          </a:p>
        </p:txBody>
      </p:sp>
      <p:sp>
        <p:nvSpPr>
          <p:cNvPr id="7" name="Slide Number Placeholder 6">
            <a:extLst>
              <a:ext uri="{FF2B5EF4-FFF2-40B4-BE49-F238E27FC236}">
                <a16:creationId xmlns:a16="http://schemas.microsoft.com/office/drawing/2014/main" id="{9AF50856-FC31-6CBF-D731-0FD47E4409FF}"/>
              </a:ext>
            </a:extLst>
          </p:cNvPr>
          <p:cNvSpPr>
            <a:spLocks noGrp="1"/>
          </p:cNvSpPr>
          <p:nvPr>
            <p:ph type="sldNum" sz="quarter" idx="12"/>
          </p:nvPr>
        </p:nvSpPr>
        <p:spPr/>
        <p:txBody>
          <a:bodyPr/>
          <a:lstStyle/>
          <a:p>
            <a:fld id="{5FED77AF-CB3C-482E-BEF5-1CAF32EC3C69}" type="slidenum">
              <a:rPr lang="en-IN" smtClean="0"/>
              <a:t>‹#›</a:t>
            </a:fld>
            <a:endParaRPr lang="en-IN"/>
          </a:p>
        </p:txBody>
      </p:sp>
    </p:spTree>
    <p:extLst>
      <p:ext uri="{BB962C8B-B14F-4D97-AF65-F5344CB8AC3E}">
        <p14:creationId xmlns:p14="http://schemas.microsoft.com/office/powerpoint/2010/main" val="16482361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E3CE58-D964-2B4D-0721-16FAF2949EF6}"/>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041D8A92-7776-3D55-30E6-6A721C0A1B8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78E16F2-0A3F-9299-29A5-FCA6085B668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481C3387-A7D8-70E3-52A2-0513F246CE6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C57D0E7-BC64-2629-74A9-D1FE78A0809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15B70427-A8DF-C0B2-ACAE-26CFCD911F37}"/>
              </a:ext>
            </a:extLst>
          </p:cNvPr>
          <p:cNvSpPr>
            <a:spLocks noGrp="1"/>
          </p:cNvSpPr>
          <p:nvPr>
            <p:ph type="dt" sz="half" idx="10"/>
          </p:nvPr>
        </p:nvSpPr>
        <p:spPr/>
        <p:txBody>
          <a:bodyPr/>
          <a:lstStyle/>
          <a:p>
            <a:fld id="{069F9D4C-20DC-47A9-80EF-C08D75BDBAB0}" type="datetime1">
              <a:rPr lang="en-US" smtClean="0"/>
              <a:t>12/17/2025</a:t>
            </a:fld>
            <a:endParaRPr lang="en-IN"/>
          </a:p>
        </p:txBody>
      </p:sp>
      <p:sp>
        <p:nvSpPr>
          <p:cNvPr id="8" name="Footer Placeholder 7">
            <a:extLst>
              <a:ext uri="{FF2B5EF4-FFF2-40B4-BE49-F238E27FC236}">
                <a16:creationId xmlns:a16="http://schemas.microsoft.com/office/drawing/2014/main" id="{5BA83639-1B37-BD12-E2F8-8819D5E84C0F}"/>
              </a:ext>
            </a:extLst>
          </p:cNvPr>
          <p:cNvSpPr>
            <a:spLocks noGrp="1"/>
          </p:cNvSpPr>
          <p:nvPr>
            <p:ph type="ftr" sz="quarter" idx="11"/>
          </p:nvPr>
        </p:nvSpPr>
        <p:spPr/>
        <p:txBody>
          <a:bodyPr/>
          <a:lstStyle/>
          <a:p>
            <a:r>
              <a:rPr lang="en-IN"/>
              <a:t>Yudhbeer singh</a:t>
            </a:r>
          </a:p>
        </p:txBody>
      </p:sp>
      <p:sp>
        <p:nvSpPr>
          <p:cNvPr id="9" name="Slide Number Placeholder 8">
            <a:extLst>
              <a:ext uri="{FF2B5EF4-FFF2-40B4-BE49-F238E27FC236}">
                <a16:creationId xmlns:a16="http://schemas.microsoft.com/office/drawing/2014/main" id="{5871813B-74A8-1E8A-0D15-6B391F81A4F4}"/>
              </a:ext>
            </a:extLst>
          </p:cNvPr>
          <p:cNvSpPr>
            <a:spLocks noGrp="1"/>
          </p:cNvSpPr>
          <p:nvPr>
            <p:ph type="sldNum" sz="quarter" idx="12"/>
          </p:nvPr>
        </p:nvSpPr>
        <p:spPr/>
        <p:txBody>
          <a:bodyPr/>
          <a:lstStyle/>
          <a:p>
            <a:fld id="{5FED77AF-CB3C-482E-BEF5-1CAF32EC3C69}" type="slidenum">
              <a:rPr lang="en-IN" smtClean="0"/>
              <a:t>‹#›</a:t>
            </a:fld>
            <a:endParaRPr lang="en-IN"/>
          </a:p>
        </p:txBody>
      </p:sp>
    </p:spTree>
    <p:extLst>
      <p:ext uri="{BB962C8B-B14F-4D97-AF65-F5344CB8AC3E}">
        <p14:creationId xmlns:p14="http://schemas.microsoft.com/office/powerpoint/2010/main" val="41425800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A52DBA-6C6E-08EE-13EC-0EC2EBFDA42A}"/>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D3761BAE-62E0-8373-55CC-4882B546F45F}"/>
              </a:ext>
            </a:extLst>
          </p:cNvPr>
          <p:cNvSpPr>
            <a:spLocks noGrp="1"/>
          </p:cNvSpPr>
          <p:nvPr>
            <p:ph type="dt" sz="half" idx="10"/>
          </p:nvPr>
        </p:nvSpPr>
        <p:spPr/>
        <p:txBody>
          <a:bodyPr/>
          <a:lstStyle/>
          <a:p>
            <a:fld id="{CFCF26A2-DEE7-434A-B55B-7CF1765D0A09}" type="datetime1">
              <a:rPr lang="en-US" smtClean="0"/>
              <a:t>12/17/2025</a:t>
            </a:fld>
            <a:endParaRPr lang="en-IN"/>
          </a:p>
        </p:txBody>
      </p:sp>
      <p:sp>
        <p:nvSpPr>
          <p:cNvPr id="4" name="Footer Placeholder 3">
            <a:extLst>
              <a:ext uri="{FF2B5EF4-FFF2-40B4-BE49-F238E27FC236}">
                <a16:creationId xmlns:a16="http://schemas.microsoft.com/office/drawing/2014/main" id="{CF597A0F-6F64-EDD6-C827-690DDC782AB2}"/>
              </a:ext>
            </a:extLst>
          </p:cNvPr>
          <p:cNvSpPr>
            <a:spLocks noGrp="1"/>
          </p:cNvSpPr>
          <p:nvPr>
            <p:ph type="ftr" sz="quarter" idx="11"/>
          </p:nvPr>
        </p:nvSpPr>
        <p:spPr/>
        <p:txBody>
          <a:bodyPr/>
          <a:lstStyle/>
          <a:p>
            <a:r>
              <a:rPr lang="en-IN"/>
              <a:t>Yudhbeer singh</a:t>
            </a:r>
          </a:p>
        </p:txBody>
      </p:sp>
      <p:sp>
        <p:nvSpPr>
          <p:cNvPr id="5" name="Slide Number Placeholder 4">
            <a:extLst>
              <a:ext uri="{FF2B5EF4-FFF2-40B4-BE49-F238E27FC236}">
                <a16:creationId xmlns:a16="http://schemas.microsoft.com/office/drawing/2014/main" id="{6C8FA1FE-ED16-3379-EBFD-0EE8A80583D0}"/>
              </a:ext>
            </a:extLst>
          </p:cNvPr>
          <p:cNvSpPr>
            <a:spLocks noGrp="1"/>
          </p:cNvSpPr>
          <p:nvPr>
            <p:ph type="sldNum" sz="quarter" idx="12"/>
          </p:nvPr>
        </p:nvSpPr>
        <p:spPr/>
        <p:txBody>
          <a:bodyPr/>
          <a:lstStyle/>
          <a:p>
            <a:fld id="{5FED77AF-CB3C-482E-BEF5-1CAF32EC3C69}" type="slidenum">
              <a:rPr lang="en-IN" smtClean="0"/>
              <a:t>‹#›</a:t>
            </a:fld>
            <a:endParaRPr lang="en-IN"/>
          </a:p>
        </p:txBody>
      </p:sp>
    </p:spTree>
    <p:extLst>
      <p:ext uri="{BB962C8B-B14F-4D97-AF65-F5344CB8AC3E}">
        <p14:creationId xmlns:p14="http://schemas.microsoft.com/office/powerpoint/2010/main" val="9094217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CC4F952-A3D4-1E17-A132-1E18668D1D2B}"/>
              </a:ext>
            </a:extLst>
          </p:cNvPr>
          <p:cNvSpPr>
            <a:spLocks noGrp="1"/>
          </p:cNvSpPr>
          <p:nvPr>
            <p:ph type="dt" sz="half" idx="10"/>
          </p:nvPr>
        </p:nvSpPr>
        <p:spPr/>
        <p:txBody>
          <a:bodyPr/>
          <a:lstStyle/>
          <a:p>
            <a:fld id="{FA1C527F-CF9C-4857-84D8-F5CDFB7B917C}" type="datetime1">
              <a:rPr lang="en-US" smtClean="0"/>
              <a:t>12/17/2025</a:t>
            </a:fld>
            <a:endParaRPr lang="en-IN"/>
          </a:p>
        </p:txBody>
      </p:sp>
      <p:sp>
        <p:nvSpPr>
          <p:cNvPr id="3" name="Footer Placeholder 2">
            <a:extLst>
              <a:ext uri="{FF2B5EF4-FFF2-40B4-BE49-F238E27FC236}">
                <a16:creationId xmlns:a16="http://schemas.microsoft.com/office/drawing/2014/main" id="{60668083-3F61-2BAD-8F55-FA88B34EE80F}"/>
              </a:ext>
            </a:extLst>
          </p:cNvPr>
          <p:cNvSpPr>
            <a:spLocks noGrp="1"/>
          </p:cNvSpPr>
          <p:nvPr>
            <p:ph type="ftr" sz="quarter" idx="11"/>
          </p:nvPr>
        </p:nvSpPr>
        <p:spPr/>
        <p:txBody>
          <a:bodyPr/>
          <a:lstStyle/>
          <a:p>
            <a:r>
              <a:rPr lang="en-IN"/>
              <a:t>Yudhbeer singh</a:t>
            </a:r>
          </a:p>
        </p:txBody>
      </p:sp>
      <p:sp>
        <p:nvSpPr>
          <p:cNvPr id="4" name="Slide Number Placeholder 3">
            <a:extLst>
              <a:ext uri="{FF2B5EF4-FFF2-40B4-BE49-F238E27FC236}">
                <a16:creationId xmlns:a16="http://schemas.microsoft.com/office/drawing/2014/main" id="{FAC7CA4D-C3B7-048B-3C7E-28675E994700}"/>
              </a:ext>
            </a:extLst>
          </p:cNvPr>
          <p:cNvSpPr>
            <a:spLocks noGrp="1"/>
          </p:cNvSpPr>
          <p:nvPr>
            <p:ph type="sldNum" sz="quarter" idx="12"/>
          </p:nvPr>
        </p:nvSpPr>
        <p:spPr/>
        <p:txBody>
          <a:bodyPr/>
          <a:lstStyle/>
          <a:p>
            <a:fld id="{5FED77AF-CB3C-482E-BEF5-1CAF32EC3C69}" type="slidenum">
              <a:rPr lang="en-IN" smtClean="0"/>
              <a:t>‹#›</a:t>
            </a:fld>
            <a:endParaRPr lang="en-IN"/>
          </a:p>
        </p:txBody>
      </p:sp>
    </p:spTree>
    <p:extLst>
      <p:ext uri="{BB962C8B-B14F-4D97-AF65-F5344CB8AC3E}">
        <p14:creationId xmlns:p14="http://schemas.microsoft.com/office/powerpoint/2010/main" val="33600417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5D9BD7-6503-7C9A-BD24-9AEB9CAF4A3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0E328864-FE67-DFCB-F008-FB9716C9480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77339D09-5929-48DD-CA3C-064F1C5DE6B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D4F8142-5C6B-5D23-9E37-AD9EF44C267A}"/>
              </a:ext>
            </a:extLst>
          </p:cNvPr>
          <p:cNvSpPr>
            <a:spLocks noGrp="1"/>
          </p:cNvSpPr>
          <p:nvPr>
            <p:ph type="dt" sz="half" idx="10"/>
          </p:nvPr>
        </p:nvSpPr>
        <p:spPr/>
        <p:txBody>
          <a:bodyPr/>
          <a:lstStyle/>
          <a:p>
            <a:fld id="{06C078BC-1C4F-4946-AE65-74364EFDDBC8}" type="datetime1">
              <a:rPr lang="en-US" smtClean="0"/>
              <a:t>12/17/2025</a:t>
            </a:fld>
            <a:endParaRPr lang="en-IN"/>
          </a:p>
        </p:txBody>
      </p:sp>
      <p:sp>
        <p:nvSpPr>
          <p:cNvPr id="6" name="Footer Placeholder 5">
            <a:extLst>
              <a:ext uri="{FF2B5EF4-FFF2-40B4-BE49-F238E27FC236}">
                <a16:creationId xmlns:a16="http://schemas.microsoft.com/office/drawing/2014/main" id="{85553A19-8119-73A2-B314-3644083E3C6F}"/>
              </a:ext>
            </a:extLst>
          </p:cNvPr>
          <p:cNvSpPr>
            <a:spLocks noGrp="1"/>
          </p:cNvSpPr>
          <p:nvPr>
            <p:ph type="ftr" sz="quarter" idx="11"/>
          </p:nvPr>
        </p:nvSpPr>
        <p:spPr/>
        <p:txBody>
          <a:bodyPr/>
          <a:lstStyle/>
          <a:p>
            <a:r>
              <a:rPr lang="en-IN"/>
              <a:t>Yudhbeer singh</a:t>
            </a:r>
          </a:p>
        </p:txBody>
      </p:sp>
      <p:sp>
        <p:nvSpPr>
          <p:cNvPr id="7" name="Slide Number Placeholder 6">
            <a:extLst>
              <a:ext uri="{FF2B5EF4-FFF2-40B4-BE49-F238E27FC236}">
                <a16:creationId xmlns:a16="http://schemas.microsoft.com/office/drawing/2014/main" id="{64FE99F5-0B10-31A1-38A7-D9D3969939A7}"/>
              </a:ext>
            </a:extLst>
          </p:cNvPr>
          <p:cNvSpPr>
            <a:spLocks noGrp="1"/>
          </p:cNvSpPr>
          <p:nvPr>
            <p:ph type="sldNum" sz="quarter" idx="12"/>
          </p:nvPr>
        </p:nvSpPr>
        <p:spPr/>
        <p:txBody>
          <a:bodyPr/>
          <a:lstStyle/>
          <a:p>
            <a:fld id="{5FED77AF-CB3C-482E-BEF5-1CAF32EC3C69}" type="slidenum">
              <a:rPr lang="en-IN" smtClean="0"/>
              <a:t>‹#›</a:t>
            </a:fld>
            <a:endParaRPr lang="en-IN"/>
          </a:p>
        </p:txBody>
      </p:sp>
    </p:spTree>
    <p:extLst>
      <p:ext uri="{BB962C8B-B14F-4D97-AF65-F5344CB8AC3E}">
        <p14:creationId xmlns:p14="http://schemas.microsoft.com/office/powerpoint/2010/main" val="12387115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6E16B8-52C9-8E1B-E8D2-47B96EF48CF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08544F75-29B4-6010-5DD4-5D0E6035E97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8E00FC44-7C45-FED5-8200-B08D1160023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5BD5CAC-650F-F213-D6C6-D348D02BA791}"/>
              </a:ext>
            </a:extLst>
          </p:cNvPr>
          <p:cNvSpPr>
            <a:spLocks noGrp="1"/>
          </p:cNvSpPr>
          <p:nvPr>
            <p:ph type="dt" sz="half" idx="10"/>
          </p:nvPr>
        </p:nvSpPr>
        <p:spPr/>
        <p:txBody>
          <a:bodyPr/>
          <a:lstStyle/>
          <a:p>
            <a:fld id="{4147AF6F-D64B-4849-ACFE-BDA8D10051F6}" type="datetime1">
              <a:rPr lang="en-US" smtClean="0"/>
              <a:t>12/17/2025</a:t>
            </a:fld>
            <a:endParaRPr lang="en-IN"/>
          </a:p>
        </p:txBody>
      </p:sp>
      <p:sp>
        <p:nvSpPr>
          <p:cNvPr id="6" name="Footer Placeholder 5">
            <a:extLst>
              <a:ext uri="{FF2B5EF4-FFF2-40B4-BE49-F238E27FC236}">
                <a16:creationId xmlns:a16="http://schemas.microsoft.com/office/drawing/2014/main" id="{16257F85-AC0D-C28F-9A01-B626C281F6AB}"/>
              </a:ext>
            </a:extLst>
          </p:cNvPr>
          <p:cNvSpPr>
            <a:spLocks noGrp="1"/>
          </p:cNvSpPr>
          <p:nvPr>
            <p:ph type="ftr" sz="quarter" idx="11"/>
          </p:nvPr>
        </p:nvSpPr>
        <p:spPr/>
        <p:txBody>
          <a:bodyPr/>
          <a:lstStyle/>
          <a:p>
            <a:r>
              <a:rPr lang="en-IN"/>
              <a:t>Yudhbeer singh</a:t>
            </a:r>
          </a:p>
        </p:txBody>
      </p:sp>
      <p:sp>
        <p:nvSpPr>
          <p:cNvPr id="7" name="Slide Number Placeholder 6">
            <a:extLst>
              <a:ext uri="{FF2B5EF4-FFF2-40B4-BE49-F238E27FC236}">
                <a16:creationId xmlns:a16="http://schemas.microsoft.com/office/drawing/2014/main" id="{DD1E3156-8EA3-58F4-2987-05163A7015F5}"/>
              </a:ext>
            </a:extLst>
          </p:cNvPr>
          <p:cNvSpPr>
            <a:spLocks noGrp="1"/>
          </p:cNvSpPr>
          <p:nvPr>
            <p:ph type="sldNum" sz="quarter" idx="12"/>
          </p:nvPr>
        </p:nvSpPr>
        <p:spPr/>
        <p:txBody>
          <a:bodyPr/>
          <a:lstStyle/>
          <a:p>
            <a:fld id="{5FED77AF-CB3C-482E-BEF5-1CAF32EC3C69}" type="slidenum">
              <a:rPr lang="en-IN" smtClean="0"/>
              <a:t>‹#›</a:t>
            </a:fld>
            <a:endParaRPr lang="en-IN"/>
          </a:p>
        </p:txBody>
      </p:sp>
    </p:spTree>
    <p:extLst>
      <p:ext uri="{BB962C8B-B14F-4D97-AF65-F5344CB8AC3E}">
        <p14:creationId xmlns:p14="http://schemas.microsoft.com/office/powerpoint/2010/main" val="17766132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D96857E-1C12-4481-4342-B85A7736E49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6F67C081-BA54-0762-92B2-903EAEE8C29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F6BC86CA-5231-2B14-D965-CE56D3895A8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0BFC1A3-534E-4BE8-A131-1757A21C5871}" type="datetime1">
              <a:rPr lang="en-US" smtClean="0"/>
              <a:t>12/17/2025</a:t>
            </a:fld>
            <a:endParaRPr lang="en-IN"/>
          </a:p>
        </p:txBody>
      </p:sp>
      <p:sp>
        <p:nvSpPr>
          <p:cNvPr id="5" name="Footer Placeholder 4">
            <a:extLst>
              <a:ext uri="{FF2B5EF4-FFF2-40B4-BE49-F238E27FC236}">
                <a16:creationId xmlns:a16="http://schemas.microsoft.com/office/drawing/2014/main" id="{D24A9EFA-4F73-DD58-E3F0-A61267535F6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IN"/>
              <a:t>Yudhbeer singh</a:t>
            </a:r>
          </a:p>
        </p:txBody>
      </p:sp>
      <p:sp>
        <p:nvSpPr>
          <p:cNvPr id="6" name="Slide Number Placeholder 5">
            <a:extLst>
              <a:ext uri="{FF2B5EF4-FFF2-40B4-BE49-F238E27FC236}">
                <a16:creationId xmlns:a16="http://schemas.microsoft.com/office/drawing/2014/main" id="{CDEAA842-53DF-9347-A08C-6CD9A0815F5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FED77AF-CB3C-482E-BEF5-1CAF32EC3C69}" type="slidenum">
              <a:rPr lang="en-IN" smtClean="0"/>
              <a:t>‹#›</a:t>
            </a:fld>
            <a:endParaRPr lang="en-IN"/>
          </a:p>
        </p:txBody>
      </p:sp>
    </p:spTree>
    <p:extLst>
      <p:ext uri="{BB962C8B-B14F-4D97-AF65-F5344CB8AC3E}">
        <p14:creationId xmlns:p14="http://schemas.microsoft.com/office/powerpoint/2010/main" val="37921504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pn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2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12.xml"/><Relationship Id="rId4" Type="http://schemas.openxmlformats.org/officeDocument/2006/relationships/image" Target="../media/image11.png"/></Relationships>
</file>

<file path=ppt/slides/_rels/slide2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12.xml"/><Relationship Id="rId5" Type="http://schemas.openxmlformats.org/officeDocument/2006/relationships/image" Target="../media/image12.png"/><Relationship Id="rId4" Type="http://schemas.openxmlformats.org/officeDocument/2006/relationships/image" Target="../media/image11.png"/></Relationships>
</file>

<file path=ppt/slides/_rels/slide2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12.xml"/><Relationship Id="rId4" Type="http://schemas.openxmlformats.org/officeDocument/2006/relationships/image" Target="../media/image11.pn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Content Placeholder 5" descr="Image result for RADIOLOGICAL DISPERSAL DEVICES/ DIRTY BOMB">
            <a:extLst>
              <a:ext uri="{FF2B5EF4-FFF2-40B4-BE49-F238E27FC236}">
                <a16:creationId xmlns:a16="http://schemas.microsoft.com/office/drawing/2014/main" id="{42BEA000-28C3-47D0-A806-F12CB1859E7D}"/>
              </a:ext>
            </a:extLst>
          </p:cNvPr>
          <p:cNvPicPr>
            <a:picLocks noChangeAspect="1" noChangeArrowheads="1"/>
          </p:cNvPicPr>
          <p:nvPr/>
        </p:nvPicPr>
        <p:blipFill>
          <a:blip r:embed="rId2">
            <a:duotone>
              <a:prstClr val="black"/>
              <a:schemeClr val="accent4">
                <a:tint val="45000"/>
                <a:satMod val="400000"/>
              </a:schemeClr>
            </a:duotone>
            <a:extLst>
              <a:ext uri="{28A0092B-C50C-407E-A947-70E740481C1C}">
                <a14:useLocalDpi xmlns:a14="http://schemas.microsoft.com/office/drawing/2010/main" val="0"/>
              </a:ext>
            </a:extLst>
          </a:blip>
          <a:srcRect/>
          <a:stretch>
            <a:fillRect/>
          </a:stretch>
        </p:blipFill>
        <p:spPr bwMode="auto">
          <a:xfrm>
            <a:off x="0" y="39757"/>
            <a:ext cx="12192000" cy="6818243"/>
          </a:xfrm>
          <a:prstGeom prst="rect">
            <a:avLst/>
          </a:prstGeom>
          <a:solidFill>
            <a:schemeClr val="accent4">
              <a:lumMod val="75000"/>
            </a:schemeClr>
          </a:solidFill>
        </p:spPr>
      </p:pic>
      <p:sp>
        <p:nvSpPr>
          <p:cNvPr id="5" name="Rectangle 4">
            <a:extLst>
              <a:ext uri="{FF2B5EF4-FFF2-40B4-BE49-F238E27FC236}">
                <a16:creationId xmlns:a16="http://schemas.microsoft.com/office/drawing/2014/main" id="{03C086D4-8D88-6581-DCBE-A608AA60381F}"/>
              </a:ext>
            </a:extLst>
          </p:cNvPr>
          <p:cNvSpPr/>
          <p:nvPr/>
        </p:nvSpPr>
        <p:spPr>
          <a:xfrm>
            <a:off x="1919536" y="404664"/>
            <a:ext cx="8302150" cy="6453336"/>
          </a:xfrm>
          <a:prstGeom prst="rect">
            <a:avLst/>
          </a:prstGeom>
          <a:noFill/>
          <a:ln>
            <a:solidFill>
              <a:schemeClr val="accent4">
                <a:lumMod val="75000"/>
              </a:schemeClr>
            </a:solidFill>
          </a:ln>
          <a:effectLst>
            <a:softEdge rad="1270000"/>
          </a:effectLst>
        </p:spPr>
        <p:txBody>
          <a:bodyPr spcFirstLastPara="1" wrap="none">
            <a:prstTxWarp prst="textArchUp">
              <a:avLst>
                <a:gd name="adj" fmla="val 10800000"/>
              </a:avLst>
            </a:prstTxWarp>
            <a:spAutoFit/>
          </a:bodyPr>
          <a:lstStyle/>
          <a:p>
            <a:pPr algn="ctr" eaLnBrk="1" fontAlgn="auto" hangingPunct="1">
              <a:spcBef>
                <a:spcPts val="0"/>
              </a:spcBef>
              <a:spcAft>
                <a:spcPts val="0"/>
              </a:spcAft>
              <a:defRPr/>
            </a:pPr>
            <a:endParaRPr lang="en-IN" sz="9600" b="1" dirty="0">
              <a:ln w="22225">
                <a:solidFill>
                  <a:schemeClr val="accent2"/>
                </a:solidFill>
                <a:prstDash val="solid"/>
              </a:ln>
              <a:solidFill>
                <a:schemeClr val="accent2">
                  <a:lumMod val="40000"/>
                  <a:lumOff val="60000"/>
                </a:schemeClr>
              </a:solidFill>
              <a:latin typeface="+mn-lt"/>
            </a:endParaRPr>
          </a:p>
        </p:txBody>
      </p:sp>
      <p:pic>
        <p:nvPicPr>
          <p:cNvPr id="6" name="Picture 5">
            <a:extLst>
              <a:ext uri="{FF2B5EF4-FFF2-40B4-BE49-F238E27FC236}">
                <a16:creationId xmlns:a16="http://schemas.microsoft.com/office/drawing/2014/main" id="{F47782F4-264D-4E13-8A57-6F7049A2BB9E}"/>
              </a:ext>
            </a:extLst>
          </p:cNvPr>
          <p:cNvPicPr>
            <a:picLocks noChangeAspect="1"/>
          </p:cNvPicPr>
          <p:nvPr/>
        </p:nvPicPr>
        <p:blipFill>
          <a:blip r:embed="rId3"/>
          <a:stretch>
            <a:fillRect/>
          </a:stretch>
        </p:blipFill>
        <p:spPr>
          <a:xfrm>
            <a:off x="0" y="1878647"/>
            <a:ext cx="7543800" cy="1474153"/>
          </a:xfrm>
          <a:prstGeom prst="rect">
            <a:avLst/>
          </a:prstGeom>
        </p:spPr>
      </p:pic>
      <p:pic>
        <p:nvPicPr>
          <p:cNvPr id="7" name="object 4">
            <a:extLst>
              <a:ext uri="{FF2B5EF4-FFF2-40B4-BE49-F238E27FC236}">
                <a16:creationId xmlns:a16="http://schemas.microsoft.com/office/drawing/2014/main" id="{712D7C7C-4735-4897-9EB1-1A0D2183CE8F}"/>
              </a:ext>
            </a:extLst>
          </p:cNvPr>
          <p:cNvPicPr/>
          <p:nvPr/>
        </p:nvPicPr>
        <p:blipFill rotWithShape="1">
          <a:blip r:embed="rId4" cstate="print"/>
          <a:srcRect r="21695"/>
          <a:stretch/>
        </p:blipFill>
        <p:spPr>
          <a:xfrm>
            <a:off x="10741032" y="27603"/>
            <a:ext cx="1436668" cy="1088879"/>
          </a:xfrm>
          <a:prstGeom prst="rect">
            <a:avLst/>
          </a:prstGeom>
        </p:spPr>
      </p:pic>
      <p:pic>
        <p:nvPicPr>
          <p:cNvPr id="8" name="Picture 7">
            <a:extLst>
              <a:ext uri="{FF2B5EF4-FFF2-40B4-BE49-F238E27FC236}">
                <a16:creationId xmlns:a16="http://schemas.microsoft.com/office/drawing/2014/main" id="{24405B09-2448-4681-A0A4-CFF09147B8AF}"/>
              </a:ext>
            </a:extLst>
          </p:cNvPr>
          <p:cNvPicPr>
            <a:picLocks noChangeAspect="1"/>
          </p:cNvPicPr>
          <p:nvPr/>
        </p:nvPicPr>
        <p:blipFill>
          <a:blip r:embed="rId5"/>
          <a:stretch>
            <a:fillRect/>
          </a:stretch>
        </p:blipFill>
        <p:spPr>
          <a:xfrm>
            <a:off x="234651" y="117884"/>
            <a:ext cx="1384533" cy="941482"/>
          </a:xfrm>
          <a:prstGeom prst="rect">
            <a:avLst/>
          </a:prstGeom>
        </p:spPr>
      </p:pic>
      <p:pic>
        <p:nvPicPr>
          <p:cNvPr id="9" name="Picture 2" descr="Federal Emergency Management Agency (FEMA) Chemical, Biological,  Radiological, and Nuclear (CBRN) Office: Chemical Portfolio Ove">
            <a:extLst>
              <a:ext uri="{FF2B5EF4-FFF2-40B4-BE49-F238E27FC236}">
                <a16:creationId xmlns:a16="http://schemas.microsoft.com/office/drawing/2014/main" id="{EF894952-3460-4B21-B722-631931943D27}"/>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068961" y="0"/>
            <a:ext cx="1848682" cy="1848678"/>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9">
            <a:extLst>
              <a:ext uri="{FF2B5EF4-FFF2-40B4-BE49-F238E27FC236}">
                <a16:creationId xmlns:a16="http://schemas.microsoft.com/office/drawing/2014/main" id="{09134B07-FDD4-4628-BA60-DEBAEC4303B7}"/>
              </a:ext>
            </a:extLst>
          </p:cNvPr>
          <p:cNvPicPr>
            <a:picLocks noChangeAspect="1"/>
          </p:cNvPicPr>
          <p:nvPr/>
        </p:nvPicPr>
        <p:blipFill>
          <a:blip r:embed="rId7"/>
          <a:stretch>
            <a:fillRect/>
          </a:stretch>
        </p:blipFill>
        <p:spPr>
          <a:xfrm>
            <a:off x="0" y="5600889"/>
            <a:ext cx="12192000" cy="1261872"/>
          </a:xfrm>
          <a:prstGeom prst="rect">
            <a:avLst/>
          </a:prstGeom>
        </p:spPr>
      </p:pic>
      <p:sp>
        <p:nvSpPr>
          <p:cNvPr id="2" name="Rectangle 1">
            <a:extLst>
              <a:ext uri="{FF2B5EF4-FFF2-40B4-BE49-F238E27FC236}">
                <a16:creationId xmlns:a16="http://schemas.microsoft.com/office/drawing/2014/main" id="{8206FE79-F5DB-4E1F-A8E3-392D875D21C3}"/>
              </a:ext>
            </a:extLst>
          </p:cNvPr>
          <p:cNvSpPr/>
          <p:nvPr/>
        </p:nvSpPr>
        <p:spPr>
          <a:xfrm>
            <a:off x="168339" y="1921138"/>
            <a:ext cx="7223061" cy="707886"/>
          </a:xfrm>
          <a:prstGeom prst="rect">
            <a:avLst/>
          </a:prstGeom>
        </p:spPr>
        <p:txBody>
          <a:bodyPr wrap="square">
            <a:spAutoFit/>
          </a:bodyPr>
          <a:lstStyle/>
          <a:p>
            <a:r>
              <a:rPr lang="en-IN" sz="4000" b="1" dirty="0">
                <a:solidFill>
                  <a:schemeClr val="bg1"/>
                </a:solidFill>
                <a:latin typeface="Open sans" panose="020B0606030504020204"/>
                <a:cs typeface="Times New Roman" panose="02020603050405020304" pitchFamily="18" charset="0"/>
              </a:rPr>
              <a:t> </a:t>
            </a:r>
            <a:r>
              <a:rPr lang="hi-IN" sz="4000" b="1" dirty="0">
                <a:solidFill>
                  <a:schemeClr val="bg1"/>
                </a:solidFill>
                <a:latin typeface="Open sans" panose="020B0606030504020204"/>
                <a:cs typeface="Times New Roman" panose="02020603050405020304" pitchFamily="18" charset="0"/>
              </a:rPr>
              <a:t>विकिरण फ़ैलाने वाले उपकरण/ (आर.डी.डी) </a:t>
            </a:r>
            <a:endParaRPr lang="en-IN" sz="4000" b="1" dirty="0">
              <a:solidFill>
                <a:schemeClr val="bg1"/>
              </a:solidFill>
              <a:latin typeface="Open sans" panose="020B0606030504020204"/>
            </a:endParaRPr>
          </a:p>
        </p:txBody>
      </p:sp>
      <p:sp>
        <p:nvSpPr>
          <p:cNvPr id="4" name="TextBox 3">
            <a:extLst>
              <a:ext uri="{FF2B5EF4-FFF2-40B4-BE49-F238E27FC236}">
                <a16:creationId xmlns:a16="http://schemas.microsoft.com/office/drawing/2014/main" id="{CFDF4665-488E-D3E1-6E1D-8709612D11BF}"/>
              </a:ext>
            </a:extLst>
          </p:cNvPr>
          <p:cNvSpPr txBox="1"/>
          <p:nvPr/>
        </p:nvSpPr>
        <p:spPr>
          <a:xfrm>
            <a:off x="8013632" y="6002173"/>
            <a:ext cx="6097904" cy="675441"/>
          </a:xfrm>
          <a:prstGeom prst="rect">
            <a:avLst/>
          </a:prstGeom>
          <a:noFill/>
        </p:spPr>
        <p:txBody>
          <a:bodyPr wrap="square">
            <a:spAutoFit/>
          </a:bodyPr>
          <a:lstStyle/>
          <a:p>
            <a:pPr>
              <a:lnSpc>
                <a:spcPct val="107000"/>
              </a:lnSpc>
              <a:spcAft>
                <a:spcPts val="800"/>
              </a:spcAft>
              <a:buNone/>
            </a:pPr>
            <a:r>
              <a:rPr lang="hi-IN" sz="3600" b="1" dirty="0" err="1">
                <a:effectLst/>
                <a:latin typeface="Kruti Dev 092" pitchFamily="2" charset="0"/>
                <a:ea typeface="Calibri" panose="020F0502020204030204" pitchFamily="34" charset="0"/>
                <a:cs typeface="Mangal" panose="02040503050203030202" pitchFamily="18" charset="0"/>
              </a:rPr>
              <a:t>सउनि</a:t>
            </a:r>
            <a:r>
              <a:rPr lang="hi-IN" sz="3600" b="1" dirty="0">
                <a:effectLst/>
                <a:latin typeface="Kruti Dev 092" pitchFamily="2" charset="0"/>
                <a:ea typeface="Calibri" panose="020F0502020204030204" pitchFamily="34" charset="0"/>
                <a:cs typeface="Mangal" panose="02040503050203030202" pitchFamily="18" charset="0"/>
              </a:rPr>
              <a:t>/</a:t>
            </a:r>
            <a:r>
              <a:rPr lang="hi-IN" sz="3600" b="1" dirty="0" err="1">
                <a:effectLst/>
                <a:latin typeface="Kruti Dev 092" pitchFamily="2" charset="0"/>
                <a:ea typeface="Calibri" panose="020F0502020204030204" pitchFamily="34" charset="0"/>
                <a:cs typeface="Mangal" panose="02040503050203030202" pitchFamily="18" charset="0"/>
              </a:rPr>
              <a:t>जीडी</a:t>
            </a:r>
            <a:r>
              <a:rPr lang="hi-IN" sz="3600" b="1" dirty="0">
                <a:effectLst/>
                <a:latin typeface="Kruti Dev 092" pitchFamily="2" charset="0"/>
                <a:ea typeface="Calibri" panose="020F0502020204030204" pitchFamily="34" charset="0"/>
                <a:cs typeface="Mangal" panose="02040503050203030202" pitchFamily="18" charset="0"/>
              </a:rPr>
              <a:t> </a:t>
            </a:r>
            <a:r>
              <a:rPr lang="hi-IN" sz="3600" b="1" dirty="0" err="1">
                <a:effectLst/>
                <a:latin typeface="Kruti Dev 092" pitchFamily="2" charset="0"/>
                <a:ea typeface="Calibri" panose="020F0502020204030204" pitchFamily="34" charset="0"/>
                <a:cs typeface="Mangal" panose="02040503050203030202" pitchFamily="18" charset="0"/>
              </a:rPr>
              <a:t>वृजमोहन</a:t>
            </a:r>
            <a:endParaRPr lang="en-IN" sz="4400" b="1" dirty="0">
              <a:effectLst/>
              <a:latin typeface="Calibri" panose="020F0502020204030204" pitchFamily="34" charset="0"/>
              <a:ea typeface="Calibri" panose="020F0502020204030204" pitchFamily="34" charset="0"/>
              <a:cs typeface="Mangal" panose="02040503050203030202"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8354" y="2166728"/>
            <a:ext cx="3733376" cy="2247956"/>
          </a:xfrm>
        </p:spPr>
        <p:txBody>
          <a:bodyPr>
            <a:noAutofit/>
          </a:bodyPr>
          <a:lstStyle/>
          <a:p>
            <a:pPr algn="ctr"/>
            <a:r>
              <a:rPr lang="hi-IN" sz="4800" b="1" dirty="0">
                <a:solidFill>
                  <a:srgbClr val="C00000"/>
                </a:solidFill>
                <a:latin typeface="Open sans" panose="020B0606030504020204"/>
                <a:cs typeface="Times New Roman" panose="02020603050405020304" pitchFamily="18" charset="0"/>
              </a:rPr>
              <a:t>‘आर डी डी’ परमाणु</a:t>
            </a:r>
            <a:br>
              <a:rPr lang="hi-IN" sz="4800" b="1" dirty="0">
                <a:solidFill>
                  <a:srgbClr val="C00000"/>
                </a:solidFill>
                <a:latin typeface="Open sans" panose="020B0606030504020204"/>
                <a:cs typeface="Times New Roman" panose="02020603050405020304" pitchFamily="18" charset="0"/>
              </a:rPr>
            </a:br>
            <a:r>
              <a:rPr lang="hi-IN" sz="4800" b="1" dirty="0">
                <a:solidFill>
                  <a:srgbClr val="C00000"/>
                </a:solidFill>
                <a:latin typeface="Open sans" panose="020B0606030504020204"/>
                <a:cs typeface="Times New Roman" panose="02020603050405020304" pitchFamily="18" charset="0"/>
              </a:rPr>
              <a:t> उपकरण नहीं है. </a:t>
            </a:r>
            <a:endParaRPr lang="en-US" sz="4800" b="1" dirty="0">
              <a:solidFill>
                <a:srgbClr val="C00000"/>
              </a:solidFill>
              <a:latin typeface="Open sans" panose="020B0606030504020204"/>
              <a:cs typeface="Arial" pitchFamily="34" charset="0"/>
            </a:endParaRPr>
          </a:p>
        </p:txBody>
      </p:sp>
      <p:sp>
        <p:nvSpPr>
          <p:cNvPr id="3" name="Content Placeholder 2"/>
          <p:cNvSpPr>
            <a:spLocks noGrp="1"/>
          </p:cNvSpPr>
          <p:nvPr>
            <p:ph idx="1"/>
          </p:nvPr>
        </p:nvSpPr>
        <p:spPr>
          <a:xfrm>
            <a:off x="5138525" y="1428224"/>
            <a:ext cx="5706456" cy="4510460"/>
          </a:xfrm>
        </p:spPr>
        <p:txBody>
          <a:bodyPr>
            <a:noAutofit/>
          </a:bodyPr>
          <a:lstStyle/>
          <a:p>
            <a:pPr algn="just">
              <a:lnSpc>
                <a:spcPct val="150000"/>
              </a:lnSpc>
              <a:buFont typeface="Wingdings" pitchFamily="2" charset="2"/>
              <a:buChar char="q"/>
            </a:pPr>
            <a:r>
              <a:rPr lang="hi-IN" dirty="0"/>
              <a:t>एक परमाणु उपकरण या इम्प्रोवाइज़  परमाणु उपकरण (</a:t>
            </a:r>
            <a:r>
              <a:rPr lang="en-IN" dirty="0"/>
              <a:t>IND) </a:t>
            </a:r>
            <a:r>
              <a:rPr lang="hi-IN" dirty="0"/>
              <a:t>अत्यधिक मात्रा में ऊर्जा (विकिरण) उत्सर्जित करता है, जबकि एक </a:t>
            </a:r>
            <a:r>
              <a:rPr lang="hi-IN" sz="3200" b="1" dirty="0">
                <a:latin typeface="Open sans" panose="020B0606030504020204"/>
                <a:cs typeface="Times New Roman" panose="02020603050405020304" pitchFamily="18" charset="0"/>
              </a:rPr>
              <a:t>‘आर डी डी’</a:t>
            </a:r>
            <a:r>
              <a:rPr lang="en-IN" sz="3200" dirty="0"/>
              <a:t> </a:t>
            </a:r>
            <a:r>
              <a:rPr lang="hi-IN" dirty="0"/>
              <a:t>तुलनात्मक रूप से बहुत कम मात्रा में ऊर्जा</a:t>
            </a:r>
            <a:r>
              <a:rPr lang="hi-IN" b="1" dirty="0">
                <a:solidFill>
                  <a:srgbClr val="C00000"/>
                </a:solidFill>
                <a:latin typeface="Open sans" panose="020B0606030504020204"/>
                <a:cs typeface="Times New Roman" panose="02020603050405020304" pitchFamily="18" charset="0"/>
              </a:rPr>
              <a:t> </a:t>
            </a:r>
            <a:r>
              <a:rPr lang="hi-IN" dirty="0"/>
              <a:t>उत्सर्जित करता है।</a:t>
            </a:r>
          </a:p>
          <a:p>
            <a:pPr marL="0" indent="0" algn="just">
              <a:lnSpc>
                <a:spcPct val="150000"/>
              </a:lnSpc>
              <a:buNone/>
            </a:pPr>
            <a:endParaRPr lang="en-IN" sz="2600" dirty="0">
              <a:latin typeface="Open sans" panose="020B0606030504020204"/>
              <a:cs typeface="Times New Roman" panose="02020603050405020304" pitchFamily="18"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15761122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8353" y="2166728"/>
            <a:ext cx="4721087" cy="2415212"/>
          </a:xfrm>
        </p:spPr>
        <p:txBody>
          <a:bodyPr>
            <a:noAutofit/>
          </a:bodyPr>
          <a:lstStyle/>
          <a:p>
            <a:pPr algn="ctr"/>
            <a:r>
              <a:rPr lang="hi-IN" sz="4000" dirty="0">
                <a:latin typeface="Open sans" panose="020B0606030504020204"/>
                <a:cs typeface="Times New Roman" pitchFamily="18" charset="0"/>
              </a:rPr>
              <a:t> </a:t>
            </a:r>
            <a:r>
              <a:rPr lang="hi-IN" sz="4800" b="1" dirty="0">
                <a:solidFill>
                  <a:srgbClr val="C00000"/>
                </a:solidFill>
                <a:latin typeface="Open sans" panose="020B0606030504020204"/>
                <a:cs typeface="Times New Roman" pitchFamily="18" charset="0"/>
              </a:rPr>
              <a:t>विकिरण फ़ैलाने वाले उपकरण के प्रभाव.</a:t>
            </a:r>
            <a:endParaRPr lang="en-US" sz="4000" b="1" dirty="0">
              <a:solidFill>
                <a:srgbClr val="C00000"/>
              </a:solidFill>
              <a:latin typeface="Open sans" panose="020B0606030504020204"/>
              <a:cs typeface="Arial" pitchFamily="34" charset="0"/>
            </a:endParaRPr>
          </a:p>
        </p:txBody>
      </p:sp>
      <p:sp>
        <p:nvSpPr>
          <p:cNvPr id="3" name="Content Placeholder 2"/>
          <p:cNvSpPr>
            <a:spLocks noGrp="1"/>
          </p:cNvSpPr>
          <p:nvPr>
            <p:ph idx="1"/>
          </p:nvPr>
        </p:nvSpPr>
        <p:spPr>
          <a:xfrm>
            <a:off x="5345002" y="2049364"/>
            <a:ext cx="6440560" cy="3133837"/>
          </a:xfrm>
        </p:spPr>
        <p:txBody>
          <a:bodyPr>
            <a:noAutofit/>
          </a:bodyPr>
          <a:lstStyle/>
          <a:p>
            <a:pPr>
              <a:lnSpc>
                <a:spcPct val="200000"/>
              </a:lnSpc>
              <a:buClr>
                <a:schemeClr val="tx1"/>
              </a:buClr>
              <a:buFont typeface="Wingdings" pitchFamily="2" charset="2"/>
              <a:buChar char="v"/>
            </a:pPr>
            <a:r>
              <a:rPr lang="en-US" sz="3200" dirty="0">
                <a:latin typeface="Open sans" panose="020B0606030504020204"/>
                <a:cs typeface="Times New Roman" panose="02020603050405020304" pitchFamily="18" charset="0"/>
              </a:rPr>
              <a:t>  </a:t>
            </a:r>
            <a:r>
              <a:rPr lang="hi-IN" sz="3200" dirty="0"/>
              <a:t>चिकित्सीय / स्वास्थ्य संबंधी</a:t>
            </a:r>
          </a:p>
          <a:p>
            <a:pPr>
              <a:lnSpc>
                <a:spcPct val="200000"/>
              </a:lnSpc>
              <a:buClr>
                <a:schemeClr val="tx1"/>
              </a:buClr>
              <a:buFont typeface="Wingdings" pitchFamily="2" charset="2"/>
              <a:buChar char="v"/>
            </a:pPr>
            <a:r>
              <a:rPr lang="hi-IN" sz="3200" dirty="0"/>
              <a:t>मनोसामाजिक</a:t>
            </a:r>
          </a:p>
          <a:p>
            <a:pPr>
              <a:lnSpc>
                <a:spcPct val="200000"/>
              </a:lnSpc>
              <a:buClr>
                <a:schemeClr val="tx1"/>
              </a:buClr>
              <a:buFont typeface="Wingdings" pitchFamily="2" charset="2"/>
              <a:buChar char="v"/>
            </a:pPr>
            <a:r>
              <a:rPr lang="hi-IN" sz="3200" dirty="0"/>
              <a:t>आर्थिक</a:t>
            </a:r>
            <a:endParaRPr lang="en-IN" dirty="0">
              <a:latin typeface="Open sans" panose="020B0606030504020204"/>
              <a:cs typeface="Times New Roman" panose="02020603050405020304" pitchFamily="18"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9886679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8353" y="2166728"/>
            <a:ext cx="4721087" cy="2415212"/>
          </a:xfrm>
        </p:spPr>
        <p:txBody>
          <a:bodyPr>
            <a:noAutofit/>
          </a:bodyPr>
          <a:lstStyle/>
          <a:p>
            <a:pPr algn="ctr"/>
            <a:r>
              <a:rPr lang="hi-IN" sz="3600" b="1" dirty="0">
                <a:solidFill>
                  <a:srgbClr val="C00000"/>
                </a:solidFill>
              </a:rPr>
              <a:t>चिकित्सीय / स्वास्थ्य संबंधी प्रभाव </a:t>
            </a:r>
            <a:endParaRPr lang="en-US" sz="3600" b="1" dirty="0">
              <a:solidFill>
                <a:srgbClr val="C00000"/>
              </a:solidFill>
              <a:latin typeface="Open sans" panose="020B0606030504020204"/>
              <a:cs typeface="Arial" pitchFamily="34" charset="0"/>
            </a:endParaRPr>
          </a:p>
        </p:txBody>
      </p:sp>
      <p:sp>
        <p:nvSpPr>
          <p:cNvPr id="3" name="Content Placeholder 2"/>
          <p:cNvSpPr>
            <a:spLocks noGrp="1"/>
          </p:cNvSpPr>
          <p:nvPr>
            <p:ph idx="1"/>
          </p:nvPr>
        </p:nvSpPr>
        <p:spPr>
          <a:xfrm>
            <a:off x="4989440" y="1656073"/>
            <a:ext cx="7039175" cy="4793887"/>
          </a:xfrm>
        </p:spPr>
        <p:txBody>
          <a:bodyPr>
            <a:noAutofit/>
          </a:bodyPr>
          <a:lstStyle/>
          <a:p>
            <a:pPr>
              <a:lnSpc>
                <a:spcPct val="200000"/>
              </a:lnSpc>
              <a:buClr>
                <a:schemeClr val="tx1"/>
              </a:buClr>
              <a:buFont typeface="Wingdings" pitchFamily="2" charset="2"/>
              <a:buChar char="q"/>
            </a:pPr>
            <a:r>
              <a:rPr lang="hi-IN" dirty="0"/>
              <a:t>कोशिकाओं को नष्ट करता है। </a:t>
            </a:r>
          </a:p>
          <a:p>
            <a:pPr>
              <a:lnSpc>
                <a:spcPct val="200000"/>
              </a:lnSpc>
              <a:buClr>
                <a:schemeClr val="tx1"/>
              </a:buClr>
              <a:buFont typeface="Wingdings" pitchFamily="2" charset="2"/>
              <a:buChar char="q"/>
            </a:pPr>
            <a:r>
              <a:rPr lang="hi-IN" dirty="0"/>
              <a:t>आनुवंशिक प्रभाव उत्पन्न कर सकता है। </a:t>
            </a:r>
          </a:p>
          <a:p>
            <a:pPr>
              <a:lnSpc>
                <a:spcPct val="200000"/>
              </a:lnSpc>
              <a:buClr>
                <a:schemeClr val="tx1"/>
              </a:buClr>
              <a:buFont typeface="Wingdings" pitchFamily="2" charset="2"/>
              <a:buChar char="q"/>
            </a:pPr>
            <a:r>
              <a:rPr lang="hi-IN" dirty="0"/>
              <a:t>भ्रूण और गर्भस्थ शिशु को प्रभावित करता है। </a:t>
            </a:r>
          </a:p>
          <a:p>
            <a:pPr>
              <a:lnSpc>
                <a:spcPct val="200000"/>
              </a:lnSpc>
              <a:buClr>
                <a:schemeClr val="tx1"/>
              </a:buClr>
              <a:buFont typeface="Wingdings" pitchFamily="2" charset="2"/>
              <a:buChar char="q"/>
            </a:pPr>
            <a:r>
              <a:rPr lang="hi-IN" dirty="0"/>
              <a:t>कैंसर का जोखिम बढ़ाता है। </a:t>
            </a:r>
            <a:endParaRPr lang="en-US" dirty="0">
              <a:latin typeface="Open sans" panose="020B0606030504020204"/>
              <a:cs typeface="Times New Roman" panose="02020603050405020304" pitchFamily="18"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32720221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8353" y="2166728"/>
            <a:ext cx="4721087" cy="2415212"/>
          </a:xfrm>
        </p:spPr>
        <p:txBody>
          <a:bodyPr>
            <a:noAutofit/>
          </a:bodyPr>
          <a:lstStyle/>
          <a:p>
            <a:pPr>
              <a:lnSpc>
                <a:spcPct val="200000"/>
              </a:lnSpc>
              <a:buClr>
                <a:schemeClr val="tx1"/>
              </a:buClr>
            </a:pPr>
            <a:r>
              <a:rPr lang="hi-IN" sz="4000" b="1" dirty="0">
                <a:solidFill>
                  <a:srgbClr val="C00000"/>
                </a:solidFill>
              </a:rPr>
              <a:t>मनोसामाजिक प्रभाव </a:t>
            </a:r>
          </a:p>
        </p:txBody>
      </p:sp>
      <p:sp>
        <p:nvSpPr>
          <p:cNvPr id="3" name="Content Placeholder 2"/>
          <p:cNvSpPr>
            <a:spLocks noGrp="1"/>
          </p:cNvSpPr>
          <p:nvPr>
            <p:ph idx="1"/>
          </p:nvPr>
        </p:nvSpPr>
        <p:spPr>
          <a:xfrm>
            <a:off x="5138525" y="881575"/>
            <a:ext cx="6440560" cy="4873187"/>
          </a:xfrm>
        </p:spPr>
        <p:txBody>
          <a:bodyPr>
            <a:noAutofit/>
          </a:bodyPr>
          <a:lstStyle/>
          <a:p>
            <a:pPr>
              <a:lnSpc>
                <a:spcPct val="200000"/>
              </a:lnSpc>
              <a:buClr>
                <a:schemeClr val="tx1"/>
              </a:buClr>
              <a:buFont typeface="Wingdings" pitchFamily="2" charset="2"/>
              <a:buChar char="q"/>
            </a:pPr>
            <a:r>
              <a:rPr lang="hi-IN" dirty="0"/>
              <a:t>परिवहन व्यवस्था ठप हो जाना। </a:t>
            </a:r>
          </a:p>
          <a:p>
            <a:pPr>
              <a:lnSpc>
                <a:spcPct val="200000"/>
              </a:lnSpc>
              <a:buClr>
                <a:schemeClr val="tx1"/>
              </a:buClr>
              <a:buFont typeface="Wingdings" pitchFamily="2" charset="2"/>
              <a:buChar char="q"/>
            </a:pPr>
            <a:r>
              <a:rPr lang="hi-IN" dirty="0"/>
              <a:t>चिकित्सीय जांच की मांग बढ़ना। </a:t>
            </a:r>
          </a:p>
          <a:p>
            <a:pPr>
              <a:lnSpc>
                <a:spcPct val="200000"/>
              </a:lnSpc>
              <a:buClr>
                <a:schemeClr val="tx1"/>
              </a:buClr>
              <a:buFont typeface="Wingdings" pitchFamily="2" charset="2"/>
              <a:buChar char="q"/>
            </a:pPr>
            <a:r>
              <a:rPr lang="hi-IN" dirty="0"/>
              <a:t>सामाजिक अव्यवस्था।   </a:t>
            </a:r>
          </a:p>
          <a:p>
            <a:pPr>
              <a:lnSpc>
                <a:spcPct val="200000"/>
              </a:lnSpc>
              <a:buClr>
                <a:schemeClr val="tx1"/>
              </a:buClr>
              <a:buFont typeface="Wingdings" pitchFamily="2" charset="2"/>
              <a:buChar char="q"/>
            </a:pPr>
            <a:r>
              <a:rPr lang="hi-IN" dirty="0"/>
              <a:t>तात्कालिक और दीर्घकालिक देखभाल की आवश्यकता निर्माण होना। </a:t>
            </a:r>
            <a:endParaRPr lang="en-IN" sz="2600" dirty="0">
              <a:latin typeface="Open sans" panose="020B0606030504020204"/>
              <a:cs typeface="Times New Roman" panose="02020603050405020304" pitchFamily="18"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27101662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4643" y="2166728"/>
            <a:ext cx="3399183" cy="2415212"/>
          </a:xfrm>
        </p:spPr>
        <p:txBody>
          <a:bodyPr>
            <a:noAutofit/>
          </a:bodyPr>
          <a:lstStyle/>
          <a:p>
            <a:pPr algn="ctr"/>
            <a:r>
              <a:rPr lang="hi-IN" sz="5400" b="1" dirty="0">
                <a:solidFill>
                  <a:srgbClr val="C00000"/>
                </a:solidFill>
                <a:latin typeface="Open sans" panose="020B0606030504020204"/>
                <a:cs typeface="Times New Roman" panose="02020603050405020304" pitchFamily="18" charset="0"/>
              </a:rPr>
              <a:t>आर्थिक प्रभाव </a:t>
            </a:r>
            <a:endParaRPr lang="en-US" sz="5400" b="1" dirty="0">
              <a:solidFill>
                <a:srgbClr val="C00000"/>
              </a:solidFill>
              <a:latin typeface="Open sans" panose="020B0606030504020204"/>
              <a:cs typeface="Arial" pitchFamily="34" charset="0"/>
            </a:endParaRPr>
          </a:p>
        </p:txBody>
      </p:sp>
      <p:sp>
        <p:nvSpPr>
          <p:cNvPr id="3" name="Content Placeholder 2"/>
          <p:cNvSpPr>
            <a:spLocks noGrp="1"/>
          </p:cNvSpPr>
          <p:nvPr>
            <p:ph idx="1"/>
          </p:nvPr>
        </p:nvSpPr>
        <p:spPr>
          <a:xfrm>
            <a:off x="4952393" y="1584900"/>
            <a:ext cx="6089233" cy="4324287"/>
          </a:xfrm>
        </p:spPr>
        <p:txBody>
          <a:bodyPr>
            <a:noAutofit/>
          </a:bodyPr>
          <a:lstStyle/>
          <a:p>
            <a:pPr marL="457189" indent="-457189" algn="just">
              <a:lnSpc>
                <a:spcPct val="150000"/>
              </a:lnSpc>
              <a:spcBef>
                <a:spcPct val="0"/>
              </a:spcBef>
              <a:buFont typeface="Wingdings" pitchFamily="2" charset="2"/>
              <a:buChar char="q"/>
              <a:defRPr/>
            </a:pPr>
            <a:r>
              <a:rPr lang="hi-IN" dirty="0"/>
              <a:t>सुविधाओं, संसाधनों और कर्मचारियों की हानि। </a:t>
            </a:r>
          </a:p>
          <a:p>
            <a:pPr marL="457189" indent="-457189" algn="just">
              <a:lnSpc>
                <a:spcPct val="150000"/>
              </a:lnSpc>
              <a:spcBef>
                <a:spcPct val="0"/>
              </a:spcBef>
              <a:buFont typeface="Wingdings" pitchFamily="2" charset="2"/>
              <a:buChar char="q"/>
              <a:defRPr/>
            </a:pPr>
            <a:r>
              <a:rPr lang="hi-IN" dirty="0"/>
              <a:t>नई सेवाओं की भारी आवश्यकता। </a:t>
            </a:r>
          </a:p>
          <a:p>
            <a:pPr marL="457189" indent="-457189" algn="just">
              <a:lnSpc>
                <a:spcPct val="150000"/>
              </a:lnSpc>
              <a:spcBef>
                <a:spcPct val="0"/>
              </a:spcBef>
              <a:buFont typeface="Wingdings" pitchFamily="2" charset="2"/>
              <a:buChar char="q"/>
              <a:defRPr/>
            </a:pPr>
            <a:r>
              <a:rPr lang="hi-IN" dirty="0"/>
              <a:t>सफाई (डीकंटॅमिनेशन) की लागत</a:t>
            </a:r>
            <a:br>
              <a:rPr lang="hi-IN" dirty="0"/>
            </a:br>
            <a:r>
              <a:rPr lang="hi-IN" dirty="0"/>
              <a:t>बाज़ार पर प्रभाव</a:t>
            </a:r>
            <a:r>
              <a:rPr lang="hi-IN" dirty="0">
                <a:latin typeface="Open sans" panose="020B0606030504020204"/>
              </a:rPr>
              <a:t>। </a:t>
            </a:r>
            <a:endParaRPr lang="en-US" dirty="0">
              <a:latin typeface="Open sans" panose="020B0606030504020204"/>
              <a:cs typeface="Times New Roman" panose="02020603050405020304" pitchFamily="18"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22885773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4651" y="2345635"/>
            <a:ext cx="3399183" cy="1083365"/>
          </a:xfrm>
        </p:spPr>
        <p:txBody>
          <a:bodyPr>
            <a:noAutofit/>
          </a:bodyPr>
          <a:lstStyle/>
          <a:p>
            <a:pPr algn="ctr"/>
            <a:r>
              <a:rPr lang="hi-IN" sz="6600" b="1" dirty="0">
                <a:solidFill>
                  <a:srgbClr val="C00000"/>
                </a:solidFill>
                <a:latin typeface="Open sans" panose="020B0606030504020204"/>
                <a:cs typeface="Times New Roman" panose="02020603050405020304" pitchFamily="18" charset="0"/>
              </a:rPr>
              <a:t>प्रतिबंध </a:t>
            </a:r>
            <a:endParaRPr lang="en-US" sz="6600" b="1" dirty="0">
              <a:solidFill>
                <a:srgbClr val="C00000"/>
              </a:solidFill>
              <a:latin typeface="Open sans" panose="020B0606030504020204"/>
              <a:cs typeface="Arial" pitchFamily="34" charset="0"/>
            </a:endParaRPr>
          </a:p>
        </p:txBody>
      </p:sp>
      <p:sp>
        <p:nvSpPr>
          <p:cNvPr id="3" name="Content Placeholder 2"/>
          <p:cNvSpPr>
            <a:spLocks noGrp="1"/>
          </p:cNvSpPr>
          <p:nvPr>
            <p:ph idx="1"/>
          </p:nvPr>
        </p:nvSpPr>
        <p:spPr>
          <a:xfrm>
            <a:off x="3303638" y="1159865"/>
            <a:ext cx="8141109" cy="5290628"/>
          </a:xfrm>
        </p:spPr>
        <p:txBody>
          <a:bodyPr>
            <a:noAutofit/>
          </a:bodyPr>
          <a:lstStyle/>
          <a:p>
            <a:pPr algn="just">
              <a:lnSpc>
                <a:spcPct val="100000"/>
              </a:lnSpc>
              <a:buClr>
                <a:schemeClr val="tx1"/>
              </a:buClr>
              <a:buFont typeface="Wingdings" panose="05000000000000000000" pitchFamily="2" charset="2"/>
              <a:buChar char="q"/>
              <a:defRPr/>
            </a:pPr>
            <a:r>
              <a:rPr lang="hi-IN" sz="2400" dirty="0"/>
              <a:t>रेडियोधर्मी धूल का श्वसन (साँस द्वारा अंदर जाना) या निगलना, अथवा त्वचा या घाव पर उसका जमाव होने से बचें।</a:t>
            </a:r>
            <a:r>
              <a:rPr lang="en-US" sz="2600" dirty="0">
                <a:latin typeface="Open sans" panose="020B0606030504020204"/>
                <a:cs typeface="Times New Roman" panose="02020603050405020304" pitchFamily="18" charset="0"/>
              </a:rPr>
              <a:t>.</a:t>
            </a:r>
          </a:p>
          <a:p>
            <a:pPr>
              <a:lnSpc>
                <a:spcPct val="100000"/>
              </a:lnSpc>
              <a:buFont typeface="Wingdings" panose="05000000000000000000" pitchFamily="2" charset="2"/>
              <a:buChar char="q"/>
            </a:pPr>
            <a:r>
              <a:rPr lang="hi-IN" sz="2400" dirty="0"/>
              <a:t>नियंत्रण के चरणों का पालन करें:</a:t>
            </a:r>
          </a:p>
          <a:p>
            <a:pPr>
              <a:lnSpc>
                <a:spcPct val="100000"/>
              </a:lnSpc>
              <a:buFont typeface="Wingdings" panose="05000000000000000000" pitchFamily="2" charset="2"/>
              <a:buChar char="q"/>
            </a:pPr>
            <a:r>
              <a:rPr lang="hi-IN" sz="2400" dirty="0"/>
              <a:t>जोखिम समाप्त करें: क्षेत्र को तुरंत छोड़ दें।</a:t>
            </a:r>
          </a:p>
          <a:p>
            <a:pPr>
              <a:lnSpc>
                <a:spcPct val="100000"/>
              </a:lnSpc>
              <a:buFont typeface="Wingdings" panose="05000000000000000000" pitchFamily="2" charset="2"/>
              <a:buChar char="q"/>
            </a:pPr>
            <a:r>
              <a:rPr lang="hi-IN" sz="2400" dirty="0"/>
              <a:t>जोखिम को तकनीकी रूप से हटाएँ: धूल को नियंत्रित करने के लिए वेट मेथड का उपयोग करें।</a:t>
            </a:r>
          </a:p>
          <a:p>
            <a:pPr>
              <a:lnSpc>
                <a:spcPct val="100000"/>
              </a:lnSpc>
              <a:buFont typeface="Wingdings" panose="05000000000000000000" pitchFamily="2" charset="2"/>
              <a:buChar char="q"/>
            </a:pPr>
            <a:r>
              <a:rPr lang="hi-IN" sz="2400" dirty="0"/>
              <a:t>प्रशासनिक नियंत्रण: मानक संचालन प्रक्रियाओं (</a:t>
            </a:r>
            <a:r>
              <a:rPr lang="en-IN" sz="2400" dirty="0"/>
              <a:t>SOPs) </a:t>
            </a:r>
            <a:r>
              <a:rPr lang="hi-IN" sz="2400" dirty="0"/>
              <a:t>का पालन करें।</a:t>
            </a:r>
          </a:p>
          <a:p>
            <a:pPr>
              <a:lnSpc>
                <a:spcPct val="100000"/>
              </a:lnSpc>
              <a:buFont typeface="Wingdings" panose="05000000000000000000" pitchFamily="2" charset="2"/>
              <a:buChar char="q"/>
            </a:pPr>
            <a:r>
              <a:rPr lang="hi-IN" sz="2400" dirty="0"/>
              <a:t>व्यक्तिगत सुरक्षा उपकरण (</a:t>
            </a:r>
            <a:r>
              <a:rPr lang="en-IN" sz="2400" dirty="0"/>
              <a:t>PPE): </a:t>
            </a:r>
            <a:r>
              <a:rPr lang="hi-IN" sz="2400" dirty="0"/>
              <a:t>जैसे कि श्वसन यंत्र का उपयोग करें।</a:t>
            </a: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32361839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727" y="2436903"/>
            <a:ext cx="3399183" cy="1083365"/>
          </a:xfrm>
        </p:spPr>
        <p:txBody>
          <a:bodyPr>
            <a:noAutofit/>
          </a:bodyPr>
          <a:lstStyle/>
          <a:p>
            <a:pPr algn="ctr"/>
            <a:r>
              <a:rPr lang="hi-IN" sz="5400" b="1" dirty="0">
                <a:solidFill>
                  <a:srgbClr val="C00000"/>
                </a:solidFill>
                <a:latin typeface="Open sans" panose="020B0606030504020204"/>
                <a:cs typeface="Times New Roman" panose="02020603050405020304" pitchFamily="18" charset="0"/>
              </a:rPr>
              <a:t>सुरक्षा उपाय </a:t>
            </a:r>
            <a:endParaRPr lang="en-US" sz="5400" b="1" dirty="0">
              <a:solidFill>
                <a:srgbClr val="C00000"/>
              </a:solidFill>
              <a:latin typeface="Open sans" panose="020B0606030504020204"/>
              <a:cs typeface="Arial" pitchFamily="34" charset="0"/>
            </a:endParaRPr>
          </a:p>
        </p:txBody>
      </p:sp>
      <p:sp>
        <p:nvSpPr>
          <p:cNvPr id="3" name="Content Placeholder 2"/>
          <p:cNvSpPr>
            <a:spLocks noGrp="1"/>
          </p:cNvSpPr>
          <p:nvPr>
            <p:ph idx="1"/>
          </p:nvPr>
        </p:nvSpPr>
        <p:spPr>
          <a:xfrm>
            <a:off x="3296366" y="1035306"/>
            <a:ext cx="8433518" cy="5290628"/>
          </a:xfrm>
        </p:spPr>
        <p:txBody>
          <a:bodyPr>
            <a:noAutofit/>
          </a:bodyPr>
          <a:lstStyle/>
          <a:p>
            <a:pPr marL="0" indent="0" algn="just">
              <a:lnSpc>
                <a:spcPct val="100000"/>
              </a:lnSpc>
              <a:buNone/>
            </a:pPr>
            <a:endParaRPr lang="hi-IN" dirty="0">
              <a:latin typeface="Open sans" panose="020B0606030504020204"/>
              <a:cs typeface="Times New Roman" panose="02020603050405020304" pitchFamily="18" charset="0"/>
            </a:endParaRPr>
          </a:p>
          <a:p>
            <a:pPr algn="just">
              <a:lnSpc>
                <a:spcPct val="100000"/>
              </a:lnSpc>
              <a:buFont typeface="Wingdings" pitchFamily="2" charset="2"/>
              <a:buChar char="§"/>
            </a:pPr>
            <a:r>
              <a:rPr lang="hi-IN" sz="2400" dirty="0"/>
              <a:t>अपनी नाक और मुँह को कपड़े से ढकें।</a:t>
            </a:r>
          </a:p>
          <a:p>
            <a:pPr algn="just">
              <a:lnSpc>
                <a:spcPct val="100000"/>
              </a:lnSpc>
              <a:buFont typeface="Wingdings" pitchFamily="2" charset="2"/>
              <a:buChar char="§"/>
            </a:pPr>
            <a:r>
              <a:rPr lang="hi-IN" sz="2400" dirty="0"/>
              <a:t>विस्फोट से उछले हुए वस्तुओं को न छुएँ।</a:t>
            </a:r>
          </a:p>
          <a:p>
            <a:pPr algn="just">
              <a:lnSpc>
                <a:spcPct val="100000"/>
              </a:lnSpc>
              <a:buFont typeface="Wingdings" pitchFamily="2" charset="2"/>
              <a:buChar char="§"/>
            </a:pPr>
            <a:r>
              <a:rPr lang="hi-IN" sz="2400" dirty="0"/>
              <a:t>जल्दी से किसी इमारत के अंदर चले जाएँ।</a:t>
            </a:r>
          </a:p>
          <a:p>
            <a:pPr algn="just">
              <a:lnSpc>
                <a:spcPct val="100000"/>
              </a:lnSpc>
              <a:buFont typeface="Wingdings" pitchFamily="2" charset="2"/>
              <a:buChar char="§"/>
            </a:pPr>
            <a:r>
              <a:rPr lang="hi-IN" sz="2400" dirty="0"/>
              <a:t>अपने ऊपरी कपड़े उतारें और उन्हें प्लास्टिक बैग में सील करें।</a:t>
            </a:r>
          </a:p>
          <a:p>
            <a:pPr algn="just">
              <a:lnSpc>
                <a:spcPct val="100000"/>
              </a:lnSpc>
              <a:buFont typeface="Wingdings" pitchFamily="2" charset="2"/>
              <a:buChar char="§"/>
            </a:pPr>
            <a:r>
              <a:rPr lang="hi-IN" sz="2400" dirty="0"/>
              <a:t>उस प्लास्टिक बैग को अलग रखें और तब तक सुरक्षित स्थान पर रखें। </a:t>
            </a:r>
          </a:p>
          <a:p>
            <a:pPr algn="just">
              <a:lnSpc>
                <a:spcPct val="100000"/>
              </a:lnSpc>
              <a:buFont typeface="Wingdings" pitchFamily="2" charset="2"/>
              <a:buChar char="§"/>
            </a:pPr>
            <a:r>
              <a:rPr lang="hi-IN" sz="2400" dirty="0"/>
              <a:t> जब तक अधिकारी निर्णय न लें।</a:t>
            </a:r>
            <a:br>
              <a:rPr lang="hi-IN" sz="2400" dirty="0"/>
            </a:br>
            <a:r>
              <a:rPr lang="hi-IN" sz="2400" dirty="0"/>
              <a:t>स्थानीय रेडियो या टेलीविजन समाचार सुनते रहें ताकि ताज़ा जानकारी मिलती रहे।</a:t>
            </a:r>
            <a:endParaRPr lang="en-IN" sz="2600" dirty="0">
              <a:latin typeface="Open sans" panose="020B0606030504020204"/>
              <a:cs typeface="Times New Roman" panose="02020603050405020304" pitchFamily="18"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30497482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527" y="1481785"/>
            <a:ext cx="2940274" cy="3240156"/>
          </a:xfrm>
        </p:spPr>
        <p:txBody>
          <a:bodyPr>
            <a:noAutofit/>
          </a:bodyPr>
          <a:lstStyle/>
          <a:p>
            <a:br>
              <a:rPr lang="hi-IN" sz="4000" b="1" dirty="0">
                <a:solidFill>
                  <a:srgbClr val="C00000"/>
                </a:solidFill>
                <a:latin typeface="Open sans" panose="020B0606030504020204"/>
                <a:cs typeface="Times New Roman" panose="02020603050405020304" pitchFamily="18" charset="0"/>
              </a:rPr>
            </a:br>
            <a:r>
              <a:rPr lang="hi-IN" sz="4000" b="1" dirty="0">
                <a:solidFill>
                  <a:srgbClr val="C00000"/>
                </a:solidFill>
              </a:rPr>
              <a:t>अगर आप इमारत के  अंदर हैं और घटना के नज़दीक हैं</a:t>
            </a:r>
            <a:r>
              <a:rPr lang="hi-IN" sz="4000" dirty="0"/>
              <a:t>:</a:t>
            </a:r>
            <a:endParaRPr lang="en-US" sz="4000" b="1" dirty="0">
              <a:solidFill>
                <a:srgbClr val="C00000"/>
              </a:solidFill>
              <a:latin typeface="Open sans" panose="020B0606030504020204"/>
              <a:cs typeface="Arial" pitchFamily="34" charset="0"/>
            </a:endParaRPr>
          </a:p>
        </p:txBody>
      </p:sp>
      <p:sp>
        <p:nvSpPr>
          <p:cNvPr id="3" name="Content Placeholder 2"/>
          <p:cNvSpPr>
            <a:spLocks noGrp="1"/>
          </p:cNvSpPr>
          <p:nvPr>
            <p:ph idx="1"/>
          </p:nvPr>
        </p:nvSpPr>
        <p:spPr>
          <a:xfrm>
            <a:off x="3982419" y="478557"/>
            <a:ext cx="6758613" cy="6351840"/>
          </a:xfrm>
        </p:spPr>
        <p:txBody>
          <a:bodyPr>
            <a:noAutofit/>
          </a:bodyPr>
          <a:lstStyle/>
          <a:p>
            <a:pPr algn="just">
              <a:lnSpc>
                <a:spcPct val="100000"/>
              </a:lnSpc>
              <a:buFont typeface="Wingdings" panose="05000000000000000000" pitchFamily="2" charset="2"/>
              <a:buChar char="§"/>
            </a:pPr>
            <a:r>
              <a:rPr lang="hi-IN" sz="2400" dirty="0"/>
              <a:t>सभी खिड़कियाँ और दरवाजे बंद करें।</a:t>
            </a:r>
          </a:p>
          <a:p>
            <a:pPr>
              <a:lnSpc>
                <a:spcPct val="100000"/>
              </a:lnSpc>
              <a:buFont typeface="Wingdings" panose="05000000000000000000" pitchFamily="2" charset="2"/>
              <a:buChar char="§"/>
            </a:pPr>
            <a:r>
              <a:rPr lang="hi-IN" sz="2400" dirty="0"/>
              <a:t>पंखे, हीटर और एयर-कंडीशनिंग सिस्टम बंद करें।</a:t>
            </a:r>
          </a:p>
          <a:p>
            <a:pPr>
              <a:lnSpc>
                <a:spcPct val="100000"/>
              </a:lnSpc>
              <a:buFont typeface="Wingdings" panose="05000000000000000000" pitchFamily="2" charset="2"/>
              <a:buChar char="§"/>
            </a:pPr>
            <a:r>
              <a:rPr lang="hi-IN" sz="2400" dirty="0"/>
              <a:t>यदि दीवारें और खिड़कियाँ टूट गई हैं, तो इमारत के अंदरूनी कमरे में चले जाएँ और बाहर न निकलें।</a:t>
            </a:r>
          </a:p>
          <a:p>
            <a:pPr>
              <a:lnSpc>
                <a:spcPct val="100000"/>
              </a:lnSpc>
              <a:buFont typeface="Wingdings" panose="05000000000000000000" pitchFamily="2" charset="2"/>
              <a:buChar char="§"/>
            </a:pPr>
            <a:r>
              <a:rPr lang="hi-IN" sz="2400" dirty="0"/>
              <a:t>यदि इमारत भारी रूप से क्षतिग्रस्त है, तो ऐसी इमारत में जाएँ जहाँ दीवारें और खिड़कियाँ सुरक्षित हों।</a:t>
            </a:r>
          </a:p>
          <a:p>
            <a:pPr>
              <a:lnSpc>
                <a:spcPct val="100000"/>
              </a:lnSpc>
              <a:buFont typeface="Wingdings" panose="05000000000000000000" pitchFamily="2" charset="2"/>
              <a:buChar char="§"/>
            </a:pPr>
            <a:r>
              <a:rPr lang="hi-IN" sz="2400" dirty="0"/>
              <a:t>बाहर जाने की स्थिति में, नाक और मुँह को कपड़े से ढकें।</a:t>
            </a:r>
          </a:p>
          <a:p>
            <a:pPr>
              <a:lnSpc>
                <a:spcPct val="100000"/>
              </a:lnSpc>
              <a:buFont typeface="Wingdings" panose="05000000000000000000" pitchFamily="2" charset="2"/>
              <a:buChar char="§"/>
            </a:pPr>
            <a:r>
              <a:rPr lang="hi-IN" sz="2400" dirty="0"/>
              <a:t>अंदर पहुँचने पर, ऊपरी कपड़े उतारें और प्लास्टिक बैग में सील करें। इसे अलग स्थान पर रखें।</a:t>
            </a:r>
          </a:p>
          <a:p>
            <a:pPr>
              <a:lnSpc>
                <a:spcPct val="100000"/>
              </a:lnSpc>
              <a:buFont typeface="Wingdings" panose="05000000000000000000" pitchFamily="2" charset="2"/>
              <a:buChar char="§"/>
            </a:pPr>
            <a:r>
              <a:rPr lang="hi-IN" sz="2400" dirty="0"/>
              <a:t>साबुन और पानी से स्नान / धुलाई करें। बालों की अच्छी तरह धुलाई करना आवश्यक है।</a:t>
            </a:r>
          </a:p>
          <a:p>
            <a:pPr algn="just">
              <a:lnSpc>
                <a:spcPct val="100000"/>
              </a:lnSpc>
              <a:buFont typeface="Wingdings" panose="05000000000000000000" pitchFamily="2" charset="2"/>
              <a:buChar char="ü"/>
            </a:pPr>
            <a:endParaRPr lang="en-IN" sz="1400" dirty="0">
              <a:latin typeface="Open sans" panose="020B0606030504020204"/>
              <a:cs typeface="Times New Roman" panose="02020603050405020304" pitchFamily="18"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13060776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4643" y="1560444"/>
            <a:ext cx="3399183" cy="3240156"/>
          </a:xfrm>
        </p:spPr>
        <p:txBody>
          <a:bodyPr>
            <a:noAutofit/>
          </a:bodyPr>
          <a:lstStyle/>
          <a:p>
            <a:pPr algn="ctr"/>
            <a:r>
              <a:rPr lang="en-US" sz="4000" b="1" dirty="0">
                <a:solidFill>
                  <a:srgbClr val="FF0000"/>
                </a:solidFill>
                <a:latin typeface="Times New Roman" panose="02020603050405020304" pitchFamily="18" charset="0"/>
                <a:cs typeface="Times New Roman" panose="02020603050405020304" pitchFamily="18" charset="0"/>
              </a:rPr>
              <a:t> </a:t>
            </a:r>
            <a:r>
              <a:rPr lang="hi-IN" sz="4000" b="1" dirty="0">
                <a:solidFill>
                  <a:srgbClr val="C00000"/>
                </a:solidFill>
              </a:rPr>
              <a:t>अगर आप इमारत के  अंदर हैं और घटना के नज़दीक हैं</a:t>
            </a:r>
            <a:r>
              <a:rPr lang="hi-IN" sz="4000" dirty="0"/>
              <a:t>:</a:t>
            </a:r>
            <a:endParaRPr lang="en-US" sz="4000" b="1" dirty="0">
              <a:solidFill>
                <a:srgbClr val="C00000"/>
              </a:solidFill>
              <a:latin typeface="Open sans" panose="020B0606030504020204"/>
              <a:cs typeface="Arial" pitchFamily="34" charset="0"/>
            </a:endParaRPr>
          </a:p>
        </p:txBody>
      </p:sp>
      <p:sp>
        <p:nvSpPr>
          <p:cNvPr id="3" name="Content Placeholder 2"/>
          <p:cNvSpPr>
            <a:spLocks noGrp="1"/>
          </p:cNvSpPr>
          <p:nvPr>
            <p:ph idx="1"/>
          </p:nvPr>
        </p:nvSpPr>
        <p:spPr>
          <a:xfrm>
            <a:off x="4810534" y="1110170"/>
            <a:ext cx="6758613" cy="5658375"/>
          </a:xfrm>
        </p:spPr>
        <p:txBody>
          <a:bodyPr>
            <a:noAutofit/>
          </a:bodyPr>
          <a:lstStyle/>
          <a:p>
            <a:pPr>
              <a:lnSpc>
                <a:spcPct val="100000"/>
              </a:lnSpc>
              <a:buFont typeface="Wingdings" panose="05000000000000000000" pitchFamily="2" charset="2"/>
              <a:buChar char="§"/>
            </a:pPr>
            <a:r>
              <a:rPr lang="hi-IN" sz="2400" dirty="0"/>
              <a:t>खिड़कियाँ बंद करें और </a:t>
            </a:r>
            <a:r>
              <a:rPr lang="en-IN" sz="2400" dirty="0"/>
              <a:t>AC, </a:t>
            </a:r>
            <a:r>
              <a:rPr lang="hi-IN" sz="2400" dirty="0"/>
              <a:t>हीटर तथा वेंट्स बंद करें।</a:t>
            </a:r>
          </a:p>
          <a:p>
            <a:pPr>
              <a:lnSpc>
                <a:spcPct val="100000"/>
              </a:lnSpc>
              <a:buFont typeface="Wingdings" panose="05000000000000000000" pitchFamily="2" charset="2"/>
              <a:buChar char="§"/>
            </a:pPr>
            <a:r>
              <a:rPr lang="hi-IN" sz="2400" dirty="0"/>
              <a:t>नाक और मुँह को कपड़े से ढकें।</a:t>
            </a:r>
          </a:p>
          <a:p>
            <a:pPr>
              <a:lnSpc>
                <a:spcPct val="100000"/>
              </a:lnSpc>
              <a:buFont typeface="Wingdings" panose="05000000000000000000" pitchFamily="2" charset="2"/>
              <a:buChar char="§"/>
            </a:pPr>
            <a:r>
              <a:rPr lang="hi-IN" sz="2400" dirty="0"/>
              <a:t>यदि आप अपने घर, ऑफिस या किसी सार्वजनिक भवन के नज़दीक हैं, तो तुरंत वहां जाएँ और अंदर चले जाएँ।</a:t>
            </a:r>
          </a:p>
          <a:p>
            <a:pPr>
              <a:lnSpc>
                <a:spcPct val="100000"/>
              </a:lnSpc>
              <a:buFont typeface="Wingdings" panose="05000000000000000000" pitchFamily="2" charset="2"/>
              <a:buChar char="§"/>
            </a:pPr>
            <a:r>
              <a:rPr lang="hi-IN" sz="2400" dirty="0"/>
              <a:t>यदि आप सुरक्षित रूप से घर या किसी भवन तक नहीं पहुँच सकते, तो सड़क के किनारे सुरक्षित जगह पर गाड़ी रोकें।</a:t>
            </a:r>
          </a:p>
          <a:p>
            <a:pPr>
              <a:lnSpc>
                <a:spcPct val="100000"/>
              </a:lnSpc>
              <a:buFont typeface="Wingdings" panose="05000000000000000000" pitchFamily="2" charset="2"/>
              <a:buChar char="§"/>
            </a:pPr>
            <a:r>
              <a:rPr lang="hi-IN" sz="2400" dirty="0"/>
              <a:t>इंजन बंद करें और रेडियो पर निर्देश सुनें।</a:t>
            </a:r>
          </a:p>
          <a:p>
            <a:pPr>
              <a:lnSpc>
                <a:spcPct val="100000"/>
              </a:lnSpc>
              <a:buFont typeface="Wingdings" panose="05000000000000000000" pitchFamily="2" charset="2"/>
              <a:buChar char="§"/>
            </a:pPr>
            <a:r>
              <a:rPr lang="hi-IN" sz="2400" dirty="0"/>
              <a:t>तब तक गाड़ी में रहें, जब तक आपको सुरक्षित होने का संकेत न मिल जाए।</a:t>
            </a:r>
          </a:p>
          <a:p>
            <a:pPr algn="just">
              <a:lnSpc>
                <a:spcPct val="100000"/>
              </a:lnSpc>
              <a:buFont typeface="Wingdings" panose="05000000000000000000" pitchFamily="2" charset="2"/>
              <a:buChar char="ü"/>
            </a:pPr>
            <a:endParaRPr lang="en-IN" sz="1600" dirty="0">
              <a:latin typeface="Open sans" panose="020B0606030504020204"/>
              <a:cs typeface="Times New Roman" panose="02020603050405020304" pitchFamily="18"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13473761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4643" y="2683562"/>
            <a:ext cx="3399183" cy="1262269"/>
          </a:xfrm>
        </p:spPr>
        <p:txBody>
          <a:bodyPr>
            <a:noAutofit/>
          </a:bodyPr>
          <a:lstStyle/>
          <a:p>
            <a:pPr algn="ctr"/>
            <a:r>
              <a:rPr lang="en-US" sz="4800" b="1" dirty="0">
                <a:solidFill>
                  <a:srgbClr val="C00000"/>
                </a:solidFill>
                <a:latin typeface="Times New Roman" panose="02020603050405020304" pitchFamily="18" charset="0"/>
                <a:cs typeface="Times New Roman" panose="02020603050405020304" pitchFamily="18" charset="0"/>
              </a:rPr>
              <a:t> </a:t>
            </a:r>
            <a:r>
              <a:rPr lang="hi-IN" sz="4800" b="1" dirty="0">
                <a:solidFill>
                  <a:srgbClr val="C00000"/>
                </a:solidFill>
                <a:latin typeface="Open sans" panose="020B0606030504020204"/>
                <a:cs typeface="Times New Roman" pitchFamily="18" charset="0"/>
              </a:rPr>
              <a:t>आपातकालीन प्रतिक्रिया</a:t>
            </a:r>
            <a:endParaRPr lang="en-US" sz="4800" b="1" dirty="0">
              <a:solidFill>
                <a:srgbClr val="C00000"/>
              </a:solidFill>
              <a:latin typeface="Open sans" panose="020B0606030504020204"/>
              <a:cs typeface="Arial" pitchFamily="34" charset="0"/>
            </a:endParaRPr>
          </a:p>
        </p:txBody>
      </p:sp>
      <p:sp>
        <p:nvSpPr>
          <p:cNvPr id="3" name="Content Placeholder 2"/>
          <p:cNvSpPr>
            <a:spLocks noGrp="1"/>
          </p:cNvSpPr>
          <p:nvPr>
            <p:ph idx="1"/>
          </p:nvPr>
        </p:nvSpPr>
        <p:spPr>
          <a:xfrm>
            <a:off x="4810534" y="990900"/>
            <a:ext cx="6758613" cy="5330385"/>
          </a:xfrm>
        </p:spPr>
        <p:txBody>
          <a:bodyPr>
            <a:noAutofit/>
          </a:bodyPr>
          <a:lstStyle/>
          <a:p>
            <a:pPr>
              <a:lnSpc>
                <a:spcPct val="150000"/>
              </a:lnSpc>
              <a:buFont typeface="Wingdings" panose="05000000000000000000" pitchFamily="2" charset="2"/>
              <a:buChar char="§"/>
            </a:pPr>
            <a:r>
              <a:rPr lang="hi-IN" sz="2400" b="1" dirty="0"/>
              <a:t>सुरक्षा </a:t>
            </a:r>
          </a:p>
          <a:p>
            <a:pPr>
              <a:lnSpc>
                <a:spcPct val="150000"/>
              </a:lnSpc>
              <a:buFont typeface="Wingdings" panose="05000000000000000000" pitchFamily="2" charset="2"/>
              <a:buChar char="§"/>
            </a:pPr>
            <a:r>
              <a:rPr lang="hi-IN" sz="2400" b="1" dirty="0"/>
              <a:t>डिटेक्शन / मूल्यांकन </a:t>
            </a:r>
          </a:p>
          <a:p>
            <a:pPr>
              <a:lnSpc>
                <a:spcPct val="150000"/>
              </a:lnSpc>
              <a:buFont typeface="Wingdings" panose="05000000000000000000" pitchFamily="2" charset="2"/>
              <a:buChar char="§"/>
            </a:pPr>
            <a:r>
              <a:rPr lang="hi-IN" sz="2400" b="1" dirty="0"/>
              <a:t>सुरीक्षित निकासी </a:t>
            </a:r>
          </a:p>
          <a:p>
            <a:pPr>
              <a:lnSpc>
                <a:spcPct val="150000"/>
              </a:lnSpc>
              <a:buFont typeface="Wingdings" panose="05000000000000000000" pitchFamily="2" charset="2"/>
              <a:buChar char="§"/>
            </a:pPr>
            <a:r>
              <a:rPr lang="hi-IN" sz="2400" b="1" dirty="0"/>
              <a:t>घटना के प्रभाव को कम करना। </a:t>
            </a:r>
          </a:p>
          <a:p>
            <a:pPr>
              <a:lnSpc>
                <a:spcPct val="150000"/>
              </a:lnSpc>
              <a:buFont typeface="Wingdings" panose="05000000000000000000" pitchFamily="2" charset="2"/>
              <a:buChar char="§"/>
            </a:pPr>
            <a:r>
              <a:rPr lang="hi-IN" sz="2400" b="1" dirty="0"/>
              <a:t>(डीकंटॅमिनेशन / सफाई</a:t>
            </a:r>
            <a:endParaRPr lang="en-IN" sz="2400" dirty="0"/>
          </a:p>
          <a:p>
            <a:pPr>
              <a:lnSpc>
                <a:spcPct val="150000"/>
              </a:lnSpc>
              <a:buFont typeface="Wingdings" panose="05000000000000000000" pitchFamily="2" charset="2"/>
              <a:buChar char="§"/>
            </a:pPr>
            <a:r>
              <a:rPr lang="hi-IN" sz="2400" b="1" dirty="0"/>
              <a:t>दवा / उपचार</a:t>
            </a:r>
            <a:endParaRPr lang="en-IN" sz="2400" dirty="0"/>
          </a:p>
          <a:p>
            <a:pPr>
              <a:lnSpc>
                <a:spcPct val="150000"/>
              </a:lnSpc>
              <a:buFont typeface="Wingdings" panose="05000000000000000000" pitchFamily="2" charset="2"/>
              <a:buChar char="§"/>
            </a:pPr>
            <a:r>
              <a:rPr lang="hi-IN" sz="2400" b="1" dirty="0"/>
              <a:t>परिवहन </a:t>
            </a:r>
          </a:p>
          <a:p>
            <a:pPr>
              <a:lnSpc>
                <a:spcPct val="150000"/>
              </a:lnSpc>
              <a:buFont typeface="Wingdings" panose="05000000000000000000" pitchFamily="2" charset="2"/>
              <a:buChar char="§"/>
            </a:pPr>
            <a:r>
              <a:rPr lang="hi-IN" sz="2400" b="1" dirty="0"/>
              <a:t>दस्तावेजीकरण</a:t>
            </a:r>
            <a:endParaRPr lang="en-IN" sz="2600" dirty="0">
              <a:latin typeface="Open sans" panose="020B0606030504020204"/>
              <a:cs typeface="Times New Roman" panose="02020603050405020304" pitchFamily="18"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33598513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object 4">
            <a:extLst>
              <a:ext uri="{FF2B5EF4-FFF2-40B4-BE49-F238E27FC236}">
                <a16:creationId xmlns:a16="http://schemas.microsoft.com/office/drawing/2014/main" id="{856FA25A-709E-4DA5-B21D-9EF18B52D890}"/>
              </a:ext>
            </a:extLst>
          </p:cNvPr>
          <p:cNvPicPr/>
          <p:nvPr/>
        </p:nvPicPr>
        <p:blipFill rotWithShape="1">
          <a:blip r:embed="rId3" cstate="print"/>
          <a:srcRect r="21695"/>
          <a:stretch/>
        </p:blipFill>
        <p:spPr>
          <a:xfrm>
            <a:off x="10741032" y="27603"/>
            <a:ext cx="1436668" cy="1088879"/>
          </a:xfrm>
          <a:prstGeom prst="rect">
            <a:avLst/>
          </a:prstGeom>
        </p:spPr>
      </p:pic>
      <p:pic>
        <p:nvPicPr>
          <p:cNvPr id="6" name="Picture 5">
            <a:extLst>
              <a:ext uri="{FF2B5EF4-FFF2-40B4-BE49-F238E27FC236}">
                <a16:creationId xmlns:a16="http://schemas.microsoft.com/office/drawing/2014/main" id="{0F9162AC-4122-42F8-A2CD-26656E7AB2D2}"/>
              </a:ext>
            </a:extLst>
          </p:cNvPr>
          <p:cNvPicPr>
            <a:picLocks noChangeAspect="1"/>
          </p:cNvPicPr>
          <p:nvPr/>
        </p:nvPicPr>
        <p:blipFill>
          <a:blip r:embed="rId4"/>
          <a:stretch>
            <a:fillRect/>
          </a:stretch>
        </p:blipFill>
        <p:spPr>
          <a:xfrm>
            <a:off x="234651" y="117884"/>
            <a:ext cx="1384533" cy="941482"/>
          </a:xfrm>
          <a:prstGeom prst="rect">
            <a:avLst/>
          </a:prstGeom>
        </p:spPr>
      </p:pic>
      <p:sp>
        <p:nvSpPr>
          <p:cNvPr id="7" name="Title 1">
            <a:extLst>
              <a:ext uri="{FF2B5EF4-FFF2-40B4-BE49-F238E27FC236}">
                <a16:creationId xmlns:a16="http://schemas.microsoft.com/office/drawing/2014/main" id="{9291C649-BA7D-4089-9CD6-242816EA1A31}"/>
              </a:ext>
            </a:extLst>
          </p:cNvPr>
          <p:cNvSpPr txBox="1">
            <a:spLocks/>
          </p:cNvSpPr>
          <p:nvPr/>
        </p:nvSpPr>
        <p:spPr>
          <a:xfrm>
            <a:off x="762000" y="1447800"/>
            <a:ext cx="3124200" cy="762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hi-IN" sz="4000" b="1" dirty="0">
                <a:solidFill>
                  <a:srgbClr val="C00000"/>
                </a:solidFill>
                <a:latin typeface="Open sans"/>
                <a:ea typeface="Sans Serif Collection" panose="020B0502040504020204" pitchFamily="34" charset="0"/>
                <a:cs typeface="Sans Serif Collection" panose="020B0502040504020204" pitchFamily="34" charset="0"/>
              </a:rPr>
              <a:t>उद्देश्य</a:t>
            </a:r>
            <a:endParaRPr lang="en-US" sz="4000" b="1" dirty="0">
              <a:solidFill>
                <a:srgbClr val="C00000"/>
              </a:solidFill>
              <a:latin typeface="Open sans"/>
              <a:ea typeface="Sans Serif Collection" panose="020B0502040504020204" pitchFamily="34" charset="0"/>
              <a:cs typeface="Sans Serif Collection" panose="020B0502040504020204" pitchFamily="34" charset="0"/>
            </a:endParaRPr>
          </a:p>
        </p:txBody>
      </p:sp>
      <p:sp>
        <p:nvSpPr>
          <p:cNvPr id="8" name="Rectangle 7">
            <a:extLst>
              <a:ext uri="{FF2B5EF4-FFF2-40B4-BE49-F238E27FC236}">
                <a16:creationId xmlns:a16="http://schemas.microsoft.com/office/drawing/2014/main" id="{3EF1E498-D9B9-4E6E-B9D1-5C0D035992D0}"/>
              </a:ext>
            </a:extLst>
          </p:cNvPr>
          <p:cNvSpPr/>
          <p:nvPr/>
        </p:nvSpPr>
        <p:spPr>
          <a:xfrm>
            <a:off x="685800" y="2362200"/>
            <a:ext cx="3429000" cy="2623603"/>
          </a:xfrm>
          <a:prstGeom prst="rect">
            <a:avLst/>
          </a:prstGeom>
        </p:spPr>
        <p:txBody>
          <a:bodyPr wrap="square">
            <a:spAutoFit/>
          </a:bodyPr>
          <a:lstStyle/>
          <a:p>
            <a:pPr marL="342900" indent="-342900">
              <a:lnSpc>
                <a:spcPct val="150000"/>
              </a:lnSpc>
              <a:spcBef>
                <a:spcPct val="20000"/>
              </a:spcBef>
              <a:buFont typeface="Wingdings" pitchFamily="2" charset="2"/>
              <a:buChar char="§"/>
            </a:pPr>
            <a:r>
              <a:rPr lang="hi-IN" sz="2800" b="1" dirty="0">
                <a:latin typeface="Open sans" panose="020B0606030504020204"/>
                <a:cs typeface="Arial" pitchFamily="34" charset="0"/>
              </a:rPr>
              <a:t>इस पाठ को पूरा करने के बाद, आप निम्नलिखित करने में सक्षम होंगे.</a:t>
            </a:r>
            <a:endParaRPr lang="en-US" sz="2800" b="1" dirty="0">
              <a:latin typeface="Open sans" panose="020B0606030504020204"/>
              <a:cs typeface="Arial" pitchFamily="34" charset="0"/>
            </a:endParaRPr>
          </a:p>
        </p:txBody>
      </p:sp>
      <p:sp>
        <p:nvSpPr>
          <p:cNvPr id="2" name="Rectangle 1">
            <a:extLst>
              <a:ext uri="{FF2B5EF4-FFF2-40B4-BE49-F238E27FC236}">
                <a16:creationId xmlns:a16="http://schemas.microsoft.com/office/drawing/2014/main" id="{467561BB-EBAA-418C-9D54-8A38111EABF0}"/>
              </a:ext>
            </a:extLst>
          </p:cNvPr>
          <p:cNvSpPr/>
          <p:nvPr/>
        </p:nvSpPr>
        <p:spPr>
          <a:xfrm>
            <a:off x="4949687" y="1042799"/>
            <a:ext cx="6632713" cy="5032019"/>
          </a:xfrm>
          <a:prstGeom prst="rect">
            <a:avLst/>
          </a:prstGeom>
        </p:spPr>
        <p:txBody>
          <a:bodyPr wrap="square">
            <a:spAutoFit/>
          </a:bodyPr>
          <a:lstStyle/>
          <a:p>
            <a:pPr marL="457200" indent="-457200" algn="just">
              <a:lnSpc>
                <a:spcPct val="150000"/>
              </a:lnSpc>
              <a:buFont typeface="Wingdings" panose="05000000000000000000" pitchFamily="2" charset="2"/>
              <a:buChar char="ü"/>
            </a:pPr>
            <a:r>
              <a:rPr lang="hi-IN" sz="2400" dirty="0">
                <a:latin typeface="Open sans" panose="020B0606030504020204"/>
                <a:cs typeface="+mj-cs"/>
              </a:rPr>
              <a:t>विकिरण फ़ैलाने वाले उपकरण को परिभाषित करना.</a:t>
            </a:r>
          </a:p>
          <a:p>
            <a:pPr marL="457200" indent="-457200" algn="just">
              <a:lnSpc>
                <a:spcPct val="150000"/>
              </a:lnSpc>
              <a:buFont typeface="Wingdings" panose="05000000000000000000" pitchFamily="2" charset="2"/>
              <a:buChar char="ü"/>
            </a:pPr>
            <a:r>
              <a:rPr lang="hi-IN" sz="2400" dirty="0">
                <a:latin typeface="Open sans" panose="020B0606030504020204"/>
                <a:cs typeface="+mj-cs"/>
              </a:rPr>
              <a:t>विकिरण फ़ैलाने वाले उपकरण की विशेषताएँ बताना.</a:t>
            </a:r>
          </a:p>
          <a:p>
            <a:pPr marL="457200" indent="-457200" algn="just">
              <a:lnSpc>
                <a:spcPct val="150000"/>
              </a:lnSpc>
              <a:buFont typeface="Wingdings" panose="05000000000000000000" pitchFamily="2" charset="2"/>
              <a:buChar char="ü"/>
            </a:pPr>
            <a:r>
              <a:rPr lang="hi-IN" sz="2400" dirty="0">
                <a:latin typeface="Open sans" panose="020B0606030504020204"/>
                <a:cs typeface="+mj-cs"/>
              </a:rPr>
              <a:t>विकिरण फ़ैलाने वाले उपकरण के प्रभावों को समझाना.</a:t>
            </a:r>
            <a:endParaRPr lang="en-IN" sz="2400" dirty="0">
              <a:latin typeface="Open sans" panose="020B0606030504020204"/>
              <a:cs typeface="+mj-cs"/>
            </a:endParaRPr>
          </a:p>
          <a:p>
            <a:pPr marL="457200" indent="-457200" algn="just">
              <a:lnSpc>
                <a:spcPct val="150000"/>
              </a:lnSpc>
              <a:buFont typeface="Wingdings" panose="05000000000000000000" pitchFamily="2" charset="2"/>
              <a:buChar char="ü"/>
            </a:pPr>
            <a:r>
              <a:rPr lang="hi-IN" sz="2400" dirty="0">
                <a:latin typeface="Open sans" panose="020B0606030504020204"/>
                <a:cs typeface="+mj-cs"/>
              </a:rPr>
              <a:t>विकिरण फ़ैलाने वाले उपकरण से सम्बंधित रोकथाम और सुरक्षा उपायों को समझाना.</a:t>
            </a:r>
            <a:r>
              <a:rPr lang="en-IN" sz="2400" dirty="0">
                <a:latin typeface="Open sans" panose="020B0606030504020204"/>
                <a:cs typeface="+mj-cs"/>
              </a:rPr>
              <a:t> </a:t>
            </a:r>
            <a:endParaRPr lang="hi-IN" sz="2400" dirty="0">
              <a:latin typeface="Open sans" panose="020B0606030504020204"/>
              <a:cs typeface="+mj-cs"/>
            </a:endParaRPr>
          </a:p>
          <a:p>
            <a:pPr marL="457200" indent="-457200" algn="just">
              <a:lnSpc>
                <a:spcPct val="150000"/>
              </a:lnSpc>
              <a:buFont typeface="Wingdings" panose="05000000000000000000" pitchFamily="2" charset="2"/>
              <a:buChar char="ü"/>
            </a:pPr>
            <a:r>
              <a:rPr lang="hi-IN" sz="2400" dirty="0">
                <a:latin typeface="Open sans" panose="020B0606030504020204"/>
                <a:cs typeface="+mj-cs"/>
              </a:rPr>
              <a:t>आपातकालीन प्रतिक्रिया की जानकारी देना.</a:t>
            </a:r>
            <a:endParaRPr lang="en-US" sz="2400" dirty="0">
              <a:latin typeface="Open sans" panose="020B0606030504020204"/>
              <a:cs typeface="+mj-cs"/>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 name="Rounded Rectangle"/>
          <p:cNvSpPr/>
          <p:nvPr/>
        </p:nvSpPr>
        <p:spPr>
          <a:xfrm>
            <a:off x="4546707" y="0"/>
            <a:ext cx="7643506" cy="6858000"/>
          </a:xfrm>
          <a:prstGeom prst="roundRect">
            <a:avLst>
              <a:gd name="adj" fmla="val 1583"/>
            </a:avLst>
          </a:prstGeom>
          <a:solidFill>
            <a:srgbClr val="EAEAEA"/>
          </a:solidFill>
          <a:ln w="12700">
            <a:miter lim="400000"/>
          </a:ln>
        </p:spPr>
        <p:txBody>
          <a:bodyPr lIns="39142" tIns="39142" rIns="39142" bIns="39142"/>
          <a:lstStyle/>
          <a:p>
            <a:endParaRPr sz="2400">
              <a:latin typeface="Open Sans"/>
            </a:endParaRPr>
          </a:p>
        </p:txBody>
      </p:sp>
      <p:sp>
        <p:nvSpPr>
          <p:cNvPr id="222" name="Duties of…"/>
          <p:cNvSpPr txBox="1"/>
          <p:nvPr/>
        </p:nvSpPr>
        <p:spPr>
          <a:xfrm>
            <a:off x="106532" y="2626709"/>
            <a:ext cx="4254779" cy="78648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39142" tIns="39142" rIns="39142" bIns="39142">
            <a:spAutoFit/>
          </a:bodyPr>
          <a:lstStyle/>
          <a:p>
            <a:pPr lvl="0" algn="ctr">
              <a:lnSpc>
                <a:spcPct val="120000"/>
              </a:lnSpc>
              <a:buClr>
                <a:srgbClr val="C00000"/>
              </a:buClr>
              <a:buSzPts val="3600"/>
            </a:pPr>
            <a:r>
              <a:rPr lang="hi-IN" sz="4000" b="1" dirty="0">
                <a:solidFill>
                  <a:srgbClr val="C00000"/>
                </a:solidFill>
              </a:rPr>
              <a:t>समीक्षा</a:t>
            </a:r>
            <a:r>
              <a:rPr lang="en-US" altLang="en-US" sz="4000" b="1" dirty="0">
                <a:solidFill>
                  <a:srgbClr val="FFFF00"/>
                </a:solidFill>
                <a:latin typeface="Tw Cen MT" panose="020B0602020104020603" pitchFamily="34" charset="0"/>
              </a:rPr>
              <a:t> </a:t>
            </a:r>
            <a:endParaRPr lang="en-US" sz="4000" dirty="0">
              <a:latin typeface="Open Sans"/>
            </a:endParaRPr>
          </a:p>
        </p:txBody>
      </p:sp>
      <p:sp>
        <p:nvSpPr>
          <p:cNvPr id="223" name="Ensure your safety and the safety of your crew, the patient, and bystanders…"/>
          <p:cNvSpPr txBox="1"/>
          <p:nvPr/>
        </p:nvSpPr>
        <p:spPr>
          <a:xfrm>
            <a:off x="4894335" y="1550307"/>
            <a:ext cx="7079509" cy="469608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39142" tIns="39142" rIns="39142" bIns="39142">
            <a:spAutoFit/>
          </a:bodyPr>
          <a:lstStyle/>
          <a:p>
            <a:pPr marL="457200" indent="-457200" algn="just">
              <a:lnSpc>
                <a:spcPct val="150000"/>
              </a:lnSpc>
              <a:buFont typeface="Wingdings" panose="05000000000000000000" pitchFamily="2" charset="2"/>
              <a:buChar char="ü"/>
            </a:pPr>
            <a:r>
              <a:rPr lang="hi-IN" sz="2400" dirty="0">
                <a:latin typeface="Open sans" panose="020B0606030504020204"/>
                <a:cs typeface="+mj-cs"/>
              </a:rPr>
              <a:t>विकिरण फ़ैलाने वाले उपकरण को परिभाषित करना.</a:t>
            </a:r>
          </a:p>
          <a:p>
            <a:pPr marL="457200" indent="-457200" algn="just">
              <a:lnSpc>
                <a:spcPct val="150000"/>
              </a:lnSpc>
              <a:buFont typeface="Wingdings" panose="05000000000000000000" pitchFamily="2" charset="2"/>
              <a:buChar char="ü"/>
            </a:pPr>
            <a:r>
              <a:rPr lang="hi-IN" sz="2400" dirty="0">
                <a:latin typeface="Open sans" panose="020B0606030504020204"/>
                <a:cs typeface="+mj-cs"/>
              </a:rPr>
              <a:t>विकिरण फ़ैलाने वाले उपकरण की विशेषताएँ बताना.</a:t>
            </a:r>
          </a:p>
          <a:p>
            <a:pPr marL="457200" indent="-457200" algn="just">
              <a:lnSpc>
                <a:spcPct val="150000"/>
              </a:lnSpc>
              <a:buFont typeface="Wingdings" panose="05000000000000000000" pitchFamily="2" charset="2"/>
              <a:buChar char="ü"/>
            </a:pPr>
            <a:r>
              <a:rPr lang="hi-IN" sz="2400" dirty="0">
                <a:latin typeface="Open sans" panose="020B0606030504020204"/>
                <a:cs typeface="+mj-cs"/>
              </a:rPr>
              <a:t>विकिरण फ़ैलाने वाले उपकरण के प्रभावों को समझाना.</a:t>
            </a:r>
            <a:endParaRPr lang="en-IN" sz="2400" dirty="0">
              <a:latin typeface="Open sans" panose="020B0606030504020204"/>
              <a:cs typeface="+mj-cs"/>
            </a:endParaRPr>
          </a:p>
          <a:p>
            <a:pPr marL="457200" indent="-457200" algn="just">
              <a:lnSpc>
                <a:spcPct val="150000"/>
              </a:lnSpc>
              <a:buFont typeface="Wingdings" panose="05000000000000000000" pitchFamily="2" charset="2"/>
              <a:buChar char="ü"/>
            </a:pPr>
            <a:r>
              <a:rPr lang="hi-IN" sz="2400" dirty="0">
                <a:latin typeface="Open sans" panose="020B0606030504020204"/>
                <a:cs typeface="+mj-cs"/>
              </a:rPr>
              <a:t>विकिरण फ़ैलाने वाले उपकरण से सम्बंधित रोकथाम और सुरक्षा उपायों को समझाना.</a:t>
            </a:r>
            <a:r>
              <a:rPr lang="en-IN" sz="2400" dirty="0">
                <a:latin typeface="Open sans" panose="020B0606030504020204"/>
                <a:cs typeface="+mj-cs"/>
              </a:rPr>
              <a:t> </a:t>
            </a:r>
            <a:endParaRPr lang="hi-IN" sz="2400" dirty="0">
              <a:latin typeface="Open sans" panose="020B0606030504020204"/>
              <a:cs typeface="+mj-cs"/>
            </a:endParaRPr>
          </a:p>
          <a:p>
            <a:pPr marL="457200" indent="-457200" algn="just">
              <a:lnSpc>
                <a:spcPct val="150000"/>
              </a:lnSpc>
              <a:buFont typeface="Wingdings" panose="05000000000000000000" pitchFamily="2" charset="2"/>
              <a:buChar char="ü"/>
            </a:pPr>
            <a:r>
              <a:rPr lang="hi-IN" sz="2400" dirty="0">
                <a:latin typeface="Open sans" panose="020B0606030504020204"/>
                <a:cs typeface="+mj-cs"/>
              </a:rPr>
              <a:t>आपातकालीन प्रतिक्रिया की जानकारी देना.</a:t>
            </a:r>
            <a:endParaRPr lang="en-US" sz="2400" dirty="0">
              <a:latin typeface="Open sans" panose="020B0606030504020204"/>
              <a:cs typeface="+mj-cs"/>
            </a:endParaRPr>
          </a:p>
          <a:p>
            <a:pPr algn="just">
              <a:lnSpc>
                <a:spcPct val="200000"/>
              </a:lnSpc>
              <a:defRPr/>
            </a:pPr>
            <a:endParaRPr lang="en-US" sz="2800" dirty="0">
              <a:latin typeface="Open sans" panose="020B0606030504020204"/>
              <a:cs typeface="Times New Roman" panose="02020603050405020304" pitchFamily="18" charset="0"/>
            </a:endParaRPr>
          </a:p>
        </p:txBody>
      </p:sp>
      <p:pic>
        <p:nvPicPr>
          <p:cNvPr id="2" name="Picture 1">
            <a:extLst>
              <a:ext uri="{FF2B5EF4-FFF2-40B4-BE49-F238E27FC236}">
                <a16:creationId xmlns:a16="http://schemas.microsoft.com/office/drawing/2014/main" id="{AD30342D-CCC4-F67F-CC03-E5EFED56E456}"/>
              </a:ext>
            </a:extLst>
          </p:cNvPr>
          <p:cNvPicPr>
            <a:picLocks noChangeAspect="1"/>
          </p:cNvPicPr>
          <p:nvPr/>
        </p:nvPicPr>
        <p:blipFill>
          <a:blip r:embed="rId2" cstate="print"/>
          <a:stretch>
            <a:fillRect/>
          </a:stretch>
        </p:blipFill>
        <p:spPr>
          <a:xfrm>
            <a:off x="572493" y="6406669"/>
            <a:ext cx="641637" cy="276260"/>
          </a:xfrm>
          <a:prstGeom prst="rect">
            <a:avLst/>
          </a:prstGeom>
        </p:spPr>
      </p:pic>
      <p:pic>
        <p:nvPicPr>
          <p:cNvPr id="4" name="Picture 3">
            <a:extLst>
              <a:ext uri="{FF2B5EF4-FFF2-40B4-BE49-F238E27FC236}">
                <a16:creationId xmlns:a16="http://schemas.microsoft.com/office/drawing/2014/main" id="{3C21DB69-215D-8A17-5E2E-BA695C734410}"/>
              </a:ext>
            </a:extLst>
          </p:cNvPr>
          <p:cNvPicPr>
            <a:picLocks noChangeAspect="1"/>
          </p:cNvPicPr>
          <p:nvPr/>
        </p:nvPicPr>
        <p:blipFill>
          <a:blip r:embed="rId3" cstate="print"/>
          <a:stretch>
            <a:fillRect/>
          </a:stretch>
        </p:blipFill>
        <p:spPr>
          <a:xfrm>
            <a:off x="8814959" y="6378135"/>
            <a:ext cx="1750540" cy="348119"/>
          </a:xfrm>
          <a:prstGeom prst="rect">
            <a:avLst/>
          </a:prstGeom>
        </p:spPr>
      </p:pic>
      <p:pic>
        <p:nvPicPr>
          <p:cNvPr id="5" name="Picture 4">
            <a:extLst>
              <a:ext uri="{FF2B5EF4-FFF2-40B4-BE49-F238E27FC236}">
                <a16:creationId xmlns:a16="http://schemas.microsoft.com/office/drawing/2014/main" id="{1584A8C5-6AF3-C33A-056B-62EE3B62D92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858273" y="112697"/>
            <a:ext cx="1115571" cy="1214299"/>
          </a:xfrm>
          <a:prstGeom prst="rect">
            <a:avLst/>
          </a:prstGeom>
        </p:spPr>
      </p:pic>
      <p:sp>
        <p:nvSpPr>
          <p:cNvPr id="8" name="Rectangle 7"/>
          <p:cNvSpPr/>
          <p:nvPr/>
        </p:nvSpPr>
        <p:spPr>
          <a:xfrm>
            <a:off x="0" y="6207359"/>
            <a:ext cx="4548494" cy="65064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Tree>
    <p:extLst>
      <p:ext uri="{BB962C8B-B14F-4D97-AF65-F5344CB8AC3E}">
        <p14:creationId xmlns:p14="http://schemas.microsoft.com/office/powerpoint/2010/main" val="31454957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 name="Rounded Rectangle"/>
          <p:cNvSpPr/>
          <p:nvPr/>
        </p:nvSpPr>
        <p:spPr>
          <a:xfrm>
            <a:off x="4548494" y="-14539"/>
            <a:ext cx="7694588" cy="6872539"/>
          </a:xfrm>
          <a:prstGeom prst="roundRect">
            <a:avLst>
              <a:gd name="adj" fmla="val 1583"/>
            </a:avLst>
          </a:prstGeom>
          <a:solidFill>
            <a:srgbClr val="EAEAEA"/>
          </a:solidFill>
          <a:ln w="12700">
            <a:miter lim="400000"/>
          </a:ln>
        </p:spPr>
        <p:txBody>
          <a:bodyPr lIns="39142" tIns="39142" rIns="39142" bIns="39142"/>
          <a:lstStyle/>
          <a:p>
            <a:endParaRPr sz="2400">
              <a:latin typeface="Open Sans"/>
            </a:endParaRPr>
          </a:p>
        </p:txBody>
      </p:sp>
      <p:sp>
        <p:nvSpPr>
          <p:cNvPr id="222" name="Duties of…"/>
          <p:cNvSpPr txBox="1"/>
          <p:nvPr/>
        </p:nvSpPr>
        <p:spPr>
          <a:xfrm>
            <a:off x="308114" y="3230213"/>
            <a:ext cx="4083778" cy="69460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39142" tIns="39142" rIns="39142" bIns="39142">
            <a:spAutoFit/>
          </a:bodyPr>
          <a:lstStyle/>
          <a:p>
            <a:pPr algn="ctr"/>
            <a:r>
              <a:rPr lang="hi-IN" sz="4000" b="1" dirty="0">
                <a:solidFill>
                  <a:srgbClr val="C00000"/>
                </a:solidFill>
              </a:rPr>
              <a:t>कोई प्रश्न</a:t>
            </a:r>
            <a:r>
              <a:rPr lang="en-US" sz="4000" b="1" dirty="0">
                <a:solidFill>
                  <a:srgbClr val="C00000"/>
                </a:solidFill>
                <a:latin typeface="Open sans"/>
              </a:rPr>
              <a:t>? </a:t>
            </a:r>
          </a:p>
        </p:txBody>
      </p:sp>
      <p:sp>
        <p:nvSpPr>
          <p:cNvPr id="223" name="Ensure your safety and the safety of your crew, the patient, and bystanders…"/>
          <p:cNvSpPr txBox="1"/>
          <p:nvPr/>
        </p:nvSpPr>
        <p:spPr>
          <a:xfrm>
            <a:off x="5004914" y="1896739"/>
            <a:ext cx="7238167" cy="96871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39142" tIns="39142" rIns="39142" bIns="39142">
            <a:spAutoFit/>
          </a:bodyPr>
          <a:lstStyle/>
          <a:p>
            <a:pPr marL="457200" lvl="0" indent="-457200" algn="just">
              <a:lnSpc>
                <a:spcPct val="250000"/>
              </a:lnSpc>
              <a:buClr>
                <a:schemeClr val="dk1"/>
              </a:buClr>
              <a:buSzPts val="3200"/>
              <a:buFont typeface="Noto Sans Symbols"/>
              <a:buChar char="▪"/>
            </a:pPr>
            <a:endParaRPr lang="en-US" sz="2800" dirty="0">
              <a:solidFill>
                <a:schemeClr val="dk1"/>
              </a:solidFill>
              <a:latin typeface="Open Sans"/>
              <a:cs typeface="Times New Roman" pitchFamily="18" charset="0"/>
            </a:endParaRPr>
          </a:p>
        </p:txBody>
      </p:sp>
      <p:pic>
        <p:nvPicPr>
          <p:cNvPr id="2" name="Picture 1">
            <a:extLst>
              <a:ext uri="{FF2B5EF4-FFF2-40B4-BE49-F238E27FC236}">
                <a16:creationId xmlns:a16="http://schemas.microsoft.com/office/drawing/2014/main" id="{AD30342D-CCC4-F67F-CC03-E5EFED56E456}"/>
              </a:ext>
            </a:extLst>
          </p:cNvPr>
          <p:cNvPicPr>
            <a:picLocks noChangeAspect="1"/>
          </p:cNvPicPr>
          <p:nvPr/>
        </p:nvPicPr>
        <p:blipFill>
          <a:blip r:embed="rId2" cstate="print"/>
          <a:stretch>
            <a:fillRect/>
          </a:stretch>
        </p:blipFill>
        <p:spPr>
          <a:xfrm>
            <a:off x="572493" y="6406669"/>
            <a:ext cx="641637" cy="276260"/>
          </a:xfrm>
          <a:prstGeom prst="rect">
            <a:avLst/>
          </a:prstGeom>
        </p:spPr>
      </p:pic>
      <p:pic>
        <p:nvPicPr>
          <p:cNvPr id="4" name="Picture 3">
            <a:extLst>
              <a:ext uri="{FF2B5EF4-FFF2-40B4-BE49-F238E27FC236}">
                <a16:creationId xmlns:a16="http://schemas.microsoft.com/office/drawing/2014/main" id="{3C21DB69-215D-8A17-5E2E-BA695C734410}"/>
              </a:ext>
            </a:extLst>
          </p:cNvPr>
          <p:cNvPicPr>
            <a:picLocks noChangeAspect="1"/>
          </p:cNvPicPr>
          <p:nvPr/>
        </p:nvPicPr>
        <p:blipFill>
          <a:blip r:embed="rId3" cstate="print"/>
          <a:stretch>
            <a:fillRect/>
          </a:stretch>
        </p:blipFill>
        <p:spPr>
          <a:xfrm>
            <a:off x="8814959" y="6378135"/>
            <a:ext cx="1750540" cy="348119"/>
          </a:xfrm>
          <a:prstGeom prst="rect">
            <a:avLst/>
          </a:prstGeom>
        </p:spPr>
      </p:pic>
      <p:pic>
        <p:nvPicPr>
          <p:cNvPr id="5" name="Picture 4">
            <a:extLst>
              <a:ext uri="{FF2B5EF4-FFF2-40B4-BE49-F238E27FC236}">
                <a16:creationId xmlns:a16="http://schemas.microsoft.com/office/drawing/2014/main" id="{1584A8C5-6AF3-C33A-056B-62EE3B62D92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858273" y="112697"/>
            <a:ext cx="1115571" cy="1214299"/>
          </a:xfrm>
          <a:prstGeom prst="rect">
            <a:avLst/>
          </a:prstGeom>
        </p:spPr>
      </p:pic>
      <p:sp>
        <p:nvSpPr>
          <p:cNvPr id="8" name="Rectangle 7"/>
          <p:cNvSpPr/>
          <p:nvPr/>
        </p:nvSpPr>
        <p:spPr>
          <a:xfrm>
            <a:off x="0" y="6207359"/>
            <a:ext cx="4548494" cy="65064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pic>
        <p:nvPicPr>
          <p:cNvPr id="3" name="Picture 2"/>
          <p:cNvPicPr>
            <a:picLocks noChangeAspect="1"/>
          </p:cNvPicPr>
          <p:nvPr/>
        </p:nvPicPr>
        <p:blipFill>
          <a:blip r:embed="rId5"/>
          <a:stretch>
            <a:fillRect/>
          </a:stretch>
        </p:blipFill>
        <p:spPr>
          <a:xfrm>
            <a:off x="6731106" y="1744653"/>
            <a:ext cx="3368693" cy="3368693"/>
          </a:xfrm>
          <a:prstGeom prst="rect">
            <a:avLst/>
          </a:prstGeom>
        </p:spPr>
      </p:pic>
    </p:spTree>
    <p:extLst>
      <p:ext uri="{BB962C8B-B14F-4D97-AF65-F5344CB8AC3E}">
        <p14:creationId xmlns:p14="http://schemas.microsoft.com/office/powerpoint/2010/main" val="359486319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idx="1"/>
          </p:nvPr>
        </p:nvSpPr>
        <p:spPr>
          <a:xfrm>
            <a:off x="387929" y="2057401"/>
            <a:ext cx="2433930" cy="2376948"/>
          </a:xfrm>
        </p:spPr>
        <p:txBody>
          <a:bodyPr>
            <a:normAutofit/>
          </a:bodyPr>
          <a:lstStyle/>
          <a:p>
            <a:endParaRPr lang="en-US" sz="5400" dirty="0">
              <a:latin typeface="Open sans"/>
            </a:endParaRPr>
          </a:p>
          <a:p>
            <a:r>
              <a:rPr lang="hi-IN" sz="4000" b="1" dirty="0">
                <a:solidFill>
                  <a:srgbClr val="C00000"/>
                </a:solidFill>
              </a:rPr>
              <a:t>मूल्यांकन</a:t>
            </a:r>
            <a:endParaRPr lang="en-IN" sz="4000" b="1" dirty="0">
              <a:solidFill>
                <a:srgbClr val="C00000"/>
              </a:solidFill>
            </a:endParaRPr>
          </a:p>
        </p:txBody>
      </p:sp>
      <p:sp>
        <p:nvSpPr>
          <p:cNvPr id="5" name="Slide Number Placeholder 4"/>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22</a:t>
            </a:fld>
            <a:endParaRPr lang="en-US"/>
          </a:p>
        </p:txBody>
      </p:sp>
      <p:pic>
        <p:nvPicPr>
          <p:cNvPr id="7"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9692" y="174626"/>
            <a:ext cx="1252142" cy="9046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Rectangle 8"/>
          <p:cNvSpPr/>
          <p:nvPr/>
        </p:nvSpPr>
        <p:spPr>
          <a:xfrm>
            <a:off x="3726426" y="0"/>
            <a:ext cx="84655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0" indent="0">
              <a:buNone/>
            </a:pPr>
            <a:endParaRPr lang="en-US" sz="2800" dirty="0">
              <a:solidFill>
                <a:schemeClr val="tx1"/>
              </a:solidFill>
            </a:endParaRPr>
          </a:p>
          <a:p>
            <a:pPr marL="0" lvl="0" indent="0">
              <a:buNone/>
            </a:pPr>
            <a:endParaRPr lang="en-US" sz="2800" dirty="0">
              <a:solidFill>
                <a:schemeClr val="tx1"/>
              </a:solidFill>
            </a:endParaRPr>
          </a:p>
          <a:p>
            <a:pPr marL="0" lvl="0" indent="0">
              <a:buNone/>
            </a:pPr>
            <a:endParaRPr lang="en-US" sz="2800" dirty="0">
              <a:solidFill>
                <a:schemeClr val="tx1"/>
              </a:solidFill>
            </a:endParaRPr>
          </a:p>
          <a:p>
            <a:pPr marL="0" lvl="0" indent="0">
              <a:buNone/>
            </a:pPr>
            <a:endParaRPr lang="en-US" sz="2800" dirty="0">
              <a:solidFill>
                <a:schemeClr val="tx1"/>
              </a:solidFill>
            </a:endParaRPr>
          </a:p>
          <a:p>
            <a:r>
              <a:rPr lang="hi-IN" sz="2800" dirty="0">
                <a:solidFill>
                  <a:schemeClr val="tx1"/>
                </a:solidFill>
                <a:latin typeface="Open sans"/>
              </a:rPr>
              <a:t>1</a:t>
            </a:r>
            <a:r>
              <a:rPr lang="en-US" sz="2800" dirty="0">
                <a:solidFill>
                  <a:schemeClr val="tx1"/>
                </a:solidFill>
                <a:latin typeface="Open sans"/>
              </a:rPr>
              <a:t>. </a:t>
            </a:r>
            <a:r>
              <a:rPr lang="en-IN" sz="2800" b="1" dirty="0">
                <a:solidFill>
                  <a:schemeClr val="tx1"/>
                </a:solidFill>
              </a:rPr>
              <a:t>RDD </a:t>
            </a:r>
            <a:r>
              <a:rPr lang="hi-IN" sz="2800" b="1" dirty="0">
                <a:solidFill>
                  <a:schemeClr val="tx1"/>
                </a:solidFill>
              </a:rPr>
              <a:t>के चिकित्सीय और स्वास्थ्य प्रभाव क्या हैं?</a:t>
            </a:r>
            <a:br>
              <a:rPr lang="hi-IN" sz="2800" dirty="0">
                <a:solidFill>
                  <a:schemeClr val="tx1"/>
                </a:solidFill>
              </a:rPr>
            </a:br>
            <a:r>
              <a:rPr lang="hi-IN" sz="2800" b="1" dirty="0">
                <a:solidFill>
                  <a:srgbClr val="C00000"/>
                </a:solidFill>
              </a:rPr>
              <a:t>उत्तर:</a:t>
            </a:r>
            <a:endParaRPr lang="hi-IN" sz="2800" dirty="0">
              <a:solidFill>
                <a:srgbClr val="C00000"/>
              </a:solidFill>
            </a:endParaRPr>
          </a:p>
          <a:p>
            <a:r>
              <a:rPr lang="hi-IN" sz="2800" dirty="0">
                <a:solidFill>
                  <a:srgbClr val="C00000"/>
                </a:solidFill>
              </a:rPr>
              <a:t>कोशिकाओं को नष्ट करता है। </a:t>
            </a:r>
          </a:p>
          <a:p>
            <a:r>
              <a:rPr lang="hi-IN" sz="2800" dirty="0">
                <a:solidFill>
                  <a:srgbClr val="C00000"/>
                </a:solidFill>
              </a:rPr>
              <a:t>आनुवंशिक प्रभाव पैदा कर सकता है। </a:t>
            </a:r>
          </a:p>
          <a:p>
            <a:r>
              <a:rPr lang="hi-IN" sz="2800" dirty="0">
                <a:solidFill>
                  <a:srgbClr val="C00000"/>
                </a:solidFill>
              </a:rPr>
              <a:t>भ्रूण और गर्भस्थ शिशु को प्रभावित करता है.</a:t>
            </a:r>
          </a:p>
          <a:p>
            <a:r>
              <a:rPr lang="hi-IN" sz="2800" dirty="0">
                <a:solidFill>
                  <a:srgbClr val="C00000"/>
                </a:solidFill>
              </a:rPr>
              <a:t>कैंसर का जोखिम बढ़ाता है। </a:t>
            </a:r>
          </a:p>
          <a:p>
            <a:r>
              <a:rPr lang="hi-IN" sz="2800" dirty="0">
                <a:solidFill>
                  <a:schemeClr val="tx1"/>
                </a:solidFill>
              </a:rPr>
              <a:t>2</a:t>
            </a:r>
            <a:r>
              <a:rPr lang="hi-IN" sz="2800" b="1" dirty="0">
                <a:solidFill>
                  <a:schemeClr val="tx1"/>
                </a:solidFill>
              </a:rPr>
              <a:t>. </a:t>
            </a:r>
            <a:r>
              <a:rPr lang="en-IN" sz="2800" b="1" dirty="0">
                <a:solidFill>
                  <a:schemeClr val="tx1"/>
                </a:solidFill>
              </a:rPr>
              <a:t>IND </a:t>
            </a:r>
            <a:r>
              <a:rPr lang="hi-IN" sz="2800" b="1" dirty="0">
                <a:solidFill>
                  <a:schemeClr val="tx1"/>
                </a:solidFill>
              </a:rPr>
              <a:t>का पूरा नाम क्या है?</a:t>
            </a:r>
            <a:br>
              <a:rPr lang="hi-IN" sz="2800" dirty="0">
                <a:solidFill>
                  <a:schemeClr val="tx1"/>
                </a:solidFill>
              </a:rPr>
            </a:br>
            <a:r>
              <a:rPr lang="hi-IN" sz="2800" b="1" dirty="0">
                <a:solidFill>
                  <a:srgbClr val="C00000"/>
                </a:solidFill>
              </a:rPr>
              <a:t>उत्तर:</a:t>
            </a:r>
            <a:r>
              <a:rPr lang="hi-IN" sz="2800" dirty="0">
                <a:solidFill>
                  <a:srgbClr val="C00000"/>
                </a:solidFill>
              </a:rPr>
              <a:t> सृजित परमाणु उपकरण (</a:t>
            </a:r>
            <a:r>
              <a:rPr lang="en-IN" sz="2800" b="1" dirty="0">
                <a:solidFill>
                  <a:srgbClr val="C00000"/>
                </a:solidFill>
              </a:rPr>
              <a:t>Improvised Nuclear Device</a:t>
            </a:r>
            <a:r>
              <a:rPr lang="en-IN" sz="2800" dirty="0">
                <a:solidFill>
                  <a:srgbClr val="C00000"/>
                </a:solidFill>
              </a:rPr>
              <a:t>)</a:t>
            </a:r>
          </a:p>
          <a:p>
            <a:pPr algn="ctr"/>
            <a:endParaRPr lang="en-IN" dirty="0"/>
          </a:p>
        </p:txBody>
      </p:sp>
      <p:pic>
        <p:nvPicPr>
          <p:cNvPr id="11" name="Picture 10"/>
          <p:cNvPicPr>
            <a:picLocks noChangeAspect="1"/>
          </p:cNvPicPr>
          <p:nvPr/>
        </p:nvPicPr>
        <p:blipFill>
          <a:blip r:embed="rId3"/>
          <a:stretch>
            <a:fillRect/>
          </a:stretch>
        </p:blipFill>
        <p:spPr>
          <a:xfrm>
            <a:off x="11076335" y="0"/>
            <a:ext cx="1115665" cy="1213209"/>
          </a:xfrm>
          <a:prstGeom prst="rect">
            <a:avLst/>
          </a:prstGeom>
        </p:spPr>
      </p:pic>
    </p:spTree>
    <p:extLst>
      <p:ext uri="{BB962C8B-B14F-4D97-AF65-F5344CB8AC3E}">
        <p14:creationId xmlns:p14="http://schemas.microsoft.com/office/powerpoint/2010/main" val="226861813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 name="Rounded Rectangle"/>
          <p:cNvSpPr/>
          <p:nvPr/>
        </p:nvSpPr>
        <p:spPr>
          <a:xfrm>
            <a:off x="4548494" y="-14539"/>
            <a:ext cx="7694588" cy="6872539"/>
          </a:xfrm>
          <a:prstGeom prst="roundRect">
            <a:avLst>
              <a:gd name="adj" fmla="val 1583"/>
            </a:avLst>
          </a:prstGeom>
          <a:solidFill>
            <a:srgbClr val="EAEAEA"/>
          </a:solidFill>
          <a:ln w="12700">
            <a:miter lim="400000"/>
          </a:ln>
        </p:spPr>
        <p:txBody>
          <a:bodyPr lIns="39142" tIns="39142" rIns="39142" bIns="39142"/>
          <a:lstStyle/>
          <a:p>
            <a:endParaRPr sz="2400">
              <a:latin typeface="Open Sans"/>
            </a:endParaRPr>
          </a:p>
        </p:txBody>
      </p:sp>
      <p:sp>
        <p:nvSpPr>
          <p:cNvPr id="222" name="Duties of…"/>
          <p:cNvSpPr txBox="1"/>
          <p:nvPr/>
        </p:nvSpPr>
        <p:spPr>
          <a:xfrm>
            <a:off x="339566" y="3230213"/>
            <a:ext cx="3724569" cy="69460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39142" tIns="39142" rIns="39142" bIns="39142">
            <a:spAutoFit/>
          </a:bodyPr>
          <a:lstStyle/>
          <a:p>
            <a:pPr algn="ctr"/>
            <a:r>
              <a:rPr lang="hi-IN" sz="4000" b="1" dirty="0">
                <a:solidFill>
                  <a:srgbClr val="C00000"/>
                </a:solidFill>
                <a:latin typeface="Open sans"/>
              </a:rPr>
              <a:t>धन्यवाद </a:t>
            </a:r>
            <a:endParaRPr lang="en-US" sz="4000" dirty="0">
              <a:solidFill>
                <a:srgbClr val="C00000"/>
              </a:solidFill>
              <a:latin typeface="Open sans"/>
            </a:endParaRPr>
          </a:p>
        </p:txBody>
      </p:sp>
      <p:sp>
        <p:nvSpPr>
          <p:cNvPr id="223" name="Ensure your safety and the safety of your crew, the patient, and bystanders…"/>
          <p:cNvSpPr txBox="1"/>
          <p:nvPr/>
        </p:nvSpPr>
        <p:spPr>
          <a:xfrm>
            <a:off x="5004915" y="1311523"/>
            <a:ext cx="6781746" cy="44838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39142" tIns="39142" rIns="39142" bIns="39142">
            <a:spAutoFit/>
          </a:bodyPr>
          <a:lstStyle/>
          <a:p>
            <a:pPr marL="457200" lvl="0" indent="-457200" algn="just">
              <a:buClr>
                <a:schemeClr val="dk1"/>
              </a:buClr>
              <a:buSzPts val="3200"/>
              <a:buFont typeface="Noto Sans Symbols"/>
              <a:buChar char="▪"/>
            </a:pPr>
            <a:endParaRPr lang="en-US" sz="2400" dirty="0">
              <a:solidFill>
                <a:schemeClr val="dk1"/>
              </a:solidFill>
              <a:latin typeface="Open Sans"/>
              <a:cs typeface="Times New Roman" pitchFamily="18" charset="0"/>
            </a:endParaRPr>
          </a:p>
        </p:txBody>
      </p:sp>
      <p:pic>
        <p:nvPicPr>
          <p:cNvPr id="2" name="Picture 1">
            <a:extLst>
              <a:ext uri="{FF2B5EF4-FFF2-40B4-BE49-F238E27FC236}">
                <a16:creationId xmlns:a16="http://schemas.microsoft.com/office/drawing/2014/main" id="{AD30342D-CCC4-F67F-CC03-E5EFED56E456}"/>
              </a:ext>
            </a:extLst>
          </p:cNvPr>
          <p:cNvPicPr>
            <a:picLocks noChangeAspect="1"/>
          </p:cNvPicPr>
          <p:nvPr/>
        </p:nvPicPr>
        <p:blipFill>
          <a:blip r:embed="rId2" cstate="print"/>
          <a:stretch>
            <a:fillRect/>
          </a:stretch>
        </p:blipFill>
        <p:spPr>
          <a:xfrm>
            <a:off x="572493" y="6406669"/>
            <a:ext cx="641637" cy="276260"/>
          </a:xfrm>
          <a:prstGeom prst="rect">
            <a:avLst/>
          </a:prstGeom>
        </p:spPr>
      </p:pic>
      <p:pic>
        <p:nvPicPr>
          <p:cNvPr id="4" name="Picture 3">
            <a:extLst>
              <a:ext uri="{FF2B5EF4-FFF2-40B4-BE49-F238E27FC236}">
                <a16:creationId xmlns:a16="http://schemas.microsoft.com/office/drawing/2014/main" id="{3C21DB69-215D-8A17-5E2E-BA695C734410}"/>
              </a:ext>
            </a:extLst>
          </p:cNvPr>
          <p:cNvPicPr>
            <a:picLocks noChangeAspect="1"/>
          </p:cNvPicPr>
          <p:nvPr/>
        </p:nvPicPr>
        <p:blipFill>
          <a:blip r:embed="rId3" cstate="print"/>
          <a:stretch>
            <a:fillRect/>
          </a:stretch>
        </p:blipFill>
        <p:spPr>
          <a:xfrm>
            <a:off x="8814959" y="6378135"/>
            <a:ext cx="1750540" cy="348119"/>
          </a:xfrm>
          <a:prstGeom prst="rect">
            <a:avLst/>
          </a:prstGeom>
        </p:spPr>
      </p:pic>
      <p:pic>
        <p:nvPicPr>
          <p:cNvPr id="5" name="Picture 4">
            <a:extLst>
              <a:ext uri="{FF2B5EF4-FFF2-40B4-BE49-F238E27FC236}">
                <a16:creationId xmlns:a16="http://schemas.microsoft.com/office/drawing/2014/main" id="{1584A8C5-6AF3-C33A-056B-62EE3B62D92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660073" y="112697"/>
            <a:ext cx="6313771" cy="6872539"/>
          </a:xfrm>
          <a:prstGeom prst="rect">
            <a:avLst/>
          </a:prstGeom>
        </p:spPr>
      </p:pic>
      <p:sp>
        <p:nvSpPr>
          <p:cNvPr id="9" name="Rectangle 8"/>
          <p:cNvSpPr/>
          <p:nvPr/>
        </p:nvSpPr>
        <p:spPr>
          <a:xfrm>
            <a:off x="0" y="6207359"/>
            <a:ext cx="4548494" cy="65064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Tree>
    <p:extLst>
      <p:ext uri="{BB962C8B-B14F-4D97-AF65-F5344CB8AC3E}">
        <p14:creationId xmlns:p14="http://schemas.microsoft.com/office/powerpoint/2010/main" val="41880084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7626" y="2072362"/>
            <a:ext cx="5492063" cy="2271039"/>
          </a:xfrm>
        </p:spPr>
        <p:txBody>
          <a:bodyPr>
            <a:noAutofit/>
          </a:bodyPr>
          <a:lstStyle/>
          <a:p>
            <a:r>
              <a:rPr lang="hi-IN" sz="4000" b="1" dirty="0">
                <a:solidFill>
                  <a:srgbClr val="C00000"/>
                </a:solidFill>
                <a:latin typeface="Open sans" panose="020B0606030504020204"/>
                <a:cs typeface="Arial" pitchFamily="34" charset="0"/>
              </a:rPr>
              <a:t>परिचय</a:t>
            </a:r>
            <a:endParaRPr lang="en-US" sz="4000" b="1" dirty="0">
              <a:solidFill>
                <a:srgbClr val="C00000"/>
              </a:solidFill>
              <a:latin typeface="Open sans" panose="020B0606030504020204"/>
              <a:cs typeface="Arial" pitchFamily="34" charset="0"/>
            </a:endParaRPr>
          </a:p>
        </p:txBody>
      </p:sp>
      <p:sp>
        <p:nvSpPr>
          <p:cNvPr id="3" name="Content Placeholder 2"/>
          <p:cNvSpPr>
            <a:spLocks noGrp="1"/>
          </p:cNvSpPr>
          <p:nvPr>
            <p:ph idx="1"/>
          </p:nvPr>
        </p:nvSpPr>
        <p:spPr>
          <a:xfrm>
            <a:off x="4671391" y="1040599"/>
            <a:ext cx="6834809" cy="4972578"/>
          </a:xfrm>
        </p:spPr>
        <p:txBody>
          <a:bodyPr>
            <a:noAutofit/>
          </a:bodyPr>
          <a:lstStyle/>
          <a:p>
            <a:pPr marL="457189" indent="-457189" algn="just">
              <a:lnSpc>
                <a:spcPct val="150000"/>
              </a:lnSpc>
              <a:spcBef>
                <a:spcPct val="0"/>
              </a:spcBef>
              <a:buFont typeface="Wingdings" pitchFamily="2" charset="2"/>
              <a:buChar char="q"/>
              <a:defRPr/>
            </a:pPr>
            <a:r>
              <a:rPr lang="hi-IN" sz="2400" dirty="0"/>
              <a:t>रेडियोलॉजिकल डिस्पर्सल डिवाइस, जिन्हें डर्टी बम भी कहा जाता है, डायनामाइट, आरडीएक्स आदि जैसे पारंपरिक विस्फोटकों में विकिरण स्रोत जोड़ने के अलावा कुछ नहीं हैं। </a:t>
            </a:r>
          </a:p>
          <a:p>
            <a:pPr marL="0" indent="0" algn="just">
              <a:lnSpc>
                <a:spcPct val="150000"/>
              </a:lnSpc>
              <a:spcBef>
                <a:spcPct val="0"/>
              </a:spcBef>
              <a:buNone/>
              <a:defRPr/>
            </a:pPr>
            <a:endParaRPr lang="hi-IN" sz="2400" dirty="0"/>
          </a:p>
          <a:p>
            <a:pPr marL="457189" indent="-457189" algn="just">
              <a:lnSpc>
                <a:spcPct val="150000"/>
              </a:lnSpc>
              <a:spcBef>
                <a:spcPct val="0"/>
              </a:spcBef>
              <a:buFont typeface="Wingdings" pitchFamily="2" charset="2"/>
              <a:buChar char="q"/>
              <a:defRPr/>
            </a:pPr>
            <a:r>
              <a:rPr lang="hi-IN" sz="2400" dirty="0"/>
              <a:t>विस्फोटकों के प्रारंभिक विस्फोट के बाद रेडियोधर्मी पदार्थ बिखर जाता है, जिससे विकिरण और प्रदूषण फैलता है।</a:t>
            </a:r>
            <a:endParaRPr lang="en-IN" sz="2400" dirty="0">
              <a:latin typeface="Open sans" panose="020B0606030504020204"/>
              <a:cs typeface="Times New Roman" pitchFamily="18" charset="0"/>
            </a:endParaRPr>
          </a:p>
          <a:p>
            <a:pPr marL="457189" indent="-457189" algn="just">
              <a:spcBef>
                <a:spcPct val="0"/>
              </a:spcBef>
              <a:buFont typeface="Wingdings" pitchFamily="2" charset="2"/>
              <a:buChar char="q"/>
              <a:defRPr/>
            </a:pPr>
            <a:endParaRPr lang="en-US" sz="2600" dirty="0">
              <a:solidFill>
                <a:srgbClr val="00B0F0"/>
              </a:solidFill>
              <a:latin typeface="Times New Roman" panose="02020603050405020304" pitchFamily="18" charset="0"/>
              <a:cs typeface="Times New Roman" panose="02020603050405020304" pitchFamily="18" charset="0"/>
            </a:endParaRPr>
          </a:p>
          <a:p>
            <a:pPr algn="just">
              <a:lnSpc>
                <a:spcPct val="150000"/>
              </a:lnSpc>
              <a:buFont typeface="Wingdings" panose="05000000000000000000" pitchFamily="2" charset="2"/>
              <a:buChar char="ü"/>
            </a:pPr>
            <a:endParaRPr lang="en-IN" sz="2600" dirty="0">
              <a:latin typeface="Open sans" panose="020B0606030504020204"/>
              <a:cs typeface="Times New Roman" panose="02020603050405020304" pitchFamily="18"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7627" y="2438401"/>
            <a:ext cx="4084982" cy="1905000"/>
          </a:xfrm>
        </p:spPr>
        <p:txBody>
          <a:bodyPr>
            <a:noAutofit/>
          </a:bodyPr>
          <a:lstStyle/>
          <a:p>
            <a:r>
              <a:rPr lang="hi-IN" sz="4000" b="1" dirty="0">
                <a:solidFill>
                  <a:srgbClr val="C00000"/>
                </a:solidFill>
                <a:latin typeface="Open sans" panose="020B0606030504020204"/>
                <a:cs typeface="Arial" pitchFamily="34" charset="0"/>
              </a:rPr>
              <a:t>आर.डी.डी. क्या है</a:t>
            </a:r>
            <a:r>
              <a:rPr lang="en-US" sz="4000" b="1" dirty="0">
                <a:solidFill>
                  <a:srgbClr val="C00000"/>
                </a:solidFill>
                <a:latin typeface="Open sans" panose="020B0606030504020204"/>
                <a:cs typeface="Arial" pitchFamily="34" charset="0"/>
              </a:rPr>
              <a:t>?</a:t>
            </a:r>
          </a:p>
        </p:txBody>
      </p:sp>
      <p:sp>
        <p:nvSpPr>
          <p:cNvPr id="3" name="Content Placeholder 2"/>
          <p:cNvSpPr>
            <a:spLocks noGrp="1"/>
          </p:cNvSpPr>
          <p:nvPr>
            <p:ph idx="1"/>
          </p:nvPr>
        </p:nvSpPr>
        <p:spPr>
          <a:xfrm>
            <a:off x="4671391" y="1149928"/>
            <a:ext cx="6834809" cy="5250871"/>
          </a:xfrm>
        </p:spPr>
        <p:txBody>
          <a:bodyPr>
            <a:noAutofit/>
          </a:bodyPr>
          <a:lstStyle/>
          <a:p>
            <a:pPr marL="0" indent="0" algn="just">
              <a:lnSpc>
                <a:spcPct val="100000"/>
              </a:lnSpc>
              <a:buNone/>
            </a:pPr>
            <a:endParaRPr lang="hi-IN" sz="2600" dirty="0">
              <a:latin typeface="Open sans" panose="020B0606030504020204"/>
              <a:cs typeface="Arial" panose="020B0604020202020204" pitchFamily="34" charset="0"/>
            </a:endParaRPr>
          </a:p>
          <a:p>
            <a:pPr algn="just">
              <a:lnSpc>
                <a:spcPct val="100000"/>
              </a:lnSpc>
            </a:pPr>
            <a:r>
              <a:rPr lang="hi-IN" sz="2400" dirty="0"/>
              <a:t>रेडियोलॉजिकल डिस्पर्सल डिवाइस(आरडीडी), जिसे "डर्टी बॉम्ब" भी कहा जाता है, पारंपरिक विस्फोटक  होते हैं जिनमें किसी निश्चित क्षेत्र में विकिरण  पदार्थ फैलाने के लिए डिज़ाइन किया गया है।</a:t>
            </a:r>
          </a:p>
          <a:p>
            <a:pPr algn="just">
              <a:lnSpc>
                <a:spcPct val="100000"/>
              </a:lnSpc>
            </a:pPr>
            <a:endParaRPr lang="hi-IN" sz="2400" dirty="0"/>
          </a:p>
          <a:p>
            <a:pPr algn="just">
              <a:lnSpc>
                <a:spcPct val="100000"/>
              </a:lnSpc>
            </a:pPr>
            <a:r>
              <a:rPr lang="hi-IN" sz="2400" dirty="0"/>
              <a:t>आरडीडी से परमाणु विस्फोट नहीं होता, फिर भी ये गंभीर विकिरण पैदा कर सकता है और सार्वजनिक स्वास्थ्य तथा सुरक्षा को क्षति पंहुचा सकता है। यद्यपि उनका तात्कालिक भौतिक प्रभाव सीमित हो सकता है, परंतु उनके मनोवैज्ञानिक और आर्थिक परिणाम गंभीर हो सकते है।</a:t>
            </a:r>
            <a:endParaRPr lang="en-US" sz="2600" dirty="0">
              <a:solidFill>
                <a:srgbClr val="00B0F0"/>
              </a:solidFill>
              <a:latin typeface="Times New Roman" panose="02020603050405020304" pitchFamily="18" charset="0"/>
              <a:cs typeface="Times New Roman" panose="02020603050405020304" pitchFamily="18" charset="0"/>
            </a:endParaRPr>
          </a:p>
          <a:p>
            <a:pPr algn="just">
              <a:lnSpc>
                <a:spcPct val="150000"/>
              </a:lnSpc>
              <a:buFont typeface="Wingdings" panose="05000000000000000000" pitchFamily="2" charset="2"/>
              <a:buChar char="ü"/>
            </a:pPr>
            <a:endParaRPr lang="en-IN" sz="2600" dirty="0">
              <a:latin typeface="Open sans" panose="020B0606030504020204"/>
              <a:cs typeface="Times New Roman" panose="02020603050405020304" pitchFamily="18"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41976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7627" y="2438401"/>
            <a:ext cx="4084982" cy="2332382"/>
          </a:xfrm>
        </p:spPr>
        <p:txBody>
          <a:bodyPr>
            <a:noAutofit/>
          </a:bodyPr>
          <a:lstStyle/>
          <a:p>
            <a:pPr algn="ctr"/>
            <a:r>
              <a:rPr lang="hi-IN" sz="4000" b="1" dirty="0">
                <a:solidFill>
                  <a:srgbClr val="C00000"/>
                </a:solidFill>
                <a:latin typeface="Open sans" panose="020B0606030504020204"/>
                <a:cs typeface="Arial" pitchFamily="34" charset="0"/>
              </a:rPr>
              <a:t>रेडियो आइसोटोप्स का सामान्य जीवन में उपयोग .</a:t>
            </a:r>
            <a:endParaRPr lang="en-US" sz="4000" b="1" dirty="0">
              <a:solidFill>
                <a:srgbClr val="C00000"/>
              </a:solidFill>
              <a:latin typeface="Open sans" panose="020B0606030504020204"/>
              <a:cs typeface="Arial" pitchFamily="34" charset="0"/>
            </a:endParaRPr>
          </a:p>
        </p:txBody>
      </p:sp>
      <p:sp>
        <p:nvSpPr>
          <p:cNvPr id="3" name="Content Placeholder 2"/>
          <p:cNvSpPr>
            <a:spLocks noGrp="1"/>
          </p:cNvSpPr>
          <p:nvPr>
            <p:ph idx="1"/>
          </p:nvPr>
        </p:nvSpPr>
        <p:spPr>
          <a:xfrm>
            <a:off x="4671391" y="1149928"/>
            <a:ext cx="6834809" cy="4694281"/>
          </a:xfrm>
        </p:spPr>
        <p:txBody>
          <a:bodyPr>
            <a:noAutofit/>
          </a:bodyPr>
          <a:lstStyle/>
          <a:p>
            <a:pPr>
              <a:lnSpc>
                <a:spcPct val="150000"/>
              </a:lnSpc>
              <a:buFont typeface="Wingdings" panose="05000000000000000000" pitchFamily="2" charset="2"/>
              <a:buChar char="Ø"/>
            </a:pPr>
            <a:r>
              <a:rPr lang="en-US" altLang="en-US" dirty="0">
                <a:latin typeface="Open sans" panose="020B0606030504020204"/>
                <a:cs typeface="Times New Roman" pitchFamily="18" charset="0"/>
                <a:sym typeface="Arial" charset="0"/>
              </a:rPr>
              <a:t> </a:t>
            </a:r>
            <a:r>
              <a:rPr lang="hi-IN" altLang="en-US" dirty="0">
                <a:latin typeface="Open sans" panose="020B0606030504020204"/>
                <a:cs typeface="Times New Roman" pitchFamily="18" charset="0"/>
                <a:sym typeface="Arial" charset="0"/>
              </a:rPr>
              <a:t>कोबाल्ट</a:t>
            </a:r>
            <a:r>
              <a:rPr lang="en-US" altLang="en-US" dirty="0">
                <a:latin typeface="Open sans" panose="020B0606030504020204"/>
                <a:cs typeface="Times New Roman" pitchFamily="18" charset="0"/>
                <a:sym typeface="Arial" charset="0"/>
              </a:rPr>
              <a:t>- 60</a:t>
            </a:r>
            <a:r>
              <a:rPr lang="en-US" altLang="en-IN" dirty="0">
                <a:latin typeface="Open sans" panose="020B0606030504020204"/>
                <a:cs typeface="Times New Roman" pitchFamily="18" charset="0"/>
                <a:sym typeface="Arial" charset="0"/>
              </a:rPr>
              <a:t> </a:t>
            </a:r>
          </a:p>
          <a:p>
            <a:pPr>
              <a:lnSpc>
                <a:spcPct val="150000"/>
              </a:lnSpc>
              <a:buFont typeface="Wingdings" panose="05000000000000000000" pitchFamily="2" charset="2"/>
              <a:buChar char="Ø"/>
            </a:pPr>
            <a:r>
              <a:rPr lang="hi-IN" altLang="en-US" dirty="0">
                <a:latin typeface="Open sans" panose="020B0606030504020204"/>
                <a:cs typeface="Times New Roman" pitchFamily="18" charset="0"/>
                <a:sym typeface="Arial" charset="0"/>
              </a:rPr>
              <a:t>सीजियम </a:t>
            </a:r>
            <a:r>
              <a:rPr lang="en-US" altLang="en-US" dirty="0">
                <a:latin typeface="Open sans" panose="020B0606030504020204"/>
                <a:cs typeface="Times New Roman" pitchFamily="18" charset="0"/>
                <a:sym typeface="Arial" charset="0"/>
              </a:rPr>
              <a:t>-137</a:t>
            </a:r>
            <a:r>
              <a:rPr lang="en-US" altLang="en-IN" dirty="0">
                <a:latin typeface="Open sans" panose="020B0606030504020204"/>
                <a:cs typeface="Times New Roman" pitchFamily="18" charset="0"/>
                <a:sym typeface="Arial" charset="0"/>
              </a:rPr>
              <a:t> </a:t>
            </a:r>
          </a:p>
          <a:p>
            <a:pPr>
              <a:lnSpc>
                <a:spcPct val="150000"/>
              </a:lnSpc>
              <a:buFont typeface="Wingdings" panose="05000000000000000000" pitchFamily="2" charset="2"/>
              <a:buChar char="Ø"/>
            </a:pPr>
            <a:r>
              <a:rPr lang="hi-IN" altLang="en-US" dirty="0">
                <a:latin typeface="Open sans" panose="020B0606030504020204"/>
                <a:cs typeface="Times New Roman" pitchFamily="18" charset="0"/>
                <a:sym typeface="Arial" charset="0"/>
              </a:rPr>
              <a:t>प्लूटोनियम </a:t>
            </a:r>
            <a:r>
              <a:rPr lang="en-US" altLang="en-US" dirty="0">
                <a:latin typeface="Open sans" panose="020B0606030504020204"/>
                <a:cs typeface="Times New Roman" pitchFamily="18" charset="0"/>
                <a:sym typeface="Arial" charset="0"/>
              </a:rPr>
              <a:t>- 238</a:t>
            </a:r>
            <a:r>
              <a:rPr lang="en-US" altLang="en-IN" dirty="0">
                <a:latin typeface="Open sans" panose="020B0606030504020204"/>
                <a:cs typeface="Times New Roman" pitchFamily="18" charset="0"/>
                <a:sym typeface="Arial" charset="0"/>
              </a:rPr>
              <a:t> </a:t>
            </a:r>
          </a:p>
          <a:p>
            <a:pPr>
              <a:lnSpc>
                <a:spcPct val="150000"/>
              </a:lnSpc>
              <a:buFont typeface="Wingdings" panose="05000000000000000000" pitchFamily="2" charset="2"/>
              <a:buChar char="Ø"/>
            </a:pPr>
            <a:r>
              <a:rPr lang="hi-IN" altLang="en-US" dirty="0">
                <a:latin typeface="Open sans" panose="020B0606030504020204"/>
                <a:cs typeface="Times New Roman" pitchFamily="18" charset="0"/>
                <a:sym typeface="Arial" charset="0"/>
              </a:rPr>
              <a:t>अमेरिसियम </a:t>
            </a:r>
            <a:r>
              <a:rPr lang="en-US" altLang="en-US" dirty="0">
                <a:latin typeface="Open sans" panose="020B0606030504020204"/>
                <a:cs typeface="Times New Roman" pitchFamily="18" charset="0"/>
                <a:sym typeface="Arial" charset="0"/>
              </a:rPr>
              <a:t>-241</a:t>
            </a:r>
            <a:r>
              <a:rPr lang="en-US" altLang="en-IN" dirty="0">
                <a:latin typeface="Open sans" panose="020B0606030504020204"/>
                <a:cs typeface="Times New Roman" pitchFamily="18" charset="0"/>
                <a:sym typeface="Arial" charset="0"/>
              </a:rPr>
              <a:t> </a:t>
            </a:r>
          </a:p>
          <a:p>
            <a:pPr>
              <a:lnSpc>
                <a:spcPct val="150000"/>
              </a:lnSpc>
              <a:buFont typeface="Wingdings" panose="05000000000000000000" pitchFamily="2" charset="2"/>
              <a:buChar char="Ø"/>
            </a:pPr>
            <a:r>
              <a:rPr lang="hi-IN" altLang="en-US" dirty="0">
                <a:latin typeface="Open sans" panose="020B0606030504020204"/>
                <a:cs typeface="Times New Roman" pitchFamily="18" charset="0"/>
                <a:sym typeface="Arial" charset="0"/>
              </a:rPr>
              <a:t>इरीडियम </a:t>
            </a:r>
            <a:r>
              <a:rPr lang="en-US" altLang="en-US" dirty="0">
                <a:latin typeface="Open sans" panose="020B0606030504020204"/>
                <a:cs typeface="Times New Roman" pitchFamily="18" charset="0"/>
                <a:sym typeface="Arial" charset="0"/>
              </a:rPr>
              <a:t>-192</a:t>
            </a:r>
            <a:r>
              <a:rPr lang="en-US" altLang="en-IN" dirty="0">
                <a:latin typeface="Open sans" panose="020B0606030504020204"/>
                <a:cs typeface="Times New Roman" pitchFamily="18" charset="0"/>
                <a:sym typeface="Arial" charset="0"/>
              </a:rPr>
              <a:t> </a:t>
            </a:r>
          </a:p>
          <a:p>
            <a:pPr>
              <a:lnSpc>
                <a:spcPct val="150000"/>
              </a:lnSpc>
              <a:buFont typeface="Wingdings" panose="05000000000000000000" pitchFamily="2" charset="2"/>
              <a:buChar char="Ø"/>
            </a:pPr>
            <a:r>
              <a:rPr lang="hi-IN" altLang="en-US" dirty="0">
                <a:latin typeface="Open sans" panose="020B0606030504020204"/>
                <a:cs typeface="Times New Roman" pitchFamily="18" charset="0"/>
                <a:sym typeface="Arial" charset="0"/>
              </a:rPr>
              <a:t>रेडियम </a:t>
            </a:r>
            <a:r>
              <a:rPr lang="en-US" altLang="en-US" dirty="0">
                <a:latin typeface="Open sans" panose="020B0606030504020204"/>
                <a:cs typeface="Times New Roman" pitchFamily="18" charset="0"/>
                <a:sym typeface="Arial" charset="0"/>
              </a:rPr>
              <a:t>- 226</a:t>
            </a:r>
            <a:endParaRPr lang="en-US" altLang="en-US" dirty="0">
              <a:latin typeface="Open sans" panose="020B0606030504020204"/>
              <a:cs typeface="Times New Roman" pitchFamily="18" charset="0"/>
            </a:endParaRPr>
          </a:p>
          <a:p>
            <a:pPr marL="457189" indent="-457189" algn="just">
              <a:spcBef>
                <a:spcPct val="0"/>
              </a:spcBef>
              <a:buFont typeface="Wingdings" pitchFamily="2" charset="2"/>
              <a:buChar char="q"/>
              <a:defRPr/>
            </a:pPr>
            <a:endParaRPr lang="en-US" sz="2600" dirty="0">
              <a:solidFill>
                <a:srgbClr val="00B0F0"/>
              </a:solidFill>
              <a:latin typeface="Times New Roman" panose="02020603050405020304" pitchFamily="18" charset="0"/>
              <a:cs typeface="Times New Roman" panose="02020603050405020304" pitchFamily="18" charset="0"/>
            </a:endParaRPr>
          </a:p>
          <a:p>
            <a:pPr algn="just">
              <a:lnSpc>
                <a:spcPct val="150000"/>
              </a:lnSpc>
              <a:buFont typeface="Wingdings" panose="05000000000000000000" pitchFamily="2" charset="2"/>
              <a:buChar char="ü"/>
            </a:pPr>
            <a:endParaRPr lang="en-IN" sz="2600" dirty="0">
              <a:latin typeface="Open sans" panose="020B0606030504020204"/>
              <a:cs typeface="Times New Roman" panose="02020603050405020304" pitchFamily="18"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pic>
        <p:nvPicPr>
          <p:cNvPr id="6" name="Picture 83" descr="null">
            <a:extLst>
              <a:ext uri="{FF2B5EF4-FFF2-40B4-BE49-F238E27FC236}">
                <a16:creationId xmlns:a16="http://schemas.microsoft.com/office/drawing/2014/main" id="{06310754-5229-4C2D-BA84-13D846B1AF40}"/>
              </a:ext>
            </a:extLst>
          </p:cNvPr>
          <p:cNvPicPr>
            <a:picLocks noChangeAspect="1" noChangeArrowheads="1"/>
          </p:cNvPicPr>
          <p:nvPr/>
        </p:nvPicPr>
        <p:blipFill>
          <a:blip r:embed="rId4"/>
          <a:srcRect/>
          <a:stretch>
            <a:fillRect/>
          </a:stretch>
        </p:blipFill>
        <p:spPr bwMode="auto">
          <a:xfrm>
            <a:off x="7653130" y="1073427"/>
            <a:ext cx="3597966" cy="4432852"/>
          </a:xfrm>
          <a:prstGeom prst="rect">
            <a:avLst/>
          </a:prstGeom>
          <a:noFill/>
          <a:ln>
            <a:noFill/>
          </a:ln>
        </p:spPr>
      </p:pic>
    </p:spTree>
    <p:extLst>
      <p:ext uri="{BB962C8B-B14F-4D97-AF65-F5344CB8AC3E}">
        <p14:creationId xmlns:p14="http://schemas.microsoft.com/office/powerpoint/2010/main" val="32006832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2999" y="2981739"/>
            <a:ext cx="2445027" cy="964096"/>
          </a:xfrm>
        </p:spPr>
        <p:txBody>
          <a:bodyPr>
            <a:noAutofit/>
          </a:bodyPr>
          <a:lstStyle/>
          <a:p>
            <a:r>
              <a:rPr lang="hi-IN" sz="4000" b="1" dirty="0">
                <a:solidFill>
                  <a:srgbClr val="C00000"/>
                </a:solidFill>
                <a:latin typeface="Open sans" panose="020B0606030504020204"/>
                <a:cs typeface="Arial" pitchFamily="34" charset="0"/>
              </a:rPr>
              <a:t>इतिहास</a:t>
            </a:r>
            <a:endParaRPr lang="en-US" sz="4000" b="1" dirty="0">
              <a:solidFill>
                <a:srgbClr val="C00000"/>
              </a:solidFill>
              <a:latin typeface="Open sans" panose="020B0606030504020204"/>
              <a:cs typeface="Arial" pitchFamily="34" charset="0"/>
            </a:endParaRPr>
          </a:p>
        </p:txBody>
      </p:sp>
      <p:sp>
        <p:nvSpPr>
          <p:cNvPr id="3" name="Content Placeholder 2"/>
          <p:cNvSpPr>
            <a:spLocks noGrp="1"/>
          </p:cNvSpPr>
          <p:nvPr>
            <p:ph idx="1"/>
          </p:nvPr>
        </p:nvSpPr>
        <p:spPr>
          <a:xfrm>
            <a:off x="4624557" y="838351"/>
            <a:ext cx="6834809" cy="5250871"/>
          </a:xfrm>
        </p:spPr>
        <p:txBody>
          <a:bodyPr>
            <a:noAutofit/>
          </a:bodyPr>
          <a:lstStyle/>
          <a:p>
            <a:pPr algn="just">
              <a:lnSpc>
                <a:spcPct val="150000"/>
              </a:lnSpc>
            </a:pPr>
            <a:r>
              <a:rPr lang="hi-IN" sz="2400" dirty="0"/>
              <a:t>1995 में चेचन्या के विद्रोहियों ने मॉस्को में एक डर्टी बॉम्ब का प्रयोग किया; सौभाग्य से यह नहीं फटा। इसके लिए इस्तेमाल किया गया किर्नोत्सारी पदार्थ </a:t>
            </a:r>
            <a:r>
              <a:rPr lang="en-IN" sz="2400" dirty="0"/>
              <a:t>Cs-137 </a:t>
            </a:r>
            <a:r>
              <a:rPr lang="hi-IN" sz="2400" dirty="0"/>
              <a:t>था जो एक डायनामाइट से जुड़ा था। इसे सुरक्षित रूप से निष्क्रिय कर दिया गया था।</a:t>
            </a:r>
          </a:p>
          <a:p>
            <a:pPr algn="just">
              <a:lnSpc>
                <a:spcPct val="150000"/>
              </a:lnSpc>
            </a:pPr>
            <a:r>
              <a:rPr lang="hi-IN" sz="2400" dirty="0"/>
              <a:t> जून 2002 में, अमेरिका ने शिकागो हवाई अड्डे पर अल-कायदा द्वारा लगाए गए एक डर्टी बम को जप्त कर लिया।</a:t>
            </a:r>
          </a:p>
          <a:p>
            <a:pPr algn="just">
              <a:lnSpc>
                <a:spcPct val="150000"/>
              </a:lnSpc>
            </a:pPr>
            <a:r>
              <a:rPr lang="hi-IN" sz="2400" dirty="0"/>
              <a:t> इतिहास में 10 किरानोत्सारी पदार्थ चोरी हुए है।</a:t>
            </a:r>
            <a:endParaRPr lang="en-US" altLang="en-US" sz="2400" dirty="0">
              <a:latin typeface="Open sans" panose="020B0606030504020204"/>
              <a:cs typeface="Arial" panose="020B0604020202020204" pitchFamily="34" charset="0"/>
            </a:endParaRPr>
          </a:p>
          <a:p>
            <a:pPr marL="457189" indent="-457189" algn="just">
              <a:spcBef>
                <a:spcPct val="0"/>
              </a:spcBef>
              <a:buFont typeface="Wingdings" pitchFamily="2" charset="2"/>
              <a:buChar char="q"/>
              <a:defRPr/>
            </a:pPr>
            <a:endParaRPr lang="en-US" sz="2400" dirty="0">
              <a:solidFill>
                <a:srgbClr val="00B0F0"/>
              </a:solidFill>
              <a:latin typeface="Times New Roman" panose="02020603050405020304" pitchFamily="18" charset="0"/>
              <a:cs typeface="Times New Roman" panose="02020603050405020304" pitchFamily="18" charset="0"/>
            </a:endParaRPr>
          </a:p>
          <a:p>
            <a:pPr algn="just">
              <a:lnSpc>
                <a:spcPct val="150000"/>
              </a:lnSpc>
              <a:buFont typeface="Wingdings" panose="05000000000000000000" pitchFamily="2" charset="2"/>
              <a:buChar char="ü"/>
            </a:pPr>
            <a:endParaRPr lang="en-IN" sz="2400" dirty="0">
              <a:latin typeface="Open sans" panose="020B0606030504020204"/>
              <a:cs typeface="Times New Roman" panose="02020603050405020304" pitchFamily="18"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34416928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5860" y="2126971"/>
            <a:ext cx="4446745" cy="2867816"/>
          </a:xfrm>
        </p:spPr>
        <p:txBody>
          <a:bodyPr>
            <a:noAutofit/>
          </a:bodyPr>
          <a:lstStyle/>
          <a:p>
            <a:pPr>
              <a:lnSpc>
                <a:spcPct val="100000"/>
              </a:lnSpc>
            </a:pPr>
            <a:r>
              <a:rPr lang="hi-IN" sz="4000" b="1" dirty="0">
                <a:solidFill>
                  <a:srgbClr val="C00000"/>
                </a:solidFill>
                <a:latin typeface="Open sans" panose="020B0606030504020204"/>
                <a:cs typeface="Arial" pitchFamily="34" charset="0"/>
              </a:rPr>
              <a:t>अतंकवादियो द्वारा प्रमुखातासे निशाना बनाये जानेवाले स्थान.</a:t>
            </a:r>
            <a:endParaRPr lang="en-US" sz="4000" b="1" dirty="0">
              <a:solidFill>
                <a:srgbClr val="C00000"/>
              </a:solidFill>
              <a:latin typeface="Open sans" panose="020B0606030504020204"/>
              <a:cs typeface="Arial" pitchFamily="34" charset="0"/>
            </a:endParaRPr>
          </a:p>
        </p:txBody>
      </p:sp>
      <p:sp>
        <p:nvSpPr>
          <p:cNvPr id="3" name="Content Placeholder 2"/>
          <p:cNvSpPr>
            <a:spLocks noGrp="1"/>
          </p:cNvSpPr>
          <p:nvPr>
            <p:ph idx="1"/>
          </p:nvPr>
        </p:nvSpPr>
        <p:spPr>
          <a:xfrm>
            <a:off x="5048113" y="1957348"/>
            <a:ext cx="7576506" cy="5112045"/>
          </a:xfrm>
        </p:spPr>
        <p:txBody>
          <a:bodyPr>
            <a:noAutofit/>
          </a:bodyPr>
          <a:lstStyle/>
          <a:p>
            <a:pPr>
              <a:lnSpc>
                <a:spcPct val="100000"/>
              </a:lnSpc>
              <a:buFont typeface="Wingdings" panose="05000000000000000000" pitchFamily="2" charset="2"/>
              <a:buChar char="Ø"/>
            </a:pPr>
            <a:r>
              <a:rPr lang="hi-IN" altLang="en-US" sz="2400" dirty="0">
                <a:latin typeface="Open sans" panose="020B0606030504020204"/>
                <a:cs typeface="Arial" panose="020B0604020202020204" pitchFamily="34" charset="0"/>
              </a:rPr>
              <a:t> बंद स्थान </a:t>
            </a:r>
          </a:p>
          <a:p>
            <a:pPr>
              <a:lnSpc>
                <a:spcPct val="100000"/>
              </a:lnSpc>
              <a:buFont typeface="Wingdings" panose="05000000000000000000" pitchFamily="2" charset="2"/>
              <a:buChar char="Ø"/>
            </a:pPr>
            <a:r>
              <a:rPr lang="hi-IN" altLang="en-US" sz="2400" dirty="0">
                <a:latin typeface="Open sans" panose="020B0606030504020204"/>
                <a:cs typeface="Arial" panose="020B0604020202020204" pitchFamily="34" charset="0"/>
              </a:rPr>
              <a:t> बड़ी भीड़ </a:t>
            </a:r>
            <a:endParaRPr lang="en-US" altLang="en-US" sz="2400" dirty="0">
              <a:latin typeface="Open sans" panose="020B0606030504020204"/>
              <a:cs typeface="Arial" panose="020B0604020202020204" pitchFamily="34" charset="0"/>
            </a:endParaRPr>
          </a:p>
          <a:p>
            <a:pPr>
              <a:lnSpc>
                <a:spcPct val="100000"/>
              </a:lnSpc>
              <a:buFont typeface="Wingdings" panose="05000000000000000000" pitchFamily="2" charset="2"/>
              <a:buChar char="Ø"/>
            </a:pPr>
            <a:r>
              <a:rPr lang="en-US" altLang="en-US" sz="2400" b="1" kern="0" dirty="0">
                <a:latin typeface="Open sans" panose="020B0606030504020204"/>
                <a:cs typeface="Arial" pitchFamily="34" charset="0"/>
              </a:rPr>
              <a:t> </a:t>
            </a:r>
            <a:r>
              <a:rPr lang="hi-IN" altLang="en-US" sz="2400" kern="0" dirty="0">
                <a:latin typeface="Open sans" panose="020B0606030504020204"/>
                <a:cs typeface="Arial" panose="020B0604020202020204" pitchFamily="34" charset="0"/>
              </a:rPr>
              <a:t>महत्वपूर्ण कार्यक्रम </a:t>
            </a:r>
            <a:r>
              <a:rPr lang="en-US" altLang="en-US" sz="2400" dirty="0">
                <a:latin typeface="Open sans" panose="020B0606030504020204"/>
                <a:cs typeface="Arial" panose="020B0604020202020204" pitchFamily="34" charset="0"/>
              </a:rPr>
              <a:t> </a:t>
            </a:r>
            <a:endParaRPr lang="hi-IN" altLang="en-US" sz="2400" dirty="0">
              <a:latin typeface="Open sans" panose="020B0606030504020204"/>
              <a:cs typeface="Arial" panose="020B0604020202020204" pitchFamily="34" charset="0"/>
            </a:endParaRPr>
          </a:p>
          <a:p>
            <a:pPr>
              <a:lnSpc>
                <a:spcPct val="100000"/>
              </a:lnSpc>
              <a:buFont typeface="Wingdings" panose="05000000000000000000" pitchFamily="2" charset="2"/>
              <a:buChar char="Ø"/>
            </a:pPr>
            <a:r>
              <a:rPr lang="hi-IN" sz="3600" dirty="0">
                <a:latin typeface="Open sans" panose="020B0606030504020204"/>
                <a:cs typeface="Times New Roman" panose="02020603050405020304" pitchFamily="18" charset="0"/>
              </a:rPr>
              <a:t>महत्वपूर्ण सुविधाए और बुनियादी  ढांचा.</a:t>
            </a:r>
            <a:endParaRPr lang="en-IN" sz="3600" dirty="0">
              <a:latin typeface="Open sans" panose="020B0606030504020204"/>
              <a:cs typeface="Times New Roman" panose="02020603050405020304" pitchFamily="18"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6463671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8112" y="2126972"/>
            <a:ext cx="4721087" cy="2415212"/>
          </a:xfrm>
        </p:spPr>
        <p:txBody>
          <a:bodyPr>
            <a:noAutofit/>
          </a:bodyPr>
          <a:lstStyle/>
          <a:p>
            <a:pPr algn="ctr"/>
            <a:r>
              <a:rPr lang="hi-IN" sz="4800" b="1" dirty="0">
                <a:solidFill>
                  <a:srgbClr val="C00000"/>
                </a:solidFill>
                <a:latin typeface="Open sans" panose="020B0606030504020204"/>
                <a:cs typeface="Times New Roman" pitchFamily="18" charset="0"/>
              </a:rPr>
              <a:t>विकिरण फ़ैलाने वाले उपकरण की विशेषताएँ</a:t>
            </a:r>
            <a:r>
              <a:rPr lang="hi-IN" sz="4800" b="1" dirty="0">
                <a:solidFill>
                  <a:srgbClr val="FF0000"/>
                </a:solidFill>
                <a:latin typeface="Open sans" panose="020B0606030504020204"/>
                <a:cs typeface="Times New Roman" pitchFamily="18" charset="0"/>
              </a:rPr>
              <a:t>.</a:t>
            </a:r>
            <a:endParaRPr lang="en-US" sz="4800" b="1" dirty="0">
              <a:solidFill>
                <a:srgbClr val="FF0000"/>
              </a:solidFill>
              <a:latin typeface="Open sans" panose="020B0606030504020204"/>
              <a:cs typeface="Arial" pitchFamily="34" charset="0"/>
            </a:endParaRPr>
          </a:p>
        </p:txBody>
      </p:sp>
      <p:sp>
        <p:nvSpPr>
          <p:cNvPr id="3" name="Content Placeholder 2"/>
          <p:cNvSpPr>
            <a:spLocks noGrp="1"/>
          </p:cNvSpPr>
          <p:nvPr>
            <p:ph idx="1"/>
          </p:nvPr>
        </p:nvSpPr>
        <p:spPr>
          <a:xfrm>
            <a:off x="5354838" y="1288753"/>
            <a:ext cx="6440560" cy="4797415"/>
          </a:xfrm>
        </p:spPr>
        <p:txBody>
          <a:bodyPr>
            <a:noAutofit/>
          </a:bodyPr>
          <a:lstStyle/>
          <a:p>
            <a:pPr algn="just">
              <a:lnSpc>
                <a:spcPct val="150000"/>
              </a:lnSpc>
              <a:buClr>
                <a:schemeClr val="tx1"/>
              </a:buClr>
              <a:buFont typeface="Wingdings" panose="05000000000000000000" pitchFamily="2" charset="2"/>
              <a:buChar char="Ø"/>
              <a:defRPr/>
            </a:pPr>
            <a:r>
              <a:rPr lang="hi-IN" dirty="0"/>
              <a:t>एक आतंकवादी घटना </a:t>
            </a:r>
          </a:p>
          <a:p>
            <a:pPr algn="just">
              <a:lnSpc>
                <a:spcPct val="150000"/>
              </a:lnSpc>
              <a:buClr>
                <a:schemeClr val="tx1"/>
              </a:buClr>
              <a:buFont typeface="Wingdings" panose="05000000000000000000" pitchFamily="2" charset="2"/>
              <a:buChar char="Ø"/>
              <a:defRPr/>
            </a:pPr>
            <a:r>
              <a:rPr lang="hi-IN" dirty="0"/>
              <a:t>कम तकनीक </a:t>
            </a:r>
            <a:endParaRPr lang="hi-IN" dirty="0">
              <a:latin typeface="Open sans" panose="020B0606030504020204"/>
              <a:cs typeface="Times New Roman" panose="02020603050405020304" pitchFamily="18" charset="0"/>
            </a:endParaRPr>
          </a:p>
          <a:p>
            <a:pPr algn="just">
              <a:lnSpc>
                <a:spcPct val="150000"/>
              </a:lnSpc>
              <a:buClr>
                <a:schemeClr val="tx1"/>
              </a:buClr>
              <a:buFont typeface="Wingdings" panose="05000000000000000000" pitchFamily="2" charset="2"/>
              <a:buChar char="Ø"/>
              <a:defRPr/>
            </a:pPr>
            <a:r>
              <a:rPr lang="hi-IN" dirty="0"/>
              <a:t>कम लागत </a:t>
            </a:r>
            <a:endParaRPr lang="en-US" dirty="0">
              <a:latin typeface="Open sans" panose="020B0606030504020204"/>
              <a:cs typeface="Times New Roman" panose="02020603050405020304" pitchFamily="18" charset="0"/>
            </a:endParaRPr>
          </a:p>
          <a:p>
            <a:pPr algn="just">
              <a:lnSpc>
                <a:spcPct val="150000"/>
              </a:lnSpc>
              <a:buClr>
                <a:schemeClr val="tx1"/>
              </a:buClr>
              <a:buFont typeface="Wingdings" panose="05000000000000000000" pitchFamily="2" charset="2"/>
              <a:buChar char="Ø"/>
              <a:defRPr/>
            </a:pPr>
            <a:r>
              <a:rPr lang="hi-IN" dirty="0"/>
              <a:t>रेडियोधर्मी पदार्थों की विस्तृत श्रृंखला.</a:t>
            </a:r>
          </a:p>
          <a:p>
            <a:pPr algn="just">
              <a:lnSpc>
                <a:spcPct val="150000"/>
              </a:lnSpc>
              <a:buClr>
                <a:schemeClr val="tx1"/>
              </a:buClr>
              <a:buFont typeface="Wingdings" panose="05000000000000000000" pitchFamily="2" charset="2"/>
              <a:buChar char="Ø"/>
              <a:defRPr/>
            </a:pPr>
            <a:r>
              <a:rPr lang="hi-IN" dirty="0"/>
              <a:t>बनाने के लिए संदूषण क्षेत्र के उपयोग को प्रतिबंधित करता है,</a:t>
            </a:r>
            <a:r>
              <a:rPr lang="hi-IN" sz="2400" dirty="0"/>
              <a:t> </a:t>
            </a:r>
            <a:r>
              <a:rPr lang="hi-IN" dirty="0"/>
              <a:t>जब तक कि इसे संदूषित नहीं किया जा सकता.</a:t>
            </a:r>
            <a:endParaRPr lang="en-US" sz="2600" dirty="0">
              <a:solidFill>
                <a:srgbClr val="00B0F0"/>
              </a:solidFill>
              <a:latin typeface="Times New Roman" panose="02020603050405020304" pitchFamily="18" charset="0"/>
              <a:cs typeface="Times New Roman" panose="02020603050405020304" pitchFamily="18" charset="0"/>
            </a:endParaRPr>
          </a:p>
          <a:p>
            <a:pPr algn="just">
              <a:lnSpc>
                <a:spcPct val="150000"/>
              </a:lnSpc>
              <a:buFont typeface="Wingdings" panose="05000000000000000000" pitchFamily="2" charset="2"/>
              <a:buChar char="ü"/>
            </a:pPr>
            <a:endParaRPr lang="en-IN" sz="2600" dirty="0">
              <a:latin typeface="Open sans" panose="020B0606030504020204"/>
              <a:cs typeface="Times New Roman" panose="02020603050405020304" pitchFamily="18"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3"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4"/>
          <a:stretch>
            <a:fillRect/>
          </a:stretch>
        </p:blipFill>
        <p:spPr>
          <a:xfrm>
            <a:off x="234651" y="117884"/>
            <a:ext cx="1384533" cy="941482"/>
          </a:xfrm>
          <a:prstGeom prst="rect">
            <a:avLst/>
          </a:prstGeom>
        </p:spPr>
      </p:pic>
    </p:spTree>
    <p:extLst>
      <p:ext uri="{BB962C8B-B14F-4D97-AF65-F5344CB8AC3E}">
        <p14:creationId xmlns:p14="http://schemas.microsoft.com/office/powerpoint/2010/main" val="13509514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126972"/>
            <a:ext cx="5030804" cy="2415212"/>
          </a:xfrm>
        </p:spPr>
        <p:txBody>
          <a:bodyPr>
            <a:noAutofit/>
          </a:bodyPr>
          <a:lstStyle/>
          <a:p>
            <a:pPr algn="ctr"/>
            <a:r>
              <a:rPr lang="hi-IN" sz="4800" b="1" dirty="0">
                <a:solidFill>
                  <a:srgbClr val="C00000"/>
                </a:solidFill>
                <a:latin typeface="Open sans" panose="020B0606030504020204"/>
                <a:cs typeface="Times New Roman" pitchFamily="18" charset="0"/>
              </a:rPr>
              <a:t>विकिरण फ़ैलाने वाले</a:t>
            </a:r>
            <a:br>
              <a:rPr lang="en-IN" sz="4800" b="1" dirty="0">
                <a:solidFill>
                  <a:srgbClr val="C00000"/>
                </a:solidFill>
                <a:latin typeface="Open sans" panose="020B0606030504020204"/>
                <a:cs typeface="Times New Roman" pitchFamily="18" charset="0"/>
              </a:rPr>
            </a:br>
            <a:r>
              <a:rPr lang="hi-IN" sz="4800" b="1" dirty="0">
                <a:solidFill>
                  <a:srgbClr val="C00000"/>
                </a:solidFill>
                <a:latin typeface="Open sans" panose="020B0606030504020204"/>
                <a:cs typeface="Times New Roman" pitchFamily="18" charset="0"/>
              </a:rPr>
              <a:t> उपकरण की विशेषताएँ</a:t>
            </a:r>
            <a:r>
              <a:rPr lang="hi-IN" sz="4800" b="1" dirty="0">
                <a:solidFill>
                  <a:srgbClr val="FF0000"/>
                </a:solidFill>
                <a:latin typeface="Open sans" panose="020B0606030504020204"/>
                <a:cs typeface="Times New Roman" pitchFamily="18" charset="0"/>
              </a:rPr>
              <a:t>.</a:t>
            </a:r>
            <a:br>
              <a:rPr lang="hi-IN" sz="4800" b="1" dirty="0">
                <a:solidFill>
                  <a:srgbClr val="FF0000"/>
                </a:solidFill>
                <a:latin typeface="Open sans" panose="020B0606030504020204"/>
                <a:cs typeface="Times New Roman" pitchFamily="18" charset="0"/>
              </a:rPr>
            </a:br>
            <a:endParaRPr lang="en-US" sz="4800" b="1" dirty="0">
              <a:solidFill>
                <a:srgbClr val="C00000"/>
              </a:solidFill>
              <a:latin typeface="Open sans" panose="020B0606030504020204"/>
              <a:cs typeface="Arial" pitchFamily="34" charset="0"/>
            </a:endParaRPr>
          </a:p>
        </p:txBody>
      </p:sp>
      <p:sp>
        <p:nvSpPr>
          <p:cNvPr id="3" name="Content Placeholder 2"/>
          <p:cNvSpPr>
            <a:spLocks noGrp="1"/>
          </p:cNvSpPr>
          <p:nvPr>
            <p:ph idx="1"/>
          </p:nvPr>
        </p:nvSpPr>
        <p:spPr>
          <a:xfrm>
            <a:off x="4782831" y="823115"/>
            <a:ext cx="7006046" cy="6007282"/>
          </a:xfrm>
        </p:spPr>
        <p:txBody>
          <a:bodyPr>
            <a:noAutofit/>
          </a:bodyPr>
          <a:lstStyle/>
          <a:p>
            <a:pPr algn="just">
              <a:lnSpc>
                <a:spcPct val="150000"/>
              </a:lnSpc>
              <a:buClr>
                <a:schemeClr val="tx1"/>
              </a:buClr>
              <a:buFont typeface="Wingdings" pitchFamily="2" charset="2"/>
              <a:buChar char="§"/>
            </a:pPr>
            <a:r>
              <a:rPr lang="hi-IN" sz="2400" dirty="0"/>
              <a:t>विकिरणित दूषित धूल को हवा में और सतहों पर फैलता है।</a:t>
            </a:r>
          </a:p>
          <a:p>
            <a:pPr algn="just">
              <a:lnSpc>
                <a:spcPct val="150000"/>
              </a:lnSpc>
              <a:buClr>
                <a:schemeClr val="tx1"/>
              </a:buClr>
              <a:buFont typeface="Wingdings" pitchFamily="2" charset="2"/>
              <a:buChar char="§"/>
            </a:pPr>
            <a:r>
              <a:rPr lang="hi-IN" sz="2400" dirty="0"/>
              <a:t>अधिकांश </a:t>
            </a:r>
            <a:r>
              <a:rPr lang="hi-IN" sz="3600" dirty="0">
                <a:latin typeface="Open sans" panose="020B0606030504020204"/>
                <a:cs typeface="Times New Roman" pitchFamily="18" charset="0"/>
              </a:rPr>
              <a:t>विकिरण फ़ैलाने वाले उपकरणों मे </a:t>
            </a:r>
            <a:r>
              <a:rPr lang="hi-IN" sz="2400" dirty="0">
                <a:latin typeface="Open sans" panose="020B0606030504020204"/>
                <a:cs typeface="Times New Roman" pitchFamily="18" charset="0"/>
              </a:rPr>
              <a:t> </a:t>
            </a:r>
            <a:r>
              <a:rPr lang="hi-IN" sz="2400" dirty="0"/>
              <a:t>निम्न-स्तर के रेडियोधर्मी पदार्थों का उपयोग</a:t>
            </a:r>
            <a:r>
              <a:rPr lang="en-IN" sz="2400" dirty="0"/>
              <a:t> </a:t>
            </a:r>
            <a:r>
              <a:rPr lang="hi-IN" sz="2400" dirty="0"/>
              <a:t>किया जाता है।</a:t>
            </a:r>
            <a:endParaRPr lang="en-IN" sz="2400" dirty="0"/>
          </a:p>
          <a:p>
            <a:pPr algn="just">
              <a:lnSpc>
                <a:spcPct val="150000"/>
              </a:lnSpc>
              <a:buClr>
                <a:schemeClr val="tx1"/>
              </a:buClr>
              <a:buFont typeface="Wingdings" pitchFamily="2" charset="2"/>
              <a:buChar char="§"/>
            </a:pPr>
            <a:r>
              <a:rPr lang="hi-IN" sz="2400" dirty="0"/>
              <a:t>संरचनाओं (भवनों, अवसंरचना, उपयोगिताओं आदि) को नष्ट या क्षतिग्रस्त कर सकते हैं।</a:t>
            </a:r>
            <a:endParaRPr lang="en-IN" sz="2400" dirty="0"/>
          </a:p>
          <a:p>
            <a:pPr algn="just">
              <a:lnSpc>
                <a:spcPct val="150000"/>
              </a:lnSpc>
              <a:buClr>
                <a:schemeClr val="tx1"/>
              </a:buClr>
              <a:buFont typeface="Wingdings" pitchFamily="2" charset="2"/>
              <a:buChar char="§"/>
            </a:pPr>
            <a:r>
              <a:rPr lang="hi-IN" sz="2400" dirty="0"/>
              <a:t>आर्थिक प्रभाव।</a:t>
            </a:r>
            <a:endParaRPr lang="en-IN" sz="2400" dirty="0"/>
          </a:p>
          <a:p>
            <a:pPr algn="just">
              <a:lnSpc>
                <a:spcPct val="150000"/>
              </a:lnSpc>
              <a:buClr>
                <a:schemeClr val="tx1"/>
              </a:buClr>
              <a:buFont typeface="Wingdings" pitchFamily="2" charset="2"/>
              <a:buChar char="§"/>
            </a:pPr>
            <a:r>
              <a:rPr lang="hi-IN" sz="2400" dirty="0"/>
              <a:t>मनोवैज्ञानिक प्रभाव।</a:t>
            </a:r>
            <a:endParaRPr lang="en-IN" sz="2400" dirty="0"/>
          </a:p>
          <a:p>
            <a:pPr algn="just">
              <a:lnSpc>
                <a:spcPct val="150000"/>
              </a:lnSpc>
              <a:buClr>
                <a:schemeClr val="tx1"/>
              </a:buClr>
              <a:buFont typeface="Wingdings" pitchFamily="2" charset="2"/>
              <a:buChar char="§"/>
            </a:pPr>
            <a:r>
              <a:rPr lang="hi-IN" sz="2400" dirty="0"/>
              <a:t>भय फैलाता है।</a:t>
            </a:r>
            <a:endParaRPr lang="en-US" sz="2400" dirty="0">
              <a:latin typeface="Open sans" panose="020B0606030504020204"/>
              <a:cs typeface="Times New Roman" panose="02020603050405020304" pitchFamily="18" charset="0"/>
            </a:endParaRPr>
          </a:p>
          <a:p>
            <a:pPr marL="0" indent="0" algn="just">
              <a:lnSpc>
                <a:spcPct val="150000"/>
              </a:lnSpc>
              <a:buNone/>
            </a:pPr>
            <a:endParaRPr lang="en-IN" sz="1800" dirty="0">
              <a:latin typeface="Open sans" panose="020B0606030504020204"/>
              <a:cs typeface="Times New Roman" panose="02020603050405020304" pitchFamily="18"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32916932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321</TotalTime>
  <Words>1143</Words>
  <Application>Microsoft Office PowerPoint</Application>
  <PresentationFormat>Widescreen</PresentationFormat>
  <Paragraphs>129</Paragraphs>
  <Slides>23</Slides>
  <Notes>2</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23</vt:i4>
      </vt:variant>
    </vt:vector>
  </HeadingPairs>
  <TitlesOfParts>
    <vt:vector size="35" baseType="lpstr">
      <vt:lpstr>Arial</vt:lpstr>
      <vt:lpstr>Calibri</vt:lpstr>
      <vt:lpstr>Calibri Light</vt:lpstr>
      <vt:lpstr>Kruti Dev 092</vt:lpstr>
      <vt:lpstr>Noto Sans Symbols</vt:lpstr>
      <vt:lpstr>Open sans</vt:lpstr>
      <vt:lpstr>Open sans</vt:lpstr>
      <vt:lpstr>Open Sans SemiBold</vt:lpstr>
      <vt:lpstr>Times New Roman</vt:lpstr>
      <vt:lpstr>Tw Cen MT</vt:lpstr>
      <vt:lpstr>Wingdings</vt:lpstr>
      <vt:lpstr>Office Theme</vt:lpstr>
      <vt:lpstr>PowerPoint Presentation</vt:lpstr>
      <vt:lpstr>PowerPoint Presentation</vt:lpstr>
      <vt:lpstr>परिचय</vt:lpstr>
      <vt:lpstr>आर.डी.डी. क्या है?</vt:lpstr>
      <vt:lpstr>रेडियो आइसोटोप्स का सामान्य जीवन में उपयोग .</vt:lpstr>
      <vt:lpstr>इतिहास</vt:lpstr>
      <vt:lpstr>अतंकवादियो द्वारा प्रमुखातासे निशाना बनाये जानेवाले स्थान.</vt:lpstr>
      <vt:lpstr>विकिरण फ़ैलाने वाले उपकरण की विशेषताएँ.</vt:lpstr>
      <vt:lpstr>विकिरण फ़ैलाने वाले  उपकरण की विशेषताएँ. </vt:lpstr>
      <vt:lpstr>‘आर डी डी’ परमाणु  उपकरण नहीं है. </vt:lpstr>
      <vt:lpstr> विकिरण फ़ैलाने वाले उपकरण के प्रभाव.</vt:lpstr>
      <vt:lpstr>चिकित्सीय / स्वास्थ्य संबंधी प्रभाव </vt:lpstr>
      <vt:lpstr>मनोसामाजिक प्रभाव </vt:lpstr>
      <vt:lpstr>आर्थिक प्रभाव </vt:lpstr>
      <vt:lpstr>प्रतिबंध </vt:lpstr>
      <vt:lpstr>सुरक्षा उपाय </vt:lpstr>
      <vt:lpstr> अगर आप इमारत के  अंदर हैं और घटना के नज़दीक हैं:</vt:lpstr>
      <vt:lpstr> अगर आप इमारत के  अंदर हैं और घटना के नज़दीक हैं:</vt:lpstr>
      <vt:lpstr> आपातकालीन प्रतिक्रिया</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Rahul Kumar</dc:creator>
  <cp:lastModifiedBy>08 TH BN NDRF GHAZIABAD</cp:lastModifiedBy>
  <cp:revision>23</cp:revision>
  <dcterms:created xsi:type="dcterms:W3CDTF">2025-04-05T04:55:42Z</dcterms:created>
  <dcterms:modified xsi:type="dcterms:W3CDTF">2025-12-17T11:21:54Z</dcterms:modified>
</cp:coreProperties>
</file>