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82" r:id="rId2"/>
    <p:sldMasterId id="2147483683" r:id="rId3"/>
  </p:sldMasterIdLst>
  <p:notesMasterIdLst>
    <p:notesMasterId r:id="rId3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snapToGrid="0">
      <p:cViewPr varScale="1">
        <p:scale>
          <a:sx n="108" d="100"/>
          <a:sy n="108" d="100"/>
        </p:scale>
        <p:origin x="678" y="108"/>
      </p:cViewPr>
      <p:guideLst>
        <p:guide orient="horz" pos="2160"/>
        <p:guide pos="3840"/>
      </p:guideLst>
    </p:cSldViewPr>
  </p:slideViewPr>
  <p:outlineViewPr>
    <p:cViewPr>
      <p:scale>
        <a:sx n="33" d="100"/>
        <a:sy n="33" d="100"/>
      </p:scale>
      <p:origin x="0" y="146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2" name="Google Shape;10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6"/>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8"/>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0"/>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8" name="Google Shape;128;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 name="Google Shape;1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1"/>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2"/>
          <p:cNvSpPr>
            <a:spLocks noGrp="1"/>
          </p:cNvSpPr>
          <p:nvPr>
            <p:ph type="pic" idx="2"/>
          </p:nvPr>
        </p:nvSpPr>
        <p:spPr>
          <a:xfrm>
            <a:off x="5183188" y="987425"/>
            <a:ext cx="6172200" cy="4873625"/>
          </a:xfrm>
          <a:prstGeom prst="rect">
            <a:avLst/>
          </a:prstGeom>
          <a:noFill/>
          <a:ln>
            <a:noFill/>
          </a:ln>
        </p:spPr>
      </p:sp>
      <p:sp>
        <p:nvSpPr>
          <p:cNvPr id="134" name="Google Shape;134;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5" name="Google Shape;13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2"/>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3"/>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4"/>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6"/>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6" name="Google Shape;1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7"/>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1" name="Google Shape;17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8"/>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9"/>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2" name="Google Shape;182;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4" name="Google Shape;184;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0"/>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1"/>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1"/>
        <p:cNvGrpSpPr/>
        <p:nvPr/>
      </p:nvGrpSpPr>
      <p:grpSpPr>
        <a:xfrm>
          <a:off x="0" y="0"/>
          <a:ext cx="0" cy="0"/>
          <a:chOff x="0" y="0"/>
          <a:chExt cx="0" cy="0"/>
        </a:xfrm>
      </p:grpSpPr>
      <p:sp>
        <p:nvSpPr>
          <p:cNvPr id="192" name="Google Shape;19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2"/>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7" name="Google Shape;197;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3"/>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34"/>
          <p:cNvSpPr>
            <a:spLocks noGrp="1"/>
          </p:cNvSpPr>
          <p:nvPr>
            <p:ph type="pic" idx="2"/>
          </p:nvPr>
        </p:nvSpPr>
        <p:spPr>
          <a:xfrm>
            <a:off x="5183188" y="987425"/>
            <a:ext cx="6172200" cy="4873625"/>
          </a:xfrm>
          <a:prstGeom prst="rect">
            <a:avLst/>
          </a:prstGeom>
          <a:noFill/>
          <a:ln>
            <a:noFill/>
          </a:ln>
        </p:spPr>
      </p:sp>
      <p:sp>
        <p:nvSpPr>
          <p:cNvPr id="203" name="Google Shape;203;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4" name="Google Shape;20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34"/>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5"/>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1"/>
        <p:cNvGrpSpPr/>
        <p:nvPr/>
      </p:nvGrpSpPr>
      <p:grpSpPr>
        <a:xfrm>
          <a:off x="0" y="0"/>
          <a:ext cx="0" cy="0"/>
          <a:chOff x="0" y="0"/>
          <a:chExt cx="0" cy="0"/>
        </a:xfrm>
      </p:grpSpPr>
      <p:sp>
        <p:nvSpPr>
          <p:cNvPr id="212" name="Google Shape;212;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36"/>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a:spLocks noGrp="1"/>
          </p:cNvSpPr>
          <p:nvPr>
            <p:ph type="pic" idx="2"/>
          </p:nvPr>
        </p:nvSpPr>
        <p:spPr>
          <a:xfrm>
            <a:off x="5183188" y="987425"/>
            <a:ext cx="6172200" cy="4873625"/>
          </a:xfrm>
          <a:prstGeom prst="rect">
            <a:avLst/>
          </a:prstGeom>
          <a:noFill/>
          <a:ln>
            <a:noFill/>
          </a:ln>
        </p:spPr>
      </p:sp>
      <p:sp>
        <p:nvSpPr>
          <p:cNvPr id="65" name="Google Shape;65;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4" name="Google Shape;14;p1" descr="NDRF LOGO | NDRF - National Disaster Response Force"/>
          <p:cNvPicPr preferRelativeResize="0"/>
          <p:nvPr/>
        </p:nvPicPr>
        <p:blipFill rotWithShape="1">
          <a:blip r:embed="rId13">
            <a:alphaModFix/>
          </a:blip>
          <a:srcRect/>
          <a:stretch/>
        </p:blipFill>
        <p:spPr>
          <a:xfrm>
            <a:off x="0" y="0"/>
            <a:ext cx="1594485" cy="876935"/>
          </a:xfrm>
          <a:prstGeom prst="rect">
            <a:avLst/>
          </a:prstGeom>
          <a:noFill/>
          <a:ln>
            <a:noFill/>
          </a:ln>
        </p:spPr>
      </p:pic>
      <p:pic>
        <p:nvPicPr>
          <p:cNvPr id="15" name="Google Shape;15;p1"/>
          <p:cNvPicPr preferRelativeResize="0"/>
          <p:nvPr/>
        </p:nvPicPr>
        <p:blipFill rotWithShape="1">
          <a:blip r:embed="rId14">
            <a:alphaModFix/>
          </a:blip>
          <a:srcRect/>
          <a:stretch/>
        </p:blipFill>
        <p:spPr>
          <a:xfrm>
            <a:off x="11295497" y="5944"/>
            <a:ext cx="882650" cy="877570"/>
          </a:xfrm>
          <a:prstGeom prst="rect">
            <a:avLst/>
          </a:prstGeom>
          <a:noFill/>
          <a:ln>
            <a:noFill/>
          </a:ln>
        </p:spPr>
      </p:pic>
      <p:sp>
        <p:nvSpPr>
          <p:cNvPr id="16" name="Google Shape;16;p1"/>
          <p:cNvSpPr txBox="1"/>
          <p:nvPr/>
        </p:nvSpPr>
        <p:spPr>
          <a:xfrm>
            <a:off x="8861367" y="6309865"/>
            <a:ext cx="2177935" cy="342761"/>
          </a:xfrm>
          <a:prstGeom prst="rect">
            <a:avLst/>
          </a:prstGeom>
          <a:noFill/>
          <a:ln>
            <a:noFill/>
          </a:ln>
        </p:spPr>
        <p:txBody>
          <a:bodyPr spcFirstLastPara="1" wrap="square" lIns="78275" tIns="78275" rIns="78275" bIns="78275" anchor="t" anchorCtr="0">
            <a:spAutoFit/>
          </a:bodyPr>
          <a:lstStyle/>
          <a:p>
            <a:pPr marL="0" marR="0" lvl="0" indent="0" algn="ctr" rtl="0">
              <a:spcBef>
                <a:spcPts val="0"/>
              </a:spcBef>
              <a:spcAft>
                <a:spcPts val="0"/>
              </a:spcAft>
              <a:buNone/>
            </a:pPr>
            <a:r>
              <a:rPr lang="en-US" sz="1200" b="0" i="0" u="none" strike="noStrike" cap="none">
                <a:solidFill>
                  <a:srgbClr val="535353"/>
                </a:solidFill>
                <a:latin typeface="Open Sans SemiBold"/>
                <a:ea typeface="Open Sans SemiBold"/>
                <a:cs typeface="Open Sans SemiBold"/>
                <a:sym typeface="Open Sans SemiBold"/>
              </a:rPr>
              <a:t> PPT-</a:t>
            </a:r>
            <a:endParaRPr sz="1200" b="0" i="0" u="none" strike="noStrike" cap="none">
              <a:solidFill>
                <a:srgbClr val="535353"/>
              </a:solidFill>
              <a:latin typeface="Open Sans SemiBold"/>
              <a:ea typeface="Open Sans SemiBold"/>
              <a:cs typeface="Open Sans SemiBold"/>
              <a:sym typeface="Open Sans SemiBold"/>
            </a:endParaRPr>
          </a:p>
        </p:txBody>
      </p:sp>
      <p:sp>
        <p:nvSpPr>
          <p:cNvPr id="17" name="Google Shape;17;p1"/>
          <p:cNvSpPr/>
          <p:nvPr/>
        </p:nvSpPr>
        <p:spPr>
          <a:xfrm>
            <a:off x="505049" y="6587004"/>
            <a:ext cx="1600098" cy="82412"/>
          </a:xfrm>
          <a:prstGeom prst="rect">
            <a:avLst/>
          </a:prstGeom>
          <a:solidFill>
            <a:srgbClr val="C00000"/>
          </a:solidFill>
          <a:ln>
            <a:noFill/>
          </a:ln>
        </p:spPr>
        <p:txBody>
          <a:bodyPr spcFirstLastPara="1" wrap="square" lIns="78275" tIns="78275" rIns="78275" bIns="7827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8;p1"/>
          <p:cNvSpPr/>
          <p:nvPr/>
        </p:nvSpPr>
        <p:spPr>
          <a:xfrm>
            <a:off x="8985506" y="6617645"/>
            <a:ext cx="1600098" cy="82412"/>
          </a:xfrm>
          <a:prstGeom prst="rect">
            <a:avLst/>
          </a:prstGeom>
          <a:solidFill>
            <a:srgbClr val="C00000"/>
          </a:solidFill>
          <a:ln>
            <a:noFill/>
          </a:ln>
        </p:spPr>
        <p:txBody>
          <a:bodyPr spcFirstLastPara="1" wrap="square" lIns="78275" tIns="78275" rIns="78275" bIns="7827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9;p1"/>
          <p:cNvSpPr txBox="1"/>
          <p:nvPr/>
        </p:nvSpPr>
        <p:spPr>
          <a:xfrm>
            <a:off x="368530" y="6273696"/>
            <a:ext cx="2177935" cy="342761"/>
          </a:xfrm>
          <a:prstGeom prst="rect">
            <a:avLst/>
          </a:prstGeom>
          <a:noFill/>
          <a:ln>
            <a:noFill/>
          </a:ln>
        </p:spPr>
        <p:txBody>
          <a:bodyPr spcFirstLastPara="1" wrap="square" lIns="78275" tIns="78275" rIns="78275" bIns="78275" anchor="t" anchorCtr="0">
            <a:spAutoFit/>
          </a:bodyPr>
          <a:lstStyle/>
          <a:p>
            <a:pPr marL="0" marR="0" lvl="0" indent="0" algn="ctr" rtl="0">
              <a:spcBef>
                <a:spcPts val="0"/>
              </a:spcBef>
              <a:spcAft>
                <a:spcPts val="0"/>
              </a:spcAft>
              <a:buNone/>
            </a:pPr>
            <a:r>
              <a:rPr lang="en-US" sz="1200" b="0" u="none">
                <a:solidFill>
                  <a:srgbClr val="535353"/>
                </a:solidFill>
                <a:latin typeface="Open Sans SemiBold"/>
                <a:ea typeface="Open Sans SemiBold"/>
                <a:cs typeface="Open Sans SemiBold"/>
                <a:sym typeface="Open Sans SemiBold"/>
              </a:rPr>
              <a:t> DM | INDIA</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83" name="Google Shape;83;p13" descr="NDRF LOGO | NDRF - National Disaster Response Force"/>
          <p:cNvPicPr preferRelativeResize="0"/>
          <p:nvPr/>
        </p:nvPicPr>
        <p:blipFill rotWithShape="1">
          <a:blip r:embed="rId13">
            <a:alphaModFix/>
          </a:blip>
          <a:srcRect/>
          <a:stretch/>
        </p:blipFill>
        <p:spPr>
          <a:xfrm>
            <a:off x="0" y="0"/>
            <a:ext cx="1594485" cy="876935"/>
          </a:xfrm>
          <a:prstGeom prst="rect">
            <a:avLst/>
          </a:prstGeom>
          <a:noFill/>
          <a:ln>
            <a:noFill/>
          </a:ln>
        </p:spPr>
      </p:pic>
      <p:pic>
        <p:nvPicPr>
          <p:cNvPr id="84" name="Google Shape;84;p13"/>
          <p:cNvPicPr preferRelativeResize="0"/>
          <p:nvPr/>
        </p:nvPicPr>
        <p:blipFill rotWithShape="1">
          <a:blip r:embed="rId14">
            <a:alphaModFix/>
          </a:blip>
          <a:srcRect/>
          <a:stretch/>
        </p:blipFill>
        <p:spPr>
          <a:xfrm>
            <a:off x="11295497" y="5944"/>
            <a:ext cx="882650" cy="877570"/>
          </a:xfrm>
          <a:prstGeom prst="rect">
            <a:avLst/>
          </a:prstGeom>
          <a:noFill/>
          <a:ln>
            <a:noFill/>
          </a:ln>
        </p:spPr>
      </p:pic>
      <p:sp>
        <p:nvSpPr>
          <p:cNvPr id="85" name="Google Shape;85;p13"/>
          <p:cNvSpPr txBox="1"/>
          <p:nvPr/>
        </p:nvSpPr>
        <p:spPr>
          <a:xfrm>
            <a:off x="9175865" y="6367531"/>
            <a:ext cx="2177935" cy="342761"/>
          </a:xfrm>
          <a:prstGeom prst="rect">
            <a:avLst/>
          </a:prstGeom>
          <a:noFill/>
          <a:ln>
            <a:noFill/>
          </a:ln>
        </p:spPr>
        <p:txBody>
          <a:bodyPr spcFirstLastPara="1" wrap="square" lIns="78275" tIns="78275" rIns="78275" bIns="78275" anchor="t" anchorCtr="0">
            <a:spAutoFit/>
          </a:bodyPr>
          <a:lstStyle/>
          <a:p>
            <a:pPr marL="0" marR="0" lvl="0" indent="0" algn="ctr" rtl="0">
              <a:spcBef>
                <a:spcPts val="0"/>
              </a:spcBef>
              <a:spcAft>
                <a:spcPts val="0"/>
              </a:spcAft>
              <a:buNone/>
            </a:pPr>
            <a:r>
              <a:rPr lang="en-US" sz="1200">
                <a:solidFill>
                  <a:srgbClr val="535353"/>
                </a:solidFill>
                <a:latin typeface="Open Sans SemiBold"/>
                <a:ea typeface="Open Sans SemiBold"/>
                <a:cs typeface="Open Sans SemiBold"/>
                <a:sym typeface="Open Sans SemiBold"/>
              </a:rPr>
              <a:t>PPT – </a:t>
            </a:r>
            <a:endParaRPr sz="1200">
              <a:solidFill>
                <a:srgbClr val="535353"/>
              </a:solidFill>
              <a:latin typeface="Open Sans SemiBold"/>
              <a:ea typeface="Open Sans SemiBold"/>
              <a:cs typeface="Open Sans SemiBold"/>
              <a:sym typeface="Open Sans SemiBold"/>
            </a:endParaRPr>
          </a:p>
        </p:txBody>
      </p:sp>
      <p:sp>
        <p:nvSpPr>
          <p:cNvPr id="86" name="Google Shape;86;p13"/>
          <p:cNvSpPr/>
          <p:nvPr/>
        </p:nvSpPr>
        <p:spPr>
          <a:xfrm>
            <a:off x="505049" y="6587004"/>
            <a:ext cx="1600098" cy="82412"/>
          </a:xfrm>
          <a:prstGeom prst="rect">
            <a:avLst/>
          </a:prstGeom>
          <a:solidFill>
            <a:srgbClr val="C00000"/>
          </a:solidFill>
          <a:ln>
            <a:noFill/>
          </a:ln>
        </p:spPr>
        <p:txBody>
          <a:bodyPr spcFirstLastPara="1" wrap="square" lIns="78275" tIns="78275" rIns="78275" bIns="78275"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13"/>
          <p:cNvPicPr preferRelativeResize="0"/>
          <p:nvPr/>
        </p:nvPicPr>
        <p:blipFill rotWithShape="1">
          <a:blip r:embed="rId15">
            <a:alphaModFix/>
          </a:blip>
          <a:srcRect/>
          <a:stretch/>
        </p:blipFill>
        <p:spPr>
          <a:xfrm>
            <a:off x="9442012" y="6721475"/>
            <a:ext cx="1597290" cy="79255"/>
          </a:xfrm>
          <a:prstGeom prst="rect">
            <a:avLst/>
          </a:prstGeom>
          <a:noFill/>
          <a:ln>
            <a:noFill/>
          </a:ln>
        </p:spPr>
      </p:pic>
      <p:sp>
        <p:nvSpPr>
          <p:cNvPr id="88" name="Google Shape;88;p13"/>
          <p:cNvSpPr txBox="1"/>
          <p:nvPr/>
        </p:nvSpPr>
        <p:spPr>
          <a:xfrm>
            <a:off x="368530" y="6273696"/>
            <a:ext cx="2177935" cy="342761"/>
          </a:xfrm>
          <a:prstGeom prst="rect">
            <a:avLst/>
          </a:prstGeom>
          <a:noFill/>
          <a:ln>
            <a:noFill/>
          </a:ln>
        </p:spPr>
        <p:txBody>
          <a:bodyPr spcFirstLastPara="1" wrap="square" lIns="78275" tIns="78275" rIns="78275" bIns="78275" anchor="t" anchorCtr="0">
            <a:spAutoFit/>
          </a:bodyPr>
          <a:lstStyle/>
          <a:p>
            <a:pPr marL="0" marR="0" lvl="0" indent="0" algn="ctr" rtl="0">
              <a:spcBef>
                <a:spcPts val="0"/>
              </a:spcBef>
              <a:spcAft>
                <a:spcPts val="0"/>
              </a:spcAft>
              <a:buNone/>
            </a:pPr>
            <a:r>
              <a:rPr lang="en-US" sz="1200">
                <a:solidFill>
                  <a:srgbClr val="535353"/>
                </a:solidFill>
                <a:latin typeface="Open Sans SemiBold"/>
                <a:ea typeface="Open Sans SemiBold"/>
                <a:cs typeface="Open Sans SemiBold"/>
                <a:sym typeface="Open Sans SemiBold"/>
              </a:rPr>
              <a:t>DEEP DIVING l INDIA</a:t>
            </a:r>
            <a:endParaRPr sz="1200">
              <a:solidFill>
                <a:srgbClr val="535353"/>
              </a:solidFill>
              <a:latin typeface="Open Sans SemiBold"/>
              <a:ea typeface="Open Sans SemiBold"/>
              <a:cs typeface="Open Sans SemiBold"/>
              <a:sym typeface="Open Sans SemiBo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9" name="Google Shape;14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p25"/>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52" name="Google Shape;152;p25" descr="NDRF LOGO | NDRF - National Disaster Response Force"/>
          <p:cNvPicPr preferRelativeResize="0"/>
          <p:nvPr/>
        </p:nvPicPr>
        <p:blipFill rotWithShape="1">
          <a:blip r:embed="rId13">
            <a:alphaModFix/>
          </a:blip>
          <a:srcRect/>
          <a:stretch/>
        </p:blipFill>
        <p:spPr>
          <a:xfrm>
            <a:off x="0" y="0"/>
            <a:ext cx="1594485" cy="876935"/>
          </a:xfrm>
          <a:prstGeom prst="rect">
            <a:avLst/>
          </a:prstGeom>
          <a:noFill/>
          <a:ln>
            <a:noFill/>
          </a:ln>
        </p:spPr>
      </p:pic>
      <p:pic>
        <p:nvPicPr>
          <p:cNvPr id="153" name="Google Shape;153;p25"/>
          <p:cNvPicPr preferRelativeResize="0"/>
          <p:nvPr/>
        </p:nvPicPr>
        <p:blipFill rotWithShape="1">
          <a:blip r:embed="rId14">
            <a:alphaModFix/>
          </a:blip>
          <a:srcRect/>
          <a:stretch/>
        </p:blipFill>
        <p:spPr>
          <a:xfrm>
            <a:off x="11295497" y="5944"/>
            <a:ext cx="882650" cy="877570"/>
          </a:xfrm>
          <a:prstGeom prst="rect">
            <a:avLst/>
          </a:prstGeom>
          <a:noFill/>
          <a:ln>
            <a:noFill/>
          </a:ln>
        </p:spPr>
      </p:pic>
      <p:sp>
        <p:nvSpPr>
          <p:cNvPr id="154" name="Google Shape;154;p25"/>
          <p:cNvSpPr txBox="1"/>
          <p:nvPr/>
        </p:nvSpPr>
        <p:spPr>
          <a:xfrm>
            <a:off x="9175865" y="6367531"/>
            <a:ext cx="2177935" cy="342761"/>
          </a:xfrm>
          <a:prstGeom prst="rect">
            <a:avLst/>
          </a:prstGeom>
          <a:noFill/>
          <a:ln>
            <a:noFill/>
          </a:ln>
        </p:spPr>
        <p:txBody>
          <a:bodyPr spcFirstLastPara="1" wrap="square" lIns="78275" tIns="78275" rIns="78275" bIns="78275" anchor="t" anchorCtr="0">
            <a:spAutoFit/>
          </a:bodyPr>
          <a:lstStyle/>
          <a:p>
            <a:pPr marL="0" marR="0" lvl="0" indent="0" algn="ctr" rtl="0">
              <a:spcBef>
                <a:spcPts val="0"/>
              </a:spcBef>
              <a:spcAft>
                <a:spcPts val="0"/>
              </a:spcAft>
              <a:buNone/>
            </a:pPr>
            <a:r>
              <a:rPr lang="en-US" sz="1200">
                <a:solidFill>
                  <a:srgbClr val="535353"/>
                </a:solidFill>
                <a:latin typeface="Open Sans SemiBold"/>
                <a:ea typeface="Open Sans SemiBold"/>
                <a:cs typeface="Open Sans SemiBold"/>
                <a:sym typeface="Open Sans SemiBold"/>
              </a:rPr>
              <a:t>PPT – </a:t>
            </a:r>
            <a:endParaRPr sz="1200">
              <a:solidFill>
                <a:srgbClr val="535353"/>
              </a:solidFill>
              <a:latin typeface="Open Sans SemiBold"/>
              <a:ea typeface="Open Sans SemiBold"/>
              <a:cs typeface="Open Sans SemiBold"/>
              <a:sym typeface="Open Sans SemiBold"/>
            </a:endParaRPr>
          </a:p>
        </p:txBody>
      </p:sp>
      <p:sp>
        <p:nvSpPr>
          <p:cNvPr id="155" name="Google Shape;155;p25"/>
          <p:cNvSpPr/>
          <p:nvPr/>
        </p:nvSpPr>
        <p:spPr>
          <a:xfrm>
            <a:off x="505049" y="6587004"/>
            <a:ext cx="1600098" cy="82412"/>
          </a:xfrm>
          <a:prstGeom prst="rect">
            <a:avLst/>
          </a:prstGeom>
          <a:solidFill>
            <a:srgbClr val="C00000"/>
          </a:solidFill>
          <a:ln>
            <a:noFill/>
          </a:ln>
        </p:spPr>
        <p:txBody>
          <a:bodyPr spcFirstLastPara="1" wrap="square" lIns="78275" tIns="78275" rIns="78275" bIns="78275"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25"/>
          <p:cNvPicPr preferRelativeResize="0"/>
          <p:nvPr/>
        </p:nvPicPr>
        <p:blipFill rotWithShape="1">
          <a:blip r:embed="rId15">
            <a:alphaModFix/>
          </a:blip>
          <a:srcRect/>
          <a:stretch/>
        </p:blipFill>
        <p:spPr>
          <a:xfrm>
            <a:off x="9442012" y="6721475"/>
            <a:ext cx="1597290" cy="792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7"/>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
        <p:nvSpPr>
          <p:cNvPr id="221" name="Google Shape;221;p37"/>
          <p:cNvSpPr/>
          <p:nvPr/>
        </p:nvSpPr>
        <p:spPr>
          <a:xfrm>
            <a:off x="594188" y="1958152"/>
            <a:ext cx="11210924" cy="2309048"/>
          </a:xfrm>
          <a:prstGeom prst="parallelogram">
            <a:avLst>
              <a:gd name="adj" fmla="val 25000"/>
            </a:avLst>
          </a:prstGeom>
          <a:solidFill>
            <a:srgbClr val="C00000"/>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800"/>
              <a:buFont typeface="Open Sans"/>
              <a:buNone/>
            </a:pPr>
            <a:r>
              <a:rPr lang="en-US" sz="4800" dirty="0">
                <a:solidFill>
                  <a:schemeClr val="dk1"/>
                </a:solidFill>
                <a:latin typeface="Open Sans"/>
                <a:ea typeface="Open Sans"/>
                <a:cs typeface="Open Sans"/>
                <a:sym typeface="Open Sans"/>
              </a:rPr>
              <a:t>Lesson-1 </a:t>
            </a:r>
          </a:p>
          <a:p>
            <a:pPr marL="0" marR="0" lvl="0" indent="0" algn="ctr" rtl="0">
              <a:lnSpc>
                <a:spcPct val="90000"/>
              </a:lnSpc>
              <a:spcBef>
                <a:spcPts val="0"/>
              </a:spcBef>
              <a:spcAft>
                <a:spcPts val="0"/>
              </a:spcAft>
              <a:buClr>
                <a:schemeClr val="dk1"/>
              </a:buClr>
              <a:buSzPts val="4800"/>
              <a:buFont typeface="Open Sans"/>
              <a:buNone/>
            </a:pPr>
            <a:r>
              <a:rPr lang="en-US" sz="4800" dirty="0" err="1">
                <a:solidFill>
                  <a:schemeClr val="dk1"/>
                </a:solidFill>
                <a:latin typeface="Open Sans"/>
                <a:ea typeface="Open Sans"/>
                <a:cs typeface="Open Sans"/>
                <a:sym typeface="Open Sans"/>
              </a:rPr>
              <a:t>प्राथमिक</a:t>
            </a:r>
            <a:r>
              <a:rPr lang="en-US" sz="4800" dirty="0">
                <a:solidFill>
                  <a:schemeClr val="dk1"/>
                </a:solidFill>
                <a:latin typeface="Open Sans"/>
                <a:ea typeface="Open Sans"/>
                <a:cs typeface="Open Sans"/>
                <a:sym typeface="Open Sans"/>
              </a:rPr>
              <a:t> </a:t>
            </a:r>
            <a:r>
              <a:rPr lang="en-US" sz="4800" dirty="0" err="1">
                <a:solidFill>
                  <a:schemeClr val="dk1"/>
                </a:solidFill>
                <a:latin typeface="Open Sans"/>
                <a:ea typeface="Open Sans"/>
                <a:cs typeface="Open Sans"/>
                <a:sym typeface="Open Sans"/>
              </a:rPr>
              <a:t>चिकित्सा</a:t>
            </a:r>
            <a:r>
              <a:rPr lang="en-US" sz="4800" dirty="0">
                <a:solidFill>
                  <a:schemeClr val="dk1"/>
                </a:solidFill>
                <a:latin typeface="Open Sans"/>
                <a:ea typeface="Open Sans"/>
                <a:cs typeface="Open Sans"/>
                <a:sym typeface="Open Sans"/>
              </a:rPr>
              <a:t> </a:t>
            </a:r>
            <a:r>
              <a:rPr lang="en-US" sz="4800" dirty="0" err="1">
                <a:solidFill>
                  <a:schemeClr val="dk1"/>
                </a:solidFill>
                <a:latin typeface="Open Sans"/>
                <a:ea typeface="Open Sans"/>
                <a:cs typeface="Open Sans"/>
                <a:sym typeface="Open Sans"/>
              </a:rPr>
              <a:t>और</a:t>
            </a:r>
            <a:r>
              <a:rPr lang="en-US" sz="4800" dirty="0">
                <a:solidFill>
                  <a:schemeClr val="dk1"/>
                </a:solidFill>
                <a:latin typeface="Open Sans"/>
                <a:ea typeface="Open Sans"/>
                <a:cs typeface="Open Sans"/>
                <a:sym typeface="Open Sans"/>
              </a:rPr>
              <a:t> </a:t>
            </a:r>
            <a:r>
              <a:rPr lang="en-US" sz="4800" dirty="0" err="1">
                <a:solidFill>
                  <a:schemeClr val="dk1"/>
                </a:solidFill>
                <a:latin typeface="Open Sans"/>
                <a:ea typeface="Open Sans"/>
                <a:cs typeface="Open Sans"/>
                <a:sym typeface="Open Sans"/>
              </a:rPr>
              <a:t>बेसिक</a:t>
            </a:r>
            <a:r>
              <a:rPr lang="en-US" sz="4800" dirty="0">
                <a:solidFill>
                  <a:schemeClr val="dk1"/>
                </a:solidFill>
                <a:latin typeface="Open Sans"/>
                <a:ea typeface="Open Sans"/>
                <a:cs typeface="Open Sans"/>
                <a:sym typeface="Open Sans"/>
              </a:rPr>
              <a:t> </a:t>
            </a:r>
            <a:r>
              <a:rPr lang="en-US" sz="4800" dirty="0" err="1">
                <a:solidFill>
                  <a:schemeClr val="dk1"/>
                </a:solidFill>
                <a:latin typeface="Open Sans"/>
                <a:ea typeface="Open Sans"/>
                <a:cs typeface="Open Sans"/>
                <a:sym typeface="Open Sans"/>
              </a:rPr>
              <a:t>लाइफ</a:t>
            </a:r>
            <a:r>
              <a:rPr lang="en-US" sz="4800" dirty="0">
                <a:solidFill>
                  <a:schemeClr val="dk1"/>
                </a:solidFill>
                <a:latin typeface="Open Sans"/>
                <a:ea typeface="Open Sans"/>
                <a:cs typeface="Open Sans"/>
                <a:sym typeface="Open Sans"/>
              </a:rPr>
              <a:t> </a:t>
            </a:r>
            <a:r>
              <a:rPr lang="en-US" sz="4800" dirty="0" err="1">
                <a:solidFill>
                  <a:schemeClr val="dk1"/>
                </a:solidFill>
                <a:latin typeface="Open Sans"/>
                <a:ea typeface="Open Sans"/>
                <a:cs typeface="Open Sans"/>
                <a:sym typeface="Open Sans"/>
              </a:rPr>
              <a:t>सपोर्ट</a:t>
            </a:r>
            <a:endParaRPr sz="4800" dirty="0">
              <a:solidFill>
                <a:schemeClr val="dk1"/>
              </a:solidFill>
              <a:latin typeface="Calibri"/>
              <a:ea typeface="Calibri"/>
              <a:cs typeface="Calibri"/>
              <a:sym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3148068223"/>
              </p:ext>
            </p:extLst>
          </p:nvPr>
        </p:nvGraphicFramePr>
        <p:xfrm>
          <a:off x="6257636" y="5208538"/>
          <a:ext cx="4684053" cy="548640"/>
        </p:xfrm>
        <a:graphic>
          <a:graphicData uri="http://schemas.openxmlformats.org/drawingml/2006/table">
            <a:tbl>
              <a:tblPr/>
              <a:tblGrid>
                <a:gridCol w="4684053">
                  <a:extLst>
                    <a:ext uri="{9D8B030D-6E8A-4147-A177-3AD203B41FA5}">
                      <a16:colId xmlns:a16="http://schemas.microsoft.com/office/drawing/2014/main" val="20000"/>
                    </a:ext>
                  </a:extLst>
                </a:gridCol>
              </a:tblGrid>
              <a:tr h="450166">
                <a:tc>
                  <a:txBody>
                    <a:bodyPr/>
                    <a:lstStyle/>
                    <a:p>
                      <a:pPr algn="ctr" fontAlgn="t"/>
                      <a:r>
                        <a:rPr lang="en-US" sz="1800" b="1" i="0" u="none" strike="noStrike" dirty="0">
                          <a:solidFill>
                            <a:srgbClr val="FF0000"/>
                          </a:solidFill>
                          <a:effectLst>
                            <a:glow rad="63500">
                              <a:schemeClr val="accent1">
                                <a:satMod val="175000"/>
                                <a:alpha val="40000"/>
                              </a:schemeClr>
                            </a:glow>
                          </a:effectLst>
                          <a:latin typeface="Arial"/>
                        </a:rPr>
                        <a:t>Shri  </a:t>
                      </a:r>
                      <a:r>
                        <a:rPr lang="en-US" sz="1800" b="1" i="0" u="none" strike="noStrike" dirty="0" err="1">
                          <a:solidFill>
                            <a:srgbClr val="FF0000"/>
                          </a:solidFill>
                          <a:effectLst>
                            <a:glow rad="63500">
                              <a:schemeClr val="accent1">
                                <a:satMod val="175000"/>
                                <a:alpha val="40000"/>
                              </a:schemeClr>
                            </a:glow>
                          </a:effectLst>
                          <a:latin typeface="Arial"/>
                        </a:rPr>
                        <a:t>Gaikawad</a:t>
                      </a:r>
                      <a:r>
                        <a:rPr lang="en-US" sz="1800" b="1" i="0" u="none" strike="noStrike" dirty="0">
                          <a:solidFill>
                            <a:srgbClr val="FF0000"/>
                          </a:solidFill>
                          <a:effectLst>
                            <a:glow rad="63500">
                              <a:schemeClr val="accent1">
                                <a:satMod val="175000"/>
                                <a:alpha val="40000"/>
                              </a:schemeClr>
                            </a:glow>
                          </a:effectLst>
                          <a:latin typeface="Arial"/>
                        </a:rPr>
                        <a:t> </a:t>
                      </a:r>
                      <a:r>
                        <a:rPr lang="en-US" sz="1800" b="1" i="0" u="none" strike="noStrike" dirty="0" err="1">
                          <a:solidFill>
                            <a:srgbClr val="FF0000"/>
                          </a:solidFill>
                          <a:effectLst>
                            <a:glow rad="63500">
                              <a:schemeClr val="accent1">
                                <a:satMod val="175000"/>
                                <a:alpha val="40000"/>
                              </a:schemeClr>
                            </a:glow>
                          </a:effectLst>
                          <a:latin typeface="Arial"/>
                        </a:rPr>
                        <a:t>Sanket</a:t>
                      </a:r>
                      <a:r>
                        <a:rPr lang="en-US" sz="1800" b="1" i="0" u="none" strike="noStrike" baseline="0" dirty="0">
                          <a:solidFill>
                            <a:srgbClr val="FF0000"/>
                          </a:solidFill>
                          <a:effectLst>
                            <a:glow rad="63500">
                              <a:schemeClr val="accent1">
                                <a:satMod val="175000"/>
                                <a:alpha val="40000"/>
                              </a:schemeClr>
                            </a:glow>
                          </a:effectLst>
                          <a:latin typeface="Arial"/>
                        </a:rPr>
                        <a:t> T, </a:t>
                      </a:r>
                      <a:r>
                        <a:rPr lang="en-US" sz="1800" b="1" i="0" u="none" strike="noStrike" dirty="0">
                          <a:solidFill>
                            <a:srgbClr val="FF0000"/>
                          </a:solidFill>
                          <a:effectLst>
                            <a:glow rad="63500">
                              <a:schemeClr val="accent1">
                                <a:satMod val="175000"/>
                                <a:alpha val="40000"/>
                              </a:schemeClr>
                            </a:glow>
                          </a:effectLst>
                          <a:latin typeface="Arial"/>
                        </a:rPr>
                        <a:t> </a:t>
                      </a:r>
                    </a:p>
                    <a:p>
                      <a:pPr algn="ctr" fontAlgn="t"/>
                      <a:r>
                        <a:rPr lang="en-US" sz="1800" b="1" i="0" u="none" strike="noStrike" dirty="0" err="1">
                          <a:solidFill>
                            <a:srgbClr val="FF0000"/>
                          </a:solidFill>
                          <a:effectLst>
                            <a:glow rad="63500">
                              <a:schemeClr val="accent1">
                                <a:satMod val="175000"/>
                                <a:alpha val="40000"/>
                              </a:schemeClr>
                            </a:glow>
                          </a:effectLst>
                          <a:latin typeface="Arial"/>
                        </a:rPr>
                        <a:t>Dy.Commandant</a:t>
                      </a:r>
                      <a:endParaRPr lang="en-US" sz="1800" b="1" i="0" u="none" strike="noStrike" dirty="0">
                        <a:solidFill>
                          <a:srgbClr val="FF0000"/>
                        </a:solidFill>
                        <a:effectLst>
                          <a:glow rad="63500">
                            <a:schemeClr val="accent1">
                              <a:satMod val="175000"/>
                              <a:alpha val="40000"/>
                            </a:schemeClr>
                          </a:glow>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
          <p:cNvSpPr txBox="1">
            <a:spLocks noGrp="1"/>
          </p:cNvSpPr>
          <p:nvPr>
            <p:ph type="title"/>
          </p:nvPr>
        </p:nvSpPr>
        <p:spPr>
          <a:xfrm>
            <a:off x="1803956" y="65722"/>
            <a:ext cx="8962200" cy="1209000"/>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वायुमार्ग में रुकावट के कारण</a:t>
            </a:r>
            <a:endParaRPr b="1"/>
          </a:p>
        </p:txBody>
      </p:sp>
      <p:sp>
        <p:nvSpPr>
          <p:cNvPr id="416" name="Google Shape;416;p1"/>
          <p:cNvSpPr txBox="1">
            <a:spLocks noGrp="1"/>
          </p:cNvSpPr>
          <p:nvPr>
            <p:ph type="body" idx="1"/>
          </p:nvPr>
        </p:nvSpPr>
        <p:spPr>
          <a:xfrm>
            <a:off x="1418933" y="1741714"/>
            <a:ext cx="8947800" cy="4532400"/>
          </a:xfrm>
          <a:prstGeom prst="rect">
            <a:avLst/>
          </a:prstGeom>
          <a:solidFill>
            <a:schemeClr val="lt2"/>
          </a:solid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dk1"/>
              </a:buClr>
              <a:buSzPts val="4400"/>
              <a:buNone/>
            </a:pPr>
            <a:endParaRPr sz="4400" b="0">
              <a:solidFill>
                <a:srgbClr val="BF0000"/>
              </a:solidFill>
            </a:endParaRPr>
          </a:p>
          <a:p>
            <a:pPr marL="228600" lvl="0" indent="-228600" algn="l" rtl="0">
              <a:lnSpc>
                <a:spcPct val="90000"/>
              </a:lnSpc>
              <a:spcBef>
                <a:spcPts val="1000"/>
              </a:spcBef>
              <a:spcAft>
                <a:spcPts val="0"/>
              </a:spcAft>
              <a:buClr>
                <a:srgbClr val="BF0000"/>
              </a:buClr>
              <a:buSzPts val="4400"/>
              <a:buChar char="•"/>
            </a:pPr>
            <a:r>
              <a:rPr lang="en-US" sz="4400">
                <a:solidFill>
                  <a:srgbClr val="BF0000"/>
                </a:solidFill>
              </a:rPr>
              <a:t>बाहरी </a:t>
            </a:r>
            <a:r>
              <a:rPr lang="en-US" sz="4400" b="0">
                <a:solidFill>
                  <a:srgbClr val="BF0000"/>
                </a:solidFill>
              </a:rPr>
              <a:t>वस्तु </a:t>
            </a:r>
            <a:endParaRPr sz="4800" b="0">
              <a:solidFill>
                <a:srgbClr val="BF0000"/>
              </a:solidFill>
            </a:endParaRPr>
          </a:p>
          <a:p>
            <a:pPr marL="228600" lvl="0" indent="-228600" algn="l" rtl="0">
              <a:lnSpc>
                <a:spcPct val="90000"/>
              </a:lnSpc>
              <a:spcBef>
                <a:spcPts val="1000"/>
              </a:spcBef>
              <a:spcAft>
                <a:spcPts val="0"/>
              </a:spcAft>
              <a:buClr>
                <a:srgbClr val="BF0000"/>
              </a:buClr>
              <a:buSzPts val="4400"/>
              <a:buChar char="•"/>
            </a:pPr>
            <a:r>
              <a:rPr lang="en-US" sz="4400" b="0">
                <a:solidFill>
                  <a:srgbClr val="BF0000"/>
                </a:solidFill>
              </a:rPr>
              <a:t>जीभ</a:t>
            </a:r>
            <a:endParaRPr sz="4800" b="0">
              <a:solidFill>
                <a:srgbClr val="BF0000"/>
              </a:solidFill>
            </a:endParaRPr>
          </a:p>
          <a:p>
            <a:pPr marL="228600" lvl="0" indent="-228600" algn="l" rtl="0">
              <a:lnSpc>
                <a:spcPct val="90000"/>
              </a:lnSpc>
              <a:spcBef>
                <a:spcPts val="1000"/>
              </a:spcBef>
              <a:spcAft>
                <a:spcPts val="0"/>
              </a:spcAft>
              <a:buClr>
                <a:srgbClr val="BF0000"/>
              </a:buClr>
              <a:buSzPts val="4400"/>
              <a:buChar char="•"/>
            </a:pPr>
            <a:r>
              <a:rPr lang="en-US" sz="4400" b="0">
                <a:solidFill>
                  <a:srgbClr val="BF0000"/>
                </a:solidFill>
              </a:rPr>
              <a:t>ऊतक क्षति(</a:t>
            </a:r>
            <a:r>
              <a:rPr lang="en-US" sz="4800">
                <a:solidFill>
                  <a:srgbClr val="C00000"/>
                </a:solidFill>
                <a:latin typeface="Open Sans"/>
                <a:ea typeface="Open Sans"/>
                <a:cs typeface="Open Sans"/>
                <a:sym typeface="Open Sans"/>
              </a:rPr>
              <a:t>Tissue Damage)</a:t>
            </a:r>
            <a:endParaRPr sz="4800">
              <a:solidFill>
                <a:srgbClr val="C00000"/>
              </a:solidFill>
            </a:endParaRPr>
          </a:p>
          <a:p>
            <a:pPr marL="228600" lvl="0" indent="-228600" algn="l" rtl="0">
              <a:lnSpc>
                <a:spcPct val="90000"/>
              </a:lnSpc>
              <a:spcBef>
                <a:spcPts val="1000"/>
              </a:spcBef>
              <a:spcAft>
                <a:spcPts val="0"/>
              </a:spcAft>
              <a:buClr>
                <a:srgbClr val="BF0000"/>
              </a:buClr>
              <a:buSzPts val="4400"/>
              <a:buChar char="•"/>
            </a:pPr>
            <a:r>
              <a:rPr lang="en-US" sz="4400" b="0">
                <a:solidFill>
                  <a:srgbClr val="BF0000"/>
                </a:solidFill>
              </a:rPr>
              <a:t>तीव्र कंठच्छद (</a:t>
            </a:r>
            <a:r>
              <a:rPr lang="en-US" sz="4800">
                <a:solidFill>
                  <a:srgbClr val="C00000"/>
                </a:solidFill>
                <a:latin typeface="Open Sans"/>
                <a:ea typeface="Open Sans"/>
                <a:cs typeface="Open Sans"/>
                <a:sym typeface="Open Sans"/>
              </a:rPr>
              <a:t>Acute Epiglottis)</a:t>
            </a:r>
            <a:endParaRPr sz="4800">
              <a:solidFill>
                <a:srgbClr val="C00000"/>
              </a:solidFill>
              <a:latin typeface="Open Sans"/>
              <a:ea typeface="Open Sans"/>
              <a:cs typeface="Open Sans"/>
              <a:sym typeface="Open Sans"/>
            </a:endParaRPr>
          </a:p>
          <a:p>
            <a:pPr marL="228600" lvl="0" indent="-228600" algn="l" rtl="0">
              <a:lnSpc>
                <a:spcPct val="90000"/>
              </a:lnSpc>
              <a:spcBef>
                <a:spcPts val="1000"/>
              </a:spcBef>
              <a:spcAft>
                <a:spcPts val="0"/>
              </a:spcAft>
              <a:buClr>
                <a:srgbClr val="BF0000"/>
              </a:buClr>
              <a:buSzPts val="4400"/>
              <a:buChar char="•"/>
            </a:pPr>
            <a:r>
              <a:rPr lang="en-US" sz="4400" b="0">
                <a:solidFill>
                  <a:srgbClr val="BF0000"/>
                </a:solidFill>
              </a:rPr>
              <a:t>रोग</a:t>
            </a:r>
            <a:endParaRPr b="0">
              <a:solidFill>
                <a:srgbClr val="BF0000"/>
              </a:solidFill>
            </a:endParaRPr>
          </a:p>
        </p:txBody>
      </p:sp>
      <p:sp>
        <p:nvSpPr>
          <p:cNvPr id="417" name="Google Shape;417;p1"/>
          <p:cNvSpPr txBox="1">
            <a:spLocks noGrp="1"/>
          </p:cNvSpPr>
          <p:nvPr>
            <p:ph type="sldNum" idx="12"/>
          </p:nvPr>
        </p:nvSpPr>
        <p:spPr>
          <a:xfrm>
            <a:off x="10139834" y="6274261"/>
            <a:ext cx="453600" cy="368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7"/>
          <p:cNvSpPr txBox="1">
            <a:spLocks noGrp="1"/>
          </p:cNvSpPr>
          <p:nvPr>
            <p:ph type="title"/>
          </p:nvPr>
        </p:nvSpPr>
        <p:spPr>
          <a:xfrm>
            <a:off x="285750" y="1785257"/>
            <a:ext cx="4683370" cy="2307772"/>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शिशुओं में</a:t>
            </a:r>
            <a:r>
              <a:rPr lang="en-US" b="1">
                <a:solidFill>
                  <a:srgbClr val="000080"/>
                </a:solidFill>
                <a:latin typeface="Open Sans"/>
                <a:ea typeface="Open Sans"/>
                <a:cs typeface="Open Sans"/>
                <a:sym typeface="Open Sans"/>
              </a:rPr>
              <a:t> </a:t>
            </a:r>
            <a:r>
              <a:rPr lang="en-US" b="1">
                <a:latin typeface="Open Sans"/>
                <a:ea typeface="Open Sans"/>
                <a:cs typeface="Open Sans"/>
                <a:sym typeface="Open Sans"/>
              </a:rPr>
              <a:t>एफ.बी.ए.ओ </a:t>
            </a:r>
            <a:r>
              <a:rPr lang="en-US" b="1"/>
              <a:t>का प्रबंधन</a:t>
            </a:r>
            <a:endParaRPr b="1"/>
          </a:p>
        </p:txBody>
      </p:sp>
      <p:pic>
        <p:nvPicPr>
          <p:cNvPr id="289" name="Google Shape;289;p47"/>
          <p:cNvPicPr preferRelativeResize="0">
            <a:picLocks noGrp="1"/>
          </p:cNvPicPr>
          <p:nvPr>
            <p:ph type="body" idx="1"/>
          </p:nvPr>
        </p:nvPicPr>
        <p:blipFill rotWithShape="1">
          <a:blip r:embed="rId3">
            <a:alphaModFix/>
          </a:blip>
          <a:srcRect/>
          <a:stretch/>
        </p:blipFill>
        <p:spPr>
          <a:xfrm>
            <a:off x="5249008" y="1992070"/>
            <a:ext cx="3244361" cy="3529499"/>
          </a:xfrm>
          <a:prstGeom prst="rect">
            <a:avLst/>
          </a:prstGeom>
          <a:noFill/>
          <a:ln>
            <a:noFill/>
          </a:ln>
        </p:spPr>
      </p:pic>
      <p:sp>
        <p:nvSpPr>
          <p:cNvPr id="290" name="Google Shape;290;p47"/>
          <p:cNvSpPr txBox="1">
            <a:spLocks noGrp="1"/>
          </p:cNvSpPr>
          <p:nvPr>
            <p:ph type="sldNum" idx="12"/>
          </p:nvPr>
        </p:nvSpPr>
        <p:spPr>
          <a:xfrm>
            <a:off x="10174124" y="628569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a:t>
            </a:fld>
            <a:endParaRPr/>
          </a:p>
        </p:txBody>
      </p:sp>
      <p:pic>
        <p:nvPicPr>
          <p:cNvPr id="291" name="Google Shape;291;p47"/>
          <p:cNvPicPr preferRelativeResize="0"/>
          <p:nvPr/>
        </p:nvPicPr>
        <p:blipFill rotWithShape="1">
          <a:blip r:embed="rId4">
            <a:alphaModFix/>
          </a:blip>
          <a:srcRect/>
          <a:stretch/>
        </p:blipFill>
        <p:spPr>
          <a:xfrm>
            <a:off x="8584260" y="1932660"/>
            <a:ext cx="3434825" cy="35889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8"/>
          <p:cNvSpPr txBox="1">
            <a:spLocks noGrp="1"/>
          </p:cNvSpPr>
          <p:nvPr>
            <p:ph type="title"/>
          </p:nvPr>
        </p:nvSpPr>
        <p:spPr>
          <a:xfrm>
            <a:off x="203394" y="2766218"/>
            <a:ext cx="3566746" cy="132556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रक्तस्राव का प्रकार</a:t>
            </a:r>
            <a:endParaRPr b="1"/>
          </a:p>
        </p:txBody>
      </p:sp>
      <p:pic>
        <p:nvPicPr>
          <p:cNvPr id="297" name="Google Shape;297;p48"/>
          <p:cNvPicPr preferRelativeResize="0">
            <a:picLocks noGrp="1"/>
          </p:cNvPicPr>
          <p:nvPr>
            <p:ph type="body" idx="1"/>
          </p:nvPr>
        </p:nvPicPr>
        <p:blipFill rotWithShape="1">
          <a:blip r:embed="rId3">
            <a:alphaModFix/>
          </a:blip>
          <a:srcRect/>
          <a:stretch/>
        </p:blipFill>
        <p:spPr>
          <a:xfrm>
            <a:off x="4245429" y="1848738"/>
            <a:ext cx="7239000" cy="3498571"/>
          </a:xfrm>
          <a:prstGeom prst="rect">
            <a:avLst/>
          </a:prstGeom>
          <a:noFill/>
          <a:ln>
            <a:noFill/>
          </a:ln>
        </p:spPr>
      </p:pic>
      <p:sp>
        <p:nvSpPr>
          <p:cNvPr id="298" name="Google Shape;298;p48"/>
          <p:cNvSpPr txBox="1">
            <a:spLocks noGrp="1"/>
          </p:cNvSpPr>
          <p:nvPr>
            <p:ph type="sldNum" idx="12"/>
          </p:nvPr>
        </p:nvSpPr>
        <p:spPr>
          <a:xfrm>
            <a:off x="10231274" y="627426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9"/>
          <p:cNvPicPr preferRelativeResize="0">
            <a:picLocks noGrp="1"/>
          </p:cNvPicPr>
          <p:nvPr>
            <p:ph type="body" idx="1"/>
          </p:nvPr>
        </p:nvPicPr>
        <p:blipFill rotWithShape="1">
          <a:blip r:embed="rId3">
            <a:alphaModFix/>
          </a:blip>
          <a:srcRect/>
          <a:stretch/>
        </p:blipFill>
        <p:spPr>
          <a:xfrm>
            <a:off x="1214966" y="888023"/>
            <a:ext cx="9762068" cy="5288940"/>
          </a:xfrm>
          <a:prstGeom prst="rect">
            <a:avLst/>
          </a:prstGeom>
          <a:noFill/>
          <a:ln>
            <a:noFill/>
          </a:ln>
        </p:spPr>
      </p:pic>
      <p:sp>
        <p:nvSpPr>
          <p:cNvPr id="304" name="Google Shape;304;p49"/>
          <p:cNvSpPr txBox="1">
            <a:spLocks noGrp="1"/>
          </p:cNvSpPr>
          <p:nvPr>
            <p:ph type="sldNum" idx="12"/>
          </p:nvPr>
        </p:nvSpPr>
        <p:spPr>
          <a:xfrm>
            <a:off x="10139834" y="628569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0"/>
          <p:cNvSpPr txBox="1">
            <a:spLocks noGrp="1"/>
          </p:cNvSpPr>
          <p:nvPr>
            <p:ph type="title"/>
          </p:nvPr>
        </p:nvSpPr>
        <p:spPr>
          <a:xfrm>
            <a:off x="131884" y="2621280"/>
            <a:ext cx="5530361" cy="1584007"/>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रक्तस्राव को नियंत्रित करने की प्रक्रिया</a:t>
            </a:r>
            <a:endParaRPr/>
          </a:p>
        </p:txBody>
      </p:sp>
      <p:sp>
        <p:nvSpPr>
          <p:cNvPr id="310" name="Google Shape;310;p50"/>
          <p:cNvSpPr txBox="1">
            <a:spLocks noGrp="1"/>
          </p:cNvSpPr>
          <p:nvPr>
            <p:ph type="body" idx="1"/>
          </p:nvPr>
        </p:nvSpPr>
        <p:spPr>
          <a:xfrm>
            <a:off x="5969977" y="1327638"/>
            <a:ext cx="5627077" cy="48493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latin typeface="Open Sans"/>
                <a:ea typeface="Open Sans"/>
                <a:cs typeface="Open Sans"/>
                <a:sym typeface="Open Sans"/>
              </a:rPr>
              <a:t>प्रत्यक्ष दबाव</a:t>
            </a:r>
            <a:endParaRPr b="1">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r>
              <a:rPr lang="en-US" b="1">
                <a:latin typeface="Open Sans"/>
                <a:ea typeface="Open Sans"/>
                <a:cs typeface="Open Sans"/>
                <a:sym typeface="Open Sans"/>
              </a:rPr>
              <a:t>(Direct Pressure)</a:t>
            </a:r>
            <a:endParaRPr b="1">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endParaRPr b="1">
              <a:latin typeface="Open Sans"/>
              <a:ea typeface="Open Sans"/>
              <a:cs typeface="Open Sans"/>
              <a:sym typeface="Open Sans"/>
            </a:endParaRPr>
          </a:p>
          <a:p>
            <a:pPr marL="228600" lvl="0" indent="-50800" algn="l" rtl="0">
              <a:lnSpc>
                <a:spcPct val="90000"/>
              </a:lnSpc>
              <a:spcBef>
                <a:spcPts val="1000"/>
              </a:spcBef>
              <a:spcAft>
                <a:spcPts val="0"/>
              </a:spcAft>
              <a:buClr>
                <a:schemeClr val="dk1"/>
              </a:buClr>
              <a:buSzPts val="2800"/>
              <a:buNone/>
            </a:pPr>
            <a:endParaRPr b="1">
              <a:latin typeface="Open Sans"/>
              <a:ea typeface="Open Sans"/>
              <a:cs typeface="Open Sans"/>
              <a:sym typeface="Open Sans"/>
            </a:endParaRPr>
          </a:p>
          <a:p>
            <a:pPr marL="228600" lvl="0" indent="-228600" algn="l" rtl="0">
              <a:lnSpc>
                <a:spcPct val="90000"/>
              </a:lnSpc>
              <a:spcBef>
                <a:spcPts val="1000"/>
              </a:spcBef>
              <a:spcAft>
                <a:spcPts val="0"/>
              </a:spcAft>
              <a:buClr>
                <a:schemeClr val="dk1"/>
              </a:buClr>
              <a:buSzPts val="2800"/>
              <a:buChar char="•"/>
            </a:pPr>
            <a:r>
              <a:rPr lang="en-US" b="1">
                <a:latin typeface="Open Sans"/>
                <a:ea typeface="Open Sans"/>
                <a:cs typeface="Open Sans"/>
                <a:sym typeface="Open Sans"/>
              </a:rPr>
              <a:t>ऊंचाई(Elevation)</a:t>
            </a:r>
            <a:endParaRPr b="1">
              <a:latin typeface="Open Sans"/>
              <a:ea typeface="Open Sans"/>
              <a:cs typeface="Open Sans"/>
              <a:sym typeface="Open Sans"/>
            </a:endParaRPr>
          </a:p>
          <a:p>
            <a:pPr marL="228600" lvl="0" indent="-50800" algn="l" rtl="0">
              <a:lnSpc>
                <a:spcPct val="90000"/>
              </a:lnSpc>
              <a:spcBef>
                <a:spcPts val="1000"/>
              </a:spcBef>
              <a:spcAft>
                <a:spcPts val="0"/>
              </a:spcAft>
              <a:buClr>
                <a:schemeClr val="dk1"/>
              </a:buClr>
              <a:buSzPts val="2800"/>
              <a:buNone/>
            </a:pPr>
            <a:endParaRPr b="1">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endParaRPr>
              <a:latin typeface="Open Sans"/>
              <a:ea typeface="Open Sans"/>
              <a:cs typeface="Open Sans"/>
              <a:sym typeface="Open Sans"/>
            </a:endParaRPr>
          </a:p>
          <a:p>
            <a:pPr marL="228600" lvl="0" indent="-228600" algn="l" rtl="0">
              <a:lnSpc>
                <a:spcPct val="90000"/>
              </a:lnSpc>
              <a:spcBef>
                <a:spcPts val="1000"/>
              </a:spcBef>
              <a:spcAft>
                <a:spcPts val="0"/>
              </a:spcAft>
              <a:buClr>
                <a:schemeClr val="dk1"/>
              </a:buClr>
              <a:buSzPts val="2800"/>
              <a:buChar char="•"/>
            </a:pPr>
            <a:r>
              <a:rPr lang="en-US" b="1">
                <a:latin typeface="Open Sans"/>
                <a:ea typeface="Open Sans"/>
                <a:cs typeface="Open Sans"/>
                <a:sym typeface="Open Sans"/>
              </a:rPr>
              <a:t>दबाव बिंदु</a:t>
            </a:r>
            <a:endParaRPr/>
          </a:p>
          <a:p>
            <a:pPr marL="0" lvl="0" indent="0" algn="l" rtl="0">
              <a:lnSpc>
                <a:spcPct val="90000"/>
              </a:lnSpc>
              <a:spcBef>
                <a:spcPts val="1000"/>
              </a:spcBef>
              <a:spcAft>
                <a:spcPts val="0"/>
              </a:spcAft>
              <a:buClr>
                <a:schemeClr val="dk1"/>
              </a:buClr>
              <a:buSzPts val="2800"/>
              <a:buNone/>
            </a:pPr>
            <a:r>
              <a:rPr lang="en-US" b="1">
                <a:latin typeface="Open Sans"/>
                <a:ea typeface="Open Sans"/>
                <a:cs typeface="Open Sans"/>
                <a:sym typeface="Open Sans"/>
              </a:rPr>
              <a:t>(Pressure Points)</a:t>
            </a:r>
            <a:endParaRPr>
              <a:latin typeface="Open Sans"/>
              <a:ea typeface="Open Sans"/>
              <a:cs typeface="Open Sans"/>
              <a:sym typeface="Open Sans"/>
            </a:endParaRPr>
          </a:p>
          <a:p>
            <a:pPr marL="228600" lvl="0" indent="-50800" algn="l" rtl="0">
              <a:lnSpc>
                <a:spcPct val="90000"/>
              </a:lnSpc>
              <a:spcBef>
                <a:spcPts val="1000"/>
              </a:spcBef>
              <a:spcAft>
                <a:spcPts val="0"/>
              </a:spcAft>
              <a:buClr>
                <a:schemeClr val="dk1"/>
              </a:buClr>
              <a:buSzPts val="2800"/>
              <a:buNone/>
            </a:pPr>
            <a:endParaRPr>
              <a:latin typeface="Open Sans"/>
              <a:ea typeface="Open Sans"/>
              <a:cs typeface="Open Sans"/>
              <a:sym typeface="Open Sans"/>
            </a:endParaRPr>
          </a:p>
        </p:txBody>
      </p:sp>
      <p:sp>
        <p:nvSpPr>
          <p:cNvPr id="311" name="Google Shape;311;p50"/>
          <p:cNvSpPr txBox="1">
            <a:spLocks noGrp="1"/>
          </p:cNvSpPr>
          <p:nvPr>
            <p:ph type="sldNum" idx="12"/>
          </p:nvPr>
        </p:nvSpPr>
        <p:spPr>
          <a:xfrm>
            <a:off x="10134883" y="630855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a:p>
        </p:txBody>
      </p:sp>
      <p:pic>
        <p:nvPicPr>
          <p:cNvPr id="312" name="Google Shape;312;p50"/>
          <p:cNvPicPr preferRelativeResize="0"/>
          <p:nvPr/>
        </p:nvPicPr>
        <p:blipFill rotWithShape="1">
          <a:blip r:embed="rId3">
            <a:alphaModFix/>
          </a:blip>
          <a:srcRect/>
          <a:stretch/>
        </p:blipFill>
        <p:spPr>
          <a:xfrm>
            <a:off x="9135207" y="1327638"/>
            <a:ext cx="2461847" cy="1622674"/>
          </a:xfrm>
          <a:prstGeom prst="rect">
            <a:avLst/>
          </a:prstGeom>
          <a:noFill/>
          <a:ln>
            <a:noFill/>
          </a:ln>
        </p:spPr>
      </p:pic>
      <p:pic>
        <p:nvPicPr>
          <p:cNvPr id="313" name="Google Shape;313;p50"/>
          <p:cNvPicPr preferRelativeResize="0"/>
          <p:nvPr/>
        </p:nvPicPr>
        <p:blipFill rotWithShape="1">
          <a:blip r:embed="rId4">
            <a:alphaModFix/>
          </a:blip>
          <a:srcRect/>
          <a:stretch/>
        </p:blipFill>
        <p:spPr>
          <a:xfrm>
            <a:off x="9135207" y="2879724"/>
            <a:ext cx="2461848" cy="1607023"/>
          </a:xfrm>
          <a:prstGeom prst="rect">
            <a:avLst/>
          </a:prstGeom>
          <a:noFill/>
          <a:ln>
            <a:noFill/>
          </a:ln>
        </p:spPr>
      </p:pic>
      <p:pic>
        <p:nvPicPr>
          <p:cNvPr id="314" name="Google Shape;314;p50"/>
          <p:cNvPicPr preferRelativeResize="0"/>
          <p:nvPr/>
        </p:nvPicPr>
        <p:blipFill rotWithShape="1">
          <a:blip r:embed="rId5">
            <a:alphaModFix/>
          </a:blip>
          <a:srcRect/>
          <a:stretch/>
        </p:blipFill>
        <p:spPr>
          <a:xfrm>
            <a:off x="9135207" y="4497758"/>
            <a:ext cx="2453051" cy="14693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1"/>
          <p:cNvSpPr txBox="1">
            <a:spLocks noGrp="1"/>
          </p:cNvSpPr>
          <p:nvPr>
            <p:ph type="title"/>
          </p:nvPr>
        </p:nvSpPr>
        <p:spPr>
          <a:xfrm>
            <a:off x="90852" y="2046514"/>
            <a:ext cx="5052647" cy="254290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सबसे अधिक बार उपयोग किए जाने वाले दबाव बिंदु हैं</a:t>
            </a:r>
            <a:endParaRPr/>
          </a:p>
        </p:txBody>
      </p:sp>
      <p:sp>
        <p:nvSpPr>
          <p:cNvPr id="320" name="Google Shape;320;p51"/>
          <p:cNvSpPr txBox="1">
            <a:spLocks noGrp="1"/>
          </p:cNvSpPr>
          <p:nvPr>
            <p:ph type="body" idx="1"/>
          </p:nvPr>
        </p:nvSpPr>
        <p:spPr>
          <a:xfrm>
            <a:off x="5345722" y="1011115"/>
            <a:ext cx="6321669" cy="465118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बांह में ब्रैकियल पॉइंट।</a:t>
            </a:r>
            <a:endParaRPr/>
          </a:p>
          <a:p>
            <a:pPr marL="0" lvl="0" indent="0" algn="l" rtl="0">
              <a:lnSpc>
                <a:spcPct val="90000"/>
              </a:lnSpc>
              <a:spcBef>
                <a:spcPts val="1000"/>
              </a:spcBef>
              <a:spcAft>
                <a:spcPts val="0"/>
              </a:spcAft>
              <a:buClr>
                <a:schemeClr val="dk1"/>
              </a:buClr>
              <a:buSzPts val="2800"/>
              <a:buNone/>
            </a:pPr>
            <a:r>
              <a:rPr lang="en-US"/>
              <a:t> </a:t>
            </a:r>
            <a:endParaRPr/>
          </a:p>
          <a:p>
            <a:pPr marL="228600" lvl="0" indent="-228600" algn="l" rtl="0">
              <a:lnSpc>
                <a:spcPct val="90000"/>
              </a:lnSpc>
              <a:spcBef>
                <a:spcPts val="1000"/>
              </a:spcBef>
              <a:spcAft>
                <a:spcPts val="0"/>
              </a:spcAft>
              <a:buClr>
                <a:schemeClr val="dk1"/>
              </a:buClr>
              <a:buSzPts val="2800"/>
              <a:buChar char="•"/>
            </a:pPr>
            <a:r>
              <a:rPr lang="en-US"/>
              <a:t>पैर में ऊरु(</a:t>
            </a:r>
            <a:r>
              <a:rPr lang="en-US">
                <a:latin typeface="Open Sans"/>
                <a:ea typeface="Open Sans"/>
                <a:cs typeface="Open Sans"/>
                <a:sym typeface="Open Sans"/>
              </a:rPr>
              <a:t>Femoral point)</a:t>
            </a:r>
            <a:r>
              <a:rPr lang="en-US"/>
              <a:t> पॉइंट </a:t>
            </a:r>
            <a:endParaRPr/>
          </a:p>
          <a:p>
            <a:pPr marL="228600" lvl="0" indent="-50800" algn="l" rtl="0">
              <a:lnSpc>
                <a:spcPct val="90000"/>
              </a:lnSpc>
              <a:spcBef>
                <a:spcPts val="1000"/>
              </a:spcBef>
              <a:spcAft>
                <a:spcPts val="0"/>
              </a:spcAft>
              <a:buClr>
                <a:schemeClr val="dk1"/>
              </a:buClr>
              <a:buSzPts val="2800"/>
              <a:buNone/>
            </a:pPr>
            <a:endParaRPr>
              <a:latin typeface="Open Sans"/>
              <a:ea typeface="Open Sans"/>
              <a:cs typeface="Open Sans"/>
              <a:sym typeface="Open Sans"/>
            </a:endParaRPr>
          </a:p>
          <a:p>
            <a:pPr marL="228600" lvl="0" indent="-50800" algn="l" rtl="0">
              <a:lnSpc>
                <a:spcPct val="90000"/>
              </a:lnSpc>
              <a:spcBef>
                <a:spcPts val="1000"/>
              </a:spcBef>
              <a:spcAft>
                <a:spcPts val="0"/>
              </a:spcAft>
              <a:buClr>
                <a:schemeClr val="dk1"/>
              </a:buClr>
              <a:buSzPts val="2800"/>
              <a:buNone/>
            </a:pPr>
            <a:endParaRPr>
              <a:latin typeface="Open Sans"/>
              <a:ea typeface="Open Sans"/>
              <a:cs typeface="Open Sans"/>
              <a:sym typeface="Open Sans"/>
            </a:endParaRPr>
          </a:p>
        </p:txBody>
      </p:sp>
      <p:sp>
        <p:nvSpPr>
          <p:cNvPr id="321" name="Google Shape;321;p51"/>
          <p:cNvSpPr txBox="1">
            <a:spLocks noGrp="1"/>
          </p:cNvSpPr>
          <p:nvPr>
            <p:ph type="sldNum" idx="12"/>
          </p:nvPr>
        </p:nvSpPr>
        <p:spPr>
          <a:xfrm>
            <a:off x="10156288" y="628569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a:p>
        </p:txBody>
      </p:sp>
      <p:pic>
        <p:nvPicPr>
          <p:cNvPr id="322" name="Google Shape;322;p51"/>
          <p:cNvPicPr preferRelativeResize="0"/>
          <p:nvPr/>
        </p:nvPicPr>
        <p:blipFill rotWithShape="1">
          <a:blip r:embed="rId3">
            <a:alphaModFix/>
          </a:blip>
          <a:srcRect/>
          <a:stretch/>
        </p:blipFill>
        <p:spPr>
          <a:xfrm>
            <a:off x="5820508" y="2716824"/>
            <a:ext cx="4335780" cy="29454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152399" y="2455818"/>
            <a:ext cx="3250223" cy="1643964"/>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सदमे के लक्षण</a:t>
            </a:r>
            <a:endParaRPr b="1"/>
          </a:p>
        </p:txBody>
      </p:sp>
      <p:sp>
        <p:nvSpPr>
          <p:cNvPr id="328" name="Google Shape;328;p52"/>
          <p:cNvSpPr txBox="1">
            <a:spLocks noGrp="1"/>
          </p:cNvSpPr>
          <p:nvPr>
            <p:ph type="body" idx="1"/>
          </p:nvPr>
        </p:nvSpPr>
        <p:spPr>
          <a:xfrm>
            <a:off x="4240530" y="1178169"/>
            <a:ext cx="7016554" cy="5639136"/>
          </a:xfrm>
          <a:prstGeom prst="rect">
            <a:avLst/>
          </a:prstGeom>
          <a:solidFill>
            <a:schemeClr val="lt2"/>
          </a:solidFill>
          <a:ln>
            <a:noFill/>
          </a:ln>
        </p:spPr>
        <p:txBody>
          <a:bodyPr spcFirstLastPara="1" wrap="square" lIns="91425" tIns="45700" rIns="91425" bIns="45700" anchor="t" anchorCtr="0">
            <a:normAutofit/>
          </a:bodyPr>
          <a:lstStyle/>
          <a:p>
            <a:pPr marL="914400" lvl="1" indent="-457200" algn="l" rtl="0">
              <a:lnSpc>
                <a:spcPct val="150000"/>
              </a:lnSpc>
              <a:spcBef>
                <a:spcPts val="0"/>
              </a:spcBef>
              <a:spcAft>
                <a:spcPts val="0"/>
              </a:spcAft>
              <a:buClr>
                <a:schemeClr val="dk1"/>
              </a:buClr>
              <a:buSzPts val="3200"/>
              <a:buFont typeface="Arial"/>
              <a:buChar char="•"/>
            </a:pPr>
            <a:r>
              <a:rPr lang="en-US" sz="3200" b="1">
                <a:latin typeface="Open Sans"/>
                <a:ea typeface="Open Sans"/>
                <a:cs typeface="Open Sans"/>
                <a:sym typeface="Open Sans"/>
              </a:rPr>
              <a:t>तेज़ और उथली साँसें।</a:t>
            </a:r>
            <a:endParaRPr sz="3600" b="1"/>
          </a:p>
          <a:p>
            <a:pPr marL="914400" lvl="1" indent="-457200" algn="l" rtl="0">
              <a:lnSpc>
                <a:spcPct val="150000"/>
              </a:lnSpc>
              <a:spcBef>
                <a:spcPts val="500"/>
              </a:spcBef>
              <a:spcAft>
                <a:spcPts val="0"/>
              </a:spcAft>
              <a:buClr>
                <a:schemeClr val="dk1"/>
              </a:buClr>
              <a:buSzPts val="3200"/>
              <a:buFont typeface="Arial"/>
              <a:buChar char="•"/>
            </a:pPr>
            <a:r>
              <a:rPr lang="en-US" sz="3200" b="1">
                <a:latin typeface="Open Sans"/>
                <a:ea typeface="Open Sans"/>
                <a:cs typeface="Open Sans"/>
                <a:sym typeface="Open Sans"/>
              </a:rPr>
              <a:t>2 सेकंड से ज़्यादा समय में कोशिकाओं का पुनःभरण।</a:t>
            </a:r>
            <a:endParaRPr sz="3600" b="1"/>
          </a:p>
          <a:p>
            <a:pPr marL="914400" lvl="1" indent="-457200" algn="l" rtl="0">
              <a:lnSpc>
                <a:spcPct val="150000"/>
              </a:lnSpc>
              <a:spcBef>
                <a:spcPts val="500"/>
              </a:spcBef>
              <a:spcAft>
                <a:spcPts val="0"/>
              </a:spcAft>
              <a:buClr>
                <a:schemeClr val="dk1"/>
              </a:buClr>
              <a:buSzPts val="3200"/>
              <a:buFont typeface="Arial"/>
              <a:buChar char="•"/>
            </a:pPr>
            <a:r>
              <a:rPr lang="en-US" sz="3200" b="1">
                <a:latin typeface="Open Sans"/>
                <a:ea typeface="Open Sans"/>
                <a:cs typeface="Open Sans"/>
                <a:sym typeface="Open Sans"/>
              </a:rPr>
              <a:t>"मेरा हाथ दबाओ" जैसे सरल आदेशों का पालन न करना।</a:t>
            </a:r>
            <a:endParaRPr sz="3600" b="1"/>
          </a:p>
          <a:p>
            <a:pPr marL="914400" lvl="1" indent="-457200" algn="l" rtl="0">
              <a:lnSpc>
                <a:spcPct val="150000"/>
              </a:lnSpc>
              <a:spcBef>
                <a:spcPts val="500"/>
              </a:spcBef>
              <a:spcAft>
                <a:spcPts val="0"/>
              </a:spcAft>
              <a:buClr>
                <a:schemeClr val="dk1"/>
              </a:buClr>
              <a:buSzPts val="3200"/>
              <a:buFont typeface="Arial"/>
              <a:buChar char="•"/>
            </a:pPr>
            <a:r>
              <a:rPr lang="en-US" sz="3200" b="1">
                <a:latin typeface="Open Sans"/>
                <a:ea typeface="Open Sans"/>
                <a:cs typeface="Open Sans"/>
                <a:sym typeface="Open Sans"/>
              </a:rPr>
              <a:t>त्वचा के रंग में बदलाव।</a:t>
            </a:r>
            <a:endParaRPr b="1"/>
          </a:p>
        </p:txBody>
      </p:sp>
      <p:sp>
        <p:nvSpPr>
          <p:cNvPr id="329" name="Google Shape;329;p52"/>
          <p:cNvSpPr txBox="1">
            <a:spLocks noGrp="1"/>
          </p:cNvSpPr>
          <p:nvPr>
            <p:ph type="sldNum" idx="12"/>
          </p:nvPr>
        </p:nvSpPr>
        <p:spPr>
          <a:xfrm>
            <a:off x="10162694" y="628569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xfrm>
            <a:off x="364294" y="2654405"/>
            <a:ext cx="4832838" cy="132556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सदमे का इलाज</a:t>
            </a:r>
            <a:endParaRPr b="1"/>
          </a:p>
        </p:txBody>
      </p:sp>
      <p:pic>
        <p:nvPicPr>
          <p:cNvPr id="335" name="Google Shape;335;p53"/>
          <p:cNvPicPr preferRelativeResize="0">
            <a:picLocks noGrp="1"/>
          </p:cNvPicPr>
          <p:nvPr>
            <p:ph type="body" idx="1"/>
          </p:nvPr>
        </p:nvPicPr>
        <p:blipFill rotWithShape="1">
          <a:blip r:embed="rId3">
            <a:alphaModFix/>
          </a:blip>
          <a:srcRect/>
          <a:stretch/>
        </p:blipFill>
        <p:spPr>
          <a:xfrm>
            <a:off x="5578475" y="2082111"/>
            <a:ext cx="5832475" cy="2693778"/>
          </a:xfrm>
          <a:prstGeom prst="rect">
            <a:avLst/>
          </a:prstGeom>
          <a:noFill/>
          <a:ln>
            <a:noFill/>
          </a:ln>
        </p:spPr>
      </p:pic>
      <p:sp>
        <p:nvSpPr>
          <p:cNvPr id="336" name="Google Shape;336;p53"/>
          <p:cNvSpPr txBox="1">
            <a:spLocks noGrp="1"/>
          </p:cNvSpPr>
          <p:nvPr>
            <p:ph type="sldNum" idx="12"/>
          </p:nvPr>
        </p:nvSpPr>
        <p:spPr>
          <a:xfrm>
            <a:off x="10139834" y="630855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270215" y="2766218"/>
            <a:ext cx="4598965" cy="132556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घावों का इलाज</a:t>
            </a:r>
            <a:endParaRPr/>
          </a:p>
        </p:txBody>
      </p:sp>
      <p:sp>
        <p:nvSpPr>
          <p:cNvPr id="342" name="Google Shape;342;p54"/>
          <p:cNvSpPr txBox="1">
            <a:spLocks noGrp="1"/>
          </p:cNvSpPr>
          <p:nvPr>
            <p:ph type="body" idx="1"/>
          </p:nvPr>
        </p:nvSpPr>
        <p:spPr>
          <a:xfrm>
            <a:off x="5770392" y="2766218"/>
            <a:ext cx="5709138" cy="1444501"/>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3600" b="1">
                <a:latin typeface="Open Sans"/>
                <a:ea typeface="Open Sans"/>
                <a:cs typeface="Open Sans"/>
                <a:sym typeface="Open Sans"/>
              </a:rPr>
              <a:t>रक्तस्राव को नियंत्रित करें।</a:t>
            </a:r>
            <a:endParaRPr sz="4000" b="1"/>
          </a:p>
          <a:p>
            <a:pPr marL="228600" lvl="0" indent="-228600" algn="l" rtl="0">
              <a:lnSpc>
                <a:spcPct val="90000"/>
              </a:lnSpc>
              <a:spcBef>
                <a:spcPts val="1000"/>
              </a:spcBef>
              <a:spcAft>
                <a:spcPts val="0"/>
              </a:spcAft>
              <a:buClr>
                <a:schemeClr val="dk1"/>
              </a:buClr>
              <a:buSzPct val="100000"/>
              <a:buChar char="•"/>
            </a:pPr>
            <a:r>
              <a:rPr lang="en-US" sz="3600" b="1">
                <a:latin typeface="Open Sans"/>
                <a:ea typeface="Open Sans"/>
                <a:cs typeface="Open Sans"/>
                <a:sym typeface="Open Sans"/>
              </a:rPr>
              <a:t>द्वितीयक संक्रमण (</a:t>
            </a:r>
            <a:r>
              <a:rPr lang="en-US" sz="3600">
                <a:latin typeface="Open Sans"/>
                <a:ea typeface="Open Sans"/>
                <a:cs typeface="Open Sans"/>
                <a:sym typeface="Open Sans"/>
              </a:rPr>
              <a:t>Prevent secondary infection) </a:t>
            </a:r>
            <a:r>
              <a:rPr lang="en-US" sz="3600" b="1">
                <a:latin typeface="Open Sans"/>
                <a:ea typeface="Open Sans"/>
                <a:cs typeface="Open Sans"/>
                <a:sym typeface="Open Sans"/>
              </a:rPr>
              <a:t>को रोकें।</a:t>
            </a:r>
            <a:endParaRPr b="1"/>
          </a:p>
        </p:txBody>
      </p:sp>
      <p:sp>
        <p:nvSpPr>
          <p:cNvPr id="343" name="Google Shape;343;p54"/>
          <p:cNvSpPr txBox="1">
            <a:spLocks noGrp="1"/>
          </p:cNvSpPr>
          <p:nvPr>
            <p:ph type="sldNum" idx="12"/>
          </p:nvPr>
        </p:nvSpPr>
        <p:spPr>
          <a:xfrm>
            <a:off x="10116974" y="629712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5"/>
          <p:cNvSpPr txBox="1">
            <a:spLocks noGrp="1"/>
          </p:cNvSpPr>
          <p:nvPr>
            <p:ph type="title"/>
          </p:nvPr>
        </p:nvSpPr>
        <p:spPr>
          <a:xfrm>
            <a:off x="178776" y="2264230"/>
            <a:ext cx="4366846" cy="2159724"/>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एक ड्रेसिंग और एक पट्टी में अंतर</a:t>
            </a:r>
            <a:br>
              <a:rPr lang="en-US" b="1"/>
            </a:br>
            <a:endParaRPr/>
          </a:p>
        </p:txBody>
      </p:sp>
      <p:sp>
        <p:nvSpPr>
          <p:cNvPr id="349" name="Google Shape;349;p55"/>
          <p:cNvSpPr txBox="1">
            <a:spLocks noGrp="1"/>
          </p:cNvSpPr>
          <p:nvPr>
            <p:ph type="body" idx="1"/>
          </p:nvPr>
        </p:nvSpPr>
        <p:spPr>
          <a:xfrm>
            <a:off x="5081954" y="2264230"/>
            <a:ext cx="6271845" cy="2403564"/>
          </a:xfrm>
          <a:prstGeom prst="rect">
            <a:avLst/>
          </a:prstGeom>
          <a:solidFill>
            <a:schemeClr val="lt2"/>
          </a:solid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b="1"/>
          </a:p>
          <a:p>
            <a:pPr marL="228600" lvl="0" indent="-228600" algn="l" rtl="0">
              <a:lnSpc>
                <a:spcPct val="90000"/>
              </a:lnSpc>
              <a:spcBef>
                <a:spcPts val="1000"/>
              </a:spcBef>
              <a:spcAft>
                <a:spcPts val="0"/>
              </a:spcAft>
              <a:buClr>
                <a:schemeClr val="dk1"/>
              </a:buClr>
              <a:buSzPts val="2800"/>
              <a:buChar char="•"/>
            </a:pPr>
            <a:r>
              <a:rPr lang="en-US" b="1"/>
              <a:t>ड्रेसिंग सीधे घाव पर लगाई जाती है।</a:t>
            </a:r>
            <a:endParaRPr sz="3200" b="1"/>
          </a:p>
          <a:p>
            <a:pPr marL="228600" lvl="0" indent="-228600" algn="l" rtl="0">
              <a:lnSpc>
                <a:spcPct val="90000"/>
              </a:lnSpc>
              <a:spcBef>
                <a:spcPts val="1000"/>
              </a:spcBef>
              <a:spcAft>
                <a:spcPts val="0"/>
              </a:spcAft>
              <a:buClr>
                <a:schemeClr val="dk1"/>
              </a:buClr>
              <a:buSzPts val="2800"/>
              <a:buChar char="•"/>
            </a:pPr>
            <a:r>
              <a:rPr lang="en-US" b="1"/>
              <a:t>एक पट्टी ड्रेसिंग को अपनी जगह पर </a:t>
            </a:r>
            <a:endParaRPr b="1"/>
          </a:p>
          <a:p>
            <a:pPr marL="0" lvl="0" indent="0" algn="l" rtl="0">
              <a:lnSpc>
                <a:spcPct val="90000"/>
              </a:lnSpc>
              <a:spcBef>
                <a:spcPts val="1000"/>
              </a:spcBef>
              <a:spcAft>
                <a:spcPts val="0"/>
              </a:spcAft>
              <a:buClr>
                <a:schemeClr val="dk1"/>
              </a:buClr>
              <a:buSzPts val="2800"/>
              <a:buNone/>
            </a:pPr>
            <a:r>
              <a:rPr lang="en-US" b="1"/>
              <a:t> बनाए रखती है।</a:t>
            </a:r>
            <a:endParaRPr sz="2400" b="1"/>
          </a:p>
        </p:txBody>
      </p:sp>
      <p:sp>
        <p:nvSpPr>
          <p:cNvPr id="350" name="Google Shape;350;p55"/>
          <p:cNvSpPr txBox="1">
            <a:spLocks noGrp="1"/>
          </p:cNvSpPr>
          <p:nvPr>
            <p:ph type="sldNum" idx="12"/>
          </p:nvPr>
        </p:nvSpPr>
        <p:spPr>
          <a:xfrm>
            <a:off x="10128404" y="628569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148881" y="2664311"/>
            <a:ext cx="3505202" cy="132556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उद्देश्य</a:t>
            </a:r>
            <a:endParaRPr b="1"/>
          </a:p>
        </p:txBody>
      </p:sp>
      <p:sp>
        <p:nvSpPr>
          <p:cNvPr id="227" name="Google Shape;227;p38"/>
          <p:cNvSpPr txBox="1">
            <a:spLocks noGrp="1"/>
          </p:cNvSpPr>
          <p:nvPr>
            <p:ph type="body" idx="1"/>
          </p:nvPr>
        </p:nvSpPr>
        <p:spPr>
          <a:xfrm>
            <a:off x="3894992" y="1292468"/>
            <a:ext cx="7992207" cy="44137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latin typeface="Times New Roman"/>
                <a:ea typeface="Times New Roman"/>
                <a:cs typeface="Times New Roman"/>
                <a:sym typeface="Times New Roman"/>
              </a:rPr>
              <a:t>इस पाठ के पूरा होने पर, आप निम्नलिखित कार्य करने में सक्षम होंगे:</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latin typeface="Times New Roman"/>
                <a:ea typeface="Times New Roman"/>
                <a:cs typeface="Times New Roman"/>
                <a:sym typeface="Times New Roman"/>
              </a:rPr>
              <a:t>प्राथमिक चिकित्सा को परिभाषित करना,</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latin typeface="Times New Roman"/>
                <a:ea typeface="Times New Roman"/>
                <a:cs typeface="Times New Roman"/>
                <a:sym typeface="Times New Roman"/>
              </a:rPr>
              <a:t>बीएलएस का वर्णन करना,</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latin typeface="Times New Roman"/>
                <a:ea typeface="Times New Roman"/>
                <a:cs typeface="Times New Roman"/>
                <a:sym typeface="Times New Roman"/>
              </a:rPr>
              <a:t>एफबीएओ का वर्णन करना,</a:t>
            </a:r>
            <a:endParaRPr>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chemeClr val="dk1"/>
              </a:buClr>
              <a:buSzPts val="2800"/>
              <a:buFont typeface="Noto Sans Symbols"/>
              <a:buChar char="⮚"/>
            </a:pPr>
            <a:r>
              <a:rPr lang="en-US">
                <a:latin typeface="Times New Roman"/>
                <a:ea typeface="Times New Roman"/>
                <a:cs typeface="Times New Roman"/>
                <a:sym typeface="Times New Roman"/>
              </a:rPr>
              <a:t>रक्तस्राव को नियंत्रित करने के चरणों की सूची बनाना, फ्रैक्चर का वर्णन करना</a:t>
            </a:r>
            <a:r>
              <a:rPr lang="en-US">
                <a:latin typeface="Open Sans"/>
                <a:ea typeface="Open Sans"/>
                <a:cs typeface="Open Sans"/>
                <a:sym typeface="Open Sans"/>
              </a:rPr>
              <a:t>,</a:t>
            </a:r>
            <a:endParaRPr>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chemeClr val="dk1"/>
              </a:buClr>
              <a:buSzPts val="2800"/>
              <a:buFont typeface="Noto Sans Symbols"/>
              <a:buChar char="⮚"/>
            </a:pPr>
            <a:r>
              <a:rPr lang="en-US">
                <a:latin typeface="Open Sans"/>
                <a:ea typeface="Open Sans"/>
                <a:cs typeface="Open Sans"/>
                <a:sym typeface="Open Sans"/>
              </a:rPr>
              <a:t>अस्थि सहारा (Splinting) </a:t>
            </a:r>
            <a:r>
              <a:rPr lang="en-US">
                <a:latin typeface="Times New Roman"/>
                <a:ea typeface="Times New Roman"/>
                <a:cs typeface="Times New Roman"/>
                <a:sym typeface="Times New Roman"/>
              </a:rPr>
              <a:t>का वर्णन करना </a:t>
            </a:r>
            <a:r>
              <a:rPr lang="en-US">
                <a:latin typeface="Open Sans"/>
                <a:ea typeface="Open Sans"/>
                <a:cs typeface="Open Sans"/>
                <a:sym typeface="Open Sans"/>
              </a:rPr>
              <a:t>।</a:t>
            </a:r>
            <a:endParaRPr>
              <a:latin typeface="Times New Roman"/>
              <a:ea typeface="Times New Roman"/>
              <a:cs typeface="Times New Roman"/>
              <a:sym typeface="Times New Roman"/>
            </a:endParaRPr>
          </a:p>
        </p:txBody>
      </p:sp>
      <p:sp>
        <p:nvSpPr>
          <p:cNvPr id="228" name="Google Shape;228;p38"/>
          <p:cNvSpPr txBox="1">
            <a:spLocks noGrp="1"/>
          </p:cNvSpPr>
          <p:nvPr>
            <p:ph type="sldNum" idx="12"/>
          </p:nvPr>
        </p:nvSpPr>
        <p:spPr>
          <a:xfrm>
            <a:off x="10036964" y="630855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6"/>
          <p:cNvSpPr txBox="1">
            <a:spLocks noGrp="1"/>
          </p:cNvSpPr>
          <p:nvPr>
            <p:ph type="title"/>
          </p:nvPr>
        </p:nvSpPr>
        <p:spPr>
          <a:xfrm>
            <a:off x="73268" y="2584939"/>
            <a:ext cx="4437185" cy="1602764"/>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बंद और खुले फ्रैक्चर</a:t>
            </a:r>
            <a:endParaRPr/>
          </a:p>
        </p:txBody>
      </p:sp>
      <p:pic>
        <p:nvPicPr>
          <p:cNvPr id="356" name="Google Shape;356;p56"/>
          <p:cNvPicPr preferRelativeResize="0">
            <a:picLocks noGrp="1"/>
          </p:cNvPicPr>
          <p:nvPr>
            <p:ph type="body" idx="1"/>
          </p:nvPr>
        </p:nvPicPr>
        <p:blipFill rotWithShape="1">
          <a:blip r:embed="rId3">
            <a:alphaModFix/>
          </a:blip>
          <a:srcRect/>
          <a:stretch/>
        </p:blipFill>
        <p:spPr>
          <a:xfrm>
            <a:off x="4950069" y="1468317"/>
            <a:ext cx="3552093" cy="3995658"/>
          </a:xfrm>
          <a:prstGeom prst="rect">
            <a:avLst/>
          </a:prstGeom>
          <a:noFill/>
          <a:ln>
            <a:noFill/>
          </a:ln>
        </p:spPr>
      </p:pic>
      <p:sp>
        <p:nvSpPr>
          <p:cNvPr id="357" name="Google Shape;357;p56"/>
          <p:cNvSpPr txBox="1">
            <a:spLocks noGrp="1"/>
          </p:cNvSpPr>
          <p:nvPr>
            <p:ph type="sldNum" idx="12"/>
          </p:nvPr>
        </p:nvSpPr>
        <p:spPr>
          <a:xfrm>
            <a:off x="10116974" y="630855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20</a:t>
            </a:fld>
            <a:endParaRPr/>
          </a:p>
        </p:txBody>
      </p:sp>
      <p:pic>
        <p:nvPicPr>
          <p:cNvPr id="358" name="Google Shape;358;p56"/>
          <p:cNvPicPr preferRelativeResize="0"/>
          <p:nvPr/>
        </p:nvPicPr>
        <p:blipFill rotWithShape="1">
          <a:blip r:embed="rId4">
            <a:alphaModFix/>
          </a:blip>
          <a:srcRect/>
          <a:stretch/>
        </p:blipFill>
        <p:spPr>
          <a:xfrm>
            <a:off x="8370278" y="1468316"/>
            <a:ext cx="3308266" cy="399565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7"/>
          <p:cNvSpPr txBox="1">
            <a:spLocks noGrp="1"/>
          </p:cNvSpPr>
          <p:nvPr>
            <p:ph type="title"/>
          </p:nvPr>
        </p:nvSpPr>
        <p:spPr>
          <a:xfrm>
            <a:off x="272851" y="2447109"/>
            <a:ext cx="3271538" cy="1558834"/>
          </a:xfrm>
          <a:prstGeom prst="rect">
            <a:avLst/>
          </a:prstGeom>
          <a:solidFill>
            <a:srgbClr val="C0000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000"/>
              <a:buFont typeface="Open Sans"/>
              <a:buNone/>
            </a:pPr>
            <a:br>
              <a:rPr lang="en-US" sz="4000" b="1">
                <a:solidFill>
                  <a:schemeClr val="accent1"/>
                </a:solidFill>
                <a:latin typeface="Open Sans"/>
                <a:ea typeface="Open Sans"/>
                <a:cs typeface="Open Sans"/>
                <a:sym typeface="Open Sans"/>
              </a:rPr>
            </a:br>
            <a:r>
              <a:rPr lang="en-US" b="1"/>
              <a:t>स्प्लिंटिंग</a:t>
            </a:r>
            <a:br>
              <a:rPr lang="en-US" b="1"/>
            </a:br>
            <a:r>
              <a:rPr lang="en-US" b="1"/>
              <a:t>(SPLINTING)</a:t>
            </a:r>
            <a:br>
              <a:rPr lang="en-US" b="1"/>
            </a:br>
            <a:endParaRPr b="1"/>
          </a:p>
        </p:txBody>
      </p:sp>
      <p:sp>
        <p:nvSpPr>
          <p:cNvPr id="364" name="Google Shape;364;p57"/>
          <p:cNvSpPr txBox="1">
            <a:spLocks noGrp="1"/>
          </p:cNvSpPr>
          <p:nvPr>
            <p:ph type="body" idx="1"/>
          </p:nvPr>
        </p:nvSpPr>
        <p:spPr>
          <a:xfrm>
            <a:off x="3933458" y="673764"/>
            <a:ext cx="7105844" cy="4305923"/>
          </a:xfrm>
          <a:prstGeom prst="rect">
            <a:avLst/>
          </a:prstGeom>
          <a:solidFill>
            <a:schemeClr val="lt2"/>
          </a:solid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800"/>
              <a:buChar char="•"/>
            </a:pPr>
            <a:r>
              <a:rPr lang="en-US" sz="2800" b="1"/>
              <a:t>चोट को स्थिर करने के लिए सबसे आम प्रक्रिया कार्डबोर्ड  है जो स्प्लिंट्स के लिए सबसे अधिक उपयोग की जाने वाली सामग्री है</a:t>
            </a:r>
            <a:r>
              <a:rPr lang="en-US" b="1"/>
              <a:t>। </a:t>
            </a:r>
            <a:endParaRPr sz="2400" b="1"/>
          </a:p>
          <a:p>
            <a:pPr marL="228600" lvl="0" indent="-228600" algn="just" rtl="0">
              <a:lnSpc>
                <a:spcPct val="90000"/>
              </a:lnSpc>
              <a:spcBef>
                <a:spcPts val="1000"/>
              </a:spcBef>
              <a:spcAft>
                <a:spcPts val="0"/>
              </a:spcAft>
              <a:buClr>
                <a:schemeClr val="dk1"/>
              </a:buClr>
              <a:buSzPts val="2800"/>
              <a:buChar char="•"/>
            </a:pPr>
            <a:r>
              <a:rPr lang="en-US" sz="2800" b="1"/>
              <a:t>नरम सामग्री: तौलिए, कंबल, या तकिए, जो नरम कपड़े की पट्टी सामग्री से बंधे होते हैं।</a:t>
            </a:r>
            <a:endParaRPr sz="2800" b="1"/>
          </a:p>
          <a:p>
            <a:pPr marL="228600" lvl="0" indent="-228600" algn="just" rtl="0">
              <a:lnSpc>
                <a:spcPct val="90000"/>
              </a:lnSpc>
              <a:spcBef>
                <a:spcPts val="1000"/>
              </a:spcBef>
              <a:spcAft>
                <a:spcPts val="0"/>
              </a:spcAft>
              <a:buClr>
                <a:schemeClr val="dk1"/>
              </a:buClr>
              <a:buSzPts val="2800"/>
              <a:buChar char="•"/>
            </a:pPr>
            <a:r>
              <a:rPr lang="en-US" b="1"/>
              <a:t>कठोर सामग्री: एक बोर्ड, धातु की पट्टी, मुड़ी </a:t>
            </a:r>
            <a:endParaRPr b="1"/>
          </a:p>
          <a:p>
            <a:pPr marL="0" lvl="0" indent="0" algn="just" rtl="0">
              <a:lnSpc>
                <a:spcPct val="90000"/>
              </a:lnSpc>
              <a:spcBef>
                <a:spcPts val="1000"/>
              </a:spcBef>
              <a:spcAft>
                <a:spcPts val="0"/>
              </a:spcAft>
              <a:buClr>
                <a:schemeClr val="dk1"/>
              </a:buClr>
              <a:buSzPts val="2800"/>
              <a:buNone/>
            </a:pPr>
            <a:r>
              <a:rPr lang="en-US" b="1"/>
              <a:t> हुई पत्रिका या अखबार, या कोई अन्य कठोर </a:t>
            </a:r>
            <a:endParaRPr b="1"/>
          </a:p>
          <a:p>
            <a:pPr marL="0" lvl="0" indent="0" algn="just" rtl="0">
              <a:lnSpc>
                <a:spcPct val="90000"/>
              </a:lnSpc>
              <a:spcBef>
                <a:spcPts val="1000"/>
              </a:spcBef>
              <a:spcAft>
                <a:spcPts val="0"/>
              </a:spcAft>
              <a:buClr>
                <a:schemeClr val="dk1"/>
              </a:buClr>
              <a:buSzPts val="2800"/>
              <a:buNone/>
            </a:pPr>
            <a:r>
              <a:rPr lang="en-US" b="1"/>
              <a:t> वस्तु।</a:t>
            </a:r>
            <a:endParaRPr b="1"/>
          </a:p>
          <a:p>
            <a:pPr marL="228600" lvl="0" indent="-50800" algn="just" rtl="0">
              <a:lnSpc>
                <a:spcPct val="90000"/>
              </a:lnSpc>
              <a:spcBef>
                <a:spcPts val="1000"/>
              </a:spcBef>
              <a:spcAft>
                <a:spcPts val="0"/>
              </a:spcAft>
              <a:buClr>
                <a:schemeClr val="dk1"/>
              </a:buClr>
              <a:buSzPts val="2800"/>
              <a:buNone/>
            </a:pPr>
            <a:endParaRPr b="1"/>
          </a:p>
          <a:p>
            <a:pPr marL="228600" lvl="0" indent="-76200" algn="just" rtl="0">
              <a:lnSpc>
                <a:spcPct val="90000"/>
              </a:lnSpc>
              <a:spcBef>
                <a:spcPts val="1000"/>
              </a:spcBef>
              <a:spcAft>
                <a:spcPts val="0"/>
              </a:spcAft>
              <a:buClr>
                <a:schemeClr val="dk1"/>
              </a:buClr>
              <a:buSzPts val="2400"/>
              <a:buNone/>
            </a:pPr>
            <a:endParaRPr sz="2400" b="1"/>
          </a:p>
        </p:txBody>
      </p:sp>
      <p:sp>
        <p:nvSpPr>
          <p:cNvPr id="365" name="Google Shape;365;p57"/>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8"/>
          <p:cNvSpPr txBox="1">
            <a:spLocks noGrp="1"/>
          </p:cNvSpPr>
          <p:nvPr>
            <p:ph type="title"/>
          </p:nvPr>
        </p:nvSpPr>
        <p:spPr>
          <a:xfrm>
            <a:off x="301866" y="2151016"/>
            <a:ext cx="5492264" cy="211618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पीड़ितों को इलाज से इनकार करने का अधिकार है। </a:t>
            </a:r>
            <a:endParaRPr/>
          </a:p>
        </p:txBody>
      </p:sp>
      <p:sp>
        <p:nvSpPr>
          <p:cNvPr id="371" name="Google Shape;371;p58"/>
          <p:cNvSpPr txBox="1">
            <a:spLocks noGrp="1"/>
          </p:cNvSpPr>
          <p:nvPr>
            <p:ph type="body" idx="1"/>
          </p:nvPr>
        </p:nvSpPr>
        <p:spPr>
          <a:xfrm>
            <a:off x="6720840" y="2080260"/>
            <a:ext cx="4632959" cy="2518117"/>
          </a:xfrm>
          <a:prstGeom prst="rect">
            <a:avLst/>
          </a:prstGeom>
          <a:solidFill>
            <a:schemeClr val="lt2"/>
          </a:solid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ध्यान से सुनो,</a:t>
            </a:r>
            <a:endParaRPr/>
          </a:p>
          <a:p>
            <a:pPr marL="228600" lvl="0" indent="-228600" algn="l" rtl="0">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किसी भी असामान्य चीज़</a:t>
            </a:r>
            <a:r>
              <a:rPr lang="en-US"/>
              <a:t> </a:t>
            </a:r>
            <a:r>
              <a:rPr lang="en-US">
                <a:latin typeface="Times New Roman"/>
                <a:ea typeface="Times New Roman"/>
                <a:cs typeface="Times New Roman"/>
                <a:sym typeface="Times New Roman"/>
              </a:rPr>
              <a:t>को देखों,सुनों और महसूस करो।</a:t>
            </a:r>
            <a:endParaRPr/>
          </a:p>
          <a:p>
            <a:pPr marL="228600" lvl="0" indent="-50800" algn="l" rtl="0">
              <a:lnSpc>
                <a:spcPct val="90000"/>
              </a:lnSpc>
              <a:spcBef>
                <a:spcPts val="1000"/>
              </a:spcBef>
              <a:spcAft>
                <a:spcPts val="0"/>
              </a:spcAft>
              <a:buClr>
                <a:schemeClr val="dk1"/>
              </a:buClr>
              <a:buSzPts val="2800"/>
              <a:buNone/>
            </a:pPr>
            <a:endParaRPr/>
          </a:p>
        </p:txBody>
      </p:sp>
      <p:sp>
        <p:nvSpPr>
          <p:cNvPr id="372" name="Google Shape;372;p58"/>
          <p:cNvSpPr txBox="1">
            <a:spLocks noGrp="1"/>
          </p:cNvSpPr>
          <p:nvPr>
            <p:ph type="sldNum" idx="12"/>
          </p:nvPr>
        </p:nvSpPr>
        <p:spPr>
          <a:xfrm>
            <a:off x="10116974" y="6229350"/>
            <a:ext cx="453698" cy="48213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9"/>
          <p:cNvSpPr txBox="1">
            <a:spLocks noGrp="1"/>
          </p:cNvSpPr>
          <p:nvPr>
            <p:ph type="title"/>
          </p:nvPr>
        </p:nvSpPr>
        <p:spPr>
          <a:xfrm>
            <a:off x="108439" y="2090057"/>
            <a:ext cx="4163758" cy="2429691"/>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चल रहे </a:t>
            </a:r>
            <a:r>
              <a:rPr lang="en-US" b="1">
                <a:solidFill>
                  <a:srgbClr val="000000"/>
                </a:solidFill>
              </a:rPr>
              <a:t>मूल्यांकन</a:t>
            </a:r>
            <a:br>
              <a:rPr lang="en-US" b="1">
                <a:solidFill>
                  <a:srgbClr val="000000"/>
                </a:solidFill>
              </a:rPr>
            </a:br>
            <a:r>
              <a:rPr lang="en-US" b="1"/>
              <a:t>(ONGOING ASSESSMENT)</a:t>
            </a:r>
            <a:endParaRPr b="1"/>
          </a:p>
        </p:txBody>
      </p:sp>
      <p:sp>
        <p:nvSpPr>
          <p:cNvPr id="378" name="Google Shape;378;p59"/>
          <p:cNvSpPr txBox="1">
            <a:spLocks noGrp="1"/>
          </p:cNvSpPr>
          <p:nvPr>
            <p:ph type="sldNum" idx="12"/>
          </p:nvPr>
        </p:nvSpPr>
        <p:spPr>
          <a:xfrm>
            <a:off x="10162694" y="630855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23</a:t>
            </a:fld>
            <a:endParaRPr/>
          </a:p>
        </p:txBody>
      </p:sp>
      <p:sp>
        <p:nvSpPr>
          <p:cNvPr id="379" name="Google Shape;379;p59"/>
          <p:cNvSpPr txBox="1"/>
          <p:nvPr/>
        </p:nvSpPr>
        <p:spPr>
          <a:xfrm>
            <a:off x="4691295" y="800549"/>
            <a:ext cx="6562779" cy="397031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हर बार एक ही तरीके से मूल्यांकन करने से प्रक्रिया तेज़ और अधिक सटीक होगी। सिर से पैर तक मूल्यांकन करते समय, अपने हाथों की जाँच करें कि कहीं मरीज़ से खून तो नहीं निकल रहा है।</a:t>
            </a:r>
            <a:endParaRPr sz="24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कोई भी उपचार शुरू करने से पहले पूरी जाँच कर लें।</a:t>
            </a:r>
            <a:endParaRPr sz="24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सभी बेहोश पीड़ितों का भी ऐसे ही इलाज करें जैसे उन्हें रीढ़ की हड्डी में चोट लगी हो।</a:t>
            </a:r>
            <a:endParaRPr sz="24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0"/>
          <p:cNvSpPr txBox="1">
            <a:spLocks noGrp="1"/>
          </p:cNvSpPr>
          <p:nvPr>
            <p:ph type="title"/>
          </p:nvPr>
        </p:nvSpPr>
        <p:spPr>
          <a:xfrm>
            <a:off x="90853" y="1602377"/>
            <a:ext cx="4894385" cy="2952206"/>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err="1"/>
              <a:t>रीढ</a:t>
            </a:r>
            <a:r>
              <a:rPr lang="en-US" b="1" dirty="0"/>
              <a:t>़ </a:t>
            </a:r>
            <a:r>
              <a:rPr lang="en-US" b="1" dirty="0" err="1"/>
              <a:t>की</a:t>
            </a:r>
            <a:r>
              <a:rPr lang="en-US" b="1" dirty="0"/>
              <a:t> </a:t>
            </a:r>
            <a:r>
              <a:rPr lang="en-US" b="1" dirty="0" err="1"/>
              <a:t>हड्डी</a:t>
            </a:r>
            <a:r>
              <a:rPr lang="en-US" b="1" dirty="0"/>
              <a:t> </a:t>
            </a:r>
            <a:r>
              <a:rPr lang="en-US" b="1" dirty="0" err="1"/>
              <a:t>में</a:t>
            </a:r>
            <a:r>
              <a:rPr lang="en-US" b="1" dirty="0"/>
              <a:t> </a:t>
            </a:r>
            <a:r>
              <a:rPr lang="en-US" b="1" dirty="0" err="1"/>
              <a:t>चोट</a:t>
            </a:r>
            <a:r>
              <a:rPr lang="en-US" b="1" dirty="0"/>
              <a:t> </a:t>
            </a:r>
            <a:r>
              <a:rPr lang="en-US" b="1" dirty="0" err="1"/>
              <a:t>के</a:t>
            </a:r>
            <a:r>
              <a:rPr lang="en-US" b="1" dirty="0"/>
              <a:t> </a:t>
            </a:r>
            <a:r>
              <a:rPr lang="en-US" b="1" dirty="0" err="1"/>
              <a:t>लक्षण</a:t>
            </a:r>
            <a:br>
              <a:rPr lang="en-US" b="1" dirty="0"/>
            </a:br>
            <a:endParaRPr b="1" dirty="0"/>
          </a:p>
        </p:txBody>
      </p:sp>
      <p:sp>
        <p:nvSpPr>
          <p:cNvPr id="385" name="Google Shape;385;p60"/>
          <p:cNvSpPr txBox="1">
            <a:spLocks noGrp="1"/>
          </p:cNvSpPr>
          <p:nvPr>
            <p:ph type="body" idx="1"/>
          </p:nvPr>
        </p:nvSpPr>
        <p:spPr>
          <a:xfrm>
            <a:off x="5811714" y="1213338"/>
            <a:ext cx="6093071" cy="4963625"/>
          </a:xfrm>
          <a:prstGeom prst="rect">
            <a:avLst/>
          </a:prstGeom>
          <a:solidFill>
            <a:schemeClr val="lt2"/>
          </a:solid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Char char="•"/>
            </a:pPr>
            <a:r>
              <a:rPr lang="en-US" dirty="0" err="1">
                <a:latin typeface="Open Sans"/>
                <a:ea typeface="Open Sans"/>
                <a:cs typeface="Open Sans"/>
                <a:sym typeface="Open Sans"/>
              </a:rPr>
              <a:t>चेतना</a:t>
            </a:r>
            <a:r>
              <a:rPr lang="en-US" dirty="0">
                <a:latin typeface="Open Sans"/>
                <a:ea typeface="Open Sans"/>
                <a:cs typeface="Open Sans"/>
                <a:sym typeface="Open Sans"/>
              </a:rPr>
              <a:t> </a:t>
            </a:r>
            <a:r>
              <a:rPr lang="en-US" dirty="0" err="1">
                <a:latin typeface="Open Sans"/>
                <a:ea typeface="Open Sans"/>
                <a:cs typeface="Open Sans"/>
                <a:sym typeface="Open Sans"/>
              </a:rPr>
              <a:t>में</a:t>
            </a:r>
            <a:r>
              <a:rPr lang="en-US" dirty="0">
                <a:latin typeface="Open Sans"/>
                <a:ea typeface="Open Sans"/>
                <a:cs typeface="Open Sans"/>
                <a:sym typeface="Open Sans"/>
              </a:rPr>
              <a:t> </a:t>
            </a:r>
            <a:r>
              <a:rPr lang="en-US" dirty="0" err="1">
                <a:latin typeface="Open Sans"/>
                <a:ea typeface="Open Sans"/>
                <a:cs typeface="Open Sans"/>
                <a:sym typeface="Open Sans"/>
              </a:rPr>
              <a:t>अचानक</a:t>
            </a:r>
            <a:r>
              <a:rPr lang="en-US" dirty="0">
                <a:latin typeface="Open Sans"/>
                <a:ea typeface="Open Sans"/>
                <a:cs typeface="Open Sans"/>
                <a:sym typeface="Open Sans"/>
              </a:rPr>
              <a:t> </a:t>
            </a:r>
            <a:r>
              <a:rPr lang="en-US" dirty="0" err="1">
                <a:latin typeface="Open Sans"/>
                <a:ea typeface="Open Sans"/>
                <a:cs typeface="Open Sans"/>
                <a:sym typeface="Open Sans"/>
              </a:rPr>
              <a:t>बदलाव</a:t>
            </a:r>
            <a:r>
              <a:rPr lang="en-US" dirty="0">
                <a:latin typeface="Open Sans"/>
                <a:ea typeface="Open Sans"/>
                <a:cs typeface="Open Sans"/>
                <a:sym typeface="Open Sans"/>
              </a:rPr>
              <a:t>।</a:t>
            </a:r>
            <a:endParaRPr dirty="0"/>
          </a:p>
          <a:p>
            <a:pPr marL="228600" lvl="0" indent="-228600" algn="l" rtl="0">
              <a:lnSpc>
                <a:spcPct val="150000"/>
              </a:lnSpc>
              <a:spcBef>
                <a:spcPts val="1000"/>
              </a:spcBef>
              <a:spcAft>
                <a:spcPts val="0"/>
              </a:spcAft>
              <a:buClr>
                <a:schemeClr val="dk1"/>
              </a:buClr>
              <a:buSzPts val="2800"/>
              <a:buChar char="•"/>
            </a:pPr>
            <a:r>
              <a:rPr lang="en-US" dirty="0" err="1">
                <a:latin typeface="Open Sans"/>
                <a:ea typeface="Open Sans"/>
                <a:cs typeface="Open Sans"/>
                <a:sym typeface="Open Sans"/>
              </a:rPr>
              <a:t>शरीर</a:t>
            </a:r>
            <a:r>
              <a:rPr lang="en-US" dirty="0">
                <a:latin typeface="Open Sans"/>
                <a:ea typeface="Open Sans"/>
                <a:cs typeface="Open Sans"/>
                <a:sym typeface="Open Sans"/>
              </a:rPr>
              <a:t> </a:t>
            </a:r>
            <a:r>
              <a:rPr lang="en-US" dirty="0" err="1">
                <a:latin typeface="Open Sans"/>
                <a:ea typeface="Open Sans"/>
                <a:cs typeface="Open Sans"/>
                <a:sym typeface="Open Sans"/>
              </a:rPr>
              <a:t>के</a:t>
            </a:r>
            <a:r>
              <a:rPr lang="en-US" dirty="0">
                <a:latin typeface="Open Sans"/>
                <a:ea typeface="Open Sans"/>
                <a:cs typeface="Open Sans"/>
                <a:sym typeface="Open Sans"/>
              </a:rPr>
              <a:t> </a:t>
            </a:r>
            <a:r>
              <a:rPr lang="en-US" dirty="0" err="1">
                <a:latin typeface="Open Sans"/>
                <a:ea typeface="Open Sans"/>
                <a:cs typeface="Open Sans"/>
                <a:sym typeface="Open Sans"/>
              </a:rPr>
              <a:t>एक</a:t>
            </a:r>
            <a:r>
              <a:rPr lang="en-US" dirty="0">
                <a:latin typeface="Open Sans"/>
                <a:ea typeface="Open Sans"/>
                <a:cs typeface="Open Sans"/>
                <a:sym typeface="Open Sans"/>
              </a:rPr>
              <a:t> </a:t>
            </a:r>
            <a:r>
              <a:rPr lang="en-US" dirty="0" err="1">
                <a:latin typeface="Open Sans"/>
                <a:ea typeface="Open Sans"/>
                <a:cs typeface="Open Sans"/>
                <a:sym typeface="Open Sans"/>
              </a:rPr>
              <a:t>या</a:t>
            </a:r>
            <a:r>
              <a:rPr lang="en-US" dirty="0">
                <a:latin typeface="Open Sans"/>
                <a:ea typeface="Open Sans"/>
                <a:cs typeface="Open Sans"/>
                <a:sym typeface="Open Sans"/>
              </a:rPr>
              <a:t> </a:t>
            </a:r>
            <a:r>
              <a:rPr lang="en-US" dirty="0" err="1">
                <a:latin typeface="Open Sans"/>
                <a:ea typeface="Open Sans"/>
                <a:cs typeface="Open Sans"/>
                <a:sym typeface="Open Sans"/>
              </a:rPr>
              <a:t>एक</a:t>
            </a:r>
            <a:r>
              <a:rPr lang="en-US" dirty="0">
                <a:latin typeface="Open Sans"/>
                <a:ea typeface="Open Sans"/>
                <a:cs typeface="Open Sans"/>
                <a:sym typeface="Open Sans"/>
              </a:rPr>
              <a:t> </a:t>
            </a:r>
            <a:r>
              <a:rPr lang="en-US" dirty="0" err="1">
                <a:latin typeface="Open Sans"/>
                <a:ea typeface="Open Sans"/>
                <a:cs typeface="Open Sans"/>
                <a:sym typeface="Open Sans"/>
              </a:rPr>
              <a:t>से</a:t>
            </a:r>
            <a:r>
              <a:rPr lang="en-US" dirty="0">
                <a:latin typeface="Open Sans"/>
                <a:ea typeface="Open Sans"/>
                <a:cs typeface="Open Sans"/>
                <a:sym typeface="Open Sans"/>
              </a:rPr>
              <a:t> </a:t>
            </a:r>
            <a:r>
              <a:rPr lang="en-US" dirty="0" err="1">
                <a:latin typeface="Open Sans"/>
                <a:ea typeface="Open Sans"/>
                <a:cs typeface="Open Sans"/>
                <a:sym typeface="Open Sans"/>
              </a:rPr>
              <a:t>ज़्यादा</a:t>
            </a:r>
            <a:r>
              <a:rPr lang="en-US" dirty="0">
                <a:latin typeface="Open Sans"/>
                <a:ea typeface="Open Sans"/>
                <a:cs typeface="Open Sans"/>
                <a:sym typeface="Open Sans"/>
              </a:rPr>
              <a:t> </a:t>
            </a:r>
            <a:r>
              <a:rPr lang="en-US" dirty="0" err="1">
                <a:latin typeface="Open Sans"/>
                <a:ea typeface="Open Sans"/>
                <a:cs typeface="Open Sans"/>
                <a:sym typeface="Open Sans"/>
              </a:rPr>
              <a:t>अंगों</a:t>
            </a:r>
            <a:r>
              <a:rPr lang="en-US" dirty="0">
                <a:latin typeface="Open Sans"/>
                <a:ea typeface="Open Sans"/>
                <a:cs typeface="Open Sans"/>
                <a:sym typeface="Open Sans"/>
              </a:rPr>
              <a:t> </a:t>
            </a:r>
            <a:r>
              <a:rPr lang="en-US" dirty="0" err="1">
                <a:latin typeface="Open Sans"/>
                <a:ea typeface="Open Sans"/>
                <a:cs typeface="Open Sans"/>
                <a:sym typeface="Open Sans"/>
              </a:rPr>
              <a:t>को</a:t>
            </a:r>
            <a:r>
              <a:rPr lang="en-US" dirty="0">
                <a:latin typeface="Open Sans"/>
                <a:ea typeface="Open Sans"/>
                <a:cs typeface="Open Sans"/>
                <a:sym typeface="Open Sans"/>
              </a:rPr>
              <a:t> </a:t>
            </a:r>
            <a:r>
              <a:rPr lang="en-US" dirty="0" err="1">
                <a:latin typeface="Open Sans"/>
                <a:ea typeface="Open Sans"/>
                <a:cs typeface="Open Sans"/>
                <a:sym typeface="Open Sans"/>
              </a:rPr>
              <a:t>हिलाने</a:t>
            </a:r>
            <a:r>
              <a:rPr lang="en-US" dirty="0">
                <a:latin typeface="Open Sans"/>
                <a:ea typeface="Open Sans"/>
                <a:cs typeface="Open Sans"/>
                <a:sym typeface="Open Sans"/>
              </a:rPr>
              <a:t> </a:t>
            </a:r>
            <a:r>
              <a:rPr lang="en-US" dirty="0" err="1">
                <a:latin typeface="Open Sans"/>
                <a:ea typeface="Open Sans"/>
                <a:cs typeface="Open Sans"/>
                <a:sym typeface="Open Sans"/>
              </a:rPr>
              <a:t>में</a:t>
            </a:r>
            <a:r>
              <a:rPr lang="en-US" dirty="0">
                <a:latin typeface="Open Sans"/>
                <a:ea typeface="Open Sans"/>
                <a:cs typeface="Open Sans"/>
                <a:sym typeface="Open Sans"/>
              </a:rPr>
              <a:t> </a:t>
            </a:r>
            <a:r>
              <a:rPr lang="en-US" dirty="0" err="1">
                <a:latin typeface="Open Sans"/>
                <a:ea typeface="Open Sans"/>
                <a:cs typeface="Open Sans"/>
                <a:sym typeface="Open Sans"/>
              </a:rPr>
              <a:t>असमर्थता</a:t>
            </a:r>
            <a:r>
              <a:rPr lang="en-US" dirty="0">
                <a:latin typeface="Open Sans"/>
                <a:ea typeface="Open Sans"/>
                <a:cs typeface="Open Sans"/>
                <a:sym typeface="Open Sans"/>
              </a:rPr>
              <a:t>।</a:t>
            </a:r>
            <a:endParaRPr dirty="0"/>
          </a:p>
          <a:p>
            <a:pPr marL="228600" lvl="0" indent="-228600" algn="l" rtl="0">
              <a:lnSpc>
                <a:spcPct val="150000"/>
              </a:lnSpc>
              <a:spcBef>
                <a:spcPts val="1000"/>
              </a:spcBef>
              <a:spcAft>
                <a:spcPts val="0"/>
              </a:spcAft>
              <a:buClr>
                <a:schemeClr val="dk1"/>
              </a:buClr>
              <a:buSzPts val="2800"/>
              <a:buChar char="•"/>
            </a:pPr>
            <a:r>
              <a:rPr lang="en-US" dirty="0" err="1">
                <a:latin typeface="Open Sans"/>
                <a:ea typeface="Open Sans"/>
                <a:cs typeface="Open Sans"/>
                <a:sym typeface="Open Sans"/>
              </a:rPr>
              <a:t>सिर</a:t>
            </a:r>
            <a:r>
              <a:rPr lang="en-US" dirty="0">
                <a:latin typeface="Open Sans"/>
                <a:ea typeface="Open Sans"/>
                <a:cs typeface="Open Sans"/>
                <a:sym typeface="Open Sans"/>
              </a:rPr>
              <a:t>, </a:t>
            </a:r>
            <a:r>
              <a:rPr lang="en-US" dirty="0" err="1">
                <a:latin typeface="Open Sans"/>
                <a:ea typeface="Open Sans"/>
                <a:cs typeface="Open Sans"/>
                <a:sym typeface="Open Sans"/>
              </a:rPr>
              <a:t>गर्दन</a:t>
            </a:r>
            <a:r>
              <a:rPr lang="en-US" dirty="0">
                <a:latin typeface="Open Sans"/>
                <a:ea typeface="Open Sans"/>
                <a:cs typeface="Open Sans"/>
                <a:sym typeface="Open Sans"/>
              </a:rPr>
              <a:t> </a:t>
            </a:r>
            <a:r>
              <a:rPr lang="en-US" dirty="0" err="1">
                <a:latin typeface="Open Sans"/>
                <a:ea typeface="Open Sans"/>
                <a:cs typeface="Open Sans"/>
                <a:sym typeface="Open Sans"/>
              </a:rPr>
              <a:t>या</a:t>
            </a:r>
            <a:r>
              <a:rPr lang="en-US" dirty="0">
                <a:latin typeface="Open Sans"/>
                <a:ea typeface="Open Sans"/>
                <a:cs typeface="Open Sans"/>
                <a:sym typeface="Open Sans"/>
              </a:rPr>
              <a:t> </a:t>
            </a:r>
            <a:r>
              <a:rPr lang="en-US" dirty="0" err="1">
                <a:latin typeface="Open Sans"/>
                <a:ea typeface="Open Sans"/>
                <a:cs typeface="Open Sans"/>
                <a:sym typeface="Open Sans"/>
              </a:rPr>
              <a:t>पीठ</a:t>
            </a:r>
            <a:r>
              <a:rPr lang="en-US" dirty="0">
                <a:latin typeface="Open Sans"/>
                <a:ea typeface="Open Sans"/>
                <a:cs typeface="Open Sans"/>
                <a:sym typeface="Open Sans"/>
              </a:rPr>
              <a:t> </a:t>
            </a:r>
            <a:r>
              <a:rPr lang="en-US" dirty="0" err="1">
                <a:latin typeface="Open Sans"/>
                <a:ea typeface="Open Sans"/>
                <a:cs typeface="Open Sans"/>
                <a:sym typeface="Open Sans"/>
              </a:rPr>
              <a:t>में</a:t>
            </a:r>
            <a:r>
              <a:rPr lang="en-US" dirty="0">
                <a:latin typeface="Open Sans"/>
                <a:ea typeface="Open Sans"/>
                <a:cs typeface="Open Sans"/>
                <a:sym typeface="Open Sans"/>
              </a:rPr>
              <a:t> </a:t>
            </a:r>
            <a:r>
              <a:rPr lang="en-US" dirty="0" err="1">
                <a:latin typeface="Open Sans"/>
                <a:ea typeface="Open Sans"/>
                <a:cs typeface="Open Sans"/>
                <a:sym typeface="Open Sans"/>
              </a:rPr>
              <a:t>तेज</a:t>
            </a:r>
            <a:r>
              <a:rPr lang="en-US" dirty="0">
                <a:latin typeface="Open Sans"/>
                <a:ea typeface="Open Sans"/>
                <a:cs typeface="Open Sans"/>
                <a:sym typeface="Open Sans"/>
              </a:rPr>
              <a:t>़ </a:t>
            </a:r>
            <a:r>
              <a:rPr lang="en-US" dirty="0" err="1">
                <a:latin typeface="Open Sans"/>
                <a:ea typeface="Open Sans"/>
                <a:cs typeface="Open Sans"/>
                <a:sym typeface="Open Sans"/>
              </a:rPr>
              <a:t>दर्द</a:t>
            </a:r>
            <a:r>
              <a:rPr lang="en-US" dirty="0">
                <a:latin typeface="Open Sans"/>
                <a:ea typeface="Open Sans"/>
                <a:cs typeface="Open Sans"/>
                <a:sym typeface="Open Sans"/>
              </a:rPr>
              <a:t> </a:t>
            </a:r>
            <a:r>
              <a:rPr lang="en-US" dirty="0" err="1">
                <a:latin typeface="Open Sans"/>
                <a:ea typeface="Open Sans"/>
                <a:cs typeface="Open Sans"/>
                <a:sym typeface="Open Sans"/>
              </a:rPr>
              <a:t>या</a:t>
            </a:r>
            <a:r>
              <a:rPr lang="en-US" dirty="0">
                <a:latin typeface="Open Sans"/>
                <a:ea typeface="Open Sans"/>
                <a:cs typeface="Open Sans"/>
                <a:sym typeface="Open Sans"/>
              </a:rPr>
              <a:t> </a:t>
            </a:r>
            <a:r>
              <a:rPr lang="en-US" dirty="0" err="1">
                <a:latin typeface="Open Sans"/>
                <a:ea typeface="Open Sans"/>
                <a:cs typeface="Open Sans"/>
                <a:sym typeface="Open Sans"/>
              </a:rPr>
              <a:t>दबाव</a:t>
            </a:r>
            <a:r>
              <a:rPr lang="en-US" dirty="0">
                <a:latin typeface="Open Sans"/>
                <a:ea typeface="Open Sans"/>
                <a:cs typeface="Open Sans"/>
                <a:sym typeface="Open Sans"/>
              </a:rPr>
              <a:t>।</a:t>
            </a:r>
            <a:endParaRPr dirty="0"/>
          </a:p>
          <a:p>
            <a:pPr marL="228600" lvl="0" indent="-228600" algn="l" rtl="0">
              <a:lnSpc>
                <a:spcPct val="150000"/>
              </a:lnSpc>
              <a:spcBef>
                <a:spcPts val="1000"/>
              </a:spcBef>
              <a:spcAft>
                <a:spcPts val="0"/>
              </a:spcAft>
              <a:buClr>
                <a:schemeClr val="dk1"/>
              </a:buClr>
              <a:buSzPts val="2800"/>
              <a:buChar char="•"/>
            </a:pPr>
            <a:r>
              <a:rPr lang="en-US" dirty="0" err="1">
                <a:latin typeface="Open Sans"/>
                <a:ea typeface="Open Sans"/>
                <a:cs typeface="Open Sans"/>
                <a:sym typeface="Open Sans"/>
              </a:rPr>
              <a:t>हाथ-पैरों</a:t>
            </a:r>
            <a:r>
              <a:rPr lang="en-US" dirty="0">
                <a:latin typeface="Open Sans"/>
                <a:ea typeface="Open Sans"/>
                <a:cs typeface="Open Sans"/>
                <a:sym typeface="Open Sans"/>
              </a:rPr>
              <a:t> </a:t>
            </a:r>
            <a:r>
              <a:rPr lang="en-US" dirty="0" err="1">
                <a:latin typeface="Open Sans"/>
                <a:ea typeface="Open Sans"/>
                <a:cs typeface="Open Sans"/>
                <a:sym typeface="Open Sans"/>
              </a:rPr>
              <a:t>में</a:t>
            </a:r>
            <a:r>
              <a:rPr lang="en-US" dirty="0">
                <a:latin typeface="Open Sans"/>
                <a:ea typeface="Open Sans"/>
                <a:cs typeface="Open Sans"/>
                <a:sym typeface="Open Sans"/>
              </a:rPr>
              <a:t> </a:t>
            </a:r>
            <a:r>
              <a:rPr lang="en-US" dirty="0" err="1">
                <a:latin typeface="Open Sans"/>
                <a:ea typeface="Open Sans"/>
                <a:cs typeface="Open Sans"/>
                <a:sym typeface="Open Sans"/>
              </a:rPr>
              <a:t>झुनझुनी</a:t>
            </a:r>
            <a:r>
              <a:rPr lang="en-US" dirty="0">
                <a:latin typeface="Open Sans"/>
                <a:ea typeface="Open Sans"/>
                <a:cs typeface="Open Sans"/>
                <a:sym typeface="Open Sans"/>
              </a:rPr>
              <a:t> </a:t>
            </a:r>
            <a:r>
              <a:rPr lang="en-US" dirty="0" err="1">
                <a:latin typeface="Open Sans"/>
                <a:ea typeface="Open Sans"/>
                <a:cs typeface="Open Sans"/>
                <a:sym typeface="Open Sans"/>
              </a:rPr>
              <a:t>या</a:t>
            </a:r>
            <a:r>
              <a:rPr lang="en-US" dirty="0">
                <a:latin typeface="Open Sans"/>
                <a:ea typeface="Open Sans"/>
                <a:cs typeface="Open Sans"/>
                <a:sym typeface="Open Sans"/>
              </a:rPr>
              <a:t> </a:t>
            </a:r>
            <a:r>
              <a:rPr lang="en-US" dirty="0" err="1">
                <a:latin typeface="Open Sans"/>
                <a:ea typeface="Open Sans"/>
                <a:cs typeface="Open Sans"/>
                <a:sym typeface="Open Sans"/>
              </a:rPr>
              <a:t>सुन्नपन</a:t>
            </a:r>
            <a:r>
              <a:rPr lang="en-US" dirty="0">
                <a:latin typeface="Open Sans"/>
                <a:ea typeface="Open Sans"/>
                <a:cs typeface="Open Sans"/>
                <a:sym typeface="Open Sans"/>
              </a:rPr>
              <a:t>।</a:t>
            </a:r>
            <a:endParaRPr dirty="0"/>
          </a:p>
          <a:p>
            <a:pPr marL="228600" lvl="0" indent="-228600" algn="l" rtl="0">
              <a:lnSpc>
                <a:spcPct val="150000"/>
              </a:lnSpc>
              <a:spcBef>
                <a:spcPts val="1000"/>
              </a:spcBef>
              <a:spcAft>
                <a:spcPts val="0"/>
              </a:spcAft>
              <a:buClr>
                <a:schemeClr val="dk1"/>
              </a:buClr>
              <a:buSzPts val="2800"/>
              <a:buChar char="•"/>
            </a:pPr>
            <a:r>
              <a:rPr lang="en-US" dirty="0" err="1">
                <a:latin typeface="Open Sans"/>
                <a:ea typeface="Open Sans"/>
                <a:cs typeface="Open Sans"/>
                <a:sym typeface="Open Sans"/>
              </a:rPr>
              <a:t>साँस</a:t>
            </a:r>
            <a:r>
              <a:rPr lang="en-US" dirty="0">
                <a:latin typeface="Open Sans"/>
                <a:ea typeface="Open Sans"/>
                <a:cs typeface="Open Sans"/>
                <a:sym typeface="Open Sans"/>
              </a:rPr>
              <a:t> </a:t>
            </a:r>
            <a:r>
              <a:rPr lang="en-US" dirty="0" err="1">
                <a:latin typeface="Open Sans"/>
                <a:ea typeface="Open Sans"/>
                <a:cs typeface="Open Sans"/>
                <a:sym typeface="Open Sans"/>
              </a:rPr>
              <a:t>लेने</a:t>
            </a:r>
            <a:r>
              <a:rPr lang="en-US" dirty="0">
                <a:latin typeface="Open Sans"/>
                <a:ea typeface="Open Sans"/>
                <a:cs typeface="Open Sans"/>
                <a:sym typeface="Open Sans"/>
              </a:rPr>
              <a:t> </a:t>
            </a:r>
            <a:r>
              <a:rPr lang="en-US" dirty="0" err="1">
                <a:latin typeface="Open Sans"/>
                <a:ea typeface="Open Sans"/>
                <a:cs typeface="Open Sans"/>
                <a:sym typeface="Open Sans"/>
              </a:rPr>
              <a:t>या</a:t>
            </a:r>
            <a:r>
              <a:rPr lang="en-US" dirty="0">
                <a:latin typeface="Open Sans"/>
                <a:ea typeface="Open Sans"/>
                <a:cs typeface="Open Sans"/>
                <a:sym typeface="Open Sans"/>
              </a:rPr>
              <a:t> </a:t>
            </a:r>
            <a:r>
              <a:rPr lang="en-US" dirty="0" err="1">
                <a:latin typeface="Open Sans"/>
                <a:ea typeface="Open Sans"/>
                <a:cs typeface="Open Sans"/>
                <a:sym typeface="Open Sans"/>
              </a:rPr>
              <a:t>देखने</a:t>
            </a:r>
            <a:r>
              <a:rPr lang="en-US" dirty="0">
                <a:latin typeface="Open Sans"/>
                <a:ea typeface="Open Sans"/>
                <a:cs typeface="Open Sans"/>
                <a:sym typeface="Open Sans"/>
              </a:rPr>
              <a:t> </a:t>
            </a:r>
            <a:r>
              <a:rPr lang="en-US" dirty="0" err="1">
                <a:latin typeface="Open Sans"/>
                <a:ea typeface="Open Sans"/>
                <a:cs typeface="Open Sans"/>
                <a:sym typeface="Open Sans"/>
              </a:rPr>
              <a:t>में</a:t>
            </a:r>
            <a:r>
              <a:rPr lang="en-US" dirty="0">
                <a:latin typeface="Open Sans"/>
                <a:ea typeface="Open Sans"/>
                <a:cs typeface="Open Sans"/>
                <a:sym typeface="Open Sans"/>
              </a:rPr>
              <a:t> </a:t>
            </a:r>
            <a:r>
              <a:rPr lang="en-US" dirty="0" err="1">
                <a:latin typeface="Open Sans"/>
                <a:ea typeface="Open Sans"/>
                <a:cs typeface="Open Sans"/>
                <a:sym typeface="Open Sans"/>
              </a:rPr>
              <a:t>कठिनाई</a:t>
            </a:r>
            <a:r>
              <a:rPr lang="en-US" dirty="0">
                <a:latin typeface="Open Sans"/>
                <a:ea typeface="Open Sans"/>
                <a:cs typeface="Open Sans"/>
                <a:sym typeface="Open Sans"/>
              </a:rPr>
              <a:t>।</a:t>
            </a:r>
            <a:endParaRPr dirty="0"/>
          </a:p>
          <a:p>
            <a:pPr marL="228600" lvl="0" indent="-50800" algn="l" rtl="0">
              <a:lnSpc>
                <a:spcPct val="90000"/>
              </a:lnSpc>
              <a:spcBef>
                <a:spcPts val="1000"/>
              </a:spcBef>
              <a:spcAft>
                <a:spcPts val="0"/>
              </a:spcAft>
              <a:buClr>
                <a:schemeClr val="dk1"/>
              </a:buClr>
              <a:buSzPts val="2800"/>
              <a:buNone/>
            </a:pPr>
            <a:endParaRPr dirty="0">
              <a:latin typeface="Open Sans"/>
              <a:ea typeface="Open Sans"/>
              <a:cs typeface="Open Sans"/>
              <a:sym typeface="Open Sans"/>
            </a:endParaRPr>
          </a:p>
        </p:txBody>
      </p:sp>
      <p:sp>
        <p:nvSpPr>
          <p:cNvPr id="386" name="Google Shape;386;p60"/>
          <p:cNvSpPr txBox="1">
            <a:spLocks noGrp="1"/>
          </p:cNvSpPr>
          <p:nvPr>
            <p:ph type="sldNum" idx="12"/>
          </p:nvPr>
        </p:nvSpPr>
        <p:spPr>
          <a:xfrm>
            <a:off x="10151264" y="630855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1"/>
          <p:cNvSpPr txBox="1">
            <a:spLocks noGrp="1"/>
          </p:cNvSpPr>
          <p:nvPr>
            <p:ph type="title"/>
          </p:nvPr>
        </p:nvSpPr>
        <p:spPr>
          <a:xfrm>
            <a:off x="665871" y="2754629"/>
            <a:ext cx="2907323" cy="960121"/>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err="1"/>
              <a:t>समीक्षा</a:t>
            </a:r>
            <a:endParaRPr b="1" dirty="0"/>
          </a:p>
        </p:txBody>
      </p:sp>
      <p:sp>
        <p:nvSpPr>
          <p:cNvPr id="392" name="Google Shape;392;p61"/>
          <p:cNvSpPr txBox="1">
            <a:spLocks noGrp="1"/>
          </p:cNvSpPr>
          <p:nvPr>
            <p:ph type="body" idx="1"/>
          </p:nvPr>
        </p:nvSpPr>
        <p:spPr>
          <a:xfrm>
            <a:off x="4560570" y="1253330"/>
            <a:ext cx="6518909" cy="4351338"/>
          </a:xfrm>
          <a:prstGeom prst="rect">
            <a:avLst/>
          </a:prstGeom>
          <a:solidFill>
            <a:schemeClr val="lt2"/>
          </a:solid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इस पाठ के पूरा होने के बाद, अब आप निम्न कार्य करने में सक्षम हैं:- </a:t>
            </a:r>
            <a:endParaRPr b="1"/>
          </a:p>
          <a:p>
            <a:pPr marL="228600" lvl="0" indent="-228600" algn="l" rtl="0">
              <a:lnSpc>
                <a:spcPct val="90000"/>
              </a:lnSpc>
              <a:spcBef>
                <a:spcPts val="1000"/>
              </a:spcBef>
              <a:spcAft>
                <a:spcPts val="0"/>
              </a:spcAft>
              <a:buClr>
                <a:schemeClr val="dk1"/>
              </a:buClr>
              <a:buSzPct val="100000"/>
              <a:buChar char="•"/>
            </a:pPr>
            <a:r>
              <a:rPr lang="en-US"/>
              <a:t>प्राथमिक चिकित्सा को परिभाषित करें</a:t>
            </a:r>
            <a:endParaRPr/>
          </a:p>
          <a:p>
            <a:pPr marL="228600" lvl="0" indent="-228600" algn="l" rtl="0">
              <a:lnSpc>
                <a:spcPct val="90000"/>
              </a:lnSpc>
              <a:spcBef>
                <a:spcPts val="1000"/>
              </a:spcBef>
              <a:spcAft>
                <a:spcPts val="0"/>
              </a:spcAft>
              <a:buClr>
                <a:schemeClr val="dk1"/>
              </a:buClr>
              <a:buSzPct val="100000"/>
              <a:buChar char="•"/>
            </a:pPr>
            <a:r>
              <a:rPr lang="en-US"/>
              <a:t>बीएलएस का वर्णन करें</a:t>
            </a:r>
            <a:endParaRPr/>
          </a:p>
          <a:p>
            <a:pPr marL="228600" lvl="0" indent="-228600" algn="l" rtl="0">
              <a:lnSpc>
                <a:spcPct val="90000"/>
              </a:lnSpc>
              <a:spcBef>
                <a:spcPts val="1000"/>
              </a:spcBef>
              <a:spcAft>
                <a:spcPts val="0"/>
              </a:spcAft>
              <a:buClr>
                <a:schemeClr val="dk1"/>
              </a:buClr>
              <a:buSzPct val="100000"/>
              <a:buChar char="•"/>
            </a:pPr>
            <a:r>
              <a:rPr lang="en-US"/>
              <a:t>एफबीएओ का वर्णन करें</a:t>
            </a:r>
            <a:endParaRPr/>
          </a:p>
          <a:p>
            <a:pPr marL="228600" lvl="0" indent="-228600" algn="l" rtl="0">
              <a:lnSpc>
                <a:spcPct val="90000"/>
              </a:lnSpc>
              <a:spcBef>
                <a:spcPts val="1000"/>
              </a:spcBef>
              <a:spcAft>
                <a:spcPts val="0"/>
              </a:spcAft>
              <a:buClr>
                <a:schemeClr val="dk1"/>
              </a:buClr>
              <a:buSzPct val="100000"/>
              <a:buChar char="•"/>
            </a:pPr>
            <a:r>
              <a:rPr lang="en-US"/>
              <a:t>रक्तस्राव को नियंत्रित करने के चरणों की सूची बनाएं</a:t>
            </a:r>
            <a:endParaRPr/>
          </a:p>
          <a:p>
            <a:pPr marL="228600" lvl="0" indent="-228600" algn="l" rtl="0">
              <a:lnSpc>
                <a:spcPct val="90000"/>
              </a:lnSpc>
              <a:spcBef>
                <a:spcPts val="1000"/>
              </a:spcBef>
              <a:spcAft>
                <a:spcPts val="0"/>
              </a:spcAft>
              <a:buClr>
                <a:schemeClr val="dk1"/>
              </a:buClr>
              <a:buSzPct val="100000"/>
              <a:buChar char="•"/>
            </a:pPr>
            <a:r>
              <a:rPr lang="en-US"/>
              <a:t>फ्रैक्चर का वर्णन करें</a:t>
            </a:r>
            <a:endParaRPr/>
          </a:p>
          <a:p>
            <a:pPr marL="228600" lvl="0" indent="-228600" algn="l" rtl="0">
              <a:lnSpc>
                <a:spcPct val="90000"/>
              </a:lnSpc>
              <a:spcBef>
                <a:spcPts val="1000"/>
              </a:spcBef>
              <a:spcAft>
                <a:spcPts val="0"/>
              </a:spcAft>
              <a:buClr>
                <a:schemeClr val="dk1"/>
              </a:buClr>
              <a:buSzPct val="100000"/>
              <a:buChar char="•"/>
            </a:pPr>
            <a:r>
              <a:rPr lang="en-US"/>
              <a:t>स्प्लिंटिंग का वर्णन करें</a:t>
            </a:r>
            <a:endParaRPr/>
          </a:p>
        </p:txBody>
      </p:sp>
      <p:sp>
        <p:nvSpPr>
          <p:cNvPr id="393" name="Google Shape;393;p61"/>
          <p:cNvSpPr txBox="1">
            <a:spLocks noGrp="1"/>
          </p:cNvSpPr>
          <p:nvPr>
            <p:ph type="sldNum" idx="12"/>
          </p:nvPr>
        </p:nvSpPr>
        <p:spPr>
          <a:xfrm>
            <a:off x="10151264" y="630855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2"/>
          <p:cNvSpPr txBox="1">
            <a:spLocks noGrp="1"/>
          </p:cNvSpPr>
          <p:nvPr>
            <p:ph type="title"/>
          </p:nvPr>
        </p:nvSpPr>
        <p:spPr>
          <a:xfrm>
            <a:off x="3585795" y="2829486"/>
            <a:ext cx="4762500" cy="1199028"/>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कोई प्रश्न ?</a:t>
            </a:r>
            <a:endParaRPr/>
          </a:p>
        </p:txBody>
      </p:sp>
      <p:sp>
        <p:nvSpPr>
          <p:cNvPr id="399" name="Google Shape;399;p62"/>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rPr>
              <a:pPr marL="0" lvl="0" indent="0" algn="r" rtl="0">
                <a:spcBef>
                  <a:spcPts val="0"/>
                </a:spcBef>
                <a:spcAft>
                  <a:spcPts val="0"/>
                </a:spcAft>
                <a:buNone/>
              </a:pPr>
              <a:t>26</a:t>
            </a:fld>
            <a:endParaRPr>
              <a:solidFill>
                <a:srgbClr val="888888"/>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3"/>
          <p:cNvSpPr txBox="1">
            <a:spLocks noGrp="1"/>
          </p:cNvSpPr>
          <p:nvPr>
            <p:ph type="title"/>
          </p:nvPr>
        </p:nvSpPr>
        <p:spPr>
          <a:xfrm>
            <a:off x="403862" y="2766218"/>
            <a:ext cx="3470907" cy="132556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मूल्यांकन</a:t>
            </a:r>
            <a:endParaRPr b="1"/>
          </a:p>
        </p:txBody>
      </p:sp>
      <p:sp>
        <p:nvSpPr>
          <p:cNvPr id="405" name="Google Shape;405;p63"/>
          <p:cNvSpPr txBox="1">
            <a:spLocks noGrp="1"/>
          </p:cNvSpPr>
          <p:nvPr>
            <p:ph type="body" idx="1"/>
          </p:nvPr>
        </p:nvSpPr>
        <p:spPr>
          <a:xfrm>
            <a:off x="5120640" y="1978269"/>
            <a:ext cx="6233160" cy="3059723"/>
          </a:xfrm>
          <a:prstGeom prst="rect">
            <a:avLst/>
          </a:prstGeom>
          <a:solidFill>
            <a:schemeClr val="lt2"/>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latin typeface="Open Sans"/>
                <a:ea typeface="Open Sans"/>
                <a:cs typeface="Open Sans"/>
                <a:sym typeface="Open Sans"/>
              </a:rPr>
              <a:t>प्रश्न 1. एफ.बी.ए.ओ का पूरा नाम।</a:t>
            </a:r>
            <a:endParaRPr>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r>
              <a:rPr lang="en-US">
                <a:latin typeface="Open Sans"/>
                <a:ea typeface="Open Sans"/>
                <a:cs typeface="Open Sans"/>
                <a:sym typeface="Open Sans"/>
              </a:rPr>
              <a:t>उत्तर: फॉरेन बॉडी एयरवे ऑब्स्ट्रक्शन।</a:t>
            </a:r>
            <a:endParaRPr>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r>
              <a:rPr lang="en-US">
                <a:latin typeface="Open Sans"/>
                <a:ea typeface="Open Sans"/>
                <a:cs typeface="Open Sans"/>
                <a:sym typeface="Open Sans"/>
              </a:rPr>
              <a:t>प्रश्न 2. फ्रैक्चर कितने प्रकार के होते हैं?</a:t>
            </a:r>
            <a:endParaRPr>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r>
              <a:rPr lang="en-US">
                <a:latin typeface="Open Sans"/>
                <a:ea typeface="Open Sans"/>
                <a:cs typeface="Open Sans"/>
                <a:sym typeface="Open Sans"/>
              </a:rPr>
              <a:t>उत्तर:  2 प्रकार,क्लोज और ओपन फ्रैक्चर</a:t>
            </a:r>
            <a:endParaRPr>
              <a:latin typeface="Open Sans"/>
              <a:ea typeface="Open Sans"/>
              <a:cs typeface="Open Sans"/>
              <a:sym typeface="Open Sans"/>
            </a:endParaRPr>
          </a:p>
        </p:txBody>
      </p:sp>
      <p:sp>
        <p:nvSpPr>
          <p:cNvPr id="406" name="Google Shape;406;p63"/>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rPr>
              <a:pPr marL="0" lvl="0" indent="0" algn="r" rtl="0">
                <a:spcBef>
                  <a:spcPts val="0"/>
                </a:spcBef>
                <a:spcAft>
                  <a:spcPts val="0"/>
                </a:spcAft>
                <a:buNone/>
              </a:pPr>
              <a:t>27</a:t>
            </a:fld>
            <a:endParaRPr>
              <a:solidFill>
                <a:srgbClr val="888888"/>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4"/>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28</a:t>
            </a:fld>
            <a:endParaRPr/>
          </a:p>
        </p:txBody>
      </p:sp>
      <p:sp>
        <p:nvSpPr>
          <p:cNvPr id="412" name="Google Shape;412;p64"/>
          <p:cNvSpPr txBox="1"/>
          <p:nvPr/>
        </p:nvSpPr>
        <p:spPr>
          <a:xfrm>
            <a:off x="3517215" y="2498016"/>
            <a:ext cx="4762500" cy="930984"/>
          </a:xfrm>
          <a:prstGeom prst="rect">
            <a:avLst/>
          </a:prstGeom>
          <a:solidFill>
            <a:srgbClr val="C0000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धन्यवाद</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9"/>
          <p:cNvSpPr txBox="1">
            <a:spLocks noGrp="1"/>
          </p:cNvSpPr>
          <p:nvPr>
            <p:ph type="title"/>
          </p:nvPr>
        </p:nvSpPr>
        <p:spPr>
          <a:xfrm>
            <a:off x="158555" y="2795451"/>
            <a:ext cx="4349262" cy="1236617"/>
          </a:xfrm>
          <a:prstGeom prst="rect">
            <a:avLst/>
          </a:prstGeom>
          <a:solidFill>
            <a:srgbClr val="C00000"/>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0000"/>
              <a:buFont typeface="Calibri"/>
              <a:buNone/>
            </a:pPr>
            <a:br>
              <a:rPr lang="en-US" b="1"/>
            </a:br>
            <a:r>
              <a:rPr lang="en-US" sz="5300" b="1"/>
              <a:t>परिचय</a:t>
            </a:r>
            <a:br>
              <a:rPr lang="en-US" sz="5300" b="1"/>
            </a:br>
            <a:r>
              <a:rPr lang="en-US" sz="4000" b="1">
                <a:solidFill>
                  <a:schemeClr val="lt1"/>
                </a:solidFill>
                <a:latin typeface="Open Sans"/>
                <a:ea typeface="Open Sans"/>
                <a:cs typeface="Open Sans"/>
                <a:sym typeface="Open Sans"/>
              </a:rPr>
              <a:t> </a:t>
            </a:r>
            <a:endParaRPr sz="4000">
              <a:solidFill>
                <a:schemeClr val="lt1"/>
              </a:solidFill>
              <a:latin typeface="Open Sans"/>
              <a:ea typeface="Open Sans"/>
              <a:cs typeface="Open Sans"/>
              <a:sym typeface="Open Sans"/>
            </a:endParaRPr>
          </a:p>
        </p:txBody>
      </p:sp>
      <p:sp>
        <p:nvSpPr>
          <p:cNvPr id="234" name="Google Shape;234;p39"/>
          <p:cNvSpPr txBox="1">
            <a:spLocks noGrp="1"/>
          </p:cNvSpPr>
          <p:nvPr>
            <p:ph type="body" idx="1"/>
          </p:nvPr>
        </p:nvSpPr>
        <p:spPr>
          <a:xfrm>
            <a:off x="4783015" y="888023"/>
            <a:ext cx="6570785" cy="5288940"/>
          </a:xfrm>
          <a:prstGeom prst="rect">
            <a:avLst/>
          </a:prstGeom>
          <a:solidFill>
            <a:schemeClr val="lt2"/>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F0000"/>
              </a:buClr>
              <a:buSzPts val="3200"/>
              <a:buNone/>
            </a:pPr>
            <a:r>
              <a:rPr lang="en-US" sz="3200" b="1">
                <a:solidFill>
                  <a:srgbClr val="BF0000"/>
                </a:solidFill>
              </a:rPr>
              <a:t>प्राथमिक उपचार</a:t>
            </a:r>
            <a:r>
              <a:rPr lang="en-US" sz="2800" b="1">
                <a:solidFill>
                  <a:srgbClr val="36363D"/>
                </a:solidFill>
              </a:rPr>
              <a:t>: </a:t>
            </a:r>
            <a:r>
              <a:rPr lang="en-US" sz="2800" b="0">
                <a:solidFill>
                  <a:srgbClr val="36363D"/>
                </a:solidFill>
              </a:rPr>
              <a:t>किसी घायल या बीमार व्यक्ति को दी जाने वाली तत्काल सहायता और प्रारंभिक देखभाल।</a:t>
            </a:r>
            <a:endParaRPr sz="2800" b="0">
              <a:solidFill>
                <a:srgbClr val="36363D"/>
              </a:solidFill>
            </a:endParaRPr>
          </a:p>
          <a:p>
            <a:pPr marL="0" lvl="0" indent="0" algn="l" rtl="0">
              <a:lnSpc>
                <a:spcPct val="90000"/>
              </a:lnSpc>
              <a:spcBef>
                <a:spcPts val="1000"/>
              </a:spcBef>
              <a:spcAft>
                <a:spcPts val="0"/>
              </a:spcAft>
              <a:buClr>
                <a:srgbClr val="36363D"/>
              </a:buClr>
              <a:buSzPts val="2800"/>
              <a:buNone/>
            </a:pPr>
            <a:r>
              <a:rPr lang="en-US" sz="2800" b="0">
                <a:solidFill>
                  <a:srgbClr val="36363D"/>
                </a:solidFill>
              </a:rPr>
              <a:t>इसका उद्देश्य पेशेवर मदद आने तक स्थिति को स्थिर करना और बिगड़ने से रोकना है।</a:t>
            </a:r>
            <a:endParaRPr sz="2800" b="0">
              <a:solidFill>
                <a:srgbClr val="36363D"/>
              </a:solidFill>
            </a:endParaRPr>
          </a:p>
          <a:p>
            <a:pPr marL="0" lvl="0" indent="0" algn="l" rtl="0">
              <a:lnSpc>
                <a:spcPct val="90000"/>
              </a:lnSpc>
              <a:spcBef>
                <a:spcPts val="1000"/>
              </a:spcBef>
              <a:spcAft>
                <a:spcPts val="0"/>
              </a:spcAft>
              <a:buClr>
                <a:srgbClr val="F46D43"/>
              </a:buClr>
              <a:buSzPts val="2800"/>
              <a:buNone/>
            </a:pPr>
            <a:r>
              <a:rPr lang="en-US" sz="2800" b="1">
                <a:solidFill>
                  <a:srgbClr val="F46D43"/>
                </a:solidFill>
              </a:rPr>
              <a:t>बुनियादी जीवन रक्षक उपकरण (बीएलएस</a:t>
            </a:r>
            <a:r>
              <a:rPr lang="en-US" sz="2800" b="0">
                <a:solidFill>
                  <a:srgbClr val="F46D43"/>
                </a:solidFill>
              </a:rPr>
              <a:t>):</a:t>
            </a:r>
            <a:r>
              <a:rPr lang="en-US" sz="2800" b="0">
                <a:solidFill>
                  <a:srgbClr val="36363D"/>
                </a:solidFill>
              </a:rPr>
              <a:t> </a:t>
            </a:r>
            <a:r>
              <a:rPr lang="en-US">
                <a:solidFill>
                  <a:srgbClr val="36363D"/>
                </a:solidFill>
              </a:rPr>
              <a:t>हृदय गति रुकने और अन्य जानलेवा आपात स्थितियों में तुरंत प्रतिक्रिया देने के लिए महत्वपूर्ण जीवन रक्षक कौशल।</a:t>
            </a:r>
            <a:endParaRPr>
              <a:solidFill>
                <a:srgbClr val="36363D"/>
              </a:solidFill>
            </a:endParaRPr>
          </a:p>
          <a:p>
            <a:pPr marL="0" lvl="0" indent="0" algn="l" rtl="0">
              <a:lnSpc>
                <a:spcPct val="90000"/>
              </a:lnSpc>
              <a:spcBef>
                <a:spcPts val="1000"/>
              </a:spcBef>
              <a:spcAft>
                <a:spcPts val="0"/>
              </a:spcAft>
              <a:buClr>
                <a:srgbClr val="36363D"/>
              </a:buClr>
              <a:buSzPts val="2800"/>
              <a:buNone/>
            </a:pPr>
            <a:r>
              <a:rPr lang="en-US">
                <a:solidFill>
                  <a:srgbClr val="36363D"/>
                </a:solidFill>
              </a:rPr>
              <a:t>इसमें छाती को दबाना, बचाव श्वास लेना और विधुत आघात द्वारा हृदय गति को सामान्य करना (Defibrillation) शामिल हैं।</a:t>
            </a:r>
            <a:endParaRPr>
              <a:solidFill>
                <a:srgbClr val="36363D"/>
              </a:solidFill>
            </a:endParaRPr>
          </a:p>
        </p:txBody>
      </p:sp>
      <p:sp>
        <p:nvSpPr>
          <p:cNvPr id="235" name="Google Shape;235;p39"/>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463062" y="2951822"/>
            <a:ext cx="3065585" cy="132556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Open Sans"/>
              <a:buNone/>
            </a:pPr>
            <a:r>
              <a:rPr lang="en-US" sz="4000" b="1">
                <a:latin typeface="Open Sans"/>
                <a:ea typeface="Open Sans"/>
                <a:cs typeface="Open Sans"/>
                <a:sym typeface="Open Sans"/>
              </a:rPr>
              <a:t>प्राथमिक चिकित्सा</a:t>
            </a:r>
            <a:endParaRPr sz="4000" b="1">
              <a:solidFill>
                <a:schemeClr val="lt1"/>
              </a:solidFill>
              <a:latin typeface="Open Sans"/>
              <a:ea typeface="Open Sans"/>
              <a:cs typeface="Open Sans"/>
              <a:sym typeface="Open Sans"/>
            </a:endParaRPr>
          </a:p>
        </p:txBody>
      </p:sp>
      <p:sp>
        <p:nvSpPr>
          <p:cNvPr id="241" name="Google Shape;241;p40"/>
          <p:cNvSpPr txBox="1">
            <a:spLocks noGrp="1"/>
          </p:cNvSpPr>
          <p:nvPr>
            <p:ph type="body" idx="1"/>
          </p:nvPr>
        </p:nvSpPr>
        <p:spPr>
          <a:xfrm>
            <a:off x="4255478" y="679953"/>
            <a:ext cx="7473460" cy="4868957"/>
          </a:xfrm>
          <a:prstGeom prst="rect">
            <a:avLst/>
          </a:prstGeom>
          <a:solidFill>
            <a:schemeClr val="lt2"/>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n-US" sz="4000">
                <a:latin typeface="Open Sans"/>
                <a:ea typeface="Open Sans"/>
                <a:cs typeface="Open Sans"/>
                <a:sym typeface="Open Sans"/>
              </a:rPr>
              <a:t>प्राथमिक चिकित्सा किसी भी व्यक्ति को मामूली या गंभीर बीमारी या चोट के साथ दी जाने वाली पहली और तत्काल सहायता है, जिसमें जीवन को बचाने, स्थिति को बिगड़ने से रोकने, या चिकित्सा सेवाओं के आने तक स्वास्थ्य लाभ को बढ़ावा देने के लिए देखभाल प्रदान की जाती है।</a:t>
            </a:r>
            <a:endParaRPr>
              <a:latin typeface="Open Sans"/>
              <a:ea typeface="Open Sans"/>
              <a:cs typeface="Open Sans"/>
              <a:sym typeface="Open Sans"/>
            </a:endParaRPr>
          </a:p>
        </p:txBody>
      </p:sp>
      <p:sp>
        <p:nvSpPr>
          <p:cNvPr id="242" name="Google Shape;242;p40"/>
          <p:cNvSpPr txBox="1">
            <a:spLocks noGrp="1"/>
          </p:cNvSpPr>
          <p:nvPr>
            <p:ph type="sldNum" idx="12"/>
          </p:nvPr>
        </p:nvSpPr>
        <p:spPr>
          <a:xfrm>
            <a:off x="10105544" y="629712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txBox="1">
            <a:spLocks noGrp="1"/>
          </p:cNvSpPr>
          <p:nvPr>
            <p:ph type="title"/>
          </p:nvPr>
        </p:nvSpPr>
        <p:spPr>
          <a:xfrm>
            <a:off x="1" y="2623868"/>
            <a:ext cx="3612630" cy="1873181"/>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2A5E3"/>
              </a:buClr>
              <a:buSzPts val="4000"/>
              <a:buFont typeface="Open Sans"/>
              <a:buNone/>
            </a:pPr>
            <a:r>
              <a:rPr lang="en-US" sz="4000" b="1">
                <a:solidFill>
                  <a:srgbClr val="02A5E3"/>
                </a:solidFill>
                <a:latin typeface="Open Sans"/>
                <a:ea typeface="Open Sans"/>
                <a:cs typeface="Open Sans"/>
                <a:sym typeface="Open Sans"/>
              </a:rPr>
              <a:t>बीएलएस</a:t>
            </a:r>
            <a:r>
              <a:rPr lang="en-US" sz="4000" b="1">
                <a:solidFill>
                  <a:schemeClr val="lt1"/>
                </a:solidFill>
                <a:latin typeface="Open Sans"/>
                <a:ea typeface="Open Sans"/>
                <a:cs typeface="Open Sans"/>
                <a:sym typeface="Open Sans"/>
              </a:rPr>
              <a:t> </a:t>
            </a:r>
            <a:br>
              <a:rPr lang="en-US" sz="4000" b="1">
                <a:solidFill>
                  <a:schemeClr val="lt1"/>
                </a:solidFill>
                <a:latin typeface="Open Sans"/>
                <a:ea typeface="Open Sans"/>
                <a:cs typeface="Open Sans"/>
                <a:sym typeface="Open Sans"/>
              </a:rPr>
            </a:br>
            <a:r>
              <a:rPr lang="en-US" sz="4000" b="1">
                <a:latin typeface="Open Sans"/>
                <a:ea typeface="Open Sans"/>
                <a:cs typeface="Open Sans"/>
                <a:sym typeface="Open Sans"/>
              </a:rPr>
              <a:t>और</a:t>
            </a:r>
            <a:r>
              <a:rPr lang="en-US" sz="4000" b="1">
                <a:solidFill>
                  <a:schemeClr val="lt1"/>
                </a:solidFill>
                <a:latin typeface="Open Sans"/>
                <a:ea typeface="Open Sans"/>
                <a:cs typeface="Open Sans"/>
                <a:sym typeface="Open Sans"/>
              </a:rPr>
              <a:t> </a:t>
            </a:r>
            <a:br>
              <a:rPr lang="en-US" sz="4000" b="1">
                <a:solidFill>
                  <a:schemeClr val="lt1"/>
                </a:solidFill>
                <a:latin typeface="Open Sans"/>
                <a:ea typeface="Open Sans"/>
                <a:cs typeface="Open Sans"/>
                <a:sym typeface="Open Sans"/>
              </a:rPr>
            </a:br>
            <a:r>
              <a:rPr lang="en-US" sz="4000" b="1">
                <a:solidFill>
                  <a:srgbClr val="92D04F"/>
                </a:solidFill>
                <a:latin typeface="Open Sans"/>
                <a:ea typeface="Open Sans"/>
                <a:cs typeface="Open Sans"/>
                <a:sym typeface="Open Sans"/>
              </a:rPr>
              <a:t>सीपीआर</a:t>
            </a:r>
            <a:endParaRPr sz="4000" b="1">
              <a:solidFill>
                <a:schemeClr val="lt1"/>
              </a:solidFill>
              <a:latin typeface="Open Sans"/>
              <a:ea typeface="Open Sans"/>
              <a:cs typeface="Open Sans"/>
              <a:sym typeface="Open Sans"/>
            </a:endParaRPr>
          </a:p>
        </p:txBody>
      </p:sp>
      <p:sp>
        <p:nvSpPr>
          <p:cNvPr id="248" name="Google Shape;248;p41"/>
          <p:cNvSpPr txBox="1">
            <a:spLocks noGrp="1"/>
          </p:cNvSpPr>
          <p:nvPr>
            <p:ph type="body" idx="1"/>
          </p:nvPr>
        </p:nvSpPr>
        <p:spPr>
          <a:xfrm>
            <a:off x="3724740" y="459828"/>
            <a:ext cx="7314562" cy="4757760"/>
          </a:xfrm>
          <a:prstGeom prst="rect">
            <a:avLst/>
          </a:prstGeom>
          <a:solidFill>
            <a:schemeClr val="lt2"/>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2A5E3"/>
              </a:buClr>
              <a:buSzPts val="2800"/>
              <a:buNone/>
            </a:pPr>
            <a:r>
              <a:rPr lang="en-US" b="1">
                <a:solidFill>
                  <a:srgbClr val="02A5E3"/>
                </a:solidFill>
                <a:latin typeface="Open Sans"/>
                <a:ea typeface="Open Sans"/>
                <a:cs typeface="Open Sans"/>
                <a:sym typeface="Open Sans"/>
              </a:rPr>
              <a:t>बीएलएस - बेसिक लाइफ सपोर्ट,</a:t>
            </a:r>
            <a:r>
              <a:rPr lang="en-US" b="1">
                <a:latin typeface="Open Sans"/>
                <a:ea typeface="Open Sans"/>
                <a:cs typeface="Open Sans"/>
                <a:sym typeface="Open Sans"/>
              </a:rPr>
              <a:t> </a:t>
            </a:r>
            <a:r>
              <a:rPr lang="en-US" b="0">
                <a:latin typeface="Open Sans"/>
                <a:ea typeface="Open Sans"/>
                <a:cs typeface="Open Sans"/>
                <a:sym typeface="Open Sans"/>
              </a:rPr>
              <a:t>आमतौर पर उस प्रकार की देखभाल को संदर्भित करता है जो प्रथम प्रतिक्रियाकर्ता (First Responders) और स्वास्थ्य सेवा प्रदाता (Health Care Provider)  किसी भी व्यक्ति को प्रदान करते हैं जो हृदय गति रुकने(cardiac arrest), सांस लेने में </a:t>
            </a:r>
            <a:r>
              <a:rPr lang="en-US" b="0">
                <a:solidFill>
                  <a:srgbClr val="36363D"/>
                </a:solidFill>
                <a:latin typeface="Open Sans"/>
                <a:ea typeface="Open Sans"/>
                <a:cs typeface="Open Sans"/>
                <a:sym typeface="Open Sans"/>
              </a:rPr>
              <a:t>तकलीफ</a:t>
            </a:r>
            <a:r>
              <a:rPr lang="en-US" b="0">
                <a:latin typeface="Open Sans"/>
                <a:ea typeface="Open Sans"/>
                <a:cs typeface="Open Sans"/>
                <a:sym typeface="Open Sans"/>
              </a:rPr>
              <a:t> या वायुमार्ग में रुकावट का अनुभव कर रहा हो। </a:t>
            </a:r>
            <a:endParaRPr b="0"/>
          </a:p>
          <a:p>
            <a:pPr marL="0" lvl="0" indent="0" algn="l" rtl="0">
              <a:lnSpc>
                <a:spcPct val="90000"/>
              </a:lnSpc>
              <a:spcBef>
                <a:spcPts val="1000"/>
              </a:spcBef>
              <a:spcAft>
                <a:spcPts val="0"/>
              </a:spcAft>
              <a:buClr>
                <a:srgbClr val="92D04F"/>
              </a:buClr>
              <a:buSzPts val="2800"/>
              <a:buNone/>
            </a:pPr>
            <a:r>
              <a:rPr lang="en-US" b="1">
                <a:solidFill>
                  <a:srgbClr val="92D04F"/>
                </a:solidFill>
                <a:latin typeface="Open Sans"/>
                <a:ea typeface="Open Sans"/>
                <a:cs typeface="Open Sans"/>
                <a:sym typeface="Open Sans"/>
              </a:rPr>
              <a:t>सीपीआर</a:t>
            </a:r>
            <a:r>
              <a:rPr lang="en-US" b="0">
                <a:latin typeface="Open Sans"/>
                <a:ea typeface="Open Sans"/>
                <a:cs typeface="Open Sans"/>
                <a:sym typeface="Open Sans"/>
              </a:rPr>
              <a:t> बीएलएस का एक महत्वपूर्ण हिस्सा है। सामान्य आबादी में बीएलएस कौशल कमज़ोर होते हैं।</a:t>
            </a:r>
            <a:endParaRPr b="0"/>
          </a:p>
        </p:txBody>
      </p:sp>
      <p:sp>
        <p:nvSpPr>
          <p:cNvPr id="249" name="Google Shape;249;p41"/>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2"/>
          <p:cNvSpPr txBox="1">
            <a:spLocks noGrp="1"/>
          </p:cNvSpPr>
          <p:nvPr>
            <p:ph type="title"/>
          </p:nvPr>
        </p:nvSpPr>
        <p:spPr>
          <a:xfrm>
            <a:off x="87923" y="1963711"/>
            <a:ext cx="3749560" cy="2728210"/>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2D04F"/>
              </a:buClr>
              <a:buSzPts val="4400"/>
              <a:buFont typeface="Open Sans"/>
              <a:buNone/>
            </a:pPr>
            <a:r>
              <a:rPr lang="en-US" b="1">
                <a:solidFill>
                  <a:srgbClr val="92D04F"/>
                </a:solidFill>
                <a:latin typeface="Open Sans"/>
                <a:ea typeface="Open Sans"/>
                <a:cs typeface="Open Sans"/>
                <a:sym typeface="Open Sans"/>
              </a:rPr>
              <a:t>सीपीआर</a:t>
            </a:r>
            <a:r>
              <a:rPr lang="en-US" b="1">
                <a:solidFill>
                  <a:schemeClr val="lt1"/>
                </a:solidFill>
                <a:latin typeface="Open Sans"/>
                <a:ea typeface="Open Sans"/>
                <a:cs typeface="Open Sans"/>
                <a:sym typeface="Open Sans"/>
              </a:rPr>
              <a:t> </a:t>
            </a:r>
            <a:br>
              <a:rPr lang="en-US" b="1">
                <a:solidFill>
                  <a:schemeClr val="lt1"/>
                </a:solidFill>
                <a:latin typeface="Open Sans"/>
                <a:ea typeface="Open Sans"/>
                <a:cs typeface="Open Sans"/>
                <a:sym typeface="Open Sans"/>
              </a:rPr>
            </a:br>
            <a:r>
              <a:rPr lang="en-US" b="1"/>
              <a:t>प्रक्रिया</a:t>
            </a:r>
            <a:br>
              <a:rPr lang="en-US"/>
            </a:br>
            <a:endParaRPr>
              <a:solidFill>
                <a:schemeClr val="lt1"/>
              </a:solidFill>
              <a:latin typeface="Open Sans"/>
              <a:ea typeface="Open Sans"/>
              <a:cs typeface="Open Sans"/>
              <a:sym typeface="Open Sans"/>
            </a:endParaRPr>
          </a:p>
        </p:txBody>
      </p:sp>
      <p:sp>
        <p:nvSpPr>
          <p:cNvPr id="255" name="Google Shape;255;p42"/>
          <p:cNvSpPr txBox="1">
            <a:spLocks noGrp="1"/>
          </p:cNvSpPr>
          <p:nvPr>
            <p:ph type="body" idx="1"/>
          </p:nvPr>
        </p:nvSpPr>
        <p:spPr>
          <a:xfrm>
            <a:off x="3943349" y="1121506"/>
            <a:ext cx="7499839" cy="5037992"/>
          </a:xfrm>
          <a:prstGeom prst="rect">
            <a:avLst/>
          </a:prstGeom>
          <a:solidFill>
            <a:schemeClr val="lt2"/>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rgbClr val="92D04F"/>
              </a:buClr>
              <a:buSzPts val="3600"/>
              <a:buFont typeface="Noto Sans Symbols"/>
              <a:buChar char="■"/>
            </a:pPr>
            <a:r>
              <a:rPr lang="en-US" sz="3600" b="1">
                <a:solidFill>
                  <a:srgbClr val="92D04F"/>
                </a:solidFill>
                <a:latin typeface="Open Sans"/>
                <a:ea typeface="Open Sans"/>
                <a:cs typeface="Open Sans"/>
                <a:sym typeface="Open Sans"/>
              </a:rPr>
              <a:t>रक्त संचार</a:t>
            </a:r>
            <a:r>
              <a:rPr lang="en-US" b="1">
                <a:latin typeface="Open Sans"/>
                <a:ea typeface="Open Sans"/>
                <a:cs typeface="Open Sans"/>
                <a:sym typeface="Open Sans"/>
              </a:rPr>
              <a:t> - कैरोटिड पल्स की जाँच करें। </a:t>
            </a:r>
            <a:endParaRPr/>
          </a:p>
          <a:p>
            <a:pPr marL="228600" lvl="0" indent="-228600" algn="l" rtl="0">
              <a:lnSpc>
                <a:spcPct val="90000"/>
              </a:lnSpc>
              <a:spcBef>
                <a:spcPts val="1000"/>
              </a:spcBef>
              <a:spcAft>
                <a:spcPts val="0"/>
              </a:spcAft>
              <a:buClr>
                <a:srgbClr val="800000"/>
              </a:buClr>
              <a:buSzPts val="3200"/>
              <a:buFont typeface="Noto Sans Symbols"/>
              <a:buChar char="■"/>
            </a:pPr>
            <a:r>
              <a:rPr lang="en-US" sz="3200" b="1">
                <a:solidFill>
                  <a:srgbClr val="800000"/>
                </a:solidFill>
                <a:latin typeface="Open Sans"/>
                <a:ea typeface="Open Sans"/>
                <a:cs typeface="Open Sans"/>
                <a:sym typeface="Open Sans"/>
              </a:rPr>
              <a:t>वायुमार्ग - </a:t>
            </a:r>
            <a:r>
              <a:rPr lang="en-US" b="1">
                <a:latin typeface="Open Sans"/>
                <a:ea typeface="Open Sans"/>
                <a:cs typeface="Open Sans"/>
                <a:sym typeface="Open Sans"/>
              </a:rPr>
              <a:t>वायुमार्ग खोलें और किसी भी </a:t>
            </a:r>
            <a:endParaRPr b="1">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r>
              <a:rPr lang="en-US" b="1">
                <a:latin typeface="Open Sans"/>
                <a:ea typeface="Open Sans"/>
                <a:cs typeface="Open Sans"/>
                <a:sym typeface="Open Sans"/>
              </a:rPr>
              <a:t>रुकावट की जाँच करें। </a:t>
            </a:r>
            <a:endParaRPr/>
          </a:p>
          <a:p>
            <a:pPr marL="228600" lvl="0" indent="-228600" algn="l" rtl="0">
              <a:lnSpc>
                <a:spcPct val="90000"/>
              </a:lnSpc>
              <a:spcBef>
                <a:spcPts val="1000"/>
              </a:spcBef>
              <a:spcAft>
                <a:spcPts val="0"/>
              </a:spcAft>
              <a:buClr>
                <a:srgbClr val="92D04F"/>
              </a:buClr>
              <a:buSzPts val="3200"/>
              <a:buFont typeface="Noto Sans Symbols"/>
              <a:buChar char="■"/>
            </a:pPr>
            <a:r>
              <a:rPr lang="en-US" sz="3200" b="1">
                <a:solidFill>
                  <a:srgbClr val="92D04F"/>
                </a:solidFill>
                <a:latin typeface="Open Sans"/>
                <a:ea typeface="Open Sans"/>
                <a:cs typeface="Open Sans"/>
                <a:sym typeface="Open Sans"/>
              </a:rPr>
              <a:t>श्वास </a:t>
            </a:r>
            <a:r>
              <a:rPr lang="en-US" b="1">
                <a:latin typeface="Open Sans"/>
                <a:ea typeface="Open Sans"/>
                <a:cs typeface="Open Sans"/>
                <a:sym typeface="Open Sans"/>
              </a:rPr>
              <a:t> - देखें, सुनें और महसूस करें। 5 चक्रों के लिए 30 बार दबाव दें और 2 बार साँस दे।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b="1">
                <a:latin typeface="Open Sans"/>
                <a:ea typeface="Open Sans"/>
                <a:cs typeface="Open Sans"/>
                <a:sym typeface="Open Sans"/>
              </a:rPr>
              <a:t>दबाव की गहराई 1 ½ - 2 इंच।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b="1">
                <a:latin typeface="Open Sans"/>
                <a:ea typeface="Open Sans"/>
                <a:cs typeface="Open Sans"/>
                <a:sym typeface="Open Sans"/>
              </a:rPr>
              <a:t>100 दबाव प्रति मिनट। </a:t>
            </a:r>
            <a:endParaRPr/>
          </a:p>
        </p:txBody>
      </p:sp>
      <p:sp>
        <p:nvSpPr>
          <p:cNvPr id="256" name="Google Shape;256;p42"/>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3"/>
          <p:cNvSpPr txBox="1">
            <a:spLocks noGrp="1"/>
          </p:cNvSpPr>
          <p:nvPr>
            <p:ph type="sldNum" idx="12"/>
          </p:nvPr>
        </p:nvSpPr>
        <p:spPr>
          <a:xfrm>
            <a:off x="10131905" y="6280118"/>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pic>
        <p:nvPicPr>
          <p:cNvPr id="262" name="Google Shape;262;p43"/>
          <p:cNvPicPr preferRelativeResize="0"/>
          <p:nvPr/>
        </p:nvPicPr>
        <p:blipFill rotWithShape="1">
          <a:blip r:embed="rId3">
            <a:alphaModFix/>
          </a:blip>
          <a:srcRect/>
          <a:stretch/>
        </p:blipFill>
        <p:spPr>
          <a:xfrm>
            <a:off x="693643" y="900199"/>
            <a:ext cx="10580997" cy="53799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4"/>
          <p:cNvSpPr txBox="1">
            <a:spLocks noGrp="1"/>
          </p:cNvSpPr>
          <p:nvPr>
            <p:ph type="title"/>
          </p:nvPr>
        </p:nvSpPr>
        <p:spPr>
          <a:xfrm>
            <a:off x="0" y="2864777"/>
            <a:ext cx="3417757" cy="1325563"/>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80"/>
              </a:buClr>
              <a:buSzPts val="4000"/>
              <a:buFont typeface="Open Sans"/>
              <a:buNone/>
            </a:pPr>
            <a:r>
              <a:rPr lang="en-US" sz="4000" b="1">
                <a:solidFill>
                  <a:srgbClr val="000080"/>
                </a:solidFill>
                <a:latin typeface="Open Sans"/>
                <a:ea typeface="Open Sans"/>
                <a:cs typeface="Open Sans"/>
                <a:sym typeface="Open Sans"/>
              </a:rPr>
              <a:t> एफ</a:t>
            </a:r>
            <a:r>
              <a:rPr lang="en-US" sz="4000" b="1">
                <a:solidFill>
                  <a:schemeClr val="lt1"/>
                </a:solidFill>
                <a:latin typeface="Open Sans"/>
                <a:ea typeface="Open Sans"/>
                <a:cs typeface="Open Sans"/>
                <a:sym typeface="Open Sans"/>
              </a:rPr>
              <a:t>.</a:t>
            </a:r>
            <a:r>
              <a:rPr lang="en-US" sz="4000" b="1">
                <a:solidFill>
                  <a:srgbClr val="000080"/>
                </a:solidFill>
                <a:latin typeface="Open Sans"/>
                <a:ea typeface="Open Sans"/>
                <a:cs typeface="Open Sans"/>
                <a:sym typeface="Open Sans"/>
              </a:rPr>
              <a:t>बी</a:t>
            </a:r>
            <a:r>
              <a:rPr lang="en-US" sz="4000" b="1">
                <a:solidFill>
                  <a:schemeClr val="lt1"/>
                </a:solidFill>
                <a:latin typeface="Open Sans"/>
                <a:ea typeface="Open Sans"/>
                <a:cs typeface="Open Sans"/>
                <a:sym typeface="Open Sans"/>
              </a:rPr>
              <a:t>.</a:t>
            </a:r>
            <a:r>
              <a:rPr lang="en-US" sz="4000" b="1">
                <a:solidFill>
                  <a:srgbClr val="000080"/>
                </a:solidFill>
                <a:latin typeface="Open Sans"/>
                <a:ea typeface="Open Sans"/>
                <a:cs typeface="Open Sans"/>
                <a:sym typeface="Open Sans"/>
              </a:rPr>
              <a:t>ए</a:t>
            </a:r>
            <a:r>
              <a:rPr lang="en-US" sz="4000" b="1">
                <a:solidFill>
                  <a:schemeClr val="lt1"/>
                </a:solidFill>
                <a:latin typeface="Open Sans"/>
                <a:ea typeface="Open Sans"/>
                <a:cs typeface="Open Sans"/>
                <a:sym typeface="Open Sans"/>
              </a:rPr>
              <a:t>.</a:t>
            </a:r>
            <a:r>
              <a:rPr lang="en-US" sz="4000" b="1">
                <a:solidFill>
                  <a:srgbClr val="000080"/>
                </a:solidFill>
                <a:latin typeface="Open Sans"/>
                <a:ea typeface="Open Sans"/>
                <a:cs typeface="Open Sans"/>
                <a:sym typeface="Open Sans"/>
              </a:rPr>
              <a:t>ओ</a:t>
            </a:r>
            <a:endParaRPr sz="4000" b="1">
              <a:solidFill>
                <a:schemeClr val="lt1"/>
              </a:solidFill>
              <a:latin typeface="Open Sans"/>
              <a:ea typeface="Open Sans"/>
              <a:cs typeface="Open Sans"/>
              <a:sym typeface="Open Sans"/>
            </a:endParaRPr>
          </a:p>
        </p:txBody>
      </p:sp>
      <p:sp>
        <p:nvSpPr>
          <p:cNvPr id="268" name="Google Shape;268;p44"/>
          <p:cNvSpPr txBox="1">
            <a:spLocks noGrp="1"/>
          </p:cNvSpPr>
          <p:nvPr>
            <p:ph type="body" idx="1"/>
          </p:nvPr>
        </p:nvSpPr>
        <p:spPr>
          <a:xfrm>
            <a:off x="3567658" y="914399"/>
            <a:ext cx="8134903" cy="5371291"/>
          </a:xfrm>
          <a:prstGeom prst="rect">
            <a:avLst/>
          </a:prstGeom>
          <a:solidFill>
            <a:schemeClr val="lt2"/>
          </a:solid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rgbClr val="000080"/>
              </a:buClr>
              <a:buSzPts val="3600"/>
              <a:buChar char="•"/>
            </a:pPr>
            <a:r>
              <a:rPr lang="en-US" sz="3600" b="1">
                <a:solidFill>
                  <a:srgbClr val="000080"/>
                </a:solidFill>
                <a:latin typeface="Open Sans"/>
                <a:ea typeface="Open Sans"/>
                <a:cs typeface="Open Sans"/>
                <a:sym typeface="Open Sans"/>
              </a:rPr>
              <a:t>एफबीएओ (Foreign Body Airway Obstruction)</a:t>
            </a:r>
            <a:r>
              <a:rPr lang="en-US">
                <a:latin typeface="Open Sans"/>
                <a:ea typeface="Open Sans"/>
                <a:cs typeface="Open Sans"/>
                <a:sym typeface="Open Sans"/>
              </a:rPr>
              <a:t>: एक जानलेवा आपात स्थिति है जो </a:t>
            </a:r>
            <a:endParaRPr>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r>
              <a:rPr lang="en-US">
                <a:latin typeface="Open Sans"/>
                <a:ea typeface="Open Sans"/>
                <a:cs typeface="Open Sans"/>
                <a:sym typeface="Open Sans"/>
              </a:rPr>
              <a:t>  समय </a:t>
            </a:r>
            <a:r>
              <a:rPr lang="en-US" b="0">
                <a:latin typeface="Open Sans"/>
                <a:ea typeface="Open Sans"/>
                <a:cs typeface="Open Sans"/>
                <a:sym typeface="Open Sans"/>
              </a:rPr>
              <a:t>पर ईलाज न मिलने पर दम घुटने का कारण बन      सकती है</a:t>
            </a:r>
            <a:endParaRPr>
              <a:latin typeface="Open Sans"/>
              <a:ea typeface="Open Sans"/>
              <a:cs typeface="Open Sans"/>
              <a:sym typeface="Open Sans"/>
            </a:endParaRPr>
          </a:p>
          <a:p>
            <a:pPr marL="228600" lvl="0" indent="-228600" algn="l" rtl="0">
              <a:lnSpc>
                <a:spcPct val="90000"/>
              </a:lnSpc>
              <a:spcBef>
                <a:spcPts val="1000"/>
              </a:spcBef>
              <a:spcAft>
                <a:spcPts val="0"/>
              </a:spcAft>
              <a:buClr>
                <a:srgbClr val="F46D43"/>
              </a:buClr>
              <a:buSzPts val="3200"/>
              <a:buChar char="•"/>
            </a:pPr>
            <a:r>
              <a:rPr lang="en-US" sz="3200" b="1">
                <a:solidFill>
                  <a:srgbClr val="F46D43"/>
                </a:solidFill>
                <a:latin typeface="Open Sans"/>
                <a:ea typeface="Open Sans"/>
                <a:cs typeface="Open Sans"/>
                <a:sym typeface="Open Sans"/>
              </a:rPr>
              <a:t>बच्चों में: </a:t>
            </a:r>
            <a:r>
              <a:rPr lang="en-US">
                <a:latin typeface="Open Sans"/>
                <a:ea typeface="Open Sans"/>
                <a:cs typeface="Open Sans"/>
                <a:sym typeface="Open Sans"/>
              </a:rPr>
              <a:t>छोटे खिलौने, खाना, या कोई वस्तु जो वे मुँह में डाल सकते हैं।</a:t>
            </a:r>
            <a:endParaRPr>
              <a:latin typeface="Open Sans"/>
              <a:ea typeface="Open Sans"/>
              <a:cs typeface="Open Sans"/>
              <a:sym typeface="Open Sans"/>
            </a:endParaRPr>
          </a:p>
          <a:p>
            <a:pPr marL="228600" lvl="0" indent="-228600" algn="l" rtl="0">
              <a:lnSpc>
                <a:spcPct val="90000"/>
              </a:lnSpc>
              <a:spcBef>
                <a:spcPts val="1000"/>
              </a:spcBef>
              <a:spcAft>
                <a:spcPts val="0"/>
              </a:spcAft>
              <a:buClr>
                <a:srgbClr val="92D04F"/>
              </a:buClr>
              <a:buSzPts val="3200"/>
              <a:buChar char="•"/>
            </a:pPr>
            <a:r>
              <a:rPr lang="en-US" sz="3200" b="1">
                <a:solidFill>
                  <a:srgbClr val="92D04F"/>
                </a:solidFill>
                <a:latin typeface="Open Sans"/>
                <a:ea typeface="Open Sans"/>
                <a:cs typeface="Open Sans"/>
                <a:sym typeface="Open Sans"/>
              </a:rPr>
              <a:t>वयस्कों में: </a:t>
            </a:r>
            <a:r>
              <a:rPr lang="en-US">
                <a:latin typeface="Open Sans"/>
                <a:ea typeface="Open Sans"/>
                <a:cs typeface="Open Sans"/>
                <a:sym typeface="Open Sans"/>
              </a:rPr>
              <a:t>खाने के टुकड़े, छोटी वस्तुएँ, या किसी वस्तु </a:t>
            </a:r>
            <a:endParaRPr>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r>
              <a:rPr lang="en-US">
                <a:latin typeface="Open Sans"/>
                <a:ea typeface="Open Sans"/>
                <a:cs typeface="Open Sans"/>
                <a:sym typeface="Open Sans"/>
              </a:rPr>
              <a:t>का आकस्मिक साँस द्वारा अंदर जाना।</a:t>
            </a:r>
            <a:endParaRPr>
              <a:latin typeface="Open Sans"/>
              <a:ea typeface="Open Sans"/>
              <a:cs typeface="Open Sans"/>
              <a:sym typeface="Open Sans"/>
            </a:endParaRPr>
          </a:p>
        </p:txBody>
      </p:sp>
      <p:sp>
        <p:nvSpPr>
          <p:cNvPr id="269" name="Google Shape;269;p44"/>
          <p:cNvSpPr txBox="1">
            <a:spLocks noGrp="1"/>
          </p:cNvSpPr>
          <p:nvPr>
            <p:ph type="sldNum" idx="12"/>
          </p:nvPr>
        </p:nvSpPr>
        <p:spPr>
          <a:xfrm>
            <a:off x="10082684" y="628569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5"/>
          <p:cNvSpPr txBox="1">
            <a:spLocks noGrp="1"/>
          </p:cNvSpPr>
          <p:nvPr>
            <p:ph type="title"/>
          </p:nvPr>
        </p:nvSpPr>
        <p:spPr>
          <a:xfrm>
            <a:off x="1723869" y="232203"/>
            <a:ext cx="8508252" cy="1154079"/>
          </a:xfrm>
          <a:prstGeom prst="rect">
            <a:avLst/>
          </a:prstGeom>
          <a:solidFill>
            <a:srgbClr val="C0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पूर्ण रुकावट के लक्षण</a:t>
            </a:r>
            <a:endParaRPr b="1"/>
          </a:p>
        </p:txBody>
      </p:sp>
      <p:sp>
        <p:nvSpPr>
          <p:cNvPr id="275" name="Google Shape;275;p45"/>
          <p:cNvSpPr txBox="1">
            <a:spLocks noGrp="1"/>
          </p:cNvSpPr>
          <p:nvPr>
            <p:ph type="body" idx="1"/>
          </p:nvPr>
        </p:nvSpPr>
        <p:spPr>
          <a:xfrm>
            <a:off x="1454046" y="1926150"/>
            <a:ext cx="9773586" cy="4405262"/>
          </a:xfrm>
          <a:prstGeom prst="rect">
            <a:avLst/>
          </a:prstGeom>
          <a:solidFill>
            <a:schemeClr val="lt2"/>
          </a:solid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Char char="•"/>
            </a:pPr>
            <a:r>
              <a:rPr lang="en-US">
                <a:latin typeface="Open Sans"/>
                <a:ea typeface="Open Sans"/>
                <a:cs typeface="Open Sans"/>
                <a:sym typeface="Open Sans"/>
              </a:rPr>
              <a:t>त्वचा का पीला पड़ना, चेहरे का नीला पड़ना,</a:t>
            </a:r>
            <a:endParaRPr/>
          </a:p>
          <a:p>
            <a:pPr marL="228600" lvl="0" indent="-228600" algn="l" rtl="0">
              <a:lnSpc>
                <a:spcPct val="150000"/>
              </a:lnSpc>
              <a:spcBef>
                <a:spcPts val="1000"/>
              </a:spcBef>
              <a:spcAft>
                <a:spcPts val="0"/>
              </a:spcAft>
              <a:buClr>
                <a:schemeClr val="dk1"/>
              </a:buClr>
              <a:buSzPts val="2800"/>
              <a:buChar char="•"/>
            </a:pPr>
            <a:r>
              <a:rPr lang="en-US">
                <a:latin typeface="Open Sans"/>
                <a:ea typeface="Open Sans"/>
                <a:cs typeface="Open Sans"/>
                <a:sym typeface="Open Sans"/>
              </a:rPr>
              <a:t>असामान्य आवाजें आना, कर्कश आवाजें आना </a:t>
            </a:r>
            <a:endParaRPr/>
          </a:p>
          <a:p>
            <a:pPr marL="228600" lvl="0" indent="-228600" algn="l" rtl="0">
              <a:lnSpc>
                <a:spcPct val="150000"/>
              </a:lnSpc>
              <a:spcBef>
                <a:spcPts val="1000"/>
              </a:spcBef>
              <a:spcAft>
                <a:spcPts val="0"/>
              </a:spcAft>
              <a:buClr>
                <a:schemeClr val="dk1"/>
              </a:buClr>
              <a:buSzPts val="2800"/>
              <a:buChar char="•"/>
            </a:pPr>
            <a:r>
              <a:rPr lang="en-US">
                <a:latin typeface="Open Sans"/>
                <a:ea typeface="Open Sans"/>
                <a:cs typeface="Open Sans"/>
                <a:sym typeface="Open Sans"/>
              </a:rPr>
              <a:t>खांसने में असमर्थ होना,</a:t>
            </a:r>
            <a:endParaRPr/>
          </a:p>
          <a:p>
            <a:pPr marL="228600" lvl="0" indent="-228600" algn="l" rtl="0">
              <a:lnSpc>
                <a:spcPct val="150000"/>
              </a:lnSpc>
              <a:spcBef>
                <a:spcPts val="1000"/>
              </a:spcBef>
              <a:spcAft>
                <a:spcPts val="0"/>
              </a:spcAft>
              <a:buClr>
                <a:schemeClr val="dk1"/>
              </a:buClr>
              <a:buSzPts val="2800"/>
              <a:buChar char="•"/>
            </a:pPr>
            <a:r>
              <a:rPr lang="en-US">
                <a:latin typeface="Open Sans"/>
                <a:ea typeface="Open Sans"/>
                <a:cs typeface="Open Sans"/>
                <a:sym typeface="Open Sans"/>
              </a:rPr>
              <a:t>अंगूठे और उंगली से गर्दन को पकड़ना, जिसे घुटन का सार्वभौमिक(</a:t>
            </a:r>
            <a:r>
              <a:rPr lang="en-US" sz="2400">
                <a:latin typeface="Open Sans"/>
                <a:ea typeface="Open Sans"/>
                <a:cs typeface="Open Sans"/>
                <a:sym typeface="Open Sans"/>
              </a:rPr>
              <a:t>Universal Sign</a:t>
            </a:r>
            <a:r>
              <a:rPr lang="en-US">
                <a:latin typeface="Open Sans"/>
                <a:ea typeface="Open Sans"/>
                <a:cs typeface="Open Sans"/>
                <a:sym typeface="Open Sans"/>
              </a:rPr>
              <a:t>) लक्षण माना जाता है।</a:t>
            </a:r>
            <a:endParaRPr/>
          </a:p>
          <a:p>
            <a:pPr marL="228600" lvl="0" indent="-50800" algn="l" rtl="0">
              <a:lnSpc>
                <a:spcPct val="90000"/>
              </a:lnSpc>
              <a:spcBef>
                <a:spcPts val="1000"/>
              </a:spcBef>
              <a:spcAft>
                <a:spcPts val="0"/>
              </a:spcAft>
              <a:buClr>
                <a:schemeClr val="dk1"/>
              </a:buClr>
              <a:buSzPts val="2800"/>
              <a:buNone/>
            </a:pPr>
            <a:endParaRPr/>
          </a:p>
        </p:txBody>
      </p:sp>
      <p:sp>
        <p:nvSpPr>
          <p:cNvPr id="276" name="Google Shape;276;p45"/>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1002</Words>
  <Application>Microsoft Office PowerPoint</Application>
  <PresentationFormat>Widescreen</PresentationFormat>
  <Paragraphs>144</Paragraphs>
  <Slides>28</Slides>
  <Notes>28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Noto Sans Symbols</vt:lpstr>
      <vt:lpstr>Open Sans</vt:lpstr>
      <vt:lpstr>Open Sans SemiBold</vt:lpstr>
      <vt:lpstr>Times New Roman</vt:lpstr>
      <vt:lpstr>Office Theme</vt:lpstr>
      <vt:lpstr>1_Office Theme</vt:lpstr>
      <vt:lpstr>2_Office Theme</vt:lpstr>
      <vt:lpstr>PowerPoint Presentation</vt:lpstr>
      <vt:lpstr>उद्देश्य</vt:lpstr>
      <vt:lpstr> परिचय  </vt:lpstr>
      <vt:lpstr>प्राथमिक चिकित्सा</vt:lpstr>
      <vt:lpstr>बीएलएस  और  सीपीआर</vt:lpstr>
      <vt:lpstr>सीपीआर  प्रक्रिया </vt:lpstr>
      <vt:lpstr>PowerPoint Presentation</vt:lpstr>
      <vt:lpstr> एफ.बी.ए.ओ</vt:lpstr>
      <vt:lpstr>पूर्ण रुकावट के लक्षण</vt:lpstr>
      <vt:lpstr>वायुमार्ग में रुकावट के कारण</vt:lpstr>
      <vt:lpstr>शिशुओं में एफ.बी.ए.ओ का प्रबंधन</vt:lpstr>
      <vt:lpstr>रक्तस्राव का प्रकार</vt:lpstr>
      <vt:lpstr>PowerPoint Presentation</vt:lpstr>
      <vt:lpstr>रक्तस्राव को नियंत्रित करने की प्रक्रिया</vt:lpstr>
      <vt:lpstr>सबसे अधिक बार उपयोग किए जाने वाले दबाव बिंदु हैं</vt:lpstr>
      <vt:lpstr>सदमे के लक्षण</vt:lpstr>
      <vt:lpstr>सदमे का इलाज</vt:lpstr>
      <vt:lpstr>घावों का इलाज</vt:lpstr>
      <vt:lpstr>एक ड्रेसिंग और एक पट्टी में अंतर </vt:lpstr>
      <vt:lpstr>बंद और खुले फ्रैक्चर</vt:lpstr>
      <vt:lpstr> स्प्लिंटिंग (SPLINTING) </vt:lpstr>
      <vt:lpstr>पीड़ितों को इलाज से इनकार करने का अधिकार है। </vt:lpstr>
      <vt:lpstr>चल रहे मूल्यांकन (ONGOING ASSESSMENT)</vt:lpstr>
      <vt:lpstr>रीढ़ की हड्डी में चोट के लक्षण </vt:lpstr>
      <vt:lpstr>समीक्षा</vt:lpstr>
      <vt:lpstr>कोई प्रश्न ?</vt:lpstr>
      <vt:lpstr>मूल्यांकन</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DOG K9</cp:lastModifiedBy>
  <cp:revision>10</cp:revision>
  <dcterms:modified xsi:type="dcterms:W3CDTF">2025-12-18T07:23:03Z</dcterms:modified>
</cp:coreProperties>
</file>