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31"/>
  </p:notesMasterIdLst>
  <p:sldIdLst>
    <p:sldId id="256" r:id="rId3"/>
    <p:sldId id="257" r:id="rId4"/>
    <p:sldId id="275" r:id="rId5"/>
    <p:sldId id="6195" r:id="rId6"/>
    <p:sldId id="6187" r:id="rId7"/>
    <p:sldId id="6277" r:id="rId8"/>
    <p:sldId id="6278" r:id="rId9"/>
    <p:sldId id="6183" r:id="rId10"/>
    <p:sldId id="6279" r:id="rId11"/>
    <p:sldId id="6280" r:id="rId12"/>
    <p:sldId id="6281" r:id="rId13"/>
    <p:sldId id="6283" r:id="rId14"/>
    <p:sldId id="6282" r:id="rId15"/>
    <p:sldId id="6284" r:id="rId16"/>
    <p:sldId id="6285" r:id="rId17"/>
    <p:sldId id="6286" r:id="rId18"/>
    <p:sldId id="6287" r:id="rId19"/>
    <p:sldId id="6288" r:id="rId20"/>
    <p:sldId id="6289" r:id="rId21"/>
    <p:sldId id="6290" r:id="rId22"/>
    <p:sldId id="6291" r:id="rId23"/>
    <p:sldId id="6292" r:id="rId24"/>
    <p:sldId id="6226" r:id="rId25"/>
    <p:sldId id="6293" r:id="rId26"/>
    <p:sldId id="6245" r:id="rId27"/>
    <p:sldId id="6249" r:id="rId28"/>
    <p:sldId id="6246" r:id="rId29"/>
    <p:sldId id="274"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7805" autoAdjust="0"/>
  </p:normalViewPr>
  <p:slideViewPr>
    <p:cSldViewPr snapToGrid="0">
      <p:cViewPr varScale="1">
        <p:scale>
          <a:sx n="49" d="100"/>
          <a:sy n="49" d="100"/>
        </p:scale>
        <p:origin x="978" y="7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2013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336E-C24A-66BF-56D8-A3A23B4E8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5FF8C-9F77-81BE-2649-965C9D54D5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FBBC57E-0D62-0AF1-62B5-47CFA92D8CB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16520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21728-8E58-C5BA-0862-3C01E2938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9009A-9577-5C3A-27D2-9750B231317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86B30AF-D624-AA31-13D4-C6B2369ED9D5}"/>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57200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52BFC-BB2F-44C0-F4C5-5649FCD22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F79B1-6795-CCB5-A016-7386735F1A2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C4E08F1-A717-92E6-333B-058446A2526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0924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7B8BB-7E65-2C37-FE9D-CDA119279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64D5F-BD4B-A2AB-6CEE-37D9698236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C7258CE-0A36-C4C2-3AB5-14BDC67EAB1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852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ED62-D3F5-26E1-42F2-7618B9195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50400-023E-3338-BCDD-40E0AC7A74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A80A824-FDE3-E66B-5E44-1FEC53C88F2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0591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FB5F-F852-FEE7-1AC2-F38B1B1F1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5E593-A4BE-3829-9B87-A66C5275295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F333B7A-3480-037F-36F2-F891F6728E8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94129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81929-4853-F37D-C2E8-105AD97E6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77B37-721E-E54D-6685-7682FFDBAC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DE214B-2314-F3C0-B020-85F07687DAD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10799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14288-2815-0AA3-DDCB-671295475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53BE8-846C-7D23-1CF5-59123CA7FB5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8FFF0F-C74B-7D3C-6005-9CA78EBC29E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2816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A6BCF-9767-E92F-F10A-D26E0E03D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004ED-1B30-5AC4-5D54-495611C961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8836147-39F8-931E-0C2A-8988E25E1D5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205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E4EFB-B538-5E00-9347-E68BC3DDC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032A3-592B-F7AF-0355-9188B2EBCFB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8FFF03-28AF-1868-1767-D5C9B4C3B9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6969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D6B7-0D95-7114-B3D4-AF1A517CF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C0FA2-8AEE-A106-7280-81E588C727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B8EAAC-20BD-05C2-B9CF-771EE801096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545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0FB95-A411-1BC9-84A5-31576F0AD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A0A52-2BF8-466C-F601-7B347F2E2F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F93429-CD68-0296-D020-E54E5E4B7CA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0359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4DF0-CE68-6335-987B-32D863AAB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A2CA4-3AA4-0CAC-D105-8704BAF96E9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7C3350-9B97-55DC-996C-1C99336374A2}"/>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59327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337B-34D5-5D07-F91E-517996F5E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A33B2-5F4E-7BFA-4669-426C291D31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1B9CA4-6FF5-D105-571C-2FFA65C60A6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723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B33A-DAFA-E001-72BE-D66FB6B88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A0096-E264-2510-9272-A453D26A03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9E3FBC-45D7-25A3-7F99-7AFC6A78560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4418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8EE31-CD71-ED54-5F27-59E779302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4C200-C4C5-DC9B-D894-7F445626FD3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FE902F-525B-C24C-3356-D28136E0C49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06306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7011-D6ED-90D3-1867-4F26A5B6E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83FAE-4317-E310-B1A5-1291DAA4F3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3CAB2E-69F1-CA11-C266-797F76B7096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98549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2976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5EA4A-3612-C3BA-84B3-8364FFC67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509E7-ED76-02BC-5486-752F6A7F65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96209F-B2A7-498E-AC04-247D3C3F9A3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4320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CC00-90B0-8F8A-6295-24DAE9C3F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4A5F8-F089-482C-781A-FFD85317923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D1B440-2755-26EB-F496-C9D9DD4D652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48232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24487-0E2B-3F27-EF58-D59372BCF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87631-DDDB-E9DD-5353-CAC136F58CE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74636B-CA47-8BFD-6AAD-E483B2AEB9C9}"/>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3327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6460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9E3BA-FF57-713E-B463-98BDAAF52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81DDF-9A83-764F-9197-33366586BF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CC260D-AF1D-050A-4C8F-2B48D0DF00F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422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7896-228B-2441-6332-D088A7D1E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32A43-EE3B-033E-FC80-B1B7AFD2A2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A0554B-5674-4468-A07C-EC05D2ADBF9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7118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2EB85-5B93-C4CB-8C58-7512C38DF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C9493-DD9C-F17B-902D-49B9DCAEE2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516EBC-94C4-57A8-B8BB-8E7A2CDB8A9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7603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extLst>
      <p:ext uri="{BB962C8B-B14F-4D97-AF65-F5344CB8AC3E}">
        <p14:creationId xmlns:p14="http://schemas.microsoft.com/office/powerpoint/2010/main" val="15100514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extLst>
      <p:ext uri="{BB962C8B-B14F-4D97-AF65-F5344CB8AC3E}">
        <p14:creationId xmlns:p14="http://schemas.microsoft.com/office/powerpoint/2010/main" val="15427614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extLst>
      <p:ext uri="{BB962C8B-B14F-4D97-AF65-F5344CB8AC3E}">
        <p14:creationId xmlns:p14="http://schemas.microsoft.com/office/powerpoint/2010/main" val="11192641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extLst>
      <p:ext uri="{BB962C8B-B14F-4D97-AF65-F5344CB8AC3E}">
        <p14:creationId xmlns:p14="http://schemas.microsoft.com/office/powerpoint/2010/main" val="44700369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DBM-CM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10" name="Picture 9">
            <a:extLst>
              <a:ext uri="{FF2B5EF4-FFF2-40B4-BE49-F238E27FC236}">
                <a16:creationId xmlns:a16="http://schemas.microsoft.com/office/drawing/2014/main" id="{485AFFBE-1A2B-E1F8-A28F-73DC8AC026E8}"/>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pic>
        <p:nvPicPr>
          <p:cNvPr id="11" name="Picture 10">
            <a:extLst>
              <a:ext uri="{FF2B5EF4-FFF2-40B4-BE49-F238E27FC236}">
                <a16:creationId xmlns:a16="http://schemas.microsoft.com/office/drawing/2014/main" id="{975EC3A5-9A61-1D5F-19D1-F4378BF8E6EB}"/>
              </a:ext>
            </a:extLst>
          </p:cNvPr>
          <p:cNvPicPr>
            <a:picLocks/>
          </p:cNvPicPr>
          <p:nvPr userDrawn="1"/>
        </p:nvPicPr>
        <p:blipFill>
          <a:blip r:embed="rId7"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DBM-CM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10" name="Picture 9">
            <a:extLst>
              <a:ext uri="{FF2B5EF4-FFF2-40B4-BE49-F238E27FC236}">
                <a16:creationId xmlns:a16="http://schemas.microsoft.com/office/drawing/2014/main" id="{485AFFBE-1A2B-E1F8-A28F-73DC8AC026E8}"/>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pic>
        <p:nvPicPr>
          <p:cNvPr id="11" name="Picture 10">
            <a:extLst>
              <a:ext uri="{FF2B5EF4-FFF2-40B4-BE49-F238E27FC236}">
                <a16:creationId xmlns:a16="http://schemas.microsoft.com/office/drawing/2014/main" id="{975EC3A5-9A61-1D5F-19D1-F4378BF8E6EB}"/>
              </a:ext>
            </a:extLst>
          </p:cNvPr>
          <p:cNvPicPr>
            <a:picLocks/>
          </p:cNvPicPr>
          <p:nvPr userDrawn="1"/>
        </p:nvPicPr>
        <p:blipFill>
          <a:blip r:embed="rId7"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335186847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3">
            <a:extLst>
              <a:ext uri="{28A0092B-C50C-407E-A947-70E740481C1C}">
                <a14:useLocalDpi xmlns:a14="http://schemas.microsoft.com/office/drawing/2010/main" val="0"/>
              </a:ext>
            </a:extLst>
          </a:blip>
          <a:srcRect t="16971" b="16971"/>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177800" y="-164712"/>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503314" y="3857801"/>
            <a:ext cx="10382141" cy="4097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400" dirty="0">
                <a:sym typeface="Open Sans"/>
              </a:rPr>
              <a:t>पाठ 01</a:t>
            </a:r>
          </a:p>
          <a:p>
            <a:pPr defTabSz="2438400">
              <a:defRPr sz="6400" b="1">
                <a:solidFill>
                  <a:srgbClr val="FFFFFF"/>
                </a:solidFill>
                <a:latin typeface="Open Sans"/>
                <a:ea typeface="Open Sans"/>
                <a:cs typeface="Open Sans"/>
                <a:sym typeface="Open Sans"/>
              </a:defRPr>
            </a:pPr>
            <a:r>
              <a:rPr lang="hi-IN" sz="6400" dirty="0">
                <a:sym typeface="Open Sans"/>
              </a:rPr>
              <a:t>पारिवारिक, शरीर रचना और जानवरों का शरीर क्रिया विज्ञान</a:t>
            </a:r>
            <a:endParaRPr lang="en-US" sz="6600" dirty="0"/>
          </a:p>
        </p:txBody>
      </p:sp>
      <p:sp>
        <p:nvSpPr>
          <p:cNvPr id="85" name="Shape"/>
          <p:cNvSpPr/>
          <p:nvPr/>
        </p:nvSpPr>
        <p:spPr>
          <a:xfrm flipH="1">
            <a:off x="-87200" y="-30200"/>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1 - 1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pic>
        <p:nvPicPr>
          <p:cNvPr id="3" name="Picture 2">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28071" y="209487"/>
            <a:ext cx="16234425" cy="1298625"/>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6600" b="1" u="sng" dirty="0"/>
              <a:t>मृत शरीर प्रबंधन और कैराकास प्रबंधन</a:t>
            </a:r>
            <a:endParaRPr kumimoji="0" lang="en-IN" sz="6600" b="1" i="0" u="sng"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 | DBM-CM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5">
            <a:alphaModFix amt="50000"/>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p:blipFill>
        <p:spPr>
          <a:xfrm>
            <a:off x="18483943" y="8078547"/>
            <a:ext cx="5486400" cy="3455114"/>
          </a:xfrm>
          <a:prstGeom prst="rect">
            <a:avLst/>
          </a:prstGeom>
          <a:ln>
            <a:noFill/>
          </a:ln>
          <a:effectLst/>
          <a:scene3d>
            <a:camera prst="orthographicFront">
              <a:rot lat="0" lon="0" rev="0"/>
            </a:camera>
            <a:lightRig rig="contrasting" dir="t">
              <a:rot lat="0" lon="0" rev="1500000"/>
            </a:lightRig>
          </a:scene3d>
          <a:sp3d prstMaterial="metal">
            <a:bevelT w="88900" h="88900"/>
          </a:sp3d>
        </p:spPr>
      </p:pic>
      <p:pic>
        <p:nvPicPr>
          <p:cNvPr id="8" name="Picture 7">
            <a:extLst>
              <a:ext uri="{FF2B5EF4-FFF2-40B4-BE49-F238E27FC236}">
                <a16:creationId xmlns:a16="http://schemas.microsoft.com/office/drawing/2014/main" id="{FB2A9AEF-AB38-7144-38E6-1F20536B3EA5}"/>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
        <p:nvSpPr>
          <p:cNvPr id="11" name="TextBox 1">
            <a:extLst>
              <a:ext uri="{FF2B5EF4-FFF2-40B4-BE49-F238E27FC236}">
                <a16:creationId xmlns:a16="http://schemas.microsoft.com/office/drawing/2014/main" id="{AC5EC712-4450-43FC-B492-DEDE81C3F3DA}"/>
              </a:ext>
            </a:extLst>
          </p:cNvPr>
          <p:cNvSpPr txBox="1"/>
          <p:nvPr/>
        </p:nvSpPr>
        <p:spPr>
          <a:xfrm>
            <a:off x="2422391" y="10196965"/>
            <a:ext cx="8463064"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lang="en-US" b="1" dirty="0" err="1">
                <a:solidFill>
                  <a:schemeClr val="bg1"/>
                </a:solidFill>
              </a:rPr>
              <a:t>.</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2 BN 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23CF-6B39-E280-0926-EF256C9E81E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AD51D92-345F-6E97-2E0C-3E98C9A36E1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4AAC505-24D7-7854-0FBC-E4B48E3F2D7C}"/>
              </a:ext>
            </a:extLst>
          </p:cNvPr>
          <p:cNvSpPr txBox="1"/>
          <p:nvPr/>
        </p:nvSpPr>
        <p:spPr>
          <a:xfrm>
            <a:off x="8564880" y="3888736"/>
            <a:ext cx="15382807" cy="3524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सिर, कान, आंखें, नाक</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गर्दन, पीठ, पूंछ</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अंग और खुर</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15DCB6F5-3A2D-DE0F-2A1C-3CC7F0B09BDC}"/>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03B5E385-E16B-FB39-2D90-7424210E8E7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5C18140-1CC4-A064-8963-00869C4760B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6354E997-811A-E5F1-988B-C42E7C36108A}"/>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पशुओं के शरीर के अंग</a:t>
            </a:r>
            <a:endParaRPr lang="en-US" sz="8000" dirty="0"/>
          </a:p>
        </p:txBody>
      </p:sp>
      <p:pic>
        <p:nvPicPr>
          <p:cNvPr id="3" name="Picture 2">
            <a:extLst>
              <a:ext uri="{FF2B5EF4-FFF2-40B4-BE49-F238E27FC236}">
                <a16:creationId xmlns:a16="http://schemas.microsoft.com/office/drawing/2014/main" id="{529FAAE9-220F-7CD0-F58C-58F906637A2A}"/>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25835822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5D98-750D-729F-ED5D-BC748820E94D}"/>
            </a:ext>
          </a:extLst>
        </p:cNvPr>
        <p:cNvGrpSpPr/>
        <p:nvPr/>
      </p:nvGrpSpPr>
      <p:grpSpPr>
        <a:xfrm>
          <a:off x="0" y="0"/>
          <a:ext cx="0" cy="0"/>
          <a:chOff x="0" y="0"/>
          <a:chExt cx="0" cy="0"/>
        </a:xfrm>
      </p:grpSpPr>
      <p:sp>
        <p:nvSpPr>
          <p:cNvPr id="114" name="PPT 2 -">
            <a:extLst>
              <a:ext uri="{FF2B5EF4-FFF2-40B4-BE49-F238E27FC236}">
                <a16:creationId xmlns:a16="http://schemas.microsoft.com/office/drawing/2014/main" id="{C743B86F-6CDF-B17B-46C3-64C80791C98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98C3836F-3351-EEBA-011B-479008E9730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E90DB5B-4259-60EB-F395-EF538AE9C05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F4AFCF0F-9389-BD00-419E-681F6DB7F1EE}"/>
              </a:ext>
            </a:extLst>
          </p:cNvPr>
          <p:cNvSpPr txBox="1"/>
          <p:nvPr/>
        </p:nvSpPr>
        <p:spPr>
          <a:xfrm>
            <a:off x="742863" y="2812493"/>
            <a:ext cx="5744357"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पशुओं के बाहरी अंग</a:t>
            </a:r>
            <a:endParaRPr lang="en-US" dirty="0"/>
          </a:p>
        </p:txBody>
      </p:sp>
      <p:pic>
        <p:nvPicPr>
          <p:cNvPr id="3" name="Picture 2">
            <a:extLst>
              <a:ext uri="{FF2B5EF4-FFF2-40B4-BE49-F238E27FC236}">
                <a16:creationId xmlns:a16="http://schemas.microsoft.com/office/drawing/2014/main" id="{BACB8815-0BD4-3E4F-4018-EB8F3EFDECC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2" name="Content Placeholder 3" descr="https://animalcorner.co.uk/assets/uploads/2015/02/cowanat.jpg">
            <a:extLst>
              <a:ext uri="{FF2B5EF4-FFF2-40B4-BE49-F238E27FC236}">
                <a16:creationId xmlns:a16="http://schemas.microsoft.com/office/drawing/2014/main" id="{425983B1-8253-6586-603E-8786FCEDCE9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87220" y="2037915"/>
            <a:ext cx="8572525" cy="5360346"/>
          </a:xfrm>
          <a:prstGeom prst="rect">
            <a:avLst/>
          </a:prstGeom>
          <a:noFill/>
          <a:ln>
            <a:noFill/>
          </a:ln>
        </p:spPr>
      </p:pic>
      <p:pic>
        <p:nvPicPr>
          <p:cNvPr id="4" name="Content Placeholder 3" descr="http://www.goat-link.com/AngelGoats-Forum/article-images/goat-physiological/goatbody-parts.gif">
            <a:extLst>
              <a:ext uri="{FF2B5EF4-FFF2-40B4-BE49-F238E27FC236}">
                <a16:creationId xmlns:a16="http://schemas.microsoft.com/office/drawing/2014/main" id="{8B879313-1C4B-108F-B24F-2E966CEF3167}"/>
              </a:ext>
            </a:extLst>
          </p:cNvPr>
          <p:cNvPicPr>
            <a:picLocks/>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15440524" y="1883228"/>
            <a:ext cx="8100900" cy="5625716"/>
          </a:xfrm>
          <a:prstGeom prst="rect">
            <a:avLst/>
          </a:prstGeom>
          <a:noFill/>
          <a:ln>
            <a:noFill/>
          </a:ln>
        </p:spPr>
      </p:pic>
      <p:pic>
        <p:nvPicPr>
          <p:cNvPr id="5" name="Content Placeholder 3" descr="http://www.habitatforhorses.org/kidscorral/images/horseparts.jpg">
            <a:extLst>
              <a:ext uri="{FF2B5EF4-FFF2-40B4-BE49-F238E27FC236}">
                <a16:creationId xmlns:a16="http://schemas.microsoft.com/office/drawing/2014/main" id="{548B48B1-F6BB-CF99-4DCA-966AC7FE5E85}"/>
              </a:ext>
            </a:extLst>
          </p:cNvPr>
          <p:cNvPicPr>
            <a:picLocks/>
          </p:cNvPicPr>
          <p:nvPr/>
        </p:nvPicPr>
        <p:blipFill>
          <a:blip r:embed="rId6">
            <a:extLst>
              <a:ext uri="{28A0092B-C50C-407E-A947-70E740481C1C}">
                <a14:useLocalDpi xmlns:a14="http://schemas.microsoft.com/office/drawing/2010/main" val="0"/>
              </a:ext>
            </a:extLst>
          </a:blip>
          <a:stretch>
            <a:fillRect/>
          </a:stretch>
        </p:blipFill>
        <p:spPr bwMode="auto">
          <a:xfrm>
            <a:off x="6487220" y="7398261"/>
            <a:ext cx="8572525" cy="5547925"/>
          </a:xfrm>
          <a:prstGeom prst="rect">
            <a:avLst/>
          </a:prstGeom>
          <a:noFill/>
          <a:ln>
            <a:noFill/>
          </a:ln>
        </p:spPr>
      </p:pic>
      <p:pic>
        <p:nvPicPr>
          <p:cNvPr id="6" name="Content Placeholder 3" descr="http://media.web.britannica.com/eb-media/00/64200-004-7A9F24D4.gif">
            <a:extLst>
              <a:ext uri="{FF2B5EF4-FFF2-40B4-BE49-F238E27FC236}">
                <a16:creationId xmlns:a16="http://schemas.microsoft.com/office/drawing/2014/main" id="{BA977AAC-C9AE-BA72-1F6F-262967A4FD9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5440524" y="7508944"/>
            <a:ext cx="8100900" cy="5344276"/>
          </a:xfrm>
          <a:prstGeom prst="rect">
            <a:avLst/>
          </a:prstGeom>
          <a:noFill/>
          <a:ln>
            <a:noFill/>
          </a:ln>
        </p:spPr>
      </p:pic>
    </p:spTree>
    <p:extLst>
      <p:ext uri="{BB962C8B-B14F-4D97-AF65-F5344CB8AC3E}">
        <p14:creationId xmlns:p14="http://schemas.microsoft.com/office/powerpoint/2010/main" val="12530446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382A-B333-BBB6-DDA5-672AF9353B5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B30EBAF-DAC3-F14D-5F71-68197D7ED82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200AC11-20CD-EB09-024F-1652A6CDA024}"/>
              </a:ext>
            </a:extLst>
          </p:cNvPr>
          <p:cNvSpPr txBox="1"/>
          <p:nvPr/>
        </p:nvSpPr>
        <p:spPr>
          <a:xfrm>
            <a:off x="8564880" y="3888736"/>
            <a:ext cx="15382807" cy="3524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चोंच, कंघी, झिल्ली</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पंख, पंखों, पैर, पंजे</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क्लोका और पूंछ</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07351B3D-1EDA-AA42-327E-56CC5DD42D37}"/>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BA554FB3-C692-E5BF-DDC9-4F31211B19D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32FE140-4A18-9A29-F518-765AB16B93B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8C818E54-934E-5B1F-4C36-FC839F62184F}"/>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पोल्ट्री के अंग</a:t>
            </a:r>
            <a:endParaRPr lang="en-US" sz="8000" dirty="0"/>
          </a:p>
        </p:txBody>
      </p:sp>
      <p:pic>
        <p:nvPicPr>
          <p:cNvPr id="3" name="Picture 2">
            <a:extLst>
              <a:ext uri="{FF2B5EF4-FFF2-40B4-BE49-F238E27FC236}">
                <a16:creationId xmlns:a16="http://schemas.microsoft.com/office/drawing/2014/main" id="{EC5AC19E-0DED-F678-21DF-1D6F71A9346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2745217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93329-C67A-B202-620B-807BB8A8966F}"/>
            </a:ext>
          </a:extLst>
        </p:cNvPr>
        <p:cNvGrpSpPr/>
        <p:nvPr/>
      </p:nvGrpSpPr>
      <p:grpSpPr>
        <a:xfrm>
          <a:off x="0" y="0"/>
          <a:ext cx="0" cy="0"/>
          <a:chOff x="0" y="0"/>
          <a:chExt cx="0" cy="0"/>
        </a:xfrm>
      </p:grpSpPr>
      <p:sp>
        <p:nvSpPr>
          <p:cNvPr id="114" name="PPT 2 -">
            <a:extLst>
              <a:ext uri="{FF2B5EF4-FFF2-40B4-BE49-F238E27FC236}">
                <a16:creationId xmlns:a16="http://schemas.microsoft.com/office/drawing/2014/main" id="{4785308A-6894-6598-4CB7-6262DC15E405}"/>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F4FF6C9E-E555-ECDA-AA9E-DDCB30BC3F6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D45FA4C-AA4B-2A73-0AE6-CCD487DFFBB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EDB23697-C3D2-D33C-8DFB-BA50CADB8EB5}"/>
              </a:ext>
            </a:extLst>
          </p:cNvPr>
          <p:cNvSpPr txBox="1"/>
          <p:nvPr/>
        </p:nvSpPr>
        <p:spPr>
          <a:xfrm>
            <a:off x="742863" y="2812493"/>
            <a:ext cx="5744357"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पोल्ट्री के अंग</a:t>
            </a:r>
            <a:endParaRPr lang="en-US" dirty="0"/>
          </a:p>
        </p:txBody>
      </p:sp>
      <p:pic>
        <p:nvPicPr>
          <p:cNvPr id="3" name="Picture 2">
            <a:extLst>
              <a:ext uri="{FF2B5EF4-FFF2-40B4-BE49-F238E27FC236}">
                <a16:creationId xmlns:a16="http://schemas.microsoft.com/office/drawing/2014/main" id="{24457A04-A1AB-7C2F-7F54-8F65CAF99F2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7" name="Picture 2" descr="Anatomy of a chicken">
            <a:extLst>
              <a:ext uri="{FF2B5EF4-FFF2-40B4-BE49-F238E27FC236}">
                <a16:creationId xmlns:a16="http://schemas.microsoft.com/office/drawing/2014/main" id="{1942C906-90A1-F1F4-AC77-7B6ADFB9E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982" y="3735680"/>
            <a:ext cx="8401925" cy="7366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igestive system - Poultry Hub Australia">
            <a:extLst>
              <a:ext uri="{FF2B5EF4-FFF2-40B4-BE49-F238E27FC236}">
                <a16:creationId xmlns:a16="http://schemas.microsoft.com/office/drawing/2014/main" id="{0FBA822D-9019-13EB-3184-491D0B490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857" y="3735680"/>
            <a:ext cx="8401926" cy="736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768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844F-C46F-8C59-010D-BEA39731EC7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129DF4B-128A-DCCA-7988-148D5DD25CC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6E7BBCC-E114-9FB7-D0EE-B0C192D9CAFC}"/>
              </a:ext>
            </a:extLst>
          </p:cNvPr>
          <p:cNvSpPr txBox="1"/>
          <p:nvPr/>
        </p:nvSpPr>
        <p:spPr>
          <a:xfrm>
            <a:off x="8564880" y="3888736"/>
            <a:ext cx="15382807" cy="3524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कार्य: समर्थन और गति</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जानवरों में प्रमुख हड्डियाँ</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प्रजातियों में अंतर</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F736B02F-590C-263F-ADB4-E094F6BE5874}"/>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D1AE0329-F266-D2FB-1140-FFB85D52166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75B08AF-E229-F996-18FC-E73E8CA877F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C36C8699-8E47-38B3-506A-22AC7083481B}"/>
              </a:ext>
            </a:extLst>
          </p:cNvPr>
          <p:cNvSpPr txBox="1"/>
          <p:nvPr/>
        </p:nvSpPr>
        <p:spPr>
          <a:xfrm>
            <a:off x="742863" y="2812493"/>
            <a:ext cx="711311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कंकाली प्रणाली</a:t>
            </a:r>
            <a:endParaRPr lang="en-US" dirty="0"/>
          </a:p>
        </p:txBody>
      </p:sp>
      <p:pic>
        <p:nvPicPr>
          <p:cNvPr id="3" name="Picture 2">
            <a:extLst>
              <a:ext uri="{FF2B5EF4-FFF2-40B4-BE49-F238E27FC236}">
                <a16:creationId xmlns:a16="http://schemas.microsoft.com/office/drawing/2014/main" id="{79105351-EECC-3765-2BF5-0B304D3581ED}"/>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250401" y="0"/>
            <a:ext cx="2160000" cy="2376000"/>
          </a:xfrm>
          <a:prstGeom prst="rect">
            <a:avLst/>
          </a:prstGeom>
        </p:spPr>
      </p:pic>
    </p:spTree>
    <p:extLst>
      <p:ext uri="{BB962C8B-B14F-4D97-AF65-F5344CB8AC3E}">
        <p14:creationId xmlns:p14="http://schemas.microsoft.com/office/powerpoint/2010/main" val="158600651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4867-FE2B-6266-3E88-0F94F8387B18}"/>
            </a:ext>
          </a:extLst>
        </p:cNvPr>
        <p:cNvGrpSpPr/>
        <p:nvPr/>
      </p:nvGrpSpPr>
      <p:grpSpPr>
        <a:xfrm>
          <a:off x="0" y="0"/>
          <a:ext cx="0" cy="0"/>
          <a:chOff x="0" y="0"/>
          <a:chExt cx="0" cy="0"/>
        </a:xfrm>
      </p:grpSpPr>
      <p:sp>
        <p:nvSpPr>
          <p:cNvPr id="114" name="PPT 2 -">
            <a:extLst>
              <a:ext uri="{FF2B5EF4-FFF2-40B4-BE49-F238E27FC236}">
                <a16:creationId xmlns:a16="http://schemas.microsoft.com/office/drawing/2014/main" id="{66B5BCF6-8D32-7476-AF65-8D5ADB0AFEE9}"/>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0E18F3E0-F429-D93B-A95E-D5752DA8133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7351A60-6FD8-E020-6E93-676E2F7F59A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11EEE9E2-E7DD-487D-89E3-AB57A4F96677}"/>
              </a:ext>
            </a:extLst>
          </p:cNvPr>
          <p:cNvSpPr txBox="1"/>
          <p:nvPr/>
        </p:nvSpPr>
        <p:spPr>
          <a:xfrm>
            <a:off x="742863" y="2812493"/>
            <a:ext cx="574435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कंकाली प्रणाली</a:t>
            </a:r>
            <a:endParaRPr lang="en-US" dirty="0"/>
          </a:p>
        </p:txBody>
      </p:sp>
      <p:pic>
        <p:nvPicPr>
          <p:cNvPr id="3" name="Picture 2">
            <a:extLst>
              <a:ext uri="{FF2B5EF4-FFF2-40B4-BE49-F238E27FC236}">
                <a16:creationId xmlns:a16="http://schemas.microsoft.com/office/drawing/2014/main" id="{B1D627C2-FF7A-08D0-4259-6F423A2A173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2" name="Picture 2" descr="Livestock - Dairy Cattle - Skeletal | Animal &amp; Food Sciences">
            <a:extLst>
              <a:ext uri="{FF2B5EF4-FFF2-40B4-BE49-F238E27FC236}">
                <a16:creationId xmlns:a16="http://schemas.microsoft.com/office/drawing/2014/main" id="{2B2907AB-E394-570E-BD8C-1C19FB1DE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937" y="1853375"/>
            <a:ext cx="8598433" cy="54003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4" descr="Skeletal Structure">
            <a:extLst>
              <a:ext uri="{FF2B5EF4-FFF2-40B4-BE49-F238E27FC236}">
                <a16:creationId xmlns:a16="http://schemas.microsoft.com/office/drawing/2014/main" id="{8ECA2696-9FF3-EFCC-DEF4-FEBCB65A306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28296" y="1937520"/>
            <a:ext cx="8412839" cy="52573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6" descr="Skeletal system | Veterian Key">
            <a:extLst>
              <a:ext uri="{FF2B5EF4-FFF2-40B4-BE49-F238E27FC236}">
                <a16:creationId xmlns:a16="http://schemas.microsoft.com/office/drawing/2014/main" id="{64A28CEF-95A4-0ACC-B5DF-808048634E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938" y="7435617"/>
            <a:ext cx="8598434" cy="52573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8" descr="Types and Parts of Bones | Reading Ancient Animal Remains">
            <a:extLst>
              <a:ext uri="{FF2B5EF4-FFF2-40B4-BE49-F238E27FC236}">
                <a16:creationId xmlns:a16="http://schemas.microsoft.com/office/drawing/2014/main" id="{2F97096D-0313-5456-40D7-8211307753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28297" y="7435617"/>
            <a:ext cx="8412839" cy="52573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431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C9EFD-3C36-5525-9170-7BAA16D4FC0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EC20967-9F5A-A70C-03E4-6AE2DB15EC2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743EE97-A18B-0A2F-0117-823EBECCE474}"/>
              </a:ext>
            </a:extLst>
          </p:cNvPr>
          <p:cNvSpPr txBox="1"/>
          <p:nvPr/>
        </p:nvSpPr>
        <p:spPr>
          <a:xfrm>
            <a:off x="8564880" y="3888736"/>
            <a:ext cx="15382807" cy="3524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कार्य: गति और स्थिति</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पेशियों के प्रकार: कंकाली, चिकनी, हृदय संबंधी</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पेशियों में गति</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675FBA22-E0E3-B8C8-1557-D6D3DE3AC4C1}"/>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DCEF2CAB-734E-705A-2869-9EF3E23398F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F0AFEC0-B3E9-0801-166E-8B1AF551740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16</a:t>
            </a:fld>
            <a:endParaRPr dirty="0"/>
          </a:p>
        </p:txBody>
      </p:sp>
      <p:sp>
        <p:nvSpPr>
          <p:cNvPr id="9" name="Course Purpose">
            <a:extLst>
              <a:ext uri="{FF2B5EF4-FFF2-40B4-BE49-F238E27FC236}">
                <a16:creationId xmlns:a16="http://schemas.microsoft.com/office/drawing/2014/main" id="{BAE675B3-B25A-0C69-768B-EB115F25C609}"/>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 प्रणाली</a:t>
            </a:r>
            <a:endParaRPr lang="en-US" dirty="0"/>
          </a:p>
        </p:txBody>
      </p:sp>
      <p:pic>
        <p:nvPicPr>
          <p:cNvPr id="3" name="Picture 2">
            <a:extLst>
              <a:ext uri="{FF2B5EF4-FFF2-40B4-BE49-F238E27FC236}">
                <a16:creationId xmlns:a16="http://schemas.microsoft.com/office/drawing/2014/main" id="{003C1F90-1553-D2F2-B347-98C8E96F3394}"/>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34189991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D3A2-677B-7B02-41A9-CD05D91B834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4D05610-B82B-8F12-908F-FFAC3BBA37E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7877882-A6D0-427F-9D3B-E9A9BAAB60FE}"/>
              </a:ext>
            </a:extLst>
          </p:cNvPr>
          <p:cNvSpPr txBox="1"/>
          <p:nvPr/>
        </p:nvSpPr>
        <p:spPr>
          <a:xfrm>
            <a:off x="8564880" y="3888736"/>
            <a:ext cx="15382807" cy="3395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दिल और रक्त वाहिकाएँ</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बचाव के लिए नाड़ी के बिंदु: फेमोरल, चेहरे की धमनियाँ</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84A33682-9E0A-7387-4E12-5105AF1B25F8}"/>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0BAB19B6-6F85-A784-AA6A-D58A2EE8A94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CC70A32-DFA3-DF47-FB21-E60EFF34B8C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dirty="0"/>
          </a:p>
        </p:txBody>
      </p:sp>
      <p:sp>
        <p:nvSpPr>
          <p:cNvPr id="9" name="Course Purpose">
            <a:extLst>
              <a:ext uri="{FF2B5EF4-FFF2-40B4-BE49-F238E27FC236}">
                <a16:creationId xmlns:a16="http://schemas.microsoft.com/office/drawing/2014/main" id="{172E3017-1894-580C-9C82-3C5A1D80F231}"/>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हृदय रक्तवाहिक तंत्र</a:t>
            </a:r>
            <a:endParaRPr lang="en-US" dirty="0"/>
          </a:p>
        </p:txBody>
      </p:sp>
      <p:pic>
        <p:nvPicPr>
          <p:cNvPr id="3" name="Picture 2">
            <a:extLst>
              <a:ext uri="{FF2B5EF4-FFF2-40B4-BE49-F238E27FC236}">
                <a16:creationId xmlns:a16="http://schemas.microsoft.com/office/drawing/2014/main" id="{15A1A680-3044-AB21-7B27-E17ABAA0DCAA}"/>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16207507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34273-CEEF-E042-F0A3-F3620560953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30F217D-4617-6FB3-7559-0B7F44007577}"/>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E7E6E7E-D34F-EBE4-99B2-1919CCFE36A9}"/>
              </a:ext>
            </a:extLst>
          </p:cNvPr>
          <p:cNvSpPr txBox="1"/>
          <p:nvPr/>
        </p:nvSpPr>
        <p:spPr>
          <a:xfrm>
            <a:off x="8564880" y="3888736"/>
            <a:ext cx="15382807" cy="3395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नाक की रास्ते, श्वासनली, फेफड़े</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पीड़ित होने के संकेत: तेज़ साँस लेना, नाक का फैलना</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CB4B8BD5-A7C8-CFCE-1D5E-759C571804A2}"/>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5F69633C-32C9-4863-8C5D-E833A6E8B03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50CAB20-C2FA-2A11-365A-378957C0381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09DE422B-584B-7ABA-B1FB-DF49C964839E}"/>
              </a:ext>
            </a:extLst>
          </p:cNvPr>
          <p:cNvSpPr txBox="1"/>
          <p:nvPr/>
        </p:nvSpPr>
        <p:spPr>
          <a:xfrm>
            <a:off x="742863" y="2812493"/>
            <a:ext cx="711311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श्वसन प्रणाली</a:t>
            </a:r>
            <a:endParaRPr lang="en-US" dirty="0"/>
          </a:p>
        </p:txBody>
      </p:sp>
      <p:pic>
        <p:nvPicPr>
          <p:cNvPr id="3" name="Picture 2">
            <a:extLst>
              <a:ext uri="{FF2B5EF4-FFF2-40B4-BE49-F238E27FC236}">
                <a16:creationId xmlns:a16="http://schemas.microsoft.com/office/drawing/2014/main" id="{E5DAFCAD-C2F3-63F4-059F-FD3A4D22FAB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2" name="Picture 2" descr="Respiration in Animals - Biology Class 10 - Life Processes">
            <a:extLst>
              <a:ext uri="{FF2B5EF4-FFF2-40B4-BE49-F238E27FC236}">
                <a16:creationId xmlns:a16="http://schemas.microsoft.com/office/drawing/2014/main" id="{7593967A-780B-674D-F3FD-4EFF43626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852" y="7644340"/>
            <a:ext cx="12707348" cy="600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705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F980D-4C4B-7636-C59C-3FA6FD5C11B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DB84E85-D261-B848-4244-7362A193725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2C8AAC2-E2BE-6A89-246D-5DA0BB63AAD0}"/>
              </a:ext>
            </a:extLst>
          </p:cNvPr>
          <p:cNvSpPr txBox="1"/>
          <p:nvPr/>
        </p:nvSpPr>
        <p:spPr>
          <a:xfrm>
            <a:off x="8564880" y="3888736"/>
            <a:ext cx="15382807" cy="2312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चर्मपोषी बनाम एकपेटी के जानवर</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परेशान जानवरों में सूजन का जोखिम</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358A42D8-64B0-3845-9965-1AF80BB7995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95EA9B7F-D7FA-85DD-08FD-1C1FADDEEAD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8F15B4D-E551-954A-FA00-8D7A153D8D7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E73D4B6C-981A-8F5E-D2D9-3933A50C7401}"/>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पाचन तंत्र</a:t>
            </a:r>
            <a:endParaRPr lang="en-US" dirty="0"/>
          </a:p>
        </p:txBody>
      </p:sp>
      <p:pic>
        <p:nvPicPr>
          <p:cNvPr id="3" name="Picture 2">
            <a:extLst>
              <a:ext uri="{FF2B5EF4-FFF2-40B4-BE49-F238E27FC236}">
                <a16:creationId xmlns:a16="http://schemas.microsoft.com/office/drawing/2014/main" id="{BCB1BDBF-68B9-25E5-8598-B4F01A8E94A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5" name="Picture 4" descr="Diagram of a cow and a pig diagram&#10;&#10;AI-generated content may be incorrect.">
            <a:extLst>
              <a:ext uri="{FF2B5EF4-FFF2-40B4-BE49-F238E27FC236}">
                <a16:creationId xmlns:a16="http://schemas.microsoft.com/office/drawing/2014/main" id="{1FDA8D95-630E-7821-2786-85DBEA23D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0429" y="6724364"/>
            <a:ext cx="9797141" cy="6788436"/>
          </a:xfrm>
          <a:prstGeom prst="rect">
            <a:avLst/>
          </a:prstGeom>
        </p:spPr>
      </p:pic>
    </p:spTree>
    <p:extLst>
      <p:ext uri="{BB962C8B-B14F-4D97-AF65-F5344CB8AC3E}">
        <p14:creationId xmlns:p14="http://schemas.microsoft.com/office/powerpoint/2010/main" val="34073624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10131865" y="874029"/>
            <a:ext cx="304670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63444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पशु चिकित्सा विज्ञान और पशु चिकित्सकों की महत्वपूर्ण भूमिकाओं से अवगत हों</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44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पशुपालन और पशुपालन के मुख्य पहलुओं के साथ परिचित करना</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hi-IN" sz="40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 जानवरों की 04 मुख्य श्रेणियाँ</a:t>
            </a: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2" y="7323226"/>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1" y="9474419"/>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5F86-8D9A-1978-A769-63938123040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B8D731-583D-C021-4963-C545C7E8C19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84C3213-BE7B-77A1-F03A-CEA636EAA155}"/>
              </a:ext>
            </a:extLst>
          </p:cNvPr>
          <p:cNvSpPr txBox="1"/>
          <p:nvPr/>
        </p:nvSpPr>
        <p:spPr>
          <a:xfrm>
            <a:off x="8564880" y="3888736"/>
            <a:ext cx="15382807" cy="2312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मस्तिष्क, रीढ़ की हड्डी, नसें</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लड़ाई या भागने की प्रतिक्रिया</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71F061AA-89EB-C670-5AB1-C21E2BA87027}"/>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FF38749B-64C2-88A0-F0A2-5FB45177249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7EAFBBA-2279-7711-8F39-81EFA57080E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20</a:t>
            </a:fld>
            <a:endParaRPr dirty="0"/>
          </a:p>
        </p:txBody>
      </p:sp>
      <p:sp>
        <p:nvSpPr>
          <p:cNvPr id="9" name="Course Purpose">
            <a:extLst>
              <a:ext uri="{FF2B5EF4-FFF2-40B4-BE49-F238E27FC236}">
                <a16:creationId xmlns:a16="http://schemas.microsoft.com/office/drawing/2014/main" id="{9B479D90-04D8-FAA0-7521-FEE68BCDF7A9}"/>
              </a:ext>
            </a:extLst>
          </p:cNvPr>
          <p:cNvSpPr txBox="1"/>
          <p:nvPr/>
        </p:nvSpPr>
        <p:spPr>
          <a:xfrm>
            <a:off x="436313" y="2716902"/>
            <a:ext cx="711311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तंत्रिका प्रणाली</a:t>
            </a:r>
            <a:endParaRPr lang="en-US" dirty="0"/>
          </a:p>
        </p:txBody>
      </p:sp>
      <p:pic>
        <p:nvPicPr>
          <p:cNvPr id="3" name="Picture 2">
            <a:extLst>
              <a:ext uri="{FF2B5EF4-FFF2-40B4-BE49-F238E27FC236}">
                <a16:creationId xmlns:a16="http://schemas.microsoft.com/office/drawing/2014/main" id="{2F346F6A-92F9-452F-52FA-D4AD14E4F8F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5" name="Picture 4">
            <a:extLst>
              <a:ext uri="{FF2B5EF4-FFF2-40B4-BE49-F238E27FC236}">
                <a16:creationId xmlns:a16="http://schemas.microsoft.com/office/drawing/2014/main" id="{DB1D4FD7-7500-8DE4-0C03-C7EF4D380C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41971" y="6724364"/>
            <a:ext cx="10678886" cy="6788436"/>
          </a:xfrm>
          <a:prstGeom prst="rect">
            <a:avLst/>
          </a:prstGeom>
        </p:spPr>
      </p:pic>
    </p:spTree>
    <p:extLst>
      <p:ext uri="{BB962C8B-B14F-4D97-AF65-F5344CB8AC3E}">
        <p14:creationId xmlns:p14="http://schemas.microsoft.com/office/powerpoint/2010/main" val="22562017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3864-4C07-5740-B6FE-65EDFE8E8E4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5086315-9B25-6B41-4D73-90E02604DB96}"/>
              </a:ext>
            </a:extLst>
          </p:cNvPr>
          <p:cNvSpPr/>
          <p:nvPr/>
        </p:nvSpPr>
        <p:spPr>
          <a:xfrm>
            <a:off x="8259763" y="-406401"/>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D6C779F-85A0-DF9C-9C88-96076C0D66FF}"/>
              </a:ext>
            </a:extLst>
          </p:cNvPr>
          <p:cNvSpPr txBox="1"/>
          <p:nvPr/>
        </p:nvSpPr>
        <p:spPr>
          <a:xfrm>
            <a:off x="8564880" y="3888736"/>
            <a:ext cx="15606034" cy="198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rPr>
              <a:t>गर्भवती/दूध देने वाले जानवरों के लिए विशेष देखभाल</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rPr>
              <a:t>हाइड्रेशन स्थिति के लिए मूत्रविसर्जन की निगरानी करें।</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928D37A6-E9CA-9D8D-D6DE-6700D6ADA0F9}"/>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015C0AEC-CB59-0124-7466-72B8C610C1E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4E8B0C5-0CF4-1DE7-3558-932D6B4EAC3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21</a:t>
            </a:fld>
            <a:endParaRPr dirty="0"/>
          </a:p>
        </p:txBody>
      </p:sp>
      <p:sp>
        <p:nvSpPr>
          <p:cNvPr id="9" name="Course Purpose">
            <a:extLst>
              <a:ext uri="{FF2B5EF4-FFF2-40B4-BE49-F238E27FC236}">
                <a16:creationId xmlns:a16="http://schemas.microsoft.com/office/drawing/2014/main" id="{DFB996D6-7DC9-2986-D47E-9ABB514C83AA}"/>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प्रजनन और मूत्र प्रणाली</a:t>
            </a:r>
            <a:endParaRPr lang="en-US" dirty="0"/>
          </a:p>
        </p:txBody>
      </p:sp>
      <p:pic>
        <p:nvPicPr>
          <p:cNvPr id="3" name="Picture 2">
            <a:extLst>
              <a:ext uri="{FF2B5EF4-FFF2-40B4-BE49-F238E27FC236}">
                <a16:creationId xmlns:a16="http://schemas.microsoft.com/office/drawing/2014/main" id="{2E046B26-1008-9501-E3CD-E3CF1188E5E4}"/>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5" name="Picture 4">
            <a:extLst>
              <a:ext uri="{FF2B5EF4-FFF2-40B4-BE49-F238E27FC236}">
                <a16:creationId xmlns:a16="http://schemas.microsoft.com/office/drawing/2014/main" id="{E50315CC-8C7D-2890-EBE7-09F76CB130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49333" y="7391518"/>
            <a:ext cx="8173353" cy="6121282"/>
          </a:xfrm>
          <a:prstGeom prst="rect">
            <a:avLst/>
          </a:prstGeom>
        </p:spPr>
      </p:pic>
    </p:spTree>
    <p:extLst>
      <p:ext uri="{BB962C8B-B14F-4D97-AF65-F5344CB8AC3E}">
        <p14:creationId xmlns:p14="http://schemas.microsoft.com/office/powerpoint/2010/main" val="33862322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8E249-19C5-C592-7F90-C695B4F16A7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78AFA30-44F6-8DAF-2544-A261B4BB07A7}"/>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9887E40-A430-3B6F-1CB5-345C8C9CC1DB}"/>
              </a:ext>
            </a:extLst>
          </p:cNvPr>
          <p:cNvSpPr txBox="1"/>
          <p:nvPr/>
        </p:nvSpPr>
        <p:spPr>
          <a:xfrm>
            <a:off x="8564880" y="3888736"/>
            <a:ext cx="15606034" cy="2312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बाधा: त्वचा, बाल, खुर</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घावों, संक्रमणों की जांच करें</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E95286D3-F341-6211-0FDA-9F2B1CC9E298}"/>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5A36E9AB-E92B-0F62-3056-C10AB3E01DF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1872FDD-1AF1-5007-A6C9-76817D30978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dirty="0"/>
          </a:p>
        </p:txBody>
      </p:sp>
      <p:sp>
        <p:nvSpPr>
          <p:cNvPr id="9" name="Course Purpose">
            <a:extLst>
              <a:ext uri="{FF2B5EF4-FFF2-40B4-BE49-F238E27FC236}">
                <a16:creationId xmlns:a16="http://schemas.microsoft.com/office/drawing/2014/main" id="{3AE53DBC-EC08-92E2-B7E6-4DF1C419DA23}"/>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त्वचा और अंगप्रणाली</a:t>
            </a:r>
            <a:endParaRPr lang="en-US" dirty="0"/>
          </a:p>
        </p:txBody>
      </p:sp>
      <p:pic>
        <p:nvPicPr>
          <p:cNvPr id="3" name="Picture 2">
            <a:extLst>
              <a:ext uri="{FF2B5EF4-FFF2-40B4-BE49-F238E27FC236}">
                <a16:creationId xmlns:a16="http://schemas.microsoft.com/office/drawing/2014/main" id="{790C3380-BD16-D258-E836-4C53CC69DD9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pic>
        <p:nvPicPr>
          <p:cNvPr id="5" name="Picture 4">
            <a:extLst>
              <a:ext uri="{FF2B5EF4-FFF2-40B4-BE49-F238E27FC236}">
                <a16:creationId xmlns:a16="http://schemas.microsoft.com/office/drawing/2014/main" id="{93A1395D-A2A2-1AEF-46FD-9783202880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49333" y="7225142"/>
            <a:ext cx="10747004" cy="6287657"/>
          </a:xfrm>
          <a:prstGeom prst="rect">
            <a:avLst/>
          </a:prstGeom>
        </p:spPr>
      </p:pic>
    </p:spTree>
    <p:extLst>
      <p:ext uri="{BB962C8B-B14F-4D97-AF65-F5344CB8AC3E}">
        <p14:creationId xmlns:p14="http://schemas.microsoft.com/office/powerpoint/2010/main" val="11411035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E909E-7132-D644-0860-225CCC74E8F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4E6F2D6-E99E-409D-1FA8-53AEC4342244}"/>
              </a:ext>
            </a:extLst>
          </p:cNvPr>
          <p:cNvSpPr txBox="1"/>
          <p:nvPr/>
        </p:nvSpPr>
        <p:spPr>
          <a:xfrm>
            <a:off x="8784771" y="5351787"/>
            <a:ext cx="15382807" cy="51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पैनिक, आक्रामकता, अलगाव चिंताप्रजाति-</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विशिष्ट हैंडलिंग</a:t>
            </a:r>
          </a:p>
          <a:p>
            <a:pPr marL="2155825" lvl="1" indent="-1143000">
              <a:buFont typeface="+mj-lt"/>
              <a:buAutoNum type="alphaLcParenR"/>
              <a:defRPr sz="6400">
                <a:solidFill>
                  <a:srgbClr val="FFFFFF"/>
                </a:solidFill>
                <a:latin typeface="Open Sans Semibold"/>
                <a:ea typeface="Open Sans Semibold"/>
                <a:cs typeface="Open Sans Semibold"/>
                <a:sym typeface="Open Sans Semibold"/>
              </a:defRPr>
            </a:pPr>
            <a:r>
              <a:rPr lang="hi-IN" sz="6400" dirty="0">
                <a:solidFill>
                  <a:schemeClr val="tx1"/>
                </a:solidFill>
                <a:sym typeface="Open Sans Semibold"/>
              </a:rPr>
              <a:t>पशु: धीमे, भारी; रैंप की आवश्यकता है</a:t>
            </a:r>
          </a:p>
          <a:p>
            <a:pPr marL="2155825" lvl="1" indent="-1143000">
              <a:buFont typeface="+mj-lt"/>
              <a:buAutoNum type="alphaLcParenR"/>
              <a:defRPr sz="6400">
                <a:solidFill>
                  <a:srgbClr val="FFFFFF"/>
                </a:solidFill>
                <a:latin typeface="Open Sans Semibold"/>
                <a:ea typeface="Open Sans Semibold"/>
                <a:cs typeface="Open Sans Semibold"/>
                <a:sym typeface="Open Sans Semibold"/>
              </a:defRPr>
            </a:pPr>
            <a:r>
              <a:rPr lang="hi-IN" sz="6400" dirty="0">
                <a:solidFill>
                  <a:schemeClr val="tx1"/>
                </a:solidFill>
                <a:sym typeface="Open Sans Semibold"/>
              </a:rPr>
              <a:t>घोड़े: शांत करने के लिए आंखों पर पट्टी</a:t>
            </a:r>
          </a:p>
          <a:p>
            <a:pPr marL="2155825" lvl="1" indent="-1143000">
              <a:buFont typeface="+mj-lt"/>
              <a:buAutoNum type="alphaLcParenR"/>
              <a:defRPr sz="6400">
                <a:solidFill>
                  <a:srgbClr val="FFFFFF"/>
                </a:solidFill>
                <a:latin typeface="Open Sans Semibold"/>
                <a:ea typeface="Open Sans Semibold"/>
                <a:cs typeface="Open Sans Semibold"/>
                <a:sym typeface="Open Sans Semibold"/>
              </a:defRPr>
            </a:pPr>
            <a:r>
              <a:rPr lang="hi-IN" sz="6400" dirty="0">
                <a:solidFill>
                  <a:schemeClr val="tx1"/>
                </a:solidFill>
                <a:sym typeface="Open Sans Semibold"/>
              </a:rPr>
              <a:t>कुत्ते/बिल्लियाँ: पिंजरों और मुंहबंद</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6E1275E4-492E-7033-5EF6-C63497C90B2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87BB4367-B3A6-949C-A1AD-1D7F34EDDDD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23</a:t>
            </a:fld>
            <a:endParaRPr dirty="0"/>
          </a:p>
        </p:txBody>
      </p:sp>
      <p:sp>
        <p:nvSpPr>
          <p:cNvPr id="9" name="Course Purpose">
            <a:extLst>
              <a:ext uri="{FF2B5EF4-FFF2-40B4-BE49-F238E27FC236}">
                <a16:creationId xmlns:a16="http://schemas.microsoft.com/office/drawing/2014/main" id="{0078AE19-B194-DC91-3DD8-E6AA8716FD69}"/>
              </a:ext>
            </a:extLst>
          </p:cNvPr>
          <p:cNvSpPr txBox="1"/>
          <p:nvPr/>
        </p:nvSpPr>
        <p:spPr>
          <a:xfrm>
            <a:off x="742862" y="2812493"/>
            <a:ext cx="9348195"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प्राकृतिक आपदाओं में जानवरों का व्यवहार</a:t>
            </a:r>
            <a:endParaRPr lang="en-US" dirty="0"/>
          </a:p>
        </p:txBody>
      </p:sp>
      <p:cxnSp>
        <p:nvCxnSpPr>
          <p:cNvPr id="3" name="Straight Connector 2">
            <a:extLst>
              <a:ext uri="{FF2B5EF4-FFF2-40B4-BE49-F238E27FC236}">
                <a16:creationId xmlns:a16="http://schemas.microsoft.com/office/drawing/2014/main" id="{3F6127E6-FC9C-DC7A-3854-537DD836139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8721089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51695-DB9F-F9ED-73D4-996A949D1660}"/>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1F12C6E-071E-36C2-50B4-39B9E2FB4E4A}"/>
              </a:ext>
            </a:extLst>
          </p:cNvPr>
          <p:cNvSpPr txBox="1"/>
          <p:nvPr/>
        </p:nvSpPr>
        <p:spPr>
          <a:xfrm>
            <a:off x="8784771" y="5351787"/>
            <a:ext cx="15382807" cy="6396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तापमान: पशु 38–39°</a:t>
            </a:r>
            <a:r>
              <a:rPr lang="en-US" sz="6400" dirty="0">
                <a:solidFill>
                  <a:schemeClr val="tx1"/>
                </a:solidFill>
              </a:rPr>
              <a:t>C</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हृदय दर: कुत्ता 70–120 बीट प्रति मिनट</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श्वसन दर: प्रजाति पर निर्भर</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तनाव और सदमा के संकेत</a:t>
            </a:r>
            <a:endParaRPr lang="en-US" sz="6400" dirty="0">
              <a:solidFill>
                <a:schemeClr val="tx1"/>
              </a:solidFill>
            </a:endParaRPr>
          </a:p>
          <a:p>
            <a:pPr marL="2155825" lvl="1" indent="-1143000">
              <a:buFont typeface="+mj-lt"/>
              <a:buAutoNum type="alphaLcParenR"/>
              <a:defRPr sz="6400">
                <a:solidFill>
                  <a:srgbClr val="FFFFFF"/>
                </a:solidFill>
                <a:latin typeface="Open Sans Semibold"/>
                <a:ea typeface="Open Sans Semibold"/>
                <a:cs typeface="Open Sans Semibold"/>
                <a:sym typeface="Open Sans Semibold"/>
              </a:defRPr>
            </a:pPr>
            <a:r>
              <a:rPr lang="hi-IN" sz="6400" dirty="0">
                <a:solidFill>
                  <a:schemeClr val="tx1"/>
                </a:solidFill>
                <a:sym typeface="Open Sans Semibold"/>
              </a:rPr>
              <a:t>तेज़ नाड़ी, पीले मसूड़े</a:t>
            </a:r>
          </a:p>
          <a:p>
            <a:pPr marL="2155825" lvl="1" indent="-1143000">
              <a:buFont typeface="+mj-lt"/>
              <a:buAutoNum type="alphaLcParenR"/>
              <a:defRPr sz="6400">
                <a:solidFill>
                  <a:srgbClr val="FFFFFF"/>
                </a:solidFill>
                <a:latin typeface="Open Sans Semibold"/>
                <a:ea typeface="Open Sans Semibold"/>
                <a:cs typeface="Open Sans Semibold"/>
                <a:sym typeface="Open Sans Semibold"/>
              </a:defRPr>
            </a:pPr>
            <a:r>
              <a:rPr lang="hi-IN" sz="6400" dirty="0">
                <a:solidFill>
                  <a:schemeClr val="tx1"/>
                </a:solidFill>
                <a:sym typeface="Open Sans Semibold"/>
              </a:rPr>
              <a:t>बेचैनी या गिरना</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EA8B6B76-E3A1-A54D-6D2E-FE873A1823F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A156A55-1E22-7974-3DB0-323DC0356EE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24</a:t>
            </a:fld>
            <a:endParaRPr dirty="0"/>
          </a:p>
        </p:txBody>
      </p:sp>
      <p:sp>
        <p:nvSpPr>
          <p:cNvPr id="9" name="Course Purpose">
            <a:extLst>
              <a:ext uri="{FF2B5EF4-FFF2-40B4-BE49-F238E27FC236}">
                <a16:creationId xmlns:a16="http://schemas.microsoft.com/office/drawing/2014/main" id="{B895AAEA-F71E-03BC-2FF6-B1C7387F1221}"/>
              </a:ext>
            </a:extLst>
          </p:cNvPr>
          <p:cNvSpPr txBox="1"/>
          <p:nvPr/>
        </p:nvSpPr>
        <p:spPr>
          <a:xfrm>
            <a:off x="407582" y="2729890"/>
            <a:ext cx="9348195"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प्राकृतिक पैरामीटर</a:t>
            </a:r>
            <a:endParaRPr lang="en-US" dirty="0"/>
          </a:p>
        </p:txBody>
      </p:sp>
      <p:cxnSp>
        <p:nvCxnSpPr>
          <p:cNvPr id="3" name="Straight Connector 2">
            <a:extLst>
              <a:ext uri="{FF2B5EF4-FFF2-40B4-BE49-F238E27FC236}">
                <a16:creationId xmlns:a16="http://schemas.microsoft.com/office/drawing/2014/main" id="{CF7B9456-D72B-3B84-B9D4-A2F235A67E00}"/>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1180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9F81-A842-CCF3-7F78-0D1B62415C7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960DB96-FBA3-6777-8416-2B5CC830CB7F}"/>
              </a:ext>
            </a:extLst>
          </p:cNvPr>
          <p:cNvSpPr txBox="1"/>
          <p:nvPr/>
        </p:nvSpPr>
        <p:spPr>
          <a:xfrm>
            <a:off x="8784771" y="5351787"/>
            <a:ext cx="15382807" cy="3313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rPr>
              <a:t>diagnosis </a:t>
            </a:r>
            <a:r>
              <a:rPr lang="hi-IN" sz="6400" dirty="0">
                <a:solidFill>
                  <a:schemeClr val="tx1"/>
                </a:solidFill>
              </a:rPr>
              <a:t>और उपचार के लिए आधार</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 व्यवहार और स्वास्थ्य की समझ</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प्रजनन और पोषण में अनुप्रयोग</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7B6CC18-23E2-FD91-DA61-856F4487535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5E608EC-A1CE-701A-2FA6-1F09971F8E6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25</a:t>
            </a:fld>
            <a:endParaRPr dirty="0"/>
          </a:p>
        </p:txBody>
      </p:sp>
      <p:sp>
        <p:nvSpPr>
          <p:cNvPr id="9" name="Course Purpose">
            <a:extLst>
              <a:ext uri="{FF2B5EF4-FFF2-40B4-BE49-F238E27FC236}">
                <a16:creationId xmlns:a16="http://schemas.microsoft.com/office/drawing/2014/main" id="{18887916-1C7A-81ED-D05F-57E8D63D155D}"/>
              </a:ext>
            </a:extLst>
          </p:cNvPr>
          <p:cNvSpPr txBox="1"/>
          <p:nvPr/>
        </p:nvSpPr>
        <p:spPr>
          <a:xfrm>
            <a:off x="742862" y="2812493"/>
            <a:ext cx="9348195"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 देखभाल में एनाटॉमी और फिजियोलॉजी का महत्व</a:t>
            </a:r>
            <a:endParaRPr lang="en-US" dirty="0"/>
          </a:p>
        </p:txBody>
      </p:sp>
      <p:cxnSp>
        <p:nvCxnSpPr>
          <p:cNvPr id="3" name="Straight Connector 2">
            <a:extLst>
              <a:ext uri="{FF2B5EF4-FFF2-40B4-BE49-F238E27FC236}">
                <a16:creationId xmlns:a16="http://schemas.microsoft.com/office/drawing/2014/main" id="{21CCA496-D197-C73E-1029-37E9A04520F0}"/>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41446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FE9E6-A486-4E8C-5186-6F0CD52EC3A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C021FE1-2B3E-5FBB-5418-CB6727A2771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0D4BFD9-2870-1436-17F2-371DFDBBD5E3}"/>
              </a:ext>
            </a:extLst>
          </p:cNvPr>
          <p:cNvSpPr txBox="1"/>
          <p:nvPr/>
        </p:nvSpPr>
        <p:spPr>
          <a:xfrm>
            <a:off x="8564880" y="3888736"/>
            <a:ext cx="15382807" cy="4661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पशुपालन विभाग के साथ समन्वय करें</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निष्कासन और आश्रय में सहायता करें</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यदि आवश्यक हो तो शव निस्तारण का समर्थन करें।</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FBE4D02E-5D55-2F26-9D2A-DE5958948E43}"/>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E4E685CC-A4DA-7041-9E7A-A9C1FF998A1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6A1891B-1434-FC82-6FE5-5A86CCC5177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26</a:t>
            </a:fld>
            <a:endParaRPr dirty="0"/>
          </a:p>
        </p:txBody>
      </p:sp>
      <p:sp>
        <p:nvSpPr>
          <p:cNvPr id="9" name="Course Purpose">
            <a:extLst>
              <a:ext uri="{FF2B5EF4-FFF2-40B4-BE49-F238E27FC236}">
                <a16:creationId xmlns:a16="http://schemas.microsoft.com/office/drawing/2014/main" id="{8DD8D88F-E150-DBF1-7CA5-6F0A394390E6}"/>
              </a:ext>
            </a:extLst>
          </p:cNvPr>
          <p:cNvSpPr txBox="1"/>
          <p:nvPr/>
        </p:nvSpPr>
        <p:spPr>
          <a:xfrm>
            <a:off x="742863" y="2812493"/>
            <a:ext cx="711311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एनडीआरएफ बचावकर्ताओं की भूमिका</a:t>
            </a:r>
            <a:endParaRPr lang="en-US" dirty="0"/>
          </a:p>
        </p:txBody>
      </p:sp>
      <p:pic>
        <p:nvPicPr>
          <p:cNvPr id="3" name="Picture 2">
            <a:extLst>
              <a:ext uri="{FF2B5EF4-FFF2-40B4-BE49-F238E27FC236}">
                <a16:creationId xmlns:a16="http://schemas.microsoft.com/office/drawing/2014/main" id="{018F5E4F-C9A5-4024-DF68-5B5E00B2C07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14268363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C602-7DB6-B322-6FEC-4BA0A4682128}"/>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05C48F7-26CC-F55B-5C75-527DE86AA26E}"/>
              </a:ext>
            </a:extLst>
          </p:cNvPr>
          <p:cNvSpPr txBox="1"/>
          <p:nvPr/>
        </p:nvSpPr>
        <p:spPr>
          <a:xfrm>
            <a:off x="8784771" y="5351787"/>
            <a:ext cx="15382807" cy="7135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en-US" sz="5400" dirty="0">
                <a:solidFill>
                  <a:schemeClr val="tx1"/>
                </a:solidFill>
              </a:rPr>
              <a:t>DAHD (2024): </a:t>
            </a:r>
            <a:r>
              <a:rPr lang="hi-IN" sz="5400" dirty="0">
                <a:solidFill>
                  <a:schemeClr val="tx1"/>
                </a:solidFill>
              </a:rPr>
              <a:t>पशुधन रोगों के लिए संकट प्रबंधन योजना</a:t>
            </a:r>
          </a:p>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5400" dirty="0">
                <a:solidFill>
                  <a:schemeClr val="tx1"/>
                </a:solidFill>
              </a:rPr>
              <a:t> </a:t>
            </a:r>
            <a:r>
              <a:rPr lang="en-US" sz="5400" dirty="0">
                <a:solidFill>
                  <a:schemeClr val="tx1"/>
                </a:solidFill>
              </a:rPr>
              <a:t>NIDM (2022): </a:t>
            </a:r>
            <a:r>
              <a:rPr lang="hi-IN" sz="5400" dirty="0">
                <a:solidFill>
                  <a:schemeClr val="tx1"/>
                </a:solidFill>
              </a:rPr>
              <a:t>आपदाओं और आपात स्थितियों में पशुओं के प्रबंधन के लिए हैंडबुक</a:t>
            </a:r>
          </a:p>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5400" dirty="0">
                <a:solidFill>
                  <a:schemeClr val="tx1"/>
                </a:solidFill>
              </a:rPr>
              <a:t> </a:t>
            </a:r>
            <a:r>
              <a:rPr lang="en-US" sz="5400" dirty="0">
                <a:solidFill>
                  <a:schemeClr val="tx1"/>
                </a:solidFill>
              </a:rPr>
              <a:t>AWBI: </a:t>
            </a:r>
            <a:r>
              <a:rPr lang="hi-IN" sz="5400" dirty="0">
                <a:solidFill>
                  <a:schemeClr val="tx1"/>
                </a:solidFill>
              </a:rPr>
              <a:t>प्राकृतिक आपदाओं और अनपेक्षित परिस्थितियों के दौरान पशुओं के लिए राहत योजना</a:t>
            </a:r>
          </a:p>
          <a:p>
            <a:pPr marL="857250" lvl="0" indent="-857250">
              <a:lnSpc>
                <a:spcPct val="10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5400" dirty="0">
                <a:solidFill>
                  <a:schemeClr val="tx1"/>
                </a:solidFill>
              </a:rPr>
              <a:t> </a:t>
            </a:r>
            <a:r>
              <a:rPr lang="en-US" sz="5400" dirty="0" err="1">
                <a:solidFill>
                  <a:schemeClr val="tx1"/>
                </a:solidFill>
              </a:rPr>
              <a:t>MoHFW</a:t>
            </a:r>
            <a:r>
              <a:rPr lang="en-US" sz="5400" dirty="0">
                <a:solidFill>
                  <a:schemeClr val="tx1"/>
                </a:solidFill>
              </a:rPr>
              <a:t> / NCDC (2024): </a:t>
            </a:r>
            <a:r>
              <a:rPr lang="hi-IN" sz="5400" dirty="0">
                <a:solidFill>
                  <a:schemeClr val="tx1"/>
                </a:solidFill>
              </a:rPr>
              <a:t>सांप के काटने की रोकथाम और नियंत्रण के लिए राष्ट्रीय कार्रवाई योजना।</a:t>
            </a:r>
            <a:endParaRPr kumimoji="0" lang="en-US" sz="6000" b="0"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endParaRPr>
          </a:p>
        </p:txBody>
      </p:sp>
      <p:sp>
        <p:nvSpPr>
          <p:cNvPr id="115" name="Rectangle">
            <a:extLst>
              <a:ext uri="{FF2B5EF4-FFF2-40B4-BE49-F238E27FC236}">
                <a16:creationId xmlns:a16="http://schemas.microsoft.com/office/drawing/2014/main" id="{A091524A-DAB2-457A-A163-B2DFC40D010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A50F9418-411D-7294-3D83-4B4E054C6DF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27</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sp>
        <p:nvSpPr>
          <p:cNvPr id="9" name="Course Purpose">
            <a:extLst>
              <a:ext uri="{FF2B5EF4-FFF2-40B4-BE49-F238E27FC236}">
                <a16:creationId xmlns:a16="http://schemas.microsoft.com/office/drawing/2014/main" id="{AFB464E6-BE12-ADC0-6D8D-BD77D9351BBD}"/>
              </a:ext>
            </a:extLst>
          </p:cNvPr>
          <p:cNvSpPr txBox="1"/>
          <p:nvPr/>
        </p:nvSpPr>
        <p:spPr>
          <a:xfrm>
            <a:off x="742862" y="2812493"/>
            <a:ext cx="6996881"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b="0" dirty="0"/>
              <a:t>मुख्य संदर्भ</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cxnSp>
        <p:nvCxnSpPr>
          <p:cNvPr id="3" name="Straight Connector 2">
            <a:extLst>
              <a:ext uri="{FF2B5EF4-FFF2-40B4-BE49-F238E27FC236}">
                <a16:creationId xmlns:a16="http://schemas.microsoft.com/office/drawing/2014/main" id="{929FA71A-CE28-DCE5-A414-9530B0DA2F0C}"/>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6621698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3">
            <a:extLst>
              <a:ext uri="{28A0092B-C50C-407E-A947-70E740481C1C}">
                <a14:useLocalDpi xmlns:a14="http://schemas.microsoft.com/office/drawing/2010/main" val="0"/>
              </a:ext>
            </a:extLst>
          </a:blip>
          <a:srcRect l="15034" r="15034"/>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37731" y="1915775"/>
            <a:ext cx="43011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6">
                    <a:lumMod val="75000"/>
                  </a:schemeClr>
                </a:solidFill>
                <a:effectLst/>
              </a:rPr>
              <a:t>THANK YOU</a:t>
            </a: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201400" y="3617460"/>
            <a:ext cx="11920921" cy="8274205"/>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304670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dirty="0"/>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56862" y="4893571"/>
            <a:ext cx="11672690" cy="6585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जानवरों की बुनियादी शारीरिक रचना का अवलोकन प्राप्त करें</a:t>
            </a:r>
            <a:endParaRPr lang="hi-IN" sz="4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sz="4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दुर्व्यवहार के दौरान पशु व्यवहार के साथ परिचित</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hi-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hi-IN" sz="4800" dirty="0">
              <a:sym typeface="Open Sans"/>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sz="4800" dirty="0">
                <a:sym typeface="Open Sans"/>
              </a:rPr>
              <a:t>पशुओं के प्रमुख फिजियोलॉजिकल पैरामीटर के साथ परिचित</a:t>
            </a:r>
            <a:endParaRPr lang="en-US" dirty="0"/>
          </a:p>
        </p:txBody>
      </p:sp>
      <p:grpSp>
        <p:nvGrpSpPr>
          <p:cNvPr id="12" name="Group">
            <a:extLst>
              <a:ext uri="{FF2B5EF4-FFF2-40B4-BE49-F238E27FC236}">
                <a16:creationId xmlns:a16="http://schemas.microsoft.com/office/drawing/2014/main" id="{9E26B23D-EC0D-D259-AA03-DBA601374870}"/>
              </a:ext>
            </a:extLst>
          </p:cNvPr>
          <p:cNvGrpSpPr/>
          <p:nvPr/>
        </p:nvGrpSpPr>
        <p:grpSpPr>
          <a:xfrm>
            <a:off x="9844663" y="7385703"/>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4931051"/>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grpSp>
        <p:nvGrpSpPr>
          <p:cNvPr id="2" name="Group">
            <a:extLst>
              <a:ext uri="{FF2B5EF4-FFF2-40B4-BE49-F238E27FC236}">
                <a16:creationId xmlns:a16="http://schemas.microsoft.com/office/drawing/2014/main" id="{FF597B6C-B59A-499C-CF18-E6F7F02B4A32}"/>
              </a:ext>
            </a:extLst>
          </p:cNvPr>
          <p:cNvGrpSpPr/>
          <p:nvPr/>
        </p:nvGrpSpPr>
        <p:grpSpPr>
          <a:xfrm>
            <a:off x="9908162" y="9840355"/>
            <a:ext cx="1219201" cy="1681958"/>
            <a:chOff x="0" y="128675"/>
            <a:chExt cx="1219200" cy="1681957"/>
          </a:xfrm>
        </p:grpSpPr>
        <p:sp>
          <p:nvSpPr>
            <p:cNvPr id="3" name="Circle">
              <a:extLst>
                <a:ext uri="{FF2B5EF4-FFF2-40B4-BE49-F238E27FC236}">
                  <a16:creationId xmlns:a16="http://schemas.microsoft.com/office/drawing/2014/main" id="{85B0F7F8-4645-8AB8-907A-B404F6E7C40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5" name="5">
              <a:extLst>
                <a:ext uri="{FF2B5EF4-FFF2-40B4-BE49-F238E27FC236}">
                  <a16:creationId xmlns:a16="http://schemas.microsoft.com/office/drawing/2014/main" id="{8AC68587-7787-82E9-A318-CADACDCD54FE}"/>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024C-9739-D204-7774-D21CC33A3AF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96311C9-EFD7-96E7-0B9E-F1DF54227122}"/>
              </a:ext>
            </a:extLst>
          </p:cNvPr>
          <p:cNvSpPr txBox="1"/>
          <p:nvPr/>
        </p:nvSpPr>
        <p:spPr>
          <a:xfrm>
            <a:off x="8784771" y="5186579"/>
            <a:ext cx="14856366" cy="7125027"/>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 चिकित्सा विज्ञान वह विज्ञान की शाखा है जो जानवरों में बीमारियों, विकारों और चोटों की रोकथाम, निदान और उपचार से संबंधित है।</a:t>
            </a:r>
            <a:endParaRPr lang="en-US" sz="6400" dirty="0">
              <a:solidFill>
                <a:schemeClr val="tx1"/>
              </a:solidFill>
            </a:endParaRPr>
          </a:p>
          <a:p>
            <a:pPr algn="just">
              <a:lnSpc>
                <a:spcPct val="100000"/>
              </a:lnSpc>
              <a:defRPr sz="6400">
                <a:solidFill>
                  <a:srgbClr val="FFFFFF"/>
                </a:solidFill>
                <a:latin typeface="Open Sans Semibold"/>
                <a:ea typeface="Open Sans Semibold"/>
                <a:cs typeface="Open Sans Semibold"/>
                <a:sym typeface="Open Sans Semibold"/>
              </a:defRPr>
            </a:pPr>
            <a:r>
              <a:rPr lang="hi-IN" sz="6400" dirty="0">
                <a:solidFill>
                  <a:schemeClr val="tx1"/>
                </a:solidFill>
              </a:rPr>
              <a:t>क्षेत्र: घरेलू जानवरों, घरेलू पशुओं और वन्य जीवों की देखभाल को शामिल करता है। यह सार्वजनिक स्वास्थ्य और खाद्य सुरक्षा में भी महत्वपूर्ण भूमिका निभाता है।</a:t>
            </a:r>
            <a:endParaRPr lang="en-US" sz="6400" dirty="0">
              <a:solidFill>
                <a:schemeClr val="tx1"/>
              </a:solidFill>
            </a:endParaRPr>
          </a:p>
        </p:txBody>
      </p:sp>
      <p:sp>
        <p:nvSpPr>
          <p:cNvPr id="115" name="Rectangle">
            <a:extLst>
              <a:ext uri="{FF2B5EF4-FFF2-40B4-BE49-F238E27FC236}">
                <a16:creationId xmlns:a16="http://schemas.microsoft.com/office/drawing/2014/main" id="{88D3552D-5D3A-DE55-2924-2140ABC5900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6514163-34E8-2834-207D-965DD514DD6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7D3D097A-54BF-8EB7-9E3D-2569098D3E9F}"/>
              </a:ext>
            </a:extLst>
          </p:cNvPr>
          <p:cNvSpPr txBox="1"/>
          <p:nvPr/>
        </p:nvSpPr>
        <p:spPr>
          <a:xfrm>
            <a:off x="742862" y="2812493"/>
            <a:ext cx="9348195"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 चिकित्सा विज्ञान</a:t>
            </a:r>
            <a:endParaRPr lang="en-US" dirty="0"/>
          </a:p>
        </p:txBody>
      </p:sp>
    </p:spTree>
    <p:extLst>
      <p:ext uri="{BB962C8B-B14F-4D97-AF65-F5344CB8AC3E}">
        <p14:creationId xmlns:p14="http://schemas.microsoft.com/office/powerpoint/2010/main" val="24625099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1EB4-C3ED-7273-0E01-4A3D454484E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F77172B-EA70-6A03-127C-5284E651BF74}"/>
              </a:ext>
            </a:extLst>
          </p:cNvPr>
          <p:cNvSpPr txBox="1"/>
          <p:nvPr/>
        </p:nvSpPr>
        <p:spPr>
          <a:xfrm>
            <a:off x="8784771" y="5351787"/>
            <a:ext cx="15382807" cy="6895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rPr>
              <a:t>पशु स्वास्थ्य देखभाल और सर्जरी</a:t>
            </a:r>
            <a:endParaRPr lang="en-US" sz="5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rPr>
              <a:t>रोग नियंत्रण और महामारी विज्ञान</a:t>
            </a:r>
            <a:endParaRPr lang="en-US" sz="5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rPr>
              <a:t>पशुधन प्रबंधन </a:t>
            </a:r>
            <a:endParaRPr lang="en-US" sz="5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rPr>
              <a:t>पशु कल्याण और संरक्षण</a:t>
            </a:r>
            <a:endParaRPr lang="en-US" sz="5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rPr>
              <a:t>प्राणि-मनुष्यों में फैलने वाली बीमारियों पर अनुसंधान</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F4131807-2FF8-DD0D-7236-0BF72902314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8AF0C0C-0C64-8E63-D258-4A0872CD758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E582200C-6AFA-E4E5-EA53-285AED5BC613}"/>
              </a:ext>
            </a:extLst>
          </p:cNvPr>
          <p:cNvSpPr txBox="1"/>
          <p:nvPr/>
        </p:nvSpPr>
        <p:spPr>
          <a:xfrm>
            <a:off x="742862" y="2812493"/>
            <a:ext cx="7715337"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 चिकित्सकों की प्रमुख भूमिकाएँ</a:t>
            </a:r>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2226869C-1974-0E81-AFC3-98A1437A5584}"/>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204821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986F6-C0C1-1293-B4F7-304EFB676B2B}"/>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E802492-012E-7BC5-B416-FF0AF3FAA705}"/>
              </a:ext>
            </a:extLst>
          </p:cNvPr>
          <p:cNvSpPr txBox="1"/>
          <p:nvPr/>
        </p:nvSpPr>
        <p:spPr>
          <a:xfrm>
            <a:off x="8784772" y="5351787"/>
            <a:ext cx="14856366" cy="5027017"/>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पशुपालन कृषि की एक शाखा है जो घरेलू जानवरों की देखभाल, प्रबंधन और प्रजनन पर केंद्रित होती है, जिसका उपयोग विभिन्न उद्देश्यों के लिए किया जाता है, जिसमें खाद्य उत्पादन, फाइबर और अन्य उत्पाद शामिल हैं।</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46141EFB-8F7D-B919-8D92-8C2BA8D9350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7EAA0FF-1207-9B18-EF07-5B83EAE1BC6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E350150A-3523-AF7B-96DE-AA14F0945E4D}"/>
              </a:ext>
            </a:extLst>
          </p:cNvPr>
          <p:cNvSpPr txBox="1"/>
          <p:nvPr/>
        </p:nvSpPr>
        <p:spPr>
          <a:xfrm>
            <a:off x="742862" y="2812493"/>
            <a:ext cx="9348195"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पशुपालन</a:t>
            </a:r>
            <a:endParaRPr lang="en-US" dirty="0"/>
          </a:p>
        </p:txBody>
      </p:sp>
    </p:spTree>
    <p:extLst>
      <p:ext uri="{BB962C8B-B14F-4D97-AF65-F5344CB8AC3E}">
        <p14:creationId xmlns:p14="http://schemas.microsoft.com/office/powerpoint/2010/main" val="19050618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A41EF-59CE-26F4-415D-3A77D721673D}"/>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251DB7D-90AE-709C-B7BB-DDACF007710A}"/>
              </a:ext>
            </a:extLst>
          </p:cNvPr>
          <p:cNvSpPr txBox="1"/>
          <p:nvPr/>
        </p:nvSpPr>
        <p:spPr>
          <a:xfrm>
            <a:off x="8784771" y="5351787"/>
            <a:ext cx="15382807" cy="7818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देखभाल और प्रबंधन</a:t>
            </a:r>
            <a:endParaRPr lang="en-US" sz="6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प्रजनन</a:t>
            </a:r>
            <a:endParaRPr lang="en-US" sz="6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पशुपालन</a:t>
            </a:r>
            <a:endParaRPr lang="en-US" sz="6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स्वास्थ्य प्रबंधन</a:t>
            </a:r>
            <a:endParaRPr lang="en-US" sz="6400" dirty="0">
              <a:solidFill>
                <a:schemeClr val="tx1"/>
              </a:solidFill>
            </a:endParaRPr>
          </a:p>
          <a:p>
            <a:pPr marL="914400" indent="-914400" algn="just">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उत्पादन</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6F42B67-24FD-75C7-5ED9-EB6F3C1AA7B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136E225-06E0-2401-9C63-9D9013A4C75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37E3D761-E425-AA2D-CEBD-650C50D031FA}"/>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पशुपालन के प्रमुख पहलू</a:t>
            </a:r>
            <a:endParaRPr lang="en-US"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62005CC8-0915-67A2-A742-5FD2E1F327C7}"/>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143052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9AC4-CC6C-BEDC-A9E7-9A50BB2327F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0404C1D-6261-61DD-76F9-29B93FB95360}"/>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F2F23FE-75B3-A98D-57CD-0D4ABEF48677}"/>
              </a:ext>
            </a:extLst>
          </p:cNvPr>
          <p:cNvSpPr txBox="1"/>
          <p:nvPr/>
        </p:nvSpPr>
        <p:spPr>
          <a:xfrm>
            <a:off x="8564880" y="3888736"/>
            <a:ext cx="15382807" cy="4735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पशुपालन: गाय, भैंस, बकरियाँ</a:t>
            </a:r>
            <a:endParaRPr lang="en-US" sz="6400" dirty="0">
              <a:solidFill>
                <a:schemeClr val="tx1"/>
              </a:solidFill>
            </a:endParaRP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सहायक: कुत्ते, बिल्लियाँ</a:t>
            </a:r>
            <a:endParaRPr lang="en-US" sz="6400" dirty="0">
              <a:solidFill>
                <a:schemeClr val="tx1"/>
              </a:solidFill>
            </a:endParaRP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घुड़दौड़: घोड़े, गधे</a:t>
            </a:r>
            <a:endParaRPr lang="en-US" sz="6400" dirty="0">
              <a:solidFill>
                <a:schemeClr val="tx1"/>
              </a:solidFill>
            </a:endParaRP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मुर्गीपालन, मत्स्य पालन और अन्य</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5AC309B2-A3BA-4595-DE5A-2F68CDE2F30D}"/>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F35702F7-FA42-5BEE-045A-1D2C0D42350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80B1BE17-F014-5D7E-2F37-0F5CDAC722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4BCBC726-52B5-8FD8-1363-2E929D717D62}"/>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पशुओं का वर्गीकरण</a:t>
            </a:r>
            <a:endParaRPr lang="en-US" dirty="0"/>
          </a:p>
        </p:txBody>
      </p:sp>
      <p:pic>
        <p:nvPicPr>
          <p:cNvPr id="3" name="Picture 2">
            <a:extLst>
              <a:ext uri="{FF2B5EF4-FFF2-40B4-BE49-F238E27FC236}">
                <a16:creationId xmlns:a16="http://schemas.microsoft.com/office/drawing/2014/main" id="{223871E6-BF94-77D8-D587-FDDAF76744B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9717492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46838-4219-8E3D-B4F6-994FB87E38C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60446FF-68C1-97C1-643C-33486B1608D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46BEE0-1798-7364-90CD-8B2C0ECB3A40}"/>
              </a:ext>
            </a:extLst>
          </p:cNvPr>
          <p:cNvSpPr txBox="1"/>
          <p:nvPr/>
        </p:nvSpPr>
        <p:spPr>
          <a:xfrm>
            <a:off x="8564880" y="3888736"/>
            <a:ext cx="15382807" cy="3524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कंकाली प्रणाली</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पेशीय प्रणाली</a:t>
            </a:r>
          </a:p>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6400" dirty="0">
                <a:solidFill>
                  <a:schemeClr val="tx1"/>
                </a:solidFill>
              </a:rPr>
              <a:t>हृदय-रक्तवाहिनी और श्वसन प्रणालियाँ</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770592C4-5A84-D1B7-8F7D-285565EFCD17}"/>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042F8AAC-D857-727F-E4AF-396E841D833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E6DA982-A543-9DCF-2072-173FEE08185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B909D962-81E8-FFF6-75E5-3B1533B89289}"/>
              </a:ext>
            </a:extLst>
          </p:cNvPr>
          <p:cNvSpPr txBox="1"/>
          <p:nvPr/>
        </p:nvSpPr>
        <p:spPr>
          <a:xfrm>
            <a:off x="618301" y="26981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b="0" dirty="0"/>
              <a:t>मूलभूत शारीरिक रचना का अवलोकन</a:t>
            </a:r>
            <a:endParaRPr lang="en-US" sz="8000" dirty="0"/>
          </a:p>
        </p:txBody>
      </p:sp>
      <p:pic>
        <p:nvPicPr>
          <p:cNvPr id="3" name="Picture 2">
            <a:extLst>
              <a:ext uri="{FF2B5EF4-FFF2-40B4-BE49-F238E27FC236}">
                <a16:creationId xmlns:a16="http://schemas.microsoft.com/office/drawing/2014/main" id="{72ECD65B-0842-B8E3-DD0D-6E1FF2228A0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2946353374"/>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1117</TotalTime>
  <Words>758</Words>
  <Application>Microsoft Office PowerPoint</Application>
  <PresentationFormat>Custom</PresentationFormat>
  <Paragraphs>162</Paragraphs>
  <Slides>28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Black</vt:lpstr>
      <vt:lpstr>Calibri</vt:lpstr>
      <vt:lpstr>Open Sans</vt:lpstr>
      <vt:lpstr>Open Sans Semibold</vt:lpstr>
      <vt:lpstr>Verdana</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124</cp:revision>
  <dcterms:modified xsi:type="dcterms:W3CDTF">2025-12-20T12:41:50Z</dcterms:modified>
</cp:coreProperties>
</file>