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8"/>
  </p:notesMasterIdLst>
  <p:sldIdLst>
    <p:sldId id="347" r:id="rId2"/>
    <p:sldId id="320" r:id="rId3"/>
    <p:sldId id="345" r:id="rId4"/>
    <p:sldId id="1224" r:id="rId5"/>
    <p:sldId id="1220" r:id="rId6"/>
    <p:sldId id="1221" r:id="rId7"/>
    <p:sldId id="1222" r:id="rId8"/>
    <p:sldId id="1223" r:id="rId9"/>
    <p:sldId id="1228" r:id="rId10"/>
    <p:sldId id="1260" r:id="rId11"/>
    <p:sldId id="1229" r:id="rId12"/>
    <p:sldId id="1276" r:id="rId13"/>
    <p:sldId id="1230" r:id="rId14"/>
    <p:sldId id="1231" r:id="rId15"/>
    <p:sldId id="1232" r:id="rId16"/>
    <p:sldId id="1233" r:id="rId17"/>
    <p:sldId id="1234" r:id="rId18"/>
    <p:sldId id="1235" r:id="rId19"/>
    <p:sldId id="1236" r:id="rId20"/>
    <p:sldId id="1237" r:id="rId21"/>
    <p:sldId id="1238" r:id="rId22"/>
    <p:sldId id="1262" r:id="rId23"/>
    <p:sldId id="1239" r:id="rId24"/>
    <p:sldId id="1277" r:id="rId25"/>
    <p:sldId id="1240" r:id="rId26"/>
    <p:sldId id="1241" r:id="rId27"/>
    <p:sldId id="1242" r:id="rId28"/>
    <p:sldId id="1243" r:id="rId29"/>
    <p:sldId id="1263" r:id="rId30"/>
    <p:sldId id="1264" r:id="rId31"/>
    <p:sldId id="1265" r:id="rId32"/>
    <p:sldId id="1244" r:id="rId33"/>
    <p:sldId id="1278" r:id="rId34"/>
    <p:sldId id="1245" r:id="rId35"/>
    <p:sldId id="1268" r:id="rId36"/>
    <p:sldId id="1269" r:id="rId37"/>
    <p:sldId id="1246" r:id="rId38"/>
    <p:sldId id="1247" r:id="rId39"/>
    <p:sldId id="1279" r:id="rId40"/>
    <p:sldId id="1248" r:id="rId41"/>
    <p:sldId id="1249" r:id="rId42"/>
    <p:sldId id="1250" r:id="rId43"/>
    <p:sldId id="1251" r:id="rId44"/>
    <p:sldId id="1266" r:id="rId45"/>
    <p:sldId id="1267" r:id="rId46"/>
    <p:sldId id="1252" r:id="rId47"/>
    <p:sldId id="1280" r:id="rId48"/>
    <p:sldId id="1253" r:id="rId49"/>
    <p:sldId id="1270" r:id="rId50"/>
    <p:sldId id="1254" r:id="rId51"/>
    <p:sldId id="1281" r:id="rId52"/>
    <p:sldId id="1255" r:id="rId53"/>
    <p:sldId id="1271" r:id="rId54"/>
    <p:sldId id="1272" r:id="rId55"/>
    <p:sldId id="1273" r:id="rId56"/>
    <p:sldId id="1274" r:id="rId57"/>
    <p:sldId id="1256" r:id="rId58"/>
    <p:sldId id="1282" r:id="rId59"/>
    <p:sldId id="1257" r:id="rId60"/>
    <p:sldId id="1258" r:id="rId61"/>
    <p:sldId id="1259" r:id="rId62"/>
    <p:sldId id="1275" r:id="rId63"/>
    <p:sldId id="296" r:id="rId64"/>
    <p:sldId id="298" r:id="rId65"/>
    <p:sldId id="319" r:id="rId66"/>
    <p:sldId id="299" r:id="rId6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516" autoAdjust="0"/>
  </p:normalViewPr>
  <p:slideViewPr>
    <p:cSldViewPr snapToGrid="0">
      <p:cViewPr varScale="1">
        <p:scale>
          <a:sx n="77" d="100"/>
          <a:sy n="77" d="100"/>
        </p:scale>
        <p:origin x="1764"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1FEA78-74E9-48D6-BD9B-C8CBE6CF73FF}" type="datetimeFigureOut">
              <a:rPr lang="en-IN" smtClean="0"/>
              <a:t>17-12-2025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A9BF67-D9C9-438A-9F28-AD44A0EA7934}" type="slidenum">
              <a:rPr lang="en-IN" smtClean="0"/>
              <a:t>‹#›</a:t>
            </a:fld>
            <a:endParaRPr lang="en-IN"/>
          </a:p>
        </p:txBody>
      </p:sp>
    </p:spTree>
    <p:extLst>
      <p:ext uri="{BB962C8B-B14F-4D97-AF65-F5344CB8AC3E}">
        <p14:creationId xmlns:p14="http://schemas.microsoft.com/office/powerpoint/2010/main" val="35313539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a:extLst>
              <a:ext uri="{FF2B5EF4-FFF2-40B4-BE49-F238E27FC236}">
                <a16:creationId xmlns:a16="http://schemas.microsoft.com/office/drawing/2014/main" id="{D192A241-18C9-2754-78E2-83ECB9B9A66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a:extLst>
              <a:ext uri="{FF2B5EF4-FFF2-40B4-BE49-F238E27FC236}">
                <a16:creationId xmlns:a16="http://schemas.microsoft.com/office/drawing/2014/main" id="{312E7207-5EDD-66AE-A660-44982764595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IN" altLang="en-US"/>
          </a:p>
        </p:txBody>
      </p:sp>
      <p:sp>
        <p:nvSpPr>
          <p:cNvPr id="9220" name="Slide Number Placeholder 3">
            <a:extLst>
              <a:ext uri="{FF2B5EF4-FFF2-40B4-BE49-F238E27FC236}">
                <a16:creationId xmlns:a16="http://schemas.microsoft.com/office/drawing/2014/main" id="{E9E8E2F3-AD76-6E9E-C31F-6F3F512E2095}"/>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eaLnBrk="0" fontAlgn="base" hangingPunct="0">
              <a:spcBef>
                <a:spcPct val="0"/>
              </a:spcBef>
              <a:spcAft>
                <a:spcPct val="0"/>
              </a:spcAft>
              <a:defRPr>
                <a:solidFill>
                  <a:schemeClr val="tx1"/>
                </a:solidFill>
                <a:latin typeface="Calibri Light" panose="020F0302020204030204" pitchFamily="34" charset="0"/>
              </a:defRPr>
            </a:lvl6pPr>
            <a:lvl7pPr marL="2971800" indent="-228600" defTabSz="457200" eaLnBrk="0" fontAlgn="base" hangingPunct="0">
              <a:spcBef>
                <a:spcPct val="0"/>
              </a:spcBef>
              <a:spcAft>
                <a:spcPct val="0"/>
              </a:spcAft>
              <a:defRPr>
                <a:solidFill>
                  <a:schemeClr val="tx1"/>
                </a:solidFill>
                <a:latin typeface="Calibri Light" panose="020F0302020204030204" pitchFamily="34" charset="0"/>
              </a:defRPr>
            </a:lvl7pPr>
            <a:lvl8pPr marL="3429000" indent="-228600" defTabSz="457200" eaLnBrk="0" fontAlgn="base" hangingPunct="0">
              <a:spcBef>
                <a:spcPct val="0"/>
              </a:spcBef>
              <a:spcAft>
                <a:spcPct val="0"/>
              </a:spcAft>
              <a:defRPr>
                <a:solidFill>
                  <a:schemeClr val="tx1"/>
                </a:solidFill>
                <a:latin typeface="Calibri Light" panose="020F0302020204030204" pitchFamily="34" charset="0"/>
              </a:defRPr>
            </a:lvl8pPr>
            <a:lvl9pPr marL="3886200" indent="-228600" defTabSz="457200" eaLnBrk="0" fontAlgn="base" hangingPunct="0">
              <a:spcBef>
                <a:spcPct val="0"/>
              </a:spcBef>
              <a:spcAft>
                <a:spcPct val="0"/>
              </a:spcAft>
              <a:defRPr>
                <a:solidFill>
                  <a:schemeClr val="tx1"/>
                </a:solidFill>
                <a:latin typeface="Calibri Light" panose="020F0302020204030204" pitchFamily="34" charset="0"/>
              </a:defRPr>
            </a:lvl9pPr>
          </a:lstStyle>
          <a:p>
            <a:fld id="{D7C4F033-5BE0-4488-BD9F-A194B369BDD9}" type="slidenum">
              <a:rPr lang="en-IN" altLang="en-US" smtClean="0"/>
              <a:pPr/>
              <a:t>2</a:t>
            </a:fld>
            <a:endParaRPr lang="en-IN" altLang="en-US"/>
          </a:p>
        </p:txBody>
      </p:sp>
    </p:spTree>
    <p:extLst>
      <p:ext uri="{BB962C8B-B14F-4D97-AF65-F5344CB8AC3E}">
        <p14:creationId xmlns:p14="http://schemas.microsoft.com/office/powerpoint/2010/main" val="15873565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4BC7E-B0E5-E320-FF62-D7B26686B7C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83E821C6-5FD9-B8B1-290D-D1500BD0258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238117DB-6CBD-1631-0298-6ED35AB7A3EF}"/>
              </a:ext>
            </a:extLst>
          </p:cNvPr>
          <p:cNvSpPr>
            <a:spLocks noGrp="1"/>
          </p:cNvSpPr>
          <p:nvPr>
            <p:ph type="dt" sz="half" idx="10"/>
          </p:nvPr>
        </p:nvSpPr>
        <p:spPr/>
        <p:txBody>
          <a:bodyPr/>
          <a:lstStyle/>
          <a:p>
            <a:fld id="{B717C803-9DE1-45FB-B00A-67B9246DFBFD}" type="datetimeFigureOut">
              <a:rPr lang="en-IN" smtClean="0"/>
              <a:t>17-12-2025</a:t>
            </a:fld>
            <a:endParaRPr lang="en-IN"/>
          </a:p>
        </p:txBody>
      </p:sp>
      <p:sp>
        <p:nvSpPr>
          <p:cNvPr id="5" name="Footer Placeholder 4">
            <a:extLst>
              <a:ext uri="{FF2B5EF4-FFF2-40B4-BE49-F238E27FC236}">
                <a16:creationId xmlns:a16="http://schemas.microsoft.com/office/drawing/2014/main" id="{35E9FDF0-FE12-ECD3-4D31-951EB5C94F1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EC6A1C0-AFBD-30C9-7F02-D00E867D75A3}"/>
              </a:ext>
            </a:extLst>
          </p:cNvPr>
          <p:cNvSpPr>
            <a:spLocks noGrp="1"/>
          </p:cNvSpPr>
          <p:nvPr>
            <p:ph type="sldNum" sz="quarter" idx="12"/>
          </p:nvPr>
        </p:nvSpPr>
        <p:spPr/>
        <p:txBody>
          <a:bodyPr/>
          <a:lstStyle/>
          <a:p>
            <a:fld id="{2BB1E14F-796C-409E-9B94-89634ADD74DA}" type="slidenum">
              <a:rPr lang="en-IN" smtClean="0"/>
              <a:t>‹#›</a:t>
            </a:fld>
            <a:endParaRPr lang="en-IN"/>
          </a:p>
        </p:txBody>
      </p:sp>
    </p:spTree>
    <p:extLst>
      <p:ext uri="{BB962C8B-B14F-4D97-AF65-F5344CB8AC3E}">
        <p14:creationId xmlns:p14="http://schemas.microsoft.com/office/powerpoint/2010/main" val="4265603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6FD866-D82D-AF72-4BA0-DF895FAD5B28}"/>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4ED88CA6-BD4E-93E5-5AB4-D9C985DA115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87711EBB-48BF-0A59-7448-CDC43D707A8A}"/>
              </a:ext>
            </a:extLst>
          </p:cNvPr>
          <p:cNvSpPr>
            <a:spLocks noGrp="1"/>
          </p:cNvSpPr>
          <p:nvPr>
            <p:ph type="dt" sz="half" idx="10"/>
          </p:nvPr>
        </p:nvSpPr>
        <p:spPr/>
        <p:txBody>
          <a:bodyPr/>
          <a:lstStyle/>
          <a:p>
            <a:fld id="{B717C803-9DE1-45FB-B00A-67B9246DFBFD}" type="datetimeFigureOut">
              <a:rPr lang="en-IN" smtClean="0"/>
              <a:t>17-12-2025</a:t>
            </a:fld>
            <a:endParaRPr lang="en-IN"/>
          </a:p>
        </p:txBody>
      </p:sp>
      <p:sp>
        <p:nvSpPr>
          <p:cNvPr id="5" name="Footer Placeholder 4">
            <a:extLst>
              <a:ext uri="{FF2B5EF4-FFF2-40B4-BE49-F238E27FC236}">
                <a16:creationId xmlns:a16="http://schemas.microsoft.com/office/drawing/2014/main" id="{0145D100-1476-2A23-B5B6-A5E87A39B0F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C678150-8A6C-B54F-D93B-670911ACE9F7}"/>
              </a:ext>
            </a:extLst>
          </p:cNvPr>
          <p:cNvSpPr>
            <a:spLocks noGrp="1"/>
          </p:cNvSpPr>
          <p:nvPr>
            <p:ph type="sldNum" sz="quarter" idx="12"/>
          </p:nvPr>
        </p:nvSpPr>
        <p:spPr/>
        <p:txBody>
          <a:bodyPr/>
          <a:lstStyle/>
          <a:p>
            <a:fld id="{2BB1E14F-796C-409E-9B94-89634ADD74DA}" type="slidenum">
              <a:rPr lang="en-IN" smtClean="0"/>
              <a:t>‹#›</a:t>
            </a:fld>
            <a:endParaRPr lang="en-IN"/>
          </a:p>
        </p:txBody>
      </p:sp>
    </p:spTree>
    <p:extLst>
      <p:ext uri="{BB962C8B-B14F-4D97-AF65-F5344CB8AC3E}">
        <p14:creationId xmlns:p14="http://schemas.microsoft.com/office/powerpoint/2010/main" val="36318860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A08F08C-6CB6-05A7-CEC2-520A979FBA8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699784A7-5C09-4322-F596-18E66A101C1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26FBFB0-845D-66B7-98A0-CC526388DEA8}"/>
              </a:ext>
            </a:extLst>
          </p:cNvPr>
          <p:cNvSpPr>
            <a:spLocks noGrp="1"/>
          </p:cNvSpPr>
          <p:nvPr>
            <p:ph type="dt" sz="half" idx="10"/>
          </p:nvPr>
        </p:nvSpPr>
        <p:spPr/>
        <p:txBody>
          <a:bodyPr/>
          <a:lstStyle/>
          <a:p>
            <a:fld id="{B717C803-9DE1-45FB-B00A-67B9246DFBFD}" type="datetimeFigureOut">
              <a:rPr lang="en-IN" smtClean="0"/>
              <a:t>17-12-2025</a:t>
            </a:fld>
            <a:endParaRPr lang="en-IN"/>
          </a:p>
        </p:txBody>
      </p:sp>
      <p:sp>
        <p:nvSpPr>
          <p:cNvPr id="5" name="Footer Placeholder 4">
            <a:extLst>
              <a:ext uri="{FF2B5EF4-FFF2-40B4-BE49-F238E27FC236}">
                <a16:creationId xmlns:a16="http://schemas.microsoft.com/office/drawing/2014/main" id="{99DCAEA4-649F-8BCA-EF6E-37B05421A34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C7D23E2-8D54-0485-9FBF-4BE200AAB7E9}"/>
              </a:ext>
            </a:extLst>
          </p:cNvPr>
          <p:cNvSpPr>
            <a:spLocks noGrp="1"/>
          </p:cNvSpPr>
          <p:nvPr>
            <p:ph type="sldNum" sz="quarter" idx="12"/>
          </p:nvPr>
        </p:nvSpPr>
        <p:spPr/>
        <p:txBody>
          <a:bodyPr/>
          <a:lstStyle/>
          <a:p>
            <a:fld id="{2BB1E14F-796C-409E-9B94-89634ADD74DA}" type="slidenum">
              <a:rPr lang="en-IN" smtClean="0"/>
              <a:t>‹#›</a:t>
            </a:fld>
            <a:endParaRPr lang="en-IN"/>
          </a:p>
        </p:txBody>
      </p:sp>
    </p:spTree>
    <p:extLst>
      <p:ext uri="{BB962C8B-B14F-4D97-AF65-F5344CB8AC3E}">
        <p14:creationId xmlns:p14="http://schemas.microsoft.com/office/powerpoint/2010/main" val="41414394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Default 01" type="tx">
  <p:cSld name="Default 01">
    <p:bg>
      <p:bgPr>
        <a:solidFill>
          <a:srgbClr val="FFFFFF"/>
        </a:solidFill>
        <a:effectLst/>
      </p:bgPr>
    </p:bg>
    <p:spTree>
      <p:nvGrpSpPr>
        <p:cNvPr id="1" name="Shape 15"/>
        <p:cNvGrpSpPr/>
        <p:nvPr/>
      </p:nvGrpSpPr>
      <p:grpSpPr>
        <a:xfrm>
          <a:off x="0" y="0"/>
          <a:ext cx="0" cy="0"/>
          <a:chOff x="0" y="0"/>
          <a:chExt cx="0" cy="0"/>
        </a:xfrm>
      </p:grpSpPr>
      <p:sp>
        <p:nvSpPr>
          <p:cNvPr id="16" name="Google Shape;16;p2"/>
          <p:cNvSpPr txBox="1"/>
          <p:nvPr/>
        </p:nvSpPr>
        <p:spPr>
          <a:xfrm>
            <a:off x="301195" y="6438419"/>
            <a:ext cx="2321279" cy="263714"/>
          </a:xfrm>
          <a:prstGeom prst="rect">
            <a:avLst/>
          </a:prstGeom>
          <a:noFill/>
          <a:ln>
            <a:noFill/>
          </a:ln>
        </p:spPr>
        <p:txBody>
          <a:bodyPr spcFirstLastPara="1" wrap="square" lIns="39125" tIns="39125" rIns="39125" bIns="39125" anchor="t" anchorCtr="0">
            <a:spAutoFit/>
          </a:bodyPr>
          <a:lstStyle/>
          <a:p>
            <a:pPr marL="0" marR="0" lvl="0" indent="0" algn="ctr" rtl="0">
              <a:spcBef>
                <a:spcPts val="0"/>
              </a:spcBef>
              <a:spcAft>
                <a:spcPts val="0"/>
              </a:spcAft>
              <a:buNone/>
            </a:pPr>
            <a:r>
              <a:rPr lang="en-US" sz="1200" b="0" i="0" u="none" strike="noStrike" cap="none">
                <a:solidFill>
                  <a:srgbClr val="535353"/>
                </a:solidFill>
                <a:latin typeface="Open Sans SemiBold"/>
                <a:ea typeface="Open Sans SemiBold"/>
                <a:cs typeface="Open Sans SemiBold"/>
                <a:sym typeface="Open Sans SemiBold"/>
              </a:rPr>
              <a:t>PEER | CSSR | INDIA</a:t>
            </a:r>
            <a:endParaRPr/>
          </a:p>
        </p:txBody>
      </p:sp>
      <p:sp>
        <p:nvSpPr>
          <p:cNvPr id="17" name="Google Shape;17;p2"/>
          <p:cNvSpPr/>
          <p:nvPr/>
        </p:nvSpPr>
        <p:spPr>
          <a:xfrm>
            <a:off x="508000" y="6756400"/>
            <a:ext cx="1907669" cy="101600"/>
          </a:xfrm>
          <a:prstGeom prst="rect">
            <a:avLst/>
          </a:prstGeom>
          <a:solidFill>
            <a:srgbClr val="C00000"/>
          </a:solidFill>
          <a:ln>
            <a:noFill/>
          </a:ln>
        </p:spPr>
        <p:txBody>
          <a:bodyPr spcFirstLastPara="1" wrap="square" lIns="39125" tIns="39125" rIns="39125" bIns="39125"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18" name="Google Shape;18;p2"/>
          <p:cNvSpPr txBox="1"/>
          <p:nvPr/>
        </p:nvSpPr>
        <p:spPr>
          <a:xfrm>
            <a:off x="10757568" y="6406669"/>
            <a:ext cx="697166" cy="309881"/>
          </a:xfrm>
          <a:prstGeom prst="rect">
            <a:avLst/>
          </a:prstGeom>
          <a:noFill/>
          <a:ln>
            <a:noFill/>
          </a:ln>
        </p:spPr>
        <p:txBody>
          <a:bodyPr spcFirstLastPara="1" wrap="square" lIns="39125" tIns="39125" rIns="39125" bIns="39125" anchor="t" anchorCtr="0">
            <a:spAutoFit/>
          </a:bodyPr>
          <a:lstStyle/>
          <a:p>
            <a:pPr marL="0" marR="0" lvl="0" indent="0" algn="ctr" rtl="0">
              <a:spcBef>
                <a:spcPts val="0"/>
              </a:spcBef>
              <a:spcAft>
                <a:spcPts val="0"/>
              </a:spcAft>
              <a:buNone/>
            </a:pPr>
            <a:r>
              <a:rPr lang="en-US" sz="1500" b="1">
                <a:solidFill>
                  <a:srgbClr val="535353"/>
                </a:solidFill>
                <a:latin typeface="Open Sans"/>
                <a:ea typeface="Open Sans"/>
                <a:cs typeface="Open Sans"/>
                <a:sym typeface="Open Sans"/>
              </a:rPr>
              <a:t>PPT 2 -</a:t>
            </a:r>
            <a:endParaRPr/>
          </a:p>
        </p:txBody>
      </p:sp>
      <p:sp>
        <p:nvSpPr>
          <p:cNvPr id="19" name="Google Shape;19;p2"/>
          <p:cNvSpPr/>
          <p:nvPr/>
        </p:nvSpPr>
        <p:spPr>
          <a:xfrm>
            <a:off x="10769600" y="6756400"/>
            <a:ext cx="939800" cy="101600"/>
          </a:xfrm>
          <a:prstGeom prst="rect">
            <a:avLst/>
          </a:prstGeom>
          <a:solidFill>
            <a:srgbClr val="C00000"/>
          </a:solidFill>
          <a:ln>
            <a:noFill/>
          </a:ln>
        </p:spPr>
        <p:txBody>
          <a:bodyPr spcFirstLastPara="1" wrap="square" lIns="39125" tIns="39125" rIns="39125" bIns="39125"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0" name="Google Shape;20;p2"/>
          <p:cNvSpPr txBox="1">
            <a:spLocks noGrp="1"/>
          </p:cNvSpPr>
          <p:nvPr>
            <p:ph type="sldNum" idx="12"/>
          </p:nvPr>
        </p:nvSpPr>
        <p:spPr>
          <a:xfrm>
            <a:off x="11384562" y="6406669"/>
            <a:ext cx="302110" cy="338635"/>
          </a:xfrm>
          <a:prstGeom prst="rect">
            <a:avLst/>
          </a:prstGeom>
          <a:noFill/>
          <a:ln>
            <a:noFill/>
          </a:ln>
        </p:spPr>
        <p:txBody>
          <a:bodyPr spcFirstLastPara="1" wrap="square" lIns="78275" tIns="78275" rIns="78275" bIns="78275" anchor="t" anchorCtr="0">
            <a:noAutofit/>
          </a:bodyPr>
          <a:lstStyle>
            <a:lvl1pPr marL="0" lvl="0" indent="0" algn="ctr">
              <a:spcBef>
                <a:spcPts val="0"/>
              </a:spcBef>
              <a:buNone/>
              <a:defRPr sz="1500" b="1">
                <a:solidFill>
                  <a:srgbClr val="535353"/>
                </a:solidFill>
                <a:latin typeface="Open Sans"/>
                <a:ea typeface="Open Sans"/>
                <a:cs typeface="Open Sans"/>
                <a:sym typeface="Open Sans"/>
              </a:defRPr>
            </a:lvl1pPr>
            <a:lvl2pPr marL="0" lvl="1" indent="0" algn="ctr">
              <a:spcBef>
                <a:spcPts val="0"/>
              </a:spcBef>
              <a:buNone/>
              <a:defRPr sz="1500" b="1">
                <a:solidFill>
                  <a:srgbClr val="535353"/>
                </a:solidFill>
                <a:latin typeface="Open Sans"/>
                <a:ea typeface="Open Sans"/>
                <a:cs typeface="Open Sans"/>
                <a:sym typeface="Open Sans"/>
              </a:defRPr>
            </a:lvl2pPr>
            <a:lvl3pPr marL="0" lvl="2" indent="0" algn="ctr">
              <a:spcBef>
                <a:spcPts val="0"/>
              </a:spcBef>
              <a:buNone/>
              <a:defRPr sz="1500" b="1">
                <a:solidFill>
                  <a:srgbClr val="535353"/>
                </a:solidFill>
                <a:latin typeface="Open Sans"/>
                <a:ea typeface="Open Sans"/>
                <a:cs typeface="Open Sans"/>
                <a:sym typeface="Open Sans"/>
              </a:defRPr>
            </a:lvl3pPr>
            <a:lvl4pPr marL="0" lvl="3" indent="0" algn="ctr">
              <a:spcBef>
                <a:spcPts val="0"/>
              </a:spcBef>
              <a:buNone/>
              <a:defRPr sz="1500" b="1">
                <a:solidFill>
                  <a:srgbClr val="535353"/>
                </a:solidFill>
                <a:latin typeface="Open Sans"/>
                <a:ea typeface="Open Sans"/>
                <a:cs typeface="Open Sans"/>
                <a:sym typeface="Open Sans"/>
              </a:defRPr>
            </a:lvl4pPr>
            <a:lvl5pPr marL="0" lvl="4" indent="0" algn="ctr">
              <a:spcBef>
                <a:spcPts val="0"/>
              </a:spcBef>
              <a:buNone/>
              <a:defRPr sz="1500" b="1">
                <a:solidFill>
                  <a:srgbClr val="535353"/>
                </a:solidFill>
                <a:latin typeface="Open Sans"/>
                <a:ea typeface="Open Sans"/>
                <a:cs typeface="Open Sans"/>
                <a:sym typeface="Open Sans"/>
              </a:defRPr>
            </a:lvl5pPr>
            <a:lvl6pPr marL="0" lvl="5" indent="0" algn="ctr">
              <a:spcBef>
                <a:spcPts val="0"/>
              </a:spcBef>
              <a:buNone/>
              <a:defRPr sz="1500" b="1">
                <a:solidFill>
                  <a:srgbClr val="535353"/>
                </a:solidFill>
                <a:latin typeface="Open Sans"/>
                <a:ea typeface="Open Sans"/>
                <a:cs typeface="Open Sans"/>
                <a:sym typeface="Open Sans"/>
              </a:defRPr>
            </a:lvl6pPr>
            <a:lvl7pPr marL="0" lvl="6" indent="0" algn="ctr">
              <a:spcBef>
                <a:spcPts val="0"/>
              </a:spcBef>
              <a:buNone/>
              <a:defRPr sz="1500" b="1">
                <a:solidFill>
                  <a:srgbClr val="535353"/>
                </a:solidFill>
                <a:latin typeface="Open Sans"/>
                <a:ea typeface="Open Sans"/>
                <a:cs typeface="Open Sans"/>
                <a:sym typeface="Open Sans"/>
              </a:defRPr>
            </a:lvl7pPr>
            <a:lvl8pPr marL="0" lvl="7" indent="0" algn="ctr">
              <a:spcBef>
                <a:spcPts val="0"/>
              </a:spcBef>
              <a:buNone/>
              <a:defRPr sz="1500" b="1">
                <a:solidFill>
                  <a:srgbClr val="535353"/>
                </a:solidFill>
                <a:latin typeface="Open Sans"/>
                <a:ea typeface="Open Sans"/>
                <a:cs typeface="Open Sans"/>
                <a:sym typeface="Open Sans"/>
              </a:defRPr>
            </a:lvl8pPr>
            <a:lvl9pPr marL="0" lvl="8" indent="0" algn="ctr">
              <a:spcBef>
                <a:spcPts val="0"/>
              </a:spcBef>
              <a:buNone/>
              <a:defRPr sz="1500" b="1">
                <a:solidFill>
                  <a:srgbClr val="535353"/>
                </a:solidFill>
                <a:latin typeface="Open Sans"/>
                <a:ea typeface="Open Sans"/>
                <a:cs typeface="Open Sans"/>
                <a:sym typeface="Open Sans"/>
              </a:defRPr>
            </a:lvl9pPr>
          </a:lstStyle>
          <a:p>
            <a:pPr marL="0" lvl="0" indent="0" algn="ctr" rtl="0">
              <a:spcBef>
                <a:spcPts val="0"/>
              </a:spcBef>
              <a:spcAft>
                <a:spcPts val="0"/>
              </a:spcAft>
              <a:buNone/>
            </a:pPr>
            <a:fld id="{00000000-1234-1234-1234-123412341234}" type="slidenum">
              <a:rPr lang="en-US"/>
              <a:t>‹#›</a:t>
            </a:fld>
            <a:endParaRPr i="0" u="none" strike="noStrike" cap="none"/>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1410" y="283029"/>
            <a:ext cx="1525361" cy="1039760"/>
          </a:xfrm>
          <a:prstGeom prst="rect">
            <a:avLst/>
          </a:prstGeom>
        </p:spPr>
      </p:pic>
    </p:spTree>
    <p:extLst>
      <p:ext uri="{BB962C8B-B14F-4D97-AF65-F5344CB8AC3E}">
        <p14:creationId xmlns:p14="http://schemas.microsoft.com/office/powerpoint/2010/main" val="20403846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Picture with Caption" type="picTx">
  <p:cSld name="1_Picture with Caption">
    <p:spTree>
      <p:nvGrpSpPr>
        <p:cNvPr id="1" name="Shape 71"/>
        <p:cNvGrpSpPr/>
        <p:nvPr/>
      </p:nvGrpSpPr>
      <p:grpSpPr>
        <a:xfrm>
          <a:off x="0" y="0"/>
          <a:ext cx="0" cy="0"/>
          <a:chOff x="0" y="0"/>
          <a:chExt cx="0" cy="0"/>
        </a:xfrm>
      </p:grpSpPr>
      <p:sp>
        <p:nvSpPr>
          <p:cNvPr id="72" name="Google Shape;72;p1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3" name="Google Shape;73;p11"/>
          <p:cNvSpPr>
            <a:spLocks noGrp="1"/>
          </p:cNvSpPr>
          <p:nvPr>
            <p:ph type="pic" idx="2"/>
          </p:nvPr>
        </p:nvSpPr>
        <p:spPr>
          <a:xfrm>
            <a:off x="5183188" y="987425"/>
            <a:ext cx="6172200" cy="4873625"/>
          </a:xfrm>
          <a:prstGeom prst="rect">
            <a:avLst/>
          </a:prstGeom>
          <a:noFill/>
          <a:ln>
            <a:noFill/>
          </a:ln>
        </p:spPr>
      </p:sp>
      <p:sp>
        <p:nvSpPr>
          <p:cNvPr id="74" name="Google Shape;74;p1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5" name="Google Shape;75;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3697027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C98F90-728F-9DE1-886A-E95475F44F8A}"/>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21183C1A-7E2E-A5A3-8D80-FA7BCBE168C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EA7994F-C60D-A38B-9ED7-6F07E9A4EB20}"/>
              </a:ext>
            </a:extLst>
          </p:cNvPr>
          <p:cNvSpPr>
            <a:spLocks noGrp="1"/>
          </p:cNvSpPr>
          <p:nvPr>
            <p:ph type="dt" sz="half" idx="10"/>
          </p:nvPr>
        </p:nvSpPr>
        <p:spPr/>
        <p:txBody>
          <a:bodyPr/>
          <a:lstStyle/>
          <a:p>
            <a:fld id="{B717C803-9DE1-45FB-B00A-67B9246DFBFD}" type="datetimeFigureOut">
              <a:rPr lang="en-IN" smtClean="0"/>
              <a:t>17-12-2025</a:t>
            </a:fld>
            <a:endParaRPr lang="en-IN"/>
          </a:p>
        </p:txBody>
      </p:sp>
      <p:sp>
        <p:nvSpPr>
          <p:cNvPr id="5" name="Footer Placeholder 4">
            <a:extLst>
              <a:ext uri="{FF2B5EF4-FFF2-40B4-BE49-F238E27FC236}">
                <a16:creationId xmlns:a16="http://schemas.microsoft.com/office/drawing/2014/main" id="{7FF37B5D-D028-F9C3-A27B-3E6A8ED05AC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2EF8C005-6AA1-4DF1-544F-20A5DD43FDF2}"/>
              </a:ext>
            </a:extLst>
          </p:cNvPr>
          <p:cNvSpPr>
            <a:spLocks noGrp="1"/>
          </p:cNvSpPr>
          <p:nvPr>
            <p:ph type="sldNum" sz="quarter" idx="12"/>
          </p:nvPr>
        </p:nvSpPr>
        <p:spPr/>
        <p:txBody>
          <a:bodyPr/>
          <a:lstStyle/>
          <a:p>
            <a:fld id="{2BB1E14F-796C-409E-9B94-89634ADD74DA}" type="slidenum">
              <a:rPr lang="en-IN" smtClean="0"/>
              <a:t>‹#›</a:t>
            </a:fld>
            <a:endParaRPr lang="en-IN"/>
          </a:p>
        </p:txBody>
      </p:sp>
    </p:spTree>
    <p:extLst>
      <p:ext uri="{BB962C8B-B14F-4D97-AF65-F5344CB8AC3E}">
        <p14:creationId xmlns:p14="http://schemas.microsoft.com/office/powerpoint/2010/main" val="33764509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316FC2-F4C8-AA72-F79A-098B1A964B4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2135F9F4-AFE7-7BC8-B578-98109E971D8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12F93F4-BB92-FECA-AEB3-901F7A497459}"/>
              </a:ext>
            </a:extLst>
          </p:cNvPr>
          <p:cNvSpPr>
            <a:spLocks noGrp="1"/>
          </p:cNvSpPr>
          <p:nvPr>
            <p:ph type="dt" sz="half" idx="10"/>
          </p:nvPr>
        </p:nvSpPr>
        <p:spPr/>
        <p:txBody>
          <a:bodyPr/>
          <a:lstStyle/>
          <a:p>
            <a:fld id="{B717C803-9DE1-45FB-B00A-67B9246DFBFD}" type="datetimeFigureOut">
              <a:rPr lang="en-IN" smtClean="0"/>
              <a:t>17-12-2025</a:t>
            </a:fld>
            <a:endParaRPr lang="en-IN"/>
          </a:p>
        </p:txBody>
      </p:sp>
      <p:sp>
        <p:nvSpPr>
          <p:cNvPr id="5" name="Footer Placeholder 4">
            <a:extLst>
              <a:ext uri="{FF2B5EF4-FFF2-40B4-BE49-F238E27FC236}">
                <a16:creationId xmlns:a16="http://schemas.microsoft.com/office/drawing/2014/main" id="{EC57E696-47E9-CF2A-4EB1-26D0E673F77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EC00E88-B51F-0A88-DA86-35B03FB244E6}"/>
              </a:ext>
            </a:extLst>
          </p:cNvPr>
          <p:cNvSpPr>
            <a:spLocks noGrp="1"/>
          </p:cNvSpPr>
          <p:nvPr>
            <p:ph type="sldNum" sz="quarter" idx="12"/>
          </p:nvPr>
        </p:nvSpPr>
        <p:spPr/>
        <p:txBody>
          <a:bodyPr/>
          <a:lstStyle/>
          <a:p>
            <a:fld id="{2BB1E14F-796C-409E-9B94-89634ADD74DA}" type="slidenum">
              <a:rPr lang="en-IN" smtClean="0"/>
              <a:t>‹#›</a:t>
            </a:fld>
            <a:endParaRPr lang="en-IN"/>
          </a:p>
        </p:txBody>
      </p:sp>
    </p:spTree>
    <p:extLst>
      <p:ext uri="{BB962C8B-B14F-4D97-AF65-F5344CB8AC3E}">
        <p14:creationId xmlns:p14="http://schemas.microsoft.com/office/powerpoint/2010/main" val="25833116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AA458-EF64-FD0A-B689-E5B3DBF35BE6}"/>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E9D0E9F0-D9AD-4456-6CE2-80D4BA9CF08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CD0D0CDC-632E-87C1-C88E-ABD82D61BD4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6563A1BD-32C3-DE88-E171-C8B891BB6D7F}"/>
              </a:ext>
            </a:extLst>
          </p:cNvPr>
          <p:cNvSpPr>
            <a:spLocks noGrp="1"/>
          </p:cNvSpPr>
          <p:nvPr>
            <p:ph type="dt" sz="half" idx="10"/>
          </p:nvPr>
        </p:nvSpPr>
        <p:spPr/>
        <p:txBody>
          <a:bodyPr/>
          <a:lstStyle/>
          <a:p>
            <a:fld id="{B717C803-9DE1-45FB-B00A-67B9246DFBFD}" type="datetimeFigureOut">
              <a:rPr lang="en-IN" smtClean="0"/>
              <a:t>17-12-2025</a:t>
            </a:fld>
            <a:endParaRPr lang="en-IN"/>
          </a:p>
        </p:txBody>
      </p:sp>
      <p:sp>
        <p:nvSpPr>
          <p:cNvPr id="6" name="Footer Placeholder 5">
            <a:extLst>
              <a:ext uri="{FF2B5EF4-FFF2-40B4-BE49-F238E27FC236}">
                <a16:creationId xmlns:a16="http://schemas.microsoft.com/office/drawing/2014/main" id="{72D10EB7-CCF9-D4BC-1C72-8F0FB9DC97B0}"/>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628EC61B-A686-4F93-8F4D-BFA730578467}"/>
              </a:ext>
            </a:extLst>
          </p:cNvPr>
          <p:cNvSpPr>
            <a:spLocks noGrp="1"/>
          </p:cNvSpPr>
          <p:nvPr>
            <p:ph type="sldNum" sz="quarter" idx="12"/>
          </p:nvPr>
        </p:nvSpPr>
        <p:spPr/>
        <p:txBody>
          <a:bodyPr/>
          <a:lstStyle/>
          <a:p>
            <a:fld id="{2BB1E14F-796C-409E-9B94-89634ADD74DA}" type="slidenum">
              <a:rPr lang="en-IN" smtClean="0"/>
              <a:t>‹#›</a:t>
            </a:fld>
            <a:endParaRPr lang="en-IN"/>
          </a:p>
        </p:txBody>
      </p:sp>
    </p:spTree>
    <p:extLst>
      <p:ext uri="{BB962C8B-B14F-4D97-AF65-F5344CB8AC3E}">
        <p14:creationId xmlns:p14="http://schemas.microsoft.com/office/powerpoint/2010/main" val="3166585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0E0DA0-49D9-5368-0A02-4D81831934AF}"/>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F2A13697-7E30-CD8C-CBEB-777DC1FC8DE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7C87F49-13BD-6F65-ECC3-9DF3F9AEF80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0410303D-54A6-A7B8-CB2D-5F4776C026B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99E9FB8-F379-67FC-1A33-879D40C793B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26BB1F26-1E63-8C8C-8D50-3F69CE013FEB}"/>
              </a:ext>
            </a:extLst>
          </p:cNvPr>
          <p:cNvSpPr>
            <a:spLocks noGrp="1"/>
          </p:cNvSpPr>
          <p:nvPr>
            <p:ph type="dt" sz="half" idx="10"/>
          </p:nvPr>
        </p:nvSpPr>
        <p:spPr/>
        <p:txBody>
          <a:bodyPr/>
          <a:lstStyle/>
          <a:p>
            <a:fld id="{B717C803-9DE1-45FB-B00A-67B9246DFBFD}" type="datetimeFigureOut">
              <a:rPr lang="en-IN" smtClean="0"/>
              <a:t>17-12-2025</a:t>
            </a:fld>
            <a:endParaRPr lang="en-IN"/>
          </a:p>
        </p:txBody>
      </p:sp>
      <p:sp>
        <p:nvSpPr>
          <p:cNvPr id="8" name="Footer Placeholder 7">
            <a:extLst>
              <a:ext uri="{FF2B5EF4-FFF2-40B4-BE49-F238E27FC236}">
                <a16:creationId xmlns:a16="http://schemas.microsoft.com/office/drawing/2014/main" id="{C99420CE-1044-049B-6CE8-2A1B19D21E47}"/>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E595D1A0-5628-0918-72D8-3EAA2FB6C366}"/>
              </a:ext>
            </a:extLst>
          </p:cNvPr>
          <p:cNvSpPr>
            <a:spLocks noGrp="1"/>
          </p:cNvSpPr>
          <p:nvPr>
            <p:ph type="sldNum" sz="quarter" idx="12"/>
          </p:nvPr>
        </p:nvSpPr>
        <p:spPr/>
        <p:txBody>
          <a:bodyPr/>
          <a:lstStyle/>
          <a:p>
            <a:fld id="{2BB1E14F-796C-409E-9B94-89634ADD74DA}" type="slidenum">
              <a:rPr lang="en-IN" smtClean="0"/>
              <a:t>‹#›</a:t>
            </a:fld>
            <a:endParaRPr lang="en-IN"/>
          </a:p>
        </p:txBody>
      </p:sp>
    </p:spTree>
    <p:extLst>
      <p:ext uri="{BB962C8B-B14F-4D97-AF65-F5344CB8AC3E}">
        <p14:creationId xmlns:p14="http://schemas.microsoft.com/office/powerpoint/2010/main" val="1363113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378AE-E2F1-A5D0-24FC-C1D79F53AED3}"/>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8A63BD3F-9645-6023-2DA8-C43F212078EB}"/>
              </a:ext>
            </a:extLst>
          </p:cNvPr>
          <p:cNvSpPr>
            <a:spLocks noGrp="1"/>
          </p:cNvSpPr>
          <p:nvPr>
            <p:ph type="dt" sz="half" idx="10"/>
          </p:nvPr>
        </p:nvSpPr>
        <p:spPr/>
        <p:txBody>
          <a:bodyPr/>
          <a:lstStyle/>
          <a:p>
            <a:fld id="{B717C803-9DE1-45FB-B00A-67B9246DFBFD}" type="datetimeFigureOut">
              <a:rPr lang="en-IN" smtClean="0"/>
              <a:t>17-12-2025</a:t>
            </a:fld>
            <a:endParaRPr lang="en-IN"/>
          </a:p>
        </p:txBody>
      </p:sp>
      <p:sp>
        <p:nvSpPr>
          <p:cNvPr id="4" name="Footer Placeholder 3">
            <a:extLst>
              <a:ext uri="{FF2B5EF4-FFF2-40B4-BE49-F238E27FC236}">
                <a16:creationId xmlns:a16="http://schemas.microsoft.com/office/drawing/2014/main" id="{FD39E491-AA8A-DB32-A835-FDDBECDD77D4}"/>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9A5B88AD-C852-D4FF-74AC-2B65F506264F}"/>
              </a:ext>
            </a:extLst>
          </p:cNvPr>
          <p:cNvSpPr>
            <a:spLocks noGrp="1"/>
          </p:cNvSpPr>
          <p:nvPr>
            <p:ph type="sldNum" sz="quarter" idx="12"/>
          </p:nvPr>
        </p:nvSpPr>
        <p:spPr/>
        <p:txBody>
          <a:bodyPr/>
          <a:lstStyle/>
          <a:p>
            <a:fld id="{2BB1E14F-796C-409E-9B94-89634ADD74DA}" type="slidenum">
              <a:rPr lang="en-IN" smtClean="0"/>
              <a:t>‹#›</a:t>
            </a:fld>
            <a:endParaRPr lang="en-IN"/>
          </a:p>
        </p:txBody>
      </p:sp>
    </p:spTree>
    <p:extLst>
      <p:ext uri="{BB962C8B-B14F-4D97-AF65-F5344CB8AC3E}">
        <p14:creationId xmlns:p14="http://schemas.microsoft.com/office/powerpoint/2010/main" val="1797893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CABB027-EE70-B966-8FAD-4F1E4A08BA81}"/>
              </a:ext>
            </a:extLst>
          </p:cNvPr>
          <p:cNvSpPr>
            <a:spLocks noGrp="1"/>
          </p:cNvSpPr>
          <p:nvPr>
            <p:ph type="dt" sz="half" idx="10"/>
          </p:nvPr>
        </p:nvSpPr>
        <p:spPr/>
        <p:txBody>
          <a:bodyPr/>
          <a:lstStyle/>
          <a:p>
            <a:fld id="{B717C803-9DE1-45FB-B00A-67B9246DFBFD}" type="datetimeFigureOut">
              <a:rPr lang="en-IN" smtClean="0"/>
              <a:t>17-12-2025</a:t>
            </a:fld>
            <a:endParaRPr lang="en-IN"/>
          </a:p>
        </p:txBody>
      </p:sp>
      <p:sp>
        <p:nvSpPr>
          <p:cNvPr id="3" name="Footer Placeholder 2">
            <a:extLst>
              <a:ext uri="{FF2B5EF4-FFF2-40B4-BE49-F238E27FC236}">
                <a16:creationId xmlns:a16="http://schemas.microsoft.com/office/drawing/2014/main" id="{91A72182-A45B-1E04-C6E1-76DD95259CCB}"/>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7849FFDE-821F-4125-0800-22A6BB3B211B}"/>
              </a:ext>
            </a:extLst>
          </p:cNvPr>
          <p:cNvSpPr>
            <a:spLocks noGrp="1"/>
          </p:cNvSpPr>
          <p:nvPr>
            <p:ph type="sldNum" sz="quarter" idx="12"/>
          </p:nvPr>
        </p:nvSpPr>
        <p:spPr/>
        <p:txBody>
          <a:bodyPr/>
          <a:lstStyle/>
          <a:p>
            <a:fld id="{2BB1E14F-796C-409E-9B94-89634ADD74DA}" type="slidenum">
              <a:rPr lang="en-IN" smtClean="0"/>
              <a:t>‹#›</a:t>
            </a:fld>
            <a:endParaRPr lang="en-IN"/>
          </a:p>
        </p:txBody>
      </p:sp>
    </p:spTree>
    <p:extLst>
      <p:ext uri="{BB962C8B-B14F-4D97-AF65-F5344CB8AC3E}">
        <p14:creationId xmlns:p14="http://schemas.microsoft.com/office/powerpoint/2010/main" val="36320691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A78C51-4BB1-56A4-0EA5-160C1DA97D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8746A3E7-91B7-2D2E-C013-488D858F852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F0F02314-FBA5-0DC3-EBB2-C443DD78D1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CB7F748-F215-541A-D7CB-B62C857F9DCE}"/>
              </a:ext>
            </a:extLst>
          </p:cNvPr>
          <p:cNvSpPr>
            <a:spLocks noGrp="1"/>
          </p:cNvSpPr>
          <p:nvPr>
            <p:ph type="dt" sz="half" idx="10"/>
          </p:nvPr>
        </p:nvSpPr>
        <p:spPr/>
        <p:txBody>
          <a:bodyPr/>
          <a:lstStyle/>
          <a:p>
            <a:fld id="{B717C803-9DE1-45FB-B00A-67B9246DFBFD}" type="datetimeFigureOut">
              <a:rPr lang="en-IN" smtClean="0"/>
              <a:t>17-12-2025</a:t>
            </a:fld>
            <a:endParaRPr lang="en-IN"/>
          </a:p>
        </p:txBody>
      </p:sp>
      <p:sp>
        <p:nvSpPr>
          <p:cNvPr id="6" name="Footer Placeholder 5">
            <a:extLst>
              <a:ext uri="{FF2B5EF4-FFF2-40B4-BE49-F238E27FC236}">
                <a16:creationId xmlns:a16="http://schemas.microsoft.com/office/drawing/2014/main" id="{AC058E0E-F17D-E7FF-A72E-D3738A6BAD2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748A01E2-FD77-BD8B-098C-E646D597B656}"/>
              </a:ext>
            </a:extLst>
          </p:cNvPr>
          <p:cNvSpPr>
            <a:spLocks noGrp="1"/>
          </p:cNvSpPr>
          <p:nvPr>
            <p:ph type="sldNum" sz="quarter" idx="12"/>
          </p:nvPr>
        </p:nvSpPr>
        <p:spPr/>
        <p:txBody>
          <a:bodyPr/>
          <a:lstStyle/>
          <a:p>
            <a:fld id="{2BB1E14F-796C-409E-9B94-89634ADD74DA}" type="slidenum">
              <a:rPr lang="en-IN" smtClean="0"/>
              <a:t>‹#›</a:t>
            </a:fld>
            <a:endParaRPr lang="en-IN"/>
          </a:p>
        </p:txBody>
      </p:sp>
    </p:spTree>
    <p:extLst>
      <p:ext uri="{BB962C8B-B14F-4D97-AF65-F5344CB8AC3E}">
        <p14:creationId xmlns:p14="http://schemas.microsoft.com/office/powerpoint/2010/main" val="838429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7D9C8F-4440-B1F1-D48E-7E934978676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5A953AA9-A117-ADD9-2CA1-6A36EED38A1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408DD9F3-DC4D-452D-5B9E-CC8E4A1BDD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6FF250E-2339-BE05-DA75-91862B496710}"/>
              </a:ext>
            </a:extLst>
          </p:cNvPr>
          <p:cNvSpPr>
            <a:spLocks noGrp="1"/>
          </p:cNvSpPr>
          <p:nvPr>
            <p:ph type="dt" sz="half" idx="10"/>
          </p:nvPr>
        </p:nvSpPr>
        <p:spPr/>
        <p:txBody>
          <a:bodyPr/>
          <a:lstStyle/>
          <a:p>
            <a:fld id="{B717C803-9DE1-45FB-B00A-67B9246DFBFD}" type="datetimeFigureOut">
              <a:rPr lang="en-IN" smtClean="0"/>
              <a:t>17-12-2025</a:t>
            </a:fld>
            <a:endParaRPr lang="en-IN"/>
          </a:p>
        </p:txBody>
      </p:sp>
      <p:sp>
        <p:nvSpPr>
          <p:cNvPr id="6" name="Footer Placeholder 5">
            <a:extLst>
              <a:ext uri="{FF2B5EF4-FFF2-40B4-BE49-F238E27FC236}">
                <a16:creationId xmlns:a16="http://schemas.microsoft.com/office/drawing/2014/main" id="{FC447741-232F-AC86-0514-5722DDABECD3}"/>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957BDA86-E375-7E36-823F-6D9C2019DCA3}"/>
              </a:ext>
            </a:extLst>
          </p:cNvPr>
          <p:cNvSpPr>
            <a:spLocks noGrp="1"/>
          </p:cNvSpPr>
          <p:nvPr>
            <p:ph type="sldNum" sz="quarter" idx="12"/>
          </p:nvPr>
        </p:nvSpPr>
        <p:spPr/>
        <p:txBody>
          <a:bodyPr/>
          <a:lstStyle/>
          <a:p>
            <a:fld id="{2BB1E14F-796C-409E-9B94-89634ADD74DA}" type="slidenum">
              <a:rPr lang="en-IN" smtClean="0"/>
              <a:t>‹#›</a:t>
            </a:fld>
            <a:endParaRPr lang="en-IN"/>
          </a:p>
        </p:txBody>
      </p:sp>
    </p:spTree>
    <p:extLst>
      <p:ext uri="{BB962C8B-B14F-4D97-AF65-F5344CB8AC3E}">
        <p14:creationId xmlns:p14="http://schemas.microsoft.com/office/powerpoint/2010/main" val="15097891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704036-3C9C-E227-BD90-79516BE32B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37B24CE4-405A-1948-7488-BB352974488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9661073-37EC-F7D3-7CDC-732742C71E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17C803-9DE1-45FB-B00A-67B9246DFBFD}" type="datetimeFigureOut">
              <a:rPr lang="en-IN" smtClean="0"/>
              <a:t>17-12-2025</a:t>
            </a:fld>
            <a:endParaRPr lang="en-IN"/>
          </a:p>
        </p:txBody>
      </p:sp>
      <p:sp>
        <p:nvSpPr>
          <p:cNvPr id="5" name="Footer Placeholder 4">
            <a:extLst>
              <a:ext uri="{FF2B5EF4-FFF2-40B4-BE49-F238E27FC236}">
                <a16:creationId xmlns:a16="http://schemas.microsoft.com/office/drawing/2014/main" id="{EE2282CE-210E-E929-107C-69B5B3EE9AD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1BE7B7B7-0030-30EE-6E34-A4C6D427C09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B1E14F-796C-409E-9B94-89634ADD74DA}" type="slidenum">
              <a:rPr lang="en-IN" smtClean="0"/>
              <a:t>‹#›</a:t>
            </a:fld>
            <a:endParaRPr lang="en-IN"/>
          </a:p>
        </p:txBody>
      </p:sp>
    </p:spTree>
    <p:extLst>
      <p:ext uri="{BB962C8B-B14F-4D97-AF65-F5344CB8AC3E}">
        <p14:creationId xmlns:p14="http://schemas.microsoft.com/office/powerpoint/2010/main" val="41678327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8.wmf"/><Relationship Id="rId4" Type="http://schemas.openxmlformats.org/officeDocument/2006/relationships/oleObject" Target="../embeddings/oleObject1.bin"/></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themeOverride" Target="../theme/themeOverride1.xml"/><Relationship Id="rId4" Type="http://schemas.openxmlformats.org/officeDocument/2006/relationships/image" Target="../media/image5.png"/></Relationships>
</file>

<file path=ppt/slides/_rels/slide5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themeOverride" Target="../theme/themeOverride2.xml"/><Relationship Id="rId4" Type="http://schemas.openxmlformats.org/officeDocument/2006/relationships/image" Target="../media/image5.png"/></Relationships>
</file>

<file path=ppt/slides/_rels/slide5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themeOverride" Target="../theme/themeOverride3.xml"/><Relationship Id="rId4" Type="http://schemas.openxmlformats.org/officeDocument/2006/relationships/image" Target="../media/image5.png"/></Relationships>
</file>

<file path=ppt/slides/_rels/slide5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2.xml"/><Relationship Id="rId4" Type="http://schemas.openxmlformats.org/officeDocument/2006/relationships/image" Target="../media/image11.png"/></Relationships>
</file>

<file path=ppt/slides/_rels/slide6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2.xml"/><Relationship Id="rId5" Type="http://schemas.openxmlformats.org/officeDocument/2006/relationships/image" Target="../media/image12.png"/><Relationship Id="rId4" Type="http://schemas.openxmlformats.org/officeDocument/2006/relationships/image" Target="../media/image11.png"/></Relationships>
</file>

<file path=ppt/slides/_rels/slide6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3.xml"/></Relationships>
</file>

<file path=ppt/slides/_rels/slide6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2.xml"/><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object 3">
            <a:extLst>
              <a:ext uri="{FF2B5EF4-FFF2-40B4-BE49-F238E27FC236}">
                <a16:creationId xmlns:a16="http://schemas.microsoft.com/office/drawing/2014/main" id="{20A65D7B-498C-4352-958A-D1D65D880D4E}"/>
              </a:ext>
            </a:extLst>
          </p:cNvPr>
          <p:cNvPicPr/>
          <p:nvPr/>
        </p:nvPicPr>
        <p:blipFill>
          <a:blip r:embed="rId2" cstate="print"/>
          <a:stretch>
            <a:fillRect/>
          </a:stretch>
        </p:blipFill>
        <p:spPr>
          <a:xfrm>
            <a:off x="64589" y="1325367"/>
            <a:ext cx="12113111" cy="6021770"/>
          </a:xfrm>
          <a:prstGeom prst="rect">
            <a:avLst/>
          </a:prstGeom>
        </p:spPr>
      </p:pic>
      <p:sp>
        <p:nvSpPr>
          <p:cNvPr id="5" name="Rectangle 4">
            <a:extLst>
              <a:ext uri="{FF2B5EF4-FFF2-40B4-BE49-F238E27FC236}">
                <a16:creationId xmlns:a16="http://schemas.microsoft.com/office/drawing/2014/main" id="{03C086D4-8D88-6581-DCBE-A608AA60381F}"/>
              </a:ext>
            </a:extLst>
          </p:cNvPr>
          <p:cNvSpPr/>
          <p:nvPr/>
        </p:nvSpPr>
        <p:spPr>
          <a:xfrm>
            <a:off x="1919536" y="404664"/>
            <a:ext cx="8302150" cy="6453336"/>
          </a:xfrm>
          <a:prstGeom prst="rect">
            <a:avLst/>
          </a:prstGeom>
          <a:noFill/>
          <a:ln>
            <a:solidFill>
              <a:schemeClr val="accent4">
                <a:lumMod val="75000"/>
              </a:schemeClr>
            </a:solidFill>
          </a:ln>
          <a:effectLst>
            <a:softEdge rad="1270000"/>
          </a:effectLst>
        </p:spPr>
        <p:txBody>
          <a:bodyPr spcFirstLastPara="1" wrap="none">
            <a:prstTxWarp prst="textArchUp">
              <a:avLst>
                <a:gd name="adj" fmla="val 10800000"/>
              </a:avLst>
            </a:prstTxWarp>
            <a:spAutoFit/>
          </a:bodyPr>
          <a:lstStyle/>
          <a:p>
            <a:pPr algn="ctr" eaLnBrk="1" fontAlgn="auto" hangingPunct="1">
              <a:spcBef>
                <a:spcPts val="0"/>
              </a:spcBef>
              <a:spcAft>
                <a:spcPts val="0"/>
              </a:spcAft>
              <a:defRPr/>
            </a:pPr>
            <a:endParaRPr lang="en-IN" sz="9600" b="1" dirty="0">
              <a:ln w="22225">
                <a:solidFill>
                  <a:schemeClr val="accent2"/>
                </a:solidFill>
                <a:prstDash val="solid"/>
              </a:ln>
              <a:solidFill>
                <a:schemeClr val="accent2">
                  <a:lumMod val="40000"/>
                  <a:lumOff val="60000"/>
                </a:schemeClr>
              </a:solidFill>
              <a:latin typeface="+mn-lt"/>
            </a:endParaRPr>
          </a:p>
        </p:txBody>
      </p:sp>
      <p:pic>
        <p:nvPicPr>
          <p:cNvPr id="6" name="Picture 5">
            <a:extLst>
              <a:ext uri="{FF2B5EF4-FFF2-40B4-BE49-F238E27FC236}">
                <a16:creationId xmlns:a16="http://schemas.microsoft.com/office/drawing/2014/main" id="{F47782F4-264D-4E13-8A57-6F7049A2BB9E}"/>
              </a:ext>
            </a:extLst>
          </p:cNvPr>
          <p:cNvPicPr>
            <a:picLocks noChangeAspect="1"/>
          </p:cNvPicPr>
          <p:nvPr/>
        </p:nvPicPr>
        <p:blipFill>
          <a:blip r:embed="rId3"/>
          <a:stretch>
            <a:fillRect/>
          </a:stretch>
        </p:blipFill>
        <p:spPr>
          <a:xfrm>
            <a:off x="404872" y="2909618"/>
            <a:ext cx="9283148" cy="1348648"/>
          </a:xfrm>
          <a:prstGeom prst="rect">
            <a:avLst/>
          </a:prstGeom>
        </p:spPr>
      </p:pic>
      <p:pic>
        <p:nvPicPr>
          <p:cNvPr id="7" name="object 4">
            <a:extLst>
              <a:ext uri="{FF2B5EF4-FFF2-40B4-BE49-F238E27FC236}">
                <a16:creationId xmlns:a16="http://schemas.microsoft.com/office/drawing/2014/main" id="{712D7C7C-4735-4897-9EB1-1A0D2183CE8F}"/>
              </a:ext>
            </a:extLst>
          </p:cNvPr>
          <p:cNvPicPr/>
          <p:nvPr/>
        </p:nvPicPr>
        <p:blipFill rotWithShape="1">
          <a:blip r:embed="rId4" cstate="print"/>
          <a:srcRect r="21695"/>
          <a:stretch/>
        </p:blipFill>
        <p:spPr>
          <a:xfrm>
            <a:off x="10741032" y="77298"/>
            <a:ext cx="1436668" cy="1088879"/>
          </a:xfrm>
          <a:prstGeom prst="rect">
            <a:avLst/>
          </a:prstGeom>
        </p:spPr>
      </p:pic>
      <p:pic>
        <p:nvPicPr>
          <p:cNvPr id="8" name="Picture 7">
            <a:extLst>
              <a:ext uri="{FF2B5EF4-FFF2-40B4-BE49-F238E27FC236}">
                <a16:creationId xmlns:a16="http://schemas.microsoft.com/office/drawing/2014/main" id="{24405B09-2448-4681-A0A4-CFF09147B8AF}"/>
              </a:ext>
            </a:extLst>
          </p:cNvPr>
          <p:cNvPicPr>
            <a:picLocks noChangeAspect="1"/>
          </p:cNvPicPr>
          <p:nvPr/>
        </p:nvPicPr>
        <p:blipFill>
          <a:blip r:embed="rId5"/>
          <a:stretch>
            <a:fillRect/>
          </a:stretch>
        </p:blipFill>
        <p:spPr>
          <a:xfrm>
            <a:off x="244590" y="167579"/>
            <a:ext cx="1384533" cy="941482"/>
          </a:xfrm>
          <a:prstGeom prst="rect">
            <a:avLst/>
          </a:prstGeom>
        </p:spPr>
      </p:pic>
      <p:pic>
        <p:nvPicPr>
          <p:cNvPr id="9" name="Picture 2" descr="Federal Emergency Management Agency (FEMA) Chemical, Biological,  Radiological, and Nuclear (CBRN) Office: Chemical Portfolio Ove">
            <a:extLst>
              <a:ext uri="{FF2B5EF4-FFF2-40B4-BE49-F238E27FC236}">
                <a16:creationId xmlns:a16="http://schemas.microsoft.com/office/drawing/2014/main" id="{EF894952-3460-4B21-B722-631931943D27}"/>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068961" y="0"/>
            <a:ext cx="1848682" cy="1848678"/>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a:extLst>
              <a:ext uri="{FF2B5EF4-FFF2-40B4-BE49-F238E27FC236}">
                <a16:creationId xmlns:a16="http://schemas.microsoft.com/office/drawing/2014/main" id="{09134B07-FDD4-4628-BA60-DEBAEC4303B7}"/>
              </a:ext>
            </a:extLst>
          </p:cNvPr>
          <p:cNvPicPr>
            <a:picLocks noChangeAspect="1"/>
          </p:cNvPicPr>
          <p:nvPr/>
        </p:nvPicPr>
        <p:blipFill>
          <a:blip r:embed="rId7"/>
          <a:stretch>
            <a:fillRect/>
          </a:stretch>
        </p:blipFill>
        <p:spPr>
          <a:xfrm>
            <a:off x="-142143" y="5798460"/>
            <a:ext cx="12192000" cy="1261872"/>
          </a:xfrm>
          <a:prstGeom prst="rect">
            <a:avLst/>
          </a:prstGeom>
        </p:spPr>
      </p:pic>
      <p:sp>
        <p:nvSpPr>
          <p:cNvPr id="2" name="Rectangle 1">
            <a:extLst>
              <a:ext uri="{FF2B5EF4-FFF2-40B4-BE49-F238E27FC236}">
                <a16:creationId xmlns:a16="http://schemas.microsoft.com/office/drawing/2014/main" id="{8206FE79-F5DB-4E1F-A8E3-392D875D21C3}"/>
              </a:ext>
            </a:extLst>
          </p:cNvPr>
          <p:cNvSpPr/>
          <p:nvPr/>
        </p:nvSpPr>
        <p:spPr>
          <a:xfrm>
            <a:off x="467907" y="2833661"/>
            <a:ext cx="8836513" cy="1323439"/>
          </a:xfrm>
          <a:prstGeom prst="rect">
            <a:avLst/>
          </a:prstGeom>
        </p:spPr>
        <p:txBody>
          <a:bodyPr wrap="square">
            <a:spAutoFit/>
          </a:bodyPr>
          <a:lstStyle/>
          <a:p>
            <a:r>
              <a:rPr lang="hi-IN" altLang="en-US" sz="4000" b="1" dirty="0">
                <a:ln w="22225">
                  <a:solidFill>
                    <a:schemeClr val="accent2"/>
                  </a:solidFill>
                  <a:prstDash val="solid"/>
                </a:ln>
                <a:solidFill>
                  <a:schemeClr val="bg1"/>
                </a:solidFill>
                <a:latin typeface="OPen sans" panose="020B0606030504020204"/>
              </a:rPr>
              <a:t>रासायनिक युद्ध एजेंट (सी</a:t>
            </a:r>
            <a:r>
              <a:rPr lang="en-US" altLang="en-US" sz="4000" b="1" dirty="0">
                <a:ln w="22225">
                  <a:solidFill>
                    <a:schemeClr val="accent2"/>
                  </a:solidFill>
                  <a:prstDash val="solid"/>
                </a:ln>
                <a:solidFill>
                  <a:schemeClr val="bg1"/>
                </a:solidFill>
                <a:latin typeface="OPen sans" panose="020B0606030504020204"/>
              </a:rPr>
              <a:t>.</a:t>
            </a:r>
            <a:r>
              <a:rPr lang="hi-IN" altLang="en-US" sz="4000" b="1" dirty="0">
                <a:ln w="22225">
                  <a:solidFill>
                    <a:schemeClr val="accent2"/>
                  </a:solidFill>
                  <a:prstDash val="solid"/>
                </a:ln>
                <a:solidFill>
                  <a:schemeClr val="bg1"/>
                </a:solidFill>
                <a:latin typeface="OPen sans" panose="020B0606030504020204"/>
              </a:rPr>
              <a:t>डब्ल्यू</a:t>
            </a:r>
            <a:r>
              <a:rPr lang="en-US" altLang="en-US" sz="4000" b="1" dirty="0">
                <a:ln w="22225">
                  <a:solidFill>
                    <a:schemeClr val="accent2"/>
                  </a:solidFill>
                  <a:prstDash val="solid"/>
                </a:ln>
                <a:solidFill>
                  <a:schemeClr val="bg1"/>
                </a:solidFill>
                <a:latin typeface="OPen sans" panose="020B0606030504020204"/>
              </a:rPr>
              <a:t>.</a:t>
            </a:r>
            <a:r>
              <a:rPr lang="hi-IN" altLang="en-US" sz="4000" b="1" dirty="0">
                <a:ln w="22225">
                  <a:solidFill>
                    <a:schemeClr val="accent2"/>
                  </a:solidFill>
                  <a:prstDash val="solid"/>
                </a:ln>
                <a:solidFill>
                  <a:schemeClr val="bg1"/>
                </a:solidFill>
                <a:latin typeface="OPen sans" panose="020B0606030504020204"/>
              </a:rPr>
              <a:t>ए): वर्गीकरण, विशेषताएं और गुण</a:t>
            </a:r>
            <a:endParaRPr lang="en-IN" b="1" dirty="0">
              <a:latin typeface="OPen sans" panose="020B0606030504020204"/>
            </a:endParaRPr>
          </a:p>
        </p:txBody>
      </p:sp>
      <p:sp>
        <p:nvSpPr>
          <p:cNvPr id="4" name="TextBox 3">
            <a:extLst>
              <a:ext uri="{FF2B5EF4-FFF2-40B4-BE49-F238E27FC236}">
                <a16:creationId xmlns:a16="http://schemas.microsoft.com/office/drawing/2014/main" id="{14E4BE23-064A-D0CE-6B14-ACA665352FE5}"/>
              </a:ext>
            </a:extLst>
          </p:cNvPr>
          <p:cNvSpPr txBox="1"/>
          <p:nvPr/>
        </p:nvSpPr>
        <p:spPr>
          <a:xfrm>
            <a:off x="7698158" y="6257482"/>
            <a:ext cx="6206646" cy="523220"/>
          </a:xfrm>
          <a:prstGeom prst="rect">
            <a:avLst/>
          </a:prstGeom>
          <a:noFill/>
        </p:spPr>
        <p:txBody>
          <a:bodyPr wrap="square">
            <a:spAutoFit/>
          </a:bodyPr>
          <a:lstStyle/>
          <a:p>
            <a:r>
              <a:rPr lang="hi-IN" sz="2800" dirty="0">
                <a:effectLst/>
                <a:latin typeface="Kruti Dev 092" pitchFamily="2" charset="0"/>
                <a:ea typeface="Calibri" panose="020F0502020204030204" pitchFamily="34" charset="0"/>
                <a:cs typeface="Mangal" panose="02040503050203030202" pitchFamily="18" charset="0"/>
              </a:rPr>
              <a:t>निरीक्षक/</a:t>
            </a:r>
            <a:r>
              <a:rPr lang="hi-IN" sz="2800" dirty="0" err="1">
                <a:effectLst/>
                <a:latin typeface="Kruti Dev 092" pitchFamily="2" charset="0"/>
                <a:ea typeface="Calibri" panose="020F0502020204030204" pitchFamily="34" charset="0"/>
                <a:cs typeface="Mangal" panose="02040503050203030202" pitchFamily="18" charset="0"/>
              </a:rPr>
              <a:t>जीडी</a:t>
            </a:r>
            <a:r>
              <a:rPr lang="hi-IN" sz="2800" dirty="0">
                <a:effectLst/>
                <a:latin typeface="Kruti Dev 092" pitchFamily="2" charset="0"/>
                <a:ea typeface="Calibri" panose="020F0502020204030204" pitchFamily="34" charset="0"/>
                <a:cs typeface="Mangal" panose="02040503050203030202" pitchFamily="18" charset="0"/>
              </a:rPr>
              <a:t> </a:t>
            </a:r>
            <a:r>
              <a:rPr lang="hi-IN" sz="2800" dirty="0" err="1">
                <a:effectLst/>
                <a:latin typeface="Kruti Dev 092" pitchFamily="2" charset="0"/>
                <a:ea typeface="Calibri" panose="020F0502020204030204" pitchFamily="34" charset="0"/>
                <a:cs typeface="Mangal" panose="02040503050203030202" pitchFamily="18" charset="0"/>
              </a:rPr>
              <a:t>शिवकली</a:t>
            </a:r>
            <a:r>
              <a:rPr lang="hi-IN" sz="2800" dirty="0">
                <a:effectLst/>
                <a:latin typeface="Kruti Dev 092" pitchFamily="2" charset="0"/>
                <a:ea typeface="Calibri" panose="020F0502020204030204" pitchFamily="34" charset="0"/>
                <a:cs typeface="Mangal" panose="02040503050203030202" pitchFamily="18" charset="0"/>
              </a:rPr>
              <a:t> </a:t>
            </a:r>
            <a:r>
              <a:rPr lang="hi-IN" sz="2800" dirty="0" err="1">
                <a:effectLst/>
                <a:latin typeface="Kruti Dev 092" pitchFamily="2" charset="0"/>
                <a:ea typeface="Calibri" panose="020F0502020204030204" pitchFamily="34" charset="0"/>
                <a:cs typeface="Mangal" panose="02040503050203030202" pitchFamily="18" charset="0"/>
              </a:rPr>
              <a:t>धुर्वे</a:t>
            </a:r>
            <a:endParaRPr lang="en-IN" sz="2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452" y="2129310"/>
            <a:ext cx="3720759" cy="2421174"/>
          </a:xfrm>
        </p:spPr>
        <p:txBody>
          <a:bodyPr>
            <a:noAutofit/>
          </a:bodyPr>
          <a:lstStyle/>
          <a:p>
            <a:pPr algn="ctr"/>
            <a:r>
              <a:rPr lang="hi-IN" sz="4000" b="1" dirty="0">
                <a:solidFill>
                  <a:srgbClr val="C00000"/>
                </a:solidFill>
                <a:latin typeface="Open sans" panose="020B0606030504020204"/>
                <a:cs typeface="Arial" pitchFamily="34" charset="0"/>
              </a:rPr>
              <a:t>शरीर में प्रवेश करने के विभिन्न मार्ग:</a:t>
            </a:r>
            <a:endParaRPr lang="en-US" sz="4000" b="1" dirty="0">
              <a:solidFill>
                <a:srgbClr val="C00000"/>
              </a:solidFill>
              <a:latin typeface="Open sans" panose="020B0606030504020204"/>
              <a:cs typeface="Arial"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graphicFrame>
        <p:nvGraphicFramePr>
          <p:cNvPr id="10" name="Object 2">
            <a:extLst>
              <a:ext uri="{FF2B5EF4-FFF2-40B4-BE49-F238E27FC236}">
                <a16:creationId xmlns:a16="http://schemas.microsoft.com/office/drawing/2014/main" id="{BF0A6BA3-AF7F-48EF-AF3A-ED7C72E5C5DE}"/>
              </a:ext>
            </a:extLst>
          </p:cNvPr>
          <p:cNvGraphicFramePr>
            <a:graphicFrameLocks/>
          </p:cNvGraphicFramePr>
          <p:nvPr/>
        </p:nvGraphicFramePr>
        <p:xfrm>
          <a:off x="6207982" y="1586761"/>
          <a:ext cx="2338916" cy="4868863"/>
        </p:xfrm>
        <a:graphic>
          <a:graphicData uri="http://schemas.openxmlformats.org/presentationml/2006/ole">
            <mc:AlternateContent xmlns:mc="http://schemas.openxmlformats.org/markup-compatibility/2006">
              <mc:Choice xmlns:v="urn:schemas-microsoft-com:vml" Requires="v">
                <p:oleObj name="CorelDRAW!" r:id="rId4" imgW="1703388" imgH="4868863" progId="">
                  <p:embed/>
                </p:oleObj>
              </mc:Choice>
              <mc:Fallback>
                <p:oleObj name="CorelDRAW!" r:id="rId4" imgW="1703388" imgH="4868863" progId="">
                  <p:embed/>
                  <p:pic>
                    <p:nvPicPr>
                      <p:cNvPr id="10" name="Object 2">
                        <a:extLst>
                          <a:ext uri="{FF2B5EF4-FFF2-40B4-BE49-F238E27FC236}">
                            <a16:creationId xmlns:a16="http://schemas.microsoft.com/office/drawing/2014/main" id="{BF0A6BA3-AF7F-48EF-AF3A-ED7C72E5C5DE}"/>
                          </a:ext>
                        </a:extLst>
                      </p:cNvPr>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07982" y="1586761"/>
                        <a:ext cx="2338916" cy="4868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 name="Rectangle 4">
            <a:extLst>
              <a:ext uri="{FF2B5EF4-FFF2-40B4-BE49-F238E27FC236}">
                <a16:creationId xmlns:a16="http://schemas.microsoft.com/office/drawing/2014/main" id="{1A92D4F9-0766-4874-AADF-6235827A0ADA}"/>
              </a:ext>
            </a:extLst>
          </p:cNvPr>
          <p:cNvSpPr>
            <a:spLocks noChangeArrowheads="1"/>
          </p:cNvSpPr>
          <p:nvPr/>
        </p:nvSpPr>
        <p:spPr bwMode="auto">
          <a:xfrm>
            <a:off x="10490002" y="2210648"/>
            <a:ext cx="899443" cy="452769"/>
          </a:xfrm>
          <a:prstGeom prst="rect">
            <a:avLst/>
          </a:prstGeom>
          <a:noFill/>
          <a:ln w="9525">
            <a:noFill/>
            <a:miter lim="800000"/>
            <a:headEnd/>
            <a:tailEnd/>
          </a:ln>
        </p:spPr>
        <p:txBody>
          <a:bodyPr wrap="none" lIns="82628" tIns="41315" rIns="82628" bIns="41315">
            <a:spAutoFit/>
          </a:bodyPr>
          <a:lstStyle/>
          <a:p>
            <a:pPr defTabSz="820738"/>
            <a:r>
              <a:rPr lang="hi-IN" sz="2400" b="1" dirty="0">
                <a:latin typeface="Open sans" panose="020B0606030504020204"/>
              </a:rPr>
              <a:t>आंखें </a:t>
            </a:r>
            <a:endParaRPr lang="en-US" sz="2400" b="1" dirty="0">
              <a:latin typeface="Open sans" panose="020B0606030504020204"/>
            </a:endParaRPr>
          </a:p>
        </p:txBody>
      </p:sp>
      <p:sp>
        <p:nvSpPr>
          <p:cNvPr id="13" name="Rectangle 6">
            <a:extLst>
              <a:ext uri="{FF2B5EF4-FFF2-40B4-BE49-F238E27FC236}">
                <a16:creationId xmlns:a16="http://schemas.microsoft.com/office/drawing/2014/main" id="{BD5E426C-152C-467B-97A2-870B2E7648EE}"/>
              </a:ext>
            </a:extLst>
          </p:cNvPr>
          <p:cNvSpPr>
            <a:spLocks noChangeArrowheads="1"/>
          </p:cNvSpPr>
          <p:nvPr/>
        </p:nvSpPr>
        <p:spPr bwMode="auto">
          <a:xfrm>
            <a:off x="4636368" y="4550484"/>
            <a:ext cx="1869259" cy="452769"/>
          </a:xfrm>
          <a:prstGeom prst="rect">
            <a:avLst/>
          </a:prstGeom>
          <a:noFill/>
          <a:ln w="9525">
            <a:noFill/>
            <a:miter lim="800000"/>
            <a:headEnd/>
            <a:tailEnd/>
          </a:ln>
        </p:spPr>
        <p:txBody>
          <a:bodyPr wrap="none" lIns="82628" tIns="41315" rIns="82628" bIns="41315">
            <a:spAutoFit/>
          </a:bodyPr>
          <a:lstStyle/>
          <a:p>
            <a:pPr defTabSz="820738"/>
            <a:r>
              <a:rPr lang="hi-IN" sz="2400" b="1" dirty="0">
                <a:latin typeface="Open sans" panose="020B0606030504020204"/>
              </a:rPr>
              <a:t>त्वचा (स्किन)</a:t>
            </a:r>
            <a:endParaRPr lang="en-US" sz="2400" b="1" dirty="0">
              <a:latin typeface="Open sans" panose="020B0606030504020204"/>
            </a:endParaRPr>
          </a:p>
        </p:txBody>
      </p:sp>
      <p:sp>
        <p:nvSpPr>
          <p:cNvPr id="14" name="Line 9">
            <a:extLst>
              <a:ext uri="{FF2B5EF4-FFF2-40B4-BE49-F238E27FC236}">
                <a16:creationId xmlns:a16="http://schemas.microsoft.com/office/drawing/2014/main" id="{DA3B801E-46D7-49F1-867F-23C9BEB60C41}"/>
              </a:ext>
            </a:extLst>
          </p:cNvPr>
          <p:cNvSpPr>
            <a:spLocks noChangeShapeType="1"/>
          </p:cNvSpPr>
          <p:nvPr/>
        </p:nvSpPr>
        <p:spPr bwMode="auto">
          <a:xfrm>
            <a:off x="7391203" y="2110629"/>
            <a:ext cx="1828101" cy="718632"/>
          </a:xfrm>
          <a:prstGeom prst="line">
            <a:avLst/>
          </a:prstGeom>
          <a:noFill/>
          <a:ln w="12700">
            <a:solidFill>
              <a:schemeClr val="tx1"/>
            </a:solidFill>
            <a:round/>
            <a:headEnd type="none" w="sm" len="sm"/>
            <a:tailEnd type="none" w="sm" len="sm"/>
          </a:ln>
        </p:spPr>
        <p:txBody>
          <a:bodyPr/>
          <a:lstStyle/>
          <a:p>
            <a:endParaRPr lang="en-US"/>
          </a:p>
        </p:txBody>
      </p:sp>
      <p:sp>
        <p:nvSpPr>
          <p:cNvPr id="15" name="Line 10">
            <a:extLst>
              <a:ext uri="{FF2B5EF4-FFF2-40B4-BE49-F238E27FC236}">
                <a16:creationId xmlns:a16="http://schemas.microsoft.com/office/drawing/2014/main" id="{3521026B-C5DA-4EA3-9137-4CB864FD5A9F}"/>
              </a:ext>
            </a:extLst>
          </p:cNvPr>
          <p:cNvSpPr>
            <a:spLocks noChangeShapeType="1"/>
          </p:cNvSpPr>
          <p:nvPr/>
        </p:nvSpPr>
        <p:spPr bwMode="auto">
          <a:xfrm>
            <a:off x="7590169" y="1997917"/>
            <a:ext cx="2901951" cy="406400"/>
          </a:xfrm>
          <a:prstGeom prst="line">
            <a:avLst/>
          </a:prstGeom>
          <a:noFill/>
          <a:ln w="12700">
            <a:solidFill>
              <a:schemeClr val="tx1"/>
            </a:solidFill>
            <a:round/>
            <a:headEnd type="none" w="sm" len="sm"/>
            <a:tailEnd type="none" w="sm" len="sm"/>
          </a:ln>
        </p:spPr>
        <p:txBody>
          <a:bodyPr/>
          <a:lstStyle/>
          <a:p>
            <a:endParaRPr lang="en-US"/>
          </a:p>
        </p:txBody>
      </p:sp>
      <p:sp>
        <p:nvSpPr>
          <p:cNvPr id="17" name="Rectangle 13">
            <a:extLst>
              <a:ext uri="{FF2B5EF4-FFF2-40B4-BE49-F238E27FC236}">
                <a16:creationId xmlns:a16="http://schemas.microsoft.com/office/drawing/2014/main" id="{6D2874E5-FC60-4440-B9A1-C1D62DE23F21}"/>
              </a:ext>
            </a:extLst>
          </p:cNvPr>
          <p:cNvSpPr>
            <a:spLocks noChangeArrowheads="1"/>
          </p:cNvSpPr>
          <p:nvPr/>
        </p:nvSpPr>
        <p:spPr bwMode="auto">
          <a:xfrm>
            <a:off x="9795732" y="3760047"/>
            <a:ext cx="1200807" cy="452769"/>
          </a:xfrm>
          <a:prstGeom prst="rect">
            <a:avLst/>
          </a:prstGeom>
          <a:noFill/>
          <a:ln w="9525">
            <a:noFill/>
            <a:miter lim="800000"/>
            <a:headEnd/>
            <a:tailEnd/>
          </a:ln>
        </p:spPr>
        <p:txBody>
          <a:bodyPr wrap="none" lIns="82628" tIns="41315" rIns="82628" bIns="41315">
            <a:spAutoFit/>
          </a:bodyPr>
          <a:lstStyle/>
          <a:p>
            <a:pPr defTabSz="820738"/>
            <a:r>
              <a:rPr lang="hi-IN" sz="2400" b="1" dirty="0">
                <a:latin typeface="Open sans" panose="020B0606030504020204"/>
              </a:rPr>
              <a:t>इंजेक्शन</a:t>
            </a:r>
            <a:endParaRPr lang="en-US" sz="2400" b="1" dirty="0">
              <a:latin typeface="Open sans" panose="020B0606030504020204"/>
            </a:endParaRPr>
          </a:p>
        </p:txBody>
      </p:sp>
      <p:sp>
        <p:nvSpPr>
          <p:cNvPr id="18" name="Line 14">
            <a:extLst>
              <a:ext uri="{FF2B5EF4-FFF2-40B4-BE49-F238E27FC236}">
                <a16:creationId xmlns:a16="http://schemas.microsoft.com/office/drawing/2014/main" id="{94A77AFB-4365-4DC9-B3D8-08C9215204AF}"/>
              </a:ext>
            </a:extLst>
          </p:cNvPr>
          <p:cNvSpPr>
            <a:spLocks noChangeShapeType="1"/>
          </p:cNvSpPr>
          <p:nvPr/>
        </p:nvSpPr>
        <p:spPr bwMode="auto">
          <a:xfrm>
            <a:off x="8176482" y="3561604"/>
            <a:ext cx="1612900" cy="446088"/>
          </a:xfrm>
          <a:prstGeom prst="line">
            <a:avLst/>
          </a:prstGeom>
          <a:noFill/>
          <a:ln w="12700">
            <a:solidFill>
              <a:schemeClr val="tx1"/>
            </a:solidFill>
            <a:round/>
            <a:headEnd type="none" w="sm" len="sm"/>
            <a:tailEnd type="none" w="sm" len="sm"/>
          </a:ln>
        </p:spPr>
        <p:txBody>
          <a:bodyPr/>
          <a:lstStyle/>
          <a:p>
            <a:endParaRPr lang="en-US"/>
          </a:p>
        </p:txBody>
      </p:sp>
      <p:sp>
        <p:nvSpPr>
          <p:cNvPr id="3" name="Rectangle 2"/>
          <p:cNvSpPr/>
          <p:nvPr/>
        </p:nvSpPr>
        <p:spPr>
          <a:xfrm>
            <a:off x="9245002" y="2712850"/>
            <a:ext cx="1088760" cy="369332"/>
          </a:xfrm>
          <a:prstGeom prst="rect">
            <a:avLst/>
          </a:prstGeom>
        </p:spPr>
        <p:txBody>
          <a:bodyPr wrap="none">
            <a:spAutoFit/>
          </a:bodyPr>
          <a:lstStyle/>
          <a:p>
            <a:pPr defTabSz="820738"/>
            <a:r>
              <a:rPr lang="hi-IN" b="1" dirty="0">
                <a:latin typeface="Open sans" panose="020B0606030504020204"/>
              </a:rPr>
              <a:t>इनहेलेशन</a:t>
            </a:r>
            <a:endParaRPr lang="en-US" b="1" dirty="0">
              <a:latin typeface="Open sans" panose="020B0606030504020204"/>
            </a:endParaRPr>
          </a:p>
        </p:txBody>
      </p:sp>
    </p:spTree>
    <p:extLst>
      <p:ext uri="{BB962C8B-B14F-4D97-AF65-F5344CB8AC3E}">
        <p14:creationId xmlns:p14="http://schemas.microsoft.com/office/powerpoint/2010/main" val="12535684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897095"/>
            <a:ext cx="3628103" cy="1192695"/>
          </a:xfrm>
        </p:spPr>
        <p:txBody>
          <a:bodyPr>
            <a:noAutofit/>
          </a:bodyPr>
          <a:lstStyle/>
          <a:p>
            <a:pPr algn="ctr"/>
            <a:r>
              <a:rPr lang="hi-IN" sz="4000" b="1" dirty="0">
                <a:solidFill>
                  <a:srgbClr val="C00000"/>
                </a:solidFill>
                <a:latin typeface="Open sans" panose="020B0606030504020204"/>
                <a:cs typeface="Arial" pitchFamily="34" charset="0"/>
              </a:rPr>
              <a:t>नर्व एजेंट</a:t>
            </a:r>
            <a:endParaRPr lang="en-US" sz="40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3805085" y="1141866"/>
            <a:ext cx="7864776" cy="5507412"/>
          </a:xfrm>
        </p:spPr>
        <p:txBody>
          <a:bodyPr>
            <a:noAutofit/>
          </a:bodyPr>
          <a:lstStyle/>
          <a:p>
            <a:pPr algn="just">
              <a:lnSpc>
                <a:spcPct val="100000"/>
              </a:lnSpc>
              <a:defRPr/>
            </a:pPr>
            <a:r>
              <a:rPr lang="hi-IN" sz="2600" dirty="0">
                <a:latin typeface="Open sans" panose="020B0606030504020204"/>
              </a:rPr>
              <a:t>कार्बनिक फॉस्फोरस यौगिकों के समूह से रासायनिक रूप से संबंधित हैं।</a:t>
            </a:r>
          </a:p>
          <a:p>
            <a:pPr algn="just">
              <a:lnSpc>
                <a:spcPct val="100000"/>
              </a:lnSpc>
              <a:defRPr/>
            </a:pPr>
            <a:r>
              <a:rPr lang="hi-IN" sz="2600" dirty="0">
                <a:latin typeface="Open sans" panose="020B0606030504020204"/>
              </a:rPr>
              <a:t>रासायनिक एजेंटों में सबसे अधिक विषाक्त हैं।</a:t>
            </a:r>
          </a:p>
          <a:p>
            <a:pPr algn="just">
              <a:lnSpc>
                <a:spcPct val="100000"/>
              </a:lnSpc>
              <a:defRPr/>
            </a:pPr>
            <a:r>
              <a:rPr lang="hi-IN" sz="2600" dirty="0">
                <a:latin typeface="Open sans" panose="020B0606030504020204"/>
              </a:rPr>
              <a:t>ये अपने तरल और वाष्प अवस्था में खतरा पैदा करते हैं।</a:t>
            </a:r>
            <a:r>
              <a:rPr lang="en-US" sz="2600" dirty="0">
                <a:latin typeface="Open sans" panose="020B0606030504020204"/>
              </a:rPr>
              <a:t>. </a:t>
            </a:r>
          </a:p>
          <a:p>
            <a:pPr algn="just">
              <a:lnSpc>
                <a:spcPct val="100000"/>
              </a:lnSpc>
              <a:defRPr/>
            </a:pPr>
            <a:r>
              <a:rPr lang="hi-IN" sz="2600" dirty="0">
                <a:latin typeface="Open sans" panose="020B0606030504020204"/>
              </a:rPr>
              <a:t>नर्व एजेंट के संपर्क में आने के कुछ मिनटों के भीतर मृत्यु हो सकती है।</a:t>
            </a:r>
          </a:p>
          <a:p>
            <a:pPr algn="just">
              <a:lnSpc>
                <a:spcPct val="100000"/>
              </a:lnSpc>
              <a:defRPr/>
            </a:pPr>
            <a:r>
              <a:rPr lang="hi-IN" sz="2600" dirty="0">
                <a:latin typeface="Open sans" panose="020B0606030504020204"/>
              </a:rPr>
              <a:t> नर्व एजेंट आमतौर पर मध्यम तापमान पर तरल अवस्था में होते हैं। </a:t>
            </a:r>
          </a:p>
          <a:p>
            <a:pPr algn="just">
              <a:lnSpc>
                <a:spcPct val="100000"/>
              </a:lnSpc>
              <a:defRPr/>
            </a:pPr>
            <a:r>
              <a:rPr lang="hi-IN" sz="2600" dirty="0">
                <a:latin typeface="Open sans" panose="020B0606030504020204"/>
              </a:rPr>
              <a:t>फैलाव पर, अधिक वाष्पशील एजेंट वाष्प और तरल खतरा पैदा करते हैं।</a:t>
            </a: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30750173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6394" y="2882346"/>
            <a:ext cx="4363719" cy="1192695"/>
          </a:xfrm>
        </p:spPr>
        <p:txBody>
          <a:bodyPr>
            <a:noAutofit/>
          </a:bodyPr>
          <a:lstStyle/>
          <a:p>
            <a:pPr algn="ctr"/>
            <a:r>
              <a:rPr lang="hi-IN" sz="4000" b="1" dirty="0">
                <a:solidFill>
                  <a:srgbClr val="C00000"/>
                </a:solidFill>
                <a:latin typeface="Open sans" panose="020B0606030504020204"/>
                <a:cs typeface="Arial" pitchFamily="34" charset="0"/>
              </a:rPr>
              <a:t>कुछ ज्ञात नर्व एजेंट हैं </a:t>
            </a:r>
            <a:endParaRPr lang="en-US" sz="40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5788786" y="1141866"/>
            <a:ext cx="6033871" cy="5507412"/>
          </a:xfrm>
        </p:spPr>
        <p:txBody>
          <a:bodyPr>
            <a:noAutofit/>
          </a:bodyPr>
          <a:lstStyle/>
          <a:p>
            <a:pPr algn="just">
              <a:lnSpc>
                <a:spcPct val="200000"/>
              </a:lnSpc>
              <a:defRPr/>
            </a:pPr>
            <a:r>
              <a:rPr lang="hi-IN" dirty="0">
                <a:latin typeface="Open sans" panose="020B0606030504020204"/>
              </a:rPr>
              <a:t>टैबुन (</a:t>
            </a:r>
            <a:r>
              <a:rPr lang="en-US" dirty="0">
                <a:latin typeface="Open sans" panose="020B0606030504020204"/>
              </a:rPr>
              <a:t>GA)</a:t>
            </a:r>
            <a:endParaRPr lang="hi-IN" dirty="0">
              <a:latin typeface="Open sans" panose="020B0606030504020204"/>
            </a:endParaRPr>
          </a:p>
          <a:p>
            <a:pPr algn="just">
              <a:lnSpc>
                <a:spcPct val="200000"/>
              </a:lnSpc>
              <a:defRPr/>
            </a:pPr>
            <a:r>
              <a:rPr lang="hi-IN" dirty="0">
                <a:latin typeface="Open sans" panose="020B0606030504020204"/>
              </a:rPr>
              <a:t>सारिन (</a:t>
            </a:r>
            <a:r>
              <a:rPr lang="en-US" dirty="0">
                <a:latin typeface="Open sans" panose="020B0606030504020204"/>
              </a:rPr>
              <a:t>GB)</a:t>
            </a:r>
            <a:endParaRPr lang="hi-IN" dirty="0">
              <a:latin typeface="Open sans" panose="020B0606030504020204"/>
            </a:endParaRPr>
          </a:p>
          <a:p>
            <a:pPr algn="just">
              <a:lnSpc>
                <a:spcPct val="200000"/>
              </a:lnSpc>
              <a:defRPr/>
            </a:pPr>
            <a:r>
              <a:rPr lang="hi-IN" dirty="0">
                <a:latin typeface="Open sans" panose="020B0606030504020204"/>
              </a:rPr>
              <a:t>सोमन (</a:t>
            </a:r>
            <a:r>
              <a:rPr lang="en-US" dirty="0">
                <a:latin typeface="Open sans" panose="020B0606030504020204"/>
              </a:rPr>
              <a:t>GD)</a:t>
            </a:r>
            <a:endParaRPr lang="hi-IN" dirty="0">
              <a:latin typeface="Open sans" panose="020B0606030504020204"/>
            </a:endParaRPr>
          </a:p>
          <a:p>
            <a:pPr algn="just">
              <a:lnSpc>
                <a:spcPct val="200000"/>
              </a:lnSpc>
              <a:defRPr/>
            </a:pPr>
            <a:r>
              <a:rPr lang="hi-IN" dirty="0">
                <a:latin typeface="Open sans" panose="020B0606030504020204"/>
              </a:rPr>
              <a:t>वीएक्स (</a:t>
            </a:r>
            <a:r>
              <a:rPr lang="en-US" dirty="0">
                <a:latin typeface="Open sans" panose="020B0606030504020204"/>
              </a:rPr>
              <a:t>VX),</a:t>
            </a:r>
            <a:endParaRPr lang="hi-IN" dirty="0">
              <a:latin typeface="Open sans" panose="020B0606030504020204"/>
            </a:endParaRPr>
          </a:p>
          <a:p>
            <a:pPr algn="just">
              <a:lnSpc>
                <a:spcPct val="200000"/>
              </a:lnSpc>
              <a:defRPr/>
            </a:pPr>
            <a:r>
              <a:rPr lang="hi-IN" dirty="0">
                <a:latin typeface="Open sans" panose="020B0606030504020204"/>
              </a:rPr>
              <a:t>नोविचोक एजेंटों </a:t>
            </a:r>
            <a:endParaRPr lang="en-US" dirty="0">
              <a:latin typeface="Open sans" panose="020B0606030504020204"/>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16544847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926592"/>
            <a:ext cx="2549194" cy="1192695"/>
          </a:xfrm>
        </p:spPr>
        <p:txBody>
          <a:bodyPr>
            <a:noAutofit/>
          </a:bodyPr>
          <a:lstStyle/>
          <a:p>
            <a:pPr algn="ctr"/>
            <a:r>
              <a:rPr lang="hi-IN" sz="4000" b="1" dirty="0">
                <a:solidFill>
                  <a:srgbClr val="C00000"/>
                </a:solidFill>
                <a:latin typeface="Open sans" panose="020B0606030504020204"/>
                <a:cs typeface="Arial" pitchFamily="34" charset="0"/>
              </a:rPr>
              <a:t>नर्व एजेंट </a:t>
            </a:r>
            <a:endParaRPr lang="en-US" sz="4000" b="1" dirty="0">
              <a:solidFill>
                <a:srgbClr val="C00000"/>
              </a:solidFill>
              <a:latin typeface="Open sans" panose="020B0606030504020204"/>
              <a:cs typeface="Arial"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graphicFrame>
        <p:nvGraphicFramePr>
          <p:cNvPr id="10" name="Group 60">
            <a:extLst>
              <a:ext uri="{FF2B5EF4-FFF2-40B4-BE49-F238E27FC236}">
                <a16:creationId xmlns:a16="http://schemas.microsoft.com/office/drawing/2014/main" id="{40FD304B-BFCB-4DEB-9E26-235E0592DADC}"/>
              </a:ext>
            </a:extLst>
          </p:cNvPr>
          <p:cNvGraphicFramePr>
            <a:graphicFrameLocks/>
          </p:cNvGraphicFramePr>
          <p:nvPr>
            <p:extLst>
              <p:ext uri="{D42A27DB-BD31-4B8C-83A1-F6EECF244321}">
                <p14:modId xmlns:p14="http://schemas.microsoft.com/office/powerpoint/2010/main" val="2711883183"/>
              </p:ext>
            </p:extLst>
          </p:nvPr>
        </p:nvGraphicFramePr>
        <p:xfrm>
          <a:off x="2549195" y="861714"/>
          <a:ext cx="9116780" cy="6024913"/>
        </p:xfrm>
        <a:graphic>
          <a:graphicData uri="http://schemas.openxmlformats.org/drawingml/2006/table">
            <a:tbl>
              <a:tblPr/>
              <a:tblGrid>
                <a:gridCol w="2892960">
                  <a:extLst>
                    <a:ext uri="{9D8B030D-6E8A-4147-A177-3AD203B41FA5}">
                      <a16:colId xmlns:a16="http://schemas.microsoft.com/office/drawing/2014/main" val="20000"/>
                    </a:ext>
                  </a:extLst>
                </a:gridCol>
                <a:gridCol w="2345199">
                  <a:extLst>
                    <a:ext uri="{9D8B030D-6E8A-4147-A177-3AD203B41FA5}">
                      <a16:colId xmlns:a16="http://schemas.microsoft.com/office/drawing/2014/main" val="20001"/>
                    </a:ext>
                  </a:extLst>
                </a:gridCol>
                <a:gridCol w="328288">
                  <a:extLst>
                    <a:ext uri="{9D8B030D-6E8A-4147-A177-3AD203B41FA5}">
                      <a16:colId xmlns:a16="http://schemas.microsoft.com/office/drawing/2014/main" val="20002"/>
                    </a:ext>
                  </a:extLst>
                </a:gridCol>
                <a:gridCol w="1137686">
                  <a:extLst>
                    <a:ext uri="{9D8B030D-6E8A-4147-A177-3AD203B41FA5}">
                      <a16:colId xmlns:a16="http://schemas.microsoft.com/office/drawing/2014/main" val="738578653"/>
                    </a:ext>
                  </a:extLst>
                </a:gridCol>
                <a:gridCol w="480925">
                  <a:extLst>
                    <a:ext uri="{9D8B030D-6E8A-4147-A177-3AD203B41FA5}">
                      <a16:colId xmlns:a16="http://schemas.microsoft.com/office/drawing/2014/main" val="20003"/>
                    </a:ext>
                  </a:extLst>
                </a:gridCol>
                <a:gridCol w="1931722">
                  <a:extLst>
                    <a:ext uri="{9D8B030D-6E8A-4147-A177-3AD203B41FA5}">
                      <a16:colId xmlns:a16="http://schemas.microsoft.com/office/drawing/2014/main" val="1365872339"/>
                    </a:ext>
                  </a:extLst>
                </a:gridCol>
              </a:tblGrid>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2800" b="1" i="0" u="none" strike="noStrike" cap="none" normalizeH="0" baseline="0" dirty="0">
                          <a:ln>
                            <a:noFill/>
                          </a:ln>
                          <a:solidFill>
                            <a:schemeClr val="tx1"/>
                          </a:solidFill>
                          <a:effectLst/>
                          <a:latin typeface="Open sans" panose="020B0606030504020204"/>
                          <a:cs typeface="Times New Roman" pitchFamily="18" charset="0"/>
                        </a:rPr>
                        <a:t>सामान्य नाम / सैन्य प्रतीक</a:t>
                      </a:r>
                      <a:endParaRPr kumimoji="0" lang="en-US" sz="2800" b="1" i="0" u="none" strike="noStrike" cap="none" normalizeH="0" baseline="0" dirty="0">
                        <a:ln>
                          <a:noFill/>
                        </a:ln>
                        <a:solidFill>
                          <a:schemeClr val="tx1"/>
                        </a:solidFill>
                        <a:effectLst/>
                        <a:latin typeface="Open sans" panose="020B0606030504020204"/>
                        <a:cs typeface="Times New Roman" pitchFamily="18" charset="0"/>
                      </a:endParaRPr>
                    </a:p>
                  </a:txBody>
                  <a:tcPr marL="77153" marR="77153" marT="38568" marB="3856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algn="just">
                        <a:lnSpc>
                          <a:spcPct val="200000"/>
                        </a:lnSpc>
                        <a:defRPr/>
                      </a:pPr>
                      <a:r>
                        <a:rPr lang="hi-IN" sz="2000" dirty="0">
                          <a:latin typeface="Open sans" panose="020B0606030504020204"/>
                        </a:rPr>
                        <a:t>टैबुन (</a:t>
                      </a:r>
                      <a:r>
                        <a:rPr lang="en-US" sz="2000" dirty="0">
                          <a:latin typeface="Open sans" panose="020B0606030504020204"/>
                        </a:rPr>
                        <a:t>GA)</a:t>
                      </a:r>
                      <a:endParaRPr lang="hi-IN" sz="2000" dirty="0">
                        <a:latin typeface="Open sans" panose="020B0606030504020204"/>
                      </a:endParaRPr>
                    </a:p>
                  </a:txBody>
                  <a:tcPr marL="77153" marR="77153" marT="38568" marB="3856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Open sans" panose="020B0606030504020204"/>
                          <a:cs typeface="Times New Roman" pitchFamily="18" charset="0"/>
                        </a:rPr>
                        <a:t>Sarin GB</a:t>
                      </a:r>
                    </a:p>
                  </a:txBody>
                  <a:tcPr marL="77153" marR="77153" marT="38568" marB="3856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r>
                        <a:rPr kumimoji="0" lang="hi-IN" sz="2800" b="1" i="0" u="none" strike="noStrike" kern="1200" cap="none" normalizeH="0" baseline="0" dirty="0">
                          <a:ln>
                            <a:noFill/>
                          </a:ln>
                          <a:solidFill>
                            <a:schemeClr val="tx1"/>
                          </a:solidFill>
                          <a:effectLst/>
                          <a:latin typeface="Open sans" panose="020B0606030504020204"/>
                          <a:ea typeface="+mn-ea"/>
                          <a:cs typeface="Times New Roman" pitchFamily="18" charset="0"/>
                        </a:rPr>
                        <a:t>सारिन (</a:t>
                      </a:r>
                      <a:r>
                        <a:rPr kumimoji="0" lang="en-US" sz="2800" b="1" i="0" u="none" strike="noStrike" kern="1200" cap="none" normalizeH="0" baseline="0" dirty="0">
                          <a:ln>
                            <a:noFill/>
                          </a:ln>
                          <a:solidFill>
                            <a:schemeClr val="tx1"/>
                          </a:solidFill>
                          <a:effectLst/>
                          <a:latin typeface="Open sans" panose="020B0606030504020204"/>
                          <a:ea typeface="+mn-ea"/>
                          <a:cs typeface="Times New Roman" pitchFamily="18" charset="0"/>
                        </a:rPr>
                        <a:t>GB)</a:t>
                      </a:r>
                      <a:endParaRPr kumimoji="0" lang="en-IN" sz="28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77153" marR="77153" marT="38568" marB="3856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ar-SA" sz="2000" b="0" i="0" u="none" strike="noStrike" cap="none" normalizeH="0" baseline="0">
                          <a:ln>
                            <a:noFill/>
                          </a:ln>
                          <a:solidFill>
                            <a:schemeClr val="tx1"/>
                          </a:solidFill>
                          <a:effectLst/>
                          <a:latin typeface="Open sans" panose="020B0606030504020204"/>
                          <a:cs typeface="Times New Roman" pitchFamily="18" charset="0"/>
                        </a:rPr>
                        <a:t>Soman GD</a:t>
                      </a:r>
                      <a:endParaRPr kumimoji="0" lang="en-US" sz="2000" b="0" i="0" u="none" strike="noStrike" cap="none" normalizeH="0" baseline="0">
                        <a:ln>
                          <a:noFill/>
                        </a:ln>
                        <a:solidFill>
                          <a:schemeClr val="tx1"/>
                        </a:solidFill>
                        <a:effectLst/>
                        <a:latin typeface="Open sans" panose="020B0606030504020204"/>
                        <a:cs typeface="Times New Roman" pitchFamily="18" charset="0"/>
                      </a:endParaRPr>
                    </a:p>
                  </a:txBody>
                  <a:tcPr marL="77153" marR="77153" marT="38568" marB="3856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2800" b="1" i="0" u="none" strike="noStrike" kern="1200" cap="none" normalizeH="0" baseline="0" dirty="0">
                          <a:ln>
                            <a:noFill/>
                          </a:ln>
                          <a:solidFill>
                            <a:schemeClr val="tx1"/>
                          </a:solidFill>
                          <a:effectLst/>
                          <a:latin typeface="Open sans" panose="020B0606030504020204"/>
                          <a:ea typeface="+mn-ea"/>
                          <a:cs typeface="Times New Roman" pitchFamily="18" charset="0"/>
                        </a:rPr>
                        <a:t>सोमन (</a:t>
                      </a:r>
                      <a:r>
                        <a:rPr kumimoji="0" lang="en-US" altLang="ar-SA" sz="2800" b="1" i="0" u="none" strike="noStrike" kern="1200" cap="none" normalizeH="0" baseline="0" dirty="0">
                          <a:ln>
                            <a:noFill/>
                          </a:ln>
                          <a:solidFill>
                            <a:schemeClr val="tx1"/>
                          </a:solidFill>
                          <a:effectLst/>
                          <a:latin typeface="Open sans" panose="020B0606030504020204"/>
                          <a:ea typeface="+mn-ea"/>
                          <a:cs typeface="Times New Roman" pitchFamily="18" charset="0"/>
                        </a:rPr>
                        <a:t>GD)</a:t>
                      </a:r>
                      <a:endParaRPr kumimoji="0" lang="en-US" sz="28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77153" marR="77153" marT="38568" marB="3856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2148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2800" b="1" i="0" u="none" strike="noStrike" kern="1200" cap="none" normalizeH="0" baseline="0" dirty="0">
                          <a:ln>
                            <a:noFill/>
                          </a:ln>
                          <a:solidFill>
                            <a:schemeClr val="tx1"/>
                          </a:solidFill>
                          <a:effectLst/>
                          <a:latin typeface="Open sans" panose="020B0606030504020204"/>
                          <a:ea typeface="+mn-ea"/>
                          <a:cs typeface="Times New Roman" pitchFamily="18" charset="0"/>
                        </a:rPr>
                        <a:t>वाष्पशीलता / स्थायित्व</a:t>
                      </a:r>
                      <a:endParaRPr kumimoji="0" lang="en-US" sz="28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77153" marR="77153" marT="38568" marB="3856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i-IN" altLang="ar-SA" sz="2800" b="1" i="0" u="none" strike="noStrike" kern="1200" cap="none" normalizeH="0" baseline="0" dirty="0">
                          <a:ln>
                            <a:noFill/>
                          </a:ln>
                          <a:solidFill>
                            <a:schemeClr val="tx1"/>
                          </a:solidFill>
                          <a:effectLst/>
                          <a:latin typeface="Open sans" panose="020B0606030504020204"/>
                          <a:ea typeface="+mn-ea"/>
                          <a:cs typeface="Times New Roman" pitchFamily="18" charset="0"/>
                        </a:rPr>
                        <a:t>सेमी-पर्सिस्टेंट    पर्सिस्टेंट</a:t>
                      </a:r>
                      <a:endParaRPr kumimoji="0" lang="en-US" sz="28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77153" marR="77153" marT="38568" marB="3856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a:ln>
                          <a:noFill/>
                        </a:ln>
                        <a:solidFill>
                          <a:schemeClr val="tx1"/>
                        </a:solidFill>
                        <a:effectLst/>
                        <a:latin typeface="Open sans" panose="020B0606030504020204"/>
                        <a:cs typeface="Times New Roman" pitchFamily="18" charset="0"/>
                      </a:endParaRPr>
                    </a:p>
                  </a:txBody>
                  <a:tcPr marL="77153" marR="77153" marT="38568" marB="3856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9244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2800" b="1" i="0" u="none" strike="noStrike" kern="1200" cap="none" normalizeH="0" baseline="0" dirty="0">
                          <a:ln>
                            <a:noFill/>
                          </a:ln>
                          <a:solidFill>
                            <a:schemeClr val="tx1"/>
                          </a:solidFill>
                          <a:effectLst/>
                          <a:latin typeface="Open sans" panose="020B0606030504020204"/>
                          <a:ea typeface="+mn-ea"/>
                          <a:cs typeface="Times New Roman" pitchFamily="18" charset="0"/>
                        </a:rPr>
                        <a:t>नर्व एजेंटों के प्रवेश मार्ग:</a:t>
                      </a:r>
                      <a:endParaRPr kumimoji="0" lang="en-US" sz="28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77153" marR="77153" marT="38568" marB="3856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p>
                      <a:pPr marL="914400" marR="0" lvl="2" indent="0" algn="l" defTabSz="914400" rtl="0" eaLnBrk="0" fontAlgn="base" latinLnBrk="0" hangingPunct="0">
                        <a:lnSpc>
                          <a:spcPct val="100000"/>
                        </a:lnSpc>
                        <a:spcBef>
                          <a:spcPct val="0"/>
                        </a:spcBef>
                        <a:spcAft>
                          <a:spcPct val="0"/>
                        </a:spcAft>
                        <a:buClrTx/>
                        <a:buSzTx/>
                        <a:buFontTx/>
                        <a:buChar char="•"/>
                        <a:tabLst/>
                        <a:defRPr/>
                      </a:pPr>
                      <a:r>
                        <a:rPr lang="hi-IN" sz="2000" b="1" dirty="0">
                          <a:latin typeface="Open sans" panose="020B0606030504020204"/>
                        </a:rPr>
                        <a:t>स्किन</a:t>
                      </a:r>
                      <a:r>
                        <a:rPr lang="hi-IN" sz="2000" b="1" baseline="0" dirty="0">
                          <a:latin typeface="Open sans" panose="020B0606030504020204"/>
                        </a:rPr>
                        <a:t> </a:t>
                      </a:r>
                      <a:r>
                        <a:rPr kumimoji="0" lang="en-US" altLang="ar-SA" sz="2000" b="0" i="0" u="none" strike="noStrike" cap="none" normalizeH="0" baseline="0" dirty="0">
                          <a:ln>
                            <a:noFill/>
                          </a:ln>
                          <a:solidFill>
                            <a:schemeClr val="tx1"/>
                          </a:solidFill>
                          <a:effectLst/>
                          <a:latin typeface="Open sans" panose="020B0606030504020204"/>
                          <a:cs typeface="Times New Roman" pitchFamily="18" charset="0"/>
                        </a:rPr>
                        <a:t>         • </a:t>
                      </a:r>
                      <a:r>
                        <a:rPr lang="hi-IN" sz="2000" b="1" dirty="0">
                          <a:latin typeface="Open sans" panose="020B0606030504020204"/>
                        </a:rPr>
                        <a:t>इनहेलेशन</a:t>
                      </a:r>
                      <a:endParaRPr lang="en-US" sz="2000" b="1" dirty="0">
                        <a:latin typeface="Open sans" panose="020B0606030504020204"/>
                      </a:endParaRPr>
                    </a:p>
                  </a:txBody>
                  <a:tcPr marL="77153" marR="77153" marT="38568" marB="3856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pPr marL="914400" marR="0" lvl="2" indent="0" algn="l" defTabSz="914400" rtl="0" eaLnBrk="0" fontAlgn="base" latinLnBrk="0" hangingPunct="0">
                        <a:lnSpc>
                          <a:spcPct val="100000"/>
                        </a:lnSpc>
                        <a:spcBef>
                          <a:spcPct val="0"/>
                        </a:spcBef>
                        <a:spcAft>
                          <a:spcPct val="0"/>
                        </a:spcAft>
                        <a:buClrTx/>
                        <a:buSzTx/>
                        <a:buFontTx/>
                        <a:buChar char="•"/>
                        <a:tabLst/>
                      </a:pPr>
                      <a:endParaRPr kumimoji="0" lang="en-US" sz="2000" b="0" i="0" u="none" strike="noStrike" cap="none" normalizeH="0" baseline="0">
                        <a:ln>
                          <a:noFill/>
                        </a:ln>
                        <a:solidFill>
                          <a:schemeClr val="tx1"/>
                        </a:solidFill>
                        <a:effectLst/>
                        <a:latin typeface="Open sans" panose="020B0606030504020204"/>
                        <a:cs typeface="Times New Roman" pitchFamily="18" charset="0"/>
                      </a:endParaRPr>
                    </a:p>
                  </a:txBody>
                  <a:tcPr marL="77153" marR="77153" marT="38568" marB="3856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9244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2800" b="1" i="0" u="none" strike="noStrike" kern="1200" cap="none" normalizeH="0" baseline="0" dirty="0">
                          <a:ln>
                            <a:noFill/>
                          </a:ln>
                          <a:solidFill>
                            <a:schemeClr val="tx1"/>
                          </a:solidFill>
                          <a:effectLst/>
                          <a:latin typeface="Open sans" panose="020B0606030504020204"/>
                          <a:ea typeface="+mn-ea"/>
                          <a:cs typeface="Times New Roman" pitchFamily="18" charset="0"/>
                        </a:rPr>
                        <a:t>क्रिया की दर</a:t>
                      </a:r>
                      <a:endParaRPr kumimoji="0" lang="en-US" sz="28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77153" marR="77153" marT="38568" marB="3856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lang="hi-IN" altLang="ar-SA" sz="2000" b="1" kern="1200" dirty="0">
                          <a:solidFill>
                            <a:schemeClr val="tx1"/>
                          </a:solidFill>
                          <a:latin typeface="Open sans" panose="020B0606030504020204"/>
                          <a:ea typeface="+mn-ea"/>
                          <a:cs typeface="+mn-cs"/>
                        </a:rPr>
                        <a:t>अत्यधिक तीव्र</a:t>
                      </a:r>
                      <a:endParaRPr lang="en-US" sz="2000" b="1" kern="1200" dirty="0">
                        <a:solidFill>
                          <a:schemeClr val="tx1"/>
                        </a:solidFill>
                        <a:latin typeface="Open sans" panose="020B0606030504020204"/>
                        <a:ea typeface="+mn-ea"/>
                        <a:cs typeface="+mn-cs"/>
                      </a:endParaRPr>
                    </a:p>
                  </a:txBody>
                  <a:tcPr marL="77153" marR="77153" marT="38568" marB="3856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a:ln>
                          <a:noFill/>
                        </a:ln>
                        <a:solidFill>
                          <a:schemeClr val="tx1"/>
                        </a:solidFill>
                        <a:effectLst/>
                        <a:latin typeface="Open sans" panose="020B0606030504020204"/>
                        <a:cs typeface="Times New Roman" pitchFamily="18" charset="0"/>
                      </a:endParaRPr>
                    </a:p>
                  </a:txBody>
                  <a:tcPr marL="77153" marR="77153" marT="38568" marB="3856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4455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2800" b="1" i="0" u="none" strike="noStrike" kern="1200" cap="none" normalizeH="0" baseline="0" dirty="0">
                          <a:ln>
                            <a:noFill/>
                          </a:ln>
                          <a:solidFill>
                            <a:schemeClr val="tx1"/>
                          </a:solidFill>
                          <a:effectLst/>
                          <a:latin typeface="Open sans" panose="020B0606030504020204"/>
                          <a:ea typeface="+mn-ea"/>
                          <a:cs typeface="Times New Roman" pitchFamily="18" charset="0"/>
                        </a:rPr>
                        <a:t>गंध</a:t>
                      </a:r>
                      <a:endParaRPr kumimoji="0" lang="en-US" sz="28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77153" marR="77153" marT="38568" marB="3856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hi-IN" altLang="ar-SA" sz="2800" b="1" i="0" u="none" strike="noStrike" kern="1200" cap="none" normalizeH="0" baseline="0" dirty="0">
                          <a:ln>
                            <a:noFill/>
                          </a:ln>
                          <a:solidFill>
                            <a:schemeClr val="tx1"/>
                          </a:solidFill>
                          <a:effectLst/>
                          <a:latin typeface="Open sans" panose="020B0606030504020204"/>
                          <a:ea typeface="+mn-ea"/>
                          <a:cs typeface="Times New Roman" pitchFamily="18" charset="0"/>
                        </a:rPr>
                        <a:t>फ्रूट जैसी गंध</a:t>
                      </a:r>
                      <a:r>
                        <a:rPr kumimoji="0" lang="en-US" altLang="ar-SA" sz="2800" b="1" i="0" u="none" strike="noStrike" kern="1200" cap="none" normalizeH="0" baseline="0" dirty="0">
                          <a:ln>
                            <a:noFill/>
                          </a:ln>
                          <a:solidFill>
                            <a:schemeClr val="tx1"/>
                          </a:solidFill>
                          <a:effectLst/>
                          <a:latin typeface="Open sans" panose="020B0606030504020204"/>
                          <a:ea typeface="+mn-ea"/>
                          <a:cs typeface="Times New Roman" pitchFamily="18" charset="0"/>
                        </a:rPr>
                        <a:t>    	</a:t>
                      </a:r>
                      <a:endParaRPr kumimoji="0" lang="en-US" sz="28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77153" marR="77153" marT="38568" marB="3856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i-IN" altLang="ar-SA" sz="2800" b="1" i="0" u="none" strike="noStrike" kern="1200" cap="none" normalizeH="0" baseline="0" dirty="0">
                          <a:ln>
                            <a:noFill/>
                          </a:ln>
                          <a:solidFill>
                            <a:schemeClr val="tx1"/>
                          </a:solidFill>
                          <a:effectLst/>
                          <a:latin typeface="Open sans" panose="020B0606030504020204"/>
                          <a:ea typeface="+mn-ea"/>
                          <a:cs typeface="Times New Roman" pitchFamily="18" charset="0"/>
                        </a:rPr>
                        <a:t>कपूर</a:t>
                      </a:r>
                      <a:endParaRPr kumimoji="0" lang="en-US" sz="28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77153" marR="77153" marT="38568" marB="3856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a:ln>
                          <a:noFill/>
                        </a:ln>
                        <a:solidFill>
                          <a:schemeClr val="tx1"/>
                        </a:solidFill>
                        <a:effectLst/>
                        <a:latin typeface="Open sans" panose="020B0606030504020204"/>
                        <a:cs typeface="Times New Roman" pitchFamily="18" charset="0"/>
                      </a:endParaRPr>
                    </a:p>
                  </a:txBody>
                  <a:tcPr marL="77153" marR="77153" marT="38568" marB="3856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hi-IN" altLang="ar-SA" sz="2800" b="1" i="0" u="none" strike="noStrike" kern="1200" cap="none" normalizeH="0" baseline="0" dirty="0">
                          <a:ln>
                            <a:noFill/>
                          </a:ln>
                          <a:solidFill>
                            <a:schemeClr val="tx1"/>
                          </a:solidFill>
                          <a:effectLst/>
                          <a:latin typeface="Open sans" panose="020B0606030504020204"/>
                          <a:ea typeface="+mn-ea"/>
                          <a:cs typeface="Times New Roman" pitchFamily="18" charset="0"/>
                        </a:rPr>
                        <a:t>सल्फर</a:t>
                      </a:r>
                      <a:endParaRPr kumimoji="0" lang="en-US" sz="28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77153" marR="77153" marT="38568" marB="3856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a:ln>
                          <a:noFill/>
                        </a:ln>
                        <a:solidFill>
                          <a:schemeClr val="tx1"/>
                        </a:solidFill>
                        <a:effectLst/>
                        <a:latin typeface="Open sans" panose="020B0606030504020204"/>
                        <a:cs typeface="Times New Roman" pitchFamily="18" charset="0"/>
                      </a:endParaRPr>
                    </a:p>
                  </a:txBody>
                  <a:tcPr marL="77153" marR="77153" marT="38568" marB="3856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104062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2800" b="1" i="0" u="none" strike="noStrike" kern="1200" cap="none" normalizeH="0" baseline="0" dirty="0">
                          <a:ln>
                            <a:noFill/>
                          </a:ln>
                          <a:solidFill>
                            <a:schemeClr val="tx1"/>
                          </a:solidFill>
                          <a:effectLst/>
                          <a:latin typeface="Open sans" panose="020B0606030504020204"/>
                          <a:ea typeface="+mn-ea"/>
                          <a:cs typeface="Times New Roman" pitchFamily="18" charset="0"/>
                        </a:rPr>
                        <a:t>लक्षण</a:t>
                      </a:r>
                      <a:endParaRPr kumimoji="0" lang="en-US" sz="28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77153" marR="77153" marT="38568" marB="3856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ar-SA" sz="2000" b="0" i="0" u="none" strike="noStrike" cap="none" normalizeH="0" baseline="0" dirty="0">
                          <a:ln>
                            <a:noFill/>
                          </a:ln>
                          <a:solidFill>
                            <a:schemeClr val="tx1"/>
                          </a:solidFill>
                          <a:effectLst/>
                          <a:latin typeface="Open sans" panose="020B0606030504020204"/>
                          <a:cs typeface="Times New Roman" pitchFamily="18" charset="0"/>
                        </a:rPr>
                        <a:t>      </a:t>
                      </a:r>
                      <a:r>
                        <a:rPr kumimoji="0" lang="hi-IN" altLang="ar-SA" sz="2000" b="0" i="0" u="none" strike="noStrike" cap="none" normalizeH="0" baseline="0" dirty="0">
                          <a:ln>
                            <a:noFill/>
                          </a:ln>
                          <a:solidFill>
                            <a:schemeClr val="tx1"/>
                          </a:solidFill>
                          <a:effectLst/>
                          <a:latin typeface="Open sans" panose="020B0606030504020204"/>
                          <a:cs typeface="Times New Roman" pitchFamily="18" charset="0"/>
                        </a:rPr>
                        <a:t>1</a:t>
                      </a:r>
                      <a:r>
                        <a:rPr kumimoji="0" lang="hi-IN" altLang="ar-SA" sz="2000" b="1" i="0" u="none" strike="noStrike" cap="none" normalizeH="0" baseline="0" dirty="0">
                          <a:ln>
                            <a:noFill/>
                          </a:ln>
                          <a:solidFill>
                            <a:schemeClr val="tx1"/>
                          </a:solidFill>
                          <a:effectLst/>
                          <a:latin typeface="Open sans" panose="020B0606030504020204"/>
                          <a:cs typeface="Times New Roman" pitchFamily="18" charset="0"/>
                        </a:rPr>
                        <a:t>. </a:t>
                      </a:r>
                      <a:r>
                        <a:rPr kumimoji="0" lang="hi-IN" altLang="ar-SA" sz="2400" b="1" i="0" u="none" strike="noStrike" cap="none" normalizeH="0" baseline="0" dirty="0">
                          <a:ln>
                            <a:noFill/>
                          </a:ln>
                          <a:solidFill>
                            <a:schemeClr val="tx1"/>
                          </a:solidFill>
                          <a:effectLst/>
                          <a:latin typeface="Open sans" panose="020B0606030504020204"/>
                          <a:cs typeface="Times New Roman" pitchFamily="18" charset="0"/>
                        </a:rPr>
                        <a:t>पुतलियों का सिकुड़ना (पिन-पॉइंट पुतलियाँ) 2. लार बहना (सालिवेशन) 3. उल्टी / दस्त 4. मांसपेशियों में ऐंठन / मरोड़ (ट्विचिंग) 5. सांस लेने में कठिनाई 6. चेतना की हानि (लॉस ऑफ कंसियसनेस)</a:t>
                      </a:r>
                      <a:endParaRPr kumimoji="0" lang="en-US" sz="2400" b="1" i="0" u="none" strike="noStrike" cap="none" normalizeH="0" baseline="0" dirty="0">
                        <a:ln>
                          <a:noFill/>
                        </a:ln>
                        <a:solidFill>
                          <a:schemeClr val="tx1"/>
                        </a:solidFill>
                        <a:effectLst/>
                        <a:latin typeface="Open sans" panose="020B0606030504020204"/>
                        <a:cs typeface="Times New Roman" pitchFamily="18" charset="0"/>
                      </a:endParaRPr>
                    </a:p>
                  </a:txBody>
                  <a:tcPr marL="77153" marR="77153" marT="38568" marB="3856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a:ln>
                          <a:noFill/>
                        </a:ln>
                        <a:solidFill>
                          <a:schemeClr val="tx1"/>
                        </a:solidFill>
                        <a:effectLst/>
                        <a:latin typeface="Open sans" panose="020B0606030504020204"/>
                        <a:cs typeface="Times New Roman" pitchFamily="18" charset="0"/>
                      </a:endParaRPr>
                    </a:p>
                  </a:txBody>
                  <a:tcPr marL="77153" marR="77153" marT="38568" marB="3856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9244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2800" b="1" i="0" u="none" strike="noStrike" kern="1200" cap="none" normalizeH="0" baseline="0" dirty="0">
                          <a:ln>
                            <a:noFill/>
                          </a:ln>
                          <a:solidFill>
                            <a:schemeClr val="tx1"/>
                          </a:solidFill>
                          <a:effectLst/>
                          <a:latin typeface="Open sans" panose="020B0606030504020204"/>
                          <a:ea typeface="+mn-ea"/>
                          <a:cs typeface="Times New Roman" pitchFamily="18" charset="0"/>
                        </a:rPr>
                        <a:t>सुरक्षा</a:t>
                      </a:r>
                      <a:endParaRPr kumimoji="0" lang="en-US" sz="28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77153" marR="77153" marT="38568" marB="3856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ar-SA" sz="2000" b="0" i="0" u="none" strike="noStrike" cap="none" normalizeH="0" baseline="0" dirty="0">
                          <a:ln>
                            <a:noFill/>
                          </a:ln>
                          <a:solidFill>
                            <a:schemeClr val="tx1"/>
                          </a:solidFill>
                          <a:effectLst/>
                          <a:latin typeface="Open sans" panose="020B0606030504020204"/>
                          <a:cs typeface="Times New Roman" pitchFamily="18" charset="0"/>
                        </a:rPr>
                        <a:t>• </a:t>
                      </a:r>
                      <a:r>
                        <a:rPr kumimoji="0" lang="hi-IN" altLang="ar-SA" sz="2800" b="1" i="0" u="none" strike="noStrike" cap="none" normalizeH="0" baseline="0" dirty="0">
                          <a:ln>
                            <a:noFill/>
                          </a:ln>
                          <a:solidFill>
                            <a:schemeClr val="tx1"/>
                          </a:solidFill>
                          <a:effectLst/>
                          <a:latin typeface="Open sans" panose="020B0606030504020204"/>
                          <a:cs typeface="Times New Roman" pitchFamily="18" charset="0"/>
                        </a:rPr>
                        <a:t>श्वसन और त्वचा सुरक्षा</a:t>
                      </a:r>
                      <a:endParaRPr kumimoji="0" lang="en-US" sz="2800" b="1" i="0" u="none" strike="noStrike" cap="none" normalizeH="0" baseline="0" dirty="0">
                        <a:ln>
                          <a:noFill/>
                        </a:ln>
                        <a:solidFill>
                          <a:schemeClr val="tx1"/>
                        </a:solidFill>
                        <a:effectLst/>
                        <a:latin typeface="Open sans" panose="020B0606030504020204"/>
                        <a:cs typeface="Times New Roman" pitchFamily="18" charset="0"/>
                      </a:endParaRPr>
                    </a:p>
                  </a:txBody>
                  <a:tcPr marL="77153" marR="77153" marT="38568" marB="3856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Open sans" panose="020B0606030504020204"/>
                        <a:cs typeface="Times New Roman" pitchFamily="18" charset="0"/>
                      </a:endParaRPr>
                    </a:p>
                  </a:txBody>
                  <a:tcPr marL="77153" marR="77153" marT="38568" marB="3856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9244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2800" b="1" i="0" u="none" strike="noStrike" kern="1200" cap="none" normalizeH="0" baseline="0" dirty="0">
                          <a:ln>
                            <a:noFill/>
                          </a:ln>
                          <a:solidFill>
                            <a:schemeClr val="tx1"/>
                          </a:solidFill>
                          <a:effectLst/>
                          <a:latin typeface="Open sans" panose="020B0606030504020204"/>
                          <a:ea typeface="+mn-ea"/>
                          <a:cs typeface="Times New Roman" pitchFamily="18" charset="0"/>
                        </a:rPr>
                        <a:t>प्राथमिक चिकित्सा</a:t>
                      </a:r>
                      <a:endParaRPr kumimoji="0" lang="en-US" sz="28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77153" marR="77153" marT="38568" marB="3856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i-IN" altLang="ar-SA" sz="2800" b="1" i="0" u="none" strike="noStrike" kern="1200" cap="none" normalizeH="0" baseline="0" dirty="0">
                          <a:ln>
                            <a:noFill/>
                          </a:ln>
                          <a:solidFill>
                            <a:schemeClr val="tx1"/>
                          </a:solidFill>
                          <a:effectLst/>
                          <a:latin typeface="Open sans" panose="020B0606030504020204"/>
                          <a:ea typeface="+mn-ea"/>
                          <a:cs typeface="Times New Roman" pitchFamily="18" charset="0"/>
                        </a:rPr>
                        <a:t>एट्रोपिन और 2-पैम क्लोराइड</a:t>
                      </a:r>
                      <a:endParaRPr kumimoji="0" lang="en-US" sz="28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77153" marR="77153" marT="38568" marB="3856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Open sans" panose="020B0606030504020204"/>
                        <a:cs typeface="Times New Roman" pitchFamily="18" charset="0"/>
                      </a:endParaRPr>
                    </a:p>
                  </a:txBody>
                  <a:tcPr marL="77153" marR="77153" marT="38568" marB="3856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71653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2400" b="1" i="0" u="none" strike="noStrike" cap="none" normalizeH="0" baseline="0" dirty="0">
                          <a:ln>
                            <a:noFill/>
                          </a:ln>
                          <a:solidFill>
                            <a:schemeClr val="tx1"/>
                          </a:solidFill>
                          <a:effectLst/>
                          <a:latin typeface="Open sans" panose="020B0606030504020204"/>
                          <a:cs typeface="Times New Roman" pitchFamily="18" charset="0"/>
                        </a:rPr>
                        <a:t>संदूषणमुक्त करने की प्रक्रिया</a:t>
                      </a:r>
                      <a:endParaRPr kumimoji="0" lang="en-US" sz="2400" b="1" i="0" u="none" strike="noStrike" cap="none" normalizeH="0" baseline="0" dirty="0">
                        <a:ln>
                          <a:noFill/>
                        </a:ln>
                        <a:solidFill>
                          <a:schemeClr val="tx1"/>
                        </a:solidFill>
                        <a:effectLst/>
                        <a:latin typeface="Open sans" panose="020B0606030504020204"/>
                        <a:cs typeface="Times New Roman" pitchFamily="18" charset="0"/>
                      </a:endParaRPr>
                    </a:p>
                  </a:txBody>
                  <a:tcPr marL="77153" marR="77153" marT="38568" marB="3856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5">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ar-SA" sz="2400" b="1" i="0" u="none" strike="noStrike" cap="none" normalizeH="0" baseline="0" dirty="0">
                          <a:ln>
                            <a:noFill/>
                          </a:ln>
                          <a:solidFill>
                            <a:schemeClr val="tx1"/>
                          </a:solidFill>
                          <a:effectLst/>
                          <a:latin typeface="Open sans" panose="020B0606030504020204"/>
                          <a:cs typeface="Times New Roman" pitchFamily="18" charset="0"/>
                        </a:rPr>
                        <a:t>• </a:t>
                      </a:r>
                      <a:r>
                        <a:rPr kumimoji="0" lang="hi-IN" altLang="ar-SA" sz="2400" b="1" i="0" u="none" strike="noStrike" cap="none" normalizeH="0" baseline="0" dirty="0">
                          <a:ln>
                            <a:noFill/>
                          </a:ln>
                          <a:solidFill>
                            <a:schemeClr val="tx1"/>
                          </a:solidFill>
                          <a:effectLst/>
                          <a:latin typeface="Open sans" panose="020B0606030504020204"/>
                          <a:cs typeface="Times New Roman" pitchFamily="18" charset="0"/>
                        </a:rPr>
                        <a:t>एजेंट को हटाना पानी से धोना और पतला ब्लीच:</a:t>
                      </a:r>
                      <a:endParaRPr kumimoji="0" lang="en-US" sz="2400" b="1" i="0" u="none" strike="noStrike" cap="none" normalizeH="0" baseline="0" dirty="0">
                        <a:ln>
                          <a:noFill/>
                        </a:ln>
                        <a:solidFill>
                          <a:schemeClr val="tx1"/>
                        </a:solidFill>
                        <a:effectLst/>
                        <a:latin typeface="Open sans" panose="020B0606030504020204"/>
                        <a:cs typeface="Times New Roman" pitchFamily="18" charset="0"/>
                      </a:endParaRPr>
                    </a:p>
                  </a:txBody>
                  <a:tcPr marL="77153" marR="77153" marT="38568" marB="3856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dirty="0">
                        <a:ln>
                          <a:noFill/>
                        </a:ln>
                        <a:solidFill>
                          <a:schemeClr val="tx1"/>
                        </a:solidFill>
                        <a:effectLst/>
                        <a:latin typeface="Open sans" panose="020B0606030504020204"/>
                        <a:cs typeface="Times New Roman" pitchFamily="18" charset="0"/>
                      </a:endParaRPr>
                    </a:p>
                  </a:txBody>
                  <a:tcPr marL="77153" marR="77153" marT="38568" marB="3856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1750498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2605" y="2108500"/>
            <a:ext cx="3489964" cy="2170937"/>
          </a:xfrm>
        </p:spPr>
        <p:txBody>
          <a:bodyPr>
            <a:noAutofit/>
          </a:bodyPr>
          <a:lstStyle/>
          <a:p>
            <a:pPr algn="ctr"/>
            <a:r>
              <a:rPr lang="hi-IN" sz="4000" b="1" dirty="0">
                <a:solidFill>
                  <a:srgbClr val="C00000"/>
                </a:solidFill>
                <a:latin typeface="Open sans" panose="020B0606030504020204"/>
                <a:cs typeface="Arial" pitchFamily="34" charset="0"/>
              </a:rPr>
              <a:t>सरीन के रासायनिक गुण</a:t>
            </a:r>
            <a:endParaRPr lang="en-US" sz="40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3775587" y="613726"/>
            <a:ext cx="7894273" cy="5507412"/>
          </a:xfrm>
        </p:spPr>
        <p:txBody>
          <a:bodyPr>
            <a:noAutofit/>
          </a:bodyPr>
          <a:lstStyle/>
          <a:p>
            <a:pPr marL="289339" indent="-289339">
              <a:lnSpc>
                <a:spcPct val="150000"/>
              </a:lnSpc>
              <a:defRPr/>
            </a:pPr>
            <a:r>
              <a:rPr lang="hi-IN" altLang="ar-SA" sz="3200" dirty="0">
                <a:latin typeface="Open sans" panose="020B0606030504020204"/>
                <a:cs typeface="Times New Roman" pitchFamily="18" charset="0"/>
              </a:rPr>
              <a:t>सैन्य उपयोग हेतु : जीबी (</a:t>
            </a:r>
            <a:r>
              <a:rPr lang="en-US" altLang="ar-SA" sz="3200" dirty="0">
                <a:latin typeface="Open sans" panose="020B0606030504020204"/>
                <a:cs typeface="Times New Roman" pitchFamily="18" charset="0"/>
              </a:rPr>
              <a:t>GB)</a:t>
            </a:r>
            <a:endParaRPr lang="hi-IN" altLang="ar-SA" sz="3200" dirty="0">
              <a:latin typeface="Open sans" panose="020B0606030504020204"/>
              <a:cs typeface="Times New Roman" pitchFamily="18" charset="0"/>
            </a:endParaRPr>
          </a:p>
          <a:p>
            <a:pPr marL="289339" indent="-289339">
              <a:lnSpc>
                <a:spcPct val="150000"/>
              </a:lnSpc>
              <a:defRPr/>
            </a:pPr>
            <a:r>
              <a:rPr lang="hi-IN" altLang="ar-SA" b="1" dirty="0">
                <a:latin typeface="Open sans" panose="020B0606030504020204"/>
                <a:cs typeface="Times New Roman" pitchFamily="18" charset="0"/>
              </a:rPr>
              <a:t>रासायनिक नाम </a:t>
            </a:r>
            <a:r>
              <a:rPr lang="en-US" altLang="ar-SA" b="1" dirty="0">
                <a:latin typeface="Open sans" panose="020B0606030504020204"/>
                <a:cs typeface="Times New Roman" pitchFamily="18" charset="0"/>
              </a:rPr>
              <a:t>: </a:t>
            </a:r>
            <a:r>
              <a:rPr lang="hi-IN" altLang="ar-SA" b="1" dirty="0">
                <a:latin typeface="Open sans" panose="020B0606030504020204"/>
                <a:cs typeface="Times New Roman" pitchFamily="18" charset="0"/>
              </a:rPr>
              <a:t>आइसोप्रोपिल मिथाइलफॉस्फोनोफ्लोराइडेट</a:t>
            </a:r>
            <a:endParaRPr lang="en-US" altLang="ar-SA" b="1" dirty="0">
              <a:latin typeface="Open sans" panose="020B0606030504020204"/>
              <a:cs typeface="Times New Roman" pitchFamily="18" charset="0"/>
            </a:endParaRPr>
          </a:p>
          <a:p>
            <a:pPr marL="289339" indent="-289339">
              <a:lnSpc>
                <a:spcPct val="150000"/>
              </a:lnSpc>
              <a:defRPr/>
            </a:pPr>
            <a:r>
              <a:rPr lang="hi-IN" altLang="ar-SA" b="1" dirty="0">
                <a:latin typeface="Open sans" panose="020B0606030504020204"/>
                <a:cs typeface="Times New Roman" pitchFamily="18" charset="0"/>
              </a:rPr>
              <a:t>हाइड्रोलिसिस की दर सरीन की हाइड्रोलिसिस की दर कुछ घंटों से लेकर कुछ दिनों तक हो सकती है,</a:t>
            </a:r>
            <a:endParaRPr lang="en-US" altLang="ar-SA" sz="2400" dirty="0">
              <a:latin typeface="Open sans" panose="020B0606030504020204"/>
              <a:cs typeface="Times New Roman" pitchFamily="18" charset="0"/>
            </a:endParaRPr>
          </a:p>
          <a:p>
            <a:pPr marL="964463" lvl="2" indent="-192893">
              <a:lnSpc>
                <a:spcPct val="150000"/>
              </a:lnSpc>
              <a:defRPr/>
            </a:pPr>
            <a:r>
              <a:rPr lang="hi-IN" altLang="ar-SA" sz="2800" b="1" dirty="0">
                <a:latin typeface="Open sans" panose="020B0606030504020204"/>
                <a:cs typeface="Times New Roman" pitchFamily="18" charset="0"/>
              </a:rPr>
              <a:t>हाइड्रोलिसिस उत्पाद</a:t>
            </a:r>
          </a:p>
          <a:p>
            <a:pPr marL="964463" lvl="2" indent="-192893">
              <a:lnSpc>
                <a:spcPct val="150000"/>
              </a:lnSpc>
              <a:defRPr/>
            </a:pPr>
            <a:r>
              <a:rPr lang="hi-IN" altLang="ar-SA" sz="2800" b="1" dirty="0">
                <a:latin typeface="Open sans" panose="020B0606030504020204"/>
                <a:cs typeface="Times New Roman" pitchFamily="18" charset="0"/>
              </a:rPr>
              <a:t>एसिडिक परिस्थितियों में </a:t>
            </a:r>
            <a:r>
              <a:rPr lang="en-US" altLang="ar-SA" sz="2800" b="1" dirty="0">
                <a:latin typeface="Open sans" panose="020B0606030504020204"/>
                <a:cs typeface="Times New Roman" pitchFamily="18" charset="0"/>
              </a:rPr>
              <a:t> </a:t>
            </a:r>
            <a:r>
              <a:rPr lang="en-US" altLang="ar-SA" sz="2400" dirty="0">
                <a:latin typeface="Open sans" panose="020B0606030504020204"/>
                <a:cs typeface="Times New Roman" pitchFamily="18" charset="0"/>
              </a:rPr>
              <a:t>=  </a:t>
            </a:r>
            <a:r>
              <a:rPr lang="hi-IN" altLang="ar-SA" sz="2800" b="1" dirty="0">
                <a:latin typeface="Open sans" panose="020B0606030504020204"/>
                <a:cs typeface="Times New Roman" pitchFamily="18" charset="0"/>
              </a:rPr>
              <a:t>ऑर्गनोफॉस्फोरस एसिड बनते हैं।</a:t>
            </a:r>
          </a:p>
          <a:p>
            <a:pPr marL="964463" lvl="2" indent="-192893">
              <a:lnSpc>
                <a:spcPct val="150000"/>
              </a:lnSpc>
              <a:defRPr/>
            </a:pPr>
            <a:r>
              <a:rPr lang="hi-IN" altLang="ar-SA" sz="2800" b="1" dirty="0">
                <a:latin typeface="Open sans" panose="020B0606030504020204"/>
                <a:cs typeface="Times New Roman" pitchFamily="18" charset="0"/>
              </a:rPr>
              <a:t>क्षारीय परिस्थितियों में</a:t>
            </a:r>
            <a:r>
              <a:rPr lang="en-US" altLang="ar-SA" sz="2400" dirty="0">
                <a:latin typeface="Open sans" panose="020B0606030504020204"/>
                <a:cs typeface="Times New Roman" pitchFamily="18" charset="0"/>
              </a:rPr>
              <a:t>= </a:t>
            </a:r>
            <a:r>
              <a:rPr lang="hi-IN" altLang="ar-SA" sz="2800" b="1" dirty="0">
                <a:latin typeface="Open sans" panose="020B0606030504020204"/>
                <a:cs typeface="Times New Roman" pitchFamily="18" charset="0"/>
              </a:rPr>
              <a:t>आइसोप्रोपिल अल्कोहल और पॉलिमर बनते हैं।</a:t>
            </a:r>
            <a:endParaRPr lang="en-US" altLang="ar-SA" sz="2800" b="1" dirty="0">
              <a:latin typeface="Open sans" panose="020B0606030504020204"/>
              <a:cs typeface="Times New Roman"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36854191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29597"/>
            <a:ext cx="4006157" cy="2170937"/>
          </a:xfrm>
        </p:spPr>
        <p:txBody>
          <a:bodyPr>
            <a:noAutofit/>
          </a:bodyPr>
          <a:lstStyle/>
          <a:p>
            <a:pPr algn="ctr"/>
            <a:r>
              <a:rPr lang="hi-IN" sz="4000" b="1" dirty="0">
                <a:solidFill>
                  <a:srgbClr val="C00000"/>
                </a:solidFill>
                <a:latin typeface="Open sans" panose="020B0606030504020204"/>
                <a:cs typeface="Arial" pitchFamily="34" charset="0"/>
              </a:rPr>
              <a:t>सरीन के रासायनिक गुण</a:t>
            </a:r>
            <a:endParaRPr lang="en-US" sz="40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4949687" y="1335510"/>
            <a:ext cx="6720173" cy="5194388"/>
          </a:xfrm>
        </p:spPr>
        <p:txBody>
          <a:bodyPr>
            <a:noAutofit/>
          </a:bodyPr>
          <a:lstStyle/>
          <a:p>
            <a:pPr marL="289339" indent="-289339">
              <a:defRPr/>
            </a:pPr>
            <a:r>
              <a:rPr lang="hi-IN" altLang="ar-SA" b="1" dirty="0">
                <a:latin typeface="Open sans" panose="020B0606030504020204"/>
                <a:cs typeface="Times New Roman" pitchFamily="18" charset="0"/>
              </a:rPr>
              <a:t>सरीन की गंध - अशुद्ध रूप में: फल जैसी (फ्रूटी) गंध आ सकती है।</a:t>
            </a:r>
            <a:endParaRPr lang="en-US" altLang="ar-SA" b="1" dirty="0">
              <a:latin typeface="Open sans" panose="020B0606030504020204"/>
              <a:cs typeface="Times New Roman" pitchFamily="18" charset="0"/>
            </a:endParaRPr>
          </a:p>
          <a:p>
            <a:pPr marL="289339" indent="-289339">
              <a:defRPr/>
            </a:pPr>
            <a:r>
              <a:rPr lang="hi-IN" altLang="ar-SA" b="1" dirty="0">
                <a:latin typeface="Open sans" panose="020B0606030504020204"/>
                <a:cs typeface="Times New Roman" pitchFamily="18" charset="0"/>
              </a:rPr>
              <a:t>वाष्प घनत्व: ४.८६- </a:t>
            </a:r>
          </a:p>
          <a:p>
            <a:pPr marL="289339" indent="-289339">
              <a:defRPr/>
            </a:pPr>
            <a:r>
              <a:rPr lang="hi-IN" altLang="ar-SA" b="1" dirty="0">
                <a:latin typeface="Open sans" panose="020B0606030504020204"/>
                <a:cs typeface="Times New Roman" pitchFamily="18" charset="0"/>
              </a:rPr>
              <a:t>क्वथनांक: १५८ डिग्री सेल्सियस</a:t>
            </a:r>
            <a:endParaRPr lang="en-US" altLang="ar-SA" b="1" dirty="0">
              <a:latin typeface="Open sans" panose="020B0606030504020204"/>
              <a:cs typeface="Times New Roman"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6" name="Text Box 5">
            <a:extLst>
              <a:ext uri="{FF2B5EF4-FFF2-40B4-BE49-F238E27FC236}">
                <a16:creationId xmlns:a16="http://schemas.microsoft.com/office/drawing/2014/main" id="{78F747A4-D781-48FD-B422-1E0D885A3FFD}"/>
              </a:ext>
            </a:extLst>
          </p:cNvPr>
          <p:cNvSpPr txBox="1">
            <a:spLocks noChangeArrowheads="1"/>
          </p:cNvSpPr>
          <p:nvPr/>
        </p:nvSpPr>
        <p:spPr bwMode="auto">
          <a:xfrm>
            <a:off x="3598607" y="4200534"/>
            <a:ext cx="7914940" cy="830997"/>
          </a:xfrm>
          <a:prstGeom prst="rect">
            <a:avLst/>
          </a:prstGeom>
          <a:noFill/>
          <a:ln w="12700">
            <a:solidFill>
              <a:schemeClr val="accent1"/>
            </a:solidFill>
            <a:miter lim="800000"/>
            <a:headEnd type="none" w="sm" len="sm"/>
            <a:tailEnd type="none" w="sm" len="sm"/>
          </a:ln>
          <a:effectLst/>
        </p:spPr>
        <p:txBody>
          <a:bodyPr wrap="square">
            <a:spAutoFit/>
          </a:bodyPr>
          <a:lstStyle>
            <a:lvl1pPr>
              <a:spcBef>
                <a:spcPct val="20000"/>
              </a:spcBef>
              <a:buChar char="•"/>
              <a:defRPr sz="32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cs typeface="Times New Roman" panose="02020603050405020304" pitchFamily="18" charset="0"/>
              </a:defRPr>
            </a:lvl9pPr>
          </a:lstStyle>
          <a:p>
            <a:pPr algn="ctr">
              <a:spcBef>
                <a:spcPct val="30000"/>
              </a:spcBef>
              <a:buFontTx/>
              <a:buNone/>
              <a:defRPr/>
            </a:pPr>
            <a:r>
              <a:rPr lang="hi-IN" altLang="ar-SA" sz="2400" dirty="0">
                <a:solidFill>
                  <a:srgbClr val="000000"/>
                </a:solidFill>
                <a:latin typeface="Open sans" panose="020B0606030504020204"/>
                <a:ea typeface="Times New Roman (Arabic)"/>
                <a:cs typeface="Times New Roman (Arabic)"/>
              </a:rPr>
              <a:t>सरीन एक गैर-स्थायी वाष्प है जो कमरे के तापमान पर होता है। इसके लिए:- श्वसन सुरक्षा और  त्वचा सुरक्षा: भी आवश्यक है।</a:t>
            </a:r>
            <a:endParaRPr lang="en-US" altLang="en-US" sz="2400" u="sng" dirty="0">
              <a:latin typeface="Open sans" panose="020B0606030504020204"/>
              <a:ea typeface="Times New Roman (Arabic)"/>
              <a:cs typeface="Times New Roman (Arabic)"/>
            </a:endParaRPr>
          </a:p>
        </p:txBody>
      </p:sp>
    </p:spTree>
    <p:extLst>
      <p:ext uri="{BB962C8B-B14F-4D97-AF65-F5344CB8AC3E}">
        <p14:creationId xmlns:p14="http://schemas.microsoft.com/office/powerpoint/2010/main" val="33296559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2604" y="2108500"/>
            <a:ext cx="4363719" cy="2170937"/>
          </a:xfrm>
        </p:spPr>
        <p:txBody>
          <a:bodyPr>
            <a:noAutofit/>
          </a:bodyPr>
          <a:lstStyle/>
          <a:p>
            <a:pPr algn="ctr"/>
            <a:r>
              <a:rPr lang="hi-IN" sz="4000" b="1" dirty="0">
                <a:solidFill>
                  <a:srgbClr val="C00000"/>
                </a:solidFill>
                <a:latin typeface="Open sans" panose="020B0606030504020204"/>
                <a:cs typeface="Arial" pitchFamily="34" charset="0"/>
              </a:rPr>
              <a:t>रासायनिक एजेंटों की सापेक्ष विषाक्तता </a:t>
            </a:r>
            <a:endParaRPr lang="en-US" sz="40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4949687" y="1496871"/>
            <a:ext cx="6720173" cy="4678021"/>
          </a:xfrm>
        </p:spPr>
        <p:txBody>
          <a:bodyPr>
            <a:noAutofit/>
          </a:bodyPr>
          <a:lstStyle/>
          <a:p>
            <a:pPr>
              <a:lnSpc>
                <a:spcPct val="150000"/>
              </a:lnSpc>
              <a:spcBef>
                <a:spcPct val="50000"/>
              </a:spcBef>
              <a:buClr>
                <a:srgbClr val="CC3399"/>
              </a:buClr>
              <a:buSzPct val="75000"/>
              <a:buFont typeface="Monotype Sorts" pitchFamily="2" charset="2"/>
              <a:buNone/>
              <a:defRPr/>
            </a:pPr>
            <a:r>
              <a:rPr lang="hi-IN" altLang="en-US" sz="3200" b="1" dirty="0">
                <a:latin typeface="Open sans" panose="020B0606030504020204"/>
                <a:ea typeface="Times New Roman (Arabic)"/>
                <a:cs typeface="Times New Roman (Arabic)"/>
              </a:rPr>
              <a:t>एजेंट</a:t>
            </a:r>
            <a:r>
              <a:rPr lang="hi-IN" altLang="en-US" dirty="0">
                <a:latin typeface="Open sans" panose="020B0606030504020204"/>
                <a:ea typeface="Times New Roman (Arabic)"/>
                <a:cs typeface="Times New Roman (Arabic)"/>
              </a:rPr>
              <a:t> </a:t>
            </a:r>
            <a:r>
              <a:rPr lang="en-US" altLang="en-US" dirty="0">
                <a:latin typeface="Open sans" panose="020B0606030504020204"/>
                <a:ea typeface="Times New Roman (Arabic)"/>
                <a:cs typeface="Times New Roman (Arabic)"/>
              </a:rPr>
              <a:t>		</a:t>
            </a:r>
            <a:r>
              <a:rPr lang="hi-IN" altLang="en-US" dirty="0">
                <a:latin typeface="Open sans" panose="020B0606030504020204"/>
                <a:ea typeface="Times New Roman (Arabic)"/>
                <a:cs typeface="Times New Roman (Arabic)"/>
              </a:rPr>
              <a:t>                    </a:t>
            </a:r>
            <a:r>
              <a:rPr lang="en-US" altLang="en-US" dirty="0">
                <a:latin typeface="Open sans" panose="020B0606030504020204"/>
                <a:ea typeface="Times New Roman (Arabic)"/>
                <a:cs typeface="Times New Roman (Arabic)"/>
              </a:rPr>
              <a:t>LD</a:t>
            </a:r>
            <a:r>
              <a:rPr lang="en-US" altLang="en-US" baseline="-25000" dirty="0">
                <a:latin typeface="Open sans" panose="020B0606030504020204"/>
                <a:ea typeface="Times New Roman (Arabic)"/>
                <a:cs typeface="Times New Roman (Arabic)"/>
              </a:rPr>
              <a:t>50</a:t>
            </a:r>
            <a:endParaRPr lang="en-US" altLang="en-US" dirty="0">
              <a:latin typeface="Open sans" panose="020B0606030504020204"/>
              <a:ea typeface="Times New Roman (Arabic)"/>
              <a:cs typeface="Times New Roman (Arabic)"/>
            </a:endParaRPr>
          </a:p>
          <a:p>
            <a:pPr>
              <a:lnSpc>
                <a:spcPct val="150000"/>
              </a:lnSpc>
              <a:spcBef>
                <a:spcPct val="50000"/>
              </a:spcBef>
              <a:buClr>
                <a:srgbClr val="CC3399"/>
              </a:buClr>
              <a:buSzPct val="75000"/>
              <a:buFont typeface="Monotype Sorts" pitchFamily="2" charset="2"/>
              <a:buNone/>
              <a:defRPr/>
            </a:pPr>
            <a:r>
              <a:rPr lang="hi-IN" altLang="en-US" dirty="0">
                <a:latin typeface="Open sans" panose="020B0606030504020204"/>
                <a:ea typeface="Times New Roman (Arabic)"/>
                <a:cs typeface="Times New Roman (Arabic)"/>
              </a:rPr>
              <a:t>फॉस्जीन </a:t>
            </a:r>
            <a:r>
              <a:rPr lang="en-US" altLang="en-US" dirty="0">
                <a:latin typeface="Open sans" panose="020B0606030504020204"/>
                <a:ea typeface="Times New Roman (Arabic)"/>
                <a:cs typeface="Times New Roman (Arabic)"/>
              </a:rPr>
              <a:t>			3.2 g/m</a:t>
            </a:r>
            <a:r>
              <a:rPr lang="en-US" altLang="en-US" baseline="30000" dirty="0">
                <a:latin typeface="Open sans" panose="020B0606030504020204"/>
                <a:ea typeface="Times New Roman (Arabic)"/>
                <a:cs typeface="Times New Roman (Arabic)"/>
              </a:rPr>
              <a:t>3</a:t>
            </a:r>
            <a:endParaRPr lang="en-US" altLang="en-US" dirty="0">
              <a:latin typeface="Open sans" panose="020B0606030504020204"/>
              <a:ea typeface="Times New Roman (Arabic)"/>
              <a:cs typeface="Times New Roman (Arabic)"/>
            </a:endParaRPr>
          </a:p>
          <a:p>
            <a:pPr>
              <a:lnSpc>
                <a:spcPct val="150000"/>
              </a:lnSpc>
              <a:spcBef>
                <a:spcPct val="50000"/>
              </a:spcBef>
              <a:buClr>
                <a:srgbClr val="CC3399"/>
              </a:buClr>
              <a:buSzPct val="75000"/>
              <a:buFont typeface="Monotype Sorts" pitchFamily="2" charset="2"/>
              <a:buNone/>
              <a:defRPr/>
            </a:pPr>
            <a:r>
              <a:rPr lang="hi-IN" altLang="en-US" dirty="0">
                <a:latin typeface="Open sans" panose="020B0606030504020204"/>
                <a:ea typeface="Times New Roman (Arabic)"/>
                <a:cs typeface="Times New Roman (Arabic)"/>
              </a:rPr>
              <a:t>सरीन </a:t>
            </a:r>
            <a:r>
              <a:rPr lang="en-US" altLang="en-US" dirty="0">
                <a:latin typeface="Open sans" panose="020B0606030504020204"/>
                <a:ea typeface="Times New Roman (Arabic)"/>
                <a:cs typeface="Times New Roman (Arabic)"/>
              </a:rPr>
              <a:t> (GB)			70 mg/m</a:t>
            </a:r>
            <a:r>
              <a:rPr lang="en-US" altLang="en-US" baseline="30000" dirty="0">
                <a:latin typeface="Open sans" panose="020B0606030504020204"/>
                <a:ea typeface="Times New Roman (Arabic)"/>
                <a:cs typeface="Times New Roman (Arabic)"/>
              </a:rPr>
              <a:t>3</a:t>
            </a:r>
            <a:endParaRPr lang="en-US" altLang="en-US" dirty="0">
              <a:latin typeface="Open sans" panose="020B0606030504020204"/>
              <a:ea typeface="Times New Roman (Arabic)"/>
              <a:cs typeface="Times New Roman (Arabic)"/>
            </a:endParaRPr>
          </a:p>
          <a:p>
            <a:pPr>
              <a:lnSpc>
                <a:spcPct val="150000"/>
              </a:lnSpc>
              <a:spcBef>
                <a:spcPct val="50000"/>
              </a:spcBef>
              <a:buClr>
                <a:srgbClr val="CC3399"/>
              </a:buClr>
              <a:buSzPct val="75000"/>
              <a:buFont typeface="Monotype Sorts" pitchFamily="2" charset="2"/>
              <a:buNone/>
              <a:defRPr/>
            </a:pPr>
            <a:r>
              <a:rPr lang="en-US" altLang="en-US" dirty="0">
                <a:latin typeface="Open sans" panose="020B0606030504020204"/>
                <a:ea typeface="Times New Roman (Arabic)"/>
                <a:cs typeface="Times New Roman (Arabic)"/>
              </a:rPr>
              <a:t>VX				10 mg on skin</a:t>
            </a:r>
          </a:p>
          <a:p>
            <a:pPr>
              <a:lnSpc>
                <a:spcPct val="150000"/>
              </a:lnSpc>
              <a:spcBef>
                <a:spcPct val="50000"/>
              </a:spcBef>
              <a:buClr>
                <a:srgbClr val="CC3399"/>
              </a:buClr>
              <a:buSzPct val="75000"/>
              <a:buFont typeface="Monotype Sorts" pitchFamily="2" charset="2"/>
              <a:buNone/>
              <a:defRPr/>
            </a:pPr>
            <a:r>
              <a:rPr lang="en-US" altLang="en-US" dirty="0">
                <a:latin typeface="Open sans" panose="020B0606030504020204"/>
                <a:ea typeface="Times New Roman (Arabic)"/>
                <a:cs typeface="Times New Roman (Arabic)"/>
              </a:rPr>
              <a:t>A232				&lt;0.1 mg on </a:t>
            </a:r>
            <a:r>
              <a:rPr lang="en-US" altLang="en-US" sz="2400" b="1" dirty="0">
                <a:latin typeface="Arial" panose="020B0604020202020204" pitchFamily="34" charset="0"/>
                <a:ea typeface="Times New Roman (Arabic)"/>
                <a:cs typeface="Times New Roman (Arabic)"/>
              </a:rPr>
              <a:t>skin</a:t>
            </a: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11872650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2604" y="2108500"/>
            <a:ext cx="4363719" cy="2170937"/>
          </a:xfrm>
        </p:spPr>
        <p:txBody>
          <a:bodyPr>
            <a:noAutofit/>
          </a:bodyPr>
          <a:lstStyle/>
          <a:p>
            <a:pPr algn="ctr"/>
            <a:r>
              <a:rPr lang="hi-IN" sz="4000" b="1" dirty="0">
                <a:solidFill>
                  <a:srgbClr val="C00000"/>
                </a:solidFill>
                <a:latin typeface="Open sans" panose="020B0606030504020204"/>
                <a:cs typeface="Arial" pitchFamily="34" charset="0"/>
              </a:rPr>
              <a:t>तंत्रिका एजेंटों के भौतिक-रासायनिक गुण</a:t>
            </a:r>
            <a:endParaRPr lang="en-US" sz="40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4949687" y="1227925"/>
            <a:ext cx="6720173" cy="4678021"/>
          </a:xfrm>
        </p:spPr>
        <p:txBody>
          <a:bodyPr>
            <a:noAutofit/>
          </a:bodyPr>
          <a:lstStyle/>
          <a:p>
            <a:pPr marL="0" indent="0" algn="just">
              <a:lnSpc>
                <a:spcPct val="200000"/>
              </a:lnSpc>
            </a:pPr>
            <a:r>
              <a:rPr lang="en-US" altLang="en-US" dirty="0">
                <a:latin typeface="Open sans" panose="020B0606030504020204"/>
                <a:cs typeface="Times New Roman" pitchFamily="18" charset="0"/>
              </a:rPr>
              <a:t> </a:t>
            </a:r>
            <a:r>
              <a:rPr lang="hi-IN" altLang="en-US" sz="3200" b="1" dirty="0">
                <a:latin typeface="Open sans" panose="020B0606030504020204"/>
                <a:cs typeface="Times New Roman" pitchFamily="18" charset="0"/>
              </a:rPr>
              <a:t>ऑर्गनोफॉस्फोरस यौगिकों का समूह I</a:t>
            </a:r>
          </a:p>
          <a:p>
            <a:pPr marL="0" indent="0" algn="just">
              <a:lnSpc>
                <a:spcPct val="200000"/>
              </a:lnSpc>
            </a:pPr>
            <a:r>
              <a:rPr lang="hi-IN" altLang="en-US" sz="3200" b="1" dirty="0">
                <a:latin typeface="Open sans" panose="020B0606030504020204"/>
                <a:cs typeface="Times New Roman" pitchFamily="18" charset="0"/>
              </a:rPr>
              <a:t>तरल और वाष्प अवस्था में खतरा जादा है I </a:t>
            </a:r>
            <a:endParaRPr lang="en-US" altLang="en-US" sz="3200" b="1" dirty="0">
              <a:latin typeface="Open sans" panose="020B0606030504020204"/>
              <a:cs typeface="Times New Roman" pitchFamily="18" charset="0"/>
            </a:endParaRPr>
          </a:p>
          <a:p>
            <a:pPr marL="0" indent="0" algn="just">
              <a:lnSpc>
                <a:spcPct val="200000"/>
              </a:lnSpc>
            </a:pPr>
            <a:r>
              <a:rPr lang="hi-IN" altLang="en-US" sz="3200" b="1" dirty="0">
                <a:latin typeface="Open sans" panose="020B0606030504020204"/>
                <a:cs typeface="Times New Roman" pitchFamily="18" charset="0"/>
              </a:rPr>
              <a:t>तंत्रिका एजेंट सामान्यतः समशीतोष्ण परिस्थितियों में तरल अवस्था में होते हैं।</a:t>
            </a:r>
            <a:endParaRPr lang="en-IN" sz="3200" b="1" dirty="0">
              <a:latin typeface="Open sans" panose="020B0606030504020204"/>
              <a:cs typeface="Times New Roman"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34779525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2604" y="2108501"/>
            <a:ext cx="2310093" cy="1239384"/>
          </a:xfrm>
        </p:spPr>
        <p:txBody>
          <a:bodyPr>
            <a:noAutofit/>
          </a:bodyPr>
          <a:lstStyle/>
          <a:p>
            <a:pPr algn="ctr"/>
            <a:r>
              <a:rPr lang="hi-IN" sz="4000" b="1" dirty="0">
                <a:solidFill>
                  <a:srgbClr val="C00000"/>
                </a:solidFill>
                <a:latin typeface="Open sans" panose="020B0606030504020204"/>
                <a:cs typeface="Arial" pitchFamily="34" charset="0"/>
              </a:rPr>
              <a:t>वी-एजेंट </a:t>
            </a:r>
            <a:endParaRPr lang="en-US" sz="40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2979175" y="1034286"/>
            <a:ext cx="8690686" cy="5581667"/>
          </a:xfrm>
        </p:spPr>
        <p:txBody>
          <a:bodyPr>
            <a:noAutofit/>
          </a:bodyPr>
          <a:lstStyle/>
          <a:p>
            <a:pPr marL="0" indent="0">
              <a:lnSpc>
                <a:spcPct val="100000"/>
              </a:lnSpc>
            </a:pPr>
            <a:r>
              <a:rPr lang="en-US" sz="2400" dirty="0">
                <a:latin typeface="Open sans" panose="020B0606030504020204"/>
                <a:ea typeface="Times New Roman" panose="02020603050405020304" pitchFamily="18" charset="0"/>
              </a:rPr>
              <a:t> </a:t>
            </a:r>
            <a:r>
              <a:rPr lang="hi-IN" sz="2400" b="1" dirty="0">
                <a:latin typeface="Open sans" panose="020B0606030504020204"/>
                <a:ea typeface="Times New Roman" panose="02020603050405020304" pitchFamily="18" charset="0"/>
              </a:rPr>
              <a:t>निरंतर एजेंट: </a:t>
            </a:r>
            <a:r>
              <a:rPr lang="hi-IN" sz="2400" dirty="0">
                <a:latin typeface="Open sans" panose="020B0606030504020204"/>
                <a:ea typeface="Times New Roman" panose="02020603050405020304" pitchFamily="18" charset="0"/>
              </a:rPr>
              <a:t>निरंतर तंत्रिका एजेंट व्यावहारिक रूप से रंगहीन और अपेक्षाकृत कम वाष्पशील तरल होते हैं, जो धीरे-धीरे एक गंधहीन विषाक्त वाष्प छोड़ते हैं।</a:t>
            </a:r>
          </a:p>
          <a:p>
            <a:pPr marL="0" indent="0">
              <a:lnSpc>
                <a:spcPct val="100000"/>
              </a:lnSpc>
            </a:pPr>
            <a:r>
              <a:rPr lang="en-US" sz="2400" dirty="0">
                <a:latin typeface="Open sans" panose="020B0606030504020204"/>
                <a:ea typeface="Times New Roman" panose="02020603050405020304" pitchFamily="18" charset="0"/>
              </a:rPr>
              <a:t> </a:t>
            </a:r>
            <a:r>
              <a:rPr lang="hi-IN" sz="2400" dirty="0">
                <a:latin typeface="Open sans" panose="020B0606030504020204"/>
                <a:ea typeface="Times New Roman" panose="02020603050405020304" pitchFamily="18" charset="0"/>
              </a:rPr>
              <a:t>निरंतर एजेंटों की स्थिरता हल्के स्नेहक तेल जैसी होती है और उनकी दृढ़ता इतनी अधिक होती है कि वे तरल या एरोसोल के रूप में अत्यधिक खतरनाक हो जाते हैं।</a:t>
            </a:r>
          </a:p>
          <a:p>
            <a:pPr marL="0" indent="0">
              <a:lnSpc>
                <a:spcPct val="100000"/>
              </a:lnSpc>
            </a:pPr>
            <a:r>
              <a:rPr lang="en-US" sz="2400" dirty="0">
                <a:latin typeface="Open sans" panose="020B0606030504020204"/>
                <a:ea typeface="Times New Roman" panose="02020603050405020304" pitchFamily="18" charset="0"/>
              </a:rPr>
              <a:t> </a:t>
            </a:r>
            <a:r>
              <a:rPr lang="hi-IN" sz="2400" dirty="0">
                <a:latin typeface="Open sans" panose="020B0606030504020204"/>
                <a:ea typeface="Times New Roman" panose="02020603050405020304" pitchFamily="18" charset="0"/>
              </a:rPr>
              <a:t>वीएक्स अमेरिकी सेना द्वारा उपयोग किया जाने वाला एक मानक निरंतर एजेंट है। इसकी विशेषता यह है कि यह आसानी से वाष्पित नहीं होता है, जिससे यह इलाके, उपकरण और सामग्री पर लंबे समय तक रहता है, जो मौसम की स्थिति पर निर्भर करता है।</a:t>
            </a:r>
            <a:endParaRPr lang="en-IN" sz="2400" dirty="0">
              <a:latin typeface="Open sans" panose="020B0606030504020204"/>
              <a:ea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18568364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11740"/>
            <a:ext cx="2934929" cy="1254132"/>
          </a:xfrm>
        </p:spPr>
        <p:txBody>
          <a:bodyPr>
            <a:noAutofit/>
          </a:bodyPr>
          <a:lstStyle/>
          <a:p>
            <a:pPr algn="ctr"/>
            <a:r>
              <a:rPr lang="hi-IN" sz="4000" b="1" dirty="0">
                <a:solidFill>
                  <a:srgbClr val="C00000"/>
                </a:solidFill>
                <a:latin typeface="Open sans" panose="020B0606030504020204"/>
                <a:cs typeface="Arial" pitchFamily="34" charset="0"/>
              </a:rPr>
              <a:t>जी-एजेंट </a:t>
            </a:r>
            <a:endParaRPr lang="en-US" sz="40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2934929" y="1249443"/>
            <a:ext cx="8734932" cy="5215907"/>
          </a:xfrm>
        </p:spPr>
        <p:txBody>
          <a:bodyPr>
            <a:noAutofit/>
          </a:bodyPr>
          <a:lstStyle/>
          <a:p>
            <a:pPr marL="0" indent="0" algn="just"/>
            <a:r>
              <a:rPr lang="en-US" sz="2400" dirty="0">
                <a:latin typeface="Times New Roman" panose="02020603050405020304" pitchFamily="18" charset="0"/>
                <a:ea typeface="Times New Roman" panose="02020603050405020304" pitchFamily="18" charset="0"/>
              </a:rPr>
              <a:t> </a:t>
            </a:r>
            <a:r>
              <a:rPr lang="hi-IN" sz="2400" dirty="0">
                <a:latin typeface="Open sans" panose="020B0606030504020204"/>
                <a:ea typeface="Times New Roman" panose="02020603050405020304" pitchFamily="18" charset="0"/>
              </a:rPr>
              <a:t>गैर-निरंतर जी एजेंट व्यावहारिक रूप से रंगहीन और गंधहीन होते हैं और वी एजेंटों के विपरीत, ये अत्यधिक वाष्पशील होते हैं। ये एजेंट तेजी से वाष्पित होकर एक अत्यधिक विषाक्त बादल बनाते हैं।</a:t>
            </a:r>
          </a:p>
          <a:p>
            <a:pPr marL="0" indent="0" algn="just"/>
            <a:r>
              <a:rPr lang="en-US" sz="2400" dirty="0">
                <a:latin typeface="Open sans" panose="020B0606030504020204"/>
                <a:ea typeface="Times New Roman" panose="02020603050405020304" pitchFamily="18" charset="0"/>
              </a:rPr>
              <a:t> </a:t>
            </a:r>
            <a:r>
              <a:rPr lang="hi-IN" sz="2400" dirty="0">
                <a:latin typeface="Open sans" panose="020B0606030504020204"/>
                <a:ea typeface="Times New Roman" panose="02020603050405020304" pitchFamily="18" charset="0"/>
              </a:rPr>
              <a:t>जी एजेंट आमतौर पर वाष्प खतरा प्रस्तुत करते हैं, जो आंखों और श्वसन प्रणाली पर हमला करते हैं। इसके अलावा, ये एजेंट सामान्य कपड़ों में भी प्रवेश कर सकते हैं और त्वचा के माध्यम से हमला कर सकते हैं।</a:t>
            </a:r>
            <a:endParaRPr lang="en-US" sz="2400" dirty="0">
              <a:latin typeface="Open sans" panose="020B0606030504020204"/>
              <a:ea typeface="Times New Roman" panose="02020603050405020304" pitchFamily="18" charset="0"/>
            </a:endParaRPr>
          </a:p>
          <a:p>
            <a:pPr marL="0" indent="0" algn="just"/>
            <a:r>
              <a:rPr lang="en-US" sz="2400" dirty="0">
                <a:latin typeface="Open sans" panose="020B0606030504020204"/>
                <a:ea typeface="Times New Roman" panose="02020603050405020304" pitchFamily="18" charset="0"/>
              </a:rPr>
              <a:t> </a:t>
            </a:r>
            <a:r>
              <a:rPr lang="hi-IN" sz="2400" dirty="0">
                <a:latin typeface="Open sans" panose="020B0606030504020204"/>
                <a:ea typeface="Times New Roman" panose="02020603050405020304" pitchFamily="18" charset="0"/>
              </a:rPr>
              <a:t>यह ध्यान देने योग्य है कि सोमन (जीडी) के विषाक्त प्रभावों का इलाज करना अधिक कठिन होता है, क्योंकि तंत्रिका एजेंटों के लिए सामान्य उपचार इसके खिलाफ कम प्रभावी होता है।</a:t>
            </a:r>
            <a:endParaRPr lang="en-IN" sz="2400" dirty="0">
              <a:latin typeface="Open sans" panose="020B0606030504020204"/>
              <a:ea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3388296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7A03868-B964-F5F5-E332-CD9CD99F1F29}"/>
              </a:ext>
            </a:extLst>
          </p:cNvPr>
          <p:cNvSpPr txBox="1"/>
          <p:nvPr/>
        </p:nvSpPr>
        <p:spPr>
          <a:xfrm>
            <a:off x="4318001" y="1121410"/>
            <a:ext cx="7193280" cy="5262979"/>
          </a:xfrm>
          <a:prstGeom prst="rect">
            <a:avLst/>
          </a:prstGeom>
          <a:solidFill>
            <a:srgbClr val="FFFFFF"/>
          </a:solidFill>
        </p:spPr>
        <p:txBody>
          <a:bodyPr wrap="square">
            <a:spAutoFit/>
          </a:bodyPr>
          <a:lstStyle/>
          <a:p>
            <a:pPr marL="355600" indent="-342900">
              <a:lnSpc>
                <a:spcPct val="150000"/>
              </a:lnSpc>
              <a:buFont typeface="Wingdings" panose="05000000000000000000" pitchFamily="2" charset="2"/>
              <a:buChar char="ü"/>
              <a:tabLst>
                <a:tab pos="621030" algn="l"/>
              </a:tabLst>
            </a:pPr>
            <a:r>
              <a:rPr lang="hi-IN" sz="2800" dirty="0">
                <a:latin typeface="Times New Roman" panose="02020603050405020304" pitchFamily="18" charset="0"/>
                <a:cs typeface="Arial"/>
              </a:rPr>
              <a:t>रासायनिक युद्ध एजेंट (सीडब्ल्यूए) को परिभाषित करना</a:t>
            </a:r>
            <a:endParaRPr lang="en-US" sz="2800" dirty="0">
              <a:latin typeface="Times New Roman" panose="02020603050405020304" pitchFamily="18" charset="0"/>
              <a:cs typeface="Times New Roman" panose="02020603050405020304" pitchFamily="18" charset="0"/>
            </a:endParaRPr>
          </a:p>
          <a:p>
            <a:pPr marL="355600" indent="-342900">
              <a:lnSpc>
                <a:spcPct val="150000"/>
              </a:lnSpc>
              <a:buFont typeface="Wingdings" panose="05000000000000000000" pitchFamily="2" charset="2"/>
              <a:buChar char="ü"/>
              <a:tabLst>
                <a:tab pos="621030" algn="l"/>
              </a:tabLst>
            </a:pPr>
            <a:r>
              <a:rPr lang="hi-IN" sz="2800" dirty="0">
                <a:latin typeface="Times New Roman" panose="02020603050405020304" pitchFamily="18" charset="0"/>
                <a:cs typeface="Arial"/>
              </a:rPr>
              <a:t>सीडब्ल्यूए के वर्गीकरण का अवलोकन प्राप्त करना</a:t>
            </a:r>
            <a:endParaRPr lang="en-US" sz="2800" dirty="0">
              <a:latin typeface="Times New Roman" panose="02020603050405020304" pitchFamily="18" charset="0"/>
              <a:cs typeface="Times New Roman" panose="02020603050405020304" pitchFamily="18" charset="0"/>
            </a:endParaRPr>
          </a:p>
          <a:p>
            <a:pPr marL="355600" indent="-342900">
              <a:lnSpc>
                <a:spcPct val="150000"/>
              </a:lnSpc>
              <a:buFont typeface="Wingdings" panose="05000000000000000000" pitchFamily="2" charset="2"/>
              <a:buChar char="ü"/>
              <a:tabLst>
                <a:tab pos="621030" algn="l"/>
              </a:tabLst>
            </a:pPr>
            <a:r>
              <a:rPr lang="hi-IN" sz="2800" dirty="0">
                <a:latin typeface="Times New Roman" panose="02020603050405020304" pitchFamily="18" charset="0"/>
                <a:cs typeface="Arial"/>
              </a:rPr>
              <a:t>सीडब्ल्यूए की विशेषताओं को समझना- सीडब्ल्यूए के भौतिक</a:t>
            </a:r>
            <a:endParaRPr lang="en-US" sz="2800" dirty="0">
              <a:latin typeface="Times New Roman" panose="02020603050405020304" pitchFamily="18" charset="0"/>
              <a:cs typeface="Times New Roman" panose="02020603050405020304" pitchFamily="18" charset="0"/>
            </a:endParaRPr>
          </a:p>
          <a:p>
            <a:pPr marL="355600" indent="-342900">
              <a:lnSpc>
                <a:spcPct val="150000"/>
              </a:lnSpc>
              <a:buFont typeface="Wingdings" panose="05000000000000000000" pitchFamily="2" charset="2"/>
              <a:buChar char="ü"/>
              <a:tabLst>
                <a:tab pos="621030" algn="l"/>
              </a:tabLst>
            </a:pPr>
            <a:r>
              <a:rPr lang="hi-IN" sz="2800" dirty="0">
                <a:latin typeface="Times New Roman" panose="02020603050405020304" pitchFamily="18" charset="0"/>
                <a:cs typeface="Arial"/>
              </a:rPr>
              <a:t>रासायनिक गुणों को समझना- सीडब्ल्यूए के जैविक प्रभावों को समझना</a:t>
            </a:r>
            <a:endParaRPr lang="en-US" sz="2800" dirty="0">
              <a:latin typeface="Times New Roman" panose="02020603050405020304" pitchFamily="18" charset="0"/>
              <a:cs typeface="Times New Roman" panose="02020603050405020304" pitchFamily="18" charset="0"/>
            </a:endParaRPr>
          </a:p>
        </p:txBody>
      </p:sp>
      <p:pic>
        <p:nvPicPr>
          <p:cNvPr id="5" name="object 4">
            <a:extLst>
              <a:ext uri="{FF2B5EF4-FFF2-40B4-BE49-F238E27FC236}">
                <a16:creationId xmlns:a16="http://schemas.microsoft.com/office/drawing/2014/main" id="{856FA25A-709E-4DA5-B21D-9EF18B52D890}"/>
              </a:ext>
            </a:extLst>
          </p:cNvPr>
          <p:cNvPicPr/>
          <p:nvPr/>
        </p:nvPicPr>
        <p:blipFill rotWithShape="1">
          <a:blip r:embed="rId3" cstate="print"/>
          <a:srcRect r="21695"/>
          <a:stretch/>
        </p:blipFill>
        <p:spPr>
          <a:xfrm>
            <a:off x="10741032" y="27603"/>
            <a:ext cx="1436668" cy="1088879"/>
          </a:xfrm>
          <a:prstGeom prst="rect">
            <a:avLst/>
          </a:prstGeom>
        </p:spPr>
      </p:pic>
      <p:pic>
        <p:nvPicPr>
          <p:cNvPr id="6" name="Picture 5">
            <a:extLst>
              <a:ext uri="{FF2B5EF4-FFF2-40B4-BE49-F238E27FC236}">
                <a16:creationId xmlns:a16="http://schemas.microsoft.com/office/drawing/2014/main" id="{0F9162AC-4122-42F8-A2CD-26656E7AB2D2}"/>
              </a:ext>
            </a:extLst>
          </p:cNvPr>
          <p:cNvPicPr>
            <a:picLocks noChangeAspect="1"/>
          </p:cNvPicPr>
          <p:nvPr/>
        </p:nvPicPr>
        <p:blipFill>
          <a:blip r:embed="rId4"/>
          <a:stretch>
            <a:fillRect/>
          </a:stretch>
        </p:blipFill>
        <p:spPr>
          <a:xfrm>
            <a:off x="234651" y="117884"/>
            <a:ext cx="1384533" cy="941482"/>
          </a:xfrm>
          <a:prstGeom prst="rect">
            <a:avLst/>
          </a:prstGeom>
        </p:spPr>
      </p:pic>
      <p:sp>
        <p:nvSpPr>
          <p:cNvPr id="7" name="Title 1">
            <a:extLst>
              <a:ext uri="{FF2B5EF4-FFF2-40B4-BE49-F238E27FC236}">
                <a16:creationId xmlns:a16="http://schemas.microsoft.com/office/drawing/2014/main" id="{9291C649-BA7D-4089-9CD6-242816EA1A31}"/>
              </a:ext>
            </a:extLst>
          </p:cNvPr>
          <p:cNvSpPr txBox="1">
            <a:spLocks/>
          </p:cNvSpPr>
          <p:nvPr/>
        </p:nvSpPr>
        <p:spPr>
          <a:xfrm>
            <a:off x="762000" y="1447800"/>
            <a:ext cx="3124200" cy="762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hi-IN" sz="4000" b="1" dirty="0">
                <a:solidFill>
                  <a:srgbClr val="C00000"/>
                </a:solidFill>
                <a:latin typeface="Open sans"/>
                <a:ea typeface="Sans Serif Collection" panose="020B0502040504020204" pitchFamily="34" charset="0"/>
                <a:cs typeface="Sans Serif Collection" panose="020B0502040504020204" pitchFamily="34" charset="0"/>
              </a:rPr>
              <a:t>उद्देश्य</a:t>
            </a:r>
            <a:endParaRPr lang="en-US" sz="4000" b="1" dirty="0">
              <a:solidFill>
                <a:srgbClr val="C00000"/>
              </a:solidFill>
              <a:latin typeface="Open sans"/>
              <a:ea typeface="Sans Serif Collection" panose="020B0502040504020204" pitchFamily="34" charset="0"/>
              <a:cs typeface="Sans Serif Collection" panose="020B0502040504020204" pitchFamily="34" charset="0"/>
            </a:endParaRPr>
          </a:p>
        </p:txBody>
      </p:sp>
      <p:sp>
        <p:nvSpPr>
          <p:cNvPr id="8" name="Rectangle 7">
            <a:extLst>
              <a:ext uri="{FF2B5EF4-FFF2-40B4-BE49-F238E27FC236}">
                <a16:creationId xmlns:a16="http://schemas.microsoft.com/office/drawing/2014/main" id="{3EF1E498-D9B9-4E6E-B9D1-5C0D035992D0}"/>
              </a:ext>
            </a:extLst>
          </p:cNvPr>
          <p:cNvSpPr/>
          <p:nvPr/>
        </p:nvSpPr>
        <p:spPr>
          <a:xfrm>
            <a:off x="685800" y="2362200"/>
            <a:ext cx="3429000" cy="2259849"/>
          </a:xfrm>
          <a:prstGeom prst="rect">
            <a:avLst/>
          </a:prstGeom>
        </p:spPr>
        <p:txBody>
          <a:bodyPr wrap="square">
            <a:spAutoFit/>
          </a:bodyPr>
          <a:lstStyle/>
          <a:p>
            <a:pPr marL="342900" indent="-342900">
              <a:lnSpc>
                <a:spcPct val="150000"/>
              </a:lnSpc>
              <a:spcBef>
                <a:spcPct val="20000"/>
              </a:spcBef>
              <a:buFont typeface="Wingdings" pitchFamily="2" charset="2"/>
              <a:buChar char="§"/>
            </a:pPr>
            <a:r>
              <a:rPr lang="hi-IN" sz="2400" dirty="0">
                <a:solidFill>
                  <a:prstClr val="black"/>
                </a:solidFill>
                <a:latin typeface="Times" pitchFamily="18" charset="0"/>
                <a:cs typeface="Arial" pitchFamily="34" charset="0"/>
              </a:rPr>
              <a:t>इस पाठ को पूरा करने के बाद, आप सभी </a:t>
            </a:r>
            <a:r>
              <a:rPr lang="en-US" sz="2400" dirty="0">
                <a:solidFill>
                  <a:prstClr val="black"/>
                </a:solidFill>
                <a:latin typeface="Times" pitchFamily="18" charset="0"/>
                <a:cs typeface="Arial" pitchFamily="34" charset="0"/>
              </a:rPr>
              <a:t> </a:t>
            </a:r>
            <a:r>
              <a:rPr lang="hi-IN" sz="2400" dirty="0">
                <a:solidFill>
                  <a:prstClr val="black"/>
                </a:solidFill>
                <a:latin typeface="Times" pitchFamily="18" charset="0"/>
                <a:cs typeface="Arial" pitchFamily="34" charset="0"/>
              </a:rPr>
              <a:t>उक्त विषय के  महत्व को समझेंगे:</a:t>
            </a:r>
            <a:endParaRPr lang="en-US" sz="2400" b="1" u="sng" dirty="0">
              <a:solidFill>
                <a:prstClr val="black"/>
              </a:solidFill>
              <a:latin typeface="Times" pitchFamily="18" charset="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663" y="2388201"/>
            <a:ext cx="2726518" cy="1343142"/>
          </a:xfrm>
        </p:spPr>
        <p:txBody>
          <a:bodyPr>
            <a:noAutofit/>
          </a:bodyPr>
          <a:lstStyle/>
          <a:p>
            <a:pPr algn="ctr"/>
            <a:r>
              <a:rPr lang="hi-IN" sz="4000" b="1" dirty="0">
                <a:solidFill>
                  <a:srgbClr val="C00000"/>
                </a:solidFill>
                <a:latin typeface="Open sans" panose="020B0606030504020204"/>
                <a:cs typeface="Arial" pitchFamily="34" charset="0"/>
              </a:rPr>
              <a:t>जी-एजेंट</a:t>
            </a:r>
            <a:endParaRPr lang="en-US" sz="4000" b="1" dirty="0">
              <a:solidFill>
                <a:srgbClr val="C00000"/>
              </a:solidFill>
              <a:latin typeface="Open sans" panose="020B0606030504020204"/>
              <a:cs typeface="Arial"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graphicFrame>
        <p:nvGraphicFramePr>
          <p:cNvPr id="10" name="Table 9">
            <a:extLst>
              <a:ext uri="{FF2B5EF4-FFF2-40B4-BE49-F238E27FC236}">
                <a16:creationId xmlns:a16="http://schemas.microsoft.com/office/drawing/2014/main" id="{EE93ACE9-D43B-42E8-9654-C11F3DA732A7}"/>
              </a:ext>
            </a:extLst>
          </p:cNvPr>
          <p:cNvGraphicFramePr>
            <a:graphicFrameLocks noGrp="1"/>
          </p:cNvGraphicFramePr>
          <p:nvPr>
            <p:extLst>
              <p:ext uri="{D42A27DB-BD31-4B8C-83A1-F6EECF244321}">
                <p14:modId xmlns:p14="http://schemas.microsoft.com/office/powerpoint/2010/main" val="937024709"/>
              </p:ext>
            </p:extLst>
          </p:nvPr>
        </p:nvGraphicFramePr>
        <p:xfrm>
          <a:off x="2920181" y="1116482"/>
          <a:ext cx="8923995" cy="5548988"/>
        </p:xfrm>
        <a:graphic>
          <a:graphicData uri="http://schemas.openxmlformats.org/drawingml/2006/table">
            <a:tbl>
              <a:tblPr/>
              <a:tblGrid>
                <a:gridCol w="2663485">
                  <a:extLst>
                    <a:ext uri="{9D8B030D-6E8A-4147-A177-3AD203B41FA5}">
                      <a16:colId xmlns:a16="http://schemas.microsoft.com/office/drawing/2014/main" val="20000"/>
                    </a:ext>
                  </a:extLst>
                </a:gridCol>
                <a:gridCol w="1244568">
                  <a:extLst>
                    <a:ext uri="{9D8B030D-6E8A-4147-A177-3AD203B41FA5}">
                      <a16:colId xmlns:a16="http://schemas.microsoft.com/office/drawing/2014/main" val="20001"/>
                    </a:ext>
                  </a:extLst>
                </a:gridCol>
                <a:gridCol w="1327033">
                  <a:extLst>
                    <a:ext uri="{9D8B030D-6E8A-4147-A177-3AD203B41FA5}">
                      <a16:colId xmlns:a16="http://schemas.microsoft.com/office/drawing/2014/main" val="20002"/>
                    </a:ext>
                  </a:extLst>
                </a:gridCol>
                <a:gridCol w="1594875">
                  <a:extLst>
                    <a:ext uri="{9D8B030D-6E8A-4147-A177-3AD203B41FA5}">
                      <a16:colId xmlns:a16="http://schemas.microsoft.com/office/drawing/2014/main" val="20003"/>
                    </a:ext>
                  </a:extLst>
                </a:gridCol>
                <a:gridCol w="949620">
                  <a:extLst>
                    <a:ext uri="{9D8B030D-6E8A-4147-A177-3AD203B41FA5}">
                      <a16:colId xmlns:a16="http://schemas.microsoft.com/office/drawing/2014/main" val="20004"/>
                    </a:ext>
                  </a:extLst>
                </a:gridCol>
                <a:gridCol w="1144414">
                  <a:extLst>
                    <a:ext uri="{9D8B030D-6E8A-4147-A177-3AD203B41FA5}">
                      <a16:colId xmlns:a16="http://schemas.microsoft.com/office/drawing/2014/main" val="20005"/>
                    </a:ext>
                  </a:extLst>
                </a:gridCol>
              </a:tblGrid>
              <a:tr h="647932">
                <a:tc>
                  <a:txBody>
                    <a:bodyPr/>
                    <a:lstStyle/>
                    <a:p>
                      <a:pPr marL="0" marR="0" indent="228600" algn="ctr">
                        <a:spcBef>
                          <a:spcPts val="0"/>
                        </a:spcBef>
                        <a:spcAft>
                          <a:spcPts val="0"/>
                        </a:spcAft>
                      </a:pPr>
                      <a:r>
                        <a:rPr lang="hi-IN" sz="3200" b="1" dirty="0">
                          <a:solidFill>
                            <a:srgbClr val="C00000"/>
                          </a:solidFill>
                          <a:latin typeface="Open sans" panose="020B0606030504020204"/>
                          <a:ea typeface="Times New Roman"/>
                          <a:cs typeface="Kruti Dev 010"/>
                        </a:rPr>
                        <a:t>गुणधर्म</a:t>
                      </a:r>
                      <a:endParaRPr lang="en-US" sz="2400" dirty="0">
                        <a:solidFill>
                          <a:srgbClr val="C00000"/>
                        </a:solidFill>
                        <a:latin typeface="Open sans" panose="020B0606030504020204"/>
                        <a:ea typeface="Times New Roman"/>
                        <a:cs typeface="Kruti Dev 01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a:spcBef>
                          <a:spcPts val="0"/>
                        </a:spcBef>
                        <a:spcAft>
                          <a:spcPts val="0"/>
                        </a:spcAft>
                      </a:pPr>
                      <a:r>
                        <a:rPr lang="en-US" sz="2400" b="1" dirty="0">
                          <a:solidFill>
                            <a:srgbClr val="C00000"/>
                          </a:solidFill>
                          <a:latin typeface="Open sans" panose="020B0606030504020204"/>
                          <a:ea typeface="Times New Roman"/>
                          <a:cs typeface="Kruti Dev 010"/>
                        </a:rPr>
                        <a:t>GA (</a:t>
                      </a:r>
                      <a:r>
                        <a:rPr lang="hi-IN" sz="2400" b="1" dirty="0">
                          <a:solidFill>
                            <a:srgbClr val="C00000"/>
                          </a:solidFill>
                          <a:latin typeface="Open sans" panose="020B0606030504020204"/>
                          <a:ea typeface="Times New Roman"/>
                          <a:cs typeface="Kruti Dev 010"/>
                        </a:rPr>
                        <a:t>तबून</a:t>
                      </a:r>
                      <a:r>
                        <a:rPr lang="en-US" sz="2400" b="1" dirty="0">
                          <a:solidFill>
                            <a:srgbClr val="C00000"/>
                          </a:solidFill>
                          <a:latin typeface="Open sans" panose="020B0606030504020204"/>
                          <a:ea typeface="Times New Roman"/>
                          <a:cs typeface="Kruti Dev 010"/>
                        </a:rPr>
                        <a:t>)</a:t>
                      </a:r>
                      <a:endParaRPr lang="en-US" sz="2400" dirty="0">
                        <a:solidFill>
                          <a:srgbClr val="C00000"/>
                        </a:solidFill>
                        <a:latin typeface="Open sans" panose="020B0606030504020204"/>
                        <a:ea typeface="Times New Roman"/>
                        <a:cs typeface="Kruti Dev 01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a:spcBef>
                          <a:spcPts val="0"/>
                        </a:spcBef>
                        <a:spcAft>
                          <a:spcPts val="0"/>
                        </a:spcAft>
                      </a:pPr>
                      <a:r>
                        <a:rPr lang="en-US" sz="2400" b="1" dirty="0">
                          <a:solidFill>
                            <a:srgbClr val="C00000"/>
                          </a:solidFill>
                          <a:latin typeface="Open sans" panose="020B0606030504020204"/>
                          <a:ea typeface="Times New Roman"/>
                          <a:cs typeface="Kruti Dev 010"/>
                        </a:rPr>
                        <a:t>GB (</a:t>
                      </a:r>
                      <a:r>
                        <a:rPr lang="hi-IN" sz="2400" b="1" dirty="0">
                          <a:solidFill>
                            <a:srgbClr val="C00000"/>
                          </a:solidFill>
                          <a:latin typeface="Open sans" panose="020B0606030504020204"/>
                          <a:ea typeface="Times New Roman"/>
                          <a:cs typeface="Kruti Dev 010"/>
                        </a:rPr>
                        <a:t>सरीन</a:t>
                      </a:r>
                      <a:r>
                        <a:rPr lang="en-US" sz="2400" b="1" dirty="0">
                          <a:solidFill>
                            <a:srgbClr val="C00000"/>
                          </a:solidFill>
                          <a:latin typeface="Open sans" panose="020B0606030504020204"/>
                          <a:ea typeface="Times New Roman"/>
                          <a:cs typeface="Kruti Dev 010"/>
                        </a:rPr>
                        <a:t>)</a:t>
                      </a:r>
                      <a:endParaRPr lang="en-US" sz="2400" dirty="0">
                        <a:solidFill>
                          <a:srgbClr val="C00000"/>
                        </a:solidFill>
                        <a:latin typeface="Open sans" panose="020B0606030504020204"/>
                        <a:ea typeface="Times New Roman"/>
                        <a:cs typeface="Kruti Dev 01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892175">
                        <a:spcBef>
                          <a:spcPts val="0"/>
                        </a:spcBef>
                        <a:spcAft>
                          <a:spcPts val="0"/>
                        </a:spcAft>
                      </a:pPr>
                      <a:r>
                        <a:rPr lang="en-US" sz="2400" b="1" dirty="0">
                          <a:solidFill>
                            <a:srgbClr val="C00000"/>
                          </a:solidFill>
                          <a:latin typeface="Open sans" panose="020B0606030504020204"/>
                          <a:ea typeface="Times New Roman"/>
                          <a:cs typeface="Kruti Dev 010"/>
                        </a:rPr>
                        <a:t>GD  (</a:t>
                      </a:r>
                      <a:r>
                        <a:rPr lang="hi-IN" sz="2400" b="1" dirty="0">
                          <a:solidFill>
                            <a:srgbClr val="C00000"/>
                          </a:solidFill>
                          <a:latin typeface="Open sans" panose="020B0606030504020204"/>
                          <a:ea typeface="Times New Roman"/>
                          <a:cs typeface="Kruti Dev 010"/>
                        </a:rPr>
                        <a:t>सोमान</a:t>
                      </a:r>
                      <a:r>
                        <a:rPr lang="en-US" sz="2400" b="1" dirty="0">
                          <a:solidFill>
                            <a:srgbClr val="C00000"/>
                          </a:solidFill>
                          <a:latin typeface="Open sans" panose="020B0606030504020204"/>
                          <a:ea typeface="Times New Roman"/>
                          <a:cs typeface="Kruti Dev 010"/>
                        </a:rPr>
                        <a:t>)     </a:t>
                      </a:r>
                      <a:endParaRPr lang="en-US" sz="2400" dirty="0">
                        <a:solidFill>
                          <a:srgbClr val="C00000"/>
                        </a:solidFill>
                        <a:latin typeface="Open sans" panose="020B0606030504020204"/>
                        <a:ea typeface="Times New Roman"/>
                        <a:cs typeface="Kruti Dev 01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228600" algn="ctr">
                        <a:spcBef>
                          <a:spcPts val="0"/>
                        </a:spcBef>
                        <a:spcAft>
                          <a:spcPts val="0"/>
                        </a:spcAft>
                      </a:pPr>
                      <a:r>
                        <a:rPr lang="en-US" sz="2400" b="1" dirty="0">
                          <a:solidFill>
                            <a:srgbClr val="C00000"/>
                          </a:solidFill>
                          <a:latin typeface="Open sans" panose="020B0606030504020204"/>
                          <a:ea typeface="Times New Roman"/>
                          <a:cs typeface="Kruti Dev 010"/>
                        </a:rPr>
                        <a:t>GF</a:t>
                      </a:r>
                      <a:endParaRPr lang="en-US" sz="2400" dirty="0">
                        <a:solidFill>
                          <a:srgbClr val="C00000"/>
                        </a:solidFill>
                        <a:latin typeface="Open sans" panose="020B0606030504020204"/>
                        <a:ea typeface="Times New Roman"/>
                        <a:cs typeface="Kruti Dev 01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228600" algn="ctr">
                        <a:spcBef>
                          <a:spcPts val="0"/>
                        </a:spcBef>
                        <a:spcAft>
                          <a:spcPts val="0"/>
                        </a:spcAft>
                      </a:pPr>
                      <a:r>
                        <a:rPr lang="en-US" sz="2400" b="1" dirty="0">
                          <a:solidFill>
                            <a:srgbClr val="C00000"/>
                          </a:solidFill>
                          <a:latin typeface="Open sans" panose="020B0606030504020204"/>
                          <a:ea typeface="Times New Roman"/>
                          <a:cs typeface="Kruti Dev 010"/>
                        </a:rPr>
                        <a:t>VX</a:t>
                      </a:r>
                      <a:endParaRPr lang="en-US" sz="2400" dirty="0">
                        <a:solidFill>
                          <a:srgbClr val="C00000"/>
                        </a:solidFill>
                        <a:latin typeface="Open sans" panose="020B0606030504020204"/>
                        <a:ea typeface="Times New Roman"/>
                        <a:cs typeface="Kruti Dev 01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666997">
                <a:tc>
                  <a:txBody>
                    <a:bodyPr/>
                    <a:lstStyle/>
                    <a:p>
                      <a:pPr marL="0" marR="0" indent="0" algn="ctr">
                        <a:spcBef>
                          <a:spcPts val="0"/>
                        </a:spcBef>
                        <a:spcAft>
                          <a:spcPts val="0"/>
                        </a:spcAft>
                        <a:tabLst>
                          <a:tab pos="622300" algn="l"/>
                        </a:tabLst>
                      </a:pPr>
                      <a:r>
                        <a:rPr lang="hi-IN" sz="3200" dirty="0">
                          <a:solidFill>
                            <a:schemeClr val="tx1"/>
                          </a:solidFill>
                          <a:latin typeface="Open sans" panose="020B0606030504020204"/>
                          <a:ea typeface="Times New Roman"/>
                          <a:cs typeface="Kruti Dev 010"/>
                        </a:rPr>
                        <a:t>आणविक भार (ग्राम</a:t>
                      </a:r>
                      <a:r>
                        <a:rPr lang="hi-IN" sz="3200" baseline="0" dirty="0">
                          <a:solidFill>
                            <a:schemeClr val="tx1"/>
                          </a:solidFill>
                          <a:latin typeface="Open sans" panose="020B0606030504020204"/>
                          <a:ea typeface="Times New Roman"/>
                          <a:cs typeface="Kruti Dev 010"/>
                        </a:rPr>
                        <a:t> </a:t>
                      </a:r>
                      <a:r>
                        <a:rPr lang="hi-IN" sz="3200" dirty="0">
                          <a:solidFill>
                            <a:schemeClr val="tx1"/>
                          </a:solidFill>
                          <a:latin typeface="Open sans" panose="020B0606030504020204"/>
                          <a:ea typeface="Times New Roman"/>
                          <a:cs typeface="Kruti Dev 010"/>
                        </a:rPr>
                        <a:t>मोल)</a:t>
                      </a:r>
                      <a:endParaRPr lang="en-US" sz="3200" dirty="0">
                        <a:solidFill>
                          <a:schemeClr val="tx1"/>
                        </a:solidFill>
                        <a:latin typeface="Open sans" panose="020B0606030504020204"/>
                        <a:ea typeface="Times New Roman"/>
                        <a:cs typeface="Kruti Dev 01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a:spcBef>
                          <a:spcPts val="0"/>
                        </a:spcBef>
                        <a:spcAft>
                          <a:spcPts val="0"/>
                        </a:spcAft>
                      </a:pPr>
                      <a:r>
                        <a:rPr lang="en-US" sz="2400" dirty="0">
                          <a:solidFill>
                            <a:schemeClr val="tx1"/>
                          </a:solidFill>
                          <a:latin typeface="Open sans" panose="020B0606030504020204"/>
                          <a:ea typeface="Times New Roman"/>
                          <a:cs typeface="Kruti Dev 010"/>
                        </a:rPr>
                        <a:t>162</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a:spcBef>
                          <a:spcPts val="0"/>
                        </a:spcBef>
                        <a:spcAft>
                          <a:spcPts val="0"/>
                        </a:spcAft>
                      </a:pPr>
                      <a:r>
                        <a:rPr lang="en-US" sz="2400">
                          <a:solidFill>
                            <a:schemeClr val="tx1"/>
                          </a:solidFill>
                          <a:latin typeface="Open sans" panose="020B0606030504020204"/>
                          <a:ea typeface="Times New Roman"/>
                          <a:cs typeface="Kruti Dev 010"/>
                        </a:rPr>
                        <a:t>140</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a:spcBef>
                          <a:spcPts val="0"/>
                        </a:spcBef>
                        <a:spcAft>
                          <a:spcPts val="0"/>
                        </a:spcAft>
                      </a:pPr>
                      <a:r>
                        <a:rPr lang="en-US" sz="2400">
                          <a:solidFill>
                            <a:schemeClr val="tx1"/>
                          </a:solidFill>
                          <a:latin typeface="Open sans" panose="020B0606030504020204"/>
                          <a:ea typeface="Times New Roman"/>
                          <a:cs typeface="Kruti Dev 010"/>
                        </a:rPr>
                        <a:t>182</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a:spcBef>
                          <a:spcPts val="0"/>
                        </a:spcBef>
                        <a:spcAft>
                          <a:spcPts val="0"/>
                        </a:spcAft>
                      </a:pPr>
                      <a:r>
                        <a:rPr lang="en-US" sz="2400" dirty="0">
                          <a:solidFill>
                            <a:schemeClr val="tx1"/>
                          </a:solidFill>
                          <a:latin typeface="Open sans" panose="020B0606030504020204"/>
                          <a:ea typeface="Times New Roman"/>
                          <a:cs typeface="Kruti Dev 010"/>
                        </a:rPr>
                        <a:t>180</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a:spcBef>
                          <a:spcPts val="0"/>
                        </a:spcBef>
                        <a:spcAft>
                          <a:spcPts val="0"/>
                        </a:spcAft>
                      </a:pPr>
                      <a:r>
                        <a:rPr lang="en-US" sz="2400" dirty="0">
                          <a:solidFill>
                            <a:schemeClr val="tx1"/>
                          </a:solidFill>
                          <a:latin typeface="Open sans" panose="020B0606030504020204"/>
                          <a:ea typeface="Times New Roman"/>
                          <a:cs typeface="Kruti Dev 010"/>
                        </a:rPr>
                        <a:t>267</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647932">
                <a:tc>
                  <a:txBody>
                    <a:bodyPr/>
                    <a:lstStyle/>
                    <a:p>
                      <a:pPr marL="0" marR="0" indent="0" algn="ctr">
                        <a:spcBef>
                          <a:spcPts val="0"/>
                        </a:spcBef>
                        <a:spcAft>
                          <a:spcPts val="0"/>
                        </a:spcAft>
                        <a:tabLst>
                          <a:tab pos="622300" algn="l"/>
                        </a:tabLst>
                      </a:pPr>
                      <a:r>
                        <a:rPr lang="hi-IN" sz="3200" dirty="0">
                          <a:solidFill>
                            <a:schemeClr val="tx1"/>
                          </a:solidFill>
                          <a:latin typeface="Open sans" panose="020B0606030504020204"/>
                          <a:ea typeface="Times New Roman"/>
                          <a:cs typeface="Kruti Dev 010"/>
                        </a:rPr>
                        <a:t>वाष्प घनत्व</a:t>
                      </a:r>
                      <a:endParaRPr lang="en-US" sz="3200" dirty="0">
                        <a:solidFill>
                          <a:schemeClr val="tx1"/>
                        </a:solidFill>
                        <a:latin typeface="Open sans" panose="020B0606030504020204"/>
                        <a:ea typeface="Times New Roman"/>
                        <a:cs typeface="Kruti Dev 01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a:spcBef>
                          <a:spcPts val="0"/>
                        </a:spcBef>
                        <a:spcAft>
                          <a:spcPts val="0"/>
                        </a:spcAft>
                      </a:pPr>
                      <a:r>
                        <a:rPr lang="en-US" sz="2400" dirty="0">
                          <a:solidFill>
                            <a:schemeClr val="tx1"/>
                          </a:solidFill>
                          <a:latin typeface="Open sans" panose="020B0606030504020204"/>
                          <a:ea typeface="Times New Roman"/>
                          <a:cs typeface="Kruti Dev 010"/>
                        </a:rPr>
                        <a:t>5.63</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a:spcBef>
                          <a:spcPts val="0"/>
                        </a:spcBef>
                        <a:spcAft>
                          <a:spcPts val="0"/>
                        </a:spcAft>
                      </a:pPr>
                      <a:r>
                        <a:rPr lang="en-US" sz="2400">
                          <a:solidFill>
                            <a:schemeClr val="tx1"/>
                          </a:solidFill>
                          <a:latin typeface="Open sans" panose="020B0606030504020204"/>
                          <a:ea typeface="Times New Roman"/>
                          <a:cs typeface="Kruti Dev 010"/>
                        </a:rPr>
                        <a:t>4.86</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a:spcBef>
                          <a:spcPts val="0"/>
                        </a:spcBef>
                        <a:spcAft>
                          <a:spcPts val="0"/>
                        </a:spcAft>
                      </a:pPr>
                      <a:r>
                        <a:rPr lang="en-US" sz="2400" dirty="0">
                          <a:solidFill>
                            <a:schemeClr val="tx1"/>
                          </a:solidFill>
                          <a:latin typeface="Open sans" panose="020B0606030504020204"/>
                          <a:ea typeface="Times New Roman"/>
                          <a:cs typeface="Kruti Dev 010"/>
                        </a:rPr>
                        <a:t>6.33</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a:spcBef>
                          <a:spcPts val="0"/>
                        </a:spcBef>
                        <a:spcAft>
                          <a:spcPts val="0"/>
                        </a:spcAft>
                      </a:pPr>
                      <a:r>
                        <a:rPr lang="en-US" sz="2400" dirty="0">
                          <a:solidFill>
                            <a:schemeClr val="tx1"/>
                          </a:solidFill>
                          <a:latin typeface="Open sans" panose="020B0606030504020204"/>
                          <a:ea typeface="Times New Roman"/>
                          <a:cs typeface="Kruti Dev 010"/>
                        </a:rPr>
                        <a:t> 6.2</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a:spcBef>
                          <a:spcPts val="0"/>
                        </a:spcBef>
                        <a:spcAft>
                          <a:spcPts val="0"/>
                        </a:spcAft>
                      </a:pPr>
                      <a:r>
                        <a:rPr lang="en-US" sz="2400" dirty="0">
                          <a:solidFill>
                            <a:schemeClr val="tx1"/>
                          </a:solidFill>
                          <a:latin typeface="Open sans" panose="020B0606030504020204"/>
                          <a:ea typeface="Times New Roman"/>
                          <a:cs typeface="Kruti Dev 010"/>
                        </a:rPr>
                        <a:t>9.2</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620934">
                <a:tc>
                  <a:txBody>
                    <a:bodyPr/>
                    <a:lstStyle/>
                    <a:p>
                      <a:pPr marL="0" marR="0" indent="0" algn="ctr">
                        <a:spcBef>
                          <a:spcPts val="0"/>
                        </a:spcBef>
                        <a:spcAft>
                          <a:spcPts val="0"/>
                        </a:spcAft>
                        <a:tabLst>
                          <a:tab pos="622300" algn="l"/>
                        </a:tabLst>
                      </a:pPr>
                      <a:r>
                        <a:rPr lang="hi-IN" sz="2800" b="1" dirty="0">
                          <a:solidFill>
                            <a:schemeClr val="tx1"/>
                          </a:solidFill>
                          <a:latin typeface="Open sans" panose="020B0606030504020204"/>
                          <a:ea typeface="Times New Roman"/>
                          <a:cs typeface="Kruti Dev 010"/>
                        </a:rPr>
                        <a:t>तरल घनत्व (25 डिग्री सेल्सियस पर)</a:t>
                      </a:r>
                      <a:endParaRPr lang="en-US" sz="2800" b="1" dirty="0">
                        <a:solidFill>
                          <a:schemeClr val="tx1"/>
                        </a:solidFill>
                        <a:latin typeface="Open sans" panose="020B0606030504020204"/>
                        <a:ea typeface="Times New Roman"/>
                        <a:cs typeface="Kruti Dev 01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a:spcBef>
                          <a:spcPts val="0"/>
                        </a:spcBef>
                        <a:spcAft>
                          <a:spcPts val="0"/>
                        </a:spcAft>
                      </a:pPr>
                      <a:r>
                        <a:rPr lang="en-US" sz="2400" dirty="0">
                          <a:solidFill>
                            <a:schemeClr val="tx1"/>
                          </a:solidFill>
                          <a:latin typeface="Open sans" panose="020B0606030504020204"/>
                          <a:ea typeface="Times New Roman"/>
                          <a:cs typeface="Kruti Dev 010"/>
                        </a:rPr>
                        <a:t>1.07 </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dirty="0">
                          <a:solidFill>
                            <a:schemeClr val="tx1"/>
                          </a:solidFill>
                          <a:latin typeface="Open sans" panose="020B0606030504020204"/>
                          <a:ea typeface="Batang"/>
                        </a:rPr>
                        <a:t>1.09 </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dirty="0">
                          <a:solidFill>
                            <a:schemeClr val="tx1"/>
                          </a:solidFill>
                          <a:latin typeface="Open sans" panose="020B0606030504020204"/>
                          <a:ea typeface="Batang"/>
                        </a:rPr>
                        <a:t>1.02 </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dirty="0">
                          <a:solidFill>
                            <a:schemeClr val="tx1"/>
                          </a:solidFill>
                          <a:latin typeface="Open sans" panose="020B0606030504020204"/>
                          <a:ea typeface="Batang"/>
                        </a:rPr>
                        <a:t>1.17</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400" dirty="0">
                          <a:solidFill>
                            <a:schemeClr val="tx1"/>
                          </a:solidFill>
                          <a:latin typeface="Open sans" panose="020B0606030504020204"/>
                          <a:ea typeface="Batang"/>
                        </a:rPr>
                        <a:t>1.01</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647932">
                <a:tc>
                  <a:txBody>
                    <a:bodyPr/>
                    <a:lstStyle/>
                    <a:p>
                      <a:pPr marL="0" marR="0" indent="0" algn="ctr">
                        <a:spcBef>
                          <a:spcPts val="0"/>
                        </a:spcBef>
                        <a:spcAft>
                          <a:spcPts val="0"/>
                        </a:spcAft>
                        <a:tabLst>
                          <a:tab pos="622300" algn="l"/>
                        </a:tabLst>
                      </a:pPr>
                      <a:r>
                        <a:rPr lang="hi-IN" sz="2800" b="1" dirty="0">
                          <a:solidFill>
                            <a:schemeClr val="tx1"/>
                          </a:solidFill>
                          <a:latin typeface="Open sans" panose="020B0606030504020204"/>
                          <a:ea typeface="Times New Roman"/>
                          <a:cs typeface="Kruti Dev 010"/>
                        </a:rPr>
                        <a:t>गलनांक (डिग्री सेल्सियस</a:t>
                      </a:r>
                      <a:endParaRPr lang="en-US" sz="2800" b="1" dirty="0">
                        <a:solidFill>
                          <a:schemeClr val="tx1"/>
                        </a:solidFill>
                        <a:latin typeface="Open sans" panose="020B0606030504020204"/>
                        <a:ea typeface="Times New Roman"/>
                        <a:cs typeface="Kruti Dev 01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a:spcBef>
                          <a:spcPts val="0"/>
                        </a:spcBef>
                        <a:spcAft>
                          <a:spcPts val="0"/>
                        </a:spcAft>
                      </a:pPr>
                      <a:r>
                        <a:rPr lang="en-US" sz="2400">
                          <a:solidFill>
                            <a:schemeClr val="tx1"/>
                          </a:solidFill>
                          <a:latin typeface="Open sans" panose="020B0606030504020204"/>
                          <a:ea typeface="Times New Roman"/>
                          <a:cs typeface="Kruti Dev 010"/>
                        </a:rPr>
                        <a:t>-5</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a:spcBef>
                          <a:spcPts val="0"/>
                        </a:spcBef>
                        <a:spcAft>
                          <a:spcPts val="0"/>
                        </a:spcAft>
                      </a:pPr>
                      <a:r>
                        <a:rPr lang="en-US" sz="2400" dirty="0">
                          <a:solidFill>
                            <a:schemeClr val="tx1"/>
                          </a:solidFill>
                          <a:latin typeface="Open sans" panose="020B0606030504020204"/>
                          <a:ea typeface="Times New Roman"/>
                          <a:cs typeface="Kruti Dev 010"/>
                        </a:rPr>
                        <a:t>-56</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a:spcBef>
                          <a:spcPts val="0"/>
                        </a:spcBef>
                        <a:spcAft>
                          <a:spcPts val="0"/>
                        </a:spcAft>
                      </a:pPr>
                      <a:r>
                        <a:rPr lang="en-US" sz="2400" dirty="0">
                          <a:solidFill>
                            <a:schemeClr val="tx1"/>
                          </a:solidFill>
                          <a:latin typeface="Open sans" panose="020B0606030504020204"/>
                          <a:ea typeface="Times New Roman"/>
                          <a:cs typeface="Kruti Dev 010"/>
                        </a:rPr>
                        <a:t>-42</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85725" algn="ctr">
                        <a:spcBef>
                          <a:spcPts val="0"/>
                        </a:spcBef>
                        <a:spcAft>
                          <a:spcPts val="0"/>
                        </a:spcAft>
                      </a:pPr>
                      <a:r>
                        <a:rPr lang="en-US" sz="2400" dirty="0">
                          <a:solidFill>
                            <a:schemeClr val="tx1"/>
                          </a:solidFill>
                          <a:latin typeface="Open sans" panose="020B0606030504020204"/>
                          <a:ea typeface="Times New Roman"/>
                          <a:cs typeface="Kruti Dev 010"/>
                        </a:rPr>
                        <a:t>-30</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a:spcBef>
                          <a:spcPts val="0"/>
                        </a:spcBef>
                        <a:spcAft>
                          <a:spcPts val="0"/>
                        </a:spcAft>
                      </a:pPr>
                      <a:r>
                        <a:rPr lang="en-US" sz="2400" dirty="0">
                          <a:solidFill>
                            <a:schemeClr val="tx1"/>
                          </a:solidFill>
                          <a:latin typeface="Open sans" panose="020B0606030504020204"/>
                          <a:ea typeface="Times New Roman"/>
                          <a:cs typeface="Kruti Dev 010"/>
                        </a:rPr>
                        <a:t>-51</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647932">
                <a:tc>
                  <a:txBody>
                    <a:bodyPr/>
                    <a:lstStyle/>
                    <a:p>
                      <a:pPr marL="0" marR="0" indent="0" algn="ctr">
                        <a:spcBef>
                          <a:spcPts val="0"/>
                        </a:spcBef>
                        <a:spcAft>
                          <a:spcPts val="0"/>
                        </a:spcAft>
                        <a:tabLst>
                          <a:tab pos="622300" algn="l"/>
                        </a:tabLst>
                      </a:pPr>
                      <a:r>
                        <a:rPr lang="hi-IN" sz="3200" dirty="0">
                          <a:solidFill>
                            <a:schemeClr val="tx1"/>
                          </a:solidFill>
                          <a:latin typeface="Open sans" panose="020B0606030504020204"/>
                          <a:ea typeface="Times New Roman"/>
                          <a:cs typeface="Kruti Dev 010"/>
                        </a:rPr>
                        <a:t>बोइलिंग पॉइंट  (डिग्री सेल्सियस)</a:t>
                      </a:r>
                      <a:endParaRPr lang="en-US" sz="3200" dirty="0">
                        <a:solidFill>
                          <a:schemeClr val="tx1"/>
                        </a:solidFill>
                        <a:latin typeface="Open sans" panose="020B0606030504020204"/>
                        <a:ea typeface="Times New Roman"/>
                        <a:cs typeface="Kruti Dev 01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a:spcBef>
                          <a:spcPts val="0"/>
                        </a:spcBef>
                        <a:spcAft>
                          <a:spcPts val="0"/>
                        </a:spcAft>
                      </a:pPr>
                      <a:r>
                        <a:rPr lang="en-US" sz="2400" dirty="0">
                          <a:solidFill>
                            <a:schemeClr val="tx1"/>
                          </a:solidFill>
                          <a:latin typeface="Open sans" panose="020B0606030504020204"/>
                          <a:ea typeface="Times New Roman"/>
                          <a:cs typeface="Kruti Dev 010"/>
                        </a:rPr>
                        <a:t>240</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a:spcBef>
                          <a:spcPts val="0"/>
                        </a:spcBef>
                        <a:spcAft>
                          <a:spcPts val="0"/>
                        </a:spcAft>
                      </a:pPr>
                      <a:r>
                        <a:rPr lang="en-US" sz="2400">
                          <a:solidFill>
                            <a:schemeClr val="tx1"/>
                          </a:solidFill>
                          <a:latin typeface="Open sans" panose="020B0606030504020204"/>
                          <a:ea typeface="Times New Roman"/>
                          <a:cs typeface="Kruti Dev 010"/>
                        </a:rPr>
                        <a:t>158</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a:spcBef>
                          <a:spcPts val="0"/>
                        </a:spcBef>
                        <a:spcAft>
                          <a:spcPts val="0"/>
                        </a:spcAft>
                      </a:pPr>
                      <a:r>
                        <a:rPr lang="en-US" sz="2400">
                          <a:solidFill>
                            <a:schemeClr val="tx1"/>
                          </a:solidFill>
                          <a:latin typeface="Open sans" panose="020B0606030504020204"/>
                          <a:ea typeface="Times New Roman"/>
                          <a:cs typeface="Kruti Dev 010"/>
                        </a:rPr>
                        <a:t>198</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a:spcBef>
                          <a:spcPts val="0"/>
                        </a:spcBef>
                        <a:spcAft>
                          <a:spcPts val="0"/>
                        </a:spcAft>
                      </a:pPr>
                      <a:r>
                        <a:rPr lang="en-US" sz="2400" dirty="0">
                          <a:solidFill>
                            <a:schemeClr val="tx1"/>
                          </a:solidFill>
                          <a:latin typeface="Open sans" panose="020B0606030504020204"/>
                          <a:ea typeface="Times New Roman"/>
                          <a:cs typeface="Kruti Dev 010"/>
                        </a:rPr>
                        <a:t> 239</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a:spcBef>
                          <a:spcPts val="0"/>
                        </a:spcBef>
                        <a:spcAft>
                          <a:spcPts val="0"/>
                        </a:spcAft>
                      </a:pPr>
                      <a:r>
                        <a:rPr lang="en-US" sz="2400" dirty="0">
                          <a:solidFill>
                            <a:schemeClr val="tx1"/>
                          </a:solidFill>
                          <a:latin typeface="Open sans" panose="020B0606030504020204"/>
                          <a:ea typeface="Times New Roman"/>
                          <a:cs typeface="Kruti Dev 010"/>
                        </a:rPr>
                        <a:t>298</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595524">
                <a:tc>
                  <a:txBody>
                    <a:bodyPr/>
                    <a:lstStyle/>
                    <a:p>
                      <a:pPr marL="0" marR="0" indent="0" algn="ctr">
                        <a:spcBef>
                          <a:spcPts val="0"/>
                        </a:spcBef>
                        <a:spcAft>
                          <a:spcPts val="0"/>
                        </a:spcAft>
                        <a:tabLst>
                          <a:tab pos="622300" algn="l"/>
                        </a:tabLst>
                      </a:pPr>
                      <a:r>
                        <a:rPr lang="hi-IN" sz="2800" dirty="0">
                          <a:solidFill>
                            <a:schemeClr val="tx1"/>
                          </a:solidFill>
                          <a:latin typeface="Open sans" panose="020B0606030504020204"/>
                          <a:ea typeface="Times New Roman"/>
                          <a:cs typeface="Kruti Dev 010"/>
                        </a:rPr>
                        <a:t>वाष्पशीलता</a:t>
                      </a:r>
                      <a:endParaRPr lang="en-US" sz="2800" dirty="0">
                        <a:solidFill>
                          <a:schemeClr val="tx1"/>
                        </a:solidFill>
                        <a:latin typeface="Open sans" panose="020B0606030504020204"/>
                        <a:ea typeface="Times New Roman"/>
                        <a:cs typeface="Kruti Dev 01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a:spcBef>
                          <a:spcPts val="0"/>
                        </a:spcBef>
                        <a:spcAft>
                          <a:spcPts val="0"/>
                        </a:spcAft>
                      </a:pPr>
                      <a:r>
                        <a:rPr lang="en-US" sz="2400">
                          <a:solidFill>
                            <a:schemeClr val="tx1"/>
                          </a:solidFill>
                          <a:latin typeface="Open sans" panose="020B0606030504020204"/>
                          <a:ea typeface="Times New Roman"/>
                          <a:cs typeface="Kruti Dev 010"/>
                        </a:rPr>
                        <a:t>610</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a:spcBef>
                          <a:spcPts val="0"/>
                        </a:spcBef>
                        <a:spcAft>
                          <a:spcPts val="0"/>
                        </a:spcAft>
                      </a:pPr>
                      <a:r>
                        <a:rPr lang="en-US" sz="2400">
                          <a:solidFill>
                            <a:schemeClr val="tx1"/>
                          </a:solidFill>
                          <a:latin typeface="Open sans" panose="020B0606030504020204"/>
                          <a:ea typeface="Times New Roman"/>
                          <a:cs typeface="Kruti Dev 010"/>
                        </a:rPr>
                        <a:t>22000</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a:spcBef>
                          <a:spcPts val="0"/>
                        </a:spcBef>
                        <a:spcAft>
                          <a:spcPts val="0"/>
                        </a:spcAft>
                      </a:pPr>
                      <a:r>
                        <a:rPr lang="en-US" sz="2400">
                          <a:solidFill>
                            <a:schemeClr val="tx1"/>
                          </a:solidFill>
                          <a:latin typeface="Open sans" panose="020B0606030504020204"/>
                          <a:ea typeface="Times New Roman"/>
                          <a:cs typeface="Kruti Dev 010"/>
                        </a:rPr>
                        <a:t>3900</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85725" algn="ctr">
                        <a:spcBef>
                          <a:spcPts val="0"/>
                        </a:spcBef>
                        <a:spcAft>
                          <a:spcPts val="0"/>
                        </a:spcAft>
                      </a:pPr>
                      <a:r>
                        <a:rPr lang="en-US" sz="2400" dirty="0">
                          <a:solidFill>
                            <a:schemeClr val="tx1"/>
                          </a:solidFill>
                          <a:latin typeface="Open sans" panose="020B0606030504020204"/>
                          <a:ea typeface="Times New Roman"/>
                          <a:cs typeface="Kruti Dev 010"/>
                        </a:rPr>
                        <a:t>438</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a:spcBef>
                          <a:spcPts val="0"/>
                        </a:spcBef>
                        <a:spcAft>
                          <a:spcPts val="0"/>
                        </a:spcAft>
                      </a:pPr>
                      <a:r>
                        <a:rPr lang="en-US" sz="2400" dirty="0">
                          <a:solidFill>
                            <a:schemeClr val="tx1"/>
                          </a:solidFill>
                          <a:latin typeface="Open sans" panose="020B0606030504020204"/>
                          <a:ea typeface="Times New Roman"/>
                          <a:cs typeface="Kruti Dev 010"/>
                        </a:rPr>
                        <a:t>10.5</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4280655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1699" y="2388200"/>
            <a:ext cx="3636059" cy="2170937"/>
          </a:xfrm>
        </p:spPr>
        <p:txBody>
          <a:bodyPr>
            <a:noAutofit/>
          </a:bodyPr>
          <a:lstStyle/>
          <a:p>
            <a:pPr algn="ctr"/>
            <a:r>
              <a:rPr lang="hi-IN" sz="4000" b="1" dirty="0">
                <a:solidFill>
                  <a:srgbClr val="C00000"/>
                </a:solidFill>
                <a:latin typeface="Open sans" panose="020B0606030504020204"/>
                <a:cs typeface="Arial" pitchFamily="34" charset="0"/>
              </a:rPr>
              <a:t>नर्व एजेंट का </a:t>
            </a:r>
            <a:br>
              <a:rPr lang="en-US" sz="4000" b="1" dirty="0">
                <a:solidFill>
                  <a:srgbClr val="C00000"/>
                </a:solidFill>
                <a:latin typeface="Open sans" panose="020B0606030504020204"/>
                <a:cs typeface="Arial" pitchFamily="34" charset="0"/>
              </a:rPr>
            </a:br>
            <a:r>
              <a:rPr lang="hi-IN" sz="4000" b="1" dirty="0">
                <a:solidFill>
                  <a:srgbClr val="C00000"/>
                </a:solidFill>
                <a:latin typeface="Open sans" panose="020B0606030504020204"/>
                <a:cs typeface="Arial" pitchFamily="34" charset="0"/>
              </a:rPr>
              <a:t>तुलना </a:t>
            </a:r>
            <a:endParaRPr lang="en-US" sz="4000" b="1" dirty="0">
              <a:solidFill>
                <a:srgbClr val="C00000"/>
              </a:solidFill>
              <a:latin typeface="Open sans" panose="020B0606030504020204"/>
              <a:cs typeface="Arial"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graphicFrame>
        <p:nvGraphicFramePr>
          <p:cNvPr id="3" name="Table 2">
            <a:extLst>
              <a:ext uri="{FF2B5EF4-FFF2-40B4-BE49-F238E27FC236}">
                <a16:creationId xmlns:a16="http://schemas.microsoft.com/office/drawing/2014/main" id="{5FE840EF-51F9-4B35-A019-8B832F1F00ED}"/>
              </a:ext>
            </a:extLst>
          </p:cNvPr>
          <p:cNvGraphicFramePr>
            <a:graphicFrameLocks noGrp="1"/>
          </p:cNvGraphicFramePr>
          <p:nvPr>
            <p:extLst>
              <p:ext uri="{D42A27DB-BD31-4B8C-83A1-F6EECF244321}">
                <p14:modId xmlns:p14="http://schemas.microsoft.com/office/powerpoint/2010/main" val="137866887"/>
              </p:ext>
            </p:extLst>
          </p:nvPr>
        </p:nvGraphicFramePr>
        <p:xfrm>
          <a:off x="3982065" y="1365122"/>
          <a:ext cx="7883620" cy="4511040"/>
        </p:xfrm>
        <a:graphic>
          <a:graphicData uri="http://schemas.openxmlformats.org/drawingml/2006/table">
            <a:tbl>
              <a:tblPr firstRow="1" bandRow="1">
                <a:tableStyleId>{5C22544A-7EE6-4342-B048-85BDC9FD1C3A}</a:tableStyleId>
              </a:tblPr>
              <a:tblGrid>
                <a:gridCol w="3908961">
                  <a:extLst>
                    <a:ext uri="{9D8B030D-6E8A-4147-A177-3AD203B41FA5}">
                      <a16:colId xmlns:a16="http://schemas.microsoft.com/office/drawing/2014/main" val="1490174912"/>
                    </a:ext>
                  </a:extLst>
                </a:gridCol>
                <a:gridCol w="3974659">
                  <a:extLst>
                    <a:ext uri="{9D8B030D-6E8A-4147-A177-3AD203B41FA5}">
                      <a16:colId xmlns:a16="http://schemas.microsoft.com/office/drawing/2014/main" val="585122186"/>
                    </a:ext>
                  </a:extLst>
                </a:gridCol>
              </a:tblGrid>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i-IN" altLang="en-US" sz="3600" b="1" dirty="0">
                          <a:effectLst/>
                          <a:latin typeface="Open sans" panose="020B0606030504020204"/>
                          <a:cs typeface="Times New Roman" pitchFamily="18" charset="0"/>
                        </a:rPr>
                        <a:t>गुणधर्म</a:t>
                      </a:r>
                      <a:r>
                        <a:rPr lang="en-US" altLang="en-US" sz="2800" b="0" dirty="0">
                          <a:effectLst/>
                          <a:latin typeface="Open sans" panose="020B0606030504020204"/>
                          <a:cs typeface="Times New Roman" pitchFamily="18" charset="0"/>
                        </a:rPr>
                        <a:t>	</a:t>
                      </a:r>
                      <a:endParaRPr lang="en-IN" sz="2800" b="0" dirty="0">
                        <a:effectLst/>
                        <a:latin typeface="Open sans" panose="020B0606030504020204"/>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i-IN" altLang="en-US" sz="3600" b="1" kern="1200" dirty="0">
                          <a:solidFill>
                            <a:schemeClr val="lt1"/>
                          </a:solidFill>
                          <a:effectLst/>
                          <a:latin typeface="Open sans" panose="020B0606030504020204"/>
                          <a:ea typeface="+mn-ea"/>
                          <a:cs typeface="Times New Roman" pitchFamily="18" charset="0"/>
                        </a:rPr>
                        <a:t>महत्व</a:t>
                      </a:r>
                      <a:endParaRPr lang="en-IN" sz="3600" b="1" kern="1200" dirty="0">
                        <a:solidFill>
                          <a:schemeClr val="lt1"/>
                        </a:solidFill>
                        <a:effectLst/>
                        <a:latin typeface="Open sans" panose="020B0606030504020204"/>
                        <a:ea typeface="+mn-ea"/>
                        <a:cs typeface="Times New Roman" pitchFamily="18" charset="0"/>
                      </a:endParaRPr>
                    </a:p>
                  </a:txBody>
                  <a:tcPr/>
                </a:tc>
                <a:extLst>
                  <a:ext uri="{0D108BD9-81ED-4DB2-BD59-A6C34878D82A}">
                    <a16:rowId xmlns:a16="http://schemas.microsoft.com/office/drawing/2014/main" val="3705125263"/>
                  </a:ext>
                </a:extLst>
              </a:tr>
              <a:tr h="370840">
                <a:tc>
                  <a:txBody>
                    <a:bodyPr/>
                    <a:lstStyle/>
                    <a:p>
                      <a:pPr marL="342900" marR="0" lvl="0" indent="-342900" algn="l" defTabSz="914400" rtl="0" eaLnBrk="1" fontAlgn="auto" latinLnBrk="0" hangingPunct="1">
                        <a:lnSpc>
                          <a:spcPct val="100000"/>
                        </a:lnSpc>
                        <a:spcBef>
                          <a:spcPct val="30000"/>
                        </a:spcBef>
                        <a:spcAft>
                          <a:spcPts val="0"/>
                        </a:spcAft>
                        <a:buClrTx/>
                        <a:buSzTx/>
                        <a:buFontTx/>
                        <a:buNone/>
                        <a:tabLst>
                          <a:tab pos="3262313" algn="l"/>
                        </a:tabLst>
                        <a:defRPr/>
                      </a:pPr>
                      <a:r>
                        <a:rPr kumimoji="0" lang="hi-IN" altLang="en-US" sz="3200" b="0" i="0" u="none" strike="noStrike" kern="1200" cap="none" spc="0" normalizeH="0" baseline="0" noProof="0" dirty="0">
                          <a:ln>
                            <a:noFill/>
                          </a:ln>
                          <a:solidFill>
                            <a:prstClr val="black"/>
                          </a:solidFill>
                          <a:effectLst/>
                          <a:uLnTx/>
                          <a:uFillTx/>
                          <a:latin typeface="Open sans" panose="020B0606030504020204"/>
                          <a:ea typeface="+mn-ea"/>
                          <a:cs typeface="Times New Roman" pitchFamily="18" charset="0"/>
                        </a:rPr>
                        <a:t>जीबी (सरीन) की तुलना में उपचार</a:t>
                      </a:r>
                      <a:endParaRPr kumimoji="0" lang="en-US" altLang="en-US" sz="3200" b="0" i="0" u="none" strike="noStrike" kern="1200" cap="none" spc="0" normalizeH="0" baseline="0" noProof="0" dirty="0">
                        <a:ln>
                          <a:noFill/>
                        </a:ln>
                        <a:solidFill>
                          <a:prstClr val="black"/>
                        </a:solidFill>
                        <a:effectLst/>
                        <a:uLnTx/>
                        <a:uFillTx/>
                        <a:latin typeface="Open sans" panose="020B0606030504020204"/>
                        <a:ea typeface="+mn-ea"/>
                        <a:cs typeface="Times New Roman" pitchFamily="18" charset="0"/>
                      </a:endParaRPr>
                    </a:p>
                  </a:txBody>
                  <a:tcPr/>
                </a:tc>
                <a:tc>
                  <a:txBody>
                    <a:bodyPr/>
                    <a:lstStyle/>
                    <a:p>
                      <a:pPr marL="342900" marR="0" lvl="0" indent="-342900" algn="l" defTabSz="914400" rtl="0" eaLnBrk="1" fontAlgn="auto" latinLnBrk="0" hangingPunct="1">
                        <a:lnSpc>
                          <a:spcPct val="100000"/>
                        </a:lnSpc>
                        <a:spcBef>
                          <a:spcPct val="30000"/>
                        </a:spcBef>
                        <a:spcAft>
                          <a:spcPts val="0"/>
                        </a:spcAft>
                        <a:buClrTx/>
                        <a:buSzTx/>
                        <a:buFontTx/>
                        <a:buNone/>
                        <a:tabLst>
                          <a:tab pos="3262313" algn="l"/>
                        </a:tabLst>
                        <a:defRPr/>
                      </a:pPr>
                      <a:r>
                        <a:rPr kumimoji="0" lang="en-US" altLang="en-US" sz="3200" b="0" i="0" u="none" strike="noStrike" kern="1200" cap="none" spc="0" normalizeH="0" baseline="0" noProof="0" dirty="0">
                          <a:ln>
                            <a:noFill/>
                          </a:ln>
                          <a:solidFill>
                            <a:prstClr val="black"/>
                          </a:solidFill>
                          <a:effectLst/>
                          <a:uLnTx/>
                          <a:uFillTx/>
                          <a:latin typeface="Open sans" panose="020B0606030504020204"/>
                          <a:ea typeface="+mn-ea"/>
                          <a:cs typeface="Times New Roman" pitchFamily="18" charset="0"/>
                        </a:rPr>
                        <a:t>  </a:t>
                      </a:r>
                      <a:r>
                        <a:rPr kumimoji="0" lang="hi-IN" altLang="en-US" sz="3200" b="0" i="0" u="none" strike="noStrike" kern="1200" cap="none" spc="0" normalizeH="0" baseline="0" noProof="0" dirty="0">
                          <a:ln>
                            <a:noFill/>
                          </a:ln>
                          <a:solidFill>
                            <a:prstClr val="black"/>
                          </a:solidFill>
                          <a:effectLst/>
                          <a:uLnTx/>
                          <a:uFillTx/>
                          <a:latin typeface="Open sans" panose="020B0606030504020204"/>
                          <a:ea typeface="+mn-ea"/>
                          <a:cs typeface="Times New Roman" pitchFamily="18" charset="0"/>
                        </a:rPr>
                        <a:t>जीडी (सोमन) का उपचार में अधिक प्रतिरोध</a:t>
                      </a:r>
                      <a:endParaRPr kumimoji="0" lang="en-US" altLang="en-US" sz="3200" b="0" i="0" u="none" strike="noStrike" kern="1200" cap="none" spc="0" normalizeH="0" baseline="0" noProof="0" dirty="0">
                        <a:ln>
                          <a:noFill/>
                        </a:ln>
                        <a:solidFill>
                          <a:prstClr val="black"/>
                        </a:solidFill>
                        <a:effectLst/>
                        <a:uLnTx/>
                        <a:uFillTx/>
                        <a:latin typeface="Open sans" panose="020B0606030504020204"/>
                        <a:ea typeface="+mn-ea"/>
                        <a:cs typeface="Times New Roman" pitchFamily="18" charset="0"/>
                      </a:endParaRPr>
                    </a:p>
                  </a:txBody>
                  <a:tcPr/>
                </a:tc>
                <a:extLst>
                  <a:ext uri="{0D108BD9-81ED-4DB2-BD59-A6C34878D82A}">
                    <a16:rowId xmlns:a16="http://schemas.microsoft.com/office/drawing/2014/main" val="2105441577"/>
                  </a:ext>
                </a:extLst>
              </a:tr>
              <a:tr h="370840">
                <a:tc>
                  <a:txBody>
                    <a:bodyPr/>
                    <a:lstStyle/>
                    <a:p>
                      <a:pPr marL="342900" marR="0" lvl="0" indent="-342900" algn="l" defTabSz="914400" rtl="0" eaLnBrk="1" fontAlgn="auto" latinLnBrk="0" hangingPunct="1">
                        <a:lnSpc>
                          <a:spcPct val="100000"/>
                        </a:lnSpc>
                        <a:spcBef>
                          <a:spcPct val="30000"/>
                        </a:spcBef>
                        <a:spcAft>
                          <a:spcPts val="0"/>
                        </a:spcAft>
                        <a:buClrTx/>
                        <a:buSzTx/>
                        <a:buFontTx/>
                        <a:buNone/>
                        <a:tabLst>
                          <a:tab pos="3262313" algn="l"/>
                        </a:tabLst>
                        <a:defRPr/>
                      </a:pPr>
                      <a:r>
                        <a:rPr kumimoji="0" lang="hi-IN" altLang="en-US" sz="3200" b="1" i="0" u="none" strike="noStrike" kern="1200" cap="none" spc="0" normalizeH="0" baseline="0" noProof="0" dirty="0">
                          <a:ln>
                            <a:noFill/>
                          </a:ln>
                          <a:solidFill>
                            <a:prstClr val="black"/>
                          </a:solidFill>
                          <a:effectLst/>
                          <a:uLnTx/>
                          <a:uFillTx/>
                          <a:latin typeface="Open sans" panose="020B0606030504020204"/>
                          <a:ea typeface="+mn-ea"/>
                          <a:cs typeface="Times New Roman" pitchFamily="18" charset="0"/>
                        </a:rPr>
                        <a:t>निरंतरता</a:t>
                      </a:r>
                      <a:r>
                        <a:rPr kumimoji="0" lang="en-US" altLang="en-US" sz="2800" b="0" i="0" u="none" strike="noStrike" kern="1200" cap="none" spc="0" normalizeH="0" baseline="0" noProof="0" dirty="0">
                          <a:ln>
                            <a:noFill/>
                          </a:ln>
                          <a:solidFill>
                            <a:prstClr val="black"/>
                          </a:solidFill>
                          <a:effectLst/>
                          <a:uLnTx/>
                          <a:uFillTx/>
                          <a:latin typeface="Open sans" panose="020B0606030504020204"/>
                          <a:ea typeface="+mn-ea"/>
                          <a:cs typeface="Times New Roman" pitchFamily="18" charset="0"/>
                        </a:rPr>
                        <a:t>	</a:t>
                      </a:r>
                    </a:p>
                  </a:txBody>
                  <a:tcPr/>
                </a:tc>
                <a:tc>
                  <a:txBody>
                    <a:bodyPr/>
                    <a:lstStyle/>
                    <a:p>
                      <a:pPr marL="342900" marR="0" lvl="0" indent="-342900" algn="l" defTabSz="914400" rtl="0" eaLnBrk="1" fontAlgn="auto" latinLnBrk="0" hangingPunct="1">
                        <a:lnSpc>
                          <a:spcPct val="100000"/>
                        </a:lnSpc>
                        <a:spcBef>
                          <a:spcPct val="30000"/>
                        </a:spcBef>
                        <a:spcAft>
                          <a:spcPts val="0"/>
                        </a:spcAft>
                        <a:buClrTx/>
                        <a:buSzTx/>
                        <a:buFontTx/>
                        <a:buNone/>
                        <a:tabLst>
                          <a:tab pos="3262313" algn="l"/>
                        </a:tabLst>
                        <a:defRPr/>
                      </a:pPr>
                      <a:r>
                        <a:rPr kumimoji="0" lang="en-US" altLang="en-US" sz="2800" b="0" i="0" u="none" strike="noStrike" kern="1200" cap="none" spc="0" normalizeH="0" baseline="0" noProof="0" dirty="0">
                          <a:ln>
                            <a:noFill/>
                          </a:ln>
                          <a:solidFill>
                            <a:prstClr val="black"/>
                          </a:solidFill>
                          <a:effectLst/>
                          <a:uLnTx/>
                          <a:uFillTx/>
                          <a:latin typeface="Open sans" panose="020B0606030504020204"/>
                          <a:ea typeface="+mn-ea"/>
                          <a:cs typeface="Times New Roman" pitchFamily="18" charset="0"/>
                        </a:rPr>
                        <a:t>  VX &gt; &gt; GA &gt; GD &gt; GB</a:t>
                      </a:r>
                    </a:p>
                  </a:txBody>
                  <a:tcPr/>
                </a:tc>
                <a:extLst>
                  <a:ext uri="{0D108BD9-81ED-4DB2-BD59-A6C34878D82A}">
                    <a16:rowId xmlns:a16="http://schemas.microsoft.com/office/drawing/2014/main" val="2954598855"/>
                  </a:ext>
                </a:extLst>
              </a:tr>
              <a:tr h="370840">
                <a:tc>
                  <a:txBody>
                    <a:bodyPr/>
                    <a:lstStyle/>
                    <a:p>
                      <a:pPr marL="342900" marR="0" lvl="0" indent="-342900" algn="l" defTabSz="914400" rtl="0" eaLnBrk="1" fontAlgn="auto" latinLnBrk="0" hangingPunct="1">
                        <a:lnSpc>
                          <a:spcPct val="100000"/>
                        </a:lnSpc>
                        <a:spcBef>
                          <a:spcPct val="30000"/>
                        </a:spcBef>
                        <a:spcAft>
                          <a:spcPts val="0"/>
                        </a:spcAft>
                        <a:buClrTx/>
                        <a:buSzTx/>
                        <a:buFontTx/>
                        <a:buNone/>
                        <a:tabLst>
                          <a:tab pos="3262313" algn="l"/>
                        </a:tabLst>
                        <a:defRPr/>
                      </a:pPr>
                      <a:r>
                        <a:rPr kumimoji="0" lang="hi-IN" altLang="en-US" sz="3200" b="0" i="0" u="none" strike="noStrike" kern="1200" cap="none" spc="0" normalizeH="0" baseline="0" noProof="0" dirty="0">
                          <a:ln>
                            <a:noFill/>
                          </a:ln>
                          <a:solidFill>
                            <a:prstClr val="black"/>
                          </a:solidFill>
                          <a:effectLst/>
                          <a:uLnTx/>
                          <a:uFillTx/>
                          <a:latin typeface="Open sans" panose="020B0606030504020204"/>
                          <a:ea typeface="+mn-ea"/>
                          <a:cs typeface="Times New Roman" pitchFamily="18" charset="0"/>
                        </a:rPr>
                        <a:t>वितरण या फैलाव</a:t>
                      </a:r>
                      <a:r>
                        <a:rPr kumimoji="0" lang="en-US" altLang="en-US" sz="3200" b="0" i="0" u="none" strike="noStrike" kern="1200" cap="none" spc="0" normalizeH="0" baseline="0" noProof="0" dirty="0">
                          <a:ln>
                            <a:noFill/>
                          </a:ln>
                          <a:solidFill>
                            <a:prstClr val="black"/>
                          </a:solidFill>
                          <a:effectLst/>
                          <a:uLnTx/>
                          <a:uFillTx/>
                          <a:latin typeface="Open sans" panose="020B0606030504020204"/>
                          <a:ea typeface="+mn-ea"/>
                          <a:cs typeface="Times New Roman" pitchFamily="18" charset="0"/>
                        </a:rPr>
                        <a:t>	</a:t>
                      </a:r>
                    </a:p>
                  </a:txBody>
                  <a:tcPr/>
                </a:tc>
                <a:tc>
                  <a:txBody>
                    <a:bodyPr/>
                    <a:lstStyle/>
                    <a:p>
                      <a:pPr marL="342900" marR="0" lvl="0" indent="-342900" algn="l" defTabSz="914400" rtl="0" eaLnBrk="1" fontAlgn="auto" latinLnBrk="0" hangingPunct="1">
                        <a:lnSpc>
                          <a:spcPct val="100000"/>
                        </a:lnSpc>
                        <a:spcBef>
                          <a:spcPct val="30000"/>
                        </a:spcBef>
                        <a:spcAft>
                          <a:spcPts val="0"/>
                        </a:spcAft>
                        <a:buClrTx/>
                        <a:buSzTx/>
                        <a:buFontTx/>
                        <a:buNone/>
                        <a:tabLst>
                          <a:tab pos="3262313" algn="l"/>
                        </a:tabLst>
                        <a:defRPr/>
                      </a:pPr>
                      <a:r>
                        <a:rPr kumimoji="0" lang="en-US" altLang="en-US" sz="3200" b="0" i="0" u="none" strike="noStrike" kern="1200" cap="none" spc="0" normalizeH="0" baseline="0" noProof="0" dirty="0">
                          <a:ln>
                            <a:noFill/>
                          </a:ln>
                          <a:solidFill>
                            <a:prstClr val="black"/>
                          </a:solidFill>
                          <a:effectLst/>
                          <a:uLnTx/>
                          <a:uFillTx/>
                          <a:latin typeface="Open sans" panose="020B0606030504020204"/>
                          <a:ea typeface="+mn-ea"/>
                          <a:cs typeface="Times New Roman" pitchFamily="18" charset="0"/>
                        </a:rPr>
                        <a:t>  </a:t>
                      </a:r>
                      <a:r>
                        <a:rPr kumimoji="0" lang="hi-IN" altLang="en-US" sz="3200" b="0" i="0" u="none" strike="noStrike" kern="1200" cap="none" spc="0" normalizeH="0" baseline="0" noProof="0" dirty="0">
                          <a:ln>
                            <a:noFill/>
                          </a:ln>
                          <a:solidFill>
                            <a:prstClr val="black"/>
                          </a:solidFill>
                          <a:effectLst/>
                          <a:uLnTx/>
                          <a:uFillTx/>
                          <a:latin typeface="Open sans" panose="020B0606030504020204"/>
                          <a:ea typeface="+mn-ea"/>
                          <a:cs typeface="Times New Roman" pitchFamily="18" charset="0"/>
                        </a:rPr>
                        <a:t>वीएक्स को एयरोसोल में बदलना अधिक कठिन</a:t>
                      </a:r>
                      <a:endParaRPr kumimoji="0" lang="en-US" altLang="en-US" sz="3200" b="0" i="0" u="none" strike="noStrike" kern="1200" cap="none" spc="0" normalizeH="0" baseline="0" noProof="0" dirty="0">
                        <a:ln>
                          <a:noFill/>
                        </a:ln>
                        <a:solidFill>
                          <a:prstClr val="black"/>
                        </a:solidFill>
                        <a:effectLst/>
                        <a:uLnTx/>
                        <a:uFillTx/>
                        <a:latin typeface="Open sans" panose="020B0606030504020204"/>
                        <a:ea typeface="+mn-ea"/>
                        <a:cs typeface="Times New Roman" pitchFamily="18" charset="0"/>
                      </a:endParaRPr>
                    </a:p>
                  </a:txBody>
                  <a:tcPr/>
                </a:tc>
                <a:extLst>
                  <a:ext uri="{0D108BD9-81ED-4DB2-BD59-A6C34878D82A}">
                    <a16:rowId xmlns:a16="http://schemas.microsoft.com/office/drawing/2014/main" val="2138655653"/>
                  </a:ext>
                </a:extLst>
              </a:tr>
              <a:tr h="370840">
                <a:tc>
                  <a:txBody>
                    <a:bodyPr/>
                    <a:lstStyle/>
                    <a:p>
                      <a:pPr marL="0" marR="0" lvl="0" indent="0" algn="l" defTabSz="914400" rtl="0" eaLnBrk="1" fontAlgn="auto" latinLnBrk="0" hangingPunct="1">
                        <a:lnSpc>
                          <a:spcPct val="100000"/>
                        </a:lnSpc>
                        <a:spcBef>
                          <a:spcPct val="30000"/>
                        </a:spcBef>
                        <a:spcAft>
                          <a:spcPts val="0"/>
                        </a:spcAft>
                        <a:buClrTx/>
                        <a:buSzTx/>
                        <a:buFontTx/>
                        <a:buNone/>
                        <a:tabLst>
                          <a:tab pos="3262313" algn="l"/>
                        </a:tabLst>
                        <a:defRPr/>
                      </a:pPr>
                      <a:r>
                        <a:rPr kumimoji="0" lang="hi-IN" altLang="en-US" sz="3200" b="0" i="0" u="none" strike="noStrike" kern="1200" cap="none" spc="0" normalizeH="0" baseline="0" noProof="0" dirty="0">
                          <a:ln>
                            <a:noFill/>
                          </a:ln>
                          <a:solidFill>
                            <a:prstClr val="black"/>
                          </a:solidFill>
                          <a:effectLst/>
                          <a:uLnTx/>
                          <a:uFillTx/>
                          <a:latin typeface="Open sans" panose="020B0606030504020204"/>
                          <a:ea typeface="+mn-ea"/>
                          <a:cs typeface="Times New Roman" pitchFamily="18" charset="0"/>
                        </a:rPr>
                        <a:t>उत्पादन की कठिनाई</a:t>
                      </a:r>
                      <a:r>
                        <a:rPr kumimoji="0" lang="en-US" altLang="en-US" sz="3200" b="0" i="0" u="none" strike="noStrike" kern="1200" cap="none" spc="0" normalizeH="0" baseline="0" noProof="0" dirty="0">
                          <a:ln>
                            <a:noFill/>
                          </a:ln>
                          <a:solidFill>
                            <a:prstClr val="black"/>
                          </a:solidFill>
                          <a:effectLst/>
                          <a:uLnTx/>
                          <a:uFillTx/>
                          <a:latin typeface="Open sans" panose="020B0606030504020204"/>
                          <a:ea typeface="+mn-ea"/>
                          <a:cs typeface="Times New Roman" pitchFamily="18" charset="0"/>
                        </a:rPr>
                        <a:t>	</a:t>
                      </a:r>
                    </a:p>
                  </a:txBody>
                  <a:tcPr/>
                </a:tc>
                <a:tc>
                  <a:txBody>
                    <a:bodyPr/>
                    <a:lstStyle/>
                    <a:p>
                      <a:pPr marL="342900" marR="0" lvl="0" indent="-342900" algn="l" defTabSz="914400" rtl="0" eaLnBrk="1" fontAlgn="auto" latinLnBrk="0" hangingPunct="1">
                        <a:lnSpc>
                          <a:spcPct val="100000"/>
                        </a:lnSpc>
                        <a:spcBef>
                          <a:spcPct val="30000"/>
                        </a:spcBef>
                        <a:spcAft>
                          <a:spcPts val="0"/>
                        </a:spcAft>
                        <a:buClrTx/>
                        <a:buSzTx/>
                        <a:buFontTx/>
                        <a:buNone/>
                        <a:tabLst>
                          <a:tab pos="3262313" algn="l"/>
                        </a:tabLst>
                        <a:defRPr/>
                      </a:pPr>
                      <a:r>
                        <a:rPr kumimoji="0" lang="en-US" altLang="en-US" sz="2800" b="0" i="0" u="none" strike="noStrike" kern="1200" cap="none" spc="0" normalizeH="0" baseline="0" noProof="0" dirty="0">
                          <a:ln>
                            <a:noFill/>
                          </a:ln>
                          <a:solidFill>
                            <a:prstClr val="black"/>
                          </a:solidFill>
                          <a:effectLst/>
                          <a:uLnTx/>
                          <a:uFillTx/>
                          <a:latin typeface="Open sans" panose="020B0606030504020204"/>
                          <a:ea typeface="+mn-ea"/>
                          <a:cs typeface="Times New Roman" pitchFamily="18" charset="0"/>
                        </a:rPr>
                        <a:t>   GD </a:t>
                      </a:r>
                      <a:r>
                        <a:rPr kumimoji="0" lang="en-US" altLang="en-US" sz="2800" b="0" i="0" u="sng" strike="noStrike" kern="1200" cap="none" spc="0" normalizeH="0" baseline="0" noProof="0" dirty="0">
                          <a:ln>
                            <a:noFill/>
                          </a:ln>
                          <a:solidFill>
                            <a:prstClr val="black"/>
                          </a:solidFill>
                          <a:effectLst/>
                          <a:uLnTx/>
                          <a:uFillTx/>
                          <a:latin typeface="Open sans" panose="020B0606030504020204"/>
                          <a:ea typeface="+mn-ea"/>
                          <a:cs typeface="Times New Roman" pitchFamily="18" charset="0"/>
                        </a:rPr>
                        <a:t>&gt;</a:t>
                      </a:r>
                      <a:r>
                        <a:rPr kumimoji="0" lang="en-US" altLang="en-US" sz="2800" b="0" i="0" u="none" strike="noStrike" kern="1200" cap="none" spc="0" normalizeH="0" baseline="0" noProof="0" dirty="0">
                          <a:ln>
                            <a:noFill/>
                          </a:ln>
                          <a:solidFill>
                            <a:prstClr val="black"/>
                          </a:solidFill>
                          <a:effectLst/>
                          <a:uLnTx/>
                          <a:uFillTx/>
                          <a:latin typeface="Open sans" panose="020B0606030504020204"/>
                          <a:ea typeface="+mn-ea"/>
                          <a:cs typeface="Times New Roman" pitchFamily="18" charset="0"/>
                        </a:rPr>
                        <a:t>  VX &gt;  G </a:t>
                      </a:r>
                      <a:r>
                        <a:rPr kumimoji="0" lang="hi-IN" altLang="en-US" sz="2800" b="0" i="0" u="none" strike="noStrike" kern="1200" cap="none" spc="0" normalizeH="0" baseline="0" noProof="0" dirty="0">
                          <a:ln>
                            <a:noFill/>
                          </a:ln>
                          <a:solidFill>
                            <a:prstClr val="black"/>
                          </a:solidFill>
                          <a:effectLst/>
                          <a:uLnTx/>
                          <a:uFillTx/>
                          <a:latin typeface="Open sans" panose="020B0606030504020204"/>
                          <a:ea typeface="+mn-ea"/>
                          <a:cs typeface="Times New Roman" pitchFamily="18" charset="0"/>
                        </a:rPr>
                        <a:t>एजेंट </a:t>
                      </a:r>
                      <a:endParaRPr kumimoji="0" lang="en-US" altLang="en-US" sz="2800" b="0" i="0" u="none" strike="noStrike" kern="1200" cap="none" spc="0" normalizeH="0" baseline="0" noProof="0" dirty="0">
                        <a:ln>
                          <a:noFill/>
                        </a:ln>
                        <a:solidFill>
                          <a:prstClr val="black"/>
                        </a:solidFill>
                        <a:effectLst/>
                        <a:uLnTx/>
                        <a:uFillTx/>
                        <a:latin typeface="Open sans" panose="020B0606030504020204"/>
                        <a:ea typeface="+mn-ea"/>
                        <a:cs typeface="Times New Roman" pitchFamily="18" charset="0"/>
                      </a:endParaRPr>
                    </a:p>
                  </a:txBody>
                  <a:tcPr/>
                </a:tc>
                <a:extLst>
                  <a:ext uri="{0D108BD9-81ED-4DB2-BD59-A6C34878D82A}">
                    <a16:rowId xmlns:a16="http://schemas.microsoft.com/office/drawing/2014/main" val="2672665824"/>
                  </a:ext>
                </a:extLst>
              </a:tr>
              <a:tr h="370840">
                <a:tc>
                  <a:txBody>
                    <a:bodyPr/>
                    <a:lstStyle/>
                    <a:p>
                      <a:pPr marL="342900" marR="0" lvl="0" indent="-342900" algn="l" defTabSz="914400" rtl="0" eaLnBrk="1" fontAlgn="auto" latinLnBrk="0" hangingPunct="1">
                        <a:lnSpc>
                          <a:spcPct val="100000"/>
                        </a:lnSpc>
                        <a:spcBef>
                          <a:spcPct val="30000"/>
                        </a:spcBef>
                        <a:spcAft>
                          <a:spcPts val="0"/>
                        </a:spcAft>
                        <a:buClrTx/>
                        <a:buSzTx/>
                        <a:buFontTx/>
                        <a:buNone/>
                        <a:tabLst>
                          <a:tab pos="3262313" algn="l"/>
                        </a:tabLst>
                        <a:defRPr/>
                      </a:pPr>
                      <a:r>
                        <a:rPr kumimoji="0" lang="hi-IN" altLang="en-US" sz="3200" b="0" i="0" u="none" strike="noStrike" kern="1200" cap="none" spc="0" normalizeH="0" baseline="0" noProof="0" dirty="0">
                          <a:ln>
                            <a:noFill/>
                          </a:ln>
                          <a:solidFill>
                            <a:prstClr val="black"/>
                          </a:solidFill>
                          <a:effectLst/>
                          <a:uLnTx/>
                          <a:uFillTx/>
                          <a:latin typeface="Open sans" panose="020B0606030504020204"/>
                          <a:ea typeface="+mn-ea"/>
                          <a:cs typeface="Times New Roman" pitchFamily="18" charset="0"/>
                        </a:rPr>
                        <a:t>विषाक्तता</a:t>
                      </a:r>
                      <a:r>
                        <a:rPr kumimoji="0" lang="en-US" altLang="en-US" sz="2800" b="0" i="0" u="none" strike="noStrike" kern="1200" cap="none" spc="0" normalizeH="0" baseline="0" noProof="0" dirty="0">
                          <a:ln>
                            <a:noFill/>
                          </a:ln>
                          <a:solidFill>
                            <a:prstClr val="black"/>
                          </a:solidFill>
                          <a:effectLst/>
                          <a:uLnTx/>
                          <a:uFillTx/>
                          <a:latin typeface="Open sans" panose="020B0606030504020204"/>
                          <a:ea typeface="+mn-ea"/>
                          <a:cs typeface="Times New Roman" pitchFamily="18" charset="0"/>
                        </a:rPr>
                        <a:t>	</a:t>
                      </a:r>
                    </a:p>
                  </a:txBody>
                  <a:tcPr/>
                </a:tc>
                <a:tc>
                  <a:txBody>
                    <a:bodyPr/>
                    <a:lstStyle/>
                    <a:p>
                      <a:pPr marL="342900" marR="0" lvl="0" indent="-342900" algn="l" defTabSz="914400" rtl="0" eaLnBrk="1" fontAlgn="auto" latinLnBrk="0" hangingPunct="1">
                        <a:lnSpc>
                          <a:spcPct val="100000"/>
                        </a:lnSpc>
                        <a:spcBef>
                          <a:spcPct val="30000"/>
                        </a:spcBef>
                        <a:spcAft>
                          <a:spcPts val="0"/>
                        </a:spcAft>
                        <a:buClrTx/>
                        <a:buSzTx/>
                        <a:buFontTx/>
                        <a:buNone/>
                        <a:tabLst>
                          <a:tab pos="3262313" algn="l"/>
                        </a:tabLst>
                        <a:defRPr/>
                      </a:pPr>
                      <a:r>
                        <a:rPr kumimoji="0" lang="en-US" altLang="en-US" sz="2800" b="0" i="0" u="none" strike="noStrike" kern="1200" cap="none" spc="0" normalizeH="0" baseline="0" noProof="0" dirty="0">
                          <a:ln>
                            <a:noFill/>
                          </a:ln>
                          <a:solidFill>
                            <a:prstClr val="black"/>
                          </a:solidFill>
                          <a:effectLst/>
                          <a:uLnTx/>
                          <a:uFillTx/>
                          <a:latin typeface="Open sans" panose="020B0606030504020204"/>
                          <a:ea typeface="+mn-ea"/>
                          <a:cs typeface="Times New Roman" pitchFamily="18" charset="0"/>
                        </a:rPr>
                        <a:t>    VX &gt; GD &gt; GB &gt; GA</a:t>
                      </a:r>
                    </a:p>
                  </a:txBody>
                  <a:tcPr/>
                </a:tc>
                <a:extLst>
                  <a:ext uri="{0D108BD9-81ED-4DB2-BD59-A6C34878D82A}">
                    <a16:rowId xmlns:a16="http://schemas.microsoft.com/office/drawing/2014/main" val="3179587106"/>
                  </a:ext>
                </a:extLst>
              </a:tr>
            </a:tbl>
          </a:graphicData>
        </a:graphic>
      </p:graphicFrame>
    </p:spTree>
    <p:extLst>
      <p:ext uri="{BB962C8B-B14F-4D97-AF65-F5344CB8AC3E}">
        <p14:creationId xmlns:p14="http://schemas.microsoft.com/office/powerpoint/2010/main" val="10765462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944" y="2129310"/>
            <a:ext cx="4109421" cy="2421174"/>
          </a:xfrm>
        </p:spPr>
        <p:txBody>
          <a:bodyPr>
            <a:noAutofit/>
          </a:bodyPr>
          <a:lstStyle/>
          <a:p>
            <a:pPr algn="ctr"/>
            <a:r>
              <a:rPr lang="hi-IN" sz="4000" b="1" dirty="0">
                <a:solidFill>
                  <a:srgbClr val="C00000"/>
                </a:solidFill>
                <a:latin typeface="Open sans" panose="020B0606030504020204"/>
                <a:cs typeface="Arial" pitchFamily="34" charset="0"/>
              </a:rPr>
              <a:t>नर्व एजेंट का का </a:t>
            </a:r>
            <a:r>
              <a:rPr lang="en-US" sz="4000" b="1" dirty="0">
                <a:solidFill>
                  <a:srgbClr val="C00000"/>
                </a:solidFill>
                <a:latin typeface="Open sans" panose="020B0606030504020204"/>
                <a:cs typeface="Arial" pitchFamily="34" charset="0"/>
              </a:rPr>
              <a:t>: </a:t>
            </a:r>
            <a:r>
              <a:rPr lang="hi-IN" sz="4000" b="1" dirty="0">
                <a:solidFill>
                  <a:srgbClr val="C00000"/>
                </a:solidFill>
                <a:latin typeface="Open sans" panose="020B0606030504020204"/>
                <a:cs typeface="Arial" pitchFamily="34" charset="0"/>
              </a:rPr>
              <a:t>लक्षण और संकेत</a:t>
            </a:r>
            <a:endParaRPr lang="en-US" sz="4000" b="1" dirty="0">
              <a:solidFill>
                <a:srgbClr val="C00000"/>
              </a:solidFill>
              <a:latin typeface="Open sans" panose="020B0606030504020204"/>
              <a:cs typeface="Arial"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7" name="Content Placeholder 16">
            <a:extLst>
              <a:ext uri="{FF2B5EF4-FFF2-40B4-BE49-F238E27FC236}">
                <a16:creationId xmlns:a16="http://schemas.microsoft.com/office/drawing/2014/main" id="{415F4216-AAE7-4984-A5DC-3CE17E383632}"/>
              </a:ext>
            </a:extLst>
          </p:cNvPr>
          <p:cNvSpPr txBox="1">
            <a:spLocks/>
          </p:cNvSpPr>
          <p:nvPr/>
        </p:nvSpPr>
        <p:spPr>
          <a:xfrm>
            <a:off x="5013064" y="1429303"/>
            <a:ext cx="6643543" cy="501452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50000"/>
              </a:lnSpc>
            </a:pPr>
            <a:r>
              <a:rPr lang="hi-IN" dirty="0">
                <a:latin typeface="Open sans" panose="020B0606030504020204"/>
              </a:rPr>
              <a:t>आंखों, नाक, गले, श्वासनली, ब्रोंची और फेफड़े के ऊतकों में सूजन </a:t>
            </a:r>
          </a:p>
          <a:p>
            <a:pPr algn="just">
              <a:lnSpc>
                <a:spcPct val="150000"/>
              </a:lnSpc>
            </a:pPr>
            <a:r>
              <a:rPr lang="hi-IN" dirty="0">
                <a:latin typeface="Open sans" panose="020B0606030504020204"/>
              </a:rPr>
              <a:t>त्वचा की लालिमा, फफोले या अल्सरेशन </a:t>
            </a:r>
          </a:p>
          <a:p>
            <a:pPr algn="just">
              <a:lnSpc>
                <a:spcPct val="150000"/>
              </a:lnSpc>
            </a:pPr>
            <a:r>
              <a:rPr lang="hi-IN" dirty="0">
                <a:latin typeface="Open sans" panose="020B0606030504020204"/>
              </a:rPr>
              <a:t>- सुस्ती- उल्टी आना- बुखार- त्वचा की लालिमा या अन्य त्वचा संबंधी समस्याएं I</a:t>
            </a:r>
            <a:endParaRPr lang="en-US" altLang="ar-SA" dirty="0">
              <a:latin typeface="Open sans" panose="020B0606030504020204"/>
            </a:endParaRPr>
          </a:p>
          <a:p>
            <a:pPr algn="just">
              <a:lnSpc>
                <a:spcPct val="200000"/>
              </a:lnSpc>
            </a:pPr>
            <a:endParaRPr lang="en-US" dirty="0"/>
          </a:p>
        </p:txBody>
      </p:sp>
      <p:sp>
        <p:nvSpPr>
          <p:cNvPr id="3" name="Rectangle 1"/>
          <p:cNvSpPr>
            <a:spLocks noChangeArrowheads="1"/>
          </p:cNvSpPr>
          <p:nvPr/>
        </p:nvSpPr>
        <p:spPr bwMode="auto">
          <a:xfrm>
            <a:off x="0" y="0"/>
            <a:ext cx="12192000" cy="457200"/>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7457" rIns="0" bIns="-17457"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i-IN" sz="2100" b="0" i="0" u="none" strike="noStrike" cap="none" normalizeH="0" baseline="0">
                <a:ln>
                  <a:noFill/>
                </a:ln>
                <a:solidFill>
                  <a:srgbClr val="1F1F1F"/>
                </a:solidFill>
                <a:effectLst/>
                <a:latin typeface="inherit"/>
                <a:cs typeface="Mangal" panose="02040503050203030202" pitchFamily="18" charset="0"/>
              </a:rPr>
              <a:t>संकेत और लक्षण</a:t>
            </a:r>
            <a:r>
              <a:rPr kumimoji="0" lang="hi-IN" sz="1100" b="0" i="0" u="none" strike="noStrike" cap="none" normalizeH="0" baseline="0">
                <a:ln>
                  <a:noFill/>
                </a:ln>
                <a:solidFill>
                  <a:schemeClr val="tx1"/>
                </a:solidFill>
                <a:effectLst/>
                <a:cs typeface="Mangal" panose="02040503050203030202" pitchFamily="18" charset="0"/>
              </a:rPr>
              <a:t> </a:t>
            </a:r>
            <a:endParaRPr kumimoji="0" 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338593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697" y="2926591"/>
            <a:ext cx="2978973" cy="1192695"/>
          </a:xfrm>
        </p:spPr>
        <p:txBody>
          <a:bodyPr>
            <a:noAutofit/>
          </a:bodyPr>
          <a:lstStyle/>
          <a:p>
            <a:pPr algn="ctr"/>
            <a:r>
              <a:rPr lang="hi-IN" sz="4000" b="1" dirty="0">
                <a:solidFill>
                  <a:srgbClr val="C00000"/>
                </a:solidFill>
                <a:latin typeface="Open sans" panose="020B0606030504020204"/>
                <a:cs typeface="Arial" pitchFamily="34" charset="0"/>
              </a:rPr>
              <a:t>ब्लिस्टर एजेंट </a:t>
            </a:r>
            <a:endParaRPr lang="en-US" sz="40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3819833" y="1141866"/>
            <a:ext cx="7850028" cy="5507412"/>
          </a:xfrm>
        </p:spPr>
        <p:txBody>
          <a:bodyPr>
            <a:noAutofit/>
          </a:bodyPr>
          <a:lstStyle/>
          <a:p>
            <a:pPr marL="0" indent="0" algn="just">
              <a:lnSpc>
                <a:spcPct val="100000"/>
              </a:lnSpc>
            </a:pPr>
            <a:r>
              <a:rPr lang="hi-IN" altLang="en-US" b="1" dirty="0">
                <a:latin typeface="Open sans" panose="020B0606030504020204"/>
                <a:ea typeface="Times New Roman (Arabic)"/>
                <a:cs typeface="Times New Roman" pitchFamily="18" charset="0"/>
              </a:rPr>
              <a:t>फफोले पैदा करने वाले एजेंट आंखों और फेफड़ों को प्रभावित करते हैं और त्वचा पर फफोले पैदा करते हैं। कुछ प्रकार दर्द रहित होते हैं जबकि अन्य में जलन होती है और कुछ में चकत्ते या गुल्म बन जाते हैं।</a:t>
            </a:r>
          </a:p>
          <a:p>
            <a:pPr marL="0" indent="0" algn="just">
              <a:lnSpc>
                <a:spcPct val="100000"/>
              </a:lnSpc>
            </a:pPr>
            <a:r>
              <a:rPr lang="hi-IN" altLang="en-US" b="1" dirty="0">
                <a:latin typeface="Open sans" panose="020B0606030504020204"/>
                <a:ea typeface="Times New Roman (Arabic)"/>
                <a:cs typeface="Times New Roman" pitchFamily="18" charset="0"/>
              </a:rPr>
              <a:t>वे रंगहीन से गहरे भूरे रंग के, तैलीय तरल बूंदों के रूप में दिखाई दे सकते हैं, लेकिन आमतौर पर वाष्प रूप में अदृश्य होते हैं।</a:t>
            </a:r>
          </a:p>
          <a:p>
            <a:pPr marL="0" indent="0" algn="just">
              <a:lnSpc>
                <a:spcPct val="100000"/>
              </a:lnSpc>
            </a:pPr>
            <a:r>
              <a:rPr lang="en-US" altLang="en-US" b="1" dirty="0">
                <a:latin typeface="Open sans" panose="020B0606030504020204"/>
                <a:ea typeface="Times New Roman (Arabic)"/>
                <a:cs typeface="Times New Roman" pitchFamily="18" charset="0"/>
              </a:rPr>
              <a:t> </a:t>
            </a:r>
            <a:r>
              <a:rPr lang="hi-IN" altLang="en-US" b="1" dirty="0">
                <a:latin typeface="Open sans" panose="020B0606030504020204"/>
                <a:ea typeface="Times New Roman (Arabic)"/>
                <a:cs typeface="Times New Roman" pitchFamily="18" charset="0"/>
              </a:rPr>
              <a:t>मुख्य फफोला पैदा करने वाला एजेंट एक स्थायी तरल है जिसे मस्टर्ड कहा जाता है, जो लहसुन जैसी विशिष्ट गंध वाला वाष्प छोड़ता है।</a:t>
            </a:r>
          </a:p>
          <a:p>
            <a:pPr marL="0" indent="0" algn="just">
              <a:lnSpc>
                <a:spcPct val="100000"/>
              </a:lnSpc>
            </a:pPr>
            <a:r>
              <a:rPr lang="hi-IN" altLang="en-US" b="1" dirty="0">
                <a:latin typeface="Open sans" panose="020B0606030504020204"/>
                <a:ea typeface="Times New Roman (Arabic)"/>
                <a:cs typeface="Times New Roman" pitchFamily="18" charset="0"/>
              </a:rPr>
              <a:t>मस्टर्ड एजेंट के संपर्क में आने से गंभीर स्वास्थ्य समस्याएं हो सकती हैं और तुरंत चिकित्सा सहायता की आवश्यकता होती है।</a:t>
            </a:r>
          </a:p>
          <a:p>
            <a:pPr marL="0" indent="0" algn="just">
              <a:lnSpc>
                <a:spcPct val="100000"/>
              </a:lnSpc>
            </a:pPr>
            <a:r>
              <a:rPr lang="hi-IN" altLang="en-US" b="1" dirty="0">
                <a:latin typeface="Open sans" panose="020B0606030504020204"/>
                <a:ea typeface="Times New Roman (Arabic)"/>
                <a:cs typeface="Times New Roman" pitchFamily="18" charset="0"/>
              </a:rPr>
              <a:t>लुईसाइट और फॉस्जीन ऑक्सीम तीव्र दर्द का कारण बनते हैं</a:t>
            </a:r>
            <a:r>
              <a:rPr lang="en-US" altLang="en-US" b="1" dirty="0">
                <a:latin typeface="Open sans" panose="020B0606030504020204"/>
                <a:ea typeface="Times New Roman (Arabic)"/>
                <a:cs typeface="Times New Roman" pitchFamily="18" charset="0"/>
              </a:rPr>
              <a:t>.</a:t>
            </a: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30191057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6394" y="2882346"/>
            <a:ext cx="4363719" cy="1192695"/>
          </a:xfrm>
        </p:spPr>
        <p:txBody>
          <a:bodyPr>
            <a:noAutofit/>
          </a:bodyPr>
          <a:lstStyle/>
          <a:p>
            <a:pPr algn="ctr"/>
            <a:r>
              <a:rPr lang="hi-IN" sz="4000" b="1" dirty="0">
                <a:solidFill>
                  <a:srgbClr val="C00000"/>
                </a:solidFill>
                <a:latin typeface="Open sans" panose="020B0606030504020204"/>
                <a:cs typeface="Arial" pitchFamily="34" charset="0"/>
              </a:rPr>
              <a:t>ब्लिस्टर एजेंट </a:t>
            </a:r>
            <a:endParaRPr lang="en-US" sz="40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5702722" y="1539901"/>
            <a:ext cx="6033871" cy="4193927"/>
          </a:xfrm>
        </p:spPr>
        <p:txBody>
          <a:bodyPr>
            <a:noAutofit/>
          </a:bodyPr>
          <a:lstStyle/>
          <a:p>
            <a:pPr algn="just">
              <a:lnSpc>
                <a:spcPct val="200000"/>
              </a:lnSpc>
              <a:defRPr/>
            </a:pPr>
            <a:r>
              <a:rPr lang="hi-IN" dirty="0">
                <a:latin typeface="Open sans" panose="020B0606030504020204"/>
              </a:rPr>
              <a:t>सल्फर मस्टर्ड (एचडी)</a:t>
            </a:r>
          </a:p>
          <a:p>
            <a:pPr algn="just">
              <a:lnSpc>
                <a:spcPct val="200000"/>
              </a:lnSpc>
              <a:defRPr/>
            </a:pPr>
            <a:r>
              <a:rPr lang="hi-IN" dirty="0">
                <a:latin typeface="Open sans" panose="020B0606030504020204"/>
              </a:rPr>
              <a:t>नाइट्रोजन मस्टर्ड (एचएन)</a:t>
            </a:r>
          </a:p>
          <a:p>
            <a:pPr algn="just">
              <a:lnSpc>
                <a:spcPct val="200000"/>
              </a:lnSpc>
              <a:defRPr/>
            </a:pPr>
            <a:r>
              <a:rPr lang="hi-IN" dirty="0">
                <a:latin typeface="Open sans" panose="020B0606030504020204"/>
              </a:rPr>
              <a:t>लुईसाइट(एल)</a:t>
            </a:r>
          </a:p>
          <a:p>
            <a:pPr algn="just">
              <a:lnSpc>
                <a:spcPct val="200000"/>
              </a:lnSpc>
              <a:defRPr/>
            </a:pPr>
            <a:r>
              <a:rPr lang="hi-IN" dirty="0">
                <a:latin typeface="Open sans" panose="020B0606030504020204"/>
              </a:rPr>
              <a:t>फॉस्जीन ऑक्सीम (सीएक्स)</a:t>
            </a:r>
            <a:endParaRPr lang="en-US" dirty="0">
              <a:latin typeface="Open sans" panose="020B0606030504020204"/>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40351738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926591"/>
            <a:ext cx="2949677" cy="1192695"/>
          </a:xfrm>
        </p:spPr>
        <p:txBody>
          <a:bodyPr>
            <a:noAutofit/>
          </a:bodyPr>
          <a:lstStyle/>
          <a:p>
            <a:pPr algn="ctr"/>
            <a:r>
              <a:rPr lang="hi-IN" sz="4000" b="1" dirty="0">
                <a:solidFill>
                  <a:srgbClr val="C00000"/>
                </a:solidFill>
                <a:latin typeface="Open sans" panose="020B0606030504020204"/>
                <a:cs typeface="Arial" pitchFamily="34" charset="0"/>
              </a:rPr>
              <a:t>ब्लिस्टर एजेंट </a:t>
            </a:r>
            <a:endParaRPr lang="en-US" sz="4000" b="1" dirty="0">
              <a:solidFill>
                <a:srgbClr val="C00000"/>
              </a:solidFill>
              <a:latin typeface="Open sans" panose="020B0606030504020204"/>
              <a:cs typeface="Arial"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graphicFrame>
        <p:nvGraphicFramePr>
          <p:cNvPr id="10" name="Group 172">
            <a:extLst>
              <a:ext uri="{FF2B5EF4-FFF2-40B4-BE49-F238E27FC236}">
                <a16:creationId xmlns:a16="http://schemas.microsoft.com/office/drawing/2014/main" id="{06675EAD-BB0D-442E-ABE5-B13FDC0F4E4C}"/>
              </a:ext>
            </a:extLst>
          </p:cNvPr>
          <p:cNvGraphicFramePr>
            <a:graphicFrameLocks/>
          </p:cNvGraphicFramePr>
          <p:nvPr>
            <p:extLst>
              <p:ext uri="{D42A27DB-BD31-4B8C-83A1-F6EECF244321}">
                <p14:modId xmlns:p14="http://schemas.microsoft.com/office/powerpoint/2010/main" val="1458101161"/>
              </p:ext>
            </p:extLst>
          </p:nvPr>
        </p:nvGraphicFramePr>
        <p:xfrm>
          <a:off x="2949677" y="902707"/>
          <a:ext cx="8717348" cy="5703113"/>
        </p:xfrm>
        <a:graphic>
          <a:graphicData uri="http://schemas.openxmlformats.org/drawingml/2006/table">
            <a:tbl>
              <a:tblPr/>
              <a:tblGrid>
                <a:gridCol w="2831690">
                  <a:extLst>
                    <a:ext uri="{9D8B030D-6E8A-4147-A177-3AD203B41FA5}">
                      <a16:colId xmlns:a16="http://schemas.microsoft.com/office/drawing/2014/main" val="20000"/>
                    </a:ext>
                  </a:extLst>
                </a:gridCol>
                <a:gridCol w="2057598">
                  <a:extLst>
                    <a:ext uri="{9D8B030D-6E8A-4147-A177-3AD203B41FA5}">
                      <a16:colId xmlns:a16="http://schemas.microsoft.com/office/drawing/2014/main" val="20001"/>
                    </a:ext>
                  </a:extLst>
                </a:gridCol>
                <a:gridCol w="1187047">
                  <a:extLst>
                    <a:ext uri="{9D8B030D-6E8A-4147-A177-3AD203B41FA5}">
                      <a16:colId xmlns:a16="http://schemas.microsoft.com/office/drawing/2014/main" val="20002"/>
                    </a:ext>
                  </a:extLst>
                </a:gridCol>
                <a:gridCol w="457200">
                  <a:extLst>
                    <a:ext uri="{9D8B030D-6E8A-4147-A177-3AD203B41FA5}">
                      <a16:colId xmlns:a16="http://schemas.microsoft.com/office/drawing/2014/main" val="20004"/>
                    </a:ext>
                  </a:extLst>
                </a:gridCol>
                <a:gridCol w="2183813">
                  <a:extLst>
                    <a:ext uri="{9D8B030D-6E8A-4147-A177-3AD203B41FA5}">
                      <a16:colId xmlns:a16="http://schemas.microsoft.com/office/drawing/2014/main" val="20003"/>
                    </a:ext>
                  </a:extLst>
                </a:gridCol>
              </a:tblGrid>
              <a:tr h="59217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2400" b="1" i="0" u="none" strike="noStrike" cap="none" normalizeH="0" baseline="0" dirty="0">
                          <a:ln>
                            <a:noFill/>
                          </a:ln>
                          <a:solidFill>
                            <a:schemeClr val="tx1"/>
                          </a:solidFill>
                          <a:effectLst/>
                          <a:latin typeface="Open sans" panose="020B0606030504020204"/>
                          <a:cs typeface="Times New Roman" pitchFamily="18" charset="0"/>
                        </a:rPr>
                        <a:t>सामान्य नाम / सैन्य प्रतीक</a:t>
                      </a:r>
                      <a:endParaRPr kumimoji="0" lang="en-US" sz="2400" b="1" i="0" u="none" strike="noStrike" cap="none" normalizeH="0" baseline="0" dirty="0">
                        <a:ln>
                          <a:noFill/>
                        </a:ln>
                        <a:solidFill>
                          <a:schemeClr val="tx1"/>
                        </a:solidFill>
                        <a:effectLst/>
                        <a:latin typeface="Open sans" panose="020B0606030504020204"/>
                        <a:cs typeface="Times New Roman" pitchFamily="18" charset="0"/>
                      </a:endParaRPr>
                    </a:p>
                  </a:txBody>
                  <a:tcPr marL="77153" marR="77153" marT="38568" marB="3856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just">
                        <a:lnSpc>
                          <a:spcPct val="100000"/>
                        </a:lnSpc>
                        <a:defRPr/>
                      </a:pPr>
                      <a:r>
                        <a:rPr lang="hi-IN" sz="2000" dirty="0">
                          <a:latin typeface="Open sans" panose="020B0606030504020204"/>
                        </a:rPr>
                        <a:t>सल्फर मस्टर्ड (एचडी)</a:t>
                      </a:r>
                    </a:p>
                  </a:txBody>
                  <a:tcPr marL="91449" marR="91449" marT="38570" marB="3857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algn="just">
                        <a:lnSpc>
                          <a:spcPct val="100000"/>
                        </a:lnSpc>
                        <a:defRPr/>
                      </a:pPr>
                      <a:r>
                        <a:rPr lang="hi-IN" sz="2000" dirty="0">
                          <a:latin typeface="Open sans" panose="020B0606030504020204"/>
                        </a:rPr>
                        <a:t>लुईसाइट(एल)</a:t>
                      </a:r>
                    </a:p>
                  </a:txBody>
                  <a:tcPr marL="91449" marR="91449" marT="38570" marB="3857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tc>
                  <a:txBody>
                    <a:bodyPr/>
                    <a:lstStyle/>
                    <a:p>
                      <a:pPr algn="just">
                        <a:lnSpc>
                          <a:spcPct val="100000"/>
                        </a:lnSpc>
                        <a:defRPr/>
                      </a:pPr>
                      <a:r>
                        <a:rPr lang="hi-IN" sz="2000" dirty="0">
                          <a:latin typeface="Open sans" panose="020B0606030504020204"/>
                        </a:rPr>
                        <a:t>फॉस्जीन ऑक्सीम (सीएक्स)</a:t>
                      </a:r>
                      <a:endParaRPr lang="en-US" sz="2000" dirty="0">
                        <a:latin typeface="Open sans" panose="020B0606030504020204"/>
                      </a:endParaRPr>
                    </a:p>
                  </a:txBody>
                  <a:tcPr marL="91449" marR="91449" marT="38570" marB="3857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283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2800" b="1" i="0" u="none" strike="noStrike" kern="1200" cap="none" normalizeH="0" baseline="0" dirty="0">
                          <a:ln>
                            <a:noFill/>
                          </a:ln>
                          <a:solidFill>
                            <a:schemeClr val="tx1"/>
                          </a:solidFill>
                          <a:effectLst/>
                          <a:latin typeface="Open sans" panose="020B0606030504020204"/>
                          <a:ea typeface="+mn-ea"/>
                          <a:cs typeface="Times New Roman" pitchFamily="18" charset="0"/>
                        </a:rPr>
                        <a:t>वाष्पशीलता / स्थायित्व</a:t>
                      </a:r>
                      <a:endParaRPr kumimoji="0" lang="en-US" sz="28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77153" marR="77153" marT="38568" marB="3856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ar-SA" sz="2000" b="0" i="0" u="none" strike="noStrike" cap="none" normalizeH="0" baseline="0">
                          <a:ln>
                            <a:noFill/>
                          </a:ln>
                          <a:solidFill>
                            <a:srgbClr val="000000"/>
                          </a:solidFill>
                          <a:effectLst/>
                          <a:latin typeface="Open sans" panose="020B0606030504020204"/>
                          <a:cs typeface="Times New Roman" pitchFamily="18" charset="0"/>
                        </a:rPr>
                        <a:t>Persistent</a:t>
                      </a:r>
                      <a:endParaRPr kumimoji="0" lang="en-US" sz="2000" b="0" i="0" u="none" strike="noStrike" cap="none" normalizeH="0" baseline="0">
                        <a:ln>
                          <a:noFill/>
                        </a:ln>
                        <a:solidFill>
                          <a:schemeClr val="tx1"/>
                        </a:solidFill>
                        <a:effectLst/>
                        <a:latin typeface="Open sans" panose="020B0606030504020204"/>
                        <a:cs typeface="Times New Roman" pitchFamily="18" charset="0"/>
                      </a:endParaRPr>
                    </a:p>
                  </a:txBody>
                  <a:tcPr marL="91449" marR="91449" marT="38570" marB="3857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10001"/>
                  </a:ext>
                </a:extLst>
              </a:tr>
              <a:tr h="48163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2400" b="1" i="0" u="none" strike="noStrike" kern="1200" cap="none" normalizeH="0" baseline="0" dirty="0">
                          <a:ln>
                            <a:noFill/>
                          </a:ln>
                          <a:solidFill>
                            <a:schemeClr val="tx1"/>
                          </a:solidFill>
                          <a:effectLst/>
                          <a:latin typeface="Open sans" panose="020B0606030504020204"/>
                          <a:ea typeface="+mn-ea"/>
                          <a:cs typeface="Times New Roman" pitchFamily="18" charset="0"/>
                        </a:rPr>
                        <a:t>ब्लिस्टर  एजेंटों के प्रवेश मार्ग:</a:t>
                      </a:r>
                      <a:endParaRPr kumimoji="0" lang="en-US" sz="24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77153" marR="77153" marT="38568" marB="3856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4">
                  <a:txBody>
                    <a:bodyPr/>
                    <a:lstStyle/>
                    <a:p>
                      <a:pPr marL="1257300" marR="0" lvl="2" indent="-342900" algn="l" defTabSz="914400" rtl="0" eaLnBrk="0" fontAlgn="base" latinLnBrk="0" hangingPunct="0">
                        <a:lnSpc>
                          <a:spcPct val="100000"/>
                        </a:lnSpc>
                        <a:spcBef>
                          <a:spcPct val="0"/>
                        </a:spcBef>
                        <a:spcAft>
                          <a:spcPct val="0"/>
                        </a:spcAft>
                        <a:buClrTx/>
                        <a:buSzTx/>
                        <a:buFont typeface="Wingdings" panose="05000000000000000000" pitchFamily="2" charset="2"/>
                        <a:buChar char="§"/>
                        <a:tabLst/>
                        <a:defRPr/>
                      </a:pPr>
                      <a:r>
                        <a:rPr lang="hi-IN" sz="2000" b="1" dirty="0">
                          <a:latin typeface="Open sans" panose="020B0606030504020204"/>
                        </a:rPr>
                        <a:t>स्किन</a:t>
                      </a:r>
                      <a:r>
                        <a:rPr lang="hi-IN" sz="2000" b="1" baseline="0" dirty="0">
                          <a:latin typeface="Open sans" panose="020B0606030504020204"/>
                        </a:rPr>
                        <a:t> </a:t>
                      </a:r>
                      <a:r>
                        <a:rPr kumimoji="0" lang="en-US" altLang="ar-SA" sz="2000" b="0" i="0" u="none" strike="noStrike" cap="none" normalizeH="0" baseline="0" dirty="0">
                          <a:ln>
                            <a:noFill/>
                          </a:ln>
                          <a:solidFill>
                            <a:schemeClr val="tx1"/>
                          </a:solidFill>
                          <a:effectLst/>
                          <a:latin typeface="Open sans" panose="020B0606030504020204"/>
                          <a:cs typeface="Times New Roman" pitchFamily="18" charset="0"/>
                        </a:rPr>
                        <a:t>         • </a:t>
                      </a:r>
                      <a:r>
                        <a:rPr lang="hi-IN" sz="2000" b="1" dirty="0">
                          <a:latin typeface="Open sans" panose="020B0606030504020204"/>
                        </a:rPr>
                        <a:t>इनहेलेशन और आंख</a:t>
                      </a:r>
                      <a:endParaRPr lang="en-US" sz="2000" b="1" dirty="0">
                        <a:latin typeface="Open sans" panose="020B0606030504020204"/>
                      </a:endParaRPr>
                    </a:p>
                  </a:txBody>
                  <a:tcPr marL="91449" marR="91449" marT="38570" marB="3857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10002"/>
                  </a:ext>
                </a:extLst>
              </a:tr>
              <a:tr h="48163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2800" b="1" i="0" u="none" strike="noStrike" kern="1200" cap="none" normalizeH="0" baseline="0" dirty="0">
                          <a:ln>
                            <a:noFill/>
                          </a:ln>
                          <a:solidFill>
                            <a:schemeClr val="tx1"/>
                          </a:solidFill>
                          <a:effectLst/>
                          <a:latin typeface="Open sans" panose="020B0606030504020204"/>
                          <a:ea typeface="+mn-ea"/>
                          <a:cs typeface="Times New Roman" pitchFamily="18" charset="0"/>
                        </a:rPr>
                        <a:t>क्रिया की दर</a:t>
                      </a:r>
                      <a:endParaRPr kumimoji="0" lang="en-US" sz="28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77153" marR="77153" marT="38568" marB="3856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i-IN" altLang="ar-SA" sz="2800" b="1" i="0" u="none" strike="noStrike" kern="1200" cap="none" normalizeH="0" baseline="0" dirty="0">
                          <a:ln>
                            <a:noFill/>
                          </a:ln>
                          <a:solidFill>
                            <a:schemeClr val="tx1"/>
                          </a:solidFill>
                          <a:effectLst/>
                          <a:latin typeface="Open sans" panose="020B0606030504020204"/>
                          <a:ea typeface="+mn-ea"/>
                          <a:cs typeface="Times New Roman" pitchFamily="18" charset="0"/>
                        </a:rPr>
                        <a:t>विलंबित   और  तीव्र</a:t>
                      </a:r>
                      <a:endParaRPr kumimoji="0" lang="en-US" sz="28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91449" marR="91449" marT="38570" marB="3857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10003"/>
                  </a:ext>
                </a:extLst>
              </a:tr>
              <a:tr h="69066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2800" b="1" i="0" u="none" strike="noStrike" kern="1200" cap="none" normalizeH="0" baseline="0" dirty="0">
                          <a:ln>
                            <a:noFill/>
                          </a:ln>
                          <a:solidFill>
                            <a:schemeClr val="tx1"/>
                          </a:solidFill>
                          <a:effectLst/>
                          <a:latin typeface="Open sans" panose="020B0606030504020204"/>
                          <a:ea typeface="+mn-ea"/>
                          <a:cs typeface="Times New Roman" pitchFamily="18" charset="0"/>
                        </a:rPr>
                        <a:t>गंध</a:t>
                      </a:r>
                      <a:endParaRPr kumimoji="0" lang="en-US" sz="28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77153" marR="77153" marT="38568" marB="3856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i-IN" altLang="ar-SA" sz="2800" b="1" i="0" u="none" strike="noStrike" kern="1200" cap="none" normalizeH="0" baseline="0" dirty="0">
                          <a:ln>
                            <a:noFill/>
                          </a:ln>
                          <a:solidFill>
                            <a:schemeClr val="tx1"/>
                          </a:solidFill>
                          <a:effectLst/>
                          <a:latin typeface="Open sans" panose="020B0606030504020204"/>
                          <a:ea typeface="+mn-ea"/>
                          <a:cs typeface="Times New Roman" pitchFamily="18" charset="0"/>
                        </a:rPr>
                        <a:t>लहसुन</a:t>
                      </a:r>
                      <a:r>
                        <a:rPr kumimoji="0" lang="en-US" altLang="ar-SA" sz="2800" b="1" i="0" u="none" strike="noStrike" kern="1200" cap="none" normalizeH="0" baseline="0" dirty="0">
                          <a:ln>
                            <a:noFill/>
                          </a:ln>
                          <a:solidFill>
                            <a:schemeClr val="tx1"/>
                          </a:solidFill>
                          <a:effectLst/>
                          <a:latin typeface="Open sans" panose="020B0606030504020204"/>
                          <a:ea typeface="+mn-ea"/>
                          <a:cs typeface="Times New Roman" pitchFamily="18" charset="0"/>
                        </a:rPr>
                        <a:t>        </a:t>
                      </a:r>
                      <a:r>
                        <a:rPr kumimoji="0" lang="en-US" altLang="ar-SA" sz="2000" b="0" i="0" u="none" strike="noStrike" cap="none" normalizeH="0" baseline="0" dirty="0">
                          <a:ln>
                            <a:noFill/>
                          </a:ln>
                          <a:solidFill>
                            <a:srgbClr val="000000"/>
                          </a:solidFill>
                          <a:effectLst/>
                          <a:latin typeface="Open sans" panose="020B0606030504020204"/>
                          <a:cs typeface="Times New Roman" pitchFamily="18" charset="0"/>
                        </a:rPr>
                        <a:t>  	</a:t>
                      </a:r>
                      <a:endParaRPr kumimoji="0" lang="en-US" sz="2000" b="0" i="0" u="none" strike="noStrike" cap="none" normalizeH="0" baseline="0" dirty="0">
                        <a:ln>
                          <a:noFill/>
                        </a:ln>
                        <a:solidFill>
                          <a:schemeClr val="tx1"/>
                        </a:solidFill>
                        <a:effectLst/>
                        <a:latin typeface="Open sans" panose="020B0606030504020204"/>
                        <a:cs typeface="Times New Roman" pitchFamily="18" charset="0"/>
                      </a:endParaRPr>
                    </a:p>
                  </a:txBody>
                  <a:tcPr marL="91449" marR="91449" marT="38570" marB="3857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2800" b="1" i="0" u="none" strike="noStrike" kern="1200" cap="none" normalizeH="0" baseline="0" dirty="0">
                          <a:ln>
                            <a:noFill/>
                          </a:ln>
                          <a:solidFill>
                            <a:schemeClr val="tx1"/>
                          </a:solidFill>
                          <a:effectLst/>
                          <a:latin typeface="Open sans" panose="020B0606030504020204"/>
                          <a:ea typeface="+mn-ea"/>
                          <a:cs typeface="Times New Roman" pitchFamily="18" charset="0"/>
                        </a:rPr>
                        <a:t>जेरियम</a:t>
                      </a:r>
                      <a:endParaRPr kumimoji="0" lang="en-US" sz="28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91449" marR="91449" marT="38570" marB="3857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i-IN" altLang="ar-SA" sz="2800" b="1" i="0" u="none" strike="noStrike" kern="1200" cap="none" normalizeH="0" baseline="0" dirty="0">
                          <a:ln>
                            <a:noFill/>
                          </a:ln>
                          <a:solidFill>
                            <a:schemeClr val="tx1"/>
                          </a:solidFill>
                          <a:effectLst/>
                          <a:latin typeface="Open sans" panose="020B0606030504020204"/>
                          <a:ea typeface="+mn-ea"/>
                          <a:cs typeface="Times New Roman" pitchFamily="18" charset="0"/>
                        </a:rPr>
                        <a:t>जलन पैदा करने वाला</a:t>
                      </a:r>
                      <a:endParaRPr kumimoji="0" lang="en-US" sz="28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91449" marR="91449" marT="38570" marB="3857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8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91449" marR="91449" marT="38570" marB="3857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75078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2800" b="1" i="0" u="none" strike="noStrike" kern="1200" cap="none" normalizeH="0" baseline="0" dirty="0">
                          <a:ln>
                            <a:noFill/>
                          </a:ln>
                          <a:solidFill>
                            <a:schemeClr val="tx1"/>
                          </a:solidFill>
                          <a:effectLst/>
                          <a:latin typeface="Open sans" panose="020B0606030504020204"/>
                          <a:ea typeface="+mn-ea"/>
                          <a:cs typeface="Times New Roman" pitchFamily="18" charset="0"/>
                        </a:rPr>
                        <a:t>लक्षण</a:t>
                      </a:r>
                      <a:endParaRPr kumimoji="0" lang="en-US" sz="28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77153" marR="77153" marT="38568" marB="3856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2400" b="1" i="0" u="none" strike="noStrike" kern="1200" cap="none" normalizeH="0" baseline="0" dirty="0">
                          <a:ln>
                            <a:noFill/>
                          </a:ln>
                          <a:solidFill>
                            <a:schemeClr val="tx1"/>
                          </a:solidFill>
                          <a:effectLst/>
                          <a:latin typeface="Open sans" panose="020B0606030504020204"/>
                          <a:ea typeface="+mn-ea"/>
                          <a:cs typeface="Times New Roman" pitchFamily="18" charset="0"/>
                        </a:rPr>
                        <a:t>आंखों</a:t>
                      </a:r>
                      <a:r>
                        <a:rPr kumimoji="0" lang="en-US" altLang="ar-SA" sz="2400" b="1" i="0" u="none" strike="noStrike" kern="1200" cap="none" normalizeH="0" baseline="0" dirty="0">
                          <a:ln>
                            <a:noFill/>
                          </a:ln>
                          <a:solidFill>
                            <a:schemeClr val="tx1"/>
                          </a:solidFill>
                          <a:effectLst/>
                          <a:latin typeface="Open sans" panose="020B0606030504020204"/>
                          <a:ea typeface="+mn-ea"/>
                          <a:cs typeface="Times New Roman" pitchFamily="18" charset="0"/>
                        </a:rPr>
                        <a:t>:  </a:t>
                      </a:r>
                      <a:r>
                        <a:rPr kumimoji="0" lang="hi-IN" altLang="ar-SA" sz="2400" b="1" i="0" u="none" strike="noStrike" kern="1200" cap="none" normalizeH="0" baseline="0" dirty="0">
                          <a:ln>
                            <a:noFill/>
                          </a:ln>
                          <a:solidFill>
                            <a:schemeClr val="tx1"/>
                          </a:solidFill>
                          <a:effectLst/>
                          <a:latin typeface="Open sans" panose="020B0606030504020204"/>
                          <a:ea typeface="+mn-ea"/>
                          <a:cs typeface="Times New Roman" pitchFamily="18" charset="0"/>
                        </a:rPr>
                        <a:t>जलन, साँस लेना में धिकत और  खांसी त्वचा:  4-24 घंटे के बाद फफोले पड़ना, दर्द</a:t>
                      </a:r>
                      <a:endParaRPr kumimoji="0" lang="en-US" sz="24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91449" marR="91449" marT="38570" marB="3857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10005"/>
                  </a:ext>
                </a:extLst>
              </a:tr>
              <a:tr h="48163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2800" b="1" i="0" u="none" strike="noStrike" kern="1200" cap="none" normalizeH="0" baseline="0" dirty="0">
                          <a:ln>
                            <a:noFill/>
                          </a:ln>
                          <a:solidFill>
                            <a:schemeClr val="tx1"/>
                          </a:solidFill>
                          <a:effectLst/>
                          <a:latin typeface="Open sans" panose="020B0606030504020204"/>
                          <a:ea typeface="+mn-ea"/>
                          <a:cs typeface="Times New Roman" pitchFamily="18" charset="0"/>
                        </a:rPr>
                        <a:t>सुरक्षा</a:t>
                      </a:r>
                      <a:endParaRPr kumimoji="0" lang="en-US" sz="28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77153" marR="77153" marT="38568" marB="3856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ar-SA" sz="2000" b="0" i="0" u="none" strike="noStrike" cap="none" normalizeH="0" baseline="0" dirty="0">
                          <a:ln>
                            <a:noFill/>
                          </a:ln>
                          <a:solidFill>
                            <a:schemeClr val="tx1"/>
                          </a:solidFill>
                          <a:effectLst/>
                          <a:latin typeface="Open sans" panose="020B0606030504020204"/>
                          <a:cs typeface="Times New Roman" pitchFamily="18" charset="0"/>
                        </a:rPr>
                        <a:t>• </a:t>
                      </a:r>
                      <a:r>
                        <a:rPr kumimoji="0" lang="hi-IN" altLang="ar-SA" sz="2800" b="1" i="0" u="none" strike="noStrike" kern="1200" cap="none" normalizeH="0" baseline="0" dirty="0">
                          <a:ln>
                            <a:noFill/>
                          </a:ln>
                          <a:solidFill>
                            <a:schemeClr val="tx1"/>
                          </a:solidFill>
                          <a:effectLst/>
                          <a:latin typeface="Open sans" panose="020B0606030504020204"/>
                          <a:ea typeface="+mn-ea"/>
                          <a:cs typeface="Times New Roman" pitchFamily="18" charset="0"/>
                        </a:rPr>
                        <a:t>श्वसन प्रणाली और त्वचा </a:t>
                      </a:r>
                      <a:endParaRPr kumimoji="0" lang="en-US" sz="28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91449" marR="91449" marT="38570" marB="3857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10006"/>
                  </a:ext>
                </a:extLst>
              </a:tr>
              <a:tr h="69730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2800" b="1" i="0" u="none" strike="noStrike" kern="1200" cap="none" normalizeH="0" baseline="0" dirty="0">
                          <a:ln>
                            <a:noFill/>
                          </a:ln>
                          <a:solidFill>
                            <a:schemeClr val="tx1"/>
                          </a:solidFill>
                          <a:effectLst/>
                          <a:latin typeface="Open sans" panose="020B0606030504020204"/>
                          <a:ea typeface="+mn-ea"/>
                          <a:cs typeface="Times New Roman" pitchFamily="18" charset="0"/>
                        </a:rPr>
                        <a:t>प्राथमिक चिकित्सा</a:t>
                      </a:r>
                      <a:endParaRPr kumimoji="0" lang="en-US" sz="28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77153" marR="77153" marT="38568" marB="3856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ar-SA" sz="2000" b="0" i="0" u="none" strike="noStrike" cap="none" normalizeH="0" baseline="0" dirty="0">
                          <a:ln>
                            <a:noFill/>
                          </a:ln>
                          <a:solidFill>
                            <a:schemeClr val="tx1"/>
                          </a:solidFill>
                          <a:effectLst/>
                          <a:latin typeface="Open sans" panose="020B0606030504020204"/>
                          <a:cs typeface="Times New Roman" pitchFamily="18" charset="0"/>
                        </a:rPr>
                        <a:t>• </a:t>
                      </a:r>
                      <a:r>
                        <a:rPr kumimoji="0" lang="hi-IN" altLang="ar-SA" sz="2400" b="1" i="0" u="none" strike="noStrike" kern="1200" cap="none" normalizeH="0" baseline="0" dirty="0">
                          <a:ln>
                            <a:noFill/>
                          </a:ln>
                          <a:solidFill>
                            <a:schemeClr val="tx1"/>
                          </a:solidFill>
                          <a:effectLst/>
                          <a:latin typeface="Open sans" panose="020B0606030504020204"/>
                          <a:ea typeface="+mn-ea"/>
                          <a:cs typeface="Times New Roman" pitchFamily="18" charset="0"/>
                        </a:rPr>
                        <a:t>संदूषणमुक्त करना • सांस लेने के मार्ग को साफ और सुरक्षित बनाना </a:t>
                      </a:r>
                      <a:endParaRPr kumimoji="0" lang="en-US" sz="24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91449" marR="91449" marT="38570" marB="3857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10007"/>
                  </a:ext>
                </a:extLst>
              </a:tr>
              <a:tr h="69066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2400" b="1" i="0" u="none" strike="noStrike" cap="none" normalizeH="0" baseline="0" dirty="0">
                          <a:ln>
                            <a:noFill/>
                          </a:ln>
                          <a:solidFill>
                            <a:schemeClr val="tx1"/>
                          </a:solidFill>
                          <a:effectLst/>
                          <a:latin typeface="Open sans" panose="020B0606030504020204"/>
                          <a:cs typeface="Times New Roman" pitchFamily="18" charset="0"/>
                        </a:rPr>
                        <a:t>संदूषणमुक्त करने की प्रक्रिया</a:t>
                      </a:r>
                      <a:endParaRPr kumimoji="0" lang="en-US" sz="2400" b="1" i="0" u="none" strike="noStrike" cap="none" normalizeH="0" baseline="0" dirty="0">
                        <a:ln>
                          <a:noFill/>
                        </a:ln>
                        <a:solidFill>
                          <a:schemeClr val="tx1"/>
                        </a:solidFill>
                        <a:effectLst/>
                        <a:latin typeface="Open sans" panose="020B0606030504020204"/>
                        <a:cs typeface="Times New Roman" pitchFamily="18" charset="0"/>
                      </a:endParaRPr>
                    </a:p>
                  </a:txBody>
                  <a:tcPr marL="77153" marR="77153" marT="38568" marB="3856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ar-SA" sz="2000" b="0" i="0" u="none" strike="noStrike" cap="none" normalizeH="0" baseline="0" dirty="0">
                          <a:ln>
                            <a:noFill/>
                          </a:ln>
                          <a:solidFill>
                            <a:srgbClr val="000000"/>
                          </a:solidFill>
                          <a:effectLst/>
                          <a:latin typeface="Open sans" panose="020B0606030504020204"/>
                          <a:cs typeface="Times New Roman" pitchFamily="18" charset="0"/>
                        </a:rPr>
                        <a:t>• </a:t>
                      </a:r>
                      <a:r>
                        <a:rPr kumimoji="0" lang="hi-IN" altLang="ar-SA" sz="2400" b="1" i="0" u="none" strike="noStrike" kern="1200" cap="none" normalizeH="0" baseline="0" dirty="0">
                          <a:ln>
                            <a:noFill/>
                          </a:ln>
                          <a:solidFill>
                            <a:schemeClr val="tx1"/>
                          </a:solidFill>
                          <a:effectLst/>
                          <a:latin typeface="Open sans" panose="020B0606030504020204"/>
                          <a:ea typeface="+mn-ea"/>
                          <a:cs typeface="Times New Roman" pitchFamily="18" charset="0"/>
                        </a:rPr>
                        <a:t>हानिकारक पदार्थों को तुरंत हटाना</a:t>
                      </a:r>
                      <a:r>
                        <a:rPr kumimoji="0" lang="en-US" altLang="ar-SA" sz="2400" b="1" i="0" u="none" strike="noStrike" kern="1200" cap="none" normalizeH="0" baseline="0" dirty="0">
                          <a:ln>
                            <a:noFill/>
                          </a:ln>
                          <a:solidFill>
                            <a:schemeClr val="tx1"/>
                          </a:solidFill>
                          <a:effectLst/>
                          <a:latin typeface="Open sans" panose="020B0606030504020204"/>
                          <a:ea typeface="+mn-ea"/>
                          <a:cs typeface="Times New Roman" pitchFamily="18" charset="0"/>
                        </a:rPr>
                        <a:t>•  </a:t>
                      </a:r>
                      <a:r>
                        <a:rPr kumimoji="0" lang="hi-IN" altLang="ar-SA" sz="2400" b="1" i="0" u="none" strike="noStrike" kern="1200" cap="none" normalizeH="0" baseline="0" dirty="0">
                          <a:ln>
                            <a:noFill/>
                          </a:ln>
                          <a:solidFill>
                            <a:schemeClr val="tx1"/>
                          </a:solidFill>
                          <a:effectLst/>
                          <a:latin typeface="Open sans" panose="020B0606030504020204"/>
                          <a:ea typeface="+mn-ea"/>
                          <a:cs typeface="Times New Roman" pitchFamily="18" charset="0"/>
                        </a:rPr>
                        <a:t>पानी या ब्लीच से धोना I</a:t>
                      </a:r>
                      <a:endParaRPr kumimoji="0" lang="en-US" sz="24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91449" marR="91449" marT="38570" marB="3857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8323497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9275" y="2312185"/>
            <a:ext cx="3453178" cy="2184506"/>
          </a:xfrm>
        </p:spPr>
        <p:txBody>
          <a:bodyPr>
            <a:noAutofit/>
          </a:bodyPr>
          <a:lstStyle/>
          <a:p>
            <a:pPr algn="ctr"/>
            <a:r>
              <a:rPr lang="hi-IN" sz="4000" b="1" dirty="0">
                <a:solidFill>
                  <a:srgbClr val="C00000"/>
                </a:solidFill>
                <a:latin typeface="Open sans" panose="020B0606030504020204"/>
                <a:cs typeface="Arial" pitchFamily="34" charset="0"/>
              </a:rPr>
              <a:t>मस्टर्ड एगेंट का रासायनिक गुण</a:t>
            </a:r>
            <a:endParaRPr lang="en-US" sz="40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4787153" y="1486113"/>
            <a:ext cx="6882707" cy="5054536"/>
          </a:xfrm>
        </p:spPr>
        <p:txBody>
          <a:bodyPr>
            <a:noAutofit/>
          </a:bodyPr>
          <a:lstStyle/>
          <a:p>
            <a:pPr marL="289339" indent="-289339">
              <a:lnSpc>
                <a:spcPct val="200000"/>
              </a:lnSpc>
              <a:defRPr/>
            </a:pPr>
            <a:r>
              <a:rPr lang="hi-IN" altLang="ar-SA" sz="3200" dirty="0">
                <a:latin typeface="Open sans" panose="020B0606030504020204"/>
                <a:cs typeface="Times New Roman" pitchFamily="18" charset="0"/>
              </a:rPr>
              <a:t>सैन्य उपयोग हेतु </a:t>
            </a:r>
            <a:r>
              <a:rPr lang="en-US" altLang="ar-SA" sz="3200" dirty="0">
                <a:latin typeface="Open sans" panose="020B0606030504020204"/>
                <a:cs typeface="Times New Roman" pitchFamily="18" charset="0"/>
              </a:rPr>
              <a:t>:  </a:t>
            </a:r>
            <a:r>
              <a:rPr lang="hi-IN" altLang="ar-SA" sz="3200" dirty="0">
                <a:latin typeface="Open sans" panose="020B0606030504020204"/>
                <a:cs typeface="Times New Roman" pitchFamily="18" charset="0"/>
              </a:rPr>
              <a:t>एच</a:t>
            </a:r>
            <a:r>
              <a:rPr lang="en-US" altLang="ar-SA" sz="3200" dirty="0">
                <a:latin typeface="Open sans" panose="020B0606030504020204"/>
                <a:cs typeface="Times New Roman" pitchFamily="18" charset="0"/>
              </a:rPr>
              <a:t>, </a:t>
            </a:r>
            <a:r>
              <a:rPr lang="hi-IN" altLang="ar-SA" sz="3200" dirty="0">
                <a:latin typeface="Open sans" panose="020B0606030504020204"/>
                <a:cs typeface="Times New Roman" pitchFamily="18" charset="0"/>
              </a:rPr>
              <a:t>एचडी</a:t>
            </a:r>
            <a:endParaRPr lang="en-US" altLang="ar-SA" sz="3200" dirty="0">
              <a:latin typeface="Open sans" panose="020B0606030504020204"/>
              <a:cs typeface="Times New Roman" pitchFamily="18" charset="0"/>
            </a:endParaRPr>
          </a:p>
          <a:p>
            <a:pPr marL="289339" indent="-289339">
              <a:lnSpc>
                <a:spcPct val="200000"/>
              </a:lnSpc>
              <a:defRPr/>
            </a:pPr>
            <a:r>
              <a:rPr lang="hi-IN" altLang="ar-SA" b="1" dirty="0">
                <a:latin typeface="Open sans" panose="020B0606030504020204"/>
                <a:cs typeface="Times New Roman" pitchFamily="18" charset="0"/>
              </a:rPr>
              <a:t>रासायनिक नाम </a:t>
            </a:r>
            <a:r>
              <a:rPr lang="en-US" altLang="ar-SA" dirty="0">
                <a:latin typeface="Open sans" panose="020B0606030504020204"/>
                <a:cs typeface="Times New Roman" pitchFamily="18" charset="0"/>
              </a:rPr>
              <a:t>: </a:t>
            </a:r>
            <a:r>
              <a:rPr lang="hi-IN" altLang="ar-SA" dirty="0">
                <a:latin typeface="Open sans" panose="020B0606030504020204"/>
                <a:cs typeface="Times New Roman" pitchFamily="18" charset="0"/>
              </a:rPr>
              <a:t>बिस्-क्लोरोइथिल सल्फाइड</a:t>
            </a:r>
            <a:endParaRPr lang="en-US" altLang="ar-SA" dirty="0">
              <a:latin typeface="Open sans" panose="020B0606030504020204"/>
              <a:cs typeface="Times New Roman" pitchFamily="18" charset="0"/>
            </a:endParaRPr>
          </a:p>
          <a:p>
            <a:pPr marL="289339" indent="-289339">
              <a:lnSpc>
                <a:spcPct val="200000"/>
              </a:lnSpc>
              <a:defRPr/>
            </a:pPr>
            <a:r>
              <a:rPr lang="hi-IN" altLang="ar-SA" b="1" dirty="0">
                <a:latin typeface="Open sans" panose="020B0606030504020204"/>
                <a:cs typeface="Times New Roman" pitchFamily="18" charset="0"/>
              </a:rPr>
              <a:t>हाइड्रोलिसिस की दर </a:t>
            </a:r>
            <a:r>
              <a:rPr lang="en-US" altLang="ar-SA" dirty="0">
                <a:latin typeface="Open sans" panose="020B0606030504020204"/>
                <a:cs typeface="Times New Roman" pitchFamily="18" charset="0"/>
              </a:rPr>
              <a:t>: </a:t>
            </a:r>
            <a:r>
              <a:rPr lang="hi-IN" altLang="ar-SA" dirty="0">
                <a:latin typeface="Open sans" panose="020B0606030504020204"/>
                <a:cs typeface="Times New Roman" pitchFamily="18" charset="0"/>
              </a:rPr>
              <a:t>अत्यधिक धीमा</a:t>
            </a:r>
            <a:endParaRPr lang="en-US" altLang="ar-SA" dirty="0">
              <a:latin typeface="Open sans" panose="020B0606030504020204"/>
              <a:cs typeface="Times New Roman" pitchFamily="18" charset="0"/>
            </a:endParaRPr>
          </a:p>
          <a:p>
            <a:pPr marL="289339" lvl="2" indent="-289339">
              <a:lnSpc>
                <a:spcPct val="200000"/>
              </a:lnSpc>
              <a:spcBef>
                <a:spcPts val="1000"/>
              </a:spcBef>
              <a:defRPr/>
            </a:pPr>
            <a:r>
              <a:rPr lang="hi-IN" altLang="ar-SA" sz="2800" b="1" dirty="0">
                <a:latin typeface="Open sans" panose="020B0606030504020204"/>
                <a:cs typeface="Times New Roman" pitchFamily="18" charset="0"/>
              </a:rPr>
              <a:t>हाइड्रोलिसिस उत्पाद</a:t>
            </a:r>
            <a:r>
              <a:rPr lang="en-US" altLang="ar-SA" dirty="0">
                <a:latin typeface="Open sans" panose="020B0606030504020204"/>
                <a:cs typeface="Times New Roman" pitchFamily="18" charset="0"/>
              </a:rPr>
              <a:t>: </a:t>
            </a:r>
            <a:r>
              <a:rPr lang="hi-IN" altLang="ar-SA" sz="2800" dirty="0">
                <a:latin typeface="Open sans" panose="020B0606030504020204"/>
                <a:cs typeface="Times New Roman" pitchFamily="18" charset="0"/>
              </a:rPr>
              <a:t>एचसीएल और थायोडिग्लाइकोल</a:t>
            </a:r>
            <a:endParaRPr lang="en-US" altLang="ar-SA" sz="2800" dirty="0">
              <a:latin typeface="Open sans" panose="020B0606030504020204"/>
              <a:cs typeface="Times New Roman"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19944515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9275" y="2312185"/>
            <a:ext cx="3453178" cy="2184506"/>
          </a:xfrm>
        </p:spPr>
        <p:txBody>
          <a:bodyPr>
            <a:noAutofit/>
          </a:bodyPr>
          <a:lstStyle/>
          <a:p>
            <a:pPr algn="ctr"/>
            <a:r>
              <a:rPr lang="hi-IN" sz="4000" b="1" dirty="0">
                <a:solidFill>
                  <a:srgbClr val="C00000"/>
                </a:solidFill>
                <a:latin typeface="Open sans" panose="020B0606030504020204"/>
                <a:cs typeface="Arial" pitchFamily="34" charset="0"/>
              </a:rPr>
              <a:t>मस्टर्ड: भौतिक गुण</a:t>
            </a:r>
            <a:endParaRPr lang="en-US" sz="40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4787153" y="1486113"/>
            <a:ext cx="6882707" cy="5054536"/>
          </a:xfrm>
        </p:spPr>
        <p:txBody>
          <a:bodyPr>
            <a:noAutofit/>
          </a:bodyPr>
          <a:lstStyle/>
          <a:p>
            <a:pPr marL="289339" indent="-289339">
              <a:lnSpc>
                <a:spcPct val="200000"/>
              </a:lnSpc>
              <a:defRPr/>
            </a:pPr>
            <a:r>
              <a:rPr lang="hi-IN" altLang="ar-SA" b="1" dirty="0">
                <a:latin typeface="Open sans" panose="020B0606030504020204"/>
                <a:cs typeface="Times New Roman" pitchFamily="18" charset="0"/>
              </a:rPr>
              <a:t>वाष्प घनत्व </a:t>
            </a:r>
            <a:r>
              <a:rPr lang="en-US" altLang="ar-SA" dirty="0">
                <a:latin typeface="Open sans" panose="020B0606030504020204"/>
                <a:cs typeface="Times New Roman" pitchFamily="18" charset="0"/>
              </a:rPr>
              <a:t>:  5.5</a:t>
            </a:r>
          </a:p>
          <a:p>
            <a:pPr marL="289339" indent="-289339">
              <a:lnSpc>
                <a:spcPct val="200000"/>
              </a:lnSpc>
              <a:defRPr/>
            </a:pPr>
            <a:r>
              <a:rPr lang="hi-IN" altLang="ar-SA" dirty="0">
                <a:latin typeface="Open sans" panose="020B0606030504020204"/>
                <a:cs typeface="Times New Roman" pitchFamily="18" charset="0"/>
              </a:rPr>
              <a:t>क्वथनांक </a:t>
            </a:r>
            <a:r>
              <a:rPr lang="en-US" altLang="ar-SA" dirty="0">
                <a:latin typeface="Open sans" panose="020B0606030504020204"/>
                <a:cs typeface="Times New Roman" pitchFamily="18" charset="0"/>
              </a:rPr>
              <a:t>:  217°C</a:t>
            </a:r>
          </a:p>
          <a:p>
            <a:pPr marL="289339" indent="-289339">
              <a:lnSpc>
                <a:spcPct val="200000"/>
              </a:lnSpc>
              <a:defRPr/>
            </a:pPr>
            <a:endParaRPr lang="en-US" altLang="ar-SA" dirty="0">
              <a:latin typeface="Open sans" panose="020B0606030504020204"/>
              <a:cs typeface="Times New Roman" pitchFamily="18" charset="0"/>
            </a:endParaRPr>
          </a:p>
          <a:p>
            <a:pPr algn="ctr">
              <a:spcBef>
                <a:spcPct val="30000"/>
              </a:spcBef>
              <a:buFontTx/>
              <a:buNone/>
              <a:defRPr/>
            </a:pPr>
            <a:r>
              <a:rPr lang="hi-IN" altLang="ar-SA" sz="3200" b="1" dirty="0">
                <a:latin typeface="Open sans" panose="020B0606030504020204"/>
                <a:cs typeface="Times New Roman" pitchFamily="18" charset="0"/>
              </a:rPr>
              <a:t>मस्टर्ड गैस एक ऐसा तरल है जो लंबे समय तक अपना प्रभाव बनाए रखता है और इसके संपर्क में आने से बचने के लिए विशेष सुरक्षा उपायों की आवश्यकता होती है।</a:t>
            </a:r>
            <a:endParaRPr lang="en-US" altLang="ar-SA" sz="3200" b="1" dirty="0">
              <a:latin typeface="Open sans" panose="020B0606030504020204"/>
              <a:cs typeface="Times New Roman"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15296799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9275" y="2312185"/>
            <a:ext cx="3453178" cy="2184506"/>
          </a:xfrm>
        </p:spPr>
        <p:txBody>
          <a:bodyPr>
            <a:noAutofit/>
          </a:bodyPr>
          <a:lstStyle/>
          <a:p>
            <a:pPr algn="ctr"/>
            <a:r>
              <a:rPr lang="hi-IN" sz="4000" b="1" dirty="0">
                <a:solidFill>
                  <a:srgbClr val="C00000"/>
                </a:solidFill>
                <a:latin typeface="Open sans" panose="020B0606030504020204"/>
                <a:ea typeface="+mn-ea"/>
                <a:cs typeface="Times New Roman" pitchFamily="18" charset="0"/>
              </a:rPr>
              <a:t>फफोले पैदा करने वाले एजेंट: जोर देने का बिंदु</a:t>
            </a:r>
            <a:endParaRPr lang="en-US" sz="4000" b="1" dirty="0">
              <a:solidFill>
                <a:srgbClr val="C00000"/>
              </a:solidFill>
              <a:latin typeface="Open sans" panose="020B0606030504020204"/>
              <a:ea typeface="+mn-ea"/>
              <a:cs typeface="Times New Roman" pitchFamily="18" charset="0"/>
            </a:endParaRPr>
          </a:p>
        </p:txBody>
      </p:sp>
      <p:sp>
        <p:nvSpPr>
          <p:cNvPr id="3" name="Content Placeholder 2"/>
          <p:cNvSpPr>
            <a:spLocks noGrp="1"/>
          </p:cNvSpPr>
          <p:nvPr>
            <p:ph idx="1"/>
          </p:nvPr>
        </p:nvSpPr>
        <p:spPr>
          <a:xfrm>
            <a:off x="4208713" y="936428"/>
            <a:ext cx="7250653" cy="5183634"/>
          </a:xfrm>
        </p:spPr>
        <p:txBody>
          <a:bodyPr>
            <a:noAutofit/>
          </a:bodyPr>
          <a:lstStyle/>
          <a:p>
            <a:pPr>
              <a:lnSpc>
                <a:spcPct val="100000"/>
              </a:lnSpc>
            </a:pPr>
            <a:r>
              <a:rPr lang="hi-IN" altLang="en-US" b="1" dirty="0">
                <a:latin typeface="Open sans" panose="020B0606030504020204"/>
                <a:cs typeface="Times New Roman" pitchFamily="18" charset="0"/>
              </a:rPr>
              <a:t>सल्फर मस्टर्ड एजेंट 57° </a:t>
            </a:r>
            <a:r>
              <a:rPr lang="en-US" altLang="en-US" b="1" dirty="0">
                <a:latin typeface="Open sans" panose="020B0606030504020204"/>
                <a:cs typeface="Times New Roman" pitchFamily="18" charset="0"/>
              </a:rPr>
              <a:t>F </a:t>
            </a:r>
            <a:r>
              <a:rPr lang="hi-IN" altLang="en-US" b="1" dirty="0">
                <a:latin typeface="Open sans" panose="020B0606030504020204"/>
                <a:cs typeface="Times New Roman" pitchFamily="18" charset="0"/>
              </a:rPr>
              <a:t>पर जम जाता है</a:t>
            </a:r>
          </a:p>
          <a:p>
            <a:pPr>
              <a:lnSpc>
                <a:spcPct val="100000"/>
              </a:lnSpc>
            </a:pPr>
            <a:r>
              <a:rPr lang="hi-IN" altLang="en-US" b="1" dirty="0">
                <a:latin typeface="Open sans" panose="020B0606030504020204"/>
                <a:cs typeface="Times New Roman" pitchFamily="18" charset="0"/>
              </a:rPr>
              <a:t>मस्टर्ड एजेंट के लक्षण विलंबित - प्रभावों की शुरुआत का समय नहीं</a:t>
            </a:r>
          </a:p>
          <a:p>
            <a:pPr>
              <a:lnSpc>
                <a:spcPct val="100000"/>
              </a:lnSpc>
            </a:pPr>
            <a:r>
              <a:rPr lang="hi-IN" altLang="en-US" b="1" dirty="0">
                <a:latin typeface="Open sans" panose="020B0606030504020204"/>
                <a:cs typeface="Times New Roman" pitchFamily="18" charset="0"/>
              </a:rPr>
              <a:t>लुईसाइट/फॉस्जीन ऑक्सीम तत्काल, गंभीर दर्द का कारण बनता है</a:t>
            </a:r>
          </a:p>
          <a:p>
            <a:pPr>
              <a:lnSpc>
                <a:spcPct val="100000"/>
              </a:lnSpc>
            </a:pPr>
            <a:r>
              <a:rPr lang="hi-IN" altLang="en-US" b="1" dirty="0">
                <a:latin typeface="Open sans" panose="020B0606030504020204"/>
                <a:cs typeface="Times New Roman" pitchFamily="18" charset="0"/>
              </a:rPr>
              <a:t>कुछ घंटों (रेगिस्तान) से लेकर दिनों या हफ्तों (समशीतोष्ण) तक की स्थायित्व</a:t>
            </a:r>
          </a:p>
          <a:p>
            <a:pPr>
              <a:lnSpc>
                <a:spcPct val="100000"/>
              </a:lnSpc>
            </a:pPr>
            <a:r>
              <a:rPr lang="hi-IN" altLang="en-US" b="1" dirty="0">
                <a:latin typeface="Open sans" panose="020B0606030504020204"/>
                <a:cs typeface="Times New Roman" pitchFamily="18" charset="0"/>
              </a:rPr>
              <a:t>स्टर्ड गैस जैसे रासायनिक एजेंट कैंसर पैदा करने वाले संभावित कारक हो सकते हैं।</a:t>
            </a:r>
          </a:p>
          <a:p>
            <a:pPr>
              <a:lnSpc>
                <a:spcPct val="100000"/>
              </a:lnSpc>
            </a:pPr>
            <a:r>
              <a:rPr lang="hi-IN" altLang="en-US" b="1" dirty="0">
                <a:latin typeface="Open sans" panose="020B0606030504020204"/>
                <a:cs typeface="Times New Roman" pitchFamily="18" charset="0"/>
              </a:rPr>
              <a:t>मस्टर्ड गैस के वाष्प त्वचा के संपर्क में आने से भी हानिकारक प्रभाव डाल सकते हैं </a:t>
            </a:r>
          </a:p>
          <a:p>
            <a:pPr>
              <a:lnSpc>
                <a:spcPct val="100000"/>
              </a:lnSpc>
            </a:pPr>
            <a:r>
              <a:rPr lang="hi-IN" altLang="en-US" b="1" dirty="0">
                <a:latin typeface="Open sans" panose="020B0606030504020204"/>
                <a:cs typeface="Times New Roman" pitchFamily="18" charset="0"/>
              </a:rPr>
              <a:t>शरीर के 50% से अधिक पर फफोले घातक साबित हो सकते हैं</a:t>
            </a:r>
            <a:endParaRPr lang="en-US" altLang="ar-SA" sz="3200" b="1" dirty="0">
              <a:latin typeface="Open sans" panose="020B0606030504020204"/>
              <a:cs typeface="Times New Roman"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30134342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4246" y="2129310"/>
            <a:ext cx="4389120" cy="2421174"/>
          </a:xfrm>
        </p:spPr>
        <p:txBody>
          <a:bodyPr>
            <a:noAutofit/>
          </a:bodyPr>
          <a:lstStyle/>
          <a:p>
            <a:pPr algn="ctr"/>
            <a:r>
              <a:rPr lang="hi-IN" sz="4000" b="1" dirty="0">
                <a:solidFill>
                  <a:srgbClr val="C00000"/>
                </a:solidFill>
                <a:latin typeface="Open sans" panose="020B0606030504020204"/>
                <a:ea typeface="+mn-ea"/>
                <a:cs typeface="Times New Roman" pitchFamily="18" charset="0"/>
              </a:rPr>
              <a:t>ब्लिस्टर एजेंट का लक्षण और संकेत(</a:t>
            </a:r>
            <a:r>
              <a:rPr lang="en-US" sz="4000" b="1" dirty="0">
                <a:solidFill>
                  <a:srgbClr val="C00000"/>
                </a:solidFill>
                <a:latin typeface="Open sans" panose="020B0606030504020204"/>
                <a:ea typeface="+mn-ea"/>
                <a:cs typeface="Times New Roman" pitchFamily="18" charset="0"/>
              </a:rPr>
              <a:t>H &amp; HD)</a:t>
            </a: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7" name="Content Placeholder 16">
            <a:extLst>
              <a:ext uri="{FF2B5EF4-FFF2-40B4-BE49-F238E27FC236}">
                <a16:creationId xmlns:a16="http://schemas.microsoft.com/office/drawing/2014/main" id="{415F4216-AAE7-4984-A5DC-3CE17E383632}"/>
              </a:ext>
            </a:extLst>
          </p:cNvPr>
          <p:cNvSpPr txBox="1">
            <a:spLocks/>
          </p:cNvSpPr>
          <p:nvPr/>
        </p:nvSpPr>
        <p:spPr>
          <a:xfrm>
            <a:off x="4586748" y="1085056"/>
            <a:ext cx="7069859" cy="503604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hi-IN" sz="3200" b="1" dirty="0">
                <a:latin typeface="Open sans" panose="020B0606030504020204"/>
                <a:cs typeface="Times New Roman" pitchFamily="18" charset="0"/>
              </a:rPr>
              <a:t>सांस लेने में कठिनाई</a:t>
            </a:r>
          </a:p>
          <a:p>
            <a:pPr algn="just"/>
            <a:r>
              <a:rPr lang="hi-IN" sz="3200" b="1" dirty="0">
                <a:latin typeface="Open sans" panose="020B0606030504020204"/>
                <a:cs typeface="Times New Roman" pitchFamily="18" charset="0"/>
              </a:rPr>
              <a:t>लार बहना</a:t>
            </a:r>
          </a:p>
          <a:p>
            <a:pPr algn="just"/>
            <a:r>
              <a:rPr lang="hi-IN" sz="3200" b="1" dirty="0">
                <a:latin typeface="Open sans" panose="020B0606030504020204"/>
                <a:cs typeface="Times New Roman" pitchFamily="18" charset="0"/>
              </a:rPr>
              <a:t>मतली और उल्टी</a:t>
            </a:r>
          </a:p>
          <a:p>
            <a:pPr algn="just"/>
            <a:r>
              <a:rPr lang="hi-IN" sz="3200" b="1" dirty="0">
                <a:latin typeface="Open sans" panose="020B0606030504020204"/>
                <a:cs typeface="Times New Roman" pitchFamily="18" charset="0"/>
              </a:rPr>
              <a:t>पेट में मरोड़</a:t>
            </a:r>
          </a:p>
          <a:p>
            <a:pPr algn="just"/>
            <a:r>
              <a:rPr lang="hi-IN" sz="3200" b="1" dirty="0">
                <a:latin typeface="Open sans" panose="020B0606030504020204"/>
                <a:cs typeface="Times New Roman" pitchFamily="18" charset="0"/>
              </a:rPr>
              <a:t>अनियंत्रित मल और मूत्र त्याग</a:t>
            </a:r>
          </a:p>
          <a:p>
            <a:pPr algn="just"/>
            <a:r>
              <a:rPr lang="hi-IN" sz="3200" b="1" dirty="0">
                <a:latin typeface="Open sans" panose="020B0606030504020204"/>
                <a:cs typeface="Times New Roman" pitchFamily="18" charset="0"/>
              </a:rPr>
              <a:t>मांसपेशियों में ऐंठन और झटके</a:t>
            </a:r>
          </a:p>
          <a:p>
            <a:pPr algn="just"/>
            <a:r>
              <a:rPr lang="hi-IN" sz="3200" b="1" dirty="0">
                <a:latin typeface="Open sans" panose="020B0606030504020204"/>
                <a:cs typeface="Times New Roman" pitchFamily="18" charset="0"/>
              </a:rPr>
              <a:t>चलने में अस्थिरता</a:t>
            </a:r>
          </a:p>
          <a:p>
            <a:pPr algn="just"/>
            <a:r>
              <a:rPr lang="hi-IN" sz="3200" b="1" dirty="0">
                <a:latin typeface="Open sans" panose="020B0606030504020204"/>
                <a:cs typeface="Times New Roman" pitchFamily="18" charset="0"/>
              </a:rPr>
              <a:t>सिरदर्द</a:t>
            </a:r>
          </a:p>
          <a:p>
            <a:pPr algn="just"/>
            <a:r>
              <a:rPr lang="hi-IN" sz="3200" b="1" dirty="0">
                <a:latin typeface="Open sans" panose="020B0606030504020204"/>
                <a:cs typeface="Times New Roman" pitchFamily="18" charset="0"/>
              </a:rPr>
              <a:t>चक्कर आना, नींद आना, कोमा, मिर्गी के दौरे, और मृत्यु</a:t>
            </a:r>
            <a:endParaRPr lang="en-US" altLang="ar-SA" sz="3200" b="1" dirty="0">
              <a:latin typeface="Open sans" panose="020B0606030504020204"/>
              <a:cs typeface="Times New Roman" pitchFamily="18" charset="0"/>
            </a:endParaRPr>
          </a:p>
          <a:p>
            <a:pPr algn="just">
              <a:lnSpc>
                <a:spcPct val="200000"/>
              </a:lnSpc>
            </a:pPr>
            <a:endParaRPr lang="en-US" dirty="0"/>
          </a:p>
        </p:txBody>
      </p:sp>
    </p:spTree>
    <p:extLst>
      <p:ext uri="{BB962C8B-B14F-4D97-AF65-F5344CB8AC3E}">
        <p14:creationId xmlns:p14="http://schemas.microsoft.com/office/powerpoint/2010/main" val="2802871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416" y="1705897"/>
            <a:ext cx="4084320" cy="3124200"/>
          </a:xfrm>
        </p:spPr>
        <p:txBody>
          <a:bodyPr>
            <a:noAutofit/>
          </a:bodyPr>
          <a:lstStyle/>
          <a:p>
            <a:pPr algn="ctr"/>
            <a:r>
              <a:rPr lang="hi-IN" altLang="en-US" sz="4000" b="1" dirty="0">
                <a:solidFill>
                  <a:srgbClr val="C00000"/>
                </a:solidFill>
                <a:latin typeface="Open sans" panose="020B0606030504020204"/>
              </a:rPr>
              <a:t>रासायनिक युद्ध एजेंट (सीडब्ल्यूए) का परिचय</a:t>
            </a:r>
            <a:endParaRPr lang="en-US" sz="40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4196736" y="1113092"/>
            <a:ext cx="7294224" cy="5330739"/>
          </a:xfrm>
        </p:spPr>
        <p:txBody>
          <a:bodyPr>
            <a:noAutofit/>
          </a:bodyPr>
          <a:lstStyle/>
          <a:p>
            <a:pPr marL="12700" marR="5080" algn="just">
              <a:lnSpc>
                <a:spcPct val="150000"/>
              </a:lnSpc>
              <a:spcBef>
                <a:spcPts val="490"/>
              </a:spcBef>
            </a:pPr>
            <a:r>
              <a:rPr lang="hi-IN" dirty="0">
                <a:latin typeface="Open sans" panose="020B0606030504020204"/>
                <a:cs typeface="Arial MT"/>
              </a:rPr>
              <a:t>एक रासायनिक पदार्थ जो अपने विषाक्त गुणों के माध्यम से मृत्यु, चोट, अक्षमता या संवेदी जलन पैदा करने के लिए डिज़ाइन किया गया</a:t>
            </a:r>
            <a:r>
              <a:rPr lang="en-US" dirty="0">
                <a:latin typeface="Open sans" panose="020B0606030504020204"/>
                <a:cs typeface="Arial MT"/>
              </a:rPr>
              <a:t> </a:t>
            </a:r>
            <a:r>
              <a:rPr lang="hi-IN" dirty="0">
                <a:latin typeface="Open sans" panose="020B0606030504020204"/>
                <a:cs typeface="Arial MT"/>
              </a:rPr>
              <a:t> है।</a:t>
            </a:r>
            <a:endParaRPr lang="en-US" dirty="0">
              <a:latin typeface="Open sans" panose="020B0606030504020204"/>
              <a:cs typeface="Arial MT"/>
            </a:endParaRPr>
          </a:p>
          <a:p>
            <a:pPr marL="12700" marR="5080" algn="just">
              <a:lnSpc>
                <a:spcPct val="150000"/>
              </a:lnSpc>
              <a:spcBef>
                <a:spcPts val="490"/>
              </a:spcBef>
            </a:pPr>
            <a:r>
              <a:rPr lang="hi-IN" dirty="0">
                <a:latin typeface="Open sans" panose="020B0606030504020204"/>
                <a:cs typeface="Arial MT"/>
              </a:rPr>
              <a:t>कोई भी रसायन जो जीवन प्रक्रियाओं पर अपनी रासायनिक क्रिया के माध्यम से मनुष्यों या जानवरों को मृत्यु, अस्थायी अक्षमता या स्थायी नुकसान पहुंचा सकता है।</a:t>
            </a:r>
            <a:endParaRPr lang="en-US" dirty="0">
              <a:latin typeface="Open sans" panose="020B0606030504020204"/>
              <a:cs typeface="Arial MT"/>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5914" y="2193857"/>
            <a:ext cx="4257598" cy="2421174"/>
          </a:xfrm>
        </p:spPr>
        <p:txBody>
          <a:bodyPr>
            <a:noAutofit/>
          </a:bodyPr>
          <a:lstStyle/>
          <a:p>
            <a:pPr algn="ctr"/>
            <a:r>
              <a:rPr lang="hi-IN" sz="4000" b="1" dirty="0">
                <a:solidFill>
                  <a:srgbClr val="C00000"/>
                </a:solidFill>
                <a:latin typeface="Open sans" panose="020B0606030504020204"/>
                <a:ea typeface="+mn-ea"/>
                <a:cs typeface="Times New Roman" pitchFamily="18" charset="0"/>
              </a:rPr>
              <a:t>ब्लिस्टर एजेंट का लक्षण और संकेत(नाइट्रोजन मस्टर्ड)</a:t>
            </a:r>
            <a:endParaRPr lang="en-US" sz="4000" b="1" dirty="0">
              <a:solidFill>
                <a:srgbClr val="C00000"/>
              </a:solidFill>
              <a:latin typeface="Open sans" panose="020B0606030504020204"/>
              <a:ea typeface="+mn-ea"/>
              <a:cs typeface="Times New Roman"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7" name="Content Placeholder 16">
            <a:extLst>
              <a:ext uri="{FF2B5EF4-FFF2-40B4-BE49-F238E27FC236}">
                <a16:creationId xmlns:a16="http://schemas.microsoft.com/office/drawing/2014/main" id="{415F4216-AAE7-4984-A5DC-3CE17E383632}"/>
              </a:ext>
            </a:extLst>
          </p:cNvPr>
          <p:cNvSpPr txBox="1">
            <a:spLocks/>
          </p:cNvSpPr>
          <p:nvPr/>
        </p:nvSpPr>
        <p:spPr>
          <a:xfrm>
            <a:off x="4365524" y="588625"/>
            <a:ext cx="7536424" cy="551720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hi-IN" sz="3200" b="1" dirty="0">
                <a:latin typeface="Open sans" panose="020B0606030504020204"/>
                <a:cs typeface="Times New Roman" pitchFamily="18" charset="0"/>
              </a:rPr>
              <a:t>त्वचा की लालिमा,</a:t>
            </a:r>
          </a:p>
          <a:p>
            <a:pPr algn="just"/>
            <a:r>
              <a:rPr lang="hi-IN" sz="3200" b="1" dirty="0">
                <a:latin typeface="Open sans" panose="020B0606030504020204"/>
                <a:cs typeface="Times New Roman" pitchFamily="18" charset="0"/>
              </a:rPr>
              <a:t> जिससे जलन और खुजली होती है</a:t>
            </a:r>
          </a:p>
          <a:p>
            <a:pPr algn="just"/>
            <a:r>
              <a:rPr lang="hi-IN" sz="3200" b="1" dirty="0">
                <a:latin typeface="Open sans" panose="020B0606030504020204"/>
                <a:cs typeface="Times New Roman" pitchFamily="18" charset="0"/>
              </a:rPr>
              <a:t>लाल क्षेत्र में फफोले</a:t>
            </a:r>
          </a:p>
          <a:p>
            <a:pPr algn="just"/>
            <a:r>
              <a:rPr lang="hi-IN" sz="3200" b="1" dirty="0">
                <a:latin typeface="Open sans" panose="020B0606030504020204"/>
                <a:cs typeface="Times New Roman" pitchFamily="18" charset="0"/>
              </a:rPr>
              <a:t>नाक और गले में जलन</a:t>
            </a:r>
          </a:p>
          <a:p>
            <a:pPr algn="just"/>
            <a:r>
              <a:rPr lang="hi-IN" sz="3200" b="1" dirty="0">
                <a:latin typeface="Open sans" panose="020B0606030504020204"/>
                <a:cs typeface="Times New Roman" pitchFamily="18" charset="0"/>
              </a:rPr>
              <a:t>स्वर बैठना जो आवाज के नुकसान तक बढ़ सकता है</a:t>
            </a:r>
          </a:p>
          <a:p>
            <a:pPr algn="just"/>
            <a:r>
              <a:rPr lang="hi-IN" sz="3200" b="1" dirty="0">
                <a:latin typeface="Open sans" panose="020B0606030504020204"/>
                <a:cs typeface="Times New Roman" pitchFamily="18" charset="0"/>
              </a:rPr>
              <a:t>लगातार खांसी</a:t>
            </a:r>
          </a:p>
          <a:p>
            <a:pPr algn="just"/>
            <a:r>
              <a:rPr lang="hi-IN" sz="3200" b="1" dirty="0">
                <a:latin typeface="Open sans" panose="020B0606030504020204"/>
                <a:cs typeface="Times New Roman" pitchFamily="18" charset="0"/>
              </a:rPr>
              <a:t>बुखार</a:t>
            </a:r>
          </a:p>
          <a:p>
            <a:pPr algn="just"/>
            <a:r>
              <a:rPr lang="hi-IN" sz="3200" b="1" dirty="0">
                <a:latin typeface="Open sans" panose="020B0606030504020204"/>
                <a:cs typeface="Times New Roman" pitchFamily="18" charset="0"/>
              </a:rPr>
              <a:t>सांस लेने में कठिनाई, </a:t>
            </a:r>
          </a:p>
          <a:p>
            <a:pPr algn="just"/>
            <a:r>
              <a:rPr lang="hi-IN" sz="3200" b="1" dirty="0">
                <a:latin typeface="Open sans" panose="020B0606030504020204"/>
                <a:cs typeface="Times New Roman" pitchFamily="18" charset="0"/>
              </a:rPr>
              <a:t>24 घंटे के बाद ब्रोंकियल निमोनिया</a:t>
            </a:r>
          </a:p>
          <a:p>
            <a:pPr algn="just"/>
            <a:r>
              <a:rPr lang="hi-IN" sz="3200" b="1" dirty="0">
                <a:latin typeface="Open sans" panose="020B0606030504020204"/>
                <a:cs typeface="Times New Roman" pitchFamily="18" charset="0"/>
              </a:rPr>
              <a:t>गंभीर दस्त, मतली और उल्टी</a:t>
            </a:r>
            <a:endParaRPr lang="en-US" altLang="ar-SA" sz="3200" b="1" dirty="0">
              <a:latin typeface="Open sans" panose="020B0606030504020204"/>
              <a:cs typeface="Times New Roman" pitchFamily="18" charset="0"/>
            </a:endParaRPr>
          </a:p>
          <a:p>
            <a:pPr algn="just">
              <a:lnSpc>
                <a:spcPct val="200000"/>
              </a:lnSpc>
            </a:pPr>
            <a:endParaRPr lang="en-US" dirty="0"/>
          </a:p>
        </p:txBody>
      </p:sp>
    </p:spTree>
    <p:extLst>
      <p:ext uri="{BB962C8B-B14F-4D97-AF65-F5344CB8AC3E}">
        <p14:creationId xmlns:p14="http://schemas.microsoft.com/office/powerpoint/2010/main" val="35386324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5914" y="2193857"/>
            <a:ext cx="4390332" cy="2421174"/>
          </a:xfrm>
        </p:spPr>
        <p:txBody>
          <a:bodyPr>
            <a:noAutofit/>
          </a:bodyPr>
          <a:lstStyle/>
          <a:p>
            <a:pPr algn="ctr"/>
            <a:r>
              <a:rPr lang="hi-IN" sz="4000" b="1" dirty="0">
                <a:solidFill>
                  <a:srgbClr val="C00000"/>
                </a:solidFill>
                <a:latin typeface="Open sans" panose="020B0606030504020204"/>
                <a:cs typeface="Times New Roman" pitchFamily="18" charset="0"/>
              </a:rPr>
              <a:t>ब्लिस्टर एजेंट का लक्षण और संकेत(लुईसाइट (एल)</a:t>
            </a:r>
            <a:endParaRPr lang="en-US" sz="4000" b="1" dirty="0">
              <a:solidFill>
                <a:srgbClr val="C00000"/>
              </a:solidFill>
              <a:latin typeface="Open sans" panose="020B0606030504020204"/>
              <a:cs typeface="Times New Roman"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7" name="Content Placeholder 16">
            <a:extLst>
              <a:ext uri="{FF2B5EF4-FFF2-40B4-BE49-F238E27FC236}">
                <a16:creationId xmlns:a16="http://schemas.microsoft.com/office/drawing/2014/main" id="{415F4216-AAE7-4984-A5DC-3CE17E383632}"/>
              </a:ext>
            </a:extLst>
          </p:cNvPr>
          <p:cNvSpPr txBox="1">
            <a:spLocks/>
          </p:cNvSpPr>
          <p:nvPr/>
        </p:nvSpPr>
        <p:spPr>
          <a:xfrm>
            <a:off x="4616246" y="1332482"/>
            <a:ext cx="7256205" cy="503604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hi-IN" sz="3200" b="1" dirty="0">
                <a:latin typeface="Open sans" panose="020B0606030504020204"/>
                <a:cs typeface="Times New Roman" pitchFamily="18" charset="0"/>
              </a:rPr>
              <a:t>आंखों में तत्काल जलन की अनुभूतिI</a:t>
            </a:r>
          </a:p>
          <a:p>
            <a:pPr algn="just"/>
            <a:r>
              <a:rPr lang="hi-IN" altLang="ar-SA" sz="3200" b="1" dirty="0">
                <a:latin typeface="Open sans" panose="020B0606030504020204"/>
                <a:cs typeface="Times New Roman" pitchFamily="18" charset="0"/>
              </a:rPr>
              <a:t>बड़े मात्रा में पानी से 3 मिनट के भीतर डी-कंटैमिनेशन न होने पर दृष्टि की स्थायी हानिI</a:t>
            </a:r>
          </a:p>
          <a:p>
            <a:pPr algn="just"/>
            <a:r>
              <a:rPr lang="hi-IN" altLang="ar-SA" sz="3200" b="1" dirty="0">
                <a:latin typeface="Open sans" panose="020B0606030504020204"/>
                <a:cs typeface="Times New Roman" pitchFamily="18" charset="0"/>
              </a:rPr>
              <a:t>त्वचा पर तत्काल और तेज जलन की अनुभूतिI</a:t>
            </a:r>
          </a:p>
          <a:p>
            <a:pPr algn="just"/>
            <a:r>
              <a:rPr lang="hi-IN" altLang="ar-SA" sz="3200" b="1" dirty="0">
                <a:latin typeface="Open sans" panose="020B0606030504020204"/>
                <a:cs typeface="Times New Roman" pitchFamily="18" charset="0"/>
              </a:rPr>
              <a:t>30 मिनट के भीतर त्वचा का लाल होना शुरू हो जाता हैI</a:t>
            </a:r>
          </a:p>
          <a:p>
            <a:pPr algn="just"/>
            <a:r>
              <a:rPr lang="hi-IN" altLang="ar-SA" sz="3200" b="1" dirty="0">
                <a:latin typeface="Open sans" panose="020B0606030504020204"/>
                <a:cs typeface="Times New Roman" pitchFamily="18" charset="0"/>
              </a:rPr>
              <a:t>फफोले लगभग 13 घंटे के बाद दिखाई देते हैंI</a:t>
            </a:r>
          </a:p>
          <a:p>
            <a:pPr algn="just"/>
            <a:r>
              <a:rPr lang="hi-IN" altLang="ar-SA" sz="3200" b="1" dirty="0">
                <a:latin typeface="Open sans" panose="020B0606030504020204"/>
                <a:cs typeface="Times New Roman" pitchFamily="18" charset="0"/>
              </a:rPr>
              <a:t>त्वचा की जलन एचडी द्वारा होने वाली जलन से कहीं अधिक गहरी होती हैI</a:t>
            </a:r>
            <a:endParaRPr lang="en-US" altLang="ar-SA" sz="3200" b="1" dirty="0">
              <a:latin typeface="Open sans" panose="020B0606030504020204"/>
              <a:cs typeface="Times New Roman" pitchFamily="18" charset="0"/>
            </a:endParaRPr>
          </a:p>
          <a:p>
            <a:pPr algn="just">
              <a:lnSpc>
                <a:spcPct val="200000"/>
              </a:lnSpc>
            </a:pPr>
            <a:endParaRPr lang="en-US" dirty="0"/>
          </a:p>
        </p:txBody>
      </p:sp>
    </p:spTree>
    <p:extLst>
      <p:ext uri="{BB962C8B-B14F-4D97-AF65-F5344CB8AC3E}">
        <p14:creationId xmlns:p14="http://schemas.microsoft.com/office/powerpoint/2010/main" val="30145377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6395" y="2882346"/>
            <a:ext cx="3453178" cy="1192695"/>
          </a:xfrm>
        </p:spPr>
        <p:txBody>
          <a:bodyPr>
            <a:noAutofit/>
          </a:bodyPr>
          <a:lstStyle/>
          <a:p>
            <a:pPr algn="ctr"/>
            <a:r>
              <a:rPr lang="hi-IN" sz="4000" b="1" dirty="0">
                <a:solidFill>
                  <a:srgbClr val="C00000"/>
                </a:solidFill>
                <a:latin typeface="Open sans" panose="020B0606030504020204"/>
                <a:cs typeface="Times New Roman" pitchFamily="18" charset="0"/>
              </a:rPr>
              <a:t>रक्त एजेंट</a:t>
            </a:r>
            <a:endParaRPr lang="en-US" sz="4000" b="1" dirty="0">
              <a:solidFill>
                <a:srgbClr val="C00000"/>
              </a:solidFill>
              <a:latin typeface="Open sans" panose="020B0606030504020204"/>
              <a:cs typeface="Times New Roman" pitchFamily="18" charset="0"/>
            </a:endParaRPr>
          </a:p>
        </p:txBody>
      </p:sp>
      <p:sp>
        <p:nvSpPr>
          <p:cNvPr id="3" name="Content Placeholder 2"/>
          <p:cNvSpPr>
            <a:spLocks noGrp="1"/>
          </p:cNvSpPr>
          <p:nvPr>
            <p:ph idx="1"/>
          </p:nvPr>
        </p:nvSpPr>
        <p:spPr>
          <a:xfrm>
            <a:off x="4787153" y="1141866"/>
            <a:ext cx="6882707" cy="5507412"/>
          </a:xfrm>
        </p:spPr>
        <p:txBody>
          <a:bodyPr>
            <a:noAutofit/>
          </a:bodyPr>
          <a:lstStyle/>
          <a:p>
            <a:pPr marL="0" indent="0" algn="just"/>
            <a:r>
              <a:rPr lang="hi-IN" sz="3200" b="1" dirty="0">
                <a:latin typeface="Open sans" panose="020B0606030504020204"/>
                <a:cs typeface="Times New Roman" pitchFamily="18" charset="0"/>
              </a:rPr>
              <a:t>ये एजेंट रंगहीन होते हैं और आमतौर पर वाष्प या गैस के रूप में फैलते हैं और सांस लेने से शरीर में प्रवेश करते हैं।</a:t>
            </a:r>
          </a:p>
          <a:p>
            <a:pPr marL="0" indent="0" algn="just"/>
            <a:r>
              <a:rPr lang="hi-IN" sz="3200" b="1" dirty="0">
                <a:latin typeface="Open sans" panose="020B0606030504020204"/>
                <a:cs typeface="Times New Roman" pitchFamily="18" charset="0"/>
              </a:rPr>
              <a:t>रक्त द्वारा ले जाए गए ऑक्सीजन का कोशिकीय स्तर पर उपयोग रोकते हैं, जिससे कोशिकाएं मर जाती हैं।</a:t>
            </a:r>
          </a:p>
          <a:p>
            <a:pPr marL="0" indent="0" algn="just"/>
            <a:r>
              <a:rPr lang="hi-IN" sz="3200" b="1" dirty="0">
                <a:latin typeface="Open sans" panose="020B0606030504020204"/>
                <a:cs typeface="Times New Roman" pitchFamily="18" charset="0"/>
              </a:rPr>
              <a:t>वे ऐंठन से कोमा तक के लक्षण पैदा करते हैं। रक्त एजेंट की उच्च सांद्रता में सांस लेने के बाद, एक व्यक्ति बेहोश हो सकता है और कुछ मिनटों में मर सकता है।</a:t>
            </a:r>
          </a:p>
          <a:p>
            <a:pPr marL="0" indent="0" algn="just"/>
            <a:r>
              <a:rPr lang="en-US" sz="3200" b="1" dirty="0">
                <a:latin typeface="Open sans" panose="020B0606030504020204"/>
                <a:cs typeface="Times New Roman" pitchFamily="18" charset="0"/>
              </a:rPr>
              <a:t> </a:t>
            </a:r>
            <a:r>
              <a:rPr lang="hi-IN" sz="3200" b="1" dirty="0">
                <a:latin typeface="Open sans" panose="020B0606030504020204"/>
                <a:cs typeface="Times New Roman" pitchFamily="18" charset="0"/>
              </a:rPr>
              <a:t>रक्त एजेंटों का उपयोग अक्सर अन्य एजेंटों के साथ मिलाकर किया जा सकता है ताकि उनकी प्रभावशीलता बढ़ सके।</a:t>
            </a: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11845745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6394" y="2882346"/>
            <a:ext cx="4363719" cy="1192695"/>
          </a:xfrm>
        </p:spPr>
        <p:txBody>
          <a:bodyPr>
            <a:noAutofit/>
          </a:bodyPr>
          <a:lstStyle/>
          <a:p>
            <a:pPr algn="ctr"/>
            <a:r>
              <a:rPr lang="hi-IN" sz="4800" b="1" dirty="0">
                <a:solidFill>
                  <a:srgbClr val="C00000"/>
                </a:solidFill>
                <a:latin typeface="Open sans" panose="020B0606030504020204"/>
                <a:cs typeface="Times New Roman" pitchFamily="18" charset="0"/>
              </a:rPr>
              <a:t>ज्ञात रक्त एजेंट</a:t>
            </a:r>
            <a:endParaRPr lang="en-US" sz="4800" b="1" dirty="0">
              <a:solidFill>
                <a:srgbClr val="C00000"/>
              </a:solidFill>
              <a:latin typeface="Open sans" panose="020B0606030504020204"/>
              <a:cs typeface="Times New Roman" pitchFamily="18" charset="0"/>
            </a:endParaRPr>
          </a:p>
        </p:txBody>
      </p:sp>
      <p:sp>
        <p:nvSpPr>
          <p:cNvPr id="3" name="Content Placeholder 2"/>
          <p:cNvSpPr>
            <a:spLocks noGrp="1"/>
          </p:cNvSpPr>
          <p:nvPr>
            <p:ph idx="1"/>
          </p:nvPr>
        </p:nvSpPr>
        <p:spPr>
          <a:xfrm>
            <a:off x="5562870" y="1991725"/>
            <a:ext cx="6033871" cy="3354828"/>
          </a:xfrm>
        </p:spPr>
        <p:txBody>
          <a:bodyPr>
            <a:noAutofit/>
          </a:bodyPr>
          <a:lstStyle/>
          <a:p>
            <a:pPr algn="just">
              <a:lnSpc>
                <a:spcPct val="200000"/>
              </a:lnSpc>
              <a:defRPr/>
            </a:pPr>
            <a:r>
              <a:rPr lang="hi-IN" dirty="0">
                <a:latin typeface="Open sans" panose="020B0606030504020204"/>
              </a:rPr>
              <a:t>आर्सीन</a:t>
            </a:r>
          </a:p>
          <a:p>
            <a:pPr algn="just">
              <a:lnSpc>
                <a:spcPct val="200000"/>
              </a:lnSpc>
              <a:defRPr/>
            </a:pPr>
            <a:r>
              <a:rPr lang="hi-IN" dirty="0">
                <a:latin typeface="Open sans" panose="020B0606030504020204"/>
              </a:rPr>
              <a:t>हाइड्रोजन साइनाइड</a:t>
            </a:r>
            <a:r>
              <a:rPr lang="en-US" dirty="0">
                <a:latin typeface="Open sans" panose="020B0606030504020204"/>
              </a:rPr>
              <a:t>(HCN)</a:t>
            </a:r>
          </a:p>
          <a:p>
            <a:pPr algn="just">
              <a:lnSpc>
                <a:spcPct val="200000"/>
              </a:lnSpc>
              <a:defRPr/>
            </a:pPr>
            <a:r>
              <a:rPr lang="hi-IN" dirty="0">
                <a:latin typeface="Open sans" panose="020B0606030504020204"/>
              </a:rPr>
              <a:t>सायनोजेन क्लोराइड</a:t>
            </a:r>
            <a:r>
              <a:rPr lang="en-US" dirty="0">
                <a:latin typeface="Open sans" panose="020B0606030504020204"/>
              </a:rPr>
              <a:t>(CNCL)</a:t>
            </a: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78975521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107" y="2941340"/>
            <a:ext cx="2241553" cy="1192695"/>
          </a:xfrm>
        </p:spPr>
        <p:txBody>
          <a:bodyPr>
            <a:noAutofit/>
          </a:bodyPr>
          <a:lstStyle/>
          <a:p>
            <a:pPr algn="ctr"/>
            <a:r>
              <a:rPr lang="hi-IN" sz="4000" b="1" dirty="0">
                <a:solidFill>
                  <a:srgbClr val="C00000"/>
                </a:solidFill>
                <a:latin typeface="Open sans" panose="020B0606030504020204"/>
                <a:cs typeface="Times New Roman" pitchFamily="18" charset="0"/>
              </a:rPr>
              <a:t>रक्त एजेंट </a:t>
            </a:r>
            <a:endParaRPr lang="en-US" sz="4000" b="1" dirty="0">
              <a:solidFill>
                <a:srgbClr val="C00000"/>
              </a:solidFill>
              <a:latin typeface="Open sans" panose="020B0606030504020204"/>
              <a:cs typeface="Arial"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graphicFrame>
        <p:nvGraphicFramePr>
          <p:cNvPr id="10" name="Group 80">
            <a:extLst>
              <a:ext uri="{FF2B5EF4-FFF2-40B4-BE49-F238E27FC236}">
                <a16:creationId xmlns:a16="http://schemas.microsoft.com/office/drawing/2014/main" id="{66DC8D6D-6A1B-467E-BFB8-EC378B55C38C}"/>
              </a:ext>
            </a:extLst>
          </p:cNvPr>
          <p:cNvGraphicFramePr>
            <a:graphicFrameLocks/>
          </p:cNvGraphicFramePr>
          <p:nvPr>
            <p:extLst>
              <p:ext uri="{D42A27DB-BD31-4B8C-83A1-F6EECF244321}">
                <p14:modId xmlns:p14="http://schemas.microsoft.com/office/powerpoint/2010/main" val="877775463"/>
              </p:ext>
            </p:extLst>
          </p:nvPr>
        </p:nvGraphicFramePr>
        <p:xfrm>
          <a:off x="2282660" y="530839"/>
          <a:ext cx="9589792" cy="6154502"/>
        </p:xfrm>
        <a:graphic>
          <a:graphicData uri="http://schemas.openxmlformats.org/drawingml/2006/table">
            <a:tbl>
              <a:tblPr/>
              <a:tblGrid>
                <a:gridCol w="2938270">
                  <a:extLst>
                    <a:ext uri="{9D8B030D-6E8A-4147-A177-3AD203B41FA5}">
                      <a16:colId xmlns:a16="http://schemas.microsoft.com/office/drawing/2014/main" val="20000"/>
                    </a:ext>
                  </a:extLst>
                </a:gridCol>
                <a:gridCol w="3454926">
                  <a:extLst>
                    <a:ext uri="{9D8B030D-6E8A-4147-A177-3AD203B41FA5}">
                      <a16:colId xmlns:a16="http://schemas.microsoft.com/office/drawing/2014/main" val="20001"/>
                    </a:ext>
                  </a:extLst>
                </a:gridCol>
                <a:gridCol w="3196596">
                  <a:extLst>
                    <a:ext uri="{9D8B030D-6E8A-4147-A177-3AD203B41FA5}">
                      <a16:colId xmlns:a16="http://schemas.microsoft.com/office/drawing/2014/main" val="20002"/>
                    </a:ext>
                  </a:extLst>
                </a:gridCol>
              </a:tblGrid>
              <a:tr h="53121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2800" b="1" i="0" u="none" strike="noStrike" cap="none" normalizeH="0" baseline="0" dirty="0">
                          <a:ln>
                            <a:noFill/>
                          </a:ln>
                          <a:solidFill>
                            <a:schemeClr val="tx1"/>
                          </a:solidFill>
                          <a:effectLst/>
                          <a:latin typeface="Open sans" panose="020B0606030504020204"/>
                          <a:cs typeface="Times New Roman" pitchFamily="18" charset="0"/>
                        </a:rPr>
                        <a:t>सामान्य नाम / सैन्य प्रतीक</a:t>
                      </a:r>
                      <a:endParaRPr kumimoji="0" lang="en-US" sz="2800" b="1" i="0" u="none" strike="noStrike" cap="none" normalizeH="0" baseline="0" dirty="0">
                        <a:ln>
                          <a:noFill/>
                        </a:ln>
                        <a:solidFill>
                          <a:schemeClr val="tx1"/>
                        </a:solidFill>
                        <a:effectLst/>
                        <a:latin typeface="Open sans" panose="020B0606030504020204"/>
                        <a:cs typeface="Times New Roman" pitchFamily="18" charset="0"/>
                      </a:endParaRPr>
                    </a:p>
                  </a:txBody>
                  <a:tcPr marL="91449" marR="91449" marT="38567" marB="3856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just">
                        <a:lnSpc>
                          <a:spcPct val="200000"/>
                        </a:lnSpc>
                        <a:defRPr/>
                      </a:pPr>
                      <a:r>
                        <a:rPr kumimoji="0" lang="hi-IN" sz="2400" b="1" i="0" u="none" strike="noStrike" kern="1200" cap="none" normalizeH="0" baseline="0" dirty="0">
                          <a:ln>
                            <a:noFill/>
                          </a:ln>
                          <a:solidFill>
                            <a:schemeClr val="tx1"/>
                          </a:solidFill>
                          <a:effectLst/>
                          <a:latin typeface="Open sans" panose="020B0606030504020204"/>
                          <a:ea typeface="+mn-ea"/>
                          <a:cs typeface="Times New Roman" pitchFamily="18" charset="0"/>
                        </a:rPr>
                        <a:t>हाइड्रोजन साइनाइड</a:t>
                      </a:r>
                      <a:r>
                        <a:rPr kumimoji="0" lang="en-US" sz="2400" b="1" i="0" u="none" strike="noStrike" kern="1200" cap="none" normalizeH="0" baseline="0" dirty="0">
                          <a:ln>
                            <a:noFill/>
                          </a:ln>
                          <a:solidFill>
                            <a:schemeClr val="tx1"/>
                          </a:solidFill>
                          <a:effectLst/>
                          <a:latin typeface="Open sans" panose="020B0606030504020204"/>
                          <a:ea typeface="+mn-ea"/>
                          <a:cs typeface="Times New Roman" pitchFamily="18" charset="0"/>
                        </a:rPr>
                        <a:t>(HCN)</a:t>
                      </a:r>
                    </a:p>
                  </a:txBody>
                  <a:tcPr marL="91449" marR="91449" marT="38567" marB="3856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just">
                        <a:lnSpc>
                          <a:spcPct val="200000"/>
                        </a:lnSpc>
                        <a:defRPr/>
                      </a:pPr>
                      <a:r>
                        <a:rPr kumimoji="0" lang="hi-IN" sz="2400" b="1" i="0" u="none" strike="noStrike" kern="1200" cap="none" normalizeH="0" baseline="0" dirty="0">
                          <a:ln>
                            <a:noFill/>
                          </a:ln>
                          <a:solidFill>
                            <a:schemeClr val="tx1"/>
                          </a:solidFill>
                          <a:effectLst/>
                          <a:latin typeface="Open sans" panose="020B0606030504020204"/>
                          <a:ea typeface="+mn-ea"/>
                          <a:cs typeface="Times New Roman" pitchFamily="18" charset="0"/>
                        </a:rPr>
                        <a:t>सायनोजेन क्लोराइड</a:t>
                      </a:r>
                      <a:r>
                        <a:rPr kumimoji="0" lang="en-US" sz="2400" b="1" i="0" u="none" strike="noStrike" kern="1200" cap="none" normalizeH="0" baseline="0" dirty="0">
                          <a:ln>
                            <a:noFill/>
                          </a:ln>
                          <a:solidFill>
                            <a:schemeClr val="tx1"/>
                          </a:solidFill>
                          <a:effectLst/>
                          <a:latin typeface="Open sans" panose="020B0606030504020204"/>
                          <a:ea typeface="+mn-ea"/>
                          <a:cs typeface="Times New Roman" pitchFamily="18" charset="0"/>
                        </a:rPr>
                        <a:t>(CNCL)</a:t>
                      </a:r>
                    </a:p>
                  </a:txBody>
                  <a:tcPr marL="91449" marR="91449" marT="38567" marB="3856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5941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2800" b="1" i="0" u="none" strike="noStrike" kern="1200" cap="none" normalizeH="0" baseline="0" dirty="0">
                          <a:ln>
                            <a:noFill/>
                          </a:ln>
                          <a:solidFill>
                            <a:schemeClr val="tx1"/>
                          </a:solidFill>
                          <a:effectLst/>
                          <a:latin typeface="Open sans" panose="020B0606030504020204"/>
                          <a:ea typeface="+mn-ea"/>
                          <a:cs typeface="Times New Roman" pitchFamily="18" charset="0"/>
                        </a:rPr>
                        <a:t>वाष्पशीलता / स्थायित्व</a:t>
                      </a:r>
                      <a:endParaRPr kumimoji="0" lang="en-US" sz="28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91449" marR="91449" marT="38567" marB="3856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i-IN" sz="2400" b="1" i="0" u="none" strike="noStrike" kern="1200" cap="none" normalizeH="0" baseline="0" dirty="0">
                          <a:ln>
                            <a:noFill/>
                          </a:ln>
                          <a:solidFill>
                            <a:schemeClr val="tx1"/>
                          </a:solidFill>
                          <a:effectLst/>
                          <a:latin typeface="Open sans" panose="020B0606030504020204"/>
                          <a:ea typeface="+mn-ea"/>
                          <a:cs typeface="Times New Roman" pitchFamily="18" charset="0"/>
                        </a:rPr>
                        <a:t>अस्थायी</a:t>
                      </a:r>
                      <a:endParaRPr kumimoji="0" lang="en-US" sz="24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91449" marR="91449" marT="38567" marB="3856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extLst>
                  <a:ext uri="{0D108BD9-81ED-4DB2-BD59-A6C34878D82A}">
                    <a16:rowId xmlns:a16="http://schemas.microsoft.com/office/drawing/2014/main" val="10001"/>
                  </a:ext>
                </a:extLst>
              </a:tr>
              <a:tr h="35941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sz="2400" b="1" i="0" u="none" strike="noStrike" kern="1200" cap="none" normalizeH="0" baseline="0" dirty="0">
                          <a:ln>
                            <a:noFill/>
                          </a:ln>
                          <a:solidFill>
                            <a:schemeClr val="tx1"/>
                          </a:solidFill>
                          <a:effectLst/>
                          <a:latin typeface="Open sans" panose="020B0606030504020204"/>
                          <a:ea typeface="+mn-ea"/>
                          <a:cs typeface="Times New Roman" pitchFamily="18" charset="0"/>
                        </a:rPr>
                        <a:t>क्रिया का दर</a:t>
                      </a:r>
                      <a:endParaRPr kumimoji="0" lang="en-US" sz="24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91449" marR="91449" marT="38567" marB="3856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i-IN" sz="2400" b="1" i="0" u="none" strike="noStrike" kern="1200" cap="none" normalizeH="0" baseline="0" dirty="0">
                          <a:ln>
                            <a:noFill/>
                          </a:ln>
                          <a:solidFill>
                            <a:schemeClr val="tx1"/>
                          </a:solidFill>
                          <a:effectLst/>
                          <a:latin typeface="Open sans" panose="020B0606030504020204"/>
                          <a:ea typeface="+mn-ea"/>
                          <a:cs typeface="Times New Roman" pitchFamily="18" charset="0"/>
                        </a:rPr>
                        <a:t>तेजी से</a:t>
                      </a:r>
                      <a:endParaRPr kumimoji="0" lang="en-US" sz="24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91449" marR="91449" marT="38567" marB="3856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extLst>
                  <a:ext uri="{0D108BD9-81ED-4DB2-BD59-A6C34878D82A}">
                    <a16:rowId xmlns:a16="http://schemas.microsoft.com/office/drawing/2014/main" val="10002"/>
                  </a:ext>
                </a:extLst>
              </a:tr>
              <a:tr h="35941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2400" b="1" i="0" u="none" strike="noStrike" kern="1200" cap="none" normalizeH="0" baseline="0" dirty="0">
                          <a:ln>
                            <a:noFill/>
                          </a:ln>
                          <a:solidFill>
                            <a:schemeClr val="tx1"/>
                          </a:solidFill>
                          <a:effectLst/>
                          <a:latin typeface="Open sans" panose="020B0606030504020204"/>
                          <a:ea typeface="+mn-ea"/>
                          <a:cs typeface="Times New Roman" pitchFamily="18" charset="0"/>
                        </a:rPr>
                        <a:t>रक्त  एजेंटों के प्रवेश मार्ग:</a:t>
                      </a:r>
                      <a:endParaRPr kumimoji="0" lang="en-US" sz="24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91449" marR="91449" marT="38567" marB="3856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i-IN" sz="2400" b="1" i="0" u="none" strike="noStrike" kern="1200" cap="none" normalizeH="0" baseline="0" dirty="0">
                          <a:ln>
                            <a:noFill/>
                          </a:ln>
                          <a:solidFill>
                            <a:schemeClr val="tx1"/>
                          </a:solidFill>
                          <a:effectLst/>
                          <a:latin typeface="Open sans" panose="020B0606030504020204"/>
                          <a:ea typeface="+mn-ea"/>
                          <a:cs typeface="Times New Roman" pitchFamily="18" charset="0"/>
                        </a:rPr>
                        <a:t> श्वसन प्रणाली</a:t>
                      </a:r>
                      <a:endParaRPr kumimoji="0" lang="en-US" sz="24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91449" marR="91449" marT="38567" marB="3856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extLst>
                  <a:ext uri="{0D108BD9-81ED-4DB2-BD59-A6C34878D82A}">
                    <a16:rowId xmlns:a16="http://schemas.microsoft.com/office/drawing/2014/main" val="10003"/>
                  </a:ext>
                </a:extLst>
              </a:tr>
              <a:tr h="35941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sz="2400" b="1" i="0" u="none" strike="noStrike" kern="1200" cap="none" normalizeH="0" baseline="0" dirty="0">
                          <a:ln>
                            <a:noFill/>
                          </a:ln>
                          <a:solidFill>
                            <a:schemeClr val="tx1"/>
                          </a:solidFill>
                          <a:effectLst/>
                          <a:latin typeface="Open sans" panose="020B0606030504020204"/>
                          <a:ea typeface="+mn-ea"/>
                          <a:cs typeface="Times New Roman" pitchFamily="18" charset="0"/>
                        </a:rPr>
                        <a:t>हाइड्रोलिसिस की दर</a:t>
                      </a:r>
                      <a:endParaRPr kumimoji="0" lang="en-US" sz="24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91449" marR="91449" marT="38567" marB="3856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i-IN" sz="2400" b="1" i="0" u="none" strike="noStrike" kern="1200" cap="none" normalizeH="0" baseline="0" dirty="0">
                          <a:ln>
                            <a:noFill/>
                          </a:ln>
                          <a:solidFill>
                            <a:schemeClr val="tx1"/>
                          </a:solidFill>
                          <a:effectLst/>
                          <a:latin typeface="Open sans" panose="020B0606030504020204"/>
                          <a:ea typeface="+mn-ea"/>
                          <a:cs typeface="Times New Roman" pitchFamily="18" charset="0"/>
                        </a:rPr>
                        <a:t>धीमी </a:t>
                      </a:r>
                      <a:endParaRPr kumimoji="0" lang="en-US" sz="24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91449" marR="91449" marT="38567" marB="3856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9"/>
                  </a:ext>
                </a:extLst>
              </a:tr>
              <a:tr h="359419">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hi-IN" altLang="ar-SA" sz="2400" b="1" i="0" u="none" strike="noStrike" kern="1200" cap="none" normalizeH="0" baseline="0" dirty="0">
                          <a:ln>
                            <a:noFill/>
                          </a:ln>
                          <a:solidFill>
                            <a:schemeClr val="tx1"/>
                          </a:solidFill>
                          <a:effectLst/>
                          <a:latin typeface="Open sans" panose="020B0606030504020204"/>
                          <a:ea typeface="+mn-ea"/>
                          <a:cs typeface="Times New Roman" pitchFamily="18" charset="0"/>
                        </a:rPr>
                        <a:t>हाइड्रोलिसिस उत्पाद</a:t>
                      </a:r>
                      <a:endParaRPr kumimoji="0" lang="en-US" altLang="ar-SA" sz="24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91449" marR="91449" marT="38567" marB="3856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ar-SA" sz="2400" b="1" i="0" u="none" strike="noStrike" kern="1200" cap="none" normalizeH="0" baseline="0" dirty="0" err="1">
                          <a:ln>
                            <a:noFill/>
                          </a:ln>
                          <a:solidFill>
                            <a:schemeClr val="tx1"/>
                          </a:solidFill>
                          <a:effectLst/>
                          <a:latin typeface="Open sans" panose="020B0606030504020204"/>
                          <a:ea typeface="+mn-ea"/>
                          <a:cs typeface="Times New Roman" pitchFamily="18" charset="0"/>
                        </a:rPr>
                        <a:t>HCl</a:t>
                      </a:r>
                      <a:r>
                        <a:rPr kumimoji="0" lang="en-US" altLang="ar-SA" sz="2400" b="1" i="0" u="none" strike="noStrike" kern="1200" cap="none" normalizeH="0" baseline="0" dirty="0">
                          <a:ln>
                            <a:noFill/>
                          </a:ln>
                          <a:solidFill>
                            <a:schemeClr val="tx1"/>
                          </a:solidFill>
                          <a:effectLst/>
                          <a:latin typeface="Open sans" panose="020B0606030504020204"/>
                          <a:ea typeface="+mn-ea"/>
                          <a:cs typeface="Times New Roman" pitchFamily="18" charset="0"/>
                        </a:rPr>
                        <a:t> </a:t>
                      </a:r>
                      <a:endParaRPr kumimoji="0" lang="en-US" sz="24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91449" marR="91449" marT="38567" marB="3856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10"/>
                  </a:ext>
                </a:extLst>
              </a:tr>
              <a:tr h="35941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sz="2400" b="1" i="0" u="none" strike="noStrike" kern="1200" cap="none" normalizeH="0" baseline="0" dirty="0">
                          <a:ln>
                            <a:noFill/>
                          </a:ln>
                          <a:solidFill>
                            <a:schemeClr val="tx1"/>
                          </a:solidFill>
                          <a:effectLst/>
                          <a:latin typeface="Open sans" panose="020B0606030504020204"/>
                          <a:ea typeface="+mn-ea"/>
                          <a:cs typeface="Times New Roman" pitchFamily="18" charset="0"/>
                        </a:rPr>
                        <a:t>गंध</a:t>
                      </a:r>
                      <a:endParaRPr kumimoji="0" lang="en-US" sz="24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91449" marR="91449" marT="38567" marB="3856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i-IN" sz="2400" b="1" i="0" u="none" strike="noStrike" kern="1200" cap="none" normalizeH="0" baseline="0" dirty="0">
                          <a:ln>
                            <a:noFill/>
                          </a:ln>
                          <a:solidFill>
                            <a:schemeClr val="tx1"/>
                          </a:solidFill>
                          <a:effectLst/>
                          <a:latin typeface="Open sans" panose="020B0606030504020204"/>
                          <a:ea typeface="+mn-ea"/>
                          <a:cs typeface="Times New Roman" pitchFamily="18" charset="0"/>
                        </a:rPr>
                        <a:t>खट्टे बादाम या आड़ू की गुठली</a:t>
                      </a:r>
                      <a:endParaRPr kumimoji="0" lang="en-US" sz="24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91449" marR="91449" marT="38567" marB="3856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extLst>
                  <a:ext uri="{0D108BD9-81ED-4DB2-BD59-A6C34878D82A}">
                    <a16:rowId xmlns:a16="http://schemas.microsoft.com/office/drawing/2014/main" val="10004"/>
                  </a:ext>
                </a:extLst>
              </a:tr>
              <a:tr h="93308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sz="2400" b="1" i="0" u="none" strike="noStrike" kern="1200" cap="none" normalizeH="0" baseline="0" dirty="0">
                          <a:ln>
                            <a:noFill/>
                          </a:ln>
                          <a:solidFill>
                            <a:schemeClr val="tx1"/>
                          </a:solidFill>
                          <a:effectLst/>
                          <a:latin typeface="Open sans" panose="020B0606030504020204"/>
                          <a:ea typeface="+mn-ea"/>
                          <a:cs typeface="Times New Roman" pitchFamily="18" charset="0"/>
                        </a:rPr>
                        <a:t>लक्ष्यण</a:t>
                      </a:r>
                      <a:endParaRPr kumimoji="0" lang="en-US" sz="24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91449" marR="91449" marT="38567" marB="3856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sz="2400" b="1" i="0" u="none" strike="noStrike" kern="1200" cap="none" normalizeH="0" baseline="0" dirty="0">
                          <a:ln>
                            <a:noFill/>
                          </a:ln>
                          <a:solidFill>
                            <a:schemeClr val="tx1"/>
                          </a:solidFill>
                          <a:effectLst/>
                          <a:latin typeface="Open sans" panose="020B0606030504020204"/>
                          <a:ea typeface="+mn-ea"/>
                          <a:cs typeface="Times New Roman" pitchFamily="18" charset="0"/>
                        </a:rPr>
                        <a:t>खांसी, सांस लेने के लिए हांफना, लाल त्वचा और होंठ (गहरे रंग के लोगों में बैंगनी होंठ), बेहोशी, मृत्यु</a:t>
                      </a:r>
                      <a:endParaRPr kumimoji="0" lang="en-US" sz="24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91449" marR="91449" marT="38567" marB="3856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extLst>
                  <a:ext uri="{0D108BD9-81ED-4DB2-BD59-A6C34878D82A}">
                    <a16:rowId xmlns:a16="http://schemas.microsoft.com/office/drawing/2014/main" val="10005"/>
                  </a:ext>
                </a:extLst>
              </a:tr>
              <a:tr h="35941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sz="2400" b="1" i="0" u="none" strike="noStrike" kern="1200" cap="none" normalizeH="0" baseline="0" dirty="0">
                          <a:ln>
                            <a:noFill/>
                          </a:ln>
                          <a:solidFill>
                            <a:schemeClr val="tx1"/>
                          </a:solidFill>
                          <a:effectLst/>
                          <a:latin typeface="Open sans" panose="020B0606030504020204"/>
                          <a:ea typeface="+mn-ea"/>
                          <a:cs typeface="Times New Roman" pitchFamily="18" charset="0"/>
                        </a:rPr>
                        <a:t>बचाव</a:t>
                      </a:r>
                      <a:endParaRPr kumimoji="0" lang="en-US" sz="24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91449" marR="91449" marT="38567" marB="3856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hi-IN" sz="2400" b="1" i="0" u="none" strike="noStrike" kern="1200" cap="none" normalizeH="0" baseline="0" dirty="0">
                          <a:ln>
                            <a:noFill/>
                          </a:ln>
                          <a:solidFill>
                            <a:schemeClr val="tx1"/>
                          </a:solidFill>
                          <a:effectLst/>
                          <a:latin typeface="Open sans" panose="020B0606030504020204"/>
                          <a:ea typeface="+mn-ea"/>
                          <a:cs typeface="Times New Roman" pitchFamily="18" charset="0"/>
                        </a:rPr>
                        <a:t> श्वसन प्रणाली, त्योचा </a:t>
                      </a:r>
                      <a:endParaRPr kumimoji="0" lang="en-US" sz="24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91449" marR="91449" marT="38567" marB="3856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extLst>
                  <a:ext uri="{0D108BD9-81ED-4DB2-BD59-A6C34878D82A}">
                    <a16:rowId xmlns:a16="http://schemas.microsoft.com/office/drawing/2014/main" val="10006"/>
                  </a:ext>
                </a:extLst>
              </a:tr>
              <a:tr h="35941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sz="2400" b="1" i="0" u="none" strike="noStrike" kern="1200" cap="none" normalizeH="0" baseline="0" dirty="0">
                          <a:ln>
                            <a:noFill/>
                          </a:ln>
                          <a:solidFill>
                            <a:schemeClr val="tx1"/>
                          </a:solidFill>
                          <a:effectLst/>
                          <a:latin typeface="Open sans" panose="020B0606030504020204"/>
                          <a:ea typeface="+mn-ea"/>
                          <a:cs typeface="Times New Roman" pitchFamily="18" charset="0"/>
                        </a:rPr>
                        <a:t>प्राथमिक उपचार </a:t>
                      </a:r>
                      <a:endParaRPr kumimoji="0" lang="en-US" sz="24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91449" marR="91449" marT="38567" marB="3856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i-IN" sz="2400" b="1" i="0" u="none" strike="noStrike" kern="1200" cap="none" normalizeH="0" baseline="0" dirty="0">
                          <a:ln>
                            <a:noFill/>
                          </a:ln>
                          <a:solidFill>
                            <a:schemeClr val="tx1"/>
                          </a:solidFill>
                          <a:effectLst/>
                          <a:latin typeface="Open sans" panose="020B0606030504020204"/>
                          <a:ea typeface="+mn-ea"/>
                          <a:cs typeface="Times New Roman" pitchFamily="18" charset="0"/>
                        </a:rPr>
                        <a:t>मास्क, चिकित्सा के लिए उपलब्ध प्रतिरक्षक</a:t>
                      </a:r>
                      <a:endParaRPr kumimoji="0" lang="en-US" sz="24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91449" marR="91449" marT="38567" marB="3856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extLst>
                  <a:ext uri="{0D108BD9-81ED-4DB2-BD59-A6C34878D82A}">
                    <a16:rowId xmlns:a16="http://schemas.microsoft.com/office/drawing/2014/main" val="10007"/>
                  </a:ext>
                </a:extLst>
              </a:tr>
              <a:tr h="35941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2400" b="1" i="0" u="none" strike="noStrike" kern="1200" cap="none" normalizeH="0" baseline="0" dirty="0">
                          <a:ln>
                            <a:noFill/>
                          </a:ln>
                          <a:solidFill>
                            <a:schemeClr val="tx1"/>
                          </a:solidFill>
                          <a:effectLst/>
                          <a:latin typeface="Open sans" panose="020B0606030504020204"/>
                          <a:ea typeface="+mn-ea"/>
                          <a:cs typeface="Times New Roman" pitchFamily="18" charset="0"/>
                        </a:rPr>
                        <a:t>संदूषणमुक्त करने की प्रक्रिया</a:t>
                      </a:r>
                      <a:endParaRPr kumimoji="0" lang="en-US" sz="24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91449" marR="91449" marT="38567" marB="3856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i-IN" sz="2400" b="1" i="0" u="none" strike="noStrike" kern="1200" cap="none" normalizeH="0" baseline="0" dirty="0">
                          <a:ln>
                            <a:noFill/>
                          </a:ln>
                          <a:solidFill>
                            <a:schemeClr val="tx1"/>
                          </a:solidFill>
                          <a:effectLst/>
                          <a:latin typeface="Open sans" panose="020B0606030504020204"/>
                          <a:ea typeface="+mn-ea"/>
                          <a:cs typeface="Times New Roman" pitchFamily="18" charset="0"/>
                        </a:rPr>
                        <a:t>संपर्क में आने वाले व्यक्ति को तुरंत उस क्षेत्र से हटाकर सुरक्षित स्थान पर ले जाना चाहिए। </a:t>
                      </a:r>
                      <a:endParaRPr kumimoji="0" lang="en-US" sz="24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91449" marR="91449" marT="38567" marB="3856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189449177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82208"/>
            <a:ext cx="4321277" cy="1952163"/>
          </a:xfrm>
        </p:spPr>
        <p:txBody>
          <a:bodyPr>
            <a:noAutofit/>
          </a:bodyPr>
          <a:lstStyle/>
          <a:p>
            <a:pPr>
              <a:lnSpc>
                <a:spcPct val="100000"/>
              </a:lnSpc>
              <a:defRPr/>
            </a:pPr>
            <a:r>
              <a:rPr lang="hi-IN" sz="4000" b="1" dirty="0">
                <a:solidFill>
                  <a:srgbClr val="C00000"/>
                </a:solidFill>
                <a:latin typeface="Open sans" panose="020B0606030504020204"/>
                <a:cs typeface="Times New Roman" pitchFamily="18" charset="0"/>
              </a:rPr>
              <a:t>रक्त एजेंट </a:t>
            </a:r>
            <a:r>
              <a:rPr lang="en-US" sz="4000" b="1" dirty="0">
                <a:solidFill>
                  <a:srgbClr val="C00000"/>
                </a:solidFill>
                <a:latin typeface="Open sans" panose="020B0606030504020204"/>
                <a:cs typeface="Arial" pitchFamily="34" charset="0"/>
              </a:rPr>
              <a:t>: </a:t>
            </a:r>
            <a:r>
              <a:rPr lang="hi-IN" sz="4000" b="1" dirty="0">
                <a:solidFill>
                  <a:srgbClr val="C00000"/>
                </a:solidFill>
                <a:latin typeface="Open sans" panose="020B0606030504020204"/>
                <a:cs typeface="Times New Roman" pitchFamily="18" charset="0"/>
              </a:rPr>
              <a:t>का लक्षण और संकेत (हाइड्रोजन साइनाइड</a:t>
            </a:r>
            <a:r>
              <a:rPr lang="en-US" sz="4000" b="1" dirty="0">
                <a:solidFill>
                  <a:srgbClr val="C00000"/>
                </a:solidFill>
                <a:latin typeface="Open sans" panose="020B0606030504020204"/>
                <a:cs typeface="Times New Roman" pitchFamily="18" charset="0"/>
              </a:rPr>
              <a:t>(HCN)</a:t>
            </a: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7" name="Content Placeholder 16">
            <a:extLst>
              <a:ext uri="{FF2B5EF4-FFF2-40B4-BE49-F238E27FC236}">
                <a16:creationId xmlns:a16="http://schemas.microsoft.com/office/drawing/2014/main" id="{415F4216-AAE7-4984-A5DC-3CE17E383632}"/>
              </a:ext>
            </a:extLst>
          </p:cNvPr>
          <p:cNvSpPr txBox="1">
            <a:spLocks/>
          </p:cNvSpPr>
          <p:nvPr/>
        </p:nvSpPr>
        <p:spPr>
          <a:xfrm>
            <a:off x="5163672" y="1171120"/>
            <a:ext cx="6508373" cy="53265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hi-IN" sz="3200" b="1" dirty="0">
                <a:latin typeface="Open sans" panose="020B0606030504020204"/>
                <a:cs typeface="Times New Roman" pitchFamily="18" charset="0"/>
              </a:rPr>
              <a:t>त्वचा का लाल होना</a:t>
            </a:r>
          </a:p>
          <a:p>
            <a:pPr algn="just"/>
            <a:r>
              <a:rPr lang="hi-IN" sz="3200" b="1" dirty="0">
                <a:latin typeface="Open sans" panose="020B0606030504020204"/>
                <a:cs typeface="Times New Roman" pitchFamily="18" charset="0"/>
              </a:rPr>
              <a:t> कमजोरी और थकान</a:t>
            </a:r>
          </a:p>
          <a:p>
            <a:pPr algn="just"/>
            <a:r>
              <a:rPr lang="hi-IN" sz="3200" b="1" dirty="0">
                <a:latin typeface="Open sans" panose="020B0606030504020204"/>
                <a:cs typeface="Times New Roman" pitchFamily="18" charset="0"/>
              </a:rPr>
              <a:t> सिरदर्द और मतली</a:t>
            </a:r>
          </a:p>
          <a:p>
            <a:pPr algn="just"/>
            <a:r>
              <a:rPr lang="hi-IN" sz="3200" b="1" dirty="0">
                <a:latin typeface="Open sans" panose="020B0606030504020204"/>
                <a:cs typeface="Times New Roman" pitchFamily="18" charset="0"/>
              </a:rPr>
              <a:t>भ्रम और चक्कर आना</a:t>
            </a:r>
          </a:p>
          <a:p>
            <a:pPr algn="just"/>
            <a:r>
              <a:rPr lang="hi-IN" sz="3200" b="1" dirty="0">
                <a:latin typeface="Open sans" panose="020B0606030504020204"/>
                <a:cs typeface="Times New Roman" pitchFamily="18" charset="0"/>
              </a:rPr>
              <a:t> बेहोशी और मिर्गी जैसे दौरे</a:t>
            </a:r>
          </a:p>
          <a:p>
            <a:pPr algn="just"/>
            <a:r>
              <a:rPr lang="hi-IN" sz="3200" b="1" dirty="0">
                <a:latin typeface="Open sans" panose="020B0606030504020204"/>
                <a:cs typeface="Times New Roman" pitchFamily="18" charset="0"/>
              </a:rPr>
              <a:t> रक्त वाहिकाओं का संकुचन और गंभीर सदमा</a:t>
            </a:r>
          </a:p>
          <a:p>
            <a:pPr algn="just"/>
            <a:r>
              <a:rPr lang="hi-IN" sz="3200" b="1" dirty="0">
                <a:latin typeface="Open sans" panose="020B0606030504020204"/>
                <a:cs typeface="Times New Roman" pitchFamily="18" charset="0"/>
              </a:rPr>
              <a:t>सांस लेने का बंद होना और मृत्यु।</a:t>
            </a:r>
            <a:endParaRPr lang="en-US" altLang="ar-SA" sz="3200" b="1" dirty="0">
              <a:latin typeface="Open sans" panose="020B0606030504020204"/>
              <a:cs typeface="Times New Roman" pitchFamily="18" charset="0"/>
            </a:endParaRPr>
          </a:p>
          <a:p>
            <a:pPr algn="just">
              <a:lnSpc>
                <a:spcPct val="200000"/>
              </a:lnSpc>
            </a:pPr>
            <a:endParaRPr lang="en-US" sz="3200" b="1" dirty="0">
              <a:latin typeface="Open sans" panose="020B0606030504020204"/>
              <a:cs typeface="Times New Roman" pitchFamily="18" charset="0"/>
            </a:endParaRPr>
          </a:p>
        </p:txBody>
      </p:sp>
    </p:spTree>
    <p:extLst>
      <p:ext uri="{BB962C8B-B14F-4D97-AF65-F5344CB8AC3E}">
        <p14:creationId xmlns:p14="http://schemas.microsoft.com/office/powerpoint/2010/main" val="338785199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448232"/>
            <a:ext cx="4873215" cy="1548581"/>
          </a:xfrm>
        </p:spPr>
        <p:txBody>
          <a:bodyPr>
            <a:noAutofit/>
          </a:bodyPr>
          <a:lstStyle/>
          <a:p>
            <a:pPr algn="ctr"/>
            <a:r>
              <a:rPr lang="hi-IN" sz="4000" b="1" dirty="0">
                <a:solidFill>
                  <a:srgbClr val="C00000"/>
                </a:solidFill>
                <a:latin typeface="Open sans" panose="020B0606030504020204"/>
                <a:cs typeface="Times New Roman" pitchFamily="18" charset="0"/>
              </a:rPr>
              <a:t>रक्त एजेंट </a:t>
            </a:r>
            <a:r>
              <a:rPr lang="en-US" sz="4000" b="1" dirty="0">
                <a:solidFill>
                  <a:srgbClr val="C00000"/>
                </a:solidFill>
                <a:latin typeface="Open sans" panose="020B0606030504020204"/>
                <a:cs typeface="Arial" pitchFamily="34" charset="0"/>
              </a:rPr>
              <a:t>: </a:t>
            </a:r>
            <a:r>
              <a:rPr lang="hi-IN" sz="4000" b="1" dirty="0">
                <a:solidFill>
                  <a:srgbClr val="C00000"/>
                </a:solidFill>
                <a:latin typeface="Open sans" panose="020B0606030504020204"/>
                <a:cs typeface="Times New Roman" pitchFamily="18" charset="0"/>
              </a:rPr>
              <a:t>का लक्षण और संकेत सायनोजेन क्लोराइड</a:t>
            </a:r>
            <a:r>
              <a:rPr lang="en-US" sz="4000" b="1" dirty="0">
                <a:solidFill>
                  <a:srgbClr val="C00000"/>
                </a:solidFill>
                <a:latin typeface="Open sans" panose="020B0606030504020204"/>
                <a:cs typeface="Times New Roman" pitchFamily="18" charset="0"/>
              </a:rPr>
              <a:t>(CNCL)</a:t>
            </a:r>
            <a:br>
              <a:rPr lang="en-US" sz="4000" b="1" dirty="0">
                <a:solidFill>
                  <a:srgbClr val="C00000"/>
                </a:solidFill>
                <a:latin typeface="Open sans" panose="020B0606030504020204"/>
                <a:cs typeface="Times New Roman" pitchFamily="18" charset="0"/>
              </a:rPr>
            </a:br>
            <a:endParaRPr lang="en-US" sz="4000" b="1" dirty="0">
              <a:solidFill>
                <a:srgbClr val="C00000"/>
              </a:solidFill>
              <a:latin typeface="Open sans" panose="020B0606030504020204"/>
              <a:cs typeface="Times New Roman"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7" name="Content Placeholder 16">
            <a:extLst>
              <a:ext uri="{FF2B5EF4-FFF2-40B4-BE49-F238E27FC236}">
                <a16:creationId xmlns:a16="http://schemas.microsoft.com/office/drawing/2014/main" id="{415F4216-AAE7-4984-A5DC-3CE17E383632}"/>
              </a:ext>
            </a:extLst>
          </p:cNvPr>
          <p:cNvSpPr txBox="1">
            <a:spLocks/>
          </p:cNvSpPr>
          <p:nvPr/>
        </p:nvSpPr>
        <p:spPr>
          <a:xfrm>
            <a:off x="5163672" y="1171120"/>
            <a:ext cx="6508373" cy="53265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hi-IN" sz="3200" b="1" dirty="0">
                <a:latin typeface="Open sans" panose="020B0606030504020204"/>
                <a:cs typeface="Times New Roman" pitchFamily="18" charset="0"/>
              </a:rPr>
              <a:t>आंख और श्वसन तंत्र में जलन</a:t>
            </a:r>
          </a:p>
          <a:p>
            <a:pPr algn="just"/>
            <a:r>
              <a:rPr lang="hi-IN" sz="3200" b="1" dirty="0">
                <a:latin typeface="Open sans" panose="020B0606030504020204"/>
                <a:cs typeface="Times New Roman" pitchFamily="18" charset="0"/>
              </a:rPr>
              <a:t> कमजोरी और सिरदर्द</a:t>
            </a:r>
          </a:p>
          <a:p>
            <a:pPr algn="just"/>
            <a:r>
              <a:rPr lang="hi-IN" sz="3200" b="1" dirty="0">
                <a:latin typeface="Open sans" panose="020B0606030504020204"/>
                <a:cs typeface="Times New Roman" pitchFamily="18" charset="0"/>
              </a:rPr>
              <a:t> भटकाव और मतली</a:t>
            </a:r>
          </a:p>
          <a:p>
            <a:pPr algn="just"/>
            <a:r>
              <a:rPr lang="hi-IN" sz="3200" b="1" dirty="0">
                <a:latin typeface="Open sans" panose="020B0606030504020204"/>
                <a:cs typeface="Times New Roman" pitchFamily="18" charset="0"/>
              </a:rPr>
              <a:t> उल्टी और त्वचा का गुलाबी रंग</a:t>
            </a:r>
          </a:p>
          <a:p>
            <a:pPr algn="just"/>
            <a:r>
              <a:rPr lang="hi-IN" sz="3200" b="1" dirty="0">
                <a:latin typeface="Open sans" panose="020B0606030504020204"/>
                <a:cs typeface="Times New Roman" pitchFamily="18" charset="0"/>
              </a:rPr>
              <a:t> चेतना की हानि और कोमा</a:t>
            </a:r>
          </a:p>
          <a:p>
            <a:pPr algn="just"/>
            <a:r>
              <a:rPr lang="hi-IN" sz="3200" b="1" dirty="0">
                <a:latin typeface="Open sans" panose="020B0606030504020204"/>
                <a:cs typeface="Times New Roman" pitchFamily="18" charset="0"/>
              </a:rPr>
              <a:t>15 मिनट के भीतर सांस लेने का बंद होना और मृत्यु हो सकती है।</a:t>
            </a:r>
            <a:endParaRPr lang="en-US" altLang="ar-SA" sz="3200" b="1" dirty="0">
              <a:latin typeface="Open sans" panose="020B0606030504020204"/>
              <a:cs typeface="Times New Roman" pitchFamily="18" charset="0"/>
            </a:endParaRPr>
          </a:p>
          <a:p>
            <a:pPr algn="just">
              <a:lnSpc>
                <a:spcPct val="200000"/>
              </a:lnSpc>
            </a:pPr>
            <a:endParaRPr lang="en-US" sz="2400" dirty="0"/>
          </a:p>
        </p:txBody>
      </p:sp>
    </p:spTree>
    <p:extLst>
      <p:ext uri="{BB962C8B-B14F-4D97-AF65-F5344CB8AC3E}">
        <p14:creationId xmlns:p14="http://schemas.microsoft.com/office/powerpoint/2010/main" val="103545703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9275" y="2312185"/>
            <a:ext cx="3453178" cy="2184506"/>
          </a:xfrm>
        </p:spPr>
        <p:txBody>
          <a:bodyPr>
            <a:noAutofit/>
          </a:bodyPr>
          <a:lstStyle/>
          <a:p>
            <a:pPr algn="ctr"/>
            <a:r>
              <a:rPr lang="hi-IN" sz="4000" b="1" dirty="0">
                <a:solidFill>
                  <a:srgbClr val="C00000"/>
                </a:solidFill>
                <a:latin typeface="Open sans" panose="020B0606030504020204"/>
                <a:cs typeface="Times New Roman" pitchFamily="18" charset="0"/>
              </a:rPr>
              <a:t>सायनोजेन क्लोराइड</a:t>
            </a:r>
            <a:r>
              <a:rPr lang="en-US" sz="4000" b="1" dirty="0">
                <a:solidFill>
                  <a:srgbClr val="C00000"/>
                </a:solidFill>
                <a:latin typeface="Open sans" panose="020B0606030504020204"/>
                <a:cs typeface="Times New Roman" pitchFamily="18" charset="0"/>
              </a:rPr>
              <a:t>(CNCL)</a:t>
            </a:r>
            <a:br>
              <a:rPr lang="en-US" sz="4000" b="1" dirty="0">
                <a:solidFill>
                  <a:srgbClr val="C00000"/>
                </a:solidFill>
                <a:latin typeface="Open sans" panose="020B0606030504020204"/>
                <a:cs typeface="Times New Roman" pitchFamily="18" charset="0"/>
              </a:rPr>
            </a:br>
            <a:r>
              <a:rPr lang="hi-IN" sz="4000" b="1" dirty="0">
                <a:solidFill>
                  <a:srgbClr val="C00000"/>
                </a:solidFill>
                <a:latin typeface="Open sans" panose="020B0606030504020204"/>
                <a:cs typeface="Times New Roman" pitchFamily="18" charset="0"/>
              </a:rPr>
              <a:t>का भौतिक गुण</a:t>
            </a:r>
            <a:endParaRPr lang="en-US" sz="4000" b="1" dirty="0">
              <a:solidFill>
                <a:srgbClr val="C00000"/>
              </a:solidFill>
              <a:latin typeface="Open sans" panose="020B0606030504020204"/>
              <a:cs typeface="Times New Roman" pitchFamily="18" charset="0"/>
            </a:endParaRPr>
          </a:p>
        </p:txBody>
      </p:sp>
      <p:sp>
        <p:nvSpPr>
          <p:cNvPr id="3" name="Content Placeholder 2"/>
          <p:cNvSpPr>
            <a:spLocks noGrp="1"/>
          </p:cNvSpPr>
          <p:nvPr>
            <p:ph idx="1"/>
          </p:nvPr>
        </p:nvSpPr>
        <p:spPr>
          <a:xfrm>
            <a:off x="3834581" y="1486113"/>
            <a:ext cx="7835279" cy="5054536"/>
          </a:xfrm>
        </p:spPr>
        <p:txBody>
          <a:bodyPr>
            <a:noAutofit/>
          </a:bodyPr>
          <a:lstStyle/>
          <a:p>
            <a:pPr lvl="0" fontAlgn="base">
              <a:lnSpc>
                <a:spcPct val="100000"/>
              </a:lnSpc>
              <a:spcBef>
                <a:spcPct val="20000"/>
              </a:spcBef>
              <a:spcAft>
                <a:spcPct val="0"/>
              </a:spcAft>
              <a:buFont typeface="Wingdings" panose="05000000000000000000" pitchFamily="2" charset="2"/>
              <a:buChar char="§"/>
            </a:pPr>
            <a:r>
              <a:rPr lang="hi-IN" altLang="ar-SA" sz="3600" b="1" dirty="0">
                <a:latin typeface="Open sans" panose="020B0606030504020204"/>
                <a:cs typeface="Times New Roman" pitchFamily="18" charset="0"/>
              </a:rPr>
              <a:t>गंध</a:t>
            </a:r>
            <a:r>
              <a:rPr lang="en-US" altLang="ar-SA" sz="3600" b="1" dirty="0">
                <a:latin typeface="Open sans" panose="020B0606030504020204"/>
                <a:cs typeface="Times New Roman" pitchFamily="18" charset="0"/>
              </a:rPr>
              <a:t>:  </a:t>
            </a:r>
            <a:r>
              <a:rPr lang="hi-IN" sz="3600" b="1" dirty="0">
                <a:latin typeface="Open sans" panose="020B0606030504020204"/>
                <a:cs typeface="Times New Roman" pitchFamily="18" charset="0"/>
              </a:rPr>
              <a:t>खट्टे बादाम या आड़ू की गुठली</a:t>
            </a:r>
            <a:endParaRPr lang="en-US" sz="3600" b="1" dirty="0">
              <a:latin typeface="Open sans" panose="020B0606030504020204"/>
              <a:cs typeface="Times New Roman" pitchFamily="18" charset="0"/>
            </a:endParaRPr>
          </a:p>
          <a:p>
            <a:pPr marL="289339" indent="-289339">
              <a:lnSpc>
                <a:spcPct val="150000"/>
              </a:lnSpc>
              <a:defRPr/>
            </a:pPr>
            <a:r>
              <a:rPr lang="hi-IN" altLang="ar-SA" sz="3600" dirty="0">
                <a:latin typeface="Open sans" panose="020B0606030504020204"/>
                <a:cs typeface="Times New Roman" pitchFamily="18" charset="0"/>
              </a:rPr>
              <a:t>वाष्प घनत्व: 2.1 (हवा की तुलना में)</a:t>
            </a:r>
          </a:p>
          <a:p>
            <a:pPr marL="289339" indent="-289339">
              <a:lnSpc>
                <a:spcPct val="150000"/>
              </a:lnSpc>
              <a:defRPr/>
            </a:pPr>
            <a:r>
              <a:rPr lang="hi-IN" altLang="ar-SA" sz="3600" dirty="0">
                <a:latin typeface="Open sans" panose="020B0606030504020204"/>
                <a:cs typeface="Times New Roman" pitchFamily="18" charset="0"/>
              </a:rPr>
              <a:t>क्वथनांक 12.8 डिग्री सेल्सियस है</a:t>
            </a:r>
          </a:p>
          <a:p>
            <a:pPr marL="0" indent="0">
              <a:lnSpc>
                <a:spcPct val="150000"/>
              </a:lnSpc>
              <a:buNone/>
              <a:defRPr/>
            </a:pPr>
            <a:r>
              <a:rPr lang="hi-IN" altLang="ar-SA" sz="3600" dirty="0">
                <a:latin typeface="Open sans" panose="020B0606030504020204"/>
                <a:cs typeface="Times New Roman" pitchFamily="18" charset="0"/>
              </a:rPr>
              <a:t> “यह एक अस्थायी गैस है जो कमरे के तापमान पर जल्दी से वाष्पित हो जाती है और इसका प्रभाव अल्पकालिक होता है I”</a:t>
            </a:r>
          </a:p>
          <a:p>
            <a:pPr marL="289339" indent="-289339">
              <a:lnSpc>
                <a:spcPct val="150000"/>
              </a:lnSpc>
              <a:defRPr/>
            </a:pPr>
            <a:r>
              <a:rPr lang="hi-IN" altLang="ar-SA" sz="3600" b="1" dirty="0">
                <a:latin typeface="Open sans" panose="020B0606030504020204"/>
                <a:cs typeface="Times New Roman" pitchFamily="18" charset="0"/>
              </a:rPr>
              <a:t>श्वसन सुरक्षा आवश्यक है</a:t>
            </a:r>
            <a:r>
              <a:rPr lang="hi-IN" altLang="ar-SA" sz="3600" dirty="0">
                <a:latin typeface="Open sans" panose="020B0606030504020204"/>
                <a:cs typeface="Times New Roman" pitchFamily="18" charset="0"/>
              </a:rPr>
              <a:t>।</a:t>
            </a:r>
            <a:endParaRPr lang="en-US" altLang="ar-SA" sz="3600" dirty="0">
              <a:latin typeface="Open sans" panose="020B0606030504020204"/>
              <a:cs typeface="Times New Roman"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43456430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956088"/>
            <a:ext cx="2079523" cy="1192695"/>
          </a:xfrm>
        </p:spPr>
        <p:txBody>
          <a:bodyPr>
            <a:noAutofit/>
          </a:bodyPr>
          <a:lstStyle/>
          <a:p>
            <a:pPr algn="ctr"/>
            <a:r>
              <a:rPr lang="hi-IN" sz="4800" b="1" dirty="0">
                <a:solidFill>
                  <a:srgbClr val="C00000"/>
                </a:solidFill>
                <a:latin typeface="Open sans" panose="020B0606030504020204"/>
                <a:cs typeface="Times New Roman" pitchFamily="18" charset="0"/>
              </a:rPr>
              <a:t>चोकिंग एजेंट </a:t>
            </a:r>
            <a:endParaRPr lang="en-US" sz="4800" b="1" dirty="0">
              <a:solidFill>
                <a:srgbClr val="C00000"/>
              </a:solidFill>
              <a:latin typeface="Open sans" panose="020B0606030504020204"/>
              <a:cs typeface="Times New Roman" pitchFamily="18" charset="0"/>
            </a:endParaRPr>
          </a:p>
        </p:txBody>
      </p:sp>
      <p:sp>
        <p:nvSpPr>
          <p:cNvPr id="3" name="Content Placeholder 2"/>
          <p:cNvSpPr>
            <a:spLocks noGrp="1"/>
          </p:cNvSpPr>
          <p:nvPr>
            <p:ph idx="1"/>
          </p:nvPr>
        </p:nvSpPr>
        <p:spPr>
          <a:xfrm>
            <a:off x="2330246" y="1034286"/>
            <a:ext cx="9339616" cy="5507412"/>
          </a:xfrm>
        </p:spPr>
        <p:txBody>
          <a:bodyPr>
            <a:noAutofit/>
          </a:bodyPr>
          <a:lstStyle/>
          <a:p>
            <a:pPr marL="0" indent="0" algn="just">
              <a:lnSpc>
                <a:spcPct val="100000"/>
              </a:lnSpc>
            </a:pPr>
            <a:r>
              <a:rPr lang="hi-IN" sz="3200" b="1" dirty="0">
                <a:latin typeface="Open sans" panose="020B0606030504020204"/>
                <a:cs typeface="Times New Roman" pitchFamily="18" charset="0"/>
              </a:rPr>
              <a:t>ये एजेंट रंगहीन होते हैं और आमतौर पर गैसों के रूप में फैलते हैं और साँस लेने के माध्यम से शरीर में प्रवेश करते हैं।</a:t>
            </a:r>
          </a:p>
          <a:p>
            <a:pPr marL="0" indent="0" algn="just">
              <a:lnSpc>
                <a:spcPct val="100000"/>
              </a:lnSpc>
            </a:pPr>
            <a:r>
              <a:rPr lang="en-US" sz="3200" b="1" dirty="0">
                <a:latin typeface="Open sans" panose="020B0606030504020204"/>
                <a:cs typeface="Times New Roman" pitchFamily="18" charset="0"/>
              </a:rPr>
              <a:t> </a:t>
            </a:r>
            <a:r>
              <a:rPr lang="hi-IN" sz="3200" b="1" dirty="0">
                <a:latin typeface="Open sans" panose="020B0606030504020204"/>
                <a:cs typeface="Times New Roman" pitchFamily="18" charset="0"/>
              </a:rPr>
              <a:t>दम घोंटने वाले एजेंट फेफड़ों की कोशिकाओं को नुकसान पहुंचाते हैं, जिससे श्वसन समस्याएं हो सकती हैं। गंभीर मामलों में, फेफड़े तरल पदार्थ से भर सकते हैं, जिससे सांस लेना मुश्किल हो जाता है और जानलेवा स्थिति पैदा हो सकती है।</a:t>
            </a:r>
          </a:p>
          <a:p>
            <a:pPr marL="0" indent="0" algn="just">
              <a:lnSpc>
                <a:spcPct val="100000"/>
              </a:lnSpc>
            </a:pPr>
            <a:r>
              <a:rPr lang="en-US" sz="3200" b="1" dirty="0">
                <a:latin typeface="Open sans" panose="020B0606030504020204"/>
                <a:cs typeface="Times New Roman" pitchFamily="18" charset="0"/>
              </a:rPr>
              <a:t> </a:t>
            </a:r>
            <a:r>
              <a:rPr lang="hi-IN" sz="3200" b="1" dirty="0">
                <a:latin typeface="Open sans" panose="020B0606030504020204"/>
                <a:cs typeface="Times New Roman" pitchFamily="18" charset="0"/>
              </a:rPr>
              <a:t>वे खांसी, दम घुटना, सीने में जकड़न, मतली, सिरदर्द और आंखों में पानी आने जैसे लक्षण पैदा करते हैं।</a:t>
            </a:r>
          </a:p>
          <a:p>
            <a:pPr marL="0" indent="0" algn="just">
              <a:lnSpc>
                <a:spcPct val="100000"/>
              </a:lnSpc>
            </a:pPr>
            <a:r>
              <a:rPr lang="en-US" sz="3200" b="1" dirty="0">
                <a:latin typeface="Open sans" panose="020B0606030504020204"/>
                <a:cs typeface="Times New Roman" pitchFamily="18" charset="0"/>
              </a:rPr>
              <a:t> </a:t>
            </a:r>
            <a:r>
              <a:rPr lang="hi-IN" sz="3200" b="1" dirty="0">
                <a:latin typeface="Open sans" panose="020B0606030504020204"/>
                <a:cs typeface="Times New Roman" pitchFamily="18" charset="0"/>
              </a:rPr>
              <a:t>इसके बाद दो से चार घंटे की एक अव्यक्त अवधि होती है, जिसमें व्यक्ति स्वस्थ दिखाई देता है। विलंबित प्रभावों में तेजी से और उथली सांस लेना, दर्दनाक खांसी, असहजता और थकान, सदमा और अक्सर मृत्यु शामिल हैं।</a:t>
            </a:r>
            <a:endParaRPr lang="en-US" sz="3200" b="1" dirty="0">
              <a:latin typeface="Open sans" panose="020B0606030504020204"/>
              <a:cs typeface="Times New Roman"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110732704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6394" y="2882346"/>
            <a:ext cx="4733338" cy="1192695"/>
          </a:xfrm>
        </p:spPr>
        <p:txBody>
          <a:bodyPr>
            <a:noAutofit/>
          </a:bodyPr>
          <a:lstStyle/>
          <a:p>
            <a:pPr algn="ctr"/>
            <a:r>
              <a:rPr lang="hi-IN" sz="4800" b="1" dirty="0">
                <a:solidFill>
                  <a:srgbClr val="C00000"/>
                </a:solidFill>
                <a:latin typeface="Open sans" panose="020B0606030504020204"/>
                <a:cs typeface="Times New Roman" pitchFamily="18" charset="0"/>
              </a:rPr>
              <a:t>ज्ञात दम घोंटने वाले एजेंट</a:t>
            </a:r>
            <a:endParaRPr lang="en-US" sz="4800" b="1" dirty="0">
              <a:solidFill>
                <a:srgbClr val="C00000"/>
              </a:solidFill>
              <a:latin typeface="Open sans" panose="020B0606030504020204"/>
              <a:cs typeface="Times New Roman" pitchFamily="18" charset="0"/>
            </a:endParaRPr>
          </a:p>
        </p:txBody>
      </p:sp>
      <p:sp>
        <p:nvSpPr>
          <p:cNvPr id="3" name="Content Placeholder 2"/>
          <p:cNvSpPr>
            <a:spLocks noGrp="1"/>
          </p:cNvSpPr>
          <p:nvPr>
            <p:ph idx="1"/>
          </p:nvPr>
        </p:nvSpPr>
        <p:spPr>
          <a:xfrm>
            <a:off x="5574196" y="588625"/>
            <a:ext cx="6033871" cy="5656963"/>
          </a:xfrm>
        </p:spPr>
        <p:txBody>
          <a:bodyPr>
            <a:noAutofit/>
          </a:bodyPr>
          <a:lstStyle/>
          <a:p>
            <a:pPr algn="just">
              <a:lnSpc>
                <a:spcPct val="150000"/>
              </a:lnSpc>
              <a:defRPr/>
            </a:pPr>
            <a:r>
              <a:rPr lang="hi-IN" sz="3600" dirty="0">
                <a:latin typeface="Open sans" panose="020B0606030504020204"/>
                <a:cs typeface="Times New Roman" pitchFamily="18" charset="0"/>
              </a:rPr>
              <a:t>क्लोरीन </a:t>
            </a:r>
          </a:p>
          <a:p>
            <a:pPr algn="just">
              <a:lnSpc>
                <a:spcPct val="150000"/>
              </a:lnSpc>
              <a:defRPr/>
            </a:pPr>
            <a:r>
              <a:rPr lang="hi-IN" sz="3600" dirty="0">
                <a:latin typeface="Open sans" panose="020B0606030504020204"/>
                <a:cs typeface="Times New Roman" pitchFamily="18" charset="0"/>
              </a:rPr>
              <a:t>फॉस्जीन (सीजी) </a:t>
            </a:r>
          </a:p>
          <a:p>
            <a:pPr algn="just">
              <a:lnSpc>
                <a:spcPct val="150000"/>
              </a:lnSpc>
              <a:defRPr/>
            </a:pPr>
            <a:r>
              <a:rPr lang="hi-IN" sz="3600" dirty="0">
                <a:latin typeface="Open sans" panose="020B0606030504020204"/>
                <a:cs typeface="Times New Roman" pitchFamily="18" charset="0"/>
              </a:rPr>
              <a:t>डिफॉस्जीन (डीपी) </a:t>
            </a:r>
          </a:p>
          <a:p>
            <a:pPr algn="just">
              <a:lnSpc>
                <a:spcPct val="150000"/>
              </a:lnSpc>
              <a:defRPr/>
            </a:pPr>
            <a:r>
              <a:rPr lang="hi-IN" sz="3600" dirty="0">
                <a:latin typeface="Open sans" panose="020B0606030504020204"/>
                <a:cs typeface="Times New Roman" pitchFamily="18" charset="0"/>
              </a:rPr>
              <a:t>नाइट्रिक ऑक्साइड </a:t>
            </a:r>
          </a:p>
          <a:p>
            <a:pPr algn="just">
              <a:lnSpc>
                <a:spcPct val="150000"/>
              </a:lnSpc>
              <a:defRPr/>
            </a:pPr>
            <a:r>
              <a:rPr lang="hi-IN" sz="3600" dirty="0">
                <a:latin typeface="Open sans" panose="020B0606030504020204"/>
                <a:cs typeface="Times New Roman" pitchFamily="18" charset="0"/>
              </a:rPr>
              <a:t>मिथाइल ब्रोमाइड </a:t>
            </a:r>
          </a:p>
          <a:p>
            <a:pPr algn="just">
              <a:lnSpc>
                <a:spcPct val="150000"/>
              </a:lnSpc>
              <a:defRPr/>
            </a:pPr>
            <a:r>
              <a:rPr lang="hi-IN" sz="3600" dirty="0">
                <a:latin typeface="Open sans" panose="020B0606030504020204"/>
                <a:cs typeface="Times New Roman" pitchFamily="18" charset="0"/>
              </a:rPr>
              <a:t>सल्फ्यूरिल फ्लोराइड</a:t>
            </a:r>
          </a:p>
          <a:p>
            <a:pPr marL="0" indent="0" algn="just">
              <a:lnSpc>
                <a:spcPct val="200000"/>
              </a:lnSpc>
              <a:buNone/>
              <a:defRPr/>
            </a:pPr>
            <a:endParaRPr lang="en-US" dirty="0">
              <a:latin typeface="Open sans" panose="020B0606030504020204"/>
            </a:endParaRPr>
          </a:p>
          <a:p>
            <a:pPr marL="0" indent="0" algn="just">
              <a:lnSpc>
                <a:spcPct val="200000"/>
              </a:lnSpc>
              <a:buNone/>
              <a:defRPr/>
            </a:pPr>
            <a:r>
              <a:rPr lang="en-US" dirty="0">
                <a:latin typeface="Open sans" panose="020B0606030504020204"/>
              </a:rPr>
              <a:t> </a:t>
            </a: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15271293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844" y="2285995"/>
            <a:ext cx="4701209" cy="2653750"/>
          </a:xfrm>
        </p:spPr>
        <p:txBody>
          <a:bodyPr>
            <a:noAutofit/>
          </a:bodyPr>
          <a:lstStyle/>
          <a:p>
            <a:pPr algn="ctr"/>
            <a:r>
              <a:rPr lang="hi-IN" sz="4000" b="1" dirty="0">
                <a:solidFill>
                  <a:srgbClr val="C00000"/>
                </a:solidFill>
                <a:latin typeface="Open sans" panose="020B0606030504020204"/>
                <a:cs typeface="Arial" pitchFamily="34" charset="0"/>
              </a:rPr>
              <a:t>रासायनिक युद्ध एजेंट (सीडब्ल्यूए) की विशेषताएं</a:t>
            </a:r>
            <a:endParaRPr lang="en-US" sz="40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5771073" y="1094735"/>
            <a:ext cx="6030069" cy="5607279"/>
          </a:xfrm>
        </p:spPr>
        <p:txBody>
          <a:bodyPr>
            <a:noAutofit/>
          </a:bodyPr>
          <a:lstStyle/>
          <a:p>
            <a:pPr marL="12700">
              <a:lnSpc>
                <a:spcPct val="150000"/>
              </a:lnSpc>
              <a:spcBef>
                <a:spcPts val="100"/>
              </a:spcBef>
            </a:pPr>
            <a:r>
              <a:rPr lang="en-IN" sz="2600" dirty="0">
                <a:latin typeface="Open sans" panose="020B0606030504020204"/>
                <a:cs typeface="Arial"/>
              </a:rPr>
              <a:t> </a:t>
            </a:r>
            <a:r>
              <a:rPr lang="hi-IN" sz="2600" dirty="0">
                <a:latin typeface="Open sans" panose="020B0606030504020204"/>
                <a:cs typeface="Arial"/>
              </a:rPr>
              <a:t>उच्च विषाक्तता</a:t>
            </a:r>
            <a:r>
              <a:rPr lang="en-US" sz="2600" dirty="0">
                <a:latin typeface="Open sans" panose="020B0606030504020204"/>
                <a:cs typeface="Arial"/>
              </a:rPr>
              <a:t>.</a:t>
            </a:r>
          </a:p>
          <a:p>
            <a:pPr marL="12700">
              <a:lnSpc>
                <a:spcPct val="150000"/>
              </a:lnSpc>
              <a:spcBef>
                <a:spcPts val="100"/>
              </a:spcBef>
            </a:pPr>
            <a:r>
              <a:rPr lang="en-IN" sz="2600" spc="-10" dirty="0">
                <a:latin typeface="Open sans" panose="020B0606030504020204"/>
                <a:cs typeface="Arial"/>
              </a:rPr>
              <a:t> </a:t>
            </a:r>
            <a:r>
              <a:rPr lang="hi-IN" sz="2600" spc="-10" dirty="0">
                <a:latin typeface="Open sans" panose="020B0606030504020204"/>
                <a:cs typeface="Arial"/>
              </a:rPr>
              <a:t>मृत्यु दर</a:t>
            </a:r>
            <a:r>
              <a:rPr lang="en-US" sz="2600" spc="-10" dirty="0">
                <a:latin typeface="Open sans" panose="020B0606030504020204"/>
                <a:cs typeface="Arial"/>
              </a:rPr>
              <a:t>.</a:t>
            </a:r>
          </a:p>
          <a:p>
            <a:pPr marL="12700">
              <a:lnSpc>
                <a:spcPct val="150000"/>
              </a:lnSpc>
              <a:spcBef>
                <a:spcPts val="100"/>
              </a:spcBef>
            </a:pPr>
            <a:r>
              <a:rPr lang="en-IN" sz="2600" dirty="0">
                <a:latin typeface="Open sans" panose="020B0606030504020204"/>
                <a:cs typeface="Arial"/>
              </a:rPr>
              <a:t> </a:t>
            </a:r>
            <a:r>
              <a:rPr lang="hi-IN" sz="2600" dirty="0">
                <a:latin typeface="Open sans" panose="020B0606030504020204"/>
                <a:cs typeface="Arial"/>
              </a:rPr>
              <a:t>क्रिया की गति</a:t>
            </a:r>
            <a:r>
              <a:rPr lang="en-US" sz="2600" dirty="0">
                <a:latin typeface="Open sans" panose="020B0606030504020204"/>
                <a:cs typeface="Arial"/>
              </a:rPr>
              <a:t>.</a:t>
            </a:r>
          </a:p>
          <a:p>
            <a:pPr marL="12700">
              <a:lnSpc>
                <a:spcPct val="150000"/>
              </a:lnSpc>
              <a:spcBef>
                <a:spcPts val="100"/>
              </a:spcBef>
            </a:pPr>
            <a:r>
              <a:rPr lang="hi-IN" sz="2600" spc="-20" dirty="0">
                <a:latin typeface="Open sans" panose="020B0606030504020204"/>
                <a:cs typeface="Arial"/>
              </a:rPr>
              <a:t>वाष्पशीलता और स्थिरता:</a:t>
            </a:r>
            <a:r>
              <a:rPr lang="en-US" sz="2600" spc="-20" dirty="0">
                <a:latin typeface="Open sans" panose="020B0606030504020204"/>
                <a:cs typeface="Arial"/>
              </a:rPr>
              <a:t>.</a:t>
            </a:r>
          </a:p>
          <a:p>
            <a:pPr marL="12700">
              <a:lnSpc>
                <a:spcPct val="150000"/>
              </a:lnSpc>
              <a:spcBef>
                <a:spcPts val="100"/>
              </a:spcBef>
            </a:pPr>
            <a:r>
              <a:rPr lang="hi-IN" sz="2600" dirty="0">
                <a:latin typeface="Open sans" panose="020B0606030504020204"/>
                <a:cs typeface="Arial"/>
              </a:rPr>
              <a:t>कई संपर्क मार्ग:</a:t>
            </a:r>
            <a:endParaRPr lang="en-US" sz="2600" dirty="0">
              <a:latin typeface="Open sans" panose="020B0606030504020204"/>
              <a:cs typeface="Arial"/>
            </a:endParaRPr>
          </a:p>
          <a:p>
            <a:pPr marL="12700">
              <a:lnSpc>
                <a:spcPct val="150000"/>
              </a:lnSpc>
              <a:spcBef>
                <a:spcPts val="100"/>
              </a:spcBef>
            </a:pPr>
            <a:r>
              <a:rPr lang="hi-IN" sz="2600" spc="-10" dirty="0">
                <a:latin typeface="Open sans" panose="020B0606030504020204"/>
                <a:cs typeface="Arial"/>
              </a:rPr>
              <a:t>छद्म रूप:</a:t>
            </a:r>
            <a:endParaRPr lang="en-US" sz="2600" spc="-10" dirty="0">
              <a:latin typeface="Open sans" panose="020B0606030504020204"/>
              <a:cs typeface="Arial"/>
            </a:endParaRPr>
          </a:p>
          <a:p>
            <a:pPr marL="12700">
              <a:lnSpc>
                <a:spcPct val="150000"/>
              </a:lnSpc>
              <a:spcBef>
                <a:spcPts val="100"/>
              </a:spcBef>
            </a:pPr>
            <a:r>
              <a:rPr lang="hi-IN" sz="2600" dirty="0">
                <a:latin typeface="Open sans" panose="020B0606030504020204"/>
                <a:cs typeface="Arial"/>
              </a:rPr>
              <a:t>विशेष वितरण तंत्र</a:t>
            </a:r>
            <a:r>
              <a:rPr lang="en-US" sz="2600" dirty="0">
                <a:latin typeface="Open sans" panose="020B0606030504020204"/>
                <a:cs typeface="Arial"/>
              </a:rPr>
              <a:t>.</a:t>
            </a:r>
          </a:p>
          <a:p>
            <a:pPr marL="12700">
              <a:lnSpc>
                <a:spcPct val="150000"/>
              </a:lnSpc>
              <a:spcBef>
                <a:spcPts val="100"/>
              </a:spcBef>
            </a:pPr>
            <a:r>
              <a:rPr lang="hi-IN" sz="2600" dirty="0">
                <a:latin typeface="Open sans" panose="020B0606030504020204"/>
                <a:cs typeface="Arial"/>
              </a:rPr>
              <a:t>प्रतिरोधी की अनुपलब्धता: </a:t>
            </a:r>
            <a:endParaRPr lang="en-US" sz="2600" dirty="0">
              <a:latin typeface="Open sans" panose="020B0606030504020204"/>
              <a:cs typeface="Arial"/>
            </a:endParaRPr>
          </a:p>
          <a:p>
            <a:pPr marL="12700">
              <a:lnSpc>
                <a:spcPct val="150000"/>
              </a:lnSpc>
              <a:spcBef>
                <a:spcPts val="100"/>
              </a:spcBef>
            </a:pPr>
            <a:r>
              <a:rPr lang="hi-IN" sz="2600" dirty="0">
                <a:latin typeface="Open sans" panose="020B0606030504020204"/>
                <a:cs typeface="Arial"/>
              </a:rPr>
              <a:t>प्रभावशीलता की अवधि</a:t>
            </a:r>
            <a:r>
              <a:rPr lang="en-US" sz="2600" dirty="0">
                <a:latin typeface="Open sans" panose="020B0606030504020204"/>
                <a:cs typeface="Arial"/>
              </a:rPr>
              <a:t>.</a:t>
            </a:r>
            <a:endParaRPr lang="en-IN" dirty="0">
              <a:latin typeface="Arial"/>
              <a:cs typeface="Arial"/>
            </a:endParaRPr>
          </a:p>
          <a:p>
            <a:pPr marL="351155" marR="5080" indent="-339090">
              <a:lnSpc>
                <a:spcPct val="100000"/>
              </a:lnSpc>
              <a:spcBef>
                <a:spcPts val="100"/>
              </a:spcBef>
            </a:pPr>
            <a:endParaRPr lang="en-IN" dirty="0">
              <a:latin typeface="Arial"/>
              <a:cs typeface="Arial"/>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194677777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100" y="2867598"/>
            <a:ext cx="3453178" cy="1192695"/>
          </a:xfrm>
        </p:spPr>
        <p:txBody>
          <a:bodyPr>
            <a:noAutofit/>
          </a:bodyPr>
          <a:lstStyle/>
          <a:p>
            <a:pPr algn="ctr"/>
            <a:r>
              <a:rPr lang="hi-IN" sz="4000" b="1" dirty="0">
                <a:solidFill>
                  <a:srgbClr val="C00000"/>
                </a:solidFill>
                <a:latin typeface="Open sans" panose="020B0606030504020204"/>
                <a:cs typeface="Times New Roman" pitchFamily="18" charset="0"/>
              </a:rPr>
              <a:t>दम घोंटने वाले एजेंट</a:t>
            </a:r>
            <a:endParaRPr lang="en-US" sz="4000" b="1" dirty="0">
              <a:solidFill>
                <a:srgbClr val="C00000"/>
              </a:solidFill>
              <a:latin typeface="Open sans" panose="020B0606030504020204"/>
              <a:cs typeface="Arial"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graphicFrame>
        <p:nvGraphicFramePr>
          <p:cNvPr id="10" name="Group 82">
            <a:extLst>
              <a:ext uri="{FF2B5EF4-FFF2-40B4-BE49-F238E27FC236}">
                <a16:creationId xmlns:a16="http://schemas.microsoft.com/office/drawing/2014/main" id="{CE34ADEE-8FE6-419F-BBD8-90B8D380DBA9}"/>
              </a:ext>
            </a:extLst>
          </p:cNvPr>
          <p:cNvGraphicFramePr>
            <a:graphicFrameLocks/>
          </p:cNvGraphicFramePr>
          <p:nvPr>
            <p:extLst>
              <p:ext uri="{D42A27DB-BD31-4B8C-83A1-F6EECF244321}">
                <p14:modId xmlns:p14="http://schemas.microsoft.com/office/powerpoint/2010/main" val="1126244704"/>
              </p:ext>
            </p:extLst>
          </p:nvPr>
        </p:nvGraphicFramePr>
        <p:xfrm>
          <a:off x="3833888" y="513258"/>
          <a:ext cx="7275761" cy="5844029"/>
        </p:xfrm>
        <a:graphic>
          <a:graphicData uri="http://schemas.openxmlformats.org/drawingml/2006/table">
            <a:tbl>
              <a:tblPr/>
              <a:tblGrid>
                <a:gridCol w="2720216">
                  <a:extLst>
                    <a:ext uri="{9D8B030D-6E8A-4147-A177-3AD203B41FA5}">
                      <a16:colId xmlns:a16="http://schemas.microsoft.com/office/drawing/2014/main" val="20000"/>
                    </a:ext>
                  </a:extLst>
                </a:gridCol>
                <a:gridCol w="2130291">
                  <a:extLst>
                    <a:ext uri="{9D8B030D-6E8A-4147-A177-3AD203B41FA5}">
                      <a16:colId xmlns:a16="http://schemas.microsoft.com/office/drawing/2014/main" val="20001"/>
                    </a:ext>
                  </a:extLst>
                </a:gridCol>
                <a:gridCol w="2425254">
                  <a:extLst>
                    <a:ext uri="{9D8B030D-6E8A-4147-A177-3AD203B41FA5}">
                      <a16:colId xmlns:a16="http://schemas.microsoft.com/office/drawing/2014/main" val="20002"/>
                    </a:ext>
                  </a:extLst>
                </a:gridCol>
              </a:tblGrid>
              <a:tr h="126457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2400" b="1" i="0" u="none" strike="noStrike" cap="none" normalizeH="0" baseline="0" dirty="0">
                          <a:ln>
                            <a:noFill/>
                          </a:ln>
                          <a:solidFill>
                            <a:schemeClr val="tx1"/>
                          </a:solidFill>
                          <a:effectLst/>
                          <a:latin typeface="Open sans" panose="020B0606030504020204"/>
                          <a:cs typeface="Times New Roman" pitchFamily="18" charset="0"/>
                        </a:rPr>
                        <a:t>सामान्य नाम / सैन्य प्रतीक</a:t>
                      </a:r>
                      <a:endParaRPr kumimoji="0" lang="en-US" sz="2400" b="1" i="0" u="none" strike="noStrike" cap="none" normalizeH="0" baseline="0" dirty="0">
                        <a:ln>
                          <a:noFill/>
                        </a:ln>
                        <a:solidFill>
                          <a:schemeClr val="tx1"/>
                        </a:solidFill>
                        <a:effectLst/>
                        <a:latin typeface="Open sans" panose="020B0606030504020204"/>
                        <a:cs typeface="Times New Roman" pitchFamily="18" charset="0"/>
                      </a:endParaRPr>
                    </a:p>
                  </a:txBody>
                  <a:tcPr marL="77153" marR="77153" marT="38568" marB="3856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just">
                        <a:lnSpc>
                          <a:spcPct val="150000"/>
                        </a:lnSpc>
                        <a:defRPr/>
                      </a:pPr>
                      <a:r>
                        <a:rPr kumimoji="0" lang="hi-IN" sz="2400" b="1" i="0" u="none" strike="noStrike" kern="1200" cap="none" normalizeH="0" baseline="0" dirty="0">
                          <a:ln>
                            <a:noFill/>
                          </a:ln>
                          <a:solidFill>
                            <a:schemeClr val="tx1"/>
                          </a:solidFill>
                          <a:effectLst/>
                          <a:latin typeface="Open sans" panose="020B0606030504020204"/>
                          <a:ea typeface="+mn-ea"/>
                          <a:cs typeface="Times New Roman" pitchFamily="18" charset="0"/>
                        </a:rPr>
                        <a:t>फॉस्जीन (सीजी) </a:t>
                      </a:r>
                    </a:p>
                  </a:txBody>
                  <a:tcPr marL="91441" marR="91441" marT="38552" marB="3855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i-IN" sz="2400" b="1" i="0" u="none" strike="noStrike" kern="1200" cap="none" normalizeH="0" baseline="0" dirty="0">
                          <a:ln>
                            <a:noFill/>
                          </a:ln>
                          <a:solidFill>
                            <a:schemeClr val="tx1"/>
                          </a:solidFill>
                          <a:effectLst/>
                          <a:latin typeface="Open sans" panose="020B0606030504020204"/>
                          <a:ea typeface="+mn-ea"/>
                          <a:cs typeface="Times New Roman" pitchFamily="18" charset="0"/>
                        </a:rPr>
                        <a:t>क्लोरीन</a:t>
                      </a:r>
                      <a:endParaRPr kumimoji="0" lang="en-US" sz="24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91441" marR="91441" marT="38552" marB="3855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3374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2800" b="1" i="0" u="none" strike="noStrike" kern="1200" cap="none" normalizeH="0" baseline="0" dirty="0">
                          <a:ln>
                            <a:noFill/>
                          </a:ln>
                          <a:solidFill>
                            <a:schemeClr val="tx1"/>
                          </a:solidFill>
                          <a:effectLst/>
                          <a:latin typeface="Open sans" panose="020B0606030504020204"/>
                          <a:ea typeface="+mn-ea"/>
                          <a:cs typeface="Times New Roman" pitchFamily="18" charset="0"/>
                        </a:rPr>
                        <a:t>वाष्पशीलता / स्थायित्व</a:t>
                      </a:r>
                      <a:endParaRPr kumimoji="0" lang="en-US" sz="28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77153" marR="77153" marT="38568" marB="3856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i-IN" sz="2400" b="1" i="0" u="none" strike="noStrike" kern="1200" cap="none" normalizeH="0" baseline="0" dirty="0">
                          <a:ln>
                            <a:noFill/>
                          </a:ln>
                          <a:solidFill>
                            <a:schemeClr val="tx1"/>
                          </a:solidFill>
                          <a:effectLst/>
                          <a:latin typeface="Open sans" panose="020B0606030504020204"/>
                          <a:ea typeface="+mn-ea"/>
                          <a:cs typeface="Times New Roman" pitchFamily="18" charset="0"/>
                        </a:rPr>
                        <a:t>अस्थायी</a:t>
                      </a:r>
                      <a:endParaRPr kumimoji="0" lang="en-US" sz="24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91441" marR="91441" marT="38552" marB="3855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extLst>
                  <a:ext uri="{0D108BD9-81ED-4DB2-BD59-A6C34878D82A}">
                    <a16:rowId xmlns:a16="http://schemas.microsoft.com/office/drawing/2014/main" val="10001"/>
                  </a:ext>
                </a:extLst>
              </a:tr>
              <a:tr h="43374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2400" b="1" i="0" u="none" strike="noStrike" kern="1200" cap="none" normalizeH="0" baseline="0" dirty="0">
                          <a:ln>
                            <a:noFill/>
                          </a:ln>
                          <a:solidFill>
                            <a:schemeClr val="tx1"/>
                          </a:solidFill>
                          <a:effectLst/>
                          <a:latin typeface="Open sans" panose="020B0606030504020204"/>
                          <a:ea typeface="+mn-ea"/>
                          <a:cs typeface="Times New Roman" pitchFamily="18" charset="0"/>
                        </a:rPr>
                        <a:t>ब्लिस्टर  एजेंटों के प्रवेश मार्ग:</a:t>
                      </a:r>
                      <a:endParaRPr kumimoji="0" lang="en-US" sz="24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77153" marR="77153" marT="38568" marB="3856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i-IN" sz="2400" b="1" i="0" u="none" strike="noStrike" kern="1200" cap="none" normalizeH="0" baseline="0" dirty="0">
                          <a:ln>
                            <a:noFill/>
                          </a:ln>
                          <a:solidFill>
                            <a:schemeClr val="tx1"/>
                          </a:solidFill>
                          <a:effectLst/>
                          <a:latin typeface="Open sans" panose="020B0606030504020204"/>
                          <a:ea typeface="+mn-ea"/>
                          <a:cs typeface="Times New Roman" pitchFamily="18" charset="0"/>
                        </a:rPr>
                        <a:t>तेजी से</a:t>
                      </a:r>
                      <a:endParaRPr kumimoji="0" lang="en-US" sz="24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91441" marR="91441" marT="38552" marB="3855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extLst>
                  <a:ext uri="{0D108BD9-81ED-4DB2-BD59-A6C34878D82A}">
                    <a16:rowId xmlns:a16="http://schemas.microsoft.com/office/drawing/2014/main" val="10002"/>
                  </a:ext>
                </a:extLst>
              </a:tr>
              <a:tr h="43374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2800" b="1" i="0" u="none" strike="noStrike" kern="1200" cap="none" normalizeH="0" baseline="0" dirty="0">
                          <a:ln>
                            <a:noFill/>
                          </a:ln>
                          <a:solidFill>
                            <a:schemeClr val="tx1"/>
                          </a:solidFill>
                          <a:effectLst/>
                          <a:latin typeface="Open sans" panose="020B0606030504020204"/>
                          <a:ea typeface="+mn-ea"/>
                          <a:cs typeface="Times New Roman" pitchFamily="18" charset="0"/>
                        </a:rPr>
                        <a:t>क्रिया की दर</a:t>
                      </a:r>
                      <a:endParaRPr kumimoji="0" lang="en-US" sz="28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77153" marR="77153" marT="38568" marB="3856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i-IN" sz="2400" b="1" i="0" u="none" strike="noStrike" kern="1200" cap="none" normalizeH="0" baseline="0" dirty="0">
                          <a:ln>
                            <a:noFill/>
                          </a:ln>
                          <a:solidFill>
                            <a:schemeClr val="tx1"/>
                          </a:solidFill>
                          <a:effectLst/>
                          <a:latin typeface="Open sans" panose="020B0606030504020204"/>
                          <a:ea typeface="+mn-ea"/>
                          <a:cs typeface="Times New Roman" pitchFamily="18" charset="0"/>
                        </a:rPr>
                        <a:t>श्वसन प्रणाली</a:t>
                      </a:r>
                      <a:endParaRPr kumimoji="0" lang="en-US" sz="24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91441" marR="91441" marT="38552" marB="3855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extLst>
                  <a:ext uri="{0D108BD9-81ED-4DB2-BD59-A6C34878D82A}">
                    <a16:rowId xmlns:a16="http://schemas.microsoft.com/office/drawing/2014/main" val="10003"/>
                  </a:ext>
                </a:extLst>
              </a:tr>
              <a:tr h="50298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2800" b="1" i="0" u="none" strike="noStrike" kern="1200" cap="none" normalizeH="0" baseline="0" dirty="0">
                          <a:ln>
                            <a:noFill/>
                          </a:ln>
                          <a:solidFill>
                            <a:schemeClr val="tx1"/>
                          </a:solidFill>
                          <a:effectLst/>
                          <a:latin typeface="Open sans" panose="020B0606030504020204"/>
                          <a:ea typeface="+mn-ea"/>
                          <a:cs typeface="Times New Roman" pitchFamily="18" charset="0"/>
                        </a:rPr>
                        <a:t>गंध</a:t>
                      </a:r>
                      <a:endParaRPr kumimoji="0" lang="en-US" sz="28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77153" marR="77153" marT="38568" marB="3856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i-IN" sz="2400" b="1" i="0" u="none" strike="noStrike" kern="1200" cap="none" normalizeH="0" baseline="0" dirty="0">
                          <a:ln>
                            <a:noFill/>
                          </a:ln>
                          <a:solidFill>
                            <a:schemeClr val="tx1"/>
                          </a:solidFill>
                          <a:effectLst/>
                          <a:latin typeface="Open sans" panose="020B0606030504020204"/>
                          <a:ea typeface="+mn-ea"/>
                          <a:cs typeface="Times New Roman" pitchFamily="18" charset="0"/>
                        </a:rPr>
                        <a:t>ताज़ा कटे हुए घास या ताज़ा घास</a:t>
                      </a:r>
                      <a:endParaRPr kumimoji="0" lang="en-US" sz="24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91441" marR="91441" marT="38552" marB="3855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i-IN" sz="2400" b="1" i="0" u="none" strike="noStrike" kern="1200" cap="none" normalizeH="0" baseline="0" dirty="0">
                          <a:ln>
                            <a:noFill/>
                          </a:ln>
                          <a:solidFill>
                            <a:schemeClr val="tx1"/>
                          </a:solidFill>
                          <a:effectLst/>
                          <a:latin typeface="Open sans" panose="020B0606030504020204"/>
                          <a:ea typeface="+mn-ea"/>
                          <a:cs typeface="Times New Roman" pitchFamily="18" charset="0"/>
                        </a:rPr>
                        <a:t>ब्लेच</a:t>
                      </a:r>
                      <a:endParaRPr kumimoji="0" lang="en-US" sz="24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91441" marR="91441" marT="38552" marB="3855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3374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2800" b="1" i="0" u="none" strike="noStrike" kern="1200" cap="none" normalizeH="0" baseline="0" dirty="0">
                          <a:ln>
                            <a:noFill/>
                          </a:ln>
                          <a:solidFill>
                            <a:schemeClr val="tx1"/>
                          </a:solidFill>
                          <a:effectLst/>
                          <a:latin typeface="Open sans" panose="020B0606030504020204"/>
                          <a:ea typeface="+mn-ea"/>
                          <a:cs typeface="Times New Roman" pitchFamily="18" charset="0"/>
                        </a:rPr>
                        <a:t>लक्षण</a:t>
                      </a:r>
                      <a:endParaRPr kumimoji="0" lang="en-US" sz="28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77153" marR="77153" marT="38568" marB="3856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i="0" u="none" strike="noStrike" kern="1200" cap="none" normalizeH="0" baseline="0" dirty="0">
                          <a:ln>
                            <a:noFill/>
                          </a:ln>
                          <a:solidFill>
                            <a:schemeClr val="tx1"/>
                          </a:solidFill>
                          <a:effectLst/>
                          <a:latin typeface="Open sans" panose="020B0606030504020204"/>
                          <a:ea typeface="+mn-ea"/>
                          <a:cs typeface="Times New Roman" pitchFamily="18" charset="0"/>
                        </a:rPr>
                        <a:t>*</a:t>
                      </a:r>
                      <a:r>
                        <a:rPr kumimoji="0" lang="hi-IN" sz="2400" b="1" i="0" u="none" strike="noStrike" kern="1200" cap="none" normalizeH="0" baseline="0" dirty="0">
                          <a:ln>
                            <a:noFill/>
                          </a:ln>
                          <a:solidFill>
                            <a:schemeClr val="tx1"/>
                          </a:solidFill>
                          <a:effectLst/>
                          <a:latin typeface="Open sans" panose="020B0606030504020204"/>
                          <a:ea typeface="+mn-ea"/>
                          <a:cs typeface="Times New Roman" pitchFamily="18" charset="0"/>
                        </a:rPr>
                        <a:t>खांसी आना, दम घुटना, सीने में जकड़न</a:t>
                      </a:r>
                      <a:endParaRPr kumimoji="0" lang="en-US" sz="24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91441" marR="91441" marT="38552" marB="3855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extLst>
                  <a:ext uri="{0D108BD9-81ED-4DB2-BD59-A6C34878D82A}">
                    <a16:rowId xmlns:a16="http://schemas.microsoft.com/office/drawing/2014/main" val="10005"/>
                  </a:ext>
                </a:extLst>
              </a:tr>
              <a:tr h="43374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2800" b="1" i="0" u="none" strike="noStrike" kern="1200" cap="none" normalizeH="0" baseline="0" dirty="0">
                          <a:ln>
                            <a:noFill/>
                          </a:ln>
                          <a:solidFill>
                            <a:schemeClr val="tx1"/>
                          </a:solidFill>
                          <a:effectLst/>
                          <a:latin typeface="Open sans" panose="020B0606030504020204"/>
                          <a:ea typeface="+mn-ea"/>
                          <a:cs typeface="Times New Roman" pitchFamily="18" charset="0"/>
                        </a:rPr>
                        <a:t>सुरक्षा</a:t>
                      </a:r>
                      <a:endParaRPr kumimoji="0" lang="en-US" sz="28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77153" marR="77153" marT="38568" marB="3856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hi-IN" sz="2400" b="1" i="0" u="none" strike="noStrike" kern="1200" cap="none" normalizeH="0" baseline="0" dirty="0">
                          <a:ln>
                            <a:noFill/>
                          </a:ln>
                          <a:solidFill>
                            <a:schemeClr val="tx1"/>
                          </a:solidFill>
                          <a:effectLst/>
                          <a:latin typeface="Open sans" panose="020B0606030504020204"/>
                          <a:ea typeface="+mn-ea"/>
                          <a:cs typeface="Times New Roman" pitchFamily="18" charset="0"/>
                        </a:rPr>
                        <a:t>श्वसन प्रणाली, त्योचा </a:t>
                      </a:r>
                      <a:endParaRPr kumimoji="0" lang="en-US" sz="24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91441" marR="91441" marT="38552" marB="3855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extLst>
                  <a:ext uri="{0D108BD9-81ED-4DB2-BD59-A6C34878D82A}">
                    <a16:rowId xmlns:a16="http://schemas.microsoft.com/office/drawing/2014/main" val="10006"/>
                  </a:ext>
                </a:extLst>
              </a:tr>
              <a:tr h="43374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2800" b="1" i="0" u="none" strike="noStrike" kern="1200" cap="none" normalizeH="0" baseline="0" dirty="0">
                          <a:ln>
                            <a:noFill/>
                          </a:ln>
                          <a:solidFill>
                            <a:schemeClr val="tx1"/>
                          </a:solidFill>
                          <a:effectLst/>
                          <a:latin typeface="Open sans" panose="020B0606030504020204"/>
                          <a:ea typeface="+mn-ea"/>
                          <a:cs typeface="Times New Roman" pitchFamily="18" charset="0"/>
                        </a:rPr>
                        <a:t>प्राथमिक चिकित्सा</a:t>
                      </a:r>
                      <a:endParaRPr kumimoji="0" lang="en-US" sz="28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77153" marR="77153" marT="38568" marB="3856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i-IN" sz="2400" b="1" i="0" u="none" strike="noStrike" kern="1200" cap="none" normalizeH="0" baseline="0" dirty="0">
                          <a:ln>
                            <a:noFill/>
                          </a:ln>
                          <a:solidFill>
                            <a:schemeClr val="tx1"/>
                          </a:solidFill>
                          <a:effectLst/>
                          <a:latin typeface="Open sans" panose="020B0606030504020204"/>
                          <a:ea typeface="+mn-ea"/>
                          <a:cs typeface="Times New Roman" pitchFamily="18" charset="0"/>
                        </a:rPr>
                        <a:t>क्षेत्र से दूर ले जाएं</a:t>
                      </a:r>
                      <a:endParaRPr kumimoji="0" lang="en-US" sz="24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91441" marR="91441" marT="38552" marB="3855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extLst>
                  <a:ext uri="{0D108BD9-81ED-4DB2-BD59-A6C34878D82A}">
                    <a16:rowId xmlns:a16="http://schemas.microsoft.com/office/drawing/2014/main" val="10007"/>
                  </a:ext>
                </a:extLst>
              </a:tr>
              <a:tr h="43374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2400" b="1" i="0" u="none" strike="noStrike" cap="none" normalizeH="0" baseline="0" dirty="0">
                          <a:ln>
                            <a:noFill/>
                          </a:ln>
                          <a:solidFill>
                            <a:schemeClr val="tx1"/>
                          </a:solidFill>
                          <a:effectLst/>
                          <a:latin typeface="Open sans" panose="020B0606030504020204"/>
                          <a:cs typeface="Times New Roman" pitchFamily="18" charset="0"/>
                        </a:rPr>
                        <a:t>संदूषणमुक्त करने की प्रक्रिया</a:t>
                      </a:r>
                      <a:endParaRPr kumimoji="0" lang="en-US" sz="2400" b="1" i="0" u="none" strike="noStrike" cap="none" normalizeH="0" baseline="0" dirty="0">
                        <a:ln>
                          <a:noFill/>
                        </a:ln>
                        <a:solidFill>
                          <a:schemeClr val="tx1"/>
                        </a:solidFill>
                        <a:effectLst/>
                        <a:latin typeface="Open sans" panose="020B0606030504020204"/>
                        <a:cs typeface="Times New Roman" pitchFamily="18" charset="0"/>
                      </a:endParaRPr>
                    </a:p>
                  </a:txBody>
                  <a:tcPr marL="77153" marR="77153" marT="38568" marB="3856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i-IN" sz="2400" b="1" i="0" u="none" strike="noStrike" kern="1200" cap="none" normalizeH="0" baseline="0" dirty="0">
                          <a:ln>
                            <a:noFill/>
                          </a:ln>
                          <a:solidFill>
                            <a:schemeClr val="tx1"/>
                          </a:solidFill>
                          <a:effectLst/>
                          <a:latin typeface="Open sans" panose="020B0606030504020204"/>
                          <a:ea typeface="+mn-ea"/>
                          <a:cs typeface="Times New Roman" pitchFamily="18" charset="0"/>
                        </a:rPr>
                        <a:t>वातन</a:t>
                      </a:r>
                      <a:endParaRPr kumimoji="0" lang="en-US" sz="24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91441" marR="91441" marT="38552" marB="3855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230203544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00334"/>
            <a:ext cx="3453178" cy="1192695"/>
          </a:xfrm>
        </p:spPr>
        <p:txBody>
          <a:bodyPr>
            <a:noAutofit/>
          </a:bodyPr>
          <a:lstStyle/>
          <a:p>
            <a:pPr algn="ctr"/>
            <a:r>
              <a:rPr lang="hi-IN" sz="4000" b="1" dirty="0">
                <a:solidFill>
                  <a:srgbClr val="C00000"/>
                </a:solidFill>
                <a:latin typeface="Open sans" panose="020B0606030504020204"/>
                <a:cs typeface="Times New Roman" pitchFamily="18" charset="0"/>
              </a:rPr>
              <a:t>दम घोंटने वाले एजेंट</a:t>
            </a:r>
            <a:endParaRPr lang="en-US" sz="4000" b="1" dirty="0">
              <a:solidFill>
                <a:srgbClr val="C00000"/>
              </a:solidFill>
              <a:latin typeface="Open sans" panose="020B0606030504020204"/>
              <a:cs typeface="Arial"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graphicFrame>
        <p:nvGraphicFramePr>
          <p:cNvPr id="6" name="Table 6">
            <a:extLst>
              <a:ext uri="{FF2B5EF4-FFF2-40B4-BE49-F238E27FC236}">
                <a16:creationId xmlns:a16="http://schemas.microsoft.com/office/drawing/2014/main" id="{D356559D-9FC1-4A7A-9685-C73138A600AF}"/>
              </a:ext>
            </a:extLst>
          </p:cNvPr>
          <p:cNvGraphicFramePr>
            <a:graphicFrameLocks/>
          </p:cNvGraphicFramePr>
          <p:nvPr>
            <p:extLst>
              <p:ext uri="{D42A27DB-BD31-4B8C-83A1-F6EECF244321}">
                <p14:modId xmlns:p14="http://schemas.microsoft.com/office/powerpoint/2010/main" val="524529417"/>
              </p:ext>
            </p:extLst>
          </p:nvPr>
        </p:nvGraphicFramePr>
        <p:xfrm>
          <a:off x="3940074" y="963887"/>
          <a:ext cx="7831567" cy="5487262"/>
        </p:xfrm>
        <a:graphic>
          <a:graphicData uri="http://schemas.openxmlformats.org/drawingml/2006/table">
            <a:tbl>
              <a:tblPr firstRow="1" bandRow="1">
                <a:tableStyleId>{5C22544A-7EE6-4342-B048-85BDC9FD1C3A}</a:tableStyleId>
              </a:tblPr>
              <a:tblGrid>
                <a:gridCol w="2943552">
                  <a:extLst>
                    <a:ext uri="{9D8B030D-6E8A-4147-A177-3AD203B41FA5}">
                      <a16:colId xmlns:a16="http://schemas.microsoft.com/office/drawing/2014/main" val="1826095563"/>
                    </a:ext>
                  </a:extLst>
                </a:gridCol>
                <a:gridCol w="2277492">
                  <a:extLst>
                    <a:ext uri="{9D8B030D-6E8A-4147-A177-3AD203B41FA5}">
                      <a16:colId xmlns:a16="http://schemas.microsoft.com/office/drawing/2014/main" val="611367072"/>
                    </a:ext>
                  </a:extLst>
                </a:gridCol>
                <a:gridCol w="2610523">
                  <a:extLst>
                    <a:ext uri="{9D8B030D-6E8A-4147-A177-3AD203B41FA5}">
                      <a16:colId xmlns:a16="http://schemas.microsoft.com/office/drawing/2014/main" val="1085815596"/>
                    </a:ext>
                  </a:extLst>
                </a:gridCol>
              </a:tblGrid>
              <a:tr h="1310951">
                <a:tc>
                  <a:txBody>
                    <a:bodyPr/>
                    <a:lstStyle/>
                    <a:p>
                      <a:pPr marL="228600" marR="114300">
                        <a:lnSpc>
                          <a:spcPct val="150000"/>
                        </a:lnSpc>
                        <a:spcAft>
                          <a:spcPts val="600"/>
                        </a:spcAft>
                      </a:pPr>
                      <a:r>
                        <a:rPr kumimoji="0" lang="hi-IN" sz="2800" b="1" i="0" u="none" strike="noStrike" kern="1200" cap="none" normalizeH="0" baseline="0" dirty="0">
                          <a:ln>
                            <a:noFill/>
                          </a:ln>
                          <a:solidFill>
                            <a:schemeClr val="tx1"/>
                          </a:solidFill>
                          <a:effectLst/>
                          <a:latin typeface="Open sans" panose="020B0606030504020204"/>
                          <a:ea typeface="+mn-ea"/>
                          <a:cs typeface="Times New Roman" pitchFamily="18" charset="0"/>
                        </a:rPr>
                        <a:t>गुणधर्म</a:t>
                      </a:r>
                      <a:endParaRPr kumimoji="0" lang="en-IN" sz="28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81280" marR="81280" marT="0" marB="0"/>
                </a:tc>
                <a:tc>
                  <a:txBody>
                    <a:bodyPr/>
                    <a:lstStyle/>
                    <a:p>
                      <a:pPr algn="just">
                        <a:lnSpc>
                          <a:spcPct val="100000"/>
                        </a:lnSpc>
                        <a:defRPr/>
                      </a:pPr>
                      <a:r>
                        <a:rPr lang="hi-IN" sz="3600" dirty="0">
                          <a:latin typeface="Open sans" panose="020B0606030504020204"/>
                          <a:cs typeface="Times New Roman" pitchFamily="18" charset="0"/>
                        </a:rPr>
                        <a:t>फॉस्जीन (सीजी) </a:t>
                      </a:r>
                    </a:p>
                  </a:txBody>
                  <a:tcPr marL="81280" marR="81280" marT="0" marB="0"/>
                </a:tc>
                <a:tc>
                  <a:txBody>
                    <a:bodyPr/>
                    <a:lstStyle/>
                    <a:p>
                      <a:pPr algn="just">
                        <a:lnSpc>
                          <a:spcPct val="100000"/>
                        </a:lnSpc>
                        <a:defRPr/>
                      </a:pPr>
                      <a:r>
                        <a:rPr lang="hi-IN" sz="3600" dirty="0">
                          <a:latin typeface="Open sans" panose="020B0606030504020204"/>
                          <a:cs typeface="Times New Roman" pitchFamily="18" charset="0"/>
                        </a:rPr>
                        <a:t> डिफॉस्जीन (डीपी) </a:t>
                      </a:r>
                    </a:p>
                  </a:txBody>
                  <a:tcPr marL="81280" marR="81280" marT="0" marB="0"/>
                </a:tc>
                <a:extLst>
                  <a:ext uri="{0D108BD9-81ED-4DB2-BD59-A6C34878D82A}">
                    <a16:rowId xmlns:a16="http://schemas.microsoft.com/office/drawing/2014/main" val="2428292171"/>
                  </a:ext>
                </a:extLst>
              </a:tr>
              <a:tr h="613695">
                <a:tc>
                  <a:txBody>
                    <a:bodyPr/>
                    <a:lstStyle/>
                    <a:p>
                      <a:pPr marL="228600" marR="114300">
                        <a:lnSpc>
                          <a:spcPct val="150000"/>
                        </a:lnSpc>
                        <a:spcAft>
                          <a:spcPts val="600"/>
                        </a:spcAft>
                        <a:tabLst>
                          <a:tab pos="622300" algn="l"/>
                        </a:tabLst>
                      </a:pPr>
                      <a:r>
                        <a:rPr kumimoji="0" lang="hi-IN" sz="2800" b="1" i="0" u="none" strike="noStrike" kern="1200" cap="none" normalizeH="0" baseline="0" dirty="0">
                          <a:ln>
                            <a:noFill/>
                          </a:ln>
                          <a:solidFill>
                            <a:schemeClr val="tx1"/>
                          </a:solidFill>
                          <a:effectLst/>
                          <a:latin typeface="Open sans" panose="020B0606030504020204"/>
                          <a:ea typeface="+mn-ea"/>
                          <a:cs typeface="Times New Roman" pitchFamily="18" charset="0"/>
                        </a:rPr>
                        <a:t>भौतिक अवस्था</a:t>
                      </a:r>
                      <a:endParaRPr kumimoji="0" lang="en-IN" sz="28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81280" marR="81280" marT="0" marB="0"/>
                </a:tc>
                <a:tc>
                  <a:txBody>
                    <a:bodyPr/>
                    <a:lstStyle/>
                    <a:p>
                      <a:pPr marL="228600" marR="114300">
                        <a:lnSpc>
                          <a:spcPct val="150000"/>
                        </a:lnSpc>
                        <a:spcAft>
                          <a:spcPts val="600"/>
                        </a:spcAft>
                      </a:pPr>
                      <a:r>
                        <a:rPr lang="hi-IN" sz="3200" dirty="0">
                          <a:effectLst/>
                          <a:latin typeface="Times New Roman" panose="02020603050405020304" pitchFamily="18" charset="0"/>
                          <a:ea typeface="Times New Roman" panose="02020603050405020304" pitchFamily="18" charset="0"/>
                        </a:rPr>
                        <a:t>गैस</a:t>
                      </a:r>
                      <a:endParaRPr lang="en-IN" sz="3200" dirty="0">
                        <a:effectLst/>
                        <a:latin typeface="Times New Roman" panose="02020603050405020304" pitchFamily="18" charset="0"/>
                        <a:ea typeface="Times New Roman" panose="02020603050405020304" pitchFamily="18" charset="0"/>
                      </a:endParaRPr>
                    </a:p>
                  </a:txBody>
                  <a:tcPr marL="81280" marR="81280" marT="0" marB="0"/>
                </a:tc>
                <a:tc>
                  <a:txBody>
                    <a:bodyPr/>
                    <a:lstStyle/>
                    <a:p>
                      <a:pPr marL="228600" marR="114300">
                        <a:lnSpc>
                          <a:spcPct val="150000"/>
                        </a:lnSpc>
                        <a:spcAft>
                          <a:spcPts val="600"/>
                        </a:spcAft>
                      </a:pPr>
                      <a:r>
                        <a:rPr lang="hi-IN" sz="3200" dirty="0">
                          <a:effectLst/>
                          <a:latin typeface="Times New Roman" panose="02020603050405020304" pitchFamily="18" charset="0"/>
                          <a:ea typeface="Times New Roman" panose="02020603050405020304" pitchFamily="18" charset="0"/>
                        </a:rPr>
                        <a:t>गैस</a:t>
                      </a:r>
                      <a:endParaRPr lang="en-IN" sz="3200" dirty="0">
                        <a:effectLst/>
                        <a:latin typeface="Times New Roman" panose="02020603050405020304" pitchFamily="18" charset="0"/>
                        <a:ea typeface="Times New Roman" panose="02020603050405020304" pitchFamily="18" charset="0"/>
                      </a:endParaRPr>
                    </a:p>
                  </a:txBody>
                  <a:tcPr marL="81280" marR="81280" marT="0" marB="0"/>
                </a:tc>
                <a:extLst>
                  <a:ext uri="{0D108BD9-81ED-4DB2-BD59-A6C34878D82A}">
                    <a16:rowId xmlns:a16="http://schemas.microsoft.com/office/drawing/2014/main" val="3757315197"/>
                  </a:ext>
                </a:extLst>
              </a:tr>
              <a:tr h="853680">
                <a:tc>
                  <a:txBody>
                    <a:bodyPr/>
                    <a:lstStyle/>
                    <a:p>
                      <a:pPr marL="228600" marR="114300">
                        <a:lnSpc>
                          <a:spcPct val="150000"/>
                        </a:lnSpc>
                        <a:spcAft>
                          <a:spcPts val="600"/>
                        </a:spcAft>
                        <a:tabLst>
                          <a:tab pos="622300" algn="l"/>
                        </a:tabLst>
                      </a:pPr>
                      <a:r>
                        <a:rPr kumimoji="0" lang="hi-IN" sz="2800" b="1" i="0" u="none" strike="noStrike" kern="1200" cap="none" normalizeH="0" baseline="0" dirty="0">
                          <a:ln>
                            <a:noFill/>
                          </a:ln>
                          <a:solidFill>
                            <a:schemeClr val="tx1"/>
                          </a:solidFill>
                          <a:effectLst/>
                          <a:latin typeface="Open sans" panose="020B0606030504020204"/>
                          <a:ea typeface="+mn-ea"/>
                          <a:cs typeface="Times New Roman" pitchFamily="18" charset="0"/>
                        </a:rPr>
                        <a:t>आणविक भार </a:t>
                      </a:r>
                      <a:endParaRPr kumimoji="0" lang="en-IN" sz="28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81280" marR="81280" marT="0" marB="0"/>
                </a:tc>
                <a:tc>
                  <a:txBody>
                    <a:bodyPr/>
                    <a:lstStyle/>
                    <a:p>
                      <a:pPr marL="228600" marR="114300">
                        <a:lnSpc>
                          <a:spcPct val="150000"/>
                        </a:lnSpc>
                        <a:spcAft>
                          <a:spcPts val="600"/>
                        </a:spcAft>
                      </a:pPr>
                      <a:r>
                        <a:rPr lang="en-US" sz="2800" dirty="0">
                          <a:effectLst/>
                          <a:latin typeface="Times New Roman" panose="02020603050405020304" pitchFamily="18" charset="0"/>
                          <a:ea typeface="Times New Roman" panose="02020603050405020304" pitchFamily="18" charset="0"/>
                        </a:rPr>
                        <a:t>98.92</a:t>
                      </a:r>
                      <a:endParaRPr lang="en-IN" sz="3200" dirty="0">
                        <a:effectLst/>
                        <a:latin typeface="Times New Roman" panose="02020603050405020304" pitchFamily="18" charset="0"/>
                        <a:ea typeface="Times New Roman" panose="02020603050405020304" pitchFamily="18" charset="0"/>
                      </a:endParaRPr>
                    </a:p>
                  </a:txBody>
                  <a:tcPr marL="81280" marR="81280" marT="0" marB="0"/>
                </a:tc>
                <a:tc>
                  <a:txBody>
                    <a:bodyPr/>
                    <a:lstStyle/>
                    <a:p>
                      <a:pPr marL="228600" marR="114300">
                        <a:lnSpc>
                          <a:spcPct val="150000"/>
                        </a:lnSpc>
                        <a:spcAft>
                          <a:spcPts val="600"/>
                        </a:spcAft>
                      </a:pPr>
                      <a:r>
                        <a:rPr lang="en-US" sz="2800" dirty="0">
                          <a:effectLst/>
                          <a:latin typeface="Times New Roman" panose="02020603050405020304" pitchFamily="18" charset="0"/>
                          <a:ea typeface="Times New Roman" panose="02020603050405020304" pitchFamily="18" charset="0"/>
                        </a:rPr>
                        <a:t>197.85</a:t>
                      </a:r>
                      <a:endParaRPr lang="en-IN" sz="3200" dirty="0">
                        <a:effectLst/>
                        <a:latin typeface="Times New Roman" panose="02020603050405020304" pitchFamily="18" charset="0"/>
                        <a:ea typeface="Times New Roman" panose="02020603050405020304" pitchFamily="18" charset="0"/>
                      </a:endParaRPr>
                    </a:p>
                  </a:txBody>
                  <a:tcPr marL="81280" marR="81280" marT="0" marB="0"/>
                </a:tc>
                <a:extLst>
                  <a:ext uri="{0D108BD9-81ED-4DB2-BD59-A6C34878D82A}">
                    <a16:rowId xmlns:a16="http://schemas.microsoft.com/office/drawing/2014/main" val="3154850766"/>
                  </a:ext>
                </a:extLst>
              </a:tr>
              <a:tr h="1310951">
                <a:tc>
                  <a:txBody>
                    <a:bodyPr/>
                    <a:lstStyle/>
                    <a:p>
                      <a:pPr marL="228600" marR="114300">
                        <a:lnSpc>
                          <a:spcPct val="150000"/>
                        </a:lnSpc>
                        <a:spcAft>
                          <a:spcPts val="600"/>
                        </a:spcAft>
                        <a:tabLst>
                          <a:tab pos="622300" algn="l"/>
                        </a:tabLst>
                      </a:pPr>
                      <a:r>
                        <a:rPr kumimoji="0" lang="hi-IN" sz="2800" b="1" i="0" u="none" strike="noStrike" kern="1200" cap="none" normalizeH="0" baseline="0" dirty="0">
                          <a:ln>
                            <a:noFill/>
                          </a:ln>
                          <a:solidFill>
                            <a:schemeClr val="tx1"/>
                          </a:solidFill>
                          <a:effectLst/>
                          <a:latin typeface="Open sans" panose="020B0606030504020204"/>
                          <a:ea typeface="+mn-ea"/>
                          <a:cs typeface="Times New Roman" pitchFamily="18" charset="0"/>
                        </a:rPr>
                        <a:t>तरल घनत्व 25 डिग्री सेल्सियस पर</a:t>
                      </a:r>
                      <a:endParaRPr kumimoji="0" lang="en-IN" sz="28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81280" marR="81280" marT="0" marB="0"/>
                </a:tc>
                <a:tc>
                  <a:txBody>
                    <a:bodyPr/>
                    <a:lstStyle/>
                    <a:p>
                      <a:pPr marL="228600" marR="114300">
                        <a:lnSpc>
                          <a:spcPct val="150000"/>
                        </a:lnSpc>
                        <a:spcAft>
                          <a:spcPts val="600"/>
                        </a:spcAft>
                      </a:pPr>
                      <a:r>
                        <a:rPr lang="en-US" sz="2800">
                          <a:effectLst/>
                          <a:latin typeface="Times New Roman" panose="02020603050405020304" pitchFamily="18" charset="0"/>
                          <a:ea typeface="Times New Roman" panose="02020603050405020304" pitchFamily="18" charset="0"/>
                        </a:rPr>
                        <a:t>1.37</a:t>
                      </a:r>
                      <a:endParaRPr lang="en-IN" sz="3200">
                        <a:effectLst/>
                        <a:latin typeface="Times New Roman" panose="02020603050405020304" pitchFamily="18" charset="0"/>
                        <a:ea typeface="Times New Roman" panose="02020603050405020304" pitchFamily="18" charset="0"/>
                      </a:endParaRPr>
                    </a:p>
                  </a:txBody>
                  <a:tcPr marL="81280" marR="81280" marT="0" marB="0"/>
                </a:tc>
                <a:tc>
                  <a:txBody>
                    <a:bodyPr/>
                    <a:lstStyle/>
                    <a:p>
                      <a:pPr marL="228600" marR="114300">
                        <a:lnSpc>
                          <a:spcPct val="150000"/>
                        </a:lnSpc>
                        <a:spcAft>
                          <a:spcPts val="600"/>
                        </a:spcAft>
                      </a:pPr>
                      <a:r>
                        <a:rPr lang="en-US" sz="2800">
                          <a:effectLst/>
                          <a:latin typeface="Times New Roman" panose="02020603050405020304" pitchFamily="18" charset="0"/>
                          <a:ea typeface="Times New Roman" panose="02020603050405020304" pitchFamily="18" charset="0"/>
                        </a:rPr>
                        <a:t>1.65</a:t>
                      </a:r>
                      <a:endParaRPr lang="en-IN" sz="3200">
                        <a:effectLst/>
                        <a:latin typeface="Times New Roman" panose="02020603050405020304" pitchFamily="18" charset="0"/>
                        <a:ea typeface="Times New Roman" panose="02020603050405020304" pitchFamily="18" charset="0"/>
                      </a:endParaRPr>
                    </a:p>
                  </a:txBody>
                  <a:tcPr marL="81280" marR="81280" marT="0" marB="0"/>
                </a:tc>
                <a:extLst>
                  <a:ext uri="{0D108BD9-81ED-4DB2-BD59-A6C34878D82A}">
                    <a16:rowId xmlns:a16="http://schemas.microsoft.com/office/drawing/2014/main" val="3982504564"/>
                  </a:ext>
                </a:extLst>
              </a:tr>
              <a:tr h="613695">
                <a:tc>
                  <a:txBody>
                    <a:bodyPr/>
                    <a:lstStyle/>
                    <a:p>
                      <a:pPr marL="228600" marR="114300">
                        <a:lnSpc>
                          <a:spcPct val="150000"/>
                        </a:lnSpc>
                        <a:spcAft>
                          <a:spcPts val="600"/>
                        </a:spcAft>
                        <a:tabLst>
                          <a:tab pos="622300" algn="l"/>
                        </a:tabLst>
                      </a:pPr>
                      <a:r>
                        <a:rPr kumimoji="0" lang="hi-IN" sz="2800" b="1" i="0" u="none" strike="noStrike" kern="1200" cap="none" normalizeH="0" baseline="0" dirty="0">
                          <a:ln>
                            <a:noFill/>
                          </a:ln>
                          <a:solidFill>
                            <a:schemeClr val="tx1"/>
                          </a:solidFill>
                          <a:effectLst/>
                          <a:latin typeface="Open sans" panose="020B0606030504020204"/>
                          <a:ea typeface="+mn-ea"/>
                          <a:cs typeface="Times New Roman" pitchFamily="18" charset="0"/>
                        </a:rPr>
                        <a:t>वाष्पशीलता या वोलाटिलिटी</a:t>
                      </a:r>
                      <a:endParaRPr kumimoji="0" lang="en-IN" sz="28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81280" marR="81280" marT="0" marB="0"/>
                </a:tc>
                <a:tc>
                  <a:txBody>
                    <a:bodyPr/>
                    <a:lstStyle/>
                    <a:p>
                      <a:pPr marL="228600" marR="114300">
                        <a:lnSpc>
                          <a:spcPct val="150000"/>
                        </a:lnSpc>
                        <a:spcAft>
                          <a:spcPts val="600"/>
                        </a:spcAft>
                      </a:pPr>
                      <a:r>
                        <a:rPr lang="hi-IN" sz="2800" dirty="0">
                          <a:effectLst/>
                          <a:latin typeface="Times New Roman" panose="02020603050405020304" pitchFamily="18" charset="0"/>
                          <a:ea typeface="Times New Roman" panose="02020603050405020304" pitchFamily="18" charset="0"/>
                        </a:rPr>
                        <a:t>संक्षिप्त</a:t>
                      </a:r>
                      <a:endParaRPr lang="en-IN" sz="3200" dirty="0">
                        <a:effectLst/>
                        <a:latin typeface="Times New Roman" panose="02020603050405020304" pitchFamily="18" charset="0"/>
                        <a:ea typeface="Times New Roman" panose="02020603050405020304" pitchFamily="18" charset="0"/>
                      </a:endParaRPr>
                    </a:p>
                  </a:txBody>
                  <a:tcPr marL="81280" marR="81280" marT="0" marB="0"/>
                </a:tc>
                <a:tc>
                  <a:txBody>
                    <a:bodyPr/>
                    <a:lstStyle/>
                    <a:p>
                      <a:pPr marL="228600" marR="114300">
                        <a:lnSpc>
                          <a:spcPct val="150000"/>
                        </a:lnSpc>
                        <a:spcAft>
                          <a:spcPts val="600"/>
                        </a:spcAft>
                      </a:pPr>
                      <a:r>
                        <a:rPr lang="hi-IN" sz="2800" dirty="0">
                          <a:effectLst/>
                          <a:latin typeface="Times New Roman" panose="02020603050405020304" pitchFamily="18" charset="0"/>
                          <a:ea typeface="Times New Roman" panose="02020603050405020304" pitchFamily="18" charset="0"/>
                        </a:rPr>
                        <a:t>संक्षिप्त</a:t>
                      </a:r>
                      <a:endParaRPr lang="en-IN" sz="3200" dirty="0">
                        <a:effectLst/>
                        <a:latin typeface="Times New Roman" panose="02020603050405020304" pitchFamily="18" charset="0"/>
                        <a:ea typeface="Times New Roman" panose="02020603050405020304" pitchFamily="18" charset="0"/>
                      </a:endParaRPr>
                    </a:p>
                  </a:txBody>
                  <a:tcPr marL="81280" marR="81280" marT="0" marB="0"/>
                </a:tc>
                <a:extLst>
                  <a:ext uri="{0D108BD9-81ED-4DB2-BD59-A6C34878D82A}">
                    <a16:rowId xmlns:a16="http://schemas.microsoft.com/office/drawing/2014/main" val="2793733394"/>
                  </a:ext>
                </a:extLst>
              </a:tr>
            </a:tbl>
          </a:graphicData>
        </a:graphic>
      </p:graphicFrame>
    </p:spTree>
    <p:extLst>
      <p:ext uri="{BB962C8B-B14F-4D97-AF65-F5344CB8AC3E}">
        <p14:creationId xmlns:p14="http://schemas.microsoft.com/office/powerpoint/2010/main" val="137768151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5494" y="2129310"/>
            <a:ext cx="3453178" cy="2421174"/>
          </a:xfrm>
        </p:spPr>
        <p:txBody>
          <a:bodyPr>
            <a:noAutofit/>
          </a:bodyPr>
          <a:lstStyle/>
          <a:p>
            <a:pPr algn="ctr"/>
            <a:r>
              <a:rPr lang="hi-IN" sz="4000" b="1" dirty="0">
                <a:solidFill>
                  <a:srgbClr val="C00000"/>
                </a:solidFill>
                <a:latin typeface="Times" panose="02020603050405020304" pitchFamily="18" charset="0"/>
              </a:rPr>
              <a:t>रासायनिक गुण</a:t>
            </a:r>
            <a:r>
              <a:rPr lang="hi-IN" sz="4000" dirty="0">
                <a:solidFill>
                  <a:srgbClr val="C00000"/>
                </a:solidFill>
                <a:latin typeface="Times" panose="02020603050405020304" pitchFamily="18" charset="0"/>
              </a:rPr>
              <a:t> </a:t>
            </a:r>
            <a:endParaRPr lang="en-US" sz="4000" b="1" dirty="0">
              <a:solidFill>
                <a:srgbClr val="C00000"/>
              </a:solidFill>
              <a:latin typeface="Times" panose="02020603050405020304" pitchFamily="18" charset="0"/>
              <a:cs typeface="Times"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6" name="Content Placeholder 2">
            <a:extLst>
              <a:ext uri="{FF2B5EF4-FFF2-40B4-BE49-F238E27FC236}">
                <a16:creationId xmlns:a16="http://schemas.microsoft.com/office/drawing/2014/main" id="{B659B4CF-1308-4275-9086-373857186B6F}"/>
              </a:ext>
            </a:extLst>
          </p:cNvPr>
          <p:cNvSpPr txBox="1">
            <a:spLocks/>
          </p:cNvSpPr>
          <p:nvPr/>
        </p:nvSpPr>
        <p:spPr>
          <a:xfrm>
            <a:off x="5279923" y="1558400"/>
            <a:ext cx="5838279" cy="3684588"/>
          </a:xfrm>
          <a:prstGeom prst="rect">
            <a:avLst/>
          </a:prstGeom>
          <a:noFill/>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9339" lvl="0" indent="-289339">
              <a:lnSpc>
                <a:spcPct val="150000"/>
              </a:lnSpc>
              <a:defRPr/>
            </a:pPr>
            <a:r>
              <a:rPr lang="hi-IN" altLang="ar-SA" b="1" dirty="0">
                <a:latin typeface="Open sans" panose="020B0606030504020204"/>
                <a:cs typeface="Times New Roman" pitchFamily="18" charset="0"/>
              </a:rPr>
              <a:t>सैन्य प्रतीक: सीजी</a:t>
            </a:r>
          </a:p>
          <a:p>
            <a:pPr marL="289339" indent="-289339">
              <a:lnSpc>
                <a:spcPct val="150000"/>
              </a:lnSpc>
              <a:defRPr/>
            </a:pPr>
            <a:r>
              <a:rPr lang="hi-IN" altLang="ar-SA" b="1" dirty="0">
                <a:latin typeface="Open sans" panose="020B0606030504020204"/>
                <a:cs typeface="Times New Roman" pitchFamily="18" charset="0"/>
              </a:rPr>
              <a:t>रासायनिक नाम: कार्बोनिल क्लोराइड</a:t>
            </a:r>
            <a:r>
              <a:rPr lang="en-US" altLang="ar-SA" b="1" dirty="0">
                <a:latin typeface="Open sans" panose="020B0606030504020204"/>
                <a:cs typeface="Times New Roman" pitchFamily="18" charset="0"/>
              </a:rPr>
              <a:t>:  </a:t>
            </a:r>
            <a:r>
              <a:rPr lang="hi-IN" altLang="ar-SA" b="1" dirty="0">
                <a:latin typeface="Open sans" panose="020B0606030504020204"/>
                <a:cs typeface="Times New Roman" pitchFamily="18" charset="0"/>
              </a:rPr>
              <a:t>तेजी से प्रभावी, बारिश से नष्ट</a:t>
            </a:r>
            <a:endParaRPr lang="en-US" altLang="ar-SA" b="1" dirty="0">
              <a:latin typeface="Open sans" panose="020B0606030504020204"/>
              <a:cs typeface="Times New Roman" pitchFamily="18" charset="0"/>
            </a:endParaRPr>
          </a:p>
          <a:p>
            <a:pPr marL="289339" indent="-289339">
              <a:lnSpc>
                <a:spcPct val="150000"/>
              </a:lnSpc>
              <a:defRPr/>
            </a:pPr>
            <a:r>
              <a:rPr lang="hi-IN" altLang="ar-SA" b="1" dirty="0">
                <a:latin typeface="Open sans" panose="020B0606030504020204"/>
                <a:cs typeface="Times New Roman" pitchFamily="18" charset="0"/>
              </a:rPr>
              <a:t>हाइड्रोलिसिस उत्पाद: एचसीएल + सीओ2</a:t>
            </a:r>
            <a:endParaRPr lang="en-IN" b="1" dirty="0">
              <a:latin typeface="Open sans" panose="020B0606030504020204"/>
              <a:cs typeface="Times New Roman" pitchFamily="18" charset="0"/>
            </a:endParaRPr>
          </a:p>
        </p:txBody>
      </p:sp>
    </p:spTree>
    <p:extLst>
      <p:ext uri="{BB962C8B-B14F-4D97-AF65-F5344CB8AC3E}">
        <p14:creationId xmlns:p14="http://schemas.microsoft.com/office/powerpoint/2010/main" val="90587180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933703"/>
            <a:ext cx="3453178" cy="930374"/>
          </a:xfrm>
        </p:spPr>
        <p:txBody>
          <a:bodyPr>
            <a:noAutofit/>
          </a:bodyPr>
          <a:lstStyle/>
          <a:p>
            <a:pPr algn="ctr"/>
            <a:r>
              <a:rPr lang="hi-IN" sz="5400" b="1" dirty="0">
                <a:solidFill>
                  <a:srgbClr val="C00000"/>
                </a:solidFill>
                <a:latin typeface="Open sans" panose="020B0606030504020204"/>
                <a:ea typeface="+mn-ea"/>
                <a:cs typeface="Times New Roman" pitchFamily="18" charset="0"/>
              </a:rPr>
              <a:t>रासायनिक गुण</a:t>
            </a:r>
            <a:endParaRPr lang="en-US" sz="5400" b="1" dirty="0">
              <a:solidFill>
                <a:srgbClr val="C00000"/>
              </a:solidFill>
              <a:latin typeface="Open sans" panose="020B0606030504020204"/>
              <a:ea typeface="+mn-ea"/>
              <a:cs typeface="Times New Roman"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7" name="Content Placeholder 16">
            <a:extLst>
              <a:ext uri="{FF2B5EF4-FFF2-40B4-BE49-F238E27FC236}">
                <a16:creationId xmlns:a16="http://schemas.microsoft.com/office/drawing/2014/main" id="{415F4216-AAE7-4984-A5DC-3CE17E383632}"/>
              </a:ext>
            </a:extLst>
          </p:cNvPr>
          <p:cNvSpPr txBox="1">
            <a:spLocks/>
          </p:cNvSpPr>
          <p:nvPr/>
        </p:nvSpPr>
        <p:spPr>
          <a:xfrm>
            <a:off x="4159045" y="1278702"/>
            <a:ext cx="7831393" cy="492846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9339" indent="-289339">
              <a:lnSpc>
                <a:spcPct val="200000"/>
              </a:lnSpc>
              <a:defRPr/>
            </a:pPr>
            <a:r>
              <a:rPr lang="hi-IN" altLang="ar-SA" b="1" dirty="0">
                <a:latin typeface="Open sans" panose="020B0606030504020204"/>
                <a:cs typeface="Times New Roman" pitchFamily="18" charset="0"/>
              </a:rPr>
              <a:t>क्वथनांक, ७.६ डिग्री सेल्सियस</a:t>
            </a:r>
          </a:p>
          <a:p>
            <a:pPr marL="289339" indent="-289339">
              <a:lnSpc>
                <a:spcPct val="200000"/>
              </a:lnSpc>
              <a:defRPr/>
            </a:pPr>
            <a:r>
              <a:rPr lang="hi-IN" altLang="ar-SA" b="1" dirty="0">
                <a:latin typeface="Open sans" panose="020B0606030504020204"/>
                <a:cs typeface="Times New Roman" pitchFamily="18" charset="0"/>
              </a:rPr>
              <a:t>वाष्प घनत्व, ३.४ </a:t>
            </a:r>
            <a:r>
              <a:rPr lang="en-US" altLang="ar-SA" b="1" dirty="0">
                <a:latin typeface="Open sans" panose="020B0606030504020204"/>
                <a:cs typeface="Times New Roman" pitchFamily="18" charset="0"/>
              </a:rPr>
              <a:t>(</a:t>
            </a:r>
            <a:r>
              <a:rPr lang="hi-IN" altLang="ar-SA" b="1" dirty="0">
                <a:latin typeface="Open sans" panose="020B0606030504020204"/>
                <a:cs typeface="Times New Roman" pitchFamily="18" charset="0"/>
              </a:rPr>
              <a:t>हवा की तुलना में बहुत भारी है I</a:t>
            </a:r>
          </a:p>
          <a:p>
            <a:pPr marL="289339" indent="-289339">
              <a:lnSpc>
                <a:spcPct val="200000"/>
              </a:lnSpc>
              <a:defRPr/>
            </a:pPr>
            <a:r>
              <a:rPr lang="hi-IN" altLang="ar-SA" b="1" dirty="0">
                <a:latin typeface="Open sans" panose="020B0606030504020204"/>
                <a:cs typeface="Times New Roman" pitchFamily="18" charset="0"/>
              </a:rPr>
              <a:t>एजेंट कमरे के तापमान पर गैसीय अवस्था में रहता है</a:t>
            </a:r>
          </a:p>
          <a:p>
            <a:pPr algn="ctr">
              <a:spcBef>
                <a:spcPct val="50000"/>
              </a:spcBef>
              <a:buFontTx/>
              <a:buNone/>
              <a:defRPr/>
            </a:pPr>
            <a:r>
              <a:rPr lang="hi-IN" altLang="ar-SA" b="1" dirty="0">
                <a:latin typeface="Open sans" panose="020B0606030504020204"/>
                <a:cs typeface="Times New Roman" pitchFamily="18" charset="0"/>
              </a:rPr>
              <a:t>“श्वसन प्रणाली की सुरक्षा के लिए विशेष उपकरण या मास्क पहनना आवश्यक है I”</a:t>
            </a:r>
            <a:endParaRPr lang="en-US" altLang="ar-SA" b="1" dirty="0">
              <a:latin typeface="Open sans" panose="020B0606030504020204"/>
              <a:cs typeface="Times New Roman" pitchFamily="18" charset="0"/>
            </a:endParaRPr>
          </a:p>
          <a:p>
            <a:endParaRPr lang="en-US" b="1" dirty="0"/>
          </a:p>
        </p:txBody>
      </p:sp>
    </p:spTree>
    <p:extLst>
      <p:ext uri="{BB962C8B-B14F-4D97-AF65-F5344CB8AC3E}">
        <p14:creationId xmlns:p14="http://schemas.microsoft.com/office/powerpoint/2010/main" val="52034400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2193857"/>
            <a:ext cx="5099128" cy="2421174"/>
          </a:xfrm>
        </p:spPr>
        <p:txBody>
          <a:bodyPr>
            <a:noAutofit/>
          </a:bodyPr>
          <a:lstStyle/>
          <a:p>
            <a:pPr algn="ctr"/>
            <a:r>
              <a:rPr lang="hi-IN" sz="5400" b="1" dirty="0">
                <a:solidFill>
                  <a:srgbClr val="C00000"/>
                </a:solidFill>
                <a:latin typeface="Open sans" panose="020B0606030504020204"/>
                <a:ea typeface="+mn-ea"/>
                <a:cs typeface="Times New Roman" pitchFamily="18" charset="0"/>
              </a:rPr>
              <a:t>दम घुटने वाले एजेंट: लक्षण और संकेत (फॉस्जीन (</a:t>
            </a:r>
            <a:r>
              <a:rPr lang="en-US" sz="5400" b="1" dirty="0">
                <a:solidFill>
                  <a:srgbClr val="C00000"/>
                </a:solidFill>
                <a:latin typeface="Open sans" panose="020B0606030504020204"/>
                <a:ea typeface="+mn-ea"/>
                <a:cs typeface="Times New Roman" pitchFamily="18" charset="0"/>
              </a:rPr>
              <a:t>CG)</a:t>
            </a:r>
            <a:r>
              <a:rPr lang="hi-IN" sz="5400" b="1" dirty="0">
                <a:solidFill>
                  <a:srgbClr val="C00000"/>
                </a:solidFill>
                <a:latin typeface="Open sans" panose="020B0606030504020204"/>
                <a:ea typeface="+mn-ea"/>
                <a:cs typeface="Times New Roman" pitchFamily="18" charset="0"/>
              </a:rPr>
              <a:t>)</a:t>
            </a:r>
            <a:endParaRPr lang="en-US" sz="5400" b="1" dirty="0">
              <a:solidFill>
                <a:srgbClr val="C00000"/>
              </a:solidFill>
              <a:latin typeface="Open sans" panose="020B0606030504020204"/>
              <a:ea typeface="+mn-ea"/>
              <a:cs typeface="Times New Roman"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7" name="Content Placeholder 16">
            <a:extLst>
              <a:ext uri="{FF2B5EF4-FFF2-40B4-BE49-F238E27FC236}">
                <a16:creationId xmlns:a16="http://schemas.microsoft.com/office/drawing/2014/main" id="{415F4216-AAE7-4984-A5DC-3CE17E383632}"/>
              </a:ext>
            </a:extLst>
          </p:cNvPr>
          <p:cNvSpPr txBox="1">
            <a:spLocks/>
          </p:cNvSpPr>
          <p:nvPr/>
        </p:nvSpPr>
        <p:spPr>
          <a:xfrm>
            <a:off x="4822723" y="1063537"/>
            <a:ext cx="6784775" cy="541256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50000"/>
              </a:lnSpc>
            </a:pPr>
            <a:r>
              <a:rPr lang="hi-IN" sz="3200" b="1" dirty="0">
                <a:latin typeface="Open sans" panose="020B0606030504020204"/>
                <a:cs typeface="Times New Roman" pitchFamily="18" charset="0"/>
              </a:rPr>
              <a:t>आरंभ में केवल आंखों और गले में मामूली जलन; 4-8 घंटे की अवधि के बाद, होंठों का रंग बदलना, ठंडे और चिपचिपे पसीने का आना, फेफड़ों पर लंबे समय तक रहने वाले घाव, रक्तप्रवाह से फेफड़ों में बड़ी मात्रा में तरल पदार्थ का रिसाव, जिससे पीड़ित व्यक्ति ऑक्सीजन की कमी से डूबने जैसा अनुभव करता है और मर जाता है।</a:t>
            </a:r>
            <a:endParaRPr lang="en-US" altLang="ar-SA" sz="3200" b="1" dirty="0">
              <a:latin typeface="Open sans" panose="020B0606030504020204"/>
              <a:cs typeface="Times New Roman" pitchFamily="18" charset="0"/>
            </a:endParaRPr>
          </a:p>
          <a:p>
            <a:pPr algn="just">
              <a:lnSpc>
                <a:spcPct val="200000"/>
              </a:lnSpc>
            </a:pPr>
            <a:endParaRPr lang="en-US" dirty="0"/>
          </a:p>
        </p:txBody>
      </p:sp>
    </p:spTree>
    <p:extLst>
      <p:ext uri="{BB962C8B-B14F-4D97-AF65-F5344CB8AC3E}">
        <p14:creationId xmlns:p14="http://schemas.microsoft.com/office/powerpoint/2010/main" val="202185952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5914" y="2193857"/>
            <a:ext cx="4213352" cy="2421174"/>
          </a:xfrm>
        </p:spPr>
        <p:txBody>
          <a:bodyPr>
            <a:noAutofit/>
          </a:bodyPr>
          <a:lstStyle/>
          <a:p>
            <a:pPr algn="ctr"/>
            <a:r>
              <a:rPr lang="hi-IN" sz="4000" b="1" dirty="0">
                <a:solidFill>
                  <a:srgbClr val="C00000"/>
                </a:solidFill>
                <a:latin typeface="Open sans" panose="020B0606030504020204"/>
                <a:cs typeface="Times New Roman" pitchFamily="18" charset="0"/>
              </a:rPr>
              <a:t>दम घुटने वाले एजेंट: लक्षण और संकेत</a:t>
            </a:r>
            <a:br>
              <a:rPr lang="en-US" sz="4000" b="1" dirty="0">
                <a:solidFill>
                  <a:srgbClr val="C00000"/>
                </a:solidFill>
                <a:latin typeface="Open sans" panose="020B0606030504020204"/>
                <a:cs typeface="Arial" pitchFamily="34" charset="0"/>
              </a:rPr>
            </a:br>
            <a:r>
              <a:rPr lang="hi-IN" sz="4000" b="1" dirty="0">
                <a:solidFill>
                  <a:srgbClr val="C00000"/>
                </a:solidFill>
                <a:latin typeface="Open sans" panose="020B0606030504020204"/>
                <a:cs typeface="Times New Roman" pitchFamily="18" charset="0"/>
              </a:rPr>
              <a:t>डिफॉस्जीन (</a:t>
            </a:r>
            <a:r>
              <a:rPr lang="en-US" sz="4000" b="1" dirty="0">
                <a:solidFill>
                  <a:srgbClr val="C00000"/>
                </a:solidFill>
                <a:latin typeface="Open sans" panose="020B0606030504020204"/>
                <a:cs typeface="Times New Roman" pitchFamily="18" charset="0"/>
              </a:rPr>
              <a:t>DP)</a:t>
            </a: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7" name="Content Placeholder 16">
            <a:extLst>
              <a:ext uri="{FF2B5EF4-FFF2-40B4-BE49-F238E27FC236}">
                <a16:creationId xmlns:a16="http://schemas.microsoft.com/office/drawing/2014/main" id="{415F4216-AAE7-4984-A5DC-3CE17E383632}"/>
              </a:ext>
            </a:extLst>
          </p:cNvPr>
          <p:cNvSpPr txBox="1">
            <a:spLocks/>
          </p:cNvSpPr>
          <p:nvPr/>
        </p:nvSpPr>
        <p:spPr>
          <a:xfrm>
            <a:off x="4439266" y="1171120"/>
            <a:ext cx="7232779" cy="532650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50000"/>
              </a:lnSpc>
            </a:pPr>
            <a:r>
              <a:rPr lang="hi-IN" sz="3200" b="1" dirty="0">
                <a:latin typeface="Open sans" panose="020B0606030504020204"/>
                <a:cs typeface="Times New Roman" pitchFamily="18" charset="0"/>
              </a:rPr>
              <a:t>आरंभ में केवल आंखों और गले में मामूली जलन; 4-8 घंटे की गुप्त अवधि के बाद, होंठों का रंग बदलना, ठंडे और चिपचिपे पसीने का आना, प्रणालीगत नुकसान विशेष रूप से लिवर और गुर्दे को, फेफड़ों पर लंबे समय तक रहने वाले घाव विकसित होना, रक्तप्रवाह से फेफड़ों में बड़ी मात्रा में तरल पदार्थ का रिसाव, जिससे पीड़ित व्यक्ति ऑक्सीजन की कमी से डूबने जैसा अनुभव करता है और मर जाता है।</a:t>
            </a:r>
            <a:endParaRPr lang="en-US" altLang="ar-SA" dirty="0">
              <a:latin typeface="Open sans" panose="020B0606030504020204"/>
            </a:endParaRPr>
          </a:p>
          <a:p>
            <a:pPr algn="just">
              <a:lnSpc>
                <a:spcPct val="200000"/>
              </a:lnSpc>
            </a:pPr>
            <a:endParaRPr lang="en-US" sz="2400" dirty="0"/>
          </a:p>
        </p:txBody>
      </p:sp>
    </p:spTree>
    <p:extLst>
      <p:ext uri="{BB962C8B-B14F-4D97-AF65-F5344CB8AC3E}">
        <p14:creationId xmlns:p14="http://schemas.microsoft.com/office/powerpoint/2010/main" val="311913665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094" y="2129310"/>
            <a:ext cx="3409480" cy="2421174"/>
          </a:xfrm>
        </p:spPr>
        <p:txBody>
          <a:bodyPr>
            <a:noAutofit/>
          </a:bodyPr>
          <a:lstStyle/>
          <a:p>
            <a:pPr algn="ctr"/>
            <a:r>
              <a:rPr lang="en-US" sz="4000" b="1" dirty="0">
                <a:solidFill>
                  <a:srgbClr val="C00000"/>
                </a:solidFill>
                <a:latin typeface="Open sans" panose="020B0606030504020204"/>
                <a:cs typeface="Arial" pitchFamily="34" charset="0"/>
              </a:rPr>
              <a:t> </a:t>
            </a:r>
            <a:r>
              <a:rPr lang="hi-IN" sz="4000" b="1" dirty="0">
                <a:solidFill>
                  <a:srgbClr val="C00000"/>
                </a:solidFill>
                <a:latin typeface="Open sans" panose="020B0606030504020204"/>
                <a:cs typeface="Times New Roman" pitchFamily="18" charset="0"/>
              </a:rPr>
              <a:t>मनोरसायन  रासायनिक पदार्थ</a:t>
            </a:r>
            <a:endParaRPr lang="en-US" sz="4000" b="1" dirty="0">
              <a:solidFill>
                <a:srgbClr val="C00000"/>
              </a:solidFill>
              <a:latin typeface="Open sans" panose="020B0606030504020204"/>
              <a:cs typeface="Times New Roman"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7" name="Content Placeholder 16">
            <a:extLst>
              <a:ext uri="{FF2B5EF4-FFF2-40B4-BE49-F238E27FC236}">
                <a16:creationId xmlns:a16="http://schemas.microsoft.com/office/drawing/2014/main" id="{415F4216-AAE7-4984-A5DC-3CE17E383632}"/>
              </a:ext>
            </a:extLst>
          </p:cNvPr>
          <p:cNvSpPr txBox="1">
            <a:spLocks/>
          </p:cNvSpPr>
          <p:nvPr/>
        </p:nvSpPr>
        <p:spPr>
          <a:xfrm>
            <a:off x="3554361" y="1181879"/>
            <a:ext cx="8042384" cy="548786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0000"/>
              </a:lnSpc>
            </a:pPr>
            <a:r>
              <a:rPr lang="hi-IN" altLang="en-US" sz="3200" b="1" dirty="0">
                <a:latin typeface="Open sans" panose="020B0606030504020204"/>
                <a:cs typeface="Times New Roman" pitchFamily="18" charset="0"/>
              </a:rPr>
              <a:t>गैर-घातक रासायनिक एजेंट या मनोरसायन ऐसे प्रभाव पैदा कर सकते हैं जो लोगों को उनके दैनिक कार्यों और जिम्मेदारियों को पूरा करने से रोकते हैं।</a:t>
            </a:r>
          </a:p>
          <a:p>
            <a:pPr marL="0" indent="0" algn="just">
              <a:lnSpc>
                <a:spcPct val="100000"/>
              </a:lnSpc>
            </a:pPr>
            <a:r>
              <a:rPr lang="hi-IN" sz="3200" b="1" dirty="0">
                <a:latin typeface="Open sans" panose="020B0606030504020204"/>
                <a:ea typeface="Times New Roman" panose="02020603050405020304" pitchFamily="18" charset="0"/>
              </a:rPr>
              <a:t> </a:t>
            </a:r>
            <a:r>
              <a:rPr lang="hi-IN" sz="3200" b="1" dirty="0">
                <a:latin typeface="Open sans" panose="020B0606030504020204"/>
                <a:cs typeface="Times New Roman" pitchFamily="18" charset="0"/>
              </a:rPr>
              <a:t>गैर-घातक रासायनिक एजेंटों के प्रभाव की अवधि अलग-अलग हो सकती है, लेकिन अधिकांश मामलों में व्यक्ति पूरी तरह से ठीक हो जाता है और कोई स्थायी प्रभाव नहीं रहता है।</a:t>
            </a:r>
            <a:endParaRPr lang="en-US" sz="3200" b="1" dirty="0">
              <a:latin typeface="Open sans" panose="020B0606030504020204"/>
              <a:cs typeface="Times New Roman" pitchFamily="18" charset="0"/>
            </a:endParaRPr>
          </a:p>
          <a:p>
            <a:pPr marL="0" indent="0" algn="just">
              <a:lnSpc>
                <a:spcPct val="100000"/>
              </a:lnSpc>
            </a:pPr>
            <a:r>
              <a:rPr lang="en-US" sz="3200" b="1" dirty="0">
                <a:latin typeface="Open sans" panose="020B0606030504020204"/>
                <a:cs typeface="Times New Roman" pitchFamily="18" charset="0"/>
              </a:rPr>
              <a:t> </a:t>
            </a:r>
            <a:r>
              <a:rPr lang="hi-IN" sz="3200" b="1" dirty="0">
                <a:latin typeface="Open sans" panose="020B0606030504020204"/>
                <a:cs typeface="Times New Roman" pitchFamily="18" charset="0"/>
              </a:rPr>
              <a:t>कई रासायनिक पदार्थ ऐसे प्रभाव पैदा कर सकते हैं जो लोगों को अक्षम बना सकते हैं, लेकिन सैन्य उद्देश्यों के लिए इनका उपयोग करने के लिए अभी तक कोई प्रभावी तरीका नहीं खोजा गया है।</a:t>
            </a:r>
            <a:endParaRPr lang="en-US" altLang="ar-SA" sz="3200" b="1" dirty="0">
              <a:latin typeface="Open sans" panose="020B0606030504020204"/>
              <a:cs typeface="Times New Roman" pitchFamily="18" charset="0"/>
            </a:endParaRPr>
          </a:p>
          <a:p>
            <a:pPr algn="just"/>
            <a:endParaRPr lang="en-US" dirty="0"/>
          </a:p>
        </p:txBody>
      </p:sp>
    </p:spTree>
    <p:extLst>
      <p:ext uri="{BB962C8B-B14F-4D97-AF65-F5344CB8AC3E}">
        <p14:creationId xmlns:p14="http://schemas.microsoft.com/office/powerpoint/2010/main" val="252424241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926592"/>
            <a:ext cx="4733338" cy="1192695"/>
          </a:xfrm>
        </p:spPr>
        <p:txBody>
          <a:bodyPr>
            <a:noAutofit/>
          </a:bodyPr>
          <a:lstStyle/>
          <a:p>
            <a:pPr algn="ctr"/>
            <a:r>
              <a:rPr lang="hi-IN" sz="4000" b="1" dirty="0">
                <a:solidFill>
                  <a:srgbClr val="C00000"/>
                </a:solidFill>
                <a:latin typeface="Open sans" panose="020B0606030504020204"/>
                <a:cs typeface="Times New Roman" pitchFamily="18" charset="0"/>
              </a:rPr>
              <a:t>ज्ञात अक्षम करने वाले एजेंट</a:t>
            </a:r>
            <a:endParaRPr lang="en-US" sz="4000" b="1" dirty="0">
              <a:solidFill>
                <a:srgbClr val="C00000"/>
              </a:solidFill>
              <a:latin typeface="Open sans" panose="020B0606030504020204"/>
              <a:cs typeface="Times New Roman" pitchFamily="18" charset="0"/>
            </a:endParaRPr>
          </a:p>
        </p:txBody>
      </p:sp>
      <p:sp>
        <p:nvSpPr>
          <p:cNvPr id="3" name="Content Placeholder 2"/>
          <p:cNvSpPr>
            <a:spLocks noGrp="1"/>
          </p:cNvSpPr>
          <p:nvPr>
            <p:ph idx="1"/>
          </p:nvPr>
        </p:nvSpPr>
        <p:spPr>
          <a:xfrm>
            <a:off x="4586748" y="1346262"/>
            <a:ext cx="7590951" cy="5054537"/>
          </a:xfrm>
        </p:spPr>
        <p:txBody>
          <a:bodyPr>
            <a:noAutofit/>
          </a:bodyPr>
          <a:lstStyle/>
          <a:p>
            <a:pPr marL="355600" marR="5080" indent="-355600">
              <a:lnSpc>
                <a:spcPct val="200000"/>
              </a:lnSpc>
              <a:spcBef>
                <a:spcPts val="95"/>
              </a:spcBef>
            </a:pPr>
            <a:r>
              <a:rPr lang="hi-IN" sz="3200" b="1" dirty="0">
                <a:latin typeface="Open sans" panose="020B0606030504020204"/>
                <a:cs typeface="Times New Roman" pitchFamily="18" charset="0"/>
              </a:rPr>
              <a:t>लिसेर्जिक एसिड डाइथाइलामाइड (एलएसडी)</a:t>
            </a:r>
          </a:p>
          <a:p>
            <a:pPr marL="355600" marR="5080" indent="-355600">
              <a:lnSpc>
                <a:spcPct val="200000"/>
              </a:lnSpc>
              <a:spcBef>
                <a:spcPts val="95"/>
              </a:spcBef>
            </a:pPr>
            <a:r>
              <a:rPr lang="hi-IN" sz="3200" b="1" dirty="0">
                <a:latin typeface="Open sans" panose="020B0606030504020204"/>
                <a:cs typeface="Times New Roman" pitchFamily="18" charset="0"/>
              </a:rPr>
              <a:t>क्विनुक्लिडिनिल बेंजिलेट (बीजेड)</a:t>
            </a:r>
          </a:p>
          <a:p>
            <a:pPr marL="355600" marR="5080" indent="-355600">
              <a:lnSpc>
                <a:spcPct val="200000"/>
              </a:lnSpc>
              <a:spcBef>
                <a:spcPts val="95"/>
              </a:spcBef>
            </a:pPr>
            <a:r>
              <a:rPr lang="hi-IN" sz="3200" b="1" dirty="0">
                <a:latin typeface="Open sans" panose="020B0606030504020204"/>
                <a:cs typeface="Times New Roman" pitchFamily="18" charset="0"/>
              </a:rPr>
              <a:t>ओपियोइड्स (फेंटेनाइल, एटोरफिन)</a:t>
            </a:r>
          </a:p>
          <a:p>
            <a:pPr marL="355600" marR="5080" indent="-355600">
              <a:lnSpc>
                <a:spcPct val="200000"/>
              </a:lnSpc>
              <a:spcBef>
                <a:spcPts val="95"/>
              </a:spcBef>
            </a:pPr>
            <a:r>
              <a:rPr lang="hi-IN" sz="3200" b="1" dirty="0">
                <a:latin typeface="Open sans" panose="020B0606030504020204"/>
                <a:cs typeface="Times New Roman" pitchFamily="18" charset="0"/>
              </a:rPr>
              <a:t>मॉर्फिन</a:t>
            </a:r>
          </a:p>
          <a:p>
            <a:pPr marL="355600" marR="5080" indent="-355600">
              <a:lnSpc>
                <a:spcPct val="200000"/>
              </a:lnSpc>
              <a:spcBef>
                <a:spcPts val="95"/>
              </a:spcBef>
            </a:pPr>
            <a:r>
              <a:rPr lang="hi-IN" sz="3200" b="1" dirty="0">
                <a:latin typeface="Open sans" panose="020B0606030504020204"/>
                <a:cs typeface="Times New Roman" pitchFamily="18" charset="0"/>
              </a:rPr>
              <a:t>कैनाबिनोइड्स</a:t>
            </a:r>
            <a:endParaRPr lang="en-IN" sz="3200" b="1" dirty="0">
              <a:latin typeface="Open sans" panose="020B0606030504020204"/>
              <a:cs typeface="Times New Roman"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127006147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306290"/>
            <a:ext cx="3453178" cy="1336562"/>
          </a:xfrm>
        </p:spPr>
        <p:txBody>
          <a:bodyPr>
            <a:noAutofit/>
          </a:bodyPr>
          <a:lstStyle/>
          <a:p>
            <a:pPr algn="ctr"/>
            <a:r>
              <a:rPr lang="hi-IN" sz="4000" b="1" dirty="0">
                <a:solidFill>
                  <a:srgbClr val="C00000"/>
                </a:solidFill>
                <a:latin typeface="Open sans" panose="020B0606030504020204"/>
                <a:cs typeface="Times New Roman" pitchFamily="18" charset="0"/>
              </a:rPr>
              <a:t>बी.जेड एजेंट </a:t>
            </a:r>
            <a:endParaRPr lang="en-US" sz="4000" b="1" dirty="0">
              <a:solidFill>
                <a:srgbClr val="C00000"/>
              </a:solidFill>
              <a:latin typeface="Open sans" panose="020B0606030504020204"/>
              <a:cs typeface="Times New Roman"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7" name="Content Placeholder 16">
            <a:extLst>
              <a:ext uri="{FF2B5EF4-FFF2-40B4-BE49-F238E27FC236}">
                <a16:creationId xmlns:a16="http://schemas.microsoft.com/office/drawing/2014/main" id="{415F4216-AAE7-4984-A5DC-3CE17E383632}"/>
              </a:ext>
            </a:extLst>
          </p:cNvPr>
          <p:cNvSpPr txBox="1">
            <a:spLocks/>
          </p:cNvSpPr>
          <p:nvPr/>
        </p:nvSpPr>
        <p:spPr>
          <a:xfrm>
            <a:off x="5433306" y="777257"/>
            <a:ext cx="5686108" cy="515437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200000"/>
              </a:lnSpc>
            </a:pPr>
            <a:r>
              <a:rPr lang="hi-IN" altLang="en-US" sz="3200" b="1" dirty="0">
                <a:latin typeface="Open sans" panose="020B0606030504020204"/>
                <a:cs typeface="Times New Roman" pitchFamily="18" charset="0"/>
              </a:rPr>
              <a:t>रासायनिक नाम: क्विनुक्लिडिनिल बेंज़िलेट (बीजेड)</a:t>
            </a:r>
          </a:p>
          <a:p>
            <a:pPr>
              <a:lnSpc>
                <a:spcPct val="200000"/>
              </a:lnSpc>
            </a:pPr>
            <a:r>
              <a:rPr lang="hi-IN" altLang="en-US" sz="3200" b="1" dirty="0">
                <a:latin typeface="Open sans" panose="020B0606030504020204"/>
                <a:cs typeface="Times New Roman" pitchFamily="18" charset="0"/>
              </a:rPr>
              <a:t>भौतिक अवस्था</a:t>
            </a:r>
            <a:r>
              <a:rPr lang="en-US" altLang="en-US" sz="3200" b="1" dirty="0">
                <a:latin typeface="Open sans" panose="020B0606030504020204"/>
                <a:cs typeface="Times New Roman" pitchFamily="18" charset="0"/>
              </a:rPr>
              <a:t>	: </a:t>
            </a:r>
            <a:r>
              <a:rPr lang="hi-IN" altLang="en-US" sz="3200" b="1" dirty="0">
                <a:latin typeface="Open sans" panose="020B0606030504020204"/>
                <a:cs typeface="Times New Roman" pitchFamily="18" charset="0"/>
              </a:rPr>
              <a:t>सफ़ेद ठोस </a:t>
            </a:r>
          </a:p>
          <a:p>
            <a:pPr>
              <a:lnSpc>
                <a:spcPct val="200000"/>
              </a:lnSpc>
            </a:pPr>
            <a:r>
              <a:rPr lang="hi-IN" altLang="en-US" sz="3200" b="1" dirty="0">
                <a:latin typeface="Open sans" panose="020B0606030504020204"/>
                <a:cs typeface="Times New Roman" pitchFamily="18" charset="0"/>
              </a:rPr>
              <a:t>गलनांक </a:t>
            </a:r>
            <a:r>
              <a:rPr lang="en-US" altLang="en-US" sz="3200" b="1" dirty="0">
                <a:latin typeface="Open sans" panose="020B0606030504020204"/>
                <a:cs typeface="Times New Roman" pitchFamily="18" charset="0"/>
              </a:rPr>
              <a:t>	: 160 C</a:t>
            </a:r>
          </a:p>
          <a:p>
            <a:pPr>
              <a:lnSpc>
                <a:spcPct val="200000"/>
              </a:lnSpc>
            </a:pPr>
            <a:r>
              <a:rPr lang="hi-IN" altLang="en-US" sz="3200" b="1" dirty="0">
                <a:latin typeface="Open sans" panose="020B0606030504020204"/>
                <a:cs typeface="Times New Roman" pitchFamily="18" charset="0"/>
              </a:rPr>
              <a:t>वाष्पशीलता </a:t>
            </a:r>
            <a:r>
              <a:rPr lang="en-US" altLang="en-US" sz="3200" b="1" dirty="0">
                <a:latin typeface="Open sans" panose="020B0606030504020204"/>
                <a:cs typeface="Times New Roman" pitchFamily="18" charset="0"/>
              </a:rPr>
              <a:t>		: </a:t>
            </a:r>
            <a:r>
              <a:rPr lang="hi-IN" altLang="en-US" sz="3200" b="1" dirty="0">
                <a:latin typeface="Open sans" panose="020B0606030504020204"/>
                <a:cs typeface="Times New Roman" pitchFamily="18" charset="0"/>
              </a:rPr>
              <a:t>नगण्य (बहत कम)</a:t>
            </a:r>
            <a:endParaRPr lang="en-US" altLang="ar-SA" sz="3200" b="1" dirty="0">
              <a:latin typeface="Open sans" panose="020B0606030504020204"/>
            </a:endParaRPr>
          </a:p>
          <a:p>
            <a:pPr>
              <a:lnSpc>
                <a:spcPct val="200000"/>
              </a:lnSpc>
            </a:pPr>
            <a:endParaRPr lang="en-US" dirty="0"/>
          </a:p>
        </p:txBody>
      </p:sp>
    </p:spTree>
    <p:extLst>
      <p:ext uri="{BB962C8B-B14F-4D97-AF65-F5344CB8AC3E}">
        <p14:creationId xmlns:p14="http://schemas.microsoft.com/office/powerpoint/2010/main" val="64279546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87794"/>
            <a:ext cx="4021622" cy="2217634"/>
          </a:xfrm>
        </p:spPr>
        <p:txBody>
          <a:bodyPr>
            <a:noAutofit/>
          </a:bodyPr>
          <a:lstStyle/>
          <a:p>
            <a:pPr algn="ctr"/>
            <a:r>
              <a:rPr lang="hi-IN" sz="4000" b="1" dirty="0">
                <a:solidFill>
                  <a:srgbClr val="C00000"/>
                </a:solidFill>
                <a:latin typeface="Open sans" panose="020B0606030504020204"/>
                <a:cs typeface="Times New Roman" pitchFamily="18" charset="0"/>
              </a:rPr>
              <a:t>अक्षम करने वाले एजेंट: लक्षण और संकेत (बीजेड)</a:t>
            </a:r>
            <a:endParaRPr lang="en-US" sz="4000" b="1" dirty="0">
              <a:solidFill>
                <a:srgbClr val="C00000"/>
              </a:solidFill>
              <a:latin typeface="Open sans" panose="020B0606030504020204"/>
              <a:cs typeface="Times New Roman"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7" name="Content Placeholder 16">
            <a:extLst>
              <a:ext uri="{FF2B5EF4-FFF2-40B4-BE49-F238E27FC236}">
                <a16:creationId xmlns:a16="http://schemas.microsoft.com/office/drawing/2014/main" id="{415F4216-AAE7-4984-A5DC-3CE17E383632}"/>
              </a:ext>
            </a:extLst>
          </p:cNvPr>
          <p:cNvSpPr txBox="1">
            <a:spLocks/>
          </p:cNvSpPr>
          <p:nvPr/>
        </p:nvSpPr>
        <p:spPr>
          <a:xfrm>
            <a:off x="4021622" y="932718"/>
            <a:ext cx="7618149" cy="503604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buNone/>
            </a:pPr>
            <a:r>
              <a:rPr lang="hi-IN" sz="3200" b="1" dirty="0">
                <a:latin typeface="Open sans" panose="020B0606030504020204"/>
                <a:cs typeface="Times New Roman" pitchFamily="18" charset="0"/>
              </a:rPr>
              <a:t>तेज़ दिल की धड़कन, शुष्क त्वचा और होंठ, धुंधली निकट दृष्टि, त्वचा का लाल होना, मूत्र अवधारण, कब्ज, बेहोशी, आश्चर्यजनक स्थिति में प्रगति और सामान्य गतिविधि में हस्तक्षेप, अत्यधिक उत्तेजना, भ्रम, मतिभ्रम। उच्च खुराक पूरी तरह से किसी भी सैन्य कार्य को करने की क्षमता को नष्ट कर देती है, अनुपचारित हताहत को पूर्ण स्वस्थ होने में तीन से चार दिनों का समय लगता है।</a:t>
            </a:r>
            <a:endParaRPr lang="en-US" altLang="ar-SA" sz="3200" b="1" dirty="0">
              <a:latin typeface="Open sans" panose="020B0606030504020204"/>
              <a:cs typeface="Times New Roman" pitchFamily="18" charset="0"/>
            </a:endParaRPr>
          </a:p>
          <a:p>
            <a:pPr algn="just">
              <a:lnSpc>
                <a:spcPct val="200000"/>
              </a:lnSpc>
            </a:pPr>
            <a:endParaRPr lang="en-US" sz="2400" dirty="0"/>
          </a:p>
        </p:txBody>
      </p:sp>
    </p:spTree>
    <p:extLst>
      <p:ext uri="{BB962C8B-B14F-4D97-AF65-F5344CB8AC3E}">
        <p14:creationId xmlns:p14="http://schemas.microsoft.com/office/powerpoint/2010/main" val="32483060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4651" y="2779107"/>
            <a:ext cx="4363719" cy="1586416"/>
          </a:xfrm>
        </p:spPr>
        <p:txBody>
          <a:bodyPr>
            <a:noAutofit/>
          </a:bodyPr>
          <a:lstStyle/>
          <a:p>
            <a:pPr algn="ctr"/>
            <a:r>
              <a:rPr lang="hi-IN" sz="4000" b="1" dirty="0">
                <a:solidFill>
                  <a:srgbClr val="C00000"/>
                </a:solidFill>
                <a:latin typeface="Open sans" panose="020B0606030504020204"/>
                <a:cs typeface="Arial" pitchFamily="34" charset="0"/>
              </a:rPr>
              <a:t>रासायनिक युद्ध एजेंट (सीडब्ल्यूए) का वर्गीकरण</a:t>
            </a:r>
            <a:endParaRPr lang="en-US" sz="40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5002249" y="1390338"/>
            <a:ext cx="6786880" cy="4891192"/>
          </a:xfrm>
        </p:spPr>
        <p:txBody>
          <a:bodyPr>
            <a:noAutofit/>
          </a:bodyPr>
          <a:lstStyle/>
          <a:p>
            <a:pPr marL="0" lvl="0" indent="0">
              <a:lnSpc>
                <a:spcPct val="200000"/>
              </a:lnSpc>
              <a:buNone/>
            </a:pPr>
            <a:r>
              <a:rPr lang="hi-IN" dirty="0">
                <a:latin typeface="Open sans" panose="020B0606030504020204"/>
                <a:cs typeface="Aharoni" panose="02010803020104030203" pitchFamily="2" charset="-79"/>
              </a:rPr>
              <a:t>रासायनिक एजेंटों का वर्गीकरण निम्नलिखित मानदंडों के अनुसार किया जाता है:</a:t>
            </a:r>
            <a:endParaRPr lang="en-US" dirty="0">
              <a:latin typeface="Open sans" panose="020B0606030504020204"/>
              <a:cs typeface="Aharoni" panose="02010803020104030203" pitchFamily="2" charset="-79"/>
            </a:endParaRPr>
          </a:p>
          <a:p>
            <a:pPr lvl="0">
              <a:lnSpc>
                <a:spcPct val="200000"/>
              </a:lnSpc>
              <a:buFont typeface="Wingdings" panose="05000000000000000000" pitchFamily="2" charset="2"/>
              <a:buChar char="ü"/>
            </a:pPr>
            <a:r>
              <a:rPr lang="hi-IN" dirty="0">
                <a:latin typeface="Open sans" panose="020B0606030504020204"/>
                <a:cs typeface="Aharoni" panose="02010803020104030203" pitchFamily="2" charset="-79"/>
              </a:rPr>
              <a:t>सैन्य उपयोग:</a:t>
            </a:r>
            <a:endParaRPr lang="en-US" dirty="0">
              <a:latin typeface="Open sans" panose="020B0606030504020204"/>
              <a:cs typeface="Aharoni" panose="02010803020104030203" pitchFamily="2" charset="-79"/>
            </a:endParaRPr>
          </a:p>
          <a:p>
            <a:pPr lvl="0">
              <a:lnSpc>
                <a:spcPct val="200000"/>
              </a:lnSpc>
              <a:buFont typeface="Wingdings" panose="05000000000000000000" pitchFamily="2" charset="2"/>
              <a:buChar char="ü"/>
            </a:pPr>
            <a:r>
              <a:rPr lang="hi-IN" dirty="0">
                <a:latin typeface="Open sans" panose="020B0606030504020204"/>
                <a:cs typeface="Aharoni" panose="02010803020104030203" pitchFamily="2" charset="-79"/>
              </a:rPr>
              <a:t>प्रभावशीलता की अवधि:</a:t>
            </a:r>
            <a:endParaRPr lang="en-US" dirty="0">
              <a:latin typeface="Open sans" panose="020B0606030504020204"/>
              <a:cs typeface="Aharoni" panose="02010803020104030203" pitchFamily="2" charset="-79"/>
            </a:endParaRPr>
          </a:p>
          <a:p>
            <a:pPr lvl="0">
              <a:lnSpc>
                <a:spcPct val="200000"/>
              </a:lnSpc>
              <a:buFont typeface="Wingdings" panose="05000000000000000000" pitchFamily="2" charset="2"/>
              <a:buChar char="ü"/>
            </a:pPr>
            <a:r>
              <a:rPr lang="hi-IN" dirty="0">
                <a:latin typeface="Open sans" panose="020B0606030504020204"/>
                <a:cs typeface="Aharoni" panose="02010803020104030203" pitchFamily="2" charset="-79"/>
              </a:rPr>
              <a:t>शरीर पर प्रभाव:</a:t>
            </a:r>
            <a:endParaRPr lang="en-IN" dirty="0">
              <a:latin typeface="Open sans" panose="020B0606030504020204"/>
              <a:cs typeface="Aharoni" panose="02010803020104030203" pitchFamily="2" charset="-79"/>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358963428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188303"/>
            <a:ext cx="2743200" cy="1469297"/>
          </a:xfrm>
        </p:spPr>
        <p:txBody>
          <a:bodyPr>
            <a:noAutofit/>
          </a:bodyPr>
          <a:lstStyle/>
          <a:p>
            <a:pPr algn="ctr"/>
            <a:r>
              <a:rPr lang="hi-IN" sz="4000" b="1" dirty="0">
                <a:solidFill>
                  <a:srgbClr val="C00000"/>
                </a:solidFill>
                <a:latin typeface="Open sans" panose="020B0606030504020204"/>
                <a:cs typeface="Times New Roman" pitchFamily="18" charset="0"/>
              </a:rPr>
              <a:t>जलनकारी (आँसू गैस)</a:t>
            </a:r>
            <a:endParaRPr lang="en-US" sz="4000" b="1" dirty="0">
              <a:solidFill>
                <a:srgbClr val="C00000"/>
              </a:solidFill>
              <a:latin typeface="Open sans" panose="020B0606030504020204"/>
              <a:cs typeface="Times New Roman"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7" name="Content Placeholder 16">
            <a:extLst>
              <a:ext uri="{FF2B5EF4-FFF2-40B4-BE49-F238E27FC236}">
                <a16:creationId xmlns:a16="http://schemas.microsoft.com/office/drawing/2014/main" id="{415F4216-AAE7-4984-A5DC-3CE17E383632}"/>
              </a:ext>
            </a:extLst>
          </p:cNvPr>
          <p:cNvSpPr txBox="1">
            <a:spLocks/>
          </p:cNvSpPr>
          <p:nvPr/>
        </p:nvSpPr>
        <p:spPr>
          <a:xfrm>
            <a:off x="3038167" y="1384348"/>
            <a:ext cx="9006797" cy="519343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0000"/>
              </a:lnSpc>
              <a:defRPr/>
            </a:pPr>
            <a:r>
              <a:rPr lang="hi-IN" b="1" dirty="0">
                <a:latin typeface="Open sans" panose="020B0606030504020204"/>
                <a:cs typeface="Times New Roman" pitchFamily="18" charset="0"/>
              </a:rPr>
              <a:t>सीएस (2-क्लोरोबेंजाल मैलानोनाइट्राइल) एक भौतिक अक्षमकर्ता का उदाहरण होगा।</a:t>
            </a:r>
          </a:p>
          <a:p>
            <a:pPr algn="just">
              <a:lnSpc>
                <a:spcPct val="100000"/>
              </a:lnSpc>
              <a:defRPr/>
            </a:pPr>
            <a:r>
              <a:rPr lang="hi-IN" b="1" dirty="0">
                <a:latin typeface="Open sans" panose="020B0606030504020204"/>
                <a:cs typeface="Times New Roman" pitchFamily="18" charset="0"/>
              </a:rPr>
              <a:t>ठोससफेद क्रिस्टलीय </a:t>
            </a:r>
          </a:p>
          <a:p>
            <a:pPr algn="just">
              <a:lnSpc>
                <a:spcPct val="100000"/>
              </a:lnSpc>
              <a:defRPr/>
            </a:pPr>
            <a:r>
              <a:rPr lang="hi-IN" b="1" dirty="0">
                <a:latin typeface="Open sans" panose="020B0606030504020204"/>
                <a:cs typeface="Times New Roman" pitchFamily="18" charset="0"/>
              </a:rPr>
              <a:t>रासायनिक एजेंट, जैसे कि आँसू गैस या अन्य जलनकारी एजेंट, वातावरण में फैलाए जाते हैं ताकि वे एक विशिष्ट क्षेत्र में प्रभाव डाल सकें।</a:t>
            </a:r>
          </a:p>
          <a:p>
            <a:pPr algn="just">
              <a:lnSpc>
                <a:spcPct val="100000"/>
              </a:lnSpc>
              <a:defRPr/>
            </a:pPr>
            <a:r>
              <a:rPr lang="hi-IN" b="1" dirty="0">
                <a:latin typeface="Open sans" panose="020B0606030504020204"/>
                <a:cs typeface="Times New Roman" pitchFamily="18" charset="0"/>
              </a:rPr>
              <a:t> वास्तव में गैर-घातक एजेंट हैI</a:t>
            </a:r>
          </a:p>
          <a:p>
            <a:pPr algn="just">
              <a:lnSpc>
                <a:spcPct val="100000"/>
              </a:lnSpc>
              <a:defRPr/>
            </a:pPr>
            <a:r>
              <a:rPr lang="hi-IN" altLang="en-US" b="1" dirty="0">
                <a:latin typeface="Open sans" panose="020B0606030504020204"/>
                <a:cs typeface="Times New Roman" pitchFamily="18" charset="0"/>
              </a:rPr>
              <a:t>सीएन – (क्लोरोएसिटोफेनोन) ठोस एजेंट एरोसोल के रूप में फैलाया जाता है; वाष्पशीलता कम होती है और इसके आंसू लाने वाले प्रभाव होते हैं।</a:t>
            </a:r>
            <a:endParaRPr lang="en-US" altLang="ar-SA" b="1" dirty="0">
              <a:latin typeface="Open sans" panose="020B0606030504020204"/>
              <a:cs typeface="Times New Roman" pitchFamily="18" charset="0"/>
            </a:endParaRPr>
          </a:p>
        </p:txBody>
      </p:sp>
    </p:spTree>
    <p:extLst>
      <p:ext uri="{BB962C8B-B14F-4D97-AF65-F5344CB8AC3E}">
        <p14:creationId xmlns:p14="http://schemas.microsoft.com/office/powerpoint/2010/main" val="304540957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524501"/>
            <a:ext cx="2993923" cy="2009573"/>
          </a:xfrm>
        </p:spPr>
        <p:txBody>
          <a:bodyPr>
            <a:noAutofit/>
          </a:bodyPr>
          <a:lstStyle/>
          <a:p>
            <a:pPr algn="ctr"/>
            <a:r>
              <a:rPr lang="hi-IN" sz="4000" b="1" dirty="0">
                <a:solidFill>
                  <a:srgbClr val="C00000"/>
                </a:solidFill>
                <a:latin typeface="Open sans" panose="020B0606030504020204"/>
                <a:cs typeface="Times New Roman" pitchFamily="18" charset="0"/>
              </a:rPr>
              <a:t>दंगा नियंत्रण एजेंट</a:t>
            </a:r>
            <a:endParaRPr lang="en-US" sz="4000" b="1" dirty="0">
              <a:solidFill>
                <a:srgbClr val="C00000"/>
              </a:solidFill>
              <a:latin typeface="Open sans" panose="020B0606030504020204"/>
              <a:cs typeface="Times New Roman" pitchFamily="18" charset="0"/>
            </a:endParaRPr>
          </a:p>
        </p:txBody>
      </p:sp>
      <p:sp>
        <p:nvSpPr>
          <p:cNvPr id="3" name="Content Placeholder 2"/>
          <p:cNvSpPr>
            <a:spLocks noGrp="1"/>
          </p:cNvSpPr>
          <p:nvPr>
            <p:ph idx="1"/>
          </p:nvPr>
        </p:nvSpPr>
        <p:spPr>
          <a:xfrm>
            <a:off x="3760839" y="1496872"/>
            <a:ext cx="7706810" cy="4064833"/>
          </a:xfrm>
        </p:spPr>
        <p:txBody>
          <a:bodyPr>
            <a:noAutofit/>
          </a:bodyPr>
          <a:lstStyle/>
          <a:p>
            <a:pPr marL="268288" indent="-268288">
              <a:lnSpc>
                <a:spcPct val="200000"/>
              </a:lnSpc>
              <a:spcBef>
                <a:spcPts val="95"/>
              </a:spcBef>
            </a:pPr>
            <a:r>
              <a:rPr lang="hi-IN" sz="3600" b="1" dirty="0">
                <a:latin typeface="Open sans" panose="020B0606030504020204"/>
                <a:cs typeface="Times New Roman" pitchFamily="18" charset="0"/>
              </a:rPr>
              <a:t>क्लोरोएसिटोफेनोन (सीएन)</a:t>
            </a:r>
          </a:p>
          <a:p>
            <a:pPr marL="268288" indent="-268288">
              <a:lnSpc>
                <a:spcPct val="200000"/>
              </a:lnSpc>
              <a:spcBef>
                <a:spcPts val="95"/>
              </a:spcBef>
            </a:pPr>
            <a:r>
              <a:rPr lang="hi-IN" sz="3600" b="1" dirty="0">
                <a:latin typeface="Open sans" panose="020B0606030504020204"/>
                <a:cs typeface="Times New Roman" pitchFamily="18" charset="0"/>
              </a:rPr>
              <a:t>ओ-क्लोरोबेंजिलिडीन मैलोनाइट्राइल (सीएस)</a:t>
            </a:r>
          </a:p>
          <a:p>
            <a:pPr marL="268288" indent="-268288">
              <a:lnSpc>
                <a:spcPct val="200000"/>
              </a:lnSpc>
              <a:spcBef>
                <a:spcPts val="95"/>
              </a:spcBef>
            </a:pPr>
            <a:r>
              <a:rPr lang="hi-IN" sz="3600" b="1" dirty="0">
                <a:latin typeface="Open sans" panose="020B0606030504020204"/>
                <a:cs typeface="Times New Roman" pitchFamily="18" charset="0"/>
              </a:rPr>
              <a:t>डिबेंजोक्साज़ेपाइन (सीआर)</a:t>
            </a:r>
            <a:endParaRPr lang="en-IN" sz="3600" b="1" dirty="0">
              <a:latin typeface="Open sans" panose="020B0606030504020204"/>
              <a:cs typeface="Times New Roman"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96658059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114562"/>
            <a:ext cx="3453178" cy="1572535"/>
          </a:xfrm>
        </p:spPr>
        <p:txBody>
          <a:bodyPr>
            <a:noAutofit/>
          </a:bodyPr>
          <a:lstStyle/>
          <a:p>
            <a:pPr algn="ctr"/>
            <a:r>
              <a:rPr lang="hi-IN" sz="4000" b="1" dirty="0">
                <a:solidFill>
                  <a:srgbClr val="C00000"/>
                </a:solidFill>
                <a:latin typeface="Open sans" panose="020B0606030504020204"/>
                <a:cs typeface="Times New Roman" pitchFamily="18" charset="0"/>
              </a:rPr>
              <a:t>जलनकारी (आँसू गैस)</a:t>
            </a:r>
            <a:endParaRPr lang="en-US" sz="4000" b="1" dirty="0">
              <a:solidFill>
                <a:srgbClr val="C00000"/>
              </a:solidFill>
              <a:latin typeface="Open sans" panose="020B0606030504020204"/>
              <a:cs typeface="Arial"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graphicFrame>
        <p:nvGraphicFramePr>
          <p:cNvPr id="6" name="Table 5">
            <a:extLst>
              <a:ext uri="{FF2B5EF4-FFF2-40B4-BE49-F238E27FC236}">
                <a16:creationId xmlns:a16="http://schemas.microsoft.com/office/drawing/2014/main" id="{AD471643-0977-4788-AC2D-838509D3D2E0}"/>
              </a:ext>
            </a:extLst>
          </p:cNvPr>
          <p:cNvGraphicFramePr>
            <a:graphicFrameLocks noGrp="1"/>
          </p:cNvGraphicFramePr>
          <p:nvPr>
            <p:extLst>
              <p:ext uri="{D42A27DB-BD31-4B8C-83A1-F6EECF244321}">
                <p14:modId xmlns:p14="http://schemas.microsoft.com/office/powerpoint/2010/main" val="1779648165"/>
              </p:ext>
            </p:extLst>
          </p:nvPr>
        </p:nvGraphicFramePr>
        <p:xfrm>
          <a:off x="5013063" y="1469433"/>
          <a:ext cx="6734288" cy="4883352"/>
        </p:xfrm>
        <a:graphic>
          <a:graphicData uri="http://schemas.openxmlformats.org/drawingml/2006/table">
            <a:tbl>
              <a:tblPr/>
              <a:tblGrid>
                <a:gridCol w="2637762">
                  <a:extLst>
                    <a:ext uri="{9D8B030D-6E8A-4147-A177-3AD203B41FA5}">
                      <a16:colId xmlns:a16="http://schemas.microsoft.com/office/drawing/2014/main" val="20000"/>
                    </a:ext>
                  </a:extLst>
                </a:gridCol>
                <a:gridCol w="1009145">
                  <a:extLst>
                    <a:ext uri="{9D8B030D-6E8A-4147-A177-3AD203B41FA5}">
                      <a16:colId xmlns:a16="http://schemas.microsoft.com/office/drawing/2014/main" val="20001"/>
                    </a:ext>
                  </a:extLst>
                </a:gridCol>
                <a:gridCol w="1092037">
                  <a:extLst>
                    <a:ext uri="{9D8B030D-6E8A-4147-A177-3AD203B41FA5}">
                      <a16:colId xmlns:a16="http://schemas.microsoft.com/office/drawing/2014/main" val="20002"/>
                    </a:ext>
                  </a:extLst>
                </a:gridCol>
                <a:gridCol w="1995344">
                  <a:extLst>
                    <a:ext uri="{9D8B030D-6E8A-4147-A177-3AD203B41FA5}">
                      <a16:colId xmlns:a16="http://schemas.microsoft.com/office/drawing/2014/main" val="20003"/>
                    </a:ext>
                  </a:extLst>
                </a:gridCol>
              </a:tblGrid>
              <a:tr h="577355">
                <a:tc>
                  <a:txBody>
                    <a:bodyPr/>
                    <a:lstStyle/>
                    <a:p>
                      <a:pPr marL="228600" marR="114300">
                        <a:lnSpc>
                          <a:spcPct val="150000"/>
                        </a:lnSpc>
                        <a:spcAft>
                          <a:spcPts val="600"/>
                        </a:spcAft>
                      </a:pPr>
                      <a:r>
                        <a:rPr lang="en-US" sz="2800" b="1" dirty="0">
                          <a:latin typeface="Open sans" panose="020B0606030504020204"/>
                          <a:ea typeface="Times New Roman"/>
                        </a:rPr>
                        <a:t> </a:t>
                      </a:r>
                      <a:r>
                        <a:rPr kumimoji="0" lang="hi-IN" sz="2800" b="1" i="0" u="none" strike="noStrike" kern="1200" cap="none" normalizeH="0" baseline="0" dirty="0">
                          <a:ln>
                            <a:noFill/>
                          </a:ln>
                          <a:solidFill>
                            <a:schemeClr val="tx1"/>
                          </a:solidFill>
                          <a:effectLst/>
                          <a:latin typeface="Open sans" panose="020B0606030504020204"/>
                          <a:ea typeface="+mn-ea"/>
                          <a:cs typeface="Times New Roman" pitchFamily="18" charset="0"/>
                        </a:rPr>
                        <a:t>गुणधर्म</a:t>
                      </a:r>
                      <a:endParaRPr kumimoji="0" lang="en-IN" sz="28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tabLst>
                          <a:tab pos="-1028700" algn="l"/>
                        </a:tabLst>
                      </a:pPr>
                      <a:r>
                        <a:rPr lang="en-US" sz="2800" b="1">
                          <a:latin typeface="Open sans" panose="020B0606030504020204"/>
                          <a:ea typeface="Times New Roman"/>
                        </a:rPr>
                        <a:t>CN</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tabLst>
                          <a:tab pos="-1028700" algn="l"/>
                        </a:tabLst>
                      </a:pPr>
                      <a:r>
                        <a:rPr lang="en-US" sz="2800" b="1">
                          <a:latin typeface="Open sans" panose="020B0606030504020204"/>
                          <a:ea typeface="Times New Roman"/>
                        </a:rPr>
                        <a:t>CS</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tabLst>
                          <a:tab pos="-1028700" algn="l"/>
                        </a:tabLst>
                      </a:pPr>
                      <a:r>
                        <a:rPr lang="en-US" sz="2800" b="1" dirty="0">
                          <a:latin typeface="Open sans" panose="020B0606030504020204"/>
                          <a:ea typeface="Times New Roman"/>
                        </a:rPr>
                        <a:t>CR</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860793">
                <a:tc>
                  <a:txBody>
                    <a:bodyPr/>
                    <a:lstStyle/>
                    <a:p>
                      <a:pPr marL="228600" marR="114300">
                        <a:lnSpc>
                          <a:spcPct val="150000"/>
                        </a:lnSpc>
                        <a:spcAft>
                          <a:spcPts val="600"/>
                        </a:spcAft>
                        <a:tabLst>
                          <a:tab pos="622300" algn="l"/>
                        </a:tabLst>
                      </a:pPr>
                      <a:r>
                        <a:rPr kumimoji="0" lang="hi-IN" sz="2800" b="1" i="0" u="none" strike="noStrike" kern="1200" cap="none" normalizeH="0" baseline="0" dirty="0">
                          <a:ln>
                            <a:noFill/>
                          </a:ln>
                          <a:solidFill>
                            <a:schemeClr val="tx1"/>
                          </a:solidFill>
                          <a:effectLst/>
                          <a:latin typeface="Open sans" panose="020B0606030504020204"/>
                          <a:ea typeface="+mn-ea"/>
                          <a:cs typeface="Times New Roman" pitchFamily="18" charset="0"/>
                        </a:rPr>
                        <a:t>भौतिक अवस्था</a:t>
                      </a:r>
                      <a:endParaRPr kumimoji="0" lang="en-IN" sz="2800" b="1" i="0" u="none" strike="noStrike" kern="1200" cap="none" normalizeH="0" baseline="0" dirty="0">
                        <a:ln>
                          <a:noFill/>
                        </a:ln>
                        <a:solidFill>
                          <a:schemeClr val="tx1"/>
                        </a:solidFill>
                        <a:effectLst/>
                        <a:latin typeface="Open sans" panose="020B0606030504020204"/>
                        <a:ea typeface="+mn-ea"/>
                        <a:cs typeface="Times New Roman" pitchFamily="18" charset="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tabLst>
                          <a:tab pos="-1028700" algn="l"/>
                        </a:tabLst>
                      </a:pPr>
                      <a:r>
                        <a:rPr lang="hi-IN" sz="2800" dirty="0">
                          <a:latin typeface="Open sans" panose="020B0606030504020204"/>
                          <a:ea typeface="Times New Roman"/>
                        </a:rPr>
                        <a:t>ठोस </a:t>
                      </a:r>
                      <a:endParaRPr lang="en-US" sz="2800" dirty="0">
                        <a:latin typeface="Open sans" panose="020B0606030504020204"/>
                        <a:ea typeface="Times New Roman"/>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tabLst>
                          <a:tab pos="-1028700" algn="l"/>
                        </a:tabLst>
                      </a:pPr>
                      <a:r>
                        <a:rPr lang="hi-IN" sz="2800" dirty="0">
                          <a:latin typeface="Open sans" panose="020B0606030504020204"/>
                          <a:ea typeface="Times New Roman"/>
                        </a:rPr>
                        <a:t>ठोस</a:t>
                      </a:r>
                      <a:endParaRPr lang="en-US" sz="2800" dirty="0">
                        <a:latin typeface="Open sans" panose="020B0606030504020204"/>
                        <a:ea typeface="Times New Roman"/>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tabLst>
                          <a:tab pos="-1028700" algn="l"/>
                        </a:tabLst>
                      </a:pPr>
                      <a:r>
                        <a:rPr lang="hi-IN" sz="2800" dirty="0">
                          <a:latin typeface="Open sans" panose="020B0606030504020204"/>
                          <a:ea typeface="Times New Roman"/>
                        </a:rPr>
                        <a:t>पीला ठोस</a:t>
                      </a:r>
                      <a:endParaRPr lang="en-US" sz="2800" dirty="0">
                        <a:latin typeface="Open sans" panose="020B0606030504020204"/>
                        <a:ea typeface="Times New Roman"/>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860793">
                <a:tc>
                  <a:txBody>
                    <a:bodyPr/>
                    <a:lstStyle/>
                    <a:p>
                      <a:pPr marL="0" marR="0" algn="just">
                        <a:spcBef>
                          <a:spcPts val="0"/>
                        </a:spcBef>
                        <a:spcAft>
                          <a:spcPts val="0"/>
                        </a:spcAft>
                        <a:tabLst>
                          <a:tab pos="-1028700" algn="l"/>
                          <a:tab pos="-1028700" algn="l"/>
                          <a:tab pos="622300" algn="l"/>
                        </a:tabLst>
                      </a:pPr>
                      <a:r>
                        <a:rPr lang="hi-IN" sz="2800" dirty="0">
                          <a:latin typeface="Open sans" panose="020B0606030504020204"/>
                          <a:ea typeface="Times New Roman"/>
                        </a:rPr>
                        <a:t>गलनांक °</a:t>
                      </a:r>
                      <a:r>
                        <a:rPr lang="en-US" sz="2800" dirty="0">
                          <a:latin typeface="Open sans" panose="020B0606030504020204"/>
                          <a:ea typeface="Times New Roman"/>
                        </a:rPr>
                        <a:t>C</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tabLst>
                          <a:tab pos="-1028700" algn="l"/>
                        </a:tabLst>
                      </a:pPr>
                      <a:r>
                        <a:rPr lang="en-US" sz="2800">
                          <a:latin typeface="Open sans" panose="020B0606030504020204"/>
                          <a:ea typeface="Times New Roman"/>
                        </a:rPr>
                        <a:t>54</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tabLst>
                          <a:tab pos="-1028700" algn="l"/>
                        </a:tabLst>
                      </a:pPr>
                      <a:r>
                        <a:rPr lang="en-US" sz="2800" dirty="0">
                          <a:latin typeface="Open sans" panose="020B0606030504020204"/>
                          <a:ea typeface="Times New Roman"/>
                        </a:rPr>
                        <a:t>93-95</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tabLst>
                          <a:tab pos="-1028700" algn="l"/>
                        </a:tabLst>
                      </a:pPr>
                      <a:r>
                        <a:rPr lang="en-US" sz="2800">
                          <a:latin typeface="Open sans" panose="020B0606030504020204"/>
                          <a:ea typeface="Times New Roman"/>
                        </a:rPr>
                        <a:t>72</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860793">
                <a:tc>
                  <a:txBody>
                    <a:bodyPr/>
                    <a:lstStyle/>
                    <a:p>
                      <a:pPr marL="0" marR="0" algn="just">
                        <a:spcBef>
                          <a:spcPts val="0"/>
                        </a:spcBef>
                        <a:spcAft>
                          <a:spcPts val="0"/>
                        </a:spcAft>
                        <a:tabLst>
                          <a:tab pos="-1028700" algn="l"/>
                          <a:tab pos="-1028700" algn="l"/>
                          <a:tab pos="622300" algn="l"/>
                        </a:tabLst>
                      </a:pPr>
                      <a:r>
                        <a:rPr lang="hi-IN" sz="2800" dirty="0">
                          <a:latin typeface="Open sans" panose="020B0606030504020204"/>
                          <a:ea typeface="Times New Roman"/>
                        </a:rPr>
                        <a:t>क्वथनांक °</a:t>
                      </a:r>
                      <a:r>
                        <a:rPr lang="en-US" sz="2800" dirty="0">
                          <a:latin typeface="Open sans" panose="020B0606030504020204"/>
                          <a:ea typeface="Times New Roman"/>
                        </a:rPr>
                        <a:t>C</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tabLst>
                          <a:tab pos="-1028700" algn="l"/>
                        </a:tabLst>
                      </a:pPr>
                      <a:r>
                        <a:rPr lang="en-US" sz="2800">
                          <a:latin typeface="Open sans" panose="020B0606030504020204"/>
                          <a:ea typeface="Times New Roman"/>
                        </a:rPr>
                        <a:t>248</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tabLst>
                          <a:tab pos="-1028700" algn="l"/>
                        </a:tabLst>
                      </a:pPr>
                      <a:r>
                        <a:rPr lang="en-US" sz="2800">
                          <a:latin typeface="Open sans" panose="020B0606030504020204"/>
                          <a:ea typeface="Times New Roman"/>
                        </a:rPr>
                        <a:t>310-315</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tabLst>
                          <a:tab pos="-1028700" algn="l"/>
                        </a:tabLst>
                      </a:pPr>
                      <a:r>
                        <a:rPr lang="en-US" sz="2800">
                          <a:latin typeface="Open sans" panose="020B0606030504020204"/>
                          <a:ea typeface="Times New Roman"/>
                        </a:rPr>
                        <a:t>315</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577355">
                <a:tc>
                  <a:txBody>
                    <a:bodyPr/>
                    <a:lstStyle/>
                    <a:p>
                      <a:pPr marL="0" marR="0" algn="just">
                        <a:spcBef>
                          <a:spcPts val="0"/>
                        </a:spcBef>
                        <a:spcAft>
                          <a:spcPts val="0"/>
                        </a:spcAft>
                        <a:tabLst>
                          <a:tab pos="-1028700" algn="l"/>
                          <a:tab pos="-1028700" algn="l"/>
                          <a:tab pos="622300" algn="l"/>
                        </a:tabLst>
                      </a:pPr>
                      <a:r>
                        <a:rPr lang="hi-IN" sz="2800" dirty="0">
                          <a:latin typeface="Open sans" panose="020B0606030504020204"/>
                          <a:ea typeface="Times New Roman"/>
                        </a:rPr>
                        <a:t>घनत्व ग्राम/मिलीलीटर</a:t>
                      </a:r>
                      <a:endParaRPr lang="en-US" sz="2800" dirty="0">
                        <a:latin typeface="Open sans" panose="020B0606030504020204"/>
                        <a:ea typeface="Times New Roman"/>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tabLst>
                          <a:tab pos="-1028700" algn="l"/>
                        </a:tabLst>
                      </a:pPr>
                      <a:r>
                        <a:rPr lang="en-US" sz="2800" dirty="0">
                          <a:latin typeface="Open sans" panose="020B0606030504020204"/>
                          <a:ea typeface="Times New Roman"/>
                        </a:rPr>
                        <a:t>1.187</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tabLst>
                          <a:tab pos="-1028700" algn="l"/>
                        </a:tabLst>
                      </a:pPr>
                      <a:r>
                        <a:rPr lang="en-US" sz="2800" dirty="0">
                          <a:latin typeface="Open sans" panose="020B0606030504020204"/>
                          <a:ea typeface="Times New Roman"/>
                        </a:rPr>
                        <a:t>1.04</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tabLst>
                          <a:tab pos="-1028700" algn="l"/>
                        </a:tabLst>
                      </a:pPr>
                      <a:r>
                        <a:rPr lang="en-US" sz="2800" dirty="0">
                          <a:latin typeface="Open sans" panose="020B0606030504020204"/>
                          <a:ea typeface="Times New Roman"/>
                        </a:rPr>
                        <a:t>-</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860793">
                <a:tc>
                  <a:txBody>
                    <a:bodyPr/>
                    <a:lstStyle/>
                    <a:p>
                      <a:pPr marL="0" marR="0" algn="just">
                        <a:spcBef>
                          <a:spcPts val="0"/>
                        </a:spcBef>
                        <a:spcAft>
                          <a:spcPts val="0"/>
                        </a:spcAft>
                        <a:tabLst>
                          <a:tab pos="-1028700" algn="l"/>
                          <a:tab pos="-1028700" algn="l"/>
                          <a:tab pos="622300" algn="l"/>
                        </a:tabLst>
                      </a:pPr>
                      <a:r>
                        <a:rPr lang="hi-IN" sz="2800" dirty="0">
                          <a:latin typeface="Open sans" panose="020B0606030504020204"/>
                          <a:ea typeface="Times New Roman"/>
                        </a:rPr>
                        <a:t>वाष्पशीलता मिलीग्राम/मीटर³</a:t>
                      </a:r>
                      <a:endParaRPr lang="en-US" sz="2800" dirty="0">
                        <a:latin typeface="Open sans" panose="020B0606030504020204"/>
                        <a:ea typeface="Times New Roman"/>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tabLst>
                          <a:tab pos="-1028700" algn="l"/>
                        </a:tabLst>
                      </a:pPr>
                      <a:r>
                        <a:rPr lang="en-US" sz="2800" dirty="0">
                          <a:latin typeface="Open sans" panose="020B0606030504020204"/>
                          <a:ea typeface="Times New Roman"/>
                        </a:rPr>
                        <a:t>34.3</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tabLst>
                          <a:tab pos="-1028700" algn="l"/>
                        </a:tabLst>
                      </a:pPr>
                      <a:r>
                        <a:rPr lang="en-US" sz="2800" dirty="0">
                          <a:latin typeface="Open sans" panose="020B0606030504020204"/>
                          <a:ea typeface="Times New Roman"/>
                        </a:rPr>
                        <a:t>0.71-</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tabLst>
                          <a:tab pos="-1028700" algn="l"/>
                        </a:tabLst>
                      </a:pPr>
                      <a:endParaRPr lang="en-US" sz="2800" dirty="0">
                        <a:latin typeface="Open sans" panose="020B0606030504020204"/>
                        <a:ea typeface="Times New Roman"/>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10535471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5913" y="1795822"/>
            <a:ext cx="4873215" cy="2186244"/>
          </a:xfrm>
        </p:spPr>
        <p:txBody>
          <a:bodyPr>
            <a:noAutofit/>
          </a:bodyPr>
          <a:lstStyle/>
          <a:p>
            <a:pPr algn="ctr"/>
            <a:r>
              <a:rPr lang="hi-IN" sz="4000" b="1" dirty="0">
                <a:solidFill>
                  <a:srgbClr val="C00000"/>
                </a:solidFill>
                <a:latin typeface="Open sans" panose="020B0606030504020204"/>
                <a:cs typeface="Times New Roman" pitchFamily="18" charset="0"/>
              </a:rPr>
              <a:t>आँसू एजेंट: लक्षण और संकेत क्लोरोएसिटोफेनोन (सीएन)</a:t>
            </a:r>
            <a:endParaRPr lang="en-US" sz="4000" b="1" dirty="0">
              <a:solidFill>
                <a:srgbClr val="C00000"/>
              </a:solidFill>
              <a:latin typeface="Open sans" panose="020B0606030504020204"/>
              <a:cs typeface="Times New Roman"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3"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4"/>
          <a:stretch>
            <a:fillRect/>
          </a:stretch>
        </p:blipFill>
        <p:spPr>
          <a:xfrm>
            <a:off x="234651" y="117884"/>
            <a:ext cx="1384533" cy="941482"/>
          </a:xfrm>
          <a:prstGeom prst="rect">
            <a:avLst/>
          </a:prstGeom>
        </p:spPr>
      </p:pic>
      <p:sp>
        <p:nvSpPr>
          <p:cNvPr id="7" name="Content Placeholder 16">
            <a:extLst>
              <a:ext uri="{FF2B5EF4-FFF2-40B4-BE49-F238E27FC236}">
                <a16:creationId xmlns:a16="http://schemas.microsoft.com/office/drawing/2014/main" id="{415F4216-AAE7-4984-A5DC-3CE17E383632}"/>
              </a:ext>
            </a:extLst>
          </p:cNvPr>
          <p:cNvSpPr txBox="1">
            <a:spLocks/>
          </p:cNvSpPr>
          <p:nvPr/>
        </p:nvSpPr>
        <p:spPr>
          <a:xfrm>
            <a:off x="5131398" y="1300211"/>
            <a:ext cx="7046302" cy="400330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50000"/>
              </a:lnSpc>
            </a:pPr>
            <a:r>
              <a:rPr lang="hi-IN" sz="3600" b="1" dirty="0">
                <a:latin typeface="Open sans" panose="020B0606030504020204"/>
                <a:cs typeface="Times New Roman" pitchFamily="18" charset="0"/>
              </a:rPr>
              <a:t>आंखों और ऊपरी श्वसन मार्गों में जलन की अनुभूति, आंसू, झुनझुनी की अनुभूति, नाक और गले में जलन, दर्द और परेशानी, त्वचा के कोमल क्षेत्रों पर जलन, विशेष रूप से पसीने से गीले क्षेत्रों पर।</a:t>
            </a:r>
            <a:endParaRPr lang="en-US" altLang="ar-SA" sz="3600" b="1" dirty="0">
              <a:latin typeface="Open sans" panose="020B0606030504020204"/>
              <a:cs typeface="Times New Roman" pitchFamily="18" charset="0"/>
            </a:endParaRPr>
          </a:p>
          <a:p>
            <a:pPr algn="just">
              <a:lnSpc>
                <a:spcPct val="200000"/>
              </a:lnSpc>
            </a:pPr>
            <a:endParaRPr lang="en-US" sz="2400" dirty="0"/>
          </a:p>
        </p:txBody>
      </p:sp>
    </p:spTree>
    <p:extLst>
      <p:ext uri="{BB962C8B-B14F-4D97-AF65-F5344CB8AC3E}">
        <p14:creationId xmlns:p14="http://schemas.microsoft.com/office/powerpoint/2010/main" val="1301581762"/>
      </p:ext>
    </p:extLst>
  </p:cSld>
  <p:clrMapOvr>
    <a:overrideClrMapping bg1="lt1" tx1="dk1" bg2="lt2" tx2="dk2" accent1="accent1" accent2="accent2" accent3="accent3" accent4="accent4" accent5="accent5" accent6="accent6" hlink="hlink" folHlink="folHlink"/>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340" y="1731979"/>
            <a:ext cx="4615892" cy="3711388"/>
          </a:xfrm>
        </p:spPr>
        <p:txBody>
          <a:bodyPr>
            <a:noAutofit/>
          </a:bodyPr>
          <a:lstStyle/>
          <a:p>
            <a:pPr algn="ctr"/>
            <a:r>
              <a:rPr lang="hi-IN" sz="4000" b="1" dirty="0">
                <a:solidFill>
                  <a:srgbClr val="C00000"/>
                </a:solidFill>
                <a:latin typeface="Open sans" panose="020B0606030504020204"/>
                <a:cs typeface="Times New Roman" pitchFamily="18" charset="0"/>
              </a:rPr>
              <a:t>आँसू एजेंट: लक्षण और संकेत ओ-क्लोरोबेंजिलिडीन मैलोनाइट्राइल (सीएस)</a:t>
            </a:r>
            <a:endParaRPr lang="en-US" sz="4000" b="1" dirty="0">
              <a:solidFill>
                <a:srgbClr val="C00000"/>
              </a:solidFill>
              <a:latin typeface="Open sans" panose="020B0606030504020204"/>
              <a:cs typeface="Times New Roman"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7" name="Content Placeholder 16">
            <a:extLst>
              <a:ext uri="{FF2B5EF4-FFF2-40B4-BE49-F238E27FC236}">
                <a16:creationId xmlns:a16="http://schemas.microsoft.com/office/drawing/2014/main" id="{415F4216-AAE7-4984-A5DC-3CE17E383632}"/>
              </a:ext>
            </a:extLst>
          </p:cNvPr>
          <p:cNvSpPr txBox="1">
            <a:spLocks/>
          </p:cNvSpPr>
          <p:nvPr/>
        </p:nvSpPr>
        <p:spPr>
          <a:xfrm>
            <a:off x="4734232" y="707151"/>
            <a:ext cx="6862512" cy="575264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50000"/>
              </a:lnSpc>
            </a:pPr>
            <a:r>
              <a:rPr lang="hi-IN" sz="3600" b="1" dirty="0">
                <a:latin typeface="Open sans" panose="020B0606030504020204"/>
                <a:cs typeface="Times New Roman" pitchFamily="18" charset="0"/>
              </a:rPr>
              <a:t>आंखों में अत्यधिक जलन के साथ आंसू का बहना, खांसी, सांस लेने में कठिनाई, सीने में जकड़न, आंखों का अनियंत्रित रूप से बंद होना, गीली त्वचा पर झुनझुनी या जलन, नाक में भारी म्यूकस का निर्माण के साथ साइनस और नाक से पानी आना, चक्कर आना, उल्टी आना, गंभीर त्वचा में जलन और छाले पड़ना।</a:t>
            </a:r>
            <a:endParaRPr lang="en-US" altLang="ar-SA" sz="2400" dirty="0">
              <a:latin typeface="Open sans" panose="020B0606030504020204"/>
            </a:endParaRPr>
          </a:p>
          <a:p>
            <a:pPr algn="just">
              <a:lnSpc>
                <a:spcPct val="200000"/>
              </a:lnSpc>
            </a:pPr>
            <a:endParaRPr lang="en-US" sz="2400" dirty="0"/>
          </a:p>
        </p:txBody>
      </p:sp>
    </p:spTree>
    <p:extLst>
      <p:ext uri="{BB962C8B-B14F-4D97-AF65-F5344CB8AC3E}">
        <p14:creationId xmlns:p14="http://schemas.microsoft.com/office/powerpoint/2010/main" val="356375339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153263"/>
            <a:ext cx="3864077" cy="2537935"/>
          </a:xfrm>
        </p:spPr>
        <p:txBody>
          <a:bodyPr>
            <a:noAutofit/>
          </a:bodyPr>
          <a:lstStyle/>
          <a:p>
            <a:pPr algn="ctr"/>
            <a:r>
              <a:rPr lang="hi-IN" sz="4000" b="1" dirty="0">
                <a:solidFill>
                  <a:srgbClr val="C00000"/>
                </a:solidFill>
                <a:latin typeface="Open sans" panose="020B0606030504020204"/>
                <a:cs typeface="Times New Roman" pitchFamily="18" charset="0"/>
              </a:rPr>
              <a:t>आँसू एजेंट: लक्षण और संकेत डिबेंज-(बी,एफ)-1,4-ऑक्साज़ेपाइन (सीआर)</a:t>
            </a:r>
            <a:endParaRPr lang="en-US" sz="4000" b="1" dirty="0">
              <a:solidFill>
                <a:srgbClr val="C00000"/>
              </a:solidFill>
              <a:latin typeface="Open sans" panose="020B0606030504020204"/>
              <a:cs typeface="Times New Roman"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7" name="Content Placeholder 16">
            <a:extLst>
              <a:ext uri="{FF2B5EF4-FFF2-40B4-BE49-F238E27FC236}">
                <a16:creationId xmlns:a16="http://schemas.microsoft.com/office/drawing/2014/main" id="{415F4216-AAE7-4984-A5DC-3CE17E383632}"/>
              </a:ext>
            </a:extLst>
          </p:cNvPr>
          <p:cNvSpPr txBox="1">
            <a:spLocks/>
          </p:cNvSpPr>
          <p:nvPr/>
        </p:nvSpPr>
        <p:spPr>
          <a:xfrm>
            <a:off x="4380271" y="818147"/>
            <a:ext cx="7259500" cy="520816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50000"/>
              </a:lnSpc>
            </a:pPr>
            <a:r>
              <a:rPr lang="hi-IN" sz="3600" b="1" dirty="0">
                <a:latin typeface="Open sans" panose="020B0606030504020204"/>
                <a:cs typeface="Times New Roman" pitchFamily="18" charset="0"/>
              </a:rPr>
              <a:t>त्वचा, आंखों, नाक और गले में तत्काल और गंभीर झुनझुनी, आंखों में दर्द, असहजता और अत्यधिक आंसू, प्रकाश के प्रति दर्दनाक संवेदनशीलता या अस्थायी अंधापन, नाक में जलन, खांसी, छींक, नाक से पानी आना, गीली त्वचा पर झुनझुनी या जलन की अनुभूति, जी मिचलाना और उल्टी।</a:t>
            </a:r>
            <a:endParaRPr lang="en-US" altLang="ar-SA" sz="3600" b="1" dirty="0">
              <a:latin typeface="Open sans" panose="020B0606030504020204"/>
              <a:cs typeface="Times New Roman" pitchFamily="18" charset="0"/>
            </a:endParaRPr>
          </a:p>
          <a:p>
            <a:pPr algn="just">
              <a:lnSpc>
                <a:spcPct val="200000"/>
              </a:lnSpc>
            </a:pPr>
            <a:endParaRPr lang="en-US" sz="2400" dirty="0"/>
          </a:p>
        </p:txBody>
      </p:sp>
    </p:spTree>
    <p:extLst>
      <p:ext uri="{BB962C8B-B14F-4D97-AF65-F5344CB8AC3E}">
        <p14:creationId xmlns:p14="http://schemas.microsoft.com/office/powerpoint/2010/main" val="389833065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63329"/>
            <a:ext cx="4335673" cy="2729664"/>
          </a:xfrm>
        </p:spPr>
        <p:txBody>
          <a:bodyPr>
            <a:noAutofit/>
          </a:bodyPr>
          <a:lstStyle/>
          <a:p>
            <a:pPr algn="ctr"/>
            <a:r>
              <a:rPr lang="hi-IN" sz="4000" b="1" dirty="0">
                <a:solidFill>
                  <a:srgbClr val="C00000"/>
                </a:solidFill>
                <a:latin typeface="Open sans" panose="020B0606030504020204"/>
                <a:cs typeface="Times New Roman" pitchFamily="18" charset="0"/>
              </a:rPr>
              <a:t>उल्टी एजेंट: लक्षण और संकेत डिफेनिलक्लोरोआर्सिन (डीए)</a:t>
            </a:r>
            <a:endParaRPr lang="en-US" sz="4000" b="1" dirty="0">
              <a:solidFill>
                <a:srgbClr val="C00000"/>
              </a:solidFill>
              <a:latin typeface="Open sans" panose="020B0606030504020204"/>
              <a:cs typeface="Times New Roman"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7" name="Content Placeholder 16">
            <a:extLst>
              <a:ext uri="{FF2B5EF4-FFF2-40B4-BE49-F238E27FC236}">
                <a16:creationId xmlns:a16="http://schemas.microsoft.com/office/drawing/2014/main" id="{415F4216-AAE7-4984-A5DC-3CE17E383632}"/>
              </a:ext>
            </a:extLst>
          </p:cNvPr>
          <p:cNvSpPr txBox="1">
            <a:spLocks/>
          </p:cNvSpPr>
          <p:nvPr/>
        </p:nvSpPr>
        <p:spPr>
          <a:xfrm>
            <a:off x="4335673" y="1300211"/>
            <a:ext cx="7304098" cy="507907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50000"/>
              </a:lnSpc>
            </a:pPr>
            <a:r>
              <a:rPr lang="hi-IN" sz="3600" b="1" dirty="0">
                <a:latin typeface="Open sans" panose="020B0606030504020204"/>
                <a:cs typeface="Times New Roman" pitchFamily="18" charset="0"/>
              </a:rPr>
              <a:t>आंखों और श्लेष्म झिल्लियों में जलन; नाक से ठंड की तरह चिपचिपा स्राव, छींक और खांसी; गंभीर सिरदर्द, सीने में तीव्र दर्द और जकड़न; जी मिचलाना और उल्टी।</a:t>
            </a:r>
            <a:endParaRPr lang="en-US" altLang="ar-SA" sz="3600" b="1" dirty="0">
              <a:latin typeface="Open sans" panose="020B0606030504020204"/>
              <a:cs typeface="Times New Roman" pitchFamily="18" charset="0"/>
            </a:endParaRPr>
          </a:p>
          <a:p>
            <a:pPr algn="just">
              <a:lnSpc>
                <a:spcPct val="200000"/>
              </a:lnSpc>
            </a:pPr>
            <a:endParaRPr lang="en-US" dirty="0"/>
          </a:p>
        </p:txBody>
      </p:sp>
    </p:spTree>
    <p:extLst>
      <p:ext uri="{BB962C8B-B14F-4D97-AF65-F5344CB8AC3E}">
        <p14:creationId xmlns:p14="http://schemas.microsoft.com/office/powerpoint/2010/main" val="275945254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3239" y="2129310"/>
            <a:ext cx="2698955" cy="2421174"/>
          </a:xfrm>
        </p:spPr>
        <p:txBody>
          <a:bodyPr>
            <a:noAutofit/>
          </a:bodyPr>
          <a:lstStyle/>
          <a:p>
            <a:pPr algn="ctr"/>
            <a:r>
              <a:rPr lang="hi-IN" sz="4000" b="1" dirty="0">
                <a:solidFill>
                  <a:srgbClr val="C00000"/>
                </a:solidFill>
                <a:latin typeface="Open sans" panose="020B0606030504020204"/>
                <a:cs typeface="Times New Roman" pitchFamily="18" charset="0"/>
              </a:rPr>
              <a:t>देफोलिंट्स </a:t>
            </a:r>
            <a:r>
              <a:rPr lang="en-US" sz="4000" b="1" dirty="0">
                <a:solidFill>
                  <a:srgbClr val="C00000"/>
                </a:solidFill>
                <a:latin typeface="Open sans" panose="020B0606030504020204"/>
                <a:cs typeface="Times New Roman" pitchFamily="18" charset="0"/>
              </a:rPr>
              <a:t>(</a:t>
            </a:r>
            <a:r>
              <a:rPr lang="hi-IN" sz="4000" b="1" dirty="0">
                <a:solidFill>
                  <a:srgbClr val="C00000"/>
                </a:solidFill>
                <a:latin typeface="Open sans" panose="020B0606030504020204"/>
                <a:cs typeface="Times New Roman" pitchFamily="18" charset="0"/>
              </a:rPr>
              <a:t>हर्बिसाइड्स</a:t>
            </a:r>
            <a:r>
              <a:rPr lang="en-US" sz="4000" b="1" dirty="0">
                <a:solidFill>
                  <a:srgbClr val="C00000"/>
                </a:solidFill>
                <a:latin typeface="Open sans" panose="020B0606030504020204"/>
                <a:cs typeface="Times New Roman" pitchFamily="18" charset="0"/>
              </a:rPr>
              <a:t>)</a:t>
            </a: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3"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4"/>
          <a:stretch>
            <a:fillRect/>
          </a:stretch>
        </p:blipFill>
        <p:spPr>
          <a:xfrm>
            <a:off x="234651" y="117884"/>
            <a:ext cx="1384533" cy="941482"/>
          </a:xfrm>
          <a:prstGeom prst="rect">
            <a:avLst/>
          </a:prstGeom>
        </p:spPr>
      </p:pic>
      <p:sp>
        <p:nvSpPr>
          <p:cNvPr id="7" name="Content Placeholder 16">
            <a:extLst>
              <a:ext uri="{FF2B5EF4-FFF2-40B4-BE49-F238E27FC236}">
                <a16:creationId xmlns:a16="http://schemas.microsoft.com/office/drawing/2014/main" id="{415F4216-AAE7-4984-A5DC-3CE17E383632}"/>
              </a:ext>
            </a:extLst>
          </p:cNvPr>
          <p:cNvSpPr txBox="1">
            <a:spLocks/>
          </p:cNvSpPr>
          <p:nvPr/>
        </p:nvSpPr>
        <p:spPr>
          <a:xfrm>
            <a:off x="3480620" y="1343251"/>
            <a:ext cx="8089924" cy="469179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hi-IN" sz="3600" b="1" dirty="0">
                <a:latin typeface="Open sans" panose="020B0606030504020204"/>
                <a:cs typeface="Times New Roman" pitchFamily="18" charset="0"/>
              </a:rPr>
              <a:t>हर्बिसाइड्स या एंटी-प्लांट एजेंट का उपयोग सैन्य संघर्ष में फसलों के विनाश या प्राकृतिक वनस्पति के पर्णविरंजन के लिए किया जा सकता है, जिससे संभावित छिपने की जगह कम हो जाए। एजेंट को तीन प्रकारों में विभाजित किया जा सकता है:</a:t>
            </a:r>
          </a:p>
          <a:p>
            <a:pPr marL="514350" indent="-514350" algn="just">
              <a:buAutoNum type="arabicPeriod"/>
            </a:pPr>
            <a:r>
              <a:rPr lang="hi-IN" sz="3600" b="1" dirty="0">
                <a:latin typeface="Open sans" panose="020B0606030504020204"/>
                <a:cs typeface="Times New Roman" pitchFamily="18" charset="0"/>
              </a:rPr>
              <a:t>पर्णविरंजन (</a:t>
            </a:r>
            <a:r>
              <a:rPr lang="en-US" sz="3600" b="1" dirty="0">
                <a:latin typeface="Open sans" panose="020B0606030504020204"/>
                <a:cs typeface="Times New Roman" pitchFamily="18" charset="0"/>
              </a:rPr>
              <a:t>Defoliation)</a:t>
            </a:r>
            <a:endParaRPr lang="hi-IN" sz="3600" b="1" dirty="0">
              <a:latin typeface="Open sans" panose="020B0606030504020204"/>
              <a:cs typeface="Times New Roman" pitchFamily="18" charset="0"/>
            </a:endParaRPr>
          </a:p>
          <a:p>
            <a:pPr marL="514350" indent="-514350" algn="just">
              <a:buAutoNum type="arabicPeriod"/>
            </a:pPr>
            <a:r>
              <a:rPr lang="en-US" sz="3600" b="1" dirty="0">
                <a:latin typeface="Open sans" panose="020B0606030504020204"/>
                <a:cs typeface="Times New Roman" pitchFamily="18" charset="0"/>
              </a:rPr>
              <a:t> </a:t>
            </a:r>
            <a:r>
              <a:rPr lang="hi-IN" sz="3600" b="1" dirty="0">
                <a:latin typeface="Open sans" panose="020B0606030504020204"/>
                <a:cs typeface="Times New Roman" pitchFamily="18" charset="0"/>
              </a:rPr>
              <a:t>विषाक्तता (</a:t>
            </a:r>
            <a:r>
              <a:rPr lang="en-US" sz="3600" b="1" dirty="0">
                <a:latin typeface="Open sans" panose="020B0606030504020204"/>
                <a:cs typeface="Times New Roman" pitchFamily="18" charset="0"/>
              </a:rPr>
              <a:t>Poisoning)</a:t>
            </a:r>
            <a:endParaRPr lang="hi-IN" sz="3600" b="1" dirty="0">
              <a:latin typeface="Open sans" panose="020B0606030504020204"/>
              <a:cs typeface="Times New Roman" pitchFamily="18" charset="0"/>
            </a:endParaRPr>
          </a:p>
          <a:p>
            <a:pPr marL="514350" indent="-514350" algn="just">
              <a:buAutoNum type="arabicPeriod"/>
            </a:pPr>
            <a:r>
              <a:rPr lang="hi-IN" sz="3600" b="1" dirty="0">
                <a:latin typeface="Open sans" panose="020B0606030504020204"/>
                <a:cs typeface="Times New Roman" pitchFamily="18" charset="0"/>
              </a:rPr>
              <a:t>वृद्धि रोकना (</a:t>
            </a:r>
            <a:r>
              <a:rPr lang="en-US" sz="3600" b="1" dirty="0">
                <a:latin typeface="Open sans" panose="020B0606030504020204"/>
                <a:cs typeface="Times New Roman" pitchFamily="18" charset="0"/>
              </a:rPr>
              <a:t>Prevention of growth)</a:t>
            </a:r>
            <a:endParaRPr lang="en-US" altLang="ar-SA" sz="3600" b="1" dirty="0">
              <a:latin typeface="Open sans" panose="020B0606030504020204"/>
              <a:cs typeface="Times New Roman" pitchFamily="18" charset="0"/>
            </a:endParaRPr>
          </a:p>
          <a:p>
            <a:pPr algn="just">
              <a:lnSpc>
                <a:spcPct val="200000"/>
              </a:lnSpc>
            </a:pPr>
            <a:endParaRPr lang="en-US" dirty="0"/>
          </a:p>
        </p:txBody>
      </p:sp>
    </p:spTree>
    <p:extLst>
      <p:ext uri="{BB962C8B-B14F-4D97-AF65-F5344CB8AC3E}">
        <p14:creationId xmlns:p14="http://schemas.microsoft.com/office/powerpoint/2010/main" val="2377948133"/>
      </p:ext>
    </p:extLst>
  </p:cSld>
  <p:clrMapOvr>
    <a:overrideClrMapping bg1="lt1" tx1="dk1" bg2="lt2" tx2="dk2" accent1="accent1" accent2="accent2" accent3="accent3" accent4="accent4" accent5="accent5" accent6="accent6" hlink="hlink" folHlink="folHlink"/>
  </p:clrMapOvr>
</p:sld>
</file>

<file path=ppt/slides/slide5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0" y="3170903"/>
            <a:ext cx="4733338" cy="1346418"/>
          </a:xfrm>
        </p:spPr>
        <p:txBody>
          <a:bodyPr>
            <a:noAutofit/>
          </a:bodyPr>
          <a:lstStyle/>
          <a:p>
            <a:pPr algn="ctr"/>
            <a:r>
              <a:rPr lang="en-US" sz="4000" b="1" dirty="0">
                <a:solidFill>
                  <a:srgbClr val="C00000"/>
                </a:solidFill>
                <a:latin typeface="Open sans" panose="020B0606030504020204"/>
                <a:cs typeface="Arial" pitchFamily="34" charset="0"/>
              </a:rPr>
              <a:t> </a:t>
            </a:r>
            <a:br>
              <a:rPr lang="en-US" sz="4000" b="1" dirty="0">
                <a:solidFill>
                  <a:srgbClr val="C00000"/>
                </a:solidFill>
                <a:latin typeface="Open sans" panose="020B0606030504020204"/>
                <a:cs typeface="Arial" pitchFamily="34" charset="0"/>
              </a:rPr>
            </a:br>
            <a:r>
              <a:rPr lang="hi-IN" sz="4000" b="1" dirty="0">
                <a:solidFill>
                  <a:srgbClr val="C00000"/>
                </a:solidFill>
                <a:latin typeface="Open sans" panose="020B0606030504020204"/>
                <a:cs typeface="Times New Roman" pitchFamily="18" charset="0"/>
              </a:rPr>
              <a:t>कुछ देफोलिंट्स एजेंट </a:t>
            </a:r>
            <a:endParaRPr lang="en-US" sz="4000" b="1" dirty="0">
              <a:solidFill>
                <a:srgbClr val="C00000"/>
              </a:solidFill>
              <a:latin typeface="Open sans" panose="020B0606030504020204"/>
              <a:cs typeface="Times New Roman" pitchFamily="18" charset="0"/>
            </a:endParaRPr>
          </a:p>
        </p:txBody>
      </p:sp>
      <p:sp>
        <p:nvSpPr>
          <p:cNvPr id="3" name="Content Placeholder 2"/>
          <p:cNvSpPr>
            <a:spLocks noGrp="1"/>
          </p:cNvSpPr>
          <p:nvPr>
            <p:ph idx="1"/>
          </p:nvPr>
        </p:nvSpPr>
        <p:spPr>
          <a:xfrm>
            <a:off x="5433777" y="1109595"/>
            <a:ext cx="6033871" cy="5560146"/>
          </a:xfrm>
        </p:spPr>
        <p:txBody>
          <a:bodyPr>
            <a:noAutofit/>
          </a:bodyPr>
          <a:lstStyle/>
          <a:p>
            <a:pPr marL="12700">
              <a:lnSpc>
                <a:spcPct val="150000"/>
              </a:lnSpc>
              <a:spcBef>
                <a:spcPts val="95"/>
              </a:spcBef>
            </a:pPr>
            <a:r>
              <a:rPr lang="hi-IN" sz="3600" b="1" dirty="0">
                <a:latin typeface="Open sans" panose="020B0606030504020204"/>
                <a:cs typeface="Times New Roman" pitchFamily="18" charset="0"/>
              </a:rPr>
              <a:t>एजेंट ऑरेंज,</a:t>
            </a:r>
          </a:p>
          <a:p>
            <a:pPr marL="12700">
              <a:lnSpc>
                <a:spcPct val="150000"/>
              </a:lnSpc>
              <a:spcBef>
                <a:spcPts val="95"/>
              </a:spcBef>
            </a:pPr>
            <a:r>
              <a:rPr lang="hi-IN" sz="3600" b="1" dirty="0">
                <a:latin typeface="Open sans" panose="020B0606030504020204"/>
                <a:cs typeface="Times New Roman" pitchFamily="18" charset="0"/>
              </a:rPr>
              <a:t> एजेंट व्हाइट, </a:t>
            </a:r>
          </a:p>
          <a:p>
            <a:pPr marL="12700">
              <a:lnSpc>
                <a:spcPct val="150000"/>
              </a:lnSpc>
              <a:spcBef>
                <a:spcPts val="95"/>
              </a:spcBef>
            </a:pPr>
            <a:r>
              <a:rPr lang="hi-IN" sz="3600" b="1" dirty="0">
                <a:latin typeface="Open sans" panose="020B0606030504020204"/>
                <a:cs typeface="Times New Roman" pitchFamily="18" charset="0"/>
              </a:rPr>
              <a:t>एजेंट ब्लू, </a:t>
            </a:r>
          </a:p>
          <a:p>
            <a:pPr marL="12700">
              <a:lnSpc>
                <a:spcPct val="150000"/>
              </a:lnSpc>
              <a:spcBef>
                <a:spcPts val="95"/>
              </a:spcBef>
            </a:pPr>
            <a:r>
              <a:rPr lang="hi-IN" sz="3600" b="1" dirty="0">
                <a:latin typeface="Open sans" panose="020B0606030504020204"/>
                <a:cs typeface="Times New Roman" pitchFamily="18" charset="0"/>
              </a:rPr>
              <a:t>ट्राई-क्लोरोफेनॉक्सीएसिटिक एसिड,</a:t>
            </a:r>
          </a:p>
          <a:p>
            <a:pPr marL="12700">
              <a:lnSpc>
                <a:spcPct val="150000"/>
              </a:lnSpc>
              <a:spcBef>
                <a:spcPts val="95"/>
              </a:spcBef>
            </a:pPr>
            <a:r>
              <a:rPr lang="hi-IN" sz="3600" b="1" dirty="0">
                <a:latin typeface="Open sans" panose="020B0606030504020204"/>
                <a:cs typeface="Times New Roman" pitchFamily="18" charset="0"/>
              </a:rPr>
              <a:t>काकोडीलिक एसिड, </a:t>
            </a:r>
          </a:p>
          <a:p>
            <a:pPr marL="12700">
              <a:lnSpc>
                <a:spcPct val="150000"/>
              </a:lnSpc>
              <a:spcBef>
                <a:spcPts val="95"/>
              </a:spcBef>
            </a:pPr>
            <a:r>
              <a:rPr lang="hi-IN" sz="3600" b="1" dirty="0">
                <a:latin typeface="Open sans" panose="020B0606030504020204"/>
                <a:cs typeface="Times New Roman" pitchFamily="18" charset="0"/>
              </a:rPr>
              <a:t>कैनाबिनोइड्स</a:t>
            </a:r>
            <a:endParaRPr lang="en-IN" sz="3600" b="1" dirty="0">
              <a:latin typeface="Open sans" panose="020B0606030504020204"/>
              <a:cs typeface="Times New Roman"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3"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4"/>
          <a:stretch>
            <a:fillRect/>
          </a:stretch>
        </p:blipFill>
        <p:spPr>
          <a:xfrm>
            <a:off x="234651" y="117884"/>
            <a:ext cx="1384533" cy="941482"/>
          </a:xfrm>
          <a:prstGeom prst="rect">
            <a:avLst/>
          </a:prstGeom>
        </p:spPr>
      </p:pic>
    </p:spTree>
    <p:extLst>
      <p:ext uri="{BB962C8B-B14F-4D97-AF65-F5344CB8AC3E}">
        <p14:creationId xmlns:p14="http://schemas.microsoft.com/office/powerpoint/2010/main" val="3061501389"/>
      </p:ext>
    </p:extLst>
  </p:cSld>
  <p:clrMapOvr>
    <a:overrideClrMapping bg1="lt1" tx1="dk1" bg2="lt2" tx2="dk2" accent1="accent1" accent2="accent2" accent3="accent3" accent4="accent4" accent5="accent5" accent6="accent6" hlink="hlink" folHlink="folHlink"/>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91543"/>
            <a:ext cx="2802194" cy="2421174"/>
          </a:xfrm>
        </p:spPr>
        <p:txBody>
          <a:bodyPr>
            <a:noAutofit/>
          </a:bodyPr>
          <a:lstStyle/>
          <a:p>
            <a:pPr algn="ctr"/>
            <a:r>
              <a:rPr lang="hi-IN" sz="4000" b="1" dirty="0">
                <a:solidFill>
                  <a:srgbClr val="C00000"/>
                </a:solidFill>
                <a:latin typeface="Open sans" panose="020B0606030504020204"/>
                <a:cs typeface="Times New Roman" pitchFamily="18" charset="0"/>
              </a:rPr>
              <a:t>देफोलिंट्स </a:t>
            </a:r>
            <a:r>
              <a:rPr lang="en-US" sz="4000" b="1" dirty="0">
                <a:solidFill>
                  <a:srgbClr val="C00000"/>
                </a:solidFill>
                <a:latin typeface="Open sans" panose="020B0606030504020204"/>
                <a:cs typeface="Times New Roman" pitchFamily="18" charset="0"/>
              </a:rPr>
              <a:t>(</a:t>
            </a:r>
            <a:r>
              <a:rPr lang="hi-IN" sz="4000" b="1" dirty="0">
                <a:solidFill>
                  <a:srgbClr val="C00000"/>
                </a:solidFill>
                <a:latin typeface="Open sans" panose="020B0606030504020204"/>
                <a:cs typeface="Times New Roman" pitchFamily="18" charset="0"/>
              </a:rPr>
              <a:t>हर्बिसाइड्स</a:t>
            </a:r>
            <a:r>
              <a:rPr lang="en-US" sz="4000" b="1" dirty="0">
                <a:solidFill>
                  <a:srgbClr val="C00000"/>
                </a:solidFill>
                <a:latin typeface="Open sans" panose="020B0606030504020204"/>
                <a:cs typeface="Times New Roman" pitchFamily="18" charset="0"/>
              </a:rPr>
              <a:t>)</a:t>
            </a: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7" name="Content Placeholder 16">
            <a:extLst>
              <a:ext uri="{FF2B5EF4-FFF2-40B4-BE49-F238E27FC236}">
                <a16:creationId xmlns:a16="http://schemas.microsoft.com/office/drawing/2014/main" id="{415F4216-AAE7-4984-A5DC-3CE17E383632}"/>
              </a:ext>
            </a:extLst>
          </p:cNvPr>
          <p:cNvSpPr txBox="1">
            <a:spLocks/>
          </p:cNvSpPr>
          <p:nvPr/>
        </p:nvSpPr>
        <p:spPr>
          <a:xfrm>
            <a:off x="3467478" y="1606813"/>
            <a:ext cx="8724522" cy="525118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5600" marR="228600" indent="-269875" algn="just">
              <a:spcAft>
                <a:spcPts val="0"/>
              </a:spcAft>
              <a:tabLst>
                <a:tab pos="-1028700" algn="l"/>
                <a:tab pos="685800" algn="l"/>
              </a:tabLst>
            </a:pPr>
            <a:r>
              <a:rPr lang="hi-IN" b="1" dirty="0">
                <a:latin typeface="Open sans" panose="020B0606030504020204"/>
                <a:cs typeface="Times New Roman" pitchFamily="18" charset="0"/>
              </a:rPr>
              <a:t>पर्णविरंजन (डिफोलिएशन) डिफोलिएंट्स द्वारा प्रेरित किया जाता है, जो उन तंत्रों में हस्तक्षेप करते हैं जो सामान्यतः मौसमी पत्ती गिरने का कारण बनते हैं। विषाक्त क्रियाएं पौधों की वृद्धि नियामकों द्वारा होती हैं जो पौधों में शारीरिक प्रक्रियाओं को बढ़ावा देती हैं, रोकती हैं या संशोधित करती हैं।</a:t>
            </a:r>
          </a:p>
          <a:p>
            <a:pPr marL="355600" marR="228600" indent="-269875" algn="just">
              <a:spcAft>
                <a:spcPts val="0"/>
              </a:spcAft>
              <a:tabLst>
                <a:tab pos="-1028700" algn="l"/>
                <a:tab pos="685800" algn="l"/>
              </a:tabLst>
            </a:pPr>
            <a:r>
              <a:rPr lang="hi-IN" b="1" dirty="0">
                <a:latin typeface="Open sans" panose="020B0606030504020204"/>
                <a:cs typeface="Times New Roman" pitchFamily="18" charset="0"/>
              </a:rPr>
              <a:t>मिट्टी के कीटाणुनाशकों का उपयोग पौधों की वृद्धि को रोकता है। वियतनाम युद्ध में हर्बिसाइड्स का बड़े पैमाने पर उपयोग किया गया था।</a:t>
            </a:r>
          </a:p>
          <a:p>
            <a:pPr marL="355600" marR="228600" indent="-269875" algn="just">
              <a:spcAft>
                <a:spcPts val="0"/>
              </a:spcAft>
              <a:tabLst>
                <a:tab pos="-1028700" algn="l"/>
                <a:tab pos="685800" algn="l"/>
              </a:tabLst>
            </a:pPr>
            <a:r>
              <a:rPr lang="hi-IN" b="1" dirty="0">
                <a:latin typeface="Open sans" panose="020B0606030504020204"/>
                <a:cs typeface="Times New Roman" pitchFamily="18" charset="0"/>
              </a:rPr>
              <a:t>2,4-डाइक्लोरोफेनॉक्सीएसिटिक एसिड (2,4-डी):यह एक हर्बिसाइड है जो चौड़ी पत्ती वाले पौधों के नियंत्रण और एक सामान्य पौधा वृद्धि नियामक के रूप में उपयोग किया जाता है। इसका उपयोग 1942 में शुरू हुआ था, और बाद में अमेरिकियों द्वारा वियतनाम युद्ध में भी इसका उपयोग किया गया था।</a:t>
            </a:r>
            <a:endParaRPr lang="en-US" altLang="ar-SA" b="1" dirty="0">
              <a:latin typeface="Open sans" panose="020B0606030504020204"/>
              <a:cs typeface="Times New Roman" pitchFamily="18" charset="0"/>
            </a:endParaRPr>
          </a:p>
          <a:p>
            <a:pPr algn="just">
              <a:lnSpc>
                <a:spcPct val="200000"/>
              </a:lnSpc>
            </a:pPr>
            <a:endParaRPr lang="en-US" dirty="0"/>
          </a:p>
        </p:txBody>
      </p:sp>
    </p:spTree>
    <p:extLst>
      <p:ext uri="{BB962C8B-B14F-4D97-AF65-F5344CB8AC3E}">
        <p14:creationId xmlns:p14="http://schemas.microsoft.com/office/powerpoint/2010/main" val="36601467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4651" y="2867597"/>
            <a:ext cx="3024743" cy="1192695"/>
          </a:xfrm>
        </p:spPr>
        <p:txBody>
          <a:bodyPr>
            <a:noAutofit/>
          </a:bodyPr>
          <a:lstStyle/>
          <a:p>
            <a:pPr algn="ctr"/>
            <a:r>
              <a:rPr lang="hi-IN" sz="4000" dirty="0">
                <a:latin typeface="Open sans" panose="020B0606030504020204"/>
                <a:cs typeface="Aharoni" panose="02010803020104030203" pitchFamily="2" charset="-79"/>
              </a:rPr>
              <a:t>सैन्य उपयोग</a:t>
            </a:r>
            <a:endParaRPr lang="en-US" sz="40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3259394" y="707923"/>
            <a:ext cx="8686800" cy="5749531"/>
          </a:xfrm>
        </p:spPr>
        <p:txBody>
          <a:bodyPr>
            <a:noAutofit/>
          </a:bodyPr>
          <a:lstStyle/>
          <a:p>
            <a:pPr algn="just">
              <a:lnSpc>
                <a:spcPct val="150000"/>
              </a:lnSpc>
              <a:buFont typeface="Courier New" panose="02070309020205020404" pitchFamily="49" charset="0"/>
              <a:buChar char="o"/>
            </a:pPr>
            <a:r>
              <a:rPr lang="en-US" b="1" dirty="0">
                <a:effectLst>
                  <a:outerShdw blurRad="38100" dist="38100" dir="2700000" algn="tl">
                    <a:srgbClr val="000000">
                      <a:alpha val="43137"/>
                    </a:srgbClr>
                  </a:outerShdw>
                </a:effectLst>
                <a:latin typeface="Open sans" panose="020B0606030504020204"/>
                <a:cs typeface="Arial" panose="020B0604020202020204" pitchFamily="34" charset="0"/>
              </a:rPr>
              <a:t> </a:t>
            </a:r>
            <a:r>
              <a:rPr lang="hi-IN" b="1" dirty="0">
                <a:effectLst>
                  <a:outerShdw blurRad="38100" dist="38100" dir="2700000" algn="tl">
                    <a:srgbClr val="000000">
                      <a:alpha val="43137"/>
                    </a:srgbClr>
                  </a:outerShdw>
                </a:effectLst>
                <a:latin typeface="Open sans" panose="020B0606030504020204"/>
                <a:cs typeface="Arial" panose="020B0604020202020204" pitchFamily="34" charset="0"/>
              </a:rPr>
              <a:t>किलर</a:t>
            </a:r>
            <a:r>
              <a:rPr lang="hi-IN" b="1" dirty="0">
                <a:latin typeface="Open sans" panose="020B0606030504020204"/>
                <a:cs typeface="Arial" panose="020B0604020202020204" pitchFamily="34" charset="0"/>
              </a:rPr>
              <a:t> एजेंट: अधिकतम संख्या में लोगों को मारने का प्राथमिक उद्देश्य।</a:t>
            </a:r>
            <a:r>
              <a:rPr lang="en-US" dirty="0">
                <a:latin typeface="Open sans" panose="020B0606030504020204"/>
                <a:cs typeface="Arial" panose="020B0604020202020204" pitchFamily="34" charset="0"/>
              </a:rPr>
              <a:t>: </a:t>
            </a:r>
            <a:r>
              <a:rPr lang="hi-IN" dirty="0">
                <a:latin typeface="Open sans" panose="020B0606030504020204"/>
                <a:cs typeface="Arial" panose="020B0604020202020204" pitchFamily="34" charset="0"/>
              </a:rPr>
              <a:t>उदाहरण: वीएक्स (</a:t>
            </a:r>
            <a:r>
              <a:rPr lang="en-US" dirty="0">
                <a:latin typeface="Open sans" panose="020B0606030504020204"/>
                <a:cs typeface="Arial" panose="020B0604020202020204" pitchFamily="34" charset="0"/>
              </a:rPr>
              <a:t>VX), </a:t>
            </a:r>
            <a:r>
              <a:rPr lang="hi-IN" dirty="0">
                <a:latin typeface="Open sans" panose="020B0606030504020204"/>
                <a:cs typeface="Arial" panose="020B0604020202020204" pitchFamily="34" charset="0"/>
              </a:rPr>
              <a:t>जीबी (</a:t>
            </a:r>
            <a:r>
              <a:rPr lang="en-US" dirty="0">
                <a:latin typeface="Open sans" panose="020B0606030504020204"/>
                <a:cs typeface="Arial" panose="020B0604020202020204" pitchFamily="34" charset="0"/>
              </a:rPr>
              <a:t>GB </a:t>
            </a:r>
            <a:r>
              <a:rPr lang="hi-IN" dirty="0">
                <a:latin typeface="Open sans" panose="020B0606030504020204"/>
                <a:cs typeface="Arial" panose="020B0604020202020204" pitchFamily="34" charset="0"/>
              </a:rPr>
              <a:t>या सारिन)</a:t>
            </a:r>
            <a:endParaRPr lang="en-US" dirty="0">
              <a:latin typeface="Open sans" panose="020B0606030504020204"/>
              <a:cs typeface="Arial" panose="020B0604020202020204" pitchFamily="34" charset="0"/>
            </a:endParaRPr>
          </a:p>
          <a:p>
            <a:pPr algn="just">
              <a:lnSpc>
                <a:spcPct val="150000"/>
              </a:lnSpc>
              <a:buFont typeface="Courier New" panose="02070309020205020404" pitchFamily="49" charset="0"/>
              <a:buChar char="o"/>
            </a:pPr>
            <a:r>
              <a:rPr lang="hi-IN" b="1" dirty="0">
                <a:latin typeface="Open sans" panose="020B0606030504020204"/>
                <a:cs typeface="Arial" panose="020B0604020202020204" pitchFamily="34" charset="0"/>
              </a:rPr>
              <a:t>बिकलांग करने वाले एजेंट: </a:t>
            </a:r>
            <a:r>
              <a:rPr lang="hi-IN" dirty="0">
                <a:latin typeface="Open sans" panose="020B0606030504020204"/>
                <a:cs typeface="Arial" panose="020B0604020202020204" pitchFamily="34" charset="0"/>
              </a:rPr>
              <a:t>प्राथमिक उद्देश्य मृत्यु से बचना है, लेकिन लोगों को अस्थायी रूप से अपने कर्तव्यों को निभाने में असमर्थ बनाना है।उदाहरण: सीएस (</a:t>
            </a:r>
            <a:r>
              <a:rPr lang="en-IN" dirty="0">
                <a:latin typeface="Open sans" panose="020B0606030504020204"/>
                <a:cs typeface="Arial" panose="020B0604020202020204" pitchFamily="34" charset="0"/>
              </a:rPr>
              <a:t>CS) </a:t>
            </a:r>
            <a:r>
              <a:rPr lang="hi-IN" dirty="0">
                <a:latin typeface="Open sans" panose="020B0606030504020204"/>
                <a:cs typeface="Arial" panose="020B0604020202020204" pitchFamily="34" charset="0"/>
              </a:rPr>
              <a:t>और बीजेड (</a:t>
            </a:r>
            <a:r>
              <a:rPr lang="en-IN" dirty="0">
                <a:latin typeface="Open sans" panose="020B0606030504020204"/>
                <a:cs typeface="Arial" panose="020B0604020202020204" pitchFamily="34" charset="0"/>
              </a:rPr>
              <a:t>BZ)</a:t>
            </a:r>
            <a:endParaRPr lang="hi-IN" dirty="0">
              <a:latin typeface="Open sans" panose="020B0606030504020204"/>
              <a:cs typeface="Arial" panose="020B0604020202020204" pitchFamily="34" charset="0"/>
            </a:endParaRPr>
          </a:p>
          <a:p>
            <a:pPr algn="just">
              <a:lnSpc>
                <a:spcPct val="150000"/>
              </a:lnSpc>
              <a:buFont typeface="Courier New" panose="02070309020205020404" pitchFamily="49" charset="0"/>
              <a:buChar char="o"/>
            </a:pPr>
            <a:r>
              <a:rPr lang="en-US" b="1" dirty="0">
                <a:latin typeface="Open sans" panose="020B0606030504020204"/>
                <a:cs typeface="Arial" panose="020B0604020202020204" pitchFamily="34" charset="0"/>
              </a:rPr>
              <a:t> </a:t>
            </a:r>
            <a:r>
              <a:rPr lang="hi-IN" b="1" dirty="0">
                <a:latin typeface="Open sans" panose="020B0606030504020204"/>
                <a:cs typeface="Arial" panose="020B0604020202020204" pitchFamily="34" charset="0"/>
              </a:rPr>
              <a:t>दंगा नियंत्रण एजेंट: </a:t>
            </a:r>
            <a:r>
              <a:rPr lang="hi-IN" dirty="0">
                <a:latin typeface="Open sans" panose="020B0606030504020204"/>
                <a:cs typeface="Arial" panose="020B0604020202020204" pitchFamily="34" charset="0"/>
              </a:rPr>
              <a:t>नागरिक अधिकारियों की सहायता करते समय उपयोग किए जाते हैं। उदाहरण: सीएस (</a:t>
            </a:r>
            <a:r>
              <a:rPr lang="en-IN" dirty="0">
                <a:latin typeface="Open sans" panose="020B0606030504020204"/>
                <a:cs typeface="Arial" panose="020B0604020202020204" pitchFamily="34" charset="0"/>
              </a:rPr>
              <a:t>CS)</a:t>
            </a:r>
            <a:endParaRPr lang="en-US" dirty="0">
              <a:latin typeface="Open sans" panose="020B0606030504020204"/>
              <a:cs typeface="Arial" panose="020B0604020202020204"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82007965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129310"/>
            <a:ext cx="3215148" cy="2421174"/>
          </a:xfrm>
        </p:spPr>
        <p:txBody>
          <a:bodyPr>
            <a:noAutofit/>
          </a:bodyPr>
          <a:lstStyle/>
          <a:p>
            <a:pPr algn="ctr"/>
            <a:r>
              <a:rPr lang="hi-IN" sz="4000" b="1" dirty="0">
                <a:solidFill>
                  <a:srgbClr val="C00000"/>
                </a:solidFill>
                <a:latin typeface="Open sans" panose="020B0606030504020204"/>
                <a:cs typeface="Times New Roman" pitchFamily="18" charset="0"/>
              </a:rPr>
              <a:t>देफोलिंट्स </a:t>
            </a:r>
            <a:r>
              <a:rPr lang="en-US" sz="4000" b="1" dirty="0">
                <a:solidFill>
                  <a:srgbClr val="C00000"/>
                </a:solidFill>
                <a:latin typeface="Open sans" panose="020B0606030504020204"/>
                <a:cs typeface="Times New Roman" pitchFamily="18" charset="0"/>
              </a:rPr>
              <a:t>(</a:t>
            </a:r>
            <a:r>
              <a:rPr lang="hi-IN" sz="4000" b="1" dirty="0">
                <a:solidFill>
                  <a:srgbClr val="C00000"/>
                </a:solidFill>
                <a:latin typeface="Open sans" panose="020B0606030504020204"/>
                <a:cs typeface="Times New Roman" pitchFamily="18" charset="0"/>
              </a:rPr>
              <a:t>हर्बिसाइड्स</a:t>
            </a:r>
            <a:r>
              <a:rPr lang="en-US" sz="4000" b="1" dirty="0">
                <a:solidFill>
                  <a:srgbClr val="C00000"/>
                </a:solidFill>
                <a:latin typeface="Open sans" panose="020B0606030504020204"/>
                <a:cs typeface="Times New Roman" pitchFamily="18" charset="0"/>
              </a:rPr>
              <a:t>)</a:t>
            </a: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7" name="Content Placeholder 16">
            <a:extLst>
              <a:ext uri="{FF2B5EF4-FFF2-40B4-BE49-F238E27FC236}">
                <a16:creationId xmlns:a16="http://schemas.microsoft.com/office/drawing/2014/main" id="{415F4216-AAE7-4984-A5DC-3CE17E383632}"/>
              </a:ext>
            </a:extLst>
          </p:cNvPr>
          <p:cNvSpPr txBox="1">
            <a:spLocks/>
          </p:cNvSpPr>
          <p:nvPr/>
        </p:nvSpPr>
        <p:spPr>
          <a:xfrm>
            <a:off x="3451124" y="1375516"/>
            <a:ext cx="8205484" cy="503604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marR="228600" lvl="0" indent="-342900" algn="just">
              <a:lnSpc>
                <a:spcPct val="100000"/>
              </a:lnSpc>
              <a:spcAft>
                <a:spcPts val="0"/>
              </a:spcAft>
              <a:buFont typeface="Symbol" panose="05050102010706020507" pitchFamily="18" charset="2"/>
              <a:buChar char=""/>
              <a:tabLst>
                <a:tab pos="914400" algn="l"/>
              </a:tabLst>
            </a:pPr>
            <a:r>
              <a:rPr lang="hi-IN" sz="2600" b="1" dirty="0">
                <a:latin typeface="Open sans" panose="020B0606030504020204"/>
                <a:ea typeface="Times New Roman" panose="02020603050405020304" pitchFamily="18" charset="0"/>
              </a:rPr>
              <a:t>ट्राईक्लोरोफेनॉक्सीएसिटिक एसिड: </a:t>
            </a:r>
            <a:r>
              <a:rPr lang="hi-IN" b="1" dirty="0">
                <a:latin typeface="Open sans" panose="020B0606030504020204"/>
                <a:cs typeface="Times New Roman" pitchFamily="18" charset="0"/>
              </a:rPr>
              <a:t>यह भी एक सामान्य पौधा वृद्धि नियामक है। इसका सैन्य उपयोग द्वितीय विश्व युद्ध से लेकर वर्तमान तक हो रहा है।</a:t>
            </a:r>
          </a:p>
          <a:p>
            <a:pPr marL="0" marR="228600" lvl="0" indent="0" algn="just">
              <a:lnSpc>
                <a:spcPct val="100000"/>
              </a:lnSpc>
              <a:spcAft>
                <a:spcPts val="0"/>
              </a:spcAft>
              <a:buNone/>
              <a:tabLst>
                <a:tab pos="914400" algn="l"/>
              </a:tabLst>
            </a:pPr>
            <a:endParaRPr lang="hi-IN" b="1" dirty="0">
              <a:latin typeface="Open sans" panose="020B0606030504020204"/>
              <a:cs typeface="Times New Roman" pitchFamily="18" charset="0"/>
            </a:endParaRPr>
          </a:p>
          <a:p>
            <a:pPr marL="342900" marR="228600" lvl="0" indent="-342900" algn="just">
              <a:lnSpc>
                <a:spcPct val="100000"/>
              </a:lnSpc>
              <a:spcAft>
                <a:spcPts val="0"/>
              </a:spcAft>
              <a:buFont typeface="Symbol" panose="05050102010706020507" pitchFamily="18" charset="2"/>
              <a:buChar char=""/>
              <a:tabLst>
                <a:tab pos="914400" algn="l"/>
              </a:tabLst>
            </a:pPr>
            <a:r>
              <a:rPr lang="hi-IN" sz="2600" b="1" dirty="0">
                <a:latin typeface="Open sans" panose="020B0606030504020204"/>
                <a:ea typeface="Times New Roman" panose="02020603050405020304" pitchFamily="18" charset="0"/>
              </a:rPr>
              <a:t>काकोडीलिक एसिड: </a:t>
            </a:r>
            <a:r>
              <a:rPr lang="hi-IN" b="1" dirty="0">
                <a:latin typeface="Open sans" panose="020B0606030504020204"/>
                <a:cs typeface="Times New Roman" pitchFamily="18" charset="0"/>
              </a:rPr>
              <a:t>यह एक प्रभावी हर्बिसाइड है जो चौड़ी पत्ती वाले पौधों की तुलना में घास में अधिक प्रभावी होता है। यह पौधों को पत्तियों से पानी के अवशोषण को रोककर मारता है।</a:t>
            </a:r>
            <a:endParaRPr lang="en-US" altLang="ar-SA" b="1" dirty="0">
              <a:latin typeface="Open sans" panose="020B0606030504020204"/>
              <a:cs typeface="Times New Roman" pitchFamily="18" charset="0"/>
            </a:endParaRPr>
          </a:p>
          <a:p>
            <a:pPr algn="just">
              <a:lnSpc>
                <a:spcPct val="200000"/>
              </a:lnSpc>
            </a:pPr>
            <a:endParaRPr lang="en-US" dirty="0"/>
          </a:p>
        </p:txBody>
      </p:sp>
    </p:spTree>
    <p:extLst>
      <p:ext uri="{BB962C8B-B14F-4D97-AF65-F5344CB8AC3E}">
        <p14:creationId xmlns:p14="http://schemas.microsoft.com/office/powerpoint/2010/main" val="211586639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483272"/>
            <a:ext cx="3453178" cy="2421174"/>
          </a:xfrm>
        </p:spPr>
        <p:txBody>
          <a:bodyPr>
            <a:noAutofit/>
          </a:bodyPr>
          <a:lstStyle/>
          <a:p>
            <a:pPr algn="ctr"/>
            <a:r>
              <a:rPr lang="hi-IN" sz="4000" b="1" dirty="0">
                <a:solidFill>
                  <a:srgbClr val="C00000"/>
                </a:solidFill>
                <a:latin typeface="Open sans" panose="020B0606030504020204"/>
                <a:cs typeface="Times New Roman" pitchFamily="18" charset="0"/>
              </a:rPr>
              <a:t>देफोलिंट्स </a:t>
            </a:r>
            <a:r>
              <a:rPr lang="en-US" sz="4000" b="1" dirty="0">
                <a:solidFill>
                  <a:srgbClr val="C00000"/>
                </a:solidFill>
                <a:latin typeface="Open sans" panose="020B0606030504020204"/>
                <a:cs typeface="Times New Roman" pitchFamily="18" charset="0"/>
              </a:rPr>
              <a:t>(</a:t>
            </a:r>
            <a:r>
              <a:rPr lang="hi-IN" sz="4000" b="1" dirty="0">
                <a:solidFill>
                  <a:srgbClr val="C00000"/>
                </a:solidFill>
                <a:latin typeface="Open sans" panose="020B0606030504020204"/>
                <a:cs typeface="Times New Roman" pitchFamily="18" charset="0"/>
              </a:rPr>
              <a:t>हर्बिसाइड्स</a:t>
            </a:r>
            <a:r>
              <a:rPr lang="en-US" sz="4000" b="1" dirty="0">
                <a:solidFill>
                  <a:srgbClr val="C00000"/>
                </a:solidFill>
                <a:latin typeface="Open sans" panose="020B0606030504020204"/>
                <a:cs typeface="Times New Roman" pitchFamily="18" charset="0"/>
              </a:rPr>
              <a:t>)</a:t>
            </a: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7" name="Content Placeholder 16">
            <a:extLst>
              <a:ext uri="{FF2B5EF4-FFF2-40B4-BE49-F238E27FC236}">
                <a16:creationId xmlns:a16="http://schemas.microsoft.com/office/drawing/2014/main" id="{415F4216-AAE7-4984-A5DC-3CE17E383632}"/>
              </a:ext>
            </a:extLst>
          </p:cNvPr>
          <p:cNvSpPr txBox="1">
            <a:spLocks/>
          </p:cNvSpPr>
          <p:nvPr/>
        </p:nvSpPr>
        <p:spPr>
          <a:xfrm>
            <a:off x="3569110" y="1375516"/>
            <a:ext cx="8087497" cy="503604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hi-IN" sz="3200" b="1" dirty="0">
                <a:latin typeface="Open sans" panose="020B0606030504020204"/>
                <a:cs typeface="Times New Roman" pitchFamily="18" charset="0"/>
              </a:rPr>
              <a:t>मिट्टी के कीटनाशकों का उपयोग पौधों की वृद्धि को रोकता है। वियतनाम युद्ध में हर्बिसाइड्स का बड़े पैमाने पर उपयोग किया गया था।</a:t>
            </a:r>
          </a:p>
          <a:p>
            <a:pPr marL="0" indent="0" algn="just">
              <a:buNone/>
            </a:pPr>
            <a:endParaRPr lang="hi-IN" sz="3200" b="1" dirty="0">
              <a:latin typeface="Open sans" panose="020B0606030504020204"/>
              <a:cs typeface="Times New Roman" pitchFamily="18" charset="0"/>
            </a:endParaRPr>
          </a:p>
          <a:p>
            <a:pPr algn="just">
              <a:buFont typeface="Wingdings" panose="05000000000000000000" pitchFamily="2" charset="2"/>
              <a:buChar char="§"/>
            </a:pPr>
            <a:r>
              <a:rPr lang="hi-IN" altLang="en-US" sz="3200" b="1" dirty="0">
                <a:latin typeface="Open sans" panose="020B0606030504020204"/>
                <a:cs typeface="Times New Roman" pitchFamily="18" charset="0"/>
              </a:rPr>
              <a:t>डाइक्लोरोफेनॉक्सीएसिटिक एसिड (2,4-डी)</a:t>
            </a:r>
            <a:endParaRPr lang="en-US" altLang="en-US" sz="3200" b="1" dirty="0">
              <a:latin typeface="Open sans" panose="020B0606030504020204"/>
              <a:cs typeface="Times New Roman" pitchFamily="18" charset="0"/>
            </a:endParaRPr>
          </a:p>
          <a:p>
            <a:pPr algn="just">
              <a:defRPr/>
            </a:pPr>
            <a:r>
              <a:rPr lang="hi-IN" sz="3200" b="1" dirty="0">
                <a:latin typeface="Open sans" panose="020B0606030504020204"/>
                <a:cs typeface="Times New Roman" pitchFamily="18" charset="0"/>
              </a:rPr>
              <a:t>2,4,5-ट्राईक्लोरोफेनॉक्सीएसिटिक एसिड</a:t>
            </a:r>
            <a:endParaRPr lang="en-US" altLang="en-US" sz="3200" b="1" dirty="0">
              <a:latin typeface="Open sans" panose="020B0606030504020204"/>
              <a:cs typeface="Times New Roman" pitchFamily="18" charset="0"/>
            </a:endParaRPr>
          </a:p>
          <a:p>
            <a:pPr algn="just">
              <a:defRPr/>
            </a:pPr>
            <a:r>
              <a:rPr lang="hi-IN" altLang="en-US" sz="3200" b="1" dirty="0">
                <a:latin typeface="Open sans" panose="020B0606030504020204"/>
                <a:cs typeface="Times New Roman" pitchFamily="18" charset="0"/>
              </a:rPr>
              <a:t>काकोडीलिक एसिड</a:t>
            </a:r>
            <a:r>
              <a:rPr lang="en-US" altLang="en-US" sz="3200" b="1" dirty="0">
                <a:latin typeface="Open sans" panose="020B0606030504020204"/>
                <a:cs typeface="Times New Roman" pitchFamily="18" charset="0"/>
              </a:rPr>
              <a:t>.</a:t>
            </a:r>
            <a:endParaRPr lang="en-IN" sz="3200" b="1" dirty="0">
              <a:latin typeface="Open sans" panose="020B0606030504020204"/>
              <a:cs typeface="Times New Roman" pitchFamily="18" charset="0"/>
            </a:endParaRPr>
          </a:p>
          <a:p>
            <a:pPr marL="0" indent="0" algn="just">
              <a:lnSpc>
                <a:spcPct val="200000"/>
              </a:lnSpc>
              <a:buNone/>
              <a:defRPr/>
            </a:pPr>
            <a:endParaRPr lang="en-US" altLang="ar-SA" dirty="0">
              <a:latin typeface="Open sans" panose="020B0606030504020204"/>
            </a:endParaRPr>
          </a:p>
          <a:p>
            <a:pPr algn="just">
              <a:lnSpc>
                <a:spcPct val="200000"/>
              </a:lnSpc>
            </a:pPr>
            <a:endParaRPr lang="en-US" dirty="0"/>
          </a:p>
        </p:txBody>
      </p:sp>
    </p:spTree>
    <p:extLst>
      <p:ext uri="{BB962C8B-B14F-4D97-AF65-F5344CB8AC3E}">
        <p14:creationId xmlns:p14="http://schemas.microsoft.com/office/powerpoint/2010/main" val="147632885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2957624"/>
            <a:ext cx="2566218" cy="903643"/>
          </a:xfrm>
        </p:spPr>
        <p:txBody>
          <a:bodyPr>
            <a:noAutofit/>
          </a:bodyPr>
          <a:lstStyle/>
          <a:p>
            <a:pPr algn="ctr"/>
            <a:br>
              <a:rPr lang="en-US" sz="4000" b="1" dirty="0">
                <a:solidFill>
                  <a:srgbClr val="C00000"/>
                </a:solidFill>
                <a:latin typeface="Open sans" panose="020B0606030504020204"/>
                <a:cs typeface="Arial" pitchFamily="34" charset="0"/>
              </a:rPr>
            </a:br>
            <a:br>
              <a:rPr lang="en-US" sz="4000" b="1" dirty="0">
                <a:solidFill>
                  <a:srgbClr val="C00000"/>
                </a:solidFill>
                <a:latin typeface="Open sans" panose="020B0606030504020204"/>
                <a:cs typeface="Arial" pitchFamily="34" charset="0"/>
              </a:rPr>
            </a:br>
            <a:r>
              <a:rPr lang="hi-IN" sz="4000" b="1" dirty="0">
                <a:solidFill>
                  <a:srgbClr val="C00000"/>
                </a:solidFill>
                <a:latin typeface="Open sans" panose="020B0606030504020204"/>
                <a:cs typeface="Times New Roman" pitchFamily="18" charset="0"/>
              </a:rPr>
              <a:t>सावधानियाँ</a:t>
            </a:r>
            <a:br>
              <a:rPr lang="en-US" sz="4000" b="1" dirty="0">
                <a:solidFill>
                  <a:srgbClr val="C00000"/>
                </a:solidFill>
                <a:latin typeface="Open sans" panose="020B0606030504020204"/>
                <a:cs typeface="Times New Roman" pitchFamily="18" charset="0"/>
              </a:rPr>
            </a:br>
            <a:endParaRPr lang="en-US" sz="4000" b="1" dirty="0">
              <a:solidFill>
                <a:srgbClr val="C00000"/>
              </a:solidFill>
              <a:latin typeface="Open sans" panose="020B0606030504020204"/>
              <a:cs typeface="Times New Roman"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7" name="Content Placeholder 16">
            <a:extLst>
              <a:ext uri="{FF2B5EF4-FFF2-40B4-BE49-F238E27FC236}">
                <a16:creationId xmlns:a16="http://schemas.microsoft.com/office/drawing/2014/main" id="{415F4216-AAE7-4984-A5DC-3CE17E383632}"/>
              </a:ext>
            </a:extLst>
          </p:cNvPr>
          <p:cNvSpPr txBox="1">
            <a:spLocks/>
          </p:cNvSpPr>
          <p:nvPr/>
        </p:nvSpPr>
        <p:spPr>
          <a:xfrm>
            <a:off x="2669459" y="912940"/>
            <a:ext cx="9508241" cy="589665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hi-IN" sz="3200" b="1" dirty="0">
                <a:latin typeface="Open sans" panose="020B0606030504020204"/>
                <a:cs typeface="Times New Roman" pitchFamily="18" charset="0"/>
              </a:rPr>
              <a:t>सभी कर्मियों को एनबीसी सूट पहनना चाहिए</a:t>
            </a:r>
          </a:p>
          <a:p>
            <a:pPr>
              <a:lnSpc>
                <a:spcPct val="100000"/>
              </a:lnSpc>
            </a:pPr>
            <a:r>
              <a:rPr lang="hi-IN" sz="3200" b="1" dirty="0">
                <a:latin typeface="Open sans" panose="020B0606030504020204"/>
                <a:cs typeface="Times New Roman" pitchFamily="18" charset="0"/>
              </a:rPr>
              <a:t> और डिटेक्टर पेपर प्रदर्शित करना चाहिए। </a:t>
            </a:r>
          </a:p>
          <a:p>
            <a:pPr>
              <a:lnSpc>
                <a:spcPct val="100000"/>
              </a:lnSpc>
            </a:pPr>
            <a:r>
              <a:rPr lang="hi-IN" sz="3200" b="1" dirty="0">
                <a:latin typeface="Open sans" panose="020B0606030504020204"/>
                <a:cs typeface="Times New Roman" pitchFamily="18" charset="0"/>
              </a:rPr>
              <a:t>गैर-आवश्यक कर्मियों को कवर के तहत रहना चाहिए। </a:t>
            </a:r>
          </a:p>
          <a:p>
            <a:pPr>
              <a:lnSpc>
                <a:spcPct val="100000"/>
              </a:lnSpc>
            </a:pPr>
            <a:r>
              <a:rPr lang="hi-IN" sz="3200" b="1" dirty="0">
                <a:latin typeface="Open sans" panose="020B0606030504020204"/>
                <a:cs typeface="Times New Roman" pitchFamily="18" charset="0"/>
              </a:rPr>
              <a:t>रासायनिक संतरी ऊपर की ओर (हवा की दिशा में) तैनात किए जाने चाहिए। </a:t>
            </a:r>
          </a:p>
          <a:p>
            <a:pPr>
              <a:lnSpc>
                <a:spcPct val="100000"/>
              </a:lnSpc>
            </a:pPr>
            <a:r>
              <a:rPr lang="hi-IN" sz="3200" b="1" dirty="0">
                <a:latin typeface="Open sans" panose="020B0606030504020204"/>
                <a:cs typeface="Times New Roman" pitchFamily="18" charset="0"/>
              </a:rPr>
              <a:t>भोजन और पानी कवर के तहत रखना चाहिए। </a:t>
            </a:r>
          </a:p>
          <a:p>
            <a:pPr>
              <a:lnSpc>
                <a:spcPct val="100000"/>
              </a:lnSpc>
            </a:pPr>
            <a:r>
              <a:rPr lang="hi-IN" sz="3200" b="1" dirty="0">
                <a:latin typeface="Open sans" panose="020B0606030504020204"/>
                <a:cs typeface="Times New Roman" pitchFamily="18" charset="0"/>
              </a:rPr>
              <a:t>आदेश मिलने पर एनएपीएस टैबलेट्स लिए जाने चाहिए। </a:t>
            </a:r>
          </a:p>
          <a:p>
            <a:pPr>
              <a:lnSpc>
                <a:spcPct val="100000"/>
              </a:lnSpc>
            </a:pPr>
            <a:r>
              <a:rPr lang="hi-IN" sz="3200" b="1" dirty="0">
                <a:latin typeface="Open sans" panose="020B0606030504020204"/>
                <a:cs typeface="Times New Roman" pitchFamily="18" charset="0"/>
              </a:rPr>
              <a:t>अलार्म सिस्टम की जानकारी होनी चाहिए और तत्काल कार्रवाई अभ्यास का अभ्यास किया जाना चाहिए।</a:t>
            </a:r>
            <a:endParaRPr lang="en-US" altLang="ar-SA" sz="3200" b="1" dirty="0">
              <a:latin typeface="Open sans" panose="020B0606030504020204"/>
              <a:cs typeface="Times New Roman" pitchFamily="18" charset="0"/>
            </a:endParaRPr>
          </a:p>
          <a:p>
            <a:pPr algn="just">
              <a:lnSpc>
                <a:spcPct val="150000"/>
              </a:lnSpc>
            </a:pPr>
            <a:endParaRPr lang="en-US" sz="2400" dirty="0"/>
          </a:p>
        </p:txBody>
      </p:sp>
    </p:spTree>
    <p:extLst>
      <p:ext uri="{BB962C8B-B14F-4D97-AF65-F5344CB8AC3E}">
        <p14:creationId xmlns:p14="http://schemas.microsoft.com/office/powerpoint/2010/main" val="351861856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 name="Rounded Rectangle"/>
          <p:cNvSpPr/>
          <p:nvPr/>
        </p:nvSpPr>
        <p:spPr>
          <a:xfrm>
            <a:off x="4655128" y="-86222"/>
            <a:ext cx="7694588" cy="6944222"/>
          </a:xfrm>
          <a:prstGeom prst="roundRect">
            <a:avLst>
              <a:gd name="adj" fmla="val 1583"/>
            </a:avLst>
          </a:prstGeom>
          <a:solidFill>
            <a:srgbClr val="EAEAEA"/>
          </a:solidFill>
          <a:ln w="12700">
            <a:miter lim="400000"/>
          </a:ln>
        </p:spPr>
        <p:txBody>
          <a:bodyPr lIns="39142" tIns="39142" rIns="39142" bIns="39142"/>
          <a:lstStyle/>
          <a:p>
            <a:endParaRPr sz="2400">
              <a:latin typeface="Open Sans"/>
            </a:endParaRPr>
          </a:p>
        </p:txBody>
      </p:sp>
      <p:sp>
        <p:nvSpPr>
          <p:cNvPr id="222" name="Duties of…"/>
          <p:cNvSpPr txBox="1"/>
          <p:nvPr/>
        </p:nvSpPr>
        <p:spPr>
          <a:xfrm>
            <a:off x="106532" y="2626709"/>
            <a:ext cx="4254779" cy="78302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lvl="0" algn="ctr">
              <a:lnSpc>
                <a:spcPct val="120000"/>
              </a:lnSpc>
              <a:buClr>
                <a:srgbClr val="C00000"/>
              </a:buClr>
              <a:buSzPts val="3600"/>
            </a:pPr>
            <a:r>
              <a:rPr lang="hi-IN" altLang="en-US" sz="4000" b="1" dirty="0">
                <a:solidFill>
                  <a:srgbClr val="C00000"/>
                </a:solidFill>
                <a:latin typeface="Open sans"/>
              </a:rPr>
              <a:t>समीक्षा</a:t>
            </a:r>
            <a:endParaRPr lang="en-US" sz="4000" dirty="0">
              <a:latin typeface="Open Sans"/>
            </a:endParaRPr>
          </a:p>
        </p:txBody>
      </p:sp>
      <p:sp>
        <p:nvSpPr>
          <p:cNvPr id="223" name="Ensure your safety and the safety of your crew, the patient, and bystanders…"/>
          <p:cNvSpPr txBox="1"/>
          <p:nvPr/>
        </p:nvSpPr>
        <p:spPr>
          <a:xfrm>
            <a:off x="3480620" y="1295400"/>
            <a:ext cx="8503400" cy="500347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marL="355600" indent="-263525" algn="just">
              <a:lnSpc>
                <a:spcPct val="200000"/>
              </a:lnSpc>
              <a:buFont typeface="Wingdings" panose="05000000000000000000" pitchFamily="2" charset="2"/>
              <a:buChar char="§"/>
            </a:pPr>
            <a:r>
              <a:rPr lang="hi-IN" sz="4000" dirty="0">
                <a:latin typeface="Open sans" panose="020B0606030504020204"/>
                <a:cs typeface="Times New Roman" pitchFamily="18" charset="0"/>
              </a:rPr>
              <a:t>रासायनिक युद्ध एजेंटों (</a:t>
            </a:r>
            <a:r>
              <a:rPr lang="en-US" sz="4000" dirty="0">
                <a:latin typeface="Open sans" panose="020B0606030504020204"/>
                <a:cs typeface="Times New Roman" pitchFamily="18" charset="0"/>
              </a:rPr>
              <a:t>CWA) </a:t>
            </a:r>
            <a:r>
              <a:rPr lang="hi-IN" sz="4000" dirty="0">
                <a:latin typeface="Open sans" panose="020B0606030504020204"/>
                <a:cs typeface="Times New Roman" pitchFamily="18" charset="0"/>
              </a:rPr>
              <a:t>का इतिहास</a:t>
            </a:r>
          </a:p>
          <a:p>
            <a:pPr marL="355600" indent="-263525" algn="just">
              <a:lnSpc>
                <a:spcPct val="200000"/>
              </a:lnSpc>
              <a:buFont typeface="Wingdings" panose="05000000000000000000" pitchFamily="2" charset="2"/>
              <a:buChar char="§"/>
            </a:pPr>
            <a:r>
              <a:rPr lang="hi-IN" sz="4000" dirty="0">
                <a:latin typeface="Open sans" panose="020B0606030504020204"/>
                <a:cs typeface="Times New Roman" pitchFamily="18" charset="0"/>
              </a:rPr>
              <a:t>वर्गीकरण</a:t>
            </a:r>
          </a:p>
          <a:p>
            <a:pPr marL="355600" indent="-263525" algn="just">
              <a:lnSpc>
                <a:spcPct val="200000"/>
              </a:lnSpc>
              <a:buFont typeface="Wingdings" panose="05000000000000000000" pitchFamily="2" charset="2"/>
              <a:buChar char="§"/>
            </a:pPr>
            <a:r>
              <a:rPr lang="hi-IN" sz="4000" dirty="0">
                <a:latin typeface="Open sans" panose="020B0606030504020204"/>
                <a:cs typeface="Times New Roman" pitchFamily="18" charset="0"/>
              </a:rPr>
              <a:t>विशेषताएं और भौतिक गुण</a:t>
            </a:r>
          </a:p>
          <a:p>
            <a:pPr marL="355600" indent="-263525" algn="just">
              <a:lnSpc>
                <a:spcPct val="200000"/>
              </a:lnSpc>
              <a:buFont typeface="Wingdings" panose="05000000000000000000" pitchFamily="2" charset="2"/>
              <a:buChar char="§"/>
            </a:pPr>
            <a:r>
              <a:rPr lang="hi-IN" sz="4000" dirty="0">
                <a:latin typeface="Open sans" panose="020B0606030504020204"/>
                <a:cs typeface="Times New Roman" pitchFamily="18" charset="0"/>
              </a:rPr>
              <a:t>संकेत और लक्षण</a:t>
            </a:r>
            <a:endParaRPr lang="en-US" sz="4000" dirty="0">
              <a:latin typeface="Open sans" panose="020B0606030504020204"/>
              <a:cs typeface="Times New Roman" pitchFamily="18" charset="0"/>
            </a:endParaRPr>
          </a:p>
        </p:txBody>
      </p:sp>
      <p:pic>
        <p:nvPicPr>
          <p:cNvPr id="2" name="Picture 1">
            <a:extLst>
              <a:ext uri="{FF2B5EF4-FFF2-40B4-BE49-F238E27FC236}">
                <a16:creationId xmlns:a16="http://schemas.microsoft.com/office/drawing/2014/main" id="{AD30342D-CCC4-F67F-CC03-E5EFED56E456}"/>
              </a:ext>
            </a:extLst>
          </p:cNvPr>
          <p:cNvPicPr>
            <a:picLocks noChangeAspect="1"/>
          </p:cNvPicPr>
          <p:nvPr/>
        </p:nvPicPr>
        <p:blipFill>
          <a:blip r:embed="rId2" cstate="print"/>
          <a:stretch>
            <a:fillRect/>
          </a:stretch>
        </p:blipFill>
        <p:spPr>
          <a:xfrm>
            <a:off x="572493" y="6406669"/>
            <a:ext cx="641637" cy="276260"/>
          </a:xfrm>
          <a:prstGeom prst="rect">
            <a:avLst/>
          </a:prstGeom>
        </p:spPr>
      </p:pic>
      <p:pic>
        <p:nvPicPr>
          <p:cNvPr id="4" name="Picture 3">
            <a:extLst>
              <a:ext uri="{FF2B5EF4-FFF2-40B4-BE49-F238E27FC236}">
                <a16:creationId xmlns:a16="http://schemas.microsoft.com/office/drawing/2014/main" id="{3C21DB69-215D-8A17-5E2E-BA695C734410}"/>
              </a:ext>
            </a:extLst>
          </p:cNvPr>
          <p:cNvPicPr>
            <a:picLocks noChangeAspect="1"/>
          </p:cNvPicPr>
          <p:nvPr/>
        </p:nvPicPr>
        <p:blipFill>
          <a:blip r:embed="rId3" cstate="print"/>
          <a:stretch>
            <a:fillRect/>
          </a:stretch>
        </p:blipFill>
        <p:spPr>
          <a:xfrm>
            <a:off x="8814959" y="6378135"/>
            <a:ext cx="1750540" cy="348119"/>
          </a:xfrm>
          <a:prstGeom prst="rect">
            <a:avLst/>
          </a:prstGeom>
        </p:spPr>
      </p:pic>
      <p:pic>
        <p:nvPicPr>
          <p:cNvPr id="5" name="Picture 4">
            <a:extLst>
              <a:ext uri="{FF2B5EF4-FFF2-40B4-BE49-F238E27FC236}">
                <a16:creationId xmlns:a16="http://schemas.microsoft.com/office/drawing/2014/main" id="{1584A8C5-6AF3-C33A-056B-62EE3B62D92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858273" y="112697"/>
            <a:ext cx="1115571" cy="1214299"/>
          </a:xfrm>
          <a:prstGeom prst="rect">
            <a:avLst/>
          </a:prstGeom>
        </p:spPr>
      </p:pic>
      <p:sp>
        <p:nvSpPr>
          <p:cNvPr id="8" name="Rectangle 7"/>
          <p:cNvSpPr/>
          <p:nvPr/>
        </p:nvSpPr>
        <p:spPr>
          <a:xfrm>
            <a:off x="0" y="6207359"/>
            <a:ext cx="4548494" cy="65064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314549579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 name="Rounded Rectangle"/>
          <p:cNvSpPr/>
          <p:nvPr/>
        </p:nvSpPr>
        <p:spPr>
          <a:xfrm>
            <a:off x="4548494" y="-14539"/>
            <a:ext cx="7694588" cy="6944222"/>
          </a:xfrm>
          <a:prstGeom prst="roundRect">
            <a:avLst>
              <a:gd name="adj" fmla="val 1583"/>
            </a:avLst>
          </a:prstGeom>
          <a:solidFill>
            <a:srgbClr val="EAEAEA"/>
          </a:solidFill>
          <a:ln w="12700">
            <a:miter lim="400000"/>
          </a:ln>
        </p:spPr>
        <p:txBody>
          <a:bodyPr lIns="39142" tIns="39142" rIns="39142" bIns="39142"/>
          <a:lstStyle/>
          <a:p>
            <a:endParaRPr sz="2400">
              <a:latin typeface="Open Sans"/>
            </a:endParaRPr>
          </a:p>
        </p:txBody>
      </p:sp>
      <p:sp>
        <p:nvSpPr>
          <p:cNvPr id="222" name="Duties of…"/>
          <p:cNvSpPr txBox="1"/>
          <p:nvPr/>
        </p:nvSpPr>
        <p:spPr>
          <a:xfrm>
            <a:off x="308114" y="3230213"/>
            <a:ext cx="4083778" cy="10947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algn="ctr"/>
            <a:r>
              <a:rPr lang="hi-IN" sz="6600" b="1" dirty="0">
                <a:solidFill>
                  <a:srgbClr val="C00000"/>
                </a:solidFill>
                <a:latin typeface="Open sans" panose="020B0606030504020204"/>
                <a:cs typeface="Times New Roman" panose="02020603050405020304" pitchFamily="18" charset="0"/>
              </a:rPr>
              <a:t>कोई</a:t>
            </a:r>
            <a:r>
              <a:rPr lang="en-US" sz="6600" b="1" dirty="0">
                <a:solidFill>
                  <a:srgbClr val="C00000"/>
                </a:solidFill>
                <a:latin typeface="Open sans" panose="020B0606030504020204"/>
                <a:cs typeface="Times New Roman" panose="02020603050405020304" pitchFamily="18" charset="0"/>
              </a:rPr>
              <a:t> </a:t>
            </a:r>
            <a:r>
              <a:rPr lang="hi-IN" sz="6600" b="1" dirty="0">
                <a:solidFill>
                  <a:srgbClr val="C00000"/>
                </a:solidFill>
                <a:latin typeface="Open sans" panose="020B0606030504020204"/>
                <a:cs typeface="Times New Roman" panose="02020603050405020304" pitchFamily="18" charset="0"/>
              </a:rPr>
              <a:t>प्रश्न</a:t>
            </a:r>
            <a:r>
              <a:rPr lang="en-US" sz="6600" b="1" dirty="0">
                <a:solidFill>
                  <a:srgbClr val="C00000"/>
                </a:solidFill>
                <a:latin typeface="Open sans" panose="020B0606030504020204"/>
                <a:cs typeface="Times New Roman" panose="02020603050405020304" pitchFamily="18" charset="0"/>
              </a:rPr>
              <a:t>?</a:t>
            </a:r>
            <a:r>
              <a:rPr lang="hi-IN" sz="6600" b="1" dirty="0">
                <a:solidFill>
                  <a:srgbClr val="C00000"/>
                </a:solidFill>
                <a:latin typeface="Open sans" panose="020B0606030504020204"/>
                <a:cs typeface="Times New Roman" panose="02020603050405020304" pitchFamily="18" charset="0"/>
              </a:rPr>
              <a:t> </a:t>
            </a:r>
            <a:endParaRPr lang="en-US" sz="6600" b="1" dirty="0">
              <a:solidFill>
                <a:srgbClr val="C00000"/>
              </a:solidFill>
              <a:latin typeface="Open sans" panose="020B0606030504020204"/>
              <a:cs typeface="Times New Roman" panose="02020603050405020304" pitchFamily="18" charset="0"/>
            </a:endParaRPr>
          </a:p>
        </p:txBody>
      </p:sp>
      <p:sp>
        <p:nvSpPr>
          <p:cNvPr id="223" name="Ensure your safety and the safety of your crew, the patient, and bystanders…"/>
          <p:cNvSpPr txBox="1"/>
          <p:nvPr/>
        </p:nvSpPr>
        <p:spPr>
          <a:xfrm>
            <a:off x="5004914" y="1896739"/>
            <a:ext cx="7238167" cy="96871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marL="457200" lvl="0" indent="-457200" algn="just">
              <a:lnSpc>
                <a:spcPct val="250000"/>
              </a:lnSpc>
              <a:buClr>
                <a:schemeClr val="dk1"/>
              </a:buClr>
              <a:buSzPts val="3200"/>
              <a:buFont typeface="Noto Sans Symbols"/>
              <a:buChar char="▪"/>
            </a:pPr>
            <a:endParaRPr lang="en-US" sz="2800" dirty="0">
              <a:solidFill>
                <a:schemeClr val="dk1"/>
              </a:solidFill>
              <a:latin typeface="Open Sans"/>
              <a:cs typeface="Times New Roman" pitchFamily="18" charset="0"/>
            </a:endParaRPr>
          </a:p>
        </p:txBody>
      </p:sp>
      <p:pic>
        <p:nvPicPr>
          <p:cNvPr id="2" name="Picture 1">
            <a:extLst>
              <a:ext uri="{FF2B5EF4-FFF2-40B4-BE49-F238E27FC236}">
                <a16:creationId xmlns:a16="http://schemas.microsoft.com/office/drawing/2014/main" id="{AD30342D-CCC4-F67F-CC03-E5EFED56E456}"/>
              </a:ext>
            </a:extLst>
          </p:cNvPr>
          <p:cNvPicPr>
            <a:picLocks noChangeAspect="1"/>
          </p:cNvPicPr>
          <p:nvPr/>
        </p:nvPicPr>
        <p:blipFill>
          <a:blip r:embed="rId2" cstate="print"/>
          <a:stretch>
            <a:fillRect/>
          </a:stretch>
        </p:blipFill>
        <p:spPr>
          <a:xfrm>
            <a:off x="572493" y="6406669"/>
            <a:ext cx="641637" cy="276260"/>
          </a:xfrm>
          <a:prstGeom prst="rect">
            <a:avLst/>
          </a:prstGeom>
        </p:spPr>
      </p:pic>
      <p:pic>
        <p:nvPicPr>
          <p:cNvPr id="4" name="Picture 3">
            <a:extLst>
              <a:ext uri="{FF2B5EF4-FFF2-40B4-BE49-F238E27FC236}">
                <a16:creationId xmlns:a16="http://schemas.microsoft.com/office/drawing/2014/main" id="{3C21DB69-215D-8A17-5E2E-BA695C734410}"/>
              </a:ext>
            </a:extLst>
          </p:cNvPr>
          <p:cNvPicPr>
            <a:picLocks noChangeAspect="1"/>
          </p:cNvPicPr>
          <p:nvPr/>
        </p:nvPicPr>
        <p:blipFill>
          <a:blip r:embed="rId3" cstate="print"/>
          <a:stretch>
            <a:fillRect/>
          </a:stretch>
        </p:blipFill>
        <p:spPr>
          <a:xfrm>
            <a:off x="8814959" y="6378135"/>
            <a:ext cx="1750540" cy="348119"/>
          </a:xfrm>
          <a:prstGeom prst="rect">
            <a:avLst/>
          </a:prstGeom>
        </p:spPr>
      </p:pic>
      <p:pic>
        <p:nvPicPr>
          <p:cNvPr id="5" name="Picture 4">
            <a:extLst>
              <a:ext uri="{FF2B5EF4-FFF2-40B4-BE49-F238E27FC236}">
                <a16:creationId xmlns:a16="http://schemas.microsoft.com/office/drawing/2014/main" id="{1584A8C5-6AF3-C33A-056B-62EE3B62D92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858273" y="112697"/>
            <a:ext cx="1115571" cy="1214299"/>
          </a:xfrm>
          <a:prstGeom prst="rect">
            <a:avLst/>
          </a:prstGeom>
        </p:spPr>
      </p:pic>
      <p:sp>
        <p:nvSpPr>
          <p:cNvPr id="8" name="Rectangle 7"/>
          <p:cNvSpPr/>
          <p:nvPr/>
        </p:nvSpPr>
        <p:spPr>
          <a:xfrm>
            <a:off x="0" y="6207359"/>
            <a:ext cx="4548494" cy="65064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3" name="Picture 2"/>
          <p:cNvPicPr>
            <a:picLocks noChangeAspect="1"/>
          </p:cNvPicPr>
          <p:nvPr/>
        </p:nvPicPr>
        <p:blipFill>
          <a:blip r:embed="rId5"/>
          <a:stretch>
            <a:fillRect/>
          </a:stretch>
        </p:blipFill>
        <p:spPr>
          <a:xfrm>
            <a:off x="6711441" y="1765969"/>
            <a:ext cx="3368693" cy="3368693"/>
          </a:xfrm>
          <a:prstGeom prst="rect">
            <a:avLst/>
          </a:prstGeom>
        </p:spPr>
      </p:pic>
    </p:spTree>
    <p:extLst>
      <p:ext uri="{BB962C8B-B14F-4D97-AF65-F5344CB8AC3E}">
        <p14:creationId xmlns:p14="http://schemas.microsoft.com/office/powerpoint/2010/main" val="359486319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a:xfrm>
            <a:off x="387928" y="2057400"/>
            <a:ext cx="3740727" cy="3401291"/>
          </a:xfrm>
        </p:spPr>
        <p:txBody>
          <a:bodyPr>
            <a:normAutofit/>
          </a:bodyPr>
          <a:lstStyle/>
          <a:p>
            <a:endParaRPr lang="en-US" sz="5400" dirty="0">
              <a:latin typeface="Open sans"/>
            </a:endParaRPr>
          </a:p>
          <a:p>
            <a:r>
              <a:rPr lang="hi-IN" sz="6600" b="1" dirty="0">
                <a:solidFill>
                  <a:srgbClr val="C00000"/>
                </a:solidFill>
                <a:latin typeface="Open sans" panose="020B0606030504020204"/>
                <a:cs typeface="Times New Roman" panose="02020603050405020304" pitchFamily="18" charset="0"/>
              </a:rPr>
              <a:t>मूल्यांकन</a:t>
            </a:r>
            <a:endParaRPr lang="en-IN" sz="6600" b="1" dirty="0">
              <a:solidFill>
                <a:srgbClr val="C00000"/>
              </a:solidFill>
              <a:latin typeface="Open sans" panose="020B0606030504020204"/>
              <a:cs typeface="Times New Roman" panose="02020603050405020304" pitchFamily="18" charset="0"/>
            </a:endParaRPr>
          </a:p>
        </p:txBody>
      </p:sp>
      <p:sp>
        <p:nvSpPr>
          <p:cNvPr id="5" name="Slide Number Placeholder 4"/>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65</a:t>
            </a:fld>
            <a:endParaRPr lang="en-US"/>
          </a:p>
        </p:txBody>
      </p:sp>
      <p:pic>
        <p:nvPicPr>
          <p:cNvPr id="7"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692" y="174626"/>
            <a:ext cx="1252142" cy="9046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Rectangle 8"/>
          <p:cNvSpPr/>
          <p:nvPr/>
        </p:nvSpPr>
        <p:spPr>
          <a:xfrm>
            <a:off x="4357688" y="0"/>
            <a:ext cx="7834312"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0" indent="0">
              <a:buNone/>
            </a:pPr>
            <a:endParaRPr lang="en-US" sz="2800" dirty="0">
              <a:solidFill>
                <a:schemeClr val="tx1"/>
              </a:solidFill>
            </a:endParaRPr>
          </a:p>
          <a:p>
            <a:pPr marL="0" lvl="0" indent="0">
              <a:buNone/>
            </a:pPr>
            <a:endParaRPr lang="en-US" sz="2800" dirty="0">
              <a:solidFill>
                <a:schemeClr val="tx1"/>
              </a:solidFill>
            </a:endParaRPr>
          </a:p>
          <a:p>
            <a:pPr marL="0" lvl="0" indent="0">
              <a:buNone/>
            </a:pPr>
            <a:endParaRPr lang="en-US" sz="2800" dirty="0">
              <a:solidFill>
                <a:schemeClr val="tx1"/>
              </a:solidFill>
            </a:endParaRPr>
          </a:p>
          <a:p>
            <a:pPr marL="0" lvl="0" indent="0">
              <a:buNone/>
            </a:pPr>
            <a:endParaRPr lang="en-US" sz="2800" dirty="0">
              <a:solidFill>
                <a:schemeClr val="tx1"/>
              </a:solidFill>
            </a:endParaRPr>
          </a:p>
          <a:p>
            <a:pPr marL="0" lvl="0" indent="0">
              <a:buNone/>
            </a:pPr>
            <a:endParaRPr lang="en-US" sz="2800" dirty="0">
              <a:solidFill>
                <a:schemeClr val="tx1"/>
              </a:solidFill>
            </a:endParaRPr>
          </a:p>
          <a:p>
            <a:pPr marL="514350" indent="-514350" algn="just">
              <a:lnSpc>
                <a:spcPct val="200000"/>
              </a:lnSpc>
              <a:buAutoNum type="arabicPeriod"/>
            </a:pPr>
            <a:r>
              <a:rPr lang="hi-IN" sz="2800" dirty="0">
                <a:solidFill>
                  <a:schemeClr val="tx1"/>
                </a:solidFill>
                <a:latin typeface="Open sans"/>
              </a:rPr>
              <a:t>ब्लिस्टर एजेंट को ------ भी कहा जाता है।</a:t>
            </a:r>
          </a:p>
          <a:p>
            <a:pPr algn="just">
              <a:lnSpc>
                <a:spcPct val="200000"/>
              </a:lnSpc>
            </a:pPr>
            <a:r>
              <a:rPr lang="hi-IN" sz="2800" dirty="0">
                <a:solidFill>
                  <a:srgbClr val="C00000"/>
                </a:solidFill>
                <a:latin typeface="Open sans"/>
              </a:rPr>
              <a:t>उतर</a:t>
            </a:r>
            <a:r>
              <a:rPr lang="en-US" sz="2800" dirty="0">
                <a:solidFill>
                  <a:srgbClr val="C00000"/>
                </a:solidFill>
                <a:latin typeface="Open sans"/>
              </a:rPr>
              <a:t>- 	</a:t>
            </a:r>
            <a:r>
              <a:rPr lang="hi-IN" altLang="en-US" sz="2800" dirty="0">
                <a:solidFill>
                  <a:srgbClr val="FF0000"/>
                </a:solidFill>
                <a:latin typeface="Open sans" panose="020B0606030504020204"/>
                <a:cs typeface="Times New Roman" pitchFamily="18" charset="0"/>
              </a:rPr>
              <a:t> वेसिकेंट </a:t>
            </a:r>
          </a:p>
          <a:p>
            <a:pPr algn="just">
              <a:lnSpc>
                <a:spcPct val="200000"/>
              </a:lnSpc>
            </a:pPr>
            <a:r>
              <a:rPr lang="en-IN" sz="2800" dirty="0">
                <a:solidFill>
                  <a:schemeClr val="tx1"/>
                </a:solidFill>
                <a:latin typeface="Open Sans" panose="020B0606030504020204"/>
                <a:cs typeface="Arial" pitchFamily="34" charset="0"/>
              </a:rPr>
              <a:t>2. </a:t>
            </a:r>
            <a:r>
              <a:rPr lang="hi-IN" sz="2800" dirty="0">
                <a:solidFill>
                  <a:schemeClr val="tx1"/>
                </a:solidFill>
                <a:latin typeface="Open Sans" panose="020B0606030504020204"/>
                <a:cs typeface="Arial" pitchFamily="34" charset="0"/>
              </a:rPr>
              <a:t>सीएन, सीएस और सीआर को ------- कहा जाता है।</a:t>
            </a:r>
          </a:p>
          <a:p>
            <a:pPr algn="just">
              <a:lnSpc>
                <a:spcPct val="200000"/>
              </a:lnSpc>
            </a:pPr>
            <a:r>
              <a:rPr lang="en-US" sz="2800" dirty="0" err="1">
                <a:solidFill>
                  <a:srgbClr val="FF0000"/>
                </a:solidFill>
                <a:latin typeface="Open sans"/>
              </a:rPr>
              <a:t>Ans</a:t>
            </a:r>
            <a:r>
              <a:rPr lang="en-US" sz="2800" dirty="0">
                <a:solidFill>
                  <a:srgbClr val="FF0000"/>
                </a:solidFill>
                <a:latin typeface="Open sans"/>
              </a:rPr>
              <a:t>-  </a:t>
            </a:r>
            <a:r>
              <a:rPr lang="hi-IN" sz="2800" dirty="0">
                <a:solidFill>
                  <a:srgbClr val="FF0000"/>
                </a:solidFill>
                <a:latin typeface="Open sans"/>
              </a:rPr>
              <a:t>आंसू गैस या रैयट कंट्रोल एजेंट्स कहा जाता है।</a:t>
            </a:r>
            <a:endParaRPr lang="en-US" sz="2800" dirty="0">
              <a:solidFill>
                <a:srgbClr val="FF0000"/>
              </a:solidFill>
              <a:latin typeface="Open sans" panose="020B0606030504020204"/>
              <a:cs typeface="Aharoni" panose="02010803020104030203" pitchFamily="2" charset="-79"/>
            </a:endParaRPr>
          </a:p>
          <a:p>
            <a:pPr algn="just">
              <a:lnSpc>
                <a:spcPct val="200000"/>
              </a:lnSpc>
            </a:pPr>
            <a:r>
              <a:rPr lang="en-US" sz="2000" dirty="0">
                <a:solidFill>
                  <a:srgbClr val="C00000"/>
                </a:solidFill>
                <a:latin typeface="Open sans"/>
                <a:cs typeface="Arial" pitchFamily="34" charset="0"/>
              </a:rPr>
              <a:t>		</a:t>
            </a:r>
            <a:endParaRPr lang="en-US" sz="2000" dirty="0">
              <a:solidFill>
                <a:srgbClr val="C00000"/>
              </a:solidFill>
              <a:latin typeface="Open sans"/>
            </a:endParaRPr>
          </a:p>
          <a:p>
            <a:pPr marL="0" indent="0">
              <a:buNone/>
            </a:pPr>
            <a:r>
              <a:rPr lang="en-US" sz="2800" dirty="0">
                <a:solidFill>
                  <a:srgbClr val="FF0000"/>
                </a:solidFill>
                <a:latin typeface="Open sans"/>
              </a:rPr>
              <a:t>  </a:t>
            </a:r>
          </a:p>
          <a:p>
            <a:pPr algn="ctr"/>
            <a:endParaRPr lang="en-IN" dirty="0"/>
          </a:p>
        </p:txBody>
      </p:sp>
      <p:pic>
        <p:nvPicPr>
          <p:cNvPr id="11" name="Picture 10"/>
          <p:cNvPicPr>
            <a:picLocks noChangeAspect="1"/>
          </p:cNvPicPr>
          <p:nvPr/>
        </p:nvPicPr>
        <p:blipFill>
          <a:blip r:embed="rId3"/>
          <a:stretch>
            <a:fillRect/>
          </a:stretch>
        </p:blipFill>
        <p:spPr>
          <a:xfrm>
            <a:off x="11076335" y="0"/>
            <a:ext cx="1115665" cy="1213209"/>
          </a:xfrm>
          <a:prstGeom prst="rect">
            <a:avLst/>
          </a:prstGeom>
        </p:spPr>
      </p:pic>
    </p:spTree>
    <p:extLst>
      <p:ext uri="{BB962C8B-B14F-4D97-AF65-F5344CB8AC3E}">
        <p14:creationId xmlns:p14="http://schemas.microsoft.com/office/powerpoint/2010/main" val="393004755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 name="Rounded Rectangle"/>
          <p:cNvSpPr/>
          <p:nvPr/>
        </p:nvSpPr>
        <p:spPr>
          <a:xfrm>
            <a:off x="4548494" y="-14539"/>
            <a:ext cx="7694588" cy="6944222"/>
          </a:xfrm>
          <a:prstGeom prst="roundRect">
            <a:avLst>
              <a:gd name="adj" fmla="val 1583"/>
            </a:avLst>
          </a:prstGeom>
          <a:solidFill>
            <a:srgbClr val="EAEAEA"/>
          </a:solidFill>
          <a:ln w="12700">
            <a:miter lim="400000"/>
          </a:ln>
        </p:spPr>
        <p:txBody>
          <a:bodyPr lIns="39142" tIns="39142" rIns="39142" bIns="39142"/>
          <a:lstStyle/>
          <a:p>
            <a:endParaRPr sz="2400">
              <a:latin typeface="Open Sans"/>
            </a:endParaRPr>
          </a:p>
        </p:txBody>
      </p:sp>
      <p:sp>
        <p:nvSpPr>
          <p:cNvPr id="222" name="Duties of…"/>
          <p:cNvSpPr txBox="1"/>
          <p:nvPr/>
        </p:nvSpPr>
        <p:spPr>
          <a:xfrm>
            <a:off x="339566" y="3230213"/>
            <a:ext cx="3724569" cy="69460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9142" tIns="39142" rIns="39142" bIns="39142">
            <a:spAutoFit/>
          </a:bodyPr>
          <a:lstStyle/>
          <a:p>
            <a:pPr algn="ctr"/>
            <a:r>
              <a:rPr lang="hi-IN" sz="4000" b="1">
                <a:solidFill>
                  <a:srgbClr val="C00000"/>
                </a:solidFill>
                <a:latin typeface="Open sans"/>
              </a:rPr>
              <a:t>धन्यवाद</a:t>
            </a:r>
            <a:endParaRPr lang="en-US" sz="4000" b="1" dirty="0">
              <a:solidFill>
                <a:srgbClr val="C00000"/>
              </a:solidFill>
              <a:latin typeface="Open sans"/>
            </a:endParaRPr>
          </a:p>
        </p:txBody>
      </p:sp>
      <p:sp>
        <p:nvSpPr>
          <p:cNvPr id="223" name="Ensure your safety and the safety of your crew, the patient, and bystanders…"/>
          <p:cNvSpPr txBox="1"/>
          <p:nvPr/>
        </p:nvSpPr>
        <p:spPr>
          <a:xfrm>
            <a:off x="5004915" y="1311523"/>
            <a:ext cx="6781746" cy="44838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9142" tIns="39142" rIns="39142" bIns="39142">
            <a:spAutoFit/>
          </a:bodyPr>
          <a:lstStyle/>
          <a:p>
            <a:pPr marL="457200" lvl="0" indent="-457200" algn="just">
              <a:buClr>
                <a:schemeClr val="dk1"/>
              </a:buClr>
              <a:buSzPts val="3200"/>
              <a:buFont typeface="Noto Sans Symbols"/>
              <a:buChar char="▪"/>
            </a:pPr>
            <a:endParaRPr lang="en-US" sz="2400" dirty="0">
              <a:solidFill>
                <a:schemeClr val="dk1"/>
              </a:solidFill>
              <a:latin typeface="Open Sans"/>
              <a:cs typeface="Times New Roman" pitchFamily="18" charset="0"/>
            </a:endParaRPr>
          </a:p>
        </p:txBody>
      </p:sp>
      <p:pic>
        <p:nvPicPr>
          <p:cNvPr id="2" name="Picture 1">
            <a:extLst>
              <a:ext uri="{FF2B5EF4-FFF2-40B4-BE49-F238E27FC236}">
                <a16:creationId xmlns:a16="http://schemas.microsoft.com/office/drawing/2014/main" id="{AD30342D-CCC4-F67F-CC03-E5EFED56E456}"/>
              </a:ext>
            </a:extLst>
          </p:cNvPr>
          <p:cNvPicPr>
            <a:picLocks noChangeAspect="1"/>
          </p:cNvPicPr>
          <p:nvPr/>
        </p:nvPicPr>
        <p:blipFill>
          <a:blip r:embed="rId2" cstate="print"/>
          <a:stretch>
            <a:fillRect/>
          </a:stretch>
        </p:blipFill>
        <p:spPr>
          <a:xfrm>
            <a:off x="572493" y="6406669"/>
            <a:ext cx="641637" cy="276260"/>
          </a:xfrm>
          <a:prstGeom prst="rect">
            <a:avLst/>
          </a:prstGeom>
        </p:spPr>
      </p:pic>
      <p:pic>
        <p:nvPicPr>
          <p:cNvPr id="4" name="Picture 3">
            <a:extLst>
              <a:ext uri="{FF2B5EF4-FFF2-40B4-BE49-F238E27FC236}">
                <a16:creationId xmlns:a16="http://schemas.microsoft.com/office/drawing/2014/main" id="{3C21DB69-215D-8A17-5E2E-BA695C734410}"/>
              </a:ext>
            </a:extLst>
          </p:cNvPr>
          <p:cNvPicPr>
            <a:picLocks noChangeAspect="1"/>
          </p:cNvPicPr>
          <p:nvPr/>
        </p:nvPicPr>
        <p:blipFill>
          <a:blip r:embed="rId3" cstate="print"/>
          <a:stretch>
            <a:fillRect/>
          </a:stretch>
        </p:blipFill>
        <p:spPr>
          <a:xfrm>
            <a:off x="8814959" y="6378135"/>
            <a:ext cx="1750540" cy="348119"/>
          </a:xfrm>
          <a:prstGeom prst="rect">
            <a:avLst/>
          </a:prstGeom>
        </p:spPr>
      </p:pic>
      <p:pic>
        <p:nvPicPr>
          <p:cNvPr id="5" name="Picture 4">
            <a:extLst>
              <a:ext uri="{FF2B5EF4-FFF2-40B4-BE49-F238E27FC236}">
                <a16:creationId xmlns:a16="http://schemas.microsoft.com/office/drawing/2014/main" id="{1584A8C5-6AF3-C33A-056B-62EE3B62D92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17815" y="112697"/>
            <a:ext cx="5756030" cy="6265438"/>
          </a:xfrm>
          <a:prstGeom prst="rect">
            <a:avLst/>
          </a:prstGeom>
        </p:spPr>
      </p:pic>
      <p:sp>
        <p:nvSpPr>
          <p:cNvPr id="9" name="Rectangle 8"/>
          <p:cNvSpPr/>
          <p:nvPr/>
        </p:nvSpPr>
        <p:spPr>
          <a:xfrm>
            <a:off x="0" y="6207359"/>
            <a:ext cx="4548494" cy="65064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41880084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852849"/>
            <a:ext cx="4363719" cy="1192695"/>
          </a:xfrm>
        </p:spPr>
        <p:txBody>
          <a:bodyPr>
            <a:noAutofit/>
          </a:bodyPr>
          <a:lstStyle/>
          <a:p>
            <a:pPr algn="ctr"/>
            <a:r>
              <a:rPr lang="hi-IN" sz="4000" b="1" dirty="0">
                <a:solidFill>
                  <a:srgbClr val="C00000"/>
                </a:solidFill>
                <a:latin typeface="Open sans" panose="020B0606030504020204"/>
                <a:cs typeface="Arial" pitchFamily="34" charset="0"/>
              </a:rPr>
              <a:t>प्रभावशीलता की अवधि</a:t>
            </a:r>
            <a:endParaRPr lang="en-US" sz="40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4721087" y="1022593"/>
            <a:ext cx="6988530" cy="5686319"/>
          </a:xfrm>
        </p:spPr>
        <p:txBody>
          <a:bodyPr>
            <a:noAutofit/>
          </a:bodyPr>
          <a:lstStyle/>
          <a:p>
            <a:pPr algn="just">
              <a:lnSpc>
                <a:spcPct val="150000"/>
              </a:lnSpc>
              <a:buFont typeface="Courier New" panose="02070309020205020404" pitchFamily="49" charset="0"/>
              <a:buChar char="o"/>
            </a:pPr>
            <a:r>
              <a:rPr lang="en-US" sz="2400" b="1" dirty="0">
                <a:latin typeface="Open sans" panose="020B0606030504020204"/>
                <a:cs typeface="Arial" panose="020B0604020202020204" pitchFamily="34" charset="0"/>
              </a:rPr>
              <a:t> </a:t>
            </a:r>
            <a:r>
              <a:rPr lang="hi-IN" sz="2400" b="1" dirty="0">
                <a:latin typeface="Open sans" panose="020B0606030504020204"/>
                <a:cs typeface="Arial" panose="020B0604020202020204" pitchFamily="34" charset="0"/>
              </a:rPr>
              <a:t>गैर-स्थायी (नॉन-पर्सिस्टेंट): </a:t>
            </a:r>
            <a:r>
              <a:rPr lang="hi-IN" sz="2400" dirty="0">
                <a:latin typeface="Open sans" panose="020B0606030504020204"/>
                <a:cs typeface="Arial" panose="020B0604020202020204" pitchFamily="34" charset="0"/>
              </a:rPr>
              <a:t>ये एजेंट रिलीज होने के बाद तेजी से फैल जाते हैं और एक तत्काल अल्पकालिक खतरा प्रस्तुत करते हैं।उदाहरण: जी (नर्व) एजेंट, हाइड्रोजन साइनाइड (ब्लड एजेंट)</a:t>
            </a:r>
          </a:p>
          <a:p>
            <a:pPr algn="just">
              <a:lnSpc>
                <a:spcPct val="150000"/>
              </a:lnSpc>
              <a:buFont typeface="Courier New" panose="02070309020205020404" pitchFamily="49" charset="0"/>
              <a:buChar char="o"/>
            </a:pPr>
            <a:r>
              <a:rPr lang="en-US" sz="2400" b="1" dirty="0">
                <a:latin typeface="Open sans" panose="020B0606030504020204"/>
                <a:cs typeface="Arial" panose="020B0604020202020204" pitchFamily="34" charset="0"/>
              </a:rPr>
              <a:t> </a:t>
            </a:r>
            <a:r>
              <a:rPr lang="hi-IN" sz="2400" b="1" dirty="0">
                <a:latin typeface="Open sans" panose="020B0606030504020204"/>
                <a:cs typeface="Arial" panose="020B0604020202020204" pitchFamily="34" charset="0"/>
              </a:rPr>
              <a:t>स्थायी (पर्सिस्टेंट): </a:t>
            </a:r>
            <a:r>
              <a:rPr lang="hi-IN" sz="2400" dirty="0">
                <a:latin typeface="Open sans" panose="020B0606030504020204"/>
                <a:cs typeface="Arial" panose="020B0604020202020204" pitchFamily="34" charset="0"/>
              </a:rPr>
              <a:t>ये एजेंट तरल संपर्क खतरा बने रहने और तरल के वाष्पीकरण से वाष्प उत्पन्न करना जारी रखने के कारण वितरण के बाद एक महत्वपूर्ण अवधि तक खतरा प्रस्तुत करते हैं।उदाहरण: वी (नर्व) एजेंट, सल्फर मस्टर्ड (ब्लिस्टर एजेंट)</a:t>
            </a:r>
            <a:endParaRPr lang="en-IN" sz="2400" dirty="0">
              <a:latin typeface="Open sans" panose="020B0606030504020204"/>
              <a:cs typeface="Arial" panose="020B0604020202020204"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2546285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882346"/>
            <a:ext cx="4085303" cy="2161602"/>
          </a:xfrm>
        </p:spPr>
        <p:txBody>
          <a:bodyPr>
            <a:noAutofit/>
          </a:bodyPr>
          <a:lstStyle/>
          <a:p>
            <a:pPr algn="ctr"/>
            <a:r>
              <a:rPr lang="hi-IN" sz="4000" b="1" dirty="0">
                <a:solidFill>
                  <a:srgbClr val="C00000"/>
                </a:solidFill>
                <a:latin typeface="Open sans" panose="020B0606030504020204"/>
                <a:cs typeface="Arial" pitchFamily="34" charset="0"/>
              </a:rPr>
              <a:t>रासायनिक युद्ध एजेंट (सी.डब्ल्यू.ए) का वर्गीकरण</a:t>
            </a:r>
            <a:endParaRPr lang="en-US" sz="40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4085303" y="749105"/>
            <a:ext cx="7876637" cy="5666443"/>
          </a:xfrm>
        </p:spPr>
        <p:txBody>
          <a:bodyPr>
            <a:noAutofit/>
          </a:bodyPr>
          <a:lstStyle/>
          <a:p>
            <a:pPr marL="0" indent="0">
              <a:lnSpc>
                <a:spcPct val="150000"/>
              </a:lnSpc>
              <a:buNone/>
            </a:pPr>
            <a:r>
              <a:rPr lang="en-US" b="1" dirty="0">
                <a:latin typeface="Open sans" panose="020B0606030504020204"/>
                <a:cs typeface="Aharoni" panose="02010803020104030203" pitchFamily="2" charset="-79"/>
              </a:rPr>
              <a:t>(C) </a:t>
            </a:r>
            <a:r>
              <a:rPr lang="hi-IN" b="1" dirty="0">
                <a:latin typeface="Open sans" panose="020B0606030504020204"/>
                <a:cs typeface="Aharoni" panose="02010803020104030203" pitchFamily="2" charset="-79"/>
              </a:rPr>
              <a:t>शरीर पर प्रभाव: वर्गीकरण</a:t>
            </a:r>
            <a:endParaRPr lang="en-US" b="1" dirty="0">
              <a:latin typeface="Open sans" panose="020B0606030504020204"/>
              <a:cs typeface="Aharoni" panose="02010803020104030203" pitchFamily="2" charset="-79"/>
            </a:endParaRPr>
          </a:p>
          <a:p>
            <a:pPr marL="447675" indent="-447675">
              <a:lnSpc>
                <a:spcPct val="150000"/>
              </a:lnSpc>
              <a:buFont typeface="Courier New" panose="02070309020205020404" pitchFamily="49" charset="0"/>
              <a:buChar char="o"/>
            </a:pPr>
            <a:r>
              <a:rPr lang="hi-IN" dirty="0">
                <a:latin typeface="Open sans" panose="020B0606030504020204"/>
                <a:cs typeface="Aharoni" panose="02010803020104030203" pitchFamily="2" charset="-79"/>
              </a:rPr>
              <a:t>फफोले पैदा करने वाले एजेंट (ब्लिस्टर एजेंट):</a:t>
            </a:r>
          </a:p>
          <a:p>
            <a:pPr marL="447675" indent="-447675">
              <a:lnSpc>
                <a:spcPct val="150000"/>
              </a:lnSpc>
              <a:buFont typeface="Courier New" panose="02070309020205020404" pitchFamily="49" charset="0"/>
              <a:buChar char="o"/>
            </a:pPr>
            <a:r>
              <a:rPr lang="hi-IN" dirty="0">
                <a:latin typeface="Open sans" panose="020B0606030504020204"/>
                <a:cs typeface="Aharoni" panose="02010803020104030203" pitchFamily="2" charset="-79"/>
              </a:rPr>
              <a:t>रक्त एजेंट (ब्लड एजेंट)</a:t>
            </a:r>
          </a:p>
          <a:p>
            <a:pPr marL="447675" indent="-447675">
              <a:lnSpc>
                <a:spcPct val="150000"/>
              </a:lnSpc>
              <a:buFont typeface="Courier New" panose="02070309020205020404" pitchFamily="49" charset="0"/>
              <a:buChar char="o"/>
            </a:pPr>
            <a:r>
              <a:rPr lang="hi-IN" dirty="0">
                <a:latin typeface="Open sans" panose="020B0606030504020204"/>
                <a:cs typeface="Aharoni" panose="02010803020104030203" pitchFamily="2" charset="-79"/>
              </a:rPr>
              <a:t>श्वसन प्रणाली पर हमला करने वाले एजेंट (चोकिंग एजेंट)</a:t>
            </a:r>
          </a:p>
          <a:p>
            <a:pPr marL="447675" indent="-447675">
              <a:lnSpc>
                <a:spcPct val="150000"/>
              </a:lnSpc>
              <a:buFont typeface="Courier New" panose="02070309020205020404" pitchFamily="49" charset="0"/>
              <a:buChar char="o"/>
            </a:pPr>
            <a:r>
              <a:rPr lang="hi-IN" kern="0" dirty="0">
                <a:latin typeface="Open sans" panose="020B0606030504020204"/>
                <a:ea typeface="Times New Roman" panose="02020603050405020304" pitchFamily="18" charset="0"/>
                <a:cs typeface="Aharoni" panose="02010803020104030203" pitchFamily="2" charset="-79"/>
              </a:rPr>
              <a:t>अक्षम करने वाले एजेंट या मनो-रासायनिक एजेंट (इन्कैपेसिटेटिंग एजेंट):</a:t>
            </a:r>
          </a:p>
          <a:p>
            <a:pPr marL="447675" indent="-447675">
              <a:lnSpc>
                <a:spcPct val="150000"/>
              </a:lnSpc>
              <a:buFont typeface="Courier New" panose="02070309020205020404" pitchFamily="49" charset="0"/>
              <a:buChar char="o"/>
            </a:pPr>
            <a:r>
              <a:rPr lang="hi-IN" dirty="0">
                <a:latin typeface="Open sans" panose="020B0606030504020204"/>
                <a:cs typeface="Aharoni" panose="02010803020104030203" pitchFamily="2" charset="-79"/>
              </a:rPr>
              <a:t>दंगा नियंत्रण/आँसू एजेंट (रायट कंट्रोल एजेंट).</a:t>
            </a:r>
            <a:endParaRPr lang="en-US" dirty="0">
              <a:latin typeface="Open sans" panose="020B0606030504020204"/>
              <a:cs typeface="Aharoni" panose="02010803020104030203" pitchFamily="2" charset="-79"/>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6625381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4652" y="2882346"/>
            <a:ext cx="4645462" cy="1192695"/>
          </a:xfrm>
        </p:spPr>
        <p:txBody>
          <a:bodyPr>
            <a:noAutofit/>
          </a:bodyPr>
          <a:lstStyle/>
          <a:p>
            <a:pPr algn="ctr"/>
            <a:r>
              <a:rPr lang="hi-IN" sz="4000" b="1" dirty="0">
                <a:solidFill>
                  <a:srgbClr val="C00000"/>
                </a:solidFill>
                <a:latin typeface="Open sans" panose="020B0606030504020204"/>
                <a:cs typeface="Arial" pitchFamily="34" charset="0"/>
              </a:rPr>
              <a:t>रासायनिक युद्ध एजेंट (सीडब्ल्यूए) के प्रकार</a:t>
            </a:r>
            <a:endParaRPr lang="en-US" sz="4000" b="1" dirty="0">
              <a:solidFill>
                <a:srgbClr val="C00000"/>
              </a:solidFill>
              <a:latin typeface="Open sans" panose="020B0606030504020204"/>
              <a:cs typeface="Arial" pitchFamily="34" charset="0"/>
            </a:endParaRPr>
          </a:p>
        </p:txBody>
      </p:sp>
      <p:sp>
        <p:nvSpPr>
          <p:cNvPr id="3" name="Content Placeholder 2"/>
          <p:cNvSpPr>
            <a:spLocks noGrp="1"/>
          </p:cNvSpPr>
          <p:nvPr>
            <p:ph idx="1"/>
          </p:nvPr>
        </p:nvSpPr>
        <p:spPr>
          <a:xfrm>
            <a:off x="4949687" y="1300888"/>
            <a:ext cx="6720173" cy="5060155"/>
          </a:xfrm>
        </p:spPr>
        <p:txBody>
          <a:bodyPr>
            <a:noAutofit/>
          </a:bodyPr>
          <a:lstStyle/>
          <a:p>
            <a:pPr marL="842985" lvl="1" indent="-457200" defTabSz="771571">
              <a:lnSpc>
                <a:spcPct val="150000"/>
              </a:lnSpc>
              <a:spcBef>
                <a:spcPts val="422"/>
              </a:spcBef>
              <a:defRPr/>
            </a:pPr>
            <a:r>
              <a:rPr lang="hi-IN" sz="2800" dirty="0">
                <a:latin typeface="Open sans" panose="020B0606030504020204"/>
                <a:cs typeface="Times New Roman" panose="02020603050405020304" pitchFamily="18" charset="0"/>
              </a:rPr>
              <a:t>1. नर्व एजेंट</a:t>
            </a:r>
          </a:p>
          <a:p>
            <a:pPr marL="842985" lvl="1" indent="-457200" defTabSz="771571">
              <a:lnSpc>
                <a:spcPct val="150000"/>
              </a:lnSpc>
              <a:spcBef>
                <a:spcPts val="422"/>
              </a:spcBef>
              <a:defRPr/>
            </a:pPr>
            <a:r>
              <a:rPr lang="hi-IN" sz="2800" dirty="0">
                <a:latin typeface="Open sans" panose="020B0606030504020204"/>
                <a:cs typeface="Times New Roman" panose="02020603050405020304" pitchFamily="18" charset="0"/>
              </a:rPr>
              <a:t>2. ब्लिस्टर एजेंट</a:t>
            </a:r>
          </a:p>
          <a:p>
            <a:pPr marL="842985" lvl="1" indent="-457200" defTabSz="771571">
              <a:lnSpc>
                <a:spcPct val="150000"/>
              </a:lnSpc>
              <a:spcBef>
                <a:spcPts val="422"/>
              </a:spcBef>
              <a:defRPr/>
            </a:pPr>
            <a:r>
              <a:rPr lang="hi-IN" sz="2800" dirty="0">
                <a:latin typeface="Open sans" panose="020B0606030504020204"/>
                <a:cs typeface="Times New Roman" panose="02020603050405020304" pitchFamily="18" charset="0"/>
              </a:rPr>
              <a:t>3. ब्लड एजेंट</a:t>
            </a:r>
          </a:p>
          <a:p>
            <a:pPr marL="842985" lvl="1" indent="-457200" defTabSz="771571">
              <a:lnSpc>
                <a:spcPct val="150000"/>
              </a:lnSpc>
              <a:spcBef>
                <a:spcPts val="422"/>
              </a:spcBef>
              <a:defRPr/>
            </a:pPr>
            <a:r>
              <a:rPr lang="hi-IN" sz="2800" dirty="0">
                <a:latin typeface="Open sans" panose="020B0606030504020204"/>
                <a:cs typeface="Times New Roman" panose="02020603050405020304" pitchFamily="18" charset="0"/>
              </a:rPr>
              <a:t>4. चोकिंग एजेंट</a:t>
            </a:r>
          </a:p>
          <a:p>
            <a:pPr marL="842985" lvl="1" indent="-457200" defTabSz="771571">
              <a:lnSpc>
                <a:spcPct val="150000"/>
              </a:lnSpc>
              <a:spcBef>
                <a:spcPts val="422"/>
              </a:spcBef>
              <a:defRPr/>
            </a:pPr>
            <a:r>
              <a:rPr lang="hi-IN" sz="2800" dirty="0">
                <a:latin typeface="Open sans" panose="020B0606030504020204"/>
                <a:cs typeface="Times New Roman" panose="02020603050405020304" pitchFamily="18" charset="0"/>
              </a:rPr>
              <a:t>5. अक्षम करने वाले एजेंट</a:t>
            </a:r>
          </a:p>
          <a:p>
            <a:pPr marL="842985" lvl="1" indent="-457200" defTabSz="771571">
              <a:lnSpc>
                <a:spcPct val="150000"/>
              </a:lnSpc>
              <a:spcBef>
                <a:spcPts val="422"/>
              </a:spcBef>
              <a:defRPr/>
            </a:pPr>
            <a:r>
              <a:rPr lang="hi-IN" sz="2800" dirty="0">
                <a:latin typeface="Open sans" panose="020B0606030504020204"/>
                <a:cs typeface="Times New Roman" panose="02020603050405020304" pitchFamily="18" charset="0"/>
              </a:rPr>
              <a:t>6. दंगा नियंत्रण एजेंट</a:t>
            </a:r>
          </a:p>
          <a:p>
            <a:pPr marL="842985" lvl="1" indent="-457200" defTabSz="771571">
              <a:lnSpc>
                <a:spcPct val="150000"/>
              </a:lnSpc>
              <a:spcBef>
                <a:spcPts val="422"/>
              </a:spcBef>
              <a:defRPr/>
            </a:pPr>
            <a:r>
              <a:rPr lang="hi-IN" sz="2800" dirty="0">
                <a:latin typeface="Open sans" panose="020B0606030504020204"/>
                <a:cs typeface="Times New Roman" panose="02020603050405020304" pitchFamily="18" charset="0"/>
              </a:rPr>
              <a:t>7. मनो-रासायनिक एजेंट</a:t>
            </a:r>
            <a:endParaRPr lang="en-US" sz="2800" dirty="0">
              <a:latin typeface="Open sans" panose="020B0606030504020204"/>
              <a:cs typeface="Times New Roman" panose="02020603050405020304" pitchFamily="18"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Tree>
    <p:extLst>
      <p:ext uri="{BB962C8B-B14F-4D97-AF65-F5344CB8AC3E}">
        <p14:creationId xmlns:p14="http://schemas.microsoft.com/office/powerpoint/2010/main" val="3353735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669</TotalTime>
  <Words>3999</Words>
  <Application>Microsoft Office PowerPoint</Application>
  <PresentationFormat>Widescreen</PresentationFormat>
  <Paragraphs>493</Paragraphs>
  <Slides>66</Slides>
  <Notes>1</Notes>
  <HiddenSlides>0</HiddenSlides>
  <MMClips>0</MMClips>
  <ScaleCrop>false</ScaleCrop>
  <HeadingPairs>
    <vt:vector size="8" baseType="variant">
      <vt:variant>
        <vt:lpstr>Fonts Used</vt:lpstr>
      </vt:variant>
      <vt:variant>
        <vt:i4>17</vt:i4>
      </vt:variant>
      <vt:variant>
        <vt:lpstr>Theme</vt:lpstr>
      </vt:variant>
      <vt:variant>
        <vt:i4>1</vt:i4>
      </vt:variant>
      <vt:variant>
        <vt:lpstr>Embedded OLE Servers</vt:lpstr>
      </vt:variant>
      <vt:variant>
        <vt:i4>1</vt:i4>
      </vt:variant>
      <vt:variant>
        <vt:lpstr>Slide Titles</vt:lpstr>
      </vt:variant>
      <vt:variant>
        <vt:i4>66</vt:i4>
      </vt:variant>
    </vt:vector>
  </HeadingPairs>
  <TitlesOfParts>
    <vt:vector size="85" baseType="lpstr">
      <vt:lpstr>Arial</vt:lpstr>
      <vt:lpstr>Calibri</vt:lpstr>
      <vt:lpstr>Calibri Light</vt:lpstr>
      <vt:lpstr>Courier New</vt:lpstr>
      <vt:lpstr>inherit</vt:lpstr>
      <vt:lpstr>Kruti Dev 092</vt:lpstr>
      <vt:lpstr>Mangal</vt:lpstr>
      <vt:lpstr>Monotype Sorts</vt:lpstr>
      <vt:lpstr>Noto Sans Symbols</vt:lpstr>
      <vt:lpstr>Open sans</vt:lpstr>
      <vt:lpstr>Open sans</vt:lpstr>
      <vt:lpstr>Open sans</vt:lpstr>
      <vt:lpstr>Open Sans SemiBold</vt:lpstr>
      <vt:lpstr>Symbol</vt:lpstr>
      <vt:lpstr>Times</vt:lpstr>
      <vt:lpstr>Times New Roman</vt:lpstr>
      <vt:lpstr>Wingdings</vt:lpstr>
      <vt:lpstr>Office Theme</vt:lpstr>
      <vt:lpstr>CorelDRAW!</vt:lpstr>
      <vt:lpstr>PowerPoint Presentation</vt:lpstr>
      <vt:lpstr>PowerPoint Presentation</vt:lpstr>
      <vt:lpstr>रासायनिक युद्ध एजेंट (सीडब्ल्यूए) का परिचय</vt:lpstr>
      <vt:lpstr>रासायनिक युद्ध एजेंट (सीडब्ल्यूए) की विशेषताएं</vt:lpstr>
      <vt:lpstr>रासायनिक युद्ध एजेंट (सीडब्ल्यूए) का वर्गीकरण</vt:lpstr>
      <vt:lpstr>सैन्य उपयोग</vt:lpstr>
      <vt:lpstr>प्रभावशीलता की अवधि</vt:lpstr>
      <vt:lpstr>रासायनिक युद्ध एजेंट (सी.डब्ल्यू.ए) का वर्गीकरण</vt:lpstr>
      <vt:lpstr>रासायनिक युद्ध एजेंट (सीडब्ल्यूए) के प्रकार</vt:lpstr>
      <vt:lpstr>शरीर में प्रवेश करने के विभिन्न मार्ग:</vt:lpstr>
      <vt:lpstr>नर्व एजेंट</vt:lpstr>
      <vt:lpstr>कुछ ज्ञात नर्व एजेंट हैं </vt:lpstr>
      <vt:lpstr>नर्व एजेंट </vt:lpstr>
      <vt:lpstr>सरीन के रासायनिक गुण</vt:lpstr>
      <vt:lpstr>सरीन के रासायनिक गुण</vt:lpstr>
      <vt:lpstr>रासायनिक एजेंटों की सापेक्ष विषाक्तता </vt:lpstr>
      <vt:lpstr>तंत्रिका एजेंटों के भौतिक-रासायनिक गुण</vt:lpstr>
      <vt:lpstr>वी-एजेंट </vt:lpstr>
      <vt:lpstr>जी-एजेंट </vt:lpstr>
      <vt:lpstr>जी-एजेंट</vt:lpstr>
      <vt:lpstr>नर्व एजेंट का  तुलना </vt:lpstr>
      <vt:lpstr>नर्व एजेंट का का : लक्षण और संकेत</vt:lpstr>
      <vt:lpstr>ब्लिस्टर एजेंट </vt:lpstr>
      <vt:lpstr>ब्लिस्टर एजेंट </vt:lpstr>
      <vt:lpstr>ब्लिस्टर एजेंट </vt:lpstr>
      <vt:lpstr>मस्टर्ड एगेंट का रासायनिक गुण</vt:lpstr>
      <vt:lpstr>मस्टर्ड: भौतिक गुण</vt:lpstr>
      <vt:lpstr>फफोले पैदा करने वाले एजेंट: जोर देने का बिंदु</vt:lpstr>
      <vt:lpstr>ब्लिस्टर एजेंट का लक्षण और संकेत(H &amp; HD)</vt:lpstr>
      <vt:lpstr>ब्लिस्टर एजेंट का लक्षण और संकेत(नाइट्रोजन मस्टर्ड)</vt:lpstr>
      <vt:lpstr>ब्लिस्टर एजेंट का लक्षण और संकेत(लुईसाइट (एल)</vt:lpstr>
      <vt:lpstr>रक्त एजेंट</vt:lpstr>
      <vt:lpstr>ज्ञात रक्त एजेंट</vt:lpstr>
      <vt:lpstr>रक्त एजेंट </vt:lpstr>
      <vt:lpstr>रक्त एजेंट : का लक्षण और संकेत (हाइड्रोजन साइनाइड(HCN)</vt:lpstr>
      <vt:lpstr>रक्त एजेंट : का लक्षण और संकेत सायनोजेन क्लोराइड(CNCL) </vt:lpstr>
      <vt:lpstr>सायनोजेन क्लोराइड(CNCL) का भौतिक गुण</vt:lpstr>
      <vt:lpstr>चोकिंग एजेंट </vt:lpstr>
      <vt:lpstr>ज्ञात दम घोंटने वाले एजेंट</vt:lpstr>
      <vt:lpstr>दम घोंटने वाले एजेंट</vt:lpstr>
      <vt:lpstr>दम घोंटने वाले एजेंट</vt:lpstr>
      <vt:lpstr>रासायनिक गुण </vt:lpstr>
      <vt:lpstr>रासायनिक गुण</vt:lpstr>
      <vt:lpstr>दम घुटने वाले एजेंट: लक्षण और संकेत (फॉस्जीन (CG))</vt:lpstr>
      <vt:lpstr>दम घुटने वाले एजेंट: लक्षण और संकेत डिफॉस्जीन (DP)</vt:lpstr>
      <vt:lpstr> मनोरसायन  रासायनिक पदार्थ</vt:lpstr>
      <vt:lpstr>ज्ञात अक्षम करने वाले एजेंट</vt:lpstr>
      <vt:lpstr>बी.जेड एजेंट </vt:lpstr>
      <vt:lpstr>अक्षम करने वाले एजेंट: लक्षण और संकेत (बीजेड)</vt:lpstr>
      <vt:lpstr>जलनकारी (आँसू गैस)</vt:lpstr>
      <vt:lpstr>दंगा नियंत्रण एजेंट</vt:lpstr>
      <vt:lpstr>जलनकारी (आँसू गैस)</vt:lpstr>
      <vt:lpstr>आँसू एजेंट: लक्षण और संकेत क्लोरोएसिटोफेनोन (सीएन)</vt:lpstr>
      <vt:lpstr>आँसू एजेंट: लक्षण और संकेत ओ-क्लोरोबेंजिलिडीन मैलोनाइट्राइल (सीएस)</vt:lpstr>
      <vt:lpstr>आँसू एजेंट: लक्षण और संकेत डिबेंज-(बी,एफ)-1,4-ऑक्साज़ेपाइन (सीआर)</vt:lpstr>
      <vt:lpstr>उल्टी एजेंट: लक्षण और संकेत डिफेनिलक्लोरोआर्सिन (डीए)</vt:lpstr>
      <vt:lpstr>देफोलिंट्स (हर्बिसाइड्स)</vt:lpstr>
      <vt:lpstr>  कुछ देफोलिंट्स एजेंट </vt:lpstr>
      <vt:lpstr>देफोलिंट्स (हर्बिसाइड्स)</vt:lpstr>
      <vt:lpstr>देफोलिंट्स (हर्बिसाइड्स)</vt:lpstr>
      <vt:lpstr>देफोलिंट्स (हर्बिसाइड्स)</vt:lpstr>
      <vt:lpstr>  सावधानियाँ </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Rahul Kumar</dc:creator>
  <cp:lastModifiedBy>08 TH BN NDRF GHAZIABAD</cp:lastModifiedBy>
  <cp:revision>91</cp:revision>
  <dcterms:created xsi:type="dcterms:W3CDTF">2025-04-05T05:08:59Z</dcterms:created>
  <dcterms:modified xsi:type="dcterms:W3CDTF">2025-12-17T10:57:56Z</dcterms:modified>
</cp:coreProperties>
</file>