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-67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BAF9D5-2258-4932-8FDF-0CAA767ED907}" type="datetimeFigureOut">
              <a:rPr lang="en-IN" smtClean="0"/>
              <a:pPr/>
              <a:t>17-12-2025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60260-BA36-4B3B-A8B1-4E8057926F3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652560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532" y="1122363"/>
            <a:ext cx="4279037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85568" y="3602038"/>
            <a:ext cx="628243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00691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15950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100062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44159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964" y="1709738"/>
            <a:ext cx="422577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18734" y="4589463"/>
            <a:ext cx="682871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263582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6172" y="320675"/>
            <a:ext cx="4163628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013509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4258618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375007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709681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097000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419873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6130" y="1381742"/>
            <a:ext cx="416362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09856" y="1381742"/>
            <a:ext cx="759040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604" y="6331411"/>
            <a:ext cx="453698" cy="368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ED0BF-B613-4EA2-A21D-6A60A5241C27}" type="slidenum">
              <a:rPr lang="en-IN" smtClean="0"/>
              <a:pPr/>
              <a:t>‹#›</a:t>
            </a:fld>
            <a:endParaRPr lang="en-IN"/>
          </a:p>
        </p:txBody>
      </p:sp>
      <p:pic>
        <p:nvPicPr>
          <p:cNvPr id="7" name="Picture 6" descr="NDRF LOGO | NDRF - National Disaster Response Force"/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4485" cy="87693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/>
          <p:nvPr userDrawn="1"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5497" y="5944"/>
            <a:ext cx="882650" cy="877570"/>
          </a:xfrm>
          <a:prstGeom prst="rect">
            <a:avLst/>
          </a:prstGeom>
          <a:noFill/>
        </p:spPr>
      </p:pic>
      <p:sp>
        <p:nvSpPr>
          <p:cNvPr id="9" name="PEER | CSSR | INDIA"/>
          <p:cNvSpPr txBox="1"/>
          <p:nvPr userDrawn="1"/>
        </p:nvSpPr>
        <p:spPr>
          <a:xfrm>
            <a:off x="216130" y="6286056"/>
            <a:ext cx="2177935" cy="3427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78283" tIns="78283" rIns="78283" bIns="78283">
            <a:spAutoFit/>
          </a:bodyPr>
          <a:lstStyle>
            <a:lvl1pPr algn="ctr" defTabSz="2438400">
              <a:spcBef>
                <a:spcPts val="600"/>
              </a:spcBef>
              <a:defRPr sz="2400" spc="120">
                <a:solidFill>
                  <a:srgbClr val="535353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r>
              <a:rPr lang="en-US" sz="1200" dirty="0"/>
              <a:t>ROPE</a:t>
            </a:r>
            <a:r>
              <a:rPr lang="en-US" sz="1200" baseline="0" dirty="0"/>
              <a:t> RESCUE</a:t>
            </a:r>
            <a:r>
              <a:rPr sz="1200" dirty="0"/>
              <a:t> | INDIA</a:t>
            </a:r>
          </a:p>
        </p:txBody>
      </p:sp>
      <p:sp>
        <p:nvSpPr>
          <p:cNvPr id="10" name="Rectangle"/>
          <p:cNvSpPr/>
          <p:nvPr userDrawn="1"/>
        </p:nvSpPr>
        <p:spPr>
          <a:xfrm>
            <a:off x="346228" y="6587004"/>
            <a:ext cx="1906641" cy="104100"/>
          </a:xfrm>
          <a:prstGeom prst="rect">
            <a:avLst/>
          </a:prstGeom>
          <a:solidFill>
            <a:srgbClr val="C00000"/>
          </a:solidFill>
          <a:ln w="12700">
            <a:miter lim="400000"/>
          </a:ln>
        </p:spPr>
        <p:txBody>
          <a:bodyPr lIns="78283" tIns="78283" rIns="78283" bIns="78283"/>
          <a:lstStyle/>
          <a:p>
            <a:endParaRPr/>
          </a:p>
        </p:txBody>
      </p:sp>
      <p:sp>
        <p:nvSpPr>
          <p:cNvPr id="11" name="PPT 2 -"/>
          <p:cNvSpPr txBox="1"/>
          <p:nvPr userDrawn="1"/>
        </p:nvSpPr>
        <p:spPr>
          <a:xfrm>
            <a:off x="10224268" y="6348343"/>
            <a:ext cx="511204" cy="3427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8283" tIns="78283" rIns="78283" bIns="78283">
            <a:spAutoFit/>
          </a:bodyPr>
          <a:lstStyle/>
          <a:p>
            <a:pPr algn="ctr" defTabSz="2438400">
              <a:spcBef>
                <a:spcPts val="600"/>
              </a:spcBef>
              <a:defRPr sz="3000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rPr sz="1200" b="0" dirty="0"/>
              <a:t>PPT</a:t>
            </a:r>
            <a:r>
              <a:rPr sz="1200" b="0" spc="-59" dirty="0"/>
              <a:t> </a:t>
            </a:r>
            <a:r>
              <a:rPr sz="1200" b="0" dirty="0"/>
              <a:t>-</a:t>
            </a:r>
          </a:p>
        </p:txBody>
      </p:sp>
      <p:sp>
        <p:nvSpPr>
          <p:cNvPr id="12" name="Rectangle"/>
          <p:cNvSpPr/>
          <p:nvPr userDrawn="1"/>
        </p:nvSpPr>
        <p:spPr>
          <a:xfrm>
            <a:off x="10315852" y="6628210"/>
            <a:ext cx="623697" cy="88779"/>
          </a:xfrm>
          <a:prstGeom prst="rect">
            <a:avLst/>
          </a:prstGeom>
          <a:solidFill>
            <a:srgbClr val="C00000"/>
          </a:solidFill>
          <a:ln w="12700">
            <a:miter lim="400000"/>
          </a:ln>
        </p:spPr>
        <p:txBody>
          <a:bodyPr lIns="78283" tIns="78283" rIns="78283" bIns="78283"/>
          <a:lstStyle/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1059101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724"/>
            <a:ext cx="8802977" cy="6857276"/>
          </a:xfrm>
          <a:custGeom>
            <a:avLst/>
            <a:gdLst/>
            <a:ahLst/>
            <a:cxnLst/>
            <a:rect l="l" t="t" r="r" b="b"/>
            <a:pathLst>
              <a:path w="13204465" h="10285914">
                <a:moveTo>
                  <a:pt x="0" y="0"/>
                </a:moveTo>
                <a:lnTo>
                  <a:pt x="13204465" y="0"/>
                </a:lnTo>
                <a:lnTo>
                  <a:pt x="13204465" y="10285914"/>
                </a:lnTo>
                <a:lnTo>
                  <a:pt x="0" y="1028591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36825" t="-8664" b="-8664"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7127045" y="724"/>
            <a:ext cx="5064955" cy="6857276"/>
            <a:chOff x="0" y="0"/>
            <a:chExt cx="2000970" cy="270904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000970" cy="2709047"/>
            </a:xfrm>
            <a:custGeom>
              <a:avLst/>
              <a:gdLst/>
              <a:ahLst/>
              <a:cxnLst/>
              <a:rect l="l" t="t" r="r" b="b"/>
              <a:pathLst>
                <a:path w="2000970" h="2709047">
                  <a:moveTo>
                    <a:pt x="0" y="0"/>
                  </a:moveTo>
                  <a:lnTo>
                    <a:pt x="2000970" y="0"/>
                  </a:lnTo>
                  <a:lnTo>
                    <a:pt x="2000970" y="2709047"/>
                  </a:lnTo>
                  <a:lnTo>
                    <a:pt x="0" y="2709047"/>
                  </a:lnTo>
                  <a:close/>
                </a:path>
              </a:pathLst>
            </a:custGeom>
            <a:solidFill>
              <a:srgbClr val="F9AF77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2000970" cy="275667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19"/>
                </a:lnSpc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4789283" y="2195985"/>
            <a:ext cx="5993394" cy="1357884"/>
            <a:chOff x="0" y="0"/>
            <a:chExt cx="2276280" cy="4191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2276280" cy="419100"/>
            </a:xfrm>
            <a:custGeom>
              <a:avLst/>
              <a:gdLst/>
              <a:ahLst/>
              <a:cxnLst/>
              <a:rect l="l" t="t" r="r" b="b"/>
              <a:pathLst>
                <a:path w="2276280" h="419100">
                  <a:moveTo>
                    <a:pt x="13668" y="0"/>
                  </a:moveTo>
                  <a:lnTo>
                    <a:pt x="2262612" y="0"/>
                  </a:lnTo>
                  <a:cubicBezTo>
                    <a:pt x="2266237" y="0"/>
                    <a:pt x="2269714" y="1440"/>
                    <a:pt x="2272277" y="4003"/>
                  </a:cubicBezTo>
                  <a:cubicBezTo>
                    <a:pt x="2274840" y="6567"/>
                    <a:pt x="2276280" y="10043"/>
                    <a:pt x="2276280" y="13668"/>
                  </a:cubicBezTo>
                  <a:lnTo>
                    <a:pt x="2276280" y="405432"/>
                  </a:lnTo>
                  <a:cubicBezTo>
                    <a:pt x="2276280" y="409057"/>
                    <a:pt x="2274840" y="412533"/>
                    <a:pt x="2272277" y="415097"/>
                  </a:cubicBezTo>
                  <a:cubicBezTo>
                    <a:pt x="2269714" y="417660"/>
                    <a:pt x="2266237" y="419100"/>
                    <a:pt x="2262612" y="419100"/>
                  </a:cubicBezTo>
                  <a:lnTo>
                    <a:pt x="13668" y="419100"/>
                  </a:lnTo>
                  <a:cubicBezTo>
                    <a:pt x="10043" y="419100"/>
                    <a:pt x="6567" y="417660"/>
                    <a:pt x="4003" y="415097"/>
                  </a:cubicBezTo>
                  <a:cubicBezTo>
                    <a:pt x="1440" y="412533"/>
                    <a:pt x="0" y="409057"/>
                    <a:pt x="0" y="405432"/>
                  </a:cubicBezTo>
                  <a:lnTo>
                    <a:pt x="0" y="13668"/>
                  </a:lnTo>
                  <a:cubicBezTo>
                    <a:pt x="0" y="10043"/>
                    <a:pt x="1440" y="6567"/>
                    <a:pt x="4003" y="4003"/>
                  </a:cubicBezTo>
                  <a:cubicBezTo>
                    <a:pt x="6567" y="1440"/>
                    <a:pt x="10043" y="0"/>
                    <a:pt x="13668" y="0"/>
                  </a:cubicBezTo>
                  <a:close/>
                </a:path>
              </a:pathLst>
            </a:custGeom>
            <a:solidFill>
              <a:srgbClr val="B1E3FF"/>
            </a:solidFill>
          </p:spPr>
        </p:sp>
        <p:sp>
          <p:nvSpPr>
            <p:cNvPr id="8" name="TextBox 8"/>
            <p:cNvSpPr txBox="1"/>
            <p:nvPr/>
          </p:nvSpPr>
          <p:spPr>
            <a:xfrm>
              <a:off x="0" y="-47625"/>
              <a:ext cx="2276280" cy="4667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19"/>
                </a:lnSpc>
              </a:pPr>
              <a:endParaRPr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3671564" y="2376038"/>
            <a:ext cx="7907662" cy="11238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506"/>
              </a:lnSpc>
            </a:pPr>
            <a:r>
              <a:rPr lang="en-US" sz="6000" b="1" dirty="0">
                <a:latin typeface="Arial MT Pro Bold"/>
                <a:ea typeface="Arial MT Pro Bold"/>
                <a:cs typeface="Arial MT Pro Bold"/>
                <a:sym typeface="Arial MT Pro Bold"/>
              </a:rPr>
              <a:t>ROPE</a:t>
            </a:r>
            <a:r>
              <a:rPr lang="en-US" sz="6000" b="1" dirty="0">
                <a:solidFill>
                  <a:srgbClr val="FFFFFF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 </a:t>
            </a:r>
            <a:r>
              <a:rPr lang="en-US" sz="6000" b="1" dirty="0">
                <a:solidFill>
                  <a:srgbClr val="FF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RESCUE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7776927" y="4508626"/>
            <a:ext cx="4164594" cy="9967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468"/>
              </a:lnSpc>
            </a:pPr>
            <a:r>
              <a:rPr lang="en-US" sz="2100" b="1" dirty="0" smtClean="0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Sh</a:t>
            </a:r>
            <a:r>
              <a:rPr lang="en-US" sz="2100" b="1" dirty="0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.</a:t>
            </a:r>
            <a:r>
              <a:rPr lang="en-US" sz="2100" b="1" dirty="0" smtClean="0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 </a:t>
            </a:r>
            <a:r>
              <a:rPr lang="en-US" sz="2100" b="1" dirty="0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Deepak Kumar </a:t>
            </a:r>
            <a:r>
              <a:rPr lang="en-US" sz="2100" b="1" dirty="0" err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Jaiswal</a:t>
            </a:r>
            <a:endParaRPr lang="en-US" sz="2100" b="1" dirty="0">
              <a:solidFill>
                <a:srgbClr val="000000"/>
              </a:solidFill>
              <a:latin typeface="Arial MT Pro Bold"/>
              <a:ea typeface="Arial MT Pro Bold"/>
              <a:cs typeface="Arial MT Pro Bold"/>
              <a:sym typeface="Arial MT Pro Bold"/>
            </a:endParaRPr>
          </a:p>
          <a:p>
            <a:pPr algn="ctr">
              <a:lnSpc>
                <a:spcPts val="2468"/>
              </a:lnSpc>
            </a:pPr>
            <a:r>
              <a:rPr lang="en-US" sz="2100" b="1" dirty="0" err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Asstt</a:t>
            </a:r>
            <a:r>
              <a:rPr lang="en-US" sz="2100" b="1" dirty="0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. Commandant </a:t>
            </a:r>
          </a:p>
          <a:p>
            <a:pPr algn="ctr">
              <a:lnSpc>
                <a:spcPts val="2468"/>
              </a:lnSpc>
            </a:pPr>
            <a:r>
              <a:rPr lang="en-US" sz="2100" b="1" dirty="0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 12 NDRF, </a:t>
            </a:r>
            <a:r>
              <a:rPr lang="en-US" sz="2100" b="1" dirty="0" err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Itanagar</a:t>
            </a:r>
            <a:endParaRPr lang="en-US" sz="2100" b="1" dirty="0">
              <a:solidFill>
                <a:srgbClr val="000000"/>
              </a:solidFill>
              <a:latin typeface="Arial MT Pro Bold"/>
              <a:ea typeface="Arial MT Pro Bold"/>
              <a:cs typeface="Arial MT Pro Bold"/>
              <a:sym typeface="Arial MT Pro Bold"/>
            </a:endParaRPr>
          </a:p>
        </p:txBody>
      </p:sp>
      <p:pic>
        <p:nvPicPr>
          <p:cNvPr id="11" name="Picture 10" descr="new logo PNG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708225" y="316871"/>
            <a:ext cx="1377334" cy="172166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0" y="2063197"/>
            <a:ext cx="3667125" cy="1502961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/>
            <a:r>
              <a:rPr lang="hi-IN" sz="4000" b="1">
                <a:solidFill>
                  <a:srgbClr val="C00000"/>
                </a:solidFill>
                <a:cs typeface="Arial" panose="020B0604020202020204" pitchFamily="34" charset="0"/>
              </a:rPr>
              <a:t>सुरक्षा और टीम की भूमिकाएँ</a:t>
            </a:r>
            <a:endParaRPr lang="en-IN" sz="4000" b="1" dirty="0">
              <a:solidFill>
                <a:srgbClr val="C00000"/>
              </a:solidFill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710" y="1290468"/>
            <a:ext cx="7482840" cy="3482761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hi-IN"/>
              <a:t>स्पष्ट भूमिका प्रतिनिधिमंडल: नेता, चिकित्सक, नेविगेटर, कुली
संचार बनाए रखें
ऊंचाई की बीमारी के संकेतों के लिए टीम के सभी सदस्यों की निगरानी करें
बार-बार आराम, जलयोजन और पोषण</a:t>
            </a:r>
            <a:endParaRPr lang="en-IN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10</a:t>
            </a:fld>
            <a:endParaRPr lang="en-IN"/>
          </a:p>
        </p:txBody>
      </p:sp>
      <p:grpSp>
        <p:nvGrpSpPr>
          <p:cNvPr id="5" name="Group 4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838918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" y="2635348"/>
            <a:ext cx="3952875" cy="960107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ctr"/>
            <a:r>
              <a:rPr lang="hi-IN" sz="4000" b="1">
                <a:solidFill>
                  <a:srgbClr val="C00000"/>
                </a:solidFill>
                <a:cs typeface="Arial" panose="020B0604020202020204" pitchFamily="34" charset="0"/>
              </a:rPr>
              <a:t>रोकथाम रणनीतियाँ</a:t>
            </a:r>
            <a:endParaRPr lang="en-IN" sz="4000" b="1" dirty="0">
              <a:solidFill>
                <a:srgbClr val="C00000"/>
              </a:solidFill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8175" y="1314450"/>
            <a:ext cx="7541895" cy="4305300"/>
          </a:xfrm>
          <a:solidFill>
            <a:schemeClr val="bg2"/>
          </a:solidFill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i-IN"/>
              <a:t>उचित अनुकूलन कार्यक्रम
प्री-ट्रेक फिटनेस और स्क्रीनिंग
आवश्यक चिकित्सा आपूर्ति (ऑक्सीजन, डायमॉक्स, आदि) ले जाएं।
पहाड़ प्राथमिक चिकित्सा में प्रशिक्षण</a:t>
            </a:r>
            <a:endParaRPr lang="en-IN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11</a:t>
            </a:fld>
            <a:endParaRPr lang="en-IN"/>
          </a:p>
        </p:txBody>
      </p:sp>
      <p:grpSp>
        <p:nvGrpSpPr>
          <p:cNvPr id="5" name="Group 4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4306596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026" y="2696753"/>
            <a:ext cx="2696563" cy="1042127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hi-IN" sz="4000" b="1">
                <a:solidFill>
                  <a:srgbClr val="C00000"/>
                </a:solidFill>
                <a:cs typeface="Arial" panose="020B0604020202020204" pitchFamily="34" charset="0"/>
              </a:rPr>
              <a:t>समीक्षा</a:t>
            </a:r>
            <a:endParaRPr lang="en-US" sz="4000" b="1" dirty="0">
              <a:solidFill>
                <a:srgbClr val="C00000"/>
              </a:solidFill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4750" y="957216"/>
            <a:ext cx="8173974" cy="5054964"/>
          </a:xfrm>
          <a:solidFill>
            <a:schemeClr val="bg2"/>
          </a:solidFill>
        </p:spPr>
        <p:txBody>
          <a:bodyPr>
            <a:noAutofit/>
          </a:bodyPr>
          <a:lstStyle/>
          <a:p>
            <a:pPr marL="110064" indent="0">
              <a:buNone/>
            </a:pPr>
            <a:r>
              <a:rPr lang="hi-IN" b="1" dirty="0"/>
              <a:t>व्याख्यान के पूरा होने के बाद, आपने निम्नलिखित सीखे।
अनुकूलन क्या है?</a:t>
            </a:r>
            <a:endParaRPr lang="en-IN" b="1" dirty="0"/>
          </a:p>
          <a:p>
            <a:pPr marL="567264" indent="-457200"/>
            <a:r>
              <a:rPr lang="hi-IN" dirty="0"/>
              <a:t>अनुकूलन क्यों महत्वपूर्ण है।
अनुकूलन के चरण
सामान्य ऊंचाई की बीमारियाँ
ट्रेक पर पीड़ित का प्रबंधन
निकासी तकनीक
सुरक्षा और टीम भूमिकाएँ
रोकथाम रणनीतियाँ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12</a:t>
            </a:fld>
            <a:endParaRPr lang="en-IN"/>
          </a:p>
        </p:txBody>
      </p:sp>
      <p:grpSp>
        <p:nvGrpSpPr>
          <p:cNvPr id="5" name="Group 4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1180527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09" y="1905000"/>
            <a:ext cx="9505056" cy="20574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hi-IN" sz="4000" b="1">
                <a:solidFill>
                  <a:srgbClr val="C00000"/>
                </a:solidFill>
                <a:cs typeface="Arial" panose="020B0604020202020204" pitchFamily="34" charset="0"/>
              </a:rPr>
              <a:t>कोई सवाल ?</a:t>
            </a:r>
            <a:endParaRPr lang="en-US" sz="4000" b="1" dirty="0">
              <a:solidFill>
                <a:srgbClr val="C00000"/>
              </a:solidFill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13</a:t>
            </a:fld>
            <a:endParaRPr lang="en-IN"/>
          </a:p>
        </p:txBody>
      </p:sp>
      <p:grpSp>
        <p:nvGrpSpPr>
          <p:cNvPr id="4" name="Group 3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5" name="Picture 4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1736817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09" y="2482884"/>
            <a:ext cx="3872866" cy="946116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hi-IN" sz="40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मूल्यांकन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90975" y="1177875"/>
            <a:ext cx="7924800" cy="4502249"/>
          </a:xfrm>
          <a:solidFill>
            <a:schemeClr val="bg2"/>
          </a:solidFill>
        </p:spPr>
        <p:txBody>
          <a:bodyPr>
            <a:noAutofit/>
          </a:bodyPr>
          <a:lstStyle/>
          <a:p>
            <a:pPr marL="110064" indent="0">
              <a:buNone/>
            </a:pPr>
            <a:r>
              <a:rPr lang="hi-IN" b="1" dirty="0"/>
              <a:t>प्रश्न: 1 पहाड़ बचाव के दौरान, अर्ध-चेतन पीड़ित की सहायता करने का सबसे सुरक्षित तरीका क्या है?
</a:t>
            </a:r>
            <a:br>
              <a:rPr lang="hi-IN" b="1" dirty="0"/>
            </a:br>
            <a:r>
              <a:rPr lang="en-IN" dirty="0"/>
              <a:t>a.</a:t>
            </a:r>
            <a:r>
              <a:rPr lang="hi-IN" dirty="0"/>
              <a:t> उन्हें सहारे से चलने दें</a:t>
            </a:r>
            <a:br>
              <a:rPr lang="hi-IN" dirty="0"/>
            </a:br>
            <a:r>
              <a:rPr lang="en-IN" dirty="0"/>
              <a:t>b.</a:t>
            </a:r>
            <a:r>
              <a:rPr lang="hi-IN" dirty="0"/>
              <a:t> उनके पूर्ण होश में आने की प्रतीक्षा करें</a:t>
            </a:r>
            <a:br>
              <a:rPr lang="hi-IN" dirty="0"/>
            </a:br>
            <a:r>
              <a:rPr lang="en-US" dirty="0"/>
              <a:t>c. </a:t>
            </a:r>
            <a:r>
              <a:rPr lang="hi-IN" dirty="0"/>
              <a:t>उन्हें सिर के साथ स्ट्रेचर पर ले जाएं 
    उन्नत</a:t>
            </a:r>
            <a:br>
              <a:rPr lang="hi-IN" dirty="0"/>
            </a:br>
            <a:r>
              <a:rPr lang="en-US" dirty="0"/>
              <a:t>d. </a:t>
            </a:r>
            <a:r>
              <a:rPr lang="hi-IN" dirty="0"/>
              <a:t>बिना किसी आंदोलन के ऑक्सीजन की उच्च खुराक दें।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14</a:t>
            </a:fld>
            <a:endParaRPr lang="en-IN"/>
          </a:p>
        </p:txBody>
      </p:sp>
      <p:grpSp>
        <p:nvGrpSpPr>
          <p:cNvPr id="5" name="Group 4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2819348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0268" y="1482278"/>
            <a:ext cx="7373534" cy="3817620"/>
          </a:xfrm>
          <a:solidFill>
            <a:schemeClr val="bg2"/>
          </a:solidFill>
        </p:spPr>
        <p:txBody>
          <a:bodyPr>
            <a:normAutofit/>
          </a:bodyPr>
          <a:lstStyle/>
          <a:p>
            <a:pPr marL="110064" lvl="0" indent="0">
              <a:buNone/>
            </a:pPr>
            <a:r>
              <a:rPr lang="hi-IN" b="1" dirty="0">
                <a:solidFill>
                  <a:prstClr val="black"/>
                </a:solidFill>
              </a:rPr>
              <a:t>प्रश्न:2. उच्च ऊंचाई पर अनुकूलन का मुख्य उद्देश्य क्या है?
</a:t>
            </a:r>
            <a:br>
              <a:rPr lang="hi-IN" b="1" dirty="0">
                <a:solidFill>
                  <a:prstClr val="black"/>
                </a:solidFill>
              </a:rPr>
            </a:br>
            <a:r>
              <a:rPr lang="en-IN" dirty="0">
                <a:solidFill>
                  <a:prstClr val="black"/>
                </a:solidFill>
              </a:rPr>
              <a:t>a.</a:t>
            </a:r>
            <a:r>
              <a:rPr lang="hi-IN" dirty="0">
                <a:solidFill>
                  <a:prstClr val="black"/>
                </a:solidFill>
              </a:rPr>
              <a:t> कार्डियोवैस्कुलर फिटनेस में सुधार करने के लिए</a:t>
            </a:r>
            <a:br>
              <a:rPr lang="hi-IN" dirty="0">
                <a:solidFill>
                  <a:prstClr val="black"/>
                </a:solidFill>
              </a:rPr>
            </a:br>
            <a:r>
              <a:rPr lang="en-IN" dirty="0">
                <a:solidFill>
                  <a:prstClr val="black"/>
                </a:solidFill>
              </a:rPr>
              <a:t>b.</a:t>
            </a:r>
            <a:r>
              <a:rPr lang="hi-IN" dirty="0">
                <a:solidFill>
                  <a:prstClr val="black"/>
                </a:solidFill>
              </a:rPr>
              <a:t> ठंड की चोटों को रोकने के लिए</a:t>
            </a:r>
            <a:br>
              <a:rPr lang="hi-IN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>c. </a:t>
            </a:r>
            <a:r>
              <a:rPr lang="hi-IN" dirty="0">
                <a:solidFill>
                  <a:prstClr val="black"/>
                </a:solidFill>
              </a:rPr>
              <a:t>कम ऑक्सीजन के स्तर के अनुकूल होने के लिए</a:t>
            </a:r>
            <a:br>
              <a:rPr lang="hi-IN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>d. </a:t>
            </a:r>
            <a:r>
              <a:rPr lang="hi-IN" dirty="0">
                <a:solidFill>
                  <a:prstClr val="black"/>
                </a:solidFill>
              </a:rPr>
              <a:t>निर्जलीकरण को रोकने के लिए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15</a:t>
            </a:fld>
            <a:endParaRPr lang="en-IN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800B0C0-2DBC-D4E3-C508-CB7F5F9DA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610" y="2482884"/>
            <a:ext cx="3850006" cy="946116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hi-IN" sz="40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मूल्यांकन</a:t>
            </a:r>
            <a:endParaRPr lang="en-US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251830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="" xmlns:a16="http://schemas.microsoft.com/office/drawing/2014/main" id="{E8AC1D87-1F89-8631-D393-19C663865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3BA3ED4-3D2E-604D-4933-425E611A2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09" y="2057400"/>
            <a:ext cx="8397941" cy="20574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hi-IN" sz="4000" b="1">
                <a:solidFill>
                  <a:srgbClr val="C00000"/>
                </a:solidFill>
                <a:cs typeface="Arial" panose="020B0604020202020204" pitchFamily="34" charset="0"/>
              </a:rPr>
              <a:t>धन्यवाद</a:t>
            </a:r>
            <a:endParaRPr lang="en-US" sz="4000" b="1" dirty="0">
              <a:solidFill>
                <a:srgbClr val="C00000"/>
              </a:solidFill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16</a:t>
            </a:fld>
            <a:endParaRPr lang="en-IN"/>
          </a:p>
        </p:txBody>
      </p:sp>
      <p:grpSp>
        <p:nvGrpSpPr>
          <p:cNvPr id="4" name="Group 3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5" name="Picture 4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4261445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3949E984-7B31-E4A9-BE54-183EBE6F3D74}"/>
              </a:ext>
            </a:extLst>
          </p:cNvPr>
          <p:cNvSpPr txBox="1"/>
          <p:nvPr/>
        </p:nvSpPr>
        <p:spPr>
          <a:xfrm>
            <a:off x="525781" y="1788570"/>
            <a:ext cx="11235690" cy="2166568"/>
          </a:xfrm>
          <a:prstGeom prst="parallelogram">
            <a:avLst/>
          </a:prstGeom>
          <a:solidFill>
            <a:srgbClr val="C00000"/>
          </a:solidFill>
        </p:spPr>
        <p:txBody>
          <a:bodyPr wrap="square" lIns="68580" tIns="34291" rIns="68580" bIns="34291">
            <a:spAutoFit/>
          </a:bodyPr>
          <a:lstStyle/>
          <a:p>
            <a:pPr algn="ctr"/>
            <a:r>
              <a:rPr lang="hi-IN" sz="5400" b="1" dirty="0" smtClean="0">
                <a:solidFill>
                  <a:schemeClr val="bg1"/>
                </a:solidFill>
              </a:rPr>
              <a:t>पहाड़ी  </a:t>
            </a:r>
            <a:r>
              <a:rPr lang="hi-IN" sz="5400" b="1" dirty="0">
                <a:solidFill>
                  <a:schemeClr val="bg1"/>
                </a:solidFill>
              </a:rPr>
              <a:t>में </a:t>
            </a:r>
            <a:r>
              <a:rPr lang="hi-IN" sz="5400" b="1" dirty="0" smtClean="0">
                <a:solidFill>
                  <a:schemeClr val="bg1"/>
                </a:solidFill>
              </a:rPr>
              <a:t>पीड़ित के </a:t>
            </a:r>
            <a:r>
              <a:rPr lang="hi-IN" sz="5400" b="1" dirty="0">
                <a:solidFill>
                  <a:schemeClr val="bg1"/>
                </a:solidFill>
              </a:rPr>
              <a:t>साथ अनुकूलन और ट्रेकिंग</a:t>
            </a:r>
            <a:endParaRPr lang="en-IN" sz="4800" b="1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2</a:t>
            </a:fld>
            <a:endParaRPr lang="en-IN"/>
          </a:p>
        </p:txBody>
      </p:sp>
      <p:grpSp>
        <p:nvGrpSpPr>
          <p:cNvPr id="6" name="Group 5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4" name="Picture 3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198605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07947"/>
            <a:ext cx="4238922" cy="1124743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hi-IN" sz="4000" b="1" dirty="0">
                <a:solidFill>
                  <a:srgbClr val="C00000"/>
                </a:solidFill>
                <a:cs typeface="Arial" panose="020B0604020202020204" pitchFamily="34" charset="0"/>
              </a:rPr>
              <a:t>उद्देश्य</a:t>
            </a:r>
            <a:endParaRPr lang="en-US" sz="4000" b="1" dirty="0">
              <a:solidFill>
                <a:srgbClr val="C00000"/>
              </a:solidFill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4325" y="1127026"/>
            <a:ext cx="7886699" cy="476608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hi-IN" sz="2400" dirty="0"/>
              <a:t>सत्र पूरा होने पर आप जान पाएंगे-</a:t>
            </a:r>
            <a:endParaRPr lang="en-IN" sz="2400" dirty="0"/>
          </a:p>
          <a:p>
            <a:pPr>
              <a:lnSpc>
                <a:spcPct val="100000"/>
              </a:lnSpc>
            </a:pPr>
            <a:r>
              <a:rPr lang="hi-IN" sz="2400" dirty="0"/>
              <a:t>अनुकूलन क्या है?
अनुकूलन क्यों महत्वपूर्ण है।
अनुकूलन के चरण
सामान्य ऊंचाई की बीमारियाँ
ट्रेक पर पीड़ित का प्रबंधन
निकासी तकनीक
सुरक्षा और टीम भूमिकाएँ
रोकथाम रणनीतियाँ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3</a:t>
            </a:fld>
            <a:endParaRPr lang="en-IN" dirty="0"/>
          </a:p>
        </p:txBody>
      </p:sp>
      <p:grpSp>
        <p:nvGrpSpPr>
          <p:cNvPr id="5" name="Group 4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4264496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338374"/>
            <a:ext cx="5191125" cy="1283470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/>
            <a:r>
              <a:rPr lang="hi-IN" sz="4000" b="1">
                <a:solidFill>
                  <a:srgbClr val="C00000"/>
                </a:solidFill>
                <a:cs typeface="Arial" panose="020B0604020202020204" pitchFamily="34" charset="0"/>
              </a:rPr>
              <a:t>अनुकूलन क्या है?</a:t>
            </a:r>
            <a:endParaRPr lang="en-IN" sz="4000" b="1" dirty="0">
              <a:solidFill>
                <a:srgbClr val="C00000"/>
              </a:solidFill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6350" y="1557615"/>
            <a:ext cx="6896099" cy="3665895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hi-IN" b="1"/>
              <a:t>परिभाषा: उच्च ऊंचाई पर ऑक्सीजन के स्तर को कम करने के लिए क्रमिक शारीरिक अनुकूलन
प्रमुख कारक: ऑक्सीजन का स्तर, ऊंचाई बढ़ना, शारीरिक कंडीशनिंग
शरीर में परिवर्तन: सांस लेने की दर में वृद्धि, लाल रक्त कोशिका उत्पादन</a:t>
            </a:r>
            <a:endParaRPr lang="en-IN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4</a:t>
            </a:fld>
            <a:endParaRPr lang="en-IN"/>
          </a:p>
        </p:txBody>
      </p:sp>
      <p:grpSp>
        <p:nvGrpSpPr>
          <p:cNvPr id="5" name="Group 4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1466885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" y="2087106"/>
            <a:ext cx="4800600" cy="2302014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/>
            <a:r>
              <a:rPr lang="hi-IN" sz="4000" b="1">
                <a:solidFill>
                  <a:srgbClr val="C00000"/>
                </a:solidFill>
                <a:cs typeface="Arial" panose="020B0604020202020204" pitchFamily="34" charset="0"/>
              </a:rPr>
              <a:t>अनुकूलन क्यों महत्वपूर्ण है?</a:t>
            </a:r>
            <a:endParaRPr lang="en-IN" sz="4000" b="1" dirty="0">
              <a:solidFill>
                <a:srgbClr val="C00000"/>
              </a:solidFill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3020" y="1253330"/>
            <a:ext cx="6724650" cy="4351339"/>
          </a:xfrm>
          <a:solidFill>
            <a:schemeClr val="bg2"/>
          </a:solidFill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i-IN"/>
              <a:t>तीव्र पर्वतीय बीमारी (</a:t>
            </a:r>
            <a:r>
              <a:rPr lang="en-US"/>
              <a:t>AMS), HAPE </a:t>
            </a:r>
            <a:r>
              <a:rPr lang="hi-IN"/>
              <a:t>और </a:t>
            </a:r>
            <a:r>
              <a:rPr lang="en-US"/>
              <a:t>HACE </a:t>
            </a:r>
            <a:r>
              <a:rPr lang="hi-IN"/>
              <a:t>को रोकता है
थकान, भ्रम और पतन के जोखिम को कम करता है
आपात स्थिति में सुरक्षित आवाजाही का समर्थन करता है</a:t>
            </a:r>
            <a:endParaRPr lang="en-IN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5</a:t>
            </a:fld>
            <a:endParaRPr lang="en-IN"/>
          </a:p>
        </p:txBody>
      </p:sp>
      <p:grpSp>
        <p:nvGrpSpPr>
          <p:cNvPr id="5" name="Group 4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644434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" y="2411730"/>
            <a:ext cx="4751070" cy="1243721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hi-IN" sz="4267" b="1">
                <a:solidFill>
                  <a:srgbClr val="C00000"/>
                </a:solidFill>
                <a:cs typeface="Arial" panose="020B0604020202020204" pitchFamily="34" charset="0"/>
              </a:rPr>
              <a:t>अनुकूलन के चरण</a:t>
            </a:r>
            <a:endParaRPr lang="en-IN" sz="4267" b="1" dirty="0">
              <a:solidFill>
                <a:srgbClr val="C00000"/>
              </a:solidFill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7320" y="1172749"/>
            <a:ext cx="6587490" cy="4512501"/>
          </a:xfrm>
          <a:solidFill>
            <a:schemeClr val="bg2"/>
          </a:solidFill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hi-IN" b="1"/>
              <a:t>2,500 मीटर से नीचे: बहुत कम या कोई अनुकूलन की आवश्यकता नहीं है
2,500-3,500 मीटर: धीमी चढ़ाई शुरू करें; अनुकूलन के दिनों की आवश्यकता है
3,500-5,500 मीटर: गंभीर अनुकूलन की आवश्यकता है
"ऊंची चढ़ो, कम सोओ" नियम</a:t>
            </a:r>
            <a:endParaRPr lang="en-IN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6</a:t>
            </a:fld>
            <a:endParaRPr lang="en-IN"/>
          </a:p>
        </p:txBody>
      </p:sp>
      <p:grpSp>
        <p:nvGrpSpPr>
          <p:cNvPr id="5" name="Group 4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1732196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91690"/>
            <a:ext cx="4407116" cy="2034540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/>
            <a:r>
              <a:rPr lang="hi-IN" sz="4000" b="1">
                <a:solidFill>
                  <a:srgbClr val="C00000"/>
                </a:solidFill>
                <a:cs typeface="Arial" panose="020B0604020202020204" pitchFamily="34" charset="0"/>
              </a:rPr>
              <a:t>सामान्य ऊंचाई की बीमारियां</a:t>
            </a:r>
            <a:endParaRPr lang="en-IN" sz="4000" b="1" dirty="0">
              <a:solidFill>
                <a:srgbClr val="C00000"/>
              </a:solidFill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6320" y="1138346"/>
            <a:ext cx="6667500" cy="4764188"/>
          </a:xfrm>
          <a:solidFill>
            <a:schemeClr val="bg2"/>
          </a:solidFill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b="1" dirty="0"/>
              <a:t>AMS</a:t>
            </a:r>
            <a:r>
              <a:rPr lang="en-IN" dirty="0"/>
              <a:t>: </a:t>
            </a:r>
            <a:r>
              <a:rPr lang="hi-IN" dirty="0"/>
              <a:t>सिरदर्द, मतली, थकान</a:t>
            </a:r>
            <a:endParaRPr lang="en-IN" dirty="0"/>
          </a:p>
          <a:p>
            <a:pPr>
              <a:lnSpc>
                <a:spcPct val="150000"/>
              </a:lnSpc>
            </a:pPr>
            <a:r>
              <a:rPr lang="en-IN" b="1" dirty="0"/>
              <a:t>HAPE</a:t>
            </a:r>
            <a:r>
              <a:rPr lang="en-IN" dirty="0"/>
              <a:t>: </a:t>
            </a:r>
            <a:r>
              <a:rPr lang="hi-IN" dirty="0"/>
              <a:t>फेफड़ों में तरल पदार्थ, सांस फूलना</a:t>
            </a:r>
            <a:endParaRPr lang="en-IN" dirty="0"/>
          </a:p>
          <a:p>
            <a:pPr>
              <a:lnSpc>
                <a:spcPct val="150000"/>
              </a:lnSpc>
            </a:pPr>
            <a:r>
              <a:rPr lang="en-IN" b="1" dirty="0"/>
              <a:t>HACE</a:t>
            </a:r>
            <a:r>
              <a:rPr lang="en-IN" dirty="0"/>
              <a:t>: </a:t>
            </a:r>
            <a:r>
              <a:rPr lang="hi-IN" dirty="0"/>
              <a:t>मस्तिष्क में सूजन, भ्रम, असंगठित गति</a:t>
            </a:r>
            <a:endParaRPr lang="en-IN" dirty="0"/>
          </a:p>
          <a:p>
            <a:pPr>
              <a:lnSpc>
                <a:spcPct val="150000"/>
              </a:lnSpc>
            </a:pPr>
            <a:r>
              <a:rPr lang="hi-IN" dirty="0"/>
              <a:t>त्वरित पहचान और वंश महत्वपूर्ण हैं</a:t>
            </a:r>
            <a:endParaRPr lang="en-IN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7</a:t>
            </a:fld>
            <a:endParaRPr lang="en-IN"/>
          </a:p>
        </p:txBody>
      </p:sp>
      <p:grpSp>
        <p:nvGrpSpPr>
          <p:cNvPr id="5" name="Group 4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4077508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437" y="2287905"/>
            <a:ext cx="4169534" cy="1762125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/>
            <a:r>
              <a:rPr lang="hi-IN" sz="4000">
                <a:solidFill>
                  <a:srgbClr val="C00000"/>
                </a:solidFill>
              </a:rPr>
              <a:t>ट्रेक पर पीड़ित का प्रबंधन</a:t>
            </a:r>
            <a:endParaRPr lang="en-IN" sz="4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0125" y="1094911"/>
            <a:ext cx="6715125" cy="4668177"/>
          </a:xfrm>
          <a:solidFill>
            <a:schemeClr val="bg2"/>
          </a:solidFill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i-IN"/>
              <a:t>गंभीरता का आकलन करें: चोट बनाम बीमारी
स्थिरीकरण को प्राथमिकता दें (सीएबी: परिसंचरण, वायुमार्ग, श्वास,)
ऑक्सीजन दें (यदि उपलब्ध हो)
पीड़ित को गर्म और हाइड्रेटेड रखें</a:t>
            </a:r>
            <a:endParaRPr lang="en-IN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8</a:t>
            </a:fld>
            <a:endParaRPr lang="en-IN"/>
          </a:p>
        </p:txBody>
      </p:sp>
      <p:grpSp>
        <p:nvGrpSpPr>
          <p:cNvPr id="5" name="Group 4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3711315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" y="2459355"/>
            <a:ext cx="4274821" cy="131445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hi-IN" sz="4000" b="1">
                <a:solidFill>
                  <a:srgbClr val="C00000"/>
                </a:solidFill>
                <a:cs typeface="Arial" panose="020B0604020202020204" pitchFamily="34" charset="0"/>
              </a:rPr>
              <a:t>निकासी तकनीक</a:t>
            </a:r>
            <a:endParaRPr lang="en-IN" sz="4000" b="1" dirty="0">
              <a:solidFill>
                <a:srgbClr val="C00000"/>
              </a:solidFill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1990" y="1052830"/>
            <a:ext cx="6781800" cy="4127499"/>
          </a:xfrm>
          <a:solidFill>
            <a:schemeClr val="bg2"/>
          </a:solidFill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hi-IN"/>
              <a:t>कब खाली करें
ट्रेकिंग बनाम हवाई निकासी (हेलीकॉप्टर)
स्ट्रेचर, दोस्त समर्थन और टीम समन्वय का उपयोग
कठिन इलाके में मनोबल और ऊर्जा बनाए रखना</a:t>
            </a:r>
            <a:endParaRPr lang="en-IN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D0BF-B613-4EA2-A21D-6A60A5241C27}" type="slidenum">
              <a:rPr lang="en-IN" smtClean="0"/>
              <a:pPr/>
              <a:t>9</a:t>
            </a:fld>
            <a:endParaRPr lang="en-IN"/>
          </a:p>
        </p:txBody>
      </p:sp>
      <p:grpSp>
        <p:nvGrpSpPr>
          <p:cNvPr id="5" name="Group 4"/>
          <p:cNvGrpSpPr/>
          <p:nvPr/>
        </p:nvGrpSpPr>
        <p:grpSpPr>
          <a:xfrm>
            <a:off x="90530" y="135802"/>
            <a:ext cx="11896258" cy="1095470"/>
            <a:chOff x="90530" y="135802"/>
            <a:chExt cx="11896258" cy="1095470"/>
          </a:xfrm>
        </p:grpSpPr>
        <p:pic>
          <p:nvPicPr>
            <p:cNvPr id="6" name="Picture 5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AD3090FD-6B08-3911-9B2E-4298BEB318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0530" y="172014"/>
              <a:ext cx="1330859" cy="928581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="" xmlns:a16="http://schemas.microsoft.com/office/drawing/2014/main" xmlns:lc="http://schemas.openxmlformats.org/drawingml/2006/lockedCanvas" id="{FB2A9AEF-AB38-7144-38E6-1F20536B3EA5}"/>
                </a:ext>
              </a:extLst>
            </p:cNvPr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021012" y="135802"/>
              <a:ext cx="965776" cy="1095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3674181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Open Sans"/>
        <a:ea typeface=""/>
        <a:cs typeface="Open Sans"/>
      </a:majorFont>
      <a:minorFont>
        <a:latin typeface="Open Sans"/>
        <a:ea typeface=""/>
        <a:cs typeface="Open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229</Words>
  <Application>Microsoft Office PowerPoint</Application>
  <PresentationFormat>Custom</PresentationFormat>
  <Paragraphs>51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उद्देश्य</vt:lpstr>
      <vt:lpstr>अनुकूलन क्या है?</vt:lpstr>
      <vt:lpstr>अनुकूलन क्यों महत्वपूर्ण है?</vt:lpstr>
      <vt:lpstr>अनुकूलन के चरण</vt:lpstr>
      <vt:lpstr>सामान्य ऊंचाई की बीमारियां</vt:lpstr>
      <vt:lpstr>ट्रेक पर पीड़ित का प्रबंधन</vt:lpstr>
      <vt:lpstr>निकासी तकनीक</vt:lpstr>
      <vt:lpstr>सुरक्षा और टीम की भूमिकाएँ</vt:lpstr>
      <vt:lpstr>रोकथाम रणनीतियाँ</vt:lpstr>
      <vt:lpstr>समीक्षा</vt:lpstr>
      <vt:lpstr>कोई सवाल ?</vt:lpstr>
      <vt:lpstr>मूल्यांकन</vt:lpstr>
      <vt:lpstr>मूल्यांकन</vt:lpstr>
      <vt:lpstr>धन्यवाद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CREATIVITY</cp:lastModifiedBy>
  <cp:revision>27</cp:revision>
  <dcterms:created xsi:type="dcterms:W3CDTF">2025-08-21T09:31:06Z</dcterms:created>
  <dcterms:modified xsi:type="dcterms:W3CDTF">2025-12-17T06:10:43Z</dcterms:modified>
</cp:coreProperties>
</file>