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Arial Black" panose="020B0A04020102020204" pitchFamily="34" charset="0"/>
      <p:regular r:id="rId21"/>
      <p:bold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SemiBold" panose="020B07060308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410" y="283029"/>
            <a:ext cx="1525361" cy="10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0" y="0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hi-IN"/>
              <a:t>1</a:t>
            </a:fld>
            <a:endParaRPr/>
          </a:p>
        </p:txBody>
      </p:sp>
      <p:pic>
        <p:nvPicPr>
          <p:cNvPr id="97" name="Google Shape;97;p13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257763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209691" y="2539280"/>
            <a:ext cx="9239109" cy="131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उन्नत (Advance) अग्निशमन रणनीतियाँ: बड़ी आग से निपटना</a:t>
            </a:r>
            <a:endParaRPr sz="40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96" y="21995"/>
            <a:ext cx="2440349" cy="127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9022" y="21995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/>
          <p:nvPr/>
        </p:nvSpPr>
        <p:spPr>
          <a:xfrm flipH="1">
            <a:off x="5355389" y="6279237"/>
            <a:ext cx="6675014" cy="556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BY:-INSP/GD-NAGENDRA SINGH YADAV,10</a:t>
            </a:r>
            <a:r>
              <a:rPr lang="hi-IN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NDRF</a:t>
            </a: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उन्नत अग्नि-निरोधक तकनीकें</a:t>
            </a:r>
            <a:endParaRPr sz="4800" b="1"/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838200" y="1526070"/>
            <a:ext cx="10515600" cy="514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899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1081"/>
              <a:buChar char="•"/>
            </a:pPr>
            <a:r>
              <a:rPr lang="hi-IN" sz="2400" b="1"/>
              <a:t>जलना और उलटा असर करना (वनाग्नि नियंत्रण)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नियंत्रित आग को रोकथाम रेखा के भीतर लगाना।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मुख्य आग के रास्ते में ईंधन को खत्म कर “फाइट फायर विद फायर” रणनीति अपनाना।</a:t>
            </a:r>
            <a:endParaRPr/>
          </a:p>
          <a:p>
            <a:pPr marL="457200" lvl="0" indent="-342899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1081"/>
              <a:buChar char="•"/>
            </a:pPr>
            <a:r>
              <a:rPr lang="hi-IN" sz="2400" b="1"/>
              <a:t>गर्म स्थान और दबाना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आग के सबसे सक्रिय और खतरनाक हिस्सों को प्राथमिकता से दबाना।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तीव्र कार्रवाई से आग की तीव्रता और फैलाव को कम करना।</a:t>
            </a:r>
            <a:endParaRPr/>
          </a:p>
          <a:p>
            <a:pPr marL="457200" lvl="0" indent="-342899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1081"/>
              <a:buChar char="•"/>
            </a:pPr>
            <a:r>
              <a:rPr lang="hi-IN" sz="2400" b="1"/>
              <a:t>विशेष उपकरणों का प्रयोग</a:t>
            </a:r>
            <a:endParaRPr sz="2400"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थर्मल इमेजिंग कैमरे से गर्म स्थानों (हॉट स्पॉट) और फंसे लोगों का पता लगाना।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पॉजिटिव प्रेशर वेंटिलेशन फैन से धुआं हटाकर दृश्यता बढ़ाना।</a:t>
            </a:r>
            <a:endParaRPr/>
          </a:p>
          <a:p>
            <a: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endParaRPr/>
          </a:p>
          <a:p>
            <a: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876300" y="152400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घटना-पूर्व योजना और रोकथाम</a:t>
            </a:r>
            <a:endParaRPr sz="5400" b="1"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838200" y="1667965"/>
            <a:ext cx="10515600" cy="496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जोखिम आकलन और मानचित्रण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आग-प्रवण क्षेत्रों की पहचान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संभावित कमजोरियों और पहुँच मार्गों का मानचित्रण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रणनीतिक योजना में मदद के लिए </a:t>
            </a:r>
            <a:r>
              <a:rPr lang="hi-IN" b="1"/>
              <a:t>जियोग्राफिक इन्फॉर्मेशन सिस्टम (GIS)</a:t>
            </a:r>
            <a:r>
              <a:rPr lang="hi-IN"/>
              <a:t> जैसे उपकरणों का उपयोग करना।</a:t>
            </a:r>
            <a:endParaRPr/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फायर लाइन रखरखाव और ईंधन प्रबंधन</a:t>
            </a:r>
            <a:endParaRPr/>
          </a:p>
          <a:p>
            <a:pPr marL="914400" lvl="1" indent="-3429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फायर लाइन और ब्रेक का नियमित रखरखाव करना।</a:t>
            </a:r>
            <a:endParaRPr/>
          </a:p>
          <a:p>
            <a:pPr marL="914400" lvl="1" indent="-3429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संवेदनशील क्षेत्रों से ज्वलनशील पदार्थों को हटाना।</a:t>
            </a:r>
            <a:endParaRPr/>
          </a:p>
          <a:p>
            <a:pPr marL="914400" lvl="1" indent="-3429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आग के फैलाव की तीव्रता और गति को कम करने के लिए ईंधन को नियंत्रित करना।</a:t>
            </a:r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घटना-पूर्व योजना और रोकथाम</a:t>
            </a:r>
            <a:endParaRPr sz="5400" b="1"/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838200" y="1667965"/>
            <a:ext cx="10515600" cy="496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प्रारंभिक चेतावनी प्रणालियाँ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सैटेलाइट मॉनिटरिंग जैसी तकनीकों को लागू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मौसम संबंधी एकीकृत डाटा का उपयोग करके आग का जल्दी पता लगाना।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बेहतर </a:t>
            </a:r>
            <a:r>
              <a:rPr lang="hi-IN" b="1"/>
              <a:t>पूर्वानुमान (Predictive)</a:t>
            </a:r>
            <a:r>
              <a:rPr lang="hi-IN"/>
              <a:t> क्षमता विकसित करना।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सामुदायिक सहभागिता और शिक्षा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स्थानीय समुदायों को आग की रोकथाम के प्रयासों में शामिल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प्रशिक्षण प्रदान करना और पारंपरिक ज्ञान प्रणालियों को शामिल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अग्नि सुरक्षा और तैयारी की संस्कृति को बढ़ावा देना।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घटना के बाद विश्लेषण और सुधार</a:t>
            </a:r>
            <a:endParaRPr sz="4800" b="1" u="sng"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292100" y="1825624"/>
            <a:ext cx="11531600" cy="485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नुकसान का आकलन और पुनर्स्थापन योजना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आग के बाद विस्तृत आकलन करके जलने की गंभीरता, मिट्टी की क्षति और पारिस्थितिक प्रभावों का विश्लेषण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पुनर्वास और बहाली (Restoration) के लिए ठोस योजना तैयार करना।</a:t>
            </a:r>
            <a:endParaRPr/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सीखे गए सबक और नीतिगत समायोजन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पिछले अग्नि घटनाओं का विश्लेषण कर प्रबंधन, संसाधन आवंटन और नीतियों में कमियों की पहचान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भविष्य में बेहतर प्रतिक्रिया के लिए प्रोटोकॉल और रणनीतियों में सुधार करना।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घटना के बाद विश्लेषण और सुधार</a:t>
            </a:r>
            <a:endParaRPr sz="4800" b="1"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419100" y="1825624"/>
            <a:ext cx="11303000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200"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i-IN" sz="3200" b="1"/>
              <a:t>आर्थिक और सामाजिक प्रभावों का समाधान</a:t>
            </a:r>
            <a:endParaRPr sz="3200"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व्यापक पुनर्प्राप्ति रणनीतियाँ विकसित करना, जो दीर्घकालिक आर्थिक, सामाजिक और पर्यावरणीय परिणामों को संबोधित करें।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आजीविका बहाली, स्वास्थ्य सेवाओं की उपलब्धता और पारिस्थितिक पुनर्जीवन पर ध्यान देना।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पाठ- समीक्षा </a:t>
            </a:r>
            <a:endParaRPr sz="5400" b="1"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बड़े अग्निकांड से निपटने की उन्नत रणनीतियाँ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घटनाक्रम प्रतिक्रिया प्रणाली (IRS) और संयुक्त कमांड</a:t>
            </a:r>
            <a:endParaRPr sz="3200"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उन्नत अग्नि-निरोध तकनीकें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पूर्व-घटना योजना और रोकथाम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घटना के बाद विश्लेषण और सुधार</a:t>
            </a: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600" b="1"/>
          </a:p>
        </p:txBody>
      </p:sp>
      <p:sp>
        <p:nvSpPr>
          <p:cNvPr id="218" name="Google Shape;2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16</a:t>
            </a:fld>
            <a:endParaRPr/>
          </a:p>
        </p:txBody>
      </p:sp>
      <p:sp>
        <p:nvSpPr>
          <p:cNvPr id="224" name="Google Shape;224;p28"/>
          <p:cNvSpPr/>
          <p:nvPr/>
        </p:nvSpPr>
        <p:spPr>
          <a:xfrm>
            <a:off x="1660819" y="2463800"/>
            <a:ext cx="9098966" cy="1446550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hi-IN" sz="8800" b="1" i="0" u="none" strike="noStrike" cap="none">
                <a:solidFill>
                  <a:srgbClr val="6A85CE"/>
                </a:solidFill>
                <a:latin typeface="Arial"/>
                <a:ea typeface="Arial"/>
                <a:cs typeface="Arial"/>
                <a:sym typeface="Arial"/>
              </a:rPr>
              <a:t>कोई शक या सवाल</a:t>
            </a:r>
            <a:endParaRPr sz="8800" b="1" i="0" u="none" strike="noStrike" cap="none">
              <a:solidFill>
                <a:srgbClr val="6A85C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0" y="2057400"/>
            <a:ext cx="4128655" cy="340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66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i-IN" sz="4800" b="1">
                <a:solidFill>
                  <a:srgbClr val="C00000"/>
                </a:solidFill>
              </a:rPr>
              <a:t>  मूल्यांकन</a:t>
            </a:r>
            <a:endParaRPr sz="4800" b="1">
              <a:solidFill>
                <a:srgbClr val="C00000"/>
              </a:solidFill>
            </a:endParaRPr>
          </a:p>
        </p:txBody>
      </p:sp>
      <p:sp>
        <p:nvSpPr>
          <p:cNvPr id="230" name="Google Shape;23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17</a:t>
            </a:fld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 फुल फॉर्म IRS?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Ans-</a:t>
            </a:r>
            <a:r>
              <a:rPr lang="hi-IN"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 </a:t>
            </a:r>
            <a:r>
              <a:rPr lang="hi-IN" sz="2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Incident Response System (IRS)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</a:t>
            </a:r>
            <a:r>
              <a:rPr lang="hi-IN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नुकसान का आकलन और पुनर्स्थापन योजना  	किसका भाग है</a:t>
            </a:r>
            <a:r>
              <a:rPr lang="hi-IN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Ans- </a:t>
            </a:r>
            <a:r>
              <a:rPr lang="hi-IN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घटना के बाद विश्लेषण और सुधार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18</a:t>
            </a:fld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3150613" y="791683"/>
            <a:ext cx="6048452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hi-IN" sz="13800" b="1" i="0" u="none" strike="noStrike" cap="none">
                <a:solidFill>
                  <a:srgbClr val="FF7300"/>
                </a:solidFill>
                <a:latin typeface="Arial"/>
                <a:ea typeface="Arial"/>
                <a:cs typeface="Arial"/>
                <a:sym typeface="Arial"/>
              </a:rPr>
              <a:t>धन्यवाद</a:t>
            </a:r>
            <a:endParaRPr sz="13800" b="1" i="0" u="none" strike="noStrike" cap="none">
              <a:solidFill>
                <a:srgbClr val="FF7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8394" y="3007674"/>
            <a:ext cx="4889632" cy="3173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/>
              <a:t>उददेश्य</a:t>
            </a:r>
            <a:endParaRPr sz="5400" b="1"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 sz="3200" b="1"/>
              <a:t>इस पाठ के समाप्ति पर आप परिचित हो जायेंगे :-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बड़े अग्निकांड से निपटने की उन्नत रणनीतियाँ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घटनाक्रम प्रतिक्रिया प्रणाली (IRS) और संयुक्त कमांड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उन्नत अग्नि-निरोध तकनीकें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पूर्व-घटना योजना और रोकथाम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घटना के बाद विश्लेषण और सुधार</a:t>
            </a: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b="1"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बड़े अग्निकांड से निपटने की उन्नत रणनीतियाँ</a:t>
            </a:r>
            <a:endParaRPr sz="4800" b="1"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203200" y="1825624"/>
            <a:ext cx="119888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बड़े अग्निकांड जटिल इमारतों में संरचनात्मक आग के रूप में हो सकते हैं।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ये प्राकृतिक परिदृश्यों में फैली हुई व्यापक वनाग्नि के रूप में भी सामने आते हैं।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ऐसे अग्निकांड सामान्य अग्निशमन तकनीकों से अधिक उन्नत रणनीतियों की मांग करते हैं।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इनके लिए समन्वित और व्यवस्थित प्रयास आवश्यक होते हैं।</a:t>
            </a:r>
            <a:endParaRPr sz="3200"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0" y="203201"/>
            <a:ext cx="12192000" cy="1487488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घटनाक्रम प्रतिक्रिया प्रणाली (IRS) और संयुक्त कमांड</a:t>
            </a:r>
            <a:endParaRPr sz="4800" b="1"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0" y="1803401"/>
            <a:ext cx="6299200" cy="5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2000"/>
              <a:t>IRS एक मानकीकृत ढाँचा है, जो आपदा या आपात स्थिति में संसाधनों और कार्यों का समन्वय करता है।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2000"/>
              <a:t>संसाधनों, कर्मियों, और कार्यों का </a:t>
            </a:r>
            <a:r>
              <a:rPr lang="hi-IN" sz="2000" b="1"/>
              <a:t>संगठित प्रबंधन</a:t>
            </a:r>
            <a:r>
              <a:rPr lang="hi-IN" sz="2000"/>
              <a:t>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2000"/>
              <a:t>भूमिकाएँ, ज़िम्मेदारियाँ और संचार चैनल </a:t>
            </a:r>
            <a:r>
              <a:rPr lang="hi-IN" sz="2000" b="1"/>
              <a:t>पहले से तय</a:t>
            </a:r>
            <a:r>
              <a:rPr lang="hi-IN" sz="2000"/>
              <a:t> रहते हैं।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sz="2000"/>
              <a:t>प्रतिक्रिया को तेज़, कुशल और </a:t>
            </a:r>
            <a:r>
              <a:rPr lang="hi-IN" sz="2000" b="1"/>
              <a:t>समन्वित</a:t>
            </a:r>
            <a:r>
              <a:rPr lang="hi-IN" sz="2000"/>
              <a:t> बनाता है।</a:t>
            </a:r>
            <a:endParaRPr sz="2000"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4</a:t>
            </a:fld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3400" y="2110446"/>
            <a:ext cx="5308600" cy="4582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190500" y="177801"/>
            <a:ext cx="12001500" cy="1512888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घटनाक्रम प्रतिक्रिया प्रणाली (IRS) और संयुक्त कमांड</a:t>
            </a:r>
            <a:endParaRPr sz="4800" b="1"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9800" cy="477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IRS का एक मुख्य घटक, पर ज़रूरत पड़ने पर अलग से भी लागू हो सकता है।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जब </a:t>
            </a:r>
            <a:r>
              <a:rPr lang="hi-IN" b="1"/>
              <a:t>कई एजेंसियाँ या विभाग</a:t>
            </a:r>
            <a:r>
              <a:rPr lang="hi-IN"/>
              <a:t> किसी घटना में शामिल हों, तब यह ढाँचा उन्हें एक साझा योजना के तहत जोड़ता है।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सभी एजेंसियों के प्रतिनिधि </a:t>
            </a:r>
            <a:r>
              <a:rPr lang="hi-IN" b="1"/>
              <a:t>मिलकर निर्णय</a:t>
            </a:r>
            <a:r>
              <a:rPr lang="hi-IN"/>
              <a:t> लेते हैं।</a:t>
            </a:r>
            <a:endParaRPr/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उद्देश्य: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69498"/>
              <a:buChar char="•"/>
            </a:pPr>
            <a:r>
              <a:rPr lang="hi-IN" sz="2800"/>
              <a:t>संसाधनों का सर्वोत्तम उपयोग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69498"/>
              <a:buChar char="•"/>
            </a:pPr>
            <a:r>
              <a:rPr lang="hi-IN" sz="2800"/>
              <a:t>दोहराव और भ्रम को रोकना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69498"/>
              <a:buChar char="•"/>
            </a:pPr>
            <a:r>
              <a:rPr lang="hi-IN" sz="2800"/>
              <a:t>एकीकृत रणनीति के ज़रिए घटना का समाधान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6</a:t>
            </a:fld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1828800" y="725214"/>
            <a:ext cx="2191407" cy="167114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4666591" y="725214"/>
            <a:ext cx="2096814" cy="167114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7373006" y="725213"/>
            <a:ext cx="2096814" cy="167114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4698124" y="2864069"/>
            <a:ext cx="2096814" cy="167114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876096" y="5060727"/>
            <a:ext cx="2096814" cy="167114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4698124" y="5060726"/>
            <a:ext cx="2096814" cy="167114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7530662" y="5060727"/>
            <a:ext cx="2096814" cy="167114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5108026" y="3222587"/>
            <a:ext cx="14031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संयुक्त कमांड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18"/>
          <p:cNvCxnSpPr>
            <a:stCxn id="139" idx="7"/>
            <a:endCxn id="138" idx="3"/>
          </p:cNvCxnSpPr>
          <p:nvPr/>
        </p:nvCxnSpPr>
        <p:spPr>
          <a:xfrm rot="10800000" flipH="1">
            <a:off x="6487867" y="2151503"/>
            <a:ext cx="1192200" cy="957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45" name="Google Shape;145;p18"/>
          <p:cNvCxnSpPr>
            <a:stCxn id="139" idx="1"/>
            <a:endCxn id="136" idx="5"/>
          </p:cNvCxnSpPr>
          <p:nvPr/>
        </p:nvCxnSpPr>
        <p:spPr>
          <a:xfrm rot="10800000">
            <a:off x="3699295" y="2151503"/>
            <a:ext cx="1305900" cy="957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46" name="Google Shape;146;p18"/>
          <p:cNvCxnSpPr>
            <a:stCxn id="139" idx="0"/>
            <a:endCxn id="137" idx="4"/>
          </p:cNvCxnSpPr>
          <p:nvPr/>
        </p:nvCxnSpPr>
        <p:spPr>
          <a:xfrm rot="10800000">
            <a:off x="5715031" y="2396369"/>
            <a:ext cx="31500" cy="467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47" name="Google Shape;147;p18"/>
          <p:cNvCxnSpPr>
            <a:stCxn id="139" idx="5"/>
            <a:endCxn id="142" idx="1"/>
          </p:cNvCxnSpPr>
          <p:nvPr/>
        </p:nvCxnSpPr>
        <p:spPr>
          <a:xfrm>
            <a:off x="6487867" y="4290480"/>
            <a:ext cx="1350000" cy="1014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48" name="Google Shape;148;p18"/>
          <p:cNvCxnSpPr>
            <a:stCxn id="139" idx="4"/>
          </p:cNvCxnSpPr>
          <p:nvPr/>
        </p:nvCxnSpPr>
        <p:spPr>
          <a:xfrm>
            <a:off x="5746531" y="4535214"/>
            <a:ext cx="0" cy="525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49" name="Google Shape;149;p18"/>
          <p:cNvCxnSpPr>
            <a:stCxn id="139" idx="3"/>
            <a:endCxn id="140" idx="7"/>
          </p:cNvCxnSpPr>
          <p:nvPr/>
        </p:nvCxnSpPr>
        <p:spPr>
          <a:xfrm flipH="1">
            <a:off x="3665695" y="4290480"/>
            <a:ext cx="1339500" cy="1014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50" name="Google Shape;150;p18"/>
          <p:cNvSpPr txBox="1"/>
          <p:nvPr/>
        </p:nvSpPr>
        <p:spPr>
          <a:xfrm>
            <a:off x="2254469" y="1299176"/>
            <a:ext cx="14113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एजेंसी 1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4973662" y="1299175"/>
            <a:ext cx="14826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एजेंसी 2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7680076" y="1299176"/>
            <a:ext cx="15269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एजेंसी 3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2065283" y="5671067"/>
            <a:ext cx="16005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संसाधन 1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4851659" y="5635017"/>
            <a:ext cx="17897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संसाधन 2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7887656" y="5748010"/>
            <a:ext cx="14612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संसाधन 3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7</a:t>
            </a:fld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77800"/>
            <a:ext cx="12039600" cy="65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उन्नत अग्नि-निरोधक तकनीकें</a:t>
            </a:r>
            <a:endParaRPr sz="4800" b="1"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960100" cy="465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 u="sng"/>
              <a:t>अग्निशामकों का लक्षित उपयोग</a:t>
            </a:r>
            <a:endParaRPr u="sng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आग के प्रकार (क्लास A, B, C आदि) का विश्लेषण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उसी के अनुसार पानी, फोम, CO₂ या क्लीन एजेंट का प्रयोग।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 u="sng"/>
              <a:t>प्रत्यक्ष और अप्रत्यक्ष हमला</a:t>
            </a:r>
            <a:endParaRPr u="sng"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प्रत्यक्ष हमला → आग की लपटों के मूल पर केंद्रित।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अप्रत्यक्ष हमला → ऊपर की गैसों और सतहों को ठंडा कर आग के ऊष्मीय संतुलन को तोड़ना।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203200" y="365125"/>
            <a:ext cx="11988800" cy="1325563"/>
          </a:xfrm>
          <a:prstGeom prst="rect">
            <a:avLst/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उन्नत अग्नि-निरोधक तकनीकें</a:t>
            </a:r>
            <a:endParaRPr sz="4800" b="1"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838200" y="1778326"/>
            <a:ext cx="10515600" cy="465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 u="sng"/>
              <a:t>हवाई हमला</a:t>
            </a:r>
            <a:endParaRPr u="sng"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विमान और हेलीकॉप्टर से पानी, अग्नि-निरोधक या फोम गिराना।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 u="sng"/>
              <a:t>नियंत्रण और रोकथाम रेखाएँ (वनाग्नि )</a:t>
            </a:r>
            <a:endParaRPr u="sng"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आग को रोकने के लिए “फायर लाइन” तैयार करना।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फायर ब्रेक, सड़क या प्राकृतिक संरचनाओं जैसी भौतिक बाधाएँ बनाना।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इन बाधाओं को मजबूत कर आग के फैलाव को रोकना।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Widescreen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Open Sans SemiBold</vt:lpstr>
      <vt:lpstr>Open Sans</vt:lpstr>
      <vt:lpstr>Arial Black</vt:lpstr>
      <vt:lpstr>Calibri</vt:lpstr>
      <vt:lpstr>Arial</vt:lpstr>
      <vt:lpstr>Office Theme</vt:lpstr>
      <vt:lpstr>PowerPoint Presentation</vt:lpstr>
      <vt:lpstr>उददेश्य</vt:lpstr>
      <vt:lpstr>बड़े अग्निकांड से निपटने की उन्नत रणनीतियाँ</vt:lpstr>
      <vt:lpstr>घटनाक्रम प्रतिक्रिया प्रणाली (IRS) और संयुक्त कमांड</vt:lpstr>
      <vt:lpstr>घटनाक्रम प्रतिक्रिया प्रणाली (IRS) और संयुक्त कमांड</vt:lpstr>
      <vt:lpstr>PowerPoint Presentation</vt:lpstr>
      <vt:lpstr>PowerPoint Presentation</vt:lpstr>
      <vt:lpstr>उन्नत अग्नि-निरोधक तकनीकें</vt:lpstr>
      <vt:lpstr>उन्नत अग्नि-निरोधक तकनीकें</vt:lpstr>
      <vt:lpstr>उन्नत अग्नि-निरोधक तकनीकें</vt:lpstr>
      <vt:lpstr>घटना-पूर्व योजना और रोकथाम</vt:lpstr>
      <vt:lpstr>घटना-पूर्व योजना और रोकथाम</vt:lpstr>
      <vt:lpstr>घटना के बाद विश्लेषण और सुधार</vt:lpstr>
      <vt:lpstr>घटना के बाद विश्लेषण और सुधार</vt:lpstr>
      <vt:lpstr>पाठ- समीक्षा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NDRF</dc:creator>
  <cp:lastModifiedBy>NDRF NDRF</cp:lastModifiedBy>
  <cp:revision>1</cp:revision>
  <dcterms:modified xsi:type="dcterms:W3CDTF">2026-01-05T05:11:28Z</dcterms:modified>
</cp:coreProperties>
</file>