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41" r:id="rId2"/>
    <p:sldId id="257" r:id="rId3"/>
    <p:sldId id="275" r:id="rId4"/>
    <p:sldId id="258" r:id="rId5"/>
    <p:sldId id="323" r:id="rId6"/>
    <p:sldId id="337" r:id="rId7"/>
    <p:sldId id="343" r:id="rId8"/>
    <p:sldId id="344" r:id="rId9"/>
    <p:sldId id="345" r:id="rId10"/>
    <p:sldId id="346" r:id="rId11"/>
    <p:sldId id="347" r:id="rId12"/>
    <p:sldId id="348" r:id="rId13"/>
    <p:sldId id="349" r:id="rId14"/>
    <p:sldId id="350" r:id="rId15"/>
    <p:sldId id="351" r:id="rId16"/>
    <p:sldId id="352" r:id="rId17"/>
    <p:sldId id="353" r:id="rId18"/>
    <p:sldId id="354" r:id="rId19"/>
    <p:sldId id="340" r:id="rId20"/>
    <p:sldId id="355" r:id="rId21"/>
    <p:sldId id="356" r:id="rId22"/>
    <p:sldId id="357" r:id="rId23"/>
    <p:sldId id="358" r:id="rId24"/>
    <p:sldId id="359" r:id="rId25"/>
    <p:sldId id="360" r:id="rId26"/>
    <p:sldId id="361" r:id="rId27"/>
    <p:sldId id="342"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94660"/>
  </p:normalViewPr>
  <p:slideViewPr>
    <p:cSldViewPr snapToGrid="0">
      <p:cViewPr varScale="1">
        <p:scale>
          <a:sx n="32" d="100"/>
          <a:sy n="32" d="100"/>
        </p:scale>
        <p:origin x="954" y="10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58804907"/>
      </p:ext>
    </p:extLst>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12935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CAPF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9</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16969100" y="12835531"/>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79" name="PPT 2 -"/>
          <p:cNvSpPr txBox="1"/>
          <p:nvPr/>
        </p:nvSpPr>
        <p:spPr>
          <a:xfrm>
            <a:off x="22010250" y="12813338"/>
            <a:ext cx="480298"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a:t>
            </a:fld>
            <a:endParaRPr/>
          </a:p>
        </p:txBody>
      </p:sp>
      <p:sp>
        <p:nvSpPr>
          <p:cNvPr id="83" name="Shape"/>
          <p:cNvSpPr/>
          <p:nvPr/>
        </p:nvSpPr>
        <p:spPr>
          <a:xfrm>
            <a:off x="-103356" y="3880189"/>
            <a:ext cx="13772463" cy="297781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rgbClr val="E46C0A">
              <a:alpha val="90000"/>
            </a:srgbClr>
          </a:solidFill>
          <a:ln w="12700">
            <a:miter lim="400000"/>
          </a:ln>
        </p:spPr>
        <p:txBody>
          <a:bodyPr lIns="78283" tIns="78283" rIns="78283" bIns="78283"/>
          <a:lstStyle/>
          <a:p>
            <a:pPr algn="l" rtl="0"/>
            <a:endParaRPr/>
          </a:p>
        </p:txBody>
      </p:sp>
      <p:sp>
        <p:nvSpPr>
          <p:cNvPr id="84" name="LESSON 2…"/>
          <p:cNvSpPr txBox="1"/>
          <p:nvPr/>
        </p:nvSpPr>
        <p:spPr>
          <a:xfrm>
            <a:off x="1200259" y="4083124"/>
            <a:ext cx="9740888" cy="2201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algn="ctr" defTabSz="2438400" rtl="0">
              <a:lnSpc>
                <a:spcPct val="80000"/>
              </a:lnSpc>
              <a:defRPr sz="6400" b="1">
                <a:solidFill>
                  <a:srgbClr val="FFFFFF"/>
                </a:solidFill>
                <a:latin typeface="Open Sans"/>
                <a:ea typeface="Open Sans"/>
                <a:cs typeface="Open Sans"/>
                <a:sym typeface="Open Sans"/>
              </a:defRPr>
            </a:pPr>
            <a:r>
              <a:rPr lang="en-IN"/>
              <a:t>पाठ-9</a:t>
            </a:r>
            <a:endParaRPr lang="en-IN" dirty="0"/>
          </a:p>
          <a:p>
            <a:pPr algn="l" defTabSz="2438400" rtl="0">
              <a:lnSpc>
                <a:spcPct val="80000"/>
              </a:lnSpc>
              <a:defRPr sz="6400" cap="all">
                <a:solidFill>
                  <a:srgbClr val="FFFFFF"/>
                </a:solidFill>
                <a:latin typeface="Open Sans"/>
                <a:ea typeface="Open Sans"/>
                <a:cs typeface="Open Sans"/>
                <a:sym typeface="Open Sans"/>
              </a:defRPr>
            </a:pPr>
            <a:r>
              <a:rPr lang="en-US" sz="9600" b="1" dirty="0">
                <a:solidFill>
                  <a:srgbClr val="FFFFFF"/>
                </a:solidFill>
                <a:latin typeface="Open Sans"/>
                <a:ea typeface="Open Sans"/>
                <a:cs typeface="Open Sans"/>
              </a:rPr>
              <a:t>रक्तस्राव और सदमा</a:t>
            </a:r>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pPr algn="l" rtl="0"/>
            <a:endParaRPr/>
          </a:p>
        </p:txBody>
      </p:sp>
      <p:pic>
        <p:nvPicPr>
          <p:cNvPr id="95" name="MFR-logo-02.png" descr="MFR-logo-02.png"/>
          <p:cNvPicPr>
            <a:picLocks noChangeAspect="1"/>
          </p:cNvPicPr>
          <p:nvPr/>
        </p:nvPicPr>
        <p:blipFill>
          <a:blip r:embed="rId3" cstate="print"/>
          <a:srcRect t="12599" b="19178"/>
          <a:stretch>
            <a:fillRect/>
          </a:stretch>
        </p:blipFill>
        <p:spPr>
          <a:xfrm>
            <a:off x="16316126" y="7112432"/>
            <a:ext cx="7102674" cy="3425646"/>
          </a:xfrm>
          <a:prstGeom prst="rect">
            <a:avLst/>
          </a:prstGeom>
          <a:ln w="12700">
            <a:miter lim="400000"/>
          </a:ln>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7" y="354061"/>
            <a:ext cx="15324229"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l" defTabSz="1662545"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मेडिकल फर्स्ट रिस्पॉन्डर</a:t>
            </a:r>
            <a:endParaRPr kumimoji="0" lang="en-IN" sz="48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663350" y="1296065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endParaRPr dirty="0">
              <a:solidFill>
                <a:srgbClr val="FF0000"/>
              </a:solidFil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4" cstate="print"/>
          <a:stretch>
            <a:fillRect/>
          </a:stretch>
        </p:blipFill>
        <p:spPr>
          <a:xfrm>
            <a:off x="14110486" y="3431176"/>
            <a:ext cx="8810455" cy="8810455"/>
          </a:xfrm>
          <a:prstGeom prst="rect">
            <a:avLst/>
          </a:prstGeom>
        </p:spPr>
      </p:pic>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pic>
        <p:nvPicPr>
          <p:cNvPr id="18" name="Picture 17">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55566" y="12833598"/>
            <a:ext cx="3686352" cy="677269"/>
          </a:xfrm>
          <a:prstGeom prst="rect">
            <a:avLst/>
          </a:prstGeom>
        </p:spPr>
      </p:pic>
      <p:sp>
        <p:nvSpPr>
          <p:cNvPr id="19" name="Rectangle 18"/>
          <p:cNvSpPr/>
          <p:nvPr/>
        </p:nvSpPr>
        <p:spPr>
          <a:xfrm>
            <a:off x="158115" y="11388280"/>
            <a:ext cx="9638620" cy="1850733"/>
          </a:xfrm>
          <a:prstGeom prst="rect">
            <a:avLst/>
          </a:prstGeom>
          <a:solidFill>
            <a:schemeClr val="accent1"/>
          </a:solidFill>
          <a:ln>
            <a:solidFill>
              <a:schemeClr val="accent6">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latin typeface="Book Antiqua" panose="02040602050305030304" pitchFamily="18" charset="0"/>
              </a:rPr>
              <a:t>Vetted  BY :- </a:t>
            </a:r>
          </a:p>
          <a:p>
            <a:pPr algn="ctr">
              <a:defRPr/>
            </a:pPr>
            <a:r>
              <a:rPr lang="en-US" b="1" dirty="0">
                <a:solidFill>
                  <a:srgbClr val="002060"/>
                </a:solidFill>
                <a:latin typeface="Book Antiqua" panose="02040602050305030304" pitchFamily="18" charset="0"/>
              </a:rPr>
              <a:t>INSP - SUSANT KUMAR SETHI</a:t>
            </a:r>
          </a:p>
          <a:p>
            <a:pPr algn="ctr">
              <a:defRPr/>
            </a:pPr>
            <a:r>
              <a:rPr lang="en-US" b="1" dirty="0">
                <a:solidFill>
                  <a:srgbClr val="002060"/>
                </a:solidFill>
                <a:latin typeface="Book Antiqua" panose="02040602050305030304" pitchFamily="18" charset="0"/>
              </a:rPr>
              <a:t> 5</a:t>
            </a:r>
            <a:r>
              <a:rPr lang="en-US" b="1" baseline="30000" dirty="0">
                <a:solidFill>
                  <a:srgbClr val="002060"/>
                </a:solidFill>
                <a:latin typeface="Book Antiqua" panose="02040602050305030304" pitchFamily="18" charset="0"/>
              </a:rPr>
              <a:t>TH</a:t>
            </a:r>
            <a:r>
              <a:rPr lang="en-US" b="1" dirty="0">
                <a:solidFill>
                  <a:srgbClr val="002060"/>
                </a:solidFill>
                <a:latin typeface="Book Antiqua" panose="02040602050305030304" pitchFamily="18" charset="0"/>
              </a:rPr>
              <a:t> BN NDRF</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A7D16-38E3-9CBA-869C-9944942FEE3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32436DC-C40C-88FC-B045-D71B0089C33A}"/>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0EC899EB-8A52-9D27-E5D8-66815728624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5E95D0A-A4D3-E343-F19C-11AE3B3FE5F9}"/>
              </a:ext>
            </a:extLst>
          </p:cNvPr>
          <p:cNvSpPr txBox="1"/>
          <p:nvPr/>
        </p:nvSpPr>
        <p:spPr>
          <a:xfrm>
            <a:off x="8564880" y="2733693"/>
            <a:ext cx="15076257" cy="10054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50000"/>
              </a:lnSpc>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धमनियाँ रक्त वाहिकाएँ होती हैं जो शरीर में रक्त पहुँचाती हैं। ये विभिन्न व्यास की होती हैं, बहुत मोटी से लेकर मध्यम और छोटी तक। धमनी रक्तस्राव की विशेषता चमकदार लाल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रंग</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होता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857250" indent="-857250" algn="l" rtl="0">
              <a:lnSpc>
                <a:spcPct val="15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lnSpc>
                <a:spcPct val="15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1E59C6D5-08AD-1FEF-1A8C-98E0801D6EE6}"/>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7EA6EFB6-3411-8A18-BB51-7A466BC678C8}"/>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57ACF416-9A01-5D7C-9699-0BDB3F01F682}"/>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C54CC26E-A8FB-BA3C-864F-FFB7C0094FE4}"/>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10</a:t>
            </a:fld>
            <a:endParaRPr dirty="0"/>
          </a:p>
        </p:txBody>
      </p:sp>
      <p:pic>
        <p:nvPicPr>
          <p:cNvPr id="5" name="Picture 4">
            <a:extLst>
              <a:ext uri="{FF2B5EF4-FFF2-40B4-BE49-F238E27FC236}">
                <a16:creationId xmlns:a16="http://schemas.microsoft.com/office/drawing/2014/main" id="{CA8E7F35-FF7E-84CC-64D2-2BE15E611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80C0904F-B983-2F3D-5986-EE72F2F94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23E90D3-D09A-FDAC-5D4E-EED38F51A87A}"/>
              </a:ext>
            </a:extLst>
          </p:cNvPr>
          <p:cNvSpPr txBox="1"/>
          <p:nvPr/>
        </p:nvSpPr>
        <p:spPr>
          <a:xfrm>
            <a:off x="742863" y="2812493"/>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br>
              <a:rPr lang="en-IN" dirty="0"/>
            </a:br>
            <a:r>
              <a:rPr lang="en-IN" dirty="0"/>
              <a:t>धमनियों</a:t>
            </a:r>
            <a:br>
              <a:rPr lang="en-IN" dirty="0"/>
            </a:br>
            <a:endParaRPr lang="en-IN" dirty="0"/>
          </a:p>
        </p:txBody>
      </p:sp>
      <p:pic>
        <p:nvPicPr>
          <p:cNvPr id="2" name="Picture 1">
            <a:extLst>
              <a:ext uri="{FF2B5EF4-FFF2-40B4-BE49-F238E27FC236}">
                <a16:creationId xmlns:a16="http://schemas.microsoft.com/office/drawing/2014/main" id="{5C067B15-82AB-340A-F24E-05CF08768188}"/>
              </a:ext>
            </a:extLst>
          </p:cNvPr>
          <p:cNvPicPr>
            <a:picLocks noChangeAspect="1"/>
          </p:cNvPicPr>
          <p:nvPr/>
        </p:nvPicPr>
        <p:blipFill>
          <a:blip r:embed="rId4" cstate="print"/>
          <a:stretch>
            <a:fillRect/>
          </a:stretch>
        </p:blipFill>
        <p:spPr>
          <a:xfrm>
            <a:off x="1100688" y="5646577"/>
            <a:ext cx="5398847" cy="4966994"/>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351933" y="12755829"/>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23319863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44B81-FA18-4D2B-2886-594F60F665C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045A8B5-EC5F-F559-27E2-926505032188}"/>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ED24EED-ACAB-BD65-5D30-7B7D4A049B1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528E7F3-DAF0-529C-C32F-AC8058C6A175}"/>
              </a:ext>
            </a:extLst>
          </p:cNvPr>
          <p:cNvSpPr txBox="1"/>
          <p:nvPr/>
        </p:nvSpPr>
        <p:spPr>
          <a:xfrm>
            <a:off x="8564880" y="2733693"/>
            <a:ext cx="15076257" cy="7155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50000"/>
              </a:lnSpc>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शिराएँ रक्त वाहिकाएँ होती हैं जो रक्त को हृदय तक वापस ले जाती हैं। शिराओं पर धमनियों जितना दबाव नहीं होता। शिरापरक रक्तस्राव गहरे लाल रंग के धब्बे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चिन्हित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होता</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l" rtl="0">
              <a:lnSpc>
                <a:spcPct val="150000"/>
              </a:lnSpc>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EA4A55DB-E3E0-A6AC-6300-BEC8B5B3B6C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27650507-640A-96A5-E8D1-4C7B714BB23B}"/>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D5D22F89-087E-DF6C-21AD-0641D4578FF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64A4097A-5E9A-8913-7FB1-FB7FDDCAE3EA}"/>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11</a:t>
            </a:fld>
            <a:endParaRPr dirty="0"/>
          </a:p>
        </p:txBody>
      </p:sp>
      <p:pic>
        <p:nvPicPr>
          <p:cNvPr id="5" name="Picture 4">
            <a:extLst>
              <a:ext uri="{FF2B5EF4-FFF2-40B4-BE49-F238E27FC236}">
                <a16:creationId xmlns:a16="http://schemas.microsoft.com/office/drawing/2014/main" id="{0F15D498-D6B4-56DB-F57D-445536B7C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A113B75C-8BBC-841D-B6FB-EE006152E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5BB1341-7E4B-1322-E1F2-3A15F096DFE4}"/>
              </a:ext>
            </a:extLst>
          </p:cNvPr>
          <p:cNvSpPr txBox="1"/>
          <p:nvPr/>
        </p:nvSpPr>
        <p:spPr>
          <a:xfrm>
            <a:off x="742863" y="2812493"/>
            <a:ext cx="7113118" cy="2834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br>
              <a:rPr lang="en-IN" dirty="0"/>
            </a:br>
            <a:r>
              <a:rPr lang="en-IN" dirty="0"/>
              <a:t>नसों</a:t>
            </a:r>
            <a:br>
              <a:rPr lang="en-IN" dirty="0"/>
            </a:br>
            <a:endParaRPr lang="en-IN" dirty="0"/>
          </a:p>
        </p:txBody>
      </p:sp>
      <p:pic>
        <p:nvPicPr>
          <p:cNvPr id="4" name="Picture 3">
            <a:extLst>
              <a:ext uri="{FF2B5EF4-FFF2-40B4-BE49-F238E27FC236}">
                <a16:creationId xmlns:a16="http://schemas.microsoft.com/office/drawing/2014/main" id="{51590CEC-1D34-478E-E4EC-6D45A2E9FC3F}"/>
              </a:ext>
            </a:extLst>
          </p:cNvPr>
          <p:cNvPicPr>
            <a:picLocks noChangeAspect="1"/>
          </p:cNvPicPr>
          <p:nvPr/>
        </p:nvPicPr>
        <p:blipFill>
          <a:blip r:embed="rId4" cstate="print"/>
          <a:stretch>
            <a:fillRect/>
          </a:stretch>
        </p:blipFill>
        <p:spPr>
          <a:xfrm>
            <a:off x="1015999" y="5646576"/>
            <a:ext cx="6408869" cy="5620137"/>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407224" y="12733637"/>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1684536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2CEEB-95C3-ED78-8BDA-C3D3614E56C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C17C1DA-68D5-790D-36E2-5FB0783B2151}"/>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FEA3774-78C7-4F5A-5FF6-99E438B273B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85F2873-8492-BD77-787A-2DAE34159743}"/>
              </a:ext>
            </a:extLst>
          </p:cNvPr>
          <p:cNvSpPr txBox="1"/>
          <p:nvPr/>
        </p:nvSpPr>
        <p:spPr>
          <a:xfrm>
            <a:off x="8564880" y="2733693"/>
            <a:ext cx="15076257" cy="9925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प्रत्येक धमनी छोटी परिवहन वाहिकाओं में विभाजित हो जाती है, जब तक कि वे केशिकाओं में संकुचित नहीं हो जातीं, जो त्वचा के सबसे निकट स्थित छोटी वाहिकाएं होती हैं।</a:t>
            </a:r>
          </a:p>
          <a:p>
            <a:pPr marL="857250" indent="-857250" algn="l" rtl="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उनकी पतली दीवारों के माध्यम से ऑक्सीजन और कार्बन डाइऑक्साइड का आदान-प्रदान होता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13" name="Rectangle">
            <a:extLst>
              <a:ext uri="{FF2B5EF4-FFF2-40B4-BE49-F238E27FC236}">
                <a16:creationId xmlns:a16="http://schemas.microsoft.com/office/drawing/2014/main" id="{099FCDEA-032B-D932-6CE0-9A91B4BF17A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520D99D7-0845-8F55-DE19-06C75ECD0E90}"/>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E9E26A5B-649E-D1DE-E447-65314DEDFE39}"/>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E96D1660-DDBF-E29F-F98C-869D50F13D4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12</a:t>
            </a:fld>
            <a:endParaRPr dirty="0"/>
          </a:p>
        </p:txBody>
      </p:sp>
      <p:pic>
        <p:nvPicPr>
          <p:cNvPr id="5" name="Picture 4">
            <a:extLst>
              <a:ext uri="{FF2B5EF4-FFF2-40B4-BE49-F238E27FC236}">
                <a16:creationId xmlns:a16="http://schemas.microsoft.com/office/drawing/2014/main" id="{0B51AEDC-2640-F671-9DCF-9F4E757FEC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684B5619-EE73-CEFA-4171-E028A88ED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AE23E8C-DB45-3EC6-E919-CEEC8A12BA84}"/>
              </a:ext>
            </a:extLst>
          </p:cNvPr>
          <p:cNvSpPr txBox="1"/>
          <p:nvPr/>
        </p:nvSpPr>
        <p:spPr>
          <a:xfrm>
            <a:off x="708899" y="3551884"/>
            <a:ext cx="7113118" cy="1404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9600" dirty="0"/>
              <a:t>केशिकाओं</a:t>
            </a:r>
          </a:p>
        </p:txBody>
      </p:sp>
      <p:pic>
        <p:nvPicPr>
          <p:cNvPr id="2" name="Picture 1">
            <a:extLst>
              <a:ext uri="{FF2B5EF4-FFF2-40B4-BE49-F238E27FC236}">
                <a16:creationId xmlns:a16="http://schemas.microsoft.com/office/drawing/2014/main" id="{24B585A6-2761-F8B5-72B8-7F3B3F0D16F4}"/>
              </a:ext>
            </a:extLst>
          </p:cNvPr>
          <p:cNvPicPr>
            <a:picLocks noChangeAspect="1"/>
          </p:cNvPicPr>
          <p:nvPr/>
        </p:nvPicPr>
        <p:blipFill>
          <a:blip r:embed="rId4" cstate="print"/>
          <a:stretch>
            <a:fillRect/>
          </a:stretch>
        </p:blipFill>
        <p:spPr>
          <a:xfrm>
            <a:off x="1302341" y="5678322"/>
            <a:ext cx="5994161" cy="4163895"/>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772795"/>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34463373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76E84-8AB9-9350-57D4-E4EF90EBF51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8410D2C-5DEB-AD1E-D6FB-0079BC958F11}"/>
              </a:ext>
            </a:extLst>
          </p:cNvPr>
          <p:cNvSpPr/>
          <p:nvPr/>
        </p:nvSpPr>
        <p:spPr>
          <a:xfrm>
            <a:off x="8167732" y="78379"/>
            <a:ext cx="16216268" cy="12531760"/>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84ED66FB-B8A3-365E-C499-365306A0BCF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ABFEF70-EF8B-A3C2-DCFE-58C648026420}"/>
              </a:ext>
            </a:extLst>
          </p:cNvPr>
          <p:cNvSpPr txBox="1"/>
          <p:nvPr/>
        </p:nvSpPr>
        <p:spPr>
          <a:xfrm>
            <a:off x="8564880" y="2733693"/>
            <a:ext cx="15076257" cy="7412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परिसंचरण तंत्र से रक्त की हानि/ रिसाव को रक्तस्राव कहा जाता है।</a:t>
            </a:r>
          </a:p>
          <a:p>
            <a:pPr marL="857250" indent="-857250" algn="l" rtl="0">
              <a:lnSpc>
                <a:spcPct val="150000"/>
              </a:lnSpc>
              <a:buFont typeface="Arial" panose="020B0604020202020204" pitchFamily="34" charset="0"/>
              <a:buChar char="•"/>
            </a:pP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इसे</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दो प्रकार से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वर्गीकृत</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किया जा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सकता</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1.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बाहरी</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lnSpc>
                <a:spcPct val="150000"/>
              </a:lnSpc>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2.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आंतरिक</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13" name="Rectangle">
            <a:extLst>
              <a:ext uri="{FF2B5EF4-FFF2-40B4-BE49-F238E27FC236}">
                <a16:creationId xmlns:a16="http://schemas.microsoft.com/office/drawing/2014/main" id="{310138F4-19E3-172E-51E3-EB4C27FC710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0D1FAED8-4D40-764D-D588-7FBB081BE48E}"/>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028CE52E-24E2-41CB-6997-FB601740B7D5}"/>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F01883ED-34A4-F9E6-4709-AC6E19B649F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dirty="0"/>
          </a:p>
        </p:txBody>
      </p:sp>
      <p:pic>
        <p:nvPicPr>
          <p:cNvPr id="5" name="Picture 4">
            <a:extLst>
              <a:ext uri="{FF2B5EF4-FFF2-40B4-BE49-F238E27FC236}">
                <a16:creationId xmlns:a16="http://schemas.microsoft.com/office/drawing/2014/main" id="{E976BCC9-849D-0F97-0B36-3578F8CB24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C0055644-3B68-8AEE-3117-A4BBCF12A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9BAC050-A801-78EB-D464-DDF5EDC86AD8}"/>
              </a:ext>
            </a:extLst>
          </p:cNvPr>
          <p:cNvSpPr txBox="1"/>
          <p:nvPr/>
        </p:nvSpPr>
        <p:spPr>
          <a:xfrm>
            <a:off x="200721" y="3753787"/>
            <a:ext cx="7655260" cy="1404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9600" dirty="0"/>
              <a:t>नकसीर</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4" y="1278458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38492891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1C2CE-DD39-5737-E6E4-7D8C1CEE52A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D723899-5B8F-092C-535B-EA3AC4B289FD}"/>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C6A9B5CD-6A0C-A4FA-D5A6-65FA7DFE00D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FD470DA3-86FA-4A84-C493-E6F5D445187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26C571F9-A83E-D1CC-BB68-1A7C44BACF2B}"/>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74288043-1F7D-16B7-40A6-3ACCBDFAEE01}"/>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6085C636-ED4A-F469-E2F8-9340A52A0D9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14</a:t>
            </a:fld>
            <a:endParaRPr dirty="0"/>
          </a:p>
        </p:txBody>
      </p:sp>
      <p:pic>
        <p:nvPicPr>
          <p:cNvPr id="5" name="Picture 4">
            <a:extLst>
              <a:ext uri="{FF2B5EF4-FFF2-40B4-BE49-F238E27FC236}">
                <a16:creationId xmlns:a16="http://schemas.microsoft.com/office/drawing/2014/main" id="{7EB086EF-AB86-BC3F-BA0C-7F041D9BA1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C9D206C8-2FE3-B07A-5CD9-75D283389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3B2BD47-9CD6-86C1-8FD6-CB8B0A1358CB}"/>
              </a:ext>
            </a:extLst>
          </p:cNvPr>
          <p:cNvSpPr txBox="1"/>
          <p:nvPr/>
        </p:nvSpPr>
        <p:spPr>
          <a:xfrm>
            <a:off x="200721" y="4399246"/>
            <a:ext cx="7655260" cy="1404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9600" dirty="0"/>
              <a:t>नकसीर</a:t>
            </a:r>
          </a:p>
        </p:txBody>
      </p:sp>
      <p:pic>
        <p:nvPicPr>
          <p:cNvPr id="2" name="Picture 4">
            <a:extLst>
              <a:ext uri="{FF2B5EF4-FFF2-40B4-BE49-F238E27FC236}">
                <a16:creationId xmlns:a16="http://schemas.microsoft.com/office/drawing/2014/main" id="{62F6EDFA-B051-00B6-49B0-785BF925E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2157" y="2188186"/>
            <a:ext cx="12562638" cy="1031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168400" y="129657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697648" y="12853838"/>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211864213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C675-A7A6-B233-4EDB-246D274233D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E4D62C0-5ECB-30DB-F34B-AD478FB27E00}"/>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03E8C28-825D-2DA2-AD4E-94B7040777D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3A27ED01-9A40-0146-2027-CA5ED3F26B9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3108767D-2519-D6C8-2E46-730DA03F5E8F}"/>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F992055F-A8CA-085F-ABDA-103BD3856F51}"/>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25399E92-1CB2-CCC6-43D7-5C922019977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dirty="0"/>
          </a:p>
        </p:txBody>
      </p:sp>
      <p:pic>
        <p:nvPicPr>
          <p:cNvPr id="5" name="Picture 4">
            <a:extLst>
              <a:ext uri="{FF2B5EF4-FFF2-40B4-BE49-F238E27FC236}">
                <a16:creationId xmlns:a16="http://schemas.microsoft.com/office/drawing/2014/main" id="{73C918E9-5DF5-90E0-7CBD-83B05A5D1A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58A320A1-EB5D-5D6E-FD5F-96515D337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A079741-EC37-F70A-6F77-A88CF6AB67F6}"/>
              </a:ext>
            </a:extLst>
          </p:cNvPr>
          <p:cNvSpPr txBox="1"/>
          <p:nvPr/>
        </p:nvSpPr>
        <p:spPr>
          <a:xfrm>
            <a:off x="200721" y="4130013"/>
            <a:ext cx="7655260" cy="3720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बाहरी रक्तस्राव के लिए अस्पताल-पूर्व उपचार</a:t>
            </a:r>
            <a:endParaRPr lang="en-IN" dirty="0"/>
          </a:p>
        </p:txBody>
      </p:sp>
      <p:pic>
        <p:nvPicPr>
          <p:cNvPr id="3" name="Picture 2">
            <a:extLst>
              <a:ext uri="{FF2B5EF4-FFF2-40B4-BE49-F238E27FC236}">
                <a16:creationId xmlns:a16="http://schemas.microsoft.com/office/drawing/2014/main" id="{853ED7CE-22A2-E5B1-967D-3614810085EC}"/>
              </a:ext>
            </a:extLst>
          </p:cNvPr>
          <p:cNvPicPr>
            <a:picLocks noChangeAspect="1"/>
          </p:cNvPicPr>
          <p:nvPr/>
        </p:nvPicPr>
        <p:blipFill>
          <a:blip r:embed="rId4" cstate="print"/>
          <a:stretch>
            <a:fillRect/>
          </a:stretch>
        </p:blipFill>
        <p:spPr>
          <a:xfrm>
            <a:off x="8036881" y="3353453"/>
            <a:ext cx="16216269" cy="7663564"/>
          </a:xfrm>
          <a:prstGeom prst="rect">
            <a:avLst/>
          </a:prstGeom>
        </p:spPr>
      </p:pic>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784583"/>
            <a:ext cx="3686352" cy="6772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6005434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B1F22-23AB-D27A-0CF3-00A3AD26577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51F478E-63AD-454B-7A1D-81685A664F6D}"/>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EC45BD86-8CA4-C22C-04BB-01AFF0824FA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3C30DA1E-1E9F-A3A1-E0EE-A1927230F0F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158D2A53-FE8B-0337-4D50-1D18F527C20F}"/>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6273E203-7410-9E1D-EE39-48510EF92C97}"/>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FDE5C2C3-FA86-21D8-6BFE-1E3CE7E9ACF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16</a:t>
            </a:fld>
            <a:endParaRPr dirty="0"/>
          </a:p>
        </p:txBody>
      </p:sp>
      <p:pic>
        <p:nvPicPr>
          <p:cNvPr id="5" name="Picture 4">
            <a:extLst>
              <a:ext uri="{FF2B5EF4-FFF2-40B4-BE49-F238E27FC236}">
                <a16:creationId xmlns:a16="http://schemas.microsoft.com/office/drawing/2014/main" id="{CC773D0D-425C-9B8F-317B-548D0E7452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96043720-F2C6-165F-9413-5D0DBD8D5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AAF5969-57CC-61EA-44A4-CE1AB960675A}"/>
              </a:ext>
            </a:extLst>
          </p:cNvPr>
          <p:cNvSpPr txBox="1"/>
          <p:nvPr/>
        </p:nvSpPr>
        <p:spPr>
          <a:xfrm>
            <a:off x="201604" y="3202218"/>
            <a:ext cx="7655260" cy="1827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just" rtl="0"/>
            <a:r>
              <a:rPr lang="en-US" sz="6600" dirty="0"/>
              <a:t>बाहरी रक्तस्राव के लिए </a:t>
            </a:r>
            <a:r>
              <a:rPr lang="en-US" sz="6600" dirty="0" err="1"/>
              <a:t>अस्पताल-पूर्व</a:t>
            </a:r>
            <a:r>
              <a:rPr lang="en-US" sz="6600" dirty="0"/>
              <a:t> </a:t>
            </a:r>
            <a:r>
              <a:rPr lang="en-US" sz="6600" dirty="0" err="1"/>
              <a:t>उपचार</a:t>
            </a:r>
            <a:r>
              <a:rPr lang="en-US" sz="6600" dirty="0"/>
              <a:t> I</a:t>
            </a:r>
            <a:endParaRPr lang="en-IN" sz="6600" dirty="0"/>
          </a:p>
        </p:txBody>
      </p:sp>
      <p:pic>
        <p:nvPicPr>
          <p:cNvPr id="2" name="Picture 1">
            <a:extLst>
              <a:ext uri="{FF2B5EF4-FFF2-40B4-BE49-F238E27FC236}">
                <a16:creationId xmlns:a16="http://schemas.microsoft.com/office/drawing/2014/main" id="{B1D885CB-2CC9-B340-7C5E-45622D65E1B3}"/>
              </a:ext>
            </a:extLst>
          </p:cNvPr>
          <p:cNvPicPr>
            <a:picLocks noChangeAspect="1"/>
          </p:cNvPicPr>
          <p:nvPr/>
        </p:nvPicPr>
        <p:blipFill>
          <a:blip r:embed="rId4" cstate="print"/>
          <a:stretch>
            <a:fillRect/>
          </a:stretch>
        </p:blipFill>
        <p:spPr>
          <a:xfrm>
            <a:off x="8789469" y="2542464"/>
            <a:ext cx="13689531" cy="9921143"/>
          </a:xfrm>
          <a:prstGeom prst="rect">
            <a:avLst/>
          </a:prstGeom>
        </p:spPr>
      </p:pic>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784583"/>
            <a:ext cx="3686352" cy="6772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188080472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78A9-E48C-013D-C323-E6D31D568FC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9B76C96-79E9-0EA5-3060-C59273700524}"/>
              </a:ext>
            </a:extLst>
          </p:cNvPr>
          <p:cNvSpPr/>
          <p:nvPr/>
        </p:nvSpPr>
        <p:spPr>
          <a:xfrm>
            <a:off x="8167732" y="1"/>
            <a:ext cx="16216268" cy="12632330"/>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9E714697-C900-B5A6-32BE-FA7417291C3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57562C70-1B2F-347F-02C1-26103C24E15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4B14CB5C-8DBB-105A-B5C3-9C57F944FE2A}"/>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AD3999DB-1BDB-4CA2-C71A-8C6DE14902EB}"/>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6D4E927F-229C-C5A4-67B0-6ABF9065D40E}"/>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17</a:t>
            </a:fld>
            <a:endParaRPr dirty="0"/>
          </a:p>
        </p:txBody>
      </p:sp>
      <p:pic>
        <p:nvPicPr>
          <p:cNvPr id="5" name="Picture 4">
            <a:extLst>
              <a:ext uri="{FF2B5EF4-FFF2-40B4-BE49-F238E27FC236}">
                <a16:creationId xmlns:a16="http://schemas.microsoft.com/office/drawing/2014/main" id="{1A7B36BB-D678-C9EA-6FE0-C422FAE97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6797F9AD-9C4A-7B25-E569-9E21A6B6A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D784C60B-39F6-5B4D-F4E8-72F15246EB8B}"/>
              </a:ext>
            </a:extLst>
          </p:cNvPr>
          <p:cNvSpPr txBox="1"/>
          <p:nvPr/>
        </p:nvSpPr>
        <p:spPr>
          <a:xfrm>
            <a:off x="21256" y="3888258"/>
            <a:ext cx="7655260" cy="1092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just" rtl="0"/>
            <a:r>
              <a:rPr lang="en-US" dirty="0"/>
              <a:t>आंतरिक रक्तस्त्राव</a:t>
            </a:r>
            <a:endParaRPr lang="en-IN" dirty="0"/>
          </a:p>
        </p:txBody>
      </p:sp>
      <p:pic>
        <p:nvPicPr>
          <p:cNvPr id="3" name="Picture 2">
            <a:extLst>
              <a:ext uri="{FF2B5EF4-FFF2-40B4-BE49-F238E27FC236}">
                <a16:creationId xmlns:a16="http://schemas.microsoft.com/office/drawing/2014/main" id="{EF85C8A1-2D78-C767-F444-5B140D7E7268}"/>
              </a:ext>
            </a:extLst>
          </p:cNvPr>
          <p:cNvPicPr>
            <a:picLocks noChangeAspect="1"/>
          </p:cNvPicPr>
          <p:nvPr/>
        </p:nvPicPr>
        <p:blipFill>
          <a:blip r:embed="rId4" cstate="print"/>
          <a:stretch>
            <a:fillRect/>
          </a:stretch>
        </p:blipFill>
        <p:spPr>
          <a:xfrm>
            <a:off x="9150164" y="2951236"/>
            <a:ext cx="14268636" cy="8870649"/>
          </a:xfrm>
          <a:prstGeom prst="rect">
            <a:avLst/>
          </a:prstGeom>
        </p:spPr>
      </p:pic>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632330"/>
            <a:ext cx="3686352" cy="6772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395181148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EAE41-7AC1-4CA2-38CD-CE772E5E13A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4A60A3B-7BEC-017B-9383-E15647048B1E}"/>
              </a:ext>
            </a:extLst>
          </p:cNvPr>
          <p:cNvSpPr/>
          <p:nvPr/>
        </p:nvSpPr>
        <p:spPr>
          <a:xfrm>
            <a:off x="8167732" y="52253"/>
            <a:ext cx="16216268" cy="1255788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D72C701B-A71C-4E39-BA25-C0F82610C5E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C555A45-5015-21F1-9790-7A2906BC594C}"/>
              </a:ext>
            </a:extLst>
          </p:cNvPr>
          <p:cNvSpPr txBox="1"/>
          <p:nvPr/>
        </p:nvSpPr>
        <p:spPr>
          <a:xfrm>
            <a:off x="8291743" y="2229606"/>
            <a:ext cx="15076257" cy="10715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स्थानीय प्रोटोकॉल के अनुसार खुला वायुमार्ग बनाए रखें और उच्च प्रवाह ऑक्सीजन प्रदान करें।</a:t>
            </a:r>
          </a:p>
          <a:p>
            <a:pPr marL="857250" indent="-857250" algn="l" rtl="0">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रोगी को गर्म रखें, लेकिन ध्यान रखें कि उसे अधिक गर्मी न लगे।</a:t>
            </a:r>
          </a:p>
          <a:p>
            <a:pPr marL="857250" indent="-857250" algn="l" rtl="0">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सदमे के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लिए</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उपचार</a:t>
            </a:r>
            <a:r>
              <a:rPr lang="hi-IN" dirty="0">
                <a:solidFill>
                  <a:schemeClr val="tx1"/>
                </a:solidFill>
                <a:latin typeface="Open Sans" panose="020B0606030504020204" pitchFamily="34" charset="0"/>
                <a:ea typeface="Open Sans" panose="020B0606030504020204" pitchFamily="34" charset="0"/>
                <a:cs typeface="Open Sans" panose="020B0606030504020204" pitchFamily="34" charset="0"/>
              </a:rPr>
              <a:t> करे I</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marL="857250" indent="-857250" algn="l" rtl="0">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रोगी को यथाशीघ्र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वहां</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dirty="0">
                <a:solidFill>
                  <a:schemeClr val="tx1"/>
                </a:solidFill>
                <a:latin typeface="Open Sans" panose="020B0606030504020204" pitchFamily="34" charset="0"/>
                <a:ea typeface="Open Sans" panose="020B0606030504020204" pitchFamily="34" charset="0"/>
                <a:cs typeface="Open Sans" panose="020B0606030504020204" pitchFamily="34" charset="0"/>
              </a:rPr>
              <a:t>से अस्पताल ले</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जाएं।</a:t>
            </a:r>
          </a:p>
          <a:p>
            <a:pPr marL="857250" indent="-857250" algn="l" rtl="0">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जैसे ही अधिक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प्रशिक्षित</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ई</a:t>
            </a:r>
            <a:r>
              <a:rPr lang="hi-IN"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एम</a:t>
            </a:r>
            <a:r>
              <a:rPr lang="hi-IN"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एस</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कर्मचारी घटनास्थल पर पहुंचें, आंतरिक रक्तस्राव की संभावना की सूचना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तुरंत</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दें</a:t>
            </a:r>
            <a:r>
              <a:rPr lang="hi-IN" dirty="0">
                <a:solidFill>
                  <a:schemeClr val="tx1"/>
                </a:solidFill>
                <a:latin typeface="Open Sans" panose="020B0606030504020204" pitchFamily="34" charset="0"/>
                <a:ea typeface="Open Sans" panose="020B0606030504020204" pitchFamily="34" charset="0"/>
                <a:cs typeface="Open Sans" panose="020B0606030504020204" pitchFamily="34" charset="0"/>
              </a:rPr>
              <a:t> I</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lnSpc>
                <a:spcPct val="150000"/>
              </a:lnSpc>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2438DF96-BD24-7B28-B2EF-1017ADD2D09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D1F142FB-E223-2399-584E-2750252D00C0}"/>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6134FF20-E6C5-6908-7BB9-129D5EE095A9}"/>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4E33111E-C067-7AD0-DA6C-26A14F5344B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18</a:t>
            </a:fld>
            <a:endParaRPr dirty="0"/>
          </a:p>
        </p:txBody>
      </p:sp>
      <p:pic>
        <p:nvPicPr>
          <p:cNvPr id="5" name="Picture 4">
            <a:extLst>
              <a:ext uri="{FF2B5EF4-FFF2-40B4-BE49-F238E27FC236}">
                <a16:creationId xmlns:a16="http://schemas.microsoft.com/office/drawing/2014/main" id="{C8B96FE6-FB3E-951C-3BFB-26D731834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9682B48E-027D-F927-3310-D82DABEE3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0A4295D-2B4A-F4B7-9031-FD920CB1F30A}"/>
              </a:ext>
            </a:extLst>
          </p:cNvPr>
          <p:cNvSpPr txBox="1"/>
          <p:nvPr/>
        </p:nvSpPr>
        <p:spPr>
          <a:xfrm>
            <a:off x="200721" y="2812493"/>
            <a:ext cx="7655260" cy="459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just" rtl="0"/>
            <a:br>
              <a:rPr lang="en-IN" dirty="0"/>
            </a:br>
            <a:r>
              <a:rPr lang="en-IN" dirty="0"/>
              <a:t>आंतरिक रक्तस्राव के लिए अस्पताल पूर्व उपचार</a:t>
            </a:r>
            <a:br>
              <a:rPr lang="en-IN" dirty="0"/>
            </a:b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4" y="12835531"/>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80908643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E4BEC-A7F3-5E99-69A6-98201B0A1AB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2694934-B0A2-5132-08A0-E30735FB6AE7}"/>
              </a:ext>
            </a:extLst>
          </p:cNvPr>
          <p:cNvSpPr/>
          <p:nvPr/>
        </p:nvSpPr>
        <p:spPr>
          <a:xfrm>
            <a:off x="8167732" y="1"/>
            <a:ext cx="16216268" cy="12371294"/>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7E9121FE-28CE-B43B-B7A8-D0F3ADB105FC}"/>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2D6AC40-9886-1FA2-DA58-BECA32831B87}"/>
              </a:ext>
            </a:extLst>
          </p:cNvPr>
          <p:cNvSpPr txBox="1"/>
          <p:nvPr/>
        </p:nvSpPr>
        <p:spPr>
          <a:xfrm>
            <a:off x="8564880" y="3888736"/>
            <a:ext cx="15076257" cy="4109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r>
              <a:rPr lang="en-US" sz="6000" dirty="0">
                <a:solidFill>
                  <a:schemeClr val="tx1"/>
                </a:solidFill>
              </a:rPr>
              <a:t>पूरे शरीर में पर्याप्त ऑक्सीजन युक्त रक्त की आपूर्ति प्रदान करने में परिसंचरण तंत्र की विफलता (अपर्याप्त ऊतक छिड़काव)।</a:t>
            </a:r>
          </a:p>
        </p:txBody>
      </p:sp>
      <p:sp>
        <p:nvSpPr>
          <p:cNvPr id="113" name="Rectangle">
            <a:extLst>
              <a:ext uri="{FF2B5EF4-FFF2-40B4-BE49-F238E27FC236}">
                <a16:creationId xmlns:a16="http://schemas.microsoft.com/office/drawing/2014/main" id="{C122CCDA-C1EE-0E9C-36F2-2FFB1D838B6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A11117CF-D4CE-EE33-96B2-CCAFB50D9906}"/>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C1F32BD0-2F9A-2E51-EF48-4368221AC6EB}"/>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1A2F1717-A1AD-48A8-F29F-118497E62E5A}"/>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19</a:t>
            </a:fld>
            <a:endParaRPr dirty="0"/>
          </a:p>
        </p:txBody>
      </p:sp>
      <p:pic>
        <p:nvPicPr>
          <p:cNvPr id="5" name="Picture 4">
            <a:extLst>
              <a:ext uri="{FF2B5EF4-FFF2-40B4-BE49-F238E27FC236}">
                <a16:creationId xmlns:a16="http://schemas.microsoft.com/office/drawing/2014/main" id="{2BB70135-C6B9-7A77-BEA0-B92413D739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0F1BD487-3F4C-15EB-6DA0-5262506CC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A2F93602-0A10-062D-322D-3D5B4A2FD523}"/>
              </a:ext>
            </a:extLst>
          </p:cNvPr>
          <p:cNvSpPr txBox="1"/>
          <p:nvPr/>
        </p:nvSpPr>
        <p:spPr>
          <a:xfrm>
            <a:off x="708899" y="4641293"/>
            <a:ext cx="7113118" cy="1404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9600" dirty="0"/>
              <a:t>झटका</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4" y="1278458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390884093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lnSpc>
                <a:spcPct val="150000"/>
              </a:lnSpc>
            </a:pPr>
            <a:endParaRPr lang="en-US" sz="4800" dirty="0"/>
          </a:p>
          <a:p>
            <a:pPr algn="l" rtl="0">
              <a:lnSpc>
                <a:spcPct val="150000"/>
              </a:lnSpc>
            </a:pPr>
            <a:endParaRPr lang="en-US" sz="4800" dirty="0"/>
          </a:p>
          <a:p>
            <a:pPr algn="l" rtl="0">
              <a:lnSpc>
                <a:spcPct val="150000"/>
              </a:lnSpc>
            </a:pPr>
            <a:r>
              <a:rPr lang="en-US" sz="4800" dirty="0" err="1"/>
              <a:t>इस</a:t>
            </a:r>
            <a:r>
              <a:rPr lang="en-US" sz="4800" dirty="0"/>
              <a:t> पाठ को पूरा करने पर आप निम्नलिखित कार्य करने में सक्षम होंगे:</a:t>
            </a:r>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5351166" cy="1401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dirty="0"/>
              <a:t>उद्देश्य</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2</a:t>
            </a:fld>
            <a:endParaRPr/>
          </a:p>
        </p:txBody>
      </p:sp>
      <p:grpSp>
        <p:nvGrpSpPr>
          <p:cNvPr id="8" name="Group">
            <a:extLst>
              <a:ext uri="{FF2B5EF4-FFF2-40B4-BE49-F238E27FC236}">
                <a16:creationId xmlns:a16="http://schemas.microsoft.com/office/drawing/2014/main" id="{CAA04B4A-3446-D07E-0B7A-B405425236F2}"/>
              </a:ext>
            </a:extLst>
          </p:cNvPr>
          <p:cNvGrpSpPr/>
          <p:nvPr/>
        </p:nvGrpSpPr>
        <p:grpSpPr>
          <a:xfrm>
            <a:off x="9844663" y="5146261"/>
            <a:ext cx="1219201" cy="1681958"/>
            <a:chOff x="0" y="115975"/>
            <a:chExt cx="1219200" cy="1681957"/>
          </a:xfrm>
        </p:grpSpPr>
        <p:sp>
          <p:nvSpPr>
            <p:cNvPr id="9" name="Circle">
              <a:extLst>
                <a:ext uri="{FF2B5EF4-FFF2-40B4-BE49-F238E27FC236}">
                  <a16:creationId xmlns:a16="http://schemas.microsoft.com/office/drawing/2014/main" id="{DDFB6565-72EF-003C-AE08-6B83E67C101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0" name="1">
              <a:extLst>
                <a:ext uri="{FF2B5EF4-FFF2-40B4-BE49-F238E27FC236}">
                  <a16:creationId xmlns:a16="http://schemas.microsoft.com/office/drawing/2014/main" id="{54F5CA14-AABE-7C96-4518-C85009FF341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1</a:t>
              </a:r>
            </a:p>
          </p:txBody>
        </p:sp>
      </p:grpSp>
      <p:grpSp>
        <p:nvGrpSpPr>
          <p:cNvPr id="11" name="Group">
            <a:extLst>
              <a:ext uri="{FF2B5EF4-FFF2-40B4-BE49-F238E27FC236}">
                <a16:creationId xmlns:a16="http://schemas.microsoft.com/office/drawing/2014/main" id="{76970757-F26B-DDE5-9AF7-3B4C2D9AA22F}"/>
              </a:ext>
            </a:extLst>
          </p:cNvPr>
          <p:cNvGrpSpPr/>
          <p:nvPr/>
        </p:nvGrpSpPr>
        <p:grpSpPr>
          <a:xfrm>
            <a:off x="9908162" y="7501765"/>
            <a:ext cx="1219201" cy="1681958"/>
            <a:chOff x="0" y="115975"/>
            <a:chExt cx="1219200" cy="1681957"/>
          </a:xfrm>
        </p:grpSpPr>
        <p:sp>
          <p:nvSpPr>
            <p:cNvPr id="12" name="Circle">
              <a:extLst>
                <a:ext uri="{FF2B5EF4-FFF2-40B4-BE49-F238E27FC236}">
                  <a16:creationId xmlns:a16="http://schemas.microsoft.com/office/drawing/2014/main" id="{5B2DFE1C-64F1-C887-E629-B729EF880B4F}"/>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3" name="2">
              <a:extLst>
                <a:ext uri="{FF2B5EF4-FFF2-40B4-BE49-F238E27FC236}">
                  <a16:creationId xmlns:a16="http://schemas.microsoft.com/office/drawing/2014/main" id="{58C64375-504A-A719-6B63-7FF162E17FAD}"/>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2</a:t>
              </a:r>
            </a:p>
          </p:txBody>
        </p:sp>
      </p:grpSp>
      <p:sp>
        <p:nvSpPr>
          <p:cNvPr id="2" name="List three methods of controlling external hemorrhage.…">
            <a:extLst>
              <a:ext uri="{FF2B5EF4-FFF2-40B4-BE49-F238E27FC236}">
                <a16:creationId xmlns:a16="http://schemas.microsoft.com/office/drawing/2014/main" id="{AAC403FF-2712-567E-7664-BB7E9B9261AD}"/>
              </a:ext>
            </a:extLst>
          </p:cNvPr>
          <p:cNvSpPr txBox="1"/>
          <p:nvPr/>
        </p:nvSpPr>
        <p:spPr>
          <a:xfrm>
            <a:off x="11546216" y="5446144"/>
            <a:ext cx="11469939" cy="3851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dirty="0"/>
              <a:t>बाह्य रक्तस्राव को नियंत्रित करने के तीन </a:t>
            </a:r>
            <a:r>
              <a:rPr dirty="0" err="1"/>
              <a:t>तरीके</a:t>
            </a:r>
            <a:r>
              <a:rPr dirty="0"/>
              <a:t> </a:t>
            </a:r>
            <a:r>
              <a:rPr dirty="0" err="1"/>
              <a:t>बता</a:t>
            </a:r>
            <a:r>
              <a:rPr lang="hi-IN" dirty="0"/>
              <a:t>ने में </a:t>
            </a:r>
            <a:r>
              <a:rPr dirty="0"/>
              <a:t>।</a:t>
            </a:r>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dirty="0"/>
              <a:t>सदमे के दस संकेत और लक्षण </a:t>
            </a:r>
            <a:r>
              <a:rPr dirty="0" err="1"/>
              <a:t>सूचीबद्ध</a:t>
            </a:r>
            <a:r>
              <a:rPr dirty="0"/>
              <a:t> </a:t>
            </a:r>
            <a:r>
              <a:rPr dirty="0" err="1"/>
              <a:t>कर</a:t>
            </a:r>
            <a:r>
              <a:rPr lang="hi-IN" dirty="0"/>
              <a:t>ने में </a:t>
            </a:r>
            <a:r>
              <a:rPr dirty="0"/>
              <a:t>।</a:t>
            </a:r>
          </a:p>
        </p:txBody>
      </p:sp>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9913600" y="12813338"/>
            <a:ext cx="3686352" cy="67726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41A17-EF26-998C-66F0-DACB77651F5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CF06629-4C2D-C2B6-E5AD-B7D3775B1368}"/>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1A198DD-0049-A0D6-A22D-5F780FE5454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1C12771-EEB7-8565-ED87-DC065B41076E}"/>
              </a:ext>
            </a:extLst>
          </p:cNvPr>
          <p:cNvSpPr txBox="1"/>
          <p:nvPr/>
        </p:nvSpPr>
        <p:spPr>
          <a:xfrm>
            <a:off x="8564880" y="2653991"/>
            <a:ext cx="15076257" cy="9701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हृदय द्वारा अंगों के माध्यम से पर्याप्त रक्त पंप करने में असमर्थता</a:t>
            </a:r>
          </a:p>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रक्त की गंभीर हानि; शरीर में रक्त की अपर्याप्तता</a:t>
            </a:r>
          </a:p>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रक्त वाहिकाओं का अत्यधिक फैलाव। उन्हें भरने के लिए रक्त की मात्रा अपर्याप्त होगी और आघात विकसित होगा।</a:t>
            </a:r>
          </a:p>
        </p:txBody>
      </p:sp>
      <p:sp>
        <p:nvSpPr>
          <p:cNvPr id="113" name="Rectangle">
            <a:extLst>
              <a:ext uri="{FF2B5EF4-FFF2-40B4-BE49-F238E27FC236}">
                <a16:creationId xmlns:a16="http://schemas.microsoft.com/office/drawing/2014/main" id="{9B5F56E2-B65A-DB90-693B-28DFA61489D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9E0BE8AD-BD33-F716-2997-FDC38788A14E}"/>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8A61E515-3FF6-1F24-B81D-F3CD756366B6}"/>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6B99A4BC-4C00-92AF-3FCF-E741FF0C9345}"/>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20</a:t>
            </a:fld>
            <a:endParaRPr dirty="0"/>
          </a:p>
        </p:txBody>
      </p:sp>
      <p:pic>
        <p:nvPicPr>
          <p:cNvPr id="5" name="Picture 4">
            <a:extLst>
              <a:ext uri="{FF2B5EF4-FFF2-40B4-BE49-F238E27FC236}">
                <a16:creationId xmlns:a16="http://schemas.microsoft.com/office/drawing/2014/main" id="{CB9BA92F-6AD0-B117-D4B0-53DCA7F38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819B3F8A-6BCD-4ECA-999B-45723CFF0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D82077F-FC81-E988-E7C4-905DBBAED2EC}"/>
              </a:ext>
            </a:extLst>
          </p:cNvPr>
          <p:cNvSpPr txBox="1"/>
          <p:nvPr/>
        </p:nvSpPr>
        <p:spPr>
          <a:xfrm>
            <a:off x="708899" y="4764908"/>
            <a:ext cx="7113118" cy="1404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9600" dirty="0"/>
              <a:t>सदमे के कारण</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915232"/>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21143401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E9391-CA1E-2E2F-030C-1A85B271253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207D2E6-F786-9198-AD8F-B7DC943E6C89}"/>
              </a:ext>
            </a:extLst>
          </p:cNvPr>
          <p:cNvSpPr/>
          <p:nvPr/>
        </p:nvSpPr>
        <p:spPr>
          <a:xfrm>
            <a:off x="8167732" y="52253"/>
            <a:ext cx="16216268" cy="1255788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D3BC6A93-A08A-DFCF-3ED4-6CEBAB0EECB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67215F4-EB88-7B12-0FA5-0BDD11D63805}"/>
              </a:ext>
            </a:extLst>
          </p:cNvPr>
          <p:cNvSpPr txBox="1"/>
          <p:nvPr/>
        </p:nvSpPr>
        <p:spPr>
          <a:xfrm>
            <a:off x="8564880" y="3786336"/>
            <a:ext cx="15076257" cy="6837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कार्डियोजेनिक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सदमा</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हाइपोवॉलेमिक</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सदमा</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रक्तस्रावी</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सदमा</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न्यूरोजेनिक</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सदमा</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तीव्रगाहिता संबंधी सदमा</a:t>
            </a:r>
          </a:p>
          <a:p>
            <a:pPr marL="857250" indent="-857250">
              <a:buFont typeface="Arial" panose="020B0604020202020204" pitchFamily="34" charset="0"/>
              <a:buChar char="•"/>
            </a:pP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सेप्टिक</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सदमा</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4B973432-2F4D-05EA-E9C2-3AEE609605C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A445D5DB-B681-EECC-0388-587DFB254B74}"/>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2C2D4CA7-598E-1FAC-6B55-7FCC618BBD3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6A7A7910-B474-371B-1377-C63AE4D1D06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21</a:t>
            </a:fld>
            <a:endParaRPr dirty="0"/>
          </a:p>
        </p:txBody>
      </p:sp>
      <p:pic>
        <p:nvPicPr>
          <p:cNvPr id="5" name="Picture 4">
            <a:extLst>
              <a:ext uri="{FF2B5EF4-FFF2-40B4-BE49-F238E27FC236}">
                <a16:creationId xmlns:a16="http://schemas.microsoft.com/office/drawing/2014/main" id="{DEFE93DA-704F-EC56-5750-FB7AB7587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8BE62ECD-E257-AC08-245B-46AACE63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8B47249-218E-81F7-F430-5542B91B9EBA}"/>
              </a:ext>
            </a:extLst>
          </p:cNvPr>
          <p:cNvSpPr txBox="1"/>
          <p:nvPr/>
        </p:nvSpPr>
        <p:spPr>
          <a:xfrm>
            <a:off x="708899" y="4764908"/>
            <a:ext cx="7113118" cy="1404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9600" dirty="0"/>
              <a:t>झटके के प्रकार</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4" y="12801697"/>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11958226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ED44-F481-A6FB-E9A4-D4DE8ECC3AD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C47F6BF-7880-090A-E3D0-B7B5EA7225B2}"/>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14EDD8D-89AC-E3D9-7782-5405B019D77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5D64836-80D2-C754-9879-AC62A84CECAC}"/>
              </a:ext>
            </a:extLst>
          </p:cNvPr>
          <p:cNvSpPr txBox="1"/>
          <p:nvPr/>
        </p:nvSpPr>
        <p:spPr>
          <a:xfrm>
            <a:off x="8564880" y="3786336"/>
            <a:ext cx="15076257" cy="6709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श्वास: उथली और तेज़</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नाड़ी: तेज़ और कमजोर</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त्वचा: पीली, ठंडी और चिपचिपी</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चेहरा: पीला,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अक्सर</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नीला</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रंग</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होठ</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जीभ और कान के लोब में (नीलापन)</a:t>
            </a:r>
          </a:p>
          <a:p>
            <a:pPr marL="857250" indent="-857250" algn="l" rtl="0">
              <a:buFont typeface="Arial" panose="020B0604020202020204" pitchFamily="34" charset="0"/>
              <a:buChar char="•"/>
            </a:pP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आँखें</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पुतलियाँ फैली हुई</a:t>
            </a:r>
          </a:p>
        </p:txBody>
      </p:sp>
      <p:sp>
        <p:nvSpPr>
          <p:cNvPr id="113" name="Rectangle">
            <a:extLst>
              <a:ext uri="{FF2B5EF4-FFF2-40B4-BE49-F238E27FC236}">
                <a16:creationId xmlns:a16="http://schemas.microsoft.com/office/drawing/2014/main" id="{E95A8939-DF8B-72C9-E758-A66B605ED4B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CE6BD37A-2EB6-0D3A-0384-2AD4F228FE82}"/>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6EEBE616-BE4B-9ABC-5C9D-686C2678D71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AEDAD0A3-B26E-84C8-0566-52EA898B8AC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22</a:t>
            </a:fld>
            <a:endParaRPr dirty="0"/>
          </a:p>
        </p:txBody>
      </p:sp>
      <p:pic>
        <p:nvPicPr>
          <p:cNvPr id="5" name="Picture 4">
            <a:extLst>
              <a:ext uri="{FF2B5EF4-FFF2-40B4-BE49-F238E27FC236}">
                <a16:creationId xmlns:a16="http://schemas.microsoft.com/office/drawing/2014/main" id="{A28E0BC4-3311-CA1A-9D39-B4166EADB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728900D0-C617-2495-EBAD-B06716130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023F142-1571-9226-0330-014D3A13E8B2}"/>
              </a:ext>
            </a:extLst>
          </p:cNvPr>
          <p:cNvSpPr txBox="1"/>
          <p:nvPr/>
        </p:nvSpPr>
        <p:spPr>
          <a:xfrm>
            <a:off x="708899" y="4579231"/>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सदमे के संकेत</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4" y="1278458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1071258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A3CB-2279-EEF1-6C6C-48082D13A11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BE3D180-FE96-2E35-D677-40655AFA7109}"/>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71D48DCE-8BF1-13B9-FD56-A0BA90E224E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0E6C736-899F-C7C0-482F-84B4756F265B}"/>
              </a:ext>
            </a:extLst>
          </p:cNvPr>
          <p:cNvSpPr txBox="1"/>
          <p:nvPr/>
        </p:nvSpPr>
        <p:spPr>
          <a:xfrm>
            <a:off x="8564880" y="3786336"/>
            <a:ext cx="15076257" cy="7853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मतली और सम्भवतः उल्टी।</a:t>
            </a:r>
          </a:p>
          <a:p>
            <a:pPr marL="857250" indent="-857250" algn="l" rtl="0">
              <a:buFont typeface="Arial" panose="020B0604020202020204" pitchFamily="34" charset="0"/>
              <a:buChar char="•"/>
            </a:pP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प्यास</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लगना</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कमजोरी</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सिर का चक्कर</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बेचैनी और भय - कुछ रोगियों में ये लक्षण सदमे का पहला संकेत हो सकते हैं।</a:t>
            </a:r>
          </a:p>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F98E052B-DC7A-757C-3601-44122DC4260C}"/>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D9268C56-2579-A53B-941F-C65CAE049954}"/>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A953F5F0-CE61-4DAE-AE45-AFDE4A13A1F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9C96512D-726F-A666-8DD2-7A8228B6114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23</a:t>
            </a:fld>
            <a:endParaRPr dirty="0"/>
          </a:p>
        </p:txBody>
      </p:sp>
      <p:pic>
        <p:nvPicPr>
          <p:cNvPr id="5" name="Picture 4">
            <a:extLst>
              <a:ext uri="{FF2B5EF4-FFF2-40B4-BE49-F238E27FC236}">
                <a16:creationId xmlns:a16="http://schemas.microsoft.com/office/drawing/2014/main" id="{C11BBFAE-A046-B236-562E-745AD1BC6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34A72312-D033-8EB5-624B-6EAEF1EC4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DA8CB70-15D1-9286-61F4-0B9D20CAEC82}"/>
              </a:ext>
            </a:extLst>
          </p:cNvPr>
          <p:cNvSpPr txBox="1"/>
          <p:nvPr/>
        </p:nvSpPr>
        <p:spPr>
          <a:xfrm>
            <a:off x="500816" y="4764908"/>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सदमे के लक्षण</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801697"/>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24481017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97B7-456B-9C6A-AB45-3BCB49DE3CB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5E122DD-BECE-FFB7-F687-4466A886AB09}"/>
              </a:ext>
            </a:extLst>
          </p:cNvPr>
          <p:cNvSpPr/>
          <p:nvPr/>
        </p:nvSpPr>
        <p:spPr>
          <a:xfrm>
            <a:off x="8167732" y="1"/>
            <a:ext cx="16216268" cy="12236824"/>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E3EA95F4-29E0-1380-118A-4F02065EA0D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7831BA6-CDC7-682D-922D-C3ED27FF4927}"/>
              </a:ext>
            </a:extLst>
          </p:cNvPr>
          <p:cNvSpPr txBox="1"/>
          <p:nvPr/>
        </p:nvSpPr>
        <p:spPr>
          <a:xfrm>
            <a:off x="8564880" y="3786336"/>
            <a:ext cx="15076257" cy="7413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प्राथमिक मूल्यांकन करें।</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चिकित्सा सहायता लें (सुनिश्चित करें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ई</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एम</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एस</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रास्ते में है)।</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वायुमार्ग खुला रखें। यदि साँस लेना अपर्याप्त हो, तो आगे रक्त की हानि रोकें (प्रत्यक्ष दबाव, ऊँचाई या दबाव बिंदुओं का उपयोग करके ऑक्सीजन दें)।</a:t>
            </a:r>
          </a:p>
        </p:txBody>
      </p:sp>
      <p:sp>
        <p:nvSpPr>
          <p:cNvPr id="113" name="Rectangle">
            <a:extLst>
              <a:ext uri="{FF2B5EF4-FFF2-40B4-BE49-F238E27FC236}">
                <a16:creationId xmlns:a16="http://schemas.microsoft.com/office/drawing/2014/main" id="{E68E02A0-775C-22CD-9BFD-EA5B919DBE5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FD6EE661-4328-58A5-BA45-6D39699B7555}"/>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1CE72D76-4435-1B1A-4C5A-FC2EFDAFC353}"/>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ADBBD49D-1E7D-D5E1-D47C-7627E2411710}"/>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24</a:t>
            </a:fld>
            <a:endParaRPr dirty="0"/>
          </a:p>
        </p:txBody>
      </p:sp>
      <p:pic>
        <p:nvPicPr>
          <p:cNvPr id="5" name="Picture 4">
            <a:extLst>
              <a:ext uri="{FF2B5EF4-FFF2-40B4-BE49-F238E27FC236}">
                <a16:creationId xmlns:a16="http://schemas.microsoft.com/office/drawing/2014/main" id="{F5EA68D4-8785-C033-D67E-5A09FBF984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8757F8C5-F3BB-072A-A091-C8D3CE9C2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9A605C8-9213-A821-71B9-F895A2E22795}"/>
              </a:ext>
            </a:extLst>
          </p:cNvPr>
          <p:cNvSpPr txBox="1"/>
          <p:nvPr/>
        </p:nvSpPr>
        <p:spPr>
          <a:xfrm>
            <a:off x="708899" y="4237882"/>
            <a:ext cx="7113118" cy="2865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just" rtl="0"/>
            <a:r>
              <a:rPr lang="en-IN" dirty="0"/>
              <a:t>सदमे के लिए अस्पताल-पूर्व उपचार</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4" y="12857429"/>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37563355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A2DAE-04C9-AF1E-8C22-5B06F612E13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285F27A-C0D0-5E67-B139-139366680E23}"/>
              </a:ext>
            </a:extLst>
          </p:cNvPr>
          <p:cNvSpPr/>
          <p:nvPr/>
        </p:nvSpPr>
        <p:spPr>
          <a:xfrm>
            <a:off x="8167732" y="1"/>
            <a:ext cx="16216268" cy="12610137"/>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1C511BCD-46DC-AA82-FF74-FB78B532482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75C0C2B-37AE-DB64-2F55-C1DA0C3AD77F}"/>
              </a:ext>
            </a:extLst>
          </p:cNvPr>
          <p:cNvSpPr txBox="1"/>
          <p:nvPr/>
        </p:nvSpPr>
        <p:spPr>
          <a:xfrm>
            <a:off x="8564880" y="1303785"/>
            <a:ext cx="15076257" cy="8685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निचले अंगों को 20-30 सेमी ऊपर उठाएं, केवल तभी जब रीढ़ की हड्डी, गर्दन, छाती या पेट में कोई चोट लगने की आशंका न हो।</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यदि इनमें से किसी भी चोट का संदेह हो तो रोगी को पीठ के बल लिटाएं (चेहरा ऊपर की ओर)।</a:t>
            </a:r>
          </a:p>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542E563A-FC10-49B3-1F1A-5F75F7022E1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D23FC7DA-B025-BB5F-1B32-6DF4EC26F987}"/>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36842EA6-DBDB-7C3F-4D35-6BCEC8A2E91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B9B0709C-2341-10F9-7520-C8BEF6B41AD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25</a:t>
            </a:fld>
            <a:endParaRPr dirty="0"/>
          </a:p>
        </p:txBody>
      </p:sp>
      <p:pic>
        <p:nvPicPr>
          <p:cNvPr id="5" name="Picture 4">
            <a:extLst>
              <a:ext uri="{FF2B5EF4-FFF2-40B4-BE49-F238E27FC236}">
                <a16:creationId xmlns:a16="http://schemas.microsoft.com/office/drawing/2014/main" id="{663995BF-3AB8-9867-B6D3-39533DD72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B27DC0DC-9E80-0B0E-26D5-709BAA88A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7A1DE1A-FFFD-0FAF-A2F9-3BCDE339A916}"/>
              </a:ext>
            </a:extLst>
          </p:cNvPr>
          <p:cNvSpPr txBox="1"/>
          <p:nvPr/>
        </p:nvSpPr>
        <p:spPr>
          <a:xfrm>
            <a:off x="748064" y="4229534"/>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सदमे के लिए अस्पताल-पूर्व उपचार</a:t>
            </a:r>
          </a:p>
        </p:txBody>
      </p:sp>
      <p:pic>
        <p:nvPicPr>
          <p:cNvPr id="3" name="Picture 2">
            <a:extLst>
              <a:ext uri="{FF2B5EF4-FFF2-40B4-BE49-F238E27FC236}">
                <a16:creationId xmlns:a16="http://schemas.microsoft.com/office/drawing/2014/main" id="{544C15A8-2F6C-522D-45E8-EAE54FCF44BC}"/>
              </a:ext>
            </a:extLst>
          </p:cNvPr>
          <p:cNvPicPr>
            <a:picLocks noChangeAspect="1"/>
          </p:cNvPicPr>
          <p:nvPr/>
        </p:nvPicPr>
        <p:blipFill>
          <a:blip r:embed="rId4" cstate="print"/>
          <a:stretch>
            <a:fillRect/>
          </a:stretch>
        </p:blipFill>
        <p:spPr>
          <a:xfrm>
            <a:off x="14539248" y="7663542"/>
            <a:ext cx="3127519" cy="4651651"/>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407224" y="12693093"/>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420698443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D9587-2326-AC1F-3CAA-1418CF06DC2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357A2A9-6059-5C9D-8679-2B974750952A}"/>
              </a:ext>
            </a:extLst>
          </p:cNvPr>
          <p:cNvSpPr/>
          <p:nvPr/>
        </p:nvSpPr>
        <p:spPr>
          <a:xfrm>
            <a:off x="8167732" y="0"/>
            <a:ext cx="16216268" cy="12021671"/>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6EA48CF0-DE50-83E0-F41E-DB1E1D92C33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FBADC06-A519-FE1D-29D5-64079FF2397D}"/>
              </a:ext>
            </a:extLst>
          </p:cNvPr>
          <p:cNvSpPr txBox="1"/>
          <p:nvPr/>
        </p:nvSpPr>
        <p:spPr>
          <a:xfrm>
            <a:off x="8564880" y="3786336"/>
            <a:ext cx="15076257" cy="1008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रोगी को गर्म रखें, लेकिन अधिक गर्म न करें।</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द्वितीयक मूल्यांकन करें।</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विशिष्ट चोटों के लिए देखभाल प्रदान करें।</a:t>
            </a:r>
          </a:p>
          <a:p>
            <a:pPr marL="857250" indent="-857250" algn="l" rtl="0">
              <a:buFont typeface="Arial" panose="020B0604020202020204" pitchFamily="34" charset="0"/>
              <a:buChar char="•"/>
            </a:pP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आराम</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कर</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ने दे</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और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आश्वस्त</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र</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खे</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मरीज को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तुरंत</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अस्पताल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ले</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जाएं।</a:t>
            </a:r>
          </a:p>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827FB445-CB48-0509-C306-6605B68752E6}"/>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4C5E8C5C-CFD8-07BC-3796-6B5C11B58DB9}"/>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0ADE1465-08EC-507C-F105-3AEF06C2AA8A}"/>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E7225BD1-5518-A488-DF13-3921476D45A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26</a:t>
            </a:fld>
            <a:endParaRPr dirty="0"/>
          </a:p>
        </p:txBody>
      </p:sp>
      <p:pic>
        <p:nvPicPr>
          <p:cNvPr id="5" name="Picture 4">
            <a:extLst>
              <a:ext uri="{FF2B5EF4-FFF2-40B4-BE49-F238E27FC236}">
                <a16:creationId xmlns:a16="http://schemas.microsoft.com/office/drawing/2014/main" id="{6E35FD78-AD47-C626-3CFF-114ADA436C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A44441EB-A80E-8735-D2CE-4BD035B6F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F054A0F-0040-FCA7-0779-79D198C7A00E}"/>
              </a:ext>
            </a:extLst>
          </p:cNvPr>
          <p:cNvSpPr txBox="1"/>
          <p:nvPr/>
        </p:nvSpPr>
        <p:spPr>
          <a:xfrm>
            <a:off x="742863" y="2812493"/>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सदमे के लिए अस्पताल-पूर्व उपचार</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635824" y="12778247"/>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15905731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pPr algn="l" rtl="0"/>
            <a:endParaRPr/>
          </a:p>
        </p:txBody>
      </p:sp>
      <p:pic>
        <p:nvPicPr>
          <p:cNvPr id="122" name="IMG-3642.JPG" descr="IMG-3642.JPG"/>
          <p:cNvPicPr>
            <a:picLocks noChangeAspect="1"/>
          </p:cNvPicPr>
          <p:nvPr/>
        </p:nvPicPr>
        <p:blipFill>
          <a:blip r:embed="rId2" cstate="print"/>
          <a:srcRect l="25406"/>
          <a:stretch>
            <a:fillRect/>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27"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27</a:t>
            </a:fld>
            <a:endParaRPr/>
          </a:p>
        </p:txBody>
      </p:sp>
      <p:sp>
        <p:nvSpPr>
          <p:cNvPr id="2" name="Rectangle 1">
            <a:extLst>
              <a:ext uri="{FF2B5EF4-FFF2-40B4-BE49-F238E27FC236}">
                <a16:creationId xmlns:a16="http://schemas.microsoft.com/office/drawing/2014/main" id="{E9A6B61E-3BFB-8B6A-B54D-9BFC4C887C61}"/>
              </a:ext>
            </a:extLst>
          </p:cNvPr>
          <p:cNvSpPr/>
          <p:nvPr/>
        </p:nvSpPr>
        <p:spPr>
          <a:xfrm>
            <a:off x="12742932" y="1915775"/>
            <a:ext cx="7290777" cy="264687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rtl="0"/>
            <a:r>
              <a:rPr lang="en-US" sz="16600" b="1" cap="none" spc="0" dirty="0">
                <a:ln/>
                <a:solidFill>
                  <a:schemeClr val="accent6">
                    <a:lumMod val="75000"/>
                  </a:schemeClr>
                </a:solidFill>
                <a:effectLst/>
              </a:rPr>
              <a:t>धन्यवाद</a:t>
            </a:r>
          </a:p>
        </p:txBody>
      </p:sp>
      <p:pic>
        <p:nvPicPr>
          <p:cNvPr id="9" name="Picture 8">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10" name="Picture 9">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149128" y="12835531"/>
            <a:ext cx="3686352" cy="6772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2337" y="4667361"/>
            <a:ext cx="12611976" cy="643541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lnSpc>
                <a:spcPct val="150000"/>
              </a:lnSpc>
            </a:pPr>
            <a:r>
              <a:rPr lang="en-US" sz="4800" dirty="0"/>
              <a:t>इस पाठ को पूरा करने पर आप निम्नलिखित कार्य करने में सक्षम होंगे:</a:t>
            </a:r>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5351166" cy="14011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dirty="0"/>
              <a:t>उद्देश्य</a:t>
            </a:r>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pPr algn="l" rtl="0"/>
              <a:t>3</a:t>
            </a:fld>
            <a:endParaRPr/>
          </a:p>
        </p:txBody>
      </p:sp>
      <p:sp>
        <p:nvSpPr>
          <p:cNvPr id="2" name="List the six steps of the initial assessment.…">
            <a:extLst>
              <a:ext uri="{FF2B5EF4-FFF2-40B4-BE49-F238E27FC236}">
                <a16:creationId xmlns:a16="http://schemas.microsoft.com/office/drawing/2014/main" id="{8C394292-9DD5-79E5-06EA-BB69DBF07A73}"/>
              </a:ext>
            </a:extLst>
          </p:cNvPr>
          <p:cNvSpPr txBox="1"/>
          <p:nvPr/>
        </p:nvSpPr>
        <p:spPr>
          <a:xfrm>
            <a:off x="11656862" y="5612025"/>
            <a:ext cx="12224968" cy="3851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lang="en-US" dirty="0"/>
              <a:t>सदमे के अस्पताल-पूर्व उपचार के लिए पाँच चरणों की </a:t>
            </a:r>
            <a:r>
              <a:rPr lang="en-US" dirty="0" err="1"/>
              <a:t>सूची</a:t>
            </a:r>
            <a:r>
              <a:rPr lang="en-US" dirty="0"/>
              <a:t> </a:t>
            </a:r>
            <a:r>
              <a:rPr lang="en-US" dirty="0" err="1"/>
              <a:t>बना</a:t>
            </a:r>
            <a:r>
              <a:rPr lang="hi-IN" dirty="0"/>
              <a:t>ने में </a:t>
            </a:r>
            <a:r>
              <a:rPr lang="en-US" dirty="0"/>
              <a:t>।</a:t>
            </a:r>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lang="en-US" dirty="0"/>
              <a:t>आंतरिक रक्तस्राव के लिए अस्पताल-पूर्व उपचार के तीन चरणों की </a:t>
            </a:r>
            <a:r>
              <a:rPr lang="en-US" dirty="0" err="1"/>
              <a:t>सूची</a:t>
            </a:r>
            <a:r>
              <a:rPr lang="en-US" dirty="0"/>
              <a:t> </a:t>
            </a:r>
            <a:r>
              <a:rPr lang="en-US" dirty="0" err="1"/>
              <a:t>बना</a:t>
            </a:r>
            <a:r>
              <a:rPr lang="hi-IN" dirty="0"/>
              <a:t>ने </a:t>
            </a:r>
            <a:r>
              <a:rPr lang="en-US" dirty="0"/>
              <a:t>।</a:t>
            </a:r>
          </a:p>
        </p:txBody>
      </p:sp>
      <p:grpSp>
        <p:nvGrpSpPr>
          <p:cNvPr id="3" name="Group">
            <a:extLst>
              <a:ext uri="{FF2B5EF4-FFF2-40B4-BE49-F238E27FC236}">
                <a16:creationId xmlns:a16="http://schemas.microsoft.com/office/drawing/2014/main" id="{034EAB9C-4F95-0886-6578-EC9234DDFE3C}"/>
              </a:ext>
            </a:extLst>
          </p:cNvPr>
          <p:cNvGrpSpPr/>
          <p:nvPr/>
        </p:nvGrpSpPr>
        <p:grpSpPr>
          <a:xfrm>
            <a:off x="9844663" y="5334220"/>
            <a:ext cx="1219201" cy="1681959"/>
            <a:chOff x="0" y="115975"/>
            <a:chExt cx="1219200" cy="1681957"/>
          </a:xfrm>
        </p:grpSpPr>
        <p:sp>
          <p:nvSpPr>
            <p:cNvPr id="5" name="Circle">
              <a:extLst>
                <a:ext uri="{FF2B5EF4-FFF2-40B4-BE49-F238E27FC236}">
                  <a16:creationId xmlns:a16="http://schemas.microsoft.com/office/drawing/2014/main" id="{5BCC44FF-50CC-7387-A849-4A187FBE5B1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7" name="3">
              <a:extLst>
                <a:ext uri="{FF2B5EF4-FFF2-40B4-BE49-F238E27FC236}">
                  <a16:creationId xmlns:a16="http://schemas.microsoft.com/office/drawing/2014/main" id="{90C9CA3C-531E-1A86-9D80-049559FD5C80}"/>
                </a:ext>
              </a:extLst>
            </p:cNvPr>
            <p:cNvSpPr txBox="1"/>
            <p:nvPr/>
          </p:nvSpPr>
          <p:spPr>
            <a:xfrm>
              <a:off x="2745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3</a:t>
              </a:r>
            </a:p>
          </p:txBody>
        </p:sp>
      </p:grpSp>
      <p:grpSp>
        <p:nvGrpSpPr>
          <p:cNvPr id="8" name="Group">
            <a:extLst>
              <a:ext uri="{FF2B5EF4-FFF2-40B4-BE49-F238E27FC236}">
                <a16:creationId xmlns:a16="http://schemas.microsoft.com/office/drawing/2014/main" id="{69FBF6BB-0671-838B-7AC8-B1B2C319DC98}"/>
              </a:ext>
            </a:extLst>
          </p:cNvPr>
          <p:cNvGrpSpPr/>
          <p:nvPr/>
        </p:nvGrpSpPr>
        <p:grpSpPr>
          <a:xfrm>
            <a:off x="9922659" y="7781481"/>
            <a:ext cx="1219201" cy="1681958"/>
            <a:chOff x="0" y="115975"/>
            <a:chExt cx="1219200" cy="1681957"/>
          </a:xfrm>
        </p:grpSpPr>
        <p:sp>
          <p:nvSpPr>
            <p:cNvPr id="9" name="Circle">
              <a:extLst>
                <a:ext uri="{FF2B5EF4-FFF2-40B4-BE49-F238E27FC236}">
                  <a16:creationId xmlns:a16="http://schemas.microsoft.com/office/drawing/2014/main" id="{BF0BB5B0-B0B8-E2B6-FFBF-7582C8425DC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0" name="4">
              <a:extLst>
                <a:ext uri="{FF2B5EF4-FFF2-40B4-BE49-F238E27FC236}">
                  <a16:creationId xmlns:a16="http://schemas.microsoft.com/office/drawing/2014/main" id="{BE1BE98C-DC85-B021-9DFC-F01AE3080E42}"/>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4</a:t>
              </a:r>
            </a:p>
          </p:txBody>
        </p:sp>
      </p:gr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95478" y="12813337"/>
            <a:ext cx="3686352" cy="67726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3173233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61325C0C-41AE-336C-F4A0-EF06C028E7D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8564880" y="2879384"/>
            <a:ext cx="15076257" cy="8925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lnSpc>
                <a:spcPct val="10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हृदय एक खोखला पेशीय अंग है।</a:t>
            </a:r>
          </a:p>
          <a:p>
            <a:pPr marL="857250" indent="-857250" algn="l" rtl="0">
              <a:lnSpc>
                <a:spcPct val="10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lnSpc>
                <a:spcPct val="10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हृदय का दाहिना भाग शरीर से रक्त प्राप्त करता है और उसे ऑक्सीजन के लिए फेफड़ों तक पंप करता है।</a:t>
            </a:r>
          </a:p>
          <a:p>
            <a:pPr marL="857250" indent="-857250" algn="l" rtl="0">
              <a:lnSpc>
                <a:spcPct val="10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l" rtl="0">
              <a:lnSpc>
                <a:spcPct val="10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हृदय का बायां भाग फेफड़ों से ऑक्सीजन युक्त रक्त प्राप्त करता है और उसे पूरे शरीर में पंप करता है।</a:t>
            </a:r>
          </a:p>
        </p:txBody>
      </p:sp>
      <p:sp>
        <p:nvSpPr>
          <p:cNvPr id="113"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a:t>
            </a:fld>
            <a:endParaRPr dirty="0"/>
          </a:p>
        </p:txBody>
      </p:sp>
      <p:pic>
        <p:nvPicPr>
          <p:cNvPr id="5" name="Picture 4">
            <a:extLst>
              <a:ext uri="{FF2B5EF4-FFF2-40B4-BE49-F238E27FC236}">
                <a16:creationId xmlns:a16="http://schemas.microsoft.com/office/drawing/2014/main" id="{E833C8EB-7C1D-DAD0-AD17-99A8DAFBD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1121598" y="4937129"/>
            <a:ext cx="7113118" cy="194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13800" dirty="0" err="1"/>
              <a:t>हृदय</a:t>
            </a:r>
            <a:r>
              <a:rPr lang="en-IN" sz="13800" dirty="0"/>
              <a:t>-</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857429"/>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7852" y="117459"/>
            <a:ext cx="3754825" cy="255954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 y="152400"/>
            <a:ext cx="4725567" cy="255954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394206A9-DF43-ADF9-D42C-8660A8D80417}"/>
              </a:ext>
            </a:extLst>
          </p:cNvPr>
          <p:cNvSpPr txBox="1"/>
          <p:nvPr/>
        </p:nvSpPr>
        <p:spPr>
          <a:xfrm>
            <a:off x="1138383" y="2482640"/>
            <a:ext cx="6725458" cy="2152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l" rtl="0"/>
            <a:r>
              <a:rPr lang="en-IN" dirty="0"/>
              <a:t>हृदय परिसंचरण</a:t>
            </a:r>
          </a:p>
        </p:txBody>
      </p:sp>
      <p:grpSp>
        <p:nvGrpSpPr>
          <p:cNvPr id="2" name="Group 1">
            <a:extLst>
              <a:ext uri="{FF2B5EF4-FFF2-40B4-BE49-F238E27FC236}">
                <a16:creationId xmlns:a16="http://schemas.microsoft.com/office/drawing/2014/main" id="{F674B27A-3777-9E0C-91E5-8F30A4B62907}"/>
              </a:ext>
            </a:extLst>
          </p:cNvPr>
          <p:cNvGrpSpPr/>
          <p:nvPr/>
        </p:nvGrpSpPr>
        <p:grpSpPr>
          <a:xfrm>
            <a:off x="5090160" y="3169920"/>
            <a:ext cx="18925739" cy="9998005"/>
            <a:chOff x="4440528" y="2704744"/>
            <a:chExt cx="19575371" cy="10463181"/>
          </a:xfrm>
        </p:grpSpPr>
        <p:pic>
          <p:nvPicPr>
            <p:cNvPr id="3" name="Heart Circulation" descr="Heart Circulation">
              <a:extLst>
                <a:ext uri="{FF2B5EF4-FFF2-40B4-BE49-F238E27FC236}">
                  <a16:creationId xmlns:a16="http://schemas.microsoft.com/office/drawing/2014/main" id="{2F3412B2-38DF-9329-5E16-D38A6BAD93D2}"/>
                </a:ext>
              </a:extLst>
            </p:cNvPr>
            <p:cNvPicPr>
              <a:picLocks noChangeAspect="1"/>
            </p:cNvPicPr>
            <p:nvPr/>
          </p:nvPicPr>
          <p:blipFill>
            <a:blip r:embed="rId3" cstate="print">
              <a:clrChange>
                <a:clrFrom>
                  <a:srgbClr val="FFFFFF"/>
                </a:clrFrom>
                <a:clrTo>
                  <a:srgbClr val="FFFFFF">
                    <a:alpha val="0"/>
                  </a:srgbClr>
                </a:clrTo>
              </a:clrChange>
            </a:blip>
            <a:srcRect l="3761" r="53193"/>
            <a:stretch>
              <a:fillRect/>
            </a:stretch>
          </p:blipFill>
          <p:spPr>
            <a:xfrm>
              <a:off x="6106603" y="2992717"/>
              <a:ext cx="6167777" cy="8794338"/>
            </a:xfrm>
            <a:prstGeom prst="rect">
              <a:avLst/>
            </a:prstGeom>
            <a:ln w="12700">
              <a:miter lim="400000"/>
            </a:ln>
          </p:spPr>
        </p:pic>
        <p:sp>
          <p:nvSpPr>
            <p:cNvPr id="4" name="Left…">
              <a:extLst>
                <a:ext uri="{FF2B5EF4-FFF2-40B4-BE49-F238E27FC236}">
                  <a16:creationId xmlns:a16="http://schemas.microsoft.com/office/drawing/2014/main" id="{0F475A3A-217C-8448-B491-FE7837CD93FB}"/>
                </a:ext>
              </a:extLst>
            </p:cNvPr>
            <p:cNvSpPr txBox="1"/>
            <p:nvPr/>
          </p:nvSpPr>
          <p:spPr>
            <a:xfrm>
              <a:off x="12504673" y="7327951"/>
              <a:ext cx="3040050" cy="1877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90000"/>
                </a:lnSpc>
                <a:tabLst>
                  <a:tab pos="2286000" algn="l"/>
                  <a:tab pos="3644900" algn="l"/>
                  <a:tab pos="5029200" algn="l"/>
                  <a:tab pos="6388100" algn="l"/>
                </a:tabLst>
                <a:defRPr sz="4200">
                  <a:latin typeface="Open Sans"/>
                  <a:ea typeface="Open Sans"/>
                  <a:cs typeface="Open Sans"/>
                  <a:sym typeface="Open Sans"/>
                </a:defRPr>
              </a:pPr>
              <a:r>
                <a:t>बाएं</a:t>
              </a:r>
            </a:p>
            <a:p>
              <a:pPr algn="l" defTabSz="1896340" rtl="0">
                <a:lnSpc>
                  <a:spcPct val="90000"/>
                </a:lnSpc>
                <a:tabLst>
                  <a:tab pos="2286000" algn="l"/>
                  <a:tab pos="3644900" algn="l"/>
                  <a:tab pos="5029200" algn="l"/>
                  <a:tab pos="6388100" algn="l"/>
                </a:tabLst>
                <a:defRPr sz="4200">
                  <a:latin typeface="Open Sans"/>
                  <a:ea typeface="Open Sans"/>
                  <a:cs typeface="Open Sans"/>
                  <a:sym typeface="Open Sans"/>
                </a:defRPr>
              </a:pPr>
              <a:r>
                <a:t>अलिंद</a:t>
              </a:r>
            </a:p>
          </p:txBody>
        </p:sp>
        <p:sp>
          <p:nvSpPr>
            <p:cNvPr id="5" name="Pulmonary…">
              <a:extLst>
                <a:ext uri="{FF2B5EF4-FFF2-40B4-BE49-F238E27FC236}">
                  <a16:creationId xmlns:a16="http://schemas.microsoft.com/office/drawing/2014/main" id="{44DB6EE6-FBA6-6417-20D6-AE284623FB93}"/>
                </a:ext>
              </a:extLst>
            </p:cNvPr>
            <p:cNvSpPr txBox="1"/>
            <p:nvPr/>
          </p:nvSpPr>
          <p:spPr>
            <a:xfrm>
              <a:off x="11185780" y="3152507"/>
              <a:ext cx="3040050" cy="1714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90000"/>
                </a:lnSpc>
                <a:tabLst>
                  <a:tab pos="2286000" algn="l"/>
                  <a:tab pos="3644900" algn="l"/>
                  <a:tab pos="5029200" algn="l"/>
                  <a:tab pos="6388100" algn="l"/>
                </a:tabLst>
                <a:defRPr sz="4200">
                  <a:latin typeface="Open Sans"/>
                  <a:ea typeface="Open Sans"/>
                  <a:cs typeface="Open Sans"/>
                  <a:sym typeface="Open Sans"/>
                </a:defRPr>
              </a:pPr>
              <a:r>
                <a:rPr lang="hi-IN" dirty="0"/>
                <a:t>फेफडे की </a:t>
              </a:r>
              <a:endParaRPr dirty="0"/>
            </a:p>
            <a:p>
              <a:pPr algn="l" defTabSz="1896340" rtl="0">
                <a:lnSpc>
                  <a:spcPct val="90000"/>
                </a:lnSpc>
                <a:tabLst>
                  <a:tab pos="2286000" algn="l"/>
                  <a:tab pos="3644900" algn="l"/>
                  <a:tab pos="5029200" algn="l"/>
                  <a:tab pos="6388100" algn="l"/>
                </a:tabLst>
                <a:defRPr sz="4200">
                  <a:latin typeface="Open Sans"/>
                  <a:ea typeface="Open Sans"/>
                  <a:cs typeface="Open Sans"/>
                  <a:sym typeface="Open Sans"/>
                </a:defRPr>
              </a:pPr>
              <a:r>
                <a:rPr dirty="0"/>
                <a:t>न</a:t>
              </a:r>
              <a:r>
                <a:rPr lang="hi-IN" dirty="0"/>
                <a:t>से</a:t>
              </a:r>
              <a:endParaRPr dirty="0"/>
            </a:p>
          </p:txBody>
        </p:sp>
        <p:sp>
          <p:nvSpPr>
            <p:cNvPr id="6" name="Vena Cava">
              <a:extLst>
                <a:ext uri="{FF2B5EF4-FFF2-40B4-BE49-F238E27FC236}">
                  <a16:creationId xmlns:a16="http://schemas.microsoft.com/office/drawing/2014/main" id="{D99E4014-2835-0B3F-378D-B8DA85A2D820}"/>
                </a:ext>
              </a:extLst>
            </p:cNvPr>
            <p:cNvSpPr txBox="1"/>
            <p:nvPr/>
          </p:nvSpPr>
          <p:spPr>
            <a:xfrm>
              <a:off x="9558423" y="12142044"/>
              <a:ext cx="3040049" cy="102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t>वीना कावा</a:t>
              </a:r>
            </a:p>
          </p:txBody>
        </p:sp>
        <p:sp>
          <p:nvSpPr>
            <p:cNvPr id="7" name="Line">
              <a:extLst>
                <a:ext uri="{FF2B5EF4-FFF2-40B4-BE49-F238E27FC236}">
                  <a16:creationId xmlns:a16="http://schemas.microsoft.com/office/drawing/2014/main" id="{6BA49ADB-164A-C0AC-A6EF-AC317379B71C}"/>
                </a:ext>
              </a:extLst>
            </p:cNvPr>
            <p:cNvSpPr/>
            <p:nvPr/>
          </p:nvSpPr>
          <p:spPr>
            <a:xfrm>
              <a:off x="9918364" y="7146410"/>
              <a:ext cx="2540936" cy="907706"/>
            </a:xfrm>
            <a:prstGeom prst="line">
              <a:avLst/>
            </a:prstGeom>
            <a:ln w="38100">
              <a:solidFill>
                <a:srgbClr val="000000"/>
              </a:solidFill>
              <a:headEnd type="triangle"/>
            </a:ln>
          </p:spPr>
          <p:txBody>
            <a:bodyPr lIns="45719" rIns="45719"/>
            <a:lstStyle/>
            <a:p>
              <a:pPr algn="l" defTabSz="914400" rtl="0">
                <a:defRPr sz="2100"/>
              </a:pPr>
              <a:endParaRPr/>
            </a:p>
          </p:txBody>
        </p:sp>
        <p:sp>
          <p:nvSpPr>
            <p:cNvPr id="8" name="Line">
              <a:extLst>
                <a:ext uri="{FF2B5EF4-FFF2-40B4-BE49-F238E27FC236}">
                  <a16:creationId xmlns:a16="http://schemas.microsoft.com/office/drawing/2014/main" id="{23E0C2E2-E112-CF81-D5BE-3A9880372518}"/>
                </a:ext>
              </a:extLst>
            </p:cNvPr>
            <p:cNvSpPr/>
            <p:nvPr/>
          </p:nvSpPr>
          <p:spPr>
            <a:xfrm flipV="1">
              <a:off x="11370326" y="4786376"/>
              <a:ext cx="1459527" cy="1089248"/>
            </a:xfrm>
            <a:prstGeom prst="line">
              <a:avLst/>
            </a:prstGeom>
            <a:ln w="38100">
              <a:solidFill>
                <a:srgbClr val="000000"/>
              </a:solidFill>
              <a:headEnd type="triangle"/>
            </a:ln>
          </p:spPr>
          <p:txBody>
            <a:bodyPr lIns="45719" rIns="45719"/>
            <a:lstStyle/>
            <a:p>
              <a:pPr algn="l" defTabSz="914400" rtl="0">
                <a:defRPr sz="2100"/>
              </a:pPr>
              <a:endParaRPr/>
            </a:p>
          </p:txBody>
        </p:sp>
        <p:sp>
          <p:nvSpPr>
            <p:cNvPr id="9" name="Line">
              <a:extLst>
                <a:ext uri="{FF2B5EF4-FFF2-40B4-BE49-F238E27FC236}">
                  <a16:creationId xmlns:a16="http://schemas.microsoft.com/office/drawing/2014/main" id="{92C97437-5F50-F261-9733-A2D4873A3E92}"/>
                </a:ext>
              </a:extLst>
            </p:cNvPr>
            <p:cNvSpPr/>
            <p:nvPr/>
          </p:nvSpPr>
          <p:spPr>
            <a:xfrm flipH="1" flipV="1">
              <a:off x="7195932" y="10414149"/>
              <a:ext cx="2177946" cy="2178494"/>
            </a:xfrm>
            <a:prstGeom prst="line">
              <a:avLst/>
            </a:prstGeom>
            <a:ln w="38100">
              <a:solidFill>
                <a:srgbClr val="000000"/>
              </a:solidFill>
              <a:tailEnd type="triangle"/>
            </a:ln>
          </p:spPr>
          <p:txBody>
            <a:bodyPr lIns="45719" rIns="45719"/>
            <a:lstStyle/>
            <a:p>
              <a:pPr algn="l" defTabSz="914400" rtl="0">
                <a:defRPr sz="2100"/>
              </a:pPr>
              <a:endParaRPr/>
            </a:p>
          </p:txBody>
        </p:sp>
        <p:sp>
          <p:nvSpPr>
            <p:cNvPr id="10" name="Right Atrium">
              <a:extLst>
                <a:ext uri="{FF2B5EF4-FFF2-40B4-BE49-F238E27FC236}">
                  <a16:creationId xmlns:a16="http://schemas.microsoft.com/office/drawing/2014/main" id="{0D857342-F154-73B5-D8DC-E4D04BDDF44B}"/>
                </a:ext>
              </a:extLst>
            </p:cNvPr>
            <p:cNvSpPr txBox="1"/>
            <p:nvPr/>
          </p:nvSpPr>
          <p:spPr>
            <a:xfrm>
              <a:off x="4440528" y="11700495"/>
              <a:ext cx="3381129" cy="91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fontScale="77500" lnSpcReduction="20000"/>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t>ह्रदय का एक भाग</a:t>
              </a:r>
            </a:p>
          </p:txBody>
        </p:sp>
        <p:sp>
          <p:nvSpPr>
            <p:cNvPr id="11" name="Line">
              <a:extLst>
                <a:ext uri="{FF2B5EF4-FFF2-40B4-BE49-F238E27FC236}">
                  <a16:creationId xmlns:a16="http://schemas.microsoft.com/office/drawing/2014/main" id="{B6D70BA2-DFE2-D93F-5759-4B5AA586C667}"/>
                </a:ext>
              </a:extLst>
            </p:cNvPr>
            <p:cNvSpPr/>
            <p:nvPr/>
          </p:nvSpPr>
          <p:spPr>
            <a:xfrm flipV="1">
              <a:off x="6254425" y="8235657"/>
              <a:ext cx="1123004" cy="3449281"/>
            </a:xfrm>
            <a:prstGeom prst="line">
              <a:avLst/>
            </a:prstGeom>
            <a:ln w="38100">
              <a:solidFill>
                <a:srgbClr val="000000"/>
              </a:solidFill>
              <a:tailEnd type="triangle"/>
            </a:ln>
          </p:spPr>
          <p:txBody>
            <a:bodyPr lIns="45719" rIns="45719"/>
            <a:lstStyle/>
            <a:p>
              <a:pPr algn="l" defTabSz="914400" rtl="0">
                <a:defRPr sz="2100"/>
              </a:pPr>
              <a:endParaRPr/>
            </a:p>
          </p:txBody>
        </p:sp>
        <p:pic>
          <p:nvPicPr>
            <p:cNvPr id="12" name="Heart Circulation" descr="Heart Circulation">
              <a:extLst>
                <a:ext uri="{FF2B5EF4-FFF2-40B4-BE49-F238E27FC236}">
                  <a16:creationId xmlns:a16="http://schemas.microsoft.com/office/drawing/2014/main" id="{A54FAC4C-1828-BF1E-E2A8-A1EBD8721E48}"/>
                </a:ext>
              </a:extLst>
            </p:cNvPr>
            <p:cNvPicPr>
              <a:picLocks noChangeAspect="1"/>
            </p:cNvPicPr>
            <p:nvPr/>
          </p:nvPicPr>
          <p:blipFill>
            <a:blip r:embed="rId3" cstate="print">
              <a:clrChange>
                <a:clrFrom>
                  <a:srgbClr val="FFFFFF"/>
                </a:clrFrom>
                <a:clrTo>
                  <a:srgbClr val="FFFFFF">
                    <a:alpha val="0"/>
                  </a:srgbClr>
                </a:clrTo>
              </a:clrChange>
            </a:blip>
            <a:srcRect l="58732"/>
            <a:stretch>
              <a:fillRect/>
            </a:stretch>
          </p:blipFill>
          <p:spPr>
            <a:xfrm>
              <a:off x="14783999" y="3081269"/>
              <a:ext cx="6073801" cy="9033355"/>
            </a:xfrm>
            <a:prstGeom prst="rect">
              <a:avLst/>
            </a:prstGeom>
            <a:ln w="12700">
              <a:miter lim="400000"/>
            </a:ln>
          </p:spPr>
        </p:pic>
        <p:sp>
          <p:nvSpPr>
            <p:cNvPr id="13" name="Aorta">
              <a:extLst>
                <a:ext uri="{FF2B5EF4-FFF2-40B4-BE49-F238E27FC236}">
                  <a16:creationId xmlns:a16="http://schemas.microsoft.com/office/drawing/2014/main" id="{5A0D0C6D-ED1A-61B0-0EB2-532E7290BBC3}"/>
                </a:ext>
              </a:extLst>
            </p:cNvPr>
            <p:cNvSpPr txBox="1"/>
            <p:nvPr/>
          </p:nvSpPr>
          <p:spPr>
            <a:xfrm>
              <a:off x="21078321" y="2704744"/>
              <a:ext cx="2090095" cy="102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fontScale="85000" lnSpcReduction="10000"/>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t>महाधमनी</a:t>
              </a:r>
            </a:p>
          </p:txBody>
        </p:sp>
        <p:sp>
          <p:nvSpPr>
            <p:cNvPr id="14" name="Pulmonary…">
              <a:extLst>
                <a:ext uri="{FF2B5EF4-FFF2-40B4-BE49-F238E27FC236}">
                  <a16:creationId xmlns:a16="http://schemas.microsoft.com/office/drawing/2014/main" id="{7DB10342-497E-CDDE-0BD2-B80F1B2ED7E2}"/>
                </a:ext>
              </a:extLst>
            </p:cNvPr>
            <p:cNvSpPr txBox="1"/>
            <p:nvPr/>
          </p:nvSpPr>
          <p:spPr>
            <a:xfrm>
              <a:off x="21078321" y="4459641"/>
              <a:ext cx="2937578" cy="1877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90000"/>
                </a:lnSpc>
                <a:tabLst>
                  <a:tab pos="2286000" algn="l"/>
                  <a:tab pos="3644900" algn="l"/>
                  <a:tab pos="5029200" algn="l"/>
                  <a:tab pos="6388100" algn="l"/>
                </a:tabLst>
                <a:defRPr sz="4200">
                  <a:latin typeface="Open Sans"/>
                  <a:ea typeface="Open Sans"/>
                  <a:cs typeface="Open Sans"/>
                  <a:sym typeface="Open Sans"/>
                </a:defRPr>
              </a:pPr>
              <a:r>
                <a:t>फेफड़े</a:t>
              </a:r>
            </a:p>
            <a:p>
              <a:pPr algn="l" defTabSz="1896340" rtl="0">
                <a:lnSpc>
                  <a:spcPct val="90000"/>
                </a:lnSpc>
                <a:tabLst>
                  <a:tab pos="2286000" algn="l"/>
                  <a:tab pos="3644900" algn="l"/>
                  <a:tab pos="5029200" algn="l"/>
                  <a:tab pos="6388100" algn="l"/>
                </a:tabLst>
                <a:defRPr sz="4200">
                  <a:latin typeface="Open Sans"/>
                  <a:ea typeface="Open Sans"/>
                  <a:cs typeface="Open Sans"/>
                  <a:sym typeface="Open Sans"/>
                </a:defRPr>
              </a:pPr>
              <a:r>
                <a:t>धमनियों</a:t>
              </a:r>
            </a:p>
          </p:txBody>
        </p:sp>
        <p:sp>
          <p:nvSpPr>
            <p:cNvPr id="15" name="Left…">
              <a:extLst>
                <a:ext uri="{FF2B5EF4-FFF2-40B4-BE49-F238E27FC236}">
                  <a16:creationId xmlns:a16="http://schemas.microsoft.com/office/drawing/2014/main" id="{56FD0A98-4EDA-CA08-DC5E-6284FC26C825}"/>
                </a:ext>
              </a:extLst>
            </p:cNvPr>
            <p:cNvSpPr txBox="1"/>
            <p:nvPr/>
          </p:nvSpPr>
          <p:spPr>
            <a:xfrm>
              <a:off x="21078321" y="8453545"/>
              <a:ext cx="2623557" cy="1877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90000"/>
                </a:lnSpc>
                <a:tabLst>
                  <a:tab pos="2286000" algn="l"/>
                  <a:tab pos="3644900" algn="l"/>
                  <a:tab pos="5029200" algn="l"/>
                  <a:tab pos="6388100" algn="l"/>
                </a:tabLst>
                <a:defRPr sz="4200">
                  <a:latin typeface="Open Sans"/>
                  <a:ea typeface="Open Sans"/>
                  <a:cs typeface="Open Sans"/>
                  <a:sym typeface="Open Sans"/>
                </a:defRPr>
              </a:pPr>
              <a:r>
                <a:t>बाएं</a:t>
              </a:r>
            </a:p>
            <a:p>
              <a:pPr algn="l" defTabSz="1896340" rtl="0">
                <a:lnSpc>
                  <a:spcPct val="90000"/>
                </a:lnSpc>
                <a:tabLst>
                  <a:tab pos="2286000" algn="l"/>
                  <a:tab pos="3644900" algn="l"/>
                  <a:tab pos="5029200" algn="l"/>
                  <a:tab pos="6388100" algn="l"/>
                </a:tabLst>
                <a:defRPr sz="4200">
                  <a:latin typeface="Open Sans"/>
                  <a:ea typeface="Open Sans"/>
                  <a:cs typeface="Open Sans"/>
                  <a:sym typeface="Open Sans"/>
                </a:defRPr>
              </a:pPr>
              <a:r>
                <a:t>निलय</a:t>
              </a:r>
            </a:p>
          </p:txBody>
        </p:sp>
        <p:sp>
          <p:nvSpPr>
            <p:cNvPr id="16" name="Right Ventricle">
              <a:extLst>
                <a:ext uri="{FF2B5EF4-FFF2-40B4-BE49-F238E27FC236}">
                  <a16:creationId xmlns:a16="http://schemas.microsoft.com/office/drawing/2014/main" id="{FE087881-F9A3-0D0F-B30E-AF592B0F999A}"/>
                </a:ext>
              </a:extLst>
            </p:cNvPr>
            <p:cNvSpPr txBox="1"/>
            <p:nvPr/>
          </p:nvSpPr>
          <p:spPr>
            <a:xfrm>
              <a:off x="14673124" y="12129661"/>
              <a:ext cx="3815339" cy="91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t>दायां वेंट्रिकल</a:t>
              </a:r>
            </a:p>
          </p:txBody>
        </p:sp>
        <p:sp>
          <p:nvSpPr>
            <p:cNvPr id="18" name="Line">
              <a:extLst>
                <a:ext uri="{FF2B5EF4-FFF2-40B4-BE49-F238E27FC236}">
                  <a16:creationId xmlns:a16="http://schemas.microsoft.com/office/drawing/2014/main" id="{1B1BD03C-6B37-B6B5-029C-8E577D13B49A}"/>
                </a:ext>
              </a:extLst>
            </p:cNvPr>
            <p:cNvSpPr/>
            <p:nvPr/>
          </p:nvSpPr>
          <p:spPr>
            <a:xfrm flipV="1">
              <a:off x="17941897" y="3241803"/>
              <a:ext cx="2971988" cy="1452330"/>
            </a:xfrm>
            <a:prstGeom prst="line">
              <a:avLst/>
            </a:prstGeom>
            <a:ln w="38100">
              <a:solidFill>
                <a:srgbClr val="000000"/>
              </a:solidFill>
              <a:headEnd type="triangle"/>
            </a:ln>
          </p:spPr>
          <p:txBody>
            <a:bodyPr lIns="45719" rIns="45719"/>
            <a:lstStyle/>
            <a:p>
              <a:pPr algn="l" defTabSz="914400" rtl="0">
                <a:defRPr sz="2100"/>
              </a:pPr>
              <a:endParaRPr/>
            </a:p>
          </p:txBody>
        </p:sp>
        <p:sp>
          <p:nvSpPr>
            <p:cNvPr id="20" name="Line">
              <a:extLst>
                <a:ext uri="{FF2B5EF4-FFF2-40B4-BE49-F238E27FC236}">
                  <a16:creationId xmlns:a16="http://schemas.microsoft.com/office/drawing/2014/main" id="{75A974F2-2D6A-D2AF-5915-46361BF97C46}"/>
                </a:ext>
              </a:extLst>
            </p:cNvPr>
            <p:cNvSpPr/>
            <p:nvPr/>
          </p:nvSpPr>
          <p:spPr>
            <a:xfrm>
              <a:off x="19080025" y="5212280"/>
              <a:ext cx="1799830" cy="173978"/>
            </a:xfrm>
            <a:prstGeom prst="line">
              <a:avLst/>
            </a:prstGeom>
            <a:ln w="38100">
              <a:solidFill>
                <a:srgbClr val="000000"/>
              </a:solidFill>
              <a:headEnd type="triangle"/>
            </a:ln>
          </p:spPr>
          <p:txBody>
            <a:bodyPr lIns="45719" rIns="45719"/>
            <a:lstStyle/>
            <a:p>
              <a:pPr algn="l" defTabSz="914400" rtl="0">
                <a:defRPr sz="2100"/>
              </a:pPr>
              <a:endParaRPr/>
            </a:p>
          </p:txBody>
        </p:sp>
        <p:sp>
          <p:nvSpPr>
            <p:cNvPr id="21" name="Line">
              <a:extLst>
                <a:ext uri="{FF2B5EF4-FFF2-40B4-BE49-F238E27FC236}">
                  <a16:creationId xmlns:a16="http://schemas.microsoft.com/office/drawing/2014/main" id="{CEC363C3-233C-61FD-CF70-71C392E7E05A}"/>
                </a:ext>
              </a:extLst>
            </p:cNvPr>
            <p:cNvSpPr/>
            <p:nvPr/>
          </p:nvSpPr>
          <p:spPr>
            <a:xfrm>
              <a:off x="19499732" y="9017079"/>
              <a:ext cx="1404338" cy="119111"/>
            </a:xfrm>
            <a:prstGeom prst="line">
              <a:avLst/>
            </a:prstGeom>
            <a:ln w="38100">
              <a:solidFill>
                <a:srgbClr val="000000"/>
              </a:solidFill>
              <a:headEnd type="triangle"/>
            </a:ln>
          </p:spPr>
          <p:txBody>
            <a:bodyPr lIns="45719" rIns="45719"/>
            <a:lstStyle/>
            <a:p>
              <a:pPr algn="l" defTabSz="914400" rtl="0">
                <a:defRPr sz="2100"/>
              </a:pPr>
              <a:endParaRPr/>
            </a:p>
          </p:txBody>
        </p:sp>
        <p:sp>
          <p:nvSpPr>
            <p:cNvPr id="22" name="Line">
              <a:extLst>
                <a:ext uri="{FF2B5EF4-FFF2-40B4-BE49-F238E27FC236}">
                  <a16:creationId xmlns:a16="http://schemas.microsoft.com/office/drawing/2014/main" id="{9D8B0C40-990E-DC3D-5C6A-CF1C94940D5F}"/>
                </a:ext>
              </a:extLst>
            </p:cNvPr>
            <p:cNvSpPr/>
            <p:nvPr/>
          </p:nvSpPr>
          <p:spPr>
            <a:xfrm flipV="1">
              <a:off x="16509426" y="9902091"/>
              <a:ext cx="1390879" cy="2092975"/>
            </a:xfrm>
            <a:prstGeom prst="line">
              <a:avLst/>
            </a:prstGeom>
            <a:ln w="38100">
              <a:solidFill>
                <a:srgbClr val="000000"/>
              </a:solidFill>
              <a:tailEnd type="triangle"/>
            </a:ln>
          </p:spPr>
          <p:txBody>
            <a:bodyPr lIns="45719" rIns="45719"/>
            <a:lstStyle/>
            <a:p>
              <a:pPr algn="l" defTabSz="914400" rtl="0">
                <a:defRPr sz="2100"/>
              </a:pPr>
              <a:endParaRPr/>
            </a:p>
          </p:txBody>
        </p:sp>
      </p:grpSp>
      <p:pic>
        <p:nvPicPr>
          <p:cNvPr id="23" name="Picture 2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24" name="Picture 23">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328472" y="12806415"/>
            <a:ext cx="3686352" cy="677269"/>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15535967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BE5F9-23A2-734E-FB5C-35DD26981B5C}"/>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7CFBD0EF-8E79-4486-3DD4-0F485EDDD88F}"/>
              </a:ext>
            </a:extLst>
          </p:cNvPr>
          <p:cNvSpPr txBox="1"/>
          <p:nvPr/>
        </p:nvSpPr>
        <p:spPr>
          <a:xfrm>
            <a:off x="1016000" y="3788367"/>
            <a:ext cx="6725458" cy="175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l" rtl="0"/>
            <a:r>
              <a:rPr lang="en-IN" sz="11500" dirty="0"/>
              <a:t>पल्स स्थान</a:t>
            </a:r>
          </a:p>
        </p:txBody>
      </p:sp>
      <p:grpSp>
        <p:nvGrpSpPr>
          <p:cNvPr id="19" name="Group 18">
            <a:extLst>
              <a:ext uri="{FF2B5EF4-FFF2-40B4-BE49-F238E27FC236}">
                <a16:creationId xmlns:a16="http://schemas.microsoft.com/office/drawing/2014/main" id="{48B16DC3-5AC3-1B09-3972-4C65AB69864D}"/>
              </a:ext>
            </a:extLst>
          </p:cNvPr>
          <p:cNvGrpSpPr/>
          <p:nvPr/>
        </p:nvGrpSpPr>
        <p:grpSpPr>
          <a:xfrm>
            <a:off x="7097264" y="988315"/>
            <a:ext cx="13440520" cy="12247370"/>
            <a:chOff x="7097264" y="988315"/>
            <a:chExt cx="13440520" cy="12247370"/>
          </a:xfrm>
        </p:grpSpPr>
        <p:pic>
          <p:nvPicPr>
            <p:cNvPr id="23" name="Pulse location" descr="Pulse location">
              <a:extLst>
                <a:ext uri="{FF2B5EF4-FFF2-40B4-BE49-F238E27FC236}">
                  <a16:creationId xmlns:a16="http://schemas.microsoft.com/office/drawing/2014/main" id="{71F40E47-9BE3-818C-1021-9895BC24090E}"/>
                </a:ext>
              </a:extLst>
            </p:cNvPr>
            <p:cNvPicPr>
              <a:picLocks noChangeAspect="1"/>
            </p:cNvPicPr>
            <p:nvPr/>
          </p:nvPicPr>
          <p:blipFill>
            <a:blip r:embed="rId2" cstate="print"/>
            <a:stretch>
              <a:fillRect/>
            </a:stretch>
          </p:blipFill>
          <p:spPr>
            <a:xfrm>
              <a:off x="10704038" y="988315"/>
              <a:ext cx="6238506" cy="12247370"/>
            </a:xfrm>
            <a:prstGeom prst="rect">
              <a:avLst/>
            </a:prstGeom>
            <a:ln w="12700">
              <a:miter lim="400000"/>
            </a:ln>
          </p:spPr>
        </p:pic>
        <p:sp>
          <p:nvSpPr>
            <p:cNvPr id="24" name="Radial">
              <a:extLst>
                <a:ext uri="{FF2B5EF4-FFF2-40B4-BE49-F238E27FC236}">
                  <a16:creationId xmlns:a16="http://schemas.microsoft.com/office/drawing/2014/main" id="{4A0D1A5E-E854-2999-0D18-B99B1206DB6D}"/>
                </a:ext>
              </a:extLst>
            </p:cNvPr>
            <p:cNvSpPr txBox="1"/>
            <p:nvPr/>
          </p:nvSpPr>
          <p:spPr>
            <a:xfrm>
              <a:off x="18319085" y="5600866"/>
              <a:ext cx="2200073" cy="952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rPr dirty="0"/>
                <a:t>रेडियल</a:t>
              </a:r>
            </a:p>
          </p:txBody>
        </p:sp>
        <p:sp>
          <p:nvSpPr>
            <p:cNvPr id="25" name="Femoral">
              <a:extLst>
                <a:ext uri="{FF2B5EF4-FFF2-40B4-BE49-F238E27FC236}">
                  <a16:creationId xmlns:a16="http://schemas.microsoft.com/office/drawing/2014/main" id="{7972CFB4-342E-448D-C4F5-03844BCD582B}"/>
                </a:ext>
              </a:extLst>
            </p:cNvPr>
            <p:cNvSpPr txBox="1"/>
            <p:nvPr/>
          </p:nvSpPr>
          <p:spPr>
            <a:xfrm>
              <a:off x="17729217" y="9188312"/>
              <a:ext cx="2789941" cy="952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rPr dirty="0"/>
                <a:t>ऊरु</a:t>
              </a:r>
            </a:p>
          </p:txBody>
        </p:sp>
        <p:sp>
          <p:nvSpPr>
            <p:cNvPr id="26" name="Carotid">
              <a:extLst>
                <a:ext uri="{FF2B5EF4-FFF2-40B4-BE49-F238E27FC236}">
                  <a16:creationId xmlns:a16="http://schemas.microsoft.com/office/drawing/2014/main" id="{7444BBDF-9A60-176E-2CAD-1A764D0FF5C3}"/>
                </a:ext>
              </a:extLst>
            </p:cNvPr>
            <p:cNvSpPr txBox="1"/>
            <p:nvPr/>
          </p:nvSpPr>
          <p:spPr>
            <a:xfrm>
              <a:off x="17486478" y="1495433"/>
              <a:ext cx="2531124" cy="952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t>कैरोटिड</a:t>
              </a:r>
            </a:p>
          </p:txBody>
        </p:sp>
        <p:cxnSp>
          <p:nvCxnSpPr>
            <p:cNvPr id="27" name="Connection Line">
              <a:extLst>
                <a:ext uri="{FF2B5EF4-FFF2-40B4-BE49-F238E27FC236}">
                  <a16:creationId xmlns:a16="http://schemas.microsoft.com/office/drawing/2014/main" id="{232AA912-1463-A335-BEDE-CD8579FA27F6}"/>
                </a:ext>
              </a:extLst>
            </p:cNvPr>
            <p:cNvCxnSpPr>
              <a:cxnSpLocks/>
              <a:stCxn id="24" idx="1"/>
            </p:cNvCxnSpPr>
            <p:nvPr/>
          </p:nvCxnSpPr>
          <p:spPr>
            <a:xfrm flipH="1">
              <a:off x="16119674" y="6077359"/>
              <a:ext cx="2199411" cy="476492"/>
            </a:xfrm>
            <a:prstGeom prst="straightConnector1">
              <a:avLst/>
            </a:prstGeom>
            <a:ln w="50800">
              <a:solidFill>
                <a:srgbClr val="000000"/>
              </a:solidFill>
              <a:tailEnd type="triangle"/>
            </a:ln>
          </p:spPr>
        </p:cxnSp>
        <p:sp>
          <p:nvSpPr>
            <p:cNvPr id="28" name="Line">
              <a:extLst>
                <a:ext uri="{FF2B5EF4-FFF2-40B4-BE49-F238E27FC236}">
                  <a16:creationId xmlns:a16="http://schemas.microsoft.com/office/drawing/2014/main" id="{F2DDD251-C282-6E7C-42D4-4E24D25A5D65}"/>
                </a:ext>
              </a:extLst>
            </p:cNvPr>
            <p:cNvSpPr/>
            <p:nvPr/>
          </p:nvSpPr>
          <p:spPr>
            <a:xfrm flipH="1" flipV="1">
              <a:off x="14582371" y="7839186"/>
              <a:ext cx="3146846" cy="1687205"/>
            </a:xfrm>
            <a:prstGeom prst="line">
              <a:avLst/>
            </a:prstGeom>
            <a:ln w="50800">
              <a:solidFill>
                <a:srgbClr val="000000"/>
              </a:solidFill>
              <a:tailEnd type="triangle"/>
            </a:ln>
          </p:spPr>
          <p:txBody>
            <a:bodyPr lIns="45719" rIns="45719"/>
            <a:lstStyle/>
            <a:p>
              <a:pPr algn="l" defTabSz="914400" rtl="0">
                <a:defRPr sz="2100"/>
              </a:pPr>
              <a:endParaRPr/>
            </a:p>
          </p:txBody>
        </p:sp>
        <p:sp>
          <p:nvSpPr>
            <p:cNvPr id="29" name="Line">
              <a:extLst>
                <a:ext uri="{FF2B5EF4-FFF2-40B4-BE49-F238E27FC236}">
                  <a16:creationId xmlns:a16="http://schemas.microsoft.com/office/drawing/2014/main" id="{973B4ACF-4530-E795-9E7F-8B4D57402B88}"/>
                </a:ext>
              </a:extLst>
            </p:cNvPr>
            <p:cNvSpPr/>
            <p:nvPr/>
          </p:nvSpPr>
          <p:spPr>
            <a:xfrm flipH="1">
              <a:off x="14244293" y="1996171"/>
              <a:ext cx="3055465" cy="953638"/>
            </a:xfrm>
            <a:prstGeom prst="line">
              <a:avLst/>
            </a:prstGeom>
            <a:ln w="50800">
              <a:solidFill>
                <a:srgbClr val="000000"/>
              </a:solidFill>
              <a:tailEnd type="triangle"/>
            </a:ln>
          </p:spPr>
          <p:txBody>
            <a:bodyPr lIns="45719" rIns="45719"/>
            <a:lstStyle/>
            <a:p>
              <a:pPr algn="l" defTabSz="914400" rtl="0">
                <a:defRPr sz="2100"/>
              </a:pPr>
              <a:endParaRPr/>
            </a:p>
          </p:txBody>
        </p:sp>
        <p:sp>
          <p:nvSpPr>
            <p:cNvPr id="30" name="Brachial">
              <a:extLst>
                <a:ext uri="{FF2B5EF4-FFF2-40B4-BE49-F238E27FC236}">
                  <a16:creationId xmlns:a16="http://schemas.microsoft.com/office/drawing/2014/main" id="{E15393F6-91FB-CAC3-7A60-793F523ED523}"/>
                </a:ext>
              </a:extLst>
            </p:cNvPr>
            <p:cNvSpPr txBox="1"/>
            <p:nvPr/>
          </p:nvSpPr>
          <p:spPr>
            <a:xfrm>
              <a:off x="17710591" y="3791815"/>
              <a:ext cx="2827193" cy="952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t>ब्रेकियल</a:t>
              </a:r>
            </a:p>
          </p:txBody>
        </p:sp>
        <p:sp>
          <p:nvSpPr>
            <p:cNvPr id="31" name="Line">
              <a:extLst>
                <a:ext uri="{FF2B5EF4-FFF2-40B4-BE49-F238E27FC236}">
                  <a16:creationId xmlns:a16="http://schemas.microsoft.com/office/drawing/2014/main" id="{07E6D04A-4EAF-E5DA-352A-20E919C080CB}"/>
                </a:ext>
              </a:extLst>
            </p:cNvPr>
            <p:cNvSpPr/>
            <p:nvPr/>
          </p:nvSpPr>
          <p:spPr>
            <a:xfrm flipH="1">
              <a:off x="15380688" y="4339975"/>
              <a:ext cx="2193389" cy="847175"/>
            </a:xfrm>
            <a:prstGeom prst="line">
              <a:avLst/>
            </a:prstGeom>
            <a:ln w="50800">
              <a:solidFill>
                <a:srgbClr val="000000"/>
              </a:solidFill>
              <a:tailEnd type="triangle"/>
            </a:ln>
          </p:spPr>
          <p:txBody>
            <a:bodyPr lIns="45719" rIns="45719"/>
            <a:lstStyle/>
            <a:p>
              <a:pPr algn="l" defTabSz="914400" rtl="0">
                <a:defRPr sz="2100"/>
              </a:pPr>
              <a:endParaRPr/>
            </a:p>
          </p:txBody>
        </p:sp>
        <p:sp>
          <p:nvSpPr>
            <p:cNvPr id="32" name="Dorsalis Pedis">
              <a:extLst>
                <a:ext uri="{FF2B5EF4-FFF2-40B4-BE49-F238E27FC236}">
                  <a16:creationId xmlns:a16="http://schemas.microsoft.com/office/drawing/2014/main" id="{9D405424-948A-9779-FE65-C9593DF9A501}"/>
                </a:ext>
              </a:extLst>
            </p:cNvPr>
            <p:cNvSpPr txBox="1"/>
            <p:nvPr/>
          </p:nvSpPr>
          <p:spPr>
            <a:xfrm>
              <a:off x="7097264" y="11592865"/>
              <a:ext cx="3670513" cy="902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pPr algn="l" rtl="0"/>
              <a:r>
                <a:t>डोर्सालिस पेडिस</a:t>
              </a:r>
            </a:p>
          </p:txBody>
        </p:sp>
        <p:sp>
          <p:nvSpPr>
            <p:cNvPr id="33" name="Line">
              <a:extLst>
                <a:ext uri="{FF2B5EF4-FFF2-40B4-BE49-F238E27FC236}">
                  <a16:creationId xmlns:a16="http://schemas.microsoft.com/office/drawing/2014/main" id="{C6389028-168B-6D57-3625-6AC0DF89F322}"/>
                </a:ext>
              </a:extLst>
            </p:cNvPr>
            <p:cNvSpPr/>
            <p:nvPr/>
          </p:nvSpPr>
          <p:spPr>
            <a:xfrm>
              <a:off x="10955187" y="12132950"/>
              <a:ext cx="1879601" cy="1"/>
            </a:xfrm>
            <a:prstGeom prst="line">
              <a:avLst/>
            </a:prstGeom>
            <a:ln w="50800">
              <a:solidFill>
                <a:srgbClr val="000000"/>
              </a:solidFill>
              <a:tailEnd type="triangle"/>
            </a:ln>
          </p:spPr>
          <p:txBody>
            <a:bodyPr lIns="45719" rIns="45719"/>
            <a:lstStyle/>
            <a:p>
              <a:pPr algn="l" defTabSz="914400" rtl="0">
                <a:defRPr sz="2100"/>
              </a:pPr>
              <a:endParaRPr/>
            </a:p>
          </p:txBody>
        </p:sp>
      </p:grpSp>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017602" y="12813337"/>
            <a:ext cx="3686352" cy="67726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10122717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3665F-0A56-DFA1-E9C3-D4C8A5055B0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5409D89-F5B9-ADA1-E64D-D35E0BDA23B2}"/>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D249FABA-CBBA-0254-AEEA-697510DEED4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35FEA4B-CE61-0563-612F-00C8FD0B4234}"/>
              </a:ext>
            </a:extLst>
          </p:cNvPr>
          <p:cNvSpPr txBox="1"/>
          <p:nvPr/>
        </p:nvSpPr>
        <p:spPr>
          <a:xfrm>
            <a:off x="8564880" y="3888736"/>
            <a:ext cx="15076257" cy="7413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रक्त का ठोस भाग श्वेत रक्त कोशिकाओं, लाल रक्त कोशिकाओं और प्लेटलेट्स से मिलकर बना होता है।</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रक्त के तरल भाग को प्लाज़्मा कहा जाता है।</a:t>
            </a:r>
          </a:p>
          <a:p>
            <a:pPr marL="857250" indent="-857250" algn="l" rtl="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सामान्य वयस्क के शरीर में लगभग पांच से छह लीटर रक्त होता है।</a:t>
            </a:r>
          </a:p>
        </p:txBody>
      </p:sp>
      <p:sp>
        <p:nvSpPr>
          <p:cNvPr id="113" name="Rectangle">
            <a:extLst>
              <a:ext uri="{FF2B5EF4-FFF2-40B4-BE49-F238E27FC236}">
                <a16:creationId xmlns:a16="http://schemas.microsoft.com/office/drawing/2014/main" id="{06712312-F4BD-C5C0-77BB-335C3A2E7A9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2B28CAC0-CD2E-CF4A-16E7-DEF44E59BD36}"/>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4AF7ADE8-A8C4-CA93-76AE-F609C2A1205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9C96C3D1-4A77-040B-BEDE-0F4B10A8A28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7</a:t>
            </a:fld>
            <a:endParaRPr dirty="0"/>
          </a:p>
        </p:txBody>
      </p:sp>
      <p:pic>
        <p:nvPicPr>
          <p:cNvPr id="5" name="Picture 4">
            <a:extLst>
              <a:ext uri="{FF2B5EF4-FFF2-40B4-BE49-F238E27FC236}">
                <a16:creationId xmlns:a16="http://schemas.microsoft.com/office/drawing/2014/main" id="{10E517C5-A464-E85C-1DAE-8786FA6C1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283D893F-65C8-E17E-4382-A8B0666B0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A03C274-8E34-838F-BFB1-AAA5262768FA}"/>
              </a:ext>
            </a:extLst>
          </p:cNvPr>
          <p:cNvSpPr txBox="1"/>
          <p:nvPr/>
        </p:nvSpPr>
        <p:spPr>
          <a:xfrm>
            <a:off x="742863" y="2812493"/>
            <a:ext cx="5227631" cy="22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16600" dirty="0"/>
              <a:t>खून</a:t>
            </a: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4" y="12857429"/>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22728394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11730-6681-96BE-E6AD-01FB692F98E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266E5B1-DDC8-22FF-2474-E08153675599}"/>
              </a:ext>
            </a:extLst>
          </p:cNvPr>
          <p:cNvSpPr/>
          <p:nvPr/>
        </p:nvSpPr>
        <p:spPr>
          <a:xfrm>
            <a:off x="8167732" y="1"/>
            <a:ext cx="16216268" cy="12236824"/>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440DAE40-80F8-FFDE-EE4B-EE0479856BF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FBAC114-62E9-07D4-54D1-B0EEA319CA97}"/>
              </a:ext>
            </a:extLst>
          </p:cNvPr>
          <p:cNvSpPr txBox="1"/>
          <p:nvPr/>
        </p:nvSpPr>
        <p:spPr>
          <a:xfrm>
            <a:off x="8564880" y="3888736"/>
            <a:ext cx="15076257" cy="2078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r>
              <a:rPr lang="en-US" sz="6000" dirty="0">
                <a:solidFill>
                  <a:schemeClr val="tx1"/>
                </a:solidFill>
              </a:rPr>
              <a:t>किसी अंग में रक्त का संचार।</a:t>
            </a:r>
          </a:p>
        </p:txBody>
      </p:sp>
      <p:sp>
        <p:nvSpPr>
          <p:cNvPr id="113" name="Rectangle">
            <a:extLst>
              <a:ext uri="{FF2B5EF4-FFF2-40B4-BE49-F238E27FC236}">
                <a16:creationId xmlns:a16="http://schemas.microsoft.com/office/drawing/2014/main" id="{06398FB1-7CBF-07B8-95AD-66C1AAD25E4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B62F0920-5936-224F-27C6-AE83044E9805}"/>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BF159412-A2C4-8137-C913-19BECDDA4CA5}"/>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72FA8D84-EE49-20F4-2B3A-CC211100073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dirty="0"/>
          </a:p>
        </p:txBody>
      </p:sp>
      <p:pic>
        <p:nvPicPr>
          <p:cNvPr id="5" name="Picture 4">
            <a:extLst>
              <a:ext uri="{FF2B5EF4-FFF2-40B4-BE49-F238E27FC236}">
                <a16:creationId xmlns:a16="http://schemas.microsoft.com/office/drawing/2014/main" id="{011C5AFA-8762-E77C-78CA-BCE004B709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C5997464-409F-31F5-8E12-B05EFB9AC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D69E98ED-AD59-541D-166A-E076950FD52D}"/>
              </a:ext>
            </a:extLst>
          </p:cNvPr>
          <p:cNvSpPr txBox="1"/>
          <p:nvPr/>
        </p:nvSpPr>
        <p:spPr>
          <a:xfrm>
            <a:off x="708899" y="4397413"/>
            <a:ext cx="7113118" cy="1651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sz="11500" dirty="0"/>
              <a:t>छिड़काव</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170126" y="12723396"/>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22169613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1B5D2-E74A-0FE5-4E82-F1D134EC2BA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8A2AE6A-D97A-8BA4-5FA8-6870E6B38E5A}"/>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4F1FE7D5-F0E1-3F7E-228A-53CD393ADFA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1CF1469-BD51-54A2-72CA-7DD6E217B96F}"/>
              </a:ext>
            </a:extLst>
          </p:cNvPr>
          <p:cNvSpPr txBox="1"/>
          <p:nvPr/>
        </p:nvSpPr>
        <p:spPr>
          <a:xfrm>
            <a:off x="8564880" y="2733693"/>
            <a:ext cx="15076257" cy="8521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रक्त ऑक्सीजन के साथ-साथ कोशिकाओं का परिवहन भी करता है जो संक्रमण से लड़ती हैं और अपशिष्ट उत्पादों को बाहर निकालती हैं।</a:t>
            </a:r>
          </a:p>
          <a:p>
            <a:pPr marL="857250" indent="-857250" algn="l" rtl="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रक्त में जमने (थक्का बनने) की भी क्षमता होती है; इस प्रक्रिया में आमतौर पर समय लगता है</a:t>
            </a:r>
          </a:p>
          <a:p>
            <a:pPr marL="857250" indent="-857250" algn="l" rtl="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6 से 7 मिनट.</a:t>
            </a:r>
          </a:p>
        </p:txBody>
      </p:sp>
      <p:sp>
        <p:nvSpPr>
          <p:cNvPr id="113" name="Rectangle">
            <a:extLst>
              <a:ext uri="{FF2B5EF4-FFF2-40B4-BE49-F238E27FC236}">
                <a16:creationId xmlns:a16="http://schemas.microsoft.com/office/drawing/2014/main" id="{3BC158BC-2750-1E54-59B9-6F4FC5F8324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4A137BB0-5A60-FE73-F3D1-F8E596F12465}"/>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415A1B70-356C-CD51-D06C-B24DD501648A}"/>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9DB64A89-5F26-9BBC-9DA4-E05FB9E7132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9</a:t>
            </a:fld>
            <a:endParaRPr dirty="0"/>
          </a:p>
        </p:txBody>
      </p:sp>
      <p:pic>
        <p:nvPicPr>
          <p:cNvPr id="5" name="Picture 4">
            <a:extLst>
              <a:ext uri="{FF2B5EF4-FFF2-40B4-BE49-F238E27FC236}">
                <a16:creationId xmlns:a16="http://schemas.microsoft.com/office/drawing/2014/main" id="{A145501F-BAB6-C6A3-CAC4-2675EFE6CC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F622B365-3ADF-A53D-92C7-176BCF7C0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3CA37E7-FB5B-F84B-B633-8342E358E5B1}"/>
              </a:ext>
            </a:extLst>
          </p:cNvPr>
          <p:cNvSpPr txBox="1"/>
          <p:nvPr/>
        </p:nvSpPr>
        <p:spPr>
          <a:xfrm>
            <a:off x="742863" y="2812493"/>
            <a:ext cx="7113118" cy="3112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br>
              <a:rPr lang="en-IN" dirty="0"/>
            </a:br>
            <a:r>
              <a:rPr lang="en-IN" sz="9600" dirty="0"/>
              <a:t>कार्य</a:t>
            </a:r>
            <a:br>
              <a:rPr lang="en-IN" sz="9600" dirty="0"/>
            </a:b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801697"/>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0" y="0"/>
            <a:ext cx="4725567" cy="2559540"/>
          </a:xfrm>
          <a:prstGeom prst="rect">
            <a:avLst/>
          </a:prstGeom>
        </p:spPr>
      </p:pic>
    </p:spTree>
    <p:extLst>
      <p:ext uri="{BB962C8B-B14F-4D97-AF65-F5344CB8AC3E}">
        <p14:creationId xmlns:p14="http://schemas.microsoft.com/office/powerpoint/2010/main" val="659715372"/>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461</TotalTime>
  <Words>947</Words>
  <Application>Microsoft Office PowerPoint</Application>
  <PresentationFormat>Custom</PresentationFormat>
  <Paragraphs>168</Paragraphs>
  <Slides>27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Black</vt:lpstr>
      <vt:lpstr>Book Antiqua</vt:lpstr>
      <vt:lpstr>Calibri</vt:lpstr>
      <vt:lpstr>Open Sans</vt:lpstr>
      <vt:lpstr>Open Sans Semibold</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TRG BR 1</cp:lastModifiedBy>
  <cp:revision>85</cp:revision>
  <dcterms:modified xsi:type="dcterms:W3CDTF">2025-12-19T11:46:46Z</dcterms:modified>
</cp:coreProperties>
</file>