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7" r:id="rId1"/>
  </p:sldMasterIdLst>
  <p:notesMasterIdLst>
    <p:notesMasterId r:id="rId39"/>
  </p:notesMasterIdLst>
  <p:sldIdLst>
    <p:sldId id="256" r:id="rId2"/>
    <p:sldId id="257" r:id="rId3"/>
    <p:sldId id="396" r:id="rId4"/>
    <p:sldId id="397" r:id="rId5"/>
    <p:sldId id="398" r:id="rId6"/>
    <p:sldId id="399" r:id="rId7"/>
    <p:sldId id="400" r:id="rId8"/>
    <p:sldId id="401" r:id="rId9"/>
    <p:sldId id="402" r:id="rId10"/>
    <p:sldId id="403" r:id="rId11"/>
    <p:sldId id="404" r:id="rId12"/>
    <p:sldId id="405"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418" r:id="rId26"/>
    <p:sldId id="419" r:id="rId27"/>
    <p:sldId id="420" r:id="rId28"/>
    <p:sldId id="421" r:id="rId29"/>
    <p:sldId id="422" r:id="rId30"/>
    <p:sldId id="423" r:id="rId31"/>
    <p:sldId id="424" r:id="rId32"/>
    <p:sldId id="425" r:id="rId33"/>
    <p:sldId id="426" r:id="rId34"/>
    <p:sldId id="427" r:id="rId35"/>
    <p:sldId id="428" r:id="rId36"/>
    <p:sldId id="429" r:id="rId37"/>
    <p:sldId id="27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05" autoAdjust="0"/>
  </p:normalViewPr>
  <p:slideViewPr>
    <p:cSldViewPr>
      <p:cViewPr varScale="1">
        <p:scale>
          <a:sx n="74" d="100"/>
          <a:sy n="74" d="100"/>
        </p:scale>
        <p:origin x="1146" y="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4567AE-7EE2-49F0-B2ED-75DB91DBB2F5}" type="datetimeFigureOut">
              <a:rPr lang="en-IN" smtClean="0"/>
              <a:pPr/>
              <a:t>17-12-2025</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39C833-4300-4E12-82F9-BD654A0154D1}" type="slidenum">
              <a:rPr lang="en-IN" smtClean="0"/>
              <a:pPr/>
              <a:t>‹#›</a:t>
            </a:fld>
            <a:endParaRPr lang="en-IN"/>
          </a:p>
        </p:txBody>
      </p:sp>
    </p:spTree>
    <p:extLst>
      <p:ext uri="{BB962C8B-B14F-4D97-AF65-F5344CB8AC3E}">
        <p14:creationId xmlns:p14="http://schemas.microsoft.com/office/powerpoint/2010/main" val="3921527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endParaRPr lang="en-IN" dirty="0"/>
          </a:p>
        </p:txBody>
      </p:sp>
    </p:spTree>
    <p:extLst>
      <p:ext uri="{BB962C8B-B14F-4D97-AF65-F5344CB8AC3E}">
        <p14:creationId xmlns:p14="http://schemas.microsoft.com/office/powerpoint/2010/main" val="3721631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11406102" y="6406669"/>
            <a:ext cx="484703" cy="451331"/>
          </a:xfrm>
          <a:prstGeom prst="rect">
            <a:avLst/>
          </a:prstGeom>
        </p:spPr>
        <p:txBody>
          <a:bodyPr lIns="78283" tIns="78283" rIns="78283" bIns="78283" anchor="t"/>
          <a:lstStyle>
            <a:lvl1pPr algn="ctr">
              <a:spcBef>
                <a:spcPts val="300"/>
              </a:spcBef>
              <a:defRPr sz="1500" b="1">
                <a:solidFill>
                  <a:srgbClr val="E46C0A"/>
                </a:solidFill>
                <a:latin typeface="Open Sans"/>
                <a:ea typeface="Open Sans"/>
                <a:cs typeface="Open Sans"/>
                <a:sym typeface="Open Sans"/>
              </a:defRPr>
            </a:lvl1pPr>
          </a:lstStyle>
          <a:p>
            <a:r>
              <a:rPr lang="en-IN" dirty="0"/>
              <a:t>1</a:t>
            </a:r>
          </a:p>
        </p:txBody>
      </p:sp>
    </p:spTree>
    <p:extLst>
      <p:ext uri="{BB962C8B-B14F-4D97-AF65-F5344CB8AC3E}">
        <p14:creationId xmlns:p14="http://schemas.microsoft.com/office/powerpoint/2010/main" val="417153182"/>
      </p:ext>
    </p:extLst>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888644-DB6B-BD16-55DC-F227AC643E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A5F6F9-3BB2-EE61-2665-0061CDC12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F600F-7E98-C92F-7FC4-0057634767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3410247A-0890-4A5E-8B74-FBC9056AB96A}" type="datetime5">
              <a:rPr lang="en-US" smtClean="0">
                <a:solidFill>
                  <a:srgbClr val="EAEAEA"/>
                </a:solidFill>
              </a:rPr>
              <a:t>17-Dec-25</a:t>
            </a:fld>
            <a:endParaRPr lang="en-US">
              <a:solidFill>
                <a:srgbClr val="EAEAEA"/>
              </a:solidFill>
            </a:endParaRPr>
          </a:p>
        </p:txBody>
      </p:sp>
      <p:sp>
        <p:nvSpPr>
          <p:cNvPr id="5" name="Footer Placeholder 4">
            <a:extLst>
              <a:ext uri="{FF2B5EF4-FFF2-40B4-BE49-F238E27FC236}">
                <a16:creationId xmlns:a16="http://schemas.microsoft.com/office/drawing/2014/main" id="{381FAFCB-4D12-3F17-E95D-ABEE4DCB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US">
                <a:solidFill>
                  <a:srgbClr val="EAEAEA"/>
                </a:solidFill>
              </a:rPr>
              <a:t>SH SANJAY KR RANJAN, DC</a:t>
            </a:r>
          </a:p>
        </p:txBody>
      </p:sp>
      <p:sp>
        <p:nvSpPr>
          <p:cNvPr id="6" name="Slide Number Placeholder 5">
            <a:extLst>
              <a:ext uri="{FF2B5EF4-FFF2-40B4-BE49-F238E27FC236}">
                <a16:creationId xmlns:a16="http://schemas.microsoft.com/office/drawing/2014/main" id="{898D39D3-9A99-E7A2-42BC-61BE8678C0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D7F9B7B9-FCE6-460D-8297-28D6E9B58061}" type="slidenum">
              <a:rPr lang="en-US" smtClean="0">
                <a:solidFill>
                  <a:srgbClr val="EAEAEA"/>
                </a:solidFill>
              </a:rPr>
              <a:pPr fontAlgn="base">
                <a:spcBef>
                  <a:spcPct val="0"/>
                </a:spcBef>
                <a:spcAft>
                  <a:spcPct val="0"/>
                </a:spcAft>
                <a:defRPr/>
              </a:pPr>
              <a:t>‹#›</a:t>
            </a:fld>
            <a:endParaRPr lang="en-US">
              <a:solidFill>
                <a:srgbClr val="EAEAEA"/>
              </a:solidFill>
            </a:endParaRPr>
          </a:p>
        </p:txBody>
      </p:sp>
    </p:spTree>
    <p:extLst>
      <p:ext uri="{BB962C8B-B14F-4D97-AF65-F5344CB8AC3E}">
        <p14:creationId xmlns:p14="http://schemas.microsoft.com/office/powerpoint/2010/main" val="3508779727"/>
      </p:ext>
    </p:extLst>
  </p:cSld>
  <p:clrMap bg1="lt1" tx1="dk1" bg2="lt2" tx2="dk2" accent1="accent1" accent2="accent2" accent3="accent3" accent4="accent4" accent5="accent5" accent6="accent6" hlink="hlink" folHlink="folHlink"/>
  <p:sldLayoutIdLst>
    <p:sldLayoutId id="2147483820"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p:cNvSpPr/>
          <p:nvPr/>
        </p:nvSpPr>
        <p:spPr>
          <a:xfrm>
            <a:off x="506367" y="6769294"/>
            <a:ext cx="1907669" cy="101600"/>
          </a:xfrm>
          <a:prstGeom prst="rect">
            <a:avLst/>
          </a:prstGeom>
          <a:solidFill>
            <a:srgbClr val="F7903B"/>
          </a:solidFill>
          <a:ln w="12700">
            <a:miter lim="400000"/>
          </a:ln>
        </p:spPr>
        <p:txBody>
          <a:bodyPr lIns="39142" tIns="39142" rIns="39142" bIns="39142"/>
          <a:lstStyle/>
          <a:p>
            <a:pPr algn="l" rtl="0"/>
            <a:endParaRPr sz="900"/>
          </a:p>
        </p:txBody>
      </p:sp>
      <p:sp>
        <p:nvSpPr>
          <p:cNvPr id="83" name="Shape"/>
          <p:cNvSpPr/>
          <p:nvPr/>
        </p:nvSpPr>
        <p:spPr>
          <a:xfrm>
            <a:off x="0" y="1940094"/>
            <a:ext cx="6834554" cy="2464266"/>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39142" tIns="39142" rIns="39142" bIns="39142"/>
          <a:lstStyle/>
          <a:p>
            <a:pPr algn="l" rtl="0"/>
            <a:endParaRPr sz="900"/>
          </a:p>
        </p:txBody>
      </p:sp>
      <p:sp>
        <p:nvSpPr>
          <p:cNvPr id="84" name="LESSON 2…"/>
          <p:cNvSpPr txBox="1"/>
          <p:nvPr/>
        </p:nvSpPr>
        <p:spPr>
          <a:xfrm>
            <a:off x="506367" y="2223945"/>
            <a:ext cx="4292601" cy="2110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p>
            <a:pPr algn="l" defTabSz="1219200" rtl="0">
              <a:defRPr sz="6400" b="1">
                <a:solidFill>
                  <a:srgbClr val="FFFFFF"/>
                </a:solidFill>
                <a:latin typeface="Open Sans"/>
                <a:ea typeface="Open Sans"/>
                <a:cs typeface="Open Sans"/>
                <a:sym typeface="Open Sans"/>
              </a:defRPr>
            </a:pPr>
            <a:r>
              <a:rPr lang="en-IN" sz="3300" dirty="0"/>
              <a:t>पाठ 07</a:t>
            </a:r>
          </a:p>
          <a:p>
            <a:pPr algn="l" defTabSz="1219200" rtl="0">
              <a:defRPr sz="6400" cap="all">
                <a:solidFill>
                  <a:srgbClr val="FFFFFF"/>
                </a:solidFill>
                <a:latin typeface="Open Sans"/>
                <a:ea typeface="Open Sans"/>
                <a:cs typeface="Open Sans"/>
                <a:sym typeface="Open Sans"/>
              </a:defRPr>
            </a:pPr>
            <a:r>
              <a:rPr lang="en-US" sz="3300" dirty="0"/>
              <a:t>सामूहिक विनाश के हथियार का अवलोकन</a:t>
            </a:r>
          </a:p>
        </p:txBody>
      </p:sp>
      <p:sp>
        <p:nvSpPr>
          <p:cNvPr id="85" name="Shape"/>
          <p:cNvSpPr/>
          <p:nvPr/>
        </p:nvSpPr>
        <p:spPr>
          <a:xfrm flipH="1">
            <a:off x="-28360" y="-29252"/>
            <a:ext cx="12248739" cy="12610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39142" tIns="39142" rIns="39142" bIns="39142" numCol="1" anchor="t">
            <a:noAutofit/>
          </a:bodyPr>
          <a:lstStyle/>
          <a:p>
            <a:pPr algn="l" rtl="0"/>
            <a:endParaRPr sz="900"/>
          </a:p>
        </p:txBody>
      </p:sp>
      <p:sp>
        <p:nvSpPr>
          <p:cNvPr id="4" name="Rectangle: Rounded Corners 3">
            <a:extLst>
              <a:ext uri="{FF2B5EF4-FFF2-40B4-BE49-F238E27FC236}">
                <a16:creationId xmlns:a16="http://schemas.microsoft.com/office/drawing/2014/main" id="{2E9EC43E-C7B1-EF48-5F3B-E2AF3723BE8A}"/>
              </a:ext>
            </a:extLst>
          </p:cNvPr>
          <p:cNvSpPr/>
          <p:nvPr/>
        </p:nvSpPr>
        <p:spPr>
          <a:xfrm>
            <a:off x="2415669" y="315962"/>
            <a:ext cx="8117213" cy="598236"/>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142" tIns="39142" rIns="39142" bIns="39142" numCol="1" spcCol="38100" rtlCol="0" anchor="t">
            <a:spAutoFit/>
          </a:bodyPr>
          <a:lstStyle/>
          <a:p>
            <a:pPr algn="ctr" rtl="0"/>
            <a:r>
              <a:rPr lang="en-US" sz="3000" dirty="0" err="1">
                <a:solidFill>
                  <a:srgbClr val="C00000"/>
                </a:solidFill>
                <a:latin typeface="Arial Black" panose="020B0A04020102020204" pitchFamily="34" charset="0"/>
              </a:rPr>
              <a:t>सी.बी.आर.एन</a:t>
            </a:r>
            <a:r>
              <a:rPr lang="en-US" sz="3000" dirty="0">
                <a:solidFill>
                  <a:srgbClr val="C00000"/>
                </a:solidFill>
                <a:latin typeface="Arial Black" panose="020B0A04020102020204" pitchFamily="34" charset="0"/>
              </a:rPr>
              <a:t>. मॉड्यूल: सीएपीएफ</a:t>
            </a:r>
            <a:endParaRPr lang="en-IN" sz="3000" dirty="0">
              <a:solidFill>
                <a:srgbClr val="C00000"/>
              </a:solidFill>
              <a:latin typeface="Arial Black" panose="020B0A04020102020204" pitchFamily="34" charset="0"/>
              <a:sym typeface="Arial"/>
            </a:endParaRPr>
          </a:p>
        </p:txBody>
      </p:sp>
      <p:sp>
        <p:nvSpPr>
          <p:cNvPr id="7" name="AutoShape 2" descr="32.4 The Disaster Management Cycle - Population Health for Nurses | OpenStax">
            <a:extLst>
              <a:ext uri="{FF2B5EF4-FFF2-40B4-BE49-F238E27FC236}">
                <a16:creationId xmlns:a16="http://schemas.microsoft.com/office/drawing/2014/main" id="{4D1BA03F-4B3F-23DC-01F7-7A1F6312F2C4}"/>
              </a:ext>
            </a:extLst>
          </p:cNvPr>
          <p:cNvSpPr>
            <a:spLocks noChangeAspect="1" noChangeArrowheads="1"/>
          </p:cNvSpPr>
          <p:nvPr/>
        </p:nvSpPr>
        <p:spPr bwMode="auto">
          <a:xfrm>
            <a:off x="6019800" y="33528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algn="l" rtl="0"/>
            <a:endParaRPr lang="en-IN" sz="900"/>
          </a:p>
        </p:txBody>
      </p:sp>
      <p:pic>
        <p:nvPicPr>
          <p:cNvPr id="10" name="Picture 9">
            <a:extLst>
              <a:ext uri="{FF2B5EF4-FFF2-40B4-BE49-F238E27FC236}">
                <a16:creationId xmlns:a16="http://schemas.microsoft.com/office/drawing/2014/main" id="{75D8E960-3AA9-22EC-7685-3C46A378FF6B}"/>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rcRect/>
          <a:stretch/>
        </p:blipFill>
        <p:spPr>
          <a:xfrm>
            <a:off x="4759575" y="2555045"/>
            <a:ext cx="1336426" cy="1261072"/>
          </a:xfrm>
          <a:prstGeom prst="rect">
            <a:avLst/>
          </a:prstGeom>
        </p:spPr>
      </p:pic>
      <p:pic>
        <p:nvPicPr>
          <p:cNvPr id="8" name="Picture 7">
            <a:extLst>
              <a:ext uri="{FF2B5EF4-FFF2-40B4-BE49-F238E27FC236}">
                <a16:creationId xmlns:a16="http://schemas.microsoft.com/office/drawing/2014/main" id="{AD3090FD-6B08-3911-9B2E-4298BEB3182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7905" y="40188"/>
            <a:ext cx="1590525" cy="1109759"/>
          </a:xfrm>
          <a:prstGeom prst="rect">
            <a:avLst/>
          </a:prstGeom>
        </p:spPr>
      </p:pic>
      <p:pic>
        <p:nvPicPr>
          <p:cNvPr id="11" name="Picture 10">
            <a:extLst>
              <a:ext uri="{FF2B5EF4-FFF2-40B4-BE49-F238E27FC236}">
                <a16:creationId xmlns:a16="http://schemas.microsoft.com/office/drawing/2014/main" id="{FB2A9AEF-AB38-7144-38E6-1F20536B3EA5}"/>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0993135" y="30840"/>
            <a:ext cx="1080000" cy="1188000"/>
          </a:xfrm>
          <a:prstGeom prst="rect">
            <a:avLst/>
          </a:prstGeom>
        </p:spPr>
      </p:pic>
      <p:pic>
        <p:nvPicPr>
          <p:cNvPr id="2" name="Picture 1">
            <a:extLst>
              <a:ext uri="{FF2B5EF4-FFF2-40B4-BE49-F238E27FC236}">
                <a16:creationId xmlns:a16="http://schemas.microsoft.com/office/drawing/2014/main" id="{999D0056-4120-1B80-2223-2EDBBBAC6B6E}"/>
              </a:ext>
            </a:extLst>
          </p:cNvPr>
          <p:cNvPicPr>
            <a:picLocks noChangeAspect="1"/>
          </p:cNvPicPr>
          <p:nvPr/>
        </p:nvPicPr>
        <p:blipFill>
          <a:blip r:embed="rId6"/>
          <a:stretch>
            <a:fillRect/>
          </a:stretch>
        </p:blipFill>
        <p:spPr>
          <a:xfrm>
            <a:off x="7128393" y="1788611"/>
            <a:ext cx="4404742" cy="4404742"/>
          </a:xfrm>
          <a:prstGeom prst="rect">
            <a:avLst/>
          </a:prstGeom>
        </p:spPr>
      </p:pic>
      <p:sp>
        <p:nvSpPr>
          <p:cNvPr id="3" name="TextBox 2">
            <a:extLst>
              <a:ext uri="{FF2B5EF4-FFF2-40B4-BE49-F238E27FC236}">
                <a16:creationId xmlns:a16="http://schemas.microsoft.com/office/drawing/2014/main" id="{1D6178A8-CFA9-EED4-2CBD-FF6B4E718BD8}"/>
              </a:ext>
            </a:extLst>
          </p:cNvPr>
          <p:cNvSpPr txBox="1"/>
          <p:nvPr/>
        </p:nvSpPr>
        <p:spPr>
          <a:xfrm>
            <a:off x="4079631" y="6508198"/>
            <a:ext cx="3396343" cy="338554"/>
          </a:xfrm>
          <a:prstGeom prst="rect">
            <a:avLst/>
          </a:prstGeom>
          <a:noFill/>
        </p:spPr>
        <p:txBody>
          <a:bodyPr wrap="square" rtlCol="0">
            <a:spAutoFit/>
          </a:bodyPr>
          <a:lstStyle/>
          <a:p>
            <a:pPr algn="ctr"/>
            <a:r>
              <a:rPr lang="hi-IN" sz="1600" dirty="0"/>
              <a:t>निरीक्षक सुरेन्द्र कुमार पुनिया </a:t>
            </a:r>
            <a:endParaRPr lang="en-IN" sz="16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71D81-641F-70DC-8F86-DE432C47EE2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F3F9C53-4FBA-1171-D476-48670AE147ED}"/>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3CE2632E-2D89-B1E2-FF7E-11DA4E15EAF5}"/>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4E9CB487-5C41-E9C7-FE36-EF1657093E53}"/>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8694A24C-C9F8-D52D-D63A-2C2414A95317}"/>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10</a:t>
            </a:fld>
            <a:endParaRPr dirty="0"/>
          </a:p>
        </p:txBody>
      </p:sp>
      <p:sp>
        <p:nvSpPr>
          <p:cNvPr id="9" name="Course Purpose">
            <a:extLst>
              <a:ext uri="{FF2B5EF4-FFF2-40B4-BE49-F238E27FC236}">
                <a16:creationId xmlns:a16="http://schemas.microsoft.com/office/drawing/2014/main" id="{C1477293-69A9-0B64-F0DE-F6A5771EDD6A}"/>
              </a:ext>
            </a:extLst>
          </p:cNvPr>
          <p:cNvSpPr txBox="1"/>
          <p:nvPr/>
        </p:nvSpPr>
        <p:spPr>
          <a:xfrm>
            <a:off x="371432" y="1406247"/>
            <a:ext cx="3712434" cy="633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err="1"/>
              <a:t>परमाणु</a:t>
            </a:r>
            <a:r>
              <a:rPr lang="en-US" sz="3600" dirty="0"/>
              <a:t> हथियार</a:t>
            </a:r>
          </a:p>
        </p:txBody>
      </p:sp>
      <p:pic>
        <p:nvPicPr>
          <p:cNvPr id="2" name="Picture 1">
            <a:extLst>
              <a:ext uri="{FF2B5EF4-FFF2-40B4-BE49-F238E27FC236}">
                <a16:creationId xmlns:a16="http://schemas.microsoft.com/office/drawing/2014/main" id="{88863D81-5A1E-8D0A-039E-557C6CDCEB9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CA44C8FB-52C4-86BC-D4C7-71F9C06F8143}"/>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22FE6333-9BEF-BF21-FAEA-04F1550CBE5D}"/>
              </a:ext>
            </a:extLst>
          </p:cNvPr>
          <p:cNvSpPr txBox="1"/>
          <p:nvPr/>
        </p:nvSpPr>
        <p:spPr>
          <a:xfrm>
            <a:off x="4572000" y="1358027"/>
            <a:ext cx="6553201" cy="4355038"/>
          </a:xfrm>
          <a:prstGeom prst="rect">
            <a:avLst/>
          </a:prstGeom>
          <a:noFill/>
        </p:spPr>
        <p:txBody>
          <a:bodyPr wrap="square" rtlCol="0">
            <a:spAutoFit/>
            <a:scene3d>
              <a:camera prst="orthographicFront"/>
              <a:lightRig rig="threePt" dir="t"/>
            </a:scene3d>
            <a:sp3d extrusionH="57150">
              <a:bevelT w="38100" h="38100"/>
            </a:sp3d>
          </a:bodyPr>
          <a:lstStyle/>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20,000 परमाणु हथियार</a:t>
            </a: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कई हज़ार मेगाटन</a:t>
            </a: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अमेरिका और रूस के पास 13,000 सक्रिय रूप से तैनात हथियार हैं</a:t>
            </a: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2500 (अमेरिका) और 2000 (रूस) हाई अलर्ट पर</a:t>
            </a: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15 मिनट में फायर, 30 मिनट में लक्ष्य तक पहुंचना</a:t>
            </a:r>
          </a:p>
          <a:p>
            <a:pPr marL="342900" indent="-342900" algn="l" rtl="0">
              <a:spcAft>
                <a:spcPts val="600"/>
              </a:spcAft>
              <a:buFont typeface="Arial" panose="020B0604020202020204" pitchFamily="34" charset="0"/>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90686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73A31-5EFB-B63D-4E2B-DFF42EB4C8B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EE7381F-C0CD-39D6-E0C7-CE43D2CF36F0}"/>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C26B05C3-DB4C-5E5C-9D88-8210BC4AC1DF}"/>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F70AF53A-F9FA-403D-8C5B-F4A786710B35}"/>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DA2B86F4-8776-C063-A2EF-98C8675C9A9A}"/>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11</a:t>
            </a:fld>
            <a:endParaRPr dirty="0"/>
          </a:p>
        </p:txBody>
      </p:sp>
      <p:sp>
        <p:nvSpPr>
          <p:cNvPr id="9" name="Course Purpose">
            <a:extLst>
              <a:ext uri="{FF2B5EF4-FFF2-40B4-BE49-F238E27FC236}">
                <a16:creationId xmlns:a16="http://schemas.microsoft.com/office/drawing/2014/main" id="{1D32EFF0-D0C0-9979-6589-4D6A64E9C0F1}"/>
              </a:ext>
            </a:extLst>
          </p:cNvPr>
          <p:cNvSpPr txBox="1"/>
          <p:nvPr/>
        </p:nvSpPr>
        <p:spPr>
          <a:xfrm>
            <a:off x="371432" y="1406247"/>
            <a:ext cx="3712434"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परमाणु हथियार के प्रभाव</a:t>
            </a:r>
          </a:p>
        </p:txBody>
      </p:sp>
      <p:pic>
        <p:nvPicPr>
          <p:cNvPr id="2" name="Picture 1">
            <a:extLst>
              <a:ext uri="{FF2B5EF4-FFF2-40B4-BE49-F238E27FC236}">
                <a16:creationId xmlns:a16="http://schemas.microsoft.com/office/drawing/2014/main" id="{75C9805C-4A46-2949-B824-FC8F9494B1B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ACE403E8-AC6E-FEA4-BC62-1DFB5BA02547}"/>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1F7F1A57-99C4-83A0-74C0-81561DEEBE0A}"/>
              </a:ext>
            </a:extLst>
          </p:cNvPr>
          <p:cNvPicPr>
            <a:picLocks noChangeAspect="1"/>
          </p:cNvPicPr>
          <p:nvPr/>
        </p:nvPicPr>
        <p:blipFill>
          <a:blip r:embed="rId4"/>
          <a:stretch>
            <a:fillRect/>
          </a:stretch>
        </p:blipFill>
        <p:spPr>
          <a:xfrm>
            <a:off x="4520304" y="1425297"/>
            <a:ext cx="7300264" cy="4473612"/>
          </a:xfrm>
          <a:prstGeom prst="rect">
            <a:avLst/>
          </a:prstGeom>
        </p:spPr>
      </p:pic>
    </p:spTree>
    <p:extLst>
      <p:ext uri="{BB962C8B-B14F-4D97-AF65-F5344CB8AC3E}">
        <p14:creationId xmlns:p14="http://schemas.microsoft.com/office/powerpoint/2010/main" val="330251280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ADE40-08EF-30A0-A78A-7AF9E98E1F2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97D8AAA-116C-318D-32F8-7DED99E8EDB3}"/>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57DA393A-5A9A-DA94-2E8F-3EF8A73FB6CA}"/>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65D1A59A-DCBC-B8C3-BE88-7F21A652DA5E}"/>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CEC1B334-DB05-8F49-3676-73FCA125D4AB}"/>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12</a:t>
            </a:fld>
            <a:endParaRPr dirty="0"/>
          </a:p>
        </p:txBody>
      </p:sp>
      <p:sp>
        <p:nvSpPr>
          <p:cNvPr id="9" name="Course Purpose">
            <a:extLst>
              <a:ext uri="{FF2B5EF4-FFF2-40B4-BE49-F238E27FC236}">
                <a16:creationId xmlns:a16="http://schemas.microsoft.com/office/drawing/2014/main" id="{FBEC1894-E1DA-91A0-2C10-9E5F3489440A}"/>
              </a:ext>
            </a:extLst>
          </p:cNvPr>
          <p:cNvSpPr txBox="1"/>
          <p:nvPr/>
        </p:nvSpPr>
        <p:spPr>
          <a:xfrm>
            <a:off x="371432" y="1406247"/>
            <a:ext cx="3712434"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परमाणु विस्फोट के प्रभाव</a:t>
            </a:r>
          </a:p>
        </p:txBody>
      </p:sp>
      <p:pic>
        <p:nvPicPr>
          <p:cNvPr id="2" name="Picture 1">
            <a:extLst>
              <a:ext uri="{FF2B5EF4-FFF2-40B4-BE49-F238E27FC236}">
                <a16:creationId xmlns:a16="http://schemas.microsoft.com/office/drawing/2014/main" id="{B9233F40-43CF-4235-A846-9355AE54170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0D61A045-F979-4DAA-F41A-CE0CD1C55AE6}"/>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28ADB1F8-F1EE-9385-D9D0-EEFD7BC5B46A}"/>
              </a:ext>
            </a:extLst>
          </p:cNvPr>
          <p:cNvSpPr txBox="1"/>
          <p:nvPr/>
        </p:nvSpPr>
        <p:spPr>
          <a:xfrm>
            <a:off x="4572000" y="1358027"/>
            <a:ext cx="6553201" cy="5601533"/>
          </a:xfrm>
          <a:prstGeom prst="rect">
            <a:avLst/>
          </a:prstGeom>
          <a:noFill/>
        </p:spPr>
        <p:txBody>
          <a:bodyPr wrap="square" rtlCol="0">
            <a:spAutoFit/>
            <a:scene3d>
              <a:camera prst="orthographicFront"/>
              <a:lightRig rig="threePt" dir="t"/>
            </a:scene3d>
            <a:sp3d extrusionH="57150">
              <a:bevelT w="38100" h="38100"/>
            </a:sp3d>
          </a:bodyPr>
          <a:lstStyle/>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तुरंत:</a:t>
            </a:r>
          </a:p>
          <a:p>
            <a:pPr marL="342900" indent="-342900" algn="l" rtl="0">
              <a:spcAft>
                <a:spcPts val="600"/>
              </a:spcAft>
              <a:buFont typeface="Arial" panose="020B0604020202020204" pitchFamily="34" charset="0"/>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तापीय विकिरण द्वारा वाष्पीकृत</a:t>
            </a:r>
          </a:p>
          <a:p>
            <a:pPr marL="342900" indent="-342900" algn="l" rtl="0">
              <a:spcAft>
                <a:spcPts val="600"/>
              </a:spcAft>
              <a:buFont typeface="Arial" panose="020B0604020202020204" pitchFamily="34" charset="0"/>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विस्फोट तरंग से कुचला गया</a:t>
            </a:r>
          </a:p>
          <a:p>
            <a:pPr marL="342900" indent="-342900" algn="l" rtl="0">
              <a:spcAft>
                <a:spcPts val="600"/>
              </a:spcAft>
              <a:buFont typeface="Arial" panose="020B0604020202020204" pitchFamily="34" charset="0"/>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आग के तूफ़ान से जलना और दम घुटना</a:t>
            </a:r>
          </a:p>
          <a:p>
            <a:pPr marL="342900" indent="-342900" algn="l" rtl="0">
              <a:spcAft>
                <a:spcPts val="600"/>
              </a:spcAft>
              <a:buFont typeface="Arial" panose="020B0604020202020204" pitchFamily="34" charset="0"/>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पीड़ा, दर्दनाक मौतें</a:t>
            </a:r>
          </a:p>
          <a:p>
            <a:pPr marL="342900" indent="-342900" algn="l" rtl="0">
              <a:spcAft>
                <a:spcPts val="600"/>
              </a:spcAft>
              <a:buFont typeface="Arial" panose="020B0604020202020204" pitchFamily="34" charset="0"/>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rtl="0">
              <a:spcAft>
                <a:spcPts val="600"/>
              </a:spcAft>
              <a:buFont typeface="Arial" panose="020B0604020202020204" pitchFamily="34" charset="0"/>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6499199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22859-1B2E-60D6-226F-B0BFF86DC2F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109C19E-D655-EC95-61AA-C78C48961C55}"/>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A55F9567-C371-77AE-BFC7-B2C62B9EC983}"/>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1436DA3E-E3DA-12FB-B508-9C63FD154663}"/>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F65468FB-7E37-9810-3CD4-F8F93C1C6774}"/>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13</a:t>
            </a:fld>
            <a:endParaRPr dirty="0"/>
          </a:p>
        </p:txBody>
      </p:sp>
      <p:sp>
        <p:nvSpPr>
          <p:cNvPr id="9" name="Course Purpose">
            <a:extLst>
              <a:ext uri="{FF2B5EF4-FFF2-40B4-BE49-F238E27FC236}">
                <a16:creationId xmlns:a16="http://schemas.microsoft.com/office/drawing/2014/main" id="{0E11B78A-AD76-EF02-C4AD-E6D7A889B7AA}"/>
              </a:ext>
            </a:extLst>
          </p:cNvPr>
          <p:cNvSpPr txBox="1"/>
          <p:nvPr/>
        </p:nvSpPr>
        <p:spPr>
          <a:xfrm>
            <a:off x="371432" y="1406247"/>
            <a:ext cx="3712434" cy="1741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परमाणु विस्फोट के प्रभाव</a:t>
            </a:r>
          </a:p>
        </p:txBody>
      </p:sp>
      <p:pic>
        <p:nvPicPr>
          <p:cNvPr id="2" name="Picture 1">
            <a:extLst>
              <a:ext uri="{FF2B5EF4-FFF2-40B4-BE49-F238E27FC236}">
                <a16:creationId xmlns:a16="http://schemas.microsoft.com/office/drawing/2014/main" id="{5520B646-AB42-E313-F95F-4CEEE88DB40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60AF171D-0044-62CC-755F-65013B7F6287}"/>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7BD2FA89-C955-EC58-6434-279EE111BB4C}"/>
              </a:ext>
            </a:extLst>
          </p:cNvPr>
          <p:cNvSpPr txBox="1"/>
          <p:nvPr/>
        </p:nvSpPr>
        <p:spPr>
          <a:xfrm>
            <a:off x="4572000" y="1358027"/>
            <a:ext cx="6832882" cy="3847207"/>
          </a:xfrm>
          <a:prstGeom prst="rect">
            <a:avLst/>
          </a:prstGeom>
          <a:noFill/>
        </p:spPr>
        <p:txBody>
          <a:bodyPr wrap="square" rtlCol="0">
            <a:spAutoFit/>
            <a:scene3d>
              <a:camera prst="orthographicFront"/>
              <a:lightRig rig="threePt" dir="t"/>
            </a:scene3d>
            <a:sp3d extrusionH="57150">
              <a:bevelT w="38100" h="38100"/>
            </a:sp3d>
          </a:bodyPr>
          <a:lstStyle/>
          <a:p>
            <a:pPr marL="342900" indent="-342900" algn="l" rtl="0">
              <a:spcAft>
                <a:spcPts val="600"/>
              </a:spcAft>
              <a:buFont typeface="Arial" panose="020B0604020202020204" pitchFamily="34" charset="0"/>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देर से होने वाले प्रभाव:</a:t>
            </a: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कैंसर</a:t>
            </a: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मनोवैज्ञानिक आघात</a:t>
            </a:r>
          </a:p>
          <a:p>
            <a:pPr marL="342900" indent="-342900" algn="l" rtl="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परमाणु शीतकाल (कृषि, परिवहन, औद्योगिक और स्वास्थ्य देखभाल प्रणालियों में व्यवधान के कारण बड़े पैमाने पर भुखमरी)</a:t>
            </a:r>
          </a:p>
        </p:txBody>
      </p:sp>
    </p:spTree>
    <p:extLst>
      <p:ext uri="{BB962C8B-B14F-4D97-AF65-F5344CB8AC3E}">
        <p14:creationId xmlns:p14="http://schemas.microsoft.com/office/powerpoint/2010/main" val="214893742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FD4D5-CD8B-46ED-6558-FA3C2A14A05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F5DDB22-6304-E5B4-8A49-CB509C84DD01}"/>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514AC998-847C-1552-3719-4695C63A347F}"/>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D4C534E0-576A-B80E-9B44-234307D9BB35}"/>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D74C5BF3-4AAC-8658-725E-E3938842CB53}"/>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14</a:t>
            </a:fld>
            <a:endParaRPr dirty="0"/>
          </a:p>
        </p:txBody>
      </p:sp>
      <p:sp>
        <p:nvSpPr>
          <p:cNvPr id="9" name="Course Purpose">
            <a:extLst>
              <a:ext uri="{FF2B5EF4-FFF2-40B4-BE49-F238E27FC236}">
                <a16:creationId xmlns:a16="http://schemas.microsoft.com/office/drawing/2014/main" id="{3829CC8B-715F-70D9-1161-B87DA5071F32}"/>
              </a:ext>
            </a:extLst>
          </p:cNvPr>
          <p:cNvSpPr txBox="1"/>
          <p:nvPr/>
        </p:nvSpPr>
        <p:spPr>
          <a:xfrm>
            <a:off x="371432" y="1406247"/>
            <a:ext cx="3712434"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चोटों के प्रकार</a:t>
            </a:r>
          </a:p>
        </p:txBody>
      </p:sp>
      <p:pic>
        <p:nvPicPr>
          <p:cNvPr id="2" name="Picture 1">
            <a:extLst>
              <a:ext uri="{FF2B5EF4-FFF2-40B4-BE49-F238E27FC236}">
                <a16:creationId xmlns:a16="http://schemas.microsoft.com/office/drawing/2014/main" id="{E27CF5E3-949F-2DC8-3D92-DAE57561275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4D202003-B915-F37F-2A72-EDB12C5EFD76}"/>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D8415C03-5194-343E-3075-B0E0E6EA2254}"/>
              </a:ext>
            </a:extLst>
          </p:cNvPr>
          <p:cNvSpPr txBox="1"/>
          <p:nvPr/>
        </p:nvSpPr>
        <p:spPr>
          <a:xfrm>
            <a:off x="4572000" y="1358027"/>
            <a:ext cx="6832882" cy="4286173"/>
          </a:xfrm>
          <a:prstGeom prst="rect">
            <a:avLst/>
          </a:prstGeom>
          <a:noFill/>
        </p:spPr>
        <p:txBody>
          <a:bodyPr wrap="square" rtlCol="0">
            <a:spAutoFit/>
            <a:scene3d>
              <a:camera prst="orthographicFront"/>
              <a:lightRig rig="threePt" dir="t"/>
            </a:scene3d>
            <a:sp3d extrusionH="57150">
              <a:bevelT w="38100" h="38100"/>
            </a:sp3d>
          </a:bodyPr>
          <a:lstStyle/>
          <a:p>
            <a:pPr marL="342900" indent="-3429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बर्न्स</a:t>
            </a:r>
          </a:p>
          <a:p>
            <a:pPr marL="342900" indent="-3429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अंधा कर देने वाला</a:t>
            </a:r>
          </a:p>
          <a:p>
            <a:pPr marL="342900" indent="-3429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बहरापन</a:t>
            </a:r>
          </a:p>
          <a:p>
            <a:pPr marL="342900" indent="-3429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फेफड़े का संकुचित होना</a:t>
            </a:r>
          </a:p>
          <a:p>
            <a:pPr marL="342900" indent="-342900" algn="l" rtl="0">
              <a:lnSpc>
                <a:spcPct val="150000"/>
              </a:lnSpc>
              <a:spcAft>
                <a:spcPts val="600"/>
              </a:spcAft>
              <a:buFont typeface="Arial" panose="020B0604020202020204" pitchFamily="34" charset="0"/>
              <a:buChar char="•"/>
            </a:pPr>
            <a:r>
              <a:rPr lang="hi-IN" sz="2800" dirty="0">
                <a:latin typeface="Open Sans" panose="020B0606030504020204" pitchFamily="34" charset="0"/>
                <a:ea typeface="Open Sans" panose="020B0606030504020204" pitchFamily="34" charset="0"/>
                <a:cs typeface="Open Sans" panose="020B0606030504020204" pitchFamily="34" charset="0"/>
              </a:rPr>
              <a:t>अंग - </a:t>
            </a:r>
            <a:r>
              <a:rPr lang="en-US" sz="2800" dirty="0" err="1">
                <a:latin typeface="Open Sans" panose="020B0606030504020204" pitchFamily="34" charset="0"/>
                <a:ea typeface="Open Sans" panose="020B0606030504020204" pitchFamily="34" charset="0"/>
                <a:cs typeface="Open Sans" panose="020B0606030504020204" pitchFamily="34" charset="0"/>
              </a:rPr>
              <a:t>भंग</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छर्रे के घाव</a:t>
            </a:r>
          </a:p>
        </p:txBody>
      </p:sp>
    </p:spTree>
    <p:extLst>
      <p:ext uri="{BB962C8B-B14F-4D97-AF65-F5344CB8AC3E}">
        <p14:creationId xmlns:p14="http://schemas.microsoft.com/office/powerpoint/2010/main" val="41151177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42616-CEE6-358A-73B3-1E1D7F24047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2254717-12C6-C48C-5202-6A1BD28FF89D}"/>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20726F48-C03D-E194-7B73-97BAD8F496A0}"/>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F6D65D29-E43A-CCFB-6180-C91A57F71543}"/>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166CEA86-135A-EF2C-5938-3CD747F2B099}"/>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15</a:t>
            </a:fld>
            <a:endParaRPr dirty="0"/>
          </a:p>
        </p:txBody>
      </p:sp>
      <p:sp>
        <p:nvSpPr>
          <p:cNvPr id="9" name="Course Purpose">
            <a:extLst>
              <a:ext uri="{FF2B5EF4-FFF2-40B4-BE49-F238E27FC236}">
                <a16:creationId xmlns:a16="http://schemas.microsoft.com/office/drawing/2014/main" id="{290D119A-4337-2A52-FBFB-A33174F35F35}"/>
              </a:ext>
            </a:extLst>
          </p:cNvPr>
          <p:cNvSpPr txBox="1"/>
          <p:nvPr/>
        </p:nvSpPr>
        <p:spPr>
          <a:xfrm>
            <a:off x="371432" y="1406247"/>
            <a:ext cx="3712434" cy="1741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परमाणु हथियारों का इतिहास</a:t>
            </a:r>
          </a:p>
        </p:txBody>
      </p:sp>
      <p:pic>
        <p:nvPicPr>
          <p:cNvPr id="2" name="Picture 1">
            <a:extLst>
              <a:ext uri="{FF2B5EF4-FFF2-40B4-BE49-F238E27FC236}">
                <a16:creationId xmlns:a16="http://schemas.microsoft.com/office/drawing/2014/main" id="{E990497F-73EE-E273-B01C-53487A35B36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DFB558A-311F-42D9-70D9-3A6536FA9723}"/>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BEADCCD4-9644-0F63-EB56-5B7499AD6110}"/>
              </a:ext>
            </a:extLst>
          </p:cNvPr>
          <p:cNvSpPr txBox="1"/>
          <p:nvPr/>
        </p:nvSpPr>
        <p:spPr>
          <a:xfrm>
            <a:off x="4572000" y="1358027"/>
            <a:ext cx="7248568" cy="4631909"/>
          </a:xfrm>
          <a:prstGeom prst="rect">
            <a:avLst/>
          </a:prstGeom>
          <a:noFill/>
        </p:spPr>
        <p:txBody>
          <a:bodyPr wrap="square" rtlCol="0">
            <a:spAutoFit/>
            <a:scene3d>
              <a:camera prst="orthographicFront"/>
              <a:lightRig rig="threePt" dir="t"/>
            </a:scene3d>
            <a:sp3d extrusionH="57150">
              <a:bevelT w="38100" h="38100"/>
            </a:sp3d>
          </a:bodyPr>
          <a:lstStyle/>
          <a:p>
            <a:pPr marL="342900" indent="-342900" algn="l" rtl="0">
              <a:lnSpc>
                <a:spcPct val="15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 9 अगस्त 1945 को जापान के ही नागासाकी में एक और बम गिराया गया और इसका तत्काल परिणाम जापानियों का आत्मसमर्पण था।</a:t>
            </a:r>
          </a:p>
          <a:p>
            <a:pPr marL="342900" indent="-342900" algn="l" rtl="0">
              <a:lnSpc>
                <a:spcPct val="15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1945 के बाद कई वर्षों तक अमेरिका ही एकमात्र शक्ति थी जो विखंडन उपकरण बना और वितरित कर सकती थी, लेकिन उसके बाद ऐसे बमों का कोई उपयोग नहीं हुआ।</a:t>
            </a:r>
          </a:p>
          <a:p>
            <a:pPr marL="342900" indent="-342900" algn="l" rtl="0">
              <a:lnSpc>
                <a:spcPct val="15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अगस्त 1949 में सोवियत संघ ने भी एक विखंडन उपकरण का </a:t>
            </a:r>
            <a:r>
              <a:rPr lang="en-US" sz="2400" dirty="0" err="1">
                <a:latin typeface="Open Sans" panose="020B0606030504020204" pitchFamily="34" charset="0"/>
                <a:ea typeface="Open Sans" panose="020B0606030504020204" pitchFamily="34" charset="0"/>
                <a:cs typeface="Open Sans" panose="020B0606030504020204" pitchFamily="34" charset="0"/>
              </a:rPr>
              <a:t>विस्फोट</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किया</a:t>
            </a:r>
            <a:r>
              <a:rPr lang="en-US" sz="24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10286082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A6436-CE8D-5229-3FA3-0DD411116B0D}"/>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C3C3C5F2-875B-0C22-FA13-E7B0A61DD493}"/>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454087B4-C164-B951-65CF-BF10B1CD3F43}"/>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2CA970B3-FE06-7E5A-7E40-E85343C8F7B6}"/>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16</a:t>
            </a:fld>
            <a:endParaRPr dirty="0"/>
          </a:p>
        </p:txBody>
      </p:sp>
      <p:sp>
        <p:nvSpPr>
          <p:cNvPr id="9" name="Course Purpose">
            <a:extLst>
              <a:ext uri="{FF2B5EF4-FFF2-40B4-BE49-F238E27FC236}">
                <a16:creationId xmlns:a16="http://schemas.microsoft.com/office/drawing/2014/main" id="{C2D298F7-FE75-5933-195A-26CE697CC7C1}"/>
              </a:ext>
            </a:extLst>
          </p:cNvPr>
          <p:cNvSpPr txBox="1"/>
          <p:nvPr/>
        </p:nvSpPr>
        <p:spPr>
          <a:xfrm>
            <a:off x="4585200" y="541666"/>
            <a:ext cx="2895600" cy="633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चेरनोबिल</a:t>
            </a:r>
          </a:p>
        </p:txBody>
      </p:sp>
      <p:pic>
        <p:nvPicPr>
          <p:cNvPr id="2" name="Picture 1">
            <a:extLst>
              <a:ext uri="{FF2B5EF4-FFF2-40B4-BE49-F238E27FC236}">
                <a16:creationId xmlns:a16="http://schemas.microsoft.com/office/drawing/2014/main" id="{916A7647-8748-2376-B281-213CE46669D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B1E58CB-9866-A16B-710D-C73EB7E555C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D87AE065-B284-5798-7034-AA7A9FFE1E85}"/>
              </a:ext>
            </a:extLst>
          </p:cNvPr>
          <p:cNvPicPr>
            <a:picLocks noChangeAspect="1"/>
          </p:cNvPicPr>
          <p:nvPr/>
        </p:nvPicPr>
        <p:blipFill>
          <a:blip r:embed="rId4"/>
          <a:stretch>
            <a:fillRect/>
          </a:stretch>
        </p:blipFill>
        <p:spPr>
          <a:xfrm>
            <a:off x="1295400" y="1244447"/>
            <a:ext cx="9418620" cy="5462134"/>
          </a:xfrm>
          <a:prstGeom prst="rect">
            <a:avLst/>
          </a:prstGeom>
        </p:spPr>
      </p:pic>
    </p:spTree>
    <p:extLst>
      <p:ext uri="{BB962C8B-B14F-4D97-AF65-F5344CB8AC3E}">
        <p14:creationId xmlns:p14="http://schemas.microsoft.com/office/powerpoint/2010/main" val="427001586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FC6E-5A5A-DE9F-21CB-DD8921064295}"/>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8F78A512-B08F-F35E-CC55-596728A0CDA2}"/>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8DE0C7A4-7454-7EA7-F3C5-A0457D321194}"/>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6F77A52E-95BD-2094-F095-315BC06B03FB}"/>
              </a:ext>
            </a:extLst>
          </p:cNvPr>
          <p:cNvSpPr txBox="1">
            <a:spLocks noGrp="1"/>
          </p:cNvSpPr>
          <p:nvPr>
            <p:ph type="sldNum" sz="quarter" idx="2"/>
          </p:nvPr>
        </p:nvSpPr>
        <p:spPr>
          <a:xfrm>
            <a:off x="11404882" y="6406669"/>
            <a:ext cx="48231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17</a:t>
            </a:fld>
            <a:endParaRPr dirty="0"/>
          </a:p>
        </p:txBody>
      </p:sp>
      <p:sp>
        <p:nvSpPr>
          <p:cNvPr id="9" name="Course Purpose">
            <a:extLst>
              <a:ext uri="{FF2B5EF4-FFF2-40B4-BE49-F238E27FC236}">
                <a16:creationId xmlns:a16="http://schemas.microsoft.com/office/drawing/2014/main" id="{72613F05-1E93-B055-54A1-4B9B3B278B02}"/>
              </a:ext>
            </a:extLst>
          </p:cNvPr>
          <p:cNvSpPr txBox="1"/>
          <p:nvPr/>
        </p:nvSpPr>
        <p:spPr>
          <a:xfrm>
            <a:off x="4585200" y="541666"/>
            <a:ext cx="2895600" cy="633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चेरनोबिल</a:t>
            </a:r>
          </a:p>
        </p:txBody>
      </p:sp>
      <p:pic>
        <p:nvPicPr>
          <p:cNvPr id="2" name="Picture 1">
            <a:extLst>
              <a:ext uri="{FF2B5EF4-FFF2-40B4-BE49-F238E27FC236}">
                <a16:creationId xmlns:a16="http://schemas.microsoft.com/office/drawing/2014/main" id="{0E276464-991F-2C07-7453-E5B589750CD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13A47D56-BE4A-4573-2BED-1C3909B7950B}"/>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DCE43BFA-948C-ABBE-8D4B-AD7B93A22AB9}"/>
              </a:ext>
            </a:extLst>
          </p:cNvPr>
          <p:cNvPicPr>
            <a:picLocks noChangeAspect="1"/>
          </p:cNvPicPr>
          <p:nvPr/>
        </p:nvPicPr>
        <p:blipFill>
          <a:blip r:embed="rId4"/>
          <a:stretch>
            <a:fillRect/>
          </a:stretch>
        </p:blipFill>
        <p:spPr>
          <a:xfrm>
            <a:off x="1842000" y="1752600"/>
            <a:ext cx="8382000" cy="4490357"/>
          </a:xfrm>
          <a:prstGeom prst="rect">
            <a:avLst/>
          </a:prstGeom>
        </p:spPr>
      </p:pic>
    </p:spTree>
    <p:extLst>
      <p:ext uri="{BB962C8B-B14F-4D97-AF65-F5344CB8AC3E}">
        <p14:creationId xmlns:p14="http://schemas.microsoft.com/office/powerpoint/2010/main" val="159921560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CA91E-9872-657B-D13C-4D5220C0A8F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6830955-1917-EBB8-6D6F-9D23E5D2F430}"/>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E03EF761-256F-CCDB-C650-39B63466DD6F}"/>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15BF9E41-9D4D-C6C5-0F31-2722821E124B}"/>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A150D7D1-872A-2935-96D9-3EE56ACDDC0E}"/>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18</a:t>
            </a:fld>
            <a:endParaRPr dirty="0"/>
          </a:p>
        </p:txBody>
      </p:sp>
      <p:sp>
        <p:nvSpPr>
          <p:cNvPr id="9" name="Course Purpose">
            <a:extLst>
              <a:ext uri="{FF2B5EF4-FFF2-40B4-BE49-F238E27FC236}">
                <a16:creationId xmlns:a16="http://schemas.microsoft.com/office/drawing/2014/main" id="{51C3E449-7CEA-E91D-74F4-6721CB135589}"/>
              </a:ext>
            </a:extLst>
          </p:cNvPr>
          <p:cNvSpPr txBox="1"/>
          <p:nvPr/>
        </p:nvSpPr>
        <p:spPr>
          <a:xfrm>
            <a:off x="371432" y="1406247"/>
            <a:ext cx="3712434"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err="1"/>
              <a:t>सी</a:t>
            </a:r>
            <a:r>
              <a:rPr lang="en-IN" sz="3600" dirty="0"/>
              <a:t>.</a:t>
            </a:r>
            <a:r>
              <a:rPr lang="en-US" sz="3600" dirty="0" err="1"/>
              <a:t>डब्ल्यू.ए</a:t>
            </a:r>
            <a:r>
              <a:rPr lang="en-US" sz="3600" dirty="0"/>
              <a:t>. का संक्षिप्त इतिहास</a:t>
            </a:r>
          </a:p>
        </p:txBody>
      </p:sp>
      <p:pic>
        <p:nvPicPr>
          <p:cNvPr id="2" name="Picture 1">
            <a:extLst>
              <a:ext uri="{FF2B5EF4-FFF2-40B4-BE49-F238E27FC236}">
                <a16:creationId xmlns:a16="http://schemas.microsoft.com/office/drawing/2014/main" id="{62618431-5397-BB51-6E2C-D095C975EB7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C0163AD3-28B4-0BE1-44E1-00363809FD77}"/>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1E4F3CC1-3F33-E65F-6C51-3207722054DF}"/>
              </a:ext>
            </a:extLst>
          </p:cNvPr>
          <p:cNvSpPr txBox="1"/>
          <p:nvPr/>
        </p:nvSpPr>
        <p:spPr>
          <a:xfrm>
            <a:off x="4572000" y="1358027"/>
            <a:ext cx="7248568" cy="5994333"/>
          </a:xfrm>
          <a:prstGeom prst="rect">
            <a:avLst/>
          </a:prstGeom>
          <a:noFill/>
        </p:spPr>
        <p:txBody>
          <a:bodyPr wrap="square" rtlCol="0">
            <a:spAutoFit/>
            <a:scene3d>
              <a:camera prst="orthographicFront"/>
              <a:lightRig rig="threePt" dir="t"/>
            </a:scene3d>
            <a:sp3d extrusionH="57150">
              <a:bevelT w="38100" h="38100"/>
            </a:sp3d>
          </a:bodyPr>
          <a:lstStyle/>
          <a:p>
            <a:pPr marL="342900" indent="-342900" algn="l" rtl="0">
              <a:lnSpc>
                <a:spcPct val="150000"/>
              </a:lnSpc>
              <a:spcAft>
                <a:spcPts val="600"/>
              </a:spcAft>
              <a:buFont typeface="Arial" panose="020B0604020202020204" pitchFamily="34" charset="0"/>
              <a:buChar char="•"/>
            </a:pPr>
            <a:r>
              <a:rPr lang="en-US" sz="2800" dirty="0" err="1">
                <a:latin typeface="Open Sans" panose="020B0606030504020204" pitchFamily="34" charset="0"/>
                <a:ea typeface="Open Sans" panose="020B0606030504020204" pitchFamily="34" charset="0"/>
                <a:cs typeface="Open Sans" panose="020B0606030504020204" pitchFamily="34" charset="0"/>
              </a:rPr>
              <a:t>सी.डब्ल्यू.ए</a:t>
            </a:r>
            <a:r>
              <a:rPr lang="en-US" sz="2800" dirty="0">
                <a:latin typeface="Open Sans" panose="020B0606030504020204" pitchFamily="34" charset="0"/>
                <a:ea typeface="Open Sans" panose="020B0606030504020204" pitchFamily="34" charset="0"/>
                <a:cs typeface="Open Sans" panose="020B0606030504020204" pitchFamily="34" charset="0"/>
              </a:rPr>
              <a:t>. सामान्यतः औद्योगिक रासायनिक प्रक्रियाओं के उपयोग के माध्यम से मानव निर्मित होते हैं।</a:t>
            </a:r>
          </a:p>
          <a:p>
            <a:pPr marL="342900" indent="-3429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रासायनिक एजेंटों का पहला प्रयोग उत्तेजक पदार्थों (जिन्हें दंगा नियंत्रण एजेंट के रूप में जाना जाता है) के छोटे प्रयोग से शुरू हुआ।</a:t>
            </a:r>
            <a:r>
              <a:rPr lang="en-US" sz="2800" dirty="0" err="1">
                <a:latin typeface="Open Sans" panose="020B0606030504020204" pitchFamily="34" charset="0"/>
                <a:ea typeface="Open Sans" panose="020B0606030504020204" pitchFamily="34" charset="0"/>
                <a:cs typeface="Open Sans" panose="020B0606030504020204" pitchFamily="34" charset="0"/>
              </a:rPr>
              <a:t>अर्थात</a:t>
            </a:r>
            <a:r>
              <a:rPr lang="en-US" sz="2800" dirty="0">
                <a:latin typeface="Open Sans" panose="020B0606030504020204" pitchFamily="34" charset="0"/>
                <a:ea typeface="Open Sans" panose="020B0606030504020204" pitchFamily="34" charset="0"/>
                <a:cs typeface="Open Sans" panose="020B0606030504020204" pitchFamily="34" charset="0"/>
              </a:rPr>
              <a:t>1914 में फ्रांसीसी सैनिकों ने जर्मन ठिकानों पर आंसू गैस के ग्रेनेड का इस्तेमाल किया (प्रथम विश्व युद्ध)</a:t>
            </a:r>
          </a:p>
          <a:p>
            <a:pPr marL="342900" indent="-342900" algn="l" rtl="0">
              <a:lnSpc>
                <a:spcPct val="150000"/>
              </a:lnSpc>
              <a:spcAft>
                <a:spcPts val="600"/>
              </a:spcAft>
              <a:buFont typeface="Arial" panose="020B0604020202020204" pitchFamily="34" charset="0"/>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45564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53CCF-EABC-6842-108F-9F3C80C7296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387320D-21F0-2AE2-08A5-F9D16D8ADB68}"/>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F2DFC0F2-8853-821F-A52C-9144FD5B270D}"/>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ACE5FD39-E103-D012-104F-5A86297075A1}"/>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DA5A50C0-2032-81DE-D75B-61B910942285}"/>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19</a:t>
            </a:fld>
            <a:endParaRPr dirty="0"/>
          </a:p>
        </p:txBody>
      </p:sp>
      <p:sp>
        <p:nvSpPr>
          <p:cNvPr id="9" name="Course Purpose">
            <a:extLst>
              <a:ext uri="{FF2B5EF4-FFF2-40B4-BE49-F238E27FC236}">
                <a16:creationId xmlns:a16="http://schemas.microsoft.com/office/drawing/2014/main" id="{CDA6FED9-788D-CC4C-2334-AC74C4AD969D}"/>
              </a:ext>
            </a:extLst>
          </p:cNvPr>
          <p:cNvSpPr txBox="1"/>
          <p:nvPr/>
        </p:nvSpPr>
        <p:spPr>
          <a:xfrm>
            <a:off x="371432" y="1406247"/>
            <a:ext cx="3712434"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err="1"/>
              <a:t>सी.डब्ल्यू.ए</a:t>
            </a:r>
            <a:r>
              <a:rPr lang="en-US" sz="3600" dirty="0"/>
              <a:t>. का संक्षिप्त इतिहास</a:t>
            </a:r>
          </a:p>
        </p:txBody>
      </p:sp>
      <p:pic>
        <p:nvPicPr>
          <p:cNvPr id="2" name="Picture 1">
            <a:extLst>
              <a:ext uri="{FF2B5EF4-FFF2-40B4-BE49-F238E27FC236}">
                <a16:creationId xmlns:a16="http://schemas.microsoft.com/office/drawing/2014/main" id="{F5C92691-70FD-4797-7094-97440590A2D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03B25BCD-BEEC-A073-052E-ED835B7EAF5D}"/>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99CEA0DC-A73D-CD70-3C9C-D392D68465D2}"/>
              </a:ext>
            </a:extLst>
          </p:cNvPr>
          <p:cNvSpPr txBox="1"/>
          <p:nvPr/>
        </p:nvSpPr>
        <p:spPr>
          <a:xfrm>
            <a:off x="4572000" y="1358027"/>
            <a:ext cx="7248568" cy="3993209"/>
          </a:xfrm>
          <a:prstGeom prst="rect">
            <a:avLst/>
          </a:prstGeom>
          <a:noFill/>
        </p:spPr>
        <p:txBody>
          <a:bodyPr wrap="square" rtlCol="0">
            <a:spAutoFit/>
            <a:scene3d>
              <a:camera prst="orthographicFront"/>
              <a:lightRig rig="threePt" dir="t"/>
            </a:scene3d>
            <a:sp3d extrusionH="57150">
              <a:bevelT w="38100" h="38100"/>
            </a:sp3d>
          </a:bodyPr>
          <a:lstStyle/>
          <a:p>
            <a:pPr marL="342900" indent="-3429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22 अप्रैल 1915 - जर्मन सेना </a:t>
            </a:r>
            <a:r>
              <a:rPr lang="en-US" sz="2800" dirty="0" err="1">
                <a:latin typeface="Open Sans" panose="020B0606030504020204" pitchFamily="34" charset="0"/>
                <a:ea typeface="Open Sans" panose="020B0606030504020204" pitchFamily="34" charset="0"/>
                <a:cs typeface="Open Sans" panose="020B0606030504020204" pitchFamily="34" charset="0"/>
              </a:rPr>
              <a:t>ने</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बेल्जियम</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के</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यप्रेस</a:t>
            </a:r>
            <a:r>
              <a:rPr lang="en-US" sz="2800" dirty="0">
                <a:latin typeface="Open Sans" panose="020B0606030504020204" pitchFamily="34" charset="0"/>
                <a:ea typeface="Open Sans" panose="020B0606030504020204" pitchFamily="34" charset="0"/>
                <a:cs typeface="Open Sans" panose="020B0606030504020204" pitchFamily="34" charset="0"/>
              </a:rPr>
              <a:t> में </a:t>
            </a:r>
            <a:r>
              <a:rPr lang="en-US" sz="2800" dirty="0" err="1">
                <a:latin typeface="Open Sans" panose="020B0606030504020204" pitchFamily="34" charset="0"/>
                <a:ea typeface="Open Sans" panose="020B0606030504020204" pitchFamily="34" charset="0"/>
                <a:cs typeface="Open Sans" panose="020B0606030504020204" pitchFamily="34" charset="0"/>
              </a:rPr>
              <a:t>मित्र</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देशों</a:t>
            </a:r>
            <a:r>
              <a:rPr lang="en-US" sz="2800" dirty="0">
                <a:latin typeface="Open Sans" panose="020B0606030504020204" pitchFamily="34" charset="0"/>
                <a:ea typeface="Open Sans" panose="020B0606030504020204" pitchFamily="34" charset="0"/>
                <a:cs typeface="Open Sans" panose="020B0606030504020204" pitchFamily="34" charset="0"/>
              </a:rPr>
              <a:t> पर क्लोरीन गैस का इस्तेमाल किया, 91,000 मौतें और 1.3 मिलियन घायल</a:t>
            </a:r>
          </a:p>
          <a:p>
            <a:pPr marL="342900" indent="-3429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1983- इराक ने ईरान-इराक युद्ध (1980-1988) में सरसों सहित रासायनिक युद्ध एजेंटों का उपयोग शुरू किया।</a:t>
            </a:r>
          </a:p>
        </p:txBody>
      </p:sp>
    </p:spTree>
    <p:extLst>
      <p:ext uri="{BB962C8B-B14F-4D97-AF65-F5344CB8AC3E}">
        <p14:creationId xmlns:p14="http://schemas.microsoft.com/office/powerpoint/2010/main" val="6861671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288946" y="1351789"/>
            <a:ext cx="3813969" cy="3878263"/>
          </a:xfrm>
          <a:prstGeom prst="rect">
            <a:avLst/>
          </a:prstGeom>
          <a:solidFill>
            <a:srgbClr val="E46C0A"/>
          </a:solidFill>
        </p:spPr>
        <p:txBody>
          <a:bodyPr lIns="44618" tIns="44618" rIns="44618" bIns="44618"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a:r>
              <a:rPr lang="en-US" sz="2400" dirty="0"/>
              <a:t>इस पाठ को पूरा करने पर आप निम्नलिखित कार्य करने में सक्षम होंगे:</a:t>
            </a:r>
          </a:p>
        </p:txBody>
      </p:sp>
      <p:sp>
        <p:nvSpPr>
          <p:cNvPr id="6" name="OBJECTIVES">
            <a:extLst>
              <a:ext uri="{FF2B5EF4-FFF2-40B4-BE49-F238E27FC236}">
                <a16:creationId xmlns:a16="http://schemas.microsoft.com/office/drawing/2014/main" id="{D3DB3725-B6EF-8DE8-0BDC-B71D6415B706}"/>
              </a:ext>
            </a:extLst>
          </p:cNvPr>
          <p:cNvSpPr txBox="1"/>
          <p:nvPr/>
        </p:nvSpPr>
        <p:spPr>
          <a:xfrm>
            <a:off x="4330687" y="393945"/>
            <a:ext cx="2695149" cy="6330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2" tIns="39142" rIns="39142" bIns="39142">
            <a:spAutoFit/>
          </a:bodyPr>
          <a:lstStyle>
            <a:lvl1pPr defTabSz="1896340">
              <a:defRPr sz="7200" b="1">
                <a:solidFill>
                  <a:srgbClr val="C00000"/>
                </a:solidFill>
                <a:latin typeface="Open Sans"/>
                <a:ea typeface="Open Sans"/>
                <a:cs typeface="Open Sans"/>
                <a:sym typeface="Open Sans"/>
              </a:defRPr>
            </a:lvl1pPr>
          </a:lstStyle>
          <a:p>
            <a:pPr algn="l" rtl="0"/>
            <a:r>
              <a:rPr sz="3600" dirty="0"/>
              <a:t>उद्देश्य</a:t>
            </a:r>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11460471" y="6406669"/>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t>2</a:t>
            </a:fld>
            <a:endParaRPr/>
          </a:p>
        </p:txBody>
      </p:sp>
      <p:sp>
        <p:nvSpPr>
          <p:cNvPr id="2" name="List two steps to treat a closed wound.…">
            <a:extLst>
              <a:ext uri="{FF2B5EF4-FFF2-40B4-BE49-F238E27FC236}">
                <a16:creationId xmlns:a16="http://schemas.microsoft.com/office/drawing/2014/main" id="{EBC88503-D9C9-8469-8868-CB6A6E8838C2}"/>
              </a:ext>
            </a:extLst>
          </p:cNvPr>
          <p:cNvSpPr txBox="1"/>
          <p:nvPr/>
        </p:nvSpPr>
        <p:spPr>
          <a:xfrm>
            <a:off x="5678261" y="1124968"/>
            <a:ext cx="5734970" cy="552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WMD </a:t>
            </a:r>
            <a:r>
              <a:rPr lang="en-US" sz="2400" dirty="0" err="1"/>
              <a:t>की</a:t>
            </a:r>
            <a:r>
              <a:rPr lang="en-US" sz="2400" dirty="0"/>
              <a:t> </a:t>
            </a:r>
            <a:r>
              <a:rPr lang="en-US" sz="2400" dirty="0" err="1"/>
              <a:t>परिभाषा</a:t>
            </a:r>
            <a:r>
              <a:rPr lang="en-US" sz="2400" dirty="0"/>
              <a:t>|</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WMD </a:t>
            </a:r>
            <a:r>
              <a:rPr lang="en-US" sz="2400" dirty="0" err="1"/>
              <a:t>के</a:t>
            </a:r>
            <a:r>
              <a:rPr lang="en-US" sz="2400" dirty="0"/>
              <a:t> </a:t>
            </a:r>
            <a:r>
              <a:rPr lang="en-US" sz="2400" dirty="0" err="1"/>
              <a:t>प्रकार</a:t>
            </a:r>
            <a:r>
              <a:rPr lang="en-US" sz="2400" dirty="0"/>
              <a:t>|</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WMD का उपयोग कब किया जा </a:t>
            </a:r>
            <a:r>
              <a:rPr lang="en-US" sz="2400" dirty="0" err="1"/>
              <a:t>सकता</a:t>
            </a:r>
            <a:r>
              <a:rPr lang="en-US" sz="2400" dirty="0"/>
              <a:t> </a:t>
            </a:r>
            <a:r>
              <a:rPr lang="en-US" sz="2400" dirty="0" err="1"/>
              <a:t>है</a:t>
            </a:r>
            <a:r>
              <a:rPr lang="en-US" sz="2400" dirty="0"/>
              <a:t>|</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err="1"/>
              <a:t>सी.बी.आर.एन</a:t>
            </a:r>
            <a:r>
              <a:rPr lang="en-US" sz="2400" dirty="0"/>
              <a:t>. </a:t>
            </a:r>
            <a:r>
              <a:rPr lang="en-US" sz="2400" dirty="0" err="1"/>
              <a:t>हथियार</a:t>
            </a:r>
            <a:r>
              <a:rPr lang="en-US" sz="2400" dirty="0"/>
              <a:t>|</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err="1"/>
              <a:t>सी.बी.आर.एन</a:t>
            </a:r>
            <a:r>
              <a:rPr lang="en-US" sz="2400" dirty="0"/>
              <a:t>. टीम संरचना </a:t>
            </a:r>
            <a:r>
              <a:rPr lang="en-US" sz="2400" dirty="0" err="1"/>
              <a:t>और</a:t>
            </a:r>
            <a:r>
              <a:rPr lang="en-US" sz="2400" dirty="0"/>
              <a:t> </a:t>
            </a:r>
            <a:r>
              <a:rPr lang="en-US" sz="2400" dirty="0" err="1"/>
              <a:t>शक्ति</a:t>
            </a:r>
            <a:r>
              <a:rPr lang="en-US" sz="2400" dirty="0"/>
              <a:t>|</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err="1"/>
              <a:t>सी.बी.आर.एन</a:t>
            </a:r>
            <a:r>
              <a:rPr lang="en-US" sz="2400" dirty="0"/>
              <a:t>. उप-टीमों </a:t>
            </a:r>
            <a:r>
              <a:rPr lang="en-US" sz="2400" dirty="0" err="1"/>
              <a:t>की</a:t>
            </a:r>
            <a:r>
              <a:rPr lang="en-US" sz="2400" dirty="0"/>
              <a:t> </a:t>
            </a:r>
            <a:r>
              <a:rPr lang="en-US" sz="2400" dirty="0" err="1"/>
              <a:t>भूमिका</a:t>
            </a:r>
            <a:r>
              <a:rPr lang="en-US" sz="2400" dirty="0"/>
              <a:t>|</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err="1"/>
              <a:t>निष्कर्ष</a:t>
            </a:r>
            <a:r>
              <a:rPr lang="en-US" sz="2400" dirty="0"/>
              <a:t>|</a:t>
            </a:r>
          </a:p>
        </p:txBody>
      </p:sp>
      <p:grpSp>
        <p:nvGrpSpPr>
          <p:cNvPr id="3" name="Group">
            <a:extLst>
              <a:ext uri="{FF2B5EF4-FFF2-40B4-BE49-F238E27FC236}">
                <a16:creationId xmlns:a16="http://schemas.microsoft.com/office/drawing/2014/main" id="{8B29F151-C2FD-2760-8D02-12B45828F2B8}"/>
              </a:ext>
            </a:extLst>
          </p:cNvPr>
          <p:cNvGrpSpPr/>
          <p:nvPr/>
        </p:nvGrpSpPr>
        <p:grpSpPr>
          <a:xfrm>
            <a:off x="5054893" y="1250564"/>
            <a:ext cx="609601" cy="840979"/>
            <a:chOff x="0" y="115975"/>
            <a:chExt cx="1219200" cy="1681957"/>
          </a:xfrm>
        </p:grpSpPr>
        <p:sp>
          <p:nvSpPr>
            <p:cNvPr id="5" name="Circle">
              <a:extLst>
                <a:ext uri="{FF2B5EF4-FFF2-40B4-BE49-F238E27FC236}">
                  <a16:creationId xmlns:a16="http://schemas.microsoft.com/office/drawing/2014/main" id="{A2CF8A5D-63AF-0550-745A-87A9FACA797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15" name="1">
              <a:extLst>
                <a:ext uri="{FF2B5EF4-FFF2-40B4-BE49-F238E27FC236}">
                  <a16:creationId xmlns:a16="http://schemas.microsoft.com/office/drawing/2014/main" id="{C9CBD52F-5810-657C-5DB9-93367EE39DA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sz="3600" dirty="0"/>
                <a:t>1</a:t>
              </a:r>
            </a:p>
          </p:txBody>
        </p:sp>
      </p:grpSp>
      <p:grpSp>
        <p:nvGrpSpPr>
          <p:cNvPr id="16" name="Group">
            <a:extLst>
              <a:ext uri="{FF2B5EF4-FFF2-40B4-BE49-F238E27FC236}">
                <a16:creationId xmlns:a16="http://schemas.microsoft.com/office/drawing/2014/main" id="{08DADF9C-5398-2401-4FC4-D7AE40380090}"/>
              </a:ext>
            </a:extLst>
          </p:cNvPr>
          <p:cNvGrpSpPr/>
          <p:nvPr/>
        </p:nvGrpSpPr>
        <p:grpSpPr>
          <a:xfrm>
            <a:off x="5041127" y="2091545"/>
            <a:ext cx="750073" cy="957042"/>
            <a:chOff x="0" y="265245"/>
            <a:chExt cx="1219200" cy="1681959"/>
          </a:xfrm>
        </p:grpSpPr>
        <p:sp>
          <p:nvSpPr>
            <p:cNvPr id="17" name="Circle">
              <a:extLst>
                <a:ext uri="{FF2B5EF4-FFF2-40B4-BE49-F238E27FC236}">
                  <a16:creationId xmlns:a16="http://schemas.microsoft.com/office/drawing/2014/main" id="{8FBE3C0A-15F5-0E5E-B830-BF6C48A0D87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18" name="2">
              <a:extLst>
                <a:ext uri="{FF2B5EF4-FFF2-40B4-BE49-F238E27FC236}">
                  <a16:creationId xmlns:a16="http://schemas.microsoft.com/office/drawing/2014/main" id="{35D8AC1A-4264-2AA1-BAA4-1BDF77B0C62F}"/>
                </a:ext>
              </a:extLst>
            </p:cNvPr>
            <p:cNvSpPr txBox="1"/>
            <p:nvPr/>
          </p:nvSpPr>
          <p:spPr>
            <a:xfrm>
              <a:off x="285120" y="265245"/>
              <a:ext cx="822593" cy="16819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sz="3600" dirty="0"/>
                <a:t>2</a:t>
              </a:r>
            </a:p>
          </p:txBody>
        </p:sp>
      </p:grpSp>
      <p:grpSp>
        <p:nvGrpSpPr>
          <p:cNvPr id="19" name="Group">
            <a:extLst>
              <a:ext uri="{FF2B5EF4-FFF2-40B4-BE49-F238E27FC236}">
                <a16:creationId xmlns:a16="http://schemas.microsoft.com/office/drawing/2014/main" id="{0D759317-3EBB-A115-0ADE-46E1553D198C}"/>
              </a:ext>
            </a:extLst>
          </p:cNvPr>
          <p:cNvGrpSpPr/>
          <p:nvPr/>
        </p:nvGrpSpPr>
        <p:grpSpPr>
          <a:xfrm>
            <a:off x="5098202" y="2896608"/>
            <a:ext cx="609601" cy="840979"/>
            <a:chOff x="0" y="141375"/>
            <a:chExt cx="1219200" cy="1681957"/>
          </a:xfrm>
        </p:grpSpPr>
        <p:sp>
          <p:nvSpPr>
            <p:cNvPr id="20" name="Circle">
              <a:extLst>
                <a:ext uri="{FF2B5EF4-FFF2-40B4-BE49-F238E27FC236}">
                  <a16:creationId xmlns:a16="http://schemas.microsoft.com/office/drawing/2014/main" id="{F9DC0021-9CFD-8817-3C96-3E2D63C5312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21" name="3">
              <a:extLst>
                <a:ext uri="{FF2B5EF4-FFF2-40B4-BE49-F238E27FC236}">
                  <a16:creationId xmlns:a16="http://schemas.microsoft.com/office/drawing/2014/main" id="{6EBD057F-C604-9D19-CD55-A353B8988AE9}"/>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sz="3600" dirty="0"/>
                <a:t>3</a:t>
              </a:r>
            </a:p>
          </p:txBody>
        </p:sp>
      </p:grpSp>
      <p:grpSp>
        <p:nvGrpSpPr>
          <p:cNvPr id="7" name="Group">
            <a:extLst>
              <a:ext uri="{FF2B5EF4-FFF2-40B4-BE49-F238E27FC236}">
                <a16:creationId xmlns:a16="http://schemas.microsoft.com/office/drawing/2014/main" id="{43720820-2ACE-B77E-8CB6-C3296AA8A4D3}"/>
              </a:ext>
            </a:extLst>
          </p:cNvPr>
          <p:cNvGrpSpPr/>
          <p:nvPr/>
        </p:nvGrpSpPr>
        <p:grpSpPr>
          <a:xfrm>
            <a:off x="5142651" y="3625753"/>
            <a:ext cx="609601" cy="840979"/>
            <a:chOff x="0" y="141375"/>
            <a:chExt cx="1219200" cy="1681957"/>
          </a:xfrm>
        </p:grpSpPr>
        <p:sp>
          <p:nvSpPr>
            <p:cNvPr id="8" name="Circle">
              <a:extLst>
                <a:ext uri="{FF2B5EF4-FFF2-40B4-BE49-F238E27FC236}">
                  <a16:creationId xmlns:a16="http://schemas.microsoft.com/office/drawing/2014/main" id="{DE88915C-7063-8E74-EC01-1075F2E6DA9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9" name="3">
              <a:extLst>
                <a:ext uri="{FF2B5EF4-FFF2-40B4-BE49-F238E27FC236}">
                  <a16:creationId xmlns:a16="http://schemas.microsoft.com/office/drawing/2014/main" id="{D692CAB0-4E97-3981-75E5-2186D0739D21}"/>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lang="en-IN" sz="3600" dirty="0"/>
                <a:t>4</a:t>
              </a:r>
              <a:endParaRPr sz="3600" dirty="0"/>
            </a:p>
          </p:txBody>
        </p:sp>
      </p:grpSp>
      <p:grpSp>
        <p:nvGrpSpPr>
          <p:cNvPr id="10" name="Group">
            <a:extLst>
              <a:ext uri="{FF2B5EF4-FFF2-40B4-BE49-F238E27FC236}">
                <a16:creationId xmlns:a16="http://schemas.microsoft.com/office/drawing/2014/main" id="{33FDB49A-EDAD-6737-FA02-8BBE7B8F3CA9}"/>
              </a:ext>
            </a:extLst>
          </p:cNvPr>
          <p:cNvGrpSpPr/>
          <p:nvPr/>
        </p:nvGrpSpPr>
        <p:grpSpPr>
          <a:xfrm>
            <a:off x="5164773" y="4354896"/>
            <a:ext cx="609601" cy="840979"/>
            <a:chOff x="0" y="141375"/>
            <a:chExt cx="1219200" cy="1681957"/>
          </a:xfrm>
        </p:grpSpPr>
        <p:sp>
          <p:nvSpPr>
            <p:cNvPr id="11" name="Circle">
              <a:extLst>
                <a:ext uri="{FF2B5EF4-FFF2-40B4-BE49-F238E27FC236}">
                  <a16:creationId xmlns:a16="http://schemas.microsoft.com/office/drawing/2014/main" id="{70ACFBC2-AB16-ECBC-63AF-23FD47801F1F}"/>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12" name="3">
              <a:extLst>
                <a:ext uri="{FF2B5EF4-FFF2-40B4-BE49-F238E27FC236}">
                  <a16:creationId xmlns:a16="http://schemas.microsoft.com/office/drawing/2014/main" id="{AEF44FBA-1392-FA9B-CDE3-59240DCFA125}"/>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lang="en-IN" sz="3600" dirty="0"/>
                <a:t>5</a:t>
              </a:r>
              <a:endParaRPr sz="3600" dirty="0"/>
            </a:p>
          </p:txBody>
        </p:sp>
      </p:grpSp>
      <p:grpSp>
        <p:nvGrpSpPr>
          <p:cNvPr id="13" name="Group">
            <a:extLst>
              <a:ext uri="{FF2B5EF4-FFF2-40B4-BE49-F238E27FC236}">
                <a16:creationId xmlns:a16="http://schemas.microsoft.com/office/drawing/2014/main" id="{46B62BA7-CB98-DCE5-443F-75280CF29439}"/>
              </a:ext>
            </a:extLst>
          </p:cNvPr>
          <p:cNvGrpSpPr/>
          <p:nvPr/>
        </p:nvGrpSpPr>
        <p:grpSpPr>
          <a:xfrm>
            <a:off x="5181599" y="5107561"/>
            <a:ext cx="609601" cy="840979"/>
            <a:chOff x="0" y="141375"/>
            <a:chExt cx="1219200" cy="1681957"/>
          </a:xfrm>
        </p:grpSpPr>
        <p:sp>
          <p:nvSpPr>
            <p:cNvPr id="22" name="Circle">
              <a:extLst>
                <a:ext uri="{FF2B5EF4-FFF2-40B4-BE49-F238E27FC236}">
                  <a16:creationId xmlns:a16="http://schemas.microsoft.com/office/drawing/2014/main" id="{5455CDC6-8839-908F-6716-658CA186661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23" name="3">
              <a:extLst>
                <a:ext uri="{FF2B5EF4-FFF2-40B4-BE49-F238E27FC236}">
                  <a16:creationId xmlns:a16="http://schemas.microsoft.com/office/drawing/2014/main" id="{C5DF31FC-86F6-F7C6-AC9D-59D289488DE1}"/>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lang="en-IN" sz="3600" dirty="0"/>
                <a:t>6</a:t>
              </a:r>
              <a:endParaRPr sz="3600" dirty="0"/>
            </a:p>
          </p:txBody>
        </p:sp>
      </p:grpSp>
      <p:grpSp>
        <p:nvGrpSpPr>
          <p:cNvPr id="24" name="Group">
            <a:extLst>
              <a:ext uri="{FF2B5EF4-FFF2-40B4-BE49-F238E27FC236}">
                <a16:creationId xmlns:a16="http://schemas.microsoft.com/office/drawing/2014/main" id="{8733BB49-0665-4659-9E3A-2282F0003494}"/>
              </a:ext>
            </a:extLst>
          </p:cNvPr>
          <p:cNvGrpSpPr/>
          <p:nvPr/>
        </p:nvGrpSpPr>
        <p:grpSpPr>
          <a:xfrm>
            <a:off x="5185795" y="5903649"/>
            <a:ext cx="609601" cy="840979"/>
            <a:chOff x="0" y="141375"/>
            <a:chExt cx="1219200" cy="1681957"/>
          </a:xfrm>
        </p:grpSpPr>
        <p:sp>
          <p:nvSpPr>
            <p:cNvPr id="25" name="Circle">
              <a:extLst>
                <a:ext uri="{FF2B5EF4-FFF2-40B4-BE49-F238E27FC236}">
                  <a16:creationId xmlns:a16="http://schemas.microsoft.com/office/drawing/2014/main" id="{A85ECDBB-0EDB-8DBA-9C7A-D40C1AEFF00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26" name="3">
              <a:extLst>
                <a:ext uri="{FF2B5EF4-FFF2-40B4-BE49-F238E27FC236}">
                  <a16:creationId xmlns:a16="http://schemas.microsoft.com/office/drawing/2014/main" id="{42DBC4DB-E082-0A46-AD07-370FF2F7506B}"/>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lang="en-IN" sz="3600" dirty="0"/>
                <a:t>7</a:t>
              </a:r>
              <a:endParaRPr sz="3600" dirty="0"/>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947C3-9F17-D324-D130-6F1A315ACC8D}"/>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4B809604-EB1E-B448-5744-CB7299B2B9E2}"/>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F1D4BDA2-3EDB-4938-2663-B9149EA889B6}"/>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7A432A15-92D8-0151-F892-DF94317E12FF}"/>
              </a:ext>
            </a:extLst>
          </p:cNvPr>
          <p:cNvSpPr txBox="1">
            <a:spLocks noGrp="1"/>
          </p:cNvSpPr>
          <p:nvPr>
            <p:ph type="sldNum" sz="quarter" idx="2"/>
          </p:nvPr>
        </p:nvSpPr>
        <p:spPr>
          <a:xfrm>
            <a:off x="11404882" y="6406669"/>
            <a:ext cx="48231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20</a:t>
            </a:fld>
            <a:endParaRPr dirty="0"/>
          </a:p>
        </p:txBody>
      </p:sp>
      <p:sp>
        <p:nvSpPr>
          <p:cNvPr id="9" name="Course Purpose">
            <a:extLst>
              <a:ext uri="{FF2B5EF4-FFF2-40B4-BE49-F238E27FC236}">
                <a16:creationId xmlns:a16="http://schemas.microsoft.com/office/drawing/2014/main" id="{55913581-A087-7382-BA91-53AFF462B5F9}"/>
              </a:ext>
            </a:extLst>
          </p:cNvPr>
          <p:cNvSpPr txBox="1"/>
          <p:nvPr/>
        </p:nvSpPr>
        <p:spPr>
          <a:xfrm>
            <a:off x="4585200" y="541666"/>
            <a:ext cx="2895600" cy="633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चेरनोबिल</a:t>
            </a:r>
          </a:p>
        </p:txBody>
      </p:sp>
      <p:pic>
        <p:nvPicPr>
          <p:cNvPr id="2" name="Picture 1">
            <a:extLst>
              <a:ext uri="{FF2B5EF4-FFF2-40B4-BE49-F238E27FC236}">
                <a16:creationId xmlns:a16="http://schemas.microsoft.com/office/drawing/2014/main" id="{69653128-4BAB-CCDA-BA04-8D9D60561B4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8F7AAAB3-9C2D-2F1F-1977-F3CD12E3EE6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165" y="1495868"/>
            <a:ext cx="9677400" cy="4696306"/>
          </a:xfrm>
          <a:prstGeom prst="rect">
            <a:avLst/>
          </a:prstGeom>
          <a:ln>
            <a:noFill/>
          </a:ln>
          <a:effectLst>
            <a:softEdge rad="112500"/>
          </a:effectLst>
        </p:spPr>
      </p:pic>
    </p:spTree>
    <p:extLst>
      <p:ext uri="{BB962C8B-B14F-4D97-AF65-F5344CB8AC3E}">
        <p14:creationId xmlns:p14="http://schemas.microsoft.com/office/powerpoint/2010/main" val="80443262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26F3-2513-1D70-CDF6-1845624DC41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22967FB-A255-3FC1-C888-BA0597AA12F1}"/>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5198D434-3E79-AA8B-C8CB-93C202420687}"/>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BC89013C-1530-C121-8AB0-B8B8C38EFD9B}"/>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5F4CE9ED-B5B6-1948-19F8-F947FB732B68}"/>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21</a:t>
            </a:fld>
            <a:endParaRPr dirty="0"/>
          </a:p>
        </p:txBody>
      </p:sp>
      <p:sp>
        <p:nvSpPr>
          <p:cNvPr id="9" name="Course Purpose">
            <a:extLst>
              <a:ext uri="{FF2B5EF4-FFF2-40B4-BE49-F238E27FC236}">
                <a16:creationId xmlns:a16="http://schemas.microsoft.com/office/drawing/2014/main" id="{746F6331-779D-9006-92C6-0DB9178E7B05}"/>
              </a:ext>
            </a:extLst>
          </p:cNvPr>
          <p:cNvSpPr txBox="1"/>
          <p:nvPr/>
        </p:nvSpPr>
        <p:spPr>
          <a:xfrm>
            <a:off x="371432" y="1406247"/>
            <a:ext cx="3712434"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err="1"/>
              <a:t>सी.डब्ल्यू.ए</a:t>
            </a:r>
            <a:r>
              <a:rPr lang="en-US" sz="3600" dirty="0"/>
              <a:t>. का संक्षिप्त इतिहास</a:t>
            </a:r>
          </a:p>
        </p:txBody>
      </p:sp>
      <p:pic>
        <p:nvPicPr>
          <p:cNvPr id="2" name="Picture 1">
            <a:extLst>
              <a:ext uri="{FF2B5EF4-FFF2-40B4-BE49-F238E27FC236}">
                <a16:creationId xmlns:a16="http://schemas.microsoft.com/office/drawing/2014/main" id="{9BDC907E-BAC6-2E89-1303-BE7696E95BC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23EEBE01-5C36-CAB6-1CFE-88ADC02AD5F8}"/>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BB8ED6B9-8054-9C43-820C-A0A419DAF7EE}"/>
              </a:ext>
            </a:extLst>
          </p:cNvPr>
          <p:cNvSpPr txBox="1"/>
          <p:nvPr/>
        </p:nvSpPr>
        <p:spPr>
          <a:xfrm>
            <a:off x="4572000" y="2073805"/>
            <a:ext cx="7248568" cy="2608791"/>
          </a:xfrm>
          <a:prstGeom prst="rect">
            <a:avLst/>
          </a:prstGeom>
          <a:noFill/>
        </p:spPr>
        <p:txBody>
          <a:bodyPr wrap="square" rtlCol="0">
            <a:spAutoFit/>
            <a:scene3d>
              <a:camera prst="orthographicFront"/>
              <a:lightRig rig="threePt" dir="t"/>
            </a:scene3d>
            <a:sp3d extrusionH="57150">
              <a:bevelT w="38100" h="38100"/>
            </a:sp3d>
          </a:bodyPr>
          <a:lstStyle/>
          <a:p>
            <a:pPr marL="342900" indent="-3429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20 मई 1995- ओम शिनरिक्यो ने टोक्यो मेट्रो में सरीन नर्व एजेंट छोड़ा, जिससे 12 लोगों की मौत हो गई और लगभग 1,000 लोग घायल हो गए।</a:t>
            </a:r>
          </a:p>
        </p:txBody>
      </p:sp>
    </p:spTree>
    <p:extLst>
      <p:ext uri="{BB962C8B-B14F-4D97-AF65-F5344CB8AC3E}">
        <p14:creationId xmlns:p14="http://schemas.microsoft.com/office/powerpoint/2010/main" val="424531008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AA675-8507-2830-0453-25AECB75636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CA96FED-6F63-3286-A1AF-AD69374A6BF3}"/>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B9653C34-26E9-1B9D-EE26-76CCADDDE319}"/>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6A01DBF5-9158-7123-43BC-1C7DED8A2433}"/>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E6DF319D-393D-AE09-5841-D5FFE55A889F}"/>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22</a:t>
            </a:fld>
            <a:endParaRPr dirty="0"/>
          </a:p>
        </p:txBody>
      </p:sp>
      <p:sp>
        <p:nvSpPr>
          <p:cNvPr id="9" name="Course Purpose">
            <a:extLst>
              <a:ext uri="{FF2B5EF4-FFF2-40B4-BE49-F238E27FC236}">
                <a16:creationId xmlns:a16="http://schemas.microsoft.com/office/drawing/2014/main" id="{A6B5C48F-82E0-B321-B3CB-E5DF6BA43553}"/>
              </a:ext>
            </a:extLst>
          </p:cNvPr>
          <p:cNvSpPr txBox="1"/>
          <p:nvPr/>
        </p:nvSpPr>
        <p:spPr>
          <a:xfrm>
            <a:off x="371432" y="1406247"/>
            <a:ext cx="3712434" cy="1741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रासायनिक युद्ध एजेंट</a:t>
            </a:r>
          </a:p>
        </p:txBody>
      </p:sp>
      <p:pic>
        <p:nvPicPr>
          <p:cNvPr id="2" name="Picture 1">
            <a:extLst>
              <a:ext uri="{FF2B5EF4-FFF2-40B4-BE49-F238E27FC236}">
                <a16:creationId xmlns:a16="http://schemas.microsoft.com/office/drawing/2014/main" id="{EF30F1B3-8A76-51F4-E658-2CB3D81226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2B9AD61-3B7F-5A52-402C-8692863CA85D}"/>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4032502A-2738-A2C3-10A1-631C81E567B0}"/>
              </a:ext>
            </a:extLst>
          </p:cNvPr>
          <p:cNvSpPr txBox="1"/>
          <p:nvPr/>
        </p:nvSpPr>
        <p:spPr>
          <a:xfrm>
            <a:off x="4516412" y="1054369"/>
            <a:ext cx="7248568" cy="5352299"/>
          </a:xfrm>
          <a:prstGeom prst="rect">
            <a:avLst/>
          </a:prstGeom>
          <a:noFill/>
        </p:spPr>
        <p:txBody>
          <a:bodyPr wrap="square" rtlCol="0">
            <a:spAutoFit/>
            <a:scene3d>
              <a:camera prst="orthographicFront"/>
              <a:lightRig rig="threePt" dir="t"/>
            </a:scene3d>
            <a:sp3d extrusionH="57150">
              <a:bevelT w="38100" h="38100"/>
            </a:sp3d>
          </a:bodyPr>
          <a:lstStyle/>
          <a:p>
            <a:pPr algn="l" rtl="0">
              <a:lnSpc>
                <a:spcPct val="150000"/>
              </a:lnSpc>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ब्लिस्टर एजेंट</a:t>
            </a:r>
          </a:p>
          <a:p>
            <a:pPr marL="342900" indent="-342900" algn="l" rtl="0">
              <a:lnSpc>
                <a:spcPct val="150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सल्फर सरसों, नाइट्रोजन सरसों, आर्सेनिकल्स</a:t>
            </a:r>
          </a:p>
          <a:p>
            <a:pPr algn="l" rtl="0">
              <a:lnSpc>
                <a:spcPct val="150000"/>
              </a:lnSpc>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तंत्रिका एजेंट</a:t>
            </a:r>
          </a:p>
          <a:p>
            <a:pPr marL="342900" indent="-342900" algn="l" rtl="0">
              <a:lnSpc>
                <a:spcPct val="150000"/>
              </a:lnSpc>
              <a:spcAft>
                <a:spcPts val="600"/>
              </a:spcAft>
              <a:buFont typeface="Arial" panose="020B0604020202020204" pitchFamily="34" charset="0"/>
              <a:buChar char="•"/>
            </a:pPr>
            <a:r>
              <a:rPr lang="en-US" sz="2000" dirty="0" err="1">
                <a:latin typeface="Open Sans" panose="020B0606030504020204" pitchFamily="34" charset="0"/>
                <a:ea typeface="Open Sans" panose="020B0606030504020204" pitchFamily="34" charset="0"/>
                <a:cs typeface="Open Sans" panose="020B0606030504020204" pitchFamily="34" charset="0"/>
              </a:rPr>
              <a:t>जी</a:t>
            </a:r>
            <a:r>
              <a:rPr lang="en-US" sz="2000" dirty="0">
                <a:latin typeface="Open Sans" panose="020B0606030504020204" pitchFamily="34" charset="0"/>
                <a:ea typeface="Open Sans" panose="020B0606030504020204" pitchFamily="34" charset="0"/>
                <a:cs typeface="Open Sans" panose="020B0606030504020204" pitchFamily="34" charset="0"/>
              </a:rPr>
              <a:t>. एजेंट</a:t>
            </a:r>
          </a:p>
          <a:p>
            <a:pPr marL="342900" indent="-342900" algn="l" rtl="0">
              <a:lnSpc>
                <a:spcPct val="150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t>
            </a:r>
            <a:r>
              <a:rPr lang="en-US" sz="2000" dirty="0" err="1">
                <a:latin typeface="Open Sans" panose="020B0606030504020204" pitchFamily="34" charset="0"/>
                <a:ea typeface="Open Sans" panose="020B0606030504020204" pitchFamily="34" charset="0"/>
                <a:cs typeface="Open Sans" panose="020B0606030504020204" pitchFamily="34" charset="0"/>
              </a:rPr>
              <a:t>सरीन</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जी.बी</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सोमन</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जी.डी</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तबुन</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जी.ए</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marL="342900" indent="-342900" algn="l" rtl="0">
              <a:lnSpc>
                <a:spcPct val="150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वी-एजेंट (</a:t>
            </a:r>
            <a:r>
              <a:rPr lang="en-US" sz="2000" dirty="0" err="1">
                <a:latin typeface="Open Sans" panose="020B0606030504020204" pitchFamily="34" charset="0"/>
                <a:ea typeface="Open Sans" panose="020B0606030504020204" pitchFamily="34" charset="0"/>
                <a:cs typeface="Open Sans" panose="020B0606030504020204" pitchFamily="34" charset="0"/>
              </a:rPr>
              <a:t>वी.एक्स</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algn="l" rtl="0">
              <a:lnSpc>
                <a:spcPct val="150000"/>
              </a:lnSpc>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रक्त एजेंट</a:t>
            </a:r>
          </a:p>
          <a:p>
            <a:pPr marL="342900" indent="-342900" algn="l" rtl="0">
              <a:lnSpc>
                <a:spcPct val="150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हाइड्रोजन साइनाइड, सायनोजेन क्लोराइड</a:t>
            </a:r>
          </a:p>
          <a:p>
            <a:pPr marL="342900" indent="-342900" algn="l" rtl="0">
              <a:lnSpc>
                <a:spcPct val="150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घुटन पैदा करने वाले एजेंट</a:t>
            </a:r>
          </a:p>
          <a:p>
            <a:pPr marL="342900" indent="-342900" algn="l" rtl="0">
              <a:lnSpc>
                <a:spcPct val="150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क्लोरीन, फॉस्जीन</a:t>
            </a:r>
          </a:p>
        </p:txBody>
      </p:sp>
    </p:spTree>
    <p:extLst>
      <p:ext uri="{BB962C8B-B14F-4D97-AF65-F5344CB8AC3E}">
        <p14:creationId xmlns:p14="http://schemas.microsoft.com/office/powerpoint/2010/main" val="179460855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D94F2-B5C3-7AEC-7DBD-1ACF6D8B75F1}"/>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58CD6A41-0470-C49E-3AD3-A5A97BA04EB3}"/>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722A0B6E-1EF7-6A07-5EC4-B1E385DFE82E}"/>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D6F21227-7D0F-AD35-550C-ACA253199894}"/>
              </a:ext>
            </a:extLst>
          </p:cNvPr>
          <p:cNvSpPr txBox="1">
            <a:spLocks noGrp="1"/>
          </p:cNvSpPr>
          <p:nvPr>
            <p:ph type="sldNum" sz="quarter" idx="2"/>
          </p:nvPr>
        </p:nvSpPr>
        <p:spPr>
          <a:xfrm>
            <a:off x="11404882" y="6406669"/>
            <a:ext cx="55851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23</a:t>
            </a:fld>
            <a:endParaRPr dirty="0"/>
          </a:p>
        </p:txBody>
      </p:sp>
      <p:sp>
        <p:nvSpPr>
          <p:cNvPr id="9" name="Course Purpose">
            <a:extLst>
              <a:ext uri="{FF2B5EF4-FFF2-40B4-BE49-F238E27FC236}">
                <a16:creationId xmlns:a16="http://schemas.microsoft.com/office/drawing/2014/main" id="{A2815009-A154-294F-6ACC-95DD9EFBB7D3}"/>
              </a:ext>
            </a:extLst>
          </p:cNvPr>
          <p:cNvSpPr txBox="1"/>
          <p:nvPr/>
        </p:nvSpPr>
        <p:spPr>
          <a:xfrm>
            <a:off x="2819400" y="457200"/>
            <a:ext cx="6791368" cy="633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रासायनिक </a:t>
            </a:r>
            <a:r>
              <a:rPr lang="en-US" sz="3600" dirty="0" err="1"/>
              <a:t>सुरक्षा</a:t>
            </a:r>
            <a:r>
              <a:rPr lang="en-US" sz="3600" dirty="0"/>
              <a:t> </a:t>
            </a:r>
            <a:r>
              <a:rPr lang="en-US" sz="3600" dirty="0" err="1"/>
              <a:t>प्रतीक</a:t>
            </a:r>
            <a:endParaRPr lang="en-US" sz="3600" dirty="0"/>
          </a:p>
        </p:txBody>
      </p:sp>
      <p:pic>
        <p:nvPicPr>
          <p:cNvPr id="2" name="Picture 1">
            <a:extLst>
              <a:ext uri="{FF2B5EF4-FFF2-40B4-BE49-F238E27FC236}">
                <a16:creationId xmlns:a16="http://schemas.microsoft.com/office/drawing/2014/main" id="{CA9A1223-8883-5467-98E7-8DDCE1241F0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E809D5C-82C0-9C92-C5C8-D8EE79F886CC}"/>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6" name="Picture 5">
            <a:extLst>
              <a:ext uri="{FF2B5EF4-FFF2-40B4-BE49-F238E27FC236}">
                <a16:creationId xmlns:a16="http://schemas.microsoft.com/office/drawing/2014/main" id="{CAB7DDA1-E46D-8C77-A1A9-8169D3069C87}"/>
              </a:ext>
            </a:extLst>
          </p:cNvPr>
          <p:cNvPicPr>
            <a:picLocks noChangeAspect="1"/>
          </p:cNvPicPr>
          <p:nvPr/>
        </p:nvPicPr>
        <p:blipFill>
          <a:blip r:embed="rId4"/>
          <a:stretch>
            <a:fillRect/>
          </a:stretch>
        </p:blipFill>
        <p:spPr>
          <a:xfrm>
            <a:off x="1986940" y="1371600"/>
            <a:ext cx="8218120" cy="4895512"/>
          </a:xfrm>
          <a:prstGeom prst="rect">
            <a:avLst/>
          </a:prstGeom>
        </p:spPr>
      </p:pic>
    </p:spTree>
    <p:extLst>
      <p:ext uri="{BB962C8B-B14F-4D97-AF65-F5344CB8AC3E}">
        <p14:creationId xmlns:p14="http://schemas.microsoft.com/office/powerpoint/2010/main" val="330880136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17FE4-10BF-64A6-8ED6-740F15A6764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28AB9E4-88A8-073F-4D2F-613AEF3183AF}"/>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78AC34E8-56E6-37A0-3BAA-D26D5CF87F13}"/>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64C74BA0-59C1-59D8-1FC2-B45BA8958AB9}"/>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A37B76ED-B5B9-A5F4-39CC-F25BAEC76CCF}"/>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24</a:t>
            </a:fld>
            <a:endParaRPr dirty="0"/>
          </a:p>
        </p:txBody>
      </p:sp>
      <p:sp>
        <p:nvSpPr>
          <p:cNvPr id="9" name="Course Purpose">
            <a:extLst>
              <a:ext uri="{FF2B5EF4-FFF2-40B4-BE49-F238E27FC236}">
                <a16:creationId xmlns:a16="http://schemas.microsoft.com/office/drawing/2014/main" id="{117B4F6E-13C9-C731-B31D-B1AC0F7623AC}"/>
              </a:ext>
            </a:extLst>
          </p:cNvPr>
          <p:cNvSpPr txBox="1"/>
          <p:nvPr/>
        </p:nvSpPr>
        <p:spPr>
          <a:xfrm>
            <a:off x="371432" y="1406247"/>
            <a:ext cx="3712434"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जैविक हथियार</a:t>
            </a:r>
          </a:p>
        </p:txBody>
      </p:sp>
      <p:pic>
        <p:nvPicPr>
          <p:cNvPr id="2" name="Picture 1">
            <a:extLst>
              <a:ext uri="{FF2B5EF4-FFF2-40B4-BE49-F238E27FC236}">
                <a16:creationId xmlns:a16="http://schemas.microsoft.com/office/drawing/2014/main" id="{604B3FBD-81F9-1840-B2CE-208A932A80C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6E428F37-A503-042F-39C6-A86A272E4B3F}"/>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49A873E7-6389-A7D7-7033-246D49B50553}"/>
              </a:ext>
            </a:extLst>
          </p:cNvPr>
          <p:cNvSpPr txBox="1"/>
          <p:nvPr/>
        </p:nvSpPr>
        <p:spPr>
          <a:xfrm>
            <a:off x="4364938" y="1478273"/>
            <a:ext cx="7248568" cy="3901453"/>
          </a:xfrm>
          <a:prstGeom prst="rect">
            <a:avLst/>
          </a:prstGeom>
          <a:noFill/>
        </p:spPr>
        <p:txBody>
          <a:bodyPr wrap="square" rtlCol="0">
            <a:spAutoFit/>
            <a:scene3d>
              <a:camera prst="orthographicFront"/>
              <a:lightRig rig="threePt" dir="t"/>
            </a:scene3d>
            <a:sp3d extrusionH="57150">
              <a:bevelT w="38100" h="38100"/>
            </a:sp3d>
          </a:bodyPr>
          <a:lstStyle/>
          <a:p>
            <a:pPr algn="l" rtl="0">
              <a:lnSpc>
                <a:spcPct val="150000"/>
              </a:lnSpc>
              <a:spcAft>
                <a:spcPts val="600"/>
              </a:spcAft>
            </a:pPr>
            <a:r>
              <a:rPr lang="en-US" sz="2800" dirty="0">
                <a:latin typeface="Open Sans" panose="020B0606030504020204" pitchFamily="34" charset="0"/>
                <a:ea typeface="Open Sans" panose="020B0606030504020204" pitchFamily="34" charset="0"/>
                <a:cs typeface="Open Sans" panose="020B0606030504020204" pitchFamily="34" charset="0"/>
              </a:rPr>
              <a:t>जैविक हथियार (</a:t>
            </a:r>
            <a:r>
              <a:rPr lang="en-US" sz="2800" dirty="0" err="1">
                <a:latin typeface="Open Sans" panose="020B0606030504020204" pitchFamily="34" charset="0"/>
                <a:ea typeface="Open Sans" panose="020B0606030504020204" pitchFamily="34" charset="0"/>
                <a:cs typeface="Open Sans" panose="020B0606030504020204" pitchFamily="34" charset="0"/>
              </a:rPr>
              <a:t>बी.डब्ल्यू</a:t>
            </a:r>
            <a:r>
              <a:rPr lang="en-US" sz="2800" dirty="0">
                <a:latin typeface="Open Sans" panose="020B0606030504020204" pitchFamily="34" charset="0"/>
                <a:ea typeface="Open Sans" panose="020B0606030504020204" pitchFamily="34" charset="0"/>
                <a:cs typeface="Open Sans" panose="020B0606030504020204" pitchFamily="34" charset="0"/>
              </a:rPr>
              <a:t>.) सूक्ष्म जीव हैं, जैसे वायरस, बैक्टीरिया और कवक, जो रोग को जन्म देते हैं और जब जानबूझकर किसी क्षेत्र में फैला दिए जाते हैं, तो वे मनुष्यों को अशक्त कर सकते हैं, उनकी प्रतिरोधक क्षमता को कम कर सकते हैं और यहां तक ​​कि उनकी मृत्यु का कारण भी बन सकते हैं।</a:t>
            </a:r>
          </a:p>
        </p:txBody>
      </p:sp>
    </p:spTree>
    <p:extLst>
      <p:ext uri="{BB962C8B-B14F-4D97-AF65-F5344CB8AC3E}">
        <p14:creationId xmlns:p14="http://schemas.microsoft.com/office/powerpoint/2010/main" val="262781418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506E2-986F-7969-4F9A-11A962B78C9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8484870-02E7-500C-C948-DB378CBC7570}"/>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69B20891-3F34-9EEA-09EC-DA0B1B4ECC7C}"/>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BC65685A-07A3-0507-9DE2-5C6025E14D0A}"/>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E60CF2C0-9B1B-FD58-A236-F3BD5DFC9F06}"/>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25</a:t>
            </a:fld>
            <a:endParaRPr dirty="0"/>
          </a:p>
        </p:txBody>
      </p:sp>
      <p:sp>
        <p:nvSpPr>
          <p:cNvPr id="9" name="Course Purpose">
            <a:extLst>
              <a:ext uri="{FF2B5EF4-FFF2-40B4-BE49-F238E27FC236}">
                <a16:creationId xmlns:a16="http://schemas.microsoft.com/office/drawing/2014/main" id="{16CBB6DC-D91B-3794-27E1-D212F2D91C41}"/>
              </a:ext>
            </a:extLst>
          </p:cNvPr>
          <p:cNvSpPr txBox="1"/>
          <p:nvPr/>
        </p:nvSpPr>
        <p:spPr>
          <a:xfrm>
            <a:off x="371432" y="1406247"/>
            <a:ext cx="3712434"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err="1"/>
              <a:t>बी.डब्ल्यू.ए</a:t>
            </a:r>
            <a:r>
              <a:rPr lang="en-US" sz="3600" dirty="0"/>
              <a:t>. का संक्षिप्त इतिहास</a:t>
            </a:r>
          </a:p>
        </p:txBody>
      </p:sp>
      <p:pic>
        <p:nvPicPr>
          <p:cNvPr id="2" name="Picture 1">
            <a:extLst>
              <a:ext uri="{FF2B5EF4-FFF2-40B4-BE49-F238E27FC236}">
                <a16:creationId xmlns:a16="http://schemas.microsoft.com/office/drawing/2014/main" id="{95A72A92-3B0D-39FB-31DC-ACD2B2051D9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526A6C13-F4AC-CAE6-A4AE-CE3F231FC07B}"/>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008C4D04-9475-C6EF-94B0-9B40892BF3CC}"/>
              </a:ext>
            </a:extLst>
          </p:cNvPr>
          <p:cNvSpPr txBox="1"/>
          <p:nvPr/>
        </p:nvSpPr>
        <p:spPr>
          <a:xfrm>
            <a:off x="4364938" y="995166"/>
            <a:ext cx="7248568" cy="4716484"/>
          </a:xfrm>
          <a:prstGeom prst="rect">
            <a:avLst/>
          </a:prstGeom>
          <a:noFill/>
        </p:spPr>
        <p:txBody>
          <a:bodyPr wrap="square" rtlCol="0">
            <a:spAutoFit/>
            <a:scene3d>
              <a:camera prst="orthographicFront"/>
              <a:lightRig rig="threePt" dir="t"/>
            </a:scene3d>
            <a:sp3d extrusionH="57150">
              <a:bevelT w="38100" h="38100"/>
            </a:sp3d>
          </a:bodyPr>
          <a:lstStyle/>
          <a:p>
            <a:pPr algn="l" rtl="0">
              <a:lnSpc>
                <a:spcPct val="150000"/>
              </a:lnSpc>
              <a:spcAft>
                <a:spcPts val="600"/>
              </a:spcAft>
            </a:pPr>
            <a:r>
              <a:rPr lang="en-US" sz="2800" dirty="0">
                <a:latin typeface="Open Sans" panose="020B0606030504020204" pitchFamily="34" charset="0"/>
                <a:ea typeface="Open Sans" panose="020B0606030504020204" pitchFamily="34" charset="0"/>
                <a:cs typeface="Open Sans" panose="020B0606030504020204" pitchFamily="34" charset="0"/>
              </a:rPr>
              <a:t>प्रथम विश्व युद्ध: -</a:t>
            </a:r>
          </a:p>
          <a:p>
            <a:pPr>
              <a:lnSpc>
                <a:spcPct val="150000"/>
              </a:lnSpc>
              <a:spcAft>
                <a:spcPts val="600"/>
              </a:spcAft>
            </a:pPr>
            <a:r>
              <a:rPr lang="hi-IN" sz="2800" dirty="0">
                <a:latin typeface="Open Sans" panose="020B0606030504020204" pitchFamily="34" charset="0"/>
                <a:ea typeface="Open Sans" panose="020B0606030504020204" pitchFamily="34" charset="0"/>
                <a:cs typeface="Open Sans" panose="020B0606030504020204" pitchFamily="34" charset="0"/>
              </a:rPr>
              <a:t>1916-1918 – जर्मन एजेंटों ने पशुधन को संक्रमित करने और मित्र देशों की सेनाओं को निर्यात के लिए फ़ीड करने के लिए एंथ्रेक्स का इस्तेमाल किया।</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algn="l" rtl="0">
              <a:lnSpc>
                <a:spcPct val="150000"/>
              </a:lnSpc>
              <a:spcAft>
                <a:spcPts val="600"/>
              </a:spcAft>
            </a:pPr>
            <a:r>
              <a:rPr lang="en-US" sz="2800" dirty="0">
                <a:latin typeface="Open Sans" panose="020B0606030504020204" pitchFamily="34" charset="0"/>
                <a:ea typeface="Open Sans" panose="020B0606030504020204" pitchFamily="34" charset="0"/>
                <a:cs typeface="Open Sans" panose="020B0606030504020204" pitchFamily="34" charset="0"/>
              </a:rPr>
              <a:t>1937- जापान ने अपना आक्रामक जैविक हथियार कार्यक्रम शुरू किया। इस कार्यक्रम के दौरान, जापानी प्रयोगों में कम से कम 10,000 युद्धबंदी मारे गए।</a:t>
            </a:r>
          </a:p>
        </p:txBody>
      </p:sp>
    </p:spTree>
    <p:extLst>
      <p:ext uri="{BB962C8B-B14F-4D97-AF65-F5344CB8AC3E}">
        <p14:creationId xmlns:p14="http://schemas.microsoft.com/office/powerpoint/2010/main" val="347911204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BE71-7AD3-915F-707A-7A561CDC3AE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1750C27-C872-B93E-2F40-38681DC3B238}"/>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9EBCAC4E-8E05-BF98-9317-C24B83942748}"/>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C3E3C77B-902C-709C-C5AB-0D4DEEB6BB68}"/>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BE2F6F87-AE3F-1043-D6A2-F162FC6F43F0}"/>
              </a:ext>
            </a:extLst>
          </p:cNvPr>
          <p:cNvSpPr txBox="1">
            <a:spLocks noGrp="1"/>
          </p:cNvSpPr>
          <p:nvPr>
            <p:ph type="sldNum" sz="quarter" idx="2"/>
          </p:nvPr>
        </p:nvSpPr>
        <p:spPr>
          <a:xfrm>
            <a:off x="11404882" y="6406669"/>
            <a:ext cx="48231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26</a:t>
            </a:fld>
            <a:endParaRPr dirty="0"/>
          </a:p>
        </p:txBody>
      </p:sp>
      <p:sp>
        <p:nvSpPr>
          <p:cNvPr id="9" name="Course Purpose">
            <a:extLst>
              <a:ext uri="{FF2B5EF4-FFF2-40B4-BE49-F238E27FC236}">
                <a16:creationId xmlns:a16="http://schemas.microsoft.com/office/drawing/2014/main" id="{CFD31F9C-F32B-495C-C088-B48B1A126E70}"/>
              </a:ext>
            </a:extLst>
          </p:cNvPr>
          <p:cNvSpPr txBox="1"/>
          <p:nvPr/>
        </p:nvSpPr>
        <p:spPr>
          <a:xfrm>
            <a:off x="371432" y="1406247"/>
            <a:ext cx="3712434"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err="1"/>
              <a:t>बी.डब्ल्यू.ए</a:t>
            </a:r>
            <a:r>
              <a:rPr lang="en-US" sz="3600" dirty="0"/>
              <a:t>. का संक्षिप्त इतिहास</a:t>
            </a:r>
          </a:p>
        </p:txBody>
      </p:sp>
      <p:pic>
        <p:nvPicPr>
          <p:cNvPr id="2" name="Picture 1">
            <a:extLst>
              <a:ext uri="{FF2B5EF4-FFF2-40B4-BE49-F238E27FC236}">
                <a16:creationId xmlns:a16="http://schemas.microsoft.com/office/drawing/2014/main" id="{EDE8D1CE-0A0D-63A9-5B1A-BE13D96EFE8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8C92AC40-D9CA-3AB1-400C-59D6E48B4296}"/>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A95BF861-8BD8-0D1B-557C-55AC36740AF3}"/>
              </a:ext>
            </a:extLst>
          </p:cNvPr>
          <p:cNvSpPr txBox="1"/>
          <p:nvPr/>
        </p:nvSpPr>
        <p:spPr>
          <a:xfrm>
            <a:off x="4345888" y="1434822"/>
            <a:ext cx="7248568" cy="4055341"/>
          </a:xfrm>
          <a:prstGeom prst="rect">
            <a:avLst/>
          </a:prstGeom>
          <a:noFill/>
        </p:spPr>
        <p:txBody>
          <a:bodyPr wrap="square" rtlCol="0">
            <a:spAutoFit/>
            <a:scene3d>
              <a:camera prst="orthographicFront"/>
              <a:lightRig rig="threePt" dir="t"/>
            </a:scene3d>
            <a:sp3d extrusionH="57150">
              <a:bevelT w="38100" h="38100"/>
            </a:sp3d>
          </a:bodyPr>
          <a:lstStyle/>
          <a:p>
            <a:pPr algn="l" rtl="0">
              <a:lnSpc>
                <a:spcPct val="150000"/>
              </a:lnSpc>
              <a:spcAft>
                <a:spcPts val="600"/>
              </a:spcAft>
            </a:pPr>
            <a:r>
              <a:rPr lang="en-US" sz="2800" dirty="0">
                <a:latin typeface="Open Sans" panose="020B0606030504020204" pitchFamily="34" charset="0"/>
                <a:ea typeface="Open Sans" panose="020B0606030504020204" pitchFamily="34" charset="0"/>
                <a:cs typeface="Open Sans" panose="020B0606030504020204" pitchFamily="34" charset="0"/>
              </a:rPr>
              <a:t>द्वितीय विश्व युद्ध: -</a:t>
            </a:r>
          </a:p>
          <a:p>
            <a:pPr algn="l" rtl="0">
              <a:lnSpc>
                <a:spcPct val="150000"/>
              </a:lnSpc>
              <a:spcAft>
                <a:spcPts val="600"/>
              </a:spcAft>
            </a:pPr>
            <a:r>
              <a:rPr lang="en-US" sz="2800" dirty="0">
                <a:latin typeface="Open Sans" panose="020B0606030504020204" pitchFamily="34" charset="0"/>
                <a:ea typeface="Open Sans" panose="020B0606030504020204" pitchFamily="34" charset="0"/>
                <a:cs typeface="Open Sans" panose="020B0606030504020204" pitchFamily="34" charset="0"/>
              </a:rPr>
              <a:t>1939- जापानी सेना के विमानों ने चीन के विभिन्न क्षेत्रों में कम से कम पांच अलग-अलग मौकों पर ब्यूबोनिक प्लेग से संक्रमित पिस्सुओं का छिड़काव/गिरावट की।</a:t>
            </a:r>
          </a:p>
          <a:p>
            <a:pPr algn="l" rtl="0">
              <a:lnSpc>
                <a:spcPct val="150000"/>
              </a:lnSpc>
              <a:spcAft>
                <a:spcPts val="600"/>
              </a:spcAft>
            </a:pP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15379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EDF15-4D64-4AD3-2EB1-66A7557006B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BCFA517-2346-8EC3-70BF-C337676FD267}"/>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F7F1F75D-929D-BC89-70FB-86E7CEC10B7E}"/>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B8BF24A5-B215-D8EC-701B-966B2324C11B}"/>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8052BD8C-234E-9F1B-A29B-909981530BBC}"/>
              </a:ext>
            </a:extLst>
          </p:cNvPr>
          <p:cNvSpPr txBox="1">
            <a:spLocks noGrp="1"/>
          </p:cNvSpPr>
          <p:nvPr>
            <p:ph type="sldNum" sz="quarter" idx="2"/>
          </p:nvPr>
        </p:nvSpPr>
        <p:spPr>
          <a:xfrm>
            <a:off x="11404882" y="6406669"/>
            <a:ext cx="48231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27</a:t>
            </a:fld>
            <a:endParaRPr dirty="0"/>
          </a:p>
        </p:txBody>
      </p:sp>
      <p:sp>
        <p:nvSpPr>
          <p:cNvPr id="9" name="Course Purpose">
            <a:extLst>
              <a:ext uri="{FF2B5EF4-FFF2-40B4-BE49-F238E27FC236}">
                <a16:creationId xmlns:a16="http://schemas.microsoft.com/office/drawing/2014/main" id="{36600413-64E9-93E7-3089-9723CE335DA5}"/>
              </a:ext>
            </a:extLst>
          </p:cNvPr>
          <p:cNvSpPr txBox="1"/>
          <p:nvPr/>
        </p:nvSpPr>
        <p:spPr>
          <a:xfrm>
            <a:off x="371432" y="1406247"/>
            <a:ext cx="3712434" cy="1741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जैविक हथियार - एजेंट</a:t>
            </a:r>
          </a:p>
        </p:txBody>
      </p:sp>
      <p:pic>
        <p:nvPicPr>
          <p:cNvPr id="2" name="Picture 1">
            <a:extLst>
              <a:ext uri="{FF2B5EF4-FFF2-40B4-BE49-F238E27FC236}">
                <a16:creationId xmlns:a16="http://schemas.microsoft.com/office/drawing/2014/main" id="{D0D2DFBB-430E-FE24-DA01-0E66F4FE542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493ADC40-0031-2EE9-251C-57246049F6F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258F3480-6796-439E-74C3-DACE4499274B}"/>
              </a:ext>
            </a:extLst>
          </p:cNvPr>
          <p:cNvSpPr txBox="1"/>
          <p:nvPr/>
        </p:nvSpPr>
        <p:spPr>
          <a:xfrm>
            <a:off x="4387948" y="901324"/>
            <a:ext cx="7248568" cy="5732723"/>
          </a:xfrm>
          <a:prstGeom prst="rect">
            <a:avLst/>
          </a:prstGeom>
          <a:noFill/>
        </p:spPr>
        <p:txBody>
          <a:bodyPr wrap="square" rtlCol="0">
            <a:spAutoFit/>
            <a:scene3d>
              <a:camera prst="orthographicFront"/>
              <a:lightRig rig="threePt" dir="t"/>
            </a:scene3d>
            <a:sp3d extrusionH="57150">
              <a:bevelT w="38100" h="38100"/>
            </a:sp3d>
          </a:bodyPr>
          <a:lstStyle/>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बिसहरिया					</a:t>
            </a:r>
          </a:p>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हैजा</a:t>
            </a:r>
          </a:p>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बदकनार				</a:t>
            </a:r>
          </a:p>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न्यूमोनिक प्लेग</a:t>
            </a:r>
          </a:p>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टुलारेमिया					</a:t>
            </a:r>
          </a:p>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क्यू बुखार	</a:t>
            </a:r>
          </a:p>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चेचक</a:t>
            </a:r>
          </a:p>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वायरल रक्तस्रावी बुखार (जैसे, इबोला)</a:t>
            </a:r>
          </a:p>
        </p:txBody>
      </p:sp>
    </p:spTree>
    <p:extLst>
      <p:ext uri="{BB962C8B-B14F-4D97-AF65-F5344CB8AC3E}">
        <p14:creationId xmlns:p14="http://schemas.microsoft.com/office/powerpoint/2010/main" val="323181680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46272-AE81-9AF2-23C8-1C7E18576BF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ACB4FF6-28B0-9DF6-7A7A-91BB65ACF624}"/>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D9DF9897-7297-05B4-DB4A-2DA184ACDA11}"/>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4014EEA4-DAE4-5651-1DA5-BC4DD60B924D}"/>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5DCA9556-3510-C060-4ABE-E3C2940D4DA3}"/>
              </a:ext>
            </a:extLst>
          </p:cNvPr>
          <p:cNvSpPr txBox="1">
            <a:spLocks noGrp="1"/>
          </p:cNvSpPr>
          <p:nvPr>
            <p:ph type="sldNum" sz="quarter" idx="2"/>
          </p:nvPr>
        </p:nvSpPr>
        <p:spPr>
          <a:xfrm>
            <a:off x="11404882" y="6406669"/>
            <a:ext cx="48231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28</a:t>
            </a:fld>
            <a:endParaRPr dirty="0"/>
          </a:p>
        </p:txBody>
      </p:sp>
      <p:sp>
        <p:nvSpPr>
          <p:cNvPr id="9" name="Course Purpose">
            <a:extLst>
              <a:ext uri="{FF2B5EF4-FFF2-40B4-BE49-F238E27FC236}">
                <a16:creationId xmlns:a16="http://schemas.microsoft.com/office/drawing/2014/main" id="{FB5E53D9-3DCB-BF87-C8D5-8F399F9DA5C2}"/>
              </a:ext>
            </a:extLst>
          </p:cNvPr>
          <p:cNvSpPr txBox="1"/>
          <p:nvPr/>
        </p:nvSpPr>
        <p:spPr>
          <a:xfrm>
            <a:off x="371432" y="1406247"/>
            <a:ext cx="3712434"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जैविक हथियार - एजेंट</a:t>
            </a:r>
          </a:p>
        </p:txBody>
      </p:sp>
      <p:pic>
        <p:nvPicPr>
          <p:cNvPr id="2" name="Picture 1">
            <a:extLst>
              <a:ext uri="{FF2B5EF4-FFF2-40B4-BE49-F238E27FC236}">
                <a16:creationId xmlns:a16="http://schemas.microsoft.com/office/drawing/2014/main" id="{ABD71CD2-3698-37C9-E70E-B34F0BBD958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7DFB7105-B468-5542-476D-8C37CDBCBE6B}"/>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DD0F66E3-F1F6-55CF-45E8-77225DE635A2}"/>
              </a:ext>
            </a:extLst>
          </p:cNvPr>
          <p:cNvSpPr txBox="1"/>
          <p:nvPr/>
        </p:nvSpPr>
        <p:spPr>
          <a:xfrm>
            <a:off x="4315047" y="1513654"/>
            <a:ext cx="7248568" cy="3562898"/>
          </a:xfrm>
          <a:prstGeom prst="rect">
            <a:avLst/>
          </a:prstGeom>
          <a:noFill/>
        </p:spPr>
        <p:txBody>
          <a:bodyPr wrap="square" rtlCol="0">
            <a:spAutoFit/>
            <a:scene3d>
              <a:camera prst="orthographicFront"/>
              <a:lightRig rig="threePt" dir="t"/>
            </a:scene3d>
            <a:sp3d extrusionH="57150">
              <a:bevelT w="38100" h="38100"/>
            </a:sp3d>
          </a:bodyPr>
          <a:lstStyle/>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वेनेज़ुएला इक्विन इंसेफेलाइटिस</a:t>
            </a:r>
          </a:p>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बोटुलिज़्म			</a:t>
            </a:r>
          </a:p>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स्टैफ एंटरोटॉक्सिन बी</a:t>
            </a:r>
          </a:p>
          <a:p>
            <a:pPr marL="457200" indent="-457200" algn="l" rtl="0">
              <a:lnSpc>
                <a:spcPct val="150000"/>
              </a:lnSpc>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रिकिन				</a:t>
            </a:r>
          </a:p>
          <a:p>
            <a:pPr marL="457200" indent="-457200" algn="l" rtl="0">
              <a:lnSpc>
                <a:spcPct val="150000"/>
              </a:lnSpc>
              <a:spcAft>
                <a:spcPts val="600"/>
              </a:spcAft>
              <a:buFont typeface="Arial" panose="020B0604020202020204" pitchFamily="34" charset="0"/>
              <a:buChar char="•"/>
            </a:pPr>
            <a:r>
              <a:rPr lang="en-US" sz="2800" dirty="0" err="1">
                <a:latin typeface="Open Sans" panose="020B0606030504020204" pitchFamily="34" charset="0"/>
                <a:ea typeface="Open Sans" panose="020B0606030504020204" pitchFamily="34" charset="0"/>
                <a:cs typeface="Open Sans" panose="020B0606030504020204" pitchFamily="34" charset="0"/>
              </a:rPr>
              <a:t>माइक्सोटॉक्सिन</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8584470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7470-88DD-9D4B-49D1-FDF0E0E06D9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F0A05BD-1DBA-3B51-DAA9-B4FCBF9DE24B}"/>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7DC03C64-415B-8C2D-6D05-6294AB3E6A65}"/>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4D8E3B9B-EE17-FC3E-1439-B55BC848B2BA}"/>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E32A8369-32A3-92E3-1B63-5DF65901C795}"/>
              </a:ext>
            </a:extLst>
          </p:cNvPr>
          <p:cNvSpPr txBox="1">
            <a:spLocks noGrp="1"/>
          </p:cNvSpPr>
          <p:nvPr>
            <p:ph type="sldNum" sz="quarter" idx="2"/>
          </p:nvPr>
        </p:nvSpPr>
        <p:spPr>
          <a:xfrm>
            <a:off x="11404882" y="6406669"/>
            <a:ext cx="48231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29</a:t>
            </a:fld>
            <a:endParaRPr dirty="0"/>
          </a:p>
        </p:txBody>
      </p:sp>
      <p:sp>
        <p:nvSpPr>
          <p:cNvPr id="9" name="Course Purpose">
            <a:extLst>
              <a:ext uri="{FF2B5EF4-FFF2-40B4-BE49-F238E27FC236}">
                <a16:creationId xmlns:a16="http://schemas.microsoft.com/office/drawing/2014/main" id="{C51281B0-1D53-7E1F-1332-FF55EBF53000}"/>
              </a:ext>
            </a:extLst>
          </p:cNvPr>
          <p:cNvSpPr txBox="1"/>
          <p:nvPr/>
        </p:nvSpPr>
        <p:spPr>
          <a:xfrm>
            <a:off x="371432" y="1406247"/>
            <a:ext cx="3712434"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err="1"/>
              <a:t>सी.बी.आर.एन</a:t>
            </a:r>
            <a:r>
              <a:rPr lang="en-US" sz="3600" dirty="0"/>
              <a:t>. टीम की संरचना</a:t>
            </a:r>
          </a:p>
        </p:txBody>
      </p:sp>
      <p:pic>
        <p:nvPicPr>
          <p:cNvPr id="2" name="Picture 1">
            <a:extLst>
              <a:ext uri="{FF2B5EF4-FFF2-40B4-BE49-F238E27FC236}">
                <a16:creationId xmlns:a16="http://schemas.microsoft.com/office/drawing/2014/main" id="{7D6BD2CE-BC23-0F0C-A7EC-C7872C45686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8541447-0267-6986-387F-15561FCF50D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F57CAE9F-C4CA-653F-579F-34EB83BF7D14}"/>
              </a:ext>
            </a:extLst>
          </p:cNvPr>
          <p:cNvSpPr txBox="1"/>
          <p:nvPr/>
        </p:nvSpPr>
        <p:spPr>
          <a:xfrm>
            <a:off x="4310724" y="499165"/>
            <a:ext cx="7248568" cy="5647572"/>
          </a:xfrm>
          <a:prstGeom prst="rect">
            <a:avLst/>
          </a:prstGeom>
          <a:noFill/>
        </p:spPr>
        <p:txBody>
          <a:bodyPr wrap="square" rtlCol="0">
            <a:spAutoFit/>
            <a:scene3d>
              <a:camera prst="orthographicFront"/>
              <a:lightRig rig="threePt" dir="t"/>
            </a:scene3d>
            <a:sp3d extrusionH="57150">
              <a:bevelT w="38100" h="38100"/>
            </a:sp3d>
          </a:bodyPr>
          <a:lstStyle/>
          <a:p>
            <a:pPr algn="l" rtl="0">
              <a:lnSpc>
                <a:spcPct val="150000"/>
              </a:lnSpc>
              <a:spcAft>
                <a:spcPts val="600"/>
              </a:spcAft>
            </a:pPr>
            <a:r>
              <a:rPr lang="en-US" sz="2400" dirty="0" err="1">
                <a:latin typeface="Open Sans" panose="020B0606030504020204" pitchFamily="34" charset="0"/>
                <a:ea typeface="Open Sans" panose="020B0606030504020204" pitchFamily="34" charset="0"/>
                <a:cs typeface="Open Sans" panose="020B0606030504020204" pitchFamily="34" charset="0"/>
              </a:rPr>
              <a:t>शक्ति</a:t>
            </a:r>
            <a:r>
              <a:rPr lang="en-US" sz="2400" dirty="0">
                <a:latin typeface="Open Sans" panose="020B0606030504020204" pitchFamily="34" charset="0"/>
                <a:ea typeface="Open Sans" panose="020B0606030504020204" pitchFamily="34" charset="0"/>
                <a:cs typeface="Open Sans" panose="020B0606030504020204" pitchFamily="34" charset="0"/>
              </a:rPr>
              <a:t> - 47</a:t>
            </a:r>
          </a:p>
          <a:p>
            <a:pPr marL="457200" indent="-457200" algn="l" rtl="0">
              <a:lnSpc>
                <a:spcPct val="15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उप टीमें</a:t>
            </a:r>
          </a:p>
          <a:p>
            <a:pPr marL="457200" indent="-457200" algn="l" rtl="0">
              <a:lnSpc>
                <a:spcPct val="15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तकनीकी सहायता टीम</a:t>
            </a:r>
          </a:p>
          <a:p>
            <a:pPr marL="457200" indent="-457200" algn="l" rtl="0">
              <a:lnSpc>
                <a:spcPct val="15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पता लगाने और मूल्यांकन सह निकासी टीम</a:t>
            </a:r>
          </a:p>
          <a:p>
            <a:pPr marL="457200" indent="-457200" algn="l" rtl="0">
              <a:lnSpc>
                <a:spcPct val="15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बचाव एवं निकासी दल 1</a:t>
            </a:r>
          </a:p>
          <a:p>
            <a:pPr marL="457200" indent="-457200" algn="l" rtl="0">
              <a:lnSpc>
                <a:spcPct val="15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बचाव एवं निकासी दल 2</a:t>
            </a:r>
          </a:p>
          <a:p>
            <a:pPr marL="457200" indent="-457200" algn="l" rtl="0">
              <a:lnSpc>
                <a:spcPct val="15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परिशोधन टीम</a:t>
            </a:r>
          </a:p>
          <a:p>
            <a:pPr marL="457200" indent="-457200" algn="l" rtl="0">
              <a:lnSpc>
                <a:spcPct val="15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चिकित्सा इकाई</a:t>
            </a:r>
          </a:p>
          <a:p>
            <a:pPr marL="457200" indent="-457200" algn="l" rtl="0">
              <a:lnSpc>
                <a:spcPct val="15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एडमिन सपोर्ट टीम</a:t>
            </a:r>
          </a:p>
        </p:txBody>
      </p:sp>
    </p:spTree>
    <p:extLst>
      <p:ext uri="{BB962C8B-B14F-4D97-AF65-F5344CB8AC3E}">
        <p14:creationId xmlns:p14="http://schemas.microsoft.com/office/powerpoint/2010/main" val="75443464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8A6E7-30D0-4409-8450-31126067E0A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7B30370-0B92-AC3A-80F4-E6A024338FC8}"/>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A9D76B7-8244-0726-67DB-8D07848224CF}"/>
              </a:ext>
            </a:extLst>
          </p:cNvPr>
          <p:cNvSpPr txBox="1"/>
          <p:nvPr/>
        </p:nvSpPr>
        <p:spPr>
          <a:xfrm>
            <a:off x="4282440" y="1944368"/>
            <a:ext cx="7538129" cy="3578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कोई भी हथियार जो विषैले या जहरीले रसायनों या उनके पूर्ववर्ती पदार्थों के प्रसार या प्रभाव के माध्यम से मृत्यु या गंभीर शारीरिक चोट पहुंचाने के लिए डिज़ाइन किया गया हो, कोई भी हथियार जिसमें जैविक एजेंट शामिल हो या कोई भी हथियार जो विकिरण छोड़ने के लिए डिज़ाइन किया गया हो।</a:t>
            </a:r>
          </a:p>
        </p:txBody>
      </p:sp>
      <p:sp>
        <p:nvSpPr>
          <p:cNvPr id="114" name="PPT 2 -">
            <a:extLst>
              <a:ext uri="{FF2B5EF4-FFF2-40B4-BE49-F238E27FC236}">
                <a16:creationId xmlns:a16="http://schemas.microsoft.com/office/drawing/2014/main" id="{9A483170-CF2E-0D90-217D-46B311CC3FBE}"/>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712865E3-749E-B867-B0EF-8136ED3D14E8}"/>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6F4C6D4A-D426-90D8-49BA-A09A83EEADC1}"/>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3</a:t>
            </a:fld>
            <a:endParaRPr dirty="0"/>
          </a:p>
        </p:txBody>
      </p:sp>
      <p:sp>
        <p:nvSpPr>
          <p:cNvPr id="9" name="Course Purpose">
            <a:extLst>
              <a:ext uri="{FF2B5EF4-FFF2-40B4-BE49-F238E27FC236}">
                <a16:creationId xmlns:a16="http://schemas.microsoft.com/office/drawing/2014/main" id="{7A2BE48C-CD9F-3902-6FDA-E934457CCC1A}"/>
              </a:ext>
            </a:extLst>
          </p:cNvPr>
          <p:cNvSpPr txBox="1"/>
          <p:nvPr/>
        </p:nvSpPr>
        <p:spPr>
          <a:xfrm>
            <a:off x="371432" y="1406247"/>
            <a:ext cx="3712434" cy="633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परिचय</a:t>
            </a:r>
            <a:endParaRPr lang="en-US" sz="4400" dirty="0"/>
          </a:p>
        </p:txBody>
      </p:sp>
      <p:pic>
        <p:nvPicPr>
          <p:cNvPr id="2" name="Picture 1">
            <a:extLst>
              <a:ext uri="{FF2B5EF4-FFF2-40B4-BE49-F238E27FC236}">
                <a16:creationId xmlns:a16="http://schemas.microsoft.com/office/drawing/2014/main" id="{73C3D06E-7597-0FC7-DB7B-C0B999841EC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F6C8AB52-2123-C01C-BD6E-3BFED1BC944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187613329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26D6E-A73D-14A6-2B52-2864CF4DB3A5}"/>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3AB6E305-7FEC-A305-53E4-AB8BA3755C4B}"/>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FB1C6643-43FF-BAE8-1206-81A6C1D5CC69}"/>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8A5E57F5-E80A-DAB3-A905-1BFA0F6BA628}"/>
              </a:ext>
            </a:extLst>
          </p:cNvPr>
          <p:cNvSpPr txBox="1">
            <a:spLocks noGrp="1"/>
          </p:cNvSpPr>
          <p:nvPr>
            <p:ph type="sldNum" sz="quarter" idx="2"/>
          </p:nvPr>
        </p:nvSpPr>
        <p:spPr>
          <a:xfrm>
            <a:off x="11404882" y="6406669"/>
            <a:ext cx="55851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30</a:t>
            </a:fld>
            <a:endParaRPr dirty="0"/>
          </a:p>
        </p:txBody>
      </p:sp>
      <p:pic>
        <p:nvPicPr>
          <p:cNvPr id="2" name="Picture 1">
            <a:extLst>
              <a:ext uri="{FF2B5EF4-FFF2-40B4-BE49-F238E27FC236}">
                <a16:creationId xmlns:a16="http://schemas.microsoft.com/office/drawing/2014/main" id="{97892B74-68B0-9279-595A-BAD67F6F899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DBE87D8-7C05-D0CA-BC71-94CAC174A2DC}"/>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D1173514-5E4B-85C9-6D88-1A67288DDAD9}"/>
              </a:ext>
            </a:extLst>
          </p:cNvPr>
          <p:cNvPicPr>
            <a:picLocks noChangeAspect="1"/>
          </p:cNvPicPr>
          <p:nvPr/>
        </p:nvPicPr>
        <p:blipFill>
          <a:blip r:embed="rId4"/>
          <a:stretch>
            <a:fillRect/>
          </a:stretch>
        </p:blipFill>
        <p:spPr>
          <a:xfrm>
            <a:off x="1697960" y="990600"/>
            <a:ext cx="9144245" cy="5120776"/>
          </a:xfrm>
          <a:prstGeom prst="rect">
            <a:avLst/>
          </a:prstGeom>
        </p:spPr>
      </p:pic>
    </p:spTree>
    <p:extLst>
      <p:ext uri="{BB962C8B-B14F-4D97-AF65-F5344CB8AC3E}">
        <p14:creationId xmlns:p14="http://schemas.microsoft.com/office/powerpoint/2010/main" val="350279789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6040F-DAC7-9C1F-DDBC-E2DED2D8C49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10CF0EC-7600-9F2D-F876-4EF6EBB14AC6}"/>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E70DB0B0-C48D-CD8D-1344-C694B20AC8FB}"/>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DFDDAC06-64D8-A725-9518-7D07B28723A1}"/>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69A3C8D3-E73A-856E-B407-75E8D1649826}"/>
              </a:ext>
            </a:extLst>
          </p:cNvPr>
          <p:cNvSpPr txBox="1">
            <a:spLocks noGrp="1"/>
          </p:cNvSpPr>
          <p:nvPr>
            <p:ph type="sldNum" sz="quarter" idx="2"/>
          </p:nvPr>
        </p:nvSpPr>
        <p:spPr>
          <a:xfrm>
            <a:off x="11404882" y="6406669"/>
            <a:ext cx="48231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31</a:t>
            </a:fld>
            <a:endParaRPr dirty="0"/>
          </a:p>
        </p:txBody>
      </p:sp>
      <p:sp>
        <p:nvSpPr>
          <p:cNvPr id="9" name="Course Purpose">
            <a:extLst>
              <a:ext uri="{FF2B5EF4-FFF2-40B4-BE49-F238E27FC236}">
                <a16:creationId xmlns:a16="http://schemas.microsoft.com/office/drawing/2014/main" id="{F9FAD0AF-77A2-681D-597F-39648FB33714}"/>
              </a:ext>
            </a:extLst>
          </p:cNvPr>
          <p:cNvSpPr txBox="1"/>
          <p:nvPr/>
        </p:nvSpPr>
        <p:spPr>
          <a:xfrm>
            <a:off x="371432" y="1406247"/>
            <a:ext cx="3712434"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तकनीकी टीम</a:t>
            </a:r>
          </a:p>
        </p:txBody>
      </p:sp>
      <p:pic>
        <p:nvPicPr>
          <p:cNvPr id="2" name="Picture 1">
            <a:extLst>
              <a:ext uri="{FF2B5EF4-FFF2-40B4-BE49-F238E27FC236}">
                <a16:creationId xmlns:a16="http://schemas.microsoft.com/office/drawing/2014/main" id="{16FE33A1-9399-0156-85F0-9EBE41D7D2D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87ED3653-52D7-D704-EFD5-CBD5680B1D3A}"/>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692C42B7-1EC5-ABA8-A9AF-18B0E3FDF56D}"/>
              </a:ext>
            </a:extLst>
          </p:cNvPr>
          <p:cNvSpPr txBox="1"/>
          <p:nvPr/>
        </p:nvSpPr>
        <p:spPr>
          <a:xfrm>
            <a:off x="4305522" y="1184237"/>
            <a:ext cx="7248568" cy="4783489"/>
          </a:xfrm>
          <a:prstGeom prst="rect">
            <a:avLst/>
          </a:prstGeom>
          <a:noFill/>
        </p:spPr>
        <p:txBody>
          <a:bodyPr wrap="square" rtlCol="0">
            <a:spAutoFit/>
            <a:scene3d>
              <a:camera prst="orthographicFront"/>
              <a:lightRig rig="threePt" dir="t"/>
            </a:scene3d>
            <a:sp3d extrusionH="57150">
              <a:bevelT w="38100" h="38100"/>
            </a:sp3d>
          </a:bodyPr>
          <a:lstStyle/>
          <a:p>
            <a:pPr algn="l" rtl="0">
              <a:lnSpc>
                <a:spcPct val="150000"/>
              </a:lnSpc>
              <a:spcAft>
                <a:spcPts val="600"/>
              </a:spcAft>
            </a:pPr>
            <a:r>
              <a:rPr lang="en-US" sz="2400" dirty="0">
                <a:latin typeface="Open Sans" panose="020B0606030504020204" pitchFamily="34" charset="0"/>
                <a:ea typeface="Open Sans" panose="020B0606030504020204" pitchFamily="34" charset="0"/>
                <a:cs typeface="Open Sans" panose="020B0606030504020204" pitchFamily="34" charset="0"/>
              </a:rPr>
              <a:t>➢ संचार सेटअप (QDA, VHF, HF, Sat Com) </a:t>
            </a:r>
            <a:r>
              <a:rPr lang="en-US" sz="2400" dirty="0" err="1">
                <a:latin typeface="Open Sans" panose="020B0606030504020204" pitchFamily="34" charset="0"/>
                <a:ea typeface="Open Sans" panose="020B0606030504020204" pitchFamily="34" charset="0"/>
                <a:cs typeface="Open Sans" panose="020B0606030504020204" pitchFamily="34" charset="0"/>
              </a:rPr>
              <a:t>स्थापित</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करें</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algn="l" rtl="0">
              <a:lnSpc>
                <a:spcPct val="150000"/>
              </a:lnSpc>
              <a:spcAft>
                <a:spcPts val="600"/>
              </a:spcAft>
            </a:pPr>
            <a:r>
              <a:rPr lang="en-US" sz="2400" dirty="0">
                <a:latin typeface="Open Sans" panose="020B0606030504020204" pitchFamily="34" charset="0"/>
                <a:ea typeface="Open Sans" panose="020B0606030504020204" pitchFamily="34" charset="0"/>
                <a:cs typeface="Open Sans" panose="020B0606030504020204" pitchFamily="34" charset="0"/>
              </a:rPr>
              <a:t>➢ बचाव अभियान शुरू होने से पहले घटना स्थल पर उपयोगिताओं को </a:t>
            </a:r>
            <a:r>
              <a:rPr lang="en-US" sz="2400" dirty="0" err="1">
                <a:latin typeface="Open Sans" panose="020B0606030504020204" pitchFamily="34" charset="0"/>
                <a:ea typeface="Open Sans" panose="020B0606030504020204" pitchFamily="34" charset="0"/>
                <a:cs typeface="Open Sans" panose="020B0606030504020204" pitchFamily="34" charset="0"/>
              </a:rPr>
              <a:t>काट</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दें</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algn="l" rtl="0">
              <a:lnSpc>
                <a:spcPct val="150000"/>
              </a:lnSpc>
              <a:spcAft>
                <a:spcPts val="600"/>
              </a:spcAft>
            </a:pPr>
            <a:r>
              <a:rPr lang="en-US" sz="2400" dirty="0">
                <a:latin typeface="Open Sans" panose="020B0606030504020204" pitchFamily="34" charset="0"/>
                <a:ea typeface="Open Sans" panose="020B0606030504020204" pitchFamily="34" charset="0"/>
                <a:cs typeface="Open Sans" panose="020B0606030504020204" pitchFamily="34" charset="0"/>
              </a:rPr>
              <a:t>➢ जन-सेटों का संचालन संभालना और बिजली आपूर्ति सुनिश्चित करना</a:t>
            </a:r>
          </a:p>
          <a:p>
            <a:pPr algn="l" rtl="0">
              <a:lnSpc>
                <a:spcPct val="150000"/>
              </a:lnSpc>
              <a:spcAft>
                <a:spcPts val="600"/>
              </a:spcAft>
            </a:pPr>
            <a:r>
              <a:rPr lang="en-US" sz="2400" dirty="0">
                <a:latin typeface="Open Sans" panose="020B0606030504020204" pitchFamily="34" charset="0"/>
                <a:ea typeface="Open Sans" panose="020B0606030504020204" pitchFamily="34" charset="0"/>
                <a:cs typeface="Open Sans" panose="020B0606030504020204" pitchFamily="34" charset="0"/>
              </a:rPr>
              <a:t>➢ यदि आवश्यक हो तो ऑपरेशन स्थल पर प्रकाश व्यवस्था सुनिश्चित करना</a:t>
            </a:r>
          </a:p>
          <a:p>
            <a:pPr algn="l" rtl="0">
              <a:lnSpc>
                <a:spcPct val="150000"/>
              </a:lnSpc>
              <a:spcAft>
                <a:spcPts val="600"/>
              </a:spcAft>
            </a:pPr>
            <a:r>
              <a:rPr lang="en-US" sz="2400" dirty="0">
                <a:latin typeface="Open Sans" panose="020B0606030504020204" pitchFamily="34" charset="0"/>
                <a:ea typeface="Open Sans" panose="020B0606030504020204" pitchFamily="34" charset="0"/>
                <a:cs typeface="Open Sans" panose="020B0606030504020204" pitchFamily="34" charset="0"/>
              </a:rPr>
              <a:t>➢ छोटे रखरखाव का कार्य करना</a:t>
            </a:r>
          </a:p>
        </p:txBody>
      </p:sp>
    </p:spTree>
    <p:extLst>
      <p:ext uri="{BB962C8B-B14F-4D97-AF65-F5344CB8AC3E}">
        <p14:creationId xmlns:p14="http://schemas.microsoft.com/office/powerpoint/2010/main" val="36011843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89AFB-4B03-1DA1-07A0-1A78210F1A0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BA3592D-F5EA-CE5D-78C1-DECA37983F71}"/>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r>
              <a:rPr lang="hi-IN" sz="900"/>
              <a:t>डिटेक्शन एंड इवैल्यूएशन क्लीयरेंस टीम</a:t>
            </a:r>
            <a:endParaRPr sz="900" dirty="0"/>
          </a:p>
        </p:txBody>
      </p:sp>
      <p:sp>
        <p:nvSpPr>
          <p:cNvPr id="114" name="PPT 2 -">
            <a:extLst>
              <a:ext uri="{FF2B5EF4-FFF2-40B4-BE49-F238E27FC236}">
                <a16:creationId xmlns:a16="http://schemas.microsoft.com/office/drawing/2014/main" id="{5ACEC508-DC62-3450-059F-B0B749B1991C}"/>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2BCE1A23-793B-0FA2-305E-A6D78030ECE8}"/>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786BE87D-6666-B438-62D4-7F2804696741}"/>
              </a:ext>
            </a:extLst>
          </p:cNvPr>
          <p:cNvSpPr txBox="1">
            <a:spLocks noGrp="1"/>
          </p:cNvSpPr>
          <p:nvPr>
            <p:ph type="sldNum" sz="quarter" idx="2"/>
          </p:nvPr>
        </p:nvSpPr>
        <p:spPr>
          <a:xfrm>
            <a:off x="11404882" y="6406669"/>
            <a:ext cx="48231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32</a:t>
            </a:fld>
            <a:endParaRPr dirty="0"/>
          </a:p>
        </p:txBody>
      </p:sp>
      <p:sp>
        <p:nvSpPr>
          <p:cNvPr id="9" name="Course Purpose">
            <a:extLst>
              <a:ext uri="{FF2B5EF4-FFF2-40B4-BE49-F238E27FC236}">
                <a16:creationId xmlns:a16="http://schemas.microsoft.com/office/drawing/2014/main" id="{85A436AF-BF51-F659-CEC6-329D5F364E26}"/>
              </a:ext>
            </a:extLst>
          </p:cNvPr>
          <p:cNvSpPr txBox="1"/>
          <p:nvPr/>
        </p:nvSpPr>
        <p:spPr>
          <a:xfrm>
            <a:off x="371432" y="1406247"/>
            <a:ext cx="3712434" cy="1741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डिटेक्शन एंड इवैल्यूएशन क्लीयरेंस टीम</a:t>
            </a:r>
            <a:endParaRPr lang="en-US" sz="3600" dirty="0"/>
          </a:p>
        </p:txBody>
      </p:sp>
      <p:pic>
        <p:nvPicPr>
          <p:cNvPr id="2" name="Picture 1">
            <a:extLst>
              <a:ext uri="{FF2B5EF4-FFF2-40B4-BE49-F238E27FC236}">
                <a16:creationId xmlns:a16="http://schemas.microsoft.com/office/drawing/2014/main" id="{78C5AB79-6F95-98C7-7EBD-3E312A29716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F64F54F-EA26-2CC3-C842-CB6C24F97CAB}"/>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336F5F29-E976-40AC-9808-173512CFD48F}"/>
              </a:ext>
            </a:extLst>
          </p:cNvPr>
          <p:cNvSpPr txBox="1"/>
          <p:nvPr/>
        </p:nvSpPr>
        <p:spPr>
          <a:xfrm>
            <a:off x="4305522" y="1184237"/>
            <a:ext cx="7248568" cy="4257063"/>
          </a:xfrm>
          <a:prstGeom prst="rect">
            <a:avLst/>
          </a:prstGeom>
          <a:noFill/>
        </p:spPr>
        <p:txBody>
          <a:bodyPr wrap="square" rtlCol="0">
            <a:spAutoFit/>
            <a:scene3d>
              <a:camera prst="orthographicFront"/>
              <a:lightRig rig="threePt" dir="t"/>
            </a:scene3d>
            <a:sp3d extrusionH="57150">
              <a:bevelT w="38100" h="38100"/>
            </a:sp3d>
          </a:bodyPr>
          <a:lstStyle/>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टीम अपने उपकरणों के कामकाज के लिए जिम्मेदार होगी।</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वे उपकरणों को सुरक्षित रखने के लिए उन्हें पारदर्शी पॉलीथीन बैग से ढकेंगे</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उपयुक्त जांच उपकरणों का उपयोग करके हैज़मैट की उपस्थिति का पता लगाना</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क्षेत्रों का अंकन</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पीड़ितों के स्थान को चिह्नित करना</a:t>
            </a:r>
          </a:p>
          <a:p>
            <a:pPr>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a:t>
            </a:r>
            <a:r>
              <a:rPr lang="hi-IN" dirty="0">
                <a:latin typeface="Open Sans" panose="020B0606030504020204" pitchFamily="34" charset="0"/>
                <a:ea typeface="Open Sans" panose="020B0606030504020204" pitchFamily="34" charset="0"/>
                <a:cs typeface="Open Sans" panose="020B0606030504020204" pitchFamily="34" charset="0"/>
              </a:rPr>
              <a:t>डिटेक्टरों द्वारा इंगित खुराक/खुराक दर स्तर को डिटेक्टरों द्वारा डिटेक्शन टीम को प्रेषित करने के लिए कमांडर</a:t>
            </a:r>
            <a:r>
              <a:rPr lang="en-IN" dirty="0">
                <a:latin typeface="Open Sans" panose="020B0606030504020204" pitchFamily="34" charset="0"/>
                <a:ea typeface="Open Sans" panose="020B0606030504020204" pitchFamily="34" charset="0"/>
                <a:cs typeface="Open Sans" panose="020B0606030504020204" pitchFamily="34" charset="0"/>
              </a:rPr>
              <a:t>    </a:t>
            </a:r>
          </a:p>
          <a:p>
            <a:pPr>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बचाव कार्य के दौरान प्राप्त कुल खुराक पर नज़र रखेंगे</a:t>
            </a:r>
          </a:p>
        </p:txBody>
      </p:sp>
    </p:spTree>
    <p:extLst>
      <p:ext uri="{BB962C8B-B14F-4D97-AF65-F5344CB8AC3E}">
        <p14:creationId xmlns:p14="http://schemas.microsoft.com/office/powerpoint/2010/main" val="137880643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C7913-5F20-88D6-D1AF-D7788675769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4D4CAEF-CB18-1E0A-C6A0-5212FBB2C0A3}"/>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8675B0BD-38FD-A1B7-222C-BD594A2EFCD7}"/>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9618E426-F8A5-480E-7B2D-79A9551B0157}"/>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77D69775-E57D-9AD3-2283-47446184FDB6}"/>
              </a:ext>
            </a:extLst>
          </p:cNvPr>
          <p:cNvSpPr txBox="1">
            <a:spLocks noGrp="1"/>
          </p:cNvSpPr>
          <p:nvPr>
            <p:ph type="sldNum" sz="quarter" idx="2"/>
          </p:nvPr>
        </p:nvSpPr>
        <p:spPr>
          <a:xfrm>
            <a:off x="11404882" y="6406669"/>
            <a:ext cx="48231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33</a:t>
            </a:fld>
            <a:endParaRPr dirty="0"/>
          </a:p>
        </p:txBody>
      </p:sp>
      <p:sp>
        <p:nvSpPr>
          <p:cNvPr id="9" name="Course Purpose">
            <a:extLst>
              <a:ext uri="{FF2B5EF4-FFF2-40B4-BE49-F238E27FC236}">
                <a16:creationId xmlns:a16="http://schemas.microsoft.com/office/drawing/2014/main" id="{C1CC6C63-7761-8206-2F4C-10DA714DAA3C}"/>
              </a:ext>
            </a:extLst>
          </p:cNvPr>
          <p:cNvSpPr txBox="1"/>
          <p:nvPr/>
        </p:nvSpPr>
        <p:spPr>
          <a:xfrm>
            <a:off x="371432" y="1406247"/>
            <a:ext cx="3712434"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बचाव और निकासी दल (1 और 2)</a:t>
            </a:r>
          </a:p>
        </p:txBody>
      </p:sp>
      <p:pic>
        <p:nvPicPr>
          <p:cNvPr id="2" name="Picture 1">
            <a:extLst>
              <a:ext uri="{FF2B5EF4-FFF2-40B4-BE49-F238E27FC236}">
                <a16:creationId xmlns:a16="http://schemas.microsoft.com/office/drawing/2014/main" id="{A22A1878-CFF4-2E4E-81E1-2106EA32DF5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F449C29E-7A57-DDFB-C9DE-13B3875F1CD7}"/>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09D66970-6946-49B8-3A4E-00CA1C2137FF}"/>
              </a:ext>
            </a:extLst>
          </p:cNvPr>
          <p:cNvSpPr txBox="1"/>
          <p:nvPr/>
        </p:nvSpPr>
        <p:spPr>
          <a:xfrm>
            <a:off x="4310724" y="572279"/>
            <a:ext cx="7248568" cy="5243680"/>
          </a:xfrm>
          <a:prstGeom prst="rect">
            <a:avLst/>
          </a:prstGeom>
          <a:noFill/>
        </p:spPr>
        <p:txBody>
          <a:bodyPr wrap="square" rtlCol="0">
            <a:spAutoFit/>
            <a:scene3d>
              <a:camera prst="orthographicFront"/>
              <a:lightRig rig="threePt" dir="t"/>
            </a:scene3d>
            <a:sp3d extrusionH="57150">
              <a:bevelT w="38100" h="38100"/>
            </a:sp3d>
          </a:bodyPr>
          <a:lstStyle/>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गर्म</a:t>
            </a:r>
            <a:r>
              <a:rPr lang="en-US" dirty="0">
                <a:latin typeface="Open Sans" panose="020B0606030504020204" pitchFamily="34" charset="0"/>
                <a:ea typeface="Open Sans" panose="020B0606030504020204" pitchFamily="34" charset="0"/>
                <a:cs typeface="Open Sans" panose="020B0606030504020204" pitchFamily="34" charset="0"/>
              </a:rPr>
              <a:t> क्षेत्रों में फंसे किसी भी पीड़ित को बचाना</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टीम किसी भी व्यक्ति को निकालने में भी मदद करेगी</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वे यह सुनिश्चित करेंगे कि उन्होंने उपयुक्त पीपीई पहना है</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वे जांच दल द्वारा चिह्नित पीड़ित स्थानों की तलाश करेंगे</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वे प्राथमिक उपचार करेंगे और सभी पीड़ितों को ले जाएंगे</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टीम गंभीर रूप से घायल पीड़ितों को सीधे प्रतीक्षारत चिकित्सा टीम के पास ले जाएगी</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वे अपने द्वारा प्राप्त संचयी खुराक पर नज़र रखेंगे</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टीम अपने उपकरणों के कामकाज के लिए जिम्मेदार होगी</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उन्हें पुनर्जीवन यंत्र, ऑक्सीजन और अन्य जीवन रक्षक उपकरण साथ रखने होंगे</a:t>
            </a:r>
          </a:p>
        </p:txBody>
      </p:sp>
    </p:spTree>
    <p:extLst>
      <p:ext uri="{BB962C8B-B14F-4D97-AF65-F5344CB8AC3E}">
        <p14:creationId xmlns:p14="http://schemas.microsoft.com/office/powerpoint/2010/main" val="9330983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9BF31-98B2-708A-0E0A-54EEF2DAD81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7F90A97-5827-7E07-4593-C43810C31A73}"/>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E12E523E-CAD9-5BB4-DEA7-B479F22E7236}"/>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D032BB12-65A9-2C0B-1F6E-0031D293EA01}"/>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FFFFA59F-738B-E00C-6DA8-521132190F3A}"/>
              </a:ext>
            </a:extLst>
          </p:cNvPr>
          <p:cNvSpPr txBox="1">
            <a:spLocks noGrp="1"/>
          </p:cNvSpPr>
          <p:nvPr>
            <p:ph type="sldNum" sz="quarter" idx="2"/>
          </p:nvPr>
        </p:nvSpPr>
        <p:spPr>
          <a:xfrm>
            <a:off x="11404882" y="6406669"/>
            <a:ext cx="48231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34</a:t>
            </a:fld>
            <a:endParaRPr dirty="0"/>
          </a:p>
        </p:txBody>
      </p:sp>
      <p:sp>
        <p:nvSpPr>
          <p:cNvPr id="9" name="Course Purpose">
            <a:extLst>
              <a:ext uri="{FF2B5EF4-FFF2-40B4-BE49-F238E27FC236}">
                <a16:creationId xmlns:a16="http://schemas.microsoft.com/office/drawing/2014/main" id="{96409D20-A7D7-6392-E30E-BB8EAFA3E022}"/>
              </a:ext>
            </a:extLst>
          </p:cNvPr>
          <p:cNvSpPr txBox="1"/>
          <p:nvPr/>
        </p:nvSpPr>
        <p:spPr>
          <a:xfrm>
            <a:off x="371432" y="1406247"/>
            <a:ext cx="3712434" cy="1741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err="1"/>
              <a:t>परिशोधन</a:t>
            </a:r>
            <a:r>
              <a:rPr lang="en-US" sz="3600" dirty="0"/>
              <a:t> </a:t>
            </a:r>
            <a:r>
              <a:rPr lang="en-US" sz="3600" dirty="0" err="1"/>
              <a:t>टीम</a:t>
            </a:r>
            <a:endParaRPr lang="en-US" sz="3600" dirty="0"/>
          </a:p>
        </p:txBody>
      </p:sp>
      <p:pic>
        <p:nvPicPr>
          <p:cNvPr id="2" name="Picture 1">
            <a:extLst>
              <a:ext uri="{FF2B5EF4-FFF2-40B4-BE49-F238E27FC236}">
                <a16:creationId xmlns:a16="http://schemas.microsoft.com/office/drawing/2014/main" id="{0E6F18FC-2106-9E46-25C9-335F22A85F6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0BA5839A-2D46-C930-D16E-2FCDD8625F9A}"/>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35EA3E80-F0C9-FF4B-2B49-A1F0A75746AF}"/>
              </a:ext>
            </a:extLst>
          </p:cNvPr>
          <p:cNvSpPr txBox="1"/>
          <p:nvPr/>
        </p:nvSpPr>
        <p:spPr>
          <a:xfrm>
            <a:off x="4310724" y="572279"/>
            <a:ext cx="7248568" cy="6065122"/>
          </a:xfrm>
          <a:prstGeom prst="rect">
            <a:avLst/>
          </a:prstGeom>
          <a:noFill/>
        </p:spPr>
        <p:txBody>
          <a:bodyPr wrap="square" rtlCol="0">
            <a:spAutoFit/>
            <a:scene3d>
              <a:camera prst="orthographicFront"/>
              <a:lightRig rig="threePt" dir="t"/>
            </a:scene3d>
            <a:sp3d extrusionH="57150">
              <a:bevelT w="38100" h="38100"/>
            </a:sp3d>
          </a:bodyPr>
          <a:lstStyle/>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सुनिश्चित करें कि सभी टीम सदस्यों ने उपयुक्त पीपीई पहना है</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सुनिश्चित करें कि सभी उपकरण, चादरें, कंटेनर, शॉवर स्टेशन, फुलर अर्थ, परिशोधन समाधान, परिशोधित कर्मियों के लिए पोशाक ले जाएं</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ठंडे क्षेत्र में परिशोधन गलियारों और स्टेशनों की स्थापना</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परिशोधन गलियारे और स्टेशन को शीघ्रता से स्थानांतरित करने के लिए तैयार रहें</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पीड़ित और बचावकर्ता का परिशोधन प्राथमिक कार्य है, तथा उपकरण और वाहन का परिशोधन द्वितीयक कार्य है।</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सभी पीड़ितों और बचावकर्मियों का उचित परिशोधन करना</a:t>
            </a:r>
          </a:p>
          <a:p>
            <a:pPr algn="l" rtl="0">
              <a:lnSpc>
                <a:spcPct val="15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 गंभीर/जीवन के लिए खतरा पैदा करने वाली चोट वाले पीड़ितों का संदूषण-शोधन नहीं किया जाएगा</a:t>
            </a:r>
          </a:p>
        </p:txBody>
      </p:sp>
    </p:spTree>
    <p:extLst>
      <p:ext uri="{BB962C8B-B14F-4D97-AF65-F5344CB8AC3E}">
        <p14:creationId xmlns:p14="http://schemas.microsoft.com/office/powerpoint/2010/main" val="24718913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562C8-F1A1-0B2C-4619-2B25A2EFC08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BE07F81-DD63-4B26-DCF1-E28AB8702778}"/>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8C452116-1CA9-66A4-4B7B-2E89190C5CB4}"/>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9268D107-11F0-E802-AC37-338FB53B80A8}"/>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ADFBAB0F-0BDF-4B25-67B4-5E67E60C8FB0}"/>
              </a:ext>
            </a:extLst>
          </p:cNvPr>
          <p:cNvSpPr txBox="1">
            <a:spLocks noGrp="1"/>
          </p:cNvSpPr>
          <p:nvPr>
            <p:ph type="sldNum" sz="quarter" idx="2"/>
          </p:nvPr>
        </p:nvSpPr>
        <p:spPr>
          <a:xfrm>
            <a:off x="11404882" y="6406669"/>
            <a:ext cx="48231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35</a:t>
            </a:fld>
            <a:endParaRPr dirty="0"/>
          </a:p>
        </p:txBody>
      </p:sp>
      <p:sp>
        <p:nvSpPr>
          <p:cNvPr id="9" name="Course Purpose">
            <a:extLst>
              <a:ext uri="{FF2B5EF4-FFF2-40B4-BE49-F238E27FC236}">
                <a16:creationId xmlns:a16="http://schemas.microsoft.com/office/drawing/2014/main" id="{312A4B17-FC69-B61C-CF8B-94A69D196ECD}"/>
              </a:ext>
            </a:extLst>
          </p:cNvPr>
          <p:cNvSpPr txBox="1"/>
          <p:nvPr/>
        </p:nvSpPr>
        <p:spPr>
          <a:xfrm>
            <a:off x="371432" y="1406247"/>
            <a:ext cx="3712434" cy="633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मेडिकल टीम</a:t>
            </a:r>
          </a:p>
        </p:txBody>
      </p:sp>
      <p:pic>
        <p:nvPicPr>
          <p:cNvPr id="2" name="Picture 1">
            <a:extLst>
              <a:ext uri="{FF2B5EF4-FFF2-40B4-BE49-F238E27FC236}">
                <a16:creationId xmlns:a16="http://schemas.microsoft.com/office/drawing/2014/main" id="{7937C1E9-DFEA-3203-008D-3F7F793180A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E54F0F9-AC2A-7643-9222-4881DDBE54A6}"/>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3" name="TextBox 12">
            <a:extLst>
              <a:ext uri="{FF2B5EF4-FFF2-40B4-BE49-F238E27FC236}">
                <a16:creationId xmlns:a16="http://schemas.microsoft.com/office/drawing/2014/main" id="{1C4A0FCB-E82B-9E31-FD9A-6DBBEC05DC99}"/>
              </a:ext>
            </a:extLst>
          </p:cNvPr>
          <p:cNvSpPr txBox="1"/>
          <p:nvPr/>
        </p:nvSpPr>
        <p:spPr>
          <a:xfrm>
            <a:off x="4220728" y="1234080"/>
            <a:ext cx="7248568" cy="3129639"/>
          </a:xfrm>
          <a:prstGeom prst="rect">
            <a:avLst/>
          </a:prstGeom>
          <a:noFill/>
        </p:spPr>
        <p:txBody>
          <a:bodyPr wrap="square" rtlCol="0">
            <a:spAutoFit/>
            <a:scene3d>
              <a:camera prst="orthographicFront"/>
              <a:lightRig rig="threePt" dir="t"/>
            </a:scene3d>
            <a:sp3d extrusionH="57150">
              <a:bevelT w="38100" h="38100"/>
            </a:sp3d>
          </a:bodyPr>
          <a:lstStyle/>
          <a:p>
            <a:pPr algn="l" rtl="0">
              <a:lnSpc>
                <a:spcPct val="150000"/>
              </a:lnSpc>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 चिकित्सा टीम </a:t>
            </a:r>
            <a:r>
              <a:rPr lang="en-US" sz="2000" dirty="0" err="1">
                <a:latin typeface="Open Sans" panose="020B0606030504020204" pitchFamily="34" charset="0"/>
                <a:ea typeface="Open Sans" panose="020B0606030504020204" pitchFamily="34" charset="0"/>
                <a:cs typeface="Open Sans" panose="020B0606030504020204" pitchFamily="34" charset="0"/>
              </a:rPr>
              <a:t>प्राथमिक</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उपचार</a:t>
            </a:r>
            <a:r>
              <a:rPr lang="en-US" sz="2000" dirty="0">
                <a:latin typeface="Open Sans" panose="020B0606030504020204" pitchFamily="34" charset="0"/>
                <a:ea typeface="Open Sans" panose="020B0606030504020204" pitchFamily="34" charset="0"/>
                <a:cs typeface="Open Sans" panose="020B0606030504020204" pitchFamily="34" charset="0"/>
              </a:rPr>
              <a:t> करने के लिए जिम्मेदार होगी</a:t>
            </a:r>
          </a:p>
          <a:p>
            <a:pPr algn="l" rtl="0">
              <a:lnSpc>
                <a:spcPct val="150000"/>
              </a:lnSpc>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 रोगी को </a:t>
            </a:r>
            <a:r>
              <a:rPr lang="en-US" sz="2000" dirty="0" err="1">
                <a:latin typeface="Open Sans" panose="020B0606030504020204" pitchFamily="34" charset="0"/>
                <a:ea typeface="Open Sans" panose="020B0606030504020204" pitchFamily="34" charset="0"/>
                <a:cs typeface="Open Sans" panose="020B0606030504020204" pitchFamily="34" charset="0"/>
              </a:rPr>
              <a:t>उसकी</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उपचार</a:t>
            </a:r>
            <a:r>
              <a:rPr lang="en-US" sz="2000" dirty="0">
                <a:latin typeface="Open Sans" panose="020B0606030504020204" pitchFamily="34" charset="0"/>
                <a:ea typeface="Open Sans" panose="020B0606030504020204" pitchFamily="34" charset="0"/>
                <a:cs typeface="Open Sans" panose="020B0606030504020204" pitchFamily="34" charset="0"/>
              </a:rPr>
              <a:t> की आवश्यकता के अनुसार वर्गीकृत करें</a:t>
            </a:r>
          </a:p>
          <a:p>
            <a:pPr algn="l" rtl="0">
              <a:lnSpc>
                <a:spcPct val="150000"/>
              </a:lnSpc>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 प्राथमिक चिकित्सा और उपचार प्रदान करने के लिए उपचार केंद्र स्थापित करें</a:t>
            </a:r>
          </a:p>
          <a:p>
            <a:pPr algn="l" rtl="0">
              <a:lnSpc>
                <a:spcPct val="150000"/>
              </a:lnSpc>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 लक्षणों के अनुसार पीड़ितों के प्राथमिकता स्तर का पता लगाना</a:t>
            </a:r>
          </a:p>
          <a:p>
            <a:pPr algn="l" rtl="0">
              <a:lnSpc>
                <a:spcPct val="150000"/>
              </a:lnSpc>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 मनोवैज्ञानिक कारणों को आश्वस्त करना और उनका पुनर्वास करना</a:t>
            </a:r>
          </a:p>
        </p:txBody>
      </p:sp>
    </p:spTree>
    <p:extLst>
      <p:ext uri="{BB962C8B-B14F-4D97-AF65-F5344CB8AC3E}">
        <p14:creationId xmlns:p14="http://schemas.microsoft.com/office/powerpoint/2010/main" val="266941020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216E1-9454-8763-69EB-4A0355869B95}"/>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3E4671EE-3AFA-4FF5-2637-0B09FEC555EE}"/>
              </a:ext>
            </a:extLst>
          </p:cNvPr>
          <p:cNvSpPr txBox="1">
            <a:spLocks/>
          </p:cNvSpPr>
          <p:nvPr/>
        </p:nvSpPr>
        <p:spPr>
          <a:xfrm>
            <a:off x="288946" y="1351789"/>
            <a:ext cx="3813969" cy="3878263"/>
          </a:xfrm>
          <a:prstGeom prst="rect">
            <a:avLst/>
          </a:prstGeom>
          <a:solidFill>
            <a:srgbClr val="E46C0A"/>
          </a:solidFill>
        </p:spPr>
        <p:txBody>
          <a:bodyPr lIns="44618" tIns="44618" rIns="44618" bIns="44618"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a:r>
              <a:rPr lang="en-US" sz="2400"/>
              <a:t>अब आप परिभाषित कर सकते हैं:</a:t>
            </a:r>
            <a:endParaRPr lang="en-US" sz="2400" dirty="0"/>
          </a:p>
        </p:txBody>
      </p:sp>
      <p:sp>
        <p:nvSpPr>
          <p:cNvPr id="6" name="OBJECTIVES">
            <a:extLst>
              <a:ext uri="{FF2B5EF4-FFF2-40B4-BE49-F238E27FC236}">
                <a16:creationId xmlns:a16="http://schemas.microsoft.com/office/drawing/2014/main" id="{C4BB1844-97F4-46D1-7787-F7F9A6F50DD3}"/>
              </a:ext>
            </a:extLst>
          </p:cNvPr>
          <p:cNvSpPr txBox="1"/>
          <p:nvPr/>
        </p:nvSpPr>
        <p:spPr>
          <a:xfrm>
            <a:off x="4330687" y="393945"/>
            <a:ext cx="1710072" cy="6330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2" tIns="39142" rIns="39142" bIns="39142">
            <a:spAutoFit/>
          </a:bodyPr>
          <a:lstStyle>
            <a:lvl1pPr defTabSz="1896340">
              <a:defRPr sz="7200" b="1">
                <a:solidFill>
                  <a:srgbClr val="C00000"/>
                </a:solidFill>
                <a:latin typeface="Open Sans"/>
                <a:ea typeface="Open Sans"/>
                <a:cs typeface="Open Sans"/>
                <a:sym typeface="Open Sans"/>
              </a:defRPr>
            </a:lvl1pPr>
          </a:lstStyle>
          <a:p>
            <a:pPr algn="l" rtl="0"/>
            <a:r>
              <a:rPr lang="en-IN" sz="3600" dirty="0"/>
              <a:t>समीक्षा</a:t>
            </a:r>
            <a:endParaRPr sz="3600" dirty="0"/>
          </a:p>
        </p:txBody>
      </p:sp>
      <p:sp>
        <p:nvSpPr>
          <p:cNvPr id="14" name="Slide Number">
            <a:extLst>
              <a:ext uri="{FF2B5EF4-FFF2-40B4-BE49-F238E27FC236}">
                <a16:creationId xmlns:a16="http://schemas.microsoft.com/office/drawing/2014/main" id="{FBC85985-F42C-387B-447F-2BB244DD4097}"/>
              </a:ext>
            </a:extLst>
          </p:cNvPr>
          <p:cNvSpPr txBox="1">
            <a:spLocks noGrp="1"/>
          </p:cNvSpPr>
          <p:nvPr>
            <p:ph type="sldNum" sz="quarter" idx="2"/>
          </p:nvPr>
        </p:nvSpPr>
        <p:spPr>
          <a:xfrm>
            <a:off x="11460471" y="6406669"/>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t>36</a:t>
            </a:fld>
            <a:endParaRPr/>
          </a:p>
        </p:txBody>
      </p:sp>
      <p:sp>
        <p:nvSpPr>
          <p:cNvPr id="2" name="List two steps to treat a closed wound.…">
            <a:extLst>
              <a:ext uri="{FF2B5EF4-FFF2-40B4-BE49-F238E27FC236}">
                <a16:creationId xmlns:a16="http://schemas.microsoft.com/office/drawing/2014/main" id="{AE78F057-2740-44B0-8D4C-EFCA952D2CB9}"/>
              </a:ext>
            </a:extLst>
          </p:cNvPr>
          <p:cNvSpPr txBox="1"/>
          <p:nvPr/>
        </p:nvSpPr>
        <p:spPr>
          <a:xfrm>
            <a:off x="5678261" y="1124968"/>
            <a:ext cx="5734970" cy="552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WMD की परिभाषा</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WMD के प्रकार</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WMD का उपयोग कब किया जा सकता है.</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err="1"/>
              <a:t>सी.बी.आर.एन</a:t>
            </a:r>
            <a:r>
              <a:rPr lang="en-US" sz="2400" dirty="0"/>
              <a:t>. हथियार</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err="1"/>
              <a:t>सी.बी.आर.एन</a:t>
            </a:r>
            <a:r>
              <a:rPr lang="en-US" sz="2400" dirty="0"/>
              <a:t>. टीम संरचना और शक्ति</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err="1"/>
              <a:t>सी.बी.आर.एन</a:t>
            </a:r>
            <a:r>
              <a:rPr lang="en-US" sz="2400" dirty="0"/>
              <a:t>. उप-टीमों की भूमिका</a:t>
            </a:r>
          </a:p>
          <a:p>
            <a:pPr lvl="1" algn="l" defTabSz="948170" rtl="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निष्कर्ष</a:t>
            </a:r>
          </a:p>
        </p:txBody>
      </p:sp>
      <p:grpSp>
        <p:nvGrpSpPr>
          <p:cNvPr id="3" name="Group">
            <a:extLst>
              <a:ext uri="{FF2B5EF4-FFF2-40B4-BE49-F238E27FC236}">
                <a16:creationId xmlns:a16="http://schemas.microsoft.com/office/drawing/2014/main" id="{49A8E701-191C-7CD9-DA9F-7D471B57FFBC}"/>
              </a:ext>
            </a:extLst>
          </p:cNvPr>
          <p:cNvGrpSpPr/>
          <p:nvPr/>
        </p:nvGrpSpPr>
        <p:grpSpPr>
          <a:xfrm>
            <a:off x="5054893" y="1250564"/>
            <a:ext cx="609601" cy="840979"/>
            <a:chOff x="0" y="115975"/>
            <a:chExt cx="1219200" cy="1681957"/>
          </a:xfrm>
        </p:grpSpPr>
        <p:sp>
          <p:nvSpPr>
            <p:cNvPr id="5" name="Circle">
              <a:extLst>
                <a:ext uri="{FF2B5EF4-FFF2-40B4-BE49-F238E27FC236}">
                  <a16:creationId xmlns:a16="http://schemas.microsoft.com/office/drawing/2014/main" id="{60B23F4E-F800-1027-4CD5-753D2BD7B12F}"/>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15" name="1">
              <a:extLst>
                <a:ext uri="{FF2B5EF4-FFF2-40B4-BE49-F238E27FC236}">
                  <a16:creationId xmlns:a16="http://schemas.microsoft.com/office/drawing/2014/main" id="{9BB43022-DBF9-AD68-A7E5-2E85A4648F8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sz="3600" dirty="0"/>
                <a:t>1</a:t>
              </a:r>
            </a:p>
          </p:txBody>
        </p:sp>
      </p:grpSp>
      <p:grpSp>
        <p:nvGrpSpPr>
          <p:cNvPr id="16" name="Group">
            <a:extLst>
              <a:ext uri="{FF2B5EF4-FFF2-40B4-BE49-F238E27FC236}">
                <a16:creationId xmlns:a16="http://schemas.microsoft.com/office/drawing/2014/main" id="{E4ECB3B2-BF93-90B6-8DDC-D135963BC8A7}"/>
              </a:ext>
            </a:extLst>
          </p:cNvPr>
          <p:cNvGrpSpPr/>
          <p:nvPr/>
        </p:nvGrpSpPr>
        <p:grpSpPr>
          <a:xfrm>
            <a:off x="5041127" y="2091545"/>
            <a:ext cx="750073" cy="957042"/>
            <a:chOff x="0" y="265245"/>
            <a:chExt cx="1219200" cy="1681959"/>
          </a:xfrm>
        </p:grpSpPr>
        <p:sp>
          <p:nvSpPr>
            <p:cNvPr id="17" name="Circle">
              <a:extLst>
                <a:ext uri="{FF2B5EF4-FFF2-40B4-BE49-F238E27FC236}">
                  <a16:creationId xmlns:a16="http://schemas.microsoft.com/office/drawing/2014/main" id="{65344756-1F2C-B219-D9F2-5B8F76B3E45C}"/>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18" name="2">
              <a:extLst>
                <a:ext uri="{FF2B5EF4-FFF2-40B4-BE49-F238E27FC236}">
                  <a16:creationId xmlns:a16="http://schemas.microsoft.com/office/drawing/2014/main" id="{C9E81E6C-553D-E885-192D-90C96D0DD4F2}"/>
                </a:ext>
              </a:extLst>
            </p:cNvPr>
            <p:cNvSpPr txBox="1"/>
            <p:nvPr/>
          </p:nvSpPr>
          <p:spPr>
            <a:xfrm>
              <a:off x="285120" y="265245"/>
              <a:ext cx="822593" cy="16819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sz="3600" dirty="0"/>
                <a:t>2</a:t>
              </a:r>
            </a:p>
          </p:txBody>
        </p:sp>
      </p:grpSp>
      <p:grpSp>
        <p:nvGrpSpPr>
          <p:cNvPr id="19" name="Group">
            <a:extLst>
              <a:ext uri="{FF2B5EF4-FFF2-40B4-BE49-F238E27FC236}">
                <a16:creationId xmlns:a16="http://schemas.microsoft.com/office/drawing/2014/main" id="{BA9C09F2-06F1-D98E-92AB-8756D8271A67}"/>
              </a:ext>
            </a:extLst>
          </p:cNvPr>
          <p:cNvGrpSpPr/>
          <p:nvPr/>
        </p:nvGrpSpPr>
        <p:grpSpPr>
          <a:xfrm>
            <a:off x="5098202" y="2896608"/>
            <a:ext cx="609601" cy="840979"/>
            <a:chOff x="0" y="141375"/>
            <a:chExt cx="1219200" cy="1681957"/>
          </a:xfrm>
        </p:grpSpPr>
        <p:sp>
          <p:nvSpPr>
            <p:cNvPr id="20" name="Circle">
              <a:extLst>
                <a:ext uri="{FF2B5EF4-FFF2-40B4-BE49-F238E27FC236}">
                  <a16:creationId xmlns:a16="http://schemas.microsoft.com/office/drawing/2014/main" id="{0D3057BA-F314-8A37-F9CC-A9FA1FDF394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21" name="3">
              <a:extLst>
                <a:ext uri="{FF2B5EF4-FFF2-40B4-BE49-F238E27FC236}">
                  <a16:creationId xmlns:a16="http://schemas.microsoft.com/office/drawing/2014/main" id="{EE909F9C-90D9-C57E-78DB-25206892CD7D}"/>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sz="3600" dirty="0"/>
                <a:t>3</a:t>
              </a:r>
            </a:p>
          </p:txBody>
        </p:sp>
      </p:grpSp>
      <p:grpSp>
        <p:nvGrpSpPr>
          <p:cNvPr id="7" name="Group">
            <a:extLst>
              <a:ext uri="{FF2B5EF4-FFF2-40B4-BE49-F238E27FC236}">
                <a16:creationId xmlns:a16="http://schemas.microsoft.com/office/drawing/2014/main" id="{B03C5FD4-E45C-8DFF-C8CE-0F5EACDF382F}"/>
              </a:ext>
            </a:extLst>
          </p:cNvPr>
          <p:cNvGrpSpPr/>
          <p:nvPr/>
        </p:nvGrpSpPr>
        <p:grpSpPr>
          <a:xfrm>
            <a:off x="5142651" y="3625753"/>
            <a:ext cx="609601" cy="840979"/>
            <a:chOff x="0" y="141375"/>
            <a:chExt cx="1219200" cy="1681957"/>
          </a:xfrm>
        </p:grpSpPr>
        <p:sp>
          <p:nvSpPr>
            <p:cNvPr id="8" name="Circle">
              <a:extLst>
                <a:ext uri="{FF2B5EF4-FFF2-40B4-BE49-F238E27FC236}">
                  <a16:creationId xmlns:a16="http://schemas.microsoft.com/office/drawing/2014/main" id="{333EDDFA-94E2-2158-5973-30C620953E19}"/>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9" name="3">
              <a:extLst>
                <a:ext uri="{FF2B5EF4-FFF2-40B4-BE49-F238E27FC236}">
                  <a16:creationId xmlns:a16="http://schemas.microsoft.com/office/drawing/2014/main" id="{F62E1A9A-8B2D-0C28-3857-11D7DDFD3B0A}"/>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lang="en-IN" sz="3600" dirty="0"/>
                <a:t>4</a:t>
              </a:r>
              <a:endParaRPr sz="3600" dirty="0"/>
            </a:p>
          </p:txBody>
        </p:sp>
      </p:grpSp>
      <p:grpSp>
        <p:nvGrpSpPr>
          <p:cNvPr id="10" name="Group">
            <a:extLst>
              <a:ext uri="{FF2B5EF4-FFF2-40B4-BE49-F238E27FC236}">
                <a16:creationId xmlns:a16="http://schemas.microsoft.com/office/drawing/2014/main" id="{42B8C579-3256-9902-5464-EE789BFB6FAF}"/>
              </a:ext>
            </a:extLst>
          </p:cNvPr>
          <p:cNvGrpSpPr/>
          <p:nvPr/>
        </p:nvGrpSpPr>
        <p:grpSpPr>
          <a:xfrm>
            <a:off x="5164773" y="4354896"/>
            <a:ext cx="609601" cy="840979"/>
            <a:chOff x="0" y="141375"/>
            <a:chExt cx="1219200" cy="1681957"/>
          </a:xfrm>
        </p:grpSpPr>
        <p:sp>
          <p:nvSpPr>
            <p:cNvPr id="11" name="Circle">
              <a:extLst>
                <a:ext uri="{FF2B5EF4-FFF2-40B4-BE49-F238E27FC236}">
                  <a16:creationId xmlns:a16="http://schemas.microsoft.com/office/drawing/2014/main" id="{DFB8E0B2-6280-9A43-0FBE-004449A8ED50}"/>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12" name="3">
              <a:extLst>
                <a:ext uri="{FF2B5EF4-FFF2-40B4-BE49-F238E27FC236}">
                  <a16:creationId xmlns:a16="http://schemas.microsoft.com/office/drawing/2014/main" id="{1B11541B-5637-7170-3794-9B30F0D4C2BB}"/>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lang="en-IN" sz="3600" dirty="0"/>
                <a:t>5</a:t>
              </a:r>
              <a:endParaRPr sz="3600" dirty="0"/>
            </a:p>
          </p:txBody>
        </p:sp>
      </p:grpSp>
      <p:grpSp>
        <p:nvGrpSpPr>
          <p:cNvPr id="13" name="Group">
            <a:extLst>
              <a:ext uri="{FF2B5EF4-FFF2-40B4-BE49-F238E27FC236}">
                <a16:creationId xmlns:a16="http://schemas.microsoft.com/office/drawing/2014/main" id="{0EBFABFD-01FE-C50D-F2A2-7DF129482809}"/>
              </a:ext>
            </a:extLst>
          </p:cNvPr>
          <p:cNvGrpSpPr/>
          <p:nvPr/>
        </p:nvGrpSpPr>
        <p:grpSpPr>
          <a:xfrm>
            <a:off x="5181599" y="5107561"/>
            <a:ext cx="609601" cy="840979"/>
            <a:chOff x="0" y="141375"/>
            <a:chExt cx="1219200" cy="1681957"/>
          </a:xfrm>
        </p:grpSpPr>
        <p:sp>
          <p:nvSpPr>
            <p:cNvPr id="22" name="Circle">
              <a:extLst>
                <a:ext uri="{FF2B5EF4-FFF2-40B4-BE49-F238E27FC236}">
                  <a16:creationId xmlns:a16="http://schemas.microsoft.com/office/drawing/2014/main" id="{08FB2BD5-2F0A-E019-F3CC-C0745C50FDF9}"/>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23" name="3">
              <a:extLst>
                <a:ext uri="{FF2B5EF4-FFF2-40B4-BE49-F238E27FC236}">
                  <a16:creationId xmlns:a16="http://schemas.microsoft.com/office/drawing/2014/main" id="{C5DAFBC2-9E6B-8CAB-4BFB-D7FD1E0B5C94}"/>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lang="en-IN" sz="3600" dirty="0"/>
                <a:t>6</a:t>
              </a:r>
              <a:endParaRPr sz="3600" dirty="0"/>
            </a:p>
          </p:txBody>
        </p:sp>
      </p:grpSp>
      <p:grpSp>
        <p:nvGrpSpPr>
          <p:cNvPr id="24" name="Group">
            <a:extLst>
              <a:ext uri="{FF2B5EF4-FFF2-40B4-BE49-F238E27FC236}">
                <a16:creationId xmlns:a16="http://schemas.microsoft.com/office/drawing/2014/main" id="{6DF343DC-5885-4967-6635-79F06DFBABD4}"/>
              </a:ext>
            </a:extLst>
          </p:cNvPr>
          <p:cNvGrpSpPr/>
          <p:nvPr/>
        </p:nvGrpSpPr>
        <p:grpSpPr>
          <a:xfrm>
            <a:off x="5185795" y="5903649"/>
            <a:ext cx="609601" cy="840979"/>
            <a:chOff x="0" y="141375"/>
            <a:chExt cx="1219200" cy="1681957"/>
          </a:xfrm>
        </p:grpSpPr>
        <p:sp>
          <p:nvSpPr>
            <p:cNvPr id="25" name="Circle">
              <a:extLst>
                <a:ext uri="{FF2B5EF4-FFF2-40B4-BE49-F238E27FC236}">
                  <a16:creationId xmlns:a16="http://schemas.microsoft.com/office/drawing/2014/main" id="{7AEAAD79-B9FC-B60B-5126-C7128E19E8A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algn="l" rtl="0"/>
              <a:endParaRPr sz="900"/>
            </a:p>
          </p:txBody>
        </p:sp>
        <p:sp>
          <p:nvSpPr>
            <p:cNvPr id="26" name="3">
              <a:extLst>
                <a:ext uri="{FF2B5EF4-FFF2-40B4-BE49-F238E27FC236}">
                  <a16:creationId xmlns:a16="http://schemas.microsoft.com/office/drawing/2014/main" id="{AF8355AE-0407-D0CD-DA79-B02DB2811DC3}"/>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algn="l" rtl="0"/>
              <a:r>
                <a:rPr lang="en-IN" sz="3600" dirty="0"/>
                <a:t>7</a:t>
              </a:r>
              <a:endParaRPr sz="3600" dirty="0"/>
            </a:p>
          </p:txBody>
        </p:sp>
      </p:grpSp>
    </p:spTree>
    <p:extLst>
      <p:ext uri="{BB962C8B-B14F-4D97-AF65-F5344CB8AC3E}">
        <p14:creationId xmlns:p14="http://schemas.microsoft.com/office/powerpoint/2010/main" val="155549229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4319588" y="-4222603"/>
            <a:ext cx="9773992" cy="9773992"/>
          </a:xfrm>
          <a:prstGeom prst="ellipse">
            <a:avLst/>
          </a:prstGeom>
          <a:gradFill>
            <a:gsLst>
              <a:gs pos="0">
                <a:srgbClr val="DA751A"/>
              </a:gs>
              <a:gs pos="57570">
                <a:srgbClr val="E67C1D"/>
              </a:gs>
              <a:gs pos="100000">
                <a:srgbClr val="F28320"/>
              </a:gs>
            </a:gsLst>
            <a:lin ang="4595515"/>
          </a:gradFill>
          <a:ln w="12700">
            <a:miter lim="400000"/>
          </a:ln>
        </p:spPr>
        <p:txBody>
          <a:bodyPr lIns="39142" tIns="39142" rIns="39142" bIns="39142"/>
          <a:lstStyle/>
          <a:p>
            <a:pPr algn="l" rtl="0"/>
            <a:endParaRPr sz="900"/>
          </a:p>
        </p:txBody>
      </p:sp>
      <p:pic>
        <p:nvPicPr>
          <p:cNvPr id="122" name="IMG-3642.JPG"/>
          <p:cNvPicPr>
            <a:picLocks noChangeAspect="1"/>
          </p:cNvPicPr>
          <p:nvPr/>
        </p:nvPicPr>
        <p:blipFill>
          <a:blip r:embed="rId2" cstate="print">
            <a:extLst>
              <a:ext uri="{28A0092B-C50C-407E-A947-70E740481C1C}">
                <a14:useLocalDpi xmlns:a14="http://schemas.microsoft.com/office/drawing/2010/main" val="0"/>
              </a:ext>
            </a:extLst>
          </a:blip>
          <a:srcRect l="12702" r="12702"/>
          <a:stretch/>
        </p:blipFill>
        <p:spPr>
          <a:xfrm flipH="1">
            <a:off x="-1394580" y="-313981"/>
            <a:ext cx="6404651" cy="572393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7" name="Slide Number"/>
          <p:cNvSpPr txBox="1">
            <a:spLocks noGrp="1"/>
          </p:cNvSpPr>
          <p:nvPr>
            <p:ph type="sldNum" sz="quarter" idx="2"/>
          </p:nvPr>
        </p:nvSpPr>
        <p:spPr>
          <a:xfrm>
            <a:off x="11324786" y="6406669"/>
            <a:ext cx="430335"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t>37</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7287277" y="957888"/>
            <a:ext cx="1813766" cy="461665"/>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rtl="0"/>
            <a:r>
              <a:rPr lang="en-US" sz="2700" b="1" dirty="0">
                <a:ln/>
                <a:solidFill>
                  <a:schemeClr val="accent6">
                    <a:lumMod val="75000"/>
                  </a:schemeClr>
                </a:solidFill>
              </a:rPr>
              <a:t>धन्यवाद</a:t>
            </a:r>
          </a:p>
        </p:txBody>
      </p:sp>
      <p:pic>
        <p:nvPicPr>
          <p:cNvPr id="4" name="Google Shape;1000100012;p1">
            <a:extLst>
              <a:ext uri="{FF2B5EF4-FFF2-40B4-BE49-F238E27FC236}">
                <a16:creationId xmlns:a16="http://schemas.microsoft.com/office/drawing/2014/main" id="{8BD2C2B9-22F2-754C-1CF9-CE4784E71892}"/>
              </a:ext>
            </a:extLst>
          </p:cNvPr>
          <p:cNvPicPr preferRelativeResize="0"/>
          <p:nvPr/>
        </p:nvPicPr>
        <p:blipFill rotWithShape="1">
          <a:blip r:embed="rId3">
            <a:alphaModFix/>
          </a:blip>
          <a:srcRect/>
          <a:stretch/>
        </p:blipFill>
        <p:spPr>
          <a:xfrm>
            <a:off x="6260683" y="2057400"/>
            <a:ext cx="5680720" cy="3748164"/>
          </a:xfrm>
          <a:prstGeom prst="rect">
            <a:avLst/>
          </a:prstGeom>
          <a:noFill/>
          <a:ln>
            <a:noFill/>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20F4D-AD9A-7D0A-5429-393C1D108A2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D804EFF-F7CE-4CB1-6AFC-874BFA918AA1}"/>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5E02A7E-22E5-2F73-68E8-688E49798297}"/>
              </a:ext>
            </a:extLst>
          </p:cNvPr>
          <p:cNvSpPr txBox="1"/>
          <p:nvPr/>
        </p:nvSpPr>
        <p:spPr>
          <a:xfrm>
            <a:off x="4282440" y="1944368"/>
            <a:ext cx="7538129" cy="2691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एक हथियार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जैसे</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परमाणु</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रासायनिक</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या</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जैविक</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हथियार जो बड़े क्षेत्रों, मानव निर्मित संरचना, प्राकृतिक संरचना को नष्ट कर सकता है, कई लोगों को मार सकता है।</a:t>
            </a:r>
          </a:p>
          <a:p>
            <a:pPr algn="l" rtl="0">
              <a:defRPr sz="6400">
                <a:solidFill>
                  <a:srgbClr val="FFFFFF"/>
                </a:solidFill>
                <a:latin typeface="Open Sans Semibold"/>
                <a:ea typeface="Open Sans Semibold"/>
                <a:cs typeface="Open Sans Semibold"/>
                <a:sym typeface="Open Sans Semibold"/>
              </a:defRPr>
            </a:pP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1516DF9D-058F-46DB-F16A-0E566E3DFF28}"/>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3E27321D-B4E0-AB43-0AD4-C98B52F65FDF}"/>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E57499E8-2548-0D05-8774-2DF169396108}"/>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4</a:t>
            </a:fld>
            <a:endParaRPr dirty="0"/>
          </a:p>
        </p:txBody>
      </p:sp>
      <p:sp>
        <p:nvSpPr>
          <p:cNvPr id="9" name="Course Purpose">
            <a:extLst>
              <a:ext uri="{FF2B5EF4-FFF2-40B4-BE49-F238E27FC236}">
                <a16:creationId xmlns:a16="http://schemas.microsoft.com/office/drawing/2014/main" id="{3CB105D5-D5E2-CE0D-D55D-6A6C7EAEC88A}"/>
              </a:ext>
            </a:extLst>
          </p:cNvPr>
          <p:cNvSpPr txBox="1"/>
          <p:nvPr/>
        </p:nvSpPr>
        <p:spPr>
          <a:xfrm>
            <a:off x="371432" y="1406247"/>
            <a:ext cx="3712434" cy="633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परिभाषा</a:t>
            </a:r>
            <a:endParaRPr lang="en-US" sz="4400" dirty="0"/>
          </a:p>
        </p:txBody>
      </p:sp>
      <p:pic>
        <p:nvPicPr>
          <p:cNvPr id="2" name="Picture 1">
            <a:extLst>
              <a:ext uri="{FF2B5EF4-FFF2-40B4-BE49-F238E27FC236}">
                <a16:creationId xmlns:a16="http://schemas.microsoft.com/office/drawing/2014/main" id="{FA4B0F47-DCAB-1BE4-1A0B-AEF620D1172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F8FF1E58-0776-5C88-BFF5-40393A3658FC}"/>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38B12D96-32FE-5168-E64E-38453347A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600009"/>
            <a:ext cx="2605305" cy="2927350"/>
          </a:xfrm>
          <a:prstGeom prst="rect">
            <a:avLst/>
          </a:prstGeom>
          <a:ln>
            <a:noFill/>
          </a:ln>
          <a:effectLst>
            <a:softEdge rad="112500"/>
          </a:effectLst>
        </p:spPr>
      </p:pic>
    </p:spTree>
    <p:extLst>
      <p:ext uri="{BB962C8B-B14F-4D97-AF65-F5344CB8AC3E}">
        <p14:creationId xmlns:p14="http://schemas.microsoft.com/office/powerpoint/2010/main" val="39394365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55DA3-D1B5-B59F-8102-A26F7C2AB25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CB06D3F-9E64-0C94-9ED9-72B711A3C999}"/>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5EF4A710-FA29-31A8-464D-2581805AEEFD}"/>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95A4865C-44A9-4B4C-DCF5-B217E182992A}"/>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D0D3B476-93C4-B6EE-5A02-3A5184629736}"/>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5</a:t>
            </a:fld>
            <a:endParaRPr dirty="0"/>
          </a:p>
        </p:txBody>
      </p:sp>
      <p:sp>
        <p:nvSpPr>
          <p:cNvPr id="9" name="Course Purpose">
            <a:extLst>
              <a:ext uri="{FF2B5EF4-FFF2-40B4-BE49-F238E27FC236}">
                <a16:creationId xmlns:a16="http://schemas.microsoft.com/office/drawing/2014/main" id="{F619C853-D218-B131-9C7C-030D7BACB6CF}"/>
              </a:ext>
            </a:extLst>
          </p:cNvPr>
          <p:cNvSpPr txBox="1"/>
          <p:nvPr/>
        </p:nvSpPr>
        <p:spPr>
          <a:xfrm>
            <a:off x="371432" y="1406247"/>
            <a:ext cx="3712434"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WMD के प्रकार</a:t>
            </a:r>
            <a:endParaRPr lang="en-US" sz="4400" dirty="0"/>
          </a:p>
        </p:txBody>
      </p:sp>
      <p:pic>
        <p:nvPicPr>
          <p:cNvPr id="2" name="Picture 1">
            <a:extLst>
              <a:ext uri="{FF2B5EF4-FFF2-40B4-BE49-F238E27FC236}">
                <a16:creationId xmlns:a16="http://schemas.microsoft.com/office/drawing/2014/main" id="{32A4E91A-527C-5C56-6BAC-E2EB752714C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691816B-D587-11E1-7B5D-3E42575FA55C}"/>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6" name="Picture 5">
            <a:extLst>
              <a:ext uri="{FF2B5EF4-FFF2-40B4-BE49-F238E27FC236}">
                <a16:creationId xmlns:a16="http://schemas.microsoft.com/office/drawing/2014/main" id="{01D78A74-A576-8255-A962-C5A1DC1CD8DC}"/>
              </a:ext>
            </a:extLst>
          </p:cNvPr>
          <p:cNvPicPr>
            <a:picLocks noChangeAspect="1"/>
          </p:cNvPicPr>
          <p:nvPr/>
        </p:nvPicPr>
        <p:blipFill>
          <a:blip r:embed="rId4"/>
          <a:stretch>
            <a:fillRect/>
          </a:stretch>
        </p:blipFill>
        <p:spPr>
          <a:xfrm>
            <a:off x="4547763" y="1905000"/>
            <a:ext cx="7120745" cy="3499407"/>
          </a:xfrm>
          <a:prstGeom prst="rect">
            <a:avLst/>
          </a:prstGeom>
        </p:spPr>
      </p:pic>
      <p:pic>
        <p:nvPicPr>
          <p:cNvPr id="8" name="Picture 7">
            <a:extLst>
              <a:ext uri="{FF2B5EF4-FFF2-40B4-BE49-F238E27FC236}">
                <a16:creationId xmlns:a16="http://schemas.microsoft.com/office/drawing/2014/main" id="{FDA56FCD-84D2-5BAE-0FD4-8756330164E5}"/>
              </a:ext>
            </a:extLst>
          </p:cNvPr>
          <p:cNvPicPr>
            <a:picLocks noChangeAspect="1"/>
          </p:cNvPicPr>
          <p:nvPr/>
        </p:nvPicPr>
        <p:blipFill>
          <a:blip r:embed="rId5"/>
          <a:stretch>
            <a:fillRect/>
          </a:stretch>
        </p:blipFill>
        <p:spPr>
          <a:xfrm>
            <a:off x="762000" y="2834351"/>
            <a:ext cx="2641807" cy="3185403"/>
          </a:xfrm>
          <a:prstGeom prst="rect">
            <a:avLst/>
          </a:prstGeom>
        </p:spPr>
      </p:pic>
    </p:spTree>
    <p:extLst>
      <p:ext uri="{BB962C8B-B14F-4D97-AF65-F5344CB8AC3E}">
        <p14:creationId xmlns:p14="http://schemas.microsoft.com/office/powerpoint/2010/main" val="1875781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E5CAC-F8EF-CECA-0DAD-00FFDAB0215A}"/>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9876E195-34B9-6325-352E-017E1D6BF44F}"/>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67FB0180-E94B-1BE2-86BD-30B6D59BC69B}"/>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0B9B2754-7A4D-3C42-E5AC-38A85B96E2D6}"/>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6</a:t>
            </a:fld>
            <a:endParaRPr dirty="0"/>
          </a:p>
        </p:txBody>
      </p:sp>
      <p:sp>
        <p:nvSpPr>
          <p:cNvPr id="9" name="Course Purpose">
            <a:extLst>
              <a:ext uri="{FF2B5EF4-FFF2-40B4-BE49-F238E27FC236}">
                <a16:creationId xmlns:a16="http://schemas.microsoft.com/office/drawing/2014/main" id="{28A5F1B7-11C4-B5B9-B5CB-DB4EC3334471}"/>
              </a:ext>
            </a:extLst>
          </p:cNvPr>
          <p:cNvSpPr txBox="1"/>
          <p:nvPr/>
        </p:nvSpPr>
        <p:spPr>
          <a:xfrm>
            <a:off x="3505200" y="532141"/>
            <a:ext cx="6181768" cy="633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WMD का उपयोग कब किया जा सकता है</a:t>
            </a:r>
            <a:endParaRPr lang="en-US" sz="4400" dirty="0"/>
          </a:p>
        </p:txBody>
      </p:sp>
      <p:pic>
        <p:nvPicPr>
          <p:cNvPr id="2" name="Picture 1">
            <a:extLst>
              <a:ext uri="{FF2B5EF4-FFF2-40B4-BE49-F238E27FC236}">
                <a16:creationId xmlns:a16="http://schemas.microsoft.com/office/drawing/2014/main" id="{F1EC5449-C29C-BE4C-DE2F-29969F78CDB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62BD6A1F-5E5C-7A80-3433-57445B78908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481D0F23-3653-BA67-2028-61C82325D770}"/>
              </a:ext>
            </a:extLst>
          </p:cNvPr>
          <p:cNvPicPr>
            <a:picLocks noChangeAspect="1"/>
          </p:cNvPicPr>
          <p:nvPr/>
        </p:nvPicPr>
        <p:blipFill>
          <a:blip r:embed="rId4"/>
          <a:stretch>
            <a:fillRect/>
          </a:stretch>
        </p:blipFill>
        <p:spPr>
          <a:xfrm>
            <a:off x="1403147" y="1514918"/>
            <a:ext cx="9836353" cy="4174896"/>
          </a:xfrm>
          <a:prstGeom prst="rect">
            <a:avLst/>
          </a:prstGeom>
        </p:spPr>
      </p:pic>
    </p:spTree>
    <p:extLst>
      <p:ext uri="{BB962C8B-B14F-4D97-AF65-F5344CB8AC3E}">
        <p14:creationId xmlns:p14="http://schemas.microsoft.com/office/powerpoint/2010/main" val="15947585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B851F-BB5F-2021-8F81-8D985E959C0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0DB2F0B-A55C-D6CE-DF60-FDDAD0D0478F}"/>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AAA1C33-7AF1-CC10-FC66-015A3307EDFE}"/>
              </a:ext>
            </a:extLst>
          </p:cNvPr>
          <p:cNvSpPr txBox="1"/>
          <p:nvPr/>
        </p:nvSpPr>
        <p:spPr>
          <a:xfrm>
            <a:off x="4282440" y="1944368"/>
            <a:ext cx="7538129" cy="28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l" rtl="0">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द्वितीय विश्व युद्ध के दौरान हिरोशिमा और नागासाकी पर परमाणु बम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गिराए</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गए</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marL="457200" indent="-457200" algn="l" rtl="0">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l" rtl="0">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इराकियों द्वारा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रासायनिक</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हमला</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कुर्दोंईरान-इराक</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युद्ध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दौरान</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14" name="PPT 2 -">
            <a:extLst>
              <a:ext uri="{FF2B5EF4-FFF2-40B4-BE49-F238E27FC236}">
                <a16:creationId xmlns:a16="http://schemas.microsoft.com/office/drawing/2014/main" id="{985B184C-6EB1-1BD7-DFA7-85A5D81F4D07}"/>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F0B45666-AA33-968D-4D44-A5C98FE16742}"/>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360F7366-38B1-3E8E-902B-7856C360FFF5}"/>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7</a:t>
            </a:fld>
            <a:endParaRPr dirty="0"/>
          </a:p>
        </p:txBody>
      </p:sp>
      <p:sp>
        <p:nvSpPr>
          <p:cNvPr id="9" name="Course Purpose">
            <a:extLst>
              <a:ext uri="{FF2B5EF4-FFF2-40B4-BE49-F238E27FC236}">
                <a16:creationId xmlns:a16="http://schemas.microsoft.com/office/drawing/2014/main" id="{0C7A961E-4A6A-98BC-C343-9F43E70952AB}"/>
              </a:ext>
            </a:extLst>
          </p:cNvPr>
          <p:cNvSpPr txBox="1"/>
          <p:nvPr/>
        </p:nvSpPr>
        <p:spPr>
          <a:xfrm>
            <a:off x="371432" y="1406247"/>
            <a:ext cx="3712434" cy="633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युद्ध के दौरान</a:t>
            </a:r>
            <a:endParaRPr lang="en-US" sz="4400" dirty="0"/>
          </a:p>
        </p:txBody>
      </p:sp>
      <p:pic>
        <p:nvPicPr>
          <p:cNvPr id="2" name="Picture 1">
            <a:extLst>
              <a:ext uri="{FF2B5EF4-FFF2-40B4-BE49-F238E27FC236}">
                <a16:creationId xmlns:a16="http://schemas.microsoft.com/office/drawing/2014/main" id="{A0110757-5B84-EC23-5CC7-CED98504DE6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1B61258A-8D23-F234-8BC4-04AA95C8DAD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294231001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99082-7351-662F-5513-3A4CC72BC43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8A859D0-0906-F12D-F65E-7B0C3AA307D9}"/>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F6A89C85-34EE-2335-D386-2A3E0D33AF51}"/>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D0BAE77F-4DBF-9DA2-A8E7-5B5A90091BF0}"/>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9BD5012D-51B3-6D8E-EFAE-A248FC78D118}"/>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8</a:t>
            </a:fld>
            <a:endParaRPr dirty="0"/>
          </a:p>
        </p:txBody>
      </p:sp>
      <p:sp>
        <p:nvSpPr>
          <p:cNvPr id="9" name="Course Purpose">
            <a:extLst>
              <a:ext uri="{FF2B5EF4-FFF2-40B4-BE49-F238E27FC236}">
                <a16:creationId xmlns:a16="http://schemas.microsoft.com/office/drawing/2014/main" id="{EA955CB0-BA21-3300-4477-572238E44AA5}"/>
              </a:ext>
            </a:extLst>
          </p:cNvPr>
          <p:cNvSpPr txBox="1"/>
          <p:nvPr/>
        </p:nvSpPr>
        <p:spPr>
          <a:xfrm>
            <a:off x="371432" y="1406247"/>
            <a:ext cx="3712434" cy="633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आतंकवादियों द्वारा</a:t>
            </a:r>
            <a:endParaRPr lang="en-US" sz="4400" dirty="0"/>
          </a:p>
        </p:txBody>
      </p:sp>
      <p:pic>
        <p:nvPicPr>
          <p:cNvPr id="2" name="Picture 1">
            <a:extLst>
              <a:ext uri="{FF2B5EF4-FFF2-40B4-BE49-F238E27FC236}">
                <a16:creationId xmlns:a16="http://schemas.microsoft.com/office/drawing/2014/main" id="{EE4408E5-3D85-A467-0B22-8CB14FF56D8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3B965CF4-3009-67CF-7EDF-0B6DCAF644A2}"/>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4" name="Rectangle 3">
            <a:extLst>
              <a:ext uri="{FF2B5EF4-FFF2-40B4-BE49-F238E27FC236}">
                <a16:creationId xmlns:a16="http://schemas.microsoft.com/office/drawing/2014/main" id="{3B62D09F-B6FB-E90D-C8EE-63B11BF448A3}"/>
              </a:ext>
            </a:extLst>
          </p:cNvPr>
          <p:cNvSpPr txBox="1">
            <a:spLocks noChangeArrowheads="1"/>
          </p:cNvSpPr>
          <p:nvPr/>
        </p:nvSpPr>
        <p:spPr>
          <a:xfrm>
            <a:off x="4876800" y="1825625"/>
            <a:ext cx="6553200" cy="1603375"/>
          </a:xfrm>
          <a:prstGeom prst="rect">
            <a:avLst/>
          </a:prstGeom>
        </p:spPr>
        <p:txBody>
          <a:bodyPr>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defRPr/>
            </a:pPr>
            <a:r>
              <a:rPr lang="en-US" sz="4400" dirty="0">
                <a:latin typeface="Open Sans" panose="020B0606030504020204" pitchFamily="34" charset="0"/>
                <a:ea typeface="Open Sans" panose="020B0606030504020204" pitchFamily="34" charset="0"/>
                <a:cs typeface="Open Sans" panose="020B0606030504020204" pitchFamily="34" charset="0"/>
              </a:rPr>
              <a:t>टोक्यो मेट्रो में रासायनिक गैस हमला</a:t>
            </a:r>
          </a:p>
        </p:txBody>
      </p:sp>
      <p:sp>
        <p:nvSpPr>
          <p:cNvPr id="5" name="Rectangle 4">
            <a:extLst>
              <a:ext uri="{FF2B5EF4-FFF2-40B4-BE49-F238E27FC236}">
                <a16:creationId xmlns:a16="http://schemas.microsoft.com/office/drawing/2014/main" id="{5EDA405C-4F0C-6652-AA78-88F0BFD81DE6}"/>
              </a:ext>
            </a:extLst>
          </p:cNvPr>
          <p:cNvSpPr/>
          <p:nvPr/>
        </p:nvSpPr>
        <p:spPr>
          <a:xfrm>
            <a:off x="5324406" y="3778731"/>
            <a:ext cx="6239209" cy="1446550"/>
          </a:xfrm>
          <a:prstGeom prst="rect">
            <a:avLst/>
          </a:prstGeom>
        </p:spPr>
        <p:txBody>
          <a:bodyPr wrap="none">
            <a:spAutoFit/>
            <a:scene3d>
              <a:camera prst="orthographicFront"/>
              <a:lightRig rig="threePt" dir="t"/>
            </a:scene3d>
            <a:sp3d extrusionH="57150">
              <a:bevelT w="38100" h="38100"/>
            </a:sp3d>
          </a:bodyPr>
          <a:lstStyle/>
          <a:p>
            <a:pPr marL="571500" indent="-571500" algn="l" rtl="0">
              <a:buFont typeface="Arial" panose="020B0604020202020204" pitchFamily="34" charset="0"/>
              <a:buChar char="•"/>
              <a:defRPr/>
            </a:pPr>
            <a:r>
              <a:rPr lang="en-US" sz="4400" dirty="0">
                <a:latin typeface="Open Sans" panose="020B0606030504020204" pitchFamily="34" charset="0"/>
                <a:ea typeface="Open Sans" panose="020B0606030504020204" pitchFamily="34" charset="0"/>
                <a:cs typeface="Open Sans" panose="020B0606030504020204" pitchFamily="34" charset="0"/>
              </a:rPr>
              <a:t>11 सितम्बर का हमला</a:t>
            </a:r>
          </a:p>
          <a:p>
            <a:pPr algn="l" rtl="0">
              <a:defRPr/>
            </a:pPr>
            <a:r>
              <a:rPr lang="en-US" sz="4400" dirty="0" err="1">
                <a:latin typeface="Open Sans" panose="020B0606030504020204" pitchFamily="34" charset="0"/>
                <a:ea typeface="Open Sans" panose="020B0606030504020204" pitchFamily="34" charset="0"/>
                <a:cs typeface="Open Sans" panose="020B0606030504020204" pitchFamily="34" charset="0"/>
              </a:rPr>
              <a:t>न्यूयॉर्क</a:t>
            </a:r>
            <a:endParaRPr lang="en-US" sz="4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B4069642-FC8C-95D9-D064-54288021CA23}"/>
              </a:ext>
            </a:extLst>
          </p:cNvPr>
          <p:cNvPicPr>
            <a:picLocks noChangeAspect="1"/>
          </p:cNvPicPr>
          <p:nvPr/>
        </p:nvPicPr>
        <p:blipFill>
          <a:blip r:embed="rId4"/>
          <a:stretch>
            <a:fillRect/>
          </a:stretch>
        </p:blipFill>
        <p:spPr>
          <a:xfrm>
            <a:off x="762000" y="2438400"/>
            <a:ext cx="2412538" cy="3365237"/>
          </a:xfrm>
          <a:prstGeom prst="rect">
            <a:avLst/>
          </a:prstGeom>
        </p:spPr>
      </p:pic>
    </p:spTree>
    <p:extLst>
      <p:ext uri="{BB962C8B-B14F-4D97-AF65-F5344CB8AC3E}">
        <p14:creationId xmlns:p14="http://schemas.microsoft.com/office/powerpoint/2010/main" val="10233231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9C349-2A52-FDFF-9770-CBE5A46B34A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E745662-58B6-6B9B-5414-DA9DE7BE3145}"/>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algn="l" rtl="0"/>
            <a:endParaRPr sz="900" dirty="0"/>
          </a:p>
        </p:txBody>
      </p:sp>
      <p:sp>
        <p:nvSpPr>
          <p:cNvPr id="114" name="PPT 2 -">
            <a:extLst>
              <a:ext uri="{FF2B5EF4-FFF2-40B4-BE49-F238E27FC236}">
                <a16:creationId xmlns:a16="http://schemas.microsoft.com/office/drawing/2014/main" id="{96378896-28AA-946C-4785-63D5D9E9BE51}"/>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500" dirty="0">
                <a:solidFill>
                  <a:srgbClr val="E46C0A"/>
                </a:solidFill>
              </a:rPr>
              <a:t>पीपीटी</a:t>
            </a:r>
            <a:r>
              <a:rPr lang="en-US" sz="1500" dirty="0">
                <a:solidFill>
                  <a:srgbClr val="E46C0A"/>
                </a:solidFill>
              </a:rPr>
              <a:t>2</a:t>
            </a:r>
            <a:r>
              <a:rPr sz="1500" dirty="0">
                <a:solidFill>
                  <a:srgbClr val="E46C0A"/>
                </a:solidFill>
              </a:rPr>
              <a:t>-</a:t>
            </a:r>
          </a:p>
        </p:txBody>
      </p:sp>
      <p:sp>
        <p:nvSpPr>
          <p:cNvPr id="115" name="Rectangle">
            <a:extLst>
              <a:ext uri="{FF2B5EF4-FFF2-40B4-BE49-F238E27FC236}">
                <a16:creationId xmlns:a16="http://schemas.microsoft.com/office/drawing/2014/main" id="{7602E704-96F1-80EA-487B-5BAADD2D107C}"/>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algn="l" rtl="0"/>
            <a:endParaRPr sz="900"/>
          </a:p>
        </p:txBody>
      </p:sp>
      <p:sp>
        <p:nvSpPr>
          <p:cNvPr id="116" name="Slide Number">
            <a:extLst>
              <a:ext uri="{FF2B5EF4-FFF2-40B4-BE49-F238E27FC236}">
                <a16:creationId xmlns:a16="http://schemas.microsoft.com/office/drawing/2014/main" id="{7E559A43-4DB9-AB36-C263-AC022F18A64C}"/>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9</a:t>
            </a:fld>
            <a:endParaRPr dirty="0"/>
          </a:p>
        </p:txBody>
      </p:sp>
      <p:sp>
        <p:nvSpPr>
          <p:cNvPr id="9" name="Course Purpose">
            <a:extLst>
              <a:ext uri="{FF2B5EF4-FFF2-40B4-BE49-F238E27FC236}">
                <a16:creationId xmlns:a16="http://schemas.microsoft.com/office/drawing/2014/main" id="{A1A3ECC7-D000-AC19-F46D-B85B95C53EF5}"/>
              </a:ext>
            </a:extLst>
          </p:cNvPr>
          <p:cNvSpPr txBox="1"/>
          <p:nvPr/>
        </p:nvSpPr>
        <p:spPr>
          <a:xfrm>
            <a:off x="371432" y="1406247"/>
            <a:ext cx="3712434"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pPr>
            <a:r>
              <a:rPr lang="en-US" sz="3600" dirty="0"/>
              <a:t>हिरोशिमा और नागासाकी</a:t>
            </a:r>
          </a:p>
        </p:txBody>
      </p:sp>
      <p:pic>
        <p:nvPicPr>
          <p:cNvPr id="2" name="Picture 1">
            <a:extLst>
              <a:ext uri="{FF2B5EF4-FFF2-40B4-BE49-F238E27FC236}">
                <a16:creationId xmlns:a16="http://schemas.microsoft.com/office/drawing/2014/main" id="{23DA0863-CC66-5769-4990-70CF7581F97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6D6A2D30-2BFA-8A54-4828-9F64BE068888}"/>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11" name="Rectangle 10">
            <a:extLst>
              <a:ext uri="{FF2B5EF4-FFF2-40B4-BE49-F238E27FC236}">
                <a16:creationId xmlns:a16="http://schemas.microsoft.com/office/drawing/2014/main" id="{F341C0E6-E2D6-B043-D5B6-468F37516842}"/>
              </a:ext>
            </a:extLst>
          </p:cNvPr>
          <p:cNvSpPr/>
          <p:nvPr/>
        </p:nvSpPr>
        <p:spPr>
          <a:xfrm>
            <a:off x="5128350" y="533400"/>
            <a:ext cx="2361544" cy="646331"/>
          </a:xfrm>
          <a:prstGeom prst="rect">
            <a:avLst/>
          </a:prstGeom>
        </p:spPr>
        <p:txBody>
          <a:bodyPr wrap="none">
            <a:spAutoFit/>
            <a:scene3d>
              <a:camera prst="orthographicFront"/>
              <a:lightRig rig="threePt" dir="t"/>
            </a:scene3d>
            <a:sp3d extrusionH="57150">
              <a:bevelT w="38100" h="38100"/>
            </a:sp3d>
          </a:bodyPr>
          <a:lstStyle/>
          <a:p>
            <a:pPr algn="l" rtl="0"/>
            <a:r>
              <a:rPr lang="hi-IN" sz="3600" b="1" u="sng"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लिटिल बॉय </a:t>
            </a:r>
            <a:endParaRPr lang="en-IN" sz="3600" b="1" u="sng"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BB223153-22CE-D4BB-5A7E-66B9432BB17E}"/>
              </a:ext>
            </a:extLst>
          </p:cNvPr>
          <p:cNvSpPr/>
          <p:nvPr/>
        </p:nvSpPr>
        <p:spPr>
          <a:xfrm>
            <a:off x="5135206" y="3313331"/>
            <a:ext cx="1699504" cy="646331"/>
          </a:xfrm>
          <a:prstGeom prst="rect">
            <a:avLst/>
          </a:prstGeom>
        </p:spPr>
        <p:txBody>
          <a:bodyPr wrap="none">
            <a:spAutoFit/>
            <a:scene3d>
              <a:camera prst="orthographicFront"/>
              <a:lightRig rig="threePt" dir="t"/>
            </a:scene3d>
            <a:sp3d extrusionH="57150">
              <a:bevelT w="38100" h="38100"/>
            </a:sp3d>
          </a:bodyPr>
          <a:lstStyle/>
          <a:p>
            <a:pPr algn="l" rtl="0"/>
            <a:r>
              <a:rPr lang="hi-IN" sz="3600" b="1" u="sng"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फैट मैन </a:t>
            </a:r>
            <a:endParaRPr lang="en-IN" sz="3600" b="1" u="sng"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E2A91892-9878-8C93-DA24-70EA3AA84926}"/>
              </a:ext>
            </a:extLst>
          </p:cNvPr>
          <p:cNvSpPr txBox="1"/>
          <p:nvPr/>
        </p:nvSpPr>
        <p:spPr>
          <a:xfrm>
            <a:off x="5634188" y="1358027"/>
            <a:ext cx="4732386" cy="1538883"/>
          </a:xfrm>
          <a:prstGeom prst="rect">
            <a:avLst/>
          </a:prstGeom>
          <a:noFill/>
        </p:spPr>
        <p:txBody>
          <a:bodyPr wrap="none" rtlCol="0">
            <a:spAutoFit/>
            <a:scene3d>
              <a:camera prst="orthographicFront"/>
              <a:lightRig rig="threePt" dir="t"/>
            </a:scene3d>
            <a:sp3d extrusionH="57150">
              <a:bevelT w="38100" h="38100"/>
            </a:sp3d>
          </a:bodyPr>
          <a:lstStyle/>
          <a:p>
            <a:pPr marL="342900" indent="-342900" algn="l" rtl="0">
              <a:spcAft>
                <a:spcPts val="600"/>
              </a:spcAft>
              <a:buFont typeface="Arial" panose="020B0604020202020204" pitchFamily="34" charset="0"/>
              <a:buChar char="•"/>
            </a:pPr>
            <a:r>
              <a:rPr lang="en-IN" sz="2800" dirty="0">
                <a:latin typeface="Open Sans" panose="020B0606030504020204" pitchFamily="34" charset="0"/>
                <a:ea typeface="Open Sans" panose="020B0606030504020204" pitchFamily="34" charset="0"/>
                <a:cs typeface="Open Sans" panose="020B0606030504020204" pitchFamily="34" charset="0"/>
              </a:rPr>
              <a:t>U</a:t>
            </a:r>
            <a:r>
              <a:rPr lang="hi-IN" sz="2800" dirty="0">
                <a:latin typeface="Open Sans" panose="020B0606030504020204" pitchFamily="34" charset="0"/>
                <a:ea typeface="Open Sans" panose="020B0606030504020204" pitchFamily="34" charset="0"/>
                <a:cs typeface="Open Sans" panose="020B0606030504020204" pitchFamily="34" charset="0"/>
              </a:rPr>
              <a:t> </a:t>
            </a:r>
            <a:r>
              <a:rPr lang="en-IN" sz="2800" dirty="0">
                <a:latin typeface="Open Sans" panose="020B0606030504020204" pitchFamily="34" charset="0"/>
                <a:ea typeface="Open Sans" panose="020B0606030504020204" pitchFamily="34" charset="0"/>
                <a:cs typeface="Open Sans" panose="020B0606030504020204" pitchFamily="34" charset="0"/>
              </a:rPr>
              <a:t> -235</a:t>
            </a:r>
          </a:p>
          <a:p>
            <a:pPr marL="342900" indent="-342900" algn="l" rtl="0">
              <a:spcAft>
                <a:spcPts val="600"/>
              </a:spcAft>
              <a:buFont typeface="Arial" panose="020B0604020202020204" pitchFamily="34" charset="0"/>
              <a:buChar char="•"/>
            </a:pPr>
            <a:r>
              <a:rPr lang="hi-IN" sz="2800" dirty="0">
                <a:latin typeface="Open Sans" panose="020B0606030504020204" pitchFamily="34" charset="0"/>
                <a:ea typeface="Open Sans" panose="020B0606030504020204" pitchFamily="34" charset="0"/>
                <a:cs typeface="Open Sans" panose="020B0606030504020204" pitchFamily="34" charset="0"/>
              </a:rPr>
              <a:t>वजन </a:t>
            </a:r>
            <a:r>
              <a:rPr lang="en-IN" sz="2800" dirty="0">
                <a:latin typeface="Open Sans" panose="020B0606030504020204" pitchFamily="34" charset="0"/>
                <a:ea typeface="Open Sans" panose="020B0606030504020204" pitchFamily="34" charset="0"/>
                <a:cs typeface="Open Sans" panose="020B0606030504020204" pitchFamily="34" charset="0"/>
              </a:rPr>
              <a:t>: 15</a:t>
            </a:r>
            <a:r>
              <a:rPr lang="hi-IN" sz="2800" dirty="0">
                <a:latin typeface="Open Sans" panose="020B0606030504020204" pitchFamily="34" charset="0"/>
                <a:ea typeface="Open Sans" panose="020B0606030504020204" pitchFamily="34" charset="0"/>
                <a:cs typeface="Open Sans" panose="020B0606030504020204" pitchFamily="34" charset="0"/>
              </a:rPr>
              <a:t>  </a:t>
            </a:r>
            <a:r>
              <a:rPr lang="en-IN" sz="2800" dirty="0" err="1">
                <a:latin typeface="Open Sans" panose="020B0606030504020204" pitchFamily="34" charset="0"/>
                <a:ea typeface="Open Sans" panose="020B0606030504020204" pitchFamily="34" charset="0"/>
                <a:cs typeface="Open Sans" panose="020B0606030504020204" pitchFamily="34" charset="0"/>
              </a:rPr>
              <a:t>के.टी</a:t>
            </a:r>
            <a:r>
              <a:rPr lang="en-IN" sz="2800" dirty="0">
                <a:latin typeface="Open Sans" panose="020B0606030504020204" pitchFamily="34" charset="0"/>
                <a:ea typeface="Open Sans" panose="020B0606030504020204" pitchFamily="34" charset="0"/>
                <a:cs typeface="Open Sans" panose="020B0606030504020204" pitchFamily="34" charset="0"/>
              </a:rPr>
              <a:t>.</a:t>
            </a:r>
          </a:p>
          <a:p>
            <a:pPr marL="342900" indent="-342900" algn="l" rtl="0">
              <a:spcAft>
                <a:spcPts val="600"/>
              </a:spcAft>
              <a:buFont typeface="Arial" panose="020B0604020202020204" pitchFamily="34" charset="0"/>
              <a:buChar char="•"/>
            </a:pPr>
            <a:r>
              <a:rPr lang="en-IN" sz="2800" dirty="0">
                <a:latin typeface="Open Sans" panose="020B0606030504020204" pitchFamily="34" charset="0"/>
                <a:ea typeface="Open Sans" panose="020B0606030504020204" pitchFamily="34" charset="0"/>
                <a:cs typeface="Open Sans" panose="020B0606030504020204" pitchFamily="34" charset="0"/>
              </a:rPr>
              <a:t>विस्फोट की ऊंचाई : 580 मीटर</a:t>
            </a:r>
          </a:p>
        </p:txBody>
      </p:sp>
      <p:sp>
        <p:nvSpPr>
          <p:cNvPr id="14" name="TextBox 13">
            <a:extLst>
              <a:ext uri="{FF2B5EF4-FFF2-40B4-BE49-F238E27FC236}">
                <a16:creationId xmlns:a16="http://schemas.microsoft.com/office/drawing/2014/main" id="{B01BFD6F-8135-25A7-445F-FCFDC890050A}"/>
              </a:ext>
            </a:extLst>
          </p:cNvPr>
          <p:cNvSpPr txBox="1"/>
          <p:nvPr/>
        </p:nvSpPr>
        <p:spPr>
          <a:xfrm>
            <a:off x="5634191" y="3922931"/>
            <a:ext cx="4639412" cy="2046714"/>
          </a:xfrm>
          <a:prstGeom prst="rect">
            <a:avLst/>
          </a:prstGeom>
          <a:noFill/>
        </p:spPr>
        <p:txBody>
          <a:bodyPr wrap="none" rtlCol="0">
            <a:spAutoFit/>
            <a:scene3d>
              <a:camera prst="orthographicFront"/>
              <a:lightRig rig="threePt" dir="t"/>
            </a:scene3d>
            <a:sp3d extrusionH="57150">
              <a:bevelT w="38100" h="38100"/>
            </a:sp3d>
          </a:bodyPr>
          <a:lstStyle/>
          <a:p>
            <a:pPr marL="342900" indent="-342900" algn="l" rtl="0">
              <a:spcAft>
                <a:spcPts val="600"/>
              </a:spcAft>
              <a:buFont typeface="Arial" panose="020B0604020202020204" pitchFamily="34" charset="0"/>
              <a:buChar char="•"/>
            </a:pPr>
            <a:r>
              <a:rPr lang="en-IN" sz="2800" dirty="0">
                <a:latin typeface="Open Sans" panose="020B0606030504020204" pitchFamily="34" charset="0"/>
                <a:ea typeface="Open Sans" panose="020B0606030504020204" pitchFamily="34" charset="0"/>
                <a:cs typeface="Open Sans" panose="020B0606030504020204" pitchFamily="34" charset="0"/>
              </a:rPr>
              <a:t>P</a:t>
            </a:r>
            <a:r>
              <a:rPr lang="hi-IN" sz="2800" dirty="0">
                <a:latin typeface="Open Sans" panose="020B0606030504020204" pitchFamily="34" charset="0"/>
                <a:ea typeface="Open Sans" panose="020B0606030504020204" pitchFamily="34" charset="0"/>
                <a:cs typeface="Open Sans" panose="020B0606030504020204" pitchFamily="34" charset="0"/>
              </a:rPr>
              <a:t>u </a:t>
            </a:r>
            <a:r>
              <a:rPr lang="en-IN" sz="2800" dirty="0">
                <a:latin typeface="Open Sans" panose="020B0606030504020204" pitchFamily="34" charset="0"/>
                <a:ea typeface="Open Sans" panose="020B0606030504020204" pitchFamily="34" charset="0"/>
                <a:cs typeface="Open Sans" panose="020B0606030504020204" pitchFamily="34" charset="0"/>
              </a:rPr>
              <a:t> 239</a:t>
            </a:r>
          </a:p>
          <a:p>
            <a:pPr marL="342900" indent="-342900" algn="l" rtl="0">
              <a:spcAft>
                <a:spcPts val="600"/>
              </a:spcAft>
              <a:buFont typeface="Arial" panose="020B0604020202020204" pitchFamily="34" charset="0"/>
              <a:buChar char="•"/>
            </a:pPr>
            <a:r>
              <a:rPr lang="hi-IN" sz="2800" dirty="0">
                <a:latin typeface="Open Sans" panose="020B0606030504020204" pitchFamily="34" charset="0"/>
                <a:ea typeface="Open Sans" panose="020B0606030504020204" pitchFamily="34" charset="0"/>
                <a:cs typeface="Open Sans" panose="020B0606030504020204" pitchFamily="34" charset="0"/>
              </a:rPr>
              <a:t>वजन </a:t>
            </a:r>
            <a:r>
              <a:rPr lang="en-IN" sz="2800" dirty="0">
                <a:latin typeface="Open Sans" panose="020B0606030504020204" pitchFamily="34" charset="0"/>
                <a:ea typeface="Open Sans" panose="020B0606030504020204" pitchFamily="34" charset="0"/>
                <a:cs typeface="Open Sans" panose="020B0606030504020204" pitchFamily="34" charset="0"/>
              </a:rPr>
              <a:t> : 21</a:t>
            </a:r>
            <a:r>
              <a:rPr lang="hi-IN" sz="2800" dirty="0">
                <a:latin typeface="Open Sans" panose="020B0606030504020204" pitchFamily="34" charset="0"/>
                <a:ea typeface="Open Sans" panose="020B0606030504020204" pitchFamily="34" charset="0"/>
                <a:cs typeface="Open Sans" panose="020B0606030504020204" pitchFamily="34" charset="0"/>
              </a:rPr>
              <a:t> </a:t>
            </a:r>
            <a:r>
              <a:rPr lang="en-IN" sz="2800" dirty="0" err="1">
                <a:latin typeface="Open Sans" panose="020B0606030504020204" pitchFamily="34" charset="0"/>
                <a:ea typeface="Open Sans" panose="020B0606030504020204" pitchFamily="34" charset="0"/>
                <a:cs typeface="Open Sans" panose="020B0606030504020204" pitchFamily="34" charset="0"/>
              </a:rPr>
              <a:t>के.टी</a:t>
            </a:r>
            <a:r>
              <a:rPr lang="en-IN" sz="2800" dirty="0">
                <a:latin typeface="Open Sans" panose="020B0606030504020204" pitchFamily="34" charset="0"/>
                <a:ea typeface="Open Sans" panose="020B0606030504020204" pitchFamily="34" charset="0"/>
                <a:cs typeface="Open Sans" panose="020B0606030504020204" pitchFamily="34" charset="0"/>
              </a:rPr>
              <a:t>.</a:t>
            </a:r>
          </a:p>
          <a:p>
            <a:pPr marL="342900" indent="-342900" algn="l" rtl="0">
              <a:spcAft>
                <a:spcPts val="600"/>
              </a:spcAft>
              <a:buFont typeface="Arial" panose="020B0604020202020204" pitchFamily="34" charset="0"/>
              <a:buChar char="•"/>
            </a:pPr>
            <a:r>
              <a:rPr lang="en-IN" sz="2800" dirty="0">
                <a:latin typeface="Open Sans" panose="020B0606030504020204" pitchFamily="34" charset="0"/>
                <a:ea typeface="Open Sans" panose="020B0606030504020204" pitchFamily="34" charset="0"/>
                <a:cs typeface="Open Sans" panose="020B0606030504020204" pitchFamily="34" charset="0"/>
              </a:rPr>
              <a:t>विस्फोट की ऊंचाई: 500 मीटर</a:t>
            </a:r>
          </a:p>
          <a:p>
            <a:pPr marL="342900" indent="-342900" algn="l" rtl="0">
              <a:spcAft>
                <a:spcPts val="600"/>
              </a:spcAft>
              <a:buFont typeface="Arial" panose="020B0604020202020204" pitchFamily="34" charset="0"/>
              <a:buChar char="•"/>
            </a:pPr>
            <a:endParaRPr lang="en-IN"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2" descr="C:\Users\Administrator\Desktop\Little_boy.jpg">
            <a:extLst>
              <a:ext uri="{FF2B5EF4-FFF2-40B4-BE49-F238E27FC236}">
                <a16:creationId xmlns:a16="http://schemas.microsoft.com/office/drawing/2014/main" id="{64CC27CF-0B45-5018-2663-ECD130EDBA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781" y="2646976"/>
            <a:ext cx="2108666" cy="1385780"/>
          </a:xfrm>
          <a:prstGeom prst="rect">
            <a:avLst/>
          </a:prstGeom>
          <a:no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6" name="Picture 3" descr="C:\Users\Administrator\Desktop\250px-Fat_man.jpg">
            <a:extLst>
              <a:ext uri="{FF2B5EF4-FFF2-40B4-BE49-F238E27FC236}">
                <a16:creationId xmlns:a16="http://schemas.microsoft.com/office/drawing/2014/main" id="{BE0D1C43-D8FF-5649-CA95-44F7009FC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18" y="4313759"/>
            <a:ext cx="3499991" cy="2323994"/>
          </a:xfrm>
          <a:prstGeom prst="rect">
            <a:avLst/>
          </a:prstGeom>
          <a:no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382150"/>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1208</TotalTime>
  <Words>1612</Words>
  <Application>Microsoft Office PowerPoint</Application>
  <PresentationFormat>Widescreen</PresentationFormat>
  <Paragraphs>259</Paragraphs>
  <Slides>37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Black</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Weapons Of Mass Destruction</dc:title>
  <dc:creator>insp avinash</dc:creator>
  <cp:lastModifiedBy>SO TRG</cp:lastModifiedBy>
  <cp:revision>331</cp:revision>
  <dcterms:created xsi:type="dcterms:W3CDTF">2006-08-16T00:00:00Z</dcterms:created>
  <dcterms:modified xsi:type="dcterms:W3CDTF">2025-12-17T06:49:13Z</dcterms:modified>
</cp:coreProperties>
</file>