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396" r:id="rId4"/>
    <p:sldId id="1091" r:id="rId5"/>
    <p:sldId id="1092" r:id="rId6"/>
    <p:sldId id="1093" r:id="rId7"/>
    <p:sldId id="1094" r:id="rId8"/>
    <p:sldId id="1095" r:id="rId9"/>
    <p:sldId id="1096" r:id="rId10"/>
    <p:sldId id="1097" r:id="rId11"/>
    <p:sldId id="1098" r:id="rId12"/>
    <p:sldId id="1099" r:id="rId13"/>
    <p:sldId id="1100" r:id="rId14"/>
    <p:sldId id="1101" r:id="rId15"/>
    <p:sldId id="1102" r:id="rId16"/>
    <p:sldId id="1103" r:id="rId17"/>
    <p:sldId id="1104" r:id="rId18"/>
    <p:sldId id="1105" r:id="rId19"/>
    <p:sldId id="1106" r:id="rId20"/>
    <p:sldId id="1107" r:id="rId21"/>
    <p:sldId id="1108" r:id="rId22"/>
    <p:sldId id="1109" r:id="rId23"/>
    <p:sldId id="1110" r:id="rId24"/>
    <p:sldId id="1111" r:id="rId25"/>
    <p:sldId id="1112" r:id="rId26"/>
    <p:sldId id="1113" r:id="rId27"/>
    <p:sldId id="1114" r:id="rId28"/>
    <p:sldId id="1115" r:id="rId29"/>
    <p:sldId id="27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1026" autoAdjust="0"/>
  </p:normalViewPr>
  <p:slideViewPr>
    <p:cSldViewPr snapToGrid="0" showGuides="1">
      <p:cViewPr varScale="1">
        <p:scale>
          <a:sx n="74" d="100"/>
          <a:sy n="74" d="100"/>
        </p:scale>
        <p:origin x="2064" y="84"/>
      </p:cViewPr>
      <p:guideLst>
        <p:guide orient="horz" pos="2129"/>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A6B50-51F8-4390-8DA1-A9CD558D3FA1}" type="datetimeFigureOut">
              <a:rPr lang="en-IN" smtClean="0"/>
              <a:t>17-12-2025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4CB59-CFDD-42C6-B62C-6B49C4CC405D}" type="slidenum">
              <a:rPr lang="en-IN" smtClean="0"/>
              <a:t>‹#›</a:t>
            </a:fld>
            <a:endParaRPr lang="en-IN"/>
          </a:p>
        </p:txBody>
      </p:sp>
    </p:spTree>
    <p:extLst>
      <p:ext uri="{BB962C8B-B14F-4D97-AF65-F5344CB8AC3E}">
        <p14:creationId xmlns:p14="http://schemas.microsoft.com/office/powerpoint/2010/main" val="2691413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721631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94CB59-CFDD-42C6-B62C-6B49C4CC405D}" type="slidenum">
              <a:rPr lang="en-IN" smtClean="0"/>
              <a:t>17</a:t>
            </a:fld>
            <a:endParaRPr lang="en-IN"/>
          </a:p>
        </p:txBody>
      </p:sp>
    </p:spTree>
    <p:extLst>
      <p:ext uri="{BB962C8B-B14F-4D97-AF65-F5344CB8AC3E}">
        <p14:creationId xmlns:p14="http://schemas.microsoft.com/office/powerpoint/2010/main" val="4104348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B5ED8A4C-D874-4EA2-B706-1DD8AE81F72C}" type="datetime5">
              <a:rPr lang="en-US" smtClean="0"/>
              <a:t>17-Dec-25</a:t>
            </a:fld>
            <a:endParaRPr lang="en-IN"/>
          </a:p>
        </p:txBody>
      </p:sp>
      <p:sp>
        <p:nvSpPr>
          <p:cNvPr id="5" name="Footer Placeholder 4"/>
          <p:cNvSpPr>
            <a:spLocks noGrp="1"/>
          </p:cNvSpPr>
          <p:nvPr>
            <p:ph type="ftr" sz="quarter" idx="11"/>
          </p:nvPr>
        </p:nvSpPr>
        <p:spPr/>
        <p:txBody>
          <a:bodyPr/>
          <a:lstStyle/>
          <a:p>
            <a:r>
              <a:rPr lang="en-IN"/>
              <a:t>2 BN NDRF KOLKATA</a:t>
            </a:r>
          </a:p>
        </p:txBody>
      </p:sp>
      <p:sp>
        <p:nvSpPr>
          <p:cNvPr id="6" name="Slide Number Placeholder 5"/>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623FEDCB-F06F-49CE-A669-4DE9D7C3895C}" type="datetime5">
              <a:rPr lang="en-US" smtClean="0"/>
              <a:t>17-Dec-25</a:t>
            </a:fld>
            <a:endParaRPr lang="en-IN"/>
          </a:p>
        </p:txBody>
      </p:sp>
      <p:sp>
        <p:nvSpPr>
          <p:cNvPr id="5" name="Footer Placeholder 4"/>
          <p:cNvSpPr>
            <a:spLocks noGrp="1"/>
          </p:cNvSpPr>
          <p:nvPr>
            <p:ph type="ftr" sz="quarter" idx="11"/>
          </p:nvPr>
        </p:nvSpPr>
        <p:spPr/>
        <p:txBody>
          <a:bodyPr/>
          <a:lstStyle/>
          <a:p>
            <a:r>
              <a:rPr lang="en-IN"/>
              <a:t>2 BN NDRF KOLKATA</a:t>
            </a:r>
          </a:p>
        </p:txBody>
      </p:sp>
      <p:sp>
        <p:nvSpPr>
          <p:cNvPr id="6" name="Slide Number Placeholder 5"/>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820415E-F9BD-44F7-864D-1D59D8337065}" type="datetime5">
              <a:rPr lang="en-US" smtClean="0"/>
              <a:t>17-Dec-25</a:t>
            </a:fld>
            <a:endParaRPr lang="en-IN"/>
          </a:p>
        </p:txBody>
      </p:sp>
      <p:sp>
        <p:nvSpPr>
          <p:cNvPr id="5" name="Footer Placeholder 4"/>
          <p:cNvSpPr>
            <a:spLocks noGrp="1"/>
          </p:cNvSpPr>
          <p:nvPr>
            <p:ph type="ftr" sz="quarter" idx="11"/>
          </p:nvPr>
        </p:nvSpPr>
        <p:spPr/>
        <p:txBody>
          <a:bodyPr/>
          <a:lstStyle/>
          <a:p>
            <a:r>
              <a:rPr lang="en-IN"/>
              <a:t>2 BN NDRF KOLKATA</a:t>
            </a:r>
          </a:p>
        </p:txBody>
      </p:sp>
      <p:sp>
        <p:nvSpPr>
          <p:cNvPr id="6" name="Slide Number Placeholder 5"/>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01">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11406102" y="6406669"/>
            <a:ext cx="484703" cy="451331"/>
          </a:xfrm>
          <a:prstGeom prst="rect">
            <a:avLst/>
          </a:prstGeom>
        </p:spPr>
        <p:txBody>
          <a:bodyPr lIns="78283" tIns="78283" rIns="78283" bIns="78283" anchor="t"/>
          <a:lstStyle>
            <a:lvl1pPr algn="ctr">
              <a:spcBef>
                <a:spcPts val="300"/>
              </a:spcBef>
              <a:defRPr sz="1500" b="1">
                <a:solidFill>
                  <a:srgbClr val="E46C0A"/>
                </a:solidFill>
                <a:latin typeface="Open Sans"/>
                <a:ea typeface="Open Sans"/>
                <a:cs typeface="Open Sans"/>
                <a:sym typeface="Open Sans"/>
              </a:defRPr>
            </a:lvl1pPr>
          </a:lstStyle>
          <a:p>
            <a:r>
              <a:rPr lang="en-IN" dirty="0"/>
              <a:t>1</a:t>
            </a:r>
          </a:p>
        </p:txBody>
      </p:sp>
    </p:spTree>
    <p:extLst>
      <p:ext uri="{BB962C8B-B14F-4D97-AF65-F5344CB8AC3E}">
        <p14:creationId xmlns:p14="http://schemas.microsoft.com/office/powerpoint/2010/main" val="287449916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5EB8304E-EA71-4901-AC58-1239E16A21A7}" type="datetime5">
              <a:rPr lang="en-US" smtClean="0"/>
              <a:t>17-Dec-25</a:t>
            </a:fld>
            <a:endParaRPr lang="en-IN"/>
          </a:p>
        </p:txBody>
      </p:sp>
      <p:sp>
        <p:nvSpPr>
          <p:cNvPr id="5" name="Footer Placeholder 4"/>
          <p:cNvSpPr>
            <a:spLocks noGrp="1"/>
          </p:cNvSpPr>
          <p:nvPr>
            <p:ph type="ftr" sz="quarter" idx="11"/>
          </p:nvPr>
        </p:nvSpPr>
        <p:spPr/>
        <p:txBody>
          <a:bodyPr/>
          <a:lstStyle/>
          <a:p>
            <a:r>
              <a:rPr lang="en-IN"/>
              <a:t>2 BN NDRF KOLKATA</a:t>
            </a:r>
          </a:p>
        </p:txBody>
      </p:sp>
      <p:sp>
        <p:nvSpPr>
          <p:cNvPr id="6" name="Slide Number Placeholder 5"/>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6B329A-BDED-4594-8897-FBE9B2F1882F}" type="datetime5">
              <a:rPr lang="en-US" smtClean="0"/>
              <a:t>17-Dec-25</a:t>
            </a:fld>
            <a:endParaRPr lang="en-IN"/>
          </a:p>
        </p:txBody>
      </p:sp>
      <p:sp>
        <p:nvSpPr>
          <p:cNvPr id="5" name="Footer Placeholder 4"/>
          <p:cNvSpPr>
            <a:spLocks noGrp="1"/>
          </p:cNvSpPr>
          <p:nvPr>
            <p:ph type="ftr" sz="quarter" idx="11"/>
          </p:nvPr>
        </p:nvSpPr>
        <p:spPr/>
        <p:txBody>
          <a:bodyPr/>
          <a:lstStyle/>
          <a:p>
            <a:r>
              <a:rPr lang="en-IN"/>
              <a:t>2 BN NDRF KOLKATA</a:t>
            </a:r>
          </a:p>
        </p:txBody>
      </p:sp>
      <p:sp>
        <p:nvSpPr>
          <p:cNvPr id="6" name="Slide Number Placeholder 5"/>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0D2EA865-CA80-4C47-A198-73DD3484CA96}" type="datetime5">
              <a:rPr lang="en-US" smtClean="0"/>
              <a:t>17-Dec-25</a:t>
            </a:fld>
            <a:endParaRPr lang="en-IN"/>
          </a:p>
        </p:txBody>
      </p:sp>
      <p:sp>
        <p:nvSpPr>
          <p:cNvPr id="6" name="Footer Placeholder 5"/>
          <p:cNvSpPr>
            <a:spLocks noGrp="1"/>
          </p:cNvSpPr>
          <p:nvPr>
            <p:ph type="ftr" sz="quarter" idx="11"/>
          </p:nvPr>
        </p:nvSpPr>
        <p:spPr/>
        <p:txBody>
          <a:bodyPr/>
          <a:lstStyle/>
          <a:p>
            <a:r>
              <a:rPr lang="en-IN"/>
              <a:t>2 BN NDRF KOLKATA</a:t>
            </a:r>
          </a:p>
        </p:txBody>
      </p:sp>
      <p:sp>
        <p:nvSpPr>
          <p:cNvPr id="7" name="Slide Number Placeholder 6"/>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A907B03F-3A77-442C-92F8-B9F29AD7146B}" type="datetime5">
              <a:rPr lang="en-US" smtClean="0"/>
              <a:t>17-Dec-25</a:t>
            </a:fld>
            <a:endParaRPr lang="en-IN"/>
          </a:p>
        </p:txBody>
      </p:sp>
      <p:sp>
        <p:nvSpPr>
          <p:cNvPr id="8" name="Footer Placeholder 7"/>
          <p:cNvSpPr>
            <a:spLocks noGrp="1"/>
          </p:cNvSpPr>
          <p:nvPr>
            <p:ph type="ftr" sz="quarter" idx="11"/>
          </p:nvPr>
        </p:nvSpPr>
        <p:spPr/>
        <p:txBody>
          <a:bodyPr/>
          <a:lstStyle/>
          <a:p>
            <a:r>
              <a:rPr lang="en-IN"/>
              <a:t>2 BN NDRF KOLKATA</a:t>
            </a:r>
          </a:p>
        </p:txBody>
      </p:sp>
      <p:sp>
        <p:nvSpPr>
          <p:cNvPr id="9" name="Slide Number Placeholder 8"/>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DE7A709D-678A-4FA4-B8B4-CEAE54200056}" type="datetime5">
              <a:rPr lang="en-US" smtClean="0"/>
              <a:t>17-Dec-25</a:t>
            </a:fld>
            <a:endParaRPr lang="en-IN"/>
          </a:p>
        </p:txBody>
      </p:sp>
      <p:sp>
        <p:nvSpPr>
          <p:cNvPr id="4" name="Footer Placeholder 3"/>
          <p:cNvSpPr>
            <a:spLocks noGrp="1"/>
          </p:cNvSpPr>
          <p:nvPr>
            <p:ph type="ftr" sz="quarter" idx="11"/>
          </p:nvPr>
        </p:nvSpPr>
        <p:spPr/>
        <p:txBody>
          <a:bodyPr/>
          <a:lstStyle/>
          <a:p>
            <a:r>
              <a:rPr lang="en-IN"/>
              <a:t>2 BN NDRF KOLKATA</a:t>
            </a:r>
          </a:p>
        </p:txBody>
      </p:sp>
      <p:sp>
        <p:nvSpPr>
          <p:cNvPr id="5" name="Slide Number Placeholder 4"/>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E3777A-5AA7-4C32-9312-3ACBC94892FA}" type="datetime5">
              <a:rPr lang="en-US" smtClean="0"/>
              <a:t>17-Dec-25</a:t>
            </a:fld>
            <a:endParaRPr lang="en-IN"/>
          </a:p>
        </p:txBody>
      </p:sp>
      <p:sp>
        <p:nvSpPr>
          <p:cNvPr id="3" name="Footer Placeholder 2"/>
          <p:cNvSpPr>
            <a:spLocks noGrp="1"/>
          </p:cNvSpPr>
          <p:nvPr>
            <p:ph type="ftr" sz="quarter" idx="11"/>
          </p:nvPr>
        </p:nvSpPr>
        <p:spPr/>
        <p:txBody>
          <a:bodyPr/>
          <a:lstStyle/>
          <a:p>
            <a:r>
              <a:rPr lang="en-IN"/>
              <a:t>2 BN NDRF KOLKATA</a:t>
            </a:r>
          </a:p>
        </p:txBody>
      </p:sp>
      <p:sp>
        <p:nvSpPr>
          <p:cNvPr id="4" name="Slide Number Placeholder 3"/>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EB9707-5C08-4688-BD92-5FFD03BC54E3}" type="datetime5">
              <a:rPr lang="en-US" smtClean="0"/>
              <a:t>17-Dec-25</a:t>
            </a:fld>
            <a:endParaRPr lang="en-IN"/>
          </a:p>
        </p:txBody>
      </p:sp>
      <p:sp>
        <p:nvSpPr>
          <p:cNvPr id="6" name="Footer Placeholder 5"/>
          <p:cNvSpPr>
            <a:spLocks noGrp="1"/>
          </p:cNvSpPr>
          <p:nvPr>
            <p:ph type="ftr" sz="quarter" idx="11"/>
          </p:nvPr>
        </p:nvSpPr>
        <p:spPr/>
        <p:txBody>
          <a:bodyPr/>
          <a:lstStyle/>
          <a:p>
            <a:r>
              <a:rPr lang="en-IN"/>
              <a:t>2 BN NDRF KOLKATA</a:t>
            </a:r>
          </a:p>
        </p:txBody>
      </p:sp>
      <p:sp>
        <p:nvSpPr>
          <p:cNvPr id="7" name="Slide Number Placeholder 6"/>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3D0BC0-B55C-4254-BDC9-1CEB4F232BD6}" type="datetime5">
              <a:rPr lang="en-US" smtClean="0"/>
              <a:t>17-Dec-25</a:t>
            </a:fld>
            <a:endParaRPr lang="en-IN"/>
          </a:p>
        </p:txBody>
      </p:sp>
      <p:sp>
        <p:nvSpPr>
          <p:cNvPr id="6" name="Footer Placeholder 5"/>
          <p:cNvSpPr>
            <a:spLocks noGrp="1"/>
          </p:cNvSpPr>
          <p:nvPr>
            <p:ph type="ftr" sz="quarter" idx="11"/>
          </p:nvPr>
        </p:nvSpPr>
        <p:spPr/>
        <p:txBody>
          <a:bodyPr/>
          <a:lstStyle/>
          <a:p>
            <a:r>
              <a:rPr lang="en-IN"/>
              <a:t>2 BN NDRF KOLKATA</a:t>
            </a:r>
          </a:p>
        </p:txBody>
      </p:sp>
      <p:sp>
        <p:nvSpPr>
          <p:cNvPr id="7" name="Slide Number Placeholder 6"/>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40E25E-1FBD-48F0-B660-6988AC8D455D}" type="datetime5">
              <a:rPr lang="en-US" smtClean="0"/>
              <a:t>17-Dec-25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a:t>2 BN NDRF KOLKATA</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49050-47BB-47E1-9070-B955E656553D}" type="slidenum">
              <a:rPr lang="en-IN" smtClean="0"/>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p:cNvSpPr/>
          <p:nvPr/>
        </p:nvSpPr>
        <p:spPr>
          <a:xfrm>
            <a:off x="506367" y="6769294"/>
            <a:ext cx="1907669" cy="101600"/>
          </a:xfrm>
          <a:prstGeom prst="rect">
            <a:avLst/>
          </a:prstGeom>
          <a:solidFill>
            <a:srgbClr val="F7903B"/>
          </a:solidFill>
          <a:ln w="12700">
            <a:miter lim="400000"/>
          </a:ln>
        </p:spPr>
        <p:txBody>
          <a:bodyPr lIns="39142" tIns="39142" rIns="39142" bIns="39142"/>
          <a:lstStyle/>
          <a:p>
            <a:endParaRPr sz="900"/>
          </a:p>
        </p:txBody>
      </p:sp>
      <p:sp>
        <p:nvSpPr>
          <p:cNvPr id="83" name="Shape"/>
          <p:cNvSpPr/>
          <p:nvPr/>
        </p:nvSpPr>
        <p:spPr>
          <a:xfrm>
            <a:off x="0" y="1940094"/>
            <a:ext cx="6834554" cy="2464266"/>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39142" tIns="39142" rIns="39142" bIns="39142"/>
          <a:lstStyle/>
          <a:p>
            <a:endParaRPr sz="900"/>
          </a:p>
        </p:txBody>
      </p:sp>
      <p:sp>
        <p:nvSpPr>
          <p:cNvPr id="84" name="LESSON 2…"/>
          <p:cNvSpPr txBox="1"/>
          <p:nvPr/>
        </p:nvSpPr>
        <p:spPr>
          <a:xfrm>
            <a:off x="508000" y="2353339"/>
            <a:ext cx="5191071" cy="2110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p>
            <a:pPr defTabSz="1219200">
              <a:defRPr sz="6400" b="1">
                <a:solidFill>
                  <a:srgbClr val="FFFFFF"/>
                </a:solidFill>
                <a:latin typeface="Open Sans"/>
                <a:ea typeface="Open Sans"/>
                <a:cs typeface="Open Sans"/>
                <a:sym typeface="Open Sans"/>
              </a:defRPr>
            </a:pPr>
            <a:r>
              <a:rPr lang="hi-IN" sz="3300" dirty="0"/>
              <a:t>पाठ 06</a:t>
            </a:r>
            <a:r>
              <a:rPr lang="en-US" sz="3300" dirty="0"/>
              <a:t> </a:t>
            </a:r>
          </a:p>
          <a:p>
            <a:pPr defTabSz="1219200">
              <a:defRPr sz="6400" b="1">
                <a:solidFill>
                  <a:srgbClr val="FFFFFF"/>
                </a:solidFill>
                <a:latin typeface="Open Sans"/>
                <a:ea typeface="Open Sans"/>
                <a:cs typeface="Open Sans"/>
                <a:sym typeface="Open Sans"/>
              </a:defRPr>
            </a:pPr>
            <a:r>
              <a:rPr lang="hi-IN" sz="3300" dirty="0"/>
              <a:t>सी</a:t>
            </a:r>
            <a:r>
              <a:rPr lang="en-IN" sz="3300" dirty="0"/>
              <a:t>.</a:t>
            </a:r>
            <a:r>
              <a:rPr lang="hi-IN" sz="3300" dirty="0"/>
              <a:t>बी</a:t>
            </a:r>
            <a:r>
              <a:rPr lang="en-IN" sz="3300" dirty="0"/>
              <a:t>.</a:t>
            </a:r>
            <a:r>
              <a:rPr lang="hi-IN" sz="3300" dirty="0"/>
              <a:t>आर</a:t>
            </a:r>
            <a:r>
              <a:rPr lang="en-IN" sz="3300" dirty="0"/>
              <a:t>.</a:t>
            </a:r>
            <a:r>
              <a:rPr lang="hi-IN" sz="3300" dirty="0"/>
              <a:t>एन</a:t>
            </a:r>
            <a:r>
              <a:rPr lang="en-IN" sz="3300" dirty="0"/>
              <a:t>.</a:t>
            </a:r>
          </a:p>
          <a:p>
            <a:pPr defTabSz="1219200">
              <a:defRPr sz="6400" b="1">
                <a:solidFill>
                  <a:srgbClr val="FFFFFF"/>
                </a:solidFill>
                <a:latin typeface="Open Sans"/>
                <a:ea typeface="Open Sans"/>
                <a:cs typeface="Open Sans"/>
                <a:sym typeface="Open Sans"/>
              </a:defRPr>
            </a:pPr>
            <a:r>
              <a:rPr lang="hi-IN" sz="3300" dirty="0"/>
              <a:t> आपातकाल का </a:t>
            </a:r>
            <a:endParaRPr lang="en-US" sz="3300" dirty="0"/>
          </a:p>
          <a:p>
            <a:pPr defTabSz="1219200">
              <a:defRPr sz="6400" b="1">
                <a:solidFill>
                  <a:srgbClr val="FFFFFF"/>
                </a:solidFill>
                <a:latin typeface="Open Sans"/>
                <a:ea typeface="Open Sans"/>
                <a:cs typeface="Open Sans"/>
                <a:sym typeface="Open Sans"/>
              </a:defRPr>
            </a:pPr>
            <a:r>
              <a:rPr lang="hi-IN" sz="3300" dirty="0"/>
              <a:t>अवलोकन</a:t>
            </a:r>
            <a:endParaRPr lang="en-US" sz="3300" dirty="0"/>
          </a:p>
        </p:txBody>
      </p:sp>
      <p:sp>
        <p:nvSpPr>
          <p:cNvPr id="85" name="Shape"/>
          <p:cNvSpPr/>
          <p:nvPr/>
        </p:nvSpPr>
        <p:spPr>
          <a:xfrm flipH="1">
            <a:off x="-28360" y="-29252"/>
            <a:ext cx="12248739" cy="12610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39142" tIns="39142" rIns="39142" bIns="39142" numCol="1" anchor="t">
            <a:noAutofit/>
          </a:bodyPr>
          <a:lstStyle/>
          <a:p>
            <a:endParaRPr sz="900"/>
          </a:p>
        </p:txBody>
      </p:sp>
      <p:sp>
        <p:nvSpPr>
          <p:cNvPr id="4" name="Rectangle: Rounded Corners 3">
            <a:extLst>
              <a:ext uri="{FF2B5EF4-FFF2-40B4-BE49-F238E27FC236}">
                <a16:creationId xmlns:a16="http://schemas.microsoft.com/office/drawing/2014/main" id="{2E9EC43E-C7B1-EF48-5F3B-E2AF3723BE8A}"/>
              </a:ext>
            </a:extLst>
          </p:cNvPr>
          <p:cNvSpPr/>
          <p:nvPr/>
        </p:nvSpPr>
        <p:spPr>
          <a:xfrm>
            <a:off x="2415669" y="315962"/>
            <a:ext cx="8117213" cy="598236"/>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142" tIns="39142" rIns="39142" bIns="39142" numCol="1" spcCol="38100" rtlCol="0" anchor="t">
            <a:spAutoFit/>
          </a:bodyPr>
          <a:lstStyle/>
          <a:p>
            <a:pPr algn="ctr"/>
            <a:r>
              <a:rPr lang="hi-IN" sz="3000" b="1" dirty="0">
                <a:solidFill>
                  <a:srgbClr val="C00000"/>
                </a:solidFill>
                <a:latin typeface="Arial Black" panose="020B0A04020102020204" pitchFamily="34" charset="0"/>
              </a:rPr>
              <a:t>सी</a:t>
            </a:r>
            <a:r>
              <a:rPr lang="en-IN" sz="3000" b="1" dirty="0">
                <a:solidFill>
                  <a:srgbClr val="C00000"/>
                </a:solidFill>
                <a:latin typeface="Arial Black" panose="020B0A04020102020204" pitchFamily="34" charset="0"/>
              </a:rPr>
              <a:t>.</a:t>
            </a:r>
            <a:r>
              <a:rPr lang="hi-IN" sz="3000" b="1" dirty="0">
                <a:solidFill>
                  <a:srgbClr val="C00000"/>
                </a:solidFill>
                <a:latin typeface="Arial Black" panose="020B0A04020102020204" pitchFamily="34" charset="0"/>
              </a:rPr>
              <a:t>बी</a:t>
            </a:r>
            <a:r>
              <a:rPr lang="en-IN" sz="3000" b="1" dirty="0">
                <a:solidFill>
                  <a:srgbClr val="C00000"/>
                </a:solidFill>
                <a:latin typeface="Arial Black" panose="020B0A04020102020204" pitchFamily="34" charset="0"/>
              </a:rPr>
              <a:t>.</a:t>
            </a:r>
            <a:r>
              <a:rPr lang="hi-IN" sz="3000" b="1" dirty="0">
                <a:solidFill>
                  <a:srgbClr val="C00000"/>
                </a:solidFill>
                <a:latin typeface="Arial Black" panose="020B0A04020102020204" pitchFamily="34" charset="0"/>
              </a:rPr>
              <a:t>आर</a:t>
            </a:r>
            <a:r>
              <a:rPr lang="en-IN" sz="3000" b="1" dirty="0">
                <a:solidFill>
                  <a:srgbClr val="C00000"/>
                </a:solidFill>
                <a:latin typeface="Arial Black" panose="020B0A04020102020204" pitchFamily="34" charset="0"/>
              </a:rPr>
              <a:t>.</a:t>
            </a:r>
            <a:r>
              <a:rPr lang="hi-IN" sz="3000" b="1" dirty="0">
                <a:solidFill>
                  <a:srgbClr val="C00000"/>
                </a:solidFill>
                <a:latin typeface="Arial Black" panose="020B0A04020102020204" pitchFamily="34" charset="0"/>
              </a:rPr>
              <a:t>एन</a:t>
            </a:r>
            <a:r>
              <a:rPr lang="en-IN" sz="3000" b="1" dirty="0">
                <a:solidFill>
                  <a:srgbClr val="C00000"/>
                </a:solidFill>
                <a:latin typeface="Arial Black" panose="020B0A04020102020204" pitchFamily="34" charset="0"/>
              </a:rPr>
              <a:t>.</a:t>
            </a:r>
            <a:r>
              <a:rPr lang="hi-IN" sz="3000" b="1" dirty="0">
                <a:solidFill>
                  <a:srgbClr val="C00000"/>
                </a:solidFill>
                <a:latin typeface="Arial Black" panose="020B0A04020102020204" pitchFamily="34" charset="0"/>
              </a:rPr>
              <a:t> मॉड्यूल: सीएपीएफ</a:t>
            </a:r>
            <a:endParaRPr lang="en-IN" sz="3000" b="1" dirty="0">
              <a:solidFill>
                <a:srgbClr val="C00000"/>
              </a:solidFill>
              <a:latin typeface="Arial Black" panose="020B0A04020102020204" pitchFamily="34" charset="0"/>
              <a:sym typeface="Arial"/>
            </a:endParaRPr>
          </a:p>
        </p:txBody>
      </p:sp>
      <p:sp>
        <p:nvSpPr>
          <p:cNvPr id="7" name="AutoShape 2" descr="32.4 The Disaster Management Cycle - Population Health for Nurses | OpenStax">
            <a:extLst>
              <a:ext uri="{FF2B5EF4-FFF2-40B4-BE49-F238E27FC236}">
                <a16:creationId xmlns:a16="http://schemas.microsoft.com/office/drawing/2014/main" id="{4D1BA03F-4B3F-23DC-01F7-7A1F6312F2C4}"/>
              </a:ext>
            </a:extLst>
          </p:cNvPr>
          <p:cNvSpPr>
            <a:spLocks noChangeAspect="1" noChangeArrowheads="1"/>
          </p:cNvSpPr>
          <p:nvPr/>
        </p:nvSpPr>
        <p:spPr bwMode="auto">
          <a:xfrm>
            <a:off x="6019800" y="335280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IN" sz="900"/>
          </a:p>
        </p:txBody>
      </p:sp>
      <p:pic>
        <p:nvPicPr>
          <p:cNvPr id="10" name="Picture 9">
            <a:extLst>
              <a:ext uri="{FF2B5EF4-FFF2-40B4-BE49-F238E27FC236}">
                <a16:creationId xmlns:a16="http://schemas.microsoft.com/office/drawing/2014/main" id="{75D8E960-3AA9-22EC-7685-3C46A378FF6B}"/>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rcRect/>
          <a:stretch/>
        </p:blipFill>
        <p:spPr>
          <a:xfrm>
            <a:off x="4759575" y="2555045"/>
            <a:ext cx="1336426" cy="1261072"/>
          </a:xfrm>
          <a:prstGeom prst="rect">
            <a:avLst/>
          </a:prstGeom>
        </p:spPr>
      </p:pic>
      <p:pic>
        <p:nvPicPr>
          <p:cNvPr id="8" name="Picture 7">
            <a:extLst>
              <a:ext uri="{FF2B5EF4-FFF2-40B4-BE49-F238E27FC236}">
                <a16:creationId xmlns:a16="http://schemas.microsoft.com/office/drawing/2014/main" id="{AD3090FD-6B08-3911-9B2E-4298BEB3182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7905" y="40188"/>
            <a:ext cx="1590525" cy="1109759"/>
          </a:xfrm>
          <a:prstGeom prst="rect">
            <a:avLst/>
          </a:prstGeom>
        </p:spPr>
      </p:pic>
      <p:pic>
        <p:nvPicPr>
          <p:cNvPr id="11" name="Picture 10">
            <a:extLst>
              <a:ext uri="{FF2B5EF4-FFF2-40B4-BE49-F238E27FC236}">
                <a16:creationId xmlns:a16="http://schemas.microsoft.com/office/drawing/2014/main" id="{FB2A9AEF-AB38-7144-38E6-1F20536B3EA5}"/>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0993135" y="30840"/>
            <a:ext cx="1080000" cy="1188000"/>
          </a:xfrm>
          <a:prstGeom prst="rect">
            <a:avLst/>
          </a:prstGeom>
        </p:spPr>
      </p:pic>
      <p:pic>
        <p:nvPicPr>
          <p:cNvPr id="2" name="Picture 1">
            <a:extLst>
              <a:ext uri="{FF2B5EF4-FFF2-40B4-BE49-F238E27FC236}">
                <a16:creationId xmlns:a16="http://schemas.microsoft.com/office/drawing/2014/main" id="{999D0056-4120-1B80-2223-2EDBBBAC6B6E}"/>
              </a:ext>
            </a:extLst>
          </p:cNvPr>
          <p:cNvPicPr>
            <a:picLocks noChangeAspect="1"/>
          </p:cNvPicPr>
          <p:nvPr/>
        </p:nvPicPr>
        <p:blipFill>
          <a:blip r:embed="rId6"/>
          <a:stretch>
            <a:fillRect/>
          </a:stretch>
        </p:blipFill>
        <p:spPr>
          <a:xfrm>
            <a:off x="7128393" y="1788611"/>
            <a:ext cx="4404742" cy="4404742"/>
          </a:xfrm>
          <a:prstGeom prst="rect">
            <a:avLst/>
          </a:prstGeom>
        </p:spPr>
      </p:pic>
      <p:sp>
        <p:nvSpPr>
          <p:cNvPr id="3" name="TextBox 2">
            <a:extLst>
              <a:ext uri="{FF2B5EF4-FFF2-40B4-BE49-F238E27FC236}">
                <a16:creationId xmlns:a16="http://schemas.microsoft.com/office/drawing/2014/main" id="{E4ADF6E0-DD13-8219-FA3B-0126A5853A15}"/>
              </a:ext>
            </a:extLst>
          </p:cNvPr>
          <p:cNvSpPr txBox="1"/>
          <p:nvPr/>
        </p:nvSpPr>
        <p:spPr>
          <a:xfrm>
            <a:off x="4079631" y="6508198"/>
            <a:ext cx="3396343" cy="338554"/>
          </a:xfrm>
          <a:prstGeom prst="rect">
            <a:avLst/>
          </a:prstGeom>
          <a:noFill/>
        </p:spPr>
        <p:txBody>
          <a:bodyPr wrap="square" rtlCol="0">
            <a:spAutoFit/>
          </a:bodyPr>
          <a:lstStyle/>
          <a:p>
            <a:pPr algn="ctr"/>
            <a:r>
              <a:rPr lang="hi-IN" sz="1600" dirty="0"/>
              <a:t>निरीक्षक सुरेन्द्र कुमार पुनिया </a:t>
            </a:r>
            <a:endParaRPr lang="en-IN" sz="16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E6B06-3DE4-DD65-9A81-4712BE833CF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D2CABA2-C710-9BC5-86B9-A721180A452D}"/>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0A585BC-70C4-80BE-C625-721CDCA8D003}"/>
              </a:ext>
            </a:extLst>
          </p:cNvPr>
          <p:cNvSpPr txBox="1"/>
          <p:nvPr/>
        </p:nvSpPr>
        <p:spPr>
          <a:xfrm>
            <a:off x="4171271" y="1273930"/>
            <a:ext cx="7538129" cy="4489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किसी भी प्रमुख आपत्ती नियंत्रण प्रणाली का एक अभिन्न अंग है।</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उन घटनाओं के आधार पर, जो श्रमिकों के अलावा अन्य लोगों और पर्यावरण को प्रभावित कर सकती हैं।</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उन घटनाओं पर आधारित जिनके घटित होने की सबसे अधिक संभावना है।</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एक अच्छी ऑफ-साइट आपातकालीन योजना में योजना के निर्माण में विशेष रूप से शामिल की गई आपात स्थितियों के अलावा अन्य आपात स्थितियों में भी इसके अनुप्रयोग में लचीलापन होता है।</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768DEF9F-C248-C6E6-061B-D866D55A564E}"/>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4F0D8DAE-6904-3594-6E47-59848681F129}"/>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68AA1941-E20F-D396-E378-DF6E2B1BAB17}"/>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10</a:t>
            </a:fld>
            <a:endParaRPr dirty="0"/>
          </a:p>
        </p:txBody>
      </p:sp>
      <p:sp>
        <p:nvSpPr>
          <p:cNvPr id="9" name="Course Purpose">
            <a:extLst>
              <a:ext uri="{FF2B5EF4-FFF2-40B4-BE49-F238E27FC236}">
                <a16:creationId xmlns:a16="http://schemas.microsoft.com/office/drawing/2014/main" id="{D7F79DC6-145B-B612-386B-770F188E59A0}"/>
              </a:ext>
            </a:extLst>
          </p:cNvPr>
          <p:cNvSpPr txBox="1"/>
          <p:nvPr/>
        </p:nvSpPr>
        <p:spPr>
          <a:xfrm>
            <a:off x="371433" y="1406247"/>
            <a:ext cx="3533818" cy="1741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HAZMAT</a:t>
            </a:r>
            <a:r>
              <a:rPr lang="hi-IN" sz="3600" dirty="0"/>
              <a:t> परिवहन दुर्घटनाओं का प्रबंधन</a:t>
            </a:r>
            <a:endParaRPr lang="en-US" sz="3600" dirty="0"/>
          </a:p>
        </p:txBody>
      </p:sp>
      <p:pic>
        <p:nvPicPr>
          <p:cNvPr id="2" name="Picture 1">
            <a:extLst>
              <a:ext uri="{FF2B5EF4-FFF2-40B4-BE49-F238E27FC236}">
                <a16:creationId xmlns:a16="http://schemas.microsoft.com/office/drawing/2014/main" id="{0C4B1D3B-9905-E760-0300-EE10846D7F5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DF783361-B7CC-3E61-9F72-5DAC2CAB8C7E}"/>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186714171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ACD05-B09C-15E4-6EDD-981A635727A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E766798-7799-E944-F476-8DAC975596B5}"/>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92383C7-E541-878A-F54E-7B97CD9B04DE}"/>
              </a:ext>
            </a:extLst>
          </p:cNvPr>
          <p:cNvSpPr txBox="1"/>
          <p:nvPr/>
        </p:nvSpPr>
        <p:spPr>
          <a:xfrm>
            <a:off x="4171271" y="1041693"/>
            <a:ext cx="7538129" cy="4484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साइट का स्थान – सड़क/रेलवे स्टेशन |</a:t>
            </a:r>
            <a:endParaRPr lang="en-US" sz="2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विनिर्माण प्रक्रियाओं और प्रयुक्त सामग्री का संक्षिप्त विवरण।</a:t>
            </a:r>
            <a:endParaRPr lang="en-US" sz="2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खतरे की सम्भावना.</a:t>
            </a:r>
            <a:endParaRPr lang="en-US" sz="2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बुनियादी नियंत्रण प्रणाली और संचार.</a:t>
            </a:r>
            <a:endParaRPr lang="en-US" sz="2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महत्वपूर्ण खतरनाक रसायनों की सामग्री सुरक्षा डेटा शीट।</a:t>
            </a:r>
            <a:endParaRPr lang="en-US" sz="2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प्रमुख कार्मिकों की जिम्मेदारियां एवं कर्तव्य।</a:t>
            </a:r>
            <a:endParaRPr lang="en-US" sz="2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F03C283C-251A-4F40-E1FB-2093407C1E36}"/>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8916F8C5-3C7D-44CE-73E2-E3CB42791794}"/>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9E773CD6-18FB-39EC-85A9-23C1086253DF}"/>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11</a:t>
            </a:fld>
            <a:endParaRPr dirty="0"/>
          </a:p>
        </p:txBody>
      </p:sp>
      <p:sp>
        <p:nvSpPr>
          <p:cNvPr id="9" name="Course Purpose">
            <a:extLst>
              <a:ext uri="{FF2B5EF4-FFF2-40B4-BE49-F238E27FC236}">
                <a16:creationId xmlns:a16="http://schemas.microsoft.com/office/drawing/2014/main" id="{B5C21FE2-E9CF-CF77-28B4-6FE61ECF9DAE}"/>
              </a:ext>
            </a:extLst>
          </p:cNvPr>
          <p:cNvSpPr txBox="1"/>
          <p:nvPr/>
        </p:nvSpPr>
        <p:spPr>
          <a:xfrm>
            <a:off x="371433" y="1406247"/>
            <a:ext cx="3533818" cy="2295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ऑफ-साइट आपातकालीन योजना- भाग-1 (व्यक्तिगत उद्योग)</a:t>
            </a:r>
            <a:endParaRPr lang="en-US" sz="3600" dirty="0"/>
          </a:p>
        </p:txBody>
      </p:sp>
      <p:pic>
        <p:nvPicPr>
          <p:cNvPr id="2" name="Picture 1">
            <a:extLst>
              <a:ext uri="{FF2B5EF4-FFF2-40B4-BE49-F238E27FC236}">
                <a16:creationId xmlns:a16="http://schemas.microsoft.com/office/drawing/2014/main" id="{CDA7E19F-BA2F-20A9-51E5-F5A4BABFC26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C4944FAB-B637-EB3B-035B-E0A953C7A289}"/>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306773781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CF3A3-2E01-5335-FD57-F2ADBB300F3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D89EF36-22C1-7CE4-233C-B18028EC5610}"/>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D94B853-C9B1-278A-DA84-BAFA4C6E5435}"/>
              </a:ext>
            </a:extLst>
          </p:cNvPr>
          <p:cNvSpPr txBox="1"/>
          <p:nvPr/>
        </p:nvSpPr>
        <p:spPr>
          <a:xfrm>
            <a:off x="4171271" y="1186609"/>
            <a:ext cx="7538129" cy="3942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आपातकालीन योजना क्षेत्र का क्षेत्रीय विभाजन</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(दिशा/दूरी/सेक्टरों में गांवों और अनुमानित जनसंख्या का विवरण)</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आपातकालीन समितियाँ.</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ऑफ-साइट आपातकाल की अधिसूचना.</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सरकार एवं अन्य एजेंसियों की जिम्मेदारियां एवं कर्तव्य।</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टेलीफोन नंबरों का विवरण संलग्न करें। क्षेत्र के सुरक्षा पेशेवरों, चिकित्सा सुविधाओं आदि के संपर्क करें ।</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C0727DBC-FC12-BD37-FA20-F3E9B69C7DBC}"/>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A49920EE-07DC-0737-F34D-4130BCB6E490}"/>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58D618BB-88B6-4F0E-FA6B-F456AE0FE23C}"/>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12</a:t>
            </a:fld>
            <a:endParaRPr dirty="0"/>
          </a:p>
        </p:txBody>
      </p:sp>
      <p:sp>
        <p:nvSpPr>
          <p:cNvPr id="9" name="Course Purpose">
            <a:extLst>
              <a:ext uri="{FF2B5EF4-FFF2-40B4-BE49-F238E27FC236}">
                <a16:creationId xmlns:a16="http://schemas.microsoft.com/office/drawing/2014/main" id="{0FFF0272-ED6F-992A-2CA7-7D911A3C434F}"/>
              </a:ext>
            </a:extLst>
          </p:cNvPr>
          <p:cNvSpPr txBox="1"/>
          <p:nvPr/>
        </p:nvSpPr>
        <p:spPr>
          <a:xfrm>
            <a:off x="371433" y="1406247"/>
            <a:ext cx="3533818" cy="3403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ऑफ-साइट आपातकाल - योजना-2 (सामान्य ऑफ-साइट आपातकालीन योजना)</a:t>
            </a:r>
            <a:endParaRPr lang="en-US" sz="3600" dirty="0"/>
          </a:p>
        </p:txBody>
      </p:sp>
      <p:pic>
        <p:nvPicPr>
          <p:cNvPr id="2" name="Picture 1">
            <a:extLst>
              <a:ext uri="{FF2B5EF4-FFF2-40B4-BE49-F238E27FC236}">
                <a16:creationId xmlns:a16="http://schemas.microsoft.com/office/drawing/2014/main" id="{9423732F-296D-2708-F005-B9E1E589D30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FD9102BB-2F22-11A8-BA2A-E6BACFDC43C9}"/>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126375913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6BE92-19D1-84A4-8FE8-6733F9D9EBB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5484DE4-5C95-3B9F-7601-CB1D4744660C}"/>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AAA8266-8226-4180-396A-CC558504D6D0}"/>
              </a:ext>
            </a:extLst>
          </p:cNvPr>
          <p:cNvSpPr txBox="1"/>
          <p:nvPr/>
        </p:nvSpPr>
        <p:spPr>
          <a:xfrm>
            <a:off x="4171271" y="1186609"/>
            <a:ext cx="7538129" cy="4733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श्वासयंत्र.</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गम बूट.</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सुरक्षा हेलमेट.</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लेटेक्स रबर के हाथ के दस्ताने</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चसमा और फेस शील्ड।</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विषैली गैस मापने का उपकरण.</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विस्फोटक मीटर.</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ऑक्सीजन मापने का उपकरण.</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हवा की दिशा सूचक</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516F6470-E1E9-1F61-B996-7433DCACE9BD}"/>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EDD6324F-7285-8E8D-071D-197915F1B0F6}"/>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24E9F0DE-38A5-A2B8-0FD3-91FD0148E27C}"/>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13</a:t>
            </a:fld>
            <a:endParaRPr dirty="0"/>
          </a:p>
        </p:txBody>
      </p:sp>
      <p:sp>
        <p:nvSpPr>
          <p:cNvPr id="9" name="Course Purpose">
            <a:extLst>
              <a:ext uri="{FF2B5EF4-FFF2-40B4-BE49-F238E27FC236}">
                <a16:creationId xmlns:a16="http://schemas.microsoft.com/office/drawing/2014/main" id="{8137354C-0309-8D6D-8553-6D64B021AB50}"/>
              </a:ext>
            </a:extLst>
          </p:cNvPr>
          <p:cNvSpPr txBox="1"/>
          <p:nvPr/>
        </p:nvSpPr>
        <p:spPr>
          <a:xfrm>
            <a:off x="371433" y="1406247"/>
            <a:ext cx="3533818" cy="633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सुरक्षा उपकरण</a:t>
            </a:r>
            <a:endParaRPr lang="en-US" sz="3600" dirty="0"/>
          </a:p>
        </p:txBody>
      </p:sp>
      <p:pic>
        <p:nvPicPr>
          <p:cNvPr id="2" name="Picture 1">
            <a:extLst>
              <a:ext uri="{FF2B5EF4-FFF2-40B4-BE49-F238E27FC236}">
                <a16:creationId xmlns:a16="http://schemas.microsoft.com/office/drawing/2014/main" id="{A604CDCE-7B4C-6647-AA83-C9EE5F49C9D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9D2CA5CB-FE21-A85E-01FF-587D239BF71E}"/>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A26FD1EA-752E-5D5A-A2F2-37A676325365}"/>
              </a:ext>
            </a:extLst>
          </p:cNvPr>
          <p:cNvPicPr>
            <a:picLocks noChangeAspect="1"/>
          </p:cNvPicPr>
          <p:nvPr/>
        </p:nvPicPr>
        <p:blipFill>
          <a:blip r:embed="rId4"/>
          <a:stretch>
            <a:fillRect/>
          </a:stretch>
        </p:blipFill>
        <p:spPr>
          <a:xfrm>
            <a:off x="669436" y="3083914"/>
            <a:ext cx="2703229" cy="2709887"/>
          </a:xfrm>
          <a:prstGeom prst="rect">
            <a:avLst/>
          </a:prstGeom>
        </p:spPr>
      </p:pic>
    </p:spTree>
    <p:extLst>
      <p:ext uri="{BB962C8B-B14F-4D97-AF65-F5344CB8AC3E}">
        <p14:creationId xmlns:p14="http://schemas.microsoft.com/office/powerpoint/2010/main" val="272746763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10E3E-C644-3648-1E44-1ED00E477DD5}"/>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A13ED873-9F68-BE80-24F3-C29807546676}"/>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BD92FC9B-F746-8AF6-64C6-B17EEB97FAE6}"/>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4296009D-AAA5-B0A0-E374-C0DB51F3BC79}"/>
              </a:ext>
            </a:extLst>
          </p:cNvPr>
          <p:cNvSpPr txBox="1">
            <a:spLocks noGrp="1"/>
          </p:cNvSpPr>
          <p:nvPr>
            <p:ph type="sldNum" sz="quarter" idx="2"/>
          </p:nvPr>
        </p:nvSpPr>
        <p:spPr>
          <a:xfrm>
            <a:off x="11404882" y="6406669"/>
            <a:ext cx="42516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14</a:t>
            </a:fld>
            <a:endParaRPr dirty="0"/>
          </a:p>
        </p:txBody>
      </p:sp>
      <p:pic>
        <p:nvPicPr>
          <p:cNvPr id="2" name="Picture 1">
            <a:extLst>
              <a:ext uri="{FF2B5EF4-FFF2-40B4-BE49-F238E27FC236}">
                <a16:creationId xmlns:a16="http://schemas.microsoft.com/office/drawing/2014/main" id="{0089F043-540B-1A70-856E-05F9BA30F9E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4BF283A5-878B-0112-7EF3-826E179F39AD}"/>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4" name="Rectangle 3"/>
          <p:cNvSpPr/>
          <p:nvPr/>
        </p:nvSpPr>
        <p:spPr>
          <a:xfrm>
            <a:off x="2382592" y="2510238"/>
            <a:ext cx="7624293" cy="1077218"/>
          </a:xfrm>
          <a:prstGeom prst="rect">
            <a:avLst/>
          </a:prstGeom>
        </p:spPr>
        <p:txBody>
          <a:bodyPr wrap="square">
            <a:spAutoFit/>
          </a:bodyPr>
          <a:lstStyle/>
          <a:p>
            <a:pPr algn="ctr"/>
            <a:r>
              <a:rPr lang="hi-IN" sz="3200" dirty="0">
                <a:solidFill>
                  <a:srgbClr val="FF0000"/>
                </a:solidFill>
              </a:rPr>
              <a:t>सी.बी.आर.एन. ईक्यूपीटीएस, वाइज़र/ई.आर.जी. ऐप्स के बारे में जानकारी</a:t>
            </a:r>
            <a:endParaRPr lang="en-US" sz="3200" dirty="0">
              <a:solidFill>
                <a:srgbClr val="FF0000"/>
              </a:solidFill>
            </a:endParaRPr>
          </a:p>
        </p:txBody>
      </p:sp>
    </p:spTree>
    <p:extLst>
      <p:ext uri="{BB962C8B-B14F-4D97-AF65-F5344CB8AC3E}">
        <p14:creationId xmlns:p14="http://schemas.microsoft.com/office/powerpoint/2010/main" val="45992899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5D79F-90F4-2244-2F24-9A0C25066C3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9E16DEA-D4E2-5252-7AD1-F7E18CB07E07}"/>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8AF4370-4429-D908-8B88-6DD3D65DF2E3}"/>
              </a:ext>
            </a:extLst>
          </p:cNvPr>
          <p:cNvSpPr txBox="1"/>
          <p:nvPr/>
        </p:nvSpPr>
        <p:spPr>
          <a:xfrm>
            <a:off x="4171271" y="1186609"/>
            <a:ext cx="7538129" cy="4733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डिटेक्टर</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गामा और एक्स-रे (डोज़)</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सिद्धांत</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अर्धचालक</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रेंज</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:- 1</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uSv</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से 999999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uSv</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डिस्प्ले</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:- 6 अंकों वाली एलसीडी</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सटीकता</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(±)15%</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बैटरी</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लिथियम आयन सेल (03 वोल्ट)</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1000 घंटे तक उपयोग किया गया</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यह तात्कालिक खुराक रिकॉर्ड करता है</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यह अस्थायी रिकॉर्ड है</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5B9396D8-C845-9396-A541-47B97647BA41}"/>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F7097FE3-E40A-6F31-0F75-FFEBCCCF39ED}"/>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6585D8A5-4D5C-2217-76C3-B34BCEA4B5FA}"/>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15</a:t>
            </a:fld>
            <a:endParaRPr dirty="0"/>
          </a:p>
        </p:txBody>
      </p:sp>
      <p:sp>
        <p:nvSpPr>
          <p:cNvPr id="9" name="Course Purpose">
            <a:extLst>
              <a:ext uri="{FF2B5EF4-FFF2-40B4-BE49-F238E27FC236}">
                <a16:creationId xmlns:a16="http://schemas.microsoft.com/office/drawing/2014/main" id="{D24C2EC6-BE75-897A-E4F1-DE03DDC33396}"/>
              </a:ext>
            </a:extLst>
          </p:cNvPr>
          <p:cNvSpPr txBox="1"/>
          <p:nvPr/>
        </p:nvSpPr>
        <p:spPr>
          <a:xfrm>
            <a:off x="371433" y="1406247"/>
            <a:ext cx="3533818"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इलेक्ट्रॉनिक डोजीमीटर</a:t>
            </a:r>
            <a:endParaRPr lang="en-US" sz="3600" dirty="0"/>
          </a:p>
        </p:txBody>
      </p:sp>
      <p:pic>
        <p:nvPicPr>
          <p:cNvPr id="2" name="Picture 1">
            <a:extLst>
              <a:ext uri="{FF2B5EF4-FFF2-40B4-BE49-F238E27FC236}">
                <a16:creationId xmlns:a16="http://schemas.microsoft.com/office/drawing/2014/main" id="{38BA9F50-C393-0B6E-6588-36AA04A7BA7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E3C57346-DA74-2C8A-F89F-0AF9788DCBEF}"/>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08E86F77-3D7A-5BCC-14C1-1E30CCFB2D4E}"/>
              </a:ext>
            </a:extLst>
          </p:cNvPr>
          <p:cNvPicPr>
            <a:picLocks noChangeAspect="1"/>
          </p:cNvPicPr>
          <p:nvPr/>
        </p:nvPicPr>
        <p:blipFill>
          <a:blip r:embed="rId4"/>
          <a:stretch>
            <a:fillRect/>
          </a:stretch>
        </p:blipFill>
        <p:spPr>
          <a:xfrm>
            <a:off x="1003931" y="2628180"/>
            <a:ext cx="2268821" cy="4088370"/>
          </a:xfrm>
          <a:prstGeom prst="rect">
            <a:avLst/>
          </a:prstGeom>
        </p:spPr>
      </p:pic>
    </p:spTree>
    <p:extLst>
      <p:ext uri="{BB962C8B-B14F-4D97-AF65-F5344CB8AC3E}">
        <p14:creationId xmlns:p14="http://schemas.microsoft.com/office/powerpoint/2010/main" val="378602115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FD58C-4DC5-A3BF-3206-2FBF1551756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0817EAC-A30D-0A86-0A49-05321829A50F}"/>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66E94ED-8EED-5B57-E9D9-D15E060774D8}"/>
              </a:ext>
            </a:extLst>
          </p:cNvPr>
          <p:cNvSpPr txBox="1"/>
          <p:nvPr/>
        </p:nvSpPr>
        <p:spPr>
          <a:xfrm>
            <a:off x="4171271" y="1186609"/>
            <a:ext cx="7820704" cy="4199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उद्देश्य</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बीटा/गामा/एक्स-रे का पता लगाना</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लाभ</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4 मीटर लंबी दूरबीन जांच</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कार्य तिथि</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GMT (D1&amp;D2)</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रेंज</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(एक्स-रे और गामा रे) 0 से 1000 आर/घंटा</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बीटा</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0 से 900 सीपीएस</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बैटरी</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(1.5 </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V) 5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पेंसिल सेल</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सिद्धांत</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गैस भरा डिटेक्टर</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सटीकता</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 15%</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C348481D-ADC7-8F61-28C0-92B5AE7D6609}"/>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AA4D5CFA-8B07-3D8D-FD31-C84C25E49A7E}"/>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D276A094-D5B5-8377-EA55-3EFE78593F2E}"/>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16</a:t>
            </a:fld>
            <a:endParaRPr dirty="0"/>
          </a:p>
        </p:txBody>
      </p:sp>
      <p:sp>
        <p:nvSpPr>
          <p:cNvPr id="9" name="Course Purpose">
            <a:extLst>
              <a:ext uri="{FF2B5EF4-FFF2-40B4-BE49-F238E27FC236}">
                <a16:creationId xmlns:a16="http://schemas.microsoft.com/office/drawing/2014/main" id="{F6A6A97A-FEE5-DBA6-E4C4-55B9DEA0EAF7}"/>
              </a:ext>
            </a:extLst>
          </p:cNvPr>
          <p:cNvSpPr txBox="1"/>
          <p:nvPr/>
        </p:nvSpPr>
        <p:spPr>
          <a:xfrm>
            <a:off x="371433" y="1406247"/>
            <a:ext cx="3533818" cy="118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टेलीटेक्टर (टेलीराड)</a:t>
            </a:r>
            <a:endParaRPr lang="en-US" sz="3600" dirty="0"/>
          </a:p>
        </p:txBody>
      </p:sp>
      <p:pic>
        <p:nvPicPr>
          <p:cNvPr id="2" name="Picture 1">
            <a:extLst>
              <a:ext uri="{FF2B5EF4-FFF2-40B4-BE49-F238E27FC236}">
                <a16:creationId xmlns:a16="http://schemas.microsoft.com/office/drawing/2014/main" id="{C9887A30-E70B-9AAD-816B-BA62B46F988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D143CFB5-66C8-68FE-EDFA-79E7892BCFEE}"/>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A6EF3939-F669-ECBC-ABB3-A9F48C0F3313}"/>
              </a:ext>
            </a:extLst>
          </p:cNvPr>
          <p:cNvPicPr>
            <a:picLocks noChangeAspect="1"/>
          </p:cNvPicPr>
          <p:nvPr/>
        </p:nvPicPr>
        <p:blipFill>
          <a:blip r:embed="rId4"/>
          <a:stretch>
            <a:fillRect/>
          </a:stretch>
        </p:blipFill>
        <p:spPr>
          <a:xfrm>
            <a:off x="803021" y="2834351"/>
            <a:ext cx="2216365" cy="3570016"/>
          </a:xfrm>
          <a:prstGeom prst="rect">
            <a:avLst/>
          </a:prstGeom>
        </p:spPr>
      </p:pic>
    </p:spTree>
    <p:extLst>
      <p:ext uri="{BB962C8B-B14F-4D97-AF65-F5344CB8AC3E}">
        <p14:creationId xmlns:p14="http://schemas.microsoft.com/office/powerpoint/2010/main" val="321335992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56CC9-96DA-5B00-6481-C1BC51149EB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1F01599-AA4B-67ED-FD08-F520E573BB37}"/>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14" name="PPT 2 -">
            <a:extLst>
              <a:ext uri="{FF2B5EF4-FFF2-40B4-BE49-F238E27FC236}">
                <a16:creationId xmlns:a16="http://schemas.microsoft.com/office/drawing/2014/main" id="{459B9750-F60B-59D6-81F7-4A1165E1C67A}"/>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CF5BF77B-0195-102A-306E-28D44D470AD4}"/>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1552DCFF-1113-2283-1AFC-FFB8D1BA11C3}"/>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17</a:t>
            </a:fld>
            <a:endParaRPr dirty="0"/>
          </a:p>
        </p:txBody>
      </p:sp>
      <p:sp>
        <p:nvSpPr>
          <p:cNvPr id="9" name="Course Purpose">
            <a:extLst>
              <a:ext uri="{FF2B5EF4-FFF2-40B4-BE49-F238E27FC236}">
                <a16:creationId xmlns:a16="http://schemas.microsoft.com/office/drawing/2014/main" id="{4F70B1F2-B039-FE11-A7B9-9041F8125EAA}"/>
              </a:ext>
            </a:extLst>
          </p:cNvPr>
          <p:cNvSpPr txBox="1"/>
          <p:nvPr/>
        </p:nvSpPr>
        <p:spPr>
          <a:xfrm>
            <a:off x="371433" y="1406247"/>
            <a:ext cx="3533818"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टेलीटेक्टर (टेलीराड)</a:t>
            </a:r>
            <a:endParaRPr lang="en-US" sz="3600" dirty="0"/>
          </a:p>
        </p:txBody>
      </p:sp>
      <p:pic>
        <p:nvPicPr>
          <p:cNvPr id="2" name="Picture 1">
            <a:extLst>
              <a:ext uri="{FF2B5EF4-FFF2-40B4-BE49-F238E27FC236}">
                <a16:creationId xmlns:a16="http://schemas.microsoft.com/office/drawing/2014/main" id="{3D993FBA-21BA-D412-2016-78981A946D4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3565D985-CC19-4B24-0419-8B853D17DE8F}"/>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713EB237-25EA-BCF1-4EB9-08653494D2A1}"/>
              </a:ext>
            </a:extLst>
          </p:cNvPr>
          <p:cNvPicPr>
            <a:picLocks noChangeAspect="1"/>
          </p:cNvPicPr>
          <p:nvPr/>
        </p:nvPicPr>
        <p:blipFill>
          <a:blip r:embed="rId5"/>
          <a:stretch>
            <a:fillRect/>
          </a:stretch>
        </p:blipFill>
        <p:spPr>
          <a:xfrm>
            <a:off x="803021" y="2834351"/>
            <a:ext cx="2216365" cy="3570016"/>
          </a:xfrm>
          <a:prstGeom prst="rect">
            <a:avLst/>
          </a:prstGeom>
        </p:spPr>
      </p:pic>
      <p:graphicFrame>
        <p:nvGraphicFramePr>
          <p:cNvPr id="5" name="Group 3">
            <a:extLst>
              <a:ext uri="{FF2B5EF4-FFF2-40B4-BE49-F238E27FC236}">
                <a16:creationId xmlns:a16="http://schemas.microsoft.com/office/drawing/2014/main" id="{9805FF95-31D2-21BF-2AE9-1762B80C9C34}"/>
              </a:ext>
            </a:extLst>
          </p:cNvPr>
          <p:cNvGraphicFramePr/>
          <p:nvPr>
            <p:extLst>
              <p:ext uri="{D42A27DB-BD31-4B8C-83A1-F6EECF244321}">
                <p14:modId xmlns:p14="http://schemas.microsoft.com/office/powerpoint/2010/main" val="3764621075"/>
              </p:ext>
            </p:extLst>
          </p:nvPr>
        </p:nvGraphicFramePr>
        <p:xfrm>
          <a:off x="4343401" y="1958216"/>
          <a:ext cx="7667626" cy="3291840"/>
        </p:xfrm>
        <a:graphic>
          <a:graphicData uri="http://schemas.openxmlformats.org/drawingml/2006/table">
            <a:tbl>
              <a:tblPr/>
              <a:tblGrid>
                <a:gridCol w="547917">
                  <a:extLst>
                    <a:ext uri="{9D8B030D-6E8A-4147-A177-3AD203B41FA5}">
                      <a16:colId xmlns:a16="http://schemas.microsoft.com/office/drawing/2014/main" val="20000"/>
                    </a:ext>
                  </a:extLst>
                </a:gridCol>
                <a:gridCol w="1702084">
                  <a:extLst>
                    <a:ext uri="{9D8B030D-6E8A-4147-A177-3AD203B41FA5}">
                      <a16:colId xmlns:a16="http://schemas.microsoft.com/office/drawing/2014/main" val="20001"/>
                    </a:ext>
                  </a:extLst>
                </a:gridCol>
                <a:gridCol w="1411875">
                  <a:extLst>
                    <a:ext uri="{9D8B030D-6E8A-4147-A177-3AD203B41FA5}">
                      <a16:colId xmlns:a16="http://schemas.microsoft.com/office/drawing/2014/main" val="20002"/>
                    </a:ext>
                  </a:extLst>
                </a:gridCol>
                <a:gridCol w="1096465">
                  <a:extLst>
                    <a:ext uri="{9D8B030D-6E8A-4147-A177-3AD203B41FA5}">
                      <a16:colId xmlns:a16="http://schemas.microsoft.com/office/drawing/2014/main" val="20003"/>
                    </a:ext>
                  </a:extLst>
                </a:gridCol>
                <a:gridCol w="1973637">
                  <a:extLst>
                    <a:ext uri="{9D8B030D-6E8A-4147-A177-3AD203B41FA5}">
                      <a16:colId xmlns:a16="http://schemas.microsoft.com/office/drawing/2014/main" val="20004"/>
                    </a:ext>
                  </a:extLst>
                </a:gridCol>
                <a:gridCol w="935648">
                  <a:extLst>
                    <a:ext uri="{9D8B030D-6E8A-4147-A177-3AD203B41FA5}">
                      <a16:colId xmlns:a16="http://schemas.microsoft.com/office/drawing/2014/main" val="20005"/>
                    </a:ext>
                  </a:extLst>
                </a:gridCol>
              </a:tblGrid>
              <a:tr h="67950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RANGES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SCALE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LED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RADIATION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DETECTOR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0"/>
                  </a:ext>
                </a:extLst>
              </a:tr>
              <a:tr h="38407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0-1000R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X &amp;Gamma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D-2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1"/>
                  </a:ext>
                </a:extLst>
              </a:tr>
              <a:tr h="38407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0-50R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BLACK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X &amp;Gamma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D-2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2"/>
                  </a:ext>
                </a:extLst>
              </a:tr>
              <a:tr h="38407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0-2.5R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BLACK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X &amp;Gamma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D-2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3"/>
                  </a:ext>
                </a:extLst>
              </a:tr>
              <a:tr h="38407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0-50mR/ </a:t>
                      </a:r>
                      <a:r>
                        <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900CPS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BLACK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66FF33"/>
                          </a:solidFill>
                          <a:effectLst/>
                          <a:latin typeface="Times New Roman" panose="02020603050405020304" pitchFamily="18" charset="0"/>
                          <a:cs typeface="Times New Roman" panose="02020603050405020304" pitchFamily="18" charset="0"/>
                        </a:rPr>
                        <a:t>GREEN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X, Gamma&amp;Beta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4"/>
                  </a:ext>
                </a:extLst>
              </a:tr>
              <a:tr h="38407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0-2.5mR/ </a:t>
                      </a:r>
                      <a:r>
                        <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45cps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BLACK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66FF33"/>
                          </a:solidFill>
                          <a:effectLst/>
                          <a:latin typeface="Times New Roman" panose="02020603050405020304" pitchFamily="18" charset="0"/>
                          <a:cs typeface="Times New Roman" panose="02020603050405020304" pitchFamily="18" charset="0"/>
                        </a:rPr>
                        <a:t>GREEN</a:t>
                      </a:r>
                      <a:endPar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X,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Gamma&amp;Beta</a:t>
                      </a:r>
                      <a:endPar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5202402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A120C-C115-2DA8-96D4-6F024D1986D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CC1A5B7-6780-7A8E-E763-443E180D55BD}"/>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50520B1-3803-45C8-3E5A-0F59AF4A8887}"/>
              </a:ext>
            </a:extLst>
          </p:cNvPr>
          <p:cNvSpPr txBox="1"/>
          <p:nvPr/>
        </p:nvSpPr>
        <p:spPr>
          <a:xfrm>
            <a:off x="4083866" y="1141499"/>
            <a:ext cx="7820704" cy="4929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अल्फा संदूषण स्तर मापने के लिए पोर्टेबल उपकरण</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Arial" pitchFamily="34" charset="0"/>
              <a:buChar char="•"/>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उद्देश्य</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अल्फा कण का पता लगाना</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लाभ</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पोर्टेबल और सटीक डिवाइस</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पढ़ना</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पीपीएस (कण प्रति सेकंड) में</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सिद्धांत</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सिंटिलेटर डिटेक्टर (पीएमटी)</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रेंज</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4-5 सेमी</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डिस्प्ले</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4 अंकों वाली एलसीडी</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मोड</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ऑटो और मैनुअल</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कार्य समय </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1 मिनट (ऑटो मोड में)</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निरंतर (मैन्युअल मोड में)</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बैटरी</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(1.5</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V) DC-R14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आकार 05 सेल (मध्यम बैटरी)</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C31FA891-01E7-B94E-F5D7-41088B19DB86}"/>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821D150B-78BD-358E-0776-08B497E2BE5E}"/>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77C4AB59-5654-E0F5-CAFF-3C354451D187}"/>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18</a:t>
            </a:fld>
            <a:endParaRPr dirty="0"/>
          </a:p>
        </p:txBody>
      </p:sp>
      <p:sp>
        <p:nvSpPr>
          <p:cNvPr id="9" name="Course Purpose">
            <a:extLst>
              <a:ext uri="{FF2B5EF4-FFF2-40B4-BE49-F238E27FC236}">
                <a16:creationId xmlns:a16="http://schemas.microsoft.com/office/drawing/2014/main" id="{1EB3D2F3-2919-C284-AD12-B2D1C32BBF3C}"/>
              </a:ext>
            </a:extLst>
          </p:cNvPr>
          <p:cNvSpPr txBox="1"/>
          <p:nvPr/>
        </p:nvSpPr>
        <p:spPr>
          <a:xfrm>
            <a:off x="371433" y="1406247"/>
            <a:ext cx="3533818"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अल्फा अल्स्किन मॉनिटर</a:t>
            </a:r>
            <a:endParaRPr lang="en-US" sz="3600" dirty="0"/>
          </a:p>
        </p:txBody>
      </p:sp>
      <p:pic>
        <p:nvPicPr>
          <p:cNvPr id="2" name="Picture 1">
            <a:extLst>
              <a:ext uri="{FF2B5EF4-FFF2-40B4-BE49-F238E27FC236}">
                <a16:creationId xmlns:a16="http://schemas.microsoft.com/office/drawing/2014/main" id="{6C286B0F-2C6C-32AE-3B8A-12925D63F06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D75DABE5-1D0F-4495-08B2-0F16D95C1599}"/>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6E00DC61-C242-4B6A-CB37-04B3524C2B6C}"/>
              </a:ext>
            </a:extLst>
          </p:cNvPr>
          <p:cNvPicPr>
            <a:picLocks noChangeAspect="1"/>
          </p:cNvPicPr>
          <p:nvPr/>
        </p:nvPicPr>
        <p:blipFill>
          <a:blip r:embed="rId4"/>
          <a:stretch>
            <a:fillRect/>
          </a:stretch>
        </p:blipFill>
        <p:spPr>
          <a:xfrm>
            <a:off x="576671" y="2696651"/>
            <a:ext cx="2728345" cy="3710018"/>
          </a:xfrm>
          <a:prstGeom prst="rect">
            <a:avLst/>
          </a:prstGeom>
        </p:spPr>
      </p:pic>
    </p:spTree>
    <p:extLst>
      <p:ext uri="{BB962C8B-B14F-4D97-AF65-F5344CB8AC3E}">
        <p14:creationId xmlns:p14="http://schemas.microsoft.com/office/powerpoint/2010/main" val="203591808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A9001-F6DC-2514-FA5F-6C083668518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87A433E-6894-6C17-4A24-2B39AC81DD40}"/>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93EE74B-1F08-B1BC-4C3C-83CE3FB77373}"/>
              </a:ext>
            </a:extLst>
          </p:cNvPr>
          <p:cNvSpPr txBox="1"/>
          <p:nvPr/>
        </p:nvSpPr>
        <p:spPr>
          <a:xfrm>
            <a:off x="4083865" y="1141499"/>
            <a:ext cx="7946209" cy="5111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कम दूरी के एक्स-रे, बीटा और गामा विकिरण को मापने के लिए पोर्टेबल उपकरण</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उद्देश्य</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बीटा/गामा/एक्स-रे का पता लगाना</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लाभ</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हल्का, पोर्टेबल, तेज़ और सटीक माप देता है।</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रीडिंग</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4 एलईडी डिस्प्ले इंगित करने के लिए</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श्रेणी</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घट विकिरण</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लो बैटरी</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सिद्धांत</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(गैस भरा डिटेक्टर) जीएम ट्यूब</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निम्न रेंज</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0 – 50 </a:t>
            </a:r>
            <a:r>
              <a:rPr lang="en-US" sz="1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mR</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1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Hr</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0 – 54000cpm</a:t>
            </a: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बैटरी</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05 पेंसिल सेल (1.5</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V)</a:t>
            </a: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सटीकता </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 15% </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कार्य समय </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60 घंटे निरंतर</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ऑपरेटिंग तापमान</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0-50 डिग्री सेल्सियस</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F826B427-8328-6856-0BC4-2EC6C4FB0375}"/>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EA07410D-3735-241F-8105-F0C196FEBBB9}"/>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DD7F1F77-C652-587D-ECF9-52085725FE2F}"/>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19</a:t>
            </a:fld>
            <a:endParaRPr dirty="0"/>
          </a:p>
        </p:txBody>
      </p:sp>
      <p:sp>
        <p:nvSpPr>
          <p:cNvPr id="9" name="Course Purpose">
            <a:extLst>
              <a:ext uri="{FF2B5EF4-FFF2-40B4-BE49-F238E27FC236}">
                <a16:creationId xmlns:a16="http://schemas.microsoft.com/office/drawing/2014/main" id="{1DEF3B84-3167-7EC6-5977-905A59110DE6}"/>
              </a:ext>
            </a:extLst>
          </p:cNvPr>
          <p:cNvSpPr txBox="1"/>
          <p:nvPr/>
        </p:nvSpPr>
        <p:spPr>
          <a:xfrm>
            <a:off x="371433" y="1406247"/>
            <a:ext cx="3533818" cy="1741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sv-SE" sz="3600" dirty="0"/>
              <a:t> </a:t>
            </a:r>
            <a:r>
              <a:rPr lang="hi-IN" sz="3600" dirty="0"/>
              <a:t>विकिरण सर्वेक्षण मीटर(मिनीरैड बीटा आंतरिक)</a:t>
            </a:r>
            <a:endParaRPr lang="sv-SE" sz="3600" dirty="0"/>
          </a:p>
        </p:txBody>
      </p:sp>
      <p:pic>
        <p:nvPicPr>
          <p:cNvPr id="2" name="Picture 1">
            <a:extLst>
              <a:ext uri="{FF2B5EF4-FFF2-40B4-BE49-F238E27FC236}">
                <a16:creationId xmlns:a16="http://schemas.microsoft.com/office/drawing/2014/main" id="{69F8DBC3-FE72-6EF5-A364-27F5CA1A608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6EE14A1C-F706-6B09-84FE-75675B04E1B6}"/>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FF5F823A-1B19-5AD0-731B-3CC9348F3A4E}"/>
              </a:ext>
            </a:extLst>
          </p:cNvPr>
          <p:cNvPicPr>
            <a:picLocks noChangeAspect="1"/>
          </p:cNvPicPr>
          <p:nvPr/>
        </p:nvPicPr>
        <p:blipFill>
          <a:blip r:embed="rId4"/>
          <a:stretch>
            <a:fillRect/>
          </a:stretch>
        </p:blipFill>
        <p:spPr>
          <a:xfrm>
            <a:off x="1044117" y="4593318"/>
            <a:ext cx="1489533" cy="2043724"/>
          </a:xfrm>
          <a:prstGeom prst="rect">
            <a:avLst/>
          </a:prstGeom>
        </p:spPr>
      </p:pic>
    </p:spTree>
    <p:extLst>
      <p:ext uri="{BB962C8B-B14F-4D97-AF65-F5344CB8AC3E}">
        <p14:creationId xmlns:p14="http://schemas.microsoft.com/office/powerpoint/2010/main" val="164386727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288946" y="1351789"/>
            <a:ext cx="3813969" cy="3878263"/>
          </a:xfrm>
          <a:prstGeom prst="rect">
            <a:avLst/>
          </a:prstGeom>
          <a:solidFill>
            <a:srgbClr val="E46C0A"/>
          </a:solidFill>
        </p:spPr>
        <p:txBody>
          <a:bodyPr lIns="44618" tIns="44618" rIns="44618" bIns="44618"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hi-IN" sz="2400" dirty="0"/>
              <a:t>इस पाठ को पूरा करने पर आप निम्नलिखित कार्य करने में सक्षम होंगे:</a:t>
            </a:r>
            <a:endParaRPr lang="en-US" sz="2400" dirty="0"/>
          </a:p>
        </p:txBody>
      </p:sp>
      <p:sp>
        <p:nvSpPr>
          <p:cNvPr id="6" name="OBJECTIVES">
            <a:extLst>
              <a:ext uri="{FF2B5EF4-FFF2-40B4-BE49-F238E27FC236}">
                <a16:creationId xmlns:a16="http://schemas.microsoft.com/office/drawing/2014/main" id="{D3DB3725-B6EF-8DE8-0BDC-B71D6415B706}"/>
              </a:ext>
            </a:extLst>
          </p:cNvPr>
          <p:cNvSpPr txBox="1"/>
          <p:nvPr/>
        </p:nvSpPr>
        <p:spPr>
          <a:xfrm>
            <a:off x="6069335" y="136516"/>
            <a:ext cx="1278095" cy="6330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2" tIns="39142" rIns="39142" bIns="39142">
            <a:spAutoFit/>
          </a:bodyPr>
          <a:lstStyle>
            <a:lvl1pPr defTabSz="1896340">
              <a:defRPr sz="7200" b="1">
                <a:solidFill>
                  <a:srgbClr val="C00000"/>
                </a:solidFill>
                <a:latin typeface="Open Sans"/>
                <a:ea typeface="Open Sans"/>
                <a:cs typeface="Open Sans"/>
                <a:sym typeface="Open Sans"/>
              </a:defRPr>
            </a:lvl1pPr>
          </a:lstStyle>
          <a:p>
            <a:r>
              <a:rPr lang="hi-IN" sz="3600" dirty="0"/>
              <a:t>उद्देश्य</a:t>
            </a:r>
            <a:endParaRPr sz="3600" dirty="0"/>
          </a:p>
        </p:txBody>
      </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11460471" y="6406669"/>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
        <p:nvSpPr>
          <p:cNvPr id="2" name="List two steps to treat a closed wound.…">
            <a:extLst>
              <a:ext uri="{FF2B5EF4-FFF2-40B4-BE49-F238E27FC236}">
                <a16:creationId xmlns:a16="http://schemas.microsoft.com/office/drawing/2014/main" id="{EBC88503-D9C9-8469-8868-CB6A6E8838C2}"/>
              </a:ext>
            </a:extLst>
          </p:cNvPr>
          <p:cNvSpPr txBox="1"/>
          <p:nvPr/>
        </p:nvSpPr>
        <p:spPr>
          <a:xfrm>
            <a:off x="5583326" y="1247322"/>
            <a:ext cx="6319728" cy="5449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p>
            <a:pPr lvl="1" defTabSz="948170">
              <a:lnSpc>
                <a:spcPct val="150000"/>
              </a:lnSpc>
              <a:spcBef>
                <a:spcPts val="500"/>
              </a:spcBef>
              <a:tabLst>
                <a:tab pos="1143000" algn="l"/>
                <a:tab pos="1822450" algn="l"/>
                <a:tab pos="2514600" algn="l"/>
                <a:tab pos="3194050" algn="l"/>
              </a:tabLst>
              <a:defRPr sz="4800">
                <a:latin typeface="Open Sans"/>
                <a:ea typeface="Open Sans"/>
                <a:cs typeface="Open Sans"/>
                <a:sym typeface="Open Sans"/>
              </a:defRPr>
            </a:pPr>
            <a:r>
              <a:rPr lang="hi-IN" sz="2400" dirty="0"/>
              <a:t>सी</a:t>
            </a:r>
            <a:r>
              <a:rPr lang="en-IN" sz="2400" dirty="0"/>
              <a:t>.</a:t>
            </a:r>
            <a:r>
              <a:rPr lang="hi-IN" sz="2400" dirty="0"/>
              <a:t>बी</a:t>
            </a:r>
            <a:r>
              <a:rPr lang="en-IN" sz="2400" dirty="0"/>
              <a:t>.</a:t>
            </a:r>
            <a:r>
              <a:rPr lang="hi-IN" sz="2400" dirty="0"/>
              <a:t>आर</a:t>
            </a:r>
            <a:r>
              <a:rPr lang="en-IN" sz="2400" dirty="0"/>
              <a:t>.</a:t>
            </a:r>
            <a:r>
              <a:rPr lang="hi-IN" sz="2400" dirty="0"/>
              <a:t>एन</a:t>
            </a:r>
            <a:r>
              <a:rPr lang="en-IN" sz="2400" dirty="0"/>
              <a:t>.</a:t>
            </a:r>
            <a:r>
              <a:rPr lang="hi-IN" sz="2400" dirty="0"/>
              <a:t> आपातकाल क्या है?</a:t>
            </a:r>
            <a:endParaRPr lang="en-US" sz="3600" dirty="0"/>
          </a:p>
          <a:p>
            <a:pPr lvl="1" defTabSz="948170">
              <a:lnSpc>
                <a:spcPct val="15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a:t>HAZMAT </a:t>
            </a:r>
            <a:r>
              <a:rPr lang="hi-IN" sz="2400" dirty="0"/>
              <a:t>परिवहन दुर्घटना का प्रबंधन।</a:t>
            </a:r>
            <a:endParaRPr lang="en-US" sz="2400" dirty="0"/>
          </a:p>
          <a:p>
            <a:pPr lvl="1" defTabSz="948170">
              <a:lnSpc>
                <a:spcPct val="150000"/>
              </a:lnSpc>
              <a:spcBef>
                <a:spcPts val="500"/>
              </a:spcBef>
              <a:tabLst>
                <a:tab pos="1143000" algn="l"/>
                <a:tab pos="1822450" algn="l"/>
                <a:tab pos="2514600" algn="l"/>
                <a:tab pos="3194050" algn="l"/>
              </a:tabLst>
              <a:defRPr sz="4800">
                <a:latin typeface="Open Sans"/>
                <a:ea typeface="Open Sans"/>
                <a:cs typeface="Open Sans"/>
                <a:sym typeface="Open Sans"/>
              </a:defRPr>
            </a:pPr>
            <a:r>
              <a:rPr lang="hi-IN" sz="2400" dirty="0"/>
              <a:t>ऑफसाइट आपातकाल के दौरान भूमिका और प्रक्रिया।</a:t>
            </a:r>
            <a:endParaRPr lang="en-US" sz="2400" dirty="0"/>
          </a:p>
          <a:p>
            <a:pPr lvl="1" defTabSz="948170">
              <a:lnSpc>
                <a:spcPct val="150000"/>
              </a:lnSpc>
              <a:spcBef>
                <a:spcPts val="500"/>
              </a:spcBef>
              <a:tabLst>
                <a:tab pos="1143000" algn="l"/>
                <a:tab pos="1822450" algn="l"/>
                <a:tab pos="2514600" algn="l"/>
                <a:tab pos="3194050" algn="l"/>
              </a:tabLst>
              <a:defRPr sz="4800">
                <a:latin typeface="Open Sans"/>
                <a:ea typeface="Open Sans"/>
                <a:cs typeface="Open Sans"/>
                <a:sym typeface="Open Sans"/>
              </a:defRPr>
            </a:pPr>
            <a:r>
              <a:rPr lang="hi-IN" sz="2400" dirty="0"/>
              <a:t>सी</a:t>
            </a:r>
            <a:r>
              <a:rPr lang="en-IN" sz="2400" dirty="0"/>
              <a:t>.</a:t>
            </a:r>
            <a:r>
              <a:rPr lang="hi-IN" sz="2400" dirty="0"/>
              <a:t>बी</a:t>
            </a:r>
            <a:r>
              <a:rPr lang="en-IN" sz="2400" dirty="0"/>
              <a:t>.</a:t>
            </a:r>
            <a:r>
              <a:rPr lang="hi-IN" sz="2400" dirty="0"/>
              <a:t>आर</a:t>
            </a:r>
            <a:r>
              <a:rPr lang="en-IN" sz="2400" dirty="0"/>
              <a:t>.</a:t>
            </a:r>
            <a:r>
              <a:rPr lang="hi-IN" sz="2400" dirty="0"/>
              <a:t>एन</a:t>
            </a:r>
            <a:r>
              <a:rPr lang="en-IN" sz="2400" dirty="0"/>
              <a:t>.</a:t>
            </a:r>
            <a:r>
              <a:rPr lang="hi-IN" sz="2400" dirty="0"/>
              <a:t> उपकरणों, वाइज़र/ईआरजी ऐप्स के बारे में जानकारी।</a:t>
            </a:r>
            <a:endParaRPr lang="en-US" sz="2400" dirty="0"/>
          </a:p>
          <a:p>
            <a:pPr lvl="1" defTabSz="948170">
              <a:lnSpc>
                <a:spcPct val="150000"/>
              </a:lnSpc>
              <a:spcBef>
                <a:spcPts val="500"/>
              </a:spcBef>
              <a:tabLst>
                <a:tab pos="1143000" algn="l"/>
                <a:tab pos="1822450" algn="l"/>
                <a:tab pos="2514600" algn="l"/>
                <a:tab pos="3194050" algn="l"/>
              </a:tabLst>
              <a:defRPr sz="4800">
                <a:latin typeface="Open Sans"/>
                <a:ea typeface="Open Sans"/>
                <a:cs typeface="Open Sans"/>
                <a:sym typeface="Open Sans"/>
              </a:defRPr>
            </a:pPr>
            <a:r>
              <a:rPr lang="hi-IN" sz="2400" dirty="0"/>
              <a:t>शहरों/कस्बों में खतरों की निगरानी </a:t>
            </a:r>
            <a:r>
              <a:rPr lang="en-IN" sz="2400" dirty="0"/>
              <a:t>|</a:t>
            </a:r>
            <a:endParaRPr lang="en-US" sz="2400" dirty="0"/>
          </a:p>
          <a:p>
            <a:pPr lvl="1" defTabSz="948170">
              <a:lnSpc>
                <a:spcPct val="15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a:t>MAH </a:t>
            </a:r>
            <a:r>
              <a:rPr lang="hi-IN" sz="2400" dirty="0"/>
              <a:t>इकाइयाँ.</a:t>
            </a:r>
            <a:endParaRPr lang="en-US" sz="2400" dirty="0"/>
          </a:p>
          <a:p>
            <a:pPr lvl="1" defTabSz="948170">
              <a:lnSpc>
                <a:spcPct val="150000"/>
              </a:lnSpc>
              <a:spcBef>
                <a:spcPts val="500"/>
              </a:spcBef>
              <a:tabLst>
                <a:tab pos="1143000" algn="l"/>
                <a:tab pos="1822450" algn="l"/>
                <a:tab pos="2514600" algn="l"/>
                <a:tab pos="3194050" algn="l"/>
              </a:tabLst>
              <a:defRPr sz="4800">
                <a:latin typeface="Open Sans"/>
                <a:ea typeface="Open Sans"/>
                <a:cs typeface="Open Sans"/>
                <a:sym typeface="Open Sans"/>
              </a:defRPr>
            </a:pPr>
            <a:r>
              <a:rPr lang="hi-IN" sz="2400" dirty="0"/>
              <a:t>निष्कर्ष।</a:t>
            </a:r>
            <a:endParaRPr lang="en-US" sz="2400" dirty="0"/>
          </a:p>
        </p:txBody>
      </p:sp>
      <p:grpSp>
        <p:nvGrpSpPr>
          <p:cNvPr id="3" name="Group">
            <a:extLst>
              <a:ext uri="{FF2B5EF4-FFF2-40B4-BE49-F238E27FC236}">
                <a16:creationId xmlns:a16="http://schemas.microsoft.com/office/drawing/2014/main" id="{8B29F151-C2FD-2760-8D02-12B45828F2B8}"/>
              </a:ext>
            </a:extLst>
          </p:cNvPr>
          <p:cNvGrpSpPr/>
          <p:nvPr/>
        </p:nvGrpSpPr>
        <p:grpSpPr>
          <a:xfrm>
            <a:off x="5345198" y="1175205"/>
            <a:ext cx="609601" cy="1017564"/>
            <a:chOff x="0" y="265245"/>
            <a:chExt cx="1219200" cy="2035127"/>
          </a:xfrm>
        </p:grpSpPr>
        <p:sp>
          <p:nvSpPr>
            <p:cNvPr id="5" name="Circle">
              <a:extLst>
                <a:ext uri="{FF2B5EF4-FFF2-40B4-BE49-F238E27FC236}">
                  <a16:creationId xmlns:a16="http://schemas.microsoft.com/office/drawing/2014/main" id="{A2CF8A5D-63AF-0550-745A-87A9FACA797A}"/>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endParaRPr sz="900"/>
            </a:p>
          </p:txBody>
        </p:sp>
        <p:sp>
          <p:nvSpPr>
            <p:cNvPr id="15" name="1">
              <a:extLst>
                <a:ext uri="{FF2B5EF4-FFF2-40B4-BE49-F238E27FC236}">
                  <a16:creationId xmlns:a16="http://schemas.microsoft.com/office/drawing/2014/main" id="{C9CBD52F-5810-657C-5DB9-93367EE39DAA}"/>
                </a:ext>
              </a:extLst>
            </p:cNvPr>
            <p:cNvSpPr txBox="1"/>
            <p:nvPr/>
          </p:nvSpPr>
          <p:spPr>
            <a:xfrm>
              <a:off x="237136" y="618413"/>
              <a:ext cx="822593" cy="16819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r>
                <a:rPr sz="1800" dirty="0"/>
                <a:t>1</a:t>
              </a:r>
            </a:p>
          </p:txBody>
        </p:sp>
      </p:grpSp>
      <p:grpSp>
        <p:nvGrpSpPr>
          <p:cNvPr id="16" name="Group">
            <a:extLst>
              <a:ext uri="{FF2B5EF4-FFF2-40B4-BE49-F238E27FC236}">
                <a16:creationId xmlns:a16="http://schemas.microsoft.com/office/drawing/2014/main" id="{08DADF9C-5398-2401-4FC4-D7AE40380090}"/>
              </a:ext>
            </a:extLst>
          </p:cNvPr>
          <p:cNvGrpSpPr/>
          <p:nvPr/>
        </p:nvGrpSpPr>
        <p:grpSpPr>
          <a:xfrm>
            <a:off x="5264323" y="1854745"/>
            <a:ext cx="609601" cy="840979"/>
            <a:chOff x="0" y="115975"/>
            <a:chExt cx="1219200" cy="1681957"/>
          </a:xfrm>
        </p:grpSpPr>
        <p:sp>
          <p:nvSpPr>
            <p:cNvPr id="17" name="Circle">
              <a:extLst>
                <a:ext uri="{FF2B5EF4-FFF2-40B4-BE49-F238E27FC236}">
                  <a16:creationId xmlns:a16="http://schemas.microsoft.com/office/drawing/2014/main" id="{8FBE3C0A-15F5-0E5E-B830-BF6C48A0D876}"/>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endParaRPr sz="900"/>
            </a:p>
          </p:txBody>
        </p:sp>
        <p:sp>
          <p:nvSpPr>
            <p:cNvPr id="18" name="2">
              <a:extLst>
                <a:ext uri="{FF2B5EF4-FFF2-40B4-BE49-F238E27FC236}">
                  <a16:creationId xmlns:a16="http://schemas.microsoft.com/office/drawing/2014/main" id="{35D8AC1A-4264-2AA1-BAA4-1BDF77B0C62F}"/>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r>
                <a:rPr sz="3600" dirty="0"/>
                <a:t>2</a:t>
              </a:r>
            </a:p>
          </p:txBody>
        </p:sp>
      </p:grpSp>
      <p:grpSp>
        <p:nvGrpSpPr>
          <p:cNvPr id="19" name="Group">
            <a:extLst>
              <a:ext uri="{FF2B5EF4-FFF2-40B4-BE49-F238E27FC236}">
                <a16:creationId xmlns:a16="http://schemas.microsoft.com/office/drawing/2014/main" id="{0D759317-3EBB-A115-0ADE-46E1553D198C}"/>
              </a:ext>
            </a:extLst>
          </p:cNvPr>
          <p:cNvGrpSpPr/>
          <p:nvPr/>
        </p:nvGrpSpPr>
        <p:grpSpPr>
          <a:xfrm>
            <a:off x="5296072" y="2449941"/>
            <a:ext cx="609601" cy="840979"/>
            <a:chOff x="0" y="141375"/>
            <a:chExt cx="1219200" cy="1681957"/>
          </a:xfrm>
        </p:grpSpPr>
        <p:sp>
          <p:nvSpPr>
            <p:cNvPr id="20" name="Circle">
              <a:extLst>
                <a:ext uri="{FF2B5EF4-FFF2-40B4-BE49-F238E27FC236}">
                  <a16:creationId xmlns:a16="http://schemas.microsoft.com/office/drawing/2014/main" id="{F9DC0021-9CFD-8817-3C96-3E2D63C53124}"/>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endParaRPr sz="900"/>
            </a:p>
          </p:txBody>
        </p:sp>
        <p:sp>
          <p:nvSpPr>
            <p:cNvPr id="21" name="3">
              <a:extLst>
                <a:ext uri="{FF2B5EF4-FFF2-40B4-BE49-F238E27FC236}">
                  <a16:creationId xmlns:a16="http://schemas.microsoft.com/office/drawing/2014/main" id="{6EBD057F-C604-9D19-CD55-A353B8988AE9}"/>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r>
                <a:rPr sz="3600" dirty="0"/>
                <a:t>3</a:t>
              </a:r>
            </a:p>
          </p:txBody>
        </p:sp>
      </p:grpSp>
      <p:grpSp>
        <p:nvGrpSpPr>
          <p:cNvPr id="7" name="Group">
            <a:extLst>
              <a:ext uri="{FF2B5EF4-FFF2-40B4-BE49-F238E27FC236}">
                <a16:creationId xmlns:a16="http://schemas.microsoft.com/office/drawing/2014/main" id="{DA2AAF7E-C4E4-6010-C025-D39CD2B8B89B}"/>
              </a:ext>
            </a:extLst>
          </p:cNvPr>
          <p:cNvGrpSpPr/>
          <p:nvPr/>
        </p:nvGrpSpPr>
        <p:grpSpPr>
          <a:xfrm>
            <a:off x="5363475" y="4757646"/>
            <a:ext cx="609601" cy="840979"/>
            <a:chOff x="0" y="141375"/>
            <a:chExt cx="1219200" cy="1681957"/>
          </a:xfrm>
        </p:grpSpPr>
        <p:sp>
          <p:nvSpPr>
            <p:cNvPr id="8" name="Circle">
              <a:extLst>
                <a:ext uri="{FF2B5EF4-FFF2-40B4-BE49-F238E27FC236}">
                  <a16:creationId xmlns:a16="http://schemas.microsoft.com/office/drawing/2014/main" id="{E738AD9D-DC23-D4A1-F13B-34F49F49B413}"/>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endParaRPr sz="900"/>
            </a:p>
          </p:txBody>
        </p:sp>
        <p:sp>
          <p:nvSpPr>
            <p:cNvPr id="9" name="3">
              <a:extLst>
                <a:ext uri="{FF2B5EF4-FFF2-40B4-BE49-F238E27FC236}">
                  <a16:creationId xmlns:a16="http://schemas.microsoft.com/office/drawing/2014/main" id="{3FAFC1C9-29AA-5D5A-EDE6-B497E3C2D8DF}"/>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r>
                <a:rPr lang="en-IN" sz="3600" dirty="0"/>
                <a:t>5</a:t>
              </a:r>
              <a:endParaRPr sz="3600" dirty="0"/>
            </a:p>
          </p:txBody>
        </p:sp>
      </p:grpSp>
      <p:grpSp>
        <p:nvGrpSpPr>
          <p:cNvPr id="10" name="Group">
            <a:extLst>
              <a:ext uri="{FF2B5EF4-FFF2-40B4-BE49-F238E27FC236}">
                <a16:creationId xmlns:a16="http://schemas.microsoft.com/office/drawing/2014/main" id="{711D616A-0FC0-C7A9-2BA5-6384CD0D9DDB}"/>
              </a:ext>
            </a:extLst>
          </p:cNvPr>
          <p:cNvGrpSpPr/>
          <p:nvPr/>
        </p:nvGrpSpPr>
        <p:grpSpPr>
          <a:xfrm>
            <a:off x="5353143" y="3551707"/>
            <a:ext cx="609601" cy="840979"/>
            <a:chOff x="0" y="141375"/>
            <a:chExt cx="1219200" cy="1681957"/>
          </a:xfrm>
        </p:grpSpPr>
        <p:sp>
          <p:nvSpPr>
            <p:cNvPr id="11" name="Circle">
              <a:extLst>
                <a:ext uri="{FF2B5EF4-FFF2-40B4-BE49-F238E27FC236}">
                  <a16:creationId xmlns:a16="http://schemas.microsoft.com/office/drawing/2014/main" id="{A4A89A8D-87F4-2580-25F7-AFB2AB04ABB6}"/>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endParaRPr sz="900"/>
            </a:p>
          </p:txBody>
        </p:sp>
        <p:sp>
          <p:nvSpPr>
            <p:cNvPr id="12" name="3">
              <a:extLst>
                <a:ext uri="{FF2B5EF4-FFF2-40B4-BE49-F238E27FC236}">
                  <a16:creationId xmlns:a16="http://schemas.microsoft.com/office/drawing/2014/main" id="{62FE5CCE-6C90-86CB-1BBC-6FEE5AA8F6A7}"/>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r>
                <a:rPr lang="en-IN" sz="3600" dirty="0"/>
                <a:t>4</a:t>
              </a:r>
              <a:endParaRPr sz="3600" dirty="0"/>
            </a:p>
          </p:txBody>
        </p:sp>
      </p:grpSp>
      <p:grpSp>
        <p:nvGrpSpPr>
          <p:cNvPr id="13" name="Group">
            <a:extLst>
              <a:ext uri="{FF2B5EF4-FFF2-40B4-BE49-F238E27FC236}">
                <a16:creationId xmlns:a16="http://schemas.microsoft.com/office/drawing/2014/main" id="{0BCE7C17-1FE2-B32B-0108-4B85D1C6306D}"/>
              </a:ext>
            </a:extLst>
          </p:cNvPr>
          <p:cNvGrpSpPr/>
          <p:nvPr/>
        </p:nvGrpSpPr>
        <p:grpSpPr>
          <a:xfrm>
            <a:off x="5363474" y="5431602"/>
            <a:ext cx="609601" cy="840979"/>
            <a:chOff x="0" y="141375"/>
            <a:chExt cx="1219200" cy="1681957"/>
          </a:xfrm>
        </p:grpSpPr>
        <p:sp>
          <p:nvSpPr>
            <p:cNvPr id="22" name="Circle">
              <a:extLst>
                <a:ext uri="{FF2B5EF4-FFF2-40B4-BE49-F238E27FC236}">
                  <a16:creationId xmlns:a16="http://schemas.microsoft.com/office/drawing/2014/main" id="{DC0EAF69-069A-A783-B2DE-E0EDDF44C03A}"/>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endParaRPr sz="900"/>
            </a:p>
          </p:txBody>
        </p:sp>
        <p:sp>
          <p:nvSpPr>
            <p:cNvPr id="23" name="3">
              <a:extLst>
                <a:ext uri="{FF2B5EF4-FFF2-40B4-BE49-F238E27FC236}">
                  <a16:creationId xmlns:a16="http://schemas.microsoft.com/office/drawing/2014/main" id="{33FB97AE-454B-ABB8-8F86-D49A6A15E614}"/>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r>
                <a:rPr lang="en-IN" sz="3600" dirty="0"/>
                <a:t>6</a:t>
              </a:r>
              <a:endParaRPr sz="3600" dirty="0"/>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FEB8D-3D2A-E4FB-EC80-8D4850B9E47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7801283-779B-BF8F-B62F-976F25D59612}"/>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C1A00E8-6654-7AF7-3E23-455A7214B836}"/>
              </a:ext>
            </a:extLst>
          </p:cNvPr>
          <p:cNvSpPr txBox="1"/>
          <p:nvPr/>
        </p:nvSpPr>
        <p:spPr>
          <a:xfrm>
            <a:off x="4083865" y="1141499"/>
            <a:ext cx="7946209" cy="5510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एक्स-रे और गामा विकिरण मापने के लिए पोर्टेबल उपकरण</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उद्देश्य</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गामा / एक्स-रे का पता लगाना</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लाभ</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हल्का, पोर्टेबल, तेज और सटीक माप देता है।</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रीडिंग</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5 एलईडी डिस्प्ले इंगित करने के लिए</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श्रेणी</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तत्काल पढ़ना</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सिद्धांत</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गैस भरा डिटेक्टर (जीएमटी)</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वजन </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450 ग्राम</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उच्च रेंज</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0 – 5 आर/घंटा</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सटीकता</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 15% सीज़ियम (</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Cs) 137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स्रोत के साथ</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कार्य समय </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02 मिनट (अन्यथा बंद)</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ऑपरेटिंग तापमान</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0 से 50 डिग्री सेल्सियस</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बैटरी</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05 पेंसिल सेल (1.5</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V)</a:t>
            </a:r>
          </a:p>
          <a:p>
            <a:pPr algn="just">
              <a:defRPr sz="6400">
                <a:solidFill>
                  <a:srgbClr val="FFFFFF"/>
                </a:solidFill>
                <a:latin typeface="Open Sans Semibold"/>
                <a:ea typeface="Open Sans Semibold"/>
                <a:cs typeface="Open Sans Semibold"/>
                <a:sym typeface="Open Sans Semibold"/>
              </a:defRPr>
            </a:pP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कार्य समय </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60 घंटे निरंतर</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F0B717A4-CDBC-55BB-80D9-5509F8B54CBC}"/>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A5583355-63B3-AA3C-9115-6BACB8C3BBDD}"/>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A9AC6516-3BCC-2A4C-BA66-7EF8BD39FE23}"/>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20</a:t>
            </a:fld>
            <a:endParaRPr dirty="0"/>
          </a:p>
        </p:txBody>
      </p:sp>
      <p:sp>
        <p:nvSpPr>
          <p:cNvPr id="9" name="Course Purpose">
            <a:extLst>
              <a:ext uri="{FF2B5EF4-FFF2-40B4-BE49-F238E27FC236}">
                <a16:creationId xmlns:a16="http://schemas.microsoft.com/office/drawing/2014/main" id="{7F0385C0-82FE-E67E-EA20-8A0643105E08}"/>
              </a:ext>
            </a:extLst>
          </p:cNvPr>
          <p:cNvSpPr txBox="1"/>
          <p:nvPr/>
        </p:nvSpPr>
        <p:spPr>
          <a:xfrm>
            <a:off x="371433" y="1406247"/>
            <a:ext cx="3533818"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sv-SE" sz="3600" dirty="0"/>
              <a:t> </a:t>
            </a:r>
            <a:r>
              <a:rPr lang="hi-IN" sz="3600" dirty="0"/>
              <a:t>विकिरण सर्वेक्षण मीटर(मिनीरैड)</a:t>
            </a:r>
            <a:endParaRPr lang="sv-SE" sz="3600" dirty="0"/>
          </a:p>
        </p:txBody>
      </p:sp>
      <p:pic>
        <p:nvPicPr>
          <p:cNvPr id="2" name="Picture 1">
            <a:extLst>
              <a:ext uri="{FF2B5EF4-FFF2-40B4-BE49-F238E27FC236}">
                <a16:creationId xmlns:a16="http://schemas.microsoft.com/office/drawing/2014/main" id="{99BC239C-3DEE-F010-33F2-CE800D39FBC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0CAD65A0-D03E-7BED-7CD9-5316A687BFB3}"/>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15AAA9B0-002C-13EB-D2B4-4930EBDAB96A}"/>
              </a:ext>
            </a:extLst>
          </p:cNvPr>
          <p:cNvPicPr>
            <a:picLocks noChangeAspect="1"/>
          </p:cNvPicPr>
          <p:nvPr/>
        </p:nvPicPr>
        <p:blipFill>
          <a:blip r:embed="rId4"/>
          <a:stretch>
            <a:fillRect/>
          </a:stretch>
        </p:blipFill>
        <p:spPr>
          <a:xfrm>
            <a:off x="883647" y="3684531"/>
            <a:ext cx="2139550" cy="2952511"/>
          </a:xfrm>
          <a:prstGeom prst="rect">
            <a:avLst/>
          </a:prstGeom>
        </p:spPr>
      </p:pic>
    </p:spTree>
    <p:extLst>
      <p:ext uri="{BB962C8B-B14F-4D97-AF65-F5344CB8AC3E}">
        <p14:creationId xmlns:p14="http://schemas.microsoft.com/office/powerpoint/2010/main" val="129635891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4A59B-FE3E-CD13-73AF-E13E1F398EC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D31E535-C073-CB4B-4607-CC211D42D0B2}"/>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977C6CB-7316-C478-67DE-7E708C46DDEB}"/>
              </a:ext>
            </a:extLst>
          </p:cNvPr>
          <p:cNvSpPr txBox="1"/>
          <p:nvPr/>
        </p:nvSpPr>
        <p:spPr>
          <a:xfrm>
            <a:off x="4083865" y="1141499"/>
            <a:ext cx="7946209" cy="52681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गामा विकिरण को मापने के लिए बहुत प्रभावी, पोर्टेबल उपकरण</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सिद्धांत</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सिंटिलेशन</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लाभ</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हाथ में पकड़ने योग्य, पोर्टेबल, हल्का वजन और एनालॉग </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खुराक दर मीटर।</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डिटेक्टर</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गामा और एक्स-रे (पीएमटी)</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pt-BR"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रेंज 	:- 0 से 2,00,000 μR/h</a:t>
            </a:r>
          </a:p>
          <a:p>
            <a:pPr algn="just">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सटीकता </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 20 %</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बैटरी</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(1.5 </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V) 6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पेंसिल बैटरी</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उपयोग से पहले हमेशा बैटरी और उसके उच्च वोल्टेज की जांच करें</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यदि न्यूनतम सीमा चुनी गई है और डिस्प्ले 2 से 10 µ</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R/h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दिखाता है, तो यह प्राकृतिक बैकग्राउंड है। यदि रीडिंग 15 µ</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R/h </a:t>
            </a:r>
            <a:r>
              <a:rPr lang="hi-IN"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से अधिक है, तो कुछ कृत्रिम गामा विकिरण मौजूद है।</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3FF7168D-02BF-8E9C-3523-800B0D09BEBB}"/>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314AE077-C390-5018-968E-090962BB7ACB}"/>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5FA6D9CB-FB99-8A94-94CD-64588490149A}"/>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21</a:t>
            </a:fld>
            <a:endParaRPr dirty="0"/>
          </a:p>
        </p:txBody>
      </p:sp>
      <p:sp>
        <p:nvSpPr>
          <p:cNvPr id="9" name="Course Purpose">
            <a:extLst>
              <a:ext uri="{FF2B5EF4-FFF2-40B4-BE49-F238E27FC236}">
                <a16:creationId xmlns:a16="http://schemas.microsoft.com/office/drawing/2014/main" id="{CCA85BBF-7882-9460-4E80-4EB7FE9E465F}"/>
              </a:ext>
            </a:extLst>
          </p:cNvPr>
          <p:cNvSpPr txBox="1"/>
          <p:nvPr/>
        </p:nvSpPr>
        <p:spPr>
          <a:xfrm>
            <a:off x="371433" y="1406247"/>
            <a:ext cx="3533818" cy="118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माइक्रो “आर” सर्वे मीटर</a:t>
            </a:r>
            <a:endParaRPr lang="sv-SE" sz="3600" dirty="0"/>
          </a:p>
        </p:txBody>
      </p:sp>
      <p:pic>
        <p:nvPicPr>
          <p:cNvPr id="2" name="Picture 1">
            <a:extLst>
              <a:ext uri="{FF2B5EF4-FFF2-40B4-BE49-F238E27FC236}">
                <a16:creationId xmlns:a16="http://schemas.microsoft.com/office/drawing/2014/main" id="{4541C601-C6EB-7B4F-6BDA-15DF1460B5D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E9898EA1-50AC-6DFD-40E1-D83B95A05977}"/>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DE358D0B-BF09-CF10-8385-17E03AF850F0}"/>
              </a:ext>
            </a:extLst>
          </p:cNvPr>
          <p:cNvPicPr>
            <a:picLocks noChangeAspect="1"/>
          </p:cNvPicPr>
          <p:nvPr/>
        </p:nvPicPr>
        <p:blipFill>
          <a:blip r:embed="rId4"/>
          <a:stretch>
            <a:fillRect/>
          </a:stretch>
        </p:blipFill>
        <p:spPr>
          <a:xfrm>
            <a:off x="683314" y="3019425"/>
            <a:ext cx="2563941" cy="3143114"/>
          </a:xfrm>
          <a:prstGeom prst="rect">
            <a:avLst/>
          </a:prstGeom>
        </p:spPr>
      </p:pic>
    </p:spTree>
    <p:extLst>
      <p:ext uri="{BB962C8B-B14F-4D97-AF65-F5344CB8AC3E}">
        <p14:creationId xmlns:p14="http://schemas.microsoft.com/office/powerpoint/2010/main" val="373877301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76617-3861-2EC3-0784-474AF0553E1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9959BF4-D40A-3F00-86AD-A98CD214ED4C}"/>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CAEE715-9CA2-C7A0-E790-10814E525DE1}"/>
              </a:ext>
            </a:extLst>
          </p:cNvPr>
          <p:cNvSpPr txBox="1"/>
          <p:nvPr/>
        </p:nvSpPr>
        <p:spPr>
          <a:xfrm>
            <a:off x="4083865" y="1141499"/>
            <a:ext cx="7946209" cy="5546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इस किट में तीन घटक हैं:-</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क) पीडीके-1</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बी) पीडीके-</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II</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c)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आरडीपी (रेडिएशन डीकंटैमिनेशन पेपर)सीडब्ल्यू एजेंटों के डीकंटैमिनेशन के लिए उपयोग किया जाता है।</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सी) आरडीपी (रेडिएट्रिक्स डीकंटैमिनेशन पेपर)सीडब्ल्यू ऑटोमोबाइल के डीकंटैमिनेशन का उपयोग किया जाता है।</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वजन </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0.480+15 किलोग्राम</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स्वयं का जीवन </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5 वर्ष (पैक स्थिति)</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तापमान </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25° सेल्सियस</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आर्द्रता </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50%</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38AD43C2-43EF-E5B5-128A-7BBAAD10823D}"/>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4D13CF51-F579-2045-F080-8C0909AE699C}"/>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F21C2ACF-D12E-9E4B-FC7B-9ED76926A8FC}"/>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22</a:t>
            </a:fld>
            <a:endParaRPr dirty="0"/>
          </a:p>
        </p:txBody>
      </p:sp>
      <p:sp>
        <p:nvSpPr>
          <p:cNvPr id="9" name="Course Purpose">
            <a:extLst>
              <a:ext uri="{FF2B5EF4-FFF2-40B4-BE49-F238E27FC236}">
                <a16:creationId xmlns:a16="http://schemas.microsoft.com/office/drawing/2014/main" id="{3486A0CA-12CA-56D0-5A4F-580D6670CDE8}"/>
              </a:ext>
            </a:extLst>
          </p:cNvPr>
          <p:cNvSpPr txBox="1"/>
          <p:nvPr/>
        </p:nvSpPr>
        <p:spPr>
          <a:xfrm>
            <a:off x="371433" y="1406247"/>
            <a:ext cx="3533818" cy="1741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sv-SE" sz="3600" dirty="0"/>
              <a:t> </a:t>
            </a:r>
            <a:r>
              <a:rPr lang="hi-IN" sz="3600" dirty="0"/>
              <a:t>व्यक्तिगत परिशोधन किट (पी. डी.के.)</a:t>
            </a:r>
            <a:endParaRPr lang="sv-SE" sz="3600" dirty="0"/>
          </a:p>
        </p:txBody>
      </p:sp>
      <p:pic>
        <p:nvPicPr>
          <p:cNvPr id="2" name="Picture 1">
            <a:extLst>
              <a:ext uri="{FF2B5EF4-FFF2-40B4-BE49-F238E27FC236}">
                <a16:creationId xmlns:a16="http://schemas.microsoft.com/office/drawing/2014/main" id="{ECED5528-CBF1-3FD5-DFF4-D8CCBB237CC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71F65DA9-720D-F490-F90A-70B8A9516CDE}"/>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A2CC7174-A3F8-A32C-459A-1B0F2B243931}"/>
              </a:ext>
            </a:extLst>
          </p:cNvPr>
          <p:cNvPicPr>
            <a:picLocks noChangeAspect="1"/>
          </p:cNvPicPr>
          <p:nvPr/>
        </p:nvPicPr>
        <p:blipFill>
          <a:blip r:embed="rId4"/>
          <a:stretch>
            <a:fillRect/>
          </a:stretch>
        </p:blipFill>
        <p:spPr>
          <a:xfrm>
            <a:off x="741754" y="3221918"/>
            <a:ext cx="2870564" cy="3330166"/>
          </a:xfrm>
          <a:prstGeom prst="rect">
            <a:avLst/>
          </a:prstGeom>
        </p:spPr>
      </p:pic>
    </p:spTree>
    <p:extLst>
      <p:ext uri="{BB962C8B-B14F-4D97-AF65-F5344CB8AC3E}">
        <p14:creationId xmlns:p14="http://schemas.microsoft.com/office/powerpoint/2010/main" val="139329376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E9A86-0E27-305B-3BCD-01A5C7C9E98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AA4A26E-62C2-EE19-6540-069513BCCD99}"/>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C36C1EF-F95B-367E-3C5E-B6EA5F8143B8}"/>
              </a:ext>
            </a:extLst>
          </p:cNvPr>
          <p:cNvSpPr txBox="1"/>
          <p:nvPr/>
        </p:nvSpPr>
        <p:spPr>
          <a:xfrm>
            <a:off x="4083865" y="1141499"/>
            <a:ext cx="7946209" cy="52681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एन</a:t>
            </a:r>
            <a:r>
              <a:rPr lang="en-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बी</a:t>
            </a:r>
            <a:r>
              <a:rPr lang="en-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सी</a:t>
            </a:r>
            <a:r>
              <a:rPr lang="en-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एजेंटों के छोटे पैमाने पर विमुद्रीकरण में बहुत उपयोगी</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निर्मित </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स्टेनलेस स्टील</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क्षमता </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14 लीटर</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भरने की क्षमता </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12 लीटर</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वजन </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10.5 + 0.5 किलोग्राम</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ऑपरेटिंग दबाव </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5.5 + 0.5 किग्रा/सेमी (300 बार दबाव)</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स्वयं का जीवन</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5 वर्ष (गैर-धात्विक)</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10 वर्ष (धात्विक)</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अनुपात</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:11:1 (जल एवं डीएस-2)</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डीएस-2</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i-IN"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:परिशोधन समाधान-2</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9E588EC9-BC1E-D48A-CB49-498E94FB6504}"/>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85FE4EFD-7C63-C1E6-AEA3-2BD8BF159950}"/>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70F58E92-41A7-926D-C9CE-700547EB7DF5}"/>
              </a:ext>
            </a:extLst>
          </p:cNvPr>
          <p:cNvSpPr txBox="1">
            <a:spLocks noGrp="1"/>
          </p:cNvSpPr>
          <p:nvPr>
            <p:ph type="sldNum" sz="quarter" idx="2"/>
          </p:nvPr>
        </p:nvSpPr>
        <p:spPr>
          <a:xfrm>
            <a:off x="11404882" y="6406669"/>
            <a:ext cx="46326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23</a:t>
            </a:fld>
            <a:endParaRPr dirty="0"/>
          </a:p>
        </p:txBody>
      </p:sp>
      <p:sp>
        <p:nvSpPr>
          <p:cNvPr id="9" name="Course Purpose">
            <a:extLst>
              <a:ext uri="{FF2B5EF4-FFF2-40B4-BE49-F238E27FC236}">
                <a16:creationId xmlns:a16="http://schemas.microsoft.com/office/drawing/2014/main" id="{277CD0E2-ED58-518B-8B74-AD7E2BAB8BB2}"/>
              </a:ext>
            </a:extLst>
          </p:cNvPr>
          <p:cNvSpPr txBox="1"/>
          <p:nvPr/>
        </p:nvSpPr>
        <p:spPr>
          <a:xfrm>
            <a:off x="371433" y="1406247"/>
            <a:ext cx="3533818" cy="1741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sv-SE" sz="3600" dirty="0"/>
              <a:t> </a:t>
            </a:r>
            <a:r>
              <a:rPr lang="hi-IN" sz="3600" dirty="0"/>
              <a:t>पोर्टेबल परिशोधन उपकरण</a:t>
            </a:r>
            <a:endParaRPr lang="sv-SE" sz="3600" dirty="0"/>
          </a:p>
        </p:txBody>
      </p:sp>
      <p:pic>
        <p:nvPicPr>
          <p:cNvPr id="2" name="Picture 1">
            <a:extLst>
              <a:ext uri="{FF2B5EF4-FFF2-40B4-BE49-F238E27FC236}">
                <a16:creationId xmlns:a16="http://schemas.microsoft.com/office/drawing/2014/main" id="{2B93BA9D-30DE-FF13-0340-F71E18853CB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EB12E1FD-F1B3-396A-013F-BF6F3277BCD5}"/>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7780EF20-8A15-C60E-BA7A-89715872885A}"/>
              </a:ext>
            </a:extLst>
          </p:cNvPr>
          <p:cNvPicPr>
            <a:picLocks noChangeAspect="1"/>
          </p:cNvPicPr>
          <p:nvPr/>
        </p:nvPicPr>
        <p:blipFill>
          <a:blip r:embed="rId4"/>
          <a:stretch>
            <a:fillRect/>
          </a:stretch>
        </p:blipFill>
        <p:spPr>
          <a:xfrm>
            <a:off x="519898" y="3899812"/>
            <a:ext cx="2318023" cy="2661797"/>
          </a:xfrm>
          <a:prstGeom prst="rect">
            <a:avLst/>
          </a:prstGeom>
        </p:spPr>
      </p:pic>
    </p:spTree>
    <p:extLst>
      <p:ext uri="{BB962C8B-B14F-4D97-AF65-F5344CB8AC3E}">
        <p14:creationId xmlns:p14="http://schemas.microsoft.com/office/powerpoint/2010/main" val="286244110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02938-E54A-D0BC-D4A3-E808282904C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A9185E2-D7D8-9498-59A8-C75C02751F15}"/>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CF5206B-30BC-2E0A-F958-AA4CB7D3A8CE}"/>
              </a:ext>
            </a:extLst>
          </p:cNvPr>
          <p:cNvSpPr txBox="1"/>
          <p:nvPr/>
        </p:nvSpPr>
        <p:spPr>
          <a:xfrm>
            <a:off x="4083866" y="1466534"/>
            <a:ext cx="7946209" cy="32798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rPr>
              <a:t>संयुक्त रूप से विकसित</a:t>
            </a:r>
            <a:r>
              <a:rPr lang="en-IN" sz="2400" dirty="0">
                <a:solidFill>
                  <a:schemeClr val="tx1"/>
                </a:solidFill>
              </a:rPr>
              <a:t>|</a:t>
            </a:r>
            <a:endParaRPr lang="en-US" sz="2400" dirty="0">
              <a:solidFill>
                <a:schemeClr val="tx1"/>
              </a:solidFill>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rPr>
              <a:t>अमेरिकी परिवहन विभाग (डीओटी)</a:t>
            </a:r>
            <a:endParaRPr lang="en-US" sz="2400" dirty="0">
              <a:solidFill>
                <a:schemeClr val="tx1"/>
              </a:solidFill>
            </a:endParaRPr>
          </a:p>
          <a:p>
            <a:pPr algn="just">
              <a:defRPr sz="6400">
                <a:solidFill>
                  <a:srgbClr val="FFFFFF"/>
                </a:solidFill>
                <a:latin typeface="Open Sans Semibold"/>
                <a:ea typeface="Open Sans Semibold"/>
                <a:cs typeface="Open Sans Semibold"/>
                <a:sym typeface="Open Sans Semibold"/>
              </a:defRPr>
            </a:pPr>
            <a:r>
              <a:rPr lang="hi-IN" sz="2400" dirty="0">
                <a:solidFill>
                  <a:schemeClr val="tx1"/>
                </a:solidFill>
              </a:rPr>
              <a:t>मेक्सिको के परिवहन और संचार सचिवालय (एससीटी)</a:t>
            </a:r>
            <a:r>
              <a:rPr lang="hi-IN" sz="2400" dirty="0"/>
              <a:t> </a:t>
            </a:r>
            <a:endParaRPr lang="en-US" sz="2400" dirty="0"/>
          </a:p>
          <a:p>
            <a:pPr marL="342900" indent="-342900" algn="just">
              <a:buFont typeface="Arial"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rPr>
              <a:t>इसका उपयोग अग्निशमन कर्मियों, पुलिस और अन्य आपातकालीन सेवा कर्मियों द्वारा किया जाता है, जो खतरनाक माल से संबंधित परिवहन घटना के समय घटनास्थल पर सबसे पहले पहुंचते हैं।</a:t>
            </a:r>
            <a:endParaRPr lang="en-US" sz="2400" dirty="0">
              <a:solidFill>
                <a:schemeClr val="tx1"/>
              </a:solidFill>
            </a:endParaRPr>
          </a:p>
        </p:txBody>
      </p:sp>
      <p:sp>
        <p:nvSpPr>
          <p:cNvPr id="114" name="PPT 2 -">
            <a:extLst>
              <a:ext uri="{FF2B5EF4-FFF2-40B4-BE49-F238E27FC236}">
                <a16:creationId xmlns:a16="http://schemas.microsoft.com/office/drawing/2014/main" id="{E6BAFB31-7199-0173-AF49-862F5852F9FA}"/>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E0DBA0E8-B34C-09FC-4749-114CE2663956}"/>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5EBE3B3D-223F-3AE8-9565-1F164DB73EBF}"/>
              </a:ext>
            </a:extLst>
          </p:cNvPr>
          <p:cNvSpPr txBox="1">
            <a:spLocks noGrp="1"/>
          </p:cNvSpPr>
          <p:nvPr>
            <p:ph type="sldNum" sz="quarter" idx="2"/>
          </p:nvPr>
        </p:nvSpPr>
        <p:spPr>
          <a:xfrm>
            <a:off x="11404882" y="6406669"/>
            <a:ext cx="46326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24</a:t>
            </a:fld>
            <a:endParaRPr dirty="0"/>
          </a:p>
        </p:txBody>
      </p:sp>
      <p:sp>
        <p:nvSpPr>
          <p:cNvPr id="9" name="Course Purpose">
            <a:extLst>
              <a:ext uri="{FF2B5EF4-FFF2-40B4-BE49-F238E27FC236}">
                <a16:creationId xmlns:a16="http://schemas.microsoft.com/office/drawing/2014/main" id="{CF363086-5ACA-609B-5AEE-F874B723A154}"/>
              </a:ext>
            </a:extLst>
          </p:cNvPr>
          <p:cNvSpPr txBox="1"/>
          <p:nvPr/>
        </p:nvSpPr>
        <p:spPr>
          <a:xfrm>
            <a:off x="371433" y="1406247"/>
            <a:ext cx="3533818" cy="1741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आपातकालीन प्रतिक्रिया गाइडबुक (ई</a:t>
            </a:r>
            <a:r>
              <a:rPr lang="en-IN" sz="3600" dirty="0"/>
              <a:t>.</a:t>
            </a:r>
            <a:r>
              <a:rPr lang="hi-IN" sz="3600" dirty="0"/>
              <a:t>आर</a:t>
            </a:r>
            <a:r>
              <a:rPr lang="en-IN" sz="3600" dirty="0"/>
              <a:t>.</a:t>
            </a:r>
            <a:r>
              <a:rPr lang="hi-IN" sz="3600" dirty="0"/>
              <a:t>जी</a:t>
            </a:r>
            <a:r>
              <a:rPr lang="en-IN" sz="3600" dirty="0"/>
              <a:t>.</a:t>
            </a:r>
            <a:r>
              <a:rPr lang="hi-IN" sz="3600" dirty="0"/>
              <a:t>)</a:t>
            </a:r>
            <a:endParaRPr lang="sv-SE" sz="3600" dirty="0"/>
          </a:p>
        </p:txBody>
      </p:sp>
      <p:pic>
        <p:nvPicPr>
          <p:cNvPr id="2" name="Picture 1">
            <a:extLst>
              <a:ext uri="{FF2B5EF4-FFF2-40B4-BE49-F238E27FC236}">
                <a16:creationId xmlns:a16="http://schemas.microsoft.com/office/drawing/2014/main" id="{157F5A00-3AAD-9996-709E-03563C85008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1929722C-6A7A-F710-BCFF-A2D643BB9AAF}"/>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35D56B8F-38DA-A774-EE34-2361C992449B}"/>
              </a:ext>
            </a:extLst>
          </p:cNvPr>
          <p:cNvPicPr>
            <a:picLocks noChangeAspect="1"/>
          </p:cNvPicPr>
          <p:nvPr/>
        </p:nvPicPr>
        <p:blipFill>
          <a:blip r:embed="rId4"/>
          <a:stretch>
            <a:fillRect/>
          </a:stretch>
        </p:blipFill>
        <p:spPr>
          <a:xfrm>
            <a:off x="735240" y="3894722"/>
            <a:ext cx="2072820" cy="2066723"/>
          </a:xfrm>
          <a:prstGeom prst="rect">
            <a:avLst/>
          </a:prstGeom>
        </p:spPr>
      </p:pic>
    </p:spTree>
    <p:extLst>
      <p:ext uri="{BB962C8B-B14F-4D97-AF65-F5344CB8AC3E}">
        <p14:creationId xmlns:p14="http://schemas.microsoft.com/office/powerpoint/2010/main" val="178617607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B9EFF-C9AB-BC22-E456-9D43E211D0E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B60E76C-56F1-01B3-597C-3B8313C62901}"/>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2452C9D-99B8-E60A-362A-953D1857CCEC}"/>
              </a:ext>
            </a:extLst>
          </p:cNvPr>
          <p:cNvSpPr txBox="1"/>
          <p:nvPr/>
        </p:nvSpPr>
        <p:spPr>
          <a:xfrm>
            <a:off x="4083866" y="2116606"/>
            <a:ext cx="7946209" cy="3023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rPr>
              <a:t>मुख्य रूप से यह एक मार्गदर्शिका है जो प्रथम प्रतिक्रिया</a:t>
            </a:r>
            <a:r>
              <a:rPr lang="en-IN" sz="2400" dirty="0">
                <a:solidFill>
                  <a:schemeClr val="tx1"/>
                </a:solidFill>
              </a:rPr>
              <a:t> </a:t>
            </a:r>
            <a:r>
              <a:rPr lang="hi-IN" sz="2400" dirty="0">
                <a:solidFill>
                  <a:schemeClr val="tx1"/>
                </a:solidFill>
              </a:rPr>
              <a:t>कर्ताओं को घटना में शामिल सामग्री के विशिष्ट या सामान्य खतरों को शीघ्रता से पहचानने में सहायता करती है, तथा घटना के प्रारंभिक प्रतिक्रिया चरण के दौरान स्वयं को और आम जनता को सुरक्षित रखने में सहायता करती है।</a:t>
            </a:r>
            <a:endParaRPr lang="en-US" sz="2400" dirty="0">
              <a:solidFill>
                <a:schemeClr val="tx1"/>
              </a:solidFill>
            </a:endParaRP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rPr>
              <a:t>खतरनाक माल संबंधी घटना के स्थल पर पहुंचने पर प्रारंभिक निर्णय लेने में प्रथम प्रतिक्रिया</a:t>
            </a:r>
            <a:r>
              <a:rPr lang="en-IN" sz="2400" dirty="0">
                <a:solidFill>
                  <a:schemeClr val="tx1"/>
                </a:solidFill>
              </a:rPr>
              <a:t> </a:t>
            </a:r>
            <a:r>
              <a:rPr lang="hi-IN" sz="2400" dirty="0">
                <a:solidFill>
                  <a:schemeClr val="tx1"/>
                </a:solidFill>
              </a:rPr>
              <a:t>कर्ताओं की सहायता करना।</a:t>
            </a:r>
            <a:endParaRPr lang="en-US" sz="2400" dirty="0">
              <a:solidFill>
                <a:schemeClr val="tx1"/>
              </a:solidFill>
            </a:endParaRPr>
          </a:p>
        </p:txBody>
      </p:sp>
      <p:sp>
        <p:nvSpPr>
          <p:cNvPr id="114" name="PPT 2 -">
            <a:extLst>
              <a:ext uri="{FF2B5EF4-FFF2-40B4-BE49-F238E27FC236}">
                <a16:creationId xmlns:a16="http://schemas.microsoft.com/office/drawing/2014/main" id="{F0BA2CDB-8F04-0A34-3CD3-BD733A0F300B}"/>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20E39E1D-5BAA-2B56-9F37-CDA5C2AB41D7}"/>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855294E7-ED83-D30F-5B0A-B5E3714D5A75}"/>
              </a:ext>
            </a:extLst>
          </p:cNvPr>
          <p:cNvSpPr txBox="1">
            <a:spLocks noGrp="1"/>
          </p:cNvSpPr>
          <p:nvPr>
            <p:ph type="sldNum" sz="quarter" idx="2"/>
          </p:nvPr>
        </p:nvSpPr>
        <p:spPr>
          <a:xfrm>
            <a:off x="11404882" y="6406669"/>
            <a:ext cx="46326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25</a:t>
            </a:fld>
            <a:endParaRPr dirty="0"/>
          </a:p>
        </p:txBody>
      </p:sp>
      <p:sp>
        <p:nvSpPr>
          <p:cNvPr id="9" name="Course Purpose">
            <a:extLst>
              <a:ext uri="{FF2B5EF4-FFF2-40B4-BE49-F238E27FC236}">
                <a16:creationId xmlns:a16="http://schemas.microsoft.com/office/drawing/2014/main" id="{0A0A8829-B239-D23E-354C-4CEFFB126E79}"/>
              </a:ext>
            </a:extLst>
          </p:cNvPr>
          <p:cNvSpPr txBox="1"/>
          <p:nvPr/>
        </p:nvSpPr>
        <p:spPr>
          <a:xfrm>
            <a:off x="371433" y="1406247"/>
            <a:ext cx="3533818" cy="118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ई</a:t>
            </a:r>
            <a:r>
              <a:rPr lang="en-IN" sz="3600" dirty="0"/>
              <a:t>.</a:t>
            </a:r>
            <a:r>
              <a:rPr lang="hi-IN" sz="3600" dirty="0"/>
              <a:t>आर</a:t>
            </a:r>
            <a:r>
              <a:rPr lang="en-IN" sz="3600" dirty="0"/>
              <a:t>.</a:t>
            </a:r>
            <a:r>
              <a:rPr lang="hi-IN" sz="3600" dirty="0"/>
              <a:t>जी</a:t>
            </a:r>
            <a:r>
              <a:rPr lang="en-IN" sz="3600" dirty="0"/>
              <a:t>.</a:t>
            </a:r>
            <a:r>
              <a:rPr lang="hi-IN" sz="3600" dirty="0"/>
              <a:t> का अनुप्रयोग</a:t>
            </a:r>
            <a:endParaRPr lang="sv-SE" sz="3600" dirty="0"/>
          </a:p>
        </p:txBody>
      </p:sp>
      <p:pic>
        <p:nvPicPr>
          <p:cNvPr id="2" name="Picture 1">
            <a:extLst>
              <a:ext uri="{FF2B5EF4-FFF2-40B4-BE49-F238E27FC236}">
                <a16:creationId xmlns:a16="http://schemas.microsoft.com/office/drawing/2014/main" id="{CB738E16-305F-48E6-6F77-A9F9777BC28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8C7AEED4-76A4-1BB0-70B0-FF6EA157C6F3}"/>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5BDE5E38-0600-6E3D-7B65-0D3AD812258E}"/>
              </a:ext>
            </a:extLst>
          </p:cNvPr>
          <p:cNvPicPr>
            <a:picLocks noChangeAspect="1"/>
          </p:cNvPicPr>
          <p:nvPr/>
        </p:nvPicPr>
        <p:blipFill>
          <a:blip r:embed="rId4"/>
          <a:stretch>
            <a:fillRect/>
          </a:stretch>
        </p:blipFill>
        <p:spPr>
          <a:xfrm>
            <a:off x="1207288" y="2834351"/>
            <a:ext cx="1603558" cy="3051797"/>
          </a:xfrm>
          <a:prstGeom prst="rect">
            <a:avLst/>
          </a:prstGeom>
        </p:spPr>
      </p:pic>
    </p:spTree>
    <p:extLst>
      <p:ext uri="{BB962C8B-B14F-4D97-AF65-F5344CB8AC3E}">
        <p14:creationId xmlns:p14="http://schemas.microsoft.com/office/powerpoint/2010/main" val="408092372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B7F33-CB69-62DE-5B34-BFDDC58DF52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8BB5110-45F1-6495-7E00-A47914493DA8}"/>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21E86AD3-2E5B-2CC5-1DBD-37E6522F9789}"/>
              </a:ext>
            </a:extLst>
          </p:cNvPr>
          <p:cNvSpPr txBox="1"/>
          <p:nvPr/>
        </p:nvSpPr>
        <p:spPr>
          <a:xfrm>
            <a:off x="4083866" y="2116606"/>
            <a:ext cx="7946209" cy="2595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rPr>
              <a:t>पुस्तक को पृष्ठ सीमा के रंगों द्वारा खंडों में विभाजित किया गया है</a:t>
            </a:r>
            <a:endParaRPr lang="en-US" sz="2400" dirty="0">
              <a:solidFill>
                <a:schemeClr val="tx1"/>
              </a:solidFill>
            </a:endParaRP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rPr>
              <a:t>पीला</a:t>
            </a:r>
            <a:endParaRPr lang="en-US" sz="2400" dirty="0">
              <a:solidFill>
                <a:schemeClr val="tx1"/>
              </a:solidFill>
            </a:endParaRP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rPr>
              <a:t>नीला</a:t>
            </a:r>
            <a:endParaRPr lang="en-US" sz="2400" dirty="0">
              <a:solidFill>
                <a:schemeClr val="tx1"/>
              </a:solidFill>
            </a:endParaRP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rPr>
              <a:t>नारंगी</a:t>
            </a:r>
            <a:endParaRPr lang="en-US" sz="2400" dirty="0">
              <a:solidFill>
                <a:schemeClr val="tx1"/>
              </a:solidFill>
            </a:endParaRP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rPr>
              <a:t>हरा</a:t>
            </a:r>
            <a:endParaRPr lang="en-US" sz="2400" dirty="0">
              <a:solidFill>
                <a:schemeClr val="tx1"/>
              </a:solidFill>
            </a:endParaRPr>
          </a:p>
        </p:txBody>
      </p:sp>
      <p:sp>
        <p:nvSpPr>
          <p:cNvPr id="114" name="PPT 2 -">
            <a:extLst>
              <a:ext uri="{FF2B5EF4-FFF2-40B4-BE49-F238E27FC236}">
                <a16:creationId xmlns:a16="http://schemas.microsoft.com/office/drawing/2014/main" id="{53493482-73CC-34E1-0A68-768846EDCDAC}"/>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F8DA471F-A44E-138B-D8F9-385E7D47E375}"/>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BD41D9B8-0BAB-6CD5-D847-C84FF78888CB}"/>
              </a:ext>
            </a:extLst>
          </p:cNvPr>
          <p:cNvSpPr txBox="1">
            <a:spLocks noGrp="1"/>
          </p:cNvSpPr>
          <p:nvPr>
            <p:ph type="sldNum" sz="quarter" idx="2"/>
          </p:nvPr>
        </p:nvSpPr>
        <p:spPr>
          <a:xfrm>
            <a:off x="11404882" y="6406669"/>
            <a:ext cx="46326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26</a:t>
            </a:fld>
            <a:endParaRPr dirty="0"/>
          </a:p>
        </p:txBody>
      </p:sp>
      <p:sp>
        <p:nvSpPr>
          <p:cNvPr id="9" name="Course Purpose">
            <a:extLst>
              <a:ext uri="{FF2B5EF4-FFF2-40B4-BE49-F238E27FC236}">
                <a16:creationId xmlns:a16="http://schemas.microsoft.com/office/drawing/2014/main" id="{D209C9F2-2F89-4B00-510E-736F4ED2FF40}"/>
              </a:ext>
            </a:extLst>
          </p:cNvPr>
          <p:cNvSpPr txBox="1"/>
          <p:nvPr/>
        </p:nvSpPr>
        <p:spPr>
          <a:xfrm>
            <a:off x="371433" y="1406247"/>
            <a:ext cx="3533818" cy="633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ई</a:t>
            </a:r>
            <a:r>
              <a:rPr lang="en-IN" sz="3600" dirty="0"/>
              <a:t>.</a:t>
            </a:r>
            <a:r>
              <a:rPr lang="hi-IN" sz="3600" dirty="0"/>
              <a:t>आर</a:t>
            </a:r>
            <a:r>
              <a:rPr lang="en-IN" sz="3600" dirty="0"/>
              <a:t>.</a:t>
            </a:r>
            <a:r>
              <a:rPr lang="hi-IN" sz="3600" dirty="0"/>
              <a:t>जी</a:t>
            </a:r>
            <a:r>
              <a:rPr lang="en-IN" sz="3600" dirty="0"/>
              <a:t>.</a:t>
            </a:r>
            <a:r>
              <a:rPr lang="hi-IN" sz="3600" dirty="0"/>
              <a:t> प्रारूप</a:t>
            </a:r>
            <a:endParaRPr lang="sv-SE" sz="3600" dirty="0"/>
          </a:p>
        </p:txBody>
      </p:sp>
      <p:pic>
        <p:nvPicPr>
          <p:cNvPr id="2" name="Picture 1">
            <a:extLst>
              <a:ext uri="{FF2B5EF4-FFF2-40B4-BE49-F238E27FC236}">
                <a16:creationId xmlns:a16="http://schemas.microsoft.com/office/drawing/2014/main" id="{D7C4DBF4-1A25-83C9-E867-FB0DE9D21DE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385911CD-3FD7-B35A-7F4F-F6E165D44E1E}"/>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96DFD8F3-29D6-E451-7284-A93B97F60C52}"/>
              </a:ext>
            </a:extLst>
          </p:cNvPr>
          <p:cNvPicPr>
            <a:picLocks noChangeAspect="1"/>
          </p:cNvPicPr>
          <p:nvPr/>
        </p:nvPicPr>
        <p:blipFill>
          <a:blip r:embed="rId4"/>
          <a:stretch>
            <a:fillRect/>
          </a:stretch>
        </p:blipFill>
        <p:spPr>
          <a:xfrm>
            <a:off x="473587" y="2280353"/>
            <a:ext cx="3329510" cy="3692883"/>
          </a:xfrm>
          <a:prstGeom prst="rect">
            <a:avLst/>
          </a:prstGeom>
        </p:spPr>
      </p:pic>
    </p:spTree>
    <p:extLst>
      <p:ext uri="{BB962C8B-B14F-4D97-AF65-F5344CB8AC3E}">
        <p14:creationId xmlns:p14="http://schemas.microsoft.com/office/powerpoint/2010/main" val="65342807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EE468-C9E5-8B65-1CEB-99CF8B23067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CD80599-413D-E446-B6E0-8CD91FCDA472}"/>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5112601E-145E-1AC7-C60C-D35FE08BC084}"/>
              </a:ext>
            </a:extLst>
          </p:cNvPr>
          <p:cNvSpPr txBox="1"/>
          <p:nvPr/>
        </p:nvSpPr>
        <p:spPr>
          <a:xfrm>
            <a:off x="4083866" y="1518079"/>
            <a:ext cx="7946209" cy="4070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rPr>
              <a:t>ई</a:t>
            </a:r>
            <a:r>
              <a:rPr lang="en-IN" sz="2400" dirty="0">
                <a:solidFill>
                  <a:schemeClr val="tx1"/>
                </a:solidFill>
              </a:rPr>
              <a:t>.</a:t>
            </a:r>
            <a:r>
              <a:rPr lang="hi-IN" sz="2400" dirty="0">
                <a:solidFill>
                  <a:schemeClr val="tx1"/>
                </a:solidFill>
              </a:rPr>
              <a:t>आर</a:t>
            </a:r>
            <a:r>
              <a:rPr lang="en-IN" sz="2400" dirty="0">
                <a:solidFill>
                  <a:schemeClr val="tx1"/>
                </a:solidFill>
              </a:rPr>
              <a:t>.</a:t>
            </a:r>
            <a:r>
              <a:rPr lang="hi-IN" sz="2400" dirty="0">
                <a:solidFill>
                  <a:schemeClr val="tx1"/>
                </a:solidFill>
              </a:rPr>
              <a:t>जी</a:t>
            </a:r>
            <a:r>
              <a:rPr lang="en-IN" sz="2400" dirty="0">
                <a:solidFill>
                  <a:schemeClr val="tx1"/>
                </a:solidFill>
              </a:rPr>
              <a:t>.</a:t>
            </a:r>
            <a:r>
              <a:rPr lang="hi-IN" sz="2400" dirty="0">
                <a:solidFill>
                  <a:schemeClr val="tx1"/>
                </a:solidFill>
              </a:rPr>
              <a:t> अनुभाग</a:t>
            </a:r>
            <a:r>
              <a:rPr lang="en-IN" sz="2400" dirty="0">
                <a:solidFill>
                  <a:schemeClr val="tx1"/>
                </a:solidFill>
              </a:rPr>
              <a:t>|</a:t>
            </a:r>
            <a:endParaRPr lang="en-US" sz="2400" dirty="0">
              <a:solidFill>
                <a:schemeClr val="tx1"/>
              </a:solidFill>
            </a:endParaRP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rPr>
              <a:t>तख्तियों की तालिका</a:t>
            </a:r>
            <a:r>
              <a:rPr lang="en-IN" sz="2400" dirty="0">
                <a:solidFill>
                  <a:schemeClr val="tx1"/>
                </a:solidFill>
              </a:rPr>
              <a:t>|</a:t>
            </a:r>
            <a:endParaRPr lang="en-US" sz="2400" dirty="0">
              <a:solidFill>
                <a:schemeClr val="tx1"/>
              </a:solidFill>
            </a:endParaRP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rPr>
              <a:t>रेल और रोड ट्रेलर आईडी चार्ट</a:t>
            </a:r>
            <a:r>
              <a:rPr lang="en-IN" sz="2400" dirty="0">
                <a:solidFill>
                  <a:schemeClr val="tx1"/>
                </a:solidFill>
              </a:rPr>
              <a:t>|</a:t>
            </a:r>
            <a:endParaRPr lang="en-US" sz="2400" dirty="0">
              <a:solidFill>
                <a:schemeClr val="tx1"/>
              </a:solidFill>
            </a:endParaRP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rPr>
              <a:t>पीला खंड (आई</a:t>
            </a:r>
            <a:r>
              <a:rPr lang="en-IN" sz="2400" dirty="0">
                <a:solidFill>
                  <a:schemeClr val="tx1"/>
                </a:solidFill>
              </a:rPr>
              <a:t>.</a:t>
            </a:r>
            <a:r>
              <a:rPr lang="hi-IN" sz="2400" dirty="0">
                <a:solidFill>
                  <a:schemeClr val="tx1"/>
                </a:solidFill>
              </a:rPr>
              <a:t>डी</a:t>
            </a:r>
            <a:r>
              <a:rPr lang="en-IN" sz="2400" dirty="0">
                <a:solidFill>
                  <a:schemeClr val="tx1"/>
                </a:solidFill>
              </a:rPr>
              <a:t>.</a:t>
            </a:r>
            <a:r>
              <a:rPr lang="hi-IN" sz="2400" dirty="0">
                <a:solidFill>
                  <a:schemeClr val="tx1"/>
                </a:solidFill>
              </a:rPr>
              <a:t> नं.)</a:t>
            </a:r>
            <a:endParaRPr lang="en-US" sz="2400" dirty="0">
              <a:solidFill>
                <a:schemeClr val="tx1"/>
              </a:solidFill>
            </a:endParaRP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rPr>
              <a:t>नीला अनुभाग (शिपिंग नाम)</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rPr>
              <a:t>ऑरेंज अनुभाग (मार्गदर्शिका पृष्ठ)</a:t>
            </a:r>
            <a:endParaRPr lang="en-US" sz="2400" dirty="0">
              <a:solidFill>
                <a:schemeClr val="tx1"/>
              </a:solidFill>
            </a:endParaRP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2400" dirty="0">
                <a:solidFill>
                  <a:schemeClr val="tx1"/>
                </a:solidFill>
              </a:rPr>
              <a:t>हरा भाग (हाइलाइट किए गए पदार्थों के लिए प्रारंभिक पृथक्करण और सुरक्षात्मक कार्रवाई दूरी)</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7E300B4F-EE66-BD0E-63D3-68B9C10E91B6}"/>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4D913949-E718-21E3-9D4A-4A6271AE297B}"/>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52889535-94A1-C138-8365-95922646E342}"/>
              </a:ext>
            </a:extLst>
          </p:cNvPr>
          <p:cNvSpPr txBox="1">
            <a:spLocks noGrp="1"/>
          </p:cNvSpPr>
          <p:nvPr>
            <p:ph type="sldNum" sz="quarter" idx="2"/>
          </p:nvPr>
        </p:nvSpPr>
        <p:spPr>
          <a:xfrm>
            <a:off x="11404882" y="6406669"/>
            <a:ext cx="46326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27</a:t>
            </a:fld>
            <a:endParaRPr dirty="0"/>
          </a:p>
        </p:txBody>
      </p:sp>
      <p:sp>
        <p:nvSpPr>
          <p:cNvPr id="9" name="Course Purpose">
            <a:extLst>
              <a:ext uri="{FF2B5EF4-FFF2-40B4-BE49-F238E27FC236}">
                <a16:creationId xmlns:a16="http://schemas.microsoft.com/office/drawing/2014/main" id="{BACD6135-0C9B-311F-D510-8F6A0E4F6795}"/>
              </a:ext>
            </a:extLst>
          </p:cNvPr>
          <p:cNvSpPr txBox="1"/>
          <p:nvPr/>
        </p:nvSpPr>
        <p:spPr>
          <a:xfrm>
            <a:off x="371433" y="1406247"/>
            <a:ext cx="3244603" cy="633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ई</a:t>
            </a:r>
            <a:r>
              <a:rPr lang="en-IN" sz="3600" dirty="0"/>
              <a:t>.</a:t>
            </a:r>
            <a:r>
              <a:rPr lang="hi-IN" sz="3600" dirty="0"/>
              <a:t>आर</a:t>
            </a:r>
            <a:r>
              <a:rPr lang="en-IN" sz="3600" dirty="0"/>
              <a:t>.</a:t>
            </a:r>
            <a:r>
              <a:rPr lang="hi-IN" sz="3600" dirty="0"/>
              <a:t>जी</a:t>
            </a:r>
            <a:r>
              <a:rPr lang="en-IN" sz="3600" dirty="0"/>
              <a:t>.</a:t>
            </a:r>
            <a:r>
              <a:rPr lang="hi-IN" sz="3600" dirty="0"/>
              <a:t> प्रारूप</a:t>
            </a:r>
            <a:endParaRPr lang="sv-SE" sz="3600" dirty="0"/>
          </a:p>
        </p:txBody>
      </p:sp>
      <p:pic>
        <p:nvPicPr>
          <p:cNvPr id="2" name="Picture 1">
            <a:extLst>
              <a:ext uri="{FF2B5EF4-FFF2-40B4-BE49-F238E27FC236}">
                <a16:creationId xmlns:a16="http://schemas.microsoft.com/office/drawing/2014/main" id="{6F769E90-64D9-3623-3418-754C712F399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2A1EE540-3AB0-E87A-CF76-ED3D91F3663F}"/>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35FF73FC-0ADC-59F6-C1D9-8AEE2DCEF8AA}"/>
              </a:ext>
            </a:extLst>
          </p:cNvPr>
          <p:cNvPicPr>
            <a:picLocks noChangeAspect="1"/>
          </p:cNvPicPr>
          <p:nvPr/>
        </p:nvPicPr>
        <p:blipFill>
          <a:blip r:embed="rId4"/>
          <a:stretch>
            <a:fillRect/>
          </a:stretch>
        </p:blipFill>
        <p:spPr>
          <a:xfrm>
            <a:off x="178673" y="2280353"/>
            <a:ext cx="3743268" cy="3743268"/>
          </a:xfrm>
          <a:prstGeom prst="rect">
            <a:avLst/>
          </a:prstGeom>
        </p:spPr>
      </p:pic>
    </p:spTree>
    <p:extLst>
      <p:ext uri="{BB962C8B-B14F-4D97-AF65-F5344CB8AC3E}">
        <p14:creationId xmlns:p14="http://schemas.microsoft.com/office/powerpoint/2010/main" val="238357525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145B7-78D0-EDBE-C4EC-5E161F856C84}"/>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868D739D-75C4-AEBE-0CA5-93A824F97EF5}"/>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6AF76A68-B2C9-5FEA-DFB4-AACCD0FB16CC}"/>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750049A0-E285-22AE-4AC1-EC0784199750}"/>
              </a:ext>
            </a:extLst>
          </p:cNvPr>
          <p:cNvSpPr txBox="1">
            <a:spLocks noGrp="1"/>
          </p:cNvSpPr>
          <p:nvPr>
            <p:ph type="sldNum" sz="quarter" idx="2"/>
          </p:nvPr>
        </p:nvSpPr>
        <p:spPr>
          <a:xfrm>
            <a:off x="11404882" y="6406669"/>
            <a:ext cx="46326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28</a:t>
            </a:fld>
            <a:endParaRPr dirty="0"/>
          </a:p>
        </p:txBody>
      </p:sp>
      <p:pic>
        <p:nvPicPr>
          <p:cNvPr id="2" name="Picture 1">
            <a:extLst>
              <a:ext uri="{FF2B5EF4-FFF2-40B4-BE49-F238E27FC236}">
                <a16:creationId xmlns:a16="http://schemas.microsoft.com/office/drawing/2014/main" id="{D2041287-17F4-2D32-EC09-900A86EEBA7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C256D707-0453-74F8-4C30-6788073BF6F1}"/>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6" name="TextBox 5">
            <a:extLst>
              <a:ext uri="{FF2B5EF4-FFF2-40B4-BE49-F238E27FC236}">
                <a16:creationId xmlns:a16="http://schemas.microsoft.com/office/drawing/2014/main" id="{7382ADBE-4D46-6A6F-C0C8-1AC1C78BCE8E}"/>
              </a:ext>
            </a:extLst>
          </p:cNvPr>
          <p:cNvSpPr txBox="1"/>
          <p:nvPr/>
        </p:nvSpPr>
        <p:spPr>
          <a:xfrm>
            <a:off x="3143250" y="2659559"/>
            <a:ext cx="6096000" cy="769441"/>
          </a:xfrm>
          <a:prstGeom prst="rect">
            <a:avLst/>
          </a:prstGeom>
          <a:noFill/>
        </p:spPr>
        <p:txBody>
          <a:bodyPr wrap="square">
            <a:spAutoFit/>
          </a:bodyPr>
          <a:lstStyle/>
          <a:p>
            <a:pPr algn="ctr"/>
            <a:r>
              <a:rPr lang="hi-IN" sz="4400" dirty="0"/>
              <a:t>कोई प्रश्न ?</a:t>
            </a:r>
            <a:endParaRPr lang="en-IN" sz="4400" dirty="0"/>
          </a:p>
        </p:txBody>
      </p:sp>
    </p:spTree>
    <p:extLst>
      <p:ext uri="{BB962C8B-B14F-4D97-AF65-F5344CB8AC3E}">
        <p14:creationId xmlns:p14="http://schemas.microsoft.com/office/powerpoint/2010/main" val="334219577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ircle"/>
          <p:cNvSpPr/>
          <p:nvPr/>
        </p:nvSpPr>
        <p:spPr>
          <a:xfrm>
            <a:off x="-4319588" y="-4222603"/>
            <a:ext cx="9773992" cy="9773992"/>
          </a:xfrm>
          <a:prstGeom prst="ellipse">
            <a:avLst/>
          </a:prstGeom>
          <a:gradFill>
            <a:gsLst>
              <a:gs pos="0">
                <a:srgbClr val="DA751A"/>
              </a:gs>
              <a:gs pos="57570">
                <a:srgbClr val="E67C1D"/>
              </a:gs>
              <a:gs pos="100000">
                <a:srgbClr val="F28320"/>
              </a:gs>
            </a:gsLst>
            <a:lin ang="4595515"/>
          </a:gradFill>
          <a:ln w="12700">
            <a:miter lim="400000"/>
          </a:ln>
        </p:spPr>
        <p:txBody>
          <a:bodyPr lIns="39142" tIns="39142" rIns="39142" bIns="39142"/>
          <a:lstStyle/>
          <a:p>
            <a:endParaRPr sz="900"/>
          </a:p>
        </p:txBody>
      </p:sp>
      <p:pic>
        <p:nvPicPr>
          <p:cNvPr id="122" name="IMG-3642.JPG"/>
          <p:cNvPicPr>
            <a:picLocks noChangeAspect="1"/>
          </p:cNvPicPr>
          <p:nvPr/>
        </p:nvPicPr>
        <p:blipFill>
          <a:blip r:embed="rId2" cstate="print">
            <a:extLst>
              <a:ext uri="{28A0092B-C50C-407E-A947-70E740481C1C}">
                <a14:useLocalDpi xmlns:a14="http://schemas.microsoft.com/office/drawing/2010/main" val="0"/>
              </a:ext>
            </a:extLst>
          </a:blip>
          <a:srcRect l="12702" r="12702"/>
          <a:stretch/>
        </p:blipFill>
        <p:spPr>
          <a:xfrm flipH="1">
            <a:off x="-1394580" y="-313981"/>
            <a:ext cx="6404651" cy="5723931"/>
          </a:xfrm>
          <a:custGeom>
            <a:avLst/>
            <a:gdLst/>
            <a:ahLst/>
            <a:cxnLst>
              <a:cxn ang="0">
                <a:pos x="wd2" y="hd2"/>
              </a:cxn>
              <a:cxn ang="5400000">
                <a:pos x="wd2" y="hd2"/>
              </a:cxn>
              <a:cxn ang="10800000">
                <a:pos x="wd2" y="hd2"/>
              </a:cxn>
              <a:cxn ang="16200000">
                <a:pos x="wd2" y="hd2"/>
              </a:cxn>
            </a:cxnLst>
            <a:rect l="0" t="0" r="r" b="b"/>
            <a:pathLst>
              <a:path w="20873" h="21600" extrusionOk="0">
                <a:moveTo>
                  <a:pt x="360" y="0"/>
                </a:moveTo>
                <a:cubicBezTo>
                  <a:pt x="-727" y="5723"/>
                  <a:pt x="646" y="11946"/>
                  <a:pt x="4490" y="16396"/>
                </a:cubicBezTo>
                <a:cubicBezTo>
                  <a:pt x="7486" y="19866"/>
                  <a:pt x="11414" y="21600"/>
                  <a:pt x="15340" y="21600"/>
                </a:cubicBezTo>
                <a:cubicBezTo>
                  <a:pt x="17219" y="21600"/>
                  <a:pt x="19096" y="21199"/>
                  <a:pt x="20873" y="20405"/>
                </a:cubicBezTo>
                <a:lnTo>
                  <a:pt x="20873" y="0"/>
                </a:lnTo>
                <a:lnTo>
                  <a:pt x="360" y="0"/>
                </a:lnTo>
                <a:close/>
              </a:path>
            </a:pathLst>
          </a:custGeom>
          <a:ln w="12700">
            <a:miter lim="400000"/>
          </a:ln>
        </p:spPr>
      </p:pic>
      <p:sp>
        <p:nvSpPr>
          <p:cNvPr id="127" name="Slide Number"/>
          <p:cNvSpPr txBox="1">
            <a:spLocks noGrp="1"/>
          </p:cNvSpPr>
          <p:nvPr>
            <p:ph type="sldNum" sz="quarter" idx="2"/>
          </p:nvPr>
        </p:nvSpPr>
        <p:spPr>
          <a:xfrm>
            <a:off x="11324786" y="6406669"/>
            <a:ext cx="430335"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29</a:t>
            </a:fld>
            <a:endParaRPr dirty="0"/>
          </a:p>
        </p:txBody>
      </p:sp>
      <p:sp>
        <p:nvSpPr>
          <p:cNvPr id="2" name="Rectangle 1">
            <a:extLst>
              <a:ext uri="{FF2B5EF4-FFF2-40B4-BE49-F238E27FC236}">
                <a16:creationId xmlns:a16="http://schemas.microsoft.com/office/drawing/2014/main" id="{E9A6B61E-3BFB-8B6A-B54D-9BFC4C887C61}"/>
              </a:ext>
            </a:extLst>
          </p:cNvPr>
          <p:cNvSpPr/>
          <p:nvPr/>
        </p:nvSpPr>
        <p:spPr>
          <a:xfrm>
            <a:off x="7548470" y="957888"/>
            <a:ext cx="1291380" cy="477054"/>
          </a:xfrm>
          <a:prstGeom prst="rect">
            <a:avLst/>
          </a:prstGeom>
          <a:noFill/>
        </p:spPr>
        <p:txBody>
          <a:bodyPr wrap="none" lIns="45720" tIns="22860" rIns="45720" bIns="22860">
            <a:spAutoFit/>
            <a:scene3d>
              <a:camera prst="orthographicFront"/>
              <a:lightRig rig="harsh" dir="t"/>
            </a:scene3d>
            <a:sp3d extrusionH="57150" prstMaterial="matte">
              <a:bevelT w="63500" h="12700" prst="angle"/>
              <a:contourClr>
                <a:schemeClr val="bg1">
                  <a:lumMod val="65000"/>
                </a:schemeClr>
              </a:contourClr>
            </a:sp3d>
          </a:bodyPr>
          <a:lstStyle/>
          <a:p>
            <a:pPr algn="ctr"/>
            <a:r>
              <a:rPr lang="hi-IN" sz="2800" dirty="0"/>
              <a:t>धन्यवाद</a:t>
            </a:r>
            <a:endParaRPr lang="en-US" sz="2700" b="1" dirty="0">
              <a:ln/>
              <a:solidFill>
                <a:schemeClr val="accent6">
                  <a:lumMod val="75000"/>
                </a:schemeClr>
              </a:solidFill>
            </a:endParaRPr>
          </a:p>
        </p:txBody>
      </p:sp>
      <p:pic>
        <p:nvPicPr>
          <p:cNvPr id="3" name="Google Shape;1000100012;p1">
            <a:extLst>
              <a:ext uri="{FF2B5EF4-FFF2-40B4-BE49-F238E27FC236}">
                <a16:creationId xmlns:a16="http://schemas.microsoft.com/office/drawing/2014/main" id="{3655CFFB-D8B9-8C74-BB8B-7068CD4E3B3D}"/>
              </a:ext>
            </a:extLst>
          </p:cNvPr>
          <p:cNvPicPr preferRelativeResize="0"/>
          <p:nvPr/>
        </p:nvPicPr>
        <p:blipFill rotWithShape="1">
          <a:blip r:embed="rId3">
            <a:alphaModFix/>
          </a:blip>
          <a:srcRect/>
          <a:stretch/>
        </p:blipFill>
        <p:spPr>
          <a:xfrm>
            <a:off x="5787479" y="2250969"/>
            <a:ext cx="5183866" cy="3649143"/>
          </a:xfrm>
          <a:prstGeom prst="rect">
            <a:avLst/>
          </a:prstGeom>
          <a:noFill/>
          <a:ln>
            <a:noFill/>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8A6E7-30D0-4409-8450-31126067E0A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7B30370-0B92-AC3A-80F4-E6A024338FC8}"/>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A9D76B7-8244-0726-67DB-8D07848224CF}"/>
              </a:ext>
            </a:extLst>
          </p:cNvPr>
          <p:cNvSpPr txBox="1"/>
          <p:nvPr/>
        </p:nvSpPr>
        <p:spPr>
          <a:xfrm>
            <a:off x="4226851" y="1523303"/>
            <a:ext cx="7538129" cy="35666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रासायनिक, जैविक, रेडियोलॉजिकल, परमाणु और विस्फोटक (सी</a:t>
            </a:r>
            <a:r>
              <a:rPr lang="en-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बी</a:t>
            </a:r>
            <a:r>
              <a:rPr lang="en-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आर</a:t>
            </a:r>
            <a:r>
              <a:rPr lang="en-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एन</a:t>
            </a:r>
            <a:r>
              <a:rPr lang="en-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घटनाएँ पर्यावरण में रसायनों, जैविक कारकों या रेडियोधर्मी संदूषण के अनियंत्रित उत्सर्जन या व्यापक क्षति का कारण बनने वाले विस्फोटों को संदर्भित करती हैं। सी</a:t>
            </a:r>
            <a:r>
              <a:rPr lang="en-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बी</a:t>
            </a:r>
            <a:r>
              <a:rPr lang="en-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आर</a:t>
            </a:r>
            <a:r>
              <a:rPr lang="en-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एन</a:t>
            </a:r>
            <a:r>
              <a:rPr lang="en-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 घटनाएँ दुर्घटनाओं या आतंकवादी कृत्यों के कारण हो सकती हैं।</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9A483170-CF2E-0D90-217D-46B311CC3FBE}"/>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712865E3-749E-B867-B0EF-8136ED3D14E8}"/>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6F4C6D4A-D426-90D8-49BA-A09A83EEADC1}"/>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a:t>
            </a:fld>
            <a:endParaRPr dirty="0"/>
          </a:p>
        </p:txBody>
      </p:sp>
      <p:sp>
        <p:nvSpPr>
          <p:cNvPr id="9" name="Course Purpose">
            <a:extLst>
              <a:ext uri="{FF2B5EF4-FFF2-40B4-BE49-F238E27FC236}">
                <a16:creationId xmlns:a16="http://schemas.microsoft.com/office/drawing/2014/main" id="{7A2BE48C-CD9F-3902-6FDA-E934457CCC1A}"/>
              </a:ext>
            </a:extLst>
          </p:cNvPr>
          <p:cNvSpPr txBox="1"/>
          <p:nvPr/>
        </p:nvSpPr>
        <p:spPr>
          <a:xfrm>
            <a:off x="371432" y="1406247"/>
            <a:ext cx="3556559" cy="1741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सी</a:t>
            </a:r>
            <a:r>
              <a:rPr lang="en-IN" sz="3600" dirty="0"/>
              <a:t>.</a:t>
            </a:r>
            <a:r>
              <a:rPr lang="hi-IN" sz="3600" dirty="0"/>
              <a:t>बी</a:t>
            </a:r>
            <a:r>
              <a:rPr lang="en-IN" sz="3600" dirty="0"/>
              <a:t>.</a:t>
            </a:r>
            <a:r>
              <a:rPr lang="hi-IN" sz="3600" dirty="0"/>
              <a:t>आर</a:t>
            </a:r>
            <a:r>
              <a:rPr lang="en-IN" sz="3600" dirty="0"/>
              <a:t>.</a:t>
            </a:r>
            <a:r>
              <a:rPr lang="hi-IN" sz="3600" dirty="0"/>
              <a:t>एन</a:t>
            </a:r>
            <a:r>
              <a:rPr lang="en-IN" sz="3600" dirty="0"/>
              <a:t>.</a:t>
            </a:r>
            <a:r>
              <a:rPr lang="hi-IN" sz="3600" dirty="0"/>
              <a:t> आपातकाल के प्रकार</a:t>
            </a:r>
            <a:endParaRPr lang="en-US" sz="3600" dirty="0"/>
          </a:p>
        </p:txBody>
      </p:sp>
      <p:pic>
        <p:nvPicPr>
          <p:cNvPr id="2" name="Picture 1">
            <a:extLst>
              <a:ext uri="{FF2B5EF4-FFF2-40B4-BE49-F238E27FC236}">
                <a16:creationId xmlns:a16="http://schemas.microsoft.com/office/drawing/2014/main" id="{73C3D06E-7597-0FC7-DB7B-C0B999841EC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F6C8AB52-2123-C01C-BD6E-3BFED1BC9445}"/>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1B2492F4-A30B-5145-88A6-C3F1CC37F650}"/>
              </a:ext>
            </a:extLst>
          </p:cNvPr>
          <p:cNvPicPr>
            <a:picLocks noChangeAspect="1"/>
          </p:cNvPicPr>
          <p:nvPr/>
        </p:nvPicPr>
        <p:blipFill>
          <a:blip r:embed="rId4"/>
          <a:stretch>
            <a:fillRect/>
          </a:stretch>
        </p:blipFill>
        <p:spPr>
          <a:xfrm>
            <a:off x="191239" y="3233104"/>
            <a:ext cx="3736752" cy="1420491"/>
          </a:xfrm>
          <a:prstGeom prst="rect">
            <a:avLst/>
          </a:prstGeom>
        </p:spPr>
      </p:pic>
    </p:spTree>
    <p:extLst>
      <p:ext uri="{BB962C8B-B14F-4D97-AF65-F5344CB8AC3E}">
        <p14:creationId xmlns:p14="http://schemas.microsoft.com/office/powerpoint/2010/main" val="18761332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87F2D-7532-9135-FF4A-9C0BAC644A2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25C5B00-A225-3E45-3FA2-C425074DACFA}"/>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9DA1DBB-BD65-C31F-2ECF-5E29EBF9C1D7}"/>
              </a:ext>
            </a:extLst>
          </p:cNvPr>
          <p:cNvSpPr txBox="1"/>
          <p:nvPr/>
        </p:nvSpPr>
        <p:spPr>
          <a:xfrm>
            <a:off x="4226851" y="1523303"/>
            <a:ext cx="7538129" cy="1831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रासायनिक खतरे.</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जैविक खतरे.</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परमाणु एवं रेडियोलॉजिकल खतरे।</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949F5388-72EF-6E75-74C3-96AF28ABDC38}"/>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CC88E741-D076-1CE5-CC35-61BFF4E895FF}"/>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AC9BDCBE-A1D4-45A9-3494-C545B0E78EFF}"/>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a:t>
            </a:fld>
            <a:endParaRPr dirty="0"/>
          </a:p>
        </p:txBody>
      </p:sp>
      <p:sp>
        <p:nvSpPr>
          <p:cNvPr id="9" name="Course Purpose">
            <a:extLst>
              <a:ext uri="{FF2B5EF4-FFF2-40B4-BE49-F238E27FC236}">
                <a16:creationId xmlns:a16="http://schemas.microsoft.com/office/drawing/2014/main" id="{CD3DEF53-8BC0-45C7-6FA7-DEEDE9C4F2DF}"/>
              </a:ext>
            </a:extLst>
          </p:cNvPr>
          <p:cNvSpPr txBox="1"/>
          <p:nvPr/>
        </p:nvSpPr>
        <p:spPr>
          <a:xfrm>
            <a:off x="371432" y="1406247"/>
            <a:ext cx="3556559" cy="118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सी</a:t>
            </a:r>
            <a:r>
              <a:rPr lang="en-IN" sz="3600" dirty="0"/>
              <a:t>.</a:t>
            </a:r>
            <a:r>
              <a:rPr lang="hi-IN" sz="3600" dirty="0"/>
              <a:t>बी</a:t>
            </a:r>
            <a:r>
              <a:rPr lang="en-IN" sz="3600" dirty="0"/>
              <a:t>.</a:t>
            </a:r>
            <a:r>
              <a:rPr lang="hi-IN" sz="3600" dirty="0"/>
              <a:t>आर</a:t>
            </a:r>
            <a:r>
              <a:rPr lang="en-IN" sz="3600" dirty="0"/>
              <a:t>.</a:t>
            </a:r>
            <a:r>
              <a:rPr lang="hi-IN" sz="3600" dirty="0"/>
              <a:t>एन</a:t>
            </a:r>
            <a:r>
              <a:rPr lang="en-IN" sz="3600" dirty="0"/>
              <a:t>.</a:t>
            </a:r>
            <a:r>
              <a:rPr lang="hi-IN" sz="3600" dirty="0"/>
              <a:t> आपातकाल क्या है?</a:t>
            </a:r>
            <a:endParaRPr lang="en-US" sz="3600" dirty="0"/>
          </a:p>
        </p:txBody>
      </p:sp>
      <p:pic>
        <p:nvPicPr>
          <p:cNvPr id="2" name="Picture 1">
            <a:extLst>
              <a:ext uri="{FF2B5EF4-FFF2-40B4-BE49-F238E27FC236}">
                <a16:creationId xmlns:a16="http://schemas.microsoft.com/office/drawing/2014/main" id="{49FE1A5C-831A-9C1D-5050-94EDAA958B4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C8411A61-49BE-E8B3-C973-89359B022EAC}"/>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65F09DC2-815C-27B4-FE5A-D5378FA9BC6A}"/>
              </a:ext>
            </a:extLst>
          </p:cNvPr>
          <p:cNvPicPr>
            <a:picLocks noChangeAspect="1"/>
          </p:cNvPicPr>
          <p:nvPr/>
        </p:nvPicPr>
        <p:blipFill>
          <a:blip r:embed="rId4"/>
          <a:stretch>
            <a:fillRect/>
          </a:stretch>
        </p:blipFill>
        <p:spPr>
          <a:xfrm>
            <a:off x="191239" y="3233104"/>
            <a:ext cx="3736752" cy="1420491"/>
          </a:xfrm>
          <a:prstGeom prst="rect">
            <a:avLst/>
          </a:prstGeom>
        </p:spPr>
      </p:pic>
    </p:spTree>
    <p:extLst>
      <p:ext uri="{BB962C8B-B14F-4D97-AF65-F5344CB8AC3E}">
        <p14:creationId xmlns:p14="http://schemas.microsoft.com/office/powerpoint/2010/main" val="323058896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295C1-2E35-45CF-EE9E-70C7FD4E3A4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EFA5685-E0E7-CE8C-FEDE-456A6A0085DF}"/>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9E91249A-A764-D6C4-5180-EBEA1B650A71}"/>
              </a:ext>
            </a:extLst>
          </p:cNvPr>
          <p:cNvSpPr txBox="1"/>
          <p:nvPr/>
        </p:nvSpPr>
        <p:spPr>
          <a:xfrm>
            <a:off x="4226851" y="1523303"/>
            <a:ext cx="7538129" cy="3611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रेडियोलॉजिकल फैलाव उपकरण (</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RDD).</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रेडियोलॉजिकल एक्सपोज़र डिवाइस (</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RED).</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औद्योगिक दुर्घटनाएँ</a:t>
            </a:r>
            <a:r>
              <a:rPr lang="en-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परिवहन दुर्घटनाएँ</a:t>
            </a:r>
            <a:r>
              <a:rPr lang="en-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परमाणु हथियार और तात्कालिक परमाणु उपकरण</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36B80C50-70EB-552F-8705-3E77A287EC10}"/>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2535C999-D4F2-48C8-2958-44F8D7ED5EAA}"/>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3B8AD021-1AF9-6D64-8DB9-C3320FD4D6F2}"/>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a:t>
            </a:fld>
            <a:endParaRPr dirty="0"/>
          </a:p>
        </p:txBody>
      </p:sp>
      <p:sp>
        <p:nvSpPr>
          <p:cNvPr id="9" name="Course Purpose">
            <a:extLst>
              <a:ext uri="{FF2B5EF4-FFF2-40B4-BE49-F238E27FC236}">
                <a16:creationId xmlns:a16="http://schemas.microsoft.com/office/drawing/2014/main" id="{25BADC7A-201B-56AB-3955-FBF4DFBB2BAF}"/>
              </a:ext>
            </a:extLst>
          </p:cNvPr>
          <p:cNvSpPr txBox="1"/>
          <p:nvPr/>
        </p:nvSpPr>
        <p:spPr>
          <a:xfrm>
            <a:off x="371432" y="1406247"/>
            <a:ext cx="3556559" cy="1741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परमाणु और रेडियोलॉजिकल खतरे</a:t>
            </a:r>
            <a:endParaRPr lang="en-US" sz="3600" dirty="0"/>
          </a:p>
        </p:txBody>
      </p:sp>
      <p:pic>
        <p:nvPicPr>
          <p:cNvPr id="2" name="Picture 1">
            <a:extLst>
              <a:ext uri="{FF2B5EF4-FFF2-40B4-BE49-F238E27FC236}">
                <a16:creationId xmlns:a16="http://schemas.microsoft.com/office/drawing/2014/main" id="{22AA7E21-6D67-F8C5-E0E1-53F0BB6177A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07F28946-06AC-749B-D92D-0A4E035B5FFD}"/>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D8F79A42-4416-ACF9-26F7-DB9F7B9943EF}"/>
              </a:ext>
            </a:extLst>
          </p:cNvPr>
          <p:cNvPicPr>
            <a:picLocks noChangeAspect="1"/>
          </p:cNvPicPr>
          <p:nvPr/>
        </p:nvPicPr>
        <p:blipFill>
          <a:blip r:embed="rId4"/>
          <a:stretch>
            <a:fillRect/>
          </a:stretch>
        </p:blipFill>
        <p:spPr>
          <a:xfrm>
            <a:off x="687954" y="3429000"/>
            <a:ext cx="2923513" cy="2058693"/>
          </a:xfrm>
          <a:prstGeom prst="rect">
            <a:avLst/>
          </a:prstGeom>
        </p:spPr>
      </p:pic>
    </p:spTree>
    <p:extLst>
      <p:ext uri="{BB962C8B-B14F-4D97-AF65-F5344CB8AC3E}">
        <p14:creationId xmlns:p14="http://schemas.microsoft.com/office/powerpoint/2010/main" val="30018834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B7402-AB51-73A3-56CC-FB60725FE9F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66C33C74-BA35-39C7-0097-4D3CD33A81FC}"/>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5BFC234F-6992-BCD8-A3E8-6C4276D7BF20}"/>
              </a:ext>
            </a:extLst>
          </p:cNvPr>
          <p:cNvSpPr txBox="1"/>
          <p:nvPr/>
        </p:nvSpPr>
        <p:spPr>
          <a:xfrm>
            <a:off x="4226851" y="1523303"/>
            <a:ext cx="7538129" cy="4202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टीआईसी वे पदार्थ हैं जो उद्योगों द्वारा विभिन्न प्रयोजनों के लिए उत्पादित और उपयोग किए जाते हैं और जो अपने रासायनिक और भौतिक गुणों के कारण, उचित रूप से नियंत्रित न किए जाने पर जीवन, स्वास्थ्य और पर्यावरण के लिए संभावित खतरा पैदा करते हैं।</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विषैला औद्योगिक रसायन ठोस, द्रव या गैसीय अवस्था में हो सकता है।</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24EE40B3-5CEF-99A4-3E58-5AAD8256A25E}"/>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E3ACF238-498D-2A67-9CD2-78C6893E3FF0}"/>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8235ABDC-8557-BAC8-80CF-8B44EB650347}"/>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6</a:t>
            </a:fld>
            <a:endParaRPr dirty="0"/>
          </a:p>
        </p:txBody>
      </p:sp>
      <p:sp>
        <p:nvSpPr>
          <p:cNvPr id="9" name="Course Purpose">
            <a:extLst>
              <a:ext uri="{FF2B5EF4-FFF2-40B4-BE49-F238E27FC236}">
                <a16:creationId xmlns:a16="http://schemas.microsoft.com/office/drawing/2014/main" id="{DA5C32A5-2EC8-6F57-7266-6A944DC6F28D}"/>
              </a:ext>
            </a:extLst>
          </p:cNvPr>
          <p:cNvSpPr txBox="1"/>
          <p:nvPr/>
        </p:nvSpPr>
        <p:spPr>
          <a:xfrm>
            <a:off x="371432" y="1406247"/>
            <a:ext cx="3556559" cy="118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 </a:t>
            </a:r>
            <a:r>
              <a:rPr lang="hi-IN" sz="3600" dirty="0"/>
              <a:t>विषैले औद्योगिक रसायन</a:t>
            </a:r>
            <a:endParaRPr lang="en-US" sz="3600" dirty="0"/>
          </a:p>
        </p:txBody>
      </p:sp>
      <p:pic>
        <p:nvPicPr>
          <p:cNvPr id="2" name="Picture 1">
            <a:extLst>
              <a:ext uri="{FF2B5EF4-FFF2-40B4-BE49-F238E27FC236}">
                <a16:creationId xmlns:a16="http://schemas.microsoft.com/office/drawing/2014/main" id="{12E509D2-311B-1013-8E5F-6054C333171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8730DC62-0BD6-30F5-0796-F18200199654}"/>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D2D30BD2-E6B8-83D9-B101-361F58FAAB70}"/>
              </a:ext>
            </a:extLst>
          </p:cNvPr>
          <p:cNvPicPr>
            <a:picLocks noChangeAspect="1"/>
          </p:cNvPicPr>
          <p:nvPr/>
        </p:nvPicPr>
        <p:blipFill>
          <a:blip r:embed="rId4"/>
          <a:stretch>
            <a:fillRect/>
          </a:stretch>
        </p:blipFill>
        <p:spPr>
          <a:xfrm>
            <a:off x="594593" y="3429000"/>
            <a:ext cx="2434357" cy="2648127"/>
          </a:xfrm>
          <a:prstGeom prst="rect">
            <a:avLst/>
          </a:prstGeom>
        </p:spPr>
      </p:pic>
    </p:spTree>
    <p:extLst>
      <p:ext uri="{BB962C8B-B14F-4D97-AF65-F5344CB8AC3E}">
        <p14:creationId xmlns:p14="http://schemas.microsoft.com/office/powerpoint/2010/main" val="12886824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4FD34-5CDC-5C6F-72A8-DDD11CFD1FE4}"/>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F8935DC4-9482-44A7-907D-A2DC83E01EDA}"/>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D896C4AC-FD14-8C54-B7B2-5C1547336391}"/>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72F4682E-F8D3-1790-5598-B9228FD92AD6}"/>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7</a:t>
            </a:fld>
            <a:endParaRPr dirty="0"/>
          </a:p>
        </p:txBody>
      </p:sp>
      <p:pic>
        <p:nvPicPr>
          <p:cNvPr id="2" name="Picture 1">
            <a:extLst>
              <a:ext uri="{FF2B5EF4-FFF2-40B4-BE49-F238E27FC236}">
                <a16:creationId xmlns:a16="http://schemas.microsoft.com/office/drawing/2014/main" id="{7DDC835C-E8A5-F2C7-D2A4-E22181247AE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DD89953F-BA43-0D53-8F6D-C87E8D11DB02}"/>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32F5A2B3-5BDA-BF70-B450-6071A7F9C3D1}"/>
              </a:ext>
            </a:extLst>
          </p:cNvPr>
          <p:cNvPicPr>
            <a:picLocks noChangeAspect="1"/>
          </p:cNvPicPr>
          <p:nvPr/>
        </p:nvPicPr>
        <p:blipFill>
          <a:blip r:embed="rId4"/>
          <a:stretch>
            <a:fillRect/>
          </a:stretch>
        </p:blipFill>
        <p:spPr>
          <a:xfrm>
            <a:off x="1749080" y="1234080"/>
            <a:ext cx="9032026" cy="5035069"/>
          </a:xfrm>
          <a:prstGeom prst="rect">
            <a:avLst/>
          </a:prstGeom>
        </p:spPr>
      </p:pic>
    </p:spTree>
    <p:extLst>
      <p:ext uri="{BB962C8B-B14F-4D97-AF65-F5344CB8AC3E}">
        <p14:creationId xmlns:p14="http://schemas.microsoft.com/office/powerpoint/2010/main" val="81167097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567DF-2BC0-C315-DC7E-450FD93D41F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584A54A-2778-5BF0-9ABD-3CDCD0DDB641}"/>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56857A25-053E-0B00-DF91-C9B17252900D}"/>
              </a:ext>
            </a:extLst>
          </p:cNvPr>
          <p:cNvSpPr txBox="1"/>
          <p:nvPr/>
        </p:nvSpPr>
        <p:spPr>
          <a:xfrm>
            <a:off x="4226851" y="1523303"/>
            <a:ext cx="7538129" cy="3103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नल (पाइप लाइन)</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विमान (वायुमार्ग)</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जहाज (जल परिवहन)</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ट्रेन (रेल परिवहन)</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मोटर वाहन (सड़क परिवहन)</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1E470FB7-BE6D-1E9B-3CC3-62398901A86D}"/>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95451992-89C8-E399-BFDF-206C837D79FD}"/>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34C5D90E-393D-CB09-3037-8E2E72C64296}"/>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8</a:t>
            </a:fld>
            <a:endParaRPr dirty="0"/>
          </a:p>
        </p:txBody>
      </p:sp>
      <p:sp>
        <p:nvSpPr>
          <p:cNvPr id="9" name="Course Purpose">
            <a:extLst>
              <a:ext uri="{FF2B5EF4-FFF2-40B4-BE49-F238E27FC236}">
                <a16:creationId xmlns:a16="http://schemas.microsoft.com/office/drawing/2014/main" id="{1CFF838B-5B4F-7A24-AB4A-F1C1D47601F7}"/>
              </a:ext>
            </a:extLst>
          </p:cNvPr>
          <p:cNvSpPr txBox="1"/>
          <p:nvPr/>
        </p:nvSpPr>
        <p:spPr>
          <a:xfrm>
            <a:off x="371433" y="1406247"/>
            <a:ext cx="3533818" cy="1741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sz="3600" dirty="0"/>
              <a:t>खतरनाक पदार्थों के परिवहन का तरीका</a:t>
            </a:r>
            <a:endParaRPr lang="en-US" sz="3600" dirty="0"/>
          </a:p>
        </p:txBody>
      </p:sp>
      <p:pic>
        <p:nvPicPr>
          <p:cNvPr id="2" name="Picture 1">
            <a:extLst>
              <a:ext uri="{FF2B5EF4-FFF2-40B4-BE49-F238E27FC236}">
                <a16:creationId xmlns:a16="http://schemas.microsoft.com/office/drawing/2014/main" id="{F8438555-6963-4025-C75D-F20F424F91C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06848C75-2298-FBB0-9983-F520BFD64B48}"/>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descr="Image result for CARGO PLANE">
            <a:extLst>
              <a:ext uri="{FF2B5EF4-FFF2-40B4-BE49-F238E27FC236}">
                <a16:creationId xmlns:a16="http://schemas.microsoft.com/office/drawing/2014/main" id="{31EE06EB-F9A1-8FC5-6FC3-ACF8C16452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6374" y="114667"/>
            <a:ext cx="2708993" cy="1378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6" descr="Image result for TAPS ( PIPE LINE ) FOR HAZMAT MATERIAL">
            <a:extLst>
              <a:ext uri="{FF2B5EF4-FFF2-40B4-BE49-F238E27FC236}">
                <a16:creationId xmlns:a16="http://schemas.microsoft.com/office/drawing/2014/main" id="{7635497F-4743-CCB5-16F0-168421A76E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9333" y="150448"/>
            <a:ext cx="2637032" cy="13066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8" descr="Image result for SHIP">
            <a:extLst>
              <a:ext uri="{FF2B5EF4-FFF2-40B4-BE49-F238E27FC236}">
                <a16:creationId xmlns:a16="http://schemas.microsoft.com/office/drawing/2014/main" id="{871CC75D-B066-432F-E2EA-74221DD37F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5915" y="4780652"/>
            <a:ext cx="2637031" cy="1444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Image result for TRAIN (RAIL TRANSPORT">
            <a:extLst>
              <a:ext uri="{FF2B5EF4-FFF2-40B4-BE49-F238E27FC236}">
                <a16:creationId xmlns:a16="http://schemas.microsoft.com/office/drawing/2014/main" id="{BB6B6D42-A41B-C507-F2A0-B5E84C44B4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0700" y="4964918"/>
            <a:ext cx="2637030" cy="124864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1091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D6862-0C22-24BB-734F-A62A8489A14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D8A8EC5-3B1A-5C69-29F7-C256095746F6}"/>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C9B68BE-0216-DD32-8627-1BA0535CD14B}"/>
              </a:ext>
            </a:extLst>
          </p:cNvPr>
          <p:cNvSpPr txBox="1"/>
          <p:nvPr/>
        </p:nvSpPr>
        <p:spPr>
          <a:xfrm>
            <a:off x="4226851" y="917973"/>
            <a:ext cx="7538129" cy="5647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तैयारी और योजना</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तुरंत प्रतिसाद</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रोकथाम और नियंत्रण</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निकासी और आश्रय-स्थान</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चिकित्सा प्रतिक्रिया</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पर्यावरण संरक्षण</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संचार</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जांच और दस्तावेज़ीकरण</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hi-IN"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पुनर्प्राप्ति और सफाई</a:t>
            </a: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2A830C37-CE02-4DD0-041A-C4F234A38099}"/>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460DB789-452C-899D-02A9-8DF77F6CA03D}"/>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57FA3BC3-1D19-968E-EDE9-7F2C16096EEC}"/>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9</a:t>
            </a:fld>
            <a:endParaRPr dirty="0"/>
          </a:p>
        </p:txBody>
      </p:sp>
      <p:sp>
        <p:nvSpPr>
          <p:cNvPr id="9" name="Course Purpose">
            <a:extLst>
              <a:ext uri="{FF2B5EF4-FFF2-40B4-BE49-F238E27FC236}">
                <a16:creationId xmlns:a16="http://schemas.microsoft.com/office/drawing/2014/main" id="{4981DCF3-DBD4-F6E1-DC5D-C64B355703E4}"/>
              </a:ext>
            </a:extLst>
          </p:cNvPr>
          <p:cNvSpPr txBox="1"/>
          <p:nvPr/>
        </p:nvSpPr>
        <p:spPr>
          <a:xfrm>
            <a:off x="371433" y="1406247"/>
            <a:ext cx="3533818" cy="1741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HAZMAT</a:t>
            </a:r>
            <a:r>
              <a:rPr lang="hi-IN" sz="3600" dirty="0"/>
              <a:t> परिवहन दुर्घटनाओं का प्रबंधन</a:t>
            </a:r>
            <a:endParaRPr lang="en-US" sz="3600" dirty="0"/>
          </a:p>
        </p:txBody>
      </p:sp>
      <p:pic>
        <p:nvPicPr>
          <p:cNvPr id="2" name="Picture 1">
            <a:extLst>
              <a:ext uri="{FF2B5EF4-FFF2-40B4-BE49-F238E27FC236}">
                <a16:creationId xmlns:a16="http://schemas.microsoft.com/office/drawing/2014/main" id="{7FE9BFF8-4924-58D6-EE4A-A8F66EB0DE4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45B705E7-24FF-F17E-B7D9-34815FF79D77}"/>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1206913534"/>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1834</Words>
  <Application>Microsoft Office PowerPoint</Application>
  <PresentationFormat>Widescreen</PresentationFormat>
  <Paragraphs>289</Paragraphs>
  <Slides>29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 Black</vt:lpstr>
      <vt:lpstr>Calibri</vt:lpstr>
      <vt:lpstr>Calibri Light</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Aditya Deshwal</dc:creator>
  <cp:lastModifiedBy>SO TRG</cp:lastModifiedBy>
  <cp:revision>203</cp:revision>
  <dcterms:created xsi:type="dcterms:W3CDTF">2023-06-12T07:38:00Z</dcterms:created>
  <dcterms:modified xsi:type="dcterms:W3CDTF">2025-12-17T06:43:01Z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C64EE6BF51ED4EDABC327A3155EA6DFD_12</vt:lpwstr>
  </property>
  <property fmtid="{D5CDD505-2E9C-101B-9397-08002B2CF9AE}" pid="3" name="KSOProductBuildVer">
    <vt:lpwstr>1033-12.2.0.13431</vt:lpwstr>
  </property>
</Properties>
</file>