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0"/>
  </p:notesMasterIdLst>
  <p:sldIdLst>
    <p:sldId id="353" r:id="rId2"/>
    <p:sldId id="607" r:id="rId3"/>
    <p:sldId id="609" r:id="rId4"/>
    <p:sldId id="611" r:id="rId5"/>
    <p:sldId id="612" r:id="rId6"/>
    <p:sldId id="613" r:id="rId7"/>
    <p:sldId id="614" r:id="rId8"/>
    <p:sldId id="616" r:id="rId9"/>
    <p:sldId id="617" r:id="rId10"/>
    <p:sldId id="618" r:id="rId11"/>
    <p:sldId id="619" r:id="rId12"/>
    <p:sldId id="620" r:id="rId13"/>
    <p:sldId id="621" r:id="rId14"/>
    <p:sldId id="622" r:id="rId15"/>
    <p:sldId id="623" r:id="rId16"/>
    <p:sldId id="624" r:id="rId17"/>
    <p:sldId id="625" r:id="rId18"/>
    <p:sldId id="626" r:id="rId19"/>
    <p:sldId id="627" r:id="rId20"/>
    <p:sldId id="628" r:id="rId21"/>
    <p:sldId id="629" r:id="rId22"/>
    <p:sldId id="630" r:id="rId23"/>
    <p:sldId id="631" r:id="rId24"/>
    <p:sldId id="632" r:id="rId25"/>
    <p:sldId id="633" r:id="rId26"/>
    <p:sldId id="634" r:id="rId27"/>
    <p:sldId id="635" r:id="rId28"/>
    <p:sldId id="636" r:id="rId29"/>
    <p:sldId id="637" r:id="rId30"/>
    <p:sldId id="638" r:id="rId31"/>
    <p:sldId id="639" r:id="rId32"/>
    <p:sldId id="640" r:id="rId33"/>
    <p:sldId id="641" r:id="rId34"/>
    <p:sldId id="642" r:id="rId35"/>
    <p:sldId id="643" r:id="rId36"/>
    <p:sldId id="644" r:id="rId37"/>
    <p:sldId id="645" r:id="rId38"/>
    <p:sldId id="646" r:id="rId39"/>
    <p:sldId id="647" r:id="rId40"/>
    <p:sldId id="648" r:id="rId41"/>
    <p:sldId id="649" r:id="rId42"/>
    <p:sldId id="650" r:id="rId43"/>
    <p:sldId id="651" r:id="rId44"/>
    <p:sldId id="652" r:id="rId45"/>
    <p:sldId id="654" r:id="rId46"/>
    <p:sldId id="655" r:id="rId47"/>
    <p:sldId id="656" r:id="rId48"/>
    <p:sldId id="61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57" autoAdjust="0"/>
  </p:normalViewPr>
  <p:slideViewPr>
    <p:cSldViewPr snapToGrid="0">
      <p:cViewPr varScale="1">
        <p:scale>
          <a:sx n="66" d="100"/>
          <a:sy n="66" d="100"/>
        </p:scale>
        <p:origin x="146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E70D0-7281-4F32-A721-DE32D4EB82A0}" type="datetimeFigureOut">
              <a:rPr lang="en-IN" smtClean="0"/>
              <a:t>17-12-2025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C0C21-1C55-44E0-88B6-565731997F77}" type="slidenum">
              <a:rPr lang="en-IN" smtClean="0"/>
              <a:t>‹#›</a:t>
            </a:fld>
            <a:endParaRPr lang="en-IN"/>
          </a:p>
        </p:txBody>
      </p:sp>
    </p:spTree>
    <p:extLst>
      <p:ext uri="{BB962C8B-B14F-4D97-AF65-F5344CB8AC3E}">
        <p14:creationId xmlns:p14="http://schemas.microsoft.com/office/powerpoint/2010/main" val="95083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94C0C21-1C55-44E0-88B6-565731997F77}" type="slidenum">
              <a:rPr lang="en-IN" smtClean="0"/>
              <a:t>5</a:t>
            </a:fld>
            <a:endParaRPr lang="en-IN"/>
          </a:p>
        </p:txBody>
      </p:sp>
    </p:spTree>
    <p:extLst>
      <p:ext uri="{BB962C8B-B14F-4D97-AF65-F5344CB8AC3E}">
        <p14:creationId xmlns:p14="http://schemas.microsoft.com/office/powerpoint/2010/main" val="102746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12347-C1A5-C97F-596C-3171D67C0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2E40-4EF3-8A03-7BD7-3A9AD9350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DB6AC-1980-386D-3964-19D8E768E50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A9B0C80-AE3A-FAAD-857F-81B9076D00DF}"/>
              </a:ext>
            </a:extLst>
          </p:cNvPr>
          <p:cNvSpPr>
            <a:spLocks noGrp="1"/>
          </p:cNvSpPr>
          <p:nvPr>
            <p:ph type="sldNum" sz="quarter" idx="5"/>
          </p:nvPr>
        </p:nvSpPr>
        <p:spPr/>
        <p:txBody>
          <a:bodyPr/>
          <a:lstStyle/>
          <a:p>
            <a:fld id="{B94C0C21-1C55-44E0-88B6-565731997F77}" type="slidenum">
              <a:rPr lang="en-IN" smtClean="0"/>
              <a:t>35</a:t>
            </a:fld>
            <a:endParaRPr lang="en-IN"/>
          </a:p>
        </p:txBody>
      </p:sp>
    </p:spTree>
    <p:extLst>
      <p:ext uri="{BB962C8B-B14F-4D97-AF65-F5344CB8AC3E}">
        <p14:creationId xmlns:p14="http://schemas.microsoft.com/office/powerpoint/2010/main" val="3802489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5D24-E2FE-8573-62D6-CA4C8ECFE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33F0E-8640-B31B-7511-34A77CEEC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9A9EE-5485-9FB6-AD18-0DA1006F439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C6EC14F-7ADB-9F7D-56F1-CBF0EAAC8387}"/>
              </a:ext>
            </a:extLst>
          </p:cNvPr>
          <p:cNvSpPr>
            <a:spLocks noGrp="1"/>
          </p:cNvSpPr>
          <p:nvPr>
            <p:ph type="sldNum" sz="quarter" idx="5"/>
          </p:nvPr>
        </p:nvSpPr>
        <p:spPr/>
        <p:txBody>
          <a:bodyPr/>
          <a:lstStyle/>
          <a:p>
            <a:fld id="{B94C0C21-1C55-44E0-88B6-565731997F77}" type="slidenum">
              <a:rPr lang="en-IN" smtClean="0"/>
              <a:t>36</a:t>
            </a:fld>
            <a:endParaRPr lang="en-IN"/>
          </a:p>
        </p:txBody>
      </p:sp>
    </p:spTree>
    <p:extLst>
      <p:ext uri="{BB962C8B-B14F-4D97-AF65-F5344CB8AC3E}">
        <p14:creationId xmlns:p14="http://schemas.microsoft.com/office/powerpoint/2010/main" val="275954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5845-408C-2F4E-E995-8107ABC33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04D03-C8E0-9D0E-C224-6E8CCF52A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31472-D28E-6C2E-09E6-EF2C5FC3A7E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400D853-B2C3-3900-35E0-D93D6FF99322}"/>
              </a:ext>
            </a:extLst>
          </p:cNvPr>
          <p:cNvSpPr>
            <a:spLocks noGrp="1"/>
          </p:cNvSpPr>
          <p:nvPr>
            <p:ph type="sldNum" sz="quarter" idx="5"/>
          </p:nvPr>
        </p:nvSpPr>
        <p:spPr/>
        <p:txBody>
          <a:bodyPr/>
          <a:lstStyle/>
          <a:p>
            <a:fld id="{B94C0C21-1C55-44E0-88B6-565731997F77}" type="slidenum">
              <a:rPr lang="en-IN" smtClean="0"/>
              <a:t>40</a:t>
            </a:fld>
            <a:endParaRPr lang="en-IN"/>
          </a:p>
        </p:txBody>
      </p:sp>
    </p:spTree>
    <p:extLst>
      <p:ext uri="{BB962C8B-B14F-4D97-AF65-F5344CB8AC3E}">
        <p14:creationId xmlns:p14="http://schemas.microsoft.com/office/powerpoint/2010/main" val="377490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0D6D-F405-819E-0B3A-1BE1B3BA2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8453B-30B3-B4E1-A71C-4EAE739F8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0BC4D-9420-3258-8515-1957B012B36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CFAC650-0BFA-1AAF-6BC0-ED0AFF4C1850}"/>
              </a:ext>
            </a:extLst>
          </p:cNvPr>
          <p:cNvSpPr>
            <a:spLocks noGrp="1"/>
          </p:cNvSpPr>
          <p:nvPr>
            <p:ph type="sldNum" sz="quarter" idx="5"/>
          </p:nvPr>
        </p:nvSpPr>
        <p:spPr/>
        <p:txBody>
          <a:bodyPr/>
          <a:lstStyle/>
          <a:p>
            <a:fld id="{B94C0C21-1C55-44E0-88B6-565731997F77}" type="slidenum">
              <a:rPr lang="en-IN" smtClean="0"/>
              <a:t>41</a:t>
            </a:fld>
            <a:endParaRPr lang="en-IN"/>
          </a:p>
        </p:txBody>
      </p:sp>
    </p:spTree>
    <p:extLst>
      <p:ext uri="{BB962C8B-B14F-4D97-AF65-F5344CB8AC3E}">
        <p14:creationId xmlns:p14="http://schemas.microsoft.com/office/powerpoint/2010/main" val="261538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61B5-8435-C9B0-94A0-D8E92DD72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9D7BC-A49E-9CCC-B0FE-7843ED430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0FE8-E2DB-6F18-C6EB-D529D1ABE81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72727A6-5CAC-8023-25D1-6E8328A3ED08}"/>
              </a:ext>
            </a:extLst>
          </p:cNvPr>
          <p:cNvSpPr>
            <a:spLocks noGrp="1"/>
          </p:cNvSpPr>
          <p:nvPr>
            <p:ph type="sldNum" sz="quarter" idx="5"/>
          </p:nvPr>
        </p:nvSpPr>
        <p:spPr/>
        <p:txBody>
          <a:bodyPr/>
          <a:lstStyle/>
          <a:p>
            <a:fld id="{B94C0C21-1C55-44E0-88B6-565731997F77}" type="slidenum">
              <a:rPr lang="en-IN" smtClean="0"/>
              <a:t>42</a:t>
            </a:fld>
            <a:endParaRPr lang="en-IN"/>
          </a:p>
        </p:txBody>
      </p:sp>
    </p:spTree>
    <p:extLst>
      <p:ext uri="{BB962C8B-B14F-4D97-AF65-F5344CB8AC3E}">
        <p14:creationId xmlns:p14="http://schemas.microsoft.com/office/powerpoint/2010/main" val="16326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22B91-7020-8E4D-1543-A613C5AE9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763EC-AA1C-76D7-814F-DD84E6688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93216-760C-E7BD-3F3E-87944DB73D6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7A78056-8B84-B028-CF80-95759553126B}"/>
              </a:ext>
            </a:extLst>
          </p:cNvPr>
          <p:cNvSpPr>
            <a:spLocks noGrp="1"/>
          </p:cNvSpPr>
          <p:nvPr>
            <p:ph type="sldNum" sz="quarter" idx="5"/>
          </p:nvPr>
        </p:nvSpPr>
        <p:spPr/>
        <p:txBody>
          <a:bodyPr/>
          <a:lstStyle/>
          <a:p>
            <a:fld id="{B94C0C21-1C55-44E0-88B6-565731997F77}" type="slidenum">
              <a:rPr lang="en-IN" smtClean="0"/>
              <a:t>43</a:t>
            </a:fld>
            <a:endParaRPr lang="en-IN"/>
          </a:p>
        </p:txBody>
      </p:sp>
    </p:spTree>
    <p:extLst>
      <p:ext uri="{BB962C8B-B14F-4D97-AF65-F5344CB8AC3E}">
        <p14:creationId xmlns:p14="http://schemas.microsoft.com/office/powerpoint/2010/main" val="409587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75825-803B-070C-E06F-736CDD7AA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94373-E205-F595-156A-07319AB5A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42D6A-BC32-BF92-44CF-09C0673B50C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19FD6D6-F7E8-8336-F235-207CCF583665}"/>
              </a:ext>
            </a:extLst>
          </p:cNvPr>
          <p:cNvSpPr>
            <a:spLocks noGrp="1"/>
          </p:cNvSpPr>
          <p:nvPr>
            <p:ph type="sldNum" sz="quarter" idx="5"/>
          </p:nvPr>
        </p:nvSpPr>
        <p:spPr/>
        <p:txBody>
          <a:bodyPr/>
          <a:lstStyle/>
          <a:p>
            <a:fld id="{B94C0C21-1C55-44E0-88B6-565731997F77}" type="slidenum">
              <a:rPr lang="en-IN" smtClean="0"/>
              <a:t>44</a:t>
            </a:fld>
            <a:endParaRPr lang="en-IN"/>
          </a:p>
        </p:txBody>
      </p:sp>
    </p:spTree>
    <p:extLst>
      <p:ext uri="{BB962C8B-B14F-4D97-AF65-F5344CB8AC3E}">
        <p14:creationId xmlns:p14="http://schemas.microsoft.com/office/powerpoint/2010/main" val="1057944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0A79-2848-126E-2D8C-47212DACA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37251-7030-E746-2B49-52D6F46A1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14AD1-8AA2-EB57-91AF-FA92C0A4F3B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5EE64A7-7F8C-CEA9-8078-56757C12BB5B}"/>
              </a:ext>
            </a:extLst>
          </p:cNvPr>
          <p:cNvSpPr>
            <a:spLocks noGrp="1"/>
          </p:cNvSpPr>
          <p:nvPr>
            <p:ph type="sldNum" sz="quarter" idx="5"/>
          </p:nvPr>
        </p:nvSpPr>
        <p:spPr/>
        <p:txBody>
          <a:bodyPr/>
          <a:lstStyle/>
          <a:p>
            <a:fld id="{B94C0C21-1C55-44E0-88B6-565731997F77}" type="slidenum">
              <a:rPr lang="en-IN" smtClean="0"/>
              <a:t>45</a:t>
            </a:fld>
            <a:endParaRPr lang="en-IN"/>
          </a:p>
        </p:txBody>
      </p:sp>
    </p:spTree>
    <p:extLst>
      <p:ext uri="{BB962C8B-B14F-4D97-AF65-F5344CB8AC3E}">
        <p14:creationId xmlns:p14="http://schemas.microsoft.com/office/powerpoint/2010/main" val="2582948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A0F2-3593-3F82-B43A-3A7B59416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0B8F-6286-2BA5-A08D-C269CCF60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F57F8-5612-7B98-63F3-41E597FFEA0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C9AC1B7-196F-92C4-BCE4-93CCAE1CB08B}"/>
              </a:ext>
            </a:extLst>
          </p:cNvPr>
          <p:cNvSpPr>
            <a:spLocks noGrp="1"/>
          </p:cNvSpPr>
          <p:nvPr>
            <p:ph type="sldNum" sz="quarter" idx="5"/>
          </p:nvPr>
        </p:nvSpPr>
        <p:spPr/>
        <p:txBody>
          <a:bodyPr/>
          <a:lstStyle/>
          <a:p>
            <a:fld id="{B94C0C21-1C55-44E0-88B6-565731997F77}" type="slidenum">
              <a:rPr lang="en-IN" smtClean="0"/>
              <a:t>46</a:t>
            </a:fld>
            <a:endParaRPr lang="en-IN"/>
          </a:p>
        </p:txBody>
      </p:sp>
    </p:spTree>
    <p:extLst>
      <p:ext uri="{BB962C8B-B14F-4D97-AF65-F5344CB8AC3E}">
        <p14:creationId xmlns:p14="http://schemas.microsoft.com/office/powerpoint/2010/main" val="406667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94C0C21-1C55-44E0-88B6-565731997F77}" type="slidenum">
              <a:rPr lang="en-IN" smtClean="0"/>
              <a:t>16</a:t>
            </a:fld>
            <a:endParaRPr lang="en-IN"/>
          </a:p>
        </p:txBody>
      </p:sp>
    </p:spTree>
    <p:extLst>
      <p:ext uri="{BB962C8B-B14F-4D97-AF65-F5344CB8AC3E}">
        <p14:creationId xmlns:p14="http://schemas.microsoft.com/office/powerpoint/2010/main" val="245572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94C0C21-1C55-44E0-88B6-565731997F77}" type="slidenum">
              <a:rPr lang="en-IN" smtClean="0"/>
              <a:t>28</a:t>
            </a:fld>
            <a:endParaRPr lang="en-IN"/>
          </a:p>
        </p:txBody>
      </p:sp>
    </p:spTree>
    <p:extLst>
      <p:ext uri="{BB962C8B-B14F-4D97-AF65-F5344CB8AC3E}">
        <p14:creationId xmlns:p14="http://schemas.microsoft.com/office/powerpoint/2010/main" val="220629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A471-DE0F-DADE-4026-31F9D0359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D7D48-6208-2064-66F0-345F26DCA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189F1-1256-9D8B-3B58-CD08859B0F9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4008013-0298-91BD-563E-F63472050BED}"/>
              </a:ext>
            </a:extLst>
          </p:cNvPr>
          <p:cNvSpPr>
            <a:spLocks noGrp="1"/>
          </p:cNvSpPr>
          <p:nvPr>
            <p:ph type="sldNum" sz="quarter" idx="5"/>
          </p:nvPr>
        </p:nvSpPr>
        <p:spPr/>
        <p:txBody>
          <a:bodyPr/>
          <a:lstStyle/>
          <a:p>
            <a:fld id="{B94C0C21-1C55-44E0-88B6-565731997F77}" type="slidenum">
              <a:rPr lang="en-IN" smtClean="0"/>
              <a:t>29</a:t>
            </a:fld>
            <a:endParaRPr lang="en-IN"/>
          </a:p>
        </p:txBody>
      </p:sp>
    </p:spTree>
    <p:extLst>
      <p:ext uri="{BB962C8B-B14F-4D97-AF65-F5344CB8AC3E}">
        <p14:creationId xmlns:p14="http://schemas.microsoft.com/office/powerpoint/2010/main" val="229449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B438-4863-BF62-6CD8-D1FA68282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13C75-AAD7-5B3C-DF62-9F47CC631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E32A9-929F-E359-1B6F-8C2FC2DF47F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7FFEAC0-64A0-C8B2-6C80-0F13A7F50C77}"/>
              </a:ext>
            </a:extLst>
          </p:cNvPr>
          <p:cNvSpPr>
            <a:spLocks noGrp="1"/>
          </p:cNvSpPr>
          <p:nvPr>
            <p:ph type="sldNum" sz="quarter" idx="5"/>
          </p:nvPr>
        </p:nvSpPr>
        <p:spPr/>
        <p:txBody>
          <a:bodyPr/>
          <a:lstStyle/>
          <a:p>
            <a:fld id="{B94C0C21-1C55-44E0-88B6-565731997F77}" type="slidenum">
              <a:rPr lang="en-IN" smtClean="0"/>
              <a:t>30</a:t>
            </a:fld>
            <a:endParaRPr lang="en-IN"/>
          </a:p>
        </p:txBody>
      </p:sp>
    </p:spTree>
    <p:extLst>
      <p:ext uri="{BB962C8B-B14F-4D97-AF65-F5344CB8AC3E}">
        <p14:creationId xmlns:p14="http://schemas.microsoft.com/office/powerpoint/2010/main" val="391262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6CC8-1259-4DBF-8552-B0F4E06D7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13C93-1567-2A43-ED22-EB379C060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365D7-BED7-64A2-E497-A396A917D0A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BDC398A-A711-F093-B37D-24B6DFE19EAC}"/>
              </a:ext>
            </a:extLst>
          </p:cNvPr>
          <p:cNvSpPr>
            <a:spLocks noGrp="1"/>
          </p:cNvSpPr>
          <p:nvPr>
            <p:ph type="sldNum" sz="quarter" idx="5"/>
          </p:nvPr>
        </p:nvSpPr>
        <p:spPr/>
        <p:txBody>
          <a:bodyPr/>
          <a:lstStyle/>
          <a:p>
            <a:fld id="{B94C0C21-1C55-44E0-88B6-565731997F77}" type="slidenum">
              <a:rPr lang="en-IN" smtClean="0"/>
              <a:t>31</a:t>
            </a:fld>
            <a:endParaRPr lang="en-IN"/>
          </a:p>
        </p:txBody>
      </p:sp>
    </p:spTree>
    <p:extLst>
      <p:ext uri="{BB962C8B-B14F-4D97-AF65-F5344CB8AC3E}">
        <p14:creationId xmlns:p14="http://schemas.microsoft.com/office/powerpoint/2010/main" val="231894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DA6A-C8A5-20DB-7B64-D089F0869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7576B-90F7-8C67-0EA1-78075030B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E73AC-B6D7-6361-6249-4539260210F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082BA98-77D2-0C5F-C026-23FF8998FB53}"/>
              </a:ext>
            </a:extLst>
          </p:cNvPr>
          <p:cNvSpPr>
            <a:spLocks noGrp="1"/>
          </p:cNvSpPr>
          <p:nvPr>
            <p:ph type="sldNum" sz="quarter" idx="5"/>
          </p:nvPr>
        </p:nvSpPr>
        <p:spPr/>
        <p:txBody>
          <a:bodyPr/>
          <a:lstStyle/>
          <a:p>
            <a:fld id="{B94C0C21-1C55-44E0-88B6-565731997F77}" type="slidenum">
              <a:rPr lang="en-IN" smtClean="0"/>
              <a:t>32</a:t>
            </a:fld>
            <a:endParaRPr lang="en-IN"/>
          </a:p>
        </p:txBody>
      </p:sp>
    </p:spTree>
    <p:extLst>
      <p:ext uri="{BB962C8B-B14F-4D97-AF65-F5344CB8AC3E}">
        <p14:creationId xmlns:p14="http://schemas.microsoft.com/office/powerpoint/2010/main" val="202716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359F5-7EC8-2B76-7D78-C387ACC5F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60044-DE2B-1706-455B-93F821FC2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DDD60-9780-1B4D-1AED-DB8F8942645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AAF6D2E-07AE-72B7-3117-7C9843508042}"/>
              </a:ext>
            </a:extLst>
          </p:cNvPr>
          <p:cNvSpPr>
            <a:spLocks noGrp="1"/>
          </p:cNvSpPr>
          <p:nvPr>
            <p:ph type="sldNum" sz="quarter" idx="5"/>
          </p:nvPr>
        </p:nvSpPr>
        <p:spPr/>
        <p:txBody>
          <a:bodyPr/>
          <a:lstStyle/>
          <a:p>
            <a:fld id="{B94C0C21-1C55-44E0-88B6-565731997F77}" type="slidenum">
              <a:rPr lang="en-IN" smtClean="0"/>
              <a:t>33</a:t>
            </a:fld>
            <a:endParaRPr lang="en-IN"/>
          </a:p>
        </p:txBody>
      </p:sp>
    </p:spTree>
    <p:extLst>
      <p:ext uri="{BB962C8B-B14F-4D97-AF65-F5344CB8AC3E}">
        <p14:creationId xmlns:p14="http://schemas.microsoft.com/office/powerpoint/2010/main" val="8872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3D14B-C100-FC62-5DFA-967EEF594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29722-2C7C-4E72-0D02-42F30E0F7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E39EB-4782-9B69-D32C-65616CCD9A6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65EF115-4287-7CB4-FCA0-5805560DD07B}"/>
              </a:ext>
            </a:extLst>
          </p:cNvPr>
          <p:cNvSpPr>
            <a:spLocks noGrp="1"/>
          </p:cNvSpPr>
          <p:nvPr>
            <p:ph type="sldNum" sz="quarter" idx="5"/>
          </p:nvPr>
        </p:nvSpPr>
        <p:spPr/>
        <p:txBody>
          <a:bodyPr/>
          <a:lstStyle/>
          <a:p>
            <a:fld id="{B94C0C21-1C55-44E0-88B6-565731997F77}" type="slidenum">
              <a:rPr lang="en-IN" smtClean="0"/>
              <a:t>34</a:t>
            </a:fld>
            <a:endParaRPr lang="en-IN"/>
          </a:p>
        </p:txBody>
      </p:sp>
    </p:spTree>
    <p:extLst>
      <p:ext uri="{BB962C8B-B14F-4D97-AF65-F5344CB8AC3E}">
        <p14:creationId xmlns:p14="http://schemas.microsoft.com/office/powerpoint/2010/main" val="129895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B025-FEC0-9727-5AC6-50C8EE336C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D9811CB-EBAD-C8A4-FA58-83EF6EA173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D6B9254-F422-D24E-FE20-52EE5DB00CB5}"/>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F5A46890-01C2-BDF7-E070-0A63A541E78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111D6D-9F98-3E95-781B-B4F7C44646F8}"/>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364622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D508-2002-663F-09B6-B55F98C483F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7D3EEA2-87AC-DE8E-F12F-5F8BF28AF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212A165-69E9-5D15-D338-E65D34CB3D37}"/>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E3FFD7FE-B580-3FDC-FA25-05E3DACE5A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8CFE735-11C0-7E2B-77B6-C01E6CF68AAD}"/>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72267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06E51-B5CE-6FCB-E739-655BAD1825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2634D0F-7089-419D-4308-986BADF9B1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D1F60B-64CD-E91A-51EE-E9F92DB1B8B5}"/>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0043D09B-D88A-F087-B3C1-66A88716DB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FCCC65-B599-04C6-A55D-A2B390C65B9A}"/>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63175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1" name="PEER | MFR | INDIA"/>
          <p:cNvSpPr txBox="1"/>
          <p:nvPr/>
        </p:nvSpPr>
        <p:spPr>
          <a:xfrm>
            <a:off x="301195" y="6438420"/>
            <a:ext cx="2321279" cy="2637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dirty="0"/>
              <a:t>CAPF | ADRC</a:t>
            </a:r>
            <a:r>
              <a:rPr sz="1200" dirty="0"/>
              <a:t> | INDIA</a:t>
            </a:r>
          </a:p>
        </p:txBody>
      </p:sp>
      <p:sp>
        <p:nvSpPr>
          <p:cNvPr id="12"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3" name="PPT 2 -"/>
          <p:cNvSpPr txBox="1"/>
          <p:nvPr/>
        </p:nvSpPr>
        <p:spPr>
          <a:xfrm>
            <a:off x="10774696" y="6406669"/>
            <a:ext cx="701012"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b="1" dirty="0"/>
              <a:t>PPT </a:t>
            </a:r>
            <a:r>
              <a:rPr lang="en-US" sz="1500" b="1" dirty="0"/>
              <a:t>5</a:t>
            </a:r>
            <a:r>
              <a:rPr sz="1500" b="1" dirty="0"/>
              <a:t> -</a:t>
            </a:r>
          </a:p>
        </p:txBody>
      </p:sp>
      <p:sp>
        <p:nvSpPr>
          <p:cNvPr id="14"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5" name="Slide Number"/>
          <p:cNvSpPr txBox="1">
            <a:spLocks noGrp="1"/>
          </p:cNvSpPr>
          <p:nvPr>
            <p:ph type="sldNum" sz="quarter" idx="2"/>
          </p:nvPr>
        </p:nvSpPr>
        <p:spPr>
          <a:xfrm>
            <a:off x="11406102" y="6406669"/>
            <a:ext cx="484703" cy="338635"/>
          </a:xfrm>
          <a:prstGeom prst="rect">
            <a:avLst/>
          </a:prstGeom>
        </p:spPr>
        <p:txBody>
          <a:bodyPr lIns="78283" tIns="78283" rIns="78283" bIns="78283" anchor="t"/>
          <a:lstStyle>
            <a:lvl1pPr algn="ctr">
              <a:spcBef>
                <a:spcPts val="300"/>
              </a:spcBef>
              <a:defRPr sz="1500" b="1">
                <a:solidFill>
                  <a:srgbClr val="535353"/>
                </a:solidFill>
                <a:latin typeface="Open Sans"/>
                <a:ea typeface="Open Sans"/>
                <a:cs typeface="Open Sans"/>
                <a:sym typeface="Open Sans"/>
              </a:defRPr>
            </a:lvl1pPr>
          </a:lstStyle>
          <a:p>
            <a:fld id="{86CB4B4D-7CA3-9044-876B-883B54F8677D}" type="slidenum">
              <a:rPr/>
              <a:pPr/>
              <a:t>‹#›</a:t>
            </a:fld>
            <a:endParaRPr dirty="0"/>
          </a:p>
        </p:txBody>
      </p:sp>
    </p:spTree>
    <p:extLst>
      <p:ext uri="{BB962C8B-B14F-4D97-AF65-F5344CB8AC3E}">
        <p14:creationId xmlns:p14="http://schemas.microsoft.com/office/powerpoint/2010/main" val="18001194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DB29-7A0E-86E2-38B2-A7E1E1EC8F8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55348FF-8492-E9B9-5899-F230916A27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7C6925-95B0-7546-9A8A-DDB301E0D0FF}"/>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458BF3E6-E472-7454-4A5B-F0FCB37F2A2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98DEF97-A5C1-E8E3-85FF-39D20B435465}"/>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138131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5AE0-E175-D889-00AC-BC12FB60A1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62F6BA7-8A1B-5B71-272F-84A56CAEA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52F41-54CD-AABA-ABAB-C5897C483F04}"/>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FF4F8FC3-B5DA-8B39-6F09-AD9CBFB2F73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990C82-E87C-9FD1-1DE8-BA6D8BE24F76}"/>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92919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45D1-14DE-942F-DD60-77FF704A36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424D09-09F7-351D-DA6E-6E7B6DA81B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1CBA275-81BB-2D35-78F2-0FE3C2E1A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F28F74B-E405-70C9-E975-B7F51013FCE8}"/>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a:extLst>
              <a:ext uri="{FF2B5EF4-FFF2-40B4-BE49-F238E27FC236}">
                <a16:creationId xmlns:a16="http://schemas.microsoft.com/office/drawing/2014/main" id="{6F2BE6B3-6858-842E-AA1D-3EF59E8EEF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DAC4F0-5AA4-56B7-A42B-BFBCDF800003}"/>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324538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BB59-71B0-68C3-5D4B-7C8432C685B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83129E-DE58-00D1-72FF-9925C849C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5AD82-B0DB-5CB8-1694-3F03D01E90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8A784FB-0993-9392-1607-8F3C6A3AA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0A506-D494-DB9D-623E-F5825E9045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ED17C34-F4DF-244B-FA43-F28A1A239063}"/>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8" name="Footer Placeholder 7">
            <a:extLst>
              <a:ext uri="{FF2B5EF4-FFF2-40B4-BE49-F238E27FC236}">
                <a16:creationId xmlns:a16="http://schemas.microsoft.com/office/drawing/2014/main" id="{FF4E9C1B-4B7F-620A-6C53-CAEE3728B3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671BB0E-9021-90E5-192E-AC02D477E336}"/>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427016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AE0D-64F8-38A5-DEDA-1CDCCE04532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5C78D32-3A34-4C6E-2271-9C4BA4E5AC92}"/>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4" name="Footer Placeholder 3">
            <a:extLst>
              <a:ext uri="{FF2B5EF4-FFF2-40B4-BE49-F238E27FC236}">
                <a16:creationId xmlns:a16="http://schemas.microsoft.com/office/drawing/2014/main" id="{A645819C-1244-D847-2467-7BEE7432373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02EAB10-131B-EFE1-F33D-FF01ECA8FB67}"/>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117569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CEA97-D023-CB85-1E79-E085BD73F2BD}"/>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3" name="Footer Placeholder 2">
            <a:extLst>
              <a:ext uri="{FF2B5EF4-FFF2-40B4-BE49-F238E27FC236}">
                <a16:creationId xmlns:a16="http://schemas.microsoft.com/office/drawing/2014/main" id="{BEFC7675-278E-2522-6548-4A5ECB19E2C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E9DB4ED-7A53-ABF8-8BEB-8ACFC3D17677}"/>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69282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D14E-1D98-F35B-B8EB-F6826B7C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0B7365A-BED1-1DF9-B6CD-47371572F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03D694B-A790-1991-2319-C1B522FBF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7D21A-222E-3CC1-2081-7D4F97E73E06}"/>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a:extLst>
              <a:ext uri="{FF2B5EF4-FFF2-40B4-BE49-F238E27FC236}">
                <a16:creationId xmlns:a16="http://schemas.microsoft.com/office/drawing/2014/main" id="{1DDE29CF-4926-4DB0-D755-775BD6A6D53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54A8489-FFAB-0D49-4156-B0F7753D5F6E}"/>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9324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52C-8D5C-FE95-BD23-64A4DA5F5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4601D06-217B-0C04-527C-89CCEB300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62E5C6E-8792-93EB-0496-30820D2C0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D5DCD-561A-1B1C-2DD1-BC26B6F47ACC}"/>
              </a:ext>
            </a:extLst>
          </p:cNvPr>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a:extLst>
              <a:ext uri="{FF2B5EF4-FFF2-40B4-BE49-F238E27FC236}">
                <a16:creationId xmlns:a16="http://schemas.microsoft.com/office/drawing/2014/main" id="{CF64C33E-72CF-0477-0FE4-DFFE10DD365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6D42F71-F722-FBAC-1D80-2189A337A74A}"/>
              </a:ext>
            </a:extLst>
          </p:cNvPr>
          <p:cNvSpPr>
            <a:spLocks noGrp="1"/>
          </p:cNvSpPr>
          <p:nvPr>
            <p:ph type="sldNum" sz="quarter" idx="12"/>
          </p:nvPr>
        </p:nvSpPr>
        <p:spPr/>
        <p:txBody>
          <a:bodyPr/>
          <a:lstStyle/>
          <a:p>
            <a:fld id="{05BAC83E-C33A-4A4C-B946-899412133CB9}" type="slidenum">
              <a:rPr lang="en-IN" smtClean="0"/>
              <a:pPr/>
              <a:t>‹#›</a:t>
            </a:fld>
            <a:endParaRPr lang="en-IN"/>
          </a:p>
        </p:txBody>
      </p:sp>
    </p:spTree>
    <p:extLst>
      <p:ext uri="{BB962C8B-B14F-4D97-AF65-F5344CB8AC3E}">
        <p14:creationId xmlns:p14="http://schemas.microsoft.com/office/powerpoint/2010/main" val="207301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1C175-C372-A9F3-9F08-85CAD8788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E58D89A-4422-3036-FB51-88C366A4AE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243534-C5CD-DDE7-5DBA-D406846AF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E3F11-453A-4D5C-9091-F93868B845D3}" type="datetimeFigureOut">
              <a:rPr lang="en-IN" smtClean="0"/>
              <a:pPr/>
              <a:t>17-12-2025</a:t>
            </a:fld>
            <a:endParaRPr lang="en-IN"/>
          </a:p>
        </p:txBody>
      </p:sp>
      <p:sp>
        <p:nvSpPr>
          <p:cNvPr id="5" name="Footer Placeholder 4">
            <a:extLst>
              <a:ext uri="{FF2B5EF4-FFF2-40B4-BE49-F238E27FC236}">
                <a16:creationId xmlns:a16="http://schemas.microsoft.com/office/drawing/2014/main" id="{DBCF47DD-26C5-5D18-2142-BFD5C933C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49F903E-15EC-9184-A10E-D50B6CFA5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AC83E-C33A-4A4C-B946-899412133CB9}" type="slidenum">
              <a:rPr lang="en-IN" smtClean="0"/>
              <a:pPr/>
              <a:t>‹#›</a:t>
            </a:fld>
            <a:endParaRPr lang="en-IN"/>
          </a:p>
        </p:txBody>
      </p:sp>
    </p:spTree>
    <p:extLst>
      <p:ext uri="{BB962C8B-B14F-4D97-AF65-F5344CB8AC3E}">
        <p14:creationId xmlns:p14="http://schemas.microsoft.com/office/powerpoint/2010/main" val="5214167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5.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8484551" y="6417765"/>
            <a:ext cx="1843176" cy="338635"/>
          </a:xfrm>
          <a:prstGeom prst="rect">
            <a:avLst/>
          </a:prstGeom>
        </p:spPr>
      </p:pic>
      <p:sp>
        <p:nvSpPr>
          <p:cNvPr id="78"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80"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83" name="Shape"/>
          <p:cNvSpPr/>
          <p:nvPr/>
        </p:nvSpPr>
        <p:spPr>
          <a:xfrm>
            <a:off x="0" y="2117745"/>
            <a:ext cx="7152117" cy="19833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1" tIns="39141" rIns="39141" bIns="39141"/>
          <a:lstStyle/>
          <a:p>
            <a:endParaRPr sz="700"/>
          </a:p>
        </p:txBody>
      </p:sp>
      <p:sp>
        <p:nvSpPr>
          <p:cNvPr id="84" name="LESSON 2…"/>
          <p:cNvSpPr txBox="1"/>
          <p:nvPr/>
        </p:nvSpPr>
        <p:spPr>
          <a:xfrm>
            <a:off x="581658" y="2313938"/>
            <a:ext cx="5706364" cy="111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p>
            <a:pPr defTabSz="1219170">
              <a:lnSpc>
                <a:spcPct val="80000"/>
              </a:lnSpc>
              <a:defRPr sz="6400" b="1">
                <a:solidFill>
                  <a:srgbClr val="FFFFFF"/>
                </a:solidFill>
                <a:latin typeface="Open Sans"/>
                <a:ea typeface="Open Sans"/>
                <a:cs typeface="Open Sans"/>
                <a:sym typeface="Open Sans"/>
              </a:defRPr>
            </a:pPr>
            <a:r>
              <a:rPr lang="en-IN" sz="3200" dirty="0"/>
              <a:t>पाठ 5</a:t>
            </a:r>
          </a:p>
          <a:p>
            <a:pPr defTabSz="1219170">
              <a:lnSpc>
                <a:spcPct val="150000"/>
              </a:lnSpc>
              <a:defRPr sz="6400" b="1">
                <a:solidFill>
                  <a:srgbClr val="FFFFFF"/>
                </a:solidFill>
                <a:latin typeface="Open Sans"/>
                <a:ea typeface="Open Sans"/>
                <a:cs typeface="Open Sans"/>
                <a:sym typeface="Open Sans"/>
              </a:defRPr>
            </a:pPr>
            <a:r>
              <a:rPr lang="en-US" sz="3200" dirty="0"/>
              <a:t>भू-भाग एवं बाढ़ का ज्ञान</a:t>
            </a:r>
          </a:p>
        </p:txBody>
      </p:sp>
      <p:sp>
        <p:nvSpPr>
          <p:cNvPr id="85" name="Shape"/>
          <p:cNvSpPr/>
          <p:nvPr/>
        </p:nvSpPr>
        <p:spPr>
          <a:xfrm flipH="1">
            <a:off x="-43600" y="1230"/>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1" tIns="39141" rIns="39141" bIns="39141" numCol="1" anchor="t">
            <a:noAutofit/>
          </a:bodyPr>
          <a:lstStyle/>
          <a:p>
            <a:endParaRPr sz="700"/>
          </a:p>
        </p:txBody>
      </p:sp>
      <p:pic>
        <p:nvPicPr>
          <p:cNvPr id="95" name="MFR-logo-02.png" descr="MFR-logo-02.png"/>
          <p:cNvPicPr>
            <a:picLocks noChangeAspect="1"/>
          </p:cNvPicPr>
          <p:nvPr/>
        </p:nvPicPr>
        <p:blipFill>
          <a:blip r:embed="rId3" cstate="print"/>
          <a:srcRect t="12599" b="19178"/>
          <a:stretch>
            <a:fillRect/>
          </a:stretch>
        </p:blipFill>
        <p:spPr>
          <a:xfrm>
            <a:off x="8158064" y="3556217"/>
            <a:ext cx="3551337" cy="1712823"/>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2493819" y="177031"/>
            <a:ext cx="8039063" cy="496078"/>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38100" rtlCol="0" anchor="t">
            <a:spAutoFit/>
          </a:bodyPr>
          <a:lstStyle/>
          <a:p>
            <a:pPr algn="ctr" defTabSz="831251" hangingPunct="0"/>
            <a:r>
              <a:rPr lang="en-US" sz="2400" dirty="0">
                <a:solidFill>
                  <a:srgbClr val="000000"/>
                </a:solidFill>
                <a:latin typeface="Arial Black" panose="020B0A04020102020204" pitchFamily="34" charset="0"/>
                <a:sym typeface="Arial"/>
              </a:rPr>
              <a:t>            जलीय आपदा प्रतिक्रिया पाठ्यक्रम</a:t>
            </a:r>
            <a:endParaRPr lang="en-IN" sz="2400" dirty="0">
              <a:solidFill>
                <a:srgbClr val="000000"/>
              </a:solidFill>
              <a:latin typeface="Arial Black" panose="020B0A04020102020204" pitchFamily="34" charset="0"/>
              <a:sym typeface="Aria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a:stretch>
            <a:fillRect/>
          </a:stretch>
        </p:blipFill>
        <p:spPr>
          <a:xfrm>
            <a:off x="7293967" y="1715589"/>
            <a:ext cx="4166504" cy="4405228"/>
          </a:xfrm>
          <a:prstGeom prst="rect">
            <a:avLst/>
          </a:prstGeom>
        </p:spPr>
      </p:pic>
      <p:sp>
        <p:nvSpPr>
          <p:cNvPr id="6" name="TextBox 5">
            <a:extLst>
              <a:ext uri="{FF2B5EF4-FFF2-40B4-BE49-F238E27FC236}">
                <a16:creationId xmlns:a16="http://schemas.microsoft.com/office/drawing/2014/main" id="{E4D6E19A-89D3-7730-D278-2DDB6CB873E6}"/>
              </a:ext>
            </a:extLst>
          </p:cNvPr>
          <p:cNvSpPr txBox="1"/>
          <p:nvPr/>
        </p:nvSpPr>
        <p:spPr>
          <a:xfrm>
            <a:off x="4079631" y="6508198"/>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
        <p:nvSpPr>
          <p:cNvPr id="5" name="Rectangle 4">
            <a:extLst>
              <a:ext uri="{FF2B5EF4-FFF2-40B4-BE49-F238E27FC236}">
                <a16:creationId xmlns:a16="http://schemas.microsoft.com/office/drawing/2014/main" id="{95B2D9E1-776D-99B0-9CAB-4335FAFE0648}"/>
              </a:ext>
            </a:extLst>
          </p:cNvPr>
          <p:cNvSpPr/>
          <p:nvPr/>
        </p:nvSpPr>
        <p:spPr>
          <a:xfrm>
            <a:off x="538157" y="6457946"/>
            <a:ext cx="1907669" cy="258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400" kern="1200">
                <a:solidFill>
                  <a:schemeClr val="lt1"/>
                </a:solidFill>
                <a:latin typeface="+mn-lt"/>
                <a:ea typeface="+mn-ea"/>
                <a:cs typeface="+mn-cs"/>
              </a:defRPr>
            </a:lvl1pPr>
            <a:lvl2pPr marL="342900" algn="l" defTabSz="342900" rtl="0" eaLnBrk="1" latinLnBrk="0" hangingPunct="1">
              <a:defRPr sz="1400" kern="1200">
                <a:solidFill>
                  <a:schemeClr val="lt1"/>
                </a:solidFill>
                <a:latin typeface="+mn-lt"/>
                <a:ea typeface="+mn-ea"/>
                <a:cs typeface="+mn-cs"/>
              </a:defRPr>
            </a:lvl2pPr>
            <a:lvl3pPr marL="685800" algn="l" defTabSz="342900" rtl="0" eaLnBrk="1" latinLnBrk="0" hangingPunct="1">
              <a:defRPr sz="1400" kern="1200">
                <a:solidFill>
                  <a:schemeClr val="lt1"/>
                </a:solidFill>
                <a:latin typeface="+mn-lt"/>
                <a:ea typeface="+mn-ea"/>
                <a:cs typeface="+mn-cs"/>
              </a:defRPr>
            </a:lvl3pPr>
            <a:lvl4pPr marL="1028700" algn="l" defTabSz="342900" rtl="0" eaLnBrk="1" latinLnBrk="0" hangingPunct="1">
              <a:defRPr sz="1400" kern="1200">
                <a:solidFill>
                  <a:schemeClr val="lt1"/>
                </a:solidFill>
                <a:latin typeface="+mn-lt"/>
                <a:ea typeface="+mn-ea"/>
                <a:cs typeface="+mn-cs"/>
              </a:defRPr>
            </a:lvl4pPr>
            <a:lvl5pPr marL="1371600" algn="l" defTabSz="342900" rtl="0" eaLnBrk="1" latinLnBrk="0" hangingPunct="1">
              <a:defRPr sz="1400" kern="1200">
                <a:solidFill>
                  <a:schemeClr val="lt1"/>
                </a:solidFill>
                <a:latin typeface="+mn-lt"/>
                <a:ea typeface="+mn-ea"/>
                <a:cs typeface="+mn-cs"/>
              </a:defRPr>
            </a:lvl5pPr>
            <a:lvl6pPr marL="1714500" algn="l" defTabSz="342900" rtl="0" eaLnBrk="1" latinLnBrk="0" hangingPunct="1">
              <a:defRPr sz="1400" kern="1200">
                <a:solidFill>
                  <a:schemeClr val="lt1"/>
                </a:solidFill>
                <a:latin typeface="+mn-lt"/>
                <a:ea typeface="+mn-ea"/>
                <a:cs typeface="+mn-cs"/>
              </a:defRPr>
            </a:lvl6pPr>
            <a:lvl7pPr marL="2057400" algn="l" defTabSz="342900" rtl="0" eaLnBrk="1" latinLnBrk="0" hangingPunct="1">
              <a:defRPr sz="1400" kern="1200">
                <a:solidFill>
                  <a:schemeClr val="lt1"/>
                </a:solidFill>
                <a:latin typeface="+mn-lt"/>
                <a:ea typeface="+mn-ea"/>
                <a:cs typeface="+mn-cs"/>
              </a:defRPr>
            </a:lvl7pPr>
            <a:lvl8pPr marL="2400300" algn="l" defTabSz="342900" rtl="0" eaLnBrk="1" latinLnBrk="0" hangingPunct="1">
              <a:defRPr sz="1400" kern="1200">
                <a:solidFill>
                  <a:schemeClr val="lt1"/>
                </a:solidFill>
                <a:latin typeface="+mn-lt"/>
                <a:ea typeface="+mn-ea"/>
                <a:cs typeface="+mn-cs"/>
              </a:defRPr>
            </a:lvl8pPr>
            <a:lvl9pPr marL="2743200" algn="l" defTabSz="342900" rtl="0" eaLnBrk="1" latinLnBrk="0" hangingPunct="1">
              <a:defRPr sz="1400" kern="1200">
                <a:solidFill>
                  <a:schemeClr val="lt1"/>
                </a:solidFill>
                <a:latin typeface="+mn-lt"/>
                <a:ea typeface="+mn-ea"/>
                <a:cs typeface="+mn-cs"/>
              </a:defRPr>
            </a:lvl9pPr>
          </a:lstStyle>
          <a:p>
            <a:pPr algn="ctr"/>
            <a:endParaRPr lang="en-IN"/>
          </a:p>
        </p:txBody>
      </p:sp>
      <p:sp>
        <p:nvSpPr>
          <p:cNvPr id="8" name="Rectangle 7">
            <a:extLst>
              <a:ext uri="{FF2B5EF4-FFF2-40B4-BE49-F238E27FC236}">
                <a16:creationId xmlns:a16="http://schemas.microsoft.com/office/drawing/2014/main" id="{95B2D9E1-776D-99B0-9CAB-4335FAFE0648}"/>
              </a:ext>
            </a:extLst>
          </p:cNvPr>
          <p:cNvSpPr/>
          <p:nvPr/>
        </p:nvSpPr>
        <p:spPr>
          <a:xfrm>
            <a:off x="9906338" y="6423499"/>
            <a:ext cx="1554133" cy="253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400" kern="1200">
                <a:solidFill>
                  <a:schemeClr val="lt1"/>
                </a:solidFill>
                <a:latin typeface="+mn-lt"/>
                <a:ea typeface="+mn-ea"/>
                <a:cs typeface="+mn-cs"/>
              </a:defRPr>
            </a:lvl1pPr>
            <a:lvl2pPr marL="342900" algn="l" defTabSz="342900" rtl="0" eaLnBrk="1" latinLnBrk="0" hangingPunct="1">
              <a:defRPr sz="1400" kern="1200">
                <a:solidFill>
                  <a:schemeClr val="lt1"/>
                </a:solidFill>
                <a:latin typeface="+mn-lt"/>
                <a:ea typeface="+mn-ea"/>
                <a:cs typeface="+mn-cs"/>
              </a:defRPr>
            </a:lvl2pPr>
            <a:lvl3pPr marL="685800" algn="l" defTabSz="342900" rtl="0" eaLnBrk="1" latinLnBrk="0" hangingPunct="1">
              <a:defRPr sz="1400" kern="1200">
                <a:solidFill>
                  <a:schemeClr val="lt1"/>
                </a:solidFill>
                <a:latin typeface="+mn-lt"/>
                <a:ea typeface="+mn-ea"/>
                <a:cs typeface="+mn-cs"/>
              </a:defRPr>
            </a:lvl3pPr>
            <a:lvl4pPr marL="1028700" algn="l" defTabSz="342900" rtl="0" eaLnBrk="1" latinLnBrk="0" hangingPunct="1">
              <a:defRPr sz="1400" kern="1200">
                <a:solidFill>
                  <a:schemeClr val="lt1"/>
                </a:solidFill>
                <a:latin typeface="+mn-lt"/>
                <a:ea typeface="+mn-ea"/>
                <a:cs typeface="+mn-cs"/>
              </a:defRPr>
            </a:lvl4pPr>
            <a:lvl5pPr marL="1371600" algn="l" defTabSz="342900" rtl="0" eaLnBrk="1" latinLnBrk="0" hangingPunct="1">
              <a:defRPr sz="1400" kern="1200">
                <a:solidFill>
                  <a:schemeClr val="lt1"/>
                </a:solidFill>
                <a:latin typeface="+mn-lt"/>
                <a:ea typeface="+mn-ea"/>
                <a:cs typeface="+mn-cs"/>
              </a:defRPr>
            </a:lvl5pPr>
            <a:lvl6pPr marL="1714500" algn="l" defTabSz="342900" rtl="0" eaLnBrk="1" latinLnBrk="0" hangingPunct="1">
              <a:defRPr sz="1400" kern="1200">
                <a:solidFill>
                  <a:schemeClr val="lt1"/>
                </a:solidFill>
                <a:latin typeface="+mn-lt"/>
                <a:ea typeface="+mn-ea"/>
                <a:cs typeface="+mn-cs"/>
              </a:defRPr>
            </a:lvl6pPr>
            <a:lvl7pPr marL="2057400" algn="l" defTabSz="342900" rtl="0" eaLnBrk="1" latinLnBrk="0" hangingPunct="1">
              <a:defRPr sz="1400" kern="1200">
                <a:solidFill>
                  <a:schemeClr val="lt1"/>
                </a:solidFill>
                <a:latin typeface="+mn-lt"/>
                <a:ea typeface="+mn-ea"/>
                <a:cs typeface="+mn-cs"/>
              </a:defRPr>
            </a:lvl7pPr>
            <a:lvl8pPr marL="2400300" algn="l" defTabSz="342900" rtl="0" eaLnBrk="1" latinLnBrk="0" hangingPunct="1">
              <a:defRPr sz="1400" kern="1200">
                <a:solidFill>
                  <a:schemeClr val="lt1"/>
                </a:solidFill>
                <a:latin typeface="+mn-lt"/>
                <a:ea typeface="+mn-ea"/>
                <a:cs typeface="+mn-cs"/>
              </a:defRPr>
            </a:lvl8pPr>
            <a:lvl9pPr marL="2743200" algn="l" defTabSz="342900" rtl="0" eaLnBrk="1" latinLnBrk="0" hangingPunct="1">
              <a:defRPr sz="1400" kern="1200">
                <a:solidFill>
                  <a:schemeClr val="lt1"/>
                </a:solidFill>
                <a:latin typeface="+mn-lt"/>
                <a:ea typeface="+mn-ea"/>
                <a:cs typeface="+mn-cs"/>
              </a:defRPr>
            </a:lvl9pPr>
          </a:lstStyle>
          <a:p>
            <a:pPr algn="ctr"/>
            <a:endParaRPr lang="en-IN"/>
          </a:p>
        </p:txBody>
      </p:sp>
      <p:pic>
        <p:nvPicPr>
          <p:cNvPr id="9" name="Picture 8">
            <a:extLst>
              <a:ext uri="{FF2B5EF4-FFF2-40B4-BE49-F238E27FC236}">
                <a16:creationId xmlns:a16="http://schemas.microsoft.com/office/drawing/2014/main" id="{201B2730-445F-FFE1-00BB-F19471DCAAE6}"/>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1" name="Google Shape;1000100012;p1">
            <a:extLst>
              <a:ext uri="{FF2B5EF4-FFF2-40B4-BE49-F238E27FC236}">
                <a16:creationId xmlns:a16="http://schemas.microsoft.com/office/drawing/2014/main" id="{D2478A2B-4ECA-548E-82B9-1B3323259497}"/>
              </a:ext>
            </a:extLst>
          </p:cNvPr>
          <p:cNvPicPr preferRelativeResize="0"/>
          <p:nvPr/>
        </p:nvPicPr>
        <p:blipFill rotWithShape="1">
          <a:blip r:embed="rId6">
            <a:alphaModFix/>
          </a:blip>
          <a:srcRect/>
          <a:stretch/>
        </p:blipFill>
        <p:spPr>
          <a:xfrm>
            <a:off x="-43600" y="0"/>
            <a:ext cx="1886914" cy="1119909"/>
          </a:xfrm>
          <a:prstGeom prst="rect">
            <a:avLst/>
          </a:prstGeom>
          <a:noFill/>
          <a:ln>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582F-A605-A2E6-DB1A-F404C6DACCF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5CA8ED5-6BE3-5B6C-5400-A6C2697DD84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C0EE123-9375-D6ED-30B2-049EA176291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43C95BF-8308-4BEE-6843-D3D2A9BCAD61}"/>
              </a:ext>
            </a:extLst>
          </p:cNvPr>
          <p:cNvSpPr txBox="1"/>
          <p:nvPr/>
        </p:nvSpPr>
        <p:spPr>
          <a:xfrm>
            <a:off x="4171272" y="1783442"/>
            <a:ext cx="7538128" cy="5109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भारी बारिश या बर्फ पिघलने या दोनों के कारण आती है जब नदी में प्रवाह इतना अधिक होता है कि उसका प्राकृतिक मार्ग उसे रोकने में असमर्थ होता है।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नदियों के उफान के अलावा, बाढ़ कुछ बांधों की विफलता के कारण भी हो सकती है, जिसमें अचानक भारी मात्रा में पानी छोड़ा जाता है, जिससे जीवन और संपत्ति को काफी नुकसान होता है।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54CB5731-E674-F556-AADA-49D658FA9AB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E156A693-3293-45DE-D221-3BFD45487C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2718BBB-792A-9DC9-8527-028EF1F2D161}"/>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D34BE8B7-495D-AA82-91E5-24CA83E0ECE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86F4762-2D01-8E53-22CF-E413221F5F6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sp>
        <p:nvSpPr>
          <p:cNvPr id="9" name="Course Purpose">
            <a:extLst>
              <a:ext uri="{FF2B5EF4-FFF2-40B4-BE49-F238E27FC236}">
                <a16:creationId xmlns:a16="http://schemas.microsoft.com/office/drawing/2014/main" id="{C9F0C547-A98F-5C69-ECB9-E5AFE322BFC9}"/>
              </a:ext>
            </a:extLst>
          </p:cNvPr>
          <p:cNvSpPr txBox="1"/>
          <p:nvPr/>
        </p:nvSpPr>
        <p:spPr>
          <a:xfrm>
            <a:off x="86276" y="1948142"/>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परिचय :    </a:t>
            </a:r>
          </a:p>
          <a:p>
            <a:pPr>
              <a:lnSpc>
                <a:spcPct val="90000"/>
              </a:lnSpc>
              <a:defRPr sz="7200" b="1" cap="all">
                <a:solidFill>
                  <a:srgbClr val="C00000"/>
                </a:solidFill>
                <a:latin typeface="Open Sans"/>
                <a:ea typeface="Open Sans"/>
                <a:cs typeface="Open Sans"/>
                <a:sym typeface="Open Sans"/>
              </a:defRPr>
            </a:pPr>
            <a:endParaRPr lang="en-US" sz="3600" dirty="0"/>
          </a:p>
        </p:txBody>
      </p:sp>
      <p:pic>
        <p:nvPicPr>
          <p:cNvPr id="2" name="Picture 1">
            <a:extLst>
              <a:ext uri="{FF2B5EF4-FFF2-40B4-BE49-F238E27FC236}">
                <a16:creationId xmlns:a16="http://schemas.microsoft.com/office/drawing/2014/main" id="{F13EB2A7-455A-A7FD-1753-A8CECF4CBD1D}"/>
              </a:ext>
            </a:extLst>
          </p:cNvPr>
          <p:cNvPicPr>
            <a:picLocks noChangeAspect="1"/>
          </p:cNvPicPr>
          <p:nvPr/>
        </p:nvPicPr>
        <p:blipFill>
          <a:blip r:embed="rId2"/>
          <a:stretch>
            <a:fillRect/>
          </a:stretch>
        </p:blipFill>
        <p:spPr>
          <a:xfrm rot="375469">
            <a:off x="8129" y="3255228"/>
            <a:ext cx="4153881" cy="2243608"/>
          </a:xfrm>
          <a:prstGeom prst="rect">
            <a:avLst/>
          </a:prstGeom>
        </p:spPr>
      </p:pic>
      <p:pic>
        <p:nvPicPr>
          <p:cNvPr id="3" name="Picture 2">
            <a:extLst>
              <a:ext uri="{FF2B5EF4-FFF2-40B4-BE49-F238E27FC236}">
                <a16:creationId xmlns:a16="http://schemas.microsoft.com/office/drawing/2014/main" id="{6D2FB563-8A7D-55E4-D456-C8C7552ED03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6516292C-739F-83B4-FD7F-7FD51B131DA4}"/>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9411697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3ADF-7773-11AA-6E4B-F754D52F6B4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4A9A1E-552E-64B0-E715-ABCECC3B8CA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48ED68A-C33A-A05F-DBD8-30327271E66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8AE8877-07EF-4A0A-86ED-6886B33EC6CC}"/>
              </a:ext>
            </a:extLst>
          </p:cNvPr>
          <p:cNvSpPr txBox="1"/>
          <p:nvPr/>
        </p:nvSpPr>
        <p:spPr>
          <a:xfrm>
            <a:off x="4171272" y="1783442"/>
            <a:ext cx="7538128" cy="2111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सदियों </a:t>
            </a:r>
            <a:r>
              <a:rPr lang="en-US" sz="2700" dirty="0" err="1">
                <a:solidFill>
                  <a:schemeClr val="tx1"/>
                </a:solidFill>
              </a:rPr>
              <a:t>से</a:t>
            </a:r>
            <a:r>
              <a:rPr lang="en-US" sz="2700" dirty="0">
                <a:solidFill>
                  <a:schemeClr val="tx1"/>
                </a:solidFill>
              </a:rPr>
              <a:t> </a:t>
            </a:r>
            <a:r>
              <a:rPr lang="en-US" sz="2700" dirty="0" err="1">
                <a:solidFill>
                  <a:schemeClr val="tx1"/>
                </a:solidFill>
              </a:rPr>
              <a:t>आती</a:t>
            </a:r>
            <a:r>
              <a:rPr lang="en-US" sz="2700" dirty="0">
                <a:solidFill>
                  <a:schemeClr val="tx1"/>
                </a:solidFill>
              </a:rPr>
              <a:t> रही है, क्योंकि सभ्यता की शुरुआत से ही प्रमुख आवास </a:t>
            </a:r>
            <a:r>
              <a:rPr lang="en-US" sz="2700" dirty="0" err="1">
                <a:solidFill>
                  <a:schemeClr val="tx1"/>
                </a:solidFill>
              </a:rPr>
              <a:t>समूह</a:t>
            </a:r>
            <a:r>
              <a:rPr lang="en-US" sz="2700" dirty="0">
                <a:solidFill>
                  <a:schemeClr val="tx1"/>
                </a:solidFill>
              </a:rPr>
              <a:t> </a:t>
            </a:r>
            <a:r>
              <a:rPr lang="en-US" sz="2700" dirty="0" err="1">
                <a:solidFill>
                  <a:schemeClr val="tx1"/>
                </a:solidFill>
              </a:rPr>
              <a:t>जैसे-कस्बे</a:t>
            </a:r>
            <a:r>
              <a:rPr lang="en-US" sz="2700" dirty="0">
                <a:solidFill>
                  <a:schemeClr val="tx1"/>
                </a:solidFill>
              </a:rPr>
              <a:t> और शहर नदियों के पास स्थित थे।</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9AE29D07-5ADA-F32E-E76E-475AEACBAC3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6DDC2B9-7336-9031-6E64-5E19FE17C89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B0ABB5D-1797-3D4B-2AD6-CD9E20D19FB1}"/>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3BE6036B-60FB-BF47-A6B7-8F9040A6351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83BECA9-626B-EBD1-DC93-3D07A4876F2A}"/>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11</a:t>
            </a:fld>
            <a:endParaRPr dirty="0"/>
          </a:p>
        </p:txBody>
      </p:sp>
      <p:sp>
        <p:nvSpPr>
          <p:cNvPr id="9" name="Course Purpose">
            <a:extLst>
              <a:ext uri="{FF2B5EF4-FFF2-40B4-BE49-F238E27FC236}">
                <a16:creationId xmlns:a16="http://schemas.microsoft.com/office/drawing/2014/main" id="{CD5A4C6D-95E8-3E1E-3CFF-11B3DF89F85D}"/>
              </a:ext>
            </a:extLst>
          </p:cNvPr>
          <p:cNvSpPr txBox="1"/>
          <p:nvPr/>
        </p:nvSpPr>
        <p:spPr>
          <a:xfrm>
            <a:off x="86276" y="1948142"/>
            <a:ext cx="3997590" cy="11870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a:lnSpc>
                <a:spcPct val="90000"/>
              </a:lnSpc>
              <a:defRPr sz="7200" b="1" cap="all">
                <a:solidFill>
                  <a:srgbClr val="C00000"/>
                </a:solidFill>
                <a:latin typeface="Open Sans"/>
                <a:ea typeface="Open Sans"/>
                <a:cs typeface="Open Sans"/>
                <a:sym typeface="Open Sans"/>
              </a:defRPr>
            </a:pPr>
            <a:r>
              <a:rPr lang="en-US" sz="4400" dirty="0"/>
              <a:t>बाढ़ परिचय :    </a:t>
            </a:r>
          </a:p>
          <a:p>
            <a:pPr>
              <a:lnSpc>
                <a:spcPct val="90000"/>
              </a:lnSpc>
              <a:defRPr sz="7200" b="1" cap="all">
                <a:solidFill>
                  <a:srgbClr val="C00000"/>
                </a:solidFill>
                <a:latin typeface="Open Sans"/>
                <a:ea typeface="Open Sans"/>
                <a:cs typeface="Open Sans"/>
                <a:sym typeface="Open Sans"/>
              </a:defRPr>
            </a:pPr>
            <a:endParaRPr lang="en-US" sz="3600" dirty="0"/>
          </a:p>
        </p:txBody>
      </p:sp>
      <p:pic>
        <p:nvPicPr>
          <p:cNvPr id="3" name="Picture 2">
            <a:extLst>
              <a:ext uri="{FF2B5EF4-FFF2-40B4-BE49-F238E27FC236}">
                <a16:creationId xmlns:a16="http://schemas.microsoft.com/office/drawing/2014/main" id="{422A401F-76BC-CCC8-583B-4D3F010F05A2}"/>
              </a:ext>
            </a:extLst>
          </p:cNvPr>
          <p:cNvPicPr>
            <a:picLocks noChangeAspect="1"/>
          </p:cNvPicPr>
          <p:nvPr/>
        </p:nvPicPr>
        <p:blipFill>
          <a:blip r:embed="rId2"/>
          <a:stretch>
            <a:fillRect/>
          </a:stretch>
        </p:blipFill>
        <p:spPr>
          <a:xfrm rot="342490">
            <a:off x="5786562" y="3712110"/>
            <a:ext cx="4885209" cy="25836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A91407C4-AC9E-4A37-1A98-1D1D4E7DCFE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91262B09-E5A6-9106-C359-7CB186D917A7}"/>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8046355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89C7-DFB5-2957-1043-90091C6BFDDF}"/>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0B803AF0-79EC-4EF8-C3E1-B3111849551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58597EB-A8B6-A128-44F5-6A268A9CDA9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BC3D2B0-E5D1-78AF-65F9-EE185B917A1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1F19C0B-71FB-6BB5-443E-2FF1CE3BF523}"/>
              </a:ext>
            </a:extLst>
          </p:cNvPr>
          <p:cNvSpPr txBox="1"/>
          <p:nvPr/>
        </p:nvSpPr>
        <p:spPr>
          <a:xfrm>
            <a:off x="10772380" y="6403836"/>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err="1"/>
              <a:t>पीपीटी</a:t>
            </a:r>
            <a:r>
              <a:rPr sz="1500" dirty="0"/>
              <a:t> 2 -</a:t>
            </a:r>
          </a:p>
        </p:txBody>
      </p:sp>
      <p:sp>
        <p:nvSpPr>
          <p:cNvPr id="115" name="Rectangle">
            <a:extLst>
              <a:ext uri="{FF2B5EF4-FFF2-40B4-BE49-F238E27FC236}">
                <a16:creationId xmlns:a16="http://schemas.microsoft.com/office/drawing/2014/main" id="{C8FB8162-8971-0144-ED67-73F0928F492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2288DA3-7CB7-D855-2039-BCAEF8B1F858}"/>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sp>
        <p:nvSpPr>
          <p:cNvPr id="4" name="AutoShape 5">
            <a:extLst>
              <a:ext uri="{FF2B5EF4-FFF2-40B4-BE49-F238E27FC236}">
                <a16:creationId xmlns:a16="http://schemas.microsoft.com/office/drawing/2014/main" id="{4DC9BFEC-39F6-9020-EB95-4FA8E38BE64D}"/>
              </a:ext>
            </a:extLst>
          </p:cNvPr>
          <p:cNvSpPr>
            <a:spLocks noChangeArrowheads="1"/>
          </p:cNvSpPr>
          <p:nvPr/>
        </p:nvSpPr>
        <p:spPr bwMode="auto">
          <a:xfrm rot="5400000">
            <a:off x="3152018" y="1581389"/>
            <a:ext cx="1752600" cy="381000"/>
          </a:xfrm>
          <a:prstGeom prst="rightArrow">
            <a:avLst>
              <a:gd name="adj1" fmla="val 50000"/>
              <a:gd name="adj2" fmla="val 115000"/>
            </a:avLst>
          </a:prstGeom>
          <a:solidFill>
            <a:srgbClr val="FFC000"/>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2" name="AutoShape 6">
            <a:extLst>
              <a:ext uri="{FF2B5EF4-FFF2-40B4-BE49-F238E27FC236}">
                <a16:creationId xmlns:a16="http://schemas.microsoft.com/office/drawing/2014/main" id="{6300F2CE-C599-BC9A-FF4D-FFA617EA1E49}"/>
              </a:ext>
            </a:extLst>
          </p:cNvPr>
          <p:cNvSpPr>
            <a:spLocks noChangeArrowheads="1"/>
          </p:cNvSpPr>
          <p:nvPr/>
        </p:nvSpPr>
        <p:spPr bwMode="auto">
          <a:xfrm rot="5400000">
            <a:off x="7257437" y="1581389"/>
            <a:ext cx="1752600" cy="381000"/>
          </a:xfrm>
          <a:prstGeom prst="rightArrow">
            <a:avLst>
              <a:gd name="adj1" fmla="val 50000"/>
              <a:gd name="adj2" fmla="val 115000"/>
            </a:avLst>
          </a:prstGeom>
          <a:solidFill>
            <a:srgbClr val="FFC000"/>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sp>
        <p:nvSpPr>
          <p:cNvPr id="13" name="Text Box 10">
            <a:extLst>
              <a:ext uri="{FF2B5EF4-FFF2-40B4-BE49-F238E27FC236}">
                <a16:creationId xmlns:a16="http://schemas.microsoft.com/office/drawing/2014/main" id="{894F9F4D-DFB8-DD2F-7FDF-264A2F5EFF7C}"/>
              </a:ext>
            </a:extLst>
          </p:cNvPr>
          <p:cNvSpPr txBox="1">
            <a:spLocks noChangeArrowheads="1"/>
          </p:cNvSpPr>
          <p:nvPr/>
        </p:nvSpPr>
        <p:spPr bwMode="auto">
          <a:xfrm>
            <a:off x="2127241" y="3880710"/>
            <a:ext cx="4368800" cy="1200329"/>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b="1" dirty="0">
                <a:latin typeface="Bookman Old Style" panose="02050604050505020204" pitchFamily="18" charset="0"/>
              </a:rPr>
              <a:t>जलस्तर बढ़ने के साथ-साथ तेज धारा भी बह रही है</a:t>
            </a:r>
          </a:p>
        </p:txBody>
      </p:sp>
      <p:sp>
        <p:nvSpPr>
          <p:cNvPr id="14" name="Text Box 12">
            <a:extLst>
              <a:ext uri="{FF2B5EF4-FFF2-40B4-BE49-F238E27FC236}">
                <a16:creationId xmlns:a16="http://schemas.microsoft.com/office/drawing/2014/main" id="{EAE389D8-2196-B595-C3CD-5185CE021E49}"/>
              </a:ext>
            </a:extLst>
          </p:cNvPr>
          <p:cNvSpPr txBox="1">
            <a:spLocks noChangeArrowheads="1"/>
          </p:cNvSpPr>
          <p:nvPr/>
        </p:nvSpPr>
        <p:spPr bwMode="auto">
          <a:xfrm>
            <a:off x="6960373" y="3935229"/>
            <a:ext cx="3124200" cy="1200329"/>
          </a:xfrm>
          <a:prstGeom prst="rect">
            <a:avLst/>
          </a:prstGeom>
          <a:solidFill>
            <a:schemeClr val="bg1"/>
          </a:solid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b="1" dirty="0">
                <a:latin typeface="Bookman Old Style" panose="02050604050505020204" pitchFamily="18" charset="0"/>
              </a:rPr>
              <a:t>कोई जलधारा नहीं है, केवल जल स्तर बढ़ता है</a:t>
            </a:r>
          </a:p>
        </p:txBody>
      </p:sp>
      <p:sp>
        <p:nvSpPr>
          <p:cNvPr id="15" name="Line 13">
            <a:extLst>
              <a:ext uri="{FF2B5EF4-FFF2-40B4-BE49-F238E27FC236}">
                <a16:creationId xmlns:a16="http://schemas.microsoft.com/office/drawing/2014/main" id="{BF451BD1-E65D-A84D-B1BF-DC00FC7E4B3D}"/>
              </a:ext>
            </a:extLst>
          </p:cNvPr>
          <p:cNvSpPr>
            <a:spLocks noChangeShapeType="1"/>
          </p:cNvSpPr>
          <p:nvPr/>
        </p:nvSpPr>
        <p:spPr bwMode="auto">
          <a:xfrm flipH="1">
            <a:off x="3138040" y="5155407"/>
            <a:ext cx="762000" cy="6738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a:extLst>
              <a:ext uri="{FF2B5EF4-FFF2-40B4-BE49-F238E27FC236}">
                <a16:creationId xmlns:a16="http://schemas.microsoft.com/office/drawing/2014/main" id="{E2169800-FC29-1F93-D0D3-EBB57CDD9FD7}"/>
              </a:ext>
            </a:extLst>
          </p:cNvPr>
          <p:cNvSpPr>
            <a:spLocks noChangeShapeType="1"/>
          </p:cNvSpPr>
          <p:nvPr/>
        </p:nvSpPr>
        <p:spPr bwMode="auto">
          <a:xfrm>
            <a:off x="4058900" y="5155406"/>
            <a:ext cx="685800" cy="5976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WordArt 15">
            <a:extLst>
              <a:ext uri="{FF2B5EF4-FFF2-40B4-BE49-F238E27FC236}">
                <a16:creationId xmlns:a16="http://schemas.microsoft.com/office/drawing/2014/main" id="{D31F56E9-FECA-F360-C37D-71FFE74A4A02}"/>
              </a:ext>
            </a:extLst>
          </p:cNvPr>
          <p:cNvSpPr>
            <a:spLocks noChangeArrowheads="1" noChangeShapeType="1" noTextEdit="1"/>
          </p:cNvSpPr>
          <p:nvPr/>
        </p:nvSpPr>
        <p:spPr bwMode="auto">
          <a:xfrm>
            <a:off x="1878640" y="5776966"/>
            <a:ext cx="1907669" cy="579872"/>
          </a:xfrm>
          <a:prstGeom prst="rect">
            <a:avLst/>
          </a:prstGeom>
          <a:solidFill>
            <a:schemeClr val="bg1"/>
          </a:solidFill>
        </p:spPr>
        <p:txBody>
          <a:bodyPr wrap="none" fromWordArt="1">
            <a:prstTxWarp prst="textPlain">
              <a:avLst>
                <a:gd name="adj" fmla="val 50000"/>
              </a:avLst>
            </a:prstTxWarp>
          </a:bodyPr>
          <a:lstStyle/>
          <a:p>
            <a:pPr algn="ctr"/>
            <a:r>
              <a:rPr lang="hi-IN" sz="1200" b="1" kern="10" dirty="0">
                <a:ln w="9525">
                  <a:solidFill>
                    <a:srgbClr val="000000"/>
                  </a:solidFill>
                  <a:round/>
                  <a:headEnd/>
                  <a:tailEnd/>
                </a:ln>
                <a:solidFill>
                  <a:srgbClr val="800000"/>
                </a:solidFill>
                <a:latin typeface="Arial Black" panose="020B0A04020102020204" pitchFamily="34" charset="0"/>
              </a:rPr>
              <a:t>फ्लैश फ्लड</a:t>
            </a:r>
            <a:endParaRPr lang="en-US" sz="1200" b="1" kern="10" dirty="0">
              <a:ln w="9525">
                <a:solidFill>
                  <a:srgbClr val="000000"/>
                </a:solidFill>
                <a:round/>
                <a:headEnd/>
                <a:tailEnd/>
              </a:ln>
              <a:solidFill>
                <a:srgbClr val="800000"/>
              </a:solidFill>
              <a:latin typeface="Arial Black" panose="020B0A04020102020204" pitchFamily="34" charset="0"/>
            </a:endParaRPr>
          </a:p>
          <a:p>
            <a:pPr algn="ctr"/>
            <a:r>
              <a:rPr lang="en-US" sz="1200" b="1" kern="10" dirty="0">
                <a:ln w="9525">
                  <a:solidFill>
                    <a:srgbClr val="000000"/>
                  </a:solidFill>
                  <a:round/>
                  <a:headEnd/>
                  <a:tailEnd/>
                </a:ln>
                <a:solidFill>
                  <a:srgbClr val="800000"/>
                </a:solidFill>
                <a:latin typeface="Arial Black" panose="020B0A04020102020204" pitchFamily="34" charset="0"/>
              </a:rPr>
              <a:t>पानी की बाढ़</a:t>
            </a:r>
          </a:p>
        </p:txBody>
      </p:sp>
      <p:sp>
        <p:nvSpPr>
          <p:cNvPr id="18" name="WordArt 16">
            <a:extLst>
              <a:ext uri="{FF2B5EF4-FFF2-40B4-BE49-F238E27FC236}">
                <a16:creationId xmlns:a16="http://schemas.microsoft.com/office/drawing/2014/main" id="{4909C1AC-113C-110F-0148-4844B10D14E0}"/>
              </a:ext>
            </a:extLst>
          </p:cNvPr>
          <p:cNvSpPr>
            <a:spLocks noChangeArrowheads="1" noChangeShapeType="1" noTextEdit="1"/>
          </p:cNvSpPr>
          <p:nvPr/>
        </p:nvSpPr>
        <p:spPr bwMode="auto">
          <a:xfrm>
            <a:off x="4126039" y="5829300"/>
            <a:ext cx="2370001" cy="673892"/>
          </a:xfrm>
          <a:prstGeom prst="rect">
            <a:avLst/>
          </a:prstGeom>
          <a:solidFill>
            <a:schemeClr val="bg1"/>
          </a:solidFill>
        </p:spPr>
        <p:txBody>
          <a:bodyPr wrap="none" fromWordArt="1">
            <a:prstTxWarp prst="textPlain">
              <a:avLst>
                <a:gd name="adj" fmla="val 50000"/>
              </a:avLst>
            </a:prstTxWarp>
          </a:bodyPr>
          <a:lstStyle/>
          <a:p>
            <a:pPr algn="ctr"/>
            <a:r>
              <a:rPr lang="en-US" sz="1200" b="1" kern="10" dirty="0">
                <a:ln w="9525">
                  <a:solidFill>
                    <a:srgbClr val="000000"/>
                  </a:solidFill>
                  <a:round/>
                  <a:headEnd/>
                  <a:tailEnd/>
                </a:ln>
                <a:solidFill>
                  <a:srgbClr val="800000"/>
                </a:solidFill>
                <a:latin typeface="Arial Black" panose="020B0A04020102020204" pitchFamily="34" charset="0"/>
              </a:rPr>
              <a:t>जादा देर तक टिके</a:t>
            </a:r>
          </a:p>
          <a:p>
            <a:pPr algn="ctr"/>
            <a:r>
              <a:rPr lang="en-US" sz="1200" b="1" kern="10" dirty="0">
                <a:ln w="9525">
                  <a:solidFill>
                    <a:srgbClr val="000000"/>
                  </a:solidFill>
                  <a:round/>
                  <a:headEnd/>
                  <a:tailEnd/>
                </a:ln>
                <a:solidFill>
                  <a:srgbClr val="800000"/>
                </a:solidFill>
                <a:latin typeface="Arial Black" panose="020B0A04020102020204" pitchFamily="34" charset="0"/>
              </a:rPr>
              <a:t>पानी की बाढ़</a:t>
            </a:r>
          </a:p>
        </p:txBody>
      </p:sp>
      <p:sp>
        <p:nvSpPr>
          <p:cNvPr id="19" name="Rounded Rectangle 14">
            <a:extLst>
              <a:ext uri="{FF2B5EF4-FFF2-40B4-BE49-F238E27FC236}">
                <a16:creationId xmlns:a16="http://schemas.microsoft.com/office/drawing/2014/main" id="{32FFE4B3-9851-CFA8-D2E8-186215959843}"/>
              </a:ext>
            </a:extLst>
          </p:cNvPr>
          <p:cNvSpPr/>
          <p:nvPr/>
        </p:nvSpPr>
        <p:spPr>
          <a:xfrm>
            <a:off x="3393952" y="247889"/>
            <a:ext cx="5883775" cy="6096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all" dirty="0">
                <a:solidFill>
                  <a:srgbClr val="C00000"/>
                </a:solidFill>
                <a:latin typeface="Open Sans"/>
                <a:ea typeface="Open Sans"/>
                <a:cs typeface="Open Sans"/>
                <a:sym typeface="Open Sans"/>
              </a:rPr>
              <a:t>बाढ़ की श्रेणियाँ</a:t>
            </a:r>
          </a:p>
        </p:txBody>
      </p:sp>
      <p:sp>
        <p:nvSpPr>
          <p:cNvPr id="20" name="TextBox 19">
            <a:extLst>
              <a:ext uri="{FF2B5EF4-FFF2-40B4-BE49-F238E27FC236}">
                <a16:creationId xmlns:a16="http://schemas.microsoft.com/office/drawing/2014/main" id="{C2EFBBA4-5FE4-1496-DE26-95AD2214F41B}"/>
              </a:ext>
            </a:extLst>
          </p:cNvPr>
          <p:cNvSpPr txBox="1"/>
          <p:nvPr/>
        </p:nvSpPr>
        <p:spPr>
          <a:xfrm>
            <a:off x="2866889" y="2655692"/>
            <a:ext cx="288950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बहती बाढ़  </a:t>
            </a:r>
          </a:p>
        </p:txBody>
      </p:sp>
      <p:sp>
        <p:nvSpPr>
          <p:cNvPr id="21" name="TextBox 20">
            <a:extLst>
              <a:ext uri="{FF2B5EF4-FFF2-40B4-BE49-F238E27FC236}">
                <a16:creationId xmlns:a16="http://schemas.microsoft.com/office/drawing/2014/main" id="{68273C12-7D78-8C5D-96E4-7C64E646E0A0}"/>
              </a:ext>
            </a:extLst>
          </p:cNvPr>
          <p:cNvSpPr txBox="1"/>
          <p:nvPr/>
        </p:nvSpPr>
        <p:spPr>
          <a:xfrm>
            <a:off x="6863459" y="2650591"/>
            <a:ext cx="35600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स्थिर बाढ़  </a:t>
            </a:r>
          </a:p>
        </p:txBody>
      </p:sp>
      <p:pic>
        <p:nvPicPr>
          <p:cNvPr id="2" name="Picture 1">
            <a:extLst>
              <a:ext uri="{FF2B5EF4-FFF2-40B4-BE49-F238E27FC236}">
                <a16:creationId xmlns:a16="http://schemas.microsoft.com/office/drawing/2014/main" id="{BBA10020-B0C9-A1AB-322D-77C7FFD325EF}"/>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1670DD8F-C250-0597-6CC9-6C623F82563E}"/>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7121440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64CC4-303E-523B-538E-E5AE4FB5944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BF7B34A-291C-29DB-9B2E-BA9D92BC7AA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2333F108-7371-B910-241B-733D5190768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D3945C-16DF-4CD3-C80F-02829F7BAB22}"/>
              </a:ext>
            </a:extLst>
          </p:cNvPr>
          <p:cNvSpPr txBox="1"/>
          <p:nvPr/>
        </p:nvSpPr>
        <p:spPr>
          <a:xfrm>
            <a:off x="4171272" y="1713742"/>
            <a:ext cx="7538128" cy="5165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सहनशीलता की सीमा से अधिक पानी जमा होने का परिणाम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जमीन में </a:t>
            </a:r>
            <a:r>
              <a:rPr lang="en-US" sz="2700" dirty="0" err="1">
                <a:solidFill>
                  <a:schemeClr val="tx1"/>
                </a:solidFill>
              </a:rPr>
              <a:t>ढाल</a:t>
            </a:r>
            <a:r>
              <a:rPr lang="en-US" sz="2700" dirty="0">
                <a:solidFill>
                  <a:schemeClr val="tx1"/>
                </a:solidFill>
              </a:rPr>
              <a:t> </a:t>
            </a:r>
            <a:r>
              <a:rPr lang="en-US" sz="2700" dirty="0" err="1">
                <a:solidFill>
                  <a:schemeClr val="tx1"/>
                </a:solidFill>
              </a:rPr>
              <a:t>है</a:t>
            </a:r>
            <a:r>
              <a:rPr lang="en-US" sz="2700" dirty="0">
                <a:solidFill>
                  <a:schemeClr val="tx1"/>
                </a:solidFill>
              </a:rPr>
              <a:t> प्रवणता पानी के प्रवाह की दर तय करती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मिट्टी में अवशोषण क्षमता भी होती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जब पानी के "अन्तर्प्रवाह" की दर "बहिर्वाह" की दर से अधिक हो जाती है, तो संचयन होता है। इसे हम बाढ़ कहते हैं.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स्थिर या प्रवाहित हो सकती है।  </a:t>
            </a:r>
          </a:p>
        </p:txBody>
      </p:sp>
      <p:sp>
        <p:nvSpPr>
          <p:cNvPr id="11" name="Line">
            <a:extLst>
              <a:ext uri="{FF2B5EF4-FFF2-40B4-BE49-F238E27FC236}">
                <a16:creationId xmlns:a16="http://schemas.microsoft.com/office/drawing/2014/main" id="{808EAB47-8969-4E23-8A55-A1E1B4E6C85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7D85CDF-43BD-48BC-3828-0F2CF4ECB24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9818BF4-55FF-879A-FA63-DC74F0C690F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4EED1748-FD46-DF9D-063B-F24DD6DDB2D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0339427-C580-980D-5C48-C6E0D3AF148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dirty="0"/>
          </a:p>
        </p:txBody>
      </p:sp>
      <p:sp>
        <p:nvSpPr>
          <p:cNvPr id="9" name="Course Purpose">
            <a:extLst>
              <a:ext uri="{FF2B5EF4-FFF2-40B4-BE49-F238E27FC236}">
                <a16:creationId xmlns:a16="http://schemas.microsoft.com/office/drawing/2014/main" id="{AF24A510-00A5-3416-7DBC-38807F726508}"/>
              </a:ext>
            </a:extLst>
          </p:cNvPr>
          <p:cNvSpPr txBox="1"/>
          <p:nvPr/>
        </p:nvSpPr>
        <p:spPr>
          <a:xfrm>
            <a:off x="86276" y="1948142"/>
            <a:ext cx="3997590" cy="2166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err="1"/>
              <a:t>बाढ़</a:t>
            </a:r>
            <a:r>
              <a:rPr lang="en-US" sz="3600" dirty="0"/>
              <a:t> :-  </a:t>
            </a:r>
          </a:p>
          <a:p>
            <a:pPr>
              <a:lnSpc>
                <a:spcPct val="150000"/>
              </a:lnSpc>
              <a:defRPr sz="7200" b="1" cap="all">
                <a:solidFill>
                  <a:srgbClr val="C00000"/>
                </a:solidFill>
                <a:latin typeface="Open Sans"/>
                <a:ea typeface="Open Sans"/>
                <a:cs typeface="Open Sans"/>
                <a:sym typeface="Open Sans"/>
              </a:defRPr>
            </a:pPr>
            <a:r>
              <a:rPr lang="en-US" sz="3600" dirty="0"/>
              <a:t>इसके कारण और प्रकार</a:t>
            </a:r>
          </a:p>
        </p:txBody>
      </p:sp>
      <p:pic>
        <p:nvPicPr>
          <p:cNvPr id="2" name="Picture 1">
            <a:extLst>
              <a:ext uri="{FF2B5EF4-FFF2-40B4-BE49-F238E27FC236}">
                <a16:creationId xmlns:a16="http://schemas.microsoft.com/office/drawing/2014/main" id="{15BFC090-11ED-4C30-E6A9-A475BB43A697}"/>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E9DF56CD-CC57-9A4B-3DCD-EFB73B0497A4}"/>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8411596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771C-93D6-0E75-54F5-511F22B8F27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035B4B8-47DE-72B9-7D3F-FAAA234AABA2}"/>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32783FF-8EAA-BDAB-5AB9-742E0D149C5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2CB9470-2E13-E3B5-9329-5BBB56528B04}"/>
              </a:ext>
            </a:extLst>
          </p:cNvPr>
          <p:cNvSpPr txBox="1"/>
          <p:nvPr/>
        </p:nvSpPr>
        <p:spPr>
          <a:xfrm>
            <a:off x="4171272" y="1140664"/>
            <a:ext cx="7538128" cy="47646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जलग्रहण क्षेत्र में वर्षा की तीव्रता</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जलग्रहण क्षेत्र की स्थलाकृति</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नदियों एवं जलाशयों का अवसादन</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नदी के प्रवाह में रुकावट</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नदी धारा का संकुचन</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अपर्याप्त क्रॉस ड्रेनेज कार्य</a:t>
            </a:r>
          </a:p>
        </p:txBody>
      </p:sp>
      <p:sp>
        <p:nvSpPr>
          <p:cNvPr id="11" name="Line">
            <a:extLst>
              <a:ext uri="{FF2B5EF4-FFF2-40B4-BE49-F238E27FC236}">
                <a16:creationId xmlns:a16="http://schemas.microsoft.com/office/drawing/2014/main" id="{D474A56D-0562-385E-CA00-1A66C17EDA8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A816056-B0A2-8113-C424-EA6583FDA5C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FACCE96-8C8F-D092-3CF2-F2C448D65387}"/>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AB3479C2-7D64-E646-AF82-E1DAA076949D}"/>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72109C6-A7B0-A137-5F76-B0EF85F8D97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14</a:t>
            </a:fld>
            <a:endParaRPr dirty="0"/>
          </a:p>
        </p:txBody>
      </p:sp>
      <p:sp>
        <p:nvSpPr>
          <p:cNvPr id="9" name="Course Purpose">
            <a:extLst>
              <a:ext uri="{FF2B5EF4-FFF2-40B4-BE49-F238E27FC236}">
                <a16:creationId xmlns:a16="http://schemas.microsoft.com/office/drawing/2014/main" id="{F221BF24-DA93-D47C-D4A6-80A66B18BF2A}"/>
              </a:ext>
            </a:extLst>
          </p:cNvPr>
          <p:cNvSpPr txBox="1"/>
          <p:nvPr/>
        </p:nvSpPr>
        <p:spPr>
          <a:xfrm>
            <a:off x="100362" y="1392172"/>
            <a:ext cx="3983504" cy="19174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50000"/>
              </a:lnSpc>
              <a:defRPr sz="7200" b="1" cap="all">
                <a:solidFill>
                  <a:srgbClr val="C00000"/>
                </a:solidFill>
                <a:latin typeface="Open Sans"/>
                <a:ea typeface="Open Sans"/>
                <a:cs typeface="Open Sans"/>
                <a:sym typeface="Open Sans"/>
              </a:defRPr>
            </a:pPr>
            <a:r>
              <a:rPr lang="en-US" sz="3600" dirty="0" err="1"/>
              <a:t>बाढ़</a:t>
            </a:r>
            <a:r>
              <a:rPr lang="en-US" sz="3600" dirty="0"/>
              <a:t> :- </a:t>
            </a:r>
          </a:p>
          <a:p>
            <a:pPr>
              <a:lnSpc>
                <a:spcPct val="90000"/>
              </a:lnSpc>
              <a:defRPr sz="7200" b="1" cap="all">
                <a:solidFill>
                  <a:srgbClr val="C00000"/>
                </a:solidFill>
                <a:latin typeface="Open Sans"/>
                <a:ea typeface="Open Sans"/>
                <a:cs typeface="Open Sans"/>
                <a:sym typeface="Open Sans"/>
              </a:defRPr>
            </a:pPr>
            <a:r>
              <a:rPr lang="en-US" sz="3600" dirty="0"/>
              <a:t>इसके कारण और प्रकार</a:t>
            </a:r>
          </a:p>
        </p:txBody>
      </p:sp>
      <p:pic>
        <p:nvPicPr>
          <p:cNvPr id="2" name="Picture 1" descr="D:\Flood_Videos\DJI_0026.JPG">
            <a:extLst>
              <a:ext uri="{FF2B5EF4-FFF2-40B4-BE49-F238E27FC236}">
                <a16:creationId xmlns:a16="http://schemas.microsoft.com/office/drawing/2014/main" id="{8684392E-D452-0742-9AAA-423CB748982C}"/>
              </a:ext>
            </a:extLst>
          </p:cNvPr>
          <p:cNvPicPr>
            <a:picLocks noChangeAspect="1" noChangeArrowheads="1"/>
          </p:cNvPicPr>
          <p:nvPr/>
        </p:nvPicPr>
        <p:blipFill>
          <a:blip r:embed="rId2" cstate="print"/>
          <a:srcRect/>
          <a:stretch>
            <a:fillRect/>
          </a:stretch>
        </p:blipFill>
        <p:spPr bwMode="auto">
          <a:xfrm>
            <a:off x="508000" y="3687683"/>
            <a:ext cx="2156787" cy="1867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ALL FOLDER\Inspr Ajit\Case Study\Case Study Patna Flood 2019\16 OCT 19\WhatsApp Image 2019-10-16 at 4.59.15 PM.jpeg">
            <a:extLst>
              <a:ext uri="{FF2B5EF4-FFF2-40B4-BE49-F238E27FC236}">
                <a16:creationId xmlns:a16="http://schemas.microsoft.com/office/drawing/2014/main" id="{E6C544C2-D6AE-1F5B-B883-9227B03E64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3484" y="3687683"/>
            <a:ext cx="2415292" cy="1778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E32FE4-C802-A449-2D8C-988CE6BB7953}"/>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2" name="Google Shape;1000100012;p1">
            <a:extLst>
              <a:ext uri="{FF2B5EF4-FFF2-40B4-BE49-F238E27FC236}">
                <a16:creationId xmlns:a16="http://schemas.microsoft.com/office/drawing/2014/main" id="{EA5939D7-49AC-5941-1C03-D2BD4AE4233D}"/>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793526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EE190-4D5D-3759-5D0C-959C3D75D94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E813A8-2085-4189-8412-FECE194E6DD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72B29D8-3D21-C73D-C8DF-827014D200A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F4B94C-3B21-1A25-3D1F-DEF558FB8E7D}"/>
              </a:ext>
            </a:extLst>
          </p:cNvPr>
          <p:cNvSpPr txBox="1"/>
          <p:nvPr/>
        </p:nvSpPr>
        <p:spPr>
          <a:xfrm>
            <a:off x="4171272" y="1140664"/>
            <a:ext cx="7538128" cy="2624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बर्फ और बर्फ का भारी पिघलना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बांध की विफलता/क्षति</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भूकंप/सुनामी</a:t>
            </a:r>
          </a:p>
        </p:txBody>
      </p:sp>
      <p:sp>
        <p:nvSpPr>
          <p:cNvPr id="11" name="Line">
            <a:extLst>
              <a:ext uri="{FF2B5EF4-FFF2-40B4-BE49-F238E27FC236}">
                <a16:creationId xmlns:a16="http://schemas.microsoft.com/office/drawing/2014/main" id="{9EEEC40E-A158-D767-99AA-F0D26D8C652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C9FD2C6-24DD-F964-AF31-283BF6A9FF9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63C0C43-3B7D-BA51-7236-8936406E080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4657B76D-BC13-51C7-D1D1-613C3EDE757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9B2F0D7-2A4E-8AC4-E7F1-EFB394CFEBF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15</a:t>
            </a:fld>
            <a:endParaRPr dirty="0"/>
          </a:p>
        </p:txBody>
      </p:sp>
      <p:sp>
        <p:nvSpPr>
          <p:cNvPr id="9" name="Course Purpose">
            <a:extLst>
              <a:ext uri="{FF2B5EF4-FFF2-40B4-BE49-F238E27FC236}">
                <a16:creationId xmlns:a16="http://schemas.microsoft.com/office/drawing/2014/main" id="{60DC1937-1356-5E02-DD03-421337525D10}"/>
              </a:ext>
            </a:extLst>
          </p:cNvPr>
          <p:cNvSpPr txBox="1"/>
          <p:nvPr/>
        </p:nvSpPr>
        <p:spPr>
          <a:xfrm>
            <a:off x="86276" y="1948142"/>
            <a:ext cx="3997590" cy="2166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err="1"/>
              <a:t>बाढ़</a:t>
            </a:r>
            <a:r>
              <a:rPr lang="en-US" sz="3600" dirty="0"/>
              <a:t> :-  </a:t>
            </a:r>
          </a:p>
          <a:p>
            <a:pPr>
              <a:lnSpc>
                <a:spcPct val="150000"/>
              </a:lnSpc>
              <a:defRPr sz="7200" b="1" cap="all">
                <a:solidFill>
                  <a:srgbClr val="C00000"/>
                </a:solidFill>
                <a:latin typeface="Open Sans"/>
                <a:ea typeface="Open Sans"/>
                <a:cs typeface="Open Sans"/>
                <a:sym typeface="Open Sans"/>
              </a:defRPr>
            </a:pPr>
            <a:r>
              <a:rPr lang="en-US" sz="3600" dirty="0"/>
              <a:t>इसके कारण और प्रकार</a:t>
            </a:r>
          </a:p>
        </p:txBody>
      </p:sp>
      <p:pic>
        <p:nvPicPr>
          <p:cNvPr id="4" name="Content Placeholder 4" descr="mumbai-rain-flooding_650x400_71434695491.jpg">
            <a:extLst>
              <a:ext uri="{FF2B5EF4-FFF2-40B4-BE49-F238E27FC236}">
                <a16:creationId xmlns:a16="http://schemas.microsoft.com/office/drawing/2014/main" id="{D8F6B61D-70B4-F9F2-7424-819BB9CFD93A}"/>
              </a:ext>
            </a:extLst>
          </p:cNvPr>
          <p:cNvPicPr>
            <a:picLocks noChangeAspect="1"/>
          </p:cNvPicPr>
          <p:nvPr/>
        </p:nvPicPr>
        <p:blipFill>
          <a:blip r:embed="rId2" cstate="email"/>
          <a:srcRect/>
          <a:stretch>
            <a:fillRect/>
          </a:stretch>
        </p:blipFill>
        <p:spPr>
          <a:xfrm>
            <a:off x="4451139" y="3928481"/>
            <a:ext cx="2810696" cy="2240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 descr="D:\Flood_Videos\DJI_0009.JPG">
            <a:extLst>
              <a:ext uri="{FF2B5EF4-FFF2-40B4-BE49-F238E27FC236}">
                <a16:creationId xmlns:a16="http://schemas.microsoft.com/office/drawing/2014/main" id="{45FC9747-A949-7B7E-6341-ED600B0B6DB7}"/>
              </a:ext>
            </a:extLst>
          </p:cNvPr>
          <p:cNvPicPr>
            <a:picLocks noChangeAspect="1" noChangeArrowheads="1"/>
          </p:cNvPicPr>
          <p:nvPr/>
        </p:nvPicPr>
        <p:blipFill>
          <a:blip r:embed="rId3" cstate="print"/>
          <a:srcRect/>
          <a:stretch>
            <a:fillRect/>
          </a:stretch>
        </p:blipFill>
        <p:spPr bwMode="auto">
          <a:xfrm>
            <a:off x="7888820" y="3928481"/>
            <a:ext cx="3488017" cy="2240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602A39B2-E0DB-800B-E038-B013910AE2C2}"/>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1B36536A-9C09-14A3-58BD-0E38DAB155C3}"/>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2772947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BEBE3-C967-5364-7221-0A379F57B00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472564-DF51-41DC-E3DA-285AC73A5BB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25B35C8-12CE-D9CE-006C-150FA5B806F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C61CA2F-23B3-FE5C-60EC-BEEA19F11E8A}"/>
              </a:ext>
            </a:extLst>
          </p:cNvPr>
          <p:cNvSpPr txBox="1"/>
          <p:nvPr/>
        </p:nvSpPr>
        <p:spPr>
          <a:xfrm>
            <a:off x="4171272" y="1796970"/>
            <a:ext cx="7538128" cy="47646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नदी में बाढ़</a:t>
            </a:r>
          </a:p>
          <a:p>
            <a:pPr marL="507987" indent="-507987" algn="just">
              <a:spcBef>
                <a:spcPts val="2000"/>
              </a:spcBef>
              <a:buSzPct val="100000"/>
              <a:buAutoNum type="arabicParenR"/>
              <a:defRPr sz="5400">
                <a:latin typeface="Open Sans"/>
                <a:ea typeface="Open Sans"/>
                <a:cs typeface="Open Sans"/>
                <a:sym typeface="Open Sans"/>
              </a:defRPr>
            </a:pPr>
            <a:r>
              <a:rPr lang="hi-IN" sz="2700" dirty="0">
                <a:solidFill>
                  <a:schemeClr val="tx1"/>
                </a:solidFill>
              </a:rPr>
              <a:t>फ्लैश फ्लड</a:t>
            </a:r>
            <a:r>
              <a:rPr lang="en-US" sz="2700" dirty="0">
                <a:solidFill>
                  <a:schemeClr val="tx1"/>
                </a:solidFill>
              </a:rPr>
              <a:t>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समुद्र तटीय बाढ़</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शहरी बाढ़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प्लवियल बाढ़</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भूजल बाढ़</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नाली और सीवर में बाढ़</a:t>
            </a:r>
          </a:p>
        </p:txBody>
      </p:sp>
      <p:sp>
        <p:nvSpPr>
          <p:cNvPr id="11" name="Line">
            <a:extLst>
              <a:ext uri="{FF2B5EF4-FFF2-40B4-BE49-F238E27FC236}">
                <a16:creationId xmlns:a16="http://schemas.microsoft.com/office/drawing/2014/main" id="{23B4AC47-B391-0AF8-042F-D694E5E42FF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1819CC2-4075-1D11-C5A0-6623CF57721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9610889-BF4C-74B2-44A2-F8328FE72A57}"/>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36B6DFA9-CF2B-8C11-8FAF-C0C5D467185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30FFBCD-E620-BBCC-FE13-8D8BC49FC34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16</a:t>
            </a:fld>
            <a:endParaRPr dirty="0"/>
          </a:p>
        </p:txBody>
      </p:sp>
      <p:sp>
        <p:nvSpPr>
          <p:cNvPr id="9" name="Course Purpose">
            <a:extLst>
              <a:ext uri="{FF2B5EF4-FFF2-40B4-BE49-F238E27FC236}">
                <a16:creationId xmlns:a16="http://schemas.microsoft.com/office/drawing/2014/main" id="{A3B7E6B4-B20A-4FEC-A876-2CCCBB6A6BFD}"/>
              </a:ext>
            </a:extLst>
          </p:cNvPr>
          <p:cNvSpPr txBox="1"/>
          <p:nvPr/>
        </p:nvSpPr>
        <p:spPr>
          <a:xfrm>
            <a:off x="86276" y="1948142"/>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बाढ़ के प्रकार</a:t>
            </a:r>
          </a:p>
        </p:txBody>
      </p:sp>
      <p:pic>
        <p:nvPicPr>
          <p:cNvPr id="2" name="Picture 1">
            <a:extLst>
              <a:ext uri="{FF2B5EF4-FFF2-40B4-BE49-F238E27FC236}">
                <a16:creationId xmlns:a16="http://schemas.microsoft.com/office/drawing/2014/main" id="{FF570C24-8FA7-D22E-5B56-014C0566DF4B}"/>
              </a:ext>
            </a:extLst>
          </p:cNvPr>
          <p:cNvPicPr>
            <a:picLocks noChangeAspect="1"/>
          </p:cNvPicPr>
          <p:nvPr/>
        </p:nvPicPr>
        <p:blipFill>
          <a:blip r:embed="rId3"/>
          <a:stretch>
            <a:fillRect/>
          </a:stretch>
        </p:blipFill>
        <p:spPr>
          <a:xfrm>
            <a:off x="8273958" y="2234502"/>
            <a:ext cx="2965542" cy="2768161"/>
          </a:xfrm>
          <a:prstGeom prst="rect">
            <a:avLst/>
          </a:prstGeom>
        </p:spPr>
      </p:pic>
      <p:pic>
        <p:nvPicPr>
          <p:cNvPr id="3" name="Picture 2">
            <a:extLst>
              <a:ext uri="{FF2B5EF4-FFF2-40B4-BE49-F238E27FC236}">
                <a16:creationId xmlns:a16="http://schemas.microsoft.com/office/drawing/2014/main" id="{D9B8C590-1294-4448-6D70-001C988366F8}"/>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D0F8E8F6-1685-7000-DB5A-965630C12EB7}"/>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2279377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E19AC-C35A-AAC9-B23E-96BD3E21906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577E9EE-6681-0507-5ACA-938ECD44B7F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462F3A9-223B-2001-6F57-CEDC3CAB408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80EE304-3B15-8EC7-C9C1-BB5B1A9A6558}"/>
              </a:ext>
            </a:extLst>
          </p:cNvPr>
          <p:cNvSpPr txBox="1"/>
          <p:nvPr/>
        </p:nvSpPr>
        <p:spPr>
          <a:xfrm>
            <a:off x="4171272" y="1796970"/>
            <a:ext cx="7538128" cy="3496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FontTx/>
              <a:buAutoNum type="arabicParenR"/>
              <a:defRPr sz="5400">
                <a:latin typeface="Open Sans"/>
                <a:ea typeface="Open Sans"/>
                <a:cs typeface="Open Sans"/>
                <a:sym typeface="Open Sans"/>
              </a:defRPr>
            </a:pPr>
            <a:r>
              <a:rPr lang="en-US" sz="2700" dirty="0" err="1">
                <a:solidFill>
                  <a:schemeClr val="tx1"/>
                </a:solidFill>
              </a:rPr>
              <a:t>हर</a:t>
            </a:r>
            <a:r>
              <a:rPr lang="en-US" sz="2700" dirty="0">
                <a:solidFill>
                  <a:schemeClr val="tx1"/>
                </a:solidFill>
              </a:rPr>
              <a:t> </a:t>
            </a:r>
            <a:r>
              <a:rPr lang="en-US" sz="2700" dirty="0" err="1">
                <a:solidFill>
                  <a:schemeClr val="tx1"/>
                </a:solidFill>
              </a:rPr>
              <a:t>साल</a:t>
            </a:r>
            <a:r>
              <a:rPr lang="en-US" sz="2700" dirty="0">
                <a:solidFill>
                  <a:schemeClr val="tx1"/>
                </a:solidFill>
              </a:rPr>
              <a:t> </a:t>
            </a:r>
            <a:r>
              <a:rPr lang="en-US" sz="2700" dirty="0" err="1">
                <a:solidFill>
                  <a:schemeClr val="tx1"/>
                </a:solidFill>
              </a:rPr>
              <a:t>औसतन</a:t>
            </a:r>
            <a:r>
              <a:rPr lang="en-US" sz="2700" dirty="0">
                <a:solidFill>
                  <a:schemeClr val="tx1"/>
                </a:solidFill>
              </a:rPr>
              <a:t> 75 </a:t>
            </a:r>
            <a:r>
              <a:rPr lang="en-US" sz="2700" dirty="0" err="1">
                <a:solidFill>
                  <a:schemeClr val="tx1"/>
                </a:solidFill>
              </a:rPr>
              <a:t>लाख</a:t>
            </a:r>
            <a:r>
              <a:rPr lang="en-US" sz="2700" dirty="0">
                <a:solidFill>
                  <a:schemeClr val="tx1"/>
                </a:solidFill>
              </a:rPr>
              <a:t> </a:t>
            </a:r>
            <a:r>
              <a:rPr lang="en-US" sz="2700" dirty="0" err="1">
                <a:solidFill>
                  <a:schemeClr val="tx1"/>
                </a:solidFill>
              </a:rPr>
              <a:t>हेक्टेयर</a:t>
            </a:r>
            <a:r>
              <a:rPr lang="en-US" sz="2700" dirty="0">
                <a:solidFill>
                  <a:schemeClr val="tx1"/>
                </a:solidFill>
              </a:rPr>
              <a:t> </a:t>
            </a:r>
            <a:r>
              <a:rPr lang="en-US" sz="2700" dirty="0" err="1">
                <a:solidFill>
                  <a:schemeClr val="tx1"/>
                </a:solidFill>
              </a:rPr>
              <a:t>भूमि</a:t>
            </a:r>
            <a:r>
              <a:rPr lang="en-US" sz="2700" dirty="0">
                <a:solidFill>
                  <a:schemeClr val="tx1"/>
                </a:solidFill>
              </a:rPr>
              <a:t> </a:t>
            </a:r>
            <a:r>
              <a:rPr lang="en-US" sz="2700" dirty="0" err="1">
                <a:solidFill>
                  <a:schemeClr val="tx1"/>
                </a:solidFill>
              </a:rPr>
              <a:t>प्रभावित</a:t>
            </a:r>
            <a:r>
              <a:rPr lang="en-US" sz="2700" dirty="0">
                <a:solidFill>
                  <a:schemeClr val="tx1"/>
                </a:solidFill>
              </a:rPr>
              <a:t> </a:t>
            </a:r>
            <a:r>
              <a:rPr lang="en-US" sz="2700" dirty="0" err="1">
                <a:solidFill>
                  <a:schemeClr val="tx1"/>
                </a:solidFill>
              </a:rPr>
              <a:t>होती</a:t>
            </a:r>
            <a:r>
              <a:rPr lang="en-US" sz="2700" dirty="0">
                <a:solidFill>
                  <a:schemeClr val="tx1"/>
                </a:solidFill>
              </a:rPr>
              <a:t> </a:t>
            </a:r>
            <a:r>
              <a:rPr lang="en-US" sz="2700" dirty="0" err="1">
                <a:solidFill>
                  <a:schemeClr val="tx1"/>
                </a:solidFill>
              </a:rPr>
              <a:t>है</a:t>
            </a:r>
            <a:r>
              <a:rPr lang="en-US" sz="2700" dirty="0">
                <a:solidFill>
                  <a:schemeClr val="tx1"/>
                </a:solidFill>
              </a:rPr>
              <a:t>, 1600 </a:t>
            </a:r>
            <a:r>
              <a:rPr lang="en-US" sz="2700" dirty="0" err="1">
                <a:solidFill>
                  <a:schemeClr val="tx1"/>
                </a:solidFill>
              </a:rPr>
              <a:t>लोगों</a:t>
            </a:r>
            <a:r>
              <a:rPr lang="en-US" sz="2700" dirty="0">
                <a:solidFill>
                  <a:schemeClr val="tx1"/>
                </a:solidFill>
              </a:rPr>
              <a:t> </a:t>
            </a:r>
            <a:r>
              <a:rPr lang="en-US" sz="2700" dirty="0" err="1">
                <a:solidFill>
                  <a:schemeClr val="tx1"/>
                </a:solidFill>
              </a:rPr>
              <a:t>की</a:t>
            </a:r>
            <a:r>
              <a:rPr lang="en-US" sz="2700" dirty="0">
                <a:solidFill>
                  <a:schemeClr val="tx1"/>
                </a:solidFill>
              </a:rPr>
              <a:t> </a:t>
            </a:r>
            <a:r>
              <a:rPr lang="en-US" sz="2700" dirty="0" err="1">
                <a:solidFill>
                  <a:schemeClr val="tx1"/>
                </a:solidFill>
              </a:rPr>
              <a:t>जान</a:t>
            </a:r>
            <a:r>
              <a:rPr lang="en-US" sz="2700" dirty="0">
                <a:solidFill>
                  <a:schemeClr val="tx1"/>
                </a:solidFill>
              </a:rPr>
              <a:t> </a:t>
            </a:r>
            <a:r>
              <a:rPr lang="en-US" sz="2700" dirty="0" err="1">
                <a:solidFill>
                  <a:schemeClr val="tx1"/>
                </a:solidFill>
              </a:rPr>
              <a:t>चली</a:t>
            </a:r>
            <a:r>
              <a:rPr lang="en-US" sz="2700" dirty="0">
                <a:solidFill>
                  <a:schemeClr val="tx1"/>
                </a:solidFill>
              </a:rPr>
              <a:t> </a:t>
            </a:r>
            <a:r>
              <a:rPr lang="en-US" sz="2700" dirty="0" err="1">
                <a:solidFill>
                  <a:schemeClr val="tx1"/>
                </a:solidFill>
              </a:rPr>
              <a:t>जाती</a:t>
            </a:r>
            <a:r>
              <a:rPr lang="en-US" sz="2700" dirty="0">
                <a:solidFill>
                  <a:schemeClr val="tx1"/>
                </a:solidFill>
              </a:rPr>
              <a:t> </a:t>
            </a:r>
            <a:r>
              <a:rPr lang="en-US" sz="2700" dirty="0" err="1">
                <a:solidFill>
                  <a:schemeClr val="tx1"/>
                </a:solidFill>
              </a:rPr>
              <a:t>है</a:t>
            </a:r>
            <a:r>
              <a:rPr lang="en-US" sz="2700" dirty="0">
                <a:solidFill>
                  <a:schemeClr val="tx1"/>
                </a:solidFill>
              </a:rPr>
              <a:t> </a:t>
            </a:r>
            <a:r>
              <a:rPr lang="en-US" sz="2700" dirty="0" err="1">
                <a:solidFill>
                  <a:schemeClr val="tx1"/>
                </a:solidFill>
              </a:rPr>
              <a:t>और</a:t>
            </a:r>
            <a:r>
              <a:rPr lang="en-US" sz="2700" dirty="0">
                <a:solidFill>
                  <a:schemeClr val="tx1"/>
                </a:solidFill>
              </a:rPr>
              <a:t> </a:t>
            </a:r>
            <a:r>
              <a:rPr lang="en-US" sz="2700" dirty="0" err="1">
                <a:solidFill>
                  <a:schemeClr val="tx1"/>
                </a:solidFill>
              </a:rPr>
              <a:t>फसलों</a:t>
            </a:r>
            <a:r>
              <a:rPr lang="en-US" sz="2700" dirty="0">
                <a:solidFill>
                  <a:schemeClr val="tx1"/>
                </a:solidFill>
              </a:rPr>
              <a:t>, </a:t>
            </a:r>
            <a:r>
              <a:rPr lang="en-US" sz="2700" dirty="0" err="1">
                <a:solidFill>
                  <a:schemeClr val="tx1"/>
                </a:solidFill>
              </a:rPr>
              <a:t>घरों</a:t>
            </a:r>
            <a:r>
              <a:rPr lang="en-US" sz="2700" dirty="0">
                <a:solidFill>
                  <a:schemeClr val="tx1"/>
                </a:solidFill>
              </a:rPr>
              <a:t> </a:t>
            </a:r>
            <a:r>
              <a:rPr lang="en-US" sz="2700" dirty="0" err="1">
                <a:solidFill>
                  <a:schemeClr val="tx1"/>
                </a:solidFill>
              </a:rPr>
              <a:t>और</a:t>
            </a:r>
            <a:r>
              <a:rPr lang="en-US" sz="2700" dirty="0">
                <a:solidFill>
                  <a:schemeClr val="tx1"/>
                </a:solidFill>
              </a:rPr>
              <a:t> </a:t>
            </a:r>
            <a:r>
              <a:rPr lang="en-US" sz="2700" dirty="0" err="1">
                <a:solidFill>
                  <a:schemeClr val="tx1"/>
                </a:solidFill>
              </a:rPr>
              <a:t>सार्वजनिक</a:t>
            </a:r>
            <a:r>
              <a:rPr lang="en-US" sz="2700" dirty="0">
                <a:solidFill>
                  <a:schemeClr val="tx1"/>
                </a:solidFill>
              </a:rPr>
              <a:t> </a:t>
            </a:r>
            <a:r>
              <a:rPr lang="en-US" sz="2700" dirty="0" err="1">
                <a:solidFill>
                  <a:schemeClr val="tx1"/>
                </a:solidFill>
              </a:rPr>
              <a:t>उपयोगिताओं</a:t>
            </a:r>
            <a:r>
              <a:rPr lang="en-US" sz="2700" dirty="0">
                <a:solidFill>
                  <a:schemeClr val="tx1"/>
                </a:solidFill>
              </a:rPr>
              <a:t> </a:t>
            </a:r>
            <a:r>
              <a:rPr lang="en-US" sz="2700" dirty="0" err="1">
                <a:solidFill>
                  <a:schemeClr val="tx1"/>
                </a:solidFill>
              </a:rPr>
              <a:t>को</a:t>
            </a:r>
            <a:r>
              <a:rPr lang="en-US" sz="2700" dirty="0">
                <a:solidFill>
                  <a:schemeClr val="tx1"/>
                </a:solidFill>
              </a:rPr>
              <a:t> । </a:t>
            </a:r>
            <a:r>
              <a:rPr lang="en-US" sz="2700" dirty="0" err="1">
                <a:solidFill>
                  <a:schemeClr val="tx1"/>
                </a:solidFill>
              </a:rPr>
              <a:t>बाढ़</a:t>
            </a:r>
            <a:r>
              <a:rPr lang="en-US" sz="2700" dirty="0">
                <a:solidFill>
                  <a:schemeClr val="tx1"/>
                </a:solidFill>
              </a:rPr>
              <a:t> </a:t>
            </a:r>
            <a:r>
              <a:rPr lang="en-US" sz="2700" dirty="0" err="1">
                <a:solidFill>
                  <a:schemeClr val="tx1"/>
                </a:solidFill>
              </a:rPr>
              <a:t>से</a:t>
            </a:r>
            <a:r>
              <a:rPr lang="en-US" sz="2700" dirty="0">
                <a:solidFill>
                  <a:schemeClr val="tx1"/>
                </a:solidFill>
              </a:rPr>
              <a:t> 1805 </a:t>
            </a:r>
            <a:r>
              <a:rPr lang="en-US" sz="2700" dirty="0" err="1">
                <a:solidFill>
                  <a:schemeClr val="tx1"/>
                </a:solidFill>
              </a:rPr>
              <a:t>करोड़</a:t>
            </a:r>
            <a:r>
              <a:rPr lang="en-US" sz="2700" dirty="0">
                <a:solidFill>
                  <a:schemeClr val="tx1"/>
                </a:solidFill>
              </a:rPr>
              <a:t> </a:t>
            </a:r>
            <a:r>
              <a:rPr lang="en-US" sz="2700" dirty="0" err="1">
                <a:solidFill>
                  <a:schemeClr val="tx1"/>
                </a:solidFill>
              </a:rPr>
              <a:t>रु</a:t>
            </a:r>
            <a:r>
              <a:rPr lang="en-US" sz="2700" dirty="0">
                <a:solidFill>
                  <a:schemeClr val="tx1"/>
                </a:solidFill>
              </a:rPr>
              <a:t>. </a:t>
            </a:r>
            <a:r>
              <a:rPr lang="en-US" sz="2700" dirty="0" err="1">
                <a:solidFill>
                  <a:schemeClr val="tx1"/>
                </a:solidFill>
              </a:rPr>
              <a:t>रुपये</a:t>
            </a:r>
            <a:r>
              <a:rPr lang="en-US" sz="2700" dirty="0">
                <a:solidFill>
                  <a:schemeClr val="tx1"/>
                </a:solidFill>
              </a:rPr>
              <a:t> </a:t>
            </a:r>
            <a:r>
              <a:rPr lang="en-US" sz="2700" dirty="0" err="1">
                <a:solidFill>
                  <a:schemeClr val="tx1"/>
                </a:solidFill>
              </a:rPr>
              <a:t>का</a:t>
            </a:r>
            <a:r>
              <a:rPr lang="en-US" sz="2700" dirty="0">
                <a:solidFill>
                  <a:schemeClr val="tx1"/>
                </a:solidFill>
              </a:rPr>
              <a:t> </a:t>
            </a:r>
            <a:r>
              <a:rPr lang="en-US" sz="2700" dirty="0" err="1">
                <a:solidFill>
                  <a:schemeClr val="tx1"/>
                </a:solidFill>
              </a:rPr>
              <a:t>नुकसान</a:t>
            </a:r>
            <a:r>
              <a:rPr lang="en-US" sz="2700" dirty="0">
                <a:solidFill>
                  <a:schemeClr val="tx1"/>
                </a:solidFill>
              </a:rPr>
              <a:t> </a:t>
            </a:r>
            <a:r>
              <a:rPr lang="en-US" sz="2700" dirty="0" err="1">
                <a:solidFill>
                  <a:schemeClr val="tx1"/>
                </a:solidFill>
              </a:rPr>
              <a:t>होता</a:t>
            </a:r>
            <a:r>
              <a:rPr lang="en-US" sz="2700" dirty="0">
                <a:solidFill>
                  <a:schemeClr val="tx1"/>
                </a:solidFill>
              </a:rPr>
              <a:t> </a:t>
            </a:r>
            <a:r>
              <a:rPr lang="en-US" sz="2700" dirty="0" err="1">
                <a:solidFill>
                  <a:schemeClr val="tx1"/>
                </a:solidFill>
              </a:rPr>
              <a:t>है</a:t>
            </a:r>
            <a:r>
              <a:rPr lang="en-US" sz="2700" dirty="0">
                <a:solidFill>
                  <a:schemeClr val="tx1"/>
                </a:solidFill>
              </a:rPr>
              <a:t>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err="1">
                <a:solidFill>
                  <a:schemeClr val="tx1"/>
                </a:solidFill>
              </a:rPr>
              <a:t>भारत</a:t>
            </a:r>
            <a:r>
              <a:rPr lang="en-US" sz="2700" dirty="0">
                <a:solidFill>
                  <a:schemeClr val="tx1"/>
                </a:solidFill>
              </a:rPr>
              <a:t> </a:t>
            </a:r>
            <a:r>
              <a:rPr lang="en-US" sz="2700" dirty="0" err="1">
                <a:solidFill>
                  <a:schemeClr val="tx1"/>
                </a:solidFill>
              </a:rPr>
              <a:t>में</a:t>
            </a:r>
            <a:r>
              <a:rPr lang="en-US" sz="2700" dirty="0">
                <a:solidFill>
                  <a:schemeClr val="tx1"/>
                </a:solidFill>
              </a:rPr>
              <a:t>, </a:t>
            </a:r>
            <a:r>
              <a:rPr lang="en-US" sz="2700" dirty="0" err="1">
                <a:solidFill>
                  <a:schemeClr val="tx1"/>
                </a:solidFill>
              </a:rPr>
              <a:t>गंगा-ब्रह्मपुत्र</a:t>
            </a:r>
            <a:r>
              <a:rPr lang="en-US" sz="2700" dirty="0">
                <a:solidFill>
                  <a:schemeClr val="tx1"/>
                </a:solidFill>
              </a:rPr>
              <a:t> </a:t>
            </a:r>
            <a:r>
              <a:rPr lang="en-US" sz="2700" dirty="0" err="1">
                <a:solidFill>
                  <a:schemeClr val="tx1"/>
                </a:solidFill>
              </a:rPr>
              <a:t>बेसिन</a:t>
            </a:r>
            <a:r>
              <a:rPr lang="en-US" sz="2700" dirty="0">
                <a:solidFill>
                  <a:schemeClr val="tx1"/>
                </a:solidFill>
              </a:rPr>
              <a:t> </a:t>
            </a:r>
            <a:r>
              <a:rPr lang="en-US" sz="2700" dirty="0" err="1">
                <a:solidFill>
                  <a:schemeClr val="tx1"/>
                </a:solidFill>
              </a:rPr>
              <a:t>में</a:t>
            </a:r>
            <a:r>
              <a:rPr lang="en-US" sz="2700" dirty="0">
                <a:solidFill>
                  <a:schemeClr val="tx1"/>
                </a:solidFill>
              </a:rPr>
              <a:t> </a:t>
            </a:r>
            <a:r>
              <a:rPr lang="en-US" sz="2700" dirty="0" err="1">
                <a:solidFill>
                  <a:schemeClr val="tx1"/>
                </a:solidFill>
              </a:rPr>
              <a:t>बाढ़</a:t>
            </a:r>
            <a:r>
              <a:rPr lang="en-US" sz="2700" dirty="0">
                <a:solidFill>
                  <a:schemeClr val="tx1"/>
                </a:solidFill>
              </a:rPr>
              <a:t> </a:t>
            </a:r>
            <a:r>
              <a:rPr lang="en-US" sz="2700" dirty="0" err="1">
                <a:solidFill>
                  <a:schemeClr val="tx1"/>
                </a:solidFill>
              </a:rPr>
              <a:t>सबसे</a:t>
            </a:r>
            <a:r>
              <a:rPr lang="en-US" sz="2700" dirty="0">
                <a:solidFill>
                  <a:schemeClr val="tx1"/>
                </a:solidFill>
              </a:rPr>
              <a:t> </a:t>
            </a:r>
            <a:r>
              <a:rPr lang="en-US" sz="2700" dirty="0" err="1">
                <a:solidFill>
                  <a:schemeClr val="tx1"/>
                </a:solidFill>
              </a:rPr>
              <a:t>अधिक</a:t>
            </a:r>
            <a:r>
              <a:rPr lang="en-US" sz="2700" dirty="0">
                <a:solidFill>
                  <a:schemeClr val="tx1"/>
                </a:solidFill>
              </a:rPr>
              <a:t> </a:t>
            </a:r>
            <a:r>
              <a:rPr lang="en-US" sz="2700" dirty="0" err="1">
                <a:solidFill>
                  <a:schemeClr val="tx1"/>
                </a:solidFill>
              </a:rPr>
              <a:t>बार</a:t>
            </a:r>
            <a:r>
              <a:rPr lang="en-US" sz="2700" dirty="0">
                <a:solidFill>
                  <a:schemeClr val="tx1"/>
                </a:solidFill>
              </a:rPr>
              <a:t> </a:t>
            </a:r>
            <a:r>
              <a:rPr lang="en-US" sz="2700" dirty="0" err="1">
                <a:solidFill>
                  <a:schemeClr val="tx1"/>
                </a:solidFill>
              </a:rPr>
              <a:t>आती</a:t>
            </a:r>
            <a:r>
              <a:rPr lang="en-US" sz="2700" dirty="0">
                <a:solidFill>
                  <a:schemeClr val="tx1"/>
                </a:solidFill>
              </a:rPr>
              <a:t> </a:t>
            </a:r>
            <a:r>
              <a:rPr lang="en-US" sz="2700" dirty="0" err="1">
                <a:solidFill>
                  <a:schemeClr val="tx1"/>
                </a:solidFill>
              </a:rPr>
              <a:t>है</a:t>
            </a:r>
            <a:r>
              <a:rPr lang="en-US" sz="2700" dirty="0">
                <a:solidFill>
                  <a:schemeClr val="tx1"/>
                </a:solidFill>
              </a:rPr>
              <a:t> </a:t>
            </a:r>
            <a:r>
              <a:rPr lang="en-US" sz="2700" dirty="0" err="1">
                <a:solidFill>
                  <a:schemeClr val="tx1"/>
                </a:solidFill>
              </a:rPr>
              <a:t>और</a:t>
            </a:r>
            <a:r>
              <a:rPr lang="en-US" sz="2700" dirty="0">
                <a:solidFill>
                  <a:schemeClr val="tx1"/>
                </a:solidFill>
              </a:rPr>
              <a:t> </a:t>
            </a:r>
            <a:r>
              <a:rPr lang="en-US" sz="2700" dirty="0" err="1">
                <a:solidFill>
                  <a:schemeClr val="tx1"/>
                </a:solidFill>
              </a:rPr>
              <a:t>बंगाल</a:t>
            </a:r>
            <a:r>
              <a:rPr lang="en-US" sz="2700" dirty="0">
                <a:solidFill>
                  <a:schemeClr val="tx1"/>
                </a:solidFill>
              </a:rPr>
              <a:t> </a:t>
            </a:r>
            <a:r>
              <a:rPr lang="en-US" sz="2700" dirty="0" err="1">
                <a:solidFill>
                  <a:schemeClr val="tx1"/>
                </a:solidFill>
              </a:rPr>
              <a:t>की</a:t>
            </a:r>
            <a:r>
              <a:rPr lang="en-US" sz="2700" dirty="0">
                <a:solidFill>
                  <a:schemeClr val="tx1"/>
                </a:solidFill>
              </a:rPr>
              <a:t> </a:t>
            </a:r>
            <a:r>
              <a:rPr lang="en-US" sz="2700" dirty="0" err="1">
                <a:solidFill>
                  <a:schemeClr val="tx1"/>
                </a:solidFill>
              </a:rPr>
              <a:t>खाड़ी</a:t>
            </a:r>
            <a:r>
              <a:rPr lang="en-US" sz="2700" dirty="0">
                <a:solidFill>
                  <a:schemeClr val="tx1"/>
                </a:solidFill>
              </a:rPr>
              <a:t> </a:t>
            </a:r>
            <a:r>
              <a:rPr lang="en-US" sz="2700" dirty="0" err="1">
                <a:solidFill>
                  <a:schemeClr val="tx1"/>
                </a:solidFill>
              </a:rPr>
              <a:t>और</a:t>
            </a:r>
            <a:r>
              <a:rPr lang="en-US" sz="2700" dirty="0">
                <a:solidFill>
                  <a:schemeClr val="tx1"/>
                </a:solidFill>
              </a:rPr>
              <a:t> </a:t>
            </a:r>
            <a:r>
              <a:rPr lang="en-US" sz="2700" dirty="0" err="1">
                <a:solidFill>
                  <a:schemeClr val="tx1"/>
                </a:solidFill>
              </a:rPr>
              <a:t>अरब</a:t>
            </a:r>
            <a:r>
              <a:rPr lang="en-US" sz="2700" dirty="0">
                <a:solidFill>
                  <a:schemeClr val="tx1"/>
                </a:solidFill>
              </a:rPr>
              <a:t> </a:t>
            </a:r>
            <a:r>
              <a:rPr lang="en-US" sz="2700" dirty="0" err="1">
                <a:solidFill>
                  <a:schemeClr val="tx1"/>
                </a:solidFill>
              </a:rPr>
              <a:t>सागर</a:t>
            </a:r>
            <a:r>
              <a:rPr lang="en-US" sz="2700" dirty="0">
                <a:solidFill>
                  <a:schemeClr val="tx1"/>
                </a:solidFill>
              </a:rPr>
              <a:t> </a:t>
            </a:r>
            <a:r>
              <a:rPr lang="en-US" sz="2700" dirty="0" err="1">
                <a:solidFill>
                  <a:schemeClr val="tx1"/>
                </a:solidFill>
              </a:rPr>
              <a:t>के</a:t>
            </a:r>
            <a:r>
              <a:rPr lang="en-US" sz="2700" dirty="0">
                <a:solidFill>
                  <a:schemeClr val="tx1"/>
                </a:solidFill>
              </a:rPr>
              <a:t> </a:t>
            </a:r>
            <a:r>
              <a:rPr lang="en-US" sz="2700" dirty="0" err="1">
                <a:solidFill>
                  <a:schemeClr val="tx1"/>
                </a:solidFill>
              </a:rPr>
              <a:t>आसपास</a:t>
            </a:r>
            <a:r>
              <a:rPr lang="en-US" sz="2700" dirty="0">
                <a:solidFill>
                  <a:schemeClr val="tx1"/>
                </a:solidFill>
              </a:rPr>
              <a:t> </a:t>
            </a:r>
            <a:r>
              <a:rPr lang="en-US" sz="2700" dirty="0" err="1">
                <a:solidFill>
                  <a:schemeClr val="tx1"/>
                </a:solidFill>
              </a:rPr>
              <a:t>के</a:t>
            </a:r>
            <a:r>
              <a:rPr lang="en-US" sz="2700" dirty="0">
                <a:solidFill>
                  <a:schemeClr val="tx1"/>
                </a:solidFill>
              </a:rPr>
              <a:t> </a:t>
            </a:r>
            <a:r>
              <a:rPr lang="en-US" sz="2700" dirty="0" err="1">
                <a:solidFill>
                  <a:schemeClr val="tx1"/>
                </a:solidFill>
              </a:rPr>
              <a:t>तटीय</a:t>
            </a:r>
            <a:r>
              <a:rPr lang="en-US" sz="2700" dirty="0">
                <a:solidFill>
                  <a:schemeClr val="tx1"/>
                </a:solidFill>
              </a:rPr>
              <a:t> </a:t>
            </a:r>
            <a:r>
              <a:rPr lang="en-US" sz="2700" dirty="0" err="1">
                <a:solidFill>
                  <a:schemeClr val="tx1"/>
                </a:solidFill>
              </a:rPr>
              <a:t>क्षेत्रों</a:t>
            </a:r>
            <a:r>
              <a:rPr lang="en-US" sz="2700" dirty="0">
                <a:solidFill>
                  <a:schemeClr val="tx1"/>
                </a:solidFill>
              </a:rPr>
              <a:t> </a:t>
            </a:r>
            <a:r>
              <a:rPr lang="en-US" sz="2700" dirty="0" err="1">
                <a:solidFill>
                  <a:schemeClr val="tx1"/>
                </a:solidFill>
              </a:rPr>
              <a:t>में</a:t>
            </a:r>
            <a:r>
              <a:rPr lang="en-US" sz="2700" dirty="0">
                <a:solidFill>
                  <a:schemeClr val="tx1"/>
                </a:solidFill>
              </a:rPr>
              <a:t> </a:t>
            </a:r>
            <a:r>
              <a:rPr lang="en-US" sz="2700" dirty="0" err="1">
                <a:solidFill>
                  <a:schemeClr val="tx1"/>
                </a:solidFill>
              </a:rPr>
              <a:t>अक्सर</a:t>
            </a:r>
            <a:r>
              <a:rPr lang="en-US" sz="2700" dirty="0">
                <a:solidFill>
                  <a:schemeClr val="tx1"/>
                </a:solidFill>
              </a:rPr>
              <a:t> </a:t>
            </a:r>
            <a:r>
              <a:rPr lang="en-US" sz="2700" dirty="0" err="1">
                <a:solidFill>
                  <a:schemeClr val="tx1"/>
                </a:solidFill>
              </a:rPr>
              <a:t>चक्रवात</a:t>
            </a:r>
            <a:r>
              <a:rPr lang="en-US" sz="2700" dirty="0">
                <a:solidFill>
                  <a:schemeClr val="tx1"/>
                </a:solidFill>
              </a:rPr>
              <a:t> </a:t>
            </a:r>
            <a:r>
              <a:rPr lang="en-US" sz="2700" dirty="0" err="1">
                <a:solidFill>
                  <a:schemeClr val="tx1"/>
                </a:solidFill>
              </a:rPr>
              <a:t>आते</a:t>
            </a:r>
            <a:r>
              <a:rPr lang="en-US" sz="2700" dirty="0">
                <a:solidFill>
                  <a:schemeClr val="tx1"/>
                </a:solidFill>
              </a:rPr>
              <a:t> </a:t>
            </a:r>
            <a:r>
              <a:rPr lang="en-US" sz="2700" dirty="0" err="1">
                <a:solidFill>
                  <a:schemeClr val="tx1"/>
                </a:solidFill>
              </a:rPr>
              <a:t>हैं</a:t>
            </a:r>
            <a:r>
              <a:rPr lang="en-US" sz="2700" dirty="0">
                <a:solidFill>
                  <a:schemeClr val="tx1"/>
                </a:solidFill>
              </a:rPr>
              <a:t>। </a:t>
            </a:r>
          </a:p>
        </p:txBody>
      </p:sp>
      <p:sp>
        <p:nvSpPr>
          <p:cNvPr id="11" name="Line">
            <a:extLst>
              <a:ext uri="{FF2B5EF4-FFF2-40B4-BE49-F238E27FC236}">
                <a16:creationId xmlns:a16="http://schemas.microsoft.com/office/drawing/2014/main" id="{D62C1005-47AB-17AD-E2B7-B51B9BB43FD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EFE7896-D680-879E-DBB5-B59B73743A8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B0EE05B-5741-81B8-EF7C-A414053A26A9}"/>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29103193-E9BD-1268-9D58-1EA462D7A5B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C85E13B-470C-10D1-7181-6E31349F3C1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17</a:t>
            </a:fld>
            <a:endParaRPr dirty="0"/>
          </a:p>
        </p:txBody>
      </p:sp>
      <p:sp>
        <p:nvSpPr>
          <p:cNvPr id="9" name="Course Purpose">
            <a:extLst>
              <a:ext uri="{FF2B5EF4-FFF2-40B4-BE49-F238E27FC236}">
                <a16:creationId xmlns:a16="http://schemas.microsoft.com/office/drawing/2014/main" id="{C02739CF-F3F9-3ED4-A1DB-1BDB3FDDD898}"/>
              </a:ext>
            </a:extLst>
          </p:cNvPr>
          <p:cNvSpPr txBox="1"/>
          <p:nvPr/>
        </p:nvSpPr>
        <p:spPr>
          <a:xfrm>
            <a:off x="86276" y="1948142"/>
            <a:ext cx="3997590" cy="1335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भारत का </a:t>
            </a:r>
            <a:r>
              <a:rPr lang="en-US" sz="3600" dirty="0" err="1"/>
              <a:t>बाढ़</a:t>
            </a:r>
            <a:r>
              <a:rPr lang="en-US" sz="3600" dirty="0"/>
              <a:t> </a:t>
            </a:r>
          </a:p>
          <a:p>
            <a:pPr>
              <a:lnSpc>
                <a:spcPct val="150000"/>
              </a:lnSpc>
              <a:defRPr sz="7200" b="1" cap="all">
                <a:solidFill>
                  <a:srgbClr val="C00000"/>
                </a:solidFill>
                <a:latin typeface="Open Sans"/>
                <a:ea typeface="Open Sans"/>
                <a:cs typeface="Open Sans"/>
                <a:sym typeface="Open Sans"/>
              </a:defRPr>
            </a:pPr>
            <a:r>
              <a:rPr lang="en-US" sz="3600" dirty="0" err="1"/>
              <a:t>प्र</a:t>
            </a:r>
            <a:r>
              <a:rPr lang="hi-IN" sz="3600" dirty="0"/>
              <a:t>भावित</a:t>
            </a:r>
            <a:r>
              <a:rPr lang="en-US" sz="3600" dirty="0"/>
              <a:t> क्षेत्र</a:t>
            </a:r>
          </a:p>
        </p:txBody>
      </p:sp>
      <p:pic>
        <p:nvPicPr>
          <p:cNvPr id="3" name="Picture 2">
            <a:extLst>
              <a:ext uri="{FF2B5EF4-FFF2-40B4-BE49-F238E27FC236}">
                <a16:creationId xmlns:a16="http://schemas.microsoft.com/office/drawing/2014/main" id="{D15C8963-2728-BA17-3C3D-79258EA0028C}"/>
              </a:ext>
            </a:extLst>
          </p:cNvPr>
          <p:cNvPicPr>
            <a:picLocks noChangeAspect="1"/>
          </p:cNvPicPr>
          <p:nvPr/>
        </p:nvPicPr>
        <p:blipFill>
          <a:blip r:embed="rId2"/>
          <a:stretch>
            <a:fillRect/>
          </a:stretch>
        </p:blipFill>
        <p:spPr>
          <a:xfrm>
            <a:off x="747704" y="3572539"/>
            <a:ext cx="2674734" cy="1853503"/>
          </a:xfrm>
          <a:prstGeom prst="rect">
            <a:avLst/>
          </a:prstGeom>
        </p:spPr>
      </p:pic>
      <p:pic>
        <p:nvPicPr>
          <p:cNvPr id="2" name="Picture 1">
            <a:extLst>
              <a:ext uri="{FF2B5EF4-FFF2-40B4-BE49-F238E27FC236}">
                <a16:creationId xmlns:a16="http://schemas.microsoft.com/office/drawing/2014/main" id="{5C998F6C-420D-BB8D-17B2-F5EC4CE16C0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5D853C8E-2E4C-C168-AA9C-685885C7E308}"/>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9417154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5A16-029B-7AE5-A835-95D3302DD94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6A84DE-1C6F-CB73-AA38-17BB64C5487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B0B9571-415C-BE30-B0B3-F71C50DC5B2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3" name="Rectangle">
            <a:extLst>
              <a:ext uri="{FF2B5EF4-FFF2-40B4-BE49-F238E27FC236}">
                <a16:creationId xmlns:a16="http://schemas.microsoft.com/office/drawing/2014/main" id="{32A81586-466E-06FE-9052-D75BA067353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DFE5858-7A88-ECCC-66C0-64DC373EAC2C}"/>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3147A482-9899-FEE1-8780-C54057AF4F2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0BDC1105-2604-41D7-EC1A-9963351FBAE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18</a:t>
            </a:fld>
            <a:endParaRPr dirty="0"/>
          </a:p>
        </p:txBody>
      </p:sp>
      <p:sp>
        <p:nvSpPr>
          <p:cNvPr id="9" name="Course Purpose">
            <a:extLst>
              <a:ext uri="{FF2B5EF4-FFF2-40B4-BE49-F238E27FC236}">
                <a16:creationId xmlns:a16="http://schemas.microsoft.com/office/drawing/2014/main" id="{BFEF8240-F540-DEA1-7573-82B099FABC42}"/>
              </a:ext>
            </a:extLst>
          </p:cNvPr>
          <p:cNvSpPr txBox="1"/>
          <p:nvPr/>
        </p:nvSpPr>
        <p:spPr>
          <a:xfrm>
            <a:off x="86276" y="1948142"/>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भारत में भीषण बाढ़  </a:t>
            </a:r>
          </a:p>
        </p:txBody>
      </p:sp>
      <p:pic>
        <p:nvPicPr>
          <p:cNvPr id="3" name="Picture 2">
            <a:extLst>
              <a:ext uri="{FF2B5EF4-FFF2-40B4-BE49-F238E27FC236}">
                <a16:creationId xmlns:a16="http://schemas.microsoft.com/office/drawing/2014/main" id="{E38BEB65-8B9C-4DEF-9E29-737F9FF3757B}"/>
              </a:ext>
            </a:extLst>
          </p:cNvPr>
          <p:cNvPicPr>
            <a:picLocks noChangeAspect="1"/>
          </p:cNvPicPr>
          <p:nvPr/>
        </p:nvPicPr>
        <p:blipFill>
          <a:blip r:embed="rId2"/>
          <a:stretch>
            <a:fillRect/>
          </a:stretch>
        </p:blipFill>
        <p:spPr>
          <a:xfrm>
            <a:off x="747704" y="3572539"/>
            <a:ext cx="2674734" cy="1853503"/>
          </a:xfrm>
          <a:prstGeom prst="rect">
            <a:avLst/>
          </a:prstGeom>
        </p:spPr>
      </p:pic>
      <p:graphicFrame>
        <p:nvGraphicFramePr>
          <p:cNvPr id="4" name="Table 3">
            <a:extLst>
              <a:ext uri="{FF2B5EF4-FFF2-40B4-BE49-F238E27FC236}">
                <a16:creationId xmlns:a16="http://schemas.microsoft.com/office/drawing/2014/main" id="{65BA3EE4-0680-0D7E-A096-BCDC6B5A177F}"/>
              </a:ext>
            </a:extLst>
          </p:cNvPr>
          <p:cNvGraphicFramePr>
            <a:graphicFrameLocks noGrp="1"/>
          </p:cNvGraphicFramePr>
          <p:nvPr>
            <p:extLst>
              <p:ext uri="{D42A27DB-BD31-4B8C-83A1-F6EECF244321}">
                <p14:modId xmlns:p14="http://schemas.microsoft.com/office/powerpoint/2010/main" val="3250374547"/>
              </p:ext>
            </p:extLst>
          </p:nvPr>
        </p:nvGraphicFramePr>
        <p:xfrm>
          <a:off x="4101900" y="25280"/>
          <a:ext cx="6697240" cy="6832720"/>
        </p:xfrm>
        <a:graphic>
          <a:graphicData uri="http://schemas.openxmlformats.org/drawingml/2006/table">
            <a:tbl>
              <a:tblPr firstRow="1" bandRow="1">
                <a:tableStyleId>{5C22544A-7EE6-4342-B048-85BDC9FD1C3A}</a:tableStyleId>
              </a:tblPr>
              <a:tblGrid>
                <a:gridCol w="920871">
                  <a:extLst>
                    <a:ext uri="{9D8B030D-6E8A-4147-A177-3AD203B41FA5}">
                      <a16:colId xmlns:a16="http://schemas.microsoft.com/office/drawing/2014/main" val="20000"/>
                    </a:ext>
                  </a:extLst>
                </a:gridCol>
                <a:gridCol w="1095502">
                  <a:extLst>
                    <a:ext uri="{9D8B030D-6E8A-4147-A177-3AD203B41FA5}">
                      <a16:colId xmlns:a16="http://schemas.microsoft.com/office/drawing/2014/main" val="20001"/>
                    </a:ext>
                  </a:extLst>
                </a:gridCol>
                <a:gridCol w="2304427">
                  <a:extLst>
                    <a:ext uri="{9D8B030D-6E8A-4147-A177-3AD203B41FA5}">
                      <a16:colId xmlns:a16="http://schemas.microsoft.com/office/drawing/2014/main" val="20002"/>
                    </a:ext>
                  </a:extLst>
                </a:gridCol>
                <a:gridCol w="2376440">
                  <a:extLst>
                    <a:ext uri="{9D8B030D-6E8A-4147-A177-3AD203B41FA5}">
                      <a16:colId xmlns:a16="http://schemas.microsoft.com/office/drawing/2014/main" val="20003"/>
                    </a:ext>
                  </a:extLst>
                </a:gridCol>
              </a:tblGrid>
              <a:tr h="489148">
                <a:tc>
                  <a:txBody>
                    <a:bodyPr/>
                    <a:lstStyle/>
                    <a:p>
                      <a:pPr algn="ctr" fontAlgn="base"/>
                      <a:r>
                        <a:rPr lang="en-US" sz="1400" b="1" dirty="0">
                          <a:effectLst/>
                          <a:latin typeface="Open sence"/>
                        </a:rPr>
                        <a:t>पद</a:t>
                      </a:r>
                    </a:p>
                  </a:txBody>
                  <a:tcPr marL="50800" marR="50800" marT="127000" marB="127000" anchor="ctr"/>
                </a:tc>
                <a:tc>
                  <a:txBody>
                    <a:bodyPr/>
                    <a:lstStyle/>
                    <a:p>
                      <a:pPr algn="ctr" fontAlgn="base"/>
                      <a:r>
                        <a:rPr lang="en-US" sz="1400" b="1" dirty="0">
                          <a:effectLst/>
                          <a:latin typeface="Open sence"/>
                        </a:rPr>
                        <a:t>Year</a:t>
                      </a:r>
                    </a:p>
                  </a:txBody>
                  <a:tcPr marL="127000" marR="127000" marT="127000" marB="127000" anchor="ctr"/>
                </a:tc>
                <a:tc>
                  <a:txBody>
                    <a:bodyPr/>
                    <a:lstStyle/>
                    <a:p>
                      <a:pPr algn="ctr" fontAlgn="base"/>
                      <a:r>
                        <a:rPr lang="en-US" sz="1400" b="1">
                          <a:effectLst/>
                          <a:latin typeface="Open sence"/>
                        </a:rPr>
                        <a:t>Flood Event</a:t>
                      </a:r>
                    </a:p>
                  </a:txBody>
                  <a:tcPr marL="127000" marR="127000" marT="127000" marB="127000" anchor="ctr"/>
                </a:tc>
                <a:tc>
                  <a:txBody>
                    <a:bodyPr/>
                    <a:lstStyle/>
                    <a:p>
                      <a:pPr algn="ctr" fontAlgn="base"/>
                      <a:r>
                        <a:rPr lang="en-US" sz="1400" b="1">
                          <a:effectLst/>
                          <a:latin typeface="Open sence"/>
                        </a:rPr>
                        <a:t>States Affected</a:t>
                      </a:r>
                    </a:p>
                  </a:txBody>
                  <a:tcPr marL="127000" marR="127000" marT="127000" marB="127000" anchor="ctr"/>
                </a:tc>
                <a:extLst>
                  <a:ext uri="{0D108BD9-81ED-4DB2-BD59-A6C34878D82A}">
                    <a16:rowId xmlns:a16="http://schemas.microsoft.com/office/drawing/2014/main" val="10000"/>
                  </a:ext>
                </a:extLst>
              </a:tr>
              <a:tr h="576307">
                <a:tc>
                  <a:txBody>
                    <a:bodyPr/>
                    <a:lstStyle/>
                    <a:p>
                      <a:pPr algn="ctr" fontAlgn="ctr"/>
                      <a:r>
                        <a:rPr lang="en-US" sz="1400" b="0" dirty="0">
                          <a:effectLst/>
                          <a:latin typeface="Open sence"/>
                        </a:rPr>
                        <a:t>1</a:t>
                      </a:r>
                    </a:p>
                  </a:txBody>
                  <a:tcPr marL="127000" marR="127000" marT="177800" marB="177800" anchor="ctr"/>
                </a:tc>
                <a:tc>
                  <a:txBody>
                    <a:bodyPr/>
                    <a:lstStyle/>
                    <a:p>
                      <a:pPr algn="ctr" fontAlgn="ctr">
                        <a:spcBef>
                          <a:spcPts val="0"/>
                        </a:spcBef>
                      </a:pPr>
                      <a:r>
                        <a:rPr lang="en-US" sz="1400" b="0" dirty="0">
                          <a:effectLst/>
                          <a:latin typeface="Open sence"/>
                        </a:rPr>
                        <a:t>1954</a:t>
                      </a:r>
                    </a:p>
                  </a:txBody>
                  <a:tcPr marL="127000" marR="127000" marT="177800" marB="177800" anchor="ctr"/>
                </a:tc>
                <a:tc>
                  <a:txBody>
                    <a:bodyPr/>
                    <a:lstStyle/>
                    <a:p>
                      <a:pPr algn="l" fontAlgn="ctr"/>
                      <a:r>
                        <a:rPr lang="en-US" sz="1400" b="0" dirty="0">
                          <a:effectLst/>
                          <a:latin typeface="Open sence"/>
                        </a:rPr>
                        <a:t>North India Floods</a:t>
                      </a:r>
                    </a:p>
                  </a:txBody>
                  <a:tcPr marL="127000" marR="127000" marT="177800" marB="177800" anchor="ctr"/>
                </a:tc>
                <a:tc>
                  <a:txBody>
                    <a:bodyPr/>
                    <a:lstStyle/>
                    <a:p>
                      <a:pPr algn="ctr" fontAlgn="ctr"/>
                      <a:r>
                        <a:rPr lang="en-US" sz="1400" b="0">
                          <a:effectLst/>
                          <a:latin typeface="Open sence"/>
                        </a:rPr>
                        <a:t>Uttar Pradesh, Bihar</a:t>
                      </a:r>
                    </a:p>
                  </a:txBody>
                  <a:tcPr marL="127000" marR="127000" marT="177800" marB="177800" anchor="ctr"/>
                </a:tc>
                <a:extLst>
                  <a:ext uri="{0D108BD9-81ED-4DB2-BD59-A6C34878D82A}">
                    <a16:rowId xmlns:a16="http://schemas.microsoft.com/office/drawing/2014/main" val="10001"/>
                  </a:ext>
                </a:extLst>
              </a:tr>
              <a:tr h="576307">
                <a:tc>
                  <a:txBody>
                    <a:bodyPr/>
                    <a:lstStyle/>
                    <a:p>
                      <a:pPr algn="ctr" fontAlgn="ctr"/>
                      <a:r>
                        <a:rPr lang="en-US" sz="1400" b="0" dirty="0">
                          <a:effectLst/>
                          <a:latin typeface="Open sence"/>
                        </a:rPr>
                        <a:t>2</a:t>
                      </a:r>
                    </a:p>
                  </a:txBody>
                  <a:tcPr marL="127000" marR="127000" marT="177800" marB="177800" anchor="ctr"/>
                </a:tc>
                <a:tc>
                  <a:txBody>
                    <a:bodyPr/>
                    <a:lstStyle/>
                    <a:p>
                      <a:pPr algn="ctr" fontAlgn="ctr"/>
                      <a:r>
                        <a:rPr lang="en-US" sz="1400" b="0">
                          <a:effectLst/>
                          <a:latin typeface="Open sence"/>
                        </a:rPr>
                        <a:t>1970</a:t>
                      </a:r>
                    </a:p>
                  </a:txBody>
                  <a:tcPr marL="127000" marR="127000" marT="177800" marB="177800" anchor="ctr"/>
                </a:tc>
                <a:tc>
                  <a:txBody>
                    <a:bodyPr/>
                    <a:lstStyle/>
                    <a:p>
                      <a:pPr algn="l" fontAlgn="ctr"/>
                      <a:r>
                        <a:rPr lang="en-US" sz="1400" b="0" dirty="0">
                          <a:effectLst/>
                          <a:latin typeface="Open sence"/>
                        </a:rPr>
                        <a:t>Assam Flood</a:t>
                      </a:r>
                    </a:p>
                  </a:txBody>
                  <a:tcPr marL="127000" marR="127000" marT="177800" marB="177800" anchor="ctr"/>
                </a:tc>
                <a:tc>
                  <a:txBody>
                    <a:bodyPr/>
                    <a:lstStyle/>
                    <a:p>
                      <a:pPr algn="ctr" fontAlgn="ctr"/>
                      <a:r>
                        <a:rPr lang="en-US" sz="1400" b="0" dirty="0">
                          <a:effectLst/>
                          <a:latin typeface="Open sence"/>
                        </a:rPr>
                        <a:t>Assam</a:t>
                      </a:r>
                    </a:p>
                  </a:txBody>
                  <a:tcPr marL="127000" marR="127000" marT="177800" marB="177800" anchor="ctr"/>
                </a:tc>
                <a:extLst>
                  <a:ext uri="{0D108BD9-81ED-4DB2-BD59-A6C34878D82A}">
                    <a16:rowId xmlns:a16="http://schemas.microsoft.com/office/drawing/2014/main" val="10002"/>
                  </a:ext>
                </a:extLst>
              </a:tr>
              <a:tr h="588974">
                <a:tc>
                  <a:txBody>
                    <a:bodyPr/>
                    <a:lstStyle/>
                    <a:p>
                      <a:pPr algn="ctr" fontAlgn="ctr"/>
                      <a:r>
                        <a:rPr lang="en-US" sz="1400" b="0" dirty="0">
                          <a:effectLst/>
                          <a:latin typeface="Open sence"/>
                        </a:rPr>
                        <a:t>3</a:t>
                      </a:r>
                    </a:p>
                  </a:txBody>
                  <a:tcPr marL="127000" marR="127000" marT="177800" marB="177800" anchor="ctr"/>
                </a:tc>
                <a:tc>
                  <a:txBody>
                    <a:bodyPr/>
                    <a:lstStyle/>
                    <a:p>
                      <a:pPr algn="ctr" fontAlgn="ctr"/>
                      <a:r>
                        <a:rPr lang="en-US" sz="1400" b="0" dirty="0">
                          <a:effectLst/>
                          <a:latin typeface="Open sence"/>
                        </a:rPr>
                        <a:t>1978</a:t>
                      </a:r>
                    </a:p>
                  </a:txBody>
                  <a:tcPr marL="127000" marR="127000" marT="177800" marB="177800" anchor="ctr"/>
                </a:tc>
                <a:tc>
                  <a:txBody>
                    <a:bodyPr/>
                    <a:lstStyle/>
                    <a:p>
                      <a:pPr algn="l" fontAlgn="ctr"/>
                      <a:r>
                        <a:rPr lang="en-US" sz="1400" b="0" dirty="0">
                          <a:effectLst/>
                          <a:latin typeface="Open sence"/>
                        </a:rPr>
                        <a:t>North India Floods</a:t>
                      </a:r>
                    </a:p>
                  </a:txBody>
                  <a:tcPr marL="127000" marR="127000" marT="177800" marB="177800" anchor="ctr"/>
                </a:tc>
                <a:tc>
                  <a:txBody>
                    <a:bodyPr/>
                    <a:lstStyle/>
                    <a:p>
                      <a:pPr algn="ctr" fontAlgn="ctr"/>
                      <a:r>
                        <a:rPr lang="en-US" sz="1400" b="0" dirty="0">
                          <a:effectLst/>
                          <a:latin typeface="Open sence"/>
                        </a:rPr>
                        <a:t>Bihar, West Bengal</a:t>
                      </a:r>
                    </a:p>
                  </a:txBody>
                  <a:tcPr marL="127000" marR="127000" marT="177800" marB="177800" anchor="ctr"/>
                </a:tc>
                <a:extLst>
                  <a:ext uri="{0D108BD9-81ED-4DB2-BD59-A6C34878D82A}">
                    <a16:rowId xmlns:a16="http://schemas.microsoft.com/office/drawing/2014/main" val="10003"/>
                  </a:ext>
                </a:extLst>
              </a:tr>
              <a:tr h="588974">
                <a:tc>
                  <a:txBody>
                    <a:bodyPr/>
                    <a:lstStyle/>
                    <a:p>
                      <a:pPr algn="ctr" fontAlgn="ctr"/>
                      <a:r>
                        <a:rPr lang="en-US" sz="1400" b="0">
                          <a:effectLst/>
                          <a:latin typeface="Open sence"/>
                        </a:rPr>
                        <a:t>4</a:t>
                      </a:r>
                    </a:p>
                  </a:txBody>
                  <a:tcPr marL="127000" marR="127000" marT="177800" marB="177800" anchor="ctr"/>
                </a:tc>
                <a:tc>
                  <a:txBody>
                    <a:bodyPr/>
                    <a:lstStyle/>
                    <a:p>
                      <a:pPr algn="ctr" fontAlgn="ctr"/>
                      <a:r>
                        <a:rPr lang="en-US" sz="1400" b="0" dirty="0">
                          <a:effectLst/>
                          <a:latin typeface="Open sence"/>
                        </a:rPr>
                        <a:t>1987</a:t>
                      </a:r>
                    </a:p>
                  </a:txBody>
                  <a:tcPr marL="127000" marR="127000" marT="177800" marB="177800" anchor="ctr"/>
                </a:tc>
                <a:tc>
                  <a:txBody>
                    <a:bodyPr/>
                    <a:lstStyle/>
                    <a:p>
                      <a:pPr algn="l" fontAlgn="ctr"/>
                      <a:r>
                        <a:rPr lang="en-US" sz="1400" b="0" dirty="0">
                          <a:effectLst/>
                          <a:latin typeface="Open sence"/>
                        </a:rPr>
                        <a:t>Bihar Flood</a:t>
                      </a:r>
                    </a:p>
                  </a:txBody>
                  <a:tcPr marL="127000" marR="127000" marT="177800" marB="177800" anchor="ctr"/>
                </a:tc>
                <a:tc>
                  <a:txBody>
                    <a:bodyPr/>
                    <a:lstStyle/>
                    <a:p>
                      <a:pPr algn="ctr" fontAlgn="ctr"/>
                      <a:r>
                        <a:rPr lang="en-US" sz="1400" b="0" dirty="0">
                          <a:effectLst/>
                          <a:latin typeface="Open sence"/>
                        </a:rPr>
                        <a:t>Bihar</a:t>
                      </a:r>
                    </a:p>
                  </a:txBody>
                  <a:tcPr marL="127000" marR="127000" marT="177800" marB="177800" anchor="ctr"/>
                </a:tc>
                <a:extLst>
                  <a:ext uri="{0D108BD9-81ED-4DB2-BD59-A6C34878D82A}">
                    <a16:rowId xmlns:a16="http://schemas.microsoft.com/office/drawing/2014/main" val="10004"/>
                  </a:ext>
                </a:extLst>
              </a:tr>
              <a:tr h="588974">
                <a:tc>
                  <a:txBody>
                    <a:bodyPr/>
                    <a:lstStyle/>
                    <a:p>
                      <a:pPr algn="ctr" fontAlgn="ctr"/>
                      <a:r>
                        <a:rPr lang="en-US" sz="1400" b="0">
                          <a:effectLst/>
                          <a:latin typeface="Open sence"/>
                        </a:rPr>
                        <a:t>5</a:t>
                      </a:r>
                    </a:p>
                  </a:txBody>
                  <a:tcPr marL="127000" marR="127000" marT="177800" marB="177800" anchor="ctr"/>
                </a:tc>
                <a:tc>
                  <a:txBody>
                    <a:bodyPr/>
                    <a:lstStyle/>
                    <a:p>
                      <a:pPr algn="ctr" fontAlgn="ctr"/>
                      <a:r>
                        <a:rPr lang="en-US" sz="1400" b="0" dirty="0">
                          <a:effectLst/>
                          <a:latin typeface="Open sence"/>
                        </a:rPr>
                        <a:t>1998</a:t>
                      </a:r>
                    </a:p>
                  </a:txBody>
                  <a:tcPr marL="127000" marR="127000" marT="177800" marB="177800" anchor="ctr"/>
                </a:tc>
                <a:tc>
                  <a:txBody>
                    <a:bodyPr/>
                    <a:lstStyle/>
                    <a:p>
                      <a:pPr algn="l" fontAlgn="ctr"/>
                      <a:r>
                        <a:rPr lang="en-US" sz="1400" b="0" dirty="0">
                          <a:effectLst/>
                          <a:latin typeface="Open sence"/>
                        </a:rPr>
                        <a:t>Gujarat Flood</a:t>
                      </a:r>
                    </a:p>
                  </a:txBody>
                  <a:tcPr marL="127000" marR="127000" marT="177800" marB="177800" anchor="ctr"/>
                </a:tc>
                <a:tc>
                  <a:txBody>
                    <a:bodyPr/>
                    <a:lstStyle/>
                    <a:p>
                      <a:pPr algn="ctr" fontAlgn="ctr"/>
                      <a:r>
                        <a:rPr lang="en-US" sz="1400" b="0" dirty="0">
                          <a:effectLst/>
                          <a:latin typeface="Open sence"/>
                        </a:rPr>
                        <a:t>Gujarat</a:t>
                      </a:r>
                    </a:p>
                  </a:txBody>
                  <a:tcPr marL="127000" marR="127000" marT="177800" marB="177800" anchor="ctr"/>
                </a:tc>
                <a:extLst>
                  <a:ext uri="{0D108BD9-81ED-4DB2-BD59-A6C34878D82A}">
                    <a16:rowId xmlns:a16="http://schemas.microsoft.com/office/drawing/2014/main" val="10005"/>
                  </a:ext>
                </a:extLst>
              </a:tr>
              <a:tr h="828557">
                <a:tc>
                  <a:txBody>
                    <a:bodyPr/>
                    <a:lstStyle/>
                    <a:p>
                      <a:pPr algn="ctr" fontAlgn="ctr"/>
                      <a:r>
                        <a:rPr lang="en-US" sz="1400" b="0">
                          <a:effectLst/>
                          <a:latin typeface="Open sence"/>
                        </a:rPr>
                        <a:t>6</a:t>
                      </a:r>
                    </a:p>
                  </a:txBody>
                  <a:tcPr marL="127000" marR="127000" marT="177800" marB="177800" anchor="ctr"/>
                </a:tc>
                <a:tc>
                  <a:txBody>
                    <a:bodyPr/>
                    <a:lstStyle/>
                    <a:p>
                      <a:pPr algn="ctr" fontAlgn="ctr"/>
                      <a:r>
                        <a:rPr lang="en-US" sz="1400" b="0" dirty="0">
                          <a:effectLst/>
                          <a:latin typeface="Open sence"/>
                        </a:rPr>
                        <a:t>2000</a:t>
                      </a:r>
                    </a:p>
                  </a:txBody>
                  <a:tcPr marL="127000" marR="127000" marT="177800" marB="177800" anchor="ctr"/>
                </a:tc>
                <a:tc>
                  <a:txBody>
                    <a:bodyPr/>
                    <a:lstStyle/>
                    <a:p>
                      <a:pPr algn="l" fontAlgn="ctr"/>
                      <a:r>
                        <a:rPr lang="en-US" sz="1400" b="0" dirty="0">
                          <a:effectLst/>
                          <a:latin typeface="Open sence"/>
                        </a:rPr>
                        <a:t>North-East India Flood</a:t>
                      </a:r>
                    </a:p>
                  </a:txBody>
                  <a:tcPr marL="127000" marR="127000" marT="177800" marB="177800" anchor="ctr"/>
                </a:tc>
                <a:tc>
                  <a:txBody>
                    <a:bodyPr/>
                    <a:lstStyle/>
                    <a:p>
                      <a:pPr algn="ctr" fontAlgn="ctr"/>
                      <a:r>
                        <a:rPr lang="en-US" sz="1400" b="0" dirty="0">
                          <a:effectLst/>
                          <a:latin typeface="Open sence"/>
                        </a:rPr>
                        <a:t>Assam, Arunachal Pradesh</a:t>
                      </a:r>
                    </a:p>
                  </a:txBody>
                  <a:tcPr marL="127000" marR="127000" marT="177800" marB="177800" anchor="ctr"/>
                </a:tc>
                <a:extLst>
                  <a:ext uri="{0D108BD9-81ED-4DB2-BD59-A6C34878D82A}">
                    <a16:rowId xmlns:a16="http://schemas.microsoft.com/office/drawing/2014/main" val="10006"/>
                  </a:ext>
                </a:extLst>
              </a:tr>
              <a:tr h="588974">
                <a:tc>
                  <a:txBody>
                    <a:bodyPr/>
                    <a:lstStyle/>
                    <a:p>
                      <a:pPr algn="ctr" fontAlgn="ctr"/>
                      <a:r>
                        <a:rPr lang="en-US" sz="1400" b="0">
                          <a:effectLst/>
                          <a:latin typeface="Open sence"/>
                        </a:rPr>
                        <a:t>7</a:t>
                      </a:r>
                    </a:p>
                  </a:txBody>
                  <a:tcPr marL="127000" marR="127000" marT="177800" marB="177800" anchor="ctr"/>
                </a:tc>
                <a:tc>
                  <a:txBody>
                    <a:bodyPr/>
                    <a:lstStyle/>
                    <a:p>
                      <a:pPr algn="ctr" fontAlgn="ctr"/>
                      <a:r>
                        <a:rPr lang="en-US" sz="1400" b="0">
                          <a:effectLst/>
                          <a:latin typeface="Open sence"/>
                        </a:rPr>
                        <a:t>2005</a:t>
                      </a:r>
                    </a:p>
                  </a:txBody>
                  <a:tcPr marL="127000" marR="127000" marT="177800" marB="177800" anchor="ctr"/>
                </a:tc>
                <a:tc>
                  <a:txBody>
                    <a:bodyPr/>
                    <a:lstStyle/>
                    <a:p>
                      <a:pPr algn="l" fontAlgn="ctr"/>
                      <a:r>
                        <a:rPr lang="en-US" sz="1400" b="0" dirty="0">
                          <a:effectLst/>
                          <a:latin typeface="Open sence"/>
                        </a:rPr>
                        <a:t>Mumbai Flood</a:t>
                      </a:r>
                    </a:p>
                  </a:txBody>
                  <a:tcPr marL="127000" marR="127000" marT="177800" marB="177800" anchor="ctr"/>
                </a:tc>
                <a:tc>
                  <a:txBody>
                    <a:bodyPr/>
                    <a:lstStyle/>
                    <a:p>
                      <a:pPr algn="ctr" fontAlgn="ctr"/>
                      <a:r>
                        <a:rPr lang="en-US" sz="1400" b="0" dirty="0">
                          <a:effectLst/>
                          <a:latin typeface="Open sence"/>
                        </a:rPr>
                        <a:t>Maharashtra</a:t>
                      </a:r>
                    </a:p>
                  </a:txBody>
                  <a:tcPr marL="127000" marR="127000" marT="177800" marB="177800" anchor="ctr"/>
                </a:tc>
                <a:extLst>
                  <a:ext uri="{0D108BD9-81ED-4DB2-BD59-A6C34878D82A}">
                    <a16:rowId xmlns:a16="http://schemas.microsoft.com/office/drawing/2014/main" val="10007"/>
                  </a:ext>
                </a:extLst>
              </a:tr>
              <a:tr h="588974">
                <a:tc>
                  <a:txBody>
                    <a:bodyPr/>
                    <a:lstStyle/>
                    <a:p>
                      <a:pPr algn="ctr" fontAlgn="ctr"/>
                      <a:r>
                        <a:rPr lang="en-US" sz="1400" b="0">
                          <a:effectLst/>
                          <a:latin typeface="Open sence"/>
                        </a:rPr>
                        <a:t>8</a:t>
                      </a:r>
                    </a:p>
                  </a:txBody>
                  <a:tcPr marL="127000" marR="127000" marT="177800" marB="177800" anchor="ctr"/>
                </a:tc>
                <a:tc>
                  <a:txBody>
                    <a:bodyPr/>
                    <a:lstStyle/>
                    <a:p>
                      <a:pPr algn="ctr" fontAlgn="ctr"/>
                      <a:r>
                        <a:rPr lang="en-US" sz="1400" b="0">
                          <a:effectLst/>
                          <a:latin typeface="Open sence"/>
                        </a:rPr>
                        <a:t>2008</a:t>
                      </a:r>
                    </a:p>
                  </a:txBody>
                  <a:tcPr marL="127000" marR="127000" marT="177800" marB="177800" anchor="ctr"/>
                </a:tc>
                <a:tc>
                  <a:txBody>
                    <a:bodyPr/>
                    <a:lstStyle/>
                    <a:p>
                      <a:pPr algn="l" fontAlgn="ctr"/>
                      <a:r>
                        <a:rPr lang="en-US" sz="1400" b="0" dirty="0" err="1">
                          <a:effectLst/>
                          <a:latin typeface="Open sence"/>
                        </a:rPr>
                        <a:t>Kosi</a:t>
                      </a:r>
                      <a:r>
                        <a:rPr lang="en-US" sz="1400" b="0" dirty="0">
                          <a:effectLst/>
                          <a:latin typeface="Open sence"/>
                        </a:rPr>
                        <a:t> Flood</a:t>
                      </a:r>
                    </a:p>
                  </a:txBody>
                  <a:tcPr marL="127000" marR="127000" marT="177800" marB="177800" anchor="ctr"/>
                </a:tc>
                <a:tc>
                  <a:txBody>
                    <a:bodyPr/>
                    <a:lstStyle/>
                    <a:p>
                      <a:pPr algn="ctr" fontAlgn="ctr"/>
                      <a:r>
                        <a:rPr lang="en-US" sz="1400" b="0" dirty="0">
                          <a:effectLst/>
                          <a:latin typeface="Open sence"/>
                        </a:rPr>
                        <a:t>Bihar, Nepal</a:t>
                      </a:r>
                    </a:p>
                  </a:txBody>
                  <a:tcPr marL="127000" marR="127000" marT="177800" marB="177800" anchor="ctr"/>
                </a:tc>
                <a:extLst>
                  <a:ext uri="{0D108BD9-81ED-4DB2-BD59-A6C34878D82A}">
                    <a16:rowId xmlns:a16="http://schemas.microsoft.com/office/drawing/2014/main" val="10008"/>
                  </a:ext>
                </a:extLst>
              </a:tr>
              <a:tr h="828557">
                <a:tc>
                  <a:txBody>
                    <a:bodyPr/>
                    <a:lstStyle/>
                    <a:p>
                      <a:pPr algn="ctr" fontAlgn="ctr"/>
                      <a:r>
                        <a:rPr lang="en-US" sz="1400" b="0">
                          <a:effectLst/>
                          <a:latin typeface="Open sence"/>
                        </a:rPr>
                        <a:t>9</a:t>
                      </a:r>
                    </a:p>
                  </a:txBody>
                  <a:tcPr marL="127000" marR="127000" marT="177800" marB="177800" anchor="ctr"/>
                </a:tc>
                <a:tc>
                  <a:txBody>
                    <a:bodyPr/>
                    <a:lstStyle/>
                    <a:p>
                      <a:pPr algn="ctr" fontAlgn="ctr"/>
                      <a:r>
                        <a:rPr lang="en-US" sz="1400" b="0">
                          <a:effectLst/>
                          <a:latin typeface="Open sence"/>
                        </a:rPr>
                        <a:t>2013</a:t>
                      </a:r>
                    </a:p>
                  </a:txBody>
                  <a:tcPr marL="127000" marR="127000" marT="177800" marB="177800" anchor="ctr"/>
                </a:tc>
                <a:tc>
                  <a:txBody>
                    <a:bodyPr/>
                    <a:lstStyle/>
                    <a:p>
                      <a:pPr algn="l" fontAlgn="ctr"/>
                      <a:r>
                        <a:rPr lang="en-US" sz="1400" b="0" dirty="0">
                          <a:effectLst/>
                          <a:latin typeface="Open sence"/>
                        </a:rPr>
                        <a:t>North India Flood</a:t>
                      </a:r>
                    </a:p>
                  </a:txBody>
                  <a:tcPr marL="127000" marR="127000" marT="177800" marB="177800" anchor="ctr"/>
                </a:tc>
                <a:tc>
                  <a:txBody>
                    <a:bodyPr/>
                    <a:lstStyle/>
                    <a:p>
                      <a:pPr algn="ctr" fontAlgn="ctr"/>
                      <a:r>
                        <a:rPr lang="en-US" sz="1400" b="0" dirty="0" err="1">
                          <a:effectLst/>
                          <a:latin typeface="Open sence"/>
                        </a:rPr>
                        <a:t>Uttarakhand</a:t>
                      </a:r>
                      <a:r>
                        <a:rPr lang="en-US" sz="1400" b="0" dirty="0">
                          <a:effectLst/>
                          <a:latin typeface="Open sence"/>
                        </a:rPr>
                        <a:t>, Himachal Pradesh</a:t>
                      </a:r>
                    </a:p>
                  </a:txBody>
                  <a:tcPr marL="127000" marR="127000" marT="177800" marB="177800" anchor="ctr"/>
                </a:tc>
                <a:extLst>
                  <a:ext uri="{0D108BD9-81ED-4DB2-BD59-A6C34878D82A}">
                    <a16:rowId xmlns:a16="http://schemas.microsoft.com/office/drawing/2014/main" val="10009"/>
                  </a:ext>
                </a:extLst>
              </a:tr>
              <a:tr h="588974">
                <a:tc>
                  <a:txBody>
                    <a:bodyPr/>
                    <a:lstStyle/>
                    <a:p>
                      <a:pPr algn="ctr" fontAlgn="ctr"/>
                      <a:r>
                        <a:rPr lang="en-US" sz="1400" b="0">
                          <a:effectLst/>
                          <a:latin typeface="Open sence"/>
                        </a:rPr>
                        <a:t>10</a:t>
                      </a:r>
                    </a:p>
                  </a:txBody>
                  <a:tcPr marL="127000" marR="127000" marT="177800" marB="177800" anchor="ctr"/>
                </a:tc>
                <a:tc>
                  <a:txBody>
                    <a:bodyPr/>
                    <a:lstStyle/>
                    <a:p>
                      <a:pPr algn="ctr" fontAlgn="ctr"/>
                      <a:r>
                        <a:rPr lang="en-US" sz="1400" b="0">
                          <a:effectLst/>
                          <a:latin typeface="Open sence"/>
                        </a:rPr>
                        <a:t>2018</a:t>
                      </a:r>
                    </a:p>
                  </a:txBody>
                  <a:tcPr marL="127000" marR="127000" marT="177800" marB="177800" anchor="ctr"/>
                </a:tc>
                <a:tc>
                  <a:txBody>
                    <a:bodyPr/>
                    <a:lstStyle/>
                    <a:p>
                      <a:pPr algn="l" fontAlgn="ctr"/>
                      <a:r>
                        <a:rPr lang="en-US" sz="1400" b="0" dirty="0">
                          <a:effectLst/>
                          <a:latin typeface="Open sence"/>
                        </a:rPr>
                        <a:t>Kerala Flood</a:t>
                      </a:r>
                    </a:p>
                  </a:txBody>
                  <a:tcPr marL="127000" marR="127000" marT="177800" marB="177800" anchor="ctr"/>
                </a:tc>
                <a:tc>
                  <a:txBody>
                    <a:bodyPr/>
                    <a:lstStyle/>
                    <a:p>
                      <a:pPr algn="ctr" fontAlgn="ctr"/>
                      <a:r>
                        <a:rPr lang="en-US" sz="1400" b="0" dirty="0">
                          <a:effectLst/>
                          <a:latin typeface="Open sence"/>
                        </a:rPr>
                        <a:t>Kerala</a:t>
                      </a:r>
                    </a:p>
                  </a:txBody>
                  <a:tcPr marL="127000" marR="127000" marT="177800" marB="177800" anchor="ctr"/>
                </a:tc>
                <a:extLst>
                  <a:ext uri="{0D108BD9-81ED-4DB2-BD59-A6C34878D82A}">
                    <a16:rowId xmlns:a16="http://schemas.microsoft.com/office/drawing/2014/main" val="10010"/>
                  </a:ext>
                </a:extLst>
              </a:tr>
            </a:tbl>
          </a:graphicData>
        </a:graphic>
      </p:graphicFrame>
      <p:pic>
        <p:nvPicPr>
          <p:cNvPr id="2" name="Picture 1">
            <a:extLst>
              <a:ext uri="{FF2B5EF4-FFF2-40B4-BE49-F238E27FC236}">
                <a16:creationId xmlns:a16="http://schemas.microsoft.com/office/drawing/2014/main" id="{4181F1C3-32B4-F8BC-0F93-979E6A4018A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0" name="Google Shape;1000100012;p1">
            <a:extLst>
              <a:ext uri="{FF2B5EF4-FFF2-40B4-BE49-F238E27FC236}">
                <a16:creationId xmlns:a16="http://schemas.microsoft.com/office/drawing/2014/main" id="{6E09D5EA-5859-AA60-2AE1-305D2EE3F208}"/>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7358763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99C9-4A03-1ABB-268B-02F782595A93}"/>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4C0CDFFB-E472-631E-BCFD-0A6CB8A8D47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747A7AC6-9FF8-C1D8-215B-C91D089AE96C}"/>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B14B4E9-FCFF-5001-F35C-7DCAA499FA2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BBDCDFB-26EC-4509-EA9F-148334199A5C}"/>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0403BC62-2AAA-3048-414E-DB227614FDA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12C9208-E624-675B-9FA0-6B117450CB1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19</a:t>
            </a:fld>
            <a:endParaRPr dirty="0"/>
          </a:p>
        </p:txBody>
      </p:sp>
      <p:pic>
        <p:nvPicPr>
          <p:cNvPr id="2" name="Picture 2" descr="IMD forecast of Water Volume in River Basins: Can it help prevent Dam  floods? – SANDRP">
            <a:extLst>
              <a:ext uri="{FF2B5EF4-FFF2-40B4-BE49-F238E27FC236}">
                <a16:creationId xmlns:a16="http://schemas.microsoft.com/office/drawing/2014/main" id="{F6752DE4-620D-11E2-BBD4-723A06243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871" y="-36493"/>
            <a:ext cx="8229292" cy="67075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937085-AED7-BAD7-8C7A-442D65A96D7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6B48D53F-5BDD-BA71-4FE1-2B135E198B5F}"/>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4596361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nSpc>
                <a:spcPct val="150000"/>
              </a:lnSpc>
            </a:pPr>
            <a:r>
              <a:rPr lang="en-US" sz="3200" dirty="0"/>
              <a:t>इस पाठ के पूरा होने पर, आप निम्न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6"/>
            <a:ext cx="2695147" cy="633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sz="3600" dirty="0"/>
              <a:t>उद्देश्य</a:t>
            </a:r>
          </a:p>
        </p:txBody>
      </p:sp>
      <p:sp>
        <p:nvSpPr>
          <p:cNvPr id="7" name="Describe the emergency medical services (EMS) system in the area you reside.…">
            <a:extLst>
              <a:ext uri="{FF2B5EF4-FFF2-40B4-BE49-F238E27FC236}">
                <a16:creationId xmlns:a16="http://schemas.microsoft.com/office/drawing/2014/main" id="{DEDBCB8D-8E98-1C90-F0A8-E06822BA06CD}"/>
              </a:ext>
            </a:extLst>
          </p:cNvPr>
          <p:cNvSpPr txBox="1"/>
          <p:nvPr/>
        </p:nvSpPr>
        <p:spPr>
          <a:xfrm>
            <a:off x="5588915" y="753000"/>
            <a:ext cx="6594964" cy="5883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भूभागों का परिचय</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बाढ़ और उनके कारण</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बाढ़ प्रबंधन</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क्षति के प्रकार</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मौसम की स्थिति, कैम्पिंग ग्राउंड का ज्ञान।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ऊँची और नीची भूमि का ज्ञान।</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उष्णकटिबंधीय बाढ़ स्थितियों पर वीडियो फिल्में..</a:t>
            </a:r>
          </a:p>
        </p:txBody>
      </p:sp>
      <p:grpSp>
        <p:nvGrpSpPr>
          <p:cNvPr id="8" name="Group">
            <a:extLst>
              <a:ext uri="{FF2B5EF4-FFF2-40B4-BE49-F238E27FC236}">
                <a16:creationId xmlns:a16="http://schemas.microsoft.com/office/drawing/2014/main" id="{4D048C66-DD81-CB7C-31BA-5A9F922EBEC8}"/>
              </a:ext>
            </a:extLst>
          </p:cNvPr>
          <p:cNvGrpSpPr/>
          <p:nvPr/>
        </p:nvGrpSpPr>
        <p:grpSpPr>
          <a:xfrm>
            <a:off x="5110025" y="923146"/>
            <a:ext cx="609600" cy="840979"/>
            <a:chOff x="0" y="115975"/>
            <a:chExt cx="1219200" cy="1681957"/>
          </a:xfrm>
        </p:grpSpPr>
        <p:sp>
          <p:nvSpPr>
            <p:cNvPr id="9" name="Circle">
              <a:extLst>
                <a:ext uri="{FF2B5EF4-FFF2-40B4-BE49-F238E27FC236}">
                  <a16:creationId xmlns:a16="http://schemas.microsoft.com/office/drawing/2014/main" id="{B3D590A7-C109-6A47-83CE-321D6EAF8B0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7F062A44-2B77-DE1A-F98A-CAF9C784C0C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E3734219-751D-6153-9FC6-74B3C9E788F9}"/>
              </a:ext>
            </a:extLst>
          </p:cNvPr>
          <p:cNvGrpSpPr/>
          <p:nvPr/>
        </p:nvGrpSpPr>
        <p:grpSpPr>
          <a:xfrm>
            <a:off x="5135599" y="1744992"/>
            <a:ext cx="609600" cy="649145"/>
            <a:chOff x="0" y="115975"/>
            <a:chExt cx="1219200" cy="1681957"/>
          </a:xfrm>
        </p:grpSpPr>
        <p:sp>
          <p:nvSpPr>
            <p:cNvPr id="12" name="Circle">
              <a:extLst>
                <a:ext uri="{FF2B5EF4-FFF2-40B4-BE49-F238E27FC236}">
                  <a16:creationId xmlns:a16="http://schemas.microsoft.com/office/drawing/2014/main" id="{B779BC28-C14A-769A-848D-9F435B34262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D57204E7-EA7D-FA51-87FB-0A44AA812E71}"/>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309320"/>
            <a:ext cx="275375" cy="43598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a:t>
            </a:fld>
            <a:endParaRPr dirty="0"/>
          </a:p>
        </p:txBody>
      </p:sp>
      <p:grpSp>
        <p:nvGrpSpPr>
          <p:cNvPr id="3" name="Group">
            <a:extLst>
              <a:ext uri="{FF2B5EF4-FFF2-40B4-BE49-F238E27FC236}">
                <a16:creationId xmlns:a16="http://schemas.microsoft.com/office/drawing/2014/main" id="{FA1488B0-0AEB-4E14-59EE-B614FBC7A0E0}"/>
              </a:ext>
            </a:extLst>
          </p:cNvPr>
          <p:cNvGrpSpPr/>
          <p:nvPr/>
        </p:nvGrpSpPr>
        <p:grpSpPr>
          <a:xfrm>
            <a:off x="5101899" y="2394137"/>
            <a:ext cx="609600" cy="840979"/>
            <a:chOff x="0" y="115975"/>
            <a:chExt cx="1219200" cy="1681957"/>
          </a:xfrm>
        </p:grpSpPr>
        <p:sp>
          <p:nvSpPr>
            <p:cNvPr id="5" name="Circle">
              <a:extLst>
                <a:ext uri="{FF2B5EF4-FFF2-40B4-BE49-F238E27FC236}">
                  <a16:creationId xmlns:a16="http://schemas.microsoft.com/office/drawing/2014/main" id="{E5E1B7A7-2F9F-B60E-3E4D-E7CA05DFEF9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D4FCEFF7-608B-2C29-C85C-2634225DC02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16" name="Group">
            <a:extLst>
              <a:ext uri="{FF2B5EF4-FFF2-40B4-BE49-F238E27FC236}">
                <a16:creationId xmlns:a16="http://schemas.microsoft.com/office/drawing/2014/main" id="{E5A3CF2D-A39F-7777-7FCA-E1DCD0F8BAB0}"/>
              </a:ext>
            </a:extLst>
          </p:cNvPr>
          <p:cNvGrpSpPr/>
          <p:nvPr/>
        </p:nvGrpSpPr>
        <p:grpSpPr>
          <a:xfrm>
            <a:off x="5105821" y="3134539"/>
            <a:ext cx="609600" cy="840979"/>
            <a:chOff x="0" y="115975"/>
            <a:chExt cx="1219200" cy="1681957"/>
          </a:xfrm>
        </p:grpSpPr>
        <p:sp>
          <p:nvSpPr>
            <p:cNvPr id="17" name="Circle">
              <a:extLst>
                <a:ext uri="{FF2B5EF4-FFF2-40B4-BE49-F238E27FC236}">
                  <a16:creationId xmlns:a16="http://schemas.microsoft.com/office/drawing/2014/main" id="{082D3C46-F430-1538-6C0F-F8ECEE6C8B6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8" name="4">
              <a:extLst>
                <a:ext uri="{FF2B5EF4-FFF2-40B4-BE49-F238E27FC236}">
                  <a16:creationId xmlns:a16="http://schemas.microsoft.com/office/drawing/2014/main" id="{02B44749-6453-CE73-35EA-D9EA4A77D1C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4</a:t>
              </a:r>
            </a:p>
          </p:txBody>
        </p:sp>
      </p:grpSp>
      <p:grpSp>
        <p:nvGrpSpPr>
          <p:cNvPr id="19" name="Group">
            <a:extLst>
              <a:ext uri="{FF2B5EF4-FFF2-40B4-BE49-F238E27FC236}">
                <a16:creationId xmlns:a16="http://schemas.microsoft.com/office/drawing/2014/main" id="{8932A927-CC39-9DE7-A977-DCDDECD5CDB5}"/>
              </a:ext>
            </a:extLst>
          </p:cNvPr>
          <p:cNvGrpSpPr/>
          <p:nvPr/>
        </p:nvGrpSpPr>
        <p:grpSpPr>
          <a:xfrm>
            <a:off x="5110025" y="3893409"/>
            <a:ext cx="609600" cy="840979"/>
            <a:chOff x="0" y="115975"/>
            <a:chExt cx="1219200" cy="1681957"/>
          </a:xfrm>
        </p:grpSpPr>
        <p:sp>
          <p:nvSpPr>
            <p:cNvPr id="20" name="Circle">
              <a:extLst>
                <a:ext uri="{FF2B5EF4-FFF2-40B4-BE49-F238E27FC236}">
                  <a16:creationId xmlns:a16="http://schemas.microsoft.com/office/drawing/2014/main" id="{7B0DDBE1-20C5-C679-FF07-1D9CD885FB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1" name="5">
              <a:extLst>
                <a:ext uri="{FF2B5EF4-FFF2-40B4-BE49-F238E27FC236}">
                  <a16:creationId xmlns:a16="http://schemas.microsoft.com/office/drawing/2014/main" id="{1EF906D2-5721-37C9-651A-D9AAC01ABBA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5</a:t>
              </a:r>
            </a:p>
          </p:txBody>
        </p:sp>
      </p:grpSp>
      <p:grpSp>
        <p:nvGrpSpPr>
          <p:cNvPr id="22" name="Group">
            <a:extLst>
              <a:ext uri="{FF2B5EF4-FFF2-40B4-BE49-F238E27FC236}">
                <a16:creationId xmlns:a16="http://schemas.microsoft.com/office/drawing/2014/main" id="{B467729B-6249-B338-3B1F-919B0511EAA2}"/>
              </a:ext>
            </a:extLst>
          </p:cNvPr>
          <p:cNvGrpSpPr/>
          <p:nvPr/>
        </p:nvGrpSpPr>
        <p:grpSpPr>
          <a:xfrm>
            <a:off x="5133649" y="5312196"/>
            <a:ext cx="609600" cy="840979"/>
            <a:chOff x="0" y="115975"/>
            <a:chExt cx="1219200" cy="1681957"/>
          </a:xfrm>
        </p:grpSpPr>
        <p:sp>
          <p:nvSpPr>
            <p:cNvPr id="23" name="Circle">
              <a:extLst>
                <a:ext uri="{FF2B5EF4-FFF2-40B4-BE49-F238E27FC236}">
                  <a16:creationId xmlns:a16="http://schemas.microsoft.com/office/drawing/2014/main" id="{F3D72F02-CE2B-AE2B-7D18-B14B00AFA9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4" name="5">
              <a:extLst>
                <a:ext uri="{FF2B5EF4-FFF2-40B4-BE49-F238E27FC236}">
                  <a16:creationId xmlns:a16="http://schemas.microsoft.com/office/drawing/2014/main" id="{7BD01509-B0A4-4936-A40E-F64F537EDD3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69BF-2411-F3D3-CF8C-13A545D868A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9450349-BFE8-FE26-74F4-621D8BE1259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B5FCD7B-23B1-3ADC-4DF3-BBBA5A20C26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3C8E09-E43D-72D7-EDD7-746196EE060C}"/>
              </a:ext>
            </a:extLst>
          </p:cNvPr>
          <p:cNvSpPr txBox="1"/>
          <p:nvPr/>
        </p:nvSpPr>
        <p:spPr>
          <a:xfrm>
            <a:off x="4171272" y="1796970"/>
            <a:ext cx="7538128" cy="49652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की समस्याओं के अध्ययन के लिए भारत में नदियों को मोटे तौर पर निम्नलिखित चार क्षेत्रों में विभाजित किया जा सकता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ब्रह्मपुत्र नदी क्षेत्र</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गंगा नदी क्षेत्र</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उत्तर पश्चिमी नदी क्षेत्र</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मध्य भारत और</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डेक्कन क्षेत्र</a:t>
            </a:r>
          </a:p>
        </p:txBody>
      </p:sp>
      <p:sp>
        <p:nvSpPr>
          <p:cNvPr id="11" name="Line">
            <a:extLst>
              <a:ext uri="{FF2B5EF4-FFF2-40B4-BE49-F238E27FC236}">
                <a16:creationId xmlns:a16="http://schemas.microsoft.com/office/drawing/2014/main" id="{15206130-FBC3-EB70-5E29-A78ABA6FFC1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C946252-CE71-A22F-DA23-C39950DD2BC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43B7932-3188-DE18-7D36-5A99F51C3633}"/>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F1232C4C-9988-9E85-12F8-5FB0CB3E9F0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B28184E-89AB-D683-878D-28861944701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20</a:t>
            </a:fld>
            <a:endParaRPr dirty="0"/>
          </a:p>
        </p:txBody>
      </p:sp>
      <p:sp>
        <p:nvSpPr>
          <p:cNvPr id="9" name="Course Purpose">
            <a:extLst>
              <a:ext uri="{FF2B5EF4-FFF2-40B4-BE49-F238E27FC236}">
                <a16:creationId xmlns:a16="http://schemas.microsoft.com/office/drawing/2014/main" id="{88192BAA-8278-B0E5-F430-5505C0646909}"/>
              </a:ext>
            </a:extLst>
          </p:cNvPr>
          <p:cNvSpPr txBox="1"/>
          <p:nvPr/>
        </p:nvSpPr>
        <p:spPr>
          <a:xfrm>
            <a:off x="86276" y="1948142"/>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नदियाँ और बाढ़</a:t>
            </a:r>
          </a:p>
        </p:txBody>
      </p:sp>
      <p:pic>
        <p:nvPicPr>
          <p:cNvPr id="2" name="Picture 1">
            <a:extLst>
              <a:ext uri="{FF2B5EF4-FFF2-40B4-BE49-F238E27FC236}">
                <a16:creationId xmlns:a16="http://schemas.microsoft.com/office/drawing/2014/main" id="{90A62EDE-402B-199C-798A-39D5E805ECA0}"/>
              </a:ext>
            </a:extLst>
          </p:cNvPr>
          <p:cNvPicPr>
            <a:picLocks noChangeAspect="1"/>
          </p:cNvPicPr>
          <p:nvPr/>
        </p:nvPicPr>
        <p:blipFill>
          <a:blip r:embed="rId2"/>
          <a:stretch>
            <a:fillRect/>
          </a:stretch>
        </p:blipFill>
        <p:spPr>
          <a:xfrm>
            <a:off x="806955" y="3189085"/>
            <a:ext cx="2556231" cy="2964403"/>
          </a:xfrm>
          <a:prstGeom prst="rect">
            <a:avLst/>
          </a:prstGeom>
        </p:spPr>
      </p:pic>
      <p:pic>
        <p:nvPicPr>
          <p:cNvPr id="3" name="Picture 2">
            <a:extLst>
              <a:ext uri="{FF2B5EF4-FFF2-40B4-BE49-F238E27FC236}">
                <a16:creationId xmlns:a16="http://schemas.microsoft.com/office/drawing/2014/main" id="{5F8CD01C-4531-3F88-2054-5665DAA44F6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C9957EB0-E155-401B-5169-D62677BD6FCA}"/>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0775577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5A88-B9C6-6E6A-1F19-AEAE15E2922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1D51905-31A9-778F-D9CD-A12EB8003AC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9B09A5E-6617-3CCC-F019-FA1D8CEEA81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0D9E114-7873-EB4E-7BB6-E49572175802}"/>
              </a:ext>
            </a:extLst>
          </p:cNvPr>
          <p:cNvSpPr txBox="1"/>
          <p:nvPr/>
        </p:nvSpPr>
        <p:spPr>
          <a:xfrm>
            <a:off x="4171272" y="1796970"/>
            <a:ext cx="7538128" cy="3281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इसमें असम, अरुणाचल प्रदेश, मेघालय, मिजोरम, पश्चिम बंगाल के उत्तरी भाग, मणिपुर, त्रिपुरा और नागालैंड राज्य शामिल हैं।</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6B037E08-6E41-B7F1-48F7-0566EE4A677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BE5E59B-DAC2-E0A2-2B21-A5F93550876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B56E538-4336-A0C2-F223-A76F1E771CB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CF701F51-BD67-5851-E27D-197F1F98835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8B4AFEAA-F19B-59A0-7038-690973B27B4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sp>
        <p:nvSpPr>
          <p:cNvPr id="9" name="Course Purpose">
            <a:extLst>
              <a:ext uri="{FF2B5EF4-FFF2-40B4-BE49-F238E27FC236}">
                <a16:creationId xmlns:a16="http://schemas.microsoft.com/office/drawing/2014/main" id="{72F3AC0C-6597-51B0-43FE-EE365CFE39F8}"/>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उत्तर पश्चिमी नदी क्षेत्र</a:t>
            </a:r>
          </a:p>
        </p:txBody>
      </p:sp>
      <p:pic>
        <p:nvPicPr>
          <p:cNvPr id="3" name="Picture 2">
            <a:extLst>
              <a:ext uri="{FF2B5EF4-FFF2-40B4-BE49-F238E27FC236}">
                <a16:creationId xmlns:a16="http://schemas.microsoft.com/office/drawing/2014/main" id="{7616DDF3-7537-74AE-7D77-836A1349284A}"/>
              </a:ext>
            </a:extLst>
          </p:cNvPr>
          <p:cNvPicPr>
            <a:picLocks noChangeAspect="1"/>
          </p:cNvPicPr>
          <p:nvPr/>
        </p:nvPicPr>
        <p:blipFill>
          <a:blip r:embed="rId2"/>
          <a:stretch>
            <a:fillRect/>
          </a:stretch>
        </p:blipFill>
        <p:spPr>
          <a:xfrm>
            <a:off x="6989923" y="3485632"/>
            <a:ext cx="2498320" cy="3016080"/>
          </a:xfrm>
          <a:prstGeom prst="rect">
            <a:avLst/>
          </a:prstGeom>
        </p:spPr>
      </p:pic>
      <p:pic>
        <p:nvPicPr>
          <p:cNvPr id="2" name="Picture 1">
            <a:extLst>
              <a:ext uri="{FF2B5EF4-FFF2-40B4-BE49-F238E27FC236}">
                <a16:creationId xmlns:a16="http://schemas.microsoft.com/office/drawing/2014/main" id="{CB5BE0D5-0549-B596-0CA6-873C53D3696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2F9BCEAA-BF12-49F5-E23F-62179F4B6330}"/>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2907247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9635-89BA-1C1B-F19C-C2195DB66AC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F011300-ED54-73C3-5677-50908D4E324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E591E38-F491-D788-38CD-6CE33D2CFE4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393E27-2953-58B7-F03F-407F4B9B121A}"/>
              </a:ext>
            </a:extLst>
          </p:cNvPr>
          <p:cNvSpPr txBox="1"/>
          <p:nvPr/>
        </p:nvSpPr>
        <p:spPr>
          <a:xfrm>
            <a:off x="4171272" y="1796970"/>
            <a:ext cx="7538128" cy="37387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इस क्षेत्र की मुख्य नदियाँ सतलुज, ब्यास, रावी, चिनाब और झेलम हैं, जो सिंधु की सहायक नदियाँ हैं, जो सभी हिमालय से बहती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इस क्षेत्र में जम्मू-कश्मीर, पंजाब, हिमाचल प्रदेश के कुछ हिस्से, हरियाणा और राजस्थान शामिल हैं।</a:t>
            </a:r>
          </a:p>
        </p:txBody>
      </p:sp>
      <p:sp>
        <p:nvSpPr>
          <p:cNvPr id="11" name="Line">
            <a:extLst>
              <a:ext uri="{FF2B5EF4-FFF2-40B4-BE49-F238E27FC236}">
                <a16:creationId xmlns:a16="http://schemas.microsoft.com/office/drawing/2014/main" id="{1555289B-AB76-A86A-705B-B3D77CC56C8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133689A-6107-7838-E781-EBA639D8020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0AF9657E-0486-575E-1107-42CEB52B65D4}"/>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E60CA629-09F7-4107-4041-80997E09826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A228F2D-D0B0-3F56-8B2B-2F2B2C699FE1}"/>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22</a:t>
            </a:fld>
            <a:endParaRPr dirty="0"/>
          </a:p>
        </p:txBody>
      </p:sp>
      <p:sp>
        <p:nvSpPr>
          <p:cNvPr id="9" name="Course Purpose">
            <a:extLst>
              <a:ext uri="{FF2B5EF4-FFF2-40B4-BE49-F238E27FC236}">
                <a16:creationId xmlns:a16="http://schemas.microsoft.com/office/drawing/2014/main" id="{7E3C259A-3A8D-B4A1-67AD-DB4648127AC6}"/>
              </a:ext>
            </a:extLst>
          </p:cNvPr>
          <p:cNvSpPr txBox="1"/>
          <p:nvPr/>
        </p:nvSpPr>
        <p:spPr>
          <a:xfrm>
            <a:off x="218291" y="1409723"/>
            <a:ext cx="3997590" cy="1574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ब्रह्मपुत्र नदी क्षेत्र</a:t>
            </a:r>
          </a:p>
        </p:txBody>
      </p:sp>
      <p:pic>
        <p:nvPicPr>
          <p:cNvPr id="2" name="Picture 1">
            <a:extLst>
              <a:ext uri="{FF2B5EF4-FFF2-40B4-BE49-F238E27FC236}">
                <a16:creationId xmlns:a16="http://schemas.microsoft.com/office/drawing/2014/main" id="{9661B6C8-61A5-7441-EC96-964197391703}"/>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C2430F9A-06E9-253D-4552-7365F0007F90}"/>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30256891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DF5C-1F45-6477-15BE-156BBE25E65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FBC8910-2FE3-E0F1-59A9-B5CF57D25429}"/>
              </a:ext>
            </a:extLst>
          </p:cNvPr>
          <p:cNvSpPr/>
          <p:nvPr/>
        </p:nvSpPr>
        <p:spPr>
          <a:xfrm>
            <a:off x="4083866" y="12526"/>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512C05E-087B-B9A6-BF38-063508F2354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D63CAB5-555D-0CC0-D0A6-16B0B482E748}"/>
              </a:ext>
            </a:extLst>
          </p:cNvPr>
          <p:cNvSpPr txBox="1"/>
          <p:nvPr/>
        </p:nvSpPr>
        <p:spPr>
          <a:xfrm>
            <a:off x="4171272" y="1796970"/>
            <a:ext cx="7538128" cy="329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FontTx/>
              <a:buAutoNum type="arabicParenR"/>
              <a:defRPr sz="5400">
                <a:latin typeface="Open Sans"/>
                <a:ea typeface="Open Sans"/>
                <a:cs typeface="Open Sans"/>
                <a:sym typeface="Open Sans"/>
              </a:defRPr>
            </a:pPr>
            <a:r>
              <a:rPr lang="en-US" sz="2700" dirty="0">
                <a:solidFill>
                  <a:schemeClr val="tx1"/>
                </a:solidFill>
              </a:rPr>
              <a:t>इस क्षेत्र की महत्वपूर्ण नदियाँ नर्मदा, ताप्ती, महानदी, गोदावरी, कृष्णा और </a:t>
            </a:r>
            <a:r>
              <a:rPr lang="en-US" sz="2700" dirty="0" err="1">
                <a:solidFill>
                  <a:schemeClr val="tx1"/>
                </a:solidFill>
              </a:rPr>
              <a:t>कावेरी</a:t>
            </a:r>
            <a:r>
              <a:rPr lang="en-US" sz="2700" dirty="0">
                <a:solidFill>
                  <a:schemeClr val="tx1"/>
                </a:solidFill>
              </a:rPr>
              <a:t> </a:t>
            </a:r>
            <a:r>
              <a:rPr lang="en-US" sz="2700" dirty="0" err="1">
                <a:solidFill>
                  <a:schemeClr val="tx1"/>
                </a:solidFill>
              </a:rPr>
              <a:t>हैं</a:t>
            </a:r>
            <a:r>
              <a:rPr lang="en-US" sz="2700" dirty="0">
                <a:solidFill>
                  <a:schemeClr val="tx1"/>
                </a:solidFill>
              </a:rPr>
              <a:t>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आंध्र प्रदेश, कर्नाटक, तमिलनाडु, केरल, उड़ीसा, महाराष्ट्र, गुजरात और मध्य प्रदेश के कुछ हिस्से।</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पश्चिमी घाट में वार्षिक वर्षा लगभग 500 सेमी, शेष 75 से 125 सेमी।</a:t>
            </a:r>
          </a:p>
        </p:txBody>
      </p:sp>
      <p:sp>
        <p:nvSpPr>
          <p:cNvPr id="11" name="Line">
            <a:extLst>
              <a:ext uri="{FF2B5EF4-FFF2-40B4-BE49-F238E27FC236}">
                <a16:creationId xmlns:a16="http://schemas.microsoft.com/office/drawing/2014/main" id="{0E72E19B-FAFF-57FE-655E-E1E88A7B578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821EAFD-C177-03B5-81C0-4E8F7C19397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3BC2DC9-E7DD-F0D1-F1D9-0A52BE6D76E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A59E2956-19FB-8CAE-58EB-025B0EAE6FB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428B2A1-927E-5E00-518B-60E2F469A4B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sp>
        <p:nvSpPr>
          <p:cNvPr id="9" name="Course Purpose">
            <a:extLst>
              <a:ext uri="{FF2B5EF4-FFF2-40B4-BE49-F238E27FC236}">
                <a16:creationId xmlns:a16="http://schemas.microsoft.com/office/drawing/2014/main" id="{3461E6DF-B446-C4ED-5B82-13410D8ED409}"/>
              </a:ext>
            </a:extLst>
          </p:cNvPr>
          <p:cNvSpPr txBox="1"/>
          <p:nvPr/>
        </p:nvSpPr>
        <p:spPr>
          <a:xfrm>
            <a:off x="218291" y="1409723"/>
            <a:ext cx="3997590" cy="207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मध्य भारत </a:t>
            </a:r>
            <a:r>
              <a:rPr lang="en-US" sz="3600" dirty="0" err="1"/>
              <a:t>एवं</a:t>
            </a:r>
            <a:r>
              <a:rPr lang="en-US" sz="3600" dirty="0"/>
              <a:t> </a:t>
            </a:r>
            <a:r>
              <a:rPr lang="en-US" sz="3600" dirty="0" err="1"/>
              <a:t>दक्कन</a:t>
            </a:r>
            <a:r>
              <a:rPr lang="en-US" sz="3600" dirty="0"/>
              <a:t> क्षेत्र</a:t>
            </a:r>
          </a:p>
        </p:txBody>
      </p:sp>
      <p:pic>
        <p:nvPicPr>
          <p:cNvPr id="2" name="Picture 1">
            <a:extLst>
              <a:ext uri="{FF2B5EF4-FFF2-40B4-BE49-F238E27FC236}">
                <a16:creationId xmlns:a16="http://schemas.microsoft.com/office/drawing/2014/main" id="{40843ACB-7504-8F37-4808-0E55B2486DE6}"/>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55A3134C-3404-5B38-F213-5AFBBD9106AF}"/>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2908061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858B-2941-1BD9-C0C5-6C5DE9DFB91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52DE512-876E-1AC4-F61B-EFE138211A6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EBD94B7-4B25-526C-6229-A3CC722BACA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0F9A26C-65AB-7F23-AB61-D31332114A6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657B726-8EFC-ABDD-7A03-B33445376C1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BDCE6AD-8250-9B6A-188A-B2B8D146C9D7}"/>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8C7EC490-7160-E618-E806-CD3942AC4DA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F720D4B-5DB2-7B95-2C28-3C98EE0D413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24</a:t>
            </a:fld>
            <a:endParaRPr dirty="0"/>
          </a:p>
        </p:txBody>
      </p:sp>
      <p:sp>
        <p:nvSpPr>
          <p:cNvPr id="9" name="Course Purpose">
            <a:extLst>
              <a:ext uri="{FF2B5EF4-FFF2-40B4-BE49-F238E27FC236}">
                <a16:creationId xmlns:a16="http://schemas.microsoft.com/office/drawing/2014/main" id="{F1108171-C99A-214F-0096-E3FA375D71F5}"/>
              </a:ext>
            </a:extLst>
          </p:cNvPr>
          <p:cNvSpPr txBox="1"/>
          <p:nvPr/>
        </p:nvSpPr>
        <p:spPr>
          <a:xfrm>
            <a:off x="218291" y="1409723"/>
            <a:ext cx="3997590" cy="1574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भारत का चक्रवाती बाढ़ प्रवण क्षेत्र</a:t>
            </a:r>
          </a:p>
        </p:txBody>
      </p:sp>
      <p:pic>
        <p:nvPicPr>
          <p:cNvPr id="2" name="Picture 1">
            <a:extLst>
              <a:ext uri="{FF2B5EF4-FFF2-40B4-BE49-F238E27FC236}">
                <a16:creationId xmlns:a16="http://schemas.microsoft.com/office/drawing/2014/main" id="{2338809D-2AE9-4B4A-1C90-6F73D3367D41}"/>
              </a:ext>
            </a:extLst>
          </p:cNvPr>
          <p:cNvPicPr>
            <a:picLocks noChangeAspect="1"/>
          </p:cNvPicPr>
          <p:nvPr/>
        </p:nvPicPr>
        <p:blipFill>
          <a:blip r:embed="rId2"/>
          <a:stretch>
            <a:fillRect/>
          </a:stretch>
        </p:blipFill>
        <p:spPr>
          <a:xfrm>
            <a:off x="152294" y="3300194"/>
            <a:ext cx="3788993" cy="2630652"/>
          </a:xfrm>
          <a:prstGeom prst="rect">
            <a:avLst/>
          </a:prstGeom>
        </p:spPr>
      </p:pic>
      <p:pic>
        <p:nvPicPr>
          <p:cNvPr id="3" name="Picture 2">
            <a:extLst>
              <a:ext uri="{FF2B5EF4-FFF2-40B4-BE49-F238E27FC236}">
                <a16:creationId xmlns:a16="http://schemas.microsoft.com/office/drawing/2014/main" id="{70955E69-59B8-B7F2-079E-CB4E6435820A}"/>
              </a:ext>
            </a:extLst>
          </p:cNvPr>
          <p:cNvPicPr>
            <a:picLocks noChangeAspect="1"/>
          </p:cNvPicPr>
          <p:nvPr/>
        </p:nvPicPr>
        <p:blipFill>
          <a:blip r:embed="rId3"/>
          <a:stretch>
            <a:fillRect/>
          </a:stretch>
        </p:blipFill>
        <p:spPr>
          <a:xfrm>
            <a:off x="5749947" y="1760782"/>
            <a:ext cx="4775972" cy="4861437"/>
          </a:xfrm>
          <a:prstGeom prst="rect">
            <a:avLst/>
          </a:prstGeom>
        </p:spPr>
      </p:pic>
      <p:pic>
        <p:nvPicPr>
          <p:cNvPr id="4" name="Picture 3">
            <a:extLst>
              <a:ext uri="{FF2B5EF4-FFF2-40B4-BE49-F238E27FC236}">
                <a16:creationId xmlns:a16="http://schemas.microsoft.com/office/drawing/2014/main" id="{4C3FBB77-FDFD-6FBA-FF60-8D1C3C10B31E}"/>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0" name="Google Shape;1000100012;p1">
            <a:extLst>
              <a:ext uri="{FF2B5EF4-FFF2-40B4-BE49-F238E27FC236}">
                <a16:creationId xmlns:a16="http://schemas.microsoft.com/office/drawing/2014/main" id="{C59B8AD9-587D-5AA2-19D9-AED907F7CB45}"/>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8771069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422C-549D-77C5-A94A-03E35A9BEC0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EB6D860-DCEF-F40E-1B68-9CCD9314685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2A378F17-7904-95F8-2ACF-666A4A4F6E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9C1F5F0-D893-4A0E-AB82-5626CBD0B06D}"/>
              </a:ext>
            </a:extLst>
          </p:cNvPr>
          <p:cNvSpPr txBox="1"/>
          <p:nvPr/>
        </p:nvSpPr>
        <p:spPr>
          <a:xfrm>
            <a:off x="4171272" y="1796970"/>
            <a:ext cx="7538128" cy="25825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पूर्वी तटीय मैदान उत्तर में पश्चिम बंगाल से लेकर दक्षिण में तमिलनाडु तक फैला है और आंध्र प्रदेश और ओडिशा से होकर गुजरता है।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महानदी, कृष्णा, गोदावरी </a:t>
            </a:r>
            <a:r>
              <a:rPr lang="en-US" sz="2700" dirty="0" err="1">
                <a:solidFill>
                  <a:schemeClr val="tx1"/>
                </a:solidFill>
              </a:rPr>
              <a:t>और</a:t>
            </a:r>
            <a:r>
              <a:rPr lang="en-US" sz="2700" dirty="0">
                <a:solidFill>
                  <a:schemeClr val="tx1"/>
                </a:solidFill>
              </a:rPr>
              <a:t> </a:t>
            </a:r>
            <a:r>
              <a:rPr lang="en-US" sz="2700" dirty="0" err="1">
                <a:solidFill>
                  <a:schemeClr val="tx1"/>
                </a:solidFill>
              </a:rPr>
              <a:t>कावेरी</a:t>
            </a:r>
            <a:r>
              <a:rPr lang="en-US" sz="2700" dirty="0">
                <a:solidFill>
                  <a:schemeClr val="tx1"/>
                </a:solidFill>
              </a:rPr>
              <a:t> </a:t>
            </a:r>
            <a:r>
              <a:rPr lang="en-US" sz="2700" dirty="0" err="1">
                <a:solidFill>
                  <a:schemeClr val="tx1"/>
                </a:solidFill>
              </a:rPr>
              <a:t>नदियों</a:t>
            </a:r>
            <a:r>
              <a:rPr lang="en-US" sz="2700" dirty="0">
                <a:solidFill>
                  <a:schemeClr val="tx1"/>
                </a:solidFill>
              </a:rPr>
              <a:t> के डेल्टा पूर्वी तटीय मैदान में मौजूद हैं।  </a:t>
            </a:r>
          </a:p>
        </p:txBody>
      </p:sp>
      <p:sp>
        <p:nvSpPr>
          <p:cNvPr id="11" name="Line">
            <a:extLst>
              <a:ext uri="{FF2B5EF4-FFF2-40B4-BE49-F238E27FC236}">
                <a16:creationId xmlns:a16="http://schemas.microsoft.com/office/drawing/2014/main" id="{3C55F828-6DD3-6558-6B22-34C0B35B2E5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E7DD5A0C-81AC-8FC1-E3C5-C582E7DBE8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D6E7C66-7F6D-73A4-042A-AD48B3235987}"/>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B40D9035-395A-4E4C-55F3-930DC8DCA6F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BB91155-986B-D3F0-1806-475B77C2D80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25</a:t>
            </a:fld>
            <a:endParaRPr dirty="0"/>
          </a:p>
        </p:txBody>
      </p:sp>
      <p:sp>
        <p:nvSpPr>
          <p:cNvPr id="9" name="Course Purpose">
            <a:extLst>
              <a:ext uri="{FF2B5EF4-FFF2-40B4-BE49-F238E27FC236}">
                <a16:creationId xmlns:a16="http://schemas.microsoft.com/office/drawing/2014/main" id="{8015C629-12FB-BB2F-144C-D9082365867F}"/>
              </a:ext>
            </a:extLst>
          </p:cNvPr>
          <p:cNvSpPr txBox="1"/>
          <p:nvPr/>
        </p:nvSpPr>
        <p:spPr>
          <a:xfrm>
            <a:off x="218291" y="1409723"/>
            <a:ext cx="3997590" cy="1574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पूर्वी तटीय क्षेत्र</a:t>
            </a:r>
          </a:p>
        </p:txBody>
      </p:sp>
      <p:pic>
        <p:nvPicPr>
          <p:cNvPr id="2" name="Picture 1">
            <a:extLst>
              <a:ext uri="{FF2B5EF4-FFF2-40B4-BE49-F238E27FC236}">
                <a16:creationId xmlns:a16="http://schemas.microsoft.com/office/drawing/2014/main" id="{95699D21-606E-97D9-CA2F-7B43EA1B0641}"/>
              </a:ext>
            </a:extLst>
          </p:cNvPr>
          <p:cNvPicPr>
            <a:picLocks noChangeAspect="1"/>
          </p:cNvPicPr>
          <p:nvPr/>
        </p:nvPicPr>
        <p:blipFill>
          <a:blip r:embed="rId2"/>
          <a:stretch>
            <a:fillRect/>
          </a:stretch>
        </p:blipFill>
        <p:spPr>
          <a:xfrm>
            <a:off x="1053876" y="3125972"/>
            <a:ext cx="2049129" cy="3027376"/>
          </a:xfrm>
          <a:prstGeom prst="rect">
            <a:avLst/>
          </a:prstGeom>
        </p:spPr>
      </p:pic>
      <p:pic>
        <p:nvPicPr>
          <p:cNvPr id="3" name="Picture 2">
            <a:extLst>
              <a:ext uri="{FF2B5EF4-FFF2-40B4-BE49-F238E27FC236}">
                <a16:creationId xmlns:a16="http://schemas.microsoft.com/office/drawing/2014/main" id="{FAC2F072-0E3C-DFFC-0B03-DDE1273D3AB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1A05248D-402E-F9AC-13F4-4C26CE9984CE}"/>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3919971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7392-1AE4-29D7-DE08-47B2BF601E7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EE0848E-3382-3D5E-FD3E-38C860849912}"/>
              </a:ext>
            </a:extLst>
          </p:cNvPr>
          <p:cNvSpPr/>
          <p:nvPr/>
        </p:nvSpPr>
        <p:spPr>
          <a:xfrm>
            <a:off x="4083866" y="1016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68B69F3-A347-6F2B-6561-0AF8BEF152B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62BF0CF-2171-015D-E425-F5A73692E41E}"/>
              </a:ext>
            </a:extLst>
          </p:cNvPr>
          <p:cNvSpPr txBox="1"/>
          <p:nvPr/>
        </p:nvSpPr>
        <p:spPr>
          <a:xfrm>
            <a:off x="4171272" y="1796970"/>
            <a:ext cx="7538128" cy="3039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इसमें गुजरात, महाराष्ट्र, गोवा, कर्नाटक, केरल और तमिलनाडु राज्य शामिल हैं।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इस क्षेत्र में तीन खंड हैं: तट के उत्तरी भाग को कोंकण (मुंबई से गोवा) कहा जाता है, केंद्रीय खंड को </a:t>
            </a:r>
            <a:r>
              <a:rPr lang="en-US" sz="2700" dirty="0" err="1">
                <a:solidFill>
                  <a:schemeClr val="tx1"/>
                </a:solidFill>
              </a:rPr>
              <a:t>कनारा</a:t>
            </a:r>
            <a:r>
              <a:rPr lang="en-US" sz="2700" dirty="0">
                <a:solidFill>
                  <a:schemeClr val="tx1"/>
                </a:solidFill>
              </a:rPr>
              <a:t>  कहा जाता है, जबकि दक्षिणी खंड को मालाबार तट कहा जाता है।</a:t>
            </a:r>
          </a:p>
        </p:txBody>
      </p:sp>
      <p:sp>
        <p:nvSpPr>
          <p:cNvPr id="11" name="Line">
            <a:extLst>
              <a:ext uri="{FF2B5EF4-FFF2-40B4-BE49-F238E27FC236}">
                <a16:creationId xmlns:a16="http://schemas.microsoft.com/office/drawing/2014/main" id="{4092F2AB-508D-C8F4-D4BC-A78A03409908}"/>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4273265-1AFF-795E-2F31-2726549C72F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A5C5E48-1A7E-669D-1348-2E84091C5EAE}"/>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D9E62D4D-6E7D-B696-63BC-7259CC081411}"/>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4D49E20-CDD1-2944-2209-14795B5CA0C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sp>
        <p:nvSpPr>
          <p:cNvPr id="9" name="Course Purpose">
            <a:extLst>
              <a:ext uri="{FF2B5EF4-FFF2-40B4-BE49-F238E27FC236}">
                <a16:creationId xmlns:a16="http://schemas.microsoft.com/office/drawing/2014/main" id="{3E571C0A-1C20-A1BB-C940-9C61B146530C}"/>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endParaRPr lang="en-US" sz="3600" dirty="0"/>
          </a:p>
          <a:p>
            <a:pPr>
              <a:lnSpc>
                <a:spcPct val="90000"/>
              </a:lnSpc>
              <a:defRPr sz="7200" b="1" cap="all">
                <a:solidFill>
                  <a:srgbClr val="C00000"/>
                </a:solidFill>
                <a:latin typeface="Open Sans"/>
                <a:ea typeface="Open Sans"/>
                <a:cs typeface="Open Sans"/>
                <a:sym typeface="Open Sans"/>
              </a:defRPr>
            </a:pPr>
            <a:r>
              <a:rPr lang="en-US" sz="3600" dirty="0"/>
              <a:t>पश्चिमी तटीय क्षेत्र</a:t>
            </a:r>
          </a:p>
        </p:txBody>
      </p:sp>
      <p:pic>
        <p:nvPicPr>
          <p:cNvPr id="3" name="Picture 2">
            <a:extLst>
              <a:ext uri="{FF2B5EF4-FFF2-40B4-BE49-F238E27FC236}">
                <a16:creationId xmlns:a16="http://schemas.microsoft.com/office/drawing/2014/main" id="{240610EA-9C04-AAFF-DD36-7D53CCC0C6AD}"/>
              </a:ext>
            </a:extLst>
          </p:cNvPr>
          <p:cNvPicPr>
            <a:picLocks noChangeAspect="1"/>
          </p:cNvPicPr>
          <p:nvPr/>
        </p:nvPicPr>
        <p:blipFill>
          <a:blip r:embed="rId2"/>
          <a:stretch>
            <a:fillRect/>
          </a:stretch>
        </p:blipFill>
        <p:spPr>
          <a:xfrm>
            <a:off x="637733" y="3092818"/>
            <a:ext cx="3026691" cy="3239577"/>
          </a:xfrm>
          <a:prstGeom prst="rect">
            <a:avLst/>
          </a:prstGeom>
        </p:spPr>
      </p:pic>
      <p:pic>
        <p:nvPicPr>
          <p:cNvPr id="2" name="Picture 1">
            <a:extLst>
              <a:ext uri="{FF2B5EF4-FFF2-40B4-BE49-F238E27FC236}">
                <a16:creationId xmlns:a16="http://schemas.microsoft.com/office/drawing/2014/main" id="{4DAFF335-6C33-5FDB-CCFF-1C878A56F03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8AE04412-D649-1FA8-86DF-6B7F29589B79}"/>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712883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2B12-B909-24BD-E568-519F74C3D61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FBDD361-A93E-25A4-0151-4CE002C0C0E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4AFE2B3-5E83-826C-D0C7-C0C02D21247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A371C5E-26A3-E4A5-4BB5-F5769F1C9FFF}"/>
              </a:ext>
            </a:extLst>
          </p:cNvPr>
          <p:cNvSpPr txBox="1"/>
          <p:nvPr/>
        </p:nvSpPr>
        <p:spPr>
          <a:xfrm>
            <a:off x="4171272" y="1796970"/>
            <a:ext cx="7538128" cy="37946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सुरक्षात्मक कार्यों का निर्माण</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भंडारण द्वारा बाढ़ के प्रवाह को कम करना</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से होने वाली क्षति की संवेदनशीलता को संशोधित करना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जलग्रहण क्षेत्र में मृदा संरक्षण  </a:t>
            </a:r>
          </a:p>
        </p:txBody>
      </p:sp>
      <p:sp>
        <p:nvSpPr>
          <p:cNvPr id="11" name="Line">
            <a:extLst>
              <a:ext uri="{FF2B5EF4-FFF2-40B4-BE49-F238E27FC236}">
                <a16:creationId xmlns:a16="http://schemas.microsoft.com/office/drawing/2014/main" id="{1ADDAA54-BF94-F52B-8A37-C1CC53B787C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7EC5A16-40BA-B0A1-15C3-3085FEBB379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2017F1F-A9BB-F7B8-7F18-52CF37B217EF}"/>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6A50462D-A22D-7983-AE7E-F0CE4B2346B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0E63799-F122-0372-E0E1-AE975D11DDD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27</a:t>
            </a:fld>
            <a:endParaRPr dirty="0"/>
          </a:p>
        </p:txBody>
      </p:sp>
      <p:sp>
        <p:nvSpPr>
          <p:cNvPr id="9" name="Course Purpose">
            <a:extLst>
              <a:ext uri="{FF2B5EF4-FFF2-40B4-BE49-F238E27FC236}">
                <a16:creationId xmlns:a16="http://schemas.microsoft.com/office/drawing/2014/main" id="{FDBE5F55-ECE4-F7B2-13D7-9AA31D16EBF3}"/>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नियंत्रण उपाय</a:t>
            </a:r>
          </a:p>
        </p:txBody>
      </p:sp>
      <p:pic>
        <p:nvPicPr>
          <p:cNvPr id="2" name="Picture 1">
            <a:extLst>
              <a:ext uri="{FF2B5EF4-FFF2-40B4-BE49-F238E27FC236}">
                <a16:creationId xmlns:a16="http://schemas.microsoft.com/office/drawing/2014/main" id="{0EFCEAA9-7F95-0A43-9AEC-D099ABE59F02}"/>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4710602F-4870-6216-57E7-D6A52E661D8E}"/>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9124663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031C-A60F-E390-29A8-C0E53A32F75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7759FF-584B-F1B5-01F4-DD059F7DB597}"/>
              </a:ext>
            </a:extLst>
          </p:cNvPr>
          <p:cNvSpPr/>
          <p:nvPr/>
        </p:nvSpPr>
        <p:spPr>
          <a:xfrm>
            <a:off x="3013978" y="0"/>
            <a:ext cx="9178023"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640D3A1-B8D4-1678-8CFC-7A4A074A01A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3B87595-11EC-6BB6-DBD2-7B8F76CD8C3E}"/>
              </a:ext>
            </a:extLst>
          </p:cNvPr>
          <p:cNvSpPr txBox="1"/>
          <p:nvPr/>
        </p:nvSpPr>
        <p:spPr>
          <a:xfrm>
            <a:off x="3200400" y="923046"/>
            <a:ext cx="8509000" cy="57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क्षेत्र विशेष में लगातार भारी वर्षा</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जलवायु परिवर्तन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जनसंख्या</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नदी की धारा का अचानक परिवर्तन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शहर का अनियंत्रित एवं अनियोजित विस्तार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अतिक्रमण</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पुरानी जल निकासी व्यवस्था</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अनुचित ठोस अपशिष्ट निपटान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राहत आश्रयों का अभाव</a:t>
            </a:r>
          </a:p>
        </p:txBody>
      </p:sp>
      <p:sp>
        <p:nvSpPr>
          <p:cNvPr id="11" name="Line">
            <a:extLst>
              <a:ext uri="{FF2B5EF4-FFF2-40B4-BE49-F238E27FC236}">
                <a16:creationId xmlns:a16="http://schemas.microsoft.com/office/drawing/2014/main" id="{D25E65A1-14EE-E24B-A20C-ED755EA9AC8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D1DB195-DE95-A3F3-8D5E-B1501C3B328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BC2A633-374E-5D64-C89B-C22C643F729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E0F111D5-12FB-BF6D-156B-44402F88742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0CE1D2B-A26E-5CF9-E495-C5E683C9B6E1}"/>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28</a:t>
            </a:fld>
            <a:endParaRPr dirty="0"/>
          </a:p>
        </p:txBody>
      </p:sp>
      <p:sp>
        <p:nvSpPr>
          <p:cNvPr id="9" name="Course Purpose">
            <a:extLst>
              <a:ext uri="{FF2B5EF4-FFF2-40B4-BE49-F238E27FC236}">
                <a16:creationId xmlns:a16="http://schemas.microsoft.com/office/drawing/2014/main" id="{99CA44EC-F01E-F51F-0392-2C654E4C458A}"/>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प्रबंधन की समस्याएँ</a:t>
            </a:r>
          </a:p>
        </p:txBody>
      </p:sp>
      <p:pic>
        <p:nvPicPr>
          <p:cNvPr id="2" name="Picture 1">
            <a:extLst>
              <a:ext uri="{FF2B5EF4-FFF2-40B4-BE49-F238E27FC236}">
                <a16:creationId xmlns:a16="http://schemas.microsoft.com/office/drawing/2014/main" id="{71FB5D2F-E0DB-685D-F338-6DAA5EE03852}"/>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F6D1879B-4DCC-48FA-9263-54A2862133DC}"/>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85649274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48B3C-5C81-547E-CDBD-8CAD24706B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AA31282-F718-6882-F918-9F9EF9D1EE3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8814701-B00A-7F87-951A-C6B0BB98049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3D41A81-9C6F-899A-D28B-60AA9025AB5F}"/>
              </a:ext>
            </a:extLst>
          </p:cNvPr>
          <p:cNvSpPr txBox="1"/>
          <p:nvPr/>
        </p:nvSpPr>
        <p:spPr>
          <a:xfrm>
            <a:off x="4171272" y="1796970"/>
            <a:ext cx="7538128" cy="53742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एक निर्दिष्ट खंड के भीतर नदी के पानी को जारी रखने के लिए नदी तट के समानांतर तटबंधों का निर्माण किया गया।</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धारा के बहाव या वेग को बढ़ाना या बाढ़ की अवस्था और अवधि को कम करना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धारा तल को चौड़ा और खोदकर क्रॉस सेक्शन के आकार में वृद्धि।</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नदी तल को समतल करके वेग बढ़ाना।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विपथन विधि</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FC204226-5DCF-CE1B-9CC8-11C32A3A700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EA4F5C8-7EAF-EFF2-EE91-E5C5746B5F0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1392225-63F1-2318-C070-CE9425A0E1C0}"/>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765F62A3-13F0-D561-A22F-6AE826D06F1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12F8CB9-3ED8-0927-5007-E332C9EE51B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29</a:t>
            </a:fld>
            <a:endParaRPr dirty="0"/>
          </a:p>
        </p:txBody>
      </p:sp>
      <p:sp>
        <p:nvSpPr>
          <p:cNvPr id="9" name="Course Purpose">
            <a:extLst>
              <a:ext uri="{FF2B5EF4-FFF2-40B4-BE49-F238E27FC236}">
                <a16:creationId xmlns:a16="http://schemas.microsoft.com/office/drawing/2014/main" id="{64FF92C0-2963-DE12-7040-393B0097A820}"/>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शमन के उपाय</a:t>
            </a:r>
          </a:p>
        </p:txBody>
      </p:sp>
      <p:pic>
        <p:nvPicPr>
          <p:cNvPr id="2" name="Picture 1">
            <a:extLst>
              <a:ext uri="{FF2B5EF4-FFF2-40B4-BE49-F238E27FC236}">
                <a16:creationId xmlns:a16="http://schemas.microsoft.com/office/drawing/2014/main" id="{0277937D-7233-104C-4C21-311EC54D03C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585ED22C-089F-3F86-BF65-50ADE74D5BB0}"/>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368618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84140-A56D-0974-2041-EA22E805D41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0562669-423B-FEAF-DB4A-1FE127A9DEA3}"/>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B574F57-98B0-9A22-472C-1048F48B625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A217941-D5B6-E4CC-7AE1-4432DDF747DE}"/>
              </a:ext>
            </a:extLst>
          </p:cNvPr>
          <p:cNvSpPr txBox="1"/>
          <p:nvPr/>
        </p:nvSpPr>
        <p:spPr>
          <a:xfrm>
            <a:off x="4196166" y="1679689"/>
            <a:ext cx="7538128" cy="5109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परिभाषा: भू-भाग भूमि के एक क्षेत्र के लिए शब्द है। भूभाग में समतल मैदान, पहाड़, जंगल शामिल हो सकते हैं। इलाक़ा।</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भौतिक भूगोल में, भू-भाग भूमि का विस्तृत भाग है। यह आमतौर पर इलाके की विशेषताओं की ऊंचाई, ढलान और अभिविन्यास के संदर्भ में व्यक्त किया जाता है।  </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भूभाग सतही जल प्रवाह और वितरण को प्रभावित करता है। एक बड़े क्षेत्र में, यह मौसम और जलवायु पैटर्न को प्रभावित कर सकता है।</a:t>
            </a:r>
          </a:p>
        </p:txBody>
      </p:sp>
      <p:sp>
        <p:nvSpPr>
          <p:cNvPr id="11" name="Line">
            <a:extLst>
              <a:ext uri="{FF2B5EF4-FFF2-40B4-BE49-F238E27FC236}">
                <a16:creationId xmlns:a16="http://schemas.microsoft.com/office/drawing/2014/main" id="{8372627F-03EB-DD75-3C1A-339369280BE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13D3B4C3-9D98-7B7A-2EB2-D0BFBF00A6C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CF8DB36-6739-0E41-99F4-C1261658CEED}"/>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CA28EBA7-7852-128B-E82B-6DAB6208BAB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0A29DAE-E2BC-F379-AC7A-5AC20F4D907A}"/>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a:t>
            </a:fld>
            <a:endParaRPr dirty="0"/>
          </a:p>
        </p:txBody>
      </p:sp>
      <p:sp>
        <p:nvSpPr>
          <p:cNvPr id="9" name="Course Purpose">
            <a:extLst>
              <a:ext uri="{FF2B5EF4-FFF2-40B4-BE49-F238E27FC236}">
                <a16:creationId xmlns:a16="http://schemas.microsoft.com/office/drawing/2014/main" id="{2E92071D-3C4A-1EE3-3862-2AC9FBA89EAE}"/>
              </a:ext>
            </a:extLst>
          </p:cNvPr>
          <p:cNvSpPr txBox="1"/>
          <p:nvPr/>
        </p:nvSpPr>
        <p:spPr>
          <a:xfrm>
            <a:off x="198576" y="1392172"/>
            <a:ext cx="3600133" cy="700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4400" dirty="0"/>
              <a:t>      </a:t>
            </a:r>
            <a:r>
              <a:rPr lang="en-IN" sz="4400" dirty="0" err="1"/>
              <a:t>परिचय</a:t>
            </a:r>
            <a:r>
              <a:rPr lang="en-IN" sz="4400" dirty="0"/>
              <a:t> </a:t>
            </a:r>
            <a:r>
              <a:rPr lang="en-IN" sz="4400" dirty="0" err="1"/>
              <a:t>क्षेत्र</a:t>
            </a:r>
            <a:r>
              <a:rPr lang="en-IN" sz="4400" dirty="0"/>
              <a:t>  </a:t>
            </a:r>
          </a:p>
        </p:txBody>
      </p:sp>
      <p:pic>
        <p:nvPicPr>
          <p:cNvPr id="2" name="Picture 1">
            <a:extLst>
              <a:ext uri="{FF2B5EF4-FFF2-40B4-BE49-F238E27FC236}">
                <a16:creationId xmlns:a16="http://schemas.microsoft.com/office/drawing/2014/main" id="{8784A71C-2FB5-3500-FACC-83131C1DE39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20A6DA2D-1F2D-ADCE-15F5-20C78999D50E}"/>
              </a:ext>
            </a:extLst>
          </p:cNvPr>
          <p:cNvPicPr preferRelativeResize="0"/>
          <p:nvPr/>
        </p:nvPicPr>
        <p:blipFill rotWithShape="1">
          <a:blip r:embed="rId3">
            <a:alphaModFix/>
          </a:blip>
          <a:srcRect/>
          <a:stretch/>
        </p:blipFill>
        <p:spPr>
          <a:xfrm>
            <a:off x="-43600" y="0"/>
            <a:ext cx="1886914" cy="1119909"/>
          </a:xfrm>
          <a:prstGeom prst="rect">
            <a:avLst/>
          </a:prstGeom>
          <a:noFill/>
          <a:ln>
            <a:noFill/>
          </a:ln>
        </p:spPr>
      </p:pic>
    </p:spTree>
    <p:extLst>
      <p:ext uri="{BB962C8B-B14F-4D97-AF65-F5344CB8AC3E}">
        <p14:creationId xmlns:p14="http://schemas.microsoft.com/office/powerpoint/2010/main" val="15830657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FCAB-811F-96D8-66C6-C53D36DD74A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A747B15-0F9C-1960-C4E5-FC1226E9C27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C56056E-DA8E-020B-CE82-74B71432189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58B81BA-158D-B65A-37AD-0C67C9BEB0F6}"/>
              </a:ext>
            </a:extLst>
          </p:cNvPr>
          <p:cNvSpPr txBox="1"/>
          <p:nvPr/>
        </p:nvSpPr>
        <p:spPr>
          <a:xfrm>
            <a:off x="4171272" y="1796970"/>
            <a:ext cx="7538128" cy="4048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बाढ़ की दीवार: नदी तट पर ही कंक्रीट की दीवारें बनाई गई हैं।</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तटबंध/तटबंध: बाढ़ नियंत्रण के लिए उपयोग किया जाने वाला मिट्टी का बांध या तटबंध। नदी का किनारा पत्थर की पिचिंग से और देहात का किनारा टर्फिंग से सुरक्षित है।</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4EDBEA49-64D9-BB5C-B018-D32A2F6A68C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51766D4-E8EA-CA8D-1248-6A4AE47956F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0C28E7E-A832-1887-72B7-8C6CFA00F4B3}"/>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09686818-E1B6-0589-3027-E857716CE08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31E5DA7-8777-F0D4-57DE-6E8D22D23E5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30</a:t>
            </a:fld>
            <a:endParaRPr dirty="0"/>
          </a:p>
        </p:txBody>
      </p:sp>
      <p:sp>
        <p:nvSpPr>
          <p:cNvPr id="9" name="Course Purpose">
            <a:extLst>
              <a:ext uri="{FF2B5EF4-FFF2-40B4-BE49-F238E27FC236}">
                <a16:creationId xmlns:a16="http://schemas.microsoft.com/office/drawing/2014/main" id="{5715BC5C-758C-3E15-D50B-EDCA51453A6D}"/>
              </a:ext>
            </a:extLst>
          </p:cNvPr>
          <p:cNvSpPr txBox="1"/>
          <p:nvPr/>
        </p:nvSpPr>
        <p:spPr>
          <a:xfrm>
            <a:off x="218291" y="1409723"/>
            <a:ext cx="3997590" cy="1089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hi-IN" sz="3600" dirty="0"/>
              <a:t>बाढ़ को कम करने के उपाय</a:t>
            </a:r>
            <a:endParaRPr lang="en-US" sz="3600" dirty="0"/>
          </a:p>
        </p:txBody>
      </p:sp>
      <p:pic>
        <p:nvPicPr>
          <p:cNvPr id="2" name="Picture 1">
            <a:extLst>
              <a:ext uri="{FF2B5EF4-FFF2-40B4-BE49-F238E27FC236}">
                <a16:creationId xmlns:a16="http://schemas.microsoft.com/office/drawing/2014/main" id="{4B76477F-29DA-077A-2889-D9D6EC9D2EEC}"/>
              </a:ext>
            </a:extLst>
          </p:cNvPr>
          <p:cNvPicPr>
            <a:picLocks noChangeAspect="1"/>
          </p:cNvPicPr>
          <p:nvPr/>
        </p:nvPicPr>
        <p:blipFill>
          <a:blip r:embed="rId3"/>
          <a:stretch>
            <a:fillRect/>
          </a:stretch>
        </p:blipFill>
        <p:spPr>
          <a:xfrm>
            <a:off x="5983481" y="4510288"/>
            <a:ext cx="4457894" cy="2246112"/>
          </a:xfrm>
          <a:prstGeom prst="rect">
            <a:avLst/>
          </a:prstGeom>
        </p:spPr>
      </p:pic>
      <p:pic>
        <p:nvPicPr>
          <p:cNvPr id="3" name="Picture 2">
            <a:extLst>
              <a:ext uri="{FF2B5EF4-FFF2-40B4-BE49-F238E27FC236}">
                <a16:creationId xmlns:a16="http://schemas.microsoft.com/office/drawing/2014/main" id="{D234598A-A85E-5DD3-5C17-57DA53032DB9}"/>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8D14408B-08BC-24FD-BC16-1979DE145A88}"/>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87281966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9B9E-A394-1BF2-2DCE-AF0E3723368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BF8E808-B1D0-6EA9-5C37-F858581BC3A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232BB2-113D-D131-6970-84C0D9F4D46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4814670-89C7-3272-62CF-3C7CFB73F6A8}"/>
              </a:ext>
            </a:extLst>
          </p:cNvPr>
          <p:cNvSpPr txBox="1"/>
          <p:nvPr/>
        </p:nvSpPr>
        <p:spPr>
          <a:xfrm>
            <a:off x="4171272" y="1682041"/>
            <a:ext cx="7538128" cy="58088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पूर्व चेतावनी और चेतावनी प्रणाली की स्थापना और कार्यान्वयन - एसएमएस या ऐप आधारित अलर्ट</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निचले एवं ऊंचे स्थानों की पहचान।</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बचाव सामग्री (बोतलें, </a:t>
            </a:r>
            <a:r>
              <a:rPr lang="en-US" sz="2000" dirty="0" err="1">
                <a:solidFill>
                  <a:schemeClr val="tx1"/>
                </a:solidFill>
              </a:rPr>
              <a:t>रस्सियाँ</a:t>
            </a:r>
            <a:r>
              <a:rPr lang="en-US" sz="2000" dirty="0">
                <a:solidFill>
                  <a:schemeClr val="tx1"/>
                </a:solidFill>
              </a:rPr>
              <a:t>, </a:t>
            </a:r>
            <a:r>
              <a:rPr lang="en-US" sz="2000" dirty="0" err="1">
                <a:solidFill>
                  <a:schemeClr val="tx1"/>
                </a:solidFill>
              </a:rPr>
              <a:t>थर्मोकोल</a:t>
            </a:r>
            <a:r>
              <a:rPr lang="en-US" sz="2000" dirty="0">
                <a:solidFill>
                  <a:schemeClr val="tx1"/>
                </a:solidFill>
              </a:rPr>
              <a:t> </a:t>
            </a:r>
            <a:r>
              <a:rPr lang="en-US" sz="2000" dirty="0" err="1">
                <a:solidFill>
                  <a:schemeClr val="tx1"/>
                </a:solidFill>
              </a:rPr>
              <a:t>नावें</a:t>
            </a:r>
            <a:r>
              <a:rPr lang="en-US" sz="2000" dirty="0">
                <a:solidFill>
                  <a:schemeClr val="tx1"/>
                </a:solidFill>
              </a:rPr>
              <a:t>) के साथ स्थानीय अधिकारियों की तैयारी</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समुदाय को प्राथमिक चिकित्सा सामग्री का वितरण।</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रेडियो/टीवी समाचारों का प्रसारण</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अस्थायी आश्रयों की व्यवस्था</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बाढ़ क्षेत्र सर्वेक्षण.</a:t>
            </a:r>
          </a:p>
          <a:p>
            <a:pPr marL="507987" indent="-507987" algn="just">
              <a:spcBef>
                <a:spcPts val="2000"/>
              </a:spcBef>
              <a:buSzPct val="100000"/>
              <a:buAutoNum type="arabicParenR"/>
              <a:defRPr sz="5400">
                <a:latin typeface="Open Sans"/>
                <a:ea typeface="Open Sans"/>
                <a:cs typeface="Open Sans"/>
                <a:sym typeface="Open Sans"/>
              </a:defRPr>
            </a:pPr>
            <a:r>
              <a:rPr lang="en-US" sz="2000" dirty="0">
                <a:solidFill>
                  <a:schemeClr val="tx1"/>
                </a:solidFill>
              </a:rPr>
              <a:t>मकान क्षति सर्वेक्षण</a:t>
            </a:r>
          </a:p>
          <a:p>
            <a:pPr marL="507987" indent="-507987" algn="just">
              <a:spcBef>
                <a:spcPts val="2000"/>
              </a:spcBef>
              <a:buSzPct val="100000"/>
              <a:buAutoNum type="arabicParen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E07773E3-9F25-A3FE-89D1-D8AC88C873D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1E82E09-73E4-38DB-9046-FCD97362909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DA9418F-BB19-D819-68F6-440FB42D5EA4}"/>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2D0F46E8-9ED9-D68D-FF19-356E1758133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FB77D3C-D9C4-C378-B39A-384176EB439D}"/>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31</a:t>
            </a:fld>
            <a:endParaRPr dirty="0"/>
          </a:p>
        </p:txBody>
      </p:sp>
      <p:sp>
        <p:nvSpPr>
          <p:cNvPr id="9" name="Course Purpose">
            <a:extLst>
              <a:ext uri="{FF2B5EF4-FFF2-40B4-BE49-F238E27FC236}">
                <a16:creationId xmlns:a16="http://schemas.microsoft.com/office/drawing/2014/main" id="{75F67A5E-EE90-2FA5-A45C-9812FDAD460D}"/>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प्रबंधन</a:t>
            </a:r>
          </a:p>
        </p:txBody>
      </p:sp>
      <p:pic>
        <p:nvPicPr>
          <p:cNvPr id="2" name="Picture 1">
            <a:extLst>
              <a:ext uri="{FF2B5EF4-FFF2-40B4-BE49-F238E27FC236}">
                <a16:creationId xmlns:a16="http://schemas.microsoft.com/office/drawing/2014/main" id="{8D92D0F3-FF15-C5CD-328A-BE072B624CE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4C415B68-9A54-E9A1-47EB-02B8EE4F5F85}"/>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26539643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EFF28-59B6-A59C-3DA9-67EB1E02D7B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34842D2-9572-87F4-F8CC-7170DA8B65D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C3E1F00-F87E-1437-5029-95AFCD88C6C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64A5D7B-B197-009F-0246-3E95900AA680}"/>
              </a:ext>
            </a:extLst>
          </p:cNvPr>
          <p:cNvSpPr txBox="1"/>
          <p:nvPr/>
        </p:nvSpPr>
        <p:spPr>
          <a:xfrm>
            <a:off x="4171272" y="1989072"/>
            <a:ext cx="7538128" cy="4561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स्थानीय टेलीविजन और रेडियो स्टेशनों की निगरानी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वरिष्ठ नागरिकों, महिलाओं, बच्चों, बीमार लोगों और पशुओं को ऊंचे स्थानों/आश्रय स्थलों पर ले जाना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सरकारी आपातकालीन राहत कार्य</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जल स्तर की निगरानी और घटती स्थिति।</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जीवन और संपत्ति को हुए नुकसान का आकलन (त्वरित और विस्तृत)।</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83DCCDF1-E30B-985F-206A-828BD1E916F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8A6B0AD-4C09-A8E0-98E5-12BB406396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AD619CE-4597-DF4F-1B3D-642B1CB12D2C}"/>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AD8ADD10-547D-3DF3-381E-7F76F46D192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49C0B2D-BF80-A482-AAA5-F05F2851BC5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32</a:t>
            </a:fld>
            <a:endParaRPr dirty="0"/>
          </a:p>
        </p:txBody>
      </p:sp>
      <p:sp>
        <p:nvSpPr>
          <p:cNvPr id="9" name="Course Purpose">
            <a:extLst>
              <a:ext uri="{FF2B5EF4-FFF2-40B4-BE49-F238E27FC236}">
                <a16:creationId xmlns:a16="http://schemas.microsoft.com/office/drawing/2014/main" id="{9B6AE109-98F3-687A-9CC8-9A879812F282}"/>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प्रबंधन</a:t>
            </a:r>
          </a:p>
        </p:txBody>
      </p:sp>
      <p:pic>
        <p:nvPicPr>
          <p:cNvPr id="2" name="Picture 1">
            <a:extLst>
              <a:ext uri="{FF2B5EF4-FFF2-40B4-BE49-F238E27FC236}">
                <a16:creationId xmlns:a16="http://schemas.microsoft.com/office/drawing/2014/main" id="{2C8B0DF9-F6BE-C5CE-C7EB-FFED53863DF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E822560A-E400-37CD-B7CA-71BED23A7091}"/>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29516227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55AD-F098-E5EF-C001-011657B89C6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414D72-20E1-FA72-BB7A-9D04AE0FCB98}"/>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6487D43-7AB9-B4E7-DA86-00E92766068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FC1AE70-8E23-C0E9-211E-7AEDCEDF58A5}"/>
              </a:ext>
            </a:extLst>
          </p:cNvPr>
          <p:cNvSpPr txBox="1"/>
          <p:nvPr/>
        </p:nvSpPr>
        <p:spPr>
          <a:xfrm>
            <a:off x="4171272" y="1633556"/>
            <a:ext cx="7538128" cy="5224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बाढ़ प्रभावित क्षेत्र में संसाधनों की नियुक्ति।</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डूबने के मामले में प्री-हॉस्पिटल तकनीक (पीएचटी)।</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बाढ़ की स्थिति में सुरक्षित स्थान/वैकल्पिक स्थान की पहचान/चिह्नित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पिछली बाढ़ की स्थिति के बारे में जनता को जागरूक करना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फ़िल्टर्ड पेयजल की उपलब्धता</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पूर्व चेतावनी</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स्थानीय आबादी के लिए मनोसामाजिक देखभाल</a:t>
            </a:r>
          </a:p>
        </p:txBody>
      </p:sp>
      <p:sp>
        <p:nvSpPr>
          <p:cNvPr id="11" name="Line">
            <a:extLst>
              <a:ext uri="{FF2B5EF4-FFF2-40B4-BE49-F238E27FC236}">
                <a16:creationId xmlns:a16="http://schemas.microsoft.com/office/drawing/2014/main" id="{1ACFB497-9266-19F4-1B01-E4DD2CEB539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B642DEB-8313-F207-317E-0A4EE13C791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EE99045-8498-C785-CF17-7918A5ACF0E3}"/>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598192BF-F5E8-125E-F817-E16E4EDF143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2EAC6FD-FEDE-D5F6-4A9E-EA8B28C108A7}"/>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33</a:t>
            </a:fld>
            <a:endParaRPr dirty="0"/>
          </a:p>
        </p:txBody>
      </p:sp>
      <p:sp>
        <p:nvSpPr>
          <p:cNvPr id="9" name="Course Purpose">
            <a:extLst>
              <a:ext uri="{FF2B5EF4-FFF2-40B4-BE49-F238E27FC236}">
                <a16:creationId xmlns:a16="http://schemas.microsoft.com/office/drawing/2014/main" id="{0DBA6FDD-EC7A-A231-457A-881E900C01BA}"/>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प्रबंधन</a:t>
            </a:r>
          </a:p>
        </p:txBody>
      </p:sp>
      <p:pic>
        <p:nvPicPr>
          <p:cNvPr id="2" name="Picture 1">
            <a:extLst>
              <a:ext uri="{FF2B5EF4-FFF2-40B4-BE49-F238E27FC236}">
                <a16:creationId xmlns:a16="http://schemas.microsoft.com/office/drawing/2014/main" id="{786708BB-C3A0-8B39-8ED5-EBD827B7C25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838F21CE-BA92-AD91-2428-C9BCE8518D14}"/>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03648197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8263A-17BC-8342-AEDE-B559D55EBF2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893E07-D622-12BE-45F7-F983C6A7F1C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5D0105A-983B-C480-2832-3C1138525EF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DA42563-98A8-F3D8-23B4-6693AEAE1921}"/>
              </a:ext>
            </a:extLst>
          </p:cNvPr>
          <p:cNvSpPr txBox="1"/>
          <p:nvPr/>
        </p:nvSpPr>
        <p:spPr>
          <a:xfrm>
            <a:off x="4171272" y="1633556"/>
            <a:ext cx="7538128" cy="308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वास्तविक</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प्रत्यक्ष</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अप्रत्यक्ष</a:t>
            </a:r>
          </a:p>
          <a:p>
            <a:pPr algn="just">
              <a:spcBef>
                <a:spcPts val="2000"/>
              </a:spcBef>
              <a:buSzPct val="100000"/>
              <a:defRPr sz="5400">
                <a:latin typeface="Open Sans"/>
                <a:ea typeface="Open Sans"/>
                <a:cs typeface="Open Sans"/>
                <a:sym typeface="Open Sans"/>
              </a:defRPr>
            </a:pPr>
            <a:r>
              <a:rPr lang="en-US" sz="2400" dirty="0">
                <a:solidFill>
                  <a:schemeClr val="tx1"/>
                </a:solidFill>
              </a:rPr>
              <a:t>2) </a:t>
            </a:r>
            <a:r>
              <a:rPr lang="hi-IN" sz="2400" dirty="0">
                <a:solidFill>
                  <a:schemeClr val="tx1"/>
                </a:solidFill>
              </a:rPr>
              <a:t>इंटेंजिबल</a:t>
            </a:r>
            <a:r>
              <a:rPr lang="en-US" sz="2400" dirty="0">
                <a:solidFill>
                  <a:schemeClr val="tx1"/>
                </a:solidFill>
              </a:rPr>
              <a:t>  </a:t>
            </a:r>
          </a:p>
        </p:txBody>
      </p:sp>
      <p:sp>
        <p:nvSpPr>
          <p:cNvPr id="11" name="Line">
            <a:extLst>
              <a:ext uri="{FF2B5EF4-FFF2-40B4-BE49-F238E27FC236}">
                <a16:creationId xmlns:a16="http://schemas.microsoft.com/office/drawing/2014/main" id="{57D2868A-26F0-CB0F-E750-F064DA642398}"/>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C00FA08-A62E-5AD5-2F31-23E553EB10C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B2C13F0-275C-305A-4D56-1E9EE764EF7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E82A5CC7-A5EC-DAE6-5131-09E8F10A74E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624B637-8B57-0D0C-2D52-B84605E9CE2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34</a:t>
            </a:fld>
            <a:endParaRPr dirty="0"/>
          </a:p>
        </p:txBody>
      </p:sp>
      <p:sp>
        <p:nvSpPr>
          <p:cNvPr id="9" name="Course Purpose">
            <a:extLst>
              <a:ext uri="{FF2B5EF4-FFF2-40B4-BE49-F238E27FC236}">
                <a16:creationId xmlns:a16="http://schemas.microsoft.com/office/drawing/2014/main" id="{2099290F-E2F7-5791-93E2-5CB6227513BB}"/>
              </a:ext>
            </a:extLst>
          </p:cNvPr>
          <p:cNvSpPr txBox="1"/>
          <p:nvPr/>
        </p:nvSpPr>
        <p:spPr>
          <a:xfrm>
            <a:off x="218291" y="1409723"/>
            <a:ext cx="3997590"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क्षति के प्रकार</a:t>
            </a:r>
          </a:p>
        </p:txBody>
      </p:sp>
      <p:pic>
        <p:nvPicPr>
          <p:cNvPr id="2" name="Picture 1">
            <a:extLst>
              <a:ext uri="{FF2B5EF4-FFF2-40B4-BE49-F238E27FC236}">
                <a16:creationId xmlns:a16="http://schemas.microsoft.com/office/drawing/2014/main" id="{B5841445-059E-B932-B08F-474315D3CFE8}"/>
              </a:ext>
            </a:extLst>
          </p:cNvPr>
          <p:cNvPicPr>
            <a:picLocks noChangeAspect="1"/>
          </p:cNvPicPr>
          <p:nvPr/>
        </p:nvPicPr>
        <p:blipFill>
          <a:blip r:embed="rId3"/>
          <a:stretch>
            <a:fillRect/>
          </a:stretch>
        </p:blipFill>
        <p:spPr>
          <a:xfrm>
            <a:off x="6876655" y="1783442"/>
            <a:ext cx="3704431" cy="4520749"/>
          </a:xfrm>
          <a:prstGeom prst="rect">
            <a:avLst/>
          </a:prstGeom>
        </p:spPr>
      </p:pic>
      <p:pic>
        <p:nvPicPr>
          <p:cNvPr id="3" name="Picture 2">
            <a:extLst>
              <a:ext uri="{FF2B5EF4-FFF2-40B4-BE49-F238E27FC236}">
                <a16:creationId xmlns:a16="http://schemas.microsoft.com/office/drawing/2014/main" id="{F858BD37-EE11-D71B-9861-6FB1A6DA07AD}"/>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AC229FF2-5604-E168-0120-FE2D9F9ECD3F}"/>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1629916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6387-666A-036F-2F2B-56D95584277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633DCA1-BCF8-4A79-D9B1-513798D118B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EB98346-52E0-CAD3-18D3-6C11D7B0828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984EA4-511A-085E-4610-51FA73DDA1C2}"/>
              </a:ext>
            </a:extLst>
          </p:cNvPr>
          <p:cNvSpPr txBox="1"/>
          <p:nvPr/>
        </p:nvSpPr>
        <p:spPr>
          <a:xfrm>
            <a:off x="4171272" y="1633556"/>
            <a:ext cx="7538128" cy="37491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नागरिक आबादी और पशुधन की निकासी।</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नावों का पलटना/डूबने की घटना।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साँप </a:t>
            </a:r>
            <a:r>
              <a:rPr lang="en-US" sz="2400" dirty="0" err="1">
                <a:solidFill>
                  <a:schemeClr val="tx1"/>
                </a:solidFill>
              </a:rPr>
              <a:t>का</a:t>
            </a:r>
            <a:r>
              <a:rPr lang="en-US" sz="2400" dirty="0">
                <a:solidFill>
                  <a:schemeClr val="tx1"/>
                </a:solidFill>
              </a:rPr>
              <a:t> </a:t>
            </a:r>
            <a:r>
              <a:rPr lang="en-US" sz="2400" dirty="0" err="1">
                <a:solidFill>
                  <a:schemeClr val="tx1"/>
                </a:solidFill>
              </a:rPr>
              <a:t>काटना</a:t>
            </a: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जल की अशुद्धता</a:t>
            </a:r>
          </a:p>
          <a:p>
            <a:pPr algn="just">
              <a:spcBef>
                <a:spcPts val="2000"/>
              </a:spcBef>
              <a:buSzPct val="100000"/>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95827E56-631A-5665-3A49-75040659709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D883A5A-2E35-1D13-4CA0-11D62C50B62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789FCFD-5E30-E00A-B4F1-4BA6CD0F77A6}"/>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FF503F09-CD74-F7A9-B78F-B815411440F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E2453EE-2FC3-70F8-647F-953AFD9FA6B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35</a:t>
            </a:fld>
            <a:endParaRPr dirty="0"/>
          </a:p>
        </p:txBody>
      </p:sp>
      <p:sp>
        <p:nvSpPr>
          <p:cNvPr id="9" name="Course Purpose">
            <a:extLst>
              <a:ext uri="{FF2B5EF4-FFF2-40B4-BE49-F238E27FC236}">
                <a16:creationId xmlns:a16="http://schemas.microsoft.com/office/drawing/2014/main" id="{2A432C09-90E3-F678-992A-0F5D353ABC2A}"/>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का प्रभाव</a:t>
            </a:r>
          </a:p>
        </p:txBody>
      </p:sp>
      <p:pic>
        <p:nvPicPr>
          <p:cNvPr id="3" name="Picture 2">
            <a:extLst>
              <a:ext uri="{FF2B5EF4-FFF2-40B4-BE49-F238E27FC236}">
                <a16:creationId xmlns:a16="http://schemas.microsoft.com/office/drawing/2014/main" id="{072A0135-4861-CD51-65EE-2FF8152E525B}"/>
              </a:ext>
            </a:extLst>
          </p:cNvPr>
          <p:cNvPicPr>
            <a:picLocks noChangeAspect="1"/>
          </p:cNvPicPr>
          <p:nvPr/>
        </p:nvPicPr>
        <p:blipFill>
          <a:blip r:embed="rId3"/>
          <a:stretch>
            <a:fillRect/>
          </a:stretch>
        </p:blipFill>
        <p:spPr>
          <a:xfrm>
            <a:off x="233653" y="3025553"/>
            <a:ext cx="3563061" cy="2817393"/>
          </a:xfrm>
          <a:prstGeom prst="rect">
            <a:avLst/>
          </a:prstGeom>
        </p:spPr>
      </p:pic>
      <p:pic>
        <p:nvPicPr>
          <p:cNvPr id="2" name="Picture 1">
            <a:extLst>
              <a:ext uri="{FF2B5EF4-FFF2-40B4-BE49-F238E27FC236}">
                <a16:creationId xmlns:a16="http://schemas.microsoft.com/office/drawing/2014/main" id="{EB6F270F-9865-7F4A-B5C6-9F0450E2D309}"/>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8CDCFCA0-6183-19A4-2957-3501920C63D8}"/>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53155855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B8BB-D00C-1897-6FB8-70DB96703FE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5E3403E-F291-7FC7-B038-68EB097EB1DB}"/>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EFE6DC9-0EFC-1D65-5A8D-A8D748A345E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FECBEA4-5A4D-9478-CD9A-37726B9F7FDD}"/>
              </a:ext>
            </a:extLst>
          </p:cNvPr>
          <p:cNvSpPr txBox="1"/>
          <p:nvPr/>
        </p:nvSpPr>
        <p:spPr>
          <a:xfrm>
            <a:off x="4215881" y="1567551"/>
            <a:ext cx="7538128" cy="4305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बचावकर्ता को तैराकी के साथ-साथ बाढ़ बचाव तकनीकों में भी प्रशिक्षित किया जाना चाहिए।</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प्रत्येक बचावकर्मी को नाव और ओबीएम की हैंडलिंग और समस्या निवारण का ज्ञान होना चाहिए।</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तात्कालिक उपकरणों और आधुनिक उपकरणों का उपयोग।</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79BA5A3F-07B9-747A-C0B4-B4901EAEDAD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1482E50-5F9C-E683-6A09-299C72633F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94F7332-11E5-A6AF-774C-D507C8E64726}"/>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3B15BEFD-88B3-CFC3-98B0-46AF68CE5C2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3CA52C0-3247-1D30-D4E9-686E0AD4F79C}"/>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36</a:t>
            </a:fld>
            <a:endParaRPr dirty="0"/>
          </a:p>
        </p:txBody>
      </p:sp>
      <p:sp>
        <p:nvSpPr>
          <p:cNvPr id="9" name="Course Purpose">
            <a:extLst>
              <a:ext uri="{FF2B5EF4-FFF2-40B4-BE49-F238E27FC236}">
                <a16:creationId xmlns:a16="http://schemas.microsoft.com/office/drawing/2014/main" id="{9C5B1C7D-CCE7-84E4-7D06-00B3D70BE196}"/>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में बचाव एवं राहत की तैयारी</a:t>
            </a:r>
          </a:p>
        </p:txBody>
      </p:sp>
      <p:pic>
        <p:nvPicPr>
          <p:cNvPr id="2" name="Picture 1">
            <a:extLst>
              <a:ext uri="{FF2B5EF4-FFF2-40B4-BE49-F238E27FC236}">
                <a16:creationId xmlns:a16="http://schemas.microsoft.com/office/drawing/2014/main" id="{67D03282-BC9B-2252-411A-7873DD961CDE}"/>
              </a:ext>
            </a:extLst>
          </p:cNvPr>
          <p:cNvPicPr>
            <a:picLocks noChangeAspect="1"/>
          </p:cNvPicPr>
          <p:nvPr/>
        </p:nvPicPr>
        <p:blipFill>
          <a:blip r:embed="rId3"/>
          <a:stretch>
            <a:fillRect/>
          </a:stretch>
        </p:blipFill>
        <p:spPr>
          <a:xfrm>
            <a:off x="304976" y="3002116"/>
            <a:ext cx="3340898" cy="3029975"/>
          </a:xfrm>
          <a:prstGeom prst="rect">
            <a:avLst/>
          </a:prstGeom>
        </p:spPr>
      </p:pic>
      <p:pic>
        <p:nvPicPr>
          <p:cNvPr id="3" name="Picture 2">
            <a:extLst>
              <a:ext uri="{FF2B5EF4-FFF2-40B4-BE49-F238E27FC236}">
                <a16:creationId xmlns:a16="http://schemas.microsoft.com/office/drawing/2014/main" id="{EC8A7F55-D057-24B0-E9B6-B0686B7E7006}"/>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21D24EC3-3C2B-0D9B-E22D-B2668BA314C9}"/>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2726460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E61E-2DD7-70F9-0931-323801D2A7F0}"/>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2C1414DC-1B24-171A-2EFD-0633F554E6E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CF43F467-9024-B971-8D13-C4C625B87BA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DB6BA28-6684-1C76-DBC6-D937B4164FE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5" name="Rectangle">
            <a:extLst>
              <a:ext uri="{FF2B5EF4-FFF2-40B4-BE49-F238E27FC236}">
                <a16:creationId xmlns:a16="http://schemas.microsoft.com/office/drawing/2014/main" id="{2976B632-C563-64AD-D2EC-C74719440CE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CB49FC6-6571-A2D4-F279-C6ACDF3A4C49}"/>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37</a:t>
            </a:fld>
            <a:endParaRPr dirty="0"/>
          </a:p>
        </p:txBody>
      </p:sp>
      <p:grpSp>
        <p:nvGrpSpPr>
          <p:cNvPr id="3" name="Group 14">
            <a:extLst>
              <a:ext uri="{FF2B5EF4-FFF2-40B4-BE49-F238E27FC236}">
                <a16:creationId xmlns:a16="http://schemas.microsoft.com/office/drawing/2014/main" id="{53FE635E-240A-C046-239F-ADCD3E6DCD7C}"/>
              </a:ext>
            </a:extLst>
          </p:cNvPr>
          <p:cNvGrpSpPr/>
          <p:nvPr/>
        </p:nvGrpSpPr>
        <p:grpSpPr>
          <a:xfrm>
            <a:off x="3619232" y="828805"/>
            <a:ext cx="7026322" cy="5200389"/>
            <a:chOff x="304800" y="606782"/>
            <a:chExt cx="8458200" cy="5717819"/>
          </a:xfrm>
        </p:grpSpPr>
        <p:grpSp>
          <p:nvGrpSpPr>
            <p:cNvPr id="4" name="Group 3">
              <a:extLst>
                <a:ext uri="{FF2B5EF4-FFF2-40B4-BE49-F238E27FC236}">
                  <a16:creationId xmlns:a16="http://schemas.microsoft.com/office/drawing/2014/main" id="{6B42CCE7-AF78-974D-3850-FECB9DB9EF6D}"/>
                </a:ext>
              </a:extLst>
            </p:cNvPr>
            <p:cNvGrpSpPr/>
            <p:nvPr/>
          </p:nvGrpSpPr>
          <p:grpSpPr>
            <a:xfrm>
              <a:off x="304800" y="606782"/>
              <a:ext cx="4140640" cy="5717819"/>
              <a:chOff x="1828801" y="3110244"/>
              <a:chExt cx="2346436" cy="1851216"/>
            </a:xfrm>
          </p:grpSpPr>
          <p:pic>
            <p:nvPicPr>
              <p:cNvPr id="15" name="Picture 14" descr="Flood rescue photos 010">
                <a:extLst>
                  <a:ext uri="{FF2B5EF4-FFF2-40B4-BE49-F238E27FC236}">
                    <a16:creationId xmlns:a16="http://schemas.microsoft.com/office/drawing/2014/main" id="{C8082373-8DD1-4F59-B79D-254A6B540F3C}"/>
                  </a:ext>
                </a:extLst>
              </p:cNvPr>
              <p:cNvPicPr/>
              <p:nvPr/>
            </p:nvPicPr>
            <p:blipFill>
              <a:blip r:embed="rId2" cstate="print"/>
              <a:srcRect/>
              <a:stretch>
                <a:fillRect/>
              </a:stretch>
            </p:blipFill>
            <p:spPr bwMode="auto">
              <a:xfrm>
                <a:off x="1828801" y="3110244"/>
                <a:ext cx="1122715" cy="536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Flood rescue photos 004">
                <a:extLst>
                  <a:ext uri="{FF2B5EF4-FFF2-40B4-BE49-F238E27FC236}">
                    <a16:creationId xmlns:a16="http://schemas.microsoft.com/office/drawing/2014/main" id="{56978949-07FC-25F8-9326-B038680B4A1E}"/>
                  </a:ext>
                </a:extLst>
              </p:cNvPr>
              <p:cNvPicPr/>
              <p:nvPr/>
            </p:nvPicPr>
            <p:blipFill>
              <a:blip r:embed="rId3" cstate="print"/>
              <a:srcRect/>
              <a:stretch>
                <a:fillRect/>
              </a:stretch>
            </p:blipFill>
            <p:spPr bwMode="auto">
              <a:xfrm>
                <a:off x="1828801" y="4344692"/>
                <a:ext cx="1122715" cy="616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Flood rescue photos 006">
                <a:extLst>
                  <a:ext uri="{FF2B5EF4-FFF2-40B4-BE49-F238E27FC236}">
                    <a16:creationId xmlns:a16="http://schemas.microsoft.com/office/drawing/2014/main" id="{273C15F4-CBE1-2A06-4AF6-CC61648A5FEC}"/>
                  </a:ext>
                </a:extLst>
              </p:cNvPr>
              <p:cNvPicPr/>
              <p:nvPr/>
            </p:nvPicPr>
            <p:blipFill>
              <a:blip r:embed="rId4" cstate="print"/>
              <a:srcRect/>
              <a:stretch>
                <a:fillRect/>
              </a:stretch>
            </p:blipFill>
            <p:spPr bwMode="auto">
              <a:xfrm>
                <a:off x="3037879" y="3703253"/>
                <a:ext cx="1110520" cy="56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Flood rescue photos 008">
                <a:extLst>
                  <a:ext uri="{FF2B5EF4-FFF2-40B4-BE49-F238E27FC236}">
                    <a16:creationId xmlns:a16="http://schemas.microsoft.com/office/drawing/2014/main" id="{343F3042-961B-C7ED-007D-BE84CC7F3E85}"/>
                  </a:ext>
                </a:extLst>
              </p:cNvPr>
              <p:cNvPicPr/>
              <p:nvPr/>
            </p:nvPicPr>
            <p:blipFill>
              <a:blip r:embed="rId5" cstate="print"/>
              <a:srcRect/>
              <a:stretch>
                <a:fillRect/>
              </a:stretch>
            </p:blipFill>
            <p:spPr bwMode="auto">
              <a:xfrm>
                <a:off x="1828801" y="3700517"/>
                <a:ext cx="1122715" cy="572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Flood rescue photos 007">
                <a:extLst>
                  <a:ext uri="{FF2B5EF4-FFF2-40B4-BE49-F238E27FC236}">
                    <a16:creationId xmlns:a16="http://schemas.microsoft.com/office/drawing/2014/main" id="{5BB3A489-159A-5B03-F406-3B73EB3F8F63}"/>
                  </a:ext>
                </a:extLst>
              </p:cNvPr>
              <p:cNvPicPr/>
              <p:nvPr/>
            </p:nvPicPr>
            <p:blipFill>
              <a:blip r:embed="rId6" cstate="print"/>
              <a:srcRect/>
              <a:stretch>
                <a:fillRect/>
              </a:stretch>
            </p:blipFill>
            <p:spPr bwMode="auto">
              <a:xfrm>
                <a:off x="3037879" y="3111157"/>
                <a:ext cx="1122715" cy="54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Flood rescue photos 009">
                <a:extLst>
                  <a:ext uri="{FF2B5EF4-FFF2-40B4-BE49-F238E27FC236}">
                    <a16:creationId xmlns:a16="http://schemas.microsoft.com/office/drawing/2014/main" id="{42B3F3E6-EEBE-FE89-7CF6-C422BF9A7E94}"/>
                  </a:ext>
                </a:extLst>
              </p:cNvPr>
              <p:cNvPicPr/>
              <p:nvPr/>
            </p:nvPicPr>
            <p:blipFill>
              <a:blip r:embed="rId7" cstate="print"/>
              <a:srcRect/>
              <a:stretch>
                <a:fillRect/>
              </a:stretch>
            </p:blipFill>
            <p:spPr bwMode="auto">
              <a:xfrm>
                <a:off x="3081060" y="4344692"/>
                <a:ext cx="1094177" cy="616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7" name="Picture 3" descr="cyclo_501587_tyre300">
              <a:extLst>
                <a:ext uri="{FF2B5EF4-FFF2-40B4-BE49-F238E27FC236}">
                  <a16:creationId xmlns:a16="http://schemas.microsoft.com/office/drawing/2014/main" id="{BC76C4EF-696D-6E18-1FE3-CBDC00048FA5}"/>
                </a:ext>
              </a:extLst>
            </p:cNvPr>
            <p:cNvPicPr>
              <a:picLocks noChangeAspect="1" noChangeArrowheads="1"/>
            </p:cNvPicPr>
            <p:nvPr/>
          </p:nvPicPr>
          <p:blipFill>
            <a:blip r:embed="rId8" cstate="print"/>
            <a:srcRect/>
            <a:stretch>
              <a:fillRect/>
            </a:stretch>
          </p:blipFill>
          <p:spPr>
            <a:xfrm>
              <a:off x="4648200" y="609600"/>
              <a:ext cx="19812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G:\IMG_2131.JPG">
              <a:extLst>
                <a:ext uri="{FF2B5EF4-FFF2-40B4-BE49-F238E27FC236}">
                  <a16:creationId xmlns:a16="http://schemas.microsoft.com/office/drawing/2014/main" id="{984F4498-3356-7E24-9BF5-58D8EF524F48}"/>
                </a:ext>
              </a:extLst>
            </p:cNvPr>
            <p:cNvPicPr>
              <a:picLocks noChangeAspect="1" noChangeArrowheads="1"/>
            </p:cNvPicPr>
            <p:nvPr/>
          </p:nvPicPr>
          <p:blipFill>
            <a:blip r:embed="rId9" cstate="print"/>
            <a:srcRect/>
            <a:stretch>
              <a:fillRect/>
            </a:stretch>
          </p:blipFill>
          <p:spPr bwMode="auto">
            <a:xfrm>
              <a:off x="4648200" y="2514600"/>
              <a:ext cx="1981200" cy="1675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G:\IMG_2128.JPG">
              <a:extLst>
                <a:ext uri="{FF2B5EF4-FFF2-40B4-BE49-F238E27FC236}">
                  <a16:creationId xmlns:a16="http://schemas.microsoft.com/office/drawing/2014/main" id="{8F514E39-1B36-D400-AED2-6FC6ABDCB745}"/>
                </a:ext>
              </a:extLst>
            </p:cNvPr>
            <p:cNvPicPr>
              <a:picLocks noChangeAspect="1" noChangeArrowheads="1"/>
            </p:cNvPicPr>
            <p:nvPr/>
          </p:nvPicPr>
          <p:blipFill>
            <a:blip r:embed="rId10" cstate="print"/>
            <a:srcRect/>
            <a:stretch>
              <a:fillRect/>
            </a:stretch>
          </p:blipFill>
          <p:spPr bwMode="auto">
            <a:xfrm>
              <a:off x="4648200" y="4419600"/>
              <a:ext cx="20574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4" descr="G:\IMG_2127.JPG">
              <a:extLst>
                <a:ext uri="{FF2B5EF4-FFF2-40B4-BE49-F238E27FC236}">
                  <a16:creationId xmlns:a16="http://schemas.microsoft.com/office/drawing/2014/main" id="{E2E48252-6F45-9B3E-60C6-A2058099A222}"/>
                </a:ext>
              </a:extLst>
            </p:cNvPr>
            <p:cNvPicPr>
              <a:picLocks noChangeAspect="1" noChangeArrowheads="1"/>
            </p:cNvPicPr>
            <p:nvPr/>
          </p:nvPicPr>
          <p:blipFill>
            <a:blip r:embed="rId11" cstate="print"/>
            <a:srcRect/>
            <a:stretch>
              <a:fillRect/>
            </a:stretch>
          </p:blipFill>
          <p:spPr bwMode="auto">
            <a:xfrm>
              <a:off x="6858000" y="609600"/>
              <a:ext cx="19050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descr="H:\photo_print\DSCN4491.JPG">
              <a:extLst>
                <a:ext uri="{FF2B5EF4-FFF2-40B4-BE49-F238E27FC236}">
                  <a16:creationId xmlns:a16="http://schemas.microsoft.com/office/drawing/2014/main" id="{F82D50BC-5DE5-E0C5-9ADA-BB705A2301ED}"/>
                </a:ext>
              </a:extLst>
            </p:cNvPr>
            <p:cNvPicPr>
              <a:picLocks noChangeAspect="1" noChangeArrowheads="1"/>
            </p:cNvPicPr>
            <p:nvPr/>
          </p:nvPicPr>
          <p:blipFill>
            <a:blip r:embed="rId12" cstate="print"/>
            <a:srcRect/>
            <a:stretch>
              <a:fillRect/>
            </a:stretch>
          </p:blipFill>
          <p:spPr bwMode="auto">
            <a:xfrm>
              <a:off x="6858000" y="2438400"/>
              <a:ext cx="1905000" cy="1827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H:\photo_print\Selected[1].jpg">
              <a:extLst>
                <a:ext uri="{FF2B5EF4-FFF2-40B4-BE49-F238E27FC236}">
                  <a16:creationId xmlns:a16="http://schemas.microsoft.com/office/drawing/2014/main" id="{346B8EAD-F286-C72D-1557-D47EF82A17F5}"/>
                </a:ext>
              </a:extLst>
            </p:cNvPr>
            <p:cNvPicPr>
              <a:picLocks noChangeAspect="1" noChangeArrowheads="1"/>
            </p:cNvPicPr>
            <p:nvPr/>
          </p:nvPicPr>
          <p:blipFill>
            <a:blip r:embed="rId13" cstate="print"/>
            <a:srcRect/>
            <a:stretch>
              <a:fillRect/>
            </a:stretch>
          </p:blipFill>
          <p:spPr bwMode="auto">
            <a:xfrm>
              <a:off x="6858000" y="4418661"/>
              <a:ext cx="1828800" cy="1905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4" name="TextBox 23">
            <a:extLst>
              <a:ext uri="{FF2B5EF4-FFF2-40B4-BE49-F238E27FC236}">
                <a16:creationId xmlns:a16="http://schemas.microsoft.com/office/drawing/2014/main" id="{A04D8E44-CE97-AB90-4027-4B5A748D2BFD}"/>
              </a:ext>
            </a:extLst>
          </p:cNvPr>
          <p:cNvSpPr txBox="1"/>
          <p:nvPr/>
        </p:nvSpPr>
        <p:spPr>
          <a:xfrm>
            <a:off x="206234" y="2259106"/>
            <a:ext cx="3141921" cy="1508105"/>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तात्कालिक राफ्टों पर टीआरजी</a:t>
            </a:r>
            <a:endParaRPr kumimoji="0" lang="en-US" sz="3200" b="1" i="0" u="none" strike="noStrike" kern="1200" cap="none" spc="0" normalizeH="0" baseline="0" noProof="0" dirty="0">
              <a:ln>
                <a:noFill/>
              </a:ln>
              <a:solidFill>
                <a:srgbClr val="FF0000"/>
              </a:solidFill>
              <a:effectLst/>
              <a:uLnTx/>
              <a:uFillTx/>
              <a:latin typeface="Open sence"/>
              <a:ea typeface="+mn-ea"/>
              <a:cs typeface="+mn-cs"/>
            </a:endParaRPr>
          </a:p>
        </p:txBody>
      </p:sp>
      <p:pic>
        <p:nvPicPr>
          <p:cNvPr id="2" name="Picture 1">
            <a:extLst>
              <a:ext uri="{FF2B5EF4-FFF2-40B4-BE49-F238E27FC236}">
                <a16:creationId xmlns:a16="http://schemas.microsoft.com/office/drawing/2014/main" id="{1D847752-28A6-A86B-F8E8-AC0E4BF6210D}"/>
              </a:ext>
            </a:extLst>
          </p:cNvPr>
          <p:cNvPicPr>
            <a:picLocks/>
          </p:cNvPicPr>
          <p:nvPr/>
        </p:nvPicPr>
        <p:blipFill>
          <a:blip r:embed="rId1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21" name="Google Shape;1000100012;p1">
            <a:extLst>
              <a:ext uri="{FF2B5EF4-FFF2-40B4-BE49-F238E27FC236}">
                <a16:creationId xmlns:a16="http://schemas.microsoft.com/office/drawing/2014/main" id="{820C5B70-255C-C980-1751-B146B784F065}"/>
              </a:ext>
            </a:extLst>
          </p:cNvPr>
          <p:cNvPicPr preferRelativeResize="0"/>
          <p:nvPr/>
        </p:nvPicPr>
        <p:blipFill rotWithShape="1">
          <a:blip r:embed="rId1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930711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C851A-2761-9579-C36F-B03406894F03}"/>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74C47185-07A9-428B-74A6-6D7D779AEBA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C667C2DE-C6C5-3ADE-EBE5-5ED33CC4EA1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AD067BF-9B2A-039A-894A-2C34218F620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369C42A-C387-C5C5-03A3-13BF1029DEB8}"/>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70C8FA96-4A7A-C40D-EE91-890A522FBE0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33BF9C5-19A5-63BD-A50E-8414CBA592F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38</a:t>
            </a:fld>
            <a:endParaRPr dirty="0"/>
          </a:p>
        </p:txBody>
      </p:sp>
      <p:sp>
        <p:nvSpPr>
          <p:cNvPr id="24" name="TextBox 23">
            <a:extLst>
              <a:ext uri="{FF2B5EF4-FFF2-40B4-BE49-F238E27FC236}">
                <a16:creationId xmlns:a16="http://schemas.microsoft.com/office/drawing/2014/main" id="{583BD800-B8D3-4707-D8B7-55ABD92857F7}"/>
              </a:ext>
            </a:extLst>
          </p:cNvPr>
          <p:cNvSpPr txBox="1"/>
          <p:nvPr/>
        </p:nvSpPr>
        <p:spPr>
          <a:xfrm>
            <a:off x="206234" y="2259106"/>
            <a:ext cx="3141921" cy="1508105"/>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सुझावात्मक संसाधन</a:t>
            </a:r>
          </a:p>
        </p:txBody>
      </p:sp>
      <p:pic>
        <p:nvPicPr>
          <p:cNvPr id="2" name="Picture 1">
            <a:extLst>
              <a:ext uri="{FF2B5EF4-FFF2-40B4-BE49-F238E27FC236}">
                <a16:creationId xmlns:a16="http://schemas.microsoft.com/office/drawing/2014/main" id="{D3BE5753-9460-4A30-C8B6-0E1C41078568}"/>
              </a:ext>
            </a:extLst>
          </p:cNvPr>
          <p:cNvPicPr>
            <a:picLocks noChangeAspect="1"/>
          </p:cNvPicPr>
          <p:nvPr/>
        </p:nvPicPr>
        <p:blipFill>
          <a:blip r:embed="rId2"/>
          <a:stretch>
            <a:fillRect/>
          </a:stretch>
        </p:blipFill>
        <p:spPr>
          <a:xfrm>
            <a:off x="3167150" y="719846"/>
            <a:ext cx="8516850" cy="6602540"/>
          </a:xfrm>
          <a:prstGeom prst="rect">
            <a:avLst/>
          </a:prstGeom>
        </p:spPr>
      </p:pic>
      <p:pic>
        <p:nvPicPr>
          <p:cNvPr id="3" name="Picture 2">
            <a:extLst>
              <a:ext uri="{FF2B5EF4-FFF2-40B4-BE49-F238E27FC236}">
                <a16:creationId xmlns:a16="http://schemas.microsoft.com/office/drawing/2014/main" id="{BE4EF4D5-0C5C-7F44-79FB-58533DC4207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7DE187E8-89BD-55CB-C9A4-B2D4AC458B56}"/>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52613653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64C3D-9B7D-358E-5DF8-93B21DCF9728}"/>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A968A628-72EF-332D-C410-EB0F39FD30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8CF35D2F-68DA-55F2-3F30-E2358A60BD5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9AB6C65-2C75-E064-CC51-C803F91311F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399AC87-233D-0881-3ED0-43C743D69DFA}"/>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5734C662-64BB-473B-4DB2-DAFC1678AC8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CFBF44B-56CB-898D-7E54-1B4E19F52AB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39</a:t>
            </a:fld>
            <a:endParaRPr dirty="0"/>
          </a:p>
        </p:txBody>
      </p:sp>
      <p:sp>
        <p:nvSpPr>
          <p:cNvPr id="24" name="TextBox 23">
            <a:extLst>
              <a:ext uri="{FF2B5EF4-FFF2-40B4-BE49-F238E27FC236}">
                <a16:creationId xmlns:a16="http://schemas.microsoft.com/office/drawing/2014/main" id="{A52E6516-50F9-7BF7-E65A-BCF3DFDEE5B5}"/>
              </a:ext>
            </a:extLst>
          </p:cNvPr>
          <p:cNvSpPr txBox="1"/>
          <p:nvPr/>
        </p:nvSpPr>
        <p:spPr>
          <a:xfrm>
            <a:off x="206234" y="2259106"/>
            <a:ext cx="3141921" cy="1508105"/>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0000"/>
                </a:solidFill>
                <a:effectLst/>
                <a:uLnTx/>
                <a:uFillTx/>
                <a:latin typeface="Open sence"/>
                <a:ea typeface="+mn-ea"/>
                <a:cs typeface="Arial" panose="020B0604020202020204" pitchFamily="34" charset="0"/>
              </a:rPr>
              <a:t>सुरक्षा वस्तुओं का उचित उपयोग करें</a:t>
            </a:r>
          </a:p>
        </p:txBody>
      </p:sp>
      <p:pic>
        <p:nvPicPr>
          <p:cNvPr id="3" name="Picture 2" descr="D:\Inspr Ajit\PPT\Photos in Kosi flood\E Coy\E-2 team\IMG-20140817-WA0012.jpg">
            <a:extLst>
              <a:ext uri="{FF2B5EF4-FFF2-40B4-BE49-F238E27FC236}">
                <a16:creationId xmlns:a16="http://schemas.microsoft.com/office/drawing/2014/main" id="{EAAAFE92-5880-B768-FAF8-EB95F276E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79" t="32316" r="12034"/>
          <a:stretch>
            <a:fillRect/>
          </a:stretch>
        </p:blipFill>
        <p:spPr bwMode="auto">
          <a:xfrm>
            <a:off x="3943568" y="1587806"/>
            <a:ext cx="5930333" cy="3250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pic>
        <p:nvPicPr>
          <p:cNvPr id="2" name="Picture 1">
            <a:extLst>
              <a:ext uri="{FF2B5EF4-FFF2-40B4-BE49-F238E27FC236}">
                <a16:creationId xmlns:a16="http://schemas.microsoft.com/office/drawing/2014/main" id="{853F65CC-D3CD-F208-9B61-0A1385B69B20}"/>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530FDE17-9C1A-B866-3237-21D18CD52676}"/>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735252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A58E-C659-2481-4688-F0C3D3A976D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4A043AB-2097-C0DE-2D77-D7E53D427EB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724367-1ACC-3D4E-9DF0-BF50E437C57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8AF0B8-1ECE-DB55-EC02-BA83852B78AE}"/>
              </a:ext>
            </a:extLst>
          </p:cNvPr>
          <p:cNvSpPr txBox="1"/>
          <p:nvPr/>
        </p:nvSpPr>
        <p:spPr>
          <a:xfrm>
            <a:off x="4196166" y="2401165"/>
            <a:ext cx="7538128" cy="2824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का मैदान भूमि का एक समतल क्षेत्र है जो किसी नदी या जलधारा के बगल में स्थित होता है और इसमें नियमित रूप से बाढ़ आती रहती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कुछ बाढ़ क्षेत्र असाधारण रूप से चौड़े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कुछ नदियों का बाढ़ क्षेत्र बहुत संकीर्ण है।  </a:t>
            </a:r>
          </a:p>
        </p:txBody>
      </p:sp>
      <p:sp>
        <p:nvSpPr>
          <p:cNvPr id="11" name="Line">
            <a:extLst>
              <a:ext uri="{FF2B5EF4-FFF2-40B4-BE49-F238E27FC236}">
                <a16:creationId xmlns:a16="http://schemas.microsoft.com/office/drawing/2014/main" id="{DD594DC1-4973-DAD2-BF26-817B0B4DE10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0FDC8F6-E02C-6F80-49CD-1E8ECE71C5F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248F40B-F387-EC4B-07D1-8C396D26C634}"/>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25FC3853-A4E5-BCB0-EE33-462C2A5D6FD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9CBCBB2-E704-8617-7220-EFCFE9000F6C}"/>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4</a:t>
            </a:fld>
            <a:endParaRPr dirty="0"/>
          </a:p>
        </p:txBody>
      </p:sp>
      <p:sp>
        <p:nvSpPr>
          <p:cNvPr id="9" name="Course Purpose">
            <a:extLst>
              <a:ext uri="{FF2B5EF4-FFF2-40B4-BE49-F238E27FC236}">
                <a16:creationId xmlns:a16="http://schemas.microsoft.com/office/drawing/2014/main" id="{D39CC10B-F22E-4065-8C6D-4F38B4036557}"/>
              </a:ext>
            </a:extLst>
          </p:cNvPr>
          <p:cNvSpPr txBox="1"/>
          <p:nvPr/>
        </p:nvSpPr>
        <p:spPr>
          <a:xfrm>
            <a:off x="86276" y="1948142"/>
            <a:ext cx="3712433" cy="7009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      </a:t>
            </a:r>
            <a:r>
              <a:rPr lang="en-IN" sz="4400" dirty="0" err="1"/>
              <a:t>परिचय</a:t>
            </a:r>
            <a:r>
              <a:rPr lang="en-IN" sz="4400" dirty="0"/>
              <a:t> </a:t>
            </a:r>
            <a:r>
              <a:rPr lang="en-IN" sz="4400" dirty="0" err="1"/>
              <a:t>क्षेत्र</a:t>
            </a:r>
            <a:r>
              <a:rPr lang="en-IN" sz="4400" dirty="0"/>
              <a:t> </a:t>
            </a:r>
            <a:r>
              <a:rPr lang="en-IN" sz="3600" dirty="0"/>
              <a:t> </a:t>
            </a:r>
          </a:p>
        </p:txBody>
      </p:sp>
      <p:pic>
        <p:nvPicPr>
          <p:cNvPr id="2" name="Picture 1">
            <a:extLst>
              <a:ext uri="{FF2B5EF4-FFF2-40B4-BE49-F238E27FC236}">
                <a16:creationId xmlns:a16="http://schemas.microsoft.com/office/drawing/2014/main" id="{304345B3-A1D6-2EB9-729F-5E5999E7348B}"/>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C93DF6F9-2B29-61B8-F820-84EC4EB96176}"/>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2296260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00624-E844-C84B-1791-A95FB6E3936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418F612-D974-0935-600A-F29B92A1DDA1}"/>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E5787A94-2AB8-4680-7E71-EB119DF7F18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4E5383B-22C3-2F64-7821-330C235DFAD1}"/>
              </a:ext>
            </a:extLst>
          </p:cNvPr>
          <p:cNvSpPr txBox="1"/>
          <p:nvPr/>
        </p:nvSpPr>
        <p:spPr>
          <a:xfrm>
            <a:off x="4215881" y="2024680"/>
            <a:ext cx="7538128" cy="40487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आईएमडी अलर्ट/वेबसाइट पर लगातार नजर रखें।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आईएमडी अलर्ट प्राप्त करने के लिए वरिष्ठ अधिकारियों के मोबाइल नंबर पंजीकृत किए जा सकते हैं।</a:t>
            </a:r>
          </a:p>
          <a:p>
            <a:endParaRPr lang="en-IN" sz="2400" dirty="0">
              <a:solidFill>
                <a:schemeClr val="tx1"/>
              </a:solidFill>
            </a:endParaRPr>
          </a:p>
          <a:p>
            <a:r>
              <a:rPr lang="en-IN" sz="2400" dirty="0">
                <a:solidFill>
                  <a:schemeClr val="tx1"/>
                </a:solidFill>
              </a:rPr>
              <a:t>3) </a:t>
            </a:r>
            <a:r>
              <a:rPr lang="hi-IN" sz="2400" dirty="0">
                <a:solidFill>
                  <a:schemeClr val="tx1"/>
                </a:solidFill>
              </a:rPr>
              <a:t>आपातकालीन परिचालन केंद्र लगातार इन अद्यतनों की निगरानी कर सकता है और संबंधित कमांडरों को सूचित कर सकता है।</a:t>
            </a:r>
          </a:p>
          <a:p>
            <a:pPr marL="507987" indent="-507987" algn="just">
              <a:spcBef>
                <a:spcPts val="2000"/>
              </a:spcBef>
              <a:buSzPct val="100000"/>
              <a:buAutoNum type="arabicParen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D4915036-519E-12FA-1FA0-7AFF4466D15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862D362-58EB-38EA-FA4E-85B7B7572EC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EF38EC8-738D-6550-7F65-56C452BDDE5C}"/>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7C2E12B2-0A6D-3C1D-6EAB-EF16FA53EDF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5D17FCA-E2F5-1DE1-90E8-3792E1A11AA3}"/>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40</a:t>
            </a:fld>
            <a:endParaRPr dirty="0"/>
          </a:p>
        </p:txBody>
      </p:sp>
      <p:sp>
        <p:nvSpPr>
          <p:cNvPr id="9" name="Course Purpose">
            <a:extLst>
              <a:ext uri="{FF2B5EF4-FFF2-40B4-BE49-F238E27FC236}">
                <a16:creationId xmlns:a16="http://schemas.microsoft.com/office/drawing/2014/main" id="{A546E008-D280-2A04-784D-875BCB67A161}"/>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सूचना प्रौद्योगिकी का उपयोग</a:t>
            </a:r>
          </a:p>
        </p:txBody>
      </p:sp>
      <p:pic>
        <p:nvPicPr>
          <p:cNvPr id="2" name="Picture 1">
            <a:extLst>
              <a:ext uri="{FF2B5EF4-FFF2-40B4-BE49-F238E27FC236}">
                <a16:creationId xmlns:a16="http://schemas.microsoft.com/office/drawing/2014/main" id="{1A61DCA2-86F5-402F-138C-23FC2A576A5A}"/>
              </a:ext>
            </a:extLst>
          </p:cNvPr>
          <p:cNvPicPr>
            <a:picLocks noChangeAspect="1"/>
          </p:cNvPicPr>
          <p:nvPr/>
        </p:nvPicPr>
        <p:blipFill>
          <a:blip r:embed="rId3"/>
          <a:stretch>
            <a:fillRect/>
          </a:stretch>
        </p:blipFill>
        <p:spPr>
          <a:xfrm>
            <a:off x="304976" y="3002116"/>
            <a:ext cx="3340898" cy="3029975"/>
          </a:xfrm>
          <a:prstGeom prst="rect">
            <a:avLst/>
          </a:prstGeom>
        </p:spPr>
      </p:pic>
      <p:pic>
        <p:nvPicPr>
          <p:cNvPr id="3" name="Picture 2">
            <a:extLst>
              <a:ext uri="{FF2B5EF4-FFF2-40B4-BE49-F238E27FC236}">
                <a16:creationId xmlns:a16="http://schemas.microsoft.com/office/drawing/2014/main" id="{362CA719-53E9-48F0-344A-AB3F51236CFA}"/>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93F640B5-4F2E-6AC4-F3DB-638750C38178}"/>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28647421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2E62-698F-555D-CB09-E059A36955A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BE87791-A42F-7227-D0F1-2026F116ADEA}"/>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A9C09FD-7E89-09F4-69A4-CD27DD2957F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064156A-835D-38F2-7D5E-076C81486AF5}"/>
              </a:ext>
            </a:extLst>
          </p:cNvPr>
          <p:cNvSpPr txBox="1"/>
          <p:nvPr/>
        </p:nvSpPr>
        <p:spPr>
          <a:xfrm>
            <a:off x="4215881" y="2024680"/>
            <a:ext cx="7538128" cy="2423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a:t>
            </a:r>
            <a:r>
              <a:rPr lang="en-US" sz="2400" dirty="0" err="1">
                <a:solidFill>
                  <a:schemeClr val="tx1"/>
                </a:solidFill>
              </a:rPr>
              <a:t>अपनी</a:t>
            </a:r>
            <a:r>
              <a:rPr lang="en-US" sz="2400" dirty="0">
                <a:solidFill>
                  <a:schemeClr val="tx1"/>
                </a:solidFill>
              </a:rPr>
              <a:t> संपत्ति सुरक्षित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केवल जरूरत का सामान ही अपने साथ ले जाएं</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बाढ़ वाले क्षेत्रों को पैदल या वाहन से पार न करें  </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सार्वजनिक सुरक्षा निकायों के साथ सहयोग करें  </a:t>
            </a:r>
          </a:p>
        </p:txBody>
      </p:sp>
      <p:sp>
        <p:nvSpPr>
          <p:cNvPr id="11" name="Line">
            <a:extLst>
              <a:ext uri="{FF2B5EF4-FFF2-40B4-BE49-F238E27FC236}">
                <a16:creationId xmlns:a16="http://schemas.microsoft.com/office/drawing/2014/main" id="{FA4A74BB-5AA0-77A0-DC6F-879A4990230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6E07CE3-A8DA-D782-97E6-A8775E7A353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0A45653-8BC7-BBC8-BE93-F2BDA2080AA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D95722B3-1D3D-CD6C-0CF1-5D84B558491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BA79E47-9176-7F13-FA8F-F35466511E6D}"/>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41</a:t>
            </a:fld>
            <a:endParaRPr dirty="0"/>
          </a:p>
        </p:txBody>
      </p:sp>
      <p:sp>
        <p:nvSpPr>
          <p:cNvPr id="9" name="Course Purpose">
            <a:extLst>
              <a:ext uri="{FF2B5EF4-FFF2-40B4-BE49-F238E27FC236}">
                <a16:creationId xmlns:a16="http://schemas.microsoft.com/office/drawing/2014/main" id="{522F5EB2-F605-8E5A-4E24-517457485251}"/>
              </a:ext>
            </a:extLst>
          </p:cNvPr>
          <p:cNvSpPr txBox="1"/>
          <p:nvPr/>
        </p:nvSpPr>
        <p:spPr>
          <a:xfrm>
            <a:off x="218291" y="1409723"/>
            <a:ext cx="3997590"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के दौरान</a:t>
            </a:r>
          </a:p>
        </p:txBody>
      </p:sp>
      <p:pic>
        <p:nvPicPr>
          <p:cNvPr id="2" name="Picture 1">
            <a:extLst>
              <a:ext uri="{FF2B5EF4-FFF2-40B4-BE49-F238E27FC236}">
                <a16:creationId xmlns:a16="http://schemas.microsoft.com/office/drawing/2014/main" id="{A8CF57E4-360C-3882-3492-61A7289E4150}"/>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BE8D5D85-4AD7-1F2C-F27B-2F6792824921}"/>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655350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E53F7-D6A7-C77D-3584-FBA15223FC3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B6EEDDD-0751-D293-CD94-04F5E20C4994}"/>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96BE0DA-A1AB-A7A1-06B5-39FF3707FDC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80705AD-C9C7-A7C6-6AC0-A10C0F2D1D26}"/>
              </a:ext>
            </a:extLst>
          </p:cNvPr>
          <p:cNvSpPr txBox="1"/>
          <p:nvPr/>
        </p:nvSpPr>
        <p:spPr>
          <a:xfrm>
            <a:off x="4215881" y="2024680"/>
            <a:ext cx="7538128" cy="4155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शांत रहो, घबराओ मत</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घायलों की जाँच करें और यदि संभव हो तो उनकी मदद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रेडियो, टीवी सुनें। टेलीफोन का संयम से प्रयोग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बचाव एवं सहायता सेवाओं के साथ सहयोग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शवों की पहचान में सहयोग करें.</a:t>
            </a:r>
          </a:p>
          <a:p>
            <a:pPr marL="507987" indent="-507987" algn="just">
              <a:spcBef>
                <a:spcPts val="2000"/>
              </a:spcBef>
              <a:buSzPct val="100000"/>
              <a:buAutoNum type="arabicParenR"/>
              <a:defRPr sz="5400">
                <a:latin typeface="Open Sans"/>
                <a:ea typeface="Open Sans"/>
                <a:cs typeface="Open Sans"/>
                <a:sym typeface="Open Sans"/>
              </a:defRPr>
            </a:pPr>
            <a:r>
              <a:rPr lang="en-US" sz="2400" dirty="0">
                <a:solidFill>
                  <a:schemeClr val="tx1"/>
                </a:solidFill>
              </a:rPr>
              <a:t>  पुनर्वास कार्य में सहायता के लिए स्वयं को उपलब्ध रखें।</a:t>
            </a:r>
          </a:p>
        </p:txBody>
      </p:sp>
      <p:sp>
        <p:nvSpPr>
          <p:cNvPr id="11" name="Line">
            <a:extLst>
              <a:ext uri="{FF2B5EF4-FFF2-40B4-BE49-F238E27FC236}">
                <a16:creationId xmlns:a16="http://schemas.microsoft.com/office/drawing/2014/main" id="{3C76A2B7-D846-8446-651D-212B92A6CE5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CF7CC64-DFC1-05B7-487A-FA0C971DB9D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780944B-DDD6-99F3-48C2-FCE92DC56D22}"/>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3D0AAF78-B1EA-3195-4350-4779C89B759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506F6C1-F00D-552D-D1CE-35C194321634}"/>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42</a:t>
            </a:fld>
            <a:endParaRPr dirty="0"/>
          </a:p>
        </p:txBody>
      </p:sp>
      <p:sp>
        <p:nvSpPr>
          <p:cNvPr id="9" name="Course Purpose">
            <a:extLst>
              <a:ext uri="{FF2B5EF4-FFF2-40B4-BE49-F238E27FC236}">
                <a16:creationId xmlns:a16="http://schemas.microsoft.com/office/drawing/2014/main" id="{36F27267-9308-10BE-9476-0FDAB0E0F282}"/>
              </a:ext>
            </a:extLst>
          </p:cNvPr>
          <p:cNvSpPr txBox="1"/>
          <p:nvPr/>
        </p:nvSpPr>
        <p:spPr>
          <a:xfrm>
            <a:off x="218291" y="1409723"/>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बाढ़ के बाद</a:t>
            </a:r>
          </a:p>
        </p:txBody>
      </p:sp>
      <p:pic>
        <p:nvPicPr>
          <p:cNvPr id="2" name="Picture 1">
            <a:extLst>
              <a:ext uri="{FF2B5EF4-FFF2-40B4-BE49-F238E27FC236}">
                <a16:creationId xmlns:a16="http://schemas.microsoft.com/office/drawing/2014/main" id="{1A3DA4D9-AE82-97A7-9918-D7E35821565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48E014E1-3693-13AC-0B82-034EAE6C5098}"/>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216765738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4AB50-8FCA-46DD-9804-C81872B9A2B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B3A2177-19AD-AB3A-4B90-811A933BD087}"/>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31B2051-29F4-1B00-1DD1-56E7084EE24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510E7CA-CDDB-6F1F-C80C-5A7AED2EBD70}"/>
              </a:ext>
            </a:extLst>
          </p:cNvPr>
          <p:cNvSpPr txBox="1"/>
          <p:nvPr/>
        </p:nvSpPr>
        <p:spPr>
          <a:xfrm>
            <a:off x="4215881" y="2024680"/>
            <a:ext cx="7538128" cy="4418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lnSpc>
                <a:spcPct val="150000"/>
              </a:lnSpc>
              <a:spcBef>
                <a:spcPts val="2000"/>
              </a:spcBef>
              <a:buSzPct val="100000"/>
              <a:defRPr sz="5400">
                <a:latin typeface="Open Sans"/>
                <a:ea typeface="Open Sans"/>
                <a:cs typeface="Open Sans"/>
                <a:sym typeface="Open Sans"/>
              </a:defRPr>
            </a:pPr>
            <a:r>
              <a:rPr lang="en-US" sz="3200" dirty="0">
                <a:solidFill>
                  <a:schemeClr val="tx1"/>
                </a:solidFill>
              </a:rPr>
              <a:t>भारत मौसम विज्ञान विभाग (आईएमडी) भारत में वर्षा, चक्रवात और हवा के पूर्वानुमान सहित मौसम की जानकारी प्रदान करने के लिए जिम्मेदार प्राथमिक सरकारी एजेंसी है। उनकी आधिकारिक वेबसाइट और मौसम ऐप इस जानकारी के प्राथमिक स्रोत हैं।</a:t>
            </a:r>
          </a:p>
        </p:txBody>
      </p:sp>
      <p:sp>
        <p:nvSpPr>
          <p:cNvPr id="11" name="Line">
            <a:extLst>
              <a:ext uri="{FF2B5EF4-FFF2-40B4-BE49-F238E27FC236}">
                <a16:creationId xmlns:a16="http://schemas.microsoft.com/office/drawing/2014/main" id="{48F36711-204D-0B7D-D0EE-CDE99A2F4FC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0B08166-E2C1-9A85-9FF1-936016AA0FC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82D5053-EFE1-3DC7-DDF8-949D45B9CCC0}"/>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CFABA0C1-8734-1CFE-1007-94C9FD48638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2630BE6-0B4F-278A-312F-4297D222980F}"/>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43</a:t>
            </a:fld>
            <a:endParaRPr dirty="0"/>
          </a:p>
        </p:txBody>
      </p:sp>
      <p:sp>
        <p:nvSpPr>
          <p:cNvPr id="9" name="Course Purpose">
            <a:extLst>
              <a:ext uri="{FF2B5EF4-FFF2-40B4-BE49-F238E27FC236}">
                <a16:creationId xmlns:a16="http://schemas.microsoft.com/office/drawing/2014/main" id="{56FA301A-DCEA-3061-4FEE-A992B6DDA6EE}"/>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मौसम की स्थिति का ज्ञान</a:t>
            </a:r>
          </a:p>
        </p:txBody>
      </p:sp>
      <p:pic>
        <p:nvPicPr>
          <p:cNvPr id="2" name="Picture 1">
            <a:extLst>
              <a:ext uri="{FF2B5EF4-FFF2-40B4-BE49-F238E27FC236}">
                <a16:creationId xmlns:a16="http://schemas.microsoft.com/office/drawing/2014/main" id="{7937C989-C3AE-1FFF-1F55-D39417C266D9}"/>
              </a:ext>
            </a:extLst>
          </p:cNvPr>
          <p:cNvPicPr>
            <a:picLocks noChangeAspect="1"/>
          </p:cNvPicPr>
          <p:nvPr/>
        </p:nvPicPr>
        <p:blipFill>
          <a:blip r:embed="rId3"/>
          <a:stretch>
            <a:fillRect/>
          </a:stretch>
        </p:blipFill>
        <p:spPr>
          <a:xfrm>
            <a:off x="914885" y="3258063"/>
            <a:ext cx="1836912" cy="2691672"/>
          </a:xfrm>
          <a:prstGeom prst="rect">
            <a:avLst/>
          </a:prstGeom>
        </p:spPr>
      </p:pic>
      <p:pic>
        <p:nvPicPr>
          <p:cNvPr id="3" name="Picture 2">
            <a:extLst>
              <a:ext uri="{FF2B5EF4-FFF2-40B4-BE49-F238E27FC236}">
                <a16:creationId xmlns:a16="http://schemas.microsoft.com/office/drawing/2014/main" id="{DCCB913E-0219-2F17-CCA9-86A99F13F6FB}"/>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F4A42663-265E-5916-4FC0-689DEFE267D5}"/>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5865861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F8FB-B59A-5DE3-CDEE-D115B37744C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3AE751E-DB3D-E779-A95E-8B4FC905C1EC}"/>
              </a:ext>
            </a:extLst>
          </p:cNvPr>
          <p:cNvSpPr/>
          <p:nvPr/>
        </p:nvSpPr>
        <p:spPr>
          <a:xfrm>
            <a:off x="5547360" y="0"/>
            <a:ext cx="6644641"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515955D-7F36-4D5F-F257-4472F4F1F35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8D7C0B6-363D-B766-7540-F0E85EE4BB53}"/>
              </a:ext>
            </a:extLst>
          </p:cNvPr>
          <p:cNvSpPr txBox="1"/>
          <p:nvPr/>
        </p:nvSpPr>
        <p:spPr>
          <a:xfrm>
            <a:off x="6238239" y="2024680"/>
            <a:ext cx="5515769" cy="30864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निचले इलाकों से बचें</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उच्च भूमि की तलाश करें</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जल निकासी की जाँच करें</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क्षतिग्रस्त बुनियादी ढांचे से दूर रहें</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मलबे के रास्ते पर नजर रखें</a:t>
            </a:r>
          </a:p>
        </p:txBody>
      </p:sp>
      <p:sp>
        <p:nvSpPr>
          <p:cNvPr id="11" name="Line">
            <a:extLst>
              <a:ext uri="{FF2B5EF4-FFF2-40B4-BE49-F238E27FC236}">
                <a16:creationId xmlns:a16="http://schemas.microsoft.com/office/drawing/2014/main" id="{00809522-7EF8-2795-CBAF-40518E4BB57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F029A2E-AF1D-DC24-811C-9ABDF0308CE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E1D20E8-B07B-2EAD-AF5B-9E5A99C45380}"/>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2B83DCDF-6CAD-D42B-FB84-AEBA91C3B1F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32C302D-D771-1948-2B0F-81CA25FC25E2}"/>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44</a:t>
            </a:fld>
            <a:endParaRPr dirty="0"/>
          </a:p>
        </p:txBody>
      </p:sp>
      <p:sp>
        <p:nvSpPr>
          <p:cNvPr id="9" name="Course Purpose">
            <a:extLst>
              <a:ext uri="{FF2B5EF4-FFF2-40B4-BE49-F238E27FC236}">
                <a16:creationId xmlns:a16="http://schemas.microsoft.com/office/drawing/2014/main" id="{986B4728-4F39-3DA0-B7AC-B677421DAE97}"/>
              </a:ext>
            </a:extLst>
          </p:cNvPr>
          <p:cNvSpPr txBox="1"/>
          <p:nvPr/>
        </p:nvSpPr>
        <p:spPr>
          <a:xfrm>
            <a:off x="218291" y="1409723"/>
            <a:ext cx="3997590" cy="1574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कैम्पिंग ग्राउंड का ज्ञान</a:t>
            </a:r>
          </a:p>
        </p:txBody>
      </p:sp>
      <p:pic>
        <p:nvPicPr>
          <p:cNvPr id="3" name="Picture 2">
            <a:extLst>
              <a:ext uri="{FF2B5EF4-FFF2-40B4-BE49-F238E27FC236}">
                <a16:creationId xmlns:a16="http://schemas.microsoft.com/office/drawing/2014/main" id="{7EBCCC7C-5798-B05A-AEBF-848D8C76A05B}"/>
              </a:ext>
            </a:extLst>
          </p:cNvPr>
          <p:cNvPicPr>
            <a:picLocks noChangeAspect="1"/>
          </p:cNvPicPr>
          <p:nvPr/>
        </p:nvPicPr>
        <p:blipFill>
          <a:blip r:embed="rId3"/>
          <a:stretch>
            <a:fillRect/>
          </a:stretch>
        </p:blipFill>
        <p:spPr>
          <a:xfrm>
            <a:off x="218291" y="2804885"/>
            <a:ext cx="2333779" cy="2976525"/>
          </a:xfrm>
          <a:prstGeom prst="rect">
            <a:avLst/>
          </a:prstGeom>
        </p:spPr>
      </p:pic>
      <p:pic>
        <p:nvPicPr>
          <p:cNvPr id="2" name="Picture 1">
            <a:extLst>
              <a:ext uri="{FF2B5EF4-FFF2-40B4-BE49-F238E27FC236}">
                <a16:creationId xmlns:a16="http://schemas.microsoft.com/office/drawing/2014/main" id="{72DA0786-6993-8229-3780-D66C7DEB3DB8}"/>
              </a:ext>
            </a:extLst>
          </p:cNvPr>
          <p:cNvPicPr>
            <a:picLocks noChangeAspect="1"/>
          </p:cNvPicPr>
          <p:nvPr/>
        </p:nvPicPr>
        <p:blipFill>
          <a:blip r:embed="rId4"/>
          <a:stretch>
            <a:fillRect/>
          </a:stretch>
        </p:blipFill>
        <p:spPr>
          <a:xfrm>
            <a:off x="2763890" y="2804885"/>
            <a:ext cx="2671169" cy="2976525"/>
          </a:xfrm>
          <a:prstGeom prst="rect">
            <a:avLst/>
          </a:prstGeom>
        </p:spPr>
      </p:pic>
      <p:pic>
        <p:nvPicPr>
          <p:cNvPr id="4" name="Picture 3">
            <a:extLst>
              <a:ext uri="{FF2B5EF4-FFF2-40B4-BE49-F238E27FC236}">
                <a16:creationId xmlns:a16="http://schemas.microsoft.com/office/drawing/2014/main" id="{3DA9CC6A-3F01-93BE-877C-E6C96CA7E61C}"/>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2" name="Google Shape;1000100012;p1">
            <a:extLst>
              <a:ext uri="{FF2B5EF4-FFF2-40B4-BE49-F238E27FC236}">
                <a16:creationId xmlns:a16="http://schemas.microsoft.com/office/drawing/2014/main" id="{5BFD2C73-598D-5EBB-99F8-ABF2A4C85D6D}"/>
              </a:ext>
            </a:extLst>
          </p:cNvPr>
          <p:cNvPicPr preferRelativeResize="0"/>
          <p:nvPr/>
        </p:nvPicPr>
        <p:blipFill rotWithShape="1">
          <a:blip r:embed="rId6">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53186501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E7ED4-1CD9-00B2-77E1-D7896F0507D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AA94B1B-69B5-C32B-39A5-B4F39705260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B775E0A-F4AA-73ED-7BD1-87AF5E5067A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DDE4748-2B4B-8572-721A-CEB6EB9F1C48}"/>
              </a:ext>
            </a:extLst>
          </p:cNvPr>
          <p:cNvSpPr txBox="1"/>
          <p:nvPr/>
        </p:nvSpPr>
        <p:spPr>
          <a:xfrm>
            <a:off x="4215881" y="2024680"/>
            <a:ext cx="7538128" cy="23169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बाढ़ का पानी निचली भूमि की ओर बहता है:- निचली भूमि तेजी से पानी एकत्र करती है, जिससे डूबने या बह जाने का खतरा बढ़ जाता है।</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हाई ग्राउंड सुरक्षा प्रदान करता है:- ऊंचे क्षेत्र सुरक्षित आश्रय, निकासी मार्ग और बचाव अभियान हैं।</a:t>
            </a:r>
          </a:p>
        </p:txBody>
      </p:sp>
      <p:sp>
        <p:nvSpPr>
          <p:cNvPr id="11" name="Line">
            <a:extLst>
              <a:ext uri="{FF2B5EF4-FFF2-40B4-BE49-F238E27FC236}">
                <a16:creationId xmlns:a16="http://schemas.microsoft.com/office/drawing/2014/main" id="{D9F27E3F-17EF-7A24-A822-09A6B6399E0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D33C730-3627-0D88-1626-9476A09FB2D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A45ABB0-93C5-94CC-FFF4-FBFECD370D78}"/>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7FF70DCF-2DB3-FC8C-9DA3-110744BD77A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E1578F3-3CC7-9DAC-6891-9E499E39F2F6}"/>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45</a:t>
            </a:fld>
            <a:endParaRPr dirty="0"/>
          </a:p>
        </p:txBody>
      </p:sp>
      <p:sp>
        <p:nvSpPr>
          <p:cNvPr id="9" name="Course Purpose">
            <a:extLst>
              <a:ext uri="{FF2B5EF4-FFF2-40B4-BE49-F238E27FC236}">
                <a16:creationId xmlns:a16="http://schemas.microsoft.com/office/drawing/2014/main" id="{8D5D49ED-002F-3C63-2ECD-B85EDE6835B3}"/>
              </a:ext>
            </a:extLst>
          </p:cNvPr>
          <p:cNvSpPr txBox="1"/>
          <p:nvPr/>
        </p:nvSpPr>
        <p:spPr>
          <a:xfrm>
            <a:off x="218291" y="1409723"/>
            <a:ext cx="3997590" cy="1574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ऊँची और नीची भूमि का ज्ञान</a:t>
            </a:r>
          </a:p>
        </p:txBody>
      </p:sp>
      <p:pic>
        <p:nvPicPr>
          <p:cNvPr id="3" name="Picture 2" descr="C:\Users\TRG CELL\Desktop\high to low.jfif">
            <a:extLst>
              <a:ext uri="{FF2B5EF4-FFF2-40B4-BE49-F238E27FC236}">
                <a16:creationId xmlns:a16="http://schemas.microsoft.com/office/drawing/2014/main" id="{715CB6B9-14C6-C6DC-A1CF-E4F2762E7C5C}"/>
              </a:ext>
            </a:extLst>
          </p:cNvPr>
          <p:cNvPicPr>
            <a:picLocks noChangeAspect="1" noChangeArrowheads="1"/>
          </p:cNvPicPr>
          <p:nvPr/>
        </p:nvPicPr>
        <p:blipFill>
          <a:blip r:embed="rId3"/>
          <a:srcRect/>
          <a:stretch>
            <a:fillRect/>
          </a:stretch>
        </p:blipFill>
        <p:spPr bwMode="auto">
          <a:xfrm>
            <a:off x="4691092" y="4551776"/>
            <a:ext cx="2971401" cy="1481936"/>
          </a:xfrm>
          <a:prstGeom prst="rect">
            <a:avLst/>
          </a:prstGeom>
          <a:noFill/>
        </p:spPr>
      </p:pic>
      <p:pic>
        <p:nvPicPr>
          <p:cNvPr id="4" name="Picture 3" descr="C:\Users\TRG CELL\Desktop\high ground aa.jfif">
            <a:extLst>
              <a:ext uri="{FF2B5EF4-FFF2-40B4-BE49-F238E27FC236}">
                <a16:creationId xmlns:a16="http://schemas.microsoft.com/office/drawing/2014/main" id="{6BECCD16-1B15-1EE1-0691-8AE2AE844423}"/>
              </a:ext>
            </a:extLst>
          </p:cNvPr>
          <p:cNvPicPr>
            <a:picLocks noChangeAspect="1" noChangeArrowheads="1"/>
          </p:cNvPicPr>
          <p:nvPr/>
        </p:nvPicPr>
        <p:blipFill>
          <a:blip r:embed="rId4"/>
          <a:srcRect/>
          <a:stretch>
            <a:fillRect/>
          </a:stretch>
        </p:blipFill>
        <p:spPr bwMode="auto">
          <a:xfrm>
            <a:off x="8721227" y="4582899"/>
            <a:ext cx="2988173" cy="1587963"/>
          </a:xfrm>
          <a:prstGeom prst="rect">
            <a:avLst/>
          </a:prstGeom>
          <a:noFill/>
        </p:spPr>
      </p:pic>
      <p:pic>
        <p:nvPicPr>
          <p:cNvPr id="2" name="Picture 1">
            <a:extLst>
              <a:ext uri="{FF2B5EF4-FFF2-40B4-BE49-F238E27FC236}">
                <a16:creationId xmlns:a16="http://schemas.microsoft.com/office/drawing/2014/main" id="{2260EEDE-281A-819D-1E85-BAC4A12F5491}"/>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2" name="Google Shape;1000100012;p1">
            <a:extLst>
              <a:ext uri="{FF2B5EF4-FFF2-40B4-BE49-F238E27FC236}">
                <a16:creationId xmlns:a16="http://schemas.microsoft.com/office/drawing/2014/main" id="{8723677E-C95F-614D-BF68-025128DF994D}"/>
              </a:ext>
            </a:extLst>
          </p:cNvPr>
          <p:cNvPicPr preferRelativeResize="0"/>
          <p:nvPr/>
        </p:nvPicPr>
        <p:blipFill rotWithShape="1">
          <a:blip r:embed="rId6">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82666118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F896-7F49-C747-F10E-09750F4F34E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8EEC5D0-A4D2-7FC9-86A1-5E13608CA0C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0540ACB-DDE4-89E3-0A84-2B809CDE6B4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2C8BE44-8C2C-CF15-ADDA-994992B5E94C}"/>
              </a:ext>
            </a:extLst>
          </p:cNvPr>
          <p:cNvSpPr txBox="1"/>
          <p:nvPr/>
        </p:nvSpPr>
        <p:spPr>
          <a:xfrm>
            <a:off x="4215881" y="1723051"/>
            <a:ext cx="7538128" cy="2979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तेज़, बेहतर निकासी:- यदि आप जानते हैं कि निकटतम ऊँची ज़मीन कहाँ है, तो आप खतरे से तेज़ी से बच सकते हैं।</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बेहतर योजना और निर्णय लेने में:- आपकी मदद करता है, शिविर लगाने या आश्रय लेने के लिए सुरक्षित स्थान चुनें।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जाल और खतरों से बचें</a:t>
            </a:r>
          </a:p>
        </p:txBody>
      </p:sp>
      <p:sp>
        <p:nvSpPr>
          <p:cNvPr id="11" name="Line">
            <a:extLst>
              <a:ext uri="{FF2B5EF4-FFF2-40B4-BE49-F238E27FC236}">
                <a16:creationId xmlns:a16="http://schemas.microsoft.com/office/drawing/2014/main" id="{B13A3680-6C0D-9325-BE02-34DA355A697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6BC4503-08C6-6305-F392-168C4E27555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5A30144-3AA0-B9C5-FDFC-97579ECCAA9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6D933F2E-56FC-3728-FF27-9C850F294B9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C7F51C7-7173-074E-E287-14F464DC3B7E}"/>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46</a:t>
            </a:fld>
            <a:endParaRPr dirty="0"/>
          </a:p>
        </p:txBody>
      </p:sp>
      <p:sp>
        <p:nvSpPr>
          <p:cNvPr id="9" name="Course Purpose">
            <a:extLst>
              <a:ext uri="{FF2B5EF4-FFF2-40B4-BE49-F238E27FC236}">
                <a16:creationId xmlns:a16="http://schemas.microsoft.com/office/drawing/2014/main" id="{E6B53CD3-B918-DFF1-B8B5-F4722BA35AAB}"/>
              </a:ext>
            </a:extLst>
          </p:cNvPr>
          <p:cNvSpPr txBox="1"/>
          <p:nvPr/>
        </p:nvSpPr>
        <p:spPr>
          <a:xfrm>
            <a:off x="218291" y="1409723"/>
            <a:ext cx="3997590"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ऊँची और नीची भूमि का ज्ञान</a:t>
            </a:r>
          </a:p>
        </p:txBody>
      </p:sp>
      <p:pic>
        <p:nvPicPr>
          <p:cNvPr id="2" name="Picture 2" descr="C:\Users\TRG CELL\Desktop\avoid.jfif">
            <a:extLst>
              <a:ext uri="{FF2B5EF4-FFF2-40B4-BE49-F238E27FC236}">
                <a16:creationId xmlns:a16="http://schemas.microsoft.com/office/drawing/2014/main" id="{57C66C54-9EAA-7901-8AE4-0E97E2D84DDD}"/>
              </a:ext>
            </a:extLst>
          </p:cNvPr>
          <p:cNvPicPr>
            <a:picLocks noChangeAspect="1" noChangeArrowheads="1"/>
          </p:cNvPicPr>
          <p:nvPr/>
        </p:nvPicPr>
        <p:blipFill>
          <a:blip r:embed="rId3"/>
          <a:srcRect/>
          <a:stretch>
            <a:fillRect/>
          </a:stretch>
        </p:blipFill>
        <p:spPr bwMode="auto">
          <a:xfrm>
            <a:off x="4215881" y="4669010"/>
            <a:ext cx="3171413" cy="1587127"/>
          </a:xfrm>
          <a:prstGeom prst="rect">
            <a:avLst/>
          </a:prstGeom>
          <a:noFill/>
        </p:spPr>
      </p:pic>
      <p:pic>
        <p:nvPicPr>
          <p:cNvPr id="12" name="Picture 3" descr="C:\Users\TRG CELL\Desktop\quick action.jfif">
            <a:extLst>
              <a:ext uri="{FF2B5EF4-FFF2-40B4-BE49-F238E27FC236}">
                <a16:creationId xmlns:a16="http://schemas.microsoft.com/office/drawing/2014/main" id="{6C4C0446-0816-7999-F6AE-9B3ACC24C834}"/>
              </a:ext>
            </a:extLst>
          </p:cNvPr>
          <p:cNvPicPr>
            <a:picLocks noChangeAspect="1" noChangeArrowheads="1"/>
          </p:cNvPicPr>
          <p:nvPr/>
        </p:nvPicPr>
        <p:blipFill>
          <a:blip r:embed="rId4"/>
          <a:srcRect/>
          <a:stretch>
            <a:fillRect/>
          </a:stretch>
        </p:blipFill>
        <p:spPr bwMode="auto">
          <a:xfrm>
            <a:off x="8856728" y="4702777"/>
            <a:ext cx="3232012" cy="1686076"/>
          </a:xfrm>
          <a:prstGeom prst="rect">
            <a:avLst/>
          </a:prstGeom>
          <a:noFill/>
        </p:spPr>
      </p:pic>
      <p:pic>
        <p:nvPicPr>
          <p:cNvPr id="3" name="Picture 2">
            <a:extLst>
              <a:ext uri="{FF2B5EF4-FFF2-40B4-BE49-F238E27FC236}">
                <a16:creationId xmlns:a16="http://schemas.microsoft.com/office/drawing/2014/main" id="{726E1C66-1561-47BB-D570-174AB6AAD2CD}"/>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3391D8A9-7F95-FB93-2794-35F55ED61277}"/>
              </a:ext>
            </a:extLst>
          </p:cNvPr>
          <p:cNvPicPr preferRelativeResize="0"/>
          <p:nvPr/>
        </p:nvPicPr>
        <p:blipFill rotWithShape="1">
          <a:blip r:embed="rId6">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0837861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EE40-485C-C17B-0BE1-ACC0B496B880}"/>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436145C3-46AD-5020-3B96-C07A6001A25A}"/>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अब आप परिभाषित करने में सक्षम हैं:</a:t>
            </a:r>
          </a:p>
        </p:txBody>
      </p:sp>
      <p:sp>
        <p:nvSpPr>
          <p:cNvPr id="6" name="OBJECTIVES">
            <a:extLst>
              <a:ext uri="{FF2B5EF4-FFF2-40B4-BE49-F238E27FC236}">
                <a16:creationId xmlns:a16="http://schemas.microsoft.com/office/drawing/2014/main" id="{BA9FD215-9700-7FF2-3075-6E56E339E5A0}"/>
              </a:ext>
            </a:extLst>
          </p:cNvPr>
          <p:cNvSpPr txBox="1"/>
          <p:nvPr/>
        </p:nvSpPr>
        <p:spPr>
          <a:xfrm>
            <a:off x="4330687" y="393946"/>
            <a:ext cx="1710070" cy="633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lang="en-IN" sz="3600" dirty="0"/>
              <a:t>समीक्षा</a:t>
            </a:r>
            <a:endParaRPr sz="3600" dirty="0"/>
          </a:p>
        </p:txBody>
      </p:sp>
      <p:sp>
        <p:nvSpPr>
          <p:cNvPr id="7" name="Describe the emergency medical services (EMS) system in the area you reside.…">
            <a:extLst>
              <a:ext uri="{FF2B5EF4-FFF2-40B4-BE49-F238E27FC236}">
                <a16:creationId xmlns:a16="http://schemas.microsoft.com/office/drawing/2014/main" id="{03043661-889D-7E7F-40F0-BB4F67E14E4C}"/>
              </a:ext>
            </a:extLst>
          </p:cNvPr>
          <p:cNvSpPr txBox="1"/>
          <p:nvPr/>
        </p:nvSpPr>
        <p:spPr>
          <a:xfrm>
            <a:off x="5588915" y="753000"/>
            <a:ext cx="6594964" cy="5883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भूभागों का परिचय</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बाढ़ और उनके कारण</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बाढ़ प्रबंधन</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क्षति के प्रकार</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मौसम की स्थिति, कैम्पिंग ग्राउंड का ज्ञान।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ऊँची और नीची भूमि का ज्ञान।</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उष्णकटिबंधीय बाढ़ स्थितियों पर वीडियो फिल्में..</a:t>
            </a:r>
          </a:p>
        </p:txBody>
      </p:sp>
      <p:grpSp>
        <p:nvGrpSpPr>
          <p:cNvPr id="8" name="Group">
            <a:extLst>
              <a:ext uri="{FF2B5EF4-FFF2-40B4-BE49-F238E27FC236}">
                <a16:creationId xmlns:a16="http://schemas.microsoft.com/office/drawing/2014/main" id="{5087540B-8637-D7B4-30A0-146F0AC4B07C}"/>
              </a:ext>
            </a:extLst>
          </p:cNvPr>
          <p:cNvGrpSpPr/>
          <p:nvPr/>
        </p:nvGrpSpPr>
        <p:grpSpPr>
          <a:xfrm>
            <a:off x="5110025" y="923146"/>
            <a:ext cx="609600" cy="840979"/>
            <a:chOff x="0" y="115975"/>
            <a:chExt cx="1219200" cy="1681957"/>
          </a:xfrm>
        </p:grpSpPr>
        <p:sp>
          <p:nvSpPr>
            <p:cNvPr id="9" name="Circle">
              <a:extLst>
                <a:ext uri="{FF2B5EF4-FFF2-40B4-BE49-F238E27FC236}">
                  <a16:creationId xmlns:a16="http://schemas.microsoft.com/office/drawing/2014/main" id="{F8EE123F-B243-34CF-3B0F-6878E5B120AC}"/>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28588A62-2E8B-884F-B4E9-A2ADA9AA3EC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9AE0BE5A-E409-8E03-00C8-010C4448726C}"/>
              </a:ext>
            </a:extLst>
          </p:cNvPr>
          <p:cNvGrpSpPr/>
          <p:nvPr/>
        </p:nvGrpSpPr>
        <p:grpSpPr>
          <a:xfrm>
            <a:off x="5135599" y="1744992"/>
            <a:ext cx="609600" cy="649145"/>
            <a:chOff x="0" y="115975"/>
            <a:chExt cx="1219200" cy="1681957"/>
          </a:xfrm>
        </p:grpSpPr>
        <p:sp>
          <p:nvSpPr>
            <p:cNvPr id="12" name="Circle">
              <a:extLst>
                <a:ext uri="{FF2B5EF4-FFF2-40B4-BE49-F238E27FC236}">
                  <a16:creationId xmlns:a16="http://schemas.microsoft.com/office/drawing/2014/main" id="{1EC16CB9-0E9E-74A5-E70F-E0D44D37CBC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998F65F6-1FB3-48F4-F61B-8B45DA61A903}"/>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15C13836-25A0-468B-2D67-8FE0233AB674}"/>
              </a:ext>
            </a:extLst>
          </p:cNvPr>
          <p:cNvSpPr txBox="1">
            <a:spLocks noGrp="1"/>
          </p:cNvSpPr>
          <p:nvPr>
            <p:ph type="sldNum" sz="quarter" idx="2"/>
          </p:nvPr>
        </p:nvSpPr>
        <p:spPr>
          <a:xfrm>
            <a:off x="11460471" y="6309320"/>
            <a:ext cx="275375" cy="43598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47</a:t>
            </a:fld>
            <a:endParaRPr dirty="0"/>
          </a:p>
        </p:txBody>
      </p:sp>
      <p:grpSp>
        <p:nvGrpSpPr>
          <p:cNvPr id="3" name="Group">
            <a:extLst>
              <a:ext uri="{FF2B5EF4-FFF2-40B4-BE49-F238E27FC236}">
                <a16:creationId xmlns:a16="http://schemas.microsoft.com/office/drawing/2014/main" id="{D472EB40-831C-04E2-6129-9E298B706D79}"/>
              </a:ext>
            </a:extLst>
          </p:cNvPr>
          <p:cNvGrpSpPr/>
          <p:nvPr/>
        </p:nvGrpSpPr>
        <p:grpSpPr>
          <a:xfrm>
            <a:off x="5101899" y="2394137"/>
            <a:ext cx="609600" cy="840979"/>
            <a:chOff x="0" y="115975"/>
            <a:chExt cx="1219200" cy="1681957"/>
          </a:xfrm>
        </p:grpSpPr>
        <p:sp>
          <p:nvSpPr>
            <p:cNvPr id="5" name="Circle">
              <a:extLst>
                <a:ext uri="{FF2B5EF4-FFF2-40B4-BE49-F238E27FC236}">
                  <a16:creationId xmlns:a16="http://schemas.microsoft.com/office/drawing/2014/main" id="{E1C10189-3D14-D2BB-9231-28FFD47DAE3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4FC0EFBF-E47F-FF24-7AED-5FF45984DCC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16" name="Group">
            <a:extLst>
              <a:ext uri="{FF2B5EF4-FFF2-40B4-BE49-F238E27FC236}">
                <a16:creationId xmlns:a16="http://schemas.microsoft.com/office/drawing/2014/main" id="{961DBE57-5BFA-737E-C823-0A1FDAEF331A}"/>
              </a:ext>
            </a:extLst>
          </p:cNvPr>
          <p:cNvGrpSpPr/>
          <p:nvPr/>
        </p:nvGrpSpPr>
        <p:grpSpPr>
          <a:xfrm>
            <a:off x="5105821" y="3134539"/>
            <a:ext cx="609600" cy="840979"/>
            <a:chOff x="0" y="115975"/>
            <a:chExt cx="1219200" cy="1681957"/>
          </a:xfrm>
        </p:grpSpPr>
        <p:sp>
          <p:nvSpPr>
            <p:cNvPr id="17" name="Circle">
              <a:extLst>
                <a:ext uri="{FF2B5EF4-FFF2-40B4-BE49-F238E27FC236}">
                  <a16:creationId xmlns:a16="http://schemas.microsoft.com/office/drawing/2014/main" id="{0C9B52B7-89EB-83AE-E9E7-FC77B8F3EE7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8" name="4">
              <a:extLst>
                <a:ext uri="{FF2B5EF4-FFF2-40B4-BE49-F238E27FC236}">
                  <a16:creationId xmlns:a16="http://schemas.microsoft.com/office/drawing/2014/main" id="{077A065C-7845-34CD-D254-FC532243E2E7}"/>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4</a:t>
              </a:r>
            </a:p>
          </p:txBody>
        </p:sp>
      </p:grpSp>
      <p:grpSp>
        <p:nvGrpSpPr>
          <p:cNvPr id="19" name="Group">
            <a:extLst>
              <a:ext uri="{FF2B5EF4-FFF2-40B4-BE49-F238E27FC236}">
                <a16:creationId xmlns:a16="http://schemas.microsoft.com/office/drawing/2014/main" id="{ACADAE5A-53D5-E56B-2425-DFD1FD8253D5}"/>
              </a:ext>
            </a:extLst>
          </p:cNvPr>
          <p:cNvGrpSpPr/>
          <p:nvPr/>
        </p:nvGrpSpPr>
        <p:grpSpPr>
          <a:xfrm>
            <a:off x="5110025" y="3893409"/>
            <a:ext cx="609600" cy="840979"/>
            <a:chOff x="0" y="115975"/>
            <a:chExt cx="1219200" cy="1681957"/>
          </a:xfrm>
        </p:grpSpPr>
        <p:sp>
          <p:nvSpPr>
            <p:cNvPr id="20" name="Circle">
              <a:extLst>
                <a:ext uri="{FF2B5EF4-FFF2-40B4-BE49-F238E27FC236}">
                  <a16:creationId xmlns:a16="http://schemas.microsoft.com/office/drawing/2014/main" id="{374BE6FD-10BC-F79A-5C59-E426181913F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1" name="5">
              <a:extLst>
                <a:ext uri="{FF2B5EF4-FFF2-40B4-BE49-F238E27FC236}">
                  <a16:creationId xmlns:a16="http://schemas.microsoft.com/office/drawing/2014/main" id="{87AFCB5B-441F-EFCC-58D6-2CB5D03C0CFB}"/>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5</a:t>
              </a:r>
            </a:p>
          </p:txBody>
        </p:sp>
      </p:grpSp>
      <p:grpSp>
        <p:nvGrpSpPr>
          <p:cNvPr id="22" name="Group">
            <a:extLst>
              <a:ext uri="{FF2B5EF4-FFF2-40B4-BE49-F238E27FC236}">
                <a16:creationId xmlns:a16="http://schemas.microsoft.com/office/drawing/2014/main" id="{2275707E-01A5-3E08-EFB0-0BB34EB25A7F}"/>
              </a:ext>
            </a:extLst>
          </p:cNvPr>
          <p:cNvGrpSpPr/>
          <p:nvPr/>
        </p:nvGrpSpPr>
        <p:grpSpPr>
          <a:xfrm>
            <a:off x="5133649" y="5312196"/>
            <a:ext cx="609600" cy="840979"/>
            <a:chOff x="0" y="115975"/>
            <a:chExt cx="1219200" cy="1681957"/>
          </a:xfrm>
        </p:grpSpPr>
        <p:sp>
          <p:nvSpPr>
            <p:cNvPr id="23" name="Circle">
              <a:extLst>
                <a:ext uri="{FF2B5EF4-FFF2-40B4-BE49-F238E27FC236}">
                  <a16:creationId xmlns:a16="http://schemas.microsoft.com/office/drawing/2014/main" id="{BF0FEF5E-5512-85B8-B7C5-70925B4D4989}"/>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24" name="5">
              <a:extLst>
                <a:ext uri="{FF2B5EF4-FFF2-40B4-BE49-F238E27FC236}">
                  <a16:creationId xmlns:a16="http://schemas.microsoft.com/office/drawing/2014/main" id="{EDEADF25-FC15-4543-F021-932BCAC787B9}"/>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extLst>
      <p:ext uri="{BB962C8B-B14F-4D97-AF65-F5344CB8AC3E}">
        <p14:creationId xmlns:p14="http://schemas.microsoft.com/office/powerpoint/2010/main" val="29689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4319588" y="-4222603"/>
            <a:ext cx="9773992" cy="9773992"/>
          </a:xfrm>
          <a:prstGeom prst="ellipse">
            <a:avLst/>
          </a:prstGeom>
          <a:gradFill>
            <a:gsLst>
              <a:gs pos="0">
                <a:srgbClr val="DA751A"/>
              </a:gs>
              <a:gs pos="57570">
                <a:srgbClr val="E67C1D"/>
              </a:gs>
              <a:gs pos="100000">
                <a:srgbClr val="F28320"/>
              </a:gs>
            </a:gsLst>
            <a:lin ang="4595515"/>
          </a:gradFill>
          <a:ln w="12700">
            <a:miter lim="400000"/>
          </a:ln>
        </p:spPr>
        <p:txBody>
          <a:bodyPr lIns="39141" tIns="39141" rIns="39141" bIns="39141"/>
          <a:lstStyle/>
          <a:p>
            <a:endParaRPr sz="700"/>
          </a:p>
        </p:txBody>
      </p:sp>
      <p:sp>
        <p:nvSpPr>
          <p:cNvPr id="124"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26"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27" name="Slide Number"/>
          <p:cNvSpPr txBox="1">
            <a:spLocks noGrp="1"/>
          </p:cNvSpPr>
          <p:nvPr>
            <p:ph type="sldNum" sz="quarter" idx="2"/>
          </p:nvPr>
        </p:nvSpPr>
        <p:spPr>
          <a:xfrm>
            <a:off x="11452324" y="6349963"/>
            <a:ext cx="51415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7287278" y="957889"/>
            <a:ext cx="1813765" cy="461665"/>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700" b="1" dirty="0">
                <a:ln/>
                <a:solidFill>
                  <a:schemeClr val="accent6">
                    <a:lumMod val="75000"/>
                  </a:schemeClr>
                </a:solidFill>
              </a:rPr>
              <a:t>धन्यवाद</a:t>
            </a:r>
          </a:p>
        </p:txBody>
      </p:sp>
      <p:pic>
        <p:nvPicPr>
          <p:cNvPr id="3" name="Picture 2">
            <a:extLst>
              <a:ext uri="{FF2B5EF4-FFF2-40B4-BE49-F238E27FC236}">
                <a16:creationId xmlns:a16="http://schemas.microsoft.com/office/drawing/2014/main" id="{12314F9E-79B3-5D39-B4C9-FF5FFB4E9295}"/>
              </a:ext>
            </a:extLst>
          </p:cNvPr>
          <p:cNvPicPr>
            <a:picLocks noChangeAspect="1"/>
          </p:cNvPicPr>
          <p:nvPr/>
        </p:nvPicPr>
        <p:blipFill>
          <a:blip r:embed="rId2"/>
          <a:stretch>
            <a:fillRect/>
          </a:stretch>
        </p:blipFill>
        <p:spPr>
          <a:xfrm>
            <a:off x="-1998420" y="-1861641"/>
            <a:ext cx="6336504" cy="6336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oogle Shape;1000100012;p1">
            <a:extLst>
              <a:ext uri="{FF2B5EF4-FFF2-40B4-BE49-F238E27FC236}">
                <a16:creationId xmlns:a16="http://schemas.microsoft.com/office/drawing/2014/main" id="{8BD2C2B9-22F2-754C-1CF9-CE4784E71892}"/>
              </a:ext>
            </a:extLst>
          </p:cNvPr>
          <p:cNvPicPr preferRelativeResize="0"/>
          <p:nvPr/>
        </p:nvPicPr>
        <p:blipFill rotWithShape="1">
          <a:blip r:embed="rId3">
            <a:alphaModFix/>
          </a:blip>
          <a:srcRect/>
          <a:stretch/>
        </p:blipFill>
        <p:spPr>
          <a:xfrm>
            <a:off x="5866239" y="2286150"/>
            <a:ext cx="5033989" cy="3403450"/>
          </a:xfrm>
          <a:prstGeom prst="rect">
            <a:avLst/>
          </a:prstGeom>
          <a:noFill/>
          <a:ln>
            <a:no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677B-CCA7-F414-852A-9669824F98D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6B6F8BA-D29D-95B0-85BE-C104799BBCC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3AD876E-7940-00E0-77BA-86A6F845610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81D7427-C859-F37F-4F43-750975EC9E67}"/>
              </a:ext>
            </a:extLst>
          </p:cNvPr>
          <p:cNvSpPr txBox="1"/>
          <p:nvPr/>
        </p:nvSpPr>
        <p:spPr>
          <a:xfrm>
            <a:off x="4083866" y="2401165"/>
            <a:ext cx="7650428" cy="4965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के मैदानों के प्राकृतिक विकास में दो प्रमुख प्रक्रियाएँ शामिल हैं:</a:t>
            </a:r>
          </a:p>
          <a:p>
            <a:pPr marL="457200" indent="-457200" algn="just">
              <a:spcBef>
                <a:spcPts val="2000"/>
              </a:spcBef>
              <a:buSzPct val="100000"/>
              <a:buFont typeface="Wingdings" panose="05000000000000000000" pitchFamily="2" charset="2"/>
              <a:buChar char="§"/>
              <a:defRPr sz="5400">
                <a:latin typeface="Open Sans"/>
                <a:ea typeface="Open Sans"/>
                <a:cs typeface="Open Sans"/>
                <a:sym typeface="Open Sans"/>
              </a:defRPr>
            </a:pPr>
            <a:r>
              <a:rPr lang="en-US" sz="2700" dirty="0">
                <a:solidFill>
                  <a:schemeClr val="tx1"/>
                </a:solidFill>
              </a:rPr>
              <a:t>   </a:t>
            </a:r>
            <a:r>
              <a:rPr lang="en-US" sz="2700" dirty="0" err="1">
                <a:solidFill>
                  <a:schemeClr val="tx1"/>
                </a:solidFill>
              </a:rPr>
              <a:t>कटाव</a:t>
            </a:r>
            <a:r>
              <a:rPr lang="en-US" sz="2700" dirty="0">
                <a:solidFill>
                  <a:schemeClr val="tx1"/>
                </a:solidFill>
              </a:rPr>
              <a:t>।</a:t>
            </a:r>
          </a:p>
          <a:p>
            <a:pPr marL="457200" indent="-457200" algn="just">
              <a:spcBef>
                <a:spcPts val="2000"/>
              </a:spcBef>
              <a:buSzPct val="100000"/>
              <a:buFont typeface="Wingdings" panose="05000000000000000000" pitchFamily="2" charset="2"/>
              <a:buChar char="§"/>
              <a:defRPr sz="5400">
                <a:latin typeface="Open Sans"/>
                <a:ea typeface="Open Sans"/>
                <a:cs typeface="Open Sans"/>
                <a:sym typeface="Open Sans"/>
              </a:defRPr>
            </a:pPr>
            <a:r>
              <a:rPr lang="en-US" sz="2700" dirty="0">
                <a:solidFill>
                  <a:schemeClr val="tx1"/>
                </a:solidFill>
              </a:rPr>
              <a:t>   </a:t>
            </a:r>
            <a:r>
              <a:rPr lang="en-US" sz="2700" dirty="0" err="1">
                <a:solidFill>
                  <a:schemeClr val="tx1"/>
                </a:solidFill>
              </a:rPr>
              <a:t>उन्नयन</a:t>
            </a:r>
            <a:r>
              <a:rPr lang="en-US" sz="2700" dirty="0">
                <a:solidFill>
                  <a:schemeClr val="tx1"/>
                </a:solidFill>
              </a:rPr>
              <a:t>/जलन.</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err="1">
                <a:solidFill>
                  <a:schemeClr val="tx1"/>
                </a:solidFill>
              </a:rPr>
              <a:t>नदी</a:t>
            </a:r>
            <a:r>
              <a:rPr lang="en-US" sz="2700" dirty="0">
                <a:solidFill>
                  <a:schemeClr val="tx1"/>
                </a:solidFill>
              </a:rPr>
              <a:t> </a:t>
            </a:r>
            <a:r>
              <a:rPr lang="en-US" sz="2700" dirty="0" err="1">
                <a:solidFill>
                  <a:schemeClr val="tx1"/>
                </a:solidFill>
              </a:rPr>
              <a:t>जब</a:t>
            </a:r>
            <a:r>
              <a:rPr lang="en-US" sz="2700" dirty="0">
                <a:solidFill>
                  <a:schemeClr val="tx1"/>
                </a:solidFill>
              </a:rPr>
              <a:t> बहती है या एक ओर से दूसरी ओर मुड़ती है तो बाढ़ के मैदान को नष्ट कर देती है।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B73BE653-5F29-631E-B476-6DA2BE1D96FA}"/>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2319AF7-583B-6E26-BA33-53EB00AE3A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7BE5EAE-9347-E27A-0FDC-C19A79D1D8E6}"/>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DD4FE70A-5495-57D3-4F99-90A727F9876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9D465A9-5099-180E-77F4-8C2C1287B00E}"/>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5</a:t>
            </a:fld>
            <a:endParaRPr dirty="0"/>
          </a:p>
        </p:txBody>
      </p:sp>
      <p:sp>
        <p:nvSpPr>
          <p:cNvPr id="9" name="Course Purpose">
            <a:extLst>
              <a:ext uri="{FF2B5EF4-FFF2-40B4-BE49-F238E27FC236}">
                <a16:creationId xmlns:a16="http://schemas.microsoft.com/office/drawing/2014/main" id="{3C269319-A334-3F22-B73D-212DD8D05784}"/>
              </a:ext>
            </a:extLst>
          </p:cNvPr>
          <p:cNvSpPr txBox="1"/>
          <p:nvPr/>
        </p:nvSpPr>
        <p:spPr>
          <a:xfrm>
            <a:off x="86276" y="1948142"/>
            <a:ext cx="3712433" cy="1668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50000"/>
              </a:lnSpc>
              <a:defRPr sz="7200" b="1" cap="all">
                <a:solidFill>
                  <a:srgbClr val="C00000"/>
                </a:solidFill>
                <a:latin typeface="Open Sans"/>
                <a:ea typeface="Open Sans"/>
                <a:cs typeface="Open Sans"/>
                <a:sym typeface="Open Sans"/>
              </a:defRPr>
            </a:pPr>
            <a:r>
              <a:rPr lang="en-US" sz="3600" dirty="0"/>
              <a:t>बाढ़ के मैदान का भूविज्ञान</a:t>
            </a:r>
          </a:p>
        </p:txBody>
      </p:sp>
      <p:pic>
        <p:nvPicPr>
          <p:cNvPr id="2" name="Picture 1">
            <a:extLst>
              <a:ext uri="{FF2B5EF4-FFF2-40B4-BE49-F238E27FC236}">
                <a16:creationId xmlns:a16="http://schemas.microsoft.com/office/drawing/2014/main" id="{D65683A4-9BF3-AD94-F12E-EADF20E29C7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9F6ED6EB-298F-EC3F-0444-061F584A1821}"/>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10741292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CA08-E534-6A4E-267F-1757EF6A69D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3105F64-2E49-B864-B73A-E38747AB733B}"/>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8C46CBE-2A62-127A-9DF8-24A9FC613B8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95272437-3877-94AB-496E-4536EB06558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F273341-8838-7D40-20D9-CC462BBF34F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7D01724-D024-FCA7-3628-D8A3F3A22D43}"/>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CB6F9AD6-87A3-7C94-78F4-754E262E828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360A505-18F9-66F5-3B58-BBC77067B5A7}"/>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6</a:t>
            </a:fld>
            <a:endParaRPr dirty="0"/>
          </a:p>
        </p:txBody>
      </p:sp>
      <p:sp>
        <p:nvSpPr>
          <p:cNvPr id="9" name="Course Purpose">
            <a:extLst>
              <a:ext uri="{FF2B5EF4-FFF2-40B4-BE49-F238E27FC236}">
                <a16:creationId xmlns:a16="http://schemas.microsoft.com/office/drawing/2014/main" id="{4D66D573-0BBF-2D7F-58FE-3B2D647661F2}"/>
              </a:ext>
            </a:extLst>
          </p:cNvPr>
          <p:cNvSpPr txBox="1"/>
          <p:nvPr/>
        </p:nvSpPr>
        <p:spPr>
          <a:xfrm>
            <a:off x="86276" y="1948142"/>
            <a:ext cx="3712433" cy="5776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नदी प्रणाली</a:t>
            </a:r>
          </a:p>
        </p:txBody>
      </p:sp>
      <p:pic>
        <p:nvPicPr>
          <p:cNvPr id="2" name="Picture 2" descr="2.1 River Features - GEOGRAPHY FOR 2023 &amp; BEYOND">
            <a:extLst>
              <a:ext uri="{FF2B5EF4-FFF2-40B4-BE49-F238E27FC236}">
                <a16:creationId xmlns:a16="http://schemas.microsoft.com/office/drawing/2014/main" id="{E3B1435F-5623-B92F-AAF6-671C6F143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526" y="1900055"/>
            <a:ext cx="7436813" cy="45066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64690C1-AB40-32FB-40DC-AD5E3755B66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Google Shape;1000100012;p1">
            <a:extLst>
              <a:ext uri="{FF2B5EF4-FFF2-40B4-BE49-F238E27FC236}">
                <a16:creationId xmlns:a16="http://schemas.microsoft.com/office/drawing/2014/main" id="{CFCA0C28-B9CF-B5B0-6FA6-A3191BFE87FD}"/>
              </a:ext>
            </a:extLst>
          </p:cNvPr>
          <p:cNvPicPr preferRelativeResize="0"/>
          <p:nvPr/>
        </p:nvPicPr>
        <p:blipFill rotWithShape="1">
          <a:blip r:embed="rId4">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9801772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232D-17A6-125F-6948-01462904E6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86A4AB2-F9F0-F413-DA88-B558C67AC0E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D1C47F4-2460-87B9-2B82-24AD670F9C2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182620D5-0919-C41A-AF45-A1727307532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11F5395-C930-BF33-1D7E-84228F2F479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4E66F91-BEAE-BE87-F144-C5C620DAA4EA}"/>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6BC7E318-1876-2468-F2F3-3C976ADA695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399FF52-77D3-621C-A18A-A7EA612FC1FB}"/>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sp>
        <p:nvSpPr>
          <p:cNvPr id="9" name="Course Purpose">
            <a:extLst>
              <a:ext uri="{FF2B5EF4-FFF2-40B4-BE49-F238E27FC236}">
                <a16:creationId xmlns:a16="http://schemas.microsoft.com/office/drawing/2014/main" id="{57883778-7091-63A5-F65B-89CB10AC0760}"/>
              </a:ext>
            </a:extLst>
          </p:cNvPr>
          <p:cNvSpPr txBox="1"/>
          <p:nvPr/>
        </p:nvSpPr>
        <p:spPr>
          <a:xfrm>
            <a:off x="86276" y="1948142"/>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US" sz="3600" dirty="0"/>
              <a:t>नदी प्रणाली</a:t>
            </a:r>
          </a:p>
        </p:txBody>
      </p:sp>
      <p:sp>
        <p:nvSpPr>
          <p:cNvPr id="13" name="Content Placeholder 2">
            <a:extLst>
              <a:ext uri="{FF2B5EF4-FFF2-40B4-BE49-F238E27FC236}">
                <a16:creationId xmlns:a16="http://schemas.microsoft.com/office/drawing/2014/main" id="{45672050-12C2-9C76-A5FF-8FD714A51D87}"/>
              </a:ext>
            </a:extLst>
          </p:cNvPr>
          <p:cNvSpPr txBox="1">
            <a:spLocks/>
          </p:cNvSpPr>
          <p:nvPr/>
        </p:nvSpPr>
        <p:spPr>
          <a:xfrm>
            <a:off x="4345184" y="2422353"/>
            <a:ext cx="7308757" cy="42486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en-US" b="1" dirty="0">
                <a:latin typeface="Open sence"/>
              </a:rPr>
              <a:t>विसर्प:   </a:t>
            </a:r>
            <a:r>
              <a:rPr lang="en-US" dirty="0">
                <a:latin typeface="Open sence"/>
              </a:rPr>
              <a:t>  विसर्पण एक नदी या पानी के अन्य शरीर में एक घुमावदार मोड़ है, जो अक्सर सांप जैसा दिखता है।</a:t>
            </a:r>
          </a:p>
          <a:p>
            <a:pPr algn="just">
              <a:spcAft>
                <a:spcPts val="1200"/>
              </a:spcAft>
            </a:pPr>
            <a:r>
              <a:rPr lang="en-US" b="1" dirty="0">
                <a:latin typeface="Open sence"/>
              </a:rPr>
              <a:t>ऑक्सबो:   </a:t>
            </a:r>
            <a:r>
              <a:rPr lang="en-US" dirty="0" err="1">
                <a:latin typeface="Open sence"/>
              </a:rPr>
              <a:t>ऑक्सबो</a:t>
            </a:r>
            <a:r>
              <a:rPr lang="en-US" dirty="0">
                <a:latin typeface="Open sence"/>
              </a:rPr>
              <a:t> झील एक यू-आकार की झील है जो तब बनती है जब एक नदी का मोड़ मुख्य नदी से कट जाता है, जिससे पानी का एक अलग भंडार बनता है</a:t>
            </a:r>
          </a:p>
          <a:p>
            <a:pPr algn="just"/>
            <a:endParaRPr lang="en-US" sz="3200" dirty="0"/>
          </a:p>
        </p:txBody>
      </p:sp>
      <p:pic>
        <p:nvPicPr>
          <p:cNvPr id="14" name="Picture 13">
            <a:extLst>
              <a:ext uri="{FF2B5EF4-FFF2-40B4-BE49-F238E27FC236}">
                <a16:creationId xmlns:a16="http://schemas.microsoft.com/office/drawing/2014/main" id="{798B4BBF-60AE-6F4D-8768-8DABF13A843A}"/>
              </a:ext>
            </a:extLst>
          </p:cNvPr>
          <p:cNvPicPr>
            <a:picLocks noChangeAspect="1"/>
          </p:cNvPicPr>
          <p:nvPr/>
        </p:nvPicPr>
        <p:blipFill>
          <a:blip r:embed="rId2"/>
          <a:stretch>
            <a:fillRect/>
          </a:stretch>
        </p:blipFill>
        <p:spPr>
          <a:xfrm>
            <a:off x="1349733" y="2690487"/>
            <a:ext cx="1900034" cy="1332247"/>
          </a:xfrm>
          <a:prstGeom prst="rect">
            <a:avLst/>
          </a:prstGeom>
        </p:spPr>
      </p:pic>
      <p:pic>
        <p:nvPicPr>
          <p:cNvPr id="15" name="Picture 14">
            <a:extLst>
              <a:ext uri="{FF2B5EF4-FFF2-40B4-BE49-F238E27FC236}">
                <a16:creationId xmlns:a16="http://schemas.microsoft.com/office/drawing/2014/main" id="{0DACA8F6-D7EC-89CB-2B57-2E8E35EF9E33}"/>
              </a:ext>
            </a:extLst>
          </p:cNvPr>
          <p:cNvPicPr>
            <a:picLocks noChangeAspect="1"/>
          </p:cNvPicPr>
          <p:nvPr/>
        </p:nvPicPr>
        <p:blipFill>
          <a:blip r:embed="rId3"/>
          <a:stretch>
            <a:fillRect/>
          </a:stretch>
        </p:blipFill>
        <p:spPr>
          <a:xfrm>
            <a:off x="1239060" y="4377373"/>
            <a:ext cx="2010707" cy="1644899"/>
          </a:xfrm>
          <a:prstGeom prst="rect">
            <a:avLst/>
          </a:prstGeom>
        </p:spPr>
      </p:pic>
      <p:pic>
        <p:nvPicPr>
          <p:cNvPr id="2" name="Picture 1">
            <a:extLst>
              <a:ext uri="{FF2B5EF4-FFF2-40B4-BE49-F238E27FC236}">
                <a16:creationId xmlns:a16="http://schemas.microsoft.com/office/drawing/2014/main" id="{5B7849C4-31D4-FA02-B6D7-8ED7BCFF1A76}"/>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E6ACFD0F-91E3-92CE-B66A-5656C1A76BC3}"/>
              </a:ext>
            </a:extLst>
          </p:cNvPr>
          <p:cNvPicPr preferRelativeResize="0"/>
          <p:nvPr/>
        </p:nvPicPr>
        <p:blipFill rotWithShape="1">
          <a:blip r:embed="rId5">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31548243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CAFF-E2E8-2784-ACE4-1D9494919E6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7B1B79-C597-CFE9-64E6-F69E989DA917}"/>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3CB3E83-B7F0-A29F-B281-4FDEAA93C56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03B113A3-A9E9-EF7B-BADC-3150356F2A1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001707B-1ADB-FF89-7781-41420465D65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6971200-7B0A-A059-67DA-D56B54222DF7}"/>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8CEF3FAC-71FE-C7A5-87C0-737AB6F0198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EB1EBA4-5958-9C55-3CCD-8C970FF8576D}"/>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8</a:t>
            </a:fld>
            <a:endParaRPr dirty="0"/>
          </a:p>
        </p:txBody>
      </p:sp>
      <p:sp>
        <p:nvSpPr>
          <p:cNvPr id="9" name="Course Purpose">
            <a:extLst>
              <a:ext uri="{FF2B5EF4-FFF2-40B4-BE49-F238E27FC236}">
                <a16:creationId xmlns:a16="http://schemas.microsoft.com/office/drawing/2014/main" id="{D642BD6D-B4D8-3A95-F132-F72954BBF6B0}"/>
              </a:ext>
            </a:extLst>
          </p:cNvPr>
          <p:cNvSpPr txBox="1"/>
          <p:nvPr/>
        </p:nvSpPr>
        <p:spPr>
          <a:xfrm>
            <a:off x="299083" y="1640295"/>
            <a:ext cx="3712433" cy="33301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50000"/>
              </a:lnSpc>
              <a:defRPr sz="7200" b="1" cap="all">
                <a:solidFill>
                  <a:srgbClr val="C00000"/>
                </a:solidFill>
                <a:latin typeface="Open Sans"/>
                <a:ea typeface="Open Sans"/>
                <a:cs typeface="Open Sans"/>
                <a:sym typeface="Open Sans"/>
              </a:defRPr>
            </a:pPr>
            <a:r>
              <a:rPr lang="en-US" sz="3600" dirty="0"/>
              <a:t>चुनौतीपूर्ण इलाके और मौसम की स्थिति में बाढ़ के लिए सुझाव</a:t>
            </a:r>
          </a:p>
        </p:txBody>
      </p:sp>
      <p:sp>
        <p:nvSpPr>
          <p:cNvPr id="2" name="Round Diagonal Corner Rectangle 10">
            <a:extLst>
              <a:ext uri="{FF2B5EF4-FFF2-40B4-BE49-F238E27FC236}">
                <a16:creationId xmlns:a16="http://schemas.microsoft.com/office/drawing/2014/main" id="{C7814ED3-51D8-4DC3-CE3C-8F6E60C86E63}"/>
              </a:ext>
            </a:extLst>
          </p:cNvPr>
          <p:cNvSpPr/>
          <p:nvPr/>
        </p:nvSpPr>
        <p:spPr>
          <a:xfrm>
            <a:off x="5189897" y="5271705"/>
            <a:ext cx="1205453" cy="609600"/>
          </a:xfrm>
          <a:prstGeom prst="round2DiagRect">
            <a:avLst>
              <a:gd name="adj1" fmla="val 50000"/>
              <a:gd name="adj2" fmla="val 0"/>
            </a:avLst>
          </a:prstGeom>
          <a:solidFill>
            <a:srgbClr val="008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1</a:t>
            </a:r>
          </a:p>
        </p:txBody>
      </p:sp>
      <p:sp>
        <p:nvSpPr>
          <p:cNvPr id="3" name="Round Diagonal Corner Rectangle 11">
            <a:extLst>
              <a:ext uri="{FF2B5EF4-FFF2-40B4-BE49-F238E27FC236}">
                <a16:creationId xmlns:a16="http://schemas.microsoft.com/office/drawing/2014/main" id="{00BBC06C-4BE6-9427-D6B7-0019A8AECCBF}"/>
              </a:ext>
            </a:extLst>
          </p:cNvPr>
          <p:cNvSpPr/>
          <p:nvPr/>
        </p:nvSpPr>
        <p:spPr>
          <a:xfrm>
            <a:off x="5627716" y="4443974"/>
            <a:ext cx="1205453" cy="609600"/>
          </a:xfrm>
          <a:prstGeom prst="round2DiagRect">
            <a:avLst>
              <a:gd name="adj1" fmla="val 50000"/>
              <a:gd name="adj2"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2</a:t>
            </a:r>
          </a:p>
        </p:txBody>
      </p:sp>
      <p:sp>
        <p:nvSpPr>
          <p:cNvPr id="4" name="Round Diagonal Corner Rectangle 12">
            <a:extLst>
              <a:ext uri="{FF2B5EF4-FFF2-40B4-BE49-F238E27FC236}">
                <a16:creationId xmlns:a16="http://schemas.microsoft.com/office/drawing/2014/main" id="{D8AB24AB-EAC1-3496-DDE3-0901BB23EAFE}"/>
              </a:ext>
            </a:extLst>
          </p:cNvPr>
          <p:cNvSpPr/>
          <p:nvPr/>
        </p:nvSpPr>
        <p:spPr>
          <a:xfrm>
            <a:off x="6069240" y="3667602"/>
            <a:ext cx="1205453" cy="609600"/>
          </a:xfrm>
          <a:prstGeom prst="round2DiagRect">
            <a:avLst>
              <a:gd name="adj1" fmla="val 50000"/>
              <a:gd name="adj2" fmla="val 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3</a:t>
            </a:r>
          </a:p>
        </p:txBody>
      </p:sp>
      <p:sp>
        <p:nvSpPr>
          <p:cNvPr id="10" name="Round Diagonal Corner Rectangle 13">
            <a:extLst>
              <a:ext uri="{FF2B5EF4-FFF2-40B4-BE49-F238E27FC236}">
                <a16:creationId xmlns:a16="http://schemas.microsoft.com/office/drawing/2014/main" id="{D431A945-E440-31CB-D8D2-8F339BBBB40C}"/>
              </a:ext>
            </a:extLst>
          </p:cNvPr>
          <p:cNvSpPr/>
          <p:nvPr/>
        </p:nvSpPr>
        <p:spPr>
          <a:xfrm>
            <a:off x="6671967" y="2799562"/>
            <a:ext cx="1205453" cy="609600"/>
          </a:xfrm>
          <a:prstGeom prst="round2DiagRect">
            <a:avLst>
              <a:gd name="adj1" fmla="val 50000"/>
              <a:gd name="adj2" fmla="val 0"/>
            </a:avLst>
          </a:prstGeom>
          <a:solidFill>
            <a:srgbClr val="A907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4</a:t>
            </a:r>
          </a:p>
        </p:txBody>
      </p:sp>
      <p:sp>
        <p:nvSpPr>
          <p:cNvPr id="12" name="Round Diagonal Corner Rectangle 14">
            <a:extLst>
              <a:ext uri="{FF2B5EF4-FFF2-40B4-BE49-F238E27FC236}">
                <a16:creationId xmlns:a16="http://schemas.microsoft.com/office/drawing/2014/main" id="{268760E9-00B1-D709-9FBD-2B94B67DBB79}"/>
              </a:ext>
            </a:extLst>
          </p:cNvPr>
          <p:cNvSpPr/>
          <p:nvPr/>
        </p:nvSpPr>
        <p:spPr>
          <a:xfrm>
            <a:off x="6972908" y="1931522"/>
            <a:ext cx="1205453" cy="609600"/>
          </a:xfrm>
          <a:prstGeom prst="round2DiagRect">
            <a:avLst>
              <a:gd name="adj1" fmla="val 50000"/>
              <a:gd name="adj2" fmla="val 0"/>
            </a:avLst>
          </a:prstGeom>
          <a:solidFill>
            <a:srgbClr val="00EA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5</a:t>
            </a:r>
          </a:p>
        </p:txBody>
      </p:sp>
      <p:sp>
        <p:nvSpPr>
          <p:cNvPr id="16" name="Rounded Rectangle 3">
            <a:extLst>
              <a:ext uri="{FF2B5EF4-FFF2-40B4-BE49-F238E27FC236}">
                <a16:creationId xmlns:a16="http://schemas.microsoft.com/office/drawing/2014/main" id="{836A0BA4-A96E-AC92-CD5D-A454CDB368EB}"/>
              </a:ext>
            </a:extLst>
          </p:cNvPr>
          <p:cNvSpPr/>
          <p:nvPr/>
        </p:nvSpPr>
        <p:spPr>
          <a:xfrm>
            <a:off x="6562147" y="5375563"/>
            <a:ext cx="3624284" cy="609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सही उपकरण चुनें</a:t>
            </a:r>
          </a:p>
        </p:txBody>
      </p:sp>
      <p:sp>
        <p:nvSpPr>
          <p:cNvPr id="17" name="Rounded Rectangle 17">
            <a:extLst>
              <a:ext uri="{FF2B5EF4-FFF2-40B4-BE49-F238E27FC236}">
                <a16:creationId xmlns:a16="http://schemas.microsoft.com/office/drawing/2014/main" id="{B30BE771-7E62-CFD4-19E7-0549402258EF}"/>
              </a:ext>
            </a:extLst>
          </p:cNvPr>
          <p:cNvSpPr/>
          <p:nvPr/>
        </p:nvSpPr>
        <p:spPr>
          <a:xfrm>
            <a:off x="6972908" y="4545251"/>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मौसम की जाँच करें  </a:t>
            </a:r>
          </a:p>
        </p:txBody>
      </p:sp>
      <p:sp>
        <p:nvSpPr>
          <p:cNvPr id="18" name="Rounded Rectangle 18">
            <a:extLst>
              <a:ext uri="{FF2B5EF4-FFF2-40B4-BE49-F238E27FC236}">
                <a16:creationId xmlns:a16="http://schemas.microsoft.com/office/drawing/2014/main" id="{E8BC0F5C-1597-A3C1-0DBC-E8F7066177A4}"/>
              </a:ext>
            </a:extLst>
          </p:cNvPr>
          <p:cNvSpPr/>
          <p:nvPr/>
        </p:nvSpPr>
        <p:spPr>
          <a:xfrm>
            <a:off x="7374415" y="3714939"/>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राह जानिए</a:t>
            </a:r>
          </a:p>
        </p:txBody>
      </p:sp>
      <p:sp>
        <p:nvSpPr>
          <p:cNvPr id="19" name="Rounded Rectangle 19">
            <a:extLst>
              <a:ext uri="{FF2B5EF4-FFF2-40B4-BE49-F238E27FC236}">
                <a16:creationId xmlns:a16="http://schemas.microsoft.com/office/drawing/2014/main" id="{13F52A14-DEA3-569C-DB34-F8398B8F1735}"/>
              </a:ext>
            </a:extLst>
          </p:cNvPr>
          <p:cNvSpPr/>
          <p:nvPr/>
        </p:nvSpPr>
        <p:spPr>
          <a:xfrm>
            <a:off x="7895800" y="2864891"/>
            <a:ext cx="3624284"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हाइड्रेटेड और ऊर्जावान रहें</a:t>
            </a:r>
          </a:p>
        </p:txBody>
      </p:sp>
      <p:sp>
        <p:nvSpPr>
          <p:cNvPr id="20" name="Rounded Rectangle 20">
            <a:extLst>
              <a:ext uri="{FF2B5EF4-FFF2-40B4-BE49-F238E27FC236}">
                <a16:creationId xmlns:a16="http://schemas.microsoft.com/office/drawing/2014/main" id="{6717C8B5-AFAF-7DBA-E844-051433277A2B}"/>
              </a:ext>
            </a:extLst>
          </p:cNvPr>
          <p:cNvSpPr/>
          <p:nvPr/>
        </p:nvSpPr>
        <p:spPr>
          <a:xfrm>
            <a:off x="8269074" y="1931522"/>
            <a:ext cx="3352800" cy="407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संतुलन से काम करना</a:t>
            </a:r>
          </a:p>
        </p:txBody>
      </p:sp>
      <p:pic>
        <p:nvPicPr>
          <p:cNvPr id="13" name="Picture 12">
            <a:extLst>
              <a:ext uri="{FF2B5EF4-FFF2-40B4-BE49-F238E27FC236}">
                <a16:creationId xmlns:a16="http://schemas.microsoft.com/office/drawing/2014/main" id="{A1B1D2CF-4DBA-FAE8-B609-011198FEEA9E}"/>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14" name="Google Shape;1000100012;p1">
            <a:extLst>
              <a:ext uri="{FF2B5EF4-FFF2-40B4-BE49-F238E27FC236}">
                <a16:creationId xmlns:a16="http://schemas.microsoft.com/office/drawing/2014/main" id="{6F854D4B-F4E8-EBF9-B3EA-6450150ADFCE}"/>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624627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2"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3D99-C14D-2E1B-2F9B-1A99F7E568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A7567DE-7B6F-6EBB-E7F5-070313483AB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C40F6EE-2975-7E6F-986C-714F041464B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9F7FE47-1922-DD38-63D9-172903255DE7}"/>
              </a:ext>
            </a:extLst>
          </p:cNvPr>
          <p:cNvSpPr txBox="1"/>
          <p:nvPr/>
        </p:nvSpPr>
        <p:spPr>
          <a:xfrm>
            <a:off x="4171272" y="1783442"/>
            <a:ext cx="7538128" cy="62804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बाढ़ और चक्रवात संपत्ति और बुनियादी ढांचे को गंभीर नुकसान पहुंचा सकते हैं, जिसमें पशुधन और फसल की हानि, जल प्रदूषण, बीमारी और कटाव के लिए पशुधन की बढ़ती संवेदनशीलता शामिल है।</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स्थिति: पानी ग्रहण करने की दर जल निकासी की दर से अधिक है। इस प्रकार, संचय होता है. एक सीमा के बाद बाढ़ की स्थिति उत्पन्न हो जाती है, जिससे मानव जीवन प्रभावित होता है।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D67389AB-C0DA-D80F-CC27-92046AC820E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CEF9B64-CB34-AB46-9C4B-E4A039AAA63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C849C54-E467-B5CE-9390-AD97F89AA98B}"/>
              </a:ext>
            </a:extLst>
          </p:cNvPr>
          <p:cNvSpPr txBox="1"/>
          <p:nvPr/>
        </p:nvSpPr>
        <p:spPr>
          <a:xfrm>
            <a:off x="10781106" y="6406669"/>
            <a:ext cx="688188" cy="309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पीपीटी 2 -</a:t>
            </a:r>
          </a:p>
        </p:txBody>
      </p:sp>
      <p:sp>
        <p:nvSpPr>
          <p:cNvPr id="115" name="Rectangle">
            <a:extLst>
              <a:ext uri="{FF2B5EF4-FFF2-40B4-BE49-F238E27FC236}">
                <a16:creationId xmlns:a16="http://schemas.microsoft.com/office/drawing/2014/main" id="{B7618629-3496-9B67-D7F5-B0AF7E9AF9D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043C37B-38D7-9DFD-5CB9-FDB00EDABCB5}"/>
              </a:ext>
            </a:extLst>
          </p:cNvPr>
          <p:cNvSpPr txBox="1">
            <a:spLocks noGrp="1"/>
          </p:cNvSpPr>
          <p:nvPr>
            <p:ph type="sldNum" sz="quarter" idx="2"/>
          </p:nvPr>
        </p:nvSpPr>
        <p:spPr>
          <a:xfrm>
            <a:off x="11460568" y="6332395"/>
            <a:ext cx="513275" cy="33863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9</a:t>
            </a:fld>
            <a:endParaRPr dirty="0"/>
          </a:p>
        </p:txBody>
      </p:sp>
      <p:sp>
        <p:nvSpPr>
          <p:cNvPr id="9" name="Course Purpose">
            <a:extLst>
              <a:ext uri="{FF2B5EF4-FFF2-40B4-BE49-F238E27FC236}">
                <a16:creationId xmlns:a16="http://schemas.microsoft.com/office/drawing/2014/main" id="{DE38D328-BAEA-1F4B-5A2C-34EB092ADC52}"/>
              </a:ext>
            </a:extLst>
          </p:cNvPr>
          <p:cNvSpPr txBox="1"/>
          <p:nvPr/>
        </p:nvSpPr>
        <p:spPr>
          <a:xfrm>
            <a:off x="86276" y="1948142"/>
            <a:ext cx="3997590" cy="1076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ctr">
              <a:lnSpc>
                <a:spcPct val="90000"/>
              </a:lnSpc>
              <a:defRPr sz="7200" b="1" cap="all">
                <a:solidFill>
                  <a:srgbClr val="C00000"/>
                </a:solidFill>
                <a:latin typeface="Open Sans"/>
                <a:ea typeface="Open Sans"/>
                <a:cs typeface="Open Sans"/>
                <a:sym typeface="Open Sans"/>
              </a:defRPr>
            </a:pPr>
            <a:r>
              <a:rPr lang="en-US" sz="3600" dirty="0"/>
              <a:t>बाढ़ परिचय :    </a:t>
            </a:r>
          </a:p>
          <a:p>
            <a:pPr>
              <a:lnSpc>
                <a:spcPct val="90000"/>
              </a:lnSpc>
              <a:defRPr sz="7200" b="1" cap="all">
                <a:solidFill>
                  <a:srgbClr val="C00000"/>
                </a:solidFill>
                <a:latin typeface="Open Sans"/>
                <a:ea typeface="Open Sans"/>
                <a:cs typeface="Open Sans"/>
                <a:sym typeface="Open Sans"/>
              </a:defRPr>
            </a:pPr>
            <a:endParaRPr lang="en-US" sz="3600" dirty="0"/>
          </a:p>
        </p:txBody>
      </p:sp>
      <p:pic>
        <p:nvPicPr>
          <p:cNvPr id="2" name="Picture 1">
            <a:extLst>
              <a:ext uri="{FF2B5EF4-FFF2-40B4-BE49-F238E27FC236}">
                <a16:creationId xmlns:a16="http://schemas.microsoft.com/office/drawing/2014/main" id="{8453939B-77E8-B981-20F3-9D5D13201112}"/>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3" name="Google Shape;1000100012;p1">
            <a:extLst>
              <a:ext uri="{FF2B5EF4-FFF2-40B4-BE49-F238E27FC236}">
                <a16:creationId xmlns:a16="http://schemas.microsoft.com/office/drawing/2014/main" id="{1C601826-6892-3FBB-D3C0-C61D448814BA}"/>
              </a:ext>
            </a:extLst>
          </p:cNvPr>
          <p:cNvPicPr preferRelativeResize="0"/>
          <p:nvPr/>
        </p:nvPicPr>
        <p:blipFill rotWithShape="1">
          <a:blip r:embed="rId3">
            <a:alphaModFix/>
          </a:blip>
          <a:srcRect/>
          <a:stretch/>
        </p:blipFill>
        <p:spPr>
          <a:xfrm>
            <a:off x="-58" y="0"/>
            <a:ext cx="1886914" cy="1119909"/>
          </a:xfrm>
          <a:prstGeom prst="rect">
            <a:avLst/>
          </a:prstGeom>
          <a:noFill/>
          <a:ln>
            <a:noFill/>
          </a:ln>
        </p:spPr>
      </p:pic>
    </p:spTree>
    <p:extLst>
      <p:ext uri="{BB962C8B-B14F-4D97-AF65-F5344CB8AC3E}">
        <p14:creationId xmlns:p14="http://schemas.microsoft.com/office/powerpoint/2010/main" val="47939279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946</TotalTime>
  <Words>2217</Words>
  <Application>Microsoft Office PowerPoint</Application>
  <PresentationFormat>Widescreen</PresentationFormat>
  <Paragraphs>398</Paragraphs>
  <Slides>48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Arial Black</vt:lpstr>
      <vt:lpstr>Bookman Old Style</vt:lpstr>
      <vt:lpstr>Calibri</vt:lpstr>
      <vt:lpstr>Calibri Light</vt:lpstr>
      <vt:lpstr>Open Sans</vt:lpstr>
      <vt:lpstr>Open sence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 ON FWR</dc:title>
  <dc:creator>04bn NDRF Arakkonam</dc:creator>
  <cp:lastModifiedBy>SO TRG</cp:lastModifiedBy>
  <cp:revision>241</cp:revision>
  <dcterms:created xsi:type="dcterms:W3CDTF">2025-03-09T04:24:30Z</dcterms:created>
  <dcterms:modified xsi:type="dcterms:W3CDTF">2025-12-17T07:03:02Z</dcterms:modified>
</cp:coreProperties>
</file>