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8"/>
  </p:notesMasterIdLst>
  <p:sldIdLst>
    <p:sldId id="308" r:id="rId2"/>
    <p:sldId id="257" r:id="rId3"/>
    <p:sldId id="258" r:id="rId4"/>
    <p:sldId id="259" r:id="rId5"/>
    <p:sldId id="260" r:id="rId6"/>
    <p:sldId id="261" r:id="rId7"/>
    <p:sldId id="262" r:id="rId8"/>
    <p:sldId id="263" r:id="rId9"/>
    <p:sldId id="264" r:id="rId10"/>
    <p:sldId id="30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10"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11" r:id="rId56"/>
    <p:sldId id="312"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8CF5E-AF45-4D87-B63C-F4D7807DA477}" v="23" dt="2025-11-30T09:44:30.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modSld">
      <pc:chgData name="AJAY YADAV" userId="2517e3d847476262" providerId="LiveId" clId="{07DD569D-5DB5-4489-A8B8-8262889BA340}" dt="2025-11-30T09:44:35.313" v="233" actId="6549"/>
      <pc:docMkLst>
        <pc:docMk/>
      </pc:docMkLst>
      <pc:sldChg chg="modSp mod">
        <pc:chgData name="AJAY YADAV" userId="2517e3d847476262" providerId="LiveId" clId="{07DD569D-5DB5-4489-A8B8-8262889BA340}" dt="2025-11-30T08:05:17.680" v="39"/>
        <pc:sldMkLst>
          <pc:docMk/>
          <pc:sldMk cId="0" sldId="259"/>
        </pc:sldMkLst>
        <pc:spChg chg="mod">
          <ac:chgData name="AJAY YADAV" userId="2517e3d847476262" providerId="LiveId" clId="{07DD569D-5DB5-4489-A8B8-8262889BA340}" dt="2025-11-30T08:05:17.680" v="39"/>
          <ac:spMkLst>
            <pc:docMk/>
            <pc:sldMk cId="0" sldId="259"/>
            <ac:spMk id="136" creationId="{00000000-0000-0000-0000-000000000000}"/>
          </ac:spMkLst>
        </pc:spChg>
      </pc:sldChg>
      <pc:sldChg chg="modSp mod">
        <pc:chgData name="AJAY YADAV" userId="2517e3d847476262" providerId="LiveId" clId="{07DD569D-5DB5-4489-A8B8-8262889BA340}" dt="2025-11-30T08:10:15.071" v="44" actId="113"/>
        <pc:sldMkLst>
          <pc:docMk/>
          <pc:sldMk cId="0" sldId="265"/>
        </pc:sldMkLst>
        <pc:spChg chg="mod">
          <ac:chgData name="AJAY YADAV" userId="2517e3d847476262" providerId="LiveId" clId="{07DD569D-5DB5-4489-A8B8-8262889BA340}" dt="2025-11-30T08:10:15.071" v="44" actId="113"/>
          <ac:spMkLst>
            <pc:docMk/>
            <pc:sldMk cId="0" sldId="265"/>
            <ac:spMk id="184" creationId="{00000000-0000-0000-0000-000000000000}"/>
          </ac:spMkLst>
        </pc:spChg>
      </pc:sldChg>
      <pc:sldChg chg="modSp mod">
        <pc:chgData name="AJAY YADAV" userId="2517e3d847476262" providerId="LiveId" clId="{07DD569D-5DB5-4489-A8B8-8262889BA340}" dt="2025-11-30T08:11:44.191" v="46" actId="123"/>
        <pc:sldMkLst>
          <pc:docMk/>
          <pc:sldMk cId="0" sldId="266"/>
        </pc:sldMkLst>
        <pc:spChg chg="mod">
          <ac:chgData name="AJAY YADAV" userId="2517e3d847476262" providerId="LiveId" clId="{07DD569D-5DB5-4489-A8B8-8262889BA340}" dt="2025-11-30T08:11:44.191" v="46" actId="123"/>
          <ac:spMkLst>
            <pc:docMk/>
            <pc:sldMk cId="0" sldId="266"/>
            <ac:spMk id="192" creationId="{00000000-0000-0000-0000-000000000000}"/>
          </ac:spMkLst>
        </pc:spChg>
      </pc:sldChg>
      <pc:sldChg chg="modSp mod">
        <pc:chgData name="AJAY YADAV" userId="2517e3d847476262" providerId="LiveId" clId="{07DD569D-5DB5-4489-A8B8-8262889BA340}" dt="2025-11-30T08:14:11.941" v="54" actId="20577"/>
        <pc:sldMkLst>
          <pc:docMk/>
          <pc:sldMk cId="0" sldId="270"/>
        </pc:sldMkLst>
        <pc:spChg chg="mod">
          <ac:chgData name="AJAY YADAV" userId="2517e3d847476262" providerId="LiveId" clId="{07DD569D-5DB5-4489-A8B8-8262889BA340}" dt="2025-11-30T08:14:11.941" v="54" actId="20577"/>
          <ac:spMkLst>
            <pc:docMk/>
            <pc:sldMk cId="0" sldId="270"/>
            <ac:spMk id="224" creationId="{00000000-0000-0000-0000-000000000000}"/>
          </ac:spMkLst>
        </pc:spChg>
      </pc:sldChg>
      <pc:sldChg chg="modSp mod">
        <pc:chgData name="AJAY YADAV" userId="2517e3d847476262" providerId="LiveId" clId="{07DD569D-5DB5-4489-A8B8-8262889BA340}" dt="2025-11-30T08:20:50.322" v="58" actId="113"/>
        <pc:sldMkLst>
          <pc:docMk/>
          <pc:sldMk cId="0" sldId="277"/>
        </pc:sldMkLst>
        <pc:spChg chg="mod">
          <ac:chgData name="AJAY YADAV" userId="2517e3d847476262" providerId="LiveId" clId="{07DD569D-5DB5-4489-A8B8-8262889BA340}" dt="2025-11-30T08:20:50.322" v="58" actId="113"/>
          <ac:spMkLst>
            <pc:docMk/>
            <pc:sldMk cId="0" sldId="277"/>
            <ac:spMk id="280" creationId="{00000000-0000-0000-0000-000000000000}"/>
          </ac:spMkLst>
        </pc:spChg>
      </pc:sldChg>
      <pc:sldChg chg="modSp">
        <pc:chgData name="AJAY YADAV" userId="2517e3d847476262" providerId="LiveId" clId="{07DD569D-5DB5-4489-A8B8-8262889BA340}" dt="2025-11-30T09:00:11.571" v="59"/>
        <pc:sldMkLst>
          <pc:docMk/>
          <pc:sldMk cId="0" sldId="284"/>
        </pc:sldMkLst>
        <pc:spChg chg="mod">
          <ac:chgData name="AJAY YADAV" userId="2517e3d847476262" providerId="LiveId" clId="{07DD569D-5DB5-4489-A8B8-8262889BA340}" dt="2025-11-30T09:00:11.571" v="59"/>
          <ac:spMkLst>
            <pc:docMk/>
            <pc:sldMk cId="0" sldId="284"/>
            <ac:spMk id="336" creationId="{00000000-0000-0000-0000-000000000000}"/>
          </ac:spMkLst>
        </pc:spChg>
      </pc:sldChg>
      <pc:sldChg chg="modSp mod">
        <pc:chgData name="AJAY YADAV" userId="2517e3d847476262" providerId="LiveId" clId="{07DD569D-5DB5-4489-A8B8-8262889BA340}" dt="2025-11-30T09:03:36.179" v="61" actId="20577"/>
        <pc:sldMkLst>
          <pc:docMk/>
          <pc:sldMk cId="0" sldId="287"/>
        </pc:sldMkLst>
        <pc:spChg chg="mod">
          <ac:chgData name="AJAY YADAV" userId="2517e3d847476262" providerId="LiveId" clId="{07DD569D-5DB5-4489-A8B8-8262889BA340}" dt="2025-11-30T09:03:36.179" v="61" actId="20577"/>
          <ac:spMkLst>
            <pc:docMk/>
            <pc:sldMk cId="0" sldId="287"/>
            <ac:spMk id="360" creationId="{00000000-0000-0000-0000-000000000000}"/>
          </ac:spMkLst>
        </pc:spChg>
      </pc:sldChg>
      <pc:sldChg chg="modSp mod">
        <pc:chgData name="AJAY YADAV" userId="2517e3d847476262" providerId="LiveId" clId="{07DD569D-5DB5-4489-A8B8-8262889BA340}" dt="2025-11-30T09:08:47.783" v="72" actId="20577"/>
        <pc:sldMkLst>
          <pc:docMk/>
          <pc:sldMk cId="0" sldId="289"/>
        </pc:sldMkLst>
        <pc:spChg chg="mod">
          <ac:chgData name="AJAY YADAV" userId="2517e3d847476262" providerId="LiveId" clId="{07DD569D-5DB5-4489-A8B8-8262889BA340}" dt="2025-11-30T09:08:47.783" v="72" actId="20577"/>
          <ac:spMkLst>
            <pc:docMk/>
            <pc:sldMk cId="0" sldId="289"/>
            <ac:spMk id="376" creationId="{00000000-0000-0000-0000-000000000000}"/>
          </ac:spMkLst>
        </pc:spChg>
      </pc:sldChg>
      <pc:sldChg chg="modSp mod">
        <pc:chgData name="AJAY YADAV" userId="2517e3d847476262" providerId="LiveId" clId="{07DD569D-5DB5-4489-A8B8-8262889BA340}" dt="2025-11-30T09:11:36.638" v="74" actId="20577"/>
        <pc:sldMkLst>
          <pc:docMk/>
          <pc:sldMk cId="0" sldId="290"/>
        </pc:sldMkLst>
        <pc:spChg chg="mod">
          <ac:chgData name="AJAY YADAV" userId="2517e3d847476262" providerId="LiveId" clId="{07DD569D-5DB5-4489-A8B8-8262889BA340}" dt="2025-11-30T09:11:36.638" v="74" actId="20577"/>
          <ac:spMkLst>
            <pc:docMk/>
            <pc:sldMk cId="0" sldId="290"/>
            <ac:spMk id="384" creationId="{00000000-0000-0000-0000-000000000000}"/>
          </ac:spMkLst>
        </pc:spChg>
      </pc:sldChg>
      <pc:sldChg chg="modSp mod">
        <pc:chgData name="AJAY YADAV" userId="2517e3d847476262" providerId="LiveId" clId="{07DD569D-5DB5-4489-A8B8-8262889BA340}" dt="2025-11-30T09:14:02.230" v="82" actId="20577"/>
        <pc:sldMkLst>
          <pc:docMk/>
          <pc:sldMk cId="0" sldId="292"/>
        </pc:sldMkLst>
        <pc:spChg chg="mod">
          <ac:chgData name="AJAY YADAV" userId="2517e3d847476262" providerId="LiveId" clId="{07DD569D-5DB5-4489-A8B8-8262889BA340}" dt="2025-11-30T09:14:02.230" v="82" actId="20577"/>
          <ac:spMkLst>
            <pc:docMk/>
            <pc:sldMk cId="0" sldId="292"/>
            <ac:spMk id="400" creationId="{00000000-0000-0000-0000-000000000000}"/>
          </ac:spMkLst>
        </pc:spChg>
      </pc:sldChg>
      <pc:sldChg chg="modSp mod">
        <pc:chgData name="AJAY YADAV" userId="2517e3d847476262" providerId="LiveId" clId="{07DD569D-5DB5-4489-A8B8-8262889BA340}" dt="2025-11-30T09:20:07.433" v="105" actId="20577"/>
        <pc:sldMkLst>
          <pc:docMk/>
          <pc:sldMk cId="0" sldId="293"/>
        </pc:sldMkLst>
        <pc:spChg chg="mod">
          <ac:chgData name="AJAY YADAV" userId="2517e3d847476262" providerId="LiveId" clId="{07DD569D-5DB5-4489-A8B8-8262889BA340}" dt="2025-11-30T09:20:07.433" v="105" actId="20577"/>
          <ac:spMkLst>
            <pc:docMk/>
            <pc:sldMk cId="0" sldId="293"/>
            <ac:spMk id="408" creationId="{00000000-0000-0000-0000-000000000000}"/>
          </ac:spMkLst>
        </pc:spChg>
      </pc:sldChg>
      <pc:sldChg chg="modSp mod">
        <pc:chgData name="AJAY YADAV" userId="2517e3d847476262" providerId="LiveId" clId="{07DD569D-5DB5-4489-A8B8-8262889BA340}" dt="2025-11-30T09:23:06.692" v="146" actId="123"/>
        <pc:sldMkLst>
          <pc:docMk/>
          <pc:sldMk cId="0" sldId="295"/>
        </pc:sldMkLst>
        <pc:spChg chg="mod">
          <ac:chgData name="AJAY YADAV" userId="2517e3d847476262" providerId="LiveId" clId="{07DD569D-5DB5-4489-A8B8-8262889BA340}" dt="2025-11-30T09:23:06.692" v="146" actId="123"/>
          <ac:spMkLst>
            <pc:docMk/>
            <pc:sldMk cId="0" sldId="295"/>
            <ac:spMk id="424" creationId="{00000000-0000-0000-0000-000000000000}"/>
          </ac:spMkLst>
        </pc:spChg>
      </pc:sldChg>
      <pc:sldChg chg="modSp mod">
        <pc:chgData name="AJAY YADAV" userId="2517e3d847476262" providerId="LiveId" clId="{07DD569D-5DB5-4489-A8B8-8262889BA340}" dt="2025-11-30T09:24:57.379" v="148" actId="20577"/>
        <pc:sldMkLst>
          <pc:docMk/>
          <pc:sldMk cId="0" sldId="296"/>
        </pc:sldMkLst>
        <pc:spChg chg="mod">
          <ac:chgData name="AJAY YADAV" userId="2517e3d847476262" providerId="LiveId" clId="{07DD569D-5DB5-4489-A8B8-8262889BA340}" dt="2025-11-30T09:24:57.379" v="148" actId="20577"/>
          <ac:spMkLst>
            <pc:docMk/>
            <pc:sldMk cId="0" sldId="296"/>
            <ac:spMk id="432" creationId="{00000000-0000-0000-0000-000000000000}"/>
          </ac:spMkLst>
        </pc:spChg>
      </pc:sldChg>
      <pc:sldChg chg="modSp mod">
        <pc:chgData name="AJAY YADAV" userId="2517e3d847476262" providerId="LiveId" clId="{07DD569D-5DB5-4489-A8B8-8262889BA340}" dt="2025-11-30T09:25:14.260" v="149" actId="123"/>
        <pc:sldMkLst>
          <pc:docMk/>
          <pc:sldMk cId="0" sldId="297"/>
        </pc:sldMkLst>
        <pc:spChg chg="mod">
          <ac:chgData name="AJAY YADAV" userId="2517e3d847476262" providerId="LiveId" clId="{07DD569D-5DB5-4489-A8B8-8262889BA340}" dt="2025-11-30T09:25:14.260" v="149" actId="123"/>
          <ac:spMkLst>
            <pc:docMk/>
            <pc:sldMk cId="0" sldId="297"/>
            <ac:spMk id="440" creationId="{00000000-0000-0000-0000-000000000000}"/>
          </ac:spMkLst>
        </pc:spChg>
      </pc:sldChg>
      <pc:sldChg chg="modSp mod">
        <pc:chgData name="AJAY YADAV" userId="2517e3d847476262" providerId="LiveId" clId="{07DD569D-5DB5-4489-A8B8-8262889BA340}" dt="2025-11-30T09:28:33.069" v="202" actId="20577"/>
        <pc:sldMkLst>
          <pc:docMk/>
          <pc:sldMk cId="0" sldId="298"/>
        </pc:sldMkLst>
        <pc:spChg chg="mod">
          <ac:chgData name="AJAY YADAV" userId="2517e3d847476262" providerId="LiveId" clId="{07DD569D-5DB5-4489-A8B8-8262889BA340}" dt="2025-11-30T09:28:33.069" v="202" actId="20577"/>
          <ac:spMkLst>
            <pc:docMk/>
            <pc:sldMk cId="0" sldId="298"/>
            <ac:spMk id="448" creationId="{00000000-0000-0000-0000-000000000000}"/>
          </ac:spMkLst>
        </pc:spChg>
      </pc:sldChg>
      <pc:sldChg chg="modSp mod">
        <pc:chgData name="AJAY YADAV" userId="2517e3d847476262" providerId="LiveId" clId="{07DD569D-5DB5-4489-A8B8-8262889BA340}" dt="2025-11-30T09:29:02.971" v="203" actId="123"/>
        <pc:sldMkLst>
          <pc:docMk/>
          <pc:sldMk cId="0" sldId="299"/>
        </pc:sldMkLst>
        <pc:spChg chg="mod">
          <ac:chgData name="AJAY YADAV" userId="2517e3d847476262" providerId="LiveId" clId="{07DD569D-5DB5-4489-A8B8-8262889BA340}" dt="2025-11-30T09:29:02.971" v="203" actId="123"/>
          <ac:spMkLst>
            <pc:docMk/>
            <pc:sldMk cId="0" sldId="299"/>
            <ac:spMk id="456" creationId="{00000000-0000-0000-0000-000000000000}"/>
          </ac:spMkLst>
        </pc:spChg>
      </pc:sldChg>
      <pc:sldChg chg="modSp mod">
        <pc:chgData name="AJAY YADAV" userId="2517e3d847476262" providerId="LiveId" clId="{07DD569D-5DB5-4489-A8B8-8262889BA340}" dt="2025-11-30T09:29:35.782" v="205" actId="20577"/>
        <pc:sldMkLst>
          <pc:docMk/>
          <pc:sldMk cId="0" sldId="300"/>
        </pc:sldMkLst>
        <pc:spChg chg="mod">
          <ac:chgData name="AJAY YADAV" userId="2517e3d847476262" providerId="LiveId" clId="{07DD569D-5DB5-4489-A8B8-8262889BA340}" dt="2025-11-30T09:29:35.782" v="205" actId="20577"/>
          <ac:spMkLst>
            <pc:docMk/>
            <pc:sldMk cId="0" sldId="300"/>
            <ac:spMk id="464" creationId="{00000000-0000-0000-0000-000000000000}"/>
          </ac:spMkLst>
        </pc:spChg>
      </pc:sldChg>
      <pc:sldChg chg="modSp mod">
        <pc:chgData name="AJAY YADAV" userId="2517e3d847476262" providerId="LiveId" clId="{07DD569D-5DB5-4489-A8B8-8262889BA340}" dt="2025-11-30T09:29:54.143" v="206" actId="123"/>
        <pc:sldMkLst>
          <pc:docMk/>
          <pc:sldMk cId="0" sldId="301"/>
        </pc:sldMkLst>
        <pc:spChg chg="mod">
          <ac:chgData name="AJAY YADAV" userId="2517e3d847476262" providerId="LiveId" clId="{07DD569D-5DB5-4489-A8B8-8262889BA340}" dt="2025-11-30T09:29:54.143" v="206" actId="123"/>
          <ac:spMkLst>
            <pc:docMk/>
            <pc:sldMk cId="0" sldId="301"/>
            <ac:spMk id="472" creationId="{00000000-0000-0000-0000-000000000000}"/>
          </ac:spMkLst>
        </pc:spChg>
      </pc:sldChg>
      <pc:sldChg chg="modSp mod">
        <pc:chgData name="AJAY YADAV" userId="2517e3d847476262" providerId="LiveId" clId="{07DD569D-5DB5-4489-A8B8-8262889BA340}" dt="2025-11-30T09:33:41.293" v="211" actId="113"/>
        <pc:sldMkLst>
          <pc:docMk/>
          <pc:sldMk cId="0" sldId="302"/>
        </pc:sldMkLst>
        <pc:spChg chg="mod">
          <ac:chgData name="AJAY YADAV" userId="2517e3d847476262" providerId="LiveId" clId="{07DD569D-5DB5-4489-A8B8-8262889BA340}" dt="2025-11-30T09:33:41.293" v="211" actId="113"/>
          <ac:spMkLst>
            <pc:docMk/>
            <pc:sldMk cId="0" sldId="302"/>
            <ac:spMk id="480" creationId="{00000000-0000-0000-0000-000000000000}"/>
          </ac:spMkLst>
        </pc:spChg>
      </pc:sldChg>
      <pc:sldChg chg="modSp mod">
        <pc:chgData name="AJAY YADAV" userId="2517e3d847476262" providerId="LiveId" clId="{07DD569D-5DB5-4489-A8B8-8262889BA340}" dt="2025-11-30T09:37:05.219" v="227" actId="121"/>
        <pc:sldMkLst>
          <pc:docMk/>
          <pc:sldMk cId="0" sldId="303"/>
        </pc:sldMkLst>
        <pc:spChg chg="mod">
          <ac:chgData name="AJAY YADAV" userId="2517e3d847476262" providerId="LiveId" clId="{07DD569D-5DB5-4489-A8B8-8262889BA340}" dt="2025-11-30T09:37:05.219" v="227" actId="121"/>
          <ac:spMkLst>
            <pc:docMk/>
            <pc:sldMk cId="0" sldId="303"/>
            <ac:spMk id="487" creationId="{00000000-0000-0000-0000-000000000000}"/>
          </ac:spMkLst>
        </pc:spChg>
        <pc:spChg chg="mod">
          <ac:chgData name="AJAY YADAV" userId="2517e3d847476262" providerId="LiveId" clId="{07DD569D-5DB5-4489-A8B8-8262889BA340}" dt="2025-11-30T09:35:55.923" v="226"/>
          <ac:spMkLst>
            <pc:docMk/>
            <pc:sldMk cId="0" sldId="303"/>
            <ac:spMk id="488" creationId="{00000000-0000-0000-0000-000000000000}"/>
          </ac:spMkLst>
        </pc:spChg>
      </pc:sldChg>
      <pc:sldChg chg="modSp mod">
        <pc:chgData name="AJAY YADAV" userId="2517e3d847476262" providerId="LiveId" clId="{07DD569D-5DB5-4489-A8B8-8262889BA340}" dt="2025-11-30T09:40:27.803" v="231" actId="123"/>
        <pc:sldMkLst>
          <pc:docMk/>
          <pc:sldMk cId="0" sldId="304"/>
        </pc:sldMkLst>
        <pc:spChg chg="mod">
          <ac:chgData name="AJAY YADAV" userId="2517e3d847476262" providerId="LiveId" clId="{07DD569D-5DB5-4489-A8B8-8262889BA340}" dt="2025-11-30T09:40:27.803" v="231" actId="123"/>
          <ac:spMkLst>
            <pc:docMk/>
            <pc:sldMk cId="0" sldId="304"/>
            <ac:spMk id="496" creationId="{00000000-0000-0000-0000-000000000000}"/>
          </ac:spMkLst>
        </pc:spChg>
      </pc:sldChg>
      <pc:sldChg chg="modSp mod">
        <pc:chgData name="AJAY YADAV" userId="2517e3d847476262" providerId="LiveId" clId="{07DD569D-5DB5-4489-A8B8-8262889BA340}" dt="2025-11-30T09:44:35.313" v="233" actId="6549"/>
        <pc:sldMkLst>
          <pc:docMk/>
          <pc:sldMk cId="0" sldId="306"/>
        </pc:sldMkLst>
        <pc:spChg chg="mod">
          <ac:chgData name="AJAY YADAV" userId="2517e3d847476262" providerId="LiveId" clId="{07DD569D-5DB5-4489-A8B8-8262889BA340}" dt="2025-11-30T09:44:35.313" v="233" actId="6549"/>
          <ac:spMkLst>
            <pc:docMk/>
            <pc:sldMk cId="0" sldId="306"/>
            <ac:spMk id="514" creationId="{00000000-0000-0000-0000-000000000000}"/>
          </ac:spMkLst>
        </pc:spChg>
      </pc:sldChg>
      <pc:sldChg chg="modSp mod">
        <pc:chgData name="AJAY YADAV" userId="2517e3d847476262" providerId="LiveId" clId="{07DD569D-5DB5-4489-A8B8-8262889BA340}" dt="2025-11-30T08:02:50.509" v="34" actId="1036"/>
        <pc:sldMkLst>
          <pc:docMk/>
          <pc:sldMk cId="0" sldId="308"/>
        </pc:sldMkLst>
        <pc:spChg chg="mod">
          <ac:chgData name="AJAY YADAV" userId="2517e3d847476262" providerId="LiveId" clId="{07DD569D-5DB5-4489-A8B8-8262889BA340}" dt="2025-11-30T08:02:50.509" v="34" actId="1036"/>
          <ac:spMkLst>
            <pc:docMk/>
            <pc:sldMk cId="0" sldId="308"/>
            <ac:spMk id="4" creationId="{2E9EC43E-C7B1-EF48-5F3B-E2AF3723BE8A}"/>
          </ac:spMkLst>
        </pc:spChg>
      </pc:sldChg>
      <pc:sldChg chg="modSp mod">
        <pc:chgData name="AJAY YADAV" userId="2517e3d847476262" providerId="LiveId" clId="{07DD569D-5DB5-4489-A8B8-8262889BA340}" dt="2025-11-30T08:07:50.568" v="40" actId="20577"/>
        <pc:sldMkLst>
          <pc:docMk/>
          <pc:sldMk cId="0" sldId="309"/>
        </pc:sldMkLst>
        <pc:spChg chg="mod">
          <ac:chgData name="AJAY YADAV" userId="2517e3d847476262" providerId="LiveId" clId="{07DD569D-5DB5-4489-A8B8-8262889BA340}" dt="2025-11-30T08:07:50.568" v="40" actId="20577"/>
          <ac:spMkLst>
            <pc:docMk/>
            <pc:sldMk cId="0" sldId="309"/>
            <ac:spMk id="176" creationId="{00000000-0000-0000-0000-000000000000}"/>
          </ac:spMkLst>
        </pc:spChg>
      </pc:sldChg>
      <pc:sldChg chg="modSp mod">
        <pc:chgData name="AJAY YADAV" userId="2517e3d847476262" providerId="LiveId" clId="{07DD569D-5DB5-4489-A8B8-8262889BA340}" dt="2025-11-30T09:22:40.606" v="145" actId="121"/>
        <pc:sldMkLst>
          <pc:docMk/>
          <pc:sldMk cId="0" sldId="310"/>
        </pc:sldMkLst>
        <pc:spChg chg="mod">
          <ac:chgData name="AJAY YADAV" userId="2517e3d847476262" providerId="LiveId" clId="{07DD569D-5DB5-4489-A8B8-8262889BA340}" dt="2025-11-30T09:22:40.606" v="145" actId="121"/>
          <ac:spMkLst>
            <pc:docMk/>
            <pc:sldMk cId="0" sldId="310"/>
            <ac:spMk id="415" creationId="{00000000-0000-0000-0000-000000000000}"/>
          </ac:spMkLst>
        </pc:spChg>
        <pc:spChg chg="mod">
          <ac:chgData name="AJAY YADAV" userId="2517e3d847476262" providerId="LiveId" clId="{07DD569D-5DB5-4489-A8B8-8262889BA340}" dt="2025-11-30T09:22:14.135" v="113" actId="1037"/>
          <ac:spMkLst>
            <pc:docMk/>
            <pc:sldMk cId="0" sldId="310"/>
            <ac:spMk id="4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4283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74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99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38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83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35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53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37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181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322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25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39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683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911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36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222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16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764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682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905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649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596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88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96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785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699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282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494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745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287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3834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2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541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657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973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669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891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611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280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124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955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967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18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576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0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91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155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1853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804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40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49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4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80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45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i="0" u="none" strike="noStrike" cap="none"/>
          </a:p>
        </p:txBody>
      </p:sp>
      <p:sp>
        <p:nvSpPr>
          <p:cNvPr id="2" name="PEER | CSSR | INDIA">
            <a:extLst>
              <a:ext uri="{FF2B5EF4-FFF2-40B4-BE49-F238E27FC236}">
                <a16:creationId xmlns:a16="http://schemas.microsoft.com/office/drawing/2014/main" id="{FEF0CCE6-B2AE-9EAB-6B3B-5FA5D2198DCB}"/>
              </a:ext>
            </a:extLst>
          </p:cNvPr>
          <p:cNvSpPr txBox="1"/>
          <p:nvPr userDrawn="1"/>
        </p:nvSpPr>
        <p:spPr>
          <a:xfrm>
            <a:off x="412685" y="6156324"/>
            <a:ext cx="2995533" cy="60437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defPPr marL="0" marR="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19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38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57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76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sz="1200" dirty="0">
                <a:solidFill>
                  <a:srgbClr val="FF0000"/>
                </a:solidFill>
              </a:rPr>
              <a:t>केन्द्रीय सशस्त्र </a:t>
            </a:r>
            <a:r>
              <a:rPr lang="en-IN" sz="1200" dirty="0" err="1">
                <a:solidFill>
                  <a:srgbClr val="FF0000"/>
                </a:solidFill>
              </a:rPr>
              <a:t>पुलिस</a:t>
            </a:r>
            <a:r>
              <a:rPr lang="en-IN" sz="1200" dirty="0">
                <a:solidFill>
                  <a:srgbClr val="FF0000"/>
                </a:solidFill>
              </a:rPr>
              <a:t> </a:t>
            </a:r>
            <a:r>
              <a:rPr lang="en-IN" sz="1200" dirty="0" err="1">
                <a:solidFill>
                  <a:srgbClr val="FF0000"/>
                </a:solidFill>
              </a:rPr>
              <a:t>बल</a:t>
            </a:r>
            <a:endParaRPr lang="en-IN" sz="1200" dirty="0">
              <a:solidFill>
                <a:srgbClr val="FF0000"/>
              </a:solidFill>
            </a:endParaRPr>
          </a:p>
          <a:p>
            <a:pPr algn="l" rtl="0"/>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1"/>
        <p:cNvGrpSpPr/>
        <p:nvPr/>
      </p:nvGrpSpPr>
      <p:grpSpPr>
        <a:xfrm>
          <a:off x="0" y="0"/>
          <a:ext cx="0" cy="0"/>
          <a:chOff x="0" y="0"/>
          <a:chExt cx="0" cy="0"/>
        </a:xfrm>
      </p:grpSpPr>
      <p:sp>
        <p:nvSpPr>
          <p:cNvPr id="2" name="PEER | CSSR | INDIA">
            <a:extLst>
              <a:ext uri="{FF2B5EF4-FFF2-40B4-BE49-F238E27FC236}">
                <a16:creationId xmlns:a16="http://schemas.microsoft.com/office/drawing/2014/main" id="{FEF0CCE6-B2AE-9EAB-6B3B-5FA5D2198DCB}"/>
              </a:ext>
            </a:extLst>
          </p:cNvPr>
          <p:cNvSpPr txBox="1"/>
          <p:nvPr userDrawn="1"/>
        </p:nvSpPr>
        <p:spPr>
          <a:xfrm>
            <a:off x="384977" y="6204048"/>
            <a:ext cx="2136552" cy="60437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defPPr marL="0" marR="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19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38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57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76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sz="1200" dirty="0">
                <a:solidFill>
                  <a:srgbClr val="FF0000"/>
                </a:solidFill>
              </a:rPr>
              <a:t>केन्द्रीय सशस्त्र </a:t>
            </a:r>
            <a:r>
              <a:rPr lang="en-IN" sz="1200" dirty="0" err="1">
                <a:solidFill>
                  <a:srgbClr val="FF0000"/>
                </a:solidFill>
              </a:rPr>
              <a:t>पुलिस</a:t>
            </a:r>
            <a:r>
              <a:rPr lang="en-IN" sz="1200" dirty="0">
                <a:solidFill>
                  <a:srgbClr val="FF0000"/>
                </a:solidFill>
              </a:rPr>
              <a:t> </a:t>
            </a:r>
            <a:r>
              <a:rPr lang="en-IN" sz="1200" dirty="0" err="1">
                <a:solidFill>
                  <a:srgbClr val="FF0000"/>
                </a:solidFill>
              </a:rPr>
              <a:t>बल</a:t>
            </a:r>
            <a:endParaRPr lang="en-IN" sz="1200" dirty="0">
              <a:solidFill>
                <a:srgbClr val="FF0000"/>
              </a:solidFill>
            </a:endParaRPr>
          </a:p>
          <a:p>
            <a:pPr algn="l" rtl="0"/>
            <a:r>
              <a:rPr sz="1200" dirty="0">
                <a:solidFill>
                  <a:srgbClr val="FF0000"/>
                </a:solidFill>
              </a:rPr>
              <a:t>|</a:t>
            </a:r>
            <a:r>
              <a:rPr lang="en-US" sz="1200" dirty="0" err="1">
                <a:solidFill>
                  <a:srgbClr val="FF0000"/>
                </a:solidFill>
              </a:rPr>
              <a:t>सीएसएसआर</a:t>
            </a:r>
            <a:r>
              <a:rPr sz="1200" dirty="0">
                <a:solidFill>
                  <a:srgbClr val="FF0000"/>
                </a:solidFill>
              </a:rPr>
              <a:t> | भारत</a:t>
            </a:r>
          </a:p>
        </p:txBody>
      </p:sp>
      <p:pic>
        <p:nvPicPr>
          <p:cNvPr id="4" name="Picture 3">
            <a:extLst>
              <a:ext uri="{FF2B5EF4-FFF2-40B4-BE49-F238E27FC236}">
                <a16:creationId xmlns:a16="http://schemas.microsoft.com/office/drawing/2014/main" id="{DE25A359-FAB2-60F9-68D8-A92C08C29ABC}"/>
              </a:ext>
            </a:extLst>
          </p:cNvPr>
          <p:cNvPicPr>
            <a:picLocks noChangeAspect="1"/>
          </p:cNvPicPr>
          <p:nvPr userDrawn="1"/>
        </p:nvPicPr>
        <p:blipFill>
          <a:blip r:embed="rId2"/>
          <a:stretch>
            <a:fillRect/>
          </a:stretch>
        </p:blipFill>
        <p:spPr>
          <a:xfrm>
            <a:off x="10908145" y="0"/>
            <a:ext cx="1283855" cy="1409152"/>
          </a:xfrm>
          <a:prstGeom prst="rect">
            <a:avLst/>
          </a:prstGeom>
        </p:spPr>
      </p:pic>
      <p:pic>
        <p:nvPicPr>
          <p:cNvPr id="6" name="Picture 5">
            <a:extLst>
              <a:ext uri="{FF2B5EF4-FFF2-40B4-BE49-F238E27FC236}">
                <a16:creationId xmlns:a16="http://schemas.microsoft.com/office/drawing/2014/main" id="{E9FEC6F3-B364-4E43-1A41-09DE95CCE86A}"/>
              </a:ext>
            </a:extLst>
          </p:cNvPr>
          <p:cNvPicPr>
            <a:picLocks noChangeAspect="1"/>
          </p:cNvPicPr>
          <p:nvPr userDrawn="1"/>
        </p:nvPicPr>
        <p:blipFill>
          <a:blip r:embed="rId3"/>
          <a:stretch>
            <a:fillRect/>
          </a:stretch>
        </p:blipFill>
        <p:spPr>
          <a:xfrm>
            <a:off x="27706" y="49579"/>
            <a:ext cx="1911933" cy="135957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27"/>
        <p:cNvGrpSpPr/>
        <p:nvPr/>
      </p:nvGrpSpPr>
      <p:grpSpPr>
        <a:xfrm>
          <a:off x="0" y="0"/>
          <a:ext cx="0" cy="0"/>
          <a:chOff x="0" y="0"/>
          <a:chExt cx="0" cy="0"/>
        </a:xfrm>
      </p:grpSpPr>
      <p:sp>
        <p:nvSpPr>
          <p:cNvPr id="2" name="PEER | CSSR | INDIA">
            <a:extLst>
              <a:ext uri="{FF2B5EF4-FFF2-40B4-BE49-F238E27FC236}">
                <a16:creationId xmlns:a16="http://schemas.microsoft.com/office/drawing/2014/main" id="{FEF0CCE6-B2AE-9EAB-6B3B-5FA5D2198DCB}"/>
              </a:ext>
            </a:extLst>
          </p:cNvPr>
          <p:cNvSpPr txBox="1"/>
          <p:nvPr userDrawn="1"/>
        </p:nvSpPr>
        <p:spPr>
          <a:xfrm>
            <a:off x="412684" y="6222519"/>
            <a:ext cx="2025716" cy="60437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defPPr marL="0" marR="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19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38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57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76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sz="1200" dirty="0">
                <a:solidFill>
                  <a:srgbClr val="FF0000"/>
                </a:solidFill>
              </a:rPr>
              <a:t>केन्द्रीय </a:t>
            </a:r>
            <a:r>
              <a:rPr lang="en-IN" sz="1200" dirty="0" err="1">
                <a:solidFill>
                  <a:srgbClr val="FF0000"/>
                </a:solidFill>
              </a:rPr>
              <a:t>सशस्त्र</a:t>
            </a:r>
            <a:r>
              <a:rPr lang="en-IN" sz="1200" dirty="0">
                <a:solidFill>
                  <a:srgbClr val="FF0000"/>
                </a:solidFill>
              </a:rPr>
              <a:t> </a:t>
            </a:r>
            <a:r>
              <a:rPr lang="en-IN" sz="1200" dirty="0" err="1">
                <a:solidFill>
                  <a:srgbClr val="FF0000"/>
                </a:solidFill>
              </a:rPr>
              <a:t>पुलिस</a:t>
            </a:r>
            <a:r>
              <a:rPr lang="en-IN" sz="1200" dirty="0">
                <a:solidFill>
                  <a:srgbClr val="FF0000"/>
                </a:solidFill>
              </a:rPr>
              <a:t> </a:t>
            </a:r>
            <a:r>
              <a:rPr lang="en-IN" sz="1200" dirty="0" err="1">
                <a:solidFill>
                  <a:srgbClr val="FF0000"/>
                </a:solidFill>
              </a:rPr>
              <a:t>बल</a:t>
            </a:r>
            <a:endParaRPr lang="en-IN" sz="1200" dirty="0">
              <a:solidFill>
                <a:srgbClr val="FF0000"/>
              </a:solidFill>
            </a:endParaRPr>
          </a:p>
          <a:p>
            <a:pPr algn="l" rtl="0"/>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pic>
        <p:nvPicPr>
          <p:cNvPr id="4" name="Picture 3">
            <a:extLst>
              <a:ext uri="{FF2B5EF4-FFF2-40B4-BE49-F238E27FC236}">
                <a16:creationId xmlns:a16="http://schemas.microsoft.com/office/drawing/2014/main" id="{C862BEE1-2877-6C2F-8EB8-D5DEC882BBCF}"/>
              </a:ext>
            </a:extLst>
          </p:cNvPr>
          <p:cNvPicPr>
            <a:picLocks noChangeAspect="1"/>
          </p:cNvPicPr>
          <p:nvPr userDrawn="1"/>
        </p:nvPicPr>
        <p:blipFill>
          <a:blip r:embed="rId2"/>
          <a:stretch>
            <a:fillRect/>
          </a:stretch>
        </p:blipFill>
        <p:spPr>
          <a:xfrm>
            <a:off x="27705" y="25398"/>
            <a:ext cx="1533243" cy="1149933"/>
          </a:xfrm>
          <a:prstGeom prst="rect">
            <a:avLst/>
          </a:prstGeom>
        </p:spPr>
      </p:pic>
      <p:pic>
        <p:nvPicPr>
          <p:cNvPr id="6" name="Picture 5">
            <a:extLst>
              <a:ext uri="{FF2B5EF4-FFF2-40B4-BE49-F238E27FC236}">
                <a16:creationId xmlns:a16="http://schemas.microsoft.com/office/drawing/2014/main" id="{0C4655BD-E206-DE3F-9521-C2B611D8DB01}"/>
              </a:ext>
            </a:extLst>
          </p:cNvPr>
          <p:cNvPicPr>
            <a:picLocks noChangeAspect="1"/>
          </p:cNvPicPr>
          <p:nvPr userDrawn="1"/>
        </p:nvPicPr>
        <p:blipFill>
          <a:blip r:embed="rId3"/>
          <a:stretch>
            <a:fillRect/>
          </a:stretch>
        </p:blipFill>
        <p:spPr>
          <a:xfrm>
            <a:off x="10834255" y="25399"/>
            <a:ext cx="1330040" cy="11499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2" name="PEER | CSSR | INDIA">
            <a:extLst>
              <a:ext uri="{FF2B5EF4-FFF2-40B4-BE49-F238E27FC236}">
                <a16:creationId xmlns:a16="http://schemas.microsoft.com/office/drawing/2014/main" id="{FEF0CCE6-B2AE-9EAB-6B3B-5FA5D2198DCB}"/>
              </a:ext>
            </a:extLst>
          </p:cNvPr>
          <p:cNvSpPr txBox="1"/>
          <p:nvPr userDrawn="1"/>
        </p:nvSpPr>
        <p:spPr>
          <a:xfrm>
            <a:off x="440392" y="6225919"/>
            <a:ext cx="2228917" cy="60437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8284" tIns="78284" rIns="78284" bIns="78284">
            <a:spAutoFit/>
          </a:bodyPr>
          <a:lstStyle>
            <a:defPPr marL="0" marR="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19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38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57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76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09"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sz="1200" dirty="0">
                <a:solidFill>
                  <a:srgbClr val="FF0000"/>
                </a:solidFill>
              </a:rPr>
              <a:t>केन्द्रीय सशस्त्र </a:t>
            </a:r>
            <a:r>
              <a:rPr lang="en-IN" sz="1200" dirty="0" err="1">
                <a:solidFill>
                  <a:srgbClr val="FF0000"/>
                </a:solidFill>
              </a:rPr>
              <a:t>पुलिस</a:t>
            </a:r>
            <a:r>
              <a:rPr lang="en-IN" sz="1200" dirty="0">
                <a:solidFill>
                  <a:srgbClr val="FF0000"/>
                </a:solidFill>
              </a:rPr>
              <a:t> </a:t>
            </a:r>
            <a:r>
              <a:rPr lang="en-IN" sz="1200" dirty="0" err="1">
                <a:solidFill>
                  <a:srgbClr val="FF0000"/>
                </a:solidFill>
              </a:rPr>
              <a:t>बल</a:t>
            </a:r>
            <a:endParaRPr lang="en-IN" sz="1200" dirty="0">
              <a:solidFill>
                <a:srgbClr val="FF0000"/>
              </a:solidFill>
            </a:endParaRPr>
          </a:p>
          <a:p>
            <a:pPr algn="l" rtl="0"/>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pic>
        <p:nvPicPr>
          <p:cNvPr id="4" name="Picture 3">
            <a:extLst>
              <a:ext uri="{FF2B5EF4-FFF2-40B4-BE49-F238E27FC236}">
                <a16:creationId xmlns:a16="http://schemas.microsoft.com/office/drawing/2014/main" id="{3FE39F94-7136-78DC-AF38-94467021A308}"/>
              </a:ext>
            </a:extLst>
          </p:cNvPr>
          <p:cNvPicPr>
            <a:picLocks noChangeAspect="1"/>
          </p:cNvPicPr>
          <p:nvPr userDrawn="1"/>
        </p:nvPicPr>
        <p:blipFill>
          <a:blip r:embed="rId2"/>
          <a:stretch>
            <a:fillRect/>
          </a:stretch>
        </p:blipFill>
        <p:spPr>
          <a:xfrm>
            <a:off x="11009745" y="32233"/>
            <a:ext cx="1182255" cy="1131550"/>
          </a:xfrm>
          <a:prstGeom prst="rect">
            <a:avLst/>
          </a:prstGeom>
        </p:spPr>
      </p:pic>
      <p:pic>
        <p:nvPicPr>
          <p:cNvPr id="6" name="Picture 5">
            <a:extLst>
              <a:ext uri="{FF2B5EF4-FFF2-40B4-BE49-F238E27FC236}">
                <a16:creationId xmlns:a16="http://schemas.microsoft.com/office/drawing/2014/main" id="{3855F95E-B3CF-C066-76D3-A2EB84AD5661}"/>
              </a:ext>
            </a:extLst>
          </p:cNvPr>
          <p:cNvPicPr>
            <a:picLocks noChangeAspect="1"/>
          </p:cNvPicPr>
          <p:nvPr userDrawn="1"/>
        </p:nvPicPr>
        <p:blipFill>
          <a:blip r:embed="rId3"/>
          <a:stretch>
            <a:fillRect/>
          </a:stretch>
        </p:blipFill>
        <p:spPr>
          <a:xfrm>
            <a:off x="0" y="1"/>
            <a:ext cx="1496291" cy="116378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5/24/2025</a:t>
            </a:r>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5/24/2025</a:t>
            </a:r>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5744861"/>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pPr algn="l" rtl="0"/>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lgn="l" rtl="0">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pPr algn="l" rtl="0"/>
            <a:endParaRPr sz="900"/>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pPr algn="l" rtl="0"/>
            <a:endParaRPr sz="900"/>
          </a:p>
        </p:txBody>
      </p:sp>
      <p:sp>
        <p:nvSpPr>
          <p:cNvPr id="84" name="LESSON 2…"/>
          <p:cNvSpPr txBox="1"/>
          <p:nvPr/>
        </p:nvSpPr>
        <p:spPr>
          <a:xfrm>
            <a:off x="600130" y="2041562"/>
            <a:ext cx="4870444"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lvl="0" algn="ctr"/>
            <a:r>
              <a:rPr lang="en-IN" sz="4000" b="1" dirty="0" err="1">
                <a:solidFill>
                  <a:schemeClr val="bg1"/>
                </a:solidFill>
              </a:rPr>
              <a:t>पाठ</a:t>
            </a:r>
            <a:r>
              <a:rPr lang="en-IN" sz="4000" b="1">
                <a:solidFill>
                  <a:schemeClr val="bg1"/>
                </a:solidFill>
              </a:rPr>
              <a:t> -5 </a:t>
            </a:r>
          </a:p>
          <a:p>
            <a:pPr lvl="0" algn="ctr"/>
            <a:r>
              <a:rPr lang="en-US" sz="4000" b="1">
                <a:solidFill>
                  <a:schemeClr val="lt1"/>
                </a:solidFill>
                <a:latin typeface="Open Sans"/>
                <a:ea typeface="Arial Black"/>
                <a:cs typeface="Arial Black"/>
                <a:sym typeface="Arial Black"/>
              </a:rPr>
              <a:t>परिचालन</a:t>
            </a:r>
            <a:r>
              <a:rPr lang="en-US" sz="4000" b="1" dirty="0">
                <a:solidFill>
                  <a:schemeClr val="lt1"/>
                </a:solidFill>
                <a:latin typeface="Open Sans"/>
                <a:ea typeface="Arial Black"/>
                <a:cs typeface="Arial Black"/>
                <a:sym typeface="Arial Black"/>
              </a:rPr>
              <a:t> सुरक्षा</a:t>
            </a: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pPr algn="l" rtl="0"/>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22727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defTabSz="831273" hangingPunct="0"/>
            <a:r>
              <a:rPr lang="en-US" sz="2400" dirty="0">
                <a:solidFill>
                  <a:srgbClr val="000000"/>
                </a:solidFill>
                <a:latin typeface="Arial Black" panose="020B0A04020102020204" pitchFamily="34" charset="0"/>
                <a:sym typeface="Arial"/>
              </a:rPr>
              <a:t> </a:t>
            </a:r>
            <a:r>
              <a:rPr lang="hi-IN" sz="2400" dirty="0">
                <a:latin typeface="Arial Black" panose="020B0A04020102020204" pitchFamily="34" charset="0"/>
              </a:rPr>
              <a:t>ध्वस्त ढाँचा </a:t>
            </a:r>
            <a:r>
              <a:rPr lang="en-US" sz="2400" dirty="0" err="1">
                <a:solidFill>
                  <a:srgbClr val="000000"/>
                </a:solidFill>
                <a:latin typeface="Arial Black" panose="020B0A04020102020204" pitchFamily="34" charset="0"/>
                <a:sym typeface="Arial"/>
              </a:rPr>
              <a:t>खोज</a:t>
            </a:r>
            <a:r>
              <a:rPr lang="en-US" sz="2400" dirty="0">
                <a:solidFill>
                  <a:srgbClr val="000000"/>
                </a:solidFill>
                <a:latin typeface="Arial Black" panose="020B0A04020102020204" pitchFamily="34" charset="0"/>
                <a:sym typeface="Arial"/>
              </a:rPr>
              <a:t> और बचाव</a:t>
            </a:r>
            <a:endParaRPr lang="en-IN" sz="2400" dirty="0">
              <a:solidFill>
                <a:srgbClr val="000000"/>
              </a:solidFill>
              <a:latin typeface="Arial Black" panose="020B0A04020102020204" pitchFamily="34" charset="0"/>
              <a:sym typeface="Arial"/>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4"/>
          <a:stretch>
            <a:fillRect/>
          </a:stretch>
        </p:blipFill>
        <p:spPr>
          <a:xfrm>
            <a:off x="7055243" y="1715588"/>
            <a:ext cx="4405228" cy="4405228"/>
          </a:xfrm>
          <a:prstGeom prst="rect">
            <a:avLst/>
          </a:prstGeom>
        </p:spPr>
      </p:pic>
      <p:sp>
        <p:nvSpPr>
          <p:cNvPr id="6" name="TextBox 5">
            <a:extLst>
              <a:ext uri="{FF2B5EF4-FFF2-40B4-BE49-F238E27FC236}">
                <a16:creationId xmlns:a16="http://schemas.microsoft.com/office/drawing/2014/main" id="{A92893AA-D6CA-DC5B-F259-4BFD0160FED0}"/>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अजय कुमार यादव </a:t>
            </a:r>
            <a:endParaRPr lang="en-IN" sz="1600" dirty="0"/>
          </a:p>
        </p:txBody>
      </p:sp>
      <p:sp>
        <p:nvSpPr>
          <p:cNvPr id="9" name="Slide Number Placeholder 8">
            <a:extLst>
              <a:ext uri="{FF2B5EF4-FFF2-40B4-BE49-F238E27FC236}">
                <a16:creationId xmlns:a16="http://schemas.microsoft.com/office/drawing/2014/main" id="{95D3E267-811E-6B2A-188F-17BC22DE8AD1}"/>
              </a:ext>
            </a:extLst>
          </p:cNvPr>
          <p:cNvSpPr>
            <a:spLocks noGrp="1"/>
          </p:cNvSpPr>
          <p:nvPr>
            <p:ph type="sldNum" idx="12"/>
          </p:nvPr>
        </p:nvSpPr>
        <p:spPr>
          <a:xfrm>
            <a:off x="11384562" y="6357509"/>
            <a:ext cx="302110" cy="33863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a:t>
            </a:fld>
            <a:endParaRPr lang="en-US" i="0" u="none" strike="noStrike" cap="none" dirty="0"/>
          </a:p>
        </p:txBody>
      </p:sp>
      <p:pic>
        <p:nvPicPr>
          <p:cNvPr id="11" name="Picture 10">
            <a:extLst>
              <a:ext uri="{FF2B5EF4-FFF2-40B4-BE49-F238E27FC236}">
                <a16:creationId xmlns:a16="http://schemas.microsoft.com/office/drawing/2014/main" id="{792F6DB1-9E2F-1E97-AB83-5DCFF9B76251}"/>
              </a:ext>
            </a:extLst>
          </p:cNvPr>
          <p:cNvPicPr>
            <a:picLocks noChangeAspect="1"/>
          </p:cNvPicPr>
          <p:nvPr/>
        </p:nvPicPr>
        <p:blipFill>
          <a:blip r:embed="rId5"/>
          <a:stretch>
            <a:fillRect/>
          </a:stretch>
        </p:blipFill>
        <p:spPr>
          <a:xfrm>
            <a:off x="86951" y="24335"/>
            <a:ext cx="1722184" cy="1291638"/>
          </a:xfrm>
          <a:prstGeom prst="rect">
            <a:avLst/>
          </a:prstGeom>
        </p:spPr>
      </p:pic>
      <p:pic>
        <p:nvPicPr>
          <p:cNvPr id="13" name="Picture 12">
            <a:extLst>
              <a:ext uri="{FF2B5EF4-FFF2-40B4-BE49-F238E27FC236}">
                <a16:creationId xmlns:a16="http://schemas.microsoft.com/office/drawing/2014/main" id="{8D437469-B73B-3D9D-FFA7-A7DA657DF4C8}"/>
              </a:ext>
            </a:extLst>
          </p:cNvPr>
          <p:cNvPicPr>
            <a:picLocks noChangeAspect="1"/>
          </p:cNvPicPr>
          <p:nvPr/>
        </p:nvPicPr>
        <p:blipFill>
          <a:blip r:embed="rId6"/>
          <a:stretch>
            <a:fillRect/>
          </a:stretch>
        </p:blipFill>
        <p:spPr>
          <a:xfrm>
            <a:off x="10923639" y="-8704"/>
            <a:ext cx="1236459" cy="1386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22"/>
          <p:cNvSpPr txBox="1"/>
          <p:nvPr/>
        </p:nvSpPr>
        <p:spPr>
          <a:xfrm>
            <a:off x="4783015" y="1052736"/>
            <a:ext cx="6929609" cy="5170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असुरक्षित कार्य और स्थितियाँ</a:t>
            </a:r>
            <a:endParaRPr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800" dirty="0" err="1">
                <a:solidFill>
                  <a:schemeClr val="dk1"/>
                </a:solidFill>
                <a:latin typeface="Open Sans"/>
                <a:sym typeface="Arial"/>
              </a:rPr>
              <a:t>बारिश</a:t>
            </a:r>
            <a:r>
              <a:rPr lang="hi-IN" sz="2800" dirty="0">
                <a:solidFill>
                  <a:schemeClr val="dk1"/>
                </a:solidFill>
                <a:latin typeface="Open Sans"/>
                <a:sym typeface="Arial"/>
              </a:rPr>
              <a:t> </a:t>
            </a:r>
            <a:r>
              <a:rPr lang="en-US" sz="2800" dirty="0" err="1">
                <a:solidFill>
                  <a:schemeClr val="dk1"/>
                </a:solidFill>
                <a:latin typeface="Open Sans"/>
                <a:sym typeface="Arial"/>
              </a:rPr>
              <a:t>यह</a:t>
            </a:r>
            <a:r>
              <a:rPr lang="en-US" sz="2800" dirty="0">
                <a:solidFill>
                  <a:schemeClr val="dk1"/>
                </a:solidFill>
                <a:latin typeface="Open Sans"/>
                <a:sym typeface="Arial"/>
              </a:rPr>
              <a:t> नींव के आसपास की गंदगी को भी बहा सकता है, जिससे संरचना और भी कमजोर हो </a:t>
            </a:r>
            <a:r>
              <a:rPr lang="en-US" sz="2800" dirty="0" err="1">
                <a:solidFill>
                  <a:schemeClr val="dk1"/>
                </a:solidFill>
                <a:latin typeface="Open Sans"/>
                <a:sym typeface="Arial"/>
              </a:rPr>
              <a:t>सकती</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I</a:t>
            </a:r>
            <a:endParaRPr sz="28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फिसलन भरी जमीन/सतह और तेज हवाएं बचावकर्मियों को ऐसी स्थिति में डाल सकती हैं, जिससे बिजली उपकरणों को चलाना और बचाव कार्य करना मुश्किल हो जाता है।</a:t>
            </a:r>
            <a:endParaRPr sz="2800" dirty="0">
              <a:latin typeface="Open Sans"/>
            </a:endParaRPr>
          </a:p>
        </p:txBody>
      </p:sp>
      <p:sp>
        <p:nvSpPr>
          <p:cNvPr id="177" name="Google Shape;177;p22"/>
          <p:cNvSpPr txBox="1"/>
          <p:nvPr/>
        </p:nvSpPr>
        <p:spPr>
          <a:xfrm>
            <a:off x="294921" y="2328644"/>
            <a:ext cx="4192674"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सुरक्षित और असुरक्षित क्रियाएँ और शर्तें</a:t>
            </a:r>
          </a:p>
        </p:txBody>
      </p:sp>
      <p:sp>
        <p:nvSpPr>
          <p:cNvPr id="2" name="Slide Number Placeholder 1">
            <a:extLst>
              <a:ext uri="{FF2B5EF4-FFF2-40B4-BE49-F238E27FC236}">
                <a16:creationId xmlns:a16="http://schemas.microsoft.com/office/drawing/2014/main" id="{2E71C673-0127-D0A7-DB7D-28A9CEF7620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4" name="Google Shape;184;p23"/>
          <p:cNvSpPr txBox="1"/>
          <p:nvPr/>
        </p:nvSpPr>
        <p:spPr>
          <a:xfrm>
            <a:off x="4951828" y="1406849"/>
            <a:ext cx="6973323" cy="3970277"/>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Noto Sans Symbols"/>
              <a:buChar char="▪"/>
            </a:pPr>
            <a:r>
              <a:rPr lang="hi-IN" sz="2800" dirty="0"/>
              <a:t>औजारों और उपकरणों के उपयोग से जुड़े जोखिमों तथा </a:t>
            </a:r>
            <a:r>
              <a:rPr lang="hi-IN" sz="2800" dirty="0" err="1"/>
              <a:t>सीएसएसआर</a:t>
            </a:r>
            <a:r>
              <a:rPr lang="hi-IN" sz="2800" dirty="0"/>
              <a:t> पाठ्यक्रम के संचालन में विद्यमान पर्यावरणीय परिस्थितियों को ध्यान में रखते हुए, पाठ्यक्रम से किसी भी प्रकार से जुड़े सभी व्यक्तियों के लिए नीचे दिए गए सुरक्षा नियमों का पालन करना </a:t>
            </a:r>
            <a:r>
              <a:rPr lang="hi-IN" sz="2800" b="1" dirty="0"/>
              <a:t>अनिवार्य</a:t>
            </a:r>
            <a:r>
              <a:rPr lang="hi-IN" sz="2800" dirty="0"/>
              <a:t> है </a:t>
            </a:r>
            <a:r>
              <a:rPr lang="en-US" sz="2800" dirty="0">
                <a:solidFill>
                  <a:schemeClr val="dk1"/>
                </a:solidFill>
                <a:latin typeface="Open Sans"/>
                <a:sym typeface="Arial"/>
              </a:rPr>
              <a:t>।</a:t>
            </a:r>
            <a:endParaRPr sz="2800" dirty="0">
              <a:latin typeface="Open Sans"/>
            </a:endParaRPr>
          </a:p>
          <a:p>
            <a:pPr marL="457200" marR="0" lvl="0" indent="-254000" algn="l"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इसमें </a:t>
            </a:r>
            <a:r>
              <a:rPr lang="en-US" sz="2800" b="1" dirty="0">
                <a:solidFill>
                  <a:schemeClr val="dk1"/>
                </a:solidFill>
                <a:latin typeface="Open Sans"/>
                <a:sym typeface="Arial"/>
              </a:rPr>
              <a:t>19</a:t>
            </a:r>
            <a:r>
              <a:rPr lang="en-US" sz="2800" dirty="0">
                <a:solidFill>
                  <a:schemeClr val="dk1"/>
                </a:solidFill>
                <a:latin typeface="Open Sans"/>
                <a:sym typeface="Arial"/>
              </a:rPr>
              <a:t> सुरक्षा नियम हैं।</a:t>
            </a:r>
            <a:endParaRPr sz="2800" dirty="0">
              <a:latin typeface="Open Sans"/>
            </a:endParaRPr>
          </a:p>
        </p:txBody>
      </p:sp>
      <p:sp>
        <p:nvSpPr>
          <p:cNvPr id="185" name="Google Shape;185;p23"/>
          <p:cNvSpPr txBox="1"/>
          <p:nvPr/>
        </p:nvSpPr>
        <p:spPr>
          <a:xfrm>
            <a:off x="402361" y="2314531"/>
            <a:ext cx="432438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99ED02B1-40E6-DB5C-85B3-6DC4DA0335E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24"/>
          <p:cNvSpPr txBox="1"/>
          <p:nvPr/>
        </p:nvSpPr>
        <p:spPr>
          <a:xfrm>
            <a:off x="4149969" y="1037049"/>
            <a:ext cx="7850687"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1.अभ्यास क्षेत्र:</a:t>
            </a:r>
            <a:r>
              <a:rPr lang="en-US" sz="2800" dirty="0">
                <a:solidFill>
                  <a:schemeClr val="dk1"/>
                </a:solidFill>
                <a:latin typeface="Open Sans"/>
                <a:sym typeface="Arial"/>
              </a:rPr>
              <a:t> </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प्रभारी प्रशिक्षक या पाठ्यक्रम समन्वयक से स्पष्ट पूर्व अनुमति के बिना किसी को भी अभ्यास क्षेत्र में प्रवेश की अनुमति नहीं है।</a:t>
            </a:r>
            <a:endParaRPr sz="1200" dirty="0">
              <a:latin typeface="Open Sans"/>
            </a:endParaRPr>
          </a:p>
          <a:p>
            <a:pPr marL="0" marR="0" lvl="0" indent="0" algn="l" rtl="0">
              <a:spcBef>
                <a:spcPts val="0"/>
              </a:spcBef>
              <a:spcAft>
                <a:spcPts val="0"/>
              </a:spcAft>
              <a:buNone/>
            </a:pPr>
            <a:endParaRPr sz="2800" dirty="0">
              <a:solidFill>
                <a:schemeClr val="dk1"/>
              </a:solidFill>
              <a:latin typeface="Open Sans"/>
              <a:sym typeface="Arial"/>
            </a:endParaRPr>
          </a:p>
          <a:p>
            <a:pPr lvl="0" algn="just"/>
            <a:r>
              <a:rPr lang="en-US" sz="3200" b="1" dirty="0">
                <a:solidFill>
                  <a:srgbClr val="FF0000"/>
                </a:solidFill>
                <a:latin typeface="Open Sans"/>
                <a:sym typeface="Arial"/>
              </a:rPr>
              <a:t>2. व्यक्तिगत सुरक्षा </a:t>
            </a:r>
            <a:r>
              <a:rPr lang="en-US" sz="3200" b="1" dirty="0" err="1">
                <a:solidFill>
                  <a:srgbClr val="FF0000"/>
                </a:solidFill>
                <a:latin typeface="Open Sans"/>
                <a:sym typeface="Arial"/>
              </a:rPr>
              <a:t>उपकरण</a:t>
            </a:r>
            <a:r>
              <a:rPr lang="en-US" sz="3200" b="1" dirty="0">
                <a:solidFill>
                  <a:srgbClr val="FF0000"/>
                </a:solidFill>
                <a:latin typeface="Open Sans"/>
                <a:sym typeface="Arial"/>
              </a:rPr>
              <a:t>:</a:t>
            </a:r>
            <a:r>
              <a:rPr lang="hi-IN" sz="2800" dirty="0"/>
              <a:t> अभ्यास क्षेत्र में प्रवेश करने वाले प्रत्येक व्यक्ति को सही तरीके से मास्क पहनना होगा तथा पाठ 1 (पाठ्यक्रम परिचय) में वर्णित सभी आवश्यक व्यक्तिगत सुरक्षा उपकरण धारण करना अनिवार्य है।</a:t>
            </a:r>
            <a:endParaRPr sz="1200" dirty="0">
              <a:latin typeface="Open Sans"/>
            </a:endParaRPr>
          </a:p>
        </p:txBody>
      </p:sp>
      <p:sp>
        <p:nvSpPr>
          <p:cNvPr id="193" name="Google Shape;193;p24"/>
          <p:cNvSpPr txBox="1"/>
          <p:nvPr/>
        </p:nvSpPr>
        <p:spPr>
          <a:xfrm>
            <a:off x="402361" y="2678622"/>
            <a:ext cx="3649135"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26798AA4-E859-C878-EBC0-E6721A74C4B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25"/>
          <p:cNvSpPr txBox="1"/>
          <p:nvPr/>
        </p:nvSpPr>
        <p:spPr>
          <a:xfrm>
            <a:off x="4670474" y="1423804"/>
            <a:ext cx="7378517" cy="38779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Arial"/>
                <a:ea typeface="Arial"/>
                <a:cs typeface="Arial"/>
                <a:sym typeface="Arial"/>
              </a:rPr>
              <a:t>3. स्वच्छता:</a:t>
            </a:r>
            <a:endParaRPr dirty="0"/>
          </a:p>
          <a:p>
            <a:pPr marL="0" marR="0" lvl="0" indent="0" algn="just" rtl="0">
              <a:lnSpc>
                <a:spcPct val="150000"/>
              </a:lnSpc>
              <a:spcBef>
                <a:spcPts val="0"/>
              </a:spcBef>
              <a:spcAft>
                <a:spcPts val="0"/>
              </a:spcAft>
              <a:buNone/>
            </a:pPr>
            <a:r>
              <a:rPr lang="en-US" sz="2800" dirty="0">
                <a:solidFill>
                  <a:schemeClr val="dk1"/>
                </a:solidFill>
                <a:latin typeface="Open Sans"/>
                <a:sym typeface="Arial"/>
              </a:rPr>
              <a:t>संदूषण या संक्रमण की संभावना को यथासंभव कम करने के लिए,</a:t>
            </a:r>
            <a:r>
              <a:rPr lang="en-US" sz="2800" b="1" dirty="0">
                <a:solidFill>
                  <a:schemeClr val="dk1"/>
                </a:solidFill>
                <a:latin typeface="Open Sans"/>
                <a:sym typeface="Arial"/>
              </a:rPr>
              <a:t>आपको अपने हाथ अवश्य </a:t>
            </a:r>
            <a:r>
              <a:rPr lang="en-US" sz="2800" b="1" dirty="0" err="1">
                <a:solidFill>
                  <a:schemeClr val="dk1"/>
                </a:solidFill>
                <a:latin typeface="Open Sans"/>
                <a:sym typeface="Arial"/>
              </a:rPr>
              <a:t>धोने</a:t>
            </a:r>
            <a:r>
              <a:rPr lang="en-US" sz="2800" b="1" dirty="0">
                <a:solidFill>
                  <a:schemeClr val="dk1"/>
                </a:solidFill>
                <a:latin typeface="Open Sans"/>
                <a:sym typeface="Arial"/>
              </a:rPr>
              <a:t> </a:t>
            </a:r>
            <a:r>
              <a:rPr lang="en-US" sz="2800" b="1" dirty="0" err="1">
                <a:solidFill>
                  <a:schemeClr val="dk1"/>
                </a:solidFill>
                <a:latin typeface="Open Sans"/>
                <a:sym typeface="Arial"/>
              </a:rPr>
              <a:t>चाहिए</a:t>
            </a:r>
            <a:r>
              <a:rPr lang="en-US" sz="2800" b="1" dirty="0">
                <a:solidFill>
                  <a:schemeClr val="dk1"/>
                </a:solidFill>
                <a:latin typeface="Open Sans"/>
                <a:sym typeface="Arial"/>
              </a:rPr>
              <a:t> </a:t>
            </a:r>
            <a:r>
              <a:rPr lang="en-US" sz="2800" b="1" dirty="0">
                <a:solidFill>
                  <a:schemeClr val="dk1"/>
                </a:solidFill>
                <a:latin typeface="Open Sans"/>
              </a:rPr>
              <a:t>I </a:t>
            </a:r>
            <a:r>
              <a:rPr lang="en-US" sz="2800" dirty="0" err="1">
                <a:solidFill>
                  <a:schemeClr val="dk1"/>
                </a:solidFill>
                <a:latin typeface="Open Sans"/>
                <a:sym typeface="Arial"/>
              </a:rPr>
              <a:t>कार्य</a:t>
            </a:r>
            <a:r>
              <a:rPr lang="en-US" sz="2800" dirty="0">
                <a:solidFill>
                  <a:schemeClr val="dk1"/>
                </a:solidFill>
                <a:latin typeface="Open Sans"/>
                <a:sym typeface="Arial"/>
              </a:rPr>
              <a:t> क्षेत्र में प्रवेश करने से पहले और बाद में; खाने से पहले और बाद में; तथा बाथरूम का उपयोग करने से पहले और बाद में साबुन और पानी से धोएं।</a:t>
            </a:r>
            <a:endParaRPr sz="1200" dirty="0">
              <a:latin typeface="Open Sans"/>
            </a:endParaRPr>
          </a:p>
        </p:txBody>
      </p:sp>
      <p:sp>
        <p:nvSpPr>
          <p:cNvPr id="201" name="Google Shape;201;p25"/>
          <p:cNvSpPr txBox="1"/>
          <p:nvPr/>
        </p:nvSpPr>
        <p:spPr>
          <a:xfrm>
            <a:off x="317954" y="2738027"/>
            <a:ext cx="3409984"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EB521345-D1E1-B427-7711-AC3242B15C5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Google Shape;208;p26"/>
          <p:cNvSpPr txBox="1"/>
          <p:nvPr/>
        </p:nvSpPr>
        <p:spPr>
          <a:xfrm>
            <a:off x="4515729" y="1158999"/>
            <a:ext cx="7484927" cy="5170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Arial"/>
                <a:ea typeface="Arial"/>
                <a:cs typeface="Arial"/>
                <a:sym typeface="Arial"/>
              </a:rPr>
              <a:t>4. सुरक्षा अधिकारी:</a:t>
            </a:r>
            <a:r>
              <a:rPr lang="en-US" sz="3200" dirty="0">
                <a:solidFill>
                  <a:schemeClr val="dk1"/>
                </a:solidFill>
                <a:latin typeface="Arial"/>
                <a:ea typeface="Arial"/>
                <a:cs typeface="Arial"/>
                <a:sym typeface="Arial"/>
              </a:rPr>
              <a:t> </a:t>
            </a:r>
            <a:endParaRPr dirty="0"/>
          </a:p>
          <a:p>
            <a:pPr marL="0" marR="0" lvl="0" indent="0" algn="just" rtl="0">
              <a:lnSpc>
                <a:spcPct val="150000"/>
              </a:lnSpc>
              <a:spcBef>
                <a:spcPts val="0"/>
              </a:spcBef>
              <a:spcAft>
                <a:spcPts val="0"/>
              </a:spcAft>
              <a:buNone/>
            </a:pPr>
            <a:r>
              <a:rPr lang="en-US" sz="2800" dirty="0">
                <a:solidFill>
                  <a:schemeClr val="dk1"/>
                </a:solidFill>
                <a:latin typeface="Open Sans"/>
                <a:sym typeface="Arial"/>
              </a:rPr>
              <a:t>अभ्यास के </a:t>
            </a:r>
            <a:r>
              <a:rPr lang="en-US" sz="2800" dirty="0" err="1">
                <a:solidFill>
                  <a:schemeClr val="dk1"/>
                </a:solidFill>
                <a:latin typeface="Open Sans"/>
                <a:sym typeface="Arial"/>
              </a:rPr>
              <a:t>दौरान</a:t>
            </a:r>
            <a:r>
              <a:rPr lang="en-US" sz="2800" dirty="0">
                <a:solidFill>
                  <a:schemeClr val="dk1"/>
                </a:solidFill>
                <a:latin typeface="Open Sans"/>
                <a:sym typeface="Arial"/>
              </a:rPr>
              <a:t> </a:t>
            </a:r>
            <a:r>
              <a:rPr lang="en-US" sz="2800" dirty="0" err="1">
                <a:solidFill>
                  <a:schemeClr val="dk1"/>
                </a:solidFill>
                <a:latin typeface="Open Sans"/>
                <a:sym typeface="Arial"/>
              </a:rPr>
              <a:t>और</a:t>
            </a:r>
            <a:r>
              <a:rPr lang="en-US" sz="2800" dirty="0">
                <a:solidFill>
                  <a:schemeClr val="dk1"/>
                </a:solidFill>
                <a:latin typeface="Open Sans"/>
                <a:sym typeface="Arial"/>
              </a:rPr>
              <a:t> </a:t>
            </a:r>
            <a:r>
              <a:rPr lang="en-US" sz="2800" dirty="0" err="1">
                <a:solidFill>
                  <a:schemeClr val="dk1"/>
                </a:solidFill>
                <a:latin typeface="Open Sans"/>
                <a:sym typeface="Arial"/>
              </a:rPr>
              <a:t>प्रैक्टिकल</a:t>
            </a:r>
            <a:r>
              <a:rPr lang="en-US" sz="2800" dirty="0">
                <a:solidFill>
                  <a:schemeClr val="dk1"/>
                </a:solidFill>
                <a:latin typeface="Open Sans"/>
                <a:sym typeface="Arial"/>
              </a:rPr>
              <a:t> </a:t>
            </a:r>
            <a:r>
              <a:rPr lang="en-US" sz="2800" dirty="0" err="1">
                <a:solidFill>
                  <a:schemeClr val="dk1"/>
                </a:solidFill>
                <a:latin typeface="Open Sans"/>
                <a:sym typeface="Arial"/>
              </a:rPr>
              <a:t>पाठ्यक्रम</a:t>
            </a:r>
            <a:r>
              <a:rPr lang="en-US" sz="2800" dirty="0">
                <a:solidFill>
                  <a:schemeClr val="dk1"/>
                </a:solidFill>
                <a:latin typeface="Open Sans"/>
                <a:sym typeface="Arial"/>
              </a:rPr>
              <a:t> कर्मियों में से एक व्यक्ति को सुरक्षा अधिकारी नियुक्त किया जाएगा और उसकी स्पष्ट और प्रत्यक्ष पहचान होगी। यह व्यक्ति पूरे पाठ्यक्रम के दौरान सुरक्षा संबंधी सभी मामलों का प्रभारी होगा और ज़रूरत पड़ने पर सभी गतिविधियों को आंशिक या पूर्ण रूप से रोकने का अधिकार रखता होगा।</a:t>
            </a:r>
            <a:endParaRPr sz="1200" dirty="0">
              <a:latin typeface="Open Sans"/>
            </a:endParaRPr>
          </a:p>
        </p:txBody>
      </p:sp>
      <p:sp>
        <p:nvSpPr>
          <p:cNvPr id="209" name="Google Shape;209;p26"/>
          <p:cNvSpPr txBox="1"/>
          <p:nvPr/>
        </p:nvSpPr>
        <p:spPr>
          <a:xfrm>
            <a:off x="360158" y="2778765"/>
            <a:ext cx="3508458"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88EF569A-AC54-8978-9B4A-8EB3DE226F6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27"/>
          <p:cNvSpPr txBox="1"/>
          <p:nvPr/>
        </p:nvSpPr>
        <p:spPr>
          <a:xfrm>
            <a:off x="4600135" y="1124744"/>
            <a:ext cx="7376848" cy="51090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5.समूह सुरक्षा:</a:t>
            </a:r>
            <a:r>
              <a:rPr lang="en-US" sz="2800" dirty="0">
                <a:solidFill>
                  <a:schemeClr val="dk1"/>
                </a:solidFill>
                <a:latin typeface="Open Sans"/>
                <a:sym typeface="Arial"/>
              </a:rPr>
              <a:t> </a:t>
            </a:r>
            <a:endParaRPr sz="1200" dirty="0">
              <a:latin typeface="Open Sans"/>
            </a:endParaRPr>
          </a:p>
          <a:p>
            <a:pPr marL="0" marR="0" lvl="0" indent="0" algn="just" rtl="0">
              <a:lnSpc>
                <a:spcPct val="150000"/>
              </a:lnSpc>
              <a:spcBef>
                <a:spcPts val="0"/>
              </a:spcBef>
              <a:spcAft>
                <a:spcPts val="0"/>
              </a:spcAft>
              <a:buNone/>
            </a:pPr>
            <a:r>
              <a:rPr lang="en-US" sz="2800" dirty="0">
                <a:solidFill>
                  <a:schemeClr val="dk1"/>
                </a:solidFill>
                <a:latin typeface="Open Sans"/>
                <a:sym typeface="Arial"/>
              </a:rPr>
              <a:t>प्रत्येक प्रशिक्षक और टीम लीडर अपने-अपने समूहों के लोगों की सुरक्षा के लिए भी ज़िम्मेदार होंगे। यदि आपको कोई असुरक्षित गतिविधि या स्थिति, या कोई आपात स्थिति दिखाई दे, तो तुरंत सुरक्षा अधिकारी को सूचित करें। इस उद्देश्य के लिए, सभी को आपात स्थिति में उपयोग करने के लिए एक आपातकालीन सीटी दी जाएगी।</a:t>
            </a:r>
            <a:endParaRPr sz="1200" dirty="0">
              <a:latin typeface="Open Sans"/>
            </a:endParaRPr>
          </a:p>
        </p:txBody>
      </p:sp>
      <p:sp>
        <p:nvSpPr>
          <p:cNvPr id="217" name="Google Shape;217;p27"/>
          <p:cNvSpPr txBox="1"/>
          <p:nvPr/>
        </p:nvSpPr>
        <p:spPr>
          <a:xfrm>
            <a:off x="402361" y="2061299"/>
            <a:ext cx="3424052"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B73CF187-9D81-B126-2743-36E2621FDCA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4" name="Google Shape;224;p28"/>
          <p:cNvSpPr txBox="1"/>
          <p:nvPr/>
        </p:nvSpPr>
        <p:spPr>
          <a:xfrm>
            <a:off x="4529797" y="1086991"/>
            <a:ext cx="7519194"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6.सीटी संकेत:</a:t>
            </a: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सुरक्षा अधिकारी निम्नलिखित सिग्नल प्रणाली का उपयोग करते हुए कार्य क्षेत्र में अलार्म सिग्नल और चेतावनियाँ देने के लिए सीटी का उपयोग करेगा:</a:t>
            </a:r>
            <a:endParaRPr sz="1200" dirty="0">
              <a:latin typeface="Open Sans"/>
            </a:endParaRPr>
          </a:p>
          <a:p>
            <a:pPr marL="457200" marR="0" lvl="0" indent="-457200" algn="just" rtl="0">
              <a:spcBef>
                <a:spcPts val="0"/>
              </a:spcBef>
              <a:spcAft>
                <a:spcPts val="0"/>
              </a:spcAft>
              <a:buClr>
                <a:srgbClr val="002060"/>
              </a:buClr>
              <a:buSzPts val="3200"/>
              <a:buFont typeface="Noto Sans Symbols"/>
              <a:buChar char="▪"/>
            </a:pPr>
            <a:r>
              <a:rPr lang="en-US" sz="2800" b="1" dirty="0">
                <a:solidFill>
                  <a:srgbClr val="002060"/>
                </a:solidFill>
                <a:latin typeface="Open Sans"/>
                <a:sym typeface="Arial"/>
              </a:rPr>
              <a:t>एक लम्बा संकेत:</a:t>
            </a:r>
            <a:r>
              <a:rPr lang="en-US" sz="2800" dirty="0">
                <a:solidFill>
                  <a:schemeClr val="dk1"/>
                </a:solidFill>
                <a:latin typeface="Open Sans"/>
                <a:sym typeface="Arial"/>
              </a:rPr>
              <a:t>सभी काम रोक दें और निर्देशों को सुनें।</a:t>
            </a:r>
            <a:endParaRPr sz="1200" dirty="0">
              <a:latin typeface="Open Sans"/>
            </a:endParaRPr>
          </a:p>
          <a:p>
            <a:pPr marL="457200" marR="0" lvl="0" indent="-457200" algn="just" rtl="0">
              <a:spcBef>
                <a:spcPts val="0"/>
              </a:spcBef>
              <a:spcAft>
                <a:spcPts val="0"/>
              </a:spcAft>
              <a:buClr>
                <a:srgbClr val="002060"/>
              </a:buClr>
              <a:buSzPts val="3200"/>
              <a:buFont typeface="Noto Sans Symbols"/>
              <a:buChar char="▪"/>
            </a:pPr>
            <a:r>
              <a:rPr lang="en-US" sz="2800" b="1" dirty="0">
                <a:solidFill>
                  <a:srgbClr val="002060"/>
                </a:solidFill>
                <a:latin typeface="Open Sans"/>
                <a:sym typeface="Arial"/>
              </a:rPr>
              <a:t>एक लंबा, एक </a:t>
            </a:r>
            <a:r>
              <a:rPr lang="en-US" sz="2800" b="1" dirty="0" err="1">
                <a:solidFill>
                  <a:srgbClr val="002060"/>
                </a:solidFill>
                <a:latin typeface="Open Sans"/>
                <a:sym typeface="Arial"/>
              </a:rPr>
              <a:t>छोटा</a:t>
            </a:r>
            <a:r>
              <a:rPr lang="en-US" sz="2800" b="1" dirty="0">
                <a:solidFill>
                  <a:srgbClr val="002060"/>
                </a:solidFill>
                <a:latin typeface="Open Sans"/>
                <a:sym typeface="Arial"/>
              </a:rPr>
              <a:t>:</a:t>
            </a:r>
            <a:r>
              <a:rPr lang="hi-IN" sz="2800" b="1" dirty="0">
                <a:solidFill>
                  <a:srgbClr val="002060"/>
                </a:solidFill>
                <a:latin typeface="Open Sans"/>
                <a:sym typeface="Arial"/>
              </a:rPr>
              <a:t> </a:t>
            </a:r>
            <a:r>
              <a:rPr lang="en-US" sz="2800" dirty="0" err="1">
                <a:solidFill>
                  <a:schemeClr val="dk1"/>
                </a:solidFill>
                <a:latin typeface="Open Sans"/>
                <a:sym typeface="Arial"/>
              </a:rPr>
              <a:t>काम</a:t>
            </a:r>
            <a:r>
              <a:rPr lang="en-US" sz="2800" dirty="0">
                <a:solidFill>
                  <a:schemeClr val="dk1"/>
                </a:solidFill>
                <a:latin typeface="Open Sans"/>
                <a:sym typeface="Arial"/>
              </a:rPr>
              <a:t> जारी।</a:t>
            </a:r>
            <a:endParaRPr sz="1200" dirty="0">
              <a:latin typeface="Open Sans"/>
            </a:endParaRPr>
          </a:p>
          <a:p>
            <a:pPr marL="457200" lvl="0" indent="-457200" algn="just">
              <a:buClr>
                <a:srgbClr val="002060"/>
              </a:buClr>
              <a:buSzPts val="3200"/>
              <a:buFont typeface="Noto Sans Symbols"/>
              <a:buChar char="▪"/>
            </a:pPr>
            <a:r>
              <a:rPr lang="en-US" sz="2800" b="1" dirty="0" err="1">
                <a:solidFill>
                  <a:srgbClr val="002060"/>
                </a:solidFill>
                <a:latin typeface="Open Sans"/>
                <a:sym typeface="Arial"/>
              </a:rPr>
              <a:t>तीन</a:t>
            </a:r>
            <a:r>
              <a:rPr lang="en-US" sz="2800" b="1" dirty="0">
                <a:solidFill>
                  <a:srgbClr val="002060"/>
                </a:solidFill>
                <a:latin typeface="Open Sans"/>
                <a:sym typeface="Arial"/>
              </a:rPr>
              <a:t> </a:t>
            </a:r>
            <a:r>
              <a:rPr lang="en-US" sz="2800" b="1" dirty="0" err="1">
                <a:solidFill>
                  <a:srgbClr val="002060"/>
                </a:solidFill>
                <a:latin typeface="Open Sans"/>
              </a:rPr>
              <a:t>छो</a:t>
            </a:r>
            <a:r>
              <a:rPr lang="hi-IN" sz="2800" b="1" dirty="0" err="1">
                <a:solidFill>
                  <a:srgbClr val="002060"/>
                </a:solidFill>
                <a:latin typeface="Open Sans"/>
              </a:rPr>
              <a:t>टे</a:t>
            </a:r>
            <a:r>
              <a:rPr lang="hi-IN" sz="2800" b="1" dirty="0">
                <a:solidFill>
                  <a:srgbClr val="002060"/>
                </a:solidFill>
                <a:latin typeface="Open Sans"/>
              </a:rPr>
              <a:t> </a:t>
            </a:r>
            <a:r>
              <a:rPr lang="en-US" sz="2800" b="1" dirty="0">
                <a:solidFill>
                  <a:srgbClr val="002060"/>
                </a:solidFill>
                <a:latin typeface="Open Sans"/>
                <a:sym typeface="Arial"/>
              </a:rPr>
              <a:t> संकेत:</a:t>
            </a:r>
            <a:r>
              <a:rPr lang="en-US" sz="2800" dirty="0">
                <a:solidFill>
                  <a:schemeClr val="dk1"/>
                </a:solidFill>
                <a:latin typeface="Open Sans"/>
                <a:sym typeface="Arial"/>
              </a:rPr>
              <a:t>अलार्म सिग्नल मिलने पर, तुरंत उस क्षेत्र को खाली कर दें तथा पहले से निर्धारित सुरक्षा क्षेत्र में चले जाएं।</a:t>
            </a:r>
            <a:endParaRPr sz="1200" dirty="0">
              <a:latin typeface="Open Sans"/>
            </a:endParaRPr>
          </a:p>
        </p:txBody>
      </p:sp>
      <p:sp>
        <p:nvSpPr>
          <p:cNvPr id="225" name="Google Shape;225;p28"/>
          <p:cNvSpPr txBox="1"/>
          <p:nvPr/>
        </p:nvSpPr>
        <p:spPr>
          <a:xfrm>
            <a:off x="444564" y="2820968"/>
            <a:ext cx="3480322"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A4551492-E81F-A4D5-91B4-8E68FBFFCF6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2" name="Google Shape;232;p29"/>
          <p:cNvSpPr txBox="1"/>
          <p:nvPr/>
        </p:nvSpPr>
        <p:spPr>
          <a:xfrm>
            <a:off x="4487594" y="904646"/>
            <a:ext cx="7489389" cy="526293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dirty="0">
                <a:solidFill>
                  <a:srgbClr val="FF0000"/>
                </a:solidFill>
                <a:latin typeface="Open Sans"/>
                <a:sym typeface="Arial"/>
              </a:rPr>
              <a:t>7. सुरक्षा क्षेत्र:</a:t>
            </a:r>
            <a:r>
              <a:rPr lang="en-US" sz="2400" dirty="0">
                <a:solidFill>
                  <a:schemeClr val="dk1"/>
                </a:solidFill>
                <a:latin typeface="Open Sans"/>
                <a:sym typeface="Arial"/>
              </a:rPr>
              <a:t> </a:t>
            </a:r>
            <a:endParaRPr sz="1100" dirty="0">
              <a:latin typeface="Open Sans"/>
            </a:endParaRPr>
          </a:p>
          <a:p>
            <a:pPr marL="0" marR="0" lvl="0" indent="0" algn="just" rtl="0">
              <a:lnSpc>
                <a:spcPct val="150000"/>
              </a:lnSpc>
              <a:spcBef>
                <a:spcPts val="0"/>
              </a:spcBef>
              <a:spcAft>
                <a:spcPts val="0"/>
              </a:spcAft>
              <a:buNone/>
            </a:pPr>
            <a:r>
              <a:rPr lang="en-US" sz="2400" dirty="0">
                <a:solidFill>
                  <a:schemeClr val="dk1"/>
                </a:solidFill>
                <a:latin typeface="Open Sans"/>
                <a:sym typeface="Arial"/>
              </a:rPr>
              <a:t>सुरक्षा अधिकारी कार्य क्षेत्र के पास एक सुरक्षा क्षेत्र स्थापित करेगा। किसी भी आपात स्थिति में, जिसमें कार्य क्षेत्र को तुरंत खाली करना आवश्यक हो, इस सुरक्षा क्षेत्र का उपयोग किया जाएगा।</a:t>
            </a:r>
            <a:endParaRPr sz="1100" dirty="0">
              <a:latin typeface="Open Sans"/>
            </a:endParaRPr>
          </a:p>
          <a:p>
            <a:pPr marL="0" marR="0" lvl="0" indent="0" algn="just" rtl="0">
              <a:lnSpc>
                <a:spcPct val="150000"/>
              </a:lnSpc>
              <a:spcBef>
                <a:spcPts val="0"/>
              </a:spcBef>
              <a:spcAft>
                <a:spcPts val="0"/>
              </a:spcAft>
              <a:buNone/>
            </a:pPr>
            <a:r>
              <a:rPr lang="en-US" sz="2800" b="1" dirty="0">
                <a:solidFill>
                  <a:srgbClr val="FF0000"/>
                </a:solidFill>
                <a:latin typeface="Open Sans"/>
                <a:sym typeface="Arial"/>
              </a:rPr>
              <a:t>8. आपातकालीन चिकित्सा सेवाएं:</a:t>
            </a:r>
            <a:r>
              <a:rPr lang="en-US" sz="2400" dirty="0">
                <a:solidFill>
                  <a:schemeClr val="dk1"/>
                </a:solidFill>
                <a:latin typeface="Open Sans"/>
                <a:sym typeface="Arial"/>
              </a:rPr>
              <a:t> </a:t>
            </a:r>
            <a:endParaRPr sz="1100" dirty="0">
              <a:latin typeface="Open Sans"/>
            </a:endParaRPr>
          </a:p>
          <a:p>
            <a:pPr marL="0" marR="0" lvl="0" indent="0" algn="just" rtl="0">
              <a:lnSpc>
                <a:spcPct val="150000"/>
              </a:lnSpc>
              <a:spcBef>
                <a:spcPts val="0"/>
              </a:spcBef>
              <a:spcAft>
                <a:spcPts val="0"/>
              </a:spcAft>
              <a:buNone/>
            </a:pPr>
            <a:r>
              <a:rPr lang="en-US" sz="2400" dirty="0">
                <a:solidFill>
                  <a:schemeClr val="dk1"/>
                </a:solidFill>
                <a:latin typeface="Open Sans"/>
                <a:sym typeface="Arial"/>
              </a:rPr>
              <a:t>यदि कभी आवश्यकता पड़े तो 15 मिनट के भीतर ईएमएस का आगमन सुनिश्चित करने के लिए एक मेडिकल फर्स्ट रिस्पॉन्डर किट और संचार के साधन उपलब्ध कराए जाने चाहिए।</a:t>
            </a:r>
            <a:endParaRPr sz="1100" dirty="0">
              <a:latin typeface="Open Sans"/>
            </a:endParaRPr>
          </a:p>
        </p:txBody>
      </p:sp>
      <p:sp>
        <p:nvSpPr>
          <p:cNvPr id="233" name="Google Shape;233;p29"/>
          <p:cNvSpPr txBox="1"/>
          <p:nvPr/>
        </p:nvSpPr>
        <p:spPr>
          <a:xfrm>
            <a:off x="543038" y="3014577"/>
            <a:ext cx="3381849"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1C7F2693-B4A7-BA28-B59D-E0555B50464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30"/>
          <p:cNvSpPr txBox="1"/>
          <p:nvPr/>
        </p:nvSpPr>
        <p:spPr>
          <a:xfrm>
            <a:off x="4614203" y="980728"/>
            <a:ext cx="7434788" cy="538604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9.अग्निशामक यंत्र:</a:t>
            </a: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आग लगने की स्थिति में एक पोर्टेबल 20 पाउंड (9 किलो) का ड्राई-केमिकल अग्निशामक यंत्र उपलब्ध होगा। आपको पाठ्यक्रम के दौरान, खासकर इस पाठ्यक्रम में इस्तेमाल होने वाले उपकरणों में ईंधन भरते या चिकनाई लगाते समय, इसके स्थान के बारे में पता होना चाहिए।</a:t>
            </a:r>
            <a:endParaRPr sz="1200" dirty="0">
              <a:latin typeface="Open Sans"/>
            </a:endParaRPr>
          </a:p>
          <a:p>
            <a:pPr marL="0" marR="0" lvl="0" indent="0" algn="just" rtl="0">
              <a:spcBef>
                <a:spcPts val="0"/>
              </a:spcBef>
              <a:spcAft>
                <a:spcPts val="0"/>
              </a:spcAft>
              <a:buNone/>
            </a:pPr>
            <a:r>
              <a:rPr lang="en-US" sz="3200" b="1" dirty="0">
                <a:solidFill>
                  <a:srgbClr val="FF0000"/>
                </a:solidFill>
                <a:latin typeface="Open Sans"/>
                <a:sym typeface="Arial"/>
              </a:rPr>
              <a:t>10. पीने का पानी:</a:t>
            </a: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सभी व्यावहारिक अभ्यासों के दौरान, निर्जलीकरण से बचने के लिए आपको पीने के पानी से भरी एक कैंटीन या बोतल साथ रखनी होगी। सभी प्रतिभागियों के लिए कार्य क्षेत्र के पास एक पानी का कंटेनर उपलब्ध रहेगा।</a:t>
            </a:r>
            <a:endParaRPr sz="1200" dirty="0">
              <a:latin typeface="Open Sans"/>
            </a:endParaRPr>
          </a:p>
        </p:txBody>
      </p:sp>
      <p:sp>
        <p:nvSpPr>
          <p:cNvPr id="241" name="Google Shape;241;p30"/>
          <p:cNvSpPr txBox="1"/>
          <p:nvPr/>
        </p:nvSpPr>
        <p:spPr>
          <a:xfrm>
            <a:off x="275752" y="2820968"/>
            <a:ext cx="3508458"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E66D45C9-811E-6EF5-FC65-48812DB8C75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8" name="Google Shape;248;p31"/>
          <p:cNvSpPr txBox="1"/>
          <p:nvPr/>
        </p:nvSpPr>
        <p:spPr>
          <a:xfrm>
            <a:off x="4572000" y="1124744"/>
            <a:ext cx="7404983"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11. रखरखाव:</a:t>
            </a: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आप सभी उपकरणों के रखरखाव के लिए </a:t>
            </a:r>
            <a:r>
              <a:rPr lang="en-US" sz="2800" dirty="0" err="1">
                <a:solidFill>
                  <a:schemeClr val="dk1"/>
                </a:solidFill>
                <a:latin typeface="Open Sans"/>
                <a:sym typeface="Arial"/>
              </a:rPr>
              <a:t>जिम्मेदार</a:t>
            </a:r>
            <a:r>
              <a:rPr lang="en-US" sz="2800" dirty="0">
                <a:solidFill>
                  <a:schemeClr val="dk1"/>
                </a:solidFill>
                <a:latin typeface="Open Sans"/>
                <a:sym typeface="Arial"/>
              </a:rPr>
              <a:t> </a:t>
            </a:r>
            <a:r>
              <a:rPr lang="en-US" sz="2800" dirty="0" err="1">
                <a:solidFill>
                  <a:schemeClr val="dk1"/>
                </a:solidFill>
                <a:latin typeface="Open Sans"/>
                <a:sym typeface="Arial"/>
              </a:rPr>
              <a:t>हैं,उपकरण</a:t>
            </a:r>
            <a:r>
              <a:rPr lang="en-US" sz="2800" dirty="0">
                <a:solidFill>
                  <a:schemeClr val="dk1"/>
                </a:solidFill>
                <a:latin typeface="Open Sans"/>
                <a:sym typeface="Arial"/>
              </a:rPr>
              <a:t> </a:t>
            </a:r>
            <a:r>
              <a:rPr lang="en-US" sz="2800" dirty="0" err="1">
                <a:solidFill>
                  <a:schemeClr val="dk1"/>
                </a:solidFill>
                <a:latin typeface="Open Sans"/>
                <a:sym typeface="Arial"/>
              </a:rPr>
              <a:t>और</a:t>
            </a:r>
            <a:r>
              <a:rPr lang="en-US" sz="2800" dirty="0">
                <a:solidFill>
                  <a:schemeClr val="dk1"/>
                </a:solidFill>
                <a:latin typeface="Open Sans"/>
                <a:sym typeface="Arial"/>
              </a:rPr>
              <a:t> सहायक उपकरण। रखरखाव के निर्देश और मानक उनके संबंधित मैनुअल में वर्णित हैं। इसके अतिरिक्त, प्रत्येक विशिष्ट अभ्यास या व्यावहारिक सत्र के प्रभारी प्रशिक्षक रखरखाव के लिए निर्देश प्रदान कर सकते हैं।</a:t>
            </a:r>
            <a:endParaRPr sz="1200" dirty="0">
              <a:latin typeface="Open Sans"/>
            </a:endParaRPr>
          </a:p>
        </p:txBody>
      </p:sp>
      <p:sp>
        <p:nvSpPr>
          <p:cNvPr id="249" name="Google Shape;249;p31"/>
          <p:cNvSpPr txBox="1"/>
          <p:nvPr/>
        </p:nvSpPr>
        <p:spPr>
          <a:xfrm>
            <a:off x="303887" y="2272328"/>
            <a:ext cx="3381849"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39553685-929C-898E-5A9D-DD35E0548AE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idx="4294967295"/>
          </p:nvPr>
        </p:nvSpPr>
        <p:spPr>
          <a:xfrm>
            <a:off x="838200" y="2996800"/>
            <a:ext cx="3239247" cy="86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उद्देश्य</a:t>
            </a:r>
            <a:r>
              <a:rPr lang="en-US" sz="4000" b="1" dirty="0">
                <a:latin typeface="Open Sans"/>
              </a:rPr>
              <a:t> </a:t>
            </a:r>
          </a:p>
        </p:txBody>
      </p:sp>
      <p:sp>
        <p:nvSpPr>
          <p:cNvPr id="113" name="Google Shape;113;p15"/>
          <p:cNvSpPr txBox="1">
            <a:spLocks noGrp="1"/>
          </p:cNvSpPr>
          <p:nvPr>
            <p:ph type="body" idx="4294967295"/>
          </p:nvPr>
        </p:nvSpPr>
        <p:spPr>
          <a:xfrm>
            <a:off x="5331654" y="2132856"/>
            <a:ext cx="6714841"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2600" dirty="0">
                <a:latin typeface="Open Sans"/>
                <a:ea typeface="Arial"/>
                <a:cs typeface="Arial"/>
                <a:sym typeface="Arial"/>
              </a:rPr>
              <a:t>सीएसएसआर ऑपरेशन में बचावकर्मी को सामना करने वाले कम से कम पांच खतरों की सूची </a:t>
            </a:r>
            <a:r>
              <a:rPr lang="en-US" sz="2600" dirty="0" err="1">
                <a:latin typeface="Open Sans"/>
                <a:ea typeface="Arial"/>
                <a:cs typeface="Arial"/>
                <a:sym typeface="Arial"/>
              </a:rPr>
              <a:t>बनाएं</a:t>
            </a:r>
            <a:r>
              <a:rPr lang="en-US" sz="2600" dirty="0">
                <a:latin typeface="Open Sans"/>
                <a:ea typeface="Arial"/>
                <a:cs typeface="Arial"/>
                <a:sym typeface="Arial"/>
              </a:rPr>
              <a:t>।</a:t>
            </a:r>
            <a:endParaRPr sz="2600" dirty="0">
              <a:latin typeface="Open Sans"/>
              <a:ea typeface="Arial"/>
              <a:cs typeface="Arial"/>
              <a:sym typeface="Arial"/>
            </a:endParaRPr>
          </a:p>
          <a:p>
            <a:pPr marL="0" lvl="0" indent="0" algn="l" rtl="0">
              <a:lnSpc>
                <a:spcPct val="100000"/>
              </a:lnSpc>
              <a:spcBef>
                <a:spcPts val="1000"/>
              </a:spcBef>
              <a:spcAft>
                <a:spcPts val="0"/>
              </a:spcAft>
              <a:buClr>
                <a:schemeClr val="dk1"/>
              </a:buClr>
              <a:buSzPts val="3200"/>
              <a:buNone/>
            </a:pPr>
            <a:r>
              <a:rPr lang="en-US" sz="2600" dirty="0">
                <a:latin typeface="Open Sans"/>
                <a:ea typeface="Arial"/>
                <a:cs typeface="Arial"/>
                <a:sym typeface="Arial"/>
              </a:rPr>
              <a:t>असुरक्षित कार्यों और असुरक्षित स्थितियों की पहचान करें।</a:t>
            </a:r>
            <a:endParaRPr sz="2600" dirty="0">
              <a:latin typeface="Open Sans"/>
            </a:endParaRPr>
          </a:p>
          <a:p>
            <a:pPr marL="0" lvl="0" indent="0" algn="l" rtl="0">
              <a:lnSpc>
                <a:spcPct val="100000"/>
              </a:lnSpc>
              <a:spcBef>
                <a:spcPts val="1000"/>
              </a:spcBef>
              <a:spcAft>
                <a:spcPts val="0"/>
              </a:spcAft>
              <a:buClr>
                <a:schemeClr val="dk1"/>
              </a:buClr>
              <a:buSzPts val="3200"/>
              <a:buNone/>
            </a:pPr>
            <a:r>
              <a:rPr lang="en-US" sz="2600" dirty="0" err="1">
                <a:latin typeface="Open Sans"/>
                <a:ea typeface="Arial"/>
                <a:cs typeface="Arial"/>
                <a:sym typeface="Arial"/>
              </a:rPr>
              <a:t>सीएसएसआर</a:t>
            </a:r>
            <a:r>
              <a:rPr lang="en-US" sz="2600" dirty="0">
                <a:latin typeface="Open Sans"/>
                <a:ea typeface="Arial"/>
                <a:cs typeface="Arial"/>
                <a:sym typeface="Arial"/>
              </a:rPr>
              <a:t> पाठ्यक्रम सुरक्षा नियमों की पहचान </a:t>
            </a:r>
            <a:r>
              <a:rPr lang="en-US" sz="2600" dirty="0" err="1">
                <a:latin typeface="Open Sans"/>
                <a:ea typeface="Arial"/>
                <a:cs typeface="Arial"/>
                <a:sym typeface="Arial"/>
              </a:rPr>
              <a:t>करें</a:t>
            </a:r>
            <a:r>
              <a:rPr lang="en-US" sz="2600" dirty="0">
                <a:latin typeface="Open Sans"/>
                <a:ea typeface="Arial"/>
                <a:cs typeface="Arial"/>
                <a:sym typeface="Arial"/>
              </a:rPr>
              <a:t>।</a:t>
            </a:r>
            <a:endParaRPr sz="2600" dirty="0">
              <a:latin typeface="Open Sans"/>
              <a:ea typeface="Arial"/>
              <a:cs typeface="Arial"/>
              <a:sym typeface="Arial"/>
            </a:endParaRPr>
          </a:p>
          <a:p>
            <a:pPr marL="0" lvl="0" indent="0" algn="l" rtl="0">
              <a:lnSpc>
                <a:spcPct val="100000"/>
              </a:lnSpc>
              <a:spcBef>
                <a:spcPts val="1000"/>
              </a:spcBef>
              <a:spcAft>
                <a:spcPts val="0"/>
              </a:spcAft>
              <a:buClr>
                <a:schemeClr val="dk1"/>
              </a:buClr>
              <a:buSzPts val="3200"/>
              <a:buNone/>
            </a:pPr>
            <a:r>
              <a:rPr lang="en-US" sz="2600" dirty="0">
                <a:latin typeface="Open Sans"/>
                <a:ea typeface="Arial"/>
                <a:cs typeface="Arial"/>
                <a:sym typeface="Arial"/>
              </a:rPr>
              <a:t>सीएसएसआर ऑपरेशन के प्रत्येक चरण के लिए कम से कम तीन सुरक्षा चिंताओं को सूचीबद्ध करें।</a:t>
            </a:r>
            <a:endParaRPr sz="2600" dirty="0">
              <a:latin typeface="Open Sans"/>
            </a:endParaRPr>
          </a:p>
        </p:txBody>
      </p:sp>
      <p:sp>
        <p:nvSpPr>
          <p:cNvPr id="116" name="Google Shape;116;p15"/>
          <p:cNvSpPr txBox="1"/>
          <p:nvPr/>
        </p:nvSpPr>
        <p:spPr>
          <a:xfrm>
            <a:off x="4967068" y="1010532"/>
            <a:ext cx="612549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dirty="0">
                <a:solidFill>
                  <a:schemeClr val="dk1"/>
                </a:solidFill>
                <a:latin typeface="Open Sans"/>
                <a:sym typeface="Arial"/>
              </a:rPr>
              <a:t>इस पाठ को पूरा करने पर आप निम्न कार्य कर सकेंगे:-</a:t>
            </a:r>
            <a:endParaRPr dirty="0">
              <a:latin typeface="Open Sans"/>
            </a:endParaRPr>
          </a:p>
        </p:txBody>
      </p:sp>
      <p:sp>
        <p:nvSpPr>
          <p:cNvPr id="117" name="Google Shape;117;p15"/>
          <p:cNvSpPr/>
          <p:nvPr/>
        </p:nvSpPr>
        <p:spPr>
          <a:xfrm>
            <a:off x="4326108" y="2160096"/>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18" name="Google Shape;118;p15"/>
          <p:cNvSpPr/>
          <p:nvPr/>
        </p:nvSpPr>
        <p:spPr>
          <a:xfrm>
            <a:off x="4382380" y="299465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19" name="Google Shape;119;p15"/>
          <p:cNvSpPr/>
          <p:nvPr/>
        </p:nvSpPr>
        <p:spPr>
          <a:xfrm>
            <a:off x="4440320" y="3951173"/>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120" name="Google Shape;120;p15"/>
          <p:cNvSpPr/>
          <p:nvPr/>
        </p:nvSpPr>
        <p:spPr>
          <a:xfrm>
            <a:off x="4480856" y="4826295"/>
            <a:ext cx="705558" cy="6511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C7D9D666-730F-84DF-3580-A9DACFE5F8B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6" name="Google Shape;256;p32"/>
          <p:cNvSpPr txBox="1"/>
          <p:nvPr/>
        </p:nvSpPr>
        <p:spPr>
          <a:xfrm>
            <a:off x="4572000" y="1052736"/>
            <a:ext cx="7332975"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12.रोटेशन:</a:t>
            </a: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प्रत्येक कार्य समूह को सुरक्षा अधिकारी के निर्देशानुसार कार्मिकों का रोटेशन पूरा करना होगा। सामान्य परिस्थितियों में, रोटेशन हर 15 मिनट में होगा, लेकिन मौसम एक कारक हो सकता है।</a:t>
            </a:r>
            <a:endParaRPr sz="1200" dirty="0">
              <a:latin typeface="Open Sans"/>
            </a:endParaRPr>
          </a:p>
          <a:p>
            <a:pPr marL="0" marR="0" lvl="0" indent="0" algn="just" rtl="0">
              <a:spcBef>
                <a:spcPts val="0"/>
              </a:spcBef>
              <a:spcAft>
                <a:spcPts val="0"/>
              </a:spcAft>
              <a:buNone/>
            </a:pPr>
            <a:endParaRPr sz="3200" b="1" dirty="0">
              <a:solidFill>
                <a:srgbClr val="FF0000"/>
              </a:solidFill>
              <a:latin typeface="Open Sans"/>
              <a:sym typeface="Arial"/>
            </a:endParaRPr>
          </a:p>
          <a:p>
            <a:pPr marL="0" marR="0" lvl="0" indent="0" algn="just" rtl="0">
              <a:spcBef>
                <a:spcPts val="0"/>
              </a:spcBef>
              <a:spcAft>
                <a:spcPts val="0"/>
              </a:spcAft>
              <a:buNone/>
            </a:pPr>
            <a:r>
              <a:rPr lang="en-US" sz="3200" b="1" dirty="0">
                <a:solidFill>
                  <a:srgbClr val="FF0000"/>
                </a:solidFill>
                <a:latin typeface="Open Sans"/>
                <a:sym typeface="Arial"/>
              </a:rPr>
              <a:t>13. कचरा:</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सारा कचरा निर्धारित कूड़ेदानों या कचरा पात्र में ही डालना होगा। कूड़ा-कचरा फैलाने की अनुमति नहीं है।</a:t>
            </a:r>
            <a:endParaRPr sz="1200" dirty="0">
              <a:latin typeface="Open Sans"/>
            </a:endParaRPr>
          </a:p>
        </p:txBody>
      </p:sp>
      <p:sp>
        <p:nvSpPr>
          <p:cNvPr id="257" name="Google Shape;257;p32"/>
          <p:cNvSpPr txBox="1"/>
          <p:nvPr/>
        </p:nvSpPr>
        <p:spPr>
          <a:xfrm>
            <a:off x="458631" y="2450973"/>
            <a:ext cx="3409984"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B65B64CF-EDE4-F3B1-FDFD-556CB79902D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p33"/>
          <p:cNvSpPr txBox="1"/>
          <p:nvPr/>
        </p:nvSpPr>
        <p:spPr>
          <a:xfrm>
            <a:off x="4586068" y="1124744"/>
            <a:ext cx="7318907" cy="37240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14.धूम्रपान और शराब पीना:</a:t>
            </a:r>
            <a:endParaRPr sz="1200">
              <a:latin typeface="Open Sans"/>
            </a:endParaRPr>
          </a:p>
          <a:p>
            <a:pPr marL="0" marR="0" lvl="0" indent="0" algn="l" rtl="0">
              <a:spcBef>
                <a:spcPts val="0"/>
              </a:spcBef>
              <a:spcAft>
                <a:spcPts val="0"/>
              </a:spcAft>
              <a:buNone/>
            </a:pPr>
            <a:r>
              <a:rPr lang="en-US" sz="2800" dirty="0">
                <a:solidFill>
                  <a:schemeClr val="dk1"/>
                </a:solidFill>
                <a:latin typeface="Open Sans"/>
                <a:sym typeface="Arial"/>
              </a:rPr>
              <a:t>सक्रिय कार्य क्षेत्र में धूम्रपान या मदिरापान की अनुमति नहीं है।</a:t>
            </a:r>
            <a:endParaRPr sz="1200">
              <a:latin typeface="Open Sans"/>
            </a:endParaRPr>
          </a:p>
          <a:p>
            <a:pPr marL="0" marR="0" lvl="0" indent="0" algn="l" rtl="0">
              <a:spcBef>
                <a:spcPts val="0"/>
              </a:spcBef>
              <a:spcAft>
                <a:spcPts val="0"/>
              </a:spcAft>
              <a:buNone/>
            </a:pPr>
            <a:endParaRPr sz="3200" b="1">
              <a:solidFill>
                <a:srgbClr val="FF0000"/>
              </a:solidFill>
              <a:latin typeface="Open Sans"/>
              <a:sym typeface="Arial"/>
            </a:endParaRPr>
          </a:p>
          <a:p>
            <a:pPr marL="0" marR="0" lvl="0" indent="0" algn="l" rtl="0">
              <a:spcBef>
                <a:spcPts val="0"/>
              </a:spcBef>
              <a:spcAft>
                <a:spcPts val="0"/>
              </a:spcAft>
              <a:buNone/>
            </a:pPr>
            <a:r>
              <a:rPr lang="en-US" sz="3200" b="1" dirty="0">
                <a:solidFill>
                  <a:srgbClr val="FF0000"/>
                </a:solidFill>
                <a:latin typeface="Open Sans"/>
                <a:sym typeface="Arial"/>
              </a:rPr>
              <a:t>15. मौसम की स्थिति:</a:t>
            </a:r>
            <a:endParaRPr sz="1200">
              <a:latin typeface="Open Sans"/>
            </a:endParaRPr>
          </a:p>
          <a:p>
            <a:pPr marL="0" marR="0" lvl="0" indent="0" algn="l" rtl="0">
              <a:spcBef>
                <a:spcPts val="0"/>
              </a:spcBef>
              <a:spcAft>
                <a:spcPts val="0"/>
              </a:spcAft>
              <a:buNone/>
            </a:pPr>
            <a:r>
              <a:rPr lang="en-US" sz="2800" dirty="0">
                <a:solidFill>
                  <a:schemeClr val="dk1"/>
                </a:solidFill>
                <a:latin typeface="Open Sans"/>
                <a:sym typeface="Arial"/>
              </a:rPr>
              <a:t>सुरक्षा अधिकारी यह निर्णय लेंगे कि प्रतिकूल या खतरनाक मौसम के दौरान कार्य क्षेत्र में अभ्यास जारी रखा जा सकता है या नहीं।</a:t>
            </a:r>
            <a:endParaRPr sz="1200">
              <a:latin typeface="Open Sans"/>
            </a:endParaRPr>
          </a:p>
        </p:txBody>
      </p:sp>
      <p:sp>
        <p:nvSpPr>
          <p:cNvPr id="265" name="Google Shape;265;p33"/>
          <p:cNvSpPr txBox="1"/>
          <p:nvPr/>
        </p:nvSpPr>
        <p:spPr>
          <a:xfrm>
            <a:off x="219480" y="2384870"/>
            <a:ext cx="3381849"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CE05A50F-5440-9E77-D2CA-3BEB10FC741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2" name="Google Shape;272;p34"/>
          <p:cNvSpPr txBox="1"/>
          <p:nvPr/>
        </p:nvSpPr>
        <p:spPr>
          <a:xfrm>
            <a:off x="4557932" y="652160"/>
            <a:ext cx="7442724" cy="581693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16.सुरक्षा चिह्न:</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कार्य क्षेत्र में सभी वस्तुएं या क्षेत्र जो किसी के लिए खतरा पैदा कर सकते हैं, उन्हें दृश्य टेप या सुरक्षा शंकु से चिह्नित किया जाना चाहिए</a:t>
            </a:r>
            <a:endParaRPr sz="1200" dirty="0">
              <a:latin typeface="Open Sans"/>
            </a:endParaRPr>
          </a:p>
          <a:p>
            <a:pPr marL="0" marR="0" lvl="0" indent="0" algn="just" rtl="0">
              <a:spcBef>
                <a:spcPts val="0"/>
              </a:spcBef>
              <a:spcAft>
                <a:spcPts val="0"/>
              </a:spcAft>
              <a:buNone/>
            </a:pPr>
            <a:r>
              <a:rPr lang="en-US" sz="3200" b="1" dirty="0">
                <a:solidFill>
                  <a:srgbClr val="FF0000"/>
                </a:solidFill>
                <a:latin typeface="Open Sans"/>
                <a:sym typeface="Arial"/>
              </a:rPr>
              <a:t>17.टीम सुरक्षा:</a:t>
            </a: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औज़ारों और उपकरणों के इस्तेमाल से जुड़े सभी काम जोड़ियों में किए जाने चाहिए, ताकि एक व्यक्ति औज़ार या उपकरण का इस्तेमाल कर सके और दूसरा सुरक्षा निगरानीकर्ता के रूप में काम करे। सुरक्षा निगरानीकर्ता एक संकेत प्रणाली का इस्तेमाल करेगा जिसमें कंधे पर एक बार थपकी देने का मतलब काम बंद करना और दो बार थपकी देने का मतलब काम जारी रखना है। महिलाओं को हेलमेट पर थपकी देनी चाहिए।</a:t>
            </a:r>
            <a:endParaRPr sz="1200" dirty="0">
              <a:latin typeface="Open Sans"/>
            </a:endParaRPr>
          </a:p>
        </p:txBody>
      </p:sp>
      <p:sp>
        <p:nvSpPr>
          <p:cNvPr id="273" name="Google Shape;273;p34"/>
          <p:cNvSpPr txBox="1"/>
          <p:nvPr/>
        </p:nvSpPr>
        <p:spPr>
          <a:xfrm>
            <a:off x="261684" y="2647147"/>
            <a:ext cx="3494390"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16932F10-7FF1-797C-A0E8-3AD59482C2B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0" name="Google Shape;280;p35"/>
          <p:cNvSpPr txBox="1"/>
          <p:nvPr/>
        </p:nvSpPr>
        <p:spPr>
          <a:xfrm>
            <a:off x="4501662" y="764704"/>
            <a:ext cx="7498994" cy="53860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18.सुरक्षा उल्लंघन:</a:t>
            </a:r>
            <a:r>
              <a:rPr lang="en-US" sz="2800" dirty="0">
                <a:solidFill>
                  <a:schemeClr val="dk1"/>
                </a:solidFill>
                <a:latin typeface="Open Sans"/>
                <a:sym typeface="Arial"/>
              </a:rPr>
              <a:t> </a:t>
            </a:r>
            <a:endParaRPr sz="1200" dirty="0">
              <a:latin typeface="Open Sans"/>
            </a:endParaRPr>
          </a:p>
          <a:p>
            <a:pPr lvl="0" algn="just"/>
            <a:r>
              <a:rPr lang="hi-IN" sz="2800" dirty="0"/>
              <a:t>कोई भी प्रतिभागी जो बार-बार इस पाठ्यक्रम के सुरक्षा नियमों का उल्लंघन या अवहेलना करता है और जिससे स्वयं अथवा अन्य व्यक्तियों को खतरा उत्पन्न होता है, उसे पाठ्यक्रम समन्वयक के </a:t>
            </a:r>
            <a:r>
              <a:rPr lang="hi-IN" sz="2800" dirty="0" err="1"/>
              <a:t>विवेकानुसार</a:t>
            </a:r>
            <a:r>
              <a:rPr lang="hi-IN" sz="2800" dirty="0"/>
              <a:t> </a:t>
            </a:r>
            <a:r>
              <a:rPr lang="hi-IN" sz="2800" b="1" dirty="0"/>
              <a:t>पाठ्यक्रम से निष्कासित किया </a:t>
            </a:r>
            <a:r>
              <a:rPr lang="hi-IN" sz="2800" dirty="0"/>
              <a:t>जा सकता है। ऐसे मामलों में प्रतिभागी को कोई प्रमाणपत्र अथवा उपस्थिति पत्र जारी नहीं किया जाएगा।</a:t>
            </a:r>
          </a:p>
          <a:p>
            <a:pPr lvl="0"/>
            <a:r>
              <a:rPr lang="en-US" sz="3200" b="1" dirty="0">
                <a:solidFill>
                  <a:srgbClr val="FF0000"/>
                </a:solidFill>
                <a:latin typeface="Open Sans"/>
                <a:sym typeface="Arial"/>
              </a:rPr>
              <a:t>19.विविध:</a:t>
            </a:r>
            <a:r>
              <a:rPr lang="en-US" sz="2800" dirty="0">
                <a:solidFill>
                  <a:schemeClr val="dk1"/>
                </a:solidFill>
                <a:latin typeface="Open Sans"/>
                <a:sym typeface="Arial"/>
              </a:rPr>
              <a:t> </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पाठ्यक्रम समन्वयक किसी भी अन्य सुरक्षा मुद्दे का समाधान करेगा जो विशेष रूप से CSSR पाठ्यक्रम सुरक्षा नियमों में शामिल नहीं है</a:t>
            </a:r>
            <a:endParaRPr sz="1200" dirty="0">
              <a:latin typeface="Open Sans"/>
            </a:endParaRPr>
          </a:p>
        </p:txBody>
      </p:sp>
      <p:sp>
        <p:nvSpPr>
          <p:cNvPr id="281" name="Google Shape;281;p35"/>
          <p:cNvSpPr txBox="1"/>
          <p:nvPr/>
        </p:nvSpPr>
        <p:spPr>
          <a:xfrm>
            <a:off x="360158" y="2254921"/>
            <a:ext cx="3663202"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सीएसएसआर पाठ्यक्रम सुरक्षा नियम</a:t>
            </a:r>
          </a:p>
        </p:txBody>
      </p:sp>
      <p:sp>
        <p:nvSpPr>
          <p:cNvPr id="2" name="Slide Number Placeholder 1">
            <a:extLst>
              <a:ext uri="{FF2B5EF4-FFF2-40B4-BE49-F238E27FC236}">
                <a16:creationId xmlns:a16="http://schemas.microsoft.com/office/drawing/2014/main" id="{B2709B77-ABE6-A6BC-E0A1-BD0AF98DD0F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8" name="Google Shape;288;p36"/>
          <p:cNvSpPr txBox="1"/>
          <p:nvPr/>
        </p:nvSpPr>
        <p:spPr>
          <a:xfrm>
            <a:off x="4403188" y="1016144"/>
            <a:ext cx="7294146" cy="5262939"/>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3200"/>
              <a:buFont typeface="Noto Sans Symbols"/>
              <a:buChar char="▪"/>
            </a:pPr>
            <a:r>
              <a:rPr lang="en-US" sz="2800" dirty="0" err="1">
                <a:solidFill>
                  <a:schemeClr val="dk1"/>
                </a:solidFill>
                <a:latin typeface="Open Sans"/>
                <a:sym typeface="Arial"/>
              </a:rPr>
              <a:t>सीएसएस</a:t>
            </a:r>
            <a:r>
              <a:rPr lang="en-US" sz="2800" dirty="0">
                <a:solidFill>
                  <a:schemeClr val="dk1"/>
                </a:solidFill>
                <a:latin typeface="Open Sans"/>
                <a:sym typeface="Arial"/>
              </a:rPr>
              <a:t> </a:t>
            </a:r>
            <a:r>
              <a:rPr lang="en-US" sz="2800" dirty="0" err="1">
                <a:solidFill>
                  <a:schemeClr val="dk1"/>
                </a:solidFill>
                <a:latin typeface="Open Sans"/>
                <a:sym typeface="Arial"/>
              </a:rPr>
              <a:t>आर</a:t>
            </a:r>
            <a:r>
              <a:rPr lang="en-US" sz="2800" dirty="0">
                <a:solidFill>
                  <a:schemeClr val="dk1"/>
                </a:solidFill>
                <a:latin typeface="Open Sans"/>
                <a:sym typeface="Arial"/>
              </a:rPr>
              <a:t> </a:t>
            </a:r>
            <a:r>
              <a:rPr lang="en-US" sz="2800" b="1" dirty="0" err="1">
                <a:solidFill>
                  <a:schemeClr val="dk1"/>
                </a:solidFill>
                <a:latin typeface="Open Sans"/>
                <a:sym typeface="Arial"/>
              </a:rPr>
              <a:t>टीम</a:t>
            </a:r>
            <a:r>
              <a:rPr lang="en-US" sz="2800" b="1" dirty="0">
                <a:solidFill>
                  <a:schemeClr val="dk1"/>
                </a:solidFill>
                <a:latin typeface="Open Sans"/>
                <a:sym typeface="Arial"/>
              </a:rPr>
              <a:t> </a:t>
            </a:r>
            <a:r>
              <a:rPr lang="en-US" sz="2800" b="1" dirty="0" err="1">
                <a:solidFill>
                  <a:schemeClr val="dk1"/>
                </a:solidFill>
                <a:latin typeface="Open Sans"/>
                <a:sym typeface="Arial"/>
              </a:rPr>
              <a:t>लीडर</a:t>
            </a:r>
            <a:r>
              <a:rPr lang="en-US" sz="2800" b="1" dirty="0">
                <a:solidFill>
                  <a:schemeClr val="dk1"/>
                </a:solidFill>
                <a:latin typeface="Open Sans"/>
                <a:sym typeface="Arial"/>
              </a:rPr>
              <a:t> </a:t>
            </a:r>
            <a:r>
              <a:rPr lang="en-US" sz="2800" dirty="0" err="1">
                <a:solidFill>
                  <a:schemeClr val="dk1"/>
                </a:solidFill>
                <a:latin typeface="Open Sans"/>
                <a:sym typeface="Arial"/>
              </a:rPr>
              <a:t>अपनी</a:t>
            </a:r>
            <a:r>
              <a:rPr lang="en-US" sz="2800" dirty="0">
                <a:solidFill>
                  <a:schemeClr val="dk1"/>
                </a:solidFill>
                <a:latin typeface="Open Sans"/>
                <a:sym typeface="Arial"/>
              </a:rPr>
              <a:t> टीम के सदस्यों की सुरक्षा के लिए जिम्मेदार है। सुरक्षा सबकी जिम्मेदारी है</a:t>
            </a:r>
            <a:endParaRPr sz="1200" dirty="0">
              <a:latin typeface="Open Sans"/>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चूंकि सीएसएसआर टीम में कोई भी व्यक्ति सुरक्षा अधिकारी के रूप में नामित नहीं होता, इसलिए टीम के प्रत्येक सदस्य को हर समय सुरक्षा के प्रति पूरी तरह सचेत रहना चाहिए तथा एक-दूसरे का ध्यान रखना चाहिए।</a:t>
            </a:r>
            <a:endParaRPr sz="1200" dirty="0">
              <a:latin typeface="Open Sans"/>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सभी सीएसएसआर टीम सदस्य सीएसएसआर ऑपरेशन के सभी चरणों के दौरान असुरक्षित कार्यों और/या स्थितियों के बारे में चेतावनी देने और उन्हें रोकने के लिए जिम्मेदार हैं।</a:t>
            </a:r>
            <a:endParaRPr sz="1200" dirty="0">
              <a:latin typeface="Open Sans"/>
            </a:endParaRPr>
          </a:p>
        </p:txBody>
      </p:sp>
      <p:sp>
        <p:nvSpPr>
          <p:cNvPr id="289" name="Google Shape;289;p36"/>
          <p:cNvSpPr txBox="1"/>
          <p:nvPr/>
        </p:nvSpPr>
        <p:spPr>
          <a:xfrm>
            <a:off x="20416" y="1720349"/>
            <a:ext cx="4931411"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CEB73D9E-E9A3-49E6-6470-3D0B0749559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37"/>
          <p:cNvSpPr txBox="1"/>
          <p:nvPr/>
        </p:nvSpPr>
        <p:spPr>
          <a:xfrm>
            <a:off x="4529796" y="764704"/>
            <a:ext cx="7542867" cy="581693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1. तैयारी चरण:</a:t>
            </a:r>
            <a:endParaRPr sz="1200" dirty="0">
              <a:latin typeface="Open Sans"/>
            </a:endParaRPr>
          </a:p>
          <a:p>
            <a:pPr marL="0" marR="0" lvl="0" indent="0" algn="just" rtl="0">
              <a:spcBef>
                <a:spcPts val="0"/>
              </a:spcBef>
              <a:spcAft>
                <a:spcPts val="0"/>
              </a:spcAft>
              <a:buNone/>
            </a:pPr>
            <a:endParaRPr sz="3200" dirty="0">
              <a:solidFill>
                <a:schemeClr val="dk1"/>
              </a:solidFill>
              <a:latin typeface="Open Sans"/>
              <a:ea typeface="Calibri"/>
              <a:cs typeface="Calibri"/>
              <a:sym typeface="Calibri"/>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कक्षा के समय और व्यावहारिक अभ्यासों के दौरान अपनी टीम के सदस्यों में सुरक्षा के प्रति सकारात्मक दृष्टिकोण विकसित करें। सुरक्षा को हमारे जीवित रहने के एक महत्वपूर्ण घटक के रूप में समझें।</a:t>
            </a:r>
            <a:endParaRPr sz="1200" dirty="0">
              <a:latin typeface="Open Sans"/>
            </a:endParaRPr>
          </a:p>
          <a:p>
            <a:pPr marL="571500" marR="0" lvl="0" indent="-368300" algn="just"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सुरक्षित प्रक्रियाएँ और प्रोटोकॉल। अपनी टीम के साथियों के साथ-साथ उन लोगों की भी सुरक्षा और भलाई सुनिश्चित करें जिनकी हम मदद करना चाहते हैं (बचावकर्ता को बचाव की ज़रूरत पड़ने से बुरा कुछ नहीं होता)।</a:t>
            </a:r>
            <a:endParaRPr sz="1200" dirty="0">
              <a:latin typeface="Open Sans"/>
            </a:endParaRPr>
          </a:p>
        </p:txBody>
      </p:sp>
      <p:sp>
        <p:nvSpPr>
          <p:cNvPr id="297" name="Google Shape;297;p37"/>
          <p:cNvSpPr txBox="1"/>
          <p:nvPr/>
        </p:nvSpPr>
        <p:spPr>
          <a:xfrm>
            <a:off x="76685" y="2086109"/>
            <a:ext cx="4790731"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3F532770-ECB9-9CFD-FB34-5FD8A6D15E7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4" name="Google Shape;304;p38"/>
          <p:cNvSpPr txBox="1"/>
          <p:nvPr/>
        </p:nvSpPr>
        <p:spPr>
          <a:xfrm>
            <a:off x="4628270" y="1052736"/>
            <a:ext cx="7390141" cy="49551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1. तैयारी चरण:</a:t>
            </a:r>
            <a:endParaRPr sz="1200" dirty="0">
              <a:latin typeface="Open Sans"/>
            </a:endParaRPr>
          </a:p>
          <a:p>
            <a:pPr marL="0" marR="0" lvl="0" indent="0" algn="just" rtl="0">
              <a:spcBef>
                <a:spcPts val="0"/>
              </a:spcBef>
              <a:spcAft>
                <a:spcPts val="0"/>
              </a:spcAft>
              <a:buNone/>
            </a:pPr>
            <a:endParaRPr sz="3200" dirty="0">
              <a:solidFill>
                <a:schemeClr val="dk1"/>
              </a:solidFill>
              <a:latin typeface="Open Sans"/>
              <a:ea typeface="Calibri"/>
              <a:cs typeface="Calibri"/>
              <a:sym typeface="Calibri"/>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उपकरणों का उचित संचालन, सफाई और पैकिंग की जानी चाहिए। उपकरणों की हर तीन से चार महीने में जाँच की जानी चाहिए।</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 </a:t>
            </a:r>
            <a:endParaRPr sz="1200" dirty="0">
              <a:latin typeface="Open Sans"/>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कर्मचारियों को अच्छी तरह प्रशिक्षित, जानकार और अनुभवी होना चाहिए। उन्हें शारीरिक और मानसिक रूप से तैयार रहना चाहिए। कर्मचारियों को वर्तमान स्वास्थ्य रिकॉर्ड बनाए रखना चाहिए और टीके लगवाते रहना चाहिए।</a:t>
            </a:r>
            <a:endParaRPr sz="1200" dirty="0">
              <a:latin typeface="Open Sans"/>
            </a:endParaRPr>
          </a:p>
        </p:txBody>
      </p:sp>
      <p:sp>
        <p:nvSpPr>
          <p:cNvPr id="305" name="Google Shape;305;p38"/>
          <p:cNvSpPr txBox="1"/>
          <p:nvPr/>
        </p:nvSpPr>
        <p:spPr>
          <a:xfrm>
            <a:off x="414316" y="1790687"/>
            <a:ext cx="4059209"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dirty="0">
                <a:solidFill>
                  <a:srgbClr val="C00000"/>
                </a:solidFill>
                <a:latin typeface="Arial"/>
                <a:ea typeface="Arial"/>
                <a:cs typeface="Arial"/>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A01EF19B-E555-BF4C-2721-5C02653E88A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2" name="Google Shape;312;p39"/>
          <p:cNvSpPr txBox="1"/>
          <p:nvPr/>
        </p:nvSpPr>
        <p:spPr>
          <a:xfrm>
            <a:off x="4417254" y="893033"/>
            <a:ext cx="7439385" cy="49551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1. तैयारी चरण</a:t>
            </a:r>
            <a:endParaRPr sz="1200" dirty="0">
              <a:latin typeface="Open Sans"/>
            </a:endParaRPr>
          </a:p>
          <a:p>
            <a:pPr marL="0" marR="0" lvl="0" indent="0" algn="just" rtl="0">
              <a:spcBef>
                <a:spcPts val="0"/>
              </a:spcBef>
              <a:spcAft>
                <a:spcPts val="0"/>
              </a:spcAft>
              <a:buNone/>
            </a:pPr>
            <a:r>
              <a:rPr lang="en-US" sz="3200" b="1" dirty="0">
                <a:solidFill>
                  <a:srgbClr val="FF0000"/>
                </a:solidFill>
                <a:latin typeface="Open Sans"/>
                <a:sym typeface="Arial"/>
              </a:rPr>
              <a:t> </a:t>
            </a:r>
            <a:endParaRPr sz="1200" dirty="0">
              <a:latin typeface="Open Sans"/>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उपकरणों का उचित संचालन, सफाई और पैकिंग की जानी चाहिए। उपकरणों की हर तीन से चार महीने में जाँच की जानी चाहिए।</a:t>
            </a:r>
            <a:endParaRPr sz="1200" dirty="0">
              <a:latin typeface="Open Sans"/>
            </a:endParaRPr>
          </a:p>
          <a:p>
            <a:pPr marL="457200" marR="0" lvl="0" indent="-254000" algn="just"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कर्मचारियों को अच्छी तरह प्रशिक्षित, जानकार और अनुभवी होना चाहिए। उन्हें शारीरिक और मानसिक रूप से तैयार रहना चाहिए। कर्मचारियों को वर्तमान स्वास्थ्य रिकॉर्ड बनाए रखना चाहिए और टीके लगवाते रहना चाहिए।</a:t>
            </a:r>
            <a:endParaRPr sz="1200" dirty="0">
              <a:latin typeface="Open Sans"/>
            </a:endParaRPr>
          </a:p>
        </p:txBody>
      </p:sp>
      <p:sp>
        <p:nvSpPr>
          <p:cNvPr id="313" name="Google Shape;313;p39"/>
          <p:cNvSpPr txBox="1"/>
          <p:nvPr/>
        </p:nvSpPr>
        <p:spPr>
          <a:xfrm>
            <a:off x="358046" y="2001703"/>
            <a:ext cx="4059208"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779DFD09-A570-E924-47A2-BC52E1EB29D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0" name="Google Shape;320;p40"/>
          <p:cNvSpPr txBox="1"/>
          <p:nvPr/>
        </p:nvSpPr>
        <p:spPr>
          <a:xfrm>
            <a:off x="4445390" y="1124744"/>
            <a:ext cx="7555265" cy="40933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1. तैयारी चरण</a:t>
            </a:r>
            <a:endParaRPr sz="1200" dirty="0">
              <a:latin typeface="Open Sans"/>
            </a:endParaRPr>
          </a:p>
          <a:p>
            <a:pPr marL="0" marR="0" lvl="0" indent="0" algn="just" rtl="0">
              <a:spcBef>
                <a:spcPts val="0"/>
              </a:spcBef>
              <a:spcAft>
                <a:spcPts val="0"/>
              </a:spcAft>
              <a:buNone/>
            </a:pPr>
            <a:r>
              <a:rPr lang="en-US" sz="3200" b="1" dirty="0">
                <a:solidFill>
                  <a:srgbClr val="FF0000"/>
                </a:solidFill>
                <a:latin typeface="Open Sans"/>
                <a:sym typeface="Arial"/>
              </a:rPr>
              <a:t> </a:t>
            </a:r>
            <a:endParaRPr sz="12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वे जिन उपकरणों और तकनीकों का उपयोग करेंगे उनमें प्रशिक्षित और कुशल होंगे।</a:t>
            </a:r>
            <a:endParaRPr sz="1200" dirty="0">
              <a:latin typeface="Open Sans"/>
            </a:endParaRPr>
          </a:p>
          <a:p>
            <a:pPr marL="457200" marR="0" lvl="0" indent="-254000" algn="just"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प्रशासनिक प्रक्रियाओं, कार्यों और संभावित समस्याओं की पूरी जानकारी। साथ ही, यदि संभव हो तो आपदा स्थल पर क्या हो रहा है, इसकी भी जानकारी रखें।</a:t>
            </a:r>
            <a:endParaRPr sz="1200" dirty="0">
              <a:latin typeface="Open Sans"/>
            </a:endParaRPr>
          </a:p>
        </p:txBody>
      </p:sp>
      <p:sp>
        <p:nvSpPr>
          <p:cNvPr id="321" name="Google Shape;321;p40"/>
          <p:cNvSpPr txBox="1"/>
          <p:nvPr/>
        </p:nvSpPr>
        <p:spPr>
          <a:xfrm>
            <a:off x="315841" y="1917297"/>
            <a:ext cx="3946669"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1C3D717E-90C0-9A08-023F-D9C207AB059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8" name="Google Shape;328;p41"/>
          <p:cNvSpPr txBox="1"/>
          <p:nvPr/>
        </p:nvSpPr>
        <p:spPr>
          <a:xfrm>
            <a:off x="4501662" y="1767164"/>
            <a:ext cx="764301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2 सक्रियण और गतिशीलता चरण</a:t>
            </a:r>
            <a:endParaRPr sz="1200" dirty="0">
              <a:latin typeface="Open Sans"/>
            </a:endParaRPr>
          </a:p>
          <a:p>
            <a:pPr marL="0" marR="0" lvl="0" indent="0" algn="l" rtl="0">
              <a:spcBef>
                <a:spcPts val="0"/>
              </a:spcBef>
              <a:spcAft>
                <a:spcPts val="0"/>
              </a:spcAft>
              <a:buNone/>
            </a:pPr>
            <a:endParaRPr sz="3200" b="1" dirty="0">
              <a:solidFill>
                <a:srgbClr val="FF0000"/>
              </a:solidFill>
              <a:latin typeface="Open Sans"/>
              <a:sym typeface="Arial"/>
            </a:endParaRPr>
          </a:p>
          <a:p>
            <a:pPr marL="571500" marR="0" lvl="0" indent="-5715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मिशन के प्रारंभ से ही सुरक्षा प्रक्रियाएं और प्रथाएं स्थापित करें।</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 </a:t>
            </a:r>
            <a:endParaRPr sz="1200" dirty="0">
              <a:latin typeface="Open Sans"/>
            </a:endParaRPr>
          </a:p>
          <a:p>
            <a:pPr marL="571500" marR="0" lvl="0" indent="-5715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ब्रीफिंग के दौरान सुरक्षा पर जोर दें।</a:t>
            </a:r>
            <a:endParaRPr sz="1200" dirty="0">
              <a:latin typeface="Open Sans"/>
            </a:endParaRPr>
          </a:p>
          <a:p>
            <a:pPr marL="457200" marR="0" lvl="0" indent="-254000" algn="l"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p:txBody>
      </p:sp>
      <p:sp>
        <p:nvSpPr>
          <p:cNvPr id="329" name="Google Shape;329;p41"/>
          <p:cNvSpPr txBox="1"/>
          <p:nvPr/>
        </p:nvSpPr>
        <p:spPr>
          <a:xfrm>
            <a:off x="386180" y="2254921"/>
            <a:ext cx="3918533"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B9362B10-8346-286A-E42D-B704B1E7D75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body" idx="4294967295"/>
          </p:nvPr>
        </p:nvSpPr>
        <p:spPr>
          <a:xfrm>
            <a:off x="4821482" y="953729"/>
            <a:ext cx="7179174" cy="56864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सीएसएसआर दस्ते में सुरक्षा अधिकारी के कार्य और महत्व का वर्णन करें।</a:t>
            </a:r>
            <a:endParaRPr dirty="0">
              <a:latin typeface="Open Sans"/>
            </a:endParaRPr>
          </a:p>
          <a:p>
            <a:pPr marL="0" lvl="0" indent="0" algn="l" rtl="0">
              <a:lnSpc>
                <a:spcPct val="90000"/>
              </a:lnSpc>
              <a:spcBef>
                <a:spcPts val="1000"/>
              </a:spcBef>
              <a:spcAft>
                <a:spcPts val="0"/>
              </a:spcAft>
              <a:buClr>
                <a:schemeClr val="dk1"/>
              </a:buClr>
              <a:buSzPts val="3200"/>
              <a:buNone/>
            </a:pPr>
            <a:endParaRPr lang="en-US"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सीएसएसआर सुरक्षा योजना के चार भागों की पहचान करें और प्रत्येक का संक्षेप में वर्णन करें।</a:t>
            </a:r>
            <a:endParaRPr dirty="0">
              <a:latin typeface="Open Sans"/>
            </a:endParaRPr>
          </a:p>
          <a:p>
            <a:pPr marL="0" lvl="0" indent="0" algn="l" rtl="0">
              <a:lnSpc>
                <a:spcPct val="90000"/>
              </a:lnSpc>
              <a:spcBef>
                <a:spcPts val="1000"/>
              </a:spcBef>
              <a:spcAft>
                <a:spcPts val="0"/>
              </a:spcAft>
              <a:buClr>
                <a:schemeClr val="dk1"/>
              </a:buClr>
              <a:buSzPts val="3200"/>
              <a:buNone/>
            </a:pPr>
            <a:endParaRPr lang="en-US"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सुरक्षा ब्रीफिंग के उद्देश्य का वर्णन करें और इसके आठ घटकों की </a:t>
            </a:r>
            <a:r>
              <a:rPr lang="en-US" dirty="0" err="1">
                <a:latin typeface="Open Sans"/>
                <a:ea typeface="Arial"/>
                <a:cs typeface="Arial"/>
                <a:sym typeface="Arial"/>
              </a:rPr>
              <a:t>सूची</a:t>
            </a:r>
            <a:r>
              <a:rPr lang="en-US" dirty="0">
                <a:latin typeface="Open Sans"/>
                <a:ea typeface="Arial"/>
                <a:cs typeface="Arial"/>
                <a:sym typeface="Arial"/>
              </a:rPr>
              <a:t> </a:t>
            </a:r>
            <a:r>
              <a:rPr lang="en-US" dirty="0" err="1">
                <a:latin typeface="Open Sans"/>
                <a:ea typeface="Arial"/>
                <a:cs typeface="Arial"/>
                <a:sym typeface="Arial"/>
              </a:rPr>
              <a:t>बनाएं</a:t>
            </a:r>
            <a:r>
              <a:rPr lang="en-US" dirty="0">
                <a:latin typeface="Open Sans"/>
                <a:ea typeface="Arial"/>
                <a:cs typeface="Arial"/>
                <a:sym typeface="Arial"/>
              </a:rPr>
              <a:t> I</a:t>
            </a:r>
            <a:endParaRPr dirty="0">
              <a:latin typeface="Open Sans"/>
              <a:ea typeface="Arial"/>
              <a:cs typeface="Arial"/>
              <a:sym typeface="Arial"/>
            </a:endParaRPr>
          </a:p>
        </p:txBody>
      </p:sp>
      <p:sp>
        <p:nvSpPr>
          <p:cNvPr id="128" name="Google Shape;128;p16"/>
          <p:cNvSpPr/>
          <p:nvPr/>
        </p:nvSpPr>
        <p:spPr>
          <a:xfrm>
            <a:off x="3996581" y="1374021"/>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129" name="Google Shape;129;p16"/>
          <p:cNvSpPr/>
          <p:nvPr/>
        </p:nvSpPr>
        <p:spPr>
          <a:xfrm>
            <a:off x="3996581" y="332806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sp>
        <p:nvSpPr>
          <p:cNvPr id="130" name="Google Shape;130;p16"/>
          <p:cNvSpPr/>
          <p:nvPr/>
        </p:nvSpPr>
        <p:spPr>
          <a:xfrm>
            <a:off x="4007768" y="529312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7</a:t>
            </a:r>
            <a:endParaRPr sz="4000" b="1" dirty="0">
              <a:solidFill>
                <a:srgbClr val="C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599AFDAB-4F3B-FFCA-2662-F9A934CFF2AE}"/>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6" name="Google Shape;336;p42"/>
          <p:cNvSpPr txBox="1"/>
          <p:nvPr/>
        </p:nvSpPr>
        <p:spPr>
          <a:xfrm>
            <a:off x="4459458" y="1063764"/>
            <a:ext cx="7685214" cy="40933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2 सक्रियण और गतिशीलता चरण</a:t>
            </a:r>
            <a:endParaRPr sz="1200" dirty="0">
              <a:latin typeface="Open Sans"/>
            </a:endParaRPr>
          </a:p>
          <a:p>
            <a:pPr marL="0" marR="0" lvl="0" indent="0" algn="just" rtl="0">
              <a:spcBef>
                <a:spcPts val="0"/>
              </a:spcBef>
              <a:spcAft>
                <a:spcPts val="0"/>
              </a:spcAft>
              <a:buNone/>
            </a:pPr>
            <a:endParaRPr sz="3200" b="1" dirty="0">
              <a:solidFill>
                <a:srgbClr val="FF0000"/>
              </a:solidFill>
              <a:latin typeface="Open Sans"/>
              <a:sym typeface="Arial"/>
            </a:endParaRPr>
          </a:p>
          <a:p>
            <a:pPr marL="571500" lvl="0" indent="-571500" algn="just">
              <a:buClr>
                <a:schemeClr val="dk1"/>
              </a:buClr>
              <a:buSzPts val="3200"/>
              <a:buFont typeface="Noto Sans Symbols"/>
              <a:buChar char="▪"/>
            </a:pPr>
            <a:r>
              <a:rPr lang="en-US" sz="2800" dirty="0">
                <a:solidFill>
                  <a:schemeClr val="dk1"/>
                </a:solidFill>
                <a:latin typeface="Open Sans"/>
                <a:sym typeface="Arial"/>
              </a:rPr>
              <a:t>सुनिश्चित करें कि सभी CSSR टीम के सदस्यों ने पूरी तरह से पीपीई किट पहनी हुई है और उनकी मानसिक और शारीरिक स्थिति अच्छी है। </a:t>
            </a:r>
            <a:r>
              <a:rPr lang="hi-IN" sz="2800" dirty="0">
                <a:solidFill>
                  <a:schemeClr val="dk1"/>
                </a:solidFill>
                <a:latin typeface="Open Sans"/>
              </a:rPr>
              <a:t>खतरा कम करने के लिए सभी को अंगूठियां और दूसरी सभी </a:t>
            </a:r>
            <a:r>
              <a:rPr lang="hi-IN" sz="2800" dirty="0" err="1">
                <a:solidFill>
                  <a:schemeClr val="dk1"/>
                </a:solidFill>
                <a:latin typeface="Open Sans"/>
              </a:rPr>
              <a:t>ज्वेलरी</a:t>
            </a:r>
            <a:r>
              <a:rPr lang="hi-IN" sz="2800" dirty="0">
                <a:solidFill>
                  <a:schemeClr val="dk1"/>
                </a:solidFill>
                <a:latin typeface="Open Sans"/>
              </a:rPr>
              <a:t> उतार देनी चाहिए।</a:t>
            </a:r>
            <a:endParaRPr sz="2800" dirty="0">
              <a:solidFill>
                <a:schemeClr val="dk1"/>
              </a:solidFill>
              <a:latin typeface="Open Sans"/>
              <a:sym typeface="Arial"/>
            </a:endParaRPr>
          </a:p>
          <a:p>
            <a:pPr marL="571500" marR="0" lvl="0" indent="-5715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हवाई परिवहन में चढ़ते या उतरते समय सुरक्षा सुनिश्चित करें</a:t>
            </a:r>
            <a:endParaRPr sz="1200" dirty="0">
              <a:latin typeface="Open Sans"/>
            </a:endParaRPr>
          </a:p>
        </p:txBody>
      </p:sp>
      <p:sp>
        <p:nvSpPr>
          <p:cNvPr id="337" name="Google Shape;337;p42"/>
          <p:cNvSpPr txBox="1"/>
          <p:nvPr/>
        </p:nvSpPr>
        <p:spPr>
          <a:xfrm>
            <a:off x="217369" y="1706281"/>
            <a:ext cx="3932600"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032A2994-4830-9C6F-7DDF-048CE34EBB0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4" name="Google Shape;344;p43"/>
          <p:cNvSpPr txBox="1"/>
          <p:nvPr/>
        </p:nvSpPr>
        <p:spPr>
          <a:xfrm>
            <a:off x="5190978" y="1063764"/>
            <a:ext cx="6953693"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3.संचालन चरण</a:t>
            </a:r>
            <a:endParaRPr sz="2800" b="1">
              <a:solidFill>
                <a:srgbClr val="FF0000"/>
              </a:solidFill>
              <a:latin typeface="Open Sans"/>
              <a:sym typeface="Arial"/>
            </a:endParaRPr>
          </a:p>
          <a:p>
            <a:pPr marL="0" marR="0" lvl="0" indent="0" algn="l" rtl="0">
              <a:spcBef>
                <a:spcPts val="0"/>
              </a:spcBef>
              <a:spcAft>
                <a:spcPts val="0"/>
              </a:spcAft>
              <a:buNone/>
            </a:pPr>
            <a:endParaRPr sz="280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निम्नलिखित में जोखिमों की सही पहचान करें:</a:t>
            </a:r>
            <a:endParaRPr sz="1200">
              <a:latin typeface="Open Sans"/>
            </a:endParaRPr>
          </a:p>
          <a:p>
            <a:pPr marL="0" marR="0" lvl="0" indent="0" algn="l" rtl="0">
              <a:spcBef>
                <a:spcPts val="0"/>
              </a:spcBef>
              <a:spcAft>
                <a:spcPts val="0"/>
              </a:spcAft>
              <a:buNone/>
            </a:pPr>
            <a:r>
              <a:rPr lang="en-US" sz="2800" dirty="0">
                <a:solidFill>
                  <a:schemeClr val="dk1"/>
                </a:solidFill>
                <a:latin typeface="Open Sans"/>
                <a:sym typeface="Arial"/>
              </a:rPr>
              <a:t> </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संचालन का आधार</a:t>
            </a:r>
            <a:endParaRPr sz="1200">
              <a:latin typeface="Open Sans"/>
            </a:endParaRPr>
          </a:p>
          <a:p>
            <a:pPr marL="457200" marR="0" lvl="0" indent="-254000" algn="l" rtl="0">
              <a:spcBef>
                <a:spcPts val="0"/>
              </a:spcBef>
              <a:spcAft>
                <a:spcPts val="0"/>
              </a:spcAft>
              <a:buClr>
                <a:schemeClr val="dk1"/>
              </a:buClr>
              <a:buSzPts val="3200"/>
              <a:buFont typeface="Noto Sans Symbols"/>
              <a:buNone/>
            </a:pPr>
            <a:endParaRPr sz="280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कार्य क्षेत्र</a:t>
            </a:r>
            <a:endParaRPr sz="1200">
              <a:latin typeface="Open Sans"/>
            </a:endParaRPr>
          </a:p>
        </p:txBody>
      </p:sp>
      <p:sp>
        <p:nvSpPr>
          <p:cNvPr id="345" name="Google Shape;345;p43"/>
          <p:cNvSpPr txBox="1"/>
          <p:nvPr/>
        </p:nvSpPr>
        <p:spPr>
          <a:xfrm>
            <a:off x="196948" y="1326454"/>
            <a:ext cx="458606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A982A35E-EAAF-CED2-50E2-A35315C47DF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44"/>
          <p:cNvSpPr txBox="1"/>
          <p:nvPr/>
        </p:nvSpPr>
        <p:spPr>
          <a:xfrm>
            <a:off x="4994030" y="908720"/>
            <a:ext cx="7150641"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3.संचालन चरण</a:t>
            </a:r>
            <a:endParaRPr sz="2800" b="1" dirty="0">
              <a:solidFill>
                <a:srgbClr val="FF0000"/>
              </a:solidFill>
              <a:latin typeface="Open Sans"/>
              <a:sym typeface="Arial"/>
            </a:endParaRPr>
          </a:p>
          <a:p>
            <a:pPr marL="0" marR="0" lvl="0" indent="0" algn="l" rtl="0">
              <a:spcBef>
                <a:spcPts val="0"/>
              </a:spcBef>
              <a:spcAft>
                <a:spcPts val="0"/>
              </a:spcAft>
              <a:buNone/>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इसमें निम्नलिखित को </a:t>
            </a:r>
            <a:r>
              <a:rPr lang="en-US" sz="2800" dirty="0" err="1">
                <a:solidFill>
                  <a:schemeClr val="dk1"/>
                </a:solidFill>
                <a:latin typeface="Open Sans"/>
                <a:sym typeface="Arial"/>
              </a:rPr>
              <a:t>शामिल</a:t>
            </a:r>
            <a:r>
              <a:rPr lang="en-US" sz="2800" dirty="0">
                <a:solidFill>
                  <a:schemeClr val="dk1"/>
                </a:solidFill>
                <a:latin typeface="Open Sans"/>
                <a:sym typeface="Arial"/>
              </a:rPr>
              <a:t> </a:t>
            </a:r>
            <a:r>
              <a:rPr lang="en-US" sz="2800" dirty="0" err="1">
                <a:solidFill>
                  <a:schemeClr val="dk1"/>
                </a:solidFill>
                <a:latin typeface="Open Sans"/>
                <a:sym typeface="Arial"/>
              </a:rPr>
              <a:t>करें</a:t>
            </a:r>
            <a:r>
              <a:rPr lang="en-US" sz="2800" dirty="0">
                <a:solidFill>
                  <a:schemeClr val="dk1"/>
                </a:solidFill>
                <a:latin typeface="Open Sans"/>
                <a:sym typeface="Arial"/>
              </a:rPr>
              <a:t> </a:t>
            </a:r>
            <a:r>
              <a:rPr lang="en-US" sz="2800" b="1" dirty="0" err="1">
                <a:solidFill>
                  <a:schemeClr val="dk1"/>
                </a:solidFill>
                <a:latin typeface="Open Sans"/>
                <a:sym typeface="Arial"/>
              </a:rPr>
              <a:t>दैनिक</a:t>
            </a:r>
            <a:r>
              <a:rPr lang="en-US" sz="2800" b="1" dirty="0">
                <a:solidFill>
                  <a:schemeClr val="dk1"/>
                </a:solidFill>
                <a:latin typeface="Open Sans"/>
                <a:sym typeface="Arial"/>
              </a:rPr>
              <a:t> ब्रीफिंग</a:t>
            </a:r>
            <a:r>
              <a:rPr lang="en-US" sz="2800" dirty="0">
                <a:solidFill>
                  <a:schemeClr val="dk1"/>
                </a:solidFill>
                <a:latin typeface="Open Sans"/>
                <a:sym typeface="Arial"/>
              </a:rPr>
              <a:t>:</a:t>
            </a:r>
            <a:endParaRPr sz="1200" dirty="0">
              <a:latin typeface="Open Sans"/>
            </a:endParaRPr>
          </a:p>
          <a:p>
            <a:pPr marL="0" marR="0" lvl="0" indent="0" algn="l" rtl="0">
              <a:spcBef>
                <a:spcPts val="0"/>
              </a:spcBef>
              <a:spcAft>
                <a:spcPts val="0"/>
              </a:spcAft>
              <a:buNone/>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चेतावनी और अलार्म संकेत</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भागने के रास्ते और मिलने के स्थान</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यदि उपयुक्त हो तो सुरक्षा अधिकारी को नामित करें।</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पहचान जैकेट का उपयोग</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चिकित्सा सुविधा का स्थान और</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दुर्घटना या चोट की स्थिति में परिवहन विधि</a:t>
            </a:r>
            <a:endParaRPr sz="1200" dirty="0">
              <a:latin typeface="Open Sans"/>
            </a:endParaRPr>
          </a:p>
        </p:txBody>
      </p:sp>
      <p:sp>
        <p:nvSpPr>
          <p:cNvPr id="353" name="Google Shape;353;p44"/>
          <p:cNvSpPr txBox="1"/>
          <p:nvPr/>
        </p:nvSpPr>
        <p:spPr>
          <a:xfrm>
            <a:off x="0" y="1593740"/>
            <a:ext cx="5022166"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6E2D77E6-12D2-D3A4-9097-AF47A1CD5E14}"/>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60" name="Google Shape;360;p45"/>
          <p:cNvSpPr txBox="1"/>
          <p:nvPr/>
        </p:nvSpPr>
        <p:spPr>
          <a:xfrm>
            <a:off x="4614204" y="908720"/>
            <a:ext cx="7530468"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3.संचालन चरण</a:t>
            </a:r>
            <a:endParaRPr sz="2800" b="1" dirty="0">
              <a:solidFill>
                <a:srgbClr val="FF0000"/>
              </a:solidFill>
              <a:latin typeface="Open Sans"/>
              <a:sym typeface="Arial"/>
            </a:endParaRPr>
          </a:p>
          <a:p>
            <a:pPr marL="0" marR="0" lvl="0" indent="0" algn="l" rtl="0">
              <a:spcBef>
                <a:spcPts val="0"/>
              </a:spcBef>
              <a:spcAft>
                <a:spcPts val="0"/>
              </a:spcAft>
              <a:buNone/>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कार्यस्थल पर कार्य करते समय सुरक्षा दिशानिर्देश:</a:t>
            </a:r>
            <a:r>
              <a:rPr lang="en-US" sz="2800" dirty="0">
                <a:solidFill>
                  <a:schemeClr val="dk1"/>
                </a:solidFill>
                <a:latin typeface="Open Sans"/>
                <a:ea typeface="Calibri"/>
                <a:cs typeface="Calibri"/>
                <a:sym typeface="Calibri"/>
              </a:rPr>
              <a:t> </a:t>
            </a:r>
            <a:endParaRPr sz="1200" dirty="0">
              <a:latin typeface="Open Sans"/>
            </a:endParaRPr>
          </a:p>
          <a:p>
            <a:pPr marL="0" marR="0" lvl="0" indent="0" algn="l" rtl="0">
              <a:spcBef>
                <a:spcPts val="0"/>
              </a:spcBef>
              <a:spcAft>
                <a:spcPts val="0"/>
              </a:spcAft>
              <a:buNone/>
            </a:pPr>
            <a:endParaRPr sz="2800" dirty="0">
              <a:solidFill>
                <a:schemeClr val="dk1"/>
              </a:solidFill>
              <a:latin typeface="Open Sans"/>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कार्य योजना में सुरक्षा मानकों को शामिल करें।</a:t>
            </a:r>
            <a:endParaRPr sz="1200" dirty="0">
              <a:latin typeface="Open Sans"/>
            </a:endParaRPr>
          </a:p>
          <a:p>
            <a:pPr marL="457200" lvl="0" indent="-457200">
              <a:buClr>
                <a:schemeClr val="dk1"/>
              </a:buClr>
              <a:buSzPts val="3200"/>
              <a:buFont typeface="Noto Sans Symbols"/>
              <a:buChar char="✔"/>
            </a:pPr>
            <a:r>
              <a:rPr lang="hi-IN" sz="2800" dirty="0"/>
              <a:t>सुरक्षा मानकों के अनुपालन सुनिश्चित करने हेतु परिचालन एवं संभार-तंत्र गतिविधियों की सतत निगरानी करना आवश्यक है।</a:t>
            </a:r>
            <a:endParaRPr lang="en-US" sz="2800" dirty="0"/>
          </a:p>
          <a:p>
            <a:pPr marL="457200" lvl="0" indent="-457200">
              <a:buClr>
                <a:schemeClr val="dk1"/>
              </a:buClr>
              <a:buSzPts val="3200"/>
              <a:buFont typeface="Noto Sans Symbols"/>
              <a:buChar char="✔"/>
            </a:pPr>
            <a:r>
              <a:rPr lang="en-US" sz="2800" dirty="0" err="1">
                <a:solidFill>
                  <a:schemeClr val="dk1"/>
                </a:solidFill>
                <a:latin typeface="Open Sans"/>
                <a:sym typeface="Arial"/>
              </a:rPr>
              <a:t>कार्मिकों</a:t>
            </a:r>
            <a:r>
              <a:rPr lang="en-US" sz="2800" dirty="0">
                <a:solidFill>
                  <a:schemeClr val="dk1"/>
                </a:solidFill>
                <a:latin typeface="Open Sans"/>
                <a:sym typeface="Arial"/>
              </a:rPr>
              <a:t> के लिए लेखांकन पर जोर दें।</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कार्मिक रोटेशन पर जोर दें।</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थकान और तनाव के लिए कर्मचारियों पर नज़र रखें।</a:t>
            </a:r>
            <a:endParaRPr sz="1200" dirty="0">
              <a:latin typeface="Open Sans"/>
            </a:endParaRPr>
          </a:p>
        </p:txBody>
      </p:sp>
      <p:sp>
        <p:nvSpPr>
          <p:cNvPr id="361" name="Google Shape;361;p45"/>
          <p:cNvSpPr txBox="1"/>
          <p:nvPr/>
        </p:nvSpPr>
        <p:spPr>
          <a:xfrm>
            <a:off x="301775" y="1875094"/>
            <a:ext cx="3637179"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9EB99908-64BD-D92A-6677-93B7933DDB4D}"/>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p46"/>
          <p:cNvSpPr txBox="1"/>
          <p:nvPr/>
        </p:nvSpPr>
        <p:spPr>
          <a:xfrm>
            <a:off x="4529796" y="1063764"/>
            <a:ext cx="7614875"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3.संचालन चरण</a:t>
            </a:r>
            <a:endParaRPr sz="2800" b="1">
              <a:solidFill>
                <a:srgbClr val="FF0000"/>
              </a:solidFill>
              <a:latin typeface="Open Sans"/>
              <a:sym typeface="Arial"/>
            </a:endParaRPr>
          </a:p>
          <a:p>
            <a:pPr marL="0" marR="0" lvl="0" indent="0" algn="l" rtl="0">
              <a:spcBef>
                <a:spcPts val="0"/>
              </a:spcBef>
              <a:spcAft>
                <a:spcPts val="0"/>
              </a:spcAft>
              <a:buNone/>
            </a:pPr>
            <a:endParaRPr sz="280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टीम लीडरों को यह सुनिश्चित करना होगा कि सभी कर्मचारी स्वच्छता नियमों का पालन करें, विशेषकर खाने से पहले और बाद में।</a:t>
            </a:r>
            <a:endParaRPr sz="1200">
              <a:latin typeface="Open Sans"/>
            </a:endParaRPr>
          </a:p>
          <a:p>
            <a:pPr marL="457200" marR="0" lvl="0" indent="-254000" algn="l" rtl="0">
              <a:spcBef>
                <a:spcPts val="0"/>
              </a:spcBef>
              <a:spcAft>
                <a:spcPts val="0"/>
              </a:spcAft>
              <a:buClr>
                <a:schemeClr val="dk1"/>
              </a:buClr>
              <a:buSzPts val="3200"/>
              <a:buFont typeface="Noto Sans Symbols"/>
              <a:buNone/>
            </a:pPr>
            <a:endParaRPr sz="280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सभी चोटों और दुर्घटनाओं की रिपोर्ट करें और जांच करें।</a:t>
            </a:r>
            <a:endParaRPr sz="1200">
              <a:latin typeface="Open Sans"/>
            </a:endParaRPr>
          </a:p>
        </p:txBody>
      </p:sp>
      <p:sp>
        <p:nvSpPr>
          <p:cNvPr id="369" name="Google Shape;369;p46"/>
          <p:cNvSpPr txBox="1"/>
          <p:nvPr/>
        </p:nvSpPr>
        <p:spPr>
          <a:xfrm>
            <a:off x="372114" y="1945432"/>
            <a:ext cx="4101412"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CF2BCF9B-F9D2-E2A5-8A92-3A277FE6BB9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6" name="Google Shape;376;p47"/>
          <p:cNvSpPr txBox="1"/>
          <p:nvPr/>
        </p:nvSpPr>
        <p:spPr>
          <a:xfrm>
            <a:off x="4656412" y="1643513"/>
            <a:ext cx="7161923"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4.निष्क्रियीकरण और विमुद्रीकरण चरण</a:t>
            </a:r>
            <a:r>
              <a:rPr lang="en-US" sz="2800" dirty="0">
                <a:solidFill>
                  <a:schemeClr val="dk1"/>
                </a:solidFill>
                <a:latin typeface="Open Sans"/>
                <a:sym typeface="Arial"/>
              </a:rPr>
              <a:t> </a:t>
            </a:r>
            <a:endParaRPr sz="1200" dirty="0">
              <a:latin typeface="Open Sans"/>
            </a:endParaRPr>
          </a:p>
          <a:p>
            <a:pPr marL="0" marR="0" lvl="0" indent="0" algn="l" rtl="0">
              <a:spcBef>
                <a:spcPts val="0"/>
              </a:spcBef>
              <a:spcAft>
                <a:spcPts val="0"/>
              </a:spcAft>
              <a:buNone/>
            </a:pPr>
            <a:endParaRPr sz="2800" dirty="0">
              <a:solidFill>
                <a:schemeClr val="dk1"/>
              </a:solidFill>
              <a:latin typeface="Open Sans"/>
              <a:sym typeface="Arial"/>
            </a:endParaRPr>
          </a:p>
          <a:p>
            <a:pPr lvl="0"/>
            <a:r>
              <a:rPr lang="hi-IN" sz="2800" dirty="0" err="1"/>
              <a:t>सक्रियण</a:t>
            </a:r>
            <a:r>
              <a:rPr lang="hi-IN" sz="2800" dirty="0"/>
              <a:t> और गतिशीलता चरण के समान | कार्मिकों की थकान, तनाव और </a:t>
            </a:r>
            <a:r>
              <a:rPr lang="hi-IN" sz="2800" dirty="0" err="1"/>
              <a:t>अभिघातज</a:t>
            </a:r>
            <a:r>
              <a:rPr lang="hi-IN" sz="2800" dirty="0"/>
              <a:t> के बाद के तनाव विकार (</a:t>
            </a:r>
            <a:r>
              <a:rPr lang="en-IN" sz="2800" dirty="0"/>
              <a:t>PTSD) </a:t>
            </a:r>
            <a:r>
              <a:rPr lang="hi-IN" sz="2800" dirty="0"/>
              <a:t>पर विशेष जोर दे ।</a:t>
            </a:r>
            <a:endParaRPr sz="1200" dirty="0">
              <a:latin typeface="Open Sans"/>
            </a:endParaRPr>
          </a:p>
        </p:txBody>
      </p:sp>
      <p:sp>
        <p:nvSpPr>
          <p:cNvPr id="377" name="Google Shape;377;p47"/>
          <p:cNvSpPr txBox="1"/>
          <p:nvPr/>
        </p:nvSpPr>
        <p:spPr>
          <a:xfrm>
            <a:off x="0" y="1424927"/>
            <a:ext cx="4487593"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E2E189FE-AE8E-045F-F63A-7588F3345F75}"/>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Google Shape;384;p48"/>
          <p:cNvSpPr txBox="1"/>
          <p:nvPr/>
        </p:nvSpPr>
        <p:spPr>
          <a:xfrm>
            <a:off x="4501662" y="1063764"/>
            <a:ext cx="7643010"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5. मिशन के बाद की गतिविधियाँ</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जितनी जल्दी हो सके, मिशन के मजबूत और कमजोर सुरक्षा बिंदुओं का दस्तावेजीकरण करें।</a:t>
            </a:r>
            <a:endParaRPr sz="1200" dirty="0">
              <a:latin typeface="Open Sans"/>
            </a:endParaRPr>
          </a:p>
          <a:p>
            <a:pPr marL="457200" marR="0" lvl="0" indent="-254000" algn="l"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457200" lvl="0" indent="-457200">
              <a:buClr>
                <a:schemeClr val="dk1"/>
              </a:buClr>
              <a:buSzPts val="3200"/>
              <a:buFont typeface="Noto Sans Symbols"/>
              <a:buChar char="▪"/>
            </a:pPr>
            <a:r>
              <a:rPr lang="hi-IN" sz="2800" dirty="0">
                <a:solidFill>
                  <a:schemeClr val="dk1"/>
                </a:solidFill>
                <a:latin typeface="Open Sans"/>
              </a:rPr>
              <a:t>मिशन रिपोर्ट में सीखे गए सबक के साथ सारी जानकारी शामिल करें।</a:t>
            </a:r>
          </a:p>
          <a:p>
            <a:pPr marL="457200" lvl="0" indent="-457200">
              <a:buClr>
                <a:schemeClr val="dk1"/>
              </a:buClr>
              <a:buSzPts val="3200"/>
              <a:buFont typeface="Noto Sans Symbols"/>
              <a:buChar char="▪"/>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मिशन के सभी पहलुओं का मूल्यांकन करने के लिए सभी सीएसएसआर टीम सदस्यों के साथ मिशन-पश्चात मूल्यांकन सत्र आयोजित करें।</a:t>
            </a:r>
            <a:endParaRPr sz="1200" dirty="0">
              <a:latin typeface="Open Sans"/>
            </a:endParaRPr>
          </a:p>
        </p:txBody>
      </p:sp>
      <p:sp>
        <p:nvSpPr>
          <p:cNvPr id="385" name="Google Shape;385;p48"/>
          <p:cNvSpPr txBox="1"/>
          <p:nvPr/>
        </p:nvSpPr>
        <p:spPr>
          <a:xfrm>
            <a:off x="526858" y="1762552"/>
            <a:ext cx="3313622" cy="37856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58F2DC81-C286-0535-15A5-1DCDCFD791CD}"/>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2" name="Google Shape;392;p49"/>
          <p:cNvSpPr txBox="1"/>
          <p:nvPr/>
        </p:nvSpPr>
        <p:spPr>
          <a:xfrm>
            <a:off x="4487594" y="1063764"/>
            <a:ext cx="7657078"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5. मिशन के बाद की गतिविधियाँ</a:t>
            </a:r>
            <a:endParaRPr sz="1200" dirty="0">
              <a:latin typeface="Open Sans"/>
            </a:endParaRPr>
          </a:p>
          <a:p>
            <a:pPr marL="0" marR="0" lvl="0" indent="0" algn="l" rtl="0">
              <a:spcBef>
                <a:spcPts val="0"/>
              </a:spcBef>
              <a:spcAft>
                <a:spcPts val="0"/>
              </a:spcAft>
              <a:buNone/>
            </a:pPr>
            <a:r>
              <a:rPr lang="en-US" sz="2800" b="1" dirty="0">
                <a:solidFill>
                  <a:srgbClr val="FF0000"/>
                </a:solidFill>
                <a:latin typeface="Open Sans"/>
                <a:sym typeface="Arial"/>
              </a:rPr>
              <a:t> </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दस्तावेज़ </a:t>
            </a:r>
            <a:r>
              <a:rPr lang="en-US" sz="2800" dirty="0" err="1">
                <a:solidFill>
                  <a:schemeClr val="dk1"/>
                </a:solidFill>
                <a:latin typeface="Open Sans"/>
                <a:sym typeface="Arial"/>
              </a:rPr>
              <a:t>कैसे</a:t>
            </a:r>
            <a:r>
              <a:rPr lang="en-US" sz="2800" dirty="0">
                <a:solidFill>
                  <a:schemeClr val="dk1"/>
                </a:solidFill>
                <a:latin typeface="Open Sans"/>
                <a:sym typeface="Arial"/>
              </a:rPr>
              <a:t> </a:t>
            </a:r>
            <a:r>
              <a:rPr lang="en-US" sz="2800" dirty="0" err="1">
                <a:solidFill>
                  <a:schemeClr val="dk1"/>
                </a:solidFill>
                <a:latin typeface="Open Sans"/>
                <a:sym typeface="Arial"/>
              </a:rPr>
              <a:t>करें</a:t>
            </a:r>
            <a:r>
              <a:rPr lang="en-US" sz="2800" dirty="0">
                <a:solidFill>
                  <a:schemeClr val="dk1"/>
                </a:solidFill>
                <a:latin typeface="Open Sans"/>
                <a:sym typeface="Arial"/>
              </a:rPr>
              <a:t> </a:t>
            </a:r>
            <a:r>
              <a:rPr lang="en-US" sz="2800" b="1" dirty="0" err="1">
                <a:solidFill>
                  <a:schemeClr val="dk1"/>
                </a:solidFill>
                <a:latin typeface="Open Sans"/>
                <a:sym typeface="Arial"/>
              </a:rPr>
              <a:t>सुधार</a:t>
            </a:r>
            <a:r>
              <a:rPr lang="en-US" sz="2800" b="1" dirty="0">
                <a:solidFill>
                  <a:schemeClr val="dk1"/>
                </a:solidFill>
                <a:latin typeface="Open Sans"/>
                <a:sym typeface="Arial"/>
              </a:rPr>
              <a:t> </a:t>
            </a:r>
            <a:r>
              <a:rPr lang="en-US" sz="2800" dirty="0" err="1">
                <a:solidFill>
                  <a:schemeClr val="dk1"/>
                </a:solidFill>
                <a:latin typeface="Open Sans"/>
                <a:sym typeface="Arial"/>
              </a:rPr>
              <a:t>विशिष्ट</a:t>
            </a:r>
            <a:r>
              <a:rPr lang="en-US" sz="2800" dirty="0">
                <a:solidFill>
                  <a:schemeClr val="dk1"/>
                </a:solidFill>
                <a:latin typeface="Open Sans"/>
                <a:sym typeface="Arial"/>
              </a:rPr>
              <a:t> सुरक्षा प्रक्रियाएं.</a:t>
            </a:r>
            <a:endParaRPr sz="1200" dirty="0">
              <a:latin typeface="Open Sans"/>
            </a:endParaRPr>
          </a:p>
          <a:p>
            <a:pPr marL="457200" marR="0" lvl="0" indent="-254000" algn="l"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PTSD के लिए उपचार प्रदान करें।</a:t>
            </a:r>
            <a:endParaRPr sz="1200" dirty="0">
              <a:latin typeface="Open Sans"/>
            </a:endParaRPr>
          </a:p>
          <a:p>
            <a:pPr marL="457200" marR="0" lvl="0" indent="-254000" algn="l"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सभी घिसे हुए या खराब हो चुके पीपीई और सुरक्षा उपकरण बदलें।</a:t>
            </a:r>
            <a:endParaRPr sz="1200" dirty="0">
              <a:latin typeface="Open Sans"/>
            </a:endParaRPr>
          </a:p>
        </p:txBody>
      </p:sp>
      <p:sp>
        <p:nvSpPr>
          <p:cNvPr id="393" name="Google Shape;393;p49"/>
          <p:cNvSpPr txBox="1"/>
          <p:nvPr/>
        </p:nvSpPr>
        <p:spPr>
          <a:xfrm>
            <a:off x="456519" y="1621875"/>
            <a:ext cx="4242089"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dirty="0">
                <a:solidFill>
                  <a:srgbClr val="C00000"/>
                </a:solidFill>
                <a:latin typeface="Open Sans"/>
                <a:sym typeface="Arial"/>
              </a:rPr>
              <a:t>मिशन चरणों के दौरान सुरक्षा संबंधी विचार</a:t>
            </a:r>
          </a:p>
        </p:txBody>
      </p:sp>
      <p:sp>
        <p:nvSpPr>
          <p:cNvPr id="2" name="Slide Number Placeholder 1">
            <a:extLst>
              <a:ext uri="{FF2B5EF4-FFF2-40B4-BE49-F238E27FC236}">
                <a16:creationId xmlns:a16="http://schemas.microsoft.com/office/drawing/2014/main" id="{7537E80D-DEED-785F-DE82-F44FDE90A80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50"/>
          <p:cNvSpPr txBox="1"/>
          <p:nvPr/>
        </p:nvSpPr>
        <p:spPr>
          <a:xfrm>
            <a:off x="4171852" y="1171151"/>
            <a:ext cx="7841628"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Open Sans"/>
                <a:sym typeface="Arial"/>
              </a:rPr>
              <a:t>	</a:t>
            </a:r>
            <a:r>
              <a:rPr lang="en-US" sz="2800" dirty="0" err="1">
                <a:solidFill>
                  <a:schemeClr val="dk1"/>
                </a:solidFill>
                <a:latin typeface="Open Sans"/>
                <a:sym typeface="Arial"/>
              </a:rPr>
              <a:t>सभी</a:t>
            </a:r>
            <a:r>
              <a:rPr lang="en-US" sz="2800" dirty="0">
                <a:solidFill>
                  <a:schemeClr val="dk1"/>
                </a:solidFill>
                <a:latin typeface="Open Sans"/>
                <a:sym typeface="Arial"/>
              </a:rPr>
              <a:t> सुरक्षा-संबंधी मामलों का प्रभारी व्यक्ति, जिसे आवश्यकता पड़ने पर सभी गतिविधियों को आंशिक या पूर्ण रूप से रोकने का अधिकार है। CSSR संचालन के लिए सुरक्षित वातावरण बनाए रखने की ज़िम्मेदारी।</a:t>
            </a:r>
            <a:endParaRPr sz="1200" dirty="0">
              <a:latin typeface="Open Sans"/>
            </a:endParaRPr>
          </a:p>
          <a:p>
            <a:pPr marL="0" marR="0" lvl="0" indent="0" algn="just" rtl="0">
              <a:spcBef>
                <a:spcPts val="0"/>
              </a:spcBef>
              <a:spcAft>
                <a:spcPts val="0"/>
              </a:spcAft>
              <a:buNone/>
            </a:pPr>
            <a:endParaRPr sz="2800" b="1" dirty="0">
              <a:solidFill>
                <a:srgbClr val="FF0000"/>
              </a:solidFill>
              <a:latin typeface="Open Sans"/>
              <a:sym typeface="Arial"/>
            </a:endParaRPr>
          </a:p>
          <a:p>
            <a:pPr marL="0" marR="0" lvl="0" indent="0" algn="just" rtl="0">
              <a:spcBef>
                <a:spcPts val="0"/>
              </a:spcBef>
              <a:spcAft>
                <a:spcPts val="0"/>
              </a:spcAft>
              <a:buNone/>
            </a:pPr>
            <a:r>
              <a:rPr lang="hi-IN" sz="2800" b="1" dirty="0">
                <a:solidFill>
                  <a:srgbClr val="FF0000"/>
                </a:solidFill>
                <a:latin typeface="Open Sans"/>
                <a:sym typeface="Arial"/>
              </a:rPr>
              <a:t>कार्य </a:t>
            </a:r>
            <a:r>
              <a:rPr lang="en-US" sz="2800" b="1" dirty="0">
                <a:solidFill>
                  <a:srgbClr val="FF0000"/>
                </a:solidFill>
                <a:latin typeface="Open Sans"/>
                <a:sym typeface="Arial"/>
              </a:rPr>
              <a:t>:</a:t>
            </a:r>
            <a:r>
              <a:rPr lang="en-US" sz="2800" dirty="0">
                <a:solidFill>
                  <a:schemeClr val="dk1"/>
                </a:solidFill>
                <a:latin typeface="Open Sans"/>
                <a:sym typeface="Arial"/>
              </a:rPr>
              <a:t> </a:t>
            </a:r>
            <a:endParaRPr sz="12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ऑपरेशन के सभी चरणों के दौरान कार्यों और स्थितियों पर नज़र रखता है।</a:t>
            </a:r>
            <a:endParaRPr sz="12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संपूर्ण बचाव स्थल पर नजर रखें, संभावित खतरनाक स्थितियों को पहचानें और विनाशकारी बनने से पहले उनका समाधान करें</a:t>
            </a:r>
            <a:endParaRPr sz="1200" dirty="0">
              <a:latin typeface="Open Sans"/>
            </a:endParaRPr>
          </a:p>
        </p:txBody>
      </p:sp>
      <p:sp>
        <p:nvSpPr>
          <p:cNvPr id="401" name="Google Shape;401;p50"/>
          <p:cNvSpPr txBox="1"/>
          <p:nvPr/>
        </p:nvSpPr>
        <p:spPr>
          <a:xfrm>
            <a:off x="442452" y="2592546"/>
            <a:ext cx="356684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सुरक्षा अधिकारी</a:t>
            </a:r>
          </a:p>
        </p:txBody>
      </p:sp>
      <p:sp>
        <p:nvSpPr>
          <p:cNvPr id="2" name="Slide Number Placeholder 1">
            <a:extLst>
              <a:ext uri="{FF2B5EF4-FFF2-40B4-BE49-F238E27FC236}">
                <a16:creationId xmlns:a16="http://schemas.microsoft.com/office/drawing/2014/main" id="{72DDBA06-F78B-1D19-C627-DE759E3CB54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8" name="Google Shape;408;p51"/>
          <p:cNvSpPr txBox="1"/>
          <p:nvPr/>
        </p:nvSpPr>
        <p:spPr>
          <a:xfrm>
            <a:off x="4210148" y="841648"/>
            <a:ext cx="7876721" cy="532449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FF0000"/>
                </a:solidFill>
                <a:latin typeface="Open Sans"/>
                <a:sym typeface="Arial"/>
              </a:rPr>
              <a:t>समारोह:</a:t>
            </a:r>
            <a:r>
              <a:rPr lang="en-US" sz="2800" dirty="0">
                <a:solidFill>
                  <a:schemeClr val="dk1"/>
                </a:solidFill>
                <a:latin typeface="Open Sans"/>
                <a:sym typeface="Arial"/>
              </a:rPr>
              <a:t> </a:t>
            </a:r>
            <a:endParaRPr sz="1200" dirty="0">
              <a:latin typeface="Open Sans"/>
            </a:endParaRPr>
          </a:p>
          <a:p>
            <a:pPr marL="457200" lvl="0" indent="-457200" algn="just">
              <a:buClr>
                <a:schemeClr val="dk1"/>
              </a:buClr>
              <a:buSzPts val="3200"/>
              <a:buFont typeface="Noto Sans Symbols"/>
              <a:buChar char="▪"/>
            </a:pPr>
            <a:r>
              <a:rPr lang="hi-IN" sz="2400" dirty="0"/>
              <a:t>सुरक्षा अधिकारी अथवा </a:t>
            </a:r>
            <a:r>
              <a:rPr lang="hi-IN" sz="2400" dirty="0" err="1"/>
              <a:t>लुकआउट</a:t>
            </a:r>
            <a:r>
              <a:rPr lang="hi-IN" sz="2400" dirty="0"/>
              <a:t> को सुरक्षित स्थिति में कार्य करना चाहिए, जहाँ से उसे कार्य क्षेत्र का स्पष्ट दृश्य प्राप्त हो सके। यह स्थान सीधे कार्य क्षेत्र के बाहर होना चाहिए।</a:t>
            </a:r>
          </a:p>
          <a:p>
            <a:pPr marL="457200" lvl="0" indent="-457200" algn="just">
              <a:buClr>
                <a:schemeClr val="dk1"/>
              </a:buClr>
              <a:buSzPts val="3200"/>
              <a:buFont typeface="Noto Sans Symbols"/>
              <a:buChar char="▪"/>
            </a:pPr>
            <a:r>
              <a:rPr lang="hi-IN" sz="2400" dirty="0"/>
              <a:t>इस व्यक्ति को ऑपरेशन के वास्तविक ‘हाथों‑हाथ’ भाग में शामिल होना पूर्णतः निषिद्ध है। ऐसा करने से उसकी वस्तुनिष्ठ पर्यवेक्षक बने रहने की क्षमता सीमित हो सकती है, जबकि उसका मुख्य दायित्व संभावित खतरों की पहचान करना है।</a:t>
            </a:r>
          </a:p>
          <a:p>
            <a:pPr marL="457200" lvl="0" indent="-457200" algn="just">
              <a:buClr>
                <a:schemeClr val="dk1"/>
              </a:buClr>
              <a:buSzPts val="3200"/>
              <a:buFont typeface="Noto Sans Symbols"/>
              <a:buChar char="▪"/>
            </a:pPr>
            <a:r>
              <a:rPr lang="hi-IN" sz="2400" dirty="0"/>
              <a:t>सुरक्षा अधिकारी सभी के लिए आसानी से पहचाने जा सकें। इसके लिए उन्हें उनके रेडियो </a:t>
            </a:r>
            <a:r>
              <a:rPr lang="hi-IN" sz="2400" dirty="0" err="1"/>
              <a:t>पदनाम</a:t>
            </a:r>
            <a:r>
              <a:rPr lang="hi-IN" sz="2400" dirty="0"/>
              <a:t> द्वारा अथवा 'सुरक्षा अधिकारी' लिखी </a:t>
            </a:r>
            <a:r>
              <a:rPr lang="hi-IN" sz="2400" dirty="0" err="1"/>
              <a:t>जैकिट</a:t>
            </a:r>
            <a:r>
              <a:rPr lang="hi-IN" sz="2400" dirty="0"/>
              <a:t> पहनकर पहचाना जाना चाहिए। एक छोटे समूह में </a:t>
            </a:r>
            <a:r>
              <a:rPr lang="en-US" sz="2400" dirty="0" err="1">
                <a:solidFill>
                  <a:schemeClr val="dk1"/>
                </a:solidFill>
                <a:latin typeface="Open Sans"/>
                <a:sym typeface="Arial"/>
              </a:rPr>
              <a:t>सुरक्षा</a:t>
            </a:r>
            <a:r>
              <a:rPr lang="en-US" sz="2400" dirty="0">
                <a:solidFill>
                  <a:schemeClr val="dk1"/>
                </a:solidFill>
                <a:latin typeface="Open Sans"/>
                <a:sym typeface="Arial"/>
              </a:rPr>
              <a:t> ब्रीफिंग के दौरान पहचाना जा सकने योग्य होना चाहिए।</a:t>
            </a:r>
            <a:endParaRPr sz="2400" dirty="0">
              <a:latin typeface="Open Sans"/>
            </a:endParaRPr>
          </a:p>
        </p:txBody>
      </p:sp>
      <p:sp>
        <p:nvSpPr>
          <p:cNvPr id="409" name="Google Shape;409;p51"/>
          <p:cNvSpPr txBox="1"/>
          <p:nvPr/>
        </p:nvSpPr>
        <p:spPr>
          <a:xfrm>
            <a:off x="175607" y="2309318"/>
            <a:ext cx="3785136"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सुरक्षा अधिकारी</a:t>
            </a:r>
          </a:p>
        </p:txBody>
      </p:sp>
      <p:sp>
        <p:nvSpPr>
          <p:cNvPr id="2" name="Slide Number Placeholder 1">
            <a:extLst>
              <a:ext uri="{FF2B5EF4-FFF2-40B4-BE49-F238E27FC236}">
                <a16:creationId xmlns:a16="http://schemas.microsoft.com/office/drawing/2014/main" id="{E516AEFB-D263-6BAE-5470-394731C72EF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idx="4294967295"/>
          </p:nvPr>
        </p:nvSpPr>
        <p:spPr>
          <a:xfrm>
            <a:off x="305218" y="2553682"/>
            <a:ext cx="4252715" cy="10955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Arial"/>
              <a:buNone/>
            </a:pPr>
            <a:r>
              <a:rPr lang="en-IN" sz="4000" b="1" dirty="0">
                <a:solidFill>
                  <a:srgbClr val="C00000"/>
                </a:solidFill>
                <a:latin typeface="Open Sans"/>
                <a:ea typeface="Arial"/>
                <a:cs typeface="Arial"/>
                <a:sym typeface="Arial"/>
              </a:rPr>
              <a:t>सीएसएसआर संचालन में सुरक्षा</a:t>
            </a:r>
            <a:endParaRPr lang="en-IN" sz="4000" b="1" cap="none" dirty="0">
              <a:solidFill>
                <a:srgbClr val="C00000"/>
              </a:solidFill>
              <a:latin typeface="Open Sans"/>
              <a:ea typeface="Arial"/>
              <a:cs typeface="Arial"/>
              <a:sym typeface="Arial"/>
            </a:endParaRPr>
          </a:p>
        </p:txBody>
      </p:sp>
      <p:sp>
        <p:nvSpPr>
          <p:cNvPr id="136" name="Google Shape;136;p17"/>
          <p:cNvSpPr txBox="1">
            <a:spLocks noGrp="1"/>
          </p:cNvSpPr>
          <p:nvPr>
            <p:ph type="body" idx="4294967295"/>
          </p:nvPr>
        </p:nvSpPr>
        <p:spPr>
          <a:xfrm>
            <a:off x="4871864" y="1484784"/>
            <a:ext cx="7028559" cy="4610100"/>
          </a:xfrm>
          <a:prstGeom prst="rect">
            <a:avLst/>
          </a:prstGeom>
          <a:noFill/>
          <a:ln>
            <a:noFill/>
          </a:ln>
        </p:spPr>
        <p:txBody>
          <a:bodyPr spcFirstLastPara="1" wrap="square" lIns="91425" tIns="45700" rIns="91425" bIns="45700" anchor="t" anchorCtr="0">
            <a:noAutofit/>
          </a:bodyPr>
          <a:lstStyle/>
          <a:p>
            <a:pPr marL="228600" lvl="0" indent="-228600">
              <a:lnSpc>
                <a:spcPct val="150000"/>
              </a:lnSpc>
              <a:spcBef>
                <a:spcPts val="0"/>
              </a:spcBef>
              <a:buSzPts val="3200"/>
              <a:buFont typeface="Noto Sans Symbols"/>
              <a:buChar char="▪"/>
            </a:pPr>
            <a:r>
              <a:rPr lang="hi-IN" dirty="0" err="1"/>
              <a:t>सीएसएसआर</a:t>
            </a:r>
            <a:r>
              <a:rPr lang="hi-IN" dirty="0"/>
              <a:t> </a:t>
            </a:r>
            <a:r>
              <a:rPr lang="en-US" dirty="0" err="1">
                <a:latin typeface="Open Sans"/>
                <a:ea typeface="Arial"/>
                <a:cs typeface="Arial"/>
                <a:sym typeface="Arial"/>
              </a:rPr>
              <a:t>परिचालन</a:t>
            </a:r>
            <a:r>
              <a:rPr lang="hi-IN" dirty="0"/>
              <a:t> वे सबसे </a:t>
            </a:r>
            <a:r>
              <a:rPr lang="hi-IN" b="1" dirty="0"/>
              <a:t>जटिल और कठिन </a:t>
            </a:r>
            <a:r>
              <a:rPr lang="hi-IN" dirty="0"/>
              <a:t>गतिविधियाँ हैं जिनका सामना प्रथम प्रतिक्रिया दल को अपने कर्तव्यों के </a:t>
            </a:r>
            <a:r>
              <a:rPr lang="hi-IN" dirty="0" err="1"/>
              <a:t>निर्वहन</a:t>
            </a:r>
            <a:r>
              <a:rPr lang="hi-IN" dirty="0"/>
              <a:t> के दौरान करना पड़ता है |</a:t>
            </a:r>
            <a:endParaRPr dirty="0">
              <a:latin typeface="Open Sans"/>
              <a:ea typeface="Arial"/>
              <a:cs typeface="Arial"/>
              <a:sym typeface="Arial"/>
            </a:endParaRPr>
          </a:p>
          <a:p>
            <a:pPr marL="228600" lvl="0" indent="-228600" algn="l" rtl="0">
              <a:lnSpc>
                <a:spcPct val="150000"/>
              </a:lnSpc>
              <a:spcBef>
                <a:spcPts val="1000"/>
              </a:spcBef>
              <a:spcAft>
                <a:spcPts val="0"/>
              </a:spcAft>
              <a:buClr>
                <a:schemeClr val="dk1"/>
              </a:buClr>
              <a:buSzPts val="3200"/>
              <a:buFont typeface="Noto Sans Symbols"/>
              <a:buChar char="▪"/>
            </a:pPr>
            <a:r>
              <a:rPr lang="en-US" dirty="0">
                <a:latin typeface="Open Sans"/>
                <a:ea typeface="Arial"/>
                <a:cs typeface="Arial"/>
                <a:sym typeface="Arial"/>
              </a:rPr>
              <a:t>सीएसएसआर परिचालन के दौरान सुरक्षा को प्रभावित करने वाले अनेक कारक हो सकते हैं, जैसा कि नीचे दर्शाया गया है।</a:t>
            </a:r>
            <a:endParaRPr dirty="0">
              <a:solidFill>
                <a:schemeClr val="dk1"/>
              </a:solidFill>
              <a:latin typeface="Open Sans"/>
              <a:ea typeface="Arial"/>
              <a:cs typeface="Arial"/>
              <a:sym typeface="Arial"/>
            </a:endParaRPr>
          </a:p>
        </p:txBody>
      </p:sp>
      <p:sp>
        <p:nvSpPr>
          <p:cNvPr id="2" name="Slide Number Placeholder 1">
            <a:extLst>
              <a:ext uri="{FF2B5EF4-FFF2-40B4-BE49-F238E27FC236}">
                <a16:creationId xmlns:a16="http://schemas.microsoft.com/office/drawing/2014/main" id="{AB901F7E-3EF4-2E33-5945-018024F0FF34}"/>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6" name="Google Shape;416;p52"/>
          <p:cNvSpPr txBox="1"/>
          <p:nvPr/>
        </p:nvSpPr>
        <p:spPr>
          <a:xfrm>
            <a:off x="4543865" y="1941342"/>
            <a:ext cx="7577134" cy="224672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2800" b="1" dirty="0" err="1">
                <a:solidFill>
                  <a:schemeClr val="dk1"/>
                </a:solidFill>
                <a:latin typeface="Open Sans"/>
                <a:sym typeface="Arial"/>
              </a:rPr>
              <a:t>कुल</a:t>
            </a:r>
            <a:r>
              <a:rPr lang="en-US" sz="2800" b="1" dirty="0">
                <a:solidFill>
                  <a:schemeClr val="dk1"/>
                </a:solidFill>
                <a:latin typeface="Open Sans"/>
                <a:sym typeface="Arial"/>
              </a:rPr>
              <a:t> </a:t>
            </a:r>
            <a:r>
              <a:rPr lang="en-US" sz="2800" b="1" dirty="0" err="1">
                <a:solidFill>
                  <a:schemeClr val="dk1"/>
                </a:solidFill>
                <a:latin typeface="Open Sans"/>
                <a:sym typeface="Arial"/>
              </a:rPr>
              <a:t>मिलाकर</a:t>
            </a:r>
            <a:r>
              <a:rPr lang="en-US" sz="2800" b="1" dirty="0">
                <a:solidFill>
                  <a:schemeClr val="dk1"/>
                </a:solidFill>
                <a:latin typeface="Open Sans"/>
                <a:sym typeface="Arial"/>
              </a:rPr>
              <a:t> </a:t>
            </a:r>
            <a:r>
              <a:rPr lang="en-US" sz="2800" dirty="0" err="1">
                <a:solidFill>
                  <a:schemeClr val="dk1"/>
                </a:solidFill>
                <a:latin typeface="Open Sans"/>
                <a:sym typeface="Arial"/>
              </a:rPr>
              <a:t>संपूर्ण</a:t>
            </a:r>
            <a:r>
              <a:rPr lang="en-US" sz="2800" dirty="0">
                <a:solidFill>
                  <a:schemeClr val="dk1"/>
                </a:solidFill>
                <a:latin typeface="Open Sans"/>
                <a:sym typeface="Arial"/>
              </a:rPr>
              <a:t> सीएसएसआर ऑपरेशन के लिए सुरक्षा अधिकारी।</a:t>
            </a:r>
            <a:endParaRPr sz="12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800" b="1" dirty="0" err="1">
                <a:solidFill>
                  <a:schemeClr val="dk1"/>
                </a:solidFill>
                <a:latin typeface="Open Sans"/>
                <a:sym typeface="Arial"/>
              </a:rPr>
              <a:t>साइट</a:t>
            </a:r>
            <a:r>
              <a:rPr lang="en-US" sz="2800" b="1" dirty="0">
                <a:solidFill>
                  <a:schemeClr val="dk1"/>
                </a:solidFill>
                <a:latin typeface="Open Sans"/>
                <a:sym typeface="Arial"/>
              </a:rPr>
              <a:t> </a:t>
            </a:r>
            <a:r>
              <a:rPr lang="en-US" sz="2800" b="1" dirty="0" err="1">
                <a:solidFill>
                  <a:schemeClr val="dk1"/>
                </a:solidFill>
                <a:latin typeface="Open Sans"/>
                <a:sym typeface="Arial"/>
              </a:rPr>
              <a:t>विशिष्ट</a:t>
            </a:r>
            <a:r>
              <a:rPr lang="en-US" sz="2800" b="1" dirty="0">
                <a:solidFill>
                  <a:schemeClr val="dk1"/>
                </a:solidFill>
                <a:latin typeface="Open Sans"/>
                <a:sym typeface="Arial"/>
              </a:rPr>
              <a:t> </a:t>
            </a:r>
            <a:r>
              <a:rPr lang="en-US" sz="2800" dirty="0" err="1">
                <a:solidFill>
                  <a:schemeClr val="dk1"/>
                </a:solidFill>
                <a:latin typeface="Open Sans"/>
                <a:sym typeface="Arial"/>
              </a:rPr>
              <a:t>सुरक्षा</a:t>
            </a:r>
            <a:r>
              <a:rPr lang="en-US" sz="2800" dirty="0">
                <a:solidFill>
                  <a:schemeClr val="dk1"/>
                </a:solidFill>
                <a:latin typeface="Open Sans"/>
                <a:sym typeface="Arial"/>
              </a:rPr>
              <a:t> अधिकारी कार्यशील बचाव के लिए जिम्मेदार होता है।</a:t>
            </a:r>
            <a:endParaRPr sz="1200" dirty="0">
              <a:latin typeface="Open Sans"/>
            </a:endParaRPr>
          </a:p>
        </p:txBody>
      </p:sp>
      <p:sp>
        <p:nvSpPr>
          <p:cNvPr id="417" name="Google Shape;417;p52"/>
          <p:cNvSpPr txBox="1"/>
          <p:nvPr/>
        </p:nvSpPr>
        <p:spPr>
          <a:xfrm>
            <a:off x="310766" y="2100177"/>
            <a:ext cx="3543781"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सुरक्षा अधिकारी की श्रेणियाँ</a:t>
            </a:r>
          </a:p>
        </p:txBody>
      </p:sp>
      <p:sp>
        <p:nvSpPr>
          <p:cNvPr id="2" name="Slide Number Placeholder 1">
            <a:extLst>
              <a:ext uri="{FF2B5EF4-FFF2-40B4-BE49-F238E27FC236}">
                <a16:creationId xmlns:a16="http://schemas.microsoft.com/office/drawing/2014/main" id="{AEEAFDF0-57AD-C3E2-F9EC-97786E545E52}"/>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6" name="Google Shape;416;p52"/>
          <p:cNvSpPr txBox="1"/>
          <p:nvPr/>
        </p:nvSpPr>
        <p:spPr>
          <a:xfrm>
            <a:off x="4362548" y="1195692"/>
            <a:ext cx="7717811" cy="3970277"/>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Noto Sans Symbols"/>
              <a:buChar char="▪"/>
            </a:pPr>
            <a:r>
              <a:rPr lang="hi-IN" sz="2800" b="1" dirty="0"/>
              <a:t>विशेष खतरों </a:t>
            </a:r>
            <a:r>
              <a:rPr lang="hi-IN" sz="2800" dirty="0"/>
              <a:t>सुरक्षा अधिकारी एक व्यक्ति अथवा टीम होती है जिसे किसी विशिष्ट स्थान पर किसी विशेष खतरे की निगरानी हेतु नियुक्त किया जाता है। यह एक व्यक्ति हो सकता है जो सीमित स्थान में कार्यरत </a:t>
            </a:r>
            <a:r>
              <a:rPr lang="hi-IN" sz="2800" dirty="0" err="1"/>
              <a:t>बचावकर्मियों</a:t>
            </a:r>
            <a:r>
              <a:rPr lang="hi-IN" sz="2800" dirty="0"/>
              <a:t> के दौरान बिजली के बॉक्स पर पहरा देता है, अथवा दो व्यक्तियों की टीम हो सकती है जिसे भूकंप के झटकों के समय बांध के नीचे कार्यरत </a:t>
            </a:r>
            <a:r>
              <a:rPr lang="hi-IN" sz="2800" dirty="0" err="1"/>
              <a:t>बचावकर्मियों</a:t>
            </a:r>
            <a:r>
              <a:rPr lang="hi-IN" sz="2800" dirty="0"/>
              <a:t> को पूर्व चेतावनी देने के लिए ढलान पर तैनात किया जाता है।</a:t>
            </a:r>
            <a:endParaRPr sz="1200" dirty="0">
              <a:latin typeface="Open Sans"/>
            </a:endParaRPr>
          </a:p>
        </p:txBody>
      </p:sp>
      <p:sp>
        <p:nvSpPr>
          <p:cNvPr id="417" name="Google Shape;417;p52"/>
          <p:cNvSpPr txBox="1"/>
          <p:nvPr/>
        </p:nvSpPr>
        <p:spPr>
          <a:xfrm>
            <a:off x="268563" y="2100177"/>
            <a:ext cx="351564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Arial"/>
                <a:ea typeface="Arial"/>
                <a:cs typeface="Arial"/>
                <a:sym typeface="Arial"/>
              </a:rPr>
              <a:t>सुरक्षा अधिकारी की श्रेणियाँ</a:t>
            </a:r>
          </a:p>
        </p:txBody>
      </p:sp>
      <p:sp>
        <p:nvSpPr>
          <p:cNvPr id="2" name="Slide Number Placeholder 1">
            <a:extLst>
              <a:ext uri="{FF2B5EF4-FFF2-40B4-BE49-F238E27FC236}">
                <a16:creationId xmlns:a16="http://schemas.microsoft.com/office/drawing/2014/main" id="{D0B6D90A-1F15-5D19-446C-CA2A8978C2A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4" name="Google Shape;424;p53"/>
          <p:cNvSpPr txBox="1"/>
          <p:nvPr/>
        </p:nvSpPr>
        <p:spPr>
          <a:xfrm>
            <a:off x="3948918" y="1199249"/>
            <a:ext cx="8133407" cy="3108503"/>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बहु-खतरा सुरक्षा योजना विभिन्न प्रकार की घटनाओं के लिए सुरक्षा के बुनियादी तत्वों के लिए एक मार्गदर्शिका है। प्रयुक्त संक्षिप्त </a:t>
            </a:r>
            <a:r>
              <a:rPr lang="en-US" sz="2800" dirty="0" err="1">
                <a:solidFill>
                  <a:schemeClr val="dk1"/>
                </a:solidFill>
                <a:latin typeface="Open Sans"/>
                <a:sym typeface="Arial"/>
              </a:rPr>
              <a:t>नाम</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a:t>
            </a:r>
            <a:r>
              <a:rPr lang="en-US" sz="2800" b="1" dirty="0" err="1">
                <a:solidFill>
                  <a:schemeClr val="dk1"/>
                </a:solidFill>
                <a:latin typeface="Open Sans"/>
                <a:sym typeface="Arial"/>
              </a:rPr>
              <a:t>एलसीईएस</a:t>
            </a:r>
            <a:r>
              <a:rPr lang="en-US" sz="2800" dirty="0">
                <a:solidFill>
                  <a:schemeClr val="dk1"/>
                </a:solidFill>
                <a:latin typeface="Open Sans"/>
                <a:sym typeface="Arial"/>
              </a:rPr>
              <a:t>, जिसका </a:t>
            </a:r>
            <a:r>
              <a:rPr lang="en-US" sz="2800" dirty="0" err="1">
                <a:solidFill>
                  <a:schemeClr val="dk1"/>
                </a:solidFill>
                <a:latin typeface="Open Sans"/>
                <a:sym typeface="Arial"/>
              </a:rPr>
              <a:t>अर्थ</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a:t>
            </a:r>
            <a:r>
              <a:rPr lang="en-US" sz="2800" b="1" dirty="0" err="1">
                <a:solidFill>
                  <a:schemeClr val="dk1"/>
                </a:solidFill>
                <a:latin typeface="Open Sans"/>
                <a:sym typeface="Arial"/>
              </a:rPr>
              <a:t>निगरानी</a:t>
            </a:r>
            <a:r>
              <a:rPr lang="en-US" sz="2800" b="1" dirty="0">
                <a:solidFill>
                  <a:schemeClr val="dk1"/>
                </a:solidFill>
                <a:latin typeface="Open Sans"/>
                <a:sym typeface="Arial"/>
              </a:rPr>
              <a:t>, ​​संचार, बचाव मार्ग और सुरक्षित क्षेत्र।</a:t>
            </a:r>
            <a:r>
              <a:rPr lang="en-US" sz="2800" dirty="0">
                <a:solidFill>
                  <a:schemeClr val="dk1"/>
                </a:solidFill>
                <a:latin typeface="Open Sans"/>
                <a:sym typeface="Arial"/>
              </a:rPr>
              <a:t> </a:t>
            </a:r>
            <a:endParaRPr sz="12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किसी भी परिचालन परिदृश्य में सभी प्रतिक्रिया टीम सदस्यों की सुरक्षा और जवाबदेही सुनिश्चित करने के लिए इन क्षेत्रों पर ध्यान दिया जाना चाहिए।</a:t>
            </a:r>
            <a:endParaRPr sz="1200" dirty="0">
              <a:latin typeface="Open Sans"/>
            </a:endParaRPr>
          </a:p>
        </p:txBody>
      </p:sp>
      <p:sp>
        <p:nvSpPr>
          <p:cNvPr id="425" name="Google Shape;425;p53"/>
          <p:cNvSpPr txBox="1"/>
          <p:nvPr/>
        </p:nvSpPr>
        <p:spPr>
          <a:xfrm>
            <a:off x="366123" y="2535635"/>
            <a:ext cx="3441033"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EFC30139-0370-E0E3-859B-1CDA9599EAA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Google Shape;432;p54"/>
          <p:cNvSpPr txBox="1"/>
          <p:nvPr/>
        </p:nvSpPr>
        <p:spPr>
          <a:xfrm>
            <a:off x="3910818" y="1284496"/>
            <a:ext cx="7870317"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1.लुकआउट्स</a:t>
            </a:r>
            <a:r>
              <a:rPr lang="en-US" sz="2800" dirty="0">
                <a:solidFill>
                  <a:schemeClr val="dk1"/>
                </a:solidFill>
                <a:latin typeface="Open Sans"/>
                <a:sym typeface="Arial"/>
              </a:rPr>
              <a:t> </a:t>
            </a:r>
            <a:endParaRPr sz="1200" dirty="0">
              <a:latin typeface="Open Sans"/>
            </a:endParaRPr>
          </a:p>
          <a:p>
            <a:pPr marL="0" marR="0" lvl="0" indent="0" algn="l" rtl="0">
              <a:spcBef>
                <a:spcPts val="0"/>
              </a:spcBef>
              <a:spcAft>
                <a:spcPts val="0"/>
              </a:spcAft>
              <a:buNone/>
            </a:pPr>
            <a:endParaRPr sz="2800" dirty="0">
              <a:solidFill>
                <a:schemeClr val="dk1"/>
              </a:solidFill>
              <a:latin typeface="Open Sans"/>
              <a:sym typeface="Arial"/>
            </a:endParaRPr>
          </a:p>
          <a:p>
            <a:pPr marL="0" marR="0" lvl="0" indent="0" algn="just" rtl="0">
              <a:spcBef>
                <a:spcPts val="0"/>
              </a:spcBef>
              <a:spcAft>
                <a:spcPts val="0"/>
              </a:spcAft>
              <a:buNone/>
            </a:pPr>
            <a:r>
              <a:rPr lang="en-US" sz="2800" dirty="0">
                <a:solidFill>
                  <a:schemeClr val="dk1"/>
                </a:solidFill>
                <a:latin typeface="Open Sans"/>
                <a:sym typeface="Arial"/>
              </a:rPr>
              <a:t>यह सामान्यतः समर्पित सुरक्षा अधिकारी का कार्य होता है। वह व्यक्ति वस्तुनिष्ठ पर्यवेक्षक होता है, जो इसमें शामिल नहीं </a:t>
            </a:r>
            <a:r>
              <a:rPr lang="en-US" sz="2800" dirty="0" err="1">
                <a:solidFill>
                  <a:schemeClr val="dk1"/>
                </a:solidFill>
                <a:latin typeface="Open Sans"/>
                <a:sym typeface="Arial"/>
              </a:rPr>
              <a:t>होता</a:t>
            </a:r>
            <a:r>
              <a:rPr lang="en-US" sz="2800" dirty="0">
                <a:solidFill>
                  <a:schemeClr val="dk1"/>
                </a:solidFill>
                <a:latin typeface="Open Sans"/>
                <a:sym typeface="Arial"/>
              </a:rPr>
              <a:t>।</a:t>
            </a:r>
            <a:r>
              <a:rPr lang="hi-IN" sz="2800" dirty="0">
                <a:solidFill>
                  <a:schemeClr val="dk1"/>
                </a:solidFill>
                <a:latin typeface="Open Sans"/>
                <a:sym typeface="Arial"/>
              </a:rPr>
              <a:t> </a:t>
            </a:r>
            <a:r>
              <a:rPr lang="en-US" sz="2800" b="1" dirty="0" err="1">
                <a:solidFill>
                  <a:schemeClr val="dk1"/>
                </a:solidFill>
                <a:latin typeface="Open Sans"/>
                <a:sym typeface="Arial"/>
              </a:rPr>
              <a:t>व्यावहारिक</a:t>
            </a:r>
            <a:r>
              <a:rPr lang="en-US" sz="2800" b="1" dirty="0">
                <a:solidFill>
                  <a:schemeClr val="dk1"/>
                </a:solidFill>
                <a:latin typeface="Open Sans"/>
                <a:sym typeface="Arial"/>
              </a:rPr>
              <a:t> व </a:t>
            </a:r>
            <a:r>
              <a:rPr lang="en-US" sz="2800" b="1" dirty="0" err="1">
                <a:solidFill>
                  <a:schemeClr val="dk1"/>
                </a:solidFill>
                <a:latin typeface="Open Sans"/>
                <a:sym typeface="Arial"/>
              </a:rPr>
              <a:t>क्रियाशील</a:t>
            </a:r>
            <a:r>
              <a:rPr lang="en-US" sz="2800" b="1" dirty="0">
                <a:solidFill>
                  <a:schemeClr val="dk1"/>
                </a:solidFill>
                <a:latin typeface="Open Sans"/>
                <a:sym typeface="Arial"/>
              </a:rPr>
              <a:t> </a:t>
            </a:r>
            <a:r>
              <a:rPr lang="en-US" sz="2800" dirty="0" err="1">
                <a:solidFill>
                  <a:schemeClr val="dk1"/>
                </a:solidFill>
                <a:latin typeface="Open Sans"/>
                <a:sym typeface="Arial"/>
              </a:rPr>
              <a:t>ऑपरेशन</a:t>
            </a:r>
            <a:r>
              <a:rPr lang="en-US" sz="2800" dirty="0">
                <a:solidFill>
                  <a:schemeClr val="dk1"/>
                </a:solidFill>
                <a:latin typeface="Open Sans"/>
                <a:sym typeface="Arial"/>
              </a:rPr>
              <a:t> के इस हिस्से पर नज़र रखने के लिए वे पूरी तरह समर्पित हैं, संभावित ख़तरनाक स्थितियों की पहचान करते हैं और उन्हें विनाशकारी बनने से पहले ही संबोधित करते हैं।</a:t>
            </a:r>
            <a:endParaRPr sz="1200" dirty="0">
              <a:latin typeface="Open Sans"/>
            </a:endParaRPr>
          </a:p>
        </p:txBody>
      </p:sp>
      <p:sp>
        <p:nvSpPr>
          <p:cNvPr id="433" name="Google Shape;433;p54"/>
          <p:cNvSpPr txBox="1"/>
          <p:nvPr/>
        </p:nvSpPr>
        <p:spPr>
          <a:xfrm>
            <a:off x="211015" y="3056141"/>
            <a:ext cx="3441033"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4E20981B-2F62-C3A9-3A2D-D2381AEC4C4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0" name="Google Shape;440;p55"/>
          <p:cNvSpPr txBox="1"/>
          <p:nvPr/>
        </p:nvSpPr>
        <p:spPr>
          <a:xfrm>
            <a:off x="4473526" y="1375023"/>
            <a:ext cx="7235601"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2.संचार</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संचार विशेषज्ञ औपचारिक संचार योजना तैयार करता है। यह योजना कमांड, सामरिक और विशेष रेडियो चैनलों की पहचान करेगी। ये ऑपरेशन कर्मियों के लिए </a:t>
            </a:r>
            <a:r>
              <a:rPr lang="en-US" sz="2800" dirty="0" err="1">
                <a:solidFill>
                  <a:schemeClr val="dk1"/>
                </a:solidFill>
                <a:latin typeface="Open Sans"/>
                <a:sym typeface="Arial"/>
              </a:rPr>
              <a:t>हैं।</a:t>
            </a:r>
            <a:r>
              <a:rPr lang="en-US" sz="2800" b="1" dirty="0" err="1">
                <a:solidFill>
                  <a:schemeClr val="dk1"/>
                </a:solidFill>
                <a:latin typeface="Open Sans"/>
                <a:sym typeface="Arial"/>
              </a:rPr>
              <a:t>जीवन</a:t>
            </a:r>
            <a:r>
              <a:rPr lang="en-US" sz="2800" b="1" dirty="0">
                <a:solidFill>
                  <a:schemeClr val="dk1"/>
                </a:solidFill>
                <a:latin typeface="Open Sans"/>
                <a:sym typeface="Arial"/>
              </a:rPr>
              <a:t> </a:t>
            </a:r>
            <a:r>
              <a:rPr lang="en-US" sz="2800" b="1" dirty="0" err="1">
                <a:solidFill>
                  <a:schemeClr val="dk1"/>
                </a:solidFill>
                <a:latin typeface="Open Sans"/>
                <a:sym typeface="Arial"/>
              </a:rPr>
              <a:t>रेखा</a:t>
            </a:r>
            <a:r>
              <a:rPr lang="en-US" sz="2800" b="1" dirty="0">
                <a:solidFill>
                  <a:schemeClr val="dk1"/>
                </a:solidFill>
                <a:latin typeface="Open Sans"/>
                <a:sym typeface="Arial"/>
              </a:rPr>
              <a:t> </a:t>
            </a:r>
            <a:r>
              <a:rPr lang="en-US" sz="2800" dirty="0" err="1">
                <a:solidFill>
                  <a:schemeClr val="dk1"/>
                </a:solidFill>
                <a:latin typeface="Open Sans"/>
                <a:sym typeface="Arial"/>
              </a:rPr>
              <a:t>संसाधनों</a:t>
            </a:r>
            <a:r>
              <a:rPr lang="en-US" sz="2800" dirty="0">
                <a:solidFill>
                  <a:schemeClr val="dk1"/>
                </a:solidFill>
                <a:latin typeface="Open Sans"/>
                <a:sym typeface="Arial"/>
              </a:rPr>
              <a:t>, सहायता और सुरक्षा के लिए बाहरी लोगों को सहायता प्रदान करना। यह योजना प्रतिक्रिया दल कार्य योजना के एक भाग के रूप में प्रदान की जाएगी।</a:t>
            </a:r>
            <a:endParaRPr sz="1200" dirty="0">
              <a:latin typeface="Open Sans"/>
            </a:endParaRPr>
          </a:p>
        </p:txBody>
      </p:sp>
      <p:sp>
        <p:nvSpPr>
          <p:cNvPr id="441" name="Google Shape;441;p55"/>
          <p:cNvSpPr txBox="1"/>
          <p:nvPr/>
        </p:nvSpPr>
        <p:spPr>
          <a:xfrm>
            <a:off x="394259" y="2591906"/>
            <a:ext cx="344103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8E77DBB1-BB34-46FD-C88C-60ED8BE0743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8" name="Google Shape;448;p56"/>
          <p:cNvSpPr txBox="1"/>
          <p:nvPr/>
        </p:nvSpPr>
        <p:spPr>
          <a:xfrm>
            <a:off x="4164036" y="882580"/>
            <a:ext cx="7854375"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2.संचार</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याद रखें कि आपातकालीन चेतावनी प्रणाली का उपयोग कार्य स्थल पर समस्या उत्पन्न होने पर किया जाना चाहिए:</a:t>
            </a:r>
            <a:endParaRPr sz="1200" dirty="0">
              <a:latin typeface="Open Sans"/>
            </a:endParaRPr>
          </a:p>
          <a:p>
            <a:pPr marL="0" marR="0" lvl="0" indent="0" algn="l" rtl="0">
              <a:spcBef>
                <a:spcPts val="0"/>
              </a:spcBef>
              <a:spcAft>
                <a:spcPts val="0"/>
              </a:spcAft>
              <a:buNone/>
            </a:pPr>
            <a:endParaRPr sz="2800" dirty="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1 </a:t>
            </a:r>
            <a:r>
              <a:rPr lang="hi-IN" sz="2800" dirty="0">
                <a:solidFill>
                  <a:schemeClr val="dk1"/>
                </a:solidFill>
                <a:latin typeface="Open Sans"/>
                <a:sym typeface="Arial"/>
              </a:rPr>
              <a:t>लंबी सिटी </a:t>
            </a:r>
            <a:r>
              <a:rPr lang="en-US" sz="2800" dirty="0">
                <a:solidFill>
                  <a:schemeClr val="dk1"/>
                </a:solidFill>
                <a:latin typeface="Open Sans"/>
                <a:sym typeface="Arial"/>
              </a:rPr>
              <a:t> (––) (3 सेकंड की अवधि) परिचालन बंद करें</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1 </a:t>
            </a:r>
            <a:r>
              <a:rPr lang="hi-IN" sz="2800" dirty="0">
                <a:solidFill>
                  <a:schemeClr val="dk1"/>
                </a:solidFill>
                <a:latin typeface="Open Sans"/>
                <a:sym typeface="Arial"/>
              </a:rPr>
              <a:t>लंबी</a:t>
            </a:r>
            <a:r>
              <a:rPr lang="en-US" sz="2800" dirty="0">
                <a:solidFill>
                  <a:schemeClr val="dk1"/>
                </a:solidFill>
                <a:latin typeface="Open Sans"/>
                <a:sym typeface="Arial"/>
              </a:rPr>
              <a:t> और 1 </a:t>
            </a:r>
            <a:r>
              <a:rPr lang="hi-IN" sz="2800" dirty="0">
                <a:solidFill>
                  <a:schemeClr val="dk1"/>
                </a:solidFill>
                <a:latin typeface="Open Sans"/>
                <a:sym typeface="Arial"/>
              </a:rPr>
              <a:t>छोटी</a:t>
            </a:r>
            <a:r>
              <a:rPr lang="en-US" sz="2800" dirty="0">
                <a:solidFill>
                  <a:schemeClr val="dk1"/>
                </a:solidFill>
                <a:latin typeface="Open Sans"/>
                <a:sym typeface="Arial"/>
              </a:rPr>
              <a:t> </a:t>
            </a:r>
            <a:r>
              <a:rPr lang="hi-IN" sz="2800" dirty="0">
                <a:solidFill>
                  <a:schemeClr val="dk1"/>
                </a:solidFill>
                <a:latin typeface="Open Sans"/>
                <a:sym typeface="Arial"/>
              </a:rPr>
              <a:t>सिटी</a:t>
            </a:r>
            <a:r>
              <a:rPr lang="en-US" sz="2800" dirty="0">
                <a:solidFill>
                  <a:schemeClr val="dk1"/>
                </a:solidFill>
                <a:latin typeface="Open Sans"/>
                <a:sym typeface="Arial"/>
              </a:rPr>
              <a:t> (– •) (लंबा 2 सेकंड और छोटा 01 सेकंड अवधि) संचालन फिर से शुरू करें</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3 </a:t>
            </a:r>
            <a:r>
              <a:rPr lang="hi-IN" sz="2800" dirty="0">
                <a:solidFill>
                  <a:schemeClr val="dk1"/>
                </a:solidFill>
                <a:latin typeface="Open Sans"/>
                <a:sym typeface="Arial"/>
              </a:rPr>
              <a:t>छोटी </a:t>
            </a:r>
            <a:r>
              <a:rPr lang="en-US" sz="2800" dirty="0">
                <a:solidFill>
                  <a:schemeClr val="dk1"/>
                </a:solidFill>
                <a:latin typeface="Open Sans"/>
                <a:sym typeface="Arial"/>
              </a:rPr>
              <a:t> </a:t>
            </a:r>
            <a:r>
              <a:rPr lang="hi-IN" sz="2800" dirty="0">
                <a:solidFill>
                  <a:schemeClr val="dk1"/>
                </a:solidFill>
                <a:latin typeface="Open Sans"/>
                <a:sym typeface="Arial"/>
              </a:rPr>
              <a:t>सिटी </a:t>
            </a:r>
            <a:r>
              <a:rPr lang="en-US" sz="2800" dirty="0">
                <a:solidFill>
                  <a:schemeClr val="dk1"/>
                </a:solidFill>
                <a:latin typeface="Open Sans"/>
                <a:sym typeface="Arial"/>
              </a:rPr>
              <a:t> (• • • ) (प्रत्येक 1 सेकंड) </a:t>
            </a:r>
            <a:r>
              <a:rPr lang="en-US" sz="2800" dirty="0" err="1">
                <a:solidFill>
                  <a:schemeClr val="dk1"/>
                </a:solidFill>
                <a:latin typeface="Open Sans"/>
                <a:sym typeface="Arial"/>
              </a:rPr>
              <a:t>खाली</a:t>
            </a:r>
            <a:r>
              <a:rPr lang="en-US" sz="2800" dirty="0">
                <a:solidFill>
                  <a:schemeClr val="dk1"/>
                </a:solidFill>
                <a:latin typeface="Open Sans"/>
                <a:sym typeface="Arial"/>
              </a:rPr>
              <a:t> </a:t>
            </a:r>
            <a:r>
              <a:rPr lang="en-US" sz="2800" dirty="0" err="1">
                <a:solidFill>
                  <a:schemeClr val="dk1"/>
                </a:solidFill>
                <a:latin typeface="Open Sans"/>
                <a:sym typeface="Arial"/>
              </a:rPr>
              <a:t>करें</a:t>
            </a:r>
            <a:r>
              <a:rPr lang="en-US" sz="2800" dirty="0">
                <a:solidFill>
                  <a:schemeClr val="dk1"/>
                </a:solidFill>
                <a:latin typeface="Open Sans"/>
                <a:sym typeface="Arial"/>
              </a:rPr>
              <a:t> I </a:t>
            </a:r>
            <a:endParaRPr sz="1200" dirty="0">
              <a:latin typeface="Open Sans"/>
            </a:endParaRPr>
          </a:p>
        </p:txBody>
      </p:sp>
      <p:sp>
        <p:nvSpPr>
          <p:cNvPr id="449" name="Google Shape;449;p56"/>
          <p:cNvSpPr txBox="1"/>
          <p:nvPr/>
        </p:nvSpPr>
        <p:spPr>
          <a:xfrm>
            <a:off x="267292" y="2666223"/>
            <a:ext cx="344103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63883797-011E-3483-FFDF-79A6AEE63F24}"/>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6" name="Google Shape;456;p57"/>
          <p:cNvSpPr txBox="1"/>
          <p:nvPr/>
        </p:nvSpPr>
        <p:spPr>
          <a:xfrm>
            <a:off x="4192172" y="1196752"/>
            <a:ext cx="7372939"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2.संचार</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 </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उपलब्ध डिवाइस के आधार पर डिलीवरी का तरीका अलग-अलग हो सकता है। कुछ उदाहरण:</a:t>
            </a:r>
            <a:endParaRPr sz="12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दो रेडियो को एक साथ रखने पर, स्पीकर को माइक्रोफोन से जोड़ने पर, तथा ट्रांसमिट बटन दबाने पर, उस आवृत्ति पर ट्यून किए गए अन्य सभी रेडियो पर तेज ध्वनि सुनाई देती है।</a:t>
            </a:r>
            <a:endParaRPr sz="1200" dirty="0">
              <a:latin typeface="Open Sans"/>
            </a:endParaRPr>
          </a:p>
          <a:p>
            <a:pPr marL="0" marR="0" lvl="0" indent="0" algn="l" rtl="0">
              <a:spcBef>
                <a:spcPts val="0"/>
              </a:spcBef>
              <a:spcAft>
                <a:spcPts val="0"/>
              </a:spcAft>
              <a:buNone/>
            </a:pPr>
            <a:endParaRPr sz="2800" dirty="0">
              <a:solidFill>
                <a:schemeClr val="dk1"/>
              </a:solidFill>
              <a:latin typeface="Open Sans"/>
              <a:sym typeface="Arial"/>
            </a:endParaRPr>
          </a:p>
        </p:txBody>
      </p:sp>
      <p:sp>
        <p:nvSpPr>
          <p:cNvPr id="457" name="Google Shape;457;p57"/>
          <p:cNvSpPr txBox="1"/>
          <p:nvPr/>
        </p:nvSpPr>
        <p:spPr>
          <a:xfrm>
            <a:off x="182285" y="2558690"/>
            <a:ext cx="344103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4FEDD335-5507-96E5-3819-0A8FE602BCB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4" name="Google Shape;464;p58"/>
          <p:cNvSpPr txBox="1"/>
          <p:nvPr/>
        </p:nvSpPr>
        <p:spPr>
          <a:xfrm>
            <a:off x="4276578" y="1052736"/>
            <a:ext cx="7669826"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2.</a:t>
            </a:r>
            <a:r>
              <a:rPr lang="hi-IN" sz="3200" b="1" dirty="0">
                <a:solidFill>
                  <a:srgbClr val="FF0000"/>
                </a:solidFill>
                <a:latin typeface="Open Sans"/>
                <a:sym typeface="Arial"/>
              </a:rPr>
              <a:t> </a:t>
            </a:r>
            <a:r>
              <a:rPr lang="en-US" sz="3200" b="1" dirty="0" err="1">
                <a:solidFill>
                  <a:srgbClr val="FF0000"/>
                </a:solidFill>
                <a:latin typeface="Open Sans"/>
                <a:sym typeface="Arial"/>
              </a:rPr>
              <a:t>संचार</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 </a:t>
            </a:r>
            <a:endParaRPr sz="1200" dirty="0">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एयर हॉर्न, कार हॉर्न, सीटियाँ, पर्सनल अलर्ट सेफ्टी सिस्टम डिवाइस और रेडियो पर स्पष्ट संदेश, ये सभी सिग्नलिंग के बेहतरीन तरीके हैं। यह ज़रूरी है कि </a:t>
            </a:r>
            <a:r>
              <a:rPr lang="en-US" sz="2800" dirty="0" err="1">
                <a:solidFill>
                  <a:schemeClr val="dk1"/>
                </a:solidFill>
                <a:latin typeface="Open Sans"/>
                <a:sym typeface="Arial"/>
              </a:rPr>
              <a:t>इस</a:t>
            </a:r>
            <a:r>
              <a:rPr lang="en-US" sz="2800" dirty="0">
                <a:solidFill>
                  <a:schemeClr val="dk1"/>
                </a:solidFill>
                <a:latin typeface="Open Sans"/>
                <a:sym typeface="Arial"/>
              </a:rPr>
              <a:t> </a:t>
            </a:r>
            <a:r>
              <a:rPr lang="en-US" sz="2800" dirty="0" err="1">
                <a:solidFill>
                  <a:schemeClr val="dk1"/>
                </a:solidFill>
                <a:latin typeface="Open Sans"/>
                <a:sym typeface="Arial"/>
              </a:rPr>
              <a:t>दौरान</a:t>
            </a:r>
            <a:r>
              <a:rPr lang="en-US" sz="2800" dirty="0">
                <a:solidFill>
                  <a:schemeClr val="dk1"/>
                </a:solidFill>
                <a:latin typeface="Open Sans"/>
                <a:sym typeface="Arial"/>
              </a:rPr>
              <a:t> </a:t>
            </a:r>
            <a:r>
              <a:rPr lang="en-US" sz="2800" b="1" dirty="0" err="1">
                <a:solidFill>
                  <a:schemeClr val="dk1"/>
                </a:solidFill>
                <a:latin typeface="Open Sans"/>
                <a:sym typeface="Arial"/>
              </a:rPr>
              <a:t>सुरक्षा</a:t>
            </a:r>
            <a:r>
              <a:rPr lang="en-US" sz="2800" b="1" dirty="0">
                <a:solidFill>
                  <a:schemeClr val="dk1"/>
                </a:solidFill>
                <a:latin typeface="Open Sans"/>
                <a:sym typeface="Arial"/>
              </a:rPr>
              <a:t> ब्रीफिंग, </a:t>
            </a:r>
            <a:r>
              <a:rPr lang="en-US" sz="2800" b="1" dirty="0" err="1">
                <a:solidFill>
                  <a:schemeClr val="dk1"/>
                </a:solidFill>
                <a:latin typeface="Open Sans"/>
                <a:sym typeface="Arial"/>
              </a:rPr>
              <a:t>पहले</a:t>
            </a:r>
            <a:r>
              <a:rPr lang="en-US" sz="2800" b="1" dirty="0">
                <a:solidFill>
                  <a:schemeClr val="dk1"/>
                </a:solidFill>
                <a:latin typeface="Open Sans"/>
                <a:sym typeface="Arial"/>
              </a:rPr>
              <a:t> </a:t>
            </a:r>
            <a:r>
              <a:rPr lang="en-US" sz="2800" dirty="0" err="1">
                <a:solidFill>
                  <a:schemeClr val="dk1"/>
                </a:solidFill>
                <a:latin typeface="Open Sans"/>
                <a:sym typeface="Arial"/>
              </a:rPr>
              <a:t>कार्य</a:t>
            </a:r>
            <a:r>
              <a:rPr lang="en-US" sz="2800" dirty="0">
                <a:solidFill>
                  <a:schemeClr val="dk1"/>
                </a:solidFill>
                <a:latin typeface="Open Sans"/>
                <a:sym typeface="Arial"/>
              </a:rPr>
              <a:t> प्रारंभ करते समय, संकेत देने की विशिष्ट विधियों की पहचान करें जिनका उपयोग कार्य स्थल पर उस परिचालन अवधि के दौरान किसी समस्या के उत्पन्न होने पर किया जाएगा।</a:t>
            </a:r>
            <a:endParaRPr sz="1200" dirty="0">
              <a:latin typeface="Open Sans"/>
            </a:endParaRPr>
          </a:p>
        </p:txBody>
      </p:sp>
      <p:sp>
        <p:nvSpPr>
          <p:cNvPr id="465" name="Google Shape;465;p58"/>
          <p:cNvSpPr txBox="1"/>
          <p:nvPr/>
        </p:nvSpPr>
        <p:spPr>
          <a:xfrm>
            <a:off x="308894" y="2402277"/>
            <a:ext cx="344103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498C8B09-A944-0133-4E2F-8E3A36AEC138}"/>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2" name="Google Shape;472;p59"/>
          <p:cNvSpPr txBox="1"/>
          <p:nvPr/>
        </p:nvSpPr>
        <p:spPr>
          <a:xfrm>
            <a:off x="4375052" y="1052736"/>
            <a:ext cx="7571352"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3. पलायन मार्ग</a:t>
            </a:r>
            <a:endParaRPr sz="1200" dirty="0">
              <a:latin typeface="Open Sans"/>
            </a:endParaRPr>
          </a:p>
          <a:p>
            <a:pPr marL="0" marR="0" lvl="0" indent="0" algn="l" rtl="0">
              <a:spcBef>
                <a:spcPts val="0"/>
              </a:spcBef>
              <a:spcAft>
                <a:spcPts val="0"/>
              </a:spcAft>
              <a:buNone/>
            </a:pP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एक बचने का </a:t>
            </a:r>
            <a:r>
              <a:rPr lang="en-US" sz="2800" dirty="0" err="1">
                <a:solidFill>
                  <a:schemeClr val="dk1"/>
                </a:solidFill>
                <a:latin typeface="Open Sans"/>
                <a:sym typeface="Arial"/>
              </a:rPr>
              <a:t>रास्ता</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a:t>
            </a:r>
            <a:r>
              <a:rPr lang="en-US" sz="2800" b="1" dirty="0" err="1">
                <a:solidFill>
                  <a:schemeClr val="dk1"/>
                </a:solidFill>
                <a:latin typeface="Open Sans"/>
                <a:sym typeface="Arial"/>
              </a:rPr>
              <a:t>पूर्व</a:t>
            </a:r>
            <a:r>
              <a:rPr lang="en-US" sz="2800" b="1" dirty="0">
                <a:solidFill>
                  <a:schemeClr val="dk1"/>
                </a:solidFill>
                <a:latin typeface="Open Sans"/>
                <a:sym typeface="Arial"/>
              </a:rPr>
              <a:t> </a:t>
            </a:r>
            <a:r>
              <a:rPr lang="en-US" sz="2800" b="1" dirty="0" err="1">
                <a:solidFill>
                  <a:schemeClr val="dk1"/>
                </a:solidFill>
                <a:latin typeface="Open Sans"/>
                <a:sym typeface="Arial"/>
              </a:rPr>
              <a:t>स्थापित</a:t>
            </a:r>
            <a:r>
              <a:rPr lang="en-US" sz="2800" b="1" dirty="0">
                <a:solidFill>
                  <a:schemeClr val="dk1"/>
                </a:solidFill>
                <a:latin typeface="Open Sans"/>
                <a:sym typeface="Arial"/>
              </a:rPr>
              <a:t> </a:t>
            </a:r>
            <a:r>
              <a:rPr lang="en-US" sz="2800" dirty="0" err="1">
                <a:solidFill>
                  <a:schemeClr val="dk1"/>
                </a:solidFill>
                <a:latin typeface="Open Sans"/>
                <a:sym typeface="Arial"/>
              </a:rPr>
              <a:t>सुरक्षित</a:t>
            </a:r>
            <a:r>
              <a:rPr lang="en-US" sz="2800" dirty="0">
                <a:solidFill>
                  <a:schemeClr val="dk1"/>
                </a:solidFill>
                <a:latin typeface="Open Sans"/>
                <a:sym typeface="Arial"/>
              </a:rPr>
              <a:t> शरणस्थल तक पहुँचने का सबसे सुरक्षित रास्ता। किसी क्षेत्र से बाहर निकलने का सबसे सुरक्षित तरीका सबसे सीधा रास्ता नहीं हो सकता।</a:t>
            </a:r>
            <a:endParaRPr sz="1200" dirty="0">
              <a:latin typeface="Open Sans"/>
            </a:endParaRPr>
          </a:p>
          <a:p>
            <a:pPr marL="0" marR="0" lvl="0" indent="0" algn="l" rtl="0">
              <a:spcBef>
                <a:spcPts val="0"/>
              </a:spcBef>
              <a:spcAft>
                <a:spcPts val="0"/>
              </a:spcAft>
              <a:buNone/>
            </a:pPr>
            <a:endParaRPr sz="2800" dirty="0">
              <a:solidFill>
                <a:schemeClr val="dk1"/>
              </a:solidFill>
              <a:latin typeface="Open Sans"/>
              <a:sym typeface="Arial"/>
            </a:endParaRPr>
          </a:p>
          <a:p>
            <a:pPr marL="0" marR="0" lvl="0" indent="0" algn="l" rtl="0">
              <a:spcBef>
                <a:spcPts val="0"/>
              </a:spcBef>
              <a:spcAft>
                <a:spcPts val="0"/>
              </a:spcAft>
              <a:buNone/>
            </a:pPr>
            <a:r>
              <a:rPr lang="en-US" sz="2800" b="1" dirty="0">
                <a:solidFill>
                  <a:srgbClr val="002060"/>
                </a:solidFill>
                <a:latin typeface="Open Sans"/>
                <a:sym typeface="Arial"/>
              </a:rPr>
              <a:t>कुछ उदाहरण:</a:t>
            </a:r>
            <a:r>
              <a:rPr lang="en-US" sz="2800" dirty="0">
                <a:solidFill>
                  <a:schemeClr val="dk1"/>
                </a:solidFill>
                <a:latin typeface="Open Sans"/>
                <a:sym typeface="Arial"/>
              </a:rPr>
              <a:t> </a:t>
            </a:r>
            <a:endParaRPr sz="12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भूकंप के बाद संरचनात्मक स्तंभ अभी भी खड़े रह सकते हैं, लेकिन भूकंप के बाद के झटके के दौरान ढह सकते हैं।</a:t>
            </a:r>
            <a:endParaRPr sz="1200" dirty="0">
              <a:latin typeface="Open Sans"/>
            </a:endParaRPr>
          </a:p>
        </p:txBody>
      </p:sp>
      <p:sp>
        <p:nvSpPr>
          <p:cNvPr id="473" name="Google Shape;473;p59"/>
          <p:cNvSpPr txBox="1"/>
          <p:nvPr/>
        </p:nvSpPr>
        <p:spPr>
          <a:xfrm>
            <a:off x="379233" y="2627360"/>
            <a:ext cx="3441033"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984AAEA2-991D-0172-81F9-5F3D4846267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80" name="Google Shape;480;p60"/>
          <p:cNvSpPr txBox="1"/>
          <p:nvPr/>
        </p:nvSpPr>
        <p:spPr>
          <a:xfrm>
            <a:off x="4248442" y="1052736"/>
            <a:ext cx="7697961" cy="57553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a:sym typeface="Arial"/>
              </a:rPr>
              <a:t>3. पलायन मार्ग</a:t>
            </a:r>
            <a:endParaRPr sz="1200" dirty="0">
              <a:latin typeface="Open Sans"/>
            </a:endParaRPr>
          </a:p>
          <a:p>
            <a:pPr marL="0" marR="0" lvl="0" indent="0" algn="just" rtl="0">
              <a:spcBef>
                <a:spcPts val="0"/>
              </a:spcBef>
              <a:spcAft>
                <a:spcPts val="0"/>
              </a:spcAft>
              <a:buNone/>
            </a:pPr>
            <a:r>
              <a:rPr lang="en-US" sz="2800" dirty="0">
                <a:solidFill>
                  <a:schemeClr val="dk1"/>
                </a:solidFill>
                <a:latin typeface="Open Sans"/>
                <a:sym typeface="Arial"/>
              </a:rPr>
              <a:t> </a:t>
            </a:r>
            <a:endParaRPr sz="1200" dirty="0">
              <a:latin typeface="Open Sans"/>
            </a:endParaRPr>
          </a:p>
          <a:p>
            <a:pPr marL="0" marR="0" lvl="0" indent="0" algn="just" rtl="0">
              <a:spcBef>
                <a:spcPts val="0"/>
              </a:spcBef>
              <a:spcAft>
                <a:spcPts val="0"/>
              </a:spcAft>
              <a:buNone/>
            </a:pPr>
            <a:r>
              <a:rPr lang="en-US" sz="2800" b="1" dirty="0">
                <a:solidFill>
                  <a:srgbClr val="002060"/>
                </a:solidFill>
                <a:latin typeface="Open Sans"/>
                <a:sym typeface="Arial"/>
              </a:rPr>
              <a:t>कुछ उदाहरण:</a:t>
            </a:r>
            <a:r>
              <a:rPr lang="en-US" sz="2800" dirty="0">
                <a:solidFill>
                  <a:schemeClr val="dk1"/>
                </a:solidFill>
                <a:latin typeface="Open Sans"/>
                <a:ea typeface="Calibri"/>
                <a:cs typeface="Calibri"/>
                <a:sym typeface="Calibri"/>
              </a:rPr>
              <a:t> </a:t>
            </a:r>
            <a:endParaRPr sz="1200" dirty="0">
              <a:latin typeface="Open Sans"/>
            </a:endParaRPr>
          </a:p>
          <a:p>
            <a:pPr marL="457200" lvl="0" indent="-457200" algn="just">
              <a:buClr>
                <a:schemeClr val="dk1"/>
              </a:buClr>
              <a:buSzPts val="3200"/>
              <a:buFont typeface="Noto Sans Symbols"/>
              <a:buChar char="▪"/>
            </a:pPr>
            <a:r>
              <a:rPr lang="hi-IN" sz="2800" dirty="0"/>
              <a:t>सुरक्षित शरणस्थल तक पहुँचने का सबसे सीधा मार्ग कभी‑कभी ढहते हुए स्तंभ के रास्ते में आ सकता है। ऐसी स्थिति में स्तंभ से पर्याप्त दूरी बनाए रखने वाला और अपेक्षाकृत </a:t>
            </a:r>
            <a:r>
              <a:rPr lang="hi-IN" sz="2800" b="1" dirty="0"/>
              <a:t>चौड़ा मार्ग </a:t>
            </a:r>
            <a:r>
              <a:rPr lang="hi-IN" sz="2800" dirty="0"/>
              <a:t>ही सबसे सुरक्षित माना जाएगा।</a:t>
            </a:r>
          </a:p>
          <a:p>
            <a:pPr marL="457200" lvl="0" indent="-457200" algn="just">
              <a:buClr>
                <a:schemeClr val="dk1"/>
              </a:buClr>
              <a:buSzPts val="3200"/>
              <a:buFont typeface="Noto Sans Symbols"/>
              <a:buChar char="▪"/>
            </a:pPr>
            <a:r>
              <a:rPr lang="hi-IN" sz="2800" dirty="0"/>
              <a:t>एक अन्य विकल्प यह है कि प्रतिभागी अपनी जगह पर बने रहें, यदि </a:t>
            </a:r>
            <a:r>
              <a:rPr lang="hi-IN" sz="2800" b="1" dirty="0"/>
              <a:t>कार्य क्षेत्र किनारे पर </a:t>
            </a:r>
            <a:r>
              <a:rPr lang="hi-IN" sz="2800" dirty="0"/>
              <a:t>स्थित है और उससे बाहर निकलने पर अनेक प्रकार के खतरों का सामना करना पड़ सकता है। ऐसी स्थिति में वहीं रुकना ही सबसे सुरक्षित विकल्प होगा।</a:t>
            </a:r>
            <a:endParaRPr sz="1200" dirty="0">
              <a:latin typeface="Open Sans"/>
            </a:endParaRPr>
          </a:p>
        </p:txBody>
      </p:sp>
      <p:sp>
        <p:nvSpPr>
          <p:cNvPr id="481" name="Google Shape;481;p60"/>
          <p:cNvSpPr txBox="1"/>
          <p:nvPr/>
        </p:nvSpPr>
        <p:spPr>
          <a:xfrm>
            <a:off x="266691" y="2613292"/>
            <a:ext cx="344103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F9FBF1A8-9964-D80F-7F27-2F434127189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5" name="Google Shape;145;p18"/>
          <p:cNvPicPr preferRelativeResize="0">
            <a:picLocks noGrp="1"/>
          </p:cNvPicPr>
          <p:nvPr>
            <p:ph type="body" idx="4294967295"/>
          </p:nvPr>
        </p:nvPicPr>
        <p:blipFill rotWithShape="1">
          <a:blip r:embed="rId3">
            <a:alphaModFix/>
          </a:blip>
          <a:srcRect/>
          <a:stretch/>
        </p:blipFill>
        <p:spPr>
          <a:xfrm>
            <a:off x="18395" y="1420836"/>
            <a:ext cx="12192000" cy="5437163"/>
          </a:xfrm>
          <a:prstGeom prst="rect">
            <a:avLst/>
          </a:prstGeom>
          <a:noFill/>
          <a:ln>
            <a:noFill/>
          </a:ln>
        </p:spPr>
      </p:pic>
      <p:sp>
        <p:nvSpPr>
          <p:cNvPr id="2" name="Slide Number Placeholder 1">
            <a:extLst>
              <a:ext uri="{FF2B5EF4-FFF2-40B4-BE49-F238E27FC236}">
                <a16:creationId xmlns:a16="http://schemas.microsoft.com/office/drawing/2014/main" id="{721C5320-B2AD-9757-A6F7-48E1BA1665E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61"/>
          <p:cNvSpPr txBox="1"/>
          <p:nvPr/>
        </p:nvSpPr>
        <p:spPr>
          <a:xfrm>
            <a:off x="4578445" y="1056471"/>
            <a:ext cx="7613555"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4.सुरक्षित क्षेत्र</a:t>
            </a:r>
            <a:r>
              <a:rPr lang="en-US" sz="3200" dirty="0">
                <a:solidFill>
                  <a:schemeClr val="dk1"/>
                </a:solidFill>
                <a:latin typeface="Open Sans"/>
                <a:ea typeface="Calibri"/>
                <a:cs typeface="Calibri"/>
                <a:sym typeface="Calibri"/>
              </a:rPr>
              <a:t> </a:t>
            </a:r>
            <a:endParaRPr sz="1200" dirty="0">
              <a:latin typeface="Open Sans"/>
            </a:endParaRPr>
          </a:p>
          <a:p>
            <a:pPr lvl="0"/>
            <a:r>
              <a:rPr lang="en-US" sz="2800" dirty="0">
                <a:solidFill>
                  <a:schemeClr val="dk1"/>
                </a:solidFill>
                <a:latin typeface="Open Sans"/>
                <a:sym typeface="Arial"/>
              </a:rPr>
              <a:t>सुरक्षित क्षेत्र, जिन्हें "सुरक्षित आश्रय" भी कहा जाता है, </a:t>
            </a:r>
            <a:r>
              <a:rPr lang="en-US" sz="2800" dirty="0" err="1">
                <a:solidFill>
                  <a:schemeClr val="dk1"/>
                </a:solidFill>
                <a:latin typeface="Open Sans"/>
                <a:sym typeface="Arial"/>
              </a:rPr>
              <a:t>पूर्व-स्थापित</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a:t>
            </a:r>
            <a:r>
              <a:rPr lang="en-US" sz="2800" b="1" dirty="0" err="1">
                <a:solidFill>
                  <a:schemeClr val="dk1"/>
                </a:solidFill>
                <a:latin typeface="Open Sans"/>
                <a:sym typeface="Arial"/>
              </a:rPr>
              <a:t>क्षेत्रों</a:t>
            </a:r>
            <a:r>
              <a:rPr lang="en-US" sz="2800" b="1" dirty="0">
                <a:solidFill>
                  <a:schemeClr val="dk1"/>
                </a:solidFill>
                <a:latin typeface="Open Sans"/>
                <a:sym typeface="Arial"/>
              </a:rPr>
              <a:t> </a:t>
            </a:r>
            <a:r>
              <a:rPr lang="en-US" sz="2800" dirty="0" err="1">
                <a:solidFill>
                  <a:schemeClr val="dk1"/>
                </a:solidFill>
                <a:latin typeface="Open Sans"/>
                <a:sym typeface="Arial"/>
              </a:rPr>
              <a:t>सुरक्षित</a:t>
            </a:r>
            <a:r>
              <a:rPr lang="en-US" sz="2800" dirty="0">
                <a:solidFill>
                  <a:schemeClr val="dk1"/>
                </a:solidFill>
                <a:latin typeface="Open Sans"/>
                <a:sym typeface="Arial"/>
              </a:rPr>
              <a:t> शरणस्थल, यानी वे खतरों से सुरक्षित हैं। </a:t>
            </a:r>
            <a:r>
              <a:rPr lang="en-US" sz="2800" dirty="0" err="1">
                <a:solidFill>
                  <a:schemeClr val="dk1"/>
                </a:solidFill>
                <a:latin typeface="Open Sans"/>
                <a:sym typeface="Arial"/>
              </a:rPr>
              <a:t>यह</a:t>
            </a:r>
            <a:r>
              <a:rPr lang="en-US" sz="2800" dirty="0">
                <a:solidFill>
                  <a:schemeClr val="dk1"/>
                </a:solidFill>
                <a:latin typeface="Open Sans"/>
                <a:sym typeface="Arial"/>
              </a:rPr>
              <a:t> </a:t>
            </a:r>
            <a:r>
              <a:rPr lang="hi-IN" sz="2800" dirty="0" err="1">
                <a:solidFill>
                  <a:schemeClr val="dk1"/>
                </a:solidFill>
                <a:latin typeface="Open Sans"/>
                <a:sym typeface="Arial"/>
              </a:rPr>
              <a:t>वॉर्म</a:t>
            </a:r>
            <a:r>
              <a:rPr lang="hi-IN" sz="2800" dirty="0">
                <a:solidFill>
                  <a:schemeClr val="dk1"/>
                </a:solidFill>
                <a:latin typeface="Open Sans"/>
                <a:sym typeface="Arial"/>
              </a:rPr>
              <a:t> ज़ोन </a:t>
            </a:r>
            <a:r>
              <a:rPr lang="en-US" sz="2800" dirty="0" err="1">
                <a:solidFill>
                  <a:schemeClr val="dk1"/>
                </a:solidFill>
                <a:latin typeface="Open Sans"/>
                <a:sym typeface="Arial"/>
              </a:rPr>
              <a:t>के</a:t>
            </a:r>
            <a:r>
              <a:rPr lang="en-US" sz="2800" dirty="0">
                <a:solidFill>
                  <a:schemeClr val="dk1"/>
                </a:solidFill>
                <a:latin typeface="Open Sans"/>
                <a:sym typeface="Arial"/>
              </a:rPr>
              <a:t> बाहर एक निर्दिष्ट क्षेत्र हो सकता है </a:t>
            </a:r>
            <a:r>
              <a:rPr lang="en-US" sz="2800" dirty="0" err="1">
                <a:solidFill>
                  <a:schemeClr val="dk1"/>
                </a:solidFill>
                <a:latin typeface="Open Sans"/>
                <a:sym typeface="Arial"/>
              </a:rPr>
              <a:t>या</a:t>
            </a:r>
            <a:r>
              <a:rPr lang="en-US" sz="2800" dirty="0">
                <a:solidFill>
                  <a:schemeClr val="dk1"/>
                </a:solidFill>
                <a:latin typeface="Open Sans"/>
                <a:sym typeface="Arial"/>
              </a:rPr>
              <a:t> </a:t>
            </a:r>
            <a:r>
              <a:rPr lang="hi-IN" sz="2800" dirty="0" err="1">
                <a:solidFill>
                  <a:schemeClr val="dk1"/>
                </a:solidFill>
                <a:latin typeface="Open Sans"/>
              </a:rPr>
              <a:t>वॉर्म</a:t>
            </a:r>
            <a:r>
              <a:rPr lang="hi-IN" sz="2800" dirty="0">
                <a:solidFill>
                  <a:schemeClr val="dk1"/>
                </a:solidFill>
                <a:latin typeface="Open Sans"/>
              </a:rPr>
              <a:t> ज़ोन </a:t>
            </a:r>
            <a:r>
              <a:rPr lang="en-US" sz="2800" dirty="0" err="1">
                <a:solidFill>
                  <a:schemeClr val="dk1"/>
                </a:solidFill>
                <a:latin typeface="Open Sans"/>
                <a:sym typeface="Arial"/>
              </a:rPr>
              <a:t>के</a:t>
            </a:r>
            <a:r>
              <a:rPr lang="en-US" sz="2800" dirty="0">
                <a:solidFill>
                  <a:schemeClr val="dk1"/>
                </a:solidFill>
                <a:latin typeface="Open Sans"/>
                <a:sym typeface="Arial"/>
              </a:rPr>
              <a:t> भीतर सहमति से बनाया गया एक सुरक्षित क्षेत्र हो सकता है। यदि सुरक्षित </a:t>
            </a:r>
            <a:r>
              <a:rPr lang="en-US" sz="2800" dirty="0" err="1">
                <a:solidFill>
                  <a:schemeClr val="dk1"/>
                </a:solidFill>
                <a:latin typeface="Open Sans"/>
                <a:sym typeface="Arial"/>
              </a:rPr>
              <a:t>क्षेत्र</a:t>
            </a:r>
            <a:r>
              <a:rPr lang="en-US" sz="2800" dirty="0">
                <a:solidFill>
                  <a:schemeClr val="dk1"/>
                </a:solidFill>
                <a:latin typeface="Open Sans"/>
                <a:sym typeface="Arial"/>
              </a:rPr>
              <a:t> </a:t>
            </a:r>
            <a:r>
              <a:rPr lang="hi-IN" sz="2800" dirty="0" err="1">
                <a:solidFill>
                  <a:schemeClr val="dk1"/>
                </a:solidFill>
                <a:latin typeface="Open Sans"/>
              </a:rPr>
              <a:t>वॉर्म</a:t>
            </a:r>
            <a:r>
              <a:rPr lang="hi-IN" sz="2800" dirty="0">
                <a:solidFill>
                  <a:schemeClr val="dk1"/>
                </a:solidFill>
                <a:latin typeface="Open Sans"/>
              </a:rPr>
              <a:t> ज़ोन </a:t>
            </a:r>
            <a:r>
              <a:rPr lang="en-US" sz="2800" dirty="0" err="1">
                <a:solidFill>
                  <a:schemeClr val="dk1"/>
                </a:solidFill>
                <a:latin typeface="Open Sans"/>
                <a:sym typeface="Arial"/>
              </a:rPr>
              <a:t>के</a:t>
            </a:r>
            <a:r>
              <a:rPr lang="en-US" sz="2800" dirty="0">
                <a:solidFill>
                  <a:schemeClr val="dk1"/>
                </a:solidFill>
                <a:latin typeface="Open Sans"/>
                <a:sym typeface="Arial"/>
              </a:rPr>
              <a:t> भीतर है, तो बचावकर्मियों को पीड़ितों और स्वयं के आसपास उस क्षेत्र का निर्माण करना पड़ सकता है।</a:t>
            </a:r>
            <a:endParaRPr sz="1200" dirty="0">
              <a:latin typeface="Open Sans"/>
            </a:endParaRPr>
          </a:p>
        </p:txBody>
      </p:sp>
      <p:sp>
        <p:nvSpPr>
          <p:cNvPr id="489" name="Google Shape;489;p61"/>
          <p:cNvSpPr txBox="1"/>
          <p:nvPr/>
        </p:nvSpPr>
        <p:spPr>
          <a:xfrm>
            <a:off x="249384" y="2149058"/>
            <a:ext cx="378513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14E346C6-0791-DB1E-6B5A-CA7EBA70511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6" name="Google Shape;496;p62"/>
          <p:cNvSpPr txBox="1"/>
          <p:nvPr/>
        </p:nvSpPr>
        <p:spPr>
          <a:xfrm>
            <a:off x="3810000" y="836712"/>
            <a:ext cx="8262664"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4.सुरक्षित क्षेत्र</a:t>
            </a:r>
            <a:r>
              <a:rPr lang="en-US" sz="3200" dirty="0">
                <a:solidFill>
                  <a:schemeClr val="dk1"/>
                </a:solidFill>
                <a:latin typeface="Open Sans"/>
                <a:ea typeface="Calibri"/>
                <a:cs typeface="Calibri"/>
                <a:sym typeface="Calibri"/>
              </a:rPr>
              <a:t> </a:t>
            </a:r>
            <a:endParaRPr sz="1200" dirty="0">
              <a:latin typeface="Open Sans"/>
            </a:endParaRPr>
          </a:p>
          <a:p>
            <a:pPr marL="457200" lvl="0" indent="-457200" algn="just">
              <a:buClr>
                <a:schemeClr val="dk1"/>
              </a:buClr>
              <a:buSzPts val="3200"/>
              <a:buFont typeface="Noto Sans Symbols"/>
              <a:buChar char="▪"/>
            </a:pPr>
            <a:r>
              <a:rPr lang="hi-IN" sz="2800" dirty="0" err="1"/>
              <a:t>उदाहरणस्वरूप</a:t>
            </a:r>
            <a:r>
              <a:rPr lang="hi-IN" sz="2800" dirty="0"/>
              <a:t>, यदि कोई पीड़ित ढही हुई इमारत के भीतर फँसा हुआ है और </a:t>
            </a:r>
            <a:r>
              <a:rPr lang="hi-IN" sz="2800" dirty="0" err="1"/>
              <a:t>बचावकर्मी</a:t>
            </a:r>
            <a:r>
              <a:rPr lang="hi-IN" sz="2800" dirty="0"/>
              <a:t> आस‑पास के क्षेत्र को सुरक्षित बनाने हेतु कार्यरत हैं, तो भूकंप के बाद आने वाले झटकों के दौरान </a:t>
            </a:r>
            <a:r>
              <a:rPr lang="hi-IN" sz="2800" dirty="0" err="1"/>
              <a:t>बचावकर्मियों</a:t>
            </a:r>
            <a:r>
              <a:rPr lang="hi-IN" sz="2800" dirty="0"/>
              <a:t> के लिए उचित प्रतिक्रिया यही होगी कि वे अपनी जगह पर डटे रहें।</a:t>
            </a:r>
          </a:p>
          <a:p>
            <a:pPr marL="457200" lvl="0" indent="-457200" algn="just">
              <a:buClr>
                <a:schemeClr val="dk1"/>
              </a:buClr>
              <a:buSzPts val="3200"/>
              <a:buFont typeface="Noto Sans Symbols"/>
              <a:buChar char="▪"/>
            </a:pPr>
            <a:r>
              <a:rPr lang="hi-IN" sz="2800" dirty="0"/>
              <a:t>सुरक्षा योजना के अंतर्गत एक निर्दिष्ट सुरक्षित क्षेत्र का प्रावधान होना चाहिए, जहाँ टीम की गणना (</a:t>
            </a:r>
            <a:r>
              <a:rPr lang="en-IN" sz="2800" dirty="0"/>
              <a:t>Personnel Accountability) </a:t>
            </a:r>
            <a:r>
              <a:rPr lang="hi-IN" sz="2800" dirty="0"/>
              <a:t>की जाती है। इस गणना की सूचना तुरंत कमान श्रृंखला में अगले अधिकारी को दी जानी चाहिए, ताकि आपातकालीन स्थिति में 100% जवाबदेही सुनिश्चित की जा सके</a:t>
            </a:r>
            <a:r>
              <a:rPr lang="en-US" sz="2800" dirty="0">
                <a:solidFill>
                  <a:schemeClr val="dk1"/>
                </a:solidFill>
                <a:latin typeface="Open Sans"/>
                <a:sym typeface="Arial"/>
              </a:rPr>
              <a:t>।</a:t>
            </a:r>
            <a:endParaRPr sz="1200" dirty="0">
              <a:latin typeface="Open Sans"/>
            </a:endParaRPr>
          </a:p>
        </p:txBody>
      </p:sp>
      <p:sp>
        <p:nvSpPr>
          <p:cNvPr id="497" name="Google Shape;497;p62"/>
          <p:cNvSpPr txBox="1"/>
          <p:nvPr/>
        </p:nvSpPr>
        <p:spPr>
          <a:xfrm>
            <a:off x="210234" y="2537945"/>
            <a:ext cx="378513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सुरक्षा योजना</a:t>
            </a:r>
          </a:p>
        </p:txBody>
      </p:sp>
      <p:sp>
        <p:nvSpPr>
          <p:cNvPr id="2" name="Slide Number Placeholder 1">
            <a:extLst>
              <a:ext uri="{FF2B5EF4-FFF2-40B4-BE49-F238E27FC236}">
                <a16:creationId xmlns:a16="http://schemas.microsoft.com/office/drawing/2014/main" id="{31AC5A1E-870E-F6EB-BD89-F2A374AB951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4" name="Google Shape;504;p63"/>
          <p:cNvSpPr txBox="1"/>
          <p:nvPr/>
        </p:nvSpPr>
        <p:spPr>
          <a:xfrm>
            <a:off x="4403188" y="1052736"/>
            <a:ext cx="7543216" cy="46473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सुरक्षा ब्रीफिंग के घटक</a:t>
            </a:r>
            <a:endParaRPr sz="1200">
              <a:latin typeface="Open Sans"/>
            </a:endParaRPr>
          </a:p>
          <a:p>
            <a:pPr marL="0" marR="0" lvl="0" indent="0" algn="l" rtl="0">
              <a:spcBef>
                <a:spcPts val="0"/>
              </a:spcBef>
              <a:spcAft>
                <a:spcPts val="0"/>
              </a:spcAft>
              <a:buNone/>
            </a:pPr>
            <a:r>
              <a:rPr lang="en-US" sz="3200" dirty="0">
                <a:solidFill>
                  <a:schemeClr val="dk1"/>
                </a:solidFill>
                <a:latin typeface="Open Sans"/>
                <a:ea typeface="Calibri"/>
                <a:cs typeface="Calibri"/>
                <a:sym typeface="Calibri"/>
              </a:rPr>
              <a:t> </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कमान शृंखला</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सुरक्षा अधिकारी की पहचान करना</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सुरक्षा योजना (एलसीईएस)</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संचार योजना</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चिकित्सा योजना</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पुनर्वास योजना</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विशेष खतरे</a:t>
            </a:r>
            <a:endParaRPr sz="120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सामान्य सुरक्षा संदेश</a:t>
            </a:r>
            <a:endParaRPr sz="1200">
              <a:latin typeface="Open Sans"/>
            </a:endParaRPr>
          </a:p>
        </p:txBody>
      </p:sp>
      <p:sp>
        <p:nvSpPr>
          <p:cNvPr id="505" name="Google Shape;505;p63"/>
          <p:cNvSpPr txBox="1"/>
          <p:nvPr/>
        </p:nvSpPr>
        <p:spPr>
          <a:xfrm>
            <a:off x="277519" y="2219396"/>
            <a:ext cx="3785136"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सुरक्षा ब्रीफिंग</a:t>
            </a:r>
          </a:p>
        </p:txBody>
      </p:sp>
      <p:sp>
        <p:nvSpPr>
          <p:cNvPr id="2" name="Slide Number Placeholder 1">
            <a:extLst>
              <a:ext uri="{FF2B5EF4-FFF2-40B4-BE49-F238E27FC236}">
                <a16:creationId xmlns:a16="http://schemas.microsoft.com/office/drawing/2014/main" id="{B6F36920-1DD0-6DAB-0706-E1FCFB16A71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4"/>
          <p:cNvSpPr txBox="1">
            <a:spLocks noGrp="1"/>
          </p:cNvSpPr>
          <p:nvPr>
            <p:ph type="title" idx="4294967295"/>
          </p:nvPr>
        </p:nvSpPr>
        <p:spPr>
          <a:xfrm>
            <a:off x="626846" y="3095981"/>
            <a:ext cx="2271099" cy="86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समीक्षा</a:t>
            </a:r>
            <a:r>
              <a:rPr lang="en-US" dirty="0">
                <a:latin typeface="Open Sans"/>
              </a:rPr>
              <a:t> </a:t>
            </a:r>
          </a:p>
        </p:txBody>
      </p:sp>
      <p:sp>
        <p:nvSpPr>
          <p:cNvPr id="511" name="Google Shape;511;p64"/>
          <p:cNvSpPr txBox="1">
            <a:spLocks noGrp="1"/>
          </p:cNvSpPr>
          <p:nvPr>
            <p:ph type="body" idx="4294967295"/>
          </p:nvPr>
        </p:nvSpPr>
        <p:spPr>
          <a:xfrm>
            <a:off x="4529796" y="2132856"/>
            <a:ext cx="7516699" cy="452596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3200"/>
              <a:buNone/>
            </a:pPr>
            <a:r>
              <a:rPr lang="en-US" dirty="0">
                <a:latin typeface="Open Sans"/>
                <a:ea typeface="Arial"/>
                <a:cs typeface="Arial"/>
                <a:sym typeface="Arial"/>
              </a:rPr>
              <a:t>सीएसएसआर ऑपरेशन में बचावकर्मी को सामना करने वाले कम से कम पांच खतरों की सूची बनाएं।</a:t>
            </a:r>
            <a:endParaRPr sz="2400">
              <a:latin typeface="Open Sans"/>
            </a:endParaRPr>
          </a:p>
          <a:p>
            <a:pPr marL="0" lvl="0" indent="0" algn="l" rtl="0">
              <a:lnSpc>
                <a:spcPct val="90000"/>
              </a:lnSpc>
              <a:spcBef>
                <a:spcPts val="1000"/>
              </a:spcBef>
              <a:spcAft>
                <a:spcPts val="0"/>
              </a:spcAft>
              <a:buClr>
                <a:schemeClr val="dk1"/>
              </a:buClr>
              <a:buSzPts val="3200"/>
              <a:buNone/>
            </a:pPr>
            <a:endParaRPr>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असुरक्षित कार्यों और असुरक्षित स्थितियों की पहचान करें।</a:t>
            </a:r>
            <a:endParaRPr sz="2400">
              <a:latin typeface="Open Sans"/>
            </a:endParaRPr>
          </a:p>
          <a:p>
            <a:pPr marL="0" lvl="0" indent="0" algn="l" rtl="0">
              <a:lnSpc>
                <a:spcPct val="90000"/>
              </a:lnSpc>
              <a:spcBef>
                <a:spcPts val="1000"/>
              </a:spcBef>
              <a:spcAft>
                <a:spcPts val="0"/>
              </a:spcAft>
              <a:buClr>
                <a:schemeClr val="dk1"/>
              </a:buClr>
              <a:buSzPts val="3200"/>
              <a:buNone/>
            </a:pPr>
            <a:endParaRPr>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सीएसएसआर पाठ्यक्रम सुरक्षा नियमों की पहचान करें।</a:t>
            </a:r>
            <a:endParaRPr sz="2400">
              <a:latin typeface="Open Sans"/>
            </a:endParaRPr>
          </a:p>
          <a:p>
            <a:pPr marL="0" lvl="0" indent="0" algn="l" rtl="0">
              <a:lnSpc>
                <a:spcPct val="90000"/>
              </a:lnSpc>
              <a:spcBef>
                <a:spcPts val="1000"/>
              </a:spcBef>
              <a:spcAft>
                <a:spcPts val="0"/>
              </a:spcAft>
              <a:buClr>
                <a:schemeClr val="dk1"/>
              </a:buClr>
              <a:buSzPts val="3200"/>
              <a:buNone/>
            </a:pPr>
            <a:endParaRPr>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सीएसएसआर ऑपरेशन के प्रत्येक चरण के लिए कम से कम तीन सुरक्षा चिंताओं को सूचीबद्ध करें।</a:t>
            </a:r>
            <a:endParaRPr sz="2400">
              <a:latin typeface="Open Sans"/>
            </a:endParaRPr>
          </a:p>
        </p:txBody>
      </p:sp>
      <p:sp>
        <p:nvSpPr>
          <p:cNvPr id="514" name="Google Shape;514;p64"/>
          <p:cNvSpPr txBox="1"/>
          <p:nvPr/>
        </p:nvSpPr>
        <p:spPr>
          <a:xfrm>
            <a:off x="4601300" y="982396"/>
            <a:ext cx="6125496" cy="1077178"/>
          </a:xfrm>
          <a:prstGeom prst="rect">
            <a:avLst/>
          </a:prstGeom>
          <a:noFill/>
          <a:ln>
            <a:noFill/>
          </a:ln>
        </p:spPr>
        <p:txBody>
          <a:bodyPr spcFirstLastPara="1" wrap="square" lIns="91425" tIns="45700" rIns="91425" bIns="45700" anchor="t" anchorCtr="0">
            <a:spAutoFit/>
          </a:bodyPr>
          <a:lstStyle/>
          <a:p>
            <a:pPr>
              <a:buClr>
                <a:schemeClr val="dk1"/>
              </a:buClr>
              <a:buSzPts val="3200"/>
            </a:pPr>
            <a:r>
              <a:rPr lang="en-US" sz="3200" dirty="0">
                <a:solidFill>
                  <a:schemeClr val="dk1"/>
                </a:solidFill>
                <a:latin typeface="Arial"/>
                <a:ea typeface="Arial"/>
                <a:cs typeface="Arial"/>
                <a:sym typeface="Arial"/>
              </a:rPr>
              <a:t>इस पाठ को पूरा करने पर आप निम्न कार्य कर </a:t>
            </a:r>
            <a:r>
              <a:rPr lang="en-US" sz="3200" dirty="0" err="1">
                <a:solidFill>
                  <a:schemeClr val="dk1"/>
                </a:solidFill>
                <a:latin typeface="Arial"/>
                <a:ea typeface="Arial"/>
                <a:cs typeface="Arial"/>
                <a:sym typeface="Arial"/>
              </a:rPr>
              <a:t>सकेंगे</a:t>
            </a:r>
            <a:r>
              <a:rPr lang="en-US" sz="3200">
                <a:solidFill>
                  <a:schemeClr val="dk1"/>
                </a:solidFill>
                <a:latin typeface="Arial"/>
                <a:ea typeface="Arial"/>
                <a:cs typeface="Arial"/>
                <a:sym typeface="Arial"/>
              </a:rPr>
              <a:t>:-</a:t>
            </a:r>
            <a:endParaRPr dirty="0"/>
          </a:p>
        </p:txBody>
      </p:sp>
      <p:sp>
        <p:nvSpPr>
          <p:cNvPr id="515" name="Google Shape;515;p64"/>
          <p:cNvSpPr/>
          <p:nvPr/>
        </p:nvSpPr>
        <p:spPr>
          <a:xfrm>
            <a:off x="3608640" y="2110936"/>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516" name="Google Shape;516;p64"/>
          <p:cNvSpPr/>
          <p:nvPr/>
        </p:nvSpPr>
        <p:spPr>
          <a:xfrm>
            <a:off x="3608640" y="3331845"/>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517" name="Google Shape;517;p64"/>
          <p:cNvSpPr/>
          <p:nvPr/>
        </p:nvSpPr>
        <p:spPr>
          <a:xfrm>
            <a:off x="3680648" y="430381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518" name="Google Shape;518;p64"/>
          <p:cNvSpPr/>
          <p:nvPr/>
        </p:nvSpPr>
        <p:spPr>
          <a:xfrm>
            <a:off x="3608640" y="5225445"/>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A790243E-B7A8-BD5B-F5EA-144E8CA8264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5"/>
          <p:cNvSpPr txBox="1">
            <a:spLocks noGrp="1"/>
          </p:cNvSpPr>
          <p:nvPr>
            <p:ph type="body" idx="4294967295"/>
          </p:nvPr>
        </p:nvSpPr>
        <p:spPr>
          <a:xfrm>
            <a:off x="4821482" y="858982"/>
            <a:ext cx="7179174" cy="55943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सीएसएसआर दस्ते में सुरक्षा अधिकारी के कार्य और महत्व का वर्णन करें।</a:t>
            </a:r>
            <a:endParaRPr dirty="0">
              <a:latin typeface="Open Sans"/>
            </a:endParaRPr>
          </a:p>
          <a:p>
            <a:pPr marL="0" lvl="0" indent="0" algn="l" rtl="0">
              <a:lnSpc>
                <a:spcPct val="90000"/>
              </a:lnSpc>
              <a:spcBef>
                <a:spcPts val="1000"/>
              </a:spcBef>
              <a:spcAft>
                <a:spcPts val="0"/>
              </a:spcAft>
              <a:buClr>
                <a:schemeClr val="dk1"/>
              </a:buClr>
              <a:buSzPts val="3200"/>
              <a:buNone/>
            </a:pPr>
            <a:endParaRPr lang="en-US"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सीएसएसआर सुरक्षा योजना के चार भागों की पहचान करें और प्रत्येक का संक्षेप में वर्णन करें।</a:t>
            </a:r>
            <a:endParaRPr dirty="0">
              <a:latin typeface="Open Sans"/>
            </a:endParaRPr>
          </a:p>
          <a:p>
            <a:pPr marL="0" lvl="0" indent="0" algn="l" rtl="0">
              <a:lnSpc>
                <a:spcPct val="90000"/>
              </a:lnSpc>
              <a:spcBef>
                <a:spcPts val="1000"/>
              </a:spcBef>
              <a:spcAft>
                <a:spcPts val="0"/>
              </a:spcAft>
              <a:buClr>
                <a:schemeClr val="dk1"/>
              </a:buClr>
              <a:buSzPts val="3200"/>
              <a:buNone/>
            </a:pPr>
            <a:endParaRPr lang="en-US"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l" rtl="0">
              <a:lnSpc>
                <a:spcPct val="90000"/>
              </a:lnSpc>
              <a:spcBef>
                <a:spcPts val="1000"/>
              </a:spcBef>
              <a:spcAft>
                <a:spcPts val="0"/>
              </a:spcAft>
              <a:buClr>
                <a:schemeClr val="dk1"/>
              </a:buClr>
              <a:buSzPts val="3200"/>
              <a:buNone/>
            </a:pPr>
            <a:r>
              <a:rPr lang="en-US" dirty="0">
                <a:latin typeface="Open Sans"/>
                <a:ea typeface="Arial"/>
                <a:cs typeface="Arial"/>
                <a:sym typeface="Arial"/>
              </a:rPr>
              <a:t>सुरक्षा ब्रीफिंग के उद्देश्य का वर्णन करें और इसके आठ घटकों की सूची बनाएं</a:t>
            </a:r>
            <a:endParaRPr dirty="0">
              <a:latin typeface="Open Sans"/>
              <a:ea typeface="Arial"/>
              <a:cs typeface="Arial"/>
              <a:sym typeface="Arial"/>
            </a:endParaRPr>
          </a:p>
        </p:txBody>
      </p:sp>
      <p:sp>
        <p:nvSpPr>
          <p:cNvPr id="526" name="Google Shape;526;p65"/>
          <p:cNvSpPr/>
          <p:nvPr/>
        </p:nvSpPr>
        <p:spPr>
          <a:xfrm>
            <a:off x="3996581" y="1383851"/>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527" name="Google Shape;527;p65"/>
          <p:cNvSpPr/>
          <p:nvPr/>
        </p:nvSpPr>
        <p:spPr>
          <a:xfrm>
            <a:off x="3996581" y="330840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sp>
        <p:nvSpPr>
          <p:cNvPr id="528" name="Google Shape;528;p65"/>
          <p:cNvSpPr/>
          <p:nvPr/>
        </p:nvSpPr>
        <p:spPr>
          <a:xfrm>
            <a:off x="4007768" y="5194794"/>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7</a:t>
            </a:r>
            <a:endParaRPr sz="4000" b="1">
              <a:solidFill>
                <a:srgbClr val="C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277CA56B-1917-1D0F-2323-F2D155DC567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4294967295"/>
          </p:nvPr>
        </p:nvSpPr>
        <p:spPr>
          <a:xfrm>
            <a:off x="2895600" y="2667000"/>
            <a:ext cx="6691312" cy="1087438"/>
          </a:xfrm>
        </p:spPr>
        <p:txBody>
          <a:bodyPr>
            <a:normAutofit/>
          </a:bodyPr>
          <a:lstStyle/>
          <a:p>
            <a:pPr algn="ctr" rtl="0">
              <a:buFontTx/>
              <a:buNone/>
            </a:pPr>
            <a:r>
              <a:rPr lang="en-US" sz="6000" b="1" dirty="0">
                <a:solidFill>
                  <a:srgbClr val="FF0000"/>
                </a:solidFill>
                <a:latin typeface="Open Sans"/>
              </a:rPr>
              <a:t>कोई प्रश्न ?</a:t>
            </a:r>
            <a:endParaRPr lang="en-IN" sz="6000" b="1" dirty="0">
              <a:solidFill>
                <a:srgbClr val="FF0000"/>
              </a:solidFill>
              <a:latin typeface="Open Sans"/>
            </a:endParaRPr>
          </a:p>
        </p:txBody>
      </p:sp>
      <p:sp>
        <p:nvSpPr>
          <p:cNvPr id="3" name="Slide Number Placeholder 2">
            <a:extLst>
              <a:ext uri="{FF2B5EF4-FFF2-40B4-BE49-F238E27FC236}">
                <a16:creationId xmlns:a16="http://schemas.microsoft.com/office/drawing/2014/main" id="{16196AAA-A25B-57D8-5736-1E3498AAA9B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55</a:t>
            </a:fld>
            <a:endParaRPr lang="en-US"/>
          </a:p>
        </p:txBody>
      </p:sp>
    </p:spTree>
    <p:extLst>
      <p:ext uri="{BB962C8B-B14F-4D97-AF65-F5344CB8AC3E}">
        <p14:creationId xmlns:p14="http://schemas.microsoft.com/office/powerpoint/2010/main" val="254131045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0F3E-1414-BA8D-B6A0-F08DFFF45C2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0988974-DE1B-9ACB-A738-9248FEAB9B8E}"/>
              </a:ext>
            </a:extLst>
          </p:cNvPr>
          <p:cNvSpPr/>
          <p:nvPr/>
        </p:nvSpPr>
        <p:spPr>
          <a:xfrm>
            <a:off x="4499416" y="9729"/>
            <a:ext cx="7692584" cy="6871642"/>
          </a:xfrm>
          <a:prstGeom prst="roundRect">
            <a:avLst>
              <a:gd name="adj" fmla="val 1583"/>
            </a:avLst>
          </a:prstGeom>
          <a:solidFill>
            <a:srgbClr val="EAEAEA"/>
          </a:solidFill>
          <a:ln w="12700">
            <a:miter lim="400000"/>
          </a:ln>
        </p:spPr>
        <p:txBody>
          <a:bodyPr lIns="39132" tIns="39132" rIns="39132" bIns="39132"/>
          <a:lstStyle/>
          <a:p>
            <a:pPr algn="l" rtl="0"/>
            <a:endParaRPr sz="2399">
              <a:latin typeface="Open Sans"/>
            </a:endParaRPr>
          </a:p>
        </p:txBody>
      </p:sp>
      <p:sp>
        <p:nvSpPr>
          <p:cNvPr id="222" name="Duties of…">
            <a:extLst>
              <a:ext uri="{FF2B5EF4-FFF2-40B4-BE49-F238E27FC236}">
                <a16:creationId xmlns:a16="http://schemas.microsoft.com/office/drawing/2014/main" id="{1D193E82-41AC-2413-8453-3C175AF9B825}"/>
              </a:ext>
            </a:extLst>
          </p:cNvPr>
          <p:cNvSpPr txBox="1"/>
          <p:nvPr/>
        </p:nvSpPr>
        <p:spPr>
          <a:xfrm>
            <a:off x="125843" y="3035186"/>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rtl="0">
              <a:defRPr/>
            </a:pP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धन्यवाद</a:t>
            </a:r>
          </a:p>
        </p:txBody>
      </p:sp>
      <p:pic>
        <p:nvPicPr>
          <p:cNvPr id="4" name="Picture 3">
            <a:extLst>
              <a:ext uri="{FF2B5EF4-FFF2-40B4-BE49-F238E27FC236}">
                <a16:creationId xmlns:a16="http://schemas.microsoft.com/office/drawing/2014/main" id="{BB17E5BD-3FEB-D5A7-C42D-BA67249B515C}"/>
              </a:ext>
            </a:extLst>
          </p:cNvPr>
          <p:cNvPicPr>
            <a:picLocks noChangeAspect="1"/>
          </p:cNvPicPr>
          <p:nvPr/>
        </p:nvPicPr>
        <p:blipFill>
          <a:blip r:embed="rId2" cstate="print"/>
          <a:stretch>
            <a:fillRect/>
          </a:stretch>
        </p:blipFill>
        <p:spPr>
          <a:xfrm>
            <a:off x="8814251" y="6377368"/>
            <a:ext cx="1750084" cy="348028"/>
          </a:xfrm>
          <a:prstGeom prst="rect">
            <a:avLst/>
          </a:prstGeom>
        </p:spPr>
      </p:pic>
      <p:sp>
        <p:nvSpPr>
          <p:cNvPr id="5" name="Slide Number Placeholder 4">
            <a:extLst>
              <a:ext uri="{FF2B5EF4-FFF2-40B4-BE49-F238E27FC236}">
                <a16:creationId xmlns:a16="http://schemas.microsoft.com/office/drawing/2014/main" id="{33FFB921-AD9F-46C0-BB57-850C59BF10CB}"/>
              </a:ext>
            </a:extLst>
          </p:cNvPr>
          <p:cNvSpPr>
            <a:spLocks noGrp="1"/>
          </p:cNvSpPr>
          <p:nvPr>
            <p:ph type="sldNum" idx="12"/>
          </p:nvPr>
        </p:nvSpPr>
        <p:spPr>
          <a:xfrm>
            <a:off x="11384562" y="6406669"/>
            <a:ext cx="492806" cy="338635"/>
          </a:xfrm>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56</a:t>
            </a:fld>
            <a:endParaRPr lang="en-US" i="0" u="none" strike="noStrike" cap="none" dirty="0"/>
          </a:p>
        </p:txBody>
      </p:sp>
      <p:pic>
        <p:nvPicPr>
          <p:cNvPr id="3" name="Picture 2">
            <a:extLst>
              <a:ext uri="{FF2B5EF4-FFF2-40B4-BE49-F238E27FC236}">
                <a16:creationId xmlns:a16="http://schemas.microsoft.com/office/drawing/2014/main" id="{DC69F811-23B4-2758-9780-4B064050605F}"/>
              </a:ext>
            </a:extLst>
          </p:cNvPr>
          <p:cNvPicPr>
            <a:picLocks noChangeAspect="1"/>
          </p:cNvPicPr>
          <p:nvPr/>
        </p:nvPicPr>
        <p:blipFill>
          <a:blip r:embed="rId3"/>
          <a:stretch>
            <a:fillRect/>
          </a:stretch>
        </p:blipFill>
        <p:spPr>
          <a:xfrm>
            <a:off x="0" y="1119"/>
            <a:ext cx="1609220" cy="1206915"/>
          </a:xfrm>
          <a:prstGeom prst="rect">
            <a:avLst/>
          </a:prstGeom>
        </p:spPr>
      </p:pic>
      <p:pic>
        <p:nvPicPr>
          <p:cNvPr id="8" name="Picture 7">
            <a:extLst>
              <a:ext uri="{FF2B5EF4-FFF2-40B4-BE49-F238E27FC236}">
                <a16:creationId xmlns:a16="http://schemas.microsoft.com/office/drawing/2014/main" id="{28E46723-2330-832A-3A4C-5DBD7435D3F4}"/>
              </a:ext>
            </a:extLst>
          </p:cNvPr>
          <p:cNvPicPr>
            <a:picLocks noChangeAspect="1"/>
          </p:cNvPicPr>
          <p:nvPr/>
        </p:nvPicPr>
        <p:blipFill>
          <a:blip r:embed="rId4"/>
          <a:stretch>
            <a:fillRect/>
          </a:stretch>
        </p:blipFill>
        <p:spPr>
          <a:xfrm>
            <a:off x="10877185" y="-646"/>
            <a:ext cx="1314815" cy="1332563"/>
          </a:xfrm>
          <a:prstGeom prst="rect">
            <a:avLst/>
          </a:prstGeom>
        </p:spPr>
      </p:pic>
      <p:pic>
        <p:nvPicPr>
          <p:cNvPr id="12" name="Picture 11">
            <a:extLst>
              <a:ext uri="{FF2B5EF4-FFF2-40B4-BE49-F238E27FC236}">
                <a16:creationId xmlns:a16="http://schemas.microsoft.com/office/drawing/2014/main" id="{DDC87EB9-37D3-EB1B-0B65-6A5905437C01}"/>
              </a:ext>
            </a:extLst>
          </p:cNvPr>
          <p:cNvPicPr>
            <a:picLocks noChangeAspect="1"/>
          </p:cNvPicPr>
          <p:nvPr/>
        </p:nvPicPr>
        <p:blipFill>
          <a:blip r:embed="rId3"/>
          <a:stretch>
            <a:fillRect/>
          </a:stretch>
        </p:blipFill>
        <p:spPr>
          <a:xfrm>
            <a:off x="4758813" y="668594"/>
            <a:ext cx="7197213" cy="5347177"/>
          </a:xfrm>
          <a:prstGeom prst="rect">
            <a:avLst/>
          </a:prstGeom>
        </p:spPr>
      </p:pic>
    </p:spTree>
    <p:extLst>
      <p:ext uri="{BB962C8B-B14F-4D97-AF65-F5344CB8AC3E}">
        <p14:creationId xmlns:p14="http://schemas.microsoft.com/office/powerpoint/2010/main" val="4518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Google Shape;152;p19"/>
          <p:cNvSpPr txBox="1"/>
          <p:nvPr/>
        </p:nvSpPr>
        <p:spPr>
          <a:xfrm>
            <a:off x="0" y="2963372"/>
            <a:ext cx="3981157"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sym typeface="Arial"/>
              </a:rPr>
              <a:t>परिचालन मानक</a:t>
            </a:r>
          </a:p>
        </p:txBody>
      </p:sp>
      <p:sp>
        <p:nvSpPr>
          <p:cNvPr id="153" name="Google Shape;153;p19"/>
          <p:cNvSpPr txBox="1"/>
          <p:nvPr/>
        </p:nvSpPr>
        <p:spPr>
          <a:xfrm>
            <a:off x="4079631" y="1269159"/>
            <a:ext cx="7701504" cy="5201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काम करते समय स्थापित प्रारूपों का पालन करें।</a:t>
            </a:r>
            <a:r>
              <a:rPr lang="en-US" sz="3200" b="1" dirty="0">
                <a:solidFill>
                  <a:srgbClr val="FF0000"/>
                </a:solidFill>
                <a:latin typeface="Open Sans"/>
                <a:sym typeface="Arial"/>
              </a:rPr>
              <a:t> </a:t>
            </a:r>
            <a:endParaRPr dirty="0">
              <a:latin typeface="Open Sans"/>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औजारों का उपयोग जिस प्रकार से उन्हें उपयोग के लिए डिज़ाइन किया गया था</a:t>
            </a:r>
            <a:endParaRPr sz="28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उपकरण को काम करने दें</a:t>
            </a:r>
            <a:endParaRPr sz="28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जिस तरह से आपसे काम करने की अपेक्षा की जाएगी, उसी तरह से </a:t>
            </a:r>
            <a:r>
              <a:rPr lang="en-US" sz="2800" dirty="0" err="1">
                <a:solidFill>
                  <a:schemeClr val="dk1"/>
                </a:solidFill>
                <a:latin typeface="Open Sans"/>
                <a:sym typeface="Arial"/>
              </a:rPr>
              <a:t>प्रशिक्षण</a:t>
            </a:r>
            <a:r>
              <a:rPr lang="en-US" sz="2800" dirty="0">
                <a:solidFill>
                  <a:schemeClr val="dk1"/>
                </a:solidFill>
                <a:latin typeface="Open Sans"/>
                <a:sym typeface="Arial"/>
              </a:rPr>
              <a:t> </a:t>
            </a:r>
            <a:r>
              <a:rPr lang="en-US" sz="2800" dirty="0" err="1">
                <a:solidFill>
                  <a:schemeClr val="dk1"/>
                </a:solidFill>
                <a:latin typeface="Open Sans"/>
                <a:sym typeface="Arial"/>
              </a:rPr>
              <a:t>लें</a:t>
            </a:r>
            <a:r>
              <a:rPr lang="en-US" sz="2800" dirty="0">
                <a:solidFill>
                  <a:schemeClr val="dk1"/>
                </a:solidFill>
                <a:latin typeface="Open Sans"/>
                <a:sym typeface="Arial"/>
              </a:rPr>
              <a:t> I</a:t>
            </a:r>
            <a:endParaRPr sz="28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सीमित स्थानों में विभिन्न उपकरणों के </a:t>
            </a:r>
            <a:r>
              <a:rPr lang="en-US" sz="2800" dirty="0" err="1">
                <a:solidFill>
                  <a:schemeClr val="dk1"/>
                </a:solidFill>
                <a:latin typeface="Open Sans"/>
                <a:sym typeface="Arial"/>
              </a:rPr>
              <a:t>साथ</a:t>
            </a:r>
            <a:r>
              <a:rPr lang="en-US" sz="2800" dirty="0">
                <a:solidFill>
                  <a:schemeClr val="dk1"/>
                </a:solidFill>
                <a:latin typeface="Open Sans"/>
                <a:sym typeface="Arial"/>
              </a:rPr>
              <a:t> </a:t>
            </a:r>
            <a:r>
              <a:rPr lang="en-US" sz="2800" dirty="0" err="1">
                <a:solidFill>
                  <a:schemeClr val="dk1"/>
                </a:solidFill>
                <a:latin typeface="Open Sans"/>
                <a:sym typeface="Arial"/>
              </a:rPr>
              <a:t>प्रशिक्षण</a:t>
            </a:r>
            <a:r>
              <a:rPr lang="en-US" sz="2800" dirty="0">
                <a:solidFill>
                  <a:schemeClr val="dk1"/>
                </a:solidFill>
                <a:latin typeface="Open Sans"/>
                <a:sym typeface="Arial"/>
              </a:rPr>
              <a:t> I</a:t>
            </a:r>
            <a:endParaRPr sz="2800" dirty="0">
              <a:solidFill>
                <a:schemeClr val="dk1"/>
              </a:solidFill>
              <a:latin typeface="Open Sans"/>
              <a:sym typeface="Arial"/>
            </a:endParaRPr>
          </a:p>
          <a:p>
            <a:pPr marL="457200" marR="0" lvl="0" indent="-254000" algn="l" rtl="0">
              <a:spcBef>
                <a:spcPts val="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5ADD42A0-A17F-6C13-B3FA-06B96539ED0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p20"/>
          <p:cNvSpPr txBox="1"/>
          <p:nvPr/>
        </p:nvSpPr>
        <p:spPr>
          <a:xfrm>
            <a:off x="4586068" y="1628800"/>
            <a:ext cx="739146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सुरक्षा नियम</a:t>
            </a:r>
            <a:r>
              <a:rPr lang="en-US" sz="3200" dirty="0">
                <a:solidFill>
                  <a:schemeClr val="dk1"/>
                </a:solidFill>
                <a:latin typeface="Open Sans"/>
                <a:sym typeface="Arial"/>
              </a:rPr>
              <a:t> </a:t>
            </a:r>
            <a:endParaRPr dirty="0">
              <a:latin typeface="Open Sans"/>
            </a:endParaRPr>
          </a:p>
          <a:p>
            <a:pPr marL="0" marR="0" lvl="0" indent="0" algn="l" rtl="0">
              <a:spcBef>
                <a:spcPts val="0"/>
              </a:spcBef>
              <a:spcAft>
                <a:spcPts val="0"/>
              </a:spcAft>
              <a:buNone/>
            </a:pPr>
            <a:endParaRPr sz="3200" dirty="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चोटों और मृत्यु को न्यूनतम करने के लिए नियम स्थापित किए </a:t>
            </a:r>
            <a:r>
              <a:rPr lang="en-US" sz="2800" dirty="0" err="1">
                <a:solidFill>
                  <a:schemeClr val="dk1"/>
                </a:solidFill>
                <a:latin typeface="Open Sans"/>
                <a:sym typeface="Arial"/>
              </a:rPr>
              <a:t>गए</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I</a:t>
            </a:r>
            <a:endParaRPr sz="28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नियमों का पालन किया </a:t>
            </a:r>
            <a:r>
              <a:rPr lang="en-US" sz="2800" dirty="0" err="1">
                <a:solidFill>
                  <a:schemeClr val="dk1"/>
                </a:solidFill>
                <a:latin typeface="Open Sans"/>
                <a:sym typeface="Arial"/>
              </a:rPr>
              <a:t>जाना</a:t>
            </a:r>
            <a:r>
              <a:rPr lang="en-US" sz="2800" dirty="0">
                <a:solidFill>
                  <a:schemeClr val="dk1"/>
                </a:solidFill>
                <a:latin typeface="Open Sans"/>
                <a:sym typeface="Arial"/>
              </a:rPr>
              <a:t> </a:t>
            </a:r>
            <a:r>
              <a:rPr lang="en-US" sz="2800" dirty="0" err="1">
                <a:solidFill>
                  <a:schemeClr val="dk1"/>
                </a:solidFill>
                <a:latin typeface="Open Sans"/>
                <a:sym typeface="Arial"/>
              </a:rPr>
              <a:t>चाहिए</a:t>
            </a:r>
            <a:r>
              <a:rPr lang="en-US" sz="2800" dirty="0">
                <a:solidFill>
                  <a:schemeClr val="dk1"/>
                </a:solidFill>
                <a:latin typeface="Open Sans"/>
                <a:sym typeface="Arial"/>
              </a:rPr>
              <a:t> I</a:t>
            </a:r>
            <a:endParaRPr sz="2800" dirty="0">
              <a:latin typeface="Open Sans"/>
            </a:endParaRPr>
          </a:p>
          <a:p>
            <a:pPr marL="457200" marR="0" lvl="0" indent="-457200" algn="l"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नियम तोड़ने पर परिणाम </a:t>
            </a:r>
            <a:r>
              <a:rPr lang="en-US" sz="2800" dirty="0" err="1">
                <a:solidFill>
                  <a:schemeClr val="dk1"/>
                </a:solidFill>
                <a:latin typeface="Open Sans"/>
                <a:sym typeface="Arial"/>
              </a:rPr>
              <a:t>भुगतने</a:t>
            </a:r>
            <a:r>
              <a:rPr lang="en-US" sz="2800" dirty="0">
                <a:solidFill>
                  <a:schemeClr val="dk1"/>
                </a:solidFill>
                <a:latin typeface="Open Sans"/>
                <a:sym typeface="Arial"/>
              </a:rPr>
              <a:t> </a:t>
            </a:r>
            <a:r>
              <a:rPr lang="en-US" sz="2800" dirty="0" err="1">
                <a:solidFill>
                  <a:schemeClr val="dk1"/>
                </a:solidFill>
                <a:latin typeface="Open Sans"/>
                <a:sym typeface="Arial"/>
              </a:rPr>
              <a:t>होंगे</a:t>
            </a:r>
            <a:r>
              <a:rPr lang="en-US" sz="2800" dirty="0">
                <a:solidFill>
                  <a:schemeClr val="dk1"/>
                </a:solidFill>
                <a:latin typeface="Open Sans"/>
                <a:sym typeface="Arial"/>
              </a:rPr>
              <a:t> I</a:t>
            </a:r>
            <a:endParaRPr sz="2800" dirty="0">
              <a:latin typeface="Open Sans"/>
            </a:endParaRPr>
          </a:p>
        </p:txBody>
      </p:sp>
      <p:sp>
        <p:nvSpPr>
          <p:cNvPr id="161" name="Google Shape;161;p20"/>
          <p:cNvSpPr txBox="1"/>
          <p:nvPr/>
        </p:nvSpPr>
        <p:spPr>
          <a:xfrm>
            <a:off x="204688" y="2912104"/>
            <a:ext cx="390307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sym typeface="Arial"/>
              </a:rPr>
              <a:t>परिचालन मानक</a:t>
            </a:r>
          </a:p>
        </p:txBody>
      </p:sp>
      <p:sp>
        <p:nvSpPr>
          <p:cNvPr id="2" name="Slide Number Placeholder 1">
            <a:extLst>
              <a:ext uri="{FF2B5EF4-FFF2-40B4-BE49-F238E27FC236}">
                <a16:creationId xmlns:a16="http://schemas.microsoft.com/office/drawing/2014/main" id="{2AEEFFF3-B38A-8A29-7CE3-9704FB0D765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21"/>
          <p:cNvSpPr txBox="1"/>
          <p:nvPr/>
        </p:nvSpPr>
        <p:spPr>
          <a:xfrm>
            <a:off x="5078438" y="1124744"/>
            <a:ext cx="6867966" cy="5570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Open Sans"/>
                <a:sym typeface="Arial"/>
              </a:rPr>
              <a:t>सुरक्षित कार्य और स्थितियाँ</a:t>
            </a:r>
            <a:r>
              <a:rPr lang="en-US" sz="3200" dirty="0">
                <a:solidFill>
                  <a:schemeClr val="dk1"/>
                </a:solidFill>
                <a:latin typeface="Open Sans"/>
                <a:sym typeface="Arial"/>
              </a:rPr>
              <a:t> </a:t>
            </a:r>
            <a:endParaRPr>
              <a:latin typeface="Open Sans"/>
            </a:endParaRPr>
          </a:p>
          <a:p>
            <a:pPr marL="0" marR="0" lvl="0" indent="0" algn="l" rtl="0">
              <a:spcBef>
                <a:spcPts val="0"/>
              </a:spcBef>
              <a:spcAft>
                <a:spcPts val="0"/>
              </a:spcAft>
              <a:buNone/>
            </a:pPr>
            <a:endParaRPr sz="3200">
              <a:solidFill>
                <a:schemeClr val="dk1"/>
              </a:solidFill>
              <a:latin typeface="Open Sans"/>
              <a:sym typeface="Arial"/>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पीपीई पहनना</a:t>
            </a:r>
            <a:endParaRPr>
              <a:latin typeface="Open Sans"/>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जोड़ियों/टीमों में काम करना</a:t>
            </a:r>
            <a:endParaRPr>
              <a:latin typeface="Open Sans"/>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उपकरणों का सही उपयोग करना</a:t>
            </a:r>
            <a:endParaRPr>
              <a:latin typeface="Open Sans"/>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आराम के लिए ब्रेक लेना</a:t>
            </a:r>
            <a:endParaRPr>
              <a:latin typeface="Open Sans"/>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अच्छी तरह से हाइड्रेटेड रहना</a:t>
            </a:r>
            <a:endParaRPr>
              <a:latin typeface="Open Sans"/>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जवाबदेही प्रणाली का उपयोग करना</a:t>
            </a:r>
            <a:endParaRPr>
              <a:latin typeface="Open Sans"/>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सभी मान्यता प्राप्त सुरक्षा नियमों का पालन करना</a:t>
            </a:r>
            <a:endParaRPr>
              <a:latin typeface="Open Sans"/>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Open Sans"/>
                <a:sym typeface="Arial"/>
              </a:rPr>
              <a:t>सुरक्षित क्षेत्र कहाँ हैं, यह जानना</a:t>
            </a:r>
            <a:endParaRPr>
              <a:latin typeface="Open Sans"/>
            </a:endParaRPr>
          </a:p>
        </p:txBody>
      </p:sp>
      <p:sp>
        <p:nvSpPr>
          <p:cNvPr id="169" name="Google Shape;169;p21"/>
          <p:cNvSpPr txBox="1"/>
          <p:nvPr/>
        </p:nvSpPr>
        <p:spPr>
          <a:xfrm>
            <a:off x="409132" y="2581868"/>
            <a:ext cx="4036259"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000" b="1" dirty="0">
                <a:solidFill>
                  <a:srgbClr val="C00000"/>
                </a:solidFill>
                <a:latin typeface="Open Sans"/>
                <a:sym typeface="Arial"/>
              </a:rPr>
              <a:t>सुरक्षित और असुरक्षित क्रियाएँ और शर्तें</a:t>
            </a:r>
          </a:p>
        </p:txBody>
      </p:sp>
      <p:sp>
        <p:nvSpPr>
          <p:cNvPr id="2" name="Slide Number Placeholder 1">
            <a:extLst>
              <a:ext uri="{FF2B5EF4-FFF2-40B4-BE49-F238E27FC236}">
                <a16:creationId xmlns:a16="http://schemas.microsoft.com/office/drawing/2014/main" id="{30598386-1D20-C345-64FC-BCFBA4B7C35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22"/>
          <p:cNvSpPr txBox="1"/>
          <p:nvPr/>
        </p:nvSpPr>
        <p:spPr>
          <a:xfrm>
            <a:off x="5134708" y="1362232"/>
            <a:ext cx="6577916" cy="38163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0000"/>
                </a:solidFill>
                <a:latin typeface="Open Sans"/>
                <a:sym typeface="Arial"/>
              </a:rPr>
              <a:t>असुरक्षित कार्य और स्थितियाँ</a:t>
            </a:r>
            <a:endParaRPr sz="12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एक दीवार झुकने </a:t>
            </a:r>
            <a:r>
              <a:rPr lang="en-US" sz="2800" dirty="0" err="1">
                <a:solidFill>
                  <a:schemeClr val="dk1"/>
                </a:solidFill>
                <a:latin typeface="Open Sans"/>
                <a:sym typeface="Arial"/>
              </a:rPr>
              <a:t>लगी</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I</a:t>
            </a:r>
            <a:endParaRPr sz="28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ऊपरी संरचनाओं के आसन्न पतन के संकेत दिख </a:t>
            </a:r>
            <a:r>
              <a:rPr lang="en-US" sz="2800" dirty="0" err="1">
                <a:solidFill>
                  <a:schemeClr val="dk1"/>
                </a:solidFill>
                <a:latin typeface="Open Sans"/>
                <a:sym typeface="Arial"/>
              </a:rPr>
              <a:t>रहे</a:t>
            </a:r>
            <a:r>
              <a:rPr lang="en-US" sz="2800" dirty="0">
                <a:solidFill>
                  <a:schemeClr val="dk1"/>
                </a:solidFill>
                <a:latin typeface="Open Sans"/>
                <a:sym typeface="Arial"/>
              </a:rPr>
              <a:t> </a:t>
            </a:r>
            <a:r>
              <a:rPr lang="en-US" sz="2800" dirty="0" err="1">
                <a:solidFill>
                  <a:schemeClr val="dk1"/>
                </a:solidFill>
                <a:latin typeface="Open Sans"/>
                <a:sym typeface="Arial"/>
              </a:rPr>
              <a:t>हैं</a:t>
            </a:r>
            <a:r>
              <a:rPr lang="en-US" sz="2800" dirty="0">
                <a:solidFill>
                  <a:schemeClr val="dk1"/>
                </a:solidFill>
                <a:latin typeface="Open Sans"/>
                <a:sym typeface="Arial"/>
              </a:rPr>
              <a:t> I</a:t>
            </a:r>
            <a:endParaRPr sz="2800" dirty="0">
              <a:latin typeface="Open Sans"/>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मौसम की स्थिति - तेज़ हवा, बारिश, </a:t>
            </a:r>
            <a:r>
              <a:rPr lang="en-US" sz="2800" dirty="0" err="1">
                <a:solidFill>
                  <a:schemeClr val="dk1"/>
                </a:solidFill>
                <a:latin typeface="Open Sans"/>
                <a:sym typeface="Arial"/>
              </a:rPr>
              <a:t>बिजली</a:t>
            </a:r>
            <a:r>
              <a:rPr lang="en-US" sz="2800" dirty="0">
                <a:solidFill>
                  <a:schemeClr val="dk1"/>
                </a:solidFill>
                <a:latin typeface="Open Sans"/>
                <a:sym typeface="Arial"/>
              </a:rPr>
              <a:t> I</a:t>
            </a:r>
            <a:endParaRPr sz="2800" dirty="0">
              <a:latin typeface="Open Sans"/>
            </a:endParaRPr>
          </a:p>
        </p:txBody>
      </p:sp>
      <p:sp>
        <p:nvSpPr>
          <p:cNvPr id="177" name="Google Shape;177;p22"/>
          <p:cNvSpPr txBox="1"/>
          <p:nvPr/>
        </p:nvSpPr>
        <p:spPr>
          <a:xfrm>
            <a:off x="337124" y="2328644"/>
            <a:ext cx="4445891"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000" b="1" dirty="0">
                <a:solidFill>
                  <a:srgbClr val="C00000"/>
                </a:solidFill>
                <a:latin typeface="Open Sans"/>
                <a:sym typeface="Arial"/>
              </a:rPr>
              <a:t>सुरक्षित और असुरक्षित क्रियाएँ और शर्तें</a:t>
            </a:r>
          </a:p>
        </p:txBody>
      </p:sp>
      <p:sp>
        <p:nvSpPr>
          <p:cNvPr id="2" name="Slide Number Placeholder 1">
            <a:extLst>
              <a:ext uri="{FF2B5EF4-FFF2-40B4-BE49-F238E27FC236}">
                <a16:creationId xmlns:a16="http://schemas.microsoft.com/office/drawing/2014/main" id="{82966404-1A7D-DC4E-3AA8-7BCC76B3D62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3505</Words>
  <Application>Microsoft Office PowerPoint</Application>
  <PresentationFormat>Widescreen</PresentationFormat>
  <Paragraphs>370</Paragraphs>
  <Slides>56</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Black</vt:lpstr>
      <vt:lpstr>Calibri</vt:lpstr>
      <vt:lpstr>Noto Sans Symbols</vt:lpstr>
      <vt:lpstr>Open Sans</vt:lpstr>
      <vt:lpstr>Office Theme</vt:lpstr>
      <vt:lpstr>PowerPoint Presentation</vt:lpstr>
      <vt:lpstr>उद्देश्य </vt:lpstr>
      <vt:lpstr>PowerPoint Presentation</vt:lpstr>
      <vt:lpstr>सीएसएसआर संचालन में सुरक्षा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समीक्षा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TRG BR 1</cp:lastModifiedBy>
  <cp:revision>28</cp:revision>
  <dcterms:modified xsi:type="dcterms:W3CDTF">2025-12-19T11:39:59Z</dcterms:modified>
</cp:coreProperties>
</file>