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6"/>
  </p:notesMasterIdLst>
  <p:sldIdLst>
    <p:sldId id="304" r:id="rId2"/>
    <p:sldId id="305" r:id="rId3"/>
    <p:sldId id="306" r:id="rId4"/>
    <p:sldId id="307" r:id="rId5"/>
    <p:sldId id="308" r:id="rId6"/>
    <p:sldId id="309" r:id="rId7"/>
    <p:sldId id="310" r:id="rId8"/>
    <p:sldId id="311" r:id="rId9"/>
    <p:sldId id="312" r:id="rId10"/>
    <p:sldId id="313"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737" autoAdjust="0"/>
  </p:normalViewPr>
  <p:slideViewPr>
    <p:cSldViewPr snapToGrid="0" snapToObjects="1">
      <p:cViewPr varScale="1">
        <p:scale>
          <a:sx n="75" d="100"/>
          <a:sy n="75" d="100"/>
        </p:scale>
        <p:origin x="1074" y="66"/>
      </p:cViewPr>
      <p:guideLst>
        <p:guide orient="horz" pos="2160"/>
        <p:guide pos="3840"/>
      </p:guideLst>
    </p:cSldViewPr>
  </p:slideViewPr>
  <p:outlineViewPr>
    <p:cViewPr>
      <p:scale>
        <a:sx n="33" d="100"/>
        <a:sy n="33" d="100"/>
      </p:scale>
      <p:origin x="0" y="-98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83"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1048784"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F3D60-C954-46BB-A1BD-F2EC332E8669}" type="datetimeFigureOut">
              <a:rPr lang="en-IN" smtClean="0"/>
              <a:t>17-12-2025</a:t>
            </a:fld>
            <a:endParaRPr lang="en-IN"/>
          </a:p>
        </p:txBody>
      </p:sp>
      <p:sp>
        <p:nvSpPr>
          <p:cNvPr id="1048785"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1048786"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87"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1048788"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00C16-76DD-4514-B1C9-6EC427E817A5}" type="slidenum">
              <a:rPr lang="en-IN" smtClean="0"/>
              <a:t>‹#›</a:t>
            </a:fld>
            <a:endParaRPr lang="en-IN"/>
          </a:p>
        </p:txBody>
      </p:sp>
    </p:spTree>
    <p:extLst>
      <p:ext uri="{BB962C8B-B14F-4D97-AF65-F5344CB8AC3E}">
        <p14:creationId xmlns:p14="http://schemas.microsoft.com/office/powerpoint/2010/main" val="245245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Slide Image Placeholder 1"/>
          <p:cNvSpPr>
            <a:spLocks noGrp="1" noRot="1" noChangeAspect="1"/>
          </p:cNvSpPr>
          <p:nvPr>
            <p:ph type="sldImg"/>
          </p:nvPr>
        </p:nvSpPr>
        <p:spPr>
          <a:xfrm>
            <a:off x="381000" y="685800"/>
            <a:ext cx="6096000" cy="3429000"/>
          </a:xfrm>
        </p:spPr>
      </p:sp>
      <p:sp>
        <p:nvSpPr>
          <p:cNvPr id="1048592" name="Notes Placeholder 2"/>
          <p:cNvSpPr>
            <a:spLocks noGrp="1"/>
          </p:cNvSpPr>
          <p:nvPr>
            <p:ph type="body" idx="1"/>
          </p:nvPr>
        </p:nvSpPr>
        <p:spPr/>
        <p:txBody>
          <a:bodyPr/>
          <a:lstStyle/>
          <a:p>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Slide Image Placeholder 1"/>
          <p:cNvSpPr>
            <a:spLocks noGrp="1" noRot="1" noChangeAspect="1"/>
          </p:cNvSpPr>
          <p:nvPr>
            <p:ph type="sldImg"/>
          </p:nvPr>
        </p:nvSpPr>
        <p:spPr/>
      </p:sp>
      <p:sp>
        <p:nvSpPr>
          <p:cNvPr id="1048615" name="Notes Placeholder 2"/>
          <p:cNvSpPr>
            <a:spLocks noGrp="1"/>
          </p:cNvSpPr>
          <p:nvPr>
            <p:ph type="body" idx="1"/>
          </p:nvPr>
        </p:nvSpPr>
        <p:spPr/>
        <p:txBody>
          <a:bodyPr/>
          <a:lstStyle/>
          <a:p>
            <a:endParaRPr lang="en-IN" dirty="0"/>
          </a:p>
        </p:txBody>
      </p:sp>
      <p:sp>
        <p:nvSpPr>
          <p:cNvPr id="1048616" name="Slide Number Placeholder 3"/>
          <p:cNvSpPr>
            <a:spLocks noGrp="1"/>
          </p:cNvSpPr>
          <p:nvPr>
            <p:ph type="sldNum" sz="quarter" idx="5"/>
          </p:nvPr>
        </p:nvSpPr>
        <p:spPr/>
        <p:txBody>
          <a:bodyPr/>
          <a:lstStyle/>
          <a:p>
            <a:fld id="{59400C16-76DD-4514-B1C9-6EC427E817A5}" type="slidenum">
              <a:rPr lang="en-IN" smtClean="0"/>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37"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738"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739" name="Date Placeholder 3"/>
          <p:cNvSpPr>
            <a:spLocks noGrp="1"/>
          </p:cNvSpPr>
          <p:nvPr>
            <p:ph type="dt" sz="half" idx="10"/>
          </p:nvPr>
        </p:nvSpPr>
        <p:spPr>
          <a:xfrm>
            <a:off x="609600" y="6356351"/>
            <a:ext cx="2844800" cy="365125"/>
          </a:xfrm>
          <a:prstGeom prst="rect">
            <a:avLst/>
          </a:prstGeom>
        </p:spPr>
        <p:txBody>
          <a:bodyPr/>
          <a:lstStyle/>
          <a:p>
            <a:fld id="{A430D907-1716-406D-B9DD-E1F92B99645D}" type="datetime1">
              <a:rPr lang="en-US" smtClean="0"/>
              <a:t>12/17/2025</a:t>
            </a:fld>
            <a:endParaRPr lang="en-US"/>
          </a:p>
        </p:txBody>
      </p:sp>
      <p:sp>
        <p:nvSpPr>
          <p:cNvPr id="1048740"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41"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53" name="Title 1"/>
          <p:cNvSpPr>
            <a:spLocks noGrp="1"/>
          </p:cNvSpPr>
          <p:nvPr>
            <p:ph type="title"/>
          </p:nvPr>
        </p:nvSpPr>
        <p:spPr/>
        <p:txBody>
          <a:bodyPr/>
          <a:lstStyle/>
          <a:p>
            <a:r>
              <a:rPr lang="en-US"/>
              <a:t>Click to edit Master title style</a:t>
            </a:r>
          </a:p>
        </p:txBody>
      </p:sp>
      <p:sp>
        <p:nvSpPr>
          <p:cNvPr id="104875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5" name="Date Placeholder 3"/>
          <p:cNvSpPr>
            <a:spLocks noGrp="1"/>
          </p:cNvSpPr>
          <p:nvPr>
            <p:ph type="dt" sz="half" idx="10"/>
          </p:nvPr>
        </p:nvSpPr>
        <p:spPr>
          <a:xfrm>
            <a:off x="609600" y="6356351"/>
            <a:ext cx="2844800" cy="365125"/>
          </a:xfrm>
          <a:prstGeom prst="rect">
            <a:avLst/>
          </a:prstGeom>
        </p:spPr>
        <p:txBody>
          <a:bodyPr/>
          <a:lstStyle/>
          <a:p>
            <a:fld id="{C4500C7F-1DEF-42F2-897D-5724039AA327}" type="datetime1">
              <a:rPr lang="en-US" smtClean="0"/>
              <a:t>12/17/2025</a:t>
            </a:fld>
            <a:endParaRPr lang="en-US"/>
          </a:p>
        </p:txBody>
      </p:sp>
      <p:sp>
        <p:nvSpPr>
          <p:cNvPr id="1048756"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57"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4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104874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4" name="Date Placeholder 3"/>
          <p:cNvSpPr>
            <a:spLocks noGrp="1"/>
          </p:cNvSpPr>
          <p:nvPr>
            <p:ph type="dt" sz="half" idx="10"/>
          </p:nvPr>
        </p:nvSpPr>
        <p:spPr>
          <a:xfrm>
            <a:off x="609600" y="6356351"/>
            <a:ext cx="2844800" cy="365125"/>
          </a:xfrm>
          <a:prstGeom prst="rect">
            <a:avLst/>
          </a:prstGeom>
        </p:spPr>
        <p:txBody>
          <a:bodyPr/>
          <a:lstStyle/>
          <a:p>
            <a:fld id="{CFBF7E07-39A8-45E8-BAF7-0BAFFD1078E1}" type="datetime1">
              <a:rPr lang="en-US" smtClean="0"/>
              <a:t>12/17/2025</a:t>
            </a:fld>
            <a:endParaRPr lang="en-US" dirty="0"/>
          </a:p>
        </p:txBody>
      </p:sp>
      <p:sp>
        <p:nvSpPr>
          <p:cNvPr id="104874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4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048581"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8582"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p>
        </p:txBody>
      </p:sp>
      <p:sp>
        <p:nvSpPr>
          <p:cNvPr id="1048583"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8584"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US"/>
              <a:t>Click to edit Master title style</a:t>
            </a:r>
          </a:p>
        </p:txBody>
      </p:sp>
      <p:sp>
        <p:nvSpPr>
          <p:cNvPr id="104859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5" name="Date Placeholder 3"/>
          <p:cNvSpPr>
            <a:spLocks noGrp="1"/>
          </p:cNvSpPr>
          <p:nvPr>
            <p:ph type="dt" sz="half" idx="10"/>
          </p:nvPr>
        </p:nvSpPr>
        <p:spPr>
          <a:xfrm>
            <a:off x="609600" y="6356351"/>
            <a:ext cx="2844800" cy="365125"/>
          </a:xfrm>
          <a:prstGeom prst="rect">
            <a:avLst/>
          </a:prstGeom>
        </p:spPr>
        <p:txBody>
          <a:bodyPr/>
          <a:lstStyle/>
          <a:p>
            <a:fld id="{4D678304-588D-431E-9DF1-CC7157ABD6E2}" type="datetime1">
              <a:rPr lang="en-US" smtClean="0"/>
              <a:t>12/17/2025</a:t>
            </a:fld>
            <a:endParaRPr lang="en-US"/>
          </a:p>
        </p:txBody>
      </p:sp>
      <p:sp>
        <p:nvSpPr>
          <p:cNvPr id="1048596"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597"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58"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1048759"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60" name="Date Placeholder 3"/>
          <p:cNvSpPr>
            <a:spLocks noGrp="1"/>
          </p:cNvSpPr>
          <p:nvPr>
            <p:ph type="dt" sz="half" idx="10"/>
          </p:nvPr>
        </p:nvSpPr>
        <p:spPr>
          <a:xfrm>
            <a:off x="609600" y="6356351"/>
            <a:ext cx="2844800" cy="365125"/>
          </a:xfrm>
          <a:prstGeom prst="rect">
            <a:avLst/>
          </a:prstGeom>
        </p:spPr>
        <p:txBody>
          <a:bodyPr/>
          <a:lstStyle/>
          <a:p>
            <a:fld id="{B8149E7B-269C-49C8-B43F-34978A5B7CF2}" type="datetime1">
              <a:rPr lang="en-US" smtClean="0"/>
              <a:t>12/17/2025</a:t>
            </a:fld>
            <a:endParaRPr lang="en-US"/>
          </a:p>
        </p:txBody>
      </p:sp>
      <p:sp>
        <p:nvSpPr>
          <p:cNvPr id="1048761"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62"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63" name="Title 1"/>
          <p:cNvSpPr>
            <a:spLocks noGrp="1"/>
          </p:cNvSpPr>
          <p:nvPr>
            <p:ph type="title"/>
          </p:nvPr>
        </p:nvSpPr>
        <p:spPr/>
        <p:txBody>
          <a:bodyPr/>
          <a:lstStyle/>
          <a:p>
            <a:r>
              <a:rPr lang="en-US"/>
              <a:t>Click to edit Master title style</a:t>
            </a:r>
          </a:p>
        </p:txBody>
      </p:sp>
      <p:sp>
        <p:nvSpPr>
          <p:cNvPr id="1048764"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5"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6" name="Date Placeholder 4"/>
          <p:cNvSpPr>
            <a:spLocks noGrp="1"/>
          </p:cNvSpPr>
          <p:nvPr>
            <p:ph type="dt" sz="half" idx="10"/>
          </p:nvPr>
        </p:nvSpPr>
        <p:spPr>
          <a:xfrm>
            <a:off x="609600" y="6356351"/>
            <a:ext cx="2844800" cy="365125"/>
          </a:xfrm>
          <a:prstGeom prst="rect">
            <a:avLst/>
          </a:prstGeom>
        </p:spPr>
        <p:txBody>
          <a:bodyPr/>
          <a:lstStyle/>
          <a:p>
            <a:fld id="{7803BA7B-93A6-45A4-8666-831D94958BEB}" type="datetime1">
              <a:rPr lang="en-US" smtClean="0"/>
              <a:t>12/17/2025</a:t>
            </a:fld>
            <a:endParaRPr lang="en-US"/>
          </a:p>
        </p:txBody>
      </p:sp>
      <p:sp>
        <p:nvSpPr>
          <p:cNvPr id="1048767"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68"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9" name="Title 1"/>
          <p:cNvSpPr>
            <a:spLocks noGrp="1"/>
          </p:cNvSpPr>
          <p:nvPr>
            <p:ph type="title"/>
          </p:nvPr>
        </p:nvSpPr>
        <p:spPr/>
        <p:txBody>
          <a:bodyPr/>
          <a:lstStyle/>
          <a:p>
            <a:r>
              <a:rPr lang="en-US"/>
              <a:t>Click to edit Master title style</a:t>
            </a:r>
          </a:p>
        </p:txBody>
      </p:sp>
      <p:sp>
        <p:nvSpPr>
          <p:cNvPr id="1048770"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71"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2"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73"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4" name="Date Placeholder 6"/>
          <p:cNvSpPr>
            <a:spLocks noGrp="1"/>
          </p:cNvSpPr>
          <p:nvPr>
            <p:ph type="dt" sz="half" idx="10"/>
          </p:nvPr>
        </p:nvSpPr>
        <p:spPr>
          <a:xfrm>
            <a:off x="609600" y="6356351"/>
            <a:ext cx="2844800" cy="365125"/>
          </a:xfrm>
          <a:prstGeom prst="rect">
            <a:avLst/>
          </a:prstGeom>
        </p:spPr>
        <p:txBody>
          <a:bodyPr/>
          <a:lstStyle/>
          <a:p>
            <a:fld id="{A5D7A890-4ACA-4C28-8342-13CB418780FE}" type="datetime1">
              <a:rPr lang="en-US" smtClean="0"/>
              <a:t>12/17/2025</a:t>
            </a:fld>
            <a:endParaRPr lang="en-US"/>
          </a:p>
        </p:txBody>
      </p:sp>
      <p:sp>
        <p:nvSpPr>
          <p:cNvPr id="1048775"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76"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r>
              <a:rPr lang="en-US"/>
              <a:t>Click to edit Master title style</a:t>
            </a:r>
          </a:p>
        </p:txBody>
      </p:sp>
      <p:sp>
        <p:nvSpPr>
          <p:cNvPr id="1048711" name="Date Placeholder 2"/>
          <p:cNvSpPr>
            <a:spLocks noGrp="1"/>
          </p:cNvSpPr>
          <p:nvPr>
            <p:ph type="dt" sz="half" idx="10"/>
          </p:nvPr>
        </p:nvSpPr>
        <p:spPr>
          <a:xfrm>
            <a:off x="609600" y="6356351"/>
            <a:ext cx="2844800" cy="365125"/>
          </a:xfrm>
          <a:prstGeom prst="rect">
            <a:avLst/>
          </a:prstGeom>
        </p:spPr>
        <p:txBody>
          <a:bodyPr/>
          <a:lstStyle/>
          <a:p>
            <a:fld id="{4079AE44-7E88-4FFB-A180-0A4E31E2B1A6}" type="datetime1">
              <a:rPr lang="en-US" smtClean="0"/>
              <a:t>12/17/2025</a:t>
            </a:fld>
            <a:endParaRPr lang="en-US"/>
          </a:p>
        </p:txBody>
      </p:sp>
      <p:sp>
        <p:nvSpPr>
          <p:cNvPr id="1048712"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13"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24" name="Date Placeholder 1"/>
          <p:cNvSpPr>
            <a:spLocks noGrp="1"/>
          </p:cNvSpPr>
          <p:nvPr>
            <p:ph type="dt" sz="half" idx="10"/>
          </p:nvPr>
        </p:nvSpPr>
        <p:spPr>
          <a:xfrm>
            <a:off x="609600" y="6356351"/>
            <a:ext cx="2844800" cy="365125"/>
          </a:xfrm>
          <a:prstGeom prst="rect">
            <a:avLst/>
          </a:prstGeom>
        </p:spPr>
        <p:txBody>
          <a:bodyPr/>
          <a:lstStyle/>
          <a:p>
            <a:fld id="{D49558B3-38B4-41F6-B0C0-67F74FECCFF0}" type="datetime1">
              <a:rPr lang="en-US" smtClean="0"/>
              <a:t>12/17/2025</a:t>
            </a:fld>
            <a:endParaRPr lang="en-US"/>
          </a:p>
        </p:txBody>
      </p:sp>
      <p:sp>
        <p:nvSpPr>
          <p:cNvPr id="1048725"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2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77"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1048778"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9"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80" name="Date Placeholder 4"/>
          <p:cNvSpPr>
            <a:spLocks noGrp="1"/>
          </p:cNvSpPr>
          <p:nvPr>
            <p:ph type="dt" sz="half" idx="10"/>
          </p:nvPr>
        </p:nvSpPr>
        <p:spPr>
          <a:xfrm>
            <a:off x="609600" y="6356351"/>
            <a:ext cx="2844800" cy="365125"/>
          </a:xfrm>
          <a:prstGeom prst="rect">
            <a:avLst/>
          </a:prstGeom>
        </p:spPr>
        <p:txBody>
          <a:bodyPr/>
          <a:lstStyle/>
          <a:p>
            <a:fld id="{DC9F687B-FE2C-4846-B445-52C5A2E444D7}" type="datetime1">
              <a:rPr lang="en-US" smtClean="0"/>
              <a:t>12/17/2025</a:t>
            </a:fld>
            <a:endParaRPr lang="en-US"/>
          </a:p>
        </p:txBody>
      </p:sp>
      <p:sp>
        <p:nvSpPr>
          <p:cNvPr id="1048781"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82"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47"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1048748"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49"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50" name="Date Placeholder 4"/>
          <p:cNvSpPr>
            <a:spLocks noGrp="1"/>
          </p:cNvSpPr>
          <p:nvPr>
            <p:ph type="dt" sz="half" idx="10"/>
          </p:nvPr>
        </p:nvSpPr>
        <p:spPr>
          <a:xfrm>
            <a:off x="609600" y="6356351"/>
            <a:ext cx="2844800" cy="365125"/>
          </a:xfrm>
          <a:prstGeom prst="rect">
            <a:avLst/>
          </a:prstGeom>
        </p:spPr>
        <p:txBody>
          <a:bodyPr/>
          <a:lstStyle/>
          <a:p>
            <a:fld id="{5D2F39BD-0DAF-45AA-84E4-6150F699D5E2}" type="datetime1">
              <a:rPr lang="en-US" smtClean="0"/>
              <a:t>12/17/2025</a:t>
            </a:fld>
            <a:endParaRPr lang="en-US"/>
          </a:p>
        </p:txBody>
      </p:sp>
      <p:sp>
        <p:nvSpPr>
          <p:cNvPr id="1048751"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1048752"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2034540" y="274638"/>
            <a:ext cx="853821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C1FF6DA9-008F-8B48-92A6-B652298478BF}" type="slidenum">
              <a:rPr lang="en-US" smtClean="0"/>
              <a:t>‹#›</a:t>
            </a:fld>
            <a:endParaRPr lang="en-US" dirty="0"/>
          </a:p>
        </p:txBody>
      </p:sp>
      <p:pic>
        <p:nvPicPr>
          <p:cNvPr id="2097152" name="Picture 7" descr="A logo with text on it  AI-generated content may be incorrect."/>
          <p:cNvPicPr>
            <a:picLocks noChangeAspect="1" noChangeArrowheads="1"/>
          </p:cNvPicPr>
          <p:nvPr userDrawn="1"/>
        </p:nvPicPr>
        <p:blipFill>
          <a:blip r:embed="rId14" cstate="print"/>
          <a:srcRect/>
          <a:stretch>
            <a:fillRect/>
          </a:stretch>
        </p:blipFill>
        <p:spPr bwMode="auto">
          <a:xfrm>
            <a:off x="104362" y="107964"/>
            <a:ext cx="1243239" cy="1031214"/>
          </a:xfrm>
          <a:prstGeom prst="rect">
            <a:avLst/>
          </a:prstGeom>
          <a:noFill/>
          <a:ln>
            <a:noFill/>
          </a:ln>
        </p:spPr>
      </p:pic>
      <p:sp>
        <p:nvSpPr>
          <p:cNvPr id="1048579" name="PEER | MFR | INDIA"/>
          <p:cNvSpPr txBox="1"/>
          <p:nvPr userDrawn="1"/>
        </p:nvSpPr>
        <p:spPr>
          <a:xfrm>
            <a:off x="152400" y="6308725"/>
            <a:ext cx="2514600" cy="342761"/>
          </a:xfrm>
          <a:prstGeom prst="rect">
            <a:avLst/>
          </a:prstGeom>
          <a:ln w="12700">
            <a:miter lim="400000"/>
          </a:ln>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CAPF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48580" name="PPT 2 -"/>
          <p:cNvSpPr txBox="1"/>
          <p:nvPr userDrawn="1"/>
        </p:nvSpPr>
        <p:spPr>
          <a:xfrm>
            <a:off x="10830554" y="6367532"/>
            <a:ext cx="529992" cy="342761"/>
          </a:xfrm>
          <a:prstGeom prst="rect">
            <a:avLst/>
          </a:prstGeom>
          <a:ln w="12700">
            <a:miter lim="400000"/>
          </a:ln>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a:t>
            </a:r>
            <a:r>
              <a:rPr sz="1200" b="1" dirty="0"/>
              <a:t> </a:t>
            </a:r>
            <a:r>
              <a:rPr sz="1200" b="1" dirty="0">
                <a:solidFill>
                  <a:schemeClr val="accent2">
                    <a:lumMod val="75000"/>
                  </a:schemeClr>
                </a:solidFill>
              </a:rPr>
              <a:t>-</a:t>
            </a:r>
          </a:p>
        </p:txBody>
      </p:sp>
      <p:pic>
        <p:nvPicPr>
          <p:cNvPr id="2097153" name="Picture 4" descr="A logo with a symbol and text  AI-generated content may be incorrect."/>
          <p:cNvPicPr>
            <a:picLocks noChangeAspect="1"/>
          </p:cNvPicPr>
          <p:nvPr userDrawn="1"/>
        </p:nvPicPr>
        <p:blipFill>
          <a:blip r:embed="rId15" cstate="print"/>
          <a:stretch>
            <a:fillRect/>
          </a:stretch>
        </p:blipFill>
        <p:spPr>
          <a:xfrm>
            <a:off x="11216641" y="30480"/>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npcil.nic.in/content/328_1_AboutNPCIL.asp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aerb.gov.in/images/PDF/Preparation-of-site-emergencypreparedness-plans-for-nuclear-installations.pdf"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Rectangle"/>
          <p:cNvSpPr/>
          <p:nvPr/>
        </p:nvSpPr>
        <p:spPr>
          <a:xfrm>
            <a:off x="506367" y="6769294"/>
            <a:ext cx="1907669" cy="101600"/>
          </a:xfrm>
          <a:prstGeom prst="rect">
            <a:avLst/>
          </a:prstGeom>
          <a:solidFill>
            <a:srgbClr val="F7903B"/>
          </a:solidFill>
          <a:ln w="12700">
            <a:miter lim="400000"/>
          </a:ln>
        </p:spPr>
        <p:txBody>
          <a:bodyPr lIns="39142" tIns="39142" rIns="39142" bIns="39142"/>
          <a:lstStyle/>
          <a:p>
            <a:endParaRPr sz="900"/>
          </a:p>
        </p:txBody>
      </p:sp>
      <p:sp>
        <p:nvSpPr>
          <p:cNvPr id="1048586" name="Shape"/>
          <p:cNvSpPr/>
          <p:nvPr/>
        </p:nvSpPr>
        <p:spPr>
          <a:xfrm>
            <a:off x="0" y="1940094"/>
            <a:ext cx="6834554" cy="24642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endParaRPr sz="900"/>
          </a:p>
        </p:txBody>
      </p:sp>
      <p:sp>
        <p:nvSpPr>
          <p:cNvPr id="1048587" name="LESSON 2…"/>
          <p:cNvSpPr txBox="1"/>
          <p:nvPr/>
        </p:nvSpPr>
        <p:spPr>
          <a:xfrm>
            <a:off x="508001" y="2353339"/>
            <a:ext cx="3957736" cy="1094711"/>
          </a:xfrm>
          <a:prstGeom prst="rect">
            <a:avLst/>
          </a:prstGeom>
          <a:ln w="12700">
            <a:miter lim="400000"/>
          </a:ln>
        </p:spPr>
        <p:txBody>
          <a:bodyPr wrap="square" lIns="39142" tIns="39142" rIns="39142" bIns="39142">
            <a:spAutoFit/>
          </a:bodyPr>
          <a:lstStyle/>
          <a:p>
            <a:pPr defTabSz="1219200">
              <a:defRPr sz="6400" b="1">
                <a:solidFill>
                  <a:srgbClr val="FFFFFF"/>
                </a:solidFill>
                <a:latin typeface="Open Sans"/>
                <a:ea typeface="Open Sans"/>
                <a:cs typeface="Open Sans"/>
                <a:sym typeface="Open Sans"/>
              </a:defRPr>
            </a:pPr>
            <a:r>
              <a:rPr lang="hi-IN" sz="3300" dirty="0"/>
              <a:t>पाठ 05</a:t>
            </a:r>
            <a:r>
              <a:rPr lang="en-US" sz="3300" dirty="0"/>
              <a:t> </a:t>
            </a:r>
            <a:r>
              <a:rPr lang="hi-IN" sz="3300" dirty="0"/>
              <a:t>भारत में परमाणु रिएक्टर</a:t>
            </a:r>
            <a:endParaRPr lang="en-IN" sz="3300" dirty="0"/>
          </a:p>
        </p:txBody>
      </p:sp>
      <p:sp>
        <p:nvSpPr>
          <p:cNvPr id="1048588" name="Shape"/>
          <p:cNvSpPr/>
          <p:nvPr/>
        </p:nvSpPr>
        <p:spPr>
          <a:xfrm flipH="1">
            <a:off x="-28360" y="-29252"/>
            <a:ext cx="122487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2" tIns="39142" rIns="39142" bIns="39142" numCol="1" anchor="t">
            <a:noAutofit/>
          </a:bodyPr>
          <a:lstStyle/>
          <a:p>
            <a:endParaRPr sz="900"/>
          </a:p>
        </p:txBody>
      </p:sp>
      <p:sp>
        <p:nvSpPr>
          <p:cNvPr id="1048589" name="Rectangle: Rounded Corners 3"/>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39142" tIns="39142" rIns="39142" bIns="39142" numCol="1" spcCol="38100" rtlCol="0" anchor="t">
            <a:spAutoFit/>
          </a:bodyPr>
          <a:lstStyle/>
          <a:p>
            <a:pPr algn="ctr"/>
            <a:r>
              <a:rPr lang="hi-IN" sz="3000" dirty="0">
                <a:solidFill>
                  <a:srgbClr val="C00000"/>
                </a:solidFill>
                <a:latin typeface="Arial Black" panose="020B0A04020102020204" pitchFamily="34" charset="0"/>
              </a:rPr>
              <a:t>सी</a:t>
            </a:r>
            <a:r>
              <a:rPr lang="en-IN" sz="3000" dirty="0">
                <a:solidFill>
                  <a:srgbClr val="C00000"/>
                </a:solidFill>
                <a:latin typeface="Arial Black" panose="020B0A04020102020204" pitchFamily="34" charset="0"/>
              </a:rPr>
              <a:t>.</a:t>
            </a:r>
            <a:r>
              <a:rPr lang="hi-IN" sz="3000" dirty="0">
                <a:solidFill>
                  <a:srgbClr val="C00000"/>
                </a:solidFill>
                <a:latin typeface="Arial Black" panose="020B0A04020102020204" pitchFamily="34" charset="0"/>
              </a:rPr>
              <a:t>बी</a:t>
            </a:r>
            <a:r>
              <a:rPr lang="en-IN" sz="3000" dirty="0">
                <a:solidFill>
                  <a:srgbClr val="C00000"/>
                </a:solidFill>
                <a:latin typeface="Arial Black" panose="020B0A04020102020204" pitchFamily="34" charset="0"/>
              </a:rPr>
              <a:t>.</a:t>
            </a:r>
            <a:r>
              <a:rPr lang="hi-IN" sz="3000" dirty="0">
                <a:solidFill>
                  <a:srgbClr val="C00000"/>
                </a:solidFill>
                <a:latin typeface="Arial Black" panose="020B0A04020102020204" pitchFamily="34" charset="0"/>
              </a:rPr>
              <a:t>आर</a:t>
            </a:r>
            <a:r>
              <a:rPr lang="en-IN" sz="3000" dirty="0">
                <a:solidFill>
                  <a:srgbClr val="C00000"/>
                </a:solidFill>
                <a:latin typeface="Arial Black" panose="020B0A04020102020204" pitchFamily="34" charset="0"/>
              </a:rPr>
              <a:t>.</a:t>
            </a:r>
            <a:r>
              <a:rPr lang="hi-IN" sz="3000" dirty="0">
                <a:solidFill>
                  <a:srgbClr val="C00000"/>
                </a:solidFill>
                <a:latin typeface="Arial Black" panose="020B0A04020102020204" pitchFamily="34" charset="0"/>
              </a:rPr>
              <a:t>एन</a:t>
            </a:r>
            <a:r>
              <a:rPr lang="en-IN" sz="3000" dirty="0">
                <a:solidFill>
                  <a:srgbClr val="C00000"/>
                </a:solidFill>
                <a:latin typeface="Arial Black" panose="020B0A04020102020204" pitchFamily="34" charset="0"/>
              </a:rPr>
              <a:t>.</a:t>
            </a:r>
            <a:r>
              <a:rPr lang="hi-IN" sz="3000" dirty="0">
                <a:solidFill>
                  <a:srgbClr val="C00000"/>
                </a:solidFill>
                <a:latin typeface="Arial Black" panose="020B0A04020102020204" pitchFamily="34" charset="0"/>
              </a:rPr>
              <a:t> मॉड्यूल: सीएपीएफ</a:t>
            </a:r>
            <a:endParaRPr lang="en-IN" sz="3000" dirty="0">
              <a:solidFill>
                <a:srgbClr val="C00000"/>
              </a:solidFill>
              <a:latin typeface="Arial Black" panose="020B0A04020102020204" pitchFamily="34" charset="0"/>
              <a:sym typeface="Arial"/>
            </a:endParaRPr>
          </a:p>
        </p:txBody>
      </p:sp>
      <p:sp>
        <p:nvSpPr>
          <p:cNvPr id="1048590" name="AutoShape 2" descr="32.4 The Disaster Management Cycle - Population Health for Nurses | OpenStax"/>
          <p:cNvSpPr>
            <a:spLocks noChangeAspect="1" noChangeArrowheads="1"/>
          </p:cNvSpPr>
          <p:nvPr/>
        </p:nvSpPr>
        <p:spPr bwMode="auto">
          <a:xfrm>
            <a:off x="6019800" y="3352800"/>
            <a:ext cx="152400" cy="152400"/>
          </a:xfrm>
          <a:prstGeom prst="rect">
            <a:avLst/>
          </a:prstGeom>
          <a:noFill/>
        </p:spPr>
        <p:txBody>
          <a:bodyPr vert="horz" wrap="square" lIns="45720" tIns="22860" rIns="45720" bIns="22860" numCol="1" anchor="t" anchorCtr="0" compatLnSpc="1">
            <a:prstTxWarp prst="textNoShape">
              <a:avLst/>
            </a:prstTxWarp>
          </a:bodyPr>
          <a:lstStyle/>
          <a:p>
            <a:endParaRPr lang="en-IN" sz="900"/>
          </a:p>
        </p:txBody>
      </p:sp>
      <p:pic>
        <p:nvPicPr>
          <p:cNvPr id="2097154" name="Picture 9"/>
          <p:cNvPicPr>
            <a:picLocks noChangeAspect="1"/>
          </p:cNvPicPr>
          <p:nvPr/>
        </p:nvPicPr>
        <p:blipFill>
          <a:blip r:embed="rId3" cstate="print">
            <a:alphaModFix amt="70000"/>
          </a:blip>
          <a:srcRect/>
          <a:stretch>
            <a:fillRect/>
          </a:stretch>
        </p:blipFill>
        <p:spPr>
          <a:xfrm>
            <a:off x="4759575" y="2555045"/>
            <a:ext cx="1336426" cy="1261072"/>
          </a:xfrm>
          <a:prstGeom prst="rect">
            <a:avLst/>
          </a:prstGeom>
        </p:spPr>
      </p:pic>
      <p:pic>
        <p:nvPicPr>
          <p:cNvPr id="2097155" name="Picture 7"/>
          <p:cNvPicPr>
            <a:picLocks noChangeAspect="1"/>
          </p:cNvPicPr>
          <p:nvPr/>
        </p:nvPicPr>
        <p:blipFill>
          <a:blip r:embed="rId4" cstate="print">
            <a:clrChange>
              <a:clrFrom>
                <a:srgbClr val="FFFFFF"/>
              </a:clrFrom>
              <a:clrTo>
                <a:srgbClr val="FFFFFF">
                  <a:alpha val="0"/>
                </a:srgbClr>
              </a:clrTo>
            </a:clrChange>
          </a:blip>
          <a:srcRect/>
          <a:stretch>
            <a:fillRect/>
          </a:stretch>
        </p:blipFill>
        <p:spPr>
          <a:xfrm>
            <a:off x="57905" y="40188"/>
            <a:ext cx="1590525" cy="1109759"/>
          </a:xfrm>
          <a:prstGeom prst="rect">
            <a:avLst/>
          </a:prstGeom>
        </p:spPr>
      </p:pic>
      <p:pic>
        <p:nvPicPr>
          <p:cNvPr id="2097156" name="Picture 10"/>
          <p:cNvPicPr>
            <a:picLocks/>
          </p:cNvPicPr>
          <p:nvPr/>
        </p:nvPicPr>
        <p:blipFill>
          <a:blip r:embed="rId5" cstate="print"/>
          <a:srcRect/>
          <a:stretch>
            <a:fillRect/>
          </a:stretch>
        </p:blipFill>
        <p:spPr>
          <a:xfrm>
            <a:off x="10993135" y="30840"/>
            <a:ext cx="1080000" cy="1188000"/>
          </a:xfrm>
          <a:prstGeom prst="rect">
            <a:avLst/>
          </a:prstGeom>
        </p:spPr>
      </p:pic>
      <p:pic>
        <p:nvPicPr>
          <p:cNvPr id="2097157" name="Picture 1"/>
          <p:cNvPicPr>
            <a:picLocks noChangeAspect="1"/>
          </p:cNvPicPr>
          <p:nvPr/>
        </p:nvPicPr>
        <p:blipFill>
          <a:blip r:embed="rId6"/>
          <a:stretch>
            <a:fillRect/>
          </a:stretch>
        </p:blipFill>
        <p:spPr>
          <a:xfrm>
            <a:off x="7128393" y="1788611"/>
            <a:ext cx="4404742" cy="4404742"/>
          </a:xfrm>
          <a:prstGeom prst="rect">
            <a:avLst/>
          </a:prstGeom>
        </p:spPr>
      </p:pic>
      <p:sp>
        <p:nvSpPr>
          <p:cNvPr id="2" name="TextBox 1">
            <a:extLst>
              <a:ext uri="{FF2B5EF4-FFF2-40B4-BE49-F238E27FC236}">
                <a16:creationId xmlns:a16="http://schemas.microsoft.com/office/drawing/2014/main" id="{BA1E692C-3141-6D4B-1394-738C16A06881}"/>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
        <p:nvSpPr>
          <p:cNvPr id="3" name="Rectangle 2">
            <a:extLst>
              <a:ext uri="{FF2B5EF4-FFF2-40B4-BE49-F238E27FC236}">
                <a16:creationId xmlns:a16="http://schemas.microsoft.com/office/drawing/2014/main" id="{95B2D9E1-776D-99B0-9CAB-4335FAFE0648}"/>
              </a:ext>
            </a:extLst>
          </p:cNvPr>
          <p:cNvSpPr/>
          <p:nvPr/>
        </p:nvSpPr>
        <p:spPr>
          <a:xfrm>
            <a:off x="594533" y="6381210"/>
            <a:ext cx="1735010" cy="2539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a:p>
        </p:txBody>
      </p:sp>
      <p:sp>
        <p:nvSpPr>
          <p:cNvPr id="4" name="Rectangle 3">
            <a:extLst>
              <a:ext uri="{FF2B5EF4-FFF2-40B4-BE49-F238E27FC236}">
                <a16:creationId xmlns:a16="http://schemas.microsoft.com/office/drawing/2014/main" id="{95B2D9E1-776D-99B0-9CAB-4335FAFE0648}"/>
              </a:ext>
            </a:extLst>
          </p:cNvPr>
          <p:cNvSpPr/>
          <p:nvPr/>
        </p:nvSpPr>
        <p:spPr>
          <a:xfrm>
            <a:off x="10216068" y="6415050"/>
            <a:ext cx="1554133" cy="2539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Content Placeholder 2"/>
          <p:cNvSpPr>
            <a:spLocks noGrp="1"/>
          </p:cNvSpPr>
          <p:nvPr>
            <p:ph idx="1"/>
          </p:nvPr>
        </p:nvSpPr>
        <p:spPr>
          <a:xfrm>
            <a:off x="4467828" y="1600201"/>
            <a:ext cx="6967959" cy="3564923"/>
          </a:xfrm>
        </p:spPr>
        <p:txBody>
          <a:bodyPr>
            <a:normAutofit/>
          </a:bodyPr>
          <a:lstStyle/>
          <a:p>
            <a:pPr>
              <a:lnSpc>
                <a:spcPct val="20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600" dirty="0">
                <a:latin typeface="Open Sans" panose="020B0606030504020204" pitchFamily="34" charset="0"/>
                <a:ea typeface="Open Sans" panose="020B0606030504020204" pitchFamily="34" charset="0"/>
                <a:cs typeface="Open Sans" panose="020B0606030504020204" pitchFamily="34" charset="0"/>
              </a:rPr>
              <a:t>रिएक्टर कोर में सीधे उत्पन्न भाप</a:t>
            </a: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600" dirty="0">
                <a:latin typeface="Open Sans" panose="020B0606030504020204" pitchFamily="34" charset="0"/>
                <a:ea typeface="Open Sans" panose="020B0606030504020204" pitchFamily="34" charset="0"/>
                <a:cs typeface="Open Sans" panose="020B0606030504020204" pitchFamily="34" charset="0"/>
              </a:rPr>
              <a:t>- </a:t>
            </a:r>
            <a:r>
              <a:rPr lang="hi-IN" sz="2600" dirty="0">
                <a:latin typeface="Open Sans" panose="020B0606030504020204" pitchFamily="34" charset="0"/>
                <a:ea typeface="Open Sans" panose="020B0606030504020204" pitchFamily="34" charset="0"/>
                <a:cs typeface="Open Sans" panose="020B0606030504020204" pitchFamily="34" charset="0"/>
              </a:rPr>
              <a:t>तरारपुर परमाणु ऊर्जा स्टेशन में प्रयुक्त</a:t>
            </a:r>
            <a:endParaRPr sz="26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600" dirty="0">
                <a:latin typeface="Open Sans" panose="020B0606030504020204" pitchFamily="34" charset="0"/>
                <a:ea typeface="Open Sans" panose="020B0606030504020204" pitchFamily="34" charset="0"/>
                <a:cs typeface="Open Sans" panose="020B0606030504020204" pitchFamily="34" charset="0"/>
              </a:rPr>
              <a:t>- </a:t>
            </a:r>
            <a:r>
              <a:rPr lang="hi-IN" sz="2600" dirty="0">
                <a:latin typeface="Open Sans" panose="020B0606030504020204" pitchFamily="34" charset="0"/>
                <a:ea typeface="Open Sans" panose="020B0606030504020204" pitchFamily="34" charset="0"/>
                <a:cs typeface="Open Sans" panose="020B0606030504020204" pitchFamily="34" charset="0"/>
              </a:rPr>
              <a:t>सरल डिजाइन; कम दबाव संचालन</a:t>
            </a:r>
            <a:endParaRPr sz="2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97164" name="Picture 3" descr="A logo with a lion and a circle with a red ribbon  AI-generated content may be incorrect."/>
          <p:cNvPicPr>
            <a:picLocks noChangeAspect="1" noChangeArrowheads="1"/>
          </p:cNvPicPr>
          <p:nvPr/>
        </p:nvPicPr>
        <p:blipFill>
          <a:blip r:embed="rId2" cstate="print"/>
          <a:srcRect l="18118" r="22639"/>
          <a:stretch>
            <a:fillRect/>
          </a:stretch>
        </p:blipFill>
        <p:spPr bwMode="auto">
          <a:xfrm>
            <a:off x="10948761" y="54035"/>
            <a:ext cx="1243239" cy="1048222"/>
          </a:xfrm>
          <a:prstGeom prst="rect">
            <a:avLst/>
          </a:prstGeom>
          <a:noFill/>
          <a:ln>
            <a:noFill/>
          </a:ln>
        </p:spPr>
      </p:pic>
      <p:pic>
        <p:nvPicPr>
          <p:cNvPr id="2097165" name="Picture 4" descr="A logo with text on it  AI-generated content may be incorrect."/>
          <p:cNvPicPr>
            <a:picLocks noChangeAspect="1" noChangeArrowheads="1"/>
          </p:cNvPicPr>
          <p:nvPr/>
        </p:nvPicPr>
        <p:blipFill>
          <a:blip r:embed="rId3" cstate="print"/>
          <a:srcRect/>
          <a:stretch>
            <a:fillRect/>
          </a:stretch>
        </p:blipFill>
        <p:spPr bwMode="auto">
          <a:xfrm>
            <a:off x="104362" y="107964"/>
            <a:ext cx="1243239" cy="1031214"/>
          </a:xfrm>
          <a:prstGeom prst="rect">
            <a:avLst/>
          </a:prstGeom>
          <a:noFill/>
          <a:ln>
            <a:noFill/>
          </a:ln>
        </p:spPr>
      </p:pic>
      <p:sp>
        <p:nvSpPr>
          <p:cNvPr id="1048627" name="Slide Number Placeholder 5"/>
          <p:cNvSpPr>
            <a:spLocks noGrp="1"/>
          </p:cNvSpPr>
          <p:nvPr>
            <p:ph type="sldNum" sz="quarter" idx="12"/>
          </p:nvPr>
        </p:nvSpPr>
        <p:spPr/>
        <p:txBody>
          <a:bodyPr/>
          <a:lstStyle/>
          <a:p>
            <a:fld id="{C1FF6DA9-008F-8B48-92A6-B652298478BF}" type="slidenum">
              <a:rPr lang="en-US" smtClean="0"/>
              <a:t>10</a:t>
            </a:fld>
            <a:endParaRPr lang="en-US"/>
          </a:p>
        </p:txBody>
      </p:sp>
      <p:sp>
        <p:nvSpPr>
          <p:cNvPr id="1048628" name="Rectangle 6"/>
          <p:cNvSpPr/>
          <p:nvPr/>
        </p:nvSpPr>
        <p:spPr>
          <a:xfrm>
            <a:off x="289367" y="2052141"/>
            <a:ext cx="3923818" cy="1754326"/>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उबलते पानी रिएक्टर (बीडब्ल्यूआरएस)</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Image 109"/>
          <p:cNvPicPr>
            <a:picLocks/>
          </p:cNvPicPr>
          <p:nvPr/>
        </p:nvPicPr>
        <p:blipFill>
          <a:blip r:embed="rId2" cstate="print"/>
          <a:stretch>
            <a:fillRect/>
          </a:stretch>
        </p:blipFill>
        <p:spPr>
          <a:xfrm>
            <a:off x="5239265" y="1230086"/>
            <a:ext cx="6952735" cy="4701157"/>
          </a:xfrm>
          <a:prstGeom prst="rect">
            <a:avLst/>
          </a:prstGeom>
        </p:spPr>
      </p:pic>
      <p:pic>
        <p:nvPicPr>
          <p:cNvPr id="2097167" name="Picture 3" descr="A logo with text on it  AI-generated content may be incorrect."/>
          <p:cNvPicPr>
            <a:picLocks noChangeAspect="1" noChangeArrowheads="1"/>
          </p:cNvPicPr>
          <p:nvPr/>
        </p:nvPicPr>
        <p:blipFill>
          <a:blip r:embed="rId3" cstate="print"/>
          <a:srcRect/>
          <a:stretch>
            <a:fillRect/>
          </a:stretch>
        </p:blipFill>
        <p:spPr bwMode="auto">
          <a:xfrm>
            <a:off x="104362" y="107964"/>
            <a:ext cx="1243239" cy="1031214"/>
          </a:xfrm>
          <a:prstGeom prst="rect">
            <a:avLst/>
          </a:prstGeom>
          <a:noFill/>
          <a:ln>
            <a:noFill/>
          </a:ln>
        </p:spPr>
      </p:pic>
      <p:sp>
        <p:nvSpPr>
          <p:cNvPr id="1048629" name="Slide Number Placeholder 4"/>
          <p:cNvSpPr>
            <a:spLocks noGrp="1"/>
          </p:cNvSpPr>
          <p:nvPr>
            <p:ph type="sldNum" sz="quarter" idx="12"/>
          </p:nvPr>
        </p:nvSpPr>
        <p:spPr/>
        <p:txBody>
          <a:bodyPr/>
          <a:lstStyle/>
          <a:p>
            <a:fld id="{C1FF6DA9-008F-8B48-92A6-B652298478BF}" type="slidenum">
              <a:rPr lang="en-US" smtClean="0"/>
              <a:t>11</a:t>
            </a:fld>
            <a:endParaRPr lang="en-US"/>
          </a:p>
        </p:txBody>
      </p:sp>
      <p:sp>
        <p:nvSpPr>
          <p:cNvPr id="1048630" name="Rectangle 6"/>
          <p:cNvSpPr/>
          <p:nvPr/>
        </p:nvSpPr>
        <p:spPr>
          <a:xfrm>
            <a:off x="577603" y="2410107"/>
            <a:ext cx="3846019" cy="1754326"/>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उबलते पानी रिएक्टर (बीडब्ल्यूआरएस)</a:t>
            </a:r>
            <a:endParaRPr lang="en-GB" sz="36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Content Placeholder 2"/>
          <p:cNvSpPr>
            <a:spLocks noGrp="1"/>
          </p:cNvSpPr>
          <p:nvPr>
            <p:ph idx="1"/>
          </p:nvPr>
        </p:nvSpPr>
        <p:spPr>
          <a:xfrm>
            <a:off x="5698756" y="1989438"/>
            <a:ext cx="6053403" cy="2879124"/>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लाभ: सरल डिजाइन, कम दबाव</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नुकसान: भाप रेडियोधर्मिता, शून्य गठन</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32" name="Slide Number Placeholder 3"/>
          <p:cNvSpPr>
            <a:spLocks noGrp="1"/>
          </p:cNvSpPr>
          <p:nvPr>
            <p:ph type="sldNum" sz="quarter" idx="12"/>
          </p:nvPr>
        </p:nvSpPr>
        <p:spPr/>
        <p:txBody>
          <a:bodyPr/>
          <a:lstStyle/>
          <a:p>
            <a:fld id="{C1FF6DA9-008F-8B48-92A6-B652298478BF}" type="slidenum">
              <a:rPr lang="en-US" smtClean="0"/>
              <a:t>12</a:t>
            </a:fld>
            <a:endParaRPr lang="en-US"/>
          </a:p>
        </p:txBody>
      </p:sp>
      <p:sp>
        <p:nvSpPr>
          <p:cNvPr id="1048633" name="Rectangle 4"/>
          <p:cNvSpPr/>
          <p:nvPr/>
        </p:nvSpPr>
        <p:spPr>
          <a:xfrm>
            <a:off x="600479" y="2668708"/>
            <a:ext cx="4700570"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बीडब्ल्यूआरएस के फायदे और नुकसान</a:t>
            </a:r>
            <a:endParaRPr lang="en-GB" sz="32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Content Placeholder 2"/>
          <p:cNvSpPr>
            <a:spLocks noGrp="1"/>
          </p:cNvSpPr>
          <p:nvPr>
            <p:ph idx="1"/>
          </p:nvPr>
        </p:nvSpPr>
        <p:spPr>
          <a:xfrm>
            <a:off x="5431933" y="2093294"/>
            <a:ext cx="6611333" cy="3133614"/>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lang="hi-IN" sz="2600" dirty="0">
                <a:latin typeface="Open Sans" panose="020B0606030504020204" pitchFamily="34" charset="0"/>
                <a:ea typeface="Open Sans" panose="020B0606030504020204" pitchFamily="34" charset="0"/>
                <a:cs typeface="Open Sans" panose="020B0606030504020204" pitchFamily="34" charset="0"/>
              </a:rPr>
              <a:t>शीतलक और मंदक के रूप में भारी जल</a:t>
            </a: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600" dirty="0">
                <a:latin typeface="Open Sans" panose="020B0606030504020204" pitchFamily="34" charset="0"/>
                <a:ea typeface="Open Sans" panose="020B0606030504020204" pitchFamily="34" charset="0"/>
                <a:cs typeface="Open Sans" panose="020B0606030504020204" pitchFamily="34" charset="0"/>
              </a:rPr>
              <a:t>- </a:t>
            </a:r>
            <a:r>
              <a:rPr lang="hi-IN" sz="2600" dirty="0">
                <a:latin typeface="Open Sans" panose="020B0606030504020204" pitchFamily="34" charset="0"/>
                <a:ea typeface="Open Sans" panose="020B0606030504020204" pitchFamily="34" charset="0"/>
                <a:cs typeface="Open Sans" panose="020B0606030504020204" pitchFamily="34" charset="0"/>
              </a:rPr>
              <a:t>प्राकृतिक यूरेनियम ईंधन का उपयोग करता है</a:t>
            </a:r>
            <a:endParaRPr sz="2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600" dirty="0">
                <a:latin typeface="Open Sans" panose="020B0606030504020204" pitchFamily="34" charset="0"/>
                <a:ea typeface="Open Sans" panose="020B0606030504020204" pitchFamily="34" charset="0"/>
                <a:cs typeface="Open Sans" panose="020B0606030504020204" pitchFamily="34" charset="0"/>
              </a:rPr>
              <a:t>- </a:t>
            </a:r>
            <a:r>
              <a:rPr lang="hi-IN" sz="2600" dirty="0">
                <a:latin typeface="Open Sans" panose="020B0606030504020204" pitchFamily="34" charset="0"/>
                <a:ea typeface="Open Sans" panose="020B0606030504020204" pitchFamily="34" charset="0"/>
                <a:cs typeface="Open Sans" panose="020B0606030504020204" pitchFamily="34" charset="0"/>
              </a:rPr>
              <a:t>ऑपरेशन के दौरान ईंधन भरा जा सकता है</a:t>
            </a:r>
            <a:endParaRPr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35" name="Slide Number Placeholder 3"/>
          <p:cNvSpPr>
            <a:spLocks noGrp="1"/>
          </p:cNvSpPr>
          <p:nvPr>
            <p:ph type="sldNum" sz="quarter" idx="12"/>
          </p:nvPr>
        </p:nvSpPr>
        <p:spPr/>
        <p:txBody>
          <a:bodyPr/>
          <a:lstStyle/>
          <a:p>
            <a:fld id="{C1FF6DA9-008F-8B48-92A6-B652298478BF}" type="slidenum">
              <a:rPr lang="en-US" smtClean="0"/>
              <a:t>13</a:t>
            </a:fld>
            <a:endParaRPr lang="en-US"/>
          </a:p>
        </p:txBody>
      </p:sp>
      <p:sp>
        <p:nvSpPr>
          <p:cNvPr id="1048636" name="Rectangle 4"/>
          <p:cNvSpPr/>
          <p:nvPr/>
        </p:nvSpPr>
        <p:spPr>
          <a:xfrm>
            <a:off x="265573" y="2241575"/>
            <a:ext cx="4466596"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दाबयुक्त भारी जल रिएक्टर (</a:t>
            </a:r>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PHWRS)</a:t>
            </a:r>
            <a:endParaRPr lang="en-GB"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Image 120"/>
          <p:cNvPicPr>
            <a:picLocks/>
          </p:cNvPicPr>
          <p:nvPr/>
        </p:nvPicPr>
        <p:blipFill>
          <a:blip r:embed="rId2" cstate="print"/>
          <a:stretch>
            <a:fillRect/>
          </a:stretch>
        </p:blipFill>
        <p:spPr>
          <a:xfrm>
            <a:off x="5461685" y="1203768"/>
            <a:ext cx="6228745" cy="4430914"/>
          </a:xfrm>
          <a:prstGeom prst="rect">
            <a:avLst/>
          </a:prstGeom>
        </p:spPr>
      </p:pic>
      <p:sp>
        <p:nvSpPr>
          <p:cNvPr id="1048637" name="Slide Number Placeholder 2"/>
          <p:cNvSpPr>
            <a:spLocks noGrp="1"/>
          </p:cNvSpPr>
          <p:nvPr>
            <p:ph type="sldNum" sz="quarter" idx="12"/>
          </p:nvPr>
        </p:nvSpPr>
        <p:spPr/>
        <p:txBody>
          <a:bodyPr/>
          <a:lstStyle/>
          <a:p>
            <a:fld id="{C1FF6DA9-008F-8B48-92A6-B652298478BF}" type="slidenum">
              <a:rPr lang="en-US" smtClean="0"/>
              <a:t>14</a:t>
            </a:fld>
            <a:endParaRPr lang="en-US"/>
          </a:p>
        </p:txBody>
      </p:sp>
      <p:sp>
        <p:nvSpPr>
          <p:cNvPr id="1048638" name="Rectangle 3"/>
          <p:cNvSpPr/>
          <p:nvPr/>
        </p:nvSpPr>
        <p:spPr>
          <a:xfrm>
            <a:off x="617525" y="2274838"/>
            <a:ext cx="4337534"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दाबयुक्त भारी जल रिएक्टर (</a:t>
            </a:r>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PHWRS)</a:t>
            </a:r>
            <a:endParaRPr lang="en-GB"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Content Placeholder 2"/>
          <p:cNvSpPr>
            <a:spLocks noGrp="1"/>
          </p:cNvSpPr>
          <p:nvPr>
            <p:ph idx="1"/>
          </p:nvPr>
        </p:nvSpPr>
        <p:spPr>
          <a:xfrm>
            <a:off x="4658497" y="2248929"/>
            <a:ext cx="7043508" cy="3583459"/>
          </a:xfrm>
        </p:spPr>
        <p:txBody>
          <a:bodyPr>
            <a:normAutofit/>
          </a:bodyPr>
          <a:lstStyle/>
          <a:p>
            <a:pPr>
              <a:lnSpc>
                <a:spcPct val="150000"/>
              </a:lnSpc>
            </a:pPr>
            <a:r>
              <a:rPr lang="en-US" sz="3600" dirty="0">
                <a:latin typeface="Open Sans" panose="020B0606030504020204" pitchFamily="34" charset="0"/>
                <a:ea typeface="Open Sans" panose="020B0606030504020204" pitchFamily="34" charset="0"/>
                <a:cs typeface="Open Sans" panose="020B0606030504020204" pitchFamily="34" charset="0"/>
              </a:rPr>
              <a:t>-</a:t>
            </a:r>
            <a:r>
              <a:rPr lang="hi-IN" sz="3600" dirty="0">
                <a:latin typeface="Open Sans" panose="020B0606030504020204" pitchFamily="34" charset="0"/>
                <a:ea typeface="Open Sans" panose="020B0606030504020204" pitchFamily="34" charset="0"/>
                <a:cs typeface="Open Sans" panose="020B0606030504020204" pitchFamily="34" charset="0"/>
              </a:rPr>
              <a:t>लाभ: ईंधन लचीलापन, ऑन-पावर ईंधन भरना</a:t>
            </a:r>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lang="hi-IN" sz="3600" dirty="0">
                <a:latin typeface="Open Sans" panose="020B0606030504020204" pitchFamily="34" charset="0"/>
                <a:ea typeface="Open Sans" panose="020B0606030504020204" pitchFamily="34" charset="0"/>
                <a:cs typeface="Open Sans" panose="020B0606030504020204" pitchFamily="34" charset="0"/>
              </a:rPr>
              <a:t>नुकसान: पानी की भारी लागत, ईंधन की अधिक खपत</a:t>
            </a:r>
            <a:endParaRPr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40" name="Slide Number Placeholder 3"/>
          <p:cNvSpPr>
            <a:spLocks noGrp="1"/>
          </p:cNvSpPr>
          <p:nvPr>
            <p:ph type="sldNum" sz="quarter" idx="12"/>
          </p:nvPr>
        </p:nvSpPr>
        <p:spPr/>
        <p:txBody>
          <a:bodyPr/>
          <a:lstStyle/>
          <a:p>
            <a:fld id="{C1FF6DA9-008F-8B48-92A6-B652298478BF}" type="slidenum">
              <a:rPr lang="en-US" smtClean="0"/>
              <a:t>15</a:t>
            </a:fld>
            <a:endParaRPr lang="en-US"/>
          </a:p>
        </p:txBody>
      </p:sp>
      <p:sp>
        <p:nvSpPr>
          <p:cNvPr id="1048641" name="Rectangle 4"/>
          <p:cNvSpPr/>
          <p:nvPr/>
        </p:nvSpPr>
        <p:spPr>
          <a:xfrm>
            <a:off x="731083" y="2386829"/>
            <a:ext cx="3518704" cy="1754326"/>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पीएचडब्ल्यूआरएस के फायदे और नुकसान</a:t>
            </a:r>
            <a:endParaRPr lang="en-GB" sz="36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Content Placeholder 2"/>
          <p:cNvSpPr>
            <a:spLocks noGrp="1"/>
          </p:cNvSpPr>
          <p:nvPr>
            <p:ph idx="1"/>
          </p:nvPr>
        </p:nvSpPr>
        <p:spPr>
          <a:xfrm>
            <a:off x="4791919" y="1600202"/>
            <a:ext cx="6412375" cy="3666280"/>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खपत से अधिक ईंधन पैदा करें</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तीव्र न्यूट्रॉन का प्रयोग करें, मॉडरेटर का नहीं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कलपक्कम में पी</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एफ</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बी</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आर एक प्रमुख परियोजना है</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43" name="Slide Number Placeholder 3"/>
          <p:cNvSpPr>
            <a:spLocks noGrp="1"/>
          </p:cNvSpPr>
          <p:nvPr>
            <p:ph type="sldNum" sz="quarter" idx="12"/>
          </p:nvPr>
        </p:nvSpPr>
        <p:spPr/>
        <p:txBody>
          <a:bodyPr/>
          <a:lstStyle/>
          <a:p>
            <a:fld id="{C1FF6DA9-008F-8B48-92A6-B652298478BF}" type="slidenum">
              <a:rPr lang="en-US" smtClean="0"/>
              <a:t>16</a:t>
            </a:fld>
            <a:endParaRPr lang="en-US"/>
          </a:p>
        </p:txBody>
      </p:sp>
      <p:sp>
        <p:nvSpPr>
          <p:cNvPr id="1048644" name="Rectangle 4"/>
          <p:cNvSpPr/>
          <p:nvPr/>
        </p:nvSpPr>
        <p:spPr>
          <a:xfrm>
            <a:off x="810228" y="2237337"/>
            <a:ext cx="3981691" cy="1754326"/>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फास्ट ब्रीडर रिएक्टर (एफबीआरएस)</a:t>
            </a:r>
            <a:endParaRPr lang="en-GB" sz="36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5"/>
          <p:cNvGrpSpPr/>
          <p:nvPr/>
        </p:nvGrpSpPr>
        <p:grpSpPr>
          <a:xfrm>
            <a:off x="4849792" y="1134320"/>
            <a:ext cx="7130006" cy="5081286"/>
            <a:chOff x="4762" y="4762"/>
            <a:chExt cx="6153150" cy="3857625"/>
          </a:xfrm>
        </p:grpSpPr>
        <p:pic>
          <p:nvPicPr>
            <p:cNvPr id="2097169" name="Image 131"/>
            <p:cNvPicPr>
              <a:picLocks/>
            </p:cNvPicPr>
            <p:nvPr/>
          </p:nvPicPr>
          <p:blipFill>
            <a:blip r:embed="rId2" cstate="print"/>
            <a:stretch>
              <a:fillRect/>
            </a:stretch>
          </p:blipFill>
          <p:spPr>
            <a:xfrm>
              <a:off x="9525" y="9588"/>
              <a:ext cx="6143625" cy="3848100"/>
            </a:xfrm>
            <a:prstGeom prst="rect">
              <a:avLst/>
            </a:prstGeom>
          </p:spPr>
        </p:pic>
        <p:sp>
          <p:nvSpPr>
            <p:cNvPr id="1048645" name="Graphic 132"/>
            <p:cNvSpPr/>
            <p:nvPr/>
          </p:nvSpPr>
          <p:spPr>
            <a:xfrm>
              <a:off x="4762" y="4762"/>
              <a:ext cx="6153150" cy="3857625"/>
            </a:xfrm>
            <a:custGeom>
              <a:avLst/>
              <a:gdLst/>
              <a:ahLst/>
              <a:cxnLst/>
              <a:rect l="l" t="t" r="r" b="b"/>
              <a:pathLst>
                <a:path w="6153150" h="3857625">
                  <a:moveTo>
                    <a:pt x="0" y="3857625"/>
                  </a:moveTo>
                  <a:lnTo>
                    <a:pt x="6153150" y="3857625"/>
                  </a:lnTo>
                  <a:lnTo>
                    <a:pt x="6153150" y="0"/>
                  </a:lnTo>
                  <a:lnTo>
                    <a:pt x="0" y="0"/>
                  </a:lnTo>
                  <a:lnTo>
                    <a:pt x="0" y="385762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sp>
        <p:nvSpPr>
          <p:cNvPr id="1048646" name="Slide Number Placeholder 2"/>
          <p:cNvSpPr>
            <a:spLocks noGrp="1"/>
          </p:cNvSpPr>
          <p:nvPr>
            <p:ph type="sldNum" sz="quarter" idx="12"/>
          </p:nvPr>
        </p:nvSpPr>
        <p:spPr/>
        <p:txBody>
          <a:bodyPr/>
          <a:lstStyle/>
          <a:p>
            <a:fld id="{C1FF6DA9-008F-8B48-92A6-B652298478BF}" type="slidenum">
              <a:rPr lang="en-US" smtClean="0"/>
              <a:t>17</a:t>
            </a:fld>
            <a:endParaRPr lang="en-US"/>
          </a:p>
        </p:txBody>
      </p:sp>
      <p:sp>
        <p:nvSpPr>
          <p:cNvPr id="1048647" name="Rectangle 3"/>
          <p:cNvSpPr/>
          <p:nvPr/>
        </p:nvSpPr>
        <p:spPr>
          <a:xfrm>
            <a:off x="729204" y="1811587"/>
            <a:ext cx="3808071" cy="1754326"/>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फास्ट ब्रीडर रिएक्टर (एफबीआरएस)</a:t>
            </a:r>
            <a:endParaRPr lang="en-GB" sz="36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Content Placeholder 2"/>
          <p:cNvSpPr>
            <a:spLocks noGrp="1"/>
          </p:cNvSpPr>
          <p:nvPr>
            <p:ph idx="1"/>
          </p:nvPr>
        </p:nvSpPr>
        <p:spPr>
          <a:xfrm>
            <a:off x="5220182" y="1948543"/>
            <a:ext cx="6362218" cy="4177621"/>
          </a:xfrm>
        </p:spPr>
        <p:txBody>
          <a:bodyPr>
            <a:normAutofit/>
          </a:bodyPr>
          <a:lstStyle/>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लाभ: उच्च ईंधन दक्षता, अपशिष्ट में कमी</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चुनौतियाँ: तकनीकी जटिलता, तरल धातु शीतलक प्रबंधन</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49" name="Slide Number Placeholder 3"/>
          <p:cNvSpPr>
            <a:spLocks noGrp="1"/>
          </p:cNvSpPr>
          <p:nvPr>
            <p:ph type="sldNum" sz="quarter" idx="12"/>
          </p:nvPr>
        </p:nvSpPr>
        <p:spPr/>
        <p:txBody>
          <a:bodyPr/>
          <a:lstStyle/>
          <a:p>
            <a:fld id="{C1FF6DA9-008F-8B48-92A6-B652298478BF}" type="slidenum">
              <a:rPr lang="en-US" smtClean="0"/>
              <a:t>18</a:t>
            </a:fld>
            <a:endParaRPr lang="en-US"/>
          </a:p>
        </p:txBody>
      </p:sp>
      <p:sp>
        <p:nvSpPr>
          <p:cNvPr id="1048650" name="Rectangle 4"/>
          <p:cNvSpPr/>
          <p:nvPr/>
        </p:nvSpPr>
        <p:spPr>
          <a:xfrm>
            <a:off x="451413" y="2711899"/>
            <a:ext cx="4618298"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एफ</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बी</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आर: लाभ और चुनौतियाँ</a:t>
            </a:r>
            <a:endParaRPr lang="en-GB" sz="36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Content Placeholder 2"/>
          <p:cNvSpPr>
            <a:spLocks noGrp="1"/>
          </p:cNvSpPr>
          <p:nvPr>
            <p:ph idx="1"/>
          </p:nvPr>
        </p:nvSpPr>
        <p:spPr>
          <a:xfrm>
            <a:off x="4664596" y="2057400"/>
            <a:ext cx="7280477" cy="4068764"/>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थोरियम-232 और प्लूटोनियम-239 का उपयोग करें</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निष्क्रिय सुरक्षा सुविधाएँ शामिल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BARC </a:t>
            </a:r>
            <a:r>
              <a:rPr lang="hi-IN" sz="2400" dirty="0">
                <a:latin typeface="Open Sans" panose="020B0606030504020204" pitchFamily="34" charset="0"/>
                <a:ea typeface="Open Sans" panose="020B0606030504020204" pitchFamily="34" charset="0"/>
                <a:cs typeface="Open Sans" panose="020B0606030504020204" pitchFamily="34" charset="0"/>
              </a:rPr>
              <a:t>द्वारा डिज़ाइन किया गया</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52" name="Slide Number Placeholder 3"/>
          <p:cNvSpPr>
            <a:spLocks noGrp="1"/>
          </p:cNvSpPr>
          <p:nvPr>
            <p:ph type="sldNum" sz="quarter" idx="12"/>
          </p:nvPr>
        </p:nvSpPr>
        <p:spPr/>
        <p:txBody>
          <a:bodyPr/>
          <a:lstStyle/>
          <a:p>
            <a:fld id="{C1FF6DA9-008F-8B48-92A6-B652298478BF}" type="slidenum">
              <a:rPr lang="en-US" smtClean="0"/>
              <a:t>19</a:t>
            </a:fld>
            <a:endParaRPr lang="en-US"/>
          </a:p>
        </p:txBody>
      </p:sp>
      <p:sp>
        <p:nvSpPr>
          <p:cNvPr id="1048653" name="Rectangle 4"/>
          <p:cNvSpPr/>
          <p:nvPr/>
        </p:nvSpPr>
        <p:spPr>
          <a:xfrm>
            <a:off x="514102" y="2057400"/>
            <a:ext cx="4150494"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उन्नत भारी जल रिएक्टर (</a:t>
            </a:r>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AHWRS)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5302538" y="1668162"/>
            <a:ext cx="6433751" cy="4100371"/>
          </a:xfrm>
        </p:spPr>
        <p:txBody>
          <a:bodyPr>
            <a:normAutofit/>
          </a:bodyPr>
          <a:lstStyle/>
          <a:p>
            <a:pPr algn="just"/>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भारतीय परमाणु ऊर्जा कार्यक्रम का अवलोकन</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परमाणु रिएक्टरों के प्रकार और सिद्धांत</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परमाणु ऊर्जा संयंत्रों में सुरक्षा प्रणालियाँ</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sz="2400" dirty="0">
              <a:latin typeface="Open Sans" panose="020B0606030504020204" pitchFamily="34" charset="0"/>
              <a:ea typeface="Open Sans" panose="020B0606030504020204" pitchFamily="34" charset="0"/>
              <a:cs typeface="Open Sans" panose="020B0606030504020204" pitchFamily="34" charset="0"/>
            </a:endParaRPr>
          </a:p>
          <a:p>
            <a:pPr algn="just"/>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परमाणु ऊर्जा संयंत्र आपात स्थिति</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आपातकालीन प्रतिक्रिया: ऑनसाइट और </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ऑफसाइट</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sz="2400" dirty="0">
              <a:latin typeface="Open Sans" panose="020B0606030504020204" pitchFamily="34" charset="0"/>
              <a:ea typeface="Open Sans" panose="020B0606030504020204" pitchFamily="34" charset="0"/>
              <a:cs typeface="Open Sans" panose="020B0606030504020204" pitchFamily="34" charset="0"/>
            </a:endParaRPr>
          </a:p>
          <a:p>
            <a:pPr algn="just"/>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एनपीपी आपात स्थितियों के दौरान एनडीआरएफ की भूमिका</a:t>
            </a:r>
            <a:r>
              <a:rPr lang="en-IN" sz="2400" dirty="0">
                <a:latin typeface="Open Sans" panose="020B0606030504020204" pitchFamily="34" charset="0"/>
                <a:ea typeface="Open Sans" panose="020B0606030504020204" pitchFamily="34" charset="0"/>
                <a:cs typeface="Open Sans" panose="020B0606030504020204" pitchFamily="34" charset="0"/>
              </a:rPr>
              <a:t>|</a:t>
            </a:r>
          </a:p>
          <a:p>
            <a:pPr algn="just"/>
            <a:r>
              <a:rPr lang="hi-IN" sz="2400" dirty="0">
                <a:latin typeface="Open Sans" panose="020B0606030504020204" pitchFamily="34" charset="0"/>
                <a:ea typeface="Open Sans" panose="020B0606030504020204" pitchFamily="34" charset="0"/>
                <a:cs typeface="Open Sans" panose="020B0606030504020204" pitchFamily="34" charset="0"/>
              </a:rPr>
              <a:t>समीक्षा</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97158" name="Picture 4" descr="A logo with text on it  AI-generated content may be incorrect."/>
          <p:cNvPicPr>
            <a:picLocks noChangeAspect="1" noChangeArrowheads="1"/>
          </p:cNvPicPr>
          <p:nvPr/>
        </p:nvPicPr>
        <p:blipFill>
          <a:blip r:embed="rId2" cstate="print"/>
          <a:srcRect/>
          <a:stretch>
            <a:fillRect/>
          </a:stretch>
        </p:blipFill>
        <p:spPr bwMode="auto">
          <a:xfrm>
            <a:off x="104362" y="107964"/>
            <a:ext cx="1243239" cy="1031214"/>
          </a:xfrm>
          <a:prstGeom prst="rect">
            <a:avLst/>
          </a:prstGeom>
          <a:noFill/>
          <a:ln>
            <a:noFill/>
          </a:ln>
        </p:spPr>
      </p:pic>
      <p:sp>
        <p:nvSpPr>
          <p:cNvPr id="1048599" name="Slide Number Placeholder 5"/>
          <p:cNvSpPr>
            <a:spLocks noGrp="1"/>
          </p:cNvSpPr>
          <p:nvPr>
            <p:ph type="sldNum" sz="quarter" idx="12"/>
          </p:nvPr>
        </p:nvSpPr>
        <p:spPr/>
        <p:txBody>
          <a:bodyPr/>
          <a:lstStyle/>
          <a:p>
            <a:fld id="{C1FF6DA9-008F-8B48-92A6-B652298478BF}" type="slidenum">
              <a:rPr lang="en-US" smtClean="0"/>
              <a:t>2</a:t>
            </a:fld>
            <a:endParaRPr lang="en-US"/>
          </a:p>
        </p:txBody>
      </p:sp>
      <p:sp>
        <p:nvSpPr>
          <p:cNvPr id="1048600" name="Google Shape;112;p15"/>
          <p:cNvSpPr txBox="1">
            <a:spLocks noGrp="1"/>
          </p:cNvSpPr>
          <p:nvPr>
            <p:ph type="title"/>
          </p:nvPr>
        </p:nvSpPr>
        <p:spPr>
          <a:xfrm>
            <a:off x="585217" y="1502322"/>
            <a:ext cx="3087371" cy="864400"/>
          </a:xfrm>
          <a:prstGeom prst="rect">
            <a:avLst/>
          </a:prstGeom>
          <a:noFill/>
          <a:ln>
            <a:noFill/>
          </a:ln>
        </p:spPr>
        <p:txBody>
          <a:bodyPr spcFirstLastPara="1" wrap="square" lIns="91425" tIns="45700" rIns="91425" bIns="45700" anchor="ctr" anchorCtr="0">
            <a:normAutofit/>
          </a:bodyPr>
          <a:lstStyle/>
          <a:p>
            <a:pPr lvl="0">
              <a:lnSpc>
                <a:spcPct val="90000"/>
              </a:lnSpc>
              <a:spcBef>
                <a:spcPts val="0"/>
              </a:spcBef>
              <a:buClr>
                <a:srgbClr val="C00000"/>
              </a:buClr>
              <a:buSzPts val="4000"/>
            </a:pPr>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उद्देश्य</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1048601" name="Google Shape;116;p15"/>
          <p:cNvSpPr txBox="1"/>
          <p:nvPr/>
        </p:nvSpPr>
        <p:spPr>
          <a:xfrm>
            <a:off x="585217" y="2613324"/>
            <a:ext cx="3858768" cy="954067"/>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800" dirty="0">
                <a:solidFill>
                  <a:schemeClr val="dk1"/>
                </a:solidFill>
                <a:latin typeface="Open Sans"/>
                <a:cs typeface="Times New Roman" pitchFamily="18" charset="0"/>
                <a:sym typeface="Arial"/>
              </a:rPr>
              <a:t>इस पाठ को पूरा करने पर आप निम्न कार्य कर सकेंगे:-</a:t>
            </a:r>
            <a:endParaRPr sz="1200" dirty="0">
              <a:latin typeface="Open Sans"/>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5"/>
          <p:cNvGrpSpPr/>
          <p:nvPr/>
        </p:nvGrpSpPr>
        <p:grpSpPr>
          <a:xfrm>
            <a:off x="4880919" y="1258197"/>
            <a:ext cx="6971558" cy="5098154"/>
            <a:chOff x="4762" y="4762"/>
            <a:chExt cx="6410325" cy="4295775"/>
          </a:xfrm>
        </p:grpSpPr>
        <p:pic>
          <p:nvPicPr>
            <p:cNvPr id="2097170" name="Image 142"/>
            <p:cNvPicPr>
              <a:picLocks/>
            </p:cNvPicPr>
            <p:nvPr/>
          </p:nvPicPr>
          <p:blipFill>
            <a:blip r:embed="rId2" cstate="print"/>
            <a:stretch>
              <a:fillRect/>
            </a:stretch>
          </p:blipFill>
          <p:spPr>
            <a:xfrm>
              <a:off x="9525" y="9588"/>
              <a:ext cx="6400800" cy="4286250"/>
            </a:xfrm>
            <a:prstGeom prst="rect">
              <a:avLst/>
            </a:prstGeom>
          </p:spPr>
        </p:pic>
        <p:sp>
          <p:nvSpPr>
            <p:cNvPr id="1048654" name="Graphic 143"/>
            <p:cNvSpPr/>
            <p:nvPr/>
          </p:nvSpPr>
          <p:spPr>
            <a:xfrm>
              <a:off x="4762" y="4762"/>
              <a:ext cx="6410325" cy="4295775"/>
            </a:xfrm>
            <a:custGeom>
              <a:avLst/>
              <a:gdLst/>
              <a:ahLst/>
              <a:cxnLst/>
              <a:rect l="l" t="t" r="r" b="b"/>
              <a:pathLst>
                <a:path w="6410325" h="4295775">
                  <a:moveTo>
                    <a:pt x="0" y="4295775"/>
                  </a:moveTo>
                  <a:lnTo>
                    <a:pt x="6410325" y="4295775"/>
                  </a:lnTo>
                  <a:lnTo>
                    <a:pt x="6410325" y="0"/>
                  </a:lnTo>
                  <a:lnTo>
                    <a:pt x="0" y="0"/>
                  </a:lnTo>
                  <a:lnTo>
                    <a:pt x="0" y="429577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sp>
        <p:nvSpPr>
          <p:cNvPr id="1048655" name="Slide Number Placeholder 2"/>
          <p:cNvSpPr>
            <a:spLocks noGrp="1"/>
          </p:cNvSpPr>
          <p:nvPr>
            <p:ph type="sldNum" sz="quarter" idx="12"/>
          </p:nvPr>
        </p:nvSpPr>
        <p:spPr/>
        <p:txBody>
          <a:bodyPr/>
          <a:lstStyle/>
          <a:p>
            <a:fld id="{C1FF6DA9-008F-8B48-92A6-B652298478BF}" type="slidenum">
              <a:rPr lang="en-US" smtClean="0"/>
              <a:t>20</a:t>
            </a:fld>
            <a:endParaRPr lang="en-US"/>
          </a:p>
        </p:txBody>
      </p:sp>
      <p:sp>
        <p:nvSpPr>
          <p:cNvPr id="1048656" name="Rectangle 3"/>
          <p:cNvSpPr/>
          <p:nvPr/>
        </p:nvSpPr>
        <p:spPr>
          <a:xfrm>
            <a:off x="339523" y="2494278"/>
            <a:ext cx="3960628"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उन्नत भारी जल रिएक्टर (</a:t>
            </a:r>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AHWRS)</a:t>
            </a:r>
            <a:endParaRPr lang="en-GB" sz="32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Content Placeholder 2"/>
          <p:cNvSpPr>
            <a:spLocks noGrp="1"/>
          </p:cNvSpPr>
          <p:nvPr>
            <p:ph idx="1"/>
          </p:nvPr>
        </p:nvSpPr>
        <p:spPr>
          <a:xfrm>
            <a:off x="4866893" y="2033660"/>
            <a:ext cx="6862119" cy="2095844"/>
          </a:xfrm>
        </p:spPr>
        <p:txBody>
          <a:bodyPr>
            <a:normAutofit/>
          </a:bodyPr>
          <a:lstStyle/>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लाभ: सुरक्षित, अपशिष्ट कम करने वाला, थोरियम का उपयोग</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सीमाएँ: विकासाधीन, जटिलता</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58" name="Slide Number Placeholder 3"/>
          <p:cNvSpPr>
            <a:spLocks noGrp="1"/>
          </p:cNvSpPr>
          <p:nvPr>
            <p:ph type="sldNum" sz="quarter" idx="12"/>
          </p:nvPr>
        </p:nvSpPr>
        <p:spPr/>
        <p:txBody>
          <a:bodyPr/>
          <a:lstStyle/>
          <a:p>
            <a:fld id="{C1FF6DA9-008F-8B48-92A6-B652298478BF}" type="slidenum">
              <a:rPr lang="en-US" smtClean="0"/>
              <a:t>21</a:t>
            </a:fld>
            <a:endParaRPr lang="en-US"/>
          </a:p>
        </p:txBody>
      </p:sp>
      <p:sp>
        <p:nvSpPr>
          <p:cNvPr id="1048659" name="Rectangle 4"/>
          <p:cNvSpPr/>
          <p:nvPr/>
        </p:nvSpPr>
        <p:spPr>
          <a:xfrm>
            <a:off x="462988" y="2253845"/>
            <a:ext cx="4158439"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AHWR: </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लाभ और सीमाएँ</a:t>
            </a:r>
            <a:endParaRPr lang="en-GB" sz="36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Content Placeholder 2"/>
          <p:cNvSpPr>
            <a:spLocks noGrp="1"/>
          </p:cNvSpPr>
          <p:nvPr>
            <p:ph idx="1"/>
          </p:nvPr>
        </p:nvSpPr>
        <p:spPr>
          <a:xfrm>
            <a:off x="4792232" y="1868813"/>
            <a:ext cx="7160871" cy="2826756"/>
          </a:xfrm>
        </p:spPr>
        <p:txBody>
          <a:bodyPr>
            <a:normAutofit/>
          </a:bodyPr>
          <a:lstStyle/>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गहन सुरक्षा डिजाइन</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विकिरण सुरक्षा और आपातकालीन तैयारी</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रोकथाम संरचनाएं, अपशिष्ट प्रबंधन</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61" name="Slide Number Placeholder 3"/>
          <p:cNvSpPr>
            <a:spLocks noGrp="1"/>
          </p:cNvSpPr>
          <p:nvPr>
            <p:ph type="sldNum" sz="quarter" idx="12"/>
          </p:nvPr>
        </p:nvSpPr>
        <p:spPr/>
        <p:txBody>
          <a:bodyPr/>
          <a:lstStyle/>
          <a:p>
            <a:fld id="{C1FF6DA9-008F-8B48-92A6-B652298478BF}" type="slidenum">
              <a:rPr lang="en-US" smtClean="0"/>
              <a:t>22</a:t>
            </a:fld>
            <a:endParaRPr lang="en-US"/>
          </a:p>
        </p:txBody>
      </p:sp>
      <p:sp>
        <p:nvSpPr>
          <p:cNvPr id="1048662" name="Rectangle 4"/>
          <p:cNvSpPr/>
          <p:nvPr/>
        </p:nvSpPr>
        <p:spPr>
          <a:xfrm>
            <a:off x="474562" y="2562798"/>
            <a:ext cx="3946967"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संयंत्र सुरक्षा प्रणालियाँ</a:t>
            </a:r>
            <a:endParaRPr lang="en-GB" sz="3200"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Content Placeholder 2"/>
          <p:cNvSpPr>
            <a:spLocks noGrp="1"/>
          </p:cNvSpPr>
          <p:nvPr>
            <p:ph idx="1"/>
          </p:nvPr>
        </p:nvSpPr>
        <p:spPr>
          <a:xfrm>
            <a:off x="6196313" y="1600202"/>
            <a:ext cx="5451677" cy="3897774"/>
          </a:xfrm>
        </p:spPr>
        <p:txBody>
          <a:bodyPr>
            <a:normAutofit/>
          </a:bodyPr>
          <a:lstStyle/>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आपातकालीन चेतावनी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कार्मिक आपातकाल</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संयंत्र आपातकाल</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साइट आपातकाल</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ऑफ-साइट आपातकाल</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64" name="Slide Number Placeholder 3"/>
          <p:cNvSpPr>
            <a:spLocks noGrp="1"/>
          </p:cNvSpPr>
          <p:nvPr>
            <p:ph type="sldNum" sz="quarter" idx="12"/>
          </p:nvPr>
        </p:nvSpPr>
        <p:spPr/>
        <p:txBody>
          <a:bodyPr/>
          <a:lstStyle/>
          <a:p>
            <a:fld id="{C1FF6DA9-008F-8B48-92A6-B652298478BF}" type="slidenum">
              <a:rPr lang="en-US" smtClean="0"/>
              <a:t>23</a:t>
            </a:fld>
            <a:endParaRPr lang="en-US"/>
          </a:p>
        </p:txBody>
      </p:sp>
      <p:sp>
        <p:nvSpPr>
          <p:cNvPr id="1048665" name="Rectangle 4"/>
          <p:cNvSpPr/>
          <p:nvPr/>
        </p:nvSpPr>
        <p:spPr>
          <a:xfrm>
            <a:off x="544010" y="1982693"/>
            <a:ext cx="4004841"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रिएक्टर आपातकालीन वर्गीकरण</a:t>
            </a:r>
            <a:endParaRPr lang="en-GB" sz="3200"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6"/>
          <p:cNvPicPr>
            <a:picLocks noChangeAspect="1"/>
          </p:cNvPicPr>
          <p:nvPr/>
        </p:nvPicPr>
        <p:blipFill>
          <a:blip r:embed="rId2"/>
          <a:stretch>
            <a:fillRect/>
          </a:stretch>
        </p:blipFill>
        <p:spPr>
          <a:xfrm>
            <a:off x="4474757" y="999824"/>
            <a:ext cx="6785525" cy="4683161"/>
          </a:xfrm>
          <a:prstGeom prst="rect">
            <a:avLst/>
          </a:prstGeom>
        </p:spPr>
      </p:pic>
      <p:sp>
        <p:nvSpPr>
          <p:cNvPr id="1048666" name="Slide Number Placeholder 2"/>
          <p:cNvSpPr>
            <a:spLocks noGrp="1"/>
          </p:cNvSpPr>
          <p:nvPr>
            <p:ph type="sldNum" sz="quarter" idx="12"/>
          </p:nvPr>
        </p:nvSpPr>
        <p:spPr/>
        <p:txBody>
          <a:bodyPr/>
          <a:lstStyle/>
          <a:p>
            <a:fld id="{C1FF6DA9-008F-8B48-92A6-B652298478BF}" type="slidenum">
              <a:rPr lang="en-US" smtClean="0"/>
              <a:t>24</a:t>
            </a:fld>
            <a:endParaRPr lang="en-US"/>
          </a:p>
        </p:txBody>
      </p:sp>
      <p:sp>
        <p:nvSpPr>
          <p:cNvPr id="1048667" name="Rectangle 3"/>
          <p:cNvSpPr/>
          <p:nvPr/>
        </p:nvSpPr>
        <p:spPr>
          <a:xfrm>
            <a:off x="421225" y="1674674"/>
            <a:ext cx="4143736"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रिएक्टर आपातकालीन वर्गीकरण</a:t>
            </a:r>
            <a:endParaRPr lang="en-GB" sz="32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Content Placeholder 2"/>
          <p:cNvSpPr>
            <a:spLocks noGrp="1"/>
          </p:cNvSpPr>
          <p:nvPr>
            <p:ph idx="1"/>
          </p:nvPr>
        </p:nvSpPr>
        <p:spPr>
          <a:xfrm>
            <a:off x="3912243" y="1123018"/>
            <a:ext cx="7836061" cy="4756921"/>
          </a:xfrm>
        </p:spPr>
        <p:txBody>
          <a:bodyPr>
            <a:normAutofit/>
          </a:bodyPr>
          <a:lstStyle/>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800" dirty="0">
                <a:latin typeface="Open Sans" panose="020B0606030504020204" pitchFamily="34" charset="0"/>
                <a:ea typeface="Open Sans" panose="020B0606030504020204" pitchFamily="34" charset="0"/>
                <a:cs typeface="Open Sans" panose="020B0606030504020204" pitchFamily="34" charset="0"/>
              </a:rPr>
              <a:t>एहतियाती कार्रवाई क्षेत्र (पी</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ए</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जेड): 1.6 किमी</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800" dirty="0">
                <a:latin typeface="Open Sans" panose="020B0606030504020204" pitchFamily="34" charset="0"/>
                <a:ea typeface="Open Sans" panose="020B0606030504020204" pitchFamily="34" charset="0"/>
                <a:cs typeface="Open Sans" panose="020B0606030504020204" pitchFamily="34" charset="0"/>
              </a:rPr>
              <a:t>तत्काल सुरक्षात्मक कार्रवाई क्षेत्र (</a:t>
            </a:r>
            <a:r>
              <a:rPr lang="en-US" sz="2800" dirty="0">
                <a:latin typeface="Open Sans" panose="020B0606030504020204" pitchFamily="34" charset="0"/>
                <a:ea typeface="Open Sans" panose="020B0606030504020204" pitchFamily="34" charset="0"/>
                <a:cs typeface="Open Sans" panose="020B0606030504020204" pitchFamily="34" charset="0"/>
              </a:rPr>
              <a:t>UPZ): 10 </a:t>
            </a:r>
            <a:r>
              <a:rPr lang="hi-IN" sz="2800" dirty="0">
                <a:latin typeface="Open Sans" panose="020B0606030504020204" pitchFamily="34" charset="0"/>
                <a:ea typeface="Open Sans" panose="020B0606030504020204" pitchFamily="34" charset="0"/>
                <a:cs typeface="Open Sans" panose="020B0606030504020204" pitchFamily="34" charset="0"/>
              </a:rPr>
              <a:t>किमी</a:t>
            </a:r>
            <a:endParaRPr sz="2800" dirty="0">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800" dirty="0">
                <a:latin typeface="Open Sans" panose="020B0606030504020204" pitchFamily="34" charset="0"/>
                <a:ea typeface="Open Sans" panose="020B0606030504020204" pitchFamily="34" charset="0"/>
                <a:cs typeface="Open Sans" panose="020B0606030504020204" pitchFamily="34" charset="0"/>
              </a:rPr>
              <a:t>विस्तारित योजना दूरी (ई</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पी</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डी): 50 किमी</a:t>
            </a:r>
            <a:endParaRPr sz="2800" dirty="0">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800" dirty="0">
                <a:latin typeface="Open Sans" panose="020B0606030504020204" pitchFamily="34" charset="0"/>
                <a:ea typeface="Open Sans" panose="020B0606030504020204" pitchFamily="34" charset="0"/>
                <a:cs typeface="Open Sans" panose="020B0606030504020204" pitchFamily="34" charset="0"/>
              </a:rPr>
              <a:t>अंतर्ग्रहण योजना दूरी (</a:t>
            </a:r>
            <a:r>
              <a:rPr lang="en-US" sz="2800" dirty="0">
                <a:latin typeface="Open Sans" panose="020B0606030504020204" pitchFamily="34" charset="0"/>
                <a:ea typeface="Open Sans" panose="020B0606030504020204" pitchFamily="34" charset="0"/>
                <a:cs typeface="Open Sans" panose="020B0606030504020204" pitchFamily="34" charset="0"/>
              </a:rPr>
              <a:t>ICPD): 100 </a:t>
            </a:r>
            <a:r>
              <a:rPr lang="hi-IN" sz="2800" dirty="0">
                <a:latin typeface="Open Sans" panose="020B0606030504020204" pitchFamily="34" charset="0"/>
                <a:ea typeface="Open Sans" panose="020B0606030504020204" pitchFamily="34" charset="0"/>
                <a:cs typeface="Open Sans" panose="020B0606030504020204" pitchFamily="34" charset="0"/>
              </a:rPr>
              <a:t>किमी</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69" name="Slide Number Placeholder 3"/>
          <p:cNvSpPr>
            <a:spLocks noGrp="1"/>
          </p:cNvSpPr>
          <p:nvPr>
            <p:ph type="sldNum" sz="quarter" idx="12"/>
          </p:nvPr>
        </p:nvSpPr>
        <p:spPr/>
        <p:txBody>
          <a:bodyPr/>
          <a:lstStyle/>
          <a:p>
            <a:fld id="{C1FF6DA9-008F-8B48-92A6-B652298478BF}" type="slidenum">
              <a:rPr lang="en-US" smtClean="0"/>
              <a:t>25</a:t>
            </a:fld>
            <a:endParaRPr lang="en-US"/>
          </a:p>
        </p:txBody>
      </p:sp>
      <p:sp>
        <p:nvSpPr>
          <p:cNvPr id="1048670" name="Rectangle 4"/>
          <p:cNvSpPr/>
          <p:nvPr/>
        </p:nvSpPr>
        <p:spPr>
          <a:xfrm>
            <a:off x="509072" y="2082818"/>
            <a:ext cx="3206402"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क्षेत्र और योजना</a:t>
            </a:r>
            <a:endParaRPr lang="en-GB" sz="3600"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Content Placeholder 2"/>
          <p:cNvSpPr>
            <a:spLocks noGrp="1"/>
          </p:cNvSpPr>
          <p:nvPr>
            <p:ph idx="1"/>
          </p:nvPr>
        </p:nvSpPr>
        <p:spPr>
          <a:xfrm>
            <a:off x="5463251" y="1600201"/>
            <a:ext cx="6119149" cy="4525963"/>
          </a:xfrm>
        </p:spPr>
        <p:txBody>
          <a:bodyPr>
            <a:normAutofit/>
          </a:bodyPr>
          <a:lstStyle/>
          <a:p>
            <a:pPr>
              <a:lnSpc>
                <a:spcPct val="22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800" dirty="0">
                <a:latin typeface="Open Sans" panose="020B0606030504020204" pitchFamily="34" charset="0"/>
                <a:ea typeface="Open Sans" panose="020B0606030504020204" pitchFamily="34" charset="0"/>
                <a:cs typeface="Open Sans" panose="020B0606030504020204" pitchFamily="34" charset="0"/>
              </a:rPr>
              <a:t>आरंभिक स्थितियाँ (</a:t>
            </a:r>
            <a:r>
              <a:rPr lang="en-US" sz="2800" dirty="0">
                <a:latin typeface="Open Sans" panose="020B0606030504020204" pitchFamily="34" charset="0"/>
                <a:ea typeface="Open Sans" panose="020B0606030504020204" pitchFamily="34" charset="0"/>
                <a:cs typeface="Open Sans" panose="020B0606030504020204" pitchFamily="34" charset="0"/>
              </a:rPr>
              <a:t>ICs)</a:t>
            </a:r>
          </a:p>
          <a:p>
            <a:pPr>
              <a:lnSpc>
                <a:spcPct val="22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800" dirty="0">
                <a:latin typeface="Open Sans" panose="020B0606030504020204" pitchFamily="34" charset="0"/>
                <a:ea typeface="Open Sans" panose="020B0606030504020204" pitchFamily="34" charset="0"/>
                <a:cs typeface="Open Sans" panose="020B0606030504020204" pitchFamily="34" charset="0"/>
              </a:rPr>
              <a:t>आपातकालीन कार्रवाई स्तर (ई</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ए</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एल)</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nSpc>
                <a:spcPct val="22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800" dirty="0">
                <a:latin typeface="Open Sans" panose="020B0606030504020204" pitchFamily="34" charset="0"/>
                <a:ea typeface="Open Sans" panose="020B0606030504020204" pitchFamily="34" charset="0"/>
                <a:cs typeface="Open Sans" panose="020B0606030504020204" pitchFamily="34" charset="0"/>
              </a:rPr>
              <a:t>परिचालन हस्तक्षेप स्तर (ओ</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आई</a:t>
            </a:r>
            <a:r>
              <a:rPr lang="en-IN" sz="2800" dirty="0">
                <a:latin typeface="Open Sans" panose="020B0606030504020204" pitchFamily="34" charset="0"/>
                <a:ea typeface="Open Sans" panose="020B0606030504020204" pitchFamily="34" charset="0"/>
                <a:cs typeface="Open Sans" panose="020B0606030504020204" pitchFamily="34" charset="0"/>
              </a:rPr>
              <a:t>.</a:t>
            </a:r>
            <a:r>
              <a:rPr lang="hi-IN" sz="2800" dirty="0">
                <a:latin typeface="Open Sans" panose="020B0606030504020204" pitchFamily="34" charset="0"/>
                <a:ea typeface="Open Sans" panose="020B0606030504020204" pitchFamily="34" charset="0"/>
                <a:cs typeface="Open Sans" panose="020B0606030504020204" pitchFamily="34" charset="0"/>
              </a:rPr>
              <a:t>एल)</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72" name="Slide Number Placeholder 3"/>
          <p:cNvSpPr>
            <a:spLocks noGrp="1"/>
          </p:cNvSpPr>
          <p:nvPr>
            <p:ph type="sldNum" sz="quarter" idx="12"/>
          </p:nvPr>
        </p:nvSpPr>
        <p:spPr/>
        <p:txBody>
          <a:bodyPr/>
          <a:lstStyle/>
          <a:p>
            <a:fld id="{C1FF6DA9-008F-8B48-92A6-B652298478BF}" type="slidenum">
              <a:rPr lang="en-US" smtClean="0"/>
              <a:t>26</a:t>
            </a:fld>
            <a:endParaRPr lang="en-US"/>
          </a:p>
        </p:txBody>
      </p:sp>
      <p:sp>
        <p:nvSpPr>
          <p:cNvPr id="1048673" name="Rectangle 4"/>
          <p:cNvSpPr/>
          <p:nvPr/>
        </p:nvSpPr>
        <p:spPr>
          <a:xfrm>
            <a:off x="609600" y="2664910"/>
            <a:ext cx="4765445"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प्रतिक्रिया मानदंड</a:t>
            </a:r>
            <a:endParaRPr lang="en-GB" sz="3200"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Content Placeholder 2"/>
          <p:cNvSpPr>
            <a:spLocks noGrp="1"/>
          </p:cNvSpPr>
          <p:nvPr>
            <p:ph idx="1"/>
          </p:nvPr>
        </p:nvSpPr>
        <p:spPr>
          <a:xfrm>
            <a:off x="4191443" y="1259182"/>
            <a:ext cx="7610876" cy="1877558"/>
          </a:xfrm>
        </p:spPr>
        <p:txBody>
          <a:bodyPr>
            <a:normAutofit/>
          </a:bodyPr>
          <a:lstStyle/>
          <a:p>
            <a:pPr algn="just">
              <a:lnSpc>
                <a:spcPct val="150000"/>
              </a:lnSpc>
            </a:pPr>
            <a:r>
              <a:rPr lang="hi-IN" sz="2400" dirty="0">
                <a:latin typeface="Open Sans" panose="020B0606030504020204" pitchFamily="34" charset="0"/>
                <a:ea typeface="Open Sans" panose="020B0606030504020204" pitchFamily="34" charset="0"/>
                <a:cs typeface="Open Sans" panose="020B0606030504020204" pitchFamily="34" charset="0"/>
              </a:rPr>
              <a:t>रिएक्टर कोर क्षति या विकिरण उत्सर्जन के आधार पर</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sz="2400" dirty="0">
                <a:latin typeface="Open Sans" panose="020B0606030504020204" pitchFamily="34" charset="0"/>
                <a:ea typeface="Open Sans" panose="020B0606030504020204" pitchFamily="34" charset="0"/>
                <a:cs typeface="Open Sans" panose="020B0606030504020204" pitchFamily="34" charset="0"/>
              </a:rPr>
              <a:t>संयंत्र एवं पर्यावरणीय मापदंडों द्वारा ट्रिगर</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97172" name="Image 182"/>
          <p:cNvPicPr>
            <a:picLocks/>
          </p:cNvPicPr>
          <p:nvPr/>
        </p:nvPicPr>
        <p:blipFill>
          <a:blip r:embed="rId2" cstate="print"/>
          <a:stretch>
            <a:fillRect/>
          </a:stretch>
        </p:blipFill>
        <p:spPr>
          <a:xfrm>
            <a:off x="6834268" y="3132541"/>
            <a:ext cx="3806664" cy="3588935"/>
          </a:xfrm>
          <a:prstGeom prst="rect">
            <a:avLst/>
          </a:prstGeom>
        </p:spPr>
      </p:pic>
      <p:sp>
        <p:nvSpPr>
          <p:cNvPr id="1048675" name="Slide Number Placeholder 4"/>
          <p:cNvSpPr>
            <a:spLocks noGrp="1"/>
          </p:cNvSpPr>
          <p:nvPr>
            <p:ph type="sldNum" sz="quarter" idx="12"/>
          </p:nvPr>
        </p:nvSpPr>
        <p:spPr/>
        <p:txBody>
          <a:bodyPr/>
          <a:lstStyle/>
          <a:p>
            <a:fld id="{C1FF6DA9-008F-8B48-92A6-B652298478BF}" type="slidenum">
              <a:rPr lang="en-US" smtClean="0"/>
              <a:t>27</a:t>
            </a:fld>
            <a:endParaRPr lang="en-US"/>
          </a:p>
        </p:txBody>
      </p:sp>
      <p:sp>
        <p:nvSpPr>
          <p:cNvPr id="1048676" name="Rectangle 5"/>
          <p:cNvSpPr/>
          <p:nvPr/>
        </p:nvSpPr>
        <p:spPr>
          <a:xfrm>
            <a:off x="466644" y="1689904"/>
            <a:ext cx="3295128" cy="1569660"/>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ऑफसाइट आपातकालीन घोषणा</a:t>
            </a:r>
            <a:endParaRPr lang="en-GB" sz="3200"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Content Placeholder 2"/>
          <p:cNvSpPr>
            <a:spLocks noGrp="1"/>
          </p:cNvSpPr>
          <p:nvPr>
            <p:ph idx="1"/>
          </p:nvPr>
        </p:nvSpPr>
        <p:spPr>
          <a:xfrm>
            <a:off x="4861366" y="2045043"/>
            <a:ext cx="7164730" cy="3168570"/>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प्रारंभिक चरण: पूर्व-रिलीज़ और रिलीज़</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मध्यवर्ती चरण: जोखिम में गिरावट</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अंतिम चरण: पुनर्प्राप्ति और उपचार</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78" name="Slide Number Placeholder 3"/>
          <p:cNvSpPr>
            <a:spLocks noGrp="1"/>
          </p:cNvSpPr>
          <p:nvPr>
            <p:ph type="sldNum" sz="quarter" idx="12"/>
          </p:nvPr>
        </p:nvSpPr>
        <p:spPr/>
        <p:txBody>
          <a:bodyPr/>
          <a:lstStyle/>
          <a:p>
            <a:fld id="{C1FF6DA9-008F-8B48-92A6-B652298478BF}" type="slidenum">
              <a:rPr lang="en-US" smtClean="0"/>
              <a:t>28</a:t>
            </a:fld>
            <a:endParaRPr lang="en-US"/>
          </a:p>
        </p:txBody>
      </p:sp>
      <p:sp>
        <p:nvSpPr>
          <p:cNvPr id="1048679" name="Rectangle 4"/>
          <p:cNvSpPr/>
          <p:nvPr/>
        </p:nvSpPr>
        <p:spPr>
          <a:xfrm>
            <a:off x="871398" y="2167888"/>
            <a:ext cx="3341788"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चरण</a:t>
            </a:r>
            <a:endParaRPr lang="en-GB" sz="3600"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Content Placeholder 2"/>
          <p:cNvSpPr>
            <a:spLocks noGrp="1"/>
          </p:cNvSpPr>
          <p:nvPr>
            <p:ph idx="1"/>
          </p:nvPr>
        </p:nvSpPr>
        <p:spPr>
          <a:xfrm>
            <a:off x="4340507" y="2035630"/>
            <a:ext cx="7241894" cy="3156856"/>
          </a:xfrm>
        </p:spPr>
        <p:txBody>
          <a:bodyPr>
            <a:normAutofit/>
          </a:bodyPr>
          <a:lstStyle/>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प्लांट इमरजेंसी हैंडलिंग ऑर्गेनाइजेशन द्वारा प्रबंधित।</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विकिरण नियंत्रण, रोकथाम, श्रमिक सुरक्षा पर ध्यान केंद्रित करें</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81" name="Slide Number Placeholder 3"/>
          <p:cNvSpPr>
            <a:spLocks noGrp="1"/>
          </p:cNvSpPr>
          <p:nvPr>
            <p:ph type="sldNum" sz="quarter" idx="12"/>
          </p:nvPr>
        </p:nvSpPr>
        <p:spPr/>
        <p:txBody>
          <a:bodyPr/>
          <a:lstStyle/>
          <a:p>
            <a:fld id="{C1FF6DA9-008F-8B48-92A6-B652298478BF}" type="slidenum">
              <a:rPr lang="en-US" smtClean="0"/>
              <a:t>29</a:t>
            </a:fld>
            <a:endParaRPr lang="en-US"/>
          </a:p>
        </p:txBody>
      </p:sp>
      <p:sp>
        <p:nvSpPr>
          <p:cNvPr id="1048682" name="Rectangle 4"/>
          <p:cNvSpPr/>
          <p:nvPr/>
        </p:nvSpPr>
        <p:spPr>
          <a:xfrm>
            <a:off x="497712" y="2035630"/>
            <a:ext cx="4097438" cy="1569660"/>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ऑनसाइट आपातकालीन प्रतिक्रिया</a:t>
            </a:r>
            <a:endParaRPr lang="en-GB" sz="32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extBox 4"/>
          <p:cNvSpPr txBox="1"/>
          <p:nvPr/>
        </p:nvSpPr>
        <p:spPr>
          <a:xfrm>
            <a:off x="5023830" y="1720840"/>
            <a:ext cx="6878803" cy="3046988"/>
          </a:xfrm>
          <a:prstGeom prst="rect">
            <a:avLst/>
          </a:prstGeom>
          <a:noFill/>
        </p:spPr>
        <p:txBody>
          <a:bodyPr wrap="square" rtlCol="0">
            <a:spAutoFit/>
          </a:bodyPr>
          <a:lstStyle/>
          <a:p>
            <a:pPr algn="just"/>
            <a:r>
              <a:rPr lang="hi-IN" sz="2400" dirty="0">
                <a:latin typeface="Open Sans" panose="020B0606030504020204" pitchFamily="34" charset="0"/>
                <a:ea typeface="Open Sans" panose="020B0606030504020204" pitchFamily="34" charset="0"/>
                <a:cs typeface="Open Sans" panose="020B0606030504020204" pitchFamily="34" charset="0"/>
              </a:rPr>
              <a:t>परमाणु ऊर्जा भारत की ऊर्जा रणनीति का एक प्रमुख घटक है, जो एक स्थिर, कम कार्बन उत्सर्जन वाला विद्युत स्रोत प्रदान करता है। 9 संयंत्रों में 24 रिएक्टरों और राष्ट्रीय ग्रिड में बढ़ती भूमिका के साथ, भारत कड़े सुरक्षा और नियामक निरीक्षण पर ज़ोर देता है। यह पाठ प्रथम प्रतिक्रियाकर्ताओं को परमाणु रिएक्टरों, उनके संचालन, सुरक्षा प्रणालियों और आपातकालीन प्रतिक्रिया प्रोटोकॉल के बारे में आवश्यक ज्ञान से लैस करता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97159" name="Picture 2" descr="A logo with text on it  AI-generated content may be incorrect."/>
          <p:cNvPicPr>
            <a:picLocks noChangeAspect="1" noChangeArrowheads="1"/>
          </p:cNvPicPr>
          <p:nvPr/>
        </p:nvPicPr>
        <p:blipFill>
          <a:blip r:embed="rId2" cstate="print"/>
          <a:srcRect/>
          <a:stretch>
            <a:fillRect/>
          </a:stretch>
        </p:blipFill>
        <p:spPr bwMode="auto">
          <a:xfrm>
            <a:off x="104362" y="107964"/>
            <a:ext cx="1243239" cy="1031214"/>
          </a:xfrm>
          <a:prstGeom prst="rect">
            <a:avLst/>
          </a:prstGeom>
          <a:noFill/>
          <a:ln>
            <a:noFill/>
          </a:ln>
        </p:spPr>
      </p:pic>
      <p:sp>
        <p:nvSpPr>
          <p:cNvPr id="1048603" name="Slide Number Placeholder 5"/>
          <p:cNvSpPr>
            <a:spLocks noGrp="1"/>
          </p:cNvSpPr>
          <p:nvPr>
            <p:ph type="sldNum" sz="quarter" idx="12"/>
          </p:nvPr>
        </p:nvSpPr>
        <p:spPr/>
        <p:txBody>
          <a:bodyPr/>
          <a:lstStyle/>
          <a:p>
            <a:fld id="{C1FF6DA9-008F-8B48-92A6-B652298478BF}" type="slidenum">
              <a:rPr lang="en-US" smtClean="0"/>
              <a:t>3</a:t>
            </a:fld>
            <a:endParaRPr lang="en-US"/>
          </a:p>
        </p:txBody>
      </p:sp>
      <p:sp>
        <p:nvSpPr>
          <p:cNvPr id="1048604" name="Rectangle 6"/>
          <p:cNvSpPr/>
          <p:nvPr/>
        </p:nvSpPr>
        <p:spPr>
          <a:xfrm>
            <a:off x="289368" y="2109878"/>
            <a:ext cx="4023140" cy="923330"/>
          </a:xfrm>
          <a:prstGeom prst="rect">
            <a:avLst/>
          </a:prstGeom>
        </p:spPr>
        <p:txBody>
          <a:bodyPr wrap="square">
            <a:spAutoFit/>
          </a:bodyPr>
          <a:lstStyle/>
          <a:p>
            <a:r>
              <a:rPr lang="hi-IN" sz="5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परिचय</a:t>
            </a:r>
            <a:endParaRPr lang="en-IN" sz="54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Content Placeholder 2"/>
          <p:cNvSpPr>
            <a:spLocks noGrp="1"/>
          </p:cNvSpPr>
          <p:nvPr>
            <p:ph idx="1"/>
          </p:nvPr>
        </p:nvSpPr>
        <p:spPr>
          <a:xfrm>
            <a:off x="5133601" y="1927654"/>
            <a:ext cx="6568404" cy="4198510"/>
          </a:xfrm>
        </p:spPr>
        <p:txBody>
          <a:bodyPr>
            <a:normAutofit/>
          </a:bodyPr>
          <a:lstStyle/>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एम</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और कलेक्टर के नेतृत्व में</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एम</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जी</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ई और बी</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आर</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सी</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विशेषज्ञों द्वारा समर्थित</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84" name="Slide Number Placeholder 3"/>
          <p:cNvSpPr>
            <a:spLocks noGrp="1"/>
          </p:cNvSpPr>
          <p:nvPr>
            <p:ph type="sldNum" sz="quarter" idx="12"/>
          </p:nvPr>
        </p:nvSpPr>
        <p:spPr/>
        <p:txBody>
          <a:bodyPr/>
          <a:lstStyle/>
          <a:p>
            <a:fld id="{C1FF6DA9-008F-8B48-92A6-B652298478BF}" type="slidenum">
              <a:rPr lang="en-US" smtClean="0"/>
              <a:t>30</a:t>
            </a:fld>
            <a:endParaRPr lang="en-US"/>
          </a:p>
        </p:txBody>
      </p:sp>
      <p:sp>
        <p:nvSpPr>
          <p:cNvPr id="1048685" name="Rectangle 4"/>
          <p:cNvSpPr/>
          <p:nvPr/>
        </p:nvSpPr>
        <p:spPr>
          <a:xfrm>
            <a:off x="489995" y="2516629"/>
            <a:ext cx="4643606"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ऑफसाइट आपातकालीन प्रतिक्रिया</a:t>
            </a:r>
            <a:endParaRPr lang="en-GB" sz="3200"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Content Placeholder 2"/>
          <p:cNvSpPr>
            <a:spLocks noGrp="1"/>
          </p:cNvSpPr>
          <p:nvPr>
            <p:ph idx="1"/>
          </p:nvPr>
        </p:nvSpPr>
        <p:spPr>
          <a:xfrm>
            <a:off x="5046561" y="2119185"/>
            <a:ext cx="6748041" cy="3168569"/>
          </a:xfrm>
        </p:spPr>
        <p:txBody>
          <a:bodyPr>
            <a:normAutofit/>
          </a:bodyPr>
          <a:lstStyle/>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चेतावनी एवं सलाह टीम</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विकिरण सर्वेक्षण टीम</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यातायात नियंत्रण दल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निकासी और रोग</a:t>
            </a:r>
            <a:r>
              <a:rPr lang="en-IN"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निरोधी टीमें</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87" name="Slide Number Placeholder 3"/>
          <p:cNvSpPr>
            <a:spLocks noGrp="1"/>
          </p:cNvSpPr>
          <p:nvPr>
            <p:ph type="sldNum" sz="quarter" idx="12"/>
          </p:nvPr>
        </p:nvSpPr>
        <p:spPr/>
        <p:txBody>
          <a:bodyPr/>
          <a:lstStyle/>
          <a:p>
            <a:fld id="{C1FF6DA9-008F-8B48-92A6-B652298478BF}" type="slidenum">
              <a:rPr lang="en-US" smtClean="0"/>
              <a:t>31</a:t>
            </a:fld>
            <a:endParaRPr lang="en-US"/>
          </a:p>
        </p:txBody>
      </p:sp>
      <p:sp>
        <p:nvSpPr>
          <p:cNvPr id="1048688" name="Rectangle 4"/>
          <p:cNvSpPr/>
          <p:nvPr/>
        </p:nvSpPr>
        <p:spPr>
          <a:xfrm>
            <a:off x="335667" y="1890097"/>
            <a:ext cx="4097438"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प्रमुख आपातकालीन प्रतिक्रिया दल</a:t>
            </a:r>
            <a:endParaRPr lang="en-GB" sz="3200"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Content Placeholder 2"/>
          <p:cNvSpPr>
            <a:spLocks noGrp="1"/>
          </p:cNvSpPr>
          <p:nvPr>
            <p:ph idx="1"/>
          </p:nvPr>
        </p:nvSpPr>
        <p:spPr>
          <a:xfrm>
            <a:off x="5393803" y="1828391"/>
            <a:ext cx="6924985" cy="3689430"/>
          </a:xfrm>
        </p:spPr>
        <p:txBody>
          <a:bodyPr>
            <a:normAutofit/>
          </a:bodyPr>
          <a:lstStyle/>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काफिला दल: परिवहन निकासी दल</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परिशोधन टीम</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रैली पोस्ट टीम: आश्रय व्यवस्था</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गश्ती दल: संपत्ति सुरक्षा</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90" name="Slide Number Placeholder 3"/>
          <p:cNvSpPr>
            <a:spLocks noGrp="1"/>
          </p:cNvSpPr>
          <p:nvPr>
            <p:ph type="sldNum" sz="quarter" idx="12"/>
          </p:nvPr>
        </p:nvSpPr>
        <p:spPr/>
        <p:txBody>
          <a:bodyPr/>
          <a:lstStyle/>
          <a:p>
            <a:fld id="{C1FF6DA9-008F-8B48-92A6-B652298478BF}" type="slidenum">
              <a:rPr lang="en-US" smtClean="0"/>
              <a:t>32</a:t>
            </a:fld>
            <a:endParaRPr lang="en-US"/>
          </a:p>
        </p:txBody>
      </p:sp>
      <p:sp>
        <p:nvSpPr>
          <p:cNvPr id="1048691" name="Rectangle 4"/>
          <p:cNvSpPr/>
          <p:nvPr/>
        </p:nvSpPr>
        <p:spPr>
          <a:xfrm>
            <a:off x="787079" y="1937195"/>
            <a:ext cx="4271058"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विशेष टीमें और कर्तव्य</a:t>
            </a:r>
            <a:endParaRPr lang="en-GB" sz="3600" dirty="0">
              <a:solidFill>
                <a:srgbClr val="C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Content Placeholder 2"/>
          <p:cNvSpPr>
            <a:spLocks noGrp="1"/>
          </p:cNvSpPr>
          <p:nvPr>
            <p:ph idx="1"/>
          </p:nvPr>
        </p:nvSpPr>
        <p:spPr>
          <a:xfrm>
            <a:off x="4653023" y="2009640"/>
            <a:ext cx="7396223" cy="2879202"/>
          </a:xfrm>
        </p:spPr>
        <p:txBody>
          <a:bodyPr>
            <a:normAutofit/>
          </a:bodyPr>
          <a:lstStyle/>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सूचना टीम: मीडिया संपर्क</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सेवा सहायता टीम: लॉजिस्टिक और प्रशासनिक सहायता</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93" name="Slide Number Placeholder 3"/>
          <p:cNvSpPr>
            <a:spLocks noGrp="1"/>
          </p:cNvSpPr>
          <p:nvPr>
            <p:ph type="sldNum" sz="quarter" idx="12"/>
          </p:nvPr>
        </p:nvSpPr>
        <p:spPr/>
        <p:txBody>
          <a:bodyPr/>
          <a:lstStyle/>
          <a:p>
            <a:fld id="{C1FF6DA9-008F-8B48-92A6-B652298478BF}" type="slidenum">
              <a:rPr lang="en-US" smtClean="0"/>
              <a:t>33</a:t>
            </a:fld>
            <a:endParaRPr lang="en-US"/>
          </a:p>
        </p:txBody>
      </p:sp>
      <p:sp>
        <p:nvSpPr>
          <p:cNvPr id="1048694" name="Rectangle 4"/>
          <p:cNvSpPr/>
          <p:nvPr/>
        </p:nvSpPr>
        <p:spPr>
          <a:xfrm>
            <a:off x="399906" y="2248912"/>
            <a:ext cx="4233151"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सूचना एवं सहायता टीमें</a:t>
            </a:r>
            <a:endParaRPr lang="en-GB" sz="3600"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Content Placeholder 2"/>
          <p:cNvSpPr>
            <a:spLocks noGrp="1"/>
          </p:cNvSpPr>
          <p:nvPr>
            <p:ph idx="1"/>
          </p:nvPr>
        </p:nvSpPr>
        <p:spPr>
          <a:xfrm>
            <a:off x="4826642" y="1600202"/>
            <a:ext cx="7187879" cy="2555110"/>
          </a:xfrm>
        </p:spPr>
        <p:txBody>
          <a:bodyPr>
            <a:normAutofit/>
          </a:bodyPr>
          <a:lstStyle/>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निम्न/मध्यवर्ती अपशिष्ट: संग्रहीत और निगरानी की जाती है</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उच्च-स्तरीय अपशिष्ट: विट्रिफाइड और संग्रहीत</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भूवैज्ञानिक सुविधाओं में अंतिम निपटान</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96" name="Slide Number Placeholder 3"/>
          <p:cNvSpPr>
            <a:spLocks noGrp="1"/>
          </p:cNvSpPr>
          <p:nvPr>
            <p:ph type="sldNum" sz="quarter" idx="12"/>
          </p:nvPr>
        </p:nvSpPr>
        <p:spPr/>
        <p:txBody>
          <a:bodyPr/>
          <a:lstStyle/>
          <a:p>
            <a:fld id="{C1FF6DA9-008F-8B48-92A6-B652298478BF}" type="slidenum">
              <a:rPr lang="en-US" smtClean="0"/>
              <a:t>34</a:t>
            </a:fld>
            <a:endParaRPr lang="en-US"/>
          </a:p>
        </p:txBody>
      </p:sp>
      <p:sp>
        <p:nvSpPr>
          <p:cNvPr id="1048697" name="Rectangle 4"/>
          <p:cNvSpPr/>
          <p:nvPr/>
        </p:nvSpPr>
        <p:spPr>
          <a:xfrm>
            <a:off x="416688" y="2083120"/>
            <a:ext cx="4259483"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अपशिष्ट प्रबंधन</a:t>
            </a:r>
            <a:endParaRPr lang="en-GB" sz="3600"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Content Placeholder 2"/>
          <p:cNvSpPr>
            <a:spLocks noGrp="1"/>
          </p:cNvSpPr>
          <p:nvPr>
            <p:ph idx="1"/>
          </p:nvPr>
        </p:nvSpPr>
        <p:spPr>
          <a:xfrm>
            <a:off x="5571924" y="1294159"/>
            <a:ext cx="6331351" cy="4079650"/>
          </a:xfrm>
        </p:spPr>
        <p:txBody>
          <a:bodyPr>
            <a:normAutofit/>
          </a:bodyPr>
          <a:lstStyle/>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खोज, बचाव और चिकित्सा सहायता</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परिशोधन कार्य</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निकासी और सार्वजनिक सुरक्षा आश्वासन</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99" name="Slide Number Placeholder 3"/>
          <p:cNvSpPr>
            <a:spLocks noGrp="1"/>
          </p:cNvSpPr>
          <p:nvPr>
            <p:ph type="sldNum" sz="quarter" idx="12"/>
          </p:nvPr>
        </p:nvSpPr>
        <p:spPr/>
        <p:txBody>
          <a:bodyPr/>
          <a:lstStyle/>
          <a:p>
            <a:fld id="{C1FF6DA9-008F-8B48-92A6-B652298478BF}" type="slidenum">
              <a:rPr lang="en-US" smtClean="0"/>
              <a:t>35</a:t>
            </a:fld>
            <a:endParaRPr lang="en-US"/>
          </a:p>
        </p:txBody>
      </p:sp>
      <p:sp>
        <p:nvSpPr>
          <p:cNvPr id="1048700" name="Rectangle 4"/>
          <p:cNvSpPr/>
          <p:nvPr/>
        </p:nvSpPr>
        <p:spPr>
          <a:xfrm>
            <a:off x="424542" y="2326083"/>
            <a:ext cx="4665815" cy="2308324"/>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एन</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आपात स्थितियों में एन</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डी</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आर</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एफ</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की भूमिका</a:t>
            </a:r>
            <a:endParaRPr lang="en-GB" sz="3600"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Content Placeholder 2"/>
          <p:cNvSpPr>
            <a:spLocks noGrp="1"/>
          </p:cNvSpPr>
          <p:nvPr>
            <p:ph idx="1"/>
          </p:nvPr>
        </p:nvSpPr>
        <p:spPr>
          <a:xfrm>
            <a:off x="4575751" y="1807031"/>
            <a:ext cx="6875362" cy="3072664"/>
          </a:xfrm>
        </p:spPr>
        <p:txBody>
          <a:bodyPr>
            <a:normAutofit fontScale="92500"/>
          </a:bodyPr>
          <a:lstStyle/>
          <a:p>
            <a:pPr>
              <a:lnSpc>
                <a:spcPct val="300000"/>
              </a:lnSpc>
            </a:pPr>
            <a:r>
              <a:rPr lang="hi-IN" sz="2400" dirty="0">
                <a:latin typeface="Open Sans" panose="020B0606030504020204" pitchFamily="34" charset="0"/>
                <a:ea typeface="Open Sans" panose="020B0606030504020204" pitchFamily="34" charset="0"/>
                <a:cs typeface="Open Sans" panose="020B0606030504020204" pitchFamily="34" charset="0"/>
              </a:rPr>
              <a:t>- बड़े पैमाने पर निकासी के लिए 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एम</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 का समर्थन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300000"/>
              </a:lnSpc>
            </a:pPr>
            <a:r>
              <a:rPr lang="hi-IN" sz="2400" dirty="0">
                <a:latin typeface="Open Sans" panose="020B0606030504020204" pitchFamily="34" charset="0"/>
                <a:ea typeface="Open Sans" panose="020B0606030504020204" pitchFamily="34" charset="0"/>
                <a:cs typeface="Open Sans" panose="020B0606030504020204" pitchFamily="34" charset="0"/>
              </a:rPr>
              <a:t>- संदूषण की निगरानी करता है और आश्रयों का आयोजन करता है</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702" name="Slide Number Placeholder 3"/>
          <p:cNvSpPr>
            <a:spLocks noGrp="1"/>
          </p:cNvSpPr>
          <p:nvPr>
            <p:ph type="sldNum" sz="quarter" idx="12"/>
          </p:nvPr>
        </p:nvSpPr>
        <p:spPr/>
        <p:txBody>
          <a:bodyPr/>
          <a:lstStyle/>
          <a:p>
            <a:fld id="{C1FF6DA9-008F-8B48-92A6-B652298478BF}" type="slidenum">
              <a:rPr lang="en-US" smtClean="0"/>
              <a:t>36</a:t>
            </a:fld>
            <a:endParaRPr lang="en-US"/>
          </a:p>
        </p:txBody>
      </p:sp>
      <p:sp>
        <p:nvSpPr>
          <p:cNvPr id="1048703" name="Rectangle 4"/>
          <p:cNvSpPr/>
          <p:nvPr/>
        </p:nvSpPr>
        <p:spPr>
          <a:xfrm>
            <a:off x="381965" y="2228671"/>
            <a:ext cx="4259483" cy="1754326"/>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ऑफसाइट आपात स्थितियों में एन</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डी</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आर</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एफ</a:t>
            </a:r>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endParaRPr lang="en-GB" sz="3600"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Content Placeholder 2"/>
          <p:cNvSpPr>
            <a:spLocks noGrp="1"/>
          </p:cNvSpPr>
          <p:nvPr>
            <p:ph idx="1"/>
          </p:nvPr>
        </p:nvSpPr>
        <p:spPr>
          <a:xfrm>
            <a:off x="3889094" y="1589317"/>
            <a:ext cx="8063420" cy="4232750"/>
          </a:xfrm>
        </p:spPr>
        <p:txBody>
          <a:bodyPr>
            <a:normAutofit/>
          </a:bodyPr>
          <a:lstStyle/>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परमाणु ऊर्जा भारत के ऊर्जा मिश्रण के लिए महत्वपूर्ण है, लेकिन सुरक्षा सर्वोपरि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रिएक्टर सिद्धांतों और संभावित जोखिमों को समझना प्रथम प्रतिक्रियाकर्ताओं के लिए महत्वपूर्ण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एन</a:t>
            </a:r>
            <a:r>
              <a:rPr lang="en-IN" altLang="en-US" sz="2400" dirty="0">
                <a:latin typeface="Open Sans" panose="020B0606030504020204" pitchFamily="34" charset="0"/>
                <a:ea typeface="Open Sans" panose="020B0606030504020204" pitchFamily="34" charset="0"/>
                <a:cs typeface="Open Sans" panose="020B0606030504020204" pitchFamily="34" charset="0"/>
              </a:rPr>
              <a:t>.</a:t>
            </a:r>
            <a:r>
              <a:rPr lang="hi-IN" altLang="en-US" sz="2400" dirty="0">
                <a:latin typeface="Open Sans" panose="020B0606030504020204" pitchFamily="34" charset="0"/>
                <a:ea typeface="Open Sans" panose="020B0606030504020204" pitchFamily="34" charset="0"/>
                <a:cs typeface="Open Sans" panose="020B0606030504020204" pitchFamily="34" charset="0"/>
              </a:rPr>
              <a:t>डी</a:t>
            </a:r>
            <a:r>
              <a:rPr lang="en-IN" altLang="en-US" sz="2400" dirty="0">
                <a:latin typeface="Open Sans" panose="020B0606030504020204" pitchFamily="34" charset="0"/>
                <a:ea typeface="Open Sans" panose="020B0606030504020204" pitchFamily="34" charset="0"/>
                <a:cs typeface="Open Sans" panose="020B0606030504020204" pitchFamily="34" charset="0"/>
              </a:rPr>
              <a:t>.</a:t>
            </a:r>
            <a:r>
              <a:rPr lang="hi-IN" altLang="en-US" sz="2400" dirty="0">
                <a:latin typeface="Open Sans" panose="020B0606030504020204" pitchFamily="34" charset="0"/>
                <a:ea typeface="Open Sans" panose="020B0606030504020204" pitchFamily="34" charset="0"/>
                <a:cs typeface="Open Sans" panose="020B0606030504020204" pitchFamily="34" charset="0"/>
              </a:rPr>
              <a:t>आर</a:t>
            </a:r>
            <a:r>
              <a:rPr lang="en-IN" altLang="en-US" sz="2400" dirty="0">
                <a:latin typeface="Open Sans" panose="020B0606030504020204" pitchFamily="34" charset="0"/>
                <a:ea typeface="Open Sans" panose="020B0606030504020204" pitchFamily="34" charset="0"/>
                <a:cs typeface="Open Sans" panose="020B0606030504020204" pitchFamily="34" charset="0"/>
              </a:rPr>
              <a:t>.</a:t>
            </a:r>
            <a:r>
              <a:rPr lang="hi-IN" altLang="en-US" sz="2400" dirty="0">
                <a:latin typeface="Open Sans" panose="020B0606030504020204" pitchFamily="34" charset="0"/>
                <a:ea typeface="Open Sans" panose="020B0606030504020204" pitchFamily="34" charset="0"/>
                <a:cs typeface="Open Sans" panose="020B0606030504020204" pitchFamily="34" charset="0"/>
              </a:rPr>
              <a:t>एफ</a:t>
            </a:r>
            <a:r>
              <a:rPr lang="en-IN" altLang="en-US" sz="2400" dirty="0">
                <a:latin typeface="Open Sans" panose="020B0606030504020204" pitchFamily="34" charset="0"/>
                <a:ea typeface="Open Sans" panose="020B0606030504020204" pitchFamily="34" charset="0"/>
                <a:cs typeface="Open Sans" panose="020B0606030504020204" pitchFamily="34" charset="0"/>
              </a:rPr>
              <a:t>.</a:t>
            </a:r>
            <a:r>
              <a:rPr lang="hi-IN" altLang="en-US" sz="2400" dirty="0">
                <a:latin typeface="Open Sans" panose="020B0606030504020204" pitchFamily="34" charset="0"/>
                <a:ea typeface="Open Sans" panose="020B0606030504020204" pitchFamily="34" charset="0"/>
                <a:cs typeface="Open Sans" panose="020B0606030504020204" pitchFamily="34" charset="0"/>
              </a:rPr>
              <a:t> परमाणु आपातकालीन तैयारी और प्रतिक्रिया में महत्वपूर्ण भूमिका निभाता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705" name="Slide Number Placeholder 3"/>
          <p:cNvSpPr>
            <a:spLocks noGrp="1"/>
          </p:cNvSpPr>
          <p:nvPr>
            <p:ph type="sldNum" sz="quarter" idx="12"/>
          </p:nvPr>
        </p:nvSpPr>
        <p:spPr/>
        <p:txBody>
          <a:bodyPr/>
          <a:lstStyle/>
          <a:p>
            <a:fld id="{C1FF6DA9-008F-8B48-92A6-B652298478BF}" type="slidenum">
              <a:rPr lang="en-US" smtClean="0"/>
              <a:t>37</a:t>
            </a:fld>
            <a:endParaRPr lang="en-US"/>
          </a:p>
        </p:txBody>
      </p:sp>
      <p:sp>
        <p:nvSpPr>
          <p:cNvPr id="1048706" name="Rectangle 4"/>
          <p:cNvSpPr/>
          <p:nvPr/>
        </p:nvSpPr>
        <p:spPr>
          <a:xfrm>
            <a:off x="347241" y="1820648"/>
            <a:ext cx="3738623"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निष्कर्ष और मुख्य बातें</a:t>
            </a:r>
            <a:endParaRPr lang="en-GB" sz="3200"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Content Placeholder 2"/>
          <p:cNvSpPr>
            <a:spLocks noGrp="1"/>
          </p:cNvSpPr>
          <p:nvPr>
            <p:ph idx="1"/>
          </p:nvPr>
        </p:nvSpPr>
        <p:spPr>
          <a:xfrm>
            <a:off x="4534931" y="963826"/>
            <a:ext cx="6895070" cy="5560541"/>
          </a:xfrm>
        </p:spPr>
        <p:txBody>
          <a:bodyPr>
            <a:normAutofit lnSpcReduction="10000"/>
          </a:bodyPr>
          <a:lstStyle/>
          <a:p>
            <a:pPr algn="just">
              <a:lnSpc>
                <a:spcPct val="150000"/>
              </a:lnSpc>
            </a:pPr>
            <a:r>
              <a:rPr lang="hi-IN" altLang="en-US" sz="2400" b="1" dirty="0">
                <a:latin typeface="Open Sans" panose="020B0606030504020204" pitchFamily="34" charset="0"/>
                <a:ea typeface="Open Sans" panose="020B0606030504020204" pitchFamily="34" charset="0"/>
                <a:cs typeface="Open Sans" panose="020B0606030504020204" pitchFamily="34" charset="0"/>
              </a:rPr>
              <a:t>एन</a:t>
            </a:r>
            <a:r>
              <a:rPr lang="en-IN" altLang="en-US" sz="2400" b="1" dirty="0">
                <a:latin typeface="Open Sans" panose="020B0606030504020204" pitchFamily="34" charset="0"/>
                <a:ea typeface="Open Sans" panose="020B0606030504020204" pitchFamily="34" charset="0"/>
                <a:cs typeface="Open Sans" panose="020B0606030504020204" pitchFamily="34" charset="0"/>
              </a:rPr>
              <a:t>.</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डी</a:t>
            </a:r>
            <a:r>
              <a:rPr lang="en-IN" altLang="en-US" sz="2400" b="1" dirty="0">
                <a:latin typeface="Open Sans" panose="020B0606030504020204" pitchFamily="34" charset="0"/>
                <a:ea typeface="Open Sans" panose="020B0606030504020204" pitchFamily="34" charset="0"/>
                <a:cs typeface="Open Sans" panose="020B0606030504020204" pitchFamily="34" charset="0"/>
              </a:rPr>
              <a:t>.</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आर</a:t>
            </a:r>
            <a:r>
              <a:rPr lang="en-IN" altLang="en-US" sz="2400" b="1" dirty="0">
                <a:latin typeface="Open Sans" panose="020B0606030504020204" pitchFamily="34" charset="0"/>
                <a:ea typeface="Open Sans" panose="020B0606030504020204" pitchFamily="34" charset="0"/>
                <a:cs typeface="Open Sans" panose="020B0606030504020204" pitchFamily="34" charset="0"/>
              </a:rPr>
              <a:t>.</a:t>
            </a:r>
            <a:r>
              <a:rPr lang="hi-IN" altLang="en-US" sz="2400" b="1" dirty="0">
                <a:latin typeface="Open Sans" panose="020B0606030504020204" pitchFamily="34" charset="0"/>
                <a:ea typeface="Open Sans" panose="020B0606030504020204" pitchFamily="34" charset="0"/>
                <a:cs typeface="Open Sans" panose="020B0606030504020204" pitchFamily="34" charset="0"/>
              </a:rPr>
              <a:t>एफ</a:t>
            </a:r>
            <a:r>
              <a:rPr lang="en-IN" altLang="en-US" sz="2400" b="1" dirty="0">
                <a:latin typeface="Open Sans" panose="020B0606030504020204" pitchFamily="34" charset="0"/>
                <a:ea typeface="Open Sans" panose="020B0606030504020204" pitchFamily="34" charset="0"/>
                <a:cs typeface="Open Sans" panose="020B0606030504020204" pitchFamily="34" charset="0"/>
              </a:rPr>
              <a:t>.</a:t>
            </a:r>
            <a:r>
              <a:rPr lang="hi-IN" altLang="en-US" sz="2400" b="1" dirty="0">
                <a:latin typeface="Open Sans" panose="020B0606030504020204" pitchFamily="34" charset="0"/>
                <a:ea typeface="Open Sans" panose="020B0606030504020204" pitchFamily="34" charset="0"/>
                <a:cs typeface="Open Sans" panose="020B0606030504020204" pitchFamily="34" charset="0"/>
              </a:rPr>
              <a:t> कर्मियों को निम्नलिखित में प्रशिक्षित किया जाता है:</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विकिरण सुरक्षा</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परिशोधन प्रक्रियाएं</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निकासी प्रोटोकॉल</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उनकी विशेषज्ञता उच्च जोखिम वाले परमाणु वातावरण में प्रभावी कार्रवाई सुनिश्चित करती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hi-IN" altLang="en-US" sz="2400" dirty="0">
                <a:latin typeface="Open Sans" panose="020B0606030504020204" pitchFamily="34" charset="0"/>
                <a:ea typeface="Open Sans" panose="020B0606030504020204" pitchFamily="34" charset="0"/>
                <a:cs typeface="Open Sans" panose="020B0606030504020204" pitchFamily="34" charset="0"/>
              </a:rPr>
              <a:t>प्रतिक्रिया योजनाओं में एन</a:t>
            </a:r>
            <a:r>
              <a:rPr lang="en-IN" altLang="en-US" sz="2400" dirty="0">
                <a:latin typeface="Open Sans" panose="020B0606030504020204" pitchFamily="34" charset="0"/>
                <a:ea typeface="Open Sans" panose="020B0606030504020204" pitchFamily="34" charset="0"/>
                <a:cs typeface="Open Sans" panose="020B0606030504020204" pitchFamily="34" charset="0"/>
              </a:rPr>
              <a:t>.</a:t>
            </a:r>
            <a:r>
              <a:rPr lang="hi-IN" altLang="en-US" sz="2400" dirty="0">
                <a:latin typeface="Open Sans" panose="020B0606030504020204" pitchFamily="34" charset="0"/>
                <a:ea typeface="Open Sans" panose="020B0606030504020204" pitchFamily="34" charset="0"/>
                <a:cs typeface="Open Sans" panose="020B0606030504020204" pitchFamily="34" charset="0"/>
              </a:rPr>
              <a:t>डी</a:t>
            </a:r>
            <a:r>
              <a:rPr lang="en-IN" altLang="en-US" sz="2400" dirty="0">
                <a:latin typeface="Open Sans" panose="020B0606030504020204" pitchFamily="34" charset="0"/>
                <a:ea typeface="Open Sans" panose="020B0606030504020204" pitchFamily="34" charset="0"/>
                <a:cs typeface="Open Sans" panose="020B0606030504020204" pitchFamily="34" charset="0"/>
              </a:rPr>
              <a:t>.</a:t>
            </a:r>
            <a:r>
              <a:rPr lang="hi-IN" altLang="en-US" sz="2400" dirty="0">
                <a:latin typeface="Open Sans" panose="020B0606030504020204" pitchFamily="34" charset="0"/>
                <a:ea typeface="Open Sans" panose="020B0606030504020204" pitchFamily="34" charset="0"/>
                <a:cs typeface="Open Sans" panose="020B0606030504020204" pitchFamily="34" charset="0"/>
              </a:rPr>
              <a:t>आर</a:t>
            </a:r>
            <a:r>
              <a:rPr lang="en-IN" altLang="en-US" sz="2400" dirty="0">
                <a:latin typeface="Open Sans" panose="020B0606030504020204" pitchFamily="34" charset="0"/>
                <a:ea typeface="Open Sans" panose="020B0606030504020204" pitchFamily="34" charset="0"/>
                <a:cs typeface="Open Sans" panose="020B0606030504020204" pitchFamily="34" charset="0"/>
              </a:rPr>
              <a:t>.</a:t>
            </a:r>
            <a:r>
              <a:rPr lang="hi-IN" altLang="en-US" sz="2400" dirty="0">
                <a:latin typeface="Open Sans" panose="020B0606030504020204" pitchFamily="34" charset="0"/>
                <a:ea typeface="Open Sans" panose="020B0606030504020204" pitchFamily="34" charset="0"/>
                <a:cs typeface="Open Sans" panose="020B0606030504020204" pitchFamily="34" charset="0"/>
              </a:rPr>
              <a:t>एफ का एकीकरण समेकित और व्यापक आपातकालीन प्रबंधन को सक्षम बनाता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708" name="Slide Number Placeholder 3"/>
          <p:cNvSpPr>
            <a:spLocks noGrp="1"/>
          </p:cNvSpPr>
          <p:nvPr>
            <p:ph type="sldNum" sz="quarter" idx="12"/>
          </p:nvPr>
        </p:nvSpPr>
        <p:spPr/>
        <p:txBody>
          <a:bodyPr/>
          <a:lstStyle/>
          <a:p>
            <a:fld id="{C1FF6DA9-008F-8B48-92A6-B652298478BF}" type="slidenum">
              <a:rPr lang="en-US" smtClean="0"/>
              <a:t>38</a:t>
            </a:fld>
            <a:endParaRPr lang="en-US"/>
          </a:p>
        </p:txBody>
      </p:sp>
      <p:sp>
        <p:nvSpPr>
          <p:cNvPr id="1048709" name="Rectangle 4"/>
          <p:cNvSpPr/>
          <p:nvPr/>
        </p:nvSpPr>
        <p:spPr>
          <a:xfrm>
            <a:off x="520861" y="1913245"/>
            <a:ext cx="4166885"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निष्कर्ष और मुख्य बातें</a:t>
            </a:r>
            <a:endParaRPr lang="en-GB" sz="3600" dirty="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extBox 1"/>
          <p:cNvSpPr txBox="1"/>
          <p:nvPr/>
        </p:nvSpPr>
        <p:spPr>
          <a:xfrm>
            <a:off x="3692324" y="841083"/>
            <a:ext cx="8314482" cy="4001095"/>
          </a:xfrm>
          <a:prstGeom prst="rect">
            <a:avLst/>
          </a:prstGeom>
          <a:noFill/>
        </p:spPr>
        <p:txBody>
          <a:bodyPr wrap="square" rtlCol="0">
            <a:spAutoFit/>
          </a:bodyPr>
          <a:lstStyle/>
          <a:p>
            <a:pPr marL="285750" indent="-285750" algn="just">
              <a:buFont typeface="Arial" panose="020B0604020202020204" pitchFamily="34" charset="0"/>
              <a:buChar char="•"/>
            </a:pPr>
            <a:r>
              <a:rPr lang="hi-IN" sz="2400" dirty="0">
                <a:solidFill>
                  <a:srgbClr val="0000FF"/>
                </a:solidFill>
                <a:latin typeface="Open Sans" panose="020B0606030504020204"/>
              </a:rPr>
              <a:t>मुखपृष्ठ: भारतीय परमाणु ऊर्जा निगम लिमिटेड</a:t>
            </a:r>
            <a:r>
              <a:rPr lang="en-US" sz="2400" dirty="0">
                <a:solidFill>
                  <a:srgbClr val="0000FF"/>
                </a:solidFill>
                <a:latin typeface="Open Sans" panose="020B0606030504020204"/>
              </a:rPr>
              <a:t> </a:t>
            </a:r>
            <a:r>
              <a:rPr lang="hi-IN" sz="2000" dirty="0">
                <a:solidFill>
                  <a:srgbClr val="0000FF"/>
                </a:solidFill>
                <a:latin typeface="Open Sans" panose="020B0606030504020204"/>
              </a:rPr>
              <a:t>(</a:t>
            </a:r>
            <a:r>
              <a:rPr lang="en-US" sz="2000" dirty="0">
                <a:solidFill>
                  <a:srgbClr val="0000FF"/>
                </a:solidFill>
                <a:latin typeface="Open Sans" panose="020B0606030504020204"/>
                <a:hlinkClick r:id="rId2"/>
              </a:rPr>
              <a:t>https://www.npcil.nic.in/content/328_1_AboutNPCIL.aspx</a:t>
            </a:r>
            <a:r>
              <a:rPr lang="en-US" sz="2000" dirty="0">
                <a:solidFill>
                  <a:srgbClr val="0000FF"/>
                </a:solidFill>
                <a:latin typeface="Open Sans" panose="020B0606030504020204"/>
              </a:rPr>
              <a:t>)</a:t>
            </a:r>
          </a:p>
          <a:p>
            <a:pPr algn="just"/>
            <a:endParaRPr lang="en-IN" dirty="0">
              <a:solidFill>
                <a:srgbClr val="002060"/>
              </a:solidFill>
              <a:latin typeface="Open Sans" panose="020B0606030504020204"/>
            </a:endParaRPr>
          </a:p>
          <a:p>
            <a:pPr marL="285750" indent="-285750">
              <a:buFont typeface="Arial" panose="020B0604020202020204" pitchFamily="34" charset="0"/>
              <a:buChar char="•"/>
            </a:pPr>
            <a:r>
              <a:rPr lang="hi-IN" sz="2400" dirty="0">
                <a:solidFill>
                  <a:srgbClr val="0000FF"/>
                </a:solidFill>
                <a:latin typeface="Open Sans" panose="020B0606030504020204"/>
              </a:rPr>
              <a:t>माइक्रोसॉफ्ट वर्ड - अध्याय: परमाणुऔर विकिरण सुविधाओं के लिए आपातकालीन</a:t>
            </a:r>
            <a:r>
              <a:rPr lang="en-US" sz="2400" dirty="0">
                <a:solidFill>
                  <a:srgbClr val="0000FF"/>
                </a:solidFill>
                <a:latin typeface="Open Sans" panose="020B0606030504020204"/>
              </a:rPr>
              <a:t> </a:t>
            </a:r>
            <a:r>
              <a:rPr lang="hi-IN" sz="2400" dirty="0">
                <a:solidFill>
                  <a:srgbClr val="0000FF"/>
                </a:solidFill>
                <a:latin typeface="Open Sans" panose="020B0606030504020204"/>
              </a:rPr>
              <a:t>तैयारी</a:t>
            </a:r>
            <a:r>
              <a:rPr lang="en-US" sz="2400" dirty="0">
                <a:solidFill>
                  <a:srgbClr val="0000FF"/>
                </a:solidFill>
                <a:latin typeface="Open Sans" panose="020B0606030504020204"/>
              </a:rPr>
              <a:t> </a:t>
            </a:r>
            <a:r>
              <a:rPr lang="hi-IN" sz="2400" dirty="0">
                <a:solidFill>
                  <a:srgbClr val="0000FF"/>
                </a:solidFill>
                <a:latin typeface="Open Sans" panose="020B0606030504020204"/>
              </a:rPr>
              <a:t>(</a:t>
            </a:r>
            <a:r>
              <a:rPr lang="en-US" sz="2400" dirty="0">
                <a:solidFill>
                  <a:srgbClr val="0000FF"/>
                </a:solidFill>
                <a:latin typeface="Open Sans" panose="020B0606030504020204"/>
              </a:rPr>
              <a:t>https://cag.gov.in/uploads/download_audit_report/2012/Union_Performance_Atomic_Energy_Regulatory_Board_Union_Government_Atomic_Energy_Department_9_2012_Chapter_7.pdf)</a:t>
            </a:r>
            <a:endParaRPr lang="en-US" sz="2400" dirty="0">
              <a:solidFill>
                <a:srgbClr val="002060"/>
              </a:solidFill>
              <a:latin typeface="Open Sans" panose="020B0606030504020204"/>
            </a:endParaRPr>
          </a:p>
          <a:p>
            <a:pPr marL="285750" indent="-285750" algn="just">
              <a:buFont typeface="Arial" panose="020B0604020202020204" pitchFamily="34" charset="0"/>
              <a:buChar char="•"/>
            </a:pPr>
            <a:r>
              <a:rPr lang="hi-IN" sz="2400" dirty="0">
                <a:solidFill>
                  <a:srgbClr val="0000FF"/>
                </a:solidFill>
                <a:latin typeface="Open Sans" panose="020B0606030504020204"/>
              </a:rPr>
              <a:t>भाभा परमाणु अनुसंधान केंद्र (</a:t>
            </a:r>
            <a:r>
              <a:rPr lang="en-US" sz="2400" dirty="0">
                <a:solidFill>
                  <a:srgbClr val="0000FF"/>
                </a:solidFill>
                <a:latin typeface="Open Sans" panose="020B0606030504020204"/>
              </a:rPr>
              <a:t>BARC): </a:t>
            </a:r>
            <a:r>
              <a:rPr lang="hi-IN" sz="2400" dirty="0">
                <a:solidFill>
                  <a:srgbClr val="0000FF"/>
                </a:solidFill>
                <a:latin typeface="Open Sans" panose="020B0606030504020204"/>
              </a:rPr>
              <a:t>परमाणु रिएक्टरों की सुरक्षा(</a:t>
            </a:r>
            <a:r>
              <a:rPr lang="en-US" sz="2400" dirty="0">
                <a:solidFill>
                  <a:srgbClr val="0000FF"/>
                </a:solidFill>
                <a:latin typeface="Open Sans" panose="020B0606030504020204"/>
              </a:rPr>
              <a:t>https://www.barc.gov.in/pubaware/snr.html)</a:t>
            </a:r>
            <a:endParaRPr lang="en-US" sz="2400" dirty="0">
              <a:solidFill>
                <a:srgbClr val="002060"/>
              </a:solidFill>
              <a:latin typeface="Open Sans" panose="020B0606030504020204"/>
            </a:endParaRPr>
          </a:p>
        </p:txBody>
      </p:sp>
      <p:sp>
        <p:nvSpPr>
          <p:cNvPr id="1048715" name="Slide Number Placeholder 2"/>
          <p:cNvSpPr>
            <a:spLocks noGrp="1"/>
          </p:cNvSpPr>
          <p:nvPr>
            <p:ph type="sldNum" sz="quarter" idx="12"/>
          </p:nvPr>
        </p:nvSpPr>
        <p:spPr/>
        <p:txBody>
          <a:bodyPr/>
          <a:lstStyle/>
          <a:p>
            <a:fld id="{C1FF6DA9-008F-8B48-92A6-B652298478BF}" type="slidenum">
              <a:rPr lang="en-US" smtClean="0"/>
              <a:t>39</a:t>
            </a:fld>
            <a:endParaRPr lang="en-US"/>
          </a:p>
        </p:txBody>
      </p:sp>
      <p:sp>
        <p:nvSpPr>
          <p:cNvPr id="1048716" name="Rectangle 3"/>
          <p:cNvSpPr/>
          <p:nvPr/>
        </p:nvSpPr>
        <p:spPr>
          <a:xfrm>
            <a:off x="317697" y="2434106"/>
            <a:ext cx="2610010" cy="584775"/>
          </a:xfrm>
          <a:prstGeom prst="rect">
            <a:avLst/>
          </a:prstGeom>
        </p:spPr>
        <p:txBody>
          <a:bodyPr wrap="none">
            <a:spAutoFit/>
          </a:bodyPr>
          <a:lstStyle/>
          <a:p>
            <a:r>
              <a:rPr lang="hi-IN" alt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प्रतिक्रिया संदर्भ</a:t>
            </a:r>
            <a:endParaRPr lang="en-GB" sz="32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Content Placeholder 2"/>
          <p:cNvSpPr>
            <a:spLocks noGrp="1"/>
          </p:cNvSpPr>
          <p:nvPr>
            <p:ph idx="1"/>
          </p:nvPr>
        </p:nvSpPr>
        <p:spPr>
          <a:xfrm>
            <a:off x="5032375" y="1767015"/>
            <a:ext cx="6873746" cy="4035812"/>
          </a:xfrm>
        </p:spPr>
        <p:txBody>
          <a:bodyPr>
            <a:normAutofit/>
          </a:bodyPr>
          <a:lstStyle/>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परमाणु विखंडन के माध्यम से कम कार्बन ऊर्जा स्रोत</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भारत: 24 रिएक्टर, 8180 मेगावाट क्षमता (नवंबर 2024)</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भारत में 5वां सबसे बड़ा बिजली स्रोत</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एईआरबी द्वारा विनियमित; एन</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पी</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सी</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आई</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एल</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द्वारा संचालित</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06" name="Slide Number Placeholder 3"/>
          <p:cNvSpPr>
            <a:spLocks noGrp="1"/>
          </p:cNvSpPr>
          <p:nvPr>
            <p:ph type="sldNum" sz="quarter" idx="12"/>
          </p:nvPr>
        </p:nvSpPr>
        <p:spPr/>
        <p:txBody>
          <a:bodyPr/>
          <a:lstStyle/>
          <a:p>
            <a:fld id="{C1FF6DA9-008F-8B48-92A6-B652298478BF}" type="slidenum">
              <a:rPr lang="en-US" smtClean="0"/>
              <a:t>4</a:t>
            </a:fld>
            <a:endParaRPr lang="en-US"/>
          </a:p>
        </p:txBody>
      </p:sp>
      <p:sp>
        <p:nvSpPr>
          <p:cNvPr id="1048607" name="Rectangle 4"/>
          <p:cNvSpPr/>
          <p:nvPr/>
        </p:nvSpPr>
        <p:spPr>
          <a:xfrm>
            <a:off x="421803" y="2351782"/>
            <a:ext cx="4076056"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ऊर्जा का परिचय</a:t>
            </a:r>
            <a:endParaRPr lang="en-GB" sz="3200" dirty="0">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extBox 1"/>
          <p:cNvSpPr txBox="1"/>
          <p:nvPr/>
        </p:nvSpPr>
        <p:spPr>
          <a:xfrm>
            <a:off x="4051139" y="1300294"/>
            <a:ext cx="8140862" cy="3416320"/>
          </a:xfrm>
          <a:prstGeom prst="rect">
            <a:avLst/>
          </a:prstGeom>
          <a:noFill/>
        </p:spPr>
        <p:txBody>
          <a:bodyPr wrap="square" rtlCol="0">
            <a:spAutoFit/>
          </a:bodyPr>
          <a:lstStyle/>
          <a:p>
            <a:pPr algn="l"/>
            <a:endParaRPr lang="en-US" sz="2400" dirty="0">
              <a:solidFill>
                <a:srgbClr val="002060"/>
              </a:solidFill>
              <a:latin typeface="Open Sans" panose="020B0606030504020204"/>
            </a:endParaRPr>
          </a:p>
          <a:p>
            <a:pPr marL="285750" indent="-285750" algn="just">
              <a:buFont typeface="Arial" panose="020B0604020202020204" pitchFamily="34" charset="0"/>
              <a:buChar char="•"/>
            </a:pPr>
            <a:r>
              <a:rPr lang="hi-IN" sz="2400" dirty="0">
                <a:solidFill>
                  <a:srgbClr val="0000FF"/>
                </a:solidFill>
                <a:latin typeface="Open Sans" panose="020B0606030504020204"/>
              </a:rPr>
              <a:t>परमाणु स्थापना के लिए आपातकालीन तैयारी योजनाएँ। पीडीएफ</a:t>
            </a:r>
            <a:r>
              <a:rPr lang="en-US" sz="2400" dirty="0">
                <a:solidFill>
                  <a:srgbClr val="0000FF"/>
                </a:solidFill>
                <a:latin typeface="Open Sans" panose="020B0606030504020204"/>
              </a:rPr>
              <a:t> </a:t>
            </a:r>
            <a:r>
              <a:rPr lang="hi-IN" sz="2400" dirty="0">
                <a:solidFill>
                  <a:srgbClr val="0000FF"/>
                </a:solidFill>
                <a:latin typeface="Open Sans" panose="020B0606030504020204"/>
              </a:rPr>
              <a:t>(</a:t>
            </a:r>
            <a:r>
              <a:rPr lang="en-IN" sz="2400" dirty="0">
                <a:solidFill>
                  <a:srgbClr val="0000FF"/>
                </a:solidFill>
                <a:latin typeface="Open Sans" panose="020B0606030504020204"/>
                <a:hlinkClick r:id="rId2"/>
              </a:rPr>
              <a:t>https://aerb.gov.in/images/PDF/Preparation-of-site-emergencypreparedness-plans-for-nuclear-installations.pdf</a:t>
            </a:r>
            <a:r>
              <a:rPr lang="en-IN" sz="2400" dirty="0">
                <a:solidFill>
                  <a:srgbClr val="0000FF"/>
                </a:solidFill>
                <a:latin typeface="Open Sans" panose="020B0606030504020204"/>
              </a:rPr>
              <a:t>)</a:t>
            </a:r>
          </a:p>
          <a:p>
            <a:pPr algn="just"/>
            <a:endParaRPr lang="en-IN" sz="2400" dirty="0">
              <a:solidFill>
                <a:srgbClr val="002060"/>
              </a:solidFill>
              <a:latin typeface="Open Sans" panose="020B0606030504020204"/>
            </a:endParaRPr>
          </a:p>
          <a:p>
            <a:pPr marL="285750" indent="-285750" algn="just">
              <a:buFont typeface="Arial" panose="020B0604020202020204" pitchFamily="34" charset="0"/>
              <a:buChar char="•"/>
            </a:pPr>
            <a:r>
              <a:rPr lang="hi-IN" sz="2400" dirty="0">
                <a:solidFill>
                  <a:srgbClr val="0000FF"/>
                </a:solidFill>
                <a:latin typeface="Open Sans" panose="020B0606030504020204"/>
              </a:rPr>
              <a:t>पृष्ठ प्रकाशन स्थल आपातकालीन तैयारी योजनाएँ</a:t>
            </a:r>
            <a:r>
              <a:rPr lang="en-US" sz="2400" dirty="0">
                <a:solidFill>
                  <a:srgbClr val="0000FF"/>
                </a:solidFill>
                <a:latin typeface="Open Sans" panose="020B0606030504020204"/>
              </a:rPr>
              <a:t> https://aerb.gov.in/images/PDF/Preparation-of-Off-site- Emergency-Plans-for-Nuclear-Facilities.pdf)</a:t>
            </a:r>
            <a:endParaRPr lang="en-IN" sz="2400" dirty="0">
              <a:latin typeface="Open Sans" panose="020B0606030504020204"/>
            </a:endParaRPr>
          </a:p>
        </p:txBody>
      </p:sp>
      <p:sp>
        <p:nvSpPr>
          <p:cNvPr id="1048718" name="Slide Number Placeholder 2"/>
          <p:cNvSpPr>
            <a:spLocks noGrp="1"/>
          </p:cNvSpPr>
          <p:nvPr>
            <p:ph type="sldNum" sz="quarter" idx="12"/>
          </p:nvPr>
        </p:nvSpPr>
        <p:spPr/>
        <p:txBody>
          <a:bodyPr/>
          <a:lstStyle/>
          <a:p>
            <a:fld id="{C1FF6DA9-008F-8B48-92A6-B652298478BF}" type="slidenum">
              <a:rPr lang="en-US" smtClean="0"/>
              <a:t>40</a:t>
            </a:fld>
            <a:endParaRPr lang="en-US"/>
          </a:p>
        </p:txBody>
      </p:sp>
      <p:sp>
        <p:nvSpPr>
          <p:cNvPr id="1048719" name="Rectangle 3"/>
          <p:cNvSpPr/>
          <p:nvPr/>
        </p:nvSpPr>
        <p:spPr>
          <a:xfrm>
            <a:off x="357299" y="2063717"/>
            <a:ext cx="3094117" cy="646331"/>
          </a:xfrm>
          <a:prstGeom prst="rect">
            <a:avLst/>
          </a:prstGeom>
        </p:spPr>
        <p:txBody>
          <a:bodyPr wrap="none">
            <a:spAutoFit/>
          </a:bodyPr>
          <a:lstStyle/>
          <a:p>
            <a:r>
              <a:rPr lang="hi-IN" alt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प्रतिक्रिया संदर्भ</a:t>
            </a:r>
            <a:endParaRPr lang="en-GB" sz="3600"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Content Placeholder 2"/>
          <p:cNvSpPr>
            <a:spLocks noGrp="1"/>
          </p:cNvSpPr>
          <p:nvPr>
            <p:ph idx="1"/>
          </p:nvPr>
        </p:nvSpPr>
        <p:spPr>
          <a:xfrm>
            <a:off x="4571103" y="1956658"/>
            <a:ext cx="7092577" cy="4361052"/>
          </a:xfrm>
        </p:spPr>
        <p:txBody>
          <a:bodyPr>
            <a:noAutofit/>
          </a:bodyPr>
          <a:lstStyle/>
          <a:p>
            <a:pPr>
              <a:lnSpc>
                <a:spcPct val="200000"/>
              </a:lnSpc>
            </a:pPr>
            <a:r>
              <a:rPr lang="en-US"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परमाणु सुरक्षा = डिज़ाइन + विनियमन + प्रतिक्रिया</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भारत का परमाणु कार्यक्रम: सुरक्षा-केंद्रित</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आपात स्थितियों में एन</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आर</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एफ</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महत्वपूर्ण सहायक भूमिका निभाता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lang="hi-IN" sz="2400" dirty="0">
                <a:latin typeface="Open Sans" panose="020B0606030504020204" pitchFamily="34" charset="0"/>
                <a:ea typeface="Open Sans" panose="020B0606030504020204" pitchFamily="34" charset="0"/>
                <a:cs typeface="Open Sans" panose="020B0606030504020204" pitchFamily="34" charset="0"/>
              </a:rPr>
              <a:t>निष्कर्ष</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721" name="Slide Number Placeholder 3"/>
          <p:cNvSpPr>
            <a:spLocks noGrp="1"/>
          </p:cNvSpPr>
          <p:nvPr>
            <p:ph type="sldNum" sz="quarter" idx="12"/>
          </p:nvPr>
        </p:nvSpPr>
        <p:spPr/>
        <p:txBody>
          <a:bodyPr/>
          <a:lstStyle/>
          <a:p>
            <a:fld id="{C1FF6DA9-008F-8B48-92A6-B652298478BF}" type="slidenum">
              <a:rPr lang="en-US" smtClean="0"/>
              <a:t>41</a:t>
            </a:fld>
            <a:endParaRPr lang="en-US"/>
          </a:p>
        </p:txBody>
      </p:sp>
      <p:sp>
        <p:nvSpPr>
          <p:cNvPr id="1048722" name="Title 1"/>
          <p:cNvSpPr>
            <a:spLocks noGrp="1"/>
          </p:cNvSpPr>
          <p:nvPr>
            <p:ph type="title"/>
          </p:nvPr>
        </p:nvSpPr>
        <p:spPr>
          <a:xfrm>
            <a:off x="0" y="2163278"/>
            <a:ext cx="2424945" cy="976183"/>
          </a:xfrm>
          <a:noFill/>
        </p:spPr>
        <p:txBody>
          <a:bodyPr>
            <a:norm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समीक्षा</a:t>
            </a:r>
            <a:endPar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8723" name="Google Shape;116;p15"/>
          <p:cNvSpPr txBox="1"/>
          <p:nvPr/>
        </p:nvSpPr>
        <p:spPr>
          <a:xfrm>
            <a:off x="315369" y="3086406"/>
            <a:ext cx="398678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dirty="0">
                <a:solidFill>
                  <a:schemeClr val="dk1"/>
                </a:solidFill>
                <a:latin typeface="Open Sans"/>
                <a:cs typeface="Times New Roman" pitchFamily="18" charset="0"/>
                <a:sym typeface="Arial"/>
              </a:rPr>
              <a:t>इस पाठ को पूरा करने पर, आप निम्नलिखित के बारे में :-</a:t>
            </a:r>
            <a:endParaRPr sz="1100" dirty="0">
              <a:latin typeface="Open Sans"/>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Rectangle 10"/>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048728" name="AutoShape 4"/>
          <p:cNvSpPr>
            <a:spLocks noChangeAspect="1" noChangeArrowheads="1"/>
          </p:cNvSpPr>
          <p:nvPr/>
        </p:nvSpPr>
        <p:spPr bwMode="auto">
          <a:xfrm>
            <a:off x="5943600" y="32766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48729" name="Slide Number Placeholder 1"/>
          <p:cNvSpPr>
            <a:spLocks noGrp="1"/>
          </p:cNvSpPr>
          <p:nvPr>
            <p:ph type="sldNum" sz="quarter" idx="12"/>
          </p:nvPr>
        </p:nvSpPr>
        <p:spPr/>
        <p:txBody>
          <a:bodyPr/>
          <a:lstStyle/>
          <a:p>
            <a:fld id="{2BB1E14F-796C-409E-9B94-89634ADD74DA}" type="slidenum">
              <a:rPr lang="en-IN" smtClean="0"/>
              <a:t>42</a:t>
            </a:fld>
            <a:endParaRPr lang="en-IN" dirty="0"/>
          </a:p>
        </p:txBody>
      </p:sp>
      <p:sp>
        <p:nvSpPr>
          <p:cNvPr id="1048730" name="Duties of…"/>
          <p:cNvSpPr txBox="1"/>
          <p:nvPr/>
        </p:nvSpPr>
        <p:spPr>
          <a:xfrm>
            <a:off x="1328106" y="2878320"/>
            <a:ext cx="4052325" cy="694602"/>
          </a:xfrm>
          <a:prstGeom prst="rect">
            <a:avLst/>
          </a:prstGeom>
          <a:ln w="12700">
            <a:miter lim="400000"/>
          </a:ln>
        </p:spPr>
        <p:txBody>
          <a:bodyPr wrap="square" lIns="39142" tIns="39142" rIns="39142" bIns="39142">
            <a:spAutoFit/>
          </a:bodyPr>
          <a:lstStyle/>
          <a:p>
            <a:pPr algn="ctr"/>
            <a:r>
              <a:rPr lang="hi-IN" sz="4000" b="1" dirty="0">
                <a:latin typeface="Open sans"/>
              </a:rPr>
              <a:t>कोई प्रश्न ?</a:t>
            </a:r>
            <a:r>
              <a:rPr lang="en-US" sz="4000" b="1" dirty="0">
                <a:latin typeface="Open sans"/>
              </a:rPr>
              <a:t> </a:t>
            </a:r>
          </a:p>
        </p:txBody>
      </p:sp>
      <p:pic>
        <p:nvPicPr>
          <p:cNvPr id="2097173" name="Picture 3"/>
          <p:cNvPicPr>
            <a:picLocks noChangeAspect="1"/>
          </p:cNvPicPr>
          <p:nvPr/>
        </p:nvPicPr>
        <p:blipFill>
          <a:blip r:embed="rId2"/>
          <a:stretch>
            <a:fillRect/>
          </a:stretch>
        </p:blipFill>
        <p:spPr>
          <a:xfrm>
            <a:off x="7063769" y="1753208"/>
            <a:ext cx="3368693" cy="336869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Content Placeholder 2"/>
          <p:cNvSpPr>
            <a:spLocks noGrp="1"/>
          </p:cNvSpPr>
          <p:nvPr>
            <p:ph idx="1"/>
          </p:nvPr>
        </p:nvSpPr>
        <p:spPr>
          <a:xfrm>
            <a:off x="3761772" y="1250221"/>
            <a:ext cx="8194876" cy="4976959"/>
          </a:xfrm>
        </p:spPr>
        <p:txBody>
          <a:bodyPr>
            <a:noAutofit/>
          </a:bodyPr>
          <a:lstStyle/>
          <a:p>
            <a:pPr marL="0" indent="0"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प्रश्न: एन</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पी</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पी</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आपात स्थितियों में एन</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आर</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एफ</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की क्या भूमिका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उत्तर: खोज, बचाव और चिकित्सा सहायता</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परिशोधन कार्य</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निकासी और सार्वजनिक सुरक्षा आश्वासन</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प्रश्न: ऑन</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साइट और ऑफ-साइट आपात स्थितियों में क्या अंतर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hi-IN" sz="2400" dirty="0">
                <a:latin typeface="Open Sans" panose="020B0606030504020204" pitchFamily="34" charset="0"/>
                <a:ea typeface="Open Sans" panose="020B0606030504020204" pitchFamily="34" charset="0"/>
                <a:cs typeface="Open Sans" panose="020B0606030504020204" pitchFamily="34" charset="0"/>
              </a:rPr>
              <a:t>उत्तर: ऑन-साइट आपातस्थितियां परमाणु संयंत्र के परिसर के भीतर होती हैं और संयंत्र की आंतरिक आपातकालीन प्रतिक्रिया टीमों द्वारा प्रबंधित की जाती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ऑफ-साइट आपातस्थितियां सुविधा की सीमा से परे के क्षेत्रों को प्रभावित करती हैं और इसके लिए एन</a:t>
            </a:r>
            <a:r>
              <a:rPr lang="en-IN" sz="2400" b="1" dirty="0">
                <a:latin typeface="Open Sans" panose="020B0606030504020204" pitchFamily="34" charset="0"/>
                <a:ea typeface="Open Sans" panose="020B0606030504020204" pitchFamily="34" charset="0"/>
                <a:cs typeface="Open Sans" panose="020B0606030504020204" pitchFamily="34" charset="0"/>
              </a:rPr>
              <a:t>.</a:t>
            </a:r>
            <a:r>
              <a:rPr lang="hi-IN" sz="2400" b="1" dirty="0">
                <a:latin typeface="Open Sans" panose="020B0606030504020204" pitchFamily="34" charset="0"/>
                <a:ea typeface="Open Sans" panose="020B0606030504020204" pitchFamily="34" charset="0"/>
                <a:cs typeface="Open Sans" panose="020B0606030504020204" pitchFamily="34" charset="0"/>
              </a:rPr>
              <a:t>डी</a:t>
            </a:r>
            <a:r>
              <a:rPr lang="en-IN" sz="2400" b="1" dirty="0">
                <a:latin typeface="Open Sans" panose="020B0606030504020204" pitchFamily="34" charset="0"/>
                <a:ea typeface="Open Sans" panose="020B0606030504020204" pitchFamily="34" charset="0"/>
                <a:cs typeface="Open Sans" panose="020B0606030504020204" pitchFamily="34" charset="0"/>
              </a:rPr>
              <a:t>.</a:t>
            </a:r>
            <a:r>
              <a:rPr lang="hi-IN" sz="2400" b="1" dirty="0">
                <a:latin typeface="Open Sans" panose="020B0606030504020204" pitchFamily="34" charset="0"/>
                <a:ea typeface="Open Sans" panose="020B0606030504020204" pitchFamily="34" charset="0"/>
                <a:cs typeface="Open Sans" panose="020B0606030504020204" pitchFamily="34" charset="0"/>
              </a:rPr>
              <a:t>आर</a:t>
            </a:r>
            <a:r>
              <a:rPr lang="en-IN" sz="2400" b="1" dirty="0">
                <a:latin typeface="Open Sans" panose="020B0606030504020204" pitchFamily="34" charset="0"/>
                <a:ea typeface="Open Sans" panose="020B0606030504020204" pitchFamily="34" charset="0"/>
                <a:cs typeface="Open Sans" panose="020B0606030504020204" pitchFamily="34" charset="0"/>
              </a:rPr>
              <a:t>.</a:t>
            </a:r>
            <a:r>
              <a:rPr lang="hi-IN" sz="2400" b="1" dirty="0">
                <a:latin typeface="Open Sans" panose="020B0606030504020204" pitchFamily="34" charset="0"/>
                <a:ea typeface="Open Sans" panose="020B0606030504020204" pitchFamily="34" charset="0"/>
                <a:cs typeface="Open Sans" panose="020B0606030504020204" pitchFamily="34" charset="0"/>
              </a:rPr>
              <a:t>एफ</a:t>
            </a:r>
            <a:r>
              <a:rPr lang="en-IN" sz="2400" b="1" dirty="0">
                <a:latin typeface="Open Sans" panose="020B0606030504020204" pitchFamily="34" charset="0"/>
                <a:ea typeface="Open Sans" panose="020B0606030504020204" pitchFamily="34" charset="0"/>
                <a:cs typeface="Open Sans" panose="020B0606030504020204" pitchFamily="34" charset="0"/>
              </a:rPr>
              <a:t>.</a:t>
            </a:r>
            <a:r>
              <a:rPr lang="hi-IN" sz="2400" b="1" dirty="0">
                <a:latin typeface="Open Sans" panose="020B0606030504020204" pitchFamily="34" charset="0"/>
                <a:ea typeface="Open Sans" panose="020B0606030504020204" pitchFamily="34" charset="0"/>
                <a:cs typeface="Open Sans" panose="020B0606030504020204" pitchFamily="34" charset="0"/>
              </a:rPr>
              <a:t>जैसी बाहरी एजेंसियों से समन्वित प्रतिक्रिया की आवश्यकता होती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732" name="Slide Number Placeholder 3"/>
          <p:cNvSpPr>
            <a:spLocks noGrp="1"/>
          </p:cNvSpPr>
          <p:nvPr>
            <p:ph type="sldNum" sz="quarter" idx="12"/>
          </p:nvPr>
        </p:nvSpPr>
        <p:spPr/>
        <p:txBody>
          <a:bodyPr/>
          <a:lstStyle/>
          <a:p>
            <a:fld id="{C1FF6DA9-008F-8B48-92A6-B652298478BF}" type="slidenum">
              <a:rPr lang="en-US" smtClean="0"/>
              <a:t>43</a:t>
            </a:fld>
            <a:endParaRPr lang="en-US"/>
          </a:p>
        </p:txBody>
      </p:sp>
      <p:sp>
        <p:nvSpPr>
          <p:cNvPr id="1048733" name="Rectangle 4"/>
          <p:cNvSpPr/>
          <p:nvPr/>
        </p:nvSpPr>
        <p:spPr>
          <a:xfrm>
            <a:off x="335666" y="1937453"/>
            <a:ext cx="1933543" cy="646331"/>
          </a:xfrm>
          <a:prstGeom prst="rect">
            <a:avLst/>
          </a:prstGeom>
        </p:spPr>
        <p:txBody>
          <a:bodyPr wrap="non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GB" sz="3600" dirty="0">
              <a:solidFill>
                <a:srgbClr val="C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Circle"/>
          <p:cNvSpPr/>
          <p:nvPr/>
        </p:nvSpPr>
        <p:spPr>
          <a:xfrm>
            <a:off x="-4319588" y="-4222603"/>
            <a:ext cx="9773992" cy="9773992"/>
          </a:xfrm>
          <a:prstGeom prst="ellipse">
            <a:avLst/>
          </a:prstGeom>
          <a:gradFill>
            <a:gsLst>
              <a:gs pos="0">
                <a:srgbClr val="DA751A"/>
              </a:gs>
              <a:gs pos="57570">
                <a:srgbClr val="E67C1D"/>
              </a:gs>
              <a:gs pos="100000">
                <a:srgbClr val="F28320"/>
              </a:gs>
            </a:gsLst>
            <a:lin ang="4595515"/>
          </a:gradFill>
          <a:ln w="12700">
            <a:miter lim="400000"/>
          </a:ln>
        </p:spPr>
        <p:txBody>
          <a:bodyPr lIns="39142" tIns="39142" rIns="39142" bIns="39142"/>
          <a:lstStyle/>
          <a:p>
            <a:endParaRPr sz="900"/>
          </a:p>
        </p:txBody>
      </p:sp>
      <p:pic>
        <p:nvPicPr>
          <p:cNvPr id="2097174" name="IMG-3642.JPG"/>
          <p:cNvPicPr>
            <a:picLocks noChangeAspect="1"/>
          </p:cNvPicPr>
          <p:nvPr/>
        </p:nvPicPr>
        <p:blipFill>
          <a:blip r:embed="rId2"/>
          <a:srcRect l="12702" r="12702"/>
          <a:stretch>
            <a:fillRect/>
          </a:stretch>
        </p:blipFill>
        <p:spPr>
          <a:xfrm flipH="1">
            <a:off x="-1394580" y="-313981"/>
            <a:ext cx="6404651" cy="572393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04873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defPPr>
            <a:lvl1pPr marL="0" marR="0" indent="0" algn="ctr" defTabSz="1662545" rtl="0" fontAlgn="auto" latinLnBrk="0" hangingPunct="0">
              <a:lnSpc>
                <a:spcPct val="100000"/>
              </a:lnSpc>
              <a:spcBef>
                <a:spcPts val="600"/>
              </a:spcBef>
              <a:spcAft>
                <a:spcPts val="0"/>
              </a:spcAft>
              <a:buClrTx/>
              <a:buSzTx/>
              <a:buFontTx/>
              <a:buNone/>
              <a:defRPr kumimoji="0" sz="3000" b="1" i="0" u="none" strike="noStrike" cap="none" spc="0" normalizeH="0" baseline="0">
                <a:ln>
                  <a:noFill/>
                </a:ln>
                <a:solidFill>
                  <a:srgbClr val="E46C0A"/>
                </a:solidFill>
                <a:effectLst/>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Arial"/>
                <a:ea typeface="Arial"/>
                <a:cs typeface="Arial"/>
                <a:sym typeface="Arial"/>
              </a:defRPr>
            </a:lvl9pPr>
          </a:lstStyle>
          <a:p>
            <a:r>
              <a:rPr lang="en-IN"/>
              <a:t>1</a:t>
            </a:r>
            <a:endParaRPr dirty="0"/>
          </a:p>
        </p:txBody>
      </p:sp>
      <p:sp>
        <p:nvSpPr>
          <p:cNvPr id="1048736" name="Rectangle 1"/>
          <p:cNvSpPr/>
          <p:nvPr/>
        </p:nvSpPr>
        <p:spPr>
          <a:xfrm>
            <a:off x="7578125" y="957888"/>
            <a:ext cx="1232069"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2700" b="1" dirty="0">
                <a:solidFill>
                  <a:schemeClr val="accent6">
                    <a:lumMod val="75000"/>
                  </a:schemeClr>
                </a:solidFill>
              </a:rPr>
              <a:t>धन्यवाद</a:t>
            </a:r>
            <a:endParaRPr lang="en-US" sz="2700" b="1" dirty="0">
              <a:solidFill>
                <a:schemeClr val="accent6">
                  <a:lumMod val="75000"/>
                </a:schemeClr>
              </a:solidFill>
            </a:endParaRPr>
          </a:p>
        </p:txBody>
      </p:sp>
      <p:pic>
        <p:nvPicPr>
          <p:cNvPr id="3" name="Google Shape;1000100012;p1">
            <a:extLst>
              <a:ext uri="{FF2B5EF4-FFF2-40B4-BE49-F238E27FC236}">
                <a16:creationId xmlns:a16="http://schemas.microsoft.com/office/drawing/2014/main" id="{3655CFFB-D8B9-8C74-BB8B-7068CD4E3B3D}"/>
              </a:ext>
            </a:extLst>
          </p:cNvPr>
          <p:cNvPicPr preferRelativeResize="0"/>
          <p:nvPr/>
        </p:nvPicPr>
        <p:blipFill rotWithShape="1">
          <a:blip r:embed="rId3">
            <a:alphaModFix/>
          </a:blip>
          <a:srcRect/>
          <a:stretch/>
        </p:blipFill>
        <p:spPr>
          <a:xfrm>
            <a:off x="5170694" y="2201658"/>
            <a:ext cx="6046929" cy="38450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Content Placeholder 2"/>
          <p:cNvSpPr>
            <a:spLocks noGrp="1"/>
          </p:cNvSpPr>
          <p:nvPr>
            <p:ph idx="1"/>
          </p:nvPr>
        </p:nvSpPr>
        <p:spPr>
          <a:xfrm>
            <a:off x="4834358" y="1600200"/>
            <a:ext cx="7357642" cy="4048246"/>
          </a:xfrm>
        </p:spPr>
        <p:txBody>
          <a:bodyPr>
            <a:normAutofit/>
          </a:bodyPr>
          <a:lstStyle/>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परमाणु ऊर्जा आयोग – 1948</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डी</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ई</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का गठन 1954 में डॉ. होमी भाभा के नेतृत्व में हुआ था</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2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वाणिज्यिक कार्यक्रम 1969 में </a:t>
            </a:r>
            <a:r>
              <a:rPr lang="en-US" sz="2400" dirty="0">
                <a:latin typeface="Open Sans" panose="020B0606030504020204" pitchFamily="34" charset="0"/>
                <a:ea typeface="Open Sans" panose="020B0606030504020204" pitchFamily="34" charset="0"/>
                <a:cs typeface="Open Sans" panose="020B0606030504020204" pitchFamily="34" charset="0"/>
              </a:rPr>
              <a:t>TAPS </a:t>
            </a:r>
            <a:r>
              <a:rPr lang="hi-IN" sz="2400" dirty="0">
                <a:latin typeface="Open Sans" panose="020B0606030504020204" pitchFamily="34" charset="0"/>
                <a:ea typeface="Open Sans" panose="020B0606030504020204" pitchFamily="34" charset="0"/>
                <a:cs typeface="Open Sans" panose="020B0606030504020204" pitchFamily="34" charset="0"/>
              </a:rPr>
              <a:t>के साथ शुरू हुआ</a:t>
            </a:r>
            <a:r>
              <a:rPr lang="en-IN" sz="2400" dirty="0">
                <a:latin typeface="Open Sans" panose="020B0606030504020204" pitchFamily="34" charset="0"/>
                <a:ea typeface="Open Sans" panose="020B0606030504020204" pitchFamily="34" charset="0"/>
                <a:cs typeface="Open Sans" panose="020B0606030504020204" pitchFamily="34" charset="0"/>
              </a:rPr>
              <a:t>|</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09" name="Slide Number Placeholder 3"/>
          <p:cNvSpPr>
            <a:spLocks noGrp="1"/>
          </p:cNvSpPr>
          <p:nvPr>
            <p:ph type="sldNum" sz="quarter" idx="12"/>
          </p:nvPr>
        </p:nvSpPr>
        <p:spPr/>
        <p:txBody>
          <a:bodyPr/>
          <a:lstStyle/>
          <a:p>
            <a:fld id="{C1FF6DA9-008F-8B48-92A6-B652298478BF}" type="slidenum">
              <a:rPr lang="en-US" smtClean="0"/>
              <a:t>5</a:t>
            </a:fld>
            <a:endParaRPr lang="en-US"/>
          </a:p>
        </p:txBody>
      </p:sp>
      <p:sp>
        <p:nvSpPr>
          <p:cNvPr id="1048610" name="Rectangle 4"/>
          <p:cNvSpPr/>
          <p:nvPr/>
        </p:nvSpPr>
        <p:spPr>
          <a:xfrm>
            <a:off x="474564" y="2392932"/>
            <a:ext cx="3854370"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भारतीय परमाणु कार्यक्रम का विकास</a:t>
            </a:r>
            <a:endParaRPr lang="en-GB" sz="32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Content Placeholder 2"/>
          <p:cNvSpPr>
            <a:spLocks noGrp="1"/>
          </p:cNvSpPr>
          <p:nvPr>
            <p:ph idx="1"/>
          </p:nvPr>
        </p:nvSpPr>
        <p:spPr>
          <a:xfrm>
            <a:off x="5000733" y="2135134"/>
            <a:ext cx="6832921" cy="4132816"/>
          </a:xfrm>
        </p:spPr>
        <p:txBody>
          <a:bodyPr>
            <a:normAutofit/>
          </a:bodyPr>
          <a:lstStyle/>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चरण 1: पी</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एच</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डब्ल्यू</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आर</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(प्राकृतिक यूरेनियम)</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चरण 2: ए</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फ</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बी</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आर</a:t>
            </a:r>
            <a:r>
              <a:rPr lang="en-IN" sz="2400" dirty="0">
                <a:latin typeface="Open Sans" panose="020B0606030504020204" pitchFamily="34" charset="0"/>
                <a:ea typeface="Open Sans" panose="020B0606030504020204" pitchFamily="34" charset="0"/>
                <a:cs typeface="Open Sans" panose="020B0606030504020204" pitchFamily="34" charset="0"/>
              </a:rPr>
              <a:t>.</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en-IN" sz="2400" dirty="0">
                <a:latin typeface="Open Sans" panose="020B0606030504020204" pitchFamily="34" charset="0"/>
                <a:ea typeface="Open Sans" panose="020B0606030504020204" pitchFamily="34" charset="0"/>
                <a:cs typeface="Open Sans" panose="020B0606030504020204" pitchFamily="34" charset="0"/>
              </a:rPr>
              <a:t>u</a:t>
            </a:r>
            <a:r>
              <a:rPr lang="hi-IN" sz="2400" dirty="0">
                <a:latin typeface="Open Sans" panose="020B0606030504020204" pitchFamily="34" charset="0"/>
                <a:ea typeface="Open Sans" panose="020B0606030504020204" pitchFamily="34" charset="0"/>
                <a:cs typeface="Open Sans" panose="020B0606030504020204" pitchFamily="34" charset="0"/>
              </a:rPr>
              <a:t>-238 से </a:t>
            </a:r>
            <a:r>
              <a:rPr lang="en-IN" sz="2400" dirty="0" err="1">
                <a:latin typeface="Open Sans" panose="020B0606030504020204" pitchFamily="34" charset="0"/>
                <a:ea typeface="Open Sans" panose="020B0606030504020204" pitchFamily="34" charset="0"/>
                <a:cs typeface="Open Sans" panose="020B0606030504020204" pitchFamily="34" charset="0"/>
              </a:rPr>
              <a:t>pu</a:t>
            </a:r>
            <a:r>
              <a:rPr lang="hi-IN" sz="2400" dirty="0">
                <a:latin typeface="Open Sans" panose="020B0606030504020204" pitchFamily="34" charset="0"/>
                <a:ea typeface="Open Sans" panose="020B0606030504020204" pitchFamily="34" charset="0"/>
                <a:cs typeface="Open Sans" panose="020B0606030504020204" pitchFamily="34" charset="0"/>
              </a:rPr>
              <a:t>-239)</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चरण 3: थोरियम रिएक्टर (</a:t>
            </a:r>
            <a:r>
              <a:rPr lang="en-US" sz="2400" dirty="0">
                <a:latin typeface="Open Sans" panose="020B0606030504020204" pitchFamily="34" charset="0"/>
                <a:ea typeface="Open Sans" panose="020B0606030504020204" pitchFamily="34" charset="0"/>
                <a:cs typeface="Open Sans" panose="020B0606030504020204" pitchFamily="34" charset="0"/>
              </a:rPr>
              <a:t>U-233)</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बंद ईंधन चक्र उच्च ईंधन दक्षता सुनिश्चित करता है</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612" name="Slide Number Placeholder 3"/>
          <p:cNvSpPr>
            <a:spLocks noGrp="1"/>
          </p:cNvSpPr>
          <p:nvPr>
            <p:ph type="sldNum" sz="quarter" idx="12"/>
          </p:nvPr>
        </p:nvSpPr>
        <p:spPr/>
        <p:txBody>
          <a:bodyPr/>
          <a:lstStyle/>
          <a:p>
            <a:fld id="{C1FF6DA9-008F-8B48-92A6-B652298478BF}" type="slidenum">
              <a:rPr lang="en-US" smtClean="0"/>
              <a:t>6</a:t>
            </a:fld>
            <a:endParaRPr lang="en-US"/>
          </a:p>
        </p:txBody>
      </p:sp>
      <p:sp>
        <p:nvSpPr>
          <p:cNvPr id="1048613" name="Rectangle 4"/>
          <p:cNvSpPr/>
          <p:nvPr/>
        </p:nvSpPr>
        <p:spPr>
          <a:xfrm>
            <a:off x="358346" y="2135134"/>
            <a:ext cx="3773817" cy="1569660"/>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3-चरणीय भारतीय परमाणु ऊर्जा कार्यक्रम</a:t>
            </a:r>
            <a:endParaRPr lang="en-GB" sz="32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5"/>
          <p:cNvGrpSpPr/>
          <p:nvPr/>
        </p:nvGrpSpPr>
        <p:grpSpPr>
          <a:xfrm>
            <a:off x="4947740" y="1162995"/>
            <a:ext cx="6921661" cy="4774818"/>
            <a:chOff x="4762" y="4762"/>
            <a:chExt cx="6162675" cy="3609975"/>
          </a:xfrm>
        </p:grpSpPr>
        <p:pic>
          <p:nvPicPr>
            <p:cNvPr id="2097160" name="Image 78"/>
            <p:cNvPicPr>
              <a:picLocks/>
            </p:cNvPicPr>
            <p:nvPr/>
          </p:nvPicPr>
          <p:blipFill>
            <a:blip r:embed="rId2" cstate="print"/>
            <a:stretch>
              <a:fillRect/>
            </a:stretch>
          </p:blipFill>
          <p:spPr>
            <a:xfrm>
              <a:off x="9525" y="9461"/>
              <a:ext cx="6153150" cy="3600450"/>
            </a:xfrm>
            <a:prstGeom prst="rect">
              <a:avLst/>
            </a:prstGeom>
          </p:spPr>
        </p:pic>
        <p:sp>
          <p:nvSpPr>
            <p:cNvPr id="1048617" name="Graphic 79"/>
            <p:cNvSpPr/>
            <p:nvPr/>
          </p:nvSpPr>
          <p:spPr>
            <a:xfrm>
              <a:off x="4762" y="4762"/>
              <a:ext cx="6162675" cy="3609975"/>
            </a:xfrm>
            <a:custGeom>
              <a:avLst/>
              <a:gdLst/>
              <a:ahLst/>
              <a:cxnLst/>
              <a:rect l="l" t="t" r="r" b="b"/>
              <a:pathLst>
                <a:path w="6162675" h="3609975">
                  <a:moveTo>
                    <a:pt x="0" y="3609975"/>
                  </a:moveTo>
                  <a:lnTo>
                    <a:pt x="6162675" y="3609975"/>
                  </a:lnTo>
                  <a:lnTo>
                    <a:pt x="6162675" y="0"/>
                  </a:lnTo>
                  <a:lnTo>
                    <a:pt x="0" y="0"/>
                  </a:lnTo>
                  <a:lnTo>
                    <a:pt x="0" y="360997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sp>
        <p:nvSpPr>
          <p:cNvPr id="1048618" name="Slide Number Placeholder 1"/>
          <p:cNvSpPr>
            <a:spLocks noGrp="1"/>
          </p:cNvSpPr>
          <p:nvPr>
            <p:ph type="sldNum" sz="quarter" idx="12"/>
          </p:nvPr>
        </p:nvSpPr>
        <p:spPr/>
        <p:txBody>
          <a:bodyPr/>
          <a:lstStyle/>
          <a:p>
            <a:fld id="{C1FF6DA9-008F-8B48-92A6-B652298478BF}" type="slidenum">
              <a:rPr lang="en-US" smtClean="0"/>
              <a:t>7</a:t>
            </a:fld>
            <a:endParaRPr lang="en-US"/>
          </a:p>
        </p:txBody>
      </p:sp>
      <p:sp>
        <p:nvSpPr>
          <p:cNvPr id="1048619" name="Rectangle 3"/>
          <p:cNvSpPr/>
          <p:nvPr/>
        </p:nvSpPr>
        <p:spPr>
          <a:xfrm>
            <a:off x="358346" y="2135134"/>
            <a:ext cx="3773817"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3-चरण भारतीय परमाणु ऊर्जा कार्यक्रम</a:t>
            </a:r>
            <a:endParaRPr lang="en-GB" sz="3200"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5"/>
          <p:cNvGrpSpPr/>
          <p:nvPr/>
        </p:nvGrpSpPr>
        <p:grpSpPr>
          <a:xfrm>
            <a:off x="4473146" y="1097359"/>
            <a:ext cx="7140120" cy="4883311"/>
            <a:chOff x="4762" y="4762"/>
            <a:chExt cx="6067425" cy="4257675"/>
          </a:xfrm>
        </p:grpSpPr>
        <p:pic>
          <p:nvPicPr>
            <p:cNvPr id="2097161" name="Image 94"/>
            <p:cNvPicPr>
              <a:picLocks/>
            </p:cNvPicPr>
            <p:nvPr/>
          </p:nvPicPr>
          <p:blipFill>
            <a:blip r:embed="rId2" cstate="print"/>
            <a:stretch>
              <a:fillRect/>
            </a:stretch>
          </p:blipFill>
          <p:spPr>
            <a:xfrm>
              <a:off x="9525" y="9588"/>
              <a:ext cx="6057900" cy="4248150"/>
            </a:xfrm>
            <a:prstGeom prst="rect">
              <a:avLst/>
            </a:prstGeom>
          </p:spPr>
        </p:pic>
        <p:sp>
          <p:nvSpPr>
            <p:cNvPr id="1048620" name="Graphic 95"/>
            <p:cNvSpPr/>
            <p:nvPr/>
          </p:nvSpPr>
          <p:spPr>
            <a:xfrm>
              <a:off x="4762" y="4762"/>
              <a:ext cx="6067425" cy="4257675"/>
            </a:xfrm>
            <a:custGeom>
              <a:avLst/>
              <a:gdLst/>
              <a:ahLst/>
              <a:cxnLst/>
              <a:rect l="l" t="t" r="r" b="b"/>
              <a:pathLst>
                <a:path w="6067425" h="4257675">
                  <a:moveTo>
                    <a:pt x="0" y="4257675"/>
                  </a:moveTo>
                  <a:lnTo>
                    <a:pt x="6067425" y="4257675"/>
                  </a:lnTo>
                  <a:lnTo>
                    <a:pt x="6067425" y="0"/>
                  </a:lnTo>
                  <a:lnTo>
                    <a:pt x="0" y="0"/>
                  </a:lnTo>
                  <a:lnTo>
                    <a:pt x="0" y="425767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pic>
        <p:nvPicPr>
          <p:cNvPr id="2097162" name="Picture 3" descr="A logo with text on it  AI-generated content may be incorrect."/>
          <p:cNvPicPr>
            <a:picLocks noChangeAspect="1" noChangeArrowheads="1"/>
          </p:cNvPicPr>
          <p:nvPr/>
        </p:nvPicPr>
        <p:blipFill>
          <a:blip r:embed="rId3" cstate="print"/>
          <a:srcRect/>
          <a:stretch>
            <a:fillRect/>
          </a:stretch>
        </p:blipFill>
        <p:spPr bwMode="auto">
          <a:xfrm>
            <a:off x="104362" y="107964"/>
            <a:ext cx="1243239" cy="1031214"/>
          </a:xfrm>
          <a:prstGeom prst="rect">
            <a:avLst/>
          </a:prstGeom>
          <a:noFill/>
          <a:ln>
            <a:noFill/>
          </a:ln>
        </p:spPr>
      </p:pic>
      <p:sp>
        <p:nvSpPr>
          <p:cNvPr id="1048621" name="Slide Number Placeholder 4"/>
          <p:cNvSpPr>
            <a:spLocks noGrp="1"/>
          </p:cNvSpPr>
          <p:nvPr>
            <p:ph type="sldNum" sz="quarter" idx="12"/>
          </p:nvPr>
        </p:nvSpPr>
        <p:spPr/>
        <p:txBody>
          <a:bodyPr/>
          <a:lstStyle/>
          <a:p>
            <a:fld id="{C1FF6DA9-008F-8B48-92A6-B652298478BF}" type="slidenum">
              <a:rPr lang="en-US" smtClean="0"/>
              <a:t>8</a:t>
            </a:fld>
            <a:endParaRPr lang="en-US"/>
          </a:p>
        </p:txBody>
      </p:sp>
      <p:sp>
        <p:nvSpPr>
          <p:cNvPr id="1048622" name="Rectangle 8"/>
          <p:cNvSpPr/>
          <p:nvPr/>
        </p:nvSpPr>
        <p:spPr>
          <a:xfrm>
            <a:off x="220667" y="2758964"/>
            <a:ext cx="4258084" cy="1077218"/>
          </a:xfrm>
          <a:prstGeom prst="rect">
            <a:avLst/>
          </a:prstGeom>
        </p:spPr>
        <p:txBody>
          <a:bodyPr wrap="square">
            <a:spAutoFit/>
          </a:bodyPr>
          <a:lstStyle/>
          <a:p>
            <a:r>
              <a:rPr lang="hi-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रिएक्टरों के प्रकार</a:t>
            </a:r>
            <a:endParaRPr lang="en-GB" sz="32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Content Placeholder 2"/>
          <p:cNvSpPr>
            <a:spLocks noGrp="1"/>
          </p:cNvSpPr>
          <p:nvPr>
            <p:ph idx="1"/>
          </p:nvPr>
        </p:nvSpPr>
        <p:spPr>
          <a:xfrm>
            <a:off x="4155311" y="1600200"/>
            <a:ext cx="7002840" cy="4440770"/>
          </a:xfrm>
        </p:spPr>
        <p:txBody>
          <a:bodyPr>
            <a:normAutofit/>
          </a:bodyPr>
          <a:lstStyle/>
          <a:p>
            <a:pPr>
              <a:lnSpc>
                <a:spcPct val="20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उबलते पानी रिएक्टर (</a:t>
            </a:r>
            <a:r>
              <a:rPr lang="en-US" sz="2400" dirty="0">
                <a:latin typeface="Open Sans" panose="020B0606030504020204" pitchFamily="34" charset="0"/>
                <a:ea typeface="Open Sans" panose="020B0606030504020204" pitchFamily="34" charset="0"/>
                <a:cs typeface="Open Sans" panose="020B0606030504020204" pitchFamily="34" charset="0"/>
              </a:rPr>
              <a:t>BWRs)</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दाबयुक्त भारी जल रिएक्टर (</a:t>
            </a:r>
            <a:r>
              <a:rPr lang="en-US" sz="2400" dirty="0">
                <a:latin typeface="Open Sans" panose="020B0606030504020204" pitchFamily="34" charset="0"/>
                <a:ea typeface="Open Sans" panose="020B0606030504020204" pitchFamily="34" charset="0"/>
                <a:cs typeface="Open Sans" panose="020B0606030504020204" pitchFamily="34" charset="0"/>
              </a:rPr>
              <a:t>PHWRs)</a:t>
            </a:r>
            <a:endParaRPr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फास्ट ब्रीडर रिएक्टर (एफबीआर)</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उन्नत भारी जल रिएक्टर (</a:t>
            </a:r>
            <a:r>
              <a:rPr lang="en-US" sz="2400" dirty="0">
                <a:latin typeface="Open Sans" panose="020B0606030504020204" pitchFamily="34" charset="0"/>
                <a:ea typeface="Open Sans" panose="020B0606030504020204" pitchFamily="34" charset="0"/>
                <a:cs typeface="Open Sans" panose="020B0606030504020204" pitchFamily="34" charset="0"/>
              </a:rPr>
              <a:t>AHWRs)</a:t>
            </a:r>
            <a:endParaRPr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97163" name="Picture 4" descr="A logo with text on it  AI-generated content may be incorrect."/>
          <p:cNvPicPr>
            <a:picLocks noChangeAspect="1" noChangeArrowheads="1"/>
          </p:cNvPicPr>
          <p:nvPr/>
        </p:nvPicPr>
        <p:blipFill>
          <a:blip r:embed="rId2" cstate="print"/>
          <a:srcRect/>
          <a:stretch>
            <a:fillRect/>
          </a:stretch>
        </p:blipFill>
        <p:spPr bwMode="auto">
          <a:xfrm>
            <a:off x="104362" y="107964"/>
            <a:ext cx="1243239" cy="1031214"/>
          </a:xfrm>
          <a:prstGeom prst="rect">
            <a:avLst/>
          </a:prstGeom>
          <a:noFill/>
          <a:ln>
            <a:noFill/>
          </a:ln>
        </p:spPr>
      </p:pic>
      <p:sp>
        <p:nvSpPr>
          <p:cNvPr id="1048624" name="Slide Number Placeholder 5"/>
          <p:cNvSpPr>
            <a:spLocks noGrp="1"/>
          </p:cNvSpPr>
          <p:nvPr>
            <p:ph type="sldNum" sz="quarter" idx="12"/>
          </p:nvPr>
        </p:nvSpPr>
        <p:spPr/>
        <p:txBody>
          <a:bodyPr/>
          <a:lstStyle/>
          <a:p>
            <a:fld id="{C1FF6DA9-008F-8B48-92A6-B652298478BF}" type="slidenum">
              <a:rPr lang="en-US" smtClean="0"/>
              <a:t>9</a:t>
            </a:fld>
            <a:endParaRPr lang="en-US"/>
          </a:p>
        </p:txBody>
      </p:sp>
      <p:sp>
        <p:nvSpPr>
          <p:cNvPr id="1048625" name="Rectangle 6"/>
          <p:cNvSpPr/>
          <p:nvPr/>
        </p:nvSpPr>
        <p:spPr>
          <a:xfrm>
            <a:off x="528710" y="2035486"/>
            <a:ext cx="3626601" cy="1200329"/>
          </a:xfrm>
          <a:prstGeom prst="rect">
            <a:avLst/>
          </a:prstGeom>
        </p:spPr>
        <p:txBody>
          <a:bodyPr wrap="square">
            <a:spAutoFit/>
          </a:bodyPr>
          <a:lstStyle/>
          <a:p>
            <a:r>
              <a:rPr lang="hi-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परमाणु रिएक्टरों के प्रकार</a:t>
            </a:r>
            <a:endParaRPr lang="en-GB" sz="3600"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1503</Words>
  <Application>Microsoft Office PowerPoint</Application>
  <PresentationFormat>Widescreen</PresentationFormat>
  <Paragraphs>205</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Open sans</vt:lpstr>
      <vt:lpstr>Open sans</vt:lpstr>
      <vt:lpstr>Times New Roman</vt:lpstr>
      <vt:lpstr>Office Theme</vt:lpstr>
      <vt:lpstr>PowerPoint Presentation</vt:lpstr>
      <vt:lpstr>उद्देश्य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समीक्षा</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Reactors in India</dc:title>
  <dc:creator>Infinix X6832</dc:creator>
  <cp:lastModifiedBy>SO TRG</cp:lastModifiedBy>
  <cp:revision>11</cp:revision>
  <dcterms:created xsi:type="dcterms:W3CDTF">2013-01-26T22:14:16Z</dcterms:created>
  <dcterms:modified xsi:type="dcterms:W3CDTF">2025-12-17T06:42:44Z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c9691ce9823945aba87100f99aa83ee6</vt:lpwstr>
  </property>
</Properties>
</file>