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322" r:id="rId2"/>
    <p:sldId id="257" r:id="rId3"/>
    <p:sldId id="275" r:id="rId4"/>
    <p:sldId id="297" r:id="rId5"/>
    <p:sldId id="276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4" r:id="rId27"/>
    <p:sldId id="325" r:id="rId28"/>
    <p:sldId id="326" r:id="rId29"/>
    <p:sldId id="323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32" d="100"/>
          <a:sy n="32" d="100"/>
        </p:scale>
        <p:origin x="954" y="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899559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CAPF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546983" y="12813338"/>
            <a:ext cx="1406835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5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F27801-618A-FC75-6F7A-FEC92A17FD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69100" y="12835531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79" name="PPT 2 -"/>
          <p:cNvSpPr txBox="1"/>
          <p:nvPr/>
        </p:nvSpPr>
        <p:spPr>
          <a:xfrm>
            <a:off x="22010250" y="12813338"/>
            <a:ext cx="480298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>
              <a:defRPr b="0"/>
            </a:pPr>
            <a:r>
              <a:rPr b="1" dirty="0"/>
              <a:t>  -</a:t>
            </a:r>
          </a:p>
        </p:txBody>
      </p:sp>
      <p:sp>
        <p:nvSpPr>
          <p:cNvPr id="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 algn="l" rtl="0"/>
              <a:t>1</a:t>
            </a:fld>
            <a:endParaRPr/>
          </a:p>
        </p:txBody>
      </p:sp>
      <p:sp>
        <p:nvSpPr>
          <p:cNvPr id="83" name="Shape"/>
          <p:cNvSpPr/>
          <p:nvPr/>
        </p:nvSpPr>
        <p:spPr>
          <a:xfrm>
            <a:off x="-103356" y="3880190"/>
            <a:ext cx="13772463" cy="3232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E46C0A">
              <a:alpha val="9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200259" y="4083124"/>
            <a:ext cx="9740888" cy="299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algn="l" defTabSz="2438400" rtl="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 err="1"/>
              <a:t>पाठ</a:t>
            </a:r>
            <a:r>
              <a:rPr lang="en-IN"/>
              <a:t> -5</a:t>
            </a:r>
            <a:endParaRPr lang="en-IN" dirty="0"/>
          </a:p>
          <a:p>
            <a:pPr algn="l" defTabSz="2438400" rtl="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IN" sz="4400" dirty="0"/>
          </a:p>
          <a:p>
            <a:pPr algn="l" defTabSz="2438400" rtl="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sz="115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शारीरिक संदर्भ</a:t>
            </a:r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pPr algn="l" rtl="0"/>
            <a:endParaRPr/>
          </a:p>
        </p:txBody>
      </p: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5335737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मेडिकल फर्स्ट रिस्पॉन्डर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8" name="PEER | CSSR | INDIA">
            <a:extLst>
              <a:ext uri="{FF2B5EF4-FFF2-40B4-BE49-F238E27FC236}">
                <a16:creationId xmlns:a16="http://schemas.microsoft.com/office/drawing/2014/main" id="{FEF0CCE6-B2AE-9EAB-6B3B-5FA5D2198DCB}"/>
              </a:ext>
            </a:extLst>
          </p:cNvPr>
          <p:cNvSpPr txBox="1"/>
          <p:nvPr/>
        </p:nvSpPr>
        <p:spPr>
          <a:xfrm>
            <a:off x="602390" y="12571817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endParaRPr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4880A2-A3EA-53AF-C0CD-BB4BF3790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0486" y="3431176"/>
            <a:ext cx="8810455" cy="8810455"/>
          </a:xfrm>
          <a:prstGeom prst="rect">
            <a:avLst/>
          </a:prstGeom>
        </p:spPr>
      </p:pic>
      <p:pic>
        <p:nvPicPr>
          <p:cNvPr id="1000100002" name="ODT_ATTR_LBL_LOGO">
            <a:extLst>
              <a:ext uri="{FF2B5EF4-FFF2-40B4-BE49-F238E27FC236}">
                <a16:creationId xmlns:a16="http://schemas.microsoft.com/office/drawing/2014/main" id="{B066AC4A-9A1C-4C10-800A-DAF9F27643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"/>
            <a:ext cx="316230" cy="1797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67074" y="12893040"/>
            <a:ext cx="3686352" cy="6772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1605" y="11144122"/>
            <a:ext cx="9638620" cy="1850733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Vetted  BY :- 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INSP - SUSANT KUMAR SETHI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 5</a:t>
            </a:r>
            <a:r>
              <a:rPr lang="en-US" b="1" baseline="30000" dirty="0">
                <a:solidFill>
                  <a:srgbClr val="002060"/>
                </a:solidFill>
                <a:latin typeface="Book Antiqua" panose="02040602050305030304" pitchFamily="18" charset="0"/>
              </a:rPr>
              <a:t>TH</a:t>
            </a: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 BN NDRF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9E2C94-E712-7D93-8779-A148FCA92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8E31BE9C-EA72-A358-49C3-6158DFEBE2E4}"/>
              </a:ext>
            </a:extLst>
          </p:cNvPr>
          <p:cNvSpPr txBox="1"/>
          <p:nvPr/>
        </p:nvSpPr>
        <p:spPr>
          <a:xfrm>
            <a:off x="1229822" y="2696000"/>
            <a:ext cx="7113118" cy="106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तना</a:t>
            </a:r>
          </a:p>
        </p:txBody>
      </p:sp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95F2BFBF-4B8C-9334-C9A5-6A1FC8616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9976" y="1282309"/>
            <a:ext cx="7670471" cy="1128047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horax">
            <a:extLst>
              <a:ext uri="{FF2B5EF4-FFF2-40B4-BE49-F238E27FC236}">
                <a16:creationId xmlns:a16="http://schemas.microsoft.com/office/drawing/2014/main" id="{E8B99A26-35F5-33A6-A0E3-E075CCBB18FF}"/>
              </a:ext>
            </a:extLst>
          </p:cNvPr>
          <p:cNvSpPr txBox="1"/>
          <p:nvPr/>
        </p:nvSpPr>
        <p:spPr>
          <a:xfrm>
            <a:off x="8161130" y="3818936"/>
            <a:ext cx="2958612" cy="110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वक्ष</a:t>
            </a:r>
          </a:p>
        </p:txBody>
      </p:sp>
      <p:sp>
        <p:nvSpPr>
          <p:cNvPr id="12" name="Abdomen">
            <a:extLst>
              <a:ext uri="{FF2B5EF4-FFF2-40B4-BE49-F238E27FC236}">
                <a16:creationId xmlns:a16="http://schemas.microsoft.com/office/drawing/2014/main" id="{8AB39F3D-44F3-D799-FB5D-C7EED99F49ED}"/>
              </a:ext>
            </a:extLst>
          </p:cNvPr>
          <p:cNvSpPr txBox="1"/>
          <p:nvPr/>
        </p:nvSpPr>
        <p:spPr>
          <a:xfrm>
            <a:off x="8054007" y="7721378"/>
            <a:ext cx="4013114" cy="1104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पेट</a:t>
            </a:r>
          </a:p>
        </p:txBody>
      </p:sp>
      <p:sp>
        <p:nvSpPr>
          <p:cNvPr id="13" name="Pelvis">
            <a:extLst>
              <a:ext uri="{FF2B5EF4-FFF2-40B4-BE49-F238E27FC236}">
                <a16:creationId xmlns:a16="http://schemas.microsoft.com/office/drawing/2014/main" id="{816899FE-ACCD-B8A5-ABDD-57AA08F0C277}"/>
              </a:ext>
            </a:extLst>
          </p:cNvPr>
          <p:cNvSpPr txBox="1"/>
          <p:nvPr/>
        </p:nvSpPr>
        <p:spPr>
          <a:xfrm>
            <a:off x="20519863" y="9430205"/>
            <a:ext cx="2812299" cy="1104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श्रोणि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F0728583-1C0F-9A27-F5CE-F17F9C6D87EF}"/>
              </a:ext>
            </a:extLst>
          </p:cNvPr>
          <p:cNvSpPr/>
          <p:nvPr/>
        </p:nvSpPr>
        <p:spPr>
          <a:xfrm>
            <a:off x="10111137" y="4294815"/>
            <a:ext cx="2643372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F206BF2A-1167-A200-8B12-786960300B0D}"/>
              </a:ext>
            </a:extLst>
          </p:cNvPr>
          <p:cNvSpPr/>
          <p:nvPr/>
        </p:nvSpPr>
        <p:spPr>
          <a:xfrm flipV="1">
            <a:off x="10771197" y="8098767"/>
            <a:ext cx="2943685" cy="6256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2943F7AE-35D6-D94A-87DF-7AE7B2F524C9}"/>
              </a:ext>
            </a:extLst>
          </p:cNvPr>
          <p:cNvSpPr/>
          <p:nvPr/>
        </p:nvSpPr>
        <p:spPr>
          <a:xfrm flipH="1">
            <a:off x="17881711" y="9918783"/>
            <a:ext cx="2318035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9863" y="12813338"/>
            <a:ext cx="3686352" cy="5724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3342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DE5D5B-3509-2601-D27C-F71EA3659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6EEE1C29-C450-A111-76A7-0064F78CE289}"/>
              </a:ext>
            </a:extLst>
          </p:cNvPr>
          <p:cNvSpPr txBox="1"/>
          <p:nvPr/>
        </p:nvSpPr>
        <p:spPr>
          <a:xfrm>
            <a:off x="1229822" y="2696000"/>
            <a:ext cx="7113118" cy="283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ऊपरी और निचले छोर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4674A076-4862-38E3-9940-DDAE79FF12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2817" y="532106"/>
            <a:ext cx="16646874" cy="13204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97648" y="12813338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917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D286A7-FD14-6669-D584-FD15C6D42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CD001044-AB1E-29DE-2D93-A98B64908327}"/>
              </a:ext>
            </a:extLst>
          </p:cNvPr>
          <p:cNvSpPr txBox="1"/>
          <p:nvPr/>
        </p:nvSpPr>
        <p:spPr>
          <a:xfrm>
            <a:off x="1229822" y="269600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कपाल गुहा</a:t>
            </a:r>
          </a:p>
        </p:txBody>
      </p:sp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860DE35A-8513-9C78-B317-A28A5C8CD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562" y="539853"/>
            <a:ext cx="9959160" cy="12251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55647" y="12791146"/>
            <a:ext cx="3686352" cy="677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351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AF6CD6-5DE3-79BD-33BB-867FF550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4362DEC8-36A7-2F1F-C773-BDEC506AB81F}"/>
              </a:ext>
            </a:extLst>
          </p:cNvPr>
          <p:cNvSpPr txBox="1"/>
          <p:nvPr/>
        </p:nvSpPr>
        <p:spPr>
          <a:xfrm>
            <a:off x="1229822" y="2696000"/>
            <a:ext cx="7113118" cy="2827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rtl="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वक्षीय, </a:t>
            </a:r>
            <a:r>
              <a:rPr lang="en-US" dirty="0" err="1"/>
              <a:t>उदर</a:t>
            </a:r>
            <a:r>
              <a:rPr lang="en-US" dirty="0"/>
              <a:t> </a:t>
            </a:r>
            <a:r>
              <a:rPr lang="en-US" dirty="0" err="1"/>
              <a:t>और</a:t>
            </a:r>
            <a:endParaRPr lang="en-US" dirty="0"/>
          </a:p>
          <a:p>
            <a:pPr rtl="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br>
              <a:rPr lang="en-US" dirty="0"/>
            </a:br>
            <a:r>
              <a:rPr lang="en-US" dirty="0"/>
              <a:t>श्रोणि गुहाओं</a:t>
            </a:r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6BF1970B-F3EA-5636-7540-1CBF34664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00" b="4411"/>
          <a:stretch>
            <a:fillRect/>
          </a:stretch>
        </p:blipFill>
        <p:spPr>
          <a:xfrm>
            <a:off x="9946472" y="1221875"/>
            <a:ext cx="7717575" cy="1223700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horacic">
            <a:extLst>
              <a:ext uri="{FF2B5EF4-FFF2-40B4-BE49-F238E27FC236}">
                <a16:creationId xmlns:a16="http://schemas.microsoft.com/office/drawing/2014/main" id="{5F6363E2-4940-417B-44D0-E335D2EE4BC7}"/>
              </a:ext>
            </a:extLst>
          </p:cNvPr>
          <p:cNvSpPr txBox="1"/>
          <p:nvPr/>
        </p:nvSpPr>
        <p:spPr>
          <a:xfrm>
            <a:off x="18419064" y="2427700"/>
            <a:ext cx="4152404" cy="125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छाती रोगों</a:t>
            </a:r>
          </a:p>
        </p:txBody>
      </p:sp>
      <p:sp>
        <p:nvSpPr>
          <p:cNvPr id="6" name="Abdominal">
            <a:extLst>
              <a:ext uri="{FF2B5EF4-FFF2-40B4-BE49-F238E27FC236}">
                <a16:creationId xmlns:a16="http://schemas.microsoft.com/office/drawing/2014/main" id="{EE3CA78E-F64E-33B9-1F54-CB4DF1328BA8}"/>
              </a:ext>
            </a:extLst>
          </p:cNvPr>
          <p:cNvSpPr txBox="1"/>
          <p:nvPr/>
        </p:nvSpPr>
        <p:spPr>
          <a:xfrm>
            <a:off x="18419064" y="6164947"/>
            <a:ext cx="5091239" cy="125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पेट</a:t>
            </a:r>
          </a:p>
        </p:txBody>
      </p:sp>
      <p:sp>
        <p:nvSpPr>
          <p:cNvPr id="7" name="Pelvic">
            <a:extLst>
              <a:ext uri="{FF2B5EF4-FFF2-40B4-BE49-F238E27FC236}">
                <a16:creationId xmlns:a16="http://schemas.microsoft.com/office/drawing/2014/main" id="{931F95D1-F485-7BC3-3AF6-936074956ABD}"/>
              </a:ext>
            </a:extLst>
          </p:cNvPr>
          <p:cNvSpPr txBox="1"/>
          <p:nvPr/>
        </p:nvSpPr>
        <p:spPr>
          <a:xfrm>
            <a:off x="18419064" y="10167808"/>
            <a:ext cx="2951889" cy="125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श्रोणि</a:t>
            </a: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47397ABE-C2BC-0F41-9E89-77D2D80BA829}"/>
              </a:ext>
            </a:extLst>
          </p:cNvPr>
          <p:cNvSpPr/>
          <p:nvPr/>
        </p:nvSpPr>
        <p:spPr>
          <a:xfrm flipV="1">
            <a:off x="14277148" y="2917105"/>
            <a:ext cx="3999463" cy="840494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759A0390-D4D6-C021-C397-31319C836366}"/>
              </a:ext>
            </a:extLst>
          </p:cNvPr>
          <p:cNvSpPr/>
          <p:nvPr/>
        </p:nvSpPr>
        <p:spPr>
          <a:xfrm flipV="1">
            <a:off x="14654655" y="6681515"/>
            <a:ext cx="3639762" cy="167387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FE23DB12-AA92-12FA-5232-4C0141DEB189}"/>
              </a:ext>
            </a:extLst>
          </p:cNvPr>
          <p:cNvSpPr/>
          <p:nvPr/>
        </p:nvSpPr>
        <p:spPr>
          <a:xfrm>
            <a:off x="13522125" y="10445924"/>
            <a:ext cx="4508745" cy="124652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95266" y="12813337"/>
            <a:ext cx="3686352" cy="677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898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B8E9F-BBB3-6D08-5931-0F9AD9F4A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42473149-034C-DAAA-87D4-C6E555DA4568}"/>
              </a:ext>
            </a:extLst>
          </p:cNvPr>
          <p:cNvSpPr txBox="1"/>
          <p:nvPr/>
        </p:nvSpPr>
        <p:spPr>
          <a:xfrm>
            <a:off x="1229822" y="2696000"/>
            <a:ext cx="5323378" cy="2827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रीढ़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हड्डी</a:t>
            </a:r>
            <a:endParaRPr lang="en-IN" dirty="0"/>
          </a:p>
          <a:p>
            <a:pPr algn="l" rtl="0"/>
            <a:endParaRPr lang="en-IN" dirty="0"/>
          </a:p>
          <a:p>
            <a:pPr algn="l" rtl="0"/>
            <a:r>
              <a:rPr lang="en-IN" dirty="0"/>
              <a:t> </a:t>
            </a:r>
            <a:r>
              <a:rPr lang="en-IN" dirty="0" err="1"/>
              <a:t>में</a:t>
            </a:r>
            <a:r>
              <a:rPr lang="en-IN" dirty="0"/>
              <a:t> </a:t>
            </a:r>
            <a:r>
              <a:rPr lang="en-IN" dirty="0" err="1"/>
              <a:t>गुहा</a:t>
            </a:r>
            <a:endParaRPr lang="en-IN" dirty="0"/>
          </a:p>
        </p:txBody>
      </p:sp>
      <p:pic>
        <p:nvPicPr>
          <p:cNvPr id="4" name="16669_02_0612A" descr="16669_02_0612A">
            <a:extLst>
              <a:ext uri="{FF2B5EF4-FFF2-40B4-BE49-F238E27FC236}">
                <a16:creationId xmlns:a16="http://schemas.microsoft.com/office/drawing/2014/main" id="{A0FFC870-3BA3-358B-211E-1A6DE5B32F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71989" y="638412"/>
            <a:ext cx="13133088" cy="12439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D13D38F2-6994-6779-17DB-F4B60D2BFF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8562" y="1220483"/>
            <a:ext cx="2224285" cy="11096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218725" y="12813337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1310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67BFF-411B-5A71-FCE1-85792C1CC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9E7F7554-CCE0-A0F5-F37D-FE28FAA9B2C5}"/>
              </a:ext>
            </a:extLst>
          </p:cNvPr>
          <p:cNvSpPr txBox="1"/>
          <p:nvPr/>
        </p:nvSpPr>
        <p:spPr>
          <a:xfrm>
            <a:off x="1229822" y="269600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उदर चतुर्भुज</a:t>
            </a:r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F1954BE4-BCA0-D7D8-FD7C-869AAEEB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518" y="819115"/>
            <a:ext cx="6435953" cy="1197172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ight Lower Quadrant">
            <a:extLst>
              <a:ext uri="{FF2B5EF4-FFF2-40B4-BE49-F238E27FC236}">
                <a16:creationId xmlns:a16="http://schemas.microsoft.com/office/drawing/2014/main" id="{107D0652-BE2D-F93F-D3A1-75BCD51445DD}"/>
              </a:ext>
            </a:extLst>
          </p:cNvPr>
          <p:cNvSpPr txBox="1"/>
          <p:nvPr/>
        </p:nvSpPr>
        <p:spPr>
          <a:xfrm>
            <a:off x="3190423" y="9913973"/>
            <a:ext cx="6945178" cy="187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solidFill>
                  <a:srgbClr val="1F4E8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t>दायां निचला चतुर्थांश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55D0EE84-38EB-2C71-10B8-DDB1CD5B495B}"/>
              </a:ext>
            </a:extLst>
          </p:cNvPr>
          <p:cNvSpPr/>
          <p:nvPr/>
        </p:nvSpPr>
        <p:spPr>
          <a:xfrm>
            <a:off x="13045663" y="5162314"/>
            <a:ext cx="91989" cy="7628526"/>
          </a:xfrm>
          <a:prstGeom prst="line">
            <a:avLst/>
          </a:prstGeom>
          <a:ln w="50800">
            <a:solidFill>
              <a:srgbClr val="1F4E80"/>
            </a:solidFill>
            <a:prstDash val="dash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C0E9FB55-58E4-DCF6-C90C-E2B466C58B3F}"/>
              </a:ext>
            </a:extLst>
          </p:cNvPr>
          <p:cNvSpPr/>
          <p:nvPr/>
        </p:nvSpPr>
        <p:spPr>
          <a:xfrm>
            <a:off x="3276485" y="9676351"/>
            <a:ext cx="18989649" cy="1"/>
          </a:xfrm>
          <a:prstGeom prst="line">
            <a:avLst/>
          </a:prstGeom>
          <a:ln w="50800">
            <a:solidFill>
              <a:srgbClr val="1F4E80"/>
            </a:solidFill>
            <a:prstDash val="dash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8" name="Right Upper Quadrant">
            <a:extLst>
              <a:ext uri="{FF2B5EF4-FFF2-40B4-BE49-F238E27FC236}">
                <a16:creationId xmlns:a16="http://schemas.microsoft.com/office/drawing/2014/main" id="{52153010-E161-EDA1-B9A1-7668D8DAB2D1}"/>
              </a:ext>
            </a:extLst>
          </p:cNvPr>
          <p:cNvSpPr txBox="1"/>
          <p:nvPr/>
        </p:nvSpPr>
        <p:spPr>
          <a:xfrm>
            <a:off x="3190423" y="8765406"/>
            <a:ext cx="6771056" cy="1053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solidFill>
                  <a:srgbClr val="1F4E8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t>दायां ऊपरी चतुर्थांश</a:t>
            </a:r>
          </a:p>
        </p:txBody>
      </p:sp>
      <p:sp>
        <p:nvSpPr>
          <p:cNvPr id="9" name="Left Lower Quadrant">
            <a:extLst>
              <a:ext uri="{FF2B5EF4-FFF2-40B4-BE49-F238E27FC236}">
                <a16:creationId xmlns:a16="http://schemas.microsoft.com/office/drawing/2014/main" id="{1FF494D3-87D3-EA7B-ACE4-E2A7B7AE3A06}"/>
              </a:ext>
            </a:extLst>
          </p:cNvPr>
          <p:cNvSpPr txBox="1"/>
          <p:nvPr/>
        </p:nvSpPr>
        <p:spPr>
          <a:xfrm>
            <a:off x="16774824" y="9913973"/>
            <a:ext cx="6426097" cy="87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solidFill>
                  <a:srgbClr val="1F4E8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t>बायां निचला चतुर्थांश</a:t>
            </a:r>
          </a:p>
        </p:txBody>
      </p:sp>
      <p:sp>
        <p:nvSpPr>
          <p:cNvPr id="10" name="Left Upper Quadrant">
            <a:extLst>
              <a:ext uri="{FF2B5EF4-FFF2-40B4-BE49-F238E27FC236}">
                <a16:creationId xmlns:a16="http://schemas.microsoft.com/office/drawing/2014/main" id="{85E3283A-15F4-635F-8A63-9C34CC69F24D}"/>
              </a:ext>
            </a:extLst>
          </p:cNvPr>
          <p:cNvSpPr txBox="1"/>
          <p:nvPr/>
        </p:nvSpPr>
        <p:spPr>
          <a:xfrm>
            <a:off x="16774824" y="8759107"/>
            <a:ext cx="6426097" cy="86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solidFill>
                  <a:srgbClr val="1F4E8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t>बायां ऊपरी चतुर्थांश</a:t>
            </a:r>
          </a:p>
        </p:txBody>
      </p:sp>
      <p:sp>
        <p:nvSpPr>
          <p:cNvPr id="11" name="Liver">
            <a:extLst>
              <a:ext uri="{FF2B5EF4-FFF2-40B4-BE49-F238E27FC236}">
                <a16:creationId xmlns:a16="http://schemas.microsoft.com/office/drawing/2014/main" id="{51FD5E86-F2F7-2B68-59CD-6A34FC0F4050}"/>
              </a:ext>
            </a:extLst>
          </p:cNvPr>
          <p:cNvSpPr txBox="1"/>
          <p:nvPr/>
        </p:nvSpPr>
        <p:spPr>
          <a:xfrm>
            <a:off x="8310511" y="5510558"/>
            <a:ext cx="1660355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जिगर</a:t>
            </a:r>
          </a:p>
        </p:txBody>
      </p:sp>
      <p:sp>
        <p:nvSpPr>
          <p:cNvPr id="12" name="Liver">
            <a:extLst>
              <a:ext uri="{FF2B5EF4-FFF2-40B4-BE49-F238E27FC236}">
                <a16:creationId xmlns:a16="http://schemas.microsoft.com/office/drawing/2014/main" id="{91B2BBD5-777E-E9D5-3884-E973350B55FF}"/>
              </a:ext>
            </a:extLst>
          </p:cNvPr>
          <p:cNvSpPr txBox="1"/>
          <p:nvPr/>
        </p:nvSpPr>
        <p:spPr>
          <a:xfrm>
            <a:off x="16423614" y="5510558"/>
            <a:ext cx="1660356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जिगर</a:t>
            </a:r>
          </a:p>
        </p:txBody>
      </p:sp>
      <p:sp>
        <p:nvSpPr>
          <p:cNvPr id="13" name="Stomach">
            <a:extLst>
              <a:ext uri="{FF2B5EF4-FFF2-40B4-BE49-F238E27FC236}">
                <a16:creationId xmlns:a16="http://schemas.microsoft.com/office/drawing/2014/main" id="{46ACE427-05A3-6C17-05E4-47F5C8DC3500}"/>
              </a:ext>
            </a:extLst>
          </p:cNvPr>
          <p:cNvSpPr txBox="1"/>
          <p:nvPr/>
        </p:nvSpPr>
        <p:spPr>
          <a:xfrm>
            <a:off x="16844212" y="6230044"/>
            <a:ext cx="2768408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पेट</a:t>
            </a:r>
          </a:p>
        </p:txBody>
      </p:sp>
      <p:sp>
        <p:nvSpPr>
          <p:cNvPr id="14" name="Large intestine / colon">
            <a:extLst>
              <a:ext uri="{FF2B5EF4-FFF2-40B4-BE49-F238E27FC236}">
                <a16:creationId xmlns:a16="http://schemas.microsoft.com/office/drawing/2014/main" id="{9F7C60A9-8AD0-17B5-4CB7-E2C69A1341D6}"/>
              </a:ext>
            </a:extLst>
          </p:cNvPr>
          <p:cNvSpPr txBox="1"/>
          <p:nvPr/>
        </p:nvSpPr>
        <p:spPr>
          <a:xfrm>
            <a:off x="17426911" y="6999448"/>
            <a:ext cx="6630950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बड़ी आंत / बृहदान्त्र</a:t>
            </a:r>
          </a:p>
        </p:txBody>
      </p:sp>
      <p:sp>
        <p:nvSpPr>
          <p:cNvPr id="15" name="Small Intestine">
            <a:extLst>
              <a:ext uri="{FF2B5EF4-FFF2-40B4-BE49-F238E27FC236}">
                <a16:creationId xmlns:a16="http://schemas.microsoft.com/office/drawing/2014/main" id="{224ACD06-2D08-E9E1-D840-C1BF3B991C52}"/>
              </a:ext>
            </a:extLst>
          </p:cNvPr>
          <p:cNvSpPr txBox="1"/>
          <p:nvPr/>
        </p:nvSpPr>
        <p:spPr>
          <a:xfrm>
            <a:off x="16423614" y="7964696"/>
            <a:ext cx="4649796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छोटी आंत</a:t>
            </a:r>
          </a:p>
        </p:txBody>
      </p:sp>
      <p:sp>
        <p:nvSpPr>
          <p:cNvPr id="16" name="Large intestine / colon">
            <a:extLst>
              <a:ext uri="{FF2B5EF4-FFF2-40B4-BE49-F238E27FC236}">
                <a16:creationId xmlns:a16="http://schemas.microsoft.com/office/drawing/2014/main" id="{5486A056-A0D8-D00C-0925-EA1323D8673A}"/>
              </a:ext>
            </a:extLst>
          </p:cNvPr>
          <p:cNvSpPr txBox="1"/>
          <p:nvPr/>
        </p:nvSpPr>
        <p:spPr>
          <a:xfrm>
            <a:off x="16771858" y="10918204"/>
            <a:ext cx="6630950" cy="87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बड़ी आंत / बृहदान्त्र</a:t>
            </a:r>
          </a:p>
        </p:txBody>
      </p:sp>
      <p:sp>
        <p:nvSpPr>
          <p:cNvPr id="17" name="Small Intestine">
            <a:extLst>
              <a:ext uri="{FF2B5EF4-FFF2-40B4-BE49-F238E27FC236}">
                <a16:creationId xmlns:a16="http://schemas.microsoft.com/office/drawing/2014/main" id="{1CF7B4BA-BA76-68FC-5E44-4C3E83DC6C12}"/>
              </a:ext>
            </a:extLst>
          </p:cNvPr>
          <p:cNvSpPr txBox="1"/>
          <p:nvPr/>
        </p:nvSpPr>
        <p:spPr>
          <a:xfrm>
            <a:off x="16771858" y="11874430"/>
            <a:ext cx="4649796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छोटी आंत</a:t>
            </a:r>
          </a:p>
        </p:txBody>
      </p:sp>
      <p:sp>
        <p:nvSpPr>
          <p:cNvPr id="18" name="Large intestine / colon">
            <a:extLst>
              <a:ext uri="{FF2B5EF4-FFF2-40B4-BE49-F238E27FC236}">
                <a16:creationId xmlns:a16="http://schemas.microsoft.com/office/drawing/2014/main" id="{91595142-DB18-F2CF-38C8-72EABFD0B93A}"/>
              </a:ext>
            </a:extLst>
          </p:cNvPr>
          <p:cNvSpPr txBox="1"/>
          <p:nvPr/>
        </p:nvSpPr>
        <p:spPr>
          <a:xfrm>
            <a:off x="4365905" y="10791204"/>
            <a:ext cx="6630950" cy="87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बड़ी आंत / बृहदान्त्र</a:t>
            </a:r>
          </a:p>
        </p:txBody>
      </p:sp>
      <p:sp>
        <p:nvSpPr>
          <p:cNvPr id="19" name="Small Intestine">
            <a:extLst>
              <a:ext uri="{FF2B5EF4-FFF2-40B4-BE49-F238E27FC236}">
                <a16:creationId xmlns:a16="http://schemas.microsoft.com/office/drawing/2014/main" id="{4994BF41-B4BF-D3F9-445A-0CCEE93F3BD5}"/>
              </a:ext>
            </a:extLst>
          </p:cNvPr>
          <p:cNvSpPr txBox="1"/>
          <p:nvPr/>
        </p:nvSpPr>
        <p:spPr>
          <a:xfrm>
            <a:off x="6179394" y="11626739"/>
            <a:ext cx="4649795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छोटी आंत</a:t>
            </a:r>
          </a:p>
        </p:txBody>
      </p:sp>
      <p:sp>
        <p:nvSpPr>
          <p:cNvPr id="20" name="Large intestine / colon">
            <a:extLst>
              <a:ext uri="{FF2B5EF4-FFF2-40B4-BE49-F238E27FC236}">
                <a16:creationId xmlns:a16="http://schemas.microsoft.com/office/drawing/2014/main" id="{85218FBD-5DC6-8583-885B-EA8F415FBEA7}"/>
              </a:ext>
            </a:extLst>
          </p:cNvPr>
          <p:cNvSpPr txBox="1"/>
          <p:nvPr/>
        </p:nvSpPr>
        <p:spPr>
          <a:xfrm>
            <a:off x="4365905" y="6726128"/>
            <a:ext cx="6630950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बड़ी आंत / बृहदान्त्र</a:t>
            </a: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12762069-87C1-A0EE-89EC-9FA55B6B76D2}"/>
              </a:ext>
            </a:extLst>
          </p:cNvPr>
          <p:cNvSpPr/>
          <p:nvPr/>
        </p:nvSpPr>
        <p:spPr>
          <a:xfrm>
            <a:off x="9633975" y="5973789"/>
            <a:ext cx="2493563" cy="109730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E1B819C4-61CF-9A3A-7C24-91A3D44D5E24}"/>
              </a:ext>
            </a:extLst>
          </p:cNvPr>
          <p:cNvSpPr/>
          <p:nvPr/>
        </p:nvSpPr>
        <p:spPr>
          <a:xfrm>
            <a:off x="9348151" y="7245210"/>
            <a:ext cx="2316156" cy="1143294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FF2EB50C-6C00-DB7C-0518-A31B12D6F2BC}"/>
              </a:ext>
            </a:extLst>
          </p:cNvPr>
          <p:cNvSpPr/>
          <p:nvPr/>
        </p:nvSpPr>
        <p:spPr>
          <a:xfrm flipV="1">
            <a:off x="9348153" y="10198717"/>
            <a:ext cx="2431141" cy="104144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24" name="Small Intestine">
            <a:extLst>
              <a:ext uri="{FF2B5EF4-FFF2-40B4-BE49-F238E27FC236}">
                <a16:creationId xmlns:a16="http://schemas.microsoft.com/office/drawing/2014/main" id="{EC532D21-C2B5-A104-95C0-980E0D1C5A54}"/>
              </a:ext>
            </a:extLst>
          </p:cNvPr>
          <p:cNvSpPr txBox="1"/>
          <p:nvPr/>
        </p:nvSpPr>
        <p:spPr>
          <a:xfrm>
            <a:off x="5331082" y="7669655"/>
            <a:ext cx="4649796" cy="87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छोटी आंत</a:t>
            </a:r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3D13BC2B-CA82-BEBC-2DA4-7E14673E8B9E}"/>
              </a:ext>
            </a:extLst>
          </p:cNvPr>
          <p:cNvSpPr/>
          <p:nvPr/>
        </p:nvSpPr>
        <p:spPr>
          <a:xfrm>
            <a:off x="8654948" y="8115822"/>
            <a:ext cx="3646712" cy="867327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01A2806D-DC42-7C14-41FE-FE4622119091}"/>
              </a:ext>
            </a:extLst>
          </p:cNvPr>
          <p:cNvSpPr/>
          <p:nvPr/>
        </p:nvSpPr>
        <p:spPr>
          <a:xfrm flipV="1">
            <a:off x="13343109" y="5957362"/>
            <a:ext cx="3009358" cy="1113727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704902E8-E195-0B98-A4F4-D3C09245B6BA}"/>
              </a:ext>
            </a:extLst>
          </p:cNvPr>
          <p:cNvSpPr/>
          <p:nvPr/>
        </p:nvSpPr>
        <p:spPr>
          <a:xfrm flipV="1">
            <a:off x="13865474" y="6693275"/>
            <a:ext cx="2835237" cy="72605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49C46D5D-60EE-D0D3-AA3A-0A179F5AA8E9}"/>
              </a:ext>
            </a:extLst>
          </p:cNvPr>
          <p:cNvSpPr/>
          <p:nvPr/>
        </p:nvSpPr>
        <p:spPr>
          <a:xfrm flipV="1">
            <a:off x="14210434" y="7419333"/>
            <a:ext cx="3012644" cy="522367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29" name="Line">
            <a:extLst>
              <a:ext uri="{FF2B5EF4-FFF2-40B4-BE49-F238E27FC236}">
                <a16:creationId xmlns:a16="http://schemas.microsoft.com/office/drawing/2014/main" id="{1688B12A-1361-05CA-5AA0-CC975DB73497}"/>
              </a:ext>
            </a:extLst>
          </p:cNvPr>
          <p:cNvSpPr/>
          <p:nvPr/>
        </p:nvSpPr>
        <p:spPr>
          <a:xfrm flipV="1">
            <a:off x="13691353" y="8431212"/>
            <a:ext cx="2605264" cy="551936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8AC22642-4A46-E9B9-8ABE-86D104DB190D}"/>
              </a:ext>
            </a:extLst>
          </p:cNvPr>
          <p:cNvSpPr/>
          <p:nvPr/>
        </p:nvSpPr>
        <p:spPr>
          <a:xfrm>
            <a:off x="14384555" y="10225000"/>
            <a:ext cx="1987623" cy="1156436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A7330DAD-902F-DC70-2C83-F61195678E35}"/>
              </a:ext>
            </a:extLst>
          </p:cNvPr>
          <p:cNvSpPr/>
          <p:nvPr/>
        </p:nvSpPr>
        <p:spPr>
          <a:xfrm flipV="1">
            <a:off x="9522274" y="10198718"/>
            <a:ext cx="3127631" cy="1737937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06F03617-E8F1-01F9-38BB-EDDF43ECA60D}"/>
              </a:ext>
            </a:extLst>
          </p:cNvPr>
          <p:cNvSpPr/>
          <p:nvPr/>
        </p:nvSpPr>
        <p:spPr>
          <a:xfrm>
            <a:off x="13517229" y="10198718"/>
            <a:ext cx="3127630" cy="2053329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87872" y="12813337"/>
            <a:ext cx="3686352" cy="6772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4156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5A90EE-A194-BDC0-4836-F90315C57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03802EB5-B140-802C-3D07-A8022843F6FF}"/>
              </a:ext>
            </a:extLst>
          </p:cNvPr>
          <p:cNvSpPr txBox="1"/>
          <p:nvPr/>
        </p:nvSpPr>
        <p:spPr>
          <a:xfrm>
            <a:off x="1229822" y="269600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श्वसन तंत्र</a:t>
            </a:r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D137F019-E7BA-50F6-34C7-FF869076C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500" y="1346365"/>
            <a:ext cx="9420848" cy="1144478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ircle">
            <a:extLst>
              <a:ext uri="{FF2B5EF4-FFF2-40B4-BE49-F238E27FC236}">
                <a16:creationId xmlns:a16="http://schemas.microsoft.com/office/drawing/2014/main" id="{B2E67C5F-159D-0AE5-A769-B6B2C7F1D958}"/>
              </a:ext>
            </a:extLst>
          </p:cNvPr>
          <p:cNvSpPr/>
          <p:nvPr/>
        </p:nvSpPr>
        <p:spPr>
          <a:xfrm>
            <a:off x="12567248" y="2958260"/>
            <a:ext cx="2617269" cy="2613972"/>
          </a:xfrm>
          <a:prstGeom prst="ellipse">
            <a:avLst/>
          </a:prstGeom>
          <a:ln w="50800"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 rtl="0">
              <a:defRPr sz="2300"/>
            </a:pPr>
            <a:endParaRPr/>
          </a:p>
        </p:txBody>
      </p:sp>
      <p:sp>
        <p:nvSpPr>
          <p:cNvPr id="6" name="Epiglottis">
            <a:extLst>
              <a:ext uri="{FF2B5EF4-FFF2-40B4-BE49-F238E27FC236}">
                <a16:creationId xmlns:a16="http://schemas.microsoft.com/office/drawing/2014/main" id="{F066A0B2-0E31-D0B2-B0CE-F1F78B024A31}"/>
              </a:ext>
            </a:extLst>
          </p:cNvPr>
          <p:cNvSpPr txBox="1"/>
          <p:nvPr/>
        </p:nvSpPr>
        <p:spPr>
          <a:xfrm>
            <a:off x="20063051" y="3171064"/>
            <a:ext cx="3339413" cy="9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कंठच्छद</a:t>
            </a:r>
          </a:p>
        </p:txBody>
      </p:sp>
      <p:sp>
        <p:nvSpPr>
          <p:cNvPr id="7" name="Larynx">
            <a:extLst>
              <a:ext uri="{FF2B5EF4-FFF2-40B4-BE49-F238E27FC236}">
                <a16:creationId xmlns:a16="http://schemas.microsoft.com/office/drawing/2014/main" id="{F99E4CC8-57B0-711D-ABB4-22DD78B77E46}"/>
              </a:ext>
            </a:extLst>
          </p:cNvPr>
          <p:cNvSpPr txBox="1"/>
          <p:nvPr/>
        </p:nvSpPr>
        <p:spPr>
          <a:xfrm>
            <a:off x="21332711" y="4583239"/>
            <a:ext cx="2464630" cy="9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गला</a:t>
            </a:r>
          </a:p>
        </p:txBody>
      </p:sp>
      <p:sp>
        <p:nvSpPr>
          <p:cNvPr id="8" name="Lungs">
            <a:extLst>
              <a:ext uri="{FF2B5EF4-FFF2-40B4-BE49-F238E27FC236}">
                <a16:creationId xmlns:a16="http://schemas.microsoft.com/office/drawing/2014/main" id="{BC2BE7E7-9BBD-9CA2-03D0-D041FA3CE671}"/>
              </a:ext>
            </a:extLst>
          </p:cNvPr>
          <p:cNvSpPr txBox="1"/>
          <p:nvPr/>
        </p:nvSpPr>
        <p:spPr>
          <a:xfrm>
            <a:off x="21029190" y="6093048"/>
            <a:ext cx="2272800" cy="9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फेफड़े</a:t>
            </a:r>
          </a:p>
        </p:txBody>
      </p:sp>
      <p:sp>
        <p:nvSpPr>
          <p:cNvPr id="9" name="Left main…">
            <a:extLst>
              <a:ext uri="{FF2B5EF4-FFF2-40B4-BE49-F238E27FC236}">
                <a16:creationId xmlns:a16="http://schemas.microsoft.com/office/drawing/2014/main" id="{7A061658-6822-6310-4F1D-16651B65AC0B}"/>
              </a:ext>
            </a:extLst>
          </p:cNvPr>
          <p:cNvSpPr txBox="1"/>
          <p:nvPr/>
        </p:nvSpPr>
        <p:spPr>
          <a:xfrm>
            <a:off x="20666459" y="8532316"/>
            <a:ext cx="3644734" cy="1802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बायां मुख्य</a:t>
            </a:r>
          </a:p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श्वसनी</a:t>
            </a:r>
          </a:p>
        </p:txBody>
      </p:sp>
      <p:sp>
        <p:nvSpPr>
          <p:cNvPr id="10" name="Right main…">
            <a:extLst>
              <a:ext uri="{FF2B5EF4-FFF2-40B4-BE49-F238E27FC236}">
                <a16:creationId xmlns:a16="http://schemas.microsoft.com/office/drawing/2014/main" id="{92F40AE4-B353-57A4-E75F-CBE7B40B5084}"/>
              </a:ext>
            </a:extLst>
          </p:cNvPr>
          <p:cNvSpPr txBox="1"/>
          <p:nvPr/>
        </p:nvSpPr>
        <p:spPr>
          <a:xfrm>
            <a:off x="7284839" y="8661547"/>
            <a:ext cx="4139540" cy="1802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दायां मुख्य</a:t>
            </a:r>
          </a:p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श्वसनी</a:t>
            </a:r>
          </a:p>
        </p:txBody>
      </p:sp>
      <p:sp>
        <p:nvSpPr>
          <p:cNvPr id="11" name="Trachea">
            <a:extLst>
              <a:ext uri="{FF2B5EF4-FFF2-40B4-BE49-F238E27FC236}">
                <a16:creationId xmlns:a16="http://schemas.microsoft.com/office/drawing/2014/main" id="{E2FDC75C-A1F6-49ED-8F9C-655A09D05005}"/>
              </a:ext>
            </a:extLst>
          </p:cNvPr>
          <p:cNvSpPr txBox="1"/>
          <p:nvPr/>
        </p:nvSpPr>
        <p:spPr>
          <a:xfrm>
            <a:off x="7160672" y="6639794"/>
            <a:ext cx="2808116" cy="9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ट्रेकिआ</a:t>
            </a:r>
          </a:p>
        </p:txBody>
      </p:sp>
      <p:sp>
        <p:nvSpPr>
          <p:cNvPr id="12" name="Pharynx">
            <a:extLst>
              <a:ext uri="{FF2B5EF4-FFF2-40B4-BE49-F238E27FC236}">
                <a16:creationId xmlns:a16="http://schemas.microsoft.com/office/drawing/2014/main" id="{4DDB346A-C4E2-C1A7-6D9A-9D2021380B3E}"/>
              </a:ext>
            </a:extLst>
          </p:cNvPr>
          <p:cNvSpPr txBox="1"/>
          <p:nvPr/>
        </p:nvSpPr>
        <p:spPr>
          <a:xfrm>
            <a:off x="7893638" y="2910555"/>
            <a:ext cx="2921941" cy="984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उदर में भोजन</a:t>
            </a:r>
          </a:p>
        </p:txBody>
      </p:sp>
      <p:sp>
        <p:nvSpPr>
          <p:cNvPr id="13" name="(oropharynx and…">
            <a:extLst>
              <a:ext uri="{FF2B5EF4-FFF2-40B4-BE49-F238E27FC236}">
                <a16:creationId xmlns:a16="http://schemas.microsoft.com/office/drawing/2014/main" id="{B99CF22D-CA26-8449-00B9-5B7BCE9F9F52}"/>
              </a:ext>
            </a:extLst>
          </p:cNvPr>
          <p:cNvSpPr txBox="1"/>
          <p:nvPr/>
        </p:nvSpPr>
        <p:spPr>
          <a:xfrm>
            <a:off x="7837683" y="3800558"/>
            <a:ext cx="4139540" cy="1802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(ओरॉफैरिंक्स और</a:t>
            </a:r>
          </a:p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नासोफैरिंक्स)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C187093D-F278-71FB-E082-ED4F05E7C0DE}"/>
              </a:ext>
            </a:extLst>
          </p:cNvPr>
          <p:cNvSpPr/>
          <p:nvPr/>
        </p:nvSpPr>
        <p:spPr>
          <a:xfrm flipV="1">
            <a:off x="15009813" y="3828485"/>
            <a:ext cx="4878536" cy="174374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1EBC955F-3B5F-DAA9-6BCC-077A321D8BF3}"/>
              </a:ext>
            </a:extLst>
          </p:cNvPr>
          <p:cNvSpPr/>
          <p:nvPr/>
        </p:nvSpPr>
        <p:spPr>
          <a:xfrm flipV="1">
            <a:off x="15009814" y="5133823"/>
            <a:ext cx="6019058" cy="1133930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0FA93F55-284F-E090-2714-602A815DC0E4}"/>
              </a:ext>
            </a:extLst>
          </p:cNvPr>
          <p:cNvSpPr/>
          <p:nvPr/>
        </p:nvSpPr>
        <p:spPr>
          <a:xfrm flipV="1">
            <a:off x="13790180" y="6617161"/>
            <a:ext cx="6968395" cy="174374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A24320BB-58CC-DFD2-658A-C2AC93BE070F}"/>
              </a:ext>
            </a:extLst>
          </p:cNvPr>
          <p:cNvSpPr/>
          <p:nvPr/>
        </p:nvSpPr>
        <p:spPr>
          <a:xfrm flipV="1">
            <a:off x="16908486" y="6617160"/>
            <a:ext cx="3850088" cy="187560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12D08E03-3E5D-20F9-2E26-ACE243D82032}"/>
              </a:ext>
            </a:extLst>
          </p:cNvPr>
          <p:cNvSpPr/>
          <p:nvPr/>
        </p:nvSpPr>
        <p:spPr>
          <a:xfrm flipV="1">
            <a:off x="16404153" y="9231133"/>
            <a:ext cx="4008310" cy="21426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A4953499-317F-B771-CC4A-2695EC537F62}"/>
              </a:ext>
            </a:extLst>
          </p:cNvPr>
          <p:cNvSpPr/>
          <p:nvPr/>
        </p:nvSpPr>
        <p:spPr>
          <a:xfrm>
            <a:off x="10302686" y="3479077"/>
            <a:ext cx="2267860" cy="34940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AD46FBCE-342E-776C-FEC7-D5818E5A7DA3}"/>
              </a:ext>
            </a:extLst>
          </p:cNvPr>
          <p:cNvSpPr/>
          <p:nvPr/>
        </p:nvSpPr>
        <p:spPr>
          <a:xfrm flipV="1">
            <a:off x="9432460" y="6966570"/>
            <a:ext cx="5923465" cy="17140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52C8E987-AA59-C4D8-1559-45BDFEB1B076}"/>
              </a:ext>
            </a:extLst>
          </p:cNvPr>
          <p:cNvSpPr/>
          <p:nvPr/>
        </p:nvSpPr>
        <p:spPr>
          <a:xfrm>
            <a:off x="10078535" y="9405837"/>
            <a:ext cx="4756573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12463" y="12737239"/>
            <a:ext cx="3686352" cy="6772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103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A61302-4A73-108E-8414-DE535026A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E9DCA826-8957-4E3F-D045-02E5798CC3C8}"/>
              </a:ext>
            </a:extLst>
          </p:cNvPr>
          <p:cNvSpPr txBox="1"/>
          <p:nvPr/>
        </p:nvSpPr>
        <p:spPr>
          <a:xfrm>
            <a:off x="1229822" y="269600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पाचन तंत्र</a:t>
            </a:r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A721FE17-F5D1-9610-823B-6086104D0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476" y="1051854"/>
            <a:ext cx="6130330" cy="1186629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tomach">
            <a:extLst>
              <a:ext uri="{FF2B5EF4-FFF2-40B4-BE49-F238E27FC236}">
                <a16:creationId xmlns:a16="http://schemas.microsoft.com/office/drawing/2014/main" id="{E8235982-D1E2-2135-D810-25DB1DBEC748}"/>
              </a:ext>
            </a:extLst>
          </p:cNvPr>
          <p:cNvSpPr txBox="1"/>
          <p:nvPr/>
        </p:nvSpPr>
        <p:spPr>
          <a:xfrm>
            <a:off x="19449374" y="5151359"/>
            <a:ext cx="3026736" cy="95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पेट</a:t>
            </a:r>
          </a:p>
        </p:txBody>
      </p:sp>
      <p:sp>
        <p:nvSpPr>
          <p:cNvPr id="6" name="Large intestine">
            <a:extLst>
              <a:ext uri="{FF2B5EF4-FFF2-40B4-BE49-F238E27FC236}">
                <a16:creationId xmlns:a16="http://schemas.microsoft.com/office/drawing/2014/main" id="{8A9A5B97-B92F-0038-EB3D-2255B94BDEE3}"/>
              </a:ext>
            </a:extLst>
          </p:cNvPr>
          <p:cNvSpPr txBox="1"/>
          <p:nvPr/>
        </p:nvSpPr>
        <p:spPr>
          <a:xfrm>
            <a:off x="20118097" y="6784493"/>
            <a:ext cx="4123437" cy="95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बड़ी</a:t>
            </a:r>
          </a:p>
        </p:txBody>
      </p:sp>
      <p:sp>
        <p:nvSpPr>
          <p:cNvPr id="7" name="Small  intestine">
            <a:extLst>
              <a:ext uri="{FF2B5EF4-FFF2-40B4-BE49-F238E27FC236}">
                <a16:creationId xmlns:a16="http://schemas.microsoft.com/office/drawing/2014/main" id="{D5DEEB1E-7BDD-DBF0-95C8-4BDC5F11D552}"/>
              </a:ext>
            </a:extLst>
          </p:cNvPr>
          <p:cNvSpPr txBox="1"/>
          <p:nvPr/>
        </p:nvSpPr>
        <p:spPr>
          <a:xfrm>
            <a:off x="19973557" y="8874828"/>
            <a:ext cx="4249490" cy="95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छोटी आंत</a:t>
            </a:r>
          </a:p>
        </p:txBody>
      </p:sp>
      <p:sp>
        <p:nvSpPr>
          <p:cNvPr id="8" name="Anus">
            <a:extLst>
              <a:ext uri="{FF2B5EF4-FFF2-40B4-BE49-F238E27FC236}">
                <a16:creationId xmlns:a16="http://schemas.microsoft.com/office/drawing/2014/main" id="{F9EC94EB-4979-53A7-867E-F619F0332E76}"/>
              </a:ext>
            </a:extLst>
          </p:cNvPr>
          <p:cNvSpPr txBox="1"/>
          <p:nvPr/>
        </p:nvSpPr>
        <p:spPr>
          <a:xfrm>
            <a:off x="20465752" y="11052114"/>
            <a:ext cx="1877575" cy="95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गुदा</a:t>
            </a:r>
          </a:p>
        </p:txBody>
      </p:sp>
      <p:sp>
        <p:nvSpPr>
          <p:cNvPr id="9" name="Mouth">
            <a:extLst>
              <a:ext uri="{FF2B5EF4-FFF2-40B4-BE49-F238E27FC236}">
                <a16:creationId xmlns:a16="http://schemas.microsoft.com/office/drawing/2014/main" id="{0C2500F7-3E2D-824D-4908-579BBCC52BFD}"/>
              </a:ext>
            </a:extLst>
          </p:cNvPr>
          <p:cNvSpPr txBox="1"/>
          <p:nvPr/>
        </p:nvSpPr>
        <p:spPr>
          <a:xfrm>
            <a:off x="9247635" y="2798754"/>
            <a:ext cx="2210046" cy="958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        </a:t>
            </a:r>
            <a:r>
              <a:rPr dirty="0" err="1"/>
              <a:t>मुँह</a:t>
            </a:r>
            <a:endParaRPr dirty="0"/>
          </a:p>
        </p:txBody>
      </p:sp>
      <p:sp>
        <p:nvSpPr>
          <p:cNvPr id="10" name="Oesophagus">
            <a:extLst>
              <a:ext uri="{FF2B5EF4-FFF2-40B4-BE49-F238E27FC236}">
                <a16:creationId xmlns:a16="http://schemas.microsoft.com/office/drawing/2014/main" id="{47F099D1-9FB7-55CE-9C01-9CE2BC49BD62}"/>
              </a:ext>
            </a:extLst>
          </p:cNvPr>
          <p:cNvSpPr txBox="1"/>
          <p:nvPr/>
        </p:nvSpPr>
        <p:spPr>
          <a:xfrm>
            <a:off x="7208191" y="5151359"/>
            <a:ext cx="4249490" cy="95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                   </a:t>
            </a:r>
            <a:r>
              <a:rPr dirty="0" err="1"/>
              <a:t>घेघा</a:t>
            </a:r>
            <a:endParaRPr dirty="0"/>
          </a:p>
        </p:txBody>
      </p:sp>
      <p:sp>
        <p:nvSpPr>
          <p:cNvPr id="11" name="Liver">
            <a:extLst>
              <a:ext uri="{FF2B5EF4-FFF2-40B4-BE49-F238E27FC236}">
                <a16:creationId xmlns:a16="http://schemas.microsoft.com/office/drawing/2014/main" id="{77376665-B879-9422-C98D-F48AA0A67638}"/>
              </a:ext>
            </a:extLst>
          </p:cNvPr>
          <p:cNvSpPr txBox="1"/>
          <p:nvPr/>
        </p:nvSpPr>
        <p:spPr>
          <a:xfrm>
            <a:off x="8852896" y="7335958"/>
            <a:ext cx="1804307" cy="95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जिगर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42C6493F-3C44-D747-659C-6CD032BF27D0}"/>
              </a:ext>
            </a:extLst>
          </p:cNvPr>
          <p:cNvSpPr/>
          <p:nvPr/>
        </p:nvSpPr>
        <p:spPr>
          <a:xfrm flipV="1">
            <a:off x="16177262" y="5630363"/>
            <a:ext cx="3026691" cy="1962220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620EB6EA-DE80-438F-6B44-3D8AA99E2998}"/>
              </a:ext>
            </a:extLst>
          </p:cNvPr>
          <p:cNvSpPr/>
          <p:nvPr/>
        </p:nvSpPr>
        <p:spPr>
          <a:xfrm flipV="1">
            <a:off x="16177261" y="7323258"/>
            <a:ext cx="3728857" cy="849654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961D7294-EC05-2582-B426-072F54B548EC}"/>
              </a:ext>
            </a:extLst>
          </p:cNvPr>
          <p:cNvSpPr/>
          <p:nvPr/>
        </p:nvSpPr>
        <p:spPr>
          <a:xfrm>
            <a:off x="16007333" y="9361784"/>
            <a:ext cx="3728857" cy="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5F28B431-A65A-8F5D-F07C-5AD4A3F1E4D5}"/>
              </a:ext>
            </a:extLst>
          </p:cNvPr>
          <p:cNvSpPr/>
          <p:nvPr/>
        </p:nvSpPr>
        <p:spPr>
          <a:xfrm>
            <a:off x="15500747" y="11564470"/>
            <a:ext cx="4703553" cy="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17B2C407-4A35-8D52-81A4-F35200B7AB17}"/>
              </a:ext>
            </a:extLst>
          </p:cNvPr>
          <p:cNvSpPr/>
          <p:nvPr/>
        </p:nvSpPr>
        <p:spPr>
          <a:xfrm>
            <a:off x="10245719" y="7833050"/>
            <a:ext cx="3898788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DC280371-A45D-B401-A962-EDC4C3AC72AA}"/>
              </a:ext>
            </a:extLst>
          </p:cNvPr>
          <p:cNvSpPr/>
          <p:nvPr/>
        </p:nvSpPr>
        <p:spPr>
          <a:xfrm>
            <a:off x="10582376" y="5630364"/>
            <a:ext cx="4729203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4AE20775-D865-9C9B-B64D-A521D71BBA3B}"/>
              </a:ext>
            </a:extLst>
          </p:cNvPr>
          <p:cNvSpPr/>
          <p:nvPr/>
        </p:nvSpPr>
        <p:spPr>
          <a:xfrm flipV="1">
            <a:off x="11172323" y="3244921"/>
            <a:ext cx="2632323" cy="962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97648" y="12813337"/>
            <a:ext cx="3686352" cy="6772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852" y="117459"/>
            <a:ext cx="3754825" cy="25595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" y="0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4588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E3AF87-15DB-F587-775F-8659E6531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3299E65A-ED2A-4E14-7D6C-75407FF86989}"/>
              </a:ext>
            </a:extLst>
          </p:cNvPr>
          <p:cNvSpPr txBox="1"/>
          <p:nvPr/>
        </p:nvSpPr>
        <p:spPr>
          <a:xfrm>
            <a:off x="1229822" y="269600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मूत्र प्रणाली</a:t>
            </a:r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32B32112-A03B-6BE9-0B19-F55DC1100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632" y="1095169"/>
            <a:ext cx="7746259" cy="1169772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Kidneys">
            <a:extLst>
              <a:ext uri="{FF2B5EF4-FFF2-40B4-BE49-F238E27FC236}">
                <a16:creationId xmlns:a16="http://schemas.microsoft.com/office/drawing/2014/main" id="{A5E50405-CD0D-C0F2-7A4D-3D08749802D5}"/>
              </a:ext>
            </a:extLst>
          </p:cNvPr>
          <p:cNvSpPr txBox="1"/>
          <p:nvPr/>
        </p:nvSpPr>
        <p:spPr>
          <a:xfrm>
            <a:off x="20163587" y="4867042"/>
            <a:ext cx="2741112" cy="93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गुर्दे</a:t>
            </a:r>
          </a:p>
        </p:txBody>
      </p:sp>
      <p:sp>
        <p:nvSpPr>
          <p:cNvPr id="6" name="Urinary bladder">
            <a:extLst>
              <a:ext uri="{FF2B5EF4-FFF2-40B4-BE49-F238E27FC236}">
                <a16:creationId xmlns:a16="http://schemas.microsoft.com/office/drawing/2014/main" id="{DF76A237-D9D5-1C68-A067-A80413C767ED}"/>
              </a:ext>
            </a:extLst>
          </p:cNvPr>
          <p:cNvSpPr txBox="1"/>
          <p:nvPr/>
        </p:nvSpPr>
        <p:spPr>
          <a:xfrm>
            <a:off x="19182337" y="8795740"/>
            <a:ext cx="5023009" cy="93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मूत्राशय</a:t>
            </a:r>
          </a:p>
        </p:txBody>
      </p:sp>
      <p:sp>
        <p:nvSpPr>
          <p:cNvPr id="7" name="Urethra">
            <a:extLst>
              <a:ext uri="{FF2B5EF4-FFF2-40B4-BE49-F238E27FC236}">
                <a16:creationId xmlns:a16="http://schemas.microsoft.com/office/drawing/2014/main" id="{0F4E8FA0-4CEA-1CE2-2AA5-CD4248B106B5}"/>
              </a:ext>
            </a:extLst>
          </p:cNvPr>
          <p:cNvSpPr txBox="1"/>
          <p:nvPr/>
        </p:nvSpPr>
        <p:spPr>
          <a:xfrm>
            <a:off x="19995542" y="10268043"/>
            <a:ext cx="2523743" cy="93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मूत्रमार्ग</a:t>
            </a:r>
          </a:p>
        </p:txBody>
      </p:sp>
      <p:sp>
        <p:nvSpPr>
          <p:cNvPr id="8" name="Ureters">
            <a:extLst>
              <a:ext uri="{FF2B5EF4-FFF2-40B4-BE49-F238E27FC236}">
                <a16:creationId xmlns:a16="http://schemas.microsoft.com/office/drawing/2014/main" id="{73F58267-CA68-0438-C3BC-E339D90E6B94}"/>
              </a:ext>
            </a:extLst>
          </p:cNvPr>
          <p:cNvSpPr txBox="1"/>
          <p:nvPr/>
        </p:nvSpPr>
        <p:spPr>
          <a:xfrm>
            <a:off x="8013088" y="8426964"/>
            <a:ext cx="2488098" cy="93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मूत्रवाहिनी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DE5DD88C-3B70-1D5B-3993-EE734B578266}"/>
              </a:ext>
            </a:extLst>
          </p:cNvPr>
          <p:cNvSpPr/>
          <p:nvPr/>
        </p:nvSpPr>
        <p:spPr>
          <a:xfrm flipV="1">
            <a:off x="13547583" y="5319261"/>
            <a:ext cx="6439548" cy="192403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8BE6256C-CC5C-FF7F-7D27-D95B185E49B8}"/>
              </a:ext>
            </a:extLst>
          </p:cNvPr>
          <p:cNvSpPr/>
          <p:nvPr/>
        </p:nvSpPr>
        <p:spPr>
          <a:xfrm flipV="1">
            <a:off x="16261280" y="5350597"/>
            <a:ext cx="3725851" cy="1670210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B99BF138-B44B-1373-36E1-2EA5F91004E4}"/>
              </a:ext>
            </a:extLst>
          </p:cNvPr>
          <p:cNvSpPr/>
          <p:nvPr/>
        </p:nvSpPr>
        <p:spPr>
          <a:xfrm flipV="1">
            <a:off x="14873098" y="9408609"/>
            <a:ext cx="4111282" cy="1892695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CE6A0FA6-AB0E-C7DD-48B1-75A746568BA9}"/>
              </a:ext>
            </a:extLst>
          </p:cNvPr>
          <p:cNvSpPr/>
          <p:nvPr/>
        </p:nvSpPr>
        <p:spPr>
          <a:xfrm flipV="1">
            <a:off x="14873097" y="10824996"/>
            <a:ext cx="4825743" cy="113749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172593FF-072F-2A78-1E5B-1440A1F85288}"/>
              </a:ext>
            </a:extLst>
          </p:cNvPr>
          <p:cNvSpPr/>
          <p:nvPr/>
        </p:nvSpPr>
        <p:spPr>
          <a:xfrm flipV="1">
            <a:off x="10075558" y="8506132"/>
            <a:ext cx="5239379" cy="379167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AAD2CFEA-FA45-C96F-D2DE-90DCD736D559}"/>
              </a:ext>
            </a:extLst>
          </p:cNvPr>
          <p:cNvSpPr/>
          <p:nvPr/>
        </p:nvSpPr>
        <p:spPr>
          <a:xfrm flipH="1" flipV="1">
            <a:off x="10047355" y="8916634"/>
            <a:ext cx="4070546" cy="44183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97648" y="12724438"/>
            <a:ext cx="3686352" cy="6772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751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18B55B-B575-5585-E3D6-BA9158F1B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429D2999-C8A2-5C72-7C4E-C39458B44C1E}"/>
              </a:ext>
            </a:extLst>
          </p:cNvPr>
          <p:cNvSpPr txBox="1"/>
          <p:nvPr/>
        </p:nvSpPr>
        <p:spPr>
          <a:xfrm>
            <a:off x="1229822" y="2696000"/>
            <a:ext cx="7113118" cy="213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 err="1"/>
              <a:t>महिला</a:t>
            </a:r>
            <a:r>
              <a:rPr lang="en-IN" dirty="0"/>
              <a:t> </a:t>
            </a:r>
            <a:r>
              <a:rPr lang="en-IN" dirty="0" err="1"/>
              <a:t>प्रजनन</a:t>
            </a:r>
            <a:endParaRPr lang="en-IN" dirty="0"/>
          </a:p>
          <a:p>
            <a:pPr algn="l" rtl="0"/>
            <a:endParaRPr lang="en-IN" sz="1000" dirty="0"/>
          </a:p>
          <a:p>
            <a:pPr algn="l" rtl="0"/>
            <a:r>
              <a:rPr lang="en-IN" dirty="0"/>
              <a:t> प्रणाली</a:t>
            </a:r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174DDF5B-022E-0859-7600-7E71457B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9003" y="4613732"/>
            <a:ext cx="9880744" cy="81774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Vagina">
            <a:extLst>
              <a:ext uri="{FF2B5EF4-FFF2-40B4-BE49-F238E27FC236}">
                <a16:creationId xmlns:a16="http://schemas.microsoft.com/office/drawing/2014/main" id="{1F6513FB-D99F-30ED-F516-1C58A790B020}"/>
              </a:ext>
            </a:extLst>
          </p:cNvPr>
          <p:cNvSpPr txBox="1"/>
          <p:nvPr/>
        </p:nvSpPr>
        <p:spPr>
          <a:xfrm>
            <a:off x="21838935" y="9145233"/>
            <a:ext cx="2628613" cy="1066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प्रजनन नलिका</a:t>
            </a:r>
          </a:p>
        </p:txBody>
      </p:sp>
      <p:sp>
        <p:nvSpPr>
          <p:cNvPr id="6" name="Ovary">
            <a:extLst>
              <a:ext uri="{FF2B5EF4-FFF2-40B4-BE49-F238E27FC236}">
                <a16:creationId xmlns:a16="http://schemas.microsoft.com/office/drawing/2014/main" id="{60D5A49E-52B0-2D0A-3752-F7386E427C22}"/>
              </a:ext>
            </a:extLst>
          </p:cNvPr>
          <p:cNvSpPr txBox="1"/>
          <p:nvPr/>
        </p:nvSpPr>
        <p:spPr>
          <a:xfrm>
            <a:off x="18442987" y="3103231"/>
            <a:ext cx="2340289" cy="1066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अंडाशय</a:t>
            </a:r>
          </a:p>
        </p:txBody>
      </p:sp>
      <p:sp>
        <p:nvSpPr>
          <p:cNvPr id="7" name="Fallopian Tube">
            <a:extLst>
              <a:ext uri="{FF2B5EF4-FFF2-40B4-BE49-F238E27FC236}">
                <a16:creationId xmlns:a16="http://schemas.microsoft.com/office/drawing/2014/main" id="{2E4B6AF5-9866-5727-7A1C-07144B37DFC8}"/>
              </a:ext>
            </a:extLst>
          </p:cNvPr>
          <p:cNvSpPr txBox="1"/>
          <p:nvPr/>
        </p:nvSpPr>
        <p:spPr>
          <a:xfrm>
            <a:off x="9949829" y="2160507"/>
            <a:ext cx="5419735" cy="1066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फलोपियन ट्यूब</a:t>
            </a:r>
          </a:p>
        </p:txBody>
      </p:sp>
      <p:sp>
        <p:nvSpPr>
          <p:cNvPr id="8" name="Uterus">
            <a:extLst>
              <a:ext uri="{FF2B5EF4-FFF2-40B4-BE49-F238E27FC236}">
                <a16:creationId xmlns:a16="http://schemas.microsoft.com/office/drawing/2014/main" id="{5289D6E2-6DB4-CEBA-B069-74D73FE84CC8}"/>
              </a:ext>
            </a:extLst>
          </p:cNvPr>
          <p:cNvSpPr txBox="1"/>
          <p:nvPr/>
        </p:nvSpPr>
        <p:spPr>
          <a:xfrm>
            <a:off x="7397560" y="4874870"/>
            <a:ext cx="2586906" cy="1066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  </a:t>
            </a:r>
            <a:r>
              <a:rPr dirty="0" err="1"/>
              <a:t>गर्भाशय</a:t>
            </a:r>
            <a:endParaRPr dirty="0"/>
          </a:p>
        </p:txBody>
      </p:sp>
      <p:sp>
        <p:nvSpPr>
          <p:cNvPr id="9" name="External…">
            <a:extLst>
              <a:ext uri="{FF2B5EF4-FFF2-40B4-BE49-F238E27FC236}">
                <a16:creationId xmlns:a16="http://schemas.microsoft.com/office/drawing/2014/main" id="{81C71420-94DB-27F4-9F33-0686B9F55D3B}"/>
              </a:ext>
            </a:extLst>
          </p:cNvPr>
          <p:cNvSpPr txBox="1"/>
          <p:nvPr/>
        </p:nvSpPr>
        <p:spPr>
          <a:xfrm>
            <a:off x="6705701" y="10182145"/>
            <a:ext cx="3578088" cy="195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/>
              <a:t>     </a:t>
            </a:r>
            <a:r>
              <a:rPr dirty="0" err="1"/>
              <a:t>बाहरी</a:t>
            </a:r>
            <a:endParaRPr dirty="0"/>
          </a:p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/>
              <a:t>     </a:t>
            </a:r>
            <a:r>
              <a:rPr dirty="0" err="1"/>
              <a:t>गुप्तांग</a:t>
            </a:r>
            <a:endParaRPr dirty="0"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1684656F-4779-386D-5DDF-AFD3E613825F}"/>
              </a:ext>
            </a:extLst>
          </p:cNvPr>
          <p:cNvSpPr/>
          <p:nvPr/>
        </p:nvSpPr>
        <p:spPr>
          <a:xfrm>
            <a:off x="15611245" y="7823991"/>
            <a:ext cx="6038430" cy="169976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57EBCDE7-36CB-EA1D-2B94-4CE31624D62A}"/>
              </a:ext>
            </a:extLst>
          </p:cNvPr>
          <p:cNvSpPr/>
          <p:nvPr/>
        </p:nvSpPr>
        <p:spPr>
          <a:xfrm flipV="1">
            <a:off x="15796936" y="3671008"/>
            <a:ext cx="2646054" cy="1514073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939061EB-B2B9-AABC-46DE-F19D0705E818}"/>
              </a:ext>
            </a:extLst>
          </p:cNvPr>
          <p:cNvSpPr/>
          <p:nvPr/>
        </p:nvSpPr>
        <p:spPr>
          <a:xfrm>
            <a:off x="13618670" y="2899689"/>
            <a:ext cx="1424799" cy="2092562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4F240993-452A-9985-E5CC-BF28731E4A19}"/>
              </a:ext>
            </a:extLst>
          </p:cNvPr>
          <p:cNvSpPr/>
          <p:nvPr/>
        </p:nvSpPr>
        <p:spPr>
          <a:xfrm>
            <a:off x="9379985" y="5370767"/>
            <a:ext cx="4495792" cy="435655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2AFB5837-E358-4B6B-E67E-AB4E6CD9BA15}"/>
              </a:ext>
            </a:extLst>
          </p:cNvPr>
          <p:cNvSpPr/>
          <p:nvPr/>
        </p:nvSpPr>
        <p:spPr>
          <a:xfrm flipV="1">
            <a:off x="9001467" y="9334492"/>
            <a:ext cx="4835030" cy="1710473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89458" y="12557402"/>
            <a:ext cx="3686352" cy="6772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6068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>
              <a:lnSpc>
                <a:spcPct val="150000"/>
              </a:lnSpc>
            </a:pPr>
            <a:r>
              <a:rPr lang="en-US" sz="4800" dirty="0"/>
              <a:t>इस पाठ के पूरा होने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उद्देश्य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2" name="Define infectious disease.…">
            <a:extLst>
              <a:ext uri="{FF2B5EF4-FFF2-40B4-BE49-F238E27FC236}">
                <a16:creationId xmlns:a16="http://schemas.microsoft.com/office/drawing/2014/main" id="{320D5963-5616-DE9C-DD87-2C9C0B0FB324}"/>
              </a:ext>
            </a:extLst>
          </p:cNvPr>
          <p:cNvSpPr txBox="1"/>
          <p:nvPr/>
        </p:nvSpPr>
        <p:spPr>
          <a:xfrm>
            <a:off x="11336956" y="4548324"/>
            <a:ext cx="11983623" cy="477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शारीरिक स्थिति को </a:t>
            </a:r>
            <a:r>
              <a:rPr lang="en-US" dirty="0" err="1"/>
              <a:t>परिभाषित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hi-IN" dirty="0"/>
              <a:t>ने में </a:t>
            </a:r>
            <a:r>
              <a:rPr lang="en-US" dirty="0"/>
              <a:t>.</a:t>
            </a:r>
          </a:p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तीन शारीरिक तलों की पहचान करें और उनका </a:t>
            </a:r>
            <a:r>
              <a:rPr lang="en-US" dirty="0" err="1"/>
              <a:t>वर्णन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hi-IN" dirty="0"/>
              <a:t>ने में </a:t>
            </a:r>
            <a:r>
              <a:rPr lang="en-US" dirty="0"/>
              <a:t>।</a:t>
            </a:r>
          </a:p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मानव शरीर के पाँच क्षेत्रों की </a:t>
            </a:r>
            <a:r>
              <a:rPr lang="en-US" dirty="0" err="1"/>
              <a:t>पहचान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hi-IN" dirty="0"/>
              <a:t>ने में </a:t>
            </a:r>
            <a:r>
              <a:rPr lang="en-US" dirty="0"/>
              <a:t>।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525E3421-B770-D67B-B505-B634661B2501}"/>
              </a:ext>
            </a:extLst>
          </p:cNvPr>
          <p:cNvGrpSpPr/>
          <p:nvPr/>
        </p:nvGrpSpPr>
        <p:grpSpPr>
          <a:xfrm>
            <a:off x="9844663" y="4221679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53E608D0-447C-4381-4CFC-1FDF2EF8CD13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A225B2EF-9644-3ECA-56A9-7EF72F66EF94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1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50603F42-8AF4-8F82-B4E1-4F168675EEC2}"/>
              </a:ext>
            </a:extLst>
          </p:cNvPr>
          <p:cNvGrpSpPr/>
          <p:nvPr/>
        </p:nvGrpSpPr>
        <p:grpSpPr>
          <a:xfrm>
            <a:off x="9844663" y="6130405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2BC4D488-2B92-4391-3DF3-B93AE3690FB5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8" name="2">
              <a:extLst>
                <a:ext uri="{FF2B5EF4-FFF2-40B4-BE49-F238E27FC236}">
                  <a16:creationId xmlns:a16="http://schemas.microsoft.com/office/drawing/2014/main" id="{E7F705C2-AA21-13A7-AE2A-B796DBB3E5EB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rPr dirty="0"/>
                <a:t>2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EDBD89D4-DCBA-DB33-D63D-EFF81E524A11}"/>
              </a:ext>
            </a:extLst>
          </p:cNvPr>
          <p:cNvGrpSpPr/>
          <p:nvPr/>
        </p:nvGrpSpPr>
        <p:grpSpPr>
          <a:xfrm>
            <a:off x="9844662" y="8501888"/>
            <a:ext cx="1219201" cy="1681958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0D544A6A-C9A8-0CF5-D680-5400A744C1B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21" name="3">
              <a:extLst>
                <a:ext uri="{FF2B5EF4-FFF2-40B4-BE49-F238E27FC236}">
                  <a16:creationId xmlns:a16="http://schemas.microsoft.com/office/drawing/2014/main" id="{7DA9F67D-45D5-9BA4-1F6F-49747E27A774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3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05270" y="12813338"/>
            <a:ext cx="3686352" cy="6772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820262-EC44-ACAD-A5BB-A0E5348E4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A8A9C296-016F-3756-9F43-5741BBC24DF6}"/>
              </a:ext>
            </a:extLst>
          </p:cNvPr>
          <p:cNvSpPr txBox="1"/>
          <p:nvPr/>
        </p:nvSpPr>
        <p:spPr>
          <a:xfrm>
            <a:off x="1229822" y="2696000"/>
            <a:ext cx="7113118" cy="283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पुरुष प्रजनन तंत्र</a:t>
            </a:r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E7BDCCB2-FA5C-DB65-1C0A-31C20AB3C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570" y="3248268"/>
            <a:ext cx="11147146" cy="967794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eminal duct">
            <a:extLst>
              <a:ext uri="{FF2B5EF4-FFF2-40B4-BE49-F238E27FC236}">
                <a16:creationId xmlns:a16="http://schemas.microsoft.com/office/drawing/2014/main" id="{373BE51D-FAE8-6896-84FD-425968EE022D}"/>
              </a:ext>
            </a:extLst>
          </p:cNvPr>
          <p:cNvSpPr txBox="1"/>
          <p:nvPr/>
        </p:nvSpPr>
        <p:spPr>
          <a:xfrm>
            <a:off x="18017664" y="1726923"/>
            <a:ext cx="3617627" cy="969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वीर्य वाहिनी</a:t>
            </a:r>
          </a:p>
        </p:txBody>
      </p:sp>
      <p:sp>
        <p:nvSpPr>
          <p:cNvPr id="6" name="Penis">
            <a:extLst>
              <a:ext uri="{FF2B5EF4-FFF2-40B4-BE49-F238E27FC236}">
                <a16:creationId xmlns:a16="http://schemas.microsoft.com/office/drawing/2014/main" id="{82EA2A5A-4A71-9056-B596-D1C1BEA45992}"/>
              </a:ext>
            </a:extLst>
          </p:cNvPr>
          <p:cNvSpPr txBox="1"/>
          <p:nvPr/>
        </p:nvSpPr>
        <p:spPr>
          <a:xfrm>
            <a:off x="5695278" y="8121626"/>
            <a:ext cx="2012577" cy="969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     </a:t>
            </a:r>
            <a:r>
              <a:rPr dirty="0" err="1"/>
              <a:t>लिंग</a:t>
            </a:r>
            <a:endParaRPr dirty="0"/>
          </a:p>
        </p:txBody>
      </p:sp>
      <p:sp>
        <p:nvSpPr>
          <p:cNvPr id="7" name="Testes">
            <a:extLst>
              <a:ext uri="{FF2B5EF4-FFF2-40B4-BE49-F238E27FC236}">
                <a16:creationId xmlns:a16="http://schemas.microsoft.com/office/drawing/2014/main" id="{5D598F9F-94E5-0FFD-C6ED-59E4819722D8}"/>
              </a:ext>
            </a:extLst>
          </p:cNvPr>
          <p:cNvSpPr txBox="1"/>
          <p:nvPr/>
        </p:nvSpPr>
        <p:spPr>
          <a:xfrm>
            <a:off x="7932926" y="12582422"/>
            <a:ext cx="2300139" cy="969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     </a:t>
            </a:r>
            <a:r>
              <a:rPr dirty="0" err="1"/>
              <a:t>वृषण</a:t>
            </a:r>
            <a:endParaRPr dirty="0"/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6862467A-CC0D-E31C-2655-46E9D852D2BC}"/>
              </a:ext>
            </a:extLst>
          </p:cNvPr>
          <p:cNvSpPr/>
          <p:nvPr/>
        </p:nvSpPr>
        <p:spPr>
          <a:xfrm flipV="1">
            <a:off x="15458739" y="2407920"/>
            <a:ext cx="3987501" cy="425552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CEBBE607-0609-7F96-6629-D20D88469B5E}"/>
              </a:ext>
            </a:extLst>
          </p:cNvPr>
          <p:cNvSpPr/>
          <p:nvPr/>
        </p:nvSpPr>
        <p:spPr>
          <a:xfrm>
            <a:off x="7336919" y="8606163"/>
            <a:ext cx="2300139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3DF2ABB5-CC76-C23A-6518-6706CCEDAEAF}"/>
              </a:ext>
            </a:extLst>
          </p:cNvPr>
          <p:cNvSpPr/>
          <p:nvPr/>
        </p:nvSpPr>
        <p:spPr>
          <a:xfrm flipV="1">
            <a:off x="9802465" y="10866728"/>
            <a:ext cx="2056239" cy="2228133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22170" y="12823026"/>
            <a:ext cx="3686352" cy="677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0683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A67BF-E7F1-5C7C-C3AE-6F5E66954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B93CFF75-7EDE-9F16-1E36-754A0EBADCBE}"/>
              </a:ext>
            </a:extLst>
          </p:cNvPr>
          <p:cNvSpPr txBox="1"/>
          <p:nvPr/>
        </p:nvSpPr>
        <p:spPr>
          <a:xfrm>
            <a:off x="1229822" y="269600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तंत्रिका तंत्र</a:t>
            </a:r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0F596165-3B59-D793-7559-B47DC0CB2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692574"/>
            <a:ext cx="4977328" cy="1168850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entral nervous system">
            <a:extLst>
              <a:ext uri="{FF2B5EF4-FFF2-40B4-BE49-F238E27FC236}">
                <a16:creationId xmlns:a16="http://schemas.microsoft.com/office/drawing/2014/main" id="{A82C78AF-26CE-B5E6-2C1C-301C98753DE4}"/>
              </a:ext>
            </a:extLst>
          </p:cNvPr>
          <p:cNvSpPr txBox="1"/>
          <p:nvPr/>
        </p:nvSpPr>
        <p:spPr>
          <a:xfrm>
            <a:off x="16768920" y="2070730"/>
            <a:ext cx="6601510" cy="96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solidFill>
                  <a:srgbClr val="1F4E8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t>केंद्रीय तंत्रिका तंत्र</a:t>
            </a:r>
          </a:p>
        </p:txBody>
      </p:sp>
      <p:sp>
        <p:nvSpPr>
          <p:cNvPr id="6" name="Spinal cord">
            <a:extLst>
              <a:ext uri="{FF2B5EF4-FFF2-40B4-BE49-F238E27FC236}">
                <a16:creationId xmlns:a16="http://schemas.microsoft.com/office/drawing/2014/main" id="{AB980D6C-5F62-E793-94A0-12AE0BC94803}"/>
              </a:ext>
            </a:extLst>
          </p:cNvPr>
          <p:cNvSpPr txBox="1"/>
          <p:nvPr/>
        </p:nvSpPr>
        <p:spPr>
          <a:xfrm>
            <a:off x="18344179" y="4197029"/>
            <a:ext cx="3784238" cy="943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मेरुदंड</a:t>
            </a:r>
          </a:p>
        </p:txBody>
      </p:sp>
      <p:sp>
        <p:nvSpPr>
          <p:cNvPr id="7" name="Brain">
            <a:extLst>
              <a:ext uri="{FF2B5EF4-FFF2-40B4-BE49-F238E27FC236}">
                <a16:creationId xmlns:a16="http://schemas.microsoft.com/office/drawing/2014/main" id="{4684DF20-FA20-C5EC-7CBE-A51C3B8C022C}"/>
              </a:ext>
            </a:extLst>
          </p:cNvPr>
          <p:cNvSpPr txBox="1"/>
          <p:nvPr/>
        </p:nvSpPr>
        <p:spPr>
          <a:xfrm>
            <a:off x="8872168" y="1642043"/>
            <a:ext cx="1886331" cy="943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दिमाग</a:t>
            </a:r>
          </a:p>
        </p:txBody>
      </p:sp>
      <p:sp>
        <p:nvSpPr>
          <p:cNvPr id="8" name="Peripheral…">
            <a:extLst>
              <a:ext uri="{FF2B5EF4-FFF2-40B4-BE49-F238E27FC236}">
                <a16:creationId xmlns:a16="http://schemas.microsoft.com/office/drawing/2014/main" id="{D695C516-6D1E-C354-E1B2-7696262F4C73}"/>
              </a:ext>
            </a:extLst>
          </p:cNvPr>
          <p:cNvSpPr txBox="1"/>
          <p:nvPr/>
        </p:nvSpPr>
        <p:spPr>
          <a:xfrm>
            <a:off x="6248632" y="4977105"/>
            <a:ext cx="3691787" cy="2531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914400" rtl="0">
              <a:defRPr sz="4000">
                <a:solidFill>
                  <a:srgbClr val="1F4E8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 err="1"/>
              <a:t>परिधीय</a:t>
            </a:r>
            <a:endParaRPr dirty="0"/>
          </a:p>
          <a:p>
            <a:pPr algn="l" defTabSz="914400" rtl="0">
              <a:defRPr sz="4000">
                <a:solidFill>
                  <a:srgbClr val="1F4E8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dirty="0"/>
              <a:t>तंत्रिका तंत्र </a:t>
            </a:r>
            <a:endParaRPr dirty="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BC1C6329-24F5-3732-B4D6-FC01E01CD7B1}"/>
              </a:ext>
            </a:extLst>
          </p:cNvPr>
          <p:cNvSpPr/>
          <p:nvPr/>
        </p:nvSpPr>
        <p:spPr>
          <a:xfrm>
            <a:off x="10524469" y="2197254"/>
            <a:ext cx="4058292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741F6F59-E46E-098E-40AB-E323A862806E}"/>
              </a:ext>
            </a:extLst>
          </p:cNvPr>
          <p:cNvSpPr/>
          <p:nvPr/>
        </p:nvSpPr>
        <p:spPr>
          <a:xfrm>
            <a:off x="14696454" y="3530649"/>
            <a:ext cx="3578245" cy="110537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49269ACB-AB2D-2EFB-2319-A0A202DE75C7}"/>
              </a:ext>
            </a:extLst>
          </p:cNvPr>
          <p:cNvSpPr/>
          <p:nvPr/>
        </p:nvSpPr>
        <p:spPr>
          <a:xfrm flipV="1">
            <a:off x="8597967" y="4866568"/>
            <a:ext cx="5599494" cy="1291706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0B2D59E9-AAD4-46AF-A31C-163B13819346}"/>
              </a:ext>
            </a:extLst>
          </p:cNvPr>
          <p:cNvSpPr/>
          <p:nvPr/>
        </p:nvSpPr>
        <p:spPr>
          <a:xfrm flipV="1">
            <a:off x="8635864" y="5700333"/>
            <a:ext cx="4892057" cy="49583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458C9998-FF31-AE65-F95B-770A1B910AA4}"/>
              </a:ext>
            </a:extLst>
          </p:cNvPr>
          <p:cNvSpPr/>
          <p:nvPr/>
        </p:nvSpPr>
        <p:spPr>
          <a:xfrm>
            <a:off x="8686398" y="6202488"/>
            <a:ext cx="5511065" cy="1500146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B093D2E0-47A8-35E2-007A-28FB4749CB73}"/>
              </a:ext>
            </a:extLst>
          </p:cNvPr>
          <p:cNvSpPr/>
          <p:nvPr/>
        </p:nvSpPr>
        <p:spPr>
          <a:xfrm>
            <a:off x="8686396" y="6202487"/>
            <a:ext cx="5511065" cy="4841525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BC4F5479-5145-FAE4-3550-614F8AEB0BA7}"/>
              </a:ext>
            </a:extLst>
          </p:cNvPr>
          <p:cNvSpPr/>
          <p:nvPr/>
        </p:nvSpPr>
        <p:spPr>
          <a:xfrm flipV="1">
            <a:off x="14805414" y="2545984"/>
            <a:ext cx="1667838" cy="114614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69675" y="12703814"/>
            <a:ext cx="3686352" cy="6772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7510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0271F-691C-6349-81D4-FB0510ACB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A92AC3CE-2942-04F2-477A-12558D17B00F}"/>
              </a:ext>
            </a:extLst>
          </p:cNvPr>
          <p:cNvSpPr txBox="1"/>
          <p:nvPr/>
        </p:nvSpPr>
        <p:spPr>
          <a:xfrm>
            <a:off x="1280182" y="2596228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अंत: स्रावी प्रणाली</a:t>
            </a:r>
          </a:p>
        </p:txBody>
      </p:sp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34EC2904-B7C0-92EA-FAEE-1AEC13C37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348" y="1220544"/>
            <a:ext cx="7984281" cy="115695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ituitary">
            <a:extLst>
              <a:ext uri="{FF2B5EF4-FFF2-40B4-BE49-F238E27FC236}">
                <a16:creationId xmlns:a16="http://schemas.microsoft.com/office/drawing/2014/main" id="{4D197DC2-1196-B4CD-D1B0-09CC9FD6C9F2}"/>
              </a:ext>
            </a:extLst>
          </p:cNvPr>
          <p:cNvSpPr txBox="1"/>
          <p:nvPr/>
        </p:nvSpPr>
        <p:spPr>
          <a:xfrm>
            <a:off x="18623858" y="1057159"/>
            <a:ext cx="2767689" cy="92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पिट्यूटरी</a:t>
            </a:r>
          </a:p>
        </p:txBody>
      </p:sp>
      <p:sp>
        <p:nvSpPr>
          <p:cNvPr id="5" name="Thyroid">
            <a:extLst>
              <a:ext uri="{FF2B5EF4-FFF2-40B4-BE49-F238E27FC236}">
                <a16:creationId xmlns:a16="http://schemas.microsoft.com/office/drawing/2014/main" id="{2717E1C1-D2F1-90E2-A554-410F53989AE8}"/>
              </a:ext>
            </a:extLst>
          </p:cNvPr>
          <p:cNvSpPr txBox="1"/>
          <p:nvPr/>
        </p:nvSpPr>
        <p:spPr>
          <a:xfrm>
            <a:off x="19114013" y="2931460"/>
            <a:ext cx="2553222" cy="92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थाइरोइड</a:t>
            </a:r>
          </a:p>
        </p:txBody>
      </p:sp>
      <p:sp>
        <p:nvSpPr>
          <p:cNvPr id="6" name="Adrenals">
            <a:extLst>
              <a:ext uri="{FF2B5EF4-FFF2-40B4-BE49-F238E27FC236}">
                <a16:creationId xmlns:a16="http://schemas.microsoft.com/office/drawing/2014/main" id="{2A2399FE-76CB-FD77-4A0F-A4E01766A278}"/>
              </a:ext>
            </a:extLst>
          </p:cNvPr>
          <p:cNvSpPr txBox="1"/>
          <p:nvPr/>
        </p:nvSpPr>
        <p:spPr>
          <a:xfrm>
            <a:off x="19277398" y="4793062"/>
            <a:ext cx="3184465" cy="92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अधिवृक्क</a:t>
            </a:r>
          </a:p>
        </p:txBody>
      </p:sp>
      <p:sp>
        <p:nvSpPr>
          <p:cNvPr id="7" name="Ovaries…">
            <a:extLst>
              <a:ext uri="{FF2B5EF4-FFF2-40B4-BE49-F238E27FC236}">
                <a16:creationId xmlns:a16="http://schemas.microsoft.com/office/drawing/2014/main" id="{086417D4-3768-B652-B535-98E77F1D5654}"/>
              </a:ext>
            </a:extLst>
          </p:cNvPr>
          <p:cNvSpPr txBox="1"/>
          <p:nvPr/>
        </p:nvSpPr>
        <p:spPr>
          <a:xfrm>
            <a:off x="18934926" y="10854086"/>
            <a:ext cx="2911397" cy="1685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अंडाशय</a:t>
            </a:r>
          </a:p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(महिला)</a:t>
            </a:r>
          </a:p>
        </p:txBody>
      </p:sp>
      <p:sp>
        <p:nvSpPr>
          <p:cNvPr id="8" name="Testes…">
            <a:extLst>
              <a:ext uri="{FF2B5EF4-FFF2-40B4-BE49-F238E27FC236}">
                <a16:creationId xmlns:a16="http://schemas.microsoft.com/office/drawing/2014/main" id="{E648F43D-FC77-C42C-1CC0-AE371B7129EF}"/>
              </a:ext>
            </a:extLst>
          </p:cNvPr>
          <p:cNvSpPr txBox="1"/>
          <p:nvPr/>
        </p:nvSpPr>
        <p:spPr>
          <a:xfrm>
            <a:off x="8393300" y="10837305"/>
            <a:ext cx="2607993" cy="1685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वृषण</a:t>
            </a:r>
          </a:p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(पुरुष)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261BDE53-F927-6641-1EBB-CD25E22A5DBA}"/>
              </a:ext>
            </a:extLst>
          </p:cNvPr>
          <p:cNvSpPr/>
          <p:nvPr/>
        </p:nvSpPr>
        <p:spPr>
          <a:xfrm flipV="1">
            <a:off x="13898029" y="1710698"/>
            <a:ext cx="4562446" cy="813843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DCE5D90E-01F6-2332-FE50-859ADC65C57B}"/>
              </a:ext>
            </a:extLst>
          </p:cNvPr>
          <p:cNvSpPr/>
          <p:nvPr/>
        </p:nvSpPr>
        <p:spPr>
          <a:xfrm flipV="1">
            <a:off x="13898028" y="3501766"/>
            <a:ext cx="5052601" cy="816925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07BA0A45-EAD7-0789-7166-D2F279A4339B}"/>
              </a:ext>
            </a:extLst>
          </p:cNvPr>
          <p:cNvSpPr/>
          <p:nvPr/>
        </p:nvSpPr>
        <p:spPr>
          <a:xfrm flipV="1">
            <a:off x="13410955" y="5295917"/>
            <a:ext cx="5703059" cy="2281224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3581BC50-6EDC-2BE2-C0DE-D699D20418F3}"/>
              </a:ext>
            </a:extLst>
          </p:cNvPr>
          <p:cNvSpPr/>
          <p:nvPr/>
        </p:nvSpPr>
        <p:spPr>
          <a:xfrm flipV="1">
            <a:off x="14224796" y="5295917"/>
            <a:ext cx="4889216" cy="2281224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4E574F44-ED0A-DFC0-2380-CEA32422AF11}"/>
              </a:ext>
            </a:extLst>
          </p:cNvPr>
          <p:cNvSpPr/>
          <p:nvPr/>
        </p:nvSpPr>
        <p:spPr>
          <a:xfrm>
            <a:off x="16506020" y="9368208"/>
            <a:ext cx="2117839" cy="1794152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1E3B5938-3FB7-7982-E29E-21B947BAA52A}"/>
              </a:ext>
            </a:extLst>
          </p:cNvPr>
          <p:cNvSpPr/>
          <p:nvPr/>
        </p:nvSpPr>
        <p:spPr>
          <a:xfrm>
            <a:off x="18460474" y="9531593"/>
            <a:ext cx="163385" cy="163076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74795387-166D-CC5F-ED26-C8F3A77D9CC4}"/>
              </a:ext>
            </a:extLst>
          </p:cNvPr>
          <p:cNvSpPr/>
          <p:nvPr/>
        </p:nvSpPr>
        <p:spPr>
          <a:xfrm>
            <a:off x="13247571" y="2197770"/>
            <a:ext cx="650458" cy="653541"/>
          </a:xfrm>
          <a:prstGeom prst="ellipse">
            <a:avLst/>
          </a:prstGeom>
          <a:ln w="381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 defTabSz="914400" rtl="0">
              <a:defRPr sz="23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E2F40A58-9AEC-DEBB-A84F-B76A3E80D676}"/>
              </a:ext>
            </a:extLst>
          </p:cNvPr>
          <p:cNvSpPr/>
          <p:nvPr/>
        </p:nvSpPr>
        <p:spPr>
          <a:xfrm>
            <a:off x="10149424" y="11652514"/>
            <a:ext cx="3421836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8687" y="12813337"/>
            <a:ext cx="3686352" cy="6772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8630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6A9B2-A162-4007-DE07-FA63FED3C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C1141CC9-52CA-D7A2-8E89-DEAE4E819097}"/>
              </a:ext>
            </a:extLst>
          </p:cNvPr>
          <p:cNvSpPr txBox="1"/>
          <p:nvPr/>
        </p:nvSpPr>
        <p:spPr>
          <a:xfrm>
            <a:off x="1229822" y="269600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कंकाल प्रणाली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A6ADDB2F-6262-AD7E-3C2D-5100F0F724A1}"/>
              </a:ext>
            </a:extLst>
          </p:cNvPr>
          <p:cNvGrpSpPr/>
          <p:nvPr/>
        </p:nvGrpSpPr>
        <p:grpSpPr>
          <a:xfrm>
            <a:off x="9262957" y="213361"/>
            <a:ext cx="12255923" cy="13098374"/>
            <a:chOff x="0" y="256015"/>
            <a:chExt cx="11324138" cy="12651452"/>
          </a:xfrm>
        </p:grpSpPr>
        <p:pic>
          <p:nvPicPr>
            <p:cNvPr id="4" name="Image" descr="Image">
              <a:extLst>
                <a:ext uri="{FF2B5EF4-FFF2-40B4-BE49-F238E27FC236}">
                  <a16:creationId xmlns:a16="http://schemas.microsoft.com/office/drawing/2014/main" id="{478ECB30-3018-A6A2-84E9-59C9A3821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3392"/>
            <a:stretch>
              <a:fillRect/>
            </a:stretch>
          </p:blipFill>
          <p:spPr>
            <a:xfrm>
              <a:off x="0" y="1101405"/>
              <a:ext cx="11324139" cy="11806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D1FAC53C-95FB-62D2-EFF3-F0265292D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2223" r="34135" b="94752"/>
            <a:stretch>
              <a:fillRect/>
            </a:stretch>
          </p:blipFill>
          <p:spPr>
            <a:xfrm>
              <a:off x="3598905" y="256015"/>
              <a:ext cx="3809570" cy="71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90118" y="12714297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5890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E7EAE-592A-80D2-FE97-F2135FAEC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D6C624EB-7593-56F2-9879-F65D86A7DFD7}"/>
              </a:ext>
            </a:extLst>
          </p:cNvPr>
          <p:cNvSpPr txBox="1"/>
          <p:nvPr/>
        </p:nvSpPr>
        <p:spPr>
          <a:xfrm>
            <a:off x="1229822" y="269600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प्रमुख मांसपेशी प्रकार</a:t>
            </a:r>
          </a:p>
        </p:txBody>
      </p:sp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C8DCF724-F507-436D-C3EE-B7239F3BDD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5019" y="4359805"/>
            <a:ext cx="5275580" cy="7634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718FF687-760B-3FBF-C375-E6453996F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1274" y="1380003"/>
            <a:ext cx="5484165" cy="11998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31BF6B07-3A95-B169-CB3E-DAAB66B01AED}"/>
              </a:ext>
            </a:extLst>
          </p:cNvPr>
          <p:cNvGrpSpPr/>
          <p:nvPr/>
        </p:nvGrpSpPr>
        <p:grpSpPr>
          <a:xfrm>
            <a:off x="18540077" y="4947122"/>
            <a:ext cx="4396317" cy="5477748"/>
            <a:chOff x="0" y="0"/>
            <a:chExt cx="4396316" cy="5477746"/>
          </a:xfrm>
        </p:grpSpPr>
        <p:pic>
          <p:nvPicPr>
            <p:cNvPr id="6" name="image.png" descr="image.png">
              <a:extLst>
                <a:ext uri="{FF2B5EF4-FFF2-40B4-BE49-F238E27FC236}">
                  <a16:creationId xmlns:a16="http://schemas.microsoft.com/office/drawing/2014/main" id="{2EF43C05-829C-7527-7C04-BD9F831F5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6202" t="46492"/>
            <a:stretch>
              <a:fillRect/>
            </a:stretch>
          </p:blipFill>
          <p:spPr>
            <a:xfrm>
              <a:off x="510229" y="170076"/>
              <a:ext cx="3886088" cy="5307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Oval">
              <a:extLst>
                <a:ext uri="{FF2B5EF4-FFF2-40B4-BE49-F238E27FC236}">
                  <a16:creationId xmlns:a16="http://schemas.microsoft.com/office/drawing/2014/main" id="{FE2CD396-61A1-7630-62D0-5097FC2E17D3}"/>
                </a:ext>
              </a:extLst>
            </p:cNvPr>
            <p:cNvSpPr/>
            <p:nvPr/>
          </p:nvSpPr>
          <p:spPr>
            <a:xfrm>
              <a:off x="0" y="0"/>
              <a:ext cx="1017250" cy="135740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23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Smooth  muscle">
            <a:extLst>
              <a:ext uri="{FF2B5EF4-FFF2-40B4-BE49-F238E27FC236}">
                <a16:creationId xmlns:a16="http://schemas.microsoft.com/office/drawing/2014/main" id="{AB0FEAAB-2C21-FC8B-C7BD-27620C11B0D2}"/>
              </a:ext>
            </a:extLst>
          </p:cNvPr>
          <p:cNvSpPr txBox="1"/>
          <p:nvPr/>
        </p:nvSpPr>
        <p:spPr>
          <a:xfrm>
            <a:off x="17791290" y="11671517"/>
            <a:ext cx="5365803" cy="958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 err="1"/>
              <a:t>चिकनी</a:t>
            </a:r>
            <a:r>
              <a:rPr dirty="0"/>
              <a:t> </a:t>
            </a:r>
            <a:r>
              <a:rPr dirty="0" err="1"/>
              <a:t>पेशी</a:t>
            </a:r>
            <a:r>
              <a:rPr lang="hi-IN" dirty="0"/>
              <a:t> /अरोखित पेसी</a:t>
            </a:r>
            <a:endParaRPr dirty="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CDC83331-50EB-8DF6-B0C2-1475E56B4A87}"/>
              </a:ext>
            </a:extLst>
          </p:cNvPr>
          <p:cNvSpPr/>
          <p:nvPr/>
        </p:nvSpPr>
        <p:spPr>
          <a:xfrm flipV="1">
            <a:off x="21084807" y="9696428"/>
            <a:ext cx="930608" cy="1867633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0" name="Skeletal  muscle">
            <a:extLst>
              <a:ext uri="{FF2B5EF4-FFF2-40B4-BE49-F238E27FC236}">
                <a16:creationId xmlns:a16="http://schemas.microsoft.com/office/drawing/2014/main" id="{0EFF86E0-E116-8BA8-5080-CE85702524AC}"/>
              </a:ext>
            </a:extLst>
          </p:cNvPr>
          <p:cNvSpPr txBox="1"/>
          <p:nvPr/>
        </p:nvSpPr>
        <p:spPr>
          <a:xfrm>
            <a:off x="9036692" y="11993993"/>
            <a:ext cx="5404913" cy="958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कंकाल की मांसपेशी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34D258C8-17F6-19F4-231D-261859C0736D}"/>
              </a:ext>
            </a:extLst>
          </p:cNvPr>
          <p:cNvSpPr/>
          <p:nvPr/>
        </p:nvSpPr>
        <p:spPr>
          <a:xfrm flipV="1">
            <a:off x="11490834" y="8288960"/>
            <a:ext cx="1862703" cy="3606154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2" name="Cardiac muscle">
            <a:extLst>
              <a:ext uri="{FF2B5EF4-FFF2-40B4-BE49-F238E27FC236}">
                <a16:creationId xmlns:a16="http://schemas.microsoft.com/office/drawing/2014/main" id="{F1FD11BA-A384-4DD6-7BD0-D56DF408A02F}"/>
              </a:ext>
            </a:extLst>
          </p:cNvPr>
          <p:cNvSpPr txBox="1"/>
          <p:nvPr/>
        </p:nvSpPr>
        <p:spPr>
          <a:xfrm>
            <a:off x="2379143" y="11823916"/>
            <a:ext cx="5144834" cy="958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हृदय की मांसपेशी</a:t>
            </a:r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CCC01AF5-02C9-90B8-6CBF-57AE5658BA3D}"/>
              </a:ext>
            </a:extLst>
          </p:cNvPr>
          <p:cNvSpPr/>
          <p:nvPr/>
        </p:nvSpPr>
        <p:spPr>
          <a:xfrm flipV="1">
            <a:off x="5843923" y="9956284"/>
            <a:ext cx="872846" cy="190614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474191" y="12813338"/>
            <a:ext cx="3686352" cy="6772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8774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A372B-2651-A89E-A24F-C8DF7CDC3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769E8F1F-4824-6415-B28F-A99FAC980B98}"/>
              </a:ext>
            </a:extLst>
          </p:cNvPr>
          <p:cNvSpPr txBox="1"/>
          <p:nvPr/>
        </p:nvSpPr>
        <p:spPr>
          <a:xfrm>
            <a:off x="1229822" y="2696000"/>
            <a:ext cx="7113118" cy="106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त्वचा</a:t>
            </a:r>
          </a:p>
        </p:txBody>
      </p:sp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EB707C04-D1D1-088A-DBFC-0C3D3EF085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1493" y="1334197"/>
            <a:ext cx="9973476" cy="116085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Dermis">
            <a:extLst>
              <a:ext uri="{FF2B5EF4-FFF2-40B4-BE49-F238E27FC236}">
                <a16:creationId xmlns:a16="http://schemas.microsoft.com/office/drawing/2014/main" id="{BC6D114D-D03C-7481-F168-26B01B4584BD}"/>
              </a:ext>
            </a:extLst>
          </p:cNvPr>
          <p:cNvSpPr txBox="1"/>
          <p:nvPr/>
        </p:nvSpPr>
        <p:spPr>
          <a:xfrm>
            <a:off x="7649747" y="7252271"/>
            <a:ext cx="1810207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डर्मिस</a:t>
            </a:r>
          </a:p>
        </p:txBody>
      </p:sp>
      <p:sp>
        <p:nvSpPr>
          <p:cNvPr id="5" name="Epidermis">
            <a:extLst>
              <a:ext uri="{FF2B5EF4-FFF2-40B4-BE49-F238E27FC236}">
                <a16:creationId xmlns:a16="http://schemas.microsoft.com/office/drawing/2014/main" id="{CBF640AD-49F9-8A26-7637-A0779AFDD68F}"/>
              </a:ext>
            </a:extLst>
          </p:cNvPr>
          <p:cNvSpPr txBox="1"/>
          <p:nvPr/>
        </p:nvSpPr>
        <p:spPr>
          <a:xfrm>
            <a:off x="6986470" y="4723400"/>
            <a:ext cx="2473484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एपिडर्मिस</a:t>
            </a: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040EB790-1C7C-BCD9-352D-0A94B8048905}"/>
              </a:ext>
            </a:extLst>
          </p:cNvPr>
          <p:cNvGrpSpPr/>
          <p:nvPr/>
        </p:nvGrpSpPr>
        <p:grpSpPr>
          <a:xfrm>
            <a:off x="9708667" y="6306813"/>
            <a:ext cx="1477683" cy="3051448"/>
            <a:chOff x="0" y="0"/>
            <a:chExt cx="1477681" cy="3051446"/>
          </a:xfrm>
        </p:grpSpPr>
        <p:sp>
          <p:nvSpPr>
            <p:cNvPr id="7" name="Line">
              <a:extLst>
                <a:ext uri="{FF2B5EF4-FFF2-40B4-BE49-F238E27FC236}">
                  <a16:creationId xmlns:a16="http://schemas.microsoft.com/office/drawing/2014/main" id="{92FF7FAB-DE69-F5E5-A9B0-015586E92942}"/>
                </a:ext>
              </a:extLst>
            </p:cNvPr>
            <p:cNvSpPr/>
            <p:nvPr/>
          </p:nvSpPr>
          <p:spPr>
            <a:xfrm>
              <a:off x="1289071" y="0"/>
              <a:ext cx="188611" cy="305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9671" y="0"/>
                    <a:pt x="0" y="806"/>
                    <a:pt x="0" y="1800"/>
                  </a:cubicBezTo>
                  <a:lnTo>
                    <a:pt x="0" y="19800"/>
                  </a:lnTo>
                  <a:cubicBezTo>
                    <a:pt x="0" y="20794"/>
                    <a:pt x="9671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 rtl="0">
                <a:defRPr sz="2100"/>
              </a:pPr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269343F9-1649-409B-5CCA-5DAF8253729B}"/>
                </a:ext>
              </a:extLst>
            </p:cNvPr>
            <p:cNvSpPr/>
            <p:nvPr/>
          </p:nvSpPr>
          <p:spPr>
            <a:xfrm>
              <a:off x="0" y="1448258"/>
              <a:ext cx="128907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 rtl="0">
                <a:defRPr sz="2100"/>
              </a:pPr>
              <a:endParaRPr/>
            </a:p>
          </p:txBody>
        </p:sp>
      </p:grpSp>
      <p:sp>
        <p:nvSpPr>
          <p:cNvPr id="9" name="Line">
            <a:extLst>
              <a:ext uri="{FF2B5EF4-FFF2-40B4-BE49-F238E27FC236}">
                <a16:creationId xmlns:a16="http://schemas.microsoft.com/office/drawing/2014/main" id="{EEC3943A-EFBA-F7A4-2770-79F6647DD282}"/>
              </a:ext>
            </a:extLst>
          </p:cNvPr>
          <p:cNvSpPr/>
          <p:nvPr/>
        </p:nvSpPr>
        <p:spPr>
          <a:xfrm>
            <a:off x="9722427" y="5217207"/>
            <a:ext cx="2063595" cy="524644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3386B77A-98CE-B30B-A420-7B0136208014}"/>
              </a:ext>
            </a:extLst>
          </p:cNvPr>
          <p:cNvSpPr/>
          <p:nvPr/>
        </p:nvSpPr>
        <p:spPr>
          <a:xfrm>
            <a:off x="10480388" y="3856499"/>
            <a:ext cx="1802863" cy="1135136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1" name="Skin surface">
            <a:extLst>
              <a:ext uri="{FF2B5EF4-FFF2-40B4-BE49-F238E27FC236}">
                <a16:creationId xmlns:a16="http://schemas.microsoft.com/office/drawing/2014/main" id="{9B34E90D-B85E-0D74-6C32-0008B69647E1}"/>
              </a:ext>
            </a:extLst>
          </p:cNvPr>
          <p:cNvSpPr txBox="1"/>
          <p:nvPr/>
        </p:nvSpPr>
        <p:spPr>
          <a:xfrm>
            <a:off x="7072418" y="3277989"/>
            <a:ext cx="2964865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त्वचा की सतह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72898" y="12813338"/>
            <a:ext cx="3686352" cy="677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7715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5F0C3-E935-6058-A7A3-91D8C4BAF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2E036693-42BF-7D92-7DD7-4D47521EA301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/>
            <a:r>
              <a:rPr lang="en-US" sz="4800" dirty="0"/>
              <a:t>अब आप यह कर सकते हैं: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13387CA0-45C6-064F-BEB1-279D1E98FD75}"/>
              </a:ext>
            </a:extLst>
          </p:cNvPr>
          <p:cNvSpPr txBox="1"/>
          <p:nvPr/>
        </p:nvSpPr>
        <p:spPr>
          <a:xfrm>
            <a:off x="8661373" y="787889"/>
            <a:ext cx="3601345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समीक्षा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558385D9-8188-0BD7-2E89-83C9ED68279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2" name="Define infectious disease.…">
            <a:extLst>
              <a:ext uri="{FF2B5EF4-FFF2-40B4-BE49-F238E27FC236}">
                <a16:creationId xmlns:a16="http://schemas.microsoft.com/office/drawing/2014/main" id="{7924FB9D-05E6-F931-43F6-FA1D5589DC29}"/>
              </a:ext>
            </a:extLst>
          </p:cNvPr>
          <p:cNvSpPr txBox="1"/>
          <p:nvPr/>
        </p:nvSpPr>
        <p:spPr>
          <a:xfrm>
            <a:off x="11336956" y="4548324"/>
            <a:ext cx="12410550" cy="477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शारीरिक स्थिति को </a:t>
            </a:r>
            <a:r>
              <a:rPr lang="en-US" dirty="0" err="1"/>
              <a:t>परिभाषित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hi-IN" dirty="0"/>
              <a:t> सकते है </a:t>
            </a:r>
            <a:r>
              <a:rPr lang="en-US" dirty="0"/>
              <a:t>.</a:t>
            </a:r>
          </a:p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तीन शारीरिक तलों की पहचान करें और उनका </a:t>
            </a:r>
            <a:r>
              <a:rPr lang="en-US" dirty="0" err="1"/>
              <a:t>वर्णन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hi-IN" dirty="0"/>
              <a:t> सकते है </a:t>
            </a:r>
            <a:r>
              <a:rPr lang="en-US" dirty="0"/>
              <a:t>।</a:t>
            </a:r>
          </a:p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 err="1"/>
              <a:t>मानव</a:t>
            </a:r>
            <a:r>
              <a:rPr lang="en-US" dirty="0"/>
              <a:t> शरीर के पाँच क्षेत्रों की </a:t>
            </a:r>
            <a:r>
              <a:rPr lang="en-US" dirty="0" err="1"/>
              <a:t>पहचान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hi-IN" dirty="0"/>
              <a:t> सकते है </a:t>
            </a:r>
            <a:r>
              <a:rPr lang="en-US" dirty="0"/>
              <a:t>।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D2B4BCF8-375E-B27D-5900-916D2E45E5F4}"/>
              </a:ext>
            </a:extLst>
          </p:cNvPr>
          <p:cNvGrpSpPr/>
          <p:nvPr/>
        </p:nvGrpSpPr>
        <p:grpSpPr>
          <a:xfrm>
            <a:off x="9844663" y="4221679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1F1C5A8C-B7B2-63F7-B1F0-4CDDB073D30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380DAEB1-FBDC-4451-54F5-3566E9DAF5FA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1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A7ADD1EE-DF55-B74D-1136-2820DCE2BD9B}"/>
              </a:ext>
            </a:extLst>
          </p:cNvPr>
          <p:cNvGrpSpPr/>
          <p:nvPr/>
        </p:nvGrpSpPr>
        <p:grpSpPr>
          <a:xfrm>
            <a:off x="9844663" y="6130405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2B7F1BA8-EB41-A364-EDAC-0B3B2C8DECD4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8" name="2">
              <a:extLst>
                <a:ext uri="{FF2B5EF4-FFF2-40B4-BE49-F238E27FC236}">
                  <a16:creationId xmlns:a16="http://schemas.microsoft.com/office/drawing/2014/main" id="{E6FE2AE9-EC13-5E27-A0CB-27D880566D5D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rPr dirty="0"/>
                <a:t>2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E3CEEF39-C543-5310-D390-C024E4B5FCDF}"/>
              </a:ext>
            </a:extLst>
          </p:cNvPr>
          <p:cNvGrpSpPr/>
          <p:nvPr/>
        </p:nvGrpSpPr>
        <p:grpSpPr>
          <a:xfrm>
            <a:off x="9844662" y="8501888"/>
            <a:ext cx="1219201" cy="1681958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D0A0B916-62EA-D119-5F2F-7BB4618B7F4C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21" name="3">
              <a:extLst>
                <a:ext uri="{FF2B5EF4-FFF2-40B4-BE49-F238E27FC236}">
                  <a16:creationId xmlns:a16="http://schemas.microsoft.com/office/drawing/2014/main" id="{2C93B4E2-11F1-70FD-00E2-284F293E08E2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rPr dirty="0"/>
                <a:t>3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61154" y="12813337"/>
            <a:ext cx="3686352" cy="6772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7741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E3967-35EF-2F74-04D7-CBEB0C27A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DC80FA4B-AC6A-10CF-51CF-2C1A55EE3228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0" algn="l" defTabSz="1896340" rtl="0" eaLnBrk="1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अब आप यह कर सकते हैं: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B8402A85-3857-FCFE-C3F3-EA601EAEABF2}"/>
              </a:ext>
            </a:extLst>
          </p:cNvPr>
          <p:cNvSpPr txBox="1"/>
          <p:nvPr/>
        </p:nvSpPr>
        <p:spPr>
          <a:xfrm>
            <a:off x="8661373" y="787889"/>
            <a:ext cx="3601345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समीक्षा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BB454A09-989C-8959-817F-7D84651E083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1662545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1662545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Define body substance isolation and list three categories of body substance isolation precautions.…">
            <a:extLst>
              <a:ext uri="{FF2B5EF4-FFF2-40B4-BE49-F238E27FC236}">
                <a16:creationId xmlns:a16="http://schemas.microsoft.com/office/drawing/2014/main" id="{8D35E1D7-64C7-F5D4-BF48-FB8F96DD0B6A}"/>
              </a:ext>
            </a:extLst>
          </p:cNvPr>
          <p:cNvSpPr txBox="1"/>
          <p:nvPr/>
        </p:nvSpPr>
        <p:spPr>
          <a:xfrm>
            <a:off x="11581140" y="4122589"/>
            <a:ext cx="12224968" cy="400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पाँच शरीर गुहाओं और उनमें उपस्थित अंगों की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सूची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ब</a:t>
            </a:r>
            <a:r>
              <a:rPr kumimoji="0" lang="hi-I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ना सकते है 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।</a:t>
            </a:r>
          </a:p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शारीरिक संदर्भों का उपयोग करते हुए रोगी के घाव के स्थान का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वर्णन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कर</a:t>
            </a:r>
            <a:r>
              <a:rPr kumimoji="0" lang="hi-IN" sz="5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सकते है 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।</a:t>
            </a:r>
          </a:p>
        </p:txBody>
      </p:sp>
      <p:grpSp>
        <p:nvGrpSpPr>
          <p:cNvPr id="23" name="Group">
            <a:extLst>
              <a:ext uri="{FF2B5EF4-FFF2-40B4-BE49-F238E27FC236}">
                <a16:creationId xmlns:a16="http://schemas.microsoft.com/office/drawing/2014/main" id="{2E4257D0-9E46-2263-BF07-674D274DDC1B}"/>
              </a:ext>
            </a:extLst>
          </p:cNvPr>
          <p:cNvGrpSpPr/>
          <p:nvPr/>
        </p:nvGrpSpPr>
        <p:grpSpPr>
          <a:xfrm>
            <a:off x="9844663" y="4027568"/>
            <a:ext cx="1219201" cy="1681958"/>
            <a:chOff x="0" y="115975"/>
            <a:chExt cx="1219200" cy="168195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DBA36F2-55AF-BB5F-BEE3-95303F583A18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4">
              <a:extLst>
                <a:ext uri="{FF2B5EF4-FFF2-40B4-BE49-F238E27FC236}">
                  <a16:creationId xmlns:a16="http://schemas.microsoft.com/office/drawing/2014/main" id="{EF230023-B427-56F0-638B-2EC144C8C812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</a:p>
          </p:txBody>
        </p:sp>
      </p:grpSp>
      <p:grpSp>
        <p:nvGrpSpPr>
          <p:cNvPr id="26" name="Group">
            <a:extLst>
              <a:ext uri="{FF2B5EF4-FFF2-40B4-BE49-F238E27FC236}">
                <a16:creationId xmlns:a16="http://schemas.microsoft.com/office/drawing/2014/main" id="{F54E7F2A-07E9-3C0A-9507-023BABC68CF4}"/>
              </a:ext>
            </a:extLst>
          </p:cNvPr>
          <p:cNvGrpSpPr/>
          <p:nvPr/>
        </p:nvGrpSpPr>
        <p:grpSpPr>
          <a:xfrm>
            <a:off x="9844663" y="6542841"/>
            <a:ext cx="1219201" cy="1681958"/>
            <a:chOff x="0" y="115975"/>
            <a:chExt cx="1219200" cy="1681957"/>
          </a:xfrm>
        </p:grpSpPr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9714EAFF-22DA-2F73-568C-FB7F35466308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5">
              <a:extLst>
                <a:ext uri="{FF2B5EF4-FFF2-40B4-BE49-F238E27FC236}">
                  <a16:creationId xmlns:a16="http://schemas.microsoft.com/office/drawing/2014/main" id="{46EE51D5-3FD7-528D-D1EB-EAD0A483B582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200" b="0" i="1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7011" y="12813338"/>
            <a:ext cx="3686352" cy="677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7056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11542-E79C-3829-3831-7A10AA36E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7BBDDE4D-BF26-1D32-0443-3FD163410E81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 err="1"/>
              <a:t>अब</a:t>
            </a:r>
            <a:r>
              <a:rPr lang="en-US" sz="4800" dirty="0"/>
              <a:t> </a:t>
            </a:r>
            <a:r>
              <a:rPr lang="en-US" sz="4800" dirty="0" err="1"/>
              <a:t>आप</a:t>
            </a:r>
            <a:r>
              <a:rPr lang="en-US" sz="4800" dirty="0"/>
              <a:t> </a:t>
            </a:r>
            <a:r>
              <a:rPr lang="en-US" sz="4800" dirty="0" err="1"/>
              <a:t>यह</a:t>
            </a:r>
            <a:r>
              <a:rPr lang="en-US" sz="4800" dirty="0"/>
              <a:t> </a:t>
            </a:r>
            <a:r>
              <a:rPr lang="en-US" sz="4800" dirty="0" err="1"/>
              <a:t>कर</a:t>
            </a:r>
            <a:r>
              <a:rPr lang="en-US" sz="4800" dirty="0"/>
              <a:t> </a:t>
            </a:r>
            <a:r>
              <a:rPr lang="en-US" sz="4800" dirty="0" err="1"/>
              <a:t>सकते</a:t>
            </a:r>
            <a:r>
              <a:rPr lang="en-US" sz="4800" dirty="0"/>
              <a:t> </a:t>
            </a:r>
            <a:r>
              <a:rPr lang="en-US" sz="4800" dirty="0" err="1"/>
              <a:t>हैं</a:t>
            </a:r>
            <a:r>
              <a:rPr lang="en-US" sz="4800" dirty="0"/>
              <a:t>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0D369944-4748-774B-F067-68859CCBE1C2}"/>
              </a:ext>
            </a:extLst>
          </p:cNvPr>
          <p:cNvSpPr txBox="1"/>
          <p:nvPr/>
        </p:nvSpPr>
        <p:spPr>
          <a:xfrm>
            <a:off x="8661373" y="787889"/>
            <a:ext cx="3601345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समीक्षा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9836A06C-FA7F-F734-1DE3-847C23EFF34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1662545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1662545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Define body substance isolation and list three categories of body substance isolation precautions.…">
            <a:extLst>
              <a:ext uri="{FF2B5EF4-FFF2-40B4-BE49-F238E27FC236}">
                <a16:creationId xmlns:a16="http://schemas.microsoft.com/office/drawing/2014/main" id="{91BE508F-BCC3-AD15-2C12-990638254877}"/>
              </a:ext>
            </a:extLst>
          </p:cNvPr>
          <p:cNvSpPr txBox="1"/>
          <p:nvPr/>
        </p:nvSpPr>
        <p:spPr>
          <a:xfrm>
            <a:off x="11581140" y="4122589"/>
            <a:ext cx="12802860" cy="400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चार उदर चतुर्भुजों के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नाम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बता</a:t>
            </a:r>
            <a:r>
              <a:rPr kumimoji="0" lang="hi-IN" sz="5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सकते है 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।</a:t>
            </a:r>
          </a:p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प्रत्येक उदर चतुर्थांश में स्थित मुख्य आंतरिक अंगों की पहचान करें और उन्हें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लेबल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कर</a:t>
            </a:r>
            <a:r>
              <a:rPr kumimoji="0" lang="hi-IN" sz="5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सकते है I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" name="Group">
            <a:extLst>
              <a:ext uri="{FF2B5EF4-FFF2-40B4-BE49-F238E27FC236}">
                <a16:creationId xmlns:a16="http://schemas.microsoft.com/office/drawing/2014/main" id="{067EFD94-418C-8355-861A-6D0CB2E187CB}"/>
              </a:ext>
            </a:extLst>
          </p:cNvPr>
          <p:cNvGrpSpPr/>
          <p:nvPr/>
        </p:nvGrpSpPr>
        <p:grpSpPr>
          <a:xfrm>
            <a:off x="9844663" y="4027568"/>
            <a:ext cx="1219201" cy="1681958"/>
            <a:chOff x="0" y="115975"/>
            <a:chExt cx="1219200" cy="168195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586008BE-F4DD-01FC-9C2D-15C9FFFB5BB0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4">
              <a:extLst>
                <a:ext uri="{FF2B5EF4-FFF2-40B4-BE49-F238E27FC236}">
                  <a16:creationId xmlns:a16="http://schemas.microsoft.com/office/drawing/2014/main" id="{4C418F4F-BBCF-0E31-28F4-0484780C5B0F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6</a:t>
              </a:r>
              <a:endParaRPr kumimoji="0" sz="72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6" name="Group">
            <a:extLst>
              <a:ext uri="{FF2B5EF4-FFF2-40B4-BE49-F238E27FC236}">
                <a16:creationId xmlns:a16="http://schemas.microsoft.com/office/drawing/2014/main" id="{C39B8815-B6AA-F1AF-51CC-6018D6F69FAA}"/>
              </a:ext>
            </a:extLst>
          </p:cNvPr>
          <p:cNvGrpSpPr/>
          <p:nvPr/>
        </p:nvGrpSpPr>
        <p:grpSpPr>
          <a:xfrm>
            <a:off x="9831403" y="6855172"/>
            <a:ext cx="1219201" cy="1681958"/>
            <a:chOff x="0" y="115975"/>
            <a:chExt cx="1219200" cy="1681957"/>
          </a:xfrm>
        </p:grpSpPr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3AA5AEE0-27C1-E320-65B3-F0E4F3AE65FB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5">
              <a:extLst>
                <a:ext uri="{FF2B5EF4-FFF2-40B4-BE49-F238E27FC236}">
                  <a16:creationId xmlns:a16="http://schemas.microsoft.com/office/drawing/2014/main" id="{87E7D46A-8CAF-72B9-F6D3-2DE956C98A08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7</a:t>
              </a:r>
              <a:endParaRPr kumimoji="0" sz="72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21333" y="12771288"/>
            <a:ext cx="3686352" cy="677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8000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0" y="12813338"/>
            <a:ext cx="853459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t>29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2036809" y="1915775"/>
            <a:ext cx="870302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en-US" sz="199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धन्यवाद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88047" y="12791145"/>
            <a:ext cx="3686352" cy="677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09" y="4667361"/>
            <a:ext cx="12611976" cy="64354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/>
            <a:r>
              <a:rPr lang="en-US" sz="4800" dirty="0"/>
              <a:t>इस पाठ के पूरा होने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उद्देश्य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2" name="Define body substance isolation and list three categories of body substance isolation precautions.…">
            <a:extLst>
              <a:ext uri="{FF2B5EF4-FFF2-40B4-BE49-F238E27FC236}">
                <a16:creationId xmlns:a16="http://schemas.microsoft.com/office/drawing/2014/main" id="{2227DBE3-C6B3-1EC1-6690-5AB372B51153}"/>
              </a:ext>
            </a:extLst>
          </p:cNvPr>
          <p:cNvSpPr txBox="1"/>
          <p:nvPr/>
        </p:nvSpPr>
        <p:spPr>
          <a:xfrm>
            <a:off x="11581140" y="4122589"/>
            <a:ext cx="12224968" cy="400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पाँच शरीर गुहाओं और उनमें उपस्थित अंगों की </a:t>
            </a:r>
            <a:r>
              <a:rPr lang="en-US" dirty="0" err="1"/>
              <a:t>सूची</a:t>
            </a:r>
            <a:r>
              <a:rPr lang="en-US" dirty="0"/>
              <a:t> </a:t>
            </a:r>
            <a:r>
              <a:rPr lang="en-US" dirty="0" err="1"/>
              <a:t>बना</a:t>
            </a:r>
            <a:r>
              <a:rPr lang="hi-IN" dirty="0"/>
              <a:t>ने में </a:t>
            </a:r>
            <a:r>
              <a:rPr lang="en-US" dirty="0"/>
              <a:t>।</a:t>
            </a:r>
          </a:p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शारीरिक संदर्भों का उपयोग करते हुए रोगी के घाव के स्थान का </a:t>
            </a:r>
            <a:r>
              <a:rPr lang="en-US" dirty="0" err="1"/>
              <a:t>वर्णन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hi-IN" dirty="0"/>
              <a:t>ने में </a:t>
            </a:r>
            <a:r>
              <a:rPr lang="en-US" dirty="0"/>
              <a:t>।</a:t>
            </a:r>
          </a:p>
        </p:txBody>
      </p:sp>
      <p:grpSp>
        <p:nvGrpSpPr>
          <p:cNvPr id="23" name="Group">
            <a:extLst>
              <a:ext uri="{FF2B5EF4-FFF2-40B4-BE49-F238E27FC236}">
                <a16:creationId xmlns:a16="http://schemas.microsoft.com/office/drawing/2014/main" id="{A9526BB1-3B04-67F5-11EA-82DBD8174863}"/>
              </a:ext>
            </a:extLst>
          </p:cNvPr>
          <p:cNvGrpSpPr/>
          <p:nvPr/>
        </p:nvGrpSpPr>
        <p:grpSpPr>
          <a:xfrm>
            <a:off x="9844663" y="4027568"/>
            <a:ext cx="1219201" cy="1681958"/>
            <a:chOff x="0" y="115975"/>
            <a:chExt cx="1219200" cy="168195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88E638A4-33B0-2E55-B0D9-CFADADDC5F24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25" name="4">
              <a:extLst>
                <a:ext uri="{FF2B5EF4-FFF2-40B4-BE49-F238E27FC236}">
                  <a16:creationId xmlns:a16="http://schemas.microsoft.com/office/drawing/2014/main" id="{DA778A5E-0E4A-BA7A-8718-B535B9210BE5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rPr dirty="0"/>
                <a:t>4</a:t>
              </a:r>
            </a:p>
          </p:txBody>
        </p:sp>
      </p:grpSp>
      <p:grpSp>
        <p:nvGrpSpPr>
          <p:cNvPr id="26" name="Group">
            <a:extLst>
              <a:ext uri="{FF2B5EF4-FFF2-40B4-BE49-F238E27FC236}">
                <a16:creationId xmlns:a16="http://schemas.microsoft.com/office/drawing/2014/main" id="{5FA2C6D7-5A35-E9F4-4486-DAEFED2A1363}"/>
              </a:ext>
            </a:extLst>
          </p:cNvPr>
          <p:cNvGrpSpPr/>
          <p:nvPr/>
        </p:nvGrpSpPr>
        <p:grpSpPr>
          <a:xfrm>
            <a:off x="9844663" y="6542841"/>
            <a:ext cx="1219201" cy="1681958"/>
            <a:chOff x="0" y="115975"/>
            <a:chExt cx="1219200" cy="1681957"/>
          </a:xfrm>
        </p:grpSpPr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861B1E23-878E-DADD-AE3F-2A07CAF5B3AE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28" name="5">
              <a:extLst>
                <a:ext uri="{FF2B5EF4-FFF2-40B4-BE49-F238E27FC236}">
                  <a16:creationId xmlns:a16="http://schemas.microsoft.com/office/drawing/2014/main" id="{34ECE582-AF4B-0F85-F69C-C7B5993EB4DE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5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19756" y="12813338"/>
            <a:ext cx="3686352" cy="677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0CA0D-9D99-134B-815B-953A12AEC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95318EFD-47DB-1ACF-49B1-DB9367555818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/>
            <a:r>
              <a:rPr lang="en-US" sz="4800" dirty="0"/>
              <a:t>इस पाठ के पूरा होने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915DCCA5-ECB9-7B62-FEC6-83C3E7734635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उद्देश्य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C63E9048-E0A9-9A5A-BC13-D8EA404FB03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2" name="Define body substance isolation and list three categories of body substance isolation precautions.…">
            <a:extLst>
              <a:ext uri="{FF2B5EF4-FFF2-40B4-BE49-F238E27FC236}">
                <a16:creationId xmlns:a16="http://schemas.microsoft.com/office/drawing/2014/main" id="{5BCA8472-395F-2808-1F1C-80C6C6D6CBF4}"/>
              </a:ext>
            </a:extLst>
          </p:cNvPr>
          <p:cNvSpPr txBox="1"/>
          <p:nvPr/>
        </p:nvSpPr>
        <p:spPr>
          <a:xfrm>
            <a:off x="11581140" y="4122589"/>
            <a:ext cx="12224968" cy="400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चार उदर चतुर्भुजों के </a:t>
            </a:r>
            <a:r>
              <a:rPr lang="en-US" dirty="0" err="1"/>
              <a:t>नाम</a:t>
            </a:r>
            <a:r>
              <a:rPr lang="en-US" dirty="0"/>
              <a:t> </a:t>
            </a:r>
            <a:r>
              <a:rPr lang="en-US" dirty="0" err="1"/>
              <a:t>बता</a:t>
            </a:r>
            <a:r>
              <a:rPr lang="hi-IN" dirty="0"/>
              <a:t>नमे </a:t>
            </a:r>
            <a:r>
              <a:rPr lang="en-US" dirty="0"/>
              <a:t>।</a:t>
            </a:r>
          </a:p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  <a:p>
            <a:pPr lvl="1" indent="0" algn="l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प्रत्येक उदर चतुर्थांश में स्थित मुख्य आंतरिक अंगों की पहचान करें और उन्हें </a:t>
            </a:r>
            <a:r>
              <a:rPr lang="en-US" dirty="0" err="1"/>
              <a:t>लेबल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hi-IN" dirty="0"/>
              <a:t>ने में </a:t>
            </a:r>
            <a:r>
              <a:rPr lang="en-US" dirty="0"/>
              <a:t>।</a:t>
            </a:r>
          </a:p>
        </p:txBody>
      </p:sp>
      <p:grpSp>
        <p:nvGrpSpPr>
          <p:cNvPr id="23" name="Group">
            <a:extLst>
              <a:ext uri="{FF2B5EF4-FFF2-40B4-BE49-F238E27FC236}">
                <a16:creationId xmlns:a16="http://schemas.microsoft.com/office/drawing/2014/main" id="{F102F6DA-3EF9-3CC0-3AE4-D4CEA81CE9E1}"/>
              </a:ext>
            </a:extLst>
          </p:cNvPr>
          <p:cNvGrpSpPr/>
          <p:nvPr/>
        </p:nvGrpSpPr>
        <p:grpSpPr>
          <a:xfrm>
            <a:off x="9844663" y="4027568"/>
            <a:ext cx="1219201" cy="1681958"/>
            <a:chOff x="0" y="115975"/>
            <a:chExt cx="1219200" cy="168195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8A7466FC-9D6D-DC2D-C857-34055C9B2777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25" name="4">
              <a:extLst>
                <a:ext uri="{FF2B5EF4-FFF2-40B4-BE49-F238E27FC236}">
                  <a16:creationId xmlns:a16="http://schemas.microsoft.com/office/drawing/2014/main" id="{4CAFC6AC-7061-690C-2950-28D11CD5009C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rPr lang="en-US" dirty="0"/>
                <a:t>6</a:t>
              </a:r>
              <a:endParaRPr dirty="0"/>
            </a:p>
          </p:txBody>
        </p:sp>
      </p:grpSp>
      <p:grpSp>
        <p:nvGrpSpPr>
          <p:cNvPr id="26" name="Group">
            <a:extLst>
              <a:ext uri="{FF2B5EF4-FFF2-40B4-BE49-F238E27FC236}">
                <a16:creationId xmlns:a16="http://schemas.microsoft.com/office/drawing/2014/main" id="{723DFFA6-9F25-5D7C-4E18-B070589B72EE}"/>
              </a:ext>
            </a:extLst>
          </p:cNvPr>
          <p:cNvGrpSpPr/>
          <p:nvPr/>
        </p:nvGrpSpPr>
        <p:grpSpPr>
          <a:xfrm>
            <a:off x="9831403" y="6855172"/>
            <a:ext cx="1219201" cy="1681958"/>
            <a:chOff x="0" y="115975"/>
            <a:chExt cx="1219200" cy="1681957"/>
          </a:xfrm>
        </p:grpSpPr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7DA57C6C-5F89-E85F-669B-5471EFE478F7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28" name="5">
              <a:extLst>
                <a:ext uri="{FF2B5EF4-FFF2-40B4-BE49-F238E27FC236}">
                  <a16:creationId xmlns:a16="http://schemas.microsoft.com/office/drawing/2014/main" id="{CDAF33A6-CDA5-0B19-12CA-C60257FEFA3A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rPr lang="en-US" dirty="0"/>
                <a:t>7</a:t>
              </a:r>
              <a:endParaRPr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97648" y="12813338"/>
            <a:ext cx="3686352" cy="677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699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5BDA02DF-461E-06A7-3B8E-2988932644D8}"/>
              </a:ext>
            </a:extLst>
          </p:cNvPr>
          <p:cNvSpPr txBox="1"/>
          <p:nvPr/>
        </p:nvSpPr>
        <p:spPr>
          <a:xfrm>
            <a:off x="1229822" y="269600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शारीरिक स्थिति</a:t>
            </a:r>
          </a:p>
        </p:txBody>
      </p:sp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FA74E50C-2CB7-6D43-3F03-1878F2FA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5630" y="586425"/>
            <a:ext cx="5467132" cy="125431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8D53038-3241-B9CE-F501-303C5A86BF8A}"/>
              </a:ext>
            </a:extLst>
          </p:cNvPr>
          <p:cNvSpPr txBox="1">
            <a:spLocks noChangeArrowheads="1"/>
          </p:cNvSpPr>
          <p:nvPr/>
        </p:nvSpPr>
        <p:spPr>
          <a:xfrm>
            <a:off x="633428" y="5715000"/>
            <a:ext cx="11558572" cy="5305000"/>
          </a:xfrm>
          <a:prstGeom prst="rect">
            <a:avLst/>
          </a:prstGeom>
        </p:spPr>
        <p:txBody>
          <a:bodyPr/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>
              <a:lnSpc>
                <a:spcPct val="150000"/>
              </a:lnSpc>
            </a:pPr>
            <a:r>
              <a:rPr lang="en-US" altLang="en-US" sz="4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परिभाषा: रोगी सीधा खड़ा है, दोनों हाथ बगल में नीचे की ओर, हथेलियाँ आगे की ओर। "दाएँ" और "बाएँ" का अर्थ रोगी के दाएँ और बाएँ हाथ से है।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92276" y="12684113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928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CACD4B-EB94-BDAE-679B-A3D4878B9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B649C59D-FAE0-62E6-A849-6E3BC38966A8}"/>
              </a:ext>
            </a:extLst>
          </p:cNvPr>
          <p:cNvSpPr txBox="1"/>
          <p:nvPr/>
        </p:nvSpPr>
        <p:spPr>
          <a:xfrm>
            <a:off x="731520" y="2696000"/>
            <a:ext cx="7611420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पारंपरिक संदर्भ</a:t>
            </a:r>
          </a:p>
        </p:txBody>
      </p:sp>
      <p:sp>
        <p:nvSpPr>
          <p:cNvPr id="4" name="MEDIAL PLANE">
            <a:extLst>
              <a:ext uri="{FF2B5EF4-FFF2-40B4-BE49-F238E27FC236}">
                <a16:creationId xmlns:a16="http://schemas.microsoft.com/office/drawing/2014/main" id="{ED8A1789-07AF-8B39-21B0-42BECD5C1A92}"/>
              </a:ext>
            </a:extLst>
          </p:cNvPr>
          <p:cNvSpPr txBox="1"/>
          <p:nvPr/>
        </p:nvSpPr>
        <p:spPr>
          <a:xfrm>
            <a:off x="16249737" y="12253227"/>
            <a:ext cx="5802606" cy="1140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ctr" defTabSz="914400">
              <a:defRPr sz="42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t>मध्य तल</a:t>
            </a:r>
          </a:p>
        </p:txBody>
      </p:sp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81588A31-3ECB-2381-8671-9F04F8D29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423" y="1875761"/>
            <a:ext cx="3869388" cy="1022131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>
            <a:extLst>
              <a:ext uri="{FF2B5EF4-FFF2-40B4-BE49-F238E27FC236}">
                <a16:creationId xmlns:a16="http://schemas.microsoft.com/office/drawing/2014/main" id="{ECBEFEA2-914B-CFE2-9062-E9F9FAAB747D}"/>
              </a:ext>
            </a:extLst>
          </p:cNvPr>
          <p:cNvSpPr/>
          <p:nvPr/>
        </p:nvSpPr>
        <p:spPr>
          <a:xfrm>
            <a:off x="19154463" y="1340432"/>
            <a:ext cx="75136" cy="10925698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5FBB36D-601D-1FBB-8500-A65D27CD3477}"/>
              </a:ext>
            </a:extLst>
          </p:cNvPr>
          <p:cNvGrpSpPr/>
          <p:nvPr/>
        </p:nvGrpSpPr>
        <p:grpSpPr>
          <a:xfrm>
            <a:off x="20807405" y="2996506"/>
            <a:ext cx="2980307" cy="4595953"/>
            <a:chOff x="0" y="0"/>
            <a:chExt cx="2980305" cy="4595951"/>
          </a:xfrm>
        </p:grpSpPr>
        <p:sp>
          <p:nvSpPr>
            <p:cNvPr id="8" name="Proximal">
              <a:extLst>
                <a:ext uri="{FF2B5EF4-FFF2-40B4-BE49-F238E27FC236}">
                  <a16:creationId xmlns:a16="http://schemas.microsoft.com/office/drawing/2014/main" id="{C131DD4D-DB59-B6D5-AEC6-BBA2BBBDA26F}"/>
                </a:ext>
              </a:extLst>
            </p:cNvPr>
            <p:cNvSpPr txBox="1"/>
            <p:nvPr/>
          </p:nvSpPr>
          <p:spPr>
            <a:xfrm>
              <a:off x="1" y="1451231"/>
              <a:ext cx="2980305" cy="935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समीपस्थ</a:t>
              </a:r>
            </a:p>
          </p:txBody>
        </p:sp>
        <p:sp>
          <p:nvSpPr>
            <p:cNvPr id="9" name="Distal">
              <a:extLst>
                <a:ext uri="{FF2B5EF4-FFF2-40B4-BE49-F238E27FC236}">
                  <a16:creationId xmlns:a16="http://schemas.microsoft.com/office/drawing/2014/main" id="{CB13FB26-352B-5414-2ECA-CA2F44CA2172}"/>
                </a:ext>
              </a:extLst>
            </p:cNvPr>
            <p:cNvSpPr txBox="1"/>
            <p:nvPr/>
          </p:nvSpPr>
          <p:spPr>
            <a:xfrm>
              <a:off x="260782" y="2166338"/>
              <a:ext cx="1833581" cy="935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बाहर का</a:t>
              </a:r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E724FB49-7664-4479-A685-A71A5A6F5813}"/>
                </a:ext>
              </a:extLst>
            </p:cNvPr>
            <p:cNvSpPr/>
            <p:nvPr/>
          </p:nvSpPr>
          <p:spPr>
            <a:xfrm flipH="1" flipV="1">
              <a:off x="0" y="0"/>
              <a:ext cx="334972" cy="120214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 rtl="0">
                <a:defRPr sz="2100"/>
              </a:pPr>
              <a:endParaRPr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E44DEE7D-53ED-D874-243A-69A0ACA316D6}"/>
                </a:ext>
              </a:extLst>
            </p:cNvPr>
            <p:cNvSpPr/>
            <p:nvPr/>
          </p:nvSpPr>
          <p:spPr>
            <a:xfrm>
              <a:off x="706603" y="3133618"/>
              <a:ext cx="328000" cy="146233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 rtl="0">
                <a:defRPr sz="2100"/>
              </a:pPr>
              <a:endParaRPr/>
            </a:p>
          </p:txBody>
        </p:sp>
      </p:grpSp>
      <p:sp>
        <p:nvSpPr>
          <p:cNvPr id="12" name="Right">
            <a:extLst>
              <a:ext uri="{FF2B5EF4-FFF2-40B4-BE49-F238E27FC236}">
                <a16:creationId xmlns:a16="http://schemas.microsoft.com/office/drawing/2014/main" id="{B66B018B-3E15-1383-5E5C-F7EBF5AA64DA}"/>
              </a:ext>
            </a:extLst>
          </p:cNvPr>
          <p:cNvSpPr txBox="1"/>
          <p:nvPr/>
        </p:nvSpPr>
        <p:spPr>
          <a:xfrm>
            <a:off x="17335952" y="652003"/>
            <a:ext cx="1725479" cy="93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hi-IN" dirty="0"/>
              <a:t>दाहिने </a:t>
            </a:r>
            <a:endParaRPr dirty="0"/>
          </a:p>
        </p:txBody>
      </p:sp>
      <p:sp>
        <p:nvSpPr>
          <p:cNvPr id="13" name="Left">
            <a:extLst>
              <a:ext uri="{FF2B5EF4-FFF2-40B4-BE49-F238E27FC236}">
                <a16:creationId xmlns:a16="http://schemas.microsoft.com/office/drawing/2014/main" id="{FB53F41B-38E7-6FCE-399D-4A236829DEC4}"/>
              </a:ext>
            </a:extLst>
          </p:cNvPr>
          <p:cNvSpPr txBox="1"/>
          <p:nvPr/>
        </p:nvSpPr>
        <p:spPr>
          <a:xfrm>
            <a:off x="19834112" y="652003"/>
            <a:ext cx="1291480" cy="93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बाएं</a:t>
            </a:r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839A3EA4-9D3D-27FB-8696-929BEC436099}"/>
              </a:ext>
            </a:extLst>
          </p:cNvPr>
          <p:cNvGrpSpPr/>
          <p:nvPr/>
        </p:nvGrpSpPr>
        <p:grpSpPr>
          <a:xfrm>
            <a:off x="14849928" y="7246485"/>
            <a:ext cx="2980305" cy="4355963"/>
            <a:chOff x="0" y="0"/>
            <a:chExt cx="2980304" cy="4355961"/>
          </a:xfrm>
        </p:grpSpPr>
        <p:sp>
          <p:nvSpPr>
            <p:cNvPr id="15" name="Proximal">
              <a:extLst>
                <a:ext uri="{FF2B5EF4-FFF2-40B4-BE49-F238E27FC236}">
                  <a16:creationId xmlns:a16="http://schemas.microsoft.com/office/drawing/2014/main" id="{A60C8BF1-4D4D-724C-5777-36D9EEA08ABD}"/>
                </a:ext>
              </a:extLst>
            </p:cNvPr>
            <p:cNvSpPr txBox="1"/>
            <p:nvPr/>
          </p:nvSpPr>
          <p:spPr>
            <a:xfrm>
              <a:off x="0" y="1260990"/>
              <a:ext cx="2980305" cy="9354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समीपस्थ</a:t>
              </a:r>
            </a:p>
          </p:txBody>
        </p:sp>
        <p:sp>
          <p:nvSpPr>
            <p:cNvPr id="16" name="Distal">
              <a:extLst>
                <a:ext uri="{FF2B5EF4-FFF2-40B4-BE49-F238E27FC236}">
                  <a16:creationId xmlns:a16="http://schemas.microsoft.com/office/drawing/2014/main" id="{2BBD9AB2-4F46-68EE-ECD5-16EED7C45829}"/>
                </a:ext>
              </a:extLst>
            </p:cNvPr>
            <p:cNvSpPr txBox="1"/>
            <p:nvPr/>
          </p:nvSpPr>
          <p:spPr>
            <a:xfrm>
              <a:off x="826470" y="2000418"/>
              <a:ext cx="1833582" cy="935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बाहर का</a:t>
              </a:r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DFEA3B1C-A211-EB86-E7A5-E7E1C7341C95}"/>
                </a:ext>
              </a:extLst>
            </p:cNvPr>
            <p:cNvSpPr/>
            <p:nvPr/>
          </p:nvSpPr>
          <p:spPr>
            <a:xfrm flipH="1" flipV="1">
              <a:off x="1324230" y="0"/>
              <a:ext cx="165921" cy="115831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 rtl="0">
                <a:defRPr sz="2100"/>
              </a:pPr>
              <a:endParaRPr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6F348938-FF25-5D3F-8105-BF2195501E8A}"/>
                </a:ext>
              </a:extLst>
            </p:cNvPr>
            <p:cNvSpPr/>
            <p:nvPr/>
          </p:nvSpPr>
          <p:spPr>
            <a:xfrm>
              <a:off x="1821991" y="3031729"/>
              <a:ext cx="165921" cy="13242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 rtl="0">
                <a:defRPr sz="2100"/>
              </a:pPr>
              <a:endParaRPr/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21E631EB-3812-EF2A-E801-1611CF567F50}"/>
              </a:ext>
            </a:extLst>
          </p:cNvPr>
          <p:cNvGrpSpPr/>
          <p:nvPr/>
        </p:nvGrpSpPr>
        <p:grpSpPr>
          <a:xfrm>
            <a:off x="9778501" y="1347630"/>
            <a:ext cx="11811001" cy="10724062"/>
            <a:chOff x="0" y="0"/>
            <a:chExt cx="11811000" cy="10724061"/>
          </a:xfrm>
        </p:grpSpPr>
        <p:pic>
          <p:nvPicPr>
            <p:cNvPr id="20" name="image.png" descr="image.png">
              <a:extLst>
                <a:ext uri="{FF2B5EF4-FFF2-40B4-BE49-F238E27FC236}">
                  <a16:creationId xmlns:a16="http://schemas.microsoft.com/office/drawing/2014/main" id="{03F32F1C-3142-0A4A-9E75-A6F0F441B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804" y="581315"/>
              <a:ext cx="2076993" cy="1013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Line">
              <a:extLst>
                <a:ext uri="{FF2B5EF4-FFF2-40B4-BE49-F238E27FC236}">
                  <a16:creationId xmlns:a16="http://schemas.microsoft.com/office/drawing/2014/main" id="{18D366E9-CEDD-DCED-F8B2-3BD8F8F70383}"/>
                </a:ext>
              </a:extLst>
            </p:cNvPr>
            <p:cNvSpPr/>
            <p:nvPr/>
          </p:nvSpPr>
          <p:spPr>
            <a:xfrm>
              <a:off x="1922581" y="-1"/>
              <a:ext cx="112023" cy="1072406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 rtl="0">
                <a:defRPr sz="2100"/>
              </a:pPr>
              <a:endParaRPr/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4A424A14-7DD9-2E49-3EE2-711CAFF22FBA}"/>
                </a:ext>
              </a:extLst>
            </p:cNvPr>
            <p:cNvSpPr/>
            <p:nvPr/>
          </p:nvSpPr>
          <p:spPr>
            <a:xfrm>
              <a:off x="0" y="4801908"/>
              <a:ext cx="11811001" cy="1816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 rtl="0">
                <a:defRPr sz="2100"/>
              </a:pPr>
              <a:endParaRPr/>
            </a:p>
          </p:txBody>
        </p:sp>
      </p:grpSp>
      <p:sp>
        <p:nvSpPr>
          <p:cNvPr id="23" name="Inferior">
            <a:extLst>
              <a:ext uri="{FF2B5EF4-FFF2-40B4-BE49-F238E27FC236}">
                <a16:creationId xmlns:a16="http://schemas.microsoft.com/office/drawing/2014/main" id="{F1BAD4EC-73E9-6221-04E2-CC0062D48A31}"/>
              </a:ext>
            </a:extLst>
          </p:cNvPr>
          <p:cNvSpPr txBox="1"/>
          <p:nvPr/>
        </p:nvSpPr>
        <p:spPr>
          <a:xfrm>
            <a:off x="13058566" y="6445382"/>
            <a:ext cx="2372456" cy="994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hi-IN" dirty="0"/>
              <a:t>इन्फीरियर</a:t>
            </a:r>
            <a:endParaRPr dirty="0"/>
          </a:p>
        </p:txBody>
      </p:sp>
      <p:sp>
        <p:nvSpPr>
          <p:cNvPr id="24" name="Posterior">
            <a:extLst>
              <a:ext uri="{FF2B5EF4-FFF2-40B4-BE49-F238E27FC236}">
                <a16:creationId xmlns:a16="http://schemas.microsoft.com/office/drawing/2014/main" id="{23AA60EC-F0E1-5C31-AECB-9FBB91D0810B}"/>
              </a:ext>
            </a:extLst>
          </p:cNvPr>
          <p:cNvSpPr txBox="1"/>
          <p:nvPr/>
        </p:nvSpPr>
        <p:spPr>
          <a:xfrm>
            <a:off x="12540739" y="652003"/>
            <a:ext cx="2987883" cy="994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पीछे</a:t>
            </a:r>
          </a:p>
        </p:txBody>
      </p:sp>
      <p:sp>
        <p:nvSpPr>
          <p:cNvPr id="25" name="Anterior">
            <a:extLst>
              <a:ext uri="{FF2B5EF4-FFF2-40B4-BE49-F238E27FC236}">
                <a16:creationId xmlns:a16="http://schemas.microsoft.com/office/drawing/2014/main" id="{C8D5E154-32A2-8DEC-3C52-71B3F80774A3}"/>
              </a:ext>
            </a:extLst>
          </p:cNvPr>
          <p:cNvSpPr txBox="1"/>
          <p:nvPr/>
        </p:nvSpPr>
        <p:spPr>
          <a:xfrm>
            <a:off x="9411655" y="652003"/>
            <a:ext cx="2641811" cy="994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पूर्वकाल का</a:t>
            </a:r>
          </a:p>
        </p:txBody>
      </p:sp>
      <p:sp>
        <p:nvSpPr>
          <p:cNvPr id="26" name="TRANSVERSE…">
            <a:extLst>
              <a:ext uri="{FF2B5EF4-FFF2-40B4-BE49-F238E27FC236}">
                <a16:creationId xmlns:a16="http://schemas.microsoft.com/office/drawing/2014/main" id="{F4FDFC27-30AA-1B45-2A86-9865E03FBB68}"/>
              </a:ext>
            </a:extLst>
          </p:cNvPr>
          <p:cNvSpPr txBox="1"/>
          <p:nvPr/>
        </p:nvSpPr>
        <p:spPr>
          <a:xfrm>
            <a:off x="3957154" y="5227475"/>
            <a:ext cx="5450635" cy="1842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914400" rtl="0">
              <a:defRPr sz="48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dirty="0"/>
              <a:t>अनुप्रस्थ  तल</a:t>
            </a:r>
            <a:endParaRPr dirty="0"/>
          </a:p>
        </p:txBody>
      </p:sp>
      <p:sp>
        <p:nvSpPr>
          <p:cNvPr id="27" name="Superior">
            <a:extLst>
              <a:ext uri="{FF2B5EF4-FFF2-40B4-BE49-F238E27FC236}">
                <a16:creationId xmlns:a16="http://schemas.microsoft.com/office/drawing/2014/main" id="{728AC1BE-C89A-1A17-1ABD-188899B9A1DA}"/>
              </a:ext>
            </a:extLst>
          </p:cNvPr>
          <p:cNvSpPr txBox="1"/>
          <p:nvPr/>
        </p:nvSpPr>
        <p:spPr>
          <a:xfrm>
            <a:off x="13058566" y="5197783"/>
            <a:ext cx="2248411" cy="773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hi-IN" dirty="0"/>
              <a:t>सुपीरियर  </a:t>
            </a:r>
            <a:endParaRPr dirty="0"/>
          </a:p>
        </p:txBody>
      </p:sp>
      <p:sp>
        <p:nvSpPr>
          <p:cNvPr id="28" name="FRONTAL PLANE">
            <a:extLst>
              <a:ext uri="{FF2B5EF4-FFF2-40B4-BE49-F238E27FC236}">
                <a16:creationId xmlns:a16="http://schemas.microsoft.com/office/drawing/2014/main" id="{99D7F9EB-3DF1-BA07-23E3-78C64E6C44C6}"/>
              </a:ext>
            </a:extLst>
          </p:cNvPr>
          <p:cNvSpPr txBox="1"/>
          <p:nvPr/>
        </p:nvSpPr>
        <p:spPr>
          <a:xfrm>
            <a:off x="8866433" y="12270404"/>
            <a:ext cx="6223245" cy="1106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ctr" defTabSz="914400">
              <a:defRPr sz="42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t>सामने वाला चौरस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97648" y="12828911"/>
            <a:ext cx="3686352" cy="6772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97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FDA224-F9DA-A1E4-0DB9-857DA8F11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DD5300DC-3005-9AA2-D2C2-538C157C5FD9}"/>
              </a:ext>
            </a:extLst>
          </p:cNvPr>
          <p:cNvSpPr txBox="1"/>
          <p:nvPr/>
        </p:nvSpPr>
        <p:spPr>
          <a:xfrm>
            <a:off x="1229822" y="269600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स्थितिगत शब्द</a:t>
            </a:r>
          </a:p>
        </p:txBody>
      </p:sp>
      <p:sp>
        <p:nvSpPr>
          <p:cNvPr id="4" name="Prone:…">
            <a:extLst>
              <a:ext uri="{FF2B5EF4-FFF2-40B4-BE49-F238E27FC236}">
                <a16:creationId xmlns:a16="http://schemas.microsoft.com/office/drawing/2014/main" id="{0E024A6B-6DB8-C360-881C-7EC0F0A18328}"/>
              </a:ext>
            </a:extLst>
          </p:cNvPr>
          <p:cNvSpPr txBox="1">
            <a:spLocks/>
          </p:cNvSpPr>
          <p:nvPr/>
        </p:nvSpPr>
        <p:spPr>
          <a:xfrm>
            <a:off x="623659" y="4643687"/>
            <a:ext cx="7122769" cy="4662489"/>
          </a:xfrm>
          <a:prstGeom prst="rect">
            <a:avLst/>
          </a:prstGeom>
        </p:spPr>
        <p:txBody>
          <a:bodyPr lIns="45719" tIns="45719" rIns="45719" bIns="45719" anchor="t"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defTabSz="914400" rtl="0" hangingPunct="1">
              <a:spcBef>
                <a:spcPts val="0"/>
              </a:spcBef>
              <a:defRPr sz="6400" i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400" i="0" dirty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प्रवृत्त:</a:t>
            </a:r>
          </a:p>
          <a:p>
            <a:pPr algn="l" defTabSz="914400" rtl="0" hangingPunct="1">
              <a:spcBef>
                <a:spcPts val="0"/>
              </a:spcBef>
              <a:defRPr sz="6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6400" i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पेट के बल, चेहरा नीचे करके लेटें</a:t>
            </a:r>
          </a:p>
        </p:txBody>
      </p:sp>
      <p:sp>
        <p:nvSpPr>
          <p:cNvPr id="5" name="Supine:…">
            <a:extLst>
              <a:ext uri="{FF2B5EF4-FFF2-40B4-BE49-F238E27FC236}">
                <a16:creationId xmlns:a16="http://schemas.microsoft.com/office/drawing/2014/main" id="{62857DF9-2620-B06E-CFEB-2EF12A090E0B}"/>
              </a:ext>
            </a:extLst>
          </p:cNvPr>
          <p:cNvSpPr txBox="1"/>
          <p:nvPr/>
        </p:nvSpPr>
        <p:spPr>
          <a:xfrm>
            <a:off x="17677000" y="4643687"/>
            <a:ext cx="6083340" cy="347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l" defTabSz="914400" rtl="0">
              <a:defRPr sz="6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पीठ के बल लेटना:  </a:t>
            </a:r>
          </a:p>
          <a:p>
            <a:pPr algn="l" defTabSz="914400" rtl="0"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पीठ के बल लेटकर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718FD421-8F90-9CF4-EA4A-C5EA1755C1E3}"/>
              </a:ext>
            </a:extLst>
          </p:cNvPr>
          <p:cNvSpPr/>
          <p:nvPr/>
        </p:nvSpPr>
        <p:spPr>
          <a:xfrm flipV="1">
            <a:off x="12192000" y="5122366"/>
            <a:ext cx="1" cy="3471268"/>
          </a:xfrm>
          <a:prstGeom prst="line">
            <a:avLst/>
          </a:prstGeom>
          <a:ln w="25400">
            <a:solidFill>
              <a:srgbClr val="A7A7A7"/>
            </a:solidFill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A56B26-C38F-A6A7-D115-36DC3E519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603" y="4513848"/>
            <a:ext cx="9144793" cy="6322100"/>
          </a:xfrm>
          <a:prstGeom prst="rect">
            <a:avLst/>
          </a:prstGeom>
        </p:spPr>
      </p:pic>
      <p:sp>
        <p:nvSpPr>
          <p:cNvPr id="8" name="Prone:…">
            <a:extLst>
              <a:ext uri="{FF2B5EF4-FFF2-40B4-BE49-F238E27FC236}">
                <a16:creationId xmlns:a16="http://schemas.microsoft.com/office/drawing/2014/main" id="{3D21D5CB-2532-E4DD-385F-E759C5B822F2}"/>
              </a:ext>
            </a:extLst>
          </p:cNvPr>
          <p:cNvSpPr txBox="1">
            <a:spLocks/>
          </p:cNvSpPr>
          <p:nvPr/>
        </p:nvSpPr>
        <p:spPr>
          <a:xfrm>
            <a:off x="7619603" y="10819274"/>
            <a:ext cx="12693140" cy="4662489"/>
          </a:xfrm>
          <a:prstGeom prst="rect">
            <a:avLst/>
          </a:prstGeom>
        </p:spPr>
        <p:txBody>
          <a:bodyPr lIns="45719" tIns="45719" rIns="45719" bIns="45719" anchor="t"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defTabSz="914400" rtl="0" hangingPunct="1">
              <a:spcBef>
                <a:spcPts val="0"/>
              </a:spcBef>
              <a:defRPr sz="6400" i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400" i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 Semibold"/>
              </a:rPr>
              <a:t>आरटी/एलटी पार्श्व लेटा हुआ</a:t>
            </a:r>
          </a:p>
          <a:p>
            <a:pPr algn="l" defTabSz="914400" rtl="0" hangingPunct="1">
              <a:spcBef>
                <a:spcPts val="0"/>
              </a:spcBef>
              <a:defRPr sz="6400" i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400" i="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 Semibold"/>
              </a:rPr>
              <a:t>पद</a:t>
            </a:r>
            <a:r>
              <a:rPr lang="en-US" sz="6400" i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 Semibold"/>
              </a:rPr>
              <a:t> (पुनर्प्राप्ति स्थिति)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12743" y="12811883"/>
            <a:ext cx="3686352" cy="677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02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60F0DC-0AEC-2912-3247-5835AC8E8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C1955DC7-CAE5-36E5-04A7-7E9570F8B9C3}"/>
              </a:ext>
            </a:extLst>
          </p:cNvPr>
          <p:cNvSpPr txBox="1"/>
          <p:nvPr/>
        </p:nvSpPr>
        <p:spPr>
          <a:xfrm>
            <a:off x="1229822" y="269600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/>
              <a:t>शरीर</a:t>
            </a:r>
          </a:p>
          <a:p>
            <a:pPr algn="l" rtl="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/>
              <a:t>क्षेत्रों</a:t>
            </a:r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E9189CF9-70D4-1B52-A45A-6C41C45E4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4590" y="1429609"/>
            <a:ext cx="5168881" cy="1147308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Neck">
            <a:extLst>
              <a:ext uri="{FF2B5EF4-FFF2-40B4-BE49-F238E27FC236}">
                <a16:creationId xmlns:a16="http://schemas.microsoft.com/office/drawing/2014/main" id="{B34F2403-FDCF-ABBC-2864-E7557FF4FBAD}"/>
              </a:ext>
            </a:extLst>
          </p:cNvPr>
          <p:cNvSpPr txBox="1"/>
          <p:nvPr/>
        </p:nvSpPr>
        <p:spPr>
          <a:xfrm>
            <a:off x="17615741" y="2352673"/>
            <a:ext cx="2197248" cy="1113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गरदन</a:t>
            </a:r>
          </a:p>
        </p:txBody>
      </p:sp>
      <p:sp>
        <p:nvSpPr>
          <p:cNvPr id="6" name="Upper…">
            <a:extLst>
              <a:ext uri="{FF2B5EF4-FFF2-40B4-BE49-F238E27FC236}">
                <a16:creationId xmlns:a16="http://schemas.microsoft.com/office/drawing/2014/main" id="{CF8EF100-913E-2871-F52E-BCD2D4A669C3}"/>
              </a:ext>
            </a:extLst>
          </p:cNvPr>
          <p:cNvSpPr txBox="1"/>
          <p:nvPr/>
        </p:nvSpPr>
        <p:spPr>
          <a:xfrm>
            <a:off x="18952902" y="4597537"/>
            <a:ext cx="4603492" cy="2071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अपर</a:t>
            </a:r>
          </a:p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हाथ-पैर</a:t>
            </a:r>
          </a:p>
        </p:txBody>
      </p:sp>
      <p:sp>
        <p:nvSpPr>
          <p:cNvPr id="7" name="Trunk">
            <a:extLst>
              <a:ext uri="{FF2B5EF4-FFF2-40B4-BE49-F238E27FC236}">
                <a16:creationId xmlns:a16="http://schemas.microsoft.com/office/drawing/2014/main" id="{A4FE2DD9-DEED-EA35-6111-DABD2DB194C3}"/>
              </a:ext>
            </a:extLst>
          </p:cNvPr>
          <p:cNvSpPr txBox="1"/>
          <p:nvPr/>
        </p:nvSpPr>
        <p:spPr>
          <a:xfrm>
            <a:off x="8458908" y="5065801"/>
            <a:ext cx="2473688" cy="1113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r"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 err="1"/>
              <a:t>तन</a:t>
            </a:r>
            <a:endParaRPr dirty="0"/>
          </a:p>
        </p:txBody>
      </p:sp>
      <p:sp>
        <p:nvSpPr>
          <p:cNvPr id="8" name="Head">
            <a:extLst>
              <a:ext uri="{FF2B5EF4-FFF2-40B4-BE49-F238E27FC236}">
                <a16:creationId xmlns:a16="http://schemas.microsoft.com/office/drawing/2014/main" id="{7D4CBA9D-7C70-5DA7-CABA-98CA3118089C}"/>
              </a:ext>
            </a:extLst>
          </p:cNvPr>
          <p:cNvSpPr txBox="1"/>
          <p:nvPr/>
        </p:nvSpPr>
        <p:spPr>
          <a:xfrm>
            <a:off x="8689816" y="1398072"/>
            <a:ext cx="2242780" cy="1113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r"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सिर</a:t>
            </a:r>
          </a:p>
        </p:txBody>
      </p:sp>
      <p:sp>
        <p:nvSpPr>
          <p:cNvPr id="9" name="Lower…">
            <a:extLst>
              <a:ext uri="{FF2B5EF4-FFF2-40B4-BE49-F238E27FC236}">
                <a16:creationId xmlns:a16="http://schemas.microsoft.com/office/drawing/2014/main" id="{2BF312F9-C79F-2046-5CBD-E7968794A66D}"/>
              </a:ext>
            </a:extLst>
          </p:cNvPr>
          <p:cNvSpPr txBox="1"/>
          <p:nvPr/>
        </p:nvSpPr>
        <p:spPr>
          <a:xfrm>
            <a:off x="6044519" y="9656109"/>
            <a:ext cx="4603492" cy="2071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निचला</a:t>
            </a:r>
          </a:p>
          <a:p>
            <a:pPr algn="l" defTabSz="914400" rtl="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t>हाथ-पैर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E24591D1-187E-3E30-6C8A-4B6EF7C3C7C5}"/>
              </a:ext>
            </a:extLst>
          </p:cNvPr>
          <p:cNvSpPr/>
          <p:nvPr/>
        </p:nvSpPr>
        <p:spPr>
          <a:xfrm flipH="1">
            <a:off x="15130644" y="2873994"/>
            <a:ext cx="2226499" cy="37845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4F33E9B6-A32F-7D8D-6877-3643426B1574}"/>
              </a:ext>
            </a:extLst>
          </p:cNvPr>
          <p:cNvSpPr/>
          <p:nvPr/>
        </p:nvSpPr>
        <p:spPr>
          <a:xfrm flipH="1">
            <a:off x="16452034" y="5400091"/>
            <a:ext cx="2229652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5AD8F7A6-1121-3908-7476-B42BAF76D81C}"/>
              </a:ext>
            </a:extLst>
          </p:cNvPr>
          <p:cNvSpPr/>
          <p:nvPr/>
        </p:nvSpPr>
        <p:spPr>
          <a:xfrm>
            <a:off x="10948865" y="10568971"/>
            <a:ext cx="2333724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D9123536-567A-5658-D699-D0B420169F74}"/>
              </a:ext>
            </a:extLst>
          </p:cNvPr>
          <p:cNvSpPr/>
          <p:nvPr/>
        </p:nvSpPr>
        <p:spPr>
          <a:xfrm>
            <a:off x="11317846" y="1968888"/>
            <a:ext cx="2529251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63251D71-C1E9-79D7-AFF2-C1CE4754C3A0}"/>
              </a:ext>
            </a:extLst>
          </p:cNvPr>
          <p:cNvSpPr/>
          <p:nvPr/>
        </p:nvSpPr>
        <p:spPr>
          <a:xfrm>
            <a:off x="11242157" y="5633463"/>
            <a:ext cx="3059070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95121" y="12813338"/>
            <a:ext cx="3686352" cy="6772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57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42B53-D651-A4E9-4F2F-8F18C4574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BBBCE467-E6D9-13E3-19D5-FAF3E4498A6A}"/>
              </a:ext>
            </a:extLst>
          </p:cNvPr>
          <p:cNvSpPr txBox="1"/>
          <p:nvPr/>
        </p:nvSpPr>
        <p:spPr>
          <a:xfrm>
            <a:off x="1229822" y="269600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सिर और गर्दन</a:t>
            </a:r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EE8CEF5A-DF44-CD98-C1B2-0346B80F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835" y="1956457"/>
            <a:ext cx="8652271" cy="1061070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Line">
            <a:extLst>
              <a:ext uri="{FF2B5EF4-FFF2-40B4-BE49-F238E27FC236}">
                <a16:creationId xmlns:a16="http://schemas.microsoft.com/office/drawing/2014/main" id="{FD1F7701-6CA3-EE7B-0745-984576E60BF3}"/>
              </a:ext>
            </a:extLst>
          </p:cNvPr>
          <p:cNvSpPr/>
          <p:nvPr/>
        </p:nvSpPr>
        <p:spPr>
          <a:xfrm>
            <a:off x="9709333" y="3563114"/>
            <a:ext cx="2503004" cy="267213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7B7041AE-89E9-5B13-F118-0BEFAD27C22A}"/>
              </a:ext>
            </a:extLst>
          </p:cNvPr>
          <p:cNvSpPr/>
          <p:nvPr/>
        </p:nvSpPr>
        <p:spPr>
          <a:xfrm flipH="1">
            <a:off x="19007649" y="6072204"/>
            <a:ext cx="2144465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7" name="Face">
            <a:extLst>
              <a:ext uri="{FF2B5EF4-FFF2-40B4-BE49-F238E27FC236}">
                <a16:creationId xmlns:a16="http://schemas.microsoft.com/office/drawing/2014/main" id="{D63C53D0-DC30-2F27-DF15-79D73D65A9E1}"/>
              </a:ext>
            </a:extLst>
          </p:cNvPr>
          <p:cNvSpPr txBox="1"/>
          <p:nvPr/>
        </p:nvSpPr>
        <p:spPr>
          <a:xfrm>
            <a:off x="21331381" y="5531692"/>
            <a:ext cx="2505033" cy="168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चेहरा</a:t>
            </a:r>
          </a:p>
        </p:txBody>
      </p:sp>
      <p:sp>
        <p:nvSpPr>
          <p:cNvPr id="8" name="Neck">
            <a:extLst>
              <a:ext uri="{FF2B5EF4-FFF2-40B4-BE49-F238E27FC236}">
                <a16:creationId xmlns:a16="http://schemas.microsoft.com/office/drawing/2014/main" id="{EA2FF2B4-2498-5BFD-3AA6-2DA9BE768E73}"/>
              </a:ext>
            </a:extLst>
          </p:cNvPr>
          <p:cNvSpPr txBox="1"/>
          <p:nvPr/>
        </p:nvSpPr>
        <p:spPr>
          <a:xfrm>
            <a:off x="19542073" y="11254772"/>
            <a:ext cx="2728591" cy="168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गरदन</a:t>
            </a:r>
          </a:p>
        </p:txBody>
      </p:sp>
      <p:sp>
        <p:nvSpPr>
          <p:cNvPr id="9" name="Skull">
            <a:extLst>
              <a:ext uri="{FF2B5EF4-FFF2-40B4-BE49-F238E27FC236}">
                <a16:creationId xmlns:a16="http://schemas.microsoft.com/office/drawing/2014/main" id="{9D8218CC-6694-F658-3ABB-050381FAE25F}"/>
              </a:ext>
            </a:extLst>
          </p:cNvPr>
          <p:cNvSpPr txBox="1"/>
          <p:nvPr/>
        </p:nvSpPr>
        <p:spPr>
          <a:xfrm>
            <a:off x="8260262" y="3028689"/>
            <a:ext cx="2595936" cy="168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खोपड़ी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78725FFC-4E53-8EFD-2765-6742AAE5D5F4}"/>
              </a:ext>
            </a:extLst>
          </p:cNvPr>
          <p:cNvSpPr/>
          <p:nvPr/>
        </p:nvSpPr>
        <p:spPr>
          <a:xfrm flipH="1" flipV="1">
            <a:off x="17270610" y="11294342"/>
            <a:ext cx="1968579" cy="35515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27488" y="12599238"/>
            <a:ext cx="3686352" cy="677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2774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579</Words>
  <Application>Microsoft Office PowerPoint</Application>
  <PresentationFormat>Custom</PresentationFormat>
  <Paragraphs>194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Book Antiqua</vt:lpstr>
      <vt:lpstr>Calibri</vt:lpstr>
      <vt:lpstr>Open Sans</vt:lpstr>
      <vt:lpstr>Open Sans 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TRG BR 1</cp:lastModifiedBy>
  <cp:revision>59</cp:revision>
  <dcterms:modified xsi:type="dcterms:W3CDTF">2025-12-19T11:46:04Z</dcterms:modified>
</cp:coreProperties>
</file>