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97" r:id="rId2"/>
    <p:sldId id="257" r:id="rId3"/>
    <p:sldId id="275" r:id="rId4"/>
    <p:sldId id="276" r:id="rId5"/>
    <p:sldId id="258" r:id="rId6"/>
    <p:sldId id="291" r:id="rId7"/>
    <p:sldId id="292" r:id="rId8"/>
    <p:sldId id="293" r:id="rId9"/>
    <p:sldId id="294" r:id="rId10"/>
    <p:sldId id="295" r:id="rId11"/>
    <p:sldId id="296" r:id="rId12"/>
    <p:sldId id="299" r:id="rId13"/>
    <p:sldId id="300" r:id="rId14"/>
    <p:sldId id="298" r:id="rId1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25" autoAdjust="0"/>
    <p:restoredTop sz="94660"/>
  </p:normalViewPr>
  <p:slideViewPr>
    <p:cSldViewPr snapToGrid="0">
      <p:cViewPr varScale="1">
        <p:scale>
          <a:sx n="32" d="100"/>
          <a:sy n="32" d="100"/>
        </p:scale>
        <p:origin x="954" y="10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56476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1pPr>
    <a:lvl2pPr indent="228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2pPr>
    <a:lvl3pPr indent="457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3pPr>
    <a:lvl4pPr indent="685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4pPr>
    <a:lvl5pPr indent="9144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5pPr>
    <a:lvl6pPr indent="11430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6pPr>
    <a:lvl7pPr indent="1371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7pPr>
    <a:lvl8pPr indent="1600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8pPr>
    <a:lvl9pPr indent="1828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>
            <a:extLst>
              <a:ext uri="{FF2B5EF4-FFF2-40B4-BE49-F238E27FC236}">
                <a16:creationId xmlns:a16="http://schemas.microsoft.com/office/drawing/2014/main" id="{24F2B74D-F11E-A5DB-5043-8BE355B57385}"/>
              </a:ext>
            </a:extLst>
          </p:cNvPr>
          <p:cNvSpPr txBox="1">
            <a:spLocks/>
          </p:cNvSpPr>
          <p:nvPr userDrawn="1"/>
        </p:nvSpPr>
        <p:spPr>
          <a:xfrm>
            <a:off x="22812204" y="12813339"/>
            <a:ext cx="905046" cy="502612"/>
          </a:xfrm>
          <a:prstGeom prst="rect">
            <a:avLst/>
          </a:prstGeom>
        </p:spPr>
        <p:txBody>
          <a:bodyPr lIns="78283" tIns="78283" rIns="78283" bIns="78283"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662545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 with Caption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416469" y="3401615"/>
            <a:ext cx="7298268" cy="574940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200" b="1" i="0">
                <a:solidFill>
                  <a:srgbClr val="C00000"/>
                </a:solidFill>
              </a:defRPr>
            </a:lvl1pPr>
            <a:lvl2pPr marL="10572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2pPr>
            <a:lvl3pPr marL="1447800" indent="-533400">
              <a:spcBef>
                <a:spcPts val="1000"/>
              </a:spcBef>
              <a:buSzPct val="100000"/>
              <a:buChar char="•"/>
              <a:defRPr sz="4200" b="1" i="0">
                <a:solidFill>
                  <a:srgbClr val="C00000"/>
                </a:solidFill>
              </a:defRPr>
            </a:lvl3pPr>
            <a:lvl4pPr marL="19716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4pPr>
            <a:lvl5pPr marL="2428875" indent="-600075">
              <a:spcBef>
                <a:spcPts val="1000"/>
              </a:spcBef>
              <a:buSzPct val="100000"/>
              <a:buChar char="»"/>
              <a:defRPr sz="4200" b="1" i="0">
                <a:solidFill>
                  <a:srgbClr val="C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6416469" y="4169701"/>
            <a:ext cx="7296414" cy="1726209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600"/>
              </a:spcBef>
              <a:defRPr sz="2600" i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63599" y="905338"/>
            <a:ext cx="22851535" cy="96096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sz="7400" b="1" i="0">
                <a:solidFill>
                  <a:srgbClr val="C00000"/>
                </a:solidFill>
              </a:defRPr>
            </a:pPr>
            <a:endParaRPr/>
          </a:p>
        </p:txBody>
      </p:sp>
      <p:sp>
        <p:nvSpPr>
          <p:cNvPr id="45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863599" y="2060773"/>
            <a:ext cx="22851535" cy="76623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5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5E2FD404-044F-4320-5F92-72E92DB0DDD7}"/>
              </a:ext>
            </a:extLst>
          </p:cNvPr>
          <p:cNvSpPr txBox="1">
            <a:spLocks/>
          </p:cNvSpPr>
          <p:nvPr userDrawn="1"/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662545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Red Section Header">
    <p:bg>
      <p:bgPr>
        <a:solidFill>
          <a:srgbClr val="5353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1" descr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43594" y="2825551"/>
            <a:ext cx="3793068" cy="2698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Picture 2" descr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2847" y="8184445"/>
            <a:ext cx="3781780" cy="3341513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2954" y="3593637"/>
            <a:ext cx="8640961" cy="6528726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6400" i="0"/>
            </a:lvl1pPr>
            <a:lvl2pPr marL="1371600" indent="-914400">
              <a:spcBef>
                <a:spcPts val="1500"/>
              </a:spcBef>
              <a:buSzPct val="100000"/>
              <a:buChar char="–"/>
              <a:defRPr sz="6400" i="0"/>
            </a:lvl2pPr>
            <a:lvl3pPr marL="1727200" indent="-812800">
              <a:spcBef>
                <a:spcPts val="1500"/>
              </a:spcBef>
              <a:buSzPct val="100000"/>
              <a:buChar char="•"/>
              <a:defRPr sz="6400" i="0"/>
            </a:lvl3pPr>
            <a:lvl4pPr marL="2286000" indent="-914400">
              <a:spcBef>
                <a:spcPts val="1500"/>
              </a:spcBef>
              <a:buSzPct val="100000"/>
              <a:buChar char="–"/>
              <a:defRPr sz="6400" i="0"/>
            </a:lvl4pPr>
            <a:lvl5pPr marL="2743200" indent="-914400">
              <a:spcBef>
                <a:spcPts val="1500"/>
              </a:spcBef>
              <a:buSzPct val="100000"/>
              <a:buChar char="»"/>
              <a:defRPr sz="6400" i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47316" y="10314384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800"/>
              </a:spcBef>
              <a:defRPr sz="3600" b="1" i="0"/>
            </a:pPr>
            <a:endParaRPr/>
          </a:p>
        </p:txBody>
      </p:sp>
      <p:sp>
        <p:nvSpPr>
          <p:cNvPr id="57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47316" y="11082470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600"/>
              </a:spcBef>
              <a:defRPr sz="2600" i="0"/>
            </a:pPr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92B3DFEB-AD9F-FE6C-361E-0205A8A5B25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lide - Urban Resi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xfrm>
            <a:off x="2218794" y="10698426"/>
            <a:ext cx="20726401" cy="76808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206890" y="11658533"/>
            <a:ext cx="20738305" cy="76808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DB766189-80CE-A703-E292-9366EB64CAE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2A9E7F-ED96-1630-5F44-F7F1631848A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2137" y="38720"/>
            <a:ext cx="2231142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D5626698-A73A-12E1-1740-8A559851473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2" name="PEER | MFR | INDIA">
            <a:extLst>
              <a:ext uri="{FF2B5EF4-FFF2-40B4-BE49-F238E27FC236}">
                <a16:creationId xmlns:a16="http://schemas.microsoft.com/office/drawing/2014/main" id="{5756C156-BAFF-F354-1A4C-767C3126B277}"/>
              </a:ext>
            </a:extLst>
          </p:cNvPr>
          <p:cNvSpPr txBox="1"/>
          <p:nvPr userDrawn="1"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CAPF | </a:t>
            </a:r>
            <a:r>
              <a:rPr dirty="0"/>
              <a:t>MFR | INDIA</a:t>
            </a:r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68B22D2E-D8EC-4A98-23F7-488A6E15488E}"/>
              </a:ext>
            </a:extLst>
          </p:cNvPr>
          <p:cNvSpPr/>
          <p:nvPr userDrawn="1"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4" name="PPT 2 -">
            <a:extLst>
              <a:ext uri="{FF2B5EF4-FFF2-40B4-BE49-F238E27FC236}">
                <a16:creationId xmlns:a16="http://schemas.microsoft.com/office/drawing/2014/main" id="{8B0424C2-D99E-7E04-A2DF-88986D9AF56C}"/>
              </a:ext>
            </a:extLst>
          </p:cNvPr>
          <p:cNvSpPr txBox="1"/>
          <p:nvPr userDrawn="1"/>
        </p:nvSpPr>
        <p:spPr>
          <a:xfrm>
            <a:off x="21546983" y="12813338"/>
            <a:ext cx="1406835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US" b="1" dirty="0"/>
              <a:t>3</a:t>
            </a:r>
            <a:r>
              <a:rPr b="1" dirty="0"/>
              <a:t> -</a:t>
            </a:r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96D4E023-009E-D84A-59B6-CFE974A124D7}"/>
              </a:ext>
            </a:extLst>
          </p:cNvPr>
          <p:cNvSpPr/>
          <p:nvPr userDrawn="1"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E68C5C7-2EFC-EA6F-F155-AFCE48EDDBA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</p:sldLayoutIdLst>
  <p:transition spd="med"/>
  <p:hf hdr="0" dt="0"/>
  <p:txStyles>
    <p:titleStyle>
      <a:lvl1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457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914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1371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18288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22860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2743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3200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3657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1pPr>
      <a:lvl2pPr marL="0" marR="0" indent="457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2pPr>
      <a:lvl3pPr marL="0" marR="0" indent="914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3pPr>
      <a:lvl4pPr marL="0" marR="0" indent="1371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4pPr>
      <a:lvl5pPr marL="0" marR="0" indent="18288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5pPr>
      <a:lvl6pPr marL="0" marR="0" indent="22860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6pPr>
      <a:lvl7pPr marL="0" marR="0" indent="2743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7pPr>
      <a:lvl8pPr marL="0" marR="0" indent="3200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8pPr>
      <a:lvl9pPr marL="0" marR="0" indent="3657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F27801-618A-FC75-6F7A-FEC92A17FDC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69100" y="12835531"/>
            <a:ext cx="3686352" cy="6772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000" y="12813338"/>
            <a:ext cx="3686352" cy="677269"/>
          </a:xfrm>
          <a:prstGeom prst="rect">
            <a:avLst/>
          </a:prstGeom>
        </p:spPr>
      </p:pic>
      <p:sp>
        <p:nvSpPr>
          <p:cNvPr id="78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79" name="PPT 2 -"/>
          <p:cNvSpPr txBox="1"/>
          <p:nvPr/>
        </p:nvSpPr>
        <p:spPr>
          <a:xfrm>
            <a:off x="22010250" y="12813338"/>
            <a:ext cx="480298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>
              <a:defRPr b="0"/>
            </a:pPr>
            <a:r>
              <a:rPr b="1" dirty="0"/>
              <a:t>  -</a:t>
            </a:r>
          </a:p>
        </p:txBody>
      </p:sp>
      <p:sp>
        <p:nvSpPr>
          <p:cNvPr id="80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 algn="l" rtl="0"/>
              <a:t>1</a:t>
            </a:fld>
            <a:endParaRPr/>
          </a:p>
        </p:txBody>
      </p:sp>
      <p:sp>
        <p:nvSpPr>
          <p:cNvPr id="83" name="Shape"/>
          <p:cNvSpPr/>
          <p:nvPr/>
        </p:nvSpPr>
        <p:spPr>
          <a:xfrm>
            <a:off x="0" y="3880189"/>
            <a:ext cx="13669107" cy="32322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" y="0"/>
                </a:moveTo>
                <a:lnTo>
                  <a:pt x="21600" y="0"/>
                </a:lnTo>
                <a:lnTo>
                  <a:pt x="19937" y="21600"/>
                </a:lnTo>
                <a:lnTo>
                  <a:pt x="0" y="21600"/>
                </a:lnTo>
                <a:lnTo>
                  <a:pt x="3" y="0"/>
                </a:lnTo>
                <a:close/>
              </a:path>
            </a:pathLst>
          </a:custGeom>
          <a:solidFill>
            <a:srgbClr val="E46C0A">
              <a:alpha val="9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84" name="LESSON 2…"/>
          <p:cNvSpPr txBox="1"/>
          <p:nvPr/>
        </p:nvSpPr>
        <p:spPr>
          <a:xfrm>
            <a:off x="1200259" y="4083124"/>
            <a:ext cx="11695126" cy="17335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/>
          <a:p>
            <a:pPr defTabSz="2438400">
              <a:lnSpc>
                <a:spcPct val="8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sz="6000" b="1" dirty="0" err="1">
                <a:solidFill>
                  <a:schemeClr val="bg1"/>
                </a:solidFill>
              </a:rPr>
              <a:t>पाठ</a:t>
            </a:r>
            <a:r>
              <a:rPr lang="en-IN" sz="6000" b="1" dirty="0">
                <a:solidFill>
                  <a:schemeClr val="bg1"/>
                </a:solidFill>
              </a:rPr>
              <a:t> -3</a:t>
            </a:r>
            <a:endParaRPr lang="en-IN" sz="4400" dirty="0"/>
          </a:p>
          <a:p>
            <a:pPr algn="l" defTabSz="2438400" rtl="0">
              <a:lnSpc>
                <a:spcPct val="8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संक्रामक </a:t>
            </a:r>
            <a:r>
              <a:rPr lang="en-US" dirty="0" err="1"/>
              <a:t>रोग</a:t>
            </a:r>
            <a:r>
              <a:rPr lang="en-US" dirty="0"/>
              <a:t> </a:t>
            </a:r>
            <a:r>
              <a:rPr lang="en-US" dirty="0" err="1"/>
              <a:t>और</a:t>
            </a:r>
            <a:r>
              <a:rPr lang="en-US" dirty="0"/>
              <a:t> सावधानियां</a:t>
            </a:r>
          </a:p>
        </p:txBody>
      </p:sp>
      <p:sp>
        <p:nvSpPr>
          <p:cNvPr id="85" name="Shape"/>
          <p:cNvSpPr/>
          <p:nvPr/>
        </p:nvSpPr>
        <p:spPr>
          <a:xfrm flipH="1">
            <a:off x="-87200" y="2457"/>
            <a:ext cx="24497477" cy="25221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</p:spPr>
        <p:txBody>
          <a:bodyPr wrap="square" lIns="78283" tIns="78283" rIns="78283" bIns="78283" numCol="1" anchor="t">
            <a:noAutofit/>
          </a:bodyPr>
          <a:lstStyle/>
          <a:p>
            <a:pPr algn="l" rtl="0"/>
            <a:endParaRPr/>
          </a:p>
        </p:txBody>
      </p:sp>
      <p:pic>
        <p:nvPicPr>
          <p:cNvPr id="95" name="MFR-logo-02.png" descr="MFR-logo-02.png"/>
          <p:cNvPicPr>
            <a:picLocks noChangeAspect="1"/>
          </p:cNvPicPr>
          <p:nvPr/>
        </p:nvPicPr>
        <p:blipFill>
          <a:blip r:embed="rId3" cstate="print"/>
          <a:srcRect t="12599" b="19178"/>
          <a:stretch>
            <a:fillRect/>
          </a:stretch>
        </p:blipFill>
        <p:spPr>
          <a:xfrm>
            <a:off x="16316126" y="7112432"/>
            <a:ext cx="7102674" cy="342564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9EC43E-C7B1-EF48-5F3B-E2AF3723BE8A}"/>
              </a:ext>
            </a:extLst>
          </p:cNvPr>
          <p:cNvSpPr/>
          <p:nvPr/>
        </p:nvSpPr>
        <p:spPr>
          <a:xfrm>
            <a:off x="4831337" y="354061"/>
            <a:ext cx="16234425" cy="992159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0" marR="0" indent="0" algn="ctr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Black" panose="020B0A04020102020204" pitchFamily="34" charset="0"/>
                <a:sym typeface="Arial"/>
              </a:rPr>
              <a:t>              मेडिकल </a:t>
            </a:r>
            <a:r>
              <a:rPr kumimoji="0" lang="en-US" sz="4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Black" panose="020B0A04020102020204" pitchFamily="34" charset="0"/>
                <a:sym typeface="Arial"/>
              </a:rPr>
              <a:t>फर्स्ट</a:t>
            </a: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Black" panose="020B0A04020102020204" pitchFamily="34" charset="0"/>
                <a:sym typeface="Arial"/>
              </a:rPr>
              <a:t> </a:t>
            </a:r>
            <a:r>
              <a:rPr kumimoji="0" lang="hi-IN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Black" panose="020B0A04020102020204" pitchFamily="34" charset="0"/>
                <a:sym typeface="Arial"/>
              </a:rPr>
              <a:t>रेस्पोंडर </a:t>
            </a:r>
            <a:endParaRPr kumimoji="0" lang="en-IN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Black" panose="020B0A04020102020204" pitchFamily="34" charset="0"/>
              <a:sym typeface="Arial"/>
            </a:endParaRPr>
          </a:p>
        </p:txBody>
      </p:sp>
      <p:sp>
        <p:nvSpPr>
          <p:cNvPr id="8" name="PEER | CSSR | INDIA">
            <a:extLst>
              <a:ext uri="{FF2B5EF4-FFF2-40B4-BE49-F238E27FC236}">
                <a16:creationId xmlns:a16="http://schemas.microsoft.com/office/drawing/2014/main" id="{FEF0CCE6-B2AE-9EAB-6B3B-5FA5D2198DCB}"/>
              </a:ext>
            </a:extLst>
          </p:cNvPr>
          <p:cNvSpPr txBox="1"/>
          <p:nvPr/>
        </p:nvSpPr>
        <p:spPr>
          <a:xfrm>
            <a:off x="602390" y="12308104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algn="l" rtl="0"/>
            <a:endParaRPr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4880A2-A3EA-53AF-C0CD-BB4BF3790D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10486" y="3431176"/>
            <a:ext cx="8810455" cy="8810455"/>
          </a:xfrm>
          <a:prstGeom prst="rect">
            <a:avLst/>
          </a:prstGeom>
        </p:spPr>
      </p:pic>
      <p:pic>
        <p:nvPicPr>
          <p:cNvPr id="1000100002" name="ODT_ATTR_LBL_LOGO">
            <a:extLst>
              <a:ext uri="{FF2B5EF4-FFF2-40B4-BE49-F238E27FC236}">
                <a16:creationId xmlns:a16="http://schemas.microsoft.com/office/drawing/2014/main" id="{B066AC4A-9A1C-4C10-800A-DAF9F276438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00"/>
            <a:ext cx="316230" cy="17970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58115" y="11425695"/>
            <a:ext cx="9638620" cy="1850733"/>
          </a:xfrm>
          <a:prstGeom prst="rect">
            <a:avLst/>
          </a:prstGeom>
          <a:solidFill>
            <a:schemeClr val="accent1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002060"/>
                </a:solidFill>
                <a:latin typeface="Book Antiqua" panose="02040602050305030304" pitchFamily="18" charset="0"/>
              </a:rPr>
              <a:t>Vetted  BY :- </a:t>
            </a:r>
          </a:p>
          <a:p>
            <a:pPr algn="ctr">
              <a:defRPr/>
            </a:pPr>
            <a:r>
              <a:rPr lang="en-US" b="1" dirty="0">
                <a:solidFill>
                  <a:srgbClr val="002060"/>
                </a:solidFill>
                <a:latin typeface="Book Antiqua" panose="02040602050305030304" pitchFamily="18" charset="0"/>
              </a:rPr>
              <a:t>INSP - SUSANT KUMAR SETHI</a:t>
            </a:r>
          </a:p>
          <a:p>
            <a:pPr algn="ctr">
              <a:defRPr/>
            </a:pPr>
            <a:r>
              <a:rPr lang="en-US" b="1" dirty="0">
                <a:solidFill>
                  <a:srgbClr val="002060"/>
                </a:solidFill>
                <a:latin typeface="Book Antiqua" panose="02040602050305030304" pitchFamily="18" charset="0"/>
              </a:rPr>
              <a:t> 5</a:t>
            </a:r>
            <a:r>
              <a:rPr lang="en-US" b="1" baseline="30000" dirty="0">
                <a:solidFill>
                  <a:srgbClr val="002060"/>
                </a:solidFill>
                <a:latin typeface="Book Antiqua" panose="02040602050305030304" pitchFamily="18" charset="0"/>
              </a:rPr>
              <a:t>TH</a:t>
            </a:r>
            <a:r>
              <a:rPr lang="en-US" b="1" dirty="0">
                <a:solidFill>
                  <a:srgbClr val="002060"/>
                </a:solidFill>
                <a:latin typeface="Book Antiqua" panose="02040602050305030304" pitchFamily="18" charset="0"/>
              </a:rPr>
              <a:t> BN NDRF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5452" y="-34941"/>
            <a:ext cx="3754825" cy="25595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517"/>
            <a:ext cx="4725567" cy="255954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.pdf" descr="image.pdf">
            <a:extLst>
              <a:ext uri="{FF2B5EF4-FFF2-40B4-BE49-F238E27FC236}">
                <a16:creationId xmlns:a16="http://schemas.microsoft.com/office/drawing/2014/main" id="{6BD91D68-DAC2-8AC0-7041-1ABEFA6716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198"/>
          <a:stretch>
            <a:fillRect/>
          </a:stretch>
        </p:blipFill>
        <p:spPr>
          <a:xfrm>
            <a:off x="971154" y="4808533"/>
            <a:ext cx="7543593" cy="749507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DANGER">
            <a:extLst>
              <a:ext uri="{FF2B5EF4-FFF2-40B4-BE49-F238E27FC236}">
                <a16:creationId xmlns:a16="http://schemas.microsoft.com/office/drawing/2014/main" id="{3C1A7EFC-B3D9-0AA8-3405-0A033B3D6899}"/>
              </a:ext>
            </a:extLst>
          </p:cNvPr>
          <p:cNvSpPr txBox="1"/>
          <p:nvPr/>
        </p:nvSpPr>
        <p:spPr>
          <a:xfrm>
            <a:off x="1065609" y="2574080"/>
            <a:ext cx="7449138" cy="1155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/>
            <a:r>
              <a:rPr dirty="0">
                <a:solidFill>
                  <a:srgbClr val="FF0000"/>
                </a:solidFill>
              </a:rPr>
              <a:t>खतरा</a:t>
            </a:r>
          </a:p>
        </p:txBody>
      </p:sp>
      <p:sp>
        <p:nvSpPr>
          <p:cNvPr id="4" name="All bodily fluids are considered infectious and you must take appropriate precautions for all patients at all times!">
            <a:extLst>
              <a:ext uri="{FF2B5EF4-FFF2-40B4-BE49-F238E27FC236}">
                <a16:creationId xmlns:a16="http://schemas.microsoft.com/office/drawing/2014/main" id="{08DEAEAE-2CA1-AD7C-C260-A89CCFAC0416}"/>
              </a:ext>
            </a:extLst>
          </p:cNvPr>
          <p:cNvSpPr txBox="1"/>
          <p:nvPr/>
        </p:nvSpPr>
        <p:spPr>
          <a:xfrm>
            <a:off x="9551225" y="6267941"/>
            <a:ext cx="13472898" cy="3112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spcBef>
                <a:spcPts val="5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algn="just" rtl="0"/>
            <a:r>
              <a:rPr dirty="0">
                <a:solidFill>
                  <a:schemeClr val="tx1"/>
                </a:solidFill>
              </a:rPr>
              <a:t>सभी शारीरिक तरल पदार्थ संक्रामक माने जाते हैं और आपको हर समय सभी रोगियों के लिए उचित सावधानी बरतनी चाहिए!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6000" y="12813338"/>
            <a:ext cx="3686352" cy="6772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263223" y="12813338"/>
            <a:ext cx="3686352" cy="6772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5452" y="-34941"/>
            <a:ext cx="3754825" cy="25595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517"/>
            <a:ext cx="4725567" cy="255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44696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ways discard contaminated items properly so YOU don’t get infected!">
            <a:extLst>
              <a:ext uri="{FF2B5EF4-FFF2-40B4-BE49-F238E27FC236}">
                <a16:creationId xmlns:a16="http://schemas.microsoft.com/office/drawing/2014/main" id="{4A6D51C0-C4D3-9C51-6860-519FB0F18252}"/>
              </a:ext>
            </a:extLst>
          </p:cNvPr>
          <p:cNvSpPr txBox="1"/>
          <p:nvPr/>
        </p:nvSpPr>
        <p:spPr>
          <a:xfrm>
            <a:off x="4712676" y="4254998"/>
            <a:ext cx="15028985" cy="2769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algn="ctr" defTabSz="1896340">
              <a:spcBef>
                <a:spcPts val="5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algn="just" rtl="0"/>
            <a:r>
              <a:rPr dirty="0">
                <a:solidFill>
                  <a:schemeClr val="tx1"/>
                </a:solidFill>
              </a:rPr>
              <a:t>हमेशा दूषित </a:t>
            </a:r>
            <a:r>
              <a:rPr dirty="0" err="1">
                <a:solidFill>
                  <a:schemeClr val="tx1"/>
                </a:solidFill>
              </a:rPr>
              <a:t>वस्तुओं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को</a:t>
            </a:r>
            <a:r>
              <a:rPr dirty="0">
                <a:solidFill>
                  <a:schemeClr val="tx1"/>
                </a:solidFill>
              </a:rPr>
              <a:t> उचित तरीके </a:t>
            </a:r>
            <a:r>
              <a:rPr dirty="0" err="1">
                <a:solidFill>
                  <a:schemeClr val="tx1"/>
                </a:solidFill>
              </a:rPr>
              <a:t>से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lang="hi-IN" dirty="0">
                <a:solidFill>
                  <a:schemeClr val="tx1"/>
                </a:solidFill>
              </a:rPr>
              <a:t>फेकें </a:t>
            </a:r>
            <a:r>
              <a:rPr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pPr algn="just" rtl="0"/>
            <a:r>
              <a:rPr dirty="0" err="1">
                <a:solidFill>
                  <a:schemeClr val="tx1"/>
                </a:solidFill>
              </a:rPr>
              <a:t>ताकि</a:t>
            </a:r>
            <a:r>
              <a:rPr dirty="0">
                <a:solidFill>
                  <a:schemeClr val="tx1"/>
                </a:solidFill>
              </a:rPr>
              <a:t> आप संक्रमित न हों!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000" y="12813338"/>
            <a:ext cx="3686352" cy="6772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21176" y="12862210"/>
            <a:ext cx="3686352" cy="6772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5452" y="-34941"/>
            <a:ext cx="3754825" cy="25595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517"/>
            <a:ext cx="4725567" cy="255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72144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D027D7-3832-C19F-CB49-72A51E9F9D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2269F7D8-26FC-DE01-EE0F-DF87FE280D29}"/>
              </a:ext>
            </a:extLst>
          </p:cNvPr>
          <p:cNvSpPr txBox="1">
            <a:spLocks/>
          </p:cNvSpPr>
          <p:nvPr/>
        </p:nvSpPr>
        <p:spPr>
          <a:xfrm>
            <a:off x="577892" y="2703577"/>
            <a:ext cx="7627938" cy="7756525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lvl="0">
              <a:defRPr/>
            </a:pPr>
            <a:r>
              <a:rPr lang="en-US" sz="4800" dirty="0" err="1"/>
              <a:t>अब</a:t>
            </a:r>
            <a:r>
              <a:rPr lang="en-US" sz="4800" dirty="0"/>
              <a:t> </a:t>
            </a:r>
            <a:r>
              <a:rPr lang="en-US" sz="4800" dirty="0" err="1"/>
              <a:t>आप</a:t>
            </a:r>
            <a:r>
              <a:rPr lang="en-US" sz="4800" dirty="0"/>
              <a:t> </a:t>
            </a:r>
            <a:r>
              <a:rPr lang="en-US" sz="4800" dirty="0" err="1"/>
              <a:t>यह</a:t>
            </a:r>
            <a:r>
              <a:rPr lang="en-US" sz="4800" dirty="0"/>
              <a:t> </a:t>
            </a:r>
            <a:r>
              <a:rPr lang="en-US" sz="4800" dirty="0" err="1"/>
              <a:t>कर</a:t>
            </a:r>
            <a:r>
              <a:rPr lang="en-US" sz="4800" dirty="0"/>
              <a:t> </a:t>
            </a:r>
            <a:r>
              <a:rPr lang="en-US" sz="4800" dirty="0" err="1"/>
              <a:t>सकते</a:t>
            </a:r>
            <a:r>
              <a:rPr lang="en-US" sz="4800" dirty="0"/>
              <a:t> </a:t>
            </a:r>
            <a:r>
              <a:rPr lang="en-US" sz="4800" dirty="0" err="1"/>
              <a:t>हैं</a:t>
            </a:r>
            <a:r>
              <a:rPr lang="en-US" sz="4800" dirty="0"/>
              <a:t>:</a:t>
            </a:r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68645DEF-C597-8DF0-561F-0B030DC33E67}"/>
              </a:ext>
            </a:extLst>
          </p:cNvPr>
          <p:cNvSpPr txBox="1"/>
          <p:nvPr/>
        </p:nvSpPr>
        <p:spPr>
          <a:xfrm>
            <a:off x="8661373" y="787889"/>
            <a:ext cx="3601345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marL="0" marR="0" lvl="0" indent="0" algn="l" defTabSz="18963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dirty="0"/>
              <a:t>समीक्षा</a:t>
            </a:r>
            <a:endParaRPr kumimoji="0" sz="7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2C16A258-8FEF-FBF1-E7E5-0A1C8AF549C0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marL="0" marR="0" lvl="0" indent="0" algn="ctr" defTabSz="1662545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3000" b="1" i="0" u="none" strike="noStrike" kern="0" cap="none" spc="0" normalizeH="0" baseline="0" noProof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pPr marL="0" marR="0" lvl="0" indent="0" algn="ctr" defTabSz="1662545" rtl="0" eaLnBrk="1" fontAlgn="auto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sz="3000" b="1" i="0" u="none" strike="noStrike" kern="0" cap="none" spc="0" normalizeH="0" baseline="0" noProof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Define infectious disease.…">
            <a:extLst>
              <a:ext uri="{FF2B5EF4-FFF2-40B4-BE49-F238E27FC236}">
                <a16:creationId xmlns:a16="http://schemas.microsoft.com/office/drawing/2014/main" id="{3185726C-159D-A044-98ED-00EBA16BB551}"/>
              </a:ext>
            </a:extLst>
          </p:cNvPr>
          <p:cNvSpPr txBox="1"/>
          <p:nvPr/>
        </p:nvSpPr>
        <p:spPr>
          <a:xfrm>
            <a:off x="11546216" y="5141344"/>
            <a:ext cx="11983623" cy="5328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marL="0" marR="0" lvl="1" indent="0" algn="l" defTabSz="18963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kumimoji="0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संक्रामक</a:t>
            </a:r>
            <a:r>
              <a:rPr kumimoji="0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रोग</a:t>
            </a:r>
            <a:r>
              <a:rPr kumimoji="0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को</a:t>
            </a:r>
            <a:r>
              <a:rPr kumimoji="0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परिभाषित</a:t>
            </a:r>
            <a:r>
              <a:rPr kumimoji="0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कर</a:t>
            </a:r>
            <a:r>
              <a:rPr kumimoji="0" lang="hi-IN" sz="4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सकते है</a:t>
            </a:r>
            <a:r>
              <a:rPr kumimoji="0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।</a:t>
            </a:r>
          </a:p>
          <a:p>
            <a:pPr marL="0" marR="0" lvl="1" indent="0" algn="l" defTabSz="18963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kumimoji="0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kumimoji="0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संक्रामक</a:t>
            </a:r>
            <a:r>
              <a:rPr kumimoji="0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रोग</a:t>
            </a:r>
            <a:r>
              <a:rPr kumimoji="0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के</a:t>
            </a:r>
            <a:r>
              <a:rPr kumimoji="0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संचरण</a:t>
            </a:r>
            <a:r>
              <a:rPr kumimoji="0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के</a:t>
            </a:r>
            <a:r>
              <a:rPr kumimoji="0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दो</a:t>
            </a:r>
            <a:r>
              <a:rPr kumimoji="0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माध्यमों</a:t>
            </a:r>
            <a:r>
              <a:rPr kumimoji="0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का</a:t>
            </a:r>
            <a:r>
              <a:rPr kumimoji="0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वर्णन</a:t>
            </a:r>
            <a:r>
              <a:rPr kumimoji="0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hi-IN" sz="4800" dirty="0">
                <a:latin typeface="Open Sans"/>
                <a:ea typeface="Open Sans"/>
                <a:cs typeface="Open Sans"/>
                <a:sym typeface="Open Sans"/>
              </a:rPr>
              <a:t>कर सकते है </a:t>
            </a:r>
            <a:r>
              <a:rPr kumimoji="0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।</a:t>
            </a:r>
          </a:p>
          <a:p>
            <a:pPr marL="0" marR="0" lvl="1" indent="0" algn="l" defTabSz="18963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kumimoji="0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sz="4800" dirty="0">
                <a:latin typeface="Open Sans"/>
                <a:ea typeface="Open Sans"/>
                <a:cs typeface="Open Sans"/>
                <a:sym typeface="Open Sans"/>
              </a:rPr>
              <a:t>संक्रामक रोग का </a:t>
            </a:r>
            <a:r>
              <a:rPr kumimoji="0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आठ</a:t>
            </a:r>
            <a:r>
              <a:rPr kumimoji="0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संकेत</a:t>
            </a:r>
            <a:r>
              <a:rPr kumimoji="0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और</a:t>
            </a:r>
            <a:r>
              <a:rPr kumimoji="0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लक्षण</a:t>
            </a:r>
            <a:r>
              <a:rPr kumimoji="0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सूचीबद्ध</a:t>
            </a:r>
            <a:r>
              <a:rPr kumimoji="0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hi-IN" sz="4800" dirty="0">
                <a:latin typeface="Open Sans"/>
                <a:ea typeface="Open Sans"/>
                <a:cs typeface="Open Sans"/>
                <a:sym typeface="Open Sans"/>
              </a:rPr>
              <a:t>कर सकते है</a:t>
            </a:r>
            <a:r>
              <a:rPr lang="en-IN" sz="4800" dirty="0">
                <a:latin typeface="Open Sans"/>
                <a:ea typeface="Open Sans"/>
                <a:cs typeface="Open Sans"/>
                <a:sym typeface="Open Sans"/>
              </a:rPr>
              <a:t> ।</a:t>
            </a:r>
            <a:endParaRPr kumimoji="0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" name="Group">
            <a:extLst>
              <a:ext uri="{FF2B5EF4-FFF2-40B4-BE49-F238E27FC236}">
                <a16:creationId xmlns:a16="http://schemas.microsoft.com/office/drawing/2014/main" id="{02BA3A74-6F67-5DED-26A6-34C8EC68F150}"/>
              </a:ext>
            </a:extLst>
          </p:cNvPr>
          <p:cNvGrpSpPr/>
          <p:nvPr/>
        </p:nvGrpSpPr>
        <p:grpSpPr>
          <a:xfrm>
            <a:off x="9844663" y="4841461"/>
            <a:ext cx="1219201" cy="1681958"/>
            <a:chOff x="0" y="115975"/>
            <a:chExt cx="1219200" cy="1681957"/>
          </a:xfrm>
        </p:grpSpPr>
        <p:sp>
          <p:nvSpPr>
            <p:cNvPr id="5" name="Circle">
              <a:extLst>
                <a:ext uri="{FF2B5EF4-FFF2-40B4-BE49-F238E27FC236}">
                  <a16:creationId xmlns:a16="http://schemas.microsoft.com/office/drawing/2014/main" id="{8CD2D208-DEE5-9A3A-D2EA-6CD1EB1FA85D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pPr marL="0" marR="0" lvl="0" indent="0" algn="l" defTabSz="16625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1">
              <a:extLst>
                <a:ext uri="{FF2B5EF4-FFF2-40B4-BE49-F238E27FC236}">
                  <a16:creationId xmlns:a16="http://schemas.microsoft.com/office/drawing/2014/main" id="{56674966-E8EF-448C-57B6-5548BD7494E3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 marL="0" marR="0" lvl="0" indent="0" algn="l" defTabSz="16625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200" b="0" i="1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rPr>
                <a:t>1</a:t>
              </a:r>
            </a:p>
          </p:txBody>
        </p:sp>
      </p:grpSp>
      <p:grpSp>
        <p:nvGrpSpPr>
          <p:cNvPr id="16" name="Group">
            <a:extLst>
              <a:ext uri="{FF2B5EF4-FFF2-40B4-BE49-F238E27FC236}">
                <a16:creationId xmlns:a16="http://schemas.microsoft.com/office/drawing/2014/main" id="{DE62534A-0C2B-1E6E-8B9D-25B4DDC61710}"/>
              </a:ext>
            </a:extLst>
          </p:cNvPr>
          <p:cNvGrpSpPr/>
          <p:nvPr/>
        </p:nvGrpSpPr>
        <p:grpSpPr>
          <a:xfrm>
            <a:off x="9844663" y="6531313"/>
            <a:ext cx="1219201" cy="1681958"/>
            <a:chOff x="0" y="115975"/>
            <a:chExt cx="1219200" cy="1681957"/>
          </a:xfrm>
        </p:grpSpPr>
        <p:sp>
          <p:nvSpPr>
            <p:cNvPr id="17" name="Circle">
              <a:extLst>
                <a:ext uri="{FF2B5EF4-FFF2-40B4-BE49-F238E27FC236}">
                  <a16:creationId xmlns:a16="http://schemas.microsoft.com/office/drawing/2014/main" id="{84D3D1B3-B368-5EB4-70B4-9132FF176E23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pPr marL="0" marR="0" lvl="0" indent="0" algn="l" defTabSz="16625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2">
              <a:extLst>
                <a:ext uri="{FF2B5EF4-FFF2-40B4-BE49-F238E27FC236}">
                  <a16:creationId xmlns:a16="http://schemas.microsoft.com/office/drawing/2014/main" id="{1292884F-2CF9-6659-47C8-0329C56FE009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 marL="0" marR="0" lvl="0" indent="0" algn="l" defTabSz="16625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200" b="0" i="1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rPr>
                <a:t>2</a:t>
              </a:r>
            </a:p>
          </p:txBody>
        </p:sp>
      </p:grpSp>
      <p:grpSp>
        <p:nvGrpSpPr>
          <p:cNvPr id="19" name="Group">
            <a:extLst>
              <a:ext uri="{FF2B5EF4-FFF2-40B4-BE49-F238E27FC236}">
                <a16:creationId xmlns:a16="http://schemas.microsoft.com/office/drawing/2014/main" id="{309CF79A-4BC1-238F-B875-1E9913907C09}"/>
              </a:ext>
            </a:extLst>
          </p:cNvPr>
          <p:cNvGrpSpPr/>
          <p:nvPr/>
        </p:nvGrpSpPr>
        <p:grpSpPr>
          <a:xfrm>
            <a:off x="9844663" y="9005868"/>
            <a:ext cx="1219201" cy="1681958"/>
            <a:chOff x="0" y="115975"/>
            <a:chExt cx="1219200" cy="1681957"/>
          </a:xfrm>
        </p:grpSpPr>
        <p:sp>
          <p:nvSpPr>
            <p:cNvPr id="20" name="Circle">
              <a:extLst>
                <a:ext uri="{FF2B5EF4-FFF2-40B4-BE49-F238E27FC236}">
                  <a16:creationId xmlns:a16="http://schemas.microsoft.com/office/drawing/2014/main" id="{4A4E6970-5ABC-D6E4-2245-72719848DF15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pPr marL="0" marR="0" lvl="0" indent="0" algn="l" defTabSz="16625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3">
              <a:extLst>
                <a:ext uri="{FF2B5EF4-FFF2-40B4-BE49-F238E27FC236}">
                  <a16:creationId xmlns:a16="http://schemas.microsoft.com/office/drawing/2014/main" id="{FA5F7F9E-FC05-042A-9985-B5F7CBDE66E5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 marL="0" marR="0" lvl="0" indent="0" algn="l" defTabSz="16625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200" b="0" i="1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rPr>
                <a:t>3</a:t>
              </a: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000" y="12813338"/>
            <a:ext cx="3686352" cy="67726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63224" y="12813337"/>
            <a:ext cx="3686352" cy="67726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5452" y="-34941"/>
            <a:ext cx="3754825" cy="255954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517"/>
            <a:ext cx="4725567" cy="255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7889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1B15F4-F157-95E7-C7A8-7792F5CD6E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A4C81467-6E1F-C583-1F18-5E1087259383}"/>
              </a:ext>
            </a:extLst>
          </p:cNvPr>
          <p:cNvSpPr txBox="1">
            <a:spLocks/>
          </p:cNvSpPr>
          <p:nvPr/>
        </p:nvSpPr>
        <p:spPr>
          <a:xfrm>
            <a:off x="577892" y="2703578"/>
            <a:ext cx="7627938" cy="5977224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marR="0" lvl="0" indent="0" algn="l" defTabSz="1896340" rtl="0" eaLnBrk="1" fontAlgn="auto" latinLnBrk="0" hangingPunct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/>
            </a:pP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defTabSz="1896340" rtl="0" eaLnBrk="1" fontAlgn="auto" latinLnBrk="0" hangingPunct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/>
            </a:pPr>
            <a:endParaRPr lang="en-US" sz="4800" dirty="0"/>
          </a:p>
          <a:p>
            <a:pPr marL="0" marR="0" lvl="0" indent="0" algn="ctr" defTabSz="1896340" rtl="0" eaLnBrk="1" fontAlgn="auto" latinLnBrk="0" hangingPunct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/>
            </a:pP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अब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आप यह कर सकते हैं:</a:t>
            </a:r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B54D17B0-35A2-7F5A-F8BD-FB05BD26C1CD}"/>
              </a:ext>
            </a:extLst>
          </p:cNvPr>
          <p:cNvSpPr txBox="1"/>
          <p:nvPr/>
        </p:nvSpPr>
        <p:spPr>
          <a:xfrm>
            <a:off x="8661373" y="787889"/>
            <a:ext cx="3601345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marL="0" marR="0" lvl="0" indent="0" algn="l" defTabSz="18963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7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समीक्षा</a:t>
            </a:r>
            <a:endParaRPr kumimoji="0" sz="7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086B5181-8CCD-005A-ED76-8B8CA13FD61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ctr" defTabSz="1662545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3000" b="1" i="0" u="none" strike="noStrike" kern="0" cap="none" spc="0" normalizeH="0" baseline="0" noProof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pPr marL="0" marR="0" lvl="0" indent="0" algn="ctr" defTabSz="1662545" rtl="0" eaLnBrk="1" fontAlgn="auto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sz="3000" b="1" i="0" u="none" strike="noStrike" kern="0" cap="none" spc="0" normalizeH="0" baseline="0" noProof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" name="Define body substance isolation and list three categories of body substance isolation precautions.…">
            <a:extLst>
              <a:ext uri="{FF2B5EF4-FFF2-40B4-BE49-F238E27FC236}">
                <a16:creationId xmlns:a16="http://schemas.microsoft.com/office/drawing/2014/main" id="{7F5D4DBC-E843-D582-DDDC-850B614F6DA3}"/>
              </a:ext>
            </a:extLst>
          </p:cNvPr>
          <p:cNvSpPr txBox="1"/>
          <p:nvPr/>
        </p:nvSpPr>
        <p:spPr>
          <a:xfrm>
            <a:off x="11656862" y="4141664"/>
            <a:ext cx="12454078" cy="6639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/>
          <a:p>
            <a:pPr marL="0" marR="0" lvl="1" indent="0" algn="just" defTabSz="18963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kumimoji="0" sz="5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शरीर</a:t>
            </a:r>
            <a:r>
              <a:rPr kumimoji="0" sz="5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sz="5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पदार्थ</a:t>
            </a:r>
            <a:r>
              <a:rPr kumimoji="0" sz="5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sz="5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पृथक्करण</a:t>
            </a:r>
            <a:r>
              <a:rPr kumimoji="0" sz="5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sz="5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को</a:t>
            </a:r>
            <a:r>
              <a:rPr kumimoji="0" sz="5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sz="5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परिभाषित</a:t>
            </a:r>
            <a:r>
              <a:rPr kumimoji="0" sz="5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sz="5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करें</a:t>
            </a:r>
            <a:r>
              <a:rPr kumimoji="0" sz="5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sz="5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और</a:t>
            </a:r>
            <a:r>
              <a:rPr kumimoji="0" sz="5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sz="5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शरीर</a:t>
            </a:r>
            <a:r>
              <a:rPr kumimoji="0" sz="5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sz="5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पदार्थ</a:t>
            </a:r>
            <a:r>
              <a:rPr kumimoji="0" sz="5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sz="5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पृथक्करण</a:t>
            </a:r>
            <a:r>
              <a:rPr kumimoji="0" sz="5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sz="5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सावधानियों</a:t>
            </a:r>
            <a:r>
              <a:rPr kumimoji="0" sz="5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sz="5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की</a:t>
            </a:r>
            <a:r>
              <a:rPr kumimoji="0" sz="5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sz="5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तीन</a:t>
            </a:r>
            <a:r>
              <a:rPr kumimoji="0" sz="5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sz="5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श्रेणियों</a:t>
            </a:r>
            <a:r>
              <a:rPr kumimoji="0" sz="5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sz="5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को</a:t>
            </a:r>
            <a:r>
              <a:rPr kumimoji="0" sz="5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sz="5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सूचीबद्ध</a:t>
            </a:r>
            <a:r>
              <a:rPr kumimoji="0" sz="5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sz="5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कर</a:t>
            </a:r>
            <a:r>
              <a:rPr kumimoji="0" lang="hi-IN" sz="5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सकते है </a:t>
            </a:r>
            <a:r>
              <a:rPr kumimoji="0" sz="5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।</a:t>
            </a:r>
          </a:p>
          <a:p>
            <a:pPr marL="0" marR="0" lvl="1" indent="0" algn="l" defTabSz="189634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kumimoji="0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lvl="1" indent="0" algn="just" defTabSz="1896340">
              <a:lnSpc>
                <a:spcPct val="15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kumimoji="0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रोगी</a:t>
            </a:r>
            <a:r>
              <a:rPr kumimoji="0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मूल्यांकन</a:t>
            </a:r>
            <a:r>
              <a:rPr kumimoji="0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और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hi-IN" sz="4800" dirty="0">
                <a:latin typeface="Open Sans"/>
                <a:ea typeface="Open Sans"/>
                <a:cs typeface="Open Sans"/>
                <a:sym typeface="Open Sans"/>
              </a:rPr>
              <a:t>अस्पताल पूर्व उपचार</a:t>
            </a:r>
            <a:r>
              <a:rPr kumimoji="0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के</a:t>
            </a:r>
            <a:r>
              <a:rPr kumimoji="0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दौरान</a:t>
            </a:r>
            <a:r>
              <a:rPr kumimoji="0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उपयोग</a:t>
            </a:r>
            <a:r>
              <a:rPr kumimoji="0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किए</a:t>
            </a:r>
            <a:r>
              <a:rPr kumimoji="0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जाने</a:t>
            </a:r>
            <a:r>
              <a:rPr kumimoji="0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वाले</a:t>
            </a:r>
            <a:r>
              <a:rPr kumimoji="0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व्यक्तिगत</a:t>
            </a:r>
            <a:r>
              <a:rPr kumimoji="0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सुरक्षा</a:t>
            </a:r>
            <a:r>
              <a:rPr kumimoji="0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उपकरण</a:t>
            </a:r>
            <a:r>
              <a:rPr kumimoji="0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(</a:t>
            </a:r>
            <a:r>
              <a:rPr kumimoji="0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पीपीई</a:t>
            </a:r>
            <a:r>
              <a:rPr kumimoji="0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) </a:t>
            </a:r>
            <a:r>
              <a:rPr kumimoji="0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के</a:t>
            </a:r>
            <a:r>
              <a:rPr kumimoji="0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पांच</a:t>
            </a:r>
            <a:r>
              <a:rPr kumimoji="0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घटकों</a:t>
            </a:r>
            <a:r>
              <a:rPr kumimoji="0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की</a:t>
            </a:r>
            <a:r>
              <a:rPr kumimoji="0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सूची</a:t>
            </a:r>
            <a:r>
              <a:rPr kumimoji="0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kumimoji="0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बना</a:t>
            </a:r>
            <a:r>
              <a:rPr lang="hi-IN" sz="4800" dirty="0">
                <a:latin typeface="Open Sans"/>
                <a:ea typeface="Open Sans"/>
                <a:cs typeface="Open Sans"/>
                <a:sym typeface="Open Sans"/>
              </a:rPr>
              <a:t> सकते है</a:t>
            </a:r>
            <a:endParaRPr kumimoji="0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3" name="Group">
            <a:extLst>
              <a:ext uri="{FF2B5EF4-FFF2-40B4-BE49-F238E27FC236}">
                <a16:creationId xmlns:a16="http://schemas.microsoft.com/office/drawing/2014/main" id="{3B86CED0-2A4D-DC47-B281-9328D320E72D}"/>
              </a:ext>
            </a:extLst>
          </p:cNvPr>
          <p:cNvGrpSpPr/>
          <p:nvPr/>
        </p:nvGrpSpPr>
        <p:grpSpPr>
          <a:xfrm>
            <a:off x="9844663" y="4027568"/>
            <a:ext cx="1219201" cy="1681958"/>
            <a:chOff x="0" y="115975"/>
            <a:chExt cx="1219200" cy="1681957"/>
          </a:xfrm>
        </p:grpSpPr>
        <p:sp>
          <p:nvSpPr>
            <p:cNvPr id="24" name="Circle">
              <a:extLst>
                <a:ext uri="{FF2B5EF4-FFF2-40B4-BE49-F238E27FC236}">
                  <a16:creationId xmlns:a16="http://schemas.microsoft.com/office/drawing/2014/main" id="{70C1499C-ECAF-11AB-B5E6-0D2F117F995E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pPr marL="0" marR="0" lvl="0" indent="0" algn="l" defTabSz="16625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4">
              <a:extLst>
                <a:ext uri="{FF2B5EF4-FFF2-40B4-BE49-F238E27FC236}">
                  <a16:creationId xmlns:a16="http://schemas.microsoft.com/office/drawing/2014/main" id="{55BB004D-A559-63A5-64CA-19813EE98FA2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 marL="0" marR="0" lvl="0" indent="0" algn="l" defTabSz="16625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200" b="0" i="1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rPr>
                <a:t>4</a:t>
              </a:r>
            </a:p>
          </p:txBody>
        </p:sp>
      </p:grpSp>
      <p:grpSp>
        <p:nvGrpSpPr>
          <p:cNvPr id="26" name="Group">
            <a:extLst>
              <a:ext uri="{FF2B5EF4-FFF2-40B4-BE49-F238E27FC236}">
                <a16:creationId xmlns:a16="http://schemas.microsoft.com/office/drawing/2014/main" id="{049E297D-5DC0-185B-0441-FA0283D326F5}"/>
              </a:ext>
            </a:extLst>
          </p:cNvPr>
          <p:cNvGrpSpPr/>
          <p:nvPr/>
        </p:nvGrpSpPr>
        <p:grpSpPr>
          <a:xfrm>
            <a:off x="9844663" y="7312329"/>
            <a:ext cx="1219201" cy="1681958"/>
            <a:chOff x="0" y="115975"/>
            <a:chExt cx="1219200" cy="1681957"/>
          </a:xfrm>
        </p:grpSpPr>
        <p:sp>
          <p:nvSpPr>
            <p:cNvPr id="27" name="Circle">
              <a:extLst>
                <a:ext uri="{FF2B5EF4-FFF2-40B4-BE49-F238E27FC236}">
                  <a16:creationId xmlns:a16="http://schemas.microsoft.com/office/drawing/2014/main" id="{4B6A4B24-F0EE-9240-8877-390C2510165E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pPr marL="0" marR="0" lvl="0" indent="0" algn="l" defTabSz="16625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5">
              <a:extLst>
                <a:ext uri="{FF2B5EF4-FFF2-40B4-BE49-F238E27FC236}">
                  <a16:creationId xmlns:a16="http://schemas.microsoft.com/office/drawing/2014/main" id="{EEF70D53-EFB5-7341-116D-6DE42268D681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 marL="0" marR="0" lvl="0" indent="0" algn="l" defTabSz="1662545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7200" b="0" i="1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rPr>
                <a:t>5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000" y="12813338"/>
            <a:ext cx="3686352" cy="6772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24588" y="12813338"/>
            <a:ext cx="3686352" cy="6772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5452" y="-34941"/>
            <a:ext cx="3754825" cy="25595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517"/>
            <a:ext cx="4725567" cy="255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61266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ircle"/>
          <p:cNvSpPr/>
          <p:nvPr/>
        </p:nvSpPr>
        <p:spPr>
          <a:xfrm>
            <a:off x="-8639176" y="-8445205"/>
            <a:ext cx="19547984" cy="19547984"/>
          </a:xfrm>
          <a:prstGeom prst="ellipse">
            <a:avLst/>
          </a:prstGeom>
          <a:gradFill>
            <a:gsLst>
              <a:gs pos="0">
                <a:srgbClr val="DA751A"/>
              </a:gs>
              <a:gs pos="57570">
                <a:srgbClr val="E67C1D"/>
              </a:gs>
              <a:gs pos="100000">
                <a:srgbClr val="F28320"/>
              </a:gs>
            </a:gsLst>
            <a:lin ang="4595515"/>
          </a:gra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pic>
        <p:nvPicPr>
          <p:cNvPr id="122" name="IMG-3642.JPG" descr="IMG-3642.JPG"/>
          <p:cNvPicPr>
            <a:picLocks noChangeAspect="1"/>
          </p:cNvPicPr>
          <p:nvPr/>
        </p:nvPicPr>
        <p:blipFill>
          <a:blip r:embed="rId2"/>
          <a:srcRect l="25406"/>
          <a:stretch>
            <a:fillRect/>
          </a:stretch>
        </p:blipFill>
        <p:spPr>
          <a:xfrm flipH="1">
            <a:off x="-2789159" y="-627962"/>
            <a:ext cx="12809302" cy="114478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73" h="21600" extrusionOk="0">
                <a:moveTo>
                  <a:pt x="360" y="0"/>
                </a:moveTo>
                <a:cubicBezTo>
                  <a:pt x="-727" y="5723"/>
                  <a:pt x="646" y="11946"/>
                  <a:pt x="4490" y="16396"/>
                </a:cubicBezTo>
                <a:cubicBezTo>
                  <a:pt x="7486" y="19866"/>
                  <a:pt x="11414" y="21600"/>
                  <a:pt x="15340" y="21600"/>
                </a:cubicBezTo>
                <a:cubicBezTo>
                  <a:pt x="17219" y="21600"/>
                  <a:pt x="19096" y="21199"/>
                  <a:pt x="20873" y="20405"/>
                </a:cubicBezTo>
                <a:lnTo>
                  <a:pt x="20873" y="0"/>
                </a:lnTo>
                <a:lnTo>
                  <a:pt x="36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2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26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7881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algn="l" rtl="0"/>
            <a:fld id="{86CB4B4D-7CA3-9044-876B-883B54F8677D}" type="slidenum">
              <a:rPr/>
              <a:t>14</a:t>
            </a:fld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A6B61E-3BFB-8B6A-B54D-9BFC4C887C61}"/>
              </a:ext>
            </a:extLst>
          </p:cNvPr>
          <p:cNvSpPr/>
          <p:nvPr/>
        </p:nvSpPr>
        <p:spPr>
          <a:xfrm>
            <a:off x="12438132" y="590032"/>
            <a:ext cx="7290778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rtl="0"/>
            <a:r>
              <a:rPr lang="en-US" sz="16600" b="1" cap="none" spc="0" dirty="0">
                <a:ln/>
                <a:solidFill>
                  <a:schemeClr val="accent6">
                    <a:lumMod val="75000"/>
                  </a:schemeClr>
                </a:solidFill>
                <a:effectLst/>
              </a:rPr>
              <a:t>धन्यवाद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6000" y="12813338"/>
            <a:ext cx="3686352" cy="6772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401457" y="12791145"/>
            <a:ext cx="3686352" cy="6772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5452" y="-34941"/>
            <a:ext cx="3754825" cy="25595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808" y="3514264"/>
            <a:ext cx="11729519" cy="665829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C77F0D2F-63C2-DC7A-327A-7363CBB73A8D}"/>
              </a:ext>
            </a:extLst>
          </p:cNvPr>
          <p:cNvSpPr txBox="1">
            <a:spLocks/>
          </p:cNvSpPr>
          <p:nvPr/>
        </p:nvSpPr>
        <p:spPr>
          <a:xfrm>
            <a:off x="577892" y="2703577"/>
            <a:ext cx="7627938" cy="7756525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algn="just" rtl="0">
              <a:lnSpc>
                <a:spcPct val="150000"/>
              </a:lnSpc>
            </a:pPr>
            <a:r>
              <a:rPr lang="en-US" sz="4800" dirty="0"/>
              <a:t>इस पाठ के पूरा होने पर आप निम्नलिखित कार्य करने में सक्षम होंगे:</a:t>
            </a:r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D3DB3725-B6EF-8DE8-0BDC-B71D6415B706}"/>
              </a:ext>
            </a:extLst>
          </p:cNvPr>
          <p:cNvSpPr txBox="1"/>
          <p:nvPr/>
        </p:nvSpPr>
        <p:spPr>
          <a:xfrm>
            <a:off x="8661373" y="787889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/>
            <a:r>
              <a:rPr dirty="0"/>
              <a:t>उद्देश्य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83C7BAED-6F29-E142-C962-8C88F04D95B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algn="l" rtl="0"/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2" name="Define infectious disease.…">
            <a:extLst>
              <a:ext uri="{FF2B5EF4-FFF2-40B4-BE49-F238E27FC236}">
                <a16:creationId xmlns:a16="http://schemas.microsoft.com/office/drawing/2014/main" id="{320D5963-5616-DE9C-DD87-2C9C0B0FB324}"/>
              </a:ext>
            </a:extLst>
          </p:cNvPr>
          <p:cNvSpPr txBox="1"/>
          <p:nvPr/>
        </p:nvSpPr>
        <p:spPr>
          <a:xfrm>
            <a:off x="11546216" y="5141344"/>
            <a:ext cx="11983623" cy="5328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algn="l" defTabSz="1896340" rtl="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 err="1"/>
              <a:t>संक्रामक</a:t>
            </a:r>
            <a:r>
              <a:rPr dirty="0"/>
              <a:t> </a:t>
            </a:r>
            <a:r>
              <a:rPr dirty="0" err="1"/>
              <a:t>रोग</a:t>
            </a:r>
            <a:r>
              <a:rPr dirty="0"/>
              <a:t> </a:t>
            </a:r>
            <a:r>
              <a:rPr dirty="0" err="1"/>
              <a:t>को</a:t>
            </a:r>
            <a:r>
              <a:rPr dirty="0"/>
              <a:t> </a:t>
            </a:r>
            <a:r>
              <a:rPr dirty="0" err="1"/>
              <a:t>परिभाषित</a:t>
            </a:r>
            <a:r>
              <a:rPr dirty="0"/>
              <a:t> </a:t>
            </a:r>
            <a:r>
              <a:rPr dirty="0" err="1"/>
              <a:t>कर</a:t>
            </a:r>
            <a:r>
              <a:rPr lang="hi-IN" dirty="0"/>
              <a:t>ने मे</a:t>
            </a:r>
            <a:r>
              <a:rPr dirty="0"/>
              <a:t>।</a:t>
            </a:r>
          </a:p>
          <a:p>
            <a:pPr lvl="1" indent="0" algn="l" defTabSz="1896340" rtl="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 err="1"/>
              <a:t>संक्रामक</a:t>
            </a:r>
            <a:r>
              <a:rPr dirty="0"/>
              <a:t> </a:t>
            </a:r>
            <a:r>
              <a:rPr dirty="0" err="1"/>
              <a:t>रोग</a:t>
            </a:r>
            <a:r>
              <a:rPr dirty="0"/>
              <a:t> </a:t>
            </a:r>
            <a:r>
              <a:rPr dirty="0" err="1"/>
              <a:t>के</a:t>
            </a:r>
            <a:r>
              <a:rPr dirty="0"/>
              <a:t> </a:t>
            </a:r>
            <a:r>
              <a:rPr dirty="0" err="1"/>
              <a:t>संचरण</a:t>
            </a:r>
            <a:r>
              <a:rPr dirty="0"/>
              <a:t> </a:t>
            </a:r>
            <a:r>
              <a:rPr dirty="0" err="1"/>
              <a:t>के</a:t>
            </a:r>
            <a:r>
              <a:rPr dirty="0"/>
              <a:t> </a:t>
            </a:r>
            <a:r>
              <a:rPr dirty="0" err="1"/>
              <a:t>दो</a:t>
            </a:r>
            <a:r>
              <a:rPr dirty="0"/>
              <a:t> </a:t>
            </a:r>
            <a:r>
              <a:rPr dirty="0" err="1"/>
              <a:t>माध्यमों</a:t>
            </a:r>
            <a:r>
              <a:rPr dirty="0"/>
              <a:t> </a:t>
            </a:r>
            <a:r>
              <a:rPr dirty="0" err="1"/>
              <a:t>का</a:t>
            </a:r>
            <a:r>
              <a:rPr dirty="0"/>
              <a:t> </a:t>
            </a:r>
            <a:r>
              <a:rPr dirty="0" err="1"/>
              <a:t>वर्णन</a:t>
            </a:r>
            <a:r>
              <a:rPr dirty="0"/>
              <a:t> </a:t>
            </a:r>
            <a:r>
              <a:rPr lang="hi-IN" dirty="0"/>
              <a:t>करने मे </a:t>
            </a:r>
            <a:r>
              <a:rPr dirty="0"/>
              <a:t>।</a:t>
            </a:r>
          </a:p>
          <a:p>
            <a:pPr lvl="1" indent="0" algn="l" defTabSz="1896340" rtl="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संक्रामक रोग का </a:t>
            </a:r>
            <a:r>
              <a:rPr dirty="0" err="1"/>
              <a:t>आठ</a:t>
            </a:r>
            <a:r>
              <a:rPr dirty="0"/>
              <a:t> </a:t>
            </a:r>
            <a:r>
              <a:rPr dirty="0" err="1"/>
              <a:t>संकेत</a:t>
            </a:r>
            <a:r>
              <a:rPr dirty="0"/>
              <a:t> </a:t>
            </a:r>
            <a:r>
              <a:rPr dirty="0" err="1"/>
              <a:t>और</a:t>
            </a:r>
            <a:r>
              <a:rPr dirty="0"/>
              <a:t> </a:t>
            </a:r>
            <a:r>
              <a:rPr dirty="0" err="1"/>
              <a:t>लक्षण</a:t>
            </a:r>
            <a:r>
              <a:rPr dirty="0"/>
              <a:t> </a:t>
            </a:r>
            <a:r>
              <a:rPr dirty="0" err="1"/>
              <a:t>सूचीबद्ध</a:t>
            </a:r>
            <a:r>
              <a:rPr dirty="0"/>
              <a:t> </a:t>
            </a:r>
            <a:r>
              <a:rPr lang="hi-IN" dirty="0"/>
              <a:t>करने मे</a:t>
            </a:r>
            <a:r>
              <a:rPr dirty="0"/>
              <a:t>.</a:t>
            </a:r>
          </a:p>
        </p:txBody>
      </p:sp>
      <p:grpSp>
        <p:nvGrpSpPr>
          <p:cNvPr id="3" name="Group">
            <a:extLst>
              <a:ext uri="{FF2B5EF4-FFF2-40B4-BE49-F238E27FC236}">
                <a16:creationId xmlns:a16="http://schemas.microsoft.com/office/drawing/2014/main" id="{525E3421-B770-D67B-B505-B634661B2501}"/>
              </a:ext>
            </a:extLst>
          </p:cNvPr>
          <p:cNvGrpSpPr/>
          <p:nvPr/>
        </p:nvGrpSpPr>
        <p:grpSpPr>
          <a:xfrm>
            <a:off x="9844663" y="4841461"/>
            <a:ext cx="1219201" cy="1681958"/>
            <a:chOff x="0" y="115975"/>
            <a:chExt cx="1219200" cy="1681957"/>
          </a:xfrm>
        </p:grpSpPr>
        <p:sp>
          <p:nvSpPr>
            <p:cNvPr id="5" name="Circle">
              <a:extLst>
                <a:ext uri="{FF2B5EF4-FFF2-40B4-BE49-F238E27FC236}">
                  <a16:creationId xmlns:a16="http://schemas.microsoft.com/office/drawing/2014/main" id="{53E608D0-447C-4381-4CFC-1FDF2EF8CD13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15" name="1">
              <a:extLst>
                <a:ext uri="{FF2B5EF4-FFF2-40B4-BE49-F238E27FC236}">
                  <a16:creationId xmlns:a16="http://schemas.microsoft.com/office/drawing/2014/main" id="{A225B2EF-9644-3ECA-56A9-7EF72F66EF94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 algn="l" rtl="0"/>
              <a:r>
                <a:t>1</a:t>
              </a:r>
            </a:p>
          </p:txBody>
        </p:sp>
      </p:grpSp>
      <p:grpSp>
        <p:nvGrpSpPr>
          <p:cNvPr id="16" name="Group">
            <a:extLst>
              <a:ext uri="{FF2B5EF4-FFF2-40B4-BE49-F238E27FC236}">
                <a16:creationId xmlns:a16="http://schemas.microsoft.com/office/drawing/2014/main" id="{50603F42-8AF4-8F82-B4E1-4F168675EEC2}"/>
              </a:ext>
            </a:extLst>
          </p:cNvPr>
          <p:cNvGrpSpPr/>
          <p:nvPr/>
        </p:nvGrpSpPr>
        <p:grpSpPr>
          <a:xfrm>
            <a:off x="9844663" y="6531313"/>
            <a:ext cx="1219201" cy="1681958"/>
            <a:chOff x="0" y="115975"/>
            <a:chExt cx="1219200" cy="1681957"/>
          </a:xfrm>
        </p:grpSpPr>
        <p:sp>
          <p:nvSpPr>
            <p:cNvPr id="17" name="Circle">
              <a:extLst>
                <a:ext uri="{FF2B5EF4-FFF2-40B4-BE49-F238E27FC236}">
                  <a16:creationId xmlns:a16="http://schemas.microsoft.com/office/drawing/2014/main" id="{2BC4D488-2B92-4391-3DF3-B93AE3690FB5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18" name="2">
              <a:extLst>
                <a:ext uri="{FF2B5EF4-FFF2-40B4-BE49-F238E27FC236}">
                  <a16:creationId xmlns:a16="http://schemas.microsoft.com/office/drawing/2014/main" id="{E7F705C2-AA21-13A7-AE2A-B796DBB3E5EB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 algn="l" rtl="0"/>
              <a:r>
                <a:t>2</a:t>
              </a:r>
            </a:p>
          </p:txBody>
        </p:sp>
      </p:grpSp>
      <p:grpSp>
        <p:nvGrpSpPr>
          <p:cNvPr id="19" name="Group">
            <a:extLst>
              <a:ext uri="{FF2B5EF4-FFF2-40B4-BE49-F238E27FC236}">
                <a16:creationId xmlns:a16="http://schemas.microsoft.com/office/drawing/2014/main" id="{EDBD89D4-DCBA-DB33-D63D-EFF81E524A11}"/>
              </a:ext>
            </a:extLst>
          </p:cNvPr>
          <p:cNvGrpSpPr/>
          <p:nvPr/>
        </p:nvGrpSpPr>
        <p:grpSpPr>
          <a:xfrm>
            <a:off x="9844663" y="9005868"/>
            <a:ext cx="1219201" cy="1681958"/>
            <a:chOff x="0" y="115975"/>
            <a:chExt cx="1219200" cy="1681957"/>
          </a:xfrm>
        </p:grpSpPr>
        <p:sp>
          <p:nvSpPr>
            <p:cNvPr id="20" name="Circle">
              <a:extLst>
                <a:ext uri="{FF2B5EF4-FFF2-40B4-BE49-F238E27FC236}">
                  <a16:creationId xmlns:a16="http://schemas.microsoft.com/office/drawing/2014/main" id="{0D544A6A-C9A8-0CF5-D680-5400A744C1B6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21" name="3">
              <a:extLst>
                <a:ext uri="{FF2B5EF4-FFF2-40B4-BE49-F238E27FC236}">
                  <a16:creationId xmlns:a16="http://schemas.microsoft.com/office/drawing/2014/main" id="{7DA9F67D-45D5-9BA4-1F6F-49747E27A774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 algn="l" rtl="0"/>
              <a:r>
                <a:t>3</a:t>
              </a: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000" y="12813338"/>
            <a:ext cx="3686352" cy="67726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48071" y="12745102"/>
            <a:ext cx="3686352" cy="67726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5452" y="-34941"/>
            <a:ext cx="3754825" cy="255954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517"/>
            <a:ext cx="4725567" cy="255954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A2A287-F30E-965F-8CE8-767FBC7C0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F5718F69-9DD9-9433-D379-32CAAFCAE4EB}"/>
              </a:ext>
            </a:extLst>
          </p:cNvPr>
          <p:cNvSpPr txBox="1">
            <a:spLocks/>
          </p:cNvSpPr>
          <p:nvPr/>
        </p:nvSpPr>
        <p:spPr>
          <a:xfrm>
            <a:off x="577892" y="2703577"/>
            <a:ext cx="7627938" cy="7756525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4800" dirty="0" err="1"/>
              <a:t>इस</a:t>
            </a:r>
            <a:r>
              <a:rPr lang="en-US" sz="4800" dirty="0"/>
              <a:t> </a:t>
            </a:r>
            <a:r>
              <a:rPr lang="en-US" sz="4800" dirty="0" err="1"/>
              <a:t>पाठ</a:t>
            </a:r>
            <a:r>
              <a:rPr lang="en-US" sz="4800" dirty="0"/>
              <a:t> </a:t>
            </a:r>
            <a:r>
              <a:rPr lang="en-US" sz="4800" dirty="0" err="1"/>
              <a:t>के</a:t>
            </a:r>
            <a:r>
              <a:rPr lang="en-US" sz="4800" dirty="0"/>
              <a:t> </a:t>
            </a:r>
            <a:r>
              <a:rPr lang="en-US" sz="4800" dirty="0" err="1"/>
              <a:t>पूरा</a:t>
            </a:r>
            <a:r>
              <a:rPr lang="en-US" sz="4800" dirty="0"/>
              <a:t> </a:t>
            </a:r>
            <a:r>
              <a:rPr lang="en-US" sz="4800" dirty="0" err="1"/>
              <a:t>होने</a:t>
            </a:r>
            <a:r>
              <a:rPr lang="en-US" sz="4800" dirty="0"/>
              <a:t> </a:t>
            </a:r>
            <a:r>
              <a:rPr lang="en-US" sz="4800" dirty="0" err="1"/>
              <a:t>पर</a:t>
            </a:r>
            <a:r>
              <a:rPr lang="en-US" sz="4800" dirty="0"/>
              <a:t> </a:t>
            </a:r>
            <a:r>
              <a:rPr lang="en-US" sz="4800" dirty="0" err="1"/>
              <a:t>आप</a:t>
            </a:r>
            <a:r>
              <a:rPr lang="en-US" sz="4800" dirty="0"/>
              <a:t> </a:t>
            </a:r>
            <a:r>
              <a:rPr lang="en-US" sz="4800" dirty="0" err="1"/>
              <a:t>निम्नलिखित</a:t>
            </a:r>
            <a:r>
              <a:rPr lang="en-US" sz="4800" dirty="0"/>
              <a:t> </a:t>
            </a:r>
            <a:r>
              <a:rPr lang="en-US" sz="4800" dirty="0" err="1"/>
              <a:t>कार्य</a:t>
            </a:r>
            <a:r>
              <a:rPr lang="en-US" sz="4800" dirty="0"/>
              <a:t> </a:t>
            </a:r>
            <a:r>
              <a:rPr lang="en-US" sz="4800" dirty="0" err="1"/>
              <a:t>करने</a:t>
            </a:r>
            <a:r>
              <a:rPr lang="en-US" sz="4800" dirty="0"/>
              <a:t> </a:t>
            </a:r>
            <a:r>
              <a:rPr lang="en-US" sz="4800" dirty="0" err="1"/>
              <a:t>में</a:t>
            </a:r>
            <a:r>
              <a:rPr lang="en-US" sz="4800" dirty="0"/>
              <a:t> </a:t>
            </a:r>
            <a:r>
              <a:rPr lang="en-US" sz="4800" dirty="0" err="1"/>
              <a:t>सक्षम</a:t>
            </a:r>
            <a:r>
              <a:rPr lang="en-US" sz="4800" dirty="0"/>
              <a:t> </a:t>
            </a:r>
            <a:r>
              <a:rPr lang="en-US" sz="4800" dirty="0" err="1"/>
              <a:t>होंगे</a:t>
            </a:r>
            <a:r>
              <a:rPr lang="en-US" sz="4800" dirty="0"/>
              <a:t>:</a:t>
            </a:r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800CDD3E-D678-F499-FEBF-63CF25662869}"/>
              </a:ext>
            </a:extLst>
          </p:cNvPr>
          <p:cNvSpPr txBox="1"/>
          <p:nvPr/>
        </p:nvSpPr>
        <p:spPr>
          <a:xfrm>
            <a:off x="8661373" y="787889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/>
            <a:r>
              <a:rPr dirty="0"/>
              <a:t>उद्देश्य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604411A1-C3C6-2F4F-82AF-C46323EE4C0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algn="l" rtl="0"/>
            <a:fld id="{86CB4B4D-7CA3-9044-876B-883B54F8677D}" type="slidenum">
              <a:rPr/>
              <a:t>3</a:t>
            </a:fld>
            <a:endParaRPr/>
          </a:p>
        </p:txBody>
      </p:sp>
      <p:sp>
        <p:nvSpPr>
          <p:cNvPr id="22" name="Define body substance isolation and list three categories of body substance isolation precautions.…">
            <a:extLst>
              <a:ext uri="{FF2B5EF4-FFF2-40B4-BE49-F238E27FC236}">
                <a16:creationId xmlns:a16="http://schemas.microsoft.com/office/drawing/2014/main" id="{2227DBE3-C6B3-1EC1-6690-5AB372B51153}"/>
              </a:ext>
            </a:extLst>
          </p:cNvPr>
          <p:cNvSpPr txBox="1"/>
          <p:nvPr/>
        </p:nvSpPr>
        <p:spPr>
          <a:xfrm>
            <a:off x="11336956" y="2816325"/>
            <a:ext cx="12813962" cy="75447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/>
          <a:p>
            <a:pPr lvl="1" indent="0" defTabSz="1896340">
              <a:lnSpc>
                <a:spcPct val="15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 err="1"/>
              <a:t>शरीर</a:t>
            </a:r>
            <a:r>
              <a:rPr dirty="0"/>
              <a:t> </a:t>
            </a:r>
            <a:r>
              <a:rPr dirty="0" err="1"/>
              <a:t>पदार्थ</a:t>
            </a:r>
            <a:r>
              <a:rPr dirty="0"/>
              <a:t> </a:t>
            </a:r>
            <a:r>
              <a:rPr dirty="0" err="1"/>
              <a:t>पृथक्करण</a:t>
            </a:r>
            <a:r>
              <a:rPr dirty="0"/>
              <a:t> </a:t>
            </a:r>
            <a:r>
              <a:rPr dirty="0" err="1"/>
              <a:t>को</a:t>
            </a:r>
            <a:r>
              <a:rPr dirty="0"/>
              <a:t> </a:t>
            </a:r>
            <a:r>
              <a:rPr dirty="0" err="1"/>
              <a:t>परिभाषित</a:t>
            </a:r>
            <a:r>
              <a:rPr dirty="0"/>
              <a:t> </a:t>
            </a:r>
            <a:r>
              <a:rPr dirty="0" err="1"/>
              <a:t>करें</a:t>
            </a:r>
            <a:r>
              <a:rPr dirty="0"/>
              <a:t> </a:t>
            </a:r>
            <a:r>
              <a:rPr dirty="0" err="1"/>
              <a:t>और</a:t>
            </a:r>
            <a:r>
              <a:rPr dirty="0"/>
              <a:t> </a:t>
            </a:r>
            <a:r>
              <a:rPr dirty="0" err="1"/>
              <a:t>शरीर</a:t>
            </a:r>
            <a:r>
              <a:rPr dirty="0"/>
              <a:t> </a:t>
            </a:r>
            <a:r>
              <a:rPr dirty="0" err="1"/>
              <a:t>पदार्थ</a:t>
            </a:r>
            <a:r>
              <a:rPr dirty="0"/>
              <a:t> </a:t>
            </a:r>
            <a:r>
              <a:rPr dirty="0" err="1"/>
              <a:t>पृथक्करण</a:t>
            </a:r>
            <a:r>
              <a:rPr dirty="0"/>
              <a:t> </a:t>
            </a:r>
            <a:r>
              <a:rPr dirty="0" err="1"/>
              <a:t>सावधानियों</a:t>
            </a:r>
            <a:r>
              <a:rPr dirty="0"/>
              <a:t> </a:t>
            </a:r>
            <a:r>
              <a:rPr dirty="0" err="1"/>
              <a:t>की</a:t>
            </a:r>
            <a:r>
              <a:rPr dirty="0"/>
              <a:t> </a:t>
            </a:r>
            <a:r>
              <a:rPr dirty="0" err="1"/>
              <a:t>तीन</a:t>
            </a:r>
            <a:r>
              <a:rPr dirty="0"/>
              <a:t> </a:t>
            </a:r>
            <a:r>
              <a:rPr dirty="0" err="1"/>
              <a:t>श्रेणियों</a:t>
            </a:r>
            <a:r>
              <a:rPr dirty="0"/>
              <a:t> </a:t>
            </a:r>
            <a:r>
              <a:rPr dirty="0" err="1"/>
              <a:t>को</a:t>
            </a:r>
            <a:r>
              <a:rPr dirty="0"/>
              <a:t> </a:t>
            </a:r>
            <a:r>
              <a:rPr dirty="0" err="1"/>
              <a:t>सूचीबद्ध</a:t>
            </a:r>
            <a:r>
              <a:rPr dirty="0"/>
              <a:t> </a:t>
            </a:r>
            <a:r>
              <a:rPr lang="hi-IN" dirty="0"/>
              <a:t>करने मे </a:t>
            </a:r>
            <a:r>
              <a:rPr dirty="0"/>
              <a:t>।</a:t>
            </a:r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lang="hi-IN" dirty="0"/>
          </a:p>
          <a:p>
            <a:pPr lvl="1" indent="0" defTabSz="1896340">
              <a:lnSpc>
                <a:spcPct val="150000"/>
              </a:lnSpc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 err="1"/>
              <a:t>रोगी</a:t>
            </a:r>
            <a:r>
              <a:rPr dirty="0"/>
              <a:t> </a:t>
            </a:r>
            <a:r>
              <a:rPr dirty="0" err="1"/>
              <a:t>मूल्यांकन</a:t>
            </a:r>
            <a:r>
              <a:rPr dirty="0"/>
              <a:t> </a:t>
            </a:r>
            <a:r>
              <a:rPr dirty="0" err="1"/>
              <a:t>और</a:t>
            </a:r>
            <a:r>
              <a:rPr dirty="0"/>
              <a:t> </a:t>
            </a:r>
            <a:r>
              <a:rPr lang="hi-IN" dirty="0"/>
              <a:t>अस्पताल पूर्व उपचार </a:t>
            </a:r>
            <a:r>
              <a:rPr dirty="0" err="1"/>
              <a:t>के</a:t>
            </a:r>
            <a:r>
              <a:rPr dirty="0"/>
              <a:t> </a:t>
            </a:r>
            <a:r>
              <a:rPr dirty="0" err="1"/>
              <a:t>दौरान</a:t>
            </a:r>
            <a:r>
              <a:rPr dirty="0"/>
              <a:t> </a:t>
            </a:r>
            <a:r>
              <a:rPr dirty="0" err="1"/>
              <a:t>उपयोग</a:t>
            </a:r>
            <a:r>
              <a:rPr dirty="0"/>
              <a:t> </a:t>
            </a:r>
            <a:r>
              <a:rPr dirty="0" err="1"/>
              <a:t>किए</a:t>
            </a:r>
            <a:r>
              <a:rPr dirty="0"/>
              <a:t> </a:t>
            </a:r>
            <a:r>
              <a:rPr dirty="0" err="1"/>
              <a:t>जाने</a:t>
            </a:r>
            <a:r>
              <a:rPr dirty="0"/>
              <a:t> </a:t>
            </a:r>
            <a:r>
              <a:rPr dirty="0" err="1"/>
              <a:t>वाले</a:t>
            </a:r>
            <a:r>
              <a:rPr dirty="0"/>
              <a:t> </a:t>
            </a:r>
            <a:r>
              <a:rPr dirty="0" err="1"/>
              <a:t>व्यक्तिगत</a:t>
            </a:r>
            <a:r>
              <a:rPr dirty="0"/>
              <a:t> </a:t>
            </a:r>
            <a:r>
              <a:rPr dirty="0" err="1"/>
              <a:t>सुरक्षा</a:t>
            </a:r>
            <a:r>
              <a:rPr dirty="0"/>
              <a:t> </a:t>
            </a:r>
            <a:r>
              <a:rPr dirty="0" err="1"/>
              <a:t>उपकरण</a:t>
            </a:r>
            <a:r>
              <a:rPr dirty="0"/>
              <a:t> (</a:t>
            </a:r>
            <a:r>
              <a:rPr dirty="0" err="1"/>
              <a:t>पीपीई</a:t>
            </a:r>
            <a:r>
              <a:rPr dirty="0"/>
              <a:t>) </a:t>
            </a:r>
            <a:r>
              <a:rPr dirty="0" err="1"/>
              <a:t>के</a:t>
            </a:r>
            <a:r>
              <a:rPr dirty="0"/>
              <a:t> </a:t>
            </a:r>
            <a:r>
              <a:rPr dirty="0" err="1"/>
              <a:t>पांच</a:t>
            </a:r>
            <a:r>
              <a:rPr dirty="0"/>
              <a:t> </a:t>
            </a:r>
            <a:r>
              <a:rPr dirty="0" err="1"/>
              <a:t>घटकों</a:t>
            </a:r>
            <a:r>
              <a:rPr dirty="0"/>
              <a:t> </a:t>
            </a:r>
            <a:r>
              <a:rPr dirty="0" err="1"/>
              <a:t>की</a:t>
            </a:r>
            <a:r>
              <a:rPr dirty="0"/>
              <a:t> </a:t>
            </a:r>
            <a:r>
              <a:rPr dirty="0" err="1"/>
              <a:t>सूची</a:t>
            </a:r>
            <a:r>
              <a:rPr dirty="0"/>
              <a:t> </a:t>
            </a:r>
            <a:r>
              <a:rPr dirty="0" err="1"/>
              <a:t>बनाएं</a:t>
            </a:r>
            <a:r>
              <a:rPr lang="hi-IN" dirty="0"/>
              <a:t> में I</a:t>
            </a:r>
            <a:endParaRPr dirty="0"/>
          </a:p>
        </p:txBody>
      </p:sp>
      <p:grpSp>
        <p:nvGrpSpPr>
          <p:cNvPr id="23" name="Group">
            <a:extLst>
              <a:ext uri="{FF2B5EF4-FFF2-40B4-BE49-F238E27FC236}">
                <a16:creationId xmlns:a16="http://schemas.microsoft.com/office/drawing/2014/main" id="{A9526BB1-3B04-67F5-11EA-82DBD8174863}"/>
              </a:ext>
            </a:extLst>
          </p:cNvPr>
          <p:cNvGrpSpPr/>
          <p:nvPr/>
        </p:nvGrpSpPr>
        <p:grpSpPr>
          <a:xfrm>
            <a:off x="9298562" y="2826392"/>
            <a:ext cx="1219201" cy="1681959"/>
            <a:chOff x="0" y="177005"/>
            <a:chExt cx="1219200" cy="1681958"/>
          </a:xfrm>
        </p:grpSpPr>
        <p:sp>
          <p:nvSpPr>
            <p:cNvPr id="24" name="Circle">
              <a:extLst>
                <a:ext uri="{FF2B5EF4-FFF2-40B4-BE49-F238E27FC236}">
                  <a16:creationId xmlns:a16="http://schemas.microsoft.com/office/drawing/2014/main" id="{88E638A4-33B0-2E55-B0D9-CFADADDC5F24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25" name="4">
              <a:extLst>
                <a:ext uri="{FF2B5EF4-FFF2-40B4-BE49-F238E27FC236}">
                  <a16:creationId xmlns:a16="http://schemas.microsoft.com/office/drawing/2014/main" id="{DA778A5E-0E4A-BA7A-8718-B535B9210BE5}"/>
                </a:ext>
              </a:extLst>
            </p:cNvPr>
            <p:cNvSpPr txBox="1"/>
            <p:nvPr/>
          </p:nvSpPr>
          <p:spPr>
            <a:xfrm>
              <a:off x="198303" y="17700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 algn="l" rtl="0"/>
              <a:r>
                <a:rPr dirty="0"/>
                <a:t>4</a:t>
              </a:r>
            </a:p>
          </p:txBody>
        </p:sp>
      </p:grpSp>
      <p:grpSp>
        <p:nvGrpSpPr>
          <p:cNvPr id="26" name="Group">
            <a:extLst>
              <a:ext uri="{FF2B5EF4-FFF2-40B4-BE49-F238E27FC236}">
                <a16:creationId xmlns:a16="http://schemas.microsoft.com/office/drawing/2014/main" id="{5FA2C6D7-5A35-E9F4-4486-DAEFED2A1363}"/>
              </a:ext>
            </a:extLst>
          </p:cNvPr>
          <p:cNvGrpSpPr/>
          <p:nvPr/>
        </p:nvGrpSpPr>
        <p:grpSpPr>
          <a:xfrm>
            <a:off x="9298562" y="7231647"/>
            <a:ext cx="1219201" cy="1681958"/>
            <a:chOff x="0" y="115975"/>
            <a:chExt cx="1219200" cy="1681957"/>
          </a:xfrm>
        </p:grpSpPr>
        <p:sp>
          <p:nvSpPr>
            <p:cNvPr id="27" name="Circle">
              <a:extLst>
                <a:ext uri="{FF2B5EF4-FFF2-40B4-BE49-F238E27FC236}">
                  <a16:creationId xmlns:a16="http://schemas.microsoft.com/office/drawing/2014/main" id="{861B1E23-878E-DADD-AE3F-2A07CAF5B3AE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28" name="5">
              <a:extLst>
                <a:ext uri="{FF2B5EF4-FFF2-40B4-BE49-F238E27FC236}">
                  <a16:creationId xmlns:a16="http://schemas.microsoft.com/office/drawing/2014/main" id="{34ECE582-AF4B-0F85-F69C-C7B5993EB4DE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 algn="l" rtl="0"/>
              <a:r>
                <a:rPr dirty="0"/>
                <a:t>5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000" y="12813338"/>
            <a:ext cx="3686352" cy="6772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64566" y="12813338"/>
            <a:ext cx="3686352" cy="6772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5452" y="-34941"/>
            <a:ext cx="3754825" cy="25595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517"/>
            <a:ext cx="4725567" cy="255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23362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mergency Medical Services System (EMS)">
            <a:extLst>
              <a:ext uri="{FF2B5EF4-FFF2-40B4-BE49-F238E27FC236}">
                <a16:creationId xmlns:a16="http://schemas.microsoft.com/office/drawing/2014/main" id="{5BDA02DF-461E-06A7-3B8E-2988932644D8}"/>
              </a:ext>
            </a:extLst>
          </p:cNvPr>
          <p:cNvSpPr txBox="1"/>
          <p:nvPr/>
        </p:nvSpPr>
        <p:spPr>
          <a:xfrm>
            <a:off x="1229822" y="2696000"/>
            <a:ext cx="7113118" cy="11548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/>
            <a:r>
              <a:rPr lang="en-IN" sz="8000" dirty="0"/>
              <a:t>संक्रामक</a:t>
            </a:r>
            <a:r>
              <a:rPr lang="en-IN" dirty="0"/>
              <a:t> </a:t>
            </a:r>
            <a:r>
              <a:rPr lang="en-IN" sz="8000" dirty="0"/>
              <a:t>रोग</a:t>
            </a:r>
            <a:endParaRPr lang="en-IN" dirty="0"/>
          </a:p>
        </p:txBody>
      </p:sp>
      <p:sp>
        <p:nvSpPr>
          <p:cNvPr id="4" name="A network of resources linked together for the purpose of providing emergency care and transport to victims of sudden illness or injury.">
            <a:extLst>
              <a:ext uri="{FF2B5EF4-FFF2-40B4-BE49-F238E27FC236}">
                <a16:creationId xmlns:a16="http://schemas.microsoft.com/office/drawing/2014/main" id="{CCE6C40E-974E-8EF6-3CF7-4828B88A95AC}"/>
              </a:ext>
            </a:extLst>
          </p:cNvPr>
          <p:cNvSpPr txBox="1"/>
          <p:nvPr/>
        </p:nvSpPr>
        <p:spPr>
          <a:xfrm>
            <a:off x="1229822" y="6585976"/>
            <a:ext cx="21349205" cy="24581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algn="l" rtl="0">
              <a:lnSpc>
                <a:spcPct val="150000"/>
              </a:lnSpc>
            </a:pPr>
            <a:r>
              <a:rPr lang="en-US" sz="5400" dirty="0">
                <a:solidFill>
                  <a:schemeClr val="tx1"/>
                </a:solidFill>
              </a:rPr>
              <a:t>रोगाणुओं, सूक्ष्मजीवों जैसे बैक्टीरिया या वायरस के कारण होने वाली बीमारियाँ, जो संचारित हो सकती हैं।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000" y="12813338"/>
            <a:ext cx="3686352" cy="6772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36329" y="12813338"/>
            <a:ext cx="3686352" cy="6772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5452" y="-34941"/>
            <a:ext cx="3754825" cy="25595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517"/>
            <a:ext cx="4725567" cy="255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69284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6B94FF5D-C055-CC88-7F74-42077F0A2C2F}"/>
              </a:ext>
            </a:extLst>
          </p:cNvPr>
          <p:cNvSpPr/>
          <p:nvPr/>
        </p:nvSpPr>
        <p:spPr>
          <a:xfrm>
            <a:off x="7597415" y="1"/>
            <a:ext cx="16786585" cy="12733636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61325C0C-41AE-336C-F4A0-EF06C028E7DD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C53A0304-A326-4547-452C-71E9F43559D7}"/>
              </a:ext>
            </a:extLst>
          </p:cNvPr>
          <p:cNvSpPr txBox="1"/>
          <p:nvPr/>
        </p:nvSpPr>
        <p:spPr>
          <a:xfrm>
            <a:off x="7855982" y="3888736"/>
            <a:ext cx="15785156" cy="44894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algn="l" rtl="0">
              <a:spcBef>
                <a:spcPts val="5000"/>
              </a:spcBef>
              <a:defRPr sz="64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>
                <a:solidFill>
                  <a:srgbClr val="002060"/>
                </a:solidFill>
              </a:rPr>
              <a:t>सीधा संपर्क:   </a:t>
            </a:r>
          </a:p>
          <a:p>
            <a:pPr algn="just" rtl="0">
              <a:spcBef>
                <a:spcPts val="2000"/>
              </a:spcBef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>
                <a:solidFill>
                  <a:schemeClr val="tx1"/>
                </a:solidFill>
              </a:rPr>
              <a:t>जो शारीरिक तरल पदार्थों के संपर्क से, खुले घावों या उजागर ऊतकों के माध्यम से संपर्क से, या मुंह, आंख या नाक की श्लेष्म झिल्ली के संपर्क से होता है।</a:t>
            </a:r>
          </a:p>
        </p:txBody>
      </p:sp>
      <p:sp>
        <p:nvSpPr>
          <p:cNvPr id="11" name="Line">
            <a:extLst>
              <a:ext uri="{FF2B5EF4-FFF2-40B4-BE49-F238E27FC236}">
                <a16:creationId xmlns:a16="http://schemas.microsoft.com/office/drawing/2014/main" id="{0E3C1710-48E4-A63D-27DB-8798A27B2C06}"/>
              </a:ext>
            </a:extLst>
          </p:cNvPr>
          <p:cNvSpPr/>
          <p:nvPr/>
        </p:nvSpPr>
        <p:spPr>
          <a:xfrm>
            <a:off x="7597415" y="2784342"/>
            <a:ext cx="17011186" cy="782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0"/>
                </a:moveTo>
                <a:lnTo>
                  <a:pt x="3367" y="225"/>
                </a:lnTo>
                <a:lnTo>
                  <a:pt x="4367" y="21600"/>
                </a:lnTo>
                <a:lnTo>
                  <a:pt x="5360" y="0"/>
                </a:lnTo>
                <a:lnTo>
                  <a:pt x="21600" y="15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1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14" name="PPT 2 -"/>
          <p:cNvSpPr txBox="1"/>
          <p:nvPr/>
        </p:nvSpPr>
        <p:spPr>
          <a:xfrm>
            <a:off x="21546983" y="12813338"/>
            <a:ext cx="1406835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>
              <a:defRPr b="0"/>
            </a:pPr>
            <a:r>
              <a:rPr b="1" dirty="0"/>
              <a:t>पीपीटी</a:t>
            </a:r>
            <a:r>
              <a:rPr lang="en-US" b="1" dirty="0"/>
              <a:t>3</a:t>
            </a:r>
            <a:r>
              <a:rPr b="1" dirty="0"/>
              <a:t>-</a:t>
            </a:r>
          </a:p>
        </p:txBody>
      </p:sp>
      <p:sp>
        <p:nvSpPr>
          <p:cNvPr id="11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 algn="l" rtl="0"/>
              <a:t>5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33C8EB-7C1D-DAD0-AD17-99A8DAFBDB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  AI-generated content may be incorrect.">
            <a:extLst>
              <a:ext uri="{FF2B5EF4-FFF2-40B4-BE49-F238E27FC236}">
                <a16:creationId xmlns:a16="http://schemas.microsoft.com/office/drawing/2014/main" id="{F5C739D0-AF86-1D13-BC6B-9D81D33BEC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FCB9E74C-D255-2DB2-82AD-DD44C6B084D8}"/>
              </a:ext>
            </a:extLst>
          </p:cNvPr>
          <p:cNvSpPr txBox="1"/>
          <p:nvPr/>
        </p:nvSpPr>
        <p:spPr>
          <a:xfrm>
            <a:off x="742863" y="2812493"/>
            <a:ext cx="7113118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>
              <a:lnSpc>
                <a:spcPct val="100000"/>
              </a:lnSpc>
            </a:pPr>
            <a:r>
              <a:rPr lang="en-IN" dirty="0"/>
              <a:t>संचरण के तरीके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6000" y="12813338"/>
            <a:ext cx="3686352" cy="6772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68400" y="12965738"/>
            <a:ext cx="3686352" cy="67726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261335" y="12893039"/>
            <a:ext cx="3686352" cy="67726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5452" y="-34941"/>
            <a:ext cx="3754825" cy="25595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517"/>
            <a:ext cx="4725567" cy="255954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D9644-03D0-660C-1C23-18A9E44ABE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B45B7776-BF56-47B5-3F39-522C75A7797E}"/>
              </a:ext>
            </a:extLst>
          </p:cNvPr>
          <p:cNvSpPr/>
          <p:nvPr/>
        </p:nvSpPr>
        <p:spPr>
          <a:xfrm>
            <a:off x="8167732" y="0"/>
            <a:ext cx="16216268" cy="12102353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4A164F9A-AFEC-4FBE-8285-8C6DB8A17B94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CA917402-CAEA-6BBB-B11A-4150CFF4A432}"/>
              </a:ext>
            </a:extLst>
          </p:cNvPr>
          <p:cNvSpPr txBox="1"/>
          <p:nvPr/>
        </p:nvSpPr>
        <p:spPr>
          <a:xfrm>
            <a:off x="8564880" y="3888736"/>
            <a:ext cx="15076257" cy="4429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algn="l" rtl="0">
              <a:spcBef>
                <a:spcPts val="5000"/>
              </a:spcBef>
              <a:defRPr sz="64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>
                <a:solidFill>
                  <a:srgbClr val="002060"/>
                </a:solidFill>
              </a:rPr>
              <a:t>अप्रत्यक्ष संपर्क:    </a:t>
            </a:r>
          </a:p>
          <a:p>
            <a:pPr algn="just" rtl="0">
              <a:spcBef>
                <a:spcPts val="2000"/>
              </a:spcBef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>
                <a:solidFill>
                  <a:schemeClr val="tx1"/>
                </a:solidFill>
              </a:rPr>
              <a:t>वायुजनित रोगाणु सांस लेने, खांसने या छींकने के दौरान निकलने वाली छोटी बूंदों से या सुइयों जैसी दूषित वस्तुओं के माध्यम से फैलते हैं।</a:t>
            </a:r>
          </a:p>
        </p:txBody>
      </p:sp>
      <p:sp>
        <p:nvSpPr>
          <p:cNvPr id="11" name="Line">
            <a:extLst>
              <a:ext uri="{FF2B5EF4-FFF2-40B4-BE49-F238E27FC236}">
                <a16:creationId xmlns:a16="http://schemas.microsoft.com/office/drawing/2014/main" id="{C3459670-4721-B6AC-B12B-483B27D48323}"/>
              </a:ext>
            </a:extLst>
          </p:cNvPr>
          <p:cNvSpPr/>
          <p:nvPr/>
        </p:nvSpPr>
        <p:spPr>
          <a:xfrm>
            <a:off x="7597415" y="2784342"/>
            <a:ext cx="17011186" cy="782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0"/>
                </a:moveTo>
                <a:lnTo>
                  <a:pt x="3367" y="225"/>
                </a:lnTo>
                <a:lnTo>
                  <a:pt x="4367" y="21600"/>
                </a:lnTo>
                <a:lnTo>
                  <a:pt x="5360" y="0"/>
                </a:lnTo>
                <a:lnTo>
                  <a:pt x="21600" y="15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13" name="Rectangle">
            <a:extLst>
              <a:ext uri="{FF2B5EF4-FFF2-40B4-BE49-F238E27FC236}">
                <a16:creationId xmlns:a16="http://schemas.microsoft.com/office/drawing/2014/main" id="{D300455C-95A5-27AC-A8C3-49090D4AD1BA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878B733C-8A5E-45A6-4A2C-412E27E71CF7}"/>
              </a:ext>
            </a:extLst>
          </p:cNvPr>
          <p:cNvSpPr txBox="1"/>
          <p:nvPr/>
        </p:nvSpPr>
        <p:spPr>
          <a:xfrm>
            <a:off x="21546983" y="12813338"/>
            <a:ext cx="1406835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>
              <a:defRPr b="0"/>
            </a:pPr>
            <a:r>
              <a:rPr b="1" dirty="0"/>
              <a:t>पीपीटी</a:t>
            </a:r>
            <a:r>
              <a:rPr lang="en-US" b="1" dirty="0"/>
              <a:t>3</a:t>
            </a:r>
            <a:r>
              <a:rPr b="1" dirty="0"/>
              <a:t>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A1EE3036-E949-78FA-B04A-72181406E0B7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A95F01AD-52F3-095D-AE70-F8907528C5A9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 algn="l" rtl="0"/>
              <a:t>6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146E71-3358-C3F5-525E-6DE99A6818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  AI-generated content may be incorrect.">
            <a:extLst>
              <a:ext uri="{FF2B5EF4-FFF2-40B4-BE49-F238E27FC236}">
                <a16:creationId xmlns:a16="http://schemas.microsoft.com/office/drawing/2014/main" id="{30993EF3-9FCD-A434-4B58-0768715CC3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1C2881F9-9ED3-D02B-F79B-A32E442D649B}"/>
              </a:ext>
            </a:extLst>
          </p:cNvPr>
          <p:cNvSpPr txBox="1"/>
          <p:nvPr/>
        </p:nvSpPr>
        <p:spPr>
          <a:xfrm>
            <a:off x="742863" y="2812493"/>
            <a:ext cx="7113118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>
              <a:lnSpc>
                <a:spcPct val="100000"/>
              </a:lnSpc>
            </a:pPr>
            <a:r>
              <a:rPr lang="en-IN" dirty="0"/>
              <a:t>संचरण के तरीके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6000" y="12813338"/>
            <a:ext cx="3686352" cy="6772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697648" y="12835531"/>
            <a:ext cx="3686352" cy="6772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5452" y="-34941"/>
            <a:ext cx="3754825" cy="25595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517"/>
            <a:ext cx="4725567" cy="255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36241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fectious Disease">
            <a:extLst>
              <a:ext uri="{FF2B5EF4-FFF2-40B4-BE49-F238E27FC236}">
                <a16:creationId xmlns:a16="http://schemas.microsoft.com/office/drawing/2014/main" id="{8C6092F2-B8FE-7D8F-43F0-E5BE577C4E17}"/>
              </a:ext>
            </a:extLst>
          </p:cNvPr>
          <p:cNvSpPr txBox="1"/>
          <p:nvPr/>
        </p:nvSpPr>
        <p:spPr>
          <a:xfrm>
            <a:off x="981290" y="2421680"/>
            <a:ext cx="11210710" cy="1402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/>
            <a:r>
              <a:rPr sz="8800" dirty="0" err="1"/>
              <a:t>स्पर्श</a:t>
            </a:r>
            <a:r>
              <a:rPr lang="hi-IN" sz="8800" dirty="0"/>
              <a:t> </a:t>
            </a:r>
            <a:r>
              <a:rPr sz="8800" dirty="0" err="1"/>
              <a:t>संचारी</a:t>
            </a:r>
            <a:r>
              <a:rPr sz="8800" dirty="0"/>
              <a:t> बिमारियों</a:t>
            </a:r>
          </a:p>
        </p:txBody>
      </p:sp>
      <p:sp>
        <p:nvSpPr>
          <p:cNvPr id="3" name="Fever…">
            <a:extLst>
              <a:ext uri="{FF2B5EF4-FFF2-40B4-BE49-F238E27FC236}">
                <a16:creationId xmlns:a16="http://schemas.microsoft.com/office/drawing/2014/main" id="{E8A64B50-42A4-2E00-693C-F89C84E8EA95}"/>
              </a:ext>
            </a:extLst>
          </p:cNvPr>
          <p:cNvSpPr txBox="1"/>
          <p:nvPr/>
        </p:nvSpPr>
        <p:spPr>
          <a:xfrm>
            <a:off x="10019966" y="5392783"/>
            <a:ext cx="13439514" cy="53902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algn="l" defTabSz="1896340" rtl="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 err="1"/>
              <a:t>बुखार</a:t>
            </a:r>
            <a:endParaRPr dirty="0"/>
          </a:p>
          <a:p>
            <a:pPr marL="609600" indent="-609600" algn="l" defTabSz="1896340" rtl="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 err="1"/>
              <a:t>मतली</a:t>
            </a:r>
            <a:r>
              <a:rPr dirty="0"/>
              <a:t>, </a:t>
            </a:r>
            <a:r>
              <a:rPr dirty="0" err="1"/>
              <a:t>उल्टी</a:t>
            </a:r>
            <a:r>
              <a:rPr lang="hi-IN" dirty="0"/>
              <a:t> एवं</a:t>
            </a:r>
            <a:r>
              <a:rPr dirty="0"/>
              <a:t> </a:t>
            </a:r>
            <a:r>
              <a:rPr dirty="0" err="1"/>
              <a:t>चक्कर</a:t>
            </a:r>
            <a:r>
              <a:rPr dirty="0"/>
              <a:t> </a:t>
            </a:r>
            <a:r>
              <a:rPr dirty="0" err="1"/>
              <a:t>आना</a:t>
            </a:r>
            <a:endParaRPr dirty="0"/>
          </a:p>
          <a:p>
            <a:pPr marL="609600" indent="-609600" algn="l" defTabSz="1896340" rtl="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 err="1"/>
              <a:t>त्वचा</a:t>
            </a:r>
            <a:r>
              <a:rPr dirty="0"/>
              <a:t> </a:t>
            </a:r>
            <a:r>
              <a:rPr dirty="0" err="1"/>
              <a:t>और</a:t>
            </a:r>
            <a:r>
              <a:rPr dirty="0"/>
              <a:t> </a:t>
            </a:r>
            <a:r>
              <a:rPr dirty="0" err="1"/>
              <a:t>आंखों</a:t>
            </a:r>
            <a:r>
              <a:rPr dirty="0"/>
              <a:t> </a:t>
            </a:r>
            <a:r>
              <a:rPr dirty="0" err="1"/>
              <a:t>के</a:t>
            </a:r>
            <a:r>
              <a:rPr dirty="0"/>
              <a:t> </a:t>
            </a:r>
            <a:r>
              <a:rPr dirty="0" err="1"/>
              <a:t>सफेद</a:t>
            </a:r>
            <a:r>
              <a:rPr dirty="0"/>
              <a:t> </a:t>
            </a:r>
            <a:r>
              <a:rPr dirty="0" err="1"/>
              <a:t>भाग</a:t>
            </a:r>
            <a:r>
              <a:rPr dirty="0"/>
              <a:t> </a:t>
            </a:r>
            <a:r>
              <a:rPr dirty="0" err="1"/>
              <a:t>का</a:t>
            </a:r>
            <a:r>
              <a:rPr dirty="0"/>
              <a:t> </a:t>
            </a:r>
            <a:r>
              <a:rPr dirty="0" err="1"/>
              <a:t>पीलापन</a:t>
            </a:r>
            <a:endParaRPr dirty="0"/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 err="1"/>
              <a:t>सिरदर्द</a:t>
            </a:r>
            <a:r>
              <a:rPr lang="hi-IN" dirty="0"/>
              <a:t> एवं</a:t>
            </a:r>
            <a:r>
              <a:rPr dirty="0"/>
              <a:t> </a:t>
            </a:r>
            <a:r>
              <a:rPr dirty="0" err="1"/>
              <a:t>सीने</a:t>
            </a:r>
            <a:r>
              <a:rPr dirty="0"/>
              <a:t> </a:t>
            </a:r>
            <a:r>
              <a:rPr dirty="0" err="1"/>
              <a:t>या</a:t>
            </a:r>
            <a:r>
              <a:rPr dirty="0"/>
              <a:t> </a:t>
            </a:r>
            <a:r>
              <a:rPr dirty="0" err="1"/>
              <a:t>पेट</a:t>
            </a:r>
            <a:r>
              <a:rPr dirty="0"/>
              <a:t> </a:t>
            </a:r>
            <a:r>
              <a:rPr dirty="0" err="1"/>
              <a:t>में</a:t>
            </a:r>
            <a:r>
              <a:rPr dirty="0"/>
              <a:t> </a:t>
            </a:r>
            <a:r>
              <a:rPr dirty="0" err="1"/>
              <a:t>दर्द</a:t>
            </a:r>
            <a:endParaRPr dirty="0"/>
          </a:p>
        </p:txBody>
      </p:sp>
      <p:sp>
        <p:nvSpPr>
          <p:cNvPr id="4" name="Signs and Symptoms">
            <a:extLst>
              <a:ext uri="{FF2B5EF4-FFF2-40B4-BE49-F238E27FC236}">
                <a16:creationId xmlns:a16="http://schemas.microsoft.com/office/drawing/2014/main" id="{1D2031FC-5B1E-5B59-FB3A-BE6A4EF2BDCE}"/>
              </a:ext>
            </a:extLst>
          </p:cNvPr>
          <p:cNvSpPr txBox="1"/>
          <p:nvPr/>
        </p:nvSpPr>
        <p:spPr>
          <a:xfrm>
            <a:off x="924520" y="5162268"/>
            <a:ext cx="7770665" cy="1197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algn="l" rtl="0"/>
            <a:r>
              <a:t>संकेत और लक्षण</a:t>
            </a:r>
          </a:p>
        </p:txBody>
      </p:sp>
      <p:sp>
        <p:nvSpPr>
          <p:cNvPr id="5" name="Line">
            <a:extLst>
              <a:ext uri="{FF2B5EF4-FFF2-40B4-BE49-F238E27FC236}">
                <a16:creationId xmlns:a16="http://schemas.microsoft.com/office/drawing/2014/main" id="{EE4A5A64-2D0B-9F6F-FC38-FDA1C89B4560}"/>
              </a:ext>
            </a:extLst>
          </p:cNvPr>
          <p:cNvSpPr/>
          <p:nvPr/>
        </p:nvSpPr>
        <p:spPr>
          <a:xfrm>
            <a:off x="10179203" y="4794724"/>
            <a:ext cx="13439514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000" y="12813338"/>
            <a:ext cx="3686352" cy="6772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78377" y="12813338"/>
            <a:ext cx="3686352" cy="6772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5452" y="-34941"/>
            <a:ext cx="3754825" cy="25595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517"/>
            <a:ext cx="4725567" cy="255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17324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5E7465-5929-A998-6087-F57A6BC092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fectious Disease">
            <a:extLst>
              <a:ext uri="{FF2B5EF4-FFF2-40B4-BE49-F238E27FC236}">
                <a16:creationId xmlns:a16="http://schemas.microsoft.com/office/drawing/2014/main" id="{BCB0D880-0F08-0D51-154C-C0D0BF062562}"/>
              </a:ext>
            </a:extLst>
          </p:cNvPr>
          <p:cNvSpPr txBox="1"/>
          <p:nvPr/>
        </p:nvSpPr>
        <p:spPr>
          <a:xfrm>
            <a:off x="981290" y="2421680"/>
            <a:ext cx="10014956" cy="1402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/>
            <a:r>
              <a:rPr sz="8800" dirty="0" err="1"/>
              <a:t>स्पर्श</a:t>
            </a:r>
            <a:r>
              <a:rPr lang="hi-IN" sz="8800" dirty="0"/>
              <a:t> </a:t>
            </a:r>
            <a:r>
              <a:rPr sz="8800" dirty="0" err="1"/>
              <a:t>संचारी</a:t>
            </a:r>
            <a:r>
              <a:rPr sz="8000" dirty="0"/>
              <a:t> </a:t>
            </a:r>
            <a:r>
              <a:rPr sz="8800" dirty="0"/>
              <a:t>बिमारियों</a:t>
            </a:r>
            <a:endParaRPr sz="8000" dirty="0"/>
          </a:p>
        </p:txBody>
      </p:sp>
      <p:sp>
        <p:nvSpPr>
          <p:cNvPr id="3" name="Fever…">
            <a:extLst>
              <a:ext uri="{FF2B5EF4-FFF2-40B4-BE49-F238E27FC236}">
                <a16:creationId xmlns:a16="http://schemas.microsoft.com/office/drawing/2014/main" id="{EBC7C100-50A6-0DDB-DB13-C507A4DADAB0}"/>
              </a:ext>
            </a:extLst>
          </p:cNvPr>
          <p:cNvSpPr txBox="1"/>
          <p:nvPr/>
        </p:nvSpPr>
        <p:spPr>
          <a:xfrm>
            <a:off x="10019966" y="5392783"/>
            <a:ext cx="13439514" cy="53902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marL="609600" indent="-609600" algn="l" defTabSz="1896340" rtl="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 err="1"/>
              <a:t>खाँसी</a:t>
            </a:r>
            <a:r>
              <a:rPr lang="hi-IN" dirty="0"/>
              <a:t> एवं</a:t>
            </a:r>
            <a:r>
              <a:rPr lang="en-US" dirty="0"/>
              <a:t> सांस लेने में तकलीफ</a:t>
            </a:r>
          </a:p>
          <a:p>
            <a:pPr marL="609600" indent="-609600" algn="l" defTabSz="1896340" rtl="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दस्त</a:t>
            </a:r>
          </a:p>
          <a:p>
            <a:pPr marL="609600" indent="-609600" algn="l" defTabSz="1896340" rtl="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थकान</a:t>
            </a:r>
          </a:p>
          <a:p>
            <a:pPr marL="609600" indent="-609600" algn="l" defTabSz="1896340" rtl="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वजन घटाना</a:t>
            </a:r>
          </a:p>
        </p:txBody>
      </p:sp>
      <p:sp>
        <p:nvSpPr>
          <p:cNvPr id="4" name="Signs and Symptoms">
            <a:extLst>
              <a:ext uri="{FF2B5EF4-FFF2-40B4-BE49-F238E27FC236}">
                <a16:creationId xmlns:a16="http://schemas.microsoft.com/office/drawing/2014/main" id="{53E01086-1631-8BF3-6865-2AE310ACCDE1}"/>
              </a:ext>
            </a:extLst>
          </p:cNvPr>
          <p:cNvSpPr txBox="1"/>
          <p:nvPr/>
        </p:nvSpPr>
        <p:spPr>
          <a:xfrm>
            <a:off x="924520" y="5162268"/>
            <a:ext cx="7770665" cy="1197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algn="l" rtl="0"/>
            <a:r>
              <a:rPr dirty="0" err="1"/>
              <a:t>संकेत</a:t>
            </a:r>
            <a:r>
              <a:rPr dirty="0"/>
              <a:t> </a:t>
            </a:r>
            <a:r>
              <a:rPr dirty="0" err="1"/>
              <a:t>और</a:t>
            </a:r>
            <a:r>
              <a:rPr dirty="0"/>
              <a:t> </a:t>
            </a:r>
            <a:r>
              <a:rPr dirty="0" err="1"/>
              <a:t>लक्षण</a:t>
            </a:r>
            <a:endParaRPr dirty="0"/>
          </a:p>
        </p:txBody>
      </p:sp>
      <p:sp>
        <p:nvSpPr>
          <p:cNvPr id="5" name="Line">
            <a:extLst>
              <a:ext uri="{FF2B5EF4-FFF2-40B4-BE49-F238E27FC236}">
                <a16:creationId xmlns:a16="http://schemas.microsoft.com/office/drawing/2014/main" id="{0926AD51-3C04-B649-5D0C-F7864DE03434}"/>
              </a:ext>
            </a:extLst>
          </p:cNvPr>
          <p:cNvSpPr/>
          <p:nvPr/>
        </p:nvSpPr>
        <p:spPr>
          <a:xfrm>
            <a:off x="10179203" y="4794724"/>
            <a:ext cx="13439514" cy="1"/>
          </a:xfrm>
          <a:prstGeom prst="line">
            <a:avLst/>
          </a:prstGeom>
          <a:ln w="25400">
            <a:solidFill>
              <a:srgbClr val="881920"/>
            </a:solidFill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000" y="12813338"/>
            <a:ext cx="3686352" cy="6772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78376" y="12813337"/>
            <a:ext cx="3686352" cy="6772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5452" y="-34941"/>
            <a:ext cx="3754825" cy="25595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517"/>
            <a:ext cx="4725567" cy="255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84340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B07C58-5939-F8EC-020E-6EE87DA339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3B4FD4FA-8064-8243-F700-840036F85077}"/>
              </a:ext>
            </a:extLst>
          </p:cNvPr>
          <p:cNvSpPr/>
          <p:nvPr/>
        </p:nvSpPr>
        <p:spPr>
          <a:xfrm>
            <a:off x="8167732" y="1"/>
            <a:ext cx="16216268" cy="12733636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7B5F2833-0E76-7A00-9604-2A17FB8F650C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D6312408-3F45-ABD3-3628-E9670EF8FBC2}"/>
              </a:ext>
            </a:extLst>
          </p:cNvPr>
          <p:cNvSpPr txBox="1"/>
          <p:nvPr/>
        </p:nvSpPr>
        <p:spPr>
          <a:xfrm>
            <a:off x="8564880" y="5222233"/>
            <a:ext cx="15076257" cy="41099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algn="just" rtl="0">
              <a:lnSpc>
                <a:spcPct val="150000"/>
              </a:lnSpc>
            </a:pPr>
            <a:r>
              <a:rPr lang="en-US" sz="6000" dirty="0">
                <a:solidFill>
                  <a:schemeClr val="tx1"/>
                </a:solidFill>
              </a:rPr>
              <a:t>संक्रमण नियंत्रण का एक सख्त रूप, जो इस आधार पर है कि रक्त और शारीरिक तरल पदार्थ संक्रामक हैं।</a:t>
            </a:r>
          </a:p>
        </p:txBody>
      </p:sp>
      <p:sp>
        <p:nvSpPr>
          <p:cNvPr id="11" name="Line">
            <a:extLst>
              <a:ext uri="{FF2B5EF4-FFF2-40B4-BE49-F238E27FC236}">
                <a16:creationId xmlns:a16="http://schemas.microsoft.com/office/drawing/2014/main" id="{CD0A0EFE-7ECD-11BF-ED49-8F59B37ABC41}"/>
              </a:ext>
            </a:extLst>
          </p:cNvPr>
          <p:cNvSpPr/>
          <p:nvPr/>
        </p:nvSpPr>
        <p:spPr>
          <a:xfrm>
            <a:off x="7597415" y="2784342"/>
            <a:ext cx="17011186" cy="782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0"/>
                </a:moveTo>
                <a:lnTo>
                  <a:pt x="3367" y="225"/>
                </a:lnTo>
                <a:lnTo>
                  <a:pt x="4367" y="21600"/>
                </a:lnTo>
                <a:lnTo>
                  <a:pt x="5360" y="0"/>
                </a:lnTo>
                <a:lnTo>
                  <a:pt x="21600" y="15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13" name="Rectangle">
            <a:extLst>
              <a:ext uri="{FF2B5EF4-FFF2-40B4-BE49-F238E27FC236}">
                <a16:creationId xmlns:a16="http://schemas.microsoft.com/office/drawing/2014/main" id="{D6EE2C8F-7A1C-3A14-070D-4519F8EC7F87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38F81B70-6A1B-9062-A3F5-BC4F6C821533}"/>
              </a:ext>
            </a:extLst>
          </p:cNvPr>
          <p:cNvSpPr txBox="1"/>
          <p:nvPr/>
        </p:nvSpPr>
        <p:spPr>
          <a:xfrm>
            <a:off x="21546983" y="12813338"/>
            <a:ext cx="1406835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>
              <a:defRPr b="0"/>
            </a:pPr>
            <a:r>
              <a:rPr b="1" dirty="0"/>
              <a:t>पीपीटी</a:t>
            </a:r>
            <a:r>
              <a:rPr lang="en-US" b="1" dirty="0"/>
              <a:t>3</a:t>
            </a:r>
            <a:r>
              <a:rPr b="1" dirty="0"/>
              <a:t>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B18FE53C-1E26-E60D-0EDF-FB598D4FFCC1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454146F0-3E99-7CA1-A2B4-4FD5BD1185A4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 algn="l" rtl="0"/>
              <a:t>9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AC2F48-E775-340F-5941-5FC1C3DD28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  AI-generated content may be incorrect.">
            <a:extLst>
              <a:ext uri="{FF2B5EF4-FFF2-40B4-BE49-F238E27FC236}">
                <a16:creationId xmlns:a16="http://schemas.microsoft.com/office/drawing/2014/main" id="{136F888D-0B0D-5773-464D-7F0B550661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A3BA8CF2-4CA2-43C1-ED67-1B95C7C8F534}"/>
              </a:ext>
            </a:extLst>
          </p:cNvPr>
          <p:cNvSpPr txBox="1"/>
          <p:nvPr/>
        </p:nvSpPr>
        <p:spPr>
          <a:xfrm>
            <a:off x="200722" y="2812493"/>
            <a:ext cx="7967010" cy="2866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 rtl="0">
              <a:lnSpc>
                <a:spcPct val="100000"/>
              </a:lnSpc>
            </a:pPr>
            <a:r>
              <a:rPr lang="en-IN" sz="8800" dirty="0"/>
              <a:t>शरीर पदार्थ अलगाव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6000" y="12813338"/>
            <a:ext cx="3686352" cy="6772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635824" y="12893040"/>
            <a:ext cx="3686352" cy="8229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5452" y="-34941"/>
            <a:ext cx="3754825" cy="25595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517"/>
            <a:ext cx="4725567" cy="255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13911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452</Words>
  <Application>Microsoft Office PowerPoint</Application>
  <PresentationFormat>Custom</PresentationFormat>
  <Paragraphs>82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Book Antiqua</vt:lpstr>
      <vt:lpstr>Calibri</vt:lpstr>
      <vt:lpstr>Open Sans</vt:lpstr>
      <vt:lpstr>Open Sans Semibold</vt:lpstr>
      <vt:lpstr>Verdana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Kamal Mehra</dc:creator>
  <cp:lastModifiedBy>TRG BR 1</cp:lastModifiedBy>
  <cp:revision>64</cp:revision>
  <dcterms:modified xsi:type="dcterms:W3CDTF">2025-12-19T11:44:50Z</dcterms:modified>
</cp:coreProperties>
</file>