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91" r:id="rId2"/>
    <p:sldId id="600" r:id="rId3"/>
    <p:sldId id="601" r:id="rId4"/>
    <p:sldId id="602" r:id="rId5"/>
    <p:sldId id="603" r:id="rId6"/>
    <p:sldId id="604" r:id="rId7"/>
    <p:sldId id="605" r:id="rId8"/>
    <p:sldId id="606" r:id="rId9"/>
    <p:sldId id="607" r:id="rId10"/>
    <p:sldId id="608" r:id="rId11"/>
    <p:sldId id="609"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 id="622" r:id="rId25"/>
    <p:sldId id="623"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7" d="100"/>
          <a:sy n="77" d="100"/>
        </p:scale>
        <p:origin x="1056" y="1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3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endParaRPr lang="en-US"/>
          </a:p>
        </p:txBody>
      </p:sp>
      <p:sp>
        <p:nvSpPr>
          <p:cNvPr id="104873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fld id="{7BBF21A7-87A5-42AF-9363-7249CACE0514}" type="datetimeFigureOut">
              <a:rPr lang="en-US"/>
              <a:pPr/>
              <a:t>12/17/2025</a:t>
            </a:fld>
            <a:endParaRPr lang="en-US"/>
          </a:p>
        </p:txBody>
      </p:sp>
      <p:sp>
        <p:nvSpPr>
          <p:cNvPr id="1048738"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04873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74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endParaRPr lang="en-US"/>
          </a:p>
        </p:txBody>
      </p:sp>
      <p:sp>
        <p:nvSpPr>
          <p:cNvPr id="104874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fld id="{B8C92FB6-1D6B-4012-9BD9-31E2CB61B332}" type="slidenum">
              <a:rPr lang="en-US"/>
              <a:pPr/>
              <a:t>‹#›</a:t>
            </a:fld>
            <a:endParaRPr lang="en-US"/>
          </a:p>
        </p:txBody>
      </p:sp>
    </p:spTree>
    <p:extLst>
      <p:ext uri="{BB962C8B-B14F-4D97-AF65-F5344CB8AC3E}">
        <p14:creationId xmlns:p14="http://schemas.microsoft.com/office/powerpoint/2010/main" val="75281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N" dirty="0"/>
          </a:p>
        </p:txBody>
      </p:sp>
      <p:sp>
        <p:nvSpPr>
          <p:cNvPr id="4" name="Slide Number Placeholder 3"/>
          <p:cNvSpPr>
            <a:spLocks noGrp="1"/>
          </p:cNvSpPr>
          <p:nvPr>
            <p:ph type="sldNum" sz="quarter" idx="5"/>
          </p:nvPr>
        </p:nvSpPr>
        <p:spPr/>
        <p:txBody>
          <a:bodyPr/>
          <a:lstStyle/>
          <a:p>
            <a:fld id="{B8C92FB6-1D6B-4012-9BD9-31E2CB61B332}" type="slidenum">
              <a:rPr lang="en-US" smtClean="0"/>
              <a:pPr algn="l" rtl="0"/>
              <a:t>17</a:t>
            </a:fld>
            <a:endParaRPr lang="en-US"/>
          </a:p>
        </p:txBody>
      </p:sp>
    </p:spTree>
    <p:extLst>
      <p:ext uri="{BB962C8B-B14F-4D97-AF65-F5344CB8AC3E}">
        <p14:creationId xmlns:p14="http://schemas.microsoft.com/office/powerpoint/2010/main" val="97556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4F2B7-FA30-4F43-4C6C-FEC95FD06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DB9EA-1C5A-0A9F-FD00-2E4ADD78A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7FC67-B9F4-3B63-B500-E4EB7F3EFACE}"/>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965D4214-A6D6-5CEF-FB48-49E2A5480407}"/>
              </a:ext>
            </a:extLst>
          </p:cNvPr>
          <p:cNvSpPr>
            <a:spLocks noGrp="1"/>
          </p:cNvSpPr>
          <p:nvPr>
            <p:ph type="sldNum" sz="quarter" idx="5"/>
          </p:nvPr>
        </p:nvSpPr>
        <p:spPr/>
        <p:txBody>
          <a:bodyPr/>
          <a:lstStyle/>
          <a:p>
            <a:fld id="{B8C92FB6-1D6B-4012-9BD9-31E2CB61B332}" type="slidenum">
              <a:rPr lang="en-US" smtClean="0"/>
              <a:pPr algn="l" rtl="0"/>
              <a:t>18</a:t>
            </a:fld>
            <a:endParaRPr lang="en-US"/>
          </a:p>
        </p:txBody>
      </p:sp>
    </p:spTree>
    <p:extLst>
      <p:ext uri="{BB962C8B-B14F-4D97-AF65-F5344CB8AC3E}">
        <p14:creationId xmlns:p14="http://schemas.microsoft.com/office/powerpoint/2010/main" val="162305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F9D5-C8C1-303C-1110-C65492719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71BE1-5652-5AA3-97D6-D11445F41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C1DE4-E31D-037B-9729-7792463E0896}"/>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BA017F8E-F977-8656-7746-588D33609998}"/>
              </a:ext>
            </a:extLst>
          </p:cNvPr>
          <p:cNvSpPr>
            <a:spLocks noGrp="1"/>
          </p:cNvSpPr>
          <p:nvPr>
            <p:ph type="sldNum" sz="quarter" idx="5"/>
          </p:nvPr>
        </p:nvSpPr>
        <p:spPr/>
        <p:txBody>
          <a:bodyPr/>
          <a:lstStyle/>
          <a:p>
            <a:fld id="{B8C92FB6-1D6B-4012-9BD9-31E2CB61B332}" type="slidenum">
              <a:rPr lang="en-US" smtClean="0"/>
              <a:pPr algn="l" rtl="0"/>
              <a:t>19</a:t>
            </a:fld>
            <a:endParaRPr lang="en-US"/>
          </a:p>
        </p:txBody>
      </p:sp>
    </p:spTree>
    <p:extLst>
      <p:ext uri="{BB962C8B-B14F-4D97-AF65-F5344CB8AC3E}">
        <p14:creationId xmlns:p14="http://schemas.microsoft.com/office/powerpoint/2010/main" val="396317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DF87B-E5DC-7030-FA4B-2823396CF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FF01F-6FB3-293A-51F5-9831F2FB6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D92CC-1520-3A5D-B602-DCEB89BAE490}"/>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06365263-D40C-EFF0-3F5F-8511939A88F1}"/>
              </a:ext>
            </a:extLst>
          </p:cNvPr>
          <p:cNvSpPr>
            <a:spLocks noGrp="1"/>
          </p:cNvSpPr>
          <p:nvPr>
            <p:ph type="sldNum" sz="quarter" idx="5"/>
          </p:nvPr>
        </p:nvSpPr>
        <p:spPr/>
        <p:txBody>
          <a:bodyPr/>
          <a:lstStyle/>
          <a:p>
            <a:fld id="{B8C92FB6-1D6B-4012-9BD9-31E2CB61B332}" type="slidenum">
              <a:rPr lang="en-US" smtClean="0"/>
              <a:pPr algn="l" rtl="0"/>
              <a:t>20</a:t>
            </a:fld>
            <a:endParaRPr lang="en-US"/>
          </a:p>
        </p:txBody>
      </p:sp>
    </p:spTree>
    <p:extLst>
      <p:ext uri="{BB962C8B-B14F-4D97-AF65-F5344CB8AC3E}">
        <p14:creationId xmlns:p14="http://schemas.microsoft.com/office/powerpoint/2010/main" val="194369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1403E-CAA8-101B-47FA-ECEBA98B1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5BE2E-4F03-2812-191F-DC3E5B80C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C25EC-4C6F-D50D-27C5-4FF21D8C9858}"/>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86F0092C-23B4-A2F4-16D9-8B7A4FC6C781}"/>
              </a:ext>
            </a:extLst>
          </p:cNvPr>
          <p:cNvSpPr>
            <a:spLocks noGrp="1"/>
          </p:cNvSpPr>
          <p:nvPr>
            <p:ph type="sldNum" sz="quarter" idx="5"/>
          </p:nvPr>
        </p:nvSpPr>
        <p:spPr/>
        <p:txBody>
          <a:bodyPr/>
          <a:lstStyle/>
          <a:p>
            <a:fld id="{B8C92FB6-1D6B-4012-9BD9-31E2CB61B332}" type="slidenum">
              <a:rPr lang="en-US" smtClean="0"/>
              <a:pPr algn="l" rtl="0"/>
              <a:t>21</a:t>
            </a:fld>
            <a:endParaRPr lang="en-US"/>
          </a:p>
        </p:txBody>
      </p:sp>
    </p:spTree>
    <p:extLst>
      <p:ext uri="{BB962C8B-B14F-4D97-AF65-F5344CB8AC3E}">
        <p14:creationId xmlns:p14="http://schemas.microsoft.com/office/powerpoint/2010/main" val="192856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4AD44-8F19-2289-B2CC-1AA767269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021BE-E864-0A5B-3491-1A25F6C72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D527B-F38B-E39E-8014-5C0F51125220}"/>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9DF953EC-8A25-A964-8B02-89DE241EBF9C}"/>
              </a:ext>
            </a:extLst>
          </p:cNvPr>
          <p:cNvSpPr>
            <a:spLocks noGrp="1"/>
          </p:cNvSpPr>
          <p:nvPr>
            <p:ph type="sldNum" sz="quarter" idx="5"/>
          </p:nvPr>
        </p:nvSpPr>
        <p:spPr/>
        <p:txBody>
          <a:bodyPr/>
          <a:lstStyle/>
          <a:p>
            <a:fld id="{B8C92FB6-1D6B-4012-9BD9-31E2CB61B332}" type="slidenum">
              <a:rPr lang="en-US" smtClean="0"/>
              <a:pPr algn="l" rtl="0"/>
              <a:t>22</a:t>
            </a:fld>
            <a:endParaRPr lang="en-US"/>
          </a:p>
        </p:txBody>
      </p:sp>
    </p:spTree>
    <p:extLst>
      <p:ext uri="{BB962C8B-B14F-4D97-AF65-F5344CB8AC3E}">
        <p14:creationId xmlns:p14="http://schemas.microsoft.com/office/powerpoint/2010/main" val="396371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A109-EB8C-542F-0A81-D42DD65B2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F19FA-D037-2A04-42D6-94A5AF318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80E16-05F5-72D7-FCF5-29F36C205C8A}"/>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4DB34C38-9BEF-A7AC-6EB5-DE657532986B}"/>
              </a:ext>
            </a:extLst>
          </p:cNvPr>
          <p:cNvSpPr>
            <a:spLocks noGrp="1"/>
          </p:cNvSpPr>
          <p:nvPr>
            <p:ph type="sldNum" sz="quarter" idx="5"/>
          </p:nvPr>
        </p:nvSpPr>
        <p:spPr/>
        <p:txBody>
          <a:bodyPr/>
          <a:lstStyle/>
          <a:p>
            <a:fld id="{B8C92FB6-1D6B-4012-9BD9-31E2CB61B332}" type="slidenum">
              <a:rPr lang="en-US" smtClean="0"/>
              <a:pPr algn="l" rtl="0"/>
              <a:t>23</a:t>
            </a:fld>
            <a:endParaRPr lang="en-US"/>
          </a:p>
        </p:txBody>
      </p:sp>
    </p:spTree>
    <p:extLst>
      <p:ext uri="{BB962C8B-B14F-4D97-AF65-F5344CB8AC3E}">
        <p14:creationId xmlns:p14="http://schemas.microsoft.com/office/powerpoint/2010/main" val="198939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2EE2-0B06-7B21-A2B1-8266BE89C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CB182-842A-3405-4E7C-638C43ECE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BA03D-0324-FE2B-2990-E5D579DC4BD0}"/>
              </a:ext>
            </a:extLst>
          </p:cNvPr>
          <p:cNvSpPr>
            <a:spLocks noGrp="1"/>
          </p:cNvSpPr>
          <p:nvPr>
            <p:ph type="body" idx="1"/>
          </p:nvPr>
        </p:nvSpPr>
        <p:spPr/>
        <p:txBody>
          <a:bodyPr/>
          <a:lstStyle/>
          <a:p>
            <a:pPr algn="l" rtl="0"/>
            <a:endParaRPr lang="en-IN" dirty="0"/>
          </a:p>
        </p:txBody>
      </p:sp>
      <p:sp>
        <p:nvSpPr>
          <p:cNvPr id="4" name="Slide Number Placeholder 3">
            <a:extLst>
              <a:ext uri="{FF2B5EF4-FFF2-40B4-BE49-F238E27FC236}">
                <a16:creationId xmlns:a16="http://schemas.microsoft.com/office/drawing/2014/main" id="{6EAB53B2-DA7F-D08B-82E6-6D7FEDB50AA4}"/>
              </a:ext>
            </a:extLst>
          </p:cNvPr>
          <p:cNvSpPr>
            <a:spLocks noGrp="1"/>
          </p:cNvSpPr>
          <p:nvPr>
            <p:ph type="sldNum" sz="quarter" idx="5"/>
          </p:nvPr>
        </p:nvSpPr>
        <p:spPr/>
        <p:txBody>
          <a:bodyPr/>
          <a:lstStyle/>
          <a:p>
            <a:fld id="{B8C92FB6-1D6B-4012-9BD9-31E2CB61B332}" type="slidenum">
              <a:rPr lang="en-US" smtClean="0"/>
              <a:pPr algn="l" rtl="0"/>
              <a:t>24</a:t>
            </a:fld>
            <a:endParaRPr lang="en-US"/>
          </a:p>
        </p:txBody>
      </p:sp>
    </p:spTree>
    <p:extLst>
      <p:ext uri="{BB962C8B-B14F-4D97-AF65-F5344CB8AC3E}">
        <p14:creationId xmlns:p14="http://schemas.microsoft.com/office/powerpoint/2010/main" val="390303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A0F7-E437-BB51-6444-9F1E38C44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922B2-E6F2-F823-B880-BED7A7E91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95845-8C22-EED8-44F7-773737BEA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0BA12C-B41E-1989-6356-E2A69F9C6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8B1F6-828E-B2C4-AD4B-E0E23C5EE52B}"/>
              </a:ext>
            </a:extLst>
          </p:cNvPr>
          <p:cNvSpPr>
            <a:spLocks noGrp="1"/>
          </p:cNvSpPr>
          <p:nvPr>
            <p:ph type="sldNum" sz="quarter" idx="12"/>
          </p:nvPr>
        </p:nvSpPr>
        <p:spPr/>
        <p:txBody>
          <a:bodyPr/>
          <a:lstStyle/>
          <a:p>
            <a:fld id="{DE015B64-9C2A-4A3F-A0C1-C199010434A3}" type="slidenum">
              <a:rPr lang="en-US" smtClean="0"/>
              <a:pPr/>
              <a:t>‹#›</a:t>
            </a:fld>
            <a:endParaRPr lang="en-US"/>
          </a:p>
        </p:txBody>
      </p:sp>
    </p:spTree>
    <p:extLst>
      <p:ext uri="{BB962C8B-B14F-4D97-AF65-F5344CB8AC3E}">
        <p14:creationId xmlns:p14="http://schemas.microsoft.com/office/powerpoint/2010/main" val="3896515371"/>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46A5-DABE-A43A-773F-1C3DBB803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31BEEF-56B5-DF98-E6F1-0696327E6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E6041-4672-CE11-5D88-25E4DB477C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A2D6D4-CE28-1719-581D-3A3A32EE2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8AF51-BC6C-C337-237D-22C77904F6E3}"/>
              </a:ext>
            </a:extLst>
          </p:cNvPr>
          <p:cNvSpPr>
            <a:spLocks noGrp="1"/>
          </p:cNvSpPr>
          <p:nvPr>
            <p:ph type="sldNum" sz="quarter" idx="12"/>
          </p:nvPr>
        </p:nvSpPr>
        <p:spPr/>
        <p:txBody>
          <a:bodyPr/>
          <a:lstStyle/>
          <a:p>
            <a:fld id="{36C6ED3A-752F-462F-8639-BFBD5B821D6D}" type="slidenum">
              <a:rPr lang="en-US" smtClean="0"/>
              <a:pPr/>
              <a:t>‹#›</a:t>
            </a:fld>
            <a:endParaRPr lang="en-US"/>
          </a:p>
        </p:txBody>
      </p:sp>
    </p:spTree>
    <p:extLst>
      <p:ext uri="{BB962C8B-B14F-4D97-AF65-F5344CB8AC3E}">
        <p14:creationId xmlns:p14="http://schemas.microsoft.com/office/powerpoint/2010/main" val="975854793"/>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510E-4C89-302D-5AFC-57D1395D5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03151A-56CF-FB3D-31A8-47A3092CB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ADF7C-880B-3842-7770-B4BEB3CBA9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FA5239-D10A-B4CA-17E9-C9221E4AE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CB646-FE97-2FB2-2B54-5BEF828A6C64}"/>
              </a:ext>
            </a:extLst>
          </p:cNvPr>
          <p:cNvSpPr>
            <a:spLocks noGrp="1"/>
          </p:cNvSpPr>
          <p:nvPr>
            <p:ph type="sldNum" sz="quarter" idx="12"/>
          </p:nvPr>
        </p:nvSpPr>
        <p:spPr/>
        <p:txBody>
          <a:bodyPr/>
          <a:lstStyle/>
          <a:p>
            <a:fld id="{F601B514-244A-4B36-BBA5-38DDD20DD45F}" type="slidenum">
              <a:rPr lang="en-US" smtClean="0"/>
              <a:pPr/>
              <a:t>‹#›</a:t>
            </a:fld>
            <a:endParaRPr lang="en-US"/>
          </a:p>
        </p:txBody>
      </p:sp>
    </p:spTree>
    <p:extLst>
      <p:ext uri="{BB962C8B-B14F-4D97-AF65-F5344CB8AC3E}">
        <p14:creationId xmlns:p14="http://schemas.microsoft.com/office/powerpoint/2010/main" val="824716318"/>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1" name="PEER | MFR | INDIA"/>
          <p:cNvSpPr txBox="1"/>
          <p:nvPr/>
        </p:nvSpPr>
        <p:spPr>
          <a:xfrm>
            <a:off x="301195" y="6438420"/>
            <a:ext cx="2321279" cy="263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1" tIns="39141" rIns="39141" bIns="39141">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dirty="0"/>
              <a:t>CAPF | ADRC</a:t>
            </a:r>
            <a:r>
              <a:rPr sz="1200" dirty="0"/>
              <a:t> | INDIA</a:t>
            </a:r>
          </a:p>
        </p:txBody>
      </p:sp>
      <p:sp>
        <p:nvSpPr>
          <p:cNvPr id="12" name="Rectangle"/>
          <p:cNvSpPr/>
          <p:nvPr/>
        </p:nvSpPr>
        <p:spPr>
          <a:xfrm>
            <a:off x="508000" y="6756400"/>
            <a:ext cx="1907669" cy="101600"/>
          </a:xfrm>
          <a:prstGeom prst="rect">
            <a:avLst/>
          </a:prstGeom>
          <a:solidFill>
            <a:srgbClr val="585756"/>
          </a:solidFill>
          <a:ln w="12700">
            <a:miter lim="400000"/>
          </a:ln>
        </p:spPr>
        <p:txBody>
          <a:bodyPr lIns="39141" tIns="39141" rIns="39141" bIns="39141"/>
          <a:lstStyle/>
          <a:p>
            <a:endParaRPr sz="700"/>
          </a:p>
        </p:txBody>
      </p:sp>
      <p:sp>
        <p:nvSpPr>
          <p:cNvPr id="13" name="PPT 2 -"/>
          <p:cNvSpPr txBox="1"/>
          <p:nvPr/>
        </p:nvSpPr>
        <p:spPr>
          <a:xfrm>
            <a:off x="10774696" y="6406669"/>
            <a:ext cx="701012"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b="1" dirty="0"/>
              <a:t>PPT </a:t>
            </a:r>
            <a:r>
              <a:rPr lang="en-US" sz="1500" b="1" dirty="0"/>
              <a:t>3</a:t>
            </a:r>
            <a:r>
              <a:rPr sz="1500" b="1" dirty="0"/>
              <a:t> -</a:t>
            </a:r>
          </a:p>
        </p:txBody>
      </p:sp>
      <p:sp>
        <p:nvSpPr>
          <p:cNvPr id="14" name="Rectangle"/>
          <p:cNvSpPr/>
          <p:nvPr/>
        </p:nvSpPr>
        <p:spPr>
          <a:xfrm>
            <a:off x="10769600" y="6756400"/>
            <a:ext cx="939800" cy="101600"/>
          </a:xfrm>
          <a:prstGeom prst="rect">
            <a:avLst/>
          </a:prstGeom>
          <a:solidFill>
            <a:srgbClr val="585756"/>
          </a:solidFill>
          <a:ln w="12700">
            <a:miter lim="400000"/>
          </a:ln>
        </p:spPr>
        <p:txBody>
          <a:bodyPr lIns="39141" tIns="39141" rIns="39141" bIns="39141"/>
          <a:lstStyle/>
          <a:p>
            <a:endParaRPr sz="700"/>
          </a:p>
        </p:txBody>
      </p:sp>
      <p:sp>
        <p:nvSpPr>
          <p:cNvPr id="15" name="Slide Number"/>
          <p:cNvSpPr txBox="1">
            <a:spLocks noGrp="1"/>
          </p:cNvSpPr>
          <p:nvPr>
            <p:ph type="sldNum" sz="quarter" idx="2"/>
          </p:nvPr>
        </p:nvSpPr>
        <p:spPr>
          <a:xfrm>
            <a:off x="11406102" y="6406669"/>
            <a:ext cx="484703" cy="338635"/>
          </a:xfrm>
          <a:prstGeom prst="rect">
            <a:avLst/>
          </a:prstGeom>
        </p:spPr>
        <p:txBody>
          <a:bodyPr lIns="78283" tIns="78283" rIns="78283" bIns="78283" anchor="t"/>
          <a:lstStyle>
            <a:lvl1pPr algn="ctr">
              <a:spcBef>
                <a:spcPts val="300"/>
              </a:spcBef>
              <a:defRPr sz="1500" b="1">
                <a:solidFill>
                  <a:srgbClr val="535353"/>
                </a:solidFill>
                <a:latin typeface="Open Sans"/>
                <a:ea typeface="Open Sans"/>
                <a:cs typeface="Open Sans"/>
                <a:sym typeface="Open Sans"/>
              </a:defRPr>
            </a:lvl1pPr>
          </a:lstStyle>
          <a:p>
            <a:fld id="{86CB4B4D-7CA3-9044-876B-883B54F8677D}" type="slidenum">
              <a:rPr/>
              <a:pPr/>
              <a:t>‹#›</a:t>
            </a:fld>
            <a:endParaRPr dirty="0"/>
          </a:p>
        </p:txBody>
      </p:sp>
    </p:spTree>
    <p:extLst>
      <p:ext uri="{BB962C8B-B14F-4D97-AF65-F5344CB8AC3E}">
        <p14:creationId xmlns:p14="http://schemas.microsoft.com/office/powerpoint/2010/main" val="35367592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3CE7-4831-BF2C-F559-AF408395F2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F01EA-BD15-3AEB-2D22-337C34408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1A737-1AB5-FF3A-0F40-C53A763D49D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8C28DBA-C912-CC37-817F-CD21CA1ED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AE943-D19F-BE12-A397-29F98C657DEF}"/>
              </a:ext>
            </a:extLst>
          </p:cNvPr>
          <p:cNvSpPr>
            <a:spLocks noGrp="1"/>
          </p:cNvSpPr>
          <p:nvPr>
            <p:ph type="sldNum" sz="quarter" idx="12"/>
          </p:nvPr>
        </p:nvSpPr>
        <p:spPr/>
        <p:txBody>
          <a:bodyPr/>
          <a:lstStyle/>
          <a:p>
            <a:fld id="{BDB137E4-AAE9-4D21-9C2D-5ABF3E2C9F5C}" type="slidenum">
              <a:rPr lang="en-US" smtClean="0"/>
              <a:pPr/>
              <a:t>‹#›</a:t>
            </a:fld>
            <a:endParaRPr lang="en-US"/>
          </a:p>
        </p:txBody>
      </p:sp>
    </p:spTree>
    <p:extLst>
      <p:ext uri="{BB962C8B-B14F-4D97-AF65-F5344CB8AC3E}">
        <p14:creationId xmlns:p14="http://schemas.microsoft.com/office/powerpoint/2010/main" val="395577495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86FB-4B8C-FC58-F108-24A39A8FA9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A4BD3C-6607-FA43-AC23-5E9A1DA26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6FE6B-1CA8-A1F0-07C2-85719184F3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547B2E-38D1-C9F6-0A44-47B3359F5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2B8EB-0B8A-FDD5-C794-0041C22093B4}"/>
              </a:ext>
            </a:extLst>
          </p:cNvPr>
          <p:cNvSpPr>
            <a:spLocks noGrp="1"/>
          </p:cNvSpPr>
          <p:nvPr>
            <p:ph type="sldNum" sz="quarter" idx="12"/>
          </p:nvPr>
        </p:nvSpPr>
        <p:spPr/>
        <p:txBody>
          <a:bodyPr/>
          <a:lstStyle/>
          <a:p>
            <a:fld id="{24E44357-E0D8-4938-8BB3-7B1B388582E4}" type="slidenum">
              <a:rPr lang="en-US" smtClean="0"/>
              <a:pPr/>
              <a:t>‹#›</a:t>
            </a:fld>
            <a:endParaRPr lang="en-US"/>
          </a:p>
        </p:txBody>
      </p:sp>
    </p:spTree>
    <p:extLst>
      <p:ext uri="{BB962C8B-B14F-4D97-AF65-F5344CB8AC3E}">
        <p14:creationId xmlns:p14="http://schemas.microsoft.com/office/powerpoint/2010/main" val="4262907874"/>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9DCC-AC56-F719-1FAE-8B9E6653C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018C3-C1B0-8DF6-2172-3B3309728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387BC7-D9EB-85B2-D2C6-27238CC305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C9703-B2DC-3961-62DC-1BF970BF46D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BCC446-EA7B-5884-EC31-D7C8A7185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CA336-9B3A-DFB9-1C80-F6A695F46AB0}"/>
              </a:ext>
            </a:extLst>
          </p:cNvPr>
          <p:cNvSpPr>
            <a:spLocks noGrp="1"/>
          </p:cNvSpPr>
          <p:nvPr>
            <p:ph type="sldNum" sz="quarter" idx="12"/>
          </p:nvPr>
        </p:nvSpPr>
        <p:spPr/>
        <p:txBody>
          <a:bodyPr/>
          <a:lstStyle/>
          <a:p>
            <a:fld id="{2673B712-1258-4B94-AE3A-5A8557E8C9FC}" type="slidenum">
              <a:rPr lang="en-US" smtClean="0"/>
              <a:pPr/>
              <a:t>‹#›</a:t>
            </a:fld>
            <a:endParaRPr lang="en-US"/>
          </a:p>
        </p:txBody>
      </p:sp>
    </p:spTree>
    <p:extLst>
      <p:ext uri="{BB962C8B-B14F-4D97-AF65-F5344CB8AC3E}">
        <p14:creationId xmlns:p14="http://schemas.microsoft.com/office/powerpoint/2010/main" val="651915093"/>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6E90-759A-AD06-E9C3-7EC10050C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76111-1082-15D7-3940-C7E918D81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E8673-FBA6-9776-8A0F-ED33A462DB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ED9E36-B6A3-A49D-FB2A-D4D4314AA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D6DC6-BB98-92F9-C1FC-88BD319B68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8B26B-02BB-576C-3C73-CDF584B1F32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22E5096-994A-F821-6C2C-C65250153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63219B-1562-20D2-2F04-286BE20AE072}"/>
              </a:ext>
            </a:extLst>
          </p:cNvPr>
          <p:cNvSpPr>
            <a:spLocks noGrp="1"/>
          </p:cNvSpPr>
          <p:nvPr>
            <p:ph type="sldNum" sz="quarter" idx="12"/>
          </p:nvPr>
        </p:nvSpPr>
        <p:spPr/>
        <p:txBody>
          <a:bodyPr/>
          <a:lstStyle/>
          <a:p>
            <a:fld id="{773B3F72-C2F5-4307-B3F6-0511B1093F0C}" type="slidenum">
              <a:rPr lang="en-US" smtClean="0"/>
              <a:pPr/>
              <a:t>‹#›</a:t>
            </a:fld>
            <a:endParaRPr lang="en-US"/>
          </a:p>
        </p:txBody>
      </p:sp>
    </p:spTree>
    <p:extLst>
      <p:ext uri="{BB962C8B-B14F-4D97-AF65-F5344CB8AC3E}">
        <p14:creationId xmlns:p14="http://schemas.microsoft.com/office/powerpoint/2010/main" val="274292737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0476-EE6C-0D86-2D1C-11A4455E8D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30BEB4-074B-E112-60F5-51EA4E821D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5D44346-74EF-AA80-BBB6-02F412995E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39E464-D342-5AB8-B21B-2A30E10F1A28}"/>
              </a:ext>
            </a:extLst>
          </p:cNvPr>
          <p:cNvSpPr>
            <a:spLocks noGrp="1"/>
          </p:cNvSpPr>
          <p:nvPr>
            <p:ph type="sldNum" sz="quarter" idx="12"/>
          </p:nvPr>
        </p:nvSpPr>
        <p:spPr/>
        <p:txBody>
          <a:bodyPr/>
          <a:lstStyle/>
          <a:p>
            <a:fld id="{44561EBF-5C6F-4394-ACB4-FA51FEAB271A}" type="slidenum">
              <a:rPr lang="en-US" smtClean="0"/>
              <a:pPr/>
              <a:t>‹#›</a:t>
            </a:fld>
            <a:endParaRPr lang="en-US"/>
          </a:p>
        </p:txBody>
      </p:sp>
    </p:spTree>
    <p:extLst>
      <p:ext uri="{BB962C8B-B14F-4D97-AF65-F5344CB8AC3E}">
        <p14:creationId xmlns:p14="http://schemas.microsoft.com/office/powerpoint/2010/main" val="327234414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C45206-FC3B-CE15-C883-FF26A4B7DA5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FDF346B-ECF0-3B49-8E39-3603E8EE6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341A7B-DDEA-674E-3008-4E5C4CF2695A}"/>
              </a:ext>
            </a:extLst>
          </p:cNvPr>
          <p:cNvSpPr>
            <a:spLocks noGrp="1"/>
          </p:cNvSpPr>
          <p:nvPr>
            <p:ph type="sldNum" sz="quarter" idx="12"/>
          </p:nvPr>
        </p:nvSpPr>
        <p:spPr/>
        <p:txBody>
          <a:bodyPr/>
          <a:lstStyle/>
          <a:p>
            <a:fld id="{74201882-DE38-47EB-99A5-EA7DC7A81F7E}" type="slidenum">
              <a:rPr lang="en-US" smtClean="0"/>
              <a:pPr/>
              <a:t>‹#›</a:t>
            </a:fld>
            <a:endParaRPr lang="en-US"/>
          </a:p>
        </p:txBody>
      </p:sp>
    </p:spTree>
    <p:extLst>
      <p:ext uri="{BB962C8B-B14F-4D97-AF65-F5344CB8AC3E}">
        <p14:creationId xmlns:p14="http://schemas.microsoft.com/office/powerpoint/2010/main" val="155421909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D253-313A-808F-2FAD-B4A2B388C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9A399-7E20-3A7E-0AEE-EBF2F262DB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5C2666-018C-3086-9393-EB8B3F8B7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586BE-3C83-981C-F89A-6B22CEA9F95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A428B93-A919-CCEB-2F26-EF12BD95D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4B70-94E8-27A9-B053-7308A5EA3424}"/>
              </a:ext>
            </a:extLst>
          </p:cNvPr>
          <p:cNvSpPr>
            <a:spLocks noGrp="1"/>
          </p:cNvSpPr>
          <p:nvPr>
            <p:ph type="sldNum" sz="quarter" idx="12"/>
          </p:nvPr>
        </p:nvSpPr>
        <p:spPr/>
        <p:txBody>
          <a:bodyPr/>
          <a:lstStyle/>
          <a:p>
            <a:fld id="{C36B5B1B-B20D-44C0-8E17-07339EB61DDD}" type="slidenum">
              <a:rPr lang="en-US" smtClean="0"/>
              <a:pPr/>
              <a:t>‹#›</a:t>
            </a:fld>
            <a:endParaRPr lang="en-US"/>
          </a:p>
        </p:txBody>
      </p:sp>
    </p:spTree>
    <p:extLst>
      <p:ext uri="{BB962C8B-B14F-4D97-AF65-F5344CB8AC3E}">
        <p14:creationId xmlns:p14="http://schemas.microsoft.com/office/powerpoint/2010/main" val="254870684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ACB6-73D5-F4CC-B94A-E088DF9F0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20F3-5B86-2071-3410-5C2B86AF85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222967-7B95-A4FC-2029-3DBD159E1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CE5DD-A339-0D39-4D62-1F0B804ADF8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43AEFB7-7339-DC59-D0E5-971135542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4A4C6-A0C8-E839-47F3-BBD1EC3169F6}"/>
              </a:ext>
            </a:extLst>
          </p:cNvPr>
          <p:cNvSpPr>
            <a:spLocks noGrp="1"/>
          </p:cNvSpPr>
          <p:nvPr>
            <p:ph type="sldNum" sz="quarter" idx="12"/>
          </p:nvPr>
        </p:nvSpPr>
        <p:spPr/>
        <p:txBody>
          <a:bodyPr/>
          <a:lstStyle/>
          <a:p>
            <a:fld id="{0836BBA4-3203-4371-A5C7-749D78E9BD5E}" type="slidenum">
              <a:rPr lang="en-US" smtClean="0"/>
              <a:pPr/>
              <a:t>‹#›</a:t>
            </a:fld>
            <a:endParaRPr lang="en-US"/>
          </a:p>
        </p:txBody>
      </p:sp>
    </p:spTree>
    <p:extLst>
      <p:ext uri="{BB962C8B-B14F-4D97-AF65-F5344CB8AC3E}">
        <p14:creationId xmlns:p14="http://schemas.microsoft.com/office/powerpoint/2010/main" val="362413486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A7BA0-B976-3EF1-AB0D-D65255AFE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BAF18-A7F1-62F4-40B7-F967EF92C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73F53-BE9C-7596-FDD9-BC36BDC1D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392C571-760D-F88E-A1B7-5C9422F64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A6432-A41E-2416-B13D-722FD678D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42FC-BB99-4DDE-A4D7-E65770C898F1}" type="slidenum">
              <a:rPr lang="en-US" smtClean="0"/>
              <a:pPr/>
              <a:t>‹#›</a:t>
            </a:fld>
            <a:endParaRPr lang="en-US"/>
          </a:p>
        </p:txBody>
      </p:sp>
    </p:spTree>
    <p:extLst>
      <p:ext uri="{BB962C8B-B14F-4D97-AF65-F5344CB8AC3E}">
        <p14:creationId xmlns:p14="http://schemas.microsoft.com/office/powerpoint/2010/main" val="33338811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5" r:id="rId12"/>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p:cNvSpPr/>
          <p:nvPr/>
        </p:nvSpPr>
        <p:spPr>
          <a:xfrm>
            <a:off x="1" y="2117745"/>
            <a:ext cx="6834553" cy="1438472"/>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1" tIns="39141" rIns="39141" bIns="39141"/>
          <a:lstStyle/>
          <a:p>
            <a:pPr algn="l" rtl="0"/>
            <a:endParaRPr sz="700"/>
          </a:p>
        </p:txBody>
      </p:sp>
      <p:sp>
        <p:nvSpPr>
          <p:cNvPr id="84" name="LESSON 2…"/>
          <p:cNvSpPr txBox="1"/>
          <p:nvPr/>
        </p:nvSpPr>
        <p:spPr>
          <a:xfrm>
            <a:off x="581658" y="2313938"/>
            <a:ext cx="4870444" cy="1268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1" tIns="39141" rIns="39141" bIns="39141">
            <a:spAutoFit/>
          </a:bodyPr>
          <a:lstStyle/>
          <a:p>
            <a:pPr algn="l" defTabSz="1219170" rtl="0">
              <a:lnSpc>
                <a:spcPct val="80000"/>
              </a:lnSpc>
              <a:defRPr sz="6400" b="1">
                <a:solidFill>
                  <a:srgbClr val="FFFFFF"/>
                </a:solidFill>
                <a:latin typeface="Open Sans"/>
                <a:ea typeface="Open Sans"/>
                <a:cs typeface="Open Sans"/>
                <a:sym typeface="Open Sans"/>
              </a:defRPr>
            </a:pPr>
            <a:r>
              <a:rPr lang="en-IN" sz="3200" dirty="0"/>
              <a:t>पाठ 03</a:t>
            </a:r>
          </a:p>
          <a:p>
            <a:pPr algn="l" defTabSz="1219170" rtl="0">
              <a:lnSpc>
                <a:spcPct val="80000"/>
              </a:lnSpc>
              <a:defRPr sz="6400" b="1">
                <a:solidFill>
                  <a:srgbClr val="FFFFFF"/>
                </a:solidFill>
                <a:latin typeface="Open Sans"/>
                <a:ea typeface="Open Sans"/>
                <a:cs typeface="Open Sans"/>
                <a:sym typeface="Open Sans"/>
              </a:defRPr>
            </a:pPr>
            <a:r>
              <a:rPr lang="en-US" sz="3200" dirty="0"/>
              <a:t>इम्प्रोवाइज्ड फ्लोटिंग डिवाइस (आईएफडी)</a:t>
            </a:r>
          </a:p>
        </p:txBody>
      </p:sp>
      <p:sp>
        <p:nvSpPr>
          <p:cNvPr id="85" name="Shape"/>
          <p:cNvSpPr/>
          <p:nvPr/>
        </p:nvSpPr>
        <p:spPr>
          <a:xfrm flipH="1">
            <a:off x="-43600" y="1230"/>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1" tIns="39141" rIns="39141" bIns="39141" numCol="1" anchor="t">
            <a:noAutofit/>
          </a:bodyPr>
          <a:lstStyle/>
          <a:p>
            <a:pPr algn="l" rtl="0"/>
            <a:endParaRPr sz="700"/>
          </a:p>
        </p:txBody>
      </p:sp>
      <p:pic>
        <p:nvPicPr>
          <p:cNvPr id="95" name="MFR-logo-02.png" descr="MFR-logo-02.png"/>
          <p:cNvPicPr>
            <a:picLocks noChangeAspect="1"/>
          </p:cNvPicPr>
          <p:nvPr/>
        </p:nvPicPr>
        <p:blipFill>
          <a:blip r:embed="rId2" cstate="print"/>
          <a:srcRect t="12599" b="19178"/>
          <a:stretch>
            <a:fillRect/>
          </a:stretch>
        </p:blipFill>
        <p:spPr>
          <a:xfrm>
            <a:off x="8158064" y="3556217"/>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93819" y="177031"/>
            <a:ext cx="8039063" cy="496078"/>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1" tIns="39141" rIns="39141" bIns="39141" numCol="1" spcCol="38100" rtlCol="0" anchor="t">
            <a:spAutoFit/>
          </a:bodyPr>
          <a:lstStyle/>
          <a:p>
            <a:pPr algn="ctr" defTabSz="831251" rtl="0" hangingPunct="0"/>
            <a:r>
              <a:rPr lang="en-US" sz="2400" dirty="0">
                <a:solidFill>
                  <a:srgbClr val="000000"/>
                </a:solidFill>
                <a:latin typeface="Arial Black" panose="020B0A04020102020204" pitchFamily="34" charset="0"/>
                <a:sym typeface="Arial"/>
              </a:rPr>
              <a:t>      जलीय आपदा प्रतिक्रिया पाठ्यक्रम</a:t>
            </a:r>
            <a:endParaRPr lang="en-IN" sz="2400" dirty="0">
              <a:solidFill>
                <a:srgbClr val="000000"/>
              </a:solidFill>
              <a:latin typeface="Arial Black" panose="020B0A04020102020204" pitchFamily="34" charset="0"/>
              <a:sym typeface="Arial"/>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3"/>
          <a:stretch>
            <a:fillRect/>
          </a:stretch>
        </p:blipFill>
        <p:spPr>
          <a:xfrm>
            <a:off x="7055243" y="1715589"/>
            <a:ext cx="4405228" cy="4405228"/>
          </a:xfrm>
          <a:prstGeom prst="rect">
            <a:avLst/>
          </a:prstGeom>
        </p:spPr>
      </p:pic>
      <p:pic>
        <p:nvPicPr>
          <p:cNvPr id="1000100002" name="ODT_ATTR_LBL_LOGO">
            <a:extLst>
              <a:ext uri="{FF2B5EF4-FFF2-40B4-BE49-F238E27FC236}">
                <a16:creationId xmlns:a16="http://schemas.microsoft.com/office/drawing/2014/main" id="{B066AC4A-9A1C-4C10-800A-DAF9F276438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
        <p:nvSpPr>
          <p:cNvPr id="6" name="TextBox 5">
            <a:extLst>
              <a:ext uri="{FF2B5EF4-FFF2-40B4-BE49-F238E27FC236}">
                <a16:creationId xmlns:a16="http://schemas.microsoft.com/office/drawing/2014/main" id="{CA224591-14B2-E297-9611-2FD188FE783B}"/>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
        <p:nvSpPr>
          <p:cNvPr id="8" name="Rectangle 7">
            <a:extLst>
              <a:ext uri="{FF2B5EF4-FFF2-40B4-BE49-F238E27FC236}">
                <a16:creationId xmlns:a16="http://schemas.microsoft.com/office/drawing/2014/main" id="{95B2D9E1-776D-99B0-9CAB-4335FAFE0648}"/>
              </a:ext>
            </a:extLst>
          </p:cNvPr>
          <p:cNvSpPr/>
          <p:nvPr/>
        </p:nvSpPr>
        <p:spPr>
          <a:xfrm>
            <a:off x="482600" y="6406669"/>
            <a:ext cx="2011219" cy="451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a:p>
        </p:txBody>
      </p:sp>
      <p:sp>
        <p:nvSpPr>
          <p:cNvPr id="9" name="Rectangle 8">
            <a:extLst>
              <a:ext uri="{FF2B5EF4-FFF2-40B4-BE49-F238E27FC236}">
                <a16:creationId xmlns:a16="http://schemas.microsoft.com/office/drawing/2014/main" id="{95B2D9E1-776D-99B0-9CAB-4335FAFE0648}"/>
              </a:ext>
            </a:extLst>
          </p:cNvPr>
          <p:cNvSpPr/>
          <p:nvPr/>
        </p:nvSpPr>
        <p:spPr>
          <a:xfrm>
            <a:off x="10344472" y="6237312"/>
            <a:ext cx="1554133"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400" kern="1200">
                <a:solidFill>
                  <a:schemeClr val="lt1"/>
                </a:solidFill>
                <a:latin typeface="+mn-lt"/>
                <a:ea typeface="+mn-ea"/>
                <a:cs typeface="+mn-cs"/>
              </a:defRPr>
            </a:lvl1pPr>
            <a:lvl2pPr marL="342900" algn="l" defTabSz="342900" rtl="0" eaLnBrk="1" latinLnBrk="0" hangingPunct="1">
              <a:defRPr sz="1400" kern="1200">
                <a:solidFill>
                  <a:schemeClr val="lt1"/>
                </a:solidFill>
                <a:latin typeface="+mn-lt"/>
                <a:ea typeface="+mn-ea"/>
                <a:cs typeface="+mn-cs"/>
              </a:defRPr>
            </a:lvl2pPr>
            <a:lvl3pPr marL="685800" algn="l" defTabSz="342900" rtl="0" eaLnBrk="1" latinLnBrk="0" hangingPunct="1">
              <a:defRPr sz="1400" kern="1200">
                <a:solidFill>
                  <a:schemeClr val="lt1"/>
                </a:solidFill>
                <a:latin typeface="+mn-lt"/>
                <a:ea typeface="+mn-ea"/>
                <a:cs typeface="+mn-cs"/>
              </a:defRPr>
            </a:lvl3pPr>
            <a:lvl4pPr marL="1028700" algn="l" defTabSz="342900" rtl="0" eaLnBrk="1" latinLnBrk="0" hangingPunct="1">
              <a:defRPr sz="1400" kern="1200">
                <a:solidFill>
                  <a:schemeClr val="lt1"/>
                </a:solidFill>
                <a:latin typeface="+mn-lt"/>
                <a:ea typeface="+mn-ea"/>
                <a:cs typeface="+mn-cs"/>
              </a:defRPr>
            </a:lvl4pPr>
            <a:lvl5pPr marL="1371600" algn="l" defTabSz="342900" rtl="0" eaLnBrk="1" latinLnBrk="0" hangingPunct="1">
              <a:defRPr sz="1400" kern="1200">
                <a:solidFill>
                  <a:schemeClr val="lt1"/>
                </a:solidFill>
                <a:latin typeface="+mn-lt"/>
                <a:ea typeface="+mn-ea"/>
                <a:cs typeface="+mn-cs"/>
              </a:defRPr>
            </a:lvl5pPr>
            <a:lvl6pPr marL="1714500" algn="l" defTabSz="342900" rtl="0" eaLnBrk="1" latinLnBrk="0" hangingPunct="1">
              <a:defRPr sz="1400" kern="1200">
                <a:solidFill>
                  <a:schemeClr val="lt1"/>
                </a:solidFill>
                <a:latin typeface="+mn-lt"/>
                <a:ea typeface="+mn-ea"/>
                <a:cs typeface="+mn-cs"/>
              </a:defRPr>
            </a:lvl6pPr>
            <a:lvl7pPr marL="2057400" algn="l" defTabSz="342900" rtl="0" eaLnBrk="1" latinLnBrk="0" hangingPunct="1">
              <a:defRPr sz="1400" kern="1200">
                <a:solidFill>
                  <a:schemeClr val="lt1"/>
                </a:solidFill>
                <a:latin typeface="+mn-lt"/>
                <a:ea typeface="+mn-ea"/>
                <a:cs typeface="+mn-cs"/>
              </a:defRPr>
            </a:lvl7pPr>
            <a:lvl8pPr marL="2400300" algn="l" defTabSz="342900" rtl="0" eaLnBrk="1" latinLnBrk="0" hangingPunct="1">
              <a:defRPr sz="1400" kern="1200">
                <a:solidFill>
                  <a:schemeClr val="lt1"/>
                </a:solidFill>
                <a:latin typeface="+mn-lt"/>
                <a:ea typeface="+mn-ea"/>
                <a:cs typeface="+mn-cs"/>
              </a:defRPr>
            </a:lvl8pPr>
            <a:lvl9pPr marL="2743200" algn="l" defTabSz="342900" rtl="0" eaLnBrk="1" latinLnBrk="0" hangingPunct="1">
              <a:defRPr sz="1400" kern="1200">
                <a:solidFill>
                  <a:schemeClr val="lt1"/>
                </a:solidFill>
                <a:latin typeface="+mn-lt"/>
                <a:ea typeface="+mn-ea"/>
                <a:cs typeface="+mn-cs"/>
              </a:defRPr>
            </a:lvl9pPr>
          </a:lstStyle>
          <a:p>
            <a:pPr algn="ctr"/>
            <a:endParaRPr lang="en-IN" dirty="0"/>
          </a:p>
        </p:txBody>
      </p:sp>
      <p:pic>
        <p:nvPicPr>
          <p:cNvPr id="5" name="Picture 4">
            <a:extLst>
              <a:ext uri="{FF2B5EF4-FFF2-40B4-BE49-F238E27FC236}">
                <a16:creationId xmlns:a16="http://schemas.microsoft.com/office/drawing/2014/main" id="{219AB647-02EB-0FA2-5CA5-AC9989400208}"/>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7" name="Google Shape;1000100012;p1">
            <a:extLst>
              <a:ext uri="{FF2B5EF4-FFF2-40B4-BE49-F238E27FC236}">
                <a16:creationId xmlns:a16="http://schemas.microsoft.com/office/drawing/2014/main" id="{95B00991-FCA4-8250-5AFC-9A1481E621A0}"/>
              </a:ext>
            </a:extLst>
          </p:cNvPr>
          <p:cNvPicPr preferRelativeResize="0"/>
          <p:nvPr/>
        </p:nvPicPr>
        <p:blipFill rotWithShape="1">
          <a:blip r:embed="rId6">
            <a:alphaModFix/>
          </a:blip>
          <a:srcRect/>
          <a:stretch/>
        </p:blipFill>
        <p:spPr>
          <a:xfrm>
            <a:off x="22009" y="-15058"/>
            <a:ext cx="1783388" cy="1080120"/>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8F316-09DB-01E0-DED7-D591B4A071E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11D2646-E735-6251-C542-52CA937B6EDD}"/>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D1C50DBD-7BA0-1372-D4A7-12F1716E3C6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2D210A0-CEA6-9E16-DA8E-5D622CBAED64}"/>
              </a:ext>
            </a:extLst>
          </p:cNvPr>
          <p:cNvSpPr txBox="1"/>
          <p:nvPr/>
        </p:nvSpPr>
        <p:spPr>
          <a:xfrm>
            <a:off x="4282440" y="1484784"/>
            <a:ext cx="7538128" cy="5294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बनाने की विधि:-</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आसानी से बांधने के लिए प्रत्येक गेंद को नायलॉन जाल के अंदर सुरक्षित रूप से रखें।</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गेंदों को लगभग 2 फीट की दूरी पर रखें और एक गेंद से दूसरी गेंद तक रस्सी से 10-12 बार घुमाएं।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इससे रस्सी का एक मोटा धागा बनता है जो शरीर के वजन को सहन करने के लिए पर्याप्त मजबूत होता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केंद्रीय रस्सी को मजबूत बनाने के लिए इसके चारों ओर एक और रस्सी को घुमाकर बेलनाकार रोल बनाएं।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ढीले होने से बचाने के लिए दोनों सिरों को कसकर बांधें।</a:t>
            </a:r>
          </a:p>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आपका</a:t>
            </a:r>
            <a:r>
              <a:rPr lang="en-US" sz="2000" dirty="0">
                <a:solidFill>
                  <a:schemeClr val="tx1"/>
                </a:solidFill>
              </a:rPr>
              <a:t> </a:t>
            </a:r>
            <a:r>
              <a:rPr lang="en-US" sz="2000" dirty="0" err="1">
                <a:solidFill>
                  <a:schemeClr val="tx1"/>
                </a:solidFill>
              </a:rPr>
              <a:t>बॉल</a:t>
            </a:r>
            <a:r>
              <a:rPr lang="en-US" sz="2000" dirty="0">
                <a:solidFill>
                  <a:schemeClr val="tx1"/>
                </a:solidFill>
              </a:rPr>
              <a:t> </a:t>
            </a:r>
            <a:r>
              <a:rPr lang="en-IN" sz="2000" dirty="0" err="1">
                <a:solidFill>
                  <a:schemeClr val="tx1"/>
                </a:solidFill>
              </a:rPr>
              <a:t>राफ्ट</a:t>
            </a:r>
            <a:r>
              <a:rPr lang="en-IN" sz="2000" dirty="0"/>
              <a:t> </a:t>
            </a:r>
            <a:r>
              <a:rPr lang="en-US" sz="2000" dirty="0" err="1">
                <a:solidFill>
                  <a:schemeClr val="tx1"/>
                </a:solidFill>
              </a:rPr>
              <a:t>अब</a:t>
            </a:r>
            <a:r>
              <a:rPr lang="en-US" sz="2000" dirty="0">
                <a:solidFill>
                  <a:schemeClr val="tx1"/>
                </a:solidFill>
              </a:rPr>
              <a:t> उपयोग के लिए तैयार है!</a:t>
            </a:r>
          </a:p>
        </p:txBody>
      </p:sp>
      <p:sp>
        <p:nvSpPr>
          <p:cNvPr id="11" name="Line">
            <a:extLst>
              <a:ext uri="{FF2B5EF4-FFF2-40B4-BE49-F238E27FC236}">
                <a16:creationId xmlns:a16="http://schemas.microsoft.com/office/drawing/2014/main" id="{8D944CC9-64F6-B824-A90B-5FBFFEA64805}"/>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7FBA629-593A-3351-B26B-02D32AC27D1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D1309A38-FDDA-D00C-01E8-0410BCC55429}"/>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75566FCE-21F8-E444-485B-90A153A37F5A}"/>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510E6253-5523-B010-ED77-188CC3EB7BDB}"/>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10</a:t>
            </a:fld>
            <a:endParaRPr dirty="0"/>
          </a:p>
        </p:txBody>
      </p:sp>
      <p:sp>
        <p:nvSpPr>
          <p:cNvPr id="9" name="Course Purpose">
            <a:extLst>
              <a:ext uri="{FF2B5EF4-FFF2-40B4-BE49-F238E27FC236}">
                <a16:creationId xmlns:a16="http://schemas.microsoft.com/office/drawing/2014/main" id="{60BC8BDA-C509-3ADC-6C89-E183BAEF935E}"/>
              </a:ext>
            </a:extLst>
          </p:cNvPr>
          <p:cNvSpPr txBox="1"/>
          <p:nvPr/>
        </p:nvSpPr>
        <p:spPr>
          <a:xfrm>
            <a:off x="198576" y="1392171"/>
            <a:ext cx="3712433" cy="57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बॉल राफ्ट</a:t>
            </a:r>
          </a:p>
        </p:txBody>
      </p:sp>
      <p:pic>
        <p:nvPicPr>
          <p:cNvPr id="2" name="Picture 1">
            <a:extLst>
              <a:ext uri="{FF2B5EF4-FFF2-40B4-BE49-F238E27FC236}">
                <a16:creationId xmlns:a16="http://schemas.microsoft.com/office/drawing/2014/main" id="{9B72B2A4-4153-75DB-582D-B0638892D2DB}"/>
              </a:ext>
            </a:extLst>
          </p:cNvPr>
          <p:cNvPicPr>
            <a:picLocks noChangeAspect="1"/>
          </p:cNvPicPr>
          <p:nvPr/>
        </p:nvPicPr>
        <p:blipFill>
          <a:blip r:embed="rId2"/>
          <a:stretch>
            <a:fillRect/>
          </a:stretch>
        </p:blipFill>
        <p:spPr>
          <a:xfrm>
            <a:off x="561452" y="2235886"/>
            <a:ext cx="3237257" cy="3785944"/>
          </a:xfrm>
          <a:prstGeom prst="rect">
            <a:avLst/>
          </a:prstGeom>
        </p:spPr>
      </p:pic>
      <p:pic>
        <p:nvPicPr>
          <p:cNvPr id="3" name="Google Shape;1000100012;p1">
            <a:extLst>
              <a:ext uri="{FF2B5EF4-FFF2-40B4-BE49-F238E27FC236}">
                <a16:creationId xmlns:a16="http://schemas.microsoft.com/office/drawing/2014/main" id="{1E4B86E2-4E5B-D358-49AA-999534FD247A}"/>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D53262BD-5B78-A8D0-4CDA-75D5DEDDE1B2}"/>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2371945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4FD7-FA80-7220-2CB9-7E566EF29CD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CF32CBF-1F41-6E49-C767-DE159E9DF45C}"/>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F27FB27D-0962-37C6-C019-15FE1240E84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F6F3043-73C7-390F-ED90-1E10C566C34E}"/>
              </a:ext>
            </a:extLst>
          </p:cNvPr>
          <p:cNvSpPr txBox="1"/>
          <p:nvPr/>
        </p:nvSpPr>
        <p:spPr>
          <a:xfrm>
            <a:off x="4282440" y="1944368"/>
            <a:ext cx="7538128" cy="5295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रस्सी को छाती के ऊपर रखें, दोनों गेंदों को बगल के नीचे से पीठ की ओर ले जाएं।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पानी की सतह पर आराम की स्थिति में चेहरा नीचे करके लेट जाएं।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गेंदों को बांहों के नीचे सुरक्षित रखें, यह सुनिश्चित करते हुए कि वे पानी से ऊपर रहें।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अतिरिक्त सुरक्षा के लिए, दोनों गेंदों को पीछे से रस्सी से बांध दें ताकि वे अलग न हो जाएं।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यह व्यवस्था शरीर को पानी में तैरने में मदद करती है और डूबने से बचाती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A4031424-4F53-3C0A-0E42-9F39DA45ED7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80F98210-2191-4A04-51F0-6B0C46A4983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111174C9-5755-4458-F617-45A0B487D580}"/>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A2A4BDCA-E3ED-97E2-658C-07B7700D74F8}"/>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71B5872C-B202-A832-B8AD-FC718B275AAA}"/>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11</a:t>
            </a:fld>
            <a:endParaRPr dirty="0"/>
          </a:p>
        </p:txBody>
      </p:sp>
      <p:sp>
        <p:nvSpPr>
          <p:cNvPr id="9" name="Course Purpose">
            <a:extLst>
              <a:ext uri="{FF2B5EF4-FFF2-40B4-BE49-F238E27FC236}">
                <a16:creationId xmlns:a16="http://schemas.microsoft.com/office/drawing/2014/main" id="{60D748D7-D621-DE56-3BD3-EF4A16DCEE63}"/>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उपयोग करने की विधि</a:t>
            </a:r>
          </a:p>
        </p:txBody>
      </p:sp>
      <p:pic>
        <p:nvPicPr>
          <p:cNvPr id="3" name="Picture 2">
            <a:extLst>
              <a:ext uri="{FF2B5EF4-FFF2-40B4-BE49-F238E27FC236}">
                <a16:creationId xmlns:a16="http://schemas.microsoft.com/office/drawing/2014/main" id="{8A395831-7183-DAA1-3949-4531E697C86E}"/>
              </a:ext>
            </a:extLst>
          </p:cNvPr>
          <p:cNvPicPr>
            <a:picLocks noChangeAspect="1"/>
          </p:cNvPicPr>
          <p:nvPr/>
        </p:nvPicPr>
        <p:blipFill>
          <a:blip r:embed="rId2"/>
          <a:stretch>
            <a:fillRect/>
          </a:stretch>
        </p:blipFill>
        <p:spPr>
          <a:xfrm>
            <a:off x="508000" y="2451262"/>
            <a:ext cx="2933409" cy="3754363"/>
          </a:xfrm>
          <a:prstGeom prst="rect">
            <a:avLst/>
          </a:prstGeom>
        </p:spPr>
      </p:pic>
      <p:pic>
        <p:nvPicPr>
          <p:cNvPr id="2" name="Google Shape;1000100012;p1">
            <a:extLst>
              <a:ext uri="{FF2B5EF4-FFF2-40B4-BE49-F238E27FC236}">
                <a16:creationId xmlns:a16="http://schemas.microsoft.com/office/drawing/2014/main" id="{14D865C2-E7E4-F5A3-4F81-B9088437D59D}"/>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13C1A59F-C90D-F0B4-747A-0E0B46EC63A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268571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271BD-5AD3-8EF9-AF83-9B8FF62333F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02E17EC-28FD-7D3A-AD9D-06180DA0899A}"/>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A16AFD01-BE81-A6B4-4D08-978B6763449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CEEBA48-2A96-DAFB-8F59-AB9F1E2C5BC6}"/>
              </a:ext>
            </a:extLst>
          </p:cNvPr>
          <p:cNvSpPr txBox="1"/>
          <p:nvPr/>
        </p:nvSpPr>
        <p:spPr>
          <a:xfrm>
            <a:off x="4282441" y="2203773"/>
            <a:ext cx="7538128" cy="2837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यह</a:t>
            </a:r>
            <a:r>
              <a:rPr lang="en-US" sz="2000" dirty="0">
                <a:solidFill>
                  <a:schemeClr val="tx1"/>
                </a:solidFill>
              </a:rPr>
              <a:t> </a:t>
            </a:r>
            <a:r>
              <a:rPr lang="en-IN" sz="2000" dirty="0" err="1">
                <a:solidFill>
                  <a:schemeClr val="tx1"/>
                </a:solidFill>
              </a:rPr>
              <a:t>राफ्ट</a:t>
            </a:r>
            <a:r>
              <a:rPr lang="en-US" sz="2000" dirty="0">
                <a:solidFill>
                  <a:schemeClr val="tx1"/>
                </a:solidFill>
              </a:rPr>
              <a:t> घर में उपलब्ध प्लास्टिक जेरीकैन की मदद से बनाया गया है।</a:t>
            </a:r>
          </a:p>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यह</a:t>
            </a:r>
            <a:r>
              <a:rPr lang="en-US" sz="2000" dirty="0">
                <a:solidFill>
                  <a:schemeClr val="tx1"/>
                </a:solidFill>
              </a:rPr>
              <a:t> </a:t>
            </a:r>
            <a:r>
              <a:rPr lang="en-IN" sz="2000" dirty="0" err="1">
                <a:solidFill>
                  <a:schemeClr val="tx1"/>
                </a:solidFill>
              </a:rPr>
              <a:t>राफ्ट</a:t>
            </a:r>
            <a:r>
              <a:rPr lang="en-US" sz="2000" dirty="0">
                <a:solidFill>
                  <a:schemeClr val="tx1"/>
                </a:solidFill>
              </a:rPr>
              <a:t> आसानी से 01 व्यक्ति का भार सहन कर सकता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आवश्यक सामग्री</a:t>
            </a:r>
          </a:p>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दो</a:t>
            </a:r>
            <a:r>
              <a:rPr lang="en-US" sz="2000" dirty="0">
                <a:solidFill>
                  <a:schemeClr val="tx1"/>
                </a:solidFill>
              </a:rPr>
              <a:t> खाली </a:t>
            </a:r>
            <a:r>
              <a:rPr lang="en-US" sz="2000" dirty="0" err="1">
                <a:solidFill>
                  <a:schemeClr val="tx1"/>
                </a:solidFill>
              </a:rPr>
              <a:t>प्लास्टिक</a:t>
            </a:r>
            <a:r>
              <a:rPr lang="en-US" sz="2000" dirty="0">
                <a:solidFill>
                  <a:schemeClr val="tx1"/>
                </a:solidFill>
              </a:rPr>
              <a:t> </a:t>
            </a:r>
            <a:r>
              <a:rPr lang="en-US" sz="2000" dirty="0" err="1">
                <a:solidFill>
                  <a:schemeClr val="tx1"/>
                </a:solidFill>
              </a:rPr>
              <a:t>जेरीकैन</a:t>
            </a:r>
            <a:r>
              <a:rPr lang="en-US" sz="2000" dirty="0">
                <a:solidFill>
                  <a:schemeClr val="tx1"/>
                </a:solidFill>
              </a:rPr>
              <a:t> 05लीटर</a:t>
            </a:r>
            <a:r>
              <a:rPr lang="hi-IN" sz="2000" dirty="0">
                <a:solidFill>
                  <a:schemeClr val="tx1"/>
                </a:solidFill>
              </a:rPr>
              <a:t> </a:t>
            </a:r>
            <a:r>
              <a:rPr lang="en-US" sz="2000" dirty="0" err="1">
                <a:solidFill>
                  <a:schemeClr val="tx1"/>
                </a:solidFill>
              </a:rPr>
              <a:t>क्षमता</a:t>
            </a:r>
            <a:r>
              <a:rPr lang="en-US" sz="2000" dirty="0">
                <a:solidFill>
                  <a:schemeClr val="tx1"/>
                </a:solidFill>
              </a:rPr>
              <a:t> </a:t>
            </a:r>
            <a:r>
              <a:rPr lang="en-US" sz="2400" dirty="0" err="1">
                <a:solidFill>
                  <a:schemeClr val="tx1"/>
                </a:solidFill>
                <a:latin typeface="Kruti Dev 011" panose="00000700000000000000" pitchFamily="2" charset="0"/>
              </a:rPr>
              <a:t>okyh</a:t>
            </a:r>
            <a:r>
              <a:rPr lang="en-US" sz="2000" dirty="0">
                <a:solidFill>
                  <a:schemeClr val="tx1"/>
                </a:solidFill>
              </a:rPr>
              <a:t>।</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10 मीटर </a:t>
            </a:r>
            <a:r>
              <a:rPr lang="en-US" sz="2000" dirty="0" err="1">
                <a:solidFill>
                  <a:schemeClr val="tx1"/>
                </a:solidFill>
              </a:rPr>
              <a:t>नारियल</a:t>
            </a:r>
            <a:r>
              <a:rPr lang="en-US" sz="2000" dirty="0">
                <a:solidFill>
                  <a:schemeClr val="tx1"/>
                </a:solidFill>
              </a:rPr>
              <a:t> </a:t>
            </a:r>
            <a:r>
              <a:rPr lang="en-US" sz="2000" dirty="0" err="1">
                <a:solidFill>
                  <a:schemeClr val="tx1"/>
                </a:solidFill>
              </a:rPr>
              <a:t>फाइबर</a:t>
            </a:r>
            <a:r>
              <a:rPr lang="en-US" sz="2000" dirty="0">
                <a:solidFill>
                  <a:schemeClr val="tx1"/>
                </a:solidFill>
              </a:rPr>
              <a:t> रस्सी (रस्सी की मोटाई 05 – 08 </a:t>
            </a:r>
            <a:r>
              <a:rPr lang="en-US" sz="2000" dirty="0" err="1">
                <a:solidFill>
                  <a:schemeClr val="tx1"/>
                </a:solidFill>
              </a:rPr>
              <a:t>मिमी</a:t>
            </a:r>
            <a:r>
              <a:rPr lang="en-US" sz="2000" dirty="0">
                <a:solidFill>
                  <a:schemeClr val="tx1"/>
                </a:solidFill>
              </a:rPr>
              <a:t>)</a:t>
            </a:r>
          </a:p>
        </p:txBody>
      </p:sp>
      <p:sp>
        <p:nvSpPr>
          <p:cNvPr id="11" name="Line">
            <a:extLst>
              <a:ext uri="{FF2B5EF4-FFF2-40B4-BE49-F238E27FC236}">
                <a16:creationId xmlns:a16="http://schemas.microsoft.com/office/drawing/2014/main" id="{8D39FF5D-8748-2CA7-5A25-3E08C944C23F}"/>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67EC519A-52C7-0BAE-F651-BA9771C8D95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17F8C182-565D-8994-17FF-28BDDB36C10F}"/>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BDAD7B14-6B87-A636-C8D0-D30F86CF0EF9}"/>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69E49646-C5A3-4996-B23A-36A80D14489A}"/>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12</a:t>
            </a:fld>
            <a:endParaRPr dirty="0"/>
          </a:p>
        </p:txBody>
      </p:sp>
      <p:sp>
        <p:nvSpPr>
          <p:cNvPr id="9" name="Course Purpose">
            <a:extLst>
              <a:ext uri="{FF2B5EF4-FFF2-40B4-BE49-F238E27FC236}">
                <a16:creationId xmlns:a16="http://schemas.microsoft.com/office/drawing/2014/main" id="{178066CF-BDE9-5109-4B42-DA582F719016}"/>
              </a:ext>
            </a:extLst>
          </p:cNvPr>
          <p:cNvSpPr txBox="1"/>
          <p:nvPr/>
        </p:nvSpPr>
        <p:spPr>
          <a:xfrm>
            <a:off x="198576" y="1392171"/>
            <a:ext cx="3712433" cy="57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जेरीकैन राफ्ट</a:t>
            </a:r>
          </a:p>
        </p:txBody>
      </p:sp>
      <p:pic>
        <p:nvPicPr>
          <p:cNvPr id="2" name="Picture 1">
            <a:extLst>
              <a:ext uri="{FF2B5EF4-FFF2-40B4-BE49-F238E27FC236}">
                <a16:creationId xmlns:a16="http://schemas.microsoft.com/office/drawing/2014/main" id="{83D5A5FD-2D91-B751-2CFE-E9B1443D7116}"/>
              </a:ext>
            </a:extLst>
          </p:cNvPr>
          <p:cNvPicPr>
            <a:picLocks noChangeAspect="1"/>
          </p:cNvPicPr>
          <p:nvPr/>
        </p:nvPicPr>
        <p:blipFill>
          <a:blip r:embed="rId2"/>
          <a:stretch>
            <a:fillRect/>
          </a:stretch>
        </p:blipFill>
        <p:spPr>
          <a:xfrm>
            <a:off x="393536" y="2267894"/>
            <a:ext cx="2786113" cy="3785944"/>
          </a:xfrm>
          <a:prstGeom prst="rect">
            <a:avLst/>
          </a:prstGeom>
        </p:spPr>
      </p:pic>
      <p:pic>
        <p:nvPicPr>
          <p:cNvPr id="3" name="Google Shape;1000100012;p1">
            <a:extLst>
              <a:ext uri="{FF2B5EF4-FFF2-40B4-BE49-F238E27FC236}">
                <a16:creationId xmlns:a16="http://schemas.microsoft.com/office/drawing/2014/main" id="{263DD4E5-B4A5-A36F-47E6-0A45AD646F53}"/>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D1903FDD-DB65-504E-3626-6758CF893EE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33134905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9980-B2A5-D1BC-9D90-61B32530883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9058B1B-8116-F1F1-A660-8B694AA64B05}"/>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E30AA476-1FE1-041B-3FDC-FD7D95B31127}"/>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E745A1-01EF-E117-FE8F-5D5D2E657E24}"/>
              </a:ext>
            </a:extLst>
          </p:cNvPr>
          <p:cNvSpPr txBox="1"/>
          <p:nvPr/>
        </p:nvSpPr>
        <p:spPr>
          <a:xfrm>
            <a:off x="4196166" y="1927937"/>
            <a:ext cx="7538128" cy="4957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ढक्कन कसकर बंद किए हुए दो 5 लीटर के जेरीकैन लें।</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प्रत्येक जेरीकैन के हैंडल पर रस्सी बांधें तथा उन्हें लगभग 2 फीट की दूरी पर रखें।</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एक मजबूत केंद्रीय किनारा बनाने के लिए हैंडल के बीच रस्सी को 7-8 बार खींचें।</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एक और रस्सी को धागे के चारों ओर लपेटकर उसे मजबूत करें, जिससे एक बेलनाकार रोल बन जाए।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ढीले होने से बचाने के लिए दोनों सिरों को कसकर बांधें।</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जेरीकैन बेड़ा अब आपातकालीन तैरने के लिए तैयार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9F419948-40C4-6511-3ACC-A1266E35821F}"/>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6C764240-F104-CF91-5D81-D53EC46DA28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D10FDDE4-0CE1-7EBD-FADC-2920CA193A90}"/>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E5270771-1455-DE67-67A2-B857091BBB5B}"/>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FBC32F3F-9804-F0EA-7170-BE8B44FFBDD5}"/>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13</a:t>
            </a:fld>
            <a:endParaRPr dirty="0"/>
          </a:p>
        </p:txBody>
      </p:sp>
      <p:sp>
        <p:nvSpPr>
          <p:cNvPr id="9" name="Course Purpose">
            <a:extLst>
              <a:ext uri="{FF2B5EF4-FFF2-40B4-BE49-F238E27FC236}">
                <a16:creationId xmlns:a16="http://schemas.microsoft.com/office/drawing/2014/main" id="{C9F79FEB-5F45-C6BB-2308-4E910394E75B}"/>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बनाने की विधि</a:t>
            </a:r>
          </a:p>
        </p:txBody>
      </p:sp>
      <p:pic>
        <p:nvPicPr>
          <p:cNvPr id="2" name="Picture 1">
            <a:extLst>
              <a:ext uri="{FF2B5EF4-FFF2-40B4-BE49-F238E27FC236}">
                <a16:creationId xmlns:a16="http://schemas.microsoft.com/office/drawing/2014/main" id="{C4CC73DF-E1A7-31C8-2430-C5A2CE2A8BE5}"/>
              </a:ext>
            </a:extLst>
          </p:cNvPr>
          <p:cNvPicPr>
            <a:picLocks noChangeAspect="1"/>
          </p:cNvPicPr>
          <p:nvPr/>
        </p:nvPicPr>
        <p:blipFill>
          <a:blip r:embed="rId2"/>
          <a:stretch>
            <a:fillRect/>
          </a:stretch>
        </p:blipFill>
        <p:spPr>
          <a:xfrm>
            <a:off x="335360" y="2544474"/>
            <a:ext cx="2621725" cy="3562564"/>
          </a:xfrm>
          <a:prstGeom prst="rect">
            <a:avLst/>
          </a:prstGeom>
        </p:spPr>
      </p:pic>
      <p:pic>
        <p:nvPicPr>
          <p:cNvPr id="3" name="Picture 2">
            <a:extLst>
              <a:ext uri="{FF2B5EF4-FFF2-40B4-BE49-F238E27FC236}">
                <a16:creationId xmlns:a16="http://schemas.microsoft.com/office/drawing/2014/main" id="{D8AC37A3-89AB-133E-B19D-41204492E2AC}"/>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5441315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FC0D-5C3F-2719-A618-16BDAE24B66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6509F61-2B05-5B9A-B2AD-9D70D46F8BA6}"/>
              </a:ext>
            </a:extLst>
          </p:cNvPr>
          <p:cNvSpPr/>
          <p:nvPr/>
        </p:nvSpPr>
        <p:spPr>
          <a:xfrm>
            <a:off x="4083866" y="27384"/>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716A4BA9-70CD-07B9-3ACF-57CE8B98725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4E126D8-F9CF-D2EC-1A32-484A2C6F7C55}"/>
              </a:ext>
            </a:extLst>
          </p:cNvPr>
          <p:cNvSpPr txBox="1"/>
          <p:nvPr/>
        </p:nvSpPr>
        <p:spPr>
          <a:xfrm>
            <a:off x="4196166" y="1927937"/>
            <a:ext cx="7538128" cy="5552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रस्सी को छाती के ऊपर रखें और जेरीकैन को दोनों बगलों से होते हुए पीठ तक ले जाएं।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पानी की सतह पर स्थिर स्थिति में चेहरा नीचे करके लेट जाएं।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जेरीकैन को बांहों </a:t>
            </a:r>
            <a:r>
              <a:rPr lang="en-US" sz="2000" dirty="0" err="1">
                <a:solidFill>
                  <a:schemeClr val="tx1"/>
                </a:solidFill>
              </a:rPr>
              <a:t>के</a:t>
            </a:r>
            <a:r>
              <a:rPr lang="en-US" sz="2000" dirty="0">
                <a:solidFill>
                  <a:schemeClr val="tx1"/>
                </a:solidFill>
              </a:rPr>
              <a:t> </a:t>
            </a:r>
            <a:r>
              <a:rPr lang="en-US" sz="2000" dirty="0" err="1">
                <a:solidFill>
                  <a:schemeClr val="tx1"/>
                </a:solidFill>
              </a:rPr>
              <a:t>नीचे</a:t>
            </a:r>
            <a:r>
              <a:rPr lang="hi-IN" sz="2000" dirty="0">
                <a:solidFill>
                  <a:schemeClr val="tx1"/>
                </a:solidFill>
              </a:rPr>
              <a:t> </a:t>
            </a:r>
            <a:r>
              <a:rPr lang="en-US" sz="2000" dirty="0" err="1">
                <a:solidFill>
                  <a:schemeClr val="tx1"/>
                </a:solidFill>
              </a:rPr>
              <a:t>सुरक्षित</a:t>
            </a:r>
            <a:r>
              <a:rPr lang="hi-IN" sz="2000" dirty="0">
                <a:solidFill>
                  <a:schemeClr val="tx1"/>
                </a:solidFill>
              </a:rPr>
              <a:t> </a:t>
            </a:r>
            <a:r>
              <a:rPr lang="en-US" sz="2000" dirty="0" err="1">
                <a:solidFill>
                  <a:schemeClr val="tx1"/>
                </a:solidFill>
              </a:rPr>
              <a:t>रखें</a:t>
            </a:r>
            <a:r>
              <a:rPr lang="en-US" sz="2000" dirty="0">
                <a:solidFill>
                  <a:schemeClr val="tx1"/>
                </a:solidFill>
              </a:rPr>
              <a:t> तथा पानी की सतह से बाहर तैराते रहें।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अतिरिक्त सुरक्षा के लिए, दोनों जेरीकैनों को पीछे की ओर एक साधारण रस्सी से बांध दें।</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इससे जेरीकैन फिसलने से बच जाते हैं और शरीर के करीब बने रहते हैं।</a:t>
            </a:r>
          </a:p>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यह</a:t>
            </a:r>
            <a:r>
              <a:rPr lang="en-US" sz="2000" dirty="0">
                <a:solidFill>
                  <a:schemeClr val="tx1"/>
                </a:solidFill>
              </a:rPr>
              <a:t> </a:t>
            </a:r>
            <a:r>
              <a:rPr lang="en-IN" sz="2000" dirty="0" err="1">
                <a:solidFill>
                  <a:schemeClr val="tx1"/>
                </a:solidFill>
              </a:rPr>
              <a:t>राफ्ट</a:t>
            </a:r>
            <a:r>
              <a:rPr lang="en-US" sz="2000" dirty="0">
                <a:solidFill>
                  <a:schemeClr val="tx1"/>
                </a:solidFill>
              </a:rPr>
              <a:t> एक व्यक्ति को पानी पर तैराए रखेगा और डूबने से बचाएगा।</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120858D1-2C9B-5151-E022-AEC8F790F3DB}"/>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0B5D5131-7959-61C5-58E1-7FD23C55675A}"/>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6D22029F-3C22-0FE6-6BA8-8D3E70A73840}"/>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60E76EBE-E920-6A05-50D0-2D1C7AAA6C73}"/>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021FC74-C1D8-CD2A-76FF-B97A56F0FFC3}"/>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14</a:t>
            </a:fld>
            <a:endParaRPr dirty="0"/>
          </a:p>
        </p:txBody>
      </p:sp>
      <p:sp>
        <p:nvSpPr>
          <p:cNvPr id="9" name="Course Purpose">
            <a:extLst>
              <a:ext uri="{FF2B5EF4-FFF2-40B4-BE49-F238E27FC236}">
                <a16:creationId xmlns:a16="http://schemas.microsoft.com/office/drawing/2014/main" id="{75475775-3EF9-CA1E-2E1B-46A15F493236}"/>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उपयोग करने की विधि</a:t>
            </a:r>
          </a:p>
        </p:txBody>
      </p:sp>
      <p:pic>
        <p:nvPicPr>
          <p:cNvPr id="3" name="Picture 2">
            <a:extLst>
              <a:ext uri="{FF2B5EF4-FFF2-40B4-BE49-F238E27FC236}">
                <a16:creationId xmlns:a16="http://schemas.microsoft.com/office/drawing/2014/main" id="{64F1ADB0-51A9-32A3-4A51-351E99F3938D}"/>
              </a:ext>
            </a:extLst>
          </p:cNvPr>
          <p:cNvPicPr>
            <a:picLocks noChangeAspect="1"/>
          </p:cNvPicPr>
          <p:nvPr/>
        </p:nvPicPr>
        <p:blipFill>
          <a:blip r:embed="rId2"/>
          <a:stretch>
            <a:fillRect/>
          </a:stretch>
        </p:blipFill>
        <p:spPr>
          <a:xfrm>
            <a:off x="335360" y="2589387"/>
            <a:ext cx="3221325" cy="3600400"/>
          </a:xfrm>
          <a:prstGeom prst="rect">
            <a:avLst/>
          </a:prstGeom>
        </p:spPr>
      </p:pic>
      <p:pic>
        <p:nvPicPr>
          <p:cNvPr id="2" name="Picture 1">
            <a:extLst>
              <a:ext uri="{FF2B5EF4-FFF2-40B4-BE49-F238E27FC236}">
                <a16:creationId xmlns:a16="http://schemas.microsoft.com/office/drawing/2014/main" id="{A0C718C3-2E1C-58FC-CD36-B07F52BF815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9687883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86D5-B292-5124-6D1C-FB67E7EEAA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504D9B7-4505-2422-61CA-21687206B9DD}"/>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65A4BBD5-8335-48B3-D5EF-E1048C007F4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9DE57BA-3C7B-264B-947D-228DFC9D5245}"/>
              </a:ext>
            </a:extLst>
          </p:cNvPr>
          <p:cNvSpPr txBox="1"/>
          <p:nvPr/>
        </p:nvSpPr>
        <p:spPr>
          <a:xfrm>
            <a:off x="4282441" y="2057442"/>
            <a:ext cx="7538128" cy="3428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spcBef>
                <a:spcPts val="2000"/>
              </a:spcBef>
              <a:buSzPct val="100000"/>
              <a:defRPr sz="5400">
                <a:latin typeface="Open Sans"/>
                <a:ea typeface="Open Sans"/>
                <a:cs typeface="Open Sans"/>
                <a:sym typeface="Open Sans"/>
              </a:defRPr>
            </a:pPr>
            <a:r>
              <a:rPr lang="en-US" sz="2000" dirty="0" err="1">
                <a:solidFill>
                  <a:schemeClr val="tx1"/>
                </a:solidFill>
              </a:rPr>
              <a:t>यह</a:t>
            </a:r>
            <a:r>
              <a:rPr lang="en-US" sz="2000" dirty="0">
                <a:solidFill>
                  <a:schemeClr val="tx1"/>
                </a:solidFill>
              </a:rPr>
              <a:t> </a:t>
            </a:r>
            <a:r>
              <a:rPr lang="en-IN" sz="2000" dirty="0" err="1">
                <a:solidFill>
                  <a:schemeClr val="tx1"/>
                </a:solidFill>
              </a:rPr>
              <a:t>राफ्ट</a:t>
            </a:r>
            <a:r>
              <a:rPr lang="en-US" sz="2000" dirty="0">
                <a:solidFill>
                  <a:schemeClr val="tx1"/>
                </a:solidFill>
              </a:rPr>
              <a:t> घरों/स्थानीय बाजारों में उपलब्ध सूखे नारियलों की मदद से तैयार किया जाता है। इसे रस्सी की सहायता से 6-8 सूखे नारियलों को जोड़कर बनाया जाता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सामग्री की आवश्यकता</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06 सूखे नारियल</a:t>
            </a:r>
          </a:p>
          <a:p>
            <a:pPr marL="457200" indent="-457200">
              <a:spcBef>
                <a:spcPts val="20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03 </a:t>
            </a:r>
            <a:r>
              <a:rPr lang="hi-IN" sz="2000" dirty="0">
                <a:solidFill>
                  <a:schemeClr val="tx1"/>
                </a:solidFill>
              </a:rPr>
              <a:t>मीटर </a:t>
            </a:r>
            <a:r>
              <a:rPr lang="en-US" sz="2000" dirty="0" err="1">
                <a:solidFill>
                  <a:schemeClr val="tx1"/>
                </a:solidFill>
              </a:rPr>
              <a:t>नारियल</a:t>
            </a:r>
            <a:r>
              <a:rPr lang="en-US" sz="2000" dirty="0">
                <a:solidFill>
                  <a:schemeClr val="tx1"/>
                </a:solidFill>
              </a:rPr>
              <a:t> फाइबर रस्सी</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B35D6F13-F8D0-50E4-8463-7B95ED85995B}"/>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FA99F954-78EE-5D91-DF5E-82F93244B22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87E6070B-C9AB-930C-474F-E34D134D8A5C}"/>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6CF3DE85-3232-B6AA-0B92-8C628A19D05F}"/>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5D7C4CC5-4209-D6F9-9549-0431BC5C8C7D}"/>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15</a:t>
            </a:fld>
            <a:endParaRPr dirty="0"/>
          </a:p>
        </p:txBody>
      </p:sp>
      <p:sp>
        <p:nvSpPr>
          <p:cNvPr id="9" name="Course Purpose">
            <a:extLst>
              <a:ext uri="{FF2B5EF4-FFF2-40B4-BE49-F238E27FC236}">
                <a16:creationId xmlns:a16="http://schemas.microsoft.com/office/drawing/2014/main" id="{448AA7D1-7ECC-5A0B-D7A6-E7FBBF32E914}"/>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सूखा नारियल बेड़ा</a:t>
            </a:r>
          </a:p>
        </p:txBody>
      </p:sp>
      <p:pic>
        <p:nvPicPr>
          <p:cNvPr id="2" name="Google Shape;1000100012;p1">
            <a:extLst>
              <a:ext uri="{FF2B5EF4-FFF2-40B4-BE49-F238E27FC236}">
                <a16:creationId xmlns:a16="http://schemas.microsoft.com/office/drawing/2014/main" id="{B24D6219-748E-AEC3-E66F-2598645B94BC}"/>
              </a:ext>
            </a:extLst>
          </p:cNvPr>
          <p:cNvPicPr preferRelativeResize="0"/>
          <p:nvPr/>
        </p:nvPicPr>
        <p:blipFill rotWithShape="1">
          <a:blip r:embed="rId2">
            <a:alphaModFix/>
          </a:blip>
          <a:srcRect/>
          <a:stretch/>
        </p:blipFill>
        <p:spPr>
          <a:xfrm>
            <a:off x="0" y="0"/>
            <a:ext cx="1783388" cy="1080120"/>
          </a:xfrm>
          <a:prstGeom prst="rect">
            <a:avLst/>
          </a:prstGeom>
          <a:noFill/>
          <a:ln>
            <a:noFill/>
          </a:ln>
        </p:spPr>
      </p:pic>
      <p:pic>
        <p:nvPicPr>
          <p:cNvPr id="3" name="Picture 2">
            <a:extLst>
              <a:ext uri="{FF2B5EF4-FFF2-40B4-BE49-F238E27FC236}">
                <a16:creationId xmlns:a16="http://schemas.microsoft.com/office/drawing/2014/main" id="{40E13291-8BCF-AE04-326F-E3B5861435FD}"/>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42023213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1D5AF-BEA6-6263-3955-0973C9D2DC3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789B70B-FB16-06AB-5EFB-7E6EB84F9414}"/>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5CFE5E57-EEDA-9B3F-DED4-A34B0696409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2633F75-739C-DAB4-B3C9-7D80BBE63003}"/>
              </a:ext>
            </a:extLst>
          </p:cNvPr>
          <p:cNvSpPr txBox="1"/>
          <p:nvPr/>
        </p:nvSpPr>
        <p:spPr>
          <a:xfrm>
            <a:off x="4196166" y="1673265"/>
            <a:ext cx="7538128" cy="4350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प्रत्येक सूखे नारियल में एक बड़ी सुई या 8-10 इंच की कील का उपयोग करके दो छेद (ऊपर और नीचे) करें।</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पहले नारियल के ऊपरी छेद में रस्सी डालें, तथा आधा मीटर रस्सी मुक्त छोड़ दें।</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नारियल को अपनी जगह पर स्थिर रखने के लिए उसके दोनों ओर (छेद के पास) गांठें बांध दें।</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प्रत्येक नारियल के लिए यही प्रक्रिया दोहराएँ, तथा उन्हें एक-दूसरे के बगल में बांधकर बेल्ट जैसी संरचना बना लें।</a:t>
            </a:r>
          </a:p>
          <a:p>
            <a:pPr marL="285750" indent="-285750">
              <a:spcBef>
                <a:spcPts val="2000"/>
              </a:spcBef>
              <a:buSzPct val="100000"/>
              <a:buFont typeface="Arial" panose="020B0604020202020204" pitchFamily="34" charset="0"/>
              <a:buChar char="•"/>
              <a:defRPr sz="5400">
                <a:latin typeface="Open Sans"/>
                <a:ea typeface="Open Sans"/>
                <a:cs typeface="Open Sans"/>
                <a:sym typeface="Open Sans"/>
              </a:defRPr>
            </a:pPr>
            <a:r>
              <a:rPr lang="en-IN" sz="1600" dirty="0" err="1">
                <a:solidFill>
                  <a:schemeClr val="tx1"/>
                </a:solidFill>
              </a:rPr>
              <a:t>राफ्ट</a:t>
            </a:r>
            <a:r>
              <a:rPr lang="en-US" sz="1600" dirty="0">
                <a:solidFill>
                  <a:schemeClr val="tx1"/>
                </a:solidFill>
              </a:rPr>
              <a:t> को मजबूत करने के लिए निचले छेदों के माध्यम से इसी प्रक्रिया को दोहराएं।</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अंतिम नारियल के बाद, अंतिम गाँठ बाँधें और अंत में आधा मीटर रस्सी मुक्त छोड़ दें।</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अब दोनों ओर से मुक्त रस्सी वाले नारियलों का एक बेल्ट तैयार है - आपका नारियल बेड़ा तैयार है।</a:t>
            </a:r>
          </a:p>
        </p:txBody>
      </p:sp>
      <p:sp>
        <p:nvSpPr>
          <p:cNvPr id="11" name="Line">
            <a:extLst>
              <a:ext uri="{FF2B5EF4-FFF2-40B4-BE49-F238E27FC236}">
                <a16:creationId xmlns:a16="http://schemas.microsoft.com/office/drawing/2014/main" id="{67EC6FFE-EE21-90F2-3702-B04F987AD0FD}"/>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6219F9D4-418B-01C5-D084-8E665F7AEFB2}"/>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C7676535-C80F-CA93-1EE3-1DD8E5E5AA34}"/>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D60EBF9-C79D-5138-14D3-ABC5FADEDAB9}"/>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42A5CE6E-D961-373C-821A-7C70CD371DE7}"/>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16</a:t>
            </a:fld>
            <a:endParaRPr dirty="0"/>
          </a:p>
        </p:txBody>
      </p:sp>
      <p:sp>
        <p:nvSpPr>
          <p:cNvPr id="9" name="Course Purpose">
            <a:extLst>
              <a:ext uri="{FF2B5EF4-FFF2-40B4-BE49-F238E27FC236}">
                <a16:creationId xmlns:a16="http://schemas.microsoft.com/office/drawing/2014/main" id="{7C0C3CB3-81C5-C3C8-3907-24D0400ED1AF}"/>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बनाने की विधि</a:t>
            </a:r>
          </a:p>
        </p:txBody>
      </p:sp>
      <p:pic>
        <p:nvPicPr>
          <p:cNvPr id="2" name="Picture 1">
            <a:extLst>
              <a:ext uri="{FF2B5EF4-FFF2-40B4-BE49-F238E27FC236}">
                <a16:creationId xmlns:a16="http://schemas.microsoft.com/office/drawing/2014/main" id="{8A9C49B7-877B-6810-4165-9F989E69F5EC}"/>
              </a:ext>
            </a:extLst>
          </p:cNvPr>
          <p:cNvPicPr>
            <a:picLocks noChangeAspect="1"/>
          </p:cNvPicPr>
          <p:nvPr/>
        </p:nvPicPr>
        <p:blipFill>
          <a:blip r:embed="rId2"/>
          <a:stretch>
            <a:fillRect/>
          </a:stretch>
        </p:blipFill>
        <p:spPr>
          <a:xfrm>
            <a:off x="841583" y="2816682"/>
            <a:ext cx="2426418" cy="3145809"/>
          </a:xfrm>
          <a:prstGeom prst="rect">
            <a:avLst/>
          </a:prstGeom>
        </p:spPr>
      </p:pic>
      <p:pic>
        <p:nvPicPr>
          <p:cNvPr id="3" name="Google Shape;1000100012;p1">
            <a:extLst>
              <a:ext uri="{FF2B5EF4-FFF2-40B4-BE49-F238E27FC236}">
                <a16:creationId xmlns:a16="http://schemas.microsoft.com/office/drawing/2014/main" id="{2945F498-0A1C-5FD0-84CA-C7EB5A9D7430}"/>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8007C562-B4E4-3E51-C9C8-4483CB1F7A86}"/>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865213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6E56C-5F15-7045-39A4-7A95D965EEF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21BC236-19CF-E953-CE93-D51D1F56DBE9}"/>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1462F708-5ED6-E123-CDF9-DF3DF088709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85379C4-DEDE-250F-B031-39022867568F}"/>
              </a:ext>
            </a:extLst>
          </p:cNvPr>
          <p:cNvSpPr txBox="1"/>
          <p:nvPr/>
        </p:nvSpPr>
        <p:spPr>
          <a:xfrm>
            <a:off x="4201967" y="1766322"/>
            <a:ext cx="7538128" cy="5230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नारियल की बेल्ट से जुड़ी रस्सी के सिरों का उपयोग करके नारियल के बेड़े को छाती से बांधें।</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नारियल को कंधे के जोड़ के नीचे रखें, तथा पीछे की ओर क्रॉस गांठ लगाकर सुरक्षित कर लें।</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अतिरिक्त सुरक्षा के लिए, आगे से पीछे की ओर एक और क्रॉस गाँठ जोड़ें।</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छाती पर बांधते समय ध्यान रखें कि नारियल का ऊपरी भाग ऊपर की ओर हो।</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यदि इसे पीठ पर बांध दिया जाए तो व्यक्ति पानी में तैर सकता है या मुंह के बल पानी में तैर सकता है।</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यदि इसे आगे की ओर बांधा जाए तो व्यक्ति पीठ के बल तैर सकता है या गहरे पानी में तैरता हुआ खड़ा रह सकता है।</a:t>
            </a:r>
          </a:p>
          <a:p>
            <a:pPr marL="285750" indent="-28575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6F6B1894-DD67-2790-F843-48B59995566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A8C93AB-F633-8095-87A5-F24A79575433}"/>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6C9D0F8B-48FD-0F0E-05FC-EEA43A4A5DB0}"/>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E3BD861-9E1D-1E15-F33E-301557495241}"/>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895FB79-CBC7-BD3E-959E-05E8BC6C9DEE}"/>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17</a:t>
            </a:fld>
            <a:endParaRPr dirty="0"/>
          </a:p>
        </p:txBody>
      </p:sp>
      <p:sp>
        <p:nvSpPr>
          <p:cNvPr id="9" name="Course Purpose">
            <a:extLst>
              <a:ext uri="{FF2B5EF4-FFF2-40B4-BE49-F238E27FC236}">
                <a16:creationId xmlns:a16="http://schemas.microsoft.com/office/drawing/2014/main" id="{53968B97-CB89-3D8F-BD36-319460F17313}"/>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उपयोग करने की विधि</a:t>
            </a:r>
          </a:p>
        </p:txBody>
      </p:sp>
      <p:pic>
        <p:nvPicPr>
          <p:cNvPr id="9218" name="Picture 2"/>
          <p:cNvPicPr>
            <a:picLocks noChangeAspect="1" noChangeArrowheads="1"/>
          </p:cNvPicPr>
          <p:nvPr/>
        </p:nvPicPr>
        <p:blipFill>
          <a:blip r:embed="rId3"/>
          <a:srcRect/>
          <a:stretch>
            <a:fillRect/>
          </a:stretch>
        </p:blipFill>
        <p:spPr bwMode="auto">
          <a:xfrm>
            <a:off x="518875" y="2481670"/>
            <a:ext cx="3071834" cy="3799324"/>
          </a:xfrm>
          <a:prstGeom prst="rect">
            <a:avLst/>
          </a:prstGeom>
          <a:noFill/>
          <a:ln w="9525">
            <a:noFill/>
            <a:miter lim="800000"/>
            <a:headEnd/>
            <a:tailEnd/>
          </a:ln>
          <a:effectLst/>
        </p:spPr>
      </p:pic>
      <p:pic>
        <p:nvPicPr>
          <p:cNvPr id="2" name="Google Shape;1000100012;p1">
            <a:extLst>
              <a:ext uri="{FF2B5EF4-FFF2-40B4-BE49-F238E27FC236}">
                <a16:creationId xmlns:a16="http://schemas.microsoft.com/office/drawing/2014/main" id="{D5566312-D022-0E75-9559-E2AA06417702}"/>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3" name="Picture 2">
            <a:extLst>
              <a:ext uri="{FF2B5EF4-FFF2-40B4-BE49-F238E27FC236}">
                <a16:creationId xmlns:a16="http://schemas.microsoft.com/office/drawing/2014/main" id="{1007FEAC-CB12-00E1-3B2B-0CAD16FB6A16}"/>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3023705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2AFE-A97C-D305-99F3-DF1960FC9DE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72B79F5-47CF-3B16-AE0F-52025935F0DE}"/>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036F008F-F9B6-A44A-5E49-3724391665EC}"/>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0E2FF0A-9548-F859-0894-4D2B790FD5A8}"/>
              </a:ext>
            </a:extLst>
          </p:cNvPr>
          <p:cNvSpPr txBox="1"/>
          <p:nvPr/>
        </p:nvSpPr>
        <p:spPr>
          <a:xfrm>
            <a:off x="4226901" y="1917893"/>
            <a:ext cx="7538128" cy="4449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इसे रस्सी की सहायता से बांस/लकड़ी के तख्तों के साथ दो या अधिक खाली पीवीसी बैरल को बांधकर तैयार किया जाता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बाढ़ की स्थिति में यह बेड़ा 2 से 4 व्यक्तियों को ले जा सकता है।</a:t>
            </a:r>
          </a:p>
          <a:p>
            <a:pPr algn="l" rtl="0">
              <a:spcBef>
                <a:spcPts val="600"/>
              </a:spcBef>
              <a:buSzPct val="100000"/>
              <a:defRPr sz="5400">
                <a:latin typeface="Open Sans"/>
                <a:ea typeface="Open Sans"/>
                <a:cs typeface="Open Sans"/>
                <a:sym typeface="Open Sans"/>
              </a:defRPr>
            </a:pPr>
            <a:r>
              <a:rPr lang="en-US" sz="2000" dirty="0">
                <a:solidFill>
                  <a:srgbClr val="FF0000"/>
                </a:solidFill>
              </a:rPr>
              <a:t>सामग्री की आवश्यकता</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2 प्लास्टिक ड्रम/बैरल (प्रत्येक 220 लीटर क्षमता)</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लगभग 50 मीटर नारियल फाइबर रस्सी (5-8 मिमी मोटाई)</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4 सूखे बांस के लट्ठे या लकड़ी के तख्ते</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प्रत्येक बैरल के कुल व्यास से लगभग 2 फीट लंबा</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12-15 बांस या लकड़ी के तख्ते</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प्रत्येक की लंबाई लगभग 4 फीट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बेड़ा मंच बनाने के लिए उपयोग किया जाता है</a:t>
            </a:r>
          </a:p>
        </p:txBody>
      </p:sp>
      <p:sp>
        <p:nvSpPr>
          <p:cNvPr id="11" name="Line">
            <a:extLst>
              <a:ext uri="{FF2B5EF4-FFF2-40B4-BE49-F238E27FC236}">
                <a16:creationId xmlns:a16="http://schemas.microsoft.com/office/drawing/2014/main" id="{86DDADAD-A9A5-0DBB-C34D-66EA31EC130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13A3D44D-0DB1-3FAB-7D45-A1301D3DBC7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531F624B-155C-7C12-5D83-04F577A65237}"/>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0DC3FEBE-B55F-AC4E-9D4E-F710126CDF48}"/>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EA085B0-D447-C471-81D8-C4C9167C301D}"/>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18</a:t>
            </a:fld>
            <a:endParaRPr dirty="0"/>
          </a:p>
        </p:txBody>
      </p:sp>
      <p:sp>
        <p:nvSpPr>
          <p:cNvPr id="9" name="Course Purpose">
            <a:extLst>
              <a:ext uri="{FF2B5EF4-FFF2-40B4-BE49-F238E27FC236}">
                <a16:creationId xmlns:a16="http://schemas.microsoft.com/office/drawing/2014/main" id="{C9B67732-D5E1-A5A5-396D-27252C9BF7EC}"/>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ड्रम/बैरल राफ्ट</a:t>
            </a:r>
          </a:p>
        </p:txBody>
      </p:sp>
      <p:pic>
        <p:nvPicPr>
          <p:cNvPr id="3" name="Picture 2">
            <a:extLst>
              <a:ext uri="{FF2B5EF4-FFF2-40B4-BE49-F238E27FC236}">
                <a16:creationId xmlns:a16="http://schemas.microsoft.com/office/drawing/2014/main" id="{44E30CAC-AB27-BD10-744A-33F3C8E89503}"/>
              </a:ext>
            </a:extLst>
          </p:cNvPr>
          <p:cNvPicPr>
            <a:picLocks noChangeAspect="1"/>
          </p:cNvPicPr>
          <p:nvPr/>
        </p:nvPicPr>
        <p:blipFill>
          <a:blip r:embed="rId3"/>
          <a:stretch>
            <a:fillRect/>
          </a:stretch>
        </p:blipFill>
        <p:spPr>
          <a:xfrm>
            <a:off x="443145" y="2766492"/>
            <a:ext cx="3104293" cy="2049602"/>
          </a:xfrm>
          <a:prstGeom prst="rect">
            <a:avLst/>
          </a:prstGeom>
        </p:spPr>
      </p:pic>
      <p:pic>
        <p:nvPicPr>
          <p:cNvPr id="2" name="Google Shape;1000100012;p1">
            <a:extLst>
              <a:ext uri="{FF2B5EF4-FFF2-40B4-BE49-F238E27FC236}">
                <a16:creationId xmlns:a16="http://schemas.microsoft.com/office/drawing/2014/main" id="{0427F2A9-E806-13D5-DB50-43972C2D60DC}"/>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D7C3B0D0-211F-17A9-65B7-5F341751919D}"/>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30726251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5B84-DBE5-891C-DAB9-8CC13D094F9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3BC7D52-B9F8-E901-4013-6C6A7DC4F597}"/>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B58D5311-DF7C-0904-80EB-4800D492FDE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3F1A566-CAD5-1C2B-4014-9AACE05C6132}"/>
              </a:ext>
            </a:extLst>
          </p:cNvPr>
          <p:cNvSpPr txBox="1"/>
          <p:nvPr/>
        </p:nvSpPr>
        <p:spPr>
          <a:xfrm>
            <a:off x="4226901" y="1917893"/>
            <a:ext cx="7538128" cy="3957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जमीन पर दो बांस के लट्ठे/तख्ते समानांतर रखें, ड्रम की लंबाई से लगभग 1 फुट कम दूरी पर।</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ड्रमों को बांस के ऊपर क्षैतिज रूप से एक-दूसरे के बगल में रखें, जिसमें ड्रम का 6 इंच हिस्सा बांस के किनारों से आगे तक फैला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सुनिश्चित करें कि उछाल बनाए रखने के लिए ड्रम कैप को कसकर सील किया गया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C3E0912E-469A-D635-8DAB-25BC97F89E4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AC83F8D0-3136-1913-80A0-44B4424A6D60}"/>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C2E92014-CDC7-6232-5957-C4E13E4E427A}"/>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EE68CE69-2DA1-7F4D-B60E-B147A2C4489C}"/>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BEA18276-9D4A-5538-F61C-E36BC2E0AF04}"/>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19</a:t>
            </a:fld>
            <a:endParaRPr dirty="0"/>
          </a:p>
        </p:txBody>
      </p:sp>
      <p:sp>
        <p:nvSpPr>
          <p:cNvPr id="9" name="Course Purpose">
            <a:extLst>
              <a:ext uri="{FF2B5EF4-FFF2-40B4-BE49-F238E27FC236}">
                <a16:creationId xmlns:a16="http://schemas.microsoft.com/office/drawing/2014/main" id="{EDDA3FCE-041F-4147-6B78-41786F663854}"/>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बनाने की विधि</a:t>
            </a:r>
          </a:p>
        </p:txBody>
      </p:sp>
      <p:pic>
        <p:nvPicPr>
          <p:cNvPr id="2" name="Picture 1">
            <a:extLst>
              <a:ext uri="{FF2B5EF4-FFF2-40B4-BE49-F238E27FC236}">
                <a16:creationId xmlns:a16="http://schemas.microsoft.com/office/drawing/2014/main" id="{A8E16955-01A5-9376-8F0C-B127581A46DC}"/>
              </a:ext>
            </a:extLst>
          </p:cNvPr>
          <p:cNvPicPr>
            <a:picLocks noChangeAspect="1"/>
          </p:cNvPicPr>
          <p:nvPr/>
        </p:nvPicPr>
        <p:blipFill>
          <a:blip r:embed="rId3"/>
          <a:stretch>
            <a:fillRect/>
          </a:stretch>
        </p:blipFill>
        <p:spPr>
          <a:xfrm>
            <a:off x="237105" y="3289781"/>
            <a:ext cx="3496397" cy="1939569"/>
          </a:xfrm>
          <a:prstGeom prst="rect">
            <a:avLst/>
          </a:prstGeom>
        </p:spPr>
      </p:pic>
      <p:pic>
        <p:nvPicPr>
          <p:cNvPr id="3" name="Google Shape;1000100012;p1">
            <a:extLst>
              <a:ext uri="{FF2B5EF4-FFF2-40B4-BE49-F238E27FC236}">
                <a16:creationId xmlns:a16="http://schemas.microsoft.com/office/drawing/2014/main" id="{B0549227-8585-213B-1AF6-BA59F005B674}"/>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EC9EBC76-ED16-C0AF-6084-0B7BC3542736}"/>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6247747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288946" y="1351790"/>
            <a:ext cx="3813969" cy="3878263"/>
          </a:xfrm>
          <a:prstGeom prst="rect">
            <a:avLst/>
          </a:prstGeom>
          <a:solidFill>
            <a:srgbClr val="E46C0A"/>
          </a:solidFill>
        </p:spPr>
        <p:txBody>
          <a:bodyPr lIns="44617" tIns="44617" rIns="44617" bIns="44617"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2400" dirty="0"/>
              <a:t>इस पाठ के पूरा होने पर आप निम्नलिखित कार्य करने में सक्षम होंगे:</a:t>
            </a:r>
          </a:p>
        </p:txBody>
      </p:sp>
      <p:sp>
        <p:nvSpPr>
          <p:cNvPr id="6" name="OBJECTIVES">
            <a:extLst>
              <a:ext uri="{FF2B5EF4-FFF2-40B4-BE49-F238E27FC236}">
                <a16:creationId xmlns:a16="http://schemas.microsoft.com/office/drawing/2014/main" id="{D3DB3725-B6EF-8DE8-0BDC-B71D6415B706}"/>
              </a:ext>
            </a:extLst>
          </p:cNvPr>
          <p:cNvSpPr txBox="1"/>
          <p:nvPr/>
        </p:nvSpPr>
        <p:spPr>
          <a:xfrm>
            <a:off x="4330687" y="393946"/>
            <a:ext cx="2695147" cy="633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9141" tIns="39141" rIns="39141" bIns="39141">
            <a:spAutoFit/>
          </a:bodyPr>
          <a:lstStyle>
            <a:lvl1pPr defTabSz="1896340">
              <a:defRPr sz="7200" b="1">
                <a:solidFill>
                  <a:srgbClr val="C00000"/>
                </a:solidFill>
                <a:latin typeface="Open Sans"/>
                <a:ea typeface="Open Sans"/>
                <a:cs typeface="Open Sans"/>
                <a:sym typeface="Open Sans"/>
              </a:defRPr>
            </a:lvl1pPr>
          </a:lstStyle>
          <a:p>
            <a:pPr algn="l" rtl="0"/>
            <a:r>
              <a:rPr sz="3600" dirty="0"/>
              <a:t>उद्देश्य</a:t>
            </a:r>
          </a:p>
        </p:txBody>
      </p:sp>
      <p:sp>
        <p:nvSpPr>
          <p:cNvPr id="7" name="Describe the emergency medical services (EMS) system in the area you reside.…">
            <a:extLst>
              <a:ext uri="{FF2B5EF4-FFF2-40B4-BE49-F238E27FC236}">
                <a16:creationId xmlns:a16="http://schemas.microsoft.com/office/drawing/2014/main" id="{DEDBCB8D-8E98-1C90-F0A8-E06822BA06CD}"/>
              </a:ext>
            </a:extLst>
          </p:cNvPr>
          <p:cNvSpPr txBox="1"/>
          <p:nvPr/>
        </p:nvSpPr>
        <p:spPr>
          <a:xfrm>
            <a:off x="5770773" y="1445470"/>
            <a:ext cx="5965073" cy="22950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a:spAutoFit/>
          </a:bodyPr>
          <a:lstStyle/>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err="1"/>
              <a:t>आई</a:t>
            </a:r>
            <a:r>
              <a:rPr lang="hi-IN" sz="2400" dirty="0"/>
              <a:t>.</a:t>
            </a:r>
            <a:r>
              <a:rPr lang="en-US" sz="2400" dirty="0" err="1"/>
              <a:t>एफ</a:t>
            </a:r>
            <a:r>
              <a:rPr lang="hi-IN" sz="2400" dirty="0"/>
              <a:t>.</a:t>
            </a:r>
            <a:r>
              <a:rPr lang="en-US" sz="2400" dirty="0" err="1"/>
              <a:t>डी</a:t>
            </a:r>
            <a:r>
              <a:rPr lang="en-US" sz="2400" dirty="0"/>
              <a:t> का परिचय</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तैयारी</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इसके उपयोग</a:t>
            </a:r>
          </a:p>
        </p:txBody>
      </p:sp>
      <p:grpSp>
        <p:nvGrpSpPr>
          <p:cNvPr id="8" name="Group">
            <a:extLst>
              <a:ext uri="{FF2B5EF4-FFF2-40B4-BE49-F238E27FC236}">
                <a16:creationId xmlns:a16="http://schemas.microsoft.com/office/drawing/2014/main" id="{4D048C66-DD81-CB7C-31BA-5A9F922EBEC8}"/>
              </a:ext>
            </a:extLst>
          </p:cNvPr>
          <p:cNvGrpSpPr/>
          <p:nvPr/>
        </p:nvGrpSpPr>
        <p:grpSpPr>
          <a:xfrm>
            <a:off x="5110025" y="1582368"/>
            <a:ext cx="609600" cy="840979"/>
            <a:chOff x="0" y="115975"/>
            <a:chExt cx="1219200" cy="1681957"/>
          </a:xfrm>
        </p:grpSpPr>
        <p:sp>
          <p:nvSpPr>
            <p:cNvPr id="9" name="Circle">
              <a:extLst>
                <a:ext uri="{FF2B5EF4-FFF2-40B4-BE49-F238E27FC236}">
                  <a16:creationId xmlns:a16="http://schemas.microsoft.com/office/drawing/2014/main" id="{B3D590A7-C109-6A47-83CE-321D6EAF8B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0" name="1">
              <a:extLst>
                <a:ext uri="{FF2B5EF4-FFF2-40B4-BE49-F238E27FC236}">
                  <a16:creationId xmlns:a16="http://schemas.microsoft.com/office/drawing/2014/main" id="{7F062A44-2B77-DE1A-F98A-CAF9C784C0C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a:t>1</a:t>
              </a:r>
            </a:p>
          </p:txBody>
        </p:sp>
      </p:grpSp>
      <p:grpSp>
        <p:nvGrpSpPr>
          <p:cNvPr id="11" name="Group">
            <a:extLst>
              <a:ext uri="{FF2B5EF4-FFF2-40B4-BE49-F238E27FC236}">
                <a16:creationId xmlns:a16="http://schemas.microsoft.com/office/drawing/2014/main" id="{E3734219-751D-6153-9FC6-74B3C9E788F9}"/>
              </a:ext>
            </a:extLst>
          </p:cNvPr>
          <p:cNvGrpSpPr/>
          <p:nvPr/>
        </p:nvGrpSpPr>
        <p:grpSpPr>
          <a:xfrm>
            <a:off x="5135599" y="2404214"/>
            <a:ext cx="609600" cy="649145"/>
            <a:chOff x="0" y="115975"/>
            <a:chExt cx="1219200" cy="1681957"/>
          </a:xfrm>
        </p:grpSpPr>
        <p:sp>
          <p:nvSpPr>
            <p:cNvPr id="12" name="Circle">
              <a:extLst>
                <a:ext uri="{FF2B5EF4-FFF2-40B4-BE49-F238E27FC236}">
                  <a16:creationId xmlns:a16="http://schemas.microsoft.com/office/drawing/2014/main" id="{B779BC28-C14A-769A-848D-9F435B34262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3" name="2">
              <a:extLst>
                <a:ext uri="{FF2B5EF4-FFF2-40B4-BE49-F238E27FC236}">
                  <a16:creationId xmlns:a16="http://schemas.microsoft.com/office/drawing/2014/main" id="{D57204E7-EA7D-FA51-87FB-0A44AA812E71}"/>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dirty="0"/>
                <a:t>2</a:t>
              </a:r>
            </a:p>
          </p:txBody>
        </p:sp>
      </p:gr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2</a:t>
            </a:fld>
            <a:endParaRPr/>
          </a:p>
        </p:txBody>
      </p:sp>
      <p:grpSp>
        <p:nvGrpSpPr>
          <p:cNvPr id="3" name="Group">
            <a:extLst>
              <a:ext uri="{FF2B5EF4-FFF2-40B4-BE49-F238E27FC236}">
                <a16:creationId xmlns:a16="http://schemas.microsoft.com/office/drawing/2014/main" id="{FA1488B0-0AEB-4E14-59EE-B614FBC7A0E0}"/>
              </a:ext>
            </a:extLst>
          </p:cNvPr>
          <p:cNvGrpSpPr/>
          <p:nvPr/>
        </p:nvGrpSpPr>
        <p:grpSpPr>
          <a:xfrm>
            <a:off x="5101899" y="3053359"/>
            <a:ext cx="609600" cy="840979"/>
            <a:chOff x="0" y="115975"/>
            <a:chExt cx="1219200" cy="1681957"/>
          </a:xfrm>
        </p:grpSpPr>
        <p:sp>
          <p:nvSpPr>
            <p:cNvPr id="5" name="Circle">
              <a:extLst>
                <a:ext uri="{FF2B5EF4-FFF2-40B4-BE49-F238E27FC236}">
                  <a16:creationId xmlns:a16="http://schemas.microsoft.com/office/drawing/2014/main" id="{E5E1B7A7-2F9F-B60E-3E4D-E7CA05DFEF9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5" name="3">
              <a:extLst>
                <a:ext uri="{FF2B5EF4-FFF2-40B4-BE49-F238E27FC236}">
                  <a16:creationId xmlns:a16="http://schemas.microsoft.com/office/drawing/2014/main" id="{D4FCEFF7-608B-2C29-C85C-2634225DC02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dirty="0"/>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EF9AB-4EC7-BCE9-83E7-399EA890BFE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3051975-BA6A-D791-F754-6ADECA59447B}"/>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EBCCB6D0-CE4E-2319-2A1E-F2806997165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0C184EF-5015-648E-9281-BB6E2D42D525}"/>
              </a:ext>
            </a:extLst>
          </p:cNvPr>
          <p:cNvSpPr txBox="1"/>
          <p:nvPr/>
        </p:nvSpPr>
        <p:spPr>
          <a:xfrm>
            <a:off x="4186743" y="2706615"/>
            <a:ext cx="7538128" cy="3387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ड्रम के ऊपर बांस/तख्तों का एक और सेट रखें, जो निचले सेट के ठीक सामने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ऊपरी और निचले बांस को एक साथ </a:t>
            </a:r>
            <a:r>
              <a:rPr lang="en-US" sz="2000" dirty="0" err="1">
                <a:solidFill>
                  <a:schemeClr val="tx1"/>
                </a:solidFill>
              </a:rPr>
              <a:t>कसकर</a:t>
            </a:r>
            <a:r>
              <a:rPr lang="en-US" sz="2000" dirty="0">
                <a:solidFill>
                  <a:schemeClr val="tx1"/>
                </a:solidFill>
              </a:rPr>
              <a:t> </a:t>
            </a:r>
            <a:r>
              <a:rPr lang="en-US" sz="2000" dirty="0" err="1">
                <a:solidFill>
                  <a:schemeClr val="tx1"/>
                </a:solidFill>
              </a:rPr>
              <a:t>बांधें</a:t>
            </a:r>
            <a:r>
              <a:rPr lang="en-US" sz="2000" dirty="0">
                <a:solidFill>
                  <a:schemeClr val="tx1"/>
                </a:solidFill>
              </a:rPr>
              <a:t> तथा बीच में ड्रम को सुरक्षित रखें।</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बांस या लकड़ी के टुकड़ों (लगभग 4 फीट लंबे) का उपयोग करके शीर्ष पर एक छोटा मंच बनाएं।</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ड्रम राफ्ट तैयार है और इसमें 2-4 लोग बैठ सकते हैं। इसका इस्तेमाल करते समय संतुलन बनाए रखना ज़रूरी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0947E926-2E91-80E2-B4B0-76EBC2F748AA}"/>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D0DF769C-70E8-4538-BE41-1E5074E1D2B6}"/>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6E7CD66A-F3F8-559E-C2A6-D584CFF2841D}"/>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12FE3165-6283-423A-A8F1-61DBAA16DE0E}"/>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304B641B-F0BD-0889-9B2B-72A3F00ADC7E}"/>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20</a:t>
            </a:fld>
            <a:endParaRPr dirty="0"/>
          </a:p>
        </p:txBody>
      </p:sp>
      <p:sp>
        <p:nvSpPr>
          <p:cNvPr id="9" name="Course Purpose">
            <a:extLst>
              <a:ext uri="{FF2B5EF4-FFF2-40B4-BE49-F238E27FC236}">
                <a16:creationId xmlns:a16="http://schemas.microsoft.com/office/drawing/2014/main" id="{CB64F4AB-13CE-9D8B-C048-6051E71DF3A7}"/>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बनाने की विधि</a:t>
            </a:r>
          </a:p>
        </p:txBody>
      </p:sp>
      <p:pic>
        <p:nvPicPr>
          <p:cNvPr id="2" name="Picture 1">
            <a:extLst>
              <a:ext uri="{FF2B5EF4-FFF2-40B4-BE49-F238E27FC236}">
                <a16:creationId xmlns:a16="http://schemas.microsoft.com/office/drawing/2014/main" id="{4C8DF7AA-4A99-15F1-8ECE-2D4208AC0368}"/>
              </a:ext>
            </a:extLst>
          </p:cNvPr>
          <p:cNvPicPr>
            <a:picLocks noChangeAspect="1"/>
          </p:cNvPicPr>
          <p:nvPr/>
        </p:nvPicPr>
        <p:blipFill>
          <a:blip r:embed="rId3"/>
          <a:stretch>
            <a:fillRect/>
          </a:stretch>
        </p:blipFill>
        <p:spPr>
          <a:xfrm>
            <a:off x="237105" y="3289781"/>
            <a:ext cx="3496397" cy="1939569"/>
          </a:xfrm>
          <a:prstGeom prst="rect">
            <a:avLst/>
          </a:prstGeom>
        </p:spPr>
      </p:pic>
      <p:pic>
        <p:nvPicPr>
          <p:cNvPr id="3" name="Google Shape;1000100012;p1">
            <a:extLst>
              <a:ext uri="{FF2B5EF4-FFF2-40B4-BE49-F238E27FC236}">
                <a16:creationId xmlns:a16="http://schemas.microsoft.com/office/drawing/2014/main" id="{34AB4DF1-79FE-9952-B8D0-9DC24DD099BD}"/>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DB67D3C6-84FA-F0B9-CC51-D7F135F9A55A}"/>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65978026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14605-8424-C27E-8B99-852D2C9B55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B76CB86-1923-DDC8-7F9E-EC073F9E673F}"/>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C4C80802-7F3A-6DB7-610C-AB2C2757175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D3D5DD-FDEC-DC50-9A0B-1EADD4A82E78}"/>
              </a:ext>
            </a:extLst>
          </p:cNvPr>
          <p:cNvSpPr txBox="1"/>
          <p:nvPr/>
        </p:nvSpPr>
        <p:spPr>
          <a:xfrm>
            <a:off x="4186743" y="2706615"/>
            <a:ext cx="7538128" cy="3726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spcBef>
                <a:spcPts val="600"/>
              </a:spcBef>
              <a:buSzPct val="100000"/>
              <a:buFont typeface="Arial" panose="020B0604020202020204" pitchFamily="34" charset="0"/>
              <a:buChar char="•"/>
              <a:defRPr sz="5400">
                <a:latin typeface="Open Sans"/>
                <a:ea typeface="Open Sans"/>
                <a:cs typeface="Open Sans"/>
                <a:sym typeface="Open Sans"/>
              </a:defRPr>
            </a:pPr>
            <a:r>
              <a:rPr lang="en-IN" sz="2000" dirty="0" err="1">
                <a:solidFill>
                  <a:schemeClr val="tx1"/>
                </a:solidFill>
              </a:rPr>
              <a:t>राफ्ट</a:t>
            </a:r>
            <a:r>
              <a:rPr lang="en-US" sz="2000" dirty="0">
                <a:solidFill>
                  <a:schemeClr val="tx1"/>
                </a:solidFill>
              </a:rPr>
              <a:t> को पानी की सतह पर रखें और उस पर आराम से बैठ जाएं या सामान ढोने के लिए एक मंच बना लें।</a:t>
            </a:r>
          </a:p>
          <a:p>
            <a:pPr marL="285750" indent="-285750">
              <a:spcBef>
                <a:spcPts val="600"/>
              </a:spcBef>
              <a:buSzPct val="100000"/>
              <a:buFont typeface="Arial" panose="020B0604020202020204" pitchFamily="34" charset="0"/>
              <a:buChar char="•"/>
              <a:defRPr sz="5400">
                <a:latin typeface="Open Sans"/>
                <a:ea typeface="Open Sans"/>
                <a:cs typeface="Open Sans"/>
                <a:sym typeface="Open Sans"/>
              </a:defRPr>
            </a:pPr>
            <a:r>
              <a:rPr lang="en-IN" sz="2000" dirty="0" err="1">
                <a:solidFill>
                  <a:schemeClr val="tx1"/>
                </a:solidFill>
              </a:rPr>
              <a:t>राफ्ट</a:t>
            </a:r>
            <a:r>
              <a:rPr lang="en-US" sz="2000" dirty="0">
                <a:solidFill>
                  <a:schemeClr val="tx1"/>
                </a:solidFill>
              </a:rPr>
              <a:t> को संतुलित करने और चलाने के लिए एक लंबे बांस के लट्ठे का उपयोग करें।</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लकड़ी के तख्तों का उपयोग ड्रमों/बैरलों के ऊपर एक मंच बनाने के लिए किया जा सकता है, तथा उन्हें बांस की छड़ियों से सुरक्षित रूप से बांधा जा सकता है।</a:t>
            </a:r>
          </a:p>
          <a:p>
            <a:pPr marL="285750" indent="-285750">
              <a:spcBef>
                <a:spcPts val="600"/>
              </a:spcBef>
              <a:buSzPct val="100000"/>
              <a:buFont typeface="Arial" panose="020B0604020202020204" pitchFamily="34" charset="0"/>
              <a:buChar char="•"/>
              <a:defRPr sz="5400">
                <a:latin typeface="Open Sans"/>
                <a:ea typeface="Open Sans"/>
                <a:cs typeface="Open Sans"/>
                <a:sym typeface="Open Sans"/>
              </a:defRPr>
            </a:pPr>
            <a:r>
              <a:rPr lang="en-IN" sz="2000" dirty="0" err="1">
                <a:solidFill>
                  <a:schemeClr val="tx1"/>
                </a:solidFill>
              </a:rPr>
              <a:t>राफ्ट</a:t>
            </a:r>
            <a:r>
              <a:rPr lang="en-US" sz="2000" dirty="0">
                <a:solidFill>
                  <a:schemeClr val="tx1"/>
                </a:solidFill>
              </a:rPr>
              <a:t> का उपयोग घरेलू सामान, बच्चों या पशुओं (जैसे, बकरी, भेड़, कुत्ते) को बाढ़ग्रस्त या जलभराव वाले क्षेत्रों में ले जाने के लिए किया जा सकता </a:t>
            </a:r>
            <a:r>
              <a:rPr lang="en-US" sz="2000" dirty="0" err="1">
                <a:solidFill>
                  <a:schemeClr val="tx1"/>
                </a:solidFill>
              </a:rPr>
              <a:t>है</a:t>
            </a:r>
            <a:r>
              <a:rPr lang="en-US" sz="2000" dirty="0">
                <a:solidFill>
                  <a:schemeClr val="tx1"/>
                </a:solidFill>
              </a:rPr>
              <a:t>। </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F93B0E87-BC5C-FDCC-F85E-87EA85C2B78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BB568F75-BC75-9A4C-3325-33ACC7E1AD8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0519A96B-A179-971B-BC5C-4BA830D5233E}"/>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1A1492C6-8F2B-F309-9B52-12F88151BF59}"/>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98DC50D-CB97-CBD8-DCB0-7E30EEC5A449}"/>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21</a:t>
            </a:fld>
            <a:endParaRPr dirty="0"/>
          </a:p>
        </p:txBody>
      </p:sp>
      <p:sp>
        <p:nvSpPr>
          <p:cNvPr id="9" name="Course Purpose">
            <a:extLst>
              <a:ext uri="{FF2B5EF4-FFF2-40B4-BE49-F238E27FC236}">
                <a16:creationId xmlns:a16="http://schemas.microsoft.com/office/drawing/2014/main" id="{2A9A35BF-7B15-9EF7-D817-B4042B434AA2}"/>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उपयोग करने की विधि</a:t>
            </a:r>
          </a:p>
        </p:txBody>
      </p:sp>
      <p:pic>
        <p:nvPicPr>
          <p:cNvPr id="2" name="Picture 1">
            <a:extLst>
              <a:ext uri="{FF2B5EF4-FFF2-40B4-BE49-F238E27FC236}">
                <a16:creationId xmlns:a16="http://schemas.microsoft.com/office/drawing/2014/main" id="{86B93AD5-011B-E5CB-2336-4D6B9CE2D302}"/>
              </a:ext>
            </a:extLst>
          </p:cNvPr>
          <p:cNvPicPr>
            <a:picLocks noChangeAspect="1"/>
          </p:cNvPicPr>
          <p:nvPr/>
        </p:nvPicPr>
        <p:blipFill>
          <a:blip r:embed="rId3"/>
          <a:stretch>
            <a:fillRect/>
          </a:stretch>
        </p:blipFill>
        <p:spPr>
          <a:xfrm>
            <a:off x="237105" y="3289781"/>
            <a:ext cx="3496397" cy="1939569"/>
          </a:xfrm>
          <a:prstGeom prst="rect">
            <a:avLst/>
          </a:prstGeom>
        </p:spPr>
      </p:pic>
      <p:pic>
        <p:nvPicPr>
          <p:cNvPr id="3" name="Picture 2">
            <a:extLst>
              <a:ext uri="{FF2B5EF4-FFF2-40B4-BE49-F238E27FC236}">
                <a16:creationId xmlns:a16="http://schemas.microsoft.com/office/drawing/2014/main" id="{880715A6-3FB6-8293-6F37-116F298658A9}"/>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pic>
        <p:nvPicPr>
          <p:cNvPr id="4" name="Google Shape;1000100012;p1">
            <a:extLst>
              <a:ext uri="{FF2B5EF4-FFF2-40B4-BE49-F238E27FC236}">
                <a16:creationId xmlns:a16="http://schemas.microsoft.com/office/drawing/2014/main" id="{462A4CD4-6E29-C95B-5B6F-F25B719AA86D}"/>
              </a:ext>
            </a:extLst>
          </p:cNvPr>
          <p:cNvPicPr preferRelativeResize="0"/>
          <p:nvPr/>
        </p:nvPicPr>
        <p:blipFill rotWithShape="1">
          <a:blip r:embed="rId5">
            <a:alphaModFix/>
          </a:blip>
          <a:srcRect/>
          <a:stretch/>
        </p:blipFill>
        <p:spPr>
          <a:xfrm>
            <a:off x="0" y="0"/>
            <a:ext cx="1783388" cy="1080120"/>
          </a:xfrm>
          <a:prstGeom prst="rect">
            <a:avLst/>
          </a:prstGeom>
          <a:noFill/>
          <a:ln>
            <a:noFill/>
          </a:ln>
        </p:spPr>
      </p:pic>
    </p:spTree>
    <p:extLst>
      <p:ext uri="{BB962C8B-B14F-4D97-AF65-F5344CB8AC3E}">
        <p14:creationId xmlns:p14="http://schemas.microsoft.com/office/powerpoint/2010/main" val="108285206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AF45-00AF-5E18-4706-AD695BA4344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4DC230C-874D-DA62-4259-8561BE18BF71}"/>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C3BD4983-A44C-BAED-A13C-CF7E38B55DBB}"/>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654C50A-894D-219F-D5AD-772DD136A0D4}"/>
              </a:ext>
            </a:extLst>
          </p:cNvPr>
          <p:cNvSpPr txBox="1"/>
          <p:nvPr/>
        </p:nvSpPr>
        <p:spPr>
          <a:xfrm>
            <a:off x="4186743" y="2706615"/>
            <a:ext cx="7538128" cy="2448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l" rtl="0">
              <a:spcBef>
                <a:spcPts val="600"/>
              </a:spcBef>
              <a:buSzPct val="100000"/>
              <a:defRPr sz="5400">
                <a:latin typeface="Open Sans"/>
                <a:ea typeface="Open Sans"/>
                <a:cs typeface="Open Sans"/>
                <a:sym typeface="Open Sans"/>
              </a:defRPr>
            </a:pPr>
            <a:r>
              <a:rPr lang="en-US" sz="2000" dirty="0">
                <a:solidFill>
                  <a:schemeClr val="tx1"/>
                </a:solidFill>
              </a:rPr>
              <a:t>बांस की बेड़ा आवश्यकतानुसार बांस और रस्सी की मदद से बनाई जाती है।</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rgbClr val="FF0000"/>
              </a:solidFill>
            </a:endParaRPr>
          </a:p>
          <a:p>
            <a:pPr algn="l" rtl="0">
              <a:spcBef>
                <a:spcPts val="600"/>
              </a:spcBef>
              <a:buSzPct val="100000"/>
              <a:defRPr sz="5400">
                <a:latin typeface="Open Sans"/>
                <a:ea typeface="Open Sans"/>
                <a:cs typeface="Open Sans"/>
                <a:sym typeface="Open Sans"/>
              </a:defRPr>
            </a:pPr>
            <a:r>
              <a:rPr lang="en-US" sz="2000" dirty="0">
                <a:solidFill>
                  <a:srgbClr val="FF0000"/>
                </a:solidFill>
              </a:rPr>
              <a:t>आवश्यक सामग्री</a:t>
            </a:r>
          </a:p>
          <a:p>
            <a:pPr marL="285750" indent="-28575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कम से कम 4” व्यास के 10 से 12 सूखे बांस </a:t>
            </a:r>
            <a:r>
              <a:rPr lang="en-US" sz="2000" dirty="0" err="1">
                <a:solidFill>
                  <a:schemeClr val="tx1"/>
                </a:solidFill>
              </a:rPr>
              <a:t>और</a:t>
            </a:r>
            <a:r>
              <a:rPr lang="en-US" sz="2000" dirty="0">
                <a:solidFill>
                  <a:schemeClr val="tx1"/>
                </a:solidFill>
              </a:rPr>
              <a:t> 05 </a:t>
            </a:r>
            <a:r>
              <a:rPr lang="hi-IN" sz="2000" dirty="0">
                <a:solidFill>
                  <a:schemeClr val="tx1"/>
                </a:solidFill>
              </a:rPr>
              <a:t>मीटर </a:t>
            </a:r>
            <a:r>
              <a:rPr lang="en-US" sz="2000" dirty="0" err="1">
                <a:solidFill>
                  <a:schemeClr val="tx1"/>
                </a:solidFill>
              </a:rPr>
              <a:t>लंबा</a:t>
            </a:r>
            <a:r>
              <a:rPr lang="en-US" sz="2000" dirty="0">
                <a:solidFill>
                  <a:schemeClr val="tx1"/>
                </a:solidFill>
              </a:rPr>
              <a:t>।</a:t>
            </a:r>
          </a:p>
          <a:p>
            <a:pPr marL="285750" indent="-28575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05</a:t>
            </a:r>
            <a:r>
              <a:rPr lang="hi-IN" sz="2000" dirty="0">
                <a:solidFill>
                  <a:schemeClr val="tx1"/>
                </a:solidFill>
              </a:rPr>
              <a:t> मीटर </a:t>
            </a:r>
            <a:r>
              <a:rPr lang="en-US" sz="2000" dirty="0" err="1">
                <a:solidFill>
                  <a:schemeClr val="tx1"/>
                </a:solidFill>
              </a:rPr>
              <a:t>बांस</a:t>
            </a:r>
            <a:r>
              <a:rPr lang="en-US" sz="2000" dirty="0">
                <a:solidFill>
                  <a:schemeClr val="tx1"/>
                </a:solidFill>
              </a:rPr>
              <a:t> को बांधने के लिए मजबूत नारियल फाइबर की रस्सी।</a:t>
            </a:r>
          </a:p>
          <a:p>
            <a:pPr marL="285750" indent="-28575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DE195999-3004-1154-9F57-42D9503E5DFA}"/>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C685EFB4-8D85-4E17-EFAF-6CBE33070A7F}"/>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59768219-F069-7B53-CDDE-4B20F1303309}"/>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D61E1410-B82A-8B3C-05BF-7171B47260B1}"/>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465C8E2E-3A96-2D86-92C7-AFED4D0B9097}"/>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22</a:t>
            </a:fld>
            <a:endParaRPr dirty="0"/>
          </a:p>
        </p:txBody>
      </p:sp>
      <p:sp>
        <p:nvSpPr>
          <p:cNvPr id="9" name="Course Purpose">
            <a:extLst>
              <a:ext uri="{FF2B5EF4-FFF2-40B4-BE49-F238E27FC236}">
                <a16:creationId xmlns:a16="http://schemas.microsoft.com/office/drawing/2014/main" id="{58AAC518-6D0F-DE2D-E608-02014756230D}"/>
              </a:ext>
            </a:extLst>
          </p:cNvPr>
          <p:cNvSpPr txBox="1"/>
          <p:nvPr/>
        </p:nvSpPr>
        <p:spPr>
          <a:xfrm>
            <a:off x="198576" y="1392171"/>
            <a:ext cx="3712433" cy="577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बांस की नाव</a:t>
            </a:r>
          </a:p>
        </p:txBody>
      </p:sp>
      <p:pic>
        <p:nvPicPr>
          <p:cNvPr id="3" name="Picture 2">
            <a:extLst>
              <a:ext uri="{FF2B5EF4-FFF2-40B4-BE49-F238E27FC236}">
                <a16:creationId xmlns:a16="http://schemas.microsoft.com/office/drawing/2014/main" id="{ABF7655B-A4D6-BF88-A80B-A2B4A30B07C8}"/>
              </a:ext>
            </a:extLst>
          </p:cNvPr>
          <p:cNvPicPr>
            <a:picLocks noChangeAspect="1"/>
          </p:cNvPicPr>
          <p:nvPr/>
        </p:nvPicPr>
        <p:blipFill>
          <a:blip r:embed="rId3"/>
          <a:stretch>
            <a:fillRect/>
          </a:stretch>
        </p:blipFill>
        <p:spPr>
          <a:xfrm>
            <a:off x="752654" y="2564904"/>
            <a:ext cx="2604275" cy="2475137"/>
          </a:xfrm>
          <a:prstGeom prst="rect">
            <a:avLst/>
          </a:prstGeom>
        </p:spPr>
      </p:pic>
      <p:pic>
        <p:nvPicPr>
          <p:cNvPr id="2" name="Google Shape;1000100012;p1">
            <a:extLst>
              <a:ext uri="{FF2B5EF4-FFF2-40B4-BE49-F238E27FC236}">
                <a16:creationId xmlns:a16="http://schemas.microsoft.com/office/drawing/2014/main" id="{3E3337D6-16F5-A692-65FD-C294FFD548E6}"/>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0476FBF1-DB07-DC5A-FA1C-0D2E9786CE76}"/>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9868410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FF85F-A22E-B2FD-3C5D-B47ADDE2C12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10C9BBF-C0D0-3817-941C-577EB5DE0432}"/>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5544D514-BFBB-ABF8-0AA5-47B15637D19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A525367-4CC9-9078-52A4-68A146404C5B}"/>
              </a:ext>
            </a:extLst>
          </p:cNvPr>
          <p:cNvSpPr txBox="1"/>
          <p:nvPr/>
        </p:nvSpPr>
        <p:spPr>
          <a:xfrm>
            <a:off x="4186743" y="2706615"/>
            <a:ext cx="7538128" cy="2710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एक बांस को उसकी लम्बी धुरी के साथ दो टुकड़ों में विभाजित करें और उन्हें एक समतल सतह पर 4 फीट की दूरी पर रखें।</a:t>
            </a: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शेष बांस के टुकड़ों को पहले दो बांसों के लंबवत एक-दूसरे के बगल में रखें।</a:t>
            </a: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नारियल के रेशे की रस्सी का उपयोग करके बांसों को एक </a:t>
            </a:r>
            <a:r>
              <a:rPr lang="en-US" sz="2000" dirty="0" err="1">
                <a:solidFill>
                  <a:schemeClr val="tx1"/>
                </a:solidFill>
              </a:rPr>
              <a:t>साथ</a:t>
            </a:r>
            <a:r>
              <a:rPr lang="en-US" sz="2000" dirty="0">
                <a:solidFill>
                  <a:schemeClr val="tx1"/>
                </a:solidFill>
              </a:rPr>
              <a:t> </a:t>
            </a:r>
            <a:r>
              <a:rPr lang="en-US" sz="2000" dirty="0" err="1">
                <a:solidFill>
                  <a:schemeClr val="tx1"/>
                </a:solidFill>
              </a:rPr>
              <a:t>बांधें</a:t>
            </a:r>
            <a:r>
              <a:rPr lang="en-US" sz="2000" dirty="0">
                <a:solidFill>
                  <a:schemeClr val="tx1"/>
                </a:solidFill>
              </a:rPr>
              <a:t> तथा अतिरिक्त सहारे के लिए उन्हें बांस के आधे हिस्से से सुरक्षित करें।</a:t>
            </a: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8609C410-24AA-65C8-6FDC-00400CEB2BD5}"/>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29F0314F-F332-CC2D-761B-EA982C4F9E35}"/>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C37265BE-9533-0FF5-4CEA-7D7231714719}"/>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6166FC55-6C9C-F8F6-F29B-9B830E8E3746}"/>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8F12F652-8AA1-4942-7B44-A58BF4534553}"/>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23</a:t>
            </a:fld>
            <a:endParaRPr dirty="0"/>
          </a:p>
        </p:txBody>
      </p:sp>
      <p:sp>
        <p:nvSpPr>
          <p:cNvPr id="9" name="Course Purpose">
            <a:extLst>
              <a:ext uri="{FF2B5EF4-FFF2-40B4-BE49-F238E27FC236}">
                <a16:creationId xmlns:a16="http://schemas.microsoft.com/office/drawing/2014/main" id="{F1BEC446-0CF6-7164-7AD8-21A7B62A5A5A}"/>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बनाने की विधि</a:t>
            </a:r>
          </a:p>
        </p:txBody>
      </p:sp>
      <p:pic>
        <p:nvPicPr>
          <p:cNvPr id="2" name="Picture 1">
            <a:extLst>
              <a:ext uri="{FF2B5EF4-FFF2-40B4-BE49-F238E27FC236}">
                <a16:creationId xmlns:a16="http://schemas.microsoft.com/office/drawing/2014/main" id="{03D3B33E-FD50-C2A4-4A39-7B24BAF69DDC}"/>
              </a:ext>
            </a:extLst>
          </p:cNvPr>
          <p:cNvPicPr>
            <a:picLocks noChangeAspect="1"/>
          </p:cNvPicPr>
          <p:nvPr/>
        </p:nvPicPr>
        <p:blipFill>
          <a:blip r:embed="rId3"/>
          <a:stretch>
            <a:fillRect/>
          </a:stretch>
        </p:blipFill>
        <p:spPr>
          <a:xfrm>
            <a:off x="462936" y="2720327"/>
            <a:ext cx="2968767" cy="2745502"/>
          </a:xfrm>
          <a:prstGeom prst="rect">
            <a:avLst/>
          </a:prstGeom>
        </p:spPr>
      </p:pic>
      <p:pic>
        <p:nvPicPr>
          <p:cNvPr id="3" name="Google Shape;1000100012;p1">
            <a:extLst>
              <a:ext uri="{FF2B5EF4-FFF2-40B4-BE49-F238E27FC236}">
                <a16:creationId xmlns:a16="http://schemas.microsoft.com/office/drawing/2014/main" id="{390417BC-F121-9220-F9F7-590CDC6CFD91}"/>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BCBD7949-790B-07CE-8D41-32F3B5EE10CE}"/>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7258185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5382-BA14-A000-1E66-FC4A2957BB1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5C693FB-EF72-20E9-2131-B781C779C818}"/>
              </a:ext>
            </a:extLst>
          </p:cNvPr>
          <p:cNvSpPr/>
          <p:nvPr/>
        </p:nvSpPr>
        <p:spPr>
          <a:xfrm>
            <a:off x="4053588"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C1E84335-5633-2434-C81B-BE363B098F6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5E17691-61C7-22EF-6117-FCF7253B731F}"/>
              </a:ext>
            </a:extLst>
          </p:cNvPr>
          <p:cNvSpPr txBox="1"/>
          <p:nvPr/>
        </p:nvSpPr>
        <p:spPr>
          <a:xfrm>
            <a:off x="4186743" y="2179264"/>
            <a:ext cx="7538128" cy="3803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spcBef>
                <a:spcPts val="600"/>
              </a:spcBef>
              <a:buSzPct val="100000"/>
              <a:buFont typeface="Arial" panose="020B0604020202020204" pitchFamily="34" charset="0"/>
              <a:buChar char="•"/>
              <a:defRPr sz="5400">
                <a:latin typeface="Open Sans"/>
                <a:ea typeface="Open Sans"/>
                <a:cs typeface="Open Sans"/>
                <a:sym typeface="Open Sans"/>
              </a:defRPr>
            </a:pPr>
            <a:r>
              <a:rPr lang="en-IN" sz="2000" dirty="0" err="1">
                <a:solidFill>
                  <a:schemeClr val="tx1"/>
                </a:solidFill>
              </a:rPr>
              <a:t>राफ्ट</a:t>
            </a:r>
            <a:r>
              <a:rPr lang="en-US" sz="2000" dirty="0">
                <a:solidFill>
                  <a:schemeClr val="tx1"/>
                </a:solidFill>
              </a:rPr>
              <a:t> पानी पर रखें और चेहरा नीचे करके लेट जाएं, </a:t>
            </a:r>
            <a:r>
              <a:rPr lang="en-US" sz="2000" dirty="0" err="1">
                <a:solidFill>
                  <a:schemeClr val="tx1"/>
                </a:solidFill>
              </a:rPr>
              <a:t>तथा</a:t>
            </a:r>
            <a:r>
              <a:rPr lang="en-US" sz="2000" dirty="0">
                <a:solidFill>
                  <a:schemeClr val="tx1"/>
                </a:solidFill>
              </a:rPr>
              <a:t> </a:t>
            </a:r>
            <a:r>
              <a:rPr lang="en-IN" sz="2000" dirty="0" err="1">
                <a:solidFill>
                  <a:schemeClr val="tx1"/>
                </a:solidFill>
              </a:rPr>
              <a:t>राफ्ट</a:t>
            </a:r>
            <a:r>
              <a:rPr lang="en-US" sz="2000" dirty="0">
                <a:solidFill>
                  <a:schemeClr val="tx1"/>
                </a:solidFill>
              </a:rPr>
              <a:t> छाती के नीचे हो।</a:t>
            </a: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अपने हाथों से नाव के किनारे को मजबूती </a:t>
            </a:r>
            <a:r>
              <a:rPr lang="en-US" sz="2000" dirty="0" err="1">
                <a:solidFill>
                  <a:schemeClr val="tx1"/>
                </a:solidFill>
              </a:rPr>
              <a:t>से</a:t>
            </a:r>
            <a:r>
              <a:rPr lang="en-US" sz="2000" dirty="0">
                <a:solidFill>
                  <a:schemeClr val="tx1"/>
                </a:solidFill>
              </a:rPr>
              <a:t> </a:t>
            </a:r>
            <a:r>
              <a:rPr lang="en-US" sz="2000" dirty="0" err="1">
                <a:solidFill>
                  <a:schemeClr val="tx1"/>
                </a:solidFill>
              </a:rPr>
              <a:t>पकड़ें</a:t>
            </a:r>
            <a:r>
              <a:rPr lang="en-US" sz="2000" dirty="0">
                <a:solidFill>
                  <a:schemeClr val="tx1"/>
                </a:solidFill>
              </a:rPr>
              <a:t> </a:t>
            </a:r>
            <a:r>
              <a:rPr lang="en-US" sz="2000" dirty="0" err="1">
                <a:solidFill>
                  <a:schemeClr val="tx1"/>
                </a:solidFill>
              </a:rPr>
              <a:t>तथा</a:t>
            </a:r>
            <a:r>
              <a:rPr lang="en-US" sz="2000" dirty="0">
                <a:solidFill>
                  <a:schemeClr val="tx1"/>
                </a:solidFill>
              </a:rPr>
              <a:t> शरीर को पानी में तैरते हुए रखें।</a:t>
            </a:r>
          </a:p>
          <a:p>
            <a:pPr marL="342900" indent="-34290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इस</a:t>
            </a:r>
            <a:r>
              <a:rPr lang="en-US" sz="2000" dirty="0">
                <a:solidFill>
                  <a:schemeClr val="tx1"/>
                </a:solidFill>
              </a:rPr>
              <a:t> </a:t>
            </a:r>
            <a:r>
              <a:rPr lang="en-IN" sz="2000" dirty="0" err="1">
                <a:solidFill>
                  <a:schemeClr val="tx1"/>
                </a:solidFill>
              </a:rPr>
              <a:t>राफ्ट</a:t>
            </a:r>
            <a:r>
              <a:rPr lang="en-US" sz="2000" dirty="0">
                <a:solidFill>
                  <a:schemeClr val="tx1"/>
                </a:solidFill>
              </a:rPr>
              <a:t> का उपयोग तेज पानी में बैठकर नाव चलाने के लिए किया जा सकता है।</a:t>
            </a:r>
          </a:p>
          <a:p>
            <a:pPr marL="342900" indent="-342900">
              <a:spcBef>
                <a:spcPts val="600"/>
              </a:spcBef>
              <a:buSzPct val="100000"/>
              <a:buFont typeface="Arial" panose="020B0604020202020204" pitchFamily="34" charset="0"/>
              <a:buChar char="•"/>
              <a:defRPr sz="5400">
                <a:latin typeface="Open Sans"/>
                <a:ea typeface="Open Sans"/>
                <a:cs typeface="Open Sans"/>
                <a:sym typeface="Open Sans"/>
              </a:defRPr>
            </a:pPr>
            <a:r>
              <a:rPr lang="en-US" sz="2000" dirty="0" err="1">
                <a:solidFill>
                  <a:schemeClr val="tx1"/>
                </a:solidFill>
              </a:rPr>
              <a:t>यह</a:t>
            </a:r>
            <a:r>
              <a:rPr lang="en-US" sz="2000" dirty="0">
                <a:solidFill>
                  <a:schemeClr val="tx1"/>
                </a:solidFill>
              </a:rPr>
              <a:t> </a:t>
            </a:r>
            <a:r>
              <a:rPr lang="en-IN" sz="2000" dirty="0" err="1">
                <a:solidFill>
                  <a:schemeClr val="tx1"/>
                </a:solidFill>
              </a:rPr>
              <a:t>राफ्ट</a:t>
            </a:r>
            <a:r>
              <a:rPr lang="en-US" sz="2000" dirty="0">
                <a:solidFill>
                  <a:schemeClr val="tx1"/>
                </a:solidFill>
              </a:rPr>
              <a:t> घरेलू सामान, अनाज, बच्चों या छोटे जानवरों (जैसे, बकरी, भेड़) को जलभराव वाले क्षेत्रों से ले जाने के लिए भी उपयोगी है।</a:t>
            </a: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a:p>
            <a:pPr marL="342900" indent="-342900" algn="l" rtl="0">
              <a:spcBef>
                <a:spcPts val="600"/>
              </a:spcBef>
              <a:buSzPct val="100000"/>
              <a:buFont typeface="Arial" panose="020B0604020202020204" pitchFamily="34" charset="0"/>
              <a:buChar char="•"/>
              <a:defRPr sz="5400">
                <a:latin typeface="Open Sans"/>
                <a:ea typeface="Open Sans"/>
                <a:cs typeface="Open Sans"/>
                <a:sym typeface="Open Sans"/>
              </a:defRPr>
            </a:pPr>
            <a:endParaRPr lang="en-US" sz="2000" dirty="0">
              <a:solidFill>
                <a:schemeClr val="tx1"/>
              </a:solidFill>
            </a:endParaRPr>
          </a:p>
        </p:txBody>
      </p:sp>
      <p:sp>
        <p:nvSpPr>
          <p:cNvPr id="11" name="Line">
            <a:extLst>
              <a:ext uri="{FF2B5EF4-FFF2-40B4-BE49-F238E27FC236}">
                <a16:creationId xmlns:a16="http://schemas.microsoft.com/office/drawing/2014/main" id="{D6FC03D2-BE39-B8DE-F81C-1F616D08835D}"/>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FC289D5A-6F99-D771-C3A6-5165CCA57D92}"/>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BF716149-6A32-D639-4791-850406ED64A2}"/>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677A8D2-0873-FAB9-5BC5-4A4A7A807E6A}"/>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C556AE56-ECD4-5B9A-FB23-F721A2C66FDD}"/>
              </a:ext>
            </a:extLst>
          </p:cNvPr>
          <p:cNvSpPr txBox="1">
            <a:spLocks noGrp="1"/>
          </p:cNvSpPr>
          <p:nvPr>
            <p:ph type="sldNum" sz="quarter" idx="2"/>
          </p:nvPr>
        </p:nvSpPr>
        <p:spPr>
          <a:xfrm>
            <a:off x="11460569" y="6332395"/>
            <a:ext cx="528604"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24</a:t>
            </a:fld>
            <a:endParaRPr dirty="0"/>
          </a:p>
        </p:txBody>
      </p:sp>
      <p:sp>
        <p:nvSpPr>
          <p:cNvPr id="9" name="Course Purpose">
            <a:extLst>
              <a:ext uri="{FF2B5EF4-FFF2-40B4-BE49-F238E27FC236}">
                <a16:creationId xmlns:a16="http://schemas.microsoft.com/office/drawing/2014/main" id="{79A146DF-7CCD-C69A-3D5B-E11A845FE10C}"/>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उपयोग करने की विधि</a:t>
            </a:r>
          </a:p>
        </p:txBody>
      </p:sp>
      <p:pic>
        <p:nvPicPr>
          <p:cNvPr id="3" name="Picture 2">
            <a:extLst>
              <a:ext uri="{FF2B5EF4-FFF2-40B4-BE49-F238E27FC236}">
                <a16:creationId xmlns:a16="http://schemas.microsoft.com/office/drawing/2014/main" id="{623EC4D5-87A5-5B69-EE60-5B11648D36C5}"/>
              </a:ext>
            </a:extLst>
          </p:cNvPr>
          <p:cNvPicPr>
            <a:picLocks noChangeAspect="1"/>
          </p:cNvPicPr>
          <p:nvPr/>
        </p:nvPicPr>
        <p:blipFill>
          <a:blip r:embed="rId3"/>
          <a:stretch>
            <a:fillRect/>
          </a:stretch>
        </p:blipFill>
        <p:spPr>
          <a:xfrm>
            <a:off x="216840" y="2751336"/>
            <a:ext cx="3399896" cy="3184991"/>
          </a:xfrm>
          <a:prstGeom prst="rect">
            <a:avLst/>
          </a:prstGeom>
        </p:spPr>
      </p:pic>
      <p:pic>
        <p:nvPicPr>
          <p:cNvPr id="2" name="Google Shape;1000100012;p1">
            <a:extLst>
              <a:ext uri="{FF2B5EF4-FFF2-40B4-BE49-F238E27FC236}">
                <a16:creationId xmlns:a16="http://schemas.microsoft.com/office/drawing/2014/main" id="{C2E3BB52-6B70-5D26-2A50-029D039E14D2}"/>
              </a:ext>
            </a:extLst>
          </p:cNvPr>
          <p:cNvPicPr preferRelativeResize="0"/>
          <p:nvPr/>
        </p:nvPicPr>
        <p:blipFill rotWithShape="1">
          <a:blip r:embed="rId4">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54968703-2C6A-6D7D-CEB2-715AD043A814}"/>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32757409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694F2-4395-5E26-205E-3A85E702AA0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007FAB47-D0E8-113B-D74D-DD2C2BD3EC50}"/>
              </a:ext>
            </a:extLst>
          </p:cNvPr>
          <p:cNvSpPr txBox="1">
            <a:spLocks/>
          </p:cNvSpPr>
          <p:nvPr/>
        </p:nvSpPr>
        <p:spPr>
          <a:xfrm>
            <a:off x="288946" y="1351790"/>
            <a:ext cx="3813969" cy="3878263"/>
          </a:xfrm>
          <a:prstGeom prst="rect">
            <a:avLst/>
          </a:prstGeom>
          <a:solidFill>
            <a:srgbClr val="E46C0A"/>
          </a:solidFill>
        </p:spPr>
        <p:txBody>
          <a:bodyPr lIns="44617" tIns="44617" rIns="44617" bIns="44617"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2400" dirty="0"/>
              <a:t>अब आप परिभाषित कर सकते हैं:</a:t>
            </a:r>
          </a:p>
        </p:txBody>
      </p:sp>
      <p:sp>
        <p:nvSpPr>
          <p:cNvPr id="6" name="OBJECTIVES">
            <a:extLst>
              <a:ext uri="{FF2B5EF4-FFF2-40B4-BE49-F238E27FC236}">
                <a16:creationId xmlns:a16="http://schemas.microsoft.com/office/drawing/2014/main" id="{31AD7138-949B-301C-68D1-2972FB1B7558}"/>
              </a:ext>
            </a:extLst>
          </p:cNvPr>
          <p:cNvSpPr txBox="1"/>
          <p:nvPr/>
        </p:nvSpPr>
        <p:spPr>
          <a:xfrm>
            <a:off x="4330687" y="393946"/>
            <a:ext cx="1710070" cy="633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9141" tIns="39141" rIns="39141" bIns="39141">
            <a:spAutoFit/>
          </a:bodyPr>
          <a:lstStyle>
            <a:lvl1pPr defTabSz="1896340">
              <a:defRPr sz="7200" b="1">
                <a:solidFill>
                  <a:srgbClr val="C00000"/>
                </a:solidFill>
                <a:latin typeface="Open Sans"/>
                <a:ea typeface="Open Sans"/>
                <a:cs typeface="Open Sans"/>
                <a:sym typeface="Open Sans"/>
              </a:defRPr>
            </a:lvl1pPr>
          </a:lstStyle>
          <a:p>
            <a:pPr algn="l" rtl="0"/>
            <a:r>
              <a:rPr lang="en-IN" sz="3600" dirty="0"/>
              <a:t>समीक्षा</a:t>
            </a:r>
            <a:endParaRPr sz="3600" dirty="0"/>
          </a:p>
        </p:txBody>
      </p:sp>
      <p:sp>
        <p:nvSpPr>
          <p:cNvPr id="7" name="Describe the emergency medical services (EMS) system in the area you reside.…">
            <a:extLst>
              <a:ext uri="{FF2B5EF4-FFF2-40B4-BE49-F238E27FC236}">
                <a16:creationId xmlns:a16="http://schemas.microsoft.com/office/drawing/2014/main" id="{66AA9F43-B48C-D538-D29E-E4BFFFD8CB3B}"/>
              </a:ext>
            </a:extLst>
          </p:cNvPr>
          <p:cNvSpPr txBox="1"/>
          <p:nvPr/>
        </p:nvSpPr>
        <p:spPr>
          <a:xfrm>
            <a:off x="5770773" y="1445470"/>
            <a:ext cx="5965073" cy="22950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a:spAutoFit/>
          </a:bodyPr>
          <a:lstStyle/>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err="1"/>
              <a:t>आई</a:t>
            </a:r>
            <a:r>
              <a:rPr lang="hi-IN" sz="2400" dirty="0"/>
              <a:t> </a:t>
            </a:r>
            <a:r>
              <a:rPr lang="en-US" sz="2400" dirty="0" err="1"/>
              <a:t>एफ</a:t>
            </a:r>
            <a:r>
              <a:rPr lang="hi-IN" sz="2400" dirty="0"/>
              <a:t> </a:t>
            </a:r>
            <a:r>
              <a:rPr lang="en-US" sz="2400" dirty="0" err="1"/>
              <a:t>डी</a:t>
            </a:r>
            <a:r>
              <a:rPr lang="en-US" sz="2400" dirty="0"/>
              <a:t> का परिचय</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तैयारी</a:t>
            </a:r>
          </a:p>
          <a:p>
            <a:pPr lvl="1" algn="l" defTabSz="948147" rtl="0">
              <a:lnSpc>
                <a:spcPct val="200000"/>
              </a:lnSpc>
              <a:tabLst>
                <a:tab pos="1142971" algn="l"/>
                <a:tab pos="1822405" algn="l"/>
                <a:tab pos="2514537" algn="l"/>
                <a:tab pos="3193971" algn="l"/>
              </a:tabLst>
              <a:defRPr sz="4800">
                <a:latin typeface="Open Sans"/>
                <a:ea typeface="Open Sans"/>
                <a:cs typeface="Open Sans"/>
                <a:sym typeface="Open Sans"/>
              </a:defRPr>
            </a:pPr>
            <a:r>
              <a:rPr lang="en-US" sz="2400" dirty="0"/>
              <a:t>इसके उपयोग</a:t>
            </a:r>
          </a:p>
        </p:txBody>
      </p:sp>
      <p:grpSp>
        <p:nvGrpSpPr>
          <p:cNvPr id="8" name="Group">
            <a:extLst>
              <a:ext uri="{FF2B5EF4-FFF2-40B4-BE49-F238E27FC236}">
                <a16:creationId xmlns:a16="http://schemas.microsoft.com/office/drawing/2014/main" id="{3962B69F-067B-46CE-B459-8CCF0F21126C}"/>
              </a:ext>
            </a:extLst>
          </p:cNvPr>
          <p:cNvGrpSpPr/>
          <p:nvPr/>
        </p:nvGrpSpPr>
        <p:grpSpPr>
          <a:xfrm>
            <a:off x="5110025" y="1582368"/>
            <a:ext cx="609600" cy="840979"/>
            <a:chOff x="0" y="115975"/>
            <a:chExt cx="1219200" cy="1681957"/>
          </a:xfrm>
        </p:grpSpPr>
        <p:sp>
          <p:nvSpPr>
            <p:cNvPr id="9" name="Circle">
              <a:extLst>
                <a:ext uri="{FF2B5EF4-FFF2-40B4-BE49-F238E27FC236}">
                  <a16:creationId xmlns:a16="http://schemas.microsoft.com/office/drawing/2014/main" id="{F5D552D4-6E4F-95F5-60CA-899ABEEBC4A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0" name="1">
              <a:extLst>
                <a:ext uri="{FF2B5EF4-FFF2-40B4-BE49-F238E27FC236}">
                  <a16:creationId xmlns:a16="http://schemas.microsoft.com/office/drawing/2014/main" id="{E7005661-CE09-C07B-88A2-0E06786719D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a:t>1</a:t>
              </a:r>
            </a:p>
          </p:txBody>
        </p:sp>
      </p:grpSp>
      <p:grpSp>
        <p:nvGrpSpPr>
          <p:cNvPr id="11" name="Group">
            <a:extLst>
              <a:ext uri="{FF2B5EF4-FFF2-40B4-BE49-F238E27FC236}">
                <a16:creationId xmlns:a16="http://schemas.microsoft.com/office/drawing/2014/main" id="{F81F2854-F28D-DB7E-AF60-876940A4D1D9}"/>
              </a:ext>
            </a:extLst>
          </p:cNvPr>
          <p:cNvGrpSpPr/>
          <p:nvPr/>
        </p:nvGrpSpPr>
        <p:grpSpPr>
          <a:xfrm>
            <a:off x="5135599" y="2404214"/>
            <a:ext cx="609600" cy="649145"/>
            <a:chOff x="0" y="115975"/>
            <a:chExt cx="1219200" cy="1681957"/>
          </a:xfrm>
        </p:grpSpPr>
        <p:sp>
          <p:nvSpPr>
            <p:cNvPr id="12" name="Circle">
              <a:extLst>
                <a:ext uri="{FF2B5EF4-FFF2-40B4-BE49-F238E27FC236}">
                  <a16:creationId xmlns:a16="http://schemas.microsoft.com/office/drawing/2014/main" id="{BEFF9E40-5804-AA74-3AB9-EBF5F139F66E}"/>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3" name="2">
              <a:extLst>
                <a:ext uri="{FF2B5EF4-FFF2-40B4-BE49-F238E27FC236}">
                  <a16:creationId xmlns:a16="http://schemas.microsoft.com/office/drawing/2014/main" id="{9CE6E90B-5C7B-E480-DE63-6B4D1D8E257E}"/>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dirty="0"/>
                <a:t>2</a:t>
              </a:r>
            </a:p>
          </p:txBody>
        </p:sp>
      </p:grpSp>
      <p:sp>
        <p:nvSpPr>
          <p:cNvPr id="14" name="Slide Number">
            <a:extLst>
              <a:ext uri="{FF2B5EF4-FFF2-40B4-BE49-F238E27FC236}">
                <a16:creationId xmlns:a16="http://schemas.microsoft.com/office/drawing/2014/main" id="{87CFF45F-8A82-42AB-ABA1-8822901ECAD8}"/>
              </a:ext>
            </a:extLst>
          </p:cNvPr>
          <p:cNvSpPr txBox="1">
            <a:spLocks noGrp="1"/>
          </p:cNvSpPr>
          <p:nvPr>
            <p:ph type="sldNum" sz="quarter" idx="2"/>
          </p:nvPr>
        </p:nvSpPr>
        <p:spPr>
          <a:xfrm>
            <a:off x="11460471" y="6406669"/>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l" rtl="0"/>
            <a:fld id="{86CB4B4D-7CA3-9044-876B-883B54F8677D}" type="slidenum">
              <a:rPr/>
              <a:t>25</a:t>
            </a:fld>
            <a:endParaRPr/>
          </a:p>
        </p:txBody>
      </p:sp>
      <p:grpSp>
        <p:nvGrpSpPr>
          <p:cNvPr id="3" name="Group">
            <a:extLst>
              <a:ext uri="{FF2B5EF4-FFF2-40B4-BE49-F238E27FC236}">
                <a16:creationId xmlns:a16="http://schemas.microsoft.com/office/drawing/2014/main" id="{77673CE6-6E9D-65BF-5A89-1B3276B75844}"/>
              </a:ext>
            </a:extLst>
          </p:cNvPr>
          <p:cNvGrpSpPr/>
          <p:nvPr/>
        </p:nvGrpSpPr>
        <p:grpSpPr>
          <a:xfrm>
            <a:off x="5101899" y="3053359"/>
            <a:ext cx="609600" cy="840979"/>
            <a:chOff x="0" y="115975"/>
            <a:chExt cx="1219200" cy="1681957"/>
          </a:xfrm>
        </p:grpSpPr>
        <p:sp>
          <p:nvSpPr>
            <p:cNvPr id="5" name="Circle">
              <a:extLst>
                <a:ext uri="{FF2B5EF4-FFF2-40B4-BE49-F238E27FC236}">
                  <a16:creationId xmlns:a16="http://schemas.microsoft.com/office/drawing/2014/main" id="{BAD79004-2178-C67E-0612-06A7B125B57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39141" tIns="39141" rIns="39141" bIns="39141" numCol="1" anchor="t">
              <a:noAutofit/>
            </a:bodyPr>
            <a:lstStyle/>
            <a:p>
              <a:pPr algn="l" rtl="0"/>
              <a:endParaRPr sz="700"/>
            </a:p>
          </p:txBody>
        </p:sp>
        <p:sp>
          <p:nvSpPr>
            <p:cNvPr id="15" name="3">
              <a:extLst>
                <a:ext uri="{FF2B5EF4-FFF2-40B4-BE49-F238E27FC236}">
                  <a16:creationId xmlns:a16="http://schemas.microsoft.com/office/drawing/2014/main" id="{1FBEC131-A9E9-C84D-B957-10379E34839B}"/>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numCol="1" anchor="t">
              <a:noAutofit/>
            </a:bodyPr>
            <a:lstStyle>
              <a:lvl1pPr>
                <a:defRPr sz="7200" i="1">
                  <a:solidFill>
                    <a:srgbClr val="C00000"/>
                  </a:solidFill>
                  <a:latin typeface="Open Sans"/>
                  <a:ea typeface="Open Sans"/>
                  <a:cs typeface="Open Sans"/>
                  <a:sym typeface="Open Sans"/>
                </a:defRPr>
              </a:lvl1pPr>
            </a:lstStyle>
            <a:p>
              <a:pPr algn="l" rtl="0"/>
              <a:r>
                <a:rPr sz="3600" dirty="0"/>
                <a:t>3</a:t>
              </a:r>
            </a:p>
          </p:txBody>
        </p:sp>
      </p:grpSp>
    </p:spTree>
    <p:extLst>
      <p:ext uri="{BB962C8B-B14F-4D97-AF65-F5344CB8AC3E}">
        <p14:creationId xmlns:p14="http://schemas.microsoft.com/office/powerpoint/2010/main" val="13583216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4319588" y="-4222603"/>
            <a:ext cx="9773992" cy="9773992"/>
          </a:xfrm>
          <a:prstGeom prst="ellipse">
            <a:avLst/>
          </a:prstGeom>
          <a:gradFill>
            <a:gsLst>
              <a:gs pos="0">
                <a:srgbClr val="DA751A"/>
              </a:gs>
              <a:gs pos="57570">
                <a:srgbClr val="E67C1D"/>
              </a:gs>
              <a:gs pos="100000">
                <a:srgbClr val="F28320"/>
              </a:gs>
            </a:gsLst>
            <a:lin ang="4595515"/>
          </a:gradFill>
          <a:ln w="12700">
            <a:miter lim="400000"/>
          </a:ln>
        </p:spPr>
        <p:txBody>
          <a:bodyPr lIns="39141" tIns="39141" rIns="39141" bIns="39141"/>
          <a:lstStyle/>
          <a:p>
            <a:pPr algn="l" rtl="0"/>
            <a:endParaRPr sz="700"/>
          </a:p>
        </p:txBody>
      </p:sp>
      <p:sp>
        <p:nvSpPr>
          <p:cNvPr id="124" name="Rectangle"/>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26" name="Rectangle"/>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27" name="Slide Number"/>
          <p:cNvSpPr txBox="1">
            <a:spLocks noGrp="1"/>
          </p:cNvSpPr>
          <p:nvPr>
            <p:ph type="sldNum" sz="quarter" idx="2"/>
          </p:nvPr>
        </p:nvSpPr>
        <p:spPr>
          <a:xfrm>
            <a:off x="11452324" y="6349963"/>
            <a:ext cx="51415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26</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7287278" y="957889"/>
            <a:ext cx="1813765"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2700" b="1" dirty="0">
                <a:ln/>
                <a:solidFill>
                  <a:schemeClr val="accent6">
                    <a:lumMod val="75000"/>
                  </a:schemeClr>
                </a:solidFill>
              </a:rPr>
              <a:t>धन्यवाद</a:t>
            </a:r>
          </a:p>
        </p:txBody>
      </p:sp>
      <p:pic>
        <p:nvPicPr>
          <p:cNvPr id="3" name="Picture 2">
            <a:extLst>
              <a:ext uri="{FF2B5EF4-FFF2-40B4-BE49-F238E27FC236}">
                <a16:creationId xmlns:a16="http://schemas.microsoft.com/office/drawing/2014/main" id="{12314F9E-79B3-5D39-B4C9-FF5FFB4E9295}"/>
              </a:ext>
            </a:extLst>
          </p:cNvPr>
          <p:cNvPicPr>
            <a:picLocks noChangeAspect="1"/>
          </p:cNvPicPr>
          <p:nvPr/>
        </p:nvPicPr>
        <p:blipFill>
          <a:blip r:embed="rId2"/>
          <a:stretch>
            <a:fillRect/>
          </a:stretch>
        </p:blipFill>
        <p:spPr>
          <a:xfrm>
            <a:off x="-1998420" y="-1861641"/>
            <a:ext cx="6336504" cy="6336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Google Shape;1000100012;p1">
            <a:extLst>
              <a:ext uri="{FF2B5EF4-FFF2-40B4-BE49-F238E27FC236}">
                <a16:creationId xmlns:a16="http://schemas.microsoft.com/office/drawing/2014/main" id="{8BD2C2B9-22F2-754C-1CF9-CE4784E71892}"/>
              </a:ext>
            </a:extLst>
          </p:cNvPr>
          <p:cNvPicPr preferRelativeResize="0"/>
          <p:nvPr/>
        </p:nvPicPr>
        <p:blipFill rotWithShape="1">
          <a:blip r:embed="rId3">
            <a:alphaModFix/>
          </a:blip>
          <a:srcRect/>
          <a:stretch/>
        </p:blipFill>
        <p:spPr>
          <a:xfrm>
            <a:off x="5670441" y="2348880"/>
            <a:ext cx="5087888" cy="3384376"/>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61325C0C-41AE-336C-F4A0-EF06C028E7D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4282440" y="1944368"/>
            <a:ext cx="7538128" cy="34822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507987" indent="-507987" algn="just" rtl="0">
              <a:spcBef>
                <a:spcPts val="2000"/>
              </a:spcBef>
              <a:buSzPct val="100000"/>
              <a:buAutoNum type="arabicParenR"/>
              <a:defRPr sz="5400">
                <a:latin typeface="Open Sans"/>
                <a:ea typeface="Open Sans"/>
                <a:cs typeface="Open Sans"/>
                <a:sym typeface="Open Sans"/>
              </a:defRPr>
            </a:pPr>
            <a:r>
              <a:rPr lang="en-US" sz="2700" dirty="0">
                <a:solidFill>
                  <a:schemeClr val="tx1"/>
                </a:solidFill>
              </a:rPr>
              <a:t>तात्कालिक जीवन रक्षक उपकरण (तात्कालिक राफ्ट) सबसे अच्छे उपकरणों में से एक हैं, जो समुदाय के लोगों को बाढ़ प्रभावित क्षेत्र से बाहर आने में मदद कर सकते हैं और बिना अधिक प्रयास के कई बहुमूल्य जीवन बचा सकते हैं।</a:t>
            </a:r>
          </a:p>
          <a:p>
            <a:pPr marL="507987" indent="-507987" algn="just" rtl="0">
              <a:spcBef>
                <a:spcPts val="2000"/>
              </a:spcBef>
              <a:buSzPct val="100000"/>
              <a:buAutoNum type="arabicParenR"/>
              <a:defRPr sz="5400">
                <a:latin typeface="Open Sans"/>
                <a:ea typeface="Open Sans"/>
                <a:cs typeface="Open Sans"/>
                <a:sym typeface="Open Sans"/>
              </a:defRPr>
            </a:pPr>
            <a:r>
              <a:rPr lang="en-US" sz="2700" dirty="0">
                <a:solidFill>
                  <a:schemeClr val="tx1"/>
                </a:solidFill>
              </a:rPr>
              <a:t>स्थानीय/घरेलू सामग्री की मदद से राफ्ट आसानी से बनाई जा सकती है।</a:t>
            </a:r>
          </a:p>
        </p:txBody>
      </p:sp>
      <p:sp>
        <p:nvSpPr>
          <p:cNvPr id="11" name="Line">
            <a:extLst>
              <a:ext uri="{FF2B5EF4-FFF2-40B4-BE49-F238E27FC236}">
                <a16:creationId xmlns:a16="http://schemas.microsoft.com/office/drawing/2014/main" id="{0E3C1710-48E4-A63D-27DB-8798A27B2C0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a:t>
            </a:fld>
            <a:endParaRPr dirty="0"/>
          </a:p>
        </p:txBody>
      </p:sp>
      <p:sp>
        <p:nvSpPr>
          <p:cNvPr id="9" name="Course Purpose">
            <a:extLst>
              <a:ext uri="{FF2B5EF4-FFF2-40B4-BE49-F238E27FC236}">
                <a16:creationId xmlns:a16="http://schemas.microsoft.com/office/drawing/2014/main" id="{FCB9E74C-D255-2DB2-82AD-DD44C6B084D8}"/>
              </a:ext>
            </a:extLst>
          </p:cNvPr>
          <p:cNvSpPr txBox="1"/>
          <p:nvPr/>
        </p:nvSpPr>
        <p:spPr>
          <a:xfrm>
            <a:off x="198576" y="1392171"/>
            <a:ext cx="3712433" cy="577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परिचय</a:t>
            </a:r>
          </a:p>
        </p:txBody>
      </p:sp>
      <p:pic>
        <p:nvPicPr>
          <p:cNvPr id="2" name="Picture 1">
            <a:extLst>
              <a:ext uri="{FF2B5EF4-FFF2-40B4-BE49-F238E27FC236}">
                <a16:creationId xmlns:a16="http://schemas.microsoft.com/office/drawing/2014/main" id="{755298D4-2939-E36C-60A4-1323F85B455B}"/>
              </a:ext>
            </a:extLst>
          </p:cNvPr>
          <p:cNvPicPr>
            <a:picLocks noChangeAspect="1"/>
          </p:cNvPicPr>
          <p:nvPr/>
        </p:nvPicPr>
        <p:blipFill>
          <a:blip r:embed="rId2"/>
          <a:stretch>
            <a:fillRect/>
          </a:stretch>
        </p:blipFill>
        <p:spPr>
          <a:xfrm>
            <a:off x="164765" y="2167151"/>
            <a:ext cx="3775168" cy="3713526"/>
          </a:xfrm>
          <a:prstGeom prst="rect">
            <a:avLst/>
          </a:prstGeom>
        </p:spPr>
      </p:pic>
      <p:pic>
        <p:nvPicPr>
          <p:cNvPr id="3" name="Google Shape;1000100012;p1">
            <a:extLst>
              <a:ext uri="{FF2B5EF4-FFF2-40B4-BE49-F238E27FC236}">
                <a16:creationId xmlns:a16="http://schemas.microsoft.com/office/drawing/2014/main" id="{0038F228-6610-E17E-03BF-0F7C8D4BC18D}"/>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F9ACB2D2-9D9E-1CC7-B893-19A9A44BE6E4}"/>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D80CB-6BA9-9565-3E3F-C56C2C0F38F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D41DF88-3347-EED7-4E26-D9E7A006E465}"/>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4AF4FF25-EA2D-365C-0D79-B64B797CA32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E365BEF-D557-CB13-AA5D-63F9C9637B4A}"/>
              </a:ext>
            </a:extLst>
          </p:cNvPr>
          <p:cNvSpPr txBox="1"/>
          <p:nvPr/>
        </p:nvSpPr>
        <p:spPr>
          <a:xfrm>
            <a:off x="4282440" y="1944368"/>
            <a:ext cx="7538128" cy="4764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पानी की बोतल राफ्ट</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बॉल राफ्ट</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जेरीकैन राफ्ट</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सूखा नारियल बेड़ा</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ड्रम/बैरल राफ्ट</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बांस की बेड़ा</a:t>
            </a:r>
          </a:p>
          <a:p>
            <a:pPr marL="507987" indent="-507987" algn="l" rtl="0">
              <a:spcBef>
                <a:spcPts val="2000"/>
              </a:spcBef>
              <a:buSzPct val="100000"/>
              <a:buAutoNum type="arabicParenR"/>
              <a:defRPr sz="5400">
                <a:latin typeface="Open Sans"/>
                <a:ea typeface="Open Sans"/>
                <a:cs typeface="Open Sans"/>
                <a:sym typeface="Open Sans"/>
              </a:defRPr>
            </a:pPr>
            <a:endParaRPr lang="en-US" sz="2700" dirty="0">
              <a:solidFill>
                <a:schemeClr val="tx1"/>
              </a:solidFill>
            </a:endParaRPr>
          </a:p>
        </p:txBody>
      </p:sp>
      <p:sp>
        <p:nvSpPr>
          <p:cNvPr id="11" name="Line">
            <a:extLst>
              <a:ext uri="{FF2B5EF4-FFF2-40B4-BE49-F238E27FC236}">
                <a16:creationId xmlns:a16="http://schemas.microsoft.com/office/drawing/2014/main" id="{D5DF2249-A681-FCD3-EB74-83423CFB4826}"/>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6DAD226-138A-A99D-DF90-FDD17EDAC72C}"/>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CCBCF71E-7C95-2931-FD77-BDEFEB7BF088}"/>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476C6A8E-8BC9-E0ED-C6F3-B519982D51B4}"/>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3FCBC6FF-DA38-7E05-FCEC-6AED06C7D13D}"/>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4</a:t>
            </a:fld>
            <a:endParaRPr dirty="0"/>
          </a:p>
        </p:txBody>
      </p:sp>
      <p:sp>
        <p:nvSpPr>
          <p:cNvPr id="9" name="Course Purpose">
            <a:extLst>
              <a:ext uri="{FF2B5EF4-FFF2-40B4-BE49-F238E27FC236}">
                <a16:creationId xmlns:a16="http://schemas.microsoft.com/office/drawing/2014/main" id="{B560F538-498B-55AF-5A39-754E88AB2BE9}"/>
              </a:ext>
            </a:extLst>
          </p:cNvPr>
          <p:cNvSpPr txBox="1"/>
          <p:nvPr/>
        </p:nvSpPr>
        <p:spPr>
          <a:xfrm>
            <a:off x="198576" y="1392171"/>
            <a:ext cx="3712433" cy="157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इम्प्रोवाइज्ड फ्लोटिंग डिवाइस (आईएफडी)</a:t>
            </a:r>
          </a:p>
        </p:txBody>
      </p:sp>
      <p:pic>
        <p:nvPicPr>
          <p:cNvPr id="2" name="Google Shape;1000100012;p1">
            <a:extLst>
              <a:ext uri="{FF2B5EF4-FFF2-40B4-BE49-F238E27FC236}">
                <a16:creationId xmlns:a16="http://schemas.microsoft.com/office/drawing/2014/main" id="{410CF0B0-3653-2A22-5C0F-C549994CFA40}"/>
              </a:ext>
            </a:extLst>
          </p:cNvPr>
          <p:cNvPicPr preferRelativeResize="0"/>
          <p:nvPr/>
        </p:nvPicPr>
        <p:blipFill rotWithShape="1">
          <a:blip r:embed="rId2">
            <a:alphaModFix/>
          </a:blip>
          <a:srcRect/>
          <a:stretch/>
        </p:blipFill>
        <p:spPr>
          <a:xfrm>
            <a:off x="0" y="0"/>
            <a:ext cx="1783388" cy="1080120"/>
          </a:xfrm>
          <a:prstGeom prst="rect">
            <a:avLst/>
          </a:prstGeom>
          <a:noFill/>
          <a:ln>
            <a:noFill/>
          </a:ln>
        </p:spPr>
      </p:pic>
      <p:pic>
        <p:nvPicPr>
          <p:cNvPr id="3" name="Picture 2">
            <a:extLst>
              <a:ext uri="{FF2B5EF4-FFF2-40B4-BE49-F238E27FC236}">
                <a16:creationId xmlns:a16="http://schemas.microsoft.com/office/drawing/2014/main" id="{06C96F84-3A32-ABBA-DCBE-B72D2E08139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6753905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B8B2-62F0-8E37-E031-935DE99EBD7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647BF34-027D-1E6D-5C42-2AD62AC2875A}"/>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1052BEC0-24BD-C439-D3DB-083149D258E8}"/>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A9DB64F-2E3F-2616-0205-29CB2AAB81F5}"/>
              </a:ext>
            </a:extLst>
          </p:cNvPr>
          <p:cNvSpPr txBox="1"/>
          <p:nvPr/>
        </p:nvSpPr>
        <p:spPr>
          <a:xfrm>
            <a:off x="4282440" y="1944368"/>
            <a:ext cx="7538128" cy="3992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just"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वाटर बॉटल राफ्ट को आमतौर पर हमारे घरों में उपलब्ध खाली प्लास्टिक की पानी की बोतलों (कोल्ड ड्रिंक या पानी की बोतलों) से तैयार किया जा सकता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सामग्री की आवश्यकता</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04 मीटर नारियल फाइबर रस्सी (लगभग)</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05-06 1.5/2 लीटर की खाली प्लास्टिक की बोतलें (कोल्ड ड्रिंक या मिनरल वाटर की बोतलें)।</a:t>
            </a:r>
          </a:p>
        </p:txBody>
      </p:sp>
      <p:sp>
        <p:nvSpPr>
          <p:cNvPr id="11" name="Line">
            <a:extLst>
              <a:ext uri="{FF2B5EF4-FFF2-40B4-BE49-F238E27FC236}">
                <a16:creationId xmlns:a16="http://schemas.microsoft.com/office/drawing/2014/main" id="{1A3F608D-4A9D-F689-9763-EF3C3096BCD9}"/>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FAC7E5B3-5744-728C-C6AF-60B23F4C4BFC}"/>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7D4D0C60-9726-D84F-5D6D-945D78A94FC6}"/>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052EA934-056A-8648-FD7C-23E252BBAD74}"/>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991BEFD-9CD1-FC60-7CFD-71DF0C257D51}"/>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5</a:t>
            </a:fld>
            <a:endParaRPr dirty="0"/>
          </a:p>
        </p:txBody>
      </p:sp>
      <p:sp>
        <p:nvSpPr>
          <p:cNvPr id="9" name="Course Purpose">
            <a:extLst>
              <a:ext uri="{FF2B5EF4-FFF2-40B4-BE49-F238E27FC236}">
                <a16:creationId xmlns:a16="http://schemas.microsoft.com/office/drawing/2014/main" id="{E8989292-AEEF-F49B-987E-32F7B5513C4E}"/>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पानी की बोतल का बेड़ा</a:t>
            </a:r>
          </a:p>
        </p:txBody>
      </p:sp>
      <p:pic>
        <p:nvPicPr>
          <p:cNvPr id="2" name="Google Shape;1000100012;p1">
            <a:extLst>
              <a:ext uri="{FF2B5EF4-FFF2-40B4-BE49-F238E27FC236}">
                <a16:creationId xmlns:a16="http://schemas.microsoft.com/office/drawing/2014/main" id="{CDF551D2-7D01-BF1E-3CAD-D9CFAE040451}"/>
              </a:ext>
            </a:extLst>
          </p:cNvPr>
          <p:cNvPicPr preferRelativeResize="0"/>
          <p:nvPr/>
        </p:nvPicPr>
        <p:blipFill rotWithShape="1">
          <a:blip r:embed="rId2">
            <a:alphaModFix/>
          </a:blip>
          <a:srcRect/>
          <a:stretch/>
        </p:blipFill>
        <p:spPr>
          <a:xfrm>
            <a:off x="0" y="0"/>
            <a:ext cx="1783388" cy="1080120"/>
          </a:xfrm>
          <a:prstGeom prst="rect">
            <a:avLst/>
          </a:prstGeom>
          <a:noFill/>
          <a:ln>
            <a:noFill/>
          </a:ln>
        </p:spPr>
      </p:pic>
      <p:pic>
        <p:nvPicPr>
          <p:cNvPr id="3" name="Picture 2">
            <a:extLst>
              <a:ext uri="{FF2B5EF4-FFF2-40B4-BE49-F238E27FC236}">
                <a16:creationId xmlns:a16="http://schemas.microsoft.com/office/drawing/2014/main" id="{8BB2F9F4-2690-2763-AB95-736457F7906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40676563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B1CF9-4223-7ADB-6F32-95AD9622309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F25E620-61E1-FE5A-FBC5-4ECBF7FE3B29}"/>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DEA21884-99DD-7F48-EFBC-CCE7415137A4}"/>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4D076E1-C99E-63AD-BD0C-C494782CD11F}"/>
              </a:ext>
            </a:extLst>
          </p:cNvPr>
          <p:cNvSpPr txBox="1"/>
          <p:nvPr/>
        </p:nvSpPr>
        <p:spPr>
          <a:xfrm>
            <a:off x="4282440" y="1944368"/>
            <a:ext cx="7538128" cy="4708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7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बोतलों को सील करें: सुनिश्चित करें कि सभी खाली प्लास्टिक की बोतलें टूटी न हों और ढक्कन से कसकर सील की गई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7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700" dirty="0">
                <a:solidFill>
                  <a:schemeClr val="tx1"/>
                </a:solidFill>
              </a:rPr>
              <a:t>नीचे की गाँठ: प्रत्येक बोतल के नीचे से थोड़ा ऊपर एक क्लोव हिच गाँठ बाँधें, उसके बाद फिसलने से रोकने के लिए एक सुरक्षा गाँठ बाँधें।</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700" dirty="0">
              <a:solidFill>
                <a:schemeClr val="tx1"/>
              </a:solidFill>
            </a:endParaRPr>
          </a:p>
        </p:txBody>
      </p:sp>
      <p:sp>
        <p:nvSpPr>
          <p:cNvPr id="11" name="Line">
            <a:extLst>
              <a:ext uri="{FF2B5EF4-FFF2-40B4-BE49-F238E27FC236}">
                <a16:creationId xmlns:a16="http://schemas.microsoft.com/office/drawing/2014/main" id="{812D69E5-20A2-790B-B049-CADA25A4F517}"/>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3C8534D0-0F9D-CF8C-C0B9-92C4CBFE14BC}"/>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9C6F2266-6F0D-D656-F806-E608287B5905}"/>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2DE2E037-0CB7-29EE-A297-6C4534839856}"/>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90A4067E-23F1-BF09-0BE2-A1E6A2EB3AD8}"/>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6</a:t>
            </a:fld>
            <a:endParaRPr dirty="0"/>
          </a:p>
        </p:txBody>
      </p:sp>
      <p:sp>
        <p:nvSpPr>
          <p:cNvPr id="9" name="Course Purpose">
            <a:extLst>
              <a:ext uri="{FF2B5EF4-FFF2-40B4-BE49-F238E27FC236}">
                <a16:creationId xmlns:a16="http://schemas.microsoft.com/office/drawing/2014/main" id="{13647E19-CE0F-75A0-8FF6-6CBD7044836C}"/>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तैयारी की विधि</a:t>
            </a:r>
          </a:p>
        </p:txBody>
      </p:sp>
      <p:pic>
        <p:nvPicPr>
          <p:cNvPr id="2" name="Picture 1">
            <a:extLst>
              <a:ext uri="{FF2B5EF4-FFF2-40B4-BE49-F238E27FC236}">
                <a16:creationId xmlns:a16="http://schemas.microsoft.com/office/drawing/2014/main" id="{521C4662-1CE9-EF90-FEDB-3F865A5723E8}"/>
              </a:ext>
            </a:extLst>
          </p:cNvPr>
          <p:cNvPicPr>
            <a:picLocks noChangeAspect="1"/>
          </p:cNvPicPr>
          <p:nvPr/>
        </p:nvPicPr>
        <p:blipFill>
          <a:blip r:embed="rId2"/>
          <a:stretch>
            <a:fillRect/>
          </a:stretch>
        </p:blipFill>
        <p:spPr>
          <a:xfrm>
            <a:off x="264269" y="3083067"/>
            <a:ext cx="3534440" cy="2299012"/>
          </a:xfrm>
          <a:prstGeom prst="rect">
            <a:avLst/>
          </a:prstGeom>
        </p:spPr>
      </p:pic>
      <p:pic>
        <p:nvPicPr>
          <p:cNvPr id="3" name="Google Shape;1000100012;p1">
            <a:extLst>
              <a:ext uri="{FF2B5EF4-FFF2-40B4-BE49-F238E27FC236}">
                <a16:creationId xmlns:a16="http://schemas.microsoft.com/office/drawing/2014/main" id="{E2FDB14A-D641-F68B-A9E9-13EDDF953A6D}"/>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B23ECCA3-CE6E-AB2E-7048-1C0704791160}"/>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4667158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5DEB7-122A-38B2-F9ED-C858359F9A5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FEF262B-807C-4CA1-6A7C-5D8E1FA144FC}"/>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A4942B71-4984-2261-333B-BF55E1A7910D}"/>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F4C8220-D647-1A28-C950-9CCA25B2F92A}"/>
              </a:ext>
            </a:extLst>
          </p:cNvPr>
          <p:cNvSpPr txBox="1"/>
          <p:nvPr/>
        </p:nvSpPr>
        <p:spPr>
          <a:xfrm>
            <a:off x="4282440" y="1944368"/>
            <a:ext cx="7538128" cy="4861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अगल-बगल व्यवस्था: सभी बोतलों के लिए गाँठें दोहराएं और उन्हें अगल-बगल सुरक्षित रूप से बाँध दें।</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रस्सी के सिरे छोड़ें: छाती के चारों ओर बांधने के लिए रस्सी के शुरू और अंत में ½ मीटर की दूरी खाली रखें।</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शीर्ष गाँठ (बोतल गर्दन): प्रत्येक बोतल की गर्दन पर गाँठ लगाने की प्रक्रिया </a:t>
            </a:r>
            <a:r>
              <a:rPr lang="en-US" sz="2400" dirty="0" err="1">
                <a:solidFill>
                  <a:schemeClr val="tx1"/>
                </a:solidFill>
              </a:rPr>
              <a:t>को</a:t>
            </a:r>
            <a:r>
              <a:rPr lang="en-US" sz="2400" dirty="0">
                <a:solidFill>
                  <a:schemeClr val="tx1"/>
                </a:solidFill>
              </a:rPr>
              <a:t> </a:t>
            </a:r>
            <a:r>
              <a:rPr lang="en-US" sz="2400" dirty="0" err="1">
                <a:solidFill>
                  <a:schemeClr val="tx1"/>
                </a:solidFill>
              </a:rPr>
              <a:t>दोहराएं</a:t>
            </a:r>
            <a:r>
              <a:rPr lang="en-US" sz="2400" dirty="0">
                <a:solidFill>
                  <a:schemeClr val="tx1"/>
                </a:solidFill>
              </a:rPr>
              <a:t> तथा दोनों सिरों पर ½ मीटर रस्सी को मुक्त रखें।</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अंतिम सेटअप: आपके पास व्यक्ति की छाती पर राफ्ट को सुरक्षित करने के लिए 4 मुक्त रस्सी के सिरे होंगे - आपकी पानी की बोतल राफ्ट अब उपयोग के लिए तैयार है।</a:t>
            </a:r>
          </a:p>
        </p:txBody>
      </p:sp>
      <p:sp>
        <p:nvSpPr>
          <p:cNvPr id="11" name="Line">
            <a:extLst>
              <a:ext uri="{FF2B5EF4-FFF2-40B4-BE49-F238E27FC236}">
                <a16:creationId xmlns:a16="http://schemas.microsoft.com/office/drawing/2014/main" id="{BBE6FC52-69D6-D0A5-EFDA-0EFC40B5B032}"/>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BBA6F6A7-9E88-95F9-F8CA-96C63E14A901}"/>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344C19DF-1C3E-38E4-2B5F-9944EB075EAC}"/>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A4BC5B2C-27D1-4F55-01A0-4C6CE3C1E5CD}"/>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7B26A6EC-4E8D-A1EB-E1F0-2130B919523F}"/>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7</a:t>
            </a:fld>
            <a:endParaRPr dirty="0"/>
          </a:p>
        </p:txBody>
      </p:sp>
      <p:sp>
        <p:nvSpPr>
          <p:cNvPr id="9" name="Course Purpose">
            <a:extLst>
              <a:ext uri="{FF2B5EF4-FFF2-40B4-BE49-F238E27FC236}">
                <a16:creationId xmlns:a16="http://schemas.microsoft.com/office/drawing/2014/main" id="{8979BB2B-7E6F-C363-46C5-595FAEEBB8F9}"/>
              </a:ext>
            </a:extLst>
          </p:cNvPr>
          <p:cNvSpPr txBox="1"/>
          <p:nvPr/>
        </p:nvSpPr>
        <p:spPr>
          <a:xfrm>
            <a:off x="198576" y="1392171"/>
            <a:ext cx="3712433" cy="1076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तैयारी की विधि</a:t>
            </a:r>
          </a:p>
        </p:txBody>
      </p:sp>
      <p:pic>
        <p:nvPicPr>
          <p:cNvPr id="3" name="Picture 2">
            <a:extLst>
              <a:ext uri="{FF2B5EF4-FFF2-40B4-BE49-F238E27FC236}">
                <a16:creationId xmlns:a16="http://schemas.microsoft.com/office/drawing/2014/main" id="{14A6E370-3615-75F2-5834-69AC28B0D2D5}"/>
              </a:ext>
            </a:extLst>
          </p:cNvPr>
          <p:cNvPicPr>
            <a:picLocks noChangeAspect="1"/>
          </p:cNvPicPr>
          <p:nvPr/>
        </p:nvPicPr>
        <p:blipFill>
          <a:blip r:embed="rId2"/>
          <a:stretch>
            <a:fillRect/>
          </a:stretch>
        </p:blipFill>
        <p:spPr>
          <a:xfrm>
            <a:off x="734240" y="2998537"/>
            <a:ext cx="2515527" cy="2752927"/>
          </a:xfrm>
          <a:prstGeom prst="rect">
            <a:avLst/>
          </a:prstGeom>
        </p:spPr>
      </p:pic>
      <p:pic>
        <p:nvPicPr>
          <p:cNvPr id="2" name="Google Shape;1000100012;p1">
            <a:extLst>
              <a:ext uri="{FF2B5EF4-FFF2-40B4-BE49-F238E27FC236}">
                <a16:creationId xmlns:a16="http://schemas.microsoft.com/office/drawing/2014/main" id="{804B6DF6-4571-4A1F-D8FD-C55EF1DF54AB}"/>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7D04F9B0-1A21-560A-684B-CB7032B6A25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4110921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BB22-03E6-7051-4724-9E26D28AAE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48E7881-7CAC-407C-A5EC-7E6C47E63886}"/>
              </a:ext>
            </a:extLst>
          </p:cNvPr>
          <p:cNvSpPr/>
          <p:nvPr/>
        </p:nvSpPr>
        <p:spPr>
          <a:xfrm>
            <a:off x="4083866" y="99392"/>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68298E87-0846-A28C-41A4-4A796984B88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2FC5B8C-6D32-E669-E85B-826EFE7F9E9F}"/>
              </a:ext>
            </a:extLst>
          </p:cNvPr>
          <p:cNvSpPr txBox="1"/>
          <p:nvPr/>
        </p:nvSpPr>
        <p:spPr>
          <a:xfrm>
            <a:off x="4282440" y="1944368"/>
            <a:ext cx="7538128" cy="3898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बोतल </a:t>
            </a:r>
            <a:r>
              <a:rPr lang="en-US" sz="2400" dirty="0" err="1">
                <a:solidFill>
                  <a:schemeClr val="tx1"/>
                </a:solidFill>
              </a:rPr>
              <a:t>के</a:t>
            </a:r>
            <a:r>
              <a:rPr lang="en-US" sz="2400" dirty="0">
                <a:solidFill>
                  <a:schemeClr val="tx1"/>
                </a:solidFill>
              </a:rPr>
              <a:t> </a:t>
            </a:r>
            <a:r>
              <a:rPr lang="en-US" sz="2400" dirty="0" err="1">
                <a:solidFill>
                  <a:schemeClr val="tx1"/>
                </a:solidFill>
              </a:rPr>
              <a:t>बेड़</a:t>
            </a:r>
            <a:r>
              <a:rPr lang="en-US" sz="2400" dirty="0">
                <a:solidFill>
                  <a:schemeClr val="tx1"/>
                </a:solidFill>
              </a:rPr>
              <a:t> को किसी व्यक्ति की छाती पर ठीक </a:t>
            </a:r>
            <a:r>
              <a:rPr lang="en-US" sz="2400" dirty="0" err="1">
                <a:solidFill>
                  <a:schemeClr val="tx1"/>
                </a:solidFill>
              </a:rPr>
              <a:t>से</a:t>
            </a:r>
            <a:r>
              <a:rPr lang="en-US" sz="2400" dirty="0">
                <a:solidFill>
                  <a:schemeClr val="tx1"/>
                </a:solidFill>
              </a:rPr>
              <a:t> </a:t>
            </a:r>
            <a:r>
              <a:rPr lang="en-US" sz="2400" dirty="0" err="1">
                <a:solidFill>
                  <a:schemeClr val="tx1"/>
                </a:solidFill>
              </a:rPr>
              <a:t>बांधें</a:t>
            </a:r>
            <a:r>
              <a:rPr lang="hi-IN" sz="2400" dirty="0">
                <a:solidFill>
                  <a:schemeClr val="tx1"/>
                </a:solidFill>
              </a:rPr>
              <a:t>|</a:t>
            </a:r>
            <a:endParaRPr lang="en-US" sz="2400" dirty="0">
              <a:solidFill>
                <a:schemeClr val="tx1"/>
              </a:solidFill>
            </a:endParaRP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बोतलों को पीछे की ओर क्रॉस गांठ लगाकर छाती पर (कंधे के जोड़ के नीचे) रखा जाना चाहिए।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बोतल का गर्दन वाला भाग नीचे की ओर होना चाहिए।</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सुनिश्चित करें कि बोतलें व्यक्ति के शरीर से ठीक से बंधी हुई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p:txBody>
      </p:sp>
      <p:sp>
        <p:nvSpPr>
          <p:cNvPr id="11" name="Line">
            <a:extLst>
              <a:ext uri="{FF2B5EF4-FFF2-40B4-BE49-F238E27FC236}">
                <a16:creationId xmlns:a16="http://schemas.microsoft.com/office/drawing/2014/main" id="{65BA7B93-D9E5-78ED-5CC1-C171185FBD24}"/>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9BDE03F5-7646-596E-044F-60E4EC041619}"/>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99DB0644-A41F-80C1-BFA8-7879401C6A22}"/>
              </a:ext>
            </a:extLst>
          </p:cNvPr>
          <p:cNvSpPr txBox="1"/>
          <p:nvPr/>
        </p:nvSpPr>
        <p:spPr>
          <a:xfrm>
            <a:off x="10781106" y="6406669"/>
            <a:ext cx="688188" cy="309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BC5398C5-F40F-02CE-4B3D-0359130DC746}"/>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E534C727-4DE4-DA3C-BB97-8E3F5AFF20B6}"/>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8</a:t>
            </a:fld>
            <a:endParaRPr dirty="0"/>
          </a:p>
        </p:txBody>
      </p:sp>
      <p:sp>
        <p:nvSpPr>
          <p:cNvPr id="9" name="Course Purpose">
            <a:extLst>
              <a:ext uri="{FF2B5EF4-FFF2-40B4-BE49-F238E27FC236}">
                <a16:creationId xmlns:a16="http://schemas.microsoft.com/office/drawing/2014/main" id="{488E92A2-C95E-2B46-F872-0DAAF04FC9E6}"/>
              </a:ext>
            </a:extLst>
          </p:cNvPr>
          <p:cNvSpPr txBox="1"/>
          <p:nvPr/>
        </p:nvSpPr>
        <p:spPr>
          <a:xfrm>
            <a:off x="198576" y="1392171"/>
            <a:ext cx="3712433" cy="1076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उपयोग करने की विधि</a:t>
            </a:r>
          </a:p>
        </p:txBody>
      </p:sp>
      <p:pic>
        <p:nvPicPr>
          <p:cNvPr id="3" name="Picture 2">
            <a:extLst>
              <a:ext uri="{FF2B5EF4-FFF2-40B4-BE49-F238E27FC236}">
                <a16:creationId xmlns:a16="http://schemas.microsoft.com/office/drawing/2014/main" id="{C7F7FD50-840C-CFD7-BFDB-B9261E0F93BF}"/>
              </a:ext>
            </a:extLst>
          </p:cNvPr>
          <p:cNvPicPr>
            <a:picLocks noChangeAspect="1"/>
          </p:cNvPicPr>
          <p:nvPr/>
        </p:nvPicPr>
        <p:blipFill>
          <a:blip r:embed="rId2"/>
          <a:stretch>
            <a:fillRect/>
          </a:stretch>
        </p:blipFill>
        <p:spPr>
          <a:xfrm>
            <a:off x="734240" y="2998537"/>
            <a:ext cx="2515527" cy="2752927"/>
          </a:xfrm>
          <a:prstGeom prst="rect">
            <a:avLst/>
          </a:prstGeom>
        </p:spPr>
      </p:pic>
      <p:pic>
        <p:nvPicPr>
          <p:cNvPr id="2" name="Google Shape;1000100012;p1">
            <a:extLst>
              <a:ext uri="{FF2B5EF4-FFF2-40B4-BE49-F238E27FC236}">
                <a16:creationId xmlns:a16="http://schemas.microsoft.com/office/drawing/2014/main" id="{8B8D4B18-5E1B-13FB-EFDB-31CBC3F2D74E}"/>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6AAB5704-DA66-7163-DB0E-28D4FF97931A}"/>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14667830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D9B18-7085-68CC-9E27-AACA39D0597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D4428D8-310A-17EA-A752-DCCD1EEB30AE}"/>
              </a:ext>
            </a:extLst>
          </p:cNvPr>
          <p:cNvSpPr/>
          <p:nvPr/>
        </p:nvSpPr>
        <p:spPr>
          <a:xfrm>
            <a:off x="4083866" y="0"/>
            <a:ext cx="8108135" cy="6858000"/>
          </a:xfrm>
          <a:prstGeom prst="rect">
            <a:avLst/>
          </a:prstGeom>
          <a:solidFill>
            <a:schemeClr val="accent6">
              <a:lumMod val="20000"/>
              <a:lumOff val="80000"/>
            </a:schemeClr>
          </a:solidFill>
          <a:ln w="12700">
            <a:miter lim="400000"/>
          </a:ln>
        </p:spPr>
        <p:txBody>
          <a:bodyPr lIns="39141" tIns="39141" rIns="39141" bIns="39141"/>
          <a:lstStyle/>
          <a:p>
            <a:pPr algn="l" rtl="0"/>
            <a:endParaRPr sz="700"/>
          </a:p>
        </p:txBody>
      </p:sp>
      <p:sp>
        <p:nvSpPr>
          <p:cNvPr id="8" name="Rectangle">
            <a:extLst>
              <a:ext uri="{FF2B5EF4-FFF2-40B4-BE49-F238E27FC236}">
                <a16:creationId xmlns:a16="http://schemas.microsoft.com/office/drawing/2014/main" id="{5F2B459E-5871-FC0B-BCF0-11583A9A8692}"/>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B2CB1C1-25A3-A03F-C72E-AFF066E128C6}"/>
              </a:ext>
            </a:extLst>
          </p:cNvPr>
          <p:cNvSpPr txBox="1"/>
          <p:nvPr/>
        </p:nvSpPr>
        <p:spPr>
          <a:xfrm>
            <a:off x="4282440" y="1944368"/>
            <a:ext cx="7538128" cy="5374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यह बेड़ा पूरी तरह से हवा से भरे फुटबॉल वॉलीबॉल (जो पंचर नहीं है) से बनाया गया 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आवश्यक सामग्री</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दो फुटबॉल या बास्केटबॉल (पूरी तरह से हवा से भरे हुए, पंचर नहीं)</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दो नायलॉन जाल (अधिमानतः मोटी, अच्छी गुणवत्ता वाली नायलॉन रस्सी) - प्रत्येक गेंद के लिए एक</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r>
              <a:rPr lang="en-US" sz="2400" dirty="0">
                <a:solidFill>
                  <a:schemeClr val="tx1"/>
                </a:solidFill>
              </a:rPr>
              <a:t>10 मीटर रस्सी (मोटी नायलॉन या नारियल फाइबर, लगभग 5-8 मिमी व्यास)</a:t>
            </a:r>
          </a:p>
          <a:p>
            <a:pPr marL="457200" indent="-457200" algn="l" rtl="0">
              <a:spcBef>
                <a:spcPts val="2000"/>
              </a:spcBef>
              <a:buSzPct val="100000"/>
              <a:buFont typeface="Arial" panose="020B0604020202020204" pitchFamily="34" charset="0"/>
              <a:buChar char="•"/>
              <a:defRPr sz="5400">
                <a:latin typeface="Open Sans"/>
                <a:ea typeface="Open Sans"/>
                <a:cs typeface="Open Sans"/>
                <a:sym typeface="Open Sans"/>
              </a:defRPr>
            </a:pPr>
            <a:endParaRPr lang="en-US" sz="2400" dirty="0">
              <a:solidFill>
                <a:schemeClr val="tx1"/>
              </a:solidFill>
            </a:endParaRPr>
          </a:p>
        </p:txBody>
      </p:sp>
      <p:sp>
        <p:nvSpPr>
          <p:cNvPr id="11" name="Line">
            <a:extLst>
              <a:ext uri="{FF2B5EF4-FFF2-40B4-BE49-F238E27FC236}">
                <a16:creationId xmlns:a16="http://schemas.microsoft.com/office/drawing/2014/main" id="{1BC3749B-2FD8-9956-47A0-67878A7CB900}"/>
              </a:ext>
            </a:extLst>
          </p:cNvPr>
          <p:cNvSpPr/>
          <p:nvPr/>
        </p:nvSpPr>
        <p:spPr>
          <a:xfrm>
            <a:off x="3798709" y="1392171"/>
            <a:ext cx="8505593" cy="391271"/>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1" tIns="39141" rIns="39141" bIns="39141"/>
          <a:lstStyle/>
          <a:p>
            <a:pPr algn="l" rtl="0"/>
            <a:endParaRPr sz="700"/>
          </a:p>
        </p:txBody>
      </p:sp>
      <p:sp>
        <p:nvSpPr>
          <p:cNvPr id="113" name="Rectangle">
            <a:extLst>
              <a:ext uri="{FF2B5EF4-FFF2-40B4-BE49-F238E27FC236}">
                <a16:creationId xmlns:a16="http://schemas.microsoft.com/office/drawing/2014/main" id="{0544C20B-9C48-38B4-A221-73BFF2994ACE}"/>
              </a:ext>
            </a:extLst>
          </p:cNvPr>
          <p:cNvSpPr/>
          <p:nvPr/>
        </p:nvSpPr>
        <p:spPr>
          <a:xfrm>
            <a:off x="508000" y="6756400"/>
            <a:ext cx="1907669" cy="101600"/>
          </a:xfrm>
          <a:prstGeom prst="rect">
            <a:avLst/>
          </a:prstGeom>
          <a:solidFill>
            <a:srgbClr val="585756"/>
          </a:solidFill>
          <a:ln w="12700">
            <a:miter lim="400000"/>
          </a:ln>
        </p:spPr>
        <p:txBody>
          <a:bodyPr lIns="39141" tIns="39141" rIns="39141" bIns="39141"/>
          <a:lstStyle/>
          <a:p>
            <a:pPr algn="l" rtl="0"/>
            <a:endParaRPr sz="700"/>
          </a:p>
        </p:txBody>
      </p:sp>
      <p:sp>
        <p:nvSpPr>
          <p:cNvPr id="114" name="PPT 2 -">
            <a:extLst>
              <a:ext uri="{FF2B5EF4-FFF2-40B4-BE49-F238E27FC236}">
                <a16:creationId xmlns:a16="http://schemas.microsoft.com/office/drawing/2014/main" id="{734BCB59-6AF2-C612-AA74-DCEAA235D2F5}"/>
              </a:ext>
            </a:extLst>
          </p:cNvPr>
          <p:cNvSpPr txBox="1"/>
          <p:nvPr/>
        </p:nvSpPr>
        <p:spPr>
          <a:xfrm>
            <a:off x="10781106" y="6406669"/>
            <a:ext cx="688188" cy="309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1" tIns="39141" rIns="39141" bIns="39141">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a:t>पीपीटी 2 -</a:t>
            </a:r>
          </a:p>
        </p:txBody>
      </p:sp>
      <p:sp>
        <p:nvSpPr>
          <p:cNvPr id="115" name="Rectangle">
            <a:extLst>
              <a:ext uri="{FF2B5EF4-FFF2-40B4-BE49-F238E27FC236}">
                <a16:creationId xmlns:a16="http://schemas.microsoft.com/office/drawing/2014/main" id="{E42EFBB3-5C84-6CD2-807F-71506B07D249}"/>
              </a:ext>
            </a:extLst>
          </p:cNvPr>
          <p:cNvSpPr/>
          <p:nvPr/>
        </p:nvSpPr>
        <p:spPr>
          <a:xfrm>
            <a:off x="10769600" y="6756400"/>
            <a:ext cx="939800" cy="101600"/>
          </a:xfrm>
          <a:prstGeom prst="rect">
            <a:avLst/>
          </a:prstGeom>
          <a:solidFill>
            <a:srgbClr val="585756"/>
          </a:solidFill>
          <a:ln w="12700">
            <a:miter lim="400000"/>
          </a:ln>
        </p:spPr>
        <p:txBody>
          <a:bodyPr lIns="39141" tIns="39141" rIns="39141" bIns="39141"/>
          <a:lstStyle/>
          <a:p>
            <a:pPr algn="l" rtl="0"/>
            <a:endParaRPr sz="700"/>
          </a:p>
        </p:txBody>
      </p:sp>
      <p:sp>
        <p:nvSpPr>
          <p:cNvPr id="116" name="Slide Number">
            <a:extLst>
              <a:ext uri="{FF2B5EF4-FFF2-40B4-BE49-F238E27FC236}">
                <a16:creationId xmlns:a16="http://schemas.microsoft.com/office/drawing/2014/main" id="{1730E06D-885E-6D15-3F68-4C41D76ED597}"/>
              </a:ext>
            </a:extLst>
          </p:cNvPr>
          <p:cNvSpPr txBox="1">
            <a:spLocks noGrp="1"/>
          </p:cNvSpPr>
          <p:nvPr>
            <p:ph type="sldNum" sz="quarter" idx="2"/>
          </p:nvPr>
        </p:nvSpPr>
        <p:spPr>
          <a:xfrm>
            <a:off x="11460569" y="6332395"/>
            <a:ext cx="193372" cy="3386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9</a:t>
            </a:fld>
            <a:endParaRPr dirty="0"/>
          </a:p>
        </p:txBody>
      </p:sp>
      <p:sp>
        <p:nvSpPr>
          <p:cNvPr id="9" name="Course Purpose">
            <a:extLst>
              <a:ext uri="{FF2B5EF4-FFF2-40B4-BE49-F238E27FC236}">
                <a16:creationId xmlns:a16="http://schemas.microsoft.com/office/drawing/2014/main" id="{2A27FD00-E732-6CB0-AFC8-B84D53C915B0}"/>
              </a:ext>
            </a:extLst>
          </p:cNvPr>
          <p:cNvSpPr txBox="1"/>
          <p:nvPr/>
        </p:nvSpPr>
        <p:spPr>
          <a:xfrm>
            <a:off x="198576" y="1392171"/>
            <a:ext cx="3712433" cy="577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1" tIns="39141" rIns="39141" bIns="39141">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90000"/>
              </a:lnSpc>
              <a:defRPr sz="7200" b="1" cap="all">
                <a:solidFill>
                  <a:srgbClr val="C00000"/>
                </a:solidFill>
                <a:latin typeface="Open Sans"/>
                <a:ea typeface="Open Sans"/>
                <a:cs typeface="Open Sans"/>
                <a:sym typeface="Open Sans"/>
              </a:defRPr>
            </a:pPr>
            <a:r>
              <a:rPr lang="en-IN" sz="3600" dirty="0"/>
              <a:t>बॉल राफ्ट</a:t>
            </a:r>
          </a:p>
        </p:txBody>
      </p:sp>
      <p:pic>
        <p:nvPicPr>
          <p:cNvPr id="2" name="Picture 1">
            <a:extLst>
              <a:ext uri="{FF2B5EF4-FFF2-40B4-BE49-F238E27FC236}">
                <a16:creationId xmlns:a16="http://schemas.microsoft.com/office/drawing/2014/main" id="{2BAFE4F8-D509-08DC-7252-15DC5F76E602}"/>
              </a:ext>
            </a:extLst>
          </p:cNvPr>
          <p:cNvPicPr>
            <a:picLocks noChangeAspect="1"/>
          </p:cNvPicPr>
          <p:nvPr/>
        </p:nvPicPr>
        <p:blipFill>
          <a:blip r:embed="rId2"/>
          <a:stretch>
            <a:fillRect/>
          </a:stretch>
        </p:blipFill>
        <p:spPr>
          <a:xfrm>
            <a:off x="561452" y="2235886"/>
            <a:ext cx="3237257" cy="3785944"/>
          </a:xfrm>
          <a:prstGeom prst="rect">
            <a:avLst/>
          </a:prstGeom>
        </p:spPr>
      </p:pic>
      <p:pic>
        <p:nvPicPr>
          <p:cNvPr id="3" name="Google Shape;1000100012;p1">
            <a:extLst>
              <a:ext uri="{FF2B5EF4-FFF2-40B4-BE49-F238E27FC236}">
                <a16:creationId xmlns:a16="http://schemas.microsoft.com/office/drawing/2014/main" id="{34F1619F-49E1-5181-FEA2-3663989B3D5A}"/>
              </a:ext>
            </a:extLst>
          </p:cNvPr>
          <p:cNvPicPr preferRelativeResize="0"/>
          <p:nvPr/>
        </p:nvPicPr>
        <p:blipFill rotWithShape="1">
          <a:blip r:embed="rId3">
            <a:alphaModFix/>
          </a:blip>
          <a:srcRect/>
          <a:stretch/>
        </p:blipFill>
        <p:spPr>
          <a:xfrm>
            <a:off x="0" y="0"/>
            <a:ext cx="1783388" cy="1080120"/>
          </a:xfrm>
          <a:prstGeom prst="rect">
            <a:avLst/>
          </a:prstGeom>
          <a:noFill/>
          <a:ln>
            <a:noFill/>
          </a:ln>
        </p:spPr>
      </p:pic>
      <p:pic>
        <p:nvPicPr>
          <p:cNvPr id="4" name="Picture 3">
            <a:extLst>
              <a:ext uri="{FF2B5EF4-FFF2-40B4-BE49-F238E27FC236}">
                <a16:creationId xmlns:a16="http://schemas.microsoft.com/office/drawing/2014/main" id="{71325F2B-EE16-3BFA-A2D2-AAB507399C8F}"/>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11023615" y="46080"/>
            <a:ext cx="1080000" cy="1188000"/>
          </a:xfrm>
          <a:prstGeom prst="rect">
            <a:avLst/>
          </a:prstGeom>
        </p:spPr>
      </p:pic>
    </p:spTree>
    <p:extLst>
      <p:ext uri="{BB962C8B-B14F-4D97-AF65-F5344CB8AC3E}">
        <p14:creationId xmlns:p14="http://schemas.microsoft.com/office/powerpoint/2010/main" val="2116039813"/>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486</TotalTime>
  <Words>1959</Words>
  <Application>Microsoft Office PowerPoint</Application>
  <PresentationFormat>Widescreen</PresentationFormat>
  <Paragraphs>209</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Calibri Light</vt:lpstr>
      <vt:lpstr>Kruti Dev 011</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MANAGEMENT</dc:title>
  <dc:creator>ss</dc:creator>
  <cp:lastModifiedBy>SO TRG</cp:lastModifiedBy>
  <cp:revision>152</cp:revision>
  <dcterms:created xsi:type="dcterms:W3CDTF">2010-10-13T09:59:00Z</dcterms:created>
  <dcterms:modified xsi:type="dcterms:W3CDTF">2025-12-17T06:53:12Z</dcterms:modified>
</cp:coreProperties>
</file>