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85"/>
  </p:notesMasterIdLst>
  <p:sldIdLst>
    <p:sldId id="256" r:id="rId3"/>
    <p:sldId id="1060" r:id="rId4"/>
    <p:sldId id="1033" r:id="rId5"/>
    <p:sldId id="1104" r:id="rId6"/>
    <p:sldId id="1106" r:id="rId7"/>
    <p:sldId id="1107" r:id="rId8"/>
    <p:sldId id="1108" r:id="rId9"/>
    <p:sldId id="1109" r:id="rId10"/>
    <p:sldId id="1110" r:id="rId11"/>
    <p:sldId id="1111" r:id="rId12"/>
    <p:sldId id="1112" r:id="rId13"/>
    <p:sldId id="1114" r:id="rId14"/>
    <p:sldId id="1115" r:id="rId15"/>
    <p:sldId id="1116" r:id="rId16"/>
    <p:sldId id="1117" r:id="rId17"/>
    <p:sldId id="1118" r:id="rId18"/>
    <p:sldId id="1119" r:id="rId19"/>
    <p:sldId id="1120" r:id="rId20"/>
    <p:sldId id="1073" r:id="rId21"/>
    <p:sldId id="1206" r:id="rId22"/>
    <p:sldId id="1074" r:id="rId23"/>
    <p:sldId id="1075" r:id="rId24"/>
    <p:sldId id="1076" r:id="rId25"/>
    <p:sldId id="1077" r:id="rId26"/>
    <p:sldId id="1078" r:id="rId27"/>
    <p:sldId id="1079" r:id="rId28"/>
    <p:sldId id="1080" r:id="rId29"/>
    <p:sldId id="1081" r:id="rId30"/>
    <p:sldId id="1082" r:id="rId31"/>
    <p:sldId id="1083" r:id="rId32"/>
    <p:sldId id="1084" r:id="rId33"/>
    <p:sldId id="1124" r:id="rId34"/>
    <p:sldId id="1125" r:id="rId35"/>
    <p:sldId id="1126" r:id="rId36"/>
    <p:sldId id="1127" r:id="rId37"/>
    <p:sldId id="1207" r:id="rId38"/>
    <p:sldId id="1134" r:id="rId39"/>
    <p:sldId id="1135" r:id="rId40"/>
    <p:sldId id="1128" r:id="rId41"/>
    <p:sldId id="1136" r:id="rId42"/>
    <p:sldId id="1142" r:id="rId43"/>
    <p:sldId id="1146" r:id="rId44"/>
    <p:sldId id="1143" r:id="rId45"/>
    <p:sldId id="1151" r:id="rId46"/>
    <p:sldId id="1152" r:id="rId47"/>
    <p:sldId id="1144" r:id="rId48"/>
    <p:sldId id="1145" r:id="rId49"/>
    <p:sldId id="1153" r:id="rId50"/>
    <p:sldId id="1154" r:id="rId51"/>
    <p:sldId id="1155" r:id="rId52"/>
    <p:sldId id="1156" r:id="rId53"/>
    <p:sldId id="1157" r:id="rId54"/>
    <p:sldId id="1158" r:id="rId55"/>
    <p:sldId id="1159" r:id="rId56"/>
    <p:sldId id="1160" r:id="rId57"/>
    <p:sldId id="1161" r:id="rId58"/>
    <p:sldId id="1162" r:id="rId59"/>
    <p:sldId id="1163" r:id="rId60"/>
    <p:sldId id="1164" r:id="rId61"/>
    <p:sldId id="1165" r:id="rId62"/>
    <p:sldId id="1166" r:id="rId63"/>
    <p:sldId id="1175" r:id="rId64"/>
    <p:sldId id="1176" r:id="rId65"/>
    <p:sldId id="1177" r:id="rId66"/>
    <p:sldId id="1184" r:id="rId67"/>
    <p:sldId id="1185" r:id="rId68"/>
    <p:sldId id="1178" r:id="rId69"/>
    <p:sldId id="1179" r:id="rId70"/>
    <p:sldId id="1182" r:id="rId71"/>
    <p:sldId id="1181" r:id="rId72"/>
    <p:sldId id="1183" r:id="rId73"/>
    <p:sldId id="1209" r:id="rId74"/>
    <p:sldId id="1186" r:id="rId75"/>
    <p:sldId id="1193" r:id="rId76"/>
    <p:sldId id="1194" r:id="rId77"/>
    <p:sldId id="1200" r:id="rId78"/>
    <p:sldId id="1201" r:id="rId79"/>
    <p:sldId id="1187" r:id="rId80"/>
    <p:sldId id="1205" r:id="rId81"/>
    <p:sldId id="1203" r:id="rId82"/>
    <p:sldId id="1204" r:id="rId83"/>
    <p:sldId id="274"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737" autoAdjust="0"/>
  </p:normalViewPr>
  <p:slideViewPr>
    <p:cSldViewPr snapToGrid="0">
      <p:cViewPr varScale="1">
        <p:scale>
          <a:sx n="75" d="100"/>
          <a:sy n="75" d="100"/>
        </p:scale>
        <p:origin x="1104" y="6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tableStyles" Target="tableStyle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viewProps" Target="view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E78183-31F2-4AE2-831A-135BBB5E3570}" type="datetimeFigureOut">
              <a:rPr lang="en-US" smtClean="0"/>
              <a:t>12/17/2025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12F458-C8E8-4F03-8D76-44D693802341}" type="slidenum">
              <a:rPr lang="en-US" smtClean="0"/>
              <a:t>‹#›</a:t>
            </a:fld>
            <a:endParaRPr lang="en-US"/>
          </a:p>
        </p:txBody>
      </p:sp>
    </p:spTree>
    <p:extLst>
      <p:ext uri="{BB962C8B-B14F-4D97-AF65-F5344CB8AC3E}">
        <p14:creationId xmlns:p14="http://schemas.microsoft.com/office/powerpoint/2010/main" val="1976855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rtl="0"/>
            <a:endParaRPr lang="en-IN" dirty="0"/>
          </a:p>
        </p:txBody>
      </p:sp>
    </p:spTree>
    <p:extLst>
      <p:ext uri="{BB962C8B-B14F-4D97-AF65-F5344CB8AC3E}">
        <p14:creationId xmlns:p14="http://schemas.microsoft.com/office/powerpoint/2010/main" val="3721631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4BC7E-B0E5-E320-FF62-D7B26686B7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83E821C6-5FD9-B8B1-290D-D1500BD025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5" name="Footer Placeholder 4">
            <a:extLst>
              <a:ext uri="{FF2B5EF4-FFF2-40B4-BE49-F238E27FC236}">
                <a16:creationId xmlns:a16="http://schemas.microsoft.com/office/drawing/2014/main" id="{35E9FDF0-FE12-ECD3-4D31-951EB5C94F1E}"/>
              </a:ext>
            </a:extLst>
          </p:cNvPr>
          <p:cNvSpPr>
            <a:spLocks noGrp="1"/>
          </p:cNvSpPr>
          <p:nvPr>
            <p:ph type="ftr" sz="quarter" idx="11"/>
          </p:nvPr>
        </p:nvSpPr>
        <p:spPr>
          <a:xfrm>
            <a:off x="4038600" y="6356350"/>
            <a:ext cx="4114800" cy="365125"/>
          </a:xfrm>
          <a:prstGeom prst="rect">
            <a:avLst/>
          </a:prstGeom>
        </p:spPr>
        <p:txBody>
          <a:bodyPr/>
          <a:lstStyle/>
          <a:p>
            <a:r>
              <a:rPr lang="en-IN"/>
              <a:t>2nd BN NDRF KOLKATA</a:t>
            </a:r>
          </a:p>
        </p:txBody>
      </p:sp>
      <p:sp>
        <p:nvSpPr>
          <p:cNvPr id="6" name="Slide Number Placeholder 5">
            <a:extLst>
              <a:ext uri="{FF2B5EF4-FFF2-40B4-BE49-F238E27FC236}">
                <a16:creationId xmlns:a16="http://schemas.microsoft.com/office/drawing/2014/main" id="{AEC6A1C0-AFBD-30C9-7F02-D00E867D75A3}"/>
              </a:ext>
            </a:extLst>
          </p:cNvPr>
          <p:cNvSpPr>
            <a:spLocks noGrp="1"/>
          </p:cNvSpPr>
          <p:nvPr>
            <p:ph type="sldNum" sz="quarter" idx="12"/>
          </p:nvPr>
        </p:nvSpPr>
        <p:spPr>
          <a:xfrm>
            <a:off x="8610600" y="6356350"/>
            <a:ext cx="2743200" cy="365125"/>
          </a:xfrm>
          <a:prstGeom prst="rect">
            <a:avLst/>
          </a:prstGeom>
        </p:spPr>
        <p:txBody>
          <a:bodyPr/>
          <a:lstStyle/>
          <a:p>
            <a:fld id="{2BB1E14F-796C-409E-9B94-89634ADD74DA}" type="slidenum">
              <a:rPr lang="en-IN" smtClean="0"/>
              <a:t>‹#›</a:t>
            </a:fld>
            <a:endParaRPr lang="en-IN"/>
          </a:p>
        </p:txBody>
      </p:sp>
    </p:spTree>
    <p:extLst>
      <p:ext uri="{BB962C8B-B14F-4D97-AF65-F5344CB8AC3E}">
        <p14:creationId xmlns:p14="http://schemas.microsoft.com/office/powerpoint/2010/main" val="4265603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FD866-D82D-AF72-4BA0-DF895FAD5B28}"/>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4ED88CA6-BD4E-93E5-5AB4-D9C985DA11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7711EBB-48BF-0A59-7448-CDC43D707A8A}"/>
              </a:ext>
            </a:extLst>
          </p:cNvPr>
          <p:cNvSpPr>
            <a:spLocks noGrp="1"/>
          </p:cNvSpPr>
          <p:nvPr>
            <p:ph type="dt" sz="half" idx="10"/>
          </p:nvPr>
        </p:nvSpPr>
        <p:spPr>
          <a:xfrm>
            <a:off x="838200" y="6356350"/>
            <a:ext cx="2743200" cy="365125"/>
          </a:xfrm>
          <a:prstGeom prst="rect">
            <a:avLst/>
          </a:prstGeom>
        </p:spPr>
        <p:txBody>
          <a:bodyPr/>
          <a:lstStyle/>
          <a:p>
            <a:r>
              <a:rPr lang="en-US"/>
              <a:t>16.07.2024</a:t>
            </a:r>
            <a:endParaRPr lang="en-IN"/>
          </a:p>
        </p:txBody>
      </p:sp>
      <p:sp>
        <p:nvSpPr>
          <p:cNvPr id="5" name="Footer Placeholder 4">
            <a:extLst>
              <a:ext uri="{FF2B5EF4-FFF2-40B4-BE49-F238E27FC236}">
                <a16:creationId xmlns:a16="http://schemas.microsoft.com/office/drawing/2014/main" id="{0145D100-1476-2A23-B5B6-A5E87A39B0FF}"/>
              </a:ext>
            </a:extLst>
          </p:cNvPr>
          <p:cNvSpPr>
            <a:spLocks noGrp="1"/>
          </p:cNvSpPr>
          <p:nvPr>
            <p:ph type="ftr" sz="quarter" idx="11"/>
          </p:nvPr>
        </p:nvSpPr>
        <p:spPr>
          <a:xfrm>
            <a:off x="4038600" y="6356350"/>
            <a:ext cx="4114800" cy="365125"/>
          </a:xfrm>
          <a:prstGeom prst="rect">
            <a:avLst/>
          </a:prstGeom>
        </p:spPr>
        <p:txBody>
          <a:bodyPr/>
          <a:lstStyle/>
          <a:p>
            <a:r>
              <a:rPr lang="en-IN"/>
              <a:t>2nd BN NDRF KOLKATA</a:t>
            </a:r>
          </a:p>
        </p:txBody>
      </p:sp>
      <p:sp>
        <p:nvSpPr>
          <p:cNvPr id="6" name="Slide Number Placeholder 5">
            <a:extLst>
              <a:ext uri="{FF2B5EF4-FFF2-40B4-BE49-F238E27FC236}">
                <a16:creationId xmlns:a16="http://schemas.microsoft.com/office/drawing/2014/main" id="{AC678150-8A6C-B54F-D93B-670911ACE9F7}"/>
              </a:ext>
            </a:extLst>
          </p:cNvPr>
          <p:cNvSpPr>
            <a:spLocks noGrp="1"/>
          </p:cNvSpPr>
          <p:nvPr>
            <p:ph type="sldNum" sz="quarter" idx="12"/>
          </p:nvPr>
        </p:nvSpPr>
        <p:spPr>
          <a:xfrm>
            <a:off x="8610600" y="6356350"/>
            <a:ext cx="2743200" cy="365125"/>
          </a:xfrm>
          <a:prstGeom prst="rect">
            <a:avLst/>
          </a:prstGeom>
        </p:spPr>
        <p:txBody>
          <a:bodyPr/>
          <a:lstStyle/>
          <a:p>
            <a:fld id="{2BB1E14F-796C-409E-9B94-89634ADD74DA}" type="slidenum">
              <a:rPr lang="en-IN" smtClean="0"/>
              <a:t>‹#›</a:t>
            </a:fld>
            <a:endParaRPr lang="en-IN"/>
          </a:p>
        </p:txBody>
      </p:sp>
    </p:spTree>
    <p:extLst>
      <p:ext uri="{BB962C8B-B14F-4D97-AF65-F5344CB8AC3E}">
        <p14:creationId xmlns:p14="http://schemas.microsoft.com/office/powerpoint/2010/main" val="3631886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08F08C-6CB6-05A7-CEC2-520A979FBA8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99784A7-5C09-4322-F596-18E66A101C1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26FBFB0-845D-66B7-98A0-CC526388DEA8}"/>
              </a:ext>
            </a:extLst>
          </p:cNvPr>
          <p:cNvSpPr>
            <a:spLocks noGrp="1"/>
          </p:cNvSpPr>
          <p:nvPr>
            <p:ph type="dt" sz="half" idx="10"/>
          </p:nvPr>
        </p:nvSpPr>
        <p:spPr>
          <a:xfrm>
            <a:off x="838200" y="6356350"/>
            <a:ext cx="2743200" cy="365125"/>
          </a:xfrm>
          <a:prstGeom prst="rect">
            <a:avLst/>
          </a:prstGeom>
        </p:spPr>
        <p:txBody>
          <a:bodyPr/>
          <a:lstStyle/>
          <a:p>
            <a:r>
              <a:rPr lang="en-US"/>
              <a:t>16.07.2024</a:t>
            </a:r>
            <a:endParaRPr lang="en-IN"/>
          </a:p>
        </p:txBody>
      </p:sp>
      <p:sp>
        <p:nvSpPr>
          <p:cNvPr id="5" name="Footer Placeholder 4">
            <a:extLst>
              <a:ext uri="{FF2B5EF4-FFF2-40B4-BE49-F238E27FC236}">
                <a16:creationId xmlns:a16="http://schemas.microsoft.com/office/drawing/2014/main" id="{99DCAEA4-649F-8BCA-EF6E-37B05421A349}"/>
              </a:ext>
            </a:extLst>
          </p:cNvPr>
          <p:cNvSpPr>
            <a:spLocks noGrp="1"/>
          </p:cNvSpPr>
          <p:nvPr>
            <p:ph type="ftr" sz="quarter" idx="11"/>
          </p:nvPr>
        </p:nvSpPr>
        <p:spPr>
          <a:xfrm>
            <a:off x="4038600" y="6356350"/>
            <a:ext cx="4114800" cy="365125"/>
          </a:xfrm>
          <a:prstGeom prst="rect">
            <a:avLst/>
          </a:prstGeom>
        </p:spPr>
        <p:txBody>
          <a:bodyPr/>
          <a:lstStyle/>
          <a:p>
            <a:r>
              <a:rPr lang="en-IN"/>
              <a:t>2nd BN NDRF KOLKATA</a:t>
            </a:r>
          </a:p>
        </p:txBody>
      </p:sp>
      <p:sp>
        <p:nvSpPr>
          <p:cNvPr id="6" name="Slide Number Placeholder 5">
            <a:extLst>
              <a:ext uri="{FF2B5EF4-FFF2-40B4-BE49-F238E27FC236}">
                <a16:creationId xmlns:a16="http://schemas.microsoft.com/office/drawing/2014/main" id="{DC7D23E2-8D54-0485-9FBF-4BE200AAB7E9}"/>
              </a:ext>
            </a:extLst>
          </p:cNvPr>
          <p:cNvSpPr>
            <a:spLocks noGrp="1"/>
          </p:cNvSpPr>
          <p:nvPr>
            <p:ph type="sldNum" sz="quarter" idx="12"/>
          </p:nvPr>
        </p:nvSpPr>
        <p:spPr>
          <a:xfrm>
            <a:off x="8610600" y="6356350"/>
            <a:ext cx="2743200" cy="365125"/>
          </a:xfrm>
          <a:prstGeom prst="rect">
            <a:avLst/>
          </a:prstGeom>
        </p:spPr>
        <p:txBody>
          <a:bodyPr/>
          <a:lstStyle/>
          <a:p>
            <a:fld id="{2BB1E14F-796C-409E-9B94-89634ADD74DA}" type="slidenum">
              <a:rPr lang="en-IN" smtClean="0"/>
              <a:t>‹#›</a:t>
            </a:fld>
            <a:endParaRPr lang="en-IN"/>
          </a:p>
        </p:txBody>
      </p:sp>
    </p:spTree>
    <p:extLst>
      <p:ext uri="{BB962C8B-B14F-4D97-AF65-F5344CB8AC3E}">
        <p14:creationId xmlns:p14="http://schemas.microsoft.com/office/powerpoint/2010/main" val="41414394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efault 01" type="tx">
  <p:cSld name="Default 01">
    <p:bg>
      <p:bgPr>
        <a:solidFill>
          <a:srgbClr val="FFFFFF"/>
        </a:solidFill>
        <a:effectLst/>
      </p:bgPr>
    </p:bg>
    <p:spTree>
      <p:nvGrpSpPr>
        <p:cNvPr id="1" name="Shape 15"/>
        <p:cNvGrpSpPr/>
        <p:nvPr/>
      </p:nvGrpSpPr>
      <p:grpSpPr>
        <a:xfrm>
          <a:off x="0" y="0"/>
          <a:ext cx="0" cy="0"/>
          <a:chOff x="0" y="0"/>
          <a:chExt cx="0" cy="0"/>
        </a:xfrm>
      </p:grpSpPr>
      <p:sp>
        <p:nvSpPr>
          <p:cNvPr id="17" name="Google Shape;17;p2"/>
          <p:cNvSpPr/>
          <p:nvPr/>
        </p:nvSpPr>
        <p:spPr>
          <a:xfrm>
            <a:off x="508000" y="6756400"/>
            <a:ext cx="1907669"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8" name="Google Shape;18;p2"/>
          <p:cNvSpPr txBox="1"/>
          <p:nvPr/>
        </p:nvSpPr>
        <p:spPr>
          <a:xfrm>
            <a:off x="10757568" y="6406669"/>
            <a:ext cx="697166" cy="309881"/>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500" b="1">
                <a:solidFill>
                  <a:srgbClr val="535353"/>
                </a:solidFill>
                <a:latin typeface="Open Sans"/>
                <a:ea typeface="Open Sans"/>
                <a:cs typeface="Open Sans"/>
                <a:sym typeface="Open Sans"/>
              </a:rPr>
              <a:t>PPT 2 -</a:t>
            </a:r>
            <a:endParaRPr/>
          </a:p>
        </p:txBody>
      </p:sp>
      <p:sp>
        <p:nvSpPr>
          <p:cNvPr id="19" name="Google Shape;19;p2"/>
          <p:cNvSpPr/>
          <p:nvPr/>
        </p:nvSpPr>
        <p:spPr>
          <a:xfrm>
            <a:off x="10769600" y="6756400"/>
            <a:ext cx="939800"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0" name="Google Shape;20;p2"/>
          <p:cNvSpPr txBox="1">
            <a:spLocks noGrp="1"/>
          </p:cNvSpPr>
          <p:nvPr>
            <p:ph type="sldNum" idx="12"/>
          </p:nvPr>
        </p:nvSpPr>
        <p:spPr>
          <a:xfrm>
            <a:off x="11384562" y="6406669"/>
            <a:ext cx="302110" cy="338635"/>
          </a:xfrm>
          <a:prstGeom prst="rect">
            <a:avLst/>
          </a:prstGeom>
          <a:noFill/>
          <a:ln>
            <a:noFill/>
          </a:ln>
        </p:spPr>
        <p:txBody>
          <a:bodyPr spcFirstLastPara="1" wrap="square" lIns="78275" tIns="78275" rIns="78275" bIns="78275" anchor="t" anchorCtr="0">
            <a:noAutofit/>
          </a:bodyPr>
          <a:lstStyle>
            <a:lvl1pPr marL="0" lvl="0" indent="0" algn="ctr">
              <a:spcBef>
                <a:spcPts val="0"/>
              </a:spcBef>
              <a:buNone/>
              <a:defRPr sz="1500" b="1">
                <a:solidFill>
                  <a:srgbClr val="535353"/>
                </a:solidFill>
                <a:latin typeface="Open Sans"/>
                <a:ea typeface="Open Sans"/>
                <a:cs typeface="Open Sans"/>
                <a:sym typeface="Open Sans"/>
              </a:defRPr>
            </a:lvl1pPr>
            <a:lvl2pPr marL="0" lvl="1" indent="0" algn="ctr">
              <a:spcBef>
                <a:spcPts val="0"/>
              </a:spcBef>
              <a:buNone/>
              <a:defRPr sz="1500" b="1">
                <a:solidFill>
                  <a:srgbClr val="535353"/>
                </a:solidFill>
                <a:latin typeface="Open Sans"/>
                <a:ea typeface="Open Sans"/>
                <a:cs typeface="Open Sans"/>
                <a:sym typeface="Open Sans"/>
              </a:defRPr>
            </a:lvl2pPr>
            <a:lvl3pPr marL="0" lvl="2" indent="0" algn="ctr">
              <a:spcBef>
                <a:spcPts val="0"/>
              </a:spcBef>
              <a:buNone/>
              <a:defRPr sz="1500" b="1">
                <a:solidFill>
                  <a:srgbClr val="535353"/>
                </a:solidFill>
                <a:latin typeface="Open Sans"/>
                <a:ea typeface="Open Sans"/>
                <a:cs typeface="Open Sans"/>
                <a:sym typeface="Open Sans"/>
              </a:defRPr>
            </a:lvl3pPr>
            <a:lvl4pPr marL="0" lvl="3" indent="0" algn="ctr">
              <a:spcBef>
                <a:spcPts val="0"/>
              </a:spcBef>
              <a:buNone/>
              <a:defRPr sz="1500" b="1">
                <a:solidFill>
                  <a:srgbClr val="535353"/>
                </a:solidFill>
                <a:latin typeface="Open Sans"/>
                <a:ea typeface="Open Sans"/>
                <a:cs typeface="Open Sans"/>
                <a:sym typeface="Open Sans"/>
              </a:defRPr>
            </a:lvl4pPr>
            <a:lvl5pPr marL="0" lvl="4" indent="0" algn="ctr">
              <a:spcBef>
                <a:spcPts val="0"/>
              </a:spcBef>
              <a:buNone/>
              <a:defRPr sz="1500" b="1">
                <a:solidFill>
                  <a:srgbClr val="535353"/>
                </a:solidFill>
                <a:latin typeface="Open Sans"/>
                <a:ea typeface="Open Sans"/>
                <a:cs typeface="Open Sans"/>
                <a:sym typeface="Open Sans"/>
              </a:defRPr>
            </a:lvl5pPr>
            <a:lvl6pPr marL="0" lvl="5" indent="0" algn="ctr">
              <a:spcBef>
                <a:spcPts val="0"/>
              </a:spcBef>
              <a:buNone/>
              <a:defRPr sz="1500" b="1">
                <a:solidFill>
                  <a:srgbClr val="535353"/>
                </a:solidFill>
                <a:latin typeface="Open Sans"/>
                <a:ea typeface="Open Sans"/>
                <a:cs typeface="Open Sans"/>
                <a:sym typeface="Open Sans"/>
              </a:defRPr>
            </a:lvl6pPr>
            <a:lvl7pPr marL="0" lvl="6" indent="0" algn="ctr">
              <a:spcBef>
                <a:spcPts val="0"/>
              </a:spcBef>
              <a:buNone/>
              <a:defRPr sz="1500" b="1">
                <a:solidFill>
                  <a:srgbClr val="535353"/>
                </a:solidFill>
                <a:latin typeface="Open Sans"/>
                <a:ea typeface="Open Sans"/>
                <a:cs typeface="Open Sans"/>
                <a:sym typeface="Open Sans"/>
              </a:defRPr>
            </a:lvl7pPr>
            <a:lvl8pPr marL="0" lvl="7" indent="0" algn="ctr">
              <a:spcBef>
                <a:spcPts val="0"/>
              </a:spcBef>
              <a:buNone/>
              <a:defRPr sz="1500" b="1">
                <a:solidFill>
                  <a:srgbClr val="535353"/>
                </a:solidFill>
                <a:latin typeface="Open Sans"/>
                <a:ea typeface="Open Sans"/>
                <a:cs typeface="Open Sans"/>
                <a:sym typeface="Open Sans"/>
              </a:defRPr>
            </a:lvl8pPr>
            <a:lvl9pPr marL="0" lvl="8" indent="0" algn="ctr">
              <a:spcBef>
                <a:spcPts val="0"/>
              </a:spcBef>
              <a:buNone/>
              <a:defRPr sz="1500" b="1">
                <a:solidFill>
                  <a:srgbClr val="535353"/>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i="0" u="none" strike="noStrike" cap="none"/>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410" y="283029"/>
            <a:ext cx="1525361" cy="1039760"/>
          </a:xfrm>
          <a:prstGeom prst="rect">
            <a:avLst/>
          </a:prstGeom>
        </p:spPr>
      </p:pic>
    </p:spTree>
    <p:extLst>
      <p:ext uri="{BB962C8B-B14F-4D97-AF65-F5344CB8AC3E}">
        <p14:creationId xmlns:p14="http://schemas.microsoft.com/office/powerpoint/2010/main" val="21054568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4458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31"/>
        <p:cNvGrpSpPr/>
        <p:nvPr/>
      </p:nvGrpSpPr>
      <p:grpSpPr>
        <a:xfrm>
          <a:off x="0" y="0"/>
          <a:ext cx="0" cy="0"/>
          <a:chOff x="0" y="0"/>
          <a:chExt cx="0" cy="0"/>
        </a:xfrm>
      </p:grpSpPr>
      <p:sp>
        <p:nvSpPr>
          <p:cNvPr id="32" name="Google Shape;32;p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4" name="Google Shape;34;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518203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0" name="Google Shape;40;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960712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10028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3" name="Google Shape;53;p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898099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9"/>
        <p:cNvGrpSpPr/>
        <p:nvPr/>
      </p:nvGrpSpPr>
      <p:grpSpPr>
        <a:xfrm>
          <a:off x="0" y="0"/>
          <a:ext cx="0" cy="0"/>
          <a:chOff x="0" y="0"/>
          <a:chExt cx="0" cy="0"/>
        </a:xfrm>
      </p:grpSpPr>
      <p:sp>
        <p:nvSpPr>
          <p:cNvPr id="60" name="Google Shape;60;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91819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4"/>
        <p:cNvGrpSpPr/>
        <p:nvPr/>
      </p:nvGrpSpPr>
      <p:grpSpPr>
        <a:xfrm>
          <a:off x="0" y="0"/>
          <a:ext cx="0" cy="0"/>
          <a:chOff x="0" y="0"/>
          <a:chExt cx="0" cy="0"/>
        </a:xfrm>
      </p:grpSpPr>
      <p:sp>
        <p:nvSpPr>
          <p:cNvPr id="65" name="Google Shape;65;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1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7" name="Google Shape;67;p1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8" name="Google Shape;68;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30714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98F90-728F-9DE1-886A-E95475F44F8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21183C1A-7E2E-A5A3-8D80-FA7BCBE168C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Footer Placeholder 4">
            <a:extLst>
              <a:ext uri="{FF2B5EF4-FFF2-40B4-BE49-F238E27FC236}">
                <a16:creationId xmlns:a16="http://schemas.microsoft.com/office/drawing/2014/main" id="{7FF37B5D-D028-F9C3-A27B-3E6A8ED05AC5}"/>
              </a:ext>
            </a:extLst>
          </p:cNvPr>
          <p:cNvSpPr>
            <a:spLocks noGrp="1"/>
          </p:cNvSpPr>
          <p:nvPr>
            <p:ph type="ftr" sz="quarter" idx="11"/>
          </p:nvPr>
        </p:nvSpPr>
        <p:spPr>
          <a:xfrm>
            <a:off x="4038600" y="6356350"/>
            <a:ext cx="4114800" cy="365125"/>
          </a:xfrm>
          <a:prstGeom prst="rect">
            <a:avLst/>
          </a:prstGeom>
        </p:spPr>
        <p:txBody>
          <a:bodyPr/>
          <a:lstStyle/>
          <a:p>
            <a:r>
              <a:rPr lang="en-IN"/>
              <a:t>2nd BN NDRF KOLKATA</a:t>
            </a:r>
          </a:p>
        </p:txBody>
      </p:sp>
      <p:sp>
        <p:nvSpPr>
          <p:cNvPr id="6" name="Slide Number Placeholder 5">
            <a:extLst>
              <a:ext uri="{FF2B5EF4-FFF2-40B4-BE49-F238E27FC236}">
                <a16:creationId xmlns:a16="http://schemas.microsoft.com/office/drawing/2014/main" id="{2EF8C005-6AA1-4DF1-544F-20A5DD43FDF2}"/>
              </a:ext>
            </a:extLst>
          </p:cNvPr>
          <p:cNvSpPr>
            <a:spLocks noGrp="1"/>
          </p:cNvSpPr>
          <p:nvPr>
            <p:ph type="sldNum" sz="quarter" idx="12"/>
          </p:nvPr>
        </p:nvSpPr>
        <p:spPr>
          <a:xfrm>
            <a:off x="8610600" y="6356350"/>
            <a:ext cx="2743200" cy="365125"/>
          </a:xfrm>
          <a:prstGeom prst="rect">
            <a:avLst/>
          </a:prstGeom>
        </p:spPr>
        <p:txBody>
          <a:bodyPr/>
          <a:lstStyle/>
          <a:p>
            <a:fld id="{2BB1E14F-796C-409E-9B94-89634ADD74DA}" type="slidenum">
              <a:rPr lang="en-IN" smtClean="0"/>
              <a:t>‹#›</a:t>
            </a:fld>
            <a:endParaRPr lang="en-IN"/>
          </a:p>
        </p:txBody>
      </p:sp>
    </p:spTree>
    <p:extLst>
      <p:ext uri="{BB962C8B-B14F-4D97-AF65-F5344CB8AC3E}">
        <p14:creationId xmlns:p14="http://schemas.microsoft.com/office/powerpoint/2010/main" val="33764509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71"/>
        <p:cNvGrpSpPr/>
        <p:nvPr/>
      </p:nvGrpSpPr>
      <p:grpSpPr>
        <a:xfrm>
          <a:off x="0" y="0"/>
          <a:ext cx="0" cy="0"/>
          <a:chOff x="0" y="0"/>
          <a:chExt cx="0" cy="0"/>
        </a:xfrm>
      </p:grpSpPr>
      <p:sp>
        <p:nvSpPr>
          <p:cNvPr id="72" name="Google Shape;72;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1"/>
          <p:cNvSpPr>
            <a:spLocks noGrp="1"/>
          </p:cNvSpPr>
          <p:nvPr>
            <p:ph type="pic" idx="2"/>
          </p:nvPr>
        </p:nvSpPr>
        <p:spPr>
          <a:xfrm>
            <a:off x="5183188" y="987425"/>
            <a:ext cx="6172200" cy="4873625"/>
          </a:xfrm>
          <a:prstGeom prst="rect">
            <a:avLst/>
          </a:prstGeom>
          <a:noFill/>
          <a:ln>
            <a:noFill/>
          </a:ln>
        </p:spPr>
      </p:sp>
      <p:sp>
        <p:nvSpPr>
          <p:cNvPr id="74" name="Google Shape;74;p1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865924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7854018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1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57674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16FC2-F4C8-AA72-F79A-098B1A964B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2135F9F4-AFE7-7BC8-B578-98109E971D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2F93F4-BB92-FECA-AEB3-901F7A497459}"/>
              </a:ext>
            </a:extLst>
          </p:cNvPr>
          <p:cNvSpPr>
            <a:spLocks noGrp="1"/>
          </p:cNvSpPr>
          <p:nvPr>
            <p:ph type="dt" sz="half" idx="10"/>
          </p:nvPr>
        </p:nvSpPr>
        <p:spPr>
          <a:xfrm>
            <a:off x="838200" y="6356350"/>
            <a:ext cx="2743200" cy="365125"/>
          </a:xfrm>
          <a:prstGeom prst="rect">
            <a:avLst/>
          </a:prstGeom>
        </p:spPr>
        <p:txBody>
          <a:bodyPr/>
          <a:lstStyle/>
          <a:p>
            <a:r>
              <a:rPr lang="en-US"/>
              <a:t>16.07.2024</a:t>
            </a:r>
            <a:endParaRPr lang="en-IN"/>
          </a:p>
        </p:txBody>
      </p:sp>
      <p:sp>
        <p:nvSpPr>
          <p:cNvPr id="5" name="Footer Placeholder 4">
            <a:extLst>
              <a:ext uri="{FF2B5EF4-FFF2-40B4-BE49-F238E27FC236}">
                <a16:creationId xmlns:a16="http://schemas.microsoft.com/office/drawing/2014/main" id="{EC57E696-47E9-CF2A-4EB1-26D0E673F776}"/>
              </a:ext>
            </a:extLst>
          </p:cNvPr>
          <p:cNvSpPr>
            <a:spLocks noGrp="1"/>
          </p:cNvSpPr>
          <p:nvPr>
            <p:ph type="ftr" sz="quarter" idx="11"/>
          </p:nvPr>
        </p:nvSpPr>
        <p:spPr>
          <a:xfrm>
            <a:off x="4038600" y="6356350"/>
            <a:ext cx="4114800" cy="365125"/>
          </a:xfrm>
          <a:prstGeom prst="rect">
            <a:avLst/>
          </a:prstGeom>
        </p:spPr>
        <p:txBody>
          <a:bodyPr/>
          <a:lstStyle/>
          <a:p>
            <a:r>
              <a:rPr lang="en-IN"/>
              <a:t>2nd BN NDRF KOLKATA</a:t>
            </a:r>
          </a:p>
        </p:txBody>
      </p:sp>
      <p:sp>
        <p:nvSpPr>
          <p:cNvPr id="6" name="Slide Number Placeholder 5">
            <a:extLst>
              <a:ext uri="{FF2B5EF4-FFF2-40B4-BE49-F238E27FC236}">
                <a16:creationId xmlns:a16="http://schemas.microsoft.com/office/drawing/2014/main" id="{7EC00E88-B51F-0A88-DA86-35B03FB244E6}"/>
              </a:ext>
            </a:extLst>
          </p:cNvPr>
          <p:cNvSpPr>
            <a:spLocks noGrp="1"/>
          </p:cNvSpPr>
          <p:nvPr>
            <p:ph type="sldNum" sz="quarter" idx="12"/>
          </p:nvPr>
        </p:nvSpPr>
        <p:spPr>
          <a:xfrm>
            <a:off x="8610600" y="6356350"/>
            <a:ext cx="2743200" cy="365125"/>
          </a:xfrm>
          <a:prstGeom prst="rect">
            <a:avLst/>
          </a:prstGeom>
        </p:spPr>
        <p:txBody>
          <a:bodyPr/>
          <a:lstStyle/>
          <a:p>
            <a:fld id="{2BB1E14F-796C-409E-9B94-89634ADD74DA}" type="slidenum">
              <a:rPr lang="en-IN" smtClean="0"/>
              <a:t>‹#›</a:t>
            </a:fld>
            <a:endParaRPr lang="en-IN"/>
          </a:p>
        </p:txBody>
      </p:sp>
    </p:spTree>
    <p:extLst>
      <p:ext uri="{BB962C8B-B14F-4D97-AF65-F5344CB8AC3E}">
        <p14:creationId xmlns:p14="http://schemas.microsoft.com/office/powerpoint/2010/main" val="2583311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AA458-EF64-FD0A-B689-E5B3DBF35BE6}"/>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E9D0E9F0-D9AD-4456-6CE2-80D4BA9CF0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D0D0CDC-632E-87C1-C88E-ABD82D61BD4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6563A1BD-32C3-DE88-E171-C8B891BB6D7F}"/>
              </a:ext>
            </a:extLst>
          </p:cNvPr>
          <p:cNvSpPr>
            <a:spLocks noGrp="1"/>
          </p:cNvSpPr>
          <p:nvPr>
            <p:ph type="dt" sz="half" idx="10"/>
          </p:nvPr>
        </p:nvSpPr>
        <p:spPr>
          <a:xfrm>
            <a:off x="838200" y="6356350"/>
            <a:ext cx="2743200" cy="365125"/>
          </a:xfrm>
          <a:prstGeom prst="rect">
            <a:avLst/>
          </a:prstGeom>
        </p:spPr>
        <p:txBody>
          <a:bodyPr/>
          <a:lstStyle/>
          <a:p>
            <a:r>
              <a:rPr lang="en-US"/>
              <a:t>16.07.2024</a:t>
            </a:r>
            <a:endParaRPr lang="en-IN"/>
          </a:p>
        </p:txBody>
      </p:sp>
      <p:sp>
        <p:nvSpPr>
          <p:cNvPr id="6" name="Footer Placeholder 5">
            <a:extLst>
              <a:ext uri="{FF2B5EF4-FFF2-40B4-BE49-F238E27FC236}">
                <a16:creationId xmlns:a16="http://schemas.microsoft.com/office/drawing/2014/main" id="{72D10EB7-CCF9-D4BC-1C72-8F0FB9DC97B0}"/>
              </a:ext>
            </a:extLst>
          </p:cNvPr>
          <p:cNvSpPr>
            <a:spLocks noGrp="1"/>
          </p:cNvSpPr>
          <p:nvPr>
            <p:ph type="ftr" sz="quarter" idx="11"/>
          </p:nvPr>
        </p:nvSpPr>
        <p:spPr>
          <a:xfrm>
            <a:off x="4038600" y="6356350"/>
            <a:ext cx="4114800" cy="365125"/>
          </a:xfrm>
          <a:prstGeom prst="rect">
            <a:avLst/>
          </a:prstGeom>
        </p:spPr>
        <p:txBody>
          <a:bodyPr/>
          <a:lstStyle/>
          <a:p>
            <a:r>
              <a:rPr lang="en-IN"/>
              <a:t>2nd BN NDRF KOLKATA</a:t>
            </a:r>
          </a:p>
        </p:txBody>
      </p:sp>
      <p:sp>
        <p:nvSpPr>
          <p:cNvPr id="7" name="Slide Number Placeholder 6">
            <a:extLst>
              <a:ext uri="{FF2B5EF4-FFF2-40B4-BE49-F238E27FC236}">
                <a16:creationId xmlns:a16="http://schemas.microsoft.com/office/drawing/2014/main" id="{628EC61B-A686-4F93-8F4D-BFA730578467}"/>
              </a:ext>
            </a:extLst>
          </p:cNvPr>
          <p:cNvSpPr>
            <a:spLocks noGrp="1"/>
          </p:cNvSpPr>
          <p:nvPr>
            <p:ph type="sldNum" sz="quarter" idx="12"/>
          </p:nvPr>
        </p:nvSpPr>
        <p:spPr>
          <a:xfrm>
            <a:off x="8610600" y="6356350"/>
            <a:ext cx="2743200" cy="365125"/>
          </a:xfrm>
          <a:prstGeom prst="rect">
            <a:avLst/>
          </a:prstGeom>
        </p:spPr>
        <p:txBody>
          <a:bodyPr/>
          <a:lstStyle/>
          <a:p>
            <a:fld id="{2BB1E14F-796C-409E-9B94-89634ADD74DA}" type="slidenum">
              <a:rPr lang="en-IN" smtClean="0"/>
              <a:t>‹#›</a:t>
            </a:fld>
            <a:endParaRPr lang="en-IN"/>
          </a:p>
        </p:txBody>
      </p:sp>
    </p:spTree>
    <p:extLst>
      <p:ext uri="{BB962C8B-B14F-4D97-AF65-F5344CB8AC3E}">
        <p14:creationId xmlns:p14="http://schemas.microsoft.com/office/powerpoint/2010/main" val="3166585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E0DA0-49D9-5368-0A02-4D81831934AF}"/>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F2A13697-7E30-CD8C-CBEB-777DC1FC8D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7C87F49-13BD-6F65-ECC3-9DF3F9AEF80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0410303D-54A6-A7B8-CB2D-5F4776C026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99E9FB8-F379-67FC-1A33-879D40C793B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26BB1F26-1E63-8C8C-8D50-3F69CE013FEB}"/>
              </a:ext>
            </a:extLst>
          </p:cNvPr>
          <p:cNvSpPr>
            <a:spLocks noGrp="1"/>
          </p:cNvSpPr>
          <p:nvPr>
            <p:ph type="dt" sz="half" idx="10"/>
          </p:nvPr>
        </p:nvSpPr>
        <p:spPr>
          <a:xfrm>
            <a:off x="838200" y="6356350"/>
            <a:ext cx="2743200" cy="365125"/>
          </a:xfrm>
          <a:prstGeom prst="rect">
            <a:avLst/>
          </a:prstGeom>
        </p:spPr>
        <p:txBody>
          <a:bodyPr/>
          <a:lstStyle/>
          <a:p>
            <a:r>
              <a:rPr lang="en-US"/>
              <a:t>16.07.2024</a:t>
            </a:r>
            <a:endParaRPr lang="en-IN"/>
          </a:p>
        </p:txBody>
      </p:sp>
      <p:sp>
        <p:nvSpPr>
          <p:cNvPr id="8" name="Footer Placeholder 7">
            <a:extLst>
              <a:ext uri="{FF2B5EF4-FFF2-40B4-BE49-F238E27FC236}">
                <a16:creationId xmlns:a16="http://schemas.microsoft.com/office/drawing/2014/main" id="{C99420CE-1044-049B-6CE8-2A1B19D21E47}"/>
              </a:ext>
            </a:extLst>
          </p:cNvPr>
          <p:cNvSpPr>
            <a:spLocks noGrp="1"/>
          </p:cNvSpPr>
          <p:nvPr>
            <p:ph type="ftr" sz="quarter" idx="11"/>
          </p:nvPr>
        </p:nvSpPr>
        <p:spPr>
          <a:xfrm>
            <a:off x="4038600" y="6356350"/>
            <a:ext cx="4114800" cy="365125"/>
          </a:xfrm>
          <a:prstGeom prst="rect">
            <a:avLst/>
          </a:prstGeom>
        </p:spPr>
        <p:txBody>
          <a:bodyPr/>
          <a:lstStyle/>
          <a:p>
            <a:r>
              <a:rPr lang="en-IN"/>
              <a:t>2nd BN NDRF KOLKATA</a:t>
            </a:r>
          </a:p>
        </p:txBody>
      </p:sp>
      <p:sp>
        <p:nvSpPr>
          <p:cNvPr id="9" name="Slide Number Placeholder 8">
            <a:extLst>
              <a:ext uri="{FF2B5EF4-FFF2-40B4-BE49-F238E27FC236}">
                <a16:creationId xmlns:a16="http://schemas.microsoft.com/office/drawing/2014/main" id="{E595D1A0-5628-0918-72D8-3EAA2FB6C366}"/>
              </a:ext>
            </a:extLst>
          </p:cNvPr>
          <p:cNvSpPr>
            <a:spLocks noGrp="1"/>
          </p:cNvSpPr>
          <p:nvPr>
            <p:ph type="sldNum" sz="quarter" idx="12"/>
          </p:nvPr>
        </p:nvSpPr>
        <p:spPr>
          <a:xfrm>
            <a:off x="8610600" y="6356350"/>
            <a:ext cx="2743200" cy="365125"/>
          </a:xfrm>
          <a:prstGeom prst="rect">
            <a:avLst/>
          </a:prstGeom>
        </p:spPr>
        <p:txBody>
          <a:bodyPr/>
          <a:lstStyle/>
          <a:p>
            <a:fld id="{2BB1E14F-796C-409E-9B94-89634ADD74DA}" type="slidenum">
              <a:rPr lang="en-IN" smtClean="0"/>
              <a:t>‹#›</a:t>
            </a:fld>
            <a:endParaRPr lang="en-IN"/>
          </a:p>
        </p:txBody>
      </p:sp>
    </p:spTree>
    <p:extLst>
      <p:ext uri="{BB962C8B-B14F-4D97-AF65-F5344CB8AC3E}">
        <p14:creationId xmlns:p14="http://schemas.microsoft.com/office/powerpoint/2010/main" val="1363113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378AE-E2F1-A5D0-24FC-C1D79F53AED3}"/>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8A63BD3F-9645-6023-2DA8-C43F212078EB}"/>
              </a:ext>
            </a:extLst>
          </p:cNvPr>
          <p:cNvSpPr>
            <a:spLocks noGrp="1"/>
          </p:cNvSpPr>
          <p:nvPr>
            <p:ph type="dt" sz="half" idx="10"/>
          </p:nvPr>
        </p:nvSpPr>
        <p:spPr>
          <a:xfrm>
            <a:off x="838200" y="6356350"/>
            <a:ext cx="2743200" cy="365125"/>
          </a:xfrm>
          <a:prstGeom prst="rect">
            <a:avLst/>
          </a:prstGeom>
        </p:spPr>
        <p:txBody>
          <a:bodyPr/>
          <a:lstStyle/>
          <a:p>
            <a:r>
              <a:rPr lang="en-US"/>
              <a:t>16.07.2024</a:t>
            </a:r>
            <a:endParaRPr lang="en-IN"/>
          </a:p>
        </p:txBody>
      </p:sp>
      <p:sp>
        <p:nvSpPr>
          <p:cNvPr id="4" name="Footer Placeholder 3">
            <a:extLst>
              <a:ext uri="{FF2B5EF4-FFF2-40B4-BE49-F238E27FC236}">
                <a16:creationId xmlns:a16="http://schemas.microsoft.com/office/drawing/2014/main" id="{FD39E491-AA8A-DB32-A835-FDDBECDD77D4}"/>
              </a:ext>
            </a:extLst>
          </p:cNvPr>
          <p:cNvSpPr>
            <a:spLocks noGrp="1"/>
          </p:cNvSpPr>
          <p:nvPr>
            <p:ph type="ftr" sz="quarter" idx="11"/>
          </p:nvPr>
        </p:nvSpPr>
        <p:spPr>
          <a:xfrm>
            <a:off x="4038600" y="6356350"/>
            <a:ext cx="4114800" cy="365125"/>
          </a:xfrm>
          <a:prstGeom prst="rect">
            <a:avLst/>
          </a:prstGeom>
        </p:spPr>
        <p:txBody>
          <a:bodyPr/>
          <a:lstStyle/>
          <a:p>
            <a:r>
              <a:rPr lang="en-IN"/>
              <a:t>2nd BN NDRF KOLKATA</a:t>
            </a:r>
          </a:p>
        </p:txBody>
      </p:sp>
      <p:sp>
        <p:nvSpPr>
          <p:cNvPr id="5" name="Slide Number Placeholder 4">
            <a:extLst>
              <a:ext uri="{FF2B5EF4-FFF2-40B4-BE49-F238E27FC236}">
                <a16:creationId xmlns:a16="http://schemas.microsoft.com/office/drawing/2014/main" id="{9A5B88AD-C852-D4FF-74AC-2B65F506264F}"/>
              </a:ext>
            </a:extLst>
          </p:cNvPr>
          <p:cNvSpPr>
            <a:spLocks noGrp="1"/>
          </p:cNvSpPr>
          <p:nvPr>
            <p:ph type="sldNum" sz="quarter" idx="12"/>
          </p:nvPr>
        </p:nvSpPr>
        <p:spPr>
          <a:xfrm>
            <a:off x="8610600" y="6356350"/>
            <a:ext cx="2743200" cy="365125"/>
          </a:xfrm>
          <a:prstGeom prst="rect">
            <a:avLst/>
          </a:prstGeom>
        </p:spPr>
        <p:txBody>
          <a:bodyPr/>
          <a:lstStyle/>
          <a:p>
            <a:fld id="{2BB1E14F-796C-409E-9B94-89634ADD74DA}" type="slidenum">
              <a:rPr lang="en-IN" smtClean="0"/>
              <a:t>‹#›</a:t>
            </a:fld>
            <a:endParaRPr lang="en-IN"/>
          </a:p>
        </p:txBody>
      </p:sp>
    </p:spTree>
    <p:extLst>
      <p:ext uri="{BB962C8B-B14F-4D97-AF65-F5344CB8AC3E}">
        <p14:creationId xmlns:p14="http://schemas.microsoft.com/office/powerpoint/2010/main" val="1797893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849FFDE-821F-4125-0800-22A6BB3B211B}"/>
              </a:ext>
            </a:extLst>
          </p:cNvPr>
          <p:cNvSpPr>
            <a:spLocks noGrp="1"/>
          </p:cNvSpPr>
          <p:nvPr>
            <p:ph type="sldNum" sz="quarter" idx="12"/>
          </p:nvPr>
        </p:nvSpPr>
        <p:spPr>
          <a:xfrm>
            <a:off x="8610600" y="6367780"/>
            <a:ext cx="3013710" cy="365125"/>
          </a:xfrm>
          <a:prstGeom prst="rect">
            <a:avLst/>
          </a:prstGeom>
        </p:spPr>
        <p:txBody>
          <a:bodyPr/>
          <a:lstStyle/>
          <a:p>
            <a:fld id="{2BB1E14F-796C-409E-9B94-89634ADD74DA}" type="slidenum">
              <a:rPr lang="en-IN" smtClean="0"/>
              <a:t>‹#›</a:t>
            </a:fld>
            <a:endParaRPr lang="en-IN" dirty="0"/>
          </a:p>
        </p:txBody>
      </p:sp>
    </p:spTree>
    <p:extLst>
      <p:ext uri="{BB962C8B-B14F-4D97-AF65-F5344CB8AC3E}">
        <p14:creationId xmlns:p14="http://schemas.microsoft.com/office/powerpoint/2010/main" val="3632069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78C51-4BB1-56A4-0EA5-160C1DA97D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8746A3E7-91B7-2D2E-C013-488D858F85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F0F02314-FBA5-0DC3-EBB2-C443DD78D1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B7F748-F215-541A-D7CB-B62C857F9DCE}"/>
              </a:ext>
            </a:extLst>
          </p:cNvPr>
          <p:cNvSpPr>
            <a:spLocks noGrp="1"/>
          </p:cNvSpPr>
          <p:nvPr>
            <p:ph type="dt" sz="half" idx="10"/>
          </p:nvPr>
        </p:nvSpPr>
        <p:spPr>
          <a:xfrm>
            <a:off x="838200" y="6356350"/>
            <a:ext cx="2743200" cy="365125"/>
          </a:xfrm>
          <a:prstGeom prst="rect">
            <a:avLst/>
          </a:prstGeom>
        </p:spPr>
        <p:txBody>
          <a:bodyPr/>
          <a:lstStyle/>
          <a:p>
            <a:r>
              <a:rPr lang="en-US" dirty="0"/>
              <a:t>6.07.2024</a:t>
            </a:r>
            <a:endParaRPr lang="en-IN" dirty="0"/>
          </a:p>
        </p:txBody>
      </p:sp>
      <p:sp>
        <p:nvSpPr>
          <p:cNvPr id="6" name="Footer Placeholder 5">
            <a:extLst>
              <a:ext uri="{FF2B5EF4-FFF2-40B4-BE49-F238E27FC236}">
                <a16:creationId xmlns:a16="http://schemas.microsoft.com/office/drawing/2014/main" id="{AC058E0E-F17D-E7FF-A72E-D3738A6BAD27}"/>
              </a:ext>
            </a:extLst>
          </p:cNvPr>
          <p:cNvSpPr>
            <a:spLocks noGrp="1"/>
          </p:cNvSpPr>
          <p:nvPr>
            <p:ph type="ftr" sz="quarter" idx="11"/>
          </p:nvPr>
        </p:nvSpPr>
        <p:spPr>
          <a:xfrm>
            <a:off x="4038600" y="6356350"/>
            <a:ext cx="4114800" cy="365125"/>
          </a:xfrm>
          <a:prstGeom prst="rect">
            <a:avLst/>
          </a:prstGeom>
        </p:spPr>
        <p:txBody>
          <a:bodyPr/>
          <a:lstStyle/>
          <a:p>
            <a:r>
              <a:rPr lang="en-IN"/>
              <a:t>2nd BN NDRF KOLKATA</a:t>
            </a:r>
          </a:p>
        </p:txBody>
      </p:sp>
      <p:sp>
        <p:nvSpPr>
          <p:cNvPr id="7" name="Slide Number Placeholder 6">
            <a:extLst>
              <a:ext uri="{FF2B5EF4-FFF2-40B4-BE49-F238E27FC236}">
                <a16:creationId xmlns:a16="http://schemas.microsoft.com/office/drawing/2014/main" id="{748A01E2-FD77-BD8B-098C-E646D597B656}"/>
              </a:ext>
            </a:extLst>
          </p:cNvPr>
          <p:cNvSpPr>
            <a:spLocks noGrp="1"/>
          </p:cNvSpPr>
          <p:nvPr>
            <p:ph type="sldNum" sz="quarter" idx="12"/>
          </p:nvPr>
        </p:nvSpPr>
        <p:spPr>
          <a:xfrm>
            <a:off x="8610600" y="6356350"/>
            <a:ext cx="2743200" cy="365125"/>
          </a:xfrm>
          <a:prstGeom prst="rect">
            <a:avLst/>
          </a:prstGeom>
        </p:spPr>
        <p:txBody>
          <a:bodyPr/>
          <a:lstStyle/>
          <a:p>
            <a:fld id="{2BB1E14F-796C-409E-9B94-89634ADD74DA}" type="slidenum">
              <a:rPr lang="en-IN" smtClean="0"/>
              <a:t>‹#›</a:t>
            </a:fld>
            <a:endParaRPr lang="en-IN"/>
          </a:p>
        </p:txBody>
      </p:sp>
    </p:spTree>
    <p:extLst>
      <p:ext uri="{BB962C8B-B14F-4D97-AF65-F5344CB8AC3E}">
        <p14:creationId xmlns:p14="http://schemas.microsoft.com/office/powerpoint/2010/main" val="838429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D9C8F-4440-B1F1-D48E-7E93497867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A953AA9-A117-ADD9-2CA1-6A36EED38A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408DD9F3-DC4D-452D-5B9E-CC8E4A1BD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FF250E-2339-BE05-DA75-91862B496710}"/>
              </a:ext>
            </a:extLst>
          </p:cNvPr>
          <p:cNvSpPr>
            <a:spLocks noGrp="1"/>
          </p:cNvSpPr>
          <p:nvPr>
            <p:ph type="dt" sz="half" idx="10"/>
          </p:nvPr>
        </p:nvSpPr>
        <p:spPr>
          <a:xfrm>
            <a:off x="838200" y="6356350"/>
            <a:ext cx="2743200" cy="365125"/>
          </a:xfrm>
          <a:prstGeom prst="rect">
            <a:avLst/>
          </a:prstGeom>
        </p:spPr>
        <p:txBody>
          <a:bodyPr/>
          <a:lstStyle/>
          <a:p>
            <a:r>
              <a:rPr lang="en-US"/>
              <a:t>16.07.2024</a:t>
            </a:r>
            <a:endParaRPr lang="en-IN"/>
          </a:p>
        </p:txBody>
      </p:sp>
      <p:sp>
        <p:nvSpPr>
          <p:cNvPr id="6" name="Footer Placeholder 5">
            <a:extLst>
              <a:ext uri="{FF2B5EF4-FFF2-40B4-BE49-F238E27FC236}">
                <a16:creationId xmlns:a16="http://schemas.microsoft.com/office/drawing/2014/main" id="{FC447741-232F-AC86-0514-5722DDABECD3}"/>
              </a:ext>
            </a:extLst>
          </p:cNvPr>
          <p:cNvSpPr>
            <a:spLocks noGrp="1"/>
          </p:cNvSpPr>
          <p:nvPr>
            <p:ph type="ftr" sz="quarter" idx="11"/>
          </p:nvPr>
        </p:nvSpPr>
        <p:spPr>
          <a:xfrm>
            <a:off x="4038600" y="6356350"/>
            <a:ext cx="4114800" cy="365125"/>
          </a:xfrm>
          <a:prstGeom prst="rect">
            <a:avLst/>
          </a:prstGeom>
        </p:spPr>
        <p:txBody>
          <a:bodyPr/>
          <a:lstStyle/>
          <a:p>
            <a:r>
              <a:rPr lang="en-IN"/>
              <a:t>2nd BN NDRF KOLKATA</a:t>
            </a:r>
          </a:p>
        </p:txBody>
      </p:sp>
      <p:sp>
        <p:nvSpPr>
          <p:cNvPr id="7" name="Slide Number Placeholder 6">
            <a:extLst>
              <a:ext uri="{FF2B5EF4-FFF2-40B4-BE49-F238E27FC236}">
                <a16:creationId xmlns:a16="http://schemas.microsoft.com/office/drawing/2014/main" id="{957BDA86-E375-7E36-823F-6D9C2019DCA3}"/>
              </a:ext>
            </a:extLst>
          </p:cNvPr>
          <p:cNvSpPr>
            <a:spLocks noGrp="1"/>
          </p:cNvSpPr>
          <p:nvPr>
            <p:ph type="sldNum" sz="quarter" idx="12"/>
          </p:nvPr>
        </p:nvSpPr>
        <p:spPr>
          <a:xfrm>
            <a:off x="8610600" y="6356350"/>
            <a:ext cx="2743200" cy="365125"/>
          </a:xfrm>
          <a:prstGeom prst="rect">
            <a:avLst/>
          </a:prstGeom>
        </p:spPr>
        <p:txBody>
          <a:bodyPr/>
          <a:lstStyle/>
          <a:p>
            <a:fld id="{2BB1E14F-796C-409E-9B94-89634ADD74DA}" type="slidenum">
              <a:rPr lang="en-IN" smtClean="0"/>
              <a:t>‹#›</a:t>
            </a:fld>
            <a:endParaRPr lang="en-IN"/>
          </a:p>
        </p:txBody>
      </p:sp>
    </p:spTree>
    <p:extLst>
      <p:ext uri="{BB962C8B-B14F-4D97-AF65-F5344CB8AC3E}">
        <p14:creationId xmlns:p14="http://schemas.microsoft.com/office/powerpoint/2010/main" val="1509789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704036-3C9C-E227-BD90-79516BE32B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37B24CE4-405A-1948-7488-BB35297448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2" name="Slide Number Placeholder 5">
            <a:extLst>
              <a:ext uri="{FF2B5EF4-FFF2-40B4-BE49-F238E27FC236}">
                <a16:creationId xmlns:a16="http://schemas.microsoft.com/office/drawing/2014/main" id="{AC7DF204-4E47-27E6-311D-8F34A9D3335B}"/>
              </a:ext>
            </a:extLst>
          </p:cNvPr>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accent2">
                    <a:lumMod val="75000"/>
                  </a:schemeClr>
                </a:solidFill>
              </a:defRPr>
            </a:lvl1pPr>
          </a:lstStyle>
          <a:p>
            <a:fld id="{B6F15528-21DE-4FAA-801E-634DDDAF4B2B}" type="slidenum">
              <a:rPr lang="en-US" smtClean="0"/>
              <a:pPr/>
              <a:t>‹#›</a:t>
            </a:fld>
            <a:endParaRPr lang="en-US" dirty="0"/>
          </a:p>
        </p:txBody>
      </p:sp>
      <p:pic>
        <p:nvPicPr>
          <p:cNvPr id="14" name="Picture 13" descr="A logo with text on it&#10;&#10;AI-generated content may be incorrect.">
            <a:extLst>
              <a:ext uri="{FF2B5EF4-FFF2-40B4-BE49-F238E27FC236}">
                <a16:creationId xmlns:a16="http://schemas.microsoft.com/office/drawing/2014/main" id="{784ABD29-A9EC-C371-D766-ADA6FAF3A985}"/>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04362" y="107964"/>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PEER | MFR | INDIA">
            <a:extLst>
              <a:ext uri="{FF2B5EF4-FFF2-40B4-BE49-F238E27FC236}">
                <a16:creationId xmlns:a16="http://schemas.microsoft.com/office/drawing/2014/main" id="{404F3EDF-60F7-78F9-5258-9CE0AF44C4B1}"/>
              </a:ext>
            </a:extLst>
          </p:cNvPr>
          <p:cNvSpPr txBox="1"/>
          <p:nvPr userDrawn="1"/>
        </p:nvSpPr>
        <p:spPr>
          <a:xfrm>
            <a:off x="152400" y="6308725"/>
            <a:ext cx="2514600" cy="3427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2">
                    <a:lumMod val="75000"/>
                  </a:schemeClr>
                </a:solidFill>
                <a:latin typeface="+mj-lt"/>
              </a:rPr>
              <a:t>CAPF | </a:t>
            </a:r>
            <a:r>
              <a:rPr lang="en-IN" sz="1200" b="1" dirty="0">
                <a:solidFill>
                  <a:schemeClr val="accent2">
                    <a:lumMod val="75000"/>
                  </a:schemeClr>
                </a:solidFill>
                <a:latin typeface="+mj-lt"/>
              </a:rPr>
              <a:t>CBRN</a:t>
            </a:r>
            <a:r>
              <a:rPr sz="1200" b="1" dirty="0">
                <a:solidFill>
                  <a:schemeClr val="accent2">
                    <a:lumMod val="75000"/>
                  </a:schemeClr>
                </a:solidFill>
                <a:latin typeface="+mj-lt"/>
              </a:rPr>
              <a:t> | INDIA</a:t>
            </a:r>
          </a:p>
        </p:txBody>
      </p:sp>
      <p:sp>
        <p:nvSpPr>
          <p:cNvPr id="16" name="PPT 2 -">
            <a:extLst>
              <a:ext uri="{FF2B5EF4-FFF2-40B4-BE49-F238E27FC236}">
                <a16:creationId xmlns:a16="http://schemas.microsoft.com/office/drawing/2014/main" id="{97FA76DA-89E9-6137-4521-4B07FDE0C95B}"/>
              </a:ext>
            </a:extLst>
          </p:cNvPr>
          <p:cNvSpPr txBox="1"/>
          <p:nvPr userDrawn="1"/>
        </p:nvSpPr>
        <p:spPr>
          <a:xfrm>
            <a:off x="10638045" y="6367532"/>
            <a:ext cx="529992" cy="3427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2">
                    <a:lumMod val="75000"/>
                  </a:schemeClr>
                </a:solidFill>
              </a:rPr>
              <a:t>PPT -</a:t>
            </a:r>
          </a:p>
        </p:txBody>
      </p:sp>
      <p:pic>
        <p:nvPicPr>
          <p:cNvPr id="6" name="Picture 5" descr="A logo with a symbol and text&#10;&#10;AI-generated content may be incorrect.">
            <a:extLst>
              <a:ext uri="{FF2B5EF4-FFF2-40B4-BE49-F238E27FC236}">
                <a16:creationId xmlns:a16="http://schemas.microsoft.com/office/drawing/2014/main" id="{21AEA86C-7E4F-DF15-AB9F-0F383DB61FE8}"/>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168037" y="107964"/>
            <a:ext cx="796138" cy="850682"/>
          </a:xfrm>
          <a:prstGeom prst="rect">
            <a:avLst/>
          </a:prstGeom>
        </p:spPr>
      </p:pic>
    </p:spTree>
    <p:extLst>
      <p:ext uri="{BB962C8B-B14F-4D97-AF65-F5344CB8AC3E}">
        <p14:creationId xmlns:p14="http://schemas.microsoft.com/office/powerpoint/2010/main" val="41678327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03561377"/>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hyperlink" Target="https://www.onlinedoctranslator.com/hi/?utm_source=onlinedoctranslator&amp;utm_medium=pptx&amp;utm_campaign=attribution"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p:cNvSpPr/>
          <p:nvPr/>
        </p:nvSpPr>
        <p:spPr>
          <a:xfrm>
            <a:off x="0" y="1940094"/>
            <a:ext cx="6834554" cy="2464266"/>
          </a:xfrm>
          <a:custGeom>
            <a:avLst/>
            <a:gdLst/>
            <a:ahLst/>
            <a:cxnLst>
              <a:cxn ang="0">
                <a:pos x="wd2" y="hd2"/>
              </a:cxn>
              <a:cxn ang="5400000">
                <a:pos x="wd2" y="hd2"/>
              </a:cxn>
              <a:cxn ang="10800000">
                <a:pos x="wd2" y="hd2"/>
              </a:cxn>
              <a:cxn ang="16200000">
                <a:pos x="wd2" y="hd2"/>
              </a:cxn>
            </a:cxnLst>
            <a:rect l="0" t="0" r="r" b="b"/>
            <a:pathLst>
              <a:path w="21600" h="21600" extrusionOk="0">
                <a:moveTo>
                  <a:pt x="3" y="0"/>
                </a:moveTo>
                <a:lnTo>
                  <a:pt x="21600" y="0"/>
                </a:lnTo>
                <a:lnTo>
                  <a:pt x="19937" y="21600"/>
                </a:lnTo>
                <a:lnTo>
                  <a:pt x="0" y="21600"/>
                </a:lnTo>
                <a:lnTo>
                  <a:pt x="3" y="0"/>
                </a:lnTo>
                <a:close/>
              </a:path>
            </a:pathLst>
          </a:custGeom>
          <a:solidFill>
            <a:schemeClr val="accent6">
              <a:alpha val="90000"/>
            </a:schemeClr>
          </a:solidFill>
          <a:ln w="12700">
            <a:miter lim="400000"/>
          </a:ln>
        </p:spPr>
        <p:txBody>
          <a:bodyPr lIns="39142" tIns="39142" rIns="39142" bIns="39142"/>
          <a:lstStyle/>
          <a:p>
            <a:pPr algn="l" rtl="0"/>
            <a:endParaRPr sz="900"/>
          </a:p>
        </p:txBody>
      </p:sp>
      <p:sp>
        <p:nvSpPr>
          <p:cNvPr id="84" name="LESSON 2…"/>
          <p:cNvSpPr txBox="1"/>
          <p:nvPr/>
        </p:nvSpPr>
        <p:spPr>
          <a:xfrm>
            <a:off x="508000" y="2353339"/>
            <a:ext cx="4251575" cy="16025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a:spAutoFit/>
          </a:bodyPr>
          <a:lstStyle/>
          <a:p>
            <a:pPr algn="l" defTabSz="1219200" rtl="0">
              <a:defRPr sz="6400" b="1">
                <a:solidFill>
                  <a:srgbClr val="FFFFFF"/>
                </a:solidFill>
                <a:latin typeface="Open Sans"/>
                <a:ea typeface="Open Sans"/>
                <a:cs typeface="Open Sans"/>
                <a:sym typeface="Open Sans"/>
              </a:defRPr>
            </a:pPr>
            <a:r>
              <a:rPr lang="en-IN" sz="3300" dirty="0"/>
              <a:t>पाठ 03</a:t>
            </a:r>
          </a:p>
          <a:p>
            <a:pPr algn="l" defTabSz="1219200" rtl="0">
              <a:defRPr sz="6400" cap="all">
                <a:solidFill>
                  <a:srgbClr val="FFFFFF"/>
                </a:solidFill>
                <a:latin typeface="Open Sans"/>
                <a:ea typeface="Open Sans"/>
                <a:cs typeface="Open Sans"/>
                <a:sym typeface="Open Sans"/>
              </a:defRPr>
            </a:pPr>
            <a:r>
              <a:rPr lang="en-US" sz="3300" dirty="0"/>
              <a:t>सीडब्ल्यूए का इतिहास और अवलोकन</a:t>
            </a:r>
          </a:p>
        </p:txBody>
      </p:sp>
      <p:sp>
        <p:nvSpPr>
          <p:cNvPr id="85" name="Shape"/>
          <p:cNvSpPr/>
          <p:nvPr/>
        </p:nvSpPr>
        <p:spPr>
          <a:xfrm flipH="1">
            <a:off x="-28360" y="-29252"/>
            <a:ext cx="12248739" cy="126107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19934" y="0"/>
                </a:lnTo>
                <a:lnTo>
                  <a:pt x="19328" y="7094"/>
                </a:lnTo>
                <a:lnTo>
                  <a:pt x="18721" y="0"/>
                </a:lnTo>
                <a:lnTo>
                  <a:pt x="0" y="0"/>
                </a:lnTo>
                <a:close/>
              </a:path>
            </a:pathLst>
          </a:custGeom>
          <a:solidFill>
            <a:schemeClr val="accent6">
              <a:lumMod val="40000"/>
              <a:lumOff val="60000"/>
            </a:schemeClr>
          </a:solidFill>
          <a:ln w="12700" cap="flat">
            <a:noFill/>
            <a:miter lim="400000"/>
          </a:ln>
          <a:effectLst/>
        </p:spPr>
        <p:txBody>
          <a:bodyPr wrap="square" lIns="39142" tIns="39142" rIns="39142" bIns="39142" numCol="1" anchor="t">
            <a:noAutofit/>
          </a:bodyPr>
          <a:lstStyle/>
          <a:p>
            <a:pPr algn="l" rtl="0"/>
            <a:endParaRPr sz="900"/>
          </a:p>
        </p:txBody>
      </p:sp>
      <p:sp>
        <p:nvSpPr>
          <p:cNvPr id="4" name="Rectangle: Rounded Corners 3">
            <a:extLst>
              <a:ext uri="{FF2B5EF4-FFF2-40B4-BE49-F238E27FC236}">
                <a16:creationId xmlns:a16="http://schemas.microsoft.com/office/drawing/2014/main" id="{2E9EC43E-C7B1-EF48-5F3B-E2AF3723BE8A}"/>
              </a:ext>
            </a:extLst>
          </p:cNvPr>
          <p:cNvSpPr/>
          <p:nvPr/>
        </p:nvSpPr>
        <p:spPr>
          <a:xfrm>
            <a:off x="2415669" y="315962"/>
            <a:ext cx="8117213" cy="598236"/>
          </a:xfrm>
          <a:prstGeom prst="roundRect">
            <a:avLst/>
          </a:prstGeom>
          <a:solidFill>
            <a:srgbClr val="FFFFFF"/>
          </a:solidFill>
          <a:ln w="25400" cap="flat">
            <a:solidFill>
              <a:schemeClr val="accent1"/>
            </a:solidFill>
            <a:prstDash val="solid"/>
            <a:round/>
          </a:ln>
          <a:effectLst>
            <a:outerShdw blurRad="101600" dist="12700" dir="2700000"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142" tIns="39142" rIns="39142" bIns="39142" numCol="1" spcCol="38100" rtlCol="0" anchor="t">
            <a:spAutoFit/>
          </a:bodyPr>
          <a:lstStyle/>
          <a:p>
            <a:pPr algn="ctr" rtl="0"/>
            <a:r>
              <a:rPr lang="en-US" sz="3000" dirty="0">
                <a:solidFill>
                  <a:srgbClr val="C00000"/>
                </a:solidFill>
                <a:latin typeface="Arial Black" panose="020B0A04020102020204" pitchFamily="34" charset="0"/>
              </a:rPr>
              <a:t>सीबीआरएन मॉड्यूल: सीएपीएफ</a:t>
            </a:r>
            <a:endParaRPr lang="en-IN" sz="3000" dirty="0">
              <a:solidFill>
                <a:srgbClr val="C00000"/>
              </a:solidFill>
              <a:latin typeface="Arial Black" panose="020B0A04020102020204" pitchFamily="34" charset="0"/>
              <a:sym typeface="Arial"/>
            </a:endParaRPr>
          </a:p>
        </p:txBody>
      </p:sp>
      <p:sp>
        <p:nvSpPr>
          <p:cNvPr id="7" name="AutoShape 2" descr="32.4 The Disaster Management Cycle - Population Health for Nurses | OpenStax">
            <a:extLst>
              <a:ext uri="{FF2B5EF4-FFF2-40B4-BE49-F238E27FC236}">
                <a16:creationId xmlns:a16="http://schemas.microsoft.com/office/drawing/2014/main" id="{4D1BA03F-4B3F-23DC-01F7-7A1F6312F2C4}"/>
              </a:ext>
            </a:extLst>
          </p:cNvPr>
          <p:cNvSpPr>
            <a:spLocks noChangeAspect="1" noChangeArrowheads="1"/>
          </p:cNvSpPr>
          <p:nvPr/>
        </p:nvSpPr>
        <p:spPr bwMode="auto">
          <a:xfrm>
            <a:off x="6019800" y="3352800"/>
            <a:ext cx="152400" cy="152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45720" tIns="22860" rIns="45720" bIns="22860" numCol="1" anchor="t" anchorCtr="0" compatLnSpc="1">
            <a:prstTxWarp prst="textNoShape">
              <a:avLst/>
            </a:prstTxWarp>
          </a:bodyPr>
          <a:lstStyle/>
          <a:p>
            <a:pPr algn="l" rtl="0"/>
            <a:endParaRPr lang="en-IN" sz="900"/>
          </a:p>
        </p:txBody>
      </p:sp>
      <p:pic>
        <p:nvPicPr>
          <p:cNvPr id="10" name="Picture 9">
            <a:extLst>
              <a:ext uri="{FF2B5EF4-FFF2-40B4-BE49-F238E27FC236}">
                <a16:creationId xmlns:a16="http://schemas.microsoft.com/office/drawing/2014/main" id="{75D8E960-3AA9-22EC-7685-3C46A378FF6B}"/>
              </a:ext>
            </a:extLst>
          </p:cNvPr>
          <p:cNvPicPr>
            <a:picLocks noChangeAspect="1"/>
          </p:cNvPicPr>
          <p:nvPr/>
        </p:nvPicPr>
        <p:blipFill>
          <a:blip r:embed="rId3" cstate="print">
            <a:alphaModFix amt="70000"/>
            <a:extLst>
              <a:ext uri="{28A0092B-C50C-407E-A947-70E740481C1C}">
                <a14:useLocalDpi xmlns:a14="http://schemas.microsoft.com/office/drawing/2010/main" val="0"/>
              </a:ext>
            </a:extLst>
          </a:blip>
          <a:srcRect/>
          <a:stretch/>
        </p:blipFill>
        <p:spPr>
          <a:xfrm>
            <a:off x="4759575" y="2555045"/>
            <a:ext cx="1336426" cy="1261072"/>
          </a:xfrm>
          <a:prstGeom prst="rect">
            <a:avLst/>
          </a:prstGeom>
        </p:spPr>
      </p:pic>
      <p:pic>
        <p:nvPicPr>
          <p:cNvPr id="8" name="Picture 7">
            <a:extLst>
              <a:ext uri="{FF2B5EF4-FFF2-40B4-BE49-F238E27FC236}">
                <a16:creationId xmlns:a16="http://schemas.microsoft.com/office/drawing/2014/main" id="{AD3090FD-6B08-3911-9B2E-4298BEB31829}"/>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57905" y="40188"/>
            <a:ext cx="1590525" cy="1109759"/>
          </a:xfrm>
          <a:prstGeom prst="rect">
            <a:avLst/>
          </a:prstGeom>
        </p:spPr>
      </p:pic>
      <p:pic>
        <p:nvPicPr>
          <p:cNvPr id="11" name="Picture 10">
            <a:extLst>
              <a:ext uri="{FF2B5EF4-FFF2-40B4-BE49-F238E27FC236}">
                <a16:creationId xmlns:a16="http://schemas.microsoft.com/office/drawing/2014/main" id="{FB2A9AEF-AB38-7144-38E6-1F20536B3EA5}"/>
              </a:ext>
            </a:extLst>
          </p:cNvPr>
          <p:cNvPicPr>
            <a:picLocks/>
          </p:cNvPicPr>
          <p:nvPr/>
        </p:nvPicPr>
        <p:blipFill>
          <a:blip r:embed="rId5" cstate="print">
            <a:extLst>
              <a:ext uri="{28A0092B-C50C-407E-A947-70E740481C1C}">
                <a14:useLocalDpi xmlns:a14="http://schemas.microsoft.com/office/drawing/2010/main" val="0"/>
              </a:ext>
            </a:extLst>
          </a:blip>
          <a:srcRect/>
          <a:stretch/>
        </p:blipFill>
        <p:spPr>
          <a:xfrm>
            <a:off x="10993135" y="30840"/>
            <a:ext cx="1080000" cy="1188000"/>
          </a:xfrm>
          <a:prstGeom prst="rect">
            <a:avLst/>
          </a:prstGeom>
        </p:spPr>
      </p:pic>
      <p:pic>
        <p:nvPicPr>
          <p:cNvPr id="2" name="Picture 1">
            <a:extLst>
              <a:ext uri="{FF2B5EF4-FFF2-40B4-BE49-F238E27FC236}">
                <a16:creationId xmlns:a16="http://schemas.microsoft.com/office/drawing/2014/main" id="{999D0056-4120-1B80-2223-2EDBBBAC6B6E}"/>
              </a:ext>
            </a:extLst>
          </p:cNvPr>
          <p:cNvPicPr>
            <a:picLocks noChangeAspect="1"/>
          </p:cNvPicPr>
          <p:nvPr/>
        </p:nvPicPr>
        <p:blipFill>
          <a:blip r:embed="rId6"/>
          <a:stretch>
            <a:fillRect/>
          </a:stretch>
        </p:blipFill>
        <p:spPr>
          <a:xfrm>
            <a:off x="7128393" y="1788611"/>
            <a:ext cx="4404742" cy="4404742"/>
          </a:xfrm>
          <a:prstGeom prst="rect">
            <a:avLst/>
          </a:prstGeom>
        </p:spPr>
      </p:pic>
      <p:sp>
        <p:nvSpPr>
          <p:cNvPr id="100010001" name="ODT_ATTR_LBL_SHAPE">
            <a:extLst>
              <a:ext uri="{FF2B5EF4-FFF2-40B4-BE49-F238E27FC236}">
                <a16:creationId xmlns:a16="http://schemas.microsoft.com/office/drawing/2014/main" id="{ADCB8724-23CD-4EE8-B5B5-3CB2DDF8932E}"/>
              </a:ext>
            </a:extLst>
          </p:cNvPr>
          <p:cNvSpPr txBox="1"/>
          <p:nvPr/>
        </p:nvSpPr>
        <p:spPr>
          <a:xfrm>
            <a:off x="0" y="0"/>
            <a:ext cx="5000000" cy="276999"/>
          </a:xfrm>
          <a:prstGeom prst="rect">
            <a:avLst/>
          </a:prstGeom>
          <a:solidFill>
            <a:srgbClr val="FAFAFA"/>
          </a:solidFill>
        </p:spPr>
        <p:txBody>
          <a:bodyPr wrap="none" lIns="288000">
            <a:spAutoFit/>
          </a:bodyPr>
          <a:lstStyle/>
          <a:p>
            <a:pPr rtl="0"/>
            <a:r>
              <a:rPr lang="en-US" sz="1000" dirty="0">
                <a:solidFill>
                  <a:srgbClr val="0F2B46"/>
                </a:solidFill>
                <a:effectLst/>
                <a:latin typeface="Roboto" panose="02000000000000000000" pitchFamily="2" charset="0"/>
              </a:rPr>
              <a:t>अंग्रेज़ी से हिन्दी में अनुवादित। - </a:t>
            </a:r>
            <a:r>
              <a:rPr lang="en-US" sz="1000" u="sng" dirty="0">
                <a:solidFill>
                  <a:srgbClr val="0F2B46"/>
                </a:solidFill>
                <a:effectLst/>
                <a:latin typeface="Roboto" panose="02000000000000000000" pitchFamily="2" charset="0"/>
                <a:hlinkClick r:id="rId7" tooltip="Doc Translator - www.onlinedoctranslator.com"/>
              </a:rPr>
              <a:t>www.onlinedoctranslator.com</a:t>
            </a:r>
            <a:endParaRPr lang="en-US" sz="1000" dirty="0"/>
          </a:p>
        </p:txBody>
      </p:sp>
      <p:pic>
        <p:nvPicPr>
          <p:cNvPr id="1000100002" name="ODT_ATTR_LBL_LOGO">
            <a:extLst>
              <a:ext uri="{FF2B5EF4-FFF2-40B4-BE49-F238E27FC236}">
                <a16:creationId xmlns:a16="http://schemas.microsoft.com/office/drawing/2014/main" id="{B066AC4A-9A1C-4C10-800A-DAF9F2764385}"/>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0" y="36000"/>
            <a:ext cx="316230" cy="179705"/>
          </a:xfrm>
          <a:prstGeom prst="rect">
            <a:avLst/>
          </a:prstGeom>
        </p:spPr>
      </p:pic>
      <p:sp>
        <p:nvSpPr>
          <p:cNvPr id="3" name="TextBox 2">
            <a:extLst>
              <a:ext uri="{FF2B5EF4-FFF2-40B4-BE49-F238E27FC236}">
                <a16:creationId xmlns:a16="http://schemas.microsoft.com/office/drawing/2014/main" id="{29895F3B-2CE6-1D09-F950-E7738140CBEA}"/>
              </a:ext>
            </a:extLst>
          </p:cNvPr>
          <p:cNvSpPr txBox="1"/>
          <p:nvPr/>
        </p:nvSpPr>
        <p:spPr>
          <a:xfrm>
            <a:off x="4079631" y="6508198"/>
            <a:ext cx="3396343" cy="338554"/>
          </a:xfrm>
          <a:prstGeom prst="rect">
            <a:avLst/>
          </a:prstGeom>
          <a:noFill/>
        </p:spPr>
        <p:txBody>
          <a:bodyPr wrap="square" rtlCol="0">
            <a:spAutoFit/>
          </a:bodyPr>
          <a:lstStyle/>
          <a:p>
            <a:pPr algn="ctr"/>
            <a:r>
              <a:rPr lang="hi-IN" sz="1600" dirty="0"/>
              <a:t>निरीक्षक सुरेन्द्र कुमार पुनिया </a:t>
            </a:r>
            <a:endParaRPr lang="en-IN" sz="1600" dirty="0"/>
          </a:p>
        </p:txBody>
      </p:sp>
      <p:sp>
        <p:nvSpPr>
          <p:cNvPr id="5" name="Rectangle 4">
            <a:extLst>
              <a:ext uri="{FF2B5EF4-FFF2-40B4-BE49-F238E27FC236}">
                <a16:creationId xmlns:a16="http://schemas.microsoft.com/office/drawing/2014/main" id="{95B2D9E1-776D-99B0-9CAB-4335FAFE0648}"/>
              </a:ext>
            </a:extLst>
          </p:cNvPr>
          <p:cNvSpPr/>
          <p:nvPr/>
        </p:nvSpPr>
        <p:spPr>
          <a:xfrm>
            <a:off x="10173963" y="6499700"/>
            <a:ext cx="1555214" cy="33855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342900" rtl="0" eaLnBrk="1" latinLnBrk="0" hangingPunct="1">
              <a:defRPr sz="1400" kern="1200">
                <a:solidFill>
                  <a:schemeClr val="lt1"/>
                </a:solidFill>
                <a:latin typeface="+mn-lt"/>
                <a:ea typeface="+mn-ea"/>
                <a:cs typeface="+mn-cs"/>
              </a:defRPr>
            </a:lvl1pPr>
            <a:lvl2pPr marL="342900" algn="l" defTabSz="342900" rtl="0" eaLnBrk="1" latinLnBrk="0" hangingPunct="1">
              <a:defRPr sz="1400" kern="1200">
                <a:solidFill>
                  <a:schemeClr val="lt1"/>
                </a:solidFill>
                <a:latin typeface="+mn-lt"/>
                <a:ea typeface="+mn-ea"/>
                <a:cs typeface="+mn-cs"/>
              </a:defRPr>
            </a:lvl2pPr>
            <a:lvl3pPr marL="685800" algn="l" defTabSz="342900" rtl="0" eaLnBrk="1" latinLnBrk="0" hangingPunct="1">
              <a:defRPr sz="1400" kern="1200">
                <a:solidFill>
                  <a:schemeClr val="lt1"/>
                </a:solidFill>
                <a:latin typeface="+mn-lt"/>
                <a:ea typeface="+mn-ea"/>
                <a:cs typeface="+mn-cs"/>
              </a:defRPr>
            </a:lvl3pPr>
            <a:lvl4pPr marL="1028700" algn="l" defTabSz="342900" rtl="0" eaLnBrk="1" latinLnBrk="0" hangingPunct="1">
              <a:defRPr sz="1400" kern="1200">
                <a:solidFill>
                  <a:schemeClr val="lt1"/>
                </a:solidFill>
                <a:latin typeface="+mn-lt"/>
                <a:ea typeface="+mn-ea"/>
                <a:cs typeface="+mn-cs"/>
              </a:defRPr>
            </a:lvl4pPr>
            <a:lvl5pPr marL="1371600" algn="l" defTabSz="342900" rtl="0" eaLnBrk="1" latinLnBrk="0" hangingPunct="1">
              <a:defRPr sz="1400" kern="1200">
                <a:solidFill>
                  <a:schemeClr val="lt1"/>
                </a:solidFill>
                <a:latin typeface="+mn-lt"/>
                <a:ea typeface="+mn-ea"/>
                <a:cs typeface="+mn-cs"/>
              </a:defRPr>
            </a:lvl5pPr>
            <a:lvl6pPr marL="1714500" algn="l" defTabSz="342900" rtl="0" eaLnBrk="1" latinLnBrk="0" hangingPunct="1">
              <a:defRPr sz="1400" kern="1200">
                <a:solidFill>
                  <a:schemeClr val="lt1"/>
                </a:solidFill>
                <a:latin typeface="+mn-lt"/>
                <a:ea typeface="+mn-ea"/>
                <a:cs typeface="+mn-cs"/>
              </a:defRPr>
            </a:lvl6pPr>
            <a:lvl7pPr marL="2057400" algn="l" defTabSz="342900" rtl="0" eaLnBrk="1" latinLnBrk="0" hangingPunct="1">
              <a:defRPr sz="1400" kern="1200">
                <a:solidFill>
                  <a:schemeClr val="lt1"/>
                </a:solidFill>
                <a:latin typeface="+mn-lt"/>
                <a:ea typeface="+mn-ea"/>
                <a:cs typeface="+mn-cs"/>
              </a:defRPr>
            </a:lvl7pPr>
            <a:lvl8pPr marL="2400300" algn="l" defTabSz="342900" rtl="0" eaLnBrk="1" latinLnBrk="0" hangingPunct="1">
              <a:defRPr sz="1400" kern="1200">
                <a:solidFill>
                  <a:schemeClr val="lt1"/>
                </a:solidFill>
                <a:latin typeface="+mn-lt"/>
                <a:ea typeface="+mn-ea"/>
                <a:cs typeface="+mn-cs"/>
              </a:defRPr>
            </a:lvl8pPr>
            <a:lvl9pPr marL="2743200" algn="l" defTabSz="342900" rtl="0" eaLnBrk="1" latinLnBrk="0" hangingPunct="1">
              <a:defRPr sz="1400" kern="1200">
                <a:solidFill>
                  <a:schemeClr val="lt1"/>
                </a:solidFill>
                <a:latin typeface="+mn-lt"/>
                <a:ea typeface="+mn-ea"/>
                <a:cs typeface="+mn-cs"/>
              </a:defRPr>
            </a:lvl9pPr>
          </a:lstStyle>
          <a:p>
            <a:pPr algn="ctr"/>
            <a:endParaRPr lang="en-IN"/>
          </a:p>
        </p:txBody>
      </p:sp>
      <p:sp>
        <p:nvSpPr>
          <p:cNvPr id="6" name="Rectangle 5">
            <a:extLst>
              <a:ext uri="{FF2B5EF4-FFF2-40B4-BE49-F238E27FC236}">
                <a16:creationId xmlns:a16="http://schemas.microsoft.com/office/drawing/2014/main" id="{95B2D9E1-776D-99B0-9CAB-4335FAFE0648}"/>
              </a:ext>
            </a:extLst>
          </p:cNvPr>
          <p:cNvSpPr/>
          <p:nvPr/>
        </p:nvSpPr>
        <p:spPr>
          <a:xfrm>
            <a:off x="399437" y="6529970"/>
            <a:ext cx="2093392" cy="30828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342900" rtl="0" eaLnBrk="1" latinLnBrk="0" hangingPunct="1">
              <a:defRPr sz="1400" kern="1200">
                <a:solidFill>
                  <a:schemeClr val="lt1"/>
                </a:solidFill>
                <a:latin typeface="+mn-lt"/>
                <a:ea typeface="+mn-ea"/>
                <a:cs typeface="+mn-cs"/>
              </a:defRPr>
            </a:lvl1pPr>
            <a:lvl2pPr marL="342900" algn="l" defTabSz="342900" rtl="0" eaLnBrk="1" latinLnBrk="0" hangingPunct="1">
              <a:defRPr sz="1400" kern="1200">
                <a:solidFill>
                  <a:schemeClr val="lt1"/>
                </a:solidFill>
                <a:latin typeface="+mn-lt"/>
                <a:ea typeface="+mn-ea"/>
                <a:cs typeface="+mn-cs"/>
              </a:defRPr>
            </a:lvl2pPr>
            <a:lvl3pPr marL="685800" algn="l" defTabSz="342900" rtl="0" eaLnBrk="1" latinLnBrk="0" hangingPunct="1">
              <a:defRPr sz="1400" kern="1200">
                <a:solidFill>
                  <a:schemeClr val="lt1"/>
                </a:solidFill>
                <a:latin typeface="+mn-lt"/>
                <a:ea typeface="+mn-ea"/>
                <a:cs typeface="+mn-cs"/>
              </a:defRPr>
            </a:lvl3pPr>
            <a:lvl4pPr marL="1028700" algn="l" defTabSz="342900" rtl="0" eaLnBrk="1" latinLnBrk="0" hangingPunct="1">
              <a:defRPr sz="1400" kern="1200">
                <a:solidFill>
                  <a:schemeClr val="lt1"/>
                </a:solidFill>
                <a:latin typeface="+mn-lt"/>
                <a:ea typeface="+mn-ea"/>
                <a:cs typeface="+mn-cs"/>
              </a:defRPr>
            </a:lvl4pPr>
            <a:lvl5pPr marL="1371600" algn="l" defTabSz="342900" rtl="0" eaLnBrk="1" latinLnBrk="0" hangingPunct="1">
              <a:defRPr sz="1400" kern="1200">
                <a:solidFill>
                  <a:schemeClr val="lt1"/>
                </a:solidFill>
                <a:latin typeface="+mn-lt"/>
                <a:ea typeface="+mn-ea"/>
                <a:cs typeface="+mn-cs"/>
              </a:defRPr>
            </a:lvl5pPr>
            <a:lvl6pPr marL="1714500" algn="l" defTabSz="342900" rtl="0" eaLnBrk="1" latinLnBrk="0" hangingPunct="1">
              <a:defRPr sz="1400" kern="1200">
                <a:solidFill>
                  <a:schemeClr val="lt1"/>
                </a:solidFill>
                <a:latin typeface="+mn-lt"/>
                <a:ea typeface="+mn-ea"/>
                <a:cs typeface="+mn-cs"/>
              </a:defRPr>
            </a:lvl6pPr>
            <a:lvl7pPr marL="2057400" algn="l" defTabSz="342900" rtl="0" eaLnBrk="1" latinLnBrk="0" hangingPunct="1">
              <a:defRPr sz="1400" kern="1200">
                <a:solidFill>
                  <a:schemeClr val="lt1"/>
                </a:solidFill>
                <a:latin typeface="+mn-lt"/>
                <a:ea typeface="+mn-ea"/>
                <a:cs typeface="+mn-cs"/>
              </a:defRPr>
            </a:lvl7pPr>
            <a:lvl8pPr marL="2400300" algn="l" defTabSz="342900" rtl="0" eaLnBrk="1" latinLnBrk="0" hangingPunct="1">
              <a:defRPr sz="1400" kern="1200">
                <a:solidFill>
                  <a:schemeClr val="lt1"/>
                </a:solidFill>
                <a:latin typeface="+mn-lt"/>
                <a:ea typeface="+mn-ea"/>
                <a:cs typeface="+mn-cs"/>
              </a:defRPr>
            </a:lvl8pPr>
            <a:lvl9pPr marL="2743200" algn="l" defTabSz="342900" rtl="0" eaLnBrk="1" latinLnBrk="0" hangingPunct="1">
              <a:defRPr sz="1400" kern="1200">
                <a:solidFill>
                  <a:schemeClr val="lt1"/>
                </a:solidFill>
                <a:latin typeface="+mn-lt"/>
                <a:ea typeface="+mn-ea"/>
                <a:cs typeface="+mn-cs"/>
              </a:defRPr>
            </a:lvl9pPr>
          </a:lstStyle>
          <a:p>
            <a:pPr algn="ctr"/>
            <a:endParaRPr lang="en-I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rtl="0"/>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5943600" y="1295400"/>
            <a:ext cx="5791199" cy="4572000"/>
          </a:xfrm>
          <a:noFill/>
        </p:spPr>
        <p:txBody>
          <a:bodyPr>
            <a:noAutofit/>
          </a:bodyPr>
          <a:lstStyle/>
          <a:p>
            <a:pPr marL="0" indent="0" algn="ctr" rtl="0">
              <a:lnSpc>
                <a:spcPct val="120000"/>
              </a:lnSpc>
              <a:buNone/>
            </a:pPr>
            <a:r>
              <a:rPr lang="en-US" sz="2800" dirty="0">
                <a:latin typeface="Open Sans" panose="020B0606030504020204" pitchFamily="34" charset="0"/>
                <a:ea typeface="Open Sans" panose="020B0606030504020204" pitchFamily="34" charset="0"/>
                <a:cs typeface="Open Sans" panose="020B0606030504020204" pitchFamily="34" charset="0"/>
              </a:rPr>
              <a:t>1975 -1983</a:t>
            </a:r>
          </a:p>
          <a:p>
            <a:pPr marL="0" indent="0" algn="l" rtl="0">
              <a:lnSpc>
                <a:spcPct val="120000"/>
              </a:lnSpc>
              <a:buNone/>
            </a:pPr>
            <a:r>
              <a:rPr lang="en-US" sz="2800" dirty="0">
                <a:latin typeface="Open Sans" panose="020B0606030504020204" pitchFamily="34" charset="0"/>
                <a:ea typeface="Open Sans" panose="020B0606030504020204" pitchFamily="34" charset="0"/>
                <a:cs typeface="Open Sans" panose="020B0606030504020204" pitchFamily="34" charset="0"/>
              </a:rPr>
              <a:t>	दस्तावेजी साक्ष्य से पता चला है कि लाओस, कंपूचिया और अफगानिस्तान के देशों में पत्तियों को साफ करने के लिए रासायनिक एजेंटों का छिड़काव किया गया था।</a:t>
            </a:r>
          </a:p>
          <a:p>
            <a:pPr marL="0" indent="0" algn="l" rtl="0">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609601" y="2205681"/>
            <a:ext cx="3886200" cy="1143000"/>
          </a:xfrm>
          <a:noFill/>
        </p:spPr>
        <p:txBody>
          <a:bodyPr>
            <a:normAutofit/>
          </a:bodyPr>
          <a:lstStyle/>
          <a:p>
            <a:pPr algn="l" rtl="0"/>
            <a:r>
              <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rPr>
              <a:t>पीली बारिश</a:t>
            </a:r>
          </a:p>
        </p:txBody>
      </p:sp>
      <p:sp>
        <p:nvSpPr>
          <p:cNvPr id="2" name="Slide Number Placeholder 1">
            <a:extLst>
              <a:ext uri="{FF2B5EF4-FFF2-40B4-BE49-F238E27FC236}">
                <a16:creationId xmlns:a16="http://schemas.microsoft.com/office/drawing/2014/main" id="{291EC2A6-38EC-6CAD-2E5D-EEFC49B4119E}"/>
              </a:ext>
            </a:extLst>
          </p:cNvPr>
          <p:cNvSpPr>
            <a:spLocks noGrp="1"/>
          </p:cNvSpPr>
          <p:nvPr>
            <p:ph type="sldNum" sz="quarter" idx="12"/>
          </p:nvPr>
        </p:nvSpPr>
        <p:spPr/>
        <p:txBody>
          <a:bodyPr/>
          <a:lstStyle/>
          <a:p>
            <a:pPr algn="l" rtl="0"/>
            <a:fld id="{2BB1E14F-796C-409E-9B94-89634ADD74DA}" type="slidenum">
              <a:rPr lang="en-IN" smtClean="0"/>
              <a:t>10</a:t>
            </a:fld>
            <a:endParaRPr lang="en-IN"/>
          </a:p>
        </p:txBody>
      </p:sp>
    </p:spTree>
    <p:extLst>
      <p:ext uri="{BB962C8B-B14F-4D97-AF65-F5344CB8AC3E}">
        <p14:creationId xmlns:p14="http://schemas.microsoft.com/office/powerpoint/2010/main" val="80857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rtl="0"/>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843848" y="1295400"/>
            <a:ext cx="6890951" cy="4572000"/>
          </a:xfrm>
          <a:noFill/>
        </p:spPr>
        <p:txBody>
          <a:bodyPr>
            <a:noAutofit/>
          </a:bodyPr>
          <a:lstStyle/>
          <a:p>
            <a:pPr marL="0" indent="0" algn="l" rtl="0">
              <a:lnSpc>
                <a:spcPct val="120000"/>
              </a:lnSpc>
              <a:buNone/>
            </a:pPr>
            <a:r>
              <a:rPr lang="en-US" dirty="0">
                <a:latin typeface="Open Sans" panose="020B0606030504020204" pitchFamily="34" charset="0"/>
                <a:ea typeface="Open Sans" panose="020B0606030504020204" pitchFamily="34" charset="0"/>
                <a:cs typeface="Open Sans" panose="020B0606030504020204" pitchFamily="34" charset="0"/>
              </a:rPr>
              <a:t>1983 - ईरान-इराक युद्ध में इराक ने रासायनिक हथियारों (मस्टर्ड गैस) का प्रयोग शुरू किया</a:t>
            </a:r>
          </a:p>
          <a:p>
            <a:pPr marL="0" indent="0" algn="l" rtl="0">
              <a:lnSpc>
                <a:spcPct val="120000"/>
              </a:lnSpc>
              <a:buNone/>
            </a:pPr>
            <a:r>
              <a:rPr lang="en-US" dirty="0">
                <a:latin typeface="Open Sans" panose="020B0606030504020204" pitchFamily="34" charset="0"/>
                <a:ea typeface="Open Sans" panose="020B0606030504020204" pitchFamily="34" charset="0"/>
                <a:cs typeface="Open Sans" panose="020B0606030504020204" pitchFamily="34" charset="0"/>
              </a:rPr>
              <a:t>1984 - तंत्रिका एजेंट का </a:t>
            </a:r>
            <a:r>
              <a:rPr lang="en-US" dirty="0" err="1">
                <a:latin typeface="Open Sans" panose="020B0606030504020204" pitchFamily="34" charset="0"/>
                <a:ea typeface="Open Sans" panose="020B0606030504020204" pitchFamily="34" charset="0"/>
                <a:cs typeface="Open Sans" panose="020B0606030504020204" pitchFamily="34" charset="0"/>
              </a:rPr>
              <a:t>पहला</a:t>
            </a:r>
            <a:r>
              <a:rPr lang="en-US" dirty="0">
                <a:latin typeface="Open Sans" panose="020B0606030504020204" pitchFamily="34" charset="0"/>
                <a:ea typeface="Open Sans" panose="020B0606030504020204" pitchFamily="34" charset="0"/>
                <a:cs typeface="Open Sans" panose="020B0606030504020204" pitchFamily="34" charset="0"/>
              </a:rPr>
              <a:t> </a:t>
            </a:r>
            <a:r>
              <a:rPr lang="en-US" dirty="0" err="1">
                <a:latin typeface="Open Sans" panose="020B0606030504020204" pitchFamily="34" charset="0"/>
                <a:ea typeface="Open Sans" panose="020B0606030504020204" pitchFamily="34" charset="0"/>
                <a:cs typeface="Open Sans" panose="020B0606030504020204" pitchFamily="34" charset="0"/>
              </a:rPr>
              <a:t>प्रयोग</a:t>
            </a:r>
            <a:r>
              <a:rPr lang="en-US" dirty="0">
                <a:latin typeface="Open Sans" panose="020B0606030504020204" pitchFamily="34" charset="0"/>
                <a:ea typeface="Open Sans" panose="020B0606030504020204" pitchFamily="34" charset="0"/>
                <a:cs typeface="Open Sans" panose="020B0606030504020204" pitchFamily="34" charset="0"/>
              </a:rPr>
              <a:t> </a:t>
            </a:r>
            <a:r>
              <a:rPr lang="en-US" dirty="0" err="1">
                <a:latin typeface="Open Sans" panose="020B0606030504020204" pitchFamily="34" charset="0"/>
                <a:ea typeface="Open Sans" panose="020B0606030504020204" pitchFamily="34" charset="0"/>
                <a:cs typeface="Open Sans" panose="020B0606030504020204" pitchFamily="34" charset="0"/>
              </a:rPr>
              <a:t>तबुन</a:t>
            </a:r>
            <a:r>
              <a:rPr lang="en-US" dirty="0">
                <a:latin typeface="Open Sans" panose="020B0606030504020204" pitchFamily="34" charset="0"/>
                <a:ea typeface="Open Sans" panose="020B0606030504020204" pitchFamily="34" charset="0"/>
                <a:cs typeface="Open Sans" panose="020B0606030504020204" pitchFamily="34" charset="0"/>
              </a:rPr>
              <a:t> </a:t>
            </a:r>
            <a:r>
              <a:rPr lang="en-US" dirty="0" err="1">
                <a:latin typeface="Open Sans" panose="020B0606030504020204" pitchFamily="34" charset="0"/>
                <a:ea typeface="Open Sans" panose="020B0606030504020204" pitchFamily="34" charset="0"/>
                <a:cs typeface="Open Sans" panose="020B0606030504020204" pitchFamily="34" charset="0"/>
              </a:rPr>
              <a:t>ईरान-इराक</a:t>
            </a:r>
            <a:r>
              <a:rPr lang="en-US" dirty="0">
                <a:latin typeface="Open Sans" panose="020B0606030504020204" pitchFamily="34" charset="0"/>
                <a:ea typeface="Open Sans" panose="020B0606030504020204" pitchFamily="34" charset="0"/>
                <a:cs typeface="Open Sans" panose="020B0606030504020204" pitchFamily="34" charset="0"/>
              </a:rPr>
              <a:t> युद्ध के दौरान इराक द्वारा युद्ध के </a:t>
            </a:r>
            <a:r>
              <a:rPr lang="en-US" dirty="0" err="1">
                <a:latin typeface="Open Sans" panose="020B0606030504020204" pitchFamily="34" charset="0"/>
                <a:ea typeface="Open Sans" panose="020B0606030504020204" pitchFamily="34" charset="0"/>
                <a:cs typeface="Open Sans" panose="020B0606030504020204" pitchFamily="34" charset="0"/>
              </a:rPr>
              <a:t>मैदान</a:t>
            </a:r>
            <a:r>
              <a:rPr lang="en-US" dirty="0">
                <a:latin typeface="Open Sans" panose="020B0606030504020204" pitchFamily="34" charset="0"/>
                <a:ea typeface="Open Sans" panose="020B0606030504020204" pitchFamily="34" charset="0"/>
                <a:cs typeface="Open Sans" panose="020B0606030504020204" pitchFamily="34" charset="0"/>
              </a:rPr>
              <a:t> </a:t>
            </a:r>
            <a:r>
              <a:rPr lang="en-US" dirty="0" err="1">
                <a:latin typeface="Open Sans" panose="020B0606030504020204" pitchFamily="34" charset="0"/>
                <a:ea typeface="Open Sans" panose="020B0606030504020204" pitchFamily="34" charset="0"/>
                <a:cs typeface="Open Sans" panose="020B0606030504020204" pitchFamily="34" charset="0"/>
              </a:rPr>
              <a:t>में</a:t>
            </a:r>
            <a:r>
              <a:rPr lang="en-US" dirty="0">
                <a:latin typeface="Open Sans" panose="020B0606030504020204" pitchFamily="34" charset="0"/>
                <a:ea typeface="Open Sans" panose="020B0606030504020204" pitchFamily="34" charset="0"/>
                <a:cs typeface="Open Sans" panose="020B0606030504020204" pitchFamily="34" charset="0"/>
              </a:rPr>
              <a:t> </a:t>
            </a:r>
          </a:p>
          <a:p>
            <a:pPr marL="0" indent="0" algn="l" rtl="0">
              <a:lnSpc>
                <a:spcPct val="120000"/>
              </a:lnSpc>
              <a:buNone/>
            </a:pPr>
            <a:r>
              <a:rPr lang="en-US" dirty="0">
                <a:latin typeface="Open Sans" panose="020B0606030504020204" pitchFamily="34" charset="0"/>
                <a:ea typeface="Open Sans" panose="020B0606030504020204" pitchFamily="34" charset="0"/>
                <a:cs typeface="Open Sans" panose="020B0606030504020204" pitchFamily="34" charset="0"/>
              </a:rPr>
              <a:t>1987-1988 - इराक ने कुर्दों के खिलाफ रासायनिक हथियारों (हाइड्रोजन साइनाइड, मस्टर्ड गैस) का इस्तेमाल किया, विशेष रूप से</a:t>
            </a:r>
            <a:r>
              <a:rPr lang="en-US" dirty="0" err="1">
                <a:latin typeface="Open Sans" panose="020B0606030504020204" pitchFamily="34" charset="0"/>
                <a:ea typeface="Open Sans" panose="020B0606030504020204" pitchFamily="34" charset="0"/>
                <a:cs typeface="Open Sans" panose="020B0606030504020204" pitchFamily="34" charset="0"/>
              </a:rPr>
              <a:t>हलब्जा</a:t>
            </a:r>
            <a:r>
              <a:rPr lang="en-US" dirty="0">
                <a:latin typeface="Open Sans" panose="020B0606030504020204" pitchFamily="34" charset="0"/>
                <a:ea typeface="Open Sans" panose="020B0606030504020204" pitchFamily="34" charset="0"/>
                <a:cs typeface="Open Sans" panose="020B0606030504020204" pitchFamily="34" charset="0"/>
              </a:rPr>
              <a:t>1988 का नरसंहार.  </a:t>
            </a:r>
          </a:p>
          <a:p>
            <a:pPr marL="0" indent="0" algn="l" rtl="0">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747585" y="2133600"/>
            <a:ext cx="3824416" cy="1143000"/>
          </a:xfrm>
          <a:noFill/>
        </p:spPr>
        <p:txBody>
          <a:bodyPr>
            <a:normAutofit fontScale="90000"/>
          </a:bodyPr>
          <a:lstStyle/>
          <a:p>
            <a:pPr algn="l" rtl="0"/>
            <a:r>
              <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rPr>
              <a:t>ईरानी और</a:t>
            </a:r>
            <a:br>
              <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rPr>
            </a:br>
            <a:r>
              <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rPr>
              <a:t>इराकी युद्ध</a:t>
            </a:r>
          </a:p>
        </p:txBody>
      </p:sp>
      <p:sp>
        <p:nvSpPr>
          <p:cNvPr id="2" name="Slide Number Placeholder 1">
            <a:extLst>
              <a:ext uri="{FF2B5EF4-FFF2-40B4-BE49-F238E27FC236}">
                <a16:creationId xmlns:a16="http://schemas.microsoft.com/office/drawing/2014/main" id="{53AEFEFF-B226-8AEE-460A-06470EC120D6}"/>
              </a:ext>
            </a:extLst>
          </p:cNvPr>
          <p:cNvSpPr>
            <a:spLocks noGrp="1"/>
          </p:cNvSpPr>
          <p:nvPr>
            <p:ph type="sldNum" sz="quarter" idx="12"/>
          </p:nvPr>
        </p:nvSpPr>
        <p:spPr/>
        <p:txBody>
          <a:bodyPr/>
          <a:lstStyle/>
          <a:p>
            <a:pPr algn="l" rtl="0"/>
            <a:fld id="{2BB1E14F-796C-409E-9B94-89634ADD74DA}" type="slidenum">
              <a:rPr lang="en-IN" smtClean="0"/>
              <a:t>11</a:t>
            </a:fld>
            <a:endParaRPr lang="en-IN"/>
          </a:p>
        </p:txBody>
      </p:sp>
    </p:spTree>
    <p:extLst>
      <p:ext uri="{BB962C8B-B14F-4D97-AF65-F5344CB8AC3E}">
        <p14:creationId xmlns:p14="http://schemas.microsoft.com/office/powerpoint/2010/main" val="181037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rtl="0"/>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6248400" y="1295400"/>
            <a:ext cx="5486400" cy="4572000"/>
          </a:xfrm>
          <a:noFill/>
        </p:spPr>
        <p:txBody>
          <a:bodyPr>
            <a:noAutofit/>
          </a:bodyPr>
          <a:lstStyle/>
          <a:p>
            <a:pPr marL="0" indent="0" algn="l" rtl="0">
              <a:lnSpc>
                <a:spcPct val="120000"/>
              </a:lnSpc>
              <a:buNone/>
            </a:pPr>
            <a:r>
              <a:rPr lang="en-US" sz="2800" dirty="0">
                <a:latin typeface="Open Sans" panose="020B0606030504020204" pitchFamily="34" charset="0"/>
                <a:ea typeface="Open Sans" panose="020B0606030504020204" pitchFamily="34" charset="0"/>
                <a:cs typeface="Open Sans" panose="020B0606030504020204" pitchFamily="34" charset="0"/>
              </a:rPr>
              <a:t>1995: </a:t>
            </a:r>
            <a:r>
              <a:rPr lang="en-US" sz="2800" dirty="0" err="1">
                <a:latin typeface="Open Sans" panose="020B0606030504020204" pitchFamily="34" charset="0"/>
                <a:ea typeface="Open Sans" panose="020B0606030504020204" pitchFamily="34" charset="0"/>
                <a:cs typeface="Open Sans" panose="020B0606030504020204" pitchFamily="34" charset="0"/>
              </a:rPr>
              <a:t>एक</a:t>
            </a:r>
            <a:r>
              <a:rPr lang="en-US" sz="2800" dirty="0">
                <a:latin typeface="Open Sans" panose="020B0606030504020204" pitchFamily="34" charset="0"/>
                <a:ea typeface="Open Sans" panose="020B0606030504020204" pitchFamily="34" charset="0"/>
                <a:cs typeface="Open Sans" panose="020B0606030504020204" pitchFamily="34" charset="0"/>
              </a:rPr>
              <a:t> </a:t>
            </a:r>
            <a:r>
              <a:rPr lang="en-US" sz="2800" dirty="0" err="1">
                <a:latin typeface="Open Sans" panose="020B0606030504020204" pitchFamily="34" charset="0"/>
                <a:ea typeface="Open Sans" panose="020B0606030504020204" pitchFamily="34" charset="0"/>
                <a:cs typeface="Open Sans" panose="020B0606030504020204" pitchFamily="34" charset="0"/>
              </a:rPr>
              <a:t>आतंकवादी</a:t>
            </a:r>
            <a:r>
              <a:rPr lang="en-US" sz="2800" dirty="0">
                <a:latin typeface="Open Sans" panose="020B0606030504020204" pitchFamily="34" charset="0"/>
                <a:ea typeface="Open Sans" panose="020B0606030504020204" pitchFamily="34" charset="0"/>
                <a:cs typeface="Open Sans" panose="020B0606030504020204" pitchFamily="34" charset="0"/>
              </a:rPr>
              <a:t> </a:t>
            </a:r>
            <a:r>
              <a:rPr lang="en-US" sz="2800" dirty="0" err="1">
                <a:latin typeface="Open Sans" panose="020B0606030504020204" pitchFamily="34" charset="0"/>
                <a:ea typeface="Open Sans" panose="020B0606030504020204" pitchFamily="34" charset="0"/>
                <a:cs typeface="Open Sans" panose="020B0606030504020204" pitchFamily="34" charset="0"/>
              </a:rPr>
              <a:t>हमला</a:t>
            </a:r>
            <a:r>
              <a:rPr lang="en-US" sz="2800" dirty="0">
                <a:latin typeface="Open Sans" panose="020B0606030504020204" pitchFamily="34" charset="0"/>
                <a:ea typeface="Open Sans" panose="020B0606030504020204" pitchFamily="34" charset="0"/>
                <a:cs typeface="Open Sans" panose="020B0606030504020204" pitchFamily="34" charset="0"/>
              </a:rPr>
              <a:t> </a:t>
            </a:r>
            <a:r>
              <a:rPr lang="hi-IN" altLang="en-US" dirty="0">
                <a:solidFill>
                  <a:srgbClr val="0A0A0A"/>
                </a:solidFill>
                <a:latin typeface="Google Sans"/>
              </a:rPr>
              <a:t>था जिसमें</a:t>
            </a:r>
            <a:r>
              <a:rPr lang="en-US" altLang="en-US" dirty="0">
                <a:solidFill>
                  <a:srgbClr val="0A0A0A"/>
                </a:solidFill>
                <a:latin typeface="Google Sans"/>
              </a:rPr>
              <a:t> </a:t>
            </a:r>
            <a:r>
              <a:rPr lang="en-US" sz="2800" dirty="0">
                <a:latin typeface="Open Sans" panose="020B0606030504020204" pitchFamily="34" charset="0"/>
                <a:ea typeface="Open Sans" panose="020B0606030504020204" pitchFamily="34" charset="0"/>
                <a:cs typeface="Open Sans" panose="020B0606030504020204" pitchFamily="34" charset="0"/>
              </a:rPr>
              <a:t> </a:t>
            </a:r>
            <a:r>
              <a:rPr lang="en-US" sz="2800" dirty="0" err="1">
                <a:latin typeface="Open Sans" panose="020B0606030504020204" pitchFamily="34" charset="0"/>
                <a:ea typeface="Open Sans" panose="020B0606030504020204" pitchFamily="34" charset="0"/>
                <a:cs typeface="Open Sans" panose="020B0606030504020204" pitchFamily="34" charset="0"/>
              </a:rPr>
              <a:t>ओम</a:t>
            </a:r>
            <a:r>
              <a:rPr lang="en-US" sz="2800" dirty="0">
                <a:latin typeface="Open Sans" panose="020B0606030504020204" pitchFamily="34" charset="0"/>
                <a:ea typeface="Open Sans" panose="020B0606030504020204" pitchFamily="34" charset="0"/>
                <a:cs typeface="Open Sans" panose="020B0606030504020204" pitchFamily="34" charset="0"/>
              </a:rPr>
              <a:t> </a:t>
            </a:r>
            <a:r>
              <a:rPr lang="en-US" sz="2800" dirty="0" err="1">
                <a:latin typeface="Open Sans" panose="020B0606030504020204" pitchFamily="34" charset="0"/>
                <a:ea typeface="Open Sans" panose="020B0606030504020204" pitchFamily="34" charset="0"/>
                <a:cs typeface="Open Sans" panose="020B0606030504020204" pitchFamily="34" charset="0"/>
              </a:rPr>
              <a:t>शिन्री</a:t>
            </a:r>
            <a:r>
              <a:rPr lang="en-US" sz="2800" dirty="0">
                <a:latin typeface="Open Sans" panose="020B0606030504020204" pitchFamily="34" charset="0"/>
                <a:ea typeface="Open Sans" panose="020B0606030504020204" pitchFamily="34" charset="0"/>
                <a:cs typeface="Open Sans" panose="020B0606030504020204" pitchFamily="34" charset="0"/>
              </a:rPr>
              <a:t> </a:t>
            </a:r>
            <a:r>
              <a:rPr lang="en-US" sz="2800" dirty="0" err="1">
                <a:latin typeface="Open Sans" panose="020B0606030504020204" pitchFamily="34" charset="0"/>
                <a:ea typeface="Open Sans" panose="020B0606030504020204" pitchFamily="34" charset="0"/>
                <a:cs typeface="Open Sans" panose="020B0606030504020204" pitchFamily="34" charset="0"/>
              </a:rPr>
              <a:t>क्यो</a:t>
            </a:r>
            <a:r>
              <a:rPr lang="en-US" sz="2800" dirty="0">
                <a:latin typeface="Open Sans" panose="020B0606030504020204" pitchFamily="34" charset="0"/>
                <a:ea typeface="Open Sans" panose="020B0606030504020204" pitchFamily="34" charset="0"/>
                <a:cs typeface="Open Sans" panose="020B0606030504020204" pitchFamily="34" charset="0"/>
              </a:rPr>
              <a:t> </a:t>
            </a:r>
            <a:r>
              <a:rPr lang="en-US" sz="2800" dirty="0" err="1">
                <a:latin typeface="Open Sans" panose="020B0606030504020204" pitchFamily="34" charset="0"/>
                <a:ea typeface="Open Sans" panose="020B0606030504020204" pitchFamily="34" charset="0"/>
                <a:cs typeface="Open Sans" panose="020B0606030504020204" pitchFamily="34" charset="0"/>
              </a:rPr>
              <a:t>पंथ</a:t>
            </a:r>
            <a:r>
              <a:rPr lang="en-US" dirty="0">
                <a:latin typeface="Open Sans" panose="020B0606030504020204" pitchFamily="34" charset="0"/>
                <a:ea typeface="Open Sans" panose="020B0606030504020204" pitchFamily="34" charset="0"/>
                <a:cs typeface="Open Sans" panose="020B0606030504020204" pitchFamily="34" charset="0"/>
              </a:rPr>
              <a:t> </a:t>
            </a:r>
            <a:r>
              <a:rPr lang="hi-IN" altLang="en-US" dirty="0">
                <a:solidFill>
                  <a:srgbClr val="0A0A0A"/>
                </a:solidFill>
                <a:latin typeface="Google Sans"/>
              </a:rPr>
              <a:t>ने</a:t>
            </a:r>
            <a:r>
              <a:rPr lang="en-US" altLang="en-US" dirty="0">
                <a:solidFill>
                  <a:srgbClr val="0A0A0A"/>
                </a:solidFill>
                <a:latin typeface="Google Sans"/>
              </a:rPr>
              <a:t> </a:t>
            </a:r>
            <a:r>
              <a:rPr lang="hi-IN" altLang="en-US" b="1" dirty="0">
                <a:solidFill>
                  <a:srgbClr val="0A0A0A"/>
                </a:solidFill>
                <a:latin typeface="Google Sans"/>
              </a:rPr>
              <a:t>सरीन</a:t>
            </a:r>
            <a:r>
              <a:rPr lang="en-US" altLang="en-US" dirty="0">
                <a:solidFill>
                  <a:srgbClr val="0A0A0A"/>
                </a:solidFill>
                <a:latin typeface="Google Sans"/>
              </a:rPr>
              <a:t> </a:t>
            </a:r>
            <a:r>
              <a:rPr lang="hi-IN" altLang="en-US" dirty="0">
                <a:solidFill>
                  <a:srgbClr val="0A0A0A"/>
                </a:solidFill>
                <a:latin typeface="Google Sans"/>
              </a:rPr>
              <a:t>नामक एक</a:t>
            </a:r>
            <a:r>
              <a:rPr lang="en-US" altLang="en-US" dirty="0">
                <a:solidFill>
                  <a:srgbClr val="0A0A0A"/>
                </a:solidFill>
                <a:latin typeface="Google Sans"/>
              </a:rPr>
              <a:t> </a:t>
            </a:r>
            <a:r>
              <a:rPr lang="en-US" sz="2800" dirty="0">
                <a:latin typeface="Open Sans" panose="020B0606030504020204" pitchFamily="34" charset="0"/>
                <a:ea typeface="Open Sans" panose="020B0606030504020204" pitchFamily="34" charset="0"/>
                <a:cs typeface="Open Sans" panose="020B0606030504020204" pitchFamily="34" charset="0"/>
              </a:rPr>
              <a:t> रासायनिक तंत्रिका एजेंट का </a:t>
            </a:r>
            <a:r>
              <a:rPr lang="en-US" sz="2800" dirty="0" err="1">
                <a:latin typeface="Open Sans" panose="020B0606030504020204" pitchFamily="34" charset="0"/>
                <a:ea typeface="Open Sans" panose="020B0606030504020204" pitchFamily="34" charset="0"/>
                <a:cs typeface="Open Sans" panose="020B0606030504020204" pitchFamily="34" charset="0"/>
              </a:rPr>
              <a:t>उपयोग</a:t>
            </a:r>
            <a:r>
              <a:rPr lang="en-US" sz="2800" dirty="0">
                <a:latin typeface="Open Sans" panose="020B0606030504020204" pitchFamily="34" charset="0"/>
                <a:ea typeface="Open Sans" panose="020B0606030504020204" pitchFamily="34" charset="0"/>
                <a:cs typeface="Open Sans" panose="020B0606030504020204" pitchFamily="34" charset="0"/>
              </a:rPr>
              <a:t> </a:t>
            </a:r>
            <a:r>
              <a:rPr lang="hi-IN" altLang="en-US" dirty="0">
                <a:solidFill>
                  <a:srgbClr val="0A0A0A"/>
                </a:solidFill>
                <a:latin typeface="Google Sans"/>
              </a:rPr>
              <a:t>किया</a:t>
            </a:r>
            <a:r>
              <a:rPr lang="en-IN" altLang="en-US" dirty="0">
                <a:solidFill>
                  <a:srgbClr val="0A0A0A"/>
                </a:solidFill>
                <a:latin typeface="Google Sans"/>
              </a:rPr>
              <a:t> </a:t>
            </a:r>
            <a:r>
              <a:rPr lang="en-US" sz="2800" dirty="0">
                <a:latin typeface="Open Sans" panose="020B0606030504020204" pitchFamily="34" charset="0"/>
                <a:ea typeface="Open Sans" panose="020B0606030504020204" pitchFamily="34" charset="0"/>
                <a:cs typeface="Open Sans" panose="020B0606030504020204" pitchFamily="34" charset="0"/>
              </a:rPr>
              <a:t> </a:t>
            </a:r>
            <a:r>
              <a:rPr lang="en-US" sz="2800" dirty="0" err="1">
                <a:latin typeface="Open Sans" panose="020B0606030504020204" pitchFamily="34" charset="0"/>
                <a:ea typeface="Open Sans" panose="020B0606030504020204" pitchFamily="34" charset="0"/>
                <a:cs typeface="Open Sans" panose="020B0606030504020204" pitchFamily="34" charset="0"/>
              </a:rPr>
              <a:t>परिणाम</a:t>
            </a:r>
            <a:r>
              <a:rPr lang="en-US" sz="2800" dirty="0">
                <a:latin typeface="Open Sans" panose="020B0606030504020204" pitchFamily="34" charset="0"/>
                <a:ea typeface="Open Sans" panose="020B0606030504020204" pitchFamily="34" charset="0"/>
                <a:cs typeface="Open Sans" panose="020B0606030504020204" pitchFamily="34" charset="0"/>
              </a:rPr>
              <a:t> </a:t>
            </a:r>
            <a:r>
              <a:rPr lang="en-US" sz="2800" dirty="0" err="1">
                <a:latin typeface="Open Sans" panose="020B0606030504020204" pitchFamily="34" charset="0"/>
                <a:ea typeface="Open Sans" panose="020B0606030504020204" pitchFamily="34" charset="0"/>
                <a:cs typeface="Open Sans" panose="020B0606030504020204" pitchFamily="34" charset="0"/>
              </a:rPr>
              <a:t>स्वरूप</a:t>
            </a:r>
            <a:r>
              <a:rPr lang="en-US" sz="2800" dirty="0">
                <a:latin typeface="Open Sans" panose="020B0606030504020204" pitchFamily="34" charset="0"/>
                <a:ea typeface="Open Sans" panose="020B0606030504020204" pitchFamily="34" charset="0"/>
                <a:cs typeface="Open Sans" panose="020B0606030504020204" pitchFamily="34" charset="0"/>
              </a:rPr>
              <a:t> मात्सुमोतो में 7 लोग मारे गए और 270 घायल हुए, तथा टोक्यो में 12 लोग मारे गए और 5,500 घायल हुए।</a:t>
            </a:r>
          </a:p>
          <a:p>
            <a:pPr marL="0" indent="0" algn="l" rtl="0">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883508" y="1657865"/>
            <a:ext cx="4887097" cy="1143000"/>
          </a:xfrm>
          <a:noFill/>
        </p:spPr>
        <p:txBody>
          <a:bodyPr>
            <a:normAutofit/>
          </a:bodyPr>
          <a:lstStyle/>
          <a:p>
            <a:pPr algn="l" rtl="0"/>
            <a:r>
              <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rPr>
              <a:t>आतंकवादी हमला</a:t>
            </a:r>
          </a:p>
        </p:txBody>
      </p:sp>
      <p:sp>
        <p:nvSpPr>
          <p:cNvPr id="2" name="Slide Number Placeholder 1">
            <a:extLst>
              <a:ext uri="{FF2B5EF4-FFF2-40B4-BE49-F238E27FC236}">
                <a16:creationId xmlns:a16="http://schemas.microsoft.com/office/drawing/2014/main" id="{C5599FAD-1B64-37F3-9179-942A70DE0A8F}"/>
              </a:ext>
            </a:extLst>
          </p:cNvPr>
          <p:cNvSpPr>
            <a:spLocks noGrp="1"/>
          </p:cNvSpPr>
          <p:nvPr>
            <p:ph type="sldNum" sz="quarter" idx="12"/>
          </p:nvPr>
        </p:nvSpPr>
        <p:spPr/>
        <p:txBody>
          <a:bodyPr/>
          <a:lstStyle/>
          <a:p>
            <a:pPr algn="l" rtl="0"/>
            <a:fld id="{2BB1E14F-796C-409E-9B94-89634ADD74DA}" type="slidenum">
              <a:rPr lang="en-IN" smtClean="0"/>
              <a:t>12</a:t>
            </a:fld>
            <a:endParaRPr lang="en-IN"/>
          </a:p>
        </p:txBody>
      </p:sp>
      <p:sp>
        <p:nvSpPr>
          <p:cNvPr id="3" name="Rectangle 1">
            <a:extLst>
              <a:ext uri="{FF2B5EF4-FFF2-40B4-BE49-F238E27FC236}">
                <a16:creationId xmlns:a16="http://schemas.microsoft.com/office/drawing/2014/main" id="{7B287D39-26C6-10B0-865E-60C8E99E1A57}"/>
              </a:ext>
            </a:extLst>
          </p:cNvPr>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57132" rIns="0" bIns="114264"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i-IN" altLang="en-US" sz="1200" b="0" i="0" u="none" strike="noStrike" cap="none" normalizeH="0" baseline="0" dirty="0">
                <a:ln>
                  <a:noFill/>
                </a:ln>
                <a:solidFill>
                  <a:srgbClr val="0A0A0A"/>
                </a:solidFill>
                <a:effectLst/>
                <a:latin typeface="Google Sans"/>
                <a:cs typeface="Mangal" panose="02040503050203030202" pitchFamily="18" charset="0"/>
              </a:rPr>
              <a:t>यह घटना एक महत्वपूर्ण आतंकवादी हमला था जिसमें</a:t>
            </a:r>
            <a:r>
              <a:rPr kumimoji="0" lang="en-US" altLang="en-US" sz="1200" b="0" i="0" u="none" strike="noStrike" cap="none" normalizeH="0" baseline="0" dirty="0">
                <a:ln>
                  <a:noFill/>
                </a:ln>
                <a:solidFill>
                  <a:srgbClr val="0A0A0A"/>
                </a:solidFill>
                <a:effectLst/>
                <a:latin typeface="Google Sans"/>
              </a:rPr>
              <a:t> </a:t>
            </a:r>
            <a:r>
              <a:rPr kumimoji="0" lang="hi-IN" altLang="en-US" sz="1200" b="1" i="0" u="none" strike="noStrike" cap="none" normalizeH="0" baseline="0" dirty="0">
                <a:ln>
                  <a:noFill/>
                </a:ln>
                <a:solidFill>
                  <a:srgbClr val="0A0A0A"/>
                </a:solidFill>
                <a:effectLst/>
                <a:latin typeface="Google Sans"/>
                <a:cs typeface="Mangal" panose="02040503050203030202" pitchFamily="18" charset="0"/>
              </a:rPr>
              <a:t>ओम शिन्री क्यो</a:t>
            </a:r>
            <a:r>
              <a:rPr kumimoji="0" lang="en-US" altLang="en-US" sz="1200" b="0" i="0" u="none" strike="noStrike" cap="none" normalizeH="0" baseline="0" dirty="0">
                <a:ln>
                  <a:noFill/>
                </a:ln>
                <a:solidFill>
                  <a:srgbClr val="0A0A0A"/>
                </a:solidFill>
                <a:effectLst/>
                <a:latin typeface="Google Sans"/>
              </a:rPr>
              <a:t> </a:t>
            </a:r>
            <a:r>
              <a:rPr kumimoji="0" lang="hi-IN" altLang="en-US" sz="1200" b="0" i="0" u="none" strike="noStrike" cap="none" normalizeH="0" baseline="0" dirty="0">
                <a:ln>
                  <a:noFill/>
                </a:ln>
                <a:solidFill>
                  <a:srgbClr val="0A0A0A"/>
                </a:solidFill>
                <a:effectLst/>
                <a:latin typeface="Google Sans"/>
                <a:cs typeface="Mangal" panose="02040503050203030202" pitchFamily="18" charset="0"/>
              </a:rPr>
              <a:t>पंथ ने</a:t>
            </a:r>
            <a:r>
              <a:rPr kumimoji="0" lang="en-US" altLang="en-US" sz="1200" b="0" i="0" u="none" strike="noStrike" cap="none" normalizeH="0" baseline="0" dirty="0">
                <a:ln>
                  <a:noFill/>
                </a:ln>
                <a:solidFill>
                  <a:srgbClr val="0A0A0A"/>
                </a:solidFill>
                <a:effectLst/>
                <a:latin typeface="Google Sans"/>
              </a:rPr>
              <a:t> </a:t>
            </a:r>
            <a:r>
              <a:rPr kumimoji="0" lang="hi-IN" altLang="en-US" sz="1200" b="1" i="0" u="none" strike="noStrike" cap="none" normalizeH="0" baseline="0" dirty="0">
                <a:ln>
                  <a:noFill/>
                </a:ln>
                <a:solidFill>
                  <a:srgbClr val="0A0A0A"/>
                </a:solidFill>
                <a:effectLst/>
                <a:latin typeface="Google Sans"/>
                <a:cs typeface="Mangal" panose="02040503050203030202" pitchFamily="18" charset="0"/>
              </a:rPr>
              <a:t>सरीन</a:t>
            </a:r>
            <a:r>
              <a:rPr kumimoji="0" lang="en-US" altLang="en-US" sz="1200" b="0" i="0" u="none" strike="noStrike" cap="none" normalizeH="0" baseline="0" dirty="0">
                <a:ln>
                  <a:noFill/>
                </a:ln>
                <a:solidFill>
                  <a:srgbClr val="0A0A0A"/>
                </a:solidFill>
                <a:effectLst/>
                <a:latin typeface="Google Sans"/>
              </a:rPr>
              <a:t> </a:t>
            </a:r>
            <a:r>
              <a:rPr kumimoji="0" lang="hi-IN" altLang="en-US" sz="1200" b="0" i="0" u="none" strike="noStrike" cap="none" normalizeH="0" baseline="0" dirty="0">
                <a:ln>
                  <a:noFill/>
                </a:ln>
                <a:solidFill>
                  <a:srgbClr val="0A0A0A"/>
                </a:solidFill>
                <a:effectLst/>
                <a:latin typeface="Google Sans"/>
                <a:cs typeface="Mangal" panose="02040503050203030202" pitchFamily="18" charset="0"/>
              </a:rPr>
              <a:t>नामक एक</a:t>
            </a:r>
            <a:r>
              <a:rPr kumimoji="0" lang="en-US" altLang="en-US" sz="1200" b="0" i="0" u="none" strike="noStrike" cap="none" normalizeH="0" baseline="0" dirty="0">
                <a:ln>
                  <a:noFill/>
                </a:ln>
                <a:solidFill>
                  <a:srgbClr val="0A0A0A"/>
                </a:solidFill>
                <a:effectLst/>
                <a:latin typeface="Google Sans"/>
              </a:rPr>
              <a:t> </a:t>
            </a:r>
            <a:r>
              <a:rPr kumimoji="0" lang="hi-IN" altLang="en-US" sz="1200" b="1" i="0" u="none" strike="noStrike" cap="none" normalizeH="0" baseline="0" dirty="0">
                <a:ln>
                  <a:noFill/>
                </a:ln>
                <a:solidFill>
                  <a:srgbClr val="0A0A0A"/>
                </a:solidFill>
                <a:effectLst/>
                <a:latin typeface="Google Sans"/>
                <a:cs typeface="Mangal" panose="02040503050203030202" pitchFamily="18" charset="0"/>
              </a:rPr>
              <a:t>रासायनिक तंत्रिका एजेंट</a:t>
            </a:r>
            <a:r>
              <a:rPr kumimoji="0" lang="en-US" altLang="en-US" sz="1200" b="0" i="0" u="none" strike="noStrike" cap="none" normalizeH="0" baseline="0" dirty="0">
                <a:ln>
                  <a:noFill/>
                </a:ln>
                <a:solidFill>
                  <a:srgbClr val="0A0A0A"/>
                </a:solidFill>
                <a:effectLst/>
                <a:latin typeface="Google Sans"/>
              </a:rPr>
              <a:t> </a:t>
            </a:r>
            <a:r>
              <a:rPr kumimoji="0" lang="hi-IN" altLang="en-US" sz="1200" b="0" i="0" u="none" strike="noStrike" cap="none" normalizeH="0" baseline="0" dirty="0">
                <a:ln>
                  <a:noFill/>
                </a:ln>
                <a:solidFill>
                  <a:srgbClr val="0A0A0A"/>
                </a:solidFill>
                <a:effectLst/>
                <a:latin typeface="Google Sans"/>
                <a:cs typeface="Mangal" panose="02040503050203030202" pitchFamily="18" charset="0"/>
              </a:rPr>
              <a:t>का उपयोग किया था। </a:t>
            </a:r>
            <a:r>
              <a:rPr kumimoji="0" lang="en-US" altLang="en-US" sz="1200" b="0" i="0" u="none" strike="noStrike" cap="none" normalizeH="0" baseline="0" dirty="0">
                <a:ln>
                  <a:noFill/>
                </a:ln>
                <a:solidFill>
                  <a:srgbClr val="0A0A0A"/>
                </a:solidFill>
                <a:effectLst/>
                <a:latin typeface="Google Sans"/>
                <a:cs typeface="Mangal" panose="02040503050203030202" pitchFamily="18" charset="0"/>
              </a:rPr>
              <a:t>[1]</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i-IN" altLang="en-US" sz="1500" b="1" i="0" u="none" strike="noStrike" cap="none" normalizeH="0" baseline="0" dirty="0">
                <a:ln>
                  <a:noFill/>
                </a:ln>
                <a:solidFill>
                  <a:srgbClr val="0A0A0A"/>
                </a:solidFill>
                <a:effectLst/>
                <a:latin typeface="Google Sans"/>
                <a:cs typeface="Mangal" panose="02040503050203030202" pitchFamily="18" charset="0"/>
              </a:rPr>
              <a:t>हमले का विवरण</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i-IN" altLang="en-US" sz="1200" b="0" i="0" u="none" strike="noStrike" cap="none" normalizeH="0" baseline="0" dirty="0">
                <a:ln>
                  <a:noFill/>
                </a:ln>
                <a:solidFill>
                  <a:srgbClr val="0A0A0A"/>
                </a:solidFill>
                <a:effectLst/>
                <a:latin typeface="Google Sans"/>
                <a:cs typeface="Mangal" panose="02040503050203030202" pitchFamily="18" charset="0"/>
              </a:rPr>
              <a:t>इस हमले के दो मुख्य चरण थे</a:t>
            </a:r>
            <a:r>
              <a:rPr kumimoji="0" lang="en-US" altLang="en-US" sz="1200" b="0" i="0" u="none" strike="noStrike" cap="none" normalizeH="0" baseline="0" dirty="0">
                <a:ln>
                  <a:noFill/>
                </a:ln>
                <a:solidFill>
                  <a:srgbClr val="0A0A0A"/>
                </a:solidFill>
                <a:effectLst/>
                <a:latin typeface="Google Sans"/>
                <a:cs typeface="Mangal" panose="02040503050203030202" pitchFamily="18" charset="0"/>
              </a:rPr>
              <a:t>:</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hi-IN" altLang="en-US" sz="1200" b="1" i="0" u="none" strike="noStrike" cap="none" normalizeH="0" baseline="0" dirty="0">
                <a:ln>
                  <a:noFill/>
                </a:ln>
                <a:solidFill>
                  <a:srgbClr val="0A0A0A"/>
                </a:solidFill>
                <a:effectLst/>
                <a:latin typeface="Google Sans"/>
                <a:cs typeface="Mangal" panose="02040503050203030202" pitchFamily="18" charset="0"/>
              </a:rPr>
              <a:t>मात्सुमोतो हमला</a:t>
            </a:r>
            <a:r>
              <a:rPr kumimoji="0" lang="en-US" altLang="en-US" sz="1200" b="1" i="0" u="none" strike="noStrike" cap="none" normalizeH="0" baseline="0" dirty="0">
                <a:ln>
                  <a:noFill/>
                </a:ln>
                <a:solidFill>
                  <a:srgbClr val="0A0A0A"/>
                </a:solidFill>
                <a:effectLst/>
                <a:latin typeface="Google Sans"/>
                <a:cs typeface="Mangal" panose="02040503050203030202" pitchFamily="18" charset="0"/>
              </a:rPr>
              <a:t>:</a:t>
            </a:r>
            <a:r>
              <a:rPr kumimoji="0" lang="en-US" altLang="en-US" sz="1200" b="0" i="0" u="none" strike="noStrike" cap="none" normalizeH="0" baseline="0" dirty="0">
                <a:ln>
                  <a:noFill/>
                </a:ln>
                <a:solidFill>
                  <a:srgbClr val="0A0A0A"/>
                </a:solidFill>
                <a:effectLst/>
                <a:latin typeface="Google Sans"/>
              </a:rPr>
              <a:t> </a:t>
            </a:r>
            <a:r>
              <a:rPr kumimoji="0" lang="hi-IN" altLang="en-US" sz="1200" b="0" i="0" u="none" strike="noStrike" cap="none" normalizeH="0" baseline="0" dirty="0">
                <a:ln>
                  <a:noFill/>
                </a:ln>
                <a:solidFill>
                  <a:srgbClr val="0A0A0A"/>
                </a:solidFill>
                <a:effectLst/>
                <a:latin typeface="Google Sans"/>
                <a:cs typeface="Mangal" panose="02040503050203030202" pitchFamily="18" charset="0"/>
              </a:rPr>
              <a:t>जून </a:t>
            </a:r>
            <a:r>
              <a:rPr kumimoji="0" lang="en-US" altLang="en-US" sz="1200" b="0" i="0" u="none" strike="noStrike" cap="none" normalizeH="0" baseline="0" dirty="0">
                <a:ln>
                  <a:noFill/>
                </a:ln>
                <a:solidFill>
                  <a:srgbClr val="0A0A0A"/>
                </a:solidFill>
                <a:effectLst/>
                <a:latin typeface="Google Sans"/>
                <a:cs typeface="Mangal" panose="02040503050203030202" pitchFamily="18" charset="0"/>
              </a:rPr>
              <a:t>1994</a:t>
            </a:r>
            <a:r>
              <a:rPr kumimoji="0" lang="hi-IN" altLang="en-US" sz="1200" b="0" i="0" u="none" strike="noStrike" cap="none" normalizeH="0" baseline="0" dirty="0">
                <a:ln>
                  <a:noFill/>
                </a:ln>
                <a:solidFill>
                  <a:srgbClr val="0A0A0A"/>
                </a:solidFill>
                <a:effectLst/>
                <a:latin typeface="Google Sans"/>
                <a:cs typeface="Mangal" panose="02040503050203030202" pitchFamily="18" charset="0"/>
              </a:rPr>
              <a:t> में हुए इस हमले में</a:t>
            </a:r>
            <a:r>
              <a:rPr kumimoji="0" lang="en-US" altLang="en-US" sz="1200" b="0" i="0" u="none" strike="noStrike" cap="none" normalizeH="0" baseline="0" dirty="0">
                <a:ln>
                  <a:noFill/>
                </a:ln>
                <a:solidFill>
                  <a:srgbClr val="0A0A0A"/>
                </a:solidFill>
                <a:effectLst/>
                <a:latin typeface="Google Sans"/>
              </a:rPr>
              <a:t> </a:t>
            </a:r>
            <a:r>
              <a:rPr kumimoji="0" lang="en-US" altLang="en-US" sz="1200" b="1" i="0" u="none" strike="noStrike" cap="none" normalizeH="0" baseline="0" dirty="0">
                <a:ln>
                  <a:noFill/>
                </a:ln>
                <a:solidFill>
                  <a:srgbClr val="0A0A0A"/>
                </a:solidFill>
                <a:effectLst/>
                <a:latin typeface="Google Sans"/>
              </a:rPr>
              <a:t>7</a:t>
            </a:r>
            <a:r>
              <a:rPr kumimoji="0" lang="hi-IN" altLang="en-US" sz="1200" b="1" i="0" u="none" strike="noStrike" cap="none" normalizeH="0" baseline="0" dirty="0">
                <a:ln>
                  <a:noFill/>
                </a:ln>
                <a:solidFill>
                  <a:srgbClr val="0A0A0A"/>
                </a:solidFill>
                <a:effectLst/>
                <a:latin typeface="Google Sans"/>
                <a:cs typeface="Mangal" panose="02040503050203030202" pitchFamily="18" charset="0"/>
              </a:rPr>
              <a:t> लोग मारे गए</a:t>
            </a:r>
            <a:r>
              <a:rPr kumimoji="0" lang="en-US" altLang="en-US" sz="1200" b="0" i="0" u="none" strike="noStrike" cap="none" normalizeH="0" baseline="0" dirty="0">
                <a:ln>
                  <a:noFill/>
                </a:ln>
                <a:solidFill>
                  <a:srgbClr val="0A0A0A"/>
                </a:solidFill>
                <a:effectLst/>
                <a:latin typeface="Google Sans"/>
              </a:rPr>
              <a:t> </a:t>
            </a:r>
            <a:r>
              <a:rPr kumimoji="0" lang="hi-IN" altLang="en-US" sz="1200" b="0" i="0" u="none" strike="noStrike" cap="none" normalizeH="0" baseline="0" dirty="0">
                <a:ln>
                  <a:noFill/>
                </a:ln>
                <a:solidFill>
                  <a:srgbClr val="0A0A0A"/>
                </a:solidFill>
                <a:effectLst/>
                <a:latin typeface="Google Sans"/>
                <a:cs typeface="Mangal" panose="02040503050203030202" pitchFamily="18" charset="0"/>
              </a:rPr>
              <a:t>और लगभग</a:t>
            </a:r>
            <a:r>
              <a:rPr kumimoji="0" lang="en-US" altLang="en-US" sz="1200" b="0" i="0" u="none" strike="noStrike" cap="none" normalizeH="0" baseline="0" dirty="0">
                <a:ln>
                  <a:noFill/>
                </a:ln>
                <a:solidFill>
                  <a:srgbClr val="0A0A0A"/>
                </a:solidFill>
                <a:effectLst/>
                <a:latin typeface="Google Sans"/>
              </a:rPr>
              <a:t> </a:t>
            </a:r>
            <a:r>
              <a:rPr kumimoji="0" lang="en-US" altLang="en-US" sz="1200" b="1" i="0" u="none" strike="noStrike" cap="none" normalizeH="0" baseline="0" dirty="0">
                <a:ln>
                  <a:noFill/>
                </a:ln>
                <a:solidFill>
                  <a:srgbClr val="0A0A0A"/>
                </a:solidFill>
                <a:effectLst/>
                <a:latin typeface="Google Sans"/>
              </a:rPr>
              <a:t>270</a:t>
            </a:r>
            <a:r>
              <a:rPr kumimoji="0" lang="hi-IN" altLang="en-US" sz="1200" b="1" i="0" u="none" strike="noStrike" cap="none" normalizeH="0" baseline="0" dirty="0">
                <a:ln>
                  <a:noFill/>
                </a:ln>
                <a:solidFill>
                  <a:srgbClr val="0A0A0A"/>
                </a:solidFill>
                <a:effectLst/>
                <a:latin typeface="Google Sans"/>
                <a:cs typeface="Mangal" panose="02040503050203030202" pitchFamily="18" charset="0"/>
              </a:rPr>
              <a:t> लोग घायल हुए</a:t>
            </a:r>
            <a:r>
              <a:rPr kumimoji="0" lang="hi-IN" altLang="en-US" sz="1200" b="0" i="0" u="none" strike="noStrike" cap="none" normalizeH="0" baseline="0" dirty="0">
                <a:ln>
                  <a:noFill/>
                </a:ln>
                <a:solidFill>
                  <a:srgbClr val="0A0A0A"/>
                </a:solidFill>
                <a:effectLst/>
                <a:latin typeface="Google Sans"/>
                <a:cs typeface="Mangal" panose="02040503050203030202" pitchFamily="18" charset="0"/>
              </a:rPr>
              <a:t>। </a:t>
            </a:r>
            <a:r>
              <a:rPr kumimoji="0" lang="en-US" altLang="en-US" sz="1200" b="0" i="0" u="none" strike="noStrike" cap="none" normalizeH="0" baseline="0" dirty="0">
                <a:ln>
                  <a:noFill/>
                </a:ln>
                <a:solidFill>
                  <a:srgbClr val="0A0A0A"/>
                </a:solidFill>
                <a:effectLst/>
                <a:latin typeface="Google Sans"/>
                <a:cs typeface="Mangal" panose="02040503050203030202" pitchFamily="18" charset="0"/>
              </a:rPr>
              <a:t>[1]</a:t>
            </a:r>
            <a:endParaRPr kumimoji="0" lang="en-US" altLang="en-US" sz="1200" b="0" i="0" u="none" strike="noStrike" cap="none" normalizeH="0" baseline="0" dirty="0">
              <a:ln>
                <a:noFill/>
              </a:ln>
              <a:solidFill>
                <a:srgbClr val="0A0A0A"/>
              </a:solidFill>
              <a:effectLst/>
              <a:latin typeface="Google Sans"/>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hi-IN" altLang="en-US" sz="1200" b="1" i="0" u="none" strike="noStrike" cap="none" normalizeH="0" baseline="0" dirty="0">
                <a:ln>
                  <a:noFill/>
                </a:ln>
                <a:solidFill>
                  <a:srgbClr val="0A0A0A"/>
                </a:solidFill>
                <a:effectLst/>
                <a:latin typeface="Google Sans"/>
                <a:cs typeface="Mangal" panose="02040503050203030202" pitchFamily="18" charset="0"/>
              </a:rPr>
              <a:t>टोक्यो सबवे हमला</a:t>
            </a:r>
            <a:r>
              <a:rPr kumimoji="0" lang="en-US" altLang="en-US" sz="1200" b="1" i="0" u="none" strike="noStrike" cap="none" normalizeH="0" baseline="0" dirty="0">
                <a:ln>
                  <a:noFill/>
                </a:ln>
                <a:solidFill>
                  <a:srgbClr val="0A0A0A"/>
                </a:solidFill>
                <a:effectLst/>
                <a:latin typeface="Google Sans"/>
                <a:cs typeface="Mangal" panose="02040503050203030202" pitchFamily="18" charset="0"/>
              </a:rPr>
              <a:t>:</a:t>
            </a:r>
            <a:r>
              <a:rPr kumimoji="0" lang="en-US" altLang="en-US" sz="1200" b="0" i="0" u="none" strike="noStrike" cap="none" normalizeH="0" baseline="0" dirty="0">
                <a:ln>
                  <a:noFill/>
                </a:ln>
                <a:solidFill>
                  <a:srgbClr val="0A0A0A"/>
                </a:solidFill>
                <a:effectLst/>
                <a:latin typeface="Google Sans"/>
              </a:rPr>
              <a:t> 20</a:t>
            </a:r>
            <a:r>
              <a:rPr kumimoji="0" lang="hi-IN" altLang="en-US" sz="1200" b="0" i="0" u="none" strike="noStrike" cap="none" normalizeH="0" baseline="0" dirty="0">
                <a:ln>
                  <a:noFill/>
                </a:ln>
                <a:solidFill>
                  <a:srgbClr val="0A0A0A"/>
                </a:solidFill>
                <a:effectLst/>
                <a:latin typeface="Google Sans"/>
                <a:cs typeface="Mangal" panose="02040503050203030202" pitchFamily="18" charset="0"/>
              </a:rPr>
              <a:t> मार्च </a:t>
            </a:r>
            <a:r>
              <a:rPr kumimoji="0" lang="en-US" altLang="en-US" sz="1200" b="0" i="0" u="none" strike="noStrike" cap="none" normalizeH="0" baseline="0" dirty="0">
                <a:ln>
                  <a:noFill/>
                </a:ln>
                <a:solidFill>
                  <a:srgbClr val="0A0A0A"/>
                </a:solidFill>
                <a:effectLst/>
                <a:latin typeface="Google Sans"/>
              </a:rPr>
              <a:t>1995</a:t>
            </a:r>
            <a:r>
              <a:rPr kumimoji="0" lang="hi-IN" altLang="en-US" sz="1200" b="0" i="0" u="none" strike="noStrike" cap="none" normalizeH="0" baseline="0" dirty="0">
                <a:ln>
                  <a:noFill/>
                </a:ln>
                <a:solidFill>
                  <a:srgbClr val="0A0A0A"/>
                </a:solidFill>
                <a:effectLst/>
                <a:latin typeface="Google Sans"/>
                <a:cs typeface="Mangal" panose="02040503050203030202" pitchFamily="18" charset="0"/>
              </a:rPr>
              <a:t> को टोक्यो सबवे पर हुए इस समन्वित हमले में</a:t>
            </a:r>
            <a:r>
              <a:rPr kumimoji="0" lang="en-US" altLang="en-US" sz="1200" b="0" i="0" u="none" strike="noStrike" cap="none" normalizeH="0" baseline="0" dirty="0">
                <a:ln>
                  <a:noFill/>
                </a:ln>
                <a:solidFill>
                  <a:srgbClr val="0A0A0A"/>
                </a:solidFill>
                <a:effectLst/>
                <a:latin typeface="Google Sans"/>
              </a:rPr>
              <a:t> </a:t>
            </a:r>
            <a:r>
              <a:rPr kumimoji="0" lang="en-US" altLang="en-US" sz="1200" b="1" i="0" u="none" strike="noStrike" cap="none" normalizeH="0" baseline="0" dirty="0">
                <a:ln>
                  <a:noFill/>
                </a:ln>
                <a:solidFill>
                  <a:srgbClr val="0A0A0A"/>
                </a:solidFill>
                <a:effectLst/>
                <a:latin typeface="Google Sans"/>
              </a:rPr>
              <a:t>12</a:t>
            </a:r>
            <a:r>
              <a:rPr kumimoji="0" lang="hi-IN" altLang="en-US" sz="1200" b="1" i="0" u="none" strike="noStrike" cap="none" normalizeH="0" baseline="0" dirty="0">
                <a:ln>
                  <a:noFill/>
                </a:ln>
                <a:solidFill>
                  <a:srgbClr val="0A0A0A"/>
                </a:solidFill>
                <a:effectLst/>
                <a:latin typeface="Google Sans"/>
                <a:cs typeface="Mangal" panose="02040503050203030202" pitchFamily="18" charset="0"/>
              </a:rPr>
              <a:t> लोग मारे गए</a:t>
            </a:r>
            <a:r>
              <a:rPr kumimoji="0" lang="en-US" altLang="en-US" sz="1200" b="0" i="0" u="none" strike="noStrike" cap="none" normalizeH="0" baseline="0" dirty="0">
                <a:ln>
                  <a:noFill/>
                </a:ln>
                <a:solidFill>
                  <a:srgbClr val="0A0A0A"/>
                </a:solidFill>
                <a:effectLst/>
                <a:latin typeface="Google Sans"/>
              </a:rPr>
              <a:t> </a:t>
            </a:r>
            <a:r>
              <a:rPr kumimoji="0" lang="hi-IN" altLang="en-US" sz="1200" b="0" i="0" u="none" strike="noStrike" cap="none" normalizeH="0" baseline="0" dirty="0">
                <a:ln>
                  <a:noFill/>
                </a:ln>
                <a:solidFill>
                  <a:srgbClr val="0A0A0A"/>
                </a:solidFill>
                <a:effectLst/>
                <a:latin typeface="Google Sans"/>
                <a:cs typeface="Mangal" panose="02040503050203030202" pitchFamily="18" charset="0"/>
              </a:rPr>
              <a:t>और</a:t>
            </a:r>
            <a:r>
              <a:rPr kumimoji="0" lang="en-US" altLang="en-US" sz="1200" b="0" i="0" u="none" strike="noStrike" cap="none" normalizeH="0" baseline="0" dirty="0">
                <a:ln>
                  <a:noFill/>
                </a:ln>
                <a:solidFill>
                  <a:srgbClr val="0A0A0A"/>
                </a:solidFill>
                <a:effectLst/>
                <a:latin typeface="Google Sans"/>
              </a:rPr>
              <a:t> </a:t>
            </a:r>
            <a:r>
              <a:rPr kumimoji="0" lang="en-US" altLang="en-US" sz="1200" b="1" i="0" u="none" strike="noStrike" cap="none" normalizeH="0" baseline="0" dirty="0">
                <a:ln>
                  <a:noFill/>
                </a:ln>
                <a:solidFill>
                  <a:srgbClr val="0A0A0A"/>
                </a:solidFill>
                <a:effectLst/>
                <a:latin typeface="Google Sans"/>
              </a:rPr>
              <a:t>5,500</a:t>
            </a:r>
            <a:r>
              <a:rPr kumimoji="0" lang="hi-IN" altLang="en-US" sz="1200" b="1" i="0" u="none" strike="noStrike" cap="none" normalizeH="0" baseline="0" dirty="0">
                <a:ln>
                  <a:noFill/>
                </a:ln>
                <a:solidFill>
                  <a:srgbClr val="0A0A0A"/>
                </a:solidFill>
                <a:effectLst/>
                <a:latin typeface="Google Sans"/>
                <a:cs typeface="Mangal" panose="02040503050203030202" pitchFamily="18" charset="0"/>
              </a:rPr>
              <a:t> से अधिक लोग घायल हुए</a:t>
            </a:r>
            <a:r>
              <a:rPr kumimoji="0" lang="en-US" altLang="en-US" sz="1200" b="0" i="0" u="none" strike="noStrike" cap="none" normalizeH="0" baseline="0" dirty="0">
                <a:ln>
                  <a:noFill/>
                </a:ln>
                <a:solidFill>
                  <a:srgbClr val="0A0A0A"/>
                </a:solidFill>
                <a:effectLst/>
                <a:latin typeface="Google Sans"/>
              </a:rPr>
              <a:t>, </a:t>
            </a:r>
            <a:r>
              <a:rPr kumimoji="0" lang="hi-IN" altLang="en-US" sz="1200" b="0" i="0" u="none" strike="noStrike" cap="none" normalizeH="0" baseline="0" dirty="0">
                <a:ln>
                  <a:noFill/>
                </a:ln>
                <a:solidFill>
                  <a:srgbClr val="0A0A0A"/>
                </a:solidFill>
                <a:effectLst/>
                <a:latin typeface="Google Sans"/>
                <a:cs typeface="Mangal" panose="02040503050203030202" pitchFamily="18" charset="0"/>
              </a:rPr>
              <a:t>जिससे बड़े पैमाने पर दहशत फैल गई।</a:t>
            </a:r>
            <a:endParaRPr kumimoji="0" lang="en-US" altLang="en-US" sz="1200" b="0" i="0" u="none" strike="noStrike" cap="none" normalizeH="0" baseline="0" dirty="0">
              <a:ln>
                <a:noFill/>
              </a:ln>
              <a:solidFill>
                <a:srgbClr val="0A0A0A"/>
              </a:solidFill>
              <a:effectLst/>
              <a:latin typeface="Google San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79060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rtl="0"/>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238368" y="1668162"/>
            <a:ext cx="7496431" cy="4199238"/>
          </a:xfrm>
          <a:noFill/>
        </p:spPr>
        <p:txBody>
          <a:bodyPr>
            <a:noAutofit/>
          </a:bodyPr>
          <a:lstStyle/>
          <a:p>
            <a:pPr algn="l" rtl="0">
              <a:lnSpc>
                <a:spcPct val="90000"/>
              </a:lnSpc>
            </a:pPr>
            <a:r>
              <a:rPr lang="en-US" altLang="en-US" sz="2800" dirty="0">
                <a:latin typeface="Open Sans" panose="020B0606030504020204" pitchFamily="34" charset="0"/>
                <a:ea typeface="Open Sans" panose="020B0606030504020204" pitchFamily="34" charset="0"/>
                <a:cs typeface="Open Sans" panose="020B0606030504020204" pitchFamily="34" charset="0"/>
              </a:rPr>
              <a:t>ईरान - अनुसंधान और संभावित उत्पादन</a:t>
            </a:r>
          </a:p>
          <a:p>
            <a:pPr algn="l" rtl="0">
              <a:lnSpc>
                <a:spcPct val="90000"/>
              </a:lnSpc>
            </a:pPr>
            <a:r>
              <a:rPr lang="en-US" altLang="en-US" sz="2800" dirty="0">
                <a:latin typeface="Open Sans" panose="020B0606030504020204" pitchFamily="34" charset="0"/>
                <a:ea typeface="Open Sans" panose="020B0606030504020204" pitchFamily="34" charset="0"/>
                <a:cs typeface="Open Sans" panose="020B0606030504020204" pitchFamily="34" charset="0"/>
              </a:rPr>
              <a:t>इराक - अनुसंधान और संभावित उत्पादन</a:t>
            </a:r>
          </a:p>
          <a:p>
            <a:pPr algn="l" rtl="0">
              <a:lnSpc>
                <a:spcPct val="90000"/>
              </a:lnSpc>
            </a:pPr>
            <a:r>
              <a:rPr lang="en-US" altLang="en-US" sz="2800" dirty="0">
                <a:latin typeface="Open Sans" panose="020B0606030504020204" pitchFamily="34" charset="0"/>
                <a:ea typeface="Open Sans" panose="020B0606030504020204" pitchFamily="34" charset="0"/>
                <a:cs typeface="Open Sans" panose="020B0606030504020204" pitchFamily="34" charset="0"/>
              </a:rPr>
              <a:t>लीबिया - अनुसंधान और संभावित उत्पादन</a:t>
            </a:r>
          </a:p>
          <a:p>
            <a:pPr algn="l" rtl="0">
              <a:lnSpc>
                <a:spcPct val="90000"/>
              </a:lnSpc>
            </a:pPr>
            <a:r>
              <a:rPr lang="en-US" altLang="en-US" sz="2800" dirty="0">
                <a:latin typeface="Open Sans" panose="020B0606030504020204" pitchFamily="34" charset="0"/>
                <a:ea typeface="Open Sans" panose="020B0606030504020204" pitchFamily="34" charset="0"/>
                <a:cs typeface="Open Sans" panose="020B0606030504020204" pitchFamily="34" charset="0"/>
              </a:rPr>
              <a:t>उत्तर कोरिया - अनुसंधान और संभावित उत्पादन</a:t>
            </a:r>
          </a:p>
          <a:p>
            <a:pPr algn="l" rtl="0">
              <a:lnSpc>
                <a:spcPct val="90000"/>
              </a:lnSpc>
            </a:pPr>
            <a:r>
              <a:rPr lang="en-US" altLang="en-US" sz="2800" dirty="0">
                <a:latin typeface="Open Sans" panose="020B0606030504020204" pitchFamily="34" charset="0"/>
                <a:ea typeface="Open Sans" panose="020B0606030504020204" pitchFamily="34" charset="0"/>
                <a:cs typeface="Open Sans" panose="020B0606030504020204" pitchFamily="34" charset="0"/>
              </a:rPr>
              <a:t>सीरिया - अनुसंधान और संभावित उत्पादन</a:t>
            </a:r>
          </a:p>
          <a:p>
            <a:pPr algn="l" rtl="0">
              <a:lnSpc>
                <a:spcPct val="90000"/>
              </a:lnSpc>
            </a:pPr>
            <a:r>
              <a:rPr lang="en-US" altLang="en-US" sz="2800" dirty="0">
                <a:latin typeface="Open Sans" panose="020B0606030504020204" pitchFamily="34" charset="0"/>
                <a:ea typeface="Open Sans" panose="020B0606030504020204" pitchFamily="34" charset="0"/>
                <a:cs typeface="Open Sans" panose="020B0606030504020204" pitchFamily="34" charset="0"/>
              </a:rPr>
              <a:t>रूस - रक्षात्मक अनुसंधान कार्यक्रम</a:t>
            </a:r>
          </a:p>
          <a:p>
            <a:pPr algn="l" rtl="0">
              <a:lnSpc>
                <a:spcPct val="90000"/>
              </a:lnSpc>
            </a:pPr>
            <a:r>
              <a:rPr lang="en-US" altLang="en-US" sz="2800" dirty="0">
                <a:latin typeface="Open Sans" panose="020B0606030504020204" pitchFamily="34" charset="0"/>
                <a:ea typeface="Open Sans" panose="020B0606030504020204" pitchFamily="34" charset="0"/>
                <a:cs typeface="Open Sans" panose="020B0606030504020204" pitchFamily="34" charset="0"/>
              </a:rPr>
              <a:t>संयुक्त राज्य अमेरिका - रक्षात्मक अनुसंधान कार्यक्रम</a:t>
            </a:r>
          </a:p>
          <a:p>
            <a:pPr marL="0" indent="0" algn="l" rtl="0">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308919" y="2624781"/>
            <a:ext cx="4337222" cy="1143000"/>
          </a:xfrm>
          <a:noFill/>
        </p:spPr>
        <p:txBody>
          <a:bodyPr>
            <a:normAutofit/>
          </a:bodyPr>
          <a:lstStyle/>
          <a:p>
            <a:pPr algn="l" rtl="0"/>
            <a:r>
              <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rPr>
              <a:t>वर्तमान स्थिति</a:t>
            </a:r>
          </a:p>
        </p:txBody>
      </p:sp>
      <p:sp>
        <p:nvSpPr>
          <p:cNvPr id="2" name="Slide Number Placeholder 1">
            <a:extLst>
              <a:ext uri="{FF2B5EF4-FFF2-40B4-BE49-F238E27FC236}">
                <a16:creationId xmlns:a16="http://schemas.microsoft.com/office/drawing/2014/main" id="{706C5397-7C17-D25A-90FD-EC7674AF1D25}"/>
              </a:ext>
            </a:extLst>
          </p:cNvPr>
          <p:cNvSpPr>
            <a:spLocks noGrp="1"/>
          </p:cNvSpPr>
          <p:nvPr>
            <p:ph type="sldNum" sz="quarter" idx="12"/>
          </p:nvPr>
        </p:nvSpPr>
        <p:spPr/>
        <p:txBody>
          <a:bodyPr/>
          <a:lstStyle/>
          <a:p>
            <a:pPr algn="l" rtl="0"/>
            <a:fld id="{2BB1E14F-796C-409E-9B94-89634ADD74DA}" type="slidenum">
              <a:rPr lang="en-IN" smtClean="0"/>
              <a:t>13</a:t>
            </a:fld>
            <a:endParaRPr lang="en-IN"/>
          </a:p>
        </p:txBody>
      </p:sp>
    </p:spTree>
    <p:extLst>
      <p:ext uri="{BB962C8B-B14F-4D97-AF65-F5344CB8AC3E}">
        <p14:creationId xmlns:p14="http://schemas.microsoft.com/office/powerpoint/2010/main" val="2890850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rtl="0"/>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5362832" y="1295400"/>
            <a:ext cx="6371968" cy="4572000"/>
          </a:xfrm>
          <a:noFill/>
        </p:spPr>
        <p:txBody>
          <a:bodyPr>
            <a:noAutofit/>
          </a:bodyPr>
          <a:lstStyle/>
          <a:p>
            <a:pPr algn="l" rtl="0"/>
            <a:r>
              <a:rPr lang="en-US" altLang="en-US" sz="4400" dirty="0">
                <a:latin typeface="Open Sans" panose="020B0606030504020204" pitchFamily="34" charset="0"/>
                <a:ea typeface="Open Sans" panose="020B0606030504020204" pitchFamily="34" charset="0"/>
                <a:cs typeface="Open Sans" panose="020B0606030504020204" pitchFamily="34" charset="0"/>
              </a:rPr>
              <a:t>रासायनिक -</a:t>
            </a:r>
          </a:p>
          <a:p>
            <a:pPr lvl="1" algn="l" rtl="0"/>
            <a:r>
              <a:rPr lang="en-US" altLang="en-US" sz="4000" dirty="0">
                <a:latin typeface="Open Sans" panose="020B0606030504020204" pitchFamily="34" charset="0"/>
                <a:ea typeface="Open Sans" panose="020B0606030504020204" pitchFamily="34" charset="0"/>
                <a:cs typeface="Open Sans" panose="020B0606030504020204" pitchFamily="34" charset="0"/>
              </a:rPr>
              <a:t>संभावित कब्ज़ा:</a:t>
            </a:r>
          </a:p>
          <a:p>
            <a:pPr lvl="2" algn="l" rtl="0"/>
            <a:r>
              <a:rPr lang="en-US" altLang="en-US" sz="3600" dirty="0">
                <a:latin typeface="Open Sans" panose="020B0606030504020204" pitchFamily="34" charset="0"/>
                <a:ea typeface="Open Sans" panose="020B0606030504020204" pitchFamily="34" charset="0"/>
                <a:cs typeface="Open Sans" panose="020B0606030504020204" pitchFamily="34" charset="0"/>
              </a:rPr>
              <a:t>मस्टर्ड गैस</a:t>
            </a:r>
          </a:p>
          <a:p>
            <a:pPr lvl="2" algn="l" rtl="0"/>
            <a:r>
              <a:rPr lang="en-US" altLang="en-US" sz="3600" dirty="0" err="1">
                <a:latin typeface="Open Sans" panose="020B0606030504020204" pitchFamily="34" charset="0"/>
                <a:ea typeface="Open Sans" panose="020B0606030504020204" pitchFamily="34" charset="0"/>
                <a:cs typeface="Open Sans" panose="020B0606030504020204" pitchFamily="34" charset="0"/>
              </a:rPr>
              <a:t>सरीन</a:t>
            </a:r>
            <a:endParaRPr lang="en-US" altLang="en-US" sz="3600" dirty="0">
              <a:latin typeface="Open Sans" panose="020B0606030504020204" pitchFamily="34" charset="0"/>
              <a:ea typeface="Open Sans" panose="020B0606030504020204" pitchFamily="34" charset="0"/>
              <a:cs typeface="Open Sans" panose="020B0606030504020204" pitchFamily="34" charset="0"/>
            </a:endParaRPr>
          </a:p>
          <a:p>
            <a:pPr marL="0" indent="0" algn="l" rtl="0">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1082245" y="2164492"/>
            <a:ext cx="2533136" cy="1143000"/>
          </a:xfrm>
          <a:noFill/>
        </p:spPr>
        <p:txBody>
          <a:bodyPr>
            <a:normAutofit/>
          </a:bodyPr>
          <a:lstStyle/>
          <a:p>
            <a:pPr algn="l" rtl="0"/>
            <a:r>
              <a:rPr lang="en-US" altLang="en-US" b="1" dirty="0">
                <a:solidFill>
                  <a:srgbClr val="FF0000"/>
                </a:solidFill>
                <a:latin typeface="Open Sans" panose="020B0606030504020204" pitchFamily="34" charset="0"/>
                <a:ea typeface="Open Sans" panose="020B0606030504020204" pitchFamily="34" charset="0"/>
                <a:cs typeface="Open Sans" panose="020B0606030504020204" pitchFamily="34" charset="0"/>
              </a:rPr>
              <a:t>ईरान</a:t>
            </a:r>
            <a:endParaRPr lang="en-IN"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a:extLst>
              <a:ext uri="{FF2B5EF4-FFF2-40B4-BE49-F238E27FC236}">
                <a16:creationId xmlns:a16="http://schemas.microsoft.com/office/drawing/2014/main" id="{EFDD3B86-76A2-DA66-8D6B-89BB63C9B71A}"/>
              </a:ext>
            </a:extLst>
          </p:cNvPr>
          <p:cNvSpPr>
            <a:spLocks noGrp="1"/>
          </p:cNvSpPr>
          <p:nvPr>
            <p:ph type="sldNum" sz="quarter" idx="12"/>
          </p:nvPr>
        </p:nvSpPr>
        <p:spPr/>
        <p:txBody>
          <a:bodyPr/>
          <a:lstStyle/>
          <a:p>
            <a:pPr algn="l" rtl="0"/>
            <a:fld id="{2BB1E14F-796C-409E-9B94-89634ADD74DA}" type="slidenum">
              <a:rPr lang="en-IN" smtClean="0"/>
              <a:t>14</a:t>
            </a:fld>
            <a:endParaRPr lang="en-IN"/>
          </a:p>
        </p:txBody>
      </p:sp>
    </p:spTree>
    <p:extLst>
      <p:ext uri="{BB962C8B-B14F-4D97-AF65-F5344CB8AC3E}">
        <p14:creationId xmlns:p14="http://schemas.microsoft.com/office/powerpoint/2010/main" val="215800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rtl="0"/>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5070389" y="1724025"/>
            <a:ext cx="5638799" cy="4572000"/>
          </a:xfrm>
          <a:noFill/>
        </p:spPr>
        <p:txBody>
          <a:bodyPr>
            <a:noAutofit/>
          </a:bodyPr>
          <a:lstStyle/>
          <a:p>
            <a:pPr algn="l" rtl="0">
              <a:lnSpc>
                <a:spcPct val="80000"/>
              </a:lnSpc>
            </a:pPr>
            <a:r>
              <a:rPr lang="en-US" altLang="en-US" sz="4000" dirty="0">
                <a:latin typeface="Open Sans" panose="020B0606030504020204" pitchFamily="34" charset="0"/>
                <a:ea typeface="Open Sans" panose="020B0606030504020204" pitchFamily="34" charset="0"/>
                <a:cs typeface="Open Sans" panose="020B0606030504020204" pitchFamily="34" charset="0"/>
              </a:rPr>
              <a:t>रासायनिक</a:t>
            </a:r>
          </a:p>
          <a:p>
            <a:pPr lvl="1" algn="l" rtl="0"/>
            <a:r>
              <a:rPr lang="en-US" altLang="en-US" sz="3600" dirty="0">
                <a:latin typeface="Open Sans" panose="020B0606030504020204" pitchFamily="34" charset="0"/>
                <a:ea typeface="Open Sans" panose="020B0606030504020204" pitchFamily="34" charset="0"/>
                <a:cs typeface="Open Sans" panose="020B0606030504020204" pitchFamily="34" charset="0"/>
              </a:rPr>
              <a:t>ज्ञात कब्ज़ा:</a:t>
            </a:r>
          </a:p>
          <a:p>
            <a:pPr lvl="2" algn="l" rtl="0"/>
            <a:r>
              <a:rPr lang="en-US" altLang="en-US" sz="3200" dirty="0">
                <a:latin typeface="Open Sans" panose="020B0606030504020204" pitchFamily="34" charset="0"/>
                <a:ea typeface="Open Sans" panose="020B0606030504020204" pitchFamily="34" charset="0"/>
                <a:cs typeface="Open Sans" panose="020B0606030504020204" pitchFamily="34" charset="0"/>
              </a:rPr>
              <a:t>मस्टर्ड गैस</a:t>
            </a:r>
          </a:p>
          <a:p>
            <a:pPr lvl="2" algn="l" rtl="0"/>
            <a:r>
              <a:rPr lang="en-US" altLang="en-US" sz="3200" dirty="0" err="1">
                <a:latin typeface="Open Sans" panose="020B0606030504020204" pitchFamily="34" charset="0"/>
                <a:ea typeface="Open Sans" panose="020B0606030504020204" pitchFamily="34" charset="0"/>
                <a:cs typeface="Open Sans" panose="020B0606030504020204" pitchFamily="34" charset="0"/>
              </a:rPr>
              <a:t>सरीन</a:t>
            </a:r>
            <a:endParaRPr lang="en-US" altLang="en-US" sz="3200" dirty="0">
              <a:latin typeface="Open Sans" panose="020B0606030504020204" pitchFamily="34" charset="0"/>
              <a:ea typeface="Open Sans" panose="020B0606030504020204" pitchFamily="34" charset="0"/>
              <a:cs typeface="Open Sans" panose="020B0606030504020204" pitchFamily="34" charset="0"/>
            </a:endParaRPr>
          </a:p>
          <a:p>
            <a:pPr lvl="2" algn="l" rtl="0"/>
            <a:r>
              <a:rPr lang="en-US" altLang="en-US" sz="3200" dirty="0" err="1">
                <a:latin typeface="Open Sans" panose="020B0606030504020204" pitchFamily="34" charset="0"/>
                <a:ea typeface="Open Sans" panose="020B0606030504020204" pitchFamily="34" charset="0"/>
                <a:cs typeface="Open Sans" panose="020B0606030504020204" pitchFamily="34" charset="0"/>
              </a:rPr>
              <a:t>तबुन</a:t>
            </a:r>
            <a:endParaRPr lang="en-US" altLang="en-US" sz="3200" dirty="0">
              <a:latin typeface="Open Sans" panose="020B0606030504020204" pitchFamily="34" charset="0"/>
              <a:ea typeface="Open Sans" panose="020B0606030504020204" pitchFamily="34" charset="0"/>
              <a:cs typeface="Open Sans" panose="020B0606030504020204" pitchFamily="34" charset="0"/>
            </a:endParaRPr>
          </a:p>
          <a:p>
            <a:pPr lvl="2" algn="l" rtl="0"/>
            <a:r>
              <a:rPr lang="en-US" altLang="en-US" sz="3200" dirty="0">
                <a:latin typeface="Open Sans" panose="020B0606030504020204" pitchFamily="34" charset="0"/>
                <a:ea typeface="Open Sans" panose="020B0606030504020204" pitchFamily="34" charset="0"/>
                <a:cs typeface="Open Sans" panose="020B0606030504020204" pitchFamily="34" charset="0"/>
              </a:rPr>
              <a:t>वीएक्स</a:t>
            </a:r>
          </a:p>
          <a:p>
            <a:pPr marL="0" indent="0" algn="l" rtl="0">
              <a:buNone/>
            </a:pPr>
            <a:endParaRPr lang="en-IN" sz="18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1050324" y="2133600"/>
            <a:ext cx="6258697" cy="1143000"/>
          </a:xfrm>
          <a:noFill/>
        </p:spPr>
        <p:txBody>
          <a:bodyPr>
            <a:normAutofit/>
          </a:bodyPr>
          <a:lstStyle/>
          <a:p>
            <a:pPr algn="l" rtl="0"/>
            <a:r>
              <a:rPr lang="en-US" altLang="en-US" b="1" dirty="0">
                <a:solidFill>
                  <a:srgbClr val="FF0000"/>
                </a:solidFill>
                <a:latin typeface="Open Sans" panose="020B0606030504020204" pitchFamily="34" charset="0"/>
                <a:ea typeface="Open Sans" panose="020B0606030504020204" pitchFamily="34" charset="0"/>
                <a:cs typeface="Open Sans" panose="020B0606030504020204" pitchFamily="34" charset="0"/>
              </a:rPr>
              <a:t>इराक</a:t>
            </a:r>
            <a:endParaRPr lang="en-IN"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a:extLst>
              <a:ext uri="{FF2B5EF4-FFF2-40B4-BE49-F238E27FC236}">
                <a16:creationId xmlns:a16="http://schemas.microsoft.com/office/drawing/2014/main" id="{7C9914D4-30E6-4F4F-4506-49DD83D7732B}"/>
              </a:ext>
            </a:extLst>
          </p:cNvPr>
          <p:cNvSpPr>
            <a:spLocks noGrp="1"/>
          </p:cNvSpPr>
          <p:nvPr>
            <p:ph type="sldNum" sz="quarter" idx="12"/>
          </p:nvPr>
        </p:nvSpPr>
        <p:spPr/>
        <p:txBody>
          <a:bodyPr/>
          <a:lstStyle/>
          <a:p>
            <a:pPr algn="l" rtl="0"/>
            <a:fld id="{2BB1E14F-796C-409E-9B94-89634ADD74DA}" type="slidenum">
              <a:rPr lang="en-IN" smtClean="0"/>
              <a:t>15</a:t>
            </a:fld>
            <a:endParaRPr lang="en-IN"/>
          </a:p>
        </p:txBody>
      </p:sp>
    </p:spTree>
    <p:extLst>
      <p:ext uri="{BB962C8B-B14F-4D97-AF65-F5344CB8AC3E}">
        <p14:creationId xmlns:p14="http://schemas.microsoft.com/office/powerpoint/2010/main" val="676116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rtl="0"/>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6096000" y="1295400"/>
            <a:ext cx="5638800" cy="4572000"/>
          </a:xfrm>
          <a:noFill/>
        </p:spPr>
        <p:txBody>
          <a:bodyPr>
            <a:noAutofit/>
          </a:bodyPr>
          <a:lstStyle/>
          <a:p>
            <a:pPr algn="l" rtl="0">
              <a:lnSpc>
                <a:spcPct val="90000"/>
              </a:lnSpc>
            </a:pPr>
            <a:r>
              <a:rPr lang="en-US" altLang="en-US" sz="4000" dirty="0">
                <a:latin typeface="Open Sans" panose="020B0606030504020204" pitchFamily="34" charset="0"/>
                <a:ea typeface="Open Sans" panose="020B0606030504020204" pitchFamily="34" charset="0"/>
                <a:cs typeface="Open Sans" panose="020B0606030504020204" pitchFamily="34" charset="0"/>
              </a:rPr>
              <a:t>रासायनिक</a:t>
            </a:r>
          </a:p>
          <a:p>
            <a:pPr lvl="1" algn="l" rtl="0">
              <a:lnSpc>
                <a:spcPct val="90000"/>
              </a:lnSpc>
            </a:pPr>
            <a:r>
              <a:rPr lang="en-US" altLang="en-US" sz="3600" dirty="0">
                <a:latin typeface="Open Sans" panose="020B0606030504020204" pitchFamily="34" charset="0"/>
                <a:ea typeface="Open Sans" panose="020B0606030504020204" pitchFamily="34" charset="0"/>
                <a:cs typeface="Open Sans" panose="020B0606030504020204" pitchFamily="34" charset="0"/>
              </a:rPr>
              <a:t>संभावित कब्ज़ा:</a:t>
            </a:r>
          </a:p>
          <a:p>
            <a:pPr lvl="2" algn="l" rtl="0">
              <a:lnSpc>
                <a:spcPct val="90000"/>
              </a:lnSpc>
            </a:pPr>
            <a:r>
              <a:rPr lang="en-US" altLang="en-US" sz="3200" dirty="0">
                <a:latin typeface="Open Sans" panose="020B0606030504020204" pitchFamily="34" charset="0"/>
                <a:ea typeface="Open Sans" panose="020B0606030504020204" pitchFamily="34" charset="0"/>
                <a:cs typeface="Open Sans" panose="020B0606030504020204" pitchFamily="34" charset="0"/>
              </a:rPr>
              <a:t>मस्टर्ड गैस</a:t>
            </a:r>
          </a:p>
          <a:p>
            <a:pPr lvl="2" algn="l" rtl="0">
              <a:lnSpc>
                <a:spcPct val="90000"/>
              </a:lnSpc>
            </a:pPr>
            <a:r>
              <a:rPr lang="en-US" altLang="en-US" sz="3200" dirty="0" err="1">
                <a:latin typeface="Open Sans" panose="020B0606030504020204" pitchFamily="34" charset="0"/>
                <a:ea typeface="Open Sans" panose="020B0606030504020204" pitchFamily="34" charset="0"/>
                <a:cs typeface="Open Sans" panose="020B0606030504020204" pitchFamily="34" charset="0"/>
              </a:rPr>
              <a:t>सरीन</a:t>
            </a:r>
            <a:endParaRPr lang="en-US" altLang="en-US" sz="3200" dirty="0">
              <a:latin typeface="Open Sans" panose="020B0606030504020204" pitchFamily="34" charset="0"/>
              <a:ea typeface="Open Sans" panose="020B0606030504020204" pitchFamily="34" charset="0"/>
              <a:cs typeface="Open Sans" panose="020B0606030504020204" pitchFamily="34" charset="0"/>
            </a:endParaRPr>
          </a:p>
          <a:p>
            <a:pPr lvl="2" algn="l" rtl="0">
              <a:lnSpc>
                <a:spcPct val="90000"/>
              </a:lnSpc>
            </a:pPr>
            <a:r>
              <a:rPr lang="en-US" altLang="en-US" sz="3200" dirty="0" err="1">
                <a:latin typeface="Open Sans" panose="020B0606030504020204" pitchFamily="34" charset="0"/>
                <a:ea typeface="Open Sans" panose="020B0606030504020204" pitchFamily="34" charset="0"/>
                <a:cs typeface="Open Sans" panose="020B0606030504020204" pitchFamily="34" charset="0"/>
              </a:rPr>
              <a:t>तबुन</a:t>
            </a:r>
            <a:endParaRPr lang="en-US" altLang="en-US" sz="3200" dirty="0">
              <a:latin typeface="Open Sans" panose="020B0606030504020204" pitchFamily="34" charset="0"/>
              <a:ea typeface="Open Sans" panose="020B0606030504020204" pitchFamily="34" charset="0"/>
              <a:cs typeface="Open Sans" panose="020B0606030504020204" pitchFamily="34" charset="0"/>
            </a:endParaRPr>
          </a:p>
          <a:p>
            <a:pPr lvl="2" algn="l" rtl="0">
              <a:lnSpc>
                <a:spcPct val="90000"/>
              </a:lnSpc>
            </a:pPr>
            <a:r>
              <a:rPr lang="en-US" altLang="en-US" sz="3200" dirty="0" err="1">
                <a:latin typeface="Open Sans" panose="020B0606030504020204" pitchFamily="34" charset="0"/>
                <a:ea typeface="Open Sans" panose="020B0606030504020204" pitchFamily="34" charset="0"/>
                <a:cs typeface="Open Sans" panose="020B0606030504020204" pitchFamily="34" charset="0"/>
              </a:rPr>
              <a:t>लुईसाइट</a:t>
            </a:r>
            <a:endParaRPr lang="en-US" altLang="en-US" sz="3200" dirty="0">
              <a:latin typeface="Open Sans" panose="020B0606030504020204" pitchFamily="34" charset="0"/>
              <a:ea typeface="Open Sans" panose="020B0606030504020204" pitchFamily="34" charset="0"/>
              <a:cs typeface="Open Sans" panose="020B0606030504020204" pitchFamily="34" charset="0"/>
            </a:endParaRPr>
          </a:p>
          <a:p>
            <a:pPr lvl="2" algn="l" rtl="0">
              <a:lnSpc>
                <a:spcPct val="90000"/>
              </a:lnSpc>
            </a:pPr>
            <a:r>
              <a:rPr lang="en-US" altLang="en-US" sz="3200" dirty="0">
                <a:latin typeface="Open Sans" panose="020B0606030504020204" pitchFamily="34" charset="0"/>
                <a:ea typeface="Open Sans" panose="020B0606030504020204" pitchFamily="34" charset="0"/>
                <a:cs typeface="Open Sans" panose="020B0606030504020204" pitchFamily="34" charset="0"/>
              </a:rPr>
              <a:t>एक विषैली गैस</a:t>
            </a:r>
          </a:p>
          <a:p>
            <a:pPr marL="0" indent="0" algn="l" rtl="0">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1550773" y="1892644"/>
            <a:ext cx="2477530" cy="1143000"/>
          </a:xfrm>
          <a:noFill/>
        </p:spPr>
        <p:txBody>
          <a:bodyPr>
            <a:normAutofit/>
          </a:bodyPr>
          <a:lstStyle/>
          <a:p>
            <a:pPr algn="l" rtl="0"/>
            <a:r>
              <a:rPr lang="en-US" altLang="en-US" b="1" dirty="0">
                <a:solidFill>
                  <a:srgbClr val="FF0000"/>
                </a:solidFill>
                <a:latin typeface="Open Sans" panose="020B0606030504020204" pitchFamily="34" charset="0"/>
                <a:ea typeface="Open Sans" panose="020B0606030504020204" pitchFamily="34" charset="0"/>
                <a:cs typeface="Open Sans" panose="020B0606030504020204" pitchFamily="34" charset="0"/>
              </a:rPr>
              <a:t>ईरान</a:t>
            </a:r>
            <a:endParaRPr lang="en-IN"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a:extLst>
              <a:ext uri="{FF2B5EF4-FFF2-40B4-BE49-F238E27FC236}">
                <a16:creationId xmlns:a16="http://schemas.microsoft.com/office/drawing/2014/main" id="{57F3E27A-39EE-A188-D7DE-E3F2CD0BCB46}"/>
              </a:ext>
            </a:extLst>
          </p:cNvPr>
          <p:cNvSpPr>
            <a:spLocks noGrp="1"/>
          </p:cNvSpPr>
          <p:nvPr>
            <p:ph type="sldNum" sz="quarter" idx="12"/>
          </p:nvPr>
        </p:nvSpPr>
        <p:spPr/>
        <p:txBody>
          <a:bodyPr/>
          <a:lstStyle/>
          <a:p>
            <a:pPr algn="l" rtl="0"/>
            <a:fld id="{2BB1E14F-796C-409E-9B94-89634ADD74DA}" type="slidenum">
              <a:rPr lang="en-IN" smtClean="0"/>
              <a:t>16</a:t>
            </a:fld>
            <a:endParaRPr lang="en-IN"/>
          </a:p>
        </p:txBody>
      </p:sp>
    </p:spTree>
    <p:extLst>
      <p:ext uri="{BB962C8B-B14F-4D97-AF65-F5344CB8AC3E}">
        <p14:creationId xmlns:p14="http://schemas.microsoft.com/office/powerpoint/2010/main" val="363119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rtl="0"/>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5696464" y="1295400"/>
            <a:ext cx="6038335" cy="4572000"/>
          </a:xfrm>
          <a:noFill/>
        </p:spPr>
        <p:txBody>
          <a:bodyPr>
            <a:noAutofit/>
          </a:bodyPr>
          <a:lstStyle/>
          <a:p>
            <a:pPr algn="l" rtl="0"/>
            <a:r>
              <a:rPr lang="en-US" altLang="en-US" dirty="0">
                <a:latin typeface="Open Sans" panose="020B0606030504020204" pitchFamily="34" charset="0"/>
                <a:ea typeface="Open Sans" panose="020B0606030504020204" pitchFamily="34" charset="0"/>
                <a:cs typeface="Open Sans" panose="020B0606030504020204" pitchFamily="34" charset="0"/>
              </a:rPr>
              <a:t>रासायनिक</a:t>
            </a:r>
          </a:p>
          <a:p>
            <a:pPr lvl="1" algn="l" rtl="0"/>
            <a:r>
              <a:rPr lang="en-US" altLang="en-US" sz="2800" dirty="0">
                <a:latin typeface="Open Sans" panose="020B0606030504020204" pitchFamily="34" charset="0"/>
                <a:ea typeface="Open Sans" panose="020B0606030504020204" pitchFamily="34" charset="0"/>
                <a:cs typeface="Open Sans" panose="020B0606030504020204" pitchFamily="34" charset="0"/>
              </a:rPr>
              <a:t>संभावित कब्ज़ा:</a:t>
            </a:r>
          </a:p>
          <a:p>
            <a:pPr lvl="2" algn="l" rtl="0"/>
            <a:r>
              <a:rPr lang="en-US" altLang="en-US" sz="2800" dirty="0">
                <a:latin typeface="Open Sans" panose="020B0606030504020204" pitchFamily="34" charset="0"/>
                <a:ea typeface="Open Sans" panose="020B0606030504020204" pitchFamily="34" charset="0"/>
                <a:cs typeface="Open Sans" panose="020B0606030504020204" pitchFamily="34" charset="0"/>
              </a:rPr>
              <a:t>मस्टर्ड गैस</a:t>
            </a:r>
          </a:p>
          <a:p>
            <a:pPr lvl="2" algn="l" rtl="0"/>
            <a:r>
              <a:rPr lang="en-US" altLang="en-US" sz="2800" dirty="0">
                <a:latin typeface="Open Sans" panose="020B0606030504020204" pitchFamily="34" charset="0"/>
                <a:ea typeface="Open Sans" panose="020B0606030504020204" pitchFamily="34" charset="0"/>
                <a:cs typeface="Open Sans" panose="020B0606030504020204" pitchFamily="34" charset="0"/>
              </a:rPr>
              <a:t>हाइड्रोजन साइनाइड</a:t>
            </a:r>
          </a:p>
          <a:p>
            <a:pPr lvl="2" algn="l" rtl="0"/>
            <a:r>
              <a:rPr lang="en-US" altLang="en-US" sz="2800" dirty="0" err="1">
                <a:latin typeface="Open Sans" panose="020B0606030504020204" pitchFamily="34" charset="0"/>
                <a:ea typeface="Open Sans" panose="020B0606030504020204" pitchFamily="34" charset="0"/>
                <a:cs typeface="Open Sans" panose="020B0606030504020204" pitchFamily="34" charset="0"/>
              </a:rPr>
              <a:t>सरीन</a:t>
            </a:r>
            <a:endParaRPr lang="en-US" altLang="en-US" sz="2800" dirty="0">
              <a:latin typeface="Open Sans" panose="020B0606030504020204" pitchFamily="34" charset="0"/>
              <a:ea typeface="Open Sans" panose="020B0606030504020204" pitchFamily="34" charset="0"/>
              <a:cs typeface="Open Sans" panose="020B0606030504020204" pitchFamily="34" charset="0"/>
            </a:endParaRPr>
          </a:p>
          <a:p>
            <a:pPr lvl="2" algn="l" rtl="0"/>
            <a:r>
              <a:rPr lang="en-US" altLang="en-US" sz="2800" dirty="0" err="1">
                <a:latin typeface="Open Sans" panose="020B0606030504020204" pitchFamily="34" charset="0"/>
                <a:ea typeface="Open Sans" panose="020B0606030504020204" pitchFamily="34" charset="0"/>
                <a:cs typeface="Open Sans" panose="020B0606030504020204" pitchFamily="34" charset="0"/>
              </a:rPr>
              <a:t>सोमन</a:t>
            </a:r>
            <a:endParaRPr lang="en-US" altLang="en-US" sz="2800" dirty="0">
              <a:latin typeface="Open Sans" panose="020B0606030504020204" pitchFamily="34" charset="0"/>
              <a:ea typeface="Open Sans" panose="020B0606030504020204" pitchFamily="34" charset="0"/>
              <a:cs typeface="Open Sans" panose="020B0606030504020204" pitchFamily="34" charset="0"/>
            </a:endParaRPr>
          </a:p>
          <a:p>
            <a:pPr lvl="2" algn="l" rtl="0"/>
            <a:r>
              <a:rPr lang="en-US" altLang="en-US" sz="2800" dirty="0" err="1">
                <a:latin typeface="Open Sans" panose="020B0606030504020204" pitchFamily="34" charset="0"/>
                <a:ea typeface="Open Sans" panose="020B0606030504020204" pitchFamily="34" charset="0"/>
                <a:cs typeface="Open Sans" panose="020B0606030504020204" pitchFamily="34" charset="0"/>
              </a:rPr>
              <a:t>तबुन</a:t>
            </a:r>
            <a:endParaRPr lang="en-US" altLang="en-US" sz="2800" dirty="0">
              <a:latin typeface="Open Sans" panose="020B0606030504020204" pitchFamily="34" charset="0"/>
              <a:ea typeface="Open Sans" panose="020B0606030504020204" pitchFamily="34" charset="0"/>
              <a:cs typeface="Open Sans" panose="020B0606030504020204" pitchFamily="34" charset="0"/>
            </a:endParaRPr>
          </a:p>
          <a:p>
            <a:pPr lvl="2" algn="l" rtl="0"/>
            <a:r>
              <a:rPr lang="en-US" altLang="en-US" sz="2800" dirty="0">
                <a:latin typeface="Open Sans" panose="020B0606030504020204" pitchFamily="34" charset="0"/>
                <a:ea typeface="Open Sans" panose="020B0606030504020204" pitchFamily="34" charset="0"/>
                <a:cs typeface="Open Sans" panose="020B0606030504020204" pitchFamily="34" charset="0"/>
              </a:rPr>
              <a:t>वीएक्स</a:t>
            </a:r>
          </a:p>
          <a:p>
            <a:pPr marL="0" indent="0" algn="l" rtl="0">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735227" y="2003854"/>
            <a:ext cx="3886200" cy="1143000"/>
          </a:xfrm>
          <a:noFill/>
        </p:spPr>
        <p:txBody>
          <a:bodyPr>
            <a:normAutofit/>
          </a:bodyPr>
          <a:lstStyle/>
          <a:p>
            <a:pPr algn="l" rtl="0"/>
            <a:r>
              <a:rPr lang="en-US" altLang="en-US" b="1" dirty="0">
                <a:solidFill>
                  <a:srgbClr val="FF0000"/>
                </a:solidFill>
                <a:latin typeface="Open Sans" panose="020B0606030504020204" pitchFamily="34" charset="0"/>
                <a:ea typeface="Open Sans" panose="020B0606030504020204" pitchFamily="34" charset="0"/>
                <a:cs typeface="Open Sans" panose="020B0606030504020204" pitchFamily="34" charset="0"/>
              </a:rPr>
              <a:t>उत्तर कोरिया</a:t>
            </a:r>
            <a:endParaRPr lang="en-IN"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a:extLst>
              <a:ext uri="{FF2B5EF4-FFF2-40B4-BE49-F238E27FC236}">
                <a16:creationId xmlns:a16="http://schemas.microsoft.com/office/drawing/2014/main" id="{CF1ECD63-CB73-C3CD-D20B-429743E875A5}"/>
              </a:ext>
            </a:extLst>
          </p:cNvPr>
          <p:cNvSpPr>
            <a:spLocks noGrp="1"/>
          </p:cNvSpPr>
          <p:nvPr>
            <p:ph type="sldNum" sz="quarter" idx="12"/>
          </p:nvPr>
        </p:nvSpPr>
        <p:spPr/>
        <p:txBody>
          <a:bodyPr/>
          <a:lstStyle/>
          <a:p>
            <a:pPr algn="l" rtl="0"/>
            <a:fld id="{2BB1E14F-796C-409E-9B94-89634ADD74DA}" type="slidenum">
              <a:rPr lang="en-IN" smtClean="0"/>
              <a:t>17</a:t>
            </a:fld>
            <a:endParaRPr lang="en-IN"/>
          </a:p>
        </p:txBody>
      </p:sp>
    </p:spTree>
    <p:extLst>
      <p:ext uri="{BB962C8B-B14F-4D97-AF65-F5344CB8AC3E}">
        <p14:creationId xmlns:p14="http://schemas.microsoft.com/office/powerpoint/2010/main" val="4348253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rtl="0"/>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5128054" y="2159601"/>
            <a:ext cx="6965092" cy="3166162"/>
          </a:xfrm>
          <a:noFill/>
        </p:spPr>
        <p:txBody>
          <a:bodyPr>
            <a:noAutofit/>
          </a:bodyPr>
          <a:lstStyle/>
          <a:p>
            <a:pPr marL="382588" indent="-382588" algn="l" defTabSz="1019175" rtl="0"/>
            <a:r>
              <a:rPr lang="en-US" altLang="en-US" dirty="0">
                <a:latin typeface="Open Sans" panose="020B0606030504020204" pitchFamily="34" charset="0"/>
                <a:ea typeface="Open Sans" panose="020B0606030504020204" pitchFamily="34" charset="0"/>
                <a:cs typeface="Open Sans" panose="020B0606030504020204" pitchFamily="34" charset="0"/>
              </a:rPr>
              <a:t>रासायनिक</a:t>
            </a:r>
          </a:p>
          <a:p>
            <a:pPr marL="827088" lvl="1" indent="-317500" algn="l" defTabSz="1019175" rtl="0"/>
            <a:r>
              <a:rPr lang="en-US" altLang="en-US" sz="2800" dirty="0">
                <a:latin typeface="Open Sans" panose="020B0606030504020204" pitchFamily="34" charset="0"/>
                <a:ea typeface="Open Sans" panose="020B0606030504020204" pitchFamily="34" charset="0"/>
                <a:cs typeface="Open Sans" panose="020B0606030504020204" pitchFamily="34" charset="0"/>
              </a:rPr>
              <a:t>संभावित कब्ज़ा:</a:t>
            </a:r>
          </a:p>
          <a:p>
            <a:pPr marL="1273175" lvl="2" indent="-254000" algn="l" defTabSz="1019175" rtl="0"/>
            <a:r>
              <a:rPr lang="en-US" altLang="en-US" sz="2800" dirty="0">
                <a:latin typeface="Open Sans" panose="020B0606030504020204" pitchFamily="34" charset="0"/>
                <a:ea typeface="Open Sans" panose="020B0606030504020204" pitchFamily="34" charset="0"/>
                <a:cs typeface="Open Sans" panose="020B0606030504020204" pitchFamily="34" charset="0"/>
              </a:rPr>
              <a:t>मस्टर्ड गैस</a:t>
            </a:r>
          </a:p>
          <a:p>
            <a:pPr marL="1273175" lvl="2" indent="-254000" algn="l" defTabSz="1019175" rtl="0"/>
            <a:r>
              <a:rPr lang="en-US" altLang="en-US" sz="2800" dirty="0" err="1">
                <a:latin typeface="Open Sans" panose="020B0606030504020204" pitchFamily="34" charset="0"/>
                <a:ea typeface="Open Sans" panose="020B0606030504020204" pitchFamily="34" charset="0"/>
                <a:cs typeface="Open Sans" panose="020B0606030504020204" pitchFamily="34" charset="0"/>
              </a:rPr>
              <a:t>सरीन</a:t>
            </a:r>
            <a:endParaRPr lang="en-US" altLang="en-US" sz="2800" dirty="0">
              <a:latin typeface="Open Sans" panose="020B0606030504020204" pitchFamily="34" charset="0"/>
              <a:ea typeface="Open Sans" panose="020B0606030504020204" pitchFamily="34" charset="0"/>
              <a:cs typeface="Open Sans" panose="020B0606030504020204" pitchFamily="34" charset="0"/>
            </a:endParaRPr>
          </a:p>
          <a:p>
            <a:pPr marL="1273175" lvl="2" indent="-254000" algn="l" defTabSz="1019175" rtl="0"/>
            <a:r>
              <a:rPr lang="en-US" altLang="en-US" sz="2800" dirty="0">
                <a:latin typeface="Open Sans" panose="020B0606030504020204" pitchFamily="34" charset="0"/>
                <a:ea typeface="Open Sans" panose="020B0606030504020204" pitchFamily="34" charset="0"/>
                <a:cs typeface="Open Sans" panose="020B0606030504020204" pitchFamily="34" charset="0"/>
              </a:rPr>
              <a:t>वीएक्स</a:t>
            </a:r>
          </a:p>
          <a:p>
            <a:pPr marL="0" indent="0" algn="l" rtl="0">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1414848" y="2286000"/>
            <a:ext cx="3045941" cy="1143000"/>
          </a:xfrm>
          <a:noFill/>
        </p:spPr>
        <p:txBody>
          <a:bodyPr>
            <a:normAutofit/>
          </a:bodyPr>
          <a:lstStyle/>
          <a:p>
            <a:pPr algn="l" rtl="0"/>
            <a:r>
              <a:rPr lang="en-US" altLang="en-US" b="1" dirty="0">
                <a:solidFill>
                  <a:srgbClr val="FF0000"/>
                </a:solidFill>
                <a:latin typeface="Open Sans" panose="020B0606030504020204" pitchFamily="34" charset="0"/>
                <a:ea typeface="Open Sans" panose="020B0606030504020204" pitchFamily="34" charset="0"/>
                <a:cs typeface="Open Sans" panose="020B0606030504020204" pitchFamily="34" charset="0"/>
              </a:rPr>
              <a:t>सीरिया</a:t>
            </a:r>
            <a:endParaRPr lang="en-IN"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a:extLst>
              <a:ext uri="{FF2B5EF4-FFF2-40B4-BE49-F238E27FC236}">
                <a16:creationId xmlns:a16="http://schemas.microsoft.com/office/drawing/2014/main" id="{9B768D9C-EA90-81F4-5961-30938F4C9A14}"/>
              </a:ext>
            </a:extLst>
          </p:cNvPr>
          <p:cNvSpPr>
            <a:spLocks noGrp="1"/>
          </p:cNvSpPr>
          <p:nvPr>
            <p:ph type="sldNum" sz="quarter" idx="12"/>
          </p:nvPr>
        </p:nvSpPr>
        <p:spPr/>
        <p:txBody>
          <a:bodyPr/>
          <a:lstStyle/>
          <a:p>
            <a:pPr algn="l" rtl="0"/>
            <a:fld id="{2BB1E14F-796C-409E-9B94-89634ADD74DA}" type="slidenum">
              <a:rPr lang="en-IN" smtClean="0"/>
              <a:t>18</a:t>
            </a:fld>
            <a:endParaRPr lang="en-IN"/>
          </a:p>
        </p:txBody>
      </p:sp>
    </p:spTree>
    <p:extLst>
      <p:ext uri="{BB962C8B-B14F-4D97-AF65-F5344CB8AC3E}">
        <p14:creationId xmlns:p14="http://schemas.microsoft.com/office/powerpoint/2010/main" val="38027294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rtl="0"/>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5152767" y="1876168"/>
            <a:ext cx="5927124" cy="3424881"/>
          </a:xfrm>
          <a:noFill/>
        </p:spPr>
        <p:txBody>
          <a:bodyPr>
            <a:noAutofit/>
          </a:bodyPr>
          <a:lstStyle/>
          <a:p>
            <a:pPr marL="0" lvl="0" indent="0" algn="l" rtl="0">
              <a:lnSpc>
                <a:spcPct val="90000"/>
              </a:lnSpc>
              <a:spcBef>
                <a:spcPts val="1000"/>
              </a:spcBef>
              <a:buNone/>
            </a:pPr>
            <a:r>
              <a:rPr lang="en-US" sz="2800" dirty="0">
                <a:solidFill>
                  <a:srgbClr val="7030A0"/>
                </a:solidFill>
                <a:latin typeface="Open Sans" panose="020B0606030504020204" pitchFamily="34" charset="0"/>
                <a:ea typeface="Open Sans" panose="020B0606030504020204" pitchFamily="34" charset="0"/>
                <a:cs typeface="Open Sans" panose="020B0606030504020204" pitchFamily="34" charset="0"/>
              </a:rPr>
              <a:t>रासायनिक एजेंटों को निम्नलिखित मानदंडों के अनुसार वर्गीकृत किया जाता है:</a:t>
            </a:r>
          </a:p>
          <a:p>
            <a:pPr marL="514350" lvl="0" indent="-514350" algn="l" rtl="0">
              <a:lnSpc>
                <a:spcPct val="90000"/>
              </a:lnSpc>
              <a:spcBef>
                <a:spcPts val="1000"/>
              </a:spcBef>
              <a:buFont typeface="Arial" panose="020B0604020202020204" pitchFamily="34" charset="0"/>
              <a:buAutoNum type="alphaLcParenBoth"/>
            </a:pPr>
            <a:r>
              <a:rPr lang="en-US" sz="2800" dirty="0">
                <a:solidFill>
                  <a:srgbClr val="ED7D31"/>
                </a:solidFill>
                <a:latin typeface="Open Sans" panose="020B0606030504020204" pitchFamily="34" charset="0"/>
                <a:ea typeface="Open Sans" panose="020B0606030504020204" pitchFamily="34" charset="0"/>
                <a:cs typeface="Open Sans" panose="020B0606030504020204" pitchFamily="34" charset="0"/>
              </a:rPr>
              <a:t>सैन्य उपयोग.</a:t>
            </a:r>
          </a:p>
          <a:p>
            <a:pPr marL="514350" lvl="0" indent="-514350" algn="l" rtl="0">
              <a:lnSpc>
                <a:spcPct val="90000"/>
              </a:lnSpc>
              <a:spcBef>
                <a:spcPts val="1000"/>
              </a:spcBef>
              <a:buFont typeface="Arial" panose="020B0604020202020204" pitchFamily="34" charset="0"/>
              <a:buAutoNum type="alphaLcParenBoth"/>
            </a:pPr>
            <a:r>
              <a:rPr lang="en-US" sz="2800" dirty="0">
                <a:solidFill>
                  <a:srgbClr val="70AD47">
                    <a:lumMod val="75000"/>
                  </a:srgbClr>
                </a:solidFill>
                <a:latin typeface="Open Sans" panose="020B0606030504020204" pitchFamily="34" charset="0"/>
                <a:ea typeface="Open Sans" panose="020B0606030504020204" pitchFamily="34" charset="0"/>
                <a:cs typeface="Open Sans" panose="020B0606030504020204" pitchFamily="34" charset="0"/>
              </a:rPr>
              <a:t>प्रभावशीलता की अवधि.</a:t>
            </a:r>
          </a:p>
          <a:p>
            <a:pPr marL="514350" lvl="0" indent="-514350" algn="l" rtl="0">
              <a:lnSpc>
                <a:spcPct val="90000"/>
              </a:lnSpc>
              <a:spcBef>
                <a:spcPts val="1000"/>
              </a:spcBef>
              <a:buFont typeface="Arial" panose="020B0604020202020204" pitchFamily="34" charset="0"/>
              <a:buAutoNum type="alphaLcParenBoth"/>
            </a:pPr>
            <a:r>
              <a:rPr lang="en-US" sz="2800" dirty="0">
                <a:solidFill>
                  <a:srgbClr val="FF3399"/>
                </a:solidFill>
                <a:latin typeface="Open Sans" panose="020B0606030504020204" pitchFamily="34" charset="0"/>
                <a:ea typeface="Open Sans" panose="020B0606030504020204" pitchFamily="34" charset="0"/>
                <a:cs typeface="Open Sans" panose="020B0606030504020204" pitchFamily="34" charset="0"/>
              </a:rPr>
              <a:t>शरीर पर प्रभाव.</a:t>
            </a:r>
            <a:endParaRPr lang="en-IN" sz="2800" dirty="0">
              <a:solidFill>
                <a:srgbClr val="FF3399"/>
              </a:solidFill>
              <a:latin typeface="Open Sans" panose="020B0606030504020204" pitchFamily="34" charset="0"/>
              <a:ea typeface="Open Sans" panose="020B0606030504020204" pitchFamily="34" charset="0"/>
              <a:cs typeface="Open Sans" panose="020B0606030504020204" pitchFamily="34" charset="0"/>
            </a:endParaRPr>
          </a:p>
          <a:p>
            <a:pPr marL="0" indent="0" algn="l" rtl="0">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541638" y="2073275"/>
            <a:ext cx="4885038" cy="1143000"/>
          </a:xfrm>
          <a:noFill/>
        </p:spPr>
        <p:txBody>
          <a:bodyPr>
            <a:normAutofit/>
          </a:bodyPr>
          <a:lstStyle/>
          <a:p>
            <a:pPr algn="l" rtl="0"/>
            <a:r>
              <a:rPr lang="en-US" sz="36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सीडब्ल्यू एजेंट:</a:t>
            </a:r>
            <a:r>
              <a:rPr lang="en-US" sz="3600" b="1" i="1" dirty="0">
                <a:solidFill>
                  <a:srgbClr val="00B050"/>
                </a:solidFill>
                <a:latin typeface="Open Sans" panose="020B0606030504020204" pitchFamily="34" charset="0"/>
                <a:ea typeface="Open Sans" panose="020B0606030504020204" pitchFamily="34" charset="0"/>
                <a:cs typeface="Open Sans" panose="020B0606030504020204" pitchFamily="34" charset="0"/>
              </a:rPr>
              <a:t>वर्गीकरण</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a:extLst>
              <a:ext uri="{FF2B5EF4-FFF2-40B4-BE49-F238E27FC236}">
                <a16:creationId xmlns:a16="http://schemas.microsoft.com/office/drawing/2014/main" id="{4D981D22-1DF0-C941-2E1A-EFF7D3976334}"/>
              </a:ext>
            </a:extLst>
          </p:cNvPr>
          <p:cNvSpPr>
            <a:spLocks noGrp="1"/>
          </p:cNvSpPr>
          <p:nvPr>
            <p:ph type="sldNum" sz="quarter" idx="12"/>
          </p:nvPr>
        </p:nvSpPr>
        <p:spPr/>
        <p:txBody>
          <a:bodyPr/>
          <a:lstStyle/>
          <a:p>
            <a:pPr algn="l" rtl="0"/>
            <a:fld id="{2BB1E14F-796C-409E-9B94-89634ADD74DA}" type="slidenum">
              <a:rPr lang="en-IN" smtClean="0"/>
              <a:t>19</a:t>
            </a:fld>
            <a:endParaRPr lang="en-IN"/>
          </a:p>
        </p:txBody>
      </p:sp>
    </p:spTree>
    <p:extLst>
      <p:ext uri="{BB962C8B-B14F-4D97-AF65-F5344CB8AC3E}">
        <p14:creationId xmlns:p14="http://schemas.microsoft.com/office/powerpoint/2010/main" val="4047049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rtl="0"/>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5551936" y="1841157"/>
            <a:ext cx="6182863" cy="4472559"/>
          </a:xfrm>
          <a:noFill/>
        </p:spPr>
        <p:txBody>
          <a:bodyPr>
            <a:noAutofit/>
          </a:bodyPr>
          <a:lstStyle/>
          <a:p>
            <a:pPr algn="l" rtl="0">
              <a:lnSpc>
                <a:spcPct val="120000"/>
              </a:lnSpc>
              <a:buFont typeface="Wingdings" panose="05000000000000000000" pitchFamily="2" charset="2"/>
              <a:buChar char="§"/>
            </a:pPr>
            <a:r>
              <a:rPr lang="en-US" sz="2400" dirty="0">
                <a:latin typeface="Open Sans" panose="020B0606030504020204" pitchFamily="34" charset="0"/>
                <a:ea typeface="Open Sans" panose="020B0606030504020204" pitchFamily="34" charset="0"/>
                <a:cs typeface="Open Sans" panose="020B0606030504020204" pitchFamily="34" charset="0"/>
              </a:rPr>
              <a:t>सीडब्ल्यूए का इतिहास</a:t>
            </a:r>
          </a:p>
          <a:p>
            <a:pPr algn="l" rtl="0">
              <a:lnSpc>
                <a:spcPct val="120000"/>
              </a:lnSpc>
              <a:buFont typeface="Wingdings" panose="05000000000000000000" pitchFamily="2" charset="2"/>
              <a:buChar char="§"/>
            </a:pPr>
            <a:r>
              <a:rPr lang="en-US" sz="2400" dirty="0">
                <a:latin typeface="Open Sans" panose="020B0606030504020204" pitchFamily="34" charset="0"/>
                <a:ea typeface="Open Sans" panose="020B0606030504020204" pitchFamily="34" charset="0"/>
                <a:cs typeface="Open Sans" panose="020B0606030504020204" pitchFamily="34" charset="0"/>
              </a:rPr>
              <a:t>वर्गीकरण</a:t>
            </a:r>
          </a:p>
          <a:p>
            <a:pPr algn="l" rtl="0">
              <a:lnSpc>
                <a:spcPct val="120000"/>
              </a:lnSpc>
              <a:buFont typeface="Wingdings" panose="05000000000000000000" pitchFamily="2" charset="2"/>
              <a:buChar char="§"/>
            </a:pPr>
            <a:r>
              <a:rPr lang="en-US" sz="2400" dirty="0">
                <a:latin typeface="Open Sans" panose="020B0606030504020204" pitchFamily="34" charset="0"/>
                <a:ea typeface="Open Sans" panose="020B0606030504020204" pitchFamily="34" charset="0"/>
                <a:cs typeface="Open Sans" panose="020B0606030504020204" pitchFamily="34" charset="0"/>
              </a:rPr>
              <a:t>सीडब्ल्यूए की विशेषताएं और भौतिक गुण</a:t>
            </a:r>
          </a:p>
          <a:p>
            <a:pPr algn="l" rtl="0">
              <a:lnSpc>
                <a:spcPct val="120000"/>
              </a:lnSpc>
              <a:buFont typeface="Wingdings" panose="05000000000000000000" pitchFamily="2" charset="2"/>
              <a:buChar char="§"/>
            </a:pPr>
            <a:r>
              <a:rPr lang="en-US" sz="2400" dirty="0">
                <a:latin typeface="Open Sans" panose="020B0606030504020204" pitchFamily="34" charset="0"/>
                <a:ea typeface="Open Sans" panose="020B0606030504020204" pitchFamily="34" charset="0"/>
                <a:cs typeface="Open Sans" panose="020B0606030504020204" pitchFamily="34" charset="0"/>
              </a:rPr>
              <a:t>संकेत और लक्षण</a:t>
            </a:r>
          </a:p>
          <a:p>
            <a:pPr algn="l" rtl="0">
              <a:lnSpc>
                <a:spcPct val="120000"/>
              </a:lnSpc>
              <a:buFont typeface="Wingdings" panose="05000000000000000000" pitchFamily="2" charset="2"/>
              <a:buChar char="§"/>
            </a:pPr>
            <a:r>
              <a:rPr lang="en-IN" sz="2400" dirty="0">
                <a:latin typeface="Open Sans" panose="020B0606030504020204" pitchFamily="34" charset="0"/>
                <a:ea typeface="Open Sans" panose="020B0606030504020204" pitchFamily="34" charset="0"/>
                <a:cs typeface="Open Sans" panose="020B0606030504020204" pitchFamily="34" charset="0"/>
              </a:rPr>
              <a:t>समीक्षा</a:t>
            </a:r>
          </a:p>
          <a:p>
            <a:pPr marL="0" indent="0" algn="l" rtl="0">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a:extLst>
              <a:ext uri="{FF2B5EF4-FFF2-40B4-BE49-F238E27FC236}">
                <a16:creationId xmlns:a16="http://schemas.microsoft.com/office/drawing/2014/main" id="{7D2EE44A-9728-DB10-2EFF-9BBE13E02FF9}"/>
              </a:ext>
            </a:extLst>
          </p:cNvPr>
          <p:cNvSpPr>
            <a:spLocks noGrp="1"/>
          </p:cNvSpPr>
          <p:nvPr>
            <p:ph type="sldNum" sz="quarter" idx="12"/>
          </p:nvPr>
        </p:nvSpPr>
        <p:spPr/>
        <p:txBody>
          <a:bodyPr/>
          <a:lstStyle/>
          <a:p>
            <a:pPr algn="l" rtl="0"/>
            <a:fld id="{2BB1E14F-796C-409E-9B94-89634ADD74DA}" type="slidenum">
              <a:rPr lang="en-IN" smtClean="0"/>
              <a:t>2</a:t>
            </a:fld>
            <a:endParaRPr lang="en-IN"/>
          </a:p>
        </p:txBody>
      </p:sp>
      <p:sp>
        <p:nvSpPr>
          <p:cNvPr id="3" name="Google Shape;112;p15">
            <a:extLst>
              <a:ext uri="{FF2B5EF4-FFF2-40B4-BE49-F238E27FC236}">
                <a16:creationId xmlns:a16="http://schemas.microsoft.com/office/drawing/2014/main" id="{78261584-95BE-2999-5B36-58333FD460F0}"/>
              </a:ext>
            </a:extLst>
          </p:cNvPr>
          <p:cNvSpPr txBox="1">
            <a:spLocks/>
          </p:cNvSpPr>
          <p:nvPr/>
        </p:nvSpPr>
        <p:spPr>
          <a:xfrm>
            <a:off x="76200" y="1254532"/>
            <a:ext cx="4457703" cy="864400"/>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0">
              <a:spcBef>
                <a:spcPts val="0"/>
              </a:spcBef>
              <a:buClr>
                <a:srgbClr val="C00000"/>
              </a:buClr>
              <a:buSzPts val="4000"/>
              <a:buFont typeface="Arial"/>
              <a:buNone/>
            </a:pPr>
            <a:r>
              <a:rPr lang="en-US" sz="4000" b="1" dirty="0">
                <a:solidFill>
                  <a:srgbClr val="C00000"/>
                </a:solidFill>
                <a:latin typeface="Open Sans"/>
                <a:ea typeface="Arial"/>
                <a:cs typeface="Arial"/>
                <a:sym typeface="Arial"/>
              </a:rPr>
              <a:t>उद्देश्य</a:t>
            </a:r>
            <a:r>
              <a:rPr lang="en-US" dirty="0">
                <a:latin typeface="Open Sans"/>
              </a:rPr>
              <a:t> </a:t>
            </a:r>
          </a:p>
        </p:txBody>
      </p:sp>
      <p:sp>
        <p:nvSpPr>
          <p:cNvPr id="5" name="Google Shape;116;p15">
            <a:extLst>
              <a:ext uri="{FF2B5EF4-FFF2-40B4-BE49-F238E27FC236}">
                <a16:creationId xmlns:a16="http://schemas.microsoft.com/office/drawing/2014/main" id="{BC370394-09BC-D926-7889-C1E38E8979AE}"/>
              </a:ext>
            </a:extLst>
          </p:cNvPr>
          <p:cNvSpPr txBox="1"/>
          <p:nvPr/>
        </p:nvSpPr>
        <p:spPr>
          <a:xfrm>
            <a:off x="733499" y="2118932"/>
            <a:ext cx="4192068"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3200"/>
              <a:buFont typeface="Arial"/>
              <a:buNone/>
            </a:pPr>
            <a:r>
              <a:rPr lang="en-US" sz="2400" dirty="0">
                <a:solidFill>
                  <a:schemeClr val="dk1"/>
                </a:solidFill>
                <a:latin typeface="Open Sans"/>
                <a:cs typeface="Times New Roman" pitchFamily="18" charset="0"/>
                <a:sym typeface="Arial"/>
              </a:rPr>
              <a:t>इस पाठ को पूरा करने पर आप निम्न कार्य कर सकेंगे:-</a:t>
            </a:r>
            <a:endParaRPr sz="1100" dirty="0">
              <a:latin typeface="Open Sans"/>
              <a:cs typeface="Times New Roman" pitchFamily="18" charset="0"/>
            </a:endParaRPr>
          </a:p>
        </p:txBody>
      </p:sp>
    </p:spTree>
    <p:extLst>
      <p:ext uri="{BB962C8B-B14F-4D97-AF65-F5344CB8AC3E}">
        <p14:creationId xmlns:p14="http://schemas.microsoft.com/office/powerpoint/2010/main" val="2173192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1638F3-A60F-160C-6240-497EBE44E283}"/>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1F9D8D23-D8A9-6BD4-567C-0758368326A8}"/>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37160333-D19C-905A-0755-115043C24AD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rtl="0"/>
            <a:endParaRPr lang="en-IN"/>
          </a:p>
        </p:txBody>
      </p:sp>
      <p:sp>
        <p:nvSpPr>
          <p:cNvPr id="9" name="Rectangle 8">
            <a:extLst>
              <a:ext uri="{FF2B5EF4-FFF2-40B4-BE49-F238E27FC236}">
                <a16:creationId xmlns:a16="http://schemas.microsoft.com/office/drawing/2014/main" id="{3E2C4F0F-6F03-EB4F-44BA-147D1DEB32B4}"/>
              </a:ext>
            </a:extLst>
          </p:cNvPr>
          <p:cNvSpPr/>
          <p:nvPr/>
        </p:nvSpPr>
        <p:spPr>
          <a:xfrm>
            <a:off x="4162168" y="1699810"/>
            <a:ext cx="7707218" cy="3967689"/>
          </a:xfrm>
          <a:prstGeom prst="rect">
            <a:avLst/>
          </a:prstGeom>
        </p:spPr>
        <p:txBody>
          <a:bodyPr wrap="square">
            <a:spAutoFit/>
          </a:bodyPr>
          <a:lstStyle/>
          <a:p>
            <a:pPr algn="l" rtl="0">
              <a:lnSpc>
                <a:spcPct val="150000"/>
              </a:lnSpc>
            </a:pPr>
            <a:r>
              <a:rPr lang="en-US" b="1" dirty="0">
                <a:latin typeface="Arial" panose="020B0604020202020204" pitchFamily="34" charset="0"/>
                <a:cs typeface="Arial" panose="020B0604020202020204" pitchFamily="34" charset="0"/>
              </a:rPr>
              <a:t>(</a:t>
            </a:r>
            <a:r>
              <a:rPr lang="en-US" sz="2000" b="1" dirty="0">
                <a:latin typeface="Arial" panose="020B0604020202020204" pitchFamily="34" charset="0"/>
                <a:cs typeface="Arial" panose="020B0604020202020204" pitchFamily="34" charset="0"/>
              </a:rPr>
              <a:t>क) सैन्य उपयोग:</a:t>
            </a:r>
          </a:p>
          <a:p>
            <a:pPr algn="l" rtl="0">
              <a:lnSpc>
                <a:spcPct val="150000"/>
              </a:lnSpc>
              <a:buFont typeface="Courier New" panose="02070309020205020404" pitchFamily="49" charset="0"/>
              <a:buChar char="o"/>
            </a:pPr>
            <a:r>
              <a:rPr lang="en-US" sz="2000" b="1" dirty="0" err="1">
                <a:latin typeface="Arial" panose="020B0604020202020204" pitchFamily="34" charset="0"/>
                <a:cs typeface="Arial" panose="020B0604020202020204" pitchFamily="34" charset="0"/>
              </a:rPr>
              <a:t>हत्यारा</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एजेंट</a:t>
            </a:r>
            <a:r>
              <a:rPr lang="en-US" sz="2000" b="1"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अधिकतम</a:t>
            </a:r>
            <a:r>
              <a:rPr lang="en-US" sz="2000" dirty="0">
                <a:latin typeface="Arial" panose="020B0604020202020204" pitchFamily="34" charset="0"/>
                <a:cs typeface="Arial" panose="020B0604020202020204" pitchFamily="34" charset="0"/>
              </a:rPr>
              <a:t> संख्या में लोगों की हत्या का मुख्य उद्देश्य। </a:t>
            </a:r>
            <a:r>
              <a:rPr lang="en-US" sz="2000" dirty="0" err="1">
                <a:latin typeface="Arial" panose="020B0604020202020204" pitchFamily="34" charset="0"/>
                <a:cs typeface="Arial" panose="020B0604020202020204" pitchFamily="34" charset="0"/>
              </a:rPr>
              <a:t>उदाहरणार्थ</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वीएक्स</a:t>
            </a:r>
            <a:r>
              <a:rPr lang="en-US" sz="2000" dirty="0">
                <a:latin typeface="Arial" panose="020B0604020202020204" pitchFamily="34" charset="0"/>
                <a:cs typeface="Arial" panose="020B0604020202020204" pitchFamily="34" charset="0"/>
              </a:rPr>
              <a:t>, जी.बी.</a:t>
            </a:r>
          </a:p>
          <a:p>
            <a:pPr algn="l" rtl="0">
              <a:lnSpc>
                <a:spcPct val="150000"/>
              </a:lnSpc>
              <a:buFont typeface="Courier New" panose="02070309020205020404" pitchFamily="49" charset="0"/>
              <a:buChar char="o"/>
            </a:pPr>
            <a:r>
              <a:rPr lang="en-US" sz="2000" b="1" dirty="0">
                <a:latin typeface="Arial" panose="020B0604020202020204" pitchFamily="34" charset="0"/>
                <a:cs typeface="Arial" panose="020B0604020202020204" pitchFamily="34" charset="0"/>
              </a:rPr>
              <a:t>अक्षम करने वाले एजेंट</a:t>
            </a:r>
            <a:r>
              <a:rPr lang="en-US" sz="2000" dirty="0">
                <a:latin typeface="Arial" panose="020B0604020202020204" pitchFamily="34" charset="0"/>
                <a:cs typeface="Arial" panose="020B0604020202020204" pitchFamily="34" charset="0"/>
              </a:rPr>
              <a:t>: मुख्य उद्देश्य मृत्यु से बचना है, लेकिन लोगों को अस्थायी रूप से अपने कर्तव्यों का पालन करने में असमर्थ बनाना है। उदाहरण: सीएस और बीजेड।</a:t>
            </a:r>
          </a:p>
          <a:p>
            <a:pPr algn="l" rtl="0">
              <a:lnSpc>
                <a:spcPct val="150000"/>
              </a:lnSpc>
              <a:buFont typeface="Courier New" panose="02070309020205020404" pitchFamily="49" charset="0"/>
              <a:buChar char="o"/>
            </a:pPr>
            <a:r>
              <a:rPr lang="en-US" sz="2000" b="1" dirty="0">
                <a:latin typeface="Arial" panose="020B0604020202020204" pitchFamily="34" charset="0"/>
                <a:cs typeface="Arial" panose="020B0604020202020204" pitchFamily="34" charset="0"/>
              </a:rPr>
              <a:t>दंगा </a:t>
            </a:r>
            <a:r>
              <a:rPr lang="en-US" sz="2000" b="1" dirty="0" err="1">
                <a:latin typeface="Arial" panose="020B0604020202020204" pitchFamily="34" charset="0"/>
                <a:cs typeface="Arial" panose="020B0604020202020204" pitchFamily="34" charset="0"/>
              </a:rPr>
              <a:t>नियंत्रण</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एजेंट</a:t>
            </a:r>
            <a:r>
              <a:rPr lang="en-US" sz="2000" b="1" dirty="0">
                <a:latin typeface="Arial" panose="020B0604020202020204" pitchFamily="34" charset="0"/>
                <a:cs typeface="Arial" panose="020B0604020202020204" pitchFamily="34" charset="0"/>
              </a:rPr>
              <a:t> - </a:t>
            </a:r>
            <a:r>
              <a:rPr lang="en-US" sz="2000" dirty="0" err="1">
                <a:latin typeface="Arial" panose="020B0604020202020204" pitchFamily="34" charset="0"/>
                <a:cs typeface="Arial" panose="020B0604020202020204" pitchFamily="34" charset="0"/>
              </a:rPr>
              <a:t>नागरिक</a:t>
            </a:r>
            <a:r>
              <a:rPr lang="en-US" sz="2000" dirty="0">
                <a:latin typeface="Arial" panose="020B0604020202020204" pitchFamily="34" charset="0"/>
                <a:cs typeface="Arial" panose="020B0604020202020204" pitchFamily="34" charset="0"/>
              </a:rPr>
              <a:t> अधिकारियों को सहायता देते समय उपयोग किया जाता है। जैसे सी.एस.</a:t>
            </a:r>
          </a:p>
          <a:p>
            <a:pPr algn="l" rtl="0">
              <a:lnSpc>
                <a:spcPct val="150000"/>
              </a:lnSpc>
            </a:pPr>
            <a:endParaRPr lang="en-US" sz="9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E9CB523E-8A07-8619-8CF4-3A09FCBB16EC}"/>
              </a:ext>
            </a:extLst>
          </p:cNvPr>
          <p:cNvSpPr>
            <a:spLocks noGrp="1"/>
          </p:cNvSpPr>
          <p:nvPr>
            <p:ph type="sldNum" sz="quarter" idx="12"/>
          </p:nvPr>
        </p:nvSpPr>
        <p:spPr/>
        <p:txBody>
          <a:bodyPr/>
          <a:lstStyle/>
          <a:p>
            <a:pPr algn="l" rtl="0"/>
            <a:fld id="{2BB1E14F-796C-409E-9B94-89634ADD74DA}" type="slidenum">
              <a:rPr lang="en-IN" smtClean="0"/>
              <a:t>20</a:t>
            </a:fld>
            <a:endParaRPr lang="en-IN" dirty="0"/>
          </a:p>
        </p:txBody>
      </p:sp>
      <p:sp>
        <p:nvSpPr>
          <p:cNvPr id="3" name="Title 1">
            <a:extLst>
              <a:ext uri="{FF2B5EF4-FFF2-40B4-BE49-F238E27FC236}">
                <a16:creationId xmlns:a16="http://schemas.microsoft.com/office/drawing/2014/main" id="{1F30ADAE-60B7-6A98-0BAD-3915F19B49C3}"/>
              </a:ext>
            </a:extLst>
          </p:cNvPr>
          <p:cNvSpPr txBox="1">
            <a:spLocks/>
          </p:cNvSpPr>
          <p:nvPr/>
        </p:nvSpPr>
        <p:spPr>
          <a:xfrm>
            <a:off x="215214" y="2133600"/>
            <a:ext cx="3807940" cy="1143000"/>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rtl="0"/>
            <a:r>
              <a:rPr lang="en-US" sz="3600" b="1">
                <a:solidFill>
                  <a:srgbClr val="FF0000"/>
                </a:solidFill>
                <a:latin typeface="Open Sans" panose="020B0606030504020204" pitchFamily="34" charset="0"/>
                <a:ea typeface="Open Sans" panose="020B0606030504020204" pitchFamily="34" charset="0"/>
                <a:cs typeface="Open Sans" panose="020B0606030504020204" pitchFamily="34" charset="0"/>
              </a:rPr>
              <a:t>सीडब्ल्यू एजेंट:</a:t>
            </a:r>
            <a:r>
              <a:rPr lang="en-US" sz="3600" b="1" i="1">
                <a:solidFill>
                  <a:srgbClr val="00B050"/>
                </a:solidFill>
                <a:latin typeface="Open Sans" panose="020B0606030504020204" pitchFamily="34" charset="0"/>
                <a:ea typeface="Open Sans" panose="020B0606030504020204" pitchFamily="34" charset="0"/>
                <a:cs typeface="Open Sans" panose="020B0606030504020204" pitchFamily="34" charset="0"/>
              </a:rPr>
              <a:t>वर्गीकरण</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496516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rtl="0"/>
            <a:endParaRPr lang="en-IN"/>
          </a:p>
        </p:txBody>
      </p:sp>
      <p:sp>
        <p:nvSpPr>
          <p:cNvPr id="9" name="Rectangle 8"/>
          <p:cNvSpPr/>
          <p:nvPr/>
        </p:nvSpPr>
        <p:spPr>
          <a:xfrm>
            <a:off x="4162168" y="1613200"/>
            <a:ext cx="7707218" cy="3936399"/>
          </a:xfrm>
          <a:prstGeom prst="rect">
            <a:avLst/>
          </a:prstGeom>
        </p:spPr>
        <p:txBody>
          <a:bodyPr wrap="square">
            <a:spAutoFit/>
          </a:bodyPr>
          <a:lstStyle/>
          <a:p>
            <a:pPr algn="l" rtl="0">
              <a:lnSpc>
                <a:spcPct val="150000"/>
              </a:lnSpc>
            </a:pPr>
            <a:endParaRPr lang="en-US" sz="900" dirty="0">
              <a:latin typeface="Arial" panose="020B0604020202020204" pitchFamily="34" charset="0"/>
              <a:cs typeface="Arial" panose="020B0604020202020204" pitchFamily="34" charset="0"/>
            </a:endParaRPr>
          </a:p>
          <a:p>
            <a:pPr algn="l" rtl="0">
              <a:lnSpc>
                <a:spcPct val="150000"/>
              </a:lnSpc>
            </a:pPr>
            <a:r>
              <a:rPr lang="en-US" sz="2000" b="1" dirty="0">
                <a:latin typeface="Arial" panose="020B0604020202020204" pitchFamily="34" charset="0"/>
                <a:cs typeface="Arial" panose="020B0604020202020204" pitchFamily="34" charset="0"/>
              </a:rPr>
              <a:t>(ख) प्रभावशीलता की अवधि:</a:t>
            </a:r>
          </a:p>
          <a:p>
            <a:pPr algn="l" rtl="0">
              <a:lnSpc>
                <a:spcPct val="150000"/>
              </a:lnSpc>
              <a:buFont typeface="Courier New" panose="02070309020205020404" pitchFamily="49" charset="0"/>
              <a:buChar char="o"/>
            </a:pPr>
            <a:r>
              <a:rPr lang="en-US" sz="2000" b="1" dirty="0">
                <a:latin typeface="Arial" panose="020B0604020202020204" pitchFamily="34" charset="0"/>
                <a:cs typeface="Arial" panose="020B0604020202020204" pitchFamily="34" charset="0"/>
              </a:rPr>
              <a:t>गैर-स्थायी:</a:t>
            </a:r>
            <a:r>
              <a:rPr lang="en-US" sz="2000" dirty="0">
                <a:latin typeface="Arial" panose="020B0604020202020204" pitchFamily="34" charset="0"/>
                <a:cs typeface="Arial" panose="020B0604020202020204" pitchFamily="34" charset="0"/>
              </a:rPr>
              <a:t>ये एजेंट रिलीज़ होने के बाद तेज़ी से फैल जाते हैं और तुरंत ही छोटी अवधि का ख़तरा पैदा कर देते हैं। जैसे, G (तंत्रिका) एजेंट, हाइड्रोजन साइनाइड (रक्त एजेंट)।</a:t>
            </a:r>
          </a:p>
          <a:p>
            <a:pPr algn="l" rtl="0">
              <a:lnSpc>
                <a:spcPct val="150000"/>
              </a:lnSpc>
              <a:buFont typeface="Courier New" panose="02070309020205020404" pitchFamily="49" charset="0"/>
              <a:buChar char="o"/>
            </a:pPr>
            <a:r>
              <a:rPr lang="en-US" sz="2000" b="1" dirty="0">
                <a:latin typeface="Arial" panose="020B0604020202020204" pitchFamily="34" charset="0"/>
                <a:cs typeface="Arial" panose="020B0604020202020204" pitchFamily="34" charset="0"/>
              </a:rPr>
              <a:t>ज़िद्दी:</a:t>
            </a:r>
            <a:r>
              <a:rPr lang="en-US" sz="2000" dirty="0">
                <a:latin typeface="Arial" panose="020B0604020202020204" pitchFamily="34" charset="0"/>
                <a:cs typeface="Arial" panose="020B0604020202020204" pitchFamily="34" charset="0"/>
              </a:rPr>
              <a:t>ये एजेंट लगातार खतरा पैदा करते </a:t>
            </a:r>
            <a:r>
              <a:rPr lang="en-US" sz="2000" dirty="0" err="1">
                <a:latin typeface="Arial" panose="020B0604020202020204" pitchFamily="34" charset="0"/>
                <a:cs typeface="Arial" panose="020B0604020202020204" pitchFamily="34" charset="0"/>
              </a:rPr>
              <a:t>रहते</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हैं</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विचारणीय</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प्रसव</a:t>
            </a:r>
            <a:r>
              <a:rPr lang="en-US" sz="2000" dirty="0">
                <a:latin typeface="Arial" panose="020B0604020202020204" pitchFamily="34" charset="0"/>
                <a:cs typeface="Arial" panose="020B0604020202020204" pitchFamily="34" charset="0"/>
              </a:rPr>
              <a:t> के बाद की अवधि में तरल पदार्थ के संपर्क में बने रहने और उत्पादन जारी </a:t>
            </a:r>
            <a:r>
              <a:rPr lang="en-US" sz="2000" dirty="0" err="1">
                <a:latin typeface="Arial" panose="020B0604020202020204" pitchFamily="34" charset="0"/>
                <a:cs typeface="Arial" panose="020B0604020202020204" pitchFamily="34" charset="0"/>
              </a:rPr>
              <a:t>रखने</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से</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भापतरल</a:t>
            </a:r>
            <a:r>
              <a:rPr lang="en-US" sz="2000" dirty="0">
                <a:latin typeface="Arial" panose="020B0604020202020204" pitchFamily="34" charset="0"/>
                <a:cs typeface="Arial" panose="020B0604020202020204" pitchFamily="34" charset="0"/>
              </a:rPr>
              <a:t> के </a:t>
            </a:r>
            <a:r>
              <a:rPr lang="en-US" sz="2000" dirty="0" err="1">
                <a:latin typeface="Arial" panose="020B0604020202020204" pitchFamily="34" charset="0"/>
                <a:cs typeface="Arial" panose="020B0604020202020204" pitchFamily="34" charset="0"/>
              </a:rPr>
              <a:t>वाष्पीकरण</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द्वारा</a:t>
            </a:r>
            <a:r>
              <a:rPr lang="en-US" sz="2000" dirty="0">
                <a:latin typeface="Arial" panose="020B0604020202020204" pitchFamily="34" charset="0"/>
                <a:cs typeface="Arial" panose="020B0604020202020204" pitchFamily="34" charset="0"/>
              </a:rPr>
              <a:t> | </a:t>
            </a:r>
            <a:r>
              <a:rPr lang="en-US" sz="2000" dirty="0" err="1">
                <a:latin typeface="Arial" panose="020B0604020202020204" pitchFamily="34" charset="0"/>
                <a:cs typeface="Arial" panose="020B0604020202020204" pitchFamily="34" charset="0"/>
              </a:rPr>
              <a:t>उदाहरण</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के</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लिए</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वी</a:t>
            </a:r>
            <a:r>
              <a:rPr lang="en-US" sz="2000" dirty="0">
                <a:latin typeface="Arial" panose="020B0604020202020204" pitchFamily="34" charset="0"/>
                <a:cs typeface="Arial" panose="020B0604020202020204" pitchFamily="34" charset="0"/>
              </a:rPr>
              <a:t> (तंत्रिका) </a:t>
            </a:r>
            <a:r>
              <a:rPr lang="en-US" sz="2000" dirty="0" err="1">
                <a:latin typeface="Arial" panose="020B0604020202020204" pitchFamily="34" charset="0"/>
                <a:cs typeface="Arial" panose="020B0604020202020204" pitchFamily="34" charset="0"/>
              </a:rPr>
              <a:t>एजेंट</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सल्फर</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सरसों</a:t>
            </a:r>
            <a:r>
              <a:rPr lang="en-US" sz="2000" dirty="0">
                <a:latin typeface="Arial" panose="020B0604020202020204" pitchFamily="34" charset="0"/>
                <a:cs typeface="Arial" panose="020B0604020202020204" pitchFamily="34" charset="0"/>
              </a:rPr>
              <a:t> (ब्लिस्टर एजेंट)।</a:t>
            </a:r>
            <a:endParaRPr lang="en-IN" sz="2000" b="1"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76D9FE00-A924-0212-17BD-B6B1452CFEA6}"/>
              </a:ext>
            </a:extLst>
          </p:cNvPr>
          <p:cNvSpPr>
            <a:spLocks noGrp="1"/>
          </p:cNvSpPr>
          <p:nvPr>
            <p:ph type="sldNum" sz="quarter" idx="12"/>
          </p:nvPr>
        </p:nvSpPr>
        <p:spPr/>
        <p:txBody>
          <a:bodyPr/>
          <a:lstStyle/>
          <a:p>
            <a:pPr algn="l" rtl="0"/>
            <a:fld id="{2BB1E14F-796C-409E-9B94-89634ADD74DA}" type="slidenum">
              <a:rPr lang="en-IN" smtClean="0"/>
              <a:t>21</a:t>
            </a:fld>
            <a:endParaRPr lang="en-IN" dirty="0"/>
          </a:p>
        </p:txBody>
      </p:sp>
      <p:sp>
        <p:nvSpPr>
          <p:cNvPr id="3" name="Title 1">
            <a:extLst>
              <a:ext uri="{FF2B5EF4-FFF2-40B4-BE49-F238E27FC236}">
                <a16:creationId xmlns:a16="http://schemas.microsoft.com/office/drawing/2014/main" id="{CEFF62B4-8684-AF13-BD55-52870A38DF15}"/>
              </a:ext>
            </a:extLst>
          </p:cNvPr>
          <p:cNvSpPr txBox="1">
            <a:spLocks/>
          </p:cNvSpPr>
          <p:nvPr/>
        </p:nvSpPr>
        <p:spPr>
          <a:xfrm>
            <a:off x="215214" y="2133600"/>
            <a:ext cx="3807940" cy="1143000"/>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rtl="0"/>
            <a:r>
              <a:rPr lang="en-US" sz="3600" b="1">
                <a:solidFill>
                  <a:srgbClr val="FF0000"/>
                </a:solidFill>
                <a:latin typeface="Open Sans" panose="020B0606030504020204" pitchFamily="34" charset="0"/>
                <a:ea typeface="Open Sans" panose="020B0606030504020204" pitchFamily="34" charset="0"/>
                <a:cs typeface="Open Sans" panose="020B0606030504020204" pitchFamily="34" charset="0"/>
              </a:rPr>
              <a:t>सीडब्ल्यू एजेंट:</a:t>
            </a:r>
            <a:r>
              <a:rPr lang="en-US" sz="3600" b="1" i="1">
                <a:solidFill>
                  <a:srgbClr val="00B050"/>
                </a:solidFill>
                <a:latin typeface="Open Sans" panose="020B0606030504020204" pitchFamily="34" charset="0"/>
                <a:ea typeface="Open Sans" panose="020B0606030504020204" pitchFamily="34" charset="0"/>
                <a:cs typeface="Open Sans" panose="020B0606030504020204" pitchFamily="34" charset="0"/>
              </a:rPr>
              <a:t>वर्गीकरण</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5464821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rtl="0"/>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5016842" y="1295400"/>
            <a:ext cx="6717957" cy="4572000"/>
          </a:xfrm>
          <a:noFill/>
        </p:spPr>
        <p:txBody>
          <a:bodyPr>
            <a:noAutofit/>
          </a:bodyPr>
          <a:lstStyle/>
          <a:p>
            <a:pPr marL="0" indent="0" algn="l" rtl="0">
              <a:lnSpc>
                <a:spcPct val="90000"/>
              </a:lnSpc>
              <a:buNone/>
            </a:pPr>
            <a:endParaRPr lang="en-US" sz="2800" b="1" dirty="0">
              <a:solidFill>
                <a:srgbClr val="FF3399"/>
              </a:solidFill>
              <a:latin typeface="Open Sans" panose="020B0606030504020204" pitchFamily="34" charset="0"/>
              <a:ea typeface="Open Sans" panose="020B0606030504020204" pitchFamily="34" charset="0"/>
              <a:cs typeface="Open Sans" panose="020B0606030504020204" pitchFamily="34" charset="0"/>
            </a:endParaRPr>
          </a:p>
          <a:p>
            <a:pPr marL="0" indent="0" algn="l" rtl="0">
              <a:lnSpc>
                <a:spcPct val="90000"/>
              </a:lnSpc>
              <a:buNone/>
            </a:pPr>
            <a:r>
              <a:rPr lang="en-US" sz="2800" b="1" dirty="0">
                <a:solidFill>
                  <a:srgbClr val="FF3399"/>
                </a:solidFill>
                <a:latin typeface="Open Sans" panose="020B0606030504020204" pitchFamily="34" charset="0"/>
                <a:ea typeface="Open Sans" panose="020B0606030504020204" pitchFamily="34" charset="0"/>
                <a:cs typeface="Open Sans" panose="020B0606030504020204" pitchFamily="34" charset="0"/>
              </a:rPr>
              <a:t>(ग) शरीर पर प्रभाव:</a:t>
            </a:r>
          </a:p>
          <a:p>
            <a:pPr marL="0" indent="0" algn="l" rtl="0">
              <a:lnSpc>
                <a:spcPct val="90000"/>
              </a:lnSpc>
              <a:buNone/>
            </a:pPr>
            <a:endParaRPr lang="en-US" sz="1600" dirty="0">
              <a:solidFill>
                <a:srgbClr val="FF3399"/>
              </a:solidFill>
              <a:latin typeface="Open Sans" panose="020B0606030504020204" pitchFamily="34" charset="0"/>
              <a:ea typeface="Open Sans" panose="020B0606030504020204" pitchFamily="34" charset="0"/>
              <a:cs typeface="Open Sans" panose="020B0606030504020204" pitchFamily="34" charset="0"/>
            </a:endParaRPr>
          </a:p>
          <a:p>
            <a:pPr algn="l" rtl="0">
              <a:lnSpc>
                <a:spcPct val="90000"/>
              </a:lnSpc>
              <a:buFont typeface="Courier New" panose="02070309020205020404" pitchFamily="49" charset="0"/>
              <a:buChar char="o"/>
            </a:pPr>
            <a:r>
              <a:rPr lang="en-US" sz="2800" dirty="0">
                <a:solidFill>
                  <a:srgbClr val="7030A0"/>
                </a:solidFill>
                <a:latin typeface="Open Sans" panose="020B0606030504020204" pitchFamily="34" charset="0"/>
                <a:ea typeface="Open Sans" panose="020B0606030504020204" pitchFamily="34" charset="0"/>
                <a:cs typeface="Open Sans" panose="020B0606030504020204" pitchFamily="34" charset="0"/>
              </a:rPr>
              <a:t>ब्लिस्टरिंग एजेंट</a:t>
            </a:r>
          </a:p>
          <a:p>
            <a:pPr algn="l" rtl="0">
              <a:lnSpc>
                <a:spcPct val="90000"/>
              </a:lnSpc>
              <a:buFont typeface="Courier New" panose="02070309020205020404" pitchFamily="49" charset="0"/>
              <a:buChar char="o"/>
            </a:pPr>
            <a:r>
              <a:rPr lang="en-US" sz="2800" dirty="0">
                <a:solidFill>
                  <a:srgbClr val="FF0000"/>
                </a:solidFill>
                <a:latin typeface="Open Sans" panose="020B0606030504020204" pitchFamily="34" charset="0"/>
                <a:ea typeface="Open Sans" panose="020B0606030504020204" pitchFamily="34" charset="0"/>
                <a:cs typeface="Open Sans" panose="020B0606030504020204" pitchFamily="34" charset="0"/>
              </a:rPr>
              <a:t>रक्त एजेंट</a:t>
            </a:r>
          </a:p>
          <a:p>
            <a:pPr algn="l" rtl="0">
              <a:lnSpc>
                <a:spcPct val="90000"/>
              </a:lnSpc>
              <a:buFont typeface="Courier New" panose="02070309020205020404" pitchFamily="49" charset="0"/>
              <a:buChar char="o"/>
            </a:pPr>
            <a:r>
              <a:rPr lang="en-US" sz="2800" dirty="0">
                <a:solidFill>
                  <a:srgbClr val="00B050"/>
                </a:solidFill>
                <a:latin typeface="Open Sans" panose="020B0606030504020204" pitchFamily="34" charset="0"/>
                <a:ea typeface="Open Sans" panose="020B0606030504020204" pitchFamily="34" charset="0"/>
                <a:cs typeface="Open Sans" panose="020B0606030504020204" pitchFamily="34" charset="0"/>
              </a:rPr>
              <a:t>घुटन पैदा करने वाले एजेंट</a:t>
            </a:r>
          </a:p>
          <a:p>
            <a:pPr algn="l" rtl="0">
              <a:lnSpc>
                <a:spcPct val="90000"/>
              </a:lnSpc>
              <a:buFont typeface="Courier New" panose="02070309020205020404" pitchFamily="49" charset="0"/>
              <a:buChar char="o"/>
            </a:pPr>
            <a:r>
              <a:rPr lang="en-US" sz="2800" kern="0" dirty="0">
                <a:latin typeface="Open Sans" panose="020B0606030504020204" pitchFamily="34" charset="0"/>
                <a:ea typeface="Open Sans" panose="020B0606030504020204" pitchFamily="34" charset="0"/>
                <a:cs typeface="Open Sans" panose="020B0606030504020204" pitchFamily="34" charset="0"/>
              </a:rPr>
              <a:t>अक्षमकारी एजेंट या मनो-रसायन</a:t>
            </a:r>
            <a:endParaRPr lang="en-US" sz="2800" kern="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algn="l" rtl="0">
              <a:lnSpc>
                <a:spcPct val="90000"/>
              </a:lnSpc>
              <a:buFont typeface="Courier New" panose="02070309020205020404" pitchFamily="49" charset="0"/>
              <a:buChar char="o"/>
            </a:pPr>
            <a:r>
              <a:rPr lang="en-US" sz="2800" dirty="0">
                <a:solidFill>
                  <a:srgbClr val="FF3399"/>
                </a:solidFill>
                <a:latin typeface="Open Sans" panose="020B0606030504020204" pitchFamily="34" charset="0"/>
                <a:ea typeface="Open Sans" panose="020B0606030504020204" pitchFamily="34" charset="0"/>
                <a:cs typeface="Open Sans" panose="020B0606030504020204" pitchFamily="34" charset="0"/>
              </a:rPr>
              <a:t>दंगा नियंत्रण / आंसू एजेंट</a:t>
            </a:r>
          </a:p>
          <a:p>
            <a:pPr marL="0" indent="0" algn="l" rtl="0">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457201" y="2286000"/>
            <a:ext cx="4399004" cy="1143000"/>
          </a:xfrm>
          <a:noFill/>
        </p:spPr>
        <p:txBody>
          <a:bodyPr>
            <a:normAutofit fontScale="90000"/>
          </a:bodyPr>
          <a:lstStyle/>
          <a:p>
            <a:pPr algn="l" rtl="0"/>
            <a:r>
              <a:rPr lang="en-US" sz="40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सीडब्ल्यू</a:t>
            </a:r>
            <a:r>
              <a:rPr lang="en-US" sz="4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एजेंट:</a:t>
            </a:r>
            <a:r>
              <a:rPr lang="en-US" sz="4000" b="1" i="1" dirty="0">
                <a:solidFill>
                  <a:srgbClr val="00B050"/>
                </a:solidFill>
                <a:latin typeface="Open Sans" panose="020B0606030504020204" pitchFamily="34" charset="0"/>
                <a:ea typeface="Open Sans" panose="020B0606030504020204" pitchFamily="34" charset="0"/>
                <a:cs typeface="Open Sans" panose="020B0606030504020204" pitchFamily="34" charset="0"/>
              </a:rPr>
              <a:t>वर्गीकरण</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a:extLst>
              <a:ext uri="{FF2B5EF4-FFF2-40B4-BE49-F238E27FC236}">
                <a16:creationId xmlns:a16="http://schemas.microsoft.com/office/drawing/2014/main" id="{35BA5B87-1ECD-A157-2B4E-0D3D94BCEA01}"/>
              </a:ext>
            </a:extLst>
          </p:cNvPr>
          <p:cNvSpPr>
            <a:spLocks noGrp="1"/>
          </p:cNvSpPr>
          <p:nvPr>
            <p:ph type="sldNum" sz="quarter" idx="12"/>
          </p:nvPr>
        </p:nvSpPr>
        <p:spPr>
          <a:xfrm>
            <a:off x="8660028" y="6343993"/>
            <a:ext cx="2743200" cy="365125"/>
          </a:xfrm>
        </p:spPr>
        <p:txBody>
          <a:bodyPr/>
          <a:lstStyle/>
          <a:p>
            <a:pPr algn="l" rtl="0"/>
            <a:fld id="{2BB1E14F-796C-409E-9B94-89634ADD74DA}" type="slidenum">
              <a:rPr lang="en-IN" smtClean="0"/>
              <a:t>22</a:t>
            </a:fld>
            <a:endParaRPr lang="en-IN" dirty="0"/>
          </a:p>
        </p:txBody>
      </p:sp>
    </p:spTree>
    <p:extLst>
      <p:ext uri="{BB962C8B-B14F-4D97-AF65-F5344CB8AC3E}">
        <p14:creationId xmlns:p14="http://schemas.microsoft.com/office/powerpoint/2010/main" val="30795402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rtl="0"/>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5375188" y="1295400"/>
            <a:ext cx="6359611" cy="4572000"/>
          </a:xfrm>
          <a:noFill/>
        </p:spPr>
        <p:txBody>
          <a:bodyPr>
            <a:noAutofit/>
          </a:bodyPr>
          <a:lstStyle/>
          <a:p>
            <a:pPr algn="l" rtl="0"/>
            <a:r>
              <a:rPr lang="en-US" altLang="en-US" sz="2400" dirty="0">
                <a:latin typeface="Open Sans" panose="020B0606030504020204" pitchFamily="34" charset="0"/>
                <a:ea typeface="Open Sans" panose="020B0606030504020204" pitchFamily="34" charset="0"/>
                <a:cs typeface="Open Sans" panose="020B0606030504020204" pitchFamily="34" charset="0"/>
              </a:rPr>
              <a:t>आम तौर पर तरल (जब कंटेनर में रखा जाता है)</a:t>
            </a:r>
          </a:p>
          <a:p>
            <a:pPr algn="l" rtl="0"/>
            <a:endParaRPr lang="en-US" altLang="en-US" sz="2400" dirty="0">
              <a:latin typeface="Open Sans" panose="020B0606030504020204" pitchFamily="34" charset="0"/>
              <a:ea typeface="Open Sans" panose="020B0606030504020204" pitchFamily="34" charset="0"/>
              <a:cs typeface="Open Sans" panose="020B0606030504020204" pitchFamily="34" charset="0"/>
            </a:endParaRPr>
          </a:p>
          <a:p>
            <a:pPr algn="l" rtl="0"/>
            <a:r>
              <a:rPr lang="en-US" altLang="en-US" sz="2400" dirty="0">
                <a:latin typeface="Open Sans" panose="020B0606030504020204" pitchFamily="34" charset="0"/>
                <a:ea typeface="Open Sans" panose="020B0606030504020204" pitchFamily="34" charset="0"/>
                <a:cs typeface="Open Sans" panose="020B0606030504020204" pitchFamily="34" charset="0"/>
              </a:rPr>
              <a:t>सामान्यतः एरोसोल या गैस के रूप में प्रसारित</a:t>
            </a:r>
          </a:p>
          <a:p>
            <a:pPr algn="l" rtl="0"/>
            <a:endParaRPr lang="en-US" altLang="en-US" sz="2400" dirty="0">
              <a:latin typeface="Open Sans" panose="020B0606030504020204" pitchFamily="34" charset="0"/>
              <a:ea typeface="Open Sans" panose="020B0606030504020204" pitchFamily="34" charset="0"/>
              <a:cs typeface="Open Sans" panose="020B0606030504020204" pitchFamily="34" charset="0"/>
            </a:endParaRPr>
          </a:p>
          <a:p>
            <a:pPr algn="l" rtl="0"/>
            <a:r>
              <a:rPr lang="en-US" altLang="en-US" sz="2400" dirty="0">
                <a:latin typeface="Open Sans" panose="020B0606030504020204" pitchFamily="34" charset="0"/>
                <a:ea typeface="Open Sans" panose="020B0606030504020204" pitchFamily="34" charset="0"/>
                <a:cs typeface="Open Sans" panose="020B0606030504020204" pitchFamily="34" charset="0"/>
              </a:rPr>
              <a:t>श्वसन और त्वचा संपर्क दोनों के लिए खतरा</a:t>
            </a:r>
          </a:p>
          <a:p>
            <a:pPr algn="l" rtl="0"/>
            <a:endParaRPr lang="en-US" altLang="en-US" sz="2400" dirty="0">
              <a:latin typeface="Open Sans" panose="020B0606030504020204" pitchFamily="34" charset="0"/>
              <a:ea typeface="Open Sans" panose="020B0606030504020204" pitchFamily="34" charset="0"/>
              <a:cs typeface="Open Sans" panose="020B0606030504020204" pitchFamily="34" charset="0"/>
            </a:endParaRPr>
          </a:p>
          <a:p>
            <a:pPr algn="l" rtl="0"/>
            <a:r>
              <a:rPr lang="en-US" altLang="en-US" sz="2400" dirty="0">
                <a:latin typeface="Open Sans" panose="020B0606030504020204" pitchFamily="34" charset="0"/>
                <a:ea typeface="Open Sans" panose="020B0606030504020204" pitchFamily="34" charset="0"/>
                <a:cs typeface="Open Sans" panose="020B0606030504020204" pitchFamily="34" charset="0"/>
              </a:rPr>
              <a:t>इंद्रियों (विशेषकर गंध) द्वारा पता लगाया जा सकता है</a:t>
            </a:r>
          </a:p>
          <a:p>
            <a:pPr algn="l" rtl="0"/>
            <a:endParaRPr lang="en-US" altLang="en-US" sz="2400" dirty="0">
              <a:latin typeface="Open Sans" panose="020B0606030504020204" pitchFamily="34" charset="0"/>
              <a:ea typeface="Open Sans" panose="020B0606030504020204" pitchFamily="34" charset="0"/>
              <a:cs typeface="Open Sans" panose="020B0606030504020204" pitchFamily="34" charset="0"/>
            </a:endParaRPr>
          </a:p>
          <a:p>
            <a:pPr algn="l" rtl="0"/>
            <a:r>
              <a:rPr lang="en-US" altLang="en-US" sz="2400" dirty="0">
                <a:latin typeface="Open Sans" panose="020B0606030504020204" pitchFamily="34" charset="0"/>
                <a:ea typeface="Open Sans" panose="020B0606030504020204" pitchFamily="34" charset="0"/>
                <a:cs typeface="Open Sans" panose="020B0606030504020204" pitchFamily="34" charset="0"/>
              </a:rPr>
              <a:t>मौसम की स्थिति से प्रभावित</a:t>
            </a:r>
          </a:p>
          <a:p>
            <a:pPr marL="0" indent="0" algn="l" rtl="0">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737285" y="2485768"/>
            <a:ext cx="4256902" cy="1143000"/>
          </a:xfrm>
          <a:noFill/>
        </p:spPr>
        <p:txBody>
          <a:bodyPr>
            <a:normAutofit fontScale="90000"/>
          </a:bodyPr>
          <a:lstStyle/>
          <a:p>
            <a:pPr algn="l" rtl="0"/>
            <a:r>
              <a:rPr lang="en-US" altLang="en-US"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rPr>
              <a:t>सीडब्ल्यूए विशेषताएँ और व्यवहार</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a:extLst>
              <a:ext uri="{FF2B5EF4-FFF2-40B4-BE49-F238E27FC236}">
                <a16:creationId xmlns:a16="http://schemas.microsoft.com/office/drawing/2014/main" id="{5901D573-7BEC-9C68-2B5F-01CD5E302276}"/>
              </a:ext>
            </a:extLst>
          </p:cNvPr>
          <p:cNvSpPr>
            <a:spLocks noGrp="1"/>
          </p:cNvSpPr>
          <p:nvPr>
            <p:ph type="sldNum" sz="quarter" idx="12"/>
          </p:nvPr>
        </p:nvSpPr>
        <p:spPr>
          <a:xfrm>
            <a:off x="8660028" y="6356350"/>
            <a:ext cx="2743200" cy="365125"/>
          </a:xfrm>
        </p:spPr>
        <p:txBody>
          <a:bodyPr/>
          <a:lstStyle/>
          <a:p>
            <a:pPr algn="l" rtl="0"/>
            <a:fld id="{2BB1E14F-796C-409E-9B94-89634ADD74DA}" type="slidenum">
              <a:rPr lang="en-IN" smtClean="0"/>
              <a:t>23</a:t>
            </a:fld>
            <a:endParaRPr lang="en-IN"/>
          </a:p>
        </p:txBody>
      </p:sp>
    </p:spTree>
    <p:extLst>
      <p:ext uri="{BB962C8B-B14F-4D97-AF65-F5344CB8AC3E}">
        <p14:creationId xmlns:p14="http://schemas.microsoft.com/office/powerpoint/2010/main" val="2446540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rtl="0"/>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5313405" y="2088290"/>
            <a:ext cx="6114537" cy="3580371"/>
          </a:xfrm>
          <a:noFill/>
        </p:spPr>
        <p:txBody>
          <a:bodyPr>
            <a:noAutofit/>
          </a:bodyPr>
          <a:lstStyle/>
          <a:p>
            <a:pPr marL="192893" indent="-192893" algn="l" defTabSz="771571" rtl="0">
              <a:spcBef>
                <a:spcPts val="844"/>
              </a:spcBef>
              <a:defRPr/>
            </a:pPr>
            <a:r>
              <a:rPr lang="en-US" sz="2400" dirty="0">
                <a:latin typeface="Open Sans" panose="020B0606030504020204" pitchFamily="34" charset="0"/>
                <a:ea typeface="Open Sans" panose="020B0606030504020204" pitchFamily="34" charset="0"/>
                <a:cs typeface="Open Sans" panose="020B0606030504020204" pitchFamily="34" charset="0"/>
              </a:rPr>
              <a:t>हिमांक/गलनांक</a:t>
            </a:r>
          </a:p>
          <a:p>
            <a:pPr marL="192893" indent="-192893" algn="l" defTabSz="771571" rtl="0">
              <a:spcBef>
                <a:spcPts val="844"/>
              </a:spcBef>
              <a:defRPr/>
            </a:pPr>
            <a:r>
              <a:rPr lang="en-US" altLang="en-US" sz="2400" dirty="0">
                <a:latin typeface="Open Sans" panose="020B0606030504020204" pitchFamily="34" charset="0"/>
                <a:ea typeface="Open Sans" panose="020B0606030504020204" pitchFamily="34" charset="0"/>
                <a:cs typeface="Open Sans" panose="020B0606030504020204" pitchFamily="34" charset="0"/>
              </a:rPr>
              <a:t>क्वथनांक</a:t>
            </a:r>
          </a:p>
          <a:p>
            <a:pPr marL="192893" lvl="0" indent="-192893" algn="l" defTabSz="771571" rtl="0">
              <a:spcBef>
                <a:spcPts val="844"/>
              </a:spcBef>
              <a:defRPr/>
            </a:pPr>
            <a:r>
              <a:rPr lang="en-US" altLang="en-US" sz="2400" dirty="0">
                <a:solidFill>
                  <a:prstClr val="black"/>
                </a:solidFill>
                <a:latin typeface="Open Sans" panose="020B0606030504020204" pitchFamily="34" charset="0"/>
                <a:ea typeface="Open Sans" panose="020B0606030504020204" pitchFamily="34" charset="0"/>
                <a:cs typeface="Open Sans" panose="020B0606030504020204" pitchFamily="34" charset="0"/>
              </a:rPr>
              <a:t>वाष्प घनत्व</a:t>
            </a:r>
          </a:p>
          <a:p>
            <a:pPr marL="192893" lvl="0" indent="-192893" algn="l" defTabSz="771571" rtl="0">
              <a:spcBef>
                <a:spcPts val="844"/>
              </a:spcBef>
              <a:defRPr/>
            </a:pPr>
            <a:r>
              <a:rPr lang="en-US" altLang="en-US" sz="2400" dirty="0">
                <a:solidFill>
                  <a:prstClr val="black"/>
                </a:solidFill>
                <a:latin typeface="Open Sans" panose="020B0606030504020204" pitchFamily="34" charset="0"/>
                <a:ea typeface="Open Sans" panose="020B0606030504020204" pitchFamily="34" charset="0"/>
                <a:cs typeface="Open Sans" panose="020B0606030504020204" pitchFamily="34" charset="0"/>
              </a:rPr>
              <a:t>वाष्प दबाव</a:t>
            </a:r>
          </a:p>
          <a:p>
            <a:pPr marL="192893" lvl="0" indent="-192893" algn="l" defTabSz="771571" rtl="0">
              <a:spcBef>
                <a:spcPts val="844"/>
              </a:spcBef>
              <a:defRPr/>
            </a:pPr>
            <a:r>
              <a:rPr lang="en-US" altLang="en-US" sz="2400" dirty="0">
                <a:solidFill>
                  <a:prstClr val="black"/>
                </a:solidFill>
                <a:latin typeface="Open Sans" panose="020B0606030504020204" pitchFamily="34" charset="0"/>
                <a:ea typeface="Open Sans" panose="020B0606030504020204" pitchFamily="34" charset="0"/>
                <a:cs typeface="Open Sans" panose="020B0606030504020204" pitchFamily="34" charset="0"/>
              </a:rPr>
              <a:t>अस्थिरता</a:t>
            </a:r>
          </a:p>
          <a:p>
            <a:pPr marL="192893" lvl="0" indent="-192893" algn="l" defTabSz="771571" rtl="0">
              <a:spcBef>
                <a:spcPts val="844"/>
              </a:spcBef>
              <a:defRPr/>
            </a:pPr>
            <a:r>
              <a:rPr lang="en-US" altLang="en-US" sz="2400" dirty="0">
                <a:solidFill>
                  <a:prstClr val="black"/>
                </a:solidFill>
                <a:latin typeface="Open Sans" panose="020B0606030504020204" pitchFamily="34" charset="0"/>
                <a:ea typeface="Open Sans" panose="020B0606030504020204" pitchFamily="34" charset="0"/>
                <a:cs typeface="Open Sans" panose="020B0606030504020204" pitchFamily="34" charset="0"/>
              </a:rPr>
              <a:t>दृढता</a:t>
            </a:r>
          </a:p>
          <a:p>
            <a:pPr marL="192893" indent="-192893" algn="l" defTabSz="771571" rtl="0">
              <a:spcBef>
                <a:spcPts val="844"/>
              </a:spcBef>
              <a:defRPr/>
            </a:pPr>
            <a:endParaRPr lang="en-US" sz="2800" b="1" dirty="0">
              <a:latin typeface="Open Sans" panose="020B0606030504020204" pitchFamily="34" charset="0"/>
              <a:ea typeface="Open Sans" panose="020B0606030504020204" pitchFamily="34" charset="0"/>
              <a:cs typeface="Open Sans" panose="020B0606030504020204" pitchFamily="34" charset="0"/>
            </a:endParaRPr>
          </a:p>
          <a:p>
            <a:pPr marL="0" indent="0" algn="l" rtl="0">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525162" y="2438400"/>
            <a:ext cx="5307227" cy="1143000"/>
          </a:xfrm>
          <a:noFill/>
        </p:spPr>
        <p:txBody>
          <a:bodyPr>
            <a:normAutofit fontScale="90000"/>
          </a:bodyPr>
          <a:lstStyle/>
          <a:p>
            <a:pPr algn="l" rtl="0"/>
            <a:r>
              <a:rPr lang="en-US" altLang="en-US"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rPr>
              <a:t>भौतिक</a:t>
            </a:r>
            <a:br>
              <a:rPr lang="en-US" altLang="en-US"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rPr>
            </a:br>
            <a:r>
              <a:rPr lang="en-US" altLang="en-US"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rPr>
              <a:t>गुण</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a:extLst>
              <a:ext uri="{FF2B5EF4-FFF2-40B4-BE49-F238E27FC236}">
                <a16:creationId xmlns:a16="http://schemas.microsoft.com/office/drawing/2014/main" id="{3241BFDA-0D04-2033-D26D-3E10F2B55CF7}"/>
              </a:ext>
            </a:extLst>
          </p:cNvPr>
          <p:cNvSpPr>
            <a:spLocks noGrp="1"/>
          </p:cNvSpPr>
          <p:nvPr>
            <p:ph type="sldNum" sz="quarter" idx="12"/>
          </p:nvPr>
        </p:nvSpPr>
        <p:spPr>
          <a:xfrm>
            <a:off x="8684742" y="6356350"/>
            <a:ext cx="2743200" cy="365125"/>
          </a:xfrm>
        </p:spPr>
        <p:txBody>
          <a:bodyPr/>
          <a:lstStyle/>
          <a:p>
            <a:pPr algn="l" rtl="0"/>
            <a:fld id="{2BB1E14F-796C-409E-9B94-89634ADD74DA}" type="slidenum">
              <a:rPr lang="en-IN" smtClean="0"/>
              <a:t>24</a:t>
            </a:fld>
            <a:endParaRPr lang="en-IN" dirty="0"/>
          </a:p>
        </p:txBody>
      </p:sp>
    </p:spTree>
    <p:extLst>
      <p:ext uri="{BB962C8B-B14F-4D97-AF65-F5344CB8AC3E}">
        <p14:creationId xmlns:p14="http://schemas.microsoft.com/office/powerpoint/2010/main" val="8630532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rtl="0"/>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2211858" y="1722738"/>
            <a:ext cx="6783861" cy="3717324"/>
          </a:xfrm>
          <a:noFill/>
        </p:spPr>
        <p:txBody>
          <a:bodyPr>
            <a:noAutofit/>
          </a:bodyPr>
          <a:lstStyle/>
          <a:p>
            <a:pPr algn="l" rtl="0">
              <a:lnSpc>
                <a:spcPct val="150000"/>
              </a:lnSpc>
            </a:pPr>
            <a:r>
              <a:rPr lang="en-US" altLang="en-US" sz="2800" dirty="0">
                <a:latin typeface="Open Sans" panose="020B0606030504020204" pitchFamily="34" charset="0"/>
                <a:ea typeface="Open Sans" panose="020B0606030504020204" pitchFamily="34" charset="0"/>
                <a:cs typeface="Open Sans" panose="020B0606030504020204" pitchFamily="34" charset="0"/>
              </a:rPr>
              <a:t>स्थिरता</a:t>
            </a:r>
          </a:p>
          <a:p>
            <a:pPr algn="l" rtl="0">
              <a:lnSpc>
                <a:spcPct val="150000"/>
              </a:lnSpc>
            </a:pPr>
            <a:r>
              <a:rPr lang="en-US" altLang="en-US" sz="2800" dirty="0">
                <a:latin typeface="Open Sans" panose="020B0606030504020204" pitchFamily="34" charset="0"/>
                <a:ea typeface="Open Sans" panose="020B0606030504020204" pitchFamily="34" charset="0"/>
                <a:cs typeface="Open Sans" panose="020B0606030504020204" pitchFamily="34" charset="0"/>
              </a:rPr>
              <a:t>हाइड्रोलिसिस दर और उत्पाद</a:t>
            </a:r>
          </a:p>
          <a:p>
            <a:pPr algn="l" rtl="0">
              <a:lnSpc>
                <a:spcPct val="150000"/>
              </a:lnSpc>
            </a:pPr>
            <a:r>
              <a:rPr lang="en-US" altLang="en-US" sz="2800" dirty="0">
                <a:latin typeface="Open Sans" panose="020B0606030504020204" pitchFamily="34" charset="0"/>
                <a:ea typeface="Open Sans" panose="020B0606030504020204" pitchFamily="34" charset="0"/>
                <a:cs typeface="Open Sans" panose="020B0606030504020204" pitchFamily="34" charset="0"/>
              </a:rPr>
              <a:t>जेट</a:t>
            </a:r>
          </a:p>
          <a:p>
            <a:pPr marL="0" indent="0" algn="l" rtl="0">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2057400" y="76200"/>
            <a:ext cx="8229600" cy="1143000"/>
          </a:xfrm>
          <a:noFill/>
        </p:spPr>
        <p:txBody>
          <a:bodyPr>
            <a:normAutofit/>
          </a:bodyPr>
          <a:lstStyle/>
          <a:p>
            <a:pPr algn="l" rtl="0"/>
            <a:r>
              <a:rPr lang="en-US" altLang="en-US"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rPr>
              <a:t>रासायनिक गुण</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a:extLst>
              <a:ext uri="{FF2B5EF4-FFF2-40B4-BE49-F238E27FC236}">
                <a16:creationId xmlns:a16="http://schemas.microsoft.com/office/drawing/2014/main" id="{21E71A99-AEE5-B00A-56ED-B515C49868A5}"/>
              </a:ext>
            </a:extLst>
          </p:cNvPr>
          <p:cNvSpPr>
            <a:spLocks noGrp="1"/>
          </p:cNvSpPr>
          <p:nvPr>
            <p:ph type="sldNum" sz="quarter" idx="12"/>
          </p:nvPr>
        </p:nvSpPr>
        <p:spPr>
          <a:xfrm>
            <a:off x="8660028" y="6356350"/>
            <a:ext cx="2743200" cy="365125"/>
          </a:xfrm>
        </p:spPr>
        <p:txBody>
          <a:bodyPr/>
          <a:lstStyle/>
          <a:p>
            <a:pPr algn="l" rtl="0"/>
            <a:fld id="{2BB1E14F-796C-409E-9B94-89634ADD74DA}" type="slidenum">
              <a:rPr lang="en-IN" smtClean="0"/>
              <a:t>25</a:t>
            </a:fld>
            <a:endParaRPr lang="en-IN"/>
          </a:p>
        </p:txBody>
      </p:sp>
    </p:spTree>
    <p:extLst>
      <p:ext uri="{BB962C8B-B14F-4D97-AF65-F5344CB8AC3E}">
        <p14:creationId xmlns:p14="http://schemas.microsoft.com/office/powerpoint/2010/main" val="3419428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rtl="0"/>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6956854" y="1655804"/>
            <a:ext cx="4777946" cy="4211595"/>
          </a:xfrm>
          <a:noFill/>
        </p:spPr>
        <p:txBody>
          <a:bodyPr>
            <a:noAutofit/>
          </a:bodyPr>
          <a:lstStyle/>
          <a:p>
            <a:pPr algn="l" rtl="0"/>
            <a:r>
              <a:rPr lang="en-US" altLang="en-US" sz="2800" dirty="0">
                <a:latin typeface="Open Sans" panose="020B0606030504020204" pitchFamily="34" charset="0"/>
                <a:ea typeface="Open Sans" panose="020B0606030504020204" pitchFamily="34" charset="0"/>
                <a:cs typeface="Open Sans" panose="020B0606030504020204" pitchFamily="34" charset="0"/>
              </a:rPr>
              <a:t>गंध</a:t>
            </a:r>
          </a:p>
          <a:p>
            <a:pPr algn="l" rtl="0"/>
            <a:endParaRPr lang="en-US" altLang="en-US" sz="2800" dirty="0">
              <a:latin typeface="Open Sans" panose="020B0606030504020204" pitchFamily="34" charset="0"/>
              <a:ea typeface="Open Sans" panose="020B0606030504020204" pitchFamily="34" charset="0"/>
              <a:cs typeface="Open Sans" panose="020B0606030504020204" pitchFamily="34" charset="0"/>
            </a:endParaRPr>
          </a:p>
          <a:p>
            <a:pPr algn="l" rtl="0"/>
            <a:r>
              <a:rPr lang="en-US" altLang="en-US" sz="2800" dirty="0">
                <a:latin typeface="Open Sans" panose="020B0606030504020204" pitchFamily="34" charset="0"/>
                <a:ea typeface="Open Sans" panose="020B0606030504020204" pitchFamily="34" charset="0"/>
                <a:cs typeface="Open Sans" panose="020B0606030504020204" pitchFamily="34" charset="0"/>
              </a:rPr>
              <a:t>प्रभाव की शुरुआत का समय</a:t>
            </a:r>
          </a:p>
          <a:p>
            <a:pPr algn="l" rtl="0"/>
            <a:endParaRPr lang="en-US" altLang="en-US" sz="2800" dirty="0">
              <a:latin typeface="Open Sans" panose="020B0606030504020204" pitchFamily="34" charset="0"/>
              <a:ea typeface="Open Sans" panose="020B0606030504020204" pitchFamily="34" charset="0"/>
              <a:cs typeface="Open Sans" panose="020B0606030504020204" pitchFamily="34" charset="0"/>
            </a:endParaRPr>
          </a:p>
          <a:p>
            <a:pPr algn="l" rtl="0"/>
            <a:r>
              <a:rPr lang="en-US" altLang="en-US" sz="2800" dirty="0">
                <a:latin typeface="Open Sans" panose="020B0606030504020204" pitchFamily="34" charset="0"/>
                <a:ea typeface="Open Sans" panose="020B0606030504020204" pitchFamily="34" charset="0"/>
                <a:cs typeface="Open Sans" panose="020B0606030504020204" pitchFamily="34" charset="0"/>
              </a:rPr>
              <a:t>विषहरण की दर</a:t>
            </a:r>
          </a:p>
          <a:p>
            <a:pPr marL="0" indent="0" algn="l" rtl="0">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920579" y="2133600"/>
            <a:ext cx="4899454" cy="1143000"/>
          </a:xfrm>
          <a:noFill/>
        </p:spPr>
        <p:txBody>
          <a:bodyPr>
            <a:normAutofit fontScale="90000"/>
          </a:bodyPr>
          <a:lstStyle/>
          <a:p>
            <a:pPr algn="l" rtl="0"/>
            <a:r>
              <a:rPr lang="en-US" altLang="en-US"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rPr>
              <a:t>शारीरिक</a:t>
            </a:r>
            <a:br>
              <a:rPr lang="en-US" altLang="en-US"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rPr>
            </a:br>
            <a:r>
              <a:rPr lang="en-US" altLang="en-US"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rPr>
              <a:t>गुण</a:t>
            </a:r>
            <a:r>
              <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rPr>
              <a:t>ई</a:t>
            </a:r>
          </a:p>
        </p:txBody>
      </p:sp>
      <p:sp>
        <p:nvSpPr>
          <p:cNvPr id="2" name="Slide Number Placeholder 1">
            <a:extLst>
              <a:ext uri="{FF2B5EF4-FFF2-40B4-BE49-F238E27FC236}">
                <a16:creationId xmlns:a16="http://schemas.microsoft.com/office/drawing/2014/main" id="{2DA78FB0-A5B2-8F35-9872-4875602DB66F}"/>
              </a:ext>
            </a:extLst>
          </p:cNvPr>
          <p:cNvSpPr>
            <a:spLocks noGrp="1"/>
          </p:cNvSpPr>
          <p:nvPr>
            <p:ph type="sldNum" sz="quarter" idx="12"/>
          </p:nvPr>
        </p:nvSpPr>
        <p:spPr>
          <a:xfrm>
            <a:off x="8660028" y="6356350"/>
            <a:ext cx="2743200" cy="365125"/>
          </a:xfrm>
        </p:spPr>
        <p:txBody>
          <a:bodyPr/>
          <a:lstStyle/>
          <a:p>
            <a:pPr algn="l" rtl="0"/>
            <a:fld id="{2BB1E14F-796C-409E-9B94-89634ADD74DA}" type="slidenum">
              <a:rPr lang="en-IN" smtClean="0"/>
              <a:t>26</a:t>
            </a:fld>
            <a:endParaRPr lang="en-IN"/>
          </a:p>
        </p:txBody>
      </p:sp>
    </p:spTree>
    <p:extLst>
      <p:ext uri="{BB962C8B-B14F-4D97-AF65-F5344CB8AC3E}">
        <p14:creationId xmlns:p14="http://schemas.microsoft.com/office/powerpoint/2010/main" val="9295861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rtl="0"/>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5844746" y="1295400"/>
            <a:ext cx="5890054" cy="4876800"/>
          </a:xfrm>
          <a:noFill/>
        </p:spPr>
        <p:txBody>
          <a:bodyPr>
            <a:noAutofit/>
          </a:bodyPr>
          <a:lstStyle/>
          <a:p>
            <a:pPr marL="842985" lvl="1" indent="-457200" algn="l" defTabSz="771571" rtl="0">
              <a:lnSpc>
                <a:spcPct val="150000"/>
              </a:lnSpc>
              <a:spcBef>
                <a:spcPts val="422"/>
              </a:spcBef>
              <a:buFont typeface="Arial" pitchFamily="34" charset="0"/>
              <a:buChar char="•"/>
              <a:defRPr/>
            </a:pPr>
            <a:r>
              <a:rPr lang="en-US" dirty="0">
                <a:latin typeface="Open Sans" panose="020B0606030504020204" pitchFamily="34" charset="0"/>
                <a:ea typeface="Open Sans" panose="020B0606030504020204" pitchFamily="34" charset="0"/>
                <a:cs typeface="Open Sans" panose="020B0606030504020204" pitchFamily="34" charset="0"/>
              </a:rPr>
              <a:t>तंत्रिका एजेंट.</a:t>
            </a:r>
          </a:p>
          <a:p>
            <a:pPr marL="842985" lvl="1" indent="-457200" algn="l" defTabSz="771571" rtl="0">
              <a:lnSpc>
                <a:spcPct val="150000"/>
              </a:lnSpc>
              <a:spcBef>
                <a:spcPts val="422"/>
              </a:spcBef>
              <a:buFont typeface="Arial" pitchFamily="34" charset="0"/>
              <a:buChar char="•"/>
              <a:defRPr/>
            </a:pPr>
            <a:r>
              <a:rPr lang="en-US" dirty="0">
                <a:latin typeface="Open Sans" panose="020B0606030504020204" pitchFamily="34" charset="0"/>
                <a:ea typeface="Open Sans" panose="020B0606030504020204" pitchFamily="34" charset="0"/>
                <a:cs typeface="Open Sans" panose="020B0606030504020204" pitchFamily="34" charset="0"/>
              </a:rPr>
              <a:t>फफोले पैदा करने वाले </a:t>
            </a:r>
            <a:r>
              <a:rPr lang="en-US" dirty="0" err="1">
                <a:latin typeface="Open Sans" panose="020B0606030504020204" pitchFamily="34" charset="0"/>
                <a:ea typeface="Open Sans" panose="020B0606030504020204" pitchFamily="34" charset="0"/>
                <a:cs typeface="Open Sans" panose="020B0606030504020204" pitchFamily="34" charset="0"/>
              </a:rPr>
              <a:t>एजेंट</a:t>
            </a:r>
            <a:r>
              <a:rPr lang="en-US" dirty="0">
                <a:latin typeface="Open Sans" panose="020B0606030504020204" pitchFamily="34" charset="0"/>
                <a:ea typeface="Open Sans" panose="020B0606030504020204" pitchFamily="34" charset="0"/>
                <a:cs typeface="Open Sans" panose="020B0606030504020204" pitchFamily="34" charset="0"/>
              </a:rPr>
              <a:t> .</a:t>
            </a:r>
          </a:p>
          <a:p>
            <a:pPr marL="842985" lvl="1" indent="-457200" algn="l" defTabSz="771571" rtl="0">
              <a:lnSpc>
                <a:spcPct val="150000"/>
              </a:lnSpc>
              <a:spcBef>
                <a:spcPts val="422"/>
              </a:spcBef>
              <a:buFont typeface="Arial" pitchFamily="34" charset="0"/>
              <a:buChar char="•"/>
              <a:defRPr/>
            </a:pPr>
            <a:r>
              <a:rPr lang="en-US" dirty="0">
                <a:latin typeface="Open Sans" panose="020B0606030504020204" pitchFamily="34" charset="0"/>
                <a:ea typeface="Open Sans" panose="020B0606030504020204" pitchFamily="34" charset="0"/>
                <a:cs typeface="Open Sans" panose="020B0606030504020204" pitchFamily="34" charset="0"/>
              </a:rPr>
              <a:t>रक्त एजेंट.</a:t>
            </a:r>
          </a:p>
          <a:p>
            <a:pPr marL="842985" lvl="1" indent="-457200" algn="l" defTabSz="771571" rtl="0">
              <a:lnSpc>
                <a:spcPct val="150000"/>
              </a:lnSpc>
              <a:spcBef>
                <a:spcPts val="422"/>
              </a:spcBef>
              <a:buFont typeface="Arial" pitchFamily="34" charset="0"/>
              <a:buChar char="•"/>
              <a:defRPr/>
            </a:pPr>
            <a:r>
              <a:rPr lang="en-US" dirty="0">
                <a:latin typeface="Open Sans" panose="020B0606030504020204" pitchFamily="34" charset="0"/>
                <a:ea typeface="Open Sans" panose="020B0606030504020204" pitchFamily="34" charset="0"/>
                <a:cs typeface="Open Sans" panose="020B0606030504020204" pitchFamily="34" charset="0"/>
              </a:rPr>
              <a:t>गला घोंटने </a:t>
            </a:r>
            <a:r>
              <a:rPr lang="en-US" dirty="0" err="1">
                <a:latin typeface="Open Sans" panose="020B0606030504020204" pitchFamily="34" charset="0"/>
                <a:ea typeface="Open Sans" panose="020B0606030504020204" pitchFamily="34" charset="0"/>
                <a:cs typeface="Open Sans" panose="020B0606030504020204" pitchFamily="34" charset="0"/>
              </a:rPr>
              <a:t>वाले</a:t>
            </a:r>
            <a:r>
              <a:rPr lang="en-US" dirty="0">
                <a:latin typeface="Open Sans" panose="020B0606030504020204" pitchFamily="34" charset="0"/>
                <a:ea typeface="Open Sans" panose="020B0606030504020204" pitchFamily="34" charset="0"/>
                <a:cs typeface="Open Sans" panose="020B0606030504020204" pitchFamily="34" charset="0"/>
              </a:rPr>
              <a:t> </a:t>
            </a:r>
            <a:r>
              <a:rPr lang="en-US" dirty="0" err="1">
                <a:latin typeface="Open Sans" panose="020B0606030504020204" pitchFamily="34" charset="0"/>
                <a:ea typeface="Open Sans" panose="020B0606030504020204" pitchFamily="34" charset="0"/>
                <a:cs typeface="Open Sans" panose="020B0606030504020204" pitchFamily="34" charset="0"/>
              </a:rPr>
              <a:t>एजेंट</a:t>
            </a:r>
            <a:r>
              <a:rPr lang="en-US" dirty="0">
                <a:latin typeface="Open Sans" panose="020B0606030504020204" pitchFamily="34" charset="0"/>
                <a:ea typeface="Open Sans" panose="020B0606030504020204" pitchFamily="34" charset="0"/>
                <a:cs typeface="Open Sans" panose="020B0606030504020204" pitchFamily="34" charset="0"/>
              </a:rPr>
              <a:t>.</a:t>
            </a:r>
          </a:p>
          <a:p>
            <a:pPr marL="842985" lvl="1" indent="-457200" algn="l" defTabSz="771571" rtl="0">
              <a:lnSpc>
                <a:spcPct val="150000"/>
              </a:lnSpc>
              <a:spcBef>
                <a:spcPts val="422"/>
              </a:spcBef>
              <a:buFont typeface="Arial" pitchFamily="34" charset="0"/>
              <a:buChar char="•"/>
              <a:defRPr/>
            </a:pPr>
            <a:r>
              <a:rPr lang="en-US" dirty="0">
                <a:latin typeface="Open Sans" panose="020B0606030504020204" pitchFamily="34" charset="0"/>
                <a:ea typeface="Open Sans" panose="020B0606030504020204" pitchFamily="34" charset="0"/>
                <a:cs typeface="Open Sans" panose="020B0606030504020204" pitchFamily="34" charset="0"/>
              </a:rPr>
              <a:t>मनो-रासायनिक एजेंट.</a:t>
            </a:r>
          </a:p>
          <a:p>
            <a:pPr marL="842985" lvl="1" indent="-457200" algn="l" defTabSz="771571" rtl="0">
              <a:lnSpc>
                <a:spcPct val="150000"/>
              </a:lnSpc>
              <a:spcBef>
                <a:spcPts val="422"/>
              </a:spcBef>
              <a:buFont typeface="Arial" pitchFamily="34" charset="0"/>
              <a:buChar char="•"/>
              <a:defRPr/>
            </a:pPr>
            <a:r>
              <a:rPr lang="en-US" dirty="0">
                <a:latin typeface="Open Sans" panose="020B0606030504020204" pitchFamily="34" charset="0"/>
                <a:ea typeface="Open Sans" panose="020B0606030504020204" pitchFamily="34" charset="0"/>
                <a:cs typeface="Open Sans" panose="020B0606030504020204" pitchFamily="34" charset="0"/>
              </a:rPr>
              <a:t>उत्तेजक पदार्थ.</a:t>
            </a:r>
          </a:p>
          <a:p>
            <a:pPr marL="842985" lvl="1" indent="-457200" algn="l" defTabSz="771571" rtl="0">
              <a:lnSpc>
                <a:spcPct val="150000"/>
              </a:lnSpc>
              <a:spcBef>
                <a:spcPts val="422"/>
              </a:spcBef>
              <a:buFont typeface="Arial" pitchFamily="34" charset="0"/>
              <a:buChar char="•"/>
              <a:defRPr/>
            </a:pPr>
            <a:r>
              <a:rPr lang="en-US" dirty="0">
                <a:latin typeface="Open Sans" panose="020B0606030504020204" pitchFamily="34" charset="0"/>
                <a:ea typeface="Open Sans" panose="020B0606030504020204" pitchFamily="34" charset="0"/>
                <a:cs typeface="Open Sans" panose="020B0606030504020204" pitchFamily="34" charset="0"/>
              </a:rPr>
              <a:t>डिफोलिएंट्स.</a:t>
            </a:r>
          </a:p>
          <a:p>
            <a:pPr marL="0" indent="0" algn="l" rtl="0">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1065771" y="2133600"/>
            <a:ext cx="3218935" cy="1143000"/>
          </a:xfrm>
          <a:noFill/>
        </p:spPr>
        <p:txBody>
          <a:bodyPr>
            <a:normAutofit fontScale="90000"/>
          </a:bodyPr>
          <a:lstStyle/>
          <a:p>
            <a:pPr algn="l" rtl="0"/>
            <a:r>
              <a:rPr lang="en-US" altLang="en-US"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rPr>
              <a:t>सात प्रकार</a:t>
            </a:r>
            <a:br>
              <a:rPr lang="en-US" altLang="en-US"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rPr>
            </a:br>
            <a:r>
              <a:rPr lang="en-US" altLang="en-US"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rPr>
              <a:t>सीडब्ल्यूए का</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a:extLst>
              <a:ext uri="{FF2B5EF4-FFF2-40B4-BE49-F238E27FC236}">
                <a16:creationId xmlns:a16="http://schemas.microsoft.com/office/drawing/2014/main" id="{4FB50606-9E49-D18C-8454-122484E1010A}"/>
              </a:ext>
            </a:extLst>
          </p:cNvPr>
          <p:cNvSpPr>
            <a:spLocks noGrp="1"/>
          </p:cNvSpPr>
          <p:nvPr>
            <p:ph type="sldNum" sz="quarter" idx="12"/>
          </p:nvPr>
        </p:nvSpPr>
        <p:spPr>
          <a:xfrm>
            <a:off x="8660028" y="6356350"/>
            <a:ext cx="2743200" cy="365125"/>
          </a:xfrm>
        </p:spPr>
        <p:txBody>
          <a:bodyPr/>
          <a:lstStyle/>
          <a:p>
            <a:pPr algn="l" rtl="0"/>
            <a:fld id="{2BB1E14F-796C-409E-9B94-89634ADD74DA}" type="slidenum">
              <a:rPr lang="en-IN" smtClean="0"/>
              <a:t>27</a:t>
            </a:fld>
            <a:endParaRPr lang="en-IN"/>
          </a:p>
        </p:txBody>
      </p:sp>
    </p:spTree>
    <p:extLst>
      <p:ext uri="{BB962C8B-B14F-4D97-AF65-F5344CB8AC3E}">
        <p14:creationId xmlns:p14="http://schemas.microsoft.com/office/powerpoint/2010/main" val="22579857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rtl="0"/>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485502" y="1295400"/>
            <a:ext cx="7249297" cy="4572000"/>
          </a:xfrm>
          <a:noFill/>
        </p:spPr>
        <p:txBody>
          <a:bodyPr>
            <a:noAutofit/>
          </a:bodyPr>
          <a:lstStyle/>
          <a:p>
            <a:pPr algn="l" rtl="0">
              <a:defRPr/>
            </a:pPr>
            <a:r>
              <a:rPr lang="en-US" sz="2800" dirty="0" err="1">
                <a:latin typeface="Open Sans" panose="020B0606030504020204" pitchFamily="34" charset="0"/>
                <a:ea typeface="Open Sans" panose="020B0606030504020204" pitchFamily="34" charset="0"/>
                <a:cs typeface="Open Sans" panose="020B0606030504020204" pitchFamily="34" charset="0"/>
              </a:rPr>
              <a:t>रासायनिक</a:t>
            </a:r>
            <a:r>
              <a:rPr lang="en-US" sz="2800" dirty="0">
                <a:latin typeface="Open Sans" panose="020B0606030504020204" pitchFamily="34" charset="0"/>
                <a:ea typeface="Open Sans" panose="020B0606030504020204" pitchFamily="34" charset="0"/>
                <a:cs typeface="Open Sans" panose="020B0606030504020204" pitchFamily="34" charset="0"/>
              </a:rPr>
              <a:t> </a:t>
            </a:r>
            <a:r>
              <a:rPr lang="en-US" sz="2800" dirty="0" err="1">
                <a:latin typeface="Open Sans" panose="020B0606030504020204" pitchFamily="34" charset="0"/>
                <a:ea typeface="Open Sans" panose="020B0606030504020204" pitchFamily="34" charset="0"/>
                <a:cs typeface="Open Sans" panose="020B0606030504020204" pitchFamily="34" charset="0"/>
              </a:rPr>
              <a:t>रूप</a:t>
            </a:r>
            <a:r>
              <a:rPr lang="en-US" sz="2800" dirty="0">
                <a:latin typeface="Open Sans" panose="020B0606030504020204" pitchFamily="34" charset="0"/>
                <a:ea typeface="Open Sans" panose="020B0606030504020204" pitchFamily="34" charset="0"/>
                <a:cs typeface="Open Sans" panose="020B0606030504020204" pitchFamily="34" charset="0"/>
              </a:rPr>
              <a:t> </a:t>
            </a:r>
            <a:r>
              <a:rPr lang="en-US" sz="2800" dirty="0" err="1">
                <a:latin typeface="Open Sans" panose="020B0606030504020204" pitchFamily="34" charset="0"/>
                <a:ea typeface="Open Sans" panose="020B0606030504020204" pitchFamily="34" charset="0"/>
                <a:cs typeface="Open Sans" panose="020B0606030504020204" pitchFamily="34" charset="0"/>
              </a:rPr>
              <a:t>से</a:t>
            </a:r>
            <a:r>
              <a:rPr lang="en-US" sz="2800" dirty="0">
                <a:latin typeface="Open Sans" panose="020B0606030504020204" pitchFamily="34" charset="0"/>
                <a:ea typeface="Open Sans" panose="020B0606030504020204" pitchFamily="34" charset="0"/>
                <a:cs typeface="Open Sans" panose="020B0606030504020204" pitchFamily="34" charset="0"/>
              </a:rPr>
              <a:t> </a:t>
            </a:r>
            <a:r>
              <a:rPr lang="en-US" sz="2800" dirty="0" err="1">
                <a:latin typeface="Open Sans" panose="020B0606030504020204" pitchFamily="34" charset="0"/>
                <a:ea typeface="Open Sans" panose="020B0606030504020204" pitchFamily="34" charset="0"/>
                <a:cs typeface="Open Sans" panose="020B0606030504020204" pitchFamily="34" charset="0"/>
              </a:rPr>
              <a:t>निम्न</a:t>
            </a:r>
            <a:r>
              <a:rPr lang="en-US" sz="2800" dirty="0">
                <a:latin typeface="Open Sans" panose="020B0606030504020204" pitchFamily="34" charset="0"/>
                <a:ea typeface="Open Sans" panose="020B0606030504020204" pitchFamily="34" charset="0"/>
                <a:cs typeface="Open Sans" panose="020B0606030504020204" pitchFamily="34" charset="0"/>
              </a:rPr>
              <a:t> </a:t>
            </a:r>
            <a:r>
              <a:rPr lang="en-US" sz="2800" dirty="0" err="1">
                <a:latin typeface="Open Sans" panose="020B0606030504020204" pitchFamily="34" charset="0"/>
                <a:ea typeface="Open Sans" panose="020B0606030504020204" pitchFamily="34" charset="0"/>
                <a:cs typeface="Open Sans" panose="020B0606030504020204" pitchFamily="34" charset="0"/>
              </a:rPr>
              <a:t>समूह</a:t>
            </a:r>
            <a:r>
              <a:rPr lang="en-US" sz="2800" dirty="0">
                <a:latin typeface="Open Sans" panose="020B0606030504020204" pitchFamily="34" charset="0"/>
                <a:ea typeface="Open Sans" panose="020B0606030504020204" pitchFamily="34" charset="0"/>
                <a:cs typeface="Open Sans" panose="020B0606030504020204" pitchFamily="34" charset="0"/>
              </a:rPr>
              <a:t> </a:t>
            </a:r>
            <a:r>
              <a:rPr lang="en-US" sz="2800" dirty="0" err="1">
                <a:latin typeface="Open Sans" panose="020B0606030504020204" pitchFamily="34" charset="0"/>
                <a:ea typeface="Open Sans" panose="020B0606030504020204" pitchFamily="34" charset="0"/>
                <a:cs typeface="Open Sans" panose="020B0606030504020204" pitchFamily="34" charset="0"/>
              </a:rPr>
              <a:t>से</a:t>
            </a:r>
            <a:r>
              <a:rPr lang="en-US" sz="2800" dirty="0">
                <a:latin typeface="Open Sans" panose="020B0606030504020204" pitchFamily="34" charset="0"/>
                <a:ea typeface="Open Sans" panose="020B0606030504020204" pitchFamily="34" charset="0"/>
                <a:cs typeface="Open Sans" panose="020B0606030504020204" pitchFamily="34" charset="0"/>
              </a:rPr>
              <a:t> </a:t>
            </a:r>
            <a:r>
              <a:rPr lang="en-US" sz="2800" dirty="0" err="1">
                <a:latin typeface="Open Sans" panose="020B0606030504020204" pitchFamily="34" charset="0"/>
                <a:ea typeface="Open Sans" panose="020B0606030504020204" pitchFamily="34" charset="0"/>
                <a:cs typeface="Open Sans" panose="020B0606030504020204" pitchFamily="34" charset="0"/>
              </a:rPr>
              <a:t>संबंधित</a:t>
            </a:r>
            <a:r>
              <a:rPr lang="en-US" sz="2800" dirty="0">
                <a:latin typeface="Open Sans" panose="020B0606030504020204" pitchFamily="34" charset="0"/>
                <a:ea typeface="Open Sans" panose="020B0606030504020204" pitchFamily="34" charset="0"/>
                <a:cs typeface="Open Sans" panose="020B0606030504020204" pitchFamily="34" charset="0"/>
              </a:rPr>
              <a:t> </a:t>
            </a:r>
            <a:r>
              <a:rPr lang="en-US" sz="2800" dirty="0" err="1">
                <a:latin typeface="Open Sans" panose="020B0606030504020204" pitchFamily="34" charset="0"/>
                <a:ea typeface="Open Sans" panose="020B0606030504020204" pitchFamily="34" charset="0"/>
                <a:cs typeface="Open Sans" panose="020B0606030504020204" pitchFamily="34" charset="0"/>
              </a:rPr>
              <a:t>हैं</a:t>
            </a:r>
            <a:r>
              <a:rPr lang="en-US" sz="2800" dirty="0">
                <a:latin typeface="Open Sans" panose="020B0606030504020204" pitchFamily="34" charset="0"/>
                <a:ea typeface="Open Sans" panose="020B0606030504020204" pitchFamily="34" charset="0"/>
                <a:cs typeface="Open Sans" panose="020B0606030504020204" pitchFamily="34" charset="0"/>
              </a:rPr>
              <a:t> </a:t>
            </a:r>
            <a:r>
              <a:rPr lang="en-US" sz="2800" dirty="0" err="1">
                <a:latin typeface="Open Sans" panose="020B0606030504020204" pitchFamily="34" charset="0"/>
                <a:ea typeface="Open Sans" panose="020B0606030504020204" pitchFamily="34" charset="0"/>
                <a:cs typeface="Open Sans" panose="020B0606030504020204" pitchFamily="34" charset="0"/>
              </a:rPr>
              <a:t>organo</a:t>
            </a:r>
            <a:r>
              <a:rPr lang="en-US" sz="2800" dirty="0">
                <a:latin typeface="Open Sans" panose="020B0606030504020204" pitchFamily="34" charset="0"/>
                <a:ea typeface="Open Sans" panose="020B0606030504020204" pitchFamily="34" charset="0"/>
                <a:cs typeface="Open Sans" panose="020B0606030504020204" pitchFamily="34" charset="0"/>
              </a:rPr>
              <a:t> phosphorus </a:t>
            </a:r>
            <a:r>
              <a:rPr lang="en-US" sz="2800" dirty="0" err="1">
                <a:latin typeface="Open Sans" panose="020B0606030504020204" pitchFamily="34" charset="0"/>
                <a:ea typeface="Open Sans" panose="020B0606030504020204" pitchFamily="34" charset="0"/>
                <a:cs typeface="Open Sans" panose="020B0606030504020204" pitchFamily="34" charset="0"/>
              </a:rPr>
              <a:t>यौगिक</a:t>
            </a:r>
            <a:r>
              <a:rPr lang="en-US" sz="2800" dirty="0">
                <a:latin typeface="Open Sans" panose="020B0606030504020204" pitchFamily="34" charset="0"/>
                <a:ea typeface="Open Sans" panose="020B0606030504020204" pitchFamily="34" charset="0"/>
                <a:cs typeface="Open Sans" panose="020B0606030504020204" pitchFamily="34" charset="0"/>
              </a:rPr>
              <a:t>.</a:t>
            </a:r>
          </a:p>
          <a:p>
            <a:pPr algn="l" rtl="0">
              <a:defRPr/>
            </a:pPr>
            <a:r>
              <a:rPr lang="en-US" sz="2800" dirty="0" err="1">
                <a:latin typeface="Open Sans" panose="020B0606030504020204" pitchFamily="34" charset="0"/>
                <a:ea typeface="Open Sans" panose="020B0606030504020204" pitchFamily="34" charset="0"/>
                <a:cs typeface="Open Sans" panose="020B0606030504020204" pitchFamily="34" charset="0"/>
              </a:rPr>
              <a:t>ये</a:t>
            </a:r>
            <a:r>
              <a:rPr lang="en-US" sz="2800" dirty="0">
                <a:latin typeface="Open Sans" panose="020B0606030504020204" pitchFamily="34" charset="0"/>
                <a:ea typeface="Open Sans" panose="020B0606030504020204" pitchFamily="34" charset="0"/>
                <a:cs typeface="Open Sans" panose="020B0606030504020204" pitchFamily="34" charset="0"/>
              </a:rPr>
              <a:t> </a:t>
            </a:r>
            <a:r>
              <a:rPr lang="en-US" sz="2800" dirty="0" err="1">
                <a:latin typeface="Open Sans" panose="020B0606030504020204" pitchFamily="34" charset="0"/>
                <a:ea typeface="Open Sans" panose="020B0606030504020204" pitchFamily="34" charset="0"/>
                <a:cs typeface="Open Sans" panose="020B0606030504020204" pitchFamily="34" charset="0"/>
              </a:rPr>
              <a:t>ज्ञात</a:t>
            </a:r>
            <a:r>
              <a:rPr lang="en-US" sz="2800" dirty="0">
                <a:latin typeface="Open Sans" panose="020B0606030504020204" pitchFamily="34" charset="0"/>
                <a:ea typeface="Open Sans" panose="020B0606030504020204" pitchFamily="34" charset="0"/>
                <a:cs typeface="Open Sans" panose="020B0606030504020204" pitchFamily="34" charset="0"/>
              </a:rPr>
              <a:t> </a:t>
            </a:r>
            <a:r>
              <a:rPr lang="en-US" sz="2800" dirty="0" err="1">
                <a:latin typeface="Open Sans" panose="020B0606030504020204" pitchFamily="34" charset="0"/>
                <a:ea typeface="Open Sans" panose="020B0606030504020204" pitchFamily="34" charset="0"/>
                <a:cs typeface="Open Sans" panose="020B0606030504020204" pitchFamily="34" charset="0"/>
              </a:rPr>
              <a:t>रसायनों</a:t>
            </a:r>
            <a:r>
              <a:rPr lang="en-US" sz="2800" dirty="0">
                <a:latin typeface="Open Sans" panose="020B0606030504020204" pitchFamily="34" charset="0"/>
                <a:ea typeface="Open Sans" panose="020B0606030504020204" pitchFamily="34" charset="0"/>
                <a:cs typeface="Open Sans" panose="020B0606030504020204" pitchFamily="34" charset="0"/>
              </a:rPr>
              <a:t> </a:t>
            </a:r>
            <a:r>
              <a:rPr lang="en-US" sz="2800" dirty="0" err="1">
                <a:latin typeface="Open Sans" panose="020B0606030504020204" pitchFamily="34" charset="0"/>
                <a:ea typeface="Open Sans" panose="020B0606030504020204" pitchFamily="34" charset="0"/>
                <a:cs typeface="Open Sans" panose="020B0606030504020204" pitchFamily="34" charset="0"/>
              </a:rPr>
              <a:t>में</a:t>
            </a:r>
            <a:r>
              <a:rPr lang="en-US" sz="2800" dirty="0">
                <a:latin typeface="Open Sans" panose="020B0606030504020204" pitchFamily="34" charset="0"/>
                <a:ea typeface="Open Sans" panose="020B0606030504020204" pitchFamily="34" charset="0"/>
                <a:cs typeface="Open Sans" panose="020B0606030504020204" pitchFamily="34" charset="0"/>
              </a:rPr>
              <a:t> </a:t>
            </a:r>
            <a:r>
              <a:rPr lang="en-US" sz="2800" dirty="0" err="1">
                <a:latin typeface="Open Sans" panose="020B0606030504020204" pitchFamily="34" charset="0"/>
                <a:ea typeface="Open Sans" panose="020B0606030504020204" pitchFamily="34" charset="0"/>
                <a:cs typeface="Open Sans" panose="020B0606030504020204" pitchFamily="34" charset="0"/>
              </a:rPr>
              <a:t>सबसे</a:t>
            </a:r>
            <a:r>
              <a:rPr lang="en-US" sz="2800" dirty="0">
                <a:latin typeface="Open Sans" panose="020B0606030504020204" pitchFamily="34" charset="0"/>
                <a:ea typeface="Open Sans" panose="020B0606030504020204" pitchFamily="34" charset="0"/>
                <a:cs typeface="Open Sans" panose="020B0606030504020204" pitchFamily="34" charset="0"/>
              </a:rPr>
              <a:t> </a:t>
            </a:r>
            <a:r>
              <a:rPr lang="en-US" sz="2800" dirty="0" err="1">
                <a:latin typeface="Open Sans" panose="020B0606030504020204" pitchFamily="34" charset="0"/>
                <a:ea typeface="Open Sans" panose="020B0606030504020204" pitchFamily="34" charset="0"/>
                <a:cs typeface="Open Sans" panose="020B0606030504020204" pitchFamily="34" charset="0"/>
              </a:rPr>
              <a:t>अधिक</a:t>
            </a:r>
            <a:r>
              <a:rPr lang="en-US" sz="2800" dirty="0">
                <a:latin typeface="Open Sans" panose="020B0606030504020204" pitchFamily="34" charset="0"/>
                <a:ea typeface="Open Sans" panose="020B0606030504020204" pitchFamily="34" charset="0"/>
                <a:cs typeface="Open Sans" panose="020B0606030504020204" pitchFamily="34" charset="0"/>
              </a:rPr>
              <a:t> </a:t>
            </a:r>
            <a:r>
              <a:rPr lang="en-US" sz="2800" dirty="0" err="1">
                <a:latin typeface="Open Sans" panose="020B0606030504020204" pitchFamily="34" charset="0"/>
                <a:ea typeface="Open Sans" panose="020B0606030504020204" pitchFamily="34" charset="0"/>
                <a:cs typeface="Open Sans" panose="020B0606030504020204" pitchFamily="34" charset="0"/>
              </a:rPr>
              <a:t>विषैले</a:t>
            </a:r>
            <a:r>
              <a:rPr lang="en-US" sz="2800" dirty="0">
                <a:latin typeface="Open Sans" panose="020B0606030504020204" pitchFamily="34" charset="0"/>
                <a:ea typeface="Open Sans" panose="020B0606030504020204" pitchFamily="34" charset="0"/>
                <a:cs typeface="Open Sans" panose="020B0606030504020204" pitchFamily="34" charset="0"/>
              </a:rPr>
              <a:t> </a:t>
            </a:r>
            <a:r>
              <a:rPr lang="en-US" sz="2800" dirty="0" err="1">
                <a:latin typeface="Open Sans" panose="020B0606030504020204" pitchFamily="34" charset="0"/>
                <a:ea typeface="Open Sans" panose="020B0606030504020204" pitchFamily="34" charset="0"/>
                <a:cs typeface="Open Sans" panose="020B0606030504020204" pitchFamily="34" charset="0"/>
              </a:rPr>
              <a:t>हैं</a:t>
            </a:r>
            <a:r>
              <a:rPr lang="en-US" sz="2800" dirty="0">
                <a:latin typeface="Open Sans" panose="020B0606030504020204" pitchFamily="34" charset="0"/>
                <a:ea typeface="Open Sans" panose="020B0606030504020204" pitchFamily="34" charset="0"/>
                <a:cs typeface="Open Sans" panose="020B0606030504020204" pitchFamily="34" charset="0"/>
              </a:rPr>
              <a:t>।</a:t>
            </a:r>
          </a:p>
          <a:p>
            <a:pPr>
              <a:defRPr/>
            </a:pPr>
            <a:r>
              <a:rPr lang="hi-IN" dirty="0"/>
              <a:t>वे अपने तरल और भाप में खतरनाक हैं </a:t>
            </a:r>
            <a:r>
              <a:rPr lang="en-US" sz="2800" dirty="0">
                <a:latin typeface="Open Sans" panose="020B0606030504020204" pitchFamily="34" charset="0"/>
                <a:ea typeface="Open Sans" panose="020B0606030504020204" pitchFamily="34" charset="0"/>
                <a:cs typeface="Open Sans" panose="020B0606030504020204" pitchFamily="34" charset="0"/>
              </a:rPr>
              <a:t>।</a:t>
            </a:r>
          </a:p>
          <a:p>
            <a:pPr algn="l" rtl="0">
              <a:defRPr/>
            </a:pPr>
            <a:r>
              <a:rPr lang="en-US" sz="2800" dirty="0" err="1">
                <a:latin typeface="Open Sans" panose="020B0606030504020204" pitchFamily="34" charset="0"/>
                <a:ea typeface="Open Sans" panose="020B0606030504020204" pitchFamily="34" charset="0"/>
                <a:cs typeface="Open Sans" panose="020B0606030504020204" pitchFamily="34" charset="0"/>
              </a:rPr>
              <a:t>तंत्रिका</a:t>
            </a:r>
            <a:r>
              <a:rPr lang="en-US" sz="2800" dirty="0">
                <a:latin typeface="Open Sans" panose="020B0606030504020204" pitchFamily="34" charset="0"/>
                <a:ea typeface="Open Sans" panose="020B0606030504020204" pitchFamily="34" charset="0"/>
                <a:cs typeface="Open Sans" panose="020B0606030504020204" pitchFamily="34" charset="0"/>
              </a:rPr>
              <a:t> </a:t>
            </a:r>
            <a:r>
              <a:rPr lang="en-US" sz="2800" dirty="0" err="1">
                <a:latin typeface="Open Sans" panose="020B0606030504020204" pitchFamily="34" charset="0"/>
                <a:ea typeface="Open Sans" panose="020B0606030504020204" pitchFamily="34" charset="0"/>
                <a:cs typeface="Open Sans" panose="020B0606030504020204" pitchFamily="34" charset="0"/>
              </a:rPr>
              <a:t>एजेंट</a:t>
            </a:r>
            <a:r>
              <a:rPr lang="en-US" sz="2800" dirty="0">
                <a:latin typeface="Open Sans" panose="020B0606030504020204" pitchFamily="34" charset="0"/>
                <a:ea typeface="Open Sans" panose="020B0606030504020204" pitchFamily="34" charset="0"/>
                <a:cs typeface="Open Sans" panose="020B0606030504020204" pitchFamily="34" charset="0"/>
              </a:rPr>
              <a:t> </a:t>
            </a:r>
            <a:r>
              <a:rPr lang="en-US" sz="2800" dirty="0" err="1">
                <a:latin typeface="Open Sans" panose="020B0606030504020204" pitchFamily="34" charset="0"/>
                <a:ea typeface="Open Sans" panose="020B0606030504020204" pitchFamily="34" charset="0"/>
                <a:cs typeface="Open Sans" panose="020B0606030504020204" pitchFamily="34" charset="0"/>
              </a:rPr>
              <a:t>के</a:t>
            </a:r>
            <a:r>
              <a:rPr lang="en-US" sz="2800" dirty="0">
                <a:latin typeface="Open Sans" panose="020B0606030504020204" pitchFamily="34" charset="0"/>
                <a:ea typeface="Open Sans" panose="020B0606030504020204" pitchFamily="34" charset="0"/>
                <a:cs typeface="Open Sans" panose="020B0606030504020204" pitchFamily="34" charset="0"/>
              </a:rPr>
              <a:t> </a:t>
            </a:r>
            <a:r>
              <a:rPr lang="en-US" sz="2800" dirty="0" err="1">
                <a:latin typeface="Open Sans" panose="020B0606030504020204" pitchFamily="34" charset="0"/>
                <a:ea typeface="Open Sans" panose="020B0606030504020204" pitchFamily="34" charset="0"/>
                <a:cs typeface="Open Sans" panose="020B0606030504020204" pitchFamily="34" charset="0"/>
              </a:rPr>
              <a:t>संपर्क</a:t>
            </a:r>
            <a:r>
              <a:rPr lang="en-US" sz="2800" dirty="0">
                <a:latin typeface="Open Sans" panose="020B0606030504020204" pitchFamily="34" charset="0"/>
                <a:ea typeface="Open Sans" panose="020B0606030504020204" pitchFamily="34" charset="0"/>
                <a:cs typeface="Open Sans" panose="020B0606030504020204" pitchFamily="34" charset="0"/>
              </a:rPr>
              <a:t> </a:t>
            </a:r>
            <a:r>
              <a:rPr lang="en-US" sz="2800" dirty="0" err="1">
                <a:latin typeface="Open Sans" panose="020B0606030504020204" pitchFamily="34" charset="0"/>
                <a:ea typeface="Open Sans" panose="020B0606030504020204" pitchFamily="34" charset="0"/>
                <a:cs typeface="Open Sans" panose="020B0606030504020204" pitchFamily="34" charset="0"/>
              </a:rPr>
              <a:t>में</a:t>
            </a:r>
            <a:r>
              <a:rPr lang="en-US" sz="2800" dirty="0">
                <a:latin typeface="Open Sans" panose="020B0606030504020204" pitchFamily="34" charset="0"/>
                <a:ea typeface="Open Sans" panose="020B0606030504020204" pitchFamily="34" charset="0"/>
                <a:cs typeface="Open Sans" panose="020B0606030504020204" pitchFamily="34" charset="0"/>
              </a:rPr>
              <a:t> </a:t>
            </a:r>
            <a:r>
              <a:rPr lang="en-US" sz="2800" dirty="0" err="1">
                <a:latin typeface="Open Sans" panose="020B0606030504020204" pitchFamily="34" charset="0"/>
                <a:ea typeface="Open Sans" panose="020B0606030504020204" pitchFamily="34" charset="0"/>
                <a:cs typeface="Open Sans" panose="020B0606030504020204" pitchFamily="34" charset="0"/>
              </a:rPr>
              <a:t>आने</a:t>
            </a:r>
            <a:r>
              <a:rPr lang="en-US" sz="2800" dirty="0">
                <a:latin typeface="Open Sans" panose="020B0606030504020204" pitchFamily="34" charset="0"/>
                <a:ea typeface="Open Sans" panose="020B0606030504020204" pitchFamily="34" charset="0"/>
                <a:cs typeface="Open Sans" panose="020B0606030504020204" pitchFamily="34" charset="0"/>
              </a:rPr>
              <a:t> </a:t>
            </a:r>
            <a:r>
              <a:rPr lang="en-US" sz="2800" dirty="0" err="1">
                <a:latin typeface="Open Sans" panose="020B0606030504020204" pitchFamily="34" charset="0"/>
                <a:ea typeface="Open Sans" panose="020B0606030504020204" pitchFamily="34" charset="0"/>
                <a:cs typeface="Open Sans" panose="020B0606030504020204" pitchFamily="34" charset="0"/>
              </a:rPr>
              <a:t>के</a:t>
            </a:r>
            <a:r>
              <a:rPr lang="en-US" sz="2800" dirty="0">
                <a:latin typeface="Open Sans" panose="020B0606030504020204" pitchFamily="34" charset="0"/>
                <a:ea typeface="Open Sans" panose="020B0606030504020204" pitchFamily="34" charset="0"/>
                <a:cs typeface="Open Sans" panose="020B0606030504020204" pitchFamily="34" charset="0"/>
              </a:rPr>
              <a:t> </a:t>
            </a:r>
            <a:r>
              <a:rPr lang="en-US" sz="2800" dirty="0" err="1">
                <a:latin typeface="Open Sans" panose="020B0606030504020204" pitchFamily="34" charset="0"/>
                <a:ea typeface="Open Sans" panose="020B0606030504020204" pitchFamily="34" charset="0"/>
                <a:cs typeface="Open Sans" panose="020B0606030504020204" pitchFamily="34" charset="0"/>
              </a:rPr>
              <a:t>कुछ</a:t>
            </a:r>
            <a:r>
              <a:rPr lang="en-US" sz="2800" dirty="0">
                <a:latin typeface="Open Sans" panose="020B0606030504020204" pitchFamily="34" charset="0"/>
                <a:ea typeface="Open Sans" panose="020B0606030504020204" pitchFamily="34" charset="0"/>
                <a:cs typeface="Open Sans" panose="020B0606030504020204" pitchFamily="34" charset="0"/>
              </a:rPr>
              <a:t> </a:t>
            </a:r>
            <a:r>
              <a:rPr lang="en-US" sz="2800" dirty="0" err="1">
                <a:latin typeface="Open Sans" panose="020B0606030504020204" pitchFamily="34" charset="0"/>
                <a:ea typeface="Open Sans" panose="020B0606030504020204" pitchFamily="34" charset="0"/>
                <a:cs typeface="Open Sans" panose="020B0606030504020204" pitchFamily="34" charset="0"/>
              </a:rPr>
              <a:t>ही</a:t>
            </a:r>
            <a:r>
              <a:rPr lang="en-US" sz="2800" dirty="0">
                <a:latin typeface="Open Sans" panose="020B0606030504020204" pitchFamily="34" charset="0"/>
                <a:ea typeface="Open Sans" panose="020B0606030504020204" pitchFamily="34" charset="0"/>
                <a:cs typeface="Open Sans" panose="020B0606030504020204" pitchFamily="34" charset="0"/>
              </a:rPr>
              <a:t> </a:t>
            </a:r>
            <a:r>
              <a:rPr lang="en-US" sz="2800" dirty="0" err="1">
                <a:latin typeface="Open Sans" panose="020B0606030504020204" pitchFamily="34" charset="0"/>
                <a:ea typeface="Open Sans" panose="020B0606030504020204" pitchFamily="34" charset="0"/>
                <a:cs typeface="Open Sans" panose="020B0606030504020204" pitchFamily="34" charset="0"/>
              </a:rPr>
              <a:t>मिनटों</a:t>
            </a:r>
            <a:r>
              <a:rPr lang="en-US" sz="2800" dirty="0">
                <a:latin typeface="Open Sans" panose="020B0606030504020204" pitchFamily="34" charset="0"/>
                <a:ea typeface="Open Sans" panose="020B0606030504020204" pitchFamily="34" charset="0"/>
                <a:cs typeface="Open Sans" panose="020B0606030504020204" pitchFamily="34" charset="0"/>
              </a:rPr>
              <a:t> </a:t>
            </a:r>
            <a:r>
              <a:rPr lang="en-US" sz="2800" dirty="0" err="1">
                <a:latin typeface="Open Sans" panose="020B0606030504020204" pitchFamily="34" charset="0"/>
                <a:ea typeface="Open Sans" panose="020B0606030504020204" pitchFamily="34" charset="0"/>
                <a:cs typeface="Open Sans" panose="020B0606030504020204" pitchFamily="34" charset="0"/>
              </a:rPr>
              <a:t>के</a:t>
            </a:r>
            <a:r>
              <a:rPr lang="en-US" sz="2800" dirty="0">
                <a:latin typeface="Open Sans" panose="020B0606030504020204" pitchFamily="34" charset="0"/>
                <a:ea typeface="Open Sans" panose="020B0606030504020204" pitchFamily="34" charset="0"/>
                <a:cs typeface="Open Sans" panose="020B0606030504020204" pitchFamily="34" charset="0"/>
              </a:rPr>
              <a:t> </a:t>
            </a:r>
            <a:r>
              <a:rPr lang="en-US" sz="2800" dirty="0" err="1">
                <a:latin typeface="Open Sans" panose="020B0606030504020204" pitchFamily="34" charset="0"/>
                <a:ea typeface="Open Sans" panose="020B0606030504020204" pitchFamily="34" charset="0"/>
                <a:cs typeface="Open Sans" panose="020B0606030504020204" pitchFamily="34" charset="0"/>
              </a:rPr>
              <a:t>भीतर</a:t>
            </a:r>
            <a:r>
              <a:rPr lang="en-US" sz="2800" dirty="0">
                <a:latin typeface="Open Sans" panose="020B0606030504020204" pitchFamily="34" charset="0"/>
                <a:ea typeface="Open Sans" panose="020B0606030504020204" pitchFamily="34" charset="0"/>
                <a:cs typeface="Open Sans" panose="020B0606030504020204" pitchFamily="34" charset="0"/>
              </a:rPr>
              <a:t> </a:t>
            </a:r>
            <a:r>
              <a:rPr lang="en-US" sz="2800" dirty="0" err="1">
                <a:latin typeface="Open Sans" panose="020B0606030504020204" pitchFamily="34" charset="0"/>
                <a:ea typeface="Open Sans" panose="020B0606030504020204" pitchFamily="34" charset="0"/>
                <a:cs typeface="Open Sans" panose="020B0606030504020204" pitchFamily="34" charset="0"/>
              </a:rPr>
              <a:t>मौत</a:t>
            </a:r>
            <a:r>
              <a:rPr lang="en-US" sz="2800" dirty="0">
                <a:latin typeface="Open Sans" panose="020B0606030504020204" pitchFamily="34" charset="0"/>
                <a:ea typeface="Open Sans" panose="020B0606030504020204" pitchFamily="34" charset="0"/>
                <a:cs typeface="Open Sans" panose="020B0606030504020204" pitchFamily="34" charset="0"/>
              </a:rPr>
              <a:t> </a:t>
            </a:r>
            <a:r>
              <a:rPr lang="en-US" sz="2800" dirty="0" err="1">
                <a:latin typeface="Open Sans" panose="020B0606030504020204" pitchFamily="34" charset="0"/>
                <a:ea typeface="Open Sans" panose="020B0606030504020204" pitchFamily="34" charset="0"/>
                <a:cs typeface="Open Sans" panose="020B0606030504020204" pitchFamily="34" charset="0"/>
              </a:rPr>
              <a:t>हो</a:t>
            </a:r>
            <a:r>
              <a:rPr lang="en-US" sz="2800" dirty="0">
                <a:latin typeface="Open Sans" panose="020B0606030504020204" pitchFamily="34" charset="0"/>
                <a:ea typeface="Open Sans" panose="020B0606030504020204" pitchFamily="34" charset="0"/>
                <a:cs typeface="Open Sans" panose="020B0606030504020204" pitchFamily="34" charset="0"/>
              </a:rPr>
              <a:t> </a:t>
            </a:r>
            <a:r>
              <a:rPr lang="en-US" sz="2800" dirty="0" err="1">
                <a:latin typeface="Open Sans" panose="020B0606030504020204" pitchFamily="34" charset="0"/>
                <a:ea typeface="Open Sans" panose="020B0606030504020204" pitchFamily="34" charset="0"/>
                <a:cs typeface="Open Sans" panose="020B0606030504020204" pitchFamily="34" charset="0"/>
              </a:rPr>
              <a:t>सकती</a:t>
            </a:r>
            <a:r>
              <a:rPr lang="en-US" sz="2800" dirty="0">
                <a:latin typeface="Open Sans" panose="020B0606030504020204" pitchFamily="34" charset="0"/>
                <a:ea typeface="Open Sans" panose="020B0606030504020204" pitchFamily="34" charset="0"/>
                <a:cs typeface="Open Sans" panose="020B0606030504020204" pitchFamily="34" charset="0"/>
              </a:rPr>
              <a:t> </a:t>
            </a:r>
            <a:r>
              <a:rPr lang="en-US" sz="2800" dirty="0" err="1">
                <a:latin typeface="Open Sans" panose="020B0606030504020204" pitchFamily="34" charset="0"/>
                <a:ea typeface="Open Sans" panose="020B0606030504020204" pitchFamily="34" charset="0"/>
                <a:cs typeface="Open Sans" panose="020B0606030504020204" pitchFamily="34" charset="0"/>
              </a:rPr>
              <a:t>है</a:t>
            </a:r>
            <a:r>
              <a:rPr lang="en-US" sz="2800" dirty="0">
                <a:latin typeface="Open Sans" panose="020B0606030504020204" pitchFamily="34" charset="0"/>
                <a:ea typeface="Open Sans" panose="020B0606030504020204" pitchFamily="34" charset="0"/>
                <a:cs typeface="Open Sans" panose="020B0606030504020204" pitchFamily="34" charset="0"/>
              </a:rPr>
              <a:t>। </a:t>
            </a:r>
            <a:r>
              <a:rPr lang="en-US" sz="2800" dirty="0" err="1">
                <a:latin typeface="Open Sans" panose="020B0606030504020204" pitchFamily="34" charset="0"/>
                <a:ea typeface="Open Sans" panose="020B0606030504020204" pitchFamily="34" charset="0"/>
                <a:cs typeface="Open Sans" panose="020B0606030504020204" pitchFamily="34" charset="0"/>
              </a:rPr>
              <a:t>तंत्रिका</a:t>
            </a:r>
            <a:r>
              <a:rPr lang="en-US" sz="2800" dirty="0">
                <a:latin typeface="Open Sans" panose="020B0606030504020204" pitchFamily="34" charset="0"/>
                <a:ea typeface="Open Sans" panose="020B0606030504020204" pitchFamily="34" charset="0"/>
                <a:cs typeface="Open Sans" panose="020B0606030504020204" pitchFamily="34" charset="0"/>
              </a:rPr>
              <a:t> </a:t>
            </a:r>
            <a:r>
              <a:rPr lang="en-US" sz="2800" dirty="0" err="1">
                <a:latin typeface="Open Sans" panose="020B0606030504020204" pitchFamily="34" charset="0"/>
                <a:ea typeface="Open Sans" panose="020B0606030504020204" pitchFamily="34" charset="0"/>
                <a:cs typeface="Open Sans" panose="020B0606030504020204" pitchFamily="34" charset="0"/>
              </a:rPr>
              <a:t>एजेंट</a:t>
            </a:r>
            <a:r>
              <a:rPr lang="en-US" sz="2800" dirty="0">
                <a:latin typeface="Open Sans" panose="020B0606030504020204" pitchFamily="34" charset="0"/>
                <a:ea typeface="Open Sans" panose="020B0606030504020204" pitchFamily="34" charset="0"/>
                <a:cs typeface="Open Sans" panose="020B0606030504020204" pitchFamily="34" charset="0"/>
              </a:rPr>
              <a:t> </a:t>
            </a:r>
            <a:r>
              <a:rPr lang="en-US" sz="2800" dirty="0" err="1">
                <a:latin typeface="Open Sans" panose="020B0606030504020204" pitchFamily="34" charset="0"/>
                <a:ea typeface="Open Sans" panose="020B0606030504020204" pitchFamily="34" charset="0"/>
                <a:cs typeface="Open Sans" panose="020B0606030504020204" pitchFamily="34" charset="0"/>
              </a:rPr>
              <a:t>आमतौर</a:t>
            </a:r>
            <a:r>
              <a:rPr lang="en-US" sz="2800" dirty="0">
                <a:latin typeface="Open Sans" panose="020B0606030504020204" pitchFamily="34" charset="0"/>
                <a:ea typeface="Open Sans" panose="020B0606030504020204" pitchFamily="34" charset="0"/>
                <a:cs typeface="Open Sans" panose="020B0606030504020204" pitchFamily="34" charset="0"/>
              </a:rPr>
              <a:t> </a:t>
            </a:r>
            <a:r>
              <a:rPr lang="en-US" sz="2800" dirty="0" err="1">
                <a:latin typeface="Open Sans" panose="020B0606030504020204" pitchFamily="34" charset="0"/>
                <a:ea typeface="Open Sans" panose="020B0606030504020204" pitchFamily="34" charset="0"/>
                <a:cs typeface="Open Sans" panose="020B0606030504020204" pitchFamily="34" charset="0"/>
              </a:rPr>
              <a:t>पर</a:t>
            </a:r>
            <a:r>
              <a:rPr lang="en-US" sz="2800" dirty="0">
                <a:latin typeface="Open Sans" panose="020B0606030504020204" pitchFamily="34" charset="0"/>
                <a:ea typeface="Open Sans" panose="020B0606030504020204" pitchFamily="34" charset="0"/>
                <a:cs typeface="Open Sans" panose="020B0606030504020204" pitchFamily="34" charset="0"/>
              </a:rPr>
              <a:t> </a:t>
            </a:r>
            <a:r>
              <a:rPr lang="en-US" sz="2800" dirty="0" err="1">
                <a:latin typeface="Open Sans" panose="020B0606030504020204" pitchFamily="34" charset="0"/>
                <a:ea typeface="Open Sans" panose="020B0606030504020204" pitchFamily="34" charset="0"/>
                <a:cs typeface="Open Sans" panose="020B0606030504020204" pitchFamily="34" charset="0"/>
              </a:rPr>
              <a:t>तरल</a:t>
            </a:r>
            <a:r>
              <a:rPr lang="en-US" sz="2800" dirty="0">
                <a:latin typeface="Open Sans" panose="020B0606030504020204" pitchFamily="34" charset="0"/>
                <a:ea typeface="Open Sans" panose="020B0606030504020204" pitchFamily="34" charset="0"/>
                <a:cs typeface="Open Sans" panose="020B0606030504020204" pitchFamily="34" charset="0"/>
              </a:rPr>
              <a:t> </a:t>
            </a:r>
            <a:r>
              <a:rPr lang="en-US" sz="2800" dirty="0" err="1">
                <a:latin typeface="Open Sans" panose="020B0606030504020204" pitchFamily="34" charset="0"/>
                <a:ea typeface="Open Sans" panose="020B0606030504020204" pitchFamily="34" charset="0"/>
                <a:cs typeface="Open Sans" panose="020B0606030504020204" pitchFamily="34" charset="0"/>
              </a:rPr>
              <a:t>अवस्था</a:t>
            </a:r>
            <a:r>
              <a:rPr lang="en-US" sz="2800" dirty="0">
                <a:latin typeface="Open Sans" panose="020B0606030504020204" pitchFamily="34" charset="0"/>
                <a:ea typeface="Open Sans" panose="020B0606030504020204" pitchFamily="34" charset="0"/>
                <a:cs typeface="Open Sans" panose="020B0606030504020204" pitchFamily="34" charset="0"/>
              </a:rPr>
              <a:t> </a:t>
            </a:r>
            <a:r>
              <a:rPr lang="en-US" sz="2800" dirty="0" err="1">
                <a:latin typeface="Open Sans" panose="020B0606030504020204" pitchFamily="34" charset="0"/>
                <a:ea typeface="Open Sans" panose="020B0606030504020204" pitchFamily="34" charset="0"/>
                <a:cs typeface="Open Sans" panose="020B0606030504020204" pitchFamily="34" charset="0"/>
              </a:rPr>
              <a:t>में</a:t>
            </a:r>
            <a:r>
              <a:rPr lang="en-US" sz="2800" dirty="0">
                <a:latin typeface="Open Sans" panose="020B0606030504020204" pitchFamily="34" charset="0"/>
                <a:ea typeface="Open Sans" panose="020B0606030504020204" pitchFamily="34" charset="0"/>
                <a:cs typeface="Open Sans" panose="020B0606030504020204" pitchFamily="34" charset="0"/>
              </a:rPr>
              <a:t> </a:t>
            </a:r>
            <a:r>
              <a:rPr lang="en-US" sz="2800" dirty="0" err="1">
                <a:latin typeface="Open Sans" panose="020B0606030504020204" pitchFamily="34" charset="0"/>
                <a:ea typeface="Open Sans" panose="020B0606030504020204" pitchFamily="34" charset="0"/>
                <a:cs typeface="Open Sans" panose="020B0606030504020204" pitchFamily="34" charset="0"/>
              </a:rPr>
              <a:t>होते</a:t>
            </a:r>
            <a:r>
              <a:rPr lang="en-US" sz="2800" dirty="0">
                <a:latin typeface="Open Sans" panose="020B0606030504020204" pitchFamily="34" charset="0"/>
                <a:ea typeface="Open Sans" panose="020B0606030504020204" pitchFamily="34" charset="0"/>
                <a:cs typeface="Open Sans" panose="020B0606030504020204" pitchFamily="34" charset="0"/>
              </a:rPr>
              <a:t> </a:t>
            </a:r>
            <a:r>
              <a:rPr lang="en-US" sz="2800" dirty="0" err="1">
                <a:latin typeface="Open Sans" panose="020B0606030504020204" pitchFamily="34" charset="0"/>
                <a:ea typeface="Open Sans" panose="020B0606030504020204" pitchFamily="34" charset="0"/>
                <a:cs typeface="Open Sans" panose="020B0606030504020204" pitchFamily="34" charset="0"/>
              </a:rPr>
              <a:t>हैं</a:t>
            </a:r>
            <a:r>
              <a:rPr lang="en-US" sz="2800" dirty="0">
                <a:latin typeface="Open Sans" panose="020B0606030504020204" pitchFamily="34" charset="0"/>
                <a:ea typeface="Open Sans" panose="020B0606030504020204" pitchFamily="34" charset="0"/>
                <a:cs typeface="Open Sans" panose="020B0606030504020204" pitchFamily="34" charset="0"/>
              </a:rPr>
              <a:t>।  </a:t>
            </a:r>
          </a:p>
          <a:p>
            <a:pPr>
              <a:defRPr/>
            </a:pPr>
            <a:r>
              <a:rPr lang="en-US" sz="2800" dirty="0" err="1">
                <a:latin typeface="Open Sans" panose="020B0606030504020204" pitchFamily="34" charset="0"/>
                <a:ea typeface="Open Sans" panose="020B0606030504020204" pitchFamily="34" charset="0"/>
                <a:cs typeface="Open Sans" panose="020B0606030504020204" pitchFamily="34" charset="0"/>
              </a:rPr>
              <a:t>फैलाव</a:t>
            </a:r>
            <a:r>
              <a:rPr lang="en-US" sz="2800" dirty="0">
                <a:latin typeface="Open Sans" panose="020B0606030504020204" pitchFamily="34" charset="0"/>
                <a:ea typeface="Open Sans" panose="020B0606030504020204" pitchFamily="34" charset="0"/>
                <a:cs typeface="Open Sans" panose="020B0606030504020204" pitchFamily="34" charset="0"/>
              </a:rPr>
              <a:t> </a:t>
            </a:r>
            <a:r>
              <a:rPr lang="en-US" sz="2800" dirty="0" err="1">
                <a:latin typeface="Open Sans" panose="020B0606030504020204" pitchFamily="34" charset="0"/>
                <a:ea typeface="Open Sans" panose="020B0606030504020204" pitchFamily="34" charset="0"/>
                <a:cs typeface="Open Sans" panose="020B0606030504020204" pitchFamily="34" charset="0"/>
              </a:rPr>
              <a:t>पर</a:t>
            </a:r>
            <a:r>
              <a:rPr lang="en-US" sz="2800" dirty="0">
                <a:latin typeface="Open Sans" panose="020B0606030504020204" pitchFamily="34" charset="0"/>
                <a:ea typeface="Open Sans" panose="020B0606030504020204" pitchFamily="34" charset="0"/>
                <a:cs typeface="Open Sans" panose="020B0606030504020204" pitchFamily="34" charset="0"/>
              </a:rPr>
              <a:t> </a:t>
            </a:r>
            <a:r>
              <a:rPr lang="en-US" sz="2800" dirty="0" err="1">
                <a:latin typeface="Open Sans" panose="020B0606030504020204" pitchFamily="34" charset="0"/>
                <a:ea typeface="Open Sans" panose="020B0606030504020204" pitchFamily="34" charset="0"/>
                <a:cs typeface="Open Sans" panose="020B0606030504020204" pitchFamily="34" charset="0"/>
              </a:rPr>
              <a:t>अधिक</a:t>
            </a:r>
            <a:r>
              <a:rPr lang="en-US" sz="2800" dirty="0">
                <a:latin typeface="Open Sans" panose="020B0606030504020204" pitchFamily="34" charset="0"/>
                <a:ea typeface="Open Sans" panose="020B0606030504020204" pitchFamily="34" charset="0"/>
                <a:cs typeface="Open Sans" panose="020B0606030504020204" pitchFamily="34" charset="0"/>
              </a:rPr>
              <a:t> </a:t>
            </a:r>
            <a:r>
              <a:rPr lang="en-US" sz="2800" dirty="0" err="1">
                <a:latin typeface="Open Sans" panose="020B0606030504020204" pitchFamily="34" charset="0"/>
                <a:ea typeface="Open Sans" panose="020B0606030504020204" pitchFamily="34" charset="0"/>
                <a:cs typeface="Open Sans" panose="020B0606030504020204" pitchFamily="34" charset="0"/>
              </a:rPr>
              <a:t>अस्थिर</a:t>
            </a:r>
            <a:r>
              <a:rPr lang="en-US" sz="2800" dirty="0">
                <a:latin typeface="Open Sans" panose="020B0606030504020204" pitchFamily="34" charset="0"/>
                <a:ea typeface="Open Sans" panose="020B0606030504020204" pitchFamily="34" charset="0"/>
                <a:cs typeface="Open Sans" panose="020B0606030504020204" pitchFamily="34" charset="0"/>
              </a:rPr>
              <a:t> - </a:t>
            </a:r>
            <a:r>
              <a:rPr lang="hi-IN" dirty="0"/>
              <a:t>तंत्रिका एजेंट, चाहे वे वाष्प के रूप में हों या तरल के रूप में, अत्यंत विषैले होते हैं।</a:t>
            </a:r>
            <a:endParaRPr lang="en-US" sz="2800" dirty="0">
              <a:latin typeface="Open Sans" panose="020B0606030504020204" pitchFamily="34" charset="0"/>
              <a:ea typeface="Open Sans" panose="020B0606030504020204" pitchFamily="34" charset="0"/>
              <a:cs typeface="Open Sans" panose="020B0606030504020204" pitchFamily="34" charset="0"/>
            </a:endParaRPr>
          </a:p>
          <a:p>
            <a:pPr marL="0" indent="0" algn="l" rtl="0">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302740" y="2857500"/>
            <a:ext cx="4182762" cy="1143000"/>
          </a:xfrm>
          <a:noFill/>
        </p:spPr>
        <p:txBody>
          <a:bodyPr>
            <a:normAutofit/>
          </a:bodyPr>
          <a:lstStyle/>
          <a:p>
            <a:pPr algn="ctr" rtl="0"/>
            <a:r>
              <a:rPr lang="en-US" sz="4000" b="1" dirty="0">
                <a:solidFill>
                  <a:srgbClr val="FF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तंत्रिका एजेंट</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a:extLst>
              <a:ext uri="{FF2B5EF4-FFF2-40B4-BE49-F238E27FC236}">
                <a16:creationId xmlns:a16="http://schemas.microsoft.com/office/drawing/2014/main" id="{6AF174A3-6C75-D814-1BF6-F89999FB5E45}"/>
              </a:ext>
            </a:extLst>
          </p:cNvPr>
          <p:cNvSpPr>
            <a:spLocks noGrp="1"/>
          </p:cNvSpPr>
          <p:nvPr>
            <p:ph type="sldNum" sz="quarter" idx="12"/>
          </p:nvPr>
        </p:nvSpPr>
        <p:spPr>
          <a:xfrm>
            <a:off x="8672385" y="6356350"/>
            <a:ext cx="2743200" cy="365125"/>
          </a:xfrm>
        </p:spPr>
        <p:txBody>
          <a:bodyPr/>
          <a:lstStyle/>
          <a:p>
            <a:pPr algn="l" rtl="0"/>
            <a:fld id="{2BB1E14F-796C-409E-9B94-89634ADD74DA}" type="slidenum">
              <a:rPr lang="en-IN" smtClean="0"/>
              <a:t>28</a:t>
            </a:fld>
            <a:endParaRPr lang="en-IN"/>
          </a:p>
        </p:txBody>
      </p:sp>
    </p:spTree>
    <p:extLst>
      <p:ext uri="{BB962C8B-B14F-4D97-AF65-F5344CB8AC3E}">
        <p14:creationId xmlns:p14="http://schemas.microsoft.com/office/powerpoint/2010/main" val="35643481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rtl="0"/>
            <a:endParaRPr lang="en-IN"/>
          </a:p>
        </p:txBody>
      </p:sp>
      <p:graphicFrame>
        <p:nvGraphicFramePr>
          <p:cNvPr id="14" name="Group 60"/>
          <p:cNvGraphicFramePr>
            <a:graphicFrameLocks/>
          </p:cNvGraphicFramePr>
          <p:nvPr>
            <p:extLst>
              <p:ext uri="{D42A27DB-BD31-4B8C-83A1-F6EECF244321}">
                <p14:modId xmlns:p14="http://schemas.microsoft.com/office/powerpoint/2010/main" val="1667366637"/>
              </p:ext>
            </p:extLst>
          </p:nvPr>
        </p:nvGraphicFramePr>
        <p:xfrm>
          <a:off x="1804085" y="721037"/>
          <a:ext cx="9068831" cy="5581405"/>
        </p:xfrm>
        <a:graphic>
          <a:graphicData uri="http://schemas.openxmlformats.org/drawingml/2006/table">
            <a:tbl>
              <a:tblPr/>
              <a:tblGrid>
                <a:gridCol w="2772745">
                  <a:extLst>
                    <a:ext uri="{9D8B030D-6E8A-4147-A177-3AD203B41FA5}">
                      <a16:colId xmlns:a16="http://schemas.microsoft.com/office/drawing/2014/main" val="20000"/>
                    </a:ext>
                  </a:extLst>
                </a:gridCol>
                <a:gridCol w="2038512">
                  <a:extLst>
                    <a:ext uri="{9D8B030D-6E8A-4147-A177-3AD203B41FA5}">
                      <a16:colId xmlns:a16="http://schemas.microsoft.com/office/drawing/2014/main" val="20001"/>
                    </a:ext>
                  </a:extLst>
                </a:gridCol>
                <a:gridCol w="1857616">
                  <a:extLst>
                    <a:ext uri="{9D8B030D-6E8A-4147-A177-3AD203B41FA5}">
                      <a16:colId xmlns:a16="http://schemas.microsoft.com/office/drawing/2014/main" val="20002"/>
                    </a:ext>
                  </a:extLst>
                </a:gridCol>
                <a:gridCol w="2399958">
                  <a:extLst>
                    <a:ext uri="{9D8B030D-6E8A-4147-A177-3AD203B41FA5}">
                      <a16:colId xmlns:a16="http://schemas.microsoft.com/office/drawing/2014/main" val="20003"/>
                    </a:ext>
                  </a:extLst>
                </a:gridCol>
              </a:tblGrid>
              <a:tr h="7897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ar-SA" sz="2400" b="0" i="0" u="none" strike="noStrike" cap="none" normalizeH="0" baseline="0" dirty="0">
                          <a:ln>
                            <a:noFill/>
                          </a:ln>
                          <a:solidFill>
                            <a:schemeClr val="tx1"/>
                          </a:solidFill>
                          <a:effectLst/>
                          <a:latin typeface="Times New Roman" pitchFamily="18" charset="0"/>
                          <a:cs typeface="Times New Roman" pitchFamily="18" charset="0"/>
                        </a:rPr>
                        <a:t>सामान्य नाम/सैन्य प्रतीक</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L="77153" marR="77153" marT="38568" marB="3856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ar-SA" sz="2400" b="0" i="0" u="none" strike="noStrike" cap="none" normalizeH="0" baseline="0">
                          <a:ln>
                            <a:noFill/>
                          </a:ln>
                          <a:solidFill>
                            <a:schemeClr val="tx1"/>
                          </a:solidFill>
                          <a:effectLst/>
                          <a:latin typeface="Times New Roman" pitchFamily="18" charset="0"/>
                          <a:cs typeface="Times New Roman" pitchFamily="18" charset="0"/>
                        </a:rPr>
                        <a:t>तबुन जीए</a:t>
                      </a:r>
                      <a:endParaRPr kumimoji="0" lang="en-US" sz="2400" b="0" i="0" u="none" strike="noStrike" cap="none" normalizeH="0" baseline="0">
                        <a:ln>
                          <a:noFill/>
                        </a:ln>
                        <a:solidFill>
                          <a:schemeClr val="tx1"/>
                        </a:solidFill>
                        <a:effectLst/>
                        <a:latin typeface="Times New Roman" pitchFamily="18" charset="0"/>
                        <a:cs typeface="Times New Roman" pitchFamily="18" charset="0"/>
                      </a:endParaRPr>
                    </a:p>
                  </a:txBody>
                  <a:tcPr marL="77153" marR="77153" marT="38568" marB="385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सरीन जी.बी.</a:t>
                      </a:r>
                    </a:p>
                  </a:txBody>
                  <a:tcPr marL="77153" marR="77153" marT="38568" marB="385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ar-SA" sz="2400" b="0" i="0" u="none" strike="noStrike" cap="none" normalizeH="0" baseline="0">
                          <a:ln>
                            <a:noFill/>
                          </a:ln>
                          <a:solidFill>
                            <a:schemeClr val="tx1"/>
                          </a:solidFill>
                          <a:effectLst/>
                          <a:latin typeface="Times New Roman" pitchFamily="18" charset="0"/>
                          <a:cs typeface="Times New Roman" pitchFamily="18" charset="0"/>
                        </a:rPr>
                        <a:t>सोमन जीडी</a:t>
                      </a:r>
                      <a:endParaRPr kumimoji="0" lang="en-US" sz="2400" b="0" i="0" u="none" strike="noStrike" cap="none" normalizeH="0" baseline="0">
                        <a:ln>
                          <a:noFill/>
                        </a:ln>
                        <a:solidFill>
                          <a:schemeClr val="tx1"/>
                        </a:solidFill>
                        <a:effectLst/>
                        <a:latin typeface="Times New Roman" pitchFamily="18" charset="0"/>
                        <a:cs typeface="Times New Roman" pitchFamily="18" charset="0"/>
                      </a:endParaRPr>
                    </a:p>
                  </a:txBody>
                  <a:tcPr marL="77153" marR="77153" marT="38568" marB="3856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25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ar-SA" sz="2400" b="0" i="0" u="none" strike="noStrike" cap="none" normalizeH="0" baseline="0" dirty="0">
                          <a:ln>
                            <a:noFill/>
                          </a:ln>
                          <a:solidFill>
                            <a:schemeClr val="tx1"/>
                          </a:solidFill>
                          <a:effectLst/>
                          <a:latin typeface="Times New Roman" pitchFamily="18" charset="0"/>
                          <a:cs typeface="Times New Roman" pitchFamily="18" charset="0"/>
                        </a:rPr>
                        <a:t>अस्थिरता/स्थिरता</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L="77153" marR="77153" marT="38568" marB="3856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ar-SA" sz="2400" b="0" i="0" u="none" strike="noStrike" cap="none" normalizeH="0" baseline="0">
                          <a:ln>
                            <a:noFill/>
                          </a:ln>
                          <a:solidFill>
                            <a:schemeClr val="tx1"/>
                          </a:solidFill>
                          <a:effectLst/>
                          <a:latin typeface="Times New Roman" pitchFamily="18" charset="0"/>
                          <a:cs typeface="Times New Roman" pitchFamily="18" charset="0"/>
                        </a:rPr>
                        <a:t>अर्ध-स्थायी स्थायी</a:t>
                      </a:r>
                      <a:endParaRPr kumimoji="0" lang="en-US" sz="2400" b="0" i="0" u="none" strike="noStrike" cap="none" normalizeH="0" baseline="0">
                        <a:ln>
                          <a:noFill/>
                        </a:ln>
                        <a:solidFill>
                          <a:schemeClr val="tx1"/>
                        </a:solidFill>
                        <a:effectLst/>
                        <a:latin typeface="Times New Roman" pitchFamily="18" charset="0"/>
                        <a:cs typeface="Times New Roman" pitchFamily="18" charset="0"/>
                      </a:endParaRPr>
                    </a:p>
                  </a:txBody>
                  <a:tcPr marL="77153" marR="77153" marT="38568" marB="3856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algn="l" rtl="0"/>
                      <a:endParaRPr lang="en-IN"/>
                    </a:p>
                  </a:txBody>
                  <a:tcPr/>
                </a:tc>
                <a:tc hMerge="1">
                  <a:txBody>
                    <a:bodyPr/>
                    <a:lstStyle/>
                    <a:p>
                      <a:pPr algn="l" rtl="0"/>
                      <a:endParaRPr lang="en-IN"/>
                    </a:p>
                  </a:txBody>
                  <a:tcPr/>
                </a:tc>
                <a:extLst>
                  <a:ext uri="{0D108BD9-81ED-4DB2-BD59-A6C34878D82A}">
                    <a16:rowId xmlns:a16="http://schemas.microsoft.com/office/drawing/2014/main" val="10001"/>
                  </a:ext>
                </a:extLst>
              </a:tr>
              <a:tr h="4325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ar-SA" sz="2400" b="0" i="0" u="none" strike="noStrike" cap="none" normalizeH="0" baseline="0" dirty="0">
                          <a:ln>
                            <a:noFill/>
                          </a:ln>
                          <a:solidFill>
                            <a:schemeClr val="tx1"/>
                          </a:solidFill>
                          <a:effectLst/>
                          <a:latin typeface="Times New Roman" pitchFamily="18" charset="0"/>
                          <a:cs typeface="Times New Roman" pitchFamily="18" charset="0"/>
                        </a:rPr>
                        <a:t>प्रवेश मार्ग</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L="77153" marR="77153" marT="38568" marB="3856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914400" marR="0" lvl="2" indent="0" algn="l" defTabSz="914400" rtl="0" eaLnBrk="0" fontAlgn="base" latinLnBrk="0" hangingPunct="0">
                        <a:lnSpc>
                          <a:spcPct val="100000"/>
                        </a:lnSpc>
                        <a:spcBef>
                          <a:spcPct val="0"/>
                        </a:spcBef>
                        <a:spcAft>
                          <a:spcPct val="0"/>
                        </a:spcAft>
                        <a:buClrTx/>
                        <a:buSzTx/>
                        <a:buFontTx/>
                        <a:buChar char="•"/>
                        <a:tabLst/>
                      </a:pPr>
                      <a:r>
                        <a:rPr kumimoji="0" lang="en-US" altLang="ar-SA" sz="2400" b="0" i="0" u="none" strike="noStrike" cap="none" normalizeH="0" baseline="0">
                          <a:ln>
                            <a:noFill/>
                          </a:ln>
                          <a:solidFill>
                            <a:schemeClr val="tx1"/>
                          </a:solidFill>
                          <a:effectLst/>
                          <a:latin typeface="Times New Roman" pitchFamily="18" charset="0"/>
                          <a:cs typeface="Times New Roman" pitchFamily="18" charset="0"/>
                        </a:rPr>
                        <a:t>त्वचा • श्वसन</a:t>
                      </a:r>
                      <a:endParaRPr kumimoji="0" lang="en-US" sz="2400" b="0" i="0" u="none" strike="noStrike" cap="none" normalizeH="0" baseline="0">
                        <a:ln>
                          <a:noFill/>
                        </a:ln>
                        <a:solidFill>
                          <a:schemeClr val="tx1"/>
                        </a:solidFill>
                        <a:effectLst/>
                        <a:latin typeface="Times New Roman" pitchFamily="18" charset="0"/>
                        <a:cs typeface="Times New Roman" pitchFamily="18" charset="0"/>
                      </a:endParaRPr>
                    </a:p>
                  </a:txBody>
                  <a:tcPr marL="77153" marR="77153" marT="38568" marB="3856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algn="l" rtl="0"/>
                      <a:endParaRPr lang="en-IN"/>
                    </a:p>
                  </a:txBody>
                  <a:tcPr/>
                </a:tc>
                <a:tc hMerge="1">
                  <a:txBody>
                    <a:bodyPr/>
                    <a:lstStyle/>
                    <a:p>
                      <a:pPr algn="l" rtl="0"/>
                      <a:endParaRPr lang="en-IN"/>
                    </a:p>
                  </a:txBody>
                  <a:tcPr/>
                </a:tc>
                <a:extLst>
                  <a:ext uri="{0D108BD9-81ED-4DB2-BD59-A6C34878D82A}">
                    <a16:rowId xmlns:a16="http://schemas.microsoft.com/office/drawing/2014/main" val="10002"/>
                  </a:ext>
                </a:extLst>
              </a:tr>
              <a:tr h="4325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ar-SA" sz="2400" b="0" i="0" u="none" strike="noStrike" cap="none" normalizeH="0" baseline="0" dirty="0">
                          <a:ln>
                            <a:noFill/>
                          </a:ln>
                          <a:solidFill>
                            <a:schemeClr val="tx1"/>
                          </a:solidFill>
                          <a:effectLst/>
                          <a:latin typeface="Times New Roman" pitchFamily="18" charset="0"/>
                          <a:cs typeface="Times New Roman" pitchFamily="18" charset="0"/>
                        </a:rPr>
                        <a:t>कार्रवाई की दर</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L="77153" marR="77153" marT="38568" marB="3856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ar-SA" sz="2400" b="0" i="0" u="none" strike="noStrike" cap="none" normalizeH="0" baseline="0">
                          <a:ln>
                            <a:noFill/>
                          </a:ln>
                          <a:solidFill>
                            <a:schemeClr val="tx1"/>
                          </a:solidFill>
                          <a:effectLst/>
                          <a:latin typeface="Times New Roman" pitchFamily="18" charset="0"/>
                          <a:cs typeface="Times New Roman" pitchFamily="18" charset="0"/>
                        </a:rPr>
                        <a:t>अत्यंत तीव्र</a:t>
                      </a:r>
                      <a:endParaRPr kumimoji="0" lang="en-US" sz="2400" b="0" i="0" u="none" strike="noStrike" cap="none" normalizeH="0" baseline="0">
                        <a:ln>
                          <a:noFill/>
                        </a:ln>
                        <a:solidFill>
                          <a:schemeClr val="tx1"/>
                        </a:solidFill>
                        <a:effectLst/>
                        <a:latin typeface="Times New Roman" pitchFamily="18" charset="0"/>
                        <a:cs typeface="Times New Roman" pitchFamily="18" charset="0"/>
                      </a:endParaRPr>
                    </a:p>
                  </a:txBody>
                  <a:tcPr marL="77153" marR="77153" marT="38568" marB="3856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algn="l" rtl="0"/>
                      <a:endParaRPr lang="en-IN"/>
                    </a:p>
                  </a:txBody>
                  <a:tcPr/>
                </a:tc>
                <a:tc hMerge="1">
                  <a:txBody>
                    <a:bodyPr/>
                    <a:lstStyle/>
                    <a:p>
                      <a:pPr algn="l" rtl="0"/>
                      <a:endParaRPr lang="en-IN"/>
                    </a:p>
                  </a:txBody>
                  <a:tcPr/>
                </a:tc>
                <a:extLst>
                  <a:ext uri="{0D108BD9-81ED-4DB2-BD59-A6C34878D82A}">
                    <a16:rowId xmlns:a16="http://schemas.microsoft.com/office/drawing/2014/main" val="10003"/>
                  </a:ext>
                </a:extLst>
              </a:tr>
              <a:tr h="6405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ar-SA" sz="2400" b="0" i="0" u="none" strike="noStrike" cap="none" normalizeH="0" baseline="0" dirty="0">
                          <a:ln>
                            <a:noFill/>
                          </a:ln>
                          <a:solidFill>
                            <a:schemeClr val="tx1"/>
                          </a:solidFill>
                          <a:effectLst/>
                          <a:latin typeface="Times New Roman" pitchFamily="18" charset="0"/>
                          <a:cs typeface="Times New Roman" pitchFamily="18" charset="0"/>
                        </a:rPr>
                        <a:t>गंध</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L="77153" marR="77153" marT="38568" marB="3856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ar-SA" sz="2400" b="0" i="0" u="none" strike="noStrike" cap="none" normalizeH="0" baseline="0">
                          <a:ln>
                            <a:noFill/>
                          </a:ln>
                          <a:solidFill>
                            <a:schemeClr val="tx1"/>
                          </a:solidFill>
                          <a:effectLst/>
                          <a:latin typeface="Times New Roman" pitchFamily="18" charset="0"/>
                          <a:cs typeface="Times New Roman" pitchFamily="18" charset="0"/>
                        </a:rPr>
                        <a:t>फल             	</a:t>
                      </a:r>
                      <a:endParaRPr kumimoji="0" lang="en-US" sz="2400" b="0" i="0" u="none" strike="noStrike" cap="none" normalizeH="0" baseline="0">
                        <a:ln>
                          <a:noFill/>
                        </a:ln>
                        <a:solidFill>
                          <a:schemeClr val="tx1"/>
                        </a:solidFill>
                        <a:effectLst/>
                        <a:latin typeface="Times New Roman" pitchFamily="18" charset="0"/>
                        <a:cs typeface="Times New Roman" pitchFamily="18" charset="0"/>
                      </a:endParaRPr>
                    </a:p>
                  </a:txBody>
                  <a:tcPr marL="77153" marR="77153" marT="38568" marB="385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ar-SA" sz="2400" b="0" i="0" u="none" strike="noStrike" cap="none" normalizeH="0" baseline="0">
                          <a:ln>
                            <a:noFill/>
                          </a:ln>
                          <a:solidFill>
                            <a:schemeClr val="tx1"/>
                          </a:solidFill>
                          <a:effectLst/>
                          <a:latin typeface="Times New Roman" pitchFamily="18" charset="0"/>
                          <a:cs typeface="Times New Roman" pitchFamily="18" charset="0"/>
                        </a:rPr>
                        <a:t>कपूर</a:t>
                      </a:r>
                      <a:endParaRPr kumimoji="0" lang="en-US" sz="2400" b="0" i="0" u="none" strike="noStrike" cap="none" normalizeH="0" baseline="0">
                        <a:ln>
                          <a:noFill/>
                        </a:ln>
                        <a:solidFill>
                          <a:schemeClr val="tx1"/>
                        </a:solidFill>
                        <a:effectLst/>
                        <a:latin typeface="Times New Roman" pitchFamily="18" charset="0"/>
                        <a:cs typeface="Times New Roman" pitchFamily="18" charset="0"/>
                      </a:endParaRPr>
                    </a:p>
                  </a:txBody>
                  <a:tcPr marL="77153" marR="77153" marT="38568" marB="385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ar-SA" sz="2400" b="0" i="0" u="none" strike="noStrike" cap="none" normalizeH="0" baseline="0">
                          <a:ln>
                            <a:noFill/>
                          </a:ln>
                          <a:solidFill>
                            <a:schemeClr val="tx1"/>
                          </a:solidFill>
                          <a:effectLst/>
                          <a:latin typeface="Times New Roman" pitchFamily="18" charset="0"/>
                          <a:cs typeface="Times New Roman" pitchFamily="18" charset="0"/>
                        </a:rPr>
                        <a:t>    सल्फर</a:t>
                      </a:r>
                      <a:endParaRPr kumimoji="0" lang="en-US" sz="2400" b="0" i="0" u="none" strike="noStrike" cap="none" normalizeH="0" baseline="0">
                        <a:ln>
                          <a:noFill/>
                        </a:ln>
                        <a:solidFill>
                          <a:schemeClr val="tx1"/>
                        </a:solidFill>
                        <a:effectLst/>
                        <a:latin typeface="Times New Roman" pitchFamily="18" charset="0"/>
                        <a:cs typeface="Times New Roman" pitchFamily="18" charset="0"/>
                      </a:endParaRPr>
                    </a:p>
                  </a:txBody>
                  <a:tcPr marL="77153" marR="77153" marT="38568" marB="3856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1469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ar-SA" sz="2400" b="0" i="0" u="none" strike="noStrike" cap="none" normalizeH="0" baseline="0" dirty="0">
                          <a:ln>
                            <a:noFill/>
                          </a:ln>
                          <a:solidFill>
                            <a:schemeClr val="tx1"/>
                          </a:solidFill>
                          <a:effectLst/>
                          <a:latin typeface="Times New Roman" pitchFamily="18" charset="0"/>
                          <a:cs typeface="Times New Roman" pitchFamily="18" charset="0"/>
                        </a:rPr>
                        <a:t>लक्षण</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L="77153" marR="77153" marT="38568" marB="3856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ar-SA" sz="2400" b="0" i="0" u="none" strike="noStrike" cap="none" normalizeH="0" baseline="0">
                          <a:ln>
                            <a:noFill/>
                          </a:ln>
                          <a:solidFill>
                            <a:schemeClr val="tx1"/>
                          </a:solidFill>
                          <a:effectLst/>
                          <a:latin typeface="Times New Roman" pitchFamily="18" charset="0"/>
                          <a:cs typeface="Times New Roman" pitchFamily="18" charset="0"/>
                        </a:rPr>
                        <a:t>      पुतलियाँ पिन की तरह सिकुड़ना, लार आना, उल्टी/दस्त, मरोड़, सांस लेने में कठिनाई, बेहोशी  </a:t>
                      </a:r>
                      <a:endParaRPr kumimoji="0" lang="en-US" sz="2400" b="0" i="0" u="none" strike="noStrike" cap="none" normalizeH="0" baseline="0">
                        <a:ln>
                          <a:noFill/>
                        </a:ln>
                        <a:solidFill>
                          <a:schemeClr val="tx1"/>
                        </a:solidFill>
                        <a:effectLst/>
                        <a:latin typeface="Times New Roman" pitchFamily="18" charset="0"/>
                        <a:cs typeface="Times New Roman" pitchFamily="18" charset="0"/>
                      </a:endParaRPr>
                    </a:p>
                  </a:txBody>
                  <a:tcPr marL="77153" marR="77153" marT="38568" marB="3856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algn="l" rtl="0"/>
                      <a:endParaRPr lang="en-IN"/>
                    </a:p>
                  </a:txBody>
                  <a:tcPr/>
                </a:tc>
                <a:tc hMerge="1">
                  <a:txBody>
                    <a:bodyPr/>
                    <a:lstStyle/>
                    <a:p>
                      <a:pPr algn="l" rtl="0"/>
                      <a:endParaRPr lang="en-IN"/>
                    </a:p>
                  </a:txBody>
                  <a:tcPr/>
                </a:tc>
                <a:extLst>
                  <a:ext uri="{0D108BD9-81ED-4DB2-BD59-A6C34878D82A}">
                    <a16:rowId xmlns:a16="http://schemas.microsoft.com/office/drawing/2014/main" val="10005"/>
                  </a:ext>
                </a:extLst>
              </a:tr>
              <a:tr h="4325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ar-SA" sz="2400" b="0" i="0" u="none" strike="noStrike" cap="none" normalizeH="0" baseline="0" dirty="0">
                          <a:ln>
                            <a:noFill/>
                          </a:ln>
                          <a:solidFill>
                            <a:schemeClr val="tx1"/>
                          </a:solidFill>
                          <a:effectLst/>
                          <a:latin typeface="Times New Roman" pitchFamily="18" charset="0"/>
                          <a:cs typeface="Times New Roman" pitchFamily="18" charset="0"/>
                        </a:rPr>
                        <a:t>सुरक्षा</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L="77153" marR="77153" marT="38568" marB="3856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ar-SA" sz="2400" b="0" i="0" u="none" strike="noStrike" cap="none" normalizeH="0" baseline="0" dirty="0">
                          <a:ln>
                            <a:noFill/>
                          </a:ln>
                          <a:solidFill>
                            <a:schemeClr val="tx1"/>
                          </a:solidFill>
                          <a:effectLst/>
                          <a:latin typeface="Times New Roman" pitchFamily="18" charset="0"/>
                          <a:cs typeface="Times New Roman" pitchFamily="18" charset="0"/>
                        </a:rPr>
                        <a:t>• श्वसन और त्वचा</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L="77153" marR="77153" marT="38568" marB="3856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algn="l" rtl="0"/>
                      <a:endParaRPr lang="en-IN"/>
                    </a:p>
                  </a:txBody>
                  <a:tcPr/>
                </a:tc>
                <a:tc hMerge="1">
                  <a:txBody>
                    <a:bodyPr/>
                    <a:lstStyle/>
                    <a:p>
                      <a:pPr algn="l" rtl="0"/>
                      <a:endParaRPr lang="en-IN"/>
                    </a:p>
                  </a:txBody>
                  <a:tcPr/>
                </a:tc>
                <a:extLst>
                  <a:ext uri="{0D108BD9-81ED-4DB2-BD59-A6C34878D82A}">
                    <a16:rowId xmlns:a16="http://schemas.microsoft.com/office/drawing/2014/main" val="10006"/>
                  </a:ext>
                </a:extLst>
              </a:tr>
              <a:tr h="4325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ar-SA" sz="2400" b="0" i="0" u="none" strike="noStrike" cap="none" normalizeH="0" baseline="0" dirty="0">
                          <a:ln>
                            <a:noFill/>
                          </a:ln>
                          <a:solidFill>
                            <a:schemeClr val="tx1"/>
                          </a:solidFill>
                          <a:effectLst/>
                          <a:latin typeface="Times New Roman" pitchFamily="18" charset="0"/>
                          <a:cs typeface="Times New Roman" pitchFamily="18" charset="0"/>
                        </a:rPr>
                        <a:t>प्राथमिक चिकित्सा</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L="77153" marR="77153" marT="38568" marB="3856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ar-SA" sz="2400" b="0" i="0" u="none" strike="noStrike" cap="none" normalizeH="0" baseline="0" dirty="0">
                          <a:ln>
                            <a:noFill/>
                          </a:ln>
                          <a:solidFill>
                            <a:schemeClr val="tx1"/>
                          </a:solidFill>
                          <a:effectLst/>
                          <a:latin typeface="Times New Roman" pitchFamily="18" charset="0"/>
                          <a:cs typeface="Times New Roman" pitchFamily="18" charset="0"/>
                        </a:rPr>
                        <a:t>• एट्रोपिन • 2-पैम क्लोराइड</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L="77153" marR="77153" marT="38568" marB="3856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algn="l" rtl="0"/>
                      <a:endParaRPr lang="en-IN"/>
                    </a:p>
                  </a:txBody>
                  <a:tcPr/>
                </a:tc>
                <a:tc hMerge="1">
                  <a:txBody>
                    <a:bodyPr/>
                    <a:lstStyle/>
                    <a:p>
                      <a:pPr algn="l" rtl="0"/>
                      <a:endParaRPr lang="en-IN"/>
                    </a:p>
                  </a:txBody>
                  <a:tcPr/>
                </a:tc>
                <a:extLst>
                  <a:ext uri="{0D108BD9-81ED-4DB2-BD59-A6C34878D82A}">
                    <a16:rowId xmlns:a16="http://schemas.microsoft.com/office/drawing/2014/main" val="10007"/>
                  </a:ext>
                </a:extLst>
              </a:tr>
              <a:tr h="7897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ar-SA" sz="2400" b="0" i="0" u="none" strike="noStrike" cap="none" normalizeH="0" baseline="0">
                          <a:ln>
                            <a:noFill/>
                          </a:ln>
                          <a:solidFill>
                            <a:schemeClr val="tx1"/>
                          </a:solidFill>
                          <a:effectLst/>
                          <a:latin typeface="Times New Roman" pitchFamily="18" charset="0"/>
                          <a:cs typeface="Times New Roman" pitchFamily="18" charset="0"/>
                        </a:rPr>
                        <a:t>शुद्धीकरण</a:t>
                      </a:r>
                      <a:endParaRPr kumimoji="0" lang="en-US" sz="2400" b="0" i="0" u="none" strike="noStrike" cap="none" normalizeH="0" baseline="0">
                        <a:ln>
                          <a:noFill/>
                        </a:ln>
                        <a:solidFill>
                          <a:schemeClr val="tx1"/>
                        </a:solidFill>
                        <a:effectLst/>
                        <a:latin typeface="Times New Roman" pitchFamily="18" charset="0"/>
                        <a:cs typeface="Times New Roman" pitchFamily="18" charset="0"/>
                      </a:endParaRPr>
                    </a:p>
                  </a:txBody>
                  <a:tcPr marL="77153" marR="77153" marT="38568" marB="3856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ar-SA" sz="2400" b="0" i="0" u="none" strike="noStrike" cap="none" normalizeH="0" baseline="0" dirty="0">
                          <a:ln>
                            <a:noFill/>
                          </a:ln>
                          <a:solidFill>
                            <a:schemeClr val="tx1"/>
                          </a:solidFill>
                          <a:effectLst/>
                          <a:latin typeface="Times New Roman" pitchFamily="18" charset="0"/>
                          <a:cs typeface="Times New Roman" pitchFamily="18" charset="0"/>
                        </a:rPr>
                        <a:t>• एजेंट हटाएँ • पानी से धोएँ या ब्लीच को पतला करें</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L="77153" marR="77153" marT="38568" marB="3856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pPr algn="l" rtl="0"/>
                      <a:endParaRPr lang="en-IN"/>
                    </a:p>
                  </a:txBody>
                  <a:tcPr/>
                </a:tc>
                <a:tc hMerge="1">
                  <a:txBody>
                    <a:bodyPr/>
                    <a:lstStyle/>
                    <a:p>
                      <a:pPr algn="l" rtl="0"/>
                      <a:endParaRPr lang="en-IN"/>
                    </a:p>
                  </a:txBody>
                  <a:tcPr/>
                </a:tc>
                <a:extLst>
                  <a:ext uri="{0D108BD9-81ED-4DB2-BD59-A6C34878D82A}">
                    <a16:rowId xmlns:a16="http://schemas.microsoft.com/office/drawing/2014/main" val="10008"/>
                  </a:ext>
                </a:extLst>
              </a:tr>
            </a:tbl>
          </a:graphicData>
        </a:graphic>
      </p:graphicFrame>
      <p:sp>
        <p:nvSpPr>
          <p:cNvPr id="2" name="Slide Number Placeholder 1">
            <a:extLst>
              <a:ext uri="{FF2B5EF4-FFF2-40B4-BE49-F238E27FC236}">
                <a16:creationId xmlns:a16="http://schemas.microsoft.com/office/drawing/2014/main" id="{B7022792-C13D-E240-311C-8DDE277ED1F3}"/>
              </a:ext>
            </a:extLst>
          </p:cNvPr>
          <p:cNvSpPr>
            <a:spLocks noGrp="1"/>
          </p:cNvSpPr>
          <p:nvPr>
            <p:ph type="sldNum" sz="quarter" idx="12"/>
          </p:nvPr>
        </p:nvSpPr>
        <p:spPr>
          <a:xfrm>
            <a:off x="8511744" y="6355423"/>
            <a:ext cx="3013710" cy="365125"/>
          </a:xfrm>
        </p:spPr>
        <p:txBody>
          <a:bodyPr/>
          <a:lstStyle/>
          <a:p>
            <a:pPr algn="l" rtl="0"/>
            <a:fld id="{2BB1E14F-796C-409E-9B94-89634ADD74DA}" type="slidenum">
              <a:rPr lang="en-IN" smtClean="0"/>
              <a:t>29</a:t>
            </a:fld>
            <a:endParaRPr lang="en-IN" dirty="0"/>
          </a:p>
        </p:txBody>
      </p:sp>
    </p:spTree>
    <p:extLst>
      <p:ext uri="{BB962C8B-B14F-4D97-AF65-F5344CB8AC3E}">
        <p14:creationId xmlns:p14="http://schemas.microsoft.com/office/powerpoint/2010/main" val="1656551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61870-A476-4186-2AF5-43AC3CBDE3DB}"/>
              </a:ext>
            </a:extLst>
          </p:cNvPr>
          <p:cNvSpPr>
            <a:spLocks noGrp="1"/>
          </p:cNvSpPr>
          <p:nvPr>
            <p:ph type="title"/>
          </p:nvPr>
        </p:nvSpPr>
        <p:spPr>
          <a:xfrm>
            <a:off x="271848" y="2248929"/>
            <a:ext cx="3781168" cy="556055"/>
          </a:xfrm>
        </p:spPr>
        <p:txBody>
          <a:bodyPr>
            <a:noAutofit/>
          </a:bodyPr>
          <a:lstStyle/>
          <a:p>
            <a:pPr algn="l" rtl="0"/>
            <a:r>
              <a:rPr lang="en-IN" sz="32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en-IN" sz="3600" b="1" dirty="0">
                <a:solidFill>
                  <a:srgbClr val="C00000"/>
                </a:solidFill>
                <a:latin typeface="Open Sans"/>
                <a:cs typeface="Arial"/>
              </a:rPr>
              <a:t>परिचय</a:t>
            </a:r>
            <a:endParaRPr lang="en-IN" sz="4000" b="1" dirty="0">
              <a:solidFill>
                <a:srgbClr val="C00000"/>
              </a:solidFill>
              <a:latin typeface="Open Sans"/>
              <a:cs typeface="Arial"/>
            </a:endParaRPr>
          </a:p>
        </p:txBody>
      </p:sp>
      <p:sp>
        <p:nvSpPr>
          <p:cNvPr id="3" name="Content Placeholder 2">
            <a:extLst>
              <a:ext uri="{FF2B5EF4-FFF2-40B4-BE49-F238E27FC236}">
                <a16:creationId xmlns:a16="http://schemas.microsoft.com/office/drawing/2014/main" id="{460D9190-D372-3F57-9CED-8474FBD30A9A}"/>
              </a:ext>
            </a:extLst>
          </p:cNvPr>
          <p:cNvSpPr>
            <a:spLocks noGrp="1"/>
          </p:cNvSpPr>
          <p:nvPr>
            <p:ph idx="1"/>
          </p:nvPr>
        </p:nvSpPr>
        <p:spPr>
          <a:xfrm>
            <a:off x="4238072" y="1223319"/>
            <a:ext cx="7682080" cy="4835601"/>
          </a:xfrm>
        </p:spPr>
        <p:txBody>
          <a:bodyPr>
            <a:noAutofit/>
          </a:bodyPr>
          <a:lstStyle/>
          <a:p>
            <a:pPr algn="l" rtl="0">
              <a:lnSpc>
                <a:spcPct val="150000"/>
              </a:lnSpc>
            </a:pPr>
            <a:r>
              <a:rPr lang="en-US" sz="2400" b="0" i="0" dirty="0">
                <a:effectLst/>
                <a:latin typeface="Open Sans" panose="020B0606030504020204" pitchFamily="34" charset="0"/>
                <a:ea typeface="Open Sans" panose="020B0606030504020204" pitchFamily="34" charset="0"/>
                <a:cs typeface="Open Sans" panose="020B0606030504020204" pitchFamily="34" charset="0"/>
              </a:rPr>
              <a:t>सीबीआरएन (रासायनिक, जैविक, रेडियोलॉजिकल और परमाणु) आपात स्थितियों में ट्राइएज और हताहत प्रबंधन, सीबीआरएन घटनाओं से प्रभावित व्यक्तियों का आकलन करने, उन्हें प्राथमिकता देने और चिकित्सा देखभाल प्रदान करने के व्यवस्थित दृष्टिकोण को संदर्भित करता है।</a:t>
            </a:r>
          </a:p>
          <a:p>
            <a:pPr algn="l" rtl="0">
              <a:lnSpc>
                <a:spcPct val="150000"/>
              </a:lnSpc>
            </a:pPr>
            <a:r>
              <a:rPr lang="en-US" sz="2400" b="0" i="0" dirty="0">
                <a:effectLst/>
                <a:latin typeface="Open Sans" panose="020B0606030504020204" pitchFamily="34" charset="0"/>
                <a:ea typeface="Open Sans" panose="020B0606030504020204" pitchFamily="34" charset="0"/>
                <a:cs typeface="Open Sans" panose="020B0606030504020204" pitchFamily="34" charset="0"/>
              </a:rPr>
              <a:t>इन घटनाओं में खतरनाक पदार्थों या कारकों का निकलना या उनके संपर्क में आना शामिल है, जो मानव स्वास्थ्य को गंभीर नुकसान पहुंचा सकते हैं।</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IN"/>
          </a:p>
        </p:txBody>
      </p:sp>
      <p:sp>
        <p:nvSpPr>
          <p:cNvPr id="5" name="Slide Number Placeholder 4">
            <a:extLst>
              <a:ext uri="{FF2B5EF4-FFF2-40B4-BE49-F238E27FC236}">
                <a16:creationId xmlns:a16="http://schemas.microsoft.com/office/drawing/2014/main" id="{4479BDE6-6A16-441E-1107-C46005E76ED5}"/>
              </a:ext>
            </a:extLst>
          </p:cNvPr>
          <p:cNvSpPr>
            <a:spLocks noGrp="1"/>
          </p:cNvSpPr>
          <p:nvPr>
            <p:ph type="sldNum" sz="quarter" idx="12"/>
          </p:nvPr>
        </p:nvSpPr>
        <p:spPr/>
        <p:txBody>
          <a:bodyPr/>
          <a:lstStyle/>
          <a:p>
            <a:pPr algn="l" rtl="0"/>
            <a:fld id="{2BB1E14F-796C-409E-9B94-89634ADD74DA}" type="slidenum">
              <a:rPr lang="en-IN" smtClean="0"/>
              <a:t>3</a:t>
            </a:fld>
            <a:endParaRPr lang="en-IN"/>
          </a:p>
        </p:txBody>
      </p:sp>
    </p:spTree>
    <p:extLst>
      <p:ext uri="{BB962C8B-B14F-4D97-AF65-F5344CB8AC3E}">
        <p14:creationId xmlns:p14="http://schemas.microsoft.com/office/powerpoint/2010/main" val="24979138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rtl="0"/>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730578" y="1202856"/>
            <a:ext cx="7385222" cy="4572000"/>
          </a:xfrm>
          <a:noFill/>
        </p:spPr>
        <p:txBody>
          <a:bodyPr>
            <a:noAutofit/>
          </a:bodyPr>
          <a:lstStyle/>
          <a:p>
            <a:pPr marL="289339" indent="-289339" algn="l" rtl="0">
              <a:lnSpc>
                <a:spcPct val="150000"/>
              </a:lnSpc>
              <a:defRPr/>
            </a:pPr>
            <a:r>
              <a:rPr lang="en-US" altLang="ar-SA" sz="2400" dirty="0">
                <a:latin typeface="Open Sans" panose="020B0606030504020204" pitchFamily="34" charset="0"/>
                <a:ea typeface="Open Sans" panose="020B0606030504020204" pitchFamily="34" charset="0"/>
                <a:cs typeface="Open Sans" panose="020B0606030504020204" pitchFamily="34" charset="0"/>
              </a:rPr>
              <a:t>सैन्य पदनाम: जीबी</a:t>
            </a:r>
          </a:p>
          <a:p>
            <a:pPr marL="289339" indent="-289339" algn="l" rtl="0">
              <a:lnSpc>
                <a:spcPct val="150000"/>
              </a:lnSpc>
              <a:defRPr/>
            </a:pPr>
            <a:r>
              <a:rPr lang="en-US" altLang="ar-SA" sz="2400" dirty="0">
                <a:latin typeface="Open Sans" panose="020B0606030504020204" pitchFamily="34" charset="0"/>
                <a:ea typeface="Open Sans" panose="020B0606030504020204" pitchFamily="34" charset="0"/>
                <a:cs typeface="Open Sans" panose="020B0606030504020204" pitchFamily="34" charset="0"/>
              </a:rPr>
              <a:t>रासायनिक नाम: </a:t>
            </a:r>
            <a:r>
              <a:rPr lang="en-US" altLang="ar-SA" sz="2400" dirty="0" err="1">
                <a:latin typeface="Open Sans" panose="020B0606030504020204" pitchFamily="34" charset="0"/>
                <a:ea typeface="Open Sans" panose="020B0606030504020204" pitchFamily="34" charset="0"/>
                <a:cs typeface="Open Sans" panose="020B0606030504020204" pitchFamily="34" charset="0"/>
              </a:rPr>
              <a:t>आइसोप्रोपिल</a:t>
            </a:r>
            <a:r>
              <a:rPr lang="en-US" altLang="ar-SA" sz="2400" dirty="0">
                <a:latin typeface="Open Sans" panose="020B0606030504020204" pitchFamily="34" charset="0"/>
                <a:ea typeface="Open Sans" panose="020B0606030504020204" pitchFamily="34" charset="0"/>
                <a:cs typeface="Open Sans" panose="020B0606030504020204" pitchFamily="34" charset="0"/>
              </a:rPr>
              <a:t> </a:t>
            </a:r>
            <a:r>
              <a:rPr lang="en-US" altLang="ar-SA" sz="2400" dirty="0" err="1">
                <a:latin typeface="Open Sans" panose="020B0606030504020204" pitchFamily="34" charset="0"/>
                <a:ea typeface="Open Sans" panose="020B0606030504020204" pitchFamily="34" charset="0"/>
                <a:cs typeface="Open Sans" panose="020B0606030504020204" pitchFamily="34" charset="0"/>
              </a:rPr>
              <a:t>मिथाइल</a:t>
            </a:r>
            <a:r>
              <a:rPr lang="en-US" altLang="ar-SA" sz="2400" dirty="0">
                <a:latin typeface="Open Sans" panose="020B0606030504020204" pitchFamily="34" charset="0"/>
                <a:ea typeface="Open Sans" panose="020B0606030504020204" pitchFamily="34" charset="0"/>
                <a:cs typeface="Open Sans" panose="020B0606030504020204" pitchFamily="34" charset="0"/>
              </a:rPr>
              <a:t> </a:t>
            </a:r>
            <a:r>
              <a:rPr lang="en-US" altLang="ar-SA" sz="2400" dirty="0" err="1">
                <a:latin typeface="Open Sans" panose="020B0606030504020204" pitchFamily="34" charset="0"/>
                <a:ea typeface="Open Sans" panose="020B0606030504020204" pitchFamily="34" charset="0"/>
                <a:cs typeface="Open Sans" panose="020B0606030504020204" pitchFamily="34" charset="0"/>
              </a:rPr>
              <a:t>फॉस्फोनोफ्लोराइडेट</a:t>
            </a:r>
            <a:endParaRPr lang="en-US" altLang="ar-SA" sz="2400" dirty="0">
              <a:latin typeface="Open Sans" panose="020B0606030504020204" pitchFamily="34" charset="0"/>
              <a:ea typeface="Open Sans" panose="020B0606030504020204" pitchFamily="34" charset="0"/>
              <a:cs typeface="Open Sans" panose="020B0606030504020204" pitchFamily="34" charset="0"/>
            </a:endParaRPr>
          </a:p>
          <a:p>
            <a:pPr marL="289339" indent="-289339" algn="l" rtl="0">
              <a:lnSpc>
                <a:spcPct val="150000"/>
              </a:lnSpc>
              <a:defRPr/>
            </a:pPr>
            <a:r>
              <a:rPr lang="en-US" altLang="ar-SA" sz="2400" dirty="0">
                <a:latin typeface="Open Sans" panose="020B0606030504020204" pitchFamily="34" charset="0"/>
                <a:ea typeface="Open Sans" panose="020B0606030504020204" pitchFamily="34" charset="0"/>
                <a:cs typeface="Open Sans" panose="020B0606030504020204" pitchFamily="34" charset="0"/>
              </a:rPr>
              <a:t>जल-अपघटन की दर: घंटों से लेकर दिनों तक, अम्ल पर निर्भर</a:t>
            </a:r>
          </a:p>
          <a:p>
            <a:pPr marL="964463" lvl="2" indent="-192893" algn="l" rtl="0">
              <a:lnSpc>
                <a:spcPct val="150000"/>
              </a:lnSpc>
              <a:defRPr/>
            </a:pPr>
            <a:r>
              <a:rPr lang="en-US" altLang="ar-SA" sz="2400" dirty="0">
                <a:latin typeface="Open Sans" panose="020B0606030504020204" pitchFamily="34" charset="0"/>
                <a:ea typeface="Open Sans" panose="020B0606030504020204" pitchFamily="34" charset="0"/>
                <a:cs typeface="Open Sans" panose="020B0606030504020204" pitchFamily="34" charset="0"/>
              </a:rPr>
              <a:t>हाइड्रोलिसिस उत्पाद: अम्लीय =  </a:t>
            </a:r>
            <a:r>
              <a:rPr lang="en-US" altLang="ar-SA" sz="2400" dirty="0" err="1">
                <a:latin typeface="Open Sans" panose="020B0606030504020204" pitchFamily="34" charset="0"/>
                <a:ea typeface="Open Sans" panose="020B0606030504020204" pitchFamily="34" charset="0"/>
                <a:cs typeface="Open Sans" panose="020B0606030504020204" pitchFamily="34" charset="0"/>
              </a:rPr>
              <a:t>organophosphorus</a:t>
            </a:r>
            <a:r>
              <a:rPr lang="en-US" altLang="ar-SA" sz="2400" dirty="0">
                <a:latin typeface="Open Sans" panose="020B0606030504020204" pitchFamily="34" charset="0"/>
                <a:ea typeface="Open Sans" panose="020B0606030504020204" pitchFamily="34" charset="0"/>
                <a:cs typeface="Open Sans" panose="020B0606030504020204" pitchFamily="34" charset="0"/>
              </a:rPr>
              <a:t>अम्ल</a:t>
            </a:r>
          </a:p>
          <a:p>
            <a:pPr marL="964463" lvl="2" indent="-192893" algn="l" rtl="0">
              <a:lnSpc>
                <a:spcPct val="150000"/>
              </a:lnSpc>
              <a:defRPr/>
            </a:pPr>
            <a:r>
              <a:rPr lang="en-US" altLang="ar-SA" sz="2400" dirty="0">
                <a:latin typeface="Open Sans" panose="020B0606030504020204" pitchFamily="34" charset="0"/>
                <a:ea typeface="Open Sans" panose="020B0606030504020204" pitchFamily="34" charset="0"/>
                <a:cs typeface="Open Sans" panose="020B0606030504020204" pitchFamily="34" charset="0"/>
              </a:rPr>
              <a:t>क्षारीय = आइसोप्रोपिल अल्कोहल और पॉलिमर</a:t>
            </a:r>
            <a:r>
              <a:rPr lang="en-US" altLang="ar-SA" sz="1800" dirty="0">
                <a:latin typeface="Open Sans" panose="020B0606030504020204" pitchFamily="34" charset="0"/>
                <a:ea typeface="Open Sans" panose="020B0606030504020204" pitchFamily="34" charset="0"/>
                <a:cs typeface="Open Sans" panose="020B0606030504020204" pitchFamily="34" charset="0"/>
              </a:rPr>
              <a:t> </a:t>
            </a:r>
          </a:p>
          <a:p>
            <a:pPr marL="0" indent="0" algn="l" rtl="0">
              <a:buNone/>
            </a:pPr>
            <a:endParaRPr lang="en-IN"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457201" y="2226145"/>
            <a:ext cx="5628503" cy="1143000"/>
          </a:xfrm>
          <a:noFill/>
        </p:spPr>
        <p:txBody>
          <a:bodyPr>
            <a:normAutofit/>
          </a:bodyPr>
          <a:lstStyle/>
          <a:p>
            <a:pPr algn="l" rtl="0"/>
            <a:r>
              <a:rPr lang="en-US" altLang="ar-SA"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सरीन – रासायनिक गुण</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a:extLst>
              <a:ext uri="{FF2B5EF4-FFF2-40B4-BE49-F238E27FC236}">
                <a16:creationId xmlns:a16="http://schemas.microsoft.com/office/drawing/2014/main" id="{33CEF0B7-CB30-2A0A-68BC-65C00D90A133}"/>
              </a:ext>
            </a:extLst>
          </p:cNvPr>
          <p:cNvSpPr>
            <a:spLocks noGrp="1"/>
          </p:cNvSpPr>
          <p:nvPr>
            <p:ph type="sldNum" sz="quarter" idx="12"/>
          </p:nvPr>
        </p:nvSpPr>
        <p:spPr>
          <a:xfrm>
            <a:off x="8684741" y="6346355"/>
            <a:ext cx="2743200" cy="365125"/>
          </a:xfrm>
        </p:spPr>
        <p:txBody>
          <a:bodyPr/>
          <a:lstStyle/>
          <a:p>
            <a:pPr algn="l" rtl="0"/>
            <a:fld id="{2BB1E14F-796C-409E-9B94-89634ADD74DA}" type="slidenum">
              <a:rPr lang="en-IN" smtClean="0"/>
              <a:t>30</a:t>
            </a:fld>
            <a:endParaRPr lang="en-IN" dirty="0"/>
          </a:p>
        </p:txBody>
      </p:sp>
    </p:spTree>
    <p:extLst>
      <p:ext uri="{BB962C8B-B14F-4D97-AF65-F5344CB8AC3E}">
        <p14:creationId xmlns:p14="http://schemas.microsoft.com/office/powerpoint/2010/main" val="39397780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rtl="0"/>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744994" y="1816442"/>
            <a:ext cx="6989805" cy="4050957"/>
          </a:xfrm>
          <a:noFill/>
        </p:spPr>
        <p:txBody>
          <a:bodyPr>
            <a:noAutofit/>
          </a:bodyPr>
          <a:lstStyle/>
          <a:p>
            <a:pPr marL="289339" indent="-289339" algn="l" rtl="0">
              <a:defRPr/>
            </a:pPr>
            <a:r>
              <a:rPr lang="en-US" altLang="ar-SA" sz="2400" dirty="0" err="1">
                <a:latin typeface="Open Sans" panose="020B0606030504020204" pitchFamily="34" charset="0"/>
                <a:ea typeface="Open Sans" panose="020B0606030504020204" pitchFamily="34" charset="0"/>
                <a:cs typeface="Open Sans" panose="020B0606030504020204" pitchFamily="34" charset="0"/>
              </a:rPr>
              <a:t>'odor</a:t>
            </a:r>
            <a:r>
              <a:rPr lang="en-US" altLang="ar-SA" sz="2400" dirty="0">
                <a:latin typeface="Open Sans" panose="020B0606030504020204" pitchFamily="34" charset="0"/>
                <a:ea typeface="Open Sans" panose="020B0606030504020204" pitchFamily="34" charset="0"/>
                <a:cs typeface="Open Sans" panose="020B0606030504020204" pitchFamily="34" charset="0"/>
              </a:rPr>
              <a:t>: शुद्ध होने पर कोई नहीं (अशुद्ध होने पर फलयुक्त)</a:t>
            </a:r>
          </a:p>
          <a:p>
            <a:pPr marL="289339" indent="-289339" algn="l" rtl="0">
              <a:defRPr/>
            </a:pPr>
            <a:endParaRPr lang="en-US" altLang="ar-SA" sz="800" dirty="0">
              <a:latin typeface="Open Sans" panose="020B0606030504020204" pitchFamily="34" charset="0"/>
              <a:ea typeface="Open Sans" panose="020B0606030504020204" pitchFamily="34" charset="0"/>
              <a:cs typeface="Open Sans" panose="020B0606030504020204" pitchFamily="34" charset="0"/>
            </a:endParaRPr>
          </a:p>
          <a:p>
            <a:pPr marL="289339" indent="-289339" algn="l" rtl="0">
              <a:defRPr/>
            </a:pPr>
            <a:r>
              <a:rPr lang="en-US" altLang="ar-SA" sz="2400" dirty="0" err="1">
                <a:latin typeface="Open Sans" panose="020B0606030504020204" pitchFamily="34" charset="0"/>
                <a:ea typeface="Open Sans" panose="020B0606030504020204" pitchFamily="34" charset="0"/>
                <a:cs typeface="Open Sans" panose="020B0606030504020204" pitchFamily="34" charset="0"/>
              </a:rPr>
              <a:t>भाप</a:t>
            </a:r>
            <a:r>
              <a:rPr lang="en-US" altLang="ar-SA" sz="2400" dirty="0">
                <a:latin typeface="Open Sans" panose="020B0606030504020204" pitchFamily="34" charset="0"/>
                <a:ea typeface="Open Sans" panose="020B0606030504020204" pitchFamily="34" charset="0"/>
                <a:cs typeface="Open Sans" panose="020B0606030504020204" pitchFamily="34" charset="0"/>
              </a:rPr>
              <a:t>घनत्व, 4.86</a:t>
            </a:r>
          </a:p>
          <a:p>
            <a:pPr marL="289339" indent="-289339" algn="l" rtl="0">
              <a:defRPr/>
            </a:pPr>
            <a:endParaRPr lang="en-US" altLang="ar-SA" sz="800" dirty="0">
              <a:latin typeface="Open Sans" panose="020B0606030504020204" pitchFamily="34" charset="0"/>
              <a:ea typeface="Open Sans" panose="020B0606030504020204" pitchFamily="34" charset="0"/>
              <a:cs typeface="Open Sans" panose="020B0606030504020204" pitchFamily="34" charset="0"/>
            </a:endParaRPr>
          </a:p>
          <a:p>
            <a:pPr marL="289339" indent="-289339" algn="l" rtl="0">
              <a:defRPr/>
            </a:pPr>
            <a:r>
              <a:rPr lang="en-US" altLang="ar-SA" sz="2400" dirty="0">
                <a:latin typeface="Open Sans" panose="020B0606030504020204" pitchFamily="34" charset="0"/>
                <a:ea typeface="Open Sans" panose="020B0606030504020204" pitchFamily="34" charset="0"/>
                <a:cs typeface="Open Sans" panose="020B0606030504020204" pitchFamily="34" charset="0"/>
              </a:rPr>
              <a:t>क्वथनांक, 158ºC</a:t>
            </a:r>
          </a:p>
          <a:p>
            <a:pPr marL="0" indent="0" algn="l" rtl="0">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589005" y="2511425"/>
            <a:ext cx="6046573" cy="1143000"/>
          </a:xfrm>
          <a:noFill/>
        </p:spPr>
        <p:txBody>
          <a:bodyPr>
            <a:normAutofit/>
          </a:bodyPr>
          <a:lstStyle/>
          <a:p>
            <a:pPr algn="l" rtl="0">
              <a:defRPr/>
            </a:pPr>
            <a:r>
              <a:rPr lang="en-US" altLang="ar-SA"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सरीन – भौतिक गुण…</a:t>
            </a:r>
          </a:p>
        </p:txBody>
      </p:sp>
      <p:sp>
        <p:nvSpPr>
          <p:cNvPr id="14" name="Rectangle 3"/>
          <p:cNvSpPr txBox="1">
            <a:spLocks noChangeArrowheads="1"/>
          </p:cNvSpPr>
          <p:nvPr/>
        </p:nvSpPr>
        <p:spPr>
          <a:xfrm>
            <a:off x="2210741" y="1725613"/>
            <a:ext cx="8609659" cy="1928812"/>
          </a:xfrm>
          <a:prstGeom prst="rect">
            <a:avLst/>
          </a:prstGeom>
        </p:spPr>
        <p:txBody>
          <a:bodyPr/>
          <a:lstStyle>
            <a:lvl1pPr marL="288925" indent="-288925" algn="l" rtl="0" eaLnBrk="0" fontAlgn="base" hangingPunct="0">
              <a:spcBef>
                <a:spcPct val="20000"/>
              </a:spcBef>
              <a:spcAft>
                <a:spcPct val="0"/>
              </a:spcAft>
              <a:buChar char="•"/>
              <a:defRPr sz="2700">
                <a:solidFill>
                  <a:schemeClr val="tx1"/>
                </a:solidFill>
                <a:latin typeface="+mn-lt"/>
                <a:ea typeface="+mn-ea"/>
                <a:cs typeface="+mn-cs"/>
              </a:defRPr>
            </a:lvl1pPr>
            <a:lvl2pPr marL="625475" indent="-239713" algn="l" rtl="0" eaLnBrk="0" fontAlgn="base" hangingPunct="0">
              <a:spcBef>
                <a:spcPct val="20000"/>
              </a:spcBef>
              <a:spcAft>
                <a:spcPct val="0"/>
              </a:spcAft>
              <a:buChar char="–"/>
              <a:defRPr sz="2300">
                <a:solidFill>
                  <a:schemeClr val="tx1"/>
                </a:solidFill>
                <a:latin typeface="+mn-lt"/>
                <a:cs typeface="+mn-cs"/>
              </a:defRPr>
            </a:lvl2pPr>
            <a:lvl3pPr marL="963613" indent="-192088" algn="l" rtl="0" eaLnBrk="0" fontAlgn="base" hangingPunct="0">
              <a:spcBef>
                <a:spcPct val="20000"/>
              </a:spcBef>
              <a:spcAft>
                <a:spcPct val="0"/>
              </a:spcAft>
              <a:buChar char="•"/>
              <a:defRPr sz="2000">
                <a:solidFill>
                  <a:schemeClr val="tx1"/>
                </a:solidFill>
                <a:latin typeface="+mn-lt"/>
                <a:cs typeface="+mn-cs"/>
              </a:defRPr>
            </a:lvl3pPr>
            <a:lvl4pPr marL="1349375" indent="-192088" algn="l" rtl="0" eaLnBrk="0" fontAlgn="base" hangingPunct="0">
              <a:spcBef>
                <a:spcPct val="20000"/>
              </a:spcBef>
              <a:spcAft>
                <a:spcPct val="0"/>
              </a:spcAft>
              <a:buChar char="–"/>
              <a:defRPr sz="1600">
                <a:solidFill>
                  <a:schemeClr val="tx1"/>
                </a:solidFill>
                <a:latin typeface="+mn-lt"/>
                <a:cs typeface="+mn-cs"/>
              </a:defRPr>
            </a:lvl4pPr>
            <a:lvl5pPr marL="1735138" indent="-192088" algn="l" rtl="0" eaLnBrk="0" fontAlgn="base" hangingPunct="0">
              <a:spcBef>
                <a:spcPct val="20000"/>
              </a:spcBef>
              <a:spcAft>
                <a:spcPct val="0"/>
              </a:spcAft>
              <a:buChar char="»"/>
              <a:defRPr sz="1600">
                <a:solidFill>
                  <a:schemeClr val="tx1"/>
                </a:solidFill>
                <a:latin typeface="+mn-lt"/>
                <a:cs typeface="+mn-cs"/>
              </a:defRPr>
            </a:lvl5pPr>
            <a:lvl6pPr marL="2121819" indent="-192893" algn="l" rtl="0" fontAlgn="base">
              <a:spcBef>
                <a:spcPct val="20000"/>
              </a:spcBef>
              <a:spcAft>
                <a:spcPct val="0"/>
              </a:spcAft>
              <a:buChar char="»"/>
              <a:defRPr sz="1688">
                <a:solidFill>
                  <a:schemeClr val="tx1"/>
                </a:solidFill>
                <a:latin typeface="+mn-lt"/>
                <a:cs typeface="+mn-cs"/>
              </a:defRPr>
            </a:lvl6pPr>
            <a:lvl7pPr marL="2507605" indent="-192893" algn="l" rtl="0" fontAlgn="base">
              <a:spcBef>
                <a:spcPct val="20000"/>
              </a:spcBef>
              <a:spcAft>
                <a:spcPct val="0"/>
              </a:spcAft>
              <a:buChar char="»"/>
              <a:defRPr sz="1688">
                <a:solidFill>
                  <a:schemeClr val="tx1"/>
                </a:solidFill>
                <a:latin typeface="+mn-lt"/>
                <a:cs typeface="+mn-cs"/>
              </a:defRPr>
            </a:lvl7pPr>
            <a:lvl8pPr marL="2893390" indent="-192893" algn="l" rtl="0" fontAlgn="base">
              <a:spcBef>
                <a:spcPct val="20000"/>
              </a:spcBef>
              <a:spcAft>
                <a:spcPct val="0"/>
              </a:spcAft>
              <a:buChar char="»"/>
              <a:defRPr sz="1688">
                <a:solidFill>
                  <a:schemeClr val="tx1"/>
                </a:solidFill>
                <a:latin typeface="+mn-lt"/>
                <a:cs typeface="+mn-cs"/>
              </a:defRPr>
            </a:lvl8pPr>
            <a:lvl9pPr marL="3279176" indent="-192893" algn="l" rtl="0" fontAlgn="base">
              <a:spcBef>
                <a:spcPct val="20000"/>
              </a:spcBef>
              <a:spcAft>
                <a:spcPct val="0"/>
              </a:spcAft>
              <a:buChar char="»"/>
              <a:defRPr sz="1688">
                <a:solidFill>
                  <a:schemeClr val="tx1"/>
                </a:solidFill>
                <a:latin typeface="+mn-lt"/>
                <a:cs typeface="+mn-cs"/>
              </a:defRPr>
            </a:lvl9pPr>
          </a:lstStyle>
          <a:p>
            <a:pPr marL="289339" indent="-289339" algn="l" rtl="0" eaLnBrk="1" hangingPunct="1">
              <a:defRPr/>
            </a:pPr>
            <a:endParaRPr lang="en-US" altLang="ar-SA" sz="2363" dirty="0">
              <a:latin typeface="Times New Roman" pitchFamily="18" charset="0"/>
              <a:cs typeface="Times New Roman" pitchFamily="18" charset="0"/>
            </a:endParaRPr>
          </a:p>
        </p:txBody>
      </p:sp>
      <p:sp>
        <p:nvSpPr>
          <p:cNvPr id="16" name="Text Box 5"/>
          <p:cNvSpPr txBox="1">
            <a:spLocks noChangeArrowheads="1"/>
          </p:cNvSpPr>
          <p:nvPr/>
        </p:nvSpPr>
        <p:spPr bwMode="auto">
          <a:xfrm>
            <a:off x="5158012" y="3927479"/>
            <a:ext cx="6348119" cy="1655763"/>
          </a:xfrm>
          <a:prstGeom prst="rect">
            <a:avLst/>
          </a:prstGeom>
          <a:noFill/>
          <a:ln w="12700">
            <a:solidFill>
              <a:schemeClr val="accent1"/>
            </a:solidFill>
            <a:miter lim="800000"/>
            <a:headEnd type="none" w="sm" len="sm"/>
            <a:tailEnd type="none" w="sm" len="sm"/>
          </a:ln>
          <a:effec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rtl="0">
              <a:spcBef>
                <a:spcPct val="30000"/>
              </a:spcBef>
              <a:buFontTx/>
              <a:buNone/>
              <a:defRPr/>
            </a:pPr>
            <a:r>
              <a:rPr lang="en-US" altLang="ar-SA" sz="2363" b="1" dirty="0">
                <a:solidFill>
                  <a:srgbClr val="000000"/>
                </a:solidFill>
                <a:latin typeface="+mj-lt"/>
                <a:ea typeface="Times New Roman (Arabic)"/>
                <a:cs typeface="Times New Roman (Arabic)"/>
              </a:rPr>
              <a:t>यह एजेंट कमरे के तापमान पर अस्थिर वाष्प है।  </a:t>
            </a:r>
          </a:p>
          <a:p>
            <a:pPr algn="ctr" rtl="0">
              <a:spcBef>
                <a:spcPct val="30000"/>
              </a:spcBef>
              <a:buFontTx/>
              <a:buNone/>
              <a:defRPr/>
            </a:pPr>
            <a:r>
              <a:rPr lang="en-US" altLang="ar-SA" sz="2363" b="1" u="sng" dirty="0">
                <a:latin typeface="+mj-lt"/>
                <a:ea typeface="Times New Roman (Arabic)"/>
                <a:cs typeface="Times New Roman (Arabic)"/>
              </a:rPr>
              <a:t>श्वसन और त्वचा दोनों की सुरक्षा आवश्यक है।</a:t>
            </a:r>
            <a:endParaRPr lang="en-US" altLang="en-US" sz="2363" b="1" u="sng" dirty="0">
              <a:latin typeface="+mj-lt"/>
              <a:ea typeface="Times New Roman (Arabic)"/>
              <a:cs typeface="Times New Roman (Arabic)"/>
            </a:endParaRPr>
          </a:p>
        </p:txBody>
      </p:sp>
      <p:sp>
        <p:nvSpPr>
          <p:cNvPr id="2" name="Slide Number Placeholder 1">
            <a:extLst>
              <a:ext uri="{FF2B5EF4-FFF2-40B4-BE49-F238E27FC236}">
                <a16:creationId xmlns:a16="http://schemas.microsoft.com/office/drawing/2014/main" id="{10DD20F7-B88E-426C-683F-94B05F54DBAA}"/>
              </a:ext>
            </a:extLst>
          </p:cNvPr>
          <p:cNvSpPr>
            <a:spLocks noGrp="1"/>
          </p:cNvSpPr>
          <p:nvPr>
            <p:ph type="sldNum" sz="quarter" idx="12"/>
          </p:nvPr>
        </p:nvSpPr>
        <p:spPr>
          <a:xfrm>
            <a:off x="8672384" y="6353521"/>
            <a:ext cx="2743200" cy="365125"/>
          </a:xfrm>
        </p:spPr>
        <p:txBody>
          <a:bodyPr/>
          <a:lstStyle/>
          <a:p>
            <a:pPr algn="l" rtl="0"/>
            <a:fld id="{2BB1E14F-796C-409E-9B94-89634ADD74DA}" type="slidenum">
              <a:rPr lang="en-IN" smtClean="0"/>
              <a:t>31</a:t>
            </a:fld>
            <a:endParaRPr lang="en-IN"/>
          </a:p>
        </p:txBody>
      </p:sp>
    </p:spTree>
    <p:extLst>
      <p:ext uri="{BB962C8B-B14F-4D97-AF65-F5344CB8AC3E}">
        <p14:creationId xmlns:p14="http://schemas.microsoft.com/office/powerpoint/2010/main" val="19119249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rtl="0"/>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5313406" y="1965026"/>
            <a:ext cx="6693243" cy="3507259"/>
          </a:xfrm>
          <a:noFill/>
        </p:spPr>
        <p:txBody>
          <a:bodyPr>
            <a:noAutofit/>
          </a:bodyPr>
          <a:lstStyle/>
          <a:p>
            <a:pPr algn="l" rtl="0">
              <a:spcBef>
                <a:spcPct val="50000"/>
              </a:spcBef>
              <a:buClr>
                <a:srgbClr val="CC3399"/>
              </a:buClr>
              <a:buSzPct val="75000"/>
              <a:buFont typeface="Monotype Sorts" pitchFamily="2" charset="2"/>
              <a:buNone/>
              <a:defRPr/>
            </a:pPr>
            <a:r>
              <a:rPr lang="en-US" altLang="en-US" sz="2400" b="1" dirty="0">
                <a:latin typeface="Open Sans" panose="020B0606030504020204" pitchFamily="34" charset="0"/>
                <a:ea typeface="Open Sans" panose="020B0606030504020204" pitchFamily="34" charset="0"/>
                <a:cs typeface="Open Sans" panose="020B0606030504020204" pitchFamily="34" charset="0"/>
              </a:rPr>
              <a:t>एजेंट एलडी</a:t>
            </a:r>
            <a:r>
              <a:rPr lang="en-US" altLang="en-US" sz="2400" b="1" baseline="-25000" dirty="0">
                <a:latin typeface="Open Sans" panose="020B0606030504020204" pitchFamily="34" charset="0"/>
                <a:ea typeface="Open Sans" panose="020B0606030504020204" pitchFamily="34" charset="0"/>
                <a:cs typeface="Open Sans" panose="020B0606030504020204" pitchFamily="34" charset="0"/>
              </a:rPr>
              <a:t>50</a:t>
            </a:r>
            <a:endParaRPr lang="en-US" altLang="en-US" sz="2400" b="1" dirty="0">
              <a:latin typeface="Open Sans" panose="020B0606030504020204" pitchFamily="34" charset="0"/>
              <a:ea typeface="Open Sans" panose="020B0606030504020204" pitchFamily="34" charset="0"/>
              <a:cs typeface="Open Sans" panose="020B0606030504020204" pitchFamily="34" charset="0"/>
            </a:endParaRPr>
          </a:p>
          <a:p>
            <a:pPr algn="l" rtl="0">
              <a:spcBef>
                <a:spcPct val="50000"/>
              </a:spcBef>
              <a:buClr>
                <a:srgbClr val="CC3399"/>
              </a:buClr>
              <a:buSzPct val="75000"/>
              <a:buFont typeface="Monotype Sorts" pitchFamily="2" charset="2"/>
              <a:buNone/>
              <a:defRPr/>
            </a:pPr>
            <a:r>
              <a:rPr lang="en-US" altLang="en-US" sz="2400" b="1" dirty="0">
                <a:latin typeface="Open Sans" panose="020B0606030504020204" pitchFamily="34" charset="0"/>
                <a:ea typeface="Open Sans" panose="020B0606030504020204" pitchFamily="34" charset="0"/>
                <a:cs typeface="Open Sans" panose="020B0606030504020204" pitchFamily="34" charset="0"/>
              </a:rPr>
              <a:t>फॉस्जीन 3.2 ग्राम/मी</a:t>
            </a:r>
            <a:r>
              <a:rPr lang="en-US" altLang="en-US" sz="2400" b="1" baseline="30000" dirty="0">
                <a:latin typeface="Open Sans" panose="020B0606030504020204" pitchFamily="34" charset="0"/>
                <a:ea typeface="Open Sans" panose="020B0606030504020204" pitchFamily="34" charset="0"/>
                <a:cs typeface="Open Sans" panose="020B0606030504020204" pitchFamily="34" charset="0"/>
              </a:rPr>
              <a:t>3</a:t>
            </a:r>
            <a:endParaRPr lang="en-US" altLang="en-US" sz="2400" b="1" dirty="0">
              <a:latin typeface="Open Sans" panose="020B0606030504020204" pitchFamily="34" charset="0"/>
              <a:ea typeface="Open Sans" panose="020B0606030504020204" pitchFamily="34" charset="0"/>
              <a:cs typeface="Open Sans" panose="020B0606030504020204" pitchFamily="34" charset="0"/>
            </a:endParaRPr>
          </a:p>
          <a:p>
            <a:pPr algn="l" rtl="0">
              <a:spcBef>
                <a:spcPct val="50000"/>
              </a:spcBef>
              <a:buClr>
                <a:srgbClr val="CC3399"/>
              </a:buClr>
              <a:buSzPct val="75000"/>
              <a:buFont typeface="Monotype Sorts" pitchFamily="2" charset="2"/>
              <a:buNone/>
              <a:defRPr/>
            </a:pPr>
            <a:r>
              <a:rPr lang="en-US" altLang="en-US" sz="2400" b="1" dirty="0" err="1">
                <a:latin typeface="Open Sans" panose="020B0606030504020204" pitchFamily="34" charset="0"/>
                <a:ea typeface="Open Sans" panose="020B0606030504020204" pitchFamily="34" charset="0"/>
                <a:cs typeface="Open Sans" panose="020B0606030504020204" pitchFamily="34" charset="0"/>
              </a:rPr>
              <a:t>सरीन</a:t>
            </a:r>
            <a:r>
              <a:rPr lang="en-US" altLang="en-US" sz="2400" b="1" dirty="0">
                <a:latin typeface="Open Sans" panose="020B0606030504020204" pitchFamily="34" charset="0"/>
                <a:ea typeface="Open Sans" panose="020B0606030504020204" pitchFamily="34" charset="0"/>
                <a:cs typeface="Open Sans" panose="020B0606030504020204" pitchFamily="34" charset="0"/>
              </a:rPr>
              <a:t>(जीबी) 70 मिलीग्राम/मी</a:t>
            </a:r>
            <a:r>
              <a:rPr lang="en-US" altLang="en-US" sz="2400" b="1" baseline="30000" dirty="0">
                <a:latin typeface="Open Sans" panose="020B0606030504020204" pitchFamily="34" charset="0"/>
                <a:ea typeface="Open Sans" panose="020B0606030504020204" pitchFamily="34" charset="0"/>
                <a:cs typeface="Open Sans" panose="020B0606030504020204" pitchFamily="34" charset="0"/>
              </a:rPr>
              <a:t>3</a:t>
            </a:r>
            <a:endParaRPr lang="en-US" altLang="en-US" sz="2400" b="1" dirty="0">
              <a:latin typeface="Open Sans" panose="020B0606030504020204" pitchFamily="34" charset="0"/>
              <a:ea typeface="Open Sans" panose="020B0606030504020204" pitchFamily="34" charset="0"/>
              <a:cs typeface="Open Sans" panose="020B0606030504020204" pitchFamily="34" charset="0"/>
            </a:endParaRPr>
          </a:p>
          <a:p>
            <a:pPr algn="l" rtl="0">
              <a:spcBef>
                <a:spcPct val="50000"/>
              </a:spcBef>
              <a:buClr>
                <a:srgbClr val="CC3399"/>
              </a:buClr>
              <a:buSzPct val="75000"/>
              <a:buFont typeface="Monotype Sorts" pitchFamily="2" charset="2"/>
              <a:buNone/>
              <a:defRPr/>
            </a:pPr>
            <a:r>
              <a:rPr lang="en-US" altLang="en-US" sz="2400" b="1" dirty="0">
                <a:latin typeface="Open Sans" panose="020B0606030504020204" pitchFamily="34" charset="0"/>
                <a:ea typeface="Open Sans" panose="020B0606030504020204" pitchFamily="34" charset="0"/>
                <a:cs typeface="Open Sans" panose="020B0606030504020204" pitchFamily="34" charset="0"/>
              </a:rPr>
              <a:t>त्वचा पर VX 10 मिलीग्राम</a:t>
            </a:r>
          </a:p>
          <a:p>
            <a:pPr algn="l" rtl="0">
              <a:spcBef>
                <a:spcPct val="50000"/>
              </a:spcBef>
              <a:buClr>
                <a:srgbClr val="CC3399"/>
              </a:buClr>
              <a:buSzPct val="75000"/>
              <a:buFont typeface="Monotype Sorts" pitchFamily="2" charset="2"/>
              <a:buNone/>
              <a:defRPr/>
            </a:pPr>
            <a:r>
              <a:rPr lang="en-US" altLang="en-US" sz="2400" b="1" dirty="0">
                <a:latin typeface="Open Sans" panose="020B0606030504020204" pitchFamily="34" charset="0"/>
                <a:ea typeface="Open Sans" panose="020B0606030504020204" pitchFamily="34" charset="0"/>
                <a:cs typeface="Open Sans" panose="020B0606030504020204" pitchFamily="34" charset="0"/>
              </a:rPr>
              <a:t>त्वचा पर A232 &lt;0.1 मिलीग्राम</a:t>
            </a:r>
          </a:p>
          <a:p>
            <a:pPr marL="0" indent="0" algn="l" rtl="0">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457201" y="2705100"/>
            <a:ext cx="5727357" cy="1143000"/>
          </a:xfrm>
          <a:noFill/>
        </p:spPr>
        <p:txBody>
          <a:bodyPr>
            <a:normAutofit fontScale="90000"/>
          </a:bodyPr>
          <a:lstStyle/>
          <a:p>
            <a:pPr algn="l" rtl="0"/>
            <a:r>
              <a:rPr lang="en-US" altLang="en-US"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रासायनिक एजेंट- सापेक्ष विषाक्तता</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a:extLst>
              <a:ext uri="{FF2B5EF4-FFF2-40B4-BE49-F238E27FC236}">
                <a16:creationId xmlns:a16="http://schemas.microsoft.com/office/drawing/2014/main" id="{3802CE71-23DA-EAEF-C256-F998EAA8A55E}"/>
              </a:ext>
            </a:extLst>
          </p:cNvPr>
          <p:cNvSpPr>
            <a:spLocks noGrp="1"/>
          </p:cNvSpPr>
          <p:nvPr>
            <p:ph type="sldNum" sz="quarter" idx="12"/>
          </p:nvPr>
        </p:nvSpPr>
        <p:spPr>
          <a:xfrm>
            <a:off x="8660028" y="6343993"/>
            <a:ext cx="2743200" cy="365125"/>
          </a:xfrm>
        </p:spPr>
        <p:txBody>
          <a:bodyPr/>
          <a:lstStyle/>
          <a:p>
            <a:pPr algn="l" rtl="0"/>
            <a:fld id="{2BB1E14F-796C-409E-9B94-89634ADD74DA}" type="slidenum">
              <a:rPr lang="en-IN" smtClean="0"/>
              <a:t>32</a:t>
            </a:fld>
            <a:endParaRPr lang="en-IN"/>
          </a:p>
        </p:txBody>
      </p:sp>
    </p:spTree>
    <p:extLst>
      <p:ext uri="{BB962C8B-B14F-4D97-AF65-F5344CB8AC3E}">
        <p14:creationId xmlns:p14="http://schemas.microsoft.com/office/powerpoint/2010/main" val="15620332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rtl="0"/>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5612028" y="1575487"/>
            <a:ext cx="5791200" cy="4572000"/>
          </a:xfrm>
          <a:noFill/>
        </p:spPr>
        <p:txBody>
          <a:bodyPr>
            <a:noAutofit/>
          </a:bodyPr>
          <a:lstStyle/>
          <a:p>
            <a:pPr marL="0" indent="0" algn="l" rtl="0">
              <a:lnSpc>
                <a:spcPct val="150000"/>
              </a:lnSpc>
            </a:pPr>
            <a:r>
              <a:rPr lang="en-US" altLang="en-US" sz="2400" dirty="0">
                <a:latin typeface="Open Sans" panose="020B0606030504020204" pitchFamily="34" charset="0"/>
                <a:ea typeface="Open Sans" panose="020B0606030504020204" pitchFamily="34" charset="0"/>
                <a:cs typeface="Open Sans" panose="020B0606030504020204" pitchFamily="34" charset="0"/>
              </a:rPr>
              <a:t>  ऑर्गेनोफॉस्फोरस यौगिकों का समूह</a:t>
            </a:r>
          </a:p>
          <a:p>
            <a:pPr marL="0" indent="0">
              <a:lnSpc>
                <a:spcPct val="150000"/>
              </a:lnSpc>
            </a:pPr>
            <a:r>
              <a:rPr lang="en-US" altLang="en-US" sz="2400" dirty="0">
                <a:latin typeface="Open Sans" panose="020B0606030504020204" pitchFamily="34" charset="0"/>
                <a:ea typeface="Open Sans" panose="020B0606030504020204" pitchFamily="34" charset="0"/>
                <a:cs typeface="Open Sans" panose="020B0606030504020204" pitchFamily="34" charset="0"/>
              </a:rPr>
              <a:t>   उनके </a:t>
            </a:r>
            <a:r>
              <a:rPr lang="en-US" altLang="en-US" sz="2400" dirty="0" err="1">
                <a:latin typeface="Open Sans" panose="020B0606030504020204" pitchFamily="34" charset="0"/>
                <a:ea typeface="Open Sans" panose="020B0606030504020204" pitchFamily="34" charset="0"/>
                <a:cs typeface="Open Sans" panose="020B0606030504020204" pitchFamily="34" charset="0"/>
              </a:rPr>
              <a:t>तरल</a:t>
            </a:r>
            <a:r>
              <a:rPr lang="en-US" altLang="en-US" sz="2400" dirty="0">
                <a:latin typeface="Open Sans" panose="020B0606030504020204" pitchFamily="34" charset="0"/>
                <a:ea typeface="Open Sans" panose="020B0606030504020204" pitchFamily="34" charset="0"/>
                <a:cs typeface="Open Sans" panose="020B0606030504020204" pitchFamily="34" charset="0"/>
              </a:rPr>
              <a:t> </a:t>
            </a:r>
            <a:r>
              <a:rPr lang="en-US" altLang="en-US" sz="2400" dirty="0" err="1">
                <a:latin typeface="Open Sans" panose="020B0606030504020204" pitchFamily="34" charset="0"/>
                <a:ea typeface="Open Sans" panose="020B0606030504020204" pitchFamily="34" charset="0"/>
                <a:cs typeface="Open Sans" panose="020B0606030504020204" pitchFamily="34" charset="0"/>
              </a:rPr>
              <a:t>और</a:t>
            </a:r>
            <a:r>
              <a:rPr lang="en-US" altLang="en-US" sz="2400" dirty="0">
                <a:latin typeface="Open Sans" panose="020B0606030504020204" pitchFamily="34" charset="0"/>
                <a:ea typeface="Open Sans" panose="020B0606030504020204" pitchFamily="34" charset="0"/>
                <a:cs typeface="Open Sans" panose="020B0606030504020204" pitchFamily="34" charset="0"/>
              </a:rPr>
              <a:t> </a:t>
            </a:r>
            <a:r>
              <a:rPr lang="en-US" altLang="en-US" sz="2400" dirty="0" err="1">
                <a:latin typeface="Open Sans" panose="020B0606030504020204" pitchFamily="34" charset="0"/>
                <a:ea typeface="Open Sans" panose="020B0606030504020204" pitchFamily="34" charset="0"/>
                <a:cs typeface="Open Sans" panose="020B0606030504020204" pitchFamily="34" charset="0"/>
              </a:rPr>
              <a:t>भाप</a:t>
            </a:r>
            <a:r>
              <a:rPr lang="en-US" altLang="en-US" sz="2400" dirty="0">
                <a:latin typeface="Open Sans" panose="020B0606030504020204" pitchFamily="34" charset="0"/>
                <a:ea typeface="Open Sans" panose="020B0606030504020204" pitchFamily="34" charset="0"/>
                <a:cs typeface="Open Sans" panose="020B0606030504020204" pitchFamily="34" charset="0"/>
              </a:rPr>
              <a:t> </a:t>
            </a:r>
            <a:r>
              <a:rPr lang="en-US" altLang="en-US" sz="2400" dirty="0" err="1">
                <a:latin typeface="Open Sans" panose="020B0606030504020204" pitchFamily="34" charset="0"/>
                <a:ea typeface="Open Sans" panose="020B0606030504020204" pitchFamily="34" charset="0"/>
                <a:cs typeface="Open Sans" panose="020B0606030504020204" pitchFamily="34" charset="0"/>
              </a:rPr>
              <a:t>अवस्था</a:t>
            </a:r>
            <a:endParaRPr lang="en-US" altLang="en-US" sz="24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50000"/>
              </a:lnSpc>
            </a:pPr>
            <a:r>
              <a:rPr lang="en-US" altLang="en-US" sz="2400" dirty="0">
                <a:latin typeface="Open Sans" panose="020B0606030504020204" pitchFamily="34" charset="0"/>
                <a:ea typeface="Open Sans" panose="020B0606030504020204" pitchFamily="34" charset="0"/>
                <a:cs typeface="Open Sans" panose="020B0606030504020204" pitchFamily="34" charset="0"/>
              </a:rPr>
              <a:t>   सामान्यतः शीतोष्ण अवस्था में तरल अवस्था में।  </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672413" y="2438400"/>
            <a:ext cx="5135262" cy="1143000"/>
          </a:xfrm>
          <a:noFill/>
        </p:spPr>
        <p:txBody>
          <a:bodyPr>
            <a:normAutofit fontScale="90000"/>
          </a:bodyPr>
          <a:lstStyle/>
          <a:p>
            <a:pPr algn="l" rtl="0"/>
            <a:r>
              <a:rPr lang="en-US" altLang="en-US"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तंत्रिका एजेंटों के भौतिक-रासायनिक गुण</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a:extLst>
              <a:ext uri="{FF2B5EF4-FFF2-40B4-BE49-F238E27FC236}">
                <a16:creationId xmlns:a16="http://schemas.microsoft.com/office/drawing/2014/main" id="{1B4CF8CC-982F-173C-428A-A3B85D0F400A}"/>
              </a:ext>
            </a:extLst>
          </p:cNvPr>
          <p:cNvSpPr>
            <a:spLocks noGrp="1"/>
          </p:cNvSpPr>
          <p:nvPr>
            <p:ph type="sldNum" sz="quarter" idx="12"/>
          </p:nvPr>
        </p:nvSpPr>
        <p:spPr>
          <a:xfrm>
            <a:off x="8660028" y="6356350"/>
            <a:ext cx="2743200" cy="365125"/>
          </a:xfrm>
        </p:spPr>
        <p:txBody>
          <a:bodyPr/>
          <a:lstStyle/>
          <a:p>
            <a:pPr algn="l" rtl="0"/>
            <a:fld id="{2BB1E14F-796C-409E-9B94-89634ADD74DA}" type="slidenum">
              <a:rPr lang="en-IN" smtClean="0"/>
              <a:t>33</a:t>
            </a:fld>
            <a:endParaRPr lang="en-IN"/>
          </a:p>
        </p:txBody>
      </p:sp>
    </p:spTree>
    <p:extLst>
      <p:ext uri="{BB962C8B-B14F-4D97-AF65-F5344CB8AC3E}">
        <p14:creationId xmlns:p14="http://schemas.microsoft.com/office/powerpoint/2010/main" val="30965850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rtl="0"/>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168346" y="930275"/>
            <a:ext cx="6846060" cy="4572000"/>
          </a:xfrm>
          <a:noFill/>
        </p:spPr>
        <p:txBody>
          <a:bodyPr>
            <a:noAutofit/>
          </a:bodyPr>
          <a:lstStyle/>
          <a:p>
            <a:pPr marL="0" indent="0" algn="l" rtl="0"/>
            <a:r>
              <a:rPr lang="en-US" sz="2400" dirty="0">
                <a:latin typeface="Open Sans" panose="020B0606030504020204" pitchFamily="34" charset="0"/>
                <a:ea typeface="Open Sans" panose="020B0606030504020204" pitchFamily="34" charset="0"/>
                <a:cs typeface="Open Sans" panose="020B0606030504020204" pitchFamily="34" charset="0"/>
              </a:rPr>
              <a:t>(स्थायी एजेंट) स्थायी तंत्रिका एजेंट व्यावहारिक रूप से रंगहीन होते हैं और अपेक्षाकृत अस्थिर तरल पदार्थ होते हैं, जो धीरे-धीरे गंधहीन विषाक्त वाष्प छोड़ते हैं।</a:t>
            </a:r>
          </a:p>
          <a:p>
            <a:pPr marL="0" indent="0" algn="l" rtl="0"/>
            <a:r>
              <a:rPr lang="en-US" sz="2400" dirty="0">
                <a:latin typeface="Open Sans" panose="020B0606030504020204" pitchFamily="34" charset="0"/>
                <a:ea typeface="Open Sans" panose="020B0606030504020204" pitchFamily="34" charset="0"/>
                <a:cs typeface="Open Sans" panose="020B0606030504020204" pitchFamily="34" charset="0"/>
              </a:rPr>
              <a:t>उनकी संगति हल्के चिकनाई वाले तेल के समान ही होती है और उनकी स्थिरता ऐसी होती है कि वे तरल या एरोसोल के रूप में अत्यंत खतरनाक हो जाते हैं, जिन्हें सांस के माध्यम से शरीर में प्रवेश कराया जा सकता है, त्वचा के माध्यम से अवशोषित किया जा सकता है या दूषित भोजन या पानी के साथ निगला जा सकता है।</a:t>
            </a:r>
          </a:p>
          <a:p>
            <a:pPr marL="0" indent="0" algn="l" rtl="0"/>
            <a:r>
              <a:rPr lang="en-US" sz="2400" dirty="0">
                <a:latin typeface="Open Sans" panose="020B0606030504020204" pitchFamily="34" charset="0"/>
                <a:ea typeface="Open Sans" panose="020B0606030504020204" pitchFamily="34" charset="0"/>
                <a:cs typeface="Open Sans" panose="020B0606030504020204" pitchFamily="34" charset="0"/>
              </a:rPr>
              <a:t>मानक अमेरिकी स्थायी एजेंट VX है। चूँकि ये आसानी से वाष्पित नहीं होते, ये मौसम की स्थिति के आधार पर किसी भू-भाग/उपकरण/सामग्री में एक दिन या वर्षों तक बने रहते हैं।</a:t>
            </a:r>
            <a:endParaRPr lang="en-IN" sz="2400" dirty="0">
              <a:latin typeface="Open Sans" panose="020B0606030504020204" pitchFamily="34" charset="0"/>
              <a:ea typeface="Open Sans" panose="020B0606030504020204" pitchFamily="34" charset="0"/>
              <a:cs typeface="Open Sans" panose="020B0606030504020204" pitchFamily="34" charset="0"/>
            </a:endParaRPr>
          </a:p>
          <a:p>
            <a:pPr marL="0" indent="0" algn="l" rtl="0"/>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959708" y="2438400"/>
            <a:ext cx="3418703" cy="1143000"/>
          </a:xfrm>
          <a:noFill/>
        </p:spPr>
        <p:txBody>
          <a:bodyPr>
            <a:normAutofit/>
          </a:bodyPr>
          <a:lstStyle/>
          <a:p>
            <a:pPr algn="l" rtl="0"/>
            <a:r>
              <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rPr>
              <a:t>वी एजेंट</a:t>
            </a:r>
          </a:p>
        </p:txBody>
      </p:sp>
      <p:sp>
        <p:nvSpPr>
          <p:cNvPr id="2" name="Slide Number Placeholder 1">
            <a:extLst>
              <a:ext uri="{FF2B5EF4-FFF2-40B4-BE49-F238E27FC236}">
                <a16:creationId xmlns:a16="http://schemas.microsoft.com/office/drawing/2014/main" id="{2FE065ED-37DD-1FE7-8191-7A5527C5D044}"/>
              </a:ext>
            </a:extLst>
          </p:cNvPr>
          <p:cNvSpPr>
            <a:spLocks noGrp="1"/>
          </p:cNvSpPr>
          <p:nvPr>
            <p:ph type="sldNum" sz="quarter" idx="12"/>
          </p:nvPr>
        </p:nvSpPr>
        <p:spPr>
          <a:xfrm>
            <a:off x="8660028" y="6356350"/>
            <a:ext cx="2743200" cy="365125"/>
          </a:xfrm>
        </p:spPr>
        <p:txBody>
          <a:bodyPr/>
          <a:lstStyle/>
          <a:p>
            <a:pPr algn="l" rtl="0"/>
            <a:fld id="{2BB1E14F-796C-409E-9B94-89634ADD74DA}" type="slidenum">
              <a:rPr lang="en-IN" smtClean="0"/>
              <a:t>34</a:t>
            </a:fld>
            <a:endParaRPr lang="en-IN" dirty="0"/>
          </a:p>
        </p:txBody>
      </p:sp>
    </p:spTree>
    <p:extLst>
      <p:ext uri="{BB962C8B-B14F-4D97-AF65-F5344CB8AC3E}">
        <p14:creationId xmlns:p14="http://schemas.microsoft.com/office/powerpoint/2010/main" val="39523878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rtl="0"/>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485502" y="1295400"/>
            <a:ext cx="7249297" cy="4572000"/>
          </a:xfrm>
          <a:noFill/>
        </p:spPr>
        <p:txBody>
          <a:bodyPr>
            <a:noAutofit/>
          </a:bodyPr>
          <a:lstStyle/>
          <a:p>
            <a:pPr marL="0" indent="0" algn="l" rtl="0"/>
            <a:r>
              <a:rPr lang="en-US" sz="2400" dirty="0">
                <a:latin typeface="Open Sans" panose="020B0606030504020204" pitchFamily="34" charset="0"/>
                <a:ea typeface="Open Sans" panose="020B0606030504020204" pitchFamily="34" charset="0"/>
                <a:cs typeface="Open Sans" panose="020B0606030504020204" pitchFamily="34" charset="0"/>
              </a:rPr>
              <a:t>(गैर-स्थायी) गैर-स्थायी जी एजेंट जो व्यावहारिक रूप से रंगहीन और गंधहीन होते हैं, सामान्यतः वी एजेंटों के विपरीत अत्यधिक अस्थिर होते हैं और वे अत्यधिक विषैले बादल में तेजी से वाष्पीकृत हो जाते हैं।</a:t>
            </a:r>
          </a:p>
          <a:p>
            <a:pPr marL="0" indent="0" algn="l" rtl="0"/>
            <a:r>
              <a:rPr lang="en-US" sz="2400" dirty="0">
                <a:latin typeface="Open Sans" panose="020B0606030504020204" pitchFamily="34" charset="0"/>
                <a:ea typeface="Open Sans" panose="020B0606030504020204" pitchFamily="34" charset="0"/>
                <a:cs typeface="Open Sans" panose="020B0606030504020204" pitchFamily="34" charset="0"/>
              </a:rPr>
              <a:t>इनकी संगति कुछ हद तक पेट्रोल जैसी होती है। ये आमतौर पर वाष्प का ख़तरा पैदा करते हैं, जो आँखों और श्वसन तंत्र के ज़रिए हमला करते हैं, लेकिन ये सामान्य कपड़ों में भी घुसकर त्वचा पर हमला कर सकते हैं। हालाँकि वाष्प ज़्यादा ख़तरा है, लेकिन त्वचा के सीधे संपर्क में आने वाले तरल G एजेंट भी घातक हो सकते </a:t>
            </a:r>
            <a:r>
              <a:rPr lang="en-US" sz="2400" dirty="0" err="1">
                <a:latin typeface="Open Sans" panose="020B0606030504020204" pitchFamily="34" charset="0"/>
                <a:ea typeface="Open Sans" panose="020B0606030504020204" pitchFamily="34" charset="0"/>
                <a:cs typeface="Open Sans" panose="020B0606030504020204" pitchFamily="34" charset="0"/>
              </a:rPr>
              <a:t>हैं।तबुन</a:t>
            </a:r>
            <a:r>
              <a:rPr lang="en-US" sz="2400" dirty="0">
                <a:latin typeface="Open Sans" panose="020B0606030504020204" pitchFamily="34" charset="0"/>
                <a:ea typeface="Open Sans" panose="020B0606030504020204" pitchFamily="34" charset="0"/>
                <a:cs typeface="Open Sans" panose="020B0606030504020204" pitchFamily="34" charset="0"/>
              </a:rPr>
              <a:t>(जीए) </a:t>
            </a:r>
            <a:r>
              <a:rPr lang="en-US" sz="2400" dirty="0" err="1">
                <a:latin typeface="Open Sans" panose="020B0606030504020204" pitchFamily="34" charset="0"/>
                <a:ea typeface="Open Sans" panose="020B0606030504020204" pitchFamily="34" charset="0"/>
                <a:cs typeface="Open Sans" panose="020B0606030504020204" pitchFamily="34" charset="0"/>
              </a:rPr>
              <a:t>और</a:t>
            </a:r>
            <a:r>
              <a:rPr lang="en-US" sz="2400" dirty="0">
                <a:latin typeface="Open Sans" panose="020B0606030504020204" pitchFamily="34" charset="0"/>
                <a:ea typeface="Open Sans" panose="020B0606030504020204" pitchFamily="34" charset="0"/>
                <a:cs typeface="Open Sans" panose="020B0606030504020204" pitchFamily="34" charset="0"/>
              </a:rPr>
              <a:t> </a:t>
            </a:r>
            <a:r>
              <a:rPr lang="en-US" sz="2400" dirty="0" err="1">
                <a:latin typeface="Open Sans" panose="020B0606030504020204" pitchFamily="34" charset="0"/>
                <a:ea typeface="Open Sans" panose="020B0606030504020204" pitchFamily="34" charset="0"/>
                <a:cs typeface="Open Sans" panose="020B0606030504020204" pitchFamily="34" charset="0"/>
              </a:rPr>
              <a:t>सोमन</a:t>
            </a:r>
            <a:r>
              <a:rPr lang="en-US" sz="2400" dirty="0">
                <a:latin typeface="Open Sans" panose="020B0606030504020204" pitchFamily="34" charset="0"/>
                <a:ea typeface="Open Sans" panose="020B0606030504020204" pitchFamily="34" charset="0"/>
                <a:cs typeface="Open Sans" panose="020B0606030504020204" pitchFamily="34" charset="0"/>
              </a:rPr>
              <a:t>(जीडी) तुलनात्मक रूप से कम </a:t>
            </a:r>
            <a:r>
              <a:rPr lang="en-US" sz="2400" dirty="0" err="1">
                <a:latin typeface="Open Sans" panose="020B0606030504020204" pitchFamily="34" charset="0"/>
                <a:ea typeface="Open Sans" panose="020B0606030504020204" pitchFamily="34" charset="0"/>
                <a:cs typeface="Open Sans" panose="020B0606030504020204" pitchFamily="34" charset="0"/>
              </a:rPr>
              <a:t>अस्थिर</a:t>
            </a:r>
            <a:r>
              <a:rPr lang="en-US" sz="2400" dirty="0">
                <a:latin typeface="Open Sans" panose="020B0606030504020204" pitchFamily="34" charset="0"/>
                <a:ea typeface="Open Sans" panose="020B0606030504020204" pitchFamily="34" charset="0"/>
                <a:cs typeface="Open Sans" panose="020B0606030504020204" pitchFamily="34" charset="0"/>
              </a:rPr>
              <a:t> </a:t>
            </a:r>
            <a:r>
              <a:rPr lang="en-US" sz="2400" dirty="0" err="1">
                <a:latin typeface="Open Sans" panose="020B0606030504020204" pitchFamily="34" charset="0"/>
                <a:ea typeface="Open Sans" panose="020B0606030504020204" pitchFamily="34" charset="0"/>
                <a:cs typeface="Open Sans" panose="020B0606030504020204" pitchFamily="34" charset="0"/>
              </a:rPr>
              <a:t>हैं</a:t>
            </a:r>
            <a:r>
              <a:rPr lang="en-US" sz="2400" dirty="0">
                <a:latin typeface="Open Sans" panose="020B0606030504020204" pitchFamily="34" charset="0"/>
                <a:ea typeface="Open Sans" panose="020B0606030504020204" pitchFamily="34" charset="0"/>
                <a:cs typeface="Open Sans" panose="020B0606030504020204" pitchFamily="34" charset="0"/>
              </a:rPr>
              <a:t> </a:t>
            </a:r>
            <a:r>
              <a:rPr lang="en-US" sz="2400" dirty="0" err="1">
                <a:latin typeface="Open Sans" panose="020B0606030504020204" pitchFamily="34" charset="0"/>
                <a:ea typeface="Open Sans" panose="020B0606030504020204" pitchFamily="34" charset="0"/>
                <a:cs typeface="Open Sans" panose="020B0606030504020204" pitchFamily="34" charset="0"/>
              </a:rPr>
              <a:t>सरीन</a:t>
            </a:r>
            <a:r>
              <a:rPr lang="en-US" sz="2400" dirty="0">
                <a:latin typeface="Open Sans" panose="020B0606030504020204" pitchFamily="34" charset="0"/>
                <a:ea typeface="Open Sans" panose="020B0606030504020204" pitchFamily="34" charset="0"/>
                <a:cs typeface="Open Sans" panose="020B0606030504020204" pitchFamily="34" charset="0"/>
              </a:rPr>
              <a:t>(</a:t>
            </a:r>
            <a:r>
              <a:rPr lang="en-US" sz="2400" dirty="0" err="1">
                <a:latin typeface="Open Sans" panose="020B0606030504020204" pitchFamily="34" charset="0"/>
                <a:ea typeface="Open Sans" panose="020B0606030504020204" pitchFamily="34" charset="0"/>
                <a:cs typeface="Open Sans" panose="020B0606030504020204" pitchFamily="34" charset="0"/>
              </a:rPr>
              <a:t>जीबी</a:t>
            </a:r>
            <a:r>
              <a:rPr lang="en-US" sz="2400" dirty="0">
                <a:latin typeface="Open Sans" panose="020B0606030504020204" pitchFamily="34" charset="0"/>
                <a:ea typeface="Open Sans" panose="020B0606030504020204" pitchFamily="34" charset="0"/>
                <a:cs typeface="Open Sans" panose="020B0606030504020204" pitchFamily="34" charset="0"/>
              </a:rPr>
              <a:t>) लक्ष्य पर लंबी अवधि तक बना रह सकता है।</a:t>
            </a:r>
          </a:p>
          <a:p>
            <a:pPr marL="0" indent="0" algn="l" rtl="0">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691978" y="2321011"/>
            <a:ext cx="3939746" cy="1143000"/>
          </a:xfrm>
          <a:noFill/>
        </p:spPr>
        <p:txBody>
          <a:bodyPr>
            <a:normAutofit/>
          </a:bodyPr>
          <a:lstStyle/>
          <a:p>
            <a:pPr algn="l" rtl="0"/>
            <a:r>
              <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rPr>
              <a:t>जी एजेंट</a:t>
            </a:r>
          </a:p>
        </p:txBody>
      </p:sp>
      <p:sp>
        <p:nvSpPr>
          <p:cNvPr id="2" name="Slide Number Placeholder 1">
            <a:extLst>
              <a:ext uri="{FF2B5EF4-FFF2-40B4-BE49-F238E27FC236}">
                <a16:creationId xmlns:a16="http://schemas.microsoft.com/office/drawing/2014/main" id="{53C216B8-CEFD-3308-0E56-CBCA4EEAF53F}"/>
              </a:ext>
            </a:extLst>
          </p:cNvPr>
          <p:cNvSpPr>
            <a:spLocks noGrp="1"/>
          </p:cNvSpPr>
          <p:nvPr>
            <p:ph type="sldNum" sz="quarter" idx="12"/>
          </p:nvPr>
        </p:nvSpPr>
        <p:spPr>
          <a:xfrm>
            <a:off x="8635314" y="6356350"/>
            <a:ext cx="2743200" cy="365125"/>
          </a:xfrm>
        </p:spPr>
        <p:txBody>
          <a:bodyPr/>
          <a:lstStyle/>
          <a:p>
            <a:pPr algn="l" rtl="0"/>
            <a:fld id="{2BB1E14F-796C-409E-9B94-89634ADD74DA}" type="slidenum">
              <a:rPr lang="en-IN" smtClean="0"/>
              <a:t>35</a:t>
            </a:fld>
            <a:endParaRPr lang="en-IN" dirty="0"/>
          </a:p>
        </p:txBody>
      </p:sp>
    </p:spTree>
    <p:extLst>
      <p:ext uri="{BB962C8B-B14F-4D97-AF65-F5344CB8AC3E}">
        <p14:creationId xmlns:p14="http://schemas.microsoft.com/office/powerpoint/2010/main" val="6884962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8A7B53-7802-67EE-0A8B-6C42149295E0}"/>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9E082D15-140A-B240-F743-A1885D13C0D8}"/>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6C62FE16-106F-C30B-67A7-4ECCD8414F7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rtl="0"/>
            <a:endParaRPr lang="en-IN"/>
          </a:p>
        </p:txBody>
      </p:sp>
      <p:sp>
        <p:nvSpPr>
          <p:cNvPr id="8" name="Content Placeholder 2">
            <a:extLst>
              <a:ext uri="{FF2B5EF4-FFF2-40B4-BE49-F238E27FC236}">
                <a16:creationId xmlns:a16="http://schemas.microsoft.com/office/drawing/2014/main" id="{303B8907-3B9E-5CEE-C8E8-A3B8D1254006}"/>
              </a:ext>
            </a:extLst>
          </p:cNvPr>
          <p:cNvSpPr>
            <a:spLocks noGrp="1"/>
          </p:cNvSpPr>
          <p:nvPr>
            <p:ph idx="1"/>
          </p:nvPr>
        </p:nvSpPr>
        <p:spPr>
          <a:xfrm>
            <a:off x="4903573" y="1966912"/>
            <a:ext cx="5638800" cy="3111715"/>
          </a:xfrm>
          <a:noFill/>
        </p:spPr>
        <p:txBody>
          <a:bodyPr>
            <a:noAutofit/>
          </a:bodyPr>
          <a:lstStyle/>
          <a:p>
            <a:pPr marL="0" indent="0"/>
            <a:r>
              <a:rPr lang="en-US" sz="2400" dirty="0">
                <a:latin typeface="Open Sans" panose="020B0606030504020204" pitchFamily="34" charset="0"/>
                <a:ea typeface="Open Sans" panose="020B0606030504020204" pitchFamily="34" charset="0"/>
                <a:cs typeface="Open Sans" panose="020B0606030504020204" pitchFamily="34" charset="0"/>
              </a:rPr>
              <a:t>यह ध्यान देने योग्य है कि सोमन (जीडी) के विषाक्त प्रभावों का इलाज करना अधिक कठिन है क्योंकि तंत्रिका एजेंटों के लिए सामान्य उपचार इसके विरुद्ध कम प्रभावी है। </a:t>
            </a:r>
            <a:r>
              <a:rPr lang="hi-IN" dirty="0"/>
              <a:t>मानक अमेरिकी गैर-स्थायी तंत्रिका एजेंट सरीन (जीबी) है।</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6F22479-F966-B589-CD90-13576E577A23}"/>
              </a:ext>
            </a:extLst>
          </p:cNvPr>
          <p:cNvSpPr>
            <a:spLocks noGrp="1"/>
          </p:cNvSpPr>
          <p:nvPr>
            <p:ph type="title"/>
          </p:nvPr>
        </p:nvSpPr>
        <p:spPr>
          <a:xfrm>
            <a:off x="963827" y="2308654"/>
            <a:ext cx="3939746" cy="1143000"/>
          </a:xfrm>
          <a:noFill/>
        </p:spPr>
        <p:txBody>
          <a:bodyPr>
            <a:normAutofit/>
          </a:bodyPr>
          <a:lstStyle/>
          <a:p>
            <a:pPr algn="l" rtl="0"/>
            <a:r>
              <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rPr>
              <a:t>जी एजेंट</a:t>
            </a:r>
          </a:p>
        </p:txBody>
      </p:sp>
      <p:sp>
        <p:nvSpPr>
          <p:cNvPr id="2" name="Slide Number Placeholder 1">
            <a:extLst>
              <a:ext uri="{FF2B5EF4-FFF2-40B4-BE49-F238E27FC236}">
                <a16:creationId xmlns:a16="http://schemas.microsoft.com/office/drawing/2014/main" id="{45E5335B-C546-6E4D-7987-433AD27E4CF1}"/>
              </a:ext>
            </a:extLst>
          </p:cNvPr>
          <p:cNvSpPr>
            <a:spLocks noGrp="1"/>
          </p:cNvSpPr>
          <p:nvPr>
            <p:ph type="sldNum" sz="quarter" idx="12"/>
          </p:nvPr>
        </p:nvSpPr>
        <p:spPr>
          <a:xfrm>
            <a:off x="8635314" y="6356350"/>
            <a:ext cx="2743200" cy="365125"/>
          </a:xfrm>
        </p:spPr>
        <p:txBody>
          <a:bodyPr/>
          <a:lstStyle/>
          <a:p>
            <a:pPr algn="l" rtl="0"/>
            <a:fld id="{2BB1E14F-796C-409E-9B94-89634ADD74DA}" type="slidenum">
              <a:rPr lang="en-IN" smtClean="0"/>
              <a:t>36</a:t>
            </a:fld>
            <a:endParaRPr lang="en-IN" dirty="0"/>
          </a:p>
        </p:txBody>
      </p:sp>
    </p:spTree>
    <p:extLst>
      <p:ext uri="{BB962C8B-B14F-4D97-AF65-F5344CB8AC3E}">
        <p14:creationId xmlns:p14="http://schemas.microsoft.com/office/powerpoint/2010/main" val="5158725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rtl="0"/>
            <a:endParaRPr lang="en-IN"/>
          </a:p>
        </p:txBody>
      </p:sp>
      <p:graphicFrame>
        <p:nvGraphicFramePr>
          <p:cNvPr id="14" name="Table 13"/>
          <p:cNvGraphicFramePr>
            <a:graphicFrameLocks noGrp="1"/>
          </p:cNvGraphicFramePr>
          <p:nvPr>
            <p:extLst>
              <p:ext uri="{D42A27DB-BD31-4B8C-83A1-F6EECF244321}">
                <p14:modId xmlns:p14="http://schemas.microsoft.com/office/powerpoint/2010/main" val="3831661933"/>
              </p:ext>
            </p:extLst>
          </p:nvPr>
        </p:nvGraphicFramePr>
        <p:xfrm>
          <a:off x="976184" y="1224641"/>
          <a:ext cx="10762735" cy="5247332"/>
        </p:xfrm>
        <a:graphic>
          <a:graphicData uri="http://schemas.openxmlformats.org/drawingml/2006/table">
            <a:tbl>
              <a:tblPr/>
              <a:tblGrid>
                <a:gridCol w="2242236">
                  <a:extLst>
                    <a:ext uri="{9D8B030D-6E8A-4147-A177-3AD203B41FA5}">
                      <a16:colId xmlns:a16="http://schemas.microsoft.com/office/drawing/2014/main" val="20000"/>
                    </a:ext>
                  </a:extLst>
                </a:gridCol>
                <a:gridCol w="1793789">
                  <a:extLst>
                    <a:ext uri="{9D8B030D-6E8A-4147-A177-3AD203B41FA5}">
                      <a16:colId xmlns:a16="http://schemas.microsoft.com/office/drawing/2014/main" val="20001"/>
                    </a:ext>
                  </a:extLst>
                </a:gridCol>
                <a:gridCol w="1614411">
                  <a:extLst>
                    <a:ext uri="{9D8B030D-6E8A-4147-A177-3AD203B41FA5}">
                      <a16:colId xmlns:a16="http://schemas.microsoft.com/office/drawing/2014/main" val="20002"/>
                    </a:ext>
                  </a:extLst>
                </a:gridCol>
                <a:gridCol w="1883479">
                  <a:extLst>
                    <a:ext uri="{9D8B030D-6E8A-4147-A177-3AD203B41FA5}">
                      <a16:colId xmlns:a16="http://schemas.microsoft.com/office/drawing/2014/main" val="20003"/>
                    </a:ext>
                  </a:extLst>
                </a:gridCol>
                <a:gridCol w="1547143">
                  <a:extLst>
                    <a:ext uri="{9D8B030D-6E8A-4147-A177-3AD203B41FA5}">
                      <a16:colId xmlns:a16="http://schemas.microsoft.com/office/drawing/2014/main" val="20004"/>
                    </a:ext>
                  </a:extLst>
                </a:gridCol>
                <a:gridCol w="1681677">
                  <a:extLst>
                    <a:ext uri="{9D8B030D-6E8A-4147-A177-3AD203B41FA5}">
                      <a16:colId xmlns:a16="http://schemas.microsoft.com/office/drawing/2014/main" val="20005"/>
                    </a:ext>
                  </a:extLst>
                </a:gridCol>
              </a:tblGrid>
              <a:tr h="718767">
                <a:tc>
                  <a:txBody>
                    <a:bodyPr/>
                    <a:lstStyle/>
                    <a:p>
                      <a:pPr marL="0" marR="0" indent="228600" algn="ctr" rtl="0">
                        <a:spcBef>
                          <a:spcPts val="0"/>
                        </a:spcBef>
                        <a:spcAft>
                          <a:spcPts val="0"/>
                        </a:spcAft>
                      </a:pPr>
                      <a:r>
                        <a:rPr lang="en-US" sz="2400" b="1" dirty="0">
                          <a:solidFill>
                            <a:srgbClr val="C00000"/>
                          </a:solidFill>
                          <a:latin typeface="Times New Roman"/>
                          <a:ea typeface="Times New Roman"/>
                          <a:cs typeface="Kruti Dev 010"/>
                        </a:rPr>
                        <a:t>गुण</a:t>
                      </a:r>
                      <a:endParaRPr lang="en-US" sz="4400" dirty="0">
                        <a:solidFill>
                          <a:srgbClr val="C00000"/>
                        </a:solidFill>
                        <a:latin typeface="Kruti Dev 010"/>
                        <a:ea typeface="Times New Roman"/>
                        <a:cs typeface="Kruti Dev 010"/>
                      </a:endParaRP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rtl="0">
                        <a:spcBef>
                          <a:spcPts val="0"/>
                        </a:spcBef>
                        <a:spcAft>
                          <a:spcPts val="0"/>
                        </a:spcAft>
                      </a:pPr>
                      <a:r>
                        <a:rPr lang="en-US" sz="2400" b="1" dirty="0">
                          <a:solidFill>
                            <a:srgbClr val="C00000"/>
                          </a:solidFill>
                          <a:latin typeface="Times New Roman"/>
                          <a:ea typeface="Times New Roman"/>
                          <a:cs typeface="Kruti Dev 010"/>
                        </a:rPr>
                        <a:t>जीए (</a:t>
                      </a:r>
                      <a:r>
                        <a:rPr lang="en-US" sz="2400" b="1" dirty="0" err="1">
                          <a:solidFill>
                            <a:srgbClr val="C00000"/>
                          </a:solidFill>
                          <a:latin typeface="Times New Roman"/>
                          <a:ea typeface="Times New Roman"/>
                          <a:cs typeface="Kruti Dev 010"/>
                        </a:rPr>
                        <a:t>तबुन</a:t>
                      </a:r>
                      <a:r>
                        <a:rPr lang="en-US" sz="2400" b="1" dirty="0">
                          <a:solidFill>
                            <a:srgbClr val="C00000"/>
                          </a:solidFill>
                          <a:latin typeface="Times New Roman"/>
                          <a:ea typeface="Times New Roman"/>
                          <a:cs typeface="Kruti Dev 010"/>
                        </a:rPr>
                        <a:t>)</a:t>
                      </a:r>
                      <a:endParaRPr lang="en-US" sz="4400" dirty="0">
                        <a:solidFill>
                          <a:srgbClr val="C00000"/>
                        </a:solidFill>
                        <a:latin typeface="Kruti Dev 010"/>
                        <a:ea typeface="Times New Roman"/>
                        <a:cs typeface="Kruti Dev 010"/>
                      </a:endParaRP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rtl="0">
                        <a:spcBef>
                          <a:spcPts val="0"/>
                        </a:spcBef>
                        <a:spcAft>
                          <a:spcPts val="0"/>
                        </a:spcAft>
                      </a:pPr>
                      <a:r>
                        <a:rPr lang="en-US" sz="2400" b="1" dirty="0">
                          <a:solidFill>
                            <a:srgbClr val="C00000"/>
                          </a:solidFill>
                          <a:latin typeface="Times New Roman"/>
                          <a:ea typeface="Times New Roman"/>
                          <a:cs typeface="Kruti Dev 010"/>
                        </a:rPr>
                        <a:t>जीबी (</a:t>
                      </a:r>
                      <a:r>
                        <a:rPr lang="en-US" sz="2400" b="1" dirty="0" err="1">
                          <a:solidFill>
                            <a:srgbClr val="C00000"/>
                          </a:solidFill>
                          <a:latin typeface="Times New Roman"/>
                          <a:ea typeface="Times New Roman"/>
                          <a:cs typeface="Kruti Dev 010"/>
                        </a:rPr>
                        <a:t>सरीन</a:t>
                      </a:r>
                      <a:r>
                        <a:rPr lang="en-US" sz="2400" b="1" dirty="0">
                          <a:solidFill>
                            <a:srgbClr val="C00000"/>
                          </a:solidFill>
                          <a:latin typeface="Times New Roman"/>
                          <a:ea typeface="Times New Roman"/>
                          <a:cs typeface="Kruti Dev 010"/>
                        </a:rPr>
                        <a:t>)</a:t>
                      </a:r>
                      <a:endParaRPr lang="en-US" sz="4400" dirty="0">
                        <a:solidFill>
                          <a:srgbClr val="C00000"/>
                        </a:solidFill>
                        <a:latin typeface="Kruti Dev 010"/>
                        <a:ea typeface="Times New Roman"/>
                        <a:cs typeface="Kruti Dev 010"/>
                      </a:endParaRP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rtl="0">
                        <a:spcBef>
                          <a:spcPts val="0"/>
                        </a:spcBef>
                        <a:spcAft>
                          <a:spcPts val="0"/>
                        </a:spcAft>
                      </a:pPr>
                      <a:r>
                        <a:rPr lang="en-US" sz="2400" b="1" dirty="0">
                          <a:solidFill>
                            <a:srgbClr val="C00000"/>
                          </a:solidFill>
                          <a:latin typeface="Times New Roman"/>
                          <a:ea typeface="Times New Roman"/>
                          <a:cs typeface="Kruti Dev 010"/>
                        </a:rPr>
                        <a:t>जीडी (</a:t>
                      </a:r>
                      <a:r>
                        <a:rPr lang="en-US" sz="2400" b="1" dirty="0" err="1">
                          <a:solidFill>
                            <a:srgbClr val="C00000"/>
                          </a:solidFill>
                          <a:latin typeface="Times New Roman"/>
                          <a:ea typeface="Times New Roman"/>
                          <a:cs typeface="Kruti Dev 010"/>
                        </a:rPr>
                        <a:t>सोमन</a:t>
                      </a:r>
                      <a:r>
                        <a:rPr lang="en-US" sz="2400" b="1" dirty="0">
                          <a:solidFill>
                            <a:srgbClr val="C00000"/>
                          </a:solidFill>
                          <a:latin typeface="Times New Roman"/>
                          <a:ea typeface="Times New Roman"/>
                          <a:cs typeface="Kruti Dev 010"/>
                        </a:rPr>
                        <a:t>)     </a:t>
                      </a:r>
                      <a:endParaRPr lang="en-US" sz="4400" dirty="0">
                        <a:solidFill>
                          <a:srgbClr val="C00000"/>
                        </a:solidFill>
                        <a:latin typeface="Kruti Dev 010"/>
                        <a:ea typeface="Times New Roman"/>
                        <a:cs typeface="Kruti Dev 010"/>
                      </a:endParaRP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rtl="0">
                        <a:spcBef>
                          <a:spcPts val="0"/>
                        </a:spcBef>
                        <a:spcAft>
                          <a:spcPts val="0"/>
                        </a:spcAft>
                      </a:pPr>
                      <a:r>
                        <a:rPr lang="en-US" sz="2400" b="1" dirty="0">
                          <a:solidFill>
                            <a:srgbClr val="C00000"/>
                          </a:solidFill>
                          <a:latin typeface="Times New Roman"/>
                          <a:ea typeface="Times New Roman"/>
                          <a:cs typeface="Kruti Dev 010"/>
                        </a:rPr>
                        <a:t>जीएफ</a:t>
                      </a:r>
                      <a:endParaRPr lang="en-US" sz="4400" dirty="0">
                        <a:solidFill>
                          <a:srgbClr val="C00000"/>
                        </a:solidFill>
                        <a:latin typeface="Kruti Dev 010"/>
                        <a:ea typeface="Times New Roman"/>
                        <a:cs typeface="Kruti Dev 010"/>
                      </a:endParaRP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rtl="0">
                        <a:spcBef>
                          <a:spcPts val="0"/>
                        </a:spcBef>
                        <a:spcAft>
                          <a:spcPts val="0"/>
                        </a:spcAft>
                      </a:pPr>
                      <a:r>
                        <a:rPr lang="en-US" sz="2400" b="1" dirty="0">
                          <a:solidFill>
                            <a:srgbClr val="C00000"/>
                          </a:solidFill>
                          <a:latin typeface="Times New Roman"/>
                          <a:ea typeface="Times New Roman"/>
                          <a:cs typeface="Kruti Dev 010"/>
                        </a:rPr>
                        <a:t>वीएक्स</a:t>
                      </a:r>
                      <a:endParaRPr lang="en-US" sz="4400" dirty="0">
                        <a:solidFill>
                          <a:srgbClr val="C00000"/>
                        </a:solidFill>
                        <a:latin typeface="Kruti Dev 010"/>
                        <a:ea typeface="Times New Roman"/>
                        <a:cs typeface="Kruti Dev 010"/>
                      </a:endParaRP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05031">
                <a:tc>
                  <a:txBody>
                    <a:bodyPr/>
                    <a:lstStyle/>
                    <a:p>
                      <a:pPr marL="0" marR="0" indent="0" algn="l" rtl="0">
                        <a:spcBef>
                          <a:spcPts val="0"/>
                        </a:spcBef>
                        <a:spcAft>
                          <a:spcPts val="0"/>
                        </a:spcAft>
                        <a:tabLst>
                          <a:tab pos="622300" algn="l"/>
                        </a:tabLst>
                      </a:pPr>
                      <a:r>
                        <a:rPr lang="en-US" sz="2400" dirty="0">
                          <a:solidFill>
                            <a:schemeClr val="tx1"/>
                          </a:solidFill>
                          <a:latin typeface="Times New Roman"/>
                          <a:ea typeface="Times New Roman"/>
                          <a:cs typeface="Kruti Dev 010"/>
                        </a:rPr>
                        <a:t>आणविक भार ग्राम/मोल</a:t>
                      </a:r>
                      <a:endParaRPr lang="en-US" sz="4400" dirty="0">
                        <a:solidFill>
                          <a:schemeClr val="tx1"/>
                        </a:solidFill>
                        <a:latin typeface="Kruti Dev 010"/>
                        <a:ea typeface="Times New Roman"/>
                        <a:cs typeface="Kruti Dev 010"/>
                      </a:endParaRP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rtl="0">
                        <a:spcBef>
                          <a:spcPts val="0"/>
                        </a:spcBef>
                        <a:spcAft>
                          <a:spcPts val="0"/>
                        </a:spcAft>
                      </a:pPr>
                      <a:r>
                        <a:rPr lang="en-US" sz="2400" dirty="0">
                          <a:solidFill>
                            <a:schemeClr val="tx1"/>
                          </a:solidFill>
                          <a:latin typeface="Times New Roman"/>
                          <a:ea typeface="Times New Roman"/>
                          <a:cs typeface="Kruti Dev 010"/>
                        </a:rPr>
                        <a:t>162</a:t>
                      </a:r>
                      <a:endParaRPr lang="en-US" sz="4400" dirty="0">
                        <a:solidFill>
                          <a:schemeClr val="tx1"/>
                        </a:solidFill>
                        <a:latin typeface="Kruti Dev 010"/>
                        <a:ea typeface="Times New Roman"/>
                        <a:cs typeface="Kruti Dev 010"/>
                      </a:endParaRP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rtl="0">
                        <a:spcBef>
                          <a:spcPts val="0"/>
                        </a:spcBef>
                        <a:spcAft>
                          <a:spcPts val="0"/>
                        </a:spcAft>
                      </a:pPr>
                      <a:r>
                        <a:rPr lang="en-US" sz="2400">
                          <a:solidFill>
                            <a:schemeClr val="tx1"/>
                          </a:solidFill>
                          <a:latin typeface="Times New Roman"/>
                          <a:ea typeface="Times New Roman"/>
                          <a:cs typeface="Kruti Dev 010"/>
                        </a:rPr>
                        <a:t>140</a:t>
                      </a:r>
                      <a:endParaRPr lang="en-US" sz="4400">
                        <a:solidFill>
                          <a:schemeClr val="tx1"/>
                        </a:solidFill>
                        <a:latin typeface="Kruti Dev 010"/>
                        <a:ea typeface="Times New Roman"/>
                        <a:cs typeface="Kruti Dev 010"/>
                      </a:endParaRP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rtl="0">
                        <a:spcBef>
                          <a:spcPts val="0"/>
                        </a:spcBef>
                        <a:spcAft>
                          <a:spcPts val="0"/>
                        </a:spcAft>
                      </a:pPr>
                      <a:r>
                        <a:rPr lang="en-US" sz="2400">
                          <a:solidFill>
                            <a:schemeClr val="tx1"/>
                          </a:solidFill>
                          <a:latin typeface="Times New Roman"/>
                          <a:ea typeface="Times New Roman"/>
                          <a:cs typeface="Kruti Dev 010"/>
                        </a:rPr>
                        <a:t>182</a:t>
                      </a:r>
                      <a:endParaRPr lang="en-US" sz="4400">
                        <a:solidFill>
                          <a:schemeClr val="tx1"/>
                        </a:solidFill>
                        <a:latin typeface="Kruti Dev 010"/>
                        <a:ea typeface="Times New Roman"/>
                        <a:cs typeface="Kruti Dev 010"/>
                      </a:endParaRP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l" rtl="0">
                        <a:spcBef>
                          <a:spcPts val="0"/>
                        </a:spcBef>
                        <a:spcAft>
                          <a:spcPts val="0"/>
                        </a:spcAft>
                      </a:pPr>
                      <a:r>
                        <a:rPr lang="en-US" sz="2400">
                          <a:solidFill>
                            <a:schemeClr val="tx1"/>
                          </a:solidFill>
                          <a:latin typeface="Times New Roman"/>
                          <a:ea typeface="Times New Roman"/>
                          <a:cs typeface="Kruti Dev 010"/>
                        </a:rPr>
                        <a:t>180</a:t>
                      </a:r>
                      <a:endParaRPr lang="en-US" sz="4400">
                        <a:solidFill>
                          <a:schemeClr val="tx1"/>
                        </a:solidFill>
                        <a:latin typeface="Kruti Dev 010"/>
                        <a:ea typeface="Times New Roman"/>
                        <a:cs typeface="Kruti Dev 010"/>
                      </a:endParaRP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rtl="0">
                        <a:spcBef>
                          <a:spcPts val="0"/>
                        </a:spcBef>
                        <a:spcAft>
                          <a:spcPts val="0"/>
                        </a:spcAft>
                      </a:pPr>
                      <a:r>
                        <a:rPr lang="en-US" sz="2400" dirty="0">
                          <a:solidFill>
                            <a:schemeClr val="tx1"/>
                          </a:solidFill>
                          <a:latin typeface="Times New Roman"/>
                          <a:ea typeface="Times New Roman"/>
                          <a:cs typeface="Kruti Dev 010"/>
                        </a:rPr>
                        <a:t>267</a:t>
                      </a:r>
                      <a:endParaRPr lang="en-US" sz="4400" dirty="0">
                        <a:solidFill>
                          <a:schemeClr val="tx1"/>
                        </a:solidFill>
                        <a:latin typeface="Kruti Dev 010"/>
                        <a:ea typeface="Times New Roman"/>
                        <a:cs typeface="Kruti Dev 010"/>
                      </a:endParaRP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18767">
                <a:tc>
                  <a:txBody>
                    <a:bodyPr/>
                    <a:lstStyle/>
                    <a:p>
                      <a:pPr marL="0" marR="0" indent="0" algn="l" rtl="0">
                        <a:spcBef>
                          <a:spcPts val="0"/>
                        </a:spcBef>
                        <a:spcAft>
                          <a:spcPts val="0"/>
                        </a:spcAft>
                        <a:tabLst>
                          <a:tab pos="622300" algn="l"/>
                        </a:tabLst>
                      </a:pPr>
                      <a:r>
                        <a:rPr lang="en-US" sz="2400" dirty="0" err="1">
                          <a:solidFill>
                            <a:schemeClr val="tx1"/>
                          </a:solidFill>
                          <a:latin typeface="Times New Roman"/>
                          <a:ea typeface="Times New Roman"/>
                          <a:cs typeface="Kruti Dev 010"/>
                        </a:rPr>
                        <a:t>भाप</a:t>
                      </a:r>
                      <a:r>
                        <a:rPr lang="en-US" sz="2400" dirty="0">
                          <a:solidFill>
                            <a:schemeClr val="tx1"/>
                          </a:solidFill>
                          <a:latin typeface="Times New Roman"/>
                          <a:ea typeface="Times New Roman"/>
                          <a:cs typeface="Kruti Dev 010"/>
                        </a:rPr>
                        <a:t>घनत्व</a:t>
                      </a:r>
                      <a:endParaRPr lang="en-US" sz="4400" dirty="0">
                        <a:solidFill>
                          <a:schemeClr val="tx1"/>
                        </a:solidFill>
                        <a:latin typeface="Kruti Dev 010"/>
                        <a:ea typeface="Times New Roman"/>
                        <a:cs typeface="Kruti Dev 010"/>
                      </a:endParaRP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rtl="0">
                        <a:spcBef>
                          <a:spcPts val="0"/>
                        </a:spcBef>
                        <a:spcAft>
                          <a:spcPts val="0"/>
                        </a:spcAft>
                      </a:pPr>
                      <a:r>
                        <a:rPr lang="en-US" sz="2400" dirty="0">
                          <a:solidFill>
                            <a:schemeClr val="tx1"/>
                          </a:solidFill>
                          <a:latin typeface="Times New Roman"/>
                          <a:ea typeface="Times New Roman"/>
                          <a:cs typeface="Kruti Dev 010"/>
                        </a:rPr>
                        <a:t>5.63</a:t>
                      </a:r>
                      <a:endParaRPr lang="en-US" sz="4400" dirty="0">
                        <a:solidFill>
                          <a:schemeClr val="tx1"/>
                        </a:solidFill>
                        <a:latin typeface="Kruti Dev 010"/>
                        <a:ea typeface="Times New Roman"/>
                        <a:cs typeface="Kruti Dev 010"/>
                      </a:endParaRP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rtl="0">
                        <a:spcBef>
                          <a:spcPts val="0"/>
                        </a:spcBef>
                        <a:spcAft>
                          <a:spcPts val="0"/>
                        </a:spcAft>
                      </a:pPr>
                      <a:r>
                        <a:rPr lang="en-US" sz="2400">
                          <a:solidFill>
                            <a:schemeClr val="tx1"/>
                          </a:solidFill>
                          <a:latin typeface="Times New Roman"/>
                          <a:ea typeface="Times New Roman"/>
                          <a:cs typeface="Kruti Dev 010"/>
                        </a:rPr>
                        <a:t>4.86</a:t>
                      </a:r>
                      <a:endParaRPr lang="en-US" sz="4400">
                        <a:solidFill>
                          <a:schemeClr val="tx1"/>
                        </a:solidFill>
                        <a:latin typeface="Kruti Dev 010"/>
                        <a:ea typeface="Times New Roman"/>
                        <a:cs typeface="Kruti Dev 010"/>
                      </a:endParaRP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rtl="0">
                        <a:spcBef>
                          <a:spcPts val="0"/>
                        </a:spcBef>
                        <a:spcAft>
                          <a:spcPts val="0"/>
                        </a:spcAft>
                      </a:pPr>
                      <a:r>
                        <a:rPr lang="en-US" sz="2400" dirty="0">
                          <a:solidFill>
                            <a:schemeClr val="tx1"/>
                          </a:solidFill>
                          <a:latin typeface="Times New Roman"/>
                          <a:ea typeface="Times New Roman"/>
                          <a:cs typeface="Kruti Dev 010"/>
                        </a:rPr>
                        <a:t>6.33</a:t>
                      </a:r>
                      <a:endParaRPr lang="en-US" sz="4400" dirty="0">
                        <a:solidFill>
                          <a:schemeClr val="tx1"/>
                        </a:solidFill>
                        <a:latin typeface="Kruti Dev 010"/>
                        <a:ea typeface="Times New Roman"/>
                        <a:cs typeface="Kruti Dev 010"/>
                      </a:endParaRP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l" rtl="0">
                        <a:spcBef>
                          <a:spcPts val="0"/>
                        </a:spcBef>
                        <a:spcAft>
                          <a:spcPts val="0"/>
                        </a:spcAft>
                      </a:pPr>
                      <a:r>
                        <a:rPr lang="en-US" sz="2400" dirty="0">
                          <a:solidFill>
                            <a:schemeClr val="tx1"/>
                          </a:solidFill>
                          <a:latin typeface="Times New Roman"/>
                          <a:ea typeface="Times New Roman"/>
                          <a:cs typeface="Kruti Dev 010"/>
                        </a:rPr>
                        <a:t>6.2</a:t>
                      </a:r>
                      <a:endParaRPr lang="en-US" sz="4400" dirty="0">
                        <a:solidFill>
                          <a:schemeClr val="tx1"/>
                        </a:solidFill>
                        <a:latin typeface="Kruti Dev 010"/>
                        <a:ea typeface="Times New Roman"/>
                        <a:cs typeface="Kruti Dev 010"/>
                      </a:endParaRP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rtl="0">
                        <a:spcBef>
                          <a:spcPts val="0"/>
                        </a:spcBef>
                        <a:spcAft>
                          <a:spcPts val="0"/>
                        </a:spcAft>
                      </a:pPr>
                      <a:r>
                        <a:rPr lang="en-US" sz="2400" dirty="0">
                          <a:solidFill>
                            <a:schemeClr val="tx1"/>
                          </a:solidFill>
                          <a:latin typeface="Times New Roman"/>
                          <a:ea typeface="Times New Roman"/>
                          <a:cs typeface="Kruti Dev 010"/>
                        </a:rPr>
                        <a:t>9.2</a:t>
                      </a:r>
                      <a:endParaRPr lang="en-US" sz="4400" dirty="0">
                        <a:solidFill>
                          <a:schemeClr val="tx1"/>
                        </a:solidFill>
                        <a:latin typeface="Kruti Dev 010"/>
                        <a:ea typeface="Times New Roman"/>
                        <a:cs typeface="Kruti Dev 010"/>
                      </a:endParaRP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18767">
                <a:tc>
                  <a:txBody>
                    <a:bodyPr/>
                    <a:lstStyle/>
                    <a:p>
                      <a:pPr marL="0" marR="0" indent="0" algn="l" rtl="0">
                        <a:spcBef>
                          <a:spcPts val="0"/>
                        </a:spcBef>
                        <a:spcAft>
                          <a:spcPts val="0"/>
                        </a:spcAft>
                        <a:tabLst>
                          <a:tab pos="622300" algn="l"/>
                        </a:tabLst>
                      </a:pPr>
                      <a:r>
                        <a:rPr lang="en-US" sz="2400" dirty="0">
                          <a:solidFill>
                            <a:schemeClr val="tx1"/>
                          </a:solidFill>
                          <a:latin typeface="Times New Roman"/>
                          <a:ea typeface="Times New Roman"/>
                          <a:cs typeface="Kruti Dev 010"/>
                        </a:rPr>
                        <a:t>तरल घनत्व</a:t>
                      </a:r>
                      <a:endParaRPr lang="en-US" sz="4400" dirty="0">
                        <a:solidFill>
                          <a:schemeClr val="tx1"/>
                        </a:solidFill>
                        <a:latin typeface="Kruti Dev 010"/>
                        <a:ea typeface="Times New Roman"/>
                        <a:cs typeface="Kruti Dev 010"/>
                      </a:endParaRP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rtl="0">
                        <a:spcBef>
                          <a:spcPts val="0"/>
                        </a:spcBef>
                        <a:spcAft>
                          <a:spcPts val="0"/>
                        </a:spcAft>
                      </a:pPr>
                      <a:r>
                        <a:rPr lang="en-US" sz="2400" dirty="0">
                          <a:solidFill>
                            <a:schemeClr val="tx1"/>
                          </a:solidFill>
                          <a:latin typeface="Times New Roman"/>
                          <a:ea typeface="Times New Roman"/>
                          <a:cs typeface="Kruti Dev 010"/>
                        </a:rPr>
                        <a:t>25 डिग्री सेल्सियस पर 1.07</a:t>
                      </a:r>
                      <a:endParaRPr lang="en-US" sz="2400" dirty="0">
                        <a:solidFill>
                          <a:schemeClr val="tx1"/>
                        </a:solidFill>
                        <a:latin typeface="Kruti Dev 010"/>
                        <a:ea typeface="Times New Roman"/>
                        <a:cs typeface="Kruti Dev 010"/>
                      </a:endParaRP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spcBef>
                          <a:spcPts val="0"/>
                        </a:spcBef>
                        <a:spcAft>
                          <a:spcPts val="0"/>
                        </a:spcAft>
                      </a:pPr>
                      <a:r>
                        <a:rPr lang="en-US" sz="1600" dirty="0">
                          <a:solidFill>
                            <a:schemeClr val="tx1"/>
                          </a:solidFill>
                          <a:latin typeface="Times New Roman"/>
                          <a:ea typeface="Batang"/>
                        </a:rPr>
                        <a:t>25 डिग्री सेल्सियस पर</a:t>
                      </a:r>
                      <a:r>
                        <a:rPr lang="en-US" sz="2400" dirty="0">
                          <a:solidFill>
                            <a:schemeClr val="tx1"/>
                          </a:solidFill>
                          <a:latin typeface="Times New Roman"/>
                          <a:ea typeface="Batang"/>
                        </a:rPr>
                        <a:t> 1.09</a:t>
                      </a: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spcBef>
                          <a:spcPts val="0"/>
                        </a:spcBef>
                        <a:spcAft>
                          <a:spcPts val="0"/>
                        </a:spcAft>
                      </a:pPr>
                      <a:r>
                        <a:rPr lang="en-US" sz="1800" dirty="0">
                          <a:solidFill>
                            <a:schemeClr val="tx1"/>
                          </a:solidFill>
                          <a:latin typeface="Times New Roman"/>
                          <a:ea typeface="Batang"/>
                        </a:rPr>
                        <a:t>25 डिग्री सेल्सियस पर 1.02</a:t>
                      </a: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spcBef>
                          <a:spcPts val="0"/>
                        </a:spcBef>
                        <a:spcAft>
                          <a:spcPts val="0"/>
                        </a:spcAft>
                      </a:pPr>
                      <a:r>
                        <a:rPr lang="en-US" sz="1800" dirty="0">
                          <a:solidFill>
                            <a:schemeClr val="tx1"/>
                          </a:solidFill>
                          <a:latin typeface="Times New Roman"/>
                          <a:ea typeface="Batang"/>
                        </a:rPr>
                        <a:t>25 डिग्री सेल्सियस पर 1.17</a:t>
                      </a: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spcBef>
                          <a:spcPts val="0"/>
                        </a:spcBef>
                        <a:spcAft>
                          <a:spcPts val="0"/>
                        </a:spcAft>
                      </a:pPr>
                      <a:r>
                        <a:rPr lang="en-US" sz="1800" dirty="0">
                          <a:solidFill>
                            <a:schemeClr val="tx1"/>
                          </a:solidFill>
                          <a:latin typeface="Times New Roman"/>
                          <a:ea typeface="Batang"/>
                        </a:rPr>
                        <a:t>25 डिग्री सेल्सियस पर 1.01</a:t>
                      </a: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18767">
                <a:tc>
                  <a:txBody>
                    <a:bodyPr/>
                    <a:lstStyle/>
                    <a:p>
                      <a:pPr marL="0" marR="0" indent="0" algn="l" rtl="0">
                        <a:spcBef>
                          <a:spcPts val="0"/>
                        </a:spcBef>
                        <a:spcAft>
                          <a:spcPts val="0"/>
                        </a:spcAft>
                        <a:tabLst>
                          <a:tab pos="622300" algn="l"/>
                        </a:tabLst>
                      </a:pPr>
                      <a:r>
                        <a:rPr lang="en-US" sz="2400" dirty="0">
                          <a:solidFill>
                            <a:schemeClr val="tx1"/>
                          </a:solidFill>
                          <a:latin typeface="Times New Roman"/>
                          <a:ea typeface="Times New Roman"/>
                          <a:cs typeface="Kruti Dev 010"/>
                        </a:rPr>
                        <a:t>गलनांक</a:t>
                      </a:r>
                    </a:p>
                    <a:p>
                      <a:pPr marL="0" marR="0" indent="0" algn="l" rtl="0">
                        <a:spcBef>
                          <a:spcPts val="0"/>
                        </a:spcBef>
                        <a:spcAft>
                          <a:spcPts val="0"/>
                        </a:spcAft>
                        <a:tabLst>
                          <a:tab pos="622300" algn="l"/>
                        </a:tabLst>
                      </a:pPr>
                      <a:r>
                        <a:rPr lang="en-US" sz="2400" dirty="0">
                          <a:solidFill>
                            <a:schemeClr val="tx1"/>
                          </a:solidFill>
                          <a:latin typeface="Times New Roman"/>
                          <a:ea typeface="Times New Roman"/>
                          <a:cs typeface="Kruti Dev 010"/>
                        </a:rPr>
                        <a:t>( सी)</a:t>
                      </a:r>
                      <a:endParaRPr lang="en-US" sz="4400" dirty="0">
                        <a:solidFill>
                          <a:schemeClr val="tx1"/>
                        </a:solidFill>
                        <a:latin typeface="Kruti Dev 010"/>
                        <a:ea typeface="Times New Roman"/>
                        <a:cs typeface="Kruti Dev 010"/>
                      </a:endParaRP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rtl="0">
                        <a:spcBef>
                          <a:spcPts val="0"/>
                        </a:spcBef>
                        <a:spcAft>
                          <a:spcPts val="0"/>
                        </a:spcAft>
                      </a:pPr>
                      <a:r>
                        <a:rPr lang="en-US" sz="2400" dirty="0">
                          <a:solidFill>
                            <a:schemeClr val="tx1"/>
                          </a:solidFill>
                          <a:latin typeface="Times New Roman"/>
                          <a:ea typeface="Times New Roman"/>
                          <a:cs typeface="Kruti Dev 010"/>
                        </a:rPr>
                        <a:t>-5</a:t>
                      </a:r>
                      <a:endParaRPr lang="en-US" sz="4400" dirty="0">
                        <a:solidFill>
                          <a:schemeClr val="tx1"/>
                        </a:solidFill>
                        <a:latin typeface="Kruti Dev 010"/>
                        <a:ea typeface="Times New Roman"/>
                        <a:cs typeface="Kruti Dev 010"/>
                      </a:endParaRP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rtl="0">
                        <a:spcBef>
                          <a:spcPts val="0"/>
                        </a:spcBef>
                        <a:spcAft>
                          <a:spcPts val="0"/>
                        </a:spcAft>
                      </a:pPr>
                      <a:r>
                        <a:rPr lang="en-US" sz="2400" dirty="0">
                          <a:solidFill>
                            <a:schemeClr val="tx1"/>
                          </a:solidFill>
                          <a:latin typeface="Times New Roman"/>
                          <a:ea typeface="Times New Roman"/>
                          <a:cs typeface="Kruti Dev 010"/>
                        </a:rPr>
                        <a:t>-56</a:t>
                      </a:r>
                      <a:endParaRPr lang="en-US" sz="4400" dirty="0">
                        <a:solidFill>
                          <a:schemeClr val="tx1"/>
                        </a:solidFill>
                        <a:latin typeface="Kruti Dev 010"/>
                        <a:ea typeface="Times New Roman"/>
                        <a:cs typeface="Kruti Dev 010"/>
                      </a:endParaRP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rtl="0">
                        <a:spcBef>
                          <a:spcPts val="0"/>
                        </a:spcBef>
                        <a:spcAft>
                          <a:spcPts val="0"/>
                        </a:spcAft>
                      </a:pPr>
                      <a:r>
                        <a:rPr lang="en-US" sz="2400" dirty="0">
                          <a:solidFill>
                            <a:schemeClr val="tx1"/>
                          </a:solidFill>
                          <a:latin typeface="Times New Roman"/>
                          <a:ea typeface="Times New Roman"/>
                          <a:cs typeface="Kruti Dev 010"/>
                        </a:rPr>
                        <a:t>-42</a:t>
                      </a:r>
                      <a:endParaRPr lang="en-US" sz="4400" dirty="0">
                        <a:solidFill>
                          <a:schemeClr val="tx1"/>
                        </a:solidFill>
                        <a:latin typeface="Kruti Dev 010"/>
                        <a:ea typeface="Times New Roman"/>
                        <a:cs typeface="Kruti Dev 010"/>
                      </a:endParaRP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l" rtl="0">
                        <a:spcBef>
                          <a:spcPts val="0"/>
                        </a:spcBef>
                        <a:spcAft>
                          <a:spcPts val="0"/>
                        </a:spcAft>
                      </a:pPr>
                      <a:r>
                        <a:rPr lang="en-US" sz="2400">
                          <a:solidFill>
                            <a:schemeClr val="tx1"/>
                          </a:solidFill>
                          <a:latin typeface="Times New Roman"/>
                          <a:ea typeface="Times New Roman"/>
                          <a:cs typeface="Kruti Dev 010"/>
                        </a:rPr>
                        <a:t>-30</a:t>
                      </a:r>
                      <a:endParaRPr lang="en-US" sz="4400">
                        <a:solidFill>
                          <a:schemeClr val="tx1"/>
                        </a:solidFill>
                        <a:latin typeface="Kruti Dev 010"/>
                        <a:ea typeface="Times New Roman"/>
                        <a:cs typeface="Kruti Dev 010"/>
                      </a:endParaRP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rtl="0">
                        <a:spcBef>
                          <a:spcPts val="0"/>
                        </a:spcBef>
                        <a:spcAft>
                          <a:spcPts val="0"/>
                        </a:spcAft>
                      </a:pPr>
                      <a:r>
                        <a:rPr lang="en-US" sz="2400" dirty="0">
                          <a:solidFill>
                            <a:schemeClr val="tx1"/>
                          </a:solidFill>
                          <a:latin typeface="Times New Roman"/>
                          <a:ea typeface="Times New Roman"/>
                          <a:cs typeface="Kruti Dev 010"/>
                        </a:rPr>
                        <a:t>-51</a:t>
                      </a:r>
                      <a:endParaRPr lang="en-US" sz="4400" dirty="0">
                        <a:solidFill>
                          <a:schemeClr val="tx1"/>
                        </a:solidFill>
                        <a:latin typeface="Kruti Dev 010"/>
                        <a:ea typeface="Times New Roman"/>
                        <a:cs typeface="Kruti Dev 010"/>
                      </a:endParaRP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18767">
                <a:tc>
                  <a:txBody>
                    <a:bodyPr/>
                    <a:lstStyle/>
                    <a:p>
                      <a:pPr marL="0" marR="0" indent="0" algn="l" rtl="0">
                        <a:spcBef>
                          <a:spcPts val="0"/>
                        </a:spcBef>
                        <a:spcAft>
                          <a:spcPts val="0"/>
                        </a:spcAft>
                        <a:tabLst>
                          <a:tab pos="622300" algn="l"/>
                        </a:tabLst>
                      </a:pPr>
                      <a:r>
                        <a:rPr lang="en-US" sz="2400" dirty="0">
                          <a:solidFill>
                            <a:schemeClr val="tx1"/>
                          </a:solidFill>
                          <a:latin typeface="Times New Roman"/>
                          <a:ea typeface="Times New Roman"/>
                          <a:cs typeface="Kruti Dev 010"/>
                        </a:rPr>
                        <a:t>क्वथनांक</a:t>
                      </a:r>
                    </a:p>
                    <a:p>
                      <a:pPr marL="0" marR="0" indent="0" algn="l" rtl="0">
                        <a:spcBef>
                          <a:spcPts val="0"/>
                        </a:spcBef>
                        <a:spcAft>
                          <a:spcPts val="0"/>
                        </a:spcAft>
                        <a:tabLst>
                          <a:tab pos="622300" algn="l"/>
                        </a:tabLst>
                      </a:pPr>
                      <a:r>
                        <a:rPr lang="en-US" sz="2400" dirty="0">
                          <a:solidFill>
                            <a:schemeClr val="tx1"/>
                          </a:solidFill>
                          <a:latin typeface="Times New Roman"/>
                          <a:ea typeface="Times New Roman"/>
                          <a:cs typeface="Kruti Dev 010"/>
                        </a:rPr>
                        <a:t>( सी)</a:t>
                      </a:r>
                      <a:endParaRPr lang="en-US" sz="4400" dirty="0">
                        <a:solidFill>
                          <a:schemeClr val="tx1"/>
                        </a:solidFill>
                        <a:latin typeface="Kruti Dev 010"/>
                        <a:ea typeface="Times New Roman"/>
                        <a:cs typeface="Kruti Dev 010"/>
                      </a:endParaRP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rtl="0">
                        <a:spcBef>
                          <a:spcPts val="0"/>
                        </a:spcBef>
                        <a:spcAft>
                          <a:spcPts val="0"/>
                        </a:spcAft>
                      </a:pPr>
                      <a:r>
                        <a:rPr lang="en-US" sz="2400" dirty="0">
                          <a:solidFill>
                            <a:schemeClr val="tx1"/>
                          </a:solidFill>
                          <a:latin typeface="Times New Roman"/>
                          <a:ea typeface="Times New Roman"/>
                          <a:cs typeface="Kruti Dev 010"/>
                        </a:rPr>
                        <a:t>240</a:t>
                      </a:r>
                      <a:endParaRPr lang="en-US" sz="4400" dirty="0">
                        <a:solidFill>
                          <a:schemeClr val="tx1"/>
                        </a:solidFill>
                        <a:latin typeface="Kruti Dev 010"/>
                        <a:ea typeface="Times New Roman"/>
                        <a:cs typeface="Kruti Dev 010"/>
                      </a:endParaRP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rtl="0">
                        <a:spcBef>
                          <a:spcPts val="0"/>
                        </a:spcBef>
                        <a:spcAft>
                          <a:spcPts val="0"/>
                        </a:spcAft>
                      </a:pPr>
                      <a:r>
                        <a:rPr lang="en-US" sz="2400" dirty="0">
                          <a:solidFill>
                            <a:schemeClr val="tx1"/>
                          </a:solidFill>
                          <a:latin typeface="Times New Roman"/>
                          <a:ea typeface="Times New Roman"/>
                          <a:cs typeface="Kruti Dev 010"/>
                        </a:rPr>
                        <a:t>158</a:t>
                      </a:r>
                      <a:endParaRPr lang="en-US" sz="4400" dirty="0">
                        <a:solidFill>
                          <a:schemeClr val="tx1"/>
                        </a:solidFill>
                        <a:latin typeface="Kruti Dev 010"/>
                        <a:ea typeface="Times New Roman"/>
                        <a:cs typeface="Kruti Dev 010"/>
                      </a:endParaRP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rtl="0">
                        <a:spcBef>
                          <a:spcPts val="0"/>
                        </a:spcBef>
                        <a:spcAft>
                          <a:spcPts val="0"/>
                        </a:spcAft>
                      </a:pPr>
                      <a:r>
                        <a:rPr lang="en-US" sz="2400">
                          <a:solidFill>
                            <a:schemeClr val="tx1"/>
                          </a:solidFill>
                          <a:latin typeface="Times New Roman"/>
                          <a:ea typeface="Times New Roman"/>
                          <a:cs typeface="Kruti Dev 010"/>
                        </a:rPr>
                        <a:t>198</a:t>
                      </a:r>
                      <a:endParaRPr lang="en-US" sz="4400">
                        <a:solidFill>
                          <a:schemeClr val="tx1"/>
                        </a:solidFill>
                        <a:latin typeface="Kruti Dev 010"/>
                        <a:ea typeface="Times New Roman"/>
                        <a:cs typeface="Kruti Dev 010"/>
                      </a:endParaRP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l" rtl="0">
                        <a:spcBef>
                          <a:spcPts val="0"/>
                        </a:spcBef>
                        <a:spcAft>
                          <a:spcPts val="0"/>
                        </a:spcAft>
                      </a:pPr>
                      <a:r>
                        <a:rPr lang="en-US" sz="2400" dirty="0">
                          <a:solidFill>
                            <a:schemeClr val="tx1"/>
                          </a:solidFill>
                          <a:latin typeface="Times New Roman"/>
                          <a:ea typeface="Times New Roman"/>
                          <a:cs typeface="Kruti Dev 010"/>
                        </a:rPr>
                        <a:t>239</a:t>
                      </a:r>
                      <a:endParaRPr lang="en-US" sz="4400" dirty="0">
                        <a:solidFill>
                          <a:schemeClr val="tx1"/>
                        </a:solidFill>
                        <a:latin typeface="Kruti Dev 010"/>
                        <a:ea typeface="Times New Roman"/>
                        <a:cs typeface="Kruti Dev 010"/>
                      </a:endParaRP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rtl="0">
                        <a:spcBef>
                          <a:spcPts val="0"/>
                        </a:spcBef>
                        <a:spcAft>
                          <a:spcPts val="0"/>
                        </a:spcAft>
                      </a:pPr>
                      <a:r>
                        <a:rPr lang="en-US" sz="2400" dirty="0">
                          <a:solidFill>
                            <a:schemeClr val="tx1"/>
                          </a:solidFill>
                          <a:latin typeface="Times New Roman"/>
                          <a:ea typeface="Times New Roman"/>
                          <a:cs typeface="Kruti Dev 010"/>
                        </a:rPr>
                        <a:t>298</a:t>
                      </a:r>
                      <a:endParaRPr lang="en-US" sz="4400" dirty="0">
                        <a:solidFill>
                          <a:schemeClr val="tx1"/>
                        </a:solidFill>
                        <a:latin typeface="Kruti Dev 010"/>
                        <a:ea typeface="Times New Roman"/>
                        <a:cs typeface="Kruti Dev 010"/>
                      </a:endParaRP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718767">
                <a:tc>
                  <a:txBody>
                    <a:bodyPr/>
                    <a:lstStyle/>
                    <a:p>
                      <a:pPr marL="0" marR="0" indent="0" algn="l" rtl="0">
                        <a:spcBef>
                          <a:spcPts val="0"/>
                        </a:spcBef>
                        <a:spcAft>
                          <a:spcPts val="0"/>
                        </a:spcAft>
                        <a:tabLst>
                          <a:tab pos="622300" algn="l"/>
                        </a:tabLst>
                      </a:pPr>
                      <a:r>
                        <a:rPr lang="en-US" sz="2400" dirty="0">
                          <a:solidFill>
                            <a:schemeClr val="tx1"/>
                          </a:solidFill>
                          <a:latin typeface="Times New Roman"/>
                          <a:ea typeface="Times New Roman"/>
                          <a:cs typeface="Kruti Dev 010"/>
                        </a:rPr>
                        <a:t>अस्थिरता</a:t>
                      </a:r>
                      <a:endParaRPr lang="en-US" sz="4400" dirty="0">
                        <a:solidFill>
                          <a:schemeClr val="tx1"/>
                        </a:solidFill>
                        <a:latin typeface="Kruti Dev 010"/>
                        <a:ea typeface="Times New Roman"/>
                        <a:cs typeface="Kruti Dev 010"/>
                      </a:endParaRP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rtl="0">
                        <a:spcBef>
                          <a:spcPts val="0"/>
                        </a:spcBef>
                        <a:spcAft>
                          <a:spcPts val="0"/>
                        </a:spcAft>
                      </a:pPr>
                      <a:r>
                        <a:rPr lang="en-US" sz="2400">
                          <a:solidFill>
                            <a:schemeClr val="tx1"/>
                          </a:solidFill>
                          <a:latin typeface="Times New Roman"/>
                          <a:ea typeface="Times New Roman"/>
                          <a:cs typeface="Kruti Dev 010"/>
                        </a:rPr>
                        <a:t>610</a:t>
                      </a:r>
                      <a:endParaRPr lang="en-US" sz="4400">
                        <a:solidFill>
                          <a:schemeClr val="tx1"/>
                        </a:solidFill>
                        <a:latin typeface="Kruti Dev 010"/>
                        <a:ea typeface="Times New Roman"/>
                        <a:cs typeface="Kruti Dev 010"/>
                      </a:endParaRP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rtl="0">
                        <a:spcBef>
                          <a:spcPts val="0"/>
                        </a:spcBef>
                        <a:spcAft>
                          <a:spcPts val="0"/>
                        </a:spcAft>
                      </a:pPr>
                      <a:r>
                        <a:rPr lang="en-US" sz="2400">
                          <a:solidFill>
                            <a:schemeClr val="tx1"/>
                          </a:solidFill>
                          <a:latin typeface="Times New Roman"/>
                          <a:ea typeface="Times New Roman"/>
                          <a:cs typeface="Kruti Dev 010"/>
                        </a:rPr>
                        <a:t>22000</a:t>
                      </a:r>
                      <a:endParaRPr lang="en-US" sz="4400">
                        <a:solidFill>
                          <a:schemeClr val="tx1"/>
                        </a:solidFill>
                        <a:latin typeface="Kruti Dev 010"/>
                        <a:ea typeface="Times New Roman"/>
                        <a:cs typeface="Kruti Dev 010"/>
                      </a:endParaRP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rtl="0">
                        <a:spcBef>
                          <a:spcPts val="0"/>
                        </a:spcBef>
                        <a:spcAft>
                          <a:spcPts val="0"/>
                        </a:spcAft>
                      </a:pPr>
                      <a:r>
                        <a:rPr lang="en-US" sz="2400" dirty="0">
                          <a:solidFill>
                            <a:schemeClr val="tx1"/>
                          </a:solidFill>
                          <a:latin typeface="Times New Roman"/>
                          <a:ea typeface="Times New Roman"/>
                          <a:cs typeface="Kruti Dev 010"/>
                        </a:rPr>
                        <a:t>3900</a:t>
                      </a:r>
                      <a:endParaRPr lang="en-US" sz="4400" dirty="0">
                        <a:solidFill>
                          <a:schemeClr val="tx1"/>
                        </a:solidFill>
                        <a:latin typeface="Kruti Dev 010"/>
                        <a:ea typeface="Times New Roman"/>
                        <a:cs typeface="Kruti Dev 010"/>
                      </a:endParaRP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l" rtl="0">
                        <a:spcBef>
                          <a:spcPts val="0"/>
                        </a:spcBef>
                        <a:spcAft>
                          <a:spcPts val="0"/>
                        </a:spcAft>
                      </a:pPr>
                      <a:r>
                        <a:rPr lang="en-US" sz="2400" dirty="0">
                          <a:solidFill>
                            <a:schemeClr val="tx1"/>
                          </a:solidFill>
                          <a:latin typeface="Times New Roman"/>
                          <a:ea typeface="Times New Roman"/>
                          <a:cs typeface="Kruti Dev 010"/>
                        </a:rPr>
                        <a:t>438</a:t>
                      </a:r>
                      <a:endParaRPr lang="en-US" sz="4400" dirty="0">
                        <a:solidFill>
                          <a:schemeClr val="tx1"/>
                        </a:solidFill>
                        <a:latin typeface="Kruti Dev 010"/>
                        <a:ea typeface="Times New Roman"/>
                        <a:cs typeface="Kruti Dev 010"/>
                      </a:endParaRP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rtl="0">
                        <a:spcBef>
                          <a:spcPts val="0"/>
                        </a:spcBef>
                        <a:spcAft>
                          <a:spcPts val="0"/>
                        </a:spcAft>
                      </a:pPr>
                      <a:r>
                        <a:rPr lang="en-US" sz="2400" dirty="0">
                          <a:solidFill>
                            <a:schemeClr val="tx1"/>
                          </a:solidFill>
                          <a:latin typeface="Times New Roman"/>
                          <a:ea typeface="Times New Roman"/>
                          <a:cs typeface="Kruti Dev 010"/>
                        </a:rPr>
                        <a:t>10.5</a:t>
                      </a:r>
                      <a:endParaRPr lang="en-US" sz="4400" dirty="0">
                        <a:solidFill>
                          <a:schemeClr val="tx1"/>
                        </a:solidFill>
                        <a:latin typeface="Kruti Dev 010"/>
                        <a:ea typeface="Times New Roman"/>
                        <a:cs typeface="Kruti Dev 010"/>
                      </a:endParaRP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2" name="Slide Number Placeholder 1">
            <a:extLst>
              <a:ext uri="{FF2B5EF4-FFF2-40B4-BE49-F238E27FC236}">
                <a16:creationId xmlns:a16="http://schemas.microsoft.com/office/drawing/2014/main" id="{BBA25CE1-3115-762F-B7F1-088571F3D566}"/>
              </a:ext>
            </a:extLst>
          </p:cNvPr>
          <p:cNvSpPr>
            <a:spLocks noGrp="1"/>
          </p:cNvSpPr>
          <p:nvPr>
            <p:ph type="sldNum" sz="quarter" idx="12"/>
          </p:nvPr>
        </p:nvSpPr>
        <p:spPr/>
        <p:txBody>
          <a:bodyPr/>
          <a:lstStyle/>
          <a:p>
            <a:pPr algn="l" rtl="0"/>
            <a:fld id="{2BB1E14F-796C-409E-9B94-89634ADD74DA}" type="slidenum">
              <a:rPr lang="en-IN" smtClean="0"/>
              <a:t>37</a:t>
            </a:fld>
            <a:endParaRPr lang="en-IN" dirty="0"/>
          </a:p>
        </p:txBody>
      </p:sp>
    </p:spTree>
    <p:extLst>
      <p:ext uri="{BB962C8B-B14F-4D97-AF65-F5344CB8AC3E}">
        <p14:creationId xmlns:p14="http://schemas.microsoft.com/office/powerpoint/2010/main" val="14471754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rtl="0"/>
            <a:endParaRPr lang="en-IN"/>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233640" y="2438400"/>
            <a:ext cx="3609311" cy="1143000"/>
          </a:xfrm>
          <a:noFill/>
        </p:spPr>
        <p:txBody>
          <a:bodyPr>
            <a:normAutofit/>
          </a:bodyPr>
          <a:lstStyle/>
          <a:p>
            <a:pPr algn="l" rtl="0"/>
            <a:r>
              <a:rPr lang="en-US" altLang="en-US" sz="3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तंत्रिका एजेंट तुलना</a:t>
            </a:r>
            <a:endParaRPr lang="en-IN" sz="36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 name="Rectangle 8"/>
          <p:cNvSpPr>
            <a:spLocks noChangeArrowheads="1"/>
          </p:cNvSpPr>
          <p:nvPr/>
        </p:nvSpPr>
        <p:spPr bwMode="auto">
          <a:xfrm>
            <a:off x="3842951" y="1926006"/>
            <a:ext cx="8272849" cy="372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lgn="l" rtl="0" eaLnBrk="1" hangingPunct="1">
              <a:spcBef>
                <a:spcPct val="30000"/>
              </a:spcBef>
              <a:tabLst>
                <a:tab pos="3262313" algn="l"/>
              </a:tabLst>
            </a:pPr>
            <a:r>
              <a:rPr lang="en-US" altLang="en-US" sz="2000" b="1" dirty="0">
                <a:latin typeface="Times New Roman" pitchFamily="18" charset="0"/>
                <a:cs typeface="Times New Roman" pitchFamily="18" charset="0"/>
              </a:rPr>
              <a:t>संपत्ति का महत्व</a:t>
            </a:r>
          </a:p>
          <a:p>
            <a:pPr marL="342900" indent="-342900" algn="l" rtl="0" eaLnBrk="1" hangingPunct="1">
              <a:spcBef>
                <a:spcPct val="30000"/>
              </a:spcBef>
              <a:tabLst>
                <a:tab pos="3262313" algn="l"/>
              </a:tabLst>
            </a:pPr>
            <a:endParaRPr lang="en-US" altLang="en-US" sz="2000" b="1" dirty="0">
              <a:latin typeface="Times New Roman" pitchFamily="18" charset="0"/>
              <a:cs typeface="Times New Roman" pitchFamily="18" charset="0"/>
            </a:endParaRPr>
          </a:p>
          <a:p>
            <a:pPr marL="342900" indent="-342900" algn="l" rtl="0" eaLnBrk="1" hangingPunct="1">
              <a:spcBef>
                <a:spcPct val="30000"/>
              </a:spcBef>
              <a:tabLst>
                <a:tab pos="3262313" algn="l"/>
              </a:tabLst>
            </a:pPr>
            <a:r>
              <a:rPr lang="en-US" altLang="en-US" sz="2000" b="1" dirty="0">
                <a:latin typeface="Times New Roman" pitchFamily="18" charset="0"/>
                <a:cs typeface="Times New Roman" pitchFamily="18" charset="0"/>
              </a:rPr>
              <a:t>उपचार: जीडी, जीबी की तुलना में उपचार के प्रति अधिक प्रतिरोधी है</a:t>
            </a:r>
          </a:p>
          <a:p>
            <a:pPr marL="342900" indent="-342900" algn="l" rtl="0" eaLnBrk="1" hangingPunct="1">
              <a:spcBef>
                <a:spcPct val="30000"/>
              </a:spcBef>
              <a:tabLst>
                <a:tab pos="3262313" algn="l"/>
              </a:tabLst>
            </a:pPr>
            <a:r>
              <a:rPr lang="en-US" altLang="en-US" sz="2000" b="1" dirty="0">
                <a:latin typeface="Times New Roman" pitchFamily="18" charset="0"/>
                <a:cs typeface="Times New Roman" pitchFamily="18" charset="0"/>
              </a:rPr>
              <a:t>दृढ़ता VX &gt; &gt; GA &gt; GD &gt; GB</a:t>
            </a:r>
          </a:p>
          <a:p>
            <a:pPr marL="342900" indent="-342900" algn="l" rtl="0" eaLnBrk="1" hangingPunct="1">
              <a:spcBef>
                <a:spcPct val="30000"/>
              </a:spcBef>
              <a:tabLst>
                <a:tab pos="3262313" algn="l"/>
              </a:tabLst>
            </a:pPr>
            <a:r>
              <a:rPr lang="en-US" altLang="en-US" sz="2000" b="1" dirty="0">
                <a:latin typeface="Times New Roman" pitchFamily="18" charset="0"/>
                <a:cs typeface="Times New Roman" pitchFamily="18" charset="0"/>
              </a:rPr>
              <a:t>प्रसार VX को एरोसोलाइज़ करना अधिक कठिन है</a:t>
            </a:r>
          </a:p>
          <a:p>
            <a:pPr marL="342900" indent="-342900" algn="l" rtl="0" eaLnBrk="1" hangingPunct="1">
              <a:spcBef>
                <a:spcPct val="30000"/>
              </a:spcBef>
              <a:tabLst>
                <a:tab pos="3262313" algn="l"/>
              </a:tabLst>
            </a:pPr>
            <a:r>
              <a:rPr lang="en-US" altLang="en-US" sz="2000" b="1" dirty="0">
                <a:latin typeface="Times New Roman" pitchFamily="18" charset="0"/>
                <a:cs typeface="Times New Roman" pitchFamily="18" charset="0"/>
              </a:rPr>
              <a:t>उत्पादन की कठिनाई जीडी</a:t>
            </a:r>
            <a:r>
              <a:rPr lang="en-US" altLang="en-US" sz="2000" b="1" u="sng" dirty="0">
                <a:latin typeface="Times New Roman" pitchFamily="18" charset="0"/>
                <a:cs typeface="Times New Roman" pitchFamily="18" charset="0"/>
              </a:rPr>
              <a:t>&gt;</a:t>
            </a:r>
            <a:r>
              <a:rPr lang="en-US" altLang="en-US" sz="2000" b="1" dirty="0">
                <a:latin typeface="Times New Roman" pitchFamily="18" charset="0"/>
                <a:cs typeface="Times New Roman" pitchFamily="18" charset="0"/>
              </a:rPr>
              <a:t>  VX &gt; अन्य G एजेंट</a:t>
            </a:r>
          </a:p>
          <a:p>
            <a:pPr marL="342900" indent="-342900" algn="l" rtl="0" eaLnBrk="1" hangingPunct="1">
              <a:spcBef>
                <a:spcPct val="30000"/>
              </a:spcBef>
              <a:tabLst>
                <a:tab pos="3262313" algn="l"/>
              </a:tabLst>
            </a:pPr>
            <a:r>
              <a:rPr lang="en-US" altLang="en-US" sz="2000" b="1" dirty="0">
                <a:latin typeface="Times New Roman" pitchFamily="18" charset="0"/>
                <a:cs typeface="Times New Roman" pitchFamily="18" charset="0"/>
              </a:rPr>
              <a:t>विषाक्तता VX &gt; GD &gt; GB &gt; GA</a:t>
            </a:r>
          </a:p>
          <a:p>
            <a:pPr marL="342900" indent="-342900" algn="l" rtl="0" eaLnBrk="1" hangingPunct="1">
              <a:spcBef>
                <a:spcPct val="30000"/>
              </a:spcBef>
              <a:tabLst>
                <a:tab pos="3262313" algn="l"/>
              </a:tabLst>
            </a:pPr>
            <a:endParaRPr lang="en-US" altLang="en-US" sz="2000" b="1" dirty="0">
              <a:latin typeface="Times New Roman" pitchFamily="18" charset="0"/>
              <a:cs typeface="Times New Roman" pitchFamily="18" charset="0"/>
            </a:endParaRPr>
          </a:p>
        </p:txBody>
      </p:sp>
      <p:sp>
        <p:nvSpPr>
          <p:cNvPr id="2" name="Slide Number Placeholder 1">
            <a:extLst>
              <a:ext uri="{FF2B5EF4-FFF2-40B4-BE49-F238E27FC236}">
                <a16:creationId xmlns:a16="http://schemas.microsoft.com/office/drawing/2014/main" id="{E8D0D61D-D1CC-0AB8-6C53-CF17FC967E9F}"/>
              </a:ext>
            </a:extLst>
          </p:cNvPr>
          <p:cNvSpPr>
            <a:spLocks noGrp="1"/>
          </p:cNvSpPr>
          <p:nvPr>
            <p:ph type="sldNum" sz="quarter" idx="12"/>
          </p:nvPr>
        </p:nvSpPr>
        <p:spPr>
          <a:xfrm>
            <a:off x="8647671" y="6356350"/>
            <a:ext cx="2743200" cy="365125"/>
          </a:xfrm>
        </p:spPr>
        <p:txBody>
          <a:bodyPr/>
          <a:lstStyle/>
          <a:p>
            <a:pPr algn="l" rtl="0"/>
            <a:fld id="{2BB1E14F-796C-409E-9B94-89634ADD74DA}" type="slidenum">
              <a:rPr lang="en-IN" smtClean="0"/>
              <a:t>38</a:t>
            </a:fld>
            <a:endParaRPr lang="en-IN"/>
          </a:p>
        </p:txBody>
      </p:sp>
    </p:spTree>
    <p:extLst>
      <p:ext uri="{BB962C8B-B14F-4D97-AF65-F5344CB8AC3E}">
        <p14:creationId xmlns:p14="http://schemas.microsoft.com/office/powerpoint/2010/main" val="41642391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rtl="0"/>
            <a:endParaRPr lang="en-IN"/>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2057400" y="76200"/>
            <a:ext cx="8229600" cy="1143000"/>
          </a:xfrm>
          <a:noFill/>
        </p:spPr>
        <p:txBody>
          <a:bodyPr>
            <a:normAutofit/>
          </a:bodyPr>
          <a:lstStyle/>
          <a:p>
            <a:pPr algn="l" rtl="0"/>
            <a:r>
              <a:rPr lang="en-US" altLang="en-US" sz="4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इसमें कितना सरीन (जीबी) लगता है?</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Rectangle 6"/>
          <p:cNvSpPr>
            <a:spLocks noGrp="1" noChangeArrowheads="1"/>
          </p:cNvSpPr>
          <p:nvPr>
            <p:ph idx="1"/>
          </p:nvPr>
        </p:nvSpPr>
        <p:spPr>
          <a:xfrm>
            <a:off x="457200" y="1295400"/>
            <a:ext cx="11277600" cy="4572000"/>
          </a:xfrm>
        </p:spPr>
        <p:txBody>
          <a:bodyPr rtlCol="0">
            <a:noAutofit/>
          </a:bodyPr>
          <a:lstStyle/>
          <a:p>
            <a:pPr marL="192893" indent="-192893" algn="l" defTabSz="771571" rtl="0" eaLnBrk="1" fontAlgn="auto" hangingPunct="1">
              <a:spcBef>
                <a:spcPts val="844"/>
              </a:spcBef>
              <a:spcAft>
                <a:spcPts val="0"/>
              </a:spcAft>
              <a:buFontTx/>
              <a:buNone/>
              <a:defRPr/>
            </a:pPr>
            <a:r>
              <a:rPr lang="en-US" sz="1600" b="1"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   संरचना मात्रा घातक श्वसन घातक मात्रा</a:t>
            </a:r>
          </a:p>
          <a:p>
            <a:pPr marL="192893" indent="-192893" algn="l" defTabSz="771571" rtl="0" eaLnBrk="1" fontAlgn="auto" hangingPunct="1">
              <a:spcBef>
                <a:spcPts val="844"/>
              </a:spcBef>
              <a:spcAft>
                <a:spcPts val="0"/>
              </a:spcAft>
              <a:buFontTx/>
              <a:buNone/>
              <a:defRPr/>
            </a:pPr>
            <a:r>
              <a:rPr lang="en-US" sz="1600" b="1"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		 	  			                    खुराक</a:t>
            </a:r>
          </a:p>
        </p:txBody>
      </p:sp>
      <p:sp>
        <p:nvSpPr>
          <p:cNvPr id="16" name="Rectangle 4"/>
          <p:cNvSpPr>
            <a:spLocks noChangeArrowheads="1"/>
          </p:cNvSpPr>
          <p:nvPr/>
        </p:nvSpPr>
        <p:spPr bwMode="auto">
          <a:xfrm>
            <a:off x="762005" y="2438400"/>
            <a:ext cx="9541073" cy="2862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rtl="0" eaLnBrk="1" hangingPunct="1">
              <a:spcBef>
                <a:spcPct val="100000"/>
              </a:spcBef>
              <a:tabLst>
                <a:tab pos="2343150" algn="l"/>
                <a:tab pos="4400550" algn="l"/>
                <a:tab pos="7029450" algn="l"/>
              </a:tabLst>
            </a:pPr>
            <a:r>
              <a:rPr lang="en-US" altLang="en-US" b="1" dirty="0">
                <a:latin typeface="Times New Roman" pitchFamily="18" charset="0"/>
                <a:cs typeface="Times New Roman" pitchFamily="18" charset="0"/>
              </a:rPr>
              <a:t>गुंबददार स्टेडियम 1.07 x 10</a:t>
            </a:r>
            <a:r>
              <a:rPr lang="en-US" altLang="en-US" b="1" baseline="30000" dirty="0">
                <a:latin typeface="Times New Roman" pitchFamily="18" charset="0"/>
                <a:cs typeface="Times New Roman" pitchFamily="18" charset="0"/>
              </a:rPr>
              <a:t>6</a:t>
            </a:r>
            <a:r>
              <a:rPr lang="en-US" altLang="en-US" b="1" dirty="0">
                <a:latin typeface="Times New Roman" pitchFamily="18" charset="0"/>
                <a:cs typeface="Times New Roman" pitchFamily="18" charset="0"/>
              </a:rPr>
              <a:t>एम</a:t>
            </a:r>
            <a:r>
              <a:rPr lang="en-US" altLang="en-US" b="1" baseline="30000" dirty="0">
                <a:latin typeface="Times New Roman" pitchFamily="18" charset="0"/>
                <a:cs typeface="Times New Roman" pitchFamily="18" charset="0"/>
              </a:rPr>
              <a:t>3</a:t>
            </a:r>
            <a:r>
              <a:rPr lang="en-US" altLang="en-US" b="1" dirty="0">
                <a:latin typeface="Times New Roman" pitchFamily="18" charset="0"/>
                <a:cs typeface="Times New Roman" pitchFamily="18" charset="0"/>
              </a:rPr>
              <a:t>	100 मिलीग्राम-मिनट/मी</a:t>
            </a:r>
            <a:r>
              <a:rPr lang="en-US" altLang="en-US" b="1" baseline="30000" dirty="0">
                <a:latin typeface="Times New Roman" pitchFamily="18" charset="0"/>
                <a:cs typeface="Times New Roman" pitchFamily="18" charset="0"/>
              </a:rPr>
              <a:t>3</a:t>
            </a:r>
            <a:r>
              <a:rPr lang="en-US" altLang="en-US" b="1" dirty="0">
                <a:latin typeface="Times New Roman" pitchFamily="18" charset="0"/>
                <a:cs typeface="Times New Roman" pitchFamily="18" charset="0"/>
              </a:rPr>
              <a:t>	107 किग्रा, लगभग 26 गैलन</a:t>
            </a:r>
          </a:p>
          <a:p>
            <a:pPr algn="l" rtl="0" eaLnBrk="1" hangingPunct="1">
              <a:spcBef>
                <a:spcPct val="100000"/>
              </a:spcBef>
              <a:tabLst>
                <a:tab pos="2343150" algn="l"/>
                <a:tab pos="4400550" algn="l"/>
                <a:tab pos="7029450" algn="l"/>
              </a:tabLst>
            </a:pPr>
            <a:endParaRPr lang="en-US" altLang="en-US" b="1" dirty="0">
              <a:latin typeface="Times New Roman" pitchFamily="18" charset="0"/>
              <a:cs typeface="Times New Roman" pitchFamily="18" charset="0"/>
            </a:endParaRPr>
          </a:p>
          <a:p>
            <a:pPr algn="l" rtl="0" eaLnBrk="1" hangingPunct="1">
              <a:spcBef>
                <a:spcPct val="100000"/>
              </a:spcBef>
              <a:tabLst>
                <a:tab pos="2343150" algn="l"/>
                <a:tab pos="4400550" algn="l"/>
                <a:tab pos="7029450" algn="l"/>
              </a:tabLst>
            </a:pPr>
            <a:r>
              <a:rPr lang="en-US" altLang="en-US" b="1" dirty="0">
                <a:latin typeface="Times New Roman" pitchFamily="18" charset="0"/>
                <a:cs typeface="Times New Roman" pitchFamily="18" charset="0"/>
              </a:rPr>
              <a:t>मूवी थियेटर 12,000 मीटर</a:t>
            </a:r>
            <a:r>
              <a:rPr lang="en-US" altLang="en-US" b="1" baseline="30000" dirty="0">
                <a:latin typeface="Times New Roman" pitchFamily="18" charset="0"/>
                <a:cs typeface="Times New Roman" pitchFamily="18" charset="0"/>
              </a:rPr>
              <a:t>3</a:t>
            </a:r>
            <a:r>
              <a:rPr lang="en-US" altLang="en-US" b="1" dirty="0">
                <a:latin typeface="Times New Roman" pitchFamily="18" charset="0"/>
                <a:cs typeface="Times New Roman" pitchFamily="18" charset="0"/>
              </a:rPr>
              <a:t>	100 मिलीग्राम-मिनट/मी</a:t>
            </a:r>
            <a:r>
              <a:rPr lang="en-US" altLang="en-US" b="1" baseline="30000" dirty="0">
                <a:latin typeface="Times New Roman" pitchFamily="18" charset="0"/>
                <a:cs typeface="Times New Roman" pitchFamily="18" charset="0"/>
              </a:rPr>
              <a:t>3</a:t>
            </a:r>
            <a:r>
              <a:rPr lang="en-US" altLang="en-US" b="1" dirty="0">
                <a:latin typeface="Times New Roman" pitchFamily="18" charset="0"/>
                <a:cs typeface="Times New Roman" pitchFamily="18" charset="0"/>
              </a:rPr>
              <a:t>	1.2 किग्रा, लगभग 5 कप</a:t>
            </a:r>
          </a:p>
          <a:p>
            <a:pPr algn="l" rtl="0" eaLnBrk="1" hangingPunct="1">
              <a:spcBef>
                <a:spcPct val="100000"/>
              </a:spcBef>
              <a:tabLst>
                <a:tab pos="2343150" algn="l"/>
                <a:tab pos="4400550" algn="l"/>
                <a:tab pos="7029450" algn="l"/>
              </a:tabLst>
            </a:pPr>
            <a:endParaRPr lang="en-US" altLang="en-US" b="1" dirty="0">
              <a:latin typeface="Times New Roman" pitchFamily="18" charset="0"/>
              <a:cs typeface="Times New Roman" pitchFamily="18" charset="0"/>
            </a:endParaRPr>
          </a:p>
          <a:p>
            <a:pPr algn="l" rtl="0" eaLnBrk="1" hangingPunct="1">
              <a:spcBef>
                <a:spcPct val="100000"/>
              </a:spcBef>
              <a:tabLst>
                <a:tab pos="2343150" algn="l"/>
                <a:tab pos="4400550" algn="l"/>
                <a:tab pos="7029450" algn="l"/>
              </a:tabLst>
            </a:pPr>
            <a:r>
              <a:rPr lang="en-US" altLang="en-US" b="1" dirty="0">
                <a:latin typeface="Times New Roman" pitchFamily="18" charset="0"/>
                <a:cs typeface="Times New Roman" pitchFamily="18" charset="0"/>
              </a:rPr>
              <a:t>सम्मेलन कक्ष 400 मीटर</a:t>
            </a:r>
            <a:r>
              <a:rPr lang="en-US" altLang="en-US" b="1" baseline="30000" dirty="0">
                <a:latin typeface="Times New Roman" pitchFamily="18" charset="0"/>
                <a:cs typeface="Times New Roman" pitchFamily="18" charset="0"/>
              </a:rPr>
              <a:t>3</a:t>
            </a:r>
            <a:r>
              <a:rPr lang="en-US" altLang="en-US" b="1" dirty="0">
                <a:latin typeface="Times New Roman" pitchFamily="18" charset="0"/>
                <a:cs typeface="Times New Roman" pitchFamily="18" charset="0"/>
              </a:rPr>
              <a:t>	100 मिलीग्राम-मिनट/मी</a:t>
            </a:r>
            <a:r>
              <a:rPr lang="en-US" altLang="en-US" b="1" baseline="30000" dirty="0">
                <a:latin typeface="Times New Roman" pitchFamily="18" charset="0"/>
                <a:cs typeface="Times New Roman" pitchFamily="18" charset="0"/>
              </a:rPr>
              <a:t>3	</a:t>
            </a:r>
            <a:r>
              <a:rPr lang="en-US" altLang="en-US" b="1" dirty="0">
                <a:latin typeface="Times New Roman" pitchFamily="18" charset="0"/>
                <a:cs typeface="Times New Roman" pitchFamily="18" charset="0"/>
              </a:rPr>
              <a:t>33 ग्राम, लगभग 1 शॉट ग्लास</a:t>
            </a:r>
          </a:p>
          <a:p>
            <a:pPr algn="l" rtl="0" eaLnBrk="1" hangingPunct="1">
              <a:tabLst>
                <a:tab pos="2343150" algn="l"/>
                <a:tab pos="4400550" algn="l"/>
                <a:tab pos="7029450" algn="l"/>
              </a:tabLst>
            </a:pPr>
            <a:r>
              <a:rPr lang="en-US" altLang="en-US" b="1" dirty="0">
                <a:latin typeface="Times New Roman" pitchFamily="18" charset="0"/>
                <a:cs typeface="Times New Roman" pitchFamily="18" charset="0"/>
              </a:rPr>
              <a:t>(50-100 बैठने की क्षमता)</a:t>
            </a:r>
          </a:p>
        </p:txBody>
      </p:sp>
      <p:sp>
        <p:nvSpPr>
          <p:cNvPr id="2" name="Slide Number Placeholder 1">
            <a:extLst>
              <a:ext uri="{FF2B5EF4-FFF2-40B4-BE49-F238E27FC236}">
                <a16:creationId xmlns:a16="http://schemas.microsoft.com/office/drawing/2014/main" id="{7BA80C19-103F-F961-D686-34E4BFE27A1C}"/>
              </a:ext>
            </a:extLst>
          </p:cNvPr>
          <p:cNvSpPr>
            <a:spLocks noGrp="1"/>
          </p:cNvSpPr>
          <p:nvPr>
            <p:ph type="sldNum" sz="quarter" idx="12"/>
          </p:nvPr>
        </p:nvSpPr>
        <p:spPr>
          <a:xfrm>
            <a:off x="8647671" y="6356350"/>
            <a:ext cx="2743200" cy="365125"/>
          </a:xfrm>
        </p:spPr>
        <p:txBody>
          <a:bodyPr/>
          <a:lstStyle/>
          <a:p>
            <a:pPr algn="l" rtl="0"/>
            <a:fld id="{2BB1E14F-796C-409E-9B94-89634ADD74DA}" type="slidenum">
              <a:rPr lang="en-IN" smtClean="0"/>
              <a:t>39</a:t>
            </a:fld>
            <a:endParaRPr lang="en-IN"/>
          </a:p>
        </p:txBody>
      </p:sp>
    </p:spTree>
    <p:extLst>
      <p:ext uri="{BB962C8B-B14F-4D97-AF65-F5344CB8AC3E}">
        <p14:creationId xmlns:p14="http://schemas.microsoft.com/office/powerpoint/2010/main" val="2742919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rtl="0"/>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633784" y="1143000"/>
            <a:ext cx="7101015" cy="4572000"/>
          </a:xfrm>
          <a:noFill/>
        </p:spPr>
        <p:txBody>
          <a:bodyPr>
            <a:noAutofit/>
          </a:bodyPr>
          <a:lstStyle/>
          <a:p>
            <a:pPr algn="l" rtl="0">
              <a:lnSpc>
                <a:spcPct val="150000"/>
              </a:lnSpc>
              <a:spcBef>
                <a:spcPts val="500"/>
              </a:spcBef>
              <a:spcAft>
                <a:spcPts val="500"/>
              </a:spcAft>
            </a:pPr>
            <a:r>
              <a:rPr lang="en-US" altLang="en-US" sz="2400" dirty="0">
                <a:latin typeface="Open Sans" panose="020B0606030504020204" pitchFamily="34" charset="0"/>
                <a:ea typeface="Open Sans" panose="020B0606030504020204" pitchFamily="34" charset="0"/>
                <a:cs typeface="Open Sans" panose="020B0606030504020204" pitchFamily="34" charset="0"/>
              </a:rPr>
              <a:t>428 - 424 ई.पू. - स्पार्टन्स ने पेलोपोनेसियन युद्धों में जहरीला धुआँ उत्पन्न करने के लिए पिच और सल्फर को प्रज्वलित किया।</a:t>
            </a:r>
          </a:p>
          <a:p>
            <a:pPr algn="l" rtl="0">
              <a:lnSpc>
                <a:spcPct val="150000"/>
              </a:lnSpc>
              <a:spcBef>
                <a:spcPts val="500"/>
              </a:spcBef>
              <a:spcAft>
                <a:spcPts val="500"/>
              </a:spcAft>
            </a:pPr>
            <a:r>
              <a:rPr lang="en-US" altLang="en-US" sz="2400" dirty="0">
                <a:latin typeface="Open Sans" panose="020B0606030504020204" pitchFamily="34" charset="0"/>
                <a:ea typeface="Open Sans" panose="020B0606030504020204" pitchFamily="34" charset="0"/>
                <a:cs typeface="Open Sans" panose="020B0606030504020204" pitchFamily="34" charset="0"/>
              </a:rPr>
              <a:t>187 ईसा पूर्व - रोमन घुड़सवार सेना द्वारा घेराबंदी के दौरान दम घोंटने वाले धुएं और कास्टिक राख का इस्तेमाल किया गया था</a:t>
            </a:r>
            <a:r>
              <a:rPr lang="en-US" altLang="en-US" sz="2400" dirty="0" err="1">
                <a:latin typeface="Open Sans" panose="020B0606030504020204" pitchFamily="34" charset="0"/>
                <a:ea typeface="Open Sans" panose="020B0606030504020204" pitchFamily="34" charset="0"/>
                <a:cs typeface="Open Sans" panose="020B0606030504020204" pitchFamily="34" charset="0"/>
              </a:rPr>
              <a:t>एम्ब्रासिया</a:t>
            </a:r>
            <a:r>
              <a:rPr lang="en-US" altLang="en-US" sz="2400" dirty="0">
                <a:latin typeface="Open Sans" panose="020B0606030504020204" pitchFamily="34" charset="0"/>
                <a:ea typeface="Open Sans" panose="020B0606030504020204" pitchFamily="34" charset="0"/>
                <a:cs typeface="Open Sans" panose="020B0606030504020204" pitchFamily="34" charset="0"/>
              </a:rPr>
              <a:t>.\</a:t>
            </a:r>
          </a:p>
          <a:p>
            <a:pPr algn="l" rtl="0">
              <a:lnSpc>
                <a:spcPct val="150000"/>
              </a:lnSpc>
              <a:spcBef>
                <a:spcPts val="500"/>
              </a:spcBef>
              <a:spcAft>
                <a:spcPts val="500"/>
              </a:spcAft>
            </a:pPr>
            <a:r>
              <a:rPr lang="en-US" altLang="en-US" sz="2400" dirty="0">
                <a:latin typeface="Open Sans" panose="020B0606030504020204" pitchFamily="34" charset="0"/>
                <a:ea typeface="Open Sans" panose="020B0606030504020204" pitchFamily="34" charset="0"/>
                <a:cs typeface="Open Sans" panose="020B0606030504020204" pitchFamily="34" charset="0"/>
              </a:rPr>
              <a:t>960-1279 ई. - सुंग राजवंश के दौरान चीन में लड़ाई के दौरान आर्सेनिक युक्त धुएं का इस्तेमाल किया जाता था।</a:t>
            </a:r>
          </a:p>
          <a:p>
            <a:pPr algn="l" rtl="0">
              <a:lnSpc>
                <a:spcPct val="150000"/>
              </a:lnSpc>
              <a:spcBef>
                <a:spcPts val="500"/>
              </a:spcBef>
              <a:spcAft>
                <a:spcPts val="500"/>
              </a:spcAft>
            </a:pPr>
            <a:endParaRPr lang="en-IN"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185352" y="2286000"/>
            <a:ext cx="4757352" cy="1143000"/>
          </a:xfrm>
          <a:noFill/>
        </p:spPr>
        <p:txBody>
          <a:bodyPr>
            <a:normAutofit/>
          </a:bodyPr>
          <a:lstStyle/>
          <a:p>
            <a:pPr algn="l" rtl="0"/>
            <a:r>
              <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rPr>
              <a:t>प्राचीन इतिहास</a:t>
            </a:r>
          </a:p>
        </p:txBody>
      </p:sp>
      <p:sp>
        <p:nvSpPr>
          <p:cNvPr id="2" name="Slide Number Placeholder 1">
            <a:extLst>
              <a:ext uri="{FF2B5EF4-FFF2-40B4-BE49-F238E27FC236}">
                <a16:creationId xmlns:a16="http://schemas.microsoft.com/office/drawing/2014/main" id="{EC155104-BE4A-5658-4DFE-3ED90A46438C}"/>
              </a:ext>
            </a:extLst>
          </p:cNvPr>
          <p:cNvSpPr>
            <a:spLocks noGrp="1"/>
          </p:cNvSpPr>
          <p:nvPr>
            <p:ph type="sldNum" sz="quarter" idx="12"/>
          </p:nvPr>
        </p:nvSpPr>
        <p:spPr/>
        <p:txBody>
          <a:bodyPr/>
          <a:lstStyle/>
          <a:p>
            <a:pPr algn="l" rtl="0"/>
            <a:fld id="{2BB1E14F-796C-409E-9B94-89634ADD74DA}" type="slidenum">
              <a:rPr lang="en-IN" smtClean="0"/>
              <a:t>4</a:t>
            </a:fld>
            <a:endParaRPr lang="en-IN"/>
          </a:p>
        </p:txBody>
      </p:sp>
    </p:spTree>
    <p:extLst>
      <p:ext uri="{BB962C8B-B14F-4D97-AF65-F5344CB8AC3E}">
        <p14:creationId xmlns:p14="http://schemas.microsoft.com/office/powerpoint/2010/main" val="17695786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rtl="0"/>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979772" y="1295400"/>
            <a:ext cx="6755027" cy="4572000"/>
          </a:xfrm>
          <a:noFill/>
        </p:spPr>
        <p:txBody>
          <a:bodyPr>
            <a:noAutofit/>
          </a:bodyPr>
          <a:lstStyle/>
          <a:p>
            <a:pPr marL="0" indent="0" algn="l" rtl="0"/>
            <a:r>
              <a:rPr lang="en-US" altLang="en-US" sz="2400" dirty="0">
                <a:latin typeface="Open Sans" panose="020B0606030504020204" pitchFamily="34" charset="0"/>
                <a:ea typeface="Open Sans" panose="020B0606030504020204" pitchFamily="34" charset="0"/>
                <a:cs typeface="Open Sans" panose="020B0606030504020204" pitchFamily="34" charset="0"/>
              </a:rPr>
              <a:t>ब्लिस्टर एजेंट आँखों और फेफड़ों को प्रभावित करते हैं और त्वचा पर छाले पड़ जाते हैं। कुछ प्रकार दर्द रहित होते हैं, जबकि कुछ चुभते हैं और कुछ अन्य फफोले पैदा करते हैं।</a:t>
            </a:r>
          </a:p>
          <a:p>
            <a:pPr marL="0" indent="0" algn="l" rtl="0"/>
            <a:r>
              <a:rPr lang="en-US" altLang="en-US" sz="2400" dirty="0">
                <a:latin typeface="Open Sans" panose="020B0606030504020204" pitchFamily="34" charset="0"/>
                <a:ea typeface="Open Sans" panose="020B0606030504020204" pitchFamily="34" charset="0"/>
                <a:cs typeface="Open Sans" panose="020B0606030504020204" pitchFamily="34" charset="0"/>
              </a:rPr>
              <a:t>वे इस प्रकार दिखाई दे </a:t>
            </a:r>
            <a:r>
              <a:rPr lang="en-US" altLang="en-US" sz="2400" dirty="0" err="1">
                <a:latin typeface="Open Sans" panose="020B0606030504020204" pitchFamily="34" charset="0"/>
                <a:ea typeface="Open Sans" panose="020B0606030504020204" pitchFamily="34" charset="0"/>
                <a:cs typeface="Open Sans" panose="020B0606030504020204" pitchFamily="34" charset="0"/>
              </a:rPr>
              <a:t>सकते</a:t>
            </a:r>
            <a:r>
              <a:rPr lang="en-US" altLang="en-US" sz="2400" dirty="0">
                <a:latin typeface="Open Sans" panose="020B0606030504020204" pitchFamily="34" charset="0"/>
                <a:ea typeface="Open Sans" panose="020B0606030504020204" pitchFamily="34" charset="0"/>
                <a:cs typeface="Open Sans" panose="020B0606030504020204" pitchFamily="34" charset="0"/>
              </a:rPr>
              <a:t> </a:t>
            </a:r>
            <a:r>
              <a:rPr lang="en-US" altLang="en-US" sz="2400" dirty="0" err="1">
                <a:latin typeface="Open Sans" panose="020B0606030504020204" pitchFamily="34" charset="0"/>
                <a:ea typeface="Open Sans" panose="020B0606030504020204" pitchFamily="34" charset="0"/>
                <a:cs typeface="Open Sans" panose="020B0606030504020204" pitchFamily="34" charset="0"/>
              </a:rPr>
              <a:t>हैं</a:t>
            </a:r>
            <a:r>
              <a:rPr lang="en-US" altLang="en-US" sz="2400" dirty="0">
                <a:latin typeface="Open Sans" panose="020B0606030504020204" pitchFamily="34" charset="0"/>
                <a:ea typeface="Open Sans" panose="020B0606030504020204" pitchFamily="34" charset="0"/>
                <a:cs typeface="Open Sans" panose="020B0606030504020204" pitchFamily="34" charset="0"/>
              </a:rPr>
              <a:t> </a:t>
            </a:r>
            <a:r>
              <a:rPr lang="en-US" altLang="en-US" sz="2400" dirty="0" err="1">
                <a:latin typeface="Open Sans" panose="020B0606030504020204" pitchFamily="34" charset="0"/>
                <a:ea typeface="Open Sans" panose="020B0606030504020204" pitchFamily="34" charset="0"/>
                <a:cs typeface="Open Sans" panose="020B0606030504020204" pitchFamily="34" charset="0"/>
              </a:rPr>
              <a:t>रंग</a:t>
            </a:r>
            <a:r>
              <a:rPr lang="en-US" altLang="en-US" sz="2400" dirty="0">
                <a:latin typeface="Open Sans" panose="020B0606030504020204" pitchFamily="34" charset="0"/>
                <a:ea typeface="Open Sans" panose="020B0606030504020204" pitchFamily="34" charset="0"/>
                <a:cs typeface="Open Sans" panose="020B0606030504020204" pitchFamily="34" charset="0"/>
              </a:rPr>
              <a:t> </a:t>
            </a:r>
            <a:r>
              <a:rPr lang="en-US" altLang="en-US" sz="2400" dirty="0" err="1">
                <a:latin typeface="Open Sans" panose="020B0606030504020204" pitchFamily="34" charset="0"/>
                <a:ea typeface="Open Sans" panose="020B0606030504020204" pitchFamily="34" charset="0"/>
                <a:cs typeface="Open Sans" panose="020B0606030504020204" pitchFamily="34" charset="0"/>
              </a:rPr>
              <a:t>हीन</a:t>
            </a:r>
            <a:r>
              <a:rPr lang="en-US" altLang="en-US" sz="2400" dirty="0">
                <a:latin typeface="Open Sans" panose="020B0606030504020204" pitchFamily="34" charset="0"/>
                <a:ea typeface="Open Sans" panose="020B0606030504020204" pitchFamily="34" charset="0"/>
                <a:cs typeface="Open Sans" panose="020B0606030504020204" pitchFamily="34" charset="0"/>
              </a:rPr>
              <a:t> </a:t>
            </a:r>
            <a:r>
              <a:rPr lang="en-US" altLang="en-US" sz="2400" dirty="0" err="1">
                <a:latin typeface="Open Sans" panose="020B0606030504020204" pitchFamily="34" charset="0"/>
                <a:ea typeface="Open Sans" panose="020B0606030504020204" pitchFamily="34" charset="0"/>
                <a:cs typeface="Open Sans" panose="020B0606030504020204" pitchFamily="34" charset="0"/>
              </a:rPr>
              <a:t>गहरे</a:t>
            </a:r>
            <a:r>
              <a:rPr lang="en-US" altLang="en-US" sz="2400" dirty="0">
                <a:latin typeface="Open Sans" panose="020B0606030504020204" pitchFamily="34" charset="0"/>
                <a:ea typeface="Open Sans" panose="020B0606030504020204" pitchFamily="34" charset="0"/>
                <a:cs typeface="Open Sans" panose="020B0606030504020204" pitchFamily="34" charset="0"/>
              </a:rPr>
              <a:t> भूरे, तैलीय तरल बूंदों के रूप में, लेकिन आमतौर पर अदृश्य </a:t>
            </a:r>
            <a:r>
              <a:rPr lang="en-US" altLang="en-US" sz="2400" dirty="0" err="1">
                <a:latin typeface="Open Sans" panose="020B0606030504020204" pitchFamily="34" charset="0"/>
                <a:ea typeface="Open Sans" panose="020B0606030504020204" pitchFamily="34" charset="0"/>
                <a:cs typeface="Open Sans" panose="020B0606030504020204" pitchFamily="34" charset="0"/>
              </a:rPr>
              <a:t>होते</a:t>
            </a:r>
            <a:r>
              <a:rPr lang="en-US" altLang="en-US" sz="2400" dirty="0">
                <a:latin typeface="Open Sans" panose="020B0606030504020204" pitchFamily="34" charset="0"/>
                <a:ea typeface="Open Sans" panose="020B0606030504020204" pitchFamily="34" charset="0"/>
                <a:cs typeface="Open Sans" panose="020B0606030504020204" pitchFamily="34" charset="0"/>
              </a:rPr>
              <a:t> </a:t>
            </a:r>
            <a:r>
              <a:rPr lang="en-US" altLang="en-US" sz="2400" dirty="0" err="1">
                <a:latin typeface="Open Sans" panose="020B0606030504020204" pitchFamily="34" charset="0"/>
                <a:ea typeface="Open Sans" panose="020B0606030504020204" pitchFamily="34" charset="0"/>
                <a:cs typeface="Open Sans" panose="020B0606030504020204" pitchFamily="34" charset="0"/>
              </a:rPr>
              <a:t>हैं</a:t>
            </a:r>
            <a:r>
              <a:rPr lang="en-US" altLang="en-US" sz="2400" dirty="0">
                <a:latin typeface="Open Sans" panose="020B0606030504020204" pitchFamily="34" charset="0"/>
                <a:ea typeface="Open Sans" panose="020B0606030504020204" pitchFamily="34" charset="0"/>
                <a:cs typeface="Open Sans" panose="020B0606030504020204" pitchFamily="34" charset="0"/>
              </a:rPr>
              <a:t> </a:t>
            </a:r>
            <a:r>
              <a:rPr lang="en-US" altLang="en-US" sz="2400" dirty="0" err="1">
                <a:latin typeface="Open Sans" panose="020B0606030504020204" pitchFamily="34" charset="0"/>
                <a:ea typeface="Open Sans" panose="020B0606030504020204" pitchFamily="34" charset="0"/>
                <a:cs typeface="Open Sans" panose="020B0606030504020204" pitchFamily="34" charset="0"/>
              </a:rPr>
              <a:t>भाप</a:t>
            </a:r>
            <a:r>
              <a:rPr lang="en-US" altLang="en-US" sz="2400" dirty="0">
                <a:latin typeface="Open Sans" panose="020B0606030504020204" pitchFamily="34" charset="0"/>
                <a:ea typeface="Open Sans" panose="020B0606030504020204" pitchFamily="34" charset="0"/>
                <a:cs typeface="Open Sans" panose="020B0606030504020204" pitchFamily="34" charset="0"/>
              </a:rPr>
              <a:t> </a:t>
            </a:r>
            <a:r>
              <a:rPr lang="en-US" altLang="en-US" sz="2400" dirty="0" err="1">
                <a:latin typeface="Open Sans" panose="020B0606030504020204" pitchFamily="34" charset="0"/>
                <a:ea typeface="Open Sans" panose="020B0606030504020204" pitchFamily="34" charset="0"/>
                <a:cs typeface="Open Sans" panose="020B0606030504020204" pitchFamily="34" charset="0"/>
              </a:rPr>
              <a:t>रूप</a:t>
            </a:r>
            <a:r>
              <a:rPr lang="en-US" altLang="en-US" sz="2400" dirty="0">
                <a:latin typeface="Open Sans" panose="020B0606030504020204" pitchFamily="34" charset="0"/>
                <a:ea typeface="Open Sans" panose="020B0606030504020204" pitchFamily="34" charset="0"/>
                <a:cs typeface="Open Sans" panose="020B0606030504020204" pitchFamily="34" charset="0"/>
              </a:rPr>
              <a:t>।</a:t>
            </a:r>
          </a:p>
          <a:p>
            <a:pPr marL="0" indent="0"/>
            <a:r>
              <a:rPr lang="hi-IN" sz="2400" dirty="0"/>
              <a:t>फफोले का मुख्य कारण सरसों नामक एक स्थायी तरल पदार्थ है, जो लहसुन की एक मामूली लेकिन विशिष्ट गंध को भाप देता है।</a:t>
            </a:r>
            <a:endParaRPr lang="en-IN" sz="2400" dirty="0"/>
          </a:p>
          <a:p>
            <a:pPr marL="0" indent="0"/>
            <a:r>
              <a:rPr lang="hi-IN" sz="2400" dirty="0"/>
              <a:t> </a:t>
            </a:r>
            <a:r>
              <a:rPr lang="en-US" altLang="en-US" sz="2400" dirty="0" err="1">
                <a:latin typeface="Open Sans" panose="020B0606030504020204" pitchFamily="34" charset="0"/>
                <a:ea typeface="Open Sans" panose="020B0606030504020204" pitchFamily="34" charset="0"/>
                <a:cs typeface="Open Sans" panose="020B0606030504020204" pitchFamily="34" charset="0"/>
              </a:rPr>
              <a:t>सरसों</a:t>
            </a:r>
            <a:r>
              <a:rPr lang="en-US" altLang="en-US" sz="2400" dirty="0">
                <a:latin typeface="Open Sans" panose="020B0606030504020204" pitchFamily="34" charset="0"/>
                <a:ea typeface="Open Sans" panose="020B0606030504020204" pitchFamily="34" charset="0"/>
                <a:cs typeface="Open Sans" panose="020B0606030504020204" pitchFamily="34" charset="0"/>
              </a:rPr>
              <a:t> के संपर्क में आने पर बहुत कम दर्द होता है।</a:t>
            </a:r>
          </a:p>
          <a:p>
            <a:pPr algn="l" rtl="0"/>
            <a:r>
              <a:rPr lang="en-US" altLang="en-US" sz="2400" dirty="0">
                <a:latin typeface="Open Sans" panose="020B0606030504020204" pitchFamily="34" charset="0"/>
                <a:ea typeface="Open Sans" panose="020B0606030504020204" pitchFamily="34" charset="0"/>
                <a:cs typeface="Open Sans" panose="020B0606030504020204" pitchFamily="34" charset="0"/>
              </a:rPr>
              <a:t>लुईसाइट </a:t>
            </a:r>
            <a:r>
              <a:rPr lang="en-US" altLang="en-US" sz="2400" dirty="0" err="1">
                <a:latin typeface="Open Sans" panose="020B0606030504020204" pitchFamily="34" charset="0"/>
                <a:ea typeface="Open Sans" panose="020B0606030504020204" pitchFamily="34" charset="0"/>
                <a:cs typeface="Open Sans" panose="020B0606030504020204" pitchFamily="34" charset="0"/>
              </a:rPr>
              <a:t>और</a:t>
            </a:r>
            <a:r>
              <a:rPr lang="en-US" altLang="en-US" sz="2400" dirty="0">
                <a:latin typeface="Open Sans" panose="020B0606030504020204" pitchFamily="34" charset="0"/>
                <a:ea typeface="Open Sans" panose="020B0606030504020204" pitchFamily="34" charset="0"/>
                <a:cs typeface="Open Sans" panose="020B0606030504020204" pitchFamily="34" charset="0"/>
              </a:rPr>
              <a:t> </a:t>
            </a:r>
            <a:r>
              <a:rPr lang="en-US" altLang="en-US" sz="2400" dirty="0" err="1">
                <a:latin typeface="Open Sans" panose="020B0606030504020204" pitchFamily="34" charset="0"/>
                <a:ea typeface="Open Sans" panose="020B0606030504020204" pitchFamily="34" charset="0"/>
                <a:cs typeface="Open Sans" panose="020B0606030504020204" pitchFamily="34" charset="0"/>
              </a:rPr>
              <a:t>फॉस्जीन</a:t>
            </a:r>
            <a:r>
              <a:rPr lang="en-US" altLang="en-US" sz="2400" dirty="0">
                <a:latin typeface="Open Sans" panose="020B0606030504020204" pitchFamily="34" charset="0"/>
                <a:ea typeface="Open Sans" panose="020B0606030504020204" pitchFamily="34" charset="0"/>
                <a:cs typeface="Open Sans" panose="020B0606030504020204" pitchFamily="34" charset="0"/>
              </a:rPr>
              <a:t> </a:t>
            </a:r>
            <a:r>
              <a:rPr lang="en-US" altLang="en-US" sz="2400" dirty="0" err="1">
                <a:latin typeface="Open Sans" panose="020B0606030504020204" pitchFamily="34" charset="0"/>
                <a:ea typeface="Open Sans" panose="020B0606030504020204" pitchFamily="34" charset="0"/>
                <a:cs typeface="Open Sans" panose="020B0606030504020204" pitchFamily="34" charset="0"/>
              </a:rPr>
              <a:t>ऑक्साइम</a:t>
            </a:r>
            <a:r>
              <a:rPr lang="en-US" altLang="en-US" sz="2400" dirty="0">
                <a:latin typeface="Open Sans" panose="020B0606030504020204" pitchFamily="34" charset="0"/>
                <a:ea typeface="Open Sans" panose="020B0606030504020204" pitchFamily="34" charset="0"/>
                <a:cs typeface="Open Sans" panose="020B0606030504020204" pitchFamily="34" charset="0"/>
              </a:rPr>
              <a:t> </a:t>
            </a:r>
            <a:r>
              <a:rPr lang="en-US" altLang="en-US" sz="2400" dirty="0" err="1">
                <a:latin typeface="Open Sans" panose="020B0606030504020204" pitchFamily="34" charset="0"/>
                <a:ea typeface="Open Sans" panose="020B0606030504020204" pitchFamily="34" charset="0"/>
                <a:cs typeface="Open Sans" panose="020B0606030504020204" pitchFamily="34" charset="0"/>
              </a:rPr>
              <a:t>तीव्र</a:t>
            </a:r>
            <a:r>
              <a:rPr lang="en-US" altLang="en-US" sz="2400" dirty="0">
                <a:latin typeface="Open Sans" panose="020B0606030504020204" pitchFamily="34" charset="0"/>
                <a:ea typeface="Open Sans" panose="020B0606030504020204" pitchFamily="34" charset="0"/>
                <a:cs typeface="Open Sans" panose="020B0606030504020204" pitchFamily="34" charset="0"/>
              </a:rPr>
              <a:t> दर्द का कारण बनता है.</a:t>
            </a:r>
          </a:p>
          <a:p>
            <a:pPr marL="0" indent="0" algn="l" rtl="0"/>
            <a:endParaRPr lang="en-US" altLang="en-US" sz="2400" dirty="0">
              <a:latin typeface="Open Sans" panose="020B0606030504020204" pitchFamily="34" charset="0"/>
              <a:ea typeface="Open Sans" panose="020B0606030504020204" pitchFamily="34" charset="0"/>
              <a:cs typeface="Open Sans" panose="020B0606030504020204" pitchFamily="34" charset="0"/>
            </a:endParaRPr>
          </a:p>
          <a:p>
            <a:pPr marL="0" indent="0" algn="l" rtl="0">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430428" y="2345724"/>
            <a:ext cx="8229600" cy="1143000"/>
          </a:xfrm>
          <a:noFill/>
        </p:spPr>
        <p:txBody>
          <a:bodyPr>
            <a:normAutofit/>
          </a:bodyPr>
          <a:lstStyle/>
          <a:p>
            <a:pPr algn="l" rtl="0"/>
            <a:r>
              <a:rPr lang="en-US" sz="4000" b="1" u="sng" dirty="0">
                <a:solidFill>
                  <a:srgbClr val="C0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ब्लिस्टर एजेंट</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a:extLst>
              <a:ext uri="{FF2B5EF4-FFF2-40B4-BE49-F238E27FC236}">
                <a16:creationId xmlns:a16="http://schemas.microsoft.com/office/drawing/2014/main" id="{F3AEC15F-EA30-5B4A-6AE8-75CD4481EEEE}"/>
              </a:ext>
            </a:extLst>
          </p:cNvPr>
          <p:cNvSpPr>
            <a:spLocks noGrp="1"/>
          </p:cNvSpPr>
          <p:nvPr>
            <p:ph type="sldNum" sz="quarter" idx="12"/>
          </p:nvPr>
        </p:nvSpPr>
        <p:spPr>
          <a:xfrm>
            <a:off x="8660028" y="6356350"/>
            <a:ext cx="2743200" cy="365125"/>
          </a:xfrm>
        </p:spPr>
        <p:txBody>
          <a:bodyPr/>
          <a:lstStyle/>
          <a:p>
            <a:pPr algn="l" rtl="0"/>
            <a:fld id="{2BB1E14F-796C-409E-9B94-89634ADD74DA}" type="slidenum">
              <a:rPr lang="en-IN" smtClean="0"/>
              <a:t>40</a:t>
            </a:fld>
            <a:endParaRPr lang="en-IN"/>
          </a:p>
        </p:txBody>
      </p:sp>
    </p:spTree>
    <p:extLst>
      <p:ext uri="{BB962C8B-B14F-4D97-AF65-F5344CB8AC3E}">
        <p14:creationId xmlns:p14="http://schemas.microsoft.com/office/powerpoint/2010/main" val="12455680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rtl="0"/>
            <a:endParaRPr lang="en-IN"/>
          </a:p>
        </p:txBody>
      </p:sp>
      <p:graphicFrame>
        <p:nvGraphicFramePr>
          <p:cNvPr id="17" name="Group 172"/>
          <p:cNvGraphicFramePr>
            <a:graphicFrameLocks/>
          </p:cNvGraphicFramePr>
          <p:nvPr/>
        </p:nvGraphicFramePr>
        <p:xfrm>
          <a:off x="1113840" y="1681160"/>
          <a:ext cx="9678341" cy="4567240"/>
        </p:xfrm>
        <a:graphic>
          <a:graphicData uri="http://schemas.openxmlformats.org/drawingml/2006/table">
            <a:tbl>
              <a:tblPr/>
              <a:tblGrid>
                <a:gridCol w="3415885">
                  <a:extLst>
                    <a:ext uri="{9D8B030D-6E8A-4147-A177-3AD203B41FA5}">
                      <a16:colId xmlns:a16="http://schemas.microsoft.com/office/drawing/2014/main" val="20000"/>
                    </a:ext>
                  </a:extLst>
                </a:gridCol>
                <a:gridCol w="1992600">
                  <a:extLst>
                    <a:ext uri="{9D8B030D-6E8A-4147-A177-3AD203B41FA5}">
                      <a16:colId xmlns:a16="http://schemas.microsoft.com/office/drawing/2014/main" val="20001"/>
                    </a:ext>
                  </a:extLst>
                </a:gridCol>
                <a:gridCol w="2087484">
                  <a:extLst>
                    <a:ext uri="{9D8B030D-6E8A-4147-A177-3AD203B41FA5}">
                      <a16:colId xmlns:a16="http://schemas.microsoft.com/office/drawing/2014/main" val="20002"/>
                    </a:ext>
                  </a:extLst>
                </a:gridCol>
                <a:gridCol w="2182372">
                  <a:extLst>
                    <a:ext uri="{9D8B030D-6E8A-4147-A177-3AD203B41FA5}">
                      <a16:colId xmlns:a16="http://schemas.microsoft.com/office/drawing/2014/main" val="20003"/>
                    </a:ext>
                  </a:extLst>
                </a:gridCol>
              </a:tblGrid>
              <a:tr h="7071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ar-SA" sz="1700" b="0" i="0" u="none" strike="noStrike" cap="none" normalizeH="0" baseline="0" dirty="0">
                          <a:ln>
                            <a:noFill/>
                          </a:ln>
                          <a:solidFill>
                            <a:srgbClr val="000000"/>
                          </a:solidFill>
                          <a:effectLst/>
                          <a:latin typeface="Times New Roman" pitchFamily="18" charset="0"/>
                          <a:cs typeface="Times New Roman" pitchFamily="18" charset="0"/>
                        </a:rPr>
                        <a:t>सामान्य नाम/सैन्य प्रतीक</a:t>
                      </a:r>
                      <a:endParaRPr kumimoji="0" lang="en-US" sz="1700" b="0" i="0" u="none" strike="noStrike" cap="none" normalizeH="0" baseline="0" dirty="0">
                        <a:ln>
                          <a:noFill/>
                        </a:ln>
                        <a:solidFill>
                          <a:srgbClr val="000000"/>
                        </a:solidFill>
                        <a:effectLst/>
                        <a:latin typeface="Times New Roman" pitchFamily="18" charset="0"/>
                        <a:cs typeface="Times New Roman" pitchFamily="18" charset="0"/>
                      </a:endParaRPr>
                    </a:p>
                  </a:txBody>
                  <a:tcPr marL="91449" marR="91449" marT="38570" marB="3857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ar-SA" sz="1700" b="0" i="0" u="none" strike="noStrike" cap="none" normalizeH="0" baseline="0" dirty="0">
                          <a:ln>
                            <a:noFill/>
                          </a:ln>
                          <a:solidFill>
                            <a:srgbClr val="000000"/>
                          </a:solidFill>
                          <a:effectLst/>
                          <a:latin typeface="Times New Roman" pitchFamily="18" charset="0"/>
                          <a:cs typeface="Times New Roman" pitchFamily="18" charset="0"/>
                        </a:rPr>
                        <a:t>सरसों (H)</a:t>
                      </a:r>
                      <a:endParaRPr kumimoji="0" lang="en-US" sz="1700" b="0" i="0" u="none" strike="noStrike" cap="none" normalizeH="0" baseline="0" dirty="0">
                        <a:ln>
                          <a:noFill/>
                        </a:ln>
                        <a:solidFill>
                          <a:srgbClr val="000000"/>
                        </a:solidFill>
                        <a:effectLst/>
                        <a:latin typeface="Times New Roman" pitchFamily="18" charset="0"/>
                        <a:cs typeface="Times New Roman" pitchFamily="18" charset="0"/>
                      </a:endParaRPr>
                    </a:p>
                  </a:txBody>
                  <a:tcPr marL="91449" marR="91449" marT="38570" marB="385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ar-SA" sz="1700" b="0" i="0" u="none" strike="noStrike" cap="none" normalizeH="0" baseline="0" dirty="0">
                          <a:ln>
                            <a:noFill/>
                          </a:ln>
                          <a:solidFill>
                            <a:srgbClr val="000000"/>
                          </a:solidFill>
                          <a:effectLst/>
                          <a:latin typeface="Times New Roman" pitchFamily="18" charset="0"/>
                          <a:cs typeface="Times New Roman" pitchFamily="18" charset="0"/>
                        </a:rPr>
                        <a:t>लुईसाइट (बाएं)</a:t>
                      </a:r>
                      <a:endParaRPr kumimoji="0" lang="en-US" sz="1700" b="0" i="0" u="none" strike="noStrike" cap="none" normalizeH="0" baseline="0" dirty="0">
                        <a:ln>
                          <a:noFill/>
                        </a:ln>
                        <a:solidFill>
                          <a:srgbClr val="000000"/>
                        </a:solidFill>
                        <a:effectLst/>
                        <a:latin typeface="Times New Roman" pitchFamily="18" charset="0"/>
                        <a:cs typeface="Times New Roman" pitchFamily="18" charset="0"/>
                      </a:endParaRPr>
                    </a:p>
                  </a:txBody>
                  <a:tcPr marL="91449" marR="91449" marT="38570" marB="385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ar-SA" sz="1700" b="0" i="0" u="none" strike="noStrike" cap="none" normalizeH="0" baseline="0" dirty="0">
                          <a:ln>
                            <a:noFill/>
                          </a:ln>
                          <a:solidFill>
                            <a:srgbClr val="000000"/>
                          </a:solidFill>
                          <a:effectLst/>
                          <a:latin typeface="Times New Roman" pitchFamily="18" charset="0"/>
                          <a:cs typeface="Times New Roman" pitchFamily="18" charset="0"/>
                        </a:rPr>
                        <a:t>फॉस्जीन ऑक्सिम (CX)</a:t>
                      </a:r>
                      <a:endParaRPr kumimoji="0" lang="en-US" sz="1700" b="0" i="0" u="none" strike="noStrike" cap="none" normalizeH="0" baseline="0" dirty="0">
                        <a:ln>
                          <a:noFill/>
                        </a:ln>
                        <a:solidFill>
                          <a:schemeClr val="tx1"/>
                        </a:solidFill>
                        <a:effectLst/>
                        <a:latin typeface="Times New Roman" pitchFamily="18" charset="0"/>
                        <a:cs typeface="Times New Roman" pitchFamily="18" charset="0"/>
                      </a:endParaRPr>
                    </a:p>
                  </a:txBody>
                  <a:tcPr marL="91449" marR="91449" marT="38570" marB="3857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2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ar-SA" sz="1700" b="0" i="0" u="none" strike="noStrike" cap="none" normalizeH="0" baseline="0">
                          <a:ln>
                            <a:noFill/>
                          </a:ln>
                          <a:solidFill>
                            <a:srgbClr val="000000"/>
                          </a:solidFill>
                          <a:effectLst/>
                          <a:latin typeface="Times New Roman" pitchFamily="18" charset="0"/>
                          <a:cs typeface="Times New Roman" pitchFamily="18" charset="0"/>
                        </a:rPr>
                        <a:t>अस्थिरता/स्थिरता</a:t>
                      </a:r>
                      <a:endParaRPr kumimoji="0" lang="en-US" sz="1700" b="0" i="0" u="none" strike="noStrike" cap="none" normalizeH="0" baseline="0">
                        <a:ln>
                          <a:noFill/>
                        </a:ln>
                        <a:solidFill>
                          <a:srgbClr val="000000"/>
                        </a:solidFill>
                        <a:effectLst/>
                        <a:latin typeface="Times New Roman" pitchFamily="18" charset="0"/>
                        <a:cs typeface="Times New Roman" pitchFamily="18" charset="0"/>
                      </a:endParaRPr>
                    </a:p>
                  </a:txBody>
                  <a:tcPr marL="91449" marR="91449" marT="38570" marB="3857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ar-SA" sz="1700" b="0" i="0" u="none" strike="noStrike" cap="none" normalizeH="0" baseline="0">
                          <a:ln>
                            <a:noFill/>
                          </a:ln>
                          <a:solidFill>
                            <a:srgbClr val="000000"/>
                          </a:solidFill>
                          <a:effectLst/>
                          <a:latin typeface="Times New Roman" pitchFamily="18" charset="0"/>
                          <a:cs typeface="Times New Roman" pitchFamily="18" charset="0"/>
                        </a:rPr>
                        <a:t>ज़िद्दी</a:t>
                      </a:r>
                      <a:endParaRPr kumimoji="0" lang="en-US" sz="1700" b="0" i="0" u="none" strike="noStrike" cap="none" normalizeH="0" baseline="0">
                        <a:ln>
                          <a:noFill/>
                        </a:ln>
                        <a:solidFill>
                          <a:schemeClr val="tx1"/>
                        </a:solidFill>
                        <a:effectLst/>
                        <a:latin typeface="Times New Roman" pitchFamily="18" charset="0"/>
                        <a:cs typeface="Times New Roman" pitchFamily="18" charset="0"/>
                      </a:endParaRPr>
                    </a:p>
                  </a:txBody>
                  <a:tcPr marL="91449" marR="91449" marT="38570" marB="3857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algn="l" rtl="0"/>
                      <a:endParaRPr lang="en-IN"/>
                    </a:p>
                  </a:txBody>
                  <a:tcPr/>
                </a:tc>
                <a:tc hMerge="1">
                  <a:txBody>
                    <a:bodyPr/>
                    <a:lstStyle/>
                    <a:p>
                      <a:pPr algn="l" rtl="0"/>
                      <a:endParaRPr lang="en-IN"/>
                    </a:p>
                  </a:txBody>
                  <a:tcPr/>
                </a:tc>
                <a:extLst>
                  <a:ext uri="{0D108BD9-81ED-4DB2-BD59-A6C34878D82A}">
                    <a16:rowId xmlns:a16="http://schemas.microsoft.com/office/drawing/2014/main" val="10001"/>
                  </a:ext>
                </a:extLst>
              </a:tr>
              <a:tr h="38034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ar-SA" sz="1700" b="0" i="0" u="none" strike="noStrike" cap="none" normalizeH="0" baseline="0">
                          <a:ln>
                            <a:noFill/>
                          </a:ln>
                          <a:solidFill>
                            <a:srgbClr val="000000"/>
                          </a:solidFill>
                          <a:effectLst/>
                          <a:latin typeface="Times New Roman" pitchFamily="18" charset="0"/>
                          <a:cs typeface="Times New Roman" pitchFamily="18" charset="0"/>
                        </a:rPr>
                        <a:t>प्रवेश मार्ग</a:t>
                      </a:r>
                      <a:endParaRPr kumimoji="0" lang="en-US" sz="1700" b="0" i="0" u="none" strike="noStrike" cap="none" normalizeH="0" baseline="0">
                        <a:ln>
                          <a:noFill/>
                        </a:ln>
                        <a:solidFill>
                          <a:srgbClr val="000000"/>
                        </a:solidFill>
                        <a:effectLst/>
                        <a:latin typeface="Times New Roman" pitchFamily="18" charset="0"/>
                        <a:cs typeface="Times New Roman" pitchFamily="18" charset="0"/>
                      </a:endParaRPr>
                    </a:p>
                  </a:txBody>
                  <a:tcPr marL="91449" marR="91449" marT="38570" marB="3857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ar-SA" sz="1700" b="0" i="0" u="none" strike="noStrike" cap="none" normalizeH="0" baseline="0" dirty="0">
                          <a:ln>
                            <a:noFill/>
                          </a:ln>
                          <a:solidFill>
                            <a:srgbClr val="000000"/>
                          </a:solidFill>
                          <a:effectLst/>
                          <a:latin typeface="Times New Roman" pitchFamily="18" charset="0"/>
                          <a:cs typeface="Times New Roman" pitchFamily="18" charset="0"/>
                        </a:rPr>
                        <a:t>त्वचा • साँस लेना . आँखें</a:t>
                      </a:r>
                      <a:endParaRPr kumimoji="0" lang="en-US" sz="1700" b="0" i="0" u="none" strike="noStrike" cap="none" normalizeH="0" baseline="0" dirty="0">
                        <a:ln>
                          <a:noFill/>
                        </a:ln>
                        <a:solidFill>
                          <a:srgbClr val="000000"/>
                        </a:solidFill>
                        <a:effectLst/>
                        <a:latin typeface="Times New Roman" pitchFamily="18" charset="0"/>
                        <a:cs typeface="Times New Roman" pitchFamily="18" charset="0"/>
                      </a:endParaRPr>
                    </a:p>
                  </a:txBody>
                  <a:tcPr marL="91449" marR="91449" marT="38570" marB="3857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algn="l" rtl="0"/>
                      <a:endParaRPr lang="en-IN"/>
                    </a:p>
                  </a:txBody>
                  <a:tcPr/>
                </a:tc>
                <a:tc hMerge="1">
                  <a:txBody>
                    <a:bodyPr/>
                    <a:lstStyle/>
                    <a:p>
                      <a:pPr algn="l" rtl="0"/>
                      <a:endParaRPr lang="en-IN"/>
                    </a:p>
                  </a:txBody>
                  <a:tcPr/>
                </a:tc>
                <a:extLst>
                  <a:ext uri="{0D108BD9-81ED-4DB2-BD59-A6C34878D82A}">
                    <a16:rowId xmlns:a16="http://schemas.microsoft.com/office/drawing/2014/main" val="10002"/>
                  </a:ext>
                </a:extLst>
              </a:tr>
              <a:tr h="3816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ar-SA" sz="1700" b="0" i="0" u="none" strike="noStrike" cap="none" normalizeH="0" baseline="0" dirty="0">
                          <a:ln>
                            <a:noFill/>
                          </a:ln>
                          <a:solidFill>
                            <a:srgbClr val="000000"/>
                          </a:solidFill>
                          <a:effectLst/>
                          <a:latin typeface="Times New Roman" pitchFamily="18" charset="0"/>
                          <a:cs typeface="Times New Roman" pitchFamily="18" charset="0"/>
                        </a:rPr>
                        <a:t>कार्रवाई की दर</a:t>
                      </a:r>
                      <a:endParaRPr kumimoji="0" lang="en-US" sz="1700" b="0" i="0" u="none" strike="noStrike" cap="none" normalizeH="0" baseline="0" dirty="0">
                        <a:ln>
                          <a:noFill/>
                        </a:ln>
                        <a:solidFill>
                          <a:srgbClr val="000000"/>
                        </a:solidFill>
                        <a:effectLst/>
                        <a:latin typeface="Times New Roman" pitchFamily="18" charset="0"/>
                        <a:cs typeface="Times New Roman" pitchFamily="18" charset="0"/>
                      </a:endParaRPr>
                    </a:p>
                  </a:txBody>
                  <a:tcPr marL="91449" marR="91449" marT="38570" marB="3857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ar-SA" sz="1700" b="0" i="0" u="none" strike="noStrike" cap="none" normalizeH="0" baseline="0">
                          <a:ln>
                            <a:noFill/>
                          </a:ln>
                          <a:solidFill>
                            <a:srgbClr val="000000"/>
                          </a:solidFill>
                          <a:effectLst/>
                          <a:latin typeface="Times New Roman" pitchFamily="18" charset="0"/>
                          <a:cs typeface="Times New Roman" pitchFamily="18" charset="0"/>
                        </a:rPr>
                        <a:t>विलंबित रैपिड</a:t>
                      </a:r>
                      <a:endParaRPr kumimoji="0" lang="en-US" sz="1700" b="0" i="0" u="none" strike="noStrike" cap="none" normalizeH="0" baseline="0">
                        <a:ln>
                          <a:noFill/>
                        </a:ln>
                        <a:solidFill>
                          <a:schemeClr val="tx1"/>
                        </a:solidFill>
                        <a:effectLst/>
                        <a:latin typeface="Times New Roman" pitchFamily="18" charset="0"/>
                        <a:cs typeface="Times New Roman" pitchFamily="18" charset="0"/>
                      </a:endParaRPr>
                    </a:p>
                  </a:txBody>
                  <a:tcPr marL="91449" marR="91449" marT="38570" marB="3857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algn="l" rtl="0"/>
                      <a:endParaRPr lang="en-IN"/>
                    </a:p>
                  </a:txBody>
                  <a:tcPr/>
                </a:tc>
                <a:tc hMerge="1">
                  <a:txBody>
                    <a:bodyPr/>
                    <a:lstStyle/>
                    <a:p>
                      <a:pPr algn="l" rtl="0"/>
                      <a:endParaRPr lang="en-IN"/>
                    </a:p>
                  </a:txBody>
                  <a:tcPr/>
                </a:tc>
                <a:extLst>
                  <a:ext uri="{0D108BD9-81ED-4DB2-BD59-A6C34878D82A}">
                    <a16:rowId xmlns:a16="http://schemas.microsoft.com/office/drawing/2014/main" val="10003"/>
                  </a:ext>
                </a:extLst>
              </a:tr>
              <a:tr h="5952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ar-SA" sz="1700" b="0" i="0" u="none" strike="noStrike" cap="none" normalizeH="0" baseline="0">
                          <a:ln>
                            <a:noFill/>
                          </a:ln>
                          <a:solidFill>
                            <a:srgbClr val="000000"/>
                          </a:solidFill>
                          <a:effectLst/>
                          <a:latin typeface="Times New Roman" pitchFamily="18" charset="0"/>
                          <a:cs typeface="Times New Roman" pitchFamily="18" charset="0"/>
                        </a:rPr>
                        <a:t>गंध</a:t>
                      </a:r>
                      <a:endParaRPr kumimoji="0" lang="en-US" sz="1700" b="0" i="0" u="none" strike="noStrike" cap="none" normalizeH="0" baseline="0">
                        <a:ln>
                          <a:noFill/>
                        </a:ln>
                        <a:solidFill>
                          <a:srgbClr val="000000"/>
                        </a:solidFill>
                        <a:effectLst/>
                        <a:latin typeface="Times New Roman" pitchFamily="18" charset="0"/>
                        <a:cs typeface="Times New Roman" pitchFamily="18" charset="0"/>
                      </a:endParaRPr>
                    </a:p>
                  </a:txBody>
                  <a:tcPr marL="91449" marR="91449" marT="38570" marB="3857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ar-SA" sz="1700" b="0" i="0" u="none" strike="noStrike" cap="none" normalizeH="0" baseline="0">
                          <a:ln>
                            <a:noFill/>
                          </a:ln>
                          <a:solidFill>
                            <a:srgbClr val="000000"/>
                          </a:solidFill>
                          <a:effectLst/>
                          <a:latin typeface="Times New Roman" pitchFamily="18" charset="0"/>
                          <a:cs typeface="Times New Roman" pitchFamily="18" charset="0"/>
                        </a:rPr>
                        <a:t>लहसुन              	</a:t>
                      </a:r>
                      <a:endParaRPr kumimoji="0" lang="en-US" sz="1700" b="0" i="0" u="none" strike="noStrike" cap="none" normalizeH="0" baseline="0">
                        <a:ln>
                          <a:noFill/>
                        </a:ln>
                        <a:solidFill>
                          <a:schemeClr val="tx1"/>
                        </a:solidFill>
                        <a:effectLst/>
                        <a:latin typeface="Times New Roman" pitchFamily="18" charset="0"/>
                        <a:cs typeface="Times New Roman" pitchFamily="18" charset="0"/>
                      </a:endParaRPr>
                    </a:p>
                  </a:txBody>
                  <a:tcPr marL="91449" marR="91449" marT="38570" marB="385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ar-SA" sz="1700" b="0" i="0" u="none" strike="noStrike" cap="none" normalizeH="0" baseline="0">
                          <a:ln>
                            <a:noFill/>
                          </a:ln>
                          <a:solidFill>
                            <a:srgbClr val="000000"/>
                          </a:solidFill>
                          <a:effectLst/>
                          <a:latin typeface="Times New Roman" pitchFamily="18" charset="0"/>
                          <a:cs typeface="Times New Roman" pitchFamily="18" charset="0"/>
                        </a:rPr>
                        <a:t>geraniums</a:t>
                      </a:r>
                      <a:endParaRPr kumimoji="0" lang="en-US" sz="1700" b="0" i="0" u="none" strike="noStrike" cap="none" normalizeH="0" baseline="0">
                        <a:ln>
                          <a:noFill/>
                        </a:ln>
                        <a:solidFill>
                          <a:srgbClr val="000000"/>
                        </a:solidFill>
                        <a:effectLst/>
                        <a:latin typeface="Times New Roman" pitchFamily="18" charset="0"/>
                        <a:cs typeface="Times New Roman" pitchFamily="18" charset="0"/>
                      </a:endParaRPr>
                    </a:p>
                  </a:txBody>
                  <a:tcPr marL="91449" marR="91449" marT="38570" marB="385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ar-SA" sz="1700" b="0" i="0" u="none" strike="noStrike" cap="none" normalizeH="0" baseline="0" dirty="0">
                          <a:ln>
                            <a:noFill/>
                          </a:ln>
                          <a:solidFill>
                            <a:srgbClr val="000000"/>
                          </a:solidFill>
                          <a:effectLst/>
                          <a:latin typeface="Times New Roman" pitchFamily="18" charset="0"/>
                          <a:cs typeface="Times New Roman" pitchFamily="18" charset="0"/>
                        </a:rPr>
                        <a:t>परेशान</a:t>
                      </a:r>
                      <a:endParaRPr kumimoji="0" lang="en-US" sz="1700" b="0" i="0" u="none" strike="noStrike" cap="none" normalizeH="0" baseline="0" dirty="0">
                        <a:ln>
                          <a:noFill/>
                        </a:ln>
                        <a:solidFill>
                          <a:schemeClr val="tx1"/>
                        </a:solidFill>
                        <a:effectLst/>
                        <a:latin typeface="Times New Roman" pitchFamily="18" charset="0"/>
                        <a:cs typeface="Times New Roman" pitchFamily="18" charset="0"/>
                      </a:endParaRPr>
                    </a:p>
                  </a:txBody>
                  <a:tcPr marL="91449" marR="91449" marT="38570" marB="3857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471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ar-SA" sz="1700" b="0" i="0" u="none" strike="noStrike" cap="none" normalizeH="0" baseline="0">
                          <a:ln>
                            <a:noFill/>
                          </a:ln>
                          <a:solidFill>
                            <a:srgbClr val="000000"/>
                          </a:solidFill>
                          <a:effectLst/>
                          <a:latin typeface="Times New Roman" pitchFamily="18" charset="0"/>
                          <a:cs typeface="Times New Roman" pitchFamily="18" charset="0"/>
                        </a:rPr>
                        <a:t>लक्षण</a:t>
                      </a:r>
                      <a:endParaRPr kumimoji="0" lang="en-US" sz="1700" b="0" i="0" u="none" strike="noStrike" cap="none" normalizeH="0" baseline="0">
                        <a:ln>
                          <a:noFill/>
                        </a:ln>
                        <a:solidFill>
                          <a:srgbClr val="000000"/>
                        </a:solidFill>
                        <a:effectLst/>
                        <a:latin typeface="Times New Roman" pitchFamily="18" charset="0"/>
                        <a:cs typeface="Times New Roman" pitchFamily="18" charset="0"/>
                      </a:endParaRPr>
                    </a:p>
                  </a:txBody>
                  <a:tcPr marL="91449" marR="91449" marT="38570" marB="3857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ar-SA" sz="1700" b="0" i="0" u="none" strike="noStrike" cap="none" normalizeH="0" baseline="0" dirty="0">
                          <a:ln>
                            <a:noFill/>
                          </a:ln>
                          <a:solidFill>
                            <a:srgbClr val="000000"/>
                          </a:solidFill>
                          <a:effectLst/>
                          <a:latin typeface="Times New Roman" pitchFamily="18" charset="0"/>
                          <a:cs typeface="Times New Roman" pitchFamily="18" charset="0"/>
                        </a:rPr>
                        <a:t>आँखें: जलन, साँस लेना: खाँसी</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ar-SA" sz="1700" b="0" i="0" u="none" strike="noStrike" cap="none" normalizeH="0" baseline="0" dirty="0">
                          <a:ln>
                            <a:noFill/>
                          </a:ln>
                          <a:solidFill>
                            <a:srgbClr val="000000"/>
                          </a:solidFill>
                          <a:effectLst/>
                          <a:latin typeface="Times New Roman" pitchFamily="18" charset="0"/>
                          <a:cs typeface="Times New Roman" pitchFamily="18" charset="0"/>
                        </a:rPr>
                        <a:t>त्वचा: 4-24 घंटे बाद छाले पड़ना, दर्द</a:t>
                      </a:r>
                      <a:endParaRPr kumimoji="0" lang="en-US" sz="1700" b="0" i="0" u="none" strike="noStrike" cap="none" normalizeH="0" baseline="0" dirty="0">
                        <a:ln>
                          <a:noFill/>
                        </a:ln>
                        <a:solidFill>
                          <a:srgbClr val="000000"/>
                        </a:solidFill>
                        <a:effectLst/>
                        <a:latin typeface="Times New Roman" pitchFamily="18" charset="0"/>
                        <a:cs typeface="Times New Roman" pitchFamily="18" charset="0"/>
                      </a:endParaRPr>
                    </a:p>
                  </a:txBody>
                  <a:tcPr marL="91449" marR="91449" marT="38570" marB="3857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algn="l" rtl="0"/>
                      <a:endParaRPr lang="en-IN"/>
                    </a:p>
                  </a:txBody>
                  <a:tcPr/>
                </a:tc>
                <a:tc hMerge="1">
                  <a:txBody>
                    <a:bodyPr/>
                    <a:lstStyle/>
                    <a:p>
                      <a:pPr algn="l" rtl="0"/>
                      <a:endParaRPr lang="en-IN"/>
                    </a:p>
                  </a:txBody>
                  <a:tcPr/>
                </a:tc>
                <a:extLst>
                  <a:ext uri="{0D108BD9-81ED-4DB2-BD59-A6C34878D82A}">
                    <a16:rowId xmlns:a16="http://schemas.microsoft.com/office/drawing/2014/main" val="10005"/>
                  </a:ext>
                </a:extLst>
              </a:tr>
              <a:tr h="38034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ar-SA" sz="1700" b="0" i="0" u="none" strike="noStrike" cap="none" normalizeH="0" baseline="0" dirty="0">
                          <a:ln>
                            <a:noFill/>
                          </a:ln>
                          <a:solidFill>
                            <a:schemeClr val="tx1"/>
                          </a:solidFill>
                          <a:effectLst/>
                          <a:latin typeface="Times New Roman" pitchFamily="18" charset="0"/>
                          <a:cs typeface="Times New Roman" pitchFamily="18" charset="0"/>
                        </a:rPr>
                        <a:t>सुरक्षा</a:t>
                      </a:r>
                      <a:endParaRPr kumimoji="0" lang="en-US" sz="1700" b="0" i="0" u="none" strike="noStrike" cap="none" normalizeH="0" baseline="0" dirty="0">
                        <a:ln>
                          <a:noFill/>
                        </a:ln>
                        <a:solidFill>
                          <a:schemeClr val="tx1"/>
                        </a:solidFill>
                        <a:effectLst/>
                        <a:latin typeface="Times New Roman" pitchFamily="18" charset="0"/>
                        <a:cs typeface="Times New Roman" pitchFamily="18" charset="0"/>
                      </a:endParaRPr>
                    </a:p>
                  </a:txBody>
                  <a:tcPr marL="91449" marR="91449" marT="38570" marB="3857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ar-SA" sz="1700" b="0" i="0" u="none" strike="noStrike" cap="none" normalizeH="0" baseline="0" dirty="0">
                          <a:ln>
                            <a:noFill/>
                          </a:ln>
                          <a:solidFill>
                            <a:schemeClr val="tx1"/>
                          </a:solidFill>
                          <a:effectLst/>
                          <a:latin typeface="Times New Roman" pitchFamily="18" charset="0"/>
                          <a:cs typeface="Times New Roman" pitchFamily="18" charset="0"/>
                        </a:rPr>
                        <a:t>• श्वसन और त्वचा</a:t>
                      </a:r>
                      <a:endParaRPr kumimoji="0" lang="en-US" sz="1700" b="0" i="0" u="none" strike="noStrike" cap="none" normalizeH="0" baseline="0" dirty="0">
                        <a:ln>
                          <a:noFill/>
                        </a:ln>
                        <a:solidFill>
                          <a:schemeClr val="tx1"/>
                        </a:solidFill>
                        <a:effectLst/>
                        <a:latin typeface="Times New Roman" pitchFamily="18" charset="0"/>
                        <a:cs typeface="Times New Roman" pitchFamily="18" charset="0"/>
                      </a:endParaRPr>
                    </a:p>
                  </a:txBody>
                  <a:tcPr marL="91449" marR="91449" marT="38570" marB="3857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algn="l" rtl="0"/>
                      <a:endParaRPr lang="en-IN"/>
                    </a:p>
                  </a:txBody>
                  <a:tcPr/>
                </a:tc>
                <a:tc hMerge="1">
                  <a:txBody>
                    <a:bodyPr/>
                    <a:lstStyle/>
                    <a:p>
                      <a:pPr algn="l" rtl="0"/>
                      <a:endParaRPr lang="en-IN"/>
                    </a:p>
                  </a:txBody>
                  <a:tcPr/>
                </a:tc>
                <a:extLst>
                  <a:ext uri="{0D108BD9-81ED-4DB2-BD59-A6C34878D82A}">
                    <a16:rowId xmlns:a16="http://schemas.microsoft.com/office/drawing/2014/main" val="10006"/>
                  </a:ext>
                </a:extLst>
              </a:tr>
              <a:tr h="3816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ar-SA" sz="1700" b="0" i="0" u="none" strike="noStrike" cap="none" normalizeH="0" baseline="0" dirty="0">
                          <a:ln>
                            <a:noFill/>
                          </a:ln>
                          <a:solidFill>
                            <a:schemeClr val="tx1"/>
                          </a:solidFill>
                          <a:effectLst/>
                          <a:latin typeface="Times New Roman" pitchFamily="18" charset="0"/>
                          <a:cs typeface="Times New Roman" pitchFamily="18" charset="0"/>
                        </a:rPr>
                        <a:t>प्राथमिक चिकित्सा</a:t>
                      </a:r>
                      <a:endParaRPr kumimoji="0" lang="en-US" sz="1700" b="0" i="0" u="none" strike="noStrike" cap="none" normalizeH="0" baseline="0" dirty="0">
                        <a:ln>
                          <a:noFill/>
                        </a:ln>
                        <a:solidFill>
                          <a:schemeClr val="tx1"/>
                        </a:solidFill>
                        <a:effectLst/>
                        <a:latin typeface="Times New Roman" pitchFamily="18" charset="0"/>
                        <a:cs typeface="Times New Roman" pitchFamily="18" charset="0"/>
                      </a:endParaRPr>
                    </a:p>
                  </a:txBody>
                  <a:tcPr marL="91449" marR="91449" marT="38570" marB="3857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ar-SA" sz="1700" b="0" i="0" u="none" strike="noStrike" cap="none" normalizeH="0" baseline="0" dirty="0">
                          <a:ln>
                            <a:noFill/>
                          </a:ln>
                          <a:solidFill>
                            <a:schemeClr val="tx1"/>
                          </a:solidFill>
                          <a:effectLst/>
                          <a:latin typeface="Times New Roman" pitchFamily="18" charset="0"/>
                          <a:cs typeface="Times New Roman" pitchFamily="18" charset="0"/>
                        </a:rPr>
                        <a:t>• संदूषण मुक्त करें • वायु मार्ग सुनिश्चित करें</a:t>
                      </a:r>
                      <a:endParaRPr kumimoji="0" lang="en-US" sz="1700" b="0" i="0" u="none" strike="noStrike" cap="none" normalizeH="0" baseline="0" dirty="0">
                        <a:ln>
                          <a:noFill/>
                        </a:ln>
                        <a:solidFill>
                          <a:schemeClr val="tx1"/>
                        </a:solidFill>
                        <a:effectLst/>
                        <a:latin typeface="Times New Roman" pitchFamily="18" charset="0"/>
                        <a:cs typeface="Times New Roman" pitchFamily="18" charset="0"/>
                      </a:endParaRPr>
                    </a:p>
                  </a:txBody>
                  <a:tcPr marL="91449" marR="91449" marT="38570" marB="3857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algn="l" rtl="0"/>
                      <a:endParaRPr lang="en-IN"/>
                    </a:p>
                  </a:txBody>
                  <a:tcPr/>
                </a:tc>
                <a:tc hMerge="1">
                  <a:txBody>
                    <a:bodyPr/>
                    <a:lstStyle/>
                    <a:p>
                      <a:pPr algn="l" rtl="0"/>
                      <a:endParaRPr lang="en-IN"/>
                    </a:p>
                  </a:txBody>
                  <a:tcPr/>
                </a:tc>
                <a:extLst>
                  <a:ext uri="{0D108BD9-81ED-4DB2-BD59-A6C34878D82A}">
                    <a16:rowId xmlns:a16="http://schemas.microsoft.com/office/drawing/2014/main" val="10007"/>
                  </a:ext>
                </a:extLst>
              </a:tr>
              <a:tr h="5914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ar-SA" sz="1700" b="0" i="0" u="none" strike="noStrike" cap="none" normalizeH="0" baseline="0">
                          <a:ln>
                            <a:noFill/>
                          </a:ln>
                          <a:solidFill>
                            <a:srgbClr val="000000"/>
                          </a:solidFill>
                          <a:effectLst/>
                          <a:latin typeface="Times New Roman" pitchFamily="18" charset="0"/>
                          <a:cs typeface="Times New Roman" pitchFamily="18" charset="0"/>
                        </a:rPr>
                        <a:t>शुद्धीकरण</a:t>
                      </a:r>
                      <a:endParaRPr kumimoji="0" lang="en-US" sz="1700" b="0" i="0" u="none" strike="noStrike" cap="none" normalizeH="0" baseline="0">
                        <a:ln>
                          <a:noFill/>
                        </a:ln>
                        <a:solidFill>
                          <a:srgbClr val="000000"/>
                        </a:solidFill>
                        <a:effectLst/>
                        <a:latin typeface="Times New Roman" pitchFamily="18" charset="0"/>
                        <a:cs typeface="Times New Roman" pitchFamily="18" charset="0"/>
                      </a:endParaRPr>
                    </a:p>
                  </a:txBody>
                  <a:tcPr marL="91449" marR="91449" marT="38570" marB="3857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ar-SA" sz="1700" b="0" i="0" u="none" strike="noStrike" cap="none" normalizeH="0" baseline="0" dirty="0">
                          <a:ln>
                            <a:noFill/>
                          </a:ln>
                          <a:solidFill>
                            <a:srgbClr val="000000"/>
                          </a:solidFill>
                          <a:effectLst/>
                          <a:latin typeface="Times New Roman" pitchFamily="18" charset="0"/>
                          <a:cs typeface="Times New Roman" pitchFamily="18" charset="0"/>
                        </a:rPr>
                        <a:t>• तुरंत हटाएँ • पानी या ब्लीच से धोएँ</a:t>
                      </a:r>
                      <a:endParaRPr kumimoji="0" lang="en-US" sz="1700" b="0" i="0" u="none" strike="noStrike" cap="none" normalizeH="0" baseline="0" dirty="0">
                        <a:ln>
                          <a:noFill/>
                        </a:ln>
                        <a:solidFill>
                          <a:srgbClr val="000000"/>
                        </a:solidFill>
                        <a:effectLst/>
                        <a:latin typeface="Times New Roman" pitchFamily="18" charset="0"/>
                        <a:cs typeface="Times New Roman" pitchFamily="18" charset="0"/>
                      </a:endParaRPr>
                    </a:p>
                  </a:txBody>
                  <a:tcPr marL="91449" marR="91449" marT="38570" marB="3857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pPr algn="l" rtl="0"/>
                      <a:endParaRPr lang="en-IN"/>
                    </a:p>
                  </a:txBody>
                  <a:tcPr/>
                </a:tc>
                <a:tc hMerge="1">
                  <a:txBody>
                    <a:bodyPr/>
                    <a:lstStyle/>
                    <a:p>
                      <a:pPr algn="l" rtl="0"/>
                      <a:endParaRPr lang="en-IN"/>
                    </a:p>
                  </a:txBody>
                  <a:tcPr/>
                </a:tc>
                <a:extLst>
                  <a:ext uri="{0D108BD9-81ED-4DB2-BD59-A6C34878D82A}">
                    <a16:rowId xmlns:a16="http://schemas.microsoft.com/office/drawing/2014/main" val="10008"/>
                  </a:ext>
                </a:extLst>
              </a:tr>
            </a:tbl>
          </a:graphicData>
        </a:graphic>
      </p:graphicFrame>
      <p:sp>
        <p:nvSpPr>
          <p:cNvPr id="2" name="Slide Number Placeholder 1">
            <a:extLst>
              <a:ext uri="{FF2B5EF4-FFF2-40B4-BE49-F238E27FC236}">
                <a16:creationId xmlns:a16="http://schemas.microsoft.com/office/drawing/2014/main" id="{FAB14617-2ECF-80A6-0648-38C4629C8E1A}"/>
              </a:ext>
            </a:extLst>
          </p:cNvPr>
          <p:cNvSpPr>
            <a:spLocks noGrp="1"/>
          </p:cNvSpPr>
          <p:nvPr>
            <p:ph type="sldNum" sz="quarter" idx="12"/>
          </p:nvPr>
        </p:nvSpPr>
        <p:spPr/>
        <p:txBody>
          <a:bodyPr/>
          <a:lstStyle/>
          <a:p>
            <a:pPr algn="l" rtl="0"/>
            <a:fld id="{2BB1E14F-796C-409E-9B94-89634ADD74DA}" type="slidenum">
              <a:rPr lang="en-IN" smtClean="0"/>
              <a:t>41</a:t>
            </a:fld>
            <a:endParaRPr lang="en-IN" dirty="0"/>
          </a:p>
        </p:txBody>
      </p:sp>
    </p:spTree>
    <p:extLst>
      <p:ext uri="{BB962C8B-B14F-4D97-AF65-F5344CB8AC3E}">
        <p14:creationId xmlns:p14="http://schemas.microsoft.com/office/powerpoint/2010/main" val="31496181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rtl="0"/>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5154827" y="1966912"/>
            <a:ext cx="6198973" cy="4572000"/>
          </a:xfrm>
          <a:noFill/>
        </p:spPr>
        <p:txBody>
          <a:bodyPr>
            <a:noAutofit/>
          </a:bodyPr>
          <a:lstStyle/>
          <a:p>
            <a:pPr marL="289339" indent="-289339" algn="l" rtl="0">
              <a:lnSpc>
                <a:spcPct val="150000"/>
              </a:lnSpc>
              <a:defRPr/>
            </a:pPr>
            <a:r>
              <a:rPr lang="en-US" altLang="ar-SA" sz="2400" dirty="0">
                <a:latin typeface="Open Sans" panose="020B0606030504020204" pitchFamily="34" charset="0"/>
                <a:ea typeface="Open Sans" panose="020B0606030504020204" pitchFamily="34" charset="0"/>
                <a:cs typeface="Open Sans" panose="020B0606030504020204" pitchFamily="34" charset="0"/>
              </a:rPr>
              <a:t>सैन्य पदनाम: एच, एचडी</a:t>
            </a:r>
          </a:p>
          <a:p>
            <a:pPr marL="289339" indent="-289339" algn="l" rtl="0">
              <a:lnSpc>
                <a:spcPct val="150000"/>
              </a:lnSpc>
              <a:defRPr/>
            </a:pPr>
            <a:r>
              <a:rPr lang="en-US" altLang="ar-SA" sz="2400" dirty="0">
                <a:latin typeface="Open Sans" panose="020B0606030504020204" pitchFamily="34" charset="0"/>
                <a:ea typeface="Open Sans" panose="020B0606030504020204" pitchFamily="34" charset="0"/>
                <a:cs typeface="Open Sans" panose="020B0606030504020204" pitchFamily="34" charset="0"/>
              </a:rPr>
              <a:t>रासायनिक नाम: </a:t>
            </a:r>
            <a:r>
              <a:rPr lang="hi-IN" altLang="ar-SA" sz="2400" dirty="0">
                <a:latin typeface="Open Sans" panose="020B0606030504020204" pitchFamily="34" charset="0"/>
                <a:ea typeface="Open Sans" panose="020B0606030504020204" pitchFamily="34" charset="0"/>
                <a:cs typeface="Open Sans" panose="020B0606030504020204" pitchFamily="34" charset="0"/>
              </a:rPr>
              <a:t>बाइ</a:t>
            </a:r>
            <a:r>
              <a:rPr lang="en-US" altLang="ar-SA" sz="2400" dirty="0">
                <a:latin typeface="Open Sans" panose="020B0606030504020204" pitchFamily="34" charset="0"/>
                <a:ea typeface="Open Sans" panose="020B0606030504020204" pitchFamily="34" charset="0"/>
                <a:cs typeface="Open Sans" panose="020B0606030504020204" pitchFamily="34" charset="0"/>
              </a:rPr>
              <a:t> </a:t>
            </a:r>
            <a:r>
              <a:rPr lang="en-US" altLang="ar-SA" sz="2400" dirty="0" err="1">
                <a:latin typeface="Open Sans" panose="020B0606030504020204" pitchFamily="34" charset="0"/>
                <a:ea typeface="Open Sans" panose="020B0606030504020204" pitchFamily="34" charset="0"/>
                <a:cs typeface="Open Sans" panose="020B0606030504020204" pitchFamily="34" charset="0"/>
              </a:rPr>
              <a:t>क्लोरो</a:t>
            </a:r>
            <a:r>
              <a:rPr lang="hi-IN" altLang="ar-SA" sz="2400" dirty="0">
                <a:latin typeface="Open Sans" panose="020B0606030504020204" pitchFamily="34" charset="0"/>
                <a:ea typeface="Open Sans" panose="020B0606030504020204" pitchFamily="34" charset="0"/>
                <a:cs typeface="Open Sans" panose="020B0606030504020204" pitchFamily="34" charset="0"/>
              </a:rPr>
              <a:t> </a:t>
            </a:r>
            <a:r>
              <a:rPr lang="en-US" altLang="ar-SA" sz="2400" dirty="0" err="1">
                <a:latin typeface="Open Sans" panose="020B0606030504020204" pitchFamily="34" charset="0"/>
                <a:ea typeface="Open Sans" panose="020B0606030504020204" pitchFamily="34" charset="0"/>
                <a:cs typeface="Open Sans" panose="020B0606030504020204" pitchFamily="34" charset="0"/>
              </a:rPr>
              <a:t>एथिल</a:t>
            </a:r>
            <a:r>
              <a:rPr lang="hi-IN" altLang="ar-SA" sz="2400" dirty="0">
                <a:latin typeface="Open Sans" panose="020B0606030504020204" pitchFamily="34" charset="0"/>
                <a:ea typeface="Open Sans" panose="020B0606030504020204" pitchFamily="34" charset="0"/>
                <a:cs typeface="Open Sans" panose="020B0606030504020204" pitchFamily="34" charset="0"/>
              </a:rPr>
              <a:t> </a:t>
            </a:r>
            <a:r>
              <a:rPr lang="en-US" altLang="ar-SA" sz="2400" dirty="0" err="1">
                <a:latin typeface="Open Sans" panose="020B0606030504020204" pitchFamily="34" charset="0"/>
                <a:ea typeface="Open Sans" panose="020B0606030504020204" pitchFamily="34" charset="0"/>
                <a:cs typeface="Open Sans" panose="020B0606030504020204" pitchFamily="34" charset="0"/>
              </a:rPr>
              <a:t>सल्फाइड</a:t>
            </a:r>
            <a:endParaRPr lang="en-US" altLang="ar-SA" sz="2400" dirty="0">
              <a:latin typeface="Open Sans" panose="020B0606030504020204" pitchFamily="34" charset="0"/>
              <a:ea typeface="Open Sans" panose="020B0606030504020204" pitchFamily="34" charset="0"/>
              <a:cs typeface="Open Sans" panose="020B0606030504020204" pitchFamily="34" charset="0"/>
            </a:endParaRPr>
          </a:p>
          <a:p>
            <a:pPr marL="289339" indent="-289339" algn="l" rtl="0">
              <a:lnSpc>
                <a:spcPct val="150000"/>
              </a:lnSpc>
              <a:defRPr/>
            </a:pPr>
            <a:r>
              <a:rPr lang="en-US" altLang="ar-SA" sz="2400" dirty="0">
                <a:latin typeface="Open Sans" panose="020B0606030504020204" pitchFamily="34" charset="0"/>
                <a:ea typeface="Open Sans" panose="020B0606030504020204" pitchFamily="34" charset="0"/>
                <a:cs typeface="Open Sans" panose="020B0606030504020204" pitchFamily="34" charset="0"/>
              </a:rPr>
              <a:t>जल-अपघटन की दर: अत्यंत धीमी</a:t>
            </a:r>
          </a:p>
          <a:p>
            <a:pPr marL="289339" indent="-289339" algn="l" rtl="0">
              <a:lnSpc>
                <a:spcPct val="150000"/>
              </a:lnSpc>
              <a:defRPr/>
            </a:pPr>
            <a:r>
              <a:rPr lang="en-US" altLang="ar-SA" sz="2400" dirty="0">
                <a:latin typeface="Open Sans" panose="020B0606030504020204" pitchFamily="34" charset="0"/>
                <a:ea typeface="Open Sans" panose="020B0606030504020204" pitchFamily="34" charset="0"/>
                <a:cs typeface="Open Sans" panose="020B0606030504020204" pitchFamily="34" charset="0"/>
              </a:rPr>
              <a:t>हाइड्रोलिसिस उत्पाद:  </a:t>
            </a:r>
            <a:r>
              <a:rPr lang="en-US" altLang="ar-SA" sz="2400" dirty="0" err="1">
                <a:latin typeface="Open Sans" panose="020B0606030504020204" pitchFamily="34" charset="0"/>
                <a:ea typeface="Open Sans" panose="020B0606030504020204" pitchFamily="34" charset="0"/>
                <a:cs typeface="Open Sans" panose="020B0606030504020204" pitchFamily="34" charset="0"/>
              </a:rPr>
              <a:t>एच</a:t>
            </a:r>
            <a:r>
              <a:rPr lang="hi-IN" altLang="ar-SA" sz="2400" dirty="0">
                <a:latin typeface="Open Sans" panose="020B0606030504020204" pitchFamily="34" charset="0"/>
                <a:ea typeface="Open Sans" panose="020B0606030504020204" pitchFamily="34" charset="0"/>
                <a:cs typeface="Open Sans" panose="020B0606030504020204" pitchFamily="34" charset="0"/>
              </a:rPr>
              <a:t> </a:t>
            </a:r>
            <a:r>
              <a:rPr lang="en-US" altLang="ar-SA" sz="2400" dirty="0" err="1">
                <a:latin typeface="Open Sans" panose="020B0606030504020204" pitchFamily="34" charset="0"/>
                <a:ea typeface="Open Sans" panose="020B0606030504020204" pitchFamily="34" charset="0"/>
                <a:cs typeface="Open Sans" panose="020B0606030504020204" pitchFamily="34" charset="0"/>
              </a:rPr>
              <a:t>सीए</a:t>
            </a:r>
            <a:r>
              <a:rPr lang="hi-IN" altLang="ar-SA" sz="2400" dirty="0">
                <a:latin typeface="Open Sans" panose="020B0606030504020204" pitchFamily="34" charset="0"/>
                <a:ea typeface="Open Sans" panose="020B0606030504020204" pitchFamily="34" charset="0"/>
                <a:cs typeface="Open Sans" panose="020B0606030504020204" pitchFamily="34" charset="0"/>
              </a:rPr>
              <a:t> </a:t>
            </a:r>
            <a:r>
              <a:rPr lang="en-US" altLang="ar-SA" sz="2400" dirty="0">
                <a:latin typeface="Open Sans" panose="020B0606030504020204" pitchFamily="34" charset="0"/>
                <a:ea typeface="Open Sans" panose="020B0606030504020204" pitchFamily="34" charset="0"/>
                <a:cs typeface="Open Sans" panose="020B0606030504020204" pitchFamily="34" charset="0"/>
              </a:rPr>
              <a:t>ल</a:t>
            </a:r>
            <a:r>
              <a:rPr lang="hi-IN" altLang="ar-SA" sz="2400" dirty="0">
                <a:latin typeface="Open Sans" panose="020B0606030504020204" pitchFamily="34" charset="0"/>
                <a:ea typeface="Open Sans" panose="020B0606030504020204" pitchFamily="34" charset="0"/>
                <a:cs typeface="Open Sans" panose="020B0606030504020204" pitchFamily="34" charset="0"/>
              </a:rPr>
              <a:t> </a:t>
            </a:r>
            <a:r>
              <a:rPr lang="en-US" altLang="ar-SA" sz="2400" dirty="0" err="1">
                <a:latin typeface="Open Sans" panose="020B0606030504020204" pitchFamily="34" charset="0"/>
                <a:ea typeface="Open Sans" panose="020B0606030504020204" pitchFamily="34" charset="0"/>
                <a:cs typeface="Open Sans" panose="020B0606030504020204" pitchFamily="34" charset="0"/>
              </a:rPr>
              <a:t>और</a:t>
            </a:r>
            <a:r>
              <a:rPr lang="hi-IN" altLang="ar-SA" sz="2400" dirty="0">
                <a:latin typeface="Open Sans" panose="020B0606030504020204" pitchFamily="34" charset="0"/>
                <a:ea typeface="Open Sans" panose="020B0606030504020204" pitchFamily="34" charset="0"/>
                <a:cs typeface="Open Sans" panose="020B0606030504020204" pitchFamily="34" charset="0"/>
              </a:rPr>
              <a:t> </a:t>
            </a:r>
            <a:r>
              <a:rPr lang="en-US" altLang="ar-SA" sz="2400" dirty="0" err="1">
                <a:latin typeface="Open Sans" panose="020B0606030504020204" pitchFamily="34" charset="0"/>
                <a:ea typeface="Open Sans" panose="020B0606030504020204" pitchFamily="34" charset="0"/>
                <a:cs typeface="Open Sans" panose="020B0606030504020204" pitchFamily="34" charset="0"/>
              </a:rPr>
              <a:t>थायोडिग्लाइकॉल</a:t>
            </a:r>
            <a:endParaRPr lang="en-US" altLang="ar-SA" sz="2400" dirty="0">
              <a:latin typeface="Open Sans" panose="020B0606030504020204" pitchFamily="34" charset="0"/>
              <a:ea typeface="Open Sans" panose="020B0606030504020204" pitchFamily="34" charset="0"/>
              <a:cs typeface="Open Sans" panose="020B0606030504020204" pitchFamily="34" charset="0"/>
            </a:endParaRPr>
          </a:p>
          <a:p>
            <a:pPr marL="0" indent="0" algn="l" rtl="0">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457201" y="2133600"/>
            <a:ext cx="5121876" cy="1143000"/>
          </a:xfrm>
          <a:noFill/>
        </p:spPr>
        <p:txBody>
          <a:bodyPr>
            <a:normAutofit/>
          </a:bodyPr>
          <a:lstStyle/>
          <a:p>
            <a:pPr algn="l" rtl="0"/>
            <a:r>
              <a:rPr lang="en-US" altLang="ar-SA"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सरसों - रासायनिक गुण</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a:extLst>
              <a:ext uri="{FF2B5EF4-FFF2-40B4-BE49-F238E27FC236}">
                <a16:creationId xmlns:a16="http://schemas.microsoft.com/office/drawing/2014/main" id="{E24EEB03-1D4B-0AF1-D0CD-75FE010AE062}"/>
              </a:ext>
            </a:extLst>
          </p:cNvPr>
          <p:cNvSpPr>
            <a:spLocks noGrp="1"/>
          </p:cNvSpPr>
          <p:nvPr>
            <p:ph type="sldNum" sz="quarter" idx="12"/>
          </p:nvPr>
        </p:nvSpPr>
        <p:spPr/>
        <p:txBody>
          <a:bodyPr/>
          <a:lstStyle/>
          <a:p>
            <a:pPr algn="l" rtl="0"/>
            <a:fld id="{2BB1E14F-796C-409E-9B94-89634ADD74DA}" type="slidenum">
              <a:rPr lang="en-IN" smtClean="0"/>
              <a:t>42</a:t>
            </a:fld>
            <a:endParaRPr lang="en-IN"/>
          </a:p>
        </p:txBody>
      </p:sp>
    </p:spTree>
    <p:extLst>
      <p:ext uri="{BB962C8B-B14F-4D97-AF65-F5344CB8AC3E}">
        <p14:creationId xmlns:p14="http://schemas.microsoft.com/office/powerpoint/2010/main" val="8802595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rtl="0"/>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5072448" y="2050192"/>
            <a:ext cx="6662352" cy="3062416"/>
          </a:xfrm>
          <a:noFill/>
        </p:spPr>
        <p:txBody>
          <a:bodyPr>
            <a:noAutofit/>
          </a:bodyPr>
          <a:lstStyle/>
          <a:p>
            <a:pPr marL="289339" indent="-289339" algn="l" rtl="0">
              <a:defRPr/>
            </a:pPr>
            <a:r>
              <a:rPr lang="en-US" altLang="ar-SA" sz="2400" dirty="0">
                <a:latin typeface="Open Sans" panose="020B0606030504020204" pitchFamily="34" charset="0"/>
                <a:ea typeface="Open Sans" panose="020B0606030504020204" pitchFamily="34" charset="0"/>
                <a:cs typeface="Open Sans" panose="020B0606030504020204" pitchFamily="34" charset="0"/>
              </a:rPr>
              <a:t>वाष्प घनत्व: 5.5</a:t>
            </a:r>
          </a:p>
          <a:p>
            <a:pPr marL="289339" indent="-289339" algn="l" rtl="0">
              <a:defRPr/>
            </a:pPr>
            <a:r>
              <a:rPr lang="en-US" altLang="ar-SA" sz="2400" dirty="0">
                <a:latin typeface="Open Sans" panose="020B0606030504020204" pitchFamily="34" charset="0"/>
                <a:ea typeface="Open Sans" panose="020B0606030504020204" pitchFamily="34" charset="0"/>
                <a:cs typeface="Open Sans" panose="020B0606030504020204" pitchFamily="34" charset="0"/>
              </a:rPr>
              <a:t>क्वथनांक: 217°C</a:t>
            </a:r>
          </a:p>
          <a:p>
            <a:pPr marL="289339" indent="-289339" algn="l" rtl="0">
              <a:defRPr/>
            </a:pPr>
            <a:endParaRPr lang="en-US" altLang="ar-SA" sz="2400" dirty="0">
              <a:latin typeface="Open Sans" panose="020B0606030504020204" pitchFamily="34" charset="0"/>
              <a:ea typeface="Open Sans" panose="020B0606030504020204" pitchFamily="34" charset="0"/>
              <a:cs typeface="Open Sans" panose="020B0606030504020204" pitchFamily="34" charset="0"/>
            </a:endParaRPr>
          </a:p>
          <a:p>
            <a:pPr marL="289339" indent="-289339" algn="l" rtl="0">
              <a:defRPr/>
            </a:pPr>
            <a:endParaRPr lang="en-US" altLang="ar-SA" sz="2400" dirty="0">
              <a:latin typeface="Open Sans" panose="020B0606030504020204" pitchFamily="34" charset="0"/>
              <a:ea typeface="Open Sans" panose="020B0606030504020204" pitchFamily="34" charset="0"/>
              <a:cs typeface="Open Sans" panose="020B0606030504020204" pitchFamily="34" charset="0"/>
            </a:endParaRPr>
          </a:p>
          <a:p>
            <a:pPr marL="0" indent="0" algn="l" rtl="0">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457200" y="2594821"/>
            <a:ext cx="4510216" cy="1143000"/>
          </a:xfrm>
          <a:noFill/>
        </p:spPr>
        <p:txBody>
          <a:bodyPr>
            <a:normAutofit/>
          </a:bodyPr>
          <a:lstStyle/>
          <a:p>
            <a:pPr algn="l" rtl="0"/>
            <a:r>
              <a:rPr lang="en-IN" sz="4000" b="1" u="sng" dirty="0">
                <a:solidFill>
                  <a:srgbClr val="C00000"/>
                </a:solidFill>
                <a:latin typeface="Open Sans" panose="020B0606030504020204" pitchFamily="34" charset="0"/>
                <a:ea typeface="Open Sans" panose="020B0606030504020204" pitchFamily="34" charset="0"/>
                <a:cs typeface="Open Sans" panose="020B0606030504020204" pitchFamily="34" charset="0"/>
              </a:rPr>
              <a:t>सरसों - भौतिक गुण</a:t>
            </a:r>
          </a:p>
        </p:txBody>
      </p:sp>
      <p:sp>
        <p:nvSpPr>
          <p:cNvPr id="14" name="Text Box 4"/>
          <p:cNvSpPr txBox="1">
            <a:spLocks noChangeArrowheads="1"/>
          </p:cNvSpPr>
          <p:nvPr/>
        </p:nvSpPr>
        <p:spPr bwMode="auto">
          <a:xfrm>
            <a:off x="5072448" y="3062030"/>
            <a:ext cx="6477000" cy="1945148"/>
          </a:xfrm>
          <a:prstGeom prst="rect">
            <a:avLst/>
          </a:prstGeom>
          <a:noFill/>
          <a:ln w="12700">
            <a:solidFill>
              <a:schemeClr val="accent1"/>
            </a:solidFill>
            <a:miter lim="800000"/>
            <a:headEnd type="none" w="sm" len="sm"/>
            <a:tailEnd type="none" w="sm" len="sm"/>
          </a:ln>
          <a:effec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rtl="0">
              <a:spcBef>
                <a:spcPct val="30000"/>
              </a:spcBef>
              <a:buFontTx/>
              <a:buNone/>
              <a:defRPr/>
            </a:pPr>
            <a:r>
              <a:rPr lang="en-US" altLang="ar-SA" sz="2800" b="1" dirty="0">
                <a:ea typeface="Times New Roman (Arabic)"/>
              </a:rPr>
              <a:t>यह एजेंट कमरे के तापमान पर एक बहुत ही स्थायी तरल है</a:t>
            </a:r>
          </a:p>
          <a:p>
            <a:pPr algn="ctr" rtl="0">
              <a:spcBef>
                <a:spcPct val="30000"/>
              </a:spcBef>
              <a:buFontTx/>
              <a:buNone/>
              <a:defRPr/>
            </a:pPr>
            <a:r>
              <a:rPr lang="en-US" altLang="ar-SA" sz="2800" b="1" u="sng" dirty="0">
                <a:ea typeface="Times New Roman (Arabic)"/>
              </a:rPr>
              <a:t>श्वसन और त्वचा की सुरक्षा आवश्यक है</a:t>
            </a:r>
            <a:r>
              <a:rPr lang="en-US" altLang="ar-SA" sz="2800" b="1" dirty="0">
                <a:ea typeface="Times New Roman (Arabic)"/>
              </a:rPr>
              <a:t>.</a:t>
            </a:r>
            <a:endParaRPr lang="en-US" altLang="en-US" sz="2800" b="1" dirty="0">
              <a:ea typeface="Times New Roman (Arabic)"/>
            </a:endParaRPr>
          </a:p>
        </p:txBody>
      </p:sp>
      <p:sp>
        <p:nvSpPr>
          <p:cNvPr id="2" name="Slide Number Placeholder 1">
            <a:extLst>
              <a:ext uri="{FF2B5EF4-FFF2-40B4-BE49-F238E27FC236}">
                <a16:creationId xmlns:a16="http://schemas.microsoft.com/office/drawing/2014/main" id="{B8BA0BC6-1E01-F191-EAB4-C78373274CAA}"/>
              </a:ext>
            </a:extLst>
          </p:cNvPr>
          <p:cNvSpPr>
            <a:spLocks noGrp="1"/>
          </p:cNvSpPr>
          <p:nvPr>
            <p:ph type="sldNum" sz="quarter" idx="12"/>
          </p:nvPr>
        </p:nvSpPr>
        <p:spPr/>
        <p:txBody>
          <a:bodyPr/>
          <a:lstStyle/>
          <a:p>
            <a:pPr algn="l" rtl="0"/>
            <a:fld id="{2BB1E14F-796C-409E-9B94-89634ADD74DA}" type="slidenum">
              <a:rPr lang="en-IN" smtClean="0"/>
              <a:t>43</a:t>
            </a:fld>
            <a:endParaRPr lang="en-IN"/>
          </a:p>
        </p:txBody>
      </p:sp>
    </p:spTree>
    <p:extLst>
      <p:ext uri="{BB962C8B-B14F-4D97-AF65-F5344CB8AC3E}">
        <p14:creationId xmlns:p14="http://schemas.microsoft.com/office/powerpoint/2010/main" val="42215926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rtl="0"/>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300150" y="1295400"/>
            <a:ext cx="7434649" cy="4572000"/>
          </a:xfrm>
          <a:noFill/>
        </p:spPr>
        <p:txBody>
          <a:bodyPr>
            <a:noAutofit/>
          </a:bodyPr>
          <a:lstStyle/>
          <a:p>
            <a:pPr algn="l" rtl="0"/>
            <a:r>
              <a:rPr lang="en-US" altLang="en-US" sz="2400" dirty="0">
                <a:latin typeface="Open Sans" panose="020B0606030504020204" pitchFamily="34" charset="0"/>
                <a:ea typeface="Open Sans" panose="020B0606030504020204" pitchFamily="34" charset="0"/>
                <a:cs typeface="Open Sans" panose="020B0606030504020204" pitchFamily="34" charset="0"/>
              </a:rPr>
              <a:t>सल्फर मस्टर्ड एजेंट 57° F पर जम जाता है</a:t>
            </a:r>
          </a:p>
          <a:p>
            <a:pPr algn="l" rtl="0"/>
            <a:r>
              <a:rPr lang="en-US" altLang="en-US" sz="2400" dirty="0">
                <a:latin typeface="Open Sans" panose="020B0606030504020204" pitchFamily="34" charset="0"/>
                <a:ea typeface="Open Sans" panose="020B0606030504020204" pitchFamily="34" charset="0"/>
                <a:cs typeface="Open Sans" panose="020B0606030504020204" pitchFamily="34" charset="0"/>
              </a:rPr>
              <a:t>मस्टर्ड एजेंट के लक्षण विलंबित होते हैं - प्रभाव के आरंभ होने का समय नहीं</a:t>
            </a:r>
          </a:p>
          <a:p>
            <a:pPr algn="l" rtl="0"/>
            <a:r>
              <a:rPr lang="en-US" altLang="en-US" sz="2400" dirty="0">
                <a:latin typeface="Open Sans" panose="020B0606030504020204" pitchFamily="34" charset="0"/>
                <a:ea typeface="Open Sans" panose="020B0606030504020204" pitchFamily="34" charset="0"/>
                <a:cs typeface="Open Sans" panose="020B0606030504020204" pitchFamily="34" charset="0"/>
              </a:rPr>
              <a:t>लुईसाइट/</a:t>
            </a:r>
            <a:r>
              <a:rPr lang="en-US" altLang="en-US" sz="2400" dirty="0" err="1">
                <a:latin typeface="Open Sans" panose="020B0606030504020204" pitchFamily="34" charset="0"/>
                <a:ea typeface="Open Sans" panose="020B0606030504020204" pitchFamily="34" charset="0"/>
                <a:cs typeface="Open Sans" panose="020B0606030504020204" pitchFamily="34" charset="0"/>
              </a:rPr>
              <a:t>फॉस्जीन</a:t>
            </a:r>
            <a:r>
              <a:rPr lang="hi-IN" altLang="en-US" sz="2400" dirty="0">
                <a:latin typeface="Open Sans" panose="020B0606030504020204" pitchFamily="34" charset="0"/>
                <a:ea typeface="Open Sans" panose="020B0606030504020204" pitchFamily="34" charset="0"/>
                <a:cs typeface="Open Sans" panose="020B0606030504020204" pitchFamily="34" charset="0"/>
              </a:rPr>
              <a:t> </a:t>
            </a:r>
            <a:r>
              <a:rPr lang="en-US" altLang="en-US" sz="2400" dirty="0" err="1">
                <a:latin typeface="Open Sans" panose="020B0606030504020204" pitchFamily="34" charset="0"/>
                <a:ea typeface="Open Sans" panose="020B0606030504020204" pitchFamily="34" charset="0"/>
                <a:cs typeface="Open Sans" panose="020B0606030504020204" pitchFamily="34" charset="0"/>
              </a:rPr>
              <a:t>ऑक्साइमतत्काल</a:t>
            </a:r>
            <a:r>
              <a:rPr lang="en-US" altLang="en-US" sz="2400" dirty="0">
                <a:latin typeface="Open Sans" panose="020B0606030504020204" pitchFamily="34" charset="0"/>
                <a:ea typeface="Open Sans" panose="020B0606030504020204" pitchFamily="34" charset="0"/>
                <a:cs typeface="Open Sans" panose="020B0606030504020204" pitchFamily="34" charset="0"/>
              </a:rPr>
              <a:t>, गंभीर दर्द का कारण</a:t>
            </a:r>
          </a:p>
          <a:p>
            <a:pPr algn="l" rtl="0"/>
            <a:r>
              <a:rPr lang="en-US" altLang="en-US" sz="2400" dirty="0">
                <a:latin typeface="Open Sans" panose="020B0606030504020204" pitchFamily="34" charset="0"/>
                <a:ea typeface="Open Sans" panose="020B0606030504020204" pitchFamily="34" charset="0"/>
                <a:cs typeface="Open Sans" panose="020B0606030504020204" pitchFamily="34" charset="0"/>
              </a:rPr>
              <a:t>घंटों (रेगिस्तान) से लेकर दिनों या यहां तक ​​कि हफ्तों (शीतोष्ण) तक की स्थिरता</a:t>
            </a:r>
          </a:p>
          <a:p>
            <a:pPr algn="l" rtl="0"/>
            <a:r>
              <a:rPr lang="en-US" altLang="en-US" sz="2400" dirty="0">
                <a:latin typeface="Open Sans" panose="020B0606030504020204" pitchFamily="34" charset="0"/>
                <a:ea typeface="Open Sans" panose="020B0606030504020204" pitchFamily="34" charset="0"/>
                <a:cs typeface="Open Sans" panose="020B0606030504020204" pitchFamily="34" charset="0"/>
              </a:rPr>
              <a:t>संदिग्ध कार्सिनोजेन्स</a:t>
            </a:r>
          </a:p>
          <a:p>
            <a:pPr algn="l" rtl="0"/>
            <a:r>
              <a:rPr lang="en-US" altLang="en-US" sz="2400" dirty="0">
                <a:latin typeface="Open Sans" panose="020B0606030504020204" pitchFamily="34" charset="0"/>
                <a:ea typeface="Open Sans" panose="020B0606030504020204" pitchFamily="34" charset="0"/>
                <a:cs typeface="Open Sans" panose="020B0606030504020204" pitchFamily="34" charset="0"/>
              </a:rPr>
              <a:t>वाष्प त्वचा के लिए खतरनाक है</a:t>
            </a:r>
          </a:p>
          <a:p>
            <a:pPr algn="l" rtl="0"/>
            <a:r>
              <a:rPr lang="en-US" altLang="en-US" sz="2400" dirty="0">
                <a:latin typeface="Open Sans" panose="020B0606030504020204" pitchFamily="34" charset="0"/>
                <a:ea typeface="Open Sans" panose="020B0606030504020204" pitchFamily="34" charset="0"/>
                <a:cs typeface="Open Sans" panose="020B0606030504020204" pitchFamily="34" charset="0"/>
              </a:rPr>
              <a:t>शरीर के 50% से अधिक हिस्से पर छाले घातक साबित हो सकते हैं</a:t>
            </a:r>
          </a:p>
          <a:p>
            <a:pPr marL="0" indent="0" algn="l" rtl="0">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354227" y="2438400"/>
            <a:ext cx="4242488" cy="1143000"/>
          </a:xfrm>
          <a:noFill/>
        </p:spPr>
        <p:txBody>
          <a:bodyPr>
            <a:normAutofit fontScale="90000"/>
          </a:bodyPr>
          <a:lstStyle/>
          <a:p>
            <a:pPr algn="l" rtl="0"/>
            <a:r>
              <a:rPr lang="en-US" altLang="en-US"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ब्लिस्टर एजेंट के मुख्य बिंदु</a:t>
            </a:r>
            <a:endParaRPr lang="en-IN" sz="4000" b="1" u="sng"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a:extLst>
              <a:ext uri="{FF2B5EF4-FFF2-40B4-BE49-F238E27FC236}">
                <a16:creationId xmlns:a16="http://schemas.microsoft.com/office/drawing/2014/main" id="{9534C34D-186C-AD8A-408E-705172CD2D17}"/>
              </a:ext>
            </a:extLst>
          </p:cNvPr>
          <p:cNvSpPr>
            <a:spLocks noGrp="1"/>
          </p:cNvSpPr>
          <p:nvPr>
            <p:ph type="sldNum" sz="quarter" idx="12"/>
          </p:nvPr>
        </p:nvSpPr>
        <p:spPr/>
        <p:txBody>
          <a:bodyPr/>
          <a:lstStyle/>
          <a:p>
            <a:pPr algn="l" rtl="0"/>
            <a:fld id="{2BB1E14F-796C-409E-9B94-89634ADD74DA}" type="slidenum">
              <a:rPr lang="en-IN" smtClean="0"/>
              <a:t>44</a:t>
            </a:fld>
            <a:endParaRPr lang="en-IN"/>
          </a:p>
        </p:txBody>
      </p:sp>
    </p:spTree>
    <p:extLst>
      <p:ext uri="{BB962C8B-B14F-4D97-AF65-F5344CB8AC3E}">
        <p14:creationId xmlns:p14="http://schemas.microsoft.com/office/powerpoint/2010/main" val="18020475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rtl="0"/>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3855308" y="1295400"/>
            <a:ext cx="7879492" cy="4572000"/>
          </a:xfrm>
          <a:noFill/>
        </p:spPr>
        <p:txBody>
          <a:bodyPr>
            <a:noAutofit/>
          </a:bodyPr>
          <a:lstStyle/>
          <a:p>
            <a:pPr marL="0" indent="0"/>
            <a:r>
              <a:rPr lang="en-US" sz="2400" dirty="0">
                <a:latin typeface="Open Sans" panose="020B0606030504020204" pitchFamily="34" charset="0"/>
                <a:ea typeface="Open Sans" panose="020B0606030504020204" pitchFamily="34" charset="0"/>
                <a:cs typeface="Open Sans" panose="020B0606030504020204" pitchFamily="34" charset="0"/>
              </a:rPr>
              <a:t>ये </a:t>
            </a:r>
            <a:r>
              <a:rPr lang="en-US" sz="2400" dirty="0" err="1">
                <a:latin typeface="Open Sans" panose="020B0606030504020204" pitchFamily="34" charset="0"/>
                <a:ea typeface="Open Sans" panose="020B0606030504020204" pitchFamily="34" charset="0"/>
                <a:cs typeface="Open Sans" panose="020B0606030504020204" pitchFamily="34" charset="0"/>
              </a:rPr>
              <a:t>एजेंट</a:t>
            </a:r>
            <a:r>
              <a:rPr lang="en-US" sz="2400" dirty="0">
                <a:latin typeface="Open Sans" panose="020B0606030504020204" pitchFamily="34" charset="0"/>
                <a:ea typeface="Open Sans" panose="020B0606030504020204" pitchFamily="34" charset="0"/>
                <a:cs typeface="Open Sans" panose="020B0606030504020204" pitchFamily="34" charset="0"/>
              </a:rPr>
              <a:t> </a:t>
            </a:r>
            <a:r>
              <a:rPr lang="en-US" sz="2400" dirty="0" err="1">
                <a:latin typeface="Open Sans" panose="020B0606030504020204" pitchFamily="34" charset="0"/>
                <a:ea typeface="Open Sans" panose="020B0606030504020204" pitchFamily="34" charset="0"/>
                <a:cs typeface="Open Sans" panose="020B0606030504020204" pitchFamily="34" charset="0"/>
              </a:rPr>
              <a:t>रंग</a:t>
            </a:r>
            <a:r>
              <a:rPr lang="hi-IN" sz="2400" dirty="0">
                <a:latin typeface="Open Sans" panose="020B0606030504020204" pitchFamily="34" charset="0"/>
                <a:ea typeface="Open Sans" panose="020B0606030504020204" pitchFamily="34" charset="0"/>
                <a:cs typeface="Open Sans" panose="020B0606030504020204" pitchFamily="34" charset="0"/>
              </a:rPr>
              <a:t> </a:t>
            </a:r>
            <a:r>
              <a:rPr lang="en-US" sz="2400" dirty="0" err="1">
                <a:latin typeface="Open Sans" panose="020B0606030504020204" pitchFamily="34" charset="0"/>
                <a:ea typeface="Open Sans" panose="020B0606030504020204" pitchFamily="34" charset="0"/>
                <a:cs typeface="Open Sans" panose="020B0606030504020204" pitchFamily="34" charset="0"/>
              </a:rPr>
              <a:t>हीन</a:t>
            </a:r>
            <a:r>
              <a:rPr lang="hi-IN" sz="2400" dirty="0">
                <a:latin typeface="Open Sans" panose="020B0606030504020204" pitchFamily="34" charset="0"/>
                <a:ea typeface="Open Sans" panose="020B0606030504020204" pitchFamily="34" charset="0"/>
                <a:cs typeface="Open Sans" panose="020B0606030504020204" pitchFamily="34" charset="0"/>
              </a:rPr>
              <a:t> </a:t>
            </a:r>
            <a:r>
              <a:rPr lang="en-US" sz="2400" dirty="0" err="1">
                <a:latin typeface="Open Sans" panose="020B0606030504020204" pitchFamily="34" charset="0"/>
                <a:ea typeface="Open Sans" panose="020B0606030504020204" pitchFamily="34" charset="0"/>
                <a:cs typeface="Open Sans" panose="020B0606030504020204" pitchFamily="34" charset="0"/>
              </a:rPr>
              <a:t>हैं</a:t>
            </a:r>
            <a:r>
              <a:rPr lang="hi-IN" sz="2400" dirty="0">
                <a:latin typeface="Open Sans" panose="020B0606030504020204" pitchFamily="34" charset="0"/>
                <a:ea typeface="Open Sans" panose="020B0606030504020204" pitchFamily="34" charset="0"/>
                <a:cs typeface="Open Sans" panose="020B0606030504020204" pitchFamily="34" charset="0"/>
              </a:rPr>
              <a:t> </a:t>
            </a:r>
            <a:r>
              <a:rPr lang="en-US" sz="2400" dirty="0" err="1">
                <a:latin typeface="Open Sans" panose="020B0606030504020204" pitchFamily="34" charset="0"/>
                <a:ea typeface="Open Sans" panose="020B0606030504020204" pitchFamily="34" charset="0"/>
                <a:cs typeface="Open Sans" panose="020B0606030504020204" pitchFamily="34" charset="0"/>
              </a:rPr>
              <a:t>और</a:t>
            </a:r>
            <a:r>
              <a:rPr lang="en-US" sz="2400" dirty="0">
                <a:latin typeface="Open Sans" panose="020B0606030504020204" pitchFamily="34" charset="0"/>
                <a:ea typeface="Open Sans" panose="020B0606030504020204" pitchFamily="34" charset="0"/>
                <a:cs typeface="Open Sans" panose="020B0606030504020204" pitchFamily="34" charset="0"/>
              </a:rPr>
              <a:t> आमतौर </a:t>
            </a:r>
            <a:r>
              <a:rPr lang="en-US" sz="2400" dirty="0" err="1">
                <a:latin typeface="Open Sans" panose="020B0606030504020204" pitchFamily="34" charset="0"/>
                <a:ea typeface="Open Sans" panose="020B0606030504020204" pitchFamily="34" charset="0"/>
                <a:cs typeface="Open Sans" panose="020B0606030504020204" pitchFamily="34" charset="0"/>
              </a:rPr>
              <a:t>पर</a:t>
            </a:r>
            <a:r>
              <a:rPr lang="en-US" sz="2400" dirty="0">
                <a:latin typeface="Open Sans" panose="020B0606030504020204" pitchFamily="34" charset="0"/>
                <a:ea typeface="Open Sans" panose="020B0606030504020204" pitchFamily="34" charset="0"/>
                <a:cs typeface="Open Sans" panose="020B0606030504020204" pitchFamily="34" charset="0"/>
              </a:rPr>
              <a:t> </a:t>
            </a:r>
            <a:r>
              <a:rPr lang="en-US" sz="2400" dirty="0" err="1">
                <a:latin typeface="Open Sans" panose="020B0606030504020204" pitchFamily="34" charset="0"/>
                <a:ea typeface="Open Sans" panose="020B0606030504020204" pitchFamily="34" charset="0"/>
                <a:cs typeface="Open Sans" panose="020B0606030504020204" pitchFamily="34" charset="0"/>
              </a:rPr>
              <a:t>वाष्प</a:t>
            </a:r>
            <a:r>
              <a:rPr lang="hi-IN" sz="2400" dirty="0">
                <a:latin typeface="Open Sans" panose="020B0606030504020204" pitchFamily="34" charset="0"/>
                <a:ea typeface="Open Sans" panose="020B0606030504020204" pitchFamily="34" charset="0"/>
                <a:cs typeface="Open Sans" panose="020B0606030504020204" pitchFamily="34" charset="0"/>
              </a:rPr>
              <a:t> </a:t>
            </a:r>
            <a:r>
              <a:rPr lang="en-US" sz="2400" dirty="0" err="1">
                <a:latin typeface="Open Sans" panose="020B0606030504020204" pitchFamily="34" charset="0"/>
                <a:ea typeface="Open Sans" panose="020B0606030504020204" pitchFamily="34" charset="0"/>
                <a:cs typeface="Open Sans" panose="020B0606030504020204" pitchFamily="34" charset="0"/>
              </a:rPr>
              <a:t>या</a:t>
            </a:r>
            <a:r>
              <a:rPr lang="en-US" sz="2400" dirty="0">
                <a:latin typeface="Open Sans" panose="020B0606030504020204" pitchFamily="34" charset="0"/>
                <a:ea typeface="Open Sans" panose="020B0606030504020204" pitchFamily="34" charset="0"/>
                <a:cs typeface="Open Sans" panose="020B0606030504020204" pitchFamily="34" charset="0"/>
              </a:rPr>
              <a:t> </a:t>
            </a:r>
            <a:r>
              <a:rPr lang="en-US" sz="2400" dirty="0" err="1">
                <a:latin typeface="Open Sans" panose="020B0606030504020204" pitchFamily="34" charset="0"/>
                <a:ea typeface="Open Sans" panose="020B0606030504020204" pitchFamily="34" charset="0"/>
                <a:cs typeface="Open Sans" panose="020B0606030504020204" pitchFamily="34" charset="0"/>
              </a:rPr>
              <a:t>गैसें</a:t>
            </a:r>
            <a:r>
              <a:rPr lang="hi-IN" sz="2400" dirty="0">
                <a:latin typeface="Open Sans" panose="020B0606030504020204" pitchFamily="34" charset="0"/>
                <a:ea typeface="Open Sans" panose="020B0606030504020204" pitchFamily="34" charset="0"/>
                <a:cs typeface="Open Sans" panose="020B0606030504020204" pitchFamily="34" charset="0"/>
              </a:rPr>
              <a:t> </a:t>
            </a:r>
            <a:r>
              <a:rPr lang="en-US" sz="2400" dirty="0" err="1">
                <a:latin typeface="Open Sans" panose="020B0606030504020204" pitchFamily="34" charset="0"/>
                <a:ea typeface="Open Sans" panose="020B0606030504020204" pitchFamily="34" charset="0"/>
                <a:cs typeface="Open Sans" panose="020B0606030504020204" pitchFamily="34" charset="0"/>
              </a:rPr>
              <a:t>प्रकार</a:t>
            </a:r>
            <a:r>
              <a:rPr lang="en-US" sz="2400" dirty="0">
                <a:latin typeface="Open Sans" panose="020B0606030504020204" pitchFamily="34" charset="0"/>
                <a:ea typeface="Open Sans" panose="020B0606030504020204" pitchFamily="34" charset="0"/>
                <a:cs typeface="Open Sans" panose="020B0606030504020204" pitchFamily="34" charset="0"/>
              </a:rPr>
              <a:t> </a:t>
            </a:r>
            <a:r>
              <a:rPr lang="en-US" sz="2400" dirty="0" err="1">
                <a:latin typeface="Open Sans" panose="020B0606030504020204" pitchFamily="34" charset="0"/>
                <a:ea typeface="Open Sans" panose="020B0606030504020204" pitchFamily="34" charset="0"/>
                <a:cs typeface="Open Sans" panose="020B0606030504020204" pitchFamily="34" charset="0"/>
              </a:rPr>
              <a:t>प्रसारित</a:t>
            </a:r>
            <a:r>
              <a:rPr lang="en-US" sz="2400" dirty="0">
                <a:latin typeface="Open Sans" panose="020B0606030504020204" pitchFamily="34" charset="0"/>
                <a:ea typeface="Open Sans" panose="020B0606030504020204" pitchFamily="34" charset="0"/>
                <a:cs typeface="Open Sans" panose="020B0606030504020204" pitchFamily="34" charset="0"/>
              </a:rPr>
              <a:t> </a:t>
            </a:r>
            <a:r>
              <a:rPr lang="en-US" sz="2400" dirty="0" err="1">
                <a:latin typeface="Open Sans" panose="020B0606030504020204" pitchFamily="34" charset="0"/>
                <a:ea typeface="Open Sans" panose="020B0606030504020204" pitchFamily="34" charset="0"/>
                <a:cs typeface="Open Sans" panose="020B0606030504020204" pitchFamily="34" charset="0"/>
              </a:rPr>
              <a:t>किए</a:t>
            </a:r>
            <a:r>
              <a:rPr lang="en-US" sz="2400" dirty="0">
                <a:latin typeface="Open Sans" panose="020B0606030504020204" pitchFamily="34" charset="0"/>
                <a:ea typeface="Open Sans" panose="020B0606030504020204" pitchFamily="34" charset="0"/>
                <a:cs typeface="Open Sans" panose="020B0606030504020204" pitchFamily="34" charset="0"/>
              </a:rPr>
              <a:t> </a:t>
            </a:r>
            <a:r>
              <a:rPr lang="en-US" sz="2400" dirty="0" err="1">
                <a:latin typeface="Open Sans" panose="020B0606030504020204" pitchFamily="34" charset="0"/>
                <a:ea typeface="Open Sans" panose="020B0606030504020204" pitchFamily="34" charset="0"/>
                <a:cs typeface="Open Sans" panose="020B0606030504020204" pitchFamily="34" charset="0"/>
              </a:rPr>
              <a:t>जाते</a:t>
            </a:r>
            <a:r>
              <a:rPr lang="en-US" sz="2400" dirty="0">
                <a:latin typeface="Open Sans" panose="020B0606030504020204" pitchFamily="34" charset="0"/>
                <a:ea typeface="Open Sans" panose="020B0606030504020204" pitchFamily="34" charset="0"/>
                <a:cs typeface="Open Sans" panose="020B0606030504020204" pitchFamily="34" charset="0"/>
              </a:rPr>
              <a:t> </a:t>
            </a:r>
            <a:r>
              <a:rPr lang="en-US" sz="2400" dirty="0" err="1">
                <a:latin typeface="Open Sans" panose="020B0606030504020204" pitchFamily="34" charset="0"/>
                <a:ea typeface="Open Sans" panose="020B0606030504020204" pitchFamily="34" charset="0"/>
                <a:cs typeface="Open Sans" panose="020B0606030504020204" pitchFamily="34" charset="0"/>
              </a:rPr>
              <a:t>हैं</a:t>
            </a:r>
            <a:r>
              <a:rPr lang="en-US" sz="2400" dirty="0">
                <a:latin typeface="Open Sans" panose="020B0606030504020204" pitchFamily="34" charset="0"/>
                <a:ea typeface="Open Sans" panose="020B0606030504020204" pitchFamily="34" charset="0"/>
                <a:cs typeface="Open Sans" panose="020B0606030504020204" pitchFamily="34" charset="0"/>
              </a:rPr>
              <a:t> </a:t>
            </a:r>
            <a:r>
              <a:rPr lang="hi-IN" sz="2400" dirty="0">
                <a:latin typeface="Open Sans" panose="020B0606030504020204" pitchFamily="34" charset="0"/>
                <a:ea typeface="Open Sans" panose="020B0606030504020204" pitchFamily="34" charset="0"/>
                <a:cs typeface="Open Sans" panose="020B0606030504020204" pitchFamily="34" charset="0"/>
              </a:rPr>
              <a:t>|</a:t>
            </a:r>
            <a:r>
              <a:rPr lang="en-US" sz="2400" dirty="0">
                <a:latin typeface="Open Sans" panose="020B0606030504020204" pitchFamily="34" charset="0"/>
                <a:ea typeface="Open Sans" panose="020B0606030504020204" pitchFamily="34" charset="0"/>
                <a:cs typeface="Open Sans" panose="020B0606030504020204" pitchFamily="34" charset="0"/>
              </a:rPr>
              <a:t> और सांस द्वारा शरीर में ले ली जाती हैं।</a:t>
            </a:r>
          </a:p>
          <a:p>
            <a:pPr marL="0" indent="0" algn="l" rtl="0"/>
            <a:r>
              <a:rPr lang="en-US" sz="2400" dirty="0">
                <a:latin typeface="Open Sans" panose="020B0606030504020204" pitchFamily="34" charset="0"/>
                <a:ea typeface="Open Sans" panose="020B0606030504020204" pitchFamily="34" charset="0"/>
                <a:cs typeface="Open Sans" panose="020B0606030504020204" pitchFamily="34" charset="0"/>
              </a:rPr>
              <a:t>वे कोशिकीय स्तर पर रक्त द्वारा ले जाए जाने वाले ऑक्सीजन के उपयोग को रोकते हैं, जिससे कोशिकाएं मर जाती हैं।</a:t>
            </a:r>
          </a:p>
          <a:p>
            <a:pPr marL="0" indent="0" algn="l" rtl="0"/>
            <a:r>
              <a:rPr lang="en-US" sz="2400" dirty="0">
                <a:latin typeface="Open Sans" panose="020B0606030504020204" pitchFamily="34" charset="0"/>
                <a:ea typeface="Open Sans" panose="020B0606030504020204" pitchFamily="34" charset="0"/>
                <a:cs typeface="Open Sans" panose="020B0606030504020204" pitchFamily="34" charset="0"/>
              </a:rPr>
              <a:t>ये ऐंठन से लेकर कोमा तक के लक्षण पैदा करते हैं। रक्त एजेंट की उच्च सांद्रता साँस लेने के बाद, व्यक्ति बेहोश हो सकता है और कुछ ही मिनटों में मर सकता है।</a:t>
            </a:r>
          </a:p>
          <a:p>
            <a:pPr marL="0" indent="0" algn="l" rtl="0"/>
            <a:r>
              <a:rPr lang="en-US" sz="2400" dirty="0">
                <a:latin typeface="Open Sans" panose="020B0606030504020204" pitchFamily="34" charset="0"/>
                <a:ea typeface="Open Sans" panose="020B0606030504020204" pitchFamily="34" charset="0"/>
                <a:cs typeface="Open Sans" panose="020B0606030504020204" pitchFamily="34" charset="0"/>
              </a:rPr>
              <a:t>क्षेत्र में घातक सांद्रता बनाने में कठिनाई के कारण, तथा श्वसन यंत्र द्वारा प्रदान की गई सुरक्षा को दरकिनार करने के कारण, इन्हें अक्सर किसी अन्य एजेंट के साथ संयोजन में नियोजित किया जा सकता है।</a:t>
            </a:r>
          </a:p>
          <a:p>
            <a:pPr marL="0" indent="0" algn="l" rtl="0">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568411" y="2438400"/>
            <a:ext cx="3286897" cy="1143000"/>
          </a:xfrm>
          <a:noFill/>
        </p:spPr>
        <p:txBody>
          <a:bodyPr>
            <a:normAutofit/>
          </a:bodyPr>
          <a:lstStyle/>
          <a:p>
            <a:pPr algn="l" rtl="0"/>
            <a:r>
              <a:rPr lang="en-US" altLang="en-US" sz="4000" b="1" u="sng" dirty="0">
                <a:solidFill>
                  <a:srgbClr val="C00000"/>
                </a:solidFill>
                <a:latin typeface="Open Sans" panose="020B0606030504020204" pitchFamily="34" charset="0"/>
                <a:ea typeface="Open Sans" panose="020B0606030504020204" pitchFamily="34" charset="0"/>
                <a:cs typeface="Open Sans" panose="020B0606030504020204" pitchFamily="34" charset="0"/>
              </a:rPr>
              <a:t>रक्त एजेंट</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a:extLst>
              <a:ext uri="{FF2B5EF4-FFF2-40B4-BE49-F238E27FC236}">
                <a16:creationId xmlns:a16="http://schemas.microsoft.com/office/drawing/2014/main" id="{97A42076-0D09-AAE4-277D-E3C1418DB45D}"/>
              </a:ext>
            </a:extLst>
          </p:cNvPr>
          <p:cNvSpPr>
            <a:spLocks noGrp="1"/>
          </p:cNvSpPr>
          <p:nvPr>
            <p:ph type="sldNum" sz="quarter" idx="12"/>
          </p:nvPr>
        </p:nvSpPr>
        <p:spPr/>
        <p:txBody>
          <a:bodyPr/>
          <a:lstStyle/>
          <a:p>
            <a:pPr algn="l" rtl="0"/>
            <a:fld id="{2BB1E14F-796C-409E-9B94-89634ADD74DA}" type="slidenum">
              <a:rPr lang="en-IN" smtClean="0"/>
              <a:t>45</a:t>
            </a:fld>
            <a:endParaRPr lang="en-IN"/>
          </a:p>
        </p:txBody>
      </p:sp>
    </p:spTree>
    <p:extLst>
      <p:ext uri="{BB962C8B-B14F-4D97-AF65-F5344CB8AC3E}">
        <p14:creationId xmlns:p14="http://schemas.microsoft.com/office/powerpoint/2010/main" val="2638960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rtl="0"/>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57200" y="1295400"/>
            <a:ext cx="11277600" cy="4572000"/>
          </a:xfrm>
          <a:noFill/>
        </p:spPr>
        <p:txBody>
          <a:bodyPr>
            <a:noAutofit/>
          </a:bodyPr>
          <a:lstStyle/>
          <a:p>
            <a:pPr marL="0" indent="0" algn="l" rtl="0">
              <a:buNone/>
            </a:pPr>
            <a:r>
              <a:rPr lang="en-IN" sz="2400" dirty="0">
                <a:latin typeface="Open Sans" panose="020B0606030504020204" pitchFamily="34" charset="0"/>
                <a:ea typeface="Open Sans" panose="020B0606030504020204" pitchFamily="34" charset="0"/>
                <a:cs typeface="Open Sans" panose="020B0606030504020204" pitchFamily="34" charset="0"/>
              </a:rPr>
              <a:t>.</a:t>
            </a: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2057400" y="76200"/>
            <a:ext cx="8229600" cy="1143000"/>
          </a:xfrm>
          <a:noFill/>
        </p:spPr>
        <p:txBody>
          <a:bodyPr>
            <a:normAutofit/>
          </a:bodyPr>
          <a:lstStyle/>
          <a:p>
            <a:pPr algn="l" rtl="0"/>
            <a:r>
              <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rPr>
              <a:t>रक्त एजेंट</a:t>
            </a:r>
          </a:p>
        </p:txBody>
      </p:sp>
      <p:graphicFrame>
        <p:nvGraphicFramePr>
          <p:cNvPr id="16" name="Group 80"/>
          <p:cNvGraphicFramePr>
            <a:graphicFrameLocks/>
          </p:cNvGraphicFramePr>
          <p:nvPr/>
        </p:nvGraphicFramePr>
        <p:xfrm>
          <a:off x="1219203" y="1066800"/>
          <a:ext cx="9678341" cy="5352988"/>
        </p:xfrm>
        <a:graphic>
          <a:graphicData uri="http://schemas.openxmlformats.org/drawingml/2006/table">
            <a:tbl>
              <a:tblPr/>
              <a:tblGrid>
                <a:gridCol w="3700223">
                  <a:extLst>
                    <a:ext uri="{9D8B030D-6E8A-4147-A177-3AD203B41FA5}">
                      <a16:colId xmlns:a16="http://schemas.microsoft.com/office/drawing/2014/main" val="20000"/>
                    </a:ext>
                  </a:extLst>
                </a:gridCol>
                <a:gridCol w="2752005">
                  <a:extLst>
                    <a:ext uri="{9D8B030D-6E8A-4147-A177-3AD203B41FA5}">
                      <a16:colId xmlns:a16="http://schemas.microsoft.com/office/drawing/2014/main" val="20001"/>
                    </a:ext>
                  </a:extLst>
                </a:gridCol>
                <a:gridCol w="3226113">
                  <a:extLst>
                    <a:ext uri="{9D8B030D-6E8A-4147-A177-3AD203B41FA5}">
                      <a16:colId xmlns:a16="http://schemas.microsoft.com/office/drawing/2014/main" val="20002"/>
                    </a:ext>
                  </a:extLst>
                </a:gridCol>
              </a:tblGrid>
              <a:tr h="8493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omic Sans MS" pitchFamily="66" charset="0"/>
                          <a:cs typeface="Times New Roman" pitchFamily="18" charset="0"/>
                        </a:rPr>
                        <a:t>साधारण नाम</a:t>
                      </a:r>
                    </a:p>
                  </a:txBody>
                  <a:tcPr marL="91449" marR="91449" marT="38567" marB="3856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omic Sans MS" pitchFamily="66" charset="0"/>
                          <a:cs typeface="Times New Roman" pitchFamily="18" charset="0"/>
                        </a:rPr>
                        <a:t>हाइड्रोजन साइनाइड (CA)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omic Sans MS" pitchFamily="66" charset="0"/>
                          <a:cs typeface="Times New Roman" pitchFamily="18" charset="0"/>
                        </a:rPr>
                        <a:t>एचसीएन</a:t>
                      </a:r>
                    </a:p>
                  </a:txBody>
                  <a:tcPr marL="91449" marR="91449" marT="38567" marB="3856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cap="none" normalizeH="0" baseline="0" dirty="0">
                          <a:ln>
                            <a:noFill/>
                          </a:ln>
                          <a:solidFill>
                            <a:schemeClr val="tx1"/>
                          </a:solidFill>
                          <a:effectLst/>
                          <a:latin typeface="Comic Sans MS" pitchFamily="66" charset="0"/>
                          <a:cs typeface="Times New Roman" pitchFamily="18" charset="0"/>
                        </a:rPr>
                        <a:t>सायनोजेन्स</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क्लोराइड</a:t>
                      </a:r>
                      <a:endParaRPr kumimoji="0" lang="en-US" sz="2000" b="0" i="0" u="none" strike="noStrike" cap="none" normalizeH="0" baseline="0" dirty="0">
                        <a:ln>
                          <a:noFill/>
                        </a:ln>
                        <a:solidFill>
                          <a:schemeClr val="tx1"/>
                        </a:solidFill>
                        <a:effectLst/>
                        <a:latin typeface="Comic Sans MS" pitchFamily="66"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omic Sans MS" pitchFamily="66" charset="0"/>
                          <a:cs typeface="Times New Roman" pitchFamily="18" charset="0"/>
                        </a:rPr>
                        <a:t>(सीके)</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omic Sans MS" pitchFamily="66" charset="0"/>
                          <a:cs typeface="Times New Roman" pitchFamily="18" charset="0"/>
                        </a:rPr>
                        <a:t>सीएनसीएल</a:t>
                      </a:r>
                    </a:p>
                  </a:txBody>
                  <a:tcPr marL="91449" marR="91449" marT="38567" marB="3856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857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rPr>
                        <a:t>अस्थिरता/ दृढ़ता</a:t>
                      </a:r>
                    </a:p>
                  </a:txBody>
                  <a:tcPr marL="91449" marR="91449" marT="38567" marB="3856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गैर-स्थायी</a:t>
                      </a:r>
                    </a:p>
                  </a:txBody>
                  <a:tcPr marL="91449" marR="91449" marT="38567" marB="3856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algn="l" rtl="0"/>
                      <a:endParaRPr lang="en-IN"/>
                    </a:p>
                  </a:txBody>
                  <a:tcPr/>
                </a:tc>
                <a:extLst>
                  <a:ext uri="{0D108BD9-81ED-4DB2-BD59-A6C34878D82A}">
                    <a16:rowId xmlns:a16="http://schemas.microsoft.com/office/drawing/2014/main" val="10001"/>
                  </a:ext>
                </a:extLst>
              </a:tr>
              <a:tr h="3857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rPr>
                        <a:t>कार्रवाई की दर</a:t>
                      </a:r>
                    </a:p>
                  </a:txBody>
                  <a:tcPr marL="91449" marR="91449" marT="38567" marB="3856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तेज़</a:t>
                      </a:r>
                    </a:p>
                  </a:txBody>
                  <a:tcPr marL="91449" marR="91449" marT="38567" marB="3856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algn="l" rtl="0"/>
                      <a:endParaRPr lang="en-IN"/>
                    </a:p>
                  </a:txBody>
                  <a:tcPr/>
                </a:tc>
                <a:extLst>
                  <a:ext uri="{0D108BD9-81ED-4DB2-BD59-A6C34878D82A}">
                    <a16:rowId xmlns:a16="http://schemas.microsoft.com/office/drawing/2014/main" val="10002"/>
                  </a:ext>
                </a:extLst>
              </a:tr>
              <a:tr h="3857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rPr>
                        <a:t>प्रवेश मार्ग</a:t>
                      </a:r>
                    </a:p>
                  </a:txBody>
                  <a:tcPr marL="91449" marR="91449" marT="38567" marB="3856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श्वसन</a:t>
                      </a:r>
                    </a:p>
                  </a:txBody>
                  <a:tcPr marL="91449" marR="91449" marT="38567" marB="3856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algn="l" rtl="0"/>
                      <a:endParaRPr lang="en-IN"/>
                    </a:p>
                  </a:txBody>
                  <a:tcPr/>
                </a:tc>
                <a:extLst>
                  <a:ext uri="{0D108BD9-81ED-4DB2-BD59-A6C34878D82A}">
                    <a16:rowId xmlns:a16="http://schemas.microsoft.com/office/drawing/2014/main" val="10003"/>
                  </a:ext>
                </a:extLst>
              </a:tr>
              <a:tr h="3857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rPr>
                        <a:t>हाइड्रोलिसिस की दर</a:t>
                      </a:r>
                    </a:p>
                  </a:txBody>
                  <a:tcPr marL="91449" marR="91449" marT="38567" marB="3856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rPr>
                        <a:t>बहुत धीमी गति से</a:t>
                      </a:r>
                    </a:p>
                  </a:txBody>
                  <a:tcPr marL="91449" marR="91449" marT="38567" marB="3856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algn="l" rtl="0"/>
                      <a:endParaRPr lang="en-US"/>
                    </a:p>
                  </a:txBody>
                  <a:tcPr/>
                </a:tc>
                <a:extLst>
                  <a:ext uri="{0D108BD9-81ED-4DB2-BD59-A6C34878D82A}">
                    <a16:rowId xmlns:a16="http://schemas.microsoft.com/office/drawing/2014/main" val="10009"/>
                  </a:ext>
                </a:extLst>
              </a:tr>
              <a:tr h="385747">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altLang="ar-SA" sz="2000" dirty="0">
                          <a:latin typeface="Times New Roman" pitchFamily="18" charset="0"/>
                          <a:cs typeface="Times New Roman" pitchFamily="18" charset="0"/>
                        </a:rPr>
                        <a:t>हाइड्रोलिसिस उत्पाद:</a:t>
                      </a:r>
                    </a:p>
                  </a:txBody>
                  <a:tcPr marL="91449" marR="91449" marT="38567" marB="3856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altLang="ar-SA" sz="2000" dirty="0" err="1">
                          <a:latin typeface="Times New Roman" pitchFamily="18" charset="0"/>
                          <a:cs typeface="Times New Roman" pitchFamily="18" charset="0"/>
                        </a:rPr>
                        <a:t>एचसीएल</a:t>
                      </a:r>
                      <a:r>
                        <a:rPr lang="en-US" altLang="ar-SA" sz="2000" dirty="0">
                          <a:latin typeface="Times New Roman" pitchFamily="18" charset="0"/>
                          <a:cs typeface="Times New Roman" pitchFamily="18" charset="0"/>
                        </a:rPr>
                        <a:t> </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txBody>
                  <a:tcPr marL="91449" marR="91449" marT="38567" marB="3856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algn="l" rtl="0"/>
                      <a:endParaRPr lang="en-US"/>
                    </a:p>
                  </a:txBody>
                  <a:tcPr/>
                </a:tc>
                <a:extLst>
                  <a:ext uri="{0D108BD9-81ED-4DB2-BD59-A6C34878D82A}">
                    <a16:rowId xmlns:a16="http://schemas.microsoft.com/office/drawing/2014/main" val="10010"/>
                  </a:ext>
                </a:extLst>
              </a:tr>
              <a:tr h="3857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'odor</a:t>
                      </a:r>
                    </a:p>
                  </a:txBody>
                  <a:tcPr marL="91449" marR="91449" marT="38567" marB="3856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rPr>
                        <a:t>कड़वे बादाम या आड़ू की गुठली</a:t>
                      </a:r>
                    </a:p>
                  </a:txBody>
                  <a:tcPr marL="91449" marR="91449" marT="38567" marB="3856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algn="l" rtl="0"/>
                      <a:endParaRPr lang="en-IN"/>
                    </a:p>
                  </a:txBody>
                  <a:tcPr/>
                </a:tc>
                <a:extLst>
                  <a:ext uri="{0D108BD9-81ED-4DB2-BD59-A6C34878D82A}">
                    <a16:rowId xmlns:a16="http://schemas.microsoft.com/office/drawing/2014/main" val="10004"/>
                  </a:ext>
                </a:extLst>
              </a:tr>
              <a:tr h="76781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लक्षण</a:t>
                      </a:r>
                    </a:p>
                  </a:txBody>
                  <a:tcPr marL="91449" marR="91449" marT="38567" marB="3856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खाँसी, हांफना, त्वचा और होंठ लाल होना (गहरे रंग वालों के लिए होंठ बैंगनी होना), बेहोशी, मृत्यु</a:t>
                      </a:r>
                    </a:p>
                  </a:txBody>
                  <a:tcPr marL="91449" marR="91449" marT="38567" marB="3856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algn="l" rtl="0"/>
                      <a:endParaRPr lang="en-IN"/>
                    </a:p>
                  </a:txBody>
                  <a:tcPr/>
                </a:tc>
                <a:extLst>
                  <a:ext uri="{0D108BD9-81ED-4DB2-BD59-A6C34878D82A}">
                    <a16:rowId xmlns:a16="http://schemas.microsoft.com/office/drawing/2014/main" val="10005"/>
                  </a:ext>
                </a:extLst>
              </a:tr>
              <a:tr h="3857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सुरक्षा</a:t>
                      </a:r>
                    </a:p>
                  </a:txBody>
                  <a:tcPr marL="91449" marR="91449" marT="38567" marB="3856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श्वसन, त्वचा</a:t>
                      </a:r>
                    </a:p>
                  </a:txBody>
                  <a:tcPr marL="91449" marR="91449" marT="38567" marB="3856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algn="l" rtl="0"/>
                      <a:endParaRPr lang="en-IN"/>
                    </a:p>
                  </a:txBody>
                  <a:tcPr/>
                </a:tc>
                <a:extLst>
                  <a:ext uri="{0D108BD9-81ED-4DB2-BD59-A6C34878D82A}">
                    <a16:rowId xmlns:a16="http://schemas.microsoft.com/office/drawing/2014/main" val="10006"/>
                  </a:ext>
                </a:extLst>
              </a:tr>
              <a:tr h="3857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प्राथमिक चिकित्सा</a:t>
                      </a:r>
                    </a:p>
                  </a:txBody>
                  <a:tcPr marL="91449" marR="91449" marT="38567" marB="3856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मास्क, चिकित्सा के लिए मारक उपलब्ध</a:t>
                      </a:r>
                    </a:p>
                  </a:txBody>
                  <a:tcPr marL="91449" marR="91449" marT="38567" marB="3856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algn="l" rtl="0"/>
                      <a:endParaRPr lang="en-IN"/>
                    </a:p>
                  </a:txBody>
                  <a:tcPr/>
                </a:tc>
                <a:extLst>
                  <a:ext uri="{0D108BD9-81ED-4DB2-BD59-A6C34878D82A}">
                    <a16:rowId xmlns:a16="http://schemas.microsoft.com/office/drawing/2014/main" val="10007"/>
                  </a:ext>
                </a:extLst>
              </a:tr>
              <a:tr h="3857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शुद्धीकरण</a:t>
                      </a:r>
                    </a:p>
                  </a:txBody>
                  <a:tcPr marL="91449" marR="91449" marT="38567" marB="3856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rPr>
                        <a:t>क्षेत्र से हटाएँ</a:t>
                      </a:r>
                    </a:p>
                  </a:txBody>
                  <a:tcPr marL="91449" marR="91449" marT="38567" marB="3856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pPr algn="l" rtl="0"/>
                      <a:endParaRPr lang="en-IN"/>
                    </a:p>
                  </a:txBody>
                  <a:tcPr/>
                </a:tc>
                <a:extLst>
                  <a:ext uri="{0D108BD9-81ED-4DB2-BD59-A6C34878D82A}">
                    <a16:rowId xmlns:a16="http://schemas.microsoft.com/office/drawing/2014/main" val="10008"/>
                  </a:ext>
                </a:extLst>
              </a:tr>
            </a:tbl>
          </a:graphicData>
        </a:graphic>
      </p:graphicFrame>
      <p:sp>
        <p:nvSpPr>
          <p:cNvPr id="2" name="Slide Number Placeholder 1">
            <a:extLst>
              <a:ext uri="{FF2B5EF4-FFF2-40B4-BE49-F238E27FC236}">
                <a16:creationId xmlns:a16="http://schemas.microsoft.com/office/drawing/2014/main" id="{1AB2B254-8A41-FE2F-FAC3-C96D220583AD}"/>
              </a:ext>
            </a:extLst>
          </p:cNvPr>
          <p:cNvSpPr>
            <a:spLocks noGrp="1"/>
          </p:cNvSpPr>
          <p:nvPr>
            <p:ph type="sldNum" sz="quarter" idx="12"/>
          </p:nvPr>
        </p:nvSpPr>
        <p:spPr/>
        <p:txBody>
          <a:bodyPr/>
          <a:lstStyle/>
          <a:p>
            <a:pPr algn="l" rtl="0"/>
            <a:fld id="{2BB1E14F-796C-409E-9B94-89634ADD74DA}" type="slidenum">
              <a:rPr lang="en-IN" smtClean="0"/>
              <a:t>46</a:t>
            </a:fld>
            <a:endParaRPr lang="en-IN"/>
          </a:p>
        </p:txBody>
      </p:sp>
    </p:spTree>
    <p:extLst>
      <p:ext uri="{BB962C8B-B14F-4D97-AF65-F5344CB8AC3E}">
        <p14:creationId xmlns:p14="http://schemas.microsoft.com/office/powerpoint/2010/main" val="14448078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rtl="0"/>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965357" y="1642964"/>
            <a:ext cx="7150443" cy="4572000"/>
          </a:xfrm>
          <a:noFill/>
        </p:spPr>
        <p:txBody>
          <a:bodyPr>
            <a:noAutofit/>
          </a:bodyPr>
          <a:lstStyle/>
          <a:p>
            <a:pPr marL="289339" indent="-289339" algn="l" rtl="0">
              <a:lnSpc>
                <a:spcPct val="150000"/>
              </a:lnSpc>
              <a:defRPr/>
            </a:pPr>
            <a:r>
              <a:rPr lang="en-US" altLang="ar-SA" sz="2400" dirty="0">
                <a:latin typeface="Open Sans" panose="020B0606030504020204" pitchFamily="34" charset="0"/>
                <a:ea typeface="Open Sans" panose="020B0606030504020204" pitchFamily="34" charset="0"/>
                <a:cs typeface="Open Sans" panose="020B0606030504020204" pitchFamily="34" charset="0"/>
              </a:rPr>
              <a:t>गंध: कड़वे बादाम जैसी और बेहद परेशान करने वाली</a:t>
            </a:r>
          </a:p>
          <a:p>
            <a:pPr marL="289339" indent="-289339" algn="l" rtl="0">
              <a:lnSpc>
                <a:spcPct val="150000"/>
              </a:lnSpc>
              <a:defRPr/>
            </a:pPr>
            <a:r>
              <a:rPr lang="en-US" altLang="ar-SA" sz="2400" dirty="0" err="1">
                <a:latin typeface="Open Sans" panose="020B0606030504020204" pitchFamily="34" charset="0"/>
                <a:ea typeface="Open Sans" panose="020B0606030504020204" pitchFamily="34" charset="0"/>
                <a:cs typeface="Open Sans" panose="020B0606030504020204" pitchFamily="34" charset="0"/>
              </a:rPr>
              <a:t>भाप</a:t>
            </a:r>
            <a:r>
              <a:rPr lang="en-US" altLang="ar-SA" sz="2400" dirty="0">
                <a:latin typeface="Open Sans" panose="020B0606030504020204" pitchFamily="34" charset="0"/>
                <a:ea typeface="Open Sans" panose="020B0606030504020204" pitchFamily="34" charset="0"/>
                <a:cs typeface="Open Sans" panose="020B0606030504020204" pitchFamily="34" charset="0"/>
              </a:rPr>
              <a:t>घनत्व: 2.1 (हवा की तुलना में)</a:t>
            </a:r>
          </a:p>
          <a:p>
            <a:pPr marL="289339" indent="-289339" algn="l" rtl="0">
              <a:lnSpc>
                <a:spcPct val="150000"/>
              </a:lnSpc>
              <a:defRPr/>
            </a:pPr>
            <a:r>
              <a:rPr lang="en-US" altLang="ar-SA" sz="2400" dirty="0">
                <a:latin typeface="Open Sans" panose="020B0606030504020204" pitchFamily="34" charset="0"/>
                <a:ea typeface="Open Sans" panose="020B0606030504020204" pitchFamily="34" charset="0"/>
                <a:cs typeface="Open Sans" panose="020B0606030504020204" pitchFamily="34" charset="0"/>
              </a:rPr>
              <a:t>क्वथनांक 12.8ºC</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438670" y="2286000"/>
            <a:ext cx="4526687" cy="1143000"/>
          </a:xfrm>
          <a:noFill/>
        </p:spPr>
        <p:txBody>
          <a:bodyPr>
            <a:normAutofit fontScale="90000"/>
          </a:bodyPr>
          <a:lstStyle/>
          <a:p>
            <a:pPr algn="l" rtl="0"/>
            <a:r>
              <a:rPr lang="en-US" altLang="ar-SA"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सायनोजेन्स क्लोराइड - भौतिक गुण</a:t>
            </a:r>
            <a:endParaRPr lang="en-IN" sz="4000" b="1" u="sng"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Text Box 4"/>
          <p:cNvSpPr txBox="1">
            <a:spLocks noChangeArrowheads="1"/>
          </p:cNvSpPr>
          <p:nvPr/>
        </p:nvSpPr>
        <p:spPr bwMode="auto">
          <a:xfrm>
            <a:off x="5105405" y="3849982"/>
            <a:ext cx="5334001" cy="1365054"/>
          </a:xfrm>
          <a:prstGeom prst="rect">
            <a:avLst/>
          </a:prstGeom>
          <a:noFill/>
          <a:ln w="12700">
            <a:solidFill>
              <a:schemeClr val="accent1"/>
            </a:solidFill>
            <a:miter lim="800000"/>
            <a:headEnd type="none" w="sm" len="sm"/>
            <a:tailEnd type="none" w="sm" len="sm"/>
          </a:ln>
          <a:effec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rtl="0">
              <a:spcBef>
                <a:spcPct val="50000"/>
              </a:spcBef>
              <a:buFontTx/>
              <a:buNone/>
              <a:defRPr/>
            </a:pPr>
            <a:r>
              <a:rPr lang="en-US" altLang="ar-SA" sz="2363" b="1" dirty="0">
                <a:ea typeface="Times New Roman (Arabic)"/>
              </a:rPr>
              <a:t>यह एजेंट कमरे के तापमान पर एक गैर-स्थायी गैस है।                                          </a:t>
            </a:r>
          </a:p>
          <a:p>
            <a:pPr algn="ctr" rtl="0">
              <a:spcBef>
                <a:spcPct val="50000"/>
              </a:spcBef>
              <a:buFontTx/>
              <a:buNone/>
              <a:defRPr/>
            </a:pPr>
            <a:r>
              <a:rPr lang="en-US" altLang="ar-SA" sz="2363" b="1" u="sng" dirty="0">
                <a:ea typeface="Times New Roman (Arabic)"/>
              </a:rPr>
              <a:t>श्वसन सुरक्षा आवश्यक है</a:t>
            </a:r>
            <a:r>
              <a:rPr lang="en-US" altLang="ar-SA" sz="2363" dirty="0">
                <a:ea typeface="Times New Roman (Arabic)"/>
              </a:rPr>
              <a:t>.</a:t>
            </a:r>
            <a:endParaRPr lang="en-US" altLang="en-US" sz="2363" dirty="0">
              <a:ea typeface="Times New Roman (Arabic)"/>
            </a:endParaRPr>
          </a:p>
        </p:txBody>
      </p:sp>
      <p:sp>
        <p:nvSpPr>
          <p:cNvPr id="2" name="Slide Number Placeholder 1">
            <a:extLst>
              <a:ext uri="{FF2B5EF4-FFF2-40B4-BE49-F238E27FC236}">
                <a16:creationId xmlns:a16="http://schemas.microsoft.com/office/drawing/2014/main" id="{0FAEBE2A-505A-4A62-D3FC-4FE3D29A6E85}"/>
              </a:ext>
            </a:extLst>
          </p:cNvPr>
          <p:cNvSpPr>
            <a:spLocks noGrp="1"/>
          </p:cNvSpPr>
          <p:nvPr>
            <p:ph type="sldNum" sz="quarter" idx="12"/>
          </p:nvPr>
        </p:nvSpPr>
        <p:spPr/>
        <p:txBody>
          <a:bodyPr/>
          <a:lstStyle/>
          <a:p>
            <a:pPr algn="l" rtl="0"/>
            <a:fld id="{2BB1E14F-796C-409E-9B94-89634ADD74DA}" type="slidenum">
              <a:rPr lang="en-IN" smtClean="0"/>
              <a:t>47</a:t>
            </a:fld>
            <a:endParaRPr lang="en-IN"/>
          </a:p>
        </p:txBody>
      </p:sp>
    </p:spTree>
    <p:extLst>
      <p:ext uri="{BB962C8B-B14F-4D97-AF65-F5344CB8AC3E}">
        <p14:creationId xmlns:p14="http://schemas.microsoft.com/office/powerpoint/2010/main" val="21989610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rtl="0"/>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559642" y="1295400"/>
            <a:ext cx="7175157" cy="4572000"/>
          </a:xfrm>
          <a:noFill/>
        </p:spPr>
        <p:txBody>
          <a:bodyPr>
            <a:noAutofit/>
          </a:bodyPr>
          <a:lstStyle/>
          <a:p>
            <a:pPr marL="0" indent="0" algn="l" rtl="0"/>
            <a:r>
              <a:rPr lang="en-US" sz="2400" dirty="0">
                <a:latin typeface="Open Sans" panose="020B0606030504020204" pitchFamily="34" charset="0"/>
                <a:ea typeface="Open Sans" panose="020B0606030504020204" pitchFamily="34" charset="0"/>
                <a:cs typeface="Open Sans" panose="020B0606030504020204" pitchFamily="34" charset="0"/>
              </a:rPr>
              <a:t>ये </a:t>
            </a:r>
            <a:r>
              <a:rPr lang="en-US" sz="2400" dirty="0" err="1">
                <a:latin typeface="Open Sans" panose="020B0606030504020204" pitchFamily="34" charset="0"/>
                <a:ea typeface="Open Sans" panose="020B0606030504020204" pitchFamily="34" charset="0"/>
                <a:cs typeface="Open Sans" panose="020B0606030504020204" pitchFamily="34" charset="0"/>
              </a:rPr>
              <a:t>एजेंट</a:t>
            </a:r>
            <a:r>
              <a:rPr lang="en-US" sz="2400" dirty="0">
                <a:latin typeface="Open Sans" panose="020B0606030504020204" pitchFamily="34" charset="0"/>
                <a:ea typeface="Open Sans" panose="020B0606030504020204" pitchFamily="34" charset="0"/>
                <a:cs typeface="Open Sans" panose="020B0606030504020204" pitchFamily="34" charset="0"/>
              </a:rPr>
              <a:t> </a:t>
            </a:r>
            <a:r>
              <a:rPr lang="en-US" sz="2400" dirty="0" err="1">
                <a:latin typeface="Open Sans" panose="020B0606030504020204" pitchFamily="34" charset="0"/>
                <a:ea typeface="Open Sans" panose="020B0606030504020204" pitchFamily="34" charset="0"/>
                <a:cs typeface="Open Sans" panose="020B0606030504020204" pitchFamily="34" charset="0"/>
              </a:rPr>
              <a:t>रंग</a:t>
            </a:r>
            <a:r>
              <a:rPr lang="hi-IN" sz="2400" dirty="0">
                <a:latin typeface="Open Sans" panose="020B0606030504020204" pitchFamily="34" charset="0"/>
                <a:ea typeface="Open Sans" panose="020B0606030504020204" pitchFamily="34" charset="0"/>
                <a:cs typeface="Open Sans" panose="020B0606030504020204" pitchFamily="34" charset="0"/>
              </a:rPr>
              <a:t> </a:t>
            </a:r>
            <a:r>
              <a:rPr lang="en-US" sz="2400" dirty="0" err="1">
                <a:latin typeface="Open Sans" panose="020B0606030504020204" pitchFamily="34" charset="0"/>
                <a:ea typeface="Open Sans" panose="020B0606030504020204" pitchFamily="34" charset="0"/>
                <a:cs typeface="Open Sans" panose="020B0606030504020204" pitchFamily="34" charset="0"/>
              </a:rPr>
              <a:t>हीनऔर</a:t>
            </a:r>
            <a:r>
              <a:rPr lang="en-US" sz="2400" dirty="0">
                <a:latin typeface="Open Sans" panose="020B0606030504020204" pitchFamily="34" charset="0"/>
                <a:ea typeface="Open Sans" panose="020B0606030504020204" pitchFamily="34" charset="0"/>
                <a:cs typeface="Open Sans" panose="020B0606030504020204" pitchFamily="34" charset="0"/>
              </a:rPr>
              <a:t> आमतौर पर गैसों के रूप में </a:t>
            </a:r>
            <a:r>
              <a:rPr lang="en-US" sz="2400" dirty="0" err="1">
                <a:latin typeface="Open Sans" panose="020B0606030504020204" pitchFamily="34" charset="0"/>
                <a:ea typeface="Open Sans" panose="020B0606030504020204" pitchFamily="34" charset="0"/>
                <a:cs typeface="Open Sans" panose="020B0606030504020204" pitchFamily="34" charset="0"/>
              </a:rPr>
              <a:t>फैलते</a:t>
            </a:r>
            <a:r>
              <a:rPr lang="en-US" sz="2400" dirty="0">
                <a:latin typeface="Open Sans" panose="020B0606030504020204" pitchFamily="34" charset="0"/>
                <a:ea typeface="Open Sans" panose="020B0606030504020204" pitchFamily="34" charset="0"/>
                <a:cs typeface="Open Sans" panose="020B0606030504020204" pitchFamily="34" charset="0"/>
              </a:rPr>
              <a:t> </a:t>
            </a:r>
            <a:r>
              <a:rPr lang="en-US" sz="2400" dirty="0" err="1">
                <a:latin typeface="Open Sans" panose="020B0606030504020204" pitchFamily="34" charset="0"/>
                <a:ea typeface="Open Sans" panose="020B0606030504020204" pitchFamily="34" charset="0"/>
                <a:cs typeface="Open Sans" panose="020B0606030504020204" pitchFamily="34" charset="0"/>
              </a:rPr>
              <a:t>हैं</a:t>
            </a:r>
            <a:r>
              <a:rPr lang="hi-IN" sz="2400" dirty="0">
                <a:latin typeface="Open Sans" panose="020B0606030504020204" pitchFamily="34" charset="0"/>
                <a:ea typeface="Open Sans" panose="020B0606030504020204" pitchFamily="34" charset="0"/>
                <a:cs typeface="Open Sans" panose="020B0606030504020204" pitchFamily="34" charset="0"/>
              </a:rPr>
              <a:t>|</a:t>
            </a:r>
            <a:r>
              <a:rPr lang="en-US" sz="2400" dirty="0">
                <a:latin typeface="Open Sans" panose="020B0606030504020204" pitchFamily="34" charset="0"/>
                <a:ea typeface="Open Sans" panose="020B0606030504020204" pitchFamily="34" charset="0"/>
                <a:cs typeface="Open Sans" panose="020B0606030504020204" pitchFamily="34" charset="0"/>
              </a:rPr>
              <a:t> और सांस द्वारा शरीर में ले लिए जाते हैं।</a:t>
            </a:r>
          </a:p>
          <a:p>
            <a:pPr marL="0" indent="0" algn="l" rtl="0"/>
            <a:r>
              <a:rPr lang="en-US" sz="2400" dirty="0">
                <a:latin typeface="Open Sans" panose="020B0606030504020204" pitchFamily="34" charset="0"/>
                <a:ea typeface="Open Sans" panose="020B0606030504020204" pitchFamily="34" charset="0"/>
                <a:cs typeface="Open Sans" panose="020B0606030504020204" pitchFamily="34" charset="0"/>
              </a:rPr>
              <a:t>वे फेफड़ों को नुकसान पहुंचाकर श्वसन तंत्र को प्रभावित करते हैं तथा गंभीर मामलों में उनमें तरल पदार्थ भर देते हैं।</a:t>
            </a:r>
          </a:p>
          <a:p>
            <a:pPr marL="0" indent="0" algn="l" rtl="0"/>
            <a:r>
              <a:rPr lang="en-US" sz="2400" dirty="0">
                <a:latin typeface="Open Sans" panose="020B0606030504020204" pitchFamily="34" charset="0"/>
                <a:ea typeface="Open Sans" panose="020B0606030504020204" pitchFamily="34" charset="0"/>
                <a:cs typeface="Open Sans" panose="020B0606030504020204" pitchFamily="34" charset="0"/>
              </a:rPr>
              <a:t>इनमें खांसी, घुटन, सीने में जकड़न, मतली, सिरदर्द और आंखों से पानी आना जैसे लक्षण उत्पन्न होते हैं।</a:t>
            </a:r>
          </a:p>
          <a:p>
            <a:pPr marL="0" indent="0" algn="l" rtl="0"/>
            <a:r>
              <a:rPr lang="en-US" sz="2400" dirty="0">
                <a:latin typeface="Open Sans" panose="020B0606030504020204" pitchFamily="34" charset="0"/>
                <a:ea typeface="Open Sans" panose="020B0606030504020204" pitchFamily="34" charset="0"/>
                <a:cs typeface="Open Sans" panose="020B0606030504020204" pitchFamily="34" charset="0"/>
              </a:rPr>
              <a:t>इसके बाद दो से चार घंटे की एक सुप्त अवधि होती है जिसके दौरान व्यक्ति ठीक हो जाता है। विलंबित प्रभावों में तेज़ और उथली साँसें, दर्दनाक खांसी, बेचैनी और थकान, सदमा और अक्सर मृत्यु शामिल हैं।</a:t>
            </a:r>
          </a:p>
          <a:p>
            <a:pPr marL="0" indent="0" algn="l" rtl="0">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457201" y="2857500"/>
            <a:ext cx="4281616" cy="1143000"/>
          </a:xfrm>
          <a:noFill/>
        </p:spPr>
        <p:txBody>
          <a:bodyPr>
            <a:normAutofit fontScale="90000"/>
          </a:bodyPr>
          <a:lstStyle/>
          <a:p>
            <a:pPr algn="l" rtl="0"/>
            <a:r>
              <a:rPr lang="en-US" altLang="en-US" sz="4000" b="1" u="sng" dirty="0">
                <a:solidFill>
                  <a:srgbClr val="C00000"/>
                </a:solidFill>
                <a:latin typeface="Open Sans" panose="020B0606030504020204" pitchFamily="34" charset="0"/>
                <a:ea typeface="Open Sans" panose="020B0606030504020204" pitchFamily="34" charset="0"/>
                <a:cs typeface="Open Sans" panose="020B0606030504020204" pitchFamily="34" charset="0"/>
              </a:rPr>
              <a:t>घुटन पैदा करने वाले एजेंट</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a:extLst>
              <a:ext uri="{FF2B5EF4-FFF2-40B4-BE49-F238E27FC236}">
                <a16:creationId xmlns:a16="http://schemas.microsoft.com/office/drawing/2014/main" id="{D36ED350-C01E-9C7D-BA70-4036DDFDF797}"/>
              </a:ext>
            </a:extLst>
          </p:cNvPr>
          <p:cNvSpPr>
            <a:spLocks noGrp="1"/>
          </p:cNvSpPr>
          <p:nvPr>
            <p:ph type="sldNum" sz="quarter" idx="12"/>
          </p:nvPr>
        </p:nvSpPr>
        <p:spPr/>
        <p:txBody>
          <a:bodyPr/>
          <a:lstStyle/>
          <a:p>
            <a:pPr algn="l" rtl="0"/>
            <a:fld id="{2BB1E14F-796C-409E-9B94-89634ADD74DA}" type="slidenum">
              <a:rPr lang="en-IN" smtClean="0"/>
              <a:t>48</a:t>
            </a:fld>
            <a:endParaRPr lang="en-IN"/>
          </a:p>
        </p:txBody>
      </p:sp>
    </p:spTree>
    <p:extLst>
      <p:ext uri="{BB962C8B-B14F-4D97-AF65-F5344CB8AC3E}">
        <p14:creationId xmlns:p14="http://schemas.microsoft.com/office/powerpoint/2010/main" val="10897852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05712" y="2255837"/>
            <a:ext cx="2942969" cy="1325563"/>
          </a:xfrm>
        </p:spPr>
        <p:txBody>
          <a:bodyPr>
            <a:normAutofit fontScale="90000"/>
          </a:bodyPr>
          <a:lstStyle/>
          <a:p>
            <a:pPr algn="l" rtl="0"/>
            <a:r>
              <a:rPr lang="en-US" altLang="en-US" b="1" u="sng" dirty="0">
                <a:solidFill>
                  <a:srgbClr val="C00000"/>
                </a:solidFill>
                <a:latin typeface="Open Sans" panose="020B0606030504020204" pitchFamily="34" charset="0"/>
                <a:ea typeface="Open Sans" panose="020B0606030504020204" pitchFamily="34" charset="0"/>
                <a:cs typeface="Open Sans" panose="020B0606030504020204" pitchFamily="34" charset="0"/>
              </a:rPr>
              <a:t>घुटन पैदा करने वाले एजेंट</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rtl="0"/>
            <a:endParaRPr lang="en-IN"/>
          </a:p>
        </p:txBody>
      </p:sp>
      <p:graphicFrame>
        <p:nvGraphicFramePr>
          <p:cNvPr id="16" name="Group 82"/>
          <p:cNvGraphicFramePr>
            <a:graphicFrameLocks/>
          </p:cNvGraphicFramePr>
          <p:nvPr>
            <p:extLst>
              <p:ext uri="{D42A27DB-BD31-4B8C-83A1-F6EECF244321}">
                <p14:modId xmlns:p14="http://schemas.microsoft.com/office/powerpoint/2010/main" val="3225520937"/>
              </p:ext>
            </p:extLst>
          </p:nvPr>
        </p:nvGraphicFramePr>
        <p:xfrm>
          <a:off x="4411361" y="832921"/>
          <a:ext cx="6421401" cy="4665836"/>
        </p:xfrm>
        <a:graphic>
          <a:graphicData uri="http://schemas.openxmlformats.org/drawingml/2006/table">
            <a:tbl>
              <a:tblPr/>
              <a:tblGrid>
                <a:gridCol w="2400793">
                  <a:extLst>
                    <a:ext uri="{9D8B030D-6E8A-4147-A177-3AD203B41FA5}">
                      <a16:colId xmlns:a16="http://schemas.microsoft.com/office/drawing/2014/main" val="20000"/>
                    </a:ext>
                  </a:extLst>
                </a:gridCol>
                <a:gridCol w="1880140">
                  <a:extLst>
                    <a:ext uri="{9D8B030D-6E8A-4147-A177-3AD203B41FA5}">
                      <a16:colId xmlns:a16="http://schemas.microsoft.com/office/drawing/2014/main" val="20001"/>
                    </a:ext>
                  </a:extLst>
                </a:gridCol>
                <a:gridCol w="2140468">
                  <a:extLst>
                    <a:ext uri="{9D8B030D-6E8A-4147-A177-3AD203B41FA5}">
                      <a16:colId xmlns:a16="http://schemas.microsoft.com/office/drawing/2014/main" val="20002"/>
                    </a:ext>
                  </a:extLst>
                </a:gridCol>
              </a:tblGrid>
              <a:tr h="115144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साधारण नाम</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सैन्य प्रतीक</a:t>
                      </a:r>
                    </a:p>
                  </a:txBody>
                  <a:tcPr marL="91441" marR="91441" marT="38552" marB="3855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एक विषैली गैस</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(सीजी)</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सीओसीएल2</a:t>
                      </a:r>
                    </a:p>
                  </a:txBody>
                  <a:tcPr marL="91441" marR="91441" marT="38552" marB="385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क्लोरीन</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(सीएल)</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91441" marR="91441" marT="38552" marB="3855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43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rPr>
                        <a:t>अस्थिरता / दृढ़ता</a:t>
                      </a:r>
                    </a:p>
                  </a:txBody>
                  <a:tcPr marL="91441" marR="91441" marT="38552" marB="3855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rPr>
                        <a:t>गैर-स्थायी</a:t>
                      </a:r>
                    </a:p>
                  </a:txBody>
                  <a:tcPr marL="91441" marR="91441" marT="38552" marB="3855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algn="l" rtl="0"/>
                      <a:endParaRPr lang="en-IN"/>
                    </a:p>
                  </a:txBody>
                  <a:tcPr/>
                </a:tc>
                <a:extLst>
                  <a:ext uri="{0D108BD9-81ED-4DB2-BD59-A6C34878D82A}">
                    <a16:rowId xmlns:a16="http://schemas.microsoft.com/office/drawing/2014/main" val="10001"/>
                  </a:ext>
                </a:extLst>
              </a:tr>
              <a:tr h="3943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i-IN" sz="2000" b="0" i="0" u="none" strike="noStrike" cap="none" normalizeH="0" baseline="0" dirty="0">
                          <a:ln>
                            <a:noFill/>
                          </a:ln>
                          <a:solidFill>
                            <a:schemeClr val="tx1"/>
                          </a:solidFill>
                          <a:effectLst/>
                          <a:latin typeface="Times New Roman" pitchFamily="18" charset="0"/>
                          <a:cs typeface="Times New Roman" pitchFamily="18" charset="0"/>
                        </a:rPr>
                        <a:t>कार्यवाही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की</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दर</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txBody>
                  <a:tcPr marL="91441" marR="91441" marT="38552" marB="3855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rPr>
                        <a:t>तेज़</a:t>
                      </a:r>
                    </a:p>
                  </a:txBody>
                  <a:tcPr marL="91441" marR="91441" marT="38552" marB="3855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algn="l" rtl="0"/>
                      <a:endParaRPr lang="en-IN"/>
                    </a:p>
                  </a:txBody>
                  <a:tcPr/>
                </a:tc>
                <a:extLst>
                  <a:ext uri="{0D108BD9-81ED-4DB2-BD59-A6C34878D82A}">
                    <a16:rowId xmlns:a16="http://schemas.microsoft.com/office/drawing/2014/main" val="10002"/>
                  </a:ext>
                </a:extLst>
              </a:tr>
              <a:tr h="3943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प्रवेश</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मार्ग</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txBody>
                  <a:tcPr marL="91441" marR="91441" marT="38552" marB="3855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rPr>
                        <a:t>श्वसन</a:t>
                      </a:r>
                    </a:p>
                  </a:txBody>
                  <a:tcPr marL="91441" marR="91441" marT="38552" marB="3855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algn="l" rtl="0"/>
                      <a:endParaRPr lang="en-IN"/>
                    </a:p>
                  </a:txBody>
                  <a:tcPr/>
                </a:tc>
                <a:extLst>
                  <a:ext uri="{0D108BD9-81ED-4DB2-BD59-A6C34878D82A}">
                    <a16:rowId xmlns:a16="http://schemas.microsoft.com/office/drawing/2014/main" val="10003"/>
                  </a:ext>
                </a:extLst>
              </a:tr>
              <a:tr h="4527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altLang="ar-SA" sz="2000" b="0" dirty="0" err="1">
                          <a:latin typeface="Open Sans" panose="020B0606030504020204" pitchFamily="34" charset="0"/>
                          <a:ea typeface="Open Sans" panose="020B0606030504020204" pitchFamily="34" charset="0"/>
                          <a:cs typeface="+mj-cs"/>
                        </a:rPr>
                        <a:t>गंध</a:t>
                      </a:r>
                      <a:endParaRPr kumimoji="0" lang="en-US" sz="2000" b="0" i="0" u="none" strike="noStrike" cap="none" normalizeH="0" baseline="0" dirty="0">
                        <a:ln>
                          <a:noFill/>
                        </a:ln>
                        <a:solidFill>
                          <a:schemeClr val="tx1"/>
                        </a:solidFill>
                        <a:effectLst/>
                        <a:latin typeface="Times New Roman" pitchFamily="18" charset="0"/>
                        <a:cs typeface="+mj-cs"/>
                      </a:endParaRPr>
                    </a:p>
                  </a:txBody>
                  <a:tcPr marL="91441" marR="91441" marT="38552" marB="3855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rPr>
                        <a:t>म्याऊ-माऊन घास</a:t>
                      </a:r>
                    </a:p>
                  </a:txBody>
                  <a:tcPr marL="91441" marR="91441" marT="38552" marB="385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विरंजित करना</a:t>
                      </a:r>
                    </a:p>
                  </a:txBody>
                  <a:tcPr marL="91441" marR="91441" marT="38552" marB="3855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9577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लक्षण</a:t>
                      </a:r>
                    </a:p>
                  </a:txBody>
                  <a:tcPr marL="91441" marR="91441" marT="38552" marB="3855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rPr>
                        <a:t>*खांसी*घुटन* सीने में जकड़न</a:t>
                      </a:r>
                    </a:p>
                  </a:txBody>
                  <a:tcPr marL="91441" marR="91441" marT="38552" marB="3855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algn="l" rtl="0"/>
                      <a:endParaRPr lang="en-IN"/>
                    </a:p>
                  </a:txBody>
                  <a:tcPr/>
                </a:tc>
                <a:extLst>
                  <a:ext uri="{0D108BD9-81ED-4DB2-BD59-A6C34878D82A}">
                    <a16:rowId xmlns:a16="http://schemas.microsoft.com/office/drawing/2014/main" val="10005"/>
                  </a:ext>
                </a:extLst>
              </a:tr>
              <a:tr h="3943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सुरक्षा</a:t>
                      </a:r>
                    </a:p>
                  </a:txBody>
                  <a:tcPr marL="91441" marR="91441" marT="38552" marB="3855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श्वसन, त्वचा</a:t>
                      </a:r>
                    </a:p>
                  </a:txBody>
                  <a:tcPr marL="91441" marR="91441" marT="38552" marB="3855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algn="l" rtl="0"/>
                      <a:endParaRPr lang="en-IN"/>
                    </a:p>
                  </a:txBody>
                  <a:tcPr/>
                </a:tc>
                <a:extLst>
                  <a:ext uri="{0D108BD9-81ED-4DB2-BD59-A6C34878D82A}">
                    <a16:rowId xmlns:a16="http://schemas.microsoft.com/office/drawing/2014/main" val="10006"/>
                  </a:ext>
                </a:extLst>
              </a:tr>
              <a:tr h="3943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प्राथमिक चिकित्सा</a:t>
                      </a:r>
                    </a:p>
                  </a:txBody>
                  <a:tcPr marL="91441" marR="91441" marT="38552" marB="3855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क्षेत्र से ले जाना</a:t>
                      </a:r>
                    </a:p>
                  </a:txBody>
                  <a:tcPr marL="91441" marR="91441" marT="38552" marB="3855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algn="l" rtl="0"/>
                      <a:endParaRPr lang="en-IN"/>
                    </a:p>
                  </a:txBody>
                  <a:tcPr/>
                </a:tc>
                <a:extLst>
                  <a:ext uri="{0D108BD9-81ED-4DB2-BD59-A6C34878D82A}">
                    <a16:rowId xmlns:a16="http://schemas.microsoft.com/office/drawing/2014/main" val="10007"/>
                  </a:ext>
                </a:extLst>
              </a:tr>
              <a:tr h="3943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शुद्धीकरण</a:t>
                      </a:r>
                    </a:p>
                  </a:txBody>
                  <a:tcPr marL="91441" marR="91441" marT="38552" marB="3855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rPr>
                        <a:t>वातन</a:t>
                      </a:r>
                    </a:p>
                  </a:txBody>
                  <a:tcPr marL="91441" marR="91441" marT="38552" marB="3855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pPr algn="l" rtl="0"/>
                      <a:endParaRPr lang="en-IN"/>
                    </a:p>
                  </a:txBody>
                  <a:tcPr/>
                </a:tc>
                <a:extLst>
                  <a:ext uri="{0D108BD9-81ED-4DB2-BD59-A6C34878D82A}">
                    <a16:rowId xmlns:a16="http://schemas.microsoft.com/office/drawing/2014/main" val="10008"/>
                  </a:ext>
                </a:extLst>
              </a:tr>
            </a:tbl>
          </a:graphicData>
        </a:graphic>
      </p:graphicFrame>
      <p:sp>
        <p:nvSpPr>
          <p:cNvPr id="2" name="Slide Number Placeholder 1">
            <a:extLst>
              <a:ext uri="{FF2B5EF4-FFF2-40B4-BE49-F238E27FC236}">
                <a16:creationId xmlns:a16="http://schemas.microsoft.com/office/drawing/2014/main" id="{660FC4F0-03EB-80F5-FB43-37EDBB08077E}"/>
              </a:ext>
            </a:extLst>
          </p:cNvPr>
          <p:cNvSpPr>
            <a:spLocks noGrp="1"/>
          </p:cNvSpPr>
          <p:nvPr>
            <p:ph type="sldNum" sz="quarter" idx="12"/>
          </p:nvPr>
        </p:nvSpPr>
        <p:spPr/>
        <p:txBody>
          <a:bodyPr/>
          <a:lstStyle/>
          <a:p>
            <a:pPr algn="l" rtl="0"/>
            <a:fld id="{2BB1E14F-796C-409E-9B94-89634ADD74DA}" type="slidenum">
              <a:rPr lang="en-IN" smtClean="0"/>
              <a:t>49</a:t>
            </a:fld>
            <a:endParaRPr lang="en-IN"/>
          </a:p>
        </p:txBody>
      </p:sp>
    </p:spTree>
    <p:extLst>
      <p:ext uri="{BB962C8B-B14F-4D97-AF65-F5344CB8AC3E}">
        <p14:creationId xmlns:p14="http://schemas.microsoft.com/office/powerpoint/2010/main" val="1789949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rtl="0"/>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250724" y="1295400"/>
            <a:ext cx="7484076" cy="4572000"/>
          </a:xfrm>
          <a:noFill/>
        </p:spPr>
        <p:txBody>
          <a:bodyPr>
            <a:noAutofit/>
          </a:bodyPr>
          <a:lstStyle/>
          <a:p>
            <a:pPr marL="0" indent="0" algn="l" rtl="0">
              <a:lnSpc>
                <a:spcPct val="200000"/>
              </a:lnSpc>
              <a:buNone/>
            </a:pPr>
            <a:r>
              <a:rPr lang="en-US" sz="2400" dirty="0">
                <a:latin typeface="Open Sans" panose="020B0606030504020204" pitchFamily="34" charset="0"/>
                <a:ea typeface="Open Sans" panose="020B0606030504020204" pitchFamily="34" charset="0"/>
                <a:cs typeface="Open Sans" panose="020B0606030504020204" pitchFamily="34" charset="0"/>
              </a:rPr>
              <a:t>रासायनिक हथियारों के प्रयोग की विभिन्न योजनाओं को इसलिए कार्यान्वित नहीं किया गया क्योंकि युद्ध के मैदान में ऐसे हथियारों को अपमानजनक माना जाता था।</a:t>
            </a:r>
          </a:p>
          <a:p>
            <a:pPr marL="0" indent="0" algn="l" rtl="0">
              <a:lnSpc>
                <a:spcPct val="200000"/>
              </a:lnSpc>
              <a:buNone/>
            </a:pPr>
            <a:r>
              <a:rPr lang="en-US" sz="2400" dirty="0">
                <a:latin typeface="Open Sans" panose="020B0606030504020204" pitchFamily="34" charset="0"/>
                <a:ea typeface="Open Sans" panose="020B0606030504020204" pitchFamily="34" charset="0"/>
                <a:cs typeface="Open Sans" panose="020B0606030504020204" pitchFamily="34" charset="0"/>
              </a:rPr>
              <a:t>1863 - संयुक्त राज्य अमेरिका के अलगाव युद्ध (1861-1865) के दौरान दक्षिणी सेनाओं के खिलाफ क्लोरीन से भरे गोले का विकास </a:t>
            </a:r>
            <a:r>
              <a:rPr lang="en-US" sz="2400" dirty="0" err="1">
                <a:latin typeface="Open Sans" panose="020B0606030504020204" pitchFamily="34" charset="0"/>
                <a:ea typeface="Open Sans" panose="020B0606030504020204" pitchFamily="34" charset="0"/>
                <a:cs typeface="Open Sans" panose="020B0606030504020204" pitchFamily="34" charset="0"/>
              </a:rPr>
              <a:t>किया</a:t>
            </a:r>
            <a:r>
              <a:rPr lang="en-US" sz="2400" dirty="0">
                <a:latin typeface="Open Sans" panose="020B0606030504020204" pitchFamily="34" charset="0"/>
                <a:ea typeface="Open Sans" panose="020B0606030504020204" pitchFamily="34" charset="0"/>
                <a:cs typeface="Open Sans" panose="020B0606030504020204" pitchFamily="34" charset="0"/>
              </a:rPr>
              <a:t> </a:t>
            </a:r>
            <a:r>
              <a:rPr lang="en-US" sz="2400" dirty="0" err="1">
                <a:latin typeface="Open Sans" panose="020B0606030504020204" pitchFamily="34" charset="0"/>
                <a:ea typeface="Open Sans" panose="020B0606030504020204" pitchFamily="34" charset="0"/>
                <a:cs typeface="Open Sans" panose="020B0606030504020204" pitchFamily="34" charset="0"/>
              </a:rPr>
              <a:t>गया</a:t>
            </a:r>
            <a:r>
              <a:rPr lang="en-US" sz="2400" dirty="0">
                <a:latin typeface="Open Sans" panose="020B0606030504020204" pitchFamily="34" charset="0"/>
                <a:ea typeface="Open Sans" panose="020B0606030504020204" pitchFamily="34" charset="0"/>
                <a:cs typeface="Open Sans" panose="020B0606030504020204" pitchFamily="34" charset="0"/>
              </a:rPr>
              <a:t> </a:t>
            </a:r>
            <a:r>
              <a:rPr lang="en-US" sz="2400" dirty="0" err="1">
                <a:latin typeface="Open Sans" panose="020B0606030504020204" pitchFamily="34" charset="0"/>
                <a:ea typeface="Open Sans" panose="020B0606030504020204" pitchFamily="34" charset="0"/>
                <a:cs typeface="Open Sans" panose="020B0606030504020204" pitchFamily="34" charset="0"/>
              </a:rPr>
              <a:t>था</a:t>
            </a:r>
            <a:r>
              <a:rPr lang="en-US" sz="2400" dirty="0">
                <a:latin typeface="Open Sans" panose="020B0606030504020204" pitchFamily="34" charset="0"/>
                <a:ea typeface="Open Sans" panose="020B0606030504020204" pitchFamily="34" charset="0"/>
                <a:cs typeface="Open Sans" panose="020B0606030504020204" pitchFamily="34" charset="0"/>
              </a:rPr>
              <a:t> </a:t>
            </a:r>
            <a:r>
              <a:rPr lang="en-US" sz="2400" dirty="0" err="1">
                <a:latin typeface="Open Sans" panose="020B0606030504020204" pitchFamily="34" charset="0"/>
                <a:ea typeface="Open Sans" panose="020B0606030504020204" pitchFamily="34" charset="0"/>
                <a:cs typeface="Open Sans" panose="020B0606030504020204" pitchFamily="34" charset="0"/>
              </a:rPr>
              <a:t>अस्वीकार</a:t>
            </a:r>
            <a:r>
              <a:rPr lang="en-US" sz="2400" dirty="0">
                <a:latin typeface="Open Sans" panose="020B0606030504020204" pitchFamily="34" charset="0"/>
                <a:ea typeface="Open Sans" panose="020B0606030504020204" pitchFamily="34" charset="0"/>
                <a:cs typeface="Open Sans" panose="020B0606030504020204" pitchFamily="34" charset="0"/>
              </a:rPr>
              <a:t> कर दिया।</a:t>
            </a:r>
          </a:p>
          <a:p>
            <a:pPr marL="0" indent="0" algn="l" rtl="0">
              <a:lnSpc>
                <a:spcPct val="200000"/>
              </a:lnSpc>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197707" y="1942070"/>
            <a:ext cx="4151871" cy="1143000"/>
          </a:xfrm>
          <a:noFill/>
        </p:spPr>
        <p:txBody>
          <a:bodyPr>
            <a:normAutofit/>
          </a:bodyPr>
          <a:lstStyle/>
          <a:p>
            <a:pPr algn="l" rtl="0"/>
            <a:r>
              <a:rPr lang="en-IN" sz="4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rPr>
              <a:t>19 वीं सदी</a:t>
            </a:r>
          </a:p>
        </p:txBody>
      </p:sp>
      <p:sp>
        <p:nvSpPr>
          <p:cNvPr id="2" name="Slide Number Placeholder 1">
            <a:extLst>
              <a:ext uri="{FF2B5EF4-FFF2-40B4-BE49-F238E27FC236}">
                <a16:creationId xmlns:a16="http://schemas.microsoft.com/office/drawing/2014/main" id="{FB46D80E-0876-D2D9-8E95-B02B1D86E10E}"/>
              </a:ext>
            </a:extLst>
          </p:cNvPr>
          <p:cNvSpPr>
            <a:spLocks noGrp="1"/>
          </p:cNvSpPr>
          <p:nvPr>
            <p:ph type="sldNum" sz="quarter" idx="12"/>
          </p:nvPr>
        </p:nvSpPr>
        <p:spPr/>
        <p:txBody>
          <a:bodyPr/>
          <a:lstStyle/>
          <a:p>
            <a:pPr algn="l" rtl="0"/>
            <a:fld id="{2BB1E14F-796C-409E-9B94-89634ADD74DA}" type="slidenum">
              <a:rPr lang="en-IN" smtClean="0"/>
              <a:t>5</a:t>
            </a:fld>
            <a:endParaRPr lang="en-IN"/>
          </a:p>
        </p:txBody>
      </p:sp>
    </p:spTree>
    <p:extLst>
      <p:ext uri="{BB962C8B-B14F-4D97-AF65-F5344CB8AC3E}">
        <p14:creationId xmlns:p14="http://schemas.microsoft.com/office/powerpoint/2010/main" val="4903117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13951" y="2275048"/>
            <a:ext cx="3696730" cy="1325563"/>
          </a:xfrm>
        </p:spPr>
        <p:txBody>
          <a:bodyPr/>
          <a:lstStyle/>
          <a:p>
            <a:pPr algn="l" rtl="0"/>
            <a:r>
              <a:rPr lang="en-US" altLang="ar-SA" sz="3300" b="1" u="sng" dirty="0">
                <a:solidFill>
                  <a:srgbClr val="C00000"/>
                </a:solidFill>
                <a:latin typeface="Open Sans" panose="020B0606030504020204" pitchFamily="34" charset="0"/>
                <a:ea typeface="Open Sans" panose="020B0606030504020204" pitchFamily="34" charset="0"/>
                <a:cs typeface="Open Sans" panose="020B0606030504020204" pitchFamily="34" charset="0"/>
              </a:rPr>
              <a:t>घुटन पैदा करने वाले एजेंट</a:t>
            </a:r>
            <a:endParaRPr lang="en-US"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rtl="0"/>
            <a:endParaRPr lang="en-IN"/>
          </a:p>
        </p:txBody>
      </p:sp>
      <p:graphicFrame>
        <p:nvGraphicFramePr>
          <p:cNvPr id="16" name="Table 6">
            <a:extLst>
              <a:ext uri="{FF2B5EF4-FFF2-40B4-BE49-F238E27FC236}">
                <a16:creationId xmlns:a16="http://schemas.microsoft.com/office/drawing/2014/main" id="{2D794DD6-5FBD-A0EA-81C0-C13796FB4109}"/>
              </a:ext>
            </a:extLst>
          </p:cNvPr>
          <p:cNvGraphicFramePr>
            <a:graphicFrameLocks/>
          </p:cNvGraphicFramePr>
          <p:nvPr>
            <p:extLst>
              <p:ext uri="{D42A27DB-BD31-4B8C-83A1-F6EECF244321}">
                <p14:modId xmlns:p14="http://schemas.microsoft.com/office/powerpoint/2010/main" val="2038300935"/>
              </p:ext>
            </p:extLst>
          </p:nvPr>
        </p:nvGraphicFramePr>
        <p:xfrm>
          <a:off x="4448432" y="1219207"/>
          <a:ext cx="6752967" cy="5173132"/>
        </p:xfrm>
        <a:graphic>
          <a:graphicData uri="http://schemas.openxmlformats.org/drawingml/2006/table">
            <a:tbl>
              <a:tblPr firstRow="1" bandRow="1">
                <a:tableStyleId>{5C22544A-7EE6-4342-B048-85BDC9FD1C3A}</a:tableStyleId>
              </a:tblPr>
              <a:tblGrid>
                <a:gridCol w="2521626">
                  <a:extLst>
                    <a:ext uri="{9D8B030D-6E8A-4147-A177-3AD203B41FA5}">
                      <a16:colId xmlns:a16="http://schemas.microsoft.com/office/drawing/2014/main" val="1826095563"/>
                    </a:ext>
                  </a:extLst>
                </a:gridCol>
                <a:gridCol w="1980352">
                  <a:extLst>
                    <a:ext uri="{9D8B030D-6E8A-4147-A177-3AD203B41FA5}">
                      <a16:colId xmlns:a16="http://schemas.microsoft.com/office/drawing/2014/main" val="611367072"/>
                    </a:ext>
                  </a:extLst>
                </a:gridCol>
                <a:gridCol w="2250989">
                  <a:extLst>
                    <a:ext uri="{9D8B030D-6E8A-4147-A177-3AD203B41FA5}">
                      <a16:colId xmlns:a16="http://schemas.microsoft.com/office/drawing/2014/main" val="1085815596"/>
                    </a:ext>
                  </a:extLst>
                </a:gridCol>
              </a:tblGrid>
              <a:tr h="1195709">
                <a:tc>
                  <a:txBody>
                    <a:bodyPr/>
                    <a:lstStyle/>
                    <a:p>
                      <a:pPr marL="228600" marR="114300" algn="l" rtl="0">
                        <a:lnSpc>
                          <a:spcPct val="150000"/>
                        </a:lnSpc>
                        <a:spcAft>
                          <a:spcPts val="600"/>
                        </a:spcAft>
                      </a:pPr>
                      <a:r>
                        <a:rPr lang="en-US" sz="2400" b="1" dirty="0">
                          <a:effectLst/>
                          <a:latin typeface="Times New Roman" panose="02020603050405020304" pitchFamily="18" charset="0"/>
                          <a:ea typeface="Times New Roman" panose="02020603050405020304" pitchFamily="18" charset="0"/>
                        </a:rPr>
                        <a:t>गुण</a:t>
                      </a:r>
                      <a:endParaRPr lang="en-IN" sz="2800" dirty="0">
                        <a:effectLst/>
                        <a:latin typeface="Times New Roman" panose="02020603050405020304" pitchFamily="18" charset="0"/>
                        <a:ea typeface="Times New Roman" panose="02020603050405020304" pitchFamily="18" charset="0"/>
                      </a:endParaRPr>
                    </a:p>
                  </a:txBody>
                  <a:tcPr marL="81280" marR="81280" marT="0" marB="0"/>
                </a:tc>
                <a:tc>
                  <a:txBody>
                    <a:bodyPr/>
                    <a:lstStyle/>
                    <a:p>
                      <a:pPr marL="228600" marR="114300" algn="l" rtl="0">
                        <a:lnSpc>
                          <a:spcPct val="150000"/>
                        </a:lnSpc>
                        <a:spcAft>
                          <a:spcPts val="600"/>
                        </a:spcAft>
                      </a:pPr>
                      <a:r>
                        <a:rPr lang="en-US" sz="2400" b="1">
                          <a:effectLst/>
                          <a:latin typeface="Times New Roman" panose="02020603050405020304" pitchFamily="18" charset="0"/>
                          <a:ea typeface="Times New Roman" panose="02020603050405020304" pitchFamily="18" charset="0"/>
                        </a:rPr>
                        <a:t>COCl2 (फॉस्जीन)</a:t>
                      </a:r>
                      <a:endParaRPr lang="en-IN" sz="2800">
                        <a:effectLst/>
                        <a:latin typeface="Times New Roman" panose="02020603050405020304" pitchFamily="18" charset="0"/>
                        <a:ea typeface="Times New Roman" panose="02020603050405020304" pitchFamily="18" charset="0"/>
                      </a:endParaRPr>
                    </a:p>
                  </a:txBody>
                  <a:tcPr marL="81280" marR="81280" marT="0" marB="0"/>
                </a:tc>
                <a:tc>
                  <a:txBody>
                    <a:bodyPr/>
                    <a:lstStyle/>
                    <a:p>
                      <a:pPr marL="228600" marR="114300" algn="l" rtl="0">
                        <a:lnSpc>
                          <a:spcPct val="150000"/>
                        </a:lnSpc>
                        <a:spcAft>
                          <a:spcPts val="600"/>
                        </a:spcAft>
                      </a:pPr>
                      <a:r>
                        <a:rPr lang="en-US" sz="2400" b="1" dirty="0">
                          <a:effectLst/>
                          <a:latin typeface="Times New Roman" panose="02020603050405020304" pitchFamily="18" charset="0"/>
                          <a:ea typeface="Times New Roman" panose="02020603050405020304" pitchFamily="18" charset="0"/>
                        </a:rPr>
                        <a:t>सीसीएल</a:t>
                      </a:r>
                      <a:r>
                        <a:rPr lang="en-US" sz="2400" b="1" baseline="-25000" dirty="0">
                          <a:effectLst/>
                          <a:latin typeface="Times New Roman" panose="02020603050405020304" pitchFamily="18" charset="0"/>
                          <a:ea typeface="Times New Roman" panose="02020603050405020304" pitchFamily="18" charset="0"/>
                        </a:rPr>
                        <a:t>3</a:t>
                      </a:r>
                      <a:r>
                        <a:rPr lang="en-US" sz="2400" b="1" dirty="0">
                          <a:effectLst/>
                          <a:latin typeface="Times New Roman" panose="02020603050405020304" pitchFamily="18" charset="0"/>
                          <a:ea typeface="Times New Roman" panose="02020603050405020304" pitchFamily="18" charset="0"/>
                        </a:rPr>
                        <a:t>O </a:t>
                      </a:r>
                      <a:r>
                        <a:rPr lang="en-US" sz="2400" b="1" dirty="0" err="1">
                          <a:effectLst/>
                          <a:latin typeface="Times New Roman" panose="02020603050405020304" pitchFamily="18" charset="0"/>
                          <a:ea typeface="Times New Roman" panose="02020603050405020304" pitchFamily="18" charset="0"/>
                        </a:rPr>
                        <a:t>COCl</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डाइ</a:t>
                      </a:r>
                      <a:r>
                        <a:rPr lang="hi-IN"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फोसजीन</a:t>
                      </a:r>
                      <a:r>
                        <a:rPr lang="en-US" sz="2400" b="1" dirty="0">
                          <a:effectLst/>
                          <a:latin typeface="Times New Roman" panose="02020603050405020304" pitchFamily="18" charset="0"/>
                          <a:ea typeface="Times New Roman" panose="02020603050405020304" pitchFamily="18" charset="0"/>
                        </a:rPr>
                        <a:t>)</a:t>
                      </a:r>
                      <a:endParaRPr lang="en-IN" sz="2800" dirty="0">
                        <a:effectLst/>
                        <a:latin typeface="Times New Roman" panose="02020603050405020304" pitchFamily="18" charset="0"/>
                        <a:ea typeface="Times New Roman" panose="02020603050405020304" pitchFamily="18" charset="0"/>
                      </a:endParaRPr>
                    </a:p>
                  </a:txBody>
                  <a:tcPr marL="81280" marR="81280" marT="0" marB="0"/>
                </a:tc>
                <a:extLst>
                  <a:ext uri="{0D108BD9-81ED-4DB2-BD59-A6C34878D82A}">
                    <a16:rowId xmlns:a16="http://schemas.microsoft.com/office/drawing/2014/main" val="2428292171"/>
                  </a:ext>
                </a:extLst>
              </a:tr>
              <a:tr h="559747">
                <a:tc>
                  <a:txBody>
                    <a:bodyPr/>
                    <a:lstStyle/>
                    <a:p>
                      <a:pPr marL="228600" marR="114300" algn="l" rtl="0">
                        <a:lnSpc>
                          <a:spcPct val="150000"/>
                        </a:lnSpc>
                        <a:spcAft>
                          <a:spcPts val="600"/>
                        </a:spcAft>
                        <a:tabLst>
                          <a:tab pos="622300" algn="l"/>
                        </a:tabLst>
                      </a:pPr>
                      <a:r>
                        <a:rPr lang="hi-IN" sz="1800" b="0" i="0" kern="1200" dirty="0">
                          <a:solidFill>
                            <a:schemeClr val="dk1"/>
                          </a:solidFill>
                          <a:effectLst/>
                          <a:latin typeface="+mn-lt"/>
                          <a:ea typeface="+mn-ea"/>
                          <a:cs typeface="+mn-cs"/>
                        </a:rPr>
                        <a:t>भौतिक अवस्था</a:t>
                      </a:r>
                      <a:endParaRPr lang="en-IN" sz="2800" dirty="0">
                        <a:effectLst/>
                        <a:latin typeface="Times New Roman" panose="02020603050405020304" pitchFamily="18" charset="0"/>
                        <a:ea typeface="Times New Roman" panose="02020603050405020304" pitchFamily="18" charset="0"/>
                      </a:endParaRPr>
                    </a:p>
                  </a:txBody>
                  <a:tcPr marL="81280" marR="81280" marT="0" marB="0"/>
                </a:tc>
                <a:tc>
                  <a:txBody>
                    <a:bodyPr/>
                    <a:lstStyle/>
                    <a:p>
                      <a:pPr marL="228600" marR="114300" algn="l" rtl="0">
                        <a:lnSpc>
                          <a:spcPct val="150000"/>
                        </a:lnSpc>
                        <a:spcAft>
                          <a:spcPts val="600"/>
                        </a:spcAft>
                      </a:pPr>
                      <a:r>
                        <a:rPr lang="en-US" sz="2400" dirty="0">
                          <a:effectLst/>
                          <a:latin typeface="Times New Roman" panose="02020603050405020304" pitchFamily="18" charset="0"/>
                          <a:ea typeface="Times New Roman" panose="02020603050405020304" pitchFamily="18" charset="0"/>
                        </a:rPr>
                        <a:t>गैस</a:t>
                      </a:r>
                      <a:endParaRPr lang="en-IN" sz="2800" dirty="0">
                        <a:effectLst/>
                        <a:latin typeface="Times New Roman" panose="02020603050405020304" pitchFamily="18" charset="0"/>
                        <a:ea typeface="Times New Roman" panose="02020603050405020304" pitchFamily="18" charset="0"/>
                      </a:endParaRPr>
                    </a:p>
                  </a:txBody>
                  <a:tcPr marL="81280" marR="81280" marT="0" marB="0"/>
                </a:tc>
                <a:tc>
                  <a:txBody>
                    <a:bodyPr/>
                    <a:lstStyle/>
                    <a:p>
                      <a:pPr marL="228600" marR="114300" algn="l" rtl="0">
                        <a:lnSpc>
                          <a:spcPct val="150000"/>
                        </a:lnSpc>
                        <a:spcAft>
                          <a:spcPts val="600"/>
                        </a:spcAft>
                      </a:pPr>
                      <a:r>
                        <a:rPr lang="en-US" sz="2400">
                          <a:effectLst/>
                          <a:latin typeface="Times New Roman" panose="02020603050405020304" pitchFamily="18" charset="0"/>
                          <a:ea typeface="Times New Roman" panose="02020603050405020304" pitchFamily="18" charset="0"/>
                        </a:rPr>
                        <a:t>गैस</a:t>
                      </a:r>
                      <a:endParaRPr lang="en-IN" sz="2800">
                        <a:effectLst/>
                        <a:latin typeface="Times New Roman" panose="02020603050405020304" pitchFamily="18" charset="0"/>
                        <a:ea typeface="Times New Roman" panose="02020603050405020304" pitchFamily="18" charset="0"/>
                      </a:endParaRPr>
                    </a:p>
                  </a:txBody>
                  <a:tcPr marL="81280" marR="81280" marT="0" marB="0"/>
                </a:tc>
                <a:extLst>
                  <a:ext uri="{0D108BD9-81ED-4DB2-BD59-A6C34878D82A}">
                    <a16:rowId xmlns:a16="http://schemas.microsoft.com/office/drawing/2014/main" val="3757315197"/>
                  </a:ext>
                </a:extLst>
              </a:tr>
              <a:tr h="856920">
                <a:tc>
                  <a:txBody>
                    <a:bodyPr/>
                    <a:lstStyle/>
                    <a:p>
                      <a:pPr marL="228600" marR="114300" algn="l" rtl="0">
                        <a:lnSpc>
                          <a:spcPct val="150000"/>
                        </a:lnSpc>
                        <a:spcAft>
                          <a:spcPts val="600"/>
                        </a:spcAft>
                        <a:tabLst>
                          <a:tab pos="622300" algn="l"/>
                        </a:tabLst>
                      </a:pPr>
                      <a:r>
                        <a:rPr lang="en-US" sz="2400">
                          <a:effectLst/>
                          <a:latin typeface="Times New Roman" panose="02020603050405020304" pitchFamily="18" charset="0"/>
                          <a:ea typeface="Times New Roman" panose="02020603050405020304" pitchFamily="18" charset="0"/>
                        </a:rPr>
                        <a:t>आणविक वजन</a:t>
                      </a:r>
                      <a:endParaRPr lang="en-IN" sz="2800">
                        <a:effectLst/>
                        <a:latin typeface="Times New Roman" panose="02020603050405020304" pitchFamily="18" charset="0"/>
                        <a:ea typeface="Times New Roman" panose="02020603050405020304" pitchFamily="18" charset="0"/>
                      </a:endParaRPr>
                    </a:p>
                  </a:txBody>
                  <a:tcPr marL="81280" marR="81280" marT="0" marB="0"/>
                </a:tc>
                <a:tc>
                  <a:txBody>
                    <a:bodyPr/>
                    <a:lstStyle/>
                    <a:p>
                      <a:pPr marL="228600" marR="114300" algn="l" rtl="0">
                        <a:lnSpc>
                          <a:spcPct val="150000"/>
                        </a:lnSpc>
                        <a:spcAft>
                          <a:spcPts val="600"/>
                        </a:spcAft>
                      </a:pPr>
                      <a:r>
                        <a:rPr lang="en-US" sz="2400" dirty="0">
                          <a:effectLst/>
                          <a:latin typeface="Times New Roman" panose="02020603050405020304" pitchFamily="18" charset="0"/>
                          <a:ea typeface="Times New Roman" panose="02020603050405020304" pitchFamily="18" charset="0"/>
                        </a:rPr>
                        <a:t>98.92</a:t>
                      </a:r>
                      <a:endParaRPr lang="en-IN" sz="2800" dirty="0">
                        <a:effectLst/>
                        <a:latin typeface="Times New Roman" panose="02020603050405020304" pitchFamily="18" charset="0"/>
                        <a:ea typeface="Times New Roman" panose="02020603050405020304" pitchFamily="18" charset="0"/>
                      </a:endParaRPr>
                    </a:p>
                  </a:txBody>
                  <a:tcPr marL="81280" marR="81280" marT="0" marB="0"/>
                </a:tc>
                <a:tc>
                  <a:txBody>
                    <a:bodyPr/>
                    <a:lstStyle/>
                    <a:p>
                      <a:pPr marL="228600" marR="114300" algn="l" rtl="0">
                        <a:lnSpc>
                          <a:spcPct val="150000"/>
                        </a:lnSpc>
                        <a:spcAft>
                          <a:spcPts val="600"/>
                        </a:spcAft>
                      </a:pPr>
                      <a:r>
                        <a:rPr lang="en-US" sz="2400" dirty="0">
                          <a:effectLst/>
                          <a:latin typeface="Times New Roman" panose="02020603050405020304" pitchFamily="18" charset="0"/>
                          <a:ea typeface="Times New Roman" panose="02020603050405020304" pitchFamily="18" charset="0"/>
                        </a:rPr>
                        <a:t>197.85</a:t>
                      </a:r>
                      <a:endParaRPr lang="en-IN" sz="2800" dirty="0">
                        <a:effectLst/>
                        <a:latin typeface="Times New Roman" panose="02020603050405020304" pitchFamily="18" charset="0"/>
                        <a:ea typeface="Times New Roman" panose="02020603050405020304" pitchFamily="18" charset="0"/>
                      </a:endParaRPr>
                    </a:p>
                  </a:txBody>
                  <a:tcPr marL="81280" marR="81280" marT="0" marB="0"/>
                </a:tc>
                <a:extLst>
                  <a:ext uri="{0D108BD9-81ED-4DB2-BD59-A6C34878D82A}">
                    <a16:rowId xmlns:a16="http://schemas.microsoft.com/office/drawing/2014/main" val="3154850766"/>
                  </a:ext>
                </a:extLst>
              </a:tr>
              <a:tr h="815546">
                <a:tc>
                  <a:txBody>
                    <a:bodyPr/>
                    <a:lstStyle/>
                    <a:p>
                      <a:pPr marL="228600" marR="114300" algn="l" rtl="0">
                        <a:lnSpc>
                          <a:spcPct val="150000"/>
                        </a:lnSpc>
                        <a:spcAft>
                          <a:spcPts val="600"/>
                        </a:spcAft>
                        <a:tabLst>
                          <a:tab pos="622300" algn="l"/>
                        </a:tabLst>
                      </a:pPr>
                      <a:r>
                        <a:rPr lang="en-US" sz="2400" dirty="0">
                          <a:effectLst/>
                          <a:latin typeface="Times New Roman" panose="02020603050405020304" pitchFamily="18" charset="0"/>
                          <a:ea typeface="Times New Roman" panose="02020603050405020304" pitchFamily="18" charset="0"/>
                        </a:rPr>
                        <a:t>25 डिग्री सेल्सियस पर द्रव घनत्व</a:t>
                      </a:r>
                      <a:endParaRPr lang="en-IN" sz="2800" dirty="0">
                        <a:effectLst/>
                        <a:latin typeface="Times New Roman" panose="02020603050405020304" pitchFamily="18" charset="0"/>
                        <a:ea typeface="Times New Roman" panose="02020603050405020304" pitchFamily="18" charset="0"/>
                      </a:endParaRPr>
                    </a:p>
                  </a:txBody>
                  <a:tcPr marL="81280" marR="81280" marT="0" marB="0"/>
                </a:tc>
                <a:tc>
                  <a:txBody>
                    <a:bodyPr/>
                    <a:lstStyle/>
                    <a:p>
                      <a:pPr marL="228600" marR="114300" algn="l" rtl="0">
                        <a:lnSpc>
                          <a:spcPct val="150000"/>
                        </a:lnSpc>
                        <a:spcAft>
                          <a:spcPts val="600"/>
                        </a:spcAft>
                      </a:pPr>
                      <a:r>
                        <a:rPr lang="en-US" sz="2400" dirty="0">
                          <a:effectLst/>
                          <a:latin typeface="Times New Roman" panose="02020603050405020304" pitchFamily="18" charset="0"/>
                          <a:ea typeface="Times New Roman" panose="02020603050405020304" pitchFamily="18" charset="0"/>
                        </a:rPr>
                        <a:t>1.37</a:t>
                      </a:r>
                      <a:endParaRPr lang="en-IN" sz="2800" dirty="0">
                        <a:effectLst/>
                        <a:latin typeface="Times New Roman" panose="02020603050405020304" pitchFamily="18" charset="0"/>
                        <a:ea typeface="Times New Roman" panose="02020603050405020304" pitchFamily="18" charset="0"/>
                      </a:endParaRPr>
                    </a:p>
                  </a:txBody>
                  <a:tcPr marL="81280" marR="81280" marT="0" marB="0"/>
                </a:tc>
                <a:tc>
                  <a:txBody>
                    <a:bodyPr/>
                    <a:lstStyle/>
                    <a:p>
                      <a:pPr marL="228600" marR="114300" algn="l" rtl="0">
                        <a:lnSpc>
                          <a:spcPct val="150000"/>
                        </a:lnSpc>
                        <a:spcAft>
                          <a:spcPts val="600"/>
                        </a:spcAft>
                      </a:pPr>
                      <a:r>
                        <a:rPr lang="en-US" sz="2400" dirty="0">
                          <a:effectLst/>
                          <a:latin typeface="Times New Roman" panose="02020603050405020304" pitchFamily="18" charset="0"/>
                          <a:ea typeface="Times New Roman" panose="02020603050405020304" pitchFamily="18" charset="0"/>
                        </a:rPr>
                        <a:t>1.65</a:t>
                      </a:r>
                      <a:endParaRPr lang="en-IN" sz="2800" dirty="0">
                        <a:effectLst/>
                        <a:latin typeface="Times New Roman" panose="02020603050405020304" pitchFamily="18" charset="0"/>
                        <a:ea typeface="Times New Roman" panose="02020603050405020304" pitchFamily="18" charset="0"/>
                      </a:endParaRPr>
                    </a:p>
                  </a:txBody>
                  <a:tcPr marL="81280" marR="81280" marT="0" marB="0"/>
                </a:tc>
                <a:extLst>
                  <a:ext uri="{0D108BD9-81ED-4DB2-BD59-A6C34878D82A}">
                    <a16:rowId xmlns:a16="http://schemas.microsoft.com/office/drawing/2014/main" val="3982504564"/>
                  </a:ext>
                </a:extLst>
              </a:tr>
              <a:tr h="559747">
                <a:tc>
                  <a:txBody>
                    <a:bodyPr/>
                    <a:lstStyle/>
                    <a:p>
                      <a:pPr marL="228600" marR="114300" algn="l" rtl="0">
                        <a:lnSpc>
                          <a:spcPct val="150000"/>
                        </a:lnSpc>
                        <a:spcAft>
                          <a:spcPts val="600"/>
                        </a:spcAft>
                        <a:tabLst>
                          <a:tab pos="622300" algn="l"/>
                        </a:tabLst>
                      </a:pPr>
                      <a:r>
                        <a:rPr lang="en-US" sz="2400">
                          <a:effectLst/>
                          <a:latin typeface="Times New Roman" panose="02020603050405020304" pitchFamily="18" charset="0"/>
                          <a:ea typeface="Times New Roman" panose="02020603050405020304" pitchFamily="18" charset="0"/>
                        </a:rPr>
                        <a:t>अस्थिरता</a:t>
                      </a:r>
                      <a:endParaRPr lang="en-IN" sz="2800">
                        <a:effectLst/>
                        <a:latin typeface="Times New Roman" panose="02020603050405020304" pitchFamily="18" charset="0"/>
                        <a:ea typeface="Times New Roman" panose="02020603050405020304" pitchFamily="18" charset="0"/>
                      </a:endParaRPr>
                    </a:p>
                  </a:txBody>
                  <a:tcPr marL="81280" marR="81280" marT="0" marB="0"/>
                </a:tc>
                <a:tc>
                  <a:txBody>
                    <a:bodyPr/>
                    <a:lstStyle/>
                    <a:p>
                      <a:pPr marL="228600" marR="114300" algn="l" rtl="0">
                        <a:lnSpc>
                          <a:spcPct val="150000"/>
                        </a:lnSpc>
                        <a:spcAft>
                          <a:spcPts val="600"/>
                        </a:spcAft>
                      </a:pPr>
                      <a:r>
                        <a:rPr lang="en-US" sz="2400">
                          <a:effectLst/>
                          <a:latin typeface="Times New Roman" panose="02020603050405020304" pitchFamily="18" charset="0"/>
                          <a:ea typeface="Times New Roman" panose="02020603050405020304" pitchFamily="18" charset="0"/>
                        </a:rPr>
                        <a:t>छोटा</a:t>
                      </a:r>
                      <a:endParaRPr lang="en-IN" sz="2800">
                        <a:effectLst/>
                        <a:latin typeface="Times New Roman" panose="02020603050405020304" pitchFamily="18" charset="0"/>
                        <a:ea typeface="Times New Roman" panose="02020603050405020304" pitchFamily="18" charset="0"/>
                      </a:endParaRPr>
                    </a:p>
                  </a:txBody>
                  <a:tcPr marL="81280" marR="81280" marT="0" marB="0"/>
                </a:tc>
                <a:tc>
                  <a:txBody>
                    <a:bodyPr/>
                    <a:lstStyle/>
                    <a:p>
                      <a:pPr marL="228600" marR="114300" algn="l" rtl="0">
                        <a:lnSpc>
                          <a:spcPct val="150000"/>
                        </a:lnSpc>
                        <a:spcAft>
                          <a:spcPts val="600"/>
                        </a:spcAft>
                      </a:pPr>
                      <a:r>
                        <a:rPr lang="en-US" sz="2400" dirty="0">
                          <a:effectLst/>
                          <a:latin typeface="Times New Roman" panose="02020603050405020304" pitchFamily="18" charset="0"/>
                          <a:ea typeface="Times New Roman" panose="02020603050405020304" pitchFamily="18" charset="0"/>
                        </a:rPr>
                        <a:t>छोटा</a:t>
                      </a:r>
                      <a:endParaRPr lang="en-IN" sz="2800" dirty="0">
                        <a:effectLst/>
                        <a:latin typeface="Times New Roman" panose="02020603050405020304" pitchFamily="18" charset="0"/>
                        <a:ea typeface="Times New Roman" panose="02020603050405020304" pitchFamily="18" charset="0"/>
                      </a:endParaRPr>
                    </a:p>
                  </a:txBody>
                  <a:tcPr marL="81280" marR="81280" marT="0" marB="0"/>
                </a:tc>
                <a:extLst>
                  <a:ext uri="{0D108BD9-81ED-4DB2-BD59-A6C34878D82A}">
                    <a16:rowId xmlns:a16="http://schemas.microsoft.com/office/drawing/2014/main" val="2793733394"/>
                  </a:ext>
                </a:extLst>
              </a:tr>
            </a:tbl>
          </a:graphicData>
        </a:graphic>
      </p:graphicFrame>
      <p:sp>
        <p:nvSpPr>
          <p:cNvPr id="2" name="Slide Number Placeholder 1">
            <a:extLst>
              <a:ext uri="{FF2B5EF4-FFF2-40B4-BE49-F238E27FC236}">
                <a16:creationId xmlns:a16="http://schemas.microsoft.com/office/drawing/2014/main" id="{B17030F9-1709-DC8F-0639-A398F4F4F72B}"/>
              </a:ext>
            </a:extLst>
          </p:cNvPr>
          <p:cNvSpPr>
            <a:spLocks noGrp="1"/>
          </p:cNvSpPr>
          <p:nvPr>
            <p:ph type="sldNum" sz="quarter" idx="12"/>
          </p:nvPr>
        </p:nvSpPr>
        <p:spPr/>
        <p:txBody>
          <a:bodyPr/>
          <a:lstStyle/>
          <a:p>
            <a:pPr algn="l" rtl="0"/>
            <a:fld id="{2BB1E14F-796C-409E-9B94-89634ADD74DA}" type="slidenum">
              <a:rPr lang="en-IN" smtClean="0"/>
              <a:t>50</a:t>
            </a:fld>
            <a:endParaRPr lang="en-IN"/>
          </a:p>
        </p:txBody>
      </p:sp>
    </p:spTree>
    <p:extLst>
      <p:ext uri="{BB962C8B-B14F-4D97-AF65-F5344CB8AC3E}">
        <p14:creationId xmlns:p14="http://schemas.microsoft.com/office/powerpoint/2010/main" val="22004754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302526" y="2766218"/>
            <a:ext cx="2914135" cy="1325563"/>
          </a:xfrm>
          <a:noFill/>
        </p:spPr>
        <p:txBody>
          <a:bodyPr>
            <a:normAutofit/>
          </a:bodyPr>
          <a:lstStyle/>
          <a:p>
            <a:pPr algn="l" rtl="0"/>
            <a:r>
              <a:rPr lang="en-US" altLang="ar-SA"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एक विषैली गैस</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Text Placeholder 13"/>
          <p:cNvSpPr>
            <a:spLocks noGrp="1"/>
          </p:cNvSpPr>
          <p:nvPr>
            <p:ph type="body" idx="1"/>
          </p:nvPr>
        </p:nvSpPr>
        <p:spPr>
          <a:xfrm>
            <a:off x="3216661" y="1249656"/>
            <a:ext cx="4119348" cy="675595"/>
          </a:xfrm>
        </p:spPr>
        <p:txBody>
          <a:bodyPr>
            <a:normAutofit/>
          </a:bodyPr>
          <a:lstStyle/>
          <a:p>
            <a:pPr algn="l" rtl="0"/>
            <a:r>
              <a:rPr lang="en-US" altLang="ar-SA" dirty="0">
                <a:solidFill>
                  <a:srgbClr val="C00000"/>
                </a:solidFill>
                <a:latin typeface="Open Sans" panose="020B0606030504020204" pitchFamily="34" charset="0"/>
                <a:ea typeface="Open Sans" panose="020B0606030504020204" pitchFamily="34" charset="0"/>
                <a:cs typeface="Open Sans" panose="020B0606030504020204" pitchFamily="34" charset="0"/>
              </a:rPr>
              <a:t>रासायनिक गुण</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sz="half" idx="2"/>
          </p:nvPr>
        </p:nvSpPr>
        <p:spPr>
          <a:xfrm>
            <a:off x="3126258" y="1978719"/>
            <a:ext cx="4648575" cy="2778632"/>
          </a:xfrm>
          <a:noFill/>
        </p:spPr>
        <p:txBody>
          <a:bodyPr>
            <a:noAutofit/>
          </a:bodyPr>
          <a:lstStyle/>
          <a:p>
            <a:pPr marL="289339" indent="-289339" algn="l" rtl="0">
              <a:lnSpc>
                <a:spcPct val="150000"/>
              </a:lnSpc>
              <a:defRPr/>
            </a:pPr>
            <a:r>
              <a:rPr lang="en-US" altLang="ar-SA" sz="2400" dirty="0">
                <a:latin typeface="Open Sans" panose="020B0606030504020204" pitchFamily="34" charset="0"/>
                <a:ea typeface="Open Sans" panose="020B0606030504020204" pitchFamily="34" charset="0"/>
                <a:cs typeface="Open Sans" panose="020B0606030504020204" pitchFamily="34" charset="0"/>
              </a:rPr>
              <a:t>सैन्य पदनाम: सीजी</a:t>
            </a:r>
          </a:p>
          <a:p>
            <a:pPr marL="289339" indent="-289339" algn="l" rtl="0">
              <a:lnSpc>
                <a:spcPct val="150000"/>
              </a:lnSpc>
              <a:defRPr/>
            </a:pPr>
            <a:r>
              <a:rPr lang="en-US" altLang="ar-SA" sz="2400" dirty="0">
                <a:latin typeface="Open Sans" panose="020B0606030504020204" pitchFamily="34" charset="0"/>
                <a:ea typeface="Open Sans" panose="020B0606030504020204" pitchFamily="34" charset="0"/>
                <a:cs typeface="Open Sans" panose="020B0606030504020204" pitchFamily="34" charset="0"/>
              </a:rPr>
              <a:t>रासायनिक नाम: कार्बोनिल क्लोराइड</a:t>
            </a:r>
          </a:p>
          <a:p>
            <a:pPr marL="289339" indent="-289339" algn="l" rtl="0">
              <a:lnSpc>
                <a:spcPct val="150000"/>
              </a:lnSpc>
              <a:defRPr/>
            </a:pPr>
            <a:r>
              <a:rPr lang="en-US" altLang="ar-SA" sz="2400" dirty="0">
                <a:latin typeface="Open Sans" panose="020B0606030504020204" pitchFamily="34" charset="0"/>
                <a:ea typeface="Open Sans" panose="020B0606030504020204" pitchFamily="34" charset="0"/>
                <a:cs typeface="Open Sans" panose="020B0606030504020204" pitchFamily="34" charset="0"/>
              </a:rPr>
              <a:t>: तेज, बारिश से नष्ट</a:t>
            </a:r>
          </a:p>
          <a:p>
            <a:pPr marL="289339" indent="-289339" algn="l" rtl="0">
              <a:lnSpc>
                <a:spcPct val="150000"/>
              </a:lnSpc>
              <a:defRPr/>
            </a:pPr>
            <a:r>
              <a:rPr lang="en-US" altLang="ar-SA" sz="2400" dirty="0">
                <a:latin typeface="Open Sans" panose="020B0606030504020204" pitchFamily="34" charset="0"/>
                <a:ea typeface="Open Sans" panose="020B0606030504020204" pitchFamily="34" charset="0"/>
                <a:cs typeface="Open Sans" panose="020B0606030504020204" pitchFamily="34" charset="0"/>
              </a:rPr>
              <a:t>हाइड्रोलिसिस उत्पाद:</a:t>
            </a:r>
            <a:r>
              <a:rPr lang="en-US" altLang="ar-SA" sz="2400" dirty="0" err="1">
                <a:latin typeface="Open Sans" panose="020B0606030504020204" pitchFamily="34" charset="0"/>
                <a:ea typeface="Open Sans" panose="020B0606030504020204" pitchFamily="34" charset="0"/>
                <a:cs typeface="Open Sans" panose="020B0606030504020204" pitchFamily="34" charset="0"/>
              </a:rPr>
              <a:t>एचसीएल</a:t>
            </a:r>
            <a:r>
              <a:rPr lang="en-US" altLang="ar-SA" sz="2400" dirty="0">
                <a:latin typeface="Open Sans" panose="020B0606030504020204" pitchFamily="34" charset="0"/>
                <a:ea typeface="Open Sans" panose="020B0606030504020204" pitchFamily="34" charset="0"/>
                <a:cs typeface="Open Sans" panose="020B0606030504020204" pitchFamily="34" charset="0"/>
              </a:rPr>
              <a:t>+ सीओ</a:t>
            </a:r>
            <a:r>
              <a:rPr lang="en-US" altLang="ar-SA" sz="2400" baseline="-25000" dirty="0">
                <a:latin typeface="Open Sans" panose="020B0606030504020204" pitchFamily="34" charset="0"/>
                <a:ea typeface="Open Sans" panose="020B0606030504020204" pitchFamily="34" charset="0"/>
                <a:cs typeface="Open Sans" panose="020B0606030504020204" pitchFamily="34" charset="0"/>
              </a:rPr>
              <a:t>2</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6" name="Text Placeholder 15"/>
          <p:cNvSpPr>
            <a:spLocks noGrp="1"/>
          </p:cNvSpPr>
          <p:nvPr>
            <p:ph type="body" sz="quarter" idx="3"/>
          </p:nvPr>
        </p:nvSpPr>
        <p:spPr>
          <a:xfrm>
            <a:off x="7912382" y="1260140"/>
            <a:ext cx="3344623" cy="675595"/>
          </a:xfrm>
        </p:spPr>
        <p:txBody>
          <a:bodyPr>
            <a:normAutofit/>
          </a:bodyPr>
          <a:lstStyle/>
          <a:p>
            <a:pPr algn="l" rtl="0"/>
            <a:r>
              <a:rPr lang="en-US" altLang="ar-SA" dirty="0">
                <a:solidFill>
                  <a:srgbClr val="C00000"/>
                </a:solidFill>
                <a:latin typeface="Open Sans" panose="020B0606030504020204" pitchFamily="34" charset="0"/>
                <a:ea typeface="Open Sans" panose="020B0606030504020204" pitchFamily="34" charset="0"/>
                <a:cs typeface="Open Sans" panose="020B0606030504020204" pitchFamily="34" charset="0"/>
              </a:rPr>
              <a:t>भौतिक गुण</a:t>
            </a:r>
            <a:endParaRPr lang="en-US"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Content Placeholder 16"/>
          <p:cNvSpPr>
            <a:spLocks noGrp="1"/>
          </p:cNvSpPr>
          <p:nvPr>
            <p:ph sz="quarter" idx="4"/>
          </p:nvPr>
        </p:nvSpPr>
        <p:spPr>
          <a:xfrm>
            <a:off x="7912382" y="2143634"/>
            <a:ext cx="3977092" cy="2644021"/>
          </a:xfrm>
        </p:spPr>
        <p:txBody>
          <a:bodyPr>
            <a:normAutofit/>
          </a:bodyPr>
          <a:lstStyle/>
          <a:p>
            <a:pPr marL="289339" indent="-289339" algn="l" rtl="0">
              <a:defRPr/>
            </a:pPr>
            <a:r>
              <a:rPr lang="en-US" altLang="ar-SA" sz="2400" dirty="0">
                <a:latin typeface="Open Sans" panose="020B0606030504020204" pitchFamily="34" charset="0"/>
                <a:ea typeface="Open Sans" panose="020B0606030504020204" pitchFamily="34" charset="0"/>
                <a:cs typeface="Open Sans" panose="020B0606030504020204" pitchFamily="34" charset="0"/>
              </a:rPr>
              <a:t>क्वथनांक, 7.6°C</a:t>
            </a:r>
          </a:p>
          <a:p>
            <a:pPr marL="289339" indent="-289339" algn="l" rtl="0">
              <a:defRPr/>
            </a:pPr>
            <a:r>
              <a:rPr lang="en-US" altLang="ar-SA" sz="2400" dirty="0" err="1">
                <a:latin typeface="Open Sans" panose="020B0606030504020204" pitchFamily="34" charset="0"/>
                <a:ea typeface="Open Sans" panose="020B0606030504020204" pitchFamily="34" charset="0"/>
                <a:cs typeface="Open Sans" panose="020B0606030504020204" pitchFamily="34" charset="0"/>
              </a:rPr>
              <a:t>भाप</a:t>
            </a:r>
            <a:r>
              <a:rPr lang="en-US" altLang="ar-SA" sz="2400" dirty="0">
                <a:latin typeface="Open Sans" panose="020B0606030504020204" pitchFamily="34" charset="0"/>
                <a:ea typeface="Open Sans" panose="020B0606030504020204" pitchFamily="34" charset="0"/>
                <a:cs typeface="Open Sans" panose="020B0606030504020204" pitchFamily="34" charset="0"/>
              </a:rPr>
              <a:t>घनत्व, 3.4</a:t>
            </a:r>
            <a:br>
              <a:rPr lang="en-US" altLang="ar-SA" sz="2400" dirty="0">
                <a:latin typeface="Open Sans" panose="020B0606030504020204" pitchFamily="34" charset="0"/>
                <a:ea typeface="Open Sans" panose="020B0606030504020204" pitchFamily="34" charset="0"/>
                <a:cs typeface="Open Sans" panose="020B0606030504020204" pitchFamily="34" charset="0"/>
              </a:rPr>
            </a:br>
            <a:r>
              <a:rPr lang="en-US" altLang="ar-SA" sz="2400" dirty="0">
                <a:latin typeface="Open Sans" panose="020B0606030504020204" pitchFamily="34" charset="0"/>
                <a:ea typeface="Open Sans" panose="020B0606030504020204" pitchFamily="34" charset="0"/>
                <a:cs typeface="Open Sans" panose="020B0606030504020204" pitchFamily="34" charset="0"/>
              </a:rPr>
              <a:t>(हवा की तुलना में बहुत भारी)</a:t>
            </a: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rtl="0"/>
            <a:endParaRPr lang="en-IN"/>
          </a:p>
        </p:txBody>
      </p:sp>
      <p:sp>
        <p:nvSpPr>
          <p:cNvPr id="20" name="Rectangle 19"/>
          <p:cNvSpPr/>
          <p:nvPr/>
        </p:nvSpPr>
        <p:spPr>
          <a:xfrm>
            <a:off x="4121518" y="5956782"/>
            <a:ext cx="5897691" cy="707886"/>
          </a:xfrm>
          <a:prstGeom prst="rect">
            <a:avLst/>
          </a:prstGeom>
        </p:spPr>
        <p:txBody>
          <a:bodyPr wrap="square">
            <a:spAutoFit/>
          </a:bodyPr>
          <a:lstStyle/>
          <a:p>
            <a:pPr algn="ctr" rtl="0">
              <a:spcBef>
                <a:spcPct val="50000"/>
              </a:spcBef>
              <a:buFontTx/>
              <a:buNone/>
              <a:defRPr/>
            </a:pPr>
            <a:r>
              <a:rPr lang="en-US" altLang="ar-SA" sz="1600" b="1" i="1" dirty="0">
                <a:latin typeface="Comic Sans MS" panose="030F0702030302020204" pitchFamily="66" charset="0"/>
                <a:ea typeface="Times New Roman (Arabic)"/>
                <a:cs typeface="Times New Roman (Arabic)"/>
              </a:rPr>
              <a:t>यह एजेंट कमरे के तापमान पर एक गैर-स्थायी गैस है।                                          </a:t>
            </a:r>
          </a:p>
          <a:p>
            <a:pPr algn="ctr" rtl="0">
              <a:spcBef>
                <a:spcPct val="50000"/>
              </a:spcBef>
              <a:buFontTx/>
              <a:buNone/>
              <a:defRPr/>
            </a:pPr>
            <a:r>
              <a:rPr lang="en-US" altLang="ar-SA" sz="1600" b="1" i="1" u="sng" dirty="0">
                <a:latin typeface="Comic Sans MS" panose="030F0702030302020204" pitchFamily="66" charset="0"/>
                <a:ea typeface="Times New Roman (Arabic)"/>
                <a:cs typeface="Times New Roman (Arabic)"/>
              </a:rPr>
              <a:t>श्वसन सुरक्षा आवश्यक है</a:t>
            </a:r>
            <a:endParaRPr lang="en-US" altLang="en-US" sz="1600" i="1" dirty="0">
              <a:latin typeface="Comic Sans MS" panose="030F0702030302020204" pitchFamily="66" charset="0"/>
              <a:ea typeface="Times New Roman (Arabic)"/>
              <a:cs typeface="Times New Roman (Arabic)"/>
            </a:endParaRPr>
          </a:p>
        </p:txBody>
      </p:sp>
      <p:sp>
        <p:nvSpPr>
          <p:cNvPr id="2" name="Slide Number Placeholder 1">
            <a:extLst>
              <a:ext uri="{FF2B5EF4-FFF2-40B4-BE49-F238E27FC236}">
                <a16:creationId xmlns:a16="http://schemas.microsoft.com/office/drawing/2014/main" id="{AFD19BB1-AD9E-7C0F-1B0C-DF43FC034C36}"/>
              </a:ext>
            </a:extLst>
          </p:cNvPr>
          <p:cNvSpPr>
            <a:spLocks noGrp="1"/>
          </p:cNvSpPr>
          <p:nvPr>
            <p:ph type="sldNum" sz="quarter" idx="12"/>
          </p:nvPr>
        </p:nvSpPr>
        <p:spPr/>
        <p:txBody>
          <a:bodyPr/>
          <a:lstStyle/>
          <a:p>
            <a:pPr algn="l" rtl="0"/>
            <a:fld id="{2BB1E14F-796C-409E-9B94-89634ADD74DA}" type="slidenum">
              <a:rPr lang="en-IN" smtClean="0"/>
              <a:t>51</a:t>
            </a:fld>
            <a:endParaRPr lang="en-IN"/>
          </a:p>
        </p:txBody>
      </p:sp>
    </p:spTree>
    <p:extLst>
      <p:ext uri="{BB962C8B-B14F-4D97-AF65-F5344CB8AC3E}">
        <p14:creationId xmlns:p14="http://schemas.microsoft.com/office/powerpoint/2010/main" val="11535326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rtl="0"/>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996249" y="930275"/>
            <a:ext cx="6738551" cy="4572000"/>
          </a:xfrm>
          <a:noFill/>
        </p:spPr>
        <p:txBody>
          <a:bodyPr>
            <a:noAutofit/>
          </a:bodyPr>
          <a:lstStyle/>
          <a:p>
            <a:pPr marL="0" indent="0" algn="l" rtl="0"/>
            <a:r>
              <a:rPr lang="en-US" altLang="en-US" sz="2400" dirty="0">
                <a:latin typeface="Open Sans" panose="020B0606030504020204" pitchFamily="34" charset="0"/>
                <a:ea typeface="Open Sans" panose="020B0606030504020204" pitchFamily="34" charset="0"/>
                <a:cs typeface="Open Sans" panose="020B0606030504020204" pitchFamily="34" charset="0"/>
              </a:rPr>
              <a:t>गैर-घातक अक्षमताएं या मनो-रासायनिक प्रभाव इतनी गंभीरता के शारीरिक या मानसिक प्रभाव उत्पन्न करते हैं कि मनुष्य अपने सामान्य कार्य करने में असमर्थ हो जाता है।</a:t>
            </a:r>
          </a:p>
          <a:p>
            <a:pPr marL="0" indent="0" algn="l" rtl="0"/>
            <a:r>
              <a:rPr lang="en-US" sz="2400" dirty="0">
                <a:latin typeface="Open Sans" panose="020B0606030504020204" pitchFamily="34" charset="0"/>
                <a:ea typeface="Open Sans" panose="020B0606030504020204" pitchFamily="34" charset="0"/>
                <a:cs typeface="Open Sans" panose="020B0606030504020204" pitchFamily="34" charset="0"/>
              </a:rPr>
              <a:t>प्रभाव की अवधि कुछ मिनटों जितनी संक्षिप्त हो सकती है, हालांकि यह कई दिनों तक भी रह सकती है, कुछ मामलों में पूरी तरह से सुधार हो जाता है और आमतौर पर कोई दुष्प्रभाव नहीं होता है।</a:t>
            </a:r>
          </a:p>
          <a:p>
            <a:pPr marL="0" indent="0" algn="l" rtl="0"/>
            <a:r>
              <a:rPr lang="en-US" sz="2400" dirty="0">
                <a:latin typeface="Open Sans" panose="020B0606030504020204" pitchFamily="34" charset="0"/>
                <a:ea typeface="Open Sans" panose="020B0606030504020204" pitchFamily="34" charset="0"/>
                <a:cs typeface="Open Sans" panose="020B0606030504020204" pitchFamily="34" charset="0"/>
              </a:rPr>
              <a:t>ऐसी कई औषधियां ज्ञात हैं जो अशक्त कर सकती हैं, अस्थायी पक्षाघात, लगातार आंसू आना, दस्त, उल्टी, मानसिक भ्रम के दौरे पैदा कर सकती हैं, लेकिन इनमें से अधिकांश पदार्थों के दोहन के लिए कोई सैन्य साधन अभी तक विकसित नहीं किया गया है।</a:t>
            </a:r>
            <a:endParaRPr lang="en-US" altLang="en-US" sz="2400" dirty="0">
              <a:latin typeface="Open Sans" panose="020B0606030504020204" pitchFamily="34" charset="0"/>
              <a:ea typeface="Open Sans" panose="020B0606030504020204" pitchFamily="34" charset="0"/>
              <a:cs typeface="Open Sans" panose="020B0606030504020204" pitchFamily="34" charset="0"/>
            </a:endParaRPr>
          </a:p>
          <a:p>
            <a:pPr marL="0" indent="0" algn="l" rtl="0">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253314" y="2286000"/>
            <a:ext cx="4742935" cy="1143000"/>
          </a:xfrm>
          <a:noFill/>
        </p:spPr>
        <p:txBody>
          <a:bodyPr>
            <a:normAutofit/>
          </a:bodyPr>
          <a:lstStyle/>
          <a:p>
            <a:pPr algn="l" rtl="0"/>
            <a:r>
              <a:rPr lang="en-US" altLang="en-US" sz="36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मनो</a:t>
            </a:r>
            <a:r>
              <a:rPr lang="hi-IN" altLang="en-US" sz="36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en-US" altLang="en-US" sz="36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रसायन</a:t>
            </a:r>
            <a:endParaRPr lang="en-IN" sz="36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a:extLst>
              <a:ext uri="{FF2B5EF4-FFF2-40B4-BE49-F238E27FC236}">
                <a16:creationId xmlns:a16="http://schemas.microsoft.com/office/drawing/2014/main" id="{49127E6E-BB4D-AF47-C79C-25D9B405AE52}"/>
              </a:ext>
            </a:extLst>
          </p:cNvPr>
          <p:cNvSpPr>
            <a:spLocks noGrp="1"/>
          </p:cNvSpPr>
          <p:nvPr>
            <p:ph type="sldNum" sz="quarter" idx="12"/>
          </p:nvPr>
        </p:nvSpPr>
        <p:spPr/>
        <p:txBody>
          <a:bodyPr/>
          <a:lstStyle/>
          <a:p>
            <a:pPr algn="l" rtl="0"/>
            <a:fld id="{2BB1E14F-796C-409E-9B94-89634ADD74DA}" type="slidenum">
              <a:rPr lang="en-IN" smtClean="0"/>
              <a:t>52</a:t>
            </a:fld>
            <a:endParaRPr lang="en-IN"/>
          </a:p>
        </p:txBody>
      </p:sp>
    </p:spTree>
    <p:extLst>
      <p:ext uri="{BB962C8B-B14F-4D97-AF65-F5344CB8AC3E}">
        <p14:creationId xmlns:p14="http://schemas.microsoft.com/office/powerpoint/2010/main" val="41545919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rtl="0"/>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5820031" y="1604319"/>
            <a:ext cx="4926227" cy="4572000"/>
          </a:xfrm>
          <a:noFill/>
        </p:spPr>
        <p:txBody>
          <a:bodyPr>
            <a:noAutofit/>
          </a:bodyPr>
          <a:lstStyle/>
          <a:p>
            <a:pPr algn="l" rtl="0">
              <a:lnSpc>
                <a:spcPct val="150000"/>
              </a:lnSpc>
            </a:pPr>
            <a:r>
              <a:rPr lang="en-US" altLang="en-US" sz="2400" dirty="0">
                <a:latin typeface="Open Sans" panose="020B0606030504020204" pitchFamily="34" charset="0"/>
                <a:ea typeface="Open Sans" panose="020B0606030504020204" pitchFamily="34" charset="0"/>
                <a:cs typeface="Open Sans" panose="020B0606030504020204" pitchFamily="34" charset="0"/>
              </a:rPr>
              <a:t>रासायनिक नाम :3</a:t>
            </a:r>
            <a:r>
              <a:rPr lang="en-US" altLang="en-US" sz="2400" dirty="0" err="1">
                <a:latin typeface="Open Sans" panose="020B0606030504020204" pitchFamily="34" charset="0"/>
                <a:ea typeface="Open Sans" panose="020B0606030504020204" pitchFamily="34" charset="0"/>
                <a:cs typeface="Open Sans" panose="020B0606030504020204" pitchFamily="34" charset="0"/>
              </a:rPr>
              <a:t>क्विन्यूक्लिडिन</a:t>
            </a:r>
            <a:r>
              <a:rPr lang="en-US" altLang="en-US" sz="2400" dirty="0">
                <a:latin typeface="Open Sans" panose="020B0606030504020204" pitchFamily="34" charset="0"/>
                <a:ea typeface="Open Sans" panose="020B0606030504020204" pitchFamily="34" charset="0"/>
                <a:cs typeface="Open Sans" panose="020B0606030504020204" pitchFamily="34" charset="0"/>
              </a:rPr>
              <a:t> </a:t>
            </a:r>
            <a:r>
              <a:rPr lang="en-US" altLang="en-US" sz="2400" dirty="0" err="1">
                <a:latin typeface="Open Sans" panose="020B0606030504020204" pitchFamily="34" charset="0"/>
                <a:ea typeface="Open Sans" panose="020B0606030504020204" pitchFamily="34" charset="0"/>
                <a:cs typeface="Open Sans" panose="020B0606030504020204" pitchFamily="34" charset="0"/>
              </a:rPr>
              <a:t>बेंजिलेट</a:t>
            </a:r>
            <a:r>
              <a:rPr lang="en-US" altLang="en-US" sz="2400" dirty="0">
                <a:latin typeface="Open Sans" panose="020B0606030504020204" pitchFamily="34" charset="0"/>
                <a:ea typeface="Open Sans" panose="020B0606030504020204" pitchFamily="34" charset="0"/>
                <a:cs typeface="Open Sans" panose="020B0606030504020204" pitchFamily="34" charset="0"/>
              </a:rPr>
              <a:t>(बीजेड)</a:t>
            </a:r>
          </a:p>
          <a:p>
            <a:pPr algn="l" rtl="0">
              <a:lnSpc>
                <a:spcPct val="150000"/>
              </a:lnSpc>
            </a:pPr>
            <a:r>
              <a:rPr lang="en-US" altLang="en-US" sz="2400" dirty="0">
                <a:latin typeface="Open Sans" panose="020B0606030504020204" pitchFamily="34" charset="0"/>
                <a:ea typeface="Open Sans" panose="020B0606030504020204" pitchFamily="34" charset="0"/>
                <a:cs typeface="Open Sans" panose="020B0606030504020204" pitchFamily="34" charset="0"/>
              </a:rPr>
              <a:t>भौतिक अवस्था: सफेद ठोस</a:t>
            </a:r>
          </a:p>
          <a:p>
            <a:pPr algn="l" rtl="0">
              <a:lnSpc>
                <a:spcPct val="150000"/>
              </a:lnSpc>
            </a:pPr>
            <a:r>
              <a:rPr lang="en-US" altLang="en-US" sz="2400" dirty="0">
                <a:latin typeface="Open Sans" panose="020B0606030504020204" pitchFamily="34" charset="0"/>
                <a:ea typeface="Open Sans" panose="020B0606030504020204" pitchFamily="34" charset="0"/>
                <a:cs typeface="Open Sans" panose="020B0606030504020204" pitchFamily="34" charset="0"/>
              </a:rPr>
              <a:t>गलनांक :160 डिग्री सेल्सियस</a:t>
            </a:r>
          </a:p>
          <a:p>
            <a:pPr algn="l" rtl="0">
              <a:lnSpc>
                <a:spcPct val="150000"/>
              </a:lnSpc>
            </a:pPr>
            <a:r>
              <a:rPr lang="en-US" altLang="en-US" sz="2400" dirty="0">
                <a:latin typeface="Open Sans" panose="020B0606030504020204" pitchFamily="34" charset="0"/>
                <a:ea typeface="Open Sans" panose="020B0606030504020204" pitchFamily="34" charset="0"/>
                <a:cs typeface="Open Sans" panose="020B0606030504020204" pitchFamily="34" charset="0"/>
              </a:rPr>
              <a:t>अस्थिरता: नगण्य</a:t>
            </a:r>
          </a:p>
          <a:p>
            <a:pPr marL="0" indent="0" algn="l" rtl="0">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1268629" y="2286000"/>
            <a:ext cx="3488722" cy="1143000"/>
          </a:xfrm>
          <a:noFill/>
        </p:spPr>
        <p:txBody>
          <a:bodyPr>
            <a:normAutofit/>
          </a:bodyPr>
          <a:lstStyle/>
          <a:p>
            <a:pPr algn="l" rtl="0"/>
            <a:r>
              <a:rPr lang="en-US" altLang="en-US" sz="4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बीजेड एजेंट्स</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a:extLst>
              <a:ext uri="{FF2B5EF4-FFF2-40B4-BE49-F238E27FC236}">
                <a16:creationId xmlns:a16="http://schemas.microsoft.com/office/drawing/2014/main" id="{C154AFCE-AC30-F3D7-8D77-50BF13E34144}"/>
              </a:ext>
            </a:extLst>
          </p:cNvPr>
          <p:cNvSpPr>
            <a:spLocks noGrp="1"/>
          </p:cNvSpPr>
          <p:nvPr>
            <p:ph type="sldNum" sz="quarter" idx="12"/>
          </p:nvPr>
        </p:nvSpPr>
        <p:spPr/>
        <p:txBody>
          <a:bodyPr/>
          <a:lstStyle/>
          <a:p>
            <a:pPr algn="l" rtl="0"/>
            <a:fld id="{2BB1E14F-796C-409E-9B94-89634ADD74DA}" type="slidenum">
              <a:rPr lang="en-IN" smtClean="0"/>
              <a:t>53</a:t>
            </a:fld>
            <a:endParaRPr lang="en-IN"/>
          </a:p>
        </p:txBody>
      </p:sp>
    </p:spTree>
    <p:extLst>
      <p:ext uri="{BB962C8B-B14F-4D97-AF65-F5344CB8AC3E}">
        <p14:creationId xmlns:p14="http://schemas.microsoft.com/office/powerpoint/2010/main" val="30332208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rtl="0"/>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5387546" y="1295400"/>
            <a:ext cx="6347254" cy="4572000"/>
          </a:xfrm>
          <a:noFill/>
        </p:spPr>
        <p:txBody>
          <a:bodyPr>
            <a:noAutofit/>
          </a:bodyPr>
          <a:lstStyle/>
          <a:p>
            <a:pPr algn="l" rtl="0">
              <a:defRPr/>
            </a:pPr>
            <a:r>
              <a:rPr lang="en-US" sz="2400" dirty="0">
                <a:latin typeface="Open Sans" panose="020B0606030504020204" pitchFamily="34" charset="0"/>
                <a:ea typeface="Open Sans" panose="020B0606030504020204" pitchFamily="34" charset="0"/>
                <a:cs typeface="Open Sans" panose="020B0606030504020204" pitchFamily="34" charset="0"/>
              </a:rPr>
              <a:t>सीएस (2-क्लोरो</a:t>
            </a:r>
            <a:r>
              <a:rPr lang="hi-IN" sz="2400" dirty="0">
                <a:latin typeface="Open Sans" panose="020B0606030504020204" pitchFamily="34" charset="0"/>
                <a:ea typeface="Open Sans" panose="020B0606030504020204" pitchFamily="34" charset="0"/>
                <a:cs typeface="Open Sans" panose="020B0606030504020204" pitchFamily="34" charset="0"/>
              </a:rPr>
              <a:t> </a:t>
            </a:r>
            <a:r>
              <a:rPr lang="en-US" sz="2400" dirty="0" err="1">
                <a:latin typeface="Open Sans" panose="020B0606030504020204" pitchFamily="34" charset="0"/>
                <a:ea typeface="Open Sans" panose="020B0606030504020204" pitchFamily="34" charset="0"/>
                <a:cs typeface="Open Sans" panose="020B0606030504020204" pitchFamily="34" charset="0"/>
              </a:rPr>
              <a:t>बेंजलमैलानो</a:t>
            </a:r>
            <a:r>
              <a:rPr lang="hi-IN" sz="2400" dirty="0">
                <a:latin typeface="Open Sans" panose="020B0606030504020204" pitchFamily="34" charset="0"/>
                <a:ea typeface="Open Sans" panose="020B0606030504020204" pitchFamily="34" charset="0"/>
                <a:cs typeface="Open Sans" panose="020B0606030504020204" pitchFamily="34" charset="0"/>
              </a:rPr>
              <a:t> </a:t>
            </a:r>
            <a:r>
              <a:rPr lang="en-US" sz="2400" dirty="0" err="1">
                <a:latin typeface="Open Sans" panose="020B0606030504020204" pitchFamily="34" charset="0"/>
                <a:ea typeface="Open Sans" panose="020B0606030504020204" pitchFamily="34" charset="0"/>
                <a:cs typeface="Open Sans" panose="020B0606030504020204" pitchFamily="34" charset="0"/>
              </a:rPr>
              <a:t>नाइट्राइल</a:t>
            </a:r>
            <a:r>
              <a:rPr lang="en-US" sz="2400" dirty="0">
                <a:latin typeface="Open Sans" panose="020B0606030504020204" pitchFamily="34" charset="0"/>
                <a:ea typeface="Open Sans" panose="020B0606030504020204" pitchFamily="34" charset="0"/>
                <a:cs typeface="Open Sans" panose="020B0606030504020204" pitchFamily="34" charset="0"/>
              </a:rPr>
              <a:t>) को शारीरिक अक्षमता का एक उदाहरण माना जाएगा।</a:t>
            </a:r>
          </a:p>
          <a:p>
            <a:pPr algn="l" rtl="0">
              <a:defRPr/>
            </a:pPr>
            <a:r>
              <a:rPr lang="en-US" sz="2400" dirty="0">
                <a:latin typeface="Open Sans" panose="020B0606030504020204" pitchFamily="34" charset="0"/>
                <a:ea typeface="Open Sans" panose="020B0606030504020204" pitchFamily="34" charset="0"/>
                <a:cs typeface="Open Sans" panose="020B0606030504020204" pitchFamily="34" charset="0"/>
              </a:rPr>
              <a:t>सफेद क्रिस्टलीय ठोस</a:t>
            </a:r>
          </a:p>
          <a:p>
            <a:pPr algn="l" rtl="0">
              <a:defRPr/>
            </a:pPr>
            <a:r>
              <a:rPr lang="en-US" sz="2400" dirty="0">
                <a:latin typeface="Open Sans" panose="020B0606030504020204" pitchFamily="34" charset="0"/>
                <a:ea typeface="Open Sans" panose="020B0606030504020204" pitchFamily="34" charset="0"/>
                <a:cs typeface="Open Sans" panose="020B0606030504020204" pitchFamily="34" charset="0"/>
              </a:rPr>
              <a:t>एक गैर-स्थायी बादल में एरोसोल के रूप में प्रसारित</a:t>
            </a:r>
          </a:p>
          <a:p>
            <a:pPr algn="l" rtl="0">
              <a:defRPr/>
            </a:pPr>
            <a:r>
              <a:rPr lang="en-US" sz="2400" dirty="0">
                <a:latin typeface="Open Sans" panose="020B0606030504020204" pitchFamily="34" charset="0"/>
                <a:ea typeface="Open Sans" panose="020B0606030504020204" pitchFamily="34" charset="0"/>
                <a:cs typeface="Open Sans" panose="020B0606030504020204" pitchFamily="34" charset="0"/>
              </a:rPr>
              <a:t>एक सचमुच </a:t>
            </a:r>
            <a:r>
              <a:rPr lang="en-US" sz="2400" dirty="0" err="1">
                <a:latin typeface="Open Sans" panose="020B0606030504020204" pitchFamily="34" charset="0"/>
                <a:ea typeface="Open Sans" panose="020B0606030504020204" pitchFamily="34" charset="0"/>
                <a:cs typeface="Open Sans" panose="020B0606030504020204" pitchFamily="34" charset="0"/>
              </a:rPr>
              <a:t>गैर-घातक</a:t>
            </a:r>
            <a:r>
              <a:rPr lang="en-US" sz="2400" dirty="0">
                <a:latin typeface="Open Sans" panose="020B0606030504020204" pitchFamily="34" charset="0"/>
                <a:ea typeface="Open Sans" panose="020B0606030504020204" pitchFamily="34" charset="0"/>
                <a:cs typeface="Open Sans" panose="020B0606030504020204" pitchFamily="34" charset="0"/>
              </a:rPr>
              <a:t> </a:t>
            </a:r>
            <a:r>
              <a:rPr lang="en-US" sz="2400" dirty="0" err="1">
                <a:latin typeface="Open Sans" panose="020B0606030504020204" pitchFamily="34" charset="0"/>
                <a:ea typeface="Open Sans" panose="020B0606030504020204" pitchFamily="34" charset="0"/>
                <a:cs typeface="Open Sans" panose="020B0606030504020204" pitchFamily="34" charset="0"/>
              </a:rPr>
              <a:t>एजेंट</a:t>
            </a:r>
            <a:r>
              <a:rPr lang="hi-IN" sz="2400" dirty="0">
                <a:latin typeface="Open Sans" panose="020B0606030504020204" pitchFamily="34" charset="0"/>
                <a:ea typeface="Open Sans" panose="020B0606030504020204" pitchFamily="34" charset="0"/>
                <a:cs typeface="Open Sans" panose="020B0606030504020204" pitchFamily="34" charset="0"/>
              </a:rPr>
              <a:t> है |</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algn="l" rtl="0">
              <a:lnSpc>
                <a:spcPct val="200000"/>
              </a:lnSpc>
            </a:pPr>
            <a:r>
              <a:rPr lang="en-US" altLang="en-US" sz="2400" b="1" dirty="0">
                <a:latin typeface="Open Sans" panose="020B0606030504020204" pitchFamily="34" charset="0"/>
                <a:ea typeface="Open Sans" panose="020B0606030504020204" pitchFamily="34" charset="0"/>
                <a:cs typeface="Open Sans" panose="020B0606030504020204" pitchFamily="34" charset="0"/>
              </a:rPr>
              <a:t>सीएन-</a:t>
            </a:r>
            <a:r>
              <a:rPr lang="en-US" altLang="en-US" sz="2400" b="1" dirty="0" err="1">
                <a:latin typeface="Open Sans" panose="020B0606030504020204" pitchFamily="34" charset="0"/>
                <a:ea typeface="Open Sans" panose="020B0606030504020204" pitchFamily="34" charset="0"/>
                <a:cs typeface="Open Sans" panose="020B0606030504020204" pitchFamily="34" charset="0"/>
              </a:rPr>
              <a:t>क्लोरोएसिटोफेनोन</a:t>
            </a:r>
            <a:r>
              <a:rPr lang="en-US" altLang="en-US" sz="2400" dirty="0">
                <a:latin typeface="Open Sans" panose="020B0606030504020204" pitchFamily="34" charset="0"/>
                <a:ea typeface="Open Sans" panose="020B0606030504020204" pitchFamily="34" charset="0"/>
                <a:cs typeface="Open Sans" panose="020B0606030504020204" pitchFamily="34" charset="0"/>
              </a:rPr>
              <a:t>): ठोस एजेंट को एरोसोल में प्रसारित किया जाता है; अस्थिरता कम होती है और इसमें आंसू बहाने वाले प्रभाव होते हैं।</a:t>
            </a:r>
          </a:p>
          <a:p>
            <a:pPr algn="l" rtl="0">
              <a:defRPr/>
            </a:pP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0" indent="0" algn="l" rtl="0">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659028" y="2438400"/>
            <a:ext cx="3999469" cy="1143000"/>
          </a:xfrm>
          <a:noFill/>
        </p:spPr>
        <p:txBody>
          <a:bodyPr>
            <a:normAutofit fontScale="90000"/>
          </a:bodyPr>
          <a:lstStyle/>
          <a:p>
            <a:r>
              <a:rPr lang="en-US" altLang="en-US" sz="4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जलन</a:t>
            </a:r>
            <a:br>
              <a:rPr lang="en-US" altLang="en-US" sz="4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br>
            <a:r>
              <a:rPr lang="en-US" altLang="en-US" sz="4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a:t>
            </a:r>
            <a:r>
              <a:rPr lang="hi-IN" altLang="en-US" sz="4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आँसु</a:t>
            </a:r>
            <a:r>
              <a:rPr lang="hi-IN" altLang="en-US" sz="4000" dirty="0">
                <a:latin typeface="Open Sans" panose="020B0606030504020204" pitchFamily="34" charset="0"/>
                <a:ea typeface="Open Sans" panose="020B0606030504020204" pitchFamily="34" charset="0"/>
                <a:cs typeface="Open Sans" panose="020B0606030504020204" pitchFamily="34" charset="0"/>
              </a:rPr>
              <a:t> </a:t>
            </a:r>
            <a:r>
              <a:rPr lang="en-US" altLang="en-US" sz="40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गैस</a:t>
            </a:r>
            <a:r>
              <a:rPr lang="en-US" altLang="en-US" sz="4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a:extLst>
              <a:ext uri="{FF2B5EF4-FFF2-40B4-BE49-F238E27FC236}">
                <a16:creationId xmlns:a16="http://schemas.microsoft.com/office/drawing/2014/main" id="{A0D62CC9-73B2-5F86-48F8-EEF5AF3A37E5}"/>
              </a:ext>
            </a:extLst>
          </p:cNvPr>
          <p:cNvSpPr>
            <a:spLocks noGrp="1"/>
          </p:cNvSpPr>
          <p:nvPr>
            <p:ph type="sldNum" sz="quarter" idx="12"/>
          </p:nvPr>
        </p:nvSpPr>
        <p:spPr/>
        <p:txBody>
          <a:bodyPr/>
          <a:lstStyle/>
          <a:p>
            <a:pPr algn="l" rtl="0"/>
            <a:fld id="{2BB1E14F-796C-409E-9B94-89634ADD74DA}" type="slidenum">
              <a:rPr lang="en-IN" smtClean="0"/>
              <a:t>54</a:t>
            </a:fld>
            <a:endParaRPr lang="en-IN"/>
          </a:p>
        </p:txBody>
      </p:sp>
    </p:spTree>
    <p:extLst>
      <p:ext uri="{BB962C8B-B14F-4D97-AF65-F5344CB8AC3E}">
        <p14:creationId xmlns:p14="http://schemas.microsoft.com/office/powerpoint/2010/main" val="8499648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96713" y="2103437"/>
            <a:ext cx="4304270" cy="1325563"/>
          </a:xfrm>
        </p:spPr>
        <p:txBody>
          <a:bodyPr>
            <a:normAutofit fontScale="90000"/>
          </a:bodyPr>
          <a:lstStyle/>
          <a:p>
            <a:pPr algn="l" rtl="0"/>
            <a:r>
              <a:rPr lang="en-US" altLang="en-US" b="1" dirty="0">
                <a:solidFill>
                  <a:srgbClr val="FF0000"/>
                </a:solidFill>
                <a:latin typeface="Open Sans" panose="020B0606030504020204" pitchFamily="34" charset="0"/>
                <a:ea typeface="Open Sans" panose="020B0606030504020204" pitchFamily="34" charset="0"/>
                <a:cs typeface="Open Sans" panose="020B0606030504020204" pitchFamily="34" charset="0"/>
              </a:rPr>
              <a:t>उत्तेजक </a:t>
            </a:r>
            <a:r>
              <a:rPr lang="en-US" altLang="en-US"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पदार्थ</a:t>
            </a:r>
            <a:r>
              <a:rPr lang="en-US" altLang="en-US" b="1"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br>
              <a:rPr lang="hi-IN" altLang="en-US" b="1" dirty="0">
                <a:solidFill>
                  <a:srgbClr val="FF0000"/>
                </a:solidFill>
                <a:latin typeface="Open Sans" panose="020B0606030504020204" pitchFamily="34" charset="0"/>
                <a:ea typeface="Open Sans" panose="020B0606030504020204" pitchFamily="34" charset="0"/>
                <a:cs typeface="Open Sans" panose="020B0606030504020204" pitchFamily="34" charset="0"/>
              </a:rPr>
            </a:br>
            <a:r>
              <a:rPr lang="en-US" altLang="en-US" b="1" dirty="0">
                <a:solidFill>
                  <a:srgbClr val="FF0000"/>
                </a:solidFill>
                <a:latin typeface="Open Sans" panose="020B0606030504020204" pitchFamily="34" charset="0"/>
                <a:ea typeface="Open Sans" panose="020B0606030504020204" pitchFamily="34" charset="0"/>
                <a:cs typeface="Open Sans" panose="020B0606030504020204" pitchFamily="34" charset="0"/>
              </a:rPr>
              <a:t>(आंसू गैस)</a:t>
            </a:r>
            <a:br>
              <a:rPr lang="en-US" altLang="en-US" dirty="0">
                <a:solidFill>
                  <a:srgbClr val="FF0000"/>
                </a:solidFill>
                <a:latin typeface="Open Sans" panose="020B0606030504020204" pitchFamily="34" charset="0"/>
                <a:ea typeface="Open Sans" panose="020B0606030504020204" pitchFamily="34" charset="0"/>
                <a:cs typeface="Open Sans" panose="020B0606030504020204" pitchFamily="34" charset="0"/>
              </a:rPr>
            </a:b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rtl="0"/>
            <a:endParaRPr lang="en-IN"/>
          </a:p>
        </p:txBody>
      </p:sp>
      <p:graphicFrame>
        <p:nvGraphicFramePr>
          <p:cNvPr id="16" name="Table 15"/>
          <p:cNvGraphicFramePr>
            <a:graphicFrameLocks noGrp="1"/>
          </p:cNvGraphicFramePr>
          <p:nvPr>
            <p:extLst>
              <p:ext uri="{D42A27DB-BD31-4B8C-83A1-F6EECF244321}">
                <p14:modId xmlns:p14="http://schemas.microsoft.com/office/powerpoint/2010/main" val="1711968842"/>
              </p:ext>
            </p:extLst>
          </p:nvPr>
        </p:nvGraphicFramePr>
        <p:xfrm>
          <a:off x="3835554" y="1002296"/>
          <a:ext cx="7110930" cy="4876176"/>
        </p:xfrm>
        <a:graphic>
          <a:graphicData uri="http://schemas.openxmlformats.org/drawingml/2006/table">
            <a:tbl>
              <a:tblPr/>
              <a:tblGrid>
                <a:gridCol w="2370310">
                  <a:extLst>
                    <a:ext uri="{9D8B030D-6E8A-4147-A177-3AD203B41FA5}">
                      <a16:colId xmlns:a16="http://schemas.microsoft.com/office/drawing/2014/main" val="20000"/>
                    </a:ext>
                  </a:extLst>
                </a:gridCol>
                <a:gridCol w="1185154">
                  <a:extLst>
                    <a:ext uri="{9D8B030D-6E8A-4147-A177-3AD203B41FA5}">
                      <a16:colId xmlns:a16="http://schemas.microsoft.com/office/drawing/2014/main" val="20001"/>
                    </a:ext>
                  </a:extLst>
                </a:gridCol>
                <a:gridCol w="1382681">
                  <a:extLst>
                    <a:ext uri="{9D8B030D-6E8A-4147-A177-3AD203B41FA5}">
                      <a16:colId xmlns:a16="http://schemas.microsoft.com/office/drawing/2014/main" val="20002"/>
                    </a:ext>
                  </a:extLst>
                </a:gridCol>
                <a:gridCol w="2172785">
                  <a:extLst>
                    <a:ext uri="{9D8B030D-6E8A-4147-A177-3AD203B41FA5}">
                      <a16:colId xmlns:a16="http://schemas.microsoft.com/office/drawing/2014/main" val="20003"/>
                    </a:ext>
                  </a:extLst>
                </a:gridCol>
              </a:tblGrid>
              <a:tr h="659816">
                <a:tc>
                  <a:txBody>
                    <a:bodyPr/>
                    <a:lstStyle/>
                    <a:p>
                      <a:pPr marL="0" marR="0" algn="l" rtl="0">
                        <a:spcBef>
                          <a:spcPts val="0"/>
                        </a:spcBef>
                        <a:spcAft>
                          <a:spcPts val="0"/>
                        </a:spcAft>
                        <a:tabLst>
                          <a:tab pos="-1028700" algn="l"/>
                        </a:tabLst>
                      </a:pPr>
                      <a:r>
                        <a:rPr lang="en-US" sz="3200" dirty="0">
                          <a:latin typeface="Times New Roman"/>
                          <a:ea typeface="Times New Roman"/>
                        </a:rPr>
                        <a:t> </a:t>
                      </a:r>
                      <a:r>
                        <a:rPr lang="en-US" sz="3200" b="1" dirty="0">
                          <a:latin typeface="Times New Roman"/>
                          <a:ea typeface="Times New Roman"/>
                        </a:rPr>
                        <a:t>गुण</a:t>
                      </a:r>
                      <a:endParaRPr lang="en-US" sz="3200" dirty="0">
                        <a:latin typeface="Times New Roman"/>
                        <a:ea typeface="Times New Roman"/>
                      </a:endParaRP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spcBef>
                          <a:spcPts val="0"/>
                        </a:spcBef>
                        <a:spcAft>
                          <a:spcPts val="0"/>
                        </a:spcAft>
                        <a:tabLst>
                          <a:tab pos="-1028700" algn="l"/>
                        </a:tabLst>
                      </a:pPr>
                      <a:r>
                        <a:rPr lang="en-US" sz="3200">
                          <a:latin typeface="Times New Roman"/>
                          <a:ea typeface="Times New Roman"/>
                        </a:rPr>
                        <a:t>सीएन</a:t>
                      </a: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spcBef>
                          <a:spcPts val="0"/>
                        </a:spcBef>
                        <a:spcAft>
                          <a:spcPts val="0"/>
                        </a:spcAft>
                        <a:tabLst>
                          <a:tab pos="-1028700" algn="l"/>
                        </a:tabLst>
                      </a:pPr>
                      <a:r>
                        <a:rPr lang="en-US" sz="3200" b="1">
                          <a:latin typeface="Times New Roman"/>
                          <a:ea typeface="Times New Roman"/>
                        </a:rPr>
                        <a:t>सी</a:t>
                      </a:r>
                      <a:endParaRPr lang="en-US" sz="3200">
                        <a:latin typeface="Times New Roman"/>
                        <a:ea typeface="Times New Roman"/>
                      </a:endParaRP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spcBef>
                          <a:spcPts val="0"/>
                        </a:spcBef>
                        <a:spcAft>
                          <a:spcPts val="0"/>
                        </a:spcAft>
                        <a:tabLst>
                          <a:tab pos="-1028700" algn="l"/>
                        </a:tabLst>
                      </a:pPr>
                      <a:r>
                        <a:rPr lang="en-US" sz="3200" b="1">
                          <a:latin typeface="Times New Roman"/>
                          <a:ea typeface="Times New Roman"/>
                        </a:rPr>
                        <a:t>करोड़</a:t>
                      </a:r>
                      <a:endParaRPr lang="en-US" sz="3200">
                        <a:latin typeface="Times New Roman"/>
                        <a:ea typeface="Times New Roman"/>
                      </a:endParaRP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08063">
                <a:tc>
                  <a:txBody>
                    <a:bodyPr/>
                    <a:lstStyle/>
                    <a:p>
                      <a:pPr marL="0" marR="0" algn="l" rtl="0">
                        <a:spcBef>
                          <a:spcPts val="0"/>
                        </a:spcBef>
                        <a:spcAft>
                          <a:spcPts val="0"/>
                        </a:spcAft>
                        <a:tabLst>
                          <a:tab pos="-1028700" algn="l"/>
                          <a:tab pos="-1028700" algn="l"/>
                          <a:tab pos="622300" algn="l"/>
                        </a:tabLst>
                      </a:pPr>
                      <a:r>
                        <a:rPr lang="en-US" sz="3200" dirty="0" err="1">
                          <a:latin typeface="Times New Roman"/>
                          <a:ea typeface="Times New Roman"/>
                        </a:rPr>
                        <a:t>भौतिक</a:t>
                      </a:r>
                      <a:r>
                        <a:rPr lang="hi-IN" sz="3200" dirty="0">
                          <a:latin typeface="Times New Roman"/>
                          <a:ea typeface="Times New Roman"/>
                        </a:rPr>
                        <a:t> अवस्था</a:t>
                      </a:r>
                      <a:endParaRPr lang="en-US" sz="3200" dirty="0">
                        <a:latin typeface="Times New Roman"/>
                        <a:ea typeface="Times New Roman"/>
                      </a:endParaRP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spcBef>
                          <a:spcPts val="0"/>
                        </a:spcBef>
                        <a:spcAft>
                          <a:spcPts val="0"/>
                        </a:spcAft>
                        <a:tabLst>
                          <a:tab pos="-1028700" algn="l"/>
                        </a:tabLst>
                      </a:pPr>
                      <a:r>
                        <a:rPr lang="en-US" sz="3200">
                          <a:latin typeface="Times New Roman"/>
                          <a:ea typeface="Times New Roman"/>
                        </a:rPr>
                        <a:t>ठोस</a:t>
                      </a: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spcBef>
                          <a:spcPts val="0"/>
                        </a:spcBef>
                        <a:spcAft>
                          <a:spcPts val="0"/>
                        </a:spcAft>
                        <a:tabLst>
                          <a:tab pos="-1028700" algn="l"/>
                        </a:tabLst>
                      </a:pPr>
                      <a:r>
                        <a:rPr lang="en-US" sz="3200">
                          <a:latin typeface="Times New Roman"/>
                          <a:ea typeface="Times New Roman"/>
                        </a:rPr>
                        <a:t>ठोस</a:t>
                      </a: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spcBef>
                          <a:spcPts val="0"/>
                        </a:spcBef>
                        <a:spcAft>
                          <a:spcPts val="0"/>
                        </a:spcAft>
                        <a:tabLst>
                          <a:tab pos="-1028700" algn="l"/>
                        </a:tabLst>
                      </a:pPr>
                      <a:r>
                        <a:rPr lang="en-US" sz="3200">
                          <a:latin typeface="Times New Roman"/>
                          <a:ea typeface="Times New Roman"/>
                        </a:rPr>
                        <a:t>हल्का पीला ठोस</a:t>
                      </a: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45140">
                <a:tc>
                  <a:txBody>
                    <a:bodyPr/>
                    <a:lstStyle/>
                    <a:p>
                      <a:pPr marL="0" marR="0" algn="l" rtl="0">
                        <a:spcBef>
                          <a:spcPts val="0"/>
                        </a:spcBef>
                        <a:spcAft>
                          <a:spcPts val="0"/>
                        </a:spcAft>
                        <a:tabLst>
                          <a:tab pos="-1028700" algn="l"/>
                          <a:tab pos="-1028700" algn="l"/>
                          <a:tab pos="622300" algn="l"/>
                        </a:tabLst>
                      </a:pPr>
                      <a:r>
                        <a:rPr lang="en-US" sz="3200" dirty="0">
                          <a:latin typeface="Times New Roman"/>
                          <a:ea typeface="Times New Roman"/>
                        </a:rPr>
                        <a:t>गलनांक C</a:t>
                      </a: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spcBef>
                          <a:spcPts val="0"/>
                        </a:spcBef>
                        <a:spcAft>
                          <a:spcPts val="0"/>
                        </a:spcAft>
                        <a:tabLst>
                          <a:tab pos="-1028700" algn="l"/>
                        </a:tabLst>
                      </a:pPr>
                      <a:r>
                        <a:rPr lang="en-US" sz="3200">
                          <a:latin typeface="Times New Roman"/>
                          <a:ea typeface="Times New Roman"/>
                        </a:rPr>
                        <a:t>54</a:t>
                      </a: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spcBef>
                          <a:spcPts val="0"/>
                        </a:spcBef>
                        <a:spcAft>
                          <a:spcPts val="0"/>
                        </a:spcAft>
                        <a:tabLst>
                          <a:tab pos="-1028700" algn="l"/>
                        </a:tabLst>
                      </a:pPr>
                      <a:r>
                        <a:rPr lang="en-US" sz="3200" dirty="0">
                          <a:latin typeface="Times New Roman"/>
                          <a:ea typeface="Times New Roman"/>
                        </a:rPr>
                        <a:t>93-95</a:t>
                      </a: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spcBef>
                          <a:spcPts val="0"/>
                        </a:spcBef>
                        <a:spcAft>
                          <a:spcPts val="0"/>
                        </a:spcAft>
                        <a:tabLst>
                          <a:tab pos="-1028700" algn="l"/>
                        </a:tabLst>
                      </a:pPr>
                      <a:r>
                        <a:rPr lang="en-US" sz="3200">
                          <a:latin typeface="Times New Roman"/>
                          <a:ea typeface="Times New Roman"/>
                        </a:rPr>
                        <a:t>72</a:t>
                      </a: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45140">
                <a:tc>
                  <a:txBody>
                    <a:bodyPr/>
                    <a:lstStyle/>
                    <a:p>
                      <a:pPr marL="0" marR="0" algn="l" rtl="0">
                        <a:spcBef>
                          <a:spcPts val="0"/>
                        </a:spcBef>
                        <a:spcAft>
                          <a:spcPts val="0"/>
                        </a:spcAft>
                        <a:tabLst>
                          <a:tab pos="-1028700" algn="l"/>
                          <a:tab pos="-1028700" algn="l"/>
                          <a:tab pos="622300" algn="l"/>
                        </a:tabLst>
                      </a:pPr>
                      <a:r>
                        <a:rPr lang="en-US" sz="3200" dirty="0">
                          <a:latin typeface="Times New Roman"/>
                          <a:ea typeface="Times New Roman"/>
                        </a:rPr>
                        <a:t>क्वथनांक C</a:t>
                      </a: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spcBef>
                          <a:spcPts val="0"/>
                        </a:spcBef>
                        <a:spcAft>
                          <a:spcPts val="0"/>
                        </a:spcAft>
                        <a:tabLst>
                          <a:tab pos="-1028700" algn="l"/>
                        </a:tabLst>
                      </a:pPr>
                      <a:r>
                        <a:rPr lang="en-US" sz="3200">
                          <a:latin typeface="Times New Roman"/>
                          <a:ea typeface="Times New Roman"/>
                        </a:rPr>
                        <a:t>248</a:t>
                      </a: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spcBef>
                          <a:spcPts val="0"/>
                        </a:spcBef>
                        <a:spcAft>
                          <a:spcPts val="0"/>
                        </a:spcAft>
                        <a:tabLst>
                          <a:tab pos="-1028700" algn="l"/>
                        </a:tabLst>
                      </a:pPr>
                      <a:r>
                        <a:rPr lang="en-US" sz="3200">
                          <a:latin typeface="Times New Roman"/>
                          <a:ea typeface="Times New Roman"/>
                        </a:rPr>
                        <a:t>310-315</a:t>
                      </a: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spcBef>
                          <a:spcPts val="0"/>
                        </a:spcBef>
                        <a:spcAft>
                          <a:spcPts val="0"/>
                        </a:spcAft>
                        <a:tabLst>
                          <a:tab pos="-1028700" algn="l"/>
                        </a:tabLst>
                      </a:pPr>
                      <a:r>
                        <a:rPr lang="en-US" sz="3200">
                          <a:latin typeface="Times New Roman"/>
                          <a:ea typeface="Times New Roman"/>
                        </a:rPr>
                        <a:t>315</a:t>
                      </a: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45140">
                <a:tc>
                  <a:txBody>
                    <a:bodyPr/>
                    <a:lstStyle/>
                    <a:p>
                      <a:pPr marL="0" marR="0" algn="l" rtl="0">
                        <a:spcBef>
                          <a:spcPts val="0"/>
                        </a:spcBef>
                        <a:spcAft>
                          <a:spcPts val="0"/>
                        </a:spcAft>
                        <a:tabLst>
                          <a:tab pos="-1028700" algn="l"/>
                          <a:tab pos="-1028700" algn="l"/>
                          <a:tab pos="622300" algn="l"/>
                        </a:tabLst>
                      </a:pPr>
                      <a:r>
                        <a:rPr lang="en-US" sz="3200" dirty="0">
                          <a:latin typeface="Times New Roman"/>
                          <a:ea typeface="Times New Roman"/>
                        </a:rPr>
                        <a:t>घनत्व G/ML</a:t>
                      </a: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spcBef>
                          <a:spcPts val="0"/>
                        </a:spcBef>
                        <a:spcAft>
                          <a:spcPts val="0"/>
                        </a:spcAft>
                        <a:tabLst>
                          <a:tab pos="-1028700" algn="l"/>
                        </a:tabLst>
                      </a:pPr>
                      <a:r>
                        <a:rPr lang="en-US" sz="3200" dirty="0">
                          <a:latin typeface="Times New Roman"/>
                          <a:ea typeface="Times New Roman"/>
                        </a:rPr>
                        <a:t>1.187</a:t>
                      </a: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spcBef>
                          <a:spcPts val="0"/>
                        </a:spcBef>
                        <a:spcAft>
                          <a:spcPts val="0"/>
                        </a:spcAft>
                        <a:tabLst>
                          <a:tab pos="-1028700" algn="l"/>
                        </a:tabLst>
                      </a:pPr>
                      <a:r>
                        <a:rPr lang="en-US" sz="3200" dirty="0">
                          <a:latin typeface="Times New Roman"/>
                          <a:ea typeface="Times New Roman"/>
                        </a:rPr>
                        <a:t>1.04</a:t>
                      </a: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spcBef>
                          <a:spcPts val="0"/>
                        </a:spcBef>
                        <a:spcAft>
                          <a:spcPts val="0"/>
                        </a:spcAft>
                        <a:tabLst>
                          <a:tab pos="-1028700" algn="l"/>
                        </a:tabLst>
                      </a:pPr>
                      <a:r>
                        <a:rPr lang="en-US" sz="3200" dirty="0">
                          <a:latin typeface="Times New Roman"/>
                          <a:ea typeface="Times New Roman"/>
                        </a:rPr>
                        <a:t>-</a:t>
                      </a: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908063">
                <a:tc>
                  <a:txBody>
                    <a:bodyPr/>
                    <a:lstStyle/>
                    <a:p>
                      <a:pPr marL="0" marR="0" algn="l" rtl="0">
                        <a:spcBef>
                          <a:spcPts val="0"/>
                        </a:spcBef>
                        <a:spcAft>
                          <a:spcPts val="0"/>
                        </a:spcAft>
                        <a:tabLst>
                          <a:tab pos="-1028700" algn="l"/>
                          <a:tab pos="-1028700" algn="l"/>
                          <a:tab pos="622300" algn="l"/>
                        </a:tabLst>
                      </a:pPr>
                      <a:r>
                        <a:rPr lang="en-US" sz="3200" dirty="0">
                          <a:latin typeface="Times New Roman"/>
                          <a:ea typeface="Times New Roman"/>
                        </a:rPr>
                        <a:t>अस्थिरता mg/m3</a:t>
                      </a: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spcBef>
                          <a:spcPts val="0"/>
                        </a:spcBef>
                        <a:spcAft>
                          <a:spcPts val="0"/>
                        </a:spcAft>
                        <a:tabLst>
                          <a:tab pos="-1028700" algn="l"/>
                        </a:tabLst>
                      </a:pPr>
                      <a:r>
                        <a:rPr lang="en-US" sz="3200">
                          <a:latin typeface="Times New Roman"/>
                          <a:ea typeface="Times New Roman"/>
                        </a:rPr>
                        <a:t>34.3</a:t>
                      </a: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spcBef>
                          <a:spcPts val="0"/>
                        </a:spcBef>
                        <a:spcAft>
                          <a:spcPts val="0"/>
                        </a:spcAft>
                        <a:tabLst>
                          <a:tab pos="-1028700" algn="l"/>
                        </a:tabLst>
                      </a:pPr>
                      <a:r>
                        <a:rPr lang="en-US" sz="3200" dirty="0">
                          <a:latin typeface="Times New Roman"/>
                          <a:ea typeface="Times New Roman"/>
                        </a:rPr>
                        <a:t>0.71-</a:t>
                      </a: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spcBef>
                          <a:spcPts val="0"/>
                        </a:spcBef>
                        <a:spcAft>
                          <a:spcPts val="0"/>
                        </a:spcAft>
                        <a:tabLst>
                          <a:tab pos="-1028700" algn="l"/>
                        </a:tabLst>
                      </a:pPr>
                      <a:endParaRPr lang="en-US" sz="3200" dirty="0">
                        <a:latin typeface="Times New Roman"/>
                        <a:ea typeface="Times New Roman"/>
                      </a:endParaRP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 name="Slide Number Placeholder 1">
            <a:extLst>
              <a:ext uri="{FF2B5EF4-FFF2-40B4-BE49-F238E27FC236}">
                <a16:creationId xmlns:a16="http://schemas.microsoft.com/office/drawing/2014/main" id="{BB13F87E-4796-117F-2353-175253909E36}"/>
              </a:ext>
            </a:extLst>
          </p:cNvPr>
          <p:cNvSpPr>
            <a:spLocks noGrp="1"/>
          </p:cNvSpPr>
          <p:nvPr>
            <p:ph type="sldNum" sz="quarter" idx="12"/>
          </p:nvPr>
        </p:nvSpPr>
        <p:spPr/>
        <p:txBody>
          <a:bodyPr/>
          <a:lstStyle/>
          <a:p>
            <a:pPr algn="l" rtl="0"/>
            <a:fld id="{2BB1E14F-796C-409E-9B94-89634ADD74DA}" type="slidenum">
              <a:rPr lang="en-IN" smtClean="0"/>
              <a:t>55</a:t>
            </a:fld>
            <a:endParaRPr lang="en-IN"/>
          </a:p>
        </p:txBody>
      </p:sp>
    </p:spTree>
    <p:extLst>
      <p:ext uri="{BB962C8B-B14F-4D97-AF65-F5344CB8AC3E}">
        <p14:creationId xmlns:p14="http://schemas.microsoft.com/office/powerpoint/2010/main" val="41950101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rtl="0"/>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5820032" y="1865270"/>
            <a:ext cx="5016844" cy="2702011"/>
          </a:xfrm>
          <a:noFill/>
        </p:spPr>
        <p:txBody>
          <a:bodyPr>
            <a:noAutofit/>
          </a:bodyPr>
          <a:lstStyle/>
          <a:p>
            <a:pPr marL="0" indent="0" algn="l" rtl="0">
              <a:buNone/>
            </a:pPr>
            <a:r>
              <a:rPr lang="en-US" sz="2400" dirty="0" err="1">
                <a:latin typeface="Open Sans" panose="020B0606030504020204" pitchFamily="34" charset="0"/>
                <a:ea typeface="Open Sans" panose="020B0606030504020204" pitchFamily="34" charset="0"/>
                <a:cs typeface="Open Sans" panose="020B0606030504020204" pitchFamily="34" charset="0"/>
              </a:rPr>
              <a:t>श्वसन</a:t>
            </a:r>
            <a:r>
              <a:rPr lang="hi-IN" sz="2400" dirty="0">
                <a:latin typeface="Open Sans" panose="020B0606030504020204" pitchFamily="34" charset="0"/>
                <a:ea typeface="Open Sans" panose="020B0606030504020204" pitchFamily="34" charset="0"/>
                <a:cs typeface="Open Sans" panose="020B0606030504020204" pitchFamily="34" charset="0"/>
              </a:rPr>
              <a:t> </a:t>
            </a:r>
            <a:r>
              <a:rPr lang="en-US" sz="2400" dirty="0" err="1">
                <a:latin typeface="Open Sans" panose="020B0606030504020204" pitchFamily="34" charset="0"/>
                <a:ea typeface="Open Sans" panose="020B0606030504020204" pitchFamily="34" charset="0"/>
                <a:cs typeface="Open Sans" panose="020B0606030504020204" pitchFamily="34" charset="0"/>
              </a:rPr>
              <a:t>यंत्र</a:t>
            </a:r>
            <a:r>
              <a:rPr lang="en-US" sz="2400" dirty="0">
                <a:latin typeface="Open Sans" panose="020B0606030504020204" pitchFamily="34" charset="0"/>
                <a:ea typeface="Open Sans" panose="020B0606030504020204" pitchFamily="34" charset="0"/>
                <a:cs typeface="Open Sans" panose="020B0606030504020204" pitchFamily="34" charset="0"/>
              </a:rPr>
              <a:t> </a:t>
            </a:r>
            <a:r>
              <a:rPr lang="en-US" sz="2400" dirty="0" err="1">
                <a:latin typeface="Open Sans" panose="020B0606030504020204" pitchFamily="34" charset="0"/>
                <a:ea typeface="Open Sans" panose="020B0606030504020204" pitchFamily="34" charset="0"/>
                <a:cs typeface="Open Sans" panose="020B0606030504020204" pitchFamily="34" charset="0"/>
              </a:rPr>
              <a:t>सी.एस</a:t>
            </a:r>
            <a:r>
              <a:rPr lang="en-US" sz="2400" dirty="0">
                <a:latin typeface="Open Sans" panose="020B0606030504020204" pitchFamily="34" charset="0"/>
                <a:ea typeface="Open Sans" panose="020B0606030504020204" pitchFamily="34" charset="0"/>
                <a:cs typeface="Open Sans" panose="020B0606030504020204" pitchFamily="34" charset="0"/>
              </a:rPr>
              <a:t>. और बी.जेड. दोनों के श्वसन से पूर्ण सुरक्षा प्रदान करता है, लेकिन बी.जेड. के साथ, दूषित भोजन या पेय से भी बचना चाहिए।</a:t>
            </a:r>
            <a:endParaRPr lang="en-IN" sz="2400" dirty="0">
              <a:latin typeface="Open Sans" panose="020B0606030504020204" pitchFamily="34" charset="0"/>
              <a:ea typeface="Open Sans" panose="020B0606030504020204" pitchFamily="34" charset="0"/>
              <a:cs typeface="Open Sans" panose="020B0606030504020204" pitchFamily="34" charset="0"/>
            </a:endParaRPr>
          </a:p>
          <a:p>
            <a:pPr marL="0" indent="0" algn="l" rtl="0">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834081" y="1970302"/>
            <a:ext cx="3540210" cy="1143000"/>
          </a:xfrm>
          <a:noFill/>
        </p:spPr>
        <p:txBody>
          <a:bodyPr>
            <a:normAutofit/>
          </a:bodyPr>
          <a:lstStyle/>
          <a:p>
            <a:pPr algn="l" rtl="0"/>
            <a:r>
              <a:rPr lang="en-US" sz="4000" b="1" u="sng" dirty="0">
                <a:solidFill>
                  <a:srgbClr val="C00000"/>
                </a:solidFill>
                <a:latin typeface="Open Sans" panose="020B0606030504020204" pitchFamily="34" charset="0"/>
                <a:ea typeface="Open Sans" panose="020B0606030504020204" pitchFamily="34" charset="0"/>
                <a:cs typeface="Open Sans" panose="020B0606030504020204" pitchFamily="34" charset="0"/>
              </a:rPr>
              <a:t>सुरक्षा</a:t>
            </a:r>
            <a:endParaRPr lang="en-IN" sz="4000" b="1" u="sng"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a:extLst>
              <a:ext uri="{FF2B5EF4-FFF2-40B4-BE49-F238E27FC236}">
                <a16:creationId xmlns:a16="http://schemas.microsoft.com/office/drawing/2014/main" id="{79F257A3-BA05-B63F-D607-AF2759F4F93C}"/>
              </a:ext>
            </a:extLst>
          </p:cNvPr>
          <p:cNvSpPr>
            <a:spLocks noGrp="1"/>
          </p:cNvSpPr>
          <p:nvPr>
            <p:ph type="sldNum" sz="quarter" idx="12"/>
          </p:nvPr>
        </p:nvSpPr>
        <p:spPr/>
        <p:txBody>
          <a:bodyPr/>
          <a:lstStyle/>
          <a:p>
            <a:pPr algn="l" rtl="0"/>
            <a:fld id="{2BB1E14F-796C-409E-9B94-89634ADD74DA}" type="slidenum">
              <a:rPr lang="en-IN" smtClean="0"/>
              <a:t>56</a:t>
            </a:fld>
            <a:endParaRPr lang="en-IN"/>
          </a:p>
        </p:txBody>
      </p:sp>
    </p:spTree>
    <p:extLst>
      <p:ext uri="{BB962C8B-B14F-4D97-AF65-F5344CB8AC3E}">
        <p14:creationId xmlns:p14="http://schemas.microsoft.com/office/powerpoint/2010/main" val="21549371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rtl="0"/>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5350476" y="1295400"/>
            <a:ext cx="6384323" cy="4572000"/>
          </a:xfrm>
          <a:noFill/>
        </p:spPr>
        <p:txBody>
          <a:bodyPr>
            <a:noAutofit/>
          </a:bodyPr>
          <a:lstStyle/>
          <a:p>
            <a:pPr marL="0" indent="0" algn="l" rtl="0">
              <a:buNone/>
            </a:pPr>
            <a:r>
              <a:rPr lang="en-US" sz="2400" dirty="0">
                <a:latin typeface="Open Sans" panose="020B0606030504020204" pitchFamily="34" charset="0"/>
                <a:ea typeface="Open Sans" panose="020B0606030504020204" pitchFamily="34" charset="0"/>
                <a:cs typeface="Open Sans" panose="020B0606030504020204" pitchFamily="34" charset="0"/>
              </a:rPr>
              <a:t>सैन्य संघर्ष में फसलों को नष्ट करने या प्राकृतिक वनस्पति के संभावित आवरण को कम करने के लिए पत्तियों को गिराने के लिए शाकनाशी या पादप रोधी एजेंट का उपयोग किया जा सकता है।</a:t>
            </a:r>
          </a:p>
          <a:p>
            <a:pPr marL="0" indent="0" algn="l" rtl="0">
              <a:buNone/>
            </a:pPr>
            <a:r>
              <a:rPr lang="en-US" sz="2400" dirty="0">
                <a:latin typeface="Open Sans" panose="020B0606030504020204" pitchFamily="34" charset="0"/>
                <a:ea typeface="Open Sans" panose="020B0606030504020204" pitchFamily="34" charset="0"/>
                <a:cs typeface="Open Sans" panose="020B0606030504020204" pitchFamily="34" charset="0"/>
              </a:rPr>
              <a:t>एजेंट को तीन प्रकारों में विभाजित किया जा सकता है:</a:t>
            </a:r>
          </a:p>
          <a:p>
            <a:pPr marL="0" indent="0" algn="l" rtl="0">
              <a:buNone/>
            </a:pP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0" indent="0" algn="l" rtl="0">
              <a:buNone/>
            </a:pPr>
            <a:r>
              <a:rPr lang="en-US" sz="2400" dirty="0">
                <a:latin typeface="Open Sans" panose="020B0606030504020204" pitchFamily="34" charset="0"/>
                <a:ea typeface="Open Sans" panose="020B0606030504020204" pitchFamily="34" charset="0"/>
                <a:cs typeface="Open Sans" panose="020B0606030504020204" pitchFamily="34" charset="0"/>
              </a:rPr>
              <a:t>• पर्णपात</a:t>
            </a:r>
          </a:p>
          <a:p>
            <a:pPr marL="0" indent="0" algn="l" rtl="0">
              <a:buNone/>
            </a:pP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0" indent="0" algn="l" rtl="0">
              <a:buNone/>
            </a:pPr>
            <a:r>
              <a:rPr lang="en-US" sz="2400" dirty="0">
                <a:latin typeface="Open Sans" panose="020B0606030504020204" pitchFamily="34" charset="0"/>
                <a:ea typeface="Open Sans" panose="020B0606030504020204" pitchFamily="34" charset="0"/>
                <a:cs typeface="Open Sans" panose="020B0606030504020204" pitchFamily="34" charset="0"/>
              </a:rPr>
              <a:t>• विषाक्तता</a:t>
            </a:r>
          </a:p>
          <a:p>
            <a:pPr marL="0" indent="0" algn="l" rtl="0">
              <a:buNone/>
            </a:pP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0" indent="0" algn="l" rtl="0">
              <a:buNone/>
            </a:pPr>
            <a:r>
              <a:rPr lang="en-US" sz="2400" dirty="0">
                <a:latin typeface="Open Sans" panose="020B0606030504020204" pitchFamily="34" charset="0"/>
                <a:ea typeface="Open Sans" panose="020B0606030504020204" pitchFamily="34" charset="0"/>
                <a:cs typeface="Open Sans" panose="020B0606030504020204" pitchFamily="34" charset="0"/>
              </a:rPr>
              <a:t>• वृद्धि की रोकथाम</a:t>
            </a:r>
            <a:endParaRPr lang="en-IN" sz="2400" dirty="0">
              <a:latin typeface="Open Sans" panose="020B0606030504020204" pitchFamily="34" charset="0"/>
              <a:ea typeface="Open Sans" panose="020B0606030504020204" pitchFamily="34" charset="0"/>
              <a:cs typeface="Open Sans" panose="020B0606030504020204" pitchFamily="34" charset="0"/>
            </a:endParaRPr>
          </a:p>
          <a:p>
            <a:pPr marL="0" indent="0" algn="l" rtl="0">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479854" y="2286000"/>
            <a:ext cx="3684373" cy="1143000"/>
          </a:xfrm>
          <a:noFill/>
        </p:spPr>
        <p:txBody>
          <a:bodyPr>
            <a:normAutofit fontScale="90000"/>
          </a:bodyPr>
          <a:lstStyle/>
          <a:p>
            <a:pPr algn="l" rtl="0"/>
            <a:r>
              <a:rPr lang="en-IN" sz="4000" b="1" u="sng" dirty="0">
                <a:solidFill>
                  <a:srgbClr val="C00000"/>
                </a:solidFill>
                <a:latin typeface="Open Sans" panose="020B0606030504020204" pitchFamily="34" charset="0"/>
                <a:ea typeface="Open Sans" panose="020B0606030504020204" pitchFamily="34" charset="0"/>
                <a:cs typeface="Open Sans" panose="020B0606030504020204" pitchFamily="34" charset="0"/>
              </a:rPr>
              <a:t>डिफोलिएंट्स</a:t>
            </a:r>
            <a:br>
              <a:rPr lang="en-IN" sz="4000" b="1" u="sng" dirty="0">
                <a:solidFill>
                  <a:srgbClr val="C00000"/>
                </a:solidFill>
                <a:latin typeface="Open Sans" panose="020B0606030504020204" pitchFamily="34" charset="0"/>
                <a:ea typeface="Open Sans" panose="020B0606030504020204" pitchFamily="34" charset="0"/>
                <a:cs typeface="Open Sans" panose="020B0606030504020204" pitchFamily="34" charset="0"/>
              </a:rPr>
            </a:br>
            <a:r>
              <a:rPr lang="en-IN" sz="4000" b="1" u="sng" dirty="0">
                <a:solidFill>
                  <a:srgbClr val="C00000"/>
                </a:solidFill>
                <a:latin typeface="Open Sans" panose="020B0606030504020204" pitchFamily="34" charset="0"/>
                <a:ea typeface="Open Sans" panose="020B0606030504020204" pitchFamily="34" charset="0"/>
                <a:cs typeface="Open Sans" panose="020B0606030504020204" pitchFamily="34" charset="0"/>
              </a:rPr>
              <a:t>(शाकनाशी)</a:t>
            </a:r>
          </a:p>
        </p:txBody>
      </p:sp>
      <p:sp>
        <p:nvSpPr>
          <p:cNvPr id="2" name="Slide Number Placeholder 1">
            <a:extLst>
              <a:ext uri="{FF2B5EF4-FFF2-40B4-BE49-F238E27FC236}">
                <a16:creationId xmlns:a16="http://schemas.microsoft.com/office/drawing/2014/main" id="{96674998-1902-BA7D-3E4C-3DDB79438525}"/>
              </a:ext>
            </a:extLst>
          </p:cNvPr>
          <p:cNvSpPr>
            <a:spLocks noGrp="1"/>
          </p:cNvSpPr>
          <p:nvPr>
            <p:ph type="sldNum" sz="quarter" idx="12"/>
          </p:nvPr>
        </p:nvSpPr>
        <p:spPr/>
        <p:txBody>
          <a:bodyPr/>
          <a:lstStyle/>
          <a:p>
            <a:pPr algn="l" rtl="0"/>
            <a:fld id="{2BB1E14F-796C-409E-9B94-89634ADD74DA}" type="slidenum">
              <a:rPr lang="en-IN" smtClean="0"/>
              <a:t>57</a:t>
            </a:fld>
            <a:endParaRPr lang="en-IN"/>
          </a:p>
        </p:txBody>
      </p:sp>
    </p:spTree>
    <p:extLst>
      <p:ext uri="{BB962C8B-B14F-4D97-AF65-F5344CB8AC3E}">
        <p14:creationId xmlns:p14="http://schemas.microsoft.com/office/powerpoint/2010/main" val="7305582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rtl="0"/>
            <a:endParaRPr lang="en-IN"/>
          </a:p>
        </p:txBody>
      </p:sp>
      <p:sp>
        <p:nvSpPr>
          <p:cNvPr id="14" name="Rectangle 13"/>
          <p:cNvSpPr/>
          <p:nvPr/>
        </p:nvSpPr>
        <p:spPr>
          <a:xfrm>
            <a:off x="1422400" y="456992"/>
            <a:ext cx="9686325" cy="5709255"/>
          </a:xfrm>
          <a:prstGeom prst="rect">
            <a:avLst/>
          </a:prstGeom>
        </p:spPr>
        <p:txBody>
          <a:bodyPr wrap="square">
            <a:spAutoFit/>
          </a:bodyPr>
          <a:lstStyle/>
          <a:p>
            <a:pPr marL="457200" marR="228600" algn="l" rtl="0">
              <a:spcAft>
                <a:spcPts val="0"/>
              </a:spcAft>
              <a:tabLst>
                <a:tab pos="-1028700" algn="l"/>
                <a:tab pos="685800" algn="l"/>
              </a:tabLst>
            </a:pPr>
            <a:r>
              <a:rPr lang="en-US" sz="2000" dirty="0" err="1">
                <a:latin typeface="Times New Roman" panose="02020603050405020304" pitchFamily="18" charset="0"/>
                <a:ea typeface="Times New Roman" panose="02020603050405020304" pitchFamily="18" charset="0"/>
              </a:rPr>
              <a:t>पर्णपात</a:t>
            </a:r>
            <a:r>
              <a:rPr lang="en-US" sz="2000" dirty="0">
                <a:latin typeface="Times New Roman" panose="02020603050405020304" pitchFamily="18" charset="0"/>
                <a:ea typeface="Times New Roman" panose="02020603050405020304" pitchFamily="18" charset="0"/>
              </a:rPr>
              <a:t> उन पर्णनाशकों द्वारा प्रेरित होता है जो सामान्यतः मौसमी पत्ती गिरने की प्रक्रिया में हस्तक्षेप करते हैं। विष क्रिया पादप वृद्धि नियामकों द्वारा उत्पन्न होती है जो पौधों में शारीरिक प्रक्रियाओं को बढ़ावा देते हैं, बाधित करते हैं या संशोधित करते हैं।</a:t>
            </a:r>
            <a:endParaRPr lang="en-IN" sz="2000" dirty="0">
              <a:latin typeface="Times New Roman" panose="02020603050405020304" pitchFamily="18" charset="0"/>
              <a:ea typeface="Times New Roman" panose="02020603050405020304" pitchFamily="18" charset="0"/>
            </a:endParaRPr>
          </a:p>
          <a:p>
            <a:pPr marL="457200" marR="228600" algn="l" rtl="0">
              <a:spcAft>
                <a:spcPts val="0"/>
              </a:spcAft>
              <a:tabLst>
                <a:tab pos="-1028700" algn="l"/>
                <a:tab pos="685800" algn="l"/>
                <a:tab pos="800100" algn="l"/>
              </a:tabLst>
            </a:pPr>
            <a:r>
              <a:rPr lang="en-US" sz="2000" dirty="0">
                <a:latin typeface="Times New Roman" panose="02020603050405020304" pitchFamily="18" charset="0"/>
                <a:ea typeface="Times New Roman" panose="02020603050405020304" pitchFamily="18" charset="0"/>
              </a:rPr>
              <a:t>      मिट्टी </a:t>
            </a:r>
            <a:r>
              <a:rPr lang="en-US" sz="2000" dirty="0" err="1">
                <a:latin typeface="Times New Roman" panose="02020603050405020304" pitchFamily="18" charset="0"/>
                <a:ea typeface="Times New Roman" panose="02020603050405020304" pitchFamily="18" charset="0"/>
              </a:rPr>
              <a:t>का</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उपयोग</a:t>
            </a:r>
            <a:r>
              <a:rPr lang="hi-IN"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स्टरिलेंट</a:t>
            </a:r>
            <a:r>
              <a:rPr lang="hi-IN"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पौधों</a:t>
            </a:r>
            <a:r>
              <a:rPr lang="en-US" sz="2000" dirty="0">
                <a:latin typeface="Times New Roman" panose="02020603050405020304" pitchFamily="18" charset="0"/>
                <a:ea typeface="Times New Roman" panose="02020603050405020304" pitchFamily="18" charset="0"/>
              </a:rPr>
              <a:t> की वृद्धि को रोकता है। वियतनाम युद्ध में बड़े पैमाने पर शाकनाशी का इस्तेमाल किया गया था।</a:t>
            </a:r>
            <a:endParaRPr lang="en-IN" sz="2000" dirty="0">
              <a:latin typeface="Times New Roman" panose="02020603050405020304" pitchFamily="18" charset="0"/>
              <a:ea typeface="Times New Roman" panose="02020603050405020304" pitchFamily="18" charset="0"/>
            </a:endParaRPr>
          </a:p>
          <a:p>
            <a:pPr marL="457200" marR="228600" algn="l" rtl="0">
              <a:spcAft>
                <a:spcPts val="0"/>
              </a:spcAft>
              <a:tabLst>
                <a:tab pos="-1028700" algn="l"/>
                <a:tab pos="685800" algn="l"/>
                <a:tab pos="800100" algn="l"/>
              </a:tabLst>
            </a:pPr>
            <a:r>
              <a:rPr lang="en-US" sz="2000" dirty="0">
                <a:latin typeface="Times New Roman" panose="02020603050405020304" pitchFamily="18" charset="0"/>
                <a:ea typeface="Times New Roman" panose="02020603050405020304" pitchFamily="18" charset="0"/>
              </a:rPr>
              <a:t> </a:t>
            </a:r>
            <a:endParaRPr lang="en-IN" sz="2000" dirty="0">
              <a:latin typeface="Times New Roman" panose="02020603050405020304" pitchFamily="18" charset="0"/>
              <a:ea typeface="Times New Roman" panose="02020603050405020304" pitchFamily="18" charset="0"/>
            </a:endParaRPr>
          </a:p>
          <a:p>
            <a:pPr marL="342900" marR="228600" lvl="0" indent="-342900" algn="l" rtl="0">
              <a:spcAft>
                <a:spcPts val="0"/>
              </a:spcAft>
              <a:buFont typeface="Symbol" panose="05050102010706020507" pitchFamily="18" charset="2"/>
              <a:buChar char=""/>
              <a:tabLst>
                <a:tab pos="914400" algn="l"/>
              </a:tabLst>
            </a:pPr>
            <a:r>
              <a:rPr lang="en-US" sz="2000" b="1" dirty="0">
                <a:latin typeface="Times New Roman" panose="02020603050405020304" pitchFamily="18" charset="0"/>
                <a:ea typeface="Times New Roman" panose="02020603050405020304" pitchFamily="18" charset="0"/>
              </a:rPr>
              <a:t>2,4-डाइक्लोरो</a:t>
            </a:r>
            <a:r>
              <a:rPr lang="hi-IN" sz="2000" b="1" dirty="0">
                <a:latin typeface="Times New Roman" panose="02020603050405020304" pitchFamily="18" charset="0"/>
                <a:ea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rPr>
              <a:t>फेनोक्सीएसिटिक</a:t>
            </a:r>
            <a:r>
              <a:rPr lang="hi-IN" sz="2000" b="1" dirty="0">
                <a:latin typeface="Times New Roman" panose="02020603050405020304" pitchFamily="18" charset="0"/>
                <a:ea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rPr>
              <a:t>एसिड</a:t>
            </a:r>
            <a:r>
              <a:rPr lang="en-US" sz="2000" b="1" dirty="0">
                <a:latin typeface="Times New Roman" panose="02020603050405020304" pitchFamily="18" charset="0"/>
                <a:ea typeface="Times New Roman" panose="02020603050405020304" pitchFamily="18" charset="0"/>
              </a:rPr>
              <a:t> (2, 4-डी</a:t>
            </a:r>
            <a:r>
              <a:rPr lang="en-US" sz="2000" dirty="0">
                <a:latin typeface="Times New Roman" panose="02020603050405020304" pitchFamily="18" charset="0"/>
                <a:ea typeface="Times New Roman" panose="02020603050405020304" pitchFamily="18" charset="0"/>
              </a:rPr>
              <a:t>): - यह </a:t>
            </a:r>
            <a:r>
              <a:rPr lang="en-US" sz="2000" dirty="0" err="1">
                <a:latin typeface="Times New Roman" panose="02020603050405020304" pitchFamily="18" charset="0"/>
                <a:ea typeface="Times New Roman" panose="02020603050405020304" pitchFamily="18" charset="0"/>
              </a:rPr>
              <a:t>एक</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खरपतवार</a:t>
            </a:r>
            <a:r>
              <a:rPr lang="hi-IN"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नाशक</a:t>
            </a:r>
            <a:r>
              <a:rPr lang="en-US" sz="2000" dirty="0">
                <a:latin typeface="Times New Roman" panose="02020603050405020304" pitchFamily="18" charset="0"/>
                <a:ea typeface="Times New Roman" panose="02020603050405020304" pitchFamily="18" charset="0"/>
              </a:rPr>
              <a:t> है जिसका उपयोग 1942 में चौड़ी पत्ती वाले पौधों के नियंत्रण और एक सामान्य पौध वृद्धि नियामक के लिए किया गया था, बाद में इसका उपयोग अमेरिकियों द्वारा वियतनाम युद्ध में किया गया था</a:t>
            </a:r>
            <a:endParaRPr lang="en-IN" sz="2000" dirty="0">
              <a:latin typeface="Times New Roman" panose="02020603050405020304" pitchFamily="18" charset="0"/>
              <a:ea typeface="Times New Roman" panose="02020603050405020304" pitchFamily="18" charset="0"/>
            </a:endParaRPr>
          </a:p>
          <a:p>
            <a:pPr marL="342900" marR="228600" lvl="0" indent="-342900" algn="l" rtl="0">
              <a:spcAft>
                <a:spcPts val="0"/>
              </a:spcAft>
              <a:buFont typeface="Symbol" panose="05050102010706020507" pitchFamily="18" charset="2"/>
              <a:buChar char=""/>
              <a:tabLst>
                <a:tab pos="914400" algn="l"/>
              </a:tabLst>
            </a:pPr>
            <a:r>
              <a:rPr lang="en-US" sz="2000" b="1" dirty="0">
                <a:latin typeface="Times New Roman" panose="02020603050405020304" pitchFamily="18" charset="0"/>
                <a:ea typeface="Times New Roman" panose="02020603050405020304" pitchFamily="18" charset="0"/>
              </a:rPr>
              <a:t>2 4 5-ट्राइक्लोरोफेनोक्सीएसिटिक एसिड: -</a:t>
            </a:r>
            <a:endParaRPr lang="en-IN" sz="2000" dirty="0">
              <a:latin typeface="Times New Roman" panose="02020603050405020304" pitchFamily="18" charset="0"/>
              <a:ea typeface="Times New Roman" panose="02020603050405020304" pitchFamily="18" charset="0"/>
            </a:endParaRPr>
          </a:p>
          <a:p>
            <a:pPr marL="914400" marR="228600" algn="l" rtl="0">
              <a:spcAft>
                <a:spcPts val="600"/>
              </a:spcAft>
              <a:tabLst>
                <a:tab pos="914400" algn="l"/>
              </a:tabLst>
            </a:pPr>
            <a:r>
              <a:rPr lang="en-US" sz="2000" dirty="0">
                <a:latin typeface="Times New Roman" panose="02020603050405020304" pitchFamily="18" charset="0"/>
                <a:ea typeface="Times New Roman" panose="02020603050405020304" pitchFamily="18" charset="0"/>
              </a:rPr>
              <a:t>यह एक सामान्य पादप वृद्धि नियामक भी है। द्वितीय विश्व युद्ध से लेकर आज तक इसका सैन्य उपयोग होता रहा </a:t>
            </a:r>
            <a:r>
              <a:rPr lang="en-US" sz="2000" dirty="0" err="1">
                <a:latin typeface="Times New Roman" panose="02020603050405020304" pitchFamily="18" charset="0"/>
                <a:ea typeface="Times New Roman" panose="02020603050405020304" pitchFamily="18" charset="0"/>
              </a:rPr>
              <a:t>है।अंग्रेजों</a:t>
            </a:r>
            <a:r>
              <a:rPr lang="hi-IN" sz="2000" dirty="0">
                <a:latin typeface="Times New Roman" panose="02020603050405020304" pitchFamily="18" charset="0"/>
                <a:ea typeface="Times New Roman" panose="02020603050405020304" pitchFamily="18" charset="0"/>
              </a:rPr>
              <a:t> द्वारा </a:t>
            </a:r>
            <a:r>
              <a:rPr lang="en-US" sz="2000" dirty="0" err="1">
                <a:latin typeface="Times New Roman" panose="02020603050405020304" pitchFamily="18" charset="0"/>
                <a:ea typeface="Times New Roman" panose="02020603050405020304" pitchFamily="18" charset="0"/>
              </a:rPr>
              <a:t>इसका</a:t>
            </a:r>
            <a:r>
              <a:rPr lang="en-US" sz="2000" dirty="0">
                <a:latin typeface="Times New Roman" panose="02020603050405020304" pitchFamily="18" charset="0"/>
                <a:ea typeface="Times New Roman" panose="02020603050405020304" pitchFamily="18" charset="0"/>
              </a:rPr>
              <a:t> प्रयोग पहली बार 1955-57 में किया गया तथा उसके बाद वियतनाम युद्ध के दौरान अमेरिकियों ने इसका प्रयोग किया।</a:t>
            </a:r>
            <a:endParaRPr lang="en-IN" sz="2000" dirty="0">
              <a:latin typeface="Times New Roman" panose="02020603050405020304" pitchFamily="18" charset="0"/>
              <a:ea typeface="Times New Roman" panose="02020603050405020304" pitchFamily="18" charset="0"/>
            </a:endParaRPr>
          </a:p>
          <a:p>
            <a:pPr marL="342900" marR="228600" lvl="0" indent="-342900" algn="l" rtl="0">
              <a:spcAft>
                <a:spcPts val="0"/>
              </a:spcAft>
              <a:buFont typeface="Symbol" panose="05050102010706020507" pitchFamily="18" charset="2"/>
              <a:buChar char=""/>
              <a:tabLst>
                <a:tab pos="914400" algn="l"/>
              </a:tabLst>
            </a:pPr>
            <a:r>
              <a:rPr lang="en-US" sz="2000" b="1" dirty="0" err="1">
                <a:latin typeface="Times New Roman" panose="02020603050405020304" pitchFamily="18" charset="0"/>
                <a:ea typeface="Times New Roman" panose="02020603050405020304" pitchFamily="18" charset="0"/>
              </a:rPr>
              <a:t>कैकोडिलिकअम्ल</a:t>
            </a:r>
            <a:r>
              <a:rPr lang="hi-IN" sz="2000" b="1"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यह</a:t>
            </a:r>
            <a:r>
              <a:rPr lang="en-US" sz="2000" dirty="0">
                <a:latin typeface="Times New Roman" panose="02020603050405020304" pitchFamily="18" charset="0"/>
                <a:ea typeface="Times New Roman" panose="02020603050405020304" pitchFamily="18" charset="0"/>
              </a:rPr>
              <a:t> चौड़ी पत्ती वाले पौधों की तुलना में घासों के लिए अधिक प्रभावी शाकनाशी है। यह पत्तियों से </a:t>
            </a:r>
            <a:r>
              <a:rPr lang="en-US" sz="2000" dirty="0" err="1">
                <a:latin typeface="Times New Roman" panose="02020603050405020304" pitchFamily="18" charset="0"/>
                <a:ea typeface="Times New Roman" panose="02020603050405020304" pitchFamily="18" charset="0"/>
              </a:rPr>
              <a:t>पानी</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सोख</a:t>
            </a:r>
            <a:r>
              <a:rPr lang="hi-IN"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कर</a:t>
            </a:r>
            <a:r>
              <a:rPr lang="en-US" sz="2000" dirty="0">
                <a:latin typeface="Times New Roman" panose="02020603050405020304" pitchFamily="18" charset="0"/>
                <a:ea typeface="Times New Roman" panose="02020603050405020304" pitchFamily="18" charset="0"/>
              </a:rPr>
              <a:t> पौधों को नष्ट कर देता है। यह एजेंट तेज़ी से पत्तियों का झड़ना पैदा कर सकता है; एक महीने में पुनः वृद्धि हो सकती है।</a:t>
            </a:r>
            <a:endParaRPr lang="en-IN" sz="2000" dirty="0">
              <a:latin typeface="Times New Roman" panose="02020603050405020304" pitchFamily="18" charset="0"/>
              <a:ea typeface="Times New Roman" panose="02020603050405020304" pitchFamily="18" charset="0"/>
            </a:endParaRPr>
          </a:p>
        </p:txBody>
      </p:sp>
      <p:sp>
        <p:nvSpPr>
          <p:cNvPr id="2" name="Slide Number Placeholder 1">
            <a:extLst>
              <a:ext uri="{FF2B5EF4-FFF2-40B4-BE49-F238E27FC236}">
                <a16:creationId xmlns:a16="http://schemas.microsoft.com/office/drawing/2014/main" id="{343EAFAD-7EC5-6FC7-5C65-2A41E0BCC445}"/>
              </a:ext>
            </a:extLst>
          </p:cNvPr>
          <p:cNvSpPr>
            <a:spLocks noGrp="1"/>
          </p:cNvSpPr>
          <p:nvPr>
            <p:ph type="sldNum" sz="quarter" idx="12"/>
          </p:nvPr>
        </p:nvSpPr>
        <p:spPr/>
        <p:txBody>
          <a:bodyPr/>
          <a:lstStyle/>
          <a:p>
            <a:pPr algn="l" rtl="0"/>
            <a:fld id="{2BB1E14F-796C-409E-9B94-89634ADD74DA}" type="slidenum">
              <a:rPr lang="en-IN" smtClean="0"/>
              <a:t>58</a:t>
            </a:fld>
            <a:endParaRPr lang="en-IN" dirty="0"/>
          </a:p>
        </p:txBody>
      </p:sp>
    </p:spTree>
    <p:extLst>
      <p:ext uri="{BB962C8B-B14F-4D97-AF65-F5344CB8AC3E}">
        <p14:creationId xmlns:p14="http://schemas.microsoft.com/office/powerpoint/2010/main" val="4052588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838200" y="2515201"/>
            <a:ext cx="5257800" cy="1325563"/>
          </a:xfrm>
        </p:spPr>
        <p:txBody>
          <a:bodyPr/>
          <a:lstStyle/>
          <a:p>
            <a:pPr algn="l" rtl="0"/>
            <a:r>
              <a:rPr lang="en-IN" b="1" u="sng" dirty="0">
                <a:solidFill>
                  <a:srgbClr val="C00000"/>
                </a:solidFill>
                <a:latin typeface="Open Sans" panose="020B0606030504020204" pitchFamily="34" charset="0"/>
                <a:ea typeface="Open Sans" panose="020B0606030504020204" pitchFamily="34" charset="0"/>
                <a:cs typeface="Open Sans" panose="020B0606030504020204" pitchFamily="34" charset="0"/>
              </a:rPr>
              <a:t>डिफोलिएंट्स (शाकनाशी)</a:t>
            </a:r>
            <a:endParaRPr lang="en-US"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5943600" y="1825625"/>
            <a:ext cx="5410200" cy="4351338"/>
          </a:xfrm>
          <a:noFill/>
        </p:spPr>
        <p:txBody>
          <a:bodyPr>
            <a:noAutofit/>
          </a:bodyPr>
          <a:lstStyle/>
          <a:p>
            <a:pPr marL="0" indent="0" algn="l" rtl="0">
              <a:lnSpc>
                <a:spcPct val="100000"/>
              </a:lnSpc>
              <a:buNone/>
            </a:pPr>
            <a:r>
              <a:rPr lang="en-US" sz="2400" dirty="0">
                <a:latin typeface="Open Sans" panose="020B0606030504020204" pitchFamily="34" charset="0"/>
                <a:ea typeface="Open Sans" panose="020B0606030504020204" pitchFamily="34" charset="0"/>
                <a:cs typeface="Open Sans" panose="020B0606030504020204" pitchFamily="34" charset="0"/>
              </a:rPr>
              <a:t>मिट्टी </a:t>
            </a:r>
            <a:r>
              <a:rPr lang="en-US" sz="2400" dirty="0" err="1">
                <a:latin typeface="Open Sans" panose="020B0606030504020204" pitchFamily="34" charset="0"/>
                <a:ea typeface="Open Sans" panose="020B0606030504020204" pitchFamily="34" charset="0"/>
                <a:cs typeface="Open Sans" panose="020B0606030504020204" pitchFamily="34" charset="0"/>
              </a:rPr>
              <a:t>का</a:t>
            </a:r>
            <a:r>
              <a:rPr lang="en-US" sz="2400" dirty="0">
                <a:latin typeface="Open Sans" panose="020B0606030504020204" pitchFamily="34" charset="0"/>
                <a:ea typeface="Open Sans" panose="020B0606030504020204" pitchFamily="34" charset="0"/>
                <a:cs typeface="Open Sans" panose="020B0606030504020204" pitchFamily="34" charset="0"/>
              </a:rPr>
              <a:t> </a:t>
            </a:r>
            <a:r>
              <a:rPr lang="en-US" sz="2400" dirty="0" err="1">
                <a:latin typeface="Open Sans" panose="020B0606030504020204" pitchFamily="34" charset="0"/>
                <a:ea typeface="Open Sans" panose="020B0606030504020204" pitchFamily="34" charset="0"/>
                <a:cs typeface="Open Sans" panose="020B0606030504020204" pitchFamily="34" charset="0"/>
              </a:rPr>
              <a:t>उपयोग</a:t>
            </a:r>
            <a:r>
              <a:rPr lang="hi-IN" sz="2400" dirty="0">
                <a:latin typeface="Open Sans" panose="020B0606030504020204" pitchFamily="34" charset="0"/>
                <a:ea typeface="Open Sans" panose="020B0606030504020204" pitchFamily="34" charset="0"/>
                <a:cs typeface="Open Sans" panose="020B0606030504020204" pitchFamily="34" charset="0"/>
              </a:rPr>
              <a:t> </a:t>
            </a:r>
            <a:r>
              <a:rPr lang="en-US" sz="2400" dirty="0" err="1">
                <a:latin typeface="Open Sans" panose="020B0606030504020204" pitchFamily="34" charset="0"/>
                <a:ea typeface="Open Sans" panose="020B0606030504020204" pitchFamily="34" charset="0"/>
                <a:cs typeface="Open Sans" panose="020B0606030504020204" pitchFamily="34" charset="0"/>
              </a:rPr>
              <a:t>स्टरिलेंट</a:t>
            </a:r>
            <a:r>
              <a:rPr lang="hi-IN" sz="2400" dirty="0">
                <a:latin typeface="Open Sans" panose="020B0606030504020204" pitchFamily="34" charset="0"/>
                <a:ea typeface="Open Sans" panose="020B0606030504020204" pitchFamily="34" charset="0"/>
                <a:cs typeface="Open Sans" panose="020B0606030504020204" pitchFamily="34" charset="0"/>
              </a:rPr>
              <a:t> </a:t>
            </a:r>
            <a:r>
              <a:rPr lang="en-US" sz="2400" dirty="0" err="1">
                <a:latin typeface="Open Sans" panose="020B0606030504020204" pitchFamily="34" charset="0"/>
                <a:ea typeface="Open Sans" panose="020B0606030504020204" pitchFamily="34" charset="0"/>
                <a:cs typeface="Open Sans" panose="020B0606030504020204" pitchFamily="34" charset="0"/>
              </a:rPr>
              <a:t>पौधों</a:t>
            </a:r>
            <a:r>
              <a:rPr lang="en-US" sz="2400" dirty="0">
                <a:latin typeface="Open Sans" panose="020B0606030504020204" pitchFamily="34" charset="0"/>
                <a:ea typeface="Open Sans" panose="020B0606030504020204" pitchFamily="34" charset="0"/>
                <a:cs typeface="Open Sans" panose="020B0606030504020204" pitchFamily="34" charset="0"/>
              </a:rPr>
              <a:t> की वृद्धि को रोकता है। वियतनाम युद्ध में बड़े पैमाने पर शाकनाशी का इस्तेमाल किया गया था।</a:t>
            </a:r>
          </a:p>
          <a:p>
            <a:pPr marL="0" indent="0" algn="l" rtl="0">
              <a:lnSpc>
                <a:spcPct val="100000"/>
              </a:lnSpc>
              <a:buNone/>
            </a:pPr>
            <a:endParaRPr lang="en-US" sz="2400" dirty="0">
              <a:latin typeface="Open Sans" panose="020B0606030504020204" pitchFamily="34" charset="0"/>
              <a:ea typeface="Open Sans" panose="020B0606030504020204" pitchFamily="34" charset="0"/>
              <a:cs typeface="Open Sans" panose="020B0606030504020204" pitchFamily="34" charset="0"/>
            </a:endParaRPr>
          </a:p>
          <a:p>
            <a:pPr algn="l" rtl="0">
              <a:lnSpc>
                <a:spcPct val="100000"/>
              </a:lnSpc>
              <a:defRPr/>
            </a:pPr>
            <a:r>
              <a:rPr lang="en-US" altLang="en-US" sz="2400" dirty="0" err="1">
                <a:latin typeface="Open Sans" panose="020B0606030504020204" pitchFamily="34" charset="0"/>
                <a:ea typeface="Open Sans" panose="020B0606030504020204" pitchFamily="34" charset="0"/>
                <a:cs typeface="Open Sans" panose="020B0606030504020204" pitchFamily="34" charset="0"/>
              </a:rPr>
              <a:t>डाइक्लोरोफेनोक्सीएसिटिक</a:t>
            </a:r>
            <a:r>
              <a:rPr lang="en-US" altLang="en-US" sz="2400" dirty="0">
                <a:latin typeface="Open Sans" panose="020B0606030504020204" pitchFamily="34" charset="0"/>
                <a:ea typeface="Open Sans" panose="020B0606030504020204" pitchFamily="34" charset="0"/>
                <a:cs typeface="Open Sans" panose="020B0606030504020204" pitchFamily="34" charset="0"/>
              </a:rPr>
              <a:t>अम्ल (2,4-डी)</a:t>
            </a:r>
          </a:p>
          <a:p>
            <a:pPr algn="l" rtl="0">
              <a:lnSpc>
                <a:spcPct val="100000"/>
              </a:lnSpc>
              <a:defRPr/>
            </a:pPr>
            <a:endParaRPr lang="en-US" altLang="en-US" sz="2400" dirty="0">
              <a:latin typeface="Open Sans" panose="020B0606030504020204" pitchFamily="34" charset="0"/>
              <a:ea typeface="Open Sans" panose="020B0606030504020204" pitchFamily="34" charset="0"/>
              <a:cs typeface="Open Sans" panose="020B0606030504020204" pitchFamily="34" charset="0"/>
            </a:endParaRPr>
          </a:p>
          <a:p>
            <a:pPr algn="l" rtl="0">
              <a:lnSpc>
                <a:spcPct val="100000"/>
              </a:lnSpc>
              <a:defRPr/>
            </a:pPr>
            <a:r>
              <a:rPr lang="en-US" sz="2400" dirty="0">
                <a:latin typeface="Open Sans" panose="020B0606030504020204" pitchFamily="34" charset="0"/>
                <a:ea typeface="Open Sans" panose="020B0606030504020204" pitchFamily="34" charset="0"/>
                <a:cs typeface="Open Sans" panose="020B0606030504020204" pitchFamily="34" charset="0"/>
              </a:rPr>
              <a:t>2 4 5-ट्राइक्लोरोफेनोक्सीएसिटिक एसिड</a:t>
            </a:r>
          </a:p>
          <a:p>
            <a:pPr algn="l" rtl="0">
              <a:lnSpc>
                <a:spcPct val="100000"/>
              </a:lnSpc>
              <a:defRPr/>
            </a:pPr>
            <a:endParaRPr lang="en-US" altLang="en-US" sz="2400" dirty="0">
              <a:latin typeface="Open Sans" panose="020B0606030504020204" pitchFamily="34" charset="0"/>
              <a:ea typeface="Open Sans" panose="020B0606030504020204" pitchFamily="34" charset="0"/>
              <a:cs typeface="Open Sans" panose="020B0606030504020204" pitchFamily="34" charset="0"/>
            </a:endParaRPr>
          </a:p>
          <a:p>
            <a:pPr algn="l" rtl="0">
              <a:lnSpc>
                <a:spcPct val="100000"/>
              </a:lnSpc>
              <a:defRPr/>
            </a:pPr>
            <a:r>
              <a:rPr lang="en-US" altLang="en-US" sz="2400" dirty="0" err="1">
                <a:latin typeface="Open Sans" panose="020B0606030504020204" pitchFamily="34" charset="0"/>
                <a:ea typeface="Open Sans" panose="020B0606030504020204" pitchFamily="34" charset="0"/>
                <a:cs typeface="Open Sans" panose="020B0606030504020204" pitchFamily="34" charset="0"/>
              </a:rPr>
              <a:t>कैकोडिलिक</a:t>
            </a:r>
            <a:r>
              <a:rPr lang="en-US" altLang="en-US" sz="2400" dirty="0">
                <a:latin typeface="Open Sans" panose="020B0606030504020204" pitchFamily="34" charset="0"/>
                <a:ea typeface="Open Sans" panose="020B0606030504020204" pitchFamily="34" charset="0"/>
                <a:cs typeface="Open Sans" panose="020B0606030504020204" pitchFamily="34" charset="0"/>
              </a:rPr>
              <a:t>एसिड.</a:t>
            </a:r>
            <a:endParaRPr lang="en-IN" sz="2400" dirty="0">
              <a:latin typeface="Open Sans" panose="020B0606030504020204" pitchFamily="34" charset="0"/>
              <a:ea typeface="Open Sans" panose="020B0606030504020204" pitchFamily="34" charset="0"/>
              <a:cs typeface="Open Sans" panose="020B0606030504020204" pitchFamily="34" charset="0"/>
            </a:endParaRPr>
          </a:p>
          <a:p>
            <a:pPr marL="0" indent="0" algn="l" rtl="0">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rtl="0"/>
            <a:endParaRPr lang="en-IN"/>
          </a:p>
        </p:txBody>
      </p:sp>
      <p:sp>
        <p:nvSpPr>
          <p:cNvPr id="2" name="Slide Number Placeholder 1">
            <a:extLst>
              <a:ext uri="{FF2B5EF4-FFF2-40B4-BE49-F238E27FC236}">
                <a16:creationId xmlns:a16="http://schemas.microsoft.com/office/drawing/2014/main" id="{51510807-A966-2CED-8033-6B3C403C0871}"/>
              </a:ext>
            </a:extLst>
          </p:cNvPr>
          <p:cNvSpPr>
            <a:spLocks noGrp="1"/>
          </p:cNvSpPr>
          <p:nvPr>
            <p:ph type="sldNum" sz="quarter" idx="12"/>
          </p:nvPr>
        </p:nvSpPr>
        <p:spPr/>
        <p:txBody>
          <a:bodyPr/>
          <a:lstStyle/>
          <a:p>
            <a:pPr algn="l" rtl="0"/>
            <a:fld id="{2BB1E14F-796C-409E-9B94-89634ADD74DA}" type="slidenum">
              <a:rPr lang="en-IN" smtClean="0"/>
              <a:t>59</a:t>
            </a:fld>
            <a:endParaRPr lang="en-IN"/>
          </a:p>
        </p:txBody>
      </p:sp>
    </p:spTree>
    <p:extLst>
      <p:ext uri="{BB962C8B-B14F-4D97-AF65-F5344CB8AC3E}">
        <p14:creationId xmlns:p14="http://schemas.microsoft.com/office/powerpoint/2010/main" val="1710633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rtl="0"/>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707924" y="1295400"/>
            <a:ext cx="7026875" cy="4572000"/>
          </a:xfrm>
          <a:noFill/>
        </p:spPr>
        <p:txBody>
          <a:bodyPr>
            <a:noAutofit/>
          </a:bodyPr>
          <a:lstStyle/>
          <a:p>
            <a:pPr marL="0" indent="0" algn="l" rtl="0">
              <a:lnSpc>
                <a:spcPct val="120000"/>
              </a:lnSpc>
              <a:buNone/>
            </a:pPr>
            <a:r>
              <a:rPr lang="en-US" sz="2400" dirty="0">
                <a:latin typeface="Open Sans" panose="020B0606030504020204" pitchFamily="34" charset="0"/>
                <a:ea typeface="Open Sans" panose="020B0606030504020204" pitchFamily="34" charset="0"/>
                <a:cs typeface="Open Sans" panose="020B0606030504020204" pitchFamily="34" charset="0"/>
              </a:rPr>
              <a:t>1914 - फ्रांसीसियों ने ग्रेनेड में आंसू गैस का प्रयोग शुरू किया और जर्मनों ने तोपखाने के गोले में आंसू गैस का प्रयोग कर जवाबी कार्रवाई की।</a:t>
            </a:r>
          </a:p>
          <a:p>
            <a:pPr marL="0" indent="0" algn="l" rtl="0">
              <a:lnSpc>
                <a:spcPct val="120000"/>
              </a:lnSpc>
              <a:buNone/>
            </a:pPr>
            <a:r>
              <a:rPr lang="en-US" sz="2400" dirty="0">
                <a:latin typeface="Open Sans" panose="020B0606030504020204" pitchFamily="34" charset="0"/>
                <a:ea typeface="Open Sans" panose="020B0606030504020204" pitchFamily="34" charset="0"/>
                <a:cs typeface="Open Sans" panose="020B0606030504020204" pitchFamily="34" charset="0"/>
              </a:rPr>
              <a:t>1915 - जर्मनों ने फ्रांस के यप्रेस में क्लोरीन गैस से फ्रांसीसियों पर हमला किया। प्रथम विश्व युद्ध में रासायनिक युद्ध का पहला महत्वपूर्ण प्रयोग।</a:t>
            </a:r>
          </a:p>
          <a:p>
            <a:pPr marL="0" indent="0" algn="l" rtl="0">
              <a:lnSpc>
                <a:spcPct val="120000"/>
              </a:lnSpc>
              <a:buNone/>
            </a:pPr>
            <a:r>
              <a:rPr lang="en-US" sz="2400" dirty="0">
                <a:latin typeface="Open Sans" panose="020B0606030504020204" pitchFamily="34" charset="0"/>
                <a:ea typeface="Open Sans" panose="020B0606030504020204" pitchFamily="34" charset="0"/>
                <a:cs typeface="Open Sans" panose="020B0606030504020204" pitchFamily="34" charset="0"/>
              </a:rPr>
              <a:t>1915 - पहला ब्रिटिश रासायनिक हथियार हमला; लूस की लड़ाई में जर्मनों के खिलाफ क्लोरीन गैस का इस्तेमाल किया गया।</a:t>
            </a:r>
          </a:p>
          <a:p>
            <a:pPr marL="0" indent="0" algn="l" rtl="0">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871151" y="2286000"/>
            <a:ext cx="3663778" cy="1143000"/>
          </a:xfrm>
          <a:noFill/>
        </p:spPr>
        <p:txBody>
          <a:bodyPr>
            <a:normAutofit/>
          </a:bodyPr>
          <a:lstStyle/>
          <a:p>
            <a:pPr algn="l" rtl="0"/>
            <a:r>
              <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rPr>
              <a:t>प्रथम विश्व युद्ध</a:t>
            </a:r>
          </a:p>
        </p:txBody>
      </p:sp>
      <p:sp>
        <p:nvSpPr>
          <p:cNvPr id="2" name="Slide Number Placeholder 1">
            <a:extLst>
              <a:ext uri="{FF2B5EF4-FFF2-40B4-BE49-F238E27FC236}">
                <a16:creationId xmlns:a16="http://schemas.microsoft.com/office/drawing/2014/main" id="{DC4D3101-9C59-EB48-9A0A-59EA708BD12D}"/>
              </a:ext>
            </a:extLst>
          </p:cNvPr>
          <p:cNvSpPr>
            <a:spLocks noGrp="1"/>
          </p:cNvSpPr>
          <p:nvPr>
            <p:ph type="sldNum" sz="quarter" idx="12"/>
          </p:nvPr>
        </p:nvSpPr>
        <p:spPr/>
        <p:txBody>
          <a:bodyPr/>
          <a:lstStyle/>
          <a:p>
            <a:pPr algn="l" rtl="0"/>
            <a:fld id="{2BB1E14F-796C-409E-9B94-89634ADD74DA}" type="slidenum">
              <a:rPr lang="en-IN" smtClean="0"/>
              <a:t>6</a:t>
            </a:fld>
            <a:endParaRPr lang="en-IN"/>
          </a:p>
        </p:txBody>
      </p:sp>
    </p:spTree>
    <p:extLst>
      <p:ext uri="{BB962C8B-B14F-4D97-AF65-F5344CB8AC3E}">
        <p14:creationId xmlns:p14="http://schemas.microsoft.com/office/powerpoint/2010/main" val="5981489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rtl="0"/>
            <a:endParaRPr lang="en-IN"/>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926592" y="2399221"/>
            <a:ext cx="3208627" cy="1143000"/>
          </a:xfrm>
          <a:noFill/>
        </p:spPr>
        <p:txBody>
          <a:bodyPr>
            <a:normAutofit/>
          </a:bodyPr>
          <a:lstStyle/>
          <a:p>
            <a:pPr algn="l" rtl="0"/>
            <a:r>
              <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rPr>
              <a:t>प्रवेश का मार्ग</a:t>
            </a:r>
          </a:p>
        </p:txBody>
      </p:sp>
      <p:graphicFrame>
        <p:nvGraphicFramePr>
          <p:cNvPr id="14" name="Object 2"/>
          <p:cNvGraphicFramePr>
            <a:graphicFrameLocks/>
          </p:cNvGraphicFramePr>
          <p:nvPr>
            <p:extLst>
              <p:ext uri="{D42A27DB-BD31-4B8C-83A1-F6EECF244321}">
                <p14:modId xmlns:p14="http://schemas.microsoft.com/office/powerpoint/2010/main" val="3416730281"/>
              </p:ext>
            </p:extLst>
          </p:nvPr>
        </p:nvGraphicFramePr>
        <p:xfrm>
          <a:off x="5466479" y="1353343"/>
          <a:ext cx="2338916" cy="4868863"/>
        </p:xfrm>
        <a:graphic>
          <a:graphicData uri="http://schemas.openxmlformats.org/presentationml/2006/ole">
            <mc:AlternateContent xmlns:mc="http://schemas.openxmlformats.org/markup-compatibility/2006">
              <mc:Choice xmlns:v="urn:schemas-microsoft-com:vml" Requires="v">
                <p:oleObj name="CorelDRAW!" r:id="rId2" imgW="1703388" imgH="4868863" progId="">
                  <p:embed/>
                </p:oleObj>
              </mc:Choice>
              <mc:Fallback>
                <p:oleObj name="CorelDRAW!" r:id="rId2" imgW="1703388" imgH="4868863" progId="">
                  <p:embed/>
                  <p:pic>
                    <p:nvPicPr>
                      <p:cNvPr id="14" name="Object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6479" y="1353343"/>
                        <a:ext cx="2338916" cy="4868863"/>
                      </a:xfrm>
                      <a:prstGeom prst="rect">
                        <a:avLst/>
                      </a:prstGeom>
                      <a:noFill/>
                      <a:ln>
                        <a:noFill/>
                      </a:ln>
                      <a:effectLst/>
                    </p:spPr>
                  </p:pic>
                </p:oleObj>
              </mc:Fallback>
            </mc:AlternateContent>
          </a:graphicData>
        </a:graphic>
      </p:graphicFrame>
      <p:sp>
        <p:nvSpPr>
          <p:cNvPr id="16" name="Rectangle 4"/>
          <p:cNvSpPr>
            <a:spLocks noChangeArrowheads="1"/>
          </p:cNvSpPr>
          <p:nvPr/>
        </p:nvSpPr>
        <p:spPr bwMode="auto">
          <a:xfrm>
            <a:off x="9748499" y="1977230"/>
            <a:ext cx="825705" cy="421991"/>
          </a:xfrm>
          <a:prstGeom prst="rect">
            <a:avLst/>
          </a:prstGeom>
          <a:noFill/>
          <a:ln w="9525">
            <a:noFill/>
            <a:miter lim="800000"/>
            <a:headEnd/>
            <a:tailEnd/>
          </a:ln>
        </p:spPr>
        <p:txBody>
          <a:bodyPr wrap="none" lIns="82628" tIns="41315" rIns="82628" bIns="41315">
            <a:spAutoFit/>
          </a:bodyPr>
          <a:lstStyle/>
          <a:p>
            <a:pPr algn="l" defTabSz="820738" rtl="0"/>
            <a:r>
              <a:rPr lang="en-US" sz="2200" b="1" dirty="0">
                <a:solidFill>
                  <a:srgbClr val="00CC00"/>
                </a:solidFill>
                <a:latin typeface="Arial" charset="0"/>
              </a:rPr>
              <a:t>आँखें</a:t>
            </a:r>
          </a:p>
        </p:txBody>
      </p:sp>
      <p:sp>
        <p:nvSpPr>
          <p:cNvPr id="17" name="Rectangle 5"/>
          <p:cNvSpPr>
            <a:spLocks noChangeArrowheads="1"/>
          </p:cNvSpPr>
          <p:nvPr/>
        </p:nvSpPr>
        <p:spPr bwMode="auto">
          <a:xfrm>
            <a:off x="9625730" y="2877343"/>
            <a:ext cx="2490070" cy="421991"/>
          </a:xfrm>
          <a:prstGeom prst="rect">
            <a:avLst/>
          </a:prstGeom>
          <a:noFill/>
          <a:ln w="9525">
            <a:noFill/>
            <a:miter lim="800000"/>
            <a:headEnd/>
            <a:tailEnd/>
          </a:ln>
        </p:spPr>
        <p:txBody>
          <a:bodyPr wrap="none" lIns="82628" tIns="41315" rIns="82628" bIns="41315">
            <a:spAutoFit/>
          </a:bodyPr>
          <a:lstStyle/>
          <a:p>
            <a:pPr algn="l" defTabSz="820738" rtl="0"/>
            <a:r>
              <a:rPr lang="en-US" sz="2200" b="1">
                <a:solidFill>
                  <a:srgbClr val="0066FF"/>
                </a:solidFill>
                <a:latin typeface="Arial" charset="0"/>
              </a:rPr>
              <a:t>श्वसन तंत्र</a:t>
            </a:r>
          </a:p>
        </p:txBody>
      </p:sp>
      <p:sp>
        <p:nvSpPr>
          <p:cNvPr id="20" name="Rectangle 6"/>
          <p:cNvSpPr>
            <a:spLocks noChangeArrowheads="1"/>
          </p:cNvSpPr>
          <p:nvPr/>
        </p:nvSpPr>
        <p:spPr bwMode="auto">
          <a:xfrm>
            <a:off x="4491596" y="4389680"/>
            <a:ext cx="763187" cy="421991"/>
          </a:xfrm>
          <a:prstGeom prst="rect">
            <a:avLst/>
          </a:prstGeom>
          <a:noFill/>
          <a:ln w="9525">
            <a:noFill/>
            <a:miter lim="800000"/>
            <a:headEnd/>
            <a:tailEnd/>
          </a:ln>
        </p:spPr>
        <p:txBody>
          <a:bodyPr wrap="none" lIns="82628" tIns="41315" rIns="82628" bIns="41315">
            <a:spAutoFit/>
          </a:bodyPr>
          <a:lstStyle/>
          <a:p>
            <a:pPr algn="l" defTabSz="820738" rtl="0"/>
            <a:r>
              <a:rPr lang="en-US" sz="2200" b="1" dirty="0">
                <a:solidFill>
                  <a:schemeClr val="hlink"/>
                </a:solidFill>
                <a:latin typeface="Arial" charset="0"/>
              </a:rPr>
              <a:t>त्वचा</a:t>
            </a:r>
          </a:p>
        </p:txBody>
      </p:sp>
      <p:sp>
        <p:nvSpPr>
          <p:cNvPr id="21" name="Line 9"/>
          <p:cNvSpPr>
            <a:spLocks noChangeShapeType="1"/>
          </p:cNvSpPr>
          <p:nvPr/>
        </p:nvSpPr>
        <p:spPr bwMode="auto">
          <a:xfrm>
            <a:off x="6649700" y="1877211"/>
            <a:ext cx="3012017" cy="1284288"/>
          </a:xfrm>
          <a:prstGeom prst="line">
            <a:avLst/>
          </a:prstGeom>
          <a:noFill/>
          <a:ln w="12700">
            <a:solidFill>
              <a:srgbClr val="00FFFF"/>
            </a:solidFill>
            <a:round/>
            <a:headEnd type="none" w="sm" len="sm"/>
            <a:tailEnd type="none" w="sm" len="sm"/>
          </a:ln>
        </p:spPr>
        <p:txBody>
          <a:bodyPr/>
          <a:lstStyle/>
          <a:p>
            <a:pPr algn="l" rtl="0"/>
            <a:endParaRPr lang="en-US"/>
          </a:p>
        </p:txBody>
      </p:sp>
      <p:sp>
        <p:nvSpPr>
          <p:cNvPr id="22" name="Line 10"/>
          <p:cNvSpPr>
            <a:spLocks noChangeShapeType="1"/>
          </p:cNvSpPr>
          <p:nvPr/>
        </p:nvSpPr>
        <p:spPr bwMode="auto">
          <a:xfrm>
            <a:off x="6848666" y="1764499"/>
            <a:ext cx="2901951" cy="406400"/>
          </a:xfrm>
          <a:prstGeom prst="line">
            <a:avLst/>
          </a:prstGeom>
          <a:noFill/>
          <a:ln w="12700">
            <a:solidFill>
              <a:srgbClr val="00FFFF"/>
            </a:solidFill>
            <a:round/>
            <a:headEnd type="none" w="sm" len="sm"/>
            <a:tailEnd type="none" w="sm" len="sm"/>
          </a:ln>
        </p:spPr>
        <p:txBody>
          <a:bodyPr/>
          <a:lstStyle/>
          <a:p>
            <a:pPr algn="l" rtl="0"/>
            <a:endParaRPr lang="en-US"/>
          </a:p>
        </p:txBody>
      </p:sp>
      <p:sp>
        <p:nvSpPr>
          <p:cNvPr id="23" name="Rectangle 12"/>
          <p:cNvSpPr>
            <a:spLocks noChangeArrowheads="1"/>
          </p:cNvSpPr>
          <p:nvPr/>
        </p:nvSpPr>
        <p:spPr bwMode="auto">
          <a:xfrm>
            <a:off x="4315717" y="1764499"/>
            <a:ext cx="1425228" cy="421991"/>
          </a:xfrm>
          <a:prstGeom prst="rect">
            <a:avLst/>
          </a:prstGeom>
          <a:noFill/>
          <a:ln w="9525">
            <a:noFill/>
            <a:miter lim="800000"/>
            <a:headEnd/>
            <a:tailEnd/>
          </a:ln>
        </p:spPr>
        <p:txBody>
          <a:bodyPr wrap="none" lIns="82628" tIns="41315" rIns="82628" bIns="41315">
            <a:spAutoFit/>
          </a:bodyPr>
          <a:lstStyle/>
          <a:p>
            <a:pPr algn="l" defTabSz="820738" rtl="0"/>
            <a:r>
              <a:rPr lang="en-US" sz="2200" b="1" dirty="0">
                <a:solidFill>
                  <a:srgbClr val="F347E3"/>
                </a:solidFill>
                <a:latin typeface="Arial" charset="0"/>
              </a:rPr>
              <a:t>घूस</a:t>
            </a:r>
          </a:p>
        </p:txBody>
      </p:sp>
      <p:sp>
        <p:nvSpPr>
          <p:cNvPr id="24" name="Rectangle 13"/>
          <p:cNvSpPr>
            <a:spLocks noChangeArrowheads="1"/>
          </p:cNvSpPr>
          <p:nvPr/>
        </p:nvSpPr>
        <p:spPr bwMode="auto">
          <a:xfrm>
            <a:off x="9054229" y="3526629"/>
            <a:ext cx="1330650" cy="421991"/>
          </a:xfrm>
          <a:prstGeom prst="rect">
            <a:avLst/>
          </a:prstGeom>
          <a:noFill/>
          <a:ln w="9525">
            <a:noFill/>
            <a:miter lim="800000"/>
            <a:headEnd/>
            <a:tailEnd/>
          </a:ln>
        </p:spPr>
        <p:txBody>
          <a:bodyPr wrap="none" lIns="82628" tIns="41315" rIns="82628" bIns="41315">
            <a:spAutoFit/>
          </a:bodyPr>
          <a:lstStyle/>
          <a:p>
            <a:pPr algn="l" defTabSz="820738" rtl="0"/>
            <a:r>
              <a:rPr lang="en-US" sz="2200" b="1">
                <a:solidFill>
                  <a:schemeClr val="tx2"/>
                </a:solidFill>
                <a:latin typeface="Arial" charset="0"/>
              </a:rPr>
              <a:t>इंजेक्शन</a:t>
            </a:r>
          </a:p>
        </p:txBody>
      </p:sp>
      <p:sp>
        <p:nvSpPr>
          <p:cNvPr id="25" name="Line 14"/>
          <p:cNvSpPr>
            <a:spLocks noChangeShapeType="1"/>
          </p:cNvSpPr>
          <p:nvPr/>
        </p:nvSpPr>
        <p:spPr bwMode="auto">
          <a:xfrm>
            <a:off x="7434979" y="3328186"/>
            <a:ext cx="1612900" cy="446088"/>
          </a:xfrm>
          <a:prstGeom prst="line">
            <a:avLst/>
          </a:prstGeom>
          <a:noFill/>
          <a:ln w="12700">
            <a:solidFill>
              <a:srgbClr val="00FFFF"/>
            </a:solidFill>
            <a:round/>
            <a:headEnd type="none" w="sm" len="sm"/>
            <a:tailEnd type="none" w="sm" len="sm"/>
          </a:ln>
        </p:spPr>
        <p:txBody>
          <a:bodyPr/>
          <a:lstStyle/>
          <a:p>
            <a:pPr algn="l" rtl="0"/>
            <a:endParaRPr lang="en-US"/>
          </a:p>
        </p:txBody>
      </p:sp>
      <p:sp>
        <p:nvSpPr>
          <p:cNvPr id="2" name="Slide Number Placeholder 1">
            <a:extLst>
              <a:ext uri="{FF2B5EF4-FFF2-40B4-BE49-F238E27FC236}">
                <a16:creationId xmlns:a16="http://schemas.microsoft.com/office/drawing/2014/main" id="{347C9D16-FF99-576C-AABA-2DC030E26890}"/>
              </a:ext>
            </a:extLst>
          </p:cNvPr>
          <p:cNvSpPr>
            <a:spLocks noGrp="1"/>
          </p:cNvSpPr>
          <p:nvPr>
            <p:ph type="sldNum" sz="quarter" idx="12"/>
          </p:nvPr>
        </p:nvSpPr>
        <p:spPr/>
        <p:txBody>
          <a:bodyPr/>
          <a:lstStyle/>
          <a:p>
            <a:pPr algn="l" rtl="0"/>
            <a:fld id="{2BB1E14F-796C-409E-9B94-89634ADD74DA}" type="slidenum">
              <a:rPr lang="en-IN" smtClean="0"/>
              <a:t>60</a:t>
            </a:fld>
            <a:endParaRPr lang="en-IN"/>
          </a:p>
        </p:txBody>
      </p:sp>
    </p:spTree>
    <p:extLst>
      <p:ext uri="{BB962C8B-B14F-4D97-AF65-F5344CB8AC3E}">
        <p14:creationId xmlns:p14="http://schemas.microsoft.com/office/powerpoint/2010/main" val="3204781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rtl="0"/>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926227" y="1724025"/>
            <a:ext cx="5486400" cy="4572000"/>
          </a:xfrm>
          <a:noFill/>
        </p:spPr>
        <p:txBody>
          <a:bodyPr>
            <a:noAutofit/>
          </a:bodyPr>
          <a:lstStyle/>
          <a:p>
            <a:pPr algn="l" rtl="0"/>
            <a:r>
              <a:rPr lang="en-GB" sz="2400" dirty="0">
                <a:latin typeface="Open Sans" panose="020B0606030504020204" pitchFamily="34" charset="0"/>
                <a:ea typeface="Open Sans" panose="020B0606030504020204" pitchFamily="34" charset="0"/>
                <a:cs typeface="Open Sans" panose="020B0606030504020204" pitchFamily="34" charset="0"/>
                <a:sym typeface="Wingdings" pitchFamily="2" charset="2"/>
              </a:rPr>
              <a:t>पत्तियों का पीला पड़ना</a:t>
            </a:r>
          </a:p>
          <a:p>
            <a:pPr algn="l" rtl="0"/>
            <a:r>
              <a:rPr lang="en-GB" sz="2400" dirty="0">
                <a:latin typeface="Open Sans" panose="020B0606030504020204" pitchFamily="34" charset="0"/>
                <a:ea typeface="Open Sans" panose="020B0606030504020204" pitchFamily="34" charset="0"/>
                <a:cs typeface="Open Sans" panose="020B0606030504020204" pitchFamily="34" charset="0"/>
                <a:sym typeface="Wingdings" pitchFamily="2" charset="2"/>
              </a:rPr>
              <a:t>मृत या मरते हुए जानवर और कीड़े।</a:t>
            </a:r>
          </a:p>
          <a:p>
            <a:pPr algn="l" rtl="0"/>
            <a:r>
              <a:rPr lang="en-GB" sz="2400" dirty="0">
                <a:latin typeface="Open Sans" panose="020B0606030504020204" pitchFamily="34" charset="0"/>
                <a:ea typeface="Open Sans" panose="020B0606030504020204" pitchFamily="34" charset="0"/>
                <a:cs typeface="Open Sans" panose="020B0606030504020204" pitchFamily="34" charset="0"/>
                <a:sym typeface="Wingdings" pitchFamily="2" charset="2"/>
              </a:rPr>
              <a:t>एकाधिक पीड़ित, गंभीर बीमारी, मतली, </a:t>
            </a:r>
            <a:r>
              <a:rPr lang="en-GB" sz="2400" dirty="0" err="1">
                <a:latin typeface="Open Sans" panose="020B0606030504020204" pitchFamily="34" charset="0"/>
                <a:ea typeface="Open Sans" panose="020B0606030504020204" pitchFamily="34" charset="0"/>
                <a:cs typeface="Open Sans" panose="020B0606030504020204" pitchFamily="34" charset="0"/>
                <a:sym typeface="Wingdings" pitchFamily="2" charset="2"/>
              </a:rPr>
              <a:t>भटकाव</a:t>
            </a:r>
            <a:r>
              <a:rPr lang="en-GB" sz="2400" dirty="0">
                <a:latin typeface="Open Sans" panose="020B0606030504020204" pitchFamily="34" charset="0"/>
                <a:ea typeface="Open Sans" panose="020B0606030504020204" pitchFamily="34" charset="0"/>
                <a:cs typeface="Open Sans" panose="020B0606030504020204" pitchFamily="34" charset="0"/>
                <a:sym typeface="Wingdings" pitchFamily="2" charset="2"/>
              </a:rPr>
              <a:t> </a:t>
            </a:r>
            <a:r>
              <a:rPr lang="hi-IN" sz="2400" dirty="0">
                <a:latin typeface="Open Sans" panose="020B0606030504020204" pitchFamily="34" charset="0"/>
                <a:ea typeface="Open Sans" panose="020B0606030504020204" pitchFamily="34" charset="0"/>
                <a:cs typeface="Open Sans" panose="020B0606030504020204" pitchFamily="34" charset="0"/>
                <a:sym typeface="Wingdings" pitchFamily="2" charset="2"/>
              </a:rPr>
              <a:t>, </a:t>
            </a:r>
            <a:r>
              <a:rPr lang="en-GB" sz="2400" dirty="0" err="1">
                <a:latin typeface="Open Sans" panose="020B0606030504020204" pitchFamily="34" charset="0"/>
                <a:ea typeface="Open Sans" panose="020B0606030504020204" pitchFamily="34" charset="0"/>
                <a:cs typeface="Open Sans" panose="020B0606030504020204" pitchFamily="34" charset="0"/>
                <a:sym typeface="Wingdings" pitchFamily="2" charset="2"/>
              </a:rPr>
              <a:t>घुटन</a:t>
            </a:r>
            <a:r>
              <a:rPr lang="en-GB" sz="2400" dirty="0">
                <a:latin typeface="Open Sans" panose="020B0606030504020204" pitchFamily="34" charset="0"/>
                <a:ea typeface="Open Sans" panose="020B0606030504020204" pitchFamily="34" charset="0"/>
                <a:cs typeface="Open Sans" panose="020B0606030504020204" pitchFamily="34" charset="0"/>
                <a:sym typeface="Wingdings" pitchFamily="2" charset="2"/>
              </a:rPr>
              <a:t>, ऐंठन, </a:t>
            </a:r>
            <a:r>
              <a:rPr lang="en-GB" sz="2400" dirty="0" err="1">
                <a:latin typeface="Open Sans" panose="020B0606030504020204" pitchFamily="34" charset="0"/>
                <a:ea typeface="Open Sans" panose="020B0606030504020204" pitchFamily="34" charset="0"/>
                <a:cs typeface="Open Sans" panose="020B0606030504020204" pitchFamily="34" charset="0"/>
                <a:sym typeface="Wingdings" pitchFamily="2" charset="2"/>
              </a:rPr>
              <a:t>और</a:t>
            </a:r>
            <a:r>
              <a:rPr lang="en-GB" sz="2400" dirty="0">
                <a:latin typeface="Open Sans" panose="020B0606030504020204" pitchFamily="34" charset="0"/>
                <a:ea typeface="Open Sans" panose="020B0606030504020204" pitchFamily="34" charset="0"/>
                <a:cs typeface="Open Sans" panose="020B0606030504020204" pitchFamily="34" charset="0"/>
                <a:sym typeface="Wingdings" pitchFamily="2" charset="2"/>
              </a:rPr>
              <a:t> </a:t>
            </a:r>
            <a:r>
              <a:rPr lang="en-GB" sz="2400" dirty="0" err="1">
                <a:latin typeface="Open Sans" panose="020B0606030504020204" pitchFamily="34" charset="0"/>
                <a:ea typeface="Open Sans" panose="020B0606030504020204" pitchFamily="34" charset="0"/>
                <a:cs typeface="Open Sans" panose="020B0606030504020204" pitchFamily="34" charset="0"/>
                <a:sym typeface="Wingdings" pitchFamily="2" charset="2"/>
              </a:rPr>
              <a:t>निश्चित</a:t>
            </a:r>
            <a:r>
              <a:rPr lang="en-GB" sz="2400" dirty="0">
                <a:latin typeface="Open Sans" panose="020B0606030504020204" pitchFamily="34" charset="0"/>
                <a:ea typeface="Open Sans" panose="020B0606030504020204" pitchFamily="34" charset="0"/>
                <a:cs typeface="Open Sans" panose="020B0606030504020204" pitchFamily="34" charset="0"/>
                <a:sym typeface="Wingdings" pitchFamily="2" charset="2"/>
              </a:rPr>
              <a:t> हताहत पैटर्न.</a:t>
            </a:r>
            <a:r>
              <a:rPr lang="en-GB" sz="2400" dirty="0">
                <a:latin typeface="Open Sans" panose="020B0606030504020204" pitchFamily="34" charset="0"/>
                <a:ea typeface="Open Sans" panose="020B0606030504020204" pitchFamily="34" charset="0"/>
                <a:cs typeface="Open Sans" panose="020B0606030504020204" pitchFamily="34" charset="0"/>
              </a:rPr>
              <a:t>	</a:t>
            </a:r>
          </a:p>
          <a:p>
            <a:pPr algn="l" rtl="0"/>
            <a:r>
              <a:rPr lang="en-GB" sz="2400" dirty="0">
                <a:latin typeface="Open Sans" panose="020B0606030504020204" pitchFamily="34" charset="0"/>
                <a:ea typeface="Open Sans" panose="020B0606030504020204" pitchFamily="34" charset="0"/>
                <a:cs typeface="Open Sans" panose="020B0606030504020204" pitchFamily="34" charset="0"/>
              </a:rPr>
              <a:t>मौसम से असंबंधित निचले स्तर पर उड़ने वाले बादल/कोहरा।</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636374" y="2438400"/>
            <a:ext cx="4738816" cy="1143000"/>
          </a:xfrm>
          <a:noFill/>
        </p:spPr>
        <p:txBody>
          <a:bodyPr>
            <a:normAutofit fontScale="90000"/>
          </a:bodyPr>
          <a:lstStyle/>
          <a:p>
            <a:pPr algn="l" rtl="0"/>
            <a:r>
              <a:rPr lang="en-GB"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संभावित CW उपयोग के संकेतक</a:t>
            </a:r>
            <a:endParaRPr lang="en-IN" sz="4000" b="1" u="sng"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a:extLst>
              <a:ext uri="{FF2B5EF4-FFF2-40B4-BE49-F238E27FC236}">
                <a16:creationId xmlns:a16="http://schemas.microsoft.com/office/drawing/2014/main" id="{6872FF06-C5D6-5F85-A0FB-0FC3D068DA23}"/>
              </a:ext>
            </a:extLst>
          </p:cNvPr>
          <p:cNvSpPr>
            <a:spLocks noGrp="1"/>
          </p:cNvSpPr>
          <p:nvPr>
            <p:ph type="sldNum" sz="quarter" idx="12"/>
          </p:nvPr>
        </p:nvSpPr>
        <p:spPr/>
        <p:txBody>
          <a:bodyPr/>
          <a:lstStyle/>
          <a:p>
            <a:pPr algn="l" rtl="0"/>
            <a:fld id="{2BB1E14F-796C-409E-9B94-89634ADD74DA}" type="slidenum">
              <a:rPr lang="en-IN" smtClean="0"/>
              <a:t>61</a:t>
            </a:fld>
            <a:endParaRPr lang="en-IN"/>
          </a:p>
        </p:txBody>
      </p:sp>
    </p:spTree>
    <p:extLst>
      <p:ext uri="{BB962C8B-B14F-4D97-AF65-F5344CB8AC3E}">
        <p14:creationId xmlns:p14="http://schemas.microsoft.com/office/powerpoint/2010/main" val="27060410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rtl="0"/>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5128052" y="2133600"/>
            <a:ext cx="6421395" cy="4572000"/>
          </a:xfrm>
          <a:noFill/>
        </p:spPr>
        <p:txBody>
          <a:bodyPr>
            <a:noAutofit/>
          </a:bodyPr>
          <a:lstStyle/>
          <a:p>
            <a:pPr algn="l" rtl="0"/>
            <a:r>
              <a:rPr lang="en-US" sz="2400" b="1" u="sng" dirty="0">
                <a:latin typeface="Open Sans" panose="020B0606030504020204" pitchFamily="34" charset="0"/>
                <a:ea typeface="Open Sans" panose="020B0606030504020204" pitchFamily="34" charset="0"/>
                <a:cs typeface="Open Sans" panose="020B0606030504020204" pitchFamily="34" charset="0"/>
              </a:rPr>
              <a:t>संकेत और लक्षण:</a:t>
            </a:r>
            <a:r>
              <a:rPr lang="en-US" sz="2400" dirty="0">
                <a:latin typeface="Open Sans" panose="020B0606030504020204" pitchFamily="34" charset="0"/>
                <a:ea typeface="Open Sans" panose="020B0606030504020204" pitchFamily="34" charset="0"/>
                <a:cs typeface="Open Sans" panose="020B0606030504020204" pitchFamily="34" charset="0"/>
              </a:rPr>
              <a:t> </a:t>
            </a:r>
          </a:p>
          <a:p>
            <a:pPr algn="l" rtl="0"/>
            <a:r>
              <a:rPr lang="en-US" sz="2400" dirty="0">
                <a:latin typeface="Open Sans" panose="020B0606030504020204" pitchFamily="34" charset="0"/>
                <a:ea typeface="Open Sans" panose="020B0606030504020204" pitchFamily="34" charset="0"/>
                <a:cs typeface="Open Sans" panose="020B0606030504020204" pitchFamily="34" charset="0"/>
              </a:rPr>
              <a:t>सांस लेने में कठिनाई, </a:t>
            </a:r>
            <a:r>
              <a:rPr lang="en-US" sz="2400" dirty="0" err="1">
                <a:latin typeface="Open Sans" panose="020B0606030504020204" pitchFamily="34" charset="0"/>
                <a:ea typeface="Open Sans" panose="020B0606030504020204" pitchFamily="34" charset="0"/>
                <a:cs typeface="Open Sans" panose="020B0606030504020204" pitchFamily="34" charset="0"/>
              </a:rPr>
              <a:t>लार</a:t>
            </a:r>
            <a:r>
              <a:rPr lang="en-US" sz="2400" dirty="0">
                <a:latin typeface="Open Sans" panose="020B0606030504020204" pitchFamily="34" charset="0"/>
                <a:ea typeface="Open Sans" panose="020B0606030504020204" pitchFamily="34" charset="0"/>
                <a:cs typeface="Open Sans" panose="020B0606030504020204" pitchFamily="34" charset="0"/>
              </a:rPr>
              <a:t> </a:t>
            </a:r>
            <a:r>
              <a:rPr lang="en-US" sz="2400" dirty="0" err="1">
                <a:latin typeface="Open Sans" panose="020B0606030504020204" pitchFamily="34" charset="0"/>
                <a:ea typeface="Open Sans" panose="020B0606030504020204" pitchFamily="34" charset="0"/>
                <a:cs typeface="Open Sans" panose="020B0606030504020204" pitchFamily="34" charset="0"/>
              </a:rPr>
              <a:t>आना</a:t>
            </a:r>
            <a:r>
              <a:rPr lang="en-US" sz="2400" dirty="0">
                <a:latin typeface="Open Sans" panose="020B0606030504020204" pitchFamily="34" charset="0"/>
                <a:ea typeface="Open Sans" panose="020B0606030504020204" pitchFamily="34" charset="0"/>
                <a:cs typeface="Open Sans" panose="020B0606030504020204" pitchFamily="34" charset="0"/>
              </a:rPr>
              <a:t>, मतली, उल्टी, ऐंठन, अनैच्छिक मल त्याग और पेशाब, </a:t>
            </a:r>
            <a:r>
              <a:rPr lang="en-US" sz="2400" dirty="0" err="1">
                <a:latin typeface="Open Sans" panose="020B0606030504020204" pitchFamily="34" charset="0"/>
                <a:ea typeface="Open Sans" panose="020B0606030504020204" pitchFamily="34" charset="0"/>
                <a:cs typeface="Open Sans" panose="020B0606030504020204" pitchFamily="34" charset="0"/>
              </a:rPr>
              <a:t>मरोड़</a:t>
            </a:r>
            <a:r>
              <a:rPr lang="en-US" sz="2400" dirty="0">
                <a:latin typeface="Open Sans" panose="020B0606030504020204" pitchFamily="34" charset="0"/>
                <a:ea typeface="Open Sans" panose="020B0606030504020204" pitchFamily="34" charset="0"/>
                <a:cs typeface="Open Sans" panose="020B0606030504020204" pitchFamily="34" charset="0"/>
              </a:rPr>
              <a:t>, </a:t>
            </a:r>
            <a:r>
              <a:rPr lang="en-US" sz="2400" dirty="0" err="1">
                <a:latin typeface="Open Sans" panose="020B0606030504020204" pitchFamily="34" charset="0"/>
                <a:ea typeface="Open Sans" panose="020B0606030504020204" pitchFamily="34" charset="0"/>
                <a:cs typeface="Open Sans" panose="020B0606030504020204" pitchFamily="34" charset="0"/>
              </a:rPr>
              <a:t>झटके</a:t>
            </a:r>
            <a:r>
              <a:rPr lang="en-US" sz="2400" dirty="0">
                <a:latin typeface="Open Sans" panose="020B0606030504020204" pitchFamily="34" charset="0"/>
                <a:ea typeface="Open Sans" panose="020B0606030504020204" pitchFamily="34" charset="0"/>
                <a:cs typeface="Open Sans" panose="020B0606030504020204" pitchFamily="34" charset="0"/>
              </a:rPr>
              <a:t>, चौंका </a:t>
            </a:r>
            <a:r>
              <a:rPr lang="en-US" sz="2400" dirty="0" err="1">
                <a:latin typeface="Open Sans" panose="020B0606030504020204" pitchFamily="34" charset="0"/>
                <a:ea typeface="Open Sans" panose="020B0606030504020204" pitchFamily="34" charset="0"/>
                <a:cs typeface="Open Sans" panose="020B0606030504020204" pitchFamily="34" charset="0"/>
              </a:rPr>
              <a:t>देने</a:t>
            </a:r>
            <a:r>
              <a:rPr lang="en-US" sz="2400" dirty="0">
                <a:latin typeface="Open Sans" panose="020B0606030504020204" pitchFamily="34" charset="0"/>
                <a:ea typeface="Open Sans" panose="020B0606030504020204" pitchFamily="34" charset="0"/>
                <a:cs typeface="Open Sans" panose="020B0606030504020204" pitchFamily="34" charset="0"/>
              </a:rPr>
              <a:t> </a:t>
            </a:r>
            <a:r>
              <a:rPr lang="en-US" sz="2400" dirty="0" err="1">
                <a:latin typeface="Open Sans" panose="020B0606030504020204" pitchFamily="34" charset="0"/>
                <a:ea typeface="Open Sans" panose="020B0606030504020204" pitchFamily="34" charset="0"/>
                <a:cs typeface="Open Sans" panose="020B0606030504020204" pitchFamily="34" charset="0"/>
              </a:rPr>
              <a:t>वाला</a:t>
            </a:r>
            <a:r>
              <a:rPr lang="en-US" sz="2400" dirty="0">
                <a:latin typeface="Open Sans" panose="020B0606030504020204" pitchFamily="34" charset="0"/>
                <a:ea typeface="Open Sans" panose="020B0606030504020204" pitchFamily="34" charset="0"/>
                <a:cs typeface="Open Sans" panose="020B0606030504020204" pitchFamily="34" charset="0"/>
              </a:rPr>
              <a:t>, सिरदर्द, भ्रम, उनींदापन, कोमा, आक्षेप और मृत्यु।</a:t>
            </a:r>
          </a:p>
          <a:p>
            <a:pPr marL="0" indent="0" algn="l" rtl="0">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642553" y="2286000"/>
            <a:ext cx="4191000" cy="1143000"/>
          </a:xfrm>
          <a:noFill/>
        </p:spPr>
        <p:txBody>
          <a:bodyPr>
            <a:normAutofit/>
          </a:bodyPr>
          <a:lstStyle/>
          <a:p>
            <a:pPr algn="l" rtl="0"/>
            <a:r>
              <a:rPr lang="en-US"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तंत्रिका एजेंट</a:t>
            </a:r>
            <a:endParaRPr lang="en-IN" sz="4000" b="1" u="sng"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a:extLst>
              <a:ext uri="{FF2B5EF4-FFF2-40B4-BE49-F238E27FC236}">
                <a16:creationId xmlns:a16="http://schemas.microsoft.com/office/drawing/2014/main" id="{0F315D3B-B55A-011C-CBC1-272A85754391}"/>
              </a:ext>
            </a:extLst>
          </p:cNvPr>
          <p:cNvSpPr>
            <a:spLocks noGrp="1"/>
          </p:cNvSpPr>
          <p:nvPr>
            <p:ph type="sldNum" sz="quarter" idx="12"/>
          </p:nvPr>
        </p:nvSpPr>
        <p:spPr/>
        <p:txBody>
          <a:bodyPr/>
          <a:lstStyle/>
          <a:p>
            <a:pPr algn="l" rtl="0"/>
            <a:fld id="{2BB1E14F-796C-409E-9B94-89634ADD74DA}" type="slidenum">
              <a:rPr lang="en-IN" smtClean="0"/>
              <a:t>62</a:t>
            </a:fld>
            <a:endParaRPr lang="en-IN"/>
          </a:p>
        </p:txBody>
      </p:sp>
    </p:spTree>
    <p:extLst>
      <p:ext uri="{BB962C8B-B14F-4D97-AF65-F5344CB8AC3E}">
        <p14:creationId xmlns:p14="http://schemas.microsoft.com/office/powerpoint/2010/main" val="35773673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rtl="0"/>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5090984" y="1295400"/>
            <a:ext cx="6643816" cy="4572000"/>
          </a:xfrm>
          <a:noFill/>
        </p:spPr>
        <p:txBody>
          <a:bodyPr>
            <a:noAutofit/>
          </a:bodyPr>
          <a:lstStyle/>
          <a:p>
            <a:pPr algn="l" rtl="0"/>
            <a:r>
              <a:rPr lang="en-US" sz="2800" b="1" u="sng" dirty="0">
                <a:latin typeface="Open Sans" panose="020B0606030504020204" pitchFamily="34" charset="0"/>
                <a:ea typeface="Open Sans" panose="020B0606030504020204" pitchFamily="34" charset="0"/>
                <a:cs typeface="Open Sans" panose="020B0606030504020204" pitchFamily="34" charset="0"/>
              </a:rPr>
              <a:t>सल्फर मस्टर्ड (H) और डिस्टिल्ड मस्टर्ड (HD)</a:t>
            </a:r>
            <a:endParaRPr lang="en-US" sz="2000" b="1" u="sng" dirty="0">
              <a:latin typeface="Open Sans" panose="020B0606030504020204" pitchFamily="34" charset="0"/>
              <a:ea typeface="Open Sans" panose="020B0606030504020204" pitchFamily="34" charset="0"/>
              <a:cs typeface="Open Sans" panose="020B0606030504020204" pitchFamily="34" charset="0"/>
            </a:endParaRPr>
          </a:p>
          <a:p>
            <a:pPr algn="l" rtl="0"/>
            <a:r>
              <a:rPr lang="en-US" sz="2800" b="1" u="sng" dirty="0">
                <a:latin typeface="Open Sans" panose="020B0606030504020204" pitchFamily="34" charset="0"/>
                <a:ea typeface="Open Sans" panose="020B0606030504020204" pitchFamily="34" charset="0"/>
                <a:cs typeface="Open Sans" panose="020B0606030504020204" pitchFamily="34" charset="0"/>
              </a:rPr>
              <a:t>संकेत एवं लक्षण:</a:t>
            </a:r>
            <a:r>
              <a:rPr lang="en-US" sz="2400" dirty="0">
                <a:latin typeface="Open Sans" panose="020B0606030504020204" pitchFamily="34" charset="0"/>
                <a:ea typeface="Open Sans" panose="020B0606030504020204" pitchFamily="34" charset="0"/>
                <a:cs typeface="Open Sans" panose="020B0606030504020204" pitchFamily="34" charset="0"/>
              </a:rPr>
              <a:t> </a:t>
            </a:r>
          </a:p>
          <a:p>
            <a:pPr algn="l" rtl="0"/>
            <a:r>
              <a:rPr lang="en-US" sz="2400" dirty="0">
                <a:latin typeface="Open Sans" panose="020B0606030504020204" pitchFamily="34" charset="0"/>
                <a:ea typeface="Open Sans" panose="020B0606030504020204" pitchFamily="34" charset="0"/>
                <a:cs typeface="Open Sans" panose="020B0606030504020204" pitchFamily="34" charset="0"/>
              </a:rPr>
              <a:t>आँखों और नाक, गले, </a:t>
            </a:r>
            <a:r>
              <a:rPr lang="en-US" sz="2400" dirty="0" err="1">
                <a:latin typeface="Open Sans" panose="020B0606030504020204" pitchFamily="34" charset="0"/>
                <a:ea typeface="Open Sans" panose="020B0606030504020204" pitchFamily="34" charset="0"/>
                <a:cs typeface="Open Sans" panose="020B0606030504020204" pitchFamily="34" charset="0"/>
              </a:rPr>
              <a:t>श्वास</a:t>
            </a:r>
            <a:r>
              <a:rPr lang="hi-IN" sz="2400" dirty="0">
                <a:latin typeface="Open Sans" panose="020B0606030504020204" pitchFamily="34" charset="0"/>
                <a:ea typeface="Open Sans" panose="020B0606030504020204" pitchFamily="34" charset="0"/>
                <a:cs typeface="Open Sans" panose="020B0606030504020204" pitchFamily="34" charset="0"/>
              </a:rPr>
              <a:t> </a:t>
            </a:r>
            <a:r>
              <a:rPr lang="en-US" sz="2400" dirty="0" err="1">
                <a:latin typeface="Open Sans" panose="020B0606030504020204" pitchFamily="34" charset="0"/>
                <a:ea typeface="Open Sans" panose="020B0606030504020204" pitchFamily="34" charset="0"/>
                <a:cs typeface="Open Sans" panose="020B0606030504020204" pitchFamily="34" charset="0"/>
              </a:rPr>
              <a:t>नली</a:t>
            </a:r>
            <a:r>
              <a:rPr lang="en-US" sz="2400" dirty="0">
                <a:latin typeface="Open Sans" panose="020B0606030504020204" pitchFamily="34" charset="0"/>
                <a:ea typeface="Open Sans" panose="020B0606030504020204" pitchFamily="34" charset="0"/>
                <a:cs typeface="Open Sans" panose="020B0606030504020204" pitchFamily="34" charset="0"/>
              </a:rPr>
              <a:t>, </a:t>
            </a:r>
            <a:r>
              <a:rPr lang="en-US" sz="2400" dirty="0" err="1">
                <a:latin typeface="Open Sans" panose="020B0606030504020204" pitchFamily="34" charset="0"/>
                <a:ea typeface="Open Sans" panose="020B0606030504020204" pitchFamily="34" charset="0"/>
                <a:cs typeface="Open Sans" panose="020B0606030504020204" pitchFamily="34" charset="0"/>
              </a:rPr>
              <a:t>ब्रांकाई</a:t>
            </a:r>
            <a:r>
              <a:rPr lang="en-US" sz="2400" dirty="0">
                <a:latin typeface="Open Sans" panose="020B0606030504020204" pitchFamily="34" charset="0"/>
                <a:ea typeface="Open Sans" panose="020B0606030504020204" pitchFamily="34" charset="0"/>
                <a:cs typeface="Open Sans" panose="020B0606030504020204" pitchFamily="34" charset="0"/>
              </a:rPr>
              <a:t> </a:t>
            </a:r>
            <a:r>
              <a:rPr lang="en-US" sz="2400" dirty="0" err="1">
                <a:latin typeface="Open Sans" panose="020B0606030504020204" pitchFamily="34" charset="0"/>
                <a:ea typeface="Open Sans" panose="020B0606030504020204" pitchFamily="34" charset="0"/>
                <a:cs typeface="Open Sans" panose="020B0606030504020204" pitchFamily="34" charset="0"/>
              </a:rPr>
              <a:t>और</a:t>
            </a:r>
            <a:r>
              <a:rPr lang="en-US" sz="2400" dirty="0">
                <a:latin typeface="Open Sans" panose="020B0606030504020204" pitchFamily="34" charset="0"/>
                <a:ea typeface="Open Sans" panose="020B0606030504020204" pitchFamily="34" charset="0"/>
                <a:cs typeface="Open Sans" panose="020B0606030504020204" pitchFamily="34" charset="0"/>
              </a:rPr>
              <a:t> फेफड़े के ऊतकों में दर्द; त्वचा का लाल होना, छाले या घाव; अधिक "</a:t>
            </a:r>
            <a:r>
              <a:rPr lang="en-US" sz="2400" dirty="0" err="1">
                <a:latin typeface="Open Sans" panose="020B0606030504020204" pitchFamily="34" charset="0"/>
                <a:ea typeface="Open Sans" panose="020B0606030504020204" pitchFamily="34" charset="0"/>
                <a:cs typeface="Open Sans" panose="020B0606030504020204" pitchFamily="34" charset="0"/>
              </a:rPr>
              <a:t>आराम</a:t>
            </a:r>
            <a:r>
              <a:rPr lang="hi-IN" sz="2400" dirty="0">
                <a:latin typeface="Open Sans" panose="020B0606030504020204" pitchFamily="34" charset="0"/>
                <a:ea typeface="Open Sans" panose="020B0606030504020204" pitchFamily="34" charset="0"/>
                <a:cs typeface="Open Sans" panose="020B0606030504020204" pitchFamily="34" charset="0"/>
              </a:rPr>
              <a:t> </a:t>
            </a:r>
            <a:r>
              <a:rPr lang="en-US" sz="2400" dirty="0" err="1">
                <a:latin typeface="Open Sans" panose="020B0606030504020204" pitchFamily="34" charset="0"/>
                <a:ea typeface="Open Sans" panose="020B0606030504020204" pitchFamily="34" charset="0"/>
                <a:cs typeface="Open Sans" panose="020B0606030504020204" pitchFamily="34" charset="0"/>
              </a:rPr>
              <a:t>दायक</a:t>
            </a:r>
            <a:r>
              <a:rPr lang="en-US" sz="2400" dirty="0">
                <a:latin typeface="Open Sans" panose="020B0606030504020204" pitchFamily="34" charset="0"/>
                <a:ea typeface="Open Sans" panose="020B0606030504020204" pitchFamily="34" charset="0"/>
                <a:cs typeface="Open Sans" panose="020B0606030504020204" pitchFamily="34" charset="0"/>
              </a:rPr>
              <a:t>" </a:t>
            </a:r>
            <a:r>
              <a:rPr lang="en-US" sz="2400" dirty="0" err="1">
                <a:latin typeface="Open Sans" panose="020B0606030504020204" pitchFamily="34" charset="0"/>
                <a:ea typeface="Open Sans" panose="020B0606030504020204" pitchFamily="34" charset="0"/>
                <a:cs typeface="Open Sans" panose="020B0606030504020204" pitchFamily="34" charset="0"/>
              </a:rPr>
              <a:t>चिड़चिड़ापन</a:t>
            </a:r>
            <a:r>
              <a:rPr lang="en-US" sz="2400" dirty="0">
                <a:latin typeface="Open Sans" panose="020B0606030504020204" pitchFamily="34" charset="0"/>
                <a:ea typeface="Open Sans" panose="020B0606030504020204" pitchFamily="34" charset="0"/>
                <a:cs typeface="Open Sans" panose="020B0606030504020204" pitchFamily="34" charset="0"/>
              </a:rPr>
              <a:t>, उल्टी और बुखार, जो त्वचा के लाल होने के साथ ही शुरू हो जाता है</a:t>
            </a:r>
          </a:p>
          <a:p>
            <a:pPr marL="0" indent="0" algn="l" rtl="0">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976184" y="2473411"/>
            <a:ext cx="3941805" cy="1143000"/>
          </a:xfrm>
          <a:noFill/>
        </p:spPr>
        <p:txBody>
          <a:bodyPr>
            <a:normAutofit/>
          </a:bodyPr>
          <a:lstStyle/>
          <a:p>
            <a:pPr algn="l" rtl="0"/>
            <a:r>
              <a:rPr lang="en-US"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ब्लिस्टर एजेंट</a:t>
            </a:r>
            <a:endParaRPr lang="en-IN" sz="4000" b="1" u="sng"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a:extLst>
              <a:ext uri="{FF2B5EF4-FFF2-40B4-BE49-F238E27FC236}">
                <a16:creationId xmlns:a16="http://schemas.microsoft.com/office/drawing/2014/main" id="{479C64BE-59AD-96B8-61CF-6D0D1F32E67C}"/>
              </a:ext>
            </a:extLst>
          </p:cNvPr>
          <p:cNvSpPr>
            <a:spLocks noGrp="1"/>
          </p:cNvSpPr>
          <p:nvPr>
            <p:ph type="sldNum" sz="quarter" idx="12"/>
          </p:nvPr>
        </p:nvSpPr>
        <p:spPr/>
        <p:txBody>
          <a:bodyPr/>
          <a:lstStyle/>
          <a:p>
            <a:pPr algn="l" rtl="0"/>
            <a:fld id="{2BB1E14F-796C-409E-9B94-89634ADD74DA}" type="slidenum">
              <a:rPr lang="en-IN" smtClean="0"/>
              <a:t>63</a:t>
            </a:fld>
            <a:endParaRPr lang="en-IN"/>
          </a:p>
        </p:txBody>
      </p:sp>
    </p:spTree>
    <p:extLst>
      <p:ext uri="{BB962C8B-B14F-4D97-AF65-F5344CB8AC3E}">
        <p14:creationId xmlns:p14="http://schemas.microsoft.com/office/powerpoint/2010/main" val="38372253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rtl="0"/>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666735" y="2121501"/>
            <a:ext cx="6989805" cy="3865605"/>
          </a:xfrm>
          <a:noFill/>
        </p:spPr>
        <p:txBody>
          <a:bodyPr>
            <a:noAutofit/>
          </a:bodyPr>
          <a:lstStyle/>
          <a:p>
            <a:pPr algn="l" rtl="0"/>
            <a:r>
              <a:rPr lang="en-US" sz="2400" b="1" u="sng" dirty="0">
                <a:latin typeface="Open Sans" panose="020B0606030504020204" pitchFamily="34" charset="0"/>
                <a:ea typeface="Open Sans" panose="020B0606030504020204" pitchFamily="34" charset="0"/>
                <a:cs typeface="Open Sans" panose="020B0606030504020204" pitchFamily="34" charset="0"/>
              </a:rPr>
              <a:t>संकेत एवं लक्षण:</a:t>
            </a:r>
            <a:r>
              <a:rPr lang="en-US" sz="2400" dirty="0">
                <a:latin typeface="Open Sans" panose="020B0606030504020204" pitchFamily="34" charset="0"/>
                <a:ea typeface="Open Sans" panose="020B0606030504020204" pitchFamily="34" charset="0"/>
                <a:cs typeface="Open Sans" panose="020B0606030504020204" pitchFamily="34" charset="0"/>
              </a:rPr>
              <a:t> </a:t>
            </a:r>
          </a:p>
          <a:p>
            <a:pPr algn="l" rtl="0"/>
            <a:r>
              <a:rPr lang="en-US" sz="2400" dirty="0">
                <a:latin typeface="Open Sans" panose="020B0606030504020204" pitchFamily="34" charset="0"/>
                <a:ea typeface="Open Sans" panose="020B0606030504020204" pitchFamily="34" charset="0"/>
                <a:cs typeface="Open Sans" panose="020B0606030504020204" pitchFamily="34" charset="0"/>
              </a:rPr>
              <a:t>त्वचा का लाल होना, जिससे जलन और खुजली होती है, लाल क्षेत्र में छाले, नाक और गले में जलन, स्वर बैठना जो आवाज खोने तक बढ़ जाता है, लगातार खांसी, बुखार, सांस लेने में कठिनाई, 24 घंटे </a:t>
            </a:r>
            <a:r>
              <a:rPr lang="en-US" sz="2400" dirty="0" err="1">
                <a:latin typeface="Open Sans" panose="020B0606030504020204" pitchFamily="34" charset="0"/>
                <a:ea typeface="Open Sans" panose="020B0606030504020204" pitchFamily="34" charset="0"/>
                <a:cs typeface="Open Sans" panose="020B0606030504020204" pitchFamily="34" charset="0"/>
              </a:rPr>
              <a:t>के</a:t>
            </a:r>
            <a:r>
              <a:rPr lang="en-US" sz="2400" dirty="0">
                <a:latin typeface="Open Sans" panose="020B0606030504020204" pitchFamily="34" charset="0"/>
                <a:ea typeface="Open Sans" panose="020B0606030504020204" pitchFamily="34" charset="0"/>
                <a:cs typeface="Open Sans" panose="020B0606030504020204" pitchFamily="34" charset="0"/>
              </a:rPr>
              <a:t> </a:t>
            </a:r>
            <a:r>
              <a:rPr lang="en-US" sz="2400" dirty="0" err="1">
                <a:latin typeface="Open Sans" panose="020B0606030504020204" pitchFamily="34" charset="0"/>
                <a:ea typeface="Open Sans" panose="020B0606030504020204" pitchFamily="34" charset="0"/>
                <a:cs typeface="Open Sans" panose="020B0606030504020204" pitchFamily="34" charset="0"/>
              </a:rPr>
              <a:t>बाद</a:t>
            </a:r>
            <a:r>
              <a:rPr lang="hi-IN" sz="2400" dirty="0">
                <a:latin typeface="Open Sans" panose="020B0606030504020204" pitchFamily="34" charset="0"/>
                <a:ea typeface="Open Sans" panose="020B0606030504020204" pitchFamily="34" charset="0"/>
                <a:cs typeface="Open Sans" panose="020B0606030504020204" pitchFamily="34" charset="0"/>
              </a:rPr>
              <a:t>,</a:t>
            </a:r>
            <a:r>
              <a:rPr lang="en-US" sz="2400" dirty="0">
                <a:latin typeface="Open Sans" panose="020B0606030504020204" pitchFamily="34" charset="0"/>
                <a:ea typeface="Open Sans" panose="020B0606030504020204" pitchFamily="34" charset="0"/>
                <a:cs typeface="Open Sans" panose="020B0606030504020204" pitchFamily="34" charset="0"/>
              </a:rPr>
              <a:t> निमोनिया; गंभीर दस्त; मतली; उल्टी।</a:t>
            </a:r>
          </a:p>
          <a:p>
            <a:pPr marL="0" indent="0" algn="l" rtl="0">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265670" y="2581531"/>
            <a:ext cx="4479324" cy="1143000"/>
          </a:xfrm>
          <a:noFill/>
        </p:spPr>
        <p:txBody>
          <a:bodyPr>
            <a:normAutofit fontScale="90000"/>
          </a:bodyPr>
          <a:lstStyle/>
          <a:p>
            <a:pPr algn="l" rtl="0"/>
            <a:r>
              <a:rPr lang="en-US"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HN-1 (नाइट्रोजन मस्टर्ड)</a:t>
            </a:r>
            <a:endParaRPr lang="en-IN" sz="4000" b="1" u="sng"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a:extLst>
              <a:ext uri="{FF2B5EF4-FFF2-40B4-BE49-F238E27FC236}">
                <a16:creationId xmlns:a16="http://schemas.microsoft.com/office/drawing/2014/main" id="{A6BB2673-1A45-AFFB-A957-A1BEB5699A71}"/>
              </a:ext>
            </a:extLst>
          </p:cNvPr>
          <p:cNvSpPr>
            <a:spLocks noGrp="1"/>
          </p:cNvSpPr>
          <p:nvPr>
            <p:ph type="sldNum" sz="quarter" idx="12"/>
          </p:nvPr>
        </p:nvSpPr>
        <p:spPr/>
        <p:txBody>
          <a:bodyPr/>
          <a:lstStyle/>
          <a:p>
            <a:pPr algn="l" rtl="0"/>
            <a:fld id="{2BB1E14F-796C-409E-9B94-89634ADD74DA}" type="slidenum">
              <a:rPr lang="en-IN" smtClean="0"/>
              <a:t>64</a:t>
            </a:fld>
            <a:endParaRPr lang="en-IN"/>
          </a:p>
        </p:txBody>
      </p:sp>
    </p:spTree>
    <p:extLst>
      <p:ext uri="{BB962C8B-B14F-4D97-AF65-F5344CB8AC3E}">
        <p14:creationId xmlns:p14="http://schemas.microsoft.com/office/powerpoint/2010/main" val="39889476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rtl="0"/>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5325762" y="1295400"/>
            <a:ext cx="6409038" cy="4572000"/>
          </a:xfrm>
          <a:noFill/>
        </p:spPr>
        <p:txBody>
          <a:bodyPr>
            <a:noAutofit/>
          </a:bodyPr>
          <a:lstStyle/>
          <a:p>
            <a:pPr algn="l" rtl="0"/>
            <a:r>
              <a:rPr lang="en-US" sz="2400" b="1" u="sng" dirty="0">
                <a:latin typeface="Open Sans" panose="020B0606030504020204" pitchFamily="34" charset="0"/>
                <a:ea typeface="Open Sans" panose="020B0606030504020204" pitchFamily="34" charset="0"/>
                <a:cs typeface="Open Sans" panose="020B0606030504020204" pitchFamily="34" charset="0"/>
              </a:rPr>
              <a:t>संकेत एवं लक्षण:</a:t>
            </a:r>
            <a:r>
              <a:rPr lang="en-US" sz="2400" dirty="0">
                <a:latin typeface="Open Sans" panose="020B0606030504020204" pitchFamily="34" charset="0"/>
                <a:ea typeface="Open Sans" panose="020B0606030504020204" pitchFamily="34" charset="0"/>
                <a:cs typeface="Open Sans" panose="020B0606030504020204" pitchFamily="34" charset="0"/>
              </a:rPr>
              <a:t> </a:t>
            </a:r>
          </a:p>
          <a:p>
            <a:r>
              <a:rPr lang="en-US" sz="2400" dirty="0">
                <a:latin typeface="Open Sans" panose="020B0606030504020204" pitchFamily="34" charset="0"/>
                <a:ea typeface="Open Sans" panose="020B0606030504020204" pitchFamily="34" charset="0"/>
                <a:cs typeface="Open Sans" panose="020B0606030504020204" pitchFamily="34" charset="0"/>
              </a:rPr>
              <a:t>आँखों में तुरंत जलन; यदि 3 मिनट तक अधिक मात्रा में पानी से कीटाणुशोधन न किया जाए तो दृष्टि की स्थायी हानि; </a:t>
            </a:r>
            <a:r>
              <a:rPr lang="en-US" sz="2400" dirty="0" err="1">
                <a:latin typeface="Open Sans" panose="020B0606030504020204" pitchFamily="34" charset="0"/>
                <a:ea typeface="Open Sans" panose="020B0606030504020204" pitchFamily="34" charset="0"/>
                <a:cs typeface="Open Sans" panose="020B0606030504020204" pitchFamily="34" charset="0"/>
              </a:rPr>
              <a:t>त्वचा</a:t>
            </a:r>
            <a:r>
              <a:rPr lang="en-US" sz="2400" dirty="0">
                <a:latin typeface="Open Sans" panose="020B0606030504020204" pitchFamily="34" charset="0"/>
                <a:ea typeface="Open Sans" panose="020B0606030504020204" pitchFamily="34" charset="0"/>
                <a:cs typeface="Open Sans" panose="020B0606030504020204" pitchFamily="34" charset="0"/>
              </a:rPr>
              <a:t> </a:t>
            </a:r>
            <a:r>
              <a:rPr lang="en-US" sz="2400" dirty="0" err="1">
                <a:latin typeface="Open Sans" panose="020B0606030504020204" pitchFamily="34" charset="0"/>
                <a:ea typeface="Open Sans" panose="020B0606030504020204" pitchFamily="34" charset="0"/>
                <a:cs typeface="Open Sans" panose="020B0606030504020204" pitchFamily="34" charset="0"/>
              </a:rPr>
              <a:t>पर</a:t>
            </a:r>
            <a:r>
              <a:rPr lang="hi-IN" sz="2400" dirty="0">
                <a:latin typeface="Open Sans" panose="020B0606030504020204" pitchFamily="34" charset="0"/>
                <a:ea typeface="Open Sans" panose="020B0606030504020204" pitchFamily="34" charset="0"/>
                <a:cs typeface="Open Sans" panose="020B0606030504020204" pitchFamily="34" charset="0"/>
              </a:rPr>
              <a:t> </a:t>
            </a:r>
            <a:r>
              <a:rPr lang="en-US" sz="2400" dirty="0" err="1">
                <a:latin typeface="Open Sans" panose="020B0606030504020204" pitchFamily="34" charset="0"/>
                <a:ea typeface="Open Sans" panose="020B0606030504020204" pitchFamily="34" charset="0"/>
                <a:cs typeface="Open Sans" panose="020B0606030504020204" pitchFamily="34" charset="0"/>
              </a:rPr>
              <a:t>तत्काल</a:t>
            </a:r>
            <a:r>
              <a:rPr lang="en-US" sz="2400" dirty="0">
                <a:latin typeface="Open Sans" panose="020B0606030504020204" pitchFamily="34" charset="0"/>
                <a:ea typeface="Open Sans" panose="020B0606030504020204" pitchFamily="34" charset="0"/>
                <a:cs typeface="Open Sans" panose="020B0606030504020204" pitchFamily="34" charset="0"/>
              </a:rPr>
              <a:t> </a:t>
            </a:r>
            <a:r>
              <a:rPr lang="en-US" sz="2400" dirty="0" err="1">
                <a:latin typeface="Open Sans" panose="020B0606030504020204" pitchFamily="34" charset="0"/>
                <a:ea typeface="Open Sans" panose="020B0606030504020204" pitchFamily="34" charset="0"/>
                <a:cs typeface="Open Sans" panose="020B0606030504020204" pitchFamily="34" charset="0"/>
              </a:rPr>
              <a:t>और</a:t>
            </a:r>
            <a:r>
              <a:rPr lang="en-US" sz="2400" dirty="0">
                <a:latin typeface="Open Sans" panose="020B0606030504020204" pitchFamily="34" charset="0"/>
                <a:ea typeface="Open Sans" panose="020B0606030504020204" pitchFamily="34" charset="0"/>
                <a:cs typeface="Open Sans" panose="020B0606030504020204" pitchFamily="34" charset="0"/>
              </a:rPr>
              <a:t> </a:t>
            </a:r>
            <a:r>
              <a:rPr lang="en-US" sz="2400" dirty="0" err="1">
                <a:latin typeface="Open Sans" panose="020B0606030504020204" pitchFamily="34" charset="0"/>
                <a:ea typeface="Open Sans" panose="020B0606030504020204" pitchFamily="34" charset="0"/>
                <a:cs typeface="Open Sans" panose="020B0606030504020204" pitchFamily="34" charset="0"/>
              </a:rPr>
              <a:t>तीव्र</a:t>
            </a:r>
            <a:r>
              <a:rPr lang="hi-IN" sz="2400" dirty="0">
                <a:latin typeface="Open Sans" panose="020B0606030504020204" pitchFamily="34" charset="0"/>
                <a:ea typeface="Open Sans" panose="020B0606030504020204" pitchFamily="34" charset="0"/>
                <a:cs typeface="Open Sans" panose="020B0606030504020204" pitchFamily="34" charset="0"/>
              </a:rPr>
              <a:t> </a:t>
            </a:r>
            <a:r>
              <a:rPr lang="en-US" sz="2400" dirty="0" err="1">
                <a:latin typeface="Open Sans" panose="020B0606030504020204" pitchFamily="34" charset="0"/>
                <a:ea typeface="Open Sans" panose="020B0606030504020204" pitchFamily="34" charset="0"/>
                <a:cs typeface="Open Sans" panose="020B0606030504020204" pitchFamily="34" charset="0"/>
              </a:rPr>
              <a:t>चुभन</a:t>
            </a:r>
            <a:r>
              <a:rPr lang="en-US" sz="2400" dirty="0">
                <a:latin typeface="Open Sans" panose="020B0606030504020204" pitchFamily="34" charset="0"/>
                <a:ea typeface="Open Sans" panose="020B0606030504020204" pitchFamily="34" charset="0"/>
                <a:cs typeface="Open Sans" panose="020B0606030504020204" pitchFamily="34" charset="0"/>
              </a:rPr>
              <a:t>; त्वचा का लाल होना 30 मिनट के भीतर शुरू हो जाता है; छाले लगभग 13 घंटे बाद दिखाई देते हैं; त्वचा की जलन HD से होने वाली जलन से कहीं अधिक गहरी होती है</a:t>
            </a:r>
          </a:p>
          <a:p>
            <a:pPr marL="0" indent="0" algn="l" rtl="0">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1056503" y="2333368"/>
            <a:ext cx="4578178" cy="1143000"/>
          </a:xfrm>
          <a:noFill/>
        </p:spPr>
        <p:txBody>
          <a:bodyPr>
            <a:normAutofit/>
          </a:bodyPr>
          <a:lstStyle/>
          <a:p>
            <a:pPr algn="l" rtl="0"/>
            <a:r>
              <a:rPr lang="en-US"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लुईसाइट (बाएं)</a:t>
            </a:r>
            <a:endParaRPr lang="en-IN" sz="4000" b="1" u="sng"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a:extLst>
              <a:ext uri="{FF2B5EF4-FFF2-40B4-BE49-F238E27FC236}">
                <a16:creationId xmlns:a16="http://schemas.microsoft.com/office/drawing/2014/main" id="{3CCF1078-8BE0-F057-FAB1-204C921F7AE7}"/>
              </a:ext>
            </a:extLst>
          </p:cNvPr>
          <p:cNvSpPr>
            <a:spLocks noGrp="1"/>
          </p:cNvSpPr>
          <p:nvPr>
            <p:ph type="sldNum" sz="quarter" idx="12"/>
          </p:nvPr>
        </p:nvSpPr>
        <p:spPr/>
        <p:txBody>
          <a:bodyPr/>
          <a:lstStyle/>
          <a:p>
            <a:pPr algn="l" rtl="0"/>
            <a:fld id="{2BB1E14F-796C-409E-9B94-89634ADD74DA}" type="slidenum">
              <a:rPr lang="en-IN" smtClean="0"/>
              <a:t>65</a:t>
            </a:fld>
            <a:endParaRPr lang="en-IN"/>
          </a:p>
        </p:txBody>
      </p:sp>
    </p:spTree>
    <p:extLst>
      <p:ext uri="{BB962C8B-B14F-4D97-AF65-F5344CB8AC3E}">
        <p14:creationId xmlns:p14="http://schemas.microsoft.com/office/powerpoint/2010/main" val="15710425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rtl="0"/>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6248400" y="1295400"/>
            <a:ext cx="5486400" cy="4572000"/>
          </a:xfrm>
          <a:noFill/>
        </p:spPr>
        <p:txBody>
          <a:bodyPr>
            <a:noAutofit/>
          </a:bodyPr>
          <a:lstStyle/>
          <a:p>
            <a:pPr algn="l" rtl="0"/>
            <a:r>
              <a:rPr lang="en-US" sz="2400" b="1" u="sng" dirty="0">
                <a:latin typeface="Open Sans" panose="020B0606030504020204" pitchFamily="34" charset="0"/>
                <a:ea typeface="Open Sans" panose="020B0606030504020204" pitchFamily="34" charset="0"/>
                <a:cs typeface="Open Sans" panose="020B0606030504020204" pitchFamily="34" charset="0"/>
              </a:rPr>
              <a:t>संकेत एवं लक्षण:</a:t>
            </a:r>
            <a:r>
              <a:rPr lang="en-US" sz="2400" dirty="0">
                <a:latin typeface="Open Sans" panose="020B0606030504020204" pitchFamily="34" charset="0"/>
                <a:ea typeface="Open Sans" panose="020B0606030504020204" pitchFamily="34" charset="0"/>
                <a:cs typeface="Open Sans" panose="020B0606030504020204" pitchFamily="34" charset="0"/>
              </a:rPr>
              <a:t> </a:t>
            </a:r>
          </a:p>
          <a:p>
            <a:pPr algn="l" rtl="0"/>
            <a:r>
              <a:rPr lang="en-US" sz="2400" dirty="0">
                <a:latin typeface="Open Sans" panose="020B0606030504020204" pitchFamily="34" charset="0"/>
                <a:ea typeface="Open Sans" panose="020B0606030504020204" pitchFamily="34" charset="0"/>
                <a:cs typeface="Open Sans" panose="020B0606030504020204" pitchFamily="34" charset="0"/>
              </a:rPr>
              <a:t>तत्काल </a:t>
            </a:r>
            <a:r>
              <a:rPr lang="en-US" sz="2400" dirty="0" err="1">
                <a:latin typeface="Open Sans" panose="020B0606030504020204" pitchFamily="34" charset="0"/>
                <a:ea typeface="Open Sans" panose="020B0606030504020204" pitchFamily="34" charset="0"/>
                <a:cs typeface="Open Sans" panose="020B0606030504020204" pitchFamily="34" charset="0"/>
              </a:rPr>
              <a:t>डंक</a:t>
            </a:r>
            <a:r>
              <a:rPr lang="en-US" sz="2400" dirty="0">
                <a:latin typeface="Open Sans" panose="020B0606030504020204" pitchFamily="34" charset="0"/>
                <a:ea typeface="Open Sans" panose="020B0606030504020204" pitchFamily="34" charset="0"/>
                <a:cs typeface="Open Sans" panose="020B0606030504020204" pitchFamily="34" charset="0"/>
              </a:rPr>
              <a:t> </a:t>
            </a:r>
            <a:r>
              <a:rPr lang="en-US" sz="2400" dirty="0" err="1">
                <a:latin typeface="Open Sans" panose="020B0606030504020204" pitchFamily="34" charset="0"/>
                <a:ea typeface="Open Sans" panose="020B0606030504020204" pitchFamily="34" charset="0"/>
                <a:cs typeface="Open Sans" panose="020B0606030504020204" pitchFamily="34" charset="0"/>
              </a:rPr>
              <a:t>मारना</a:t>
            </a:r>
            <a:r>
              <a:rPr lang="hi-IN" sz="2400" dirty="0">
                <a:latin typeface="Open Sans" panose="020B0606030504020204" pitchFamily="34" charset="0"/>
                <a:ea typeface="Open Sans" panose="020B0606030504020204" pitchFamily="34" charset="0"/>
                <a:cs typeface="Open Sans" panose="020B0606030504020204" pitchFamily="34" charset="0"/>
              </a:rPr>
              <a:t>,</a:t>
            </a:r>
            <a:r>
              <a:rPr lang="en-US" sz="2400" dirty="0">
                <a:latin typeface="Open Sans" panose="020B0606030504020204" pitchFamily="34" charset="0"/>
                <a:ea typeface="Open Sans" panose="020B0606030504020204" pitchFamily="34" charset="0"/>
                <a:cs typeface="Open Sans" panose="020B0606030504020204" pitchFamily="34" charset="0"/>
              </a:rPr>
              <a:t> त्वचा में सनसनी; त्वचा का लाल होना 30 मिनट के भीतर शुरू हो जाता है; छाले लगभग 13 घंटे बाद तक दिखाई नहीं देते हैं; त्वचा की </a:t>
            </a:r>
            <a:r>
              <a:rPr lang="en-US" sz="2400" dirty="0" err="1">
                <a:latin typeface="Open Sans" panose="020B0606030504020204" pitchFamily="34" charset="0"/>
                <a:ea typeface="Open Sans" panose="020B0606030504020204" pitchFamily="34" charset="0"/>
                <a:cs typeface="Open Sans" panose="020B0606030504020204" pitchFamily="34" charset="0"/>
              </a:rPr>
              <a:t>जलन</a:t>
            </a:r>
            <a:r>
              <a:rPr lang="en-US" sz="2400" dirty="0">
                <a:latin typeface="Open Sans" panose="020B0606030504020204" pitchFamily="34" charset="0"/>
                <a:ea typeface="Open Sans" panose="020B0606030504020204" pitchFamily="34" charset="0"/>
                <a:cs typeface="Open Sans" panose="020B0606030504020204" pitchFamily="34" charset="0"/>
              </a:rPr>
              <a:t> </a:t>
            </a:r>
            <a:r>
              <a:rPr lang="en-US" sz="2400" dirty="0" err="1">
                <a:latin typeface="Open Sans" panose="020B0606030504020204" pitchFamily="34" charset="0"/>
                <a:ea typeface="Open Sans" panose="020B0606030504020204" pitchFamily="34" charset="0"/>
                <a:cs typeface="Open Sans" panose="020B0606030504020204" pitchFamily="34" charset="0"/>
              </a:rPr>
              <a:t>एच</a:t>
            </a:r>
            <a:r>
              <a:rPr lang="hi-IN" sz="2400" dirty="0">
                <a:latin typeface="Open Sans" panose="020B0606030504020204" pitchFamily="34" charset="0"/>
                <a:ea typeface="Open Sans" panose="020B0606030504020204" pitchFamily="34" charset="0"/>
                <a:cs typeface="Open Sans" panose="020B0606030504020204" pitchFamily="34" charset="0"/>
              </a:rPr>
              <a:t> </a:t>
            </a:r>
            <a:r>
              <a:rPr lang="en-US" sz="2400" dirty="0" err="1">
                <a:latin typeface="Open Sans" panose="020B0606030504020204" pitchFamily="34" charset="0"/>
                <a:ea typeface="Open Sans" panose="020B0606030504020204" pitchFamily="34" charset="0"/>
                <a:cs typeface="Open Sans" panose="020B0606030504020204" pitchFamily="34" charset="0"/>
              </a:rPr>
              <a:t>डी</a:t>
            </a:r>
            <a:r>
              <a:rPr lang="en-US" sz="2400" dirty="0">
                <a:latin typeface="Open Sans" panose="020B0606030504020204" pitchFamily="34" charset="0"/>
                <a:ea typeface="Open Sans" panose="020B0606030504020204" pitchFamily="34" charset="0"/>
                <a:cs typeface="Open Sans" panose="020B0606030504020204" pitchFamily="34" charset="0"/>
              </a:rPr>
              <a:t> के कारण होने वाली जलन से कहीं अधिक गहरी होती है; छाती गुहा और फेफड़ों में तरल पदार्थ; पैपिलरी </a:t>
            </a:r>
            <a:r>
              <a:rPr lang="en-US" sz="2400" dirty="0" err="1">
                <a:latin typeface="Open Sans" panose="020B0606030504020204" pitchFamily="34" charset="0"/>
                <a:ea typeface="Open Sans" panose="020B0606030504020204" pitchFamily="34" charset="0"/>
                <a:cs typeface="Open Sans" panose="020B0606030504020204" pitchFamily="34" charset="0"/>
              </a:rPr>
              <a:t>में</a:t>
            </a:r>
            <a:r>
              <a:rPr lang="en-US" sz="2400" dirty="0">
                <a:latin typeface="Open Sans" panose="020B0606030504020204" pitchFamily="34" charset="0"/>
                <a:ea typeface="Open Sans" panose="020B0606030504020204" pitchFamily="34" charset="0"/>
                <a:cs typeface="Open Sans" panose="020B0606030504020204" pitchFamily="34" charset="0"/>
              </a:rPr>
              <a:t> </a:t>
            </a:r>
            <a:r>
              <a:rPr lang="en-US" sz="2400" dirty="0" err="1">
                <a:latin typeface="Open Sans" panose="020B0606030504020204" pitchFamily="34" charset="0"/>
                <a:ea typeface="Open Sans" panose="020B0606030504020204" pitchFamily="34" charset="0"/>
                <a:cs typeface="Open Sans" panose="020B0606030504020204" pitchFamily="34" charset="0"/>
              </a:rPr>
              <a:t>वृद्धि</a:t>
            </a:r>
            <a:r>
              <a:rPr lang="en-US" sz="2400" dirty="0">
                <a:latin typeface="Open Sans" panose="020B0606030504020204" pitchFamily="34" charset="0"/>
                <a:ea typeface="Open Sans" panose="020B0606030504020204" pitchFamily="34" charset="0"/>
                <a:cs typeface="Open Sans" panose="020B0606030504020204" pitchFamily="34" charset="0"/>
              </a:rPr>
              <a:t> पारगम्यता जो रक्तप्रवाह से तरल पदार्थ की हानि के कारण आघात और मृत्यु का कारण बनती है</a:t>
            </a:r>
          </a:p>
          <a:p>
            <a:pPr marL="0" indent="0" algn="l" rtl="0">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908222" y="2286000"/>
            <a:ext cx="5035378" cy="1143000"/>
          </a:xfrm>
          <a:noFill/>
        </p:spPr>
        <p:txBody>
          <a:bodyPr>
            <a:normAutofit/>
          </a:bodyPr>
          <a:lstStyle/>
          <a:p>
            <a:pPr algn="l" rtl="0"/>
            <a:r>
              <a:rPr lang="en-US"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सरसों-लुईसाइट मिश्रण</a:t>
            </a:r>
            <a:endParaRPr lang="en-IN" sz="4000" b="1" u="sng"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a:extLst>
              <a:ext uri="{FF2B5EF4-FFF2-40B4-BE49-F238E27FC236}">
                <a16:creationId xmlns:a16="http://schemas.microsoft.com/office/drawing/2014/main" id="{72C4C945-6341-27AF-6B3C-F381265D74C5}"/>
              </a:ext>
            </a:extLst>
          </p:cNvPr>
          <p:cNvSpPr>
            <a:spLocks noGrp="1"/>
          </p:cNvSpPr>
          <p:nvPr>
            <p:ph type="sldNum" sz="quarter" idx="12"/>
          </p:nvPr>
        </p:nvSpPr>
        <p:spPr/>
        <p:txBody>
          <a:bodyPr/>
          <a:lstStyle/>
          <a:p>
            <a:pPr algn="l" rtl="0"/>
            <a:fld id="{2BB1E14F-796C-409E-9B94-89634ADD74DA}" type="slidenum">
              <a:rPr lang="en-IN" smtClean="0"/>
              <a:t>66</a:t>
            </a:fld>
            <a:endParaRPr lang="en-IN"/>
          </a:p>
        </p:txBody>
      </p:sp>
    </p:spTree>
    <p:extLst>
      <p:ext uri="{BB962C8B-B14F-4D97-AF65-F5344CB8AC3E}">
        <p14:creationId xmlns:p14="http://schemas.microsoft.com/office/powerpoint/2010/main" val="379288999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rtl="0"/>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942703" y="1295400"/>
            <a:ext cx="6792096" cy="4572000"/>
          </a:xfrm>
          <a:noFill/>
        </p:spPr>
        <p:txBody>
          <a:bodyPr>
            <a:noAutofit/>
          </a:bodyPr>
          <a:lstStyle/>
          <a:p>
            <a:pPr algn="l" rtl="0"/>
            <a:r>
              <a:rPr lang="en-US" sz="2800" b="1" u="sng" dirty="0">
                <a:latin typeface="Open Sans" panose="020B0606030504020204" pitchFamily="34" charset="0"/>
                <a:ea typeface="Open Sans" panose="020B0606030504020204" pitchFamily="34" charset="0"/>
                <a:cs typeface="Open Sans" panose="020B0606030504020204" pitchFamily="34" charset="0"/>
              </a:rPr>
              <a:t>फॉस्जीन (CG)</a:t>
            </a:r>
          </a:p>
          <a:p>
            <a:pPr algn="l" rtl="0"/>
            <a:r>
              <a:rPr lang="en-US" sz="2400" b="1" u="sng" dirty="0">
                <a:latin typeface="Open Sans" panose="020B0606030504020204" pitchFamily="34" charset="0"/>
                <a:ea typeface="Open Sans" panose="020B0606030504020204" pitchFamily="34" charset="0"/>
                <a:cs typeface="Open Sans" panose="020B0606030504020204" pitchFamily="34" charset="0"/>
              </a:rPr>
              <a:t>संकेत और लक्षण</a:t>
            </a:r>
            <a:r>
              <a:rPr lang="en-US" sz="2400" dirty="0">
                <a:latin typeface="Open Sans" panose="020B0606030504020204" pitchFamily="34" charset="0"/>
                <a:ea typeface="Open Sans" panose="020B0606030504020204" pitchFamily="34" charset="0"/>
                <a:cs typeface="Open Sans" panose="020B0606030504020204" pitchFamily="34" charset="0"/>
              </a:rPr>
              <a:t>:</a:t>
            </a:r>
          </a:p>
          <a:p>
            <a:pPr algn="l" rtl="0"/>
            <a:r>
              <a:rPr lang="en-US" sz="2400" dirty="0">
                <a:latin typeface="Open Sans" panose="020B0606030504020204" pitchFamily="34" charset="0"/>
                <a:ea typeface="Open Sans" panose="020B0606030504020204" pitchFamily="34" charset="0"/>
                <a:cs typeface="Open Sans" panose="020B0606030504020204" pitchFamily="34" charset="0"/>
              </a:rPr>
              <a:t>शुरुआत में आंखों और गले में मामूली जलन होती है; 4-8 घंटे की गुप्त अवधि के बाद, होठों का रंग बदल जाता है, जुकाम, चिपचिपाहट, पसीना आना, लंबे समय तक रहने </a:t>
            </a:r>
            <a:r>
              <a:rPr lang="en-US" sz="2400" dirty="0" err="1">
                <a:latin typeface="Open Sans" panose="020B0606030504020204" pitchFamily="34" charset="0"/>
                <a:ea typeface="Open Sans" panose="020B0606030504020204" pitchFamily="34" charset="0"/>
                <a:cs typeface="Open Sans" panose="020B0606030504020204" pitchFamily="34" charset="0"/>
              </a:rPr>
              <a:t>वाले</a:t>
            </a:r>
            <a:r>
              <a:rPr lang="en-US" sz="2400" dirty="0">
                <a:latin typeface="Open Sans" panose="020B0606030504020204" pitchFamily="34" charset="0"/>
                <a:ea typeface="Open Sans" panose="020B0606030504020204" pitchFamily="34" charset="0"/>
                <a:cs typeface="Open Sans" panose="020B0606030504020204" pitchFamily="34" charset="0"/>
              </a:rPr>
              <a:t> </a:t>
            </a:r>
            <a:r>
              <a:rPr lang="en-US" sz="2400" dirty="0" err="1">
                <a:latin typeface="Open Sans" panose="020B0606030504020204" pitchFamily="34" charset="0"/>
                <a:ea typeface="Open Sans" panose="020B0606030504020204" pitchFamily="34" charset="0"/>
                <a:cs typeface="Open Sans" panose="020B0606030504020204" pitchFamily="34" charset="0"/>
              </a:rPr>
              <a:t>घाव</a:t>
            </a:r>
            <a:r>
              <a:rPr lang="hi-IN" sz="2400" dirty="0">
                <a:latin typeface="Open Sans" panose="020B0606030504020204" pitchFamily="34" charset="0"/>
                <a:ea typeface="Open Sans" panose="020B0606030504020204" pitchFamily="34" charset="0"/>
                <a:cs typeface="Open Sans" panose="020B0606030504020204" pitchFamily="34" charset="0"/>
              </a:rPr>
              <a:t>,</a:t>
            </a:r>
            <a:r>
              <a:rPr lang="en-US" sz="2400" dirty="0">
                <a:latin typeface="Open Sans" panose="020B0606030504020204" pitchFamily="34" charset="0"/>
                <a:ea typeface="Open Sans" panose="020B0606030504020204" pitchFamily="34" charset="0"/>
                <a:cs typeface="Open Sans" panose="020B0606030504020204" pitchFamily="34" charset="0"/>
              </a:rPr>
              <a:t> फेफड़ों पर, रक्तप्रवाह से तरल पदार्थ की मात्रा फेफड़ों में चली जाती है, जिससे पीड़ित व्यक्ति वस्तुतः डूब जाता है और ऑक्सीजन की कमी से उसकी मृत्यु हो जाती है।</a:t>
            </a:r>
          </a:p>
          <a:p>
            <a:pPr marL="0" indent="0" algn="l" rtl="0">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687859" y="2438400"/>
            <a:ext cx="2932671" cy="1143000"/>
          </a:xfrm>
          <a:noFill/>
        </p:spPr>
        <p:txBody>
          <a:bodyPr>
            <a:normAutofit fontScale="90000"/>
          </a:bodyPr>
          <a:lstStyle/>
          <a:p>
            <a:pPr algn="l" rtl="0"/>
            <a:r>
              <a:rPr lang="en-US"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घुटन</a:t>
            </a:r>
            <a:br>
              <a:rPr lang="en-US"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br>
            <a:r>
              <a:rPr lang="en-US"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एजेंट</a:t>
            </a:r>
            <a:endParaRPr lang="en-IN" sz="4000" b="1" u="sng"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a:extLst>
              <a:ext uri="{FF2B5EF4-FFF2-40B4-BE49-F238E27FC236}">
                <a16:creationId xmlns:a16="http://schemas.microsoft.com/office/drawing/2014/main" id="{CBCB69AA-AC00-54FA-FD0F-4CF3CED25A94}"/>
              </a:ext>
            </a:extLst>
          </p:cNvPr>
          <p:cNvSpPr>
            <a:spLocks noGrp="1"/>
          </p:cNvSpPr>
          <p:nvPr>
            <p:ph type="sldNum" sz="quarter" idx="12"/>
          </p:nvPr>
        </p:nvSpPr>
        <p:spPr/>
        <p:txBody>
          <a:bodyPr/>
          <a:lstStyle/>
          <a:p>
            <a:pPr algn="l" rtl="0"/>
            <a:fld id="{2BB1E14F-796C-409E-9B94-89634ADD74DA}" type="slidenum">
              <a:rPr lang="en-IN" smtClean="0"/>
              <a:t>67</a:t>
            </a:fld>
            <a:endParaRPr lang="en-IN"/>
          </a:p>
        </p:txBody>
      </p:sp>
    </p:spTree>
    <p:extLst>
      <p:ext uri="{BB962C8B-B14F-4D97-AF65-F5344CB8AC3E}">
        <p14:creationId xmlns:p14="http://schemas.microsoft.com/office/powerpoint/2010/main" val="4845554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rtl="0"/>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5226908" y="1295400"/>
            <a:ext cx="6507891" cy="4572000"/>
          </a:xfrm>
          <a:noFill/>
        </p:spPr>
        <p:txBody>
          <a:bodyPr>
            <a:noAutofit/>
          </a:bodyPr>
          <a:lstStyle/>
          <a:p>
            <a:pPr algn="l" rtl="0"/>
            <a:r>
              <a:rPr lang="en-US" sz="2400" b="1" u="sng" dirty="0">
                <a:latin typeface="Open Sans" panose="020B0606030504020204" pitchFamily="34" charset="0"/>
                <a:ea typeface="Open Sans" panose="020B0606030504020204" pitchFamily="34" charset="0"/>
                <a:cs typeface="Open Sans" panose="020B0606030504020204" pitchFamily="34" charset="0"/>
              </a:rPr>
              <a:t>संकेत एवं लक्षण:</a:t>
            </a:r>
            <a:r>
              <a:rPr lang="en-US" sz="2400" dirty="0">
                <a:latin typeface="Open Sans" panose="020B0606030504020204" pitchFamily="34" charset="0"/>
                <a:ea typeface="Open Sans" panose="020B0606030504020204" pitchFamily="34" charset="0"/>
                <a:cs typeface="Open Sans" panose="020B0606030504020204" pitchFamily="34" charset="0"/>
              </a:rPr>
              <a:t> </a:t>
            </a:r>
          </a:p>
          <a:p>
            <a:pPr algn="l" rtl="0"/>
            <a:r>
              <a:rPr lang="en-US" sz="2400" dirty="0">
                <a:latin typeface="Open Sans" panose="020B0606030504020204" pitchFamily="34" charset="0"/>
                <a:ea typeface="Open Sans" panose="020B0606030504020204" pitchFamily="34" charset="0"/>
                <a:cs typeface="Open Sans" panose="020B0606030504020204" pitchFamily="34" charset="0"/>
              </a:rPr>
              <a:t>शुरुआत में आंखों और गले में मामूली जलन होती है; 4-8 </a:t>
            </a:r>
            <a:r>
              <a:rPr lang="en-US" sz="2400" dirty="0" err="1">
                <a:latin typeface="Open Sans" panose="020B0606030504020204" pitchFamily="34" charset="0"/>
                <a:ea typeface="Open Sans" panose="020B0606030504020204" pitchFamily="34" charset="0"/>
                <a:cs typeface="Open Sans" panose="020B0606030504020204" pitchFamily="34" charset="0"/>
              </a:rPr>
              <a:t>घंटे</a:t>
            </a:r>
            <a:r>
              <a:rPr lang="en-US" sz="2400" dirty="0">
                <a:latin typeface="Open Sans" panose="020B0606030504020204" pitchFamily="34" charset="0"/>
                <a:ea typeface="Open Sans" panose="020B0606030504020204" pitchFamily="34" charset="0"/>
                <a:cs typeface="Open Sans" panose="020B0606030504020204" pitchFamily="34" charset="0"/>
              </a:rPr>
              <a:t> </a:t>
            </a:r>
            <a:r>
              <a:rPr lang="en-US" sz="2400" dirty="0" err="1">
                <a:latin typeface="Open Sans" panose="020B0606030504020204" pitchFamily="34" charset="0"/>
                <a:ea typeface="Open Sans" panose="020B0606030504020204" pitchFamily="34" charset="0"/>
                <a:cs typeface="Open Sans" panose="020B0606030504020204" pitchFamily="34" charset="0"/>
              </a:rPr>
              <a:t>की</a:t>
            </a:r>
            <a:r>
              <a:rPr lang="en-US" sz="2400" dirty="0">
                <a:latin typeface="Open Sans" panose="020B0606030504020204" pitchFamily="34" charset="0"/>
                <a:ea typeface="Open Sans" panose="020B0606030504020204" pitchFamily="34" charset="0"/>
                <a:cs typeface="Open Sans" panose="020B0606030504020204" pitchFamily="34" charset="0"/>
              </a:rPr>
              <a:t> के बाद, होठों का रंग बदल जाता है, ठण्डा, चिपचिपा पसीना आता है, प्रणालीगत क्षति होती है, विशेष रूप से यकृत और गुर्दों को, फेफड़ों पर लंबे समय तक घाव बने रहते हैं, रक्तप्रवाह से तरल पदार्थ फेफड़ों में पहुंच जाता है, वस्तुतः पीड़ित व्यक्ति ऑक्सीजन की कमी से डूबकर मर जाता है।</a:t>
            </a:r>
          </a:p>
          <a:p>
            <a:pPr algn="l" rtl="0"/>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0" indent="0" algn="l" rtl="0">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774356" y="2333368"/>
            <a:ext cx="4788243" cy="1143000"/>
          </a:xfrm>
          <a:noFill/>
        </p:spPr>
        <p:txBody>
          <a:bodyPr>
            <a:normAutofit/>
          </a:bodyPr>
          <a:lstStyle/>
          <a:p>
            <a:pPr algn="l" rtl="0"/>
            <a:r>
              <a:rPr lang="en-US"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डिफॉस्जीन (डीपी)</a:t>
            </a:r>
            <a:endParaRPr lang="en-IN" sz="4000" b="1" u="sng"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a:extLst>
              <a:ext uri="{FF2B5EF4-FFF2-40B4-BE49-F238E27FC236}">
                <a16:creationId xmlns:a16="http://schemas.microsoft.com/office/drawing/2014/main" id="{B7EF1426-A9B2-9CDD-1B87-934A4CAD3203}"/>
              </a:ext>
            </a:extLst>
          </p:cNvPr>
          <p:cNvSpPr>
            <a:spLocks noGrp="1"/>
          </p:cNvSpPr>
          <p:nvPr>
            <p:ph type="sldNum" sz="quarter" idx="12"/>
          </p:nvPr>
        </p:nvSpPr>
        <p:spPr/>
        <p:txBody>
          <a:bodyPr/>
          <a:lstStyle/>
          <a:p>
            <a:pPr algn="l" rtl="0"/>
            <a:fld id="{2BB1E14F-796C-409E-9B94-89634ADD74DA}" type="slidenum">
              <a:rPr lang="en-IN" smtClean="0"/>
              <a:t>68</a:t>
            </a:fld>
            <a:endParaRPr lang="en-IN"/>
          </a:p>
        </p:txBody>
      </p:sp>
    </p:spTree>
    <p:extLst>
      <p:ext uri="{BB962C8B-B14F-4D97-AF65-F5344CB8AC3E}">
        <p14:creationId xmlns:p14="http://schemas.microsoft.com/office/powerpoint/2010/main" val="42162195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rtl="0"/>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497860" y="1295400"/>
            <a:ext cx="7274010" cy="4572000"/>
          </a:xfrm>
          <a:noFill/>
        </p:spPr>
        <p:txBody>
          <a:bodyPr>
            <a:noAutofit/>
          </a:bodyPr>
          <a:lstStyle/>
          <a:p>
            <a:pPr algn="l" rtl="0"/>
            <a:r>
              <a:rPr lang="en-US" sz="2400" b="1" u="sng" dirty="0">
                <a:latin typeface="Open Sans" panose="020B0606030504020204" pitchFamily="34" charset="0"/>
                <a:ea typeface="Open Sans" panose="020B0606030504020204" pitchFamily="34" charset="0"/>
                <a:cs typeface="Open Sans" panose="020B0606030504020204" pitchFamily="34" charset="0"/>
              </a:rPr>
              <a:t>HCN (हाइड्रोजन साइनाइड)</a:t>
            </a:r>
          </a:p>
          <a:p>
            <a:pPr algn="l" rtl="0"/>
            <a:r>
              <a:rPr lang="en-US" sz="2400" b="1" u="sng" dirty="0">
                <a:latin typeface="Open Sans" panose="020B0606030504020204" pitchFamily="34" charset="0"/>
                <a:ea typeface="Open Sans" panose="020B0606030504020204" pitchFamily="34" charset="0"/>
                <a:cs typeface="Open Sans" panose="020B0606030504020204" pitchFamily="34" charset="0"/>
              </a:rPr>
              <a:t>संकेत एवं लक्षण:</a:t>
            </a:r>
            <a:r>
              <a:rPr lang="en-US" sz="2400" dirty="0">
                <a:latin typeface="Open Sans" panose="020B0606030504020204" pitchFamily="34" charset="0"/>
                <a:ea typeface="Open Sans" panose="020B0606030504020204" pitchFamily="34" charset="0"/>
                <a:cs typeface="Open Sans" panose="020B0606030504020204" pitchFamily="34" charset="0"/>
              </a:rPr>
              <a:t> </a:t>
            </a:r>
          </a:p>
          <a:p>
            <a:pPr algn="l" rtl="0"/>
            <a:r>
              <a:rPr lang="en-US" sz="2400" dirty="0" err="1">
                <a:latin typeface="Open Sans" panose="020B0606030504020204" pitchFamily="34" charset="0"/>
                <a:ea typeface="Open Sans" panose="020B0606030504020204" pitchFamily="34" charset="0"/>
                <a:cs typeface="Open Sans" panose="020B0606030504020204" pitchFamily="34" charset="0"/>
              </a:rPr>
              <a:t>फ्लश</a:t>
            </a:r>
            <a:r>
              <a:rPr lang="hi-IN" sz="2400" dirty="0">
                <a:latin typeface="Open Sans" panose="020B0606030504020204" pitchFamily="34" charset="0"/>
                <a:ea typeface="Open Sans" panose="020B0606030504020204" pitchFamily="34" charset="0"/>
                <a:cs typeface="Open Sans" panose="020B0606030504020204" pitchFamily="34" charset="0"/>
              </a:rPr>
              <a:t> </a:t>
            </a:r>
            <a:r>
              <a:rPr lang="en-US" sz="2400" dirty="0" err="1">
                <a:latin typeface="Open Sans" panose="020B0606030504020204" pitchFamily="34" charset="0"/>
                <a:ea typeface="Open Sans" panose="020B0606030504020204" pitchFamily="34" charset="0"/>
                <a:cs typeface="Open Sans" panose="020B0606030504020204" pitchFamily="34" charset="0"/>
              </a:rPr>
              <a:t>त्वचा</a:t>
            </a:r>
            <a:r>
              <a:rPr lang="en-US" sz="2400" dirty="0">
                <a:latin typeface="Open Sans" panose="020B0606030504020204" pitchFamily="34" charset="0"/>
                <a:ea typeface="Open Sans" panose="020B0606030504020204" pitchFamily="34" charset="0"/>
                <a:cs typeface="Open Sans" panose="020B0606030504020204" pitchFamily="34" charset="0"/>
              </a:rPr>
              <a:t>, कमजोरी, सिरदर्द, मतली, भ्रम, चक्कर आना, बेहोशी, ऐंठन, </a:t>
            </a:r>
            <a:r>
              <a:rPr lang="en-US" sz="2400" dirty="0" err="1">
                <a:latin typeface="Open Sans" panose="020B0606030504020204" pitchFamily="34" charset="0"/>
                <a:ea typeface="Open Sans" panose="020B0606030504020204" pitchFamily="34" charset="0"/>
                <a:cs typeface="Open Sans" panose="020B0606030504020204" pitchFamily="34" charset="0"/>
              </a:rPr>
              <a:t>हिंसक</a:t>
            </a:r>
            <a:r>
              <a:rPr lang="en-US" sz="2400" dirty="0">
                <a:latin typeface="Open Sans" panose="020B0606030504020204" pitchFamily="34" charset="0"/>
                <a:ea typeface="Open Sans" panose="020B0606030504020204" pitchFamily="34" charset="0"/>
                <a:cs typeface="Open Sans" panose="020B0606030504020204" pitchFamily="34" charset="0"/>
              </a:rPr>
              <a:t> </a:t>
            </a:r>
            <a:r>
              <a:rPr lang="en-US" sz="2400" dirty="0" err="1">
                <a:latin typeface="Open Sans" panose="020B0606030504020204" pitchFamily="34" charset="0"/>
                <a:ea typeface="Open Sans" panose="020B0606030504020204" pitchFamily="34" charset="0"/>
                <a:cs typeface="Open Sans" panose="020B0606030504020204" pitchFamily="34" charset="0"/>
              </a:rPr>
              <a:t>संकुचन</a:t>
            </a:r>
            <a:r>
              <a:rPr lang="en-US" sz="2400" dirty="0">
                <a:latin typeface="Open Sans" panose="020B0606030504020204" pitchFamily="34" charset="0"/>
                <a:ea typeface="Open Sans" panose="020B0606030504020204" pitchFamily="34" charset="0"/>
                <a:cs typeface="Open Sans" panose="020B0606030504020204" pitchFamily="34" charset="0"/>
              </a:rPr>
              <a:t> रक्त वाहिकाओं का टूटना, गंभीर आघात, सांस लेने का अंत।</a:t>
            </a:r>
          </a:p>
          <a:p>
            <a:pPr algn="l" rtl="0"/>
            <a:r>
              <a:rPr lang="en-US" sz="2400" b="1" dirty="0">
                <a:latin typeface="Open Sans" panose="020B0606030504020204" pitchFamily="34" charset="0"/>
                <a:ea typeface="Open Sans" panose="020B0606030504020204" pitchFamily="34" charset="0"/>
                <a:cs typeface="Open Sans" panose="020B0606030504020204" pitchFamily="34" charset="0"/>
              </a:rPr>
              <a:t>सीके (</a:t>
            </a:r>
            <a:r>
              <a:rPr lang="en-US" sz="2400" b="1" dirty="0" err="1">
                <a:latin typeface="Open Sans" panose="020B0606030504020204" pitchFamily="34" charset="0"/>
                <a:ea typeface="Open Sans" panose="020B0606030504020204" pitchFamily="34" charset="0"/>
                <a:cs typeface="Open Sans" panose="020B0606030504020204" pitchFamily="34" charset="0"/>
              </a:rPr>
              <a:t>विषैली गैस</a:t>
            </a:r>
            <a:r>
              <a:rPr lang="en-US" sz="2400" b="1" dirty="0">
                <a:latin typeface="Open Sans" panose="020B0606030504020204" pitchFamily="34" charset="0"/>
                <a:ea typeface="Open Sans" panose="020B0606030504020204" pitchFamily="34" charset="0"/>
                <a:cs typeface="Open Sans" panose="020B0606030504020204" pitchFamily="34" charset="0"/>
              </a:rPr>
              <a:t>क्लोराइड)</a:t>
            </a:r>
          </a:p>
          <a:p>
            <a:pPr algn="l" rtl="0"/>
            <a:r>
              <a:rPr lang="en-US" sz="2400" b="1" u="sng" dirty="0">
                <a:latin typeface="Open Sans" panose="020B0606030504020204" pitchFamily="34" charset="0"/>
                <a:ea typeface="Open Sans" panose="020B0606030504020204" pitchFamily="34" charset="0"/>
                <a:cs typeface="Open Sans" panose="020B0606030504020204" pitchFamily="34" charset="0"/>
              </a:rPr>
              <a:t>संकेत एवं लक्षण:</a:t>
            </a:r>
            <a:r>
              <a:rPr lang="en-US" sz="2400" dirty="0">
                <a:latin typeface="Open Sans" panose="020B0606030504020204" pitchFamily="34" charset="0"/>
                <a:ea typeface="Open Sans" panose="020B0606030504020204" pitchFamily="34" charset="0"/>
                <a:cs typeface="Open Sans" panose="020B0606030504020204" pitchFamily="34" charset="0"/>
              </a:rPr>
              <a:t> </a:t>
            </a:r>
          </a:p>
          <a:p>
            <a:pPr algn="l" rtl="0"/>
            <a:r>
              <a:rPr lang="en-US" sz="2400" dirty="0">
                <a:latin typeface="Open Sans" panose="020B0606030504020204" pitchFamily="34" charset="0"/>
                <a:ea typeface="Open Sans" panose="020B0606030504020204" pitchFamily="34" charset="0"/>
                <a:cs typeface="Open Sans" panose="020B0606030504020204" pitchFamily="34" charset="0"/>
              </a:rPr>
              <a:t>आँखों और श्वसन तंत्र में जलन, कमजोरी, सिरदर्द, दिशाभ्रम, मतली, उल्टी, त्वचा का गुलाबी होना, बेहोशी, कोमा, श्वसन का रुक जाना और 15 मिनट में मृत्यु</a:t>
            </a:r>
          </a:p>
          <a:p>
            <a:pPr algn="l" rtl="0"/>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0" indent="0" algn="l" rtl="0">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549876" y="2705100"/>
            <a:ext cx="4038600" cy="1143000"/>
          </a:xfrm>
          <a:noFill/>
        </p:spPr>
        <p:txBody>
          <a:bodyPr>
            <a:normAutofit/>
          </a:bodyPr>
          <a:lstStyle/>
          <a:p>
            <a:pPr algn="l" rtl="0"/>
            <a:r>
              <a:rPr lang="en-US"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रक्त एजेंट</a:t>
            </a:r>
            <a:endParaRPr lang="en-IN" sz="4000" b="1" u="sng"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a:extLst>
              <a:ext uri="{FF2B5EF4-FFF2-40B4-BE49-F238E27FC236}">
                <a16:creationId xmlns:a16="http://schemas.microsoft.com/office/drawing/2014/main" id="{436B01A5-FAE5-1236-9BF5-1BD9888F3F45}"/>
              </a:ext>
            </a:extLst>
          </p:cNvPr>
          <p:cNvSpPr>
            <a:spLocks noGrp="1"/>
          </p:cNvSpPr>
          <p:nvPr>
            <p:ph type="sldNum" sz="quarter" idx="12"/>
          </p:nvPr>
        </p:nvSpPr>
        <p:spPr/>
        <p:txBody>
          <a:bodyPr/>
          <a:lstStyle/>
          <a:p>
            <a:pPr algn="l" rtl="0"/>
            <a:fld id="{2BB1E14F-796C-409E-9B94-89634ADD74DA}" type="slidenum">
              <a:rPr lang="en-IN" smtClean="0"/>
              <a:t>69</a:t>
            </a:fld>
            <a:endParaRPr lang="en-IN"/>
          </a:p>
        </p:txBody>
      </p:sp>
    </p:spTree>
    <p:extLst>
      <p:ext uri="{BB962C8B-B14F-4D97-AF65-F5344CB8AC3E}">
        <p14:creationId xmlns:p14="http://schemas.microsoft.com/office/powerpoint/2010/main" val="2544107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rtl="0"/>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5301048" y="1295400"/>
            <a:ext cx="6433751" cy="4572000"/>
          </a:xfrm>
          <a:noFill/>
        </p:spPr>
        <p:txBody>
          <a:bodyPr>
            <a:noAutofit/>
          </a:bodyPr>
          <a:lstStyle/>
          <a:p>
            <a:pPr marL="0" indent="0" algn="l" rtl="0">
              <a:lnSpc>
                <a:spcPct val="120000"/>
              </a:lnSpc>
              <a:buNone/>
            </a:pPr>
            <a:r>
              <a:rPr lang="en-US" dirty="0">
                <a:latin typeface="Open Sans" panose="020B0606030504020204" pitchFamily="34" charset="0"/>
                <a:ea typeface="Open Sans" panose="020B0606030504020204" pitchFamily="34" charset="0"/>
                <a:cs typeface="Open Sans" panose="020B0606030504020204" pitchFamily="34" charset="0"/>
              </a:rPr>
              <a:t>1918 के दौरान, दोनों पक्षों द्वारा गैस से भरे गोले का बड़े पैमाने पर इस्तेमाल किया गया। इन हमलों में, लगभग 25% प्रक्षेप्य रासायनिक गोले थे।</a:t>
            </a:r>
          </a:p>
          <a:p>
            <a:pPr marL="0" indent="0" algn="l" rtl="0">
              <a:lnSpc>
                <a:spcPct val="120000"/>
              </a:lnSpc>
              <a:buNone/>
            </a:pPr>
            <a:r>
              <a:rPr lang="en-US" dirty="0">
                <a:latin typeface="Open Sans" panose="020B0606030504020204" pitchFamily="34" charset="0"/>
                <a:ea typeface="Open Sans" panose="020B0606030504020204" pitchFamily="34" charset="0"/>
                <a:cs typeface="Open Sans" panose="020B0606030504020204" pitchFamily="34" charset="0"/>
              </a:rPr>
              <a:t>यह अनुमान लगाया गया है कि यदि संघर्ष जारी रहता तो यह वास्तविक रासायनिक युद्ध में बदल जाता।</a:t>
            </a:r>
          </a:p>
          <a:p>
            <a:pPr marL="0" indent="0" algn="l" rtl="0">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1056503" y="1670222"/>
            <a:ext cx="3589638" cy="1143000"/>
          </a:xfrm>
          <a:noFill/>
        </p:spPr>
        <p:txBody>
          <a:bodyPr>
            <a:normAutofit/>
          </a:bodyPr>
          <a:lstStyle/>
          <a:p>
            <a:pPr algn="l" rtl="0"/>
            <a:r>
              <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rPr>
              <a:t>प्रथम विश्व युद्ध</a:t>
            </a:r>
          </a:p>
        </p:txBody>
      </p:sp>
      <p:sp>
        <p:nvSpPr>
          <p:cNvPr id="2" name="Slide Number Placeholder 1">
            <a:extLst>
              <a:ext uri="{FF2B5EF4-FFF2-40B4-BE49-F238E27FC236}">
                <a16:creationId xmlns:a16="http://schemas.microsoft.com/office/drawing/2014/main" id="{E510078F-CACD-2E7A-5153-493505F3D70E}"/>
              </a:ext>
            </a:extLst>
          </p:cNvPr>
          <p:cNvSpPr>
            <a:spLocks noGrp="1"/>
          </p:cNvSpPr>
          <p:nvPr>
            <p:ph type="sldNum" sz="quarter" idx="12"/>
          </p:nvPr>
        </p:nvSpPr>
        <p:spPr/>
        <p:txBody>
          <a:bodyPr/>
          <a:lstStyle/>
          <a:p>
            <a:pPr algn="l" rtl="0"/>
            <a:fld id="{2BB1E14F-796C-409E-9B94-89634ADD74DA}" type="slidenum">
              <a:rPr lang="en-IN" smtClean="0"/>
              <a:t>7</a:t>
            </a:fld>
            <a:endParaRPr lang="en-IN"/>
          </a:p>
        </p:txBody>
      </p:sp>
    </p:spTree>
    <p:extLst>
      <p:ext uri="{BB962C8B-B14F-4D97-AF65-F5344CB8AC3E}">
        <p14:creationId xmlns:p14="http://schemas.microsoft.com/office/powerpoint/2010/main" val="421522555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rtl="0"/>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5288692" y="1295400"/>
            <a:ext cx="6446108" cy="4572000"/>
          </a:xfrm>
          <a:noFill/>
        </p:spPr>
        <p:txBody>
          <a:bodyPr>
            <a:noAutofit/>
          </a:bodyPr>
          <a:lstStyle/>
          <a:p>
            <a:pPr algn="l" rtl="0">
              <a:buNone/>
            </a:pPr>
            <a:r>
              <a:rPr lang="en-US" sz="2400" b="1" dirty="0">
                <a:latin typeface="Open Sans" panose="020B0606030504020204" pitchFamily="34" charset="0"/>
                <a:ea typeface="Open Sans" panose="020B0606030504020204" pitchFamily="34" charset="0"/>
                <a:cs typeface="Open Sans" panose="020B0606030504020204" pitchFamily="34" charset="0"/>
              </a:rPr>
              <a:t>	</a:t>
            </a:r>
            <a:r>
              <a:rPr lang="en-US" sz="2400" b="1" u="sng" dirty="0">
                <a:latin typeface="Open Sans" panose="020B0606030504020204" pitchFamily="34" charset="0"/>
                <a:ea typeface="Open Sans" panose="020B0606030504020204" pitchFamily="34" charset="0"/>
                <a:cs typeface="Open Sans" panose="020B0606030504020204" pitchFamily="34" charset="0"/>
              </a:rPr>
              <a:t>बीजेड</a:t>
            </a:r>
            <a:r>
              <a:rPr lang="en-US" sz="2400" b="1" dirty="0">
                <a:latin typeface="Open Sans" panose="020B0606030504020204" pitchFamily="34" charset="0"/>
                <a:ea typeface="Open Sans" panose="020B0606030504020204" pitchFamily="34" charset="0"/>
                <a:cs typeface="Open Sans" panose="020B0606030504020204" pitchFamily="34" charset="0"/>
              </a:rPr>
              <a:t>: -</a:t>
            </a:r>
            <a:r>
              <a:rPr lang="en-US" sz="2400" dirty="0">
                <a:latin typeface="Open Sans" panose="020B0606030504020204" pitchFamily="34" charset="0"/>
                <a:ea typeface="Open Sans" panose="020B0606030504020204" pitchFamily="34" charset="0"/>
                <a:cs typeface="Open Sans" panose="020B0606030504020204" pitchFamily="34" charset="0"/>
              </a:rPr>
              <a:t>	</a:t>
            </a:r>
          </a:p>
          <a:p>
            <a:pPr algn="l" rtl="0">
              <a:buNone/>
            </a:pPr>
            <a:r>
              <a:rPr lang="en-US" sz="2400" b="1" dirty="0">
                <a:latin typeface="Open Sans" panose="020B0606030504020204" pitchFamily="34" charset="0"/>
                <a:ea typeface="Open Sans" panose="020B0606030504020204" pitchFamily="34" charset="0"/>
                <a:cs typeface="Open Sans" panose="020B0606030504020204" pitchFamily="34" charset="0"/>
              </a:rPr>
              <a:t>	</a:t>
            </a:r>
            <a:r>
              <a:rPr lang="en-US" sz="2400" b="1" u="sng" dirty="0">
                <a:latin typeface="Open Sans" panose="020B0606030504020204" pitchFamily="34" charset="0"/>
                <a:ea typeface="Open Sans" panose="020B0606030504020204" pitchFamily="34" charset="0"/>
                <a:cs typeface="Open Sans" panose="020B0606030504020204" pitchFamily="34" charset="0"/>
              </a:rPr>
              <a:t>संकेत एवं लक्षण:</a:t>
            </a:r>
            <a:r>
              <a:rPr lang="en-US" sz="2400" dirty="0">
                <a:latin typeface="Open Sans" panose="020B0606030504020204" pitchFamily="34" charset="0"/>
                <a:ea typeface="Open Sans" panose="020B0606030504020204" pitchFamily="34" charset="0"/>
                <a:cs typeface="Open Sans" panose="020B0606030504020204" pitchFamily="34" charset="0"/>
              </a:rPr>
              <a:t> </a:t>
            </a:r>
          </a:p>
          <a:p>
            <a:pPr algn="l" rtl="0">
              <a:buNone/>
            </a:pPr>
            <a:r>
              <a:rPr lang="en-US" sz="2400" dirty="0">
                <a:latin typeface="Open Sans" panose="020B0606030504020204" pitchFamily="34" charset="0"/>
                <a:ea typeface="Open Sans" panose="020B0606030504020204" pitchFamily="34" charset="0"/>
                <a:cs typeface="Open Sans" panose="020B0606030504020204" pitchFamily="34" charset="0"/>
              </a:rPr>
              <a:t>	तेज़ दिल की धड़कन, शुष्क त्वचा और होंठ, निकट दृष्टि धुंधली, </a:t>
            </a:r>
            <a:r>
              <a:rPr lang="en-US" sz="2400" dirty="0" err="1">
                <a:latin typeface="Open Sans" panose="020B0606030504020204" pitchFamily="34" charset="0"/>
                <a:ea typeface="Open Sans" panose="020B0606030504020204" pitchFamily="34" charset="0"/>
                <a:cs typeface="Open Sans" panose="020B0606030504020204" pitchFamily="34" charset="0"/>
              </a:rPr>
              <a:t>लालिमा</a:t>
            </a:r>
            <a:r>
              <a:rPr lang="hi-IN" sz="2400" dirty="0">
                <a:latin typeface="Open Sans" panose="020B0606030504020204" pitchFamily="34" charset="0"/>
                <a:ea typeface="Open Sans" panose="020B0606030504020204" pitchFamily="34" charset="0"/>
                <a:cs typeface="Open Sans" panose="020B0606030504020204" pitchFamily="34" charset="0"/>
              </a:rPr>
              <a:t>,</a:t>
            </a:r>
            <a:r>
              <a:rPr lang="en-US" sz="2400" dirty="0">
                <a:latin typeface="Open Sans" panose="020B0606030504020204" pitchFamily="34" charset="0"/>
                <a:ea typeface="Open Sans" panose="020B0606030504020204" pitchFamily="34" charset="0"/>
                <a:cs typeface="Open Sans" panose="020B0606030504020204" pitchFamily="34" charset="0"/>
              </a:rPr>
              <a:t> त्वचा, </a:t>
            </a:r>
            <a:r>
              <a:rPr lang="en-US" sz="2400" dirty="0" err="1">
                <a:latin typeface="Open Sans" panose="020B0606030504020204" pitchFamily="34" charset="0"/>
                <a:ea typeface="Open Sans" panose="020B0606030504020204" pitchFamily="34" charset="0"/>
                <a:cs typeface="Open Sans" panose="020B0606030504020204" pitchFamily="34" charset="0"/>
              </a:rPr>
              <a:t>मूत्र</a:t>
            </a:r>
            <a:r>
              <a:rPr lang="en-US" sz="2400" dirty="0">
                <a:latin typeface="Open Sans" panose="020B0606030504020204" pitchFamily="34" charset="0"/>
                <a:ea typeface="Open Sans" panose="020B0606030504020204" pitchFamily="34" charset="0"/>
                <a:cs typeface="Open Sans" panose="020B0606030504020204" pitchFamily="34" charset="0"/>
              </a:rPr>
              <a:t> </a:t>
            </a:r>
            <a:r>
              <a:rPr lang="en-US" sz="2400" dirty="0" err="1">
                <a:latin typeface="Open Sans" panose="020B0606030504020204" pitchFamily="34" charset="0"/>
                <a:ea typeface="Open Sans" panose="020B0606030504020204" pitchFamily="34" charset="0"/>
                <a:cs typeface="Open Sans" panose="020B0606030504020204" pitchFamily="34" charset="0"/>
              </a:rPr>
              <a:t>प्रतिधारण</a:t>
            </a:r>
            <a:r>
              <a:rPr lang="en-US" sz="2400" dirty="0">
                <a:latin typeface="Open Sans" panose="020B0606030504020204" pitchFamily="34" charset="0"/>
                <a:ea typeface="Open Sans" panose="020B0606030504020204" pitchFamily="34" charset="0"/>
                <a:cs typeface="Open Sans" panose="020B0606030504020204" pitchFamily="34" charset="0"/>
              </a:rPr>
              <a:t>, </a:t>
            </a:r>
            <a:r>
              <a:rPr lang="en-US" sz="2400" dirty="0" err="1">
                <a:latin typeface="Open Sans" panose="020B0606030504020204" pitchFamily="34" charset="0"/>
                <a:ea typeface="Open Sans" panose="020B0606030504020204" pitchFamily="34" charset="0"/>
                <a:cs typeface="Open Sans" panose="020B0606030504020204" pitchFamily="34" charset="0"/>
              </a:rPr>
              <a:t>कब्ज़</a:t>
            </a:r>
            <a:r>
              <a:rPr lang="en-US" sz="2400" dirty="0">
                <a:latin typeface="Open Sans" panose="020B0606030504020204" pitchFamily="34" charset="0"/>
                <a:ea typeface="Open Sans" panose="020B0606030504020204" pitchFamily="34" charset="0"/>
                <a:cs typeface="Open Sans" panose="020B0606030504020204" pitchFamily="34" charset="0"/>
              </a:rPr>
              <a:t> </a:t>
            </a:r>
            <a:r>
              <a:rPr lang="hi-IN" sz="2400" dirty="0">
                <a:latin typeface="Open Sans" panose="020B0606030504020204" pitchFamily="34" charset="0"/>
                <a:ea typeface="Open Sans" panose="020B0606030504020204" pitchFamily="34" charset="0"/>
                <a:cs typeface="Open Sans" panose="020B0606030504020204" pitchFamily="34" charset="0"/>
              </a:rPr>
              <a:t>,</a:t>
            </a:r>
            <a:r>
              <a:rPr lang="en-US" sz="2400" dirty="0">
                <a:latin typeface="Open Sans" panose="020B0606030504020204" pitchFamily="34" charset="0"/>
                <a:ea typeface="Open Sans" panose="020B0606030504020204" pitchFamily="34" charset="0"/>
                <a:cs typeface="Open Sans" panose="020B0606030504020204" pitchFamily="34" charset="0"/>
              </a:rPr>
              <a:t> </a:t>
            </a:r>
            <a:r>
              <a:rPr lang="en-US" sz="2400" dirty="0" err="1">
                <a:latin typeface="Open Sans" panose="020B0606030504020204" pitchFamily="34" charset="0"/>
                <a:ea typeface="Open Sans" panose="020B0606030504020204" pitchFamily="34" charset="0"/>
                <a:cs typeface="Open Sans" panose="020B0606030504020204" pitchFamily="34" charset="0"/>
              </a:rPr>
              <a:t>बेहोशी</a:t>
            </a:r>
            <a:r>
              <a:rPr lang="en-US" sz="2400" dirty="0">
                <a:latin typeface="Open Sans" panose="020B0606030504020204" pitchFamily="34" charset="0"/>
                <a:ea typeface="Open Sans" panose="020B0606030504020204" pitchFamily="34" charset="0"/>
                <a:cs typeface="Open Sans" panose="020B0606030504020204" pitchFamily="34" charset="0"/>
              </a:rPr>
              <a:t> मूर्च्छा की ओर </a:t>
            </a:r>
            <a:r>
              <a:rPr lang="en-US" sz="2400" dirty="0" err="1">
                <a:latin typeface="Open Sans" panose="020B0606030504020204" pitchFamily="34" charset="0"/>
                <a:ea typeface="Open Sans" panose="020B0606030504020204" pitchFamily="34" charset="0"/>
                <a:cs typeface="Open Sans" panose="020B0606030504020204" pitchFamily="34" charset="0"/>
              </a:rPr>
              <a:t>प्रगति</a:t>
            </a:r>
            <a:r>
              <a:rPr lang="en-US" sz="2400" dirty="0">
                <a:latin typeface="Open Sans" panose="020B0606030504020204" pitchFamily="34" charset="0"/>
                <a:ea typeface="Open Sans" panose="020B0606030504020204" pitchFamily="34" charset="0"/>
                <a:cs typeface="Open Sans" panose="020B0606030504020204" pitchFamily="34" charset="0"/>
              </a:rPr>
              <a:t> </a:t>
            </a:r>
            <a:r>
              <a:rPr lang="hi-IN" sz="2400" dirty="0">
                <a:latin typeface="Open Sans" panose="020B0606030504020204" pitchFamily="34" charset="0"/>
                <a:ea typeface="Open Sans" panose="020B0606030504020204" pitchFamily="34" charset="0"/>
                <a:cs typeface="Open Sans" panose="020B0606030504020204" pitchFamily="34" charset="0"/>
              </a:rPr>
              <a:t>,</a:t>
            </a:r>
            <a:r>
              <a:rPr lang="en-US" sz="2400" dirty="0">
                <a:latin typeface="Open Sans" panose="020B0606030504020204" pitchFamily="34" charset="0"/>
                <a:ea typeface="Open Sans" panose="020B0606030504020204" pitchFamily="34" charset="0"/>
                <a:cs typeface="Open Sans" panose="020B0606030504020204" pitchFamily="34" charset="0"/>
              </a:rPr>
              <a:t> और सामान्य गतिविधि में हस्तक्षेप, अत्यधिक उत्तेजना, </a:t>
            </a:r>
            <a:r>
              <a:rPr lang="en-US" sz="2400" dirty="0" err="1">
                <a:latin typeface="Open Sans" panose="020B0606030504020204" pitchFamily="34" charset="0"/>
                <a:ea typeface="Open Sans" panose="020B0606030504020204" pitchFamily="34" charset="0"/>
                <a:cs typeface="Open Sans" panose="020B0606030504020204" pitchFamily="34" charset="0"/>
              </a:rPr>
              <a:t>भ्रम</a:t>
            </a:r>
            <a:r>
              <a:rPr lang="en-US" sz="2400" dirty="0">
                <a:latin typeface="Open Sans" panose="020B0606030504020204" pitchFamily="34" charset="0"/>
                <a:ea typeface="Open Sans" panose="020B0606030504020204" pitchFamily="34" charset="0"/>
                <a:cs typeface="Open Sans" panose="020B0606030504020204" pitchFamily="34" charset="0"/>
              </a:rPr>
              <a:t> , </a:t>
            </a:r>
            <a:r>
              <a:rPr lang="en-US" sz="2400" dirty="0" err="1">
                <a:latin typeface="Open Sans" panose="020B0606030504020204" pitchFamily="34" charset="0"/>
                <a:ea typeface="Open Sans" panose="020B0606030504020204" pitchFamily="34" charset="0"/>
                <a:cs typeface="Open Sans" panose="020B0606030504020204" pitchFamily="34" charset="0"/>
              </a:rPr>
              <a:t>मतिभ्रम</a:t>
            </a:r>
            <a:r>
              <a:rPr lang="en-US" sz="2400" dirty="0">
                <a:latin typeface="Open Sans" panose="020B0606030504020204" pitchFamily="34" charset="0"/>
                <a:ea typeface="Open Sans" panose="020B0606030504020204" pitchFamily="34" charset="0"/>
                <a:cs typeface="Open Sans" panose="020B0606030504020204" pitchFamily="34" charset="0"/>
              </a:rPr>
              <a:t> , उच्च खुराक किसी भी सैन्य कार्य को करने की क्षमता को पूरी तरह से नष्ट कर देती है, अनुपचारित हताहत को पूरी तरह से ठीक होने में तीन से चार दिन लगते हैं।</a:t>
            </a:r>
          </a:p>
          <a:p>
            <a:pPr marL="0" indent="0" algn="l" rtl="0">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574590" y="2705100"/>
            <a:ext cx="6752968" cy="1143000"/>
          </a:xfrm>
          <a:noFill/>
        </p:spPr>
        <p:txBody>
          <a:bodyPr>
            <a:normAutofit/>
          </a:bodyPr>
          <a:lstStyle/>
          <a:p>
            <a:pPr algn="l" rtl="0"/>
            <a:r>
              <a:rPr lang="en-US" sz="3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अक्षम करने वाला</a:t>
            </a:r>
            <a:br>
              <a:rPr lang="en-US" sz="3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br>
            <a:r>
              <a:rPr lang="en-US" sz="32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 </a:t>
            </a:r>
            <a:r>
              <a:rPr lang="en-US" sz="3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एजेंट</a:t>
            </a:r>
            <a:endParaRPr lang="en-IN" sz="3600" b="1" u="sng"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a:extLst>
              <a:ext uri="{FF2B5EF4-FFF2-40B4-BE49-F238E27FC236}">
                <a16:creationId xmlns:a16="http://schemas.microsoft.com/office/drawing/2014/main" id="{A28A13C2-F072-1EB8-B7B9-98EBB35E04F5}"/>
              </a:ext>
            </a:extLst>
          </p:cNvPr>
          <p:cNvSpPr>
            <a:spLocks noGrp="1"/>
          </p:cNvSpPr>
          <p:nvPr>
            <p:ph type="sldNum" sz="quarter" idx="12"/>
          </p:nvPr>
        </p:nvSpPr>
        <p:spPr/>
        <p:txBody>
          <a:bodyPr/>
          <a:lstStyle/>
          <a:p>
            <a:pPr algn="l" rtl="0"/>
            <a:fld id="{2BB1E14F-796C-409E-9B94-89634ADD74DA}" type="slidenum">
              <a:rPr lang="en-IN" smtClean="0"/>
              <a:t>70</a:t>
            </a:fld>
            <a:endParaRPr lang="en-IN"/>
          </a:p>
        </p:txBody>
      </p:sp>
    </p:spTree>
    <p:extLst>
      <p:ext uri="{BB962C8B-B14F-4D97-AF65-F5344CB8AC3E}">
        <p14:creationId xmlns:p14="http://schemas.microsoft.com/office/powerpoint/2010/main" val="39908555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rtl="0"/>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337221" y="1966912"/>
            <a:ext cx="7434649" cy="3457704"/>
          </a:xfrm>
          <a:noFill/>
        </p:spPr>
        <p:txBody>
          <a:bodyPr>
            <a:noAutofit/>
          </a:bodyPr>
          <a:lstStyle/>
          <a:p>
            <a:pPr algn="l" rtl="0"/>
            <a:r>
              <a:rPr lang="en-US" sz="2800" b="1" u="sng" dirty="0" err="1">
                <a:latin typeface="Open Sans" panose="020B0606030504020204" pitchFamily="34" charset="0"/>
                <a:ea typeface="Open Sans" panose="020B0606030504020204" pitchFamily="34" charset="0"/>
                <a:cs typeface="Open Sans" panose="020B0606030504020204" pitchFamily="34" charset="0"/>
              </a:rPr>
              <a:t>क्लोरोएक्टोफेनोन</a:t>
            </a:r>
            <a:r>
              <a:rPr lang="en-US" sz="2800" b="1" u="sng" dirty="0">
                <a:latin typeface="Open Sans" panose="020B0606030504020204" pitchFamily="34" charset="0"/>
                <a:ea typeface="Open Sans" panose="020B0606030504020204" pitchFamily="34" charset="0"/>
                <a:cs typeface="Open Sans" panose="020B0606030504020204" pitchFamily="34" charset="0"/>
              </a:rPr>
              <a:t>(सीएन)</a:t>
            </a:r>
            <a:endParaRPr lang="en-US" sz="2400" b="1" u="sng" dirty="0">
              <a:latin typeface="Open Sans" panose="020B0606030504020204" pitchFamily="34" charset="0"/>
              <a:ea typeface="Open Sans" panose="020B0606030504020204" pitchFamily="34" charset="0"/>
              <a:cs typeface="Open Sans" panose="020B0606030504020204" pitchFamily="34" charset="0"/>
            </a:endParaRPr>
          </a:p>
          <a:p>
            <a:pPr algn="l" rtl="0"/>
            <a:r>
              <a:rPr lang="en-US" sz="2400" b="1" u="sng" dirty="0">
                <a:latin typeface="Open Sans" panose="020B0606030504020204" pitchFamily="34" charset="0"/>
                <a:ea typeface="Open Sans" panose="020B0606030504020204" pitchFamily="34" charset="0"/>
                <a:cs typeface="Open Sans" panose="020B0606030504020204" pitchFamily="34" charset="0"/>
              </a:rPr>
              <a:t>संकेत एवं लक्षण:</a:t>
            </a:r>
            <a:r>
              <a:rPr lang="en-US" sz="2400" dirty="0">
                <a:latin typeface="Open Sans" panose="020B0606030504020204" pitchFamily="34" charset="0"/>
                <a:ea typeface="Open Sans" panose="020B0606030504020204" pitchFamily="34" charset="0"/>
                <a:cs typeface="Open Sans" panose="020B0606030504020204" pitchFamily="34" charset="0"/>
              </a:rPr>
              <a:t> </a:t>
            </a:r>
          </a:p>
          <a:p>
            <a:pPr algn="l" rtl="0"/>
            <a:r>
              <a:rPr lang="en-US" sz="2400" dirty="0">
                <a:latin typeface="Open Sans" panose="020B0606030504020204" pitchFamily="34" charset="0"/>
                <a:ea typeface="Open Sans" panose="020B0606030504020204" pitchFamily="34" charset="0"/>
                <a:cs typeface="Open Sans" panose="020B0606030504020204" pitchFamily="34" charset="0"/>
              </a:rPr>
              <a:t>आंखों और ऊपरी श्वास नलिका में जलन, आंसू आना, झुनझुनी, जलन, नाक और गले में जलन और दर्द, त्वचा के संवेदनशील हिस्सों में जलन, खासकर पसीने से गीले हिस्सों </a:t>
            </a:r>
            <a:r>
              <a:rPr lang="en-US" sz="2400" dirty="0" err="1">
                <a:latin typeface="Open Sans" panose="020B0606030504020204" pitchFamily="34" charset="0"/>
                <a:ea typeface="Open Sans" panose="020B0606030504020204" pitchFamily="34" charset="0"/>
                <a:cs typeface="Open Sans" panose="020B0606030504020204" pitchFamily="34" charset="0"/>
              </a:rPr>
              <a:t>में</a:t>
            </a:r>
            <a:r>
              <a:rPr lang="en-US" sz="2400" dirty="0">
                <a:latin typeface="Open Sans" panose="020B0606030504020204" pitchFamily="34" charset="0"/>
                <a:ea typeface="Open Sans" panose="020B0606030504020204" pitchFamily="34" charset="0"/>
                <a:cs typeface="Open Sans" panose="020B0606030504020204" pitchFamily="34" charset="0"/>
              </a:rPr>
              <a:t> </a:t>
            </a:r>
            <a:r>
              <a:rPr lang="en-US" sz="2400" dirty="0" err="1">
                <a:latin typeface="Open Sans" panose="020B0606030504020204" pitchFamily="34" charset="0"/>
                <a:ea typeface="Open Sans" panose="020B0606030504020204" pitchFamily="34" charset="0"/>
                <a:cs typeface="Open Sans" panose="020B0606030504020204" pitchFamily="34" charset="0"/>
              </a:rPr>
              <a:t>जलन</a:t>
            </a:r>
            <a:r>
              <a:rPr lang="en-US" sz="2400" dirty="0">
                <a:latin typeface="Open Sans" panose="020B0606030504020204" pitchFamily="34" charset="0"/>
                <a:ea typeface="Open Sans" panose="020B0606030504020204" pitchFamily="34" charset="0"/>
                <a:cs typeface="Open Sans" panose="020B0606030504020204" pitchFamily="34" charset="0"/>
              </a:rPr>
              <a:t>.</a:t>
            </a: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549875" y="2705100"/>
            <a:ext cx="4191000" cy="1143000"/>
          </a:xfrm>
          <a:noFill/>
        </p:spPr>
        <p:txBody>
          <a:bodyPr>
            <a:normAutofit/>
          </a:bodyPr>
          <a:lstStyle/>
          <a:p>
            <a:pPr algn="l" rtl="0"/>
            <a:r>
              <a:rPr lang="en-US"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आंसू एजेंट</a:t>
            </a:r>
            <a:endParaRPr lang="en-IN" sz="4000" b="1" u="sng"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a:extLst>
              <a:ext uri="{FF2B5EF4-FFF2-40B4-BE49-F238E27FC236}">
                <a16:creationId xmlns:a16="http://schemas.microsoft.com/office/drawing/2014/main" id="{7E8B46ED-484B-036E-F8C1-3A03AC4ED4F6}"/>
              </a:ext>
            </a:extLst>
          </p:cNvPr>
          <p:cNvSpPr>
            <a:spLocks noGrp="1"/>
          </p:cNvSpPr>
          <p:nvPr>
            <p:ph type="sldNum" sz="quarter" idx="12"/>
          </p:nvPr>
        </p:nvSpPr>
        <p:spPr/>
        <p:txBody>
          <a:bodyPr/>
          <a:lstStyle/>
          <a:p>
            <a:pPr algn="l" rtl="0"/>
            <a:fld id="{2BB1E14F-796C-409E-9B94-89634ADD74DA}" type="slidenum">
              <a:rPr lang="en-IN" smtClean="0"/>
              <a:t>71</a:t>
            </a:fld>
            <a:endParaRPr lang="en-IN"/>
          </a:p>
        </p:txBody>
      </p:sp>
    </p:spTree>
    <p:extLst>
      <p:ext uri="{BB962C8B-B14F-4D97-AF65-F5344CB8AC3E}">
        <p14:creationId xmlns:p14="http://schemas.microsoft.com/office/powerpoint/2010/main" val="315038311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458E8-6C0F-6296-DFA5-4C060C73038E}"/>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842985CB-B009-3FDA-C4FD-13D9006C328F}"/>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CBDEC529-79A4-686A-42FC-2386E4ED6F2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rtl="0"/>
            <a:endParaRPr lang="en-IN"/>
          </a:p>
        </p:txBody>
      </p:sp>
      <p:sp>
        <p:nvSpPr>
          <p:cNvPr id="8" name="Content Placeholder 2">
            <a:extLst>
              <a:ext uri="{FF2B5EF4-FFF2-40B4-BE49-F238E27FC236}">
                <a16:creationId xmlns:a16="http://schemas.microsoft.com/office/drawing/2014/main" id="{A073EB0B-94E1-0BB9-3389-D3523A905574}"/>
              </a:ext>
            </a:extLst>
          </p:cNvPr>
          <p:cNvSpPr>
            <a:spLocks noGrp="1"/>
          </p:cNvSpPr>
          <p:nvPr>
            <p:ph idx="1"/>
          </p:nvPr>
        </p:nvSpPr>
        <p:spPr>
          <a:xfrm>
            <a:off x="4300150" y="1742302"/>
            <a:ext cx="7434649" cy="4125097"/>
          </a:xfrm>
          <a:noFill/>
        </p:spPr>
        <p:txBody>
          <a:bodyPr>
            <a:noAutofit/>
          </a:bodyPr>
          <a:lstStyle/>
          <a:p>
            <a:pPr algn="l" rtl="0"/>
            <a:r>
              <a:rPr lang="en-US" sz="2400" b="1" dirty="0">
                <a:latin typeface="Open Sans" panose="020B0606030504020204" pitchFamily="34" charset="0"/>
                <a:ea typeface="Open Sans" panose="020B0606030504020204" pitchFamily="34" charset="0"/>
                <a:cs typeface="Open Sans" panose="020B0606030504020204" pitchFamily="34" charset="0"/>
              </a:rPr>
              <a:t>ओ-</a:t>
            </a:r>
            <a:r>
              <a:rPr lang="en-US" sz="2400" b="1" dirty="0" err="1">
                <a:latin typeface="Open Sans" panose="020B0606030504020204" pitchFamily="34" charset="0"/>
                <a:ea typeface="Open Sans" panose="020B0606030504020204" pitchFamily="34" charset="0"/>
                <a:cs typeface="Open Sans" panose="020B0606030504020204" pitchFamily="34" charset="0"/>
              </a:rPr>
              <a:t>क्लोरोबेंजाइलिडीन</a:t>
            </a:r>
            <a:r>
              <a:rPr lang="en-US" sz="2400" b="1" dirty="0">
                <a:latin typeface="Open Sans" panose="020B0606030504020204" pitchFamily="34" charset="0"/>
                <a:ea typeface="Open Sans" panose="020B0606030504020204" pitchFamily="34" charset="0"/>
                <a:cs typeface="Open Sans" panose="020B0606030504020204" pitchFamily="34" charset="0"/>
              </a:rPr>
              <a:t>मैलोनोनाइट्राइल (सीएस)</a:t>
            </a:r>
          </a:p>
          <a:p>
            <a:pPr algn="l" rtl="0"/>
            <a:r>
              <a:rPr lang="en-US" sz="2400" b="1" u="sng" dirty="0">
                <a:latin typeface="Open Sans" panose="020B0606030504020204" pitchFamily="34" charset="0"/>
                <a:ea typeface="Open Sans" panose="020B0606030504020204" pitchFamily="34" charset="0"/>
                <a:cs typeface="Open Sans" panose="020B0606030504020204" pitchFamily="34" charset="0"/>
              </a:rPr>
              <a:t>संकेत एवं लक्षण:</a:t>
            </a:r>
            <a:r>
              <a:rPr lang="en-US" sz="2400" dirty="0">
                <a:latin typeface="Open Sans" panose="020B0606030504020204" pitchFamily="34" charset="0"/>
                <a:ea typeface="Open Sans" panose="020B0606030504020204" pitchFamily="34" charset="0"/>
                <a:cs typeface="Open Sans" panose="020B0606030504020204" pitchFamily="34" charset="0"/>
              </a:rPr>
              <a:t> </a:t>
            </a:r>
          </a:p>
          <a:p>
            <a:pPr algn="l" rtl="0"/>
            <a:r>
              <a:rPr lang="en-US" sz="2400" dirty="0">
                <a:latin typeface="Open Sans" panose="020B0606030504020204" pitchFamily="34" charset="0"/>
                <a:ea typeface="Open Sans" panose="020B0606030504020204" pitchFamily="34" charset="0"/>
                <a:cs typeface="Open Sans" panose="020B0606030504020204" pitchFamily="34" charset="0"/>
              </a:rPr>
              <a:t>आँखों में अत्यधिक जलन, साथ में आँसू आना, खाँसी, साँस लेने में कठिनाई, छाती में जकड़न, आँखों का अनैच्छिक रूप से बंद होना, </a:t>
            </a:r>
            <a:r>
              <a:rPr lang="en-US" sz="2400" dirty="0" err="1">
                <a:latin typeface="Open Sans" panose="020B0606030504020204" pitchFamily="34" charset="0"/>
                <a:ea typeface="Open Sans" panose="020B0606030504020204" pitchFamily="34" charset="0"/>
                <a:cs typeface="Open Sans" panose="020B0606030504020204" pitchFamily="34" charset="0"/>
              </a:rPr>
              <a:t>चुभन</a:t>
            </a:r>
            <a:r>
              <a:rPr lang="hi-IN" sz="2400" dirty="0">
                <a:latin typeface="Open Sans" panose="020B0606030504020204" pitchFamily="34" charset="0"/>
                <a:ea typeface="Open Sans" panose="020B0606030504020204" pitchFamily="34" charset="0"/>
                <a:cs typeface="Open Sans" panose="020B0606030504020204" pitchFamily="34" charset="0"/>
              </a:rPr>
              <a:t>,</a:t>
            </a:r>
            <a:r>
              <a:rPr lang="en-US" sz="2400" dirty="0">
                <a:latin typeface="Open Sans" panose="020B0606030504020204" pitchFamily="34" charset="0"/>
                <a:ea typeface="Open Sans" panose="020B0606030504020204" pitchFamily="34" charset="0"/>
                <a:cs typeface="Open Sans" panose="020B0606030504020204" pitchFamily="34" charset="0"/>
              </a:rPr>
              <a:t> या नम त्वचा पर जलन, साइनस के साथ नाक में भारी बलगम </a:t>
            </a:r>
            <a:r>
              <a:rPr lang="en-US" sz="2400" dirty="0" err="1">
                <a:latin typeface="Open Sans" panose="020B0606030504020204" pitchFamily="34" charset="0"/>
                <a:ea typeface="Open Sans" panose="020B0606030504020204" pitchFamily="34" charset="0"/>
                <a:cs typeface="Open Sans" panose="020B0606030504020204" pitchFamily="34" charset="0"/>
              </a:rPr>
              <a:t>का</a:t>
            </a:r>
            <a:r>
              <a:rPr lang="en-US" sz="2400" dirty="0">
                <a:latin typeface="Open Sans" panose="020B0606030504020204" pitchFamily="34" charset="0"/>
                <a:ea typeface="Open Sans" panose="020B0606030504020204" pitchFamily="34" charset="0"/>
                <a:cs typeface="Open Sans" panose="020B0606030504020204" pitchFamily="34" charset="0"/>
              </a:rPr>
              <a:t> </a:t>
            </a:r>
            <a:r>
              <a:rPr lang="en-US" sz="2400" dirty="0" err="1">
                <a:latin typeface="Open Sans" panose="020B0606030504020204" pitchFamily="34" charset="0"/>
                <a:ea typeface="Open Sans" panose="020B0606030504020204" pitchFamily="34" charset="0"/>
                <a:cs typeface="Open Sans" panose="020B0606030504020204" pitchFamily="34" charset="0"/>
              </a:rPr>
              <a:t>निर्माण</a:t>
            </a:r>
            <a:r>
              <a:rPr lang="en-US" sz="2400" dirty="0">
                <a:latin typeface="Open Sans" panose="020B0606030504020204" pitchFamily="34" charset="0"/>
                <a:ea typeface="Open Sans" panose="020B0606030504020204" pitchFamily="34" charset="0"/>
                <a:cs typeface="Open Sans" panose="020B0606030504020204" pitchFamily="34" charset="0"/>
              </a:rPr>
              <a:t> और नाक से पानी बहना, चक्कर आना, मतली, उल्टी, त्वचा में गंभीर जलन और छाले पड़ना।</a:t>
            </a:r>
          </a:p>
          <a:p>
            <a:pPr algn="l" rtl="0"/>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0" indent="0" algn="l" rtl="0">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24E3D581-968D-3A05-3AED-07EE2DEB6576}"/>
              </a:ext>
            </a:extLst>
          </p:cNvPr>
          <p:cNvSpPr>
            <a:spLocks noGrp="1"/>
          </p:cNvSpPr>
          <p:nvPr>
            <p:ph type="title"/>
          </p:nvPr>
        </p:nvSpPr>
        <p:spPr>
          <a:xfrm>
            <a:off x="549875" y="2705100"/>
            <a:ext cx="4191000" cy="1143000"/>
          </a:xfrm>
          <a:noFill/>
        </p:spPr>
        <p:txBody>
          <a:bodyPr>
            <a:normAutofit/>
          </a:bodyPr>
          <a:lstStyle/>
          <a:p>
            <a:pPr algn="l" rtl="0"/>
            <a:r>
              <a:rPr lang="en-US"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आंसू एजेंट</a:t>
            </a:r>
            <a:endParaRPr lang="en-IN" sz="4000" b="1" u="sng"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a:extLst>
              <a:ext uri="{FF2B5EF4-FFF2-40B4-BE49-F238E27FC236}">
                <a16:creationId xmlns:a16="http://schemas.microsoft.com/office/drawing/2014/main" id="{4AE114C7-DF39-A7E5-5036-B781EBF2DDD1}"/>
              </a:ext>
            </a:extLst>
          </p:cNvPr>
          <p:cNvSpPr>
            <a:spLocks noGrp="1"/>
          </p:cNvSpPr>
          <p:nvPr>
            <p:ph type="sldNum" sz="quarter" idx="12"/>
          </p:nvPr>
        </p:nvSpPr>
        <p:spPr/>
        <p:txBody>
          <a:bodyPr/>
          <a:lstStyle/>
          <a:p>
            <a:pPr algn="l" rtl="0"/>
            <a:fld id="{2BB1E14F-796C-409E-9B94-89634ADD74DA}" type="slidenum">
              <a:rPr lang="en-IN" smtClean="0"/>
              <a:t>72</a:t>
            </a:fld>
            <a:endParaRPr lang="en-IN"/>
          </a:p>
        </p:txBody>
      </p:sp>
    </p:spTree>
    <p:extLst>
      <p:ext uri="{BB962C8B-B14F-4D97-AF65-F5344CB8AC3E}">
        <p14:creationId xmlns:p14="http://schemas.microsoft.com/office/powerpoint/2010/main" val="76483314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rtl="0"/>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6096000" y="1295400"/>
            <a:ext cx="5638800" cy="4572000"/>
          </a:xfrm>
          <a:noFill/>
        </p:spPr>
        <p:txBody>
          <a:bodyPr>
            <a:noAutofit/>
          </a:bodyPr>
          <a:lstStyle/>
          <a:p>
            <a:pPr algn="l" rtl="0"/>
            <a:r>
              <a:rPr lang="en-US" sz="2400" b="1" u="sng" dirty="0">
                <a:latin typeface="Open Sans" panose="020B0606030504020204" pitchFamily="34" charset="0"/>
                <a:ea typeface="Open Sans" panose="020B0606030504020204" pitchFamily="34" charset="0"/>
                <a:cs typeface="Open Sans" panose="020B0606030504020204" pitchFamily="34" charset="0"/>
              </a:rPr>
              <a:t>संकेत और लक्षण:</a:t>
            </a:r>
            <a:r>
              <a:rPr lang="en-US" sz="2400" dirty="0">
                <a:latin typeface="Open Sans" panose="020B0606030504020204" pitchFamily="34" charset="0"/>
                <a:ea typeface="Open Sans" panose="020B0606030504020204" pitchFamily="34" charset="0"/>
                <a:cs typeface="Open Sans" panose="020B0606030504020204" pitchFamily="34" charset="0"/>
              </a:rPr>
              <a:t> </a:t>
            </a:r>
          </a:p>
          <a:p>
            <a:pPr algn="l" rtl="0"/>
            <a:r>
              <a:rPr lang="en-US" sz="2400" dirty="0">
                <a:latin typeface="Open Sans" panose="020B0606030504020204" pitchFamily="34" charset="0"/>
                <a:ea typeface="Open Sans" panose="020B0606030504020204" pitchFamily="34" charset="0"/>
                <a:cs typeface="Open Sans" panose="020B0606030504020204" pitchFamily="34" charset="0"/>
              </a:rPr>
              <a:t>त्वचा, आंख, नाक और गले में तत्काल और गंभीर चुभन, आंख में दर्द, बेचैनी और अत्यधिक आंसू आना, तेज रोशनी के प्रति दर्दनाक संवेदनशीलता या अस्थायी अंधापन, नाक में जलन, खांसी, छींक, नाक से पानी आना, नम त्वचा पर जलन के साथ चुभन या जलन, मतली और उल्टी</a:t>
            </a:r>
          </a:p>
          <a:p>
            <a:pPr marL="0" indent="0" algn="l" rtl="0">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741406" y="2321011"/>
            <a:ext cx="4689389" cy="1143000"/>
          </a:xfrm>
          <a:noFill/>
        </p:spPr>
        <p:txBody>
          <a:bodyPr>
            <a:normAutofit fontScale="90000"/>
          </a:bodyPr>
          <a:lstStyle/>
          <a:p>
            <a:pPr algn="l" rtl="0"/>
            <a:r>
              <a:rPr lang="en-US" sz="4000" b="1" dirty="0" err="1">
                <a:solidFill>
                  <a:srgbClr val="C00000"/>
                </a:solidFill>
                <a:latin typeface="Open Sans" panose="020B0606030504020204" pitchFamily="34" charset="0"/>
                <a:ea typeface="Open Sans" panose="020B0606030504020204" pitchFamily="34" charset="0"/>
                <a:cs typeface="Open Sans" panose="020B0606030504020204" pitchFamily="34" charset="0"/>
              </a:rPr>
              <a:t>डिबेन्ज़</a:t>
            </a:r>
            <a:r>
              <a:rPr lang="en-US"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a:t>
            </a:r>
            <a:r>
              <a:rPr lang="en-US" sz="4000" b="1" dirty="0" err="1">
                <a:solidFill>
                  <a:srgbClr val="C00000"/>
                </a:solidFill>
                <a:latin typeface="Open Sans" panose="020B0606030504020204" pitchFamily="34" charset="0"/>
                <a:ea typeface="Open Sans" panose="020B0606030504020204" pitchFamily="34" charset="0"/>
                <a:cs typeface="Open Sans" panose="020B0606030504020204" pitchFamily="34" charset="0"/>
              </a:rPr>
              <a:t>बी,एफ</a:t>
            </a:r>
            <a:r>
              <a:rPr lang="en-US"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)-1,4-ऑक्साज़ेपाइन(सीआर)</a:t>
            </a:r>
            <a:endParaRPr lang="en-IN" sz="4000" b="1" u="sng"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a:extLst>
              <a:ext uri="{FF2B5EF4-FFF2-40B4-BE49-F238E27FC236}">
                <a16:creationId xmlns:a16="http://schemas.microsoft.com/office/drawing/2014/main" id="{63A8586C-792B-7315-14DF-47A3D1FA69B6}"/>
              </a:ext>
            </a:extLst>
          </p:cNvPr>
          <p:cNvSpPr>
            <a:spLocks noGrp="1"/>
          </p:cNvSpPr>
          <p:nvPr>
            <p:ph type="sldNum" sz="quarter" idx="12"/>
          </p:nvPr>
        </p:nvSpPr>
        <p:spPr/>
        <p:txBody>
          <a:bodyPr/>
          <a:lstStyle/>
          <a:p>
            <a:pPr algn="l" rtl="0"/>
            <a:fld id="{2BB1E14F-796C-409E-9B94-89634ADD74DA}" type="slidenum">
              <a:rPr lang="en-IN" smtClean="0"/>
              <a:t>73</a:t>
            </a:fld>
            <a:endParaRPr lang="en-IN"/>
          </a:p>
        </p:txBody>
      </p:sp>
    </p:spTree>
    <p:extLst>
      <p:ext uri="{BB962C8B-B14F-4D97-AF65-F5344CB8AC3E}">
        <p14:creationId xmlns:p14="http://schemas.microsoft.com/office/powerpoint/2010/main" val="108167545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rtl="0"/>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5350476" y="1446170"/>
            <a:ext cx="5807675" cy="4572000"/>
          </a:xfrm>
          <a:noFill/>
        </p:spPr>
        <p:txBody>
          <a:bodyPr>
            <a:noAutofit/>
          </a:bodyPr>
          <a:lstStyle/>
          <a:p>
            <a:pPr algn="l" rtl="0"/>
            <a:r>
              <a:rPr lang="en-US" sz="2400" b="1" dirty="0">
                <a:latin typeface="Open Sans" panose="020B0606030504020204" pitchFamily="34" charset="0"/>
                <a:ea typeface="Open Sans" panose="020B0606030504020204" pitchFamily="34" charset="0"/>
                <a:cs typeface="Open Sans" panose="020B0606030504020204" pitchFamily="34" charset="0"/>
              </a:rPr>
              <a:t>डि</a:t>
            </a:r>
            <a:r>
              <a:rPr lang="en-US" sz="2400" b="1" dirty="0" err="1">
                <a:latin typeface="Open Sans" panose="020B0606030504020204" pitchFamily="34" charset="0"/>
                <a:ea typeface="Open Sans" panose="020B0606030504020204" pitchFamily="34" charset="0"/>
                <a:cs typeface="Open Sans" panose="020B0606030504020204" pitchFamily="34" charset="0"/>
              </a:rPr>
              <a:t>फेनिलक्लोरोआर्सिन</a:t>
            </a:r>
            <a:r>
              <a:rPr lang="en-US" sz="2400" b="1" dirty="0">
                <a:latin typeface="Open Sans" panose="020B0606030504020204" pitchFamily="34" charset="0"/>
                <a:ea typeface="Open Sans" panose="020B0606030504020204" pitchFamily="34" charset="0"/>
                <a:cs typeface="Open Sans" panose="020B0606030504020204" pitchFamily="34" charset="0"/>
              </a:rPr>
              <a:t>(डीए)</a:t>
            </a:r>
          </a:p>
          <a:p>
            <a:pPr algn="l" rtl="0"/>
            <a:r>
              <a:rPr lang="en-US" sz="2400" b="1" u="sng" dirty="0">
                <a:latin typeface="Open Sans" panose="020B0606030504020204" pitchFamily="34" charset="0"/>
                <a:ea typeface="Open Sans" panose="020B0606030504020204" pitchFamily="34" charset="0"/>
                <a:cs typeface="Open Sans" panose="020B0606030504020204" pitchFamily="34" charset="0"/>
              </a:rPr>
              <a:t>संकेत एवं लक्षण:</a:t>
            </a:r>
            <a:r>
              <a:rPr lang="en-US" sz="2400" dirty="0">
                <a:latin typeface="Open Sans" panose="020B0606030504020204" pitchFamily="34" charset="0"/>
                <a:ea typeface="Open Sans" panose="020B0606030504020204" pitchFamily="34" charset="0"/>
                <a:cs typeface="Open Sans" panose="020B0606030504020204" pitchFamily="34" charset="0"/>
              </a:rPr>
              <a:t> </a:t>
            </a:r>
          </a:p>
          <a:p>
            <a:pPr algn="l" rtl="0"/>
            <a:r>
              <a:rPr lang="en-US" sz="2400" dirty="0">
                <a:latin typeface="Open Sans" panose="020B0606030504020204" pitchFamily="34" charset="0"/>
                <a:ea typeface="Open Sans" panose="020B0606030504020204" pitchFamily="34" charset="0"/>
                <a:cs typeface="Open Sans" panose="020B0606030504020204" pitchFamily="34" charset="0"/>
              </a:rPr>
              <a:t>आँखों और श्लेष्मा झिल्ली में जलन; </a:t>
            </a:r>
            <a:r>
              <a:rPr lang="en-US" sz="2400" dirty="0" err="1">
                <a:latin typeface="Open Sans" panose="020B0606030504020204" pitchFamily="34" charset="0"/>
                <a:ea typeface="Open Sans" panose="020B0606030504020204" pitchFamily="34" charset="0"/>
                <a:cs typeface="Open Sans" panose="020B0606030504020204" pitchFamily="34" charset="0"/>
              </a:rPr>
              <a:t>चिपचिपा</a:t>
            </a:r>
            <a:r>
              <a:rPr lang="hi-IN" sz="2400" dirty="0">
                <a:latin typeface="Open Sans" panose="020B0606030504020204" pitchFamily="34" charset="0"/>
                <a:ea typeface="Open Sans" panose="020B0606030504020204" pitchFamily="34" charset="0"/>
                <a:cs typeface="Open Sans" panose="020B0606030504020204" pitchFamily="34" charset="0"/>
              </a:rPr>
              <a:t>,</a:t>
            </a:r>
            <a:r>
              <a:rPr lang="en-US" sz="2400" dirty="0">
                <a:latin typeface="Open Sans" panose="020B0606030504020204" pitchFamily="34" charset="0"/>
                <a:ea typeface="Open Sans" panose="020B0606030504020204" pitchFamily="34" charset="0"/>
                <a:cs typeface="Open Sans" panose="020B0606030504020204" pitchFamily="34" charset="0"/>
              </a:rPr>
              <a:t> नाक से सर्दी, छींक और खांसी के कारण होने वाले स्राव के समान स्राव; गंभीर सिरदर्द, सीने में तीव्र दर्द और जकड़न; मतली और उल्टी</a:t>
            </a:r>
          </a:p>
          <a:p>
            <a:pPr marL="0" indent="0" algn="l" rtl="0">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389238" y="2589170"/>
            <a:ext cx="5257800" cy="1143000"/>
          </a:xfrm>
          <a:noFill/>
        </p:spPr>
        <p:txBody>
          <a:bodyPr>
            <a:normAutofit/>
          </a:bodyPr>
          <a:lstStyle/>
          <a:p>
            <a:pPr algn="l" rtl="0"/>
            <a:r>
              <a:rPr lang="en-US"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उल्टी करने वाले एजेंट</a:t>
            </a:r>
            <a:endParaRPr lang="en-IN" sz="4000" b="1" u="sng"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a:extLst>
              <a:ext uri="{FF2B5EF4-FFF2-40B4-BE49-F238E27FC236}">
                <a16:creationId xmlns:a16="http://schemas.microsoft.com/office/drawing/2014/main" id="{D17E27D8-C769-9291-A924-B91D398BBFD5}"/>
              </a:ext>
            </a:extLst>
          </p:cNvPr>
          <p:cNvSpPr>
            <a:spLocks noGrp="1"/>
          </p:cNvSpPr>
          <p:nvPr>
            <p:ph type="sldNum" sz="quarter" idx="12"/>
          </p:nvPr>
        </p:nvSpPr>
        <p:spPr/>
        <p:txBody>
          <a:bodyPr/>
          <a:lstStyle/>
          <a:p>
            <a:pPr algn="l" rtl="0"/>
            <a:fld id="{2BB1E14F-796C-409E-9B94-89634ADD74DA}" type="slidenum">
              <a:rPr lang="en-IN" smtClean="0"/>
              <a:t>74</a:t>
            </a:fld>
            <a:endParaRPr lang="en-IN"/>
          </a:p>
        </p:txBody>
      </p:sp>
    </p:spTree>
    <p:extLst>
      <p:ext uri="{BB962C8B-B14F-4D97-AF65-F5344CB8AC3E}">
        <p14:creationId xmlns:p14="http://schemas.microsoft.com/office/powerpoint/2010/main" val="33302765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rtl="0"/>
            <a:endParaRPr lang="en-IN"/>
          </a:p>
        </p:txBody>
      </p:sp>
      <p:sp>
        <p:nvSpPr>
          <p:cNvPr id="14" name="Rectangle 2"/>
          <p:cNvSpPr txBox="1">
            <a:spLocks noChangeArrowheads="1"/>
          </p:cNvSpPr>
          <p:nvPr/>
        </p:nvSpPr>
        <p:spPr>
          <a:xfrm>
            <a:off x="4930346" y="1952368"/>
            <a:ext cx="6279291" cy="4110166"/>
          </a:xfrm>
          <a:prstGeom prst="rect">
            <a:avLst/>
          </a:prstGeom>
          <a:noFill/>
        </p:spPr>
        <p:txBody>
          <a:bodyPr>
            <a:flatTx/>
          </a:bodyPr>
          <a:lstStyle/>
          <a:p>
            <a:pPr marL="457200" marR="0" lvl="0" indent="-457200" algn="l" defTabSz="914400" rtl="0" eaLnBrk="1" fontAlgn="auto" latinLnBrk="0" hangingPunct="1">
              <a:lnSpc>
                <a:spcPct val="90000"/>
              </a:lnSpc>
              <a:spcBef>
                <a:spcPct val="90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आगे संक्रमण से बचने के लिए पीड़ित के पास भीड़ न लगाएं</a:t>
            </a:r>
          </a:p>
          <a:p>
            <a:pPr marL="457200" marR="0" lvl="0" indent="-457200" algn="l" defTabSz="914400" rtl="0" eaLnBrk="1" fontAlgn="auto" latinLnBrk="0" hangingPunct="1">
              <a:lnSpc>
                <a:spcPct val="90000"/>
              </a:lnSpc>
              <a:spcBef>
                <a:spcPct val="50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err="1">
                <a:ln>
                  <a:noFill/>
                </a:ln>
                <a:effectLst/>
                <a:uLnTx/>
                <a:uFillTx/>
                <a:latin typeface="Open Sans" panose="020B0606030504020204" pitchFamily="34" charset="0"/>
                <a:ea typeface="Open Sans" panose="020B0606030504020204" pitchFamily="34" charset="0"/>
                <a:cs typeface="Open Sans" panose="020B0606030504020204" pitchFamily="34" charset="0"/>
              </a:rPr>
              <a:t>हवा</a:t>
            </a:r>
            <a:r>
              <a:rPr kumimoji="0" lang="en-US" sz="26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 की दिशा में न जाएं</a:t>
            </a:r>
          </a:p>
          <a:p>
            <a:pPr marL="457200" marR="0" lvl="0" indent="-457200" algn="l" defTabSz="914400" rtl="0" eaLnBrk="1" fontAlgn="auto" latinLnBrk="0" hangingPunct="1">
              <a:lnSpc>
                <a:spcPct val="90000"/>
              </a:lnSpc>
              <a:spcBef>
                <a:spcPct val="50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अंतिम मंजूरी मिलने तक घेरे गए क्षेत्र में वापस न आएं</a:t>
            </a:r>
          </a:p>
          <a:p>
            <a:pPr marL="457200" marR="0" lvl="0" indent="-457200" algn="l" defTabSz="914400" rtl="0" eaLnBrk="1" fontAlgn="auto" latinLnBrk="0" hangingPunct="1">
              <a:lnSpc>
                <a:spcPct val="90000"/>
              </a:lnSpc>
              <a:spcBef>
                <a:spcPct val="50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बचाव दल में शामिल लोगों को तब तक सुरक्षात्मक उपकरण नहीं उतारने चाहिए जब तक कि उन्हें सुरक्षित घोषित न कर दिया जाए</a:t>
            </a:r>
          </a:p>
        </p:txBody>
      </p:sp>
      <p:sp>
        <p:nvSpPr>
          <p:cNvPr id="2" name="Slide Number Placeholder 1">
            <a:extLst>
              <a:ext uri="{FF2B5EF4-FFF2-40B4-BE49-F238E27FC236}">
                <a16:creationId xmlns:a16="http://schemas.microsoft.com/office/drawing/2014/main" id="{1F86144E-F619-E6B0-F04D-0E25429EB477}"/>
              </a:ext>
            </a:extLst>
          </p:cNvPr>
          <p:cNvSpPr>
            <a:spLocks noGrp="1"/>
          </p:cNvSpPr>
          <p:nvPr>
            <p:ph type="sldNum" sz="quarter" idx="12"/>
          </p:nvPr>
        </p:nvSpPr>
        <p:spPr/>
        <p:txBody>
          <a:bodyPr/>
          <a:lstStyle/>
          <a:p>
            <a:pPr algn="l" rtl="0"/>
            <a:fld id="{2BB1E14F-796C-409E-9B94-89634ADD74DA}" type="slidenum">
              <a:rPr lang="en-IN" smtClean="0"/>
              <a:t>75</a:t>
            </a:fld>
            <a:endParaRPr lang="en-IN" dirty="0"/>
          </a:p>
        </p:txBody>
      </p:sp>
      <p:sp>
        <p:nvSpPr>
          <p:cNvPr id="3" name="Title 1">
            <a:extLst>
              <a:ext uri="{FF2B5EF4-FFF2-40B4-BE49-F238E27FC236}">
                <a16:creationId xmlns:a16="http://schemas.microsoft.com/office/drawing/2014/main" id="{C51AC82C-E413-F945-B08E-370E772F47BE}"/>
              </a:ext>
            </a:extLst>
          </p:cNvPr>
          <p:cNvSpPr txBox="1">
            <a:spLocks/>
          </p:cNvSpPr>
          <p:nvPr/>
        </p:nvSpPr>
        <p:spPr>
          <a:xfrm>
            <a:off x="376882" y="2100649"/>
            <a:ext cx="4553464" cy="1480751"/>
          </a:xfrm>
          <a:prstGeom prst="rect">
            <a:avLst/>
          </a:prstGeom>
          <a:noFill/>
        </p:spPr>
        <p:txBody>
          <a:bodyP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rtl="0"/>
            <a:r>
              <a:rPr kumimoji="0" lang="en-US" sz="4000" b="1" i="0" u="none" strike="noStrike" kern="1200" cap="none" spc="0" normalizeH="0" baseline="0" noProof="0" dirty="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rPr>
              <a:t>क्या न करें</a:t>
            </a:r>
          </a:p>
          <a:p>
            <a:pPr algn="l" rtl="0"/>
            <a:r>
              <a:rPr lang="en-US"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(आपातकालीन परिचालन के दौरान)</a:t>
            </a:r>
            <a:endParaRPr lang="en-US" b="1"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pPr algn="l" rtl="0"/>
            <a:endParaRPr lang="en-IN" sz="4000" b="1" u="sng"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3166126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rtl="0"/>
            <a:endParaRPr lang="en-IN"/>
          </a:p>
        </p:txBody>
      </p:sp>
      <p:sp>
        <p:nvSpPr>
          <p:cNvPr id="14" name="Rectangle 2"/>
          <p:cNvSpPr txBox="1">
            <a:spLocks noChangeArrowheads="1"/>
          </p:cNvSpPr>
          <p:nvPr/>
        </p:nvSpPr>
        <p:spPr>
          <a:xfrm>
            <a:off x="5029200" y="1441622"/>
            <a:ext cx="7086600" cy="4613189"/>
          </a:xfrm>
          <a:prstGeom prst="rect">
            <a:avLst/>
          </a:prstGeom>
          <a:noFill/>
        </p:spPr>
        <p:txBody>
          <a:bodyPr>
            <a:flatTx/>
          </a:bodyPr>
          <a:lstStyle/>
          <a:p>
            <a:pPr marL="45720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सुरक्षात्मक कपड़ों का एक से अधिक बार उपयोग न करें</a:t>
            </a:r>
          </a:p>
          <a:p>
            <a:pPr marL="45720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परिशोधन टीम को 60 मिनट से अधिक काम करने की अनुमति न दें</a:t>
            </a:r>
          </a:p>
          <a:p>
            <a:pPr marL="45720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सीडब्ल्यू एजेंटों की सांद्रता के आधार पर हर 30-60 मिनट के बाद कैनिस्टर को बदलना न भूलें।</a:t>
            </a:r>
          </a:p>
          <a:p>
            <a:pPr marL="45720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दूषित कपड़ों और सुरक्षात्मक उपकरणों को नंगे हाथों से न छुएं</a:t>
            </a:r>
          </a:p>
        </p:txBody>
      </p:sp>
      <p:sp>
        <p:nvSpPr>
          <p:cNvPr id="2" name="Slide Number Placeholder 1">
            <a:extLst>
              <a:ext uri="{FF2B5EF4-FFF2-40B4-BE49-F238E27FC236}">
                <a16:creationId xmlns:a16="http://schemas.microsoft.com/office/drawing/2014/main" id="{41B2CAA8-6218-5AA5-421E-73A1A72EB84F}"/>
              </a:ext>
            </a:extLst>
          </p:cNvPr>
          <p:cNvSpPr>
            <a:spLocks noGrp="1"/>
          </p:cNvSpPr>
          <p:nvPr>
            <p:ph type="sldNum" sz="quarter" idx="12"/>
          </p:nvPr>
        </p:nvSpPr>
        <p:spPr/>
        <p:txBody>
          <a:bodyPr/>
          <a:lstStyle/>
          <a:p>
            <a:pPr algn="l" rtl="0"/>
            <a:fld id="{2BB1E14F-796C-409E-9B94-89634ADD74DA}" type="slidenum">
              <a:rPr lang="en-IN" smtClean="0"/>
              <a:t>76</a:t>
            </a:fld>
            <a:endParaRPr lang="en-IN" dirty="0"/>
          </a:p>
        </p:txBody>
      </p:sp>
      <p:sp>
        <p:nvSpPr>
          <p:cNvPr id="3" name="Title 1">
            <a:extLst>
              <a:ext uri="{FF2B5EF4-FFF2-40B4-BE49-F238E27FC236}">
                <a16:creationId xmlns:a16="http://schemas.microsoft.com/office/drawing/2014/main" id="{7C8DAB2E-9DC1-9440-AB52-CBEBF81C7B91}"/>
              </a:ext>
            </a:extLst>
          </p:cNvPr>
          <p:cNvSpPr txBox="1">
            <a:spLocks/>
          </p:cNvSpPr>
          <p:nvPr/>
        </p:nvSpPr>
        <p:spPr>
          <a:xfrm>
            <a:off x="376882" y="2100649"/>
            <a:ext cx="4553464" cy="1480751"/>
          </a:xfrm>
          <a:prstGeom prst="rect">
            <a:avLst/>
          </a:prstGeom>
          <a:noFill/>
        </p:spPr>
        <p:txBody>
          <a:bodyP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rtl="0"/>
            <a:r>
              <a:rPr kumimoji="0" lang="en-US" sz="4000" b="1" i="0" u="none" strike="noStrike" kern="1200" cap="none" spc="0" normalizeH="0" baseline="0" noProof="0" dirty="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rPr>
              <a:t>क्या न करें</a:t>
            </a:r>
          </a:p>
          <a:p>
            <a:pPr algn="l" rtl="0"/>
            <a:r>
              <a:rPr lang="en-US"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(आपातकालीन परिचालन के दौरान)</a:t>
            </a:r>
            <a:endParaRPr lang="en-US" b="1"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pPr algn="l" rtl="0"/>
            <a:endParaRPr lang="en-IN" sz="4000" b="1" u="sng"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53282037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696097" y="2523373"/>
            <a:ext cx="7914503" cy="1325563"/>
          </a:xfrm>
        </p:spPr>
        <p:txBody>
          <a:bodyPr/>
          <a:lstStyle/>
          <a:p>
            <a:pPr algn="l" rtl="0"/>
            <a:r>
              <a:rPr lang="en-US" b="1" dirty="0">
                <a:solidFill>
                  <a:srgbClr val="C00000"/>
                </a:solidFill>
                <a:latin typeface="Open Sans" panose="020B0606030504020204" pitchFamily="34" charset="0"/>
                <a:ea typeface="Open Sans" panose="020B0606030504020204" pitchFamily="34" charset="0"/>
                <a:cs typeface="Open Sans" panose="020B0606030504020204" pitchFamily="34" charset="0"/>
              </a:rPr>
              <a:t>बुनियादी कार्य</a:t>
            </a:r>
          </a:p>
        </p:txBody>
      </p:sp>
      <p:sp>
        <p:nvSpPr>
          <p:cNvPr id="16" name="Content Placeholder 15"/>
          <p:cNvSpPr>
            <a:spLocks noGrp="1"/>
          </p:cNvSpPr>
          <p:nvPr>
            <p:ph idx="1"/>
          </p:nvPr>
        </p:nvSpPr>
        <p:spPr>
          <a:xfrm>
            <a:off x="5189837" y="2352610"/>
            <a:ext cx="6682945" cy="2457579"/>
          </a:xfrm>
        </p:spPr>
        <p:txBody>
          <a:bodyPr/>
          <a:lstStyle/>
          <a:p>
            <a:pPr algn="l" rtl="0"/>
            <a:r>
              <a:rPr lang="en-US" b="1" dirty="0" err="1">
                <a:latin typeface="Open Sans" panose="020B0606030504020204" pitchFamily="34" charset="0"/>
                <a:ea typeface="Open Sans" panose="020B0606030504020204" pitchFamily="34" charset="0"/>
                <a:cs typeface="Open Sans" panose="020B0606030504020204" pitchFamily="34" charset="0"/>
              </a:rPr>
              <a:t>एस</a:t>
            </a:r>
            <a:r>
              <a:rPr lang="hi-IN" b="1" dirty="0">
                <a:latin typeface="Open Sans" panose="020B0606030504020204" pitchFamily="34" charset="0"/>
                <a:ea typeface="Open Sans" panose="020B0606030504020204" pitchFamily="34" charset="0"/>
                <a:cs typeface="Open Sans" panose="020B0606030504020204" pitchFamily="34" charset="0"/>
              </a:rPr>
              <a:t> - </a:t>
            </a:r>
            <a:r>
              <a:rPr lang="en-US" dirty="0" err="1">
                <a:latin typeface="Open Sans" panose="020B0606030504020204" pitchFamily="34" charset="0"/>
                <a:ea typeface="Open Sans" panose="020B0606030504020204" pitchFamily="34" charset="0"/>
                <a:cs typeface="Open Sans" panose="020B0606030504020204" pitchFamily="34" charset="0"/>
              </a:rPr>
              <a:t>सुरक्षित</a:t>
            </a:r>
            <a:r>
              <a:rPr lang="en-US" dirty="0">
                <a:latin typeface="Open Sans" panose="020B0606030504020204" pitchFamily="34" charset="0"/>
                <a:ea typeface="Open Sans" panose="020B0606030504020204" pitchFamily="34" charset="0"/>
                <a:cs typeface="Open Sans" panose="020B0606030504020204" pitchFamily="34" charset="0"/>
              </a:rPr>
              <a:t> दूरी/हवा के विपरीत दिशा में चलें/पीपीई पहनें</a:t>
            </a:r>
          </a:p>
          <a:p>
            <a:pPr algn="l" rtl="0"/>
            <a:r>
              <a:rPr lang="en-US" b="1" dirty="0">
                <a:latin typeface="Open Sans" panose="020B0606030504020204" pitchFamily="34" charset="0"/>
                <a:ea typeface="Open Sans" panose="020B0606030504020204" pitchFamily="34" charset="0"/>
                <a:cs typeface="Open Sans" panose="020B0606030504020204" pitchFamily="34" charset="0"/>
              </a:rPr>
              <a:t>ए</a:t>
            </a:r>
            <a:r>
              <a:rPr lang="hi-IN" b="1" dirty="0">
                <a:latin typeface="Open Sans" panose="020B0606030504020204" pitchFamily="34" charset="0"/>
                <a:ea typeface="Open Sans" panose="020B0606030504020204" pitchFamily="34" charset="0"/>
                <a:cs typeface="Open Sans" panose="020B0606030504020204" pitchFamily="34" charset="0"/>
              </a:rPr>
              <a:t> - </a:t>
            </a:r>
            <a:r>
              <a:rPr lang="en-US" dirty="0" err="1">
                <a:latin typeface="Open Sans" panose="020B0606030504020204" pitchFamily="34" charset="0"/>
                <a:ea typeface="Open Sans" panose="020B0606030504020204" pitchFamily="34" charset="0"/>
                <a:cs typeface="Open Sans" panose="020B0606030504020204" pitchFamily="34" charset="0"/>
              </a:rPr>
              <a:t>संपर्क</a:t>
            </a:r>
            <a:r>
              <a:rPr lang="en-US" dirty="0">
                <a:latin typeface="Open Sans" panose="020B0606030504020204" pitchFamily="34" charset="0"/>
                <a:ea typeface="Open Sans" panose="020B0606030504020204" pitchFamily="34" charset="0"/>
                <a:cs typeface="Open Sans" panose="020B0606030504020204" pitchFamily="34" charset="0"/>
              </a:rPr>
              <a:t> रद्द करें</a:t>
            </a:r>
          </a:p>
          <a:p>
            <a:pPr algn="l" rtl="0"/>
            <a:r>
              <a:rPr lang="en-US" b="1" dirty="0" err="1">
                <a:latin typeface="Open Sans" panose="020B0606030504020204" pitchFamily="34" charset="0"/>
                <a:ea typeface="Open Sans" panose="020B0606030504020204" pitchFamily="34" charset="0"/>
                <a:cs typeface="Open Sans" panose="020B0606030504020204" pitchFamily="34" charset="0"/>
              </a:rPr>
              <a:t>एफ</a:t>
            </a:r>
            <a:r>
              <a:rPr lang="hi-IN" b="1" dirty="0">
                <a:latin typeface="Open Sans" panose="020B0606030504020204" pitchFamily="34" charset="0"/>
                <a:ea typeface="Open Sans" panose="020B0606030504020204" pitchFamily="34" charset="0"/>
                <a:cs typeface="Open Sans" panose="020B0606030504020204" pitchFamily="34" charset="0"/>
              </a:rPr>
              <a:t> -</a:t>
            </a:r>
            <a:r>
              <a:rPr lang="en-US" dirty="0" err="1">
                <a:latin typeface="Open Sans" panose="020B0606030504020204" pitchFamily="34" charset="0"/>
                <a:ea typeface="Open Sans" panose="020B0606030504020204" pitchFamily="34" charset="0"/>
                <a:cs typeface="Open Sans" panose="020B0606030504020204" pitchFamily="34" charset="0"/>
              </a:rPr>
              <a:t>खतरे</a:t>
            </a:r>
            <a:r>
              <a:rPr lang="en-US" dirty="0">
                <a:latin typeface="Open Sans" panose="020B0606030504020204" pitchFamily="34" charset="0"/>
                <a:ea typeface="Open Sans" panose="020B0606030504020204" pitchFamily="34" charset="0"/>
                <a:cs typeface="Open Sans" panose="020B0606030504020204" pitchFamily="34" charset="0"/>
              </a:rPr>
              <a:t> से बचने पर ध्यान केन्द्रित करें।</a:t>
            </a:r>
          </a:p>
          <a:p>
            <a:r>
              <a:rPr lang="en-US" b="1" dirty="0">
                <a:latin typeface="Open Sans" panose="020B0606030504020204" pitchFamily="34" charset="0"/>
                <a:ea typeface="Open Sans" panose="020B0606030504020204" pitchFamily="34" charset="0"/>
                <a:cs typeface="Open Sans" panose="020B0606030504020204" pitchFamily="34" charset="0"/>
              </a:rPr>
              <a:t>ई</a:t>
            </a:r>
            <a:r>
              <a:rPr lang="hi-IN" b="1" dirty="0">
                <a:latin typeface="Open Sans" panose="020B0606030504020204" pitchFamily="34" charset="0"/>
                <a:ea typeface="Open Sans" panose="020B0606030504020204" pitchFamily="34" charset="0"/>
                <a:cs typeface="Open Sans" panose="020B0606030504020204" pitchFamily="34" charset="0"/>
              </a:rPr>
              <a:t> –</a:t>
            </a:r>
            <a:r>
              <a:rPr lang="hi-IN" dirty="0"/>
              <a:t>आपातकालीन अर्थव्यवस्था</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rtl="0"/>
            <a:endParaRPr lang="en-IN"/>
          </a:p>
        </p:txBody>
      </p:sp>
      <p:sp>
        <p:nvSpPr>
          <p:cNvPr id="2" name="Slide Number Placeholder 1">
            <a:extLst>
              <a:ext uri="{FF2B5EF4-FFF2-40B4-BE49-F238E27FC236}">
                <a16:creationId xmlns:a16="http://schemas.microsoft.com/office/drawing/2014/main" id="{0BA7847A-4614-C15B-11C8-19CFC388958D}"/>
              </a:ext>
            </a:extLst>
          </p:cNvPr>
          <p:cNvSpPr>
            <a:spLocks noGrp="1"/>
          </p:cNvSpPr>
          <p:nvPr>
            <p:ph type="sldNum" sz="quarter" idx="12"/>
          </p:nvPr>
        </p:nvSpPr>
        <p:spPr/>
        <p:txBody>
          <a:bodyPr/>
          <a:lstStyle/>
          <a:p>
            <a:pPr algn="l" rtl="0"/>
            <a:fld id="{2BB1E14F-796C-409E-9B94-89634ADD74DA}" type="slidenum">
              <a:rPr lang="en-IN" smtClean="0"/>
              <a:t>77</a:t>
            </a:fld>
            <a:endParaRPr lang="en-IN"/>
          </a:p>
        </p:txBody>
      </p:sp>
    </p:spTree>
    <p:extLst>
      <p:ext uri="{BB962C8B-B14F-4D97-AF65-F5344CB8AC3E}">
        <p14:creationId xmlns:p14="http://schemas.microsoft.com/office/powerpoint/2010/main" val="321553121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rtl="0"/>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880918" y="1742302"/>
            <a:ext cx="6853881" cy="4125097"/>
          </a:xfrm>
          <a:noFill/>
        </p:spPr>
        <p:txBody>
          <a:bodyPr>
            <a:noAutofit/>
          </a:bodyPr>
          <a:lstStyle/>
          <a:p>
            <a:pPr algn="l" rtl="0"/>
            <a:r>
              <a:rPr lang="en-US" sz="2400" dirty="0">
                <a:solidFill>
                  <a:schemeClr val="tx2"/>
                </a:solidFill>
                <a:latin typeface="Open Sans" panose="020B0606030504020204" pitchFamily="34" charset="0"/>
                <a:ea typeface="Open Sans" panose="020B0606030504020204" pitchFamily="34" charset="0"/>
                <a:cs typeface="Open Sans" panose="020B0606030504020204" pitchFamily="34" charset="0"/>
              </a:rPr>
              <a:t>सभी कर्मियों को एनबीसी सूट पहनना होगा और डिटेक्टर पेपर प्रदर्शित करना होगा</a:t>
            </a:r>
          </a:p>
          <a:p>
            <a:pPr algn="l" rtl="0"/>
            <a:r>
              <a:rPr lang="en-US" sz="2400" dirty="0">
                <a:solidFill>
                  <a:schemeClr val="tx2"/>
                </a:solidFill>
                <a:latin typeface="Open Sans" panose="020B0606030504020204" pitchFamily="34" charset="0"/>
                <a:ea typeface="Open Sans" panose="020B0606030504020204" pitchFamily="34" charset="0"/>
                <a:cs typeface="Open Sans" panose="020B0606030504020204" pitchFamily="34" charset="0"/>
              </a:rPr>
              <a:t>गैर-आवश्यक कर्मियों को कवर में रहना होगा</a:t>
            </a:r>
          </a:p>
          <a:p>
            <a:pPr algn="l" rtl="0"/>
            <a:r>
              <a:rPr lang="en-US" sz="2400" dirty="0">
                <a:solidFill>
                  <a:schemeClr val="tx2"/>
                </a:solidFill>
                <a:latin typeface="Open Sans" panose="020B0606030504020204" pitchFamily="34" charset="0"/>
                <a:ea typeface="Open Sans" panose="020B0606030504020204" pitchFamily="34" charset="0"/>
                <a:cs typeface="Open Sans" panose="020B0606030504020204" pitchFamily="34" charset="0"/>
              </a:rPr>
              <a:t>रासायनिक प्रहरी हवा के विपरीत दिशा में तैनात</a:t>
            </a:r>
          </a:p>
          <a:p>
            <a:pPr algn="l" rtl="0"/>
            <a:r>
              <a:rPr lang="en-US" sz="2400" dirty="0">
                <a:solidFill>
                  <a:schemeClr val="tx2"/>
                </a:solidFill>
                <a:latin typeface="Open Sans" panose="020B0606030504020204" pitchFamily="34" charset="0"/>
                <a:ea typeface="Open Sans" panose="020B0606030504020204" pitchFamily="34" charset="0"/>
                <a:cs typeface="Open Sans" panose="020B0606030504020204" pitchFamily="34" charset="0"/>
              </a:rPr>
              <a:t>भोजन और पानी की व्यवस्था</a:t>
            </a:r>
          </a:p>
          <a:p>
            <a:pPr algn="l" rtl="0"/>
            <a:r>
              <a:rPr lang="en-US" sz="2400" dirty="0">
                <a:solidFill>
                  <a:schemeClr val="tx2"/>
                </a:solidFill>
                <a:latin typeface="Open Sans" panose="020B0606030504020204" pitchFamily="34" charset="0"/>
                <a:ea typeface="Open Sans" panose="020B0606030504020204" pitchFamily="34" charset="0"/>
                <a:cs typeface="Open Sans" panose="020B0606030504020204" pitchFamily="34" charset="0"/>
              </a:rPr>
              <a:t>जब आदेश दिया जाता है तो NAPS गोलियाँ ली जाती हैं</a:t>
            </a:r>
          </a:p>
          <a:p>
            <a:pPr algn="l" rtl="0"/>
            <a:r>
              <a:rPr lang="en-US" sz="2400" dirty="0">
                <a:solidFill>
                  <a:schemeClr val="tx2"/>
                </a:solidFill>
                <a:latin typeface="Open Sans" panose="020B0606030504020204" pitchFamily="34" charset="0"/>
                <a:ea typeface="Open Sans" panose="020B0606030504020204" pitchFamily="34" charset="0"/>
                <a:cs typeface="Open Sans" panose="020B0606030504020204" pitchFamily="34" charset="0"/>
              </a:rPr>
              <a:t>अलार्म सिस्टम का ज्ञान</a:t>
            </a:r>
          </a:p>
          <a:p>
            <a:pPr algn="l" rtl="0"/>
            <a:r>
              <a:rPr lang="en-US" sz="2400" dirty="0">
                <a:solidFill>
                  <a:schemeClr val="tx2"/>
                </a:solidFill>
                <a:latin typeface="Open Sans" panose="020B0606030504020204" pitchFamily="34" charset="0"/>
                <a:ea typeface="Open Sans" panose="020B0606030504020204" pitchFamily="34" charset="0"/>
                <a:cs typeface="Open Sans" panose="020B0606030504020204" pitchFamily="34" charset="0"/>
              </a:rPr>
              <a:t>तत्काल कार्रवाई अभ्यास का अभ्यास करें</a:t>
            </a:r>
          </a:p>
          <a:p>
            <a:pPr marL="0" indent="0" algn="l" rtl="0">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864973" y="2362199"/>
            <a:ext cx="4015945" cy="1143000"/>
          </a:xfrm>
          <a:noFill/>
        </p:spPr>
        <p:txBody>
          <a:bodyPr>
            <a:normAutofit/>
          </a:bodyPr>
          <a:lstStyle/>
          <a:p>
            <a:pPr algn="l" rtl="0"/>
            <a:r>
              <a:rPr lang="en-US"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सावधानियां</a:t>
            </a:r>
            <a:endParaRPr lang="en-IN" sz="4000" b="1" u="sng"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a:extLst>
              <a:ext uri="{FF2B5EF4-FFF2-40B4-BE49-F238E27FC236}">
                <a16:creationId xmlns:a16="http://schemas.microsoft.com/office/drawing/2014/main" id="{CC3BEDBE-1AB9-6EC1-F1AB-08693754FA5E}"/>
              </a:ext>
            </a:extLst>
          </p:cNvPr>
          <p:cNvSpPr>
            <a:spLocks noGrp="1"/>
          </p:cNvSpPr>
          <p:nvPr>
            <p:ph type="sldNum" sz="quarter" idx="12"/>
          </p:nvPr>
        </p:nvSpPr>
        <p:spPr/>
        <p:txBody>
          <a:bodyPr/>
          <a:lstStyle/>
          <a:p>
            <a:pPr algn="l" rtl="0"/>
            <a:fld id="{2BB1E14F-796C-409E-9B94-89634ADD74DA}" type="slidenum">
              <a:rPr lang="en-IN" smtClean="0"/>
              <a:t>78</a:t>
            </a:fld>
            <a:endParaRPr lang="en-IN"/>
          </a:p>
        </p:txBody>
      </p:sp>
    </p:spTree>
    <p:extLst>
      <p:ext uri="{BB962C8B-B14F-4D97-AF65-F5344CB8AC3E}">
        <p14:creationId xmlns:p14="http://schemas.microsoft.com/office/powerpoint/2010/main" val="189369837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5115697" y="1747520"/>
            <a:ext cx="6238102" cy="4429443"/>
          </a:xfrm>
        </p:spPr>
        <p:txBody>
          <a:bodyPr/>
          <a:lstStyle/>
          <a:p>
            <a:pPr algn="l" rtl="0">
              <a:lnSpc>
                <a:spcPct val="120000"/>
              </a:lnSpc>
              <a:buFont typeface="Wingdings" panose="05000000000000000000" pitchFamily="2" charset="2"/>
              <a:buChar char="§"/>
            </a:pPr>
            <a:r>
              <a:rPr lang="en-US" dirty="0">
                <a:latin typeface="Open Sans" panose="020B0606030504020204" pitchFamily="34" charset="0"/>
                <a:ea typeface="Open Sans" panose="020B0606030504020204" pitchFamily="34" charset="0"/>
                <a:cs typeface="Open Sans" panose="020B0606030504020204" pitchFamily="34" charset="0"/>
              </a:rPr>
              <a:t>सीडब्ल्यूए का इतिहास</a:t>
            </a:r>
          </a:p>
          <a:p>
            <a:pPr algn="l" rtl="0">
              <a:lnSpc>
                <a:spcPct val="120000"/>
              </a:lnSpc>
              <a:buFont typeface="Wingdings" panose="05000000000000000000" pitchFamily="2" charset="2"/>
              <a:buChar char="§"/>
            </a:pPr>
            <a:r>
              <a:rPr lang="en-US" dirty="0">
                <a:latin typeface="Open Sans" panose="020B0606030504020204" pitchFamily="34" charset="0"/>
                <a:ea typeface="Open Sans" panose="020B0606030504020204" pitchFamily="34" charset="0"/>
                <a:cs typeface="Open Sans" panose="020B0606030504020204" pitchFamily="34" charset="0"/>
              </a:rPr>
              <a:t>वर्गीकरण</a:t>
            </a:r>
          </a:p>
          <a:p>
            <a:pPr algn="l" rtl="0">
              <a:lnSpc>
                <a:spcPct val="120000"/>
              </a:lnSpc>
              <a:buFont typeface="Wingdings" panose="05000000000000000000" pitchFamily="2" charset="2"/>
              <a:buChar char="§"/>
            </a:pPr>
            <a:r>
              <a:rPr lang="en-US" dirty="0">
                <a:latin typeface="Open Sans" panose="020B0606030504020204" pitchFamily="34" charset="0"/>
                <a:ea typeface="Open Sans" panose="020B0606030504020204" pitchFamily="34" charset="0"/>
                <a:cs typeface="Open Sans" panose="020B0606030504020204" pitchFamily="34" charset="0"/>
              </a:rPr>
              <a:t>सीडब्ल्यूए की विशेषताएं और भौतिक गुण</a:t>
            </a:r>
          </a:p>
          <a:p>
            <a:pPr algn="l" rtl="0">
              <a:lnSpc>
                <a:spcPct val="120000"/>
              </a:lnSpc>
              <a:buFont typeface="Wingdings" panose="05000000000000000000" pitchFamily="2" charset="2"/>
              <a:buChar char="§"/>
            </a:pPr>
            <a:r>
              <a:rPr lang="en-US" dirty="0">
                <a:latin typeface="Open Sans" panose="020B0606030504020204" pitchFamily="34" charset="0"/>
                <a:ea typeface="Open Sans" panose="020B0606030504020204" pitchFamily="34" charset="0"/>
                <a:cs typeface="Open Sans" panose="020B0606030504020204" pitchFamily="34" charset="0"/>
              </a:rPr>
              <a:t>संकेत और लक्षण</a:t>
            </a:r>
          </a:p>
          <a:p>
            <a:pPr algn="l" rtl="0">
              <a:buNone/>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rtl="0"/>
            <a:endParaRPr lang="en-IN"/>
          </a:p>
        </p:txBody>
      </p:sp>
      <p:sp>
        <p:nvSpPr>
          <p:cNvPr id="2" name="Slide Number Placeholder 1">
            <a:extLst>
              <a:ext uri="{FF2B5EF4-FFF2-40B4-BE49-F238E27FC236}">
                <a16:creationId xmlns:a16="http://schemas.microsoft.com/office/drawing/2014/main" id="{EA57AE2F-AF63-4F5B-720C-0FB7525F9B18}"/>
              </a:ext>
            </a:extLst>
          </p:cNvPr>
          <p:cNvSpPr>
            <a:spLocks noGrp="1"/>
          </p:cNvSpPr>
          <p:nvPr>
            <p:ph type="sldNum" sz="quarter" idx="12"/>
          </p:nvPr>
        </p:nvSpPr>
        <p:spPr/>
        <p:txBody>
          <a:bodyPr/>
          <a:lstStyle/>
          <a:p>
            <a:pPr algn="l" rtl="0"/>
            <a:fld id="{2BB1E14F-796C-409E-9B94-89634ADD74DA}" type="slidenum">
              <a:rPr lang="en-IN" smtClean="0"/>
              <a:t>79</a:t>
            </a:fld>
            <a:endParaRPr lang="en-IN"/>
          </a:p>
        </p:txBody>
      </p:sp>
      <p:sp>
        <p:nvSpPr>
          <p:cNvPr id="5" name="Google Shape;112;p15">
            <a:extLst>
              <a:ext uri="{FF2B5EF4-FFF2-40B4-BE49-F238E27FC236}">
                <a16:creationId xmlns:a16="http://schemas.microsoft.com/office/drawing/2014/main" id="{A45A82C8-B68D-DAC4-89FD-45F2C5637A10}"/>
              </a:ext>
            </a:extLst>
          </p:cNvPr>
          <p:cNvSpPr txBox="1">
            <a:spLocks/>
          </p:cNvSpPr>
          <p:nvPr/>
        </p:nvSpPr>
        <p:spPr>
          <a:xfrm>
            <a:off x="251864" y="1552827"/>
            <a:ext cx="4457703" cy="864400"/>
          </a:xfrm>
          <a:prstGeom prst="rect">
            <a:avLst/>
          </a:prstGeom>
          <a:noFill/>
          <a:ln>
            <a:noFill/>
          </a:ln>
        </p:spPr>
        <p:txBody>
          <a:bodyPr spcFirstLastPara="1" vert="horz" wrap="square" lIns="91425" tIns="45700" rIns="91425" bIns="45700" rtlCol="0" anchor="ctr"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rtl="0">
              <a:lnSpc>
                <a:spcPct val="90000"/>
              </a:lnSpc>
              <a:spcBef>
                <a:spcPts val="0"/>
              </a:spcBef>
              <a:buClr>
                <a:srgbClr val="C00000"/>
              </a:buClr>
              <a:buSzPts val="4000"/>
              <a:buFont typeface="Arial"/>
              <a:buNone/>
            </a:pPr>
            <a:r>
              <a:rPr lang="en-US" sz="4000" b="1" dirty="0">
                <a:solidFill>
                  <a:srgbClr val="C00000"/>
                </a:solidFill>
                <a:latin typeface="Open Sans"/>
                <a:ea typeface="Arial"/>
                <a:cs typeface="Arial"/>
                <a:sym typeface="Arial"/>
              </a:rPr>
              <a:t>समीक्षा</a:t>
            </a:r>
            <a:r>
              <a:rPr lang="en-US" dirty="0">
                <a:latin typeface="Open Sans"/>
              </a:rPr>
              <a:t> </a:t>
            </a:r>
          </a:p>
        </p:txBody>
      </p:sp>
      <p:sp>
        <p:nvSpPr>
          <p:cNvPr id="6" name="Google Shape;116;p15">
            <a:extLst>
              <a:ext uri="{FF2B5EF4-FFF2-40B4-BE49-F238E27FC236}">
                <a16:creationId xmlns:a16="http://schemas.microsoft.com/office/drawing/2014/main" id="{0DE6E39B-F011-9DBC-4BF4-F60BB51DC163}"/>
              </a:ext>
            </a:extLst>
          </p:cNvPr>
          <p:cNvSpPr txBox="1"/>
          <p:nvPr/>
        </p:nvSpPr>
        <p:spPr>
          <a:xfrm>
            <a:off x="494928" y="2445644"/>
            <a:ext cx="3858768"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3200"/>
              <a:buFont typeface="Arial"/>
              <a:buNone/>
            </a:pPr>
            <a:r>
              <a:rPr lang="en-US" sz="2400" dirty="0">
                <a:solidFill>
                  <a:schemeClr val="dk1"/>
                </a:solidFill>
                <a:latin typeface="Open Sans"/>
                <a:cs typeface="Times New Roman" pitchFamily="18" charset="0"/>
                <a:sym typeface="Arial"/>
              </a:rPr>
              <a:t>इस पाठ को पूरा करने पर आप निम्न कार्य कर सकेंगे:-</a:t>
            </a:r>
            <a:endParaRPr sz="1100" dirty="0">
              <a:latin typeface="Open Sans"/>
              <a:cs typeface="Times New Roman" pitchFamily="18" charset="0"/>
            </a:endParaRPr>
          </a:p>
        </p:txBody>
      </p:sp>
    </p:spTree>
    <p:extLst>
      <p:ext uri="{BB962C8B-B14F-4D97-AF65-F5344CB8AC3E}">
        <p14:creationId xmlns:p14="http://schemas.microsoft.com/office/powerpoint/2010/main" val="1817441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rtl="0"/>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5214551" y="1493109"/>
            <a:ext cx="6520248" cy="4572000"/>
          </a:xfrm>
          <a:noFill/>
        </p:spPr>
        <p:txBody>
          <a:bodyPr>
            <a:noAutofit/>
          </a:bodyPr>
          <a:lstStyle/>
          <a:p>
            <a:pPr marL="0" indent="0" algn="l" rtl="0">
              <a:lnSpc>
                <a:spcPct val="120000"/>
              </a:lnSpc>
              <a:buNone/>
            </a:pPr>
            <a:r>
              <a:rPr lang="en-US" sz="2800" dirty="0">
                <a:latin typeface="Open Sans" panose="020B0606030504020204" pitchFamily="34" charset="0"/>
                <a:ea typeface="Open Sans" panose="020B0606030504020204" pitchFamily="34" charset="0"/>
                <a:cs typeface="Open Sans" panose="020B0606030504020204" pitchFamily="34" charset="0"/>
              </a:rPr>
              <a:t>1920 - रूसी गृहयुद्ध के दौरान रासायनिक हथियारों का इस्तेमाल किया गया।</a:t>
            </a:r>
          </a:p>
          <a:p>
            <a:pPr marL="0" indent="0" algn="l" rtl="0">
              <a:lnSpc>
                <a:spcPct val="120000"/>
              </a:lnSpc>
              <a:buNone/>
            </a:pPr>
            <a:r>
              <a:rPr lang="en-US" sz="2800" dirty="0">
                <a:latin typeface="Open Sans" panose="020B0606030504020204" pitchFamily="34" charset="0"/>
                <a:ea typeface="Open Sans" panose="020B0606030504020204" pitchFamily="34" charset="0"/>
                <a:cs typeface="Open Sans" panose="020B0606030504020204" pitchFamily="34" charset="0"/>
              </a:rPr>
              <a:t>1922-1927 - स्पेन ने मोरक्को में विद्रोहियों के खिलाफ रासायनिक हथियारों का इस्तेमाल किया।</a:t>
            </a:r>
          </a:p>
          <a:p>
            <a:pPr marL="0" indent="0" algn="l" rtl="0">
              <a:lnSpc>
                <a:spcPct val="120000"/>
              </a:lnSpc>
              <a:buNone/>
            </a:pPr>
            <a:r>
              <a:rPr lang="en-US" sz="2800" dirty="0">
                <a:latin typeface="Open Sans" panose="020B0606030504020204" pitchFamily="34" charset="0"/>
                <a:ea typeface="Open Sans" panose="020B0606030504020204" pitchFamily="34" charset="0"/>
                <a:cs typeface="Open Sans" panose="020B0606030504020204" pitchFamily="34" charset="0"/>
              </a:rPr>
              <a:t>1936 - इटली ने एबिसिनिया पर आक्रमण के दौरान इथियोपियाई लोगों के विरुद्ध मस्टर्ड गैस का प्रयोग किया।</a:t>
            </a:r>
          </a:p>
          <a:p>
            <a:pPr marL="0" indent="0" algn="l" rtl="0">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457201" y="2438400"/>
            <a:ext cx="3799703" cy="1143000"/>
          </a:xfrm>
          <a:noFill/>
        </p:spPr>
        <p:txBody>
          <a:bodyPr>
            <a:normAutofit fontScale="90000"/>
          </a:bodyPr>
          <a:lstStyle/>
          <a:p>
            <a:pPr algn="l" rtl="0"/>
            <a:r>
              <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rPr>
              <a:t>बीच</a:t>
            </a:r>
            <a:br>
              <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rPr>
            </a:br>
            <a:r>
              <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rPr>
              <a:t>विश्व युद्ध</a:t>
            </a:r>
          </a:p>
        </p:txBody>
      </p:sp>
      <p:sp>
        <p:nvSpPr>
          <p:cNvPr id="2" name="Slide Number Placeholder 1">
            <a:extLst>
              <a:ext uri="{FF2B5EF4-FFF2-40B4-BE49-F238E27FC236}">
                <a16:creationId xmlns:a16="http://schemas.microsoft.com/office/drawing/2014/main" id="{5FB56F56-3F15-BF35-EB06-2407B4A63B7D}"/>
              </a:ext>
            </a:extLst>
          </p:cNvPr>
          <p:cNvSpPr>
            <a:spLocks noGrp="1"/>
          </p:cNvSpPr>
          <p:nvPr>
            <p:ph type="sldNum" sz="quarter" idx="12"/>
          </p:nvPr>
        </p:nvSpPr>
        <p:spPr/>
        <p:txBody>
          <a:bodyPr/>
          <a:lstStyle/>
          <a:p>
            <a:pPr algn="l" rtl="0"/>
            <a:fld id="{2BB1E14F-796C-409E-9B94-89634ADD74DA}" type="slidenum">
              <a:rPr lang="en-IN" smtClean="0"/>
              <a:t>8</a:t>
            </a:fld>
            <a:endParaRPr lang="en-IN"/>
          </a:p>
        </p:txBody>
      </p:sp>
    </p:spTree>
    <p:extLst>
      <p:ext uri="{BB962C8B-B14F-4D97-AF65-F5344CB8AC3E}">
        <p14:creationId xmlns:p14="http://schemas.microsoft.com/office/powerpoint/2010/main" val="187862476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rtl="0"/>
            <a:endParaRPr lang="en-IN"/>
          </a:p>
        </p:txBody>
      </p:sp>
      <p:sp>
        <p:nvSpPr>
          <p:cNvPr id="2" name="Slide Number Placeholder 1">
            <a:extLst>
              <a:ext uri="{FF2B5EF4-FFF2-40B4-BE49-F238E27FC236}">
                <a16:creationId xmlns:a16="http://schemas.microsoft.com/office/drawing/2014/main" id="{E8712AE2-BBBA-B977-B5D1-B22935FB04E6}"/>
              </a:ext>
            </a:extLst>
          </p:cNvPr>
          <p:cNvSpPr>
            <a:spLocks noGrp="1"/>
          </p:cNvSpPr>
          <p:nvPr>
            <p:ph type="sldNum" sz="quarter" idx="12"/>
          </p:nvPr>
        </p:nvSpPr>
        <p:spPr/>
        <p:txBody>
          <a:bodyPr/>
          <a:lstStyle/>
          <a:p>
            <a:pPr algn="l" rtl="0"/>
            <a:fld id="{2BB1E14F-796C-409E-9B94-89634ADD74DA}" type="slidenum">
              <a:rPr lang="en-IN" smtClean="0"/>
              <a:t>80</a:t>
            </a:fld>
            <a:endParaRPr lang="en-IN" dirty="0"/>
          </a:p>
        </p:txBody>
      </p:sp>
      <p:sp>
        <p:nvSpPr>
          <p:cNvPr id="3" name="Duties of…">
            <a:extLst>
              <a:ext uri="{FF2B5EF4-FFF2-40B4-BE49-F238E27FC236}">
                <a16:creationId xmlns:a16="http://schemas.microsoft.com/office/drawing/2014/main" id="{318A7614-47AC-F139-1E29-E4595B71E791}"/>
              </a:ext>
            </a:extLst>
          </p:cNvPr>
          <p:cNvSpPr txBox="1"/>
          <p:nvPr/>
        </p:nvSpPr>
        <p:spPr>
          <a:xfrm>
            <a:off x="1328106" y="2878320"/>
            <a:ext cx="4052325" cy="6946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a:spAutoFit/>
          </a:bodyPr>
          <a:lstStyle/>
          <a:p>
            <a:pPr algn="ctr" rtl="0"/>
            <a:r>
              <a:rPr lang="en-US" sz="4000" b="1" dirty="0">
                <a:latin typeface="Open sans"/>
              </a:rPr>
              <a:t>कोई प्रश्न ?</a:t>
            </a:r>
          </a:p>
        </p:txBody>
      </p:sp>
      <p:pic>
        <p:nvPicPr>
          <p:cNvPr id="4" name="Picture 3">
            <a:extLst>
              <a:ext uri="{FF2B5EF4-FFF2-40B4-BE49-F238E27FC236}">
                <a16:creationId xmlns:a16="http://schemas.microsoft.com/office/drawing/2014/main" id="{8E9DA97E-6DA2-DCF0-B996-AE39947116A8}"/>
              </a:ext>
            </a:extLst>
          </p:cNvPr>
          <p:cNvPicPr>
            <a:picLocks noChangeAspect="1"/>
          </p:cNvPicPr>
          <p:nvPr/>
        </p:nvPicPr>
        <p:blipFill>
          <a:blip r:embed="rId2"/>
          <a:stretch>
            <a:fillRect/>
          </a:stretch>
        </p:blipFill>
        <p:spPr>
          <a:xfrm>
            <a:off x="7063769" y="1753208"/>
            <a:ext cx="3368693" cy="3368693"/>
          </a:xfrm>
          <a:prstGeom prst="rect">
            <a:avLst/>
          </a:prstGeom>
        </p:spPr>
      </p:pic>
    </p:spTree>
    <p:extLst>
      <p:ext uri="{BB962C8B-B14F-4D97-AF65-F5344CB8AC3E}">
        <p14:creationId xmlns:p14="http://schemas.microsoft.com/office/powerpoint/2010/main" val="173765220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rtl="0"/>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6248400" y="2940908"/>
            <a:ext cx="4471087" cy="2465430"/>
          </a:xfrm>
          <a:noFill/>
        </p:spPr>
        <p:txBody>
          <a:bodyPr>
            <a:noAutofit/>
          </a:bodyPr>
          <a:lstStyle/>
          <a:p>
            <a:pPr marL="0" indent="0" algn="l" rtl="0">
              <a:buNone/>
            </a:pPr>
            <a:r>
              <a:rPr lang="en-IN" sz="2800" dirty="0">
                <a:latin typeface="Open Sans" panose="020B0606030504020204" pitchFamily="34" charset="0"/>
                <a:ea typeface="Open Sans" panose="020B0606030504020204" pitchFamily="34" charset="0"/>
                <a:cs typeface="Open Sans" panose="020B0606030504020204" pitchFamily="34" charset="0"/>
              </a:rPr>
              <a:t>प्रश्न: सीडब्ल्यूए के प्रकार क्या हैं?</a:t>
            </a: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992660" y="2705100"/>
            <a:ext cx="7000102" cy="1143000"/>
          </a:xfrm>
          <a:noFill/>
        </p:spPr>
        <p:txBody>
          <a:bodyPr>
            <a:normAutofit/>
          </a:bodyPr>
          <a:lstStyle/>
          <a:p>
            <a:pPr algn="l" rtl="0"/>
            <a:r>
              <a:rPr lang="en-US"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मूल्यांकन</a:t>
            </a:r>
            <a:endParaRPr lang="en-IN" sz="4000" b="1" u="sng"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a:extLst>
              <a:ext uri="{FF2B5EF4-FFF2-40B4-BE49-F238E27FC236}">
                <a16:creationId xmlns:a16="http://schemas.microsoft.com/office/drawing/2014/main" id="{80EEE062-FF23-B05E-C166-818DB590CE6B}"/>
              </a:ext>
            </a:extLst>
          </p:cNvPr>
          <p:cNvSpPr>
            <a:spLocks noGrp="1"/>
          </p:cNvSpPr>
          <p:nvPr>
            <p:ph type="sldNum" sz="quarter" idx="12"/>
          </p:nvPr>
        </p:nvSpPr>
        <p:spPr/>
        <p:txBody>
          <a:bodyPr/>
          <a:lstStyle/>
          <a:p>
            <a:pPr algn="l" rtl="0"/>
            <a:fld id="{2BB1E14F-796C-409E-9B94-89634ADD74DA}" type="slidenum">
              <a:rPr lang="en-IN" smtClean="0"/>
              <a:t>81</a:t>
            </a:fld>
            <a:endParaRPr lang="en-IN"/>
          </a:p>
        </p:txBody>
      </p:sp>
    </p:spTree>
    <p:extLst>
      <p:ext uri="{BB962C8B-B14F-4D97-AF65-F5344CB8AC3E}">
        <p14:creationId xmlns:p14="http://schemas.microsoft.com/office/powerpoint/2010/main" val="233282896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Circle"/>
          <p:cNvSpPr/>
          <p:nvPr/>
        </p:nvSpPr>
        <p:spPr>
          <a:xfrm>
            <a:off x="-4319588" y="-4222603"/>
            <a:ext cx="9773992" cy="9773992"/>
          </a:xfrm>
          <a:prstGeom prst="ellipse">
            <a:avLst/>
          </a:prstGeom>
          <a:gradFill>
            <a:gsLst>
              <a:gs pos="0">
                <a:srgbClr val="DA751A"/>
              </a:gs>
              <a:gs pos="57570">
                <a:srgbClr val="E67C1D"/>
              </a:gs>
              <a:gs pos="100000">
                <a:srgbClr val="F28320"/>
              </a:gs>
            </a:gsLst>
            <a:lin ang="4595515"/>
          </a:gradFill>
          <a:ln w="12700">
            <a:miter lim="400000"/>
          </a:ln>
        </p:spPr>
        <p:txBody>
          <a:bodyPr lIns="39142" tIns="39142" rIns="39142" bIns="39142"/>
          <a:lstStyle/>
          <a:p>
            <a:pPr algn="l" rtl="0"/>
            <a:endParaRPr sz="900"/>
          </a:p>
        </p:txBody>
      </p:sp>
      <p:pic>
        <p:nvPicPr>
          <p:cNvPr id="122" name="IMG-3642.JPG"/>
          <p:cNvPicPr>
            <a:picLocks noChangeAspect="1"/>
          </p:cNvPicPr>
          <p:nvPr/>
        </p:nvPicPr>
        <p:blipFill>
          <a:blip r:embed="rId2">
            <a:extLst>
              <a:ext uri="{28A0092B-C50C-407E-A947-70E740481C1C}">
                <a14:useLocalDpi xmlns:a14="http://schemas.microsoft.com/office/drawing/2010/main" val="0"/>
              </a:ext>
            </a:extLst>
          </a:blip>
          <a:srcRect l="12702" r="12702"/>
          <a:stretch/>
        </p:blipFill>
        <p:spPr>
          <a:xfrm flipH="1">
            <a:off x="-1394580" y="-313981"/>
            <a:ext cx="6404651" cy="5723931"/>
          </a:xfrm>
          <a:custGeom>
            <a:avLst/>
            <a:gdLst/>
            <a:ahLst/>
            <a:cxnLst>
              <a:cxn ang="0">
                <a:pos x="wd2" y="hd2"/>
              </a:cxn>
              <a:cxn ang="5400000">
                <a:pos x="wd2" y="hd2"/>
              </a:cxn>
              <a:cxn ang="10800000">
                <a:pos x="wd2" y="hd2"/>
              </a:cxn>
              <a:cxn ang="16200000">
                <a:pos x="wd2" y="hd2"/>
              </a:cxn>
            </a:cxnLst>
            <a:rect l="0" t="0" r="r" b="b"/>
            <a:pathLst>
              <a:path w="20873" h="21600" extrusionOk="0">
                <a:moveTo>
                  <a:pt x="360" y="0"/>
                </a:moveTo>
                <a:cubicBezTo>
                  <a:pt x="-727" y="5723"/>
                  <a:pt x="646" y="11946"/>
                  <a:pt x="4490" y="16396"/>
                </a:cubicBezTo>
                <a:cubicBezTo>
                  <a:pt x="7486" y="19866"/>
                  <a:pt x="11414" y="21600"/>
                  <a:pt x="15340" y="21600"/>
                </a:cubicBezTo>
                <a:cubicBezTo>
                  <a:pt x="17219" y="21600"/>
                  <a:pt x="19096" y="21199"/>
                  <a:pt x="20873" y="20405"/>
                </a:cubicBezTo>
                <a:lnTo>
                  <a:pt x="20873" y="0"/>
                </a:lnTo>
                <a:lnTo>
                  <a:pt x="360" y="0"/>
                </a:lnTo>
                <a:close/>
              </a:path>
            </a:pathLst>
          </a:custGeom>
          <a:ln w="12700">
            <a:miter lim="400000"/>
          </a:ln>
        </p:spPr>
      </p:pic>
      <p:sp>
        <p:nvSpPr>
          <p:cNvPr id="127" name="Slide Number"/>
          <p:cNvSpPr txBox="1">
            <a:spLocks noGrp="1"/>
          </p:cNvSpPr>
          <p:nvPr>
            <p:ph type="sldNum" sz="quarter" idx="2"/>
          </p:nvPr>
        </p:nvSpPr>
        <p:spPr>
          <a:xfrm>
            <a:off x="22812204" y="12813338"/>
            <a:ext cx="969406" cy="9026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nchor="t"/>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662545" rtl="0" fontAlgn="auto" latinLnBrk="0" hangingPunct="0">
              <a:lnSpc>
                <a:spcPct val="100000"/>
              </a:lnSpc>
              <a:spcBef>
                <a:spcPts val="600"/>
              </a:spcBef>
              <a:spcAft>
                <a:spcPts val="0"/>
              </a:spcAft>
              <a:buClrTx/>
              <a:buSzTx/>
              <a:buFontTx/>
              <a:buNone/>
              <a:tabLst/>
              <a:defRPr kumimoji="0" sz="3000" b="1" i="0" u="none" strike="noStrike" cap="none" spc="0" normalizeH="0" baseline="0">
                <a:ln>
                  <a:noFill/>
                </a:ln>
                <a:solidFill>
                  <a:srgbClr val="E46C0A"/>
                </a:solidFill>
                <a:effectLst/>
                <a:uFillTx/>
                <a:latin typeface="Open Sans"/>
                <a:ea typeface="Open Sans"/>
                <a:cs typeface="Open Sans"/>
                <a:sym typeface="Open Sans"/>
              </a:defRPr>
            </a:lvl1pPr>
            <a:lvl2pPr marL="0" marR="0" indent="4572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5pPr>
            <a:lvl6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6pPr>
            <a:lvl7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7pPr>
            <a:lvl8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8pPr>
            <a:lvl9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9pPr>
          </a:lstStyle>
          <a:p>
            <a:pPr algn="l" rtl="0"/>
            <a:r>
              <a:rPr lang="en-IN"/>
              <a:t>1</a:t>
            </a:r>
            <a:endParaRPr dirty="0"/>
          </a:p>
        </p:txBody>
      </p:sp>
      <p:sp>
        <p:nvSpPr>
          <p:cNvPr id="2" name="Rectangle 1">
            <a:extLst>
              <a:ext uri="{FF2B5EF4-FFF2-40B4-BE49-F238E27FC236}">
                <a16:creationId xmlns:a16="http://schemas.microsoft.com/office/drawing/2014/main" id="{E9A6B61E-3BFB-8B6A-B54D-9BFC4C887C61}"/>
              </a:ext>
            </a:extLst>
          </p:cNvPr>
          <p:cNvSpPr/>
          <p:nvPr/>
        </p:nvSpPr>
        <p:spPr>
          <a:xfrm>
            <a:off x="7122007" y="957888"/>
            <a:ext cx="2144305" cy="461665"/>
          </a:xfrm>
          <a:prstGeom prst="rect">
            <a:avLst/>
          </a:prstGeom>
          <a:noFill/>
        </p:spPr>
        <p:txBody>
          <a:bodyPr wrap="none" lIns="45720" tIns="22860" rIns="45720" bIns="22860">
            <a:spAutoFit/>
            <a:scene3d>
              <a:camera prst="orthographicFront"/>
              <a:lightRig rig="harsh" dir="t"/>
            </a:scene3d>
            <a:sp3d extrusionH="57150" prstMaterial="matte">
              <a:bevelT w="63500" h="12700" prst="angle"/>
              <a:contourClr>
                <a:schemeClr val="bg1">
                  <a:lumMod val="65000"/>
                </a:schemeClr>
              </a:contourClr>
            </a:sp3d>
          </a:bodyPr>
          <a:lstStyle/>
          <a:p>
            <a:pPr algn="ctr" rtl="0"/>
            <a:r>
              <a:rPr lang="en-US" sz="2700" b="1" dirty="0">
                <a:ln/>
                <a:solidFill>
                  <a:schemeClr val="accent6">
                    <a:lumMod val="75000"/>
                  </a:schemeClr>
                </a:solidFill>
              </a:rPr>
              <a:t>धन्यवाद</a:t>
            </a:r>
          </a:p>
        </p:txBody>
      </p:sp>
      <p:pic>
        <p:nvPicPr>
          <p:cNvPr id="4" name="Google Shape;1000100012;p1">
            <a:extLst>
              <a:ext uri="{FF2B5EF4-FFF2-40B4-BE49-F238E27FC236}">
                <a16:creationId xmlns:a16="http://schemas.microsoft.com/office/drawing/2014/main" id="{3655CFFB-D8B9-8C74-BB8B-7068CD4E3B3D}"/>
              </a:ext>
            </a:extLst>
          </p:cNvPr>
          <p:cNvPicPr preferRelativeResize="0"/>
          <p:nvPr/>
        </p:nvPicPr>
        <p:blipFill rotWithShape="1">
          <a:blip r:embed="rId3">
            <a:alphaModFix/>
          </a:blip>
          <a:srcRect/>
          <a:stretch/>
        </p:blipFill>
        <p:spPr>
          <a:xfrm>
            <a:off x="5560388" y="2263669"/>
            <a:ext cx="5267541" cy="343863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rtl="0"/>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5338118" y="1295400"/>
            <a:ext cx="6396681" cy="4572000"/>
          </a:xfrm>
          <a:noFill/>
        </p:spPr>
        <p:txBody>
          <a:bodyPr>
            <a:noAutofit/>
          </a:bodyPr>
          <a:lstStyle/>
          <a:p>
            <a:pPr marL="0" indent="0" algn="l" rtl="0">
              <a:lnSpc>
                <a:spcPct val="120000"/>
              </a:lnSpc>
              <a:buNone/>
            </a:pPr>
            <a:r>
              <a:rPr lang="en-US" sz="2800" dirty="0">
                <a:latin typeface="Open Sans" panose="020B0606030504020204" pitchFamily="34" charset="0"/>
                <a:ea typeface="Open Sans" panose="020B0606030504020204" pitchFamily="34" charset="0"/>
                <a:cs typeface="Open Sans" panose="020B0606030504020204" pitchFamily="34" charset="0"/>
              </a:rPr>
              <a:t>नाजी एसएस ने यातना शिविरों में लाखों यहूदियों और अन्य कैदियों को मारने के लिए रासायनिक एजेंटों का इस्तेमाल किया।</a:t>
            </a:r>
          </a:p>
          <a:p>
            <a:pPr marL="0" indent="0" algn="l" rtl="0">
              <a:lnSpc>
                <a:spcPct val="120000"/>
              </a:lnSpc>
              <a:buNone/>
            </a:pPr>
            <a:r>
              <a:rPr lang="en-US" sz="2800" dirty="0">
                <a:latin typeface="Open Sans" panose="020B0606030504020204" pitchFamily="34" charset="0"/>
                <a:ea typeface="Open Sans" panose="020B0606030504020204" pitchFamily="34" charset="0"/>
                <a:cs typeface="Open Sans" panose="020B0606030504020204" pitchFamily="34" charset="0"/>
              </a:rPr>
              <a:t>अमेरिका ने फसलों को नुकसान पहुँचाने और उन पर निर्भर लोगों को नुकसान पहुँचाने के लिए डिज़ाइन किए गए रसायन विकसित किए। हालाँकि, उनका कभी इस्तेमाल नहीं किया गया।</a:t>
            </a:r>
          </a:p>
          <a:p>
            <a:pPr marL="0" indent="0" algn="l" rtl="0">
              <a:lnSpc>
                <a:spcPct val="120000"/>
              </a:lnSpc>
              <a:buNone/>
            </a:pPr>
            <a:endParaRPr lang="en-US" sz="2800" b="1" dirty="0">
              <a:latin typeface="Open Sans" panose="020B0606030504020204" pitchFamily="34" charset="0"/>
              <a:ea typeface="Open Sans" panose="020B0606030504020204" pitchFamily="34" charset="0"/>
              <a:cs typeface="Open Sans" panose="020B0606030504020204" pitchFamily="34" charset="0"/>
            </a:endParaRPr>
          </a:p>
          <a:p>
            <a:pPr marL="0" indent="0" algn="l" rtl="0">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869092" y="2333368"/>
            <a:ext cx="3676135" cy="1143000"/>
          </a:xfrm>
          <a:noFill/>
        </p:spPr>
        <p:txBody>
          <a:bodyPr>
            <a:normAutofit fontScale="90000"/>
          </a:bodyPr>
          <a:lstStyle/>
          <a:p>
            <a:pPr algn="l" rtl="0"/>
            <a:r>
              <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rPr>
              <a:t>द्वितीय विश्व युद्ध</a:t>
            </a:r>
          </a:p>
        </p:txBody>
      </p:sp>
      <p:sp>
        <p:nvSpPr>
          <p:cNvPr id="2" name="Slide Number Placeholder 1">
            <a:extLst>
              <a:ext uri="{FF2B5EF4-FFF2-40B4-BE49-F238E27FC236}">
                <a16:creationId xmlns:a16="http://schemas.microsoft.com/office/drawing/2014/main" id="{C0AFB498-0576-EE43-267D-78ABC87F1990}"/>
              </a:ext>
            </a:extLst>
          </p:cNvPr>
          <p:cNvSpPr>
            <a:spLocks noGrp="1"/>
          </p:cNvSpPr>
          <p:nvPr>
            <p:ph type="sldNum" sz="quarter" idx="12"/>
          </p:nvPr>
        </p:nvSpPr>
        <p:spPr/>
        <p:txBody>
          <a:bodyPr/>
          <a:lstStyle/>
          <a:p>
            <a:pPr algn="l" rtl="0"/>
            <a:fld id="{2BB1E14F-796C-409E-9B94-89634ADD74DA}" type="slidenum">
              <a:rPr lang="en-IN" smtClean="0"/>
              <a:t>9</a:t>
            </a:fld>
            <a:endParaRPr lang="en-IN"/>
          </a:p>
        </p:txBody>
      </p:sp>
    </p:spTree>
    <p:extLst>
      <p:ext uri="{BB962C8B-B14F-4D97-AF65-F5344CB8AC3E}">
        <p14:creationId xmlns:p14="http://schemas.microsoft.com/office/powerpoint/2010/main" val="2700301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1175</TotalTime>
  <Words>4839</Words>
  <Application>Microsoft Office PowerPoint</Application>
  <PresentationFormat>Widescreen</PresentationFormat>
  <Paragraphs>659</Paragraphs>
  <Slides>82</Slides>
  <Notes>1</Notes>
  <HiddenSlides>0</HiddenSlides>
  <MMClips>0</MMClips>
  <ScaleCrop>false</ScaleCrop>
  <HeadingPairs>
    <vt:vector size="8" baseType="variant">
      <vt:variant>
        <vt:lpstr>Fonts Used</vt:lpstr>
      </vt:variant>
      <vt:variant>
        <vt:i4>17</vt:i4>
      </vt:variant>
      <vt:variant>
        <vt:lpstr>Theme</vt:lpstr>
      </vt:variant>
      <vt:variant>
        <vt:i4>2</vt:i4>
      </vt:variant>
      <vt:variant>
        <vt:lpstr>Embedded OLE Servers</vt:lpstr>
      </vt:variant>
      <vt:variant>
        <vt:i4>1</vt:i4>
      </vt:variant>
      <vt:variant>
        <vt:lpstr>Slide Titles</vt:lpstr>
      </vt:variant>
      <vt:variant>
        <vt:i4>82</vt:i4>
      </vt:variant>
    </vt:vector>
  </HeadingPairs>
  <TitlesOfParts>
    <vt:vector size="102" baseType="lpstr">
      <vt:lpstr>Aptos</vt:lpstr>
      <vt:lpstr>Arial</vt:lpstr>
      <vt:lpstr>Arial Black</vt:lpstr>
      <vt:lpstr>Calibri</vt:lpstr>
      <vt:lpstr>Calibri Light</vt:lpstr>
      <vt:lpstr>Comic Sans MS</vt:lpstr>
      <vt:lpstr>Courier New</vt:lpstr>
      <vt:lpstr>Google Sans</vt:lpstr>
      <vt:lpstr>Kruti Dev 010</vt:lpstr>
      <vt:lpstr>Monotype Sorts</vt:lpstr>
      <vt:lpstr>Open sans</vt:lpstr>
      <vt:lpstr>Open sans</vt:lpstr>
      <vt:lpstr>Roboto</vt:lpstr>
      <vt:lpstr>Symbol</vt:lpstr>
      <vt:lpstr>Times New Roman</vt:lpstr>
      <vt:lpstr>Times New Roman (Arabic)</vt:lpstr>
      <vt:lpstr>Wingdings</vt:lpstr>
      <vt:lpstr>Office Theme</vt:lpstr>
      <vt:lpstr>1_Office Theme</vt:lpstr>
      <vt:lpstr>CorelDRAW!</vt:lpstr>
      <vt:lpstr>PowerPoint Presentation</vt:lpstr>
      <vt:lpstr>PowerPoint Presentation</vt:lpstr>
      <vt:lpstr>                          परिचय</vt:lpstr>
      <vt:lpstr>प्राचीन इतिहास</vt:lpstr>
      <vt:lpstr>  19 वीं सदी</vt:lpstr>
      <vt:lpstr>प्रथम विश्व युद्ध</vt:lpstr>
      <vt:lpstr>प्रथम विश्व युद्ध</vt:lpstr>
      <vt:lpstr>बीच विश्व युद्ध</vt:lpstr>
      <vt:lpstr>द्वितीय विश्व युद्ध</vt:lpstr>
      <vt:lpstr>पीली बारिश</vt:lpstr>
      <vt:lpstr>ईरानी और इराकी युद्ध</vt:lpstr>
      <vt:lpstr>आतंकवादी हमला</vt:lpstr>
      <vt:lpstr>वर्तमान स्थिति</vt:lpstr>
      <vt:lpstr>ईरान</vt:lpstr>
      <vt:lpstr>इराक</vt:lpstr>
      <vt:lpstr>ईरान</vt:lpstr>
      <vt:lpstr>उत्तर कोरिया</vt:lpstr>
      <vt:lpstr>सीरिया</vt:lpstr>
      <vt:lpstr>सीडब्ल्यू एजेंट:वर्गीकरण</vt:lpstr>
      <vt:lpstr>PowerPoint Presentation</vt:lpstr>
      <vt:lpstr>PowerPoint Presentation</vt:lpstr>
      <vt:lpstr>सीडब्ल्यूएजेंट:वर्गीकरण</vt:lpstr>
      <vt:lpstr>सीडब्ल्यूए विशेषताएँ और व्यवहार</vt:lpstr>
      <vt:lpstr>भौतिक गुण</vt:lpstr>
      <vt:lpstr>रासायनिक गुण</vt:lpstr>
      <vt:lpstr>शारीरिक गुणई</vt:lpstr>
      <vt:lpstr>सात प्रकार सीडब्ल्यूए का</vt:lpstr>
      <vt:lpstr>तंत्रिका एजेंट</vt:lpstr>
      <vt:lpstr>PowerPoint Presentation</vt:lpstr>
      <vt:lpstr>सरीन – रासायनिक गुण</vt:lpstr>
      <vt:lpstr>सरीन – भौतिक गुण…</vt:lpstr>
      <vt:lpstr>रासायनिक एजेंट- सापेक्ष विषाक्तता</vt:lpstr>
      <vt:lpstr>तंत्रिका एजेंटों के भौतिक-रासायनिक गुण</vt:lpstr>
      <vt:lpstr>वी एजेंट</vt:lpstr>
      <vt:lpstr>जी एजेंट</vt:lpstr>
      <vt:lpstr>जी एजेंट</vt:lpstr>
      <vt:lpstr>PowerPoint Presentation</vt:lpstr>
      <vt:lpstr>तंत्रिका एजेंट तुलना</vt:lpstr>
      <vt:lpstr>इसमें कितना सरीन (जीबी) लगता है?</vt:lpstr>
      <vt:lpstr>ब्लिस्टर एजेंट</vt:lpstr>
      <vt:lpstr>PowerPoint Presentation</vt:lpstr>
      <vt:lpstr>सरसों - रासायनिक गुण</vt:lpstr>
      <vt:lpstr>सरसों - भौतिक गुण</vt:lpstr>
      <vt:lpstr>ब्लिस्टर एजेंट के मुख्य बिंदु</vt:lpstr>
      <vt:lpstr>रक्त एजेंट</vt:lpstr>
      <vt:lpstr>रक्त एजेंट</vt:lpstr>
      <vt:lpstr>सायनोजेन्स क्लोराइड - भौतिक गुण</vt:lpstr>
      <vt:lpstr>घुटन पैदा करने वाले एजेंट</vt:lpstr>
      <vt:lpstr>घुटन पैदा करने वाले एजेंट</vt:lpstr>
      <vt:lpstr>घुटन पैदा करने वाले एजेंट</vt:lpstr>
      <vt:lpstr>एक विषैली गैस</vt:lpstr>
      <vt:lpstr>मनो रसायन</vt:lpstr>
      <vt:lpstr>बीजेड एजेंट्स</vt:lpstr>
      <vt:lpstr>जलन (आँसु गैस)</vt:lpstr>
      <vt:lpstr>उत्तेजक पदार्थ  (आंसू गैस) </vt:lpstr>
      <vt:lpstr>सुरक्षा</vt:lpstr>
      <vt:lpstr>डिफोलिएंट्स (शाकनाशी)</vt:lpstr>
      <vt:lpstr>PowerPoint Presentation</vt:lpstr>
      <vt:lpstr>डिफोलिएंट्स (शाकनाशी)</vt:lpstr>
      <vt:lpstr>प्रवेश का मार्ग</vt:lpstr>
      <vt:lpstr>संभावित CW उपयोग के संकेतक</vt:lpstr>
      <vt:lpstr>तंत्रिका एजेंट</vt:lpstr>
      <vt:lpstr>ब्लिस्टर एजेंट</vt:lpstr>
      <vt:lpstr>HN-1 (नाइट्रोजन मस्टर्ड)</vt:lpstr>
      <vt:lpstr>लुईसाइट (बाएं)</vt:lpstr>
      <vt:lpstr>सरसों-लुईसाइट मिश्रण</vt:lpstr>
      <vt:lpstr>घुटन एजेंट</vt:lpstr>
      <vt:lpstr>डिफॉस्जीन (डीपी)</vt:lpstr>
      <vt:lpstr>रक्त एजेंट</vt:lpstr>
      <vt:lpstr>अक्षम करने वाला  एजेंट</vt:lpstr>
      <vt:lpstr>आंसू एजेंट</vt:lpstr>
      <vt:lpstr>आंसू एजेंट</vt:lpstr>
      <vt:lpstr>डिबेन्ज़-(बी,एफ)-1,4-ऑक्साज़ेपाइन(सीआर)</vt:lpstr>
      <vt:lpstr>उल्टी करने वाले एजेंट</vt:lpstr>
      <vt:lpstr>PowerPoint Presentation</vt:lpstr>
      <vt:lpstr>PowerPoint Presentation</vt:lpstr>
      <vt:lpstr>बुनियादी कार्य</vt:lpstr>
      <vt:lpstr>सावधानियां</vt:lpstr>
      <vt:lpstr>PowerPoint Presentation</vt:lpstr>
      <vt:lpstr>PowerPoint Presentation</vt:lpstr>
      <vt:lpstr>मूल्यांकन</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Rahul Kumar</dc:creator>
  <cp:lastModifiedBy>SO TRG</cp:lastModifiedBy>
  <cp:revision>39</cp:revision>
  <dcterms:created xsi:type="dcterms:W3CDTF">2025-04-05T05:08:59Z</dcterms:created>
  <dcterms:modified xsi:type="dcterms:W3CDTF">2025-12-17T06:41:54Z</dcterms:modified>
</cp:coreProperties>
</file>