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6"/>
  </p:notes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298"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C5CFC-DD86-470A-86CC-B1E9EAD1DCA4}" v="29" dt="2025-11-29T11:19:52.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4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undo custSel modSld">
      <pc:chgData name="AJAY YADAV" userId="2517e3d847476262" providerId="LiveId" clId="{07DD569D-5DB5-4489-A8B8-8262889BA340}" dt="2025-11-29T11:24:09.906" v="307" actId="1036"/>
      <pc:docMkLst>
        <pc:docMk/>
      </pc:docMkLst>
      <pc:sldChg chg="modSp mod">
        <pc:chgData name="AJAY YADAV" userId="2517e3d847476262" providerId="LiveId" clId="{07DD569D-5DB5-4489-A8B8-8262889BA340}" dt="2025-11-29T10:22:51.565" v="75" actId="20577"/>
        <pc:sldMkLst>
          <pc:docMk/>
          <pc:sldMk cId="0" sldId="258"/>
        </pc:sldMkLst>
        <pc:spChg chg="mod">
          <ac:chgData name="AJAY YADAV" userId="2517e3d847476262" providerId="LiveId" clId="{07DD569D-5DB5-4489-A8B8-8262889BA340}" dt="2025-11-29T10:22:51.565" v="75" actId="20577"/>
          <ac:spMkLst>
            <pc:docMk/>
            <pc:sldMk cId="0" sldId="258"/>
            <ac:spMk id="131" creationId="{00000000-0000-0000-0000-000000000000}"/>
          </ac:spMkLst>
        </pc:spChg>
      </pc:sldChg>
      <pc:sldChg chg="modSp mod">
        <pc:chgData name="AJAY YADAV" userId="2517e3d847476262" providerId="LiveId" clId="{07DD569D-5DB5-4489-A8B8-8262889BA340}" dt="2025-11-29T10:32:05.246" v="77" actId="207"/>
        <pc:sldMkLst>
          <pc:docMk/>
          <pc:sldMk cId="0" sldId="263"/>
        </pc:sldMkLst>
        <pc:spChg chg="mod">
          <ac:chgData name="AJAY YADAV" userId="2517e3d847476262" providerId="LiveId" clId="{07DD569D-5DB5-4489-A8B8-8262889BA340}" dt="2025-11-29T10:32:05.246" v="77" actId="207"/>
          <ac:spMkLst>
            <pc:docMk/>
            <pc:sldMk cId="0" sldId="263"/>
            <ac:spMk id="183" creationId="{00000000-0000-0000-0000-000000000000}"/>
          </ac:spMkLst>
        </pc:spChg>
      </pc:sldChg>
      <pc:sldChg chg="modSp mod">
        <pc:chgData name="AJAY YADAV" userId="2517e3d847476262" providerId="LiveId" clId="{07DD569D-5DB5-4489-A8B8-8262889BA340}" dt="2025-11-29T10:34:14.657" v="86" actId="207"/>
        <pc:sldMkLst>
          <pc:docMk/>
          <pc:sldMk cId="0" sldId="264"/>
        </pc:sldMkLst>
        <pc:spChg chg="mod">
          <ac:chgData name="AJAY YADAV" userId="2517e3d847476262" providerId="LiveId" clId="{07DD569D-5DB5-4489-A8B8-8262889BA340}" dt="2025-11-29T10:34:14.657" v="86" actId="207"/>
          <ac:spMkLst>
            <pc:docMk/>
            <pc:sldMk cId="0" sldId="264"/>
            <ac:spMk id="189" creationId="{00000000-0000-0000-0000-000000000000}"/>
          </ac:spMkLst>
        </pc:spChg>
      </pc:sldChg>
      <pc:sldChg chg="modSp mod">
        <pc:chgData name="AJAY YADAV" userId="2517e3d847476262" providerId="LiveId" clId="{07DD569D-5DB5-4489-A8B8-8262889BA340}" dt="2025-11-29T10:36:08.937" v="94" actId="14100"/>
        <pc:sldMkLst>
          <pc:docMk/>
          <pc:sldMk cId="0" sldId="265"/>
        </pc:sldMkLst>
        <pc:spChg chg="mod">
          <ac:chgData name="AJAY YADAV" userId="2517e3d847476262" providerId="LiveId" clId="{07DD569D-5DB5-4489-A8B8-8262889BA340}" dt="2025-11-29T10:36:04.599" v="93" actId="14100"/>
          <ac:spMkLst>
            <pc:docMk/>
            <pc:sldMk cId="0" sldId="265"/>
            <ac:spMk id="218" creationId="{00000000-0000-0000-0000-000000000000}"/>
          </ac:spMkLst>
        </pc:spChg>
        <pc:picChg chg="mod">
          <ac:chgData name="AJAY YADAV" userId="2517e3d847476262" providerId="LiveId" clId="{07DD569D-5DB5-4489-A8B8-8262889BA340}" dt="2025-11-29T10:36:08.937" v="94" actId="14100"/>
          <ac:picMkLst>
            <pc:docMk/>
            <pc:sldMk cId="0" sldId="265"/>
            <ac:picMk id="216" creationId="{00000000-0000-0000-0000-000000000000}"/>
          </ac:picMkLst>
        </pc:picChg>
      </pc:sldChg>
      <pc:sldChg chg="addSp modSp mod">
        <pc:chgData name="AJAY YADAV" userId="2517e3d847476262" providerId="LiveId" clId="{07DD569D-5DB5-4489-A8B8-8262889BA340}" dt="2025-11-29T10:42:28.037" v="114"/>
        <pc:sldMkLst>
          <pc:docMk/>
          <pc:sldMk cId="0" sldId="266"/>
        </pc:sldMkLst>
        <pc:spChg chg="add">
          <ac:chgData name="AJAY YADAV" userId="2517e3d847476262" providerId="LiveId" clId="{07DD569D-5DB5-4489-A8B8-8262889BA340}" dt="2025-11-29T10:40:44.641" v="96"/>
          <ac:spMkLst>
            <pc:docMk/>
            <pc:sldMk cId="0" sldId="266"/>
            <ac:spMk id="3" creationId="{665595B1-5131-E66D-C5C9-4D44B8E6BD8D}"/>
          </ac:spMkLst>
        </pc:spChg>
        <pc:spChg chg="add mod">
          <ac:chgData name="AJAY YADAV" userId="2517e3d847476262" providerId="LiveId" clId="{07DD569D-5DB5-4489-A8B8-8262889BA340}" dt="2025-11-29T10:41:04.010" v="98"/>
          <ac:spMkLst>
            <pc:docMk/>
            <pc:sldMk cId="0" sldId="266"/>
            <ac:spMk id="4" creationId="{7C155897-04E1-54E4-0C9D-E5D3CE3C91E9}"/>
          </ac:spMkLst>
        </pc:spChg>
        <pc:spChg chg="add">
          <ac:chgData name="AJAY YADAV" userId="2517e3d847476262" providerId="LiveId" clId="{07DD569D-5DB5-4489-A8B8-8262889BA340}" dt="2025-11-29T10:41:19.045" v="99"/>
          <ac:spMkLst>
            <pc:docMk/>
            <pc:sldMk cId="0" sldId="266"/>
            <ac:spMk id="5" creationId="{5B526724-A0B2-87B8-CB8C-E217F0C2898E}"/>
          </ac:spMkLst>
        </pc:spChg>
        <pc:spChg chg="mod">
          <ac:chgData name="AJAY YADAV" userId="2517e3d847476262" providerId="LiveId" clId="{07DD569D-5DB5-4489-A8B8-8262889BA340}" dt="2025-11-29T10:42:28.037" v="114"/>
          <ac:spMkLst>
            <pc:docMk/>
            <pc:sldMk cId="0" sldId="266"/>
            <ac:spMk id="226" creationId="{00000000-0000-0000-0000-000000000000}"/>
          </ac:spMkLst>
        </pc:spChg>
      </pc:sldChg>
      <pc:sldChg chg="modSp mod">
        <pc:chgData name="AJAY YADAV" userId="2517e3d847476262" providerId="LiveId" clId="{07DD569D-5DB5-4489-A8B8-8262889BA340}" dt="2025-11-29T10:44:05.265" v="125" actId="20577"/>
        <pc:sldMkLst>
          <pc:docMk/>
          <pc:sldMk cId="0" sldId="267"/>
        </pc:sldMkLst>
        <pc:spChg chg="mod">
          <ac:chgData name="AJAY YADAV" userId="2517e3d847476262" providerId="LiveId" clId="{07DD569D-5DB5-4489-A8B8-8262889BA340}" dt="2025-11-29T10:44:05.265" v="125" actId="20577"/>
          <ac:spMkLst>
            <pc:docMk/>
            <pc:sldMk cId="0" sldId="267"/>
            <ac:spMk id="234" creationId="{00000000-0000-0000-0000-000000000000}"/>
          </ac:spMkLst>
        </pc:spChg>
      </pc:sldChg>
      <pc:sldChg chg="modSp mod">
        <pc:chgData name="AJAY YADAV" userId="2517e3d847476262" providerId="LiveId" clId="{07DD569D-5DB5-4489-A8B8-8262889BA340}" dt="2025-11-29T10:45:24.588" v="132" actId="20577"/>
        <pc:sldMkLst>
          <pc:docMk/>
          <pc:sldMk cId="0" sldId="269"/>
        </pc:sldMkLst>
        <pc:spChg chg="mod">
          <ac:chgData name="AJAY YADAV" userId="2517e3d847476262" providerId="LiveId" clId="{07DD569D-5DB5-4489-A8B8-8262889BA340}" dt="2025-11-29T10:45:24.588" v="132" actId="20577"/>
          <ac:spMkLst>
            <pc:docMk/>
            <pc:sldMk cId="0" sldId="269"/>
            <ac:spMk id="251" creationId="{00000000-0000-0000-0000-000000000000}"/>
          </ac:spMkLst>
        </pc:spChg>
      </pc:sldChg>
      <pc:sldChg chg="modSp mod">
        <pc:chgData name="AJAY YADAV" userId="2517e3d847476262" providerId="LiveId" clId="{07DD569D-5DB5-4489-A8B8-8262889BA340}" dt="2025-11-29T10:46:49.537" v="142" actId="20577"/>
        <pc:sldMkLst>
          <pc:docMk/>
          <pc:sldMk cId="0" sldId="270"/>
        </pc:sldMkLst>
        <pc:spChg chg="mod">
          <ac:chgData name="AJAY YADAV" userId="2517e3d847476262" providerId="LiveId" clId="{07DD569D-5DB5-4489-A8B8-8262889BA340}" dt="2025-11-29T10:46:49.537" v="142" actId="20577"/>
          <ac:spMkLst>
            <pc:docMk/>
            <pc:sldMk cId="0" sldId="270"/>
            <ac:spMk id="259" creationId="{00000000-0000-0000-0000-000000000000}"/>
          </ac:spMkLst>
        </pc:spChg>
      </pc:sldChg>
      <pc:sldChg chg="modSp mod">
        <pc:chgData name="AJAY YADAV" userId="2517e3d847476262" providerId="LiveId" clId="{07DD569D-5DB5-4489-A8B8-8262889BA340}" dt="2025-11-29T10:48:47.544" v="152" actId="20577"/>
        <pc:sldMkLst>
          <pc:docMk/>
          <pc:sldMk cId="0" sldId="271"/>
        </pc:sldMkLst>
        <pc:spChg chg="mod">
          <ac:chgData name="AJAY YADAV" userId="2517e3d847476262" providerId="LiveId" clId="{07DD569D-5DB5-4489-A8B8-8262889BA340}" dt="2025-11-29T10:48:47.544" v="152" actId="20577"/>
          <ac:spMkLst>
            <pc:docMk/>
            <pc:sldMk cId="0" sldId="271"/>
            <ac:spMk id="270" creationId="{00000000-0000-0000-0000-000000000000}"/>
          </ac:spMkLst>
        </pc:spChg>
      </pc:sldChg>
      <pc:sldChg chg="modSp mod">
        <pc:chgData name="AJAY YADAV" userId="2517e3d847476262" providerId="LiveId" clId="{07DD569D-5DB5-4489-A8B8-8262889BA340}" dt="2025-11-29T10:50:30.895" v="156"/>
        <pc:sldMkLst>
          <pc:docMk/>
          <pc:sldMk cId="0" sldId="273"/>
        </pc:sldMkLst>
        <pc:spChg chg="mod">
          <ac:chgData name="AJAY YADAV" userId="2517e3d847476262" providerId="LiveId" clId="{07DD569D-5DB5-4489-A8B8-8262889BA340}" dt="2025-11-29T10:50:30.895" v="156"/>
          <ac:spMkLst>
            <pc:docMk/>
            <pc:sldMk cId="0" sldId="273"/>
            <ac:spMk id="284" creationId="{00000000-0000-0000-0000-000000000000}"/>
          </ac:spMkLst>
        </pc:spChg>
      </pc:sldChg>
      <pc:sldChg chg="modSp">
        <pc:chgData name="AJAY YADAV" userId="2517e3d847476262" providerId="LiveId" clId="{07DD569D-5DB5-4489-A8B8-8262889BA340}" dt="2025-11-29T10:54:33.900" v="157"/>
        <pc:sldMkLst>
          <pc:docMk/>
          <pc:sldMk cId="0" sldId="274"/>
        </pc:sldMkLst>
        <pc:spChg chg="mod">
          <ac:chgData name="AJAY YADAV" userId="2517e3d847476262" providerId="LiveId" clId="{07DD569D-5DB5-4489-A8B8-8262889BA340}" dt="2025-11-29T10:54:33.900" v="157"/>
          <ac:spMkLst>
            <pc:docMk/>
            <pc:sldMk cId="0" sldId="274"/>
            <ac:spMk id="293" creationId="{00000000-0000-0000-0000-000000000000}"/>
          </ac:spMkLst>
        </pc:spChg>
      </pc:sldChg>
      <pc:sldChg chg="modSp">
        <pc:chgData name="AJAY YADAV" userId="2517e3d847476262" providerId="LiveId" clId="{07DD569D-5DB5-4489-A8B8-8262889BA340}" dt="2025-11-29T10:57:13.614" v="158"/>
        <pc:sldMkLst>
          <pc:docMk/>
          <pc:sldMk cId="0" sldId="276"/>
        </pc:sldMkLst>
        <pc:spChg chg="mod">
          <ac:chgData name="AJAY YADAV" userId="2517e3d847476262" providerId="LiveId" clId="{07DD569D-5DB5-4489-A8B8-8262889BA340}" dt="2025-11-29T10:57:13.614" v="158"/>
          <ac:spMkLst>
            <pc:docMk/>
            <pc:sldMk cId="0" sldId="276"/>
            <ac:spMk id="313" creationId="{00000000-0000-0000-0000-000000000000}"/>
          </ac:spMkLst>
        </pc:spChg>
      </pc:sldChg>
      <pc:sldChg chg="addSp modSp mod">
        <pc:chgData name="AJAY YADAV" userId="2517e3d847476262" providerId="LiveId" clId="{07DD569D-5DB5-4489-A8B8-8262889BA340}" dt="2025-11-29T11:02:44.510" v="165" actId="207"/>
        <pc:sldMkLst>
          <pc:docMk/>
          <pc:sldMk cId="0" sldId="278"/>
        </pc:sldMkLst>
        <pc:spChg chg="add">
          <ac:chgData name="AJAY YADAV" userId="2517e3d847476262" providerId="LiveId" clId="{07DD569D-5DB5-4489-A8B8-8262889BA340}" dt="2025-11-29T10:58:55.891" v="159"/>
          <ac:spMkLst>
            <pc:docMk/>
            <pc:sldMk cId="0" sldId="278"/>
            <ac:spMk id="3" creationId="{2DFE8F55-46AA-7225-54E0-A3FF6312B73C}"/>
          </ac:spMkLst>
        </pc:spChg>
        <pc:spChg chg="add">
          <ac:chgData name="AJAY YADAV" userId="2517e3d847476262" providerId="LiveId" clId="{07DD569D-5DB5-4489-A8B8-8262889BA340}" dt="2025-11-29T10:59:14.911" v="160"/>
          <ac:spMkLst>
            <pc:docMk/>
            <pc:sldMk cId="0" sldId="278"/>
            <ac:spMk id="4" creationId="{FA3CAF75-6D0F-7FD5-00A8-4377693AACA1}"/>
          </ac:spMkLst>
        </pc:spChg>
        <pc:spChg chg="mod">
          <ac:chgData name="AJAY YADAV" userId="2517e3d847476262" providerId="LiveId" clId="{07DD569D-5DB5-4489-A8B8-8262889BA340}" dt="2025-11-29T11:02:44.510" v="165" actId="207"/>
          <ac:spMkLst>
            <pc:docMk/>
            <pc:sldMk cId="0" sldId="278"/>
            <ac:spMk id="332" creationId="{00000000-0000-0000-0000-000000000000}"/>
          </ac:spMkLst>
        </pc:spChg>
      </pc:sldChg>
      <pc:sldChg chg="modSp mod">
        <pc:chgData name="AJAY YADAV" userId="2517e3d847476262" providerId="LiveId" clId="{07DD569D-5DB5-4489-A8B8-8262889BA340}" dt="2025-11-29T11:09:21.106" v="214" actId="20577"/>
        <pc:sldMkLst>
          <pc:docMk/>
          <pc:sldMk cId="0" sldId="281"/>
        </pc:sldMkLst>
        <pc:spChg chg="mod">
          <ac:chgData name="AJAY YADAV" userId="2517e3d847476262" providerId="LiveId" clId="{07DD569D-5DB5-4489-A8B8-8262889BA340}" dt="2025-11-29T11:09:21.106" v="214" actId="20577"/>
          <ac:spMkLst>
            <pc:docMk/>
            <pc:sldMk cId="0" sldId="281"/>
            <ac:spMk id="358" creationId="{00000000-0000-0000-0000-000000000000}"/>
          </ac:spMkLst>
        </pc:spChg>
      </pc:sldChg>
      <pc:sldChg chg="modSp mod">
        <pc:chgData name="AJAY YADAV" userId="2517e3d847476262" providerId="LiveId" clId="{07DD569D-5DB5-4489-A8B8-8262889BA340}" dt="2025-11-29T11:12:15.960" v="233" actId="20577"/>
        <pc:sldMkLst>
          <pc:docMk/>
          <pc:sldMk cId="0" sldId="282"/>
        </pc:sldMkLst>
        <pc:spChg chg="mod">
          <ac:chgData name="AJAY YADAV" userId="2517e3d847476262" providerId="LiveId" clId="{07DD569D-5DB5-4489-A8B8-8262889BA340}" dt="2025-11-29T11:12:15.960" v="233" actId="20577"/>
          <ac:spMkLst>
            <pc:docMk/>
            <pc:sldMk cId="0" sldId="282"/>
            <ac:spMk id="366" creationId="{00000000-0000-0000-0000-000000000000}"/>
          </ac:spMkLst>
        </pc:spChg>
      </pc:sldChg>
      <pc:sldChg chg="modSp mod">
        <pc:chgData name="AJAY YADAV" userId="2517e3d847476262" providerId="LiveId" clId="{07DD569D-5DB5-4489-A8B8-8262889BA340}" dt="2025-11-29T11:18:03.111" v="236" actId="20577"/>
        <pc:sldMkLst>
          <pc:docMk/>
          <pc:sldMk cId="0" sldId="290"/>
        </pc:sldMkLst>
        <pc:spChg chg="mod">
          <ac:chgData name="AJAY YADAV" userId="2517e3d847476262" providerId="LiveId" clId="{07DD569D-5DB5-4489-A8B8-8262889BA340}" dt="2025-11-29T11:18:03.111" v="236" actId="20577"/>
          <ac:spMkLst>
            <pc:docMk/>
            <pc:sldMk cId="0" sldId="290"/>
            <ac:spMk id="436" creationId="{00000000-0000-0000-0000-000000000000}"/>
          </ac:spMkLst>
        </pc:spChg>
      </pc:sldChg>
      <pc:sldChg chg="modSp mod">
        <pc:chgData name="AJAY YADAV" userId="2517e3d847476262" providerId="LiveId" clId="{07DD569D-5DB5-4489-A8B8-8262889BA340}" dt="2025-11-29T11:19:56.523" v="239" actId="20577"/>
        <pc:sldMkLst>
          <pc:docMk/>
          <pc:sldMk cId="0" sldId="293"/>
        </pc:sldMkLst>
        <pc:spChg chg="mod">
          <ac:chgData name="AJAY YADAV" userId="2517e3d847476262" providerId="LiveId" clId="{07DD569D-5DB5-4489-A8B8-8262889BA340}" dt="2025-11-29T11:19:56.523" v="239" actId="20577"/>
          <ac:spMkLst>
            <pc:docMk/>
            <pc:sldMk cId="0" sldId="293"/>
            <ac:spMk id="464" creationId="{00000000-0000-0000-0000-000000000000}"/>
          </ac:spMkLst>
        </pc:spChg>
      </pc:sldChg>
      <pc:sldChg chg="modSp mod">
        <pc:chgData name="AJAY YADAV" userId="2517e3d847476262" providerId="LiveId" clId="{07DD569D-5DB5-4489-A8B8-8262889BA340}" dt="2025-11-29T11:23:10.040" v="258" actId="20577"/>
        <pc:sldMkLst>
          <pc:docMk/>
          <pc:sldMk cId="0" sldId="295"/>
        </pc:sldMkLst>
        <pc:spChg chg="mod">
          <ac:chgData name="AJAY YADAV" userId="2517e3d847476262" providerId="LiveId" clId="{07DD569D-5DB5-4489-A8B8-8262889BA340}" dt="2025-11-29T11:23:10.040" v="258" actId="20577"/>
          <ac:spMkLst>
            <pc:docMk/>
            <pc:sldMk cId="0" sldId="295"/>
            <ac:spMk id="483" creationId="{00000000-0000-0000-0000-000000000000}"/>
          </ac:spMkLst>
        </pc:spChg>
      </pc:sldChg>
      <pc:sldChg chg="modSp mod">
        <pc:chgData name="AJAY YADAV" userId="2517e3d847476262" providerId="LiveId" clId="{07DD569D-5DB5-4489-A8B8-8262889BA340}" dt="2025-11-29T11:24:09.906" v="307" actId="1036"/>
        <pc:sldMkLst>
          <pc:docMk/>
          <pc:sldMk cId="0" sldId="297"/>
        </pc:sldMkLst>
        <pc:spChg chg="mod">
          <ac:chgData name="AJAY YADAV" userId="2517e3d847476262" providerId="LiveId" clId="{07DD569D-5DB5-4489-A8B8-8262889BA340}" dt="2025-11-29T11:24:09.906" v="307" actId="1036"/>
          <ac:spMkLst>
            <pc:docMk/>
            <pc:sldMk cId="0" sldId="297"/>
            <ac:spMk id="506" creationId="{00000000-0000-0000-0000-000000000000}"/>
          </ac:spMkLst>
        </pc:spChg>
        <pc:spChg chg="mod">
          <ac:chgData name="AJAY YADAV" userId="2517e3d847476262" providerId="LiveId" clId="{07DD569D-5DB5-4489-A8B8-8262889BA340}" dt="2025-11-29T11:24:05.361" v="285" actId="1036"/>
          <ac:spMkLst>
            <pc:docMk/>
            <pc:sldMk cId="0" sldId="297"/>
            <ac:spMk id="507" creationId="{00000000-0000-0000-0000-000000000000}"/>
          </ac:spMkLst>
        </pc:spChg>
      </pc:sldChg>
      <pc:sldChg chg="modSp mod">
        <pc:chgData name="AJAY YADAV" userId="2517e3d847476262" providerId="LiveId" clId="{07DD569D-5DB5-4489-A8B8-8262889BA340}" dt="2025-11-29T10:19:59.571" v="55" actId="1036"/>
        <pc:sldMkLst>
          <pc:docMk/>
          <pc:sldMk cId="29828161" sldId="301"/>
        </pc:sldMkLst>
        <pc:spChg chg="mod">
          <ac:chgData name="AJAY YADAV" userId="2517e3d847476262" providerId="LiveId" clId="{07DD569D-5DB5-4489-A8B8-8262889BA340}" dt="2025-11-29T10:19:25.815" v="54" actId="20577"/>
          <ac:spMkLst>
            <pc:docMk/>
            <pc:sldMk cId="29828161" sldId="301"/>
            <ac:spMk id="4" creationId="{2E9EC43E-C7B1-EF48-5F3B-E2AF3723BE8A}"/>
          </ac:spMkLst>
        </pc:spChg>
        <pc:spChg chg="mod">
          <ac:chgData name="AJAY YADAV" userId="2517e3d847476262" providerId="LiveId" clId="{07DD569D-5DB5-4489-A8B8-8262889BA340}" dt="2025-11-29T10:19:59.571" v="55" actId="1036"/>
          <ac:spMkLst>
            <pc:docMk/>
            <pc:sldMk cId="29828161" sldId="301"/>
            <ac:spMk id="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792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13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56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46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13</a:t>
            </a:fld>
            <a:endParaRPr/>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(बाएं) – दस्ते के सदस्य रसद व्यक्ति के रूप में पदों को घुमाते हैं</a:t>
            </a:r>
            <a:endParaRPr/>
          </a:p>
        </p:txBody>
      </p:sp>
    </p:spTree>
    <p:extLst>
      <p:ext uri="{BB962C8B-B14F-4D97-AF65-F5344CB8AC3E}">
        <p14:creationId xmlns:p14="http://schemas.microsoft.com/office/powerpoint/2010/main" val="167063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03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32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391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20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49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576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24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44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65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3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816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283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1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61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4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830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44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38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81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285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996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663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119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24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971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675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347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363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87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785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519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730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13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57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52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62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18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79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183188" y="987425"/>
            <a:ext cx="6172200" cy="4873625"/>
          </a:xfrm>
          <a:prstGeom prst="rect">
            <a:avLst/>
          </a:prstGeom>
          <a:noFill/>
          <a:ln>
            <a:noFill/>
          </a:ln>
        </p:spPr>
      </p:sp>
      <p:sp>
        <p:nvSpPr>
          <p:cNvPr id="80" name="Google Shape;8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1"/>
        <p:cNvGrpSpPr/>
        <p:nvPr/>
      </p:nvGrpSpPr>
      <p:grpSpPr>
        <a:xfrm>
          <a:off x="0" y="0"/>
          <a:ext cx="0" cy="0"/>
          <a:chOff x="0" y="0"/>
          <a:chExt cx="0" cy="0"/>
        </a:xfrm>
      </p:grpSpPr>
      <p:sp>
        <p:nvSpPr>
          <p:cNvPr id="2" name="PEER | CSSR | INDIA">
            <a:extLst>
              <a:ext uri="{FF2B5EF4-FFF2-40B4-BE49-F238E27FC236}">
                <a16:creationId xmlns:a16="http://schemas.microsoft.com/office/drawing/2014/main" id="{4CB869C2-09B5-4DD5-F8C8-2A3FE3D552AD}"/>
              </a:ext>
            </a:extLst>
          </p:cNvPr>
          <p:cNvSpPr txBox="1"/>
          <p:nvPr userDrawn="1"/>
        </p:nvSpPr>
        <p:spPr>
          <a:xfrm>
            <a:off x="386528" y="6259003"/>
            <a:ext cx="3032325"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39142" tIns="39142" rIns="39142" bIns="39142">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ctr" defTabSz="2438400" rtl="0" eaLnBrk="1" fontAlgn="auto" latinLnBrk="0" hangingPunct="0">
              <a:lnSpc>
                <a:spcPct val="100000"/>
              </a:lnSpc>
              <a:spcBef>
                <a:spcPts val="600"/>
              </a:spcBef>
              <a:spcAft>
                <a:spcPts val="0"/>
              </a:spcAft>
              <a:buClrTx/>
              <a:buSzTx/>
              <a:buFontTx/>
              <a:buNone/>
              <a:tabLst/>
              <a:defRPr kumimoji="0" sz="2400" b="0" i="0" u="none" strike="noStrike" kern="1200"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2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2pPr>
            <a:lvl3pPr marL="0" marR="0" indent="9144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3pPr>
            <a:lvl4pPr marL="0" marR="0" indent="13716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4pPr>
            <a:lvl5pPr marL="0" marR="0" indent="18288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5pPr>
            <a:lvl6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6pPr>
            <a:lvl7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7pPr>
            <a:lvl8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8pPr>
            <a:lvl9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9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 भारत</a:t>
            </a:r>
          </a:p>
        </p:txBody>
      </p:sp>
      <p:pic>
        <p:nvPicPr>
          <p:cNvPr id="4" name="Picture 3">
            <a:extLst>
              <a:ext uri="{FF2B5EF4-FFF2-40B4-BE49-F238E27FC236}">
                <a16:creationId xmlns:a16="http://schemas.microsoft.com/office/drawing/2014/main" id="{9E51104D-8984-383C-0B33-90857B3DCC18}"/>
              </a:ext>
            </a:extLst>
          </p:cNvPr>
          <p:cNvPicPr>
            <a:picLocks noChangeAspect="1"/>
          </p:cNvPicPr>
          <p:nvPr userDrawn="1"/>
        </p:nvPicPr>
        <p:blipFill>
          <a:blip r:embed="rId2"/>
          <a:stretch>
            <a:fillRect/>
          </a:stretch>
        </p:blipFill>
        <p:spPr>
          <a:xfrm>
            <a:off x="36943" y="0"/>
            <a:ext cx="1416242" cy="9790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27"/>
        <p:cNvGrpSpPr/>
        <p:nvPr/>
      </p:nvGrpSpPr>
      <p:grpSpPr>
        <a:xfrm>
          <a:off x="0" y="0"/>
          <a:ext cx="0" cy="0"/>
          <a:chOff x="0" y="0"/>
          <a:chExt cx="0" cy="0"/>
        </a:xfrm>
      </p:grpSpPr>
      <p:sp>
        <p:nvSpPr>
          <p:cNvPr id="2" name="PEER | CSSR | INDIA">
            <a:extLst>
              <a:ext uri="{FF2B5EF4-FFF2-40B4-BE49-F238E27FC236}">
                <a16:creationId xmlns:a16="http://schemas.microsoft.com/office/drawing/2014/main" id="{4CB869C2-09B5-4DD5-F8C8-2A3FE3D552AD}"/>
              </a:ext>
            </a:extLst>
          </p:cNvPr>
          <p:cNvSpPr txBox="1"/>
          <p:nvPr userDrawn="1"/>
        </p:nvSpPr>
        <p:spPr>
          <a:xfrm>
            <a:off x="340346" y="6259000"/>
            <a:ext cx="3032325"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39142" tIns="39142" rIns="39142" bIns="39142">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ctr" defTabSz="2438400" rtl="0" eaLnBrk="1" fontAlgn="auto" latinLnBrk="0" hangingPunct="0">
              <a:lnSpc>
                <a:spcPct val="100000"/>
              </a:lnSpc>
              <a:spcBef>
                <a:spcPts val="600"/>
              </a:spcBef>
              <a:spcAft>
                <a:spcPts val="0"/>
              </a:spcAft>
              <a:buClrTx/>
              <a:buSzTx/>
              <a:buFontTx/>
              <a:buNone/>
              <a:tabLst/>
              <a:defRPr kumimoji="0" sz="2400" b="0" i="0" u="none" strike="noStrike" kern="1200"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2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2pPr>
            <a:lvl3pPr marL="0" marR="0" indent="9144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3pPr>
            <a:lvl4pPr marL="0" marR="0" indent="13716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4pPr>
            <a:lvl5pPr marL="0" marR="0" indent="182880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5pPr>
            <a:lvl6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6pPr>
            <a:lvl7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7pPr>
            <a:lvl8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8pPr>
            <a:lvl9pPr marL="0" marR="0" indent="0" algn="l" defTabSz="1662545" rtl="0" eaLnBrk="1" fontAlgn="auto" latinLnBrk="0" hangingPunct="0">
              <a:lnSpc>
                <a:spcPct val="100000"/>
              </a:lnSpc>
              <a:spcBef>
                <a:spcPts val="0"/>
              </a:spcBef>
              <a:spcAft>
                <a:spcPts val="0"/>
              </a:spcAft>
              <a:buClrTx/>
              <a:buSzTx/>
              <a:buFontTx/>
              <a:buNone/>
              <a:tabLst/>
              <a:defRPr kumimoji="0" sz="3600" b="0" i="0" u="none" strike="noStrike" kern="1200" cap="none" spc="0" normalizeH="0" baseline="0">
                <a:ln>
                  <a:noFill/>
                </a:ln>
                <a:solidFill>
                  <a:srgbClr val="000000"/>
                </a:solidFill>
                <a:effectLst/>
                <a:uFillTx/>
                <a:latin typeface="Arial"/>
                <a:ea typeface="Arial"/>
                <a:cs typeface="Arial"/>
                <a:sym typeface="Arial"/>
              </a:defRPr>
            </a:lvl9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 भारत</a:t>
            </a:r>
          </a:p>
        </p:txBody>
      </p:sp>
      <p:pic>
        <p:nvPicPr>
          <p:cNvPr id="4" name="Picture 3">
            <a:extLst>
              <a:ext uri="{FF2B5EF4-FFF2-40B4-BE49-F238E27FC236}">
                <a16:creationId xmlns:a16="http://schemas.microsoft.com/office/drawing/2014/main" id="{1A119F72-FBD3-FF8C-206C-4EAA9B8A6014}"/>
              </a:ext>
            </a:extLst>
          </p:cNvPr>
          <p:cNvPicPr>
            <a:picLocks noChangeAspect="1"/>
          </p:cNvPicPr>
          <p:nvPr userDrawn="1"/>
        </p:nvPicPr>
        <p:blipFill>
          <a:blip r:embed="rId2"/>
          <a:stretch>
            <a:fillRect/>
          </a:stretch>
        </p:blipFill>
        <p:spPr>
          <a:xfrm>
            <a:off x="83121" y="0"/>
            <a:ext cx="1376224" cy="10321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pic>
        <p:nvPicPr>
          <p:cNvPr id="4" name="Picture 3">
            <a:extLst>
              <a:ext uri="{FF2B5EF4-FFF2-40B4-BE49-F238E27FC236}">
                <a16:creationId xmlns:a16="http://schemas.microsoft.com/office/drawing/2014/main" id="{2BFE652D-E7F3-18B0-B89C-2BB09E5BB949}"/>
              </a:ext>
            </a:extLst>
          </p:cNvPr>
          <p:cNvPicPr>
            <a:picLocks noChangeAspect="1"/>
          </p:cNvPicPr>
          <p:nvPr userDrawn="1"/>
        </p:nvPicPr>
        <p:blipFill>
          <a:blip r:embed="rId2"/>
          <a:stretch>
            <a:fillRect/>
          </a:stretch>
        </p:blipFill>
        <p:spPr>
          <a:xfrm>
            <a:off x="27706" y="0"/>
            <a:ext cx="1431639" cy="107372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Diagram or Organization Chart" userDrawn="1">
  <p:cSld name="DIAGRAM">
    <p:spTree>
      <p:nvGrpSpPr>
        <p:cNvPr id="1" name="Shape 38"/>
        <p:cNvGrpSpPr/>
        <p:nvPr/>
      </p:nvGrpSpPr>
      <p:grpSpPr>
        <a:xfrm>
          <a:off x="0" y="0"/>
          <a:ext cx="0" cy="0"/>
          <a:chOff x="0" y="0"/>
          <a:chExt cx="0" cy="0"/>
        </a:xfrm>
      </p:grpSpPr>
      <p:pic>
        <p:nvPicPr>
          <p:cNvPr id="3" name="Picture 2">
            <a:extLst>
              <a:ext uri="{FF2B5EF4-FFF2-40B4-BE49-F238E27FC236}">
                <a16:creationId xmlns:a16="http://schemas.microsoft.com/office/drawing/2014/main" id="{3AAF3B30-ED48-6B00-57BD-A76A02B6C4D2}"/>
              </a:ext>
            </a:extLst>
          </p:cNvPr>
          <p:cNvPicPr>
            <a:picLocks noChangeAspect="1"/>
          </p:cNvPicPr>
          <p:nvPr userDrawn="1"/>
        </p:nvPicPr>
        <p:blipFill>
          <a:blip r:embed="rId2"/>
          <a:stretch>
            <a:fillRect/>
          </a:stretch>
        </p:blipFill>
        <p:spPr>
          <a:xfrm>
            <a:off x="0" y="0"/>
            <a:ext cx="1422400" cy="10183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 name="Picture 14"/>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38270" y="0"/>
            <a:ext cx="1253730" cy="9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536228" y="6460914"/>
            <a:ext cx="1843176" cy="338635"/>
          </a:xfrm>
          <a:prstGeom prst="rect">
            <a:avLst/>
          </a:prstGeom>
        </p:spPr>
      </p:pic>
      <p:sp>
        <p:nvSpPr>
          <p:cNvPr id="80" name="Rectangle"/>
          <p:cNvSpPr/>
          <p:nvPr/>
        </p:nvSpPr>
        <p:spPr>
          <a:xfrm>
            <a:off x="10821278" y="6799548"/>
            <a:ext cx="939800" cy="101600"/>
          </a:xfrm>
          <a:prstGeom prst="rect">
            <a:avLst/>
          </a:prstGeom>
          <a:solidFill>
            <a:srgbClr val="585756"/>
          </a:solidFill>
          <a:ln w="12700">
            <a:miter lim="400000"/>
          </a:ln>
        </p:spPr>
        <p:txBody>
          <a:bodyPr lIns="39142" tIns="39142" rIns="39142" bIns="39142"/>
          <a:lstStyle/>
          <a:p>
            <a:pPr algn="l" rtl="0"/>
            <a:endParaRPr sz="900"/>
          </a:p>
        </p:txBody>
      </p:sp>
      <p:sp>
        <p:nvSpPr>
          <p:cNvPr id="81" name="Slide Number"/>
          <p:cNvSpPr txBox="1">
            <a:spLocks noGrp="1"/>
          </p:cNvSpPr>
          <p:nvPr>
            <p:ph type="sldNum" sz="quarter" idx="4294967295"/>
          </p:nvPr>
        </p:nvSpPr>
        <p:spPr>
          <a:xfrm>
            <a:off x="22863882" y="12856486"/>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lgn="l" rtl="0"/>
              <a:t>1</a:t>
            </a:fld>
            <a:endParaRPr/>
          </a:p>
        </p:txBody>
      </p:sp>
      <p:sp>
        <p:nvSpPr>
          <p:cNvPr id="83" name="Shape"/>
          <p:cNvSpPr/>
          <p:nvPr/>
        </p:nvSpPr>
        <p:spPr>
          <a:xfrm>
            <a:off x="0" y="1983243"/>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pPr algn="l" rtl="0"/>
            <a:endParaRPr sz="900"/>
          </a:p>
        </p:txBody>
      </p:sp>
      <p:sp>
        <p:nvSpPr>
          <p:cNvPr id="84" name="LESSON 2…"/>
          <p:cNvSpPr txBox="1"/>
          <p:nvPr/>
        </p:nvSpPr>
        <p:spPr>
          <a:xfrm>
            <a:off x="366056" y="2084710"/>
            <a:ext cx="5924498" cy="1371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IN" sz="2800" dirty="0" err="1">
                <a:solidFill>
                  <a:schemeClr val="bg1"/>
                </a:solidFill>
              </a:rPr>
              <a:t>पाठ</a:t>
            </a:r>
            <a:r>
              <a:rPr lang="en-IN" sz="2800" dirty="0">
                <a:solidFill>
                  <a:schemeClr val="bg1"/>
                </a:solidFill>
              </a:rPr>
              <a:t> 3</a:t>
            </a:r>
          </a:p>
          <a:p>
            <a:pPr lvl="0" algn="ctr" rtl="0"/>
            <a:r>
              <a:rPr lang="en-US" sz="2800" dirty="0" err="1">
                <a:solidFill>
                  <a:schemeClr val="lt1"/>
                </a:solidFill>
                <a:latin typeface="Arial Black"/>
                <a:ea typeface="Arial Black"/>
                <a:cs typeface="Arial Black"/>
                <a:sym typeface="Arial Black"/>
              </a:rPr>
              <a:t>निर्माण</a:t>
            </a:r>
            <a:r>
              <a:rPr lang="en-US" sz="2800" dirty="0">
                <a:solidFill>
                  <a:schemeClr val="lt1"/>
                </a:solidFill>
                <a:latin typeface="Arial Black"/>
                <a:ea typeface="Arial Black"/>
                <a:cs typeface="Arial Black"/>
                <a:sym typeface="Arial Black"/>
              </a:rPr>
              <a:t> सामग्री,</a:t>
            </a:r>
            <a:endParaRPr lang="en-US" sz="2800" dirty="0"/>
          </a:p>
          <a:p>
            <a:pPr lvl="0" algn="ctr" rtl="0"/>
            <a:r>
              <a:rPr lang="en-US" sz="2800" dirty="0">
                <a:solidFill>
                  <a:schemeClr val="lt1"/>
                </a:solidFill>
                <a:latin typeface="Arial Black"/>
                <a:ea typeface="Arial Black"/>
                <a:cs typeface="Arial Black"/>
                <a:sym typeface="Arial Black"/>
              </a:rPr>
              <a:t>संरचनाएं और क्षति के प्रकार</a:t>
            </a:r>
            <a:endParaRPr lang="en-US" sz="2800" dirty="0"/>
          </a:p>
        </p:txBody>
      </p:sp>
      <p:sp>
        <p:nvSpPr>
          <p:cNvPr id="85" name="Shape"/>
          <p:cNvSpPr/>
          <p:nvPr/>
        </p:nvSpPr>
        <p:spPr>
          <a:xfrm flipH="1">
            <a:off x="0" y="21294"/>
            <a:ext cx="12192000" cy="14670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pPr algn="l" rtl="0"/>
            <a:endParaRPr sz="900"/>
          </a:p>
        </p:txBody>
      </p:sp>
      <p:pic>
        <p:nvPicPr>
          <p:cNvPr id="95" name="MFR-logo-02.png" descr="MFR-logo-02.png"/>
          <p:cNvPicPr>
            <a:picLocks noChangeAspect="1"/>
          </p:cNvPicPr>
          <p:nvPr/>
        </p:nvPicPr>
        <p:blipFill>
          <a:blip r:embed="rId3" cstate="print"/>
          <a:srcRect t="12599" b="19178"/>
          <a:stretch>
            <a:fillRect/>
          </a:stretch>
        </p:blipFill>
        <p:spPr>
          <a:xfrm>
            <a:off x="8209741" y="3599364"/>
            <a:ext cx="3551337" cy="1712823"/>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67347" y="380947"/>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defTabSz="831273" hangingPunct="0"/>
            <a:r>
              <a:rPr lang="en-US" sz="2400" dirty="0">
                <a:solidFill>
                  <a:srgbClr val="000000"/>
                </a:solidFill>
                <a:latin typeface="Arial Black" panose="020B0A04020102020204" pitchFamily="34" charset="0"/>
                <a:sym typeface="Arial"/>
              </a:rPr>
              <a:t>   </a:t>
            </a:r>
            <a:r>
              <a:rPr lang="hi-IN" sz="2400" dirty="0">
                <a:latin typeface="Arial Black" panose="020B0A04020102020204" pitchFamily="34" charset="0"/>
              </a:rPr>
              <a:t> </a:t>
            </a:r>
            <a:r>
              <a:rPr lang="en-US" sz="2400" dirty="0">
                <a:solidFill>
                  <a:srgbClr val="000000"/>
                </a:solidFill>
                <a:latin typeface="Arial Black" panose="020B0A04020102020204" pitchFamily="34" charset="0"/>
                <a:sym typeface="Arial"/>
              </a:rPr>
              <a:t> </a:t>
            </a:r>
            <a:r>
              <a:rPr lang="hi-IN" sz="2400" dirty="0">
                <a:latin typeface="Arial Black" panose="020B0A04020102020204" pitchFamily="34" charset="0"/>
              </a:rPr>
              <a:t>ध्वस्त ढांचा </a:t>
            </a:r>
            <a:r>
              <a:rPr lang="en-US" sz="2400" dirty="0" err="1">
                <a:latin typeface="Arial Black" panose="020B0A04020102020204" pitchFamily="34" charset="0"/>
              </a:rPr>
              <a:t>खोज</a:t>
            </a:r>
            <a:r>
              <a:rPr lang="en-US" sz="2400" dirty="0">
                <a:latin typeface="Arial Black" panose="020B0A04020102020204" pitchFamily="34" charset="0"/>
              </a:rPr>
              <a:t> </a:t>
            </a:r>
            <a:r>
              <a:rPr lang="en-US" sz="2400" dirty="0" err="1">
                <a:latin typeface="Arial Black" panose="020B0A04020102020204" pitchFamily="34" charset="0"/>
              </a:rPr>
              <a:t>और</a:t>
            </a:r>
            <a:r>
              <a:rPr lang="en-US" sz="2400" dirty="0">
                <a:latin typeface="Arial Black" panose="020B0A04020102020204" pitchFamily="34" charset="0"/>
              </a:rPr>
              <a:t> </a:t>
            </a:r>
            <a:r>
              <a:rPr lang="en-US" sz="2400" dirty="0" err="1">
                <a:latin typeface="Arial Black" panose="020B0A04020102020204" pitchFamily="34" charset="0"/>
              </a:rPr>
              <a:t>बचाव</a:t>
            </a:r>
            <a:endParaRPr lang="en-IN" sz="2400" dirty="0">
              <a:latin typeface="Arial Black" panose="020B0A04020102020204" pitchFamily="34" charset="0"/>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7106921" y="1758736"/>
            <a:ext cx="4405228" cy="4405228"/>
          </a:xfrm>
          <a:prstGeom prst="rect">
            <a:avLst/>
          </a:prstGeom>
        </p:spPr>
      </p:pic>
      <p:sp>
        <p:nvSpPr>
          <p:cNvPr id="6" name="TextBox 5">
            <a:extLst>
              <a:ext uri="{FF2B5EF4-FFF2-40B4-BE49-F238E27FC236}">
                <a16:creationId xmlns:a16="http://schemas.microsoft.com/office/drawing/2014/main" id="{FF0527EB-467E-AE62-4284-8C81037536C7}"/>
              </a:ext>
            </a:extLst>
          </p:cNvPr>
          <p:cNvSpPr txBox="1"/>
          <p:nvPr/>
        </p:nvSpPr>
        <p:spPr>
          <a:xfrm>
            <a:off x="542611" y="6460914"/>
            <a:ext cx="2039815" cy="307777"/>
          </a:xfrm>
          <a:prstGeom prst="rect">
            <a:avLst/>
          </a:prstGeom>
          <a:solidFill>
            <a:schemeClr val="bg1"/>
          </a:solidFill>
        </p:spPr>
        <p:txBody>
          <a:bodyPr wrap="square" rtlCol="0">
            <a:spAutoFit/>
          </a:bodyPr>
          <a:lstStyle/>
          <a:p>
            <a:endParaRPr lang="en-IN" dirty="0"/>
          </a:p>
        </p:txBody>
      </p:sp>
      <p:sp>
        <p:nvSpPr>
          <p:cNvPr id="9" name="PEER | CSSR | INDIA">
            <a:extLst>
              <a:ext uri="{FF2B5EF4-FFF2-40B4-BE49-F238E27FC236}">
                <a16:creationId xmlns:a16="http://schemas.microsoft.com/office/drawing/2014/main" id="{FEF0CCE6-B2AE-9EAB-6B3B-5FA5D2198DCB}"/>
              </a:ext>
            </a:extLst>
          </p:cNvPr>
          <p:cNvSpPr txBox="1"/>
          <p:nvPr/>
        </p:nvSpPr>
        <p:spPr>
          <a:xfrm>
            <a:off x="534080" y="6302423"/>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भारत</a:t>
            </a:r>
          </a:p>
        </p:txBody>
      </p:sp>
      <p:sp>
        <p:nvSpPr>
          <p:cNvPr id="11" name="TextBox 10">
            <a:extLst>
              <a:ext uri="{FF2B5EF4-FFF2-40B4-BE49-F238E27FC236}">
                <a16:creationId xmlns:a16="http://schemas.microsoft.com/office/drawing/2014/main" id="{4B7A7879-848E-14B8-5C34-C68DB927F773}"/>
              </a:ext>
            </a:extLst>
          </p:cNvPr>
          <p:cNvSpPr txBox="1"/>
          <p:nvPr/>
        </p:nvSpPr>
        <p:spPr>
          <a:xfrm>
            <a:off x="10661301" y="6428488"/>
            <a:ext cx="996619" cy="307777"/>
          </a:xfrm>
          <a:prstGeom prst="rect">
            <a:avLst/>
          </a:prstGeom>
          <a:solidFill>
            <a:schemeClr val="bg1"/>
          </a:solidFill>
        </p:spPr>
        <p:txBody>
          <a:bodyPr wrap="square" rtlCol="0">
            <a:spAutoFit/>
          </a:bodyPr>
          <a:lstStyle/>
          <a:p>
            <a:endParaRPr lang="en-IN" dirty="0"/>
          </a:p>
        </p:txBody>
      </p:sp>
      <p:sp>
        <p:nvSpPr>
          <p:cNvPr id="5" name="TextBox 4">
            <a:extLst>
              <a:ext uri="{FF2B5EF4-FFF2-40B4-BE49-F238E27FC236}">
                <a16:creationId xmlns:a16="http://schemas.microsoft.com/office/drawing/2014/main" id="{998356D3-C4A0-C93E-72D9-D06361703E00}"/>
              </a:ext>
            </a:extLst>
          </p:cNvPr>
          <p:cNvSpPr txBox="1"/>
          <p:nvPr/>
        </p:nvSpPr>
        <p:spPr>
          <a:xfrm>
            <a:off x="4923692" y="6546041"/>
            <a:ext cx="2321279" cy="307777"/>
          </a:xfrm>
          <a:prstGeom prst="rect">
            <a:avLst/>
          </a:prstGeom>
          <a:noFill/>
        </p:spPr>
        <p:txBody>
          <a:bodyPr wrap="square" rtlCol="0">
            <a:spAutoFit/>
          </a:bodyPr>
          <a:lstStyle/>
          <a:p>
            <a:r>
              <a:rPr lang="hi-IN" dirty="0"/>
              <a:t>निरीक्षक अजय कुमार यादव </a:t>
            </a:r>
            <a:endParaRPr lang="en-IN" dirty="0"/>
          </a:p>
        </p:txBody>
      </p:sp>
      <p:pic>
        <p:nvPicPr>
          <p:cNvPr id="12" name="Picture 11">
            <a:extLst>
              <a:ext uri="{FF2B5EF4-FFF2-40B4-BE49-F238E27FC236}">
                <a16:creationId xmlns:a16="http://schemas.microsoft.com/office/drawing/2014/main" id="{3A4E4EC0-F7C7-4E4E-A5F7-C6DC91FE48F0}"/>
              </a:ext>
            </a:extLst>
          </p:cNvPr>
          <p:cNvPicPr>
            <a:picLocks noChangeAspect="1"/>
          </p:cNvPicPr>
          <p:nvPr/>
        </p:nvPicPr>
        <p:blipFill>
          <a:blip r:embed="rId5"/>
          <a:stretch>
            <a:fillRect/>
          </a:stretch>
        </p:blipFill>
        <p:spPr>
          <a:xfrm>
            <a:off x="10048" y="87957"/>
            <a:ext cx="1798655" cy="1288664"/>
          </a:xfrm>
          <a:prstGeom prst="rect">
            <a:avLst/>
          </a:prstGeom>
        </p:spPr>
      </p:pic>
      <p:pic>
        <p:nvPicPr>
          <p:cNvPr id="14" name="Picture 13">
            <a:extLst>
              <a:ext uri="{FF2B5EF4-FFF2-40B4-BE49-F238E27FC236}">
                <a16:creationId xmlns:a16="http://schemas.microsoft.com/office/drawing/2014/main" id="{D280E285-5773-3F6F-DB8B-8E3C8220CAA5}"/>
              </a:ext>
            </a:extLst>
          </p:cNvPr>
          <p:cNvPicPr>
            <a:picLocks noChangeAspect="1"/>
          </p:cNvPicPr>
          <p:nvPr/>
        </p:nvPicPr>
        <p:blipFill>
          <a:blip r:embed="rId6"/>
          <a:stretch>
            <a:fillRect/>
          </a:stretch>
        </p:blipFill>
        <p:spPr>
          <a:xfrm>
            <a:off x="10776666" y="0"/>
            <a:ext cx="1385190" cy="1425147"/>
          </a:xfrm>
          <a:prstGeom prst="rect">
            <a:avLst/>
          </a:prstGeom>
        </p:spPr>
      </p:pic>
    </p:spTree>
    <p:extLst>
      <p:ext uri="{BB962C8B-B14F-4D97-AF65-F5344CB8AC3E}">
        <p14:creationId xmlns:p14="http://schemas.microsoft.com/office/powerpoint/2010/main" val="2982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16" name="Google Shape;216;p24" descr="C:\Users\AzuapNaum\Desktop\april 2017 Nagpur\CONSTRUCTION MATERIALS\photos\shear.gif"/>
          <p:cNvPicPr preferRelativeResize="0"/>
          <p:nvPr/>
        </p:nvPicPr>
        <p:blipFill rotWithShape="1">
          <a:blip r:embed="rId3">
            <a:alphaModFix/>
          </a:blip>
          <a:srcRect/>
          <a:stretch/>
        </p:blipFill>
        <p:spPr>
          <a:xfrm>
            <a:off x="8331200" y="3826142"/>
            <a:ext cx="1989381" cy="2127618"/>
          </a:xfrm>
          <a:prstGeom prst="rect">
            <a:avLst/>
          </a:prstGeom>
          <a:noFill/>
          <a:ln>
            <a:noFill/>
          </a:ln>
        </p:spPr>
      </p:pic>
      <p:sp>
        <p:nvSpPr>
          <p:cNvPr id="217" name="Google Shape;217;p24"/>
          <p:cNvSpPr txBox="1"/>
          <p:nvPr/>
        </p:nvSpPr>
        <p:spPr>
          <a:xfrm>
            <a:off x="1312349" y="1584442"/>
            <a:ext cx="4723645" cy="2554505"/>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निर्माण पर कार्यरत बल                   </a:t>
            </a:r>
          </a:p>
          <a:p>
            <a:pPr marL="0" marR="0" lvl="0" indent="0" algn="l" rtl="0">
              <a:spcBef>
                <a:spcPts val="0"/>
              </a:spcBef>
              <a:spcAft>
                <a:spcPts val="0"/>
              </a:spcAft>
              <a:buNone/>
            </a:pPr>
            <a:r>
              <a:rPr lang="en-US" sz="4000" b="1" dirty="0">
                <a:solidFill>
                  <a:srgbClr val="FF0000"/>
                </a:solidFill>
                <a:latin typeface="Open Sans"/>
              </a:rPr>
              <a:t>            </a:t>
            </a:r>
            <a:r>
              <a:rPr lang="en-US" sz="4000" b="1" dirty="0">
                <a:solidFill>
                  <a:srgbClr val="FF0000"/>
                </a:solidFill>
                <a:latin typeface="Open Sans"/>
                <a:sym typeface="Arial"/>
              </a:rPr>
              <a:t>सामग्री</a:t>
            </a:r>
          </a:p>
        </p:txBody>
      </p:sp>
      <p:sp>
        <p:nvSpPr>
          <p:cNvPr id="218" name="Google Shape;218;p24"/>
          <p:cNvSpPr txBox="1"/>
          <p:nvPr/>
        </p:nvSpPr>
        <p:spPr>
          <a:xfrm>
            <a:off x="6847841" y="1584442"/>
            <a:ext cx="4031810" cy="1938952"/>
          </a:xfrm>
          <a:prstGeom prst="rect">
            <a:avLst/>
          </a:prstGeom>
          <a:noFill/>
          <a:ln>
            <a:noFill/>
          </a:ln>
        </p:spPr>
        <p:txBody>
          <a:bodyPr spcFirstLastPara="1" wrap="square" lIns="91425" tIns="45700" rIns="91425" bIns="45700" anchor="t" anchorCtr="0">
            <a:spAutoFit/>
          </a:bodyPr>
          <a:lstStyle/>
          <a:p>
            <a:pPr lvl="0"/>
            <a:r>
              <a:rPr lang="hi-IN" sz="2400" b="1" dirty="0">
                <a:solidFill>
                  <a:srgbClr val="FF0000"/>
                </a:solidFill>
                <a:latin typeface="Open Sans" panose="020B0606030504020204" pitchFamily="34" charset="0"/>
                <a:ea typeface="Open Sans" panose="020B0606030504020204" pitchFamily="34" charset="0"/>
              </a:rPr>
              <a:t>कतरनी (</a:t>
            </a:r>
            <a:r>
              <a:rPr lang="en-IN"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Shear): </a:t>
            </a:r>
            <a:r>
              <a:rPr lang="hi-IN" sz="2400" dirty="0">
                <a:latin typeface="Open Sans" panose="020B0606030504020204" pitchFamily="34" charset="0"/>
                <a:ea typeface="Open Sans" panose="020B0606030504020204" pitchFamily="34" charset="0"/>
              </a:rPr>
              <a:t>वह बल है जो विपरीत और समानांतर दिशाओं में विभिन्न तलों पर कार्य करता है, जिससे किसी पदार्थ को काटने या तोड़ने की प्रवृत्ति होती है।</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Slide Number Placeholder 2">
            <a:extLst>
              <a:ext uri="{FF2B5EF4-FFF2-40B4-BE49-F238E27FC236}">
                <a16:creationId xmlns:a16="http://schemas.microsoft.com/office/drawing/2014/main" id="{F86BBA13-B60C-2B0A-87BD-FA40A569C35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5"/>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11</a:t>
            </a:fld>
            <a:endParaRPr dirty="0"/>
          </a:p>
        </p:txBody>
      </p:sp>
      <p:sp>
        <p:nvSpPr>
          <p:cNvPr id="226" name="Google Shape;226;p25"/>
          <p:cNvSpPr txBox="1"/>
          <p:nvPr/>
        </p:nvSpPr>
        <p:spPr>
          <a:xfrm>
            <a:off x="6192569" y="1631459"/>
            <a:ext cx="5166417" cy="4524275"/>
          </a:xfrm>
          <a:prstGeom prst="rect">
            <a:avLst/>
          </a:prstGeom>
          <a:noFill/>
          <a:ln>
            <a:noFill/>
          </a:ln>
        </p:spPr>
        <p:txBody>
          <a:bodyPr spcFirstLastPara="1" wrap="square" lIns="91425" tIns="45700" rIns="91425" bIns="45700" anchor="t" anchorCtr="0">
            <a:spAutoFit/>
          </a:bodyPr>
          <a:lstStyle/>
          <a:p>
            <a:pPr lvl="0"/>
            <a:r>
              <a:rPr lang="hi-IN" sz="2400" dirty="0"/>
              <a:t>ठोस (</a:t>
            </a:r>
            <a:r>
              <a:rPr lang="en-IN" sz="2400" dirty="0"/>
              <a:t>Concrete): </a:t>
            </a:r>
            <a:r>
              <a:rPr lang="hi-IN" sz="2400" dirty="0"/>
              <a:t>यह एक निर्माण सामग्री है, जिसमें सीमेंट, चट्टान, रेत और अन्य निष्क्रिय सामग्री को पानी तथा थोड़ी मात्रा में हवा के साथ मिलाकर तैयार किया जाता है।</a:t>
            </a:r>
            <a:endParaRPr sz="2400" b="1" dirty="0">
              <a:solidFill>
                <a:schemeClr val="accent1"/>
              </a:solidFill>
              <a:latin typeface="Open Sans"/>
              <a:sym typeface="Arial"/>
            </a:endParaRPr>
          </a:p>
          <a:p>
            <a:pPr marL="0" marR="0" lvl="0" indent="0" algn="l" rtl="0">
              <a:spcBef>
                <a:spcPts val="0"/>
              </a:spcBef>
              <a:spcAft>
                <a:spcPts val="0"/>
              </a:spcAft>
              <a:buNone/>
            </a:pPr>
            <a:r>
              <a:rPr lang="en-US" sz="2400" b="1" dirty="0" err="1">
                <a:solidFill>
                  <a:schemeClr val="accent1"/>
                </a:solidFill>
                <a:latin typeface="Open Sans"/>
                <a:sym typeface="Arial"/>
              </a:rPr>
              <a:t>विशेषताएँ</a:t>
            </a:r>
            <a:r>
              <a:rPr lang="en-US" sz="2400" dirty="0">
                <a:solidFill>
                  <a:schemeClr val="dk1"/>
                </a:solidFill>
                <a:latin typeface="Open Sans"/>
                <a:sym typeface="Arial"/>
              </a:rPr>
              <a:t> </a:t>
            </a:r>
            <a:endParaRPr sz="2400" dirty="0">
              <a:latin typeface="Open Sans"/>
            </a:endParaRPr>
          </a:p>
          <a:p>
            <a:pPr marL="457200" indent="-457200">
              <a:buClr>
                <a:schemeClr val="dk1"/>
              </a:buClr>
              <a:buSzPts val="3200"/>
              <a:buFont typeface="Noto Sans Symbols"/>
              <a:buChar char="▪"/>
            </a:pPr>
            <a:r>
              <a:rPr lang="hi-IN" sz="2400" dirty="0"/>
              <a:t>आग और संपीड़न के प्रति प्रतिरोधक</a:t>
            </a:r>
            <a:endParaRPr sz="4000" dirty="0">
              <a:latin typeface="Open Sans"/>
            </a:endParaRPr>
          </a:p>
          <a:p>
            <a:pPr marL="457200" indent="-457200">
              <a:buClr>
                <a:schemeClr val="dk1"/>
              </a:buClr>
              <a:buSzPts val="3200"/>
              <a:buFont typeface="Noto Sans Symbols"/>
              <a:buChar char="▪"/>
            </a:pPr>
            <a:r>
              <a:rPr lang="en-US" sz="2400" b="1" dirty="0" err="1">
                <a:solidFill>
                  <a:schemeClr val="dk1"/>
                </a:solidFill>
                <a:latin typeface="Open Sans"/>
                <a:sym typeface="Arial"/>
              </a:rPr>
              <a:t>तनाव</a:t>
            </a:r>
            <a:r>
              <a:rPr lang="en-US" sz="2400" b="1" dirty="0">
                <a:solidFill>
                  <a:schemeClr val="dk1"/>
                </a:solidFill>
                <a:latin typeface="Open Sans"/>
                <a:sym typeface="Arial"/>
              </a:rPr>
              <a:t> </a:t>
            </a:r>
            <a:r>
              <a:rPr lang="en-US" sz="2400" dirty="0" err="1">
                <a:solidFill>
                  <a:schemeClr val="dk1"/>
                </a:solidFill>
                <a:latin typeface="Open Sans"/>
                <a:sym typeface="Arial"/>
              </a:rPr>
              <a:t>और</a:t>
            </a:r>
            <a:r>
              <a:rPr lang="en-US" sz="2400" dirty="0">
                <a:solidFill>
                  <a:schemeClr val="dk1"/>
                </a:solidFill>
                <a:latin typeface="Open Sans"/>
                <a:sym typeface="Arial"/>
              </a:rPr>
              <a:t> </a:t>
            </a:r>
            <a:r>
              <a:rPr lang="en-US" sz="2400" b="1" dirty="0" err="1">
                <a:solidFill>
                  <a:schemeClr val="dk1"/>
                </a:solidFill>
                <a:latin typeface="Open Sans"/>
                <a:sym typeface="Arial"/>
              </a:rPr>
              <a:t>कतरनी</a:t>
            </a:r>
            <a:r>
              <a:rPr lang="en-US" sz="2400" b="1" dirty="0">
                <a:solidFill>
                  <a:schemeClr val="dk1"/>
                </a:solidFill>
                <a:latin typeface="Open Sans"/>
                <a:sym typeface="Arial"/>
              </a:rPr>
              <a:t> </a:t>
            </a:r>
            <a:r>
              <a:rPr lang="hi-IN" sz="2400" b="1" dirty="0">
                <a:solidFill>
                  <a:schemeClr val="dk1"/>
                </a:solidFill>
                <a:latin typeface="Open Sans"/>
              </a:rPr>
              <a:t>में </a:t>
            </a:r>
            <a:r>
              <a:rPr lang="en-US" sz="2400" dirty="0" err="1">
                <a:solidFill>
                  <a:schemeClr val="dk1"/>
                </a:solidFill>
                <a:latin typeface="Open Sans"/>
              </a:rPr>
              <a:t>कमजोर</a:t>
            </a:r>
            <a:r>
              <a:rPr lang="en-US" sz="2400" dirty="0">
                <a:solidFill>
                  <a:schemeClr val="dk1"/>
                </a:solidFill>
                <a:latin typeface="Open Sans"/>
              </a:rPr>
              <a:t> ।</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समय के साथ कठोर होता जाता है।</a:t>
            </a:r>
            <a:endParaRPr sz="2400" dirty="0">
              <a:latin typeface="Open Sans"/>
            </a:endParaRPr>
          </a:p>
          <a:p>
            <a:pPr marL="457200" indent="-457200">
              <a:buClr>
                <a:schemeClr val="dk1"/>
              </a:buClr>
              <a:buSzPts val="3200"/>
              <a:buFont typeface="Noto Sans Symbols"/>
              <a:buChar char="▪"/>
            </a:pPr>
            <a:r>
              <a:rPr lang="en-US" sz="2400" dirty="0">
                <a:solidFill>
                  <a:schemeClr val="dk1"/>
                </a:solidFill>
                <a:latin typeface="Open Sans"/>
                <a:sym typeface="Arial"/>
              </a:rPr>
              <a:t>बहुत भारी: एक घन मीटर (एम3) का </a:t>
            </a:r>
            <a:r>
              <a:rPr lang="en-US" sz="2400" dirty="0" err="1">
                <a:solidFill>
                  <a:schemeClr val="dk1"/>
                </a:solidFill>
                <a:latin typeface="Open Sans"/>
                <a:sym typeface="Arial"/>
              </a:rPr>
              <a:t>वजन</a:t>
            </a:r>
            <a:r>
              <a:rPr lang="en-US" sz="2400" dirty="0">
                <a:solidFill>
                  <a:schemeClr val="dk1"/>
                </a:solidFill>
                <a:latin typeface="Open Sans"/>
                <a:sym typeface="Arial"/>
              </a:rPr>
              <a:t> </a:t>
            </a:r>
            <a:r>
              <a:rPr lang="en-US" sz="2400" dirty="0" err="1">
                <a:solidFill>
                  <a:schemeClr val="dk1"/>
                </a:solidFill>
                <a:latin typeface="Open Sans"/>
                <a:sym typeface="Arial"/>
              </a:rPr>
              <a:t>लगभग</a:t>
            </a:r>
            <a:r>
              <a:rPr lang="en-US" sz="2400" dirty="0">
                <a:solidFill>
                  <a:schemeClr val="dk1"/>
                </a:solidFill>
                <a:latin typeface="Open Sans"/>
                <a:sym typeface="Arial"/>
              </a:rPr>
              <a:t> </a:t>
            </a:r>
            <a:r>
              <a:rPr lang="en-US" sz="2400" b="1" dirty="0">
                <a:solidFill>
                  <a:schemeClr val="dk1"/>
                </a:solidFill>
                <a:latin typeface="Open Sans"/>
                <a:sym typeface="Arial"/>
              </a:rPr>
              <a:t>3,000 </a:t>
            </a:r>
            <a:r>
              <a:rPr lang="en-US" sz="2400" b="1" dirty="0" err="1">
                <a:solidFill>
                  <a:schemeClr val="dk1"/>
                </a:solidFill>
                <a:latin typeface="Open Sans"/>
                <a:sym typeface="Arial"/>
              </a:rPr>
              <a:t>किग्रा</a:t>
            </a:r>
            <a:r>
              <a:rPr lang="en-US" sz="2400" b="1" dirty="0">
                <a:solidFill>
                  <a:schemeClr val="dk1"/>
                </a:solidFill>
                <a:latin typeface="Open Sans"/>
                <a:sym typeface="Arial"/>
              </a:rPr>
              <a:t> </a:t>
            </a:r>
            <a:r>
              <a:rPr lang="en-US" sz="2400" dirty="0">
                <a:solidFill>
                  <a:schemeClr val="dk1"/>
                </a:solidFill>
                <a:latin typeface="Open Sans"/>
              </a:rPr>
              <a:t>।</a:t>
            </a:r>
            <a:endParaRPr lang="en-US" sz="2400" dirty="0">
              <a:latin typeface="Open Sans"/>
            </a:endParaRPr>
          </a:p>
          <a:p>
            <a:pPr marL="457200" marR="0" lvl="0" indent="-457200" algn="l" rtl="0">
              <a:spcBef>
                <a:spcPts val="0"/>
              </a:spcBef>
              <a:spcAft>
                <a:spcPts val="0"/>
              </a:spcAft>
              <a:buClr>
                <a:schemeClr val="dk1"/>
              </a:buClr>
              <a:buSzPts val="3200"/>
              <a:buFont typeface="Noto Sans Symbols"/>
              <a:buChar char="▪"/>
            </a:pPr>
            <a:endParaRPr sz="2400" b="1" dirty="0">
              <a:solidFill>
                <a:schemeClr val="dk1"/>
              </a:solidFill>
              <a:latin typeface="Open Sans"/>
              <a:sym typeface="Arial"/>
            </a:endParaRPr>
          </a:p>
        </p:txBody>
      </p:sp>
      <p:sp>
        <p:nvSpPr>
          <p:cNvPr id="227" name="Google Shape;227;p25"/>
          <p:cNvSpPr txBox="1"/>
          <p:nvPr/>
        </p:nvSpPr>
        <p:spPr>
          <a:xfrm>
            <a:off x="909226" y="2844381"/>
            <a:ext cx="4812564"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निर्माण सामग्री के गुण</a:t>
            </a:r>
            <a:endParaRPr lang="en-US" dirty="0">
              <a:solidFill>
                <a:srgbClr val="FF0000"/>
              </a:solidFill>
              <a:latin typeface="Open Sans"/>
            </a:endParaRPr>
          </a:p>
        </p:txBody>
      </p:sp>
      <p:sp>
        <p:nvSpPr>
          <p:cNvPr id="3" name="PEER | CSSR | INDIA">
            <a:extLst>
              <a:ext uri="{FF2B5EF4-FFF2-40B4-BE49-F238E27FC236}">
                <a16:creationId xmlns:a16="http://schemas.microsoft.com/office/drawing/2014/main" id="{A9BC5DD2-6F96-58E8-89D0-A4F4E046CC83}"/>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26"/>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12</a:t>
            </a:fld>
            <a:endParaRPr dirty="0"/>
          </a:p>
        </p:txBody>
      </p:sp>
      <p:sp>
        <p:nvSpPr>
          <p:cNvPr id="234" name="Google Shape;234;p26"/>
          <p:cNvSpPr txBox="1"/>
          <p:nvPr/>
        </p:nvSpPr>
        <p:spPr>
          <a:xfrm>
            <a:off x="5571285" y="1646182"/>
            <a:ext cx="6505669"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3200"/>
              <a:buFont typeface="Arial"/>
              <a:buNone/>
            </a:pPr>
            <a:r>
              <a:rPr lang="en-US" sz="2400" b="1" dirty="0">
                <a:solidFill>
                  <a:srgbClr val="FF0000"/>
                </a:solidFill>
                <a:latin typeface="Open Sans"/>
                <a:sym typeface="Arial"/>
              </a:rPr>
              <a:t>इस्पात</a:t>
            </a:r>
            <a:endParaRPr sz="2400" dirty="0">
              <a:latin typeface="Open Sans"/>
            </a:endParaRPr>
          </a:p>
          <a:p>
            <a:pPr marL="0" marR="0" lvl="0" indent="0" algn="l" rtl="0">
              <a:spcBef>
                <a:spcPts val="0"/>
              </a:spcBef>
              <a:spcAft>
                <a:spcPts val="0"/>
              </a:spcAft>
              <a:buClr>
                <a:schemeClr val="dk1"/>
              </a:buClr>
              <a:buSzPts val="3200"/>
              <a:buFont typeface="Calibri"/>
              <a:buNone/>
            </a:pPr>
            <a:endParaRPr sz="2400" b="1" dirty="0">
              <a:solidFill>
                <a:schemeClr val="accent1"/>
              </a:solidFill>
              <a:latin typeface="Open Sans"/>
              <a:sym typeface="Arial"/>
            </a:endParaRPr>
          </a:p>
          <a:p>
            <a:pPr marL="0" marR="0" lvl="0" indent="0" algn="l" rtl="0">
              <a:spcBef>
                <a:spcPts val="0"/>
              </a:spcBef>
              <a:spcAft>
                <a:spcPts val="0"/>
              </a:spcAft>
              <a:buClr>
                <a:schemeClr val="accent1"/>
              </a:buClr>
              <a:buSzPts val="3200"/>
              <a:buFont typeface="Arial"/>
              <a:buNone/>
            </a:pPr>
            <a:r>
              <a:rPr lang="en-US" sz="2400" b="1" dirty="0">
                <a:solidFill>
                  <a:schemeClr val="accent1"/>
                </a:solidFill>
                <a:latin typeface="Open Sans"/>
                <a:sym typeface="Arial"/>
              </a:rPr>
              <a:t>विशेषताएँ</a:t>
            </a:r>
            <a:r>
              <a:rPr lang="en-US" sz="2400" dirty="0">
                <a:solidFill>
                  <a:schemeClr val="dk1"/>
                </a:solidFill>
                <a:latin typeface="Open Sans"/>
                <a:sym typeface="Arial"/>
              </a:rPr>
              <a:t> </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बिना </a:t>
            </a:r>
            <a:r>
              <a:rPr lang="en-US" sz="2400" dirty="0" err="1">
                <a:solidFill>
                  <a:schemeClr val="dk1"/>
                </a:solidFill>
                <a:latin typeface="Open Sans"/>
                <a:sym typeface="Arial"/>
              </a:rPr>
              <a:t>टूटे</a:t>
            </a:r>
            <a:r>
              <a:rPr lang="en-US" sz="2400" dirty="0">
                <a:solidFill>
                  <a:schemeClr val="dk1"/>
                </a:solidFill>
                <a:latin typeface="Open Sans"/>
                <a:sym typeface="Arial"/>
              </a:rPr>
              <a:t> </a:t>
            </a:r>
            <a:r>
              <a:rPr lang="hi-IN" sz="2400" dirty="0">
                <a:solidFill>
                  <a:schemeClr val="dk1"/>
                </a:solidFill>
                <a:latin typeface="Open Sans"/>
                <a:sym typeface="Arial"/>
              </a:rPr>
              <a:t>मोड़ा</a:t>
            </a:r>
            <a:r>
              <a:rPr lang="en-US" sz="2400" dirty="0">
                <a:solidFill>
                  <a:schemeClr val="dk1"/>
                </a:solidFill>
                <a:latin typeface="Open Sans"/>
                <a:sym typeface="Arial"/>
              </a:rPr>
              <a:t> जा सकता है (</a:t>
            </a:r>
            <a:r>
              <a:rPr lang="en-US" sz="2400" dirty="0" err="1">
                <a:solidFill>
                  <a:schemeClr val="dk1"/>
                </a:solidFill>
                <a:latin typeface="Open Sans"/>
                <a:sym typeface="Arial"/>
              </a:rPr>
              <a:t>नमनीय</a:t>
            </a:r>
            <a:r>
              <a:rPr lang="en-US" sz="2400" dirty="0">
                <a:solidFill>
                  <a:schemeClr val="dk1"/>
                </a:solidFill>
                <a:latin typeface="Open Sans"/>
                <a:sym typeface="Arial"/>
              </a:rPr>
              <a:t>)।</a:t>
            </a:r>
          </a:p>
          <a:p>
            <a:pPr marL="457200" marR="0" lvl="0" indent="-457200" algn="l" rtl="0">
              <a:spcBef>
                <a:spcPts val="0"/>
              </a:spcBef>
              <a:spcAft>
                <a:spcPts val="0"/>
              </a:spcAft>
              <a:buClr>
                <a:schemeClr val="dk1"/>
              </a:buClr>
              <a:buSzPts val="3200"/>
              <a:buFont typeface="Noto Sans Symbols"/>
              <a:buChar char="▪"/>
            </a:pPr>
            <a:endParaRPr sz="2400" dirty="0">
              <a:latin typeface="Open Sans"/>
            </a:endParaRPr>
          </a:p>
          <a:p>
            <a:pPr marL="457200" indent="-457200">
              <a:buClr>
                <a:schemeClr val="dk1"/>
              </a:buClr>
              <a:buSzPts val="3200"/>
              <a:buFont typeface="Noto Sans Symbols"/>
              <a:buChar char="▪"/>
            </a:pPr>
            <a:r>
              <a:rPr lang="en-US" sz="2400" b="1" dirty="0" err="1">
                <a:solidFill>
                  <a:schemeClr val="dk1"/>
                </a:solidFill>
                <a:latin typeface="Open Sans"/>
              </a:rPr>
              <a:t>गर्मी</a:t>
            </a:r>
            <a:r>
              <a:rPr lang="en-US" sz="2400" b="1" dirty="0">
                <a:solidFill>
                  <a:schemeClr val="dk1"/>
                </a:solidFill>
                <a:latin typeface="Open Sans"/>
              </a:rPr>
              <a:t>, </a:t>
            </a:r>
            <a:r>
              <a:rPr lang="en-US" sz="2400" b="1" dirty="0" err="1">
                <a:solidFill>
                  <a:schemeClr val="dk1"/>
                </a:solidFill>
                <a:latin typeface="Open Sans"/>
              </a:rPr>
              <a:t>ध्वनि</a:t>
            </a:r>
            <a:r>
              <a:rPr lang="en-US" sz="2400" b="1" dirty="0">
                <a:solidFill>
                  <a:schemeClr val="dk1"/>
                </a:solidFill>
                <a:latin typeface="Open Sans"/>
              </a:rPr>
              <a:t> </a:t>
            </a:r>
            <a:r>
              <a:rPr lang="en-US" sz="2400" dirty="0" err="1">
                <a:solidFill>
                  <a:schemeClr val="dk1"/>
                </a:solidFill>
                <a:latin typeface="Open Sans"/>
              </a:rPr>
              <a:t>और</a:t>
            </a:r>
            <a:r>
              <a:rPr lang="en-US" sz="2400" dirty="0">
                <a:solidFill>
                  <a:schemeClr val="dk1"/>
                </a:solidFill>
                <a:latin typeface="Open Sans"/>
              </a:rPr>
              <a:t> </a:t>
            </a:r>
            <a:r>
              <a:rPr lang="en-US" sz="2400" b="1" dirty="0" err="1">
                <a:solidFill>
                  <a:schemeClr val="dk1"/>
                </a:solidFill>
                <a:latin typeface="Open Sans"/>
              </a:rPr>
              <a:t>बिजली</a:t>
            </a:r>
            <a:r>
              <a:rPr lang="en-US" sz="2400" b="1" dirty="0">
                <a:solidFill>
                  <a:schemeClr val="dk1"/>
                </a:solidFill>
                <a:latin typeface="Open Sans"/>
              </a:rPr>
              <a:t> </a:t>
            </a:r>
            <a:r>
              <a:rPr lang="en-US" sz="2400" dirty="0" err="1">
                <a:solidFill>
                  <a:schemeClr val="dk1"/>
                </a:solidFill>
                <a:latin typeface="Open Sans"/>
                <a:sym typeface="Arial"/>
              </a:rPr>
              <a:t>आसानी</a:t>
            </a:r>
            <a:r>
              <a:rPr lang="en-US" sz="2400" dirty="0">
                <a:solidFill>
                  <a:schemeClr val="dk1"/>
                </a:solidFill>
                <a:latin typeface="Open Sans"/>
                <a:sym typeface="Arial"/>
              </a:rPr>
              <a:t> से </a:t>
            </a:r>
            <a:r>
              <a:rPr lang="en-US" sz="2400" dirty="0" err="1">
                <a:solidFill>
                  <a:schemeClr val="dk1"/>
                </a:solidFill>
                <a:latin typeface="Open Sans"/>
                <a:sym typeface="Arial"/>
              </a:rPr>
              <a:t>संचालित</a:t>
            </a:r>
            <a:r>
              <a:rPr lang="en-US" sz="2400" dirty="0">
                <a:solidFill>
                  <a:schemeClr val="dk1"/>
                </a:solidFill>
                <a:latin typeface="Open Sans"/>
                <a:sym typeface="Arial"/>
              </a:rPr>
              <a:t> </a:t>
            </a:r>
            <a:r>
              <a:rPr lang="en-US" sz="2400" dirty="0" err="1">
                <a:solidFill>
                  <a:schemeClr val="dk1"/>
                </a:solidFill>
                <a:latin typeface="Open Sans"/>
                <a:sym typeface="Arial"/>
              </a:rPr>
              <a:t>होता</a:t>
            </a:r>
            <a:r>
              <a:rPr lang="en-US" sz="2400" dirty="0">
                <a:solidFill>
                  <a:schemeClr val="dk1"/>
                </a:solidFill>
                <a:latin typeface="Open Sans"/>
                <a:sym typeface="Arial"/>
              </a:rPr>
              <a:t> </a:t>
            </a:r>
            <a:r>
              <a:rPr lang="en-US" sz="2400" dirty="0" err="1">
                <a:solidFill>
                  <a:schemeClr val="dk1"/>
                </a:solidFill>
                <a:latin typeface="Open Sans"/>
              </a:rPr>
              <a:t>है</a:t>
            </a:r>
            <a:r>
              <a:rPr lang="en-US" sz="2400" dirty="0">
                <a:solidFill>
                  <a:schemeClr val="dk1"/>
                </a:solidFill>
                <a:latin typeface="Open Sans"/>
                <a:sym typeface="Arial"/>
              </a:rPr>
              <a:t> </a:t>
            </a:r>
            <a:r>
              <a:rPr lang="en-US" sz="2400" dirty="0">
                <a:solidFill>
                  <a:schemeClr val="dk1"/>
                </a:solidFill>
                <a:latin typeface="Open Sans"/>
              </a:rPr>
              <a:t>।</a:t>
            </a:r>
            <a:endParaRPr lang="en-US" sz="2400" dirty="0">
              <a:latin typeface="Open Sans"/>
            </a:endParaRPr>
          </a:p>
          <a:p>
            <a:pPr marL="457200" lvl="0" indent="-457200">
              <a:buClr>
                <a:schemeClr val="dk1"/>
              </a:buClr>
              <a:buSzPts val="3200"/>
              <a:buFont typeface="Noto Sans Symbols"/>
              <a:buChar char="▪"/>
            </a:pPr>
            <a:endParaRPr sz="2400" dirty="0">
              <a:latin typeface="Open Sans"/>
            </a:endParaRPr>
          </a:p>
          <a:p>
            <a:pPr marL="457200" indent="-457200" algn="just">
              <a:buClr>
                <a:schemeClr val="dk1"/>
              </a:buClr>
              <a:buSzPts val="3200"/>
              <a:buFont typeface="Noto Sans Symbols"/>
              <a:buChar char="▪"/>
            </a:pPr>
            <a:r>
              <a:rPr lang="hi-IN" sz="2400" dirty="0"/>
              <a:t>आग और संपीड़न के प्रति प्रतिरोधक। 700 डिग्री फ़ारेनहाइट से ऊपर यह अपनी ताकत खोना शुरू कर देता है</a:t>
            </a:r>
            <a:r>
              <a:rPr lang="en-US" sz="2400" dirty="0">
                <a:solidFill>
                  <a:schemeClr val="dk1"/>
                </a:solidFill>
                <a:latin typeface="Open Sans"/>
                <a:sym typeface="Arial"/>
              </a:rPr>
              <a:t> </a:t>
            </a:r>
            <a:r>
              <a:rPr lang="en-US" sz="2400" dirty="0">
                <a:solidFill>
                  <a:schemeClr val="dk1"/>
                </a:solidFill>
                <a:latin typeface="Open Sans"/>
              </a:rPr>
              <a:t>।</a:t>
            </a:r>
            <a:endParaRPr lang="en-US" sz="2400" dirty="0">
              <a:latin typeface="Open Sans"/>
            </a:endParaRPr>
          </a:p>
          <a:p>
            <a:pPr marL="457200" indent="-457200" algn="just">
              <a:buClr>
                <a:schemeClr val="dk1"/>
              </a:buClr>
              <a:buSzPts val="3200"/>
              <a:buFont typeface="Noto Sans Symbols"/>
              <a:buChar char="▪"/>
            </a:pPr>
            <a:endParaRPr sz="2400" dirty="0">
              <a:latin typeface="Open Sans"/>
            </a:endParaRPr>
          </a:p>
          <a:p>
            <a:pPr marL="0" marR="0" lvl="0" indent="0" algn="l" rtl="0">
              <a:spcBef>
                <a:spcPts val="0"/>
              </a:spcBef>
              <a:spcAft>
                <a:spcPts val="0"/>
              </a:spcAft>
              <a:buNone/>
            </a:pPr>
            <a:r>
              <a:rPr lang="en-US" sz="2400" dirty="0">
                <a:solidFill>
                  <a:schemeClr val="dk1"/>
                </a:solidFill>
                <a:latin typeface="Open Sans"/>
                <a:sym typeface="Arial"/>
              </a:rPr>
              <a:t> </a:t>
            </a:r>
            <a:endParaRPr sz="3200" dirty="0">
              <a:solidFill>
                <a:srgbClr val="0C0C0C"/>
              </a:solidFill>
              <a:latin typeface="Arial"/>
              <a:ea typeface="Arial"/>
              <a:cs typeface="Arial"/>
              <a:sym typeface="Arial"/>
            </a:endParaRPr>
          </a:p>
        </p:txBody>
      </p:sp>
      <p:sp>
        <p:nvSpPr>
          <p:cNvPr id="235" name="Google Shape;235;p26"/>
          <p:cNvSpPr txBox="1"/>
          <p:nvPr/>
        </p:nvSpPr>
        <p:spPr>
          <a:xfrm>
            <a:off x="166586" y="2631067"/>
            <a:ext cx="5404699"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निर्माण सामग्री के गुण</a:t>
            </a:r>
            <a:endParaRPr lang="en-US" dirty="0">
              <a:solidFill>
                <a:srgbClr val="FF0000"/>
              </a:solidFill>
              <a:latin typeface="Open Sans"/>
            </a:endParaRPr>
          </a:p>
        </p:txBody>
      </p:sp>
      <p:sp>
        <p:nvSpPr>
          <p:cNvPr id="3" name="PEER | CSSR | INDIA">
            <a:extLst>
              <a:ext uri="{FF2B5EF4-FFF2-40B4-BE49-F238E27FC236}">
                <a16:creationId xmlns:a16="http://schemas.microsoft.com/office/drawing/2014/main" id="{CF6C8772-E899-EA43-847B-698ABD5A935F}"/>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7"/>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13</a:t>
            </a:fld>
            <a:endParaRPr dirty="0"/>
          </a:p>
        </p:txBody>
      </p:sp>
      <p:sp>
        <p:nvSpPr>
          <p:cNvPr id="243" name="Google Shape;243;p27"/>
          <p:cNvSpPr txBox="1"/>
          <p:nvPr/>
        </p:nvSpPr>
        <p:spPr>
          <a:xfrm>
            <a:off x="5573478" y="1362462"/>
            <a:ext cx="6618522"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Open Sans"/>
                <a:sym typeface="Arial"/>
              </a:rPr>
              <a:t>लकड़ी</a:t>
            </a:r>
            <a:r>
              <a:rPr lang="en-US" sz="2400" dirty="0">
                <a:solidFill>
                  <a:schemeClr val="dk1"/>
                </a:solidFill>
                <a:latin typeface="Open Sans"/>
                <a:sym typeface="Arial"/>
              </a:rPr>
              <a:t> </a:t>
            </a:r>
            <a:endParaRPr sz="2400" dirty="0">
              <a:latin typeface="Open Sans"/>
            </a:endParaRPr>
          </a:p>
          <a:p>
            <a:pPr marL="0" marR="0" lvl="0" indent="0" algn="l" rtl="0">
              <a:spcBef>
                <a:spcPts val="0"/>
              </a:spcBef>
              <a:spcAft>
                <a:spcPts val="0"/>
              </a:spcAft>
              <a:buNone/>
            </a:pPr>
            <a:endParaRPr sz="2400" dirty="0">
              <a:solidFill>
                <a:schemeClr val="dk1"/>
              </a:solidFill>
              <a:latin typeface="Open Sans"/>
              <a:sym typeface="Arial"/>
            </a:endParaRPr>
          </a:p>
          <a:p>
            <a:pPr marL="0" marR="0" lvl="0" indent="0" algn="l" rtl="0">
              <a:spcBef>
                <a:spcPts val="0"/>
              </a:spcBef>
              <a:spcAft>
                <a:spcPts val="0"/>
              </a:spcAft>
              <a:buNone/>
            </a:pPr>
            <a:r>
              <a:rPr lang="en-US" sz="2400" b="1" dirty="0">
                <a:solidFill>
                  <a:schemeClr val="accent1"/>
                </a:solidFill>
                <a:latin typeface="Open Sans"/>
                <a:sym typeface="Arial"/>
              </a:rPr>
              <a:t>विशेषताएँ</a:t>
            </a:r>
            <a:r>
              <a:rPr lang="en-US" sz="2400" dirty="0">
                <a:solidFill>
                  <a:schemeClr val="dk1"/>
                </a:solidFill>
                <a:latin typeface="Open Sans"/>
                <a:sym typeface="Arial"/>
              </a:rPr>
              <a:t> </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काटने में आसान</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रोशनी</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आग प्रतिरोधी नहीं</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err="1">
                <a:solidFill>
                  <a:schemeClr val="dk1"/>
                </a:solidFill>
                <a:latin typeface="Open Sans"/>
                <a:sym typeface="Arial"/>
              </a:rPr>
              <a:t>अच्छा</a:t>
            </a:r>
            <a:r>
              <a:rPr lang="en-US" sz="2400" dirty="0">
                <a:solidFill>
                  <a:schemeClr val="dk1"/>
                </a:solidFill>
                <a:latin typeface="Open Sans"/>
                <a:sym typeface="Arial"/>
              </a:rPr>
              <a:t> </a:t>
            </a:r>
            <a:r>
              <a:rPr lang="en-US" sz="2400" b="1" dirty="0" err="1">
                <a:solidFill>
                  <a:schemeClr val="dk1"/>
                </a:solidFill>
                <a:latin typeface="Open Sans"/>
                <a:sym typeface="Arial"/>
              </a:rPr>
              <a:t>इन्सुलेटर</a:t>
            </a:r>
            <a:r>
              <a:rPr lang="en-US" sz="2400" dirty="0">
                <a:solidFill>
                  <a:schemeClr val="dk1"/>
                </a:solidFill>
                <a:latin typeface="Open Sans"/>
                <a:sym typeface="Arial"/>
              </a:rPr>
              <a:t>(बिजली संचारित नहीं करेगा)</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चेतावनी देता </a:t>
            </a:r>
            <a:r>
              <a:rPr lang="en-US" sz="2400" dirty="0" err="1">
                <a:solidFill>
                  <a:schemeClr val="dk1"/>
                </a:solidFill>
                <a:latin typeface="Open Sans"/>
                <a:sym typeface="Arial"/>
              </a:rPr>
              <a:t>है</a:t>
            </a:r>
            <a:r>
              <a:rPr lang="en-US" sz="2400" dirty="0">
                <a:solidFill>
                  <a:schemeClr val="dk1"/>
                </a:solidFill>
                <a:latin typeface="Open Sans"/>
                <a:sym typeface="Arial"/>
              </a:rPr>
              <a:t> — </a:t>
            </a:r>
            <a:r>
              <a:rPr lang="en-US" sz="2400" b="1" dirty="0" err="1">
                <a:solidFill>
                  <a:schemeClr val="dk1"/>
                </a:solidFill>
                <a:latin typeface="Open Sans"/>
                <a:sym typeface="Arial"/>
              </a:rPr>
              <a:t>चरमराहट</a:t>
            </a:r>
            <a:r>
              <a:rPr lang="en-US" sz="2400" b="1" dirty="0">
                <a:solidFill>
                  <a:schemeClr val="dk1"/>
                </a:solidFill>
                <a:latin typeface="Open Sans"/>
                <a:sym typeface="Arial"/>
              </a:rPr>
              <a:t> </a:t>
            </a:r>
            <a:r>
              <a:rPr lang="en-US" sz="2400" dirty="0" err="1">
                <a:solidFill>
                  <a:schemeClr val="dk1"/>
                </a:solidFill>
                <a:latin typeface="Open Sans"/>
                <a:sym typeface="Arial"/>
              </a:rPr>
              <a:t>टूटने</a:t>
            </a:r>
            <a:r>
              <a:rPr lang="en-US" sz="2400" dirty="0">
                <a:solidFill>
                  <a:schemeClr val="dk1"/>
                </a:solidFill>
                <a:latin typeface="Open Sans"/>
                <a:sym typeface="Arial"/>
              </a:rPr>
              <a:t> से पहले</a:t>
            </a:r>
            <a:endParaRPr sz="2400" dirty="0">
              <a:solidFill>
                <a:schemeClr val="dk1"/>
              </a:solidFill>
              <a:latin typeface="Open Sans"/>
              <a:sym typeface="Arial"/>
            </a:endParaRPr>
          </a:p>
        </p:txBody>
      </p:sp>
      <p:sp>
        <p:nvSpPr>
          <p:cNvPr id="244" name="Google Shape;244;p27"/>
          <p:cNvSpPr txBox="1"/>
          <p:nvPr/>
        </p:nvSpPr>
        <p:spPr>
          <a:xfrm>
            <a:off x="639374" y="2109918"/>
            <a:ext cx="4531480"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निर्माण सामग्री के गुण</a:t>
            </a:r>
            <a:endParaRPr lang="en-US" dirty="0">
              <a:solidFill>
                <a:srgbClr val="FF0000"/>
              </a:solidFill>
              <a:latin typeface="Open Sans"/>
            </a:endParaRPr>
          </a:p>
        </p:txBody>
      </p:sp>
      <p:sp>
        <p:nvSpPr>
          <p:cNvPr id="3" name="PEER | CSSR | INDIA">
            <a:extLst>
              <a:ext uri="{FF2B5EF4-FFF2-40B4-BE49-F238E27FC236}">
                <a16:creationId xmlns:a16="http://schemas.microsoft.com/office/drawing/2014/main" id="{9926C8C1-A79A-818F-B8EC-FC42F008C114}"/>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28"/>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14</a:t>
            </a:fld>
            <a:endParaRPr/>
          </a:p>
        </p:txBody>
      </p:sp>
      <p:sp>
        <p:nvSpPr>
          <p:cNvPr id="251" name="Google Shape;251;p28"/>
          <p:cNvSpPr txBox="1"/>
          <p:nvPr/>
        </p:nvSpPr>
        <p:spPr>
          <a:xfrm>
            <a:off x="6654297" y="1089204"/>
            <a:ext cx="5097855" cy="48936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निर्माण के प्रकार से यह संकेत मिल जाएगा कि इमारत किस प्रकार ढहेगी।</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अनुभव से पता चला है कि संरचनाओं के ढहने के अपने पैटर्न होते हैं।</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यह ज्ञान यह निर्धारित करने में उपयोगी </a:t>
            </a:r>
            <a:r>
              <a:rPr lang="en-US" sz="2400" dirty="0" err="1">
                <a:solidFill>
                  <a:schemeClr val="dk1"/>
                </a:solidFill>
                <a:latin typeface="Open Sans"/>
                <a:sym typeface="Arial"/>
              </a:rPr>
              <a:t>है</a:t>
            </a:r>
            <a:r>
              <a:rPr lang="en-US" sz="2400" dirty="0">
                <a:solidFill>
                  <a:schemeClr val="dk1"/>
                </a:solidFill>
                <a:latin typeface="Open Sans"/>
                <a:sym typeface="Arial"/>
              </a:rPr>
              <a:t> </a:t>
            </a:r>
            <a:r>
              <a:rPr lang="en-US" sz="2400" dirty="0" err="1">
                <a:solidFill>
                  <a:schemeClr val="dk1"/>
                </a:solidFill>
                <a:latin typeface="Open Sans"/>
                <a:sym typeface="Arial"/>
              </a:rPr>
              <a:t>कि</a:t>
            </a:r>
            <a:r>
              <a:rPr lang="en-US" sz="2400" dirty="0">
                <a:solidFill>
                  <a:schemeClr val="dk1"/>
                </a:solidFill>
                <a:latin typeface="Open Sans"/>
                <a:sym typeface="Arial"/>
              </a:rPr>
              <a:t> </a:t>
            </a:r>
            <a:r>
              <a:rPr lang="en-US" sz="2400" b="1" dirty="0" err="1">
                <a:solidFill>
                  <a:schemeClr val="dk1"/>
                </a:solidFill>
                <a:latin typeface="Open Sans"/>
                <a:sym typeface="Arial"/>
              </a:rPr>
              <a:t>संभावित</a:t>
            </a:r>
            <a:r>
              <a:rPr lang="en-US" sz="2400" b="1" dirty="0">
                <a:solidFill>
                  <a:schemeClr val="dk1"/>
                </a:solidFill>
                <a:latin typeface="Open Sans"/>
                <a:sym typeface="Arial"/>
              </a:rPr>
              <a:t> </a:t>
            </a:r>
            <a:r>
              <a:rPr lang="en-US" sz="2400" b="1" dirty="0" err="1">
                <a:solidFill>
                  <a:schemeClr val="dk1"/>
                </a:solidFill>
                <a:latin typeface="Open Sans"/>
                <a:sym typeface="Arial"/>
              </a:rPr>
              <a:t>स्थान</a:t>
            </a:r>
            <a:r>
              <a:rPr lang="en-US" sz="2400" b="1" dirty="0">
                <a:solidFill>
                  <a:schemeClr val="dk1"/>
                </a:solidFill>
                <a:latin typeface="Open Sans"/>
                <a:sym typeface="Arial"/>
              </a:rPr>
              <a:t> </a:t>
            </a:r>
            <a:r>
              <a:rPr lang="hi-IN" sz="2400" b="1" dirty="0">
                <a:solidFill>
                  <a:schemeClr val="dk1"/>
                </a:solidFill>
                <a:latin typeface="Open Sans"/>
                <a:sym typeface="Arial"/>
              </a:rPr>
              <a:t>में </a:t>
            </a:r>
            <a:r>
              <a:rPr lang="en-US" sz="2400" dirty="0" err="1">
                <a:solidFill>
                  <a:schemeClr val="dk1"/>
                </a:solidFill>
                <a:latin typeface="Open Sans"/>
                <a:sym typeface="Arial"/>
              </a:rPr>
              <a:t>उन</a:t>
            </a:r>
            <a:r>
              <a:rPr lang="en-US" sz="2400" dirty="0">
                <a:solidFill>
                  <a:schemeClr val="dk1"/>
                </a:solidFill>
                <a:latin typeface="Open Sans"/>
                <a:sym typeface="Arial"/>
              </a:rPr>
              <a:t> रिक्त स्थानों और रिक्त स्थानों की पहचान करना जहां पीड़ित फंस </a:t>
            </a:r>
            <a:r>
              <a:rPr lang="en-US" sz="2400" dirty="0" err="1">
                <a:solidFill>
                  <a:schemeClr val="dk1"/>
                </a:solidFill>
                <a:latin typeface="Open Sans"/>
                <a:sym typeface="Arial"/>
              </a:rPr>
              <a:t>सकते</a:t>
            </a:r>
            <a:r>
              <a:rPr lang="en-US" sz="2400" dirty="0">
                <a:solidFill>
                  <a:schemeClr val="dk1"/>
                </a:solidFill>
                <a:latin typeface="Open Sans"/>
                <a:sym typeface="Arial"/>
              </a:rPr>
              <a:t> </a:t>
            </a:r>
            <a:r>
              <a:rPr lang="en-US" sz="2400" dirty="0" err="1">
                <a:solidFill>
                  <a:schemeClr val="dk1"/>
                </a:solidFill>
                <a:latin typeface="Open Sans"/>
                <a:sym typeface="Arial"/>
              </a:rPr>
              <a:t>हैं</a:t>
            </a:r>
            <a:r>
              <a:rPr lang="en-US" sz="2400" dirty="0">
                <a:solidFill>
                  <a:schemeClr val="dk1"/>
                </a:solidFill>
                <a:latin typeface="Open Sans"/>
                <a:sym typeface="Arial"/>
              </a:rPr>
              <a:t> तथा उन्हें निकालने के लिए अपनाए जाने वाले तरीकों का चयन करना।</a:t>
            </a:r>
            <a:endParaRPr sz="2400" dirty="0">
              <a:latin typeface="Open Sans"/>
            </a:endParaRPr>
          </a:p>
          <a:p>
            <a:pPr marL="457200" lvl="0" indent="-457200">
              <a:buClr>
                <a:schemeClr val="dk1"/>
              </a:buClr>
              <a:buSzPts val="3200"/>
              <a:buFont typeface="Noto Sans Symbols"/>
              <a:buChar char="▪"/>
            </a:pPr>
            <a:r>
              <a:rPr lang="en-US" sz="2400" dirty="0">
                <a:solidFill>
                  <a:schemeClr val="dk1"/>
                </a:solidFill>
                <a:latin typeface="Open Sans"/>
                <a:sym typeface="Arial"/>
              </a:rPr>
              <a:t>इमारतों को दो मुख्य श्रेणियों में विभाजित किया जा सकता </a:t>
            </a:r>
            <a:r>
              <a:rPr lang="en-US" sz="2400" dirty="0" err="1">
                <a:solidFill>
                  <a:schemeClr val="dk1"/>
                </a:solidFill>
                <a:latin typeface="Open Sans"/>
                <a:sym typeface="Arial"/>
              </a:rPr>
              <a:t>है</a:t>
            </a:r>
            <a:r>
              <a:rPr lang="en-US" sz="2400" dirty="0">
                <a:solidFill>
                  <a:schemeClr val="dk1"/>
                </a:solidFill>
                <a:latin typeface="Open Sans"/>
                <a:sym typeface="Arial"/>
              </a:rPr>
              <a:t>:</a:t>
            </a:r>
            <a:r>
              <a:rPr lang="en-US" sz="2400" b="1" dirty="0">
                <a:solidFill>
                  <a:schemeClr val="dk1"/>
                </a:solidFill>
                <a:latin typeface="Open Sans"/>
              </a:rPr>
              <a:t> </a:t>
            </a:r>
            <a:r>
              <a:rPr lang="en-US" sz="2400" b="1" dirty="0" err="1">
                <a:solidFill>
                  <a:schemeClr val="dk1"/>
                </a:solidFill>
                <a:latin typeface="Open Sans"/>
              </a:rPr>
              <a:t>फ्रेम</a:t>
            </a:r>
            <a:r>
              <a:rPr lang="en-US" sz="2400" b="1" dirty="0">
                <a:solidFill>
                  <a:schemeClr val="dk1"/>
                </a:solidFill>
                <a:latin typeface="Open Sans"/>
              </a:rPr>
              <a:t> </a:t>
            </a:r>
            <a:r>
              <a:rPr lang="en-US" sz="2400" b="1" dirty="0" err="1">
                <a:solidFill>
                  <a:schemeClr val="dk1"/>
                </a:solidFill>
                <a:latin typeface="Open Sans"/>
              </a:rPr>
              <a:t>वाला</a:t>
            </a:r>
            <a:r>
              <a:rPr lang="en-US" sz="2400" b="1" dirty="0">
                <a:solidFill>
                  <a:schemeClr val="dk1"/>
                </a:solidFill>
                <a:latin typeface="Open Sans"/>
              </a:rPr>
              <a:t> </a:t>
            </a:r>
            <a:r>
              <a:rPr lang="en-US" sz="2400" dirty="0" err="1">
                <a:solidFill>
                  <a:schemeClr val="dk1"/>
                </a:solidFill>
                <a:latin typeface="Open Sans"/>
                <a:sym typeface="Arial"/>
              </a:rPr>
              <a:t>और</a:t>
            </a:r>
            <a:r>
              <a:rPr lang="en-US" sz="2400" dirty="0">
                <a:solidFill>
                  <a:schemeClr val="dk1"/>
                </a:solidFill>
                <a:latin typeface="Open Sans"/>
                <a:sym typeface="Arial"/>
              </a:rPr>
              <a:t> </a:t>
            </a:r>
            <a:r>
              <a:rPr lang="en-US" sz="2400" b="1" dirty="0" err="1">
                <a:solidFill>
                  <a:schemeClr val="dk1"/>
                </a:solidFill>
                <a:latin typeface="Open Sans"/>
                <a:sym typeface="Arial"/>
              </a:rPr>
              <a:t>बिना</a:t>
            </a:r>
            <a:r>
              <a:rPr lang="en-US" sz="2400" b="1" dirty="0">
                <a:solidFill>
                  <a:schemeClr val="dk1"/>
                </a:solidFill>
                <a:latin typeface="Open Sans"/>
                <a:sym typeface="Arial"/>
              </a:rPr>
              <a:t> फ्रेम वाला</a:t>
            </a:r>
            <a:endParaRPr sz="2400" dirty="0">
              <a:latin typeface="Open Sans"/>
            </a:endParaRPr>
          </a:p>
        </p:txBody>
      </p:sp>
      <p:sp>
        <p:nvSpPr>
          <p:cNvPr id="252" name="Google Shape;252;p28"/>
          <p:cNvSpPr txBox="1"/>
          <p:nvPr/>
        </p:nvSpPr>
        <p:spPr>
          <a:xfrm>
            <a:off x="1448963" y="2954557"/>
            <a:ext cx="4535378" cy="1465543"/>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sym typeface="Arial"/>
              </a:rPr>
              <a:t>निर्माण के तरीके</a:t>
            </a:r>
          </a:p>
        </p:txBody>
      </p:sp>
      <p:sp>
        <p:nvSpPr>
          <p:cNvPr id="3" name="PEER | CSSR | INDIA">
            <a:extLst>
              <a:ext uri="{FF2B5EF4-FFF2-40B4-BE49-F238E27FC236}">
                <a16:creationId xmlns:a16="http://schemas.microsoft.com/office/drawing/2014/main" id="{2E9E2ED7-4A5F-A2BE-42BB-E7FF99A5FA8D}"/>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29"/>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15</a:t>
            </a:fld>
            <a:endParaRPr dirty="0"/>
          </a:p>
        </p:txBody>
      </p:sp>
      <p:sp>
        <p:nvSpPr>
          <p:cNvPr id="259" name="Google Shape;259;p29"/>
          <p:cNvSpPr txBox="1"/>
          <p:nvPr/>
        </p:nvSpPr>
        <p:spPr>
          <a:xfrm>
            <a:off x="5386594" y="1575738"/>
            <a:ext cx="6096000" cy="2677616"/>
          </a:xfrm>
          <a:prstGeom prst="rect">
            <a:avLst/>
          </a:prstGeom>
          <a:noFill/>
          <a:ln>
            <a:noFill/>
          </a:ln>
        </p:spPr>
        <p:txBody>
          <a:bodyPr spcFirstLastPara="1" wrap="square" lIns="91425" tIns="45700" rIns="91425" bIns="45700" anchor="t" anchorCtr="0">
            <a:spAutoFit/>
          </a:bodyPr>
          <a:lstStyle/>
          <a:p>
            <a:pPr marL="457200" indent="-457200" algn="just">
              <a:buClr>
                <a:schemeClr val="dk1"/>
              </a:buClr>
              <a:buSzPts val="3200"/>
              <a:buFont typeface="Noto Sans Symbols"/>
              <a:buChar char="▪"/>
            </a:pPr>
            <a:r>
              <a:rPr lang="hi-IN" sz="2400" dirty="0"/>
              <a:t>बिना फ्रेम वाली संरचनाएँ वे होती हैं जिनमें फर्श और छत का भार छत-</a:t>
            </a:r>
            <a:r>
              <a:rPr lang="hi-IN" sz="2400" dirty="0" err="1"/>
              <a:t>बेयरिंग</a:t>
            </a:r>
            <a:r>
              <a:rPr lang="hi-IN" sz="2400" dirty="0"/>
              <a:t> दीवारों द्वारा वहन किया जाता है। </a:t>
            </a:r>
          </a:p>
          <a:p>
            <a:pPr marL="457200" indent="-457200" algn="just">
              <a:buClr>
                <a:schemeClr val="dk1"/>
              </a:buClr>
              <a:buSzPts val="3200"/>
              <a:buFont typeface="Noto Sans Symbols"/>
              <a:buChar char="▪"/>
            </a:pPr>
            <a:endParaRPr lang="hi-IN" sz="2400" dirty="0">
              <a:solidFill>
                <a:schemeClr val="dk1"/>
              </a:solidFill>
              <a:latin typeface="Open Sans"/>
              <a:sym typeface="Arial"/>
            </a:endParaRPr>
          </a:p>
          <a:p>
            <a:pPr marL="457200" indent="-457200" algn="just">
              <a:buClr>
                <a:schemeClr val="dk1"/>
              </a:buClr>
              <a:buSzPts val="3200"/>
              <a:buFont typeface="Noto Sans Symbols"/>
              <a:buChar char="▪"/>
            </a:pPr>
            <a:r>
              <a:rPr lang="en-US" sz="2400" dirty="0" err="1">
                <a:solidFill>
                  <a:schemeClr val="dk1"/>
                </a:solidFill>
                <a:latin typeface="Open Sans"/>
                <a:sym typeface="Arial"/>
              </a:rPr>
              <a:t>सामान्य</a:t>
            </a:r>
            <a:r>
              <a:rPr lang="en-US" sz="2400" dirty="0">
                <a:solidFill>
                  <a:schemeClr val="dk1"/>
                </a:solidFill>
                <a:latin typeface="Open Sans"/>
                <a:sym typeface="Arial"/>
              </a:rPr>
              <a:t> नियम के अनुसार, बिना फ्रेम वाली संरचनाओं की ऊंचाई सात मंजिलों से अधिक नहीं होती।  </a:t>
            </a:r>
            <a:endParaRPr sz="2400" u="sng" dirty="0">
              <a:solidFill>
                <a:schemeClr val="dk1"/>
              </a:solidFill>
              <a:latin typeface="Open Sans"/>
              <a:sym typeface="Arial"/>
            </a:endParaRPr>
          </a:p>
        </p:txBody>
      </p:sp>
      <p:sp>
        <p:nvSpPr>
          <p:cNvPr id="261" name="Google Shape;261;p29"/>
          <p:cNvSpPr txBox="1"/>
          <p:nvPr/>
        </p:nvSpPr>
        <p:spPr>
          <a:xfrm>
            <a:off x="925598" y="2381091"/>
            <a:ext cx="3748689" cy="1066800"/>
          </a:xfrm>
          <a:prstGeom prst="rect">
            <a:avLst/>
          </a:prstGeom>
          <a:solidFill>
            <a:schemeClr val="bg1"/>
          </a:solid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Arial"/>
                <a:ea typeface="Arial"/>
                <a:cs typeface="Arial"/>
                <a:sym typeface="Arial"/>
              </a:rPr>
              <a:t>    </a:t>
            </a:r>
            <a:r>
              <a:rPr lang="en-US" sz="3600" b="1" dirty="0">
                <a:solidFill>
                  <a:srgbClr val="FF0000"/>
                </a:solidFill>
                <a:latin typeface="Open Sans"/>
                <a:sym typeface="Arial"/>
              </a:rPr>
              <a:t>बिना फ्रेम वाली संरचनाएं</a:t>
            </a:r>
            <a:endParaRPr dirty="0">
              <a:solidFill>
                <a:srgbClr val="FF0000"/>
              </a:solidFill>
              <a:latin typeface="Open Sans"/>
            </a:endParaRPr>
          </a:p>
        </p:txBody>
      </p:sp>
      <p:sp>
        <p:nvSpPr>
          <p:cNvPr id="3" name="PEER | CSSR | INDIA">
            <a:extLst>
              <a:ext uri="{FF2B5EF4-FFF2-40B4-BE49-F238E27FC236}">
                <a16:creationId xmlns:a16="http://schemas.microsoft.com/office/drawing/2014/main" id="{196B23C0-AF3F-83D3-2FF9-BF411B0F243C}"/>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idx="4294967295"/>
          </p:nvPr>
        </p:nvSpPr>
        <p:spPr>
          <a:xfrm>
            <a:off x="250722" y="2848609"/>
            <a:ext cx="5198733" cy="967408"/>
          </a:xfrm>
          <a:prstGeom prst="rect">
            <a:avLst/>
          </a:prstGeom>
          <a:solidFill>
            <a:schemeClr val="bg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Arial"/>
                <a:ea typeface="Arial"/>
                <a:cs typeface="Arial"/>
                <a:sym typeface="Arial"/>
              </a:rPr>
              <a:t>    </a:t>
            </a:r>
            <a:r>
              <a:rPr lang="en-US" b="1" dirty="0">
                <a:solidFill>
                  <a:srgbClr val="FF0000"/>
                </a:solidFill>
                <a:latin typeface="Open Sans"/>
                <a:ea typeface="Arial"/>
                <a:cs typeface="Arial"/>
                <a:sym typeface="Arial"/>
              </a:rPr>
              <a:t>फ़्रेमयुक्त संरचनाएं</a:t>
            </a:r>
            <a:endParaRPr lang="en-US" sz="4900" dirty="0">
              <a:solidFill>
                <a:srgbClr val="FF0000"/>
              </a:solidFill>
              <a:latin typeface="Open Sans"/>
            </a:endParaRPr>
          </a:p>
        </p:txBody>
      </p:sp>
      <p:sp>
        <p:nvSpPr>
          <p:cNvPr id="268" name="Google Shape;268;p30"/>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16</a:t>
            </a:fld>
            <a:endParaRPr dirty="0"/>
          </a:p>
        </p:txBody>
      </p:sp>
      <p:sp>
        <p:nvSpPr>
          <p:cNvPr id="270" name="Google Shape;270;p30"/>
          <p:cNvSpPr txBox="1"/>
          <p:nvPr/>
        </p:nvSpPr>
        <p:spPr>
          <a:xfrm>
            <a:off x="5931309" y="1738546"/>
            <a:ext cx="5582265" cy="3785611"/>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Noto Sans Symbols"/>
              <a:buChar char="▪"/>
            </a:pPr>
            <a:r>
              <a:rPr lang="hi-IN" sz="2400" dirty="0" err="1"/>
              <a:t>फ़्रेमयुक्त</a:t>
            </a:r>
            <a:r>
              <a:rPr lang="hi-IN" sz="2400" dirty="0"/>
              <a:t> संरचनाएँ वे होती हैं जिनमें संरचनात्मक स्टील या </a:t>
            </a:r>
            <a:r>
              <a:rPr lang="hi-IN" sz="2400" dirty="0" err="1"/>
              <a:t>प्रबलित</a:t>
            </a:r>
            <a:r>
              <a:rPr lang="hi-IN" sz="2400" dirty="0"/>
              <a:t> कंक्रीट का कंकाल क्षैतिज </a:t>
            </a:r>
            <a:r>
              <a:rPr lang="hi-IN" sz="2400" dirty="0" err="1"/>
              <a:t>बीम</a:t>
            </a:r>
            <a:r>
              <a:rPr lang="hi-IN" sz="2400" dirty="0"/>
              <a:t> और </a:t>
            </a:r>
            <a:r>
              <a:rPr lang="hi-IN" sz="2400" dirty="0" err="1"/>
              <a:t>ऊर्ध्वाधर</a:t>
            </a:r>
            <a:r>
              <a:rPr lang="hi-IN" sz="2400" dirty="0"/>
              <a:t> स्तंभों द्वारा निर्मित किया जाता है।</a:t>
            </a:r>
          </a:p>
          <a:p>
            <a:pPr marL="457200" lvl="0" indent="-457200" algn="just">
              <a:buClr>
                <a:schemeClr val="dk1"/>
              </a:buClr>
              <a:buSzPts val="3200"/>
              <a:buFont typeface="Noto Sans Symbols"/>
              <a:buChar char="▪"/>
            </a:pPr>
            <a:endParaRPr sz="2400" dirty="0"/>
          </a:p>
          <a:p>
            <a:pPr marL="457200" indent="-457200" algn="just">
              <a:buClr>
                <a:schemeClr val="dk1"/>
              </a:buClr>
              <a:buSzPts val="3200"/>
              <a:buFont typeface="Noto Sans Symbols"/>
              <a:buChar char="▪"/>
            </a:pPr>
            <a:r>
              <a:rPr lang="hi-IN" sz="2400" dirty="0"/>
              <a:t>फर्श और छत का सहारा दीवारों पर निर्भर नहीं होता। हालांकि, पुरानी कंक्रीट संरचनाएँ </a:t>
            </a:r>
            <a:r>
              <a:rPr lang="hi-IN" sz="2400" dirty="0" err="1"/>
              <a:t>पैनकेक</a:t>
            </a:r>
            <a:r>
              <a:rPr lang="hi-IN" sz="2400" dirty="0"/>
              <a:t> विफलता का शिकार हो सकती हैं, और खराब जोड़ों वाली कुछ स्टील संरचनाएँ पलट भी सकती  हैं।</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body" idx="4294967295"/>
          </p:nvPr>
        </p:nvSpPr>
        <p:spPr>
          <a:xfrm>
            <a:off x="6147303" y="1214859"/>
            <a:ext cx="6185392" cy="52555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400" dirty="0">
                <a:latin typeface="Open Sans"/>
                <a:ea typeface="Arial"/>
                <a:cs typeface="Arial"/>
                <a:sym typeface="Arial"/>
              </a:rPr>
              <a:t>भूकंप और ढहने के अनुभव के आधार पर, भवन प्रकारों को भी चार अलग-अलग समूहों में विभाजित किया जा सकता है, जिनमें से प्रत्येक में ढहने का एक विशिष्ट पैटर्न होता है।</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ये समूह हैं:</a:t>
            </a:r>
            <a:endParaRPr sz="2400"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1.</a:t>
            </a:r>
            <a:r>
              <a:rPr lang="en-US" sz="2400" b="1" dirty="0">
                <a:solidFill>
                  <a:srgbClr val="FF0000"/>
                </a:solidFill>
                <a:latin typeface="Open Sans"/>
                <a:ea typeface="Arial"/>
                <a:cs typeface="Arial"/>
                <a:sym typeface="Arial"/>
              </a:rPr>
              <a:t> </a:t>
            </a:r>
            <a:r>
              <a:rPr lang="en-US" sz="2400" dirty="0">
                <a:latin typeface="Open Sans"/>
                <a:ea typeface="Arial"/>
                <a:cs typeface="Arial"/>
                <a:sym typeface="Arial"/>
              </a:rPr>
              <a:t>लाइट फ्रेम</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2. भारी दीवार (यूआरएम) अप्रबलित  </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    चिनाई</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3. भारी फर्श</a:t>
            </a:r>
            <a:endParaRPr sz="2400" dirty="0">
              <a:latin typeface="Open Sans"/>
            </a:endParaRPr>
          </a:p>
          <a:p>
            <a:pPr marL="0" lvl="0" indent="0" algn="l" rtl="0">
              <a:lnSpc>
                <a:spcPct val="90000"/>
              </a:lnSpc>
              <a:spcBef>
                <a:spcPts val="1000"/>
              </a:spcBef>
              <a:spcAft>
                <a:spcPts val="0"/>
              </a:spcAft>
              <a:buClr>
                <a:schemeClr val="dk1"/>
              </a:buClr>
              <a:buSzPts val="3200"/>
              <a:buNone/>
            </a:pPr>
            <a:r>
              <a:rPr lang="en-US" sz="2400" dirty="0">
                <a:latin typeface="Open Sans"/>
                <a:ea typeface="Arial"/>
                <a:cs typeface="Arial"/>
                <a:sym typeface="Arial"/>
              </a:rPr>
              <a:t>4. प्री-कास्ट कंक्रीट इमारतें</a:t>
            </a:r>
            <a:endParaRPr sz="2400" dirty="0">
              <a:latin typeface="Open Sans"/>
            </a:endParaRPr>
          </a:p>
        </p:txBody>
      </p:sp>
      <p:sp>
        <p:nvSpPr>
          <p:cNvPr id="277" name="Google Shape;277;p31"/>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17</a:t>
            </a:fld>
            <a:endParaRPr dirty="0"/>
          </a:p>
        </p:txBody>
      </p:sp>
      <p:sp>
        <p:nvSpPr>
          <p:cNvPr id="278" name="Google Shape;278;p31"/>
          <p:cNvSpPr txBox="1"/>
          <p:nvPr/>
        </p:nvSpPr>
        <p:spPr>
          <a:xfrm>
            <a:off x="1312349" y="2698656"/>
            <a:ext cx="4195982" cy="1323399"/>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संरचनात्मक प्रकार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2"/>
          <p:cNvSpPr txBox="1">
            <a:spLocks noGrp="1"/>
          </p:cNvSpPr>
          <p:nvPr>
            <p:ph type="title" idx="4294967295"/>
          </p:nvPr>
        </p:nvSpPr>
        <p:spPr>
          <a:xfrm>
            <a:off x="1103617" y="2711171"/>
            <a:ext cx="3985125" cy="851159"/>
          </a:xfrm>
          <a:prstGeom prst="rect">
            <a:avLst/>
          </a:prstGeom>
          <a:solidFill>
            <a:schemeClr val="bg1"/>
          </a:solidFill>
          <a:ln>
            <a:noFill/>
          </a:ln>
        </p:spPr>
        <p:txBody>
          <a:bodyPr spcFirstLastPara="1" wrap="square" lIns="91425" tIns="45700" rIns="91425" bIns="45700" anchor="ctr" anchorCtr="0">
            <a:normAutofit/>
          </a:bodyPr>
          <a:lstStyle/>
          <a:p>
            <a:pPr lvl="0" algn="ctr">
              <a:buClr>
                <a:srgbClr val="C00000"/>
              </a:buClr>
              <a:buSzPts val="4000"/>
            </a:pPr>
            <a:r>
              <a:rPr lang="en-US" sz="4000" b="1" dirty="0">
                <a:solidFill>
                  <a:srgbClr val="FF0000"/>
                </a:solidFill>
                <a:latin typeface="Open Sans"/>
                <a:ea typeface="Arial"/>
                <a:cs typeface="Arial"/>
                <a:sym typeface="Arial"/>
              </a:rPr>
              <a:t> </a:t>
            </a:r>
            <a:r>
              <a:rPr lang="hi-IN" b="1" dirty="0">
                <a:solidFill>
                  <a:srgbClr val="FF0000"/>
                </a:solidFill>
                <a:latin typeface="Open Sans"/>
                <a:ea typeface="Arial"/>
                <a:cs typeface="Arial"/>
                <a:sym typeface="Arial"/>
              </a:rPr>
              <a:t>हल्का</a:t>
            </a:r>
            <a:r>
              <a:rPr lang="en-US" b="1" dirty="0">
                <a:solidFill>
                  <a:srgbClr val="FF0000"/>
                </a:solidFill>
                <a:latin typeface="Open Sans"/>
                <a:ea typeface="Arial"/>
                <a:cs typeface="Arial"/>
                <a:sym typeface="Arial"/>
              </a:rPr>
              <a:t> फ्रेम</a:t>
            </a:r>
            <a:endParaRPr lang="en-US" sz="6000" dirty="0">
              <a:solidFill>
                <a:srgbClr val="FF0000"/>
              </a:solidFill>
              <a:latin typeface="Open Sans"/>
            </a:endParaRPr>
          </a:p>
        </p:txBody>
      </p:sp>
      <p:sp>
        <p:nvSpPr>
          <p:cNvPr id="284" name="Google Shape;284;p32"/>
          <p:cNvSpPr txBox="1">
            <a:spLocks noGrp="1"/>
          </p:cNvSpPr>
          <p:nvPr>
            <p:ph type="body" idx="4294967295"/>
          </p:nvPr>
        </p:nvSpPr>
        <p:spPr>
          <a:xfrm>
            <a:off x="5741377" y="1076935"/>
            <a:ext cx="6184875" cy="5781065"/>
          </a:xfrm>
          <a:prstGeom prst="rect">
            <a:avLst/>
          </a:prstGeom>
          <a:noFill/>
          <a:ln>
            <a:noFill/>
          </a:ln>
        </p:spPr>
        <p:txBody>
          <a:bodyPr spcFirstLastPara="1" wrap="square" lIns="91425" tIns="45700" rIns="91425" bIns="45700" anchor="t" anchorCtr="0">
            <a:noAutofit/>
          </a:bodyPr>
          <a:lstStyle/>
          <a:p>
            <a:pPr marL="228600" lvl="0" indent="-228600">
              <a:lnSpc>
                <a:spcPct val="150000"/>
              </a:lnSpc>
              <a:spcBef>
                <a:spcPts val="0"/>
              </a:spcBef>
              <a:buSzPts val="3200"/>
              <a:buFont typeface="Noto Sans Symbols"/>
              <a:buChar char="▪"/>
            </a:pPr>
            <a:r>
              <a:rPr lang="hi-IN" sz="2400" dirty="0">
                <a:latin typeface="Arial"/>
                <a:ea typeface="Arial"/>
                <a:cs typeface="Arial"/>
                <a:sym typeface="Arial"/>
              </a:rPr>
              <a:t>अधिकतम आवासीय घर और अपार्टमेंट </a:t>
            </a:r>
            <a:r>
              <a:rPr lang="hi-IN" sz="2400" b="1" dirty="0">
                <a:latin typeface="Arial"/>
                <a:ea typeface="Arial"/>
                <a:cs typeface="Arial"/>
                <a:sym typeface="Arial"/>
              </a:rPr>
              <a:t>चार </a:t>
            </a:r>
            <a:r>
              <a:rPr lang="hi-IN" sz="2400" dirty="0">
                <a:latin typeface="Arial"/>
                <a:ea typeface="Arial"/>
                <a:cs typeface="Arial"/>
                <a:sym typeface="Arial"/>
              </a:rPr>
              <a:t>मंजिल.</a:t>
            </a:r>
            <a:endParaRPr lang="hi-IN" sz="2400" dirty="0"/>
          </a:p>
          <a:p>
            <a:pPr marL="228600" lvl="0" indent="-228600">
              <a:lnSpc>
                <a:spcPct val="150000"/>
              </a:lnSpc>
              <a:buSzPts val="3200"/>
              <a:buFont typeface="Noto Sans Symbols"/>
              <a:buChar char="▪"/>
            </a:pPr>
            <a:r>
              <a:rPr lang="hi-IN" sz="2400" dirty="0">
                <a:latin typeface="Arial"/>
                <a:ea typeface="Arial"/>
                <a:cs typeface="Arial"/>
                <a:sym typeface="Arial"/>
              </a:rPr>
              <a:t>मुख्य रूप से </a:t>
            </a:r>
            <a:r>
              <a:rPr lang="hi-IN" sz="2400" b="1" dirty="0">
                <a:latin typeface="Arial"/>
                <a:ea typeface="Arial"/>
                <a:cs typeface="Arial"/>
                <a:sym typeface="Arial"/>
              </a:rPr>
              <a:t>लकड़ी </a:t>
            </a:r>
            <a:r>
              <a:rPr lang="hi-IN" sz="2400" dirty="0">
                <a:latin typeface="Arial"/>
                <a:ea typeface="Arial"/>
                <a:cs typeface="Arial"/>
                <a:sym typeface="Arial"/>
              </a:rPr>
              <a:t>निर्मित </a:t>
            </a:r>
            <a:r>
              <a:rPr lang="hi-IN" sz="2400" b="1" dirty="0">
                <a:latin typeface="Arial"/>
                <a:ea typeface="Arial"/>
                <a:cs typeface="Arial"/>
                <a:sym typeface="Arial"/>
              </a:rPr>
              <a:t>।</a:t>
            </a:r>
            <a:r>
              <a:rPr lang="hi-IN" sz="2400" dirty="0">
                <a:latin typeface="Arial"/>
                <a:ea typeface="Arial"/>
                <a:cs typeface="Arial"/>
                <a:sym typeface="Arial"/>
              </a:rPr>
              <a:t> </a:t>
            </a:r>
            <a:endParaRPr lang="hi-IN" sz="2400" dirty="0"/>
          </a:p>
          <a:p>
            <a:pPr marL="228600" lvl="0" indent="-228600" algn="l" rtl="0">
              <a:lnSpc>
                <a:spcPct val="150000"/>
              </a:lnSpc>
              <a:spcBef>
                <a:spcPts val="1000"/>
              </a:spcBef>
              <a:spcAft>
                <a:spcPts val="0"/>
              </a:spcAft>
              <a:buClr>
                <a:schemeClr val="dk1"/>
              </a:buClr>
              <a:buSzPts val="3200"/>
              <a:buFont typeface="Noto Sans Symbols"/>
              <a:buChar char="▪"/>
            </a:pPr>
            <a:r>
              <a:rPr lang="hi-IN" sz="2400" dirty="0">
                <a:latin typeface="Arial"/>
                <a:ea typeface="Arial"/>
                <a:cs typeface="Arial"/>
                <a:sym typeface="Arial"/>
              </a:rPr>
              <a:t>मुख्य कमजोरी यह है कि </a:t>
            </a:r>
            <a:r>
              <a:rPr lang="hi-IN" sz="2400" b="1" dirty="0">
                <a:latin typeface="Arial"/>
                <a:ea typeface="Arial"/>
                <a:cs typeface="Arial"/>
                <a:sym typeface="Arial"/>
              </a:rPr>
              <a:t>पार्श्व</a:t>
            </a:r>
            <a:r>
              <a:rPr lang="hi-IN" sz="2400" dirty="0">
                <a:latin typeface="Arial"/>
                <a:ea typeface="Arial"/>
                <a:cs typeface="Arial"/>
                <a:sym typeface="Arial"/>
              </a:rPr>
              <a:t> दीवारों और कनेक्शनों की मजबूती।</a:t>
            </a:r>
            <a:endParaRPr lang="hi-IN" sz="2400" dirty="0"/>
          </a:p>
          <a:p>
            <a:pPr marL="228600" lvl="0" indent="-228600" algn="l" rtl="0">
              <a:lnSpc>
                <a:spcPct val="150000"/>
              </a:lnSpc>
              <a:spcBef>
                <a:spcPts val="1000"/>
              </a:spcBef>
              <a:spcAft>
                <a:spcPts val="0"/>
              </a:spcAft>
              <a:buClr>
                <a:schemeClr val="dk1"/>
              </a:buClr>
              <a:buSzPts val="3200"/>
              <a:buFont typeface="Noto Sans Symbols"/>
              <a:buChar char="▪"/>
            </a:pPr>
            <a:r>
              <a:rPr lang="hi-IN" sz="2400" dirty="0">
                <a:latin typeface="Arial"/>
                <a:ea typeface="Arial"/>
                <a:cs typeface="Arial"/>
                <a:sym typeface="Arial"/>
              </a:rPr>
              <a:t>बुरी तरह से टूटी हुई या झुकी हुई दीवारों की तलाश करके स्थिरता की समस्याओं का पता लगाना।  </a:t>
            </a:r>
            <a:endParaRPr lang="hi-IN" sz="2400" dirty="0"/>
          </a:p>
          <a:p>
            <a:pPr marL="228600" lvl="0" indent="-228600" algn="l" rtl="0">
              <a:lnSpc>
                <a:spcPct val="150000"/>
              </a:lnSpc>
              <a:spcBef>
                <a:spcPts val="1000"/>
              </a:spcBef>
              <a:spcAft>
                <a:spcPts val="0"/>
              </a:spcAft>
              <a:buClr>
                <a:schemeClr val="dk1"/>
              </a:buClr>
              <a:buSzPts val="3200"/>
              <a:buFont typeface="Noto Sans Symbols"/>
              <a:buChar char="▪"/>
            </a:pPr>
            <a:r>
              <a:rPr lang="hi-IN" sz="2400" dirty="0">
                <a:latin typeface="Arial"/>
                <a:ea typeface="Arial"/>
                <a:cs typeface="Arial"/>
                <a:sym typeface="Arial"/>
              </a:rPr>
              <a:t>बहु-मंजिला आवासों में पहली मंजिल झुकी हुई है।</a:t>
            </a:r>
            <a:endParaRPr lang="hi-IN" sz="2400" dirty="0"/>
          </a:p>
        </p:txBody>
      </p:sp>
      <p:sp>
        <p:nvSpPr>
          <p:cNvPr id="286" name="Google Shape;286;p32"/>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3"/>
          <p:cNvSpPr/>
          <p:nvPr/>
        </p:nvSpPr>
        <p:spPr>
          <a:xfrm>
            <a:off x="5336931" y="1671391"/>
            <a:ext cx="5871000" cy="4031873"/>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ये इमारतें एक </a:t>
            </a:r>
            <a:r>
              <a:rPr lang="en-US" sz="2400" dirty="0" err="1">
                <a:solidFill>
                  <a:schemeClr val="dk1"/>
                </a:solidFill>
                <a:sym typeface="Arial"/>
              </a:rPr>
              <a:t>से</a:t>
            </a:r>
            <a:r>
              <a:rPr lang="en-US" sz="2400" dirty="0">
                <a:solidFill>
                  <a:schemeClr val="dk1"/>
                </a:solidFill>
                <a:sym typeface="Arial"/>
              </a:rPr>
              <a:t> </a:t>
            </a:r>
            <a:r>
              <a:rPr lang="en-US" sz="2400" b="1" dirty="0" err="1">
                <a:solidFill>
                  <a:schemeClr val="dk1"/>
                </a:solidFill>
                <a:sym typeface="Arial"/>
              </a:rPr>
              <a:t>छह</a:t>
            </a:r>
            <a:r>
              <a:rPr lang="en-US" sz="2400" b="1" dirty="0">
                <a:solidFill>
                  <a:schemeClr val="dk1"/>
                </a:solidFill>
                <a:sym typeface="Arial"/>
              </a:rPr>
              <a:t> </a:t>
            </a:r>
            <a:r>
              <a:rPr lang="en-US" sz="2400" dirty="0" err="1">
                <a:solidFill>
                  <a:schemeClr val="dk1"/>
                </a:solidFill>
                <a:sym typeface="Arial"/>
              </a:rPr>
              <a:t>मंजिलें</a:t>
            </a:r>
            <a:r>
              <a:rPr lang="en-US" sz="2400" dirty="0">
                <a:solidFill>
                  <a:schemeClr val="dk1"/>
                </a:solidFill>
                <a:sym typeface="Arial"/>
              </a:rPr>
              <a:t> हो सकती हैं, और ये आवासीय, वाणिज्यिक, औद्योगिक या संस्थागत हो सकती </a:t>
            </a:r>
            <a:r>
              <a:rPr lang="en-US" sz="2400" dirty="0" err="1">
                <a:solidFill>
                  <a:schemeClr val="dk1"/>
                </a:solidFill>
                <a:sym typeface="Arial"/>
              </a:rPr>
              <a:t>हैं</a:t>
            </a:r>
            <a:r>
              <a:rPr lang="en-US" sz="2400" dirty="0">
                <a:solidFill>
                  <a:schemeClr val="dk1"/>
                </a:solidFill>
                <a:sym typeface="Arial"/>
              </a:rPr>
              <a:t>।</a:t>
            </a:r>
          </a:p>
          <a:p>
            <a:pPr marL="457200" marR="0" lvl="0" indent="-457200" algn="just" rtl="0">
              <a:spcBef>
                <a:spcPts val="0"/>
              </a:spcBef>
              <a:spcAft>
                <a:spcPts val="0"/>
              </a:spcAft>
              <a:buClr>
                <a:schemeClr val="dk1"/>
              </a:buClr>
              <a:buSzPts val="3200"/>
              <a:buFont typeface="Noto Sans Symbols"/>
              <a:buChar char="▪"/>
            </a:pPr>
            <a:endParaRPr sz="2400" dirty="0"/>
          </a:p>
          <a:p>
            <a:pPr marL="457200" indent="-457200" algn="just">
              <a:buClr>
                <a:schemeClr val="dk1"/>
              </a:buClr>
              <a:buSzPts val="3200"/>
              <a:buFont typeface="Noto Sans Symbols"/>
              <a:buChar char="▪"/>
            </a:pPr>
            <a:r>
              <a:rPr lang="hi-IN" sz="2400" dirty="0"/>
              <a:t>इनमें भारी चिनाई (</a:t>
            </a:r>
            <a:r>
              <a:rPr lang="en-IN" sz="2400" dirty="0"/>
              <a:t>Masonry) </a:t>
            </a:r>
            <a:r>
              <a:rPr lang="hi-IN" sz="2400" dirty="0"/>
              <a:t>वाली दीवारें और लकड़ी के फर्श हो सकते हैं।</a:t>
            </a:r>
            <a:endParaRPr sz="2400" dirty="0"/>
          </a:p>
        </p:txBody>
      </p:sp>
      <p:sp>
        <p:nvSpPr>
          <p:cNvPr id="294" name="Google Shape;294;p33"/>
          <p:cNvSpPr txBox="1">
            <a:spLocks noGrp="1"/>
          </p:cNvSpPr>
          <p:nvPr>
            <p:ph type="title" idx="4294967295"/>
          </p:nvPr>
        </p:nvSpPr>
        <p:spPr>
          <a:xfrm>
            <a:off x="264906" y="1621543"/>
            <a:ext cx="5203909" cy="2065785"/>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भारी दीवार (यूआरएम) अप्रबलित चिनाई</a:t>
            </a:r>
            <a:endParaRPr lang="en-US" sz="4000" dirty="0">
              <a:solidFill>
                <a:srgbClr val="FF0000"/>
              </a:solidFill>
              <a:latin typeface="Open Sans"/>
            </a:endParaRPr>
          </a:p>
        </p:txBody>
      </p:sp>
      <p:sp>
        <p:nvSpPr>
          <p:cNvPr id="296" name="Google Shape;296;p33"/>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idx="4294967295"/>
          </p:nvPr>
        </p:nvSpPr>
        <p:spPr>
          <a:xfrm>
            <a:off x="770114" y="1519431"/>
            <a:ext cx="3805733"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उद्देश्य</a:t>
            </a:r>
            <a:r>
              <a:rPr lang="en-US" dirty="0">
                <a:solidFill>
                  <a:srgbClr val="FF0000"/>
                </a:solidFill>
                <a:latin typeface="Open Sans"/>
              </a:rPr>
              <a:t> </a:t>
            </a:r>
          </a:p>
        </p:txBody>
      </p:sp>
      <p:sp>
        <p:nvSpPr>
          <p:cNvPr id="119" name="Google Shape;119;p16"/>
          <p:cNvSpPr txBox="1">
            <a:spLocks noGrp="1"/>
          </p:cNvSpPr>
          <p:nvPr>
            <p:ph type="body" idx="4294967295"/>
          </p:nvPr>
        </p:nvSpPr>
        <p:spPr>
          <a:xfrm>
            <a:off x="5443217" y="1353031"/>
            <a:ext cx="6748783"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निर्माण सामग्री को परिभाषित करें और उनकी संरचना, प्रकार और उपयोग के आधार पर उन्हें वर्गीकृत करें।</a:t>
            </a:r>
            <a:endParaRPr sz="2600" dirty="0">
              <a:latin typeface="Open Sans"/>
            </a:endParaRPr>
          </a:p>
          <a:p>
            <a:pPr marL="0" lvl="0" indent="0" algn="l" rtl="0">
              <a:lnSpc>
                <a:spcPct val="90000"/>
              </a:lnSpc>
              <a:spcBef>
                <a:spcPts val="1000"/>
              </a:spcBef>
              <a:spcAft>
                <a:spcPts val="0"/>
              </a:spcAft>
              <a:buClr>
                <a:schemeClr val="dk1"/>
              </a:buClr>
              <a:buSzPct val="100000"/>
              <a:buNone/>
            </a:pPr>
            <a:endParaRPr sz="2600"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निर्माण सामग्री को प्रभावित करने वाले तीन बलों की सूची बनाएं और उनका वर्णन करें</a:t>
            </a:r>
            <a:endParaRPr sz="2600" dirty="0">
              <a:latin typeface="Open Sans"/>
            </a:endParaRPr>
          </a:p>
          <a:p>
            <a:pPr marL="0" lvl="0" indent="0" algn="l" rtl="0">
              <a:lnSpc>
                <a:spcPct val="90000"/>
              </a:lnSpc>
              <a:spcBef>
                <a:spcPts val="1000"/>
              </a:spcBef>
              <a:spcAft>
                <a:spcPts val="0"/>
              </a:spcAft>
              <a:buClr>
                <a:schemeClr val="dk1"/>
              </a:buClr>
              <a:buSzPct val="100000"/>
              <a:buNone/>
            </a:pPr>
            <a:endParaRPr sz="2600"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प्रत्येक सामग्री के तीन गुण सूचीबद्ध करें: कंक्रीट, स्टील और लकड़ी।</a:t>
            </a:r>
            <a:endParaRPr sz="2600" dirty="0">
              <a:latin typeface="Open Sans"/>
            </a:endParaRPr>
          </a:p>
          <a:p>
            <a:pPr marL="0" lvl="0" indent="0" algn="l" rtl="0">
              <a:lnSpc>
                <a:spcPct val="90000"/>
              </a:lnSpc>
              <a:spcBef>
                <a:spcPts val="1000"/>
              </a:spcBef>
              <a:spcAft>
                <a:spcPts val="0"/>
              </a:spcAft>
              <a:buClr>
                <a:schemeClr val="dk1"/>
              </a:buClr>
              <a:buSzPct val="100000"/>
              <a:buNone/>
            </a:pPr>
            <a:endParaRPr sz="2600"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2600" dirty="0">
                <a:latin typeface="Open Sans"/>
                <a:ea typeface="Arial"/>
                <a:cs typeface="Arial"/>
                <a:sym typeface="Arial"/>
              </a:rPr>
              <a:t>निर्माण की दो विधियों का वर्णन करें।</a:t>
            </a:r>
            <a:endParaRPr sz="2600" dirty="0">
              <a:latin typeface="Open Sans"/>
            </a:endParaRPr>
          </a:p>
          <a:p>
            <a:pPr marL="0" lvl="0" indent="0" algn="l" rtl="0">
              <a:lnSpc>
                <a:spcPct val="90000"/>
              </a:lnSpc>
              <a:spcBef>
                <a:spcPts val="1000"/>
              </a:spcBef>
              <a:spcAft>
                <a:spcPts val="0"/>
              </a:spcAft>
              <a:buClr>
                <a:schemeClr val="dk1"/>
              </a:buClr>
              <a:buSzPct val="100000"/>
              <a:buNone/>
            </a:pPr>
            <a:endParaRPr sz="3200" dirty="0">
              <a:latin typeface="Arial"/>
              <a:ea typeface="Arial"/>
              <a:cs typeface="Arial"/>
              <a:sym typeface="Arial"/>
            </a:endParaRPr>
          </a:p>
          <a:p>
            <a:pPr marL="228600" lvl="0" indent="-87629" algn="l" rtl="0">
              <a:lnSpc>
                <a:spcPct val="90000"/>
              </a:lnSpc>
              <a:spcBef>
                <a:spcPts val="1000"/>
              </a:spcBef>
              <a:spcAft>
                <a:spcPts val="0"/>
              </a:spcAft>
              <a:buClr>
                <a:schemeClr val="dk1"/>
              </a:buClr>
              <a:buSzPct val="100000"/>
              <a:buFont typeface="Noto Sans Symbols"/>
              <a:buNone/>
            </a:pPr>
            <a:endParaRPr sz="2400" dirty="0"/>
          </a:p>
          <a:p>
            <a:pPr marL="228600" lvl="0" indent="-64135" algn="l" rtl="0">
              <a:lnSpc>
                <a:spcPct val="90000"/>
              </a:lnSpc>
              <a:spcBef>
                <a:spcPts val="1000"/>
              </a:spcBef>
              <a:spcAft>
                <a:spcPts val="0"/>
              </a:spcAft>
              <a:buClr>
                <a:schemeClr val="dk1"/>
              </a:buClr>
              <a:buSzPct val="100000"/>
              <a:buFont typeface="Noto Sans Symbols"/>
              <a:buNone/>
            </a:pPr>
            <a:endParaRPr dirty="0"/>
          </a:p>
        </p:txBody>
      </p:sp>
      <p:sp>
        <p:nvSpPr>
          <p:cNvPr id="121" name="Google Shape;121;p16"/>
          <p:cNvSpPr txBox="1">
            <a:spLocks noGrp="1"/>
          </p:cNvSpPr>
          <p:nvPr>
            <p:ph type="sldNum" idx="4294967295"/>
          </p:nvPr>
        </p:nvSpPr>
        <p:spPr>
          <a:xfrm>
            <a:off x="11238270" y="6356350"/>
            <a:ext cx="58993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dirty="0"/>
          </a:p>
        </p:txBody>
      </p:sp>
      <p:sp>
        <p:nvSpPr>
          <p:cNvPr id="122" name="Google Shape;122;p16"/>
          <p:cNvSpPr txBox="1"/>
          <p:nvPr/>
        </p:nvSpPr>
        <p:spPr>
          <a:xfrm>
            <a:off x="472831" y="2540165"/>
            <a:ext cx="4103016"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800" dirty="0">
                <a:solidFill>
                  <a:schemeClr val="dk1"/>
                </a:solidFill>
                <a:latin typeface="Arial"/>
                <a:ea typeface="Arial"/>
                <a:cs typeface="Arial"/>
                <a:sym typeface="Arial"/>
              </a:rPr>
              <a:t>इस पाठ को पूरा करने पर आप निम्न कार्य कर सकेंगे:-</a:t>
            </a:r>
            <a:endParaRPr sz="2800" dirty="0"/>
          </a:p>
        </p:txBody>
      </p:sp>
      <p:sp>
        <p:nvSpPr>
          <p:cNvPr id="123" name="Google Shape;123;p16"/>
          <p:cNvSpPr/>
          <p:nvPr/>
        </p:nvSpPr>
        <p:spPr>
          <a:xfrm>
            <a:off x="4732146" y="1799823"/>
            <a:ext cx="690888" cy="58400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24" name="Google Shape;124;p16"/>
          <p:cNvSpPr/>
          <p:nvPr/>
        </p:nvSpPr>
        <p:spPr>
          <a:xfrm>
            <a:off x="4717476" y="2902683"/>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25" name="Google Shape;125;p16"/>
          <p:cNvSpPr/>
          <p:nvPr/>
        </p:nvSpPr>
        <p:spPr>
          <a:xfrm>
            <a:off x="4664088" y="4004647"/>
            <a:ext cx="690888" cy="739736"/>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126" name="Google Shape;126;p16"/>
          <p:cNvSpPr/>
          <p:nvPr/>
        </p:nvSpPr>
        <p:spPr>
          <a:xfrm>
            <a:off x="4649418" y="4991754"/>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4"/>
          <p:cNvSpPr/>
          <p:nvPr/>
        </p:nvSpPr>
        <p:spPr>
          <a:xfrm>
            <a:off x="5688623" y="1656280"/>
            <a:ext cx="6015949" cy="4960035"/>
          </a:xfrm>
          <a:prstGeom prst="rect">
            <a:avLst/>
          </a:prstGeom>
          <a:noFill/>
          <a:ln>
            <a:noFill/>
          </a:ln>
        </p:spPr>
        <p:txBody>
          <a:bodyPr spcFirstLastPara="1" wrap="square" lIns="91425" tIns="45700" rIns="91425" bIns="45700" anchor="t" anchorCtr="0">
            <a:noAutofit/>
          </a:bodyPr>
          <a:lstStyle/>
          <a:p>
            <a:pPr marL="457200" lvl="0" indent="-457200">
              <a:lnSpc>
                <a:spcPct val="150000"/>
              </a:lnSpc>
              <a:buClr>
                <a:schemeClr val="dk1"/>
              </a:buClr>
              <a:buSzPts val="3200"/>
              <a:buFont typeface="Noto Sans Symbols"/>
              <a:buChar char="▪"/>
            </a:pPr>
            <a:r>
              <a:rPr lang="en-US" sz="2400" dirty="0">
                <a:solidFill>
                  <a:schemeClr val="dk1"/>
                </a:solidFill>
                <a:latin typeface="Open Sans"/>
                <a:sym typeface="Arial"/>
              </a:rPr>
              <a:t>जब आप बिना मजबूत चिनाई वाली इमारत में काम कर रहे हों, तो ढीली और टूटी हुई पैरापेट </a:t>
            </a:r>
            <a:r>
              <a:rPr lang="en-US" sz="2400" dirty="0" err="1">
                <a:solidFill>
                  <a:schemeClr val="dk1"/>
                </a:solidFill>
                <a:latin typeface="Open Sans"/>
                <a:sym typeface="Arial"/>
              </a:rPr>
              <a:t>दीवारों</a:t>
            </a:r>
            <a:r>
              <a:rPr lang="en-US" sz="2400" dirty="0">
                <a:solidFill>
                  <a:schemeClr val="dk1"/>
                </a:solidFill>
                <a:latin typeface="Open Sans"/>
                <a:sym typeface="Arial"/>
              </a:rPr>
              <a:t> </a:t>
            </a:r>
            <a:r>
              <a:rPr lang="en-US" sz="2400" dirty="0">
                <a:solidFill>
                  <a:schemeClr val="dk1"/>
                </a:solidFill>
                <a:latin typeface="Open Sans"/>
              </a:rPr>
              <a:t>,</a:t>
            </a:r>
            <a:r>
              <a:rPr lang="en-US" sz="2400" dirty="0">
                <a:solidFill>
                  <a:schemeClr val="dk1"/>
                </a:solidFill>
                <a:latin typeface="Open Sans"/>
                <a:sym typeface="Arial"/>
              </a:rPr>
              <a:t> सजावटी चिनाई, दीवारों और फर्श के बीच टूटे हुए कनेक्शन, दीवारों के कोनों </a:t>
            </a:r>
            <a:r>
              <a:rPr lang="en-US" sz="2400" dirty="0" err="1">
                <a:solidFill>
                  <a:schemeClr val="dk1"/>
                </a:solidFill>
                <a:latin typeface="Open Sans"/>
                <a:sym typeface="Arial"/>
              </a:rPr>
              <a:t>में</a:t>
            </a:r>
            <a:r>
              <a:rPr lang="en-US" sz="2400" dirty="0">
                <a:solidFill>
                  <a:schemeClr val="dk1"/>
                </a:solidFill>
                <a:latin typeface="Open Sans"/>
                <a:sym typeface="Arial"/>
              </a:rPr>
              <a:t> </a:t>
            </a:r>
            <a:r>
              <a:rPr lang="en-US" sz="2400" dirty="0" err="1">
                <a:solidFill>
                  <a:schemeClr val="dk1"/>
                </a:solidFill>
                <a:latin typeface="Open Sans"/>
                <a:sym typeface="Arial"/>
              </a:rPr>
              <a:t>दरार</a:t>
            </a:r>
            <a:r>
              <a:rPr lang="en-US" sz="2400" dirty="0">
                <a:solidFill>
                  <a:schemeClr val="dk1"/>
                </a:solidFill>
                <a:latin typeface="Open Sans"/>
                <a:sym typeface="Arial"/>
              </a:rPr>
              <a:t> और असमर्थित और आंशिक रूप से ढहे हुए फर्श की जांच अवश्य करें।</a:t>
            </a:r>
            <a:endParaRPr sz="2400" dirty="0">
              <a:latin typeface="Open Sans"/>
            </a:endParaRPr>
          </a:p>
        </p:txBody>
      </p:sp>
      <p:sp>
        <p:nvSpPr>
          <p:cNvPr id="304" name="Google Shape;304;p34"/>
          <p:cNvSpPr txBox="1">
            <a:spLocks noGrp="1"/>
          </p:cNvSpPr>
          <p:nvPr>
            <p:ph type="title" idx="4294967295"/>
          </p:nvPr>
        </p:nvSpPr>
        <p:spPr>
          <a:xfrm>
            <a:off x="0" y="1989982"/>
            <a:ext cx="5561989" cy="2146315"/>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3600" b="1" dirty="0">
                <a:solidFill>
                  <a:srgbClr val="FF0000"/>
                </a:solidFill>
                <a:latin typeface="Open Sans"/>
                <a:ea typeface="Arial"/>
                <a:cs typeface="Arial"/>
                <a:sym typeface="Arial"/>
              </a:rPr>
              <a:t>भारी दीवार (यूआरएम) अप्रबलित चिनाई</a:t>
            </a:r>
            <a:endParaRPr lang="en-US" sz="4800" dirty="0">
              <a:solidFill>
                <a:srgbClr val="FF0000"/>
              </a:solidFill>
              <a:latin typeface="Open Sans"/>
            </a:endParaRPr>
          </a:p>
        </p:txBody>
      </p:sp>
      <p:sp>
        <p:nvSpPr>
          <p:cNvPr id="306" name="Google Shape;306;p34"/>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p:nvPr/>
        </p:nvSpPr>
        <p:spPr>
          <a:xfrm>
            <a:off x="6256915" y="2120780"/>
            <a:ext cx="5488448" cy="353943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इस श्रेणी की संरचनाएं आवासीय, वाणिज्यिक, औद्योगिक और राजमार्ग पुल हो सकती </a:t>
            </a:r>
            <a:r>
              <a:rPr lang="en-US" sz="2400" dirty="0" err="1">
                <a:solidFill>
                  <a:schemeClr val="dk1"/>
                </a:solidFill>
                <a:latin typeface="Open Sans"/>
                <a:sym typeface="Arial"/>
              </a:rPr>
              <a:t>हैं</a:t>
            </a:r>
            <a:r>
              <a:rPr lang="en-US" sz="2400" dirty="0">
                <a:solidFill>
                  <a:schemeClr val="dk1"/>
                </a:solidFill>
                <a:latin typeface="Open Sans"/>
                <a:sym typeface="Arial"/>
              </a:rPr>
              <a:t>।</a:t>
            </a:r>
          </a:p>
          <a:p>
            <a:pPr marL="457200" marR="0" lvl="0" indent="-457200" algn="l" rtl="0">
              <a:spcBef>
                <a:spcPts val="0"/>
              </a:spcBef>
              <a:spcAft>
                <a:spcPts val="0"/>
              </a:spcAft>
              <a:buClr>
                <a:schemeClr val="dk1"/>
              </a:buClr>
              <a:buSzPts val="3200"/>
              <a:buFont typeface="Noto Sans Symbols"/>
              <a:buChar char="▪"/>
            </a:pPr>
            <a:endParaRPr sz="2400" dirty="0">
              <a:latin typeface="Open Sans"/>
            </a:endParaRPr>
          </a:p>
          <a:p>
            <a:pPr marL="457200" indent="-457200" algn="just">
              <a:buClr>
                <a:schemeClr val="dk1"/>
              </a:buClr>
              <a:buSzPts val="3200"/>
              <a:buFont typeface="Noto Sans Symbols"/>
              <a:buChar char="▪"/>
            </a:pPr>
            <a:r>
              <a:rPr lang="hi-IN" sz="2400" dirty="0"/>
              <a:t>कंक्रीट के फ्रेम वाली संरचनाएँ अधिकतम 12 मंज़िल ऊँची हो सकती हैं।</a:t>
            </a:r>
            <a:endParaRPr sz="2400" dirty="0">
              <a:latin typeface="Open Sans"/>
            </a:endParaRPr>
          </a:p>
        </p:txBody>
      </p:sp>
      <p:sp>
        <p:nvSpPr>
          <p:cNvPr id="314" name="Google Shape;314;p35"/>
          <p:cNvSpPr txBox="1">
            <a:spLocks noGrp="1"/>
          </p:cNvSpPr>
          <p:nvPr>
            <p:ph type="title" idx="4294967295"/>
          </p:nvPr>
        </p:nvSpPr>
        <p:spPr>
          <a:xfrm>
            <a:off x="1488594" y="2696729"/>
            <a:ext cx="3877949"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भारी मंजिल</a:t>
            </a:r>
            <a:endParaRPr lang="en-US" sz="4000" dirty="0">
              <a:solidFill>
                <a:srgbClr val="FF0000"/>
              </a:solidFill>
              <a:latin typeface="Open Sans"/>
            </a:endParaRPr>
          </a:p>
        </p:txBody>
      </p:sp>
      <p:sp>
        <p:nvSpPr>
          <p:cNvPr id="316" name="Google Shape;316;p35"/>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p:nvPr/>
        </p:nvSpPr>
        <p:spPr>
          <a:xfrm>
            <a:off x="4886876" y="1651722"/>
            <a:ext cx="7305124" cy="452431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स्तंभों के सुदृढ़ीकरण के भीतर कंक्रीट </a:t>
            </a:r>
            <a:r>
              <a:rPr lang="en-US" sz="2400" dirty="0" err="1">
                <a:solidFill>
                  <a:schemeClr val="dk1"/>
                </a:solidFill>
                <a:sym typeface="Arial"/>
              </a:rPr>
              <a:t>का</a:t>
            </a:r>
            <a:r>
              <a:rPr lang="en-US" sz="2400" dirty="0">
                <a:solidFill>
                  <a:schemeClr val="dk1"/>
                </a:solidFill>
                <a:sym typeface="Arial"/>
              </a:rPr>
              <a:t> </a:t>
            </a:r>
            <a:r>
              <a:rPr lang="en-US" sz="2400" dirty="0" err="1">
                <a:solidFill>
                  <a:schemeClr val="dk1"/>
                </a:solidFill>
                <a:sym typeface="Arial"/>
              </a:rPr>
              <a:t>परिसीमन</a:t>
            </a:r>
            <a:r>
              <a:rPr lang="en-US" sz="2400" dirty="0">
                <a:solidFill>
                  <a:schemeClr val="dk1"/>
                </a:solidFill>
                <a:sym typeface="Arial"/>
              </a:rPr>
              <a:t> I</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प्रत्येक मंजिल रेखा पर स्तंभों </a:t>
            </a:r>
            <a:r>
              <a:rPr lang="en-US" sz="2400" dirty="0" err="1">
                <a:solidFill>
                  <a:schemeClr val="dk1"/>
                </a:solidFill>
                <a:sym typeface="Arial"/>
              </a:rPr>
              <a:t>में</a:t>
            </a:r>
            <a:r>
              <a:rPr lang="en-US" sz="2400" dirty="0">
                <a:solidFill>
                  <a:schemeClr val="dk1"/>
                </a:solidFill>
                <a:sym typeface="Arial"/>
              </a:rPr>
              <a:t> </a:t>
            </a:r>
            <a:r>
              <a:rPr lang="en-US" sz="2400" dirty="0" err="1">
                <a:solidFill>
                  <a:schemeClr val="dk1"/>
                </a:solidFill>
                <a:sym typeface="Arial"/>
              </a:rPr>
              <a:t>दरार</a:t>
            </a:r>
            <a:r>
              <a:rPr lang="en-US" sz="2400" dirty="0">
                <a:solidFill>
                  <a:schemeClr val="dk1"/>
                </a:solidFill>
                <a:sym typeface="Arial"/>
              </a:rPr>
              <a:t> I</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सहायक स्तंभों के समीप प्रमुख बीमों में </a:t>
            </a:r>
            <a:r>
              <a:rPr lang="en-US" sz="2400" dirty="0" err="1">
                <a:solidFill>
                  <a:schemeClr val="dk1"/>
                </a:solidFill>
                <a:sym typeface="Arial"/>
              </a:rPr>
              <a:t>विकर्णीय</a:t>
            </a:r>
            <a:r>
              <a:rPr lang="en-US" sz="2400" dirty="0">
                <a:solidFill>
                  <a:schemeClr val="dk1"/>
                </a:solidFill>
                <a:sym typeface="Arial"/>
              </a:rPr>
              <a:t> </a:t>
            </a:r>
            <a:r>
              <a:rPr lang="en-US" sz="2400" dirty="0" err="1">
                <a:solidFill>
                  <a:schemeClr val="dk1"/>
                </a:solidFill>
                <a:sym typeface="Arial"/>
              </a:rPr>
              <a:t>दरार</a:t>
            </a:r>
            <a:r>
              <a:rPr lang="en-US" sz="2400" dirty="0">
                <a:solidFill>
                  <a:schemeClr val="dk1"/>
                </a:solidFill>
                <a:sym typeface="Arial"/>
              </a:rPr>
              <a:t> I</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खड़ी दीवारों </a:t>
            </a:r>
            <a:r>
              <a:rPr lang="en-US" sz="2400" dirty="0" err="1">
                <a:solidFill>
                  <a:schemeClr val="dk1"/>
                </a:solidFill>
                <a:sym typeface="Arial"/>
              </a:rPr>
              <a:t>में</a:t>
            </a:r>
            <a:r>
              <a:rPr lang="en-US" sz="2400" dirty="0">
                <a:solidFill>
                  <a:schemeClr val="dk1"/>
                </a:solidFill>
                <a:sym typeface="Arial"/>
              </a:rPr>
              <a:t> </a:t>
            </a:r>
            <a:r>
              <a:rPr lang="en-US" sz="2400" dirty="0" err="1">
                <a:solidFill>
                  <a:schemeClr val="dk1"/>
                </a:solidFill>
                <a:sym typeface="Arial"/>
              </a:rPr>
              <a:t>दरारें</a:t>
            </a:r>
            <a:r>
              <a:rPr lang="en-US" sz="2400" dirty="0">
                <a:solidFill>
                  <a:schemeClr val="dk1"/>
                </a:solidFill>
                <a:sym typeface="Arial"/>
              </a:rPr>
              <a:t> I</a:t>
            </a:r>
            <a:endParaRPr sz="2400" dirty="0"/>
          </a:p>
        </p:txBody>
      </p:sp>
      <p:sp>
        <p:nvSpPr>
          <p:cNvPr id="324" name="Google Shape;324;p36"/>
          <p:cNvSpPr txBox="1">
            <a:spLocks noGrp="1"/>
          </p:cNvSpPr>
          <p:nvPr>
            <p:ph type="title" idx="4294967295"/>
          </p:nvPr>
        </p:nvSpPr>
        <p:spPr>
          <a:xfrm>
            <a:off x="731068" y="1819748"/>
            <a:ext cx="3795665" cy="2553076"/>
          </a:xfrm>
          <a:prstGeom prst="rect">
            <a:avLst/>
          </a:prstGeom>
          <a:solidFill>
            <a:schemeClr val="bg1"/>
          </a:solidFill>
          <a:ln>
            <a:noFill/>
          </a:ln>
        </p:spPr>
        <p:txBody>
          <a:bodyPr spcFirstLastPara="1" wrap="square" lIns="91425" tIns="45700" rIns="91425" bIns="45700" anchor="ctr" anchorCtr="0">
            <a:noAutofit/>
          </a:bodyPr>
          <a:lstStyle/>
          <a:p>
            <a:pPr algn="ctr">
              <a:buClr>
                <a:srgbClr val="C00000"/>
              </a:buClr>
              <a:buSzPts val="3200"/>
            </a:pPr>
            <a:r>
              <a:rPr lang="hi-IN" dirty="0">
                <a:solidFill>
                  <a:srgbClr val="FF0000"/>
                </a:solidFill>
              </a:rPr>
              <a:t>बचावकर्ता को संरचना की स्थिरता का मूल्यांकन जाँच  करना चाहिए</a:t>
            </a:r>
            <a:br>
              <a:rPr lang="hi-IN" dirty="0"/>
            </a:br>
            <a:endParaRPr lang="en-US" sz="5400" b="1" dirty="0">
              <a:solidFill>
                <a:srgbClr val="FF0000"/>
              </a:solidFill>
              <a:latin typeface="Open Sans"/>
            </a:endParaRPr>
          </a:p>
        </p:txBody>
      </p:sp>
      <p:sp>
        <p:nvSpPr>
          <p:cNvPr id="326" name="Google Shape;326;p36"/>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p:nvPr/>
        </p:nvSpPr>
        <p:spPr>
          <a:xfrm>
            <a:off x="6779129" y="1371600"/>
            <a:ext cx="5091882" cy="5486400"/>
          </a:xfrm>
          <a:prstGeom prst="rect">
            <a:avLst/>
          </a:prstGeom>
          <a:noFill/>
          <a:ln>
            <a:noFill/>
          </a:ln>
        </p:spPr>
        <p:txBody>
          <a:bodyPr spcFirstLastPara="1" wrap="square" lIns="91425" tIns="45700" rIns="91425" bIns="45700" anchor="t" anchorCtr="0">
            <a:noAutofit/>
          </a:bodyPr>
          <a:lstStyle/>
          <a:p>
            <a:pPr marL="457200" lvl="0" indent="-457200">
              <a:buClr>
                <a:schemeClr val="dk1"/>
              </a:buClr>
              <a:buSzPts val="3200"/>
              <a:buFont typeface="Noto Sans Symbols"/>
              <a:buChar char="▪"/>
            </a:pPr>
            <a:r>
              <a:rPr lang="hi-IN" sz="2400" dirty="0">
                <a:solidFill>
                  <a:schemeClr val="dk1"/>
                </a:solidFill>
                <a:latin typeface="Open Sans"/>
              </a:rPr>
              <a:t>इनमें भारी फर्श और कुछ भारी दीवारें होती हैं।</a:t>
            </a:r>
            <a:endParaRPr sz="24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यह वाणिज्यिक या आवासीय हो सकता है और इसमें पूर्व-निर्मित पार्किंग सुविधाएं भी शामिल हो सकती </a:t>
            </a:r>
            <a:r>
              <a:rPr lang="en-US" sz="2400" dirty="0" err="1">
                <a:solidFill>
                  <a:schemeClr val="dk1"/>
                </a:solidFill>
                <a:latin typeface="Open Sans"/>
                <a:sym typeface="Arial"/>
              </a:rPr>
              <a:t>हैं</a:t>
            </a:r>
            <a:r>
              <a:rPr lang="en-US" sz="2400" dirty="0">
                <a:solidFill>
                  <a:schemeClr val="dk1"/>
                </a:solidFill>
                <a:latin typeface="Open Sans"/>
                <a:sym typeface="Arial"/>
              </a:rPr>
              <a:t>।</a:t>
            </a:r>
          </a:p>
          <a:p>
            <a:pPr marL="457200" marR="0" lvl="0" indent="-457200" algn="just" rtl="0">
              <a:spcBef>
                <a:spcPts val="0"/>
              </a:spcBef>
              <a:spcAft>
                <a:spcPts val="0"/>
              </a:spcAft>
              <a:buClr>
                <a:schemeClr val="dk1"/>
              </a:buClr>
              <a:buSzPts val="3200"/>
              <a:buFont typeface="Noto Sans Symbols"/>
              <a:buChar char="▪"/>
            </a:pPr>
            <a:endParaRPr sz="2400" dirty="0">
              <a:latin typeface="Open Sans"/>
            </a:endParaRPr>
          </a:p>
          <a:p>
            <a:pPr marL="457200" lvl="0" indent="-457200">
              <a:buClr>
                <a:schemeClr val="dk1"/>
              </a:buClr>
              <a:buSzPts val="3200"/>
              <a:buFont typeface="Noto Sans Symbols"/>
              <a:buChar char="▪"/>
            </a:pPr>
            <a:r>
              <a:rPr lang="hi-IN" sz="2400" dirty="0">
                <a:solidFill>
                  <a:schemeClr val="tx1"/>
                </a:solidFill>
                <a:latin typeface="Open Sans"/>
              </a:rPr>
              <a:t>इनकी ऊँचाई सामान्यतः 1 से 12 मंज़िल तक होती है।</a:t>
            </a:r>
          </a:p>
          <a:p>
            <a:pPr marL="457200" lvl="0" indent="-457200">
              <a:buClr>
                <a:schemeClr val="dk1"/>
              </a:buClr>
              <a:buSzPts val="3200"/>
              <a:buFont typeface="Noto Sans Symbols"/>
              <a:buChar char="▪"/>
            </a:pP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मुख्य कमजोरी भागों के अंतर्संबंध में है: स्लैब से दीवार/बीम; बीम से स्तंभ; दीवार </a:t>
            </a:r>
            <a:r>
              <a:rPr lang="en-US" sz="2400" dirty="0" err="1">
                <a:solidFill>
                  <a:schemeClr val="dk1"/>
                </a:solidFill>
                <a:latin typeface="Open Sans"/>
                <a:sym typeface="Arial"/>
              </a:rPr>
              <a:t>से</a:t>
            </a:r>
            <a:r>
              <a:rPr lang="en-US" sz="2400" dirty="0">
                <a:solidFill>
                  <a:schemeClr val="dk1"/>
                </a:solidFill>
                <a:latin typeface="Open Sans"/>
                <a:sym typeface="Arial"/>
              </a:rPr>
              <a:t> </a:t>
            </a:r>
            <a:r>
              <a:rPr lang="en-US" sz="2400" dirty="0" err="1">
                <a:solidFill>
                  <a:schemeClr val="dk1"/>
                </a:solidFill>
                <a:latin typeface="Open Sans"/>
                <a:sym typeface="Arial"/>
              </a:rPr>
              <a:t>स्लैब</a:t>
            </a:r>
            <a:r>
              <a:rPr lang="en-US" sz="2400" dirty="0">
                <a:solidFill>
                  <a:schemeClr val="dk1"/>
                </a:solidFill>
                <a:latin typeface="Open Sans"/>
                <a:sym typeface="Arial"/>
              </a:rPr>
              <a:t> आदि।</a:t>
            </a:r>
            <a:endParaRPr sz="2400" dirty="0">
              <a:latin typeface="Open Sans"/>
            </a:endParaRPr>
          </a:p>
        </p:txBody>
      </p:sp>
      <p:sp>
        <p:nvSpPr>
          <p:cNvPr id="333" name="Google Shape;333;p37"/>
          <p:cNvSpPr txBox="1">
            <a:spLocks noGrp="1"/>
          </p:cNvSpPr>
          <p:nvPr>
            <p:ph type="title" idx="4294967295"/>
          </p:nvPr>
        </p:nvSpPr>
        <p:spPr>
          <a:xfrm>
            <a:off x="0" y="3005750"/>
            <a:ext cx="6690512"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पूर्व-निर्मित कंक्रीट इमारतें</a:t>
            </a:r>
            <a:endParaRPr lang="en-US" sz="5400" dirty="0">
              <a:solidFill>
                <a:srgbClr val="FF0000"/>
              </a:solidFill>
              <a:latin typeface="Open Sans"/>
            </a:endParaRPr>
          </a:p>
        </p:txBody>
      </p:sp>
      <p:sp>
        <p:nvSpPr>
          <p:cNvPr id="335" name="Google Shape;335;p37"/>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p:nvPr/>
        </p:nvSpPr>
        <p:spPr>
          <a:xfrm>
            <a:off x="5750705" y="1954617"/>
            <a:ext cx="6234820" cy="353943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बुरी तरह से टूटी </a:t>
            </a:r>
            <a:r>
              <a:rPr lang="en-US" sz="2400" dirty="0" err="1">
                <a:solidFill>
                  <a:schemeClr val="dk1"/>
                </a:solidFill>
                <a:latin typeface="Open Sans"/>
                <a:sym typeface="Arial"/>
              </a:rPr>
              <a:t>दीवारें</a:t>
            </a:r>
            <a:r>
              <a:rPr lang="en-US" sz="2400" dirty="0">
                <a:solidFill>
                  <a:schemeClr val="dk1"/>
                </a:solidFill>
                <a:latin typeface="Open Sans"/>
                <a:sym typeface="Arial"/>
              </a:rPr>
              <a:t>, </a:t>
            </a:r>
            <a:r>
              <a:rPr lang="en-US" sz="2400" b="1" dirty="0" err="1">
                <a:solidFill>
                  <a:schemeClr val="dk1"/>
                </a:solidFill>
                <a:latin typeface="Open Sans"/>
                <a:sym typeface="Arial"/>
              </a:rPr>
              <a:t>बीम-टू-स्तंभ</a:t>
            </a:r>
            <a:r>
              <a:rPr lang="en-US" sz="2400" b="1" dirty="0">
                <a:solidFill>
                  <a:schemeClr val="dk1"/>
                </a:solidFill>
                <a:latin typeface="Open Sans"/>
                <a:sym typeface="Arial"/>
              </a:rPr>
              <a:t> </a:t>
            </a:r>
            <a:r>
              <a:rPr lang="en-US" sz="2400" dirty="0" err="1">
                <a:solidFill>
                  <a:schemeClr val="dk1"/>
                </a:solidFill>
                <a:latin typeface="Open Sans"/>
                <a:sym typeface="Arial"/>
              </a:rPr>
              <a:t>टूटे</a:t>
            </a:r>
            <a:r>
              <a:rPr lang="en-US" sz="2400" dirty="0">
                <a:solidFill>
                  <a:schemeClr val="dk1"/>
                </a:solidFill>
                <a:latin typeface="Open Sans"/>
                <a:sym typeface="Arial"/>
              </a:rPr>
              <a:t> हुए वेल्ड और फटे हुए कॉर्बल्स के लिए कनेक्शन, जोड़ों के ऊपर और नीचे स्तंभों </a:t>
            </a:r>
            <a:r>
              <a:rPr lang="en-US" sz="2400" dirty="0" err="1">
                <a:solidFill>
                  <a:schemeClr val="dk1"/>
                </a:solidFill>
                <a:latin typeface="Open Sans"/>
                <a:sym typeface="Arial"/>
              </a:rPr>
              <a:t>में</a:t>
            </a:r>
            <a:r>
              <a:rPr lang="en-US" sz="2400" dirty="0">
                <a:solidFill>
                  <a:schemeClr val="dk1"/>
                </a:solidFill>
                <a:latin typeface="Open Sans"/>
                <a:sym typeface="Arial"/>
              </a:rPr>
              <a:t> </a:t>
            </a:r>
            <a:r>
              <a:rPr lang="en-US" sz="2400" dirty="0" err="1">
                <a:solidFill>
                  <a:schemeClr val="dk1"/>
                </a:solidFill>
                <a:latin typeface="Open Sans"/>
                <a:sym typeface="Arial"/>
              </a:rPr>
              <a:t>दरार</a:t>
            </a:r>
            <a:r>
              <a:rPr lang="en-US" sz="2400" dirty="0">
                <a:solidFill>
                  <a:schemeClr val="dk1"/>
                </a:solidFill>
                <a:latin typeface="Open Sans"/>
                <a:sym typeface="Arial"/>
              </a:rPr>
              <a:t> और फर्श क्षेत्रों में दीवार पैनल कनेक्शन और कतरनी दीवार कनेक्शन।</a:t>
            </a:r>
            <a:endParaRPr dirty="0">
              <a:latin typeface="Open Sans"/>
            </a:endParaRPr>
          </a:p>
        </p:txBody>
      </p:sp>
      <p:sp>
        <p:nvSpPr>
          <p:cNvPr id="342" name="Google Shape;342;p38"/>
          <p:cNvSpPr txBox="1">
            <a:spLocks noGrp="1"/>
          </p:cNvSpPr>
          <p:nvPr>
            <p:ph type="title" idx="4294967295"/>
          </p:nvPr>
        </p:nvSpPr>
        <p:spPr>
          <a:xfrm>
            <a:off x="1" y="1954617"/>
            <a:ext cx="5558828" cy="2470259"/>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Arial"/>
              <a:buNone/>
            </a:pPr>
            <a:r>
              <a:rPr lang="en-US" sz="4000" b="1" dirty="0">
                <a:solidFill>
                  <a:srgbClr val="FF0000"/>
                </a:solidFill>
                <a:latin typeface="Open Sans"/>
                <a:ea typeface="Arial"/>
                <a:cs typeface="Arial"/>
                <a:sym typeface="Arial"/>
              </a:rPr>
              <a:t>पूर्व-निर्मित इमारत के ढहने पर बचाव दल को जाँच करनी चाहिए</a:t>
            </a:r>
            <a:endParaRPr lang="en-US" sz="5400" dirty="0">
              <a:solidFill>
                <a:srgbClr val="FF0000"/>
              </a:solidFill>
              <a:latin typeface="Open Sans"/>
            </a:endParaRPr>
          </a:p>
        </p:txBody>
      </p:sp>
      <p:sp>
        <p:nvSpPr>
          <p:cNvPr id="344" name="Google Shape;344;p38"/>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9"/>
          <p:cNvSpPr/>
          <p:nvPr/>
        </p:nvSpPr>
        <p:spPr>
          <a:xfrm>
            <a:off x="6047713" y="2134377"/>
            <a:ext cx="5579735" cy="374011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Wingdings" panose="05000000000000000000" pitchFamily="2" charset="2"/>
              <a:buChar char="§"/>
            </a:pPr>
            <a:r>
              <a:rPr lang="en-US" sz="2400" dirty="0">
                <a:solidFill>
                  <a:schemeClr val="dk1"/>
                </a:solidFill>
                <a:latin typeface="Open Sans"/>
                <a:sym typeface="Arial"/>
              </a:rPr>
              <a:t>भूकंपीय गतिविधि या अन्य बल के कारण संरचनात्मक और गैर-संरचनात्मक क्षति होने पर, संरचना की विशेषताओं को उसमें हुई क्षति से जोड़ना महत्वपूर्ण है।</a:t>
            </a:r>
            <a:endParaRPr sz="1100" dirty="0">
              <a:latin typeface="Open Sans"/>
            </a:endParaRPr>
          </a:p>
        </p:txBody>
      </p:sp>
      <p:sp>
        <p:nvSpPr>
          <p:cNvPr id="351" name="Google Shape;351;p39"/>
          <p:cNvSpPr txBox="1">
            <a:spLocks noGrp="1"/>
          </p:cNvSpPr>
          <p:nvPr>
            <p:ph type="title" idx="4294967295"/>
          </p:nvPr>
        </p:nvSpPr>
        <p:spPr>
          <a:xfrm>
            <a:off x="291427" y="2286777"/>
            <a:ext cx="5756286"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एक संरचना की विशेषताएँ</a:t>
            </a:r>
            <a:endParaRPr lang="en-US" dirty="0">
              <a:solidFill>
                <a:srgbClr val="FF0000"/>
              </a:solidFill>
              <a:latin typeface="Open Sans"/>
            </a:endParaRPr>
          </a:p>
        </p:txBody>
      </p:sp>
      <p:sp>
        <p:nvSpPr>
          <p:cNvPr id="353" name="Google Shape;353;p39"/>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0"/>
          <p:cNvSpPr/>
          <p:nvPr/>
        </p:nvSpPr>
        <p:spPr>
          <a:xfrm>
            <a:off x="4551516" y="1352957"/>
            <a:ext cx="7305124"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sym typeface="Arial"/>
              </a:rPr>
              <a:t>किसी संरचना की सामान्य विशेषताओं में निम्नलिखित तत्व शामिल हैं:</a:t>
            </a:r>
            <a:endParaRPr sz="2400" dirty="0"/>
          </a:p>
          <a:p>
            <a:pPr marL="0" marR="0" lvl="0" indent="0" algn="l" rtl="0">
              <a:spcBef>
                <a:spcPts val="0"/>
              </a:spcBef>
              <a:spcAft>
                <a:spcPts val="0"/>
              </a:spcAft>
              <a:buNone/>
            </a:pPr>
            <a:endParaRPr sz="2400" dirty="0">
              <a:solidFill>
                <a:schemeClr val="dk1"/>
              </a:solidFill>
              <a:sym typeface="Arial"/>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b="1" dirty="0" err="1">
                <a:solidFill>
                  <a:schemeClr val="dk1"/>
                </a:solidFill>
                <a:sym typeface="Arial"/>
              </a:rPr>
              <a:t>अधिभोग</a:t>
            </a:r>
            <a:r>
              <a:rPr lang="hi-IN" sz="2400" b="1" dirty="0">
                <a:solidFill>
                  <a:schemeClr val="dk1"/>
                </a:solidFill>
                <a:sym typeface="Arial"/>
              </a:rPr>
              <a:t> (</a:t>
            </a:r>
            <a:r>
              <a:rPr lang="hi-IN" sz="2400" b="1" dirty="0" err="1">
                <a:solidFill>
                  <a:schemeClr val="dk1"/>
                </a:solidFill>
                <a:sym typeface="Arial"/>
              </a:rPr>
              <a:t>occupancy</a:t>
            </a:r>
            <a:r>
              <a:rPr lang="hi-IN" sz="2400" b="1" dirty="0">
                <a:solidFill>
                  <a:schemeClr val="dk1"/>
                </a:solidFill>
              </a:rPr>
              <a:t>)</a:t>
            </a:r>
            <a:r>
              <a:rPr lang="en-US" sz="2400" b="1" dirty="0">
                <a:solidFill>
                  <a:schemeClr val="dk1"/>
                </a:solidFill>
                <a:sym typeface="Arial"/>
              </a:rPr>
              <a:t> </a:t>
            </a:r>
            <a:r>
              <a:rPr lang="en-US" sz="2400" dirty="0" err="1">
                <a:solidFill>
                  <a:schemeClr val="dk1"/>
                </a:solidFill>
                <a:sym typeface="Arial"/>
              </a:rPr>
              <a:t>प्रकार</a:t>
            </a:r>
            <a:endParaRPr sz="2400" dirty="0"/>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sym typeface="Arial"/>
              </a:rPr>
              <a:t>मूल संरचना/योजना में संशोधन (यदि लागू </a:t>
            </a:r>
            <a:r>
              <a:rPr lang="en-US" sz="2400" dirty="0" err="1">
                <a:solidFill>
                  <a:schemeClr val="dk1"/>
                </a:solidFill>
                <a:sym typeface="Arial"/>
              </a:rPr>
              <a:t>हो</a:t>
            </a:r>
            <a:r>
              <a:rPr lang="en-US" sz="2400" dirty="0">
                <a:solidFill>
                  <a:schemeClr val="dk1"/>
                </a:solidFill>
                <a:sym typeface="Arial"/>
              </a:rPr>
              <a:t>)</a:t>
            </a:r>
          </a:p>
          <a:p>
            <a:pPr marL="285750" indent="-285750">
              <a:lnSpc>
                <a:spcPct val="150000"/>
              </a:lnSpc>
              <a:buFont typeface="Wingdings" panose="05000000000000000000" pitchFamily="2" charset="2"/>
              <a:buChar char="§"/>
            </a:pPr>
            <a:r>
              <a:rPr lang="en-IN" sz="2400" dirty="0"/>
              <a:t>   </a:t>
            </a:r>
            <a:r>
              <a:rPr lang="hi-IN" sz="2400" dirty="0"/>
              <a:t>उपयोगिताओं का स्थान</a:t>
            </a:r>
            <a:endParaRPr lang="hi-IN" dirty="0"/>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err="1">
                <a:solidFill>
                  <a:schemeClr val="dk1"/>
                </a:solidFill>
                <a:sym typeface="Arial"/>
              </a:rPr>
              <a:t>अंतर्वस्तु</a:t>
            </a:r>
            <a:r>
              <a:rPr lang="hi-IN" sz="2400" dirty="0">
                <a:solidFill>
                  <a:schemeClr val="dk1"/>
                </a:solidFill>
                <a:sym typeface="Arial"/>
              </a:rPr>
              <a:t> (</a:t>
            </a:r>
            <a:r>
              <a:rPr lang="hi-IN" sz="2400" dirty="0" err="1">
                <a:solidFill>
                  <a:schemeClr val="dk1"/>
                </a:solidFill>
                <a:sym typeface="Arial"/>
              </a:rPr>
              <a:t>content</a:t>
            </a:r>
            <a:r>
              <a:rPr lang="hi-IN" sz="2400" dirty="0">
                <a:solidFill>
                  <a:schemeClr val="dk1"/>
                </a:solidFill>
              </a:rPr>
              <a:t>)</a:t>
            </a:r>
            <a:endParaRPr sz="2400" dirty="0"/>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sym typeface="Arial"/>
              </a:rPr>
              <a:t>रहने वालों की संख्या</a:t>
            </a:r>
            <a:endParaRPr sz="2400" dirty="0"/>
          </a:p>
        </p:txBody>
      </p:sp>
      <p:sp>
        <p:nvSpPr>
          <p:cNvPr id="359" name="Google Shape;359;p40"/>
          <p:cNvSpPr txBox="1">
            <a:spLocks noGrp="1"/>
          </p:cNvSpPr>
          <p:nvPr>
            <p:ph type="title" idx="4294967295"/>
          </p:nvPr>
        </p:nvSpPr>
        <p:spPr>
          <a:xfrm>
            <a:off x="1" y="2267712"/>
            <a:ext cx="3813048" cy="1495816"/>
          </a:xfrm>
          <a:prstGeom prst="rect">
            <a:avLst/>
          </a:prstGeom>
          <a:solidFill>
            <a:schemeClr val="bg1"/>
          </a:solidFill>
          <a:ln>
            <a:noFill/>
          </a:ln>
        </p:spPr>
        <p:txBody>
          <a:bodyPr spcFirstLastPara="1" wrap="square" lIns="91425" tIns="45700" rIns="91425" bIns="45700" anchor="ctr" anchorCtr="0">
            <a:noAutofit/>
          </a:bodyPr>
          <a:lstStyle/>
          <a:p>
            <a:pPr algn="ctr">
              <a:lnSpc>
                <a:spcPct val="150000"/>
              </a:lnSpc>
              <a:buClr>
                <a:srgbClr val="C00000"/>
              </a:buClr>
              <a:buSzPts val="4000"/>
            </a:pPr>
            <a:r>
              <a:rPr lang="en-US" sz="4000" b="1" dirty="0" err="1">
                <a:solidFill>
                  <a:srgbClr val="FF0000"/>
                </a:solidFill>
                <a:latin typeface="Open Sans"/>
                <a:ea typeface="Arial"/>
                <a:cs typeface="Arial"/>
                <a:sym typeface="Arial"/>
              </a:rPr>
              <a:t>सामान्य</a:t>
            </a:r>
            <a:r>
              <a:rPr lang="en-US" sz="4000" b="1" dirty="0">
                <a:solidFill>
                  <a:srgbClr val="FF0000"/>
                </a:solidFill>
                <a:latin typeface="Open Sans"/>
                <a:ea typeface="Arial"/>
                <a:cs typeface="Arial"/>
                <a:sym typeface="Arial"/>
              </a:rPr>
              <a:t> </a:t>
            </a:r>
            <a:r>
              <a:rPr lang="hi-IN" dirty="0">
                <a:solidFill>
                  <a:srgbClr val="FF0000"/>
                </a:solidFill>
              </a:rPr>
              <a:t>विशेषताएँ</a:t>
            </a:r>
            <a:br>
              <a:rPr lang="hi-IN" dirty="0"/>
            </a:br>
            <a:endParaRPr lang="en-US" dirty="0">
              <a:solidFill>
                <a:srgbClr val="FF0000"/>
              </a:solidFill>
              <a:latin typeface="Open Sans"/>
            </a:endParaRPr>
          </a:p>
        </p:txBody>
      </p:sp>
      <p:sp>
        <p:nvSpPr>
          <p:cNvPr id="361" name="Google Shape;361;p40"/>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1"/>
          <p:cNvSpPr/>
          <p:nvPr/>
        </p:nvSpPr>
        <p:spPr>
          <a:xfrm>
            <a:off x="6111088" y="1352957"/>
            <a:ext cx="5745551"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sym typeface="Arial"/>
              </a:rPr>
              <a:t>किसी संरचना की स्थापत्य विशेषताओं में निम्नलिखित तत्व शामिल हैं:</a:t>
            </a:r>
            <a:endParaRPr sz="2400" dirty="0"/>
          </a:p>
          <a:p>
            <a:pPr marL="457200" lvl="0" indent="-457200">
              <a:buClr>
                <a:schemeClr val="dk1"/>
              </a:buClr>
              <a:buSzPts val="3200"/>
              <a:buFont typeface="Noto Sans Symbols"/>
              <a:buChar char="▪"/>
            </a:pPr>
            <a:r>
              <a:rPr lang="en-US" sz="2400" dirty="0">
                <a:solidFill>
                  <a:schemeClr val="dk1"/>
                </a:solidFill>
                <a:sym typeface="Arial"/>
              </a:rPr>
              <a:t>इमारत और नींव </a:t>
            </a:r>
            <a:r>
              <a:rPr lang="en-US" sz="2400" dirty="0" err="1">
                <a:solidFill>
                  <a:schemeClr val="dk1"/>
                </a:solidFill>
                <a:sym typeface="Arial"/>
              </a:rPr>
              <a:t>का</a:t>
            </a:r>
            <a:r>
              <a:rPr lang="en-US" sz="2400" dirty="0">
                <a:solidFill>
                  <a:schemeClr val="dk1"/>
                </a:solidFill>
                <a:sym typeface="Arial"/>
              </a:rPr>
              <a:t> </a:t>
            </a:r>
            <a:r>
              <a:rPr lang="en-US" sz="2400" dirty="0" err="1">
                <a:solidFill>
                  <a:schemeClr val="dk1"/>
                </a:solidFill>
                <a:sym typeface="Arial"/>
              </a:rPr>
              <a:t>आकार</a:t>
            </a:r>
            <a:r>
              <a:rPr lang="hi-IN" sz="2400" dirty="0">
                <a:solidFill>
                  <a:schemeClr val="dk1"/>
                </a:solidFill>
                <a:latin typeface="Kruti Dev 011" panose="00000700000000000000" pitchFamily="2" charset="0"/>
                <a:sym typeface="Arial"/>
              </a:rPr>
              <a:t>,</a:t>
            </a:r>
            <a:r>
              <a:rPr lang="en-US" sz="2400" dirty="0">
                <a:solidFill>
                  <a:schemeClr val="dk1"/>
                </a:solidFill>
                <a:sym typeface="Arial"/>
              </a:rPr>
              <a:t> ऊंचाई </a:t>
            </a:r>
            <a:r>
              <a:rPr lang="en-US" sz="2400" dirty="0" err="1">
                <a:solidFill>
                  <a:schemeClr val="dk1"/>
                </a:solidFill>
                <a:sym typeface="Arial"/>
              </a:rPr>
              <a:t>और</a:t>
            </a:r>
            <a:r>
              <a:rPr lang="en-US" sz="2400" dirty="0">
                <a:solidFill>
                  <a:schemeClr val="dk1"/>
                </a:solidFill>
                <a:sym typeface="Arial"/>
              </a:rPr>
              <a:t> </a:t>
            </a:r>
            <a:r>
              <a:rPr lang="en-US" sz="2400" b="1" dirty="0" err="1">
                <a:solidFill>
                  <a:schemeClr val="dk1"/>
                </a:solidFill>
                <a:sym typeface="Arial"/>
              </a:rPr>
              <a:t>फर्श</a:t>
            </a:r>
            <a:r>
              <a:rPr lang="en-US" sz="2400" b="1" dirty="0">
                <a:solidFill>
                  <a:schemeClr val="dk1"/>
                </a:solidFill>
                <a:sym typeface="Arial"/>
              </a:rPr>
              <a:t> </a:t>
            </a:r>
            <a:r>
              <a:rPr lang="en-US" sz="2400" dirty="0" err="1">
                <a:solidFill>
                  <a:schemeClr val="dk1"/>
                </a:solidFill>
              </a:rPr>
              <a:t>संख्या</a:t>
            </a:r>
            <a:r>
              <a:rPr lang="en-US" sz="2400" dirty="0">
                <a:solidFill>
                  <a:schemeClr val="dk1"/>
                </a:solidFill>
                <a:sym typeface="Arial"/>
              </a:rPr>
              <a:t> </a:t>
            </a:r>
            <a:endParaRPr sz="2400" dirty="0"/>
          </a:p>
          <a:p>
            <a:pPr marL="457200" lvl="0" indent="-457200">
              <a:buClr>
                <a:schemeClr val="dk1"/>
              </a:buClr>
              <a:buSzPts val="3200"/>
              <a:buFont typeface="Noto Sans Symbols"/>
              <a:buChar char="▪"/>
            </a:pPr>
            <a:r>
              <a:rPr lang="en-US" sz="2400" b="1" dirty="0" err="1">
                <a:solidFill>
                  <a:schemeClr val="dk1"/>
                </a:solidFill>
                <a:sym typeface="Arial"/>
              </a:rPr>
              <a:t>तहखाने</a:t>
            </a:r>
            <a:r>
              <a:rPr lang="hi-IN" sz="2400" b="1" dirty="0">
                <a:solidFill>
                  <a:schemeClr val="dk1"/>
                </a:solidFill>
                <a:sym typeface="Arial"/>
              </a:rPr>
              <a:t> (</a:t>
            </a:r>
            <a:r>
              <a:rPr lang="hi-IN" sz="2400" b="1" dirty="0" err="1">
                <a:solidFill>
                  <a:schemeClr val="dk1"/>
                </a:solidFill>
                <a:sym typeface="Arial"/>
              </a:rPr>
              <a:t>basement</a:t>
            </a:r>
            <a:r>
              <a:rPr lang="hi-IN" sz="2400" b="1" dirty="0">
                <a:solidFill>
                  <a:schemeClr val="dk1"/>
                </a:solidFill>
              </a:rPr>
              <a:t>)</a:t>
            </a:r>
            <a:r>
              <a:rPr lang="en-US" sz="2400" b="1" dirty="0">
                <a:solidFill>
                  <a:schemeClr val="dk1"/>
                </a:solidFill>
                <a:sym typeface="Arial"/>
              </a:rPr>
              <a:t> </a:t>
            </a:r>
            <a:r>
              <a:rPr lang="en-US" sz="2400" b="1" dirty="0" err="1">
                <a:solidFill>
                  <a:schemeClr val="dk1"/>
                </a:solidFill>
                <a:sym typeface="Arial"/>
              </a:rPr>
              <a:t>के</a:t>
            </a:r>
            <a:r>
              <a:rPr lang="en-US" sz="2400" b="1" dirty="0">
                <a:solidFill>
                  <a:schemeClr val="dk1"/>
                </a:solidFill>
                <a:sym typeface="Arial"/>
              </a:rPr>
              <a:t> </a:t>
            </a:r>
            <a:r>
              <a:rPr lang="en-US" sz="2400" b="1" dirty="0" err="1">
                <a:solidFill>
                  <a:schemeClr val="dk1"/>
                </a:solidFill>
                <a:sym typeface="Arial"/>
              </a:rPr>
              <a:t>स्तर</a:t>
            </a:r>
            <a:endParaRPr sz="2400" dirty="0"/>
          </a:p>
          <a:p>
            <a:pPr marL="457200" lvl="0" indent="-457200">
              <a:buClr>
                <a:schemeClr val="dk1"/>
              </a:buClr>
              <a:buSzPts val="3200"/>
              <a:buFont typeface="Noto Sans Symbols"/>
              <a:buChar char="▪"/>
            </a:pPr>
            <a:r>
              <a:rPr lang="en-US" sz="2400" dirty="0" err="1">
                <a:solidFill>
                  <a:schemeClr val="dk1"/>
                </a:solidFill>
                <a:sym typeface="Arial"/>
              </a:rPr>
              <a:t>प्रमुख</a:t>
            </a:r>
            <a:r>
              <a:rPr lang="en-US" sz="2400" dirty="0">
                <a:solidFill>
                  <a:schemeClr val="dk1"/>
                </a:solidFill>
                <a:sym typeface="Arial"/>
              </a:rPr>
              <a:t> </a:t>
            </a:r>
            <a:r>
              <a:rPr lang="en-US" sz="2400" dirty="0" err="1">
                <a:solidFill>
                  <a:schemeClr val="dk1"/>
                </a:solidFill>
                <a:sym typeface="Arial"/>
              </a:rPr>
              <a:t>कैंटिलीवर</a:t>
            </a:r>
            <a:r>
              <a:rPr lang="hi-IN" sz="2400" dirty="0">
                <a:solidFill>
                  <a:schemeClr val="dk1"/>
                </a:solidFill>
                <a:sym typeface="Arial"/>
              </a:rPr>
              <a:t> </a:t>
            </a:r>
            <a:r>
              <a:rPr lang="en-US" sz="2400" dirty="0" err="1">
                <a:solidFill>
                  <a:schemeClr val="dk1"/>
                </a:solidFill>
              </a:rPr>
              <a:t>की</a:t>
            </a:r>
            <a:r>
              <a:rPr lang="en-US" sz="2400" dirty="0">
                <a:solidFill>
                  <a:schemeClr val="dk1"/>
                </a:solidFill>
              </a:rPr>
              <a:t> </a:t>
            </a:r>
            <a:r>
              <a:rPr lang="en-US" sz="2400" dirty="0" err="1">
                <a:solidFill>
                  <a:schemeClr val="dk1"/>
                </a:solidFill>
              </a:rPr>
              <a:t>संख्या</a:t>
            </a:r>
            <a:r>
              <a:rPr lang="en-US" sz="2400" dirty="0">
                <a:solidFill>
                  <a:schemeClr val="dk1"/>
                </a:solidFill>
              </a:rPr>
              <a:t> </a:t>
            </a:r>
            <a:endParaRPr sz="2400" dirty="0"/>
          </a:p>
          <a:p>
            <a:pPr marL="457200" lvl="0" indent="-457200">
              <a:buClr>
                <a:schemeClr val="dk1"/>
              </a:buClr>
              <a:buSzPts val="3200"/>
              <a:buFont typeface="Noto Sans Symbols"/>
              <a:buChar char="▪"/>
            </a:pPr>
            <a:r>
              <a:rPr lang="hi-IN" sz="2400" dirty="0"/>
              <a:t>पीछा करने के स्थान (</a:t>
            </a:r>
            <a:r>
              <a:rPr lang="en-IN" sz="2400" dirty="0"/>
              <a:t>Chase spaces)</a:t>
            </a:r>
            <a:r>
              <a:rPr lang="hi-IN" sz="2400" dirty="0"/>
              <a:t>-</a:t>
            </a:r>
            <a:r>
              <a:rPr lang="en-US" sz="2400" b="1" dirty="0">
                <a:solidFill>
                  <a:schemeClr val="dk1"/>
                </a:solidFill>
                <a:sym typeface="Arial"/>
              </a:rPr>
              <a:t> </a:t>
            </a:r>
            <a:r>
              <a:rPr lang="en-US" sz="2400" dirty="0">
                <a:solidFill>
                  <a:schemeClr val="dk1"/>
                </a:solidFill>
                <a:sym typeface="Arial"/>
              </a:rPr>
              <a:t>(सीढ़ियाँ, लिफ्ट शाफ्ट और सर्विस च्यूट)</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प्रयुक्त प्राथमिक सामग्री</a:t>
            </a:r>
            <a:endParaRPr sz="2400" dirty="0"/>
          </a:p>
        </p:txBody>
      </p:sp>
      <p:sp>
        <p:nvSpPr>
          <p:cNvPr id="367" name="Google Shape;367;p41"/>
          <p:cNvSpPr txBox="1">
            <a:spLocks noGrp="1"/>
          </p:cNvSpPr>
          <p:nvPr>
            <p:ph type="title" idx="4294967295"/>
          </p:nvPr>
        </p:nvSpPr>
        <p:spPr>
          <a:xfrm>
            <a:off x="457200" y="1422845"/>
            <a:ext cx="4729366" cy="2614999"/>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स्थापत्य विशेषताएँ</a:t>
            </a:r>
            <a:endParaRPr lang="en-US" dirty="0">
              <a:solidFill>
                <a:srgbClr val="FF0000"/>
              </a:solidFill>
              <a:latin typeface="Open Sans"/>
            </a:endParaRPr>
          </a:p>
        </p:txBody>
      </p:sp>
      <p:sp>
        <p:nvSpPr>
          <p:cNvPr id="369" name="Google Shape;369;p41"/>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p:nvPr/>
        </p:nvSpPr>
        <p:spPr>
          <a:xfrm>
            <a:off x="5164282" y="1352957"/>
            <a:ext cx="6692358"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sym typeface="Arial"/>
              </a:rPr>
              <a:t>किसी संरचना के संरचनात्मक या भार वहन करने वाले तत्वों में निम्नलिखित शामिल हैं:</a:t>
            </a:r>
            <a:endParaRPr lang="en-US" sz="2400" dirty="0"/>
          </a:p>
          <a:p>
            <a:pPr marL="457200" marR="0" lvl="0" indent="-254000" algn="l" rtl="0">
              <a:spcBef>
                <a:spcPts val="0"/>
              </a:spcBef>
              <a:spcAft>
                <a:spcPts val="0"/>
              </a:spcAft>
              <a:buClr>
                <a:schemeClr val="dk1"/>
              </a:buClr>
              <a:buSzPts val="3200"/>
              <a:buFont typeface="Noto Sans Symbols"/>
              <a:buNone/>
            </a:pPr>
            <a:endParaRPr lang="en-US" sz="2400" dirty="0">
              <a:solidFill>
                <a:schemeClr val="dk1"/>
              </a:solidFill>
              <a:sym typeface="Arial"/>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कॉलम</a:t>
            </a:r>
            <a:endParaRPr lang="en-US"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बीम, गर्डर्स, ट्रस, जोइस्ट, राफ्टर्स, पर्लिन, स्टड</a:t>
            </a:r>
            <a:endParaRPr lang="en-US"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फर्श स्लैब, छत</a:t>
            </a:r>
            <a:endParaRPr lang="en-US"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भार वहन करने वाली दीवारें</a:t>
            </a:r>
            <a:endParaRPr lang="en-US"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नींव</a:t>
            </a:r>
            <a:endParaRPr lang="en-US" sz="2400" dirty="0"/>
          </a:p>
        </p:txBody>
      </p:sp>
      <p:sp>
        <p:nvSpPr>
          <p:cNvPr id="375" name="Google Shape;375;p42"/>
          <p:cNvSpPr txBox="1">
            <a:spLocks noGrp="1"/>
          </p:cNvSpPr>
          <p:nvPr>
            <p:ph type="title" idx="4294967295"/>
          </p:nvPr>
        </p:nvSpPr>
        <p:spPr>
          <a:xfrm>
            <a:off x="161472" y="2860068"/>
            <a:ext cx="5002810" cy="1510092"/>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संरचनात्मक तत्वों की विशेषताएँ</a:t>
            </a:r>
            <a:endParaRPr lang="en-US" dirty="0">
              <a:solidFill>
                <a:srgbClr val="FF0000"/>
              </a:solidFill>
              <a:latin typeface="Open Sans"/>
            </a:endParaRPr>
          </a:p>
        </p:txBody>
      </p:sp>
      <p:sp>
        <p:nvSpPr>
          <p:cNvPr id="377" name="Google Shape;377;p42"/>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smtClean="0"/>
              <a:pPr marL="0" lvl="0" indent="0" rtl="0">
                <a:spcBef>
                  <a:spcPts val="0"/>
                </a:spcBef>
                <a:spcAft>
                  <a:spcPts val="0"/>
                </a:spcAft>
                <a:buNone/>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3"/>
          <p:cNvSpPr/>
          <p:nvPr/>
        </p:nvSpPr>
        <p:spPr>
          <a:xfrm>
            <a:off x="6708618" y="1352957"/>
            <a:ext cx="5148022"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Open Sans"/>
                <a:sym typeface="Arial"/>
              </a:rPr>
              <a:t>किसी संरचना के गैर-संरचनात्मक तत्वों में निम्नलिखित शामिल हैं:</a:t>
            </a:r>
            <a:endParaRPr sz="2400" dirty="0">
              <a:latin typeface="Open Sans"/>
            </a:endParaRPr>
          </a:p>
          <a:p>
            <a:pPr marL="0" marR="0" lvl="0" indent="0" algn="l" rtl="0">
              <a:spcBef>
                <a:spcPts val="0"/>
              </a:spcBef>
              <a:spcAft>
                <a:spcPts val="0"/>
              </a:spcAft>
              <a:buNone/>
            </a:pPr>
            <a:r>
              <a:rPr lang="en-US" sz="2400" dirty="0">
                <a:solidFill>
                  <a:schemeClr val="dk1"/>
                </a:solidFill>
                <a:latin typeface="Open Sans"/>
                <a:sym typeface="Arial"/>
              </a:rPr>
              <a:t> </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गैर-भार वहन करने वाली दीवारें, विभाजन, इन-फिल</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खिड़कियाँ, दरवाजे और अन्य खुले स्थान (फेनेस्ट्रेशन)</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अग्रभाग, लिबास, पैरापेट और अन्य</a:t>
            </a:r>
            <a:endParaRPr sz="2400" dirty="0">
              <a:latin typeface="Open Sans"/>
            </a:endParaRPr>
          </a:p>
        </p:txBody>
      </p:sp>
      <p:sp>
        <p:nvSpPr>
          <p:cNvPr id="383" name="Google Shape;383;p43"/>
          <p:cNvSpPr txBox="1">
            <a:spLocks noGrp="1"/>
          </p:cNvSpPr>
          <p:nvPr>
            <p:ph type="title" idx="4294967295"/>
          </p:nvPr>
        </p:nvSpPr>
        <p:spPr>
          <a:xfrm>
            <a:off x="1032849" y="2227124"/>
            <a:ext cx="5097101" cy="1659594"/>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गैर-संरचनात्मक तत्व    </a:t>
            </a:r>
            <a:br>
              <a:rPr lang="en-US" sz="4000" b="1" dirty="0">
                <a:solidFill>
                  <a:srgbClr val="FF0000"/>
                </a:solidFill>
                <a:latin typeface="Open Sans"/>
                <a:ea typeface="Arial"/>
                <a:cs typeface="Arial"/>
                <a:sym typeface="Arial"/>
              </a:rPr>
            </a:br>
            <a:r>
              <a:rPr lang="en-US" sz="4000" b="1" dirty="0">
                <a:solidFill>
                  <a:srgbClr val="FF0000"/>
                </a:solidFill>
                <a:latin typeface="Open Sans"/>
                <a:ea typeface="Arial"/>
                <a:cs typeface="Arial"/>
                <a:sym typeface="Arial"/>
              </a:rPr>
              <a:t>विशेषताएँ</a:t>
            </a:r>
            <a:endParaRPr lang="en-US" sz="4000" dirty="0">
              <a:solidFill>
                <a:srgbClr val="FF0000"/>
              </a:solidFill>
              <a:latin typeface="Open Sans"/>
            </a:endParaRPr>
          </a:p>
        </p:txBody>
      </p:sp>
      <p:sp>
        <p:nvSpPr>
          <p:cNvPr id="385" name="Google Shape;385;p43"/>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body" idx="4294967295"/>
          </p:nvPr>
        </p:nvSpPr>
        <p:spPr>
          <a:xfrm>
            <a:off x="5469081" y="1018307"/>
            <a:ext cx="6722919" cy="5723061"/>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चार प्रकार की संरचनाओं की सूची बनाइये।</a:t>
            </a:r>
            <a:endParaRPr sz="4400" dirty="0">
              <a:latin typeface="Open Sans"/>
            </a:endParaRPr>
          </a:p>
          <a:p>
            <a:pPr marL="0" lvl="0" indent="0" algn="l" rtl="0">
              <a:lnSpc>
                <a:spcPct val="90000"/>
              </a:lnSpc>
              <a:spcBef>
                <a:spcPts val="1000"/>
              </a:spcBef>
              <a:spcAft>
                <a:spcPts val="0"/>
              </a:spcAft>
              <a:buClr>
                <a:schemeClr val="dk1"/>
              </a:buClr>
              <a:buSzPct val="100000"/>
              <a:buNone/>
            </a:pPr>
            <a:endParaRPr sz="4400" dirty="0">
              <a:latin typeface="Open Sans"/>
              <a:ea typeface="Arial"/>
              <a:cs typeface="Arial"/>
              <a:sym typeface="Arial"/>
            </a:endParaRPr>
          </a:p>
          <a:p>
            <a:pPr marL="0" lvl="0" indent="0" algn="l" rtl="0">
              <a:lnSpc>
                <a:spcPct val="170000"/>
              </a:lnSpc>
              <a:spcBef>
                <a:spcPts val="1000"/>
              </a:spcBef>
              <a:spcAft>
                <a:spcPts val="0"/>
              </a:spcAft>
              <a:buClr>
                <a:schemeClr val="dk1"/>
              </a:buClr>
              <a:buSzPct val="100000"/>
              <a:buNone/>
            </a:pPr>
            <a:r>
              <a:rPr lang="en-US" sz="4400" dirty="0">
                <a:latin typeface="Open Sans"/>
                <a:ea typeface="Arial"/>
                <a:cs typeface="Arial"/>
                <a:sym typeface="Arial"/>
              </a:rPr>
              <a:t>निम्नलिखित चार श्रेणियों में से प्रत्येक में एक इमारत की कम से कम तीन विशेषताओं को सूचीबद्ध करें:</a:t>
            </a:r>
            <a:endParaRPr sz="4400" dirty="0">
              <a:latin typeface="Open Sans"/>
            </a:endParaRPr>
          </a:p>
          <a:p>
            <a:pPr marL="0" lvl="0" indent="0" algn="l"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सामान्य</a:t>
            </a:r>
            <a:endParaRPr sz="4400" dirty="0">
              <a:latin typeface="Open Sans"/>
            </a:endParaRPr>
          </a:p>
          <a:p>
            <a:pPr marL="0" lvl="0" indent="0" algn="l"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वास्तुकला</a:t>
            </a:r>
            <a:endParaRPr sz="4400" dirty="0">
              <a:latin typeface="Open Sans"/>
            </a:endParaRPr>
          </a:p>
          <a:p>
            <a:pPr marL="0" lvl="0" indent="0" algn="l"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संरचनात्मक तत्व</a:t>
            </a:r>
            <a:endParaRPr sz="4400" dirty="0">
              <a:latin typeface="Open Sans"/>
            </a:endParaRPr>
          </a:p>
          <a:p>
            <a:pPr marL="0" lvl="0" indent="0" algn="l"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 गैर-संरचनात्मक तत्व</a:t>
            </a:r>
            <a:endParaRPr sz="4400" dirty="0">
              <a:latin typeface="Open Sans"/>
            </a:endParaRPr>
          </a:p>
          <a:p>
            <a:pPr marL="0" lvl="0" indent="0" algn="l" rtl="0">
              <a:lnSpc>
                <a:spcPct val="90000"/>
              </a:lnSpc>
              <a:spcBef>
                <a:spcPts val="1000"/>
              </a:spcBef>
              <a:spcAft>
                <a:spcPts val="0"/>
              </a:spcAft>
              <a:buClr>
                <a:schemeClr val="dk1"/>
              </a:buClr>
              <a:buSzPct val="100000"/>
              <a:buNone/>
            </a:pPr>
            <a:endParaRPr sz="4400" dirty="0">
              <a:latin typeface="Open Sans"/>
              <a:ea typeface="Arial"/>
              <a:cs typeface="Arial"/>
              <a:sym typeface="Arial"/>
            </a:endParaRPr>
          </a:p>
          <a:p>
            <a:pPr marL="0" lvl="0" indent="0" algn="just" rtl="0">
              <a:lnSpc>
                <a:spcPct val="170000"/>
              </a:lnSpc>
              <a:spcBef>
                <a:spcPts val="1000"/>
              </a:spcBef>
              <a:spcAft>
                <a:spcPts val="0"/>
              </a:spcAft>
              <a:buClr>
                <a:schemeClr val="dk1"/>
              </a:buClr>
              <a:buSzPct val="100000"/>
              <a:buNone/>
            </a:pPr>
            <a:r>
              <a:rPr lang="en-US" sz="4400" dirty="0">
                <a:latin typeface="Open Sans"/>
                <a:ea typeface="Arial"/>
                <a:cs typeface="Arial"/>
                <a:sym typeface="Arial"/>
              </a:rPr>
              <a:t>किसी संरचना में दो प्रकार की क्षति तथा उनके परिणामस्वरूप होने वाली संभावित विफलताओं की सूची बनाएं और उनका वर्णन करें।</a:t>
            </a:r>
            <a:endParaRPr sz="4400" dirty="0">
              <a:latin typeface="Open Sans"/>
            </a:endParaRPr>
          </a:p>
          <a:p>
            <a:pPr marL="0" lvl="0" indent="0" algn="l" rtl="0">
              <a:lnSpc>
                <a:spcPct val="90000"/>
              </a:lnSpc>
              <a:spcBef>
                <a:spcPts val="1000"/>
              </a:spcBef>
              <a:spcAft>
                <a:spcPts val="0"/>
              </a:spcAft>
              <a:buClr>
                <a:schemeClr val="dk1"/>
              </a:buClr>
              <a:buSzPct val="100000"/>
              <a:buNone/>
            </a:pPr>
            <a:endParaRPr sz="4400"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4400" dirty="0">
                <a:latin typeface="Open Sans"/>
                <a:ea typeface="Arial"/>
                <a:cs typeface="Arial"/>
                <a:sym typeface="Arial"/>
              </a:rPr>
              <a:t>चार </a:t>
            </a:r>
            <a:r>
              <a:rPr lang="en-US" sz="4400" dirty="0" err="1">
                <a:latin typeface="Open Sans"/>
                <a:ea typeface="Arial"/>
                <a:cs typeface="Arial"/>
                <a:sym typeface="Arial"/>
              </a:rPr>
              <a:t>बुनियादी</a:t>
            </a:r>
            <a:r>
              <a:rPr lang="en-US" sz="4400" dirty="0">
                <a:latin typeface="Open Sans"/>
                <a:ea typeface="Arial"/>
                <a:cs typeface="Arial"/>
                <a:sym typeface="Arial"/>
              </a:rPr>
              <a:t> </a:t>
            </a:r>
            <a:r>
              <a:rPr lang="en-US" sz="4400" dirty="0" err="1">
                <a:latin typeface="Open Sans"/>
                <a:ea typeface="Arial"/>
                <a:cs typeface="Arial"/>
                <a:sym typeface="Arial"/>
              </a:rPr>
              <a:t>पतन</a:t>
            </a:r>
            <a:r>
              <a:rPr lang="hi-IN" sz="4400" dirty="0">
                <a:latin typeface="Open Sans"/>
                <a:ea typeface="Arial"/>
                <a:cs typeface="Arial"/>
                <a:sym typeface="Arial"/>
              </a:rPr>
              <a:t> (</a:t>
            </a:r>
            <a:r>
              <a:rPr lang="hi-IN" sz="4400" dirty="0" err="1">
                <a:latin typeface="Open Sans"/>
                <a:ea typeface="Arial"/>
                <a:cs typeface="Arial"/>
                <a:sym typeface="Arial"/>
              </a:rPr>
              <a:t>कोलैप्स</a:t>
            </a:r>
            <a:r>
              <a:rPr lang="hi-IN" sz="4400" dirty="0">
                <a:latin typeface="Open Sans"/>
                <a:ea typeface="Arial"/>
                <a:cs typeface="Arial"/>
                <a:sym typeface="Arial"/>
              </a:rPr>
              <a:t>)</a:t>
            </a:r>
            <a:r>
              <a:rPr lang="en-US" sz="4400" dirty="0">
                <a:latin typeface="Open Sans"/>
                <a:ea typeface="Arial"/>
                <a:cs typeface="Arial"/>
                <a:sym typeface="Arial"/>
              </a:rPr>
              <a:t> पैटर्न का नाम और वर्णन करें।</a:t>
            </a:r>
            <a:endParaRPr sz="4400" dirty="0">
              <a:latin typeface="Open Sans"/>
            </a:endParaRPr>
          </a:p>
        </p:txBody>
      </p:sp>
      <p:sp>
        <p:nvSpPr>
          <p:cNvPr id="133" name="Google Shape;133;p17"/>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a:t>
            </a:fld>
            <a:endParaRPr/>
          </a:p>
        </p:txBody>
      </p:sp>
      <p:sp>
        <p:nvSpPr>
          <p:cNvPr id="134" name="Google Shape;134;p17"/>
          <p:cNvSpPr/>
          <p:nvPr/>
        </p:nvSpPr>
        <p:spPr>
          <a:xfrm>
            <a:off x="4689409" y="1174117"/>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135" name="Google Shape;135;p17"/>
          <p:cNvSpPr/>
          <p:nvPr/>
        </p:nvSpPr>
        <p:spPr>
          <a:xfrm>
            <a:off x="4674739" y="1994737"/>
            <a:ext cx="705558"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sp>
        <p:nvSpPr>
          <p:cNvPr id="136" name="Google Shape;136;p17"/>
          <p:cNvSpPr/>
          <p:nvPr/>
        </p:nvSpPr>
        <p:spPr>
          <a:xfrm>
            <a:off x="4841001" y="4546114"/>
            <a:ext cx="628080"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7</a:t>
            </a:r>
            <a:endParaRPr sz="4000" b="1" dirty="0">
              <a:solidFill>
                <a:srgbClr val="C00000"/>
              </a:solidFill>
              <a:latin typeface="Arial"/>
              <a:ea typeface="Arial"/>
              <a:cs typeface="Arial"/>
              <a:sym typeface="Arial"/>
            </a:endParaRPr>
          </a:p>
        </p:txBody>
      </p:sp>
      <p:sp>
        <p:nvSpPr>
          <p:cNvPr id="137" name="Google Shape;137;p17"/>
          <p:cNvSpPr/>
          <p:nvPr/>
        </p:nvSpPr>
        <p:spPr>
          <a:xfrm>
            <a:off x="4809597" y="5522544"/>
            <a:ext cx="690888"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8</a:t>
            </a:r>
            <a:endParaRPr sz="4000" b="1" dirty="0">
              <a:solidFill>
                <a:srgbClr val="C00000"/>
              </a:solidFill>
              <a:latin typeface="Arial"/>
              <a:ea typeface="Arial"/>
              <a:cs typeface="Arial"/>
              <a:sym typeface="Arial"/>
            </a:endParaRPr>
          </a:p>
        </p:txBody>
      </p:sp>
      <p:sp>
        <p:nvSpPr>
          <p:cNvPr id="4" name="Google Shape;118;p16">
            <a:extLst>
              <a:ext uri="{FF2B5EF4-FFF2-40B4-BE49-F238E27FC236}">
                <a16:creationId xmlns:a16="http://schemas.microsoft.com/office/drawing/2014/main" id="{3A07607B-1A56-8724-E775-4F0C627B15C4}"/>
              </a:ext>
            </a:extLst>
          </p:cNvPr>
          <p:cNvSpPr txBox="1">
            <a:spLocks noGrp="1"/>
          </p:cNvSpPr>
          <p:nvPr>
            <p:ph type="title" idx="4294967295"/>
          </p:nvPr>
        </p:nvSpPr>
        <p:spPr>
          <a:xfrm>
            <a:off x="520371" y="1174117"/>
            <a:ext cx="3689490" cy="864400"/>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उद्देश्य</a:t>
            </a:r>
            <a:r>
              <a:rPr lang="en-US" dirty="0">
                <a:solidFill>
                  <a:srgbClr val="FF0000"/>
                </a:solidFill>
                <a:latin typeface="Open Sans"/>
              </a:rPr>
              <a:t> </a:t>
            </a:r>
          </a:p>
        </p:txBody>
      </p:sp>
      <p:sp>
        <p:nvSpPr>
          <p:cNvPr id="12" name="Google Shape;122;p16"/>
          <p:cNvSpPr txBox="1"/>
          <p:nvPr/>
        </p:nvSpPr>
        <p:spPr>
          <a:xfrm>
            <a:off x="257683" y="2143480"/>
            <a:ext cx="4103016"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800" dirty="0">
                <a:solidFill>
                  <a:schemeClr val="dk1"/>
                </a:solidFill>
                <a:latin typeface="Arial"/>
                <a:ea typeface="Arial"/>
                <a:cs typeface="Arial"/>
                <a:sym typeface="Arial"/>
              </a:rPr>
              <a:t>इस पाठ को पूरा करने पर आप निम्न कार्य कर सकेंगे:-</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4"/>
          <p:cNvSpPr/>
          <p:nvPr/>
        </p:nvSpPr>
        <p:spPr>
          <a:xfrm>
            <a:off x="4958038" y="1348800"/>
            <a:ext cx="7305124" cy="55092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इमारतों को होने वाली क्षति को संरचनात्मक और गैर-संरचनात्मक के रूप में वर्गीकृत किया जा सकता है।</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संरचनात्मक क्षति किसी भवन के संरचनात्मक तत्वों को प्रभावित करती है।</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गैर-संरचनात्मक क्षति किसी भवन के गैर-संरचनात्मक तत्वों को प्रभावित करती है।</a:t>
            </a:r>
            <a:endParaRPr sz="24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दोनों प्रकार की क्षति से चोट, मृत्यु, संदूषण और अन्य खतरे उत्पन्न हो सकते हैं।</a:t>
            </a:r>
            <a:endParaRPr sz="2400" dirty="0">
              <a:latin typeface="Open Sans"/>
            </a:endParaRPr>
          </a:p>
        </p:txBody>
      </p:sp>
      <p:sp>
        <p:nvSpPr>
          <p:cNvPr id="391" name="Google Shape;391;p44"/>
          <p:cNvSpPr txBox="1">
            <a:spLocks noGrp="1"/>
          </p:cNvSpPr>
          <p:nvPr>
            <p:ph type="title" idx="4294967295"/>
          </p:nvPr>
        </p:nvSpPr>
        <p:spPr>
          <a:xfrm>
            <a:off x="350797" y="2201837"/>
            <a:ext cx="4607241" cy="1561691"/>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rPr>
              <a:t>क्षति के प्रकार और संभावित खतरे</a:t>
            </a:r>
          </a:p>
        </p:txBody>
      </p:sp>
      <p:sp>
        <p:nvSpPr>
          <p:cNvPr id="393" name="Google Shape;393;p44"/>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5"/>
          <p:cNvSpPr/>
          <p:nvPr/>
        </p:nvSpPr>
        <p:spPr>
          <a:xfrm>
            <a:off x="4568929" y="951096"/>
            <a:ext cx="7305124" cy="434134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कुल संरचनात्मक पतन</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झुकी हुई फर्श, छतें और दीवारें</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ढह गई और छतें</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एक या अधिक मंजिलों में ढहे हुए स्तंभ</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संरचना में पर्याप्त, स्थायी पार्श्व बदलाव</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स्तंभों, फर्श स्लैब और/या असर वाली दीवारों में दरारें</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टूटी हुई नींव</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टूटी हुई लिफ्ट शाफ्ट</a:t>
            </a:r>
            <a:endParaRPr sz="2400" dirty="0">
              <a:latin typeface="Open Sans"/>
            </a:endParaRPr>
          </a:p>
        </p:txBody>
      </p:sp>
      <p:sp>
        <p:nvSpPr>
          <p:cNvPr id="401" name="Google Shape;401;p45"/>
          <p:cNvSpPr txBox="1">
            <a:spLocks noGrp="1"/>
          </p:cNvSpPr>
          <p:nvPr>
            <p:ph type="title" idx="4294967295"/>
          </p:nvPr>
        </p:nvSpPr>
        <p:spPr>
          <a:xfrm>
            <a:off x="667987" y="2205200"/>
            <a:ext cx="3795371"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संरचनात्मक क्षति</a:t>
            </a:r>
            <a:endParaRPr lang="en-US" dirty="0">
              <a:solidFill>
                <a:srgbClr val="FF0000"/>
              </a:solidFill>
              <a:latin typeface="Open Sans"/>
            </a:endParaRPr>
          </a:p>
        </p:txBody>
      </p:sp>
      <p:sp>
        <p:nvSpPr>
          <p:cNvPr id="403" name="Google Shape;403;p45"/>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31</a:t>
            </a:fld>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6"/>
          <p:cNvSpPr/>
          <p:nvPr/>
        </p:nvSpPr>
        <p:spPr>
          <a:xfrm>
            <a:off x="5555673" y="1737556"/>
            <a:ext cx="6636327" cy="353943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सामान्यीकृत क्रैकिंग</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टूटे हुए या गिरे हुए बाहरी अग्रभाग और लिबास</a:t>
            </a:r>
            <a:endParaRPr sz="2400" dirty="0">
              <a:latin typeface="Open Sans"/>
            </a:endParaRPr>
          </a:p>
          <a:p>
            <a:pPr marR="0" lvl="0" algn="l" rtl="0">
              <a:lnSpc>
                <a:spcPct val="150000"/>
              </a:lnSpc>
              <a:spcBef>
                <a:spcPts val="0"/>
              </a:spcBef>
              <a:spcAft>
                <a:spcPts val="0"/>
              </a:spcAft>
              <a:buClr>
                <a:schemeClr val="dk1"/>
              </a:buClr>
              <a:buSzPts val="3200"/>
            </a:pPr>
            <a:r>
              <a:rPr lang="en-US" sz="2400" dirty="0">
                <a:solidFill>
                  <a:schemeClr val="dk1"/>
                </a:solidFill>
                <a:latin typeface="Open Sans"/>
                <a:sym typeface="Arial"/>
              </a:rPr>
              <a:t>      </a:t>
            </a:r>
            <a:r>
              <a:rPr lang="en-US" sz="2400" dirty="0" err="1">
                <a:solidFill>
                  <a:schemeClr val="dk1"/>
                </a:solidFill>
                <a:latin typeface="Open Sans"/>
                <a:sym typeface="Arial"/>
              </a:rPr>
              <a:t>गिरी</a:t>
            </a:r>
            <a:r>
              <a:rPr lang="en-US" sz="2400" dirty="0">
                <a:solidFill>
                  <a:schemeClr val="dk1"/>
                </a:solidFill>
                <a:latin typeface="Open Sans"/>
                <a:sym typeface="Arial"/>
              </a:rPr>
              <a:t> </a:t>
            </a:r>
            <a:r>
              <a:rPr lang="en-US" sz="2400" dirty="0" err="1">
                <a:solidFill>
                  <a:schemeClr val="dk1"/>
                </a:solidFill>
                <a:latin typeface="Open Sans"/>
                <a:sym typeface="Arial"/>
              </a:rPr>
              <a:t>हुई</a:t>
            </a:r>
            <a:r>
              <a:rPr lang="en-US" sz="2400" dirty="0">
                <a:solidFill>
                  <a:schemeClr val="dk1"/>
                </a:solidFill>
                <a:latin typeface="Open Sans"/>
                <a:sym typeface="Arial"/>
              </a:rPr>
              <a:t> </a:t>
            </a:r>
            <a:r>
              <a:rPr lang="en-US" sz="2400" dirty="0" err="1">
                <a:solidFill>
                  <a:schemeClr val="dk1"/>
                </a:solidFill>
                <a:latin typeface="Open Sans"/>
                <a:sym typeface="Arial"/>
              </a:rPr>
              <a:t>सीढ़ियाँ</a:t>
            </a:r>
            <a:endParaRPr lang="en-US" sz="2400" dirty="0">
              <a:solidFill>
                <a:schemeClr val="dk1"/>
              </a:solidFill>
              <a:latin typeface="Open Sans"/>
            </a:endParaRPr>
          </a:p>
          <a:p>
            <a:pPr marL="342900" marR="0" lvl="0" indent="-342900" algn="l" rtl="0">
              <a:lnSpc>
                <a:spcPct val="150000"/>
              </a:lnSpc>
              <a:spcBef>
                <a:spcPts val="0"/>
              </a:spcBef>
              <a:spcAft>
                <a:spcPts val="0"/>
              </a:spcAft>
              <a:buClr>
                <a:schemeClr val="dk1"/>
              </a:buClr>
              <a:buSzPts val="3200"/>
              <a:buFont typeface="Wingdings" panose="05000000000000000000" pitchFamily="2" charset="2"/>
              <a:buChar char="§"/>
            </a:pPr>
            <a:r>
              <a:rPr lang="en-US" sz="2400" dirty="0" err="1">
                <a:solidFill>
                  <a:schemeClr val="dk1"/>
                </a:solidFill>
                <a:latin typeface="Open Sans"/>
                <a:sym typeface="Arial"/>
              </a:rPr>
              <a:t>लिफ्ट</a:t>
            </a:r>
            <a:r>
              <a:rPr lang="en-US" sz="2400" dirty="0">
                <a:solidFill>
                  <a:schemeClr val="dk1"/>
                </a:solidFill>
                <a:latin typeface="Open Sans"/>
                <a:sym typeface="Arial"/>
              </a:rPr>
              <a:t> शाफ्ट में बदलाव</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क्षतिग्रस्त उपयोगिताएँ</a:t>
            </a:r>
            <a:endParaRPr sz="24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400" dirty="0">
                <a:solidFill>
                  <a:schemeClr val="dk1"/>
                </a:solidFill>
                <a:latin typeface="Open Sans"/>
                <a:sym typeface="Arial"/>
              </a:rPr>
              <a:t>भवन के संकेत और बालकनियाँ</a:t>
            </a:r>
            <a:endParaRPr sz="2400" dirty="0">
              <a:latin typeface="Open Sans"/>
            </a:endParaRPr>
          </a:p>
        </p:txBody>
      </p:sp>
      <p:sp>
        <p:nvSpPr>
          <p:cNvPr id="411" name="Google Shape;411;p46"/>
          <p:cNvSpPr txBox="1">
            <a:spLocks noGrp="1"/>
          </p:cNvSpPr>
          <p:nvPr>
            <p:ph type="title" idx="4294967295"/>
          </p:nvPr>
        </p:nvSpPr>
        <p:spPr>
          <a:xfrm>
            <a:off x="346089" y="2553077"/>
            <a:ext cx="4860092" cy="1279248"/>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b="1" dirty="0">
                <a:solidFill>
                  <a:srgbClr val="FF0000"/>
                </a:solidFill>
                <a:latin typeface="Open Sans"/>
                <a:ea typeface="Arial"/>
                <a:cs typeface="Arial"/>
                <a:sym typeface="Arial"/>
              </a:rPr>
              <a:t>गैर-संरचनात्मक क्षति</a:t>
            </a:r>
            <a:endParaRPr lang="en-US" sz="4800" dirty="0">
              <a:solidFill>
                <a:srgbClr val="FF0000"/>
              </a:solidFill>
              <a:latin typeface="Open Sans"/>
            </a:endParaRPr>
          </a:p>
        </p:txBody>
      </p:sp>
      <p:sp>
        <p:nvSpPr>
          <p:cNvPr id="413" name="Google Shape;413;p46"/>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p:nvPr/>
        </p:nvSpPr>
        <p:spPr>
          <a:xfrm>
            <a:off x="5884752" y="1415238"/>
            <a:ext cx="5621230" cy="60016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Open Sans"/>
                <a:sym typeface="Arial"/>
              </a:rPr>
              <a:t>क्षतिग्रस्त, आंशिक रूप से और पूरी तरह से ध्वस्त संरचनाओं में, हम तीन प्रकार के खतरों की पहचान कर सकते हैं:</a:t>
            </a:r>
            <a:endParaRPr sz="2400" dirty="0">
              <a:latin typeface="Open Sans"/>
            </a:endParaRPr>
          </a:p>
          <a:p>
            <a:pPr marL="457200" marR="0" lvl="0" indent="-457200" algn="l" rtl="0">
              <a:spcBef>
                <a:spcPts val="0"/>
              </a:spcBef>
              <a:spcAft>
                <a:spcPts val="0"/>
              </a:spcAft>
              <a:buClr>
                <a:schemeClr val="accent1"/>
              </a:buClr>
              <a:buSzPts val="3200"/>
              <a:buFont typeface="Noto Sans Symbols"/>
              <a:buChar char="▪"/>
            </a:pPr>
            <a:r>
              <a:rPr lang="en-US" sz="2400" b="1" dirty="0">
                <a:solidFill>
                  <a:schemeClr val="accent1"/>
                </a:solidFill>
                <a:latin typeface="Open Sans"/>
                <a:sym typeface="Arial"/>
              </a:rPr>
              <a:t>गिरना:</a:t>
            </a:r>
            <a:r>
              <a:rPr lang="en-US" sz="2400" dirty="0">
                <a:solidFill>
                  <a:schemeClr val="dk1"/>
                </a:solidFill>
                <a:latin typeface="Open Sans"/>
                <a:sym typeface="Arial"/>
              </a:rPr>
              <a:t>संरचना का कुछ भाग या उसकी सामग्री गिरने का खतरा है।</a:t>
            </a:r>
            <a:endParaRPr sz="2400" dirty="0">
              <a:latin typeface="Open Sans"/>
            </a:endParaRPr>
          </a:p>
          <a:p>
            <a:pPr marL="457200" marR="0" lvl="0" indent="-457200" algn="l" rtl="0">
              <a:spcBef>
                <a:spcPts val="0"/>
              </a:spcBef>
              <a:spcAft>
                <a:spcPts val="0"/>
              </a:spcAft>
              <a:buClr>
                <a:schemeClr val="accent1"/>
              </a:buClr>
              <a:buSzPts val="3200"/>
              <a:buFont typeface="Noto Sans Symbols"/>
              <a:buChar char="▪"/>
            </a:pPr>
            <a:r>
              <a:rPr lang="en-US" sz="2400" b="1" dirty="0">
                <a:solidFill>
                  <a:schemeClr val="accent1"/>
                </a:solidFill>
                <a:latin typeface="Open Sans"/>
                <a:sym typeface="Arial"/>
              </a:rPr>
              <a:t>गिर जाना:</a:t>
            </a:r>
            <a:r>
              <a:rPr lang="en-US" sz="2400" dirty="0">
                <a:solidFill>
                  <a:schemeClr val="dk1"/>
                </a:solidFill>
                <a:latin typeface="Open Sans"/>
                <a:sym typeface="Arial"/>
              </a:rPr>
              <a:t>संरचना द्वारा बनाए गए संलग्न स्थान का आयतन कम हो जाएगा, क्योंकि स्थिरता खो जाएगी।</a:t>
            </a:r>
            <a:endParaRPr sz="2400" dirty="0">
              <a:latin typeface="Open Sans"/>
            </a:endParaRPr>
          </a:p>
          <a:p>
            <a:pPr marL="457200" marR="0" lvl="0" indent="-457200" algn="l" rtl="0">
              <a:spcBef>
                <a:spcPts val="0"/>
              </a:spcBef>
              <a:spcAft>
                <a:spcPts val="0"/>
              </a:spcAft>
              <a:buClr>
                <a:schemeClr val="accent1"/>
              </a:buClr>
              <a:buSzPts val="3200"/>
              <a:buFont typeface="Noto Sans Symbols"/>
              <a:buChar char="▪"/>
            </a:pPr>
            <a:r>
              <a:rPr lang="en-US" sz="2400" b="1" dirty="0">
                <a:solidFill>
                  <a:schemeClr val="accent1"/>
                </a:solidFill>
                <a:latin typeface="Open Sans"/>
                <a:sym typeface="Arial"/>
              </a:rPr>
              <a:t>अन्य:</a:t>
            </a:r>
            <a:r>
              <a:rPr lang="en-US" sz="2400" dirty="0">
                <a:solidFill>
                  <a:schemeClr val="dk1"/>
                </a:solidFill>
                <a:latin typeface="Open Sans"/>
                <a:sym typeface="Arial"/>
              </a:rPr>
              <a:t>बिजली, पानी, ईंधन, जहरीली गैसें (कार्बन मोनोऑक्साइड), खतरनाक पदार्थ (एस्बेस्टस), जैव-खतरे (औद्योगिक, चिकित्सा), आदि।</a:t>
            </a:r>
            <a:endParaRPr sz="2400" dirty="0">
              <a:latin typeface="Open Sans"/>
            </a:endParaRPr>
          </a:p>
        </p:txBody>
      </p:sp>
      <p:sp>
        <p:nvSpPr>
          <p:cNvPr id="421" name="Google Shape;421;p47"/>
          <p:cNvSpPr txBox="1">
            <a:spLocks noGrp="1"/>
          </p:cNvSpPr>
          <p:nvPr>
            <p:ph type="title" idx="4294967295"/>
          </p:nvPr>
        </p:nvSpPr>
        <p:spPr>
          <a:xfrm>
            <a:off x="150037" y="2875845"/>
            <a:ext cx="5576588"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खतरों के प्रकार</a:t>
            </a:r>
            <a:endParaRPr lang="en-US" dirty="0">
              <a:solidFill>
                <a:srgbClr val="FF0000"/>
              </a:solidFill>
              <a:latin typeface="Open Sans"/>
            </a:endParaRPr>
          </a:p>
        </p:txBody>
      </p:sp>
      <p:sp>
        <p:nvSpPr>
          <p:cNvPr id="423" name="Google Shape;423;p47"/>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8"/>
          <p:cNvSpPr/>
          <p:nvPr/>
        </p:nvSpPr>
        <p:spPr>
          <a:xfrm>
            <a:off x="7291970" y="1917613"/>
            <a:ext cx="3760670" cy="353943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1. कैंटिलीवर</a:t>
            </a:r>
            <a:endParaRPr sz="2400" dirty="0">
              <a:latin typeface="Open Sans"/>
            </a:endParaRPr>
          </a:p>
          <a:p>
            <a:pPr marL="342900" marR="0" lvl="0" indent="-342900" algn="l"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342900" marR="0" lvl="0" indent="-342900" algn="l"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2. लीन-टू</a:t>
            </a:r>
            <a:endParaRPr sz="2400" dirty="0">
              <a:latin typeface="Open Sans"/>
            </a:endParaRPr>
          </a:p>
          <a:p>
            <a:pPr marL="342900" marR="0" lvl="0" indent="-342900" algn="l"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342900" marR="0" lvl="0" indent="-342900" algn="l"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3. पैनकेक</a:t>
            </a:r>
            <a:endParaRPr sz="2400" dirty="0">
              <a:latin typeface="Open Sans"/>
            </a:endParaRPr>
          </a:p>
          <a:p>
            <a:pPr marL="342900" marR="0" lvl="0" indent="-342900" algn="l" rtl="0">
              <a:spcBef>
                <a:spcPts val="0"/>
              </a:spcBef>
              <a:spcAft>
                <a:spcPts val="0"/>
              </a:spcAft>
              <a:buFont typeface="Wingdings" panose="05000000000000000000" pitchFamily="2" charset="2"/>
              <a:buChar char="v"/>
            </a:pPr>
            <a:endParaRPr sz="2400" dirty="0">
              <a:solidFill>
                <a:schemeClr val="dk1"/>
              </a:solidFill>
              <a:latin typeface="Open Sans"/>
              <a:sym typeface="Arial"/>
            </a:endParaRPr>
          </a:p>
          <a:p>
            <a:pPr marL="342900" marR="0" lvl="0" indent="-342900" algn="l" rtl="0">
              <a:spcBef>
                <a:spcPts val="0"/>
              </a:spcBef>
              <a:spcAft>
                <a:spcPts val="0"/>
              </a:spcAft>
              <a:buFont typeface="Wingdings" panose="05000000000000000000" pitchFamily="2" charset="2"/>
              <a:buChar char="v"/>
            </a:pPr>
            <a:r>
              <a:rPr lang="en-US" sz="2400" dirty="0">
                <a:solidFill>
                  <a:schemeClr val="dk1"/>
                </a:solidFill>
                <a:latin typeface="Open Sans"/>
                <a:sym typeface="Arial"/>
              </a:rPr>
              <a:t>4. वी-आकार</a:t>
            </a:r>
            <a:endParaRPr sz="2400" dirty="0">
              <a:latin typeface="Open Sans"/>
            </a:endParaRPr>
          </a:p>
        </p:txBody>
      </p:sp>
      <p:sp>
        <p:nvSpPr>
          <p:cNvPr id="429" name="Google Shape;429;p48"/>
          <p:cNvSpPr txBox="1">
            <a:spLocks noGrp="1"/>
          </p:cNvSpPr>
          <p:nvPr>
            <p:ph type="title" idx="4294967295"/>
          </p:nvPr>
        </p:nvSpPr>
        <p:spPr>
          <a:xfrm>
            <a:off x="1244447" y="2772928"/>
            <a:ext cx="5110633"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बुनियादी पतन पैटर्न</a:t>
            </a:r>
          </a:p>
        </p:txBody>
      </p:sp>
      <p:sp>
        <p:nvSpPr>
          <p:cNvPr id="431" name="Google Shape;431;p48"/>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p:nvPr/>
        </p:nvSpPr>
        <p:spPr>
          <a:xfrm>
            <a:off x="5371000" y="1228892"/>
            <a:ext cx="5982800" cy="4956464"/>
          </a:xfrm>
          <a:prstGeom prst="rect">
            <a:avLst/>
          </a:prstGeom>
          <a:noFill/>
          <a:ln>
            <a:noFill/>
          </a:ln>
        </p:spPr>
        <p:txBody>
          <a:bodyPr spcFirstLastPara="1" wrap="square" lIns="91425" tIns="45700" rIns="91425" bIns="45700" anchor="t" anchorCtr="0">
            <a:noAutofit/>
          </a:bodyPr>
          <a:lstStyle/>
          <a:p>
            <a:pPr marL="457200" lvl="0" indent="-457200" algn="just">
              <a:buFont typeface="Wingdings" panose="05000000000000000000" pitchFamily="2" charset="2"/>
              <a:buChar char="§"/>
            </a:pPr>
            <a:r>
              <a:rPr lang="hi-IN" sz="2400" dirty="0"/>
              <a:t>दीवार के ढहने से ऐसा परिणाम उत्पन्न हो सकता है कि फर्श या छत आंशिक रूप से गिर जाए, लेकिन निलंबित फर्श उस तरफ बने रह सकते हैं जहाँ दीवार विफल हुई है, चाहे वह ऊपर हो या नीचे। </a:t>
            </a:r>
          </a:p>
          <a:p>
            <a:pPr marL="457200" lvl="0" indent="-457200" algn="just">
              <a:buFont typeface="Wingdings" panose="05000000000000000000" pitchFamily="2" charset="2"/>
              <a:buChar char="§"/>
            </a:pPr>
            <a:endParaRPr lang="en-US" sz="2400" dirty="0">
              <a:solidFill>
                <a:schemeClr val="dk1"/>
              </a:solidFill>
              <a:latin typeface="Open Sans"/>
              <a:sym typeface="Arial"/>
            </a:endParaRPr>
          </a:p>
          <a:p>
            <a:pPr marL="342900" indent="-342900">
              <a:buFont typeface="Wingdings" panose="05000000000000000000" pitchFamily="2" charset="2"/>
              <a:buChar char="§"/>
            </a:pPr>
            <a:r>
              <a:rPr lang="hi-IN" sz="2400" dirty="0"/>
              <a:t>फर्श असेंबली का दूसरा सिरा दीवार से जुड़ा रहता है और अपने मूल कनेक्शन बिंदु पर ही रहता है। इस प्रकार का पतन अत्यंत अस्थिर और खतरनाक होता है।</a:t>
            </a:r>
          </a:p>
        </p:txBody>
      </p:sp>
      <p:sp>
        <p:nvSpPr>
          <p:cNvPr id="437" name="Google Shape;437;p49"/>
          <p:cNvSpPr txBox="1">
            <a:spLocks noGrp="1"/>
          </p:cNvSpPr>
          <p:nvPr>
            <p:ph type="title" idx="4294967295"/>
          </p:nvPr>
        </p:nvSpPr>
        <p:spPr>
          <a:xfrm>
            <a:off x="1284592" y="2827042"/>
            <a:ext cx="3976562" cy="990600"/>
          </a:xfrm>
          <a:prstGeom prst="rect">
            <a:avLst/>
          </a:prstGeom>
          <a:solidFill>
            <a:schemeClr val="bg1"/>
          </a:solidFill>
          <a:ln>
            <a:noFill/>
          </a:ln>
        </p:spPr>
        <p:txBody>
          <a:bodyPr spcFirstLastPara="1" wrap="square" lIns="91425" tIns="45700" rIns="91425" bIns="45700" anchor="ctr" anchorCtr="0">
            <a:noAutofit/>
          </a:bodyPr>
          <a:lstStyle/>
          <a:p>
            <a:pPr lvl="0">
              <a:buClr>
                <a:srgbClr val="C00000"/>
              </a:buClr>
              <a:buSzPts val="4000"/>
            </a:pPr>
            <a:r>
              <a:rPr lang="en-US" sz="4000" dirty="0" err="1">
                <a:solidFill>
                  <a:srgbClr val="FF0000"/>
                </a:solidFill>
                <a:latin typeface="Open Sans"/>
                <a:sym typeface="Arial"/>
              </a:rPr>
              <a:t>कैंटिलीवर</a:t>
            </a:r>
            <a:endParaRPr lang="en-US" dirty="0">
              <a:solidFill>
                <a:srgbClr val="FF0000"/>
              </a:solidFill>
              <a:latin typeface="Open Sans"/>
            </a:endParaRPr>
          </a:p>
        </p:txBody>
      </p:sp>
      <p:sp>
        <p:nvSpPr>
          <p:cNvPr id="439" name="Google Shape;439;p49"/>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35</a:t>
            </a:fld>
            <a:endParaRPr dirty="0"/>
          </a:p>
        </p:txBody>
      </p:sp>
      <p:pic>
        <p:nvPicPr>
          <p:cNvPr id="440" name="Google Shape;440;p49" descr="Cantilever"/>
          <p:cNvPicPr preferRelativeResize="0"/>
          <p:nvPr/>
        </p:nvPicPr>
        <p:blipFill rotWithShape="1">
          <a:blip r:embed="rId3">
            <a:alphaModFix/>
          </a:blip>
          <a:srcRect/>
          <a:stretch/>
        </p:blipFill>
        <p:spPr>
          <a:xfrm>
            <a:off x="9741529" y="4650646"/>
            <a:ext cx="2023861" cy="20708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p:nvPr/>
        </p:nvSpPr>
        <p:spPr>
          <a:xfrm>
            <a:off x="6420832" y="1136933"/>
            <a:ext cx="5488448" cy="5016758"/>
          </a:xfrm>
          <a:prstGeom prst="rect">
            <a:avLst/>
          </a:prstGeom>
          <a:noFill/>
          <a:ln>
            <a:noFill/>
          </a:ln>
        </p:spPr>
        <p:txBody>
          <a:bodyPr spcFirstLastPara="1" wrap="square" lIns="91425" tIns="45700" rIns="91425" bIns="45700" anchor="t" anchorCtr="0">
            <a:noAutofit/>
          </a:bodyPr>
          <a:lstStyle/>
          <a:p>
            <a:pPr algn="just"/>
            <a:r>
              <a:rPr lang="hi-IN" sz="2800" dirty="0"/>
              <a:t>यह तब पाया जाता है जब दीवार के टूटने से फर्श या छत का एक हिस्सा एक तरफ पूरी तरह से गिर जाता है, जबकि दूसरा सिरा टिका रहता है।</a:t>
            </a:r>
          </a:p>
          <a:p>
            <a:pPr algn="just"/>
            <a:r>
              <a:rPr lang="hi-IN" sz="2800" dirty="0"/>
              <a:t>इस ढहने से आमतौर पर एक त्रिकोणीय शून्य बन जाता है। याद रखें कि गिरे हुए हिस्से का बचा हुआ टिका हुआ सिरा अस्थिर रूप से टिका हुआ हो सकता है।</a:t>
            </a:r>
          </a:p>
        </p:txBody>
      </p:sp>
      <p:sp>
        <p:nvSpPr>
          <p:cNvPr id="446" name="Google Shape;446;p50"/>
          <p:cNvSpPr txBox="1">
            <a:spLocks noGrp="1"/>
          </p:cNvSpPr>
          <p:nvPr>
            <p:ph type="title" idx="4294967295"/>
          </p:nvPr>
        </p:nvSpPr>
        <p:spPr>
          <a:xfrm>
            <a:off x="1891421" y="2427806"/>
            <a:ext cx="2680855" cy="990600"/>
          </a:xfrm>
          <a:prstGeom prst="rect">
            <a:avLst/>
          </a:prstGeom>
          <a:solidFill>
            <a:schemeClr val="bg1"/>
          </a:solidFill>
          <a:ln>
            <a:noFill/>
          </a:ln>
        </p:spPr>
        <p:txBody>
          <a:bodyPr spcFirstLastPara="1" wrap="square" lIns="91425" tIns="45700" rIns="91425" bIns="45700" anchor="ctr" anchorCtr="0">
            <a:noAutofit/>
          </a:bodyPr>
          <a:lstStyle/>
          <a:p>
            <a:pPr lvl="0"/>
            <a:r>
              <a:rPr lang="hi-IN" sz="4000" dirty="0">
                <a:solidFill>
                  <a:srgbClr val="FF0000"/>
                </a:solidFill>
                <a:latin typeface="Open Sans"/>
                <a:sym typeface="Arial"/>
              </a:rPr>
              <a:t>लीन-टू</a:t>
            </a:r>
            <a:endParaRPr lang="hi-IN" sz="4000" dirty="0">
              <a:solidFill>
                <a:srgbClr val="FF0000"/>
              </a:solidFill>
              <a:latin typeface="Open Sans"/>
            </a:endParaRPr>
          </a:p>
        </p:txBody>
      </p:sp>
      <p:sp>
        <p:nvSpPr>
          <p:cNvPr id="448" name="Google Shape;448;p50"/>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36</a:t>
            </a:fld>
            <a:endParaRPr dirty="0"/>
          </a:p>
        </p:txBody>
      </p:sp>
      <p:pic>
        <p:nvPicPr>
          <p:cNvPr id="449" name="Google Shape;449;p50" descr="Lean-to"/>
          <p:cNvPicPr preferRelativeResize="0"/>
          <p:nvPr/>
        </p:nvPicPr>
        <p:blipFill rotWithShape="1">
          <a:blip r:embed="rId3">
            <a:alphaModFix/>
          </a:blip>
          <a:srcRect/>
          <a:stretch/>
        </p:blipFill>
        <p:spPr>
          <a:xfrm>
            <a:off x="10248521" y="5133314"/>
            <a:ext cx="1660759" cy="165835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p:nvPr/>
        </p:nvSpPr>
        <p:spPr>
          <a:xfrm>
            <a:off x="6115851" y="1824731"/>
            <a:ext cx="4989498" cy="5033269"/>
          </a:xfrm>
          <a:prstGeom prst="rect">
            <a:avLst/>
          </a:prstGeom>
          <a:noFill/>
          <a:ln>
            <a:noFill/>
          </a:ln>
        </p:spPr>
        <p:txBody>
          <a:bodyPr spcFirstLastPara="1" wrap="square" lIns="91425" tIns="45700" rIns="91425" bIns="45700" anchor="t" anchorCtr="0">
            <a:noAutofit/>
          </a:bodyPr>
          <a:lstStyle/>
          <a:p>
            <a:pPr algn="just"/>
            <a:r>
              <a:rPr lang="hi-IN" sz="2800" dirty="0"/>
              <a:t>बहु-मंजिल पतन को संदर्भित करता है जहाँ कई मंजिल स्लैब पूरी तरह से टूटकर एक-दूसरे के ऊपर चढ़ जाते हैं। परिणामस्वरूप रिक्त स्थान सीमित होते हैं और उन तक पहुँचना मुश्किल होता है, खासकर कंक्रीट संरचनाओं में।</a:t>
            </a:r>
          </a:p>
        </p:txBody>
      </p:sp>
      <p:sp>
        <p:nvSpPr>
          <p:cNvPr id="455" name="Google Shape;455;p51"/>
          <p:cNvSpPr txBox="1">
            <a:spLocks noGrp="1"/>
          </p:cNvSpPr>
          <p:nvPr>
            <p:ph type="title" idx="4294967295"/>
          </p:nvPr>
        </p:nvSpPr>
        <p:spPr>
          <a:xfrm>
            <a:off x="1623350" y="2453489"/>
            <a:ext cx="3512129"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पैनकेक</a:t>
            </a:r>
            <a:endParaRPr lang="en-US" dirty="0">
              <a:solidFill>
                <a:srgbClr val="FF0000"/>
              </a:solidFill>
              <a:latin typeface="Open Sans"/>
            </a:endParaRPr>
          </a:p>
        </p:txBody>
      </p:sp>
      <p:sp>
        <p:nvSpPr>
          <p:cNvPr id="457" name="Google Shape;457;p51"/>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2"/>
          <p:cNvSpPr/>
          <p:nvPr/>
        </p:nvSpPr>
        <p:spPr>
          <a:xfrm>
            <a:off x="6364302" y="1511639"/>
            <a:ext cx="4989498" cy="4031873"/>
          </a:xfrm>
          <a:prstGeom prst="rect">
            <a:avLst/>
          </a:prstGeom>
          <a:noFill/>
          <a:ln>
            <a:noFill/>
          </a:ln>
        </p:spPr>
        <p:txBody>
          <a:bodyPr spcFirstLastPara="1" wrap="square" lIns="91425" tIns="45700" rIns="91425" bIns="45700" anchor="t" anchorCtr="0">
            <a:noAutofit/>
          </a:bodyPr>
          <a:lstStyle/>
          <a:p>
            <a:pPr algn="just"/>
            <a:r>
              <a:rPr lang="hi-IN" sz="2400" dirty="0"/>
              <a:t>यह पतन तब होता है जब केंद्र समर्थनों की विफलता या फर्श पर अत्यधिक भार के कारण फर्श संयोजन बीच से ढह जाता है। इसके परिणामस्वरूप टूटी हुई फर्श संयोजन के दोनों ओर दो स्पष्ट रूप से पहचाने जाने योग्य रिक्त स्थान बन जाते हैं |</a:t>
            </a:r>
          </a:p>
        </p:txBody>
      </p:sp>
      <p:sp>
        <p:nvSpPr>
          <p:cNvPr id="465" name="Google Shape;465;p52"/>
          <p:cNvSpPr txBox="1">
            <a:spLocks noGrp="1"/>
          </p:cNvSpPr>
          <p:nvPr>
            <p:ph type="title" idx="4294967295"/>
          </p:nvPr>
        </p:nvSpPr>
        <p:spPr>
          <a:xfrm>
            <a:off x="2825453" y="2871832"/>
            <a:ext cx="2472869" cy="990600"/>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वि आकार</a:t>
            </a:r>
            <a:endParaRPr lang="en-US" dirty="0">
              <a:solidFill>
                <a:srgbClr val="FF0000"/>
              </a:solidFill>
              <a:latin typeface="Open Sans"/>
            </a:endParaRPr>
          </a:p>
        </p:txBody>
      </p:sp>
      <p:sp>
        <p:nvSpPr>
          <p:cNvPr id="467" name="Google Shape;467;p52"/>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38</a:t>
            </a:fld>
            <a:endParaRPr dirty="0"/>
          </a:p>
        </p:txBody>
      </p:sp>
      <p:pic>
        <p:nvPicPr>
          <p:cNvPr id="468" name="Google Shape;468;p52" descr="V-shape"/>
          <p:cNvPicPr preferRelativeResize="0"/>
          <p:nvPr/>
        </p:nvPicPr>
        <p:blipFill rotWithShape="1">
          <a:blip r:embed="rId3">
            <a:alphaModFix/>
          </a:blip>
          <a:srcRect/>
          <a:stretch/>
        </p:blipFill>
        <p:spPr>
          <a:xfrm>
            <a:off x="7768803" y="4880211"/>
            <a:ext cx="2213397" cy="132660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53"/>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39</a:t>
            </a:fld>
            <a:endParaRPr dirty="0"/>
          </a:p>
        </p:txBody>
      </p:sp>
      <p:pic>
        <p:nvPicPr>
          <p:cNvPr id="475" name="Google Shape;475;p53"/>
          <p:cNvPicPr preferRelativeResize="0"/>
          <p:nvPr/>
        </p:nvPicPr>
        <p:blipFill rotWithShape="1">
          <a:blip r:embed="rId3">
            <a:alphaModFix/>
          </a:blip>
          <a:srcRect/>
          <a:stretch/>
        </p:blipFill>
        <p:spPr>
          <a:xfrm>
            <a:off x="6540339" y="1436017"/>
            <a:ext cx="4738049" cy="4502622"/>
          </a:xfrm>
          <a:prstGeom prst="rect">
            <a:avLst/>
          </a:prstGeom>
          <a:noFill/>
          <a:ln>
            <a:noFill/>
          </a:ln>
        </p:spPr>
      </p:pic>
      <p:sp>
        <p:nvSpPr>
          <p:cNvPr id="476" name="Google Shape;476;p53"/>
          <p:cNvSpPr txBox="1"/>
          <p:nvPr/>
        </p:nvSpPr>
        <p:spPr>
          <a:xfrm>
            <a:off x="838200" y="1562946"/>
            <a:ext cx="5199055" cy="440116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उपरोक्त विफलता प्रकारों की पहचान करें और बताएं कि वे संरचनात्मक हैं या गैर-संरचनात्मक</a:t>
            </a:r>
            <a:endParaRPr lang="en-US" dirty="0">
              <a:solidFill>
                <a:srgbClr val="FF0000"/>
              </a:solidFill>
              <a:latin typeface="Open Sans"/>
            </a:endParaRPr>
          </a:p>
        </p:txBody>
      </p:sp>
      <p:sp>
        <p:nvSpPr>
          <p:cNvPr id="3" name="PEER | CSSR | INDIA">
            <a:extLst>
              <a:ext uri="{FF2B5EF4-FFF2-40B4-BE49-F238E27FC236}">
                <a16:creationId xmlns:a16="http://schemas.microsoft.com/office/drawing/2014/main" id="{1D534B9C-45DC-E835-C008-547D345CB3FE}"/>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idx="4294967295"/>
          </p:nvPr>
        </p:nvSpPr>
        <p:spPr>
          <a:xfrm>
            <a:off x="786970" y="2024299"/>
            <a:ext cx="5852822" cy="1095506"/>
          </a:xfrm>
          <a:prstGeom prst="rect">
            <a:avLst/>
          </a:prstGeom>
          <a:solidFill>
            <a:schemeClr val="bg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निर्माण सामग्री</a:t>
            </a:r>
            <a:endParaRPr lang="en-US" sz="4000" b="1" cap="none" dirty="0">
              <a:solidFill>
                <a:srgbClr val="FF0000"/>
              </a:solidFill>
              <a:latin typeface="Open Sans"/>
              <a:ea typeface="Arial"/>
              <a:cs typeface="Arial"/>
              <a:sym typeface="Arial"/>
            </a:endParaRPr>
          </a:p>
        </p:txBody>
      </p:sp>
      <p:sp>
        <p:nvSpPr>
          <p:cNvPr id="143" name="Google Shape;143;p18"/>
          <p:cNvSpPr txBox="1">
            <a:spLocks noGrp="1"/>
          </p:cNvSpPr>
          <p:nvPr>
            <p:ph type="body" idx="4294967295"/>
          </p:nvPr>
        </p:nvSpPr>
        <p:spPr>
          <a:xfrm>
            <a:off x="6096000" y="1772816"/>
            <a:ext cx="5643184" cy="3148760"/>
          </a:xfrm>
          <a:prstGeom prst="rect">
            <a:avLst/>
          </a:prstGeom>
          <a:noFill/>
          <a:ln>
            <a:noFill/>
          </a:ln>
        </p:spPr>
        <p:txBody>
          <a:bodyPr spcFirstLastPara="1" wrap="square" lIns="91425" tIns="45700" rIns="91425" bIns="45700" anchor="t" anchorCtr="0">
            <a:noAutofit/>
          </a:bodyPr>
          <a:lstStyle/>
          <a:p>
            <a:pPr marL="228600" lvl="0" indent="-228600" algn="just">
              <a:lnSpc>
                <a:spcPct val="150000"/>
              </a:lnSpc>
              <a:spcBef>
                <a:spcPts val="0"/>
              </a:spcBef>
              <a:buSzPts val="3200"/>
              <a:buFont typeface="Noto Sans Symbols"/>
              <a:buChar char="▪"/>
            </a:pPr>
            <a:r>
              <a:rPr lang="en-US" sz="3200" dirty="0">
                <a:latin typeface="Arial"/>
                <a:ea typeface="Arial"/>
                <a:cs typeface="Arial"/>
                <a:sym typeface="Arial"/>
              </a:rPr>
              <a:t>  </a:t>
            </a:r>
            <a:r>
              <a:rPr lang="en-US" sz="2400" dirty="0">
                <a:latin typeface="Open Sans"/>
                <a:ea typeface="Arial"/>
                <a:cs typeface="Arial"/>
                <a:sym typeface="Arial"/>
              </a:rPr>
              <a:t>मनुष्य द्वारा संसाधित और इमारतों के निर्माण में उपयोग की जाने वाली प्राकृतिक सामग्री, जिसमें संरचनात्मक और गैर-संरचनात्मक तत्व शामिल </a:t>
            </a:r>
            <a:r>
              <a:rPr lang="en-US" sz="2400" dirty="0" err="1">
                <a:latin typeface="Open Sans"/>
                <a:ea typeface="Arial"/>
                <a:cs typeface="Arial"/>
                <a:sym typeface="Arial"/>
              </a:rPr>
              <a:t>होते</a:t>
            </a:r>
            <a:r>
              <a:rPr lang="en-US" sz="2400" dirty="0">
                <a:latin typeface="Open Sans"/>
                <a:ea typeface="Arial"/>
                <a:cs typeface="Arial"/>
                <a:sym typeface="Arial"/>
              </a:rPr>
              <a:t> </a:t>
            </a:r>
            <a:r>
              <a:rPr lang="en-US" sz="2400" dirty="0" err="1">
                <a:latin typeface="Open Sans"/>
                <a:ea typeface="Arial"/>
                <a:cs typeface="Arial"/>
                <a:sym typeface="Arial"/>
              </a:rPr>
              <a:t>हैं</a:t>
            </a:r>
            <a:r>
              <a:rPr lang="en-US" sz="3200" dirty="0">
                <a:latin typeface="Arial"/>
                <a:ea typeface="Arial"/>
                <a:cs typeface="Arial"/>
                <a:sym typeface="Arial"/>
              </a:rPr>
              <a:t> </a:t>
            </a:r>
            <a:r>
              <a:rPr lang="en-US" sz="3200" dirty="0">
                <a:latin typeface="Open Sans"/>
                <a:ea typeface="Arial"/>
                <a:cs typeface="Arial"/>
                <a:sym typeface="Arial"/>
              </a:rPr>
              <a:t>।</a:t>
            </a:r>
            <a:endParaRPr sz="3200" dirty="0">
              <a:solidFill>
                <a:schemeClr val="dk1"/>
              </a:solidFill>
              <a:latin typeface="Arial"/>
              <a:ea typeface="Arial"/>
              <a:cs typeface="Arial"/>
              <a:sym typeface="Arial"/>
            </a:endParaRPr>
          </a:p>
        </p:txBody>
      </p:sp>
      <p:sp>
        <p:nvSpPr>
          <p:cNvPr id="145" name="Google Shape;145;p18"/>
          <p:cNvSpPr txBox="1">
            <a:spLocks noGrp="1"/>
          </p:cNvSpPr>
          <p:nvPr>
            <p:ph type="sldNum" idx="4294967295"/>
          </p:nvPr>
        </p:nvSpPr>
        <p:spPr>
          <a:xfrm>
            <a:off x="8620432" y="6385847"/>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54"/>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40</a:t>
            </a:fld>
            <a:endParaRPr dirty="0"/>
          </a:p>
        </p:txBody>
      </p:sp>
      <p:sp>
        <p:nvSpPr>
          <p:cNvPr id="483" name="Google Shape;483;p54"/>
          <p:cNvSpPr txBox="1"/>
          <p:nvPr/>
        </p:nvSpPr>
        <p:spPr>
          <a:xfrm>
            <a:off x="5206497" y="1018307"/>
            <a:ext cx="6808206" cy="466277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स्तंभ पर फर्श </a:t>
            </a:r>
            <a:r>
              <a:rPr lang="en-US" sz="1800" dirty="0" err="1">
                <a:solidFill>
                  <a:schemeClr val="dk1"/>
                </a:solidFill>
                <a:latin typeface="Open Sans"/>
                <a:sym typeface="Arial"/>
              </a:rPr>
              <a:t>टूटा</a:t>
            </a:r>
            <a:r>
              <a:rPr lang="en-US" sz="1800" dirty="0">
                <a:solidFill>
                  <a:schemeClr val="dk1"/>
                </a:solidFill>
                <a:latin typeface="Open Sans"/>
                <a:sym typeface="Arial"/>
              </a:rPr>
              <a:t> </a:t>
            </a:r>
            <a:r>
              <a:rPr lang="en-US" sz="1800" dirty="0" err="1">
                <a:solidFill>
                  <a:schemeClr val="dk1"/>
                </a:solidFill>
                <a:latin typeface="Open Sans"/>
                <a:sym typeface="Arial"/>
              </a:rPr>
              <a:t>हुआ</a:t>
            </a:r>
            <a:r>
              <a:rPr lang="hi-IN" sz="1800" dirty="0">
                <a:solidFill>
                  <a:schemeClr val="dk1"/>
                </a:solidFill>
                <a:latin typeface="Open Sans"/>
                <a:sym typeface="Arial"/>
              </a:rPr>
              <a:t> </a:t>
            </a:r>
            <a:r>
              <a:rPr lang="en-US" sz="1800" dirty="0">
                <a:solidFill>
                  <a:srgbClr val="FF0000"/>
                </a:solidFill>
                <a:latin typeface="Open Sans"/>
                <a:sym typeface="Arial"/>
              </a:rPr>
              <a:t>(संरचनात्मक)</a:t>
            </a:r>
            <a:r>
              <a:rPr lang="en-US" sz="1800" dirty="0">
                <a:solidFill>
                  <a:schemeClr val="dk1"/>
                </a:solidFill>
                <a:latin typeface="Open Sans"/>
                <a:sym typeface="Arial"/>
              </a:rPr>
              <a:t> </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कंक्रीट के फर्श या दीवार का टुकड़ा सरिया से </a:t>
            </a:r>
            <a:r>
              <a:rPr lang="en-US" sz="1800" dirty="0" err="1">
                <a:solidFill>
                  <a:schemeClr val="dk1"/>
                </a:solidFill>
                <a:latin typeface="Open Sans"/>
                <a:sym typeface="Arial"/>
              </a:rPr>
              <a:t>लटका</a:t>
            </a:r>
            <a:r>
              <a:rPr lang="en-US" sz="1800" dirty="0">
                <a:solidFill>
                  <a:schemeClr val="dk1"/>
                </a:solidFill>
                <a:latin typeface="Open Sans"/>
                <a:sym typeface="Arial"/>
              </a:rPr>
              <a:t> </a:t>
            </a:r>
            <a:r>
              <a:rPr lang="en-US" sz="1800" dirty="0" err="1">
                <a:solidFill>
                  <a:schemeClr val="dk1"/>
                </a:solidFill>
                <a:latin typeface="Open Sans"/>
                <a:sym typeface="Arial"/>
              </a:rPr>
              <a:t>हुआ</a:t>
            </a:r>
            <a:r>
              <a:rPr lang="hi-IN" sz="1800" dirty="0">
                <a:solidFill>
                  <a:schemeClr val="dk1"/>
                </a:solidFill>
                <a:latin typeface="Open Sans"/>
                <a:sym typeface="Arial"/>
              </a:rPr>
              <a:t> </a:t>
            </a:r>
            <a:r>
              <a:rPr lang="en-US" sz="1800" dirty="0">
                <a:solidFill>
                  <a:srgbClr val="FF0000"/>
                </a:solidFill>
                <a:latin typeface="Open Sans"/>
                <a:sym typeface="Arial"/>
              </a:rPr>
              <a:t>(संरचनात्मक)</a:t>
            </a:r>
            <a:r>
              <a:rPr lang="en-US" sz="1800" dirty="0">
                <a:solidFill>
                  <a:schemeClr val="dk1"/>
                </a:solidFill>
                <a:latin typeface="Open Sans"/>
                <a:sym typeface="Arial"/>
              </a:rPr>
              <a:t> </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टूटी हुई गैस और पानी </a:t>
            </a:r>
            <a:r>
              <a:rPr lang="en-US" sz="1800" dirty="0" err="1">
                <a:solidFill>
                  <a:schemeClr val="dk1"/>
                </a:solidFill>
                <a:latin typeface="Open Sans"/>
                <a:sym typeface="Arial"/>
              </a:rPr>
              <a:t>की</a:t>
            </a:r>
            <a:r>
              <a:rPr lang="en-US" sz="1800" dirty="0">
                <a:solidFill>
                  <a:schemeClr val="dk1"/>
                </a:solidFill>
                <a:latin typeface="Open Sans"/>
                <a:sym typeface="Arial"/>
              </a:rPr>
              <a:t> </a:t>
            </a:r>
            <a:r>
              <a:rPr lang="en-US" sz="1800" dirty="0" err="1">
                <a:solidFill>
                  <a:schemeClr val="dk1"/>
                </a:solidFill>
                <a:latin typeface="Open Sans"/>
                <a:sym typeface="Arial"/>
              </a:rPr>
              <a:t>लाइनें</a:t>
            </a:r>
            <a:r>
              <a:rPr lang="hi-IN" sz="1800" dirty="0">
                <a:solidFill>
                  <a:schemeClr val="dk1"/>
                </a:solidFill>
                <a:latin typeface="Open Sans"/>
                <a:sym typeface="Arial"/>
              </a:rPr>
              <a:t> </a:t>
            </a:r>
            <a:r>
              <a:rPr lang="en-US" sz="1800" dirty="0">
                <a:solidFill>
                  <a:srgbClr val="FF0000"/>
                </a:solidFill>
                <a:latin typeface="Open Sans"/>
                <a:sym typeface="Arial"/>
              </a:rPr>
              <a:t>(गैर-संरचनात्मक)</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बुरी तरह से टूटी हुई कंक्रीट </a:t>
            </a:r>
            <a:r>
              <a:rPr lang="en-US" sz="1800" dirty="0" err="1">
                <a:solidFill>
                  <a:schemeClr val="dk1"/>
                </a:solidFill>
                <a:latin typeface="Open Sans"/>
                <a:sym typeface="Arial"/>
              </a:rPr>
              <a:t>की</a:t>
            </a:r>
            <a:r>
              <a:rPr lang="en-US" sz="1800" dirty="0">
                <a:solidFill>
                  <a:schemeClr val="dk1"/>
                </a:solidFill>
                <a:latin typeface="Open Sans"/>
                <a:sym typeface="Arial"/>
              </a:rPr>
              <a:t> </a:t>
            </a:r>
            <a:r>
              <a:rPr lang="en-US" sz="1800" dirty="0" err="1">
                <a:solidFill>
                  <a:schemeClr val="dk1"/>
                </a:solidFill>
                <a:latin typeface="Open Sans"/>
                <a:sym typeface="Arial"/>
              </a:rPr>
              <a:t>दीवारें</a:t>
            </a:r>
            <a:r>
              <a:rPr lang="hi-IN" sz="1800" dirty="0">
                <a:solidFill>
                  <a:schemeClr val="dk1"/>
                </a:solidFill>
                <a:latin typeface="Open Sans"/>
                <a:sym typeface="Arial"/>
              </a:rPr>
              <a:t> </a:t>
            </a:r>
            <a:r>
              <a:rPr lang="en-US" sz="1800" dirty="0">
                <a:solidFill>
                  <a:srgbClr val="FF0000"/>
                </a:solidFill>
                <a:latin typeface="Open Sans"/>
                <a:sym typeface="Arial"/>
              </a:rPr>
              <a:t>(संरचनात्मक)</a:t>
            </a:r>
            <a:r>
              <a:rPr lang="en-US" sz="1800" dirty="0">
                <a:solidFill>
                  <a:schemeClr val="dk1"/>
                </a:solidFill>
                <a:latin typeface="Open Sans"/>
                <a:sym typeface="Arial"/>
              </a:rPr>
              <a:t> </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रीबार पिंजरे के अंदर से कंक्रीट गायब (खाली </a:t>
            </a:r>
            <a:r>
              <a:rPr lang="en-US" sz="1800" dirty="0" err="1">
                <a:solidFill>
                  <a:schemeClr val="dk1"/>
                </a:solidFill>
                <a:latin typeface="Open Sans"/>
                <a:sym typeface="Arial"/>
              </a:rPr>
              <a:t>टोकरी</a:t>
            </a:r>
            <a:r>
              <a:rPr lang="en-US" sz="1800" dirty="0">
                <a:solidFill>
                  <a:schemeClr val="dk1"/>
                </a:solidFill>
                <a:latin typeface="Open Sans"/>
                <a:sym typeface="Arial"/>
              </a:rPr>
              <a:t>)</a:t>
            </a:r>
            <a:r>
              <a:rPr lang="hi-IN" sz="1800" dirty="0">
                <a:solidFill>
                  <a:schemeClr val="dk1"/>
                </a:solidFill>
                <a:latin typeface="Open Sans"/>
                <a:sym typeface="Arial"/>
              </a:rPr>
              <a:t> </a:t>
            </a:r>
            <a:r>
              <a:rPr lang="en-US" sz="1800" dirty="0">
                <a:solidFill>
                  <a:srgbClr val="FF0000"/>
                </a:solidFill>
                <a:latin typeface="Open Sans"/>
                <a:sym typeface="Arial"/>
              </a:rPr>
              <a:t>(संरचनात्मक)</a:t>
            </a:r>
            <a:r>
              <a:rPr lang="en-US" sz="1800" dirty="0">
                <a:solidFill>
                  <a:schemeClr val="dk1"/>
                </a:solidFill>
                <a:latin typeface="Open Sans"/>
                <a:sym typeface="Arial"/>
              </a:rPr>
              <a:t> </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बिना सुदृढ़ीकरण वाली चिनाई की दीवारों में बुरी </a:t>
            </a:r>
            <a:r>
              <a:rPr lang="en-US" sz="1800" dirty="0" err="1">
                <a:solidFill>
                  <a:schemeClr val="dk1"/>
                </a:solidFill>
                <a:latin typeface="Open Sans"/>
                <a:sym typeface="Arial"/>
              </a:rPr>
              <a:t>तरह</a:t>
            </a:r>
            <a:r>
              <a:rPr lang="en-US" sz="1800" dirty="0">
                <a:solidFill>
                  <a:schemeClr val="dk1"/>
                </a:solidFill>
                <a:latin typeface="Open Sans"/>
                <a:sym typeface="Arial"/>
              </a:rPr>
              <a:t> </a:t>
            </a:r>
            <a:r>
              <a:rPr lang="en-US" sz="1800" dirty="0" err="1">
                <a:solidFill>
                  <a:schemeClr val="dk1"/>
                </a:solidFill>
                <a:latin typeface="Open Sans"/>
                <a:sym typeface="Arial"/>
              </a:rPr>
              <a:t>दरारें</a:t>
            </a:r>
            <a:r>
              <a:rPr lang="hi-IN" sz="1800" dirty="0">
                <a:solidFill>
                  <a:schemeClr val="dk1"/>
                </a:solidFill>
                <a:latin typeface="Open Sans"/>
                <a:sym typeface="Arial"/>
              </a:rPr>
              <a:t> </a:t>
            </a:r>
            <a:r>
              <a:rPr lang="en-US" sz="1800" dirty="0">
                <a:solidFill>
                  <a:srgbClr val="FF0000"/>
                </a:solidFill>
                <a:latin typeface="Open Sans"/>
                <a:sym typeface="Arial"/>
              </a:rPr>
              <a:t>(गैर-संरचनात्मक)</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ढीले संकेत या दीवार पैनल </a:t>
            </a:r>
            <a:r>
              <a:rPr lang="en-US" sz="1800" dirty="0" err="1">
                <a:solidFill>
                  <a:schemeClr val="dk1"/>
                </a:solidFill>
                <a:latin typeface="Open Sans"/>
                <a:sym typeface="Arial"/>
              </a:rPr>
              <a:t>और</a:t>
            </a:r>
            <a:r>
              <a:rPr lang="en-US" sz="1800" dirty="0">
                <a:solidFill>
                  <a:schemeClr val="dk1"/>
                </a:solidFill>
                <a:latin typeface="Open Sans"/>
                <a:sym typeface="Arial"/>
              </a:rPr>
              <a:t> </a:t>
            </a:r>
            <a:r>
              <a:rPr lang="hi-IN" sz="1800" dirty="0">
                <a:solidFill>
                  <a:schemeClr val="dk1"/>
                </a:solidFill>
                <a:latin typeface="Open Sans"/>
                <a:sym typeface="Arial"/>
              </a:rPr>
              <a:t>सजावटी </a:t>
            </a:r>
            <a:r>
              <a:rPr lang="en-US" sz="1800" dirty="0" err="1">
                <a:solidFill>
                  <a:schemeClr val="dk1"/>
                </a:solidFill>
                <a:latin typeface="Open Sans"/>
                <a:sym typeface="Arial"/>
              </a:rPr>
              <a:t>आभूषण</a:t>
            </a:r>
            <a:r>
              <a:rPr lang="en-US" sz="1800" dirty="0">
                <a:solidFill>
                  <a:schemeClr val="dk1"/>
                </a:solidFill>
                <a:latin typeface="Open Sans"/>
                <a:sym typeface="Arial"/>
              </a:rPr>
              <a:t> गिर </a:t>
            </a:r>
            <a:r>
              <a:rPr lang="en-US" sz="1800" dirty="0" err="1">
                <a:solidFill>
                  <a:schemeClr val="dk1"/>
                </a:solidFill>
                <a:latin typeface="Open Sans"/>
                <a:sym typeface="Arial"/>
              </a:rPr>
              <a:t>सकते</a:t>
            </a:r>
            <a:r>
              <a:rPr lang="en-US" sz="1800" dirty="0">
                <a:solidFill>
                  <a:schemeClr val="dk1"/>
                </a:solidFill>
                <a:latin typeface="Open Sans"/>
                <a:sym typeface="Arial"/>
              </a:rPr>
              <a:t> </a:t>
            </a:r>
            <a:r>
              <a:rPr lang="en-US" sz="1800" dirty="0" err="1">
                <a:solidFill>
                  <a:schemeClr val="dk1"/>
                </a:solidFill>
                <a:latin typeface="Open Sans"/>
                <a:sym typeface="Arial"/>
              </a:rPr>
              <a:t>हैं</a:t>
            </a:r>
            <a:r>
              <a:rPr lang="hi-IN" sz="1800" dirty="0">
                <a:solidFill>
                  <a:schemeClr val="dk1"/>
                </a:solidFill>
                <a:latin typeface="Open Sans"/>
                <a:sym typeface="Arial"/>
              </a:rPr>
              <a:t> </a:t>
            </a:r>
            <a:r>
              <a:rPr lang="en-US" sz="1800" dirty="0">
                <a:solidFill>
                  <a:srgbClr val="FF0000"/>
                </a:solidFill>
                <a:latin typeface="Open Sans"/>
                <a:sym typeface="Arial"/>
              </a:rPr>
              <a:t>(गैर-संरचनात्मक)</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ढीले HVAC उपकरण और/या पानी </a:t>
            </a:r>
            <a:r>
              <a:rPr lang="en-US" sz="1800" dirty="0" err="1">
                <a:solidFill>
                  <a:schemeClr val="dk1"/>
                </a:solidFill>
                <a:latin typeface="Open Sans"/>
                <a:sym typeface="Arial"/>
              </a:rPr>
              <a:t>की</a:t>
            </a:r>
            <a:r>
              <a:rPr lang="en-US" sz="1800" dirty="0">
                <a:solidFill>
                  <a:schemeClr val="dk1"/>
                </a:solidFill>
                <a:latin typeface="Open Sans"/>
                <a:sym typeface="Arial"/>
              </a:rPr>
              <a:t> </a:t>
            </a:r>
            <a:r>
              <a:rPr lang="en-US" sz="1800" dirty="0" err="1">
                <a:solidFill>
                  <a:schemeClr val="dk1"/>
                </a:solidFill>
                <a:latin typeface="Open Sans"/>
                <a:sym typeface="Arial"/>
              </a:rPr>
              <a:t>टंकी</a:t>
            </a:r>
            <a:r>
              <a:rPr lang="hi-IN" sz="1800" dirty="0">
                <a:solidFill>
                  <a:schemeClr val="dk1"/>
                </a:solidFill>
                <a:latin typeface="Open Sans"/>
                <a:sym typeface="Arial"/>
              </a:rPr>
              <a:t> </a:t>
            </a:r>
            <a:r>
              <a:rPr lang="en-US" sz="1800" dirty="0">
                <a:solidFill>
                  <a:srgbClr val="FF0000"/>
                </a:solidFill>
                <a:latin typeface="Open Sans"/>
                <a:sym typeface="Arial"/>
              </a:rPr>
              <a:t>(गैर संरचनात्मक)</a:t>
            </a:r>
            <a:r>
              <a:rPr lang="en-US" sz="1800" dirty="0">
                <a:solidFill>
                  <a:schemeClr val="dk1"/>
                </a:solidFill>
                <a:latin typeface="Open Sans"/>
                <a:sym typeface="Arial"/>
              </a:rPr>
              <a:t> </a:t>
            </a:r>
            <a:endParaRPr sz="1800" dirty="0">
              <a:latin typeface="Open Sans"/>
            </a:endParaRPr>
          </a:p>
          <a:p>
            <a:pPr marL="514350" marR="0" lvl="0" indent="-514350" algn="l" rtl="0">
              <a:lnSpc>
                <a:spcPct val="150000"/>
              </a:lnSpc>
              <a:spcBef>
                <a:spcPts val="0"/>
              </a:spcBef>
              <a:spcAft>
                <a:spcPts val="0"/>
              </a:spcAft>
              <a:buClr>
                <a:schemeClr val="dk1"/>
              </a:buClr>
              <a:buSzPts val="2800"/>
              <a:buFont typeface="Arial"/>
              <a:buAutoNum type="alphaUcPeriod"/>
            </a:pPr>
            <a:r>
              <a:rPr lang="en-US" sz="1800" dirty="0">
                <a:solidFill>
                  <a:schemeClr val="dk1"/>
                </a:solidFill>
                <a:latin typeface="Open Sans"/>
                <a:sym typeface="Arial"/>
              </a:rPr>
              <a:t>टूटी हुई </a:t>
            </a:r>
            <a:r>
              <a:rPr lang="en-US" sz="1800" dirty="0" err="1">
                <a:solidFill>
                  <a:schemeClr val="dk1"/>
                </a:solidFill>
                <a:latin typeface="Open Sans"/>
                <a:sym typeface="Arial"/>
              </a:rPr>
              <a:t>विद्युत</a:t>
            </a:r>
            <a:r>
              <a:rPr lang="en-US" sz="1800" dirty="0">
                <a:solidFill>
                  <a:schemeClr val="dk1"/>
                </a:solidFill>
                <a:latin typeface="Open Sans"/>
                <a:sym typeface="Arial"/>
              </a:rPr>
              <a:t> </a:t>
            </a:r>
            <a:r>
              <a:rPr lang="en-US" sz="1800" dirty="0" err="1">
                <a:solidFill>
                  <a:schemeClr val="dk1"/>
                </a:solidFill>
                <a:latin typeface="Open Sans"/>
                <a:sym typeface="Arial"/>
              </a:rPr>
              <a:t>लाइनें</a:t>
            </a:r>
            <a:r>
              <a:rPr lang="hi-IN" sz="1800" dirty="0">
                <a:solidFill>
                  <a:schemeClr val="dk1"/>
                </a:solidFill>
                <a:latin typeface="Open Sans"/>
                <a:sym typeface="Arial"/>
              </a:rPr>
              <a:t> </a:t>
            </a:r>
            <a:r>
              <a:rPr lang="en-US" sz="1800" dirty="0">
                <a:solidFill>
                  <a:srgbClr val="FF0000"/>
                </a:solidFill>
                <a:latin typeface="Open Sans"/>
                <a:sym typeface="Arial"/>
              </a:rPr>
              <a:t>(गैर-संरचनात्मक)</a:t>
            </a:r>
            <a:endParaRPr sz="1800" dirty="0">
              <a:solidFill>
                <a:srgbClr val="FF0000"/>
              </a:solidFill>
              <a:latin typeface="Open Sans"/>
              <a:sym typeface="Arial"/>
            </a:endParaRPr>
          </a:p>
        </p:txBody>
      </p:sp>
      <p:sp>
        <p:nvSpPr>
          <p:cNvPr id="7" name="Google Shape;476;p53"/>
          <p:cNvSpPr txBox="1"/>
          <p:nvPr/>
        </p:nvSpPr>
        <p:spPr>
          <a:xfrm>
            <a:off x="215673" y="1559642"/>
            <a:ext cx="4790894" cy="5016718"/>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sym typeface="Arial"/>
              </a:rPr>
              <a:t>उपरोक्त विफलता प्रकारों की पहचान करें और बताएं कि वे संरचनात्मक हैं या गैर-संरचनात्मक</a:t>
            </a:r>
            <a:endParaRPr lang="en-US" dirty="0">
              <a:solidFill>
                <a:srgbClr val="FF0000"/>
              </a:solidFill>
              <a:latin typeface="Open Sans"/>
            </a:endParaRPr>
          </a:p>
        </p:txBody>
      </p:sp>
      <p:sp>
        <p:nvSpPr>
          <p:cNvPr id="3" name="PEER | CSSR | INDIA">
            <a:extLst>
              <a:ext uri="{FF2B5EF4-FFF2-40B4-BE49-F238E27FC236}">
                <a16:creationId xmlns:a16="http://schemas.microsoft.com/office/drawing/2014/main" id="{98C7490C-D019-34A9-18B9-B110A2CD30A7}"/>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5"/>
          <p:cNvSpPr txBox="1">
            <a:spLocks noGrp="1"/>
          </p:cNvSpPr>
          <p:nvPr>
            <p:ph type="title" idx="4294967295"/>
          </p:nvPr>
        </p:nvSpPr>
        <p:spPr>
          <a:xfrm>
            <a:off x="1390893" y="1814615"/>
            <a:ext cx="2913198"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समीक्षा</a:t>
            </a:r>
            <a:r>
              <a:rPr lang="en-US" dirty="0">
                <a:solidFill>
                  <a:srgbClr val="FF0000"/>
                </a:solidFill>
                <a:latin typeface="Open Sans"/>
              </a:rPr>
              <a:t> </a:t>
            </a:r>
          </a:p>
        </p:txBody>
      </p:sp>
      <p:sp>
        <p:nvSpPr>
          <p:cNvPr id="489" name="Google Shape;489;p55"/>
          <p:cNvSpPr txBox="1">
            <a:spLocks noGrp="1"/>
          </p:cNvSpPr>
          <p:nvPr>
            <p:ph type="body" idx="4294967295"/>
          </p:nvPr>
        </p:nvSpPr>
        <p:spPr>
          <a:xfrm>
            <a:off x="5891644" y="1844824"/>
            <a:ext cx="6229239" cy="45259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dirty="0">
                <a:latin typeface="Open Sans"/>
                <a:ea typeface="Arial"/>
                <a:cs typeface="Arial"/>
                <a:sym typeface="Arial"/>
              </a:rPr>
              <a:t>निर्माण सामग्री को परिभाषित करें और उनकी संरचना, प्रकार और उपयोग के आधार पर उन्हें वर्गीकृत करें।</a:t>
            </a:r>
            <a:endParaRPr dirty="0">
              <a:latin typeface="Open Sans"/>
            </a:endParaRPr>
          </a:p>
          <a:p>
            <a:pPr marL="0" lvl="0" indent="0" algn="l"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dirty="0">
                <a:latin typeface="Open Sans"/>
                <a:ea typeface="Arial"/>
                <a:cs typeface="Arial"/>
                <a:sym typeface="Arial"/>
              </a:rPr>
              <a:t>निर्माण सामग्री को प्रभावित करने वाले तीन बलों की सूची बनाएं और उनका </a:t>
            </a:r>
            <a:r>
              <a:rPr lang="en-US" dirty="0" err="1">
                <a:latin typeface="Open Sans"/>
                <a:ea typeface="Arial"/>
                <a:cs typeface="Arial"/>
                <a:sym typeface="Arial"/>
              </a:rPr>
              <a:t>वर्णन</a:t>
            </a:r>
            <a:r>
              <a:rPr lang="en-US" dirty="0">
                <a:latin typeface="Open Sans"/>
                <a:ea typeface="Arial"/>
                <a:cs typeface="Arial"/>
                <a:sym typeface="Arial"/>
              </a:rPr>
              <a:t> </a:t>
            </a:r>
            <a:r>
              <a:rPr lang="en-US" dirty="0" err="1">
                <a:latin typeface="Open Sans"/>
                <a:ea typeface="Arial"/>
                <a:cs typeface="Arial"/>
                <a:sym typeface="Arial"/>
              </a:rPr>
              <a:t>करें</a:t>
            </a:r>
            <a:r>
              <a:rPr lang="en-US" dirty="0">
                <a:latin typeface="Open Sans"/>
                <a:ea typeface="Arial"/>
                <a:cs typeface="Arial"/>
                <a:sym typeface="Arial"/>
              </a:rPr>
              <a:t> I</a:t>
            </a:r>
            <a:endParaRPr dirty="0">
              <a:latin typeface="Open Sans"/>
            </a:endParaRPr>
          </a:p>
          <a:p>
            <a:pPr marL="0" lvl="0" indent="0" algn="l"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dirty="0">
                <a:latin typeface="Open Sans"/>
                <a:ea typeface="Arial"/>
                <a:cs typeface="Arial"/>
                <a:sym typeface="Arial"/>
              </a:rPr>
              <a:t>प्रत्येक सामग्री के तीन गुण सूचीबद्ध करें: कंक्रीट, स्टील और लकड़ी।</a:t>
            </a:r>
            <a:endParaRPr dirty="0">
              <a:latin typeface="Open Sans"/>
            </a:endParaRPr>
          </a:p>
          <a:p>
            <a:pPr marL="0" lvl="0" indent="0" algn="l"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dirty="0">
                <a:latin typeface="Open Sans"/>
                <a:ea typeface="Arial"/>
                <a:cs typeface="Arial"/>
                <a:sym typeface="Arial"/>
              </a:rPr>
              <a:t>निर्माण की दो विधियों का वर्णन करें।</a:t>
            </a:r>
            <a:endParaRPr dirty="0">
              <a:latin typeface="Open Sans"/>
            </a:endParaRPr>
          </a:p>
          <a:p>
            <a:pPr marL="0" lvl="0" indent="0" algn="l" rtl="0">
              <a:lnSpc>
                <a:spcPct val="90000"/>
              </a:lnSpc>
              <a:spcBef>
                <a:spcPts val="1000"/>
              </a:spcBef>
              <a:spcAft>
                <a:spcPts val="0"/>
              </a:spcAft>
              <a:buClr>
                <a:schemeClr val="dk1"/>
              </a:buClr>
              <a:buSzPct val="100000"/>
              <a:buNone/>
            </a:pPr>
            <a:endParaRPr dirty="0">
              <a:latin typeface="Open Sans"/>
              <a:ea typeface="Arial"/>
              <a:cs typeface="Arial"/>
              <a:sym typeface="Arial"/>
            </a:endParaRPr>
          </a:p>
          <a:p>
            <a:pPr marL="228600" lvl="0" indent="-87629" algn="l" rtl="0">
              <a:lnSpc>
                <a:spcPct val="90000"/>
              </a:lnSpc>
              <a:spcBef>
                <a:spcPts val="1000"/>
              </a:spcBef>
              <a:spcAft>
                <a:spcPts val="0"/>
              </a:spcAft>
              <a:buClr>
                <a:schemeClr val="dk1"/>
              </a:buClr>
              <a:buSzPct val="100000"/>
              <a:buFont typeface="Noto Sans Symbols"/>
              <a:buNone/>
            </a:pPr>
            <a:endParaRPr sz="2400" dirty="0"/>
          </a:p>
          <a:p>
            <a:pPr marL="228600" lvl="0" indent="-64135" algn="l" rtl="0">
              <a:lnSpc>
                <a:spcPct val="90000"/>
              </a:lnSpc>
              <a:spcBef>
                <a:spcPts val="1000"/>
              </a:spcBef>
              <a:spcAft>
                <a:spcPts val="0"/>
              </a:spcAft>
              <a:buClr>
                <a:schemeClr val="dk1"/>
              </a:buClr>
              <a:buSzPct val="100000"/>
              <a:buFont typeface="Noto Sans Symbols"/>
              <a:buNone/>
            </a:pPr>
            <a:endParaRPr dirty="0"/>
          </a:p>
        </p:txBody>
      </p:sp>
      <p:sp>
        <p:nvSpPr>
          <p:cNvPr id="491" name="Google Shape;491;p55"/>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41</a:t>
            </a:fld>
            <a:endParaRPr dirty="0"/>
          </a:p>
        </p:txBody>
      </p:sp>
      <p:sp>
        <p:nvSpPr>
          <p:cNvPr id="492" name="Google Shape;492;p55"/>
          <p:cNvSpPr txBox="1"/>
          <p:nvPr/>
        </p:nvSpPr>
        <p:spPr>
          <a:xfrm>
            <a:off x="697469" y="2679015"/>
            <a:ext cx="430004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400" dirty="0">
                <a:solidFill>
                  <a:schemeClr val="dk1"/>
                </a:solidFill>
                <a:latin typeface="Open Sans"/>
                <a:sym typeface="Arial"/>
              </a:rPr>
              <a:t>इस पाठ को पूरा करने पर आप निम्न कार्य कर सकेंगे:-</a:t>
            </a:r>
            <a:endParaRPr sz="1100" dirty="0">
              <a:latin typeface="Open Sans"/>
            </a:endParaRPr>
          </a:p>
        </p:txBody>
      </p:sp>
      <p:sp>
        <p:nvSpPr>
          <p:cNvPr id="493" name="Google Shape;493;p55"/>
          <p:cNvSpPr/>
          <p:nvPr/>
        </p:nvSpPr>
        <p:spPr>
          <a:xfrm>
            <a:off x="5174160" y="2218783"/>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494" name="Google Shape;494;p55"/>
          <p:cNvSpPr/>
          <p:nvPr/>
        </p:nvSpPr>
        <p:spPr>
          <a:xfrm>
            <a:off x="5159490" y="3509971"/>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495" name="Google Shape;495;p55"/>
          <p:cNvSpPr/>
          <p:nvPr/>
        </p:nvSpPr>
        <p:spPr>
          <a:xfrm>
            <a:off x="5159490" y="4603201"/>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496" name="Google Shape;496;p55"/>
          <p:cNvSpPr/>
          <p:nvPr/>
        </p:nvSpPr>
        <p:spPr>
          <a:xfrm>
            <a:off x="5213546" y="5559516"/>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txBox="1">
            <a:spLocks noGrp="1"/>
          </p:cNvSpPr>
          <p:nvPr>
            <p:ph type="body" idx="4294967295"/>
          </p:nvPr>
        </p:nvSpPr>
        <p:spPr>
          <a:xfrm>
            <a:off x="5443066" y="998112"/>
            <a:ext cx="5420433" cy="5859888"/>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चार प्रकार की संरचनाओं की सूची बनाइये।</a:t>
            </a:r>
            <a:endParaRPr sz="5100" dirty="0">
              <a:latin typeface="Open Sans"/>
            </a:endParaRPr>
          </a:p>
          <a:p>
            <a:pPr marL="0" lvl="0" indent="0" algn="l" rtl="0">
              <a:lnSpc>
                <a:spcPct val="90000"/>
              </a:lnSpc>
              <a:spcBef>
                <a:spcPts val="1000"/>
              </a:spcBef>
              <a:spcAft>
                <a:spcPts val="0"/>
              </a:spcAft>
              <a:buClr>
                <a:schemeClr val="dk1"/>
              </a:buClr>
              <a:buSzPct val="100000"/>
              <a:buNone/>
            </a:pPr>
            <a:endParaRPr sz="5100" dirty="0">
              <a:latin typeface="Open Sans"/>
              <a:ea typeface="Arial"/>
              <a:cs typeface="Arial"/>
              <a:sym typeface="Arial"/>
            </a:endParaRPr>
          </a:p>
          <a:p>
            <a:pPr marL="0" lvl="0" indent="0" algn="l" rtl="0">
              <a:lnSpc>
                <a:spcPct val="170000"/>
              </a:lnSpc>
              <a:spcBef>
                <a:spcPts val="1000"/>
              </a:spcBef>
              <a:spcAft>
                <a:spcPts val="0"/>
              </a:spcAft>
              <a:buClr>
                <a:schemeClr val="dk1"/>
              </a:buClr>
              <a:buSzPct val="100000"/>
              <a:buNone/>
            </a:pPr>
            <a:r>
              <a:rPr lang="en-US" sz="5100" dirty="0">
                <a:latin typeface="Open Sans"/>
                <a:ea typeface="Arial"/>
                <a:cs typeface="Arial"/>
                <a:sym typeface="Arial"/>
              </a:rPr>
              <a:t>निम्नलिखित चार श्रेणियों में से प्रत्येक में एक इमारत की कम से कम तीन विशेषताओं को सूचीबद्ध करें:</a:t>
            </a:r>
            <a:endParaRPr sz="5100" dirty="0">
              <a:latin typeface="Open Sans"/>
            </a:endParaRPr>
          </a:p>
          <a:p>
            <a:pPr marL="0" lvl="0" indent="0" algn="l"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सामान्य</a:t>
            </a:r>
            <a:endParaRPr sz="5100" dirty="0">
              <a:latin typeface="Open Sans"/>
            </a:endParaRPr>
          </a:p>
          <a:p>
            <a:pPr marL="0" lvl="0" indent="0" algn="l"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वास्तुकला</a:t>
            </a:r>
            <a:endParaRPr sz="5100" dirty="0">
              <a:latin typeface="Open Sans"/>
            </a:endParaRPr>
          </a:p>
          <a:p>
            <a:pPr marL="0" lvl="0" indent="0" algn="l"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संरचनात्मक तत्व</a:t>
            </a:r>
            <a:endParaRPr sz="5100" dirty="0">
              <a:latin typeface="Open Sans"/>
            </a:endParaRPr>
          </a:p>
          <a:p>
            <a:pPr marL="0" lvl="0" indent="0" algn="l"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 गैर-संरचनात्मक तत्व</a:t>
            </a:r>
            <a:endParaRPr sz="5100" dirty="0">
              <a:latin typeface="Open Sans"/>
            </a:endParaRPr>
          </a:p>
          <a:p>
            <a:pPr marL="0" lvl="0" indent="0" algn="l" rtl="0">
              <a:lnSpc>
                <a:spcPct val="90000"/>
              </a:lnSpc>
              <a:spcBef>
                <a:spcPts val="1000"/>
              </a:spcBef>
              <a:spcAft>
                <a:spcPts val="0"/>
              </a:spcAft>
              <a:buClr>
                <a:schemeClr val="dk1"/>
              </a:buClr>
              <a:buSzPct val="100000"/>
              <a:buNone/>
            </a:pPr>
            <a:endParaRPr sz="5100"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किसी संरचना में दो प्रकार की क्षति तथा उनके परिणामस्वरूप होने वाली संभावित विफलताओं की सूची बनाएं और उनका वर्णन करें।</a:t>
            </a:r>
            <a:endParaRPr sz="5100" dirty="0">
              <a:latin typeface="Open Sans"/>
            </a:endParaRPr>
          </a:p>
          <a:p>
            <a:pPr marL="0" lvl="0" indent="0" algn="l" rtl="0">
              <a:lnSpc>
                <a:spcPct val="90000"/>
              </a:lnSpc>
              <a:spcBef>
                <a:spcPts val="1000"/>
              </a:spcBef>
              <a:spcAft>
                <a:spcPts val="0"/>
              </a:spcAft>
              <a:buClr>
                <a:schemeClr val="dk1"/>
              </a:buClr>
              <a:buSzPct val="100000"/>
              <a:buNone/>
            </a:pPr>
            <a:endParaRPr sz="5100" dirty="0">
              <a:latin typeface="Open Sans"/>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5100" dirty="0">
                <a:latin typeface="Open Sans"/>
                <a:ea typeface="Arial"/>
                <a:cs typeface="Arial"/>
                <a:sym typeface="Arial"/>
              </a:rPr>
              <a:t>चार आधारभूत सिद्धांतों के नाम बताइए और उनका </a:t>
            </a:r>
            <a:r>
              <a:rPr lang="en-US" sz="5100" dirty="0" err="1">
                <a:latin typeface="Open Sans"/>
                <a:ea typeface="Arial"/>
                <a:cs typeface="Arial"/>
                <a:sym typeface="Arial"/>
              </a:rPr>
              <a:t>वर्णन</a:t>
            </a:r>
            <a:r>
              <a:rPr lang="en-US" sz="5100" dirty="0">
                <a:latin typeface="Open Sans"/>
                <a:ea typeface="Arial"/>
                <a:cs typeface="Arial"/>
                <a:sym typeface="Arial"/>
              </a:rPr>
              <a:t> </a:t>
            </a:r>
            <a:r>
              <a:rPr lang="en-US" sz="5100" dirty="0" err="1">
                <a:latin typeface="Open Sans"/>
                <a:ea typeface="Arial"/>
                <a:cs typeface="Arial"/>
                <a:sym typeface="Arial"/>
              </a:rPr>
              <a:t>की</a:t>
            </a:r>
            <a:r>
              <a:rPr lang="en-US" sz="5100" dirty="0">
                <a:latin typeface="Open Sans"/>
                <a:ea typeface="Arial"/>
                <a:cs typeface="Arial"/>
                <a:sym typeface="Arial"/>
              </a:rPr>
              <a:t> </a:t>
            </a:r>
            <a:r>
              <a:rPr lang="en-US" sz="5100" dirty="0" err="1">
                <a:latin typeface="Open Sans"/>
                <a:ea typeface="Arial"/>
                <a:cs typeface="Arial"/>
                <a:sym typeface="Arial"/>
              </a:rPr>
              <a:t>जिए</a:t>
            </a:r>
            <a:r>
              <a:rPr lang="en-US" sz="5100" dirty="0">
                <a:latin typeface="Open Sans"/>
                <a:ea typeface="Arial"/>
                <a:cs typeface="Arial"/>
                <a:sym typeface="Arial"/>
              </a:rPr>
              <a:t>।</a:t>
            </a:r>
            <a:endParaRPr dirty="0"/>
          </a:p>
        </p:txBody>
      </p:sp>
      <p:sp>
        <p:nvSpPr>
          <p:cNvPr id="503" name="Google Shape;503;p56"/>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42</a:t>
            </a:fld>
            <a:endParaRPr dirty="0"/>
          </a:p>
        </p:txBody>
      </p:sp>
      <p:sp>
        <p:nvSpPr>
          <p:cNvPr id="504" name="Google Shape;504;p56"/>
          <p:cNvSpPr/>
          <p:nvPr/>
        </p:nvSpPr>
        <p:spPr>
          <a:xfrm>
            <a:off x="4533620" y="1150079"/>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505" name="Google Shape;505;p56"/>
          <p:cNvSpPr/>
          <p:nvPr/>
        </p:nvSpPr>
        <p:spPr>
          <a:xfrm>
            <a:off x="4521626" y="1946852"/>
            <a:ext cx="641416"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sp>
        <p:nvSpPr>
          <p:cNvPr id="506" name="Google Shape;506;p56"/>
          <p:cNvSpPr/>
          <p:nvPr/>
        </p:nvSpPr>
        <p:spPr>
          <a:xfrm>
            <a:off x="4604445" y="4572605"/>
            <a:ext cx="628080"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7</a:t>
            </a:r>
            <a:endParaRPr sz="4000" b="1" dirty="0">
              <a:solidFill>
                <a:srgbClr val="C00000"/>
              </a:solidFill>
              <a:latin typeface="Arial"/>
              <a:ea typeface="Arial"/>
              <a:cs typeface="Arial"/>
              <a:sym typeface="Arial"/>
            </a:endParaRPr>
          </a:p>
        </p:txBody>
      </p:sp>
      <p:sp>
        <p:nvSpPr>
          <p:cNvPr id="507" name="Google Shape;507;p56"/>
          <p:cNvSpPr/>
          <p:nvPr/>
        </p:nvSpPr>
        <p:spPr>
          <a:xfrm>
            <a:off x="4638725" y="5626156"/>
            <a:ext cx="628080" cy="599925"/>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8</a:t>
            </a:r>
            <a:endParaRPr sz="4000" b="1" dirty="0">
              <a:solidFill>
                <a:srgbClr val="C00000"/>
              </a:solidFill>
              <a:latin typeface="Arial"/>
              <a:ea typeface="Arial"/>
              <a:cs typeface="Arial"/>
              <a:sym typeface="Arial"/>
            </a:endParaRPr>
          </a:p>
        </p:txBody>
      </p:sp>
      <p:sp>
        <p:nvSpPr>
          <p:cNvPr id="11" name="Google Shape;488;p55"/>
          <p:cNvSpPr txBox="1">
            <a:spLocks noGrp="1"/>
          </p:cNvSpPr>
          <p:nvPr>
            <p:ph type="title" idx="4294967295"/>
          </p:nvPr>
        </p:nvSpPr>
        <p:spPr>
          <a:xfrm>
            <a:off x="1288683" y="1130925"/>
            <a:ext cx="2913198" cy="864400"/>
          </a:xfrm>
          <a:prstGeom prst="rect">
            <a:avLst/>
          </a:prstGeom>
          <a:solidFill>
            <a:schemeClr val="bg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समीक्षा</a:t>
            </a:r>
            <a:r>
              <a:rPr lang="en-US" dirty="0">
                <a:solidFill>
                  <a:srgbClr val="FF0000"/>
                </a:solidFill>
                <a:latin typeface="Open Sans"/>
              </a:rPr>
              <a:t> </a:t>
            </a:r>
          </a:p>
        </p:txBody>
      </p:sp>
      <p:sp>
        <p:nvSpPr>
          <p:cNvPr id="12" name="Google Shape;492;p55"/>
          <p:cNvSpPr txBox="1"/>
          <p:nvPr/>
        </p:nvSpPr>
        <p:spPr>
          <a:xfrm>
            <a:off x="93857" y="1995325"/>
            <a:ext cx="430004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2400" dirty="0">
                <a:solidFill>
                  <a:schemeClr val="dk1"/>
                </a:solidFill>
                <a:latin typeface="Open Sans"/>
                <a:sym typeface="Arial"/>
              </a:rPr>
              <a:t>इस पाठ को पूरा करने पर आप निम्न कार्य कर सकेंगे:-</a:t>
            </a:r>
            <a:endParaRPr sz="1100" dirty="0">
              <a:latin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Placeholder 2"/>
          <p:cNvSpPr>
            <a:spLocks noGrp="1"/>
          </p:cNvSpPr>
          <p:nvPr>
            <p:ph idx="4294967295"/>
          </p:nvPr>
        </p:nvSpPr>
        <p:spPr>
          <a:xfrm>
            <a:off x="0" y="-76200"/>
            <a:ext cx="12192000" cy="6934200"/>
          </a:xfrm>
          <a:solidFill>
            <a:schemeClr val="bg1"/>
          </a:solidFill>
        </p:spPr>
        <p:txBody>
          <a:bodyPr/>
          <a:lstStyle/>
          <a:p>
            <a:pPr marL="114300" indent="0" algn="l" rtl="0" eaLnBrk="1" hangingPunct="1">
              <a:buFontTx/>
              <a:buNone/>
            </a:pPr>
            <a:r>
              <a:rPr lang="en-US" altLang="en-US" sz="9600" dirty="0"/>
              <a:t>   </a:t>
            </a:r>
          </a:p>
          <a:p>
            <a:pPr marL="114300" indent="0" algn="ctr" rtl="0" eaLnBrk="1" hangingPunct="1">
              <a:buFontTx/>
              <a:buNone/>
            </a:pPr>
            <a:r>
              <a:rPr lang="en-US" altLang="en-US" sz="9600" dirty="0"/>
              <a:t> </a:t>
            </a:r>
            <a:r>
              <a:rPr lang="en-US" altLang="en-US" sz="4400" dirty="0" err="1">
                <a:solidFill>
                  <a:srgbClr val="FF0000"/>
                </a:solidFill>
              </a:rPr>
              <a:t>कोई</a:t>
            </a:r>
            <a:r>
              <a:rPr lang="en-US" altLang="en-US" sz="4400" dirty="0">
                <a:solidFill>
                  <a:srgbClr val="FF0000"/>
                </a:solidFill>
              </a:rPr>
              <a:t> प्रश्न?</a:t>
            </a:r>
            <a:endParaRPr lang="en-IN" altLang="en-US" sz="5400" dirty="0">
              <a:solidFill>
                <a:srgbClr val="FF0000"/>
              </a:solidFill>
            </a:endParaRPr>
          </a:p>
        </p:txBody>
      </p:sp>
      <p:sp>
        <p:nvSpPr>
          <p:cNvPr id="130051" name="Slide Number Placeholder 3"/>
          <p:cNvSpPr>
            <a:spLocks noGrp="1" noChangeArrowheads="1"/>
          </p:cNvSpPr>
          <p:nvPr>
            <p:ph type="sldNum" sz="quarter" idx="4294967295"/>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rtl="0">
              <a:lnSpc>
                <a:spcPct val="100000"/>
              </a:lnSpc>
              <a:spcBef>
                <a:spcPct val="0"/>
              </a:spcBef>
              <a:buFontTx/>
              <a:buNone/>
            </a:pPr>
            <a:fld id="{6203863D-2D4F-4564-B569-84B3CBDC8977}" type="slidenum">
              <a:rPr lang="en-US" altLang="en-US" sz="1400" smtClean="0">
                <a:latin typeface="Arial" panose="020B0604020202020204" pitchFamily="34" charset="0"/>
              </a:rPr>
              <a:pPr rtl="0">
                <a:lnSpc>
                  <a:spcPct val="100000"/>
                </a:lnSpc>
                <a:spcBef>
                  <a:spcPct val="0"/>
                </a:spcBef>
                <a:buFontTx/>
                <a:buNone/>
              </a:pPr>
              <a:t>43</a:t>
            </a:fld>
            <a:endParaRPr lang="en-US" altLang="en-US" sz="1400" dirty="0">
              <a:latin typeface="Arial" panose="020B0604020202020204" pitchFamily="34" charset="0"/>
            </a:endParaRPr>
          </a:p>
        </p:txBody>
      </p:sp>
      <p:pic>
        <p:nvPicPr>
          <p:cNvPr id="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8270" y="0"/>
            <a:ext cx="1253730" cy="92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A213D35-61B0-1F97-5AFA-84B3EA032AF8}"/>
              </a:ext>
            </a:extLst>
          </p:cNvPr>
          <p:cNvPicPr>
            <a:picLocks noChangeAspect="1"/>
          </p:cNvPicPr>
          <p:nvPr/>
        </p:nvPicPr>
        <p:blipFill>
          <a:blip r:embed="rId3"/>
          <a:stretch>
            <a:fillRect/>
          </a:stretch>
        </p:blipFill>
        <p:spPr>
          <a:xfrm>
            <a:off x="0" y="-76199"/>
            <a:ext cx="1543670" cy="1069258"/>
          </a:xfrm>
          <a:prstGeom prst="rect">
            <a:avLst/>
          </a:prstGeom>
        </p:spPr>
      </p:pic>
    </p:spTree>
    <p:extLst>
      <p:ext uri="{BB962C8B-B14F-4D97-AF65-F5344CB8AC3E}">
        <p14:creationId xmlns:p14="http://schemas.microsoft.com/office/powerpoint/2010/main" val="1552678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4548188" y="-14288"/>
            <a:ext cx="7694612" cy="6872288"/>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2400">
              <a:latin typeface="Open Sans"/>
            </a:endParaRPr>
          </a:p>
        </p:txBody>
      </p:sp>
      <p:sp>
        <p:nvSpPr>
          <p:cNvPr id="131075" name="Duties of…"/>
          <p:cNvSpPr txBox="1">
            <a:spLocks noChangeArrowheads="1"/>
          </p:cNvSpPr>
          <p:nvPr/>
        </p:nvSpPr>
        <p:spPr bwMode="auto">
          <a:xfrm>
            <a:off x="339725" y="3230563"/>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ct val="0"/>
              </a:spcBef>
              <a:buFontTx/>
              <a:buNone/>
            </a:pPr>
            <a:r>
              <a:rPr lang="en-US" altLang="en-US" sz="4000" b="1">
                <a:solidFill>
                  <a:srgbClr val="FF0000"/>
                </a:solidFill>
                <a:latin typeface="Open Sans"/>
              </a:rPr>
              <a:t>धन्यवाद</a:t>
            </a:r>
            <a:r>
              <a:rPr lang="en-US" altLang="en-US" sz="4000">
                <a:solidFill>
                  <a:srgbClr val="FF0000"/>
                </a:solidFill>
                <a:latin typeface="Open Sans"/>
              </a:rPr>
              <a:t> </a:t>
            </a:r>
          </a:p>
        </p:txBody>
      </p:sp>
      <p:sp>
        <p:nvSpPr>
          <p:cNvPr id="131076"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Clr>
                <a:srgbClr val="000000"/>
              </a:buClr>
              <a:buSzPts val="3200"/>
              <a:buFont typeface="Noto Sans Symbols"/>
              <a:buChar char="▪"/>
            </a:pPr>
            <a:endParaRPr lang="en-US" altLang="en-US" sz="2400">
              <a:solidFill>
                <a:srgbClr val="000000"/>
              </a:solidFill>
              <a:latin typeface="Open Sans"/>
              <a:cs typeface="Times New Roman" panose="02020603050405020304" pitchFamily="18" charset="0"/>
            </a:endParaRPr>
          </a:p>
        </p:txBody>
      </p:sp>
      <p:pic>
        <p:nvPicPr>
          <p:cNvPr id="131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IN"/>
          </a:p>
        </p:txBody>
      </p:sp>
      <p:pic>
        <p:nvPicPr>
          <p:cNvPr id="13108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B6F2FC2-BB10-5BB1-1257-780CC11822D4}"/>
              </a:ext>
            </a:extLst>
          </p:cNvPr>
          <p:cNvSpPr>
            <a:spLocks noGrp="1"/>
          </p:cNvSpPr>
          <p:nvPr>
            <p:ph type="sldNum" idx="12"/>
          </p:nvPr>
        </p:nvSpPr>
        <p:spPr>
          <a:xfrm>
            <a:off x="11384561" y="6406669"/>
            <a:ext cx="473141" cy="338635"/>
          </a:xfrm>
        </p:spPr>
        <p:txBody>
          <a:bodyPr/>
          <a:lstStyle/>
          <a:p>
            <a:pPr marL="0" lvl="0" indent="0" algn="ctr" rtl="0">
              <a:spcBef>
                <a:spcPts val="0"/>
              </a:spcBef>
              <a:spcAft>
                <a:spcPts val="0"/>
              </a:spcAft>
              <a:buNone/>
            </a:pPr>
            <a:fld id="{00000000-1234-1234-1234-123412341234}" type="slidenum">
              <a:rPr lang="en-US" smtClean="0"/>
              <a:t>44</a:t>
            </a:fld>
            <a:endParaRPr lang="en-US" i="0" u="none" strike="noStrike" cap="none" dirty="0"/>
          </a:p>
        </p:txBody>
      </p:sp>
      <p:pic>
        <p:nvPicPr>
          <p:cNvPr id="4" name="Picture 3">
            <a:extLst>
              <a:ext uri="{FF2B5EF4-FFF2-40B4-BE49-F238E27FC236}">
                <a16:creationId xmlns:a16="http://schemas.microsoft.com/office/drawing/2014/main" id="{F04906F6-9D24-9D98-68EB-49ED3113287D}"/>
              </a:ext>
            </a:extLst>
          </p:cNvPr>
          <p:cNvPicPr>
            <a:picLocks noChangeAspect="1"/>
          </p:cNvPicPr>
          <p:nvPr/>
        </p:nvPicPr>
        <p:blipFill>
          <a:blip r:embed="rId6"/>
          <a:stretch>
            <a:fillRect/>
          </a:stretch>
        </p:blipFill>
        <p:spPr>
          <a:xfrm>
            <a:off x="56379" y="0"/>
            <a:ext cx="1674768" cy="1199538"/>
          </a:xfrm>
          <a:prstGeom prst="rect">
            <a:avLst/>
          </a:prstGeom>
        </p:spPr>
      </p:pic>
      <p:pic>
        <p:nvPicPr>
          <p:cNvPr id="7" name="Picture 6">
            <a:extLst>
              <a:ext uri="{FF2B5EF4-FFF2-40B4-BE49-F238E27FC236}">
                <a16:creationId xmlns:a16="http://schemas.microsoft.com/office/drawing/2014/main" id="{3C094745-C15D-0793-F28A-F3ACC29CAF11}"/>
              </a:ext>
            </a:extLst>
          </p:cNvPr>
          <p:cNvPicPr>
            <a:picLocks noChangeAspect="1"/>
          </p:cNvPicPr>
          <p:nvPr/>
        </p:nvPicPr>
        <p:blipFill>
          <a:blip r:embed="rId6"/>
          <a:stretch>
            <a:fillRect/>
          </a:stretch>
        </p:blipFill>
        <p:spPr>
          <a:xfrm>
            <a:off x="4859594" y="1022556"/>
            <a:ext cx="7086600" cy="4955180"/>
          </a:xfrm>
          <a:prstGeom prst="rect">
            <a:avLst/>
          </a:prstGeom>
        </p:spPr>
      </p:pic>
    </p:spTree>
    <p:extLst>
      <p:ext uri="{BB962C8B-B14F-4D97-AF65-F5344CB8AC3E}">
        <p14:creationId xmlns:p14="http://schemas.microsoft.com/office/powerpoint/2010/main" val="289250975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9"/>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5</a:t>
            </a:fld>
            <a:endParaRPr/>
          </a:p>
        </p:txBody>
      </p:sp>
      <p:sp>
        <p:nvSpPr>
          <p:cNvPr id="152" name="Google Shape;152;p19"/>
          <p:cNvSpPr txBox="1"/>
          <p:nvPr/>
        </p:nvSpPr>
        <p:spPr>
          <a:xfrm>
            <a:off x="1158440" y="2287578"/>
            <a:ext cx="4527136"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a:rPr>
              <a:t>संरचना के आधार पर वर्गीकरण</a:t>
            </a:r>
          </a:p>
        </p:txBody>
      </p:sp>
      <p:sp>
        <p:nvSpPr>
          <p:cNvPr id="153" name="Google Shape;153;p19"/>
          <p:cNvSpPr txBox="1"/>
          <p:nvPr/>
        </p:nvSpPr>
        <p:spPr>
          <a:xfrm>
            <a:off x="5998423" y="1604893"/>
            <a:ext cx="5996932"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पत्थर:</a:t>
            </a:r>
            <a:r>
              <a:rPr lang="en-US" sz="2400" dirty="0">
                <a:solidFill>
                  <a:schemeClr val="dk1"/>
                </a:solidFill>
                <a:latin typeface="Open Sans"/>
                <a:sym typeface="Arial"/>
              </a:rPr>
              <a:t>संगमरमर, ग्रेनाइट, स्लेट.</a:t>
            </a:r>
            <a:endParaRPr sz="2400" dirty="0">
              <a:latin typeface="Open Sans"/>
            </a:endParaRPr>
          </a:p>
          <a:p>
            <a:pPr marL="457200" marR="0" lvl="0" indent="-254000" algn="l"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l"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कार्बनिक सामग्री:</a:t>
            </a:r>
            <a:r>
              <a:rPr lang="en-US" sz="2400" dirty="0">
                <a:solidFill>
                  <a:srgbClr val="FF0000"/>
                </a:solidFill>
                <a:latin typeface="Open Sans"/>
                <a:sym typeface="Arial"/>
              </a:rPr>
              <a:t> </a:t>
            </a:r>
            <a:r>
              <a:rPr lang="en-US" sz="2400" dirty="0">
                <a:solidFill>
                  <a:schemeClr val="dk1"/>
                </a:solidFill>
                <a:latin typeface="Open Sans"/>
                <a:sym typeface="Arial"/>
              </a:rPr>
              <a:t>लकड़ी, प्लाईवुड,  </a:t>
            </a:r>
            <a:r>
              <a:rPr lang="en-US" sz="2400" dirty="0">
                <a:solidFill>
                  <a:schemeClr val="dk1"/>
                </a:solidFill>
                <a:latin typeface="Open Sans"/>
              </a:rPr>
              <a:t>                                   </a:t>
            </a:r>
            <a:r>
              <a:rPr lang="en-US" sz="2400" dirty="0">
                <a:solidFill>
                  <a:schemeClr val="dk1"/>
                </a:solidFill>
                <a:latin typeface="Open Sans"/>
                <a:sym typeface="Arial"/>
              </a:rPr>
              <a:t>कागज, पार्टिकलबोर्ड</a:t>
            </a:r>
            <a:endParaRPr sz="2400" dirty="0">
              <a:latin typeface="Open Sans"/>
            </a:endParaRPr>
          </a:p>
          <a:p>
            <a:pPr marL="0" marR="0" lvl="0" indent="0" algn="l" rtl="0">
              <a:spcBef>
                <a:spcPts val="0"/>
              </a:spcBef>
              <a:spcAft>
                <a:spcPts val="0"/>
              </a:spcAft>
              <a:buNone/>
            </a:pPr>
            <a:r>
              <a:rPr lang="en-US" sz="2400" dirty="0">
                <a:solidFill>
                  <a:schemeClr val="dk1"/>
                </a:solidFill>
                <a:latin typeface="Open Sans"/>
                <a:sym typeface="Arial"/>
              </a:rPr>
              <a:t> </a:t>
            </a:r>
            <a:endParaRPr sz="2400" dirty="0">
              <a:latin typeface="Open Sans"/>
            </a:endParaRPr>
          </a:p>
          <a:p>
            <a:pPr marL="457200" marR="0" lvl="0" indent="-457200" algn="l" rtl="0">
              <a:spcBef>
                <a:spcPts val="0"/>
              </a:spcBef>
              <a:spcAft>
                <a:spcPts val="0"/>
              </a:spcAft>
              <a:buClr>
                <a:srgbClr val="FF0000"/>
              </a:buClr>
              <a:buSzPts val="3200"/>
              <a:buFont typeface="Noto Sans Symbols"/>
              <a:buChar char="▪"/>
            </a:pPr>
            <a:r>
              <a:rPr lang="en-US" sz="2400" b="1" dirty="0" err="1">
                <a:solidFill>
                  <a:srgbClr val="FF0000"/>
                </a:solidFill>
                <a:latin typeface="Open Sans"/>
                <a:sym typeface="Arial"/>
              </a:rPr>
              <a:t>धातु</a:t>
            </a:r>
            <a:r>
              <a:rPr lang="en-US" sz="2400" b="1" dirty="0">
                <a:solidFill>
                  <a:srgbClr val="FF0000"/>
                </a:solidFill>
                <a:latin typeface="Open Sans"/>
                <a:sym typeface="Arial"/>
              </a:rPr>
              <a:t>: </a:t>
            </a:r>
            <a:r>
              <a:rPr lang="en-US" sz="2400" dirty="0" err="1">
                <a:solidFill>
                  <a:schemeClr val="dk1"/>
                </a:solidFill>
                <a:latin typeface="Open Sans"/>
                <a:sym typeface="Arial"/>
              </a:rPr>
              <a:t>लोहा</a:t>
            </a:r>
            <a:r>
              <a:rPr lang="en-US" sz="2400" dirty="0">
                <a:solidFill>
                  <a:schemeClr val="dk1"/>
                </a:solidFill>
                <a:latin typeface="Open Sans"/>
                <a:sym typeface="Arial"/>
              </a:rPr>
              <a:t>, </a:t>
            </a:r>
            <a:r>
              <a:rPr lang="en-US" sz="2400" dirty="0" err="1">
                <a:solidFill>
                  <a:schemeClr val="dk1"/>
                </a:solidFill>
                <a:latin typeface="Open Sans"/>
                <a:sym typeface="Arial"/>
              </a:rPr>
              <a:t>इस्पात,अल्युमीनियम</a:t>
            </a:r>
            <a:r>
              <a:rPr lang="en-US" sz="2400" dirty="0">
                <a:solidFill>
                  <a:schemeClr val="dk1"/>
                </a:solidFill>
                <a:latin typeface="Open Sans"/>
                <a:sym typeface="Arial"/>
              </a:rPr>
              <a:t>.</a:t>
            </a:r>
            <a:endParaRPr sz="2400" dirty="0">
              <a:latin typeface="Open Sans"/>
            </a:endParaRPr>
          </a:p>
          <a:p>
            <a:pPr marL="457200" marR="0" lvl="0" indent="-254000" algn="l"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l" rtl="0">
              <a:spcBef>
                <a:spcPts val="0"/>
              </a:spcBef>
              <a:spcAft>
                <a:spcPts val="0"/>
              </a:spcAft>
              <a:buClr>
                <a:srgbClr val="FF0000"/>
              </a:buClr>
              <a:buSzPts val="3200"/>
              <a:buFont typeface="Noto Sans Symbols"/>
              <a:buChar char="▪"/>
            </a:pPr>
            <a:r>
              <a:rPr lang="en-US" sz="2400" b="1" dirty="0" err="1">
                <a:solidFill>
                  <a:srgbClr val="FF0000"/>
                </a:solidFill>
                <a:latin typeface="Open Sans"/>
                <a:sym typeface="Arial"/>
              </a:rPr>
              <a:t>समूह</a:t>
            </a:r>
            <a:r>
              <a:rPr lang="en-US" sz="2400" b="1" dirty="0">
                <a:solidFill>
                  <a:srgbClr val="FF0000"/>
                </a:solidFill>
                <a:latin typeface="Open Sans"/>
                <a:sym typeface="Arial"/>
              </a:rPr>
              <a:t>: </a:t>
            </a:r>
            <a:r>
              <a:rPr lang="en-US" sz="2400" dirty="0" err="1">
                <a:solidFill>
                  <a:schemeClr val="dk1"/>
                </a:solidFill>
                <a:latin typeface="Open Sans"/>
                <a:sym typeface="Arial"/>
              </a:rPr>
              <a:t>कंक्रीट</a:t>
            </a:r>
            <a:r>
              <a:rPr lang="en-US" sz="2400" dirty="0">
                <a:solidFill>
                  <a:schemeClr val="dk1"/>
                </a:solidFill>
                <a:latin typeface="Open Sans"/>
                <a:sym typeface="Arial"/>
              </a:rPr>
              <a:t>, </a:t>
            </a:r>
            <a:r>
              <a:rPr lang="en-US" sz="2400" dirty="0" err="1">
                <a:solidFill>
                  <a:schemeClr val="dk1"/>
                </a:solidFill>
                <a:latin typeface="Open Sans"/>
                <a:sym typeface="Arial"/>
              </a:rPr>
              <a:t>प्लास्टर</a:t>
            </a:r>
            <a:r>
              <a:rPr lang="en-US" sz="2400" dirty="0">
                <a:solidFill>
                  <a:schemeClr val="dk1"/>
                </a:solidFill>
                <a:latin typeface="Open Sans"/>
                <a:sym typeface="Arial"/>
              </a:rPr>
              <a:t>,  </a:t>
            </a:r>
            <a:r>
              <a:rPr lang="en-US" sz="2400" dirty="0" err="1">
                <a:solidFill>
                  <a:schemeClr val="dk1"/>
                </a:solidFill>
                <a:latin typeface="Open Sans"/>
                <a:sym typeface="Arial"/>
              </a:rPr>
              <a:t>एडोब</a:t>
            </a:r>
            <a:r>
              <a:rPr lang="en-US" sz="2400" dirty="0">
                <a:solidFill>
                  <a:schemeClr val="dk1"/>
                </a:solidFill>
                <a:latin typeface="Open Sans"/>
                <a:sym typeface="Arial"/>
              </a:rPr>
              <a:t>, मिट्टी</a:t>
            </a:r>
            <a:endParaRPr sz="2400" dirty="0">
              <a:latin typeface="Open Sans"/>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p:txBody>
      </p:sp>
      <p:sp>
        <p:nvSpPr>
          <p:cNvPr id="3" name="PEER | CSSR | INDIA">
            <a:extLst>
              <a:ext uri="{FF2B5EF4-FFF2-40B4-BE49-F238E27FC236}">
                <a16:creationId xmlns:a16="http://schemas.microsoft.com/office/drawing/2014/main" id="{42DC4E1D-5197-2D5F-7540-8891429A1B6B}"/>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0"/>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60" name="Google Shape;160;p20"/>
          <p:cNvSpPr txBox="1"/>
          <p:nvPr/>
        </p:nvSpPr>
        <p:spPr>
          <a:xfrm>
            <a:off x="5634246" y="1993312"/>
            <a:ext cx="6442708" cy="230828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चीनी मिट्टी की </a:t>
            </a:r>
            <a:r>
              <a:rPr lang="en-US" sz="2400" b="1" dirty="0" err="1">
                <a:solidFill>
                  <a:srgbClr val="FF0000"/>
                </a:solidFill>
                <a:latin typeface="Open Sans"/>
                <a:sym typeface="Arial"/>
              </a:rPr>
              <a:t>चीज़ें</a:t>
            </a:r>
            <a:r>
              <a:rPr lang="en-US" sz="2400" b="1" dirty="0">
                <a:solidFill>
                  <a:srgbClr val="FF0000"/>
                </a:solidFill>
                <a:latin typeface="Open Sans"/>
                <a:sym typeface="Arial"/>
              </a:rPr>
              <a:t>: </a:t>
            </a:r>
            <a:r>
              <a:rPr lang="en-US" sz="2400" dirty="0" err="1">
                <a:solidFill>
                  <a:schemeClr val="dk1"/>
                </a:solidFill>
                <a:latin typeface="Open Sans"/>
                <a:sym typeface="Arial"/>
              </a:rPr>
              <a:t>टाइल्स</a:t>
            </a:r>
            <a:endParaRPr sz="2400" dirty="0">
              <a:solidFill>
                <a:schemeClr val="dk1"/>
              </a:solidFill>
              <a:latin typeface="Open Sans"/>
              <a:ea typeface="Calibri"/>
              <a:cs typeface="Calibri"/>
              <a:sym typeface="Calibri"/>
            </a:endParaRPr>
          </a:p>
          <a:p>
            <a:pPr marL="457200" marR="0" lvl="0" indent="-254000" algn="l" rtl="0">
              <a:spcBef>
                <a:spcPts val="0"/>
              </a:spcBef>
              <a:spcAft>
                <a:spcPts val="0"/>
              </a:spcAft>
              <a:buClr>
                <a:schemeClr val="dk1"/>
              </a:buClr>
              <a:buSzPts val="3200"/>
              <a:buFont typeface="Noto Sans Symbols"/>
              <a:buNone/>
            </a:pPr>
            <a:endParaRPr sz="2400" dirty="0">
              <a:solidFill>
                <a:srgbClr val="FF0000"/>
              </a:solidFill>
              <a:latin typeface="Open Sans"/>
              <a:sym typeface="Arial"/>
            </a:endParaRPr>
          </a:p>
          <a:p>
            <a:pPr marL="457200" marR="0" lvl="0" indent="-457200" algn="l" rtl="0">
              <a:spcBef>
                <a:spcPts val="0"/>
              </a:spcBef>
              <a:spcAft>
                <a:spcPts val="0"/>
              </a:spcAft>
              <a:buClr>
                <a:srgbClr val="FF0000"/>
              </a:buClr>
              <a:buSzPts val="3200"/>
              <a:buFont typeface="Noto Sans Symbols"/>
              <a:buChar char="▪"/>
            </a:pPr>
            <a:r>
              <a:rPr lang="en-US" sz="2400" b="1" dirty="0" err="1">
                <a:solidFill>
                  <a:srgbClr val="FF0000"/>
                </a:solidFill>
                <a:latin typeface="Open Sans"/>
                <a:sym typeface="Arial"/>
              </a:rPr>
              <a:t>काँच</a:t>
            </a:r>
            <a:r>
              <a:rPr lang="en-US" sz="2400" b="1" dirty="0">
                <a:solidFill>
                  <a:srgbClr val="FF0000"/>
                </a:solidFill>
                <a:latin typeface="Open Sans"/>
                <a:sym typeface="Arial"/>
              </a:rPr>
              <a:t>: </a:t>
            </a:r>
            <a:r>
              <a:rPr lang="en-US" sz="2400" dirty="0" err="1">
                <a:solidFill>
                  <a:schemeClr val="dk1"/>
                </a:solidFill>
                <a:latin typeface="Open Sans"/>
                <a:sym typeface="Arial"/>
              </a:rPr>
              <a:t>खिड़कियाँ</a:t>
            </a:r>
            <a:r>
              <a:rPr lang="en-US" sz="2400" dirty="0">
                <a:solidFill>
                  <a:schemeClr val="dk1"/>
                </a:solidFill>
                <a:latin typeface="Open Sans"/>
                <a:sym typeface="Arial"/>
              </a:rPr>
              <a:t>, कांच के ब्लॉक</a:t>
            </a:r>
            <a:endParaRPr sz="2400" dirty="0">
              <a:latin typeface="Open Sans"/>
            </a:endParaRPr>
          </a:p>
          <a:p>
            <a:pPr marL="457200" marR="0" lvl="0" indent="-254000" algn="l" rtl="0">
              <a:spcBef>
                <a:spcPts val="0"/>
              </a:spcBef>
              <a:spcAft>
                <a:spcPts val="0"/>
              </a:spcAft>
              <a:buClr>
                <a:schemeClr val="dk1"/>
              </a:buClr>
              <a:buSzPts val="3200"/>
              <a:buFont typeface="Noto Sans Symbols"/>
              <a:buNone/>
            </a:pPr>
            <a:endParaRPr sz="2400" dirty="0">
              <a:solidFill>
                <a:schemeClr val="dk1"/>
              </a:solidFill>
              <a:latin typeface="Open Sans"/>
              <a:sym typeface="Arial"/>
            </a:endParaRPr>
          </a:p>
          <a:p>
            <a:pPr marL="457200" marR="0" lvl="0" indent="-457200" algn="l" rtl="0">
              <a:spcBef>
                <a:spcPts val="0"/>
              </a:spcBef>
              <a:spcAft>
                <a:spcPts val="0"/>
              </a:spcAft>
              <a:buClr>
                <a:srgbClr val="FF0000"/>
              </a:buClr>
              <a:buSzPts val="3200"/>
              <a:buFont typeface="Noto Sans Symbols"/>
              <a:buChar char="▪"/>
            </a:pPr>
            <a:r>
              <a:rPr lang="en-US" sz="2400" b="1" dirty="0">
                <a:solidFill>
                  <a:srgbClr val="FF0000"/>
                </a:solidFill>
                <a:latin typeface="Open Sans"/>
                <a:sym typeface="Arial"/>
              </a:rPr>
              <a:t>प्लास्टिक:</a:t>
            </a:r>
            <a:r>
              <a:rPr lang="en-US" sz="2400" dirty="0">
                <a:solidFill>
                  <a:srgbClr val="FF0000"/>
                </a:solidFill>
                <a:latin typeface="Open Sans"/>
                <a:sym typeface="Arial"/>
              </a:rPr>
              <a:t> </a:t>
            </a:r>
            <a:r>
              <a:rPr lang="en-US" sz="2400" dirty="0">
                <a:solidFill>
                  <a:schemeClr val="dk1"/>
                </a:solidFill>
                <a:latin typeface="Open Sans"/>
                <a:sym typeface="Arial"/>
              </a:rPr>
              <a:t>पॉलीयूरेथेन, पॉलीइथाइलीन,                 </a:t>
            </a:r>
            <a:endParaRPr sz="2400" dirty="0">
              <a:latin typeface="Open Sans"/>
            </a:endParaRPr>
          </a:p>
          <a:p>
            <a:pPr marL="0" marR="0" lvl="0" indent="0" algn="l" rtl="0">
              <a:spcBef>
                <a:spcPts val="0"/>
              </a:spcBef>
              <a:spcAft>
                <a:spcPts val="0"/>
              </a:spcAft>
              <a:buNone/>
            </a:pPr>
            <a:r>
              <a:rPr lang="en-US" sz="2400" dirty="0">
                <a:solidFill>
                  <a:schemeClr val="dk1"/>
                </a:solidFill>
                <a:latin typeface="Open Sans"/>
                <a:sym typeface="Arial"/>
              </a:rPr>
              <a:t>                       थर्मोसेटिंग </a:t>
            </a:r>
            <a:r>
              <a:rPr lang="en-US" sz="2400" dirty="0" err="1">
                <a:solidFill>
                  <a:schemeClr val="dk1"/>
                </a:solidFill>
                <a:latin typeface="Open Sans"/>
                <a:sym typeface="Arial"/>
              </a:rPr>
              <a:t>चिपकने</a:t>
            </a:r>
            <a:r>
              <a:rPr lang="en-US" sz="2400" dirty="0">
                <a:solidFill>
                  <a:schemeClr val="dk1"/>
                </a:solidFill>
                <a:latin typeface="Open Sans"/>
                <a:sym typeface="Arial"/>
              </a:rPr>
              <a:t> </a:t>
            </a:r>
            <a:r>
              <a:rPr lang="en-US" sz="2400" dirty="0" err="1">
                <a:solidFill>
                  <a:schemeClr val="dk1"/>
                </a:solidFill>
                <a:latin typeface="Open Sans"/>
                <a:sym typeface="Arial"/>
              </a:rPr>
              <a:t>वाला</a:t>
            </a:r>
            <a:r>
              <a:rPr lang="en-US" sz="2400" dirty="0">
                <a:solidFill>
                  <a:schemeClr val="dk1"/>
                </a:solidFill>
                <a:latin typeface="Open Sans"/>
                <a:sym typeface="Arial"/>
              </a:rPr>
              <a:t>      </a:t>
            </a:r>
            <a:endParaRPr sz="2400" dirty="0">
              <a:solidFill>
                <a:schemeClr val="dk1"/>
              </a:solidFill>
              <a:latin typeface="Open Sans"/>
              <a:sym typeface="Arial"/>
            </a:endParaRPr>
          </a:p>
        </p:txBody>
      </p:sp>
      <p:sp>
        <p:nvSpPr>
          <p:cNvPr id="161" name="Google Shape;161;p20"/>
          <p:cNvSpPr txBox="1"/>
          <p:nvPr/>
        </p:nvSpPr>
        <p:spPr>
          <a:xfrm>
            <a:off x="838200" y="2363889"/>
            <a:ext cx="4322618"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संरचना के आधार पर वर्गीकरण</a:t>
            </a:r>
            <a:endParaRPr lang="en-US" dirty="0">
              <a:solidFill>
                <a:srgbClr val="FF0000"/>
              </a:solidFill>
              <a:latin typeface="Open Sans"/>
            </a:endParaRPr>
          </a:p>
        </p:txBody>
      </p:sp>
      <p:sp>
        <p:nvSpPr>
          <p:cNvPr id="3" name="PEER | CSSR | INDIA">
            <a:extLst>
              <a:ext uri="{FF2B5EF4-FFF2-40B4-BE49-F238E27FC236}">
                <a16:creationId xmlns:a16="http://schemas.microsoft.com/office/drawing/2014/main" id="{97D6C98E-9D08-D2FB-2FE8-BAE1B950D901}"/>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1"/>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smtClean="0"/>
              <a:pPr marL="0" lvl="0" indent="0" rtl="0">
                <a:spcBef>
                  <a:spcPts val="0"/>
                </a:spcBef>
                <a:spcAft>
                  <a:spcPts val="0"/>
                </a:spcAft>
                <a:buNone/>
              </a:pPr>
              <a:t>7</a:t>
            </a:fld>
            <a:endParaRPr dirty="0"/>
          </a:p>
        </p:txBody>
      </p:sp>
      <p:sp>
        <p:nvSpPr>
          <p:cNvPr id="168" name="Google Shape;168;p21"/>
          <p:cNvSpPr txBox="1"/>
          <p:nvPr/>
        </p:nvSpPr>
        <p:spPr>
          <a:xfrm>
            <a:off x="5618395" y="1897943"/>
            <a:ext cx="6106573" cy="267761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संरचनात्मक/भार वहन करने वाले तत्व</a:t>
            </a:r>
            <a:endParaRPr sz="2400" dirty="0"/>
          </a:p>
          <a:p>
            <a:pPr marL="457200" marR="0" lvl="0" indent="-254000" algn="l" rtl="0">
              <a:spcBef>
                <a:spcPts val="0"/>
              </a:spcBef>
              <a:spcAft>
                <a:spcPts val="0"/>
              </a:spcAft>
              <a:buClr>
                <a:schemeClr val="dk1"/>
              </a:buClr>
              <a:buSzPts val="3200"/>
              <a:buFont typeface="Noto Sans Symbols"/>
              <a:buNone/>
            </a:pPr>
            <a:endParaRPr sz="2400" dirty="0">
              <a:solidFill>
                <a:schemeClr val="dk1"/>
              </a:solidFill>
              <a:sym typeface="Arial"/>
            </a:endParaRPr>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सजावटी तत्व और अग्रभाग या लिबास</a:t>
            </a:r>
            <a:endParaRPr sz="2400" dirty="0"/>
          </a:p>
          <a:p>
            <a:pPr marL="0" marR="0" lvl="0" indent="0" algn="l" rtl="0">
              <a:spcBef>
                <a:spcPts val="0"/>
              </a:spcBef>
              <a:spcAft>
                <a:spcPts val="0"/>
              </a:spcAft>
              <a:buNone/>
            </a:pPr>
            <a:r>
              <a:rPr lang="en-US" sz="2400" dirty="0">
                <a:solidFill>
                  <a:schemeClr val="dk1"/>
                </a:solidFill>
                <a:sym typeface="Arial"/>
              </a:rPr>
              <a:t> </a:t>
            </a:r>
            <a:endParaRPr sz="2400" dirty="0"/>
          </a:p>
          <a:p>
            <a:pPr marL="457200" marR="0" lvl="0" indent="-457200" algn="l" rtl="0">
              <a:spcBef>
                <a:spcPts val="0"/>
              </a:spcBef>
              <a:spcAft>
                <a:spcPts val="0"/>
              </a:spcAft>
              <a:buClr>
                <a:schemeClr val="dk1"/>
              </a:buClr>
              <a:buSzPts val="3200"/>
              <a:buFont typeface="Noto Sans Symbols"/>
              <a:buChar char="▪"/>
            </a:pPr>
            <a:r>
              <a:rPr lang="en-US" sz="2400" dirty="0">
                <a:solidFill>
                  <a:schemeClr val="dk1"/>
                </a:solidFill>
                <a:sym typeface="Arial"/>
              </a:rPr>
              <a:t>गैर-संरचनात्मक दीवारें और विभाजन</a:t>
            </a:r>
            <a:endParaRPr sz="2400" dirty="0"/>
          </a:p>
          <a:p>
            <a:pPr marL="457200" marR="0" lvl="0" indent="-254000" algn="l" rtl="0">
              <a:spcBef>
                <a:spcPts val="0"/>
              </a:spcBef>
              <a:spcAft>
                <a:spcPts val="0"/>
              </a:spcAft>
              <a:buClr>
                <a:schemeClr val="dk1"/>
              </a:buClr>
              <a:buSzPts val="3200"/>
              <a:buFont typeface="Noto Sans Symbols"/>
              <a:buNone/>
            </a:pPr>
            <a:endParaRPr sz="2400" dirty="0">
              <a:solidFill>
                <a:schemeClr val="dk1"/>
              </a:solidFill>
              <a:sym typeface="Arial"/>
            </a:endParaRPr>
          </a:p>
          <a:p>
            <a:pPr marL="457200" marR="0" lvl="0" indent="-457200" algn="l" rtl="0">
              <a:spcBef>
                <a:spcPts val="0"/>
              </a:spcBef>
              <a:spcAft>
                <a:spcPts val="0"/>
              </a:spcAft>
              <a:buClr>
                <a:schemeClr val="dk1"/>
              </a:buClr>
              <a:buSzPts val="3200"/>
              <a:buFont typeface="Noto Sans Symbols"/>
              <a:buChar char="▪"/>
            </a:pPr>
            <a:r>
              <a:rPr lang="en-US" sz="2400" b="1" dirty="0" err="1">
                <a:solidFill>
                  <a:schemeClr val="dk1"/>
                </a:solidFill>
                <a:sym typeface="Arial"/>
              </a:rPr>
              <a:t>कवर</a:t>
            </a:r>
            <a:r>
              <a:rPr lang="en-US" sz="2400" b="1" dirty="0">
                <a:solidFill>
                  <a:schemeClr val="dk1"/>
                </a:solidFill>
                <a:sym typeface="Arial"/>
              </a:rPr>
              <a:t> </a:t>
            </a:r>
            <a:r>
              <a:rPr lang="en-US" sz="2400" dirty="0" err="1">
                <a:solidFill>
                  <a:schemeClr val="dk1"/>
                </a:solidFill>
                <a:sym typeface="Arial"/>
              </a:rPr>
              <a:t>तत्व</a:t>
            </a:r>
            <a:r>
              <a:rPr lang="en-US" sz="2400" dirty="0">
                <a:solidFill>
                  <a:schemeClr val="dk1"/>
                </a:solidFill>
                <a:sym typeface="Arial"/>
              </a:rPr>
              <a:t> (छत)</a:t>
            </a:r>
            <a:endParaRPr sz="2400" dirty="0">
              <a:solidFill>
                <a:schemeClr val="dk1"/>
              </a:solidFill>
              <a:sym typeface="Arial"/>
            </a:endParaRPr>
          </a:p>
        </p:txBody>
      </p:sp>
      <p:sp>
        <p:nvSpPr>
          <p:cNvPr id="169" name="Google Shape;169;p21"/>
          <p:cNvSpPr txBox="1"/>
          <p:nvPr/>
        </p:nvSpPr>
        <p:spPr>
          <a:xfrm>
            <a:off x="624720" y="2161712"/>
            <a:ext cx="4276116" cy="1938952"/>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Open Sans"/>
                <a:sym typeface="Arial"/>
              </a:rPr>
              <a:t>संरचना में उपयोग के आधार पर वर्गीकरण</a:t>
            </a:r>
          </a:p>
        </p:txBody>
      </p:sp>
      <p:sp>
        <p:nvSpPr>
          <p:cNvPr id="3" name="PEER | CSSR | INDIA">
            <a:extLst>
              <a:ext uri="{FF2B5EF4-FFF2-40B4-BE49-F238E27FC236}">
                <a16:creationId xmlns:a16="http://schemas.microsoft.com/office/drawing/2014/main" id="{6F800F7E-2E66-98F1-5C5F-2C4AB09DF2DB}"/>
              </a:ext>
            </a:extLst>
          </p:cNvPr>
          <p:cNvSpPr txBox="1"/>
          <p:nvPr/>
        </p:nvSpPr>
        <p:spPr>
          <a:xfrm>
            <a:off x="534080" y="6302423"/>
            <a:ext cx="2321279" cy="509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400" dirty="0">
                <a:solidFill>
                  <a:srgbClr val="FF0000"/>
                </a:solidFill>
              </a:rPr>
              <a:t>केन्द्रीय सशस्त्र पुलिस बल</a:t>
            </a:r>
            <a:r>
              <a:rPr sz="1400" dirty="0">
                <a:solidFill>
                  <a:srgbClr val="FF0000"/>
                </a:solidFill>
              </a:rPr>
              <a:t>|</a:t>
            </a:r>
            <a:r>
              <a:rPr lang="en-US" sz="1400" dirty="0">
                <a:solidFill>
                  <a:srgbClr val="FF0000"/>
                </a:solidFill>
              </a:rPr>
              <a:t>सीएसएसआर</a:t>
            </a:r>
            <a:r>
              <a:rPr sz="1400" dirty="0">
                <a:solidFill>
                  <a:srgbClr val="FF0000"/>
                </a:solidFill>
              </a:rPr>
              <a:t>| भारत</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82" name="Google Shape;182;p22" descr="C:\Users\AzuapNaum\Desktop\april 2017 Nagpur\CONSTRUCTION MATERIALS\photos\bd6b4ba904d21c769b131f22c98ddbd3_tug-of-war-pulling-rope-clipart_1300-693.jpeg"/>
          <p:cNvPicPr preferRelativeResize="0"/>
          <p:nvPr/>
        </p:nvPicPr>
        <p:blipFill rotWithShape="1">
          <a:blip r:embed="rId3">
            <a:alphaModFix/>
          </a:blip>
          <a:srcRect/>
          <a:stretch/>
        </p:blipFill>
        <p:spPr>
          <a:xfrm>
            <a:off x="7746448" y="3650696"/>
            <a:ext cx="2484345" cy="1490537"/>
          </a:xfrm>
          <a:prstGeom prst="rect">
            <a:avLst/>
          </a:prstGeom>
          <a:noFill/>
          <a:ln>
            <a:noFill/>
          </a:ln>
        </p:spPr>
      </p:pic>
      <p:sp>
        <p:nvSpPr>
          <p:cNvPr id="183" name="Google Shape;183;p22"/>
          <p:cNvSpPr/>
          <p:nvPr/>
        </p:nvSpPr>
        <p:spPr>
          <a:xfrm>
            <a:off x="5588251" y="1667119"/>
            <a:ext cx="6603749" cy="2207352"/>
          </a:xfrm>
          <a:prstGeom prst="leftRightArrow">
            <a:avLst>
              <a:gd name="adj1" fmla="val 50000"/>
              <a:gd name="adj2" fmla="val 50000"/>
            </a:avLst>
          </a:prstGeom>
          <a:solidFill>
            <a:srgbClr val="E1EFD8"/>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2400" b="1" dirty="0">
                <a:solidFill>
                  <a:srgbClr val="FF0000"/>
                </a:solidFill>
                <a:latin typeface="Open Sans"/>
                <a:sym typeface="Arial"/>
              </a:rPr>
              <a:t>           </a:t>
            </a:r>
            <a:r>
              <a:rPr lang="hi-IN" sz="2400" dirty="0">
                <a:solidFill>
                  <a:srgbClr val="FF0000"/>
                </a:solidFill>
              </a:rPr>
              <a:t>तनाव (</a:t>
            </a:r>
            <a:r>
              <a:rPr lang="en-IN" sz="2400" dirty="0">
                <a:solidFill>
                  <a:srgbClr val="FF0000"/>
                </a:solidFill>
              </a:rPr>
              <a:t>Tension): </a:t>
            </a:r>
            <a:r>
              <a:rPr lang="hi-IN" sz="2400" dirty="0"/>
              <a:t>वह बल है जो किसी सामग्री को लंबाई की दिशा में खींचने का कार्य करता है।</a:t>
            </a:r>
            <a:endParaRPr sz="2400" dirty="0">
              <a:solidFill>
                <a:schemeClr val="lt1"/>
              </a:solidFill>
              <a:latin typeface="Open Sans"/>
              <a:ea typeface="Calibri"/>
              <a:cs typeface="Calibri"/>
              <a:sym typeface="Calibri"/>
            </a:endParaRPr>
          </a:p>
        </p:txBody>
      </p:sp>
      <p:sp>
        <p:nvSpPr>
          <p:cNvPr id="184" name="Google Shape;184;p22"/>
          <p:cNvSpPr txBox="1"/>
          <p:nvPr/>
        </p:nvSpPr>
        <p:spPr>
          <a:xfrm>
            <a:off x="753677" y="2087681"/>
            <a:ext cx="4225730" cy="2308284"/>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Open Sans"/>
                <a:sym typeface="Arial"/>
              </a:rPr>
              <a:t>निर्माण सामग्री पर कार्य करने वाले बल</a:t>
            </a:r>
          </a:p>
        </p:txBody>
      </p:sp>
      <p:sp>
        <p:nvSpPr>
          <p:cNvPr id="3" name="Slide Number Placeholder 2">
            <a:extLst>
              <a:ext uri="{FF2B5EF4-FFF2-40B4-BE49-F238E27FC236}">
                <a16:creationId xmlns:a16="http://schemas.microsoft.com/office/drawing/2014/main" id="{2C2332F5-5A57-DFEA-FE43-EF992B66122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a:spLocks noGrp="1"/>
          </p:cNvSpPr>
          <p:nvPr>
            <p:ph type="body" idx="4294967295"/>
          </p:nvPr>
        </p:nvSpPr>
        <p:spPr>
          <a:xfrm>
            <a:off x="5962839" y="1635760"/>
            <a:ext cx="6301552" cy="3231207"/>
          </a:xfrm>
          <a:prstGeom prst="downArrow">
            <a:avLst>
              <a:gd name="adj1" fmla="val 50000"/>
              <a:gd name="adj2" fmla="val 51506"/>
            </a:avLst>
          </a:prstGeom>
          <a:solidFill>
            <a:srgbClr val="E1EFD8"/>
          </a:solidFill>
          <a:ln w="9525" cap="flat" cmpd="sng">
            <a:solidFill>
              <a:srgbClr val="C0000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ctr">
              <a:spcBef>
                <a:spcPts val="0"/>
              </a:spcBef>
              <a:buClr>
                <a:srgbClr val="FF0000"/>
              </a:buClr>
              <a:buSzPts val="3200"/>
              <a:buNone/>
            </a:pPr>
            <a:r>
              <a:rPr lang="hi-IN" sz="2400" dirty="0" err="1">
                <a:solidFill>
                  <a:srgbClr val="FF0000"/>
                </a:solidFill>
                <a:latin typeface="OPEN"/>
              </a:rPr>
              <a:t>संपीड़न</a:t>
            </a:r>
            <a:r>
              <a:rPr lang="hi-IN" sz="2400" dirty="0">
                <a:solidFill>
                  <a:srgbClr val="FF0000"/>
                </a:solidFill>
                <a:latin typeface="OPEN"/>
              </a:rPr>
              <a:t> (</a:t>
            </a:r>
            <a:r>
              <a:rPr lang="en-IN" sz="2400" dirty="0">
                <a:solidFill>
                  <a:srgbClr val="FF0000"/>
                </a:solidFill>
                <a:latin typeface="OPEN"/>
              </a:rPr>
              <a:t>Compression): </a:t>
            </a:r>
            <a:r>
              <a:rPr lang="hi-IN" sz="2400" dirty="0">
                <a:latin typeface="OPEN"/>
              </a:rPr>
              <a:t>वह बल है जो किसी सामग्री को कुचलने या दबाने का कार्य करता है।</a:t>
            </a:r>
            <a:r>
              <a:rPr lang="en-US" sz="2400" i="1" dirty="0">
                <a:latin typeface="OPEN"/>
                <a:ea typeface="Arial"/>
                <a:cs typeface="Arial"/>
                <a:sym typeface="Arial"/>
              </a:rPr>
              <a:t>.</a:t>
            </a:r>
            <a:endParaRPr sz="2400" dirty="0">
              <a:latin typeface="OPEN"/>
            </a:endParaRPr>
          </a:p>
        </p:txBody>
      </p:sp>
      <p:sp>
        <p:nvSpPr>
          <p:cNvPr id="191" name="Google Shape;191;p23"/>
          <p:cNvSpPr/>
          <p:nvPr/>
        </p:nvSpPr>
        <p:spPr>
          <a:xfrm rot="5400000">
            <a:off x="8732615" y="3937553"/>
            <a:ext cx="762000" cy="228600"/>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3"/>
          <p:cNvSpPr txBox="1"/>
          <p:nvPr/>
        </p:nvSpPr>
        <p:spPr>
          <a:xfrm>
            <a:off x="1528619" y="1906242"/>
            <a:ext cx="3951594" cy="2308284"/>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Open Sans"/>
                <a:sym typeface="Arial"/>
              </a:rPr>
              <a:t>निर्माण सामग्री पर कार्य करने वाले बल</a:t>
            </a:r>
          </a:p>
        </p:txBody>
      </p:sp>
      <p:sp>
        <p:nvSpPr>
          <p:cNvPr id="3" name="Slide Number Placeholder 2">
            <a:extLst>
              <a:ext uri="{FF2B5EF4-FFF2-40B4-BE49-F238E27FC236}">
                <a16:creationId xmlns:a16="http://schemas.microsoft.com/office/drawing/2014/main" id="{13ECEB4A-04D8-A941-9739-2BB196F5797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2301</Words>
  <Application>Microsoft Office PowerPoint</Application>
  <PresentationFormat>Widescreen</PresentationFormat>
  <Paragraphs>330</Paragraphs>
  <Slides>44</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Black</vt:lpstr>
      <vt:lpstr>Calibri</vt:lpstr>
      <vt:lpstr>Kruti Dev 011</vt:lpstr>
      <vt:lpstr>Noto Sans Symbols</vt:lpstr>
      <vt:lpstr>OPEN</vt:lpstr>
      <vt:lpstr>Open Sans</vt:lpstr>
      <vt:lpstr>Wingdings</vt:lpstr>
      <vt:lpstr>Office Theme</vt:lpstr>
      <vt:lpstr>PowerPoint Presentation</vt:lpstr>
      <vt:lpstr>उद्देश्य </vt:lpstr>
      <vt:lpstr>उद्देश्य </vt:lpstr>
      <vt:lpstr>निर्माण सामग्री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फ़्रेमयुक्त संरचनाएं</vt:lpstr>
      <vt:lpstr>PowerPoint Presentation</vt:lpstr>
      <vt:lpstr> हल्का फ्रेम</vt:lpstr>
      <vt:lpstr>भारी दीवार (यूआरएम) अप्रबलित चिनाई</vt:lpstr>
      <vt:lpstr>भारी दीवार (यूआरएम) अप्रबलित चिनाई</vt:lpstr>
      <vt:lpstr>भारी मंजिल</vt:lpstr>
      <vt:lpstr>बचावकर्ता को संरचना की स्थिरता का मूल्यांकन जाँच  करना चाहिए </vt:lpstr>
      <vt:lpstr>पूर्व-निर्मित कंक्रीट इमारतें</vt:lpstr>
      <vt:lpstr>पूर्व-निर्मित इमारत के ढहने पर बचाव दल को जाँच करनी चाहिए</vt:lpstr>
      <vt:lpstr>एक संरचना की विशेषताएँ</vt:lpstr>
      <vt:lpstr>सामान्य विशेषताएँ </vt:lpstr>
      <vt:lpstr>स्थापत्य विशेषताएँ</vt:lpstr>
      <vt:lpstr>संरचनात्मक तत्वों की विशेषताएँ</vt:lpstr>
      <vt:lpstr>गैर-संरचनात्मक तत्व     विशेषताएँ</vt:lpstr>
      <vt:lpstr>क्षति के प्रकार और संभावित खतरे</vt:lpstr>
      <vt:lpstr>संरचनात्मक क्षति</vt:lpstr>
      <vt:lpstr>गैर-संरचनात्मक क्षति</vt:lpstr>
      <vt:lpstr>खतरों के प्रकार</vt:lpstr>
      <vt:lpstr>बुनियादी पतन पैटर्न</vt:lpstr>
      <vt:lpstr>कैंटिलीवर</vt:lpstr>
      <vt:lpstr>लीन-टू</vt:lpstr>
      <vt:lpstr>पैनकेक</vt:lpstr>
      <vt:lpstr>वि आकार</vt:lpstr>
      <vt:lpstr>PowerPoint Presentation</vt:lpstr>
      <vt:lpstr>PowerPoint Presentation</vt:lpstr>
      <vt:lpstr>समीक्षा </vt:lpstr>
      <vt:lpstr>समीक्षा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Chetanbahadur</dc:creator>
  <cp:lastModifiedBy>TRG BR 1</cp:lastModifiedBy>
  <cp:revision>29</cp:revision>
  <dcterms:modified xsi:type="dcterms:W3CDTF">2025-12-19T11:38:52Z</dcterms:modified>
</cp:coreProperties>
</file>