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4"/>
  </p:notesMasterIdLst>
  <p:sldIdLst>
    <p:sldId id="258" r:id="rId2"/>
    <p:sldId id="279" r:id="rId3"/>
    <p:sldId id="266" r:id="rId4"/>
    <p:sldId id="259" r:id="rId5"/>
    <p:sldId id="260" r:id="rId6"/>
    <p:sldId id="261" r:id="rId7"/>
    <p:sldId id="262" r:id="rId8"/>
    <p:sldId id="263" r:id="rId9"/>
    <p:sldId id="264" r:id="rId10"/>
    <p:sldId id="265" r:id="rId11"/>
    <p:sldId id="1203" r:id="rId12"/>
    <p:sldId id="118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737" autoAdjust="0"/>
  </p:normalViewPr>
  <p:slideViewPr>
    <p:cSldViewPr>
      <p:cViewPr varScale="1">
        <p:scale>
          <a:sx n="64" d="100"/>
          <a:sy n="64" d="100"/>
        </p:scale>
        <p:origin x="954" y="78"/>
      </p:cViewPr>
      <p:guideLst>
        <p:guide orient="horz" pos="2160"/>
        <p:guide pos="3840"/>
      </p:guideLst>
    </p:cSldViewPr>
  </p:slideViewPr>
  <p:outlineViewPr>
    <p:cViewPr>
      <p:scale>
        <a:sx n="33" d="100"/>
        <a:sy n="33" d="100"/>
      </p:scale>
      <p:origin x="0" y="-375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2A781-E9BF-4872-ADDD-ED9703FBACD3}" type="datetimeFigureOut">
              <a:rPr lang="en-IN" smtClean="0"/>
              <a:t>19-12-2025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8EB28F-BDA6-41C9-AED6-D611F9E4D9D7}" type="slidenum">
              <a:rPr lang="en-IN" smtClean="0"/>
              <a:t>‹#›</a:t>
            </a:fld>
            <a:endParaRPr lang="en-IN"/>
          </a:p>
        </p:txBody>
      </p:sp>
    </p:spTree>
    <p:extLst>
      <p:ext uri="{BB962C8B-B14F-4D97-AF65-F5344CB8AC3E}">
        <p14:creationId xmlns:p14="http://schemas.microsoft.com/office/powerpoint/2010/main" val="233155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PEER | CSSR | INDIA">
            <a:extLst>
              <a:ext uri="{FF2B5EF4-FFF2-40B4-BE49-F238E27FC236}">
                <a16:creationId xmlns:a16="http://schemas.microsoft.com/office/drawing/2014/main" id="{B094565B-B28D-B69B-1D40-468C592DB4E5}"/>
              </a:ext>
            </a:extLst>
          </p:cNvPr>
          <p:cNvSpPr txBox="1"/>
          <p:nvPr userDrawn="1"/>
        </p:nvSpPr>
        <p:spPr>
          <a:xfrm>
            <a:off x="304800" y="6248400"/>
            <a:ext cx="2321279" cy="263714"/>
          </a:xfrm>
          <a:prstGeom prst="rect">
            <a:avLst/>
          </a:prstGeom>
          <a:ln w="12700">
            <a:miter lim="400000"/>
          </a:ln>
          <a:extLst>
            <a:ext uri="{C572A759-6A51-4108-AA02-DFA0A04FC94B}">
              <ma14:wrappingTextBoxFlag xmlns:lc="http://schemas.openxmlformats.org/drawingml/2006/lockedCanvas"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defPPr marR="0" lvl="0" algn="l" rtl="0">
              <a:lnSpc>
                <a:spcPct val="100000"/>
              </a:lnSpc>
              <a:spcBef>
                <a:spcPts val="0"/>
              </a:spcBef>
              <a:spcAft>
                <a:spcPts val="0"/>
              </a:spcAft>
              <a:defRPr lang="en-US"/>
            </a:defPPr>
            <a:lvl1pPr marL="0" marR="0" lvl="0" algn="ctr" defTabSz="2438400" rtl="0" eaLnBrk="1" latinLnBrk="0" hangingPunct="1">
              <a:lnSpc>
                <a:spcPct val="100000"/>
              </a:lnSpc>
              <a:spcBef>
                <a:spcPts val="600"/>
              </a:spcBef>
              <a:spcAft>
                <a:spcPts val="0"/>
              </a:spcAft>
              <a:buClr>
                <a:srgbClr val="000000"/>
              </a:buClr>
              <a:buFont typeface="Arial"/>
              <a:defRPr sz="2400" b="0" i="0" u="none" strike="noStrike" kern="1200" cap="none" spc="120">
                <a:solidFill>
                  <a:srgbClr val="535353"/>
                </a:solidFill>
                <a:latin typeface="Open Sans Semibold"/>
                <a:ea typeface="Open Sans Semibold"/>
                <a:cs typeface="Open Sans Semibold"/>
                <a:sym typeface="Open Sans Semibold"/>
              </a:defRPr>
            </a:lvl1pPr>
            <a:lvl2pPr marL="457200" marR="0" lvl="1"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2pPr>
            <a:lvl3pPr marL="914400" marR="0" lvl="2"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3pPr>
            <a:lvl4pPr marL="1371600" marR="0" lvl="3"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4pPr>
            <a:lvl5pPr marL="1828800" marR="0" lvl="4"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5pPr>
            <a:lvl6pPr marL="2286000" marR="0" lvl="5"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6pPr>
            <a:lvl7pPr marL="2743200" marR="0" lvl="6"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7pPr>
            <a:lvl8pPr marL="3200400" marR="0" lvl="7"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8pPr>
            <a:lvl9pPr marL="3657600" marR="0" lvl="8"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9pPr>
          </a:lstStyle>
          <a:p>
            <a:pPr algn="l" rtl="0"/>
            <a:r>
              <a:rPr lang="en-IN" sz="1200" dirty="0">
                <a:solidFill>
                  <a:srgbClr val="FF0000"/>
                </a:solidFill>
              </a:rPr>
              <a:t>केन्द्रीय सशस्त्र पुलिस बल</a:t>
            </a:r>
            <a:r>
              <a:rPr sz="1200" dirty="0">
                <a:solidFill>
                  <a:srgbClr val="FF0000"/>
                </a:solidFill>
              </a:rPr>
              <a:t> </a:t>
            </a:r>
            <a:r>
              <a:rPr lang="en-US" sz="1200" dirty="0">
                <a:solidFill>
                  <a:srgbClr val="FF0000"/>
                </a:solidFill>
              </a:rPr>
              <a:t>सीएसएसआर</a:t>
            </a:r>
            <a:r>
              <a:rPr sz="1200" dirty="0">
                <a:solidFill>
                  <a:srgbClr val="FF0000"/>
                </a:solidFill>
              </a:rPr>
              <a:t>|भारत</a:t>
            </a:r>
          </a:p>
        </p:txBody>
      </p:sp>
    </p:spTree>
    <p:extLst>
      <p:ext uri="{BB962C8B-B14F-4D97-AF65-F5344CB8AC3E}">
        <p14:creationId xmlns:p14="http://schemas.microsoft.com/office/powerpoint/2010/main" val="2832214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F545D620-81E0-4D97-AE5D-B4BE7D819F10}" type="datetime1">
              <a:rPr lang="en-IN" smtClean="0"/>
              <a:t>19-12-2025</a:t>
            </a:fld>
            <a:endParaRPr lang="en-I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I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pPr/>
              <a:t>‹#›</a:t>
            </a:fld>
            <a:endParaRPr lang="en-IN"/>
          </a:p>
        </p:txBody>
      </p:sp>
    </p:spTree>
    <p:extLst>
      <p:ext uri="{BB962C8B-B14F-4D97-AF65-F5344CB8AC3E}">
        <p14:creationId xmlns:p14="http://schemas.microsoft.com/office/powerpoint/2010/main" val="1960085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2579218B-6FBF-4845-831E-189D5B77BBAB}" type="datetime1">
              <a:rPr lang="en-IN" smtClean="0"/>
              <a:t>19-12-2025</a:t>
            </a:fld>
            <a:endParaRPr lang="en-I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I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pPr/>
              <a:t>‹#›</a:t>
            </a:fld>
            <a:endParaRPr lang="en-IN"/>
          </a:p>
        </p:txBody>
      </p:sp>
    </p:spTree>
    <p:extLst>
      <p:ext uri="{BB962C8B-B14F-4D97-AF65-F5344CB8AC3E}">
        <p14:creationId xmlns:p14="http://schemas.microsoft.com/office/powerpoint/2010/main" val="2685507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PEER | CSSR | INDIA">
            <a:extLst>
              <a:ext uri="{FF2B5EF4-FFF2-40B4-BE49-F238E27FC236}">
                <a16:creationId xmlns:a16="http://schemas.microsoft.com/office/drawing/2014/main" id="{B094565B-B28D-B69B-1D40-468C592DB4E5}"/>
              </a:ext>
            </a:extLst>
          </p:cNvPr>
          <p:cNvSpPr txBox="1"/>
          <p:nvPr userDrawn="1"/>
        </p:nvSpPr>
        <p:spPr>
          <a:xfrm>
            <a:off x="381000" y="6248400"/>
            <a:ext cx="2321279" cy="263714"/>
          </a:xfrm>
          <a:prstGeom prst="rect">
            <a:avLst/>
          </a:prstGeom>
          <a:ln w="12700">
            <a:miter lim="400000"/>
          </a:ln>
          <a:extLst>
            <a:ext uri="{C572A759-6A51-4108-AA02-DFA0A04FC94B}">
              <ma14:wrappingTextBoxFlag xmlns:lc="http://schemas.openxmlformats.org/drawingml/2006/lockedCanvas"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defPPr marR="0" lvl="0" algn="l" rtl="0">
              <a:lnSpc>
                <a:spcPct val="100000"/>
              </a:lnSpc>
              <a:spcBef>
                <a:spcPts val="0"/>
              </a:spcBef>
              <a:spcAft>
                <a:spcPts val="0"/>
              </a:spcAft>
              <a:defRPr lang="en-US"/>
            </a:defPPr>
            <a:lvl1pPr marL="0" marR="0" lvl="0" algn="ctr" defTabSz="2438400" rtl="0" eaLnBrk="1" latinLnBrk="0" hangingPunct="1">
              <a:lnSpc>
                <a:spcPct val="100000"/>
              </a:lnSpc>
              <a:spcBef>
                <a:spcPts val="600"/>
              </a:spcBef>
              <a:spcAft>
                <a:spcPts val="0"/>
              </a:spcAft>
              <a:buClr>
                <a:srgbClr val="000000"/>
              </a:buClr>
              <a:buFont typeface="Arial"/>
              <a:defRPr sz="2400" b="0" i="0" u="none" strike="noStrike" kern="1200" cap="none" spc="120">
                <a:solidFill>
                  <a:srgbClr val="535353"/>
                </a:solidFill>
                <a:latin typeface="Open Sans Semibold"/>
                <a:ea typeface="Open Sans Semibold"/>
                <a:cs typeface="Open Sans Semibold"/>
                <a:sym typeface="Open Sans Semibold"/>
              </a:defRPr>
            </a:lvl1pPr>
            <a:lvl2pPr marL="457200" marR="0" lvl="1"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2pPr>
            <a:lvl3pPr marL="914400" marR="0" lvl="2"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3pPr>
            <a:lvl4pPr marL="1371600" marR="0" lvl="3"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4pPr>
            <a:lvl5pPr marL="1828800" marR="0" lvl="4"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5pPr>
            <a:lvl6pPr marL="2286000" marR="0" lvl="5"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6pPr>
            <a:lvl7pPr marL="2743200" marR="0" lvl="6"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7pPr>
            <a:lvl8pPr marL="3200400" marR="0" lvl="7"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8pPr>
            <a:lvl9pPr marL="3657600" marR="0" lvl="8"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9pPr>
          </a:lstStyle>
          <a:p>
            <a:pPr algn="l" rtl="0"/>
            <a:r>
              <a:rPr lang="en-IN" sz="1200" dirty="0">
                <a:solidFill>
                  <a:srgbClr val="FF0000"/>
                </a:solidFill>
              </a:rPr>
              <a:t>केन्द्रीय सशस्त्र पुलिस बल</a:t>
            </a:r>
            <a:r>
              <a:rPr sz="1200" dirty="0">
                <a:solidFill>
                  <a:srgbClr val="FF0000"/>
                </a:solidFill>
              </a:rPr>
              <a:t> </a:t>
            </a:r>
            <a:r>
              <a:rPr lang="en-US" sz="1200" dirty="0">
                <a:solidFill>
                  <a:srgbClr val="FF0000"/>
                </a:solidFill>
              </a:rPr>
              <a:t>सीएसएसआर</a:t>
            </a:r>
            <a:r>
              <a:rPr sz="1200" dirty="0">
                <a:solidFill>
                  <a:srgbClr val="FF0000"/>
                </a:solidFill>
              </a:rPr>
              <a:t>|भारत</a:t>
            </a:r>
          </a:p>
        </p:txBody>
      </p:sp>
    </p:spTree>
    <p:extLst>
      <p:ext uri="{BB962C8B-B14F-4D97-AF65-F5344CB8AC3E}">
        <p14:creationId xmlns:p14="http://schemas.microsoft.com/office/powerpoint/2010/main" val="1359305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ED4C0B95-2920-40C7-A198-07A1B231EAAE}" type="datetime1">
              <a:rPr lang="en-IN" smtClean="0"/>
              <a:t>19-12-2025</a:t>
            </a:fld>
            <a:endParaRPr lang="en-I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I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pPr/>
              <a:t>‹#›</a:t>
            </a:fld>
            <a:endParaRPr lang="en-IN"/>
          </a:p>
        </p:txBody>
      </p:sp>
    </p:spTree>
    <p:extLst>
      <p:ext uri="{BB962C8B-B14F-4D97-AF65-F5344CB8AC3E}">
        <p14:creationId xmlns:p14="http://schemas.microsoft.com/office/powerpoint/2010/main" val="1833639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067EBA6-23DB-48FF-B4F8-0D8C6BA3A6F3}" type="datetime1">
              <a:rPr lang="en-IN" smtClean="0"/>
              <a:t>19-12-2025</a:t>
            </a:fld>
            <a:endParaRPr lang="en-IN"/>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IN"/>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pPr/>
              <a:t>‹#›</a:t>
            </a:fld>
            <a:endParaRPr lang="en-IN"/>
          </a:p>
        </p:txBody>
      </p:sp>
    </p:spTree>
    <p:extLst>
      <p:ext uri="{BB962C8B-B14F-4D97-AF65-F5344CB8AC3E}">
        <p14:creationId xmlns:p14="http://schemas.microsoft.com/office/powerpoint/2010/main" val="3405519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039C650D-4C0A-4DF6-846C-FAF87DB48048}" type="datetime1">
              <a:rPr lang="en-IN" smtClean="0"/>
              <a:t>19-12-2025</a:t>
            </a:fld>
            <a:endParaRPr lang="en-IN"/>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IN"/>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pPr/>
              <a:t>‹#›</a:t>
            </a:fld>
            <a:endParaRPr lang="en-IN"/>
          </a:p>
        </p:txBody>
      </p:sp>
    </p:spTree>
    <p:extLst>
      <p:ext uri="{BB962C8B-B14F-4D97-AF65-F5344CB8AC3E}">
        <p14:creationId xmlns:p14="http://schemas.microsoft.com/office/powerpoint/2010/main" val="3261292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E4B3D201-400D-438B-B99A-B69BB06D0C06}" type="datetime1">
              <a:rPr lang="en-IN" smtClean="0"/>
              <a:t>19-12-2025</a:t>
            </a:fld>
            <a:endParaRPr lang="en-IN"/>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IN"/>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pPr/>
              <a:t>‹#›</a:t>
            </a:fld>
            <a:endParaRPr lang="en-IN"/>
          </a:p>
        </p:txBody>
      </p:sp>
    </p:spTree>
    <p:extLst>
      <p:ext uri="{BB962C8B-B14F-4D97-AF65-F5344CB8AC3E}">
        <p14:creationId xmlns:p14="http://schemas.microsoft.com/office/powerpoint/2010/main" val="4201843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CE40D552-619A-4A70-9B2D-892BA967166F}" type="datetime1">
              <a:rPr lang="en-IN" smtClean="0"/>
              <a:t>19-12-2025</a:t>
            </a:fld>
            <a:endParaRPr lang="en-IN"/>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IN"/>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pPr/>
              <a:t>‹#›</a:t>
            </a:fld>
            <a:endParaRPr lang="en-IN"/>
          </a:p>
        </p:txBody>
      </p:sp>
    </p:spTree>
    <p:extLst>
      <p:ext uri="{BB962C8B-B14F-4D97-AF65-F5344CB8AC3E}">
        <p14:creationId xmlns:p14="http://schemas.microsoft.com/office/powerpoint/2010/main" val="3634867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B9B04EF2-7C42-45F1-B74E-3F69EA7F8A43}" type="datetime1">
              <a:rPr lang="en-IN" smtClean="0"/>
              <a:t>19-12-2025</a:t>
            </a:fld>
            <a:endParaRPr lang="en-IN"/>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IN"/>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pPr/>
              <a:t>‹#›</a:t>
            </a:fld>
            <a:endParaRPr lang="en-IN"/>
          </a:p>
        </p:txBody>
      </p:sp>
    </p:spTree>
    <p:extLst>
      <p:ext uri="{BB962C8B-B14F-4D97-AF65-F5344CB8AC3E}">
        <p14:creationId xmlns:p14="http://schemas.microsoft.com/office/powerpoint/2010/main" val="1404389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13BFE9A1-283F-4C15-A586-60833A320816}" type="datetime1">
              <a:rPr lang="en-IN" smtClean="0"/>
              <a:t>19-12-2025</a:t>
            </a:fld>
            <a:endParaRPr lang="en-IN"/>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IN"/>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pPr/>
              <a:t>‹#›</a:t>
            </a:fld>
            <a:endParaRPr lang="en-IN"/>
          </a:p>
        </p:txBody>
      </p:sp>
    </p:spTree>
    <p:extLst>
      <p:ext uri="{BB962C8B-B14F-4D97-AF65-F5344CB8AC3E}">
        <p14:creationId xmlns:p14="http://schemas.microsoft.com/office/powerpoint/2010/main" val="3601487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75309FD-8D14-B4E1-ED36-8093D472AAEE}"/>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4618"/>
            <a:ext cx="1752606" cy="1314455"/>
          </a:xfrm>
          <a:prstGeom prst="rect">
            <a:avLst/>
          </a:prstGeom>
        </p:spPr>
      </p:pic>
      <p:pic>
        <p:nvPicPr>
          <p:cNvPr id="12" name="Picture 11">
            <a:extLst>
              <a:ext uri="{FF2B5EF4-FFF2-40B4-BE49-F238E27FC236}">
                <a16:creationId xmlns:a16="http://schemas.microsoft.com/office/drawing/2014/main" id="{3829C9A9-8A8D-6DC8-C24A-E0206FF70FDB}"/>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0820400" y="0"/>
            <a:ext cx="1342541" cy="1314455"/>
          </a:xfrm>
          <a:prstGeom prst="rect">
            <a:avLst/>
          </a:prstGeom>
        </p:spPr>
      </p:pic>
    </p:spTree>
    <p:extLst>
      <p:ext uri="{BB962C8B-B14F-4D97-AF65-F5344CB8AC3E}">
        <p14:creationId xmlns:p14="http://schemas.microsoft.com/office/powerpoint/2010/main" val="411663138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271464" y="2204864"/>
            <a:ext cx="8929718" cy="1152128"/>
          </a:xfrm>
          <a:prstGeom prst="rect">
            <a:avLst/>
          </a:prstGeom>
          <a:effectLst>
            <a:innerShdw blurRad="63500" dist="50800" dir="18900000">
              <a:prstClr val="black">
                <a:alpha val="50000"/>
              </a:prstClr>
            </a:innerShdw>
          </a:effectLst>
        </p:spPr>
        <p:txBody>
          <a:bodyPr>
            <a:normAutofit/>
          </a:bodyPr>
          <a:lstStyle/>
          <a:p>
            <a:pPr algn="ctr"/>
            <a:r>
              <a:rPr lang="en-US" dirty="0">
                <a:latin typeface="Open Sans" panose="020B0606030504020204" pitchFamily="34" charset="0"/>
                <a:ea typeface="Open Sans" panose="020B0606030504020204" pitchFamily="34" charset="0"/>
                <a:cs typeface="Open Sans" panose="020B0606030504020204" pitchFamily="34" charset="0"/>
              </a:rPr>
              <a:t>     </a:t>
            </a:r>
            <a:endParaRPr lang="en-IN" sz="4400"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a:extLst>
              <a:ext uri="{FF2B5EF4-FFF2-40B4-BE49-F238E27FC236}">
                <a16:creationId xmlns:a16="http://schemas.microsoft.com/office/drawing/2014/main" id="{7C77F493-C4F8-6BDC-8242-BB1612BD13FA}"/>
              </a:ext>
            </a:extLst>
          </p:cNvPr>
          <p:cNvSpPr txBox="1"/>
          <p:nvPr/>
        </p:nvSpPr>
        <p:spPr>
          <a:xfrm>
            <a:off x="2857500" y="2204864"/>
            <a:ext cx="6781800" cy="3012363"/>
          </a:xfrm>
          <a:prstGeom prst="rect">
            <a:avLst/>
          </a:prstGeom>
          <a:noFill/>
        </p:spPr>
        <p:txBody>
          <a:bodyPr wrap="square" rtlCol="0">
            <a:spAutoFit/>
          </a:bodyPr>
          <a:lstStyle/>
          <a:p>
            <a:pPr algn="ctr">
              <a:lnSpc>
                <a:spcPct val="150000"/>
              </a:lnSpc>
            </a:pPr>
            <a:r>
              <a:rPr lang="en-IN" sz="6600" b="1" dirty="0" err="1">
                <a:solidFill>
                  <a:srgbClr val="FF0000"/>
                </a:solidFill>
              </a:rPr>
              <a:t>पाठ</a:t>
            </a:r>
            <a:r>
              <a:rPr lang="en-IN" sz="6600" b="1">
                <a:solidFill>
                  <a:srgbClr val="FF0000"/>
                </a:solidFill>
              </a:rPr>
              <a:t> -3</a:t>
            </a:r>
          </a:p>
          <a:p>
            <a:pPr algn="ctr">
              <a:lnSpc>
                <a:spcPct val="150000"/>
              </a:lnSpc>
            </a:pPr>
            <a:r>
              <a:rPr lang="hi-IN" sz="6600" b="1" u="sng">
                <a:solidFill>
                  <a:srgbClr val="FF0000"/>
                </a:solidFill>
              </a:rPr>
              <a:t>शवों </a:t>
            </a:r>
            <a:r>
              <a:rPr lang="hi-IN" sz="6600" b="1" u="sng" dirty="0">
                <a:solidFill>
                  <a:srgbClr val="FF0000"/>
                </a:solidFill>
              </a:rPr>
              <a:t>का भंडारण</a:t>
            </a:r>
            <a:endParaRPr lang="en-US" sz="6600" b="1" u="sng" dirty="0">
              <a:solidFill>
                <a:srgbClr val="FF0000"/>
              </a:solidFill>
              <a:latin typeface="Arial Black" panose="020B0A04020102020204" pitchFamily="34" charset="0"/>
            </a:endParaRPr>
          </a:p>
        </p:txBody>
      </p:sp>
      <p:sp>
        <p:nvSpPr>
          <p:cNvPr id="4" name="TextBox 3">
            <a:extLst>
              <a:ext uri="{FF2B5EF4-FFF2-40B4-BE49-F238E27FC236}">
                <a16:creationId xmlns:a16="http://schemas.microsoft.com/office/drawing/2014/main" id="{DC7D5A5B-7D7A-8667-0970-50EF8F17887C}"/>
              </a:ext>
            </a:extLst>
          </p:cNvPr>
          <p:cNvSpPr txBox="1"/>
          <p:nvPr/>
        </p:nvSpPr>
        <p:spPr>
          <a:xfrm>
            <a:off x="4724400" y="6324600"/>
            <a:ext cx="3048000" cy="369332"/>
          </a:xfrm>
          <a:prstGeom prst="rect">
            <a:avLst/>
          </a:prstGeom>
          <a:noFill/>
        </p:spPr>
        <p:txBody>
          <a:bodyPr wrap="square" rtlCol="0">
            <a:spAutoFit/>
          </a:bodyPr>
          <a:lstStyle/>
          <a:p>
            <a:r>
              <a:rPr lang="hi-IN" dirty="0"/>
              <a:t>निरीक्षक अजय कुमार यादव </a:t>
            </a:r>
            <a:endParaRPr lang="en-IN" dirty="0"/>
          </a:p>
        </p:txBody>
      </p:sp>
      <p:sp>
        <p:nvSpPr>
          <p:cNvPr id="5" name="Slide Number Placeholder 4">
            <a:extLst>
              <a:ext uri="{FF2B5EF4-FFF2-40B4-BE49-F238E27FC236}">
                <a16:creationId xmlns:a16="http://schemas.microsoft.com/office/drawing/2014/main" id="{18CF2F48-0D89-EF4F-08B8-2C625549881A}"/>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1</a:t>
            </a:fld>
            <a:endParaRPr lang="en-IN" dirty="0"/>
          </a:p>
        </p:txBody>
      </p:sp>
    </p:spTree>
    <p:extLst>
      <p:ext uri="{BB962C8B-B14F-4D97-AF65-F5344CB8AC3E}">
        <p14:creationId xmlns:p14="http://schemas.microsoft.com/office/powerpoint/2010/main" val="98519557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1344" y="2438400"/>
            <a:ext cx="1524000" cy="1143000"/>
          </a:xfrm>
          <a:prstGeom prst="rect">
            <a:avLst/>
          </a:prstGeom>
        </p:spPr>
        <p:txBody>
          <a:bodyPr>
            <a:normAutofit/>
          </a:bodyPr>
          <a:lstStyle/>
          <a:p>
            <a:pPr algn="ctr"/>
            <a:r>
              <a:rPr lang="hi-IN" sz="4800" dirty="0"/>
              <a:t>बर्फ़</a:t>
            </a:r>
            <a:endParaRPr lang="en-IN" sz="48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4294967295"/>
          </p:nvPr>
        </p:nvSpPr>
        <p:spPr>
          <a:xfrm>
            <a:off x="2209800" y="1124745"/>
            <a:ext cx="9790856" cy="5504655"/>
          </a:xfrm>
          <a:prstGeom prst="rect">
            <a:avLst/>
          </a:prstGeom>
        </p:spPr>
        <p:txBody>
          <a:bodyPr>
            <a:noAutofit/>
          </a:bodyPr>
          <a:lstStyle/>
          <a:p>
            <a:pPr algn="just">
              <a:lnSpc>
                <a:spcPct val="150000"/>
              </a:lnSpc>
              <a:buFont typeface="Wingdings" panose="05000000000000000000" pitchFamily="2" charset="2"/>
              <a:buChar char="Ø"/>
            </a:pPr>
            <a:r>
              <a:rPr lang="hi-IN" sz="2400" dirty="0"/>
              <a:t>जहाँ तक संभव हो, बर्फ (जमे हुए पानी) के इस्तेमाल से बचना चाहिए क्योंकि: </a:t>
            </a:r>
            <a:endParaRPr lang="en-US" sz="2400" dirty="0"/>
          </a:p>
          <a:p>
            <a:pPr algn="just">
              <a:lnSpc>
                <a:spcPct val="150000"/>
              </a:lnSpc>
              <a:buFont typeface="Wingdings" panose="05000000000000000000" pitchFamily="2" charset="2"/>
              <a:buChar char="Ø"/>
            </a:pPr>
            <a:r>
              <a:rPr lang="hi-IN" sz="2400" dirty="0"/>
              <a:t>गर्म जलवायु में बर्फ जल्दी पिघल जाती है और बड़ी मात्रा में बर्फ की आवश्यकता होती है।</a:t>
            </a:r>
            <a:endParaRPr lang="en-US" sz="2400" dirty="0"/>
          </a:p>
          <a:p>
            <a:pPr algn="just">
              <a:lnSpc>
                <a:spcPct val="150000"/>
              </a:lnSpc>
              <a:buFont typeface="Wingdings" panose="05000000000000000000" pitchFamily="2" charset="2"/>
              <a:buChar char="Ø"/>
            </a:pPr>
            <a:r>
              <a:rPr lang="hi-IN" sz="2400" dirty="0"/>
              <a:t>बर्फ पिघलने से बड़ी मात्रा में गंदा अपशिष्ट जल उत्पन्न होता है जिससे दस्त रोग की चिंता हो सकती है। इस अपशिष्ट जल के निपटान से अतिरिक्त प्रबंधन समस्याएँ उत्पन्न होती हैं। </a:t>
            </a:r>
          </a:p>
          <a:p>
            <a:pPr algn="just">
              <a:lnSpc>
                <a:spcPct val="150000"/>
              </a:lnSpc>
              <a:buFont typeface="Wingdings" panose="05000000000000000000" pitchFamily="2" charset="2"/>
              <a:buChar char="Ø"/>
            </a:pPr>
            <a:r>
              <a:rPr lang="hi-IN" sz="2400" dirty="0"/>
              <a:t>यह पानी शरीर और व्यक्तिगत सामान (जैसे, पहचान पत्र) को नुकसान पहुँचा सकता है।</a:t>
            </a:r>
            <a:endParaRPr lang="en-IN" sz="22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8BCA0EB5-D58A-AC02-DCE9-2B4BD0AF3967}"/>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10</a:t>
            </a:fld>
            <a:endParaRPr lang="en-IN"/>
          </a:p>
        </p:txBody>
      </p:sp>
    </p:spTree>
    <p:extLst>
      <p:ext uri="{BB962C8B-B14F-4D97-AF65-F5344CB8AC3E}">
        <p14:creationId xmlns:p14="http://schemas.microsoft.com/office/powerpoint/2010/main" val="1715735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0" y="15240"/>
            <a:ext cx="121158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 name="Slide Number Placeholder 1">
            <a:extLst>
              <a:ext uri="{FF2B5EF4-FFF2-40B4-BE49-F238E27FC236}">
                <a16:creationId xmlns:a16="http://schemas.microsoft.com/office/drawing/2014/main" id="{E8712AE2-BBBA-B977-B5D1-B22935FB04E6}"/>
              </a:ext>
            </a:extLst>
          </p:cNvPr>
          <p:cNvSpPr>
            <a:spLocks noGrp="1"/>
          </p:cNvSpPr>
          <p:nvPr>
            <p:ph type="sldNum" sz="quarter" idx="12"/>
          </p:nvPr>
        </p:nvSpPr>
        <p:spPr/>
        <p:txBody>
          <a:bodyPr/>
          <a:lstStyle/>
          <a:p>
            <a:pPr algn="r"/>
            <a:fld id="{2BB1E14F-796C-409E-9B94-89634ADD74DA}" type="slidenum">
              <a:rPr lang="en-IN" smtClean="0"/>
              <a:pPr algn="r"/>
              <a:t>11</a:t>
            </a:fld>
            <a:endParaRPr lang="en-IN" dirty="0"/>
          </a:p>
        </p:txBody>
      </p:sp>
      <p:sp>
        <p:nvSpPr>
          <p:cNvPr id="3" name="Duties of…">
            <a:extLst>
              <a:ext uri="{FF2B5EF4-FFF2-40B4-BE49-F238E27FC236}">
                <a16:creationId xmlns:a16="http://schemas.microsoft.com/office/drawing/2014/main" id="{318A7614-47AC-F139-1E29-E4595B71E791}"/>
              </a:ext>
            </a:extLst>
          </p:cNvPr>
          <p:cNvSpPr txBox="1"/>
          <p:nvPr/>
        </p:nvSpPr>
        <p:spPr>
          <a:xfrm>
            <a:off x="1328106" y="2878320"/>
            <a:ext cx="4052325" cy="694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ctr"/>
            <a:r>
              <a:rPr lang="hi-IN" sz="4000" dirty="0"/>
              <a:t>कोई प्रश्न</a:t>
            </a:r>
            <a:r>
              <a:rPr lang="en-US" sz="4000" b="1" dirty="0">
                <a:latin typeface="Open sans"/>
              </a:rPr>
              <a:t>? </a:t>
            </a:r>
          </a:p>
        </p:txBody>
      </p:sp>
      <p:pic>
        <p:nvPicPr>
          <p:cNvPr id="4" name="Picture 3">
            <a:extLst>
              <a:ext uri="{FF2B5EF4-FFF2-40B4-BE49-F238E27FC236}">
                <a16:creationId xmlns:a16="http://schemas.microsoft.com/office/drawing/2014/main" id="{8E9DA97E-6DA2-DCF0-B996-AE39947116A8}"/>
              </a:ext>
            </a:extLst>
          </p:cNvPr>
          <p:cNvPicPr>
            <a:picLocks noChangeAspect="1"/>
          </p:cNvPicPr>
          <p:nvPr/>
        </p:nvPicPr>
        <p:blipFill>
          <a:blip r:embed="rId2"/>
          <a:stretch>
            <a:fillRect/>
          </a:stretch>
        </p:blipFill>
        <p:spPr>
          <a:xfrm>
            <a:off x="7063769" y="1753208"/>
            <a:ext cx="3368693" cy="3368693"/>
          </a:xfrm>
          <a:prstGeom prst="rect">
            <a:avLst/>
          </a:prstGeom>
        </p:spPr>
      </p:pic>
    </p:spTree>
    <p:extLst>
      <p:ext uri="{BB962C8B-B14F-4D97-AF65-F5344CB8AC3E}">
        <p14:creationId xmlns:p14="http://schemas.microsoft.com/office/powerpoint/2010/main" val="1737652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0"/>
            <a:ext cx="12039600" cy="67818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 name="Slide Number Placeholder 1">
            <a:extLst>
              <a:ext uri="{FF2B5EF4-FFF2-40B4-BE49-F238E27FC236}">
                <a16:creationId xmlns:a16="http://schemas.microsoft.com/office/drawing/2014/main" id="{1FD6900A-37B1-25E8-DEA8-CD370440BD42}"/>
              </a:ext>
            </a:extLst>
          </p:cNvPr>
          <p:cNvSpPr>
            <a:spLocks noGrp="1"/>
          </p:cNvSpPr>
          <p:nvPr>
            <p:ph type="sldNum" sz="quarter" idx="12"/>
          </p:nvPr>
        </p:nvSpPr>
        <p:spPr/>
        <p:txBody>
          <a:bodyPr/>
          <a:lstStyle/>
          <a:p>
            <a:pPr algn="r"/>
            <a:fld id="{2BB1E14F-796C-409E-9B94-89634ADD74DA}" type="slidenum">
              <a:rPr lang="en-IN" smtClean="0"/>
              <a:pPr algn="r"/>
              <a:t>12</a:t>
            </a:fld>
            <a:endParaRPr lang="en-IN" dirty="0"/>
          </a:p>
        </p:txBody>
      </p:sp>
      <p:sp>
        <p:nvSpPr>
          <p:cNvPr id="5" name="Rounded Rectangle">
            <a:extLst>
              <a:ext uri="{FF2B5EF4-FFF2-40B4-BE49-F238E27FC236}">
                <a16:creationId xmlns:a16="http://schemas.microsoft.com/office/drawing/2014/main" id="{84E5656A-9707-D91F-731E-B05F3A2105A5}"/>
              </a:ext>
            </a:extLst>
          </p:cNvPr>
          <p:cNvSpPr/>
          <p:nvPr/>
        </p:nvSpPr>
        <p:spPr>
          <a:xfrm>
            <a:off x="4217365" y="304799"/>
            <a:ext cx="6603035" cy="6102731"/>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6" name="Duties of…">
            <a:extLst>
              <a:ext uri="{FF2B5EF4-FFF2-40B4-BE49-F238E27FC236}">
                <a16:creationId xmlns:a16="http://schemas.microsoft.com/office/drawing/2014/main" id="{848F74B0-1F3A-240E-68E6-62D0EC9F3863}"/>
              </a:ext>
            </a:extLst>
          </p:cNvPr>
          <p:cNvSpPr txBox="1"/>
          <p:nvPr/>
        </p:nvSpPr>
        <p:spPr>
          <a:xfrm>
            <a:off x="339566" y="3230213"/>
            <a:ext cx="3724569" cy="694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9142" tIns="39142" rIns="39142" bIns="39142">
            <a:spAutoFit/>
          </a:bodyPr>
          <a:lstStyle/>
          <a:p>
            <a:pPr algn="ctr"/>
            <a:r>
              <a:rPr lang="hi-IN" sz="4000" b="1" dirty="0">
                <a:latin typeface="Open sans"/>
              </a:rPr>
              <a:t>धन्यवाद </a:t>
            </a:r>
            <a:endParaRPr lang="en-US" sz="4000" dirty="0">
              <a:latin typeface="Open sans"/>
            </a:endParaRPr>
          </a:p>
        </p:txBody>
      </p:sp>
      <p:pic>
        <p:nvPicPr>
          <p:cNvPr id="9" name="Picture 8">
            <a:extLst>
              <a:ext uri="{FF2B5EF4-FFF2-40B4-BE49-F238E27FC236}">
                <a16:creationId xmlns:a16="http://schemas.microsoft.com/office/drawing/2014/main" id="{460E60C4-52A9-F4D6-A705-35DB7AFE568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19600" y="762000"/>
            <a:ext cx="6172212" cy="4953005"/>
          </a:xfrm>
          <a:prstGeom prst="rect">
            <a:avLst/>
          </a:prstGeom>
        </p:spPr>
      </p:pic>
    </p:spTree>
    <p:extLst>
      <p:ext uri="{BB962C8B-B14F-4D97-AF65-F5344CB8AC3E}">
        <p14:creationId xmlns:p14="http://schemas.microsoft.com/office/powerpoint/2010/main" val="1708063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5272719" y="1905000"/>
            <a:ext cx="6624735" cy="4536504"/>
          </a:xfrm>
          <a:prstGeom prst="rect">
            <a:avLst/>
          </a:prstGeom>
        </p:spPr>
        <p:txBody>
          <a:bodyPr>
            <a:noAutofit/>
          </a:bodyPr>
          <a:lstStyle/>
          <a:p>
            <a:pPr lvl="0" algn="l" defTabSz="457200">
              <a:lnSpc>
                <a:spcPct val="150000"/>
              </a:lnSpc>
              <a:spcBef>
                <a:spcPts val="0"/>
              </a:spcBef>
              <a:defRPr/>
            </a:pPr>
            <a:r>
              <a:rPr lang="en-US" sz="2800" dirty="0"/>
              <a:t>1.</a:t>
            </a:r>
            <a:r>
              <a:rPr lang="hi-IN" sz="2800" dirty="0"/>
              <a:t> भंडारण अवलोकन</a:t>
            </a:r>
            <a:endParaRPr lang="en-US" sz="2800" dirty="0"/>
          </a:p>
          <a:p>
            <a:pPr lvl="0" algn="l" defTabSz="457200">
              <a:lnSpc>
                <a:spcPct val="150000"/>
              </a:lnSpc>
              <a:spcBef>
                <a:spcPts val="0"/>
              </a:spcBef>
              <a:defRPr/>
            </a:pPr>
            <a:r>
              <a:rPr lang="en-US" sz="2800" dirty="0"/>
              <a:t>2.</a:t>
            </a:r>
            <a:r>
              <a:rPr lang="hi-IN" sz="2800" dirty="0"/>
              <a:t> प्रशीतन </a:t>
            </a:r>
            <a:endParaRPr lang="en-US" sz="2800" dirty="0"/>
          </a:p>
          <a:p>
            <a:pPr lvl="0" algn="l" defTabSz="457200">
              <a:lnSpc>
                <a:spcPct val="150000"/>
              </a:lnSpc>
              <a:spcBef>
                <a:spcPts val="0"/>
              </a:spcBef>
              <a:defRPr/>
            </a:pPr>
            <a:r>
              <a:rPr lang="en-US" sz="2800" dirty="0"/>
              <a:t>3.  </a:t>
            </a:r>
            <a:r>
              <a:rPr lang="hi-IN" sz="2800" dirty="0"/>
              <a:t>अस्थायी दफ़न </a:t>
            </a:r>
            <a:endParaRPr lang="en-US" sz="2800" dirty="0"/>
          </a:p>
          <a:p>
            <a:pPr lvl="0" algn="l" defTabSz="457200">
              <a:lnSpc>
                <a:spcPct val="150000"/>
              </a:lnSpc>
              <a:spcBef>
                <a:spcPts val="0"/>
              </a:spcBef>
              <a:defRPr/>
            </a:pPr>
            <a:r>
              <a:rPr lang="en-US" sz="2800" dirty="0"/>
              <a:t>4.  </a:t>
            </a:r>
            <a:r>
              <a:rPr lang="hi-IN" sz="2800" dirty="0"/>
              <a:t>बर्फ और सूखी बर्फ</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Rounded Rectangle 1">
            <a:extLst>
              <a:ext uri="{FF2B5EF4-FFF2-40B4-BE49-F238E27FC236}">
                <a16:creationId xmlns:a16="http://schemas.microsoft.com/office/drawing/2014/main" id="{E5ADB3E2-ED94-1B3D-529E-AFBAAF13E57A}"/>
              </a:ext>
            </a:extLst>
          </p:cNvPr>
          <p:cNvSpPr/>
          <p:nvPr/>
        </p:nvSpPr>
        <p:spPr>
          <a:xfrm>
            <a:off x="609600" y="1236135"/>
            <a:ext cx="4191000" cy="821266"/>
          </a:xfrm>
          <a:prstGeom prst="roundRect">
            <a:avLst>
              <a:gd name="adj" fmla="val 50000"/>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sz="4000" dirty="0"/>
              <a:t>उद्देश्यउद्देउद्देश्यश्यउद्देश्य</a:t>
            </a:r>
            <a:endParaRPr lang="en-US" sz="3733" b="1" u="sng" dirty="0">
              <a:solidFill>
                <a:srgbClr val="C00000"/>
              </a:solidFill>
              <a:latin typeface="Open Sans "/>
              <a:ea typeface="Open Sans" panose="020B0606030504020204" pitchFamily="34" charset="0"/>
              <a:cs typeface="Open Sans" panose="020B0606030504020204" pitchFamily="34" charset="0"/>
            </a:endParaRPr>
          </a:p>
        </p:txBody>
      </p:sp>
      <p:sp>
        <p:nvSpPr>
          <p:cNvPr id="5" name="Upon completing this lesson, you will be able to:">
            <a:extLst>
              <a:ext uri="{FF2B5EF4-FFF2-40B4-BE49-F238E27FC236}">
                <a16:creationId xmlns:a16="http://schemas.microsoft.com/office/drawing/2014/main" id="{7D1F6AF4-CCEC-88EF-B3A1-C495BA0EFFF0}"/>
              </a:ext>
            </a:extLst>
          </p:cNvPr>
          <p:cNvSpPr txBox="1">
            <a:spLocks/>
          </p:cNvSpPr>
          <p:nvPr/>
        </p:nvSpPr>
        <p:spPr>
          <a:xfrm>
            <a:off x="335361" y="2048935"/>
            <a:ext cx="4683834" cy="2421956"/>
          </a:xfrm>
          <a:prstGeom prst="rect">
            <a:avLst/>
          </a:prstGeom>
          <a:solidFill>
            <a:srgbClr val="E46C0A"/>
          </a:solidFill>
        </p:spPr>
        <p:txBody>
          <a:bodyPr lIns="118980" tIns="118980" rIns="118980" bIns="118980" anchor="t"/>
          <a:lstStyle>
            <a:lvl1pPr marL="0" marR="0" indent="0" algn="l" defTabSz="1896340" latinLnBrk="0">
              <a:lnSpc>
                <a:spcPct val="100000"/>
              </a:lnSpc>
              <a:spcBef>
                <a:spcPts val="2100"/>
              </a:spcBef>
              <a:spcAft>
                <a:spcPts val="0"/>
              </a:spcAft>
              <a:buClrTx/>
              <a:buSzTx/>
              <a:buFontTx/>
              <a:buNone/>
              <a:tabLst>
                <a:tab pos="2286000" algn="l"/>
                <a:tab pos="3644900" algn="l"/>
                <a:tab pos="5029200" algn="l"/>
                <a:tab pos="6388100" algn="l"/>
              </a:tabLst>
              <a:defRPr sz="4200" b="0" i="0" u="none" strike="noStrike" cap="none" spc="0" baseline="0">
                <a:solidFill>
                  <a:srgbClr val="000000"/>
                </a:solidFill>
                <a:uFillTx/>
                <a:latin typeface="Open Sans"/>
                <a:ea typeface="Open Sans"/>
                <a:cs typeface="Open Sans"/>
                <a:sym typeface="Open Sans"/>
              </a:defRPr>
            </a:lvl1pPr>
            <a:lvl2pPr marL="0" marR="0" indent="457200" algn="l" defTabSz="2438400" latinLnBrk="0">
              <a:lnSpc>
                <a:spcPct val="100000"/>
              </a:lnSpc>
              <a:spcBef>
                <a:spcPts val="1100"/>
              </a:spcBef>
              <a:spcAft>
                <a:spcPts val="0"/>
              </a:spcAft>
              <a:buClrTx/>
              <a:buSzTx/>
              <a:buFontTx/>
              <a:buNone/>
              <a:tabLst/>
              <a:defRPr sz="4800" b="0" i="1" u="none" strike="noStrike" cap="none" spc="0" baseline="0">
                <a:solidFill>
                  <a:srgbClr val="FFFFFF"/>
                </a:solidFill>
                <a:uFillTx/>
                <a:latin typeface="Verdana"/>
                <a:ea typeface="Verdana"/>
                <a:cs typeface="Verdana"/>
                <a:sym typeface="Verdana"/>
              </a:defRPr>
            </a:lvl2pPr>
            <a:lvl3pPr marL="0" marR="0" indent="914400" algn="l" defTabSz="2438400" latinLnBrk="0">
              <a:lnSpc>
                <a:spcPct val="100000"/>
              </a:lnSpc>
              <a:spcBef>
                <a:spcPts val="1100"/>
              </a:spcBef>
              <a:spcAft>
                <a:spcPts val="0"/>
              </a:spcAft>
              <a:buClrTx/>
              <a:buSzTx/>
              <a:buFontTx/>
              <a:buNone/>
              <a:tabLst/>
              <a:defRPr sz="4800" b="0" i="1" u="none" strike="noStrike" cap="none" spc="0" baseline="0">
                <a:solidFill>
                  <a:srgbClr val="FFFFFF"/>
                </a:solidFill>
                <a:uFillTx/>
                <a:latin typeface="Verdana"/>
                <a:ea typeface="Verdana"/>
                <a:cs typeface="Verdana"/>
                <a:sym typeface="Verdana"/>
              </a:defRPr>
            </a:lvl3pPr>
            <a:lvl4pPr marL="0" marR="0" indent="1371600" algn="l" defTabSz="2438400" latinLnBrk="0">
              <a:lnSpc>
                <a:spcPct val="100000"/>
              </a:lnSpc>
              <a:spcBef>
                <a:spcPts val="1100"/>
              </a:spcBef>
              <a:spcAft>
                <a:spcPts val="0"/>
              </a:spcAft>
              <a:buClrTx/>
              <a:buSzTx/>
              <a:buFontTx/>
              <a:buNone/>
              <a:tabLst/>
              <a:defRPr sz="4800" b="0" i="1" u="none" strike="noStrike" cap="none" spc="0" baseline="0">
                <a:solidFill>
                  <a:srgbClr val="FFFFFF"/>
                </a:solidFill>
                <a:uFillTx/>
                <a:latin typeface="Verdana"/>
                <a:ea typeface="Verdana"/>
                <a:cs typeface="Verdana"/>
                <a:sym typeface="Verdana"/>
              </a:defRPr>
            </a:lvl4pPr>
            <a:lvl5pPr marL="0" marR="0" indent="1828800" algn="l" defTabSz="2438400" latinLnBrk="0">
              <a:lnSpc>
                <a:spcPct val="100000"/>
              </a:lnSpc>
              <a:spcBef>
                <a:spcPts val="1100"/>
              </a:spcBef>
              <a:spcAft>
                <a:spcPts val="0"/>
              </a:spcAft>
              <a:buClrTx/>
              <a:buSzTx/>
              <a:buFontTx/>
              <a:buNone/>
              <a:tabLst/>
              <a:defRPr sz="4800" b="0" i="1" u="none" strike="noStrike" cap="none" spc="0" baseline="0">
                <a:solidFill>
                  <a:srgbClr val="FFFFFF"/>
                </a:solidFill>
                <a:uFillTx/>
                <a:latin typeface="Verdana"/>
                <a:ea typeface="Verdana"/>
                <a:cs typeface="Verdana"/>
                <a:sym typeface="Verdana"/>
              </a:defRPr>
            </a:lvl5pPr>
            <a:lvl6pPr marL="0" marR="0" indent="2286000" algn="l" defTabSz="2438400" latinLnBrk="0">
              <a:lnSpc>
                <a:spcPct val="100000"/>
              </a:lnSpc>
              <a:spcBef>
                <a:spcPts val="1100"/>
              </a:spcBef>
              <a:spcAft>
                <a:spcPts val="0"/>
              </a:spcAft>
              <a:buClrTx/>
              <a:buSzTx/>
              <a:buFontTx/>
              <a:buNone/>
              <a:tabLst/>
              <a:defRPr sz="4800" b="0" i="1" u="none" strike="noStrike" cap="none" spc="0" baseline="0">
                <a:solidFill>
                  <a:srgbClr val="FFFFFF"/>
                </a:solidFill>
                <a:uFillTx/>
                <a:latin typeface="Verdana"/>
                <a:ea typeface="Verdana"/>
                <a:cs typeface="Verdana"/>
                <a:sym typeface="Verdana"/>
              </a:defRPr>
            </a:lvl6pPr>
            <a:lvl7pPr marL="0" marR="0" indent="2743200" algn="l" defTabSz="2438400" latinLnBrk="0">
              <a:lnSpc>
                <a:spcPct val="100000"/>
              </a:lnSpc>
              <a:spcBef>
                <a:spcPts val="1100"/>
              </a:spcBef>
              <a:spcAft>
                <a:spcPts val="0"/>
              </a:spcAft>
              <a:buClrTx/>
              <a:buSzTx/>
              <a:buFontTx/>
              <a:buNone/>
              <a:tabLst/>
              <a:defRPr sz="4800" b="0" i="1" u="none" strike="noStrike" cap="none" spc="0" baseline="0">
                <a:solidFill>
                  <a:srgbClr val="FFFFFF"/>
                </a:solidFill>
                <a:uFillTx/>
                <a:latin typeface="Verdana"/>
                <a:ea typeface="Verdana"/>
                <a:cs typeface="Verdana"/>
                <a:sym typeface="Verdana"/>
              </a:defRPr>
            </a:lvl7pPr>
            <a:lvl8pPr marL="0" marR="0" indent="3200400" algn="l" defTabSz="2438400" latinLnBrk="0">
              <a:lnSpc>
                <a:spcPct val="100000"/>
              </a:lnSpc>
              <a:spcBef>
                <a:spcPts val="1100"/>
              </a:spcBef>
              <a:spcAft>
                <a:spcPts val="0"/>
              </a:spcAft>
              <a:buClrTx/>
              <a:buSzTx/>
              <a:buFontTx/>
              <a:buNone/>
              <a:tabLst/>
              <a:defRPr sz="4800" b="0" i="1" u="none" strike="noStrike" cap="none" spc="0" baseline="0">
                <a:solidFill>
                  <a:srgbClr val="FFFFFF"/>
                </a:solidFill>
                <a:uFillTx/>
                <a:latin typeface="Verdana"/>
                <a:ea typeface="Verdana"/>
                <a:cs typeface="Verdana"/>
                <a:sym typeface="Verdana"/>
              </a:defRPr>
            </a:lvl8pPr>
            <a:lvl9pPr marL="0" marR="0" indent="3657600" algn="l" defTabSz="2438400" latinLnBrk="0">
              <a:lnSpc>
                <a:spcPct val="100000"/>
              </a:lnSpc>
              <a:spcBef>
                <a:spcPts val="1100"/>
              </a:spcBef>
              <a:spcAft>
                <a:spcPts val="0"/>
              </a:spcAft>
              <a:buClrTx/>
              <a:buSzTx/>
              <a:buFontTx/>
              <a:buNone/>
              <a:tabLst/>
              <a:defRPr sz="4800" b="0" i="1" u="none" strike="noStrike" cap="none" spc="0" baseline="0">
                <a:solidFill>
                  <a:srgbClr val="FFFFFF"/>
                </a:solidFill>
                <a:uFillTx/>
                <a:latin typeface="Verdana"/>
                <a:ea typeface="Verdana"/>
                <a:cs typeface="Verdana"/>
                <a:sym typeface="Verdana"/>
              </a:defRPr>
            </a:lvl9pPr>
          </a:lstStyle>
          <a:p>
            <a:r>
              <a:rPr lang="en-US" sz="2800" dirty="0" err="1"/>
              <a:t>इस</a:t>
            </a:r>
            <a:r>
              <a:rPr lang="en-US" sz="2800" dirty="0"/>
              <a:t> </a:t>
            </a:r>
            <a:r>
              <a:rPr lang="en-US" sz="2800" dirty="0" err="1"/>
              <a:t>पाठ</a:t>
            </a:r>
            <a:r>
              <a:rPr lang="en-US" sz="2800" dirty="0"/>
              <a:t> </a:t>
            </a:r>
            <a:r>
              <a:rPr lang="hi-IN" sz="2800" dirty="0"/>
              <a:t>का अध्ययन </a:t>
            </a:r>
            <a:r>
              <a:rPr lang="en-US" sz="2800" dirty="0" err="1"/>
              <a:t>करने</a:t>
            </a:r>
            <a:r>
              <a:rPr lang="en-US" sz="2800" dirty="0"/>
              <a:t> </a:t>
            </a:r>
            <a:r>
              <a:rPr lang="en-US" sz="2800" dirty="0" err="1"/>
              <a:t>पर</a:t>
            </a:r>
            <a:r>
              <a:rPr lang="en-US" sz="2800" dirty="0"/>
              <a:t> </a:t>
            </a:r>
            <a:r>
              <a:rPr lang="en-US" sz="2800" dirty="0" err="1"/>
              <a:t>आप</a:t>
            </a:r>
            <a:r>
              <a:rPr lang="en-US" sz="2800" dirty="0"/>
              <a:t> </a:t>
            </a:r>
            <a:r>
              <a:rPr lang="en-US" sz="2800" dirty="0" err="1"/>
              <a:t>निम्नलिखित</a:t>
            </a:r>
            <a:r>
              <a:rPr lang="en-US" sz="2800" dirty="0"/>
              <a:t> </a:t>
            </a:r>
            <a:r>
              <a:rPr lang="hi-IN" sz="2800" dirty="0"/>
              <a:t>बातों से अवगत </a:t>
            </a:r>
            <a:r>
              <a:rPr lang="en-US" sz="2800" dirty="0" err="1"/>
              <a:t>होंगे</a:t>
            </a:r>
            <a:r>
              <a:rPr lang="en-US" sz="2800" dirty="0"/>
              <a:t>:</a:t>
            </a:r>
          </a:p>
        </p:txBody>
      </p:sp>
      <p:sp>
        <p:nvSpPr>
          <p:cNvPr id="2" name="Slide Number Placeholder 1">
            <a:extLst>
              <a:ext uri="{FF2B5EF4-FFF2-40B4-BE49-F238E27FC236}">
                <a16:creationId xmlns:a16="http://schemas.microsoft.com/office/drawing/2014/main" id="{B287E2DF-9FB4-5C3E-774F-48A1BE18C23F}"/>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2</a:t>
            </a:fld>
            <a:endParaRPr lang="en-IN"/>
          </a:p>
        </p:txBody>
      </p:sp>
    </p:spTree>
    <p:extLst>
      <p:ext uri="{BB962C8B-B14F-4D97-AF65-F5344CB8AC3E}">
        <p14:creationId xmlns:p14="http://schemas.microsoft.com/office/powerpoint/2010/main" val="2373148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114800" y="1219200"/>
            <a:ext cx="7577608" cy="5105400"/>
          </a:xfrm>
          <a:prstGeom prst="rect">
            <a:avLst/>
          </a:prstGeom>
        </p:spPr>
        <p:txBody>
          <a:bodyPr>
            <a:noAutofit/>
          </a:bodyPr>
          <a:lstStyle/>
          <a:p>
            <a:pPr algn="just">
              <a:lnSpc>
                <a:spcPct val="150000"/>
              </a:lnSpc>
              <a:buFont typeface="Wingdings" pitchFamily="2" charset="2"/>
              <a:buChar char="Ø"/>
            </a:pPr>
            <a:r>
              <a:rPr lang="hi-IN" sz="2400" dirty="0"/>
              <a:t>चाहे </a:t>
            </a:r>
            <a:r>
              <a:rPr lang="hi-IN" sz="2400" dirty="0" err="1"/>
              <a:t>भंडारण</a:t>
            </a:r>
            <a:r>
              <a:rPr lang="hi-IN" sz="2400" dirty="0"/>
              <a:t> का कोई भी विकल्प इस्तेमाल किया जाए, प्रत्येक शव या उसके अंग को भंडारण से पहले बॉडी बैग में या चादर में लपेटकर रखना चाहिए। </a:t>
            </a:r>
            <a:endParaRPr lang="en-US" sz="2400" dirty="0"/>
          </a:p>
          <a:p>
            <a:pPr algn="just">
              <a:lnSpc>
                <a:spcPct val="150000"/>
              </a:lnSpc>
              <a:buFont typeface="Wingdings" pitchFamily="2" charset="2"/>
              <a:buChar char="Ø"/>
            </a:pPr>
            <a:r>
              <a:rPr lang="hi-IN" sz="2400" dirty="0"/>
              <a:t>विशिष्ट पहचान संख्या वाले वाटरप्रूफ लेबल (जैसे, सीलबंद प्लास्टिक में कागज़) का इस्तेमाल किया जाना चाहिए। शवों या बॉडी बैग/चादरों पर पहचान संख्या न लिखें क्योंकि भंडारण के दौरान ये आसानी से मिट जाती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7" name="Title 1">
            <a:extLst>
              <a:ext uri="{FF2B5EF4-FFF2-40B4-BE49-F238E27FC236}">
                <a16:creationId xmlns:a16="http://schemas.microsoft.com/office/drawing/2014/main" id="{2532FE55-998F-8F12-A05D-9493B1539C59}"/>
              </a:ext>
            </a:extLst>
          </p:cNvPr>
          <p:cNvSpPr txBox="1">
            <a:spLocks/>
          </p:cNvSpPr>
          <p:nvPr/>
        </p:nvSpPr>
        <p:spPr>
          <a:xfrm>
            <a:off x="911424" y="2996952"/>
            <a:ext cx="3431585" cy="132600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hi-IN" dirty="0"/>
              <a:t>भंडारण अवलोकन</a:t>
            </a:r>
            <a:endParaRPr lang="en-IN"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B8B09832-4935-BDCF-D625-2DEB892D41D1}"/>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3</a:t>
            </a:fld>
            <a:endParaRPr lang="en-IN"/>
          </a:p>
        </p:txBody>
      </p:sp>
    </p:spTree>
    <p:extLst>
      <p:ext uri="{BB962C8B-B14F-4D97-AF65-F5344CB8AC3E}">
        <p14:creationId xmlns:p14="http://schemas.microsoft.com/office/powerpoint/2010/main" val="1446343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6200" y="2743200"/>
            <a:ext cx="4186808" cy="1143000"/>
          </a:xfrm>
          <a:prstGeom prst="rect">
            <a:avLst/>
          </a:prstGeom>
        </p:spPr>
        <p:txBody>
          <a:bodyPr>
            <a:normAutofit/>
          </a:bodyPr>
          <a:lstStyle/>
          <a:p>
            <a:pPr algn="ctr"/>
            <a:r>
              <a:rPr lang="hi-IN" sz="3600" dirty="0"/>
              <a:t>प्रशीतन</a:t>
            </a:r>
            <a:endParaRPr lang="en-IN" sz="36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4294967295"/>
          </p:nvPr>
        </p:nvSpPr>
        <p:spPr>
          <a:xfrm>
            <a:off x="4038600" y="1447800"/>
            <a:ext cx="7315200" cy="4729163"/>
          </a:xfrm>
          <a:prstGeom prst="rect">
            <a:avLst/>
          </a:prstGeom>
        </p:spPr>
        <p:txBody>
          <a:bodyPr>
            <a:normAutofit/>
          </a:bodyPr>
          <a:lstStyle/>
          <a:p>
            <a:r>
              <a:rPr lang="en-US" sz="2400" dirty="0"/>
              <a:t>2°C </a:t>
            </a:r>
            <a:r>
              <a:rPr lang="hi-IN" sz="2400" dirty="0"/>
              <a:t>और 4°</a:t>
            </a:r>
            <a:r>
              <a:rPr lang="en-US" sz="2400" dirty="0"/>
              <a:t>C </a:t>
            </a:r>
            <a:r>
              <a:rPr lang="hi-IN" sz="2400" dirty="0"/>
              <a:t>के बीच का </a:t>
            </a:r>
            <a:r>
              <a:rPr lang="hi-IN" sz="2400" dirty="0" err="1"/>
              <a:t>प्रशीतन</a:t>
            </a:r>
            <a:r>
              <a:rPr lang="hi-IN" sz="2400" dirty="0"/>
              <a:t> सबसे अच्छा विकल्प है। </a:t>
            </a:r>
          </a:p>
          <a:p>
            <a:endParaRPr lang="en-US" sz="2400" dirty="0"/>
          </a:p>
          <a:p>
            <a:r>
              <a:rPr lang="hi-IN" sz="2400" dirty="0"/>
              <a:t>वाणिज्यिक शिपिंग कंपनियों द्वारा इस्तेमाल किए जाने वाले रेफ्रिजरेटेड परिवहन कंटेनरों का इस्तेमाल 50 शवों तक के भंडारण के लिए किया जा सकता है।</a:t>
            </a:r>
          </a:p>
          <a:p>
            <a:pPr marL="0" indent="0">
              <a:buNone/>
            </a:pPr>
            <a:r>
              <a:rPr lang="hi-IN" sz="2400" dirty="0"/>
              <a:t> </a:t>
            </a:r>
            <a:endParaRPr lang="en-US" sz="2400" dirty="0"/>
          </a:p>
          <a:p>
            <a:r>
              <a:rPr lang="hi-IN" sz="2400" dirty="0"/>
              <a:t>आपदा स्थल पर पर्याप्त कंटेनर शायद ही कभी उपलब्ध होते हैं, </a:t>
            </a:r>
            <a:r>
              <a:rPr lang="hi-IN" sz="2400" dirty="0" err="1"/>
              <a:t>प्रशीतन</a:t>
            </a:r>
            <a:r>
              <a:rPr lang="hi-IN" sz="2400" dirty="0"/>
              <a:t> उपलब्ध होने तक वैकल्पिक भंडारण विकल्पों का उपयोग किया जाना चाहिए।</a:t>
            </a:r>
          </a:p>
        </p:txBody>
      </p:sp>
      <p:sp>
        <p:nvSpPr>
          <p:cNvPr id="4" name="Slide Number Placeholder 3">
            <a:extLst>
              <a:ext uri="{FF2B5EF4-FFF2-40B4-BE49-F238E27FC236}">
                <a16:creationId xmlns:a16="http://schemas.microsoft.com/office/drawing/2014/main" id="{EF604318-3F81-2B82-70E3-7A987686E797}"/>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4</a:t>
            </a:fld>
            <a:endParaRPr lang="en-IN"/>
          </a:p>
        </p:txBody>
      </p:sp>
    </p:spTree>
    <p:extLst>
      <p:ext uri="{BB962C8B-B14F-4D97-AF65-F5344CB8AC3E}">
        <p14:creationId xmlns:p14="http://schemas.microsoft.com/office/powerpoint/2010/main" val="2421789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2286000"/>
            <a:ext cx="4258816" cy="1143000"/>
          </a:xfrm>
          <a:prstGeom prst="rect">
            <a:avLst/>
          </a:prstGeom>
        </p:spPr>
        <p:txBody>
          <a:bodyPr>
            <a:normAutofit/>
          </a:bodyPr>
          <a:lstStyle/>
          <a:p>
            <a:pPr algn="ctr"/>
            <a:r>
              <a:rPr lang="hi-IN" dirty="0"/>
              <a:t>अस्थायी दफन</a:t>
            </a:r>
            <a:endParaRPr lang="en-IN"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4294967295"/>
          </p:nvPr>
        </p:nvSpPr>
        <p:spPr>
          <a:xfrm>
            <a:off x="4038600" y="1567333"/>
            <a:ext cx="8001000" cy="4525963"/>
          </a:xfrm>
          <a:prstGeom prst="rect">
            <a:avLst/>
          </a:prstGeom>
        </p:spPr>
        <p:txBody>
          <a:bodyPr>
            <a:noAutofit/>
          </a:bodyPr>
          <a:lstStyle/>
          <a:p>
            <a:pPr>
              <a:lnSpc>
                <a:spcPct val="150000"/>
              </a:lnSpc>
              <a:buFont typeface="Wingdings" pitchFamily="2" charset="2"/>
              <a:buChar char="Ø"/>
            </a:pPr>
            <a:r>
              <a:rPr lang="hi-IN" sz="2000" dirty="0"/>
              <a:t>जहाँ कोई अन्य तरीका उपलब्ध नहीं है या जहाँ दीर्घकालिक अस्थायी </a:t>
            </a:r>
            <a:r>
              <a:rPr lang="hi-IN" sz="2000" dirty="0" err="1"/>
              <a:t>भंडारण</a:t>
            </a:r>
            <a:r>
              <a:rPr lang="hi-IN" sz="2000" dirty="0"/>
              <a:t> की आवश्यकता है। अस्थायी दफ़नाना तत्काल भंडारण के लिए एक अच्छा विकल्प है </a:t>
            </a:r>
          </a:p>
          <a:p>
            <a:pPr>
              <a:lnSpc>
                <a:spcPct val="150000"/>
              </a:lnSpc>
              <a:buFont typeface="Wingdings" pitchFamily="2" charset="2"/>
              <a:buChar char="Ø"/>
            </a:pPr>
            <a:r>
              <a:rPr lang="hi-IN" sz="2000" dirty="0"/>
              <a:t>भूमिगत तापमान सतह की तुलना में कम होता है, जिससे प्राकृतिक प्रशीतन मिलता है।</a:t>
            </a:r>
            <a:endParaRPr lang="en-US" sz="2000" dirty="0"/>
          </a:p>
          <a:p>
            <a:pPr>
              <a:lnSpc>
                <a:spcPct val="150000"/>
              </a:lnSpc>
              <a:buFont typeface="Wingdings" pitchFamily="2" charset="2"/>
              <a:buChar char="Ø"/>
            </a:pPr>
            <a:r>
              <a:rPr lang="hi-IN" sz="2000" dirty="0"/>
              <a:t> भविष्य में शवों के स्थान और उनकी प्राप्ति सुनिश्चित करने के लिए अस्थायी दफ़नाने के स्थानों का निर्माण निम्नलिखित तरीके से किया जाना चाहिए:</a:t>
            </a:r>
            <a:endParaRPr lang="en-IN" sz="20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3FDBDFD6-6374-A7E3-6C6D-633E2BBF1968}"/>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5</a:t>
            </a:fld>
            <a:endParaRPr lang="en-IN"/>
          </a:p>
        </p:txBody>
      </p:sp>
    </p:spTree>
    <p:extLst>
      <p:ext uri="{BB962C8B-B14F-4D97-AF65-F5344CB8AC3E}">
        <p14:creationId xmlns:p14="http://schemas.microsoft.com/office/powerpoint/2010/main" val="2074013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295400" y="1371600"/>
            <a:ext cx="10591800" cy="4882102"/>
          </a:xfrm>
          <a:prstGeom prst="rect">
            <a:avLst/>
          </a:prstGeom>
        </p:spPr>
        <p:txBody>
          <a:bodyPr>
            <a:normAutofit/>
          </a:bodyPr>
          <a:lstStyle/>
          <a:p>
            <a:pPr algn="just">
              <a:lnSpc>
                <a:spcPct val="100000"/>
              </a:lnSpc>
              <a:buFont typeface="Wingdings" panose="05000000000000000000" pitchFamily="2" charset="2"/>
              <a:buChar char="Ø"/>
            </a:pPr>
            <a:r>
              <a:rPr lang="hi-IN" sz="2400" dirty="0"/>
              <a:t>कम संख्या में शवों के लिए अलग-अलग दफ़नाएँ और अधिक संख्या में शवों के लिए खाई में दफ़नाएँ।</a:t>
            </a:r>
            <a:endParaRPr lang="en-US" sz="2400" dirty="0"/>
          </a:p>
          <a:p>
            <a:pPr algn="just">
              <a:lnSpc>
                <a:spcPct val="100000"/>
              </a:lnSpc>
              <a:buFont typeface="Wingdings" panose="05000000000000000000" pitchFamily="2" charset="2"/>
              <a:buChar char="Ø"/>
            </a:pPr>
            <a:r>
              <a:rPr lang="hi-IN" sz="2400" dirty="0"/>
              <a:t>दफ़नाने की जगह 1.5 मीटर गहरी और पीने के पानी के स्रोतों से कम से कम 200 मीटर दूर होनी चाहिए।</a:t>
            </a:r>
            <a:endParaRPr lang="en-US" sz="2400" dirty="0"/>
          </a:p>
          <a:p>
            <a:pPr algn="just">
              <a:lnSpc>
                <a:spcPct val="100000"/>
              </a:lnSpc>
              <a:buFont typeface="Wingdings" panose="05000000000000000000" pitchFamily="2" charset="2"/>
              <a:buChar char="Ø"/>
            </a:pPr>
            <a:r>
              <a:rPr lang="hi-IN" sz="2400" dirty="0"/>
              <a:t>शवों के बीच 0.4 मीटर की दूरी रखें।</a:t>
            </a:r>
            <a:endParaRPr lang="en-US" sz="2400" dirty="0"/>
          </a:p>
          <a:p>
            <a:pPr algn="just">
              <a:lnSpc>
                <a:spcPct val="100000"/>
              </a:lnSpc>
              <a:buFont typeface="Wingdings" panose="05000000000000000000" pitchFamily="2" charset="2"/>
              <a:buChar char="Ø"/>
            </a:pPr>
            <a:r>
              <a:rPr lang="hi-IN" sz="2400" dirty="0"/>
              <a:t>शवों को केवल एक ही परत में रखें (एक के ऊपर एक नहीं)।</a:t>
            </a:r>
            <a:endParaRPr lang="en-US" sz="2400" dirty="0"/>
          </a:p>
          <a:p>
            <a:pPr algn="just">
              <a:lnSpc>
                <a:spcPct val="100000"/>
              </a:lnSpc>
              <a:buFont typeface="Wingdings" panose="05000000000000000000" pitchFamily="2" charset="2"/>
              <a:buChar char="Ø"/>
            </a:pPr>
            <a:r>
              <a:rPr lang="hi-IN" sz="2400" dirty="0"/>
              <a:t>प्रत्येक शव को स्पष्ट रूप से चिह्नित करें और ज़मीनी स्तर पर उनकी स्थिति अंकित करें।</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7A4BD5BF-B211-FA83-5F39-150DB39FF66D}"/>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6</a:t>
            </a:fld>
            <a:endParaRPr lang="en-IN" dirty="0"/>
          </a:p>
        </p:txBody>
      </p:sp>
    </p:spTree>
    <p:extLst>
      <p:ext uri="{BB962C8B-B14F-4D97-AF65-F5344CB8AC3E}">
        <p14:creationId xmlns:p14="http://schemas.microsoft.com/office/powerpoint/2010/main" val="4112946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emporary burial of dead bodies in parallel trench graves: Thailand post-Tsunami disaster period, December 2004. Adapted from Morgan et al. [12]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295401"/>
            <a:ext cx="11247040" cy="47244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235968" y="5867400"/>
            <a:ext cx="9972600" cy="369332"/>
          </a:xfrm>
          <a:prstGeom prst="rect">
            <a:avLst/>
          </a:prstGeom>
        </p:spPr>
        <p:txBody>
          <a:bodyPr wrap="square">
            <a:spAutoFit/>
          </a:bodyPr>
          <a:lstStyle/>
          <a:p>
            <a:pPr algn="ctr"/>
            <a:r>
              <a:rPr lang="en-US" b="1" dirty="0"/>
              <a:t>Temporary burial of dead bodies in Thailand following the tsunami disaster on 26 December 2004.</a:t>
            </a:r>
            <a:endParaRPr lang="en-IN" b="1" dirty="0"/>
          </a:p>
        </p:txBody>
      </p:sp>
      <p:sp>
        <p:nvSpPr>
          <p:cNvPr id="2" name="Slide Number Placeholder 1">
            <a:extLst>
              <a:ext uri="{FF2B5EF4-FFF2-40B4-BE49-F238E27FC236}">
                <a16:creationId xmlns:a16="http://schemas.microsoft.com/office/drawing/2014/main" id="{CA1651E3-E2DB-A700-2217-FF50E17EB8FF}"/>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7</a:t>
            </a:fld>
            <a:endParaRPr lang="en-IN" dirty="0"/>
          </a:p>
        </p:txBody>
      </p:sp>
    </p:spTree>
    <p:extLst>
      <p:ext uri="{BB962C8B-B14F-4D97-AF65-F5344CB8AC3E}">
        <p14:creationId xmlns:p14="http://schemas.microsoft.com/office/powerpoint/2010/main" val="3398820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23392" y="3001516"/>
            <a:ext cx="2458616" cy="854968"/>
          </a:xfrm>
          <a:prstGeom prst="rect">
            <a:avLst/>
          </a:prstGeom>
        </p:spPr>
        <p:txBody>
          <a:bodyPr>
            <a:normAutofit/>
          </a:bodyPr>
          <a:lstStyle/>
          <a:p>
            <a:pPr algn="ctr"/>
            <a:r>
              <a:rPr lang="hi-IN" sz="3600" dirty="0"/>
              <a:t>सूखी बर्फ</a:t>
            </a:r>
            <a:endParaRPr lang="en-IN" sz="36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4294967295"/>
          </p:nvPr>
        </p:nvSpPr>
        <p:spPr>
          <a:xfrm>
            <a:off x="3200400" y="990600"/>
            <a:ext cx="8763000" cy="5867400"/>
          </a:xfrm>
          <a:prstGeom prst="rect">
            <a:avLst/>
          </a:prstGeom>
        </p:spPr>
        <p:txBody>
          <a:bodyPr>
            <a:noAutofit/>
          </a:bodyPr>
          <a:lstStyle/>
          <a:p>
            <a:pPr marL="0" indent="0" algn="just">
              <a:lnSpc>
                <a:spcPct val="150000"/>
              </a:lnSpc>
              <a:buNone/>
            </a:pPr>
            <a:r>
              <a:rPr lang="hi-IN" sz="2400" dirty="0"/>
              <a:t>सूखी बर्फ [-78.5°C पर जमी कार्बन डाइऑक्साइड (CO2)] अल्पकालिक भंडारण के लिए उपयुक्त हो सकती है। </a:t>
            </a:r>
            <a:endParaRPr lang="en-US" sz="2400" dirty="0"/>
          </a:p>
          <a:p>
            <a:pPr algn="just">
              <a:lnSpc>
                <a:spcPct val="150000"/>
              </a:lnSpc>
              <a:buFont typeface="Wingdings" panose="05000000000000000000" pitchFamily="2" charset="2"/>
              <a:buChar char="Ø"/>
            </a:pPr>
            <a:r>
              <a:rPr lang="hi-IN" sz="2400" dirty="0"/>
              <a:t> सूखी बर्फ को शवों के ऊपर नहीं रखना चाहिए, भले ही उन्हें लपेटा गया हो, क्योंकि इससे शव को नुकसान पहुँच सकता है।</a:t>
            </a:r>
            <a:endParaRPr lang="en-US" sz="2400" dirty="0"/>
          </a:p>
          <a:p>
            <a:pPr algn="just">
              <a:lnSpc>
                <a:spcPct val="150000"/>
              </a:lnSpc>
              <a:buFont typeface="Wingdings" panose="05000000000000000000" pitchFamily="2" charset="2"/>
              <a:buChar char="Ø"/>
            </a:pPr>
            <a:r>
              <a:rPr lang="hi-IN" sz="2400" dirty="0"/>
              <a:t>  लगभग 20 शवों के समूहों के चारों ओर सूखी बर्फ की एक नीची दीवार (अर्थात, 0.5 मीटर ऊँची) बनाएँ और उसे प्लास्टिक शीट, तिरपाल या तंबू से ढक दें। </a:t>
            </a:r>
            <a:endParaRPr lang="en-US" sz="2400" dirty="0"/>
          </a:p>
          <a:p>
            <a:pPr algn="just">
              <a:lnSpc>
                <a:spcPct val="150000"/>
              </a:lnSpc>
              <a:buFont typeface="Wingdings" panose="05000000000000000000" pitchFamily="2" charset="2"/>
              <a:buChar char="Ø"/>
            </a:pPr>
            <a:r>
              <a:rPr lang="hi-IN" sz="2400" dirty="0"/>
              <a:t> बाहर के तापमान के आधार पर, प्रति शव, प्रति दिन लगभग 10 किलोग्राम सूखी बर्फ की आवश्यकता होती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8CEA5711-3069-4106-7BC0-B8C1D8BDEE12}"/>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8</a:t>
            </a:fld>
            <a:endParaRPr lang="en-IN" dirty="0"/>
          </a:p>
        </p:txBody>
      </p:sp>
    </p:spTree>
    <p:extLst>
      <p:ext uri="{BB962C8B-B14F-4D97-AF65-F5344CB8AC3E}">
        <p14:creationId xmlns:p14="http://schemas.microsoft.com/office/powerpoint/2010/main" val="1393115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267200" y="1447800"/>
            <a:ext cx="7239000" cy="4648200"/>
          </a:xfrm>
          <a:prstGeom prst="rect">
            <a:avLst/>
          </a:prstGeom>
        </p:spPr>
        <p:txBody>
          <a:bodyPr>
            <a:normAutofit fontScale="85000" lnSpcReduction="10000"/>
          </a:bodyPr>
          <a:lstStyle/>
          <a:p>
            <a:pPr algn="just">
              <a:lnSpc>
                <a:spcPct val="150000"/>
              </a:lnSpc>
              <a:buFont typeface="Wingdings" panose="05000000000000000000" pitchFamily="2" charset="2"/>
              <a:buChar char="Ø"/>
            </a:pPr>
            <a:r>
              <a:rPr lang="en-US" dirty="0">
                <a:latin typeface="Open Sans" panose="020B0606030504020204" pitchFamily="34" charset="0"/>
                <a:ea typeface="Open Sans" panose="020B0606030504020204" pitchFamily="34" charset="0"/>
                <a:cs typeface="Open Sans" panose="020B0606030504020204" pitchFamily="34" charset="0"/>
              </a:rPr>
              <a:t> </a:t>
            </a:r>
            <a:r>
              <a:rPr lang="hi-IN" dirty="0"/>
              <a:t>सूखी बर्फ को सावधानी से संभालना चाहिए क्योंकि बिना उचित दस्तानों के छूने पर यह "ठंडी जलन" पैदा कर सकती है।</a:t>
            </a:r>
            <a:endParaRPr lang="en-US" dirty="0"/>
          </a:p>
          <a:p>
            <a:pPr algn="just">
              <a:lnSpc>
                <a:spcPct val="150000"/>
              </a:lnSpc>
              <a:buFont typeface="Wingdings" panose="05000000000000000000" pitchFamily="2" charset="2"/>
              <a:buChar char="Ø"/>
            </a:pPr>
            <a:r>
              <a:rPr lang="hi-IN" dirty="0"/>
              <a:t> जब सूखी बर्फ पिघलती है तो कार्बन डाइऑक्साइड गैस उत्पन्न होती है, जो विषाक्त होती है। सूखी बर्फ का उपयोग बंद कमरों या इमारतों में करने से बचना चाहिए और अच्छे प्राकृतिक वेंटिलेशन वाले क्षेत्रों में इसका उपयोग करना चाहिए।</a:t>
            </a:r>
            <a:endParaRPr lang="en-IN"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Title 1">
            <a:extLst>
              <a:ext uri="{FF2B5EF4-FFF2-40B4-BE49-F238E27FC236}">
                <a16:creationId xmlns:a16="http://schemas.microsoft.com/office/drawing/2014/main" id="{BF475155-37BF-0B05-F8B8-AF270C08CA81}"/>
              </a:ext>
            </a:extLst>
          </p:cNvPr>
          <p:cNvSpPr txBox="1">
            <a:spLocks/>
          </p:cNvSpPr>
          <p:nvPr/>
        </p:nvSpPr>
        <p:spPr>
          <a:xfrm>
            <a:off x="1559496" y="3001516"/>
            <a:ext cx="2458616" cy="85496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hi-IN" sz="3600" dirty="0"/>
              <a:t>सूखी बर्फ</a:t>
            </a:r>
            <a:endParaRPr lang="en-IN" sz="36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2CE3E8A6-1ABB-AF23-D5EF-3CFBA20CD710}"/>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9</a:t>
            </a:fld>
            <a:endParaRPr lang="en-IN" dirty="0"/>
          </a:p>
        </p:txBody>
      </p:sp>
    </p:spTree>
    <p:extLst>
      <p:ext uri="{BB962C8B-B14F-4D97-AF65-F5344CB8AC3E}">
        <p14:creationId xmlns:p14="http://schemas.microsoft.com/office/powerpoint/2010/main" val="240676940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217</TotalTime>
  <Words>636</Words>
  <Application>Microsoft Office PowerPoint</Application>
  <PresentationFormat>Widescreen</PresentationFormat>
  <Paragraphs>56</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Arial Black</vt:lpstr>
      <vt:lpstr>Calibri</vt:lpstr>
      <vt:lpstr>Open sans</vt:lpstr>
      <vt:lpstr>Open sans</vt:lpstr>
      <vt:lpstr>Open Sans </vt:lpstr>
      <vt:lpstr>Times New Roman</vt:lpstr>
      <vt:lpstr>Wingdings</vt:lpstr>
      <vt:lpstr>Office Theme</vt:lpstr>
      <vt:lpstr>     </vt:lpstr>
      <vt:lpstr>PowerPoint Presentation</vt:lpstr>
      <vt:lpstr>PowerPoint Presentation</vt:lpstr>
      <vt:lpstr>प्रशीतन</vt:lpstr>
      <vt:lpstr>अस्थायी दफन</vt:lpstr>
      <vt:lpstr>PowerPoint Presentation</vt:lpstr>
      <vt:lpstr>PowerPoint Presentation</vt:lpstr>
      <vt:lpstr>सूखी बर्फ</vt:lpstr>
      <vt:lpstr>PowerPoint Presentation</vt:lpstr>
      <vt:lpstr>बर्फ़</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govind bhagat</dc:creator>
  <cp:lastModifiedBy>TRG BR 1</cp:lastModifiedBy>
  <cp:revision>24</cp:revision>
  <dcterms:created xsi:type="dcterms:W3CDTF">2020-12-29T15:53:58Z</dcterms:created>
  <dcterms:modified xsi:type="dcterms:W3CDTF">2025-12-19T11:44:14Z</dcterms:modified>
</cp:coreProperties>
</file>