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5"/>
  </p:notesMasterIdLst>
  <p:sldIdLst>
    <p:sldId id="291" r:id="rId2"/>
    <p:sldId id="507" r:id="rId3"/>
    <p:sldId id="508" r:id="rId4"/>
    <p:sldId id="632" r:id="rId5"/>
    <p:sldId id="633" r:id="rId6"/>
    <p:sldId id="634" r:id="rId7"/>
    <p:sldId id="635" r:id="rId8"/>
    <p:sldId id="636" r:id="rId9"/>
    <p:sldId id="637" r:id="rId10"/>
    <p:sldId id="638" r:id="rId11"/>
    <p:sldId id="639" r:id="rId12"/>
    <p:sldId id="640"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53" r:id="rId26"/>
    <p:sldId id="654" r:id="rId27"/>
    <p:sldId id="655" r:id="rId28"/>
    <p:sldId id="656" r:id="rId29"/>
    <p:sldId id="657" r:id="rId30"/>
    <p:sldId id="658" r:id="rId31"/>
    <p:sldId id="659" r:id="rId32"/>
    <p:sldId id="660"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75" d="100"/>
          <a:sy n="75" d="100"/>
        </p:scale>
        <p:origin x="208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30B39-A708-4A6D-8E23-251D0CF4E524}"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F9372-641A-4046-B1F8-8B9590CE1BF7}" type="slidenum">
              <a:rPr lang="en-IN" smtClean="0"/>
              <a:t>‹#›</a:t>
            </a:fld>
            <a:endParaRPr lang="en-IN"/>
          </a:p>
        </p:txBody>
      </p:sp>
    </p:spTree>
    <p:extLst>
      <p:ext uri="{BB962C8B-B14F-4D97-AF65-F5344CB8AC3E}">
        <p14:creationId xmlns:p14="http://schemas.microsoft.com/office/powerpoint/2010/main" val="394590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N" dirty="0"/>
          </a:p>
        </p:txBody>
      </p:sp>
      <p:sp>
        <p:nvSpPr>
          <p:cNvPr id="4" name="Slide Number Placeholder 3"/>
          <p:cNvSpPr>
            <a:spLocks noGrp="1"/>
          </p:cNvSpPr>
          <p:nvPr>
            <p:ph type="sldNum" sz="quarter" idx="5"/>
          </p:nvPr>
        </p:nvSpPr>
        <p:spPr/>
        <p:txBody>
          <a:bodyPr/>
          <a:lstStyle/>
          <a:p>
            <a:pPr algn="l" rtl="0"/>
            <a:fld id="{D04F9372-641A-4046-B1F8-8B9590CE1BF7}" type="slidenum">
              <a:rPr lang="en-IN" smtClean="0"/>
              <a:t>5</a:t>
            </a:fld>
            <a:endParaRPr lang="en-IN"/>
          </a:p>
        </p:txBody>
      </p:sp>
    </p:spTree>
    <p:extLst>
      <p:ext uri="{BB962C8B-B14F-4D97-AF65-F5344CB8AC3E}">
        <p14:creationId xmlns:p14="http://schemas.microsoft.com/office/powerpoint/2010/main" val="244604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3501-1456-6D94-0421-00B0477C8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C3270-64E2-8DD0-5E13-C08B9CB95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37CB7-B13B-D939-338C-DD2EB3B13C09}"/>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3904D04-2951-7D5C-F2D1-375B964D053E}"/>
              </a:ext>
            </a:extLst>
          </p:cNvPr>
          <p:cNvSpPr>
            <a:spLocks noGrp="1"/>
          </p:cNvSpPr>
          <p:nvPr>
            <p:ph type="sldNum" sz="quarter" idx="5"/>
          </p:nvPr>
        </p:nvSpPr>
        <p:spPr/>
        <p:txBody>
          <a:bodyPr/>
          <a:lstStyle/>
          <a:p>
            <a:pPr algn="l" rtl="0"/>
            <a:fld id="{D04F9372-641A-4046-B1F8-8B9590CE1BF7}" type="slidenum">
              <a:rPr lang="en-IN" smtClean="0"/>
              <a:t>14</a:t>
            </a:fld>
            <a:endParaRPr lang="en-IN"/>
          </a:p>
        </p:txBody>
      </p:sp>
    </p:spTree>
    <p:extLst>
      <p:ext uri="{BB962C8B-B14F-4D97-AF65-F5344CB8AC3E}">
        <p14:creationId xmlns:p14="http://schemas.microsoft.com/office/powerpoint/2010/main" val="426023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42638-46B4-4F5A-1EE0-35A233324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89D28-17C3-92D0-1D77-E0A42A958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B7734-192E-6CA5-8F35-B15421195D55}"/>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2CB4FD43-CA0D-96AA-D2B8-869B0D4140CA}"/>
              </a:ext>
            </a:extLst>
          </p:cNvPr>
          <p:cNvSpPr>
            <a:spLocks noGrp="1"/>
          </p:cNvSpPr>
          <p:nvPr>
            <p:ph type="sldNum" sz="quarter" idx="5"/>
          </p:nvPr>
        </p:nvSpPr>
        <p:spPr/>
        <p:txBody>
          <a:bodyPr/>
          <a:lstStyle/>
          <a:p>
            <a:pPr algn="l" rtl="0"/>
            <a:fld id="{D04F9372-641A-4046-B1F8-8B9590CE1BF7}" type="slidenum">
              <a:rPr lang="en-IN" smtClean="0"/>
              <a:t>15</a:t>
            </a:fld>
            <a:endParaRPr lang="en-IN"/>
          </a:p>
        </p:txBody>
      </p:sp>
    </p:spTree>
    <p:extLst>
      <p:ext uri="{BB962C8B-B14F-4D97-AF65-F5344CB8AC3E}">
        <p14:creationId xmlns:p14="http://schemas.microsoft.com/office/powerpoint/2010/main" val="254589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BAAD-37C7-8397-70AD-3CC81C2E4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9B375-3152-E01E-AF24-2B579298A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0BE47-A82E-7F57-4522-B64595965395}"/>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681E17B-FD6F-2449-6D7D-CCE4F7A33A04}"/>
              </a:ext>
            </a:extLst>
          </p:cNvPr>
          <p:cNvSpPr>
            <a:spLocks noGrp="1"/>
          </p:cNvSpPr>
          <p:nvPr>
            <p:ph type="sldNum" sz="quarter" idx="5"/>
          </p:nvPr>
        </p:nvSpPr>
        <p:spPr/>
        <p:txBody>
          <a:bodyPr/>
          <a:lstStyle/>
          <a:p>
            <a:pPr algn="l" rtl="0"/>
            <a:fld id="{D04F9372-641A-4046-B1F8-8B9590CE1BF7}" type="slidenum">
              <a:rPr lang="en-IN" smtClean="0"/>
              <a:t>16</a:t>
            </a:fld>
            <a:endParaRPr lang="en-IN"/>
          </a:p>
        </p:txBody>
      </p:sp>
    </p:spTree>
    <p:extLst>
      <p:ext uri="{BB962C8B-B14F-4D97-AF65-F5344CB8AC3E}">
        <p14:creationId xmlns:p14="http://schemas.microsoft.com/office/powerpoint/2010/main" val="387596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17CB-3398-3DF9-D9E7-7937A9883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D8EF5-F297-7BBD-F7FC-AEA90AEEB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8B907-E612-D9ED-4B4A-CCB2EC156E1E}"/>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455D079C-B64A-7CC4-22EE-2E4E57DFD2BD}"/>
              </a:ext>
            </a:extLst>
          </p:cNvPr>
          <p:cNvSpPr>
            <a:spLocks noGrp="1"/>
          </p:cNvSpPr>
          <p:nvPr>
            <p:ph type="sldNum" sz="quarter" idx="5"/>
          </p:nvPr>
        </p:nvSpPr>
        <p:spPr/>
        <p:txBody>
          <a:bodyPr/>
          <a:lstStyle/>
          <a:p>
            <a:pPr algn="l" rtl="0"/>
            <a:fld id="{D04F9372-641A-4046-B1F8-8B9590CE1BF7}" type="slidenum">
              <a:rPr lang="en-IN" smtClean="0"/>
              <a:t>17</a:t>
            </a:fld>
            <a:endParaRPr lang="en-IN"/>
          </a:p>
        </p:txBody>
      </p:sp>
    </p:spTree>
    <p:extLst>
      <p:ext uri="{BB962C8B-B14F-4D97-AF65-F5344CB8AC3E}">
        <p14:creationId xmlns:p14="http://schemas.microsoft.com/office/powerpoint/2010/main" val="304415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A09D-03D0-2B12-D1D6-855419B6D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5E006-F1C9-6902-6C2D-6B14FD4C5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FFB31-606A-1042-938E-6BA2F9712D1B}"/>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E75B4614-A3E7-D9C9-2F01-8301DC9FCDDF}"/>
              </a:ext>
            </a:extLst>
          </p:cNvPr>
          <p:cNvSpPr>
            <a:spLocks noGrp="1"/>
          </p:cNvSpPr>
          <p:nvPr>
            <p:ph type="sldNum" sz="quarter" idx="5"/>
          </p:nvPr>
        </p:nvSpPr>
        <p:spPr/>
        <p:txBody>
          <a:bodyPr/>
          <a:lstStyle/>
          <a:p>
            <a:pPr algn="l" rtl="0"/>
            <a:fld id="{D04F9372-641A-4046-B1F8-8B9590CE1BF7}" type="slidenum">
              <a:rPr lang="en-IN" smtClean="0"/>
              <a:t>18</a:t>
            </a:fld>
            <a:endParaRPr lang="en-IN"/>
          </a:p>
        </p:txBody>
      </p:sp>
    </p:spTree>
    <p:extLst>
      <p:ext uri="{BB962C8B-B14F-4D97-AF65-F5344CB8AC3E}">
        <p14:creationId xmlns:p14="http://schemas.microsoft.com/office/powerpoint/2010/main" val="279956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7C13-F445-3CEB-A707-642EF8548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3A8D5-8017-DC82-6A89-DE2D7FA28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D4F6AC-816A-BB23-2F7D-3B5E641A24A5}"/>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6C1EB51-DE4F-BF9B-4A3C-B71BB12CD0C8}"/>
              </a:ext>
            </a:extLst>
          </p:cNvPr>
          <p:cNvSpPr>
            <a:spLocks noGrp="1"/>
          </p:cNvSpPr>
          <p:nvPr>
            <p:ph type="sldNum" sz="quarter" idx="5"/>
          </p:nvPr>
        </p:nvSpPr>
        <p:spPr/>
        <p:txBody>
          <a:bodyPr/>
          <a:lstStyle/>
          <a:p>
            <a:pPr algn="l" rtl="0"/>
            <a:fld id="{D04F9372-641A-4046-B1F8-8B9590CE1BF7}" type="slidenum">
              <a:rPr lang="en-IN" smtClean="0"/>
              <a:t>19</a:t>
            </a:fld>
            <a:endParaRPr lang="en-IN"/>
          </a:p>
        </p:txBody>
      </p:sp>
    </p:spTree>
    <p:extLst>
      <p:ext uri="{BB962C8B-B14F-4D97-AF65-F5344CB8AC3E}">
        <p14:creationId xmlns:p14="http://schemas.microsoft.com/office/powerpoint/2010/main" val="7342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2BFD-407D-A19C-7603-2DAF56F32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5BC25-38AC-913D-CE34-51484D296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5B07F-C5CE-0DCF-146B-DC9EAE34FD02}"/>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F0531A3D-D3C7-EF7C-F181-799969069FFB}"/>
              </a:ext>
            </a:extLst>
          </p:cNvPr>
          <p:cNvSpPr>
            <a:spLocks noGrp="1"/>
          </p:cNvSpPr>
          <p:nvPr>
            <p:ph type="sldNum" sz="quarter" idx="5"/>
          </p:nvPr>
        </p:nvSpPr>
        <p:spPr/>
        <p:txBody>
          <a:bodyPr/>
          <a:lstStyle/>
          <a:p>
            <a:pPr algn="l" rtl="0"/>
            <a:fld id="{D04F9372-641A-4046-B1F8-8B9590CE1BF7}" type="slidenum">
              <a:rPr lang="en-IN" smtClean="0"/>
              <a:t>20</a:t>
            </a:fld>
            <a:endParaRPr lang="en-IN"/>
          </a:p>
        </p:txBody>
      </p:sp>
    </p:spTree>
    <p:extLst>
      <p:ext uri="{BB962C8B-B14F-4D97-AF65-F5344CB8AC3E}">
        <p14:creationId xmlns:p14="http://schemas.microsoft.com/office/powerpoint/2010/main" val="96902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2ADDD-5D42-0553-EC21-881E9BB75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34965-B0F6-229D-9C05-775509789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83631-AFEA-DAD6-1945-98EC61A8501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0D024B3B-AAE9-061D-9CF1-A8FB05CB5134}"/>
              </a:ext>
            </a:extLst>
          </p:cNvPr>
          <p:cNvSpPr>
            <a:spLocks noGrp="1"/>
          </p:cNvSpPr>
          <p:nvPr>
            <p:ph type="sldNum" sz="quarter" idx="5"/>
          </p:nvPr>
        </p:nvSpPr>
        <p:spPr/>
        <p:txBody>
          <a:bodyPr/>
          <a:lstStyle/>
          <a:p>
            <a:pPr algn="l" rtl="0"/>
            <a:fld id="{D04F9372-641A-4046-B1F8-8B9590CE1BF7}" type="slidenum">
              <a:rPr lang="en-IN" smtClean="0"/>
              <a:t>21</a:t>
            </a:fld>
            <a:endParaRPr lang="en-IN"/>
          </a:p>
        </p:txBody>
      </p:sp>
    </p:spTree>
    <p:extLst>
      <p:ext uri="{BB962C8B-B14F-4D97-AF65-F5344CB8AC3E}">
        <p14:creationId xmlns:p14="http://schemas.microsoft.com/office/powerpoint/2010/main" val="153792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445F-E8F8-403E-5DB5-480FEB723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5CBF2-E581-A97B-1332-BE1BEA6F4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873E1-C8FC-46F5-5895-B8B74B27E204}"/>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97FB6AB4-3D75-FA33-8B6B-4CDB12FE72D2}"/>
              </a:ext>
            </a:extLst>
          </p:cNvPr>
          <p:cNvSpPr>
            <a:spLocks noGrp="1"/>
          </p:cNvSpPr>
          <p:nvPr>
            <p:ph type="sldNum" sz="quarter" idx="5"/>
          </p:nvPr>
        </p:nvSpPr>
        <p:spPr/>
        <p:txBody>
          <a:bodyPr/>
          <a:lstStyle/>
          <a:p>
            <a:pPr algn="l" rtl="0"/>
            <a:fld id="{D04F9372-641A-4046-B1F8-8B9590CE1BF7}" type="slidenum">
              <a:rPr lang="en-IN" smtClean="0"/>
              <a:t>22</a:t>
            </a:fld>
            <a:endParaRPr lang="en-IN"/>
          </a:p>
        </p:txBody>
      </p:sp>
    </p:spTree>
    <p:extLst>
      <p:ext uri="{BB962C8B-B14F-4D97-AF65-F5344CB8AC3E}">
        <p14:creationId xmlns:p14="http://schemas.microsoft.com/office/powerpoint/2010/main" val="161184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FD1DC-A408-75F4-9905-AB8AE5E32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E69B7-5DB5-84C6-5906-BB81E4F31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4B31C-3F52-2642-EB41-344D709C7028}"/>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B38A862-873C-957A-050C-AD95FBC2A531}"/>
              </a:ext>
            </a:extLst>
          </p:cNvPr>
          <p:cNvSpPr>
            <a:spLocks noGrp="1"/>
          </p:cNvSpPr>
          <p:nvPr>
            <p:ph type="sldNum" sz="quarter" idx="5"/>
          </p:nvPr>
        </p:nvSpPr>
        <p:spPr/>
        <p:txBody>
          <a:bodyPr/>
          <a:lstStyle/>
          <a:p>
            <a:pPr algn="l" rtl="0"/>
            <a:fld id="{D04F9372-641A-4046-B1F8-8B9590CE1BF7}" type="slidenum">
              <a:rPr lang="en-IN" smtClean="0"/>
              <a:t>23</a:t>
            </a:fld>
            <a:endParaRPr lang="en-IN"/>
          </a:p>
        </p:txBody>
      </p:sp>
    </p:spTree>
    <p:extLst>
      <p:ext uri="{BB962C8B-B14F-4D97-AF65-F5344CB8AC3E}">
        <p14:creationId xmlns:p14="http://schemas.microsoft.com/office/powerpoint/2010/main" val="13960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BDBD2-2281-50B9-EBD4-71C0AF3CD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01D3D-CB72-CAC4-4324-C83209694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0B722-BEA9-0645-8445-EED04AF0B4E6}"/>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17A80EEA-FD8C-C02C-5BA9-E8C3E93611FF}"/>
              </a:ext>
            </a:extLst>
          </p:cNvPr>
          <p:cNvSpPr>
            <a:spLocks noGrp="1"/>
          </p:cNvSpPr>
          <p:nvPr>
            <p:ph type="sldNum" sz="quarter" idx="5"/>
          </p:nvPr>
        </p:nvSpPr>
        <p:spPr/>
        <p:txBody>
          <a:bodyPr/>
          <a:lstStyle/>
          <a:p>
            <a:pPr algn="l" rtl="0"/>
            <a:fld id="{D04F9372-641A-4046-B1F8-8B9590CE1BF7}" type="slidenum">
              <a:rPr lang="en-IN" smtClean="0"/>
              <a:t>6</a:t>
            </a:fld>
            <a:endParaRPr lang="en-IN"/>
          </a:p>
        </p:txBody>
      </p:sp>
    </p:spTree>
    <p:extLst>
      <p:ext uri="{BB962C8B-B14F-4D97-AF65-F5344CB8AC3E}">
        <p14:creationId xmlns:p14="http://schemas.microsoft.com/office/powerpoint/2010/main" val="405950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538D-BCDF-23C4-CDCC-BEF3D7778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70CEC-6247-F0B0-3DFB-B2CC597B1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A982A-24CB-7E3E-1DC8-BB4B89CCA97C}"/>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6607046-59EA-1F7B-803D-02C34842C189}"/>
              </a:ext>
            </a:extLst>
          </p:cNvPr>
          <p:cNvSpPr>
            <a:spLocks noGrp="1"/>
          </p:cNvSpPr>
          <p:nvPr>
            <p:ph type="sldNum" sz="quarter" idx="5"/>
          </p:nvPr>
        </p:nvSpPr>
        <p:spPr/>
        <p:txBody>
          <a:bodyPr/>
          <a:lstStyle/>
          <a:p>
            <a:pPr algn="l" rtl="0"/>
            <a:fld id="{D04F9372-641A-4046-B1F8-8B9590CE1BF7}" type="slidenum">
              <a:rPr lang="en-IN" smtClean="0"/>
              <a:t>24</a:t>
            </a:fld>
            <a:endParaRPr lang="en-IN"/>
          </a:p>
        </p:txBody>
      </p:sp>
    </p:spTree>
    <p:extLst>
      <p:ext uri="{BB962C8B-B14F-4D97-AF65-F5344CB8AC3E}">
        <p14:creationId xmlns:p14="http://schemas.microsoft.com/office/powerpoint/2010/main" val="3246454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7085-D85F-BD25-DA75-8D296BC89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5B0F2-0510-9AF8-4AE4-71CDABFE8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7963E-CB74-7481-8541-890FC24DA0F5}"/>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91D7B20E-E4DC-6B11-EA65-B74D5DA5F7F4}"/>
              </a:ext>
            </a:extLst>
          </p:cNvPr>
          <p:cNvSpPr>
            <a:spLocks noGrp="1"/>
          </p:cNvSpPr>
          <p:nvPr>
            <p:ph type="sldNum" sz="quarter" idx="5"/>
          </p:nvPr>
        </p:nvSpPr>
        <p:spPr/>
        <p:txBody>
          <a:bodyPr/>
          <a:lstStyle/>
          <a:p>
            <a:pPr algn="l" rtl="0"/>
            <a:fld id="{D04F9372-641A-4046-B1F8-8B9590CE1BF7}" type="slidenum">
              <a:rPr lang="en-IN" smtClean="0"/>
              <a:t>25</a:t>
            </a:fld>
            <a:endParaRPr lang="en-IN"/>
          </a:p>
        </p:txBody>
      </p:sp>
    </p:spTree>
    <p:extLst>
      <p:ext uri="{BB962C8B-B14F-4D97-AF65-F5344CB8AC3E}">
        <p14:creationId xmlns:p14="http://schemas.microsoft.com/office/powerpoint/2010/main" val="2183971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22E5-6637-94D5-FEAD-C57CF64EF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A276B-2EB7-14E0-1C79-8832CB00E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36B76-06C6-617B-B4C2-D01B74B9C624}"/>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4C4A78B0-B33B-CBC9-7E16-592C045A7580}"/>
              </a:ext>
            </a:extLst>
          </p:cNvPr>
          <p:cNvSpPr>
            <a:spLocks noGrp="1"/>
          </p:cNvSpPr>
          <p:nvPr>
            <p:ph type="sldNum" sz="quarter" idx="5"/>
          </p:nvPr>
        </p:nvSpPr>
        <p:spPr/>
        <p:txBody>
          <a:bodyPr/>
          <a:lstStyle/>
          <a:p>
            <a:pPr algn="l" rtl="0"/>
            <a:fld id="{D04F9372-641A-4046-B1F8-8B9590CE1BF7}" type="slidenum">
              <a:rPr lang="en-IN" smtClean="0"/>
              <a:t>26</a:t>
            </a:fld>
            <a:endParaRPr lang="en-IN"/>
          </a:p>
        </p:txBody>
      </p:sp>
    </p:spTree>
    <p:extLst>
      <p:ext uri="{BB962C8B-B14F-4D97-AF65-F5344CB8AC3E}">
        <p14:creationId xmlns:p14="http://schemas.microsoft.com/office/powerpoint/2010/main" val="2243521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019F5-6EA3-41FD-61CA-988167AED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651D7-D982-F171-C05D-ED35C1B55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ADC34-6076-3E22-6573-30192765607E}"/>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FBF7682-20BA-5868-B794-93E4F21DE14A}"/>
              </a:ext>
            </a:extLst>
          </p:cNvPr>
          <p:cNvSpPr>
            <a:spLocks noGrp="1"/>
          </p:cNvSpPr>
          <p:nvPr>
            <p:ph type="sldNum" sz="quarter" idx="5"/>
          </p:nvPr>
        </p:nvSpPr>
        <p:spPr/>
        <p:txBody>
          <a:bodyPr/>
          <a:lstStyle/>
          <a:p>
            <a:pPr algn="l" rtl="0"/>
            <a:fld id="{D04F9372-641A-4046-B1F8-8B9590CE1BF7}" type="slidenum">
              <a:rPr lang="en-IN" smtClean="0"/>
              <a:t>27</a:t>
            </a:fld>
            <a:endParaRPr lang="en-IN"/>
          </a:p>
        </p:txBody>
      </p:sp>
    </p:spTree>
    <p:extLst>
      <p:ext uri="{BB962C8B-B14F-4D97-AF65-F5344CB8AC3E}">
        <p14:creationId xmlns:p14="http://schemas.microsoft.com/office/powerpoint/2010/main" val="617964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6C1F-793C-1EEF-DF62-E58B627D9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FBA55-DFEA-B620-27AB-DC0957186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8FEF1-09FF-763D-AA91-A40127A20956}"/>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76F1291-69FD-BDBF-48A6-4548BF403D7C}"/>
              </a:ext>
            </a:extLst>
          </p:cNvPr>
          <p:cNvSpPr>
            <a:spLocks noGrp="1"/>
          </p:cNvSpPr>
          <p:nvPr>
            <p:ph type="sldNum" sz="quarter" idx="5"/>
          </p:nvPr>
        </p:nvSpPr>
        <p:spPr/>
        <p:txBody>
          <a:bodyPr/>
          <a:lstStyle/>
          <a:p>
            <a:pPr algn="l" rtl="0"/>
            <a:fld id="{D04F9372-641A-4046-B1F8-8B9590CE1BF7}" type="slidenum">
              <a:rPr lang="en-IN" smtClean="0"/>
              <a:t>28</a:t>
            </a:fld>
            <a:endParaRPr lang="en-IN"/>
          </a:p>
        </p:txBody>
      </p:sp>
    </p:spTree>
    <p:extLst>
      <p:ext uri="{BB962C8B-B14F-4D97-AF65-F5344CB8AC3E}">
        <p14:creationId xmlns:p14="http://schemas.microsoft.com/office/powerpoint/2010/main" val="1150410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BBFC2-6D04-1A62-EF25-BF4894B5B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CE92E-5E17-BA4F-B976-98EC644F0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1494F-0621-1689-0687-B1882BF0A42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4192B288-5E48-2042-F1F6-1DB5977EB350}"/>
              </a:ext>
            </a:extLst>
          </p:cNvPr>
          <p:cNvSpPr>
            <a:spLocks noGrp="1"/>
          </p:cNvSpPr>
          <p:nvPr>
            <p:ph type="sldNum" sz="quarter" idx="5"/>
          </p:nvPr>
        </p:nvSpPr>
        <p:spPr/>
        <p:txBody>
          <a:bodyPr/>
          <a:lstStyle/>
          <a:p>
            <a:pPr algn="l" rtl="0"/>
            <a:fld id="{D04F9372-641A-4046-B1F8-8B9590CE1BF7}" type="slidenum">
              <a:rPr lang="en-IN" smtClean="0"/>
              <a:t>29</a:t>
            </a:fld>
            <a:endParaRPr lang="en-IN"/>
          </a:p>
        </p:txBody>
      </p:sp>
    </p:spTree>
    <p:extLst>
      <p:ext uri="{BB962C8B-B14F-4D97-AF65-F5344CB8AC3E}">
        <p14:creationId xmlns:p14="http://schemas.microsoft.com/office/powerpoint/2010/main" val="3940512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8CFD8-783B-93D7-49CD-72348692E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2E1A1-2A94-F002-BE45-5C0DC1B92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EB5B3-C49C-4C8A-1D74-CF7B5668D1BA}"/>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22EB6D8-C7FA-B03D-A5E9-54E102E814C2}"/>
              </a:ext>
            </a:extLst>
          </p:cNvPr>
          <p:cNvSpPr>
            <a:spLocks noGrp="1"/>
          </p:cNvSpPr>
          <p:nvPr>
            <p:ph type="sldNum" sz="quarter" idx="5"/>
          </p:nvPr>
        </p:nvSpPr>
        <p:spPr/>
        <p:txBody>
          <a:bodyPr/>
          <a:lstStyle/>
          <a:p>
            <a:pPr algn="l" rtl="0"/>
            <a:fld id="{D04F9372-641A-4046-B1F8-8B9590CE1BF7}" type="slidenum">
              <a:rPr lang="en-IN" smtClean="0"/>
              <a:t>30</a:t>
            </a:fld>
            <a:endParaRPr lang="en-IN"/>
          </a:p>
        </p:txBody>
      </p:sp>
    </p:spTree>
    <p:extLst>
      <p:ext uri="{BB962C8B-B14F-4D97-AF65-F5344CB8AC3E}">
        <p14:creationId xmlns:p14="http://schemas.microsoft.com/office/powerpoint/2010/main" val="359611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8E2C4-846A-C077-A8CE-C965FDE5A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AD658-6FB0-A298-0880-D8C792C30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24FD0-2AAF-A7A2-DA92-141E8E3AE8E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C6E47820-147C-61A2-E8A6-DD6B4C1FB1BB}"/>
              </a:ext>
            </a:extLst>
          </p:cNvPr>
          <p:cNvSpPr>
            <a:spLocks noGrp="1"/>
          </p:cNvSpPr>
          <p:nvPr>
            <p:ph type="sldNum" sz="quarter" idx="5"/>
          </p:nvPr>
        </p:nvSpPr>
        <p:spPr/>
        <p:txBody>
          <a:bodyPr/>
          <a:lstStyle/>
          <a:p>
            <a:pPr algn="l" rtl="0"/>
            <a:fld id="{D04F9372-641A-4046-B1F8-8B9590CE1BF7}" type="slidenum">
              <a:rPr lang="en-IN" smtClean="0"/>
              <a:t>31</a:t>
            </a:fld>
            <a:endParaRPr lang="en-IN"/>
          </a:p>
        </p:txBody>
      </p:sp>
    </p:spTree>
    <p:extLst>
      <p:ext uri="{BB962C8B-B14F-4D97-AF65-F5344CB8AC3E}">
        <p14:creationId xmlns:p14="http://schemas.microsoft.com/office/powerpoint/2010/main" val="2649145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27E9-BC61-E2ED-F3FB-E0280E72B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F82A7-6091-9E0F-F6D7-AF7E37328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E3CD3-5CFB-9082-E490-D7B56FB94CBB}"/>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0CA45A67-ADB4-AF1F-97C4-9B6297AD267F}"/>
              </a:ext>
            </a:extLst>
          </p:cNvPr>
          <p:cNvSpPr>
            <a:spLocks noGrp="1"/>
          </p:cNvSpPr>
          <p:nvPr>
            <p:ph type="sldNum" sz="quarter" idx="5"/>
          </p:nvPr>
        </p:nvSpPr>
        <p:spPr/>
        <p:txBody>
          <a:bodyPr/>
          <a:lstStyle/>
          <a:p>
            <a:pPr algn="l" rtl="0"/>
            <a:fld id="{D04F9372-641A-4046-B1F8-8B9590CE1BF7}" type="slidenum">
              <a:rPr lang="en-IN" smtClean="0"/>
              <a:t>32</a:t>
            </a:fld>
            <a:endParaRPr lang="en-IN"/>
          </a:p>
        </p:txBody>
      </p:sp>
    </p:spTree>
    <p:extLst>
      <p:ext uri="{BB962C8B-B14F-4D97-AF65-F5344CB8AC3E}">
        <p14:creationId xmlns:p14="http://schemas.microsoft.com/office/powerpoint/2010/main" val="391162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0C14A-0178-7CE1-BBFB-DC763696D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AF5EC-9B7D-1296-0688-E80400511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46CA2-25A7-8B87-E9C1-F73EFCE16BAD}"/>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71AF9A1-6524-3490-50F3-09DD83209281}"/>
              </a:ext>
            </a:extLst>
          </p:cNvPr>
          <p:cNvSpPr>
            <a:spLocks noGrp="1"/>
          </p:cNvSpPr>
          <p:nvPr>
            <p:ph type="sldNum" sz="quarter" idx="5"/>
          </p:nvPr>
        </p:nvSpPr>
        <p:spPr/>
        <p:txBody>
          <a:bodyPr/>
          <a:lstStyle/>
          <a:p>
            <a:pPr algn="l" rtl="0"/>
            <a:fld id="{D04F9372-641A-4046-B1F8-8B9590CE1BF7}" type="slidenum">
              <a:rPr lang="en-IN" smtClean="0"/>
              <a:t>7</a:t>
            </a:fld>
            <a:endParaRPr lang="en-IN"/>
          </a:p>
        </p:txBody>
      </p:sp>
    </p:spTree>
    <p:extLst>
      <p:ext uri="{BB962C8B-B14F-4D97-AF65-F5344CB8AC3E}">
        <p14:creationId xmlns:p14="http://schemas.microsoft.com/office/powerpoint/2010/main" val="16431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B75C-C244-DBF7-3786-A795369F7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FAF1F-F76B-AD24-729F-D4B3F79B3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A84B4-0467-2E93-008B-1E944D400591}"/>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C5ECEE9E-044B-6932-61A3-A1010C544EEE}"/>
              </a:ext>
            </a:extLst>
          </p:cNvPr>
          <p:cNvSpPr>
            <a:spLocks noGrp="1"/>
          </p:cNvSpPr>
          <p:nvPr>
            <p:ph type="sldNum" sz="quarter" idx="5"/>
          </p:nvPr>
        </p:nvSpPr>
        <p:spPr/>
        <p:txBody>
          <a:bodyPr/>
          <a:lstStyle/>
          <a:p>
            <a:pPr algn="l" rtl="0"/>
            <a:fld id="{D04F9372-641A-4046-B1F8-8B9590CE1BF7}" type="slidenum">
              <a:rPr lang="en-IN" smtClean="0"/>
              <a:t>8</a:t>
            </a:fld>
            <a:endParaRPr lang="en-IN"/>
          </a:p>
        </p:txBody>
      </p:sp>
    </p:spTree>
    <p:extLst>
      <p:ext uri="{BB962C8B-B14F-4D97-AF65-F5344CB8AC3E}">
        <p14:creationId xmlns:p14="http://schemas.microsoft.com/office/powerpoint/2010/main" val="402619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BE53-12D2-7FE3-2556-0E941971D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C182F-2298-1DB4-1A5B-AD1DFFDE0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29923-19B1-951A-D005-A3E169E052D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7A360AD-16D2-0088-9462-DB48AFC01230}"/>
              </a:ext>
            </a:extLst>
          </p:cNvPr>
          <p:cNvSpPr>
            <a:spLocks noGrp="1"/>
          </p:cNvSpPr>
          <p:nvPr>
            <p:ph type="sldNum" sz="quarter" idx="5"/>
          </p:nvPr>
        </p:nvSpPr>
        <p:spPr/>
        <p:txBody>
          <a:bodyPr/>
          <a:lstStyle/>
          <a:p>
            <a:pPr algn="l" rtl="0"/>
            <a:fld id="{D04F9372-641A-4046-B1F8-8B9590CE1BF7}" type="slidenum">
              <a:rPr lang="en-IN" smtClean="0"/>
              <a:t>9</a:t>
            </a:fld>
            <a:endParaRPr lang="en-IN"/>
          </a:p>
        </p:txBody>
      </p:sp>
    </p:spTree>
    <p:extLst>
      <p:ext uri="{BB962C8B-B14F-4D97-AF65-F5344CB8AC3E}">
        <p14:creationId xmlns:p14="http://schemas.microsoft.com/office/powerpoint/2010/main" val="327085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1CE2-EBE8-5001-B052-1B0BC126B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B52E1-67EB-A765-8AB9-CD9DA9A68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18C42-0DFC-45F2-D9E3-D2BA58B37863}"/>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5150A0DC-F23F-5C37-A480-DFDFE58C0C71}"/>
              </a:ext>
            </a:extLst>
          </p:cNvPr>
          <p:cNvSpPr>
            <a:spLocks noGrp="1"/>
          </p:cNvSpPr>
          <p:nvPr>
            <p:ph type="sldNum" sz="quarter" idx="5"/>
          </p:nvPr>
        </p:nvSpPr>
        <p:spPr/>
        <p:txBody>
          <a:bodyPr/>
          <a:lstStyle/>
          <a:p>
            <a:pPr algn="l" rtl="0"/>
            <a:fld id="{D04F9372-641A-4046-B1F8-8B9590CE1BF7}" type="slidenum">
              <a:rPr lang="en-IN" smtClean="0"/>
              <a:t>10</a:t>
            </a:fld>
            <a:endParaRPr lang="en-IN"/>
          </a:p>
        </p:txBody>
      </p:sp>
    </p:spTree>
    <p:extLst>
      <p:ext uri="{BB962C8B-B14F-4D97-AF65-F5344CB8AC3E}">
        <p14:creationId xmlns:p14="http://schemas.microsoft.com/office/powerpoint/2010/main" val="88351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9B15-074B-8A9C-02C8-216E7AF50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B66F1-BF85-E524-404F-D8E0FA5DD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2E979-B8C7-25D7-8586-09DE6863238F}"/>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20DA60DB-1E50-0C49-3D88-B706DB632F60}"/>
              </a:ext>
            </a:extLst>
          </p:cNvPr>
          <p:cNvSpPr>
            <a:spLocks noGrp="1"/>
          </p:cNvSpPr>
          <p:nvPr>
            <p:ph type="sldNum" sz="quarter" idx="5"/>
          </p:nvPr>
        </p:nvSpPr>
        <p:spPr/>
        <p:txBody>
          <a:bodyPr/>
          <a:lstStyle/>
          <a:p>
            <a:pPr algn="l" rtl="0"/>
            <a:fld id="{D04F9372-641A-4046-B1F8-8B9590CE1BF7}" type="slidenum">
              <a:rPr lang="en-IN" smtClean="0"/>
              <a:t>11</a:t>
            </a:fld>
            <a:endParaRPr lang="en-IN"/>
          </a:p>
        </p:txBody>
      </p:sp>
    </p:spTree>
    <p:extLst>
      <p:ext uri="{BB962C8B-B14F-4D97-AF65-F5344CB8AC3E}">
        <p14:creationId xmlns:p14="http://schemas.microsoft.com/office/powerpoint/2010/main" val="206750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0199-80B7-568E-086A-001965B18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314B-0E03-DB1A-13AA-4A26CB3A0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3CF32-04D2-9EC4-524D-4B374D675CCF}"/>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2BB4F9E4-98BE-2ECC-E92E-B351004FB9B3}"/>
              </a:ext>
            </a:extLst>
          </p:cNvPr>
          <p:cNvSpPr>
            <a:spLocks noGrp="1"/>
          </p:cNvSpPr>
          <p:nvPr>
            <p:ph type="sldNum" sz="quarter" idx="5"/>
          </p:nvPr>
        </p:nvSpPr>
        <p:spPr/>
        <p:txBody>
          <a:bodyPr/>
          <a:lstStyle/>
          <a:p>
            <a:pPr algn="l" rtl="0"/>
            <a:fld id="{D04F9372-641A-4046-B1F8-8B9590CE1BF7}" type="slidenum">
              <a:rPr lang="en-IN" smtClean="0"/>
              <a:t>12</a:t>
            </a:fld>
            <a:endParaRPr lang="en-IN"/>
          </a:p>
        </p:txBody>
      </p:sp>
    </p:spTree>
    <p:extLst>
      <p:ext uri="{BB962C8B-B14F-4D97-AF65-F5344CB8AC3E}">
        <p14:creationId xmlns:p14="http://schemas.microsoft.com/office/powerpoint/2010/main" val="316837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C776-FDA5-06A1-C7BD-203D2C141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987B-6EA5-1329-86C0-8B66262F1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F84DF-EFF6-A5DE-1B23-A29BAC174EE4}"/>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A31E7E30-1D8C-8FF1-0C84-CBDE591438E8}"/>
              </a:ext>
            </a:extLst>
          </p:cNvPr>
          <p:cNvSpPr>
            <a:spLocks noGrp="1"/>
          </p:cNvSpPr>
          <p:nvPr>
            <p:ph type="sldNum" sz="quarter" idx="5"/>
          </p:nvPr>
        </p:nvSpPr>
        <p:spPr/>
        <p:txBody>
          <a:bodyPr/>
          <a:lstStyle/>
          <a:p>
            <a:pPr algn="l" rtl="0"/>
            <a:fld id="{D04F9372-641A-4046-B1F8-8B9590CE1BF7}" type="slidenum">
              <a:rPr lang="en-IN" smtClean="0"/>
              <a:t>13</a:t>
            </a:fld>
            <a:endParaRPr lang="en-IN"/>
          </a:p>
        </p:txBody>
      </p:sp>
    </p:spTree>
    <p:extLst>
      <p:ext uri="{BB962C8B-B14F-4D97-AF65-F5344CB8AC3E}">
        <p14:creationId xmlns:p14="http://schemas.microsoft.com/office/powerpoint/2010/main" val="374119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11406102" y="6406669"/>
            <a:ext cx="484703"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rPr smtClean="0"/>
              <a:pPr/>
              <a:t>‹#›</a:t>
            </a:fld>
            <a:endParaRPr dirty="0"/>
          </a:p>
        </p:txBody>
      </p:sp>
    </p:spTree>
    <p:extLst>
      <p:ext uri="{BB962C8B-B14F-4D97-AF65-F5344CB8AC3E}">
        <p14:creationId xmlns:p14="http://schemas.microsoft.com/office/powerpoint/2010/main" val="708256630"/>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94D30-2029-D02C-D0C5-02C675AEC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35B78BD-2B5B-E23B-A0DF-A35143257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FC3359-6D53-3FD2-F37F-3C18A04A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CAPF/ADRC/INDIA</a:t>
            </a:r>
          </a:p>
        </p:txBody>
      </p:sp>
      <p:sp>
        <p:nvSpPr>
          <p:cNvPr id="5" name="Footer Placeholder 4">
            <a:extLst>
              <a:ext uri="{FF2B5EF4-FFF2-40B4-BE49-F238E27FC236}">
                <a16:creationId xmlns:a16="http://schemas.microsoft.com/office/drawing/2014/main" id="{10ACF7A9-A329-CB4C-98B3-86135E317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E3D309-C2B6-9EF6-69C6-B3D6CBCA0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PPT 2</a:t>
            </a:r>
            <a:fld id="{795BAB46-3F02-4F51-A935-9BCA2E34B3A3}" type="slidenum">
              <a:rPr lang="en-US" smtClean="0"/>
              <a:pPr/>
              <a:t>‹#›</a:t>
            </a:fld>
            <a:endParaRPr lang="en-US" dirty="0"/>
          </a:p>
        </p:txBody>
      </p:sp>
    </p:spTree>
    <p:extLst>
      <p:ext uri="{BB962C8B-B14F-4D97-AF65-F5344CB8AC3E}">
        <p14:creationId xmlns:p14="http://schemas.microsoft.com/office/powerpoint/2010/main" val="3468785416"/>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1" y="6417765"/>
            <a:ext cx="1843176" cy="338635"/>
          </a:xfrm>
          <a:prstGeom prst="rect">
            <a:avLst/>
          </a:prstGeom>
        </p:spPr>
      </p:pic>
      <p:sp>
        <p:nvSpPr>
          <p:cNvPr id="79" name="PPT 2 -"/>
          <p:cNvSpPr txBox="1"/>
          <p:nvPr/>
        </p:nvSpPr>
        <p:spPr>
          <a:xfrm>
            <a:off x="11004727" y="6406670"/>
            <a:ext cx="704674"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t>  -</a:t>
            </a:r>
          </a:p>
        </p:txBody>
      </p:sp>
      <p:sp>
        <p:nvSpPr>
          <p:cNvPr id="81" name="Slide Number"/>
          <p:cNvSpPr txBox="1">
            <a:spLocks noGrp="1"/>
          </p:cNvSpPr>
          <p:nvPr>
            <p:ph type="sldNum" sz="quarter" idx="2"/>
          </p:nvPr>
        </p:nvSpPr>
        <p:spPr>
          <a:xfrm>
            <a:off x="11460471" y="6356544"/>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a:t>
            </a:fld>
            <a:endParaRPr dirty="0"/>
          </a:p>
        </p:txBody>
      </p:sp>
      <p:sp>
        <p:nvSpPr>
          <p:cNvPr id="83" name="Shape"/>
          <p:cNvSpPr/>
          <p:nvPr/>
        </p:nvSpPr>
        <p:spPr>
          <a:xfrm>
            <a:off x="1" y="1335962"/>
            <a:ext cx="6834553" cy="3677213"/>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1" tIns="39141" rIns="39141" bIns="39141"/>
          <a:lstStyle/>
          <a:p>
            <a:pPr algn="l" rtl="0"/>
            <a:endParaRPr sz="700" dirty="0"/>
          </a:p>
        </p:txBody>
      </p:sp>
      <p:sp>
        <p:nvSpPr>
          <p:cNvPr id="84" name="LESSON 2…"/>
          <p:cNvSpPr txBox="1"/>
          <p:nvPr/>
        </p:nvSpPr>
        <p:spPr>
          <a:xfrm>
            <a:off x="581658" y="2313938"/>
            <a:ext cx="5802374" cy="2073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p>
            <a:pPr algn="l" defTabSz="1219170" rtl="0">
              <a:lnSpc>
                <a:spcPct val="80000"/>
              </a:lnSpc>
              <a:defRPr sz="6400" b="1">
                <a:solidFill>
                  <a:srgbClr val="FFFFFF"/>
                </a:solidFill>
                <a:latin typeface="Open Sans"/>
                <a:ea typeface="Open Sans"/>
                <a:cs typeface="Open Sans"/>
                <a:sym typeface="Open Sans"/>
              </a:defRPr>
            </a:pPr>
            <a:r>
              <a:rPr lang="en-IN" sz="3200" dirty="0" err="1"/>
              <a:t>पाठ</a:t>
            </a:r>
            <a:r>
              <a:rPr lang="en-IN" sz="3200" dirty="0"/>
              <a:t> 02</a:t>
            </a:r>
          </a:p>
          <a:p>
            <a:pPr algn="l" defTabSz="1219170" rtl="0">
              <a:lnSpc>
                <a:spcPct val="80000"/>
              </a:lnSpc>
              <a:defRPr sz="6400" b="1">
                <a:solidFill>
                  <a:srgbClr val="FFFFFF"/>
                </a:solidFill>
                <a:latin typeface="Open Sans"/>
                <a:ea typeface="Open Sans"/>
                <a:cs typeface="Open Sans"/>
                <a:sym typeface="Open Sans"/>
              </a:defRPr>
            </a:pPr>
            <a:endParaRPr lang="en-IN" sz="3200" dirty="0"/>
          </a:p>
          <a:p>
            <a:pPr algn="l" defTabSz="1219170" rtl="0">
              <a:lnSpc>
                <a:spcPct val="80000"/>
              </a:lnSpc>
              <a:defRPr sz="6400" b="1">
                <a:solidFill>
                  <a:srgbClr val="FFFFFF"/>
                </a:solidFill>
                <a:latin typeface="Open Sans"/>
                <a:ea typeface="Open Sans"/>
                <a:cs typeface="Open Sans"/>
                <a:sym typeface="Open Sans"/>
              </a:defRPr>
            </a:pPr>
            <a:r>
              <a:rPr lang="en-US" sz="3200" dirty="0"/>
              <a:t>पानी के </a:t>
            </a:r>
            <a:r>
              <a:rPr lang="en-US" sz="3200" dirty="0" err="1"/>
              <a:t>नीचे</a:t>
            </a:r>
            <a:r>
              <a:rPr lang="en-US" sz="3200" dirty="0"/>
              <a:t> </a:t>
            </a:r>
            <a:r>
              <a:rPr lang="en-US" sz="3200" dirty="0" err="1"/>
              <a:t>शरीर</a:t>
            </a:r>
            <a:r>
              <a:rPr lang="hi-IN" sz="3200" dirty="0"/>
              <a:t> </a:t>
            </a:r>
            <a:r>
              <a:rPr lang="en-US" sz="3200" dirty="0" err="1"/>
              <a:t>क्रिया</a:t>
            </a:r>
            <a:r>
              <a:rPr lang="en-US" sz="3200" dirty="0"/>
              <a:t> </a:t>
            </a:r>
            <a:r>
              <a:rPr lang="en-US" sz="3200" dirty="0" err="1"/>
              <a:t>विज्ञान</a:t>
            </a:r>
            <a:endParaRPr lang="en-US" sz="3200" dirty="0"/>
          </a:p>
          <a:p>
            <a:pPr algn="l" defTabSz="1219170" rtl="0">
              <a:lnSpc>
                <a:spcPct val="80000"/>
              </a:lnSpc>
              <a:defRPr sz="6400" b="1">
                <a:solidFill>
                  <a:srgbClr val="FFFFFF"/>
                </a:solidFill>
                <a:latin typeface="Open Sans"/>
                <a:ea typeface="Open Sans"/>
                <a:cs typeface="Open Sans"/>
                <a:sym typeface="Open Sans"/>
              </a:defRPr>
            </a:pPr>
            <a:endParaRPr lang="en-US" sz="3200" dirty="0"/>
          </a:p>
          <a:p>
            <a:pPr algn="l" defTabSz="1219170" rtl="0">
              <a:lnSpc>
                <a:spcPct val="80000"/>
              </a:lnSpc>
              <a:defRPr sz="6400" b="1">
                <a:solidFill>
                  <a:srgbClr val="FFFFFF"/>
                </a:solidFill>
                <a:latin typeface="Open Sans"/>
                <a:ea typeface="Open Sans"/>
                <a:cs typeface="Open Sans"/>
                <a:sym typeface="Open Sans"/>
              </a:defRPr>
            </a:pPr>
            <a:r>
              <a:rPr lang="en-US" sz="3200" dirty="0" err="1"/>
              <a:t>और</a:t>
            </a:r>
            <a:r>
              <a:rPr lang="en-US" sz="3200" dirty="0"/>
              <a:t> प्राथमिक चिकित्सा</a:t>
            </a:r>
          </a:p>
        </p:txBody>
      </p:sp>
      <p:sp>
        <p:nvSpPr>
          <p:cNvPr id="85" name="Shape"/>
          <p:cNvSpPr/>
          <p:nvPr/>
        </p:nvSpPr>
        <p:spPr>
          <a:xfrm flipH="1">
            <a:off x="-1" y="1230"/>
            <a:ext cx="122051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1" tIns="39141" rIns="39141" bIns="39141" numCol="1" anchor="t">
            <a:noAutofit/>
          </a:bodyPr>
          <a:lstStyle/>
          <a:p>
            <a:pPr algn="l" rtl="0"/>
            <a:endParaRPr sz="700"/>
          </a:p>
        </p:txBody>
      </p:sp>
      <p:pic>
        <p:nvPicPr>
          <p:cNvPr id="95" name="MFR-logo-02.png" descr="MFR-logo-02.png"/>
          <p:cNvPicPr>
            <a:picLocks noChangeAspect="1"/>
          </p:cNvPicPr>
          <p:nvPr/>
        </p:nvPicPr>
        <p:blipFill>
          <a:blip r:embed="rId3" cstate="print"/>
          <a:srcRect t="12599" b="19178"/>
          <a:stretch>
            <a:fillRect/>
          </a:stretch>
        </p:blipFill>
        <p:spPr>
          <a:xfrm>
            <a:off x="8158064" y="3556217"/>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93819" y="177031"/>
            <a:ext cx="8039063" cy="496078"/>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1" tIns="39141" rIns="39141" bIns="39141" numCol="1" spcCol="38100" rtlCol="0" anchor="t">
            <a:spAutoFit/>
          </a:bodyPr>
          <a:lstStyle/>
          <a:p>
            <a:pPr algn="ctr" defTabSz="831251" rtl="0" hangingPunct="0"/>
            <a:r>
              <a:rPr lang="en-US" sz="2400" dirty="0">
                <a:solidFill>
                  <a:srgbClr val="000000"/>
                </a:solidFill>
                <a:latin typeface="Arial Black" panose="020B0A04020102020204" pitchFamily="34" charset="0"/>
                <a:sym typeface="Arial"/>
              </a:rPr>
              <a:t>      जलीय आपदा प्रतिक्रिया पाठ्यक्रम</a:t>
            </a:r>
            <a:endParaRPr lang="en-IN" sz="2400" dirty="0">
              <a:solidFill>
                <a:srgbClr val="000000"/>
              </a:solidFill>
              <a:latin typeface="Arial Black" panose="020B0A04020102020204" pitchFamily="34" charset="0"/>
              <a:sym typeface="Aria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055243" y="1715589"/>
            <a:ext cx="4405228" cy="4405228"/>
          </a:xfrm>
          <a:prstGeom prst="rect">
            <a:avLst/>
          </a:prstGeom>
        </p:spPr>
      </p:pic>
      <p:sp>
        <p:nvSpPr>
          <p:cNvPr id="6" name="TextBox 5">
            <a:extLst>
              <a:ext uri="{FF2B5EF4-FFF2-40B4-BE49-F238E27FC236}">
                <a16:creationId xmlns:a16="http://schemas.microsoft.com/office/drawing/2014/main" id="{FCAA941D-D9A1-B38C-CA95-73498A04B141}"/>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
        <p:nvSpPr>
          <p:cNvPr id="9" name="Rectangle 8">
            <a:extLst>
              <a:ext uri="{FF2B5EF4-FFF2-40B4-BE49-F238E27FC236}">
                <a16:creationId xmlns:a16="http://schemas.microsoft.com/office/drawing/2014/main" id="{95B2D9E1-776D-99B0-9CAB-4335FAFE0648}"/>
              </a:ext>
            </a:extLst>
          </p:cNvPr>
          <p:cNvSpPr/>
          <p:nvPr/>
        </p:nvSpPr>
        <p:spPr>
          <a:xfrm>
            <a:off x="10327727" y="6434621"/>
            <a:ext cx="1554133" cy="253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pic>
        <p:nvPicPr>
          <p:cNvPr id="5" name="Google Shape;1000100012;p1">
            <a:extLst>
              <a:ext uri="{FF2B5EF4-FFF2-40B4-BE49-F238E27FC236}">
                <a16:creationId xmlns:a16="http://schemas.microsoft.com/office/drawing/2014/main" id="{3655CFFB-D8B9-8C74-BB8B-7068CD4E3B3D}"/>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pic>
        <p:nvPicPr>
          <p:cNvPr id="8" name="Picture 7">
            <a:extLst>
              <a:ext uri="{FF2B5EF4-FFF2-40B4-BE49-F238E27FC236}">
                <a16:creationId xmlns:a16="http://schemas.microsoft.com/office/drawing/2014/main" id="{C91E7FDC-46D0-5302-2CF9-204AB5D29BD0}"/>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8AEF-F451-8F01-9187-DC726FD23D7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98952E-17B6-414E-4B00-7CE7956B4019}"/>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E7BB5D56-7C3B-3EFE-7FF8-1C96E4AC11DA}"/>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63B6F18-C079-D35B-C6F7-1090E0BC01CD}"/>
              </a:ext>
            </a:extLst>
          </p:cNvPr>
          <p:cNvSpPr txBox="1"/>
          <p:nvPr/>
        </p:nvSpPr>
        <p:spPr>
          <a:xfrm>
            <a:off x="4368869" y="1990382"/>
            <a:ext cx="7538128" cy="2915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इसे शरीर में ऑक्सीजन की उच्च सांद्रता के रूप में परिभाषित किया जा सकता है, जब ऑक्सीजन के आंशिक दबाव में वृद्धि से शरीर की सुरक्षात्मक प्रणालियां प्रभावित होती हैं।</a:t>
            </a:r>
          </a:p>
          <a:p>
            <a:pPr marL="342900" indent="-3429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फेफड़ों में ऑक्सीजन विषाक्तता का सबसे आम कारण गोताखोरी में दबावयुक्त ऑक्सीजन सिलेंडरों का लंबे समय तक उपयोग है</a:t>
            </a:r>
          </a:p>
          <a:p>
            <a:pPr marL="342900" indent="-3429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मस्तिष्क की ऑक्सीजन विषाक्तता, जिसे सामान्यतः सीएनएस ऑक्सीजन विषाक्तता कहा जाता है, अधिक गंभीर होती है।</a:t>
            </a:r>
          </a:p>
        </p:txBody>
      </p:sp>
      <p:sp>
        <p:nvSpPr>
          <p:cNvPr id="11" name="Line">
            <a:extLst>
              <a:ext uri="{FF2B5EF4-FFF2-40B4-BE49-F238E27FC236}">
                <a16:creationId xmlns:a16="http://schemas.microsoft.com/office/drawing/2014/main" id="{56B769AC-547A-873A-7BA0-B30357E68933}"/>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D04EFB48-953B-ECF1-570A-C944349FA77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C7793AE-66FB-67D4-A5F9-26984EB01CDD}"/>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C108CAD5-211C-B3D9-54B5-77BD56EC868D}"/>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2A707C0A-7965-AB23-DF5E-98BDF9F311CE}"/>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10</a:t>
            </a:fld>
            <a:endParaRPr dirty="0"/>
          </a:p>
        </p:txBody>
      </p:sp>
      <p:sp>
        <p:nvSpPr>
          <p:cNvPr id="9" name="Course Purpose">
            <a:extLst>
              <a:ext uri="{FF2B5EF4-FFF2-40B4-BE49-F238E27FC236}">
                <a16:creationId xmlns:a16="http://schemas.microsoft.com/office/drawing/2014/main" id="{1CE7CA58-CC83-5377-67C2-03F05CEE7A63}"/>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ऑक्सीजन विषाक्तता</a:t>
            </a:r>
          </a:p>
        </p:txBody>
      </p:sp>
      <p:pic>
        <p:nvPicPr>
          <p:cNvPr id="2" name="Picture 1">
            <a:extLst>
              <a:ext uri="{FF2B5EF4-FFF2-40B4-BE49-F238E27FC236}">
                <a16:creationId xmlns:a16="http://schemas.microsoft.com/office/drawing/2014/main" id="{940FD0C5-531D-478F-2DED-D4BB762FCD36}"/>
              </a:ext>
            </a:extLst>
          </p:cNvPr>
          <p:cNvPicPr>
            <a:picLocks noChangeAspect="1"/>
          </p:cNvPicPr>
          <p:nvPr/>
        </p:nvPicPr>
        <p:blipFill>
          <a:blip r:embed="rId3"/>
          <a:stretch>
            <a:fillRect/>
          </a:stretch>
        </p:blipFill>
        <p:spPr>
          <a:xfrm>
            <a:off x="407368" y="2766492"/>
            <a:ext cx="2988266" cy="3110780"/>
          </a:xfrm>
          <a:prstGeom prst="rect">
            <a:avLst/>
          </a:prstGeom>
        </p:spPr>
      </p:pic>
      <p:pic>
        <p:nvPicPr>
          <p:cNvPr id="3" name="Picture 2">
            <a:extLst>
              <a:ext uri="{FF2B5EF4-FFF2-40B4-BE49-F238E27FC236}">
                <a16:creationId xmlns:a16="http://schemas.microsoft.com/office/drawing/2014/main" id="{6F1DBC6A-9C4F-FF5D-96B3-245F3920BBEE}"/>
              </a:ext>
            </a:extLst>
          </p:cNvPr>
          <p:cNvPicPr>
            <a:picLocks noChangeAspect="1"/>
          </p:cNvPicPr>
          <p:nvPr/>
        </p:nvPicPr>
        <p:blipFill>
          <a:blip r:embed="rId4"/>
          <a:stretch>
            <a:fillRect/>
          </a:stretch>
        </p:blipFill>
        <p:spPr>
          <a:xfrm>
            <a:off x="6405816" y="4965405"/>
            <a:ext cx="3687058" cy="1751143"/>
          </a:xfrm>
          <a:prstGeom prst="rect">
            <a:avLst/>
          </a:prstGeom>
        </p:spPr>
      </p:pic>
      <p:pic>
        <p:nvPicPr>
          <p:cNvPr id="4" name="Picture 3">
            <a:extLst>
              <a:ext uri="{FF2B5EF4-FFF2-40B4-BE49-F238E27FC236}">
                <a16:creationId xmlns:a16="http://schemas.microsoft.com/office/drawing/2014/main" id="{2EB338CF-1FD1-5B46-C32C-A995FE81C370}"/>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12" name="Google Shape;1000100012;p1">
            <a:extLst>
              <a:ext uri="{FF2B5EF4-FFF2-40B4-BE49-F238E27FC236}">
                <a16:creationId xmlns:a16="http://schemas.microsoft.com/office/drawing/2014/main" id="{08D0FA19-AEE6-D6CD-D34B-2D7849B3D5B9}"/>
              </a:ext>
            </a:extLst>
          </p:cNvPr>
          <p:cNvPicPr preferRelativeResize="0"/>
          <p:nvPr/>
        </p:nvPicPr>
        <p:blipFill rotWithShape="1">
          <a:blip r:embed="rId6">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817041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0058-9E0C-BEFE-CE46-8856AB3B500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07F8765-8832-7197-3FA3-9BB1460551FC}"/>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88983B0-0702-29B7-0E6B-FD7D8E8029D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09E96C6-49D0-C014-94AF-47F18743ACDA}"/>
              </a:ext>
            </a:extLst>
          </p:cNvPr>
          <p:cNvSpPr txBox="1"/>
          <p:nvPr/>
        </p:nvSpPr>
        <p:spPr>
          <a:xfrm>
            <a:off x="4368869" y="2194478"/>
            <a:ext cx="7538128" cy="3346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जी मिचलाना।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मांसपेशियों में ऐंठन.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चक्कर आना।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दृष्टि की गड़बड़ी.</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चिड़चिड़ापन.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भटकाव.</a:t>
            </a:r>
          </a:p>
        </p:txBody>
      </p:sp>
      <p:sp>
        <p:nvSpPr>
          <p:cNvPr id="11" name="Line">
            <a:extLst>
              <a:ext uri="{FF2B5EF4-FFF2-40B4-BE49-F238E27FC236}">
                <a16:creationId xmlns:a16="http://schemas.microsoft.com/office/drawing/2014/main" id="{5BBF414B-0B6C-BB66-9386-E9157BD1E19C}"/>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84927F2B-691E-5DF9-9F7F-D51667E3597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257C79A7-435E-B8E8-29C3-FD0B42A62ADF}"/>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0DF9D460-04AD-E45B-F190-CDF4715F6910}"/>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B36DE656-CDE4-20E8-98A4-C631051BF0A5}"/>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11</a:t>
            </a:fld>
            <a:endParaRPr dirty="0"/>
          </a:p>
        </p:txBody>
      </p:sp>
      <p:sp>
        <p:nvSpPr>
          <p:cNvPr id="9" name="Course Purpose">
            <a:extLst>
              <a:ext uri="{FF2B5EF4-FFF2-40B4-BE49-F238E27FC236}">
                <a16:creationId xmlns:a16="http://schemas.microsoft.com/office/drawing/2014/main" id="{F65F04F6-F96B-5692-7294-746CC696B169}"/>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संकेत और लक्षण</a:t>
            </a:r>
          </a:p>
        </p:txBody>
      </p:sp>
      <p:pic>
        <p:nvPicPr>
          <p:cNvPr id="2" name="Picture 1">
            <a:extLst>
              <a:ext uri="{FF2B5EF4-FFF2-40B4-BE49-F238E27FC236}">
                <a16:creationId xmlns:a16="http://schemas.microsoft.com/office/drawing/2014/main" id="{AAAB92A6-203C-3007-F334-8F9A039C4E0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09F2EEFF-AAB3-369D-A14E-A886FBF0DF94}"/>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5382318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250C-6DC4-3C6B-9FE8-A03A6B0E75C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3BF8E23-D334-8388-56C0-729319EF92DC}"/>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8962E35E-8A34-C111-733B-CD8D55ECB87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6F94DCB-8753-1C6C-6A86-E66391203538}"/>
              </a:ext>
            </a:extLst>
          </p:cNvPr>
          <p:cNvSpPr txBox="1"/>
          <p:nvPr/>
        </p:nvSpPr>
        <p:spPr>
          <a:xfrm>
            <a:off x="4368869" y="2194478"/>
            <a:ext cx="7538128" cy="2926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hi-IN" sz="2000" dirty="0">
                <a:solidFill>
                  <a:schemeClr val="tx1"/>
                </a:solidFill>
              </a:rPr>
              <a:t>ईयर बैरोट्रामा शरीर के ऊतकों को होने वाली शारीरिक क्षति है, जो शरीर और आसपास की गैस या तरल के संपर्क में आने वाली गैस के बीच दबाव में अंतर के कारण होती है।
प्रारंभिक क्षति आमतौर पर तनाव या कतरनी में ऊतकों के अत्यधिक खिंचाव के कारण होती है, या तो बंद स्थान में गैस के विस्तार के कारण या ऊतकों के माध्यम से हाइड्रोस्टैटिक रूप से प्रेषित दबाव अंतर के कारण।
बैरोट्रामा संपीड़न और अपघटन दोनों घटनाओं के दौरान हो सकता है</a:t>
            </a:r>
            <a:endParaRPr lang="en-US" sz="2000" dirty="0">
              <a:solidFill>
                <a:schemeClr val="tx1"/>
              </a:solidFill>
            </a:endParaRPr>
          </a:p>
        </p:txBody>
      </p:sp>
      <p:sp>
        <p:nvSpPr>
          <p:cNvPr id="11" name="Line">
            <a:extLst>
              <a:ext uri="{FF2B5EF4-FFF2-40B4-BE49-F238E27FC236}">
                <a16:creationId xmlns:a16="http://schemas.microsoft.com/office/drawing/2014/main" id="{DCA8378D-D598-D785-F3F4-D022DE7A0472}"/>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480B616-5932-1AC4-2E1C-081FB024551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F456B209-39CA-DC53-4B23-47D0881DFAD8}"/>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8456268-B165-E5A3-276E-FFD290C64FC5}"/>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9F328E69-EC82-7FC0-C2DE-66C99061E1DF}"/>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12</a:t>
            </a:fld>
            <a:endParaRPr dirty="0"/>
          </a:p>
        </p:txBody>
      </p:sp>
      <p:sp>
        <p:nvSpPr>
          <p:cNvPr id="9" name="Course Purpose">
            <a:extLst>
              <a:ext uri="{FF2B5EF4-FFF2-40B4-BE49-F238E27FC236}">
                <a16:creationId xmlns:a16="http://schemas.microsoft.com/office/drawing/2014/main" id="{62DB805D-5B5A-949E-BD6A-1FC342DA8EED}"/>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कान के बैरोट्रॉमा</a:t>
            </a:r>
          </a:p>
        </p:txBody>
      </p:sp>
      <p:pic>
        <p:nvPicPr>
          <p:cNvPr id="2" name="Picture 1">
            <a:extLst>
              <a:ext uri="{FF2B5EF4-FFF2-40B4-BE49-F238E27FC236}">
                <a16:creationId xmlns:a16="http://schemas.microsoft.com/office/drawing/2014/main" id="{1394651D-7997-C37F-EB91-91F213A8C14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063620C6-0925-3F42-96BA-150805120194}"/>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9155547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65C1-C0B4-AC80-CB49-8F706FC6261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AC044F0-6387-7701-1FD8-423862EA3330}"/>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D87BB1C2-397F-F798-4FF2-996D0645E5E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1E55400-BFDB-7C18-8045-128F074BBA0C}"/>
              </a:ext>
            </a:extLst>
          </p:cNvPr>
          <p:cNvSpPr txBox="1"/>
          <p:nvPr/>
        </p:nvSpPr>
        <p:spPr>
          <a:xfrm>
            <a:off x="4368869" y="2194478"/>
            <a:ext cx="7538128" cy="3931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चक्कर आना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सामान्य कान की परेशानी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सुनने में थोड़ी कमी या सुनने में कठिनाई</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कान </a:t>
            </a:r>
            <a:r>
              <a:rPr lang="en-US" sz="2000" dirty="0" err="1">
                <a:solidFill>
                  <a:schemeClr val="tx1"/>
                </a:solidFill>
              </a:rPr>
              <a:t>में</a:t>
            </a:r>
            <a:r>
              <a:rPr lang="en-US" sz="2000" dirty="0">
                <a:solidFill>
                  <a:schemeClr val="tx1"/>
                </a:solidFill>
              </a:rPr>
              <a:t> </a:t>
            </a:r>
            <a:r>
              <a:rPr lang="hi-IN" sz="2000" dirty="0">
                <a:solidFill>
                  <a:schemeClr val="tx1"/>
                </a:solidFill>
              </a:rPr>
              <a:t>भारी </a:t>
            </a:r>
            <a:r>
              <a:rPr lang="en-US" sz="2000" dirty="0" err="1">
                <a:solidFill>
                  <a:schemeClr val="tx1"/>
                </a:solidFill>
              </a:rPr>
              <a:t>पन</a:t>
            </a:r>
            <a:r>
              <a:rPr lang="en-US" sz="2000" dirty="0">
                <a:solidFill>
                  <a:schemeClr val="tx1"/>
                </a:solidFill>
              </a:rPr>
              <a:t> </a:t>
            </a:r>
          </a:p>
        </p:txBody>
      </p:sp>
      <p:sp>
        <p:nvSpPr>
          <p:cNvPr id="11" name="Line">
            <a:extLst>
              <a:ext uri="{FF2B5EF4-FFF2-40B4-BE49-F238E27FC236}">
                <a16:creationId xmlns:a16="http://schemas.microsoft.com/office/drawing/2014/main" id="{9F0E9108-ED70-7CFC-CB29-5F1AFFA01D3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67B4BEDC-198C-7DAB-DEF3-C1BDDA792723}"/>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FA4A6BF-CA44-B0AE-E1B3-E13AFCC05768}"/>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D98567E-A454-A627-2FCA-A10A9E19F9A0}"/>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09295E51-DA87-F635-4426-72F0176A301B}"/>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13</a:t>
            </a:fld>
            <a:endParaRPr dirty="0"/>
          </a:p>
        </p:txBody>
      </p:sp>
      <p:sp>
        <p:nvSpPr>
          <p:cNvPr id="9" name="Course Purpose">
            <a:extLst>
              <a:ext uri="{FF2B5EF4-FFF2-40B4-BE49-F238E27FC236}">
                <a16:creationId xmlns:a16="http://schemas.microsoft.com/office/drawing/2014/main" id="{E4AC221D-170E-4984-2508-9DBAC131FD68}"/>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कान के बैरोट्रॉमा</a:t>
            </a:r>
          </a:p>
        </p:txBody>
      </p:sp>
      <p:pic>
        <p:nvPicPr>
          <p:cNvPr id="2" name="Picture 1">
            <a:extLst>
              <a:ext uri="{FF2B5EF4-FFF2-40B4-BE49-F238E27FC236}">
                <a16:creationId xmlns:a16="http://schemas.microsoft.com/office/drawing/2014/main" id="{A12BF1A7-510C-9EF4-729E-897DF5C7CA2B}"/>
              </a:ext>
            </a:extLst>
          </p:cNvPr>
          <p:cNvPicPr>
            <a:picLocks noChangeAspect="1"/>
          </p:cNvPicPr>
          <p:nvPr/>
        </p:nvPicPr>
        <p:blipFill>
          <a:blip r:embed="rId3"/>
          <a:stretch>
            <a:fillRect/>
          </a:stretch>
        </p:blipFill>
        <p:spPr>
          <a:xfrm>
            <a:off x="122442" y="2711863"/>
            <a:ext cx="3657917" cy="3383573"/>
          </a:xfrm>
          <a:prstGeom prst="rect">
            <a:avLst/>
          </a:prstGeom>
        </p:spPr>
      </p:pic>
      <p:pic>
        <p:nvPicPr>
          <p:cNvPr id="3" name="Picture 2">
            <a:extLst>
              <a:ext uri="{FF2B5EF4-FFF2-40B4-BE49-F238E27FC236}">
                <a16:creationId xmlns:a16="http://schemas.microsoft.com/office/drawing/2014/main" id="{1EC0F6D6-4203-D715-DA67-11D45D248D8F}"/>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3D656999-C71E-96BF-89B8-8BA69F26DC61}"/>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4517149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0853-B9AB-20F9-CF9D-F98B7DE2D7D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6981FD7-174B-F4E9-8563-F5303BCCFC28}"/>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A88BC182-B77A-68B2-DA99-34AF2E6DC1C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0BAD951-627C-18D4-E88B-5135DFD598F8}"/>
              </a:ext>
            </a:extLst>
          </p:cNvPr>
          <p:cNvSpPr txBox="1"/>
          <p:nvPr/>
        </p:nvSpPr>
        <p:spPr>
          <a:xfrm>
            <a:off x="4368869" y="2848662"/>
            <a:ext cx="7538128" cy="2495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यूस्टेशियन ट्यूब का अवरोध कान बैरोट्रॉमा के कारणों में से एक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स्कूबा डाइविंग</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लंबी पैदल यात्रा</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पानी के नीचे दबाव (पहले 14 फीट)</a:t>
            </a:r>
          </a:p>
        </p:txBody>
      </p:sp>
      <p:sp>
        <p:nvSpPr>
          <p:cNvPr id="11" name="Line">
            <a:extLst>
              <a:ext uri="{FF2B5EF4-FFF2-40B4-BE49-F238E27FC236}">
                <a16:creationId xmlns:a16="http://schemas.microsoft.com/office/drawing/2014/main" id="{44623092-2585-1141-6B0F-9C55F5E5446B}"/>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8B72F3DC-82A7-9709-D908-A1BFDDD8A19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CE084A1-1680-81B5-2773-4101D2CF083A}"/>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4B8DFD01-3DE6-B168-A06A-088B44106EBF}"/>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D8D758DE-49EB-932E-2BEE-51C85535DB77}"/>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14</a:t>
            </a:fld>
            <a:endParaRPr dirty="0"/>
          </a:p>
        </p:txBody>
      </p:sp>
      <p:sp>
        <p:nvSpPr>
          <p:cNvPr id="9" name="Course Purpose">
            <a:extLst>
              <a:ext uri="{FF2B5EF4-FFF2-40B4-BE49-F238E27FC236}">
                <a16:creationId xmlns:a16="http://schemas.microsoft.com/office/drawing/2014/main" id="{BE6A1252-88BE-F42F-A204-0B30039A32AA}"/>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कान के बैरोट्रॉमा का कारण</a:t>
            </a:r>
          </a:p>
        </p:txBody>
      </p:sp>
      <p:pic>
        <p:nvPicPr>
          <p:cNvPr id="3" name="Picture 2">
            <a:extLst>
              <a:ext uri="{FF2B5EF4-FFF2-40B4-BE49-F238E27FC236}">
                <a16:creationId xmlns:a16="http://schemas.microsoft.com/office/drawing/2014/main" id="{AFF53A94-4362-AC58-C128-FD6F28AA67C8}"/>
              </a:ext>
            </a:extLst>
          </p:cNvPr>
          <p:cNvPicPr>
            <a:picLocks noChangeAspect="1"/>
          </p:cNvPicPr>
          <p:nvPr/>
        </p:nvPicPr>
        <p:blipFill>
          <a:blip r:embed="rId3"/>
          <a:stretch>
            <a:fillRect/>
          </a:stretch>
        </p:blipFill>
        <p:spPr>
          <a:xfrm>
            <a:off x="507280" y="2924944"/>
            <a:ext cx="3082174" cy="2794894"/>
          </a:xfrm>
          <a:prstGeom prst="rect">
            <a:avLst/>
          </a:prstGeom>
        </p:spPr>
      </p:pic>
      <p:pic>
        <p:nvPicPr>
          <p:cNvPr id="2" name="Picture 1">
            <a:extLst>
              <a:ext uri="{FF2B5EF4-FFF2-40B4-BE49-F238E27FC236}">
                <a16:creationId xmlns:a16="http://schemas.microsoft.com/office/drawing/2014/main" id="{4428135B-153E-DB74-5430-B2CB7B033F83}"/>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F265DBF0-219B-1A0C-5486-658E380ED484}"/>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40478162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E5689-EA56-9AE5-7E84-A925EE6F21D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EEDC951-9B41-6635-8BF2-3D654F54067F}"/>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9A6000A9-8F94-7B26-046E-3FF2EAD80DF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206AA00-84B5-4B81-ED52-C44C3FB2F2A7}"/>
              </a:ext>
            </a:extLst>
          </p:cNvPr>
          <p:cNvSpPr txBox="1"/>
          <p:nvPr/>
        </p:nvSpPr>
        <p:spPr>
          <a:xfrm>
            <a:off x="4282441" y="2630960"/>
            <a:ext cx="7538128" cy="2833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कान के बैरोट्रॉमा के ज़्यादातर मामले आमतौर पर बिना किसी चिकित्सकीय हस्तक्षेप के ठीक हो जाते हैं। तुरंत राहत पाने के लिए आप कुछ स्व-देखभाल के कदम उठा सकते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जम्हाई लेना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च्यूइंग गम</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श्वास व्यायाम का अभ्यास करना.</a:t>
            </a:r>
          </a:p>
        </p:txBody>
      </p:sp>
      <p:sp>
        <p:nvSpPr>
          <p:cNvPr id="11" name="Line">
            <a:extLst>
              <a:ext uri="{FF2B5EF4-FFF2-40B4-BE49-F238E27FC236}">
                <a16:creationId xmlns:a16="http://schemas.microsoft.com/office/drawing/2014/main" id="{CC0A20DD-17E5-1ABD-2108-ED1A56AC357B}"/>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BCBE9680-85F9-B41A-A6A2-1594B85B5723}"/>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41909C75-3A45-94FB-F89A-CC05766112F0}"/>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C2DD4014-4E9C-2787-5441-26A33A4C4A1C}"/>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E47037A5-69EC-2A0D-32C3-4F165E0E4121}"/>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15</a:t>
            </a:fld>
            <a:endParaRPr dirty="0"/>
          </a:p>
        </p:txBody>
      </p:sp>
      <p:sp>
        <p:nvSpPr>
          <p:cNvPr id="9" name="Course Purpose">
            <a:extLst>
              <a:ext uri="{FF2B5EF4-FFF2-40B4-BE49-F238E27FC236}">
                <a16:creationId xmlns:a16="http://schemas.microsoft.com/office/drawing/2014/main" id="{D50090BD-CEE6-88D9-D79D-8BE96DD6D01A}"/>
              </a:ext>
            </a:extLst>
          </p:cNvPr>
          <p:cNvSpPr txBox="1"/>
          <p:nvPr/>
        </p:nvSpPr>
        <p:spPr>
          <a:xfrm>
            <a:off x="198576" y="1392171"/>
            <a:ext cx="3712433" cy="157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कान बैरोट्रॉमा उपचार</a:t>
            </a:r>
          </a:p>
        </p:txBody>
      </p:sp>
      <p:pic>
        <p:nvPicPr>
          <p:cNvPr id="2" name="Picture 1">
            <a:extLst>
              <a:ext uri="{FF2B5EF4-FFF2-40B4-BE49-F238E27FC236}">
                <a16:creationId xmlns:a16="http://schemas.microsoft.com/office/drawing/2014/main" id="{B0A20BCE-2C29-6C0D-09CC-7C27BC928A17}"/>
              </a:ext>
            </a:extLst>
          </p:cNvPr>
          <p:cNvPicPr>
            <a:picLocks noChangeAspect="1"/>
          </p:cNvPicPr>
          <p:nvPr/>
        </p:nvPicPr>
        <p:blipFill>
          <a:blip r:embed="rId3"/>
          <a:stretch>
            <a:fillRect/>
          </a:stretch>
        </p:blipFill>
        <p:spPr>
          <a:xfrm>
            <a:off x="317893" y="3140968"/>
            <a:ext cx="3588916" cy="3131199"/>
          </a:xfrm>
          <a:prstGeom prst="rect">
            <a:avLst/>
          </a:prstGeom>
        </p:spPr>
      </p:pic>
      <p:pic>
        <p:nvPicPr>
          <p:cNvPr id="3" name="Picture 2">
            <a:extLst>
              <a:ext uri="{FF2B5EF4-FFF2-40B4-BE49-F238E27FC236}">
                <a16:creationId xmlns:a16="http://schemas.microsoft.com/office/drawing/2014/main" id="{04736B44-7020-7AB6-343C-67629BC67484}"/>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BA01CD20-0DB6-2116-2171-EFF3C1BA0F22}"/>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42202731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BFEF-3C65-766C-16AE-E7C03B8AA89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BBE161B-8202-ACBD-1E15-76C59D0A9609}"/>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60832D0E-DA25-F8FA-4679-3873308A5EB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5E8E41D-EB79-A9A0-FE60-E2ECC5BE2D1E}"/>
              </a:ext>
            </a:extLst>
          </p:cNvPr>
          <p:cNvSpPr txBox="1"/>
          <p:nvPr/>
        </p:nvSpPr>
        <p:spPr>
          <a:xfrm>
            <a:off x="4282441" y="2630960"/>
            <a:ext cx="7538128" cy="2393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फुफ्फुसीय अति स्फीति सिंड्रोम (पीओआईएस) बैरोट्रॉमा से संबंधित रोगों का एक समूह है, जो फेफड़ों में फंसी गैस के फैलने, या फेफड़ों पर अत्यधिक दबाव पड़ने तथा तत्पश्चात वायुकोषों के अत्यधिक फैलने और फटने के कारण होता है।</a:t>
            </a:r>
          </a:p>
        </p:txBody>
      </p:sp>
      <p:sp>
        <p:nvSpPr>
          <p:cNvPr id="11" name="Line">
            <a:extLst>
              <a:ext uri="{FF2B5EF4-FFF2-40B4-BE49-F238E27FC236}">
                <a16:creationId xmlns:a16="http://schemas.microsoft.com/office/drawing/2014/main" id="{E72B2CB8-F55B-67B7-948D-48EC1F07AF53}"/>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1C7A2752-11E6-8CB4-2DF8-C8AF92819A9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79974A83-9C25-E84D-942A-0FF6AE837FF5}"/>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CD0F85B-0157-710B-352A-E7F10999F050}"/>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E8F66AD0-C385-9BE9-E057-0227B44504C6}"/>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16</a:t>
            </a:fld>
            <a:endParaRPr dirty="0"/>
          </a:p>
        </p:txBody>
      </p:sp>
      <p:sp>
        <p:nvSpPr>
          <p:cNvPr id="9" name="Course Purpose">
            <a:extLst>
              <a:ext uri="{FF2B5EF4-FFF2-40B4-BE49-F238E27FC236}">
                <a16:creationId xmlns:a16="http://schemas.microsoft.com/office/drawing/2014/main" id="{D93DE4D7-EE63-2FC7-F81B-AC3937E2E74D}"/>
              </a:ext>
            </a:extLst>
          </p:cNvPr>
          <p:cNvSpPr txBox="1"/>
          <p:nvPr/>
        </p:nvSpPr>
        <p:spPr>
          <a:xfrm>
            <a:off x="198576" y="1392171"/>
            <a:ext cx="3712433" cy="207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फुफ्फुसीय अति मुद्रास्फीति सिंड्रोम</a:t>
            </a:r>
          </a:p>
        </p:txBody>
      </p:sp>
      <p:pic>
        <p:nvPicPr>
          <p:cNvPr id="3" name="Picture 2">
            <a:extLst>
              <a:ext uri="{FF2B5EF4-FFF2-40B4-BE49-F238E27FC236}">
                <a16:creationId xmlns:a16="http://schemas.microsoft.com/office/drawing/2014/main" id="{E0BD1932-7238-517C-D449-02D2440EA2D4}"/>
              </a:ext>
            </a:extLst>
          </p:cNvPr>
          <p:cNvPicPr>
            <a:picLocks noChangeAspect="1"/>
          </p:cNvPicPr>
          <p:nvPr/>
        </p:nvPicPr>
        <p:blipFill>
          <a:blip r:embed="rId3"/>
          <a:stretch>
            <a:fillRect/>
          </a:stretch>
        </p:blipFill>
        <p:spPr>
          <a:xfrm>
            <a:off x="363005" y="3573016"/>
            <a:ext cx="3383573" cy="2621507"/>
          </a:xfrm>
          <a:prstGeom prst="rect">
            <a:avLst/>
          </a:prstGeom>
        </p:spPr>
      </p:pic>
      <p:pic>
        <p:nvPicPr>
          <p:cNvPr id="2" name="Picture 1">
            <a:extLst>
              <a:ext uri="{FF2B5EF4-FFF2-40B4-BE49-F238E27FC236}">
                <a16:creationId xmlns:a16="http://schemas.microsoft.com/office/drawing/2014/main" id="{686BF4EE-E632-2B10-CB8D-4EA669A2042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0EF2A38A-6244-E80A-A0F7-B17720128550}"/>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5335176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E458-F00F-387B-61F3-638BD362E3C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3A8CBE9-6227-5D15-CF4A-B1A38E509DB2}"/>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9D5636B3-805F-F22F-2F23-07D5AC02542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1CF3610-6657-B7E4-3CF3-45812C5FD816}"/>
              </a:ext>
            </a:extLst>
          </p:cNvPr>
          <p:cNvSpPr txBox="1"/>
          <p:nvPr/>
        </p:nvSpPr>
        <p:spPr>
          <a:xfrm>
            <a:off x="4282441" y="2363052"/>
            <a:ext cx="7538128" cy="3421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चढ़ाई के दौरान सांस रोकना।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8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तीव्र अनियंत्रित चढ़ाई (विस्फोट)</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8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फेफड़े में हवा फँस गई।</a:t>
            </a:r>
          </a:p>
        </p:txBody>
      </p:sp>
      <p:sp>
        <p:nvSpPr>
          <p:cNvPr id="11" name="Line">
            <a:extLst>
              <a:ext uri="{FF2B5EF4-FFF2-40B4-BE49-F238E27FC236}">
                <a16:creationId xmlns:a16="http://schemas.microsoft.com/office/drawing/2014/main" id="{41DB3B35-6D12-9111-CB64-1DFCCD4FC65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04990011-2FFB-9DE7-13C2-E1073BF4BFE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E22D8390-8650-1219-CEF6-6F44F3916468}"/>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0485F74-C567-1F78-C1FB-15F92D317BC3}"/>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9FA8E951-D96E-403A-994A-8C30671FA50C}"/>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17</a:t>
            </a:fld>
            <a:endParaRPr dirty="0"/>
          </a:p>
        </p:txBody>
      </p:sp>
      <p:sp>
        <p:nvSpPr>
          <p:cNvPr id="9" name="Course Purpose">
            <a:extLst>
              <a:ext uri="{FF2B5EF4-FFF2-40B4-BE49-F238E27FC236}">
                <a16:creationId xmlns:a16="http://schemas.microsoft.com/office/drawing/2014/main" id="{BF48B79B-68A2-4642-20BC-DABE66079ACC}"/>
              </a:ext>
            </a:extLst>
          </p:cNvPr>
          <p:cNvSpPr txBox="1"/>
          <p:nvPr/>
        </p:nvSpPr>
        <p:spPr>
          <a:xfrm>
            <a:off x="198576" y="1392171"/>
            <a:ext cx="3712433"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कारण</a:t>
            </a:r>
          </a:p>
        </p:txBody>
      </p:sp>
      <p:pic>
        <p:nvPicPr>
          <p:cNvPr id="3" name="Picture 2">
            <a:extLst>
              <a:ext uri="{FF2B5EF4-FFF2-40B4-BE49-F238E27FC236}">
                <a16:creationId xmlns:a16="http://schemas.microsoft.com/office/drawing/2014/main" id="{BB9F767D-78A9-94B1-E3F5-2D2C47356DB7}"/>
              </a:ext>
            </a:extLst>
          </p:cNvPr>
          <p:cNvPicPr>
            <a:picLocks noChangeAspect="1"/>
          </p:cNvPicPr>
          <p:nvPr/>
        </p:nvPicPr>
        <p:blipFill>
          <a:blip r:embed="rId3"/>
          <a:stretch>
            <a:fillRect/>
          </a:stretch>
        </p:blipFill>
        <p:spPr>
          <a:xfrm>
            <a:off x="299573" y="2636912"/>
            <a:ext cx="3383573" cy="2621507"/>
          </a:xfrm>
          <a:prstGeom prst="rect">
            <a:avLst/>
          </a:prstGeom>
        </p:spPr>
      </p:pic>
      <p:pic>
        <p:nvPicPr>
          <p:cNvPr id="2" name="Picture 1">
            <a:extLst>
              <a:ext uri="{FF2B5EF4-FFF2-40B4-BE49-F238E27FC236}">
                <a16:creationId xmlns:a16="http://schemas.microsoft.com/office/drawing/2014/main" id="{E9080E2F-1B0C-0794-44F8-EF06A7AB046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9B50D471-8651-979C-D755-CDACB14A9FB0}"/>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751760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F8ED-E6F4-EEBE-EB17-85530F789A9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EDB575E-3AD7-6BBD-033A-6B1D14AB97DD}"/>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1EB4958E-453C-9D8A-21A2-BBD94C7F612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D6F9FAB-EE22-5AE2-81D1-E78A08A04002}"/>
              </a:ext>
            </a:extLst>
          </p:cNvPr>
          <p:cNvSpPr txBox="1"/>
          <p:nvPr/>
        </p:nvSpPr>
        <p:spPr>
          <a:xfrm>
            <a:off x="4282441" y="1868812"/>
            <a:ext cx="7538128" cy="4882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सांस लेने में कठिनाई</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सीने में दर्द या बेचैनी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घरघराहट</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पुरानी खांसी</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व्यायाम सहनशीलता में कमी</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बैरल चेस्ट</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नीलिमा</a:t>
            </a:r>
          </a:p>
        </p:txBody>
      </p:sp>
      <p:sp>
        <p:nvSpPr>
          <p:cNvPr id="11" name="Line">
            <a:extLst>
              <a:ext uri="{FF2B5EF4-FFF2-40B4-BE49-F238E27FC236}">
                <a16:creationId xmlns:a16="http://schemas.microsoft.com/office/drawing/2014/main" id="{E5DCD3B3-9E69-AA5D-B875-AEAAA441940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0D4C6F05-8F22-2AD1-AE55-452E95699437}"/>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50ACD1F0-3D0C-BA04-5FD6-A4BDA02D9FDA}"/>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9CE69462-63DA-0F43-B99B-8EEF6B106E98}"/>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4601275C-BFEC-7A98-31B0-615746BEF6AF}"/>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18</a:t>
            </a:fld>
            <a:endParaRPr dirty="0"/>
          </a:p>
        </p:txBody>
      </p:sp>
      <p:sp>
        <p:nvSpPr>
          <p:cNvPr id="9" name="Course Purpose">
            <a:extLst>
              <a:ext uri="{FF2B5EF4-FFF2-40B4-BE49-F238E27FC236}">
                <a16:creationId xmlns:a16="http://schemas.microsoft.com/office/drawing/2014/main" id="{B2EF7353-870C-8B84-1B48-A2037E38AB6D}"/>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संकेत और लक्षण</a:t>
            </a:r>
          </a:p>
        </p:txBody>
      </p:sp>
      <p:pic>
        <p:nvPicPr>
          <p:cNvPr id="3" name="Picture 2">
            <a:extLst>
              <a:ext uri="{FF2B5EF4-FFF2-40B4-BE49-F238E27FC236}">
                <a16:creationId xmlns:a16="http://schemas.microsoft.com/office/drawing/2014/main" id="{A40B4631-C82F-E207-E638-A25E95936B20}"/>
              </a:ext>
            </a:extLst>
          </p:cNvPr>
          <p:cNvPicPr>
            <a:picLocks noChangeAspect="1"/>
          </p:cNvPicPr>
          <p:nvPr/>
        </p:nvPicPr>
        <p:blipFill>
          <a:blip r:embed="rId3"/>
          <a:stretch>
            <a:fillRect/>
          </a:stretch>
        </p:blipFill>
        <p:spPr>
          <a:xfrm>
            <a:off x="299573" y="2636912"/>
            <a:ext cx="3383573" cy="2621507"/>
          </a:xfrm>
          <a:prstGeom prst="rect">
            <a:avLst/>
          </a:prstGeom>
        </p:spPr>
      </p:pic>
      <p:pic>
        <p:nvPicPr>
          <p:cNvPr id="2" name="Picture 1">
            <a:extLst>
              <a:ext uri="{FF2B5EF4-FFF2-40B4-BE49-F238E27FC236}">
                <a16:creationId xmlns:a16="http://schemas.microsoft.com/office/drawing/2014/main" id="{4B2DE8F6-E8B3-8CFF-1133-B3E085BE3716}"/>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E906633E-9AEF-ED24-ED5C-F5D8AF39A34A}"/>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8613091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C1D1D-0D88-256D-4978-B81CBD3D185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783BE81-B792-946B-9BB8-0497B0D0BE5D}"/>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3E5573B1-58FF-0837-EE31-B14B61130B1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0BE4AA3-26BE-B444-8637-567D55296C07}"/>
              </a:ext>
            </a:extLst>
          </p:cNvPr>
          <p:cNvSpPr txBox="1"/>
          <p:nvPr/>
        </p:nvSpPr>
        <p:spPr>
          <a:xfrm>
            <a:off x="4282441" y="1868812"/>
            <a:ext cx="7538128" cy="3397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hi-IN" sz="2800" dirty="0">
                <a:solidFill>
                  <a:schemeClr val="tx1"/>
                </a:solidFill>
              </a:rPr>
              <a:t>न्यूमोथोरैक्स फेफड़ों के संकोचन के लिए इस्तेमाल किया जाने वाला चिकित्सा शब्द है।
न्यूमोथोरैक्स तब होता है जब हवा आपके फेफड़ों के आसपास की जगह में प्रवेश करती है।
न्यूमोथोरैक्स में फेफड़े का पूर्ण विनाश या फेफड़े के केवल एक हिस्से का विनाश शामिल हो सकता है।</a:t>
            </a:r>
            <a:endParaRPr lang="en-US" sz="2800" dirty="0">
              <a:solidFill>
                <a:schemeClr val="tx1"/>
              </a:solidFill>
            </a:endParaRPr>
          </a:p>
        </p:txBody>
      </p:sp>
      <p:sp>
        <p:nvSpPr>
          <p:cNvPr id="11" name="Line">
            <a:extLst>
              <a:ext uri="{FF2B5EF4-FFF2-40B4-BE49-F238E27FC236}">
                <a16:creationId xmlns:a16="http://schemas.microsoft.com/office/drawing/2014/main" id="{9CC800FB-A888-18B9-5ABE-3F44CF02F8AB}"/>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1A686F91-862F-EF4B-D8FC-4EB11D64F92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5B1D9D00-81E6-942D-8C05-DC65731533B8}"/>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822E900F-228D-AD13-82CB-65075FCA9DA3}"/>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DA9BE82E-CC2F-DE3A-1126-3C0201253A78}"/>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19</a:t>
            </a:fld>
            <a:endParaRPr dirty="0"/>
          </a:p>
        </p:txBody>
      </p:sp>
      <p:sp>
        <p:nvSpPr>
          <p:cNvPr id="9" name="Course Purpose">
            <a:extLst>
              <a:ext uri="{FF2B5EF4-FFF2-40B4-BE49-F238E27FC236}">
                <a16:creationId xmlns:a16="http://schemas.microsoft.com/office/drawing/2014/main" id="{9E510E27-A8B0-74CA-B2B3-37DEFF59982E}"/>
              </a:ext>
            </a:extLst>
          </p:cNvPr>
          <p:cNvSpPr txBox="1"/>
          <p:nvPr/>
        </p:nvSpPr>
        <p:spPr>
          <a:xfrm>
            <a:off x="-1864" y="1539588"/>
            <a:ext cx="4083865"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वातिलवक्ष</a:t>
            </a:r>
          </a:p>
        </p:txBody>
      </p:sp>
      <p:pic>
        <p:nvPicPr>
          <p:cNvPr id="2" name="Picture 1">
            <a:extLst>
              <a:ext uri="{FF2B5EF4-FFF2-40B4-BE49-F238E27FC236}">
                <a16:creationId xmlns:a16="http://schemas.microsoft.com/office/drawing/2014/main" id="{EC2EA510-B1AB-C258-CC91-23710E261E35}"/>
              </a:ext>
            </a:extLst>
          </p:cNvPr>
          <p:cNvPicPr>
            <a:picLocks noChangeAspect="1"/>
          </p:cNvPicPr>
          <p:nvPr/>
        </p:nvPicPr>
        <p:blipFill>
          <a:blip r:embed="rId3"/>
          <a:stretch>
            <a:fillRect/>
          </a:stretch>
        </p:blipFill>
        <p:spPr>
          <a:xfrm>
            <a:off x="508000" y="2236082"/>
            <a:ext cx="2917422" cy="4131780"/>
          </a:xfrm>
          <a:prstGeom prst="rect">
            <a:avLst/>
          </a:prstGeom>
        </p:spPr>
      </p:pic>
      <p:pic>
        <p:nvPicPr>
          <p:cNvPr id="3" name="Picture 2">
            <a:extLst>
              <a:ext uri="{FF2B5EF4-FFF2-40B4-BE49-F238E27FC236}">
                <a16:creationId xmlns:a16="http://schemas.microsoft.com/office/drawing/2014/main" id="{16B43D88-16DF-5B6D-685E-637073CAB4A2}"/>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1B959851-3BB8-BDBA-D53F-45130F1FB97F}"/>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6840217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88946" y="2423349"/>
            <a:ext cx="4366894" cy="2013764"/>
          </a:xfrm>
          <a:prstGeom prst="rect">
            <a:avLst/>
          </a:prstGeom>
          <a:solidFill>
            <a:srgbClr val="E46C0A"/>
          </a:solidFill>
        </p:spPr>
        <p:txBody>
          <a:bodyPr lIns="44617" tIns="44617" rIns="44617" bIns="44617"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endParaRPr lang="en-US" sz="2400" dirty="0"/>
          </a:p>
          <a:p>
            <a:pPr algn="l" rtl="0"/>
            <a:r>
              <a:rPr lang="en-US" sz="2400" dirty="0"/>
              <a:t>  </a:t>
            </a:r>
            <a:r>
              <a:rPr lang="en-US" sz="2400" dirty="0" err="1"/>
              <a:t>इस</a:t>
            </a:r>
            <a:r>
              <a:rPr lang="en-US" sz="2400" dirty="0"/>
              <a:t> पाठ के पूरा होने पर </a:t>
            </a:r>
            <a:r>
              <a:rPr lang="en-US" sz="2400" dirty="0" err="1"/>
              <a:t>आप</a:t>
            </a:r>
            <a:r>
              <a:rPr lang="en-US" sz="2400" dirty="0"/>
              <a:t>  </a:t>
            </a:r>
            <a:r>
              <a:rPr lang="en-US" sz="2400" dirty="0" err="1"/>
              <a:t>निम्नलिखित</a:t>
            </a:r>
            <a:r>
              <a:rPr lang="en-US" sz="2400" dirty="0"/>
              <a:t> कार्य करने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4330687" y="393946"/>
            <a:ext cx="2695147" cy="633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9141" tIns="39141" rIns="39141" bIns="39141">
            <a:spAutoFit/>
          </a:bodyPr>
          <a:lstStyle>
            <a:lvl1pPr defTabSz="1896340">
              <a:defRPr sz="7200" b="1">
                <a:solidFill>
                  <a:srgbClr val="C00000"/>
                </a:solidFill>
                <a:latin typeface="Open Sans"/>
                <a:ea typeface="Open Sans"/>
                <a:cs typeface="Open Sans"/>
                <a:sym typeface="Open Sans"/>
              </a:defRPr>
            </a:lvl1pPr>
          </a:lstStyle>
          <a:p>
            <a:pPr algn="l" rtl="0"/>
            <a:r>
              <a:rPr sz="3600" dirty="0"/>
              <a:t>उद्देश्य</a:t>
            </a:r>
          </a:p>
        </p:txBody>
      </p:sp>
      <p:sp>
        <p:nvSpPr>
          <p:cNvPr id="7" name="Describe the emergency medical services (EMS) system in the area you reside.…">
            <a:extLst>
              <a:ext uri="{FF2B5EF4-FFF2-40B4-BE49-F238E27FC236}">
                <a16:creationId xmlns:a16="http://schemas.microsoft.com/office/drawing/2014/main" id="{DEDBCB8D-8E98-1C90-F0A8-E06822BA06CD}"/>
              </a:ext>
            </a:extLst>
          </p:cNvPr>
          <p:cNvSpPr txBox="1"/>
          <p:nvPr/>
        </p:nvSpPr>
        <p:spPr>
          <a:xfrm>
            <a:off x="5298252" y="1427395"/>
            <a:ext cx="6555823" cy="45110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a:spAutoFit/>
          </a:bodyPr>
          <a:lstStyle/>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पानी के अंदर गोताखोरी क्या है?</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पानी के अंदर होने वाली आम बीमारी.</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नाइट्रोजन नार्कोसिस, ऑक्सीजन विषाक्तता, कान बैरोट्रॉमा, फुफ्फुसीय अति मुद्रास्फीति सिंड्रोम और न्यूमोथोरैक्स का वर्णन करें।</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डूबने वाले व्यक्ति को प्राथमिक उपचार।</a:t>
            </a:r>
          </a:p>
        </p:txBody>
      </p:sp>
      <p:grpSp>
        <p:nvGrpSpPr>
          <p:cNvPr id="8" name="Group">
            <a:extLst>
              <a:ext uri="{FF2B5EF4-FFF2-40B4-BE49-F238E27FC236}">
                <a16:creationId xmlns:a16="http://schemas.microsoft.com/office/drawing/2014/main" id="{4D048C66-DD81-CB7C-31BA-5A9F922EBEC8}"/>
              </a:ext>
            </a:extLst>
          </p:cNvPr>
          <p:cNvGrpSpPr/>
          <p:nvPr/>
        </p:nvGrpSpPr>
        <p:grpSpPr>
          <a:xfrm>
            <a:off x="5110025" y="1582368"/>
            <a:ext cx="609600" cy="840979"/>
            <a:chOff x="0" y="115975"/>
            <a:chExt cx="1219200" cy="1681957"/>
          </a:xfrm>
        </p:grpSpPr>
        <p:sp>
          <p:nvSpPr>
            <p:cNvPr id="9" name="Circle">
              <a:extLst>
                <a:ext uri="{FF2B5EF4-FFF2-40B4-BE49-F238E27FC236}">
                  <a16:creationId xmlns:a16="http://schemas.microsoft.com/office/drawing/2014/main"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0" name="1">
              <a:extLst>
                <a:ext uri="{FF2B5EF4-FFF2-40B4-BE49-F238E27FC236}">
                  <a16:creationId xmlns:a16="http://schemas.microsoft.com/office/drawing/2014/main"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a:t>1</a:t>
              </a:r>
            </a:p>
          </p:txBody>
        </p:sp>
      </p:grpSp>
      <p:grpSp>
        <p:nvGrpSpPr>
          <p:cNvPr id="11" name="Group">
            <a:extLst>
              <a:ext uri="{FF2B5EF4-FFF2-40B4-BE49-F238E27FC236}">
                <a16:creationId xmlns:a16="http://schemas.microsoft.com/office/drawing/2014/main" id="{E3734219-751D-6153-9FC6-74B3C9E788F9}"/>
              </a:ext>
            </a:extLst>
          </p:cNvPr>
          <p:cNvGrpSpPr/>
          <p:nvPr/>
        </p:nvGrpSpPr>
        <p:grpSpPr>
          <a:xfrm>
            <a:off x="5135599" y="2404214"/>
            <a:ext cx="609600" cy="649145"/>
            <a:chOff x="0" y="115975"/>
            <a:chExt cx="1219200" cy="1681957"/>
          </a:xfrm>
        </p:grpSpPr>
        <p:sp>
          <p:nvSpPr>
            <p:cNvPr id="12" name="Circle">
              <a:extLst>
                <a:ext uri="{FF2B5EF4-FFF2-40B4-BE49-F238E27FC236}">
                  <a16:creationId xmlns:a16="http://schemas.microsoft.com/office/drawing/2014/main"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3" name="2">
              <a:extLst>
                <a:ext uri="{FF2B5EF4-FFF2-40B4-BE49-F238E27FC236}">
                  <a16:creationId xmlns:a16="http://schemas.microsoft.com/office/drawing/2014/main" id="{D57204E7-EA7D-FA51-87FB-0A44AA812E71}"/>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2</a:t>
              </a:r>
            </a:p>
          </p:txBody>
        </p:sp>
      </p:gr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a:t>
            </a:fld>
            <a:endParaRPr dirty="0"/>
          </a:p>
        </p:txBody>
      </p:sp>
      <p:grpSp>
        <p:nvGrpSpPr>
          <p:cNvPr id="3" name="Group">
            <a:extLst>
              <a:ext uri="{FF2B5EF4-FFF2-40B4-BE49-F238E27FC236}">
                <a16:creationId xmlns:a16="http://schemas.microsoft.com/office/drawing/2014/main" id="{FA1488B0-0AEB-4E14-59EE-B614FBC7A0E0}"/>
              </a:ext>
            </a:extLst>
          </p:cNvPr>
          <p:cNvGrpSpPr/>
          <p:nvPr/>
        </p:nvGrpSpPr>
        <p:grpSpPr>
          <a:xfrm>
            <a:off x="5101899" y="3053359"/>
            <a:ext cx="609600" cy="840979"/>
            <a:chOff x="0" y="115975"/>
            <a:chExt cx="1219200" cy="1681957"/>
          </a:xfrm>
        </p:grpSpPr>
        <p:sp>
          <p:nvSpPr>
            <p:cNvPr id="5" name="Circle">
              <a:extLst>
                <a:ext uri="{FF2B5EF4-FFF2-40B4-BE49-F238E27FC236}">
                  <a16:creationId xmlns:a16="http://schemas.microsoft.com/office/drawing/2014/main" id="{E5E1B7A7-2F9F-B60E-3E4D-E7CA05DFEF9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5" name="3">
              <a:extLst>
                <a:ext uri="{FF2B5EF4-FFF2-40B4-BE49-F238E27FC236}">
                  <a16:creationId xmlns:a16="http://schemas.microsoft.com/office/drawing/2014/main" id="{D4FCEFF7-608B-2C29-C85C-2634225DC02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3</a:t>
              </a:r>
            </a:p>
          </p:txBody>
        </p:sp>
      </p:grpSp>
      <p:grpSp>
        <p:nvGrpSpPr>
          <p:cNvPr id="16" name="Group">
            <a:extLst>
              <a:ext uri="{FF2B5EF4-FFF2-40B4-BE49-F238E27FC236}">
                <a16:creationId xmlns:a16="http://schemas.microsoft.com/office/drawing/2014/main" id="{E5A3CF2D-A39F-7777-7FCA-E1DCD0F8BAB0}"/>
              </a:ext>
            </a:extLst>
          </p:cNvPr>
          <p:cNvGrpSpPr/>
          <p:nvPr/>
        </p:nvGrpSpPr>
        <p:grpSpPr>
          <a:xfrm>
            <a:off x="5099298" y="5218433"/>
            <a:ext cx="609600" cy="840980"/>
            <a:chOff x="0" y="-110293"/>
            <a:chExt cx="1219200" cy="1681959"/>
          </a:xfrm>
        </p:grpSpPr>
        <p:sp>
          <p:nvSpPr>
            <p:cNvPr id="17" name="Circle">
              <a:extLst>
                <a:ext uri="{FF2B5EF4-FFF2-40B4-BE49-F238E27FC236}">
                  <a16:creationId xmlns:a16="http://schemas.microsoft.com/office/drawing/2014/main" id="{082D3C46-F430-1538-6C0F-F8ECEE6C8B6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8" name="4">
              <a:extLst>
                <a:ext uri="{FF2B5EF4-FFF2-40B4-BE49-F238E27FC236}">
                  <a16:creationId xmlns:a16="http://schemas.microsoft.com/office/drawing/2014/main" id="{02B44749-6453-CE73-35EA-D9EA4A77D1CE}"/>
                </a:ext>
              </a:extLst>
            </p:cNvPr>
            <p:cNvSpPr txBox="1"/>
            <p:nvPr/>
          </p:nvSpPr>
          <p:spPr>
            <a:xfrm>
              <a:off x="198304" y="-110293"/>
              <a:ext cx="822592" cy="1681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a:t>4</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A8E66-82F4-1DAC-865C-586BB01D79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99A813B-EAA7-FA02-6742-4A52EFEB4CE4}"/>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4E17B2B2-A114-A9AF-71F4-CB5839127EA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472DDDD-70D6-8A57-7B3C-A52377F345B3}"/>
              </a:ext>
            </a:extLst>
          </p:cNvPr>
          <p:cNvSpPr txBox="1"/>
          <p:nvPr/>
        </p:nvSpPr>
        <p:spPr>
          <a:xfrm>
            <a:off x="4282441" y="1868812"/>
            <a:ext cx="7538128" cy="3895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सीने में अचानक दर्द का दौरा अक्सर पहला लक्षण होता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सांस लेने में कठिनाई</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नीलिमा</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सीने में जकड़न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800" dirty="0">
              <a:solidFill>
                <a:schemeClr val="tx1"/>
              </a:solidFill>
            </a:endParaRPr>
          </a:p>
        </p:txBody>
      </p:sp>
      <p:sp>
        <p:nvSpPr>
          <p:cNvPr id="11" name="Line">
            <a:extLst>
              <a:ext uri="{FF2B5EF4-FFF2-40B4-BE49-F238E27FC236}">
                <a16:creationId xmlns:a16="http://schemas.microsoft.com/office/drawing/2014/main" id="{30F9C976-DEFB-F7CD-46A6-6BEBC043019D}"/>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464B9B1D-5811-A9E6-63F7-21C08340692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A4D19C76-50F6-D308-3ABF-BA12B6EA9D9F}"/>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F2D21BB4-7DB4-734B-BDF7-C36A20291C9F}"/>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B8894DA1-79D8-B1BD-A318-271710AD4F2B}"/>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20</a:t>
            </a:fld>
            <a:endParaRPr dirty="0"/>
          </a:p>
        </p:txBody>
      </p:sp>
      <p:sp>
        <p:nvSpPr>
          <p:cNvPr id="9" name="Course Purpose">
            <a:extLst>
              <a:ext uri="{FF2B5EF4-FFF2-40B4-BE49-F238E27FC236}">
                <a16:creationId xmlns:a16="http://schemas.microsoft.com/office/drawing/2014/main" id="{8A370E4F-2109-04B7-EA66-340D388A6C31}"/>
              </a:ext>
            </a:extLst>
          </p:cNvPr>
          <p:cNvSpPr txBox="1"/>
          <p:nvPr/>
        </p:nvSpPr>
        <p:spPr>
          <a:xfrm>
            <a:off x="508000" y="1539588"/>
            <a:ext cx="3574001" cy="577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लक्षण</a:t>
            </a:r>
          </a:p>
        </p:txBody>
      </p:sp>
      <p:pic>
        <p:nvPicPr>
          <p:cNvPr id="3" name="Picture 2">
            <a:extLst>
              <a:ext uri="{FF2B5EF4-FFF2-40B4-BE49-F238E27FC236}">
                <a16:creationId xmlns:a16="http://schemas.microsoft.com/office/drawing/2014/main" id="{FFE677FE-F51B-60C4-5479-205AE2EC952B}"/>
              </a:ext>
            </a:extLst>
          </p:cNvPr>
          <p:cNvPicPr>
            <a:picLocks noChangeAspect="1"/>
          </p:cNvPicPr>
          <p:nvPr/>
        </p:nvPicPr>
        <p:blipFill>
          <a:blip r:embed="rId3"/>
          <a:stretch>
            <a:fillRect/>
          </a:stretch>
        </p:blipFill>
        <p:spPr>
          <a:xfrm>
            <a:off x="922125" y="2346155"/>
            <a:ext cx="1945828" cy="4033082"/>
          </a:xfrm>
          <a:prstGeom prst="rect">
            <a:avLst/>
          </a:prstGeom>
        </p:spPr>
      </p:pic>
      <p:pic>
        <p:nvPicPr>
          <p:cNvPr id="2" name="Picture 1">
            <a:extLst>
              <a:ext uri="{FF2B5EF4-FFF2-40B4-BE49-F238E27FC236}">
                <a16:creationId xmlns:a16="http://schemas.microsoft.com/office/drawing/2014/main" id="{8900E5CB-A880-C527-8300-0E9776307FD0}"/>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A16AB9AE-C879-67A5-FA6B-8284C723A9F2}"/>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4465781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B1FD-960C-0431-C140-3859F2513E9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FDEF07-3C43-33C8-8CCE-B606C3DDC14F}"/>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06C821FA-B9BD-4135-D43E-DA333CBF9D1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35B61B-FB4A-889F-D07A-07FEE7B85D93}"/>
              </a:ext>
            </a:extLst>
          </p:cNvPr>
          <p:cNvSpPr txBox="1"/>
          <p:nvPr/>
        </p:nvSpPr>
        <p:spPr>
          <a:xfrm>
            <a:off x="4282441" y="1868812"/>
            <a:ext cx="7538128" cy="3614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spcBef>
                <a:spcPts val="2000"/>
              </a:spcBef>
              <a:buSzPct val="100000"/>
              <a:buFont typeface="Arial" panose="020B0604020202020204" pitchFamily="34" charset="0"/>
              <a:buChar char="•"/>
              <a:defRPr sz="5400">
                <a:latin typeface="Open Sans"/>
                <a:ea typeface="Open Sans"/>
                <a:cs typeface="Open Sans"/>
                <a:sym typeface="Open Sans"/>
              </a:defRPr>
            </a:pPr>
            <a:r>
              <a:rPr lang="hi-IN" sz="2800" dirty="0">
                <a:solidFill>
                  <a:schemeClr val="tx1"/>
                </a:solidFill>
              </a:rPr>
              <a:t>हाइपोथर्मिया, या कम शरीर का तापमान, एक ऐसी स्थिति है जो तब होती है जब आपके शरीर का तापमान 95 डिग्री फ़ारेनहाइट (35 डिग्री सेल्सियस) से नीचे चला जाता है।
यदि अनुपचारित छोड़ दिया जाता है, तो हाइपोथर्मिया से दिल का दौरा पड़ सकता है (जब आपका दिल धड़कना बंद कर देता है) और मृत्यु हो सकती है।</a:t>
            </a:r>
            <a:endParaRPr lang="en-US" sz="2800" dirty="0">
              <a:solidFill>
                <a:schemeClr val="tx1"/>
              </a:solidFill>
            </a:endParaRPr>
          </a:p>
        </p:txBody>
      </p:sp>
      <p:sp>
        <p:nvSpPr>
          <p:cNvPr id="11" name="Line">
            <a:extLst>
              <a:ext uri="{FF2B5EF4-FFF2-40B4-BE49-F238E27FC236}">
                <a16:creationId xmlns:a16="http://schemas.microsoft.com/office/drawing/2014/main" id="{38C11897-42C9-DFE4-82C9-F229C2C924C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6EC5EA8-F2E8-303D-12D9-0326050E701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BA21FB12-9FFD-EC39-9E45-F8F752901F1B}"/>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A70D0472-7015-8335-8B1D-896AC895011F}"/>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F474B96F-E0CD-8B1F-CAFD-7CE49A633D47}"/>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21</a:t>
            </a:fld>
            <a:endParaRPr dirty="0"/>
          </a:p>
        </p:txBody>
      </p:sp>
      <p:sp>
        <p:nvSpPr>
          <p:cNvPr id="9" name="Course Purpose">
            <a:extLst>
              <a:ext uri="{FF2B5EF4-FFF2-40B4-BE49-F238E27FC236}">
                <a16:creationId xmlns:a16="http://schemas.microsoft.com/office/drawing/2014/main" id="{54B2327B-3870-B1B7-2251-3A730B3004BC}"/>
              </a:ext>
            </a:extLst>
          </p:cNvPr>
          <p:cNvSpPr txBox="1"/>
          <p:nvPr/>
        </p:nvSpPr>
        <p:spPr>
          <a:xfrm>
            <a:off x="315458" y="1539617"/>
            <a:ext cx="3574001"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हाइपोथर्मिया</a:t>
            </a:r>
          </a:p>
        </p:txBody>
      </p:sp>
      <p:pic>
        <p:nvPicPr>
          <p:cNvPr id="2" name="Picture 1">
            <a:extLst>
              <a:ext uri="{FF2B5EF4-FFF2-40B4-BE49-F238E27FC236}">
                <a16:creationId xmlns:a16="http://schemas.microsoft.com/office/drawing/2014/main" id="{9192D60E-C12E-DAB5-7DD9-5C6DF369AA7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A2C61AEE-D804-42E9-C0AC-172ABD234ED2}"/>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2189650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9B143-C72E-FA5B-1C6F-4940D28F66B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13E4A32-0850-0104-257E-3E9669ECACC3}"/>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D8D6358E-60CF-2597-79FE-7C369AEEBD9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9FFCDAF-A562-3D12-756E-548A3083C6F6}"/>
              </a:ext>
            </a:extLst>
          </p:cNvPr>
          <p:cNvSpPr txBox="1"/>
          <p:nvPr/>
        </p:nvSpPr>
        <p:spPr>
          <a:xfrm>
            <a:off x="4282441" y="2204864"/>
            <a:ext cx="7538128" cy="3638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हाइपोथर्मिया के लक्षण स्थिति की गंभीरता के आधार पर भिन्न होते हैं।</a:t>
            </a:r>
          </a:p>
          <a:p>
            <a:pPr algn="l" rtl="0">
              <a:spcBef>
                <a:spcPts val="2000"/>
              </a:spcBef>
              <a:buSzPct val="100000"/>
              <a:defRPr sz="5400">
                <a:latin typeface="Open Sans"/>
                <a:ea typeface="Open Sans"/>
                <a:cs typeface="Open Sans"/>
                <a:sym typeface="Open Sans"/>
              </a:defRPr>
            </a:pPr>
            <a:endParaRPr lang="en-US" sz="28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800" dirty="0">
                <a:solidFill>
                  <a:schemeClr val="tx1"/>
                </a:solidFill>
              </a:rPr>
              <a:t>हाइपोथर्मिया के चरणों में हल्का, मध्यम और गंभीर शामिल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800" dirty="0">
              <a:solidFill>
                <a:schemeClr val="tx1"/>
              </a:solidFill>
            </a:endParaRPr>
          </a:p>
        </p:txBody>
      </p:sp>
      <p:sp>
        <p:nvSpPr>
          <p:cNvPr id="11" name="Line">
            <a:extLst>
              <a:ext uri="{FF2B5EF4-FFF2-40B4-BE49-F238E27FC236}">
                <a16:creationId xmlns:a16="http://schemas.microsoft.com/office/drawing/2014/main" id="{54C5F9F2-89C2-447A-F052-4767A65C81D4}"/>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8C08977C-BE83-36BC-2A65-E579FE47904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32D1A3E4-6C6D-1266-95DE-8C873251E784}"/>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0C1A3003-80EE-6354-EC32-45A12C98BFB3}"/>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577EB629-923F-543C-2DAB-BBF102410C43}"/>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22</a:t>
            </a:fld>
            <a:endParaRPr dirty="0"/>
          </a:p>
        </p:txBody>
      </p:sp>
      <p:sp>
        <p:nvSpPr>
          <p:cNvPr id="9" name="Course Purpose">
            <a:extLst>
              <a:ext uri="{FF2B5EF4-FFF2-40B4-BE49-F238E27FC236}">
                <a16:creationId xmlns:a16="http://schemas.microsoft.com/office/drawing/2014/main" id="{DBEFE713-54C9-896B-205D-44925C2D9B7F}"/>
              </a:ext>
            </a:extLst>
          </p:cNvPr>
          <p:cNvSpPr txBox="1"/>
          <p:nvPr/>
        </p:nvSpPr>
        <p:spPr>
          <a:xfrm>
            <a:off x="315458" y="1539617"/>
            <a:ext cx="3574001" cy="157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संकेत और लक्षण</a:t>
            </a:r>
            <a:br>
              <a:rPr lang="en-IN" sz="3600" dirty="0"/>
            </a:br>
            <a:r>
              <a:rPr lang="en-IN" sz="3600" dirty="0"/>
              <a:t> </a:t>
            </a:r>
          </a:p>
        </p:txBody>
      </p:sp>
      <p:pic>
        <p:nvPicPr>
          <p:cNvPr id="2" name="Picture 1">
            <a:extLst>
              <a:ext uri="{FF2B5EF4-FFF2-40B4-BE49-F238E27FC236}">
                <a16:creationId xmlns:a16="http://schemas.microsoft.com/office/drawing/2014/main" id="{E468F765-5426-6ABA-7CE2-118EC1E39E2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A5A3AF50-7D7F-053A-815B-5F433DFCA411}"/>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36244126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0A6-BF09-FB35-3D50-8F37176FBF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89EE526-EC28-D654-51B1-9340ECD65139}"/>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9698C777-CDDD-BCC5-6C87-F9033905488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8358F93-570C-9D3F-79B9-91ABF64E74AE}"/>
              </a:ext>
            </a:extLst>
          </p:cNvPr>
          <p:cNvSpPr txBox="1"/>
          <p:nvPr/>
        </p:nvSpPr>
        <p:spPr>
          <a:xfrm>
            <a:off x="4206646" y="2002734"/>
            <a:ext cx="7538128" cy="4967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हाइपोथर्मिया उपचार में आगे की ऊष्मा हानि को रोकना और पुनः गर्म करने की प्रक्रिया शामिल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व्यक्ति को गर्म, सूखे स्थान पर ले जाएं।</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गीले कपड़े उतारकर सूखे कपड़े पहनाएं।</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उन्हें जैकेट, टोपी और कंबल से ढक दें।</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उनकी त्वचा पर बाहरी गर्मी लगाएं, जैसे हीट लैंप या हॉट पैक।</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p:txBody>
      </p:sp>
      <p:sp>
        <p:nvSpPr>
          <p:cNvPr id="11" name="Line">
            <a:extLst>
              <a:ext uri="{FF2B5EF4-FFF2-40B4-BE49-F238E27FC236}">
                <a16:creationId xmlns:a16="http://schemas.microsoft.com/office/drawing/2014/main" id="{5039EF68-A9E0-A6A2-083F-D5DC62350AC1}"/>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AD213581-23E1-E777-CA5A-A21DB0D0DF4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525F2D4D-E72F-B600-5D07-A4FE3E755D34}"/>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175BF344-8E0F-0116-96EB-659EAD7EAB6A}"/>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AA30E374-3366-9C99-4C9B-088885CE0D20}"/>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23</a:t>
            </a:fld>
            <a:endParaRPr dirty="0"/>
          </a:p>
        </p:txBody>
      </p:sp>
      <p:sp>
        <p:nvSpPr>
          <p:cNvPr id="9" name="Course Purpose">
            <a:extLst>
              <a:ext uri="{FF2B5EF4-FFF2-40B4-BE49-F238E27FC236}">
                <a16:creationId xmlns:a16="http://schemas.microsoft.com/office/drawing/2014/main" id="{1DBC4B51-DD7A-3170-8BA7-C6486535C1BE}"/>
              </a:ext>
            </a:extLst>
          </p:cNvPr>
          <p:cNvSpPr txBox="1"/>
          <p:nvPr/>
        </p:nvSpPr>
        <p:spPr>
          <a:xfrm>
            <a:off x="315458" y="1539617"/>
            <a:ext cx="3574001" cy="207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अस्पताल पूर्व उपचार</a:t>
            </a:r>
            <a:br>
              <a:rPr lang="en-IN" sz="3600" dirty="0"/>
            </a:br>
            <a:r>
              <a:rPr lang="en-IN" sz="3600" dirty="0"/>
              <a:t> </a:t>
            </a:r>
          </a:p>
        </p:txBody>
      </p:sp>
      <p:pic>
        <p:nvPicPr>
          <p:cNvPr id="2" name="Picture 1">
            <a:extLst>
              <a:ext uri="{FF2B5EF4-FFF2-40B4-BE49-F238E27FC236}">
                <a16:creationId xmlns:a16="http://schemas.microsoft.com/office/drawing/2014/main" id="{F2EA6ED9-39BB-962D-63FE-68DDDE65DF5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E688B397-6C3E-4E43-3A04-8A2348CB4A05}"/>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5742171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4B9A-C91A-85CB-DB61-7599CAD5FBB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29EAE02-BA4A-92EC-FB55-896C08B4032E}"/>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14356117-1C7B-4CF1-AF51-7FEFC9E3281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358C74-F38C-2094-F919-E1BB61BC0A2C}"/>
              </a:ext>
            </a:extLst>
          </p:cNvPr>
          <p:cNvSpPr txBox="1"/>
          <p:nvPr/>
        </p:nvSpPr>
        <p:spPr>
          <a:xfrm>
            <a:off x="4206646" y="2002734"/>
            <a:ext cx="7538128" cy="2977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डूबना वह स्थिति है जब पीड़ित व्यक्ति अपने श्वसन पथ या आहार नली के माध्यम से पानी अंदर ले लेता है या निगल लेता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lgn="just">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err="1">
                <a:solidFill>
                  <a:schemeClr val="tx1"/>
                </a:solidFill>
              </a:rPr>
              <a:t>पीड़ित</a:t>
            </a:r>
            <a:r>
              <a:rPr lang="en-US" sz="2400" dirty="0">
                <a:solidFill>
                  <a:schemeClr val="tx1"/>
                </a:solidFill>
              </a:rPr>
              <a:t> </a:t>
            </a:r>
            <a:r>
              <a:rPr lang="en-US" sz="2400" dirty="0" err="1">
                <a:solidFill>
                  <a:schemeClr val="tx1"/>
                </a:solidFill>
              </a:rPr>
              <a:t>व्यक्ति</a:t>
            </a:r>
            <a:r>
              <a:rPr lang="en-US" sz="2400" dirty="0">
                <a:solidFill>
                  <a:schemeClr val="tx1"/>
                </a:solidFill>
              </a:rPr>
              <a:t> </a:t>
            </a:r>
            <a:r>
              <a:rPr lang="en-US" sz="2400" dirty="0" err="1">
                <a:solidFill>
                  <a:schemeClr val="tx1"/>
                </a:solidFill>
              </a:rPr>
              <a:t>दम</a:t>
            </a:r>
            <a:r>
              <a:rPr lang="en-US" sz="2400" dirty="0">
                <a:solidFill>
                  <a:schemeClr val="tx1"/>
                </a:solidFill>
              </a:rPr>
              <a:t> </a:t>
            </a:r>
            <a:r>
              <a:rPr lang="en-US" sz="2400" dirty="0" err="1">
                <a:solidFill>
                  <a:schemeClr val="tx1"/>
                </a:solidFill>
              </a:rPr>
              <a:t>घुटने</a:t>
            </a:r>
            <a:r>
              <a:rPr lang="en-US" sz="2400" dirty="0">
                <a:solidFill>
                  <a:schemeClr val="tx1"/>
                </a:solidFill>
              </a:rPr>
              <a:t> </a:t>
            </a:r>
            <a:r>
              <a:rPr lang="en-US" sz="2400" dirty="0" err="1">
                <a:solidFill>
                  <a:schemeClr val="tx1"/>
                </a:solidFill>
              </a:rPr>
              <a:t>के</a:t>
            </a:r>
            <a:r>
              <a:rPr lang="en-US" sz="2400" dirty="0">
                <a:solidFill>
                  <a:schemeClr val="tx1"/>
                </a:solidFill>
              </a:rPr>
              <a:t> </a:t>
            </a:r>
            <a:r>
              <a:rPr lang="en-US" sz="2400" dirty="0" err="1">
                <a:solidFill>
                  <a:schemeClr val="tx1"/>
                </a:solidFill>
              </a:rPr>
              <a:t>कारण</a:t>
            </a:r>
            <a:r>
              <a:rPr lang="en-US" sz="2400" dirty="0">
                <a:solidFill>
                  <a:schemeClr val="tx1"/>
                </a:solidFill>
              </a:rPr>
              <a:t> 24 घंटे </a:t>
            </a:r>
            <a:r>
              <a:rPr lang="en-US" sz="2400" dirty="0" err="1">
                <a:solidFill>
                  <a:schemeClr val="tx1"/>
                </a:solidFill>
              </a:rPr>
              <a:t>के</a:t>
            </a:r>
            <a:r>
              <a:rPr lang="en-US" sz="2400" dirty="0">
                <a:solidFill>
                  <a:schemeClr val="tx1"/>
                </a:solidFill>
              </a:rPr>
              <a:t> </a:t>
            </a:r>
            <a:r>
              <a:rPr lang="en-US" sz="2400" dirty="0" err="1">
                <a:solidFill>
                  <a:schemeClr val="tx1"/>
                </a:solidFill>
              </a:rPr>
              <a:t>भीतर</a:t>
            </a:r>
            <a:r>
              <a:rPr lang="en-US" sz="2400" dirty="0">
                <a:solidFill>
                  <a:schemeClr val="tx1"/>
                </a:solidFill>
              </a:rPr>
              <a:t> </a:t>
            </a:r>
            <a:r>
              <a:rPr lang="en-US" sz="2400" dirty="0" err="1">
                <a:solidFill>
                  <a:schemeClr val="tx1"/>
                </a:solidFill>
              </a:rPr>
              <a:t>मृत्यु</a:t>
            </a:r>
            <a:r>
              <a:rPr lang="en-US" sz="2400" dirty="0">
                <a:solidFill>
                  <a:schemeClr val="tx1"/>
                </a:solidFill>
              </a:rPr>
              <a:t> </a:t>
            </a:r>
            <a:r>
              <a:rPr lang="en-US" sz="2400" dirty="0" err="1">
                <a:solidFill>
                  <a:schemeClr val="tx1"/>
                </a:solidFill>
              </a:rPr>
              <a:t>हो</a:t>
            </a:r>
            <a:r>
              <a:rPr lang="en-US" sz="2400" dirty="0">
                <a:solidFill>
                  <a:schemeClr val="tx1"/>
                </a:solidFill>
              </a:rPr>
              <a:t> </a:t>
            </a:r>
            <a:r>
              <a:rPr lang="en-US" sz="2400" dirty="0" err="1">
                <a:solidFill>
                  <a:schemeClr val="tx1"/>
                </a:solidFill>
              </a:rPr>
              <a:t>जाती</a:t>
            </a:r>
            <a:r>
              <a:rPr lang="en-US" sz="2400" dirty="0">
                <a:solidFill>
                  <a:schemeClr val="tx1"/>
                </a:solidFill>
              </a:rPr>
              <a:t> </a:t>
            </a:r>
            <a:r>
              <a:rPr lang="en-US" sz="2400" dirty="0" err="1">
                <a:solidFill>
                  <a:schemeClr val="tx1"/>
                </a:solidFill>
              </a:rPr>
              <a:t>है</a:t>
            </a:r>
            <a:r>
              <a:rPr lang="en-US" sz="2400" dirty="0">
                <a:solidFill>
                  <a:schemeClr val="tx1"/>
                </a:solidFill>
              </a:rPr>
              <a:t> ।</a:t>
            </a:r>
          </a:p>
        </p:txBody>
      </p:sp>
      <p:sp>
        <p:nvSpPr>
          <p:cNvPr id="11" name="Line">
            <a:extLst>
              <a:ext uri="{FF2B5EF4-FFF2-40B4-BE49-F238E27FC236}">
                <a16:creationId xmlns:a16="http://schemas.microsoft.com/office/drawing/2014/main" id="{8E1BED84-7954-3ED6-89AD-ED103D502C0A}"/>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52676A0B-7181-0269-B0DD-A139ECE0DE77}"/>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7430C03-1688-B569-17CA-1B583CAD0471}"/>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B8306B43-E8AB-B972-8860-65EE719F5D35}"/>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8FC23E88-1630-45BF-10DD-150854787D83}"/>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24</a:t>
            </a:fld>
            <a:endParaRPr dirty="0"/>
          </a:p>
        </p:txBody>
      </p:sp>
      <p:sp>
        <p:nvSpPr>
          <p:cNvPr id="9" name="Course Purpose">
            <a:extLst>
              <a:ext uri="{FF2B5EF4-FFF2-40B4-BE49-F238E27FC236}">
                <a16:creationId xmlns:a16="http://schemas.microsoft.com/office/drawing/2014/main" id="{2D7EB61E-B7F0-4D49-5F16-287ADC5E2439}"/>
              </a:ext>
            </a:extLst>
          </p:cNvPr>
          <p:cNvSpPr txBox="1"/>
          <p:nvPr/>
        </p:nvSpPr>
        <p:spPr>
          <a:xfrm>
            <a:off x="315458" y="1539617"/>
            <a:ext cx="3574001" cy="207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डूबना</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C4F2B24E-9ADC-6E5A-1B03-15BF879003AC}"/>
              </a:ext>
            </a:extLst>
          </p:cNvPr>
          <p:cNvPicPr>
            <a:picLocks noChangeAspect="1"/>
          </p:cNvPicPr>
          <p:nvPr/>
        </p:nvPicPr>
        <p:blipFill>
          <a:blip r:embed="rId3"/>
          <a:stretch>
            <a:fillRect/>
          </a:stretch>
        </p:blipFill>
        <p:spPr>
          <a:xfrm>
            <a:off x="315457" y="2985307"/>
            <a:ext cx="3574001" cy="2721115"/>
          </a:xfrm>
          <a:prstGeom prst="rect">
            <a:avLst/>
          </a:prstGeom>
        </p:spPr>
      </p:pic>
      <p:pic>
        <p:nvPicPr>
          <p:cNvPr id="3" name="Picture 2">
            <a:extLst>
              <a:ext uri="{FF2B5EF4-FFF2-40B4-BE49-F238E27FC236}">
                <a16:creationId xmlns:a16="http://schemas.microsoft.com/office/drawing/2014/main" id="{8BDD9633-27AC-FBA5-6169-824C9B7032F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53DD9F10-FAF1-B726-F14E-45D98B93DF8C}"/>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2543460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EFA72-2DCE-4C63-18BF-A766586CB50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8495A62-D204-7B1E-BD92-057CA3DF499F}"/>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4145456-2490-A3DC-DD47-E0BCE9EB6A9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D402CB7-4FFC-E99B-4501-E095872E94A4}"/>
              </a:ext>
            </a:extLst>
          </p:cNvPr>
          <p:cNvSpPr txBox="1"/>
          <p:nvPr/>
        </p:nvSpPr>
        <p:spPr>
          <a:xfrm>
            <a:off x="4206646" y="2216309"/>
            <a:ext cx="7538128" cy="308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दौरा पड़ना, पानी के पास बेहोश होना।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आत्मघाती</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स्विमिंग पूल में डूबना.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छोटे बच्चे बाथटब में डूब जाते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नौका विहार के दौरान गिरना।</a:t>
            </a:r>
          </a:p>
        </p:txBody>
      </p:sp>
      <p:sp>
        <p:nvSpPr>
          <p:cNvPr id="11" name="Line">
            <a:extLst>
              <a:ext uri="{FF2B5EF4-FFF2-40B4-BE49-F238E27FC236}">
                <a16:creationId xmlns:a16="http://schemas.microsoft.com/office/drawing/2014/main" id="{E26F5DF5-ECC2-B7E5-F0D8-948AC83BDE18}"/>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C646D820-3113-74BE-D3A3-299734E60AA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CD730F71-B283-8291-46BD-C8983E5B1243}"/>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A260D42A-DAC3-13D9-C9E7-07016EABEB6B}"/>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5ACE64C6-8E5E-CFD0-C495-61DE6CD47792}"/>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25</a:t>
            </a:fld>
            <a:endParaRPr dirty="0"/>
          </a:p>
        </p:txBody>
      </p:sp>
      <p:sp>
        <p:nvSpPr>
          <p:cNvPr id="9" name="Course Purpose">
            <a:extLst>
              <a:ext uri="{FF2B5EF4-FFF2-40B4-BE49-F238E27FC236}">
                <a16:creationId xmlns:a16="http://schemas.microsoft.com/office/drawing/2014/main" id="{DDF8E175-B829-6EDE-3834-39A4C39BE73B}"/>
              </a:ext>
            </a:extLst>
          </p:cNvPr>
          <p:cNvSpPr txBox="1"/>
          <p:nvPr/>
        </p:nvSpPr>
        <p:spPr>
          <a:xfrm>
            <a:off x="315458" y="1539617"/>
            <a:ext cx="3574001" cy="207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कारण</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77EDA079-5D16-AF28-BA4F-57A9BA112049}"/>
              </a:ext>
            </a:extLst>
          </p:cNvPr>
          <p:cNvPicPr>
            <a:picLocks noChangeAspect="1"/>
          </p:cNvPicPr>
          <p:nvPr/>
        </p:nvPicPr>
        <p:blipFill>
          <a:blip r:embed="rId3"/>
          <a:stretch>
            <a:fillRect/>
          </a:stretch>
        </p:blipFill>
        <p:spPr>
          <a:xfrm>
            <a:off x="315457" y="2985307"/>
            <a:ext cx="3574001" cy="2721115"/>
          </a:xfrm>
          <a:prstGeom prst="rect">
            <a:avLst/>
          </a:prstGeom>
        </p:spPr>
      </p:pic>
      <p:pic>
        <p:nvPicPr>
          <p:cNvPr id="3" name="Picture 2">
            <a:extLst>
              <a:ext uri="{FF2B5EF4-FFF2-40B4-BE49-F238E27FC236}">
                <a16:creationId xmlns:a16="http://schemas.microsoft.com/office/drawing/2014/main" id="{090EEB9E-63C8-F2C4-323F-72F35E7B3B8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DCCA88B3-AE38-0C31-A8D8-74AB2B1255FC}"/>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2174767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5D50-6D37-CC82-E88E-1E0AD05191D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6939A7D-4A50-5187-4AF5-46385C7B1E4C}"/>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A41426D4-6C08-4AE3-1F08-BFA05D7EB9D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B7F800-D732-1D5A-C825-1805C4641B8D}"/>
              </a:ext>
            </a:extLst>
          </p:cNvPr>
          <p:cNvSpPr txBox="1"/>
          <p:nvPr/>
        </p:nvSpPr>
        <p:spPr>
          <a:xfrm>
            <a:off x="4152192" y="1806166"/>
            <a:ext cx="7538128" cy="4818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शरीर गीला है, हाथ-पैर ठंडे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शरीर का रंग नीला पड़ना, विशेषकर होठों का।</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मुंह से झागदार स्राव, उल्टी।</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श्वास की दर में वृद्धि/कमी/श्वास का अनुपस्थित होना।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असामान्य ध्वनि.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हृदय गति में कमी.</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न साँस चल रही है, न नाड़ी चल रही है।</a:t>
            </a:r>
          </a:p>
        </p:txBody>
      </p:sp>
      <p:sp>
        <p:nvSpPr>
          <p:cNvPr id="11" name="Line">
            <a:extLst>
              <a:ext uri="{FF2B5EF4-FFF2-40B4-BE49-F238E27FC236}">
                <a16:creationId xmlns:a16="http://schemas.microsoft.com/office/drawing/2014/main" id="{46433A89-A1A0-1B52-3DAF-43D99EA0E0BF}"/>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739A6BA9-ACF2-9CF0-F6D9-830A4A56EEE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95DF5D3C-7A1D-F25C-95E3-B8E0BBC65432}"/>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10DBCF96-D39B-5FC5-1BB7-AC3C11B6108E}"/>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D34C0E59-9705-70B7-EF5D-803D8EA0EC8A}"/>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26</a:t>
            </a:fld>
            <a:endParaRPr dirty="0"/>
          </a:p>
        </p:txBody>
      </p:sp>
      <p:sp>
        <p:nvSpPr>
          <p:cNvPr id="9" name="Course Purpose">
            <a:extLst>
              <a:ext uri="{FF2B5EF4-FFF2-40B4-BE49-F238E27FC236}">
                <a16:creationId xmlns:a16="http://schemas.microsoft.com/office/drawing/2014/main" id="{FF5309E4-EB1D-8C75-CB6C-4B4305E53C7E}"/>
              </a:ext>
            </a:extLst>
          </p:cNvPr>
          <p:cNvSpPr txBox="1"/>
          <p:nvPr/>
        </p:nvSpPr>
        <p:spPr>
          <a:xfrm>
            <a:off x="315458" y="1539617"/>
            <a:ext cx="3574001" cy="2572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संकेत और लक्षण</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943A811D-608F-6D6E-C5AE-A7B7D8D16138}"/>
              </a:ext>
            </a:extLst>
          </p:cNvPr>
          <p:cNvPicPr>
            <a:picLocks noChangeAspect="1"/>
          </p:cNvPicPr>
          <p:nvPr/>
        </p:nvPicPr>
        <p:blipFill>
          <a:blip r:embed="rId3"/>
          <a:stretch>
            <a:fillRect/>
          </a:stretch>
        </p:blipFill>
        <p:spPr>
          <a:xfrm>
            <a:off x="315457" y="3175613"/>
            <a:ext cx="3574001" cy="2721115"/>
          </a:xfrm>
          <a:prstGeom prst="rect">
            <a:avLst/>
          </a:prstGeom>
        </p:spPr>
      </p:pic>
      <p:pic>
        <p:nvPicPr>
          <p:cNvPr id="3" name="Picture 2">
            <a:extLst>
              <a:ext uri="{FF2B5EF4-FFF2-40B4-BE49-F238E27FC236}">
                <a16:creationId xmlns:a16="http://schemas.microsoft.com/office/drawing/2014/main" id="{FFA96F03-6839-654B-3343-8E9580279A32}"/>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892D3265-DE47-FF13-184C-8768499F68C7}"/>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57110196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89D9B-64A7-D847-BDC0-59929724589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AE68E5D-598D-A786-0307-204DF22AFB93}"/>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25B7FF2D-3E2F-701F-48DF-F0B4EC2E5FC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1343E5C-6DD6-831C-6588-5F8C9A9F1919}"/>
              </a:ext>
            </a:extLst>
          </p:cNvPr>
          <p:cNvSpPr txBox="1"/>
          <p:nvPr/>
        </p:nvSpPr>
        <p:spPr>
          <a:xfrm>
            <a:off x="4152192" y="1806166"/>
            <a:ext cx="7538128" cy="3492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डूबने के दौरान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आपकी सुरक्षा सर्वप्रथम: पानी में न कूदें।</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कोई हल्की वस्तु (लाइफ जैकेट, लकड़ी </a:t>
            </a:r>
            <a:r>
              <a:rPr lang="en-US" sz="2400" dirty="0" err="1">
                <a:solidFill>
                  <a:schemeClr val="tx1"/>
                </a:solidFill>
              </a:rPr>
              <a:t>का</a:t>
            </a:r>
            <a:r>
              <a:rPr lang="en-US" sz="2400" dirty="0">
                <a:solidFill>
                  <a:schemeClr val="tx1"/>
                </a:solidFill>
              </a:rPr>
              <a:t> </a:t>
            </a:r>
            <a:r>
              <a:rPr lang="en-US" sz="2400" dirty="0" err="1">
                <a:solidFill>
                  <a:schemeClr val="tx1"/>
                </a:solidFill>
              </a:rPr>
              <a:t>डंडा</a:t>
            </a:r>
            <a:r>
              <a:rPr lang="en-US" sz="2400" dirty="0">
                <a:solidFill>
                  <a:schemeClr val="tx1"/>
                </a:solidFill>
              </a:rPr>
              <a:t>) ,</a:t>
            </a:r>
            <a:r>
              <a:rPr lang="en-US" sz="2400" dirty="0" err="1">
                <a:solidFill>
                  <a:schemeClr val="tx1"/>
                </a:solidFill>
              </a:rPr>
              <a:t>रस्सी</a:t>
            </a:r>
            <a:r>
              <a:rPr lang="hi-IN" sz="2400" dirty="0">
                <a:solidFill>
                  <a:schemeClr val="tx1"/>
                </a:solidFill>
              </a:rPr>
              <a:t> </a:t>
            </a:r>
            <a:r>
              <a:rPr lang="en-US" sz="2400" dirty="0">
                <a:solidFill>
                  <a:schemeClr val="tx1"/>
                </a:solidFill>
              </a:rPr>
              <a:t> रोगी को पकड़ने </a:t>
            </a:r>
            <a:r>
              <a:rPr lang="en-US" sz="2400" dirty="0" err="1">
                <a:solidFill>
                  <a:schemeClr val="tx1"/>
                </a:solidFill>
              </a:rPr>
              <a:t>के</a:t>
            </a:r>
            <a:r>
              <a:rPr lang="en-US" sz="2400" dirty="0">
                <a:solidFill>
                  <a:schemeClr val="tx1"/>
                </a:solidFill>
              </a:rPr>
              <a:t> </a:t>
            </a:r>
            <a:r>
              <a:rPr lang="en-US" sz="2400" dirty="0" err="1">
                <a:solidFill>
                  <a:schemeClr val="tx1"/>
                </a:solidFill>
              </a:rPr>
              <a:t>लिए</a:t>
            </a:r>
            <a:r>
              <a:rPr lang="hi-IN" sz="2400" dirty="0">
                <a:solidFill>
                  <a:schemeClr val="tx1"/>
                </a:solidFill>
              </a:rPr>
              <a:t> </a:t>
            </a:r>
            <a:r>
              <a:rPr lang="en-US" sz="2400" dirty="0" err="1">
                <a:solidFill>
                  <a:schemeClr val="tx1"/>
                </a:solidFill>
              </a:rPr>
              <a:t>फेंकें</a:t>
            </a:r>
            <a:r>
              <a:rPr lang="en-US" sz="2400" dirty="0">
                <a:solidFill>
                  <a:schemeClr val="tx1"/>
                </a:solidFill>
              </a:rPr>
              <a:t> ।</a:t>
            </a:r>
          </a:p>
        </p:txBody>
      </p:sp>
      <p:sp>
        <p:nvSpPr>
          <p:cNvPr id="11" name="Line">
            <a:extLst>
              <a:ext uri="{FF2B5EF4-FFF2-40B4-BE49-F238E27FC236}">
                <a16:creationId xmlns:a16="http://schemas.microsoft.com/office/drawing/2014/main" id="{014D780D-019C-3CBA-2AF4-38944C95A67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2B42069B-EECF-538F-7F34-19A078B4184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0F624452-01C6-E528-557A-9EF28DEC3D78}"/>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71D577F0-0931-8D42-8E21-6C9FB984859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BEF41DD9-4AED-A95E-08E1-094510DC3BA2}"/>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27</a:t>
            </a:fld>
            <a:endParaRPr dirty="0"/>
          </a:p>
        </p:txBody>
      </p:sp>
      <p:sp>
        <p:nvSpPr>
          <p:cNvPr id="9" name="Course Purpose">
            <a:extLst>
              <a:ext uri="{FF2B5EF4-FFF2-40B4-BE49-F238E27FC236}">
                <a16:creationId xmlns:a16="http://schemas.microsoft.com/office/drawing/2014/main" id="{A7B69220-BF16-7A08-E13E-BFC4C6670353}"/>
              </a:ext>
            </a:extLst>
          </p:cNvPr>
          <p:cNvSpPr txBox="1"/>
          <p:nvPr/>
        </p:nvSpPr>
        <p:spPr>
          <a:xfrm>
            <a:off x="397562" y="1094093"/>
            <a:ext cx="3574001" cy="25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प्राथमिक चिकित्सा प्रबंधन</a:t>
            </a:r>
            <a:br>
              <a:rPr lang="en-IN" sz="3600" dirty="0"/>
            </a:br>
            <a:br>
              <a:rPr lang="en-IN" sz="3600" dirty="0"/>
            </a:br>
            <a:r>
              <a:rPr lang="en-IN" sz="3600" dirty="0"/>
              <a:t> </a:t>
            </a:r>
          </a:p>
        </p:txBody>
      </p:sp>
      <p:pic>
        <p:nvPicPr>
          <p:cNvPr id="3" name="Picture 2">
            <a:extLst>
              <a:ext uri="{FF2B5EF4-FFF2-40B4-BE49-F238E27FC236}">
                <a16:creationId xmlns:a16="http://schemas.microsoft.com/office/drawing/2014/main" id="{EABE3A62-D2AE-79AD-534D-CF9585468365}"/>
              </a:ext>
            </a:extLst>
          </p:cNvPr>
          <p:cNvPicPr>
            <a:picLocks noChangeAspect="1"/>
          </p:cNvPicPr>
          <p:nvPr/>
        </p:nvPicPr>
        <p:blipFill>
          <a:blip r:embed="rId3"/>
          <a:stretch>
            <a:fillRect/>
          </a:stretch>
        </p:blipFill>
        <p:spPr>
          <a:xfrm>
            <a:off x="501680" y="2904286"/>
            <a:ext cx="2740677" cy="3657322"/>
          </a:xfrm>
          <a:prstGeom prst="rect">
            <a:avLst/>
          </a:prstGeom>
        </p:spPr>
      </p:pic>
      <p:pic>
        <p:nvPicPr>
          <p:cNvPr id="2" name="Picture 1">
            <a:extLst>
              <a:ext uri="{FF2B5EF4-FFF2-40B4-BE49-F238E27FC236}">
                <a16:creationId xmlns:a16="http://schemas.microsoft.com/office/drawing/2014/main" id="{C9DE04FA-D331-E8F5-806E-186702657CC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CB571C58-187E-7108-1E7A-101944ED752D}"/>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76217979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2B21-8482-15F5-399A-592A89D96A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2F1A0D2-1FDC-75DB-1A8A-5FDBE727F2A7}"/>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93333C61-602A-70B0-1937-C9912C86EC4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FECA6A5-C65E-F488-39DB-1C939E75F33E}"/>
              </a:ext>
            </a:extLst>
          </p:cNvPr>
          <p:cNvSpPr txBox="1"/>
          <p:nvPr/>
        </p:nvSpPr>
        <p:spPr>
          <a:xfrm>
            <a:off x="4171272" y="1777936"/>
            <a:ext cx="7538128" cy="1773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hi-IN" sz="2400" dirty="0">
                <a:solidFill>
                  <a:schemeClr val="tx1"/>
                </a:solidFill>
              </a:rPr>
              <a:t>रोगी को नीचे से बचाएं।
रोगी को समतल सतह पर लिटाएं।
सभी गीले कपड़े उतार दें और रोगी को गर्म रखें।</a:t>
            </a:r>
            <a:endParaRPr lang="en-US" sz="2400" dirty="0">
              <a:solidFill>
                <a:schemeClr val="tx1"/>
              </a:solidFill>
            </a:endParaRPr>
          </a:p>
        </p:txBody>
      </p:sp>
      <p:sp>
        <p:nvSpPr>
          <p:cNvPr id="11" name="Line">
            <a:extLst>
              <a:ext uri="{FF2B5EF4-FFF2-40B4-BE49-F238E27FC236}">
                <a16:creationId xmlns:a16="http://schemas.microsoft.com/office/drawing/2014/main" id="{92EE12ED-5F30-A297-EF68-84B3607471D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B23FFC3-9DEA-4B97-9ADB-53E7042893F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274B81D5-9C3E-9BE4-501F-543231B959D4}"/>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ED248E2C-B18C-F397-92D7-9D4EF528B133}"/>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4D9A21F1-0BD9-9D20-1F9C-7C5F7329A606}"/>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28</a:t>
            </a:fld>
            <a:endParaRPr dirty="0"/>
          </a:p>
        </p:txBody>
      </p:sp>
      <p:sp>
        <p:nvSpPr>
          <p:cNvPr id="9" name="Course Purpose">
            <a:extLst>
              <a:ext uri="{FF2B5EF4-FFF2-40B4-BE49-F238E27FC236}">
                <a16:creationId xmlns:a16="http://schemas.microsoft.com/office/drawing/2014/main" id="{8B72EBCD-29C4-6EE7-8DA6-BC8F8DDA0358}"/>
              </a:ext>
            </a:extLst>
          </p:cNvPr>
          <p:cNvSpPr txBox="1"/>
          <p:nvPr/>
        </p:nvSpPr>
        <p:spPr>
          <a:xfrm>
            <a:off x="397562" y="1094093"/>
            <a:ext cx="3574001" cy="2572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प्राथमिक चिकित्सा प्रबंधन</a:t>
            </a:r>
            <a:br>
              <a:rPr lang="en-IN" sz="3600" dirty="0"/>
            </a:br>
            <a:br>
              <a:rPr lang="en-IN" sz="3600" dirty="0"/>
            </a:br>
            <a:r>
              <a:rPr lang="en-IN" sz="3600" dirty="0"/>
              <a:t> </a:t>
            </a:r>
          </a:p>
        </p:txBody>
      </p:sp>
      <p:pic>
        <p:nvPicPr>
          <p:cNvPr id="4" name="Picture 3">
            <a:extLst>
              <a:ext uri="{FF2B5EF4-FFF2-40B4-BE49-F238E27FC236}">
                <a16:creationId xmlns:a16="http://schemas.microsoft.com/office/drawing/2014/main" id="{F1BDB358-B557-B36B-4B37-E3B97DD11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169" y="4604249"/>
            <a:ext cx="3111535" cy="172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ADFEA9F3-CF64-BB58-6694-5097339BB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0505" y="4563366"/>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D99D2527-FFCC-39F5-DB4F-40A6D9FDCD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3807" y="4563366"/>
            <a:ext cx="386517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14E625B-5496-F3C1-EE90-28691DFD7E6B}"/>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E9ED5298-D5DC-B25A-AD9D-679BB6F9E25F}"/>
              </a:ext>
            </a:extLst>
          </p:cNvPr>
          <p:cNvPicPr preferRelativeResize="0"/>
          <p:nvPr/>
        </p:nvPicPr>
        <p:blipFill rotWithShape="1">
          <a:blip r:embed="rId7">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6632510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9A52-CE4A-9877-89E7-D86E87F9E1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49C9DD3-2528-F714-D6AB-549359CAA826}"/>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0FC1FC49-3B96-64A4-583E-F00D812C086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11A1FC4-F8CB-7E2C-47AD-6C15DD2C15A7}"/>
              </a:ext>
            </a:extLst>
          </p:cNvPr>
          <p:cNvSpPr txBox="1"/>
          <p:nvPr/>
        </p:nvSpPr>
        <p:spPr>
          <a:xfrm>
            <a:off x="4171272" y="1900604"/>
            <a:ext cx="7538128" cy="4411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प्रतिक्रियाशीलता की जाँच करें:–</a:t>
            </a:r>
          </a:p>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a:t>
            </a:r>
            <a:r>
              <a:rPr lang="en-US" sz="2400" dirty="0" err="1">
                <a:solidFill>
                  <a:schemeClr val="tx1"/>
                </a:solidFill>
              </a:rPr>
              <a:t>ए.वी.पी.यू</a:t>
            </a:r>
            <a:r>
              <a:rPr lang="en-US" sz="2400" dirty="0">
                <a:solidFill>
                  <a:schemeClr val="tx1"/>
                </a:solidFill>
              </a:rPr>
              <a:t>.)</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देखें:- </a:t>
            </a:r>
            <a:r>
              <a:rPr lang="en-US" sz="2400" dirty="0" err="1">
                <a:solidFill>
                  <a:schemeClr val="tx1"/>
                </a:solidFill>
              </a:rPr>
              <a:t>सतर्कता</a:t>
            </a:r>
            <a:r>
              <a:rPr lang="hi-IN" sz="2400" dirty="0">
                <a:solidFill>
                  <a:schemeClr val="tx1"/>
                </a:solidFill>
              </a:rPr>
              <a:t>,</a:t>
            </a:r>
            <a:r>
              <a:rPr lang="en-US" sz="2400" dirty="0">
                <a:solidFill>
                  <a:schemeClr val="tx1"/>
                </a:solidFill>
              </a:rPr>
              <a:t> </a:t>
            </a:r>
            <a:r>
              <a:rPr lang="en-US" sz="2400" dirty="0" err="1">
                <a:solidFill>
                  <a:schemeClr val="tx1"/>
                </a:solidFill>
              </a:rPr>
              <a:t>छाती</a:t>
            </a:r>
            <a:r>
              <a:rPr lang="en-US" sz="2400" dirty="0">
                <a:solidFill>
                  <a:schemeClr val="tx1"/>
                </a:solidFill>
              </a:rPr>
              <a:t> की गति।</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सुनो:- हृदय ध्वनि और श्वसन ध्वनि।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महसूस करें:- नासिका से वायु मार्ग।</a:t>
            </a:r>
          </a:p>
        </p:txBody>
      </p:sp>
      <p:sp>
        <p:nvSpPr>
          <p:cNvPr id="11" name="Line">
            <a:extLst>
              <a:ext uri="{FF2B5EF4-FFF2-40B4-BE49-F238E27FC236}">
                <a16:creationId xmlns:a16="http://schemas.microsoft.com/office/drawing/2014/main" id="{DAC27AF9-33F0-DC67-DEAC-2FF3767CEEC2}"/>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09B77AFD-7480-6260-9204-B79F2723F19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213C3F2D-0F81-1C86-0045-BF65E1295EEB}"/>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F36D7F69-25BF-0B32-7D69-3B6D169BD651}"/>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2CB0852B-90E1-E7BA-A12F-DDA168F7069E}"/>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29</a:t>
            </a:fld>
            <a:endParaRPr dirty="0"/>
          </a:p>
        </p:txBody>
      </p:sp>
      <p:sp>
        <p:nvSpPr>
          <p:cNvPr id="9" name="Course Purpose">
            <a:extLst>
              <a:ext uri="{FF2B5EF4-FFF2-40B4-BE49-F238E27FC236}">
                <a16:creationId xmlns:a16="http://schemas.microsoft.com/office/drawing/2014/main" id="{A1E573DE-BF34-CFBA-7A00-C0B3C808BE05}"/>
              </a:ext>
            </a:extLst>
          </p:cNvPr>
          <p:cNvSpPr txBox="1"/>
          <p:nvPr/>
        </p:nvSpPr>
        <p:spPr>
          <a:xfrm>
            <a:off x="397562" y="1094093"/>
            <a:ext cx="3574001" cy="25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रोगी का आकलन करें</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1A78FCF2-E5E8-23BF-033A-AE8C0F08D0C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57F9C8C4-3B6A-142A-B3EF-C7E1548D7577}"/>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5454237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61325C0C-41AE-336C-F4A0-EF06C028E7D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4205694" y="2093809"/>
            <a:ext cx="7538128" cy="4105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hi-IN" sz="2000" dirty="0">
                <a:solidFill>
                  <a:schemeClr val="tx1"/>
                </a:solidFill>
              </a:rPr>
              <a:t>जब मनुष्य पानी के नीचे उतरते हैं, तो उनके चारों ओर दबाव बहुत बढ़ जाता है।
फेफड़ों को सिकुड़ने से रोकने के लिए, उन्हें फुलाए रखने के लिए बहुत अधिक दबाव पर हवा की आपूर्ति की जानी चाहिए।
यह फेफड़ों में रक्त को अत्यधिक उच्च वायुकोशीय गैस दबाव में उजागर करता है, जिसे हाइपरबेरिज्म स्थिति कहा जाता है।
एक निश्चित सीमा से अधिक होने पर, ये उच्च दबाव शरीर की शारीरिक संरचना में बड़े बदलाव पैदा कर सकते हैं और घातक भी हो सकते हैं।</a:t>
            </a:r>
            <a:endParaRPr lang="en-US" sz="20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0E3C1710-48E4-A63D-27DB-8798A27B2C0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a:t>
            </a:fld>
            <a:endParaRPr dirty="0"/>
          </a:p>
        </p:txBody>
      </p:sp>
      <p:sp>
        <p:nvSpPr>
          <p:cNvPr id="9" name="Course Purpose">
            <a:extLst>
              <a:ext uri="{FF2B5EF4-FFF2-40B4-BE49-F238E27FC236}">
                <a16:creationId xmlns:a16="http://schemas.microsoft.com/office/drawing/2014/main" id="{FCB9E74C-D255-2DB2-82AD-DD44C6B084D8}"/>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पानी के नीचे गोताखोरी</a:t>
            </a:r>
          </a:p>
        </p:txBody>
      </p:sp>
      <p:pic>
        <p:nvPicPr>
          <p:cNvPr id="2" name="Picture 1">
            <a:extLst>
              <a:ext uri="{FF2B5EF4-FFF2-40B4-BE49-F238E27FC236}">
                <a16:creationId xmlns:a16="http://schemas.microsoft.com/office/drawing/2014/main" id="{B61BDD6B-F6CC-E644-D9FA-BAD507340F44}"/>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3CF493AF-CA0B-239B-99D4-6D2AEAF4F5FE}"/>
              </a:ext>
            </a:extLst>
          </p:cNvPr>
          <p:cNvPicPr preferRelativeResize="0"/>
          <p:nvPr/>
        </p:nvPicPr>
        <p:blipFill rotWithShape="1">
          <a:blip r:embed="rId3">
            <a:alphaModFix/>
          </a:blip>
          <a:srcRect/>
          <a:stretch/>
        </p:blipFill>
        <p:spPr>
          <a:xfrm>
            <a:off x="0" y="616"/>
            <a:ext cx="1714540" cy="1147660"/>
          </a:xfrm>
          <a:prstGeom prst="rect">
            <a:avLst/>
          </a:prstGeom>
          <a:noFill/>
          <a:ln>
            <a:noFill/>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28D0-AEC7-42C0-A242-923198998E7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5CF2ED8-D141-A360-5E74-BC89EB6A0AD7}"/>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1B725BC-665C-E15E-75EC-ADC5969CFA7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4D7B419-B92E-F37E-0C1F-26521E085484}"/>
              </a:ext>
            </a:extLst>
          </p:cNvPr>
          <p:cNvSpPr txBox="1"/>
          <p:nvPr/>
        </p:nvSpPr>
        <p:spPr>
          <a:xfrm>
            <a:off x="4171272" y="1900604"/>
            <a:ext cx="7538128" cy="3749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नाड़ी नहीं, श्वसन नहीं:- सी.पी.आर. शुरू करें।</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algn="l" rtl="0">
              <a:spcBef>
                <a:spcPts val="2000"/>
              </a:spcBef>
              <a:buSzPct val="100000"/>
              <a:defRPr sz="5400">
                <a:latin typeface="Open Sans"/>
                <a:ea typeface="Open Sans"/>
                <a:cs typeface="Open Sans"/>
                <a:sym typeface="Open Sans"/>
              </a:defRPr>
            </a:pPr>
            <a:r>
              <a:rPr lang="en-US" sz="2400" dirty="0">
                <a:solidFill>
                  <a:schemeClr val="tx1"/>
                </a:solidFill>
              </a:rPr>
              <a:t>मरीज को सांस लेने में कठिनाई हो रही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एबीसी बनाए रखें.</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चोट लगने पर उसका प्रबंधन करें।</a:t>
            </a:r>
          </a:p>
        </p:txBody>
      </p:sp>
      <p:sp>
        <p:nvSpPr>
          <p:cNvPr id="11" name="Line">
            <a:extLst>
              <a:ext uri="{FF2B5EF4-FFF2-40B4-BE49-F238E27FC236}">
                <a16:creationId xmlns:a16="http://schemas.microsoft.com/office/drawing/2014/main" id="{14047753-FFD5-542E-7458-361E754557D0}"/>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4A049817-2A80-23D9-8E9F-279640E8665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9BFD236D-85AE-B0A5-F576-3640D9FD960C}"/>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F4D3D5B1-580D-C258-7433-F15A0F27680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68DEF05D-3965-7074-FB3B-2F736BC043FC}"/>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30</a:t>
            </a:fld>
            <a:endParaRPr dirty="0"/>
          </a:p>
        </p:txBody>
      </p:sp>
      <p:sp>
        <p:nvSpPr>
          <p:cNvPr id="9" name="Course Purpose">
            <a:extLst>
              <a:ext uri="{FF2B5EF4-FFF2-40B4-BE49-F238E27FC236}">
                <a16:creationId xmlns:a16="http://schemas.microsoft.com/office/drawing/2014/main" id="{ABF18A2B-3C72-68EC-6D70-A159BCB58BCE}"/>
              </a:ext>
            </a:extLst>
          </p:cNvPr>
          <p:cNvSpPr txBox="1"/>
          <p:nvPr/>
        </p:nvSpPr>
        <p:spPr>
          <a:xfrm>
            <a:off x="397562" y="1094093"/>
            <a:ext cx="3574001" cy="157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रोगी का आकलन करें</a:t>
            </a:r>
          </a:p>
        </p:txBody>
      </p:sp>
      <p:pic>
        <p:nvPicPr>
          <p:cNvPr id="2" name="Picture 1">
            <a:extLst>
              <a:ext uri="{FF2B5EF4-FFF2-40B4-BE49-F238E27FC236}">
                <a16:creationId xmlns:a16="http://schemas.microsoft.com/office/drawing/2014/main" id="{CD2A9C43-0507-A24C-BBD0-47688C0FAD9D}"/>
              </a:ext>
            </a:extLst>
          </p:cNvPr>
          <p:cNvPicPr>
            <a:picLocks noChangeAspect="1"/>
          </p:cNvPicPr>
          <p:nvPr/>
        </p:nvPicPr>
        <p:blipFill>
          <a:blip r:embed="rId3"/>
          <a:stretch>
            <a:fillRect/>
          </a:stretch>
        </p:blipFill>
        <p:spPr>
          <a:xfrm>
            <a:off x="444475" y="2924944"/>
            <a:ext cx="3077465" cy="3057413"/>
          </a:xfrm>
          <a:prstGeom prst="rect">
            <a:avLst/>
          </a:prstGeom>
        </p:spPr>
      </p:pic>
      <p:pic>
        <p:nvPicPr>
          <p:cNvPr id="3" name="Picture 2">
            <a:extLst>
              <a:ext uri="{FF2B5EF4-FFF2-40B4-BE49-F238E27FC236}">
                <a16:creationId xmlns:a16="http://schemas.microsoft.com/office/drawing/2014/main" id="{E13CFF72-77B9-1DB8-6743-3EA3CE8FC7B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77A038E5-DBE9-ABC8-5F9D-F0B6ED91A1FE}"/>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3549474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8FFA-FD1E-84B6-199F-EADB636E1DB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601286B-92D8-F7DB-73A6-CDB6755A9120}"/>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39D91B16-AEB6-9654-69F4-53420E52863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4F5A14E-A808-4645-3C83-E0ACA45AEF32}"/>
              </a:ext>
            </a:extLst>
          </p:cNvPr>
          <p:cNvSpPr txBox="1"/>
          <p:nvPr/>
        </p:nvSpPr>
        <p:spPr>
          <a:xfrm>
            <a:off x="4171272" y="1900604"/>
            <a:ext cx="7538128" cy="4155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बायीं पार्श्व स्थिति.</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hi-IN" sz="2400" dirty="0">
                <a:solidFill>
                  <a:schemeClr val="tx1"/>
                </a:solidFill>
              </a:rPr>
              <a:t>बायु मार्ग</a:t>
            </a:r>
            <a:r>
              <a:rPr lang="en-US" sz="2400" dirty="0">
                <a:solidFill>
                  <a:schemeClr val="tx1"/>
                </a:solidFill>
              </a:rPr>
              <a:t> को साफ़ करें।</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मुंह में कुछ भी न डालें (जैसे चम्मच)</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सिर झुकाने, ठोड़ी उठाने या जबड़े को आगे धकेलने से वायुमार्ग खुलता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टाई और गर्दन के आसपास के कपड़े ढीले कर दें।</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यदि संभव हो तो कृत्रिम डेन्चर हटा दें</a:t>
            </a:r>
          </a:p>
        </p:txBody>
      </p:sp>
      <p:sp>
        <p:nvSpPr>
          <p:cNvPr id="11" name="Line">
            <a:extLst>
              <a:ext uri="{FF2B5EF4-FFF2-40B4-BE49-F238E27FC236}">
                <a16:creationId xmlns:a16="http://schemas.microsoft.com/office/drawing/2014/main" id="{76031111-DD55-AF1A-D34E-3ADFACC1EE00}"/>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F4706297-D550-2932-327E-49A466BF133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FA44FBDE-3F53-B823-B0A3-E88C075B8DB4}"/>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41E879C1-FD25-8307-3907-5751E56B29D4}"/>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0ECCF740-8486-4988-5C1F-0369D8D5FC8B}"/>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31</a:t>
            </a:fld>
            <a:endParaRPr dirty="0"/>
          </a:p>
        </p:txBody>
      </p:sp>
      <p:sp>
        <p:nvSpPr>
          <p:cNvPr id="9" name="Course Purpose">
            <a:extLst>
              <a:ext uri="{FF2B5EF4-FFF2-40B4-BE49-F238E27FC236}">
                <a16:creationId xmlns:a16="http://schemas.microsoft.com/office/drawing/2014/main" id="{95D01336-6B7E-84E6-C118-4753FE646C19}"/>
              </a:ext>
            </a:extLst>
          </p:cNvPr>
          <p:cNvSpPr txBox="1"/>
          <p:nvPr/>
        </p:nvSpPr>
        <p:spPr>
          <a:xfrm>
            <a:off x="397562" y="1094093"/>
            <a:ext cx="3574001" cy="25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वायुमार्ग बनाए रखें</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42C7EAA7-94CB-0A2E-3CED-00EFC1C3EEC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AACC8842-4D4B-75F3-EF92-9F45C6E6191C}"/>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55282163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21AF-0EF4-0BD6-7ACB-9A217C358C5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CC6DEB8-CD2D-EE7B-30BC-687C0829E23F}"/>
              </a:ext>
            </a:extLst>
          </p:cNvPr>
          <p:cNvSpPr/>
          <p:nvPr/>
        </p:nvSpPr>
        <p:spPr>
          <a:xfrm>
            <a:off x="4083865"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8CDA0D37-B76B-8A9F-FC71-0BC331E9E18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73972D6-7125-E6CC-9F7A-812B8C65920A}"/>
              </a:ext>
            </a:extLst>
          </p:cNvPr>
          <p:cNvSpPr txBox="1"/>
          <p:nvPr/>
        </p:nvSpPr>
        <p:spPr>
          <a:xfrm>
            <a:off x="4171272" y="1900604"/>
            <a:ext cx="7538128" cy="4957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फेफड़ों और पेट से अतिरिक्त पानी निकालें:</a:t>
            </a:r>
          </a:p>
          <a:p>
            <a:pPr algn="l" rtl="0">
              <a:spcBef>
                <a:spcPts val="2000"/>
              </a:spcBef>
              <a:buSzPct val="100000"/>
              <a:defRPr sz="5400">
                <a:latin typeface="Open Sans"/>
                <a:ea typeface="Open Sans"/>
                <a:cs typeface="Open Sans"/>
                <a:sym typeface="Open Sans"/>
              </a:defRPr>
            </a:pPr>
            <a:r>
              <a:rPr lang="en-US" sz="2000" dirty="0">
                <a:solidFill>
                  <a:schemeClr val="tx1"/>
                </a:solidFill>
              </a:rPr>
              <a:t>1. उल्टा करके</a:t>
            </a:r>
          </a:p>
          <a:p>
            <a:pPr algn="l" rtl="0">
              <a:spcBef>
                <a:spcPts val="2000"/>
              </a:spcBef>
              <a:buSzPct val="100000"/>
              <a:defRPr sz="5400">
                <a:latin typeface="Open Sans"/>
                <a:ea typeface="Open Sans"/>
                <a:cs typeface="Open Sans"/>
                <a:sym typeface="Open Sans"/>
              </a:defRPr>
            </a:pPr>
            <a:r>
              <a:rPr lang="en-US" sz="2000" dirty="0">
                <a:solidFill>
                  <a:schemeClr val="tx1"/>
                </a:solidFill>
              </a:rPr>
              <a:t>2. या पेट पर दबाव डालना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रोगी को आश्वस्त करें कि यदि वह प्रतिक्रिया के लक्षण दिखाता है, जैसे खांसना, आंखें खोलना, बोलना और सामान्य रूप से सांस लेना शुरू करना, तो उसे रिकवरी स्थिति में रखें।</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आपको उन्हें हाइपोथर्मिया के लिए गर्म कपड़े और कंबल से ढककर उपचार करने की भी आवश्यकता हो सकती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तुरंत अस्पताल ले जाएं।</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44663CD6-523D-5A95-F770-0C1D6C56CCE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3AF51629-AFBC-E28C-1000-1F0707BAC116}"/>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229A7093-4200-30FF-DA87-448F12C5FF61}"/>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81ED4C31-6A5D-F679-5C57-2D3F53AB6695}"/>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27719FC6-864E-1EB1-31CB-0F80131D6CAB}"/>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32</a:t>
            </a:fld>
            <a:endParaRPr dirty="0"/>
          </a:p>
        </p:txBody>
      </p:sp>
      <p:sp>
        <p:nvSpPr>
          <p:cNvPr id="9" name="Course Purpose">
            <a:extLst>
              <a:ext uri="{FF2B5EF4-FFF2-40B4-BE49-F238E27FC236}">
                <a16:creationId xmlns:a16="http://schemas.microsoft.com/office/drawing/2014/main" id="{1D730C94-4DBC-71FB-EC45-4652548FAC37}"/>
              </a:ext>
            </a:extLst>
          </p:cNvPr>
          <p:cNvSpPr txBox="1"/>
          <p:nvPr/>
        </p:nvSpPr>
        <p:spPr>
          <a:xfrm>
            <a:off x="397562" y="1094093"/>
            <a:ext cx="3574001" cy="2572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br>
              <a:rPr lang="en-IN" sz="3600" dirty="0"/>
            </a:br>
            <a:r>
              <a:rPr lang="en-IN" sz="3600" dirty="0"/>
              <a:t>वायुमार्ग बनाए रखें</a:t>
            </a:r>
            <a:br>
              <a:rPr lang="en-IN" sz="3600" dirty="0"/>
            </a:br>
            <a:br>
              <a:rPr lang="en-IN" sz="3600" dirty="0"/>
            </a:br>
            <a:r>
              <a:rPr lang="en-IN" sz="3600" dirty="0"/>
              <a:t> </a:t>
            </a:r>
          </a:p>
        </p:txBody>
      </p:sp>
      <p:pic>
        <p:nvPicPr>
          <p:cNvPr id="2" name="Picture 1">
            <a:extLst>
              <a:ext uri="{FF2B5EF4-FFF2-40B4-BE49-F238E27FC236}">
                <a16:creationId xmlns:a16="http://schemas.microsoft.com/office/drawing/2014/main" id="{E13491BC-1FB8-6C18-4701-05028938F3F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2F6A7AC4-6838-4C8A-7D95-6AF04FA81152}"/>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82144456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4319588" y="-4222603"/>
            <a:ext cx="9773992" cy="9773992"/>
          </a:xfrm>
          <a:prstGeom prst="ellipse">
            <a:avLst/>
          </a:prstGeom>
          <a:gradFill>
            <a:gsLst>
              <a:gs pos="0">
                <a:srgbClr val="DA751A"/>
              </a:gs>
              <a:gs pos="57570">
                <a:srgbClr val="E67C1D"/>
              </a:gs>
              <a:gs pos="100000">
                <a:srgbClr val="F28320"/>
              </a:gs>
            </a:gsLst>
            <a:lin ang="4595515"/>
          </a:gradFill>
          <a:ln w="12700">
            <a:miter lim="400000"/>
          </a:ln>
        </p:spPr>
        <p:txBody>
          <a:bodyPr lIns="39141" tIns="39141" rIns="39141" bIns="39141"/>
          <a:lstStyle/>
          <a:p>
            <a:pPr algn="l" rtl="0"/>
            <a:endParaRPr sz="700"/>
          </a:p>
        </p:txBody>
      </p:sp>
      <p:sp>
        <p:nvSpPr>
          <p:cNvPr id="124" name="Rectangle"/>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26" name="Rectangle"/>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27" name="Slide Number"/>
          <p:cNvSpPr txBox="1">
            <a:spLocks noGrp="1"/>
          </p:cNvSpPr>
          <p:nvPr>
            <p:ph type="sldNum" sz="quarter" idx="2"/>
          </p:nvPr>
        </p:nvSpPr>
        <p:spPr>
          <a:xfrm>
            <a:off x="11452324" y="6349963"/>
            <a:ext cx="51415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33</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7229184" y="957889"/>
            <a:ext cx="1929952"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2700" b="1" dirty="0">
                <a:ln/>
                <a:solidFill>
                  <a:schemeClr val="accent6">
                    <a:lumMod val="75000"/>
                  </a:schemeClr>
                </a:solidFill>
              </a:rPr>
              <a:t>धन्यवाद</a:t>
            </a:r>
          </a:p>
        </p:txBody>
      </p:sp>
      <p:pic>
        <p:nvPicPr>
          <p:cNvPr id="3" name="Picture 2">
            <a:extLst>
              <a:ext uri="{FF2B5EF4-FFF2-40B4-BE49-F238E27FC236}">
                <a16:creationId xmlns:a16="http://schemas.microsoft.com/office/drawing/2014/main" id="{41F5F4FB-E319-C7CA-7DAC-51C37C9D8405}"/>
              </a:ext>
            </a:extLst>
          </p:cNvPr>
          <p:cNvPicPr>
            <a:picLocks noChangeAspect="1"/>
          </p:cNvPicPr>
          <p:nvPr/>
        </p:nvPicPr>
        <p:blipFill>
          <a:blip r:embed="rId2"/>
          <a:stretch>
            <a:fillRect/>
          </a:stretch>
        </p:blipFill>
        <p:spPr>
          <a:xfrm>
            <a:off x="-1824880" y="-1179512"/>
            <a:ext cx="5400600" cy="54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Google Shape;1000100012;p1">
            <a:extLst>
              <a:ext uri="{FF2B5EF4-FFF2-40B4-BE49-F238E27FC236}">
                <a16:creationId xmlns:a16="http://schemas.microsoft.com/office/drawing/2014/main" id="{8BD2C2B9-22F2-754C-1CF9-CE4784E71892}"/>
              </a:ext>
            </a:extLst>
          </p:cNvPr>
          <p:cNvPicPr preferRelativeResize="0"/>
          <p:nvPr/>
        </p:nvPicPr>
        <p:blipFill rotWithShape="1">
          <a:blip r:embed="rId3">
            <a:alphaModFix/>
          </a:blip>
          <a:srcRect/>
          <a:stretch/>
        </p:blipFill>
        <p:spPr>
          <a:xfrm>
            <a:off x="5866240" y="2132856"/>
            <a:ext cx="4655840" cy="2924328"/>
          </a:xfrm>
          <a:prstGeom prst="rect">
            <a:avLst/>
          </a:prstGeom>
          <a:noFill/>
          <a:ln>
            <a:no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DA54-4C92-B118-BA8C-228757A0DF4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AD5DFDB-023D-F544-5B62-96E77CDE87D9}"/>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C02E192E-259B-ACCA-3E9C-67AB4E40BC53}"/>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 name="Line">
            <a:extLst>
              <a:ext uri="{FF2B5EF4-FFF2-40B4-BE49-F238E27FC236}">
                <a16:creationId xmlns:a16="http://schemas.microsoft.com/office/drawing/2014/main" id="{6207157D-2EAE-C09E-8D78-9FEB93887024}"/>
              </a:ext>
            </a:extLst>
          </p:cNvPr>
          <p:cNvSpPr/>
          <p:nvPr/>
        </p:nvSpPr>
        <p:spPr>
          <a:xfrm>
            <a:off x="3798709" y="1196752"/>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D364D990-657B-93AE-B7F1-EFF9F7FEFDC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4FBF39D2-6F82-F0FE-7334-D48D97D8E58D}"/>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88712E8E-D0F7-EFE4-3344-2856395FD75E}"/>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F86DC86-9B63-04F8-C967-CBA8E33AE55E}"/>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4</a:t>
            </a:fld>
            <a:endParaRPr dirty="0"/>
          </a:p>
        </p:txBody>
      </p:sp>
      <p:sp>
        <p:nvSpPr>
          <p:cNvPr id="9" name="Course Purpose">
            <a:extLst>
              <a:ext uri="{FF2B5EF4-FFF2-40B4-BE49-F238E27FC236}">
                <a16:creationId xmlns:a16="http://schemas.microsoft.com/office/drawing/2014/main" id="{6C0CE5FB-578E-A4E3-8D20-D5BB8198A30F}"/>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गहराई पर दबाव</a:t>
            </a:r>
          </a:p>
        </p:txBody>
      </p:sp>
      <p:graphicFrame>
        <p:nvGraphicFramePr>
          <p:cNvPr id="3" name="Content Placeholder 1">
            <a:extLst>
              <a:ext uri="{FF2B5EF4-FFF2-40B4-BE49-F238E27FC236}">
                <a16:creationId xmlns:a16="http://schemas.microsoft.com/office/drawing/2014/main" id="{141E0D64-120F-EE5E-2FD3-D4FC6B29C1A9}"/>
              </a:ext>
            </a:extLst>
          </p:cNvPr>
          <p:cNvGraphicFramePr>
            <a:graphicFrameLocks/>
          </p:cNvGraphicFramePr>
          <p:nvPr>
            <p:extLst>
              <p:ext uri="{D42A27DB-BD31-4B8C-83A1-F6EECF244321}">
                <p14:modId xmlns:p14="http://schemas.microsoft.com/office/powerpoint/2010/main" val="1102707044"/>
              </p:ext>
            </p:extLst>
          </p:nvPr>
        </p:nvGraphicFramePr>
        <p:xfrm>
          <a:off x="4295800" y="1687240"/>
          <a:ext cx="7416824" cy="5001768"/>
        </p:xfrm>
        <a:graphic>
          <a:graphicData uri="http://schemas.openxmlformats.org/drawingml/2006/table">
            <a:tbl>
              <a:tblPr firstRow="1" bandRow="1">
                <a:tableStyleId>{5C22544A-7EE6-4342-B048-85BDC9FD1C3A}</a:tableStyleId>
              </a:tblPr>
              <a:tblGrid>
                <a:gridCol w="3708412">
                  <a:extLst>
                    <a:ext uri="{9D8B030D-6E8A-4147-A177-3AD203B41FA5}">
                      <a16:colId xmlns:a16="http://schemas.microsoft.com/office/drawing/2014/main" val="3662524702"/>
                    </a:ext>
                  </a:extLst>
                </a:gridCol>
                <a:gridCol w="3708412">
                  <a:extLst>
                    <a:ext uri="{9D8B030D-6E8A-4147-A177-3AD203B41FA5}">
                      <a16:colId xmlns:a16="http://schemas.microsoft.com/office/drawing/2014/main" val="3044062093"/>
                    </a:ext>
                  </a:extLst>
                </a:gridCol>
              </a:tblGrid>
              <a:tr h="390383">
                <a:tc>
                  <a:txBody>
                    <a:bodyPr/>
                    <a:lstStyle/>
                    <a:p>
                      <a:pPr algn="ctr" rtl="0"/>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गहराई (फीट)</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वायुमंडलीय दबाव</a:t>
                      </a:r>
                    </a:p>
                  </a:txBody>
                  <a:tcPr/>
                </a:tc>
                <a:extLst>
                  <a:ext uri="{0D108BD9-81ED-4DB2-BD59-A6C34878D82A}">
                    <a16:rowId xmlns:a16="http://schemas.microsoft.com/office/drawing/2014/main" val="838756176"/>
                  </a:ext>
                </a:extLst>
              </a:tr>
              <a:tr h="359152">
                <a:tc>
                  <a:txBody>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समुद्र का स्तर</a:t>
                      </a:r>
                    </a:p>
                  </a:txBody>
                  <a:tcPr/>
                </a:tc>
                <a:tc>
                  <a:txBody>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01</a:t>
                      </a:r>
                    </a:p>
                  </a:txBody>
                  <a:tcPr/>
                </a:tc>
                <a:extLst>
                  <a:ext uri="{0D108BD9-81ED-4DB2-BD59-A6C34878D82A}">
                    <a16:rowId xmlns:a16="http://schemas.microsoft.com/office/drawing/2014/main" val="541324305"/>
                  </a:ext>
                </a:extLst>
              </a:tr>
              <a:tr h="39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33	</a:t>
                      </a: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02</a:t>
                      </a:r>
                    </a:p>
                  </a:txBody>
                  <a:tcPr/>
                </a:tc>
                <a:extLst>
                  <a:ext uri="{0D108BD9-81ED-4DB2-BD59-A6C34878D82A}">
                    <a16:rowId xmlns:a16="http://schemas.microsoft.com/office/drawing/2014/main" val="398513076"/>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66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03</a:t>
                      </a:r>
                    </a:p>
                  </a:txBody>
                  <a:tcPr/>
                </a:tc>
                <a:extLst>
                  <a:ext uri="{0D108BD9-81ED-4DB2-BD59-A6C34878D82A}">
                    <a16:rowId xmlns:a16="http://schemas.microsoft.com/office/drawing/2014/main" val="1042639409"/>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04</a:t>
                      </a:r>
                    </a:p>
                  </a:txBody>
                  <a:tcPr/>
                </a:tc>
                <a:extLst>
                  <a:ext uri="{0D108BD9-81ED-4DB2-BD59-A6C34878D82A}">
                    <a16:rowId xmlns:a16="http://schemas.microsoft.com/office/drawing/2014/main" val="1606351156"/>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133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05</a:t>
                      </a:r>
                    </a:p>
                  </a:txBody>
                  <a:tcPr/>
                </a:tc>
                <a:extLst>
                  <a:ext uri="{0D108BD9-81ED-4DB2-BD59-A6C34878D82A}">
                    <a16:rowId xmlns:a16="http://schemas.microsoft.com/office/drawing/2014/main" val="4251475614"/>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166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06</a:t>
                      </a:r>
                    </a:p>
                  </a:txBody>
                  <a:tcPr/>
                </a:tc>
                <a:extLst>
                  <a:ext uri="{0D108BD9-81ED-4DB2-BD59-A6C34878D82A}">
                    <a16:rowId xmlns:a16="http://schemas.microsoft.com/office/drawing/2014/main" val="2514893919"/>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07</a:t>
                      </a:r>
                    </a:p>
                  </a:txBody>
                  <a:tcPr/>
                </a:tc>
                <a:extLst>
                  <a:ext uri="{0D108BD9-81ED-4DB2-BD59-A6C34878D82A}">
                    <a16:rowId xmlns:a16="http://schemas.microsoft.com/office/drawing/2014/main" val="3077783572"/>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300	</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a:t>
                      </a:r>
                    </a:p>
                  </a:txBody>
                  <a:tcPr/>
                </a:tc>
                <a:extLst>
                  <a:ext uri="{0D108BD9-81ED-4DB2-BD59-A6C34878D82A}">
                    <a16:rowId xmlns:a16="http://schemas.microsoft.com/office/drawing/2014/main" val="3269955315"/>
                  </a:ext>
                </a:extLst>
              </a:tr>
              <a:tr h="390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400	</a:t>
                      </a: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13</a:t>
                      </a:r>
                    </a:p>
                  </a:txBody>
                  <a:tcPr/>
                </a:tc>
                <a:extLst>
                  <a:ext uri="{0D108BD9-81ED-4DB2-BD59-A6C34878D82A}">
                    <a16:rowId xmlns:a16="http://schemas.microsoft.com/office/drawing/2014/main" val="439301402"/>
                  </a:ext>
                </a:extLst>
              </a:tr>
              <a:tr h="390383">
                <a:tc>
                  <a:txBody>
                    <a:bodyPr/>
                    <a:lstStyle/>
                    <a:p>
                      <a:pPr algn="ctr" rtl="0"/>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500</a:t>
                      </a:r>
                      <a:endPar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rtl="0"/>
                      <a:r>
                        <a:rPr lang="en-IN"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16</a:t>
                      </a:r>
                    </a:p>
                  </a:txBody>
                  <a:tcPr/>
                </a:tc>
                <a:extLst>
                  <a:ext uri="{0D108BD9-81ED-4DB2-BD59-A6C34878D82A}">
                    <a16:rowId xmlns:a16="http://schemas.microsoft.com/office/drawing/2014/main" val="3462406912"/>
                  </a:ext>
                </a:extLst>
              </a:tr>
            </a:tbl>
          </a:graphicData>
        </a:graphic>
      </p:graphicFrame>
      <p:pic>
        <p:nvPicPr>
          <p:cNvPr id="2" name="Picture 1">
            <a:extLst>
              <a:ext uri="{FF2B5EF4-FFF2-40B4-BE49-F238E27FC236}">
                <a16:creationId xmlns:a16="http://schemas.microsoft.com/office/drawing/2014/main" id="{4DF07078-0BF3-DECD-EBC1-ED3AE114D678}"/>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4" name="Google Shape;1000100012;p1">
            <a:extLst>
              <a:ext uri="{FF2B5EF4-FFF2-40B4-BE49-F238E27FC236}">
                <a16:creationId xmlns:a16="http://schemas.microsoft.com/office/drawing/2014/main" id="{A1504AC0-04FE-5DE8-4A00-E16D5AD5DF06}"/>
              </a:ext>
            </a:extLst>
          </p:cNvPr>
          <p:cNvPicPr preferRelativeResize="0"/>
          <p:nvPr/>
        </p:nvPicPr>
        <p:blipFill rotWithShape="1">
          <a:blip r:embed="rId3">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828819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5ACD8-FCE4-C6B7-3B4C-470E95B83C5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F932C6E-8C13-DDB6-783B-40B1C3B29FD0}"/>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024B18C3-1C46-6F8F-257B-DA7B355C27B3}"/>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46ABEAB-E0B5-0F3E-B112-F9D72347B8E9}"/>
              </a:ext>
            </a:extLst>
          </p:cNvPr>
          <p:cNvSpPr txBox="1"/>
          <p:nvPr/>
        </p:nvSpPr>
        <p:spPr>
          <a:xfrm>
            <a:off x="4206646" y="1754858"/>
            <a:ext cx="7538128" cy="5131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नाइट्रोजन नार्कोसिस</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ऑक्सीजन विषाक्तता</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कान बैरोट्रॉमा</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वातिलवक्ष</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हाइपोथर्मिया</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विसंपीड़न</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रोग</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हाइपोक्सिया</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पल्मोनरी ओवर इन्फ्लेशन सिंड्रोम (POIS)</a:t>
            </a:r>
          </a:p>
        </p:txBody>
      </p:sp>
      <p:sp>
        <p:nvSpPr>
          <p:cNvPr id="11" name="Line">
            <a:extLst>
              <a:ext uri="{FF2B5EF4-FFF2-40B4-BE49-F238E27FC236}">
                <a16:creationId xmlns:a16="http://schemas.microsoft.com/office/drawing/2014/main" id="{B6322994-5B93-3443-C91C-0D8A8EC1ECB1}"/>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75B5258B-F8BB-636B-CCEE-8D39E6E55C3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800C3BB9-34D4-9ED8-CC12-1336718DDB83}"/>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2FD979E-7659-563B-ABA5-1C6704A53572}"/>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7CB83D95-D4EB-2D3D-A7CF-B141EF8E95CD}"/>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5</a:t>
            </a:fld>
            <a:endParaRPr dirty="0"/>
          </a:p>
        </p:txBody>
      </p:sp>
      <p:sp>
        <p:nvSpPr>
          <p:cNvPr id="9" name="Course Purpose">
            <a:extLst>
              <a:ext uri="{FF2B5EF4-FFF2-40B4-BE49-F238E27FC236}">
                <a16:creationId xmlns:a16="http://schemas.microsoft.com/office/drawing/2014/main" id="{729B78C0-FCA1-3678-B700-B659C3C7ABFB}"/>
              </a:ext>
            </a:extLst>
          </p:cNvPr>
          <p:cNvSpPr txBox="1"/>
          <p:nvPr/>
        </p:nvSpPr>
        <p:spPr>
          <a:xfrm>
            <a:off x="198576" y="1392171"/>
            <a:ext cx="3712433" cy="157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पानी के नीचे आम बीमारी</a:t>
            </a:r>
          </a:p>
        </p:txBody>
      </p:sp>
      <p:pic>
        <p:nvPicPr>
          <p:cNvPr id="2" name="Picture 1">
            <a:extLst>
              <a:ext uri="{FF2B5EF4-FFF2-40B4-BE49-F238E27FC236}">
                <a16:creationId xmlns:a16="http://schemas.microsoft.com/office/drawing/2014/main" id="{623FEF1C-FF64-26D5-230C-351DE8C9E49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C67369DE-121D-2EE6-CEE7-7AAF851948F6}"/>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9321257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2705-7076-9A42-A72A-23BB74CAF75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833697-9777-921C-0FD7-195BF9BBA55D}"/>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DA066FD7-AB4F-1C26-16A0-FAE11A733A6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9E8E4A5-D45F-1EA5-7FBF-681E84370624}"/>
              </a:ext>
            </a:extLst>
          </p:cNvPr>
          <p:cNvSpPr txBox="1"/>
          <p:nvPr/>
        </p:nvSpPr>
        <p:spPr>
          <a:xfrm>
            <a:off x="4206646" y="1754858"/>
            <a:ext cx="7538128" cy="4280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spcBef>
                <a:spcPts val="2000"/>
              </a:spcBef>
              <a:buSzPct val="100000"/>
              <a:defRPr sz="5400">
                <a:latin typeface="Open Sans"/>
                <a:ea typeface="Open Sans"/>
                <a:cs typeface="Open Sans"/>
                <a:sym typeface="Open Sans"/>
              </a:defRPr>
            </a:pPr>
            <a:r>
              <a:rPr lang="en-US" sz="2000" dirty="0">
                <a:solidFill>
                  <a:schemeClr val="tx1"/>
                </a:solidFill>
              </a:rPr>
              <a:t>नाइट्रोजन नार्कोसिस एक ऐसी स्थिति है जो गहरे समुद्र में गोताखोरों को प्रभावित करती है। इसे कई अन्य नामों से भी जाना जाता है, जैसे:-</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नर्क्स</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गहराई का उत्साह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मार्टिनी प्रभाव</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अक्रिय गैस निद्रारोग</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3EE12657-DB4C-25AD-1493-3476ED61FFCE}"/>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A122D3A5-F8D4-8B6B-8202-4C40932D242B}"/>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3BAA7A3C-BDC8-EB8D-D3AE-371A1BF5CBD0}"/>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E89D3ADA-29EB-9F4C-86A2-D49179E4C0BF}"/>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0F74E2A6-9F25-E5D3-3DA7-84DEF7652AB9}"/>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6</a:t>
            </a:fld>
            <a:endParaRPr dirty="0"/>
          </a:p>
        </p:txBody>
      </p:sp>
      <p:sp>
        <p:nvSpPr>
          <p:cNvPr id="9" name="Course Purpose">
            <a:extLst>
              <a:ext uri="{FF2B5EF4-FFF2-40B4-BE49-F238E27FC236}">
                <a16:creationId xmlns:a16="http://schemas.microsoft.com/office/drawing/2014/main" id="{029CD5D0-F14C-6AB0-BACA-F78C0A1649D3}"/>
              </a:ext>
            </a:extLst>
          </p:cNvPr>
          <p:cNvSpPr txBox="1"/>
          <p:nvPr/>
        </p:nvSpPr>
        <p:spPr>
          <a:xfrm>
            <a:off x="198576" y="1392171"/>
            <a:ext cx="3712433" cy="1649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50000"/>
              </a:lnSpc>
              <a:defRPr sz="7200" b="1" cap="all">
                <a:solidFill>
                  <a:srgbClr val="C00000"/>
                </a:solidFill>
                <a:latin typeface="Open Sans"/>
                <a:ea typeface="Open Sans"/>
                <a:cs typeface="Open Sans"/>
                <a:sym typeface="Open Sans"/>
              </a:defRPr>
            </a:pPr>
            <a:r>
              <a:rPr lang="en-IN" sz="3600" dirty="0"/>
              <a:t>नाइट्रोजन नार्कोसिस</a:t>
            </a:r>
          </a:p>
        </p:txBody>
      </p:sp>
      <p:pic>
        <p:nvPicPr>
          <p:cNvPr id="2" name="Picture 1">
            <a:extLst>
              <a:ext uri="{FF2B5EF4-FFF2-40B4-BE49-F238E27FC236}">
                <a16:creationId xmlns:a16="http://schemas.microsoft.com/office/drawing/2014/main" id="{49BD8450-71AB-E341-1E21-26BD48BDBC03}"/>
              </a:ext>
            </a:extLst>
          </p:cNvPr>
          <p:cNvPicPr>
            <a:picLocks noChangeAspect="1"/>
          </p:cNvPicPr>
          <p:nvPr/>
        </p:nvPicPr>
        <p:blipFill>
          <a:blip r:embed="rId3"/>
          <a:stretch>
            <a:fillRect/>
          </a:stretch>
        </p:blipFill>
        <p:spPr>
          <a:xfrm>
            <a:off x="7362575" y="2817830"/>
            <a:ext cx="4346825" cy="3383573"/>
          </a:xfrm>
          <a:prstGeom prst="rect">
            <a:avLst/>
          </a:prstGeom>
        </p:spPr>
      </p:pic>
      <p:pic>
        <p:nvPicPr>
          <p:cNvPr id="3" name="Picture 2">
            <a:extLst>
              <a:ext uri="{FF2B5EF4-FFF2-40B4-BE49-F238E27FC236}">
                <a16:creationId xmlns:a16="http://schemas.microsoft.com/office/drawing/2014/main" id="{56EE35C5-3A04-11D9-CE4B-43FF42112A8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12" name="Google Shape;1000100012;p1">
            <a:extLst>
              <a:ext uri="{FF2B5EF4-FFF2-40B4-BE49-F238E27FC236}">
                <a16:creationId xmlns:a16="http://schemas.microsoft.com/office/drawing/2014/main" id="{6564FC1C-84A2-0978-FFB1-C855752A4B60}"/>
              </a:ext>
            </a:extLst>
          </p:cNvPr>
          <p:cNvPicPr preferRelativeResize="0"/>
          <p:nvPr/>
        </p:nvPicPr>
        <p:blipFill rotWithShape="1">
          <a:blip r:embed="rId5">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38681370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F8A6A-5909-C486-E3C2-7ADD9BD149F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4CBBB99-D313-6CA6-1CB7-0A08DFDF0B41}"/>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F10F88A6-EEFF-CD1F-6468-374F572741D6}"/>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4464F4-E0CC-CB7C-9AD5-0ABD50A6F5A0}"/>
              </a:ext>
            </a:extLst>
          </p:cNvPr>
          <p:cNvSpPr txBox="1"/>
          <p:nvPr/>
        </p:nvSpPr>
        <p:spPr>
          <a:xfrm>
            <a:off x="4368869" y="2339671"/>
            <a:ext cx="7538128" cy="2926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spcBef>
                <a:spcPts val="2000"/>
              </a:spcBef>
              <a:buSzPct val="100000"/>
              <a:buFont typeface="Arial" panose="020B0604020202020204" pitchFamily="34" charset="0"/>
              <a:buChar char="•"/>
              <a:defRPr sz="5400">
                <a:latin typeface="Open Sans"/>
                <a:ea typeface="Open Sans"/>
                <a:cs typeface="Open Sans"/>
                <a:sym typeface="Open Sans"/>
              </a:defRPr>
            </a:pPr>
            <a:r>
              <a:rPr lang="hi-IN" sz="2000" dirty="0">
                <a:solidFill>
                  <a:schemeClr val="tx1"/>
                </a:solidFill>
              </a:rPr>
              <a:t>गहरे समुद्र में गोताखोर पानी के भीतर सांस लेने में मदद करने के लिए ऑक्सीजन टैंक का उपयोग करते हैं। इन टैंकों में आमतौर पर ऑक्सीजन, नाइट्रोजन और अन्य गैसों का मिश्रण होता है।
जब गोताखोर 100 फीट से अधिक गहराई तक तैरते हैं, तो बढ़े हुए दबाव से इन गैसों में परिवर्तन हो सकता है।
जब ये गैसें साँस लेने के माध्यम से शरीर में प्रवेश करती हैं, तो असामान्य लक्षण उत्पन्न हो सकते हैं, जिससे व्यक्ति अक्सर नशे में दिखाई देता है।</a:t>
            </a:r>
            <a:endParaRPr lang="en-US" sz="2000" dirty="0">
              <a:solidFill>
                <a:schemeClr val="tx1"/>
              </a:solidFill>
            </a:endParaRPr>
          </a:p>
        </p:txBody>
      </p:sp>
      <p:sp>
        <p:nvSpPr>
          <p:cNvPr id="11" name="Line">
            <a:extLst>
              <a:ext uri="{FF2B5EF4-FFF2-40B4-BE49-F238E27FC236}">
                <a16:creationId xmlns:a16="http://schemas.microsoft.com/office/drawing/2014/main" id="{765577F3-C2B4-6AD9-F20F-8BAA35400A11}"/>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E15037A9-7097-51C7-50E9-11195230BFE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6CE6CA9C-8A62-7F93-0954-5C9FA5C47B75}"/>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4F5E7FBF-54E1-9096-C9FF-CA1ED2EE30C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3FC9BBE5-FF7C-38D2-1E30-ED17F3275DB0}"/>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7</a:t>
            </a:fld>
            <a:endParaRPr dirty="0"/>
          </a:p>
        </p:txBody>
      </p:sp>
      <p:sp>
        <p:nvSpPr>
          <p:cNvPr id="9" name="Course Purpose">
            <a:extLst>
              <a:ext uri="{FF2B5EF4-FFF2-40B4-BE49-F238E27FC236}">
                <a16:creationId xmlns:a16="http://schemas.microsoft.com/office/drawing/2014/main" id="{186414A4-4E00-7528-8CD3-E6BA9D8248C4}"/>
              </a:ext>
            </a:extLst>
          </p:cNvPr>
          <p:cNvSpPr txBox="1"/>
          <p:nvPr/>
        </p:nvSpPr>
        <p:spPr>
          <a:xfrm>
            <a:off x="198576" y="1392171"/>
            <a:ext cx="3712433" cy="2480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50000"/>
              </a:lnSpc>
              <a:defRPr sz="7200" b="1" cap="all">
                <a:solidFill>
                  <a:srgbClr val="C00000"/>
                </a:solidFill>
                <a:latin typeface="Open Sans"/>
                <a:ea typeface="Open Sans"/>
                <a:cs typeface="Open Sans"/>
                <a:sym typeface="Open Sans"/>
              </a:defRPr>
            </a:pPr>
            <a:r>
              <a:rPr lang="en-IN" sz="3600" dirty="0"/>
              <a:t>नाइट्रोजन नार्कोसिस</a:t>
            </a:r>
          </a:p>
          <a:p>
            <a:pPr algn="l" rtl="0">
              <a:lnSpc>
                <a:spcPct val="150000"/>
              </a:lnSpc>
              <a:defRPr sz="7200" b="1" cap="all">
                <a:solidFill>
                  <a:srgbClr val="C00000"/>
                </a:solidFill>
                <a:latin typeface="Open Sans"/>
                <a:ea typeface="Open Sans"/>
                <a:cs typeface="Open Sans"/>
                <a:sym typeface="Open Sans"/>
              </a:defRPr>
            </a:pPr>
            <a:r>
              <a:rPr lang="en-IN" sz="3600" dirty="0" err="1"/>
              <a:t>शेष भाग</a:t>
            </a:r>
            <a:r>
              <a:rPr lang="en-IN" sz="3600" dirty="0"/>
              <a:t>….</a:t>
            </a:r>
          </a:p>
        </p:txBody>
      </p:sp>
      <p:pic>
        <p:nvPicPr>
          <p:cNvPr id="2" name="Picture 1">
            <a:extLst>
              <a:ext uri="{FF2B5EF4-FFF2-40B4-BE49-F238E27FC236}">
                <a16:creationId xmlns:a16="http://schemas.microsoft.com/office/drawing/2014/main" id="{242581A7-25D5-2054-BAF8-246B3118365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2A78A651-19D6-1F28-7D71-448D860491CD}"/>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8833332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53F1-1876-3209-B105-BFD0F97BBCE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A9130E1-0CAA-890A-ED13-8E19E26F6669}"/>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4FA4F718-AE2A-E3CA-8FBF-D938D95C80A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7C04D1D-D736-20C7-5959-F60298672207}"/>
              </a:ext>
            </a:extLst>
          </p:cNvPr>
          <p:cNvSpPr txBox="1"/>
          <p:nvPr/>
        </p:nvSpPr>
        <p:spPr>
          <a:xfrm>
            <a:off x="4368869" y="2339671"/>
            <a:ext cx="7538128" cy="470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30 मीटर (100 फ़ीट) – प्रदर्शन में हल्की कमी। तर्क क्षमता में हल्की कमी। हल्का उत्साह।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30-50 मीटर (100-165 फीट) - दृश्य/श्रवण उत्तेजनाओं के प्रति विलंबित प्रतिक्रिया, गणना संबंधी त्रुटियाँ, चिंता।</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50-70 मीटर (165-230 फीट) - कमज़ोर एकाग्रता, भ्रम, स्मृति हानि।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90 मीटर (300 फीट) - मतिभ्रम, अवसादग्रस्तता की स्थिति, बेहोशी, मृत्यु।</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E694C0D8-F2C2-7D81-9257-6C6128C5F9E7}"/>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C0CB42EA-463C-24D9-0D5E-0835C8B79D2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8CF830BC-4322-CAB9-9AAA-E62D432BE95A}"/>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AC8B095-79FD-A78F-B7AF-2EF743910FDA}"/>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CF68AEEF-FF6D-597B-E7D5-E618D6F31894}"/>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8</a:t>
            </a:fld>
            <a:endParaRPr dirty="0"/>
          </a:p>
        </p:txBody>
      </p:sp>
      <p:sp>
        <p:nvSpPr>
          <p:cNvPr id="9" name="Course Purpose">
            <a:extLst>
              <a:ext uri="{FF2B5EF4-FFF2-40B4-BE49-F238E27FC236}">
                <a16:creationId xmlns:a16="http://schemas.microsoft.com/office/drawing/2014/main" id="{CAB5965B-79FD-70B1-1BE4-C7E867F9A53A}"/>
              </a:ext>
            </a:extLst>
          </p:cNvPr>
          <p:cNvSpPr txBox="1"/>
          <p:nvPr/>
        </p:nvSpPr>
        <p:spPr>
          <a:xfrm>
            <a:off x="198576" y="1392171"/>
            <a:ext cx="3712433" cy="157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नाइट्रोजन नार्कोसिस के लक्षण</a:t>
            </a:r>
          </a:p>
        </p:txBody>
      </p:sp>
      <p:pic>
        <p:nvPicPr>
          <p:cNvPr id="2" name="Picture 1">
            <a:extLst>
              <a:ext uri="{FF2B5EF4-FFF2-40B4-BE49-F238E27FC236}">
                <a16:creationId xmlns:a16="http://schemas.microsoft.com/office/drawing/2014/main" id="{3C74DE4A-A759-405B-2FF9-0BF29CD5A3B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CFE12CC4-F25F-4967-5C55-ABAAA9D7C487}"/>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17375358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D9D2-1E58-4D75-820D-1A4CF14908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1616DCA-76AC-3E14-ED43-A398E4DE0D9C}"/>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0C6ABDA5-2D83-4B90-C558-193F01F00DD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75BF4A7-779A-6EE4-6A13-7DE464FE6779}"/>
              </a:ext>
            </a:extLst>
          </p:cNvPr>
          <p:cNvSpPr txBox="1"/>
          <p:nvPr/>
        </p:nvSpPr>
        <p:spPr>
          <a:xfrm>
            <a:off x="4368869" y="2339671"/>
            <a:ext cx="7538128" cy="2833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नाइट्रोजन नार्कोसिस सतह पर तत्काल नियंत्रित चढ़ाई है।</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ऑक्सीजन का प्रशासन.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गोताखोरी का अस्थायी समापन</a:t>
            </a:r>
          </a:p>
          <a:p>
            <a:pPr marL="342900" indent="-3429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नाइट्रोजन के स्थान पर हीलियम युक्त गैस मिश्रण को सांस के माध्यम से अंदर लें</a:t>
            </a:r>
          </a:p>
        </p:txBody>
      </p:sp>
      <p:sp>
        <p:nvSpPr>
          <p:cNvPr id="11" name="Line">
            <a:extLst>
              <a:ext uri="{FF2B5EF4-FFF2-40B4-BE49-F238E27FC236}">
                <a16:creationId xmlns:a16="http://schemas.microsoft.com/office/drawing/2014/main" id="{95C43970-8669-2462-CA05-D9F940AAFA32}"/>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4C04DE54-07C6-398F-71DE-BC061B45377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8201D112-529D-D8D8-C0A6-CFCF06916964}"/>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658CA433-9153-AA1C-4895-9DAFBF38A4D8}"/>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815D2E8F-1D38-2726-1948-2308D58E8928}"/>
              </a:ext>
            </a:extLst>
          </p:cNvPr>
          <p:cNvSpPr txBox="1">
            <a:spLocks noGrp="1"/>
          </p:cNvSpPr>
          <p:nvPr>
            <p:ph type="sldNum" sz="quarter" idx="2"/>
          </p:nvPr>
        </p:nvSpPr>
        <p:spPr>
          <a:xfrm>
            <a:off x="11460569" y="6406669"/>
            <a:ext cx="568410" cy="264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9</a:t>
            </a:fld>
            <a:endParaRPr dirty="0"/>
          </a:p>
        </p:txBody>
      </p:sp>
      <p:sp>
        <p:nvSpPr>
          <p:cNvPr id="9" name="Course Purpose">
            <a:extLst>
              <a:ext uri="{FF2B5EF4-FFF2-40B4-BE49-F238E27FC236}">
                <a16:creationId xmlns:a16="http://schemas.microsoft.com/office/drawing/2014/main" id="{AAEEC684-BAE0-6398-DE93-9124BAA3F41A}"/>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अस्पताल पूर्व उपचार</a:t>
            </a:r>
          </a:p>
        </p:txBody>
      </p:sp>
      <p:pic>
        <p:nvPicPr>
          <p:cNvPr id="2" name="Picture 1">
            <a:extLst>
              <a:ext uri="{FF2B5EF4-FFF2-40B4-BE49-F238E27FC236}">
                <a16:creationId xmlns:a16="http://schemas.microsoft.com/office/drawing/2014/main" id="{6488C665-AA05-B869-570E-A1A4886B89E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3" name="Google Shape;1000100012;p1">
            <a:extLst>
              <a:ext uri="{FF2B5EF4-FFF2-40B4-BE49-F238E27FC236}">
                <a16:creationId xmlns:a16="http://schemas.microsoft.com/office/drawing/2014/main" id="{C309DCAB-03A3-3104-510A-2DAE5262DDC1}"/>
              </a:ext>
            </a:extLst>
          </p:cNvPr>
          <p:cNvPicPr preferRelativeResize="0"/>
          <p:nvPr/>
        </p:nvPicPr>
        <p:blipFill rotWithShape="1">
          <a:blip r:embed="rId4">
            <a:alphaModFix/>
          </a:blip>
          <a:srcRect/>
          <a:stretch/>
        </p:blipFill>
        <p:spPr>
          <a:xfrm>
            <a:off x="0" y="616"/>
            <a:ext cx="1714540" cy="1147660"/>
          </a:xfrm>
          <a:prstGeom prst="rect">
            <a:avLst/>
          </a:prstGeom>
          <a:noFill/>
          <a:ln>
            <a:noFill/>
          </a:ln>
        </p:spPr>
      </p:pic>
    </p:spTree>
    <p:extLst>
      <p:ext uri="{BB962C8B-B14F-4D97-AF65-F5344CB8AC3E}">
        <p14:creationId xmlns:p14="http://schemas.microsoft.com/office/powerpoint/2010/main" val="268388892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TotalTime>
  <Words>1724</Words>
  <Application>Microsoft Office PowerPoint</Application>
  <PresentationFormat>Widescreen</PresentationFormat>
  <Paragraphs>286</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Calibri Light</vt:lpstr>
      <vt:lpstr>Open Sans</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UNDERWATER PHYSIOLOGY  &amp; FIRST AID OF DROWNING VICTIM</dc:title>
  <dc:creator>DC ADM</dc:creator>
  <cp:lastModifiedBy>SO TRG</cp:lastModifiedBy>
  <cp:revision>96</cp:revision>
  <dcterms:created xsi:type="dcterms:W3CDTF">2025-05-09T05:22:22Z</dcterms:created>
  <dcterms:modified xsi:type="dcterms:W3CDTF">2025-12-17T06:47:35Z</dcterms:modified>
</cp:coreProperties>
</file>