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1" r:id="rId2"/>
    <p:sldId id="257" r:id="rId3"/>
    <p:sldId id="275" r:id="rId4"/>
    <p:sldId id="276" r:id="rId5"/>
    <p:sldId id="278" r:id="rId6"/>
    <p:sldId id="279" r:id="rId7"/>
    <p:sldId id="258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3" r:id="rId17"/>
    <p:sldId id="294" r:id="rId18"/>
    <p:sldId id="292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39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</a:t>
            </a:r>
            <a:r>
              <a:rPr b="1" dirty="0"/>
              <a:t>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PEER | </a:t>
            </a:r>
            <a:r>
              <a:rPr dirty="0"/>
              <a:t>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MFR | INDIA">
            <a:extLst>
              <a:ext uri="{FF2B5EF4-FFF2-40B4-BE49-F238E27FC236}">
                <a16:creationId xmlns:a16="http://schemas.microsoft.com/office/drawing/2014/main" xmlns="" id="{860B202A-DD20-506A-3C6C-37D57F02B1B6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xmlns="" id="{98F9D02F-D646-FDC2-1CC6-0FF47D0D3A9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xmlns="" id="{7E0A5EEB-ED69-CCB7-8409-009ABB900263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</a:t>
            </a:r>
            <a:r>
              <a:rPr b="1" dirty="0"/>
              <a:t> -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2C11F3E0-CD1F-5D1F-38F7-DB2B94A3F7C2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3" name="Shape"/>
          <p:cNvSpPr/>
          <p:nvPr/>
        </p:nvSpPr>
        <p:spPr>
          <a:xfrm>
            <a:off x="0" y="3880189"/>
            <a:ext cx="13669107" cy="4309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E46C0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663350" y="4083124"/>
            <a:ext cx="12138249" cy="355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l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 err="1"/>
              <a:t>पाठ</a:t>
            </a:r>
            <a:r>
              <a:rPr lang="en-IN" dirty="0"/>
              <a:t> 2</a:t>
            </a:r>
          </a:p>
          <a:p>
            <a:pPr algn="l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sz="4000" dirty="0"/>
          </a:p>
          <a:p>
            <a:pPr algn="l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/>
              <a:t>ईएमएस</a:t>
            </a:r>
            <a:r>
              <a:rPr lang="en-US" dirty="0"/>
              <a:t> और </a:t>
            </a:r>
            <a:r>
              <a:rPr lang="en-US" dirty="0" err="1"/>
              <a:t>मेडिकल</a:t>
            </a:r>
            <a:r>
              <a:rPr lang="en-US" dirty="0"/>
              <a:t> </a:t>
            </a:r>
            <a:r>
              <a:rPr lang="en-US" dirty="0" err="1"/>
              <a:t>फर्स्ट</a:t>
            </a:r>
            <a:endParaRPr lang="en-US" dirty="0"/>
          </a:p>
          <a:p>
            <a:pPr algn="l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US" sz="4000" dirty="0"/>
          </a:p>
          <a:p>
            <a:pPr algn="l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 </a:t>
            </a:r>
            <a:r>
              <a:rPr lang="hi-IN" dirty="0"/>
              <a:t>रेस्पोंडर </a:t>
            </a:r>
            <a:endParaRPr lang="en-US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pPr algn="l" rtl="0"/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  AI-generated content may be incorrect.">
            <a:extLst>
              <a:ext uri="{FF2B5EF4-FFF2-40B4-BE49-F238E27FC236}">
                <a16:creationId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E9EC43E-C7B1-EF48-5F3B-E2AF3723BE8A}"/>
              </a:ext>
            </a:extLst>
          </p:cNvPr>
          <p:cNvSpPr/>
          <p:nvPr/>
        </p:nvSpPr>
        <p:spPr>
          <a:xfrm>
            <a:off x="4868649" y="351129"/>
            <a:ext cx="15643721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मेडिकल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फर्स्ट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hi-IN" sz="4800" dirty="0">
                <a:latin typeface="Arial Black" panose="020B0A04020102020204" pitchFamily="34" charset="0"/>
              </a:rPr>
              <a:t>रेस्पोंडर 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xmlns="" id="{FEF0CCE6-B2AE-9EAB-6B3B-5FA5D2198DCB}"/>
              </a:ext>
            </a:extLst>
          </p:cNvPr>
          <p:cNvSpPr txBox="1"/>
          <p:nvPr/>
        </p:nvSpPr>
        <p:spPr>
          <a:xfrm>
            <a:off x="663350" y="12351062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endParaRPr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8115" y="11425695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Vetted 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4811" y="12835530"/>
            <a:ext cx="3686352" cy="677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15" y="0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69DD0C-13D7-4F77-EA5A-2285D4E5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60F99020-26D8-EAFA-5FBC-E35ADAA30EC6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xmlns="" id="{8C7C7B7D-306A-A147-4C49-ABF589D070D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xmlns="" id="{0B10E281-67AD-5453-57C7-1A111F9872CA}"/>
              </a:ext>
            </a:extLst>
          </p:cNvPr>
          <p:cNvSpPr txBox="1"/>
          <p:nvPr/>
        </p:nvSpPr>
        <p:spPr>
          <a:xfrm>
            <a:off x="8564880" y="3937274"/>
            <a:ext cx="15076257" cy="495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यह सुनिश्चित किए बिना कि समान या बेहतर प्रशिक्षण वाले किसी अन्य स्वास्थ्य देखभाल पेशेवर ने कार्यभार संभाल लिया है, आपातकालीन चिकित्सा देखभाल बंद कर देना।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xmlns="" id="{1DA4BD86-9373-E284-3082-C4BFEAB51AEC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xmlns="" id="{E38D0BFE-6805-FFA3-140B-16E3FE6FE53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xmlns="" id="{A05C1DB7-7931-41C8-AE8D-FD577B3D651A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/>
              <a:t>पीपीटी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xmlns="" id="{9353EA72-0E46-5F12-7026-1A9BBD67E88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xmlns="" id="{896A323A-E606-ABDA-CFE2-E6F9CF5845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62CDA2-6126-6AE3-D99F-92AEC8E7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xmlns="" id="{26240ADD-E6FD-A8A7-1C62-0DCC4E9D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xmlns="" id="{C96AFE57-FFB4-064A-BCCF-40A0D91AC8E7}"/>
              </a:ext>
            </a:extLst>
          </p:cNvPr>
          <p:cNvSpPr txBox="1"/>
          <p:nvPr/>
        </p:nvSpPr>
        <p:spPr>
          <a:xfrm>
            <a:off x="200721" y="2812493"/>
            <a:ext cx="7655260" cy="1092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 </a:t>
            </a:r>
            <a:r>
              <a:rPr lang="hi-IN" dirty="0"/>
              <a:t>परित्याग </a:t>
            </a:r>
            <a:r>
              <a:rPr lang="hi-IN" dirty="0" smtClean="0"/>
              <a:t>करना 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5" y="12641896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23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F434C1-F121-D54E-11F3-01BF99D1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A27D1BBE-30AA-4580-BCA8-0D23FC7802F7}"/>
              </a:ext>
            </a:extLst>
          </p:cNvPr>
          <p:cNvSpPr/>
          <p:nvPr/>
        </p:nvSpPr>
        <p:spPr>
          <a:xfrm>
            <a:off x="8167732" y="1"/>
            <a:ext cx="16216268" cy="123444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xmlns="" id="{39E2449E-6C71-CCD7-7149-7E7F46113B1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xmlns="" id="{5733B2C7-FDF2-3D4F-5C8F-A0CF460B3056}"/>
              </a:ext>
            </a:extLst>
          </p:cNvPr>
          <p:cNvSpPr txBox="1"/>
          <p:nvPr/>
        </p:nvSpPr>
        <p:spPr>
          <a:xfrm>
            <a:off x="8564880" y="3937274"/>
            <a:ext cx="15076257" cy="2462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अपेक्षित मानक देखभाल प्रदान करने में विफलता, जिसके कारण रोगी को चोट लगना या उसकी मृत्यु हो जाना।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xmlns="" id="{9510D5CA-950F-ED1A-5DCD-654A2DB7875E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xmlns="" id="{ABD8AFD3-99DA-4C41-1B10-07CE4534BB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xmlns="" id="{CB1F4744-46A1-02F8-E7C4-72B3248BF5BF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/>
              <a:t>पीपीटी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xmlns="" id="{72F3544E-5346-B404-FAAD-D0ED0C03E2B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xmlns="" id="{8649BD47-AAB5-5609-E044-C02460EF35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23415C-8402-D716-CE6D-A85E33432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xmlns="" id="{B88FDB46-4B9E-EDAC-7061-980344361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xmlns="" id="{7DCD9193-4065-053A-F005-0B4A66835BA5}"/>
              </a:ext>
            </a:extLst>
          </p:cNvPr>
          <p:cNvSpPr txBox="1"/>
          <p:nvPr/>
        </p:nvSpPr>
        <p:spPr>
          <a:xfrm>
            <a:off x="200721" y="2812493"/>
            <a:ext cx="7655260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          </a:t>
            </a:r>
            <a:r>
              <a:rPr lang="en-IN" dirty="0" err="1"/>
              <a:t>लापरवाही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7224" y="12714793"/>
            <a:ext cx="3686352" cy="899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50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ECAAC0-9569-9673-DF9E-18792F671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xmlns="" id="{0DA31C35-366D-CE0C-808B-7E577446C9BB}"/>
              </a:ext>
            </a:extLst>
          </p:cNvPr>
          <p:cNvSpPr txBox="1"/>
          <p:nvPr/>
        </p:nvSpPr>
        <p:spPr>
          <a:xfrm>
            <a:off x="1107901" y="2604560"/>
            <a:ext cx="10685513" cy="248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9600" dirty="0" err="1"/>
              <a:t>रोगी</a:t>
            </a:r>
            <a:r>
              <a:rPr lang="en-IN" sz="9600" dirty="0"/>
              <a:t> </a:t>
            </a:r>
            <a:r>
              <a:rPr lang="en-IN" sz="9600" dirty="0" err="1"/>
              <a:t>के</a:t>
            </a:r>
            <a:r>
              <a:rPr lang="en-IN" sz="9600" dirty="0"/>
              <a:t> </a:t>
            </a:r>
            <a:r>
              <a:rPr lang="en-IN" sz="9600" dirty="0" err="1"/>
              <a:t>अधिकार</a:t>
            </a:r>
            <a:endParaRPr lang="en-IN" sz="9600" dirty="0"/>
          </a:p>
          <a:p>
            <a:pPr algn="ctr" rtl="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</p:txBody>
      </p:sp>
      <p:sp>
        <p:nvSpPr>
          <p:cNvPr id="4" name="To solicit and receive pre-hospital care…">
            <a:extLst>
              <a:ext uri="{FF2B5EF4-FFF2-40B4-BE49-F238E27FC236}">
                <a16:creationId xmlns:a16="http://schemas.microsoft.com/office/drawing/2014/main" xmlns="" id="{50420AC3-9ED6-59CC-03C1-F04D7921C359}"/>
              </a:ext>
            </a:extLst>
          </p:cNvPr>
          <p:cNvSpPr txBox="1"/>
          <p:nvPr/>
        </p:nvSpPr>
        <p:spPr>
          <a:xfrm>
            <a:off x="10187990" y="4324771"/>
            <a:ext cx="13236565" cy="642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914400" indent="-914400" algn="l" defTabSz="1896340" rtl="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अस्पताल-पूर्व देखभाल की मांग करना और प्राप्त करना</a:t>
            </a:r>
            <a:r>
              <a:rPr lang="en-IN" dirty="0"/>
              <a:t>.</a:t>
            </a:r>
            <a:endParaRPr dirty="0"/>
          </a:p>
          <a:p>
            <a:pPr marL="914400" indent="-914400" algn="l" defTabSz="1896340" rtl="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व्यक्तिगत जानकारी और स्थिति के संबंध में गोपनीयता</a:t>
            </a:r>
            <a:r>
              <a:rPr lang="en-IN" dirty="0"/>
              <a:t>.</a:t>
            </a:r>
            <a:endParaRPr dirty="0"/>
          </a:p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 smtClean="0"/>
              <a:t>लापरवाही</a:t>
            </a:r>
            <a:r>
              <a:rPr dirty="0"/>
              <a:t>, परित्याग, और/या गोपनीयता के उल्लंघन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 smtClean="0"/>
              <a:t>कृत्य</a:t>
            </a:r>
            <a:r>
              <a:rPr lang="hi-IN" dirty="0" smtClean="0"/>
              <a:t> </a:t>
            </a:r>
            <a:r>
              <a:rPr lang="hi-IN" dirty="0"/>
              <a:t>में कानूनी सहारा </a:t>
            </a:r>
            <a:r>
              <a:rPr lang="hi-IN" dirty="0" smtClean="0"/>
              <a:t>लेना </a:t>
            </a:r>
            <a:r>
              <a:rPr lang="en-IN" dirty="0" smtClean="0"/>
              <a:t>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8071" y="12813337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303034"/>
            <a:ext cx="3754825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8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63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2B499D-E7B3-54A6-994F-1FBAF631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xmlns="" id="{82676E3B-2B33-57F7-B092-EABC7A1ED78C}"/>
              </a:ext>
            </a:extLst>
          </p:cNvPr>
          <p:cNvSpPr txBox="1"/>
          <p:nvPr/>
        </p:nvSpPr>
        <p:spPr>
          <a:xfrm>
            <a:off x="1922584" y="2604560"/>
            <a:ext cx="7362093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8000" dirty="0" err="1"/>
              <a:t>रोगी</a:t>
            </a:r>
            <a:r>
              <a:rPr lang="en-IN" sz="8000" dirty="0"/>
              <a:t> </a:t>
            </a:r>
            <a:r>
              <a:rPr lang="en-IN" sz="8000" dirty="0" err="1"/>
              <a:t>के</a:t>
            </a:r>
            <a:r>
              <a:rPr lang="en-IN" sz="8000" dirty="0"/>
              <a:t> </a:t>
            </a:r>
            <a:r>
              <a:rPr lang="en-IN" sz="8000" dirty="0" err="1"/>
              <a:t>अधिकार</a:t>
            </a:r>
            <a:endParaRPr lang="en-IN" sz="8000" dirty="0"/>
          </a:p>
        </p:txBody>
      </p:sp>
      <p:sp>
        <p:nvSpPr>
          <p:cNvPr id="4" name="To solicit and receive pre-hospital care…">
            <a:extLst>
              <a:ext uri="{FF2B5EF4-FFF2-40B4-BE49-F238E27FC236}">
                <a16:creationId xmlns:a16="http://schemas.microsoft.com/office/drawing/2014/main" xmlns="" id="{397227A8-0686-1505-A7A9-F2303CDCE002}"/>
              </a:ext>
            </a:extLst>
          </p:cNvPr>
          <p:cNvSpPr txBox="1"/>
          <p:nvPr/>
        </p:nvSpPr>
        <p:spPr>
          <a:xfrm>
            <a:off x="10187990" y="4324771"/>
            <a:ext cx="13236565" cy="503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914400" indent="-914400" algn="l" defTabSz="1896340" rtl="0">
              <a:lnSpc>
                <a:spcPct val="150000"/>
              </a:lnSpc>
              <a:spcBef>
                <a:spcPts val="5000"/>
              </a:spcBef>
              <a:buSzPct val="100000"/>
              <a:buFont typeface="+mj-lt"/>
              <a:buAutoNum type="arabicPeriod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कुछ स्थितियों में, मरीज़ को देखभाल से इनकार करने का अधिकार है। मरीज़ को किसी गवाह की मौजूदगी में इनकार करने वाले फ़ॉर्म पर हस्ताक्षर करने पड़ सकते हैं।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7648" y="12813337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77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06B35B-922F-19E2-3112-6F01E6C9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D1CE264F-395E-A9AB-CDCB-8E346A30C100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xmlns="" id="{E3E331F6-BB1F-1782-00A3-C84D48298B0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xmlns="" id="{C3E5533F-4C16-D5AE-020B-EF72AFC69348}"/>
              </a:ext>
            </a:extLst>
          </p:cNvPr>
          <p:cNvSpPr txBox="1"/>
          <p:nvPr/>
        </p:nvSpPr>
        <p:spPr>
          <a:xfrm>
            <a:off x="8564880" y="3937274"/>
            <a:ext cx="15076257" cy="495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बेहोश, भ्रमित या गंभीर रूप से घायल मरीज की ओर से या किसी नाबालिग मरीज की ओर से जो निर्णय नहीं ले सकता, सहमति ग्रहण की जाती है।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xmlns="" id="{22000077-867D-5E87-4C2E-B291EF26C5CF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xmlns="" id="{48BB880F-82F0-9A1B-5F93-C1C249C85AD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xmlns="" id="{E71B0469-0069-7192-9B11-3B494999A642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/>
              <a:t>पीपीटी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xmlns="" id="{3AA5FC6C-DABF-4C34-A04E-845403FBBCA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xmlns="" id="{C8A5C80C-2549-0210-D556-081CC30F370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5557A4-258D-0FB8-9C32-05948B72C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xmlns="" id="{D6E8EFBF-D23E-F040-7E17-573D17B9C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xmlns="" id="{62C0B5BE-AC38-9D42-FFC5-389E79AAC796}"/>
              </a:ext>
            </a:extLst>
          </p:cNvPr>
          <p:cNvSpPr txBox="1"/>
          <p:nvPr/>
        </p:nvSpPr>
        <p:spPr>
          <a:xfrm>
            <a:off x="200721" y="2812493"/>
            <a:ext cx="7655260" cy="105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  </a:t>
            </a:r>
            <a:r>
              <a:rPr lang="en-IN" dirty="0" err="1"/>
              <a:t>निहित</a:t>
            </a:r>
            <a:r>
              <a:rPr lang="en-IN" dirty="0"/>
              <a:t> सहमति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5" y="12722835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175" y="-49912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7" y="-68488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26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0DD997-97C4-1E4B-5403-3B6F89A4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CBAC5AC7-F6E8-31B1-EC5D-448A42A73B0A}"/>
              </a:ext>
            </a:extLst>
          </p:cNvPr>
          <p:cNvSpPr/>
          <p:nvPr/>
        </p:nvSpPr>
        <p:spPr>
          <a:xfrm>
            <a:off x="8167732" y="0"/>
            <a:ext cx="16216268" cy="12562073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xmlns="" id="{0A5EABA3-E09C-ABF0-5119-BB6D87B70E7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xmlns="" id="{AB25825A-A4D7-25D1-6F59-D99C978E7FB2}"/>
              </a:ext>
            </a:extLst>
          </p:cNvPr>
          <p:cNvSpPr txBox="1"/>
          <p:nvPr/>
        </p:nvSpPr>
        <p:spPr>
          <a:xfrm>
            <a:off x="8564880" y="3937274"/>
            <a:ext cx="15076257" cy="370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आपातकालीन देखभाल प्रदान करने से पहले प्रत्येक उत्तरदायी, सक्षम वयस्क रोगी से अनुमति प्राप्त की जाती है।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xmlns="" id="{0265F6DB-CA38-8C54-F1B6-AE8BB831799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xmlns="" id="{3D1AF364-027F-F66D-8E97-AC655859C5D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xmlns="" id="{0EC68614-B20D-09A2-73FE-5738E741E4D2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/>
              <a:t>पीपीटी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xmlns="" id="{53D19010-C050-4C6E-9508-6D0E1BA6A17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xmlns="" id="{E630A78B-9D7B-A43C-A475-4D3149E19FA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03BE38-8D65-4F96-FE4E-18BD6A1E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xmlns="" id="{DFD3CF05-4601-1FEE-9CF2-797D86253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xmlns="" id="{5A35864A-8A51-4F9F-B5BD-446C8854BC6A}"/>
              </a:ext>
            </a:extLst>
          </p:cNvPr>
          <p:cNvSpPr txBox="1"/>
          <p:nvPr/>
        </p:nvSpPr>
        <p:spPr>
          <a:xfrm>
            <a:off x="200721" y="2812493"/>
            <a:ext cx="7655260" cy="105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   </a:t>
            </a:r>
            <a:r>
              <a:rPr lang="en-IN" dirty="0" err="1"/>
              <a:t>व्यक्त</a:t>
            </a:r>
            <a:r>
              <a:rPr lang="en-IN" dirty="0"/>
              <a:t> सहमति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765273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292" y="18576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60" y="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50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DD70B2-A964-73A7-2C4D-9354B7E7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xmlns="" id="{9A379811-5A1D-CA72-06B1-6E900DA63A4C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अब आप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यह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</a:t>
            </a:r>
            <a:r>
              <a:rPr kumimoji="0" lang="hi-I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रने में सक्ष्यम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हैं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xmlns="" id="{76DF587C-0F32-C995-A3A3-74B5BF4DA3D1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समीक्षा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Describe the emergency medical services (EMS) system in the area you reside.…">
            <a:extLst>
              <a:ext uri="{FF2B5EF4-FFF2-40B4-BE49-F238E27FC236}">
                <a16:creationId xmlns:a16="http://schemas.microsoft.com/office/drawing/2014/main" xmlns="" id="{FCD6E55B-4766-BC4C-EBBB-E34D11C591BC}"/>
              </a:ext>
            </a:extLst>
          </p:cNvPr>
          <p:cNvSpPr txBox="1"/>
          <p:nvPr/>
        </p:nvSpPr>
        <p:spPr>
          <a:xfrm>
            <a:off x="11464961" y="4682794"/>
            <a:ext cx="11930146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आप जिस क्षेत्र में रहते हैं, वहां आपातकालीन चिकित्सा सेवा (ईएमएस) प्रणाली का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वर्णन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</a:t>
            </a:r>
            <a:r>
              <a:rPr kumimoji="0" lang="hi-I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ना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मेडिकल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फर्स्ट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hi-I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रेस्पोंडर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(एमएफआर) के छह कर्तव्यों और जिम्मेदारियों की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सूची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ब</a:t>
            </a:r>
            <a:r>
              <a:rPr kumimoji="0" lang="hi-I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नाने में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xmlns="" id="{D59A1DC3-CB8F-D0F2-D236-A1905120C60C}"/>
              </a:ext>
            </a:extLst>
          </p:cNvPr>
          <p:cNvGrpSpPr/>
          <p:nvPr/>
        </p:nvGrpSpPr>
        <p:grpSpPr>
          <a:xfrm>
            <a:off x="10117755" y="489988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xmlns="" id="{E777B75F-1D47-BF1E-45D8-8F75F0807BC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xmlns="" id="{B3F2F6F2-5267-AB1D-C0BE-DAB286BE2867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xmlns="" id="{9C9BC33E-286A-B9A2-6804-1CB09D2487FE}"/>
              </a:ext>
            </a:extLst>
          </p:cNvPr>
          <p:cNvGrpSpPr/>
          <p:nvPr/>
        </p:nvGrpSpPr>
        <p:grpSpPr>
          <a:xfrm>
            <a:off x="10117755" y="7754627"/>
            <a:ext cx="1219201" cy="1298291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xmlns="" id="{4A03EE0B-B78C-D265-5727-7F3C2545B58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BE8464A1-9F66-78F2-37EA-44AB183C8F9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9C66A196-EDDB-1AA4-883D-C5C27EA886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282" y="12813337"/>
            <a:ext cx="3686352" cy="677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57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B9314B-5349-8752-B619-EBB90A81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xmlns="" id="{CE53F5AE-3ECF-83BD-80D9-7D585B08F976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अब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xmlns="" id="{8564B6E5-6D75-3E2A-C59F-01480DE71261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समीक्षा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37D012AA-CDEE-517A-70BE-E1B70A981D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Define negligence and give an example as it relates to EMS.…">
            <a:extLst>
              <a:ext uri="{FF2B5EF4-FFF2-40B4-BE49-F238E27FC236}">
                <a16:creationId xmlns:a16="http://schemas.microsoft.com/office/drawing/2014/main" xmlns="" id="{929C47C4-62A7-58C2-6F51-E54BBD58F653}"/>
              </a:ext>
            </a:extLst>
          </p:cNvPr>
          <p:cNvSpPr txBox="1"/>
          <p:nvPr/>
        </p:nvSpPr>
        <p:spPr>
          <a:xfrm>
            <a:off x="11656862" y="5242835"/>
            <a:ext cx="11750187" cy="606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लापरवाही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परिभाषित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करें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तथा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ईएमएस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संबंधित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इसका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उदाहरण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दे</a:t>
            </a:r>
            <a:r>
              <a:rPr kumimoji="0" lang="hi-I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ने में </a:t>
            </a:r>
            <a:r>
              <a:rPr kumimoji="0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परित्याग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परिभाषित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करें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तथा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ईएमएस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संबंधित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इसका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उदाहरण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800" dirty="0">
                <a:latin typeface="Open Sans"/>
                <a:ea typeface="Open Sans"/>
                <a:cs typeface="Open Sans"/>
                <a:sym typeface="Open Sans"/>
              </a:rPr>
              <a:t>देने में </a:t>
            </a:r>
            <a:r>
              <a:rPr kumimoji="0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निहित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सहमति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व्यक्त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सहमति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परिभाषित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</a:t>
            </a:r>
            <a:r>
              <a:rPr kumimoji="0" lang="hi-I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ने में </a:t>
            </a:r>
            <a:r>
              <a:rPr kumimoji="0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A9B9F5EB-DAB4-B1A2-2B81-93294003B381}"/>
              </a:ext>
            </a:extLst>
          </p:cNvPr>
          <p:cNvGrpSpPr/>
          <p:nvPr/>
        </p:nvGrpSpPr>
        <p:grpSpPr>
          <a:xfrm>
            <a:off x="9844663" y="49938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xmlns="" id="{48F29827-52F6-48E9-C4DE-42266A58F05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xmlns="" id="{CC77BC0A-ACF3-3F1E-62DB-72374F1C28E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xmlns="" id="{56AC9439-CD88-ED94-AFFD-59CA14D733B4}"/>
              </a:ext>
            </a:extLst>
          </p:cNvPr>
          <p:cNvGrpSpPr/>
          <p:nvPr/>
        </p:nvGrpSpPr>
        <p:grpSpPr>
          <a:xfrm>
            <a:off x="9844663" y="743954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xmlns="" id="{39108310-0219-6862-83CE-1AFDA6CD06E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xmlns="" id="{9D9B87B4-6D34-C4F1-A7E1-319FC15ED23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xmlns="" id="{6BD0A45C-FB23-6F62-DF4A-1136C392DC5E}"/>
              </a:ext>
            </a:extLst>
          </p:cNvPr>
          <p:cNvGrpSpPr/>
          <p:nvPr/>
        </p:nvGrpSpPr>
        <p:grpSpPr>
          <a:xfrm>
            <a:off x="9844663" y="9923322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xmlns="" id="{D664D1EE-E3C3-71DE-554E-935F5FFAB52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xmlns="" id="{46AF0079-C6AD-3ED3-10AF-0BCA36727F4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1176" y="12813337"/>
            <a:ext cx="3686352" cy="677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4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7881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18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A6B61E-3BFB-8B6A-B54D-9BFC4C887C61}"/>
              </a:ext>
            </a:extLst>
          </p:cNvPr>
          <p:cNvSpPr/>
          <p:nvPr/>
        </p:nvSpPr>
        <p:spPr>
          <a:xfrm>
            <a:off x="11180805" y="1915775"/>
            <a:ext cx="1041503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239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3403" y="12614499"/>
            <a:ext cx="3686352" cy="677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19" y="5372712"/>
            <a:ext cx="12057003" cy="6086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0"/>
            <a:ext cx="3754825" cy="25595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xmlns="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4800" dirty="0"/>
              <a:t>इस पाठ के पूरा होने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xmlns="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7" name="Describe the emergency medical services (EMS) system in the area you reside.…">
            <a:extLst>
              <a:ext uri="{FF2B5EF4-FFF2-40B4-BE49-F238E27FC236}">
                <a16:creationId xmlns:a16="http://schemas.microsoft.com/office/drawing/2014/main" xmlns="" id="{DEDBCB8D-8E98-1C90-F0A8-E06822BA06CD}"/>
              </a:ext>
            </a:extLst>
          </p:cNvPr>
          <p:cNvSpPr txBox="1"/>
          <p:nvPr/>
        </p:nvSpPr>
        <p:spPr>
          <a:xfrm>
            <a:off x="11464961" y="4682794"/>
            <a:ext cx="11930146" cy="643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algn="l" defTabSz="1896340" rtl="0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आप जिस क्षेत्र में रहते हैं, वहां आपातकालीन चिकित्सा सेवा (ईएमएस) प्रणाली का </a:t>
            </a:r>
            <a:r>
              <a:rPr lang="en-US" dirty="0" err="1"/>
              <a:t>वर्णन</a:t>
            </a:r>
            <a:r>
              <a:rPr lang="en-US" dirty="0"/>
              <a:t> </a:t>
            </a:r>
            <a:r>
              <a:rPr lang="hi-IN" dirty="0"/>
              <a:t>करने  में </a:t>
            </a:r>
            <a:r>
              <a:rPr lang="en-US" dirty="0"/>
              <a:t>।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algn="l" defTabSz="1896340" rtl="0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मेडिकल फर्स्ट रिस्पॉन्डर (एमएफआर) के छह कर्तव्यों और जिम्मेदारियों की </a:t>
            </a:r>
            <a:r>
              <a:rPr lang="en-US" dirty="0" err="1"/>
              <a:t>सूची</a:t>
            </a:r>
            <a:r>
              <a:rPr lang="en-US" dirty="0"/>
              <a:t> </a:t>
            </a:r>
            <a:r>
              <a:rPr lang="hi-IN" dirty="0"/>
              <a:t>बनाने में </a:t>
            </a:r>
            <a:r>
              <a:rPr lang="en-US" dirty="0"/>
              <a:t>।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xmlns="" id="{4D048C66-DD81-CB7C-31BA-5A9F922EBEC8}"/>
              </a:ext>
            </a:extLst>
          </p:cNvPr>
          <p:cNvGrpSpPr/>
          <p:nvPr/>
        </p:nvGrpSpPr>
        <p:grpSpPr>
          <a:xfrm>
            <a:off x="10117755" y="489988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xmlns="" id="{B3D590A7-C109-6A47-83CE-321D6EAF8B0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xmlns="" id="{7F062A44-2B77-DE1A-F98A-CAF9C784C0C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xmlns="" id="{E3734219-751D-6153-9FC6-74B3C9E788F9}"/>
              </a:ext>
            </a:extLst>
          </p:cNvPr>
          <p:cNvGrpSpPr/>
          <p:nvPr/>
        </p:nvGrpSpPr>
        <p:grpSpPr>
          <a:xfrm>
            <a:off x="10117755" y="7754627"/>
            <a:ext cx="1219201" cy="1298291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xmlns="" id="{B779BC28-C14A-769A-848D-9F435B34262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D57204E7-EA7D-FA51-87FB-0A44AA812E7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283" y="128133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xmlns="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480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xmlns="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Define negligence and give an example as it relates to EMS.…">
            <a:extLst>
              <a:ext uri="{FF2B5EF4-FFF2-40B4-BE49-F238E27FC236}">
                <a16:creationId xmlns:a16="http://schemas.microsoft.com/office/drawing/2014/main" xmlns="" id="{47F18AB1-FB00-8D1F-8A7C-2FC0A8685942}"/>
              </a:ext>
            </a:extLst>
          </p:cNvPr>
          <p:cNvSpPr txBox="1"/>
          <p:nvPr/>
        </p:nvSpPr>
        <p:spPr>
          <a:xfrm>
            <a:off x="11656862" y="5242835"/>
            <a:ext cx="11750187" cy="676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लापरवाही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 </a:t>
            </a:r>
            <a:r>
              <a:rPr dirty="0" err="1"/>
              <a:t>तथा</a:t>
            </a:r>
            <a:r>
              <a:rPr dirty="0"/>
              <a:t> </a:t>
            </a:r>
            <a:r>
              <a:rPr dirty="0" err="1"/>
              <a:t>ईएमएस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संबंधित</a:t>
            </a:r>
            <a:r>
              <a:rPr dirty="0"/>
              <a:t> </a:t>
            </a:r>
            <a:r>
              <a:rPr dirty="0" err="1"/>
              <a:t>इसका</a:t>
            </a:r>
            <a:r>
              <a:rPr dirty="0"/>
              <a:t> </a:t>
            </a:r>
            <a:r>
              <a:rPr dirty="0" err="1"/>
              <a:t>उदाहरण</a:t>
            </a:r>
            <a:r>
              <a:rPr dirty="0"/>
              <a:t> </a:t>
            </a:r>
            <a:r>
              <a:rPr dirty="0" err="1"/>
              <a:t>दें</a:t>
            </a:r>
            <a:r>
              <a:rPr dirty="0"/>
              <a:t>।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परित्याग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 </a:t>
            </a:r>
            <a:r>
              <a:rPr dirty="0" err="1"/>
              <a:t>तथा</a:t>
            </a:r>
            <a:r>
              <a:rPr dirty="0"/>
              <a:t> </a:t>
            </a:r>
            <a:r>
              <a:rPr dirty="0" err="1"/>
              <a:t>ईएमएस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संबंधित</a:t>
            </a:r>
            <a:r>
              <a:rPr dirty="0"/>
              <a:t> </a:t>
            </a:r>
            <a:r>
              <a:rPr dirty="0" err="1"/>
              <a:t>इसका</a:t>
            </a:r>
            <a:r>
              <a:rPr dirty="0"/>
              <a:t> </a:t>
            </a:r>
            <a:r>
              <a:rPr dirty="0" err="1"/>
              <a:t>उदाहरण</a:t>
            </a:r>
            <a:r>
              <a:rPr dirty="0"/>
              <a:t> </a:t>
            </a:r>
            <a:r>
              <a:rPr dirty="0" err="1"/>
              <a:t>दें</a:t>
            </a:r>
            <a:r>
              <a:rPr dirty="0"/>
              <a:t>।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निहित</a:t>
            </a:r>
            <a:r>
              <a:rPr dirty="0"/>
              <a:t> </a:t>
            </a:r>
            <a:r>
              <a:rPr dirty="0" err="1"/>
              <a:t>सहमति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व्यक्त</a:t>
            </a:r>
            <a:r>
              <a:rPr dirty="0"/>
              <a:t> </a:t>
            </a:r>
            <a:r>
              <a:rPr dirty="0" err="1"/>
              <a:t>सहमति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E5584E1C-DEBB-34D4-D7E4-DBDD025CCCDA}"/>
              </a:ext>
            </a:extLst>
          </p:cNvPr>
          <p:cNvGrpSpPr/>
          <p:nvPr/>
        </p:nvGrpSpPr>
        <p:grpSpPr>
          <a:xfrm>
            <a:off x="9844663" y="49938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xmlns="" id="{3C70BC65-C2B8-2B63-820C-07AF374A83D9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xmlns="" id="{647F9331-30EA-81EB-3CC4-4D5E0EEE608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xmlns="" id="{C7A8FE43-9836-EC8D-A149-0EC5A82CE77C}"/>
              </a:ext>
            </a:extLst>
          </p:cNvPr>
          <p:cNvGrpSpPr/>
          <p:nvPr/>
        </p:nvGrpSpPr>
        <p:grpSpPr>
          <a:xfrm>
            <a:off x="9844663" y="743954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xmlns="" id="{5CA5C22E-0812-CF5D-9578-E8FC6A2A679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xmlns="" id="{72951DC3-54E2-AD07-1D63-E7878739B07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xmlns="" id="{82B836A0-A874-1F2B-6481-19FE11B427FC}"/>
              </a:ext>
            </a:extLst>
          </p:cNvPr>
          <p:cNvGrpSpPr/>
          <p:nvPr/>
        </p:nvGrpSpPr>
        <p:grpSpPr>
          <a:xfrm>
            <a:off x="9844663" y="9923322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xmlns="" id="{1F9AAE7C-9F2C-9740-340F-46B75B34C00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xmlns="" id="{463A214C-3CAD-B87A-C20D-B32E8332403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5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7388" y="12813337"/>
            <a:ext cx="3686352" cy="677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xmlns="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19801378" cy="115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 rtl="0"/>
            <a:r>
              <a:rPr sz="8000" dirty="0"/>
              <a:t>आपातकालीन चिकित्सा सेवा प्रणाली (ईएमएस)</a:t>
            </a:r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xmlns="" id="{CCE6C40E-974E-8EF6-3CF7-4828B88A95AC}"/>
              </a:ext>
            </a:extLst>
          </p:cNvPr>
          <p:cNvSpPr txBox="1"/>
          <p:nvPr/>
        </p:nvSpPr>
        <p:spPr>
          <a:xfrm>
            <a:off x="1767178" y="4827514"/>
            <a:ext cx="1926402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dirty="0">
                <a:solidFill>
                  <a:schemeClr val="tx1"/>
                </a:solidFill>
              </a:rPr>
              <a:t>अचानक बीमारी या चोट के शिकार लोगों को आपातकालीन देखभाल और परिवहन प्रदान करने के उद्देश्य से आपस में जुड़े संसाधनों का एक नेटवर्क।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7648" y="12813338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65479263-8391-21FA-E682-C5B833CEB3BE}"/>
              </a:ext>
            </a:extLst>
          </p:cNvPr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xmlns="" id="{9C3A2623-7B78-CAB4-CC10-8F73C60B4485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" name="Community">
              <a:extLst>
                <a:ext uri="{FF2B5EF4-FFF2-40B4-BE49-F238E27FC236}">
                  <a16:creationId xmlns:a16="http://schemas.microsoft.com/office/drawing/2014/main" xmlns="" id="{0F387BD9-8D71-5C5F-E3A3-D770ABD3F4C8}"/>
                </a:ext>
              </a:extLst>
            </p:cNvPr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rtl="0"/>
              <a:r>
                <a:rPr dirty="0" err="1"/>
                <a:t>समुदाय</a:t>
              </a:r>
              <a:endParaRPr dirty="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2DEB8ACE-032E-147B-8A7E-CA32B83BCE23}"/>
              </a:ext>
            </a:extLst>
          </p:cNvPr>
          <p:cNvGrpSpPr/>
          <p:nvPr/>
        </p:nvGrpSpPr>
        <p:grpSpPr>
          <a:xfrm>
            <a:off x="1123462" y="8343245"/>
            <a:ext cx="4642557" cy="1810975"/>
            <a:chOff x="0" y="0"/>
            <a:chExt cx="4642556" cy="181097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xmlns="" id="{DEE5482C-5E98-32C0-3668-96F24BA97879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Fire Dept.">
              <a:extLst>
                <a:ext uri="{FF2B5EF4-FFF2-40B4-BE49-F238E27FC236}">
                  <a16:creationId xmlns:a16="http://schemas.microsoft.com/office/drawing/2014/main" xmlns="" id="{8FE17BB8-951F-7727-CCF5-25524099F39E}"/>
                </a:ext>
              </a:extLst>
            </p:cNvPr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ctr">
              <a:normAutofit fontScale="77500" lnSpcReduction="20000"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अग्निशमन विभाग</a:t>
              </a:r>
            </a:p>
          </p:txBody>
        </p:sp>
      </p:grpSp>
      <p:sp>
        <p:nvSpPr>
          <p:cNvPr id="8" name="Sample EMS Flowchart">
            <a:extLst>
              <a:ext uri="{FF2B5EF4-FFF2-40B4-BE49-F238E27FC236}">
                <a16:creationId xmlns:a16="http://schemas.microsoft.com/office/drawing/2014/main" xmlns="" id="{EFDA016D-F540-E584-C8B8-A19EAA073CBD}"/>
              </a:ext>
            </a:extLst>
          </p:cNvPr>
          <p:cNvSpPr txBox="1"/>
          <p:nvPr/>
        </p:nvSpPr>
        <p:spPr>
          <a:xfrm>
            <a:off x="7432071" y="344872"/>
            <a:ext cx="868927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 rtl="0"/>
            <a:r>
              <a:rPr dirty="0"/>
              <a:t>नमूना ईएमएस फ़्लोचार्ट</a:t>
            </a:r>
          </a:p>
        </p:txBody>
      </p:sp>
      <p:sp>
        <p:nvSpPr>
          <p:cNvPr id="9" name="Connection Line">
            <a:extLst>
              <a:ext uri="{FF2B5EF4-FFF2-40B4-BE49-F238E27FC236}">
                <a16:creationId xmlns:a16="http://schemas.microsoft.com/office/drawing/2014/main" xmlns="" id="{F59FE280-F40F-8234-A252-A662A015CBEE}"/>
              </a:ext>
            </a:extLst>
          </p:cNvPr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10" name="Connection Line">
            <a:extLst>
              <a:ext uri="{FF2B5EF4-FFF2-40B4-BE49-F238E27FC236}">
                <a16:creationId xmlns:a16="http://schemas.microsoft.com/office/drawing/2014/main" xmlns="" id="{13C8EAC4-CCCF-2DC3-7223-F37846E6E0F8}"/>
              </a:ext>
            </a:extLst>
          </p:cNvPr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11" name="Connection Line">
            <a:extLst>
              <a:ext uri="{FF2B5EF4-FFF2-40B4-BE49-F238E27FC236}">
                <a16:creationId xmlns:a16="http://schemas.microsoft.com/office/drawing/2014/main" xmlns="" id="{7507F43E-E34A-85FD-DFBB-75D11F13652D}"/>
              </a:ext>
            </a:extLst>
          </p:cNvPr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xmlns="" id="{8F0F6787-1DF3-9FB1-D256-8B238F7A64C8}"/>
              </a:ext>
            </a:extLst>
          </p:cNvPr>
          <p:cNvSpPr/>
          <p:nvPr/>
        </p:nvSpPr>
        <p:spPr>
          <a:xfrm>
            <a:off x="11777971" y="6234338"/>
            <a:ext cx="56265" cy="447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xmlns="" id="{41394C09-537C-EF07-D198-F4C7FD13F562}"/>
              </a:ext>
            </a:extLst>
          </p:cNvPr>
          <p:cNvGrpSpPr/>
          <p:nvPr/>
        </p:nvGrpSpPr>
        <p:grpSpPr>
          <a:xfrm>
            <a:off x="8729972" y="5328236"/>
            <a:ext cx="6096001" cy="1811592"/>
            <a:chOff x="0" y="-615"/>
            <a:chExt cx="6096000" cy="1811590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xmlns="" id="{AEDE5217-503B-F388-8418-E0F68FE053DF}"/>
                </a:ext>
              </a:extLst>
            </p:cNvPr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EMS Dispatcher">
              <a:extLst>
                <a:ext uri="{FF2B5EF4-FFF2-40B4-BE49-F238E27FC236}">
                  <a16:creationId xmlns:a16="http://schemas.microsoft.com/office/drawing/2014/main" xmlns="" id="{F79F4980-6740-228A-9C1B-EB00FB9D282C}"/>
                </a:ext>
              </a:extLst>
            </p:cNvPr>
            <p:cNvSpPr/>
            <p:nvPr/>
          </p:nvSpPr>
          <p:spPr>
            <a:xfrm>
              <a:off x="381000" y="-615"/>
              <a:ext cx="5334001" cy="181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rPr dirty="0"/>
                <a:t>ईएमएस डिस्पैचर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xmlns="" id="{B6F15B2B-9665-5341-26C5-7C0434EDD761}"/>
              </a:ext>
            </a:extLst>
          </p:cNvPr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xmlns="" id="{DBB71B5A-6D53-DE72-64CF-EEE1EEFE7581}"/>
                </a:ext>
              </a:extLst>
            </p:cNvPr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Rescue Groups">
              <a:extLst>
                <a:ext uri="{FF2B5EF4-FFF2-40B4-BE49-F238E27FC236}">
                  <a16:creationId xmlns:a16="http://schemas.microsoft.com/office/drawing/2014/main" xmlns="" id="{CB56AE5B-E067-B0D7-6217-F578A9B6303E}"/>
                </a:ext>
              </a:extLst>
            </p:cNvPr>
            <p:cNvSpPr txBox="1"/>
            <p:nvPr/>
          </p:nvSpPr>
          <p:spPr>
            <a:xfrm>
              <a:off x="142600" y="403501"/>
              <a:ext cx="4794800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बचाव समूह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xmlns="" id="{FD70A6BE-6A29-BFE5-C7F9-9FCC094010C9}"/>
              </a:ext>
            </a:extLst>
          </p:cNvPr>
          <p:cNvGrpSpPr/>
          <p:nvPr/>
        </p:nvGrpSpPr>
        <p:grpSpPr>
          <a:xfrm>
            <a:off x="9524331" y="8343245"/>
            <a:ext cx="4642557" cy="1810975"/>
            <a:chOff x="0" y="0"/>
            <a:chExt cx="4642556" cy="1810974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xmlns="" id="{BB353D44-21CC-44F5-B4FB-F73BA70C9627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Red Cross">
              <a:extLst>
                <a:ext uri="{FF2B5EF4-FFF2-40B4-BE49-F238E27FC236}">
                  <a16:creationId xmlns:a16="http://schemas.microsoft.com/office/drawing/2014/main" xmlns="" id="{F4EB7A2C-120D-10CD-1943-D24B2DA98484}"/>
                </a:ext>
              </a:extLst>
            </p:cNvPr>
            <p:cNvSpPr txBox="1"/>
            <p:nvPr/>
          </p:nvSpPr>
          <p:spPr>
            <a:xfrm>
              <a:off x="614545" y="403501"/>
              <a:ext cx="3413466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रेड क्रॉस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xmlns="" id="{53CD963F-68D7-52FB-D6BA-E3380FF6F33E}"/>
              </a:ext>
            </a:extLst>
          </p:cNvPr>
          <p:cNvGrpSpPr/>
          <p:nvPr/>
        </p:nvGrpSpPr>
        <p:grpSpPr>
          <a:xfrm>
            <a:off x="9524331" y="10713390"/>
            <a:ext cx="4642557" cy="1810975"/>
            <a:chOff x="0" y="0"/>
            <a:chExt cx="4642556" cy="1810974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xmlns="" id="{898C9ABE-85F0-EC0A-E1AF-A27EF14E0778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4" name="Hospital Centre">
              <a:extLst>
                <a:ext uri="{FF2B5EF4-FFF2-40B4-BE49-F238E27FC236}">
                  <a16:creationId xmlns:a16="http://schemas.microsoft.com/office/drawing/2014/main" xmlns="" id="{E3EFC321-EB11-AEF5-DB02-038137ACADE8}"/>
                </a:ext>
              </a:extLst>
            </p:cNvPr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अस्पताल केंद्र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1177" y="12813337"/>
            <a:ext cx="3686352" cy="6772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7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xmlns="" id="{DAA5C7D9-EC1A-AB7D-3DD4-4CF8E91B32CA}"/>
              </a:ext>
            </a:extLst>
          </p:cNvPr>
          <p:cNvSpPr txBox="1"/>
          <p:nvPr/>
        </p:nvSpPr>
        <p:spPr>
          <a:xfrm>
            <a:off x="1107902" y="2604560"/>
            <a:ext cx="12537760" cy="125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 rtl="0"/>
            <a:r>
              <a:rPr sz="8800" dirty="0"/>
              <a:t>चिकित्सा प्रथम प्रत्युत्तरकर्ता</a:t>
            </a:r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xmlns="" id="{2B2EAAA7-590B-66C9-8933-39C23D61C7B2}"/>
              </a:ext>
            </a:extLst>
          </p:cNvPr>
          <p:cNvSpPr txBox="1"/>
          <p:nvPr/>
        </p:nvSpPr>
        <p:spPr>
          <a:xfrm>
            <a:off x="1230345" y="6682107"/>
            <a:ext cx="21923309" cy="172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 rtl="0"/>
            <a:r>
              <a:rPr dirty="0">
                <a:solidFill>
                  <a:schemeClr val="tx1"/>
                </a:solidFill>
              </a:rPr>
              <a:t>आपातकालीन चिकित्सा देखभाल कौशल के साथ घटना स्थल पर पहुंचने वाला पहला व्यक्ति, जिसे आमतौर पर सबसे बुनियादी ईएमएस स्तर </a:t>
            </a:r>
            <a:r>
              <a:rPr dirty="0" err="1">
                <a:solidFill>
                  <a:schemeClr val="tx1"/>
                </a:solidFill>
              </a:rPr>
              <a:t>पर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प्रशिक्षित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किया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hi-IN" dirty="0" smtClean="0">
                <a:solidFill>
                  <a:schemeClr val="tx1"/>
                </a:solidFill>
              </a:rPr>
              <a:t>गया हो </a:t>
            </a:r>
            <a:r>
              <a:rPr dirty="0" smtClean="0">
                <a:solidFill>
                  <a:schemeClr val="tx1"/>
                </a:solidFill>
              </a:rPr>
              <a:t>।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283" y="12813338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01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xmlns="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xmlns="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850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016000" indent="-1016000" algn="l" rtl="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अपनी सुरक्षा, अपने चालक दल, रोगी और आसपास खड़े लोगों की सुरक्षा </a:t>
            </a:r>
            <a:r>
              <a:rPr lang="en-US" dirty="0" err="1">
                <a:solidFill>
                  <a:schemeClr val="tx1"/>
                </a:solidFill>
              </a:rPr>
              <a:t>सुनिश्चित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क</a:t>
            </a:r>
            <a:r>
              <a:rPr lang="hi-IN" dirty="0" smtClean="0">
                <a:solidFill>
                  <a:schemeClr val="tx1"/>
                </a:solidFill>
              </a:rPr>
              <a:t>रना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  <a:p>
            <a:pPr marL="1016000" indent="-1016000" algn="l" rtl="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रोगी तक पहुंच </a:t>
            </a:r>
            <a:r>
              <a:rPr lang="en-US" dirty="0" err="1">
                <a:solidFill>
                  <a:schemeClr val="tx1"/>
                </a:solidFill>
              </a:rPr>
              <a:t>प्राप्त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क</a:t>
            </a:r>
            <a:r>
              <a:rPr lang="hi-IN" dirty="0" smtClean="0">
                <a:solidFill>
                  <a:schemeClr val="tx1"/>
                </a:solidFill>
              </a:rPr>
              <a:t>रना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  <a:p>
            <a:pPr marL="1016000" indent="-1016000" algn="l" rtl="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जीवन के लिए खतरा पैदा करने वाली समस्याओं की पहचान करने के लिए रोगी का </a:t>
            </a:r>
            <a:r>
              <a:rPr lang="en-US" dirty="0" err="1">
                <a:solidFill>
                  <a:schemeClr val="tx1"/>
                </a:solidFill>
              </a:rPr>
              <a:t>मूल्यांकन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 smtClean="0">
                <a:solidFill>
                  <a:schemeClr val="tx1"/>
                </a:solidFill>
              </a:rPr>
              <a:t>करना 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अतिरिक्त ईएमएस संसाधनों को </a:t>
            </a:r>
            <a:r>
              <a:rPr lang="en-US" dirty="0" err="1">
                <a:solidFill>
                  <a:schemeClr val="tx1"/>
                </a:solidFill>
              </a:rPr>
              <a:t>सचेत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करना 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मूल्यांकन के आधार पर देखभाल </a:t>
            </a:r>
            <a:r>
              <a:rPr lang="en-US" dirty="0" err="1">
                <a:solidFill>
                  <a:schemeClr val="tx1"/>
                </a:solidFill>
              </a:rPr>
              <a:t>प्रदान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करना 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xmlns="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/>
              <a:t>पीपीटी 2 -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xmlns="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xmlns="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70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8000" dirty="0" err="1"/>
              <a:t>एमएफआर</a:t>
            </a:r>
            <a:r>
              <a:rPr lang="en-IN" sz="8000" dirty="0"/>
              <a:t> </a:t>
            </a:r>
            <a:r>
              <a:rPr lang="en-IN" sz="8000" dirty="0" err="1"/>
              <a:t>के</a:t>
            </a:r>
            <a:endParaRPr lang="en-IN" sz="8000" dirty="0"/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sz="2400" dirty="0"/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8000" dirty="0"/>
              <a:t> </a:t>
            </a:r>
            <a:r>
              <a:rPr lang="en-IN" sz="8000" dirty="0" err="1"/>
              <a:t>कर्तव्य</a:t>
            </a:r>
            <a:endParaRPr lang="en-IN" sz="8000" dirty="0"/>
          </a:p>
          <a:p>
            <a:pPr algn="l" rtl="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5" y="12787989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CC4FC5-286B-4ED8-633C-C81BE684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xmlns="" id="{E221D100-029B-7BAB-D9E8-3772176F5D53}"/>
              </a:ext>
            </a:extLst>
          </p:cNvPr>
          <p:cNvSpPr txBox="1"/>
          <p:nvPr/>
        </p:nvSpPr>
        <p:spPr>
          <a:xfrm>
            <a:off x="1107902" y="2604560"/>
            <a:ext cx="12256406" cy="135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sz="9600" dirty="0"/>
              <a:t>देखभाल का दायरा</a:t>
            </a:r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xmlns="" id="{D81F262A-7B8D-0FCE-9A09-D70D49B3A5A4}"/>
              </a:ext>
            </a:extLst>
          </p:cNvPr>
          <p:cNvSpPr txBox="1"/>
          <p:nvPr/>
        </p:nvSpPr>
        <p:spPr>
          <a:xfrm>
            <a:off x="1951212" y="6275562"/>
            <a:ext cx="2173574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</a:rPr>
              <a:t>रोगी की देखभाल प्रदान करते समय एमएफआर द्वारा कानूनी रूप </a:t>
            </a:r>
            <a:r>
              <a:rPr lang="en-US" sz="6000" dirty="0" err="1">
                <a:solidFill>
                  <a:schemeClr val="tx1"/>
                </a:solidFill>
              </a:rPr>
              <a:t>से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hi-IN" sz="6000" dirty="0">
                <a:solidFill>
                  <a:schemeClr val="tx1"/>
                </a:solidFill>
              </a:rPr>
              <a:t>अनुमति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प्रदान</a:t>
            </a:r>
            <a:r>
              <a:rPr lang="hi-IN" sz="6000" dirty="0">
                <a:solidFill>
                  <a:schemeClr val="tx1"/>
                </a:solidFill>
              </a:rPr>
              <a:t> किया हुआ </a:t>
            </a:r>
            <a:r>
              <a:rPr lang="en-US" sz="6000" dirty="0" err="1">
                <a:solidFill>
                  <a:schemeClr val="tx1"/>
                </a:solidFill>
              </a:rPr>
              <a:t>कार्य</a:t>
            </a:r>
            <a:r>
              <a:rPr lang="en-US" sz="6000" dirty="0"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1176" y="12813337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3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769819-9118-5017-C650-F1421846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xmlns="" id="{4D9A3A8E-38FA-75B6-FDE7-07AFE64DBCB2}"/>
              </a:ext>
            </a:extLst>
          </p:cNvPr>
          <p:cNvSpPr txBox="1"/>
          <p:nvPr/>
        </p:nvSpPr>
        <p:spPr>
          <a:xfrm>
            <a:off x="1107902" y="2604560"/>
            <a:ext cx="11998498" cy="135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sz="9600" dirty="0"/>
              <a:t>कार्य करने का कर्तव्य</a:t>
            </a:r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xmlns="" id="{94D135DC-178C-9004-C8EF-801F9A5C064F}"/>
              </a:ext>
            </a:extLst>
          </p:cNvPr>
          <p:cNvSpPr txBox="1"/>
          <p:nvPr/>
        </p:nvSpPr>
        <p:spPr>
          <a:xfrm>
            <a:off x="1107903" y="6494536"/>
            <a:ext cx="22151838" cy="105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US" sz="6000" dirty="0">
                <a:solidFill>
                  <a:schemeClr val="tx1"/>
                </a:solidFill>
              </a:rPr>
              <a:t>देखभाल प्रदान करने के लिए एमएफआर पर संविदात्मक या कानूनी दायित्व।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6330" y="12813337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0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606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Book Antiqua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Susant kumar Sethi</cp:lastModifiedBy>
  <cp:revision>53</cp:revision>
  <dcterms:modified xsi:type="dcterms:W3CDTF">2025-12-17T06:55:54Z</dcterms:modified>
</cp:coreProperties>
</file>