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396" r:id="rId4"/>
    <p:sldId id="1838" r:id="rId5"/>
    <p:sldId id="1839" r:id="rId6"/>
    <p:sldId id="1840" r:id="rId7"/>
    <p:sldId id="1841" r:id="rId8"/>
    <p:sldId id="1842" r:id="rId9"/>
    <p:sldId id="1843" r:id="rId10"/>
    <p:sldId id="1844" r:id="rId11"/>
    <p:sldId id="1845" r:id="rId12"/>
    <p:sldId id="1846" r:id="rId13"/>
    <p:sldId id="1847" r:id="rId14"/>
    <p:sldId id="1848" r:id="rId15"/>
    <p:sldId id="1849" r:id="rId16"/>
    <p:sldId id="185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1026" autoAdjust="0"/>
  </p:normalViewPr>
  <p:slideViewPr>
    <p:cSldViewPr snapToGrid="0" showGuides="1">
      <p:cViewPr varScale="1">
        <p:scale>
          <a:sx n="74" d="100"/>
          <a:sy n="74" d="100"/>
        </p:scale>
        <p:origin x="2064" y="84"/>
      </p:cViewPr>
      <p:guideLst>
        <p:guide orient="horz" pos="212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6B50-51F8-4390-8DA1-A9CD558D3FA1}"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CB59-CFDD-42C6-B62C-6B49C4CC405D}"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372163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5ED8A4C-D874-4EA2-B706-1DD8AE81F72C}" type="datetime5">
              <a:rPr lang="en-US" smtClean="0"/>
              <a:t>17-Dec-25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23FEDCB-F06F-49CE-A669-4DE9D7C3895C}" type="datetime5">
              <a:rPr lang="en-US" smtClean="0"/>
              <a:t>17-Dec-25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820415E-F9BD-44F7-864D-1D59D8337065}" type="datetime5">
              <a:rPr lang="en-US" smtClean="0"/>
              <a:t>17-Dec-25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11406102" y="6406669"/>
            <a:ext cx="484703" cy="451331"/>
          </a:xfrm>
          <a:prstGeom prst="rect">
            <a:avLst/>
          </a:prstGeo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r>
              <a:rPr lang="en-IN" dirty="0"/>
              <a:t>1</a:t>
            </a:r>
          </a:p>
        </p:txBody>
      </p:sp>
    </p:spTree>
    <p:extLst>
      <p:ext uri="{BB962C8B-B14F-4D97-AF65-F5344CB8AC3E}">
        <p14:creationId xmlns:p14="http://schemas.microsoft.com/office/powerpoint/2010/main" val="9513676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EB8304E-EA71-4901-AC58-1239E16A21A7}" type="datetime5">
              <a:rPr lang="en-US" smtClean="0"/>
              <a:t>17-Dec-25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6B329A-BDED-4594-8897-FBE9B2F1882F}" type="datetime5">
              <a:rPr lang="en-US" smtClean="0"/>
              <a:t>17-Dec-25</a:t>
            </a:fld>
            <a:endParaRPr lang="en-IN"/>
          </a:p>
        </p:txBody>
      </p:sp>
      <p:sp>
        <p:nvSpPr>
          <p:cNvPr id="5" name="Footer Placeholder 4"/>
          <p:cNvSpPr>
            <a:spLocks noGrp="1"/>
          </p:cNvSpPr>
          <p:nvPr>
            <p:ph type="ftr" sz="quarter" idx="11"/>
          </p:nvPr>
        </p:nvSpPr>
        <p:spPr/>
        <p:txBody>
          <a:bodyPr/>
          <a:lstStyle/>
          <a:p>
            <a:r>
              <a:rPr lang="en-IN"/>
              <a:t>2 BN NDRF KOLKATA</a:t>
            </a:r>
          </a:p>
        </p:txBody>
      </p:sp>
      <p:sp>
        <p:nvSpPr>
          <p:cNvPr id="6" name="Slide Number Placeholder 5"/>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D2EA865-CA80-4C47-A198-73DD3484CA96}" type="datetime5">
              <a:rPr lang="en-US" smtClean="0"/>
              <a:t>17-Dec-25</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907B03F-3A77-442C-92F8-B9F29AD7146B}" type="datetime5">
              <a:rPr lang="en-US" smtClean="0"/>
              <a:t>17-Dec-25</a:t>
            </a:fld>
            <a:endParaRPr lang="en-IN"/>
          </a:p>
        </p:txBody>
      </p:sp>
      <p:sp>
        <p:nvSpPr>
          <p:cNvPr id="8" name="Footer Placeholder 7"/>
          <p:cNvSpPr>
            <a:spLocks noGrp="1"/>
          </p:cNvSpPr>
          <p:nvPr>
            <p:ph type="ftr" sz="quarter" idx="11"/>
          </p:nvPr>
        </p:nvSpPr>
        <p:spPr/>
        <p:txBody>
          <a:bodyPr/>
          <a:lstStyle/>
          <a:p>
            <a:r>
              <a:rPr lang="en-IN"/>
              <a:t>2 BN NDRF KOLKATA</a:t>
            </a:r>
          </a:p>
        </p:txBody>
      </p:sp>
      <p:sp>
        <p:nvSpPr>
          <p:cNvPr id="9" name="Slide Number Placeholder 8"/>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E7A709D-678A-4FA4-B8B4-CEAE54200056}" type="datetime5">
              <a:rPr lang="en-US" smtClean="0"/>
              <a:t>17-Dec-25</a:t>
            </a:fld>
            <a:endParaRPr lang="en-IN"/>
          </a:p>
        </p:txBody>
      </p:sp>
      <p:sp>
        <p:nvSpPr>
          <p:cNvPr id="4" name="Footer Placeholder 3"/>
          <p:cNvSpPr>
            <a:spLocks noGrp="1"/>
          </p:cNvSpPr>
          <p:nvPr>
            <p:ph type="ftr" sz="quarter" idx="11"/>
          </p:nvPr>
        </p:nvSpPr>
        <p:spPr/>
        <p:txBody>
          <a:bodyPr/>
          <a:lstStyle/>
          <a:p>
            <a:r>
              <a:rPr lang="en-IN"/>
              <a:t>2 BN NDRF KOLKATA</a:t>
            </a:r>
          </a:p>
        </p:txBody>
      </p:sp>
      <p:sp>
        <p:nvSpPr>
          <p:cNvPr id="5" name="Slide Number Placeholder 4"/>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3777A-5AA7-4C32-9312-3ACBC94892FA}" type="datetime5">
              <a:rPr lang="en-US" smtClean="0"/>
              <a:t>17-Dec-25</a:t>
            </a:fld>
            <a:endParaRPr lang="en-IN"/>
          </a:p>
        </p:txBody>
      </p:sp>
      <p:sp>
        <p:nvSpPr>
          <p:cNvPr id="3" name="Footer Placeholder 2"/>
          <p:cNvSpPr>
            <a:spLocks noGrp="1"/>
          </p:cNvSpPr>
          <p:nvPr>
            <p:ph type="ftr" sz="quarter" idx="11"/>
          </p:nvPr>
        </p:nvSpPr>
        <p:spPr/>
        <p:txBody>
          <a:bodyPr/>
          <a:lstStyle/>
          <a:p>
            <a:r>
              <a:rPr lang="en-IN"/>
              <a:t>2 BN NDRF KOLKATA</a:t>
            </a:r>
          </a:p>
        </p:txBody>
      </p:sp>
      <p:sp>
        <p:nvSpPr>
          <p:cNvPr id="4" name="Slide Number Placeholder 3"/>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EB9707-5C08-4688-BD92-5FFD03BC54E3}" type="datetime5">
              <a:rPr lang="en-US" smtClean="0"/>
              <a:t>17-Dec-25</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0BC0-B55C-4254-BDC9-1CEB4F232BD6}" type="datetime5">
              <a:rPr lang="en-US" smtClean="0"/>
              <a:t>17-Dec-25</a:t>
            </a:fld>
            <a:endParaRPr lang="en-IN"/>
          </a:p>
        </p:txBody>
      </p:sp>
      <p:sp>
        <p:nvSpPr>
          <p:cNvPr id="6" name="Footer Placeholder 5"/>
          <p:cNvSpPr>
            <a:spLocks noGrp="1"/>
          </p:cNvSpPr>
          <p:nvPr>
            <p:ph type="ftr" sz="quarter" idx="11"/>
          </p:nvPr>
        </p:nvSpPr>
        <p:spPr/>
        <p:txBody>
          <a:bodyPr/>
          <a:lstStyle/>
          <a:p>
            <a:r>
              <a:rPr lang="en-IN"/>
              <a:t>2 BN NDRF KOLKATA</a:t>
            </a:r>
          </a:p>
        </p:txBody>
      </p:sp>
      <p:sp>
        <p:nvSpPr>
          <p:cNvPr id="7" name="Slide Number Placeholder 6"/>
          <p:cNvSpPr>
            <a:spLocks noGrp="1"/>
          </p:cNvSpPr>
          <p:nvPr>
            <p:ph type="sldNum" sz="quarter" idx="12"/>
          </p:nvPr>
        </p:nvSpPr>
        <p:spPr/>
        <p:txBody>
          <a:bodyPr/>
          <a:lstStyle/>
          <a:p>
            <a:fld id="{88B49050-47BB-47E1-9070-B955E656553D}" type="slidenum">
              <a:rPr lang="en-IN" smtClean="0"/>
              <a:t>‹#›</a:t>
            </a:fld>
            <a:endParaRPr lang="en-I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E25E-1FBD-48F0-B660-6988AC8D455D}" type="datetime5">
              <a:rPr lang="en-US" smtClean="0"/>
              <a:t>17-Dec-25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2 BN NDRF KOLKATA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49050-47BB-47E1-9070-B955E656553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onlinedoctranslator.com/hi/?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p:cNvSpPr/>
          <p:nvPr/>
        </p:nvSpPr>
        <p:spPr>
          <a:xfrm>
            <a:off x="0" y="2120667"/>
            <a:ext cx="6834554" cy="24642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lgn="l" rtl="0"/>
            <a:endParaRPr sz="900"/>
          </a:p>
        </p:txBody>
      </p:sp>
      <p:sp>
        <p:nvSpPr>
          <p:cNvPr id="84" name="LESSON 2…"/>
          <p:cNvSpPr txBox="1"/>
          <p:nvPr/>
        </p:nvSpPr>
        <p:spPr>
          <a:xfrm>
            <a:off x="508000" y="2353339"/>
            <a:ext cx="5191071" cy="21103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l" defTabSz="1219200" rtl="0">
              <a:defRPr sz="6400" b="1">
                <a:solidFill>
                  <a:srgbClr val="FFFFFF"/>
                </a:solidFill>
                <a:latin typeface="Open Sans"/>
                <a:ea typeface="Open Sans"/>
                <a:cs typeface="Open Sans"/>
                <a:sym typeface="Open Sans"/>
              </a:defRPr>
            </a:pPr>
            <a:r>
              <a:rPr lang="en-IN" sz="3300" dirty="0"/>
              <a:t>पाठ 02</a:t>
            </a:r>
          </a:p>
          <a:p>
            <a:pPr algn="l" defTabSz="1219200" rtl="0">
              <a:defRPr sz="6400" cap="all">
                <a:solidFill>
                  <a:srgbClr val="FFFFFF"/>
                </a:solidFill>
                <a:latin typeface="Open Sans"/>
                <a:ea typeface="Open Sans"/>
                <a:cs typeface="Open Sans"/>
                <a:sym typeface="Open Sans"/>
              </a:defRPr>
            </a:pPr>
            <a:r>
              <a:rPr lang="en-US" sz="3300" dirty="0"/>
              <a:t>सीबीआरएन आपात स्थिति के दौरान क्या करें और क्या न करें</a:t>
            </a:r>
          </a:p>
        </p:txBody>
      </p:sp>
      <p:sp>
        <p:nvSpPr>
          <p:cNvPr id="85" name="Shape"/>
          <p:cNvSpPr/>
          <p:nvPr/>
        </p:nvSpPr>
        <p:spPr>
          <a:xfrm flipH="1">
            <a:off x="-28360" y="-29252"/>
            <a:ext cx="122487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2" tIns="39142" rIns="39142" bIns="39142" numCol="1" anchor="t">
            <a:noAutofit/>
          </a:bodyPr>
          <a:lstStyle/>
          <a:p>
            <a:pPr algn="l" rtl="0"/>
            <a:endParaRPr sz="900"/>
          </a:p>
        </p:txBody>
      </p:sp>
      <p:sp>
        <p:nvSpPr>
          <p:cNvPr id="4" name="Rectangle: Rounded Corners 3">
            <a:extLst>
              <a:ext uri="{FF2B5EF4-FFF2-40B4-BE49-F238E27FC236}">
                <a16:creationId xmlns:a16="http://schemas.microsoft.com/office/drawing/2014/main" id="{2E9EC43E-C7B1-EF48-5F3B-E2AF3723BE8A}"/>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rtl="0"/>
            <a:r>
              <a:rPr lang="en-US" sz="3000" dirty="0">
                <a:solidFill>
                  <a:srgbClr val="C00000"/>
                </a:solidFill>
                <a:latin typeface="Arial Black" panose="020B0A04020102020204" pitchFamily="34" charset="0"/>
              </a:rPr>
              <a:t>सीबीआरएन मॉड्यूल: सीएपीएफ</a:t>
            </a:r>
            <a:endParaRPr lang="en-IN" sz="3000" dirty="0">
              <a:solidFill>
                <a:srgbClr val="C00000"/>
              </a:solidFill>
              <a:latin typeface="Arial Black" panose="020B0A04020102020204" pitchFamily="34" charset="0"/>
              <a:sym typeface="Arial"/>
            </a:endParaRP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algn="l" rtl="0"/>
            <a:endParaRPr lang="en-IN" sz="90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4759575" y="2555045"/>
            <a:ext cx="1336426" cy="1261072"/>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905" y="40188"/>
            <a:ext cx="1590525" cy="1109759"/>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2" name="Picture 1">
            <a:extLst>
              <a:ext uri="{FF2B5EF4-FFF2-40B4-BE49-F238E27FC236}">
                <a16:creationId xmlns:a16="http://schemas.microsoft.com/office/drawing/2014/main" id="{999D0056-4120-1B80-2223-2EDBBBAC6B6E}"/>
              </a:ext>
            </a:extLst>
          </p:cNvPr>
          <p:cNvPicPr>
            <a:picLocks noChangeAspect="1"/>
          </p:cNvPicPr>
          <p:nvPr/>
        </p:nvPicPr>
        <p:blipFill>
          <a:blip r:embed="rId6"/>
          <a:stretch>
            <a:fillRect/>
          </a:stretch>
        </p:blipFill>
        <p:spPr>
          <a:xfrm>
            <a:off x="7128393" y="1788611"/>
            <a:ext cx="4404742" cy="4404742"/>
          </a:xfrm>
          <a:prstGeom prst="rect">
            <a:avLst/>
          </a:prstGeom>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अंग्रेज़ी से हिन्दी में अनुवादित। - </a:t>
            </a:r>
            <a:r>
              <a:rPr lang="en-US" sz="1000" u="sng" dirty="0">
                <a:solidFill>
                  <a:srgbClr val="0F2B46"/>
                </a:solidFill>
                <a:effectLst/>
                <a:latin typeface="Roboto" panose="02000000000000000000" pitchFamily="2" charset="0"/>
                <a:hlinkClick r:id="rId7"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
        <p:nvSpPr>
          <p:cNvPr id="3" name="TextBox 2">
            <a:extLst>
              <a:ext uri="{FF2B5EF4-FFF2-40B4-BE49-F238E27FC236}">
                <a16:creationId xmlns:a16="http://schemas.microsoft.com/office/drawing/2014/main" id="{8F3633F2-6DB6-C22D-7CC8-0BA0D2DF9308}"/>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5AED-6743-FC79-ED39-CB8DDE0B289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7799C18-7719-57BA-8BD5-FC566CED0316}"/>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14" name="PPT 2 -">
            <a:extLst>
              <a:ext uri="{FF2B5EF4-FFF2-40B4-BE49-F238E27FC236}">
                <a16:creationId xmlns:a16="http://schemas.microsoft.com/office/drawing/2014/main" id="{18588D68-AF2E-90C0-9810-72AE6FC6895B}"/>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0DEB6E88-6265-C317-4F82-8071C399C744}"/>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DE4EAB23-7C91-07BB-3BCB-8C58C0EDC3BE}"/>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10</a:t>
            </a:fld>
            <a:endParaRPr dirty="0"/>
          </a:p>
        </p:txBody>
      </p:sp>
      <p:sp>
        <p:nvSpPr>
          <p:cNvPr id="9" name="Course Purpose">
            <a:extLst>
              <a:ext uri="{FF2B5EF4-FFF2-40B4-BE49-F238E27FC236}">
                <a16:creationId xmlns:a16="http://schemas.microsoft.com/office/drawing/2014/main" id="{A21D2CA2-F5EF-6868-672D-D0BB9C3B7FDF}"/>
              </a:ext>
            </a:extLst>
          </p:cNvPr>
          <p:cNvSpPr txBox="1"/>
          <p:nvPr/>
        </p:nvSpPr>
        <p:spPr>
          <a:xfrm>
            <a:off x="2076448" y="610307"/>
            <a:ext cx="8191501" cy="571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200" dirty="0"/>
              <a:t>परमाणु आपातकाल में क्या करें और क्या न करें</a:t>
            </a:r>
          </a:p>
        </p:txBody>
      </p:sp>
      <p:pic>
        <p:nvPicPr>
          <p:cNvPr id="2" name="Picture 1">
            <a:extLst>
              <a:ext uri="{FF2B5EF4-FFF2-40B4-BE49-F238E27FC236}">
                <a16:creationId xmlns:a16="http://schemas.microsoft.com/office/drawing/2014/main" id="{70FF4202-8C0A-0E76-E38B-A94A88DE1F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2120633E-A861-B9BE-DE89-C423DF80826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C63ACE65-5EDC-5BD7-43B9-B3F9859CE924}"/>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sym typeface="Open Sans"/>
              </a:rPr>
              <a:t>क्या करें</a:t>
            </a:r>
          </a:p>
        </p:txBody>
      </p:sp>
      <p:sp>
        <p:nvSpPr>
          <p:cNvPr id="5" name="Content Placeholder 3">
            <a:extLst>
              <a:ext uri="{FF2B5EF4-FFF2-40B4-BE49-F238E27FC236}">
                <a16:creationId xmlns:a16="http://schemas.microsoft.com/office/drawing/2014/main" id="{A5D92690-3FAB-F8C1-469E-85427B96397D}"/>
              </a:ext>
            </a:extLst>
          </p:cNvPr>
          <p:cNvSpPr txBox="1">
            <a:spLocks/>
          </p:cNvSpPr>
          <p:nvPr/>
        </p:nvSpPr>
        <p:spPr>
          <a:xfrm>
            <a:off x="742950" y="2781299"/>
            <a:ext cx="5157787" cy="1657351"/>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rtl="0">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विस्फोट के दौरान गिरें, ढकें और ढके रहें</a:t>
            </a:r>
          </a:p>
          <a:p>
            <a:pPr marL="342900" indent="-342900" algn="l" rtl="0">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24+ घंटे या निर्देशानुसार आश्रय</a:t>
            </a:r>
          </a:p>
        </p:txBody>
      </p:sp>
      <p:sp>
        <p:nvSpPr>
          <p:cNvPr id="6" name="Text Placeholder 4">
            <a:extLst>
              <a:ext uri="{FF2B5EF4-FFF2-40B4-BE49-F238E27FC236}">
                <a16:creationId xmlns:a16="http://schemas.microsoft.com/office/drawing/2014/main" id="{E90EA03A-1106-7F6A-C278-611B3C7FEA58}"/>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rPr>
              <a:t>क्या न करें</a:t>
            </a:r>
          </a:p>
        </p:txBody>
      </p:sp>
      <p:sp>
        <p:nvSpPr>
          <p:cNvPr id="8" name="Content Placeholder 5">
            <a:extLst>
              <a:ext uri="{FF2B5EF4-FFF2-40B4-BE49-F238E27FC236}">
                <a16:creationId xmlns:a16="http://schemas.microsoft.com/office/drawing/2014/main" id="{E928E814-B27F-3A8E-8578-CDDBC4BF9D3B}"/>
              </a:ext>
            </a:extLst>
          </p:cNvPr>
          <p:cNvSpPr txBox="1">
            <a:spLocks/>
          </p:cNvSpPr>
          <p:nvPr/>
        </p:nvSpPr>
        <p:spPr>
          <a:xfrm>
            <a:off x="6172199" y="2722080"/>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sz="2000" dirty="0">
                <a:latin typeface="Open Sans" panose="020B0606030504020204" pitchFamily="34" charset="0"/>
                <a:ea typeface="Open Sans" panose="020B0606030504020204" pitchFamily="34" charset="0"/>
                <a:cs typeface="Open Sans" panose="020B0606030504020204" pitchFamily="34" charset="0"/>
              </a:rPr>
              <a:t>फॉलआउट के दौरान बाहर न जाएं</a:t>
            </a:r>
          </a:p>
          <a:p>
            <a:pPr algn="l" rtl="0"/>
            <a:r>
              <a:rPr lang="en-US" sz="2000" dirty="0">
                <a:latin typeface="Open Sans" panose="020B0606030504020204" pitchFamily="34" charset="0"/>
                <a:ea typeface="Open Sans" panose="020B0606030504020204" pitchFamily="34" charset="0"/>
                <a:cs typeface="Open Sans" panose="020B0606030504020204" pitchFamily="34" charset="0"/>
              </a:rPr>
              <a:t>दूषित भोजन या पानी न पिएं</a:t>
            </a:r>
          </a:p>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24578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CE00-7225-5887-E63B-BEF280E77C0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ACAF87F-B10E-2AAD-A54D-7D331A77AFFC}"/>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B3B1C0F-7747-70AD-54D3-7C01A983529F}"/>
              </a:ext>
            </a:extLst>
          </p:cNvPr>
          <p:cNvSpPr txBox="1"/>
          <p:nvPr/>
        </p:nvSpPr>
        <p:spPr>
          <a:xfrm>
            <a:off x="4425271" y="1504290"/>
            <a:ext cx="7538129" cy="29475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बुनियादी पीपीई वस्तुओं की सूची (मास्क, दस्ताने, आपातकालीन किट)</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व्यक्तिगत स्वच्छता का महत्व</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घरेलू आपातकालीन योजना बनाना</a:t>
            </a:r>
          </a:p>
        </p:txBody>
      </p:sp>
      <p:sp>
        <p:nvSpPr>
          <p:cNvPr id="114" name="PPT 2 -">
            <a:extLst>
              <a:ext uri="{FF2B5EF4-FFF2-40B4-BE49-F238E27FC236}">
                <a16:creationId xmlns:a16="http://schemas.microsoft.com/office/drawing/2014/main" id="{1982AAC4-E84D-6B09-25C4-24625BD22690}"/>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806E86B7-DD44-4828-E6A5-4B15BE52B28B}"/>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0ADF76B5-8F30-9AC3-61F5-B7552A0699DB}"/>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11</a:t>
            </a:fld>
            <a:endParaRPr dirty="0"/>
          </a:p>
        </p:txBody>
      </p:sp>
      <p:sp>
        <p:nvSpPr>
          <p:cNvPr id="9" name="Course Purpose">
            <a:extLst>
              <a:ext uri="{FF2B5EF4-FFF2-40B4-BE49-F238E27FC236}">
                <a16:creationId xmlns:a16="http://schemas.microsoft.com/office/drawing/2014/main" id="{240290BE-3B39-2441-EAEE-7EB15B169A81}"/>
              </a:ext>
            </a:extLst>
          </p:cNvPr>
          <p:cNvSpPr txBox="1"/>
          <p:nvPr/>
        </p:nvSpPr>
        <p:spPr>
          <a:xfrm>
            <a:off x="228600" y="1658131"/>
            <a:ext cx="3699391" cy="1741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सुरक्षात्मक उपाय जो आप अपना सकते हैं</a:t>
            </a:r>
          </a:p>
        </p:txBody>
      </p:sp>
      <p:pic>
        <p:nvPicPr>
          <p:cNvPr id="2" name="Picture 1">
            <a:extLst>
              <a:ext uri="{FF2B5EF4-FFF2-40B4-BE49-F238E27FC236}">
                <a16:creationId xmlns:a16="http://schemas.microsoft.com/office/drawing/2014/main" id="{AEAA9DB9-992E-0527-3261-B393A607F16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CAED5DC5-A5EE-E052-0A2F-53E86F79F5B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40842160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5977-B265-146E-6C31-BEA7863FEED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C024B15-C7C8-36B7-2B58-EAE3A6727802}"/>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AE18589-E5B8-9578-0A00-FE14B512E913}"/>
              </a:ext>
            </a:extLst>
          </p:cNvPr>
          <p:cNvSpPr txBox="1"/>
          <p:nvPr/>
        </p:nvSpPr>
        <p:spPr>
          <a:xfrm>
            <a:off x="4301446" y="1165187"/>
            <a:ext cx="7538129" cy="5969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प्रत्युत्तरकर्ता के रूप में, हमारा पहला और सबसे महत्वपूर्ण कर्तव्य किसी भी आपात स्थिति में आत्म-सुरक्षा को ध्यान में रखते हुए जीवन को बचाना/सुरक्षित करना है। इसलिए, किसी भी खतरे से खुद को और पीड़ित को बचाने के लिए एकमात्र एहतियाती कदम (सीबीआरएन) व्यक्तिगत सुरक्षा उपकरण (पीपीई) 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यह एक विशेष वस्त्र या उपकरण है जो संभावित खतरे और उपयोगकर्ता के बीच अवरोध पैदा कर सकता 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BC76311D-B9D7-E68B-17F8-5CE2CF66F31D}"/>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BC7192E1-18B8-7561-E774-94647E952DCD}"/>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B1579DCE-9BF6-9E38-3F84-B1456280CBAE}"/>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12</a:t>
            </a:fld>
            <a:endParaRPr dirty="0"/>
          </a:p>
        </p:txBody>
      </p:sp>
      <p:sp>
        <p:nvSpPr>
          <p:cNvPr id="9" name="Course Purpose">
            <a:extLst>
              <a:ext uri="{FF2B5EF4-FFF2-40B4-BE49-F238E27FC236}">
                <a16:creationId xmlns:a16="http://schemas.microsoft.com/office/drawing/2014/main" id="{8A3FD6A2-2F2F-B372-6FEE-520A80CD07D7}"/>
              </a:ext>
            </a:extLst>
          </p:cNvPr>
          <p:cNvSpPr txBox="1"/>
          <p:nvPr/>
        </p:nvSpPr>
        <p:spPr>
          <a:xfrm>
            <a:off x="228600" y="1658131"/>
            <a:ext cx="3699391" cy="633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सीबीआरएन पीपीई</a:t>
            </a:r>
          </a:p>
        </p:txBody>
      </p:sp>
      <p:pic>
        <p:nvPicPr>
          <p:cNvPr id="2" name="Picture 1">
            <a:extLst>
              <a:ext uri="{FF2B5EF4-FFF2-40B4-BE49-F238E27FC236}">
                <a16:creationId xmlns:a16="http://schemas.microsoft.com/office/drawing/2014/main" id="{C38F0716-4186-CEA5-94B1-FC6DEA77AFF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755E5350-44F0-D6A4-4771-823C002CD5C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5260324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52AA7-12AA-21C4-8F2D-FC01891AD76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0969B95-776C-9E4B-D6A2-91C42A458AA8}"/>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FE49E08-71A1-9A97-188A-2019816364FC}"/>
              </a:ext>
            </a:extLst>
          </p:cNvPr>
          <p:cNvSpPr txBox="1"/>
          <p:nvPr/>
        </p:nvSpPr>
        <p:spPr>
          <a:xfrm>
            <a:off x="4301446" y="1165187"/>
            <a:ext cx="7538129" cy="5060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सुरक्षात्मक उपकरण जो श्वसन और शरीर की सुरक्षा के लिए उपयोग किया जाता 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व्यक्ति को शारीरिक सुरक्षा प्राप्त करने के लिए पीपीई कहा जाता 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गैस मास्क</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पैजामा</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हुड के साथ जैकेट</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ओवर बूट्स/गमबूट्स</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दस्ताने</a:t>
            </a:r>
          </a:p>
        </p:txBody>
      </p:sp>
      <p:sp>
        <p:nvSpPr>
          <p:cNvPr id="114" name="PPT 2 -">
            <a:extLst>
              <a:ext uri="{FF2B5EF4-FFF2-40B4-BE49-F238E27FC236}">
                <a16:creationId xmlns:a16="http://schemas.microsoft.com/office/drawing/2014/main" id="{3E332F1D-3F02-19FC-69B0-9FDC3E923939}"/>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52A79334-FB10-D106-C63A-689F775BA8D0}"/>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6708D60C-D398-2490-97AF-6A26BF802165}"/>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13</a:t>
            </a:fld>
            <a:endParaRPr dirty="0"/>
          </a:p>
        </p:txBody>
      </p:sp>
      <p:sp>
        <p:nvSpPr>
          <p:cNvPr id="9" name="Course Purpose">
            <a:extLst>
              <a:ext uri="{FF2B5EF4-FFF2-40B4-BE49-F238E27FC236}">
                <a16:creationId xmlns:a16="http://schemas.microsoft.com/office/drawing/2014/main" id="{8BD0714C-4DD3-1479-0253-3068E3C6E175}"/>
              </a:ext>
            </a:extLst>
          </p:cNvPr>
          <p:cNvSpPr txBox="1"/>
          <p:nvPr/>
        </p:nvSpPr>
        <p:spPr>
          <a:xfrm>
            <a:off x="228600" y="1658131"/>
            <a:ext cx="3699391" cy="118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पीपीई के भाग</a:t>
            </a:r>
          </a:p>
        </p:txBody>
      </p:sp>
      <p:pic>
        <p:nvPicPr>
          <p:cNvPr id="2" name="Picture 1">
            <a:extLst>
              <a:ext uri="{FF2B5EF4-FFF2-40B4-BE49-F238E27FC236}">
                <a16:creationId xmlns:a16="http://schemas.microsoft.com/office/drawing/2014/main" id="{992ABCAD-1607-EDC0-1A56-962E5B3299D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83DA1A18-9959-A2B5-FEB7-B8A6565F5FA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4" name="Object 6">
            <a:extLst>
              <a:ext uri="{FF2B5EF4-FFF2-40B4-BE49-F238E27FC236}">
                <a16:creationId xmlns:a16="http://schemas.microsoft.com/office/drawing/2014/main" id="{A4962482-2473-6DAC-8BC7-8951072641C4}"/>
              </a:ext>
            </a:extLst>
          </p:cNvPr>
          <p:cNvPicPr>
            <a:picLocks noChangeArrowheads="1"/>
          </p:cNvPicPr>
          <p:nvPr/>
        </p:nvPicPr>
        <p:blipFill>
          <a:blip r:embed="rId4">
            <a:extLst>
              <a:ext uri="{28A0092B-C50C-407E-A947-70E740481C1C}">
                <a14:useLocalDpi xmlns:a14="http://schemas.microsoft.com/office/drawing/2010/main" val="0"/>
              </a:ext>
            </a:extLst>
          </a:blip>
          <a:srcRect l="-2345" t="-2890" r="-6635" b="-302"/>
          <a:stretch>
            <a:fillRect/>
          </a:stretch>
        </p:blipFill>
        <p:spPr bwMode="auto">
          <a:xfrm>
            <a:off x="8230326" y="3313231"/>
            <a:ext cx="396167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965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A040-EE0C-04F6-53F9-C1433949E83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6403BB4-C6C0-C766-F40C-655BDD2A2577}"/>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BC38E0-688F-0A3D-7E5B-F6597072641C}"/>
              </a:ext>
            </a:extLst>
          </p:cNvPr>
          <p:cNvSpPr txBox="1"/>
          <p:nvPr/>
        </p:nvSpPr>
        <p:spPr>
          <a:xfrm>
            <a:off x="4368868" y="1752656"/>
            <a:ext cx="7538129" cy="2908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चेकलिस्ट शैली:</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N95 मास्क</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पानी और गैर-नाशवान भोजन</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टॉर्च, बैटरी, रेडियो</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प्राथमिक चिकित्सा किट, आयोडीन की गोलियाँ (यदि सलाह दी जाए)</a:t>
            </a:r>
          </a:p>
        </p:txBody>
      </p:sp>
      <p:sp>
        <p:nvSpPr>
          <p:cNvPr id="114" name="PPT 2 -">
            <a:extLst>
              <a:ext uri="{FF2B5EF4-FFF2-40B4-BE49-F238E27FC236}">
                <a16:creationId xmlns:a16="http://schemas.microsoft.com/office/drawing/2014/main" id="{7C4A0019-DEC3-D131-1D60-9F00868CD5F3}"/>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72D5CE05-3B59-2BAC-10CD-32C9A09D36B7}"/>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4BB3694C-2849-0232-8018-2C1D5CA9A5EA}"/>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14</a:t>
            </a:fld>
            <a:endParaRPr dirty="0"/>
          </a:p>
        </p:txBody>
      </p:sp>
      <p:sp>
        <p:nvSpPr>
          <p:cNvPr id="9" name="Course Purpose">
            <a:extLst>
              <a:ext uri="{FF2B5EF4-FFF2-40B4-BE49-F238E27FC236}">
                <a16:creationId xmlns:a16="http://schemas.microsoft.com/office/drawing/2014/main" id="{83F3ADD0-4341-B645-296F-6727B7B4BDA3}"/>
              </a:ext>
            </a:extLst>
          </p:cNvPr>
          <p:cNvSpPr txBox="1"/>
          <p:nvPr/>
        </p:nvSpPr>
        <p:spPr>
          <a:xfrm>
            <a:off x="228600" y="1658131"/>
            <a:ext cx="3699391" cy="118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आपातकालीन किट चेकलिस्ट</a:t>
            </a:r>
          </a:p>
        </p:txBody>
      </p:sp>
      <p:pic>
        <p:nvPicPr>
          <p:cNvPr id="2" name="Picture 1">
            <a:extLst>
              <a:ext uri="{FF2B5EF4-FFF2-40B4-BE49-F238E27FC236}">
                <a16:creationId xmlns:a16="http://schemas.microsoft.com/office/drawing/2014/main" id="{65C6AD8E-040E-2C98-C5D0-DA07B7CAA2A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A772E4A9-5410-795A-27C4-4163718125ED}"/>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2604749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F026-029C-84EF-26A7-995BA7BDFA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CD1F54-6BB5-8E3F-068B-CBE83120DE94}"/>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FD763DD-E108-043B-FA8C-C287F467D9BD}"/>
              </a:ext>
            </a:extLst>
          </p:cNvPr>
          <p:cNvSpPr txBox="1"/>
          <p:nvPr/>
        </p:nvSpPr>
        <p:spPr>
          <a:xfrm>
            <a:off x="4368868" y="1752656"/>
            <a:ext cx="7538129" cy="27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समुदाय एवं प्राधिकारियों की भूमिका:-</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स्थानीय प्राधिकारी कैसे प्रतिक्रिया देते 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सूचित रहें (रेडियो, ऐप्स, सायरन)।</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सामुदायिक अभ्यास और जागरूकता का महत्व</a:t>
            </a:r>
          </a:p>
        </p:txBody>
      </p:sp>
      <p:sp>
        <p:nvSpPr>
          <p:cNvPr id="114" name="PPT 2 -">
            <a:extLst>
              <a:ext uri="{FF2B5EF4-FFF2-40B4-BE49-F238E27FC236}">
                <a16:creationId xmlns:a16="http://schemas.microsoft.com/office/drawing/2014/main" id="{FA62BD80-654C-FD44-E253-159DA581E090}"/>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3808880E-79F8-0941-75FF-7A18902D67BA}"/>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ED24059A-C5FB-69DB-8A22-C9BA547107B4}"/>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15</a:t>
            </a:fld>
            <a:endParaRPr dirty="0"/>
          </a:p>
        </p:txBody>
      </p:sp>
      <p:sp>
        <p:nvSpPr>
          <p:cNvPr id="9" name="Course Purpose">
            <a:extLst>
              <a:ext uri="{FF2B5EF4-FFF2-40B4-BE49-F238E27FC236}">
                <a16:creationId xmlns:a16="http://schemas.microsoft.com/office/drawing/2014/main" id="{CF417BD1-29FD-3C5B-7E3C-136EF762DF41}"/>
              </a:ext>
            </a:extLst>
          </p:cNvPr>
          <p:cNvSpPr txBox="1"/>
          <p:nvPr/>
        </p:nvSpPr>
        <p:spPr>
          <a:xfrm>
            <a:off x="228600" y="1658131"/>
            <a:ext cx="3699391" cy="1741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सामुदायिक और सरकारी सहायता</a:t>
            </a:r>
          </a:p>
        </p:txBody>
      </p:sp>
      <p:pic>
        <p:nvPicPr>
          <p:cNvPr id="2" name="Picture 1">
            <a:extLst>
              <a:ext uri="{FF2B5EF4-FFF2-40B4-BE49-F238E27FC236}">
                <a16:creationId xmlns:a16="http://schemas.microsoft.com/office/drawing/2014/main" id="{7E8EA1B0-2908-D531-9E51-B843B11B6D3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45A5162C-5E0F-771C-4ED7-C879936CA1F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37683774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5E72-AB70-3B02-A0D2-EDC4F0468F2A}"/>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B9AF237E-0749-5252-790B-469A635C4A2C}"/>
              </a:ext>
            </a:extLst>
          </p:cNvPr>
          <p:cNvSpPr txBox="1">
            <a:spLocks/>
          </p:cNvSpPr>
          <p:nvPr/>
        </p:nvSpPr>
        <p:spPr>
          <a:xfrm>
            <a:off x="288946" y="1351789"/>
            <a:ext cx="3813969" cy="3878263"/>
          </a:xfrm>
          <a:prstGeom prst="rect">
            <a:avLst/>
          </a:prstGeom>
          <a:solidFill>
            <a:srgbClr val="E46C0A"/>
          </a:solidFill>
        </p:spPr>
        <p:txBody>
          <a:bodyPr lIns="44618" tIns="44618" rIns="44618" bIns="44618"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2400" dirty="0"/>
              <a:t>अब आप सक्षम हैं</a:t>
            </a:r>
            <a:r>
              <a:rPr lang="en-US" sz="2400"/>
              <a:t>परिभाषित करने के लिए:</a:t>
            </a:r>
            <a:endParaRPr lang="en-US" sz="2400" dirty="0"/>
          </a:p>
        </p:txBody>
      </p:sp>
      <p:sp>
        <p:nvSpPr>
          <p:cNvPr id="6" name="OBJECTIVES">
            <a:extLst>
              <a:ext uri="{FF2B5EF4-FFF2-40B4-BE49-F238E27FC236}">
                <a16:creationId xmlns:a16="http://schemas.microsoft.com/office/drawing/2014/main" id="{ED5F9A2B-28D4-33ED-2D3B-B2399EA5C2C9}"/>
              </a:ext>
            </a:extLst>
          </p:cNvPr>
          <p:cNvSpPr txBox="1"/>
          <p:nvPr/>
        </p:nvSpPr>
        <p:spPr>
          <a:xfrm>
            <a:off x="4330687" y="393945"/>
            <a:ext cx="1710072" cy="63304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9142" tIns="39142" rIns="39142" bIns="39142">
            <a:spAutoFit/>
          </a:bodyPr>
          <a:lstStyle>
            <a:lvl1pPr defTabSz="1896340">
              <a:defRPr sz="7200" b="1">
                <a:solidFill>
                  <a:srgbClr val="C00000"/>
                </a:solidFill>
                <a:latin typeface="Open Sans"/>
                <a:ea typeface="Open Sans"/>
                <a:cs typeface="Open Sans"/>
                <a:sym typeface="Open Sans"/>
              </a:defRPr>
            </a:lvl1pPr>
          </a:lstStyle>
          <a:p>
            <a:pPr algn="l" rtl="0"/>
            <a:r>
              <a:rPr lang="en-IN" sz="3600" dirty="0"/>
              <a:t>समीक्षा</a:t>
            </a:r>
            <a:endParaRPr sz="3600" dirty="0"/>
          </a:p>
        </p:txBody>
      </p:sp>
      <p:sp>
        <p:nvSpPr>
          <p:cNvPr id="14" name="Slide Number">
            <a:extLst>
              <a:ext uri="{FF2B5EF4-FFF2-40B4-BE49-F238E27FC236}">
                <a16:creationId xmlns:a16="http://schemas.microsoft.com/office/drawing/2014/main" id="{AFAFE8B7-7480-36FE-AC28-5E0EF9EEB25E}"/>
              </a:ext>
            </a:extLst>
          </p:cNvPr>
          <p:cNvSpPr txBox="1">
            <a:spLocks noGrp="1"/>
          </p:cNvSpPr>
          <p:nvPr>
            <p:ph type="sldNum" sz="quarter" idx="2"/>
          </p:nvPr>
        </p:nvSpPr>
        <p:spPr>
          <a:xfrm>
            <a:off x="11460471" y="6406669"/>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16</a:t>
            </a:fld>
            <a:endParaRPr/>
          </a:p>
        </p:txBody>
      </p:sp>
      <p:sp>
        <p:nvSpPr>
          <p:cNvPr id="2" name="List two steps to treat a closed wound.…">
            <a:extLst>
              <a:ext uri="{FF2B5EF4-FFF2-40B4-BE49-F238E27FC236}">
                <a16:creationId xmlns:a16="http://schemas.microsoft.com/office/drawing/2014/main" id="{B71FD845-3797-BC8E-78D6-2B6C582FAFA3}"/>
              </a:ext>
            </a:extLst>
          </p:cNvPr>
          <p:cNvSpPr txBox="1"/>
          <p:nvPr/>
        </p:nvSpPr>
        <p:spPr>
          <a:xfrm>
            <a:off x="5725501" y="1851945"/>
            <a:ext cx="5734970" cy="3536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सीबीआरएन आपातकाल क्या है?</a:t>
            </a:r>
          </a:p>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सीबीआरएन कार्यक्रम के दौरान क्या करें और क्या न करें, यह समझें</a:t>
            </a:r>
          </a:p>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व्यक्तिगत और सामुदायिक सुरक्षा बढ़ाएँ</a:t>
            </a:r>
          </a:p>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व्यावहारिक प्रतिक्रिया उपाय सीखें</a:t>
            </a:r>
          </a:p>
        </p:txBody>
      </p:sp>
      <p:grpSp>
        <p:nvGrpSpPr>
          <p:cNvPr id="3" name="Group">
            <a:extLst>
              <a:ext uri="{FF2B5EF4-FFF2-40B4-BE49-F238E27FC236}">
                <a16:creationId xmlns:a16="http://schemas.microsoft.com/office/drawing/2014/main" id="{E7B66A44-3413-AB22-2418-5DEE89490A62}"/>
              </a:ext>
            </a:extLst>
          </p:cNvPr>
          <p:cNvGrpSpPr/>
          <p:nvPr/>
        </p:nvGrpSpPr>
        <p:grpSpPr>
          <a:xfrm>
            <a:off x="4941974" y="1865747"/>
            <a:ext cx="609601" cy="840979"/>
            <a:chOff x="0" y="115975"/>
            <a:chExt cx="1219200" cy="1681957"/>
          </a:xfrm>
        </p:grpSpPr>
        <p:sp>
          <p:nvSpPr>
            <p:cNvPr id="5" name="Circle">
              <a:extLst>
                <a:ext uri="{FF2B5EF4-FFF2-40B4-BE49-F238E27FC236}">
                  <a16:creationId xmlns:a16="http://schemas.microsoft.com/office/drawing/2014/main" id="{FC09B2A9-1C0E-DDBB-C7F6-6E9AF64664E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15" name="1">
              <a:extLst>
                <a:ext uri="{FF2B5EF4-FFF2-40B4-BE49-F238E27FC236}">
                  <a16:creationId xmlns:a16="http://schemas.microsoft.com/office/drawing/2014/main" id="{B1E51FA3-8593-1711-19E7-BBD4AE153904}"/>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sz="3600"/>
                <a:t>1</a:t>
              </a:r>
            </a:p>
          </p:txBody>
        </p:sp>
      </p:grpSp>
      <p:grpSp>
        <p:nvGrpSpPr>
          <p:cNvPr id="16" name="Group">
            <a:extLst>
              <a:ext uri="{FF2B5EF4-FFF2-40B4-BE49-F238E27FC236}">
                <a16:creationId xmlns:a16="http://schemas.microsoft.com/office/drawing/2014/main" id="{DA421A7C-C6DF-BE77-F54B-C5AA8DD42C06}"/>
              </a:ext>
            </a:extLst>
          </p:cNvPr>
          <p:cNvGrpSpPr/>
          <p:nvPr/>
        </p:nvGrpSpPr>
        <p:grpSpPr>
          <a:xfrm>
            <a:off x="4941974" y="2588021"/>
            <a:ext cx="609601" cy="840979"/>
            <a:chOff x="0" y="115975"/>
            <a:chExt cx="1219200" cy="1681957"/>
          </a:xfrm>
        </p:grpSpPr>
        <p:sp>
          <p:nvSpPr>
            <p:cNvPr id="17" name="Circle">
              <a:extLst>
                <a:ext uri="{FF2B5EF4-FFF2-40B4-BE49-F238E27FC236}">
                  <a16:creationId xmlns:a16="http://schemas.microsoft.com/office/drawing/2014/main" id="{28EF55FC-148B-CBD8-3C6F-3D6141EF709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18" name="2">
              <a:extLst>
                <a:ext uri="{FF2B5EF4-FFF2-40B4-BE49-F238E27FC236}">
                  <a16:creationId xmlns:a16="http://schemas.microsoft.com/office/drawing/2014/main" id="{BBA6D37F-9E96-D3AA-59B5-1422F02EBA0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sz="3600" dirty="0"/>
                <a:t>2</a:t>
              </a:r>
            </a:p>
          </p:txBody>
        </p:sp>
      </p:grpSp>
      <p:grpSp>
        <p:nvGrpSpPr>
          <p:cNvPr id="19" name="Group">
            <a:extLst>
              <a:ext uri="{FF2B5EF4-FFF2-40B4-BE49-F238E27FC236}">
                <a16:creationId xmlns:a16="http://schemas.microsoft.com/office/drawing/2014/main" id="{1D9C92D5-6561-2649-F30C-232188CA0AF2}"/>
              </a:ext>
            </a:extLst>
          </p:cNvPr>
          <p:cNvGrpSpPr/>
          <p:nvPr/>
        </p:nvGrpSpPr>
        <p:grpSpPr>
          <a:xfrm>
            <a:off x="4995236" y="3620116"/>
            <a:ext cx="609601" cy="840979"/>
            <a:chOff x="0" y="141375"/>
            <a:chExt cx="1219200" cy="1681957"/>
          </a:xfrm>
        </p:grpSpPr>
        <p:sp>
          <p:nvSpPr>
            <p:cNvPr id="20" name="Circle">
              <a:extLst>
                <a:ext uri="{FF2B5EF4-FFF2-40B4-BE49-F238E27FC236}">
                  <a16:creationId xmlns:a16="http://schemas.microsoft.com/office/drawing/2014/main" id="{DE265872-FC74-2947-37E1-8B75662EBB0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21" name="3">
              <a:extLst>
                <a:ext uri="{FF2B5EF4-FFF2-40B4-BE49-F238E27FC236}">
                  <a16:creationId xmlns:a16="http://schemas.microsoft.com/office/drawing/2014/main" id="{2893BEA7-CC16-8F59-35CB-AD55A0D54AEC}"/>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sz="3600" dirty="0"/>
                <a:t>3</a:t>
              </a:r>
            </a:p>
          </p:txBody>
        </p:sp>
      </p:grpSp>
      <p:grpSp>
        <p:nvGrpSpPr>
          <p:cNvPr id="7" name="Group">
            <a:extLst>
              <a:ext uri="{FF2B5EF4-FFF2-40B4-BE49-F238E27FC236}">
                <a16:creationId xmlns:a16="http://schemas.microsoft.com/office/drawing/2014/main" id="{ADB14E67-F56F-ED78-3090-5F5614D1B3DD}"/>
              </a:ext>
            </a:extLst>
          </p:cNvPr>
          <p:cNvGrpSpPr/>
          <p:nvPr/>
        </p:nvGrpSpPr>
        <p:grpSpPr>
          <a:xfrm>
            <a:off x="4973723" y="4814356"/>
            <a:ext cx="609601" cy="840979"/>
            <a:chOff x="0" y="141375"/>
            <a:chExt cx="1219200" cy="1681957"/>
          </a:xfrm>
        </p:grpSpPr>
        <p:sp>
          <p:nvSpPr>
            <p:cNvPr id="8" name="Circle">
              <a:extLst>
                <a:ext uri="{FF2B5EF4-FFF2-40B4-BE49-F238E27FC236}">
                  <a16:creationId xmlns:a16="http://schemas.microsoft.com/office/drawing/2014/main" id="{77D2A2E7-7DA9-5B68-13A7-9DCA81CE1E2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9" name="3">
              <a:extLst>
                <a:ext uri="{FF2B5EF4-FFF2-40B4-BE49-F238E27FC236}">
                  <a16:creationId xmlns:a16="http://schemas.microsoft.com/office/drawing/2014/main" id="{9949DC95-C210-BF7E-3E80-5977D2780C35}"/>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lang="en-IN" sz="3600" dirty="0"/>
                <a:t>4</a:t>
              </a:r>
            </a:p>
          </p:txBody>
        </p:sp>
      </p:grpSp>
    </p:spTree>
    <p:extLst>
      <p:ext uri="{BB962C8B-B14F-4D97-AF65-F5344CB8AC3E}">
        <p14:creationId xmlns:p14="http://schemas.microsoft.com/office/powerpoint/2010/main" val="34723624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4319588" y="-4222603"/>
            <a:ext cx="9773992" cy="9773992"/>
          </a:xfrm>
          <a:prstGeom prst="ellipse">
            <a:avLst/>
          </a:prstGeom>
          <a:gradFill>
            <a:gsLst>
              <a:gs pos="0">
                <a:srgbClr val="DA751A"/>
              </a:gs>
              <a:gs pos="57570">
                <a:srgbClr val="E67C1D"/>
              </a:gs>
              <a:gs pos="100000">
                <a:srgbClr val="F28320"/>
              </a:gs>
            </a:gsLst>
            <a:lin ang="4595515"/>
          </a:gradFill>
          <a:ln w="12700">
            <a:miter lim="400000"/>
          </a:ln>
        </p:spPr>
        <p:txBody>
          <a:bodyPr lIns="39142" tIns="39142" rIns="39142" bIns="39142"/>
          <a:lstStyle/>
          <a:p>
            <a:pPr algn="l" rtl="0"/>
            <a:endParaRPr sz="900"/>
          </a:p>
        </p:txBody>
      </p:sp>
      <p:pic>
        <p:nvPicPr>
          <p:cNvPr id="122" name="IMG-3642.JPG"/>
          <p:cNvPicPr>
            <a:picLocks noChangeAspect="1"/>
          </p:cNvPicPr>
          <p:nvPr/>
        </p:nvPicPr>
        <p:blipFill>
          <a:blip r:embed="rId2" cstate="print">
            <a:extLst>
              <a:ext uri="{28A0092B-C50C-407E-A947-70E740481C1C}">
                <a14:useLocalDpi xmlns:a14="http://schemas.microsoft.com/office/drawing/2010/main" val="0"/>
              </a:ext>
            </a:extLst>
          </a:blip>
          <a:srcRect l="12702" r="12702"/>
          <a:stretch/>
        </p:blipFill>
        <p:spPr>
          <a:xfrm flipH="1">
            <a:off x="-1394580" y="-313981"/>
            <a:ext cx="6404651" cy="572393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11324786" y="6406669"/>
            <a:ext cx="430335"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17</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7287277" y="957888"/>
            <a:ext cx="1813766"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2700" b="1" dirty="0">
                <a:ln/>
                <a:solidFill>
                  <a:schemeClr val="accent6">
                    <a:lumMod val="75000"/>
                  </a:schemeClr>
                </a:solidFill>
              </a:rPr>
              <a:t>धन्यवाद</a:t>
            </a:r>
          </a:p>
        </p:txBody>
      </p:sp>
      <p:pic>
        <p:nvPicPr>
          <p:cNvPr id="4" name="Google Shape;1000100012;p1">
            <a:extLst>
              <a:ext uri="{FF2B5EF4-FFF2-40B4-BE49-F238E27FC236}">
                <a16:creationId xmlns:a16="http://schemas.microsoft.com/office/drawing/2014/main" id="{3655CFFB-D8B9-8C74-BB8B-7068CD4E3B3D}"/>
              </a:ext>
            </a:extLst>
          </p:cNvPr>
          <p:cNvPicPr preferRelativeResize="0"/>
          <p:nvPr/>
        </p:nvPicPr>
        <p:blipFill rotWithShape="1">
          <a:blip r:embed="rId3">
            <a:alphaModFix/>
          </a:blip>
          <a:srcRect/>
          <a:stretch/>
        </p:blipFill>
        <p:spPr>
          <a:xfrm>
            <a:off x="5705258" y="2250969"/>
            <a:ext cx="4977804" cy="3300420"/>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288946" y="1351789"/>
            <a:ext cx="3813969" cy="3878263"/>
          </a:xfrm>
          <a:prstGeom prst="rect">
            <a:avLst/>
          </a:prstGeom>
          <a:solidFill>
            <a:srgbClr val="E46C0A"/>
          </a:solidFill>
        </p:spPr>
        <p:txBody>
          <a:bodyPr lIns="44618" tIns="44618" rIns="44618" bIns="44618"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2400" dirty="0"/>
              <a:t>इस पाठ को पूरा करने पर आप निम्नलिखित कार्य करने में सक्षम होंगे:</a:t>
            </a:r>
          </a:p>
        </p:txBody>
      </p:sp>
      <p:sp>
        <p:nvSpPr>
          <p:cNvPr id="6" name="OBJECTIVES">
            <a:extLst>
              <a:ext uri="{FF2B5EF4-FFF2-40B4-BE49-F238E27FC236}">
                <a16:creationId xmlns:a16="http://schemas.microsoft.com/office/drawing/2014/main" id="{D3DB3725-B6EF-8DE8-0BDC-B71D6415B706}"/>
              </a:ext>
            </a:extLst>
          </p:cNvPr>
          <p:cNvSpPr txBox="1"/>
          <p:nvPr/>
        </p:nvSpPr>
        <p:spPr>
          <a:xfrm>
            <a:off x="4330687" y="393945"/>
            <a:ext cx="2695149" cy="63304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9142" tIns="39142" rIns="39142" bIns="39142">
            <a:spAutoFit/>
          </a:bodyPr>
          <a:lstStyle>
            <a:lvl1pPr defTabSz="1896340">
              <a:defRPr sz="7200" b="1">
                <a:solidFill>
                  <a:srgbClr val="C00000"/>
                </a:solidFill>
                <a:latin typeface="Open Sans"/>
                <a:ea typeface="Open Sans"/>
                <a:cs typeface="Open Sans"/>
                <a:sym typeface="Open Sans"/>
              </a:defRPr>
            </a:lvl1pPr>
          </a:lstStyle>
          <a:p>
            <a:pPr algn="l" rtl="0"/>
            <a:r>
              <a:rPr sz="3600" dirty="0"/>
              <a:t>उद्देश्य</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11460471" y="6406669"/>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5725501" y="1851945"/>
            <a:ext cx="5734970" cy="3536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सीबीआरएन आपातकाल क्या है?</a:t>
            </a:r>
          </a:p>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सीबीआरएन कार्यक्रम के दौरान क्या करें और क्या न करें, यह समझें</a:t>
            </a:r>
          </a:p>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व्यक्तिगत और सामुदायिक सुरक्षा बढ़ाएँ</a:t>
            </a:r>
          </a:p>
          <a:p>
            <a:pPr lvl="1" algn="l" defTabSz="948170" rtl="0">
              <a:lnSpc>
                <a:spcPct val="150000"/>
              </a:lnSpc>
              <a:spcBef>
                <a:spcPts val="500"/>
              </a:spcBef>
              <a:tabLst>
                <a:tab pos="1143000" algn="l"/>
                <a:tab pos="1822450" algn="l"/>
                <a:tab pos="2514600" algn="l"/>
                <a:tab pos="3194050" algn="l"/>
              </a:tabLst>
              <a:defRPr sz="4800">
                <a:latin typeface="Open Sans"/>
                <a:ea typeface="Open Sans"/>
                <a:cs typeface="Open Sans"/>
                <a:sym typeface="Open Sans"/>
              </a:defRPr>
            </a:pPr>
            <a:r>
              <a:rPr lang="en-US" sz="2400" dirty="0"/>
              <a:t>व्यावहारिक प्रतिक्रिया उपाय सीखें</a:t>
            </a:r>
          </a:p>
        </p:txBody>
      </p:sp>
      <p:grpSp>
        <p:nvGrpSpPr>
          <p:cNvPr id="3" name="Group">
            <a:extLst>
              <a:ext uri="{FF2B5EF4-FFF2-40B4-BE49-F238E27FC236}">
                <a16:creationId xmlns:a16="http://schemas.microsoft.com/office/drawing/2014/main" id="{8B29F151-C2FD-2760-8D02-12B45828F2B8}"/>
              </a:ext>
            </a:extLst>
          </p:cNvPr>
          <p:cNvGrpSpPr/>
          <p:nvPr/>
        </p:nvGrpSpPr>
        <p:grpSpPr>
          <a:xfrm>
            <a:off x="4941974" y="1865747"/>
            <a:ext cx="609601" cy="840979"/>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sz="3600"/>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4941974" y="2588021"/>
            <a:ext cx="609601" cy="840979"/>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sz="3600"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4995236" y="3620116"/>
            <a:ext cx="609601" cy="840979"/>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sz="3600" dirty="0"/>
                <a:t>3</a:t>
              </a:r>
            </a:p>
          </p:txBody>
        </p:sp>
      </p:grpSp>
      <p:grpSp>
        <p:nvGrpSpPr>
          <p:cNvPr id="7" name="Group">
            <a:extLst>
              <a:ext uri="{FF2B5EF4-FFF2-40B4-BE49-F238E27FC236}">
                <a16:creationId xmlns:a16="http://schemas.microsoft.com/office/drawing/2014/main" id="{F98D2DE4-B039-0E88-8E8E-5801B2BA7A66}"/>
              </a:ext>
            </a:extLst>
          </p:cNvPr>
          <p:cNvGrpSpPr/>
          <p:nvPr/>
        </p:nvGrpSpPr>
        <p:grpSpPr>
          <a:xfrm>
            <a:off x="4973723" y="4814356"/>
            <a:ext cx="609601" cy="840979"/>
            <a:chOff x="0" y="141375"/>
            <a:chExt cx="1219200" cy="1681957"/>
          </a:xfrm>
        </p:grpSpPr>
        <p:sp>
          <p:nvSpPr>
            <p:cNvPr id="8" name="Circle">
              <a:extLst>
                <a:ext uri="{FF2B5EF4-FFF2-40B4-BE49-F238E27FC236}">
                  <a16:creationId xmlns:a16="http://schemas.microsoft.com/office/drawing/2014/main" id="{8D526FC9-4146-4025-6A36-4B5072DC626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2" tIns="39142" rIns="39142" bIns="39142" numCol="1" anchor="t">
              <a:noAutofit/>
            </a:bodyPr>
            <a:lstStyle/>
            <a:p>
              <a:pPr algn="l" rtl="0"/>
              <a:endParaRPr sz="900"/>
            </a:p>
          </p:txBody>
        </p:sp>
        <p:sp>
          <p:nvSpPr>
            <p:cNvPr id="9" name="3">
              <a:extLst>
                <a:ext uri="{FF2B5EF4-FFF2-40B4-BE49-F238E27FC236}">
                  <a16:creationId xmlns:a16="http://schemas.microsoft.com/office/drawing/2014/main" id="{5EB5DA0A-968F-95E2-9BBD-AFEAEF00A046}"/>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numCol="1" anchor="t">
              <a:noAutofit/>
            </a:bodyPr>
            <a:lstStyle>
              <a:lvl1pPr>
                <a:defRPr sz="7200" i="1">
                  <a:solidFill>
                    <a:srgbClr val="C00000"/>
                  </a:solidFill>
                  <a:latin typeface="Open Sans"/>
                  <a:ea typeface="Open Sans"/>
                  <a:cs typeface="Open Sans"/>
                  <a:sym typeface="Open Sans"/>
                </a:defRPr>
              </a:lvl1pPr>
            </a:lstStyle>
            <a:p>
              <a:pPr algn="l" rtl="0"/>
              <a:r>
                <a:rPr lang="en-IN" sz="3600" dirty="0"/>
                <a:t>4</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4282439" y="1658131"/>
            <a:ext cx="7538129" cy="4086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रासायनिक, जैविक, रेडियोलॉजिकल, परमाणु और विस्फोटक (सीबीआरएन) घटनाएँ पर्यावरण में रसायनों, जैविक कारकों या रेडियोधर्मी संदूषण के अनियंत्रित उत्सर्जन या व्यापक क्षति का कारण बनने वाले विस्फोटों को संदर्भित करती हैं। सीबीआरएन घटनाएँ दुर्घटनाओं या आतंकवादी कृत्यों के कारण हो सकती हैं।</a:t>
            </a:r>
          </a:p>
        </p:txBody>
      </p:sp>
      <p:sp>
        <p:nvSpPr>
          <p:cNvPr id="114" name="PPT 2 -">
            <a:extLst>
              <a:ext uri="{FF2B5EF4-FFF2-40B4-BE49-F238E27FC236}">
                <a16:creationId xmlns:a16="http://schemas.microsoft.com/office/drawing/2014/main" id="{9A483170-CF2E-0D90-217D-46B311CC3FBE}"/>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712865E3-749E-B867-B0EF-8136ED3D14E8}"/>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371432" y="1658131"/>
            <a:ext cx="3556559" cy="118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सीबीआरएन आपातकाल क्या है?</a:t>
            </a:r>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4" name="Picture 3">
            <a:extLst>
              <a:ext uri="{FF2B5EF4-FFF2-40B4-BE49-F238E27FC236}">
                <a16:creationId xmlns:a16="http://schemas.microsoft.com/office/drawing/2014/main" id="{534D17CE-542A-55C6-AB6D-C4DD170E4036}"/>
              </a:ext>
            </a:extLst>
          </p:cNvPr>
          <p:cNvPicPr>
            <a:picLocks noChangeAspect="1"/>
          </p:cNvPicPr>
          <p:nvPr/>
        </p:nvPicPr>
        <p:blipFill>
          <a:blip r:embed="rId4"/>
          <a:stretch>
            <a:fillRect/>
          </a:stretch>
        </p:blipFill>
        <p:spPr>
          <a:xfrm>
            <a:off x="67022" y="4195129"/>
            <a:ext cx="3843985" cy="1420491"/>
          </a:xfrm>
          <a:prstGeom prst="rect">
            <a:avLst/>
          </a:prstGeom>
        </p:spPr>
      </p:pic>
    </p:spTree>
    <p:extLst>
      <p:ext uri="{BB962C8B-B14F-4D97-AF65-F5344CB8AC3E}">
        <p14:creationId xmlns:p14="http://schemas.microsoft.com/office/powerpoint/2010/main" val="1876133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A636-95B4-57D4-6657-5885D8058B5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E8E3402-1EC8-1B64-6FFE-810F0DA8CBCF}"/>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8957406-ED55-9038-493D-4EBB93314A1C}"/>
              </a:ext>
            </a:extLst>
          </p:cNvPr>
          <p:cNvSpPr txBox="1"/>
          <p:nvPr/>
        </p:nvSpPr>
        <p:spPr>
          <a:xfrm>
            <a:off x="4282439" y="1658131"/>
            <a:ext cx="7538129" cy="4219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असामान्य गंध, बादल या वाष्प</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लोग बेहोश हो रहे हैं या उनमें लक्षण दिख रहे 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असामान्य कंटेनर या छिड़काव उपकरण</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आसपास दहशत का माहौल</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6338EA74-15E5-F908-5385-0E02ECC3456E}"/>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2BA76DB1-52BE-E502-0918-6FAD9ED2B073}"/>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43911882-A6A9-F286-6037-80680C00B02C}"/>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4</a:t>
            </a:fld>
            <a:endParaRPr dirty="0"/>
          </a:p>
        </p:txBody>
      </p:sp>
      <p:sp>
        <p:nvSpPr>
          <p:cNvPr id="9" name="Course Purpose">
            <a:extLst>
              <a:ext uri="{FF2B5EF4-FFF2-40B4-BE49-F238E27FC236}">
                <a16:creationId xmlns:a16="http://schemas.microsoft.com/office/drawing/2014/main" id="{C2870403-3AED-BB31-251D-DD57B8834472}"/>
              </a:ext>
            </a:extLst>
          </p:cNvPr>
          <p:cNvSpPr txBox="1"/>
          <p:nvPr/>
        </p:nvSpPr>
        <p:spPr>
          <a:xfrm>
            <a:off x="228600" y="1658131"/>
            <a:ext cx="3699391" cy="118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A के संकेत</a:t>
            </a:r>
            <a:r>
              <a:rPr lang="en-US" sz="3600" dirty="0" err="1"/>
              <a:t>सीबीआरएन</a:t>
            </a:r>
            <a:r>
              <a:rPr lang="en-US" sz="3600" dirty="0"/>
              <a:t>घटना</a:t>
            </a:r>
          </a:p>
        </p:txBody>
      </p:sp>
      <p:pic>
        <p:nvPicPr>
          <p:cNvPr id="2" name="Picture 1">
            <a:extLst>
              <a:ext uri="{FF2B5EF4-FFF2-40B4-BE49-F238E27FC236}">
                <a16:creationId xmlns:a16="http://schemas.microsoft.com/office/drawing/2014/main" id="{5AA20D84-C3A6-7AD4-392B-D09487E7195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90B82E3E-B2B8-C27F-0D44-44261AF3502A}"/>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5" name="Picture 4">
            <a:extLst>
              <a:ext uri="{FF2B5EF4-FFF2-40B4-BE49-F238E27FC236}">
                <a16:creationId xmlns:a16="http://schemas.microsoft.com/office/drawing/2014/main" id="{9267736A-1834-33B7-66BE-23DB55EF928B}"/>
              </a:ext>
            </a:extLst>
          </p:cNvPr>
          <p:cNvPicPr>
            <a:picLocks noChangeAspect="1"/>
          </p:cNvPicPr>
          <p:nvPr/>
        </p:nvPicPr>
        <p:blipFill>
          <a:blip r:embed="rId4"/>
          <a:stretch>
            <a:fillRect/>
          </a:stretch>
        </p:blipFill>
        <p:spPr>
          <a:xfrm>
            <a:off x="433678" y="3181350"/>
            <a:ext cx="3289233" cy="2316228"/>
          </a:xfrm>
          <a:prstGeom prst="rect">
            <a:avLst/>
          </a:prstGeom>
        </p:spPr>
      </p:pic>
    </p:spTree>
    <p:extLst>
      <p:ext uri="{BB962C8B-B14F-4D97-AF65-F5344CB8AC3E}">
        <p14:creationId xmlns:p14="http://schemas.microsoft.com/office/powerpoint/2010/main" val="41928889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2EB41-A51B-E577-6732-9F100A3A71B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1ECE526-59B3-E732-9BF1-45CD38FE684E}"/>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48F8B88-F5A3-8E1F-9B80-2C111F6FBF47}"/>
              </a:ext>
            </a:extLst>
          </p:cNvPr>
          <p:cNvSpPr txBox="1"/>
          <p:nvPr/>
        </p:nvSpPr>
        <p:spPr>
          <a:xfrm>
            <a:off x="4425271" y="1504290"/>
            <a:ext cx="7538129" cy="47275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शांत और सतर्क रहें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आधिकारिक निर्देशों का पालन करें (रेडियो, आपातकालीन सेवाएं)</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सलाह के अनुसार स्थान खाली करें या आश्रय लें</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यदि उपलब्ध हो तो सुरक्षात्मक उपकरण (मास्क, दस्ताने) का उपयोग करें</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कमजोर व्यक्तियों की सहायता करें</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D856D256-2C0E-5E66-F50F-0A95F48B64EA}"/>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5E52E870-FBE5-BEC3-52BD-FE02E0444384}"/>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6A895473-C5AC-21C5-F15B-AEA788841E37}"/>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5</a:t>
            </a:fld>
            <a:endParaRPr dirty="0"/>
          </a:p>
        </p:txBody>
      </p:sp>
      <p:sp>
        <p:nvSpPr>
          <p:cNvPr id="9" name="Course Purpose">
            <a:extLst>
              <a:ext uri="{FF2B5EF4-FFF2-40B4-BE49-F238E27FC236}">
                <a16:creationId xmlns:a16="http://schemas.microsoft.com/office/drawing/2014/main" id="{608B91C7-79E3-D944-4977-522F61555CEE}"/>
              </a:ext>
            </a:extLst>
          </p:cNvPr>
          <p:cNvSpPr txBox="1"/>
          <p:nvPr/>
        </p:nvSpPr>
        <p:spPr>
          <a:xfrm>
            <a:off x="228600" y="1658131"/>
            <a:ext cx="3699391" cy="1741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सीबीआरएन आपातकाल में सामान्य क्या करें</a:t>
            </a:r>
          </a:p>
        </p:txBody>
      </p:sp>
      <p:pic>
        <p:nvPicPr>
          <p:cNvPr id="2" name="Picture 1">
            <a:extLst>
              <a:ext uri="{FF2B5EF4-FFF2-40B4-BE49-F238E27FC236}">
                <a16:creationId xmlns:a16="http://schemas.microsoft.com/office/drawing/2014/main" id="{A21E90C9-2560-94D2-F5A4-6BCC5F63903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B05E21BF-300B-130E-67C2-9C68637C07CD}"/>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6794743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AF561-F056-2009-C8D8-32460BCC30B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BE3C9E3-5DF2-13B0-58BE-791C7356C778}"/>
              </a:ext>
            </a:extLst>
          </p:cNvPr>
          <p:cNvSpPr/>
          <p:nvPr/>
        </p:nvSpPr>
        <p:spPr>
          <a:xfrm>
            <a:off x="4083866" y="0"/>
            <a:ext cx="8108134"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29E91FD-536A-3981-6FE8-1346D16C6AAE}"/>
              </a:ext>
            </a:extLst>
          </p:cNvPr>
          <p:cNvSpPr txBox="1"/>
          <p:nvPr/>
        </p:nvSpPr>
        <p:spPr>
          <a:xfrm>
            <a:off x="4425271" y="1504290"/>
            <a:ext cx="7538129" cy="396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अज्ञात पदार्थों या सामग्रियों को न छुएं</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घबराएँ नहीं और गलत सूचना न फैलाएँ</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संदिग्ध पदार्थों के पास मोबाइल फोन का उपयोग न करें (विस्फोट का खतरा हो सकता है)।</a:t>
            </a:r>
          </a:p>
          <a:p>
            <a:pPr marL="457200" indent="-457200" algn="l" rtl="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जब तक निर्देश न दिया जाए, खाली न करें।</a:t>
            </a:r>
          </a:p>
        </p:txBody>
      </p:sp>
      <p:sp>
        <p:nvSpPr>
          <p:cNvPr id="114" name="PPT 2 -">
            <a:extLst>
              <a:ext uri="{FF2B5EF4-FFF2-40B4-BE49-F238E27FC236}">
                <a16:creationId xmlns:a16="http://schemas.microsoft.com/office/drawing/2014/main" id="{C3A26F8E-5020-DFBB-E150-F89ED17909A6}"/>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2912589B-038E-3274-102A-0BCFAED9354A}"/>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D2A50765-A0BA-D6CA-147C-47AB2C4AC52A}"/>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6</a:t>
            </a:fld>
            <a:endParaRPr dirty="0"/>
          </a:p>
        </p:txBody>
      </p:sp>
      <p:sp>
        <p:nvSpPr>
          <p:cNvPr id="9" name="Course Purpose">
            <a:extLst>
              <a:ext uri="{FF2B5EF4-FFF2-40B4-BE49-F238E27FC236}">
                <a16:creationId xmlns:a16="http://schemas.microsoft.com/office/drawing/2014/main" id="{A70CB13B-BF42-D369-8893-EF4BB3BEC658}"/>
              </a:ext>
            </a:extLst>
          </p:cNvPr>
          <p:cNvSpPr txBox="1"/>
          <p:nvPr/>
        </p:nvSpPr>
        <p:spPr>
          <a:xfrm>
            <a:off x="228600" y="1658131"/>
            <a:ext cx="3699391" cy="2295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सीबीआरएन आपातकाल में सामान्य क्या न करें</a:t>
            </a:r>
          </a:p>
        </p:txBody>
      </p:sp>
      <p:pic>
        <p:nvPicPr>
          <p:cNvPr id="2" name="Picture 1">
            <a:extLst>
              <a:ext uri="{FF2B5EF4-FFF2-40B4-BE49-F238E27FC236}">
                <a16:creationId xmlns:a16="http://schemas.microsoft.com/office/drawing/2014/main" id="{2061AB1B-6765-5126-E638-7CD3B236D1A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B67C3460-C6DB-A6A5-8F40-13261DC6D16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5689188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31557-1D99-7ED7-8335-82D0ECECA8C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21471D4-A3D0-7CB5-5194-BB0972A45185}"/>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14" name="PPT 2 -">
            <a:extLst>
              <a:ext uri="{FF2B5EF4-FFF2-40B4-BE49-F238E27FC236}">
                <a16:creationId xmlns:a16="http://schemas.microsoft.com/office/drawing/2014/main" id="{2E79A17C-2332-E566-382B-47581EBC6CE6}"/>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3B3E7874-2581-7A61-838F-78FCDCF185B0}"/>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41B4BF1F-E3DC-4DCC-DA4D-F01796A63C9E}"/>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7</a:t>
            </a:fld>
            <a:endParaRPr dirty="0"/>
          </a:p>
        </p:txBody>
      </p:sp>
      <p:sp>
        <p:nvSpPr>
          <p:cNvPr id="9" name="Course Purpose">
            <a:extLst>
              <a:ext uri="{FF2B5EF4-FFF2-40B4-BE49-F238E27FC236}">
                <a16:creationId xmlns:a16="http://schemas.microsoft.com/office/drawing/2014/main" id="{A8EF295D-1055-9170-FA89-820CD29B4E29}"/>
              </a:ext>
            </a:extLst>
          </p:cNvPr>
          <p:cNvSpPr txBox="1"/>
          <p:nvPr/>
        </p:nvSpPr>
        <p:spPr>
          <a:xfrm>
            <a:off x="1685925" y="619906"/>
            <a:ext cx="9144000" cy="633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रासायनिक आपातकाल में क्या करें और क्या न करें</a:t>
            </a:r>
          </a:p>
        </p:txBody>
      </p:sp>
      <p:pic>
        <p:nvPicPr>
          <p:cNvPr id="2" name="Picture 1">
            <a:extLst>
              <a:ext uri="{FF2B5EF4-FFF2-40B4-BE49-F238E27FC236}">
                <a16:creationId xmlns:a16="http://schemas.microsoft.com/office/drawing/2014/main" id="{3082A242-781A-A882-3481-ED060668CE6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0D97ED03-9FFF-CA50-B154-A191BB65CE3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416D2F91-AC05-DA77-52A2-AAB98DCAD331}"/>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sym typeface="Open Sans"/>
              </a:rPr>
              <a:t>क्या करें</a:t>
            </a:r>
          </a:p>
        </p:txBody>
      </p:sp>
      <p:sp>
        <p:nvSpPr>
          <p:cNvPr id="5" name="Content Placeholder 3">
            <a:extLst>
              <a:ext uri="{FF2B5EF4-FFF2-40B4-BE49-F238E27FC236}">
                <a16:creationId xmlns:a16="http://schemas.microsoft.com/office/drawing/2014/main" id="{0979968B-B11A-18CF-19E7-58F82DB18ABD}"/>
              </a:ext>
            </a:extLst>
          </p:cNvPr>
          <p:cNvSpPr txBox="1">
            <a:spLocks/>
          </p:cNvSpPr>
          <p:nvPr/>
        </p:nvSpPr>
        <p:spPr>
          <a:xfrm>
            <a:off x="839788" y="2505075"/>
            <a:ext cx="5157787" cy="3684588"/>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lgn="l" rtl="0">
              <a:lnSpc>
                <a:spcPct val="20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नाक और मुंह को कपड़े से ढकें।</a:t>
            </a:r>
          </a:p>
          <a:p>
            <a:pPr marL="800100" lvl="1" indent="-342900" algn="l" rtl="0">
              <a:lnSpc>
                <a:spcPct val="20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यदि आप बाहर हों तो हवा की विपरीत दिशा में तथा ऊपर की ओर चलें।</a:t>
            </a:r>
          </a:p>
          <a:p>
            <a:pPr marL="800100" lvl="1" indent="-342900" algn="l" rtl="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दूषित कपड़े हटा दें।</a:t>
            </a:r>
          </a:p>
        </p:txBody>
      </p:sp>
      <p:sp>
        <p:nvSpPr>
          <p:cNvPr id="6" name="Text Placeholder 4">
            <a:extLst>
              <a:ext uri="{FF2B5EF4-FFF2-40B4-BE49-F238E27FC236}">
                <a16:creationId xmlns:a16="http://schemas.microsoft.com/office/drawing/2014/main" id="{3F3C4F65-4EC6-4254-D4AF-6F327E4AEF47}"/>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rPr>
              <a:t>क्या न करें</a:t>
            </a:r>
          </a:p>
        </p:txBody>
      </p:sp>
      <p:sp>
        <p:nvSpPr>
          <p:cNvPr id="8" name="Content Placeholder 5">
            <a:extLst>
              <a:ext uri="{FF2B5EF4-FFF2-40B4-BE49-F238E27FC236}">
                <a16:creationId xmlns:a16="http://schemas.microsoft.com/office/drawing/2014/main" id="{88220768-25C3-D62A-0550-D621EF678B65}"/>
              </a:ext>
            </a:extLst>
          </p:cNvPr>
          <p:cNvSpPr txBox="1">
            <a:spLocks/>
          </p:cNvSpPr>
          <p:nvPr/>
        </p:nvSpPr>
        <p:spPr>
          <a:xfrm>
            <a:off x="6172200" y="2505075"/>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lgn="l" rtl="0">
              <a:lnSpc>
                <a:spcPct val="200000"/>
              </a:lnSpc>
            </a:pPr>
            <a:r>
              <a:rPr lang="en-US" sz="2000" dirty="0">
                <a:latin typeface="Open Sans" panose="020B0606030504020204" pitchFamily="34" charset="0"/>
                <a:ea typeface="Open Sans" panose="020B0606030504020204" pitchFamily="34" charset="0"/>
                <a:cs typeface="Open Sans" panose="020B0606030504020204" pitchFamily="34" charset="0"/>
              </a:rPr>
              <a:t>अज्ञात तरल पदार्थ या गैसों को न सूंघें और न ही स्पर्श करें।</a:t>
            </a:r>
          </a:p>
          <a:p>
            <a:pPr lvl="1" algn="l" rtl="0">
              <a:lnSpc>
                <a:spcPct val="200000"/>
              </a:lnSpc>
            </a:pPr>
            <a:r>
              <a:rPr lang="en-US" sz="2000" dirty="0">
                <a:latin typeface="Open Sans" panose="020B0606030504020204" pitchFamily="34" charset="0"/>
                <a:ea typeface="Open Sans" panose="020B0606030504020204" pitchFamily="34" charset="0"/>
                <a:cs typeface="Open Sans" panose="020B0606030504020204" pitchFamily="34" charset="0"/>
              </a:rPr>
              <a:t>जब तक सलाह न दी जाए, रासायनिक रिसाव पर पानी का उपयोग न करें।</a:t>
            </a:r>
          </a:p>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30192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5B83-D769-845D-31CE-079063DA0AE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2B40F58-AB63-1AEE-C29E-4F4AF5DBBB40}"/>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14" name="PPT 2 -">
            <a:extLst>
              <a:ext uri="{FF2B5EF4-FFF2-40B4-BE49-F238E27FC236}">
                <a16:creationId xmlns:a16="http://schemas.microsoft.com/office/drawing/2014/main" id="{1486571D-2D31-CB0A-D657-A47D7A186CAD}"/>
              </a:ext>
            </a:extLst>
          </p:cNvPr>
          <p:cNvSpPr txBox="1"/>
          <p:nvPr/>
        </p:nvSpPr>
        <p:spPr>
          <a:xfrm>
            <a:off x="10781106" y="6406669"/>
            <a:ext cx="688190" cy="309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1905137A-0DB7-C1A9-A117-88411BF10431}"/>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A2B04717-8FB9-7F34-254D-ABC2ADB534DB}"/>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8</a:t>
            </a:fld>
            <a:endParaRPr dirty="0"/>
          </a:p>
        </p:txBody>
      </p:sp>
      <p:sp>
        <p:nvSpPr>
          <p:cNvPr id="9" name="Course Purpose">
            <a:extLst>
              <a:ext uri="{FF2B5EF4-FFF2-40B4-BE49-F238E27FC236}">
                <a16:creationId xmlns:a16="http://schemas.microsoft.com/office/drawing/2014/main" id="{269C8827-8F44-9A2E-7FEE-B60FD947CFA0}"/>
              </a:ext>
            </a:extLst>
          </p:cNvPr>
          <p:cNvSpPr txBox="1"/>
          <p:nvPr/>
        </p:nvSpPr>
        <p:spPr>
          <a:xfrm>
            <a:off x="1685924" y="619906"/>
            <a:ext cx="9372599" cy="633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600" dirty="0"/>
              <a:t>जैविक आपातकाल में क्या करें और क्या न करें</a:t>
            </a:r>
          </a:p>
        </p:txBody>
      </p:sp>
      <p:pic>
        <p:nvPicPr>
          <p:cNvPr id="2" name="Picture 1">
            <a:extLst>
              <a:ext uri="{FF2B5EF4-FFF2-40B4-BE49-F238E27FC236}">
                <a16:creationId xmlns:a16="http://schemas.microsoft.com/office/drawing/2014/main" id="{3FC84C3E-1C9B-0A0A-5FF3-F69383E1842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F20118CA-9DE1-7363-2072-ABB14D996EB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AF0D938E-9F58-EBAB-7303-793C6F7D71E3}"/>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sym typeface="Open Sans"/>
              </a:rPr>
              <a:t>क्या करें</a:t>
            </a:r>
          </a:p>
        </p:txBody>
      </p:sp>
      <p:sp>
        <p:nvSpPr>
          <p:cNvPr id="5" name="Content Placeholder 3">
            <a:extLst>
              <a:ext uri="{FF2B5EF4-FFF2-40B4-BE49-F238E27FC236}">
                <a16:creationId xmlns:a16="http://schemas.microsoft.com/office/drawing/2014/main" id="{54843690-0692-234D-388F-7C0143721E2D}"/>
              </a:ext>
            </a:extLst>
          </p:cNvPr>
          <p:cNvSpPr txBox="1">
            <a:spLocks/>
          </p:cNvSpPr>
          <p:nvPr/>
        </p:nvSpPr>
        <p:spPr>
          <a:xfrm>
            <a:off x="607218" y="2505075"/>
            <a:ext cx="5157787" cy="3684588"/>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rtl="0">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स्वच्छता का अभ्यास करें: हाथ धोएं, मास्क पहनें।</a:t>
            </a:r>
          </a:p>
          <a:p>
            <a:pPr marL="342900" indent="-342900" algn="l" rtl="0">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घर के अंदर रहें और यदि संक्रमित हो जाएं तो अलग रहें</a:t>
            </a:r>
          </a:p>
        </p:txBody>
      </p:sp>
      <p:sp>
        <p:nvSpPr>
          <p:cNvPr id="6" name="Text Placeholder 4">
            <a:extLst>
              <a:ext uri="{FF2B5EF4-FFF2-40B4-BE49-F238E27FC236}">
                <a16:creationId xmlns:a16="http://schemas.microsoft.com/office/drawing/2014/main" id="{26F5B764-4A35-43B5-A032-A0FFE715A891}"/>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rPr>
              <a:t>क्या न करें</a:t>
            </a:r>
          </a:p>
        </p:txBody>
      </p:sp>
      <p:sp>
        <p:nvSpPr>
          <p:cNvPr id="8" name="Content Placeholder 5">
            <a:extLst>
              <a:ext uri="{FF2B5EF4-FFF2-40B4-BE49-F238E27FC236}">
                <a16:creationId xmlns:a16="http://schemas.microsoft.com/office/drawing/2014/main" id="{3A5D2076-E678-2242-1C4A-517A7B14B91E}"/>
              </a:ext>
            </a:extLst>
          </p:cNvPr>
          <p:cNvSpPr txBox="1">
            <a:spLocks/>
          </p:cNvSpPr>
          <p:nvPr/>
        </p:nvSpPr>
        <p:spPr>
          <a:xfrm>
            <a:off x="6172200" y="2505075"/>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sz="2000" dirty="0">
                <a:latin typeface="Open Sans" panose="020B0606030504020204" pitchFamily="34" charset="0"/>
                <a:ea typeface="Open Sans" panose="020B0606030504020204" pitchFamily="34" charset="0"/>
                <a:cs typeface="Open Sans" panose="020B0606030504020204" pitchFamily="34" charset="0"/>
              </a:rPr>
              <a:t>बीमार व्यक्तियों के निकट संपर्क में न आएं</a:t>
            </a:r>
          </a:p>
          <a:p>
            <a:pPr algn="l" rtl="0"/>
            <a:r>
              <a:rPr lang="en-US" sz="2000" dirty="0">
                <a:latin typeface="Open Sans" panose="020B0606030504020204" pitchFamily="34" charset="0"/>
                <a:ea typeface="Open Sans" panose="020B0606030504020204" pitchFamily="34" charset="0"/>
                <a:cs typeface="Open Sans" panose="020B0606030504020204" pitchFamily="34" charset="0"/>
              </a:rPr>
              <a:t>खुला हुआ भोजन या पानी न पिएं</a:t>
            </a:r>
          </a:p>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32229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E80F-43CF-A728-0924-D05EC85242E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49DB1D3-D278-A0C0-DFA6-CBAFB1103116}"/>
              </a:ext>
            </a:extLst>
          </p:cNvPr>
          <p:cNvSpPr/>
          <p:nvPr/>
        </p:nvSpPr>
        <p:spPr>
          <a:xfrm>
            <a:off x="5900737" y="0"/>
            <a:ext cx="6257925" cy="6858001"/>
          </a:xfrm>
          <a:prstGeom prst="rect">
            <a:avLst/>
          </a:prstGeom>
          <a:solidFill>
            <a:schemeClr val="accent6">
              <a:lumMod val="20000"/>
              <a:lumOff val="80000"/>
            </a:schemeClr>
          </a:solidFill>
          <a:ln w="12700">
            <a:miter lim="400000"/>
          </a:ln>
        </p:spPr>
        <p:txBody>
          <a:bodyPr lIns="39142" tIns="39142" rIns="39142" bIns="39142"/>
          <a:lstStyle/>
          <a:p>
            <a:pPr algn="l" rtl="0"/>
            <a:endParaRPr sz="900" dirty="0"/>
          </a:p>
        </p:txBody>
      </p:sp>
      <p:sp>
        <p:nvSpPr>
          <p:cNvPr id="114" name="PPT 2 -">
            <a:extLst>
              <a:ext uri="{FF2B5EF4-FFF2-40B4-BE49-F238E27FC236}">
                <a16:creationId xmlns:a16="http://schemas.microsoft.com/office/drawing/2014/main" id="{6288B4AD-3A86-0DD3-FA14-49B101AC2CA4}"/>
              </a:ext>
            </a:extLst>
          </p:cNvPr>
          <p:cNvSpPr txBox="1"/>
          <p:nvPr/>
        </p:nvSpPr>
        <p:spPr>
          <a:xfrm>
            <a:off x="10781106" y="6406669"/>
            <a:ext cx="688190" cy="30988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solidFill>
                  <a:srgbClr val="E46C0A"/>
                </a:solidFill>
              </a:rPr>
              <a:t>पीपीटी</a:t>
            </a:r>
            <a:r>
              <a:rPr lang="en-US" sz="1500" dirty="0">
                <a:solidFill>
                  <a:srgbClr val="E46C0A"/>
                </a:solidFill>
              </a:rPr>
              <a:t>2</a:t>
            </a:r>
            <a:r>
              <a:rPr sz="1500" dirty="0">
                <a:solidFill>
                  <a:srgbClr val="E46C0A"/>
                </a:solidFill>
              </a:rPr>
              <a:t>-</a:t>
            </a:r>
          </a:p>
        </p:txBody>
      </p:sp>
      <p:sp>
        <p:nvSpPr>
          <p:cNvPr id="115" name="Rectangle">
            <a:extLst>
              <a:ext uri="{FF2B5EF4-FFF2-40B4-BE49-F238E27FC236}">
                <a16:creationId xmlns:a16="http://schemas.microsoft.com/office/drawing/2014/main" id="{C67028E3-5EC4-C5BA-5258-6E3CA217EBCD}"/>
              </a:ext>
            </a:extLst>
          </p:cNvPr>
          <p:cNvSpPr/>
          <p:nvPr/>
        </p:nvSpPr>
        <p:spPr>
          <a:xfrm>
            <a:off x="10769600" y="6756400"/>
            <a:ext cx="939800" cy="101600"/>
          </a:xfrm>
          <a:prstGeom prst="rect">
            <a:avLst/>
          </a:prstGeom>
          <a:solidFill>
            <a:srgbClr val="F7903B"/>
          </a:solidFill>
          <a:ln w="12700">
            <a:miter lim="400000"/>
          </a:ln>
        </p:spPr>
        <p:txBody>
          <a:bodyPr lIns="39142" tIns="39142" rIns="39142" bIns="39142"/>
          <a:lstStyle/>
          <a:p>
            <a:pPr algn="l" rtl="0"/>
            <a:endParaRPr sz="900"/>
          </a:p>
        </p:txBody>
      </p:sp>
      <p:sp>
        <p:nvSpPr>
          <p:cNvPr id="116" name="Slide Number">
            <a:extLst>
              <a:ext uri="{FF2B5EF4-FFF2-40B4-BE49-F238E27FC236}">
                <a16:creationId xmlns:a16="http://schemas.microsoft.com/office/drawing/2014/main" id="{A7BA80A5-35C8-0A5C-1234-496ED02F4312}"/>
              </a:ext>
            </a:extLst>
          </p:cNvPr>
          <p:cNvSpPr txBox="1">
            <a:spLocks noGrp="1"/>
          </p:cNvSpPr>
          <p:nvPr>
            <p:ph type="sldNum" sz="quarter" idx="2"/>
          </p:nvPr>
        </p:nvSpPr>
        <p:spPr>
          <a:xfrm>
            <a:off x="11404882" y="6406669"/>
            <a:ext cx="360098" cy="34973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9</a:t>
            </a:fld>
            <a:endParaRPr dirty="0"/>
          </a:p>
        </p:txBody>
      </p:sp>
      <p:sp>
        <p:nvSpPr>
          <p:cNvPr id="9" name="Course Purpose">
            <a:extLst>
              <a:ext uri="{FF2B5EF4-FFF2-40B4-BE49-F238E27FC236}">
                <a16:creationId xmlns:a16="http://schemas.microsoft.com/office/drawing/2014/main" id="{EA968ECF-41E8-7240-C5ED-DE8451F2DF70}"/>
              </a:ext>
            </a:extLst>
          </p:cNvPr>
          <p:cNvSpPr txBox="1"/>
          <p:nvPr/>
        </p:nvSpPr>
        <p:spPr>
          <a:xfrm>
            <a:off x="1876424" y="619906"/>
            <a:ext cx="9144001" cy="571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sz="3200" dirty="0"/>
              <a:t>रेडियोलॉजिकल आपातकालीन स्थिति में क्या करें और क्या न करें</a:t>
            </a:r>
          </a:p>
        </p:txBody>
      </p:sp>
      <p:pic>
        <p:nvPicPr>
          <p:cNvPr id="2" name="Picture 1">
            <a:extLst>
              <a:ext uri="{FF2B5EF4-FFF2-40B4-BE49-F238E27FC236}">
                <a16:creationId xmlns:a16="http://schemas.microsoft.com/office/drawing/2014/main" id="{C6E5DAD8-09C6-EC42-3085-31F2483FF62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385" y="55428"/>
            <a:ext cx="1590525" cy="1109759"/>
          </a:xfrm>
          <a:prstGeom prst="rect">
            <a:avLst/>
          </a:prstGeom>
        </p:spPr>
      </p:pic>
      <p:pic>
        <p:nvPicPr>
          <p:cNvPr id="3" name="Picture 2">
            <a:extLst>
              <a:ext uri="{FF2B5EF4-FFF2-40B4-BE49-F238E27FC236}">
                <a16:creationId xmlns:a16="http://schemas.microsoft.com/office/drawing/2014/main" id="{0CB5498A-4F79-8887-D2DC-0D3FE40CFC5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
        <p:nvSpPr>
          <p:cNvPr id="4" name="Text Placeholder 2">
            <a:extLst>
              <a:ext uri="{FF2B5EF4-FFF2-40B4-BE49-F238E27FC236}">
                <a16:creationId xmlns:a16="http://schemas.microsoft.com/office/drawing/2014/main" id="{2241360E-078C-356B-59F9-224A0ACE90F3}"/>
              </a:ext>
            </a:extLst>
          </p:cNvPr>
          <p:cNvSpPr txBox="1">
            <a:spLocks/>
          </p:cNvSpPr>
          <p:nvPr/>
        </p:nvSpPr>
        <p:spPr>
          <a:xfrm>
            <a:off x="839788" y="168116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sym typeface="Open Sans"/>
              </a:rPr>
              <a:t>क्या करें</a:t>
            </a:r>
          </a:p>
        </p:txBody>
      </p:sp>
      <p:sp>
        <p:nvSpPr>
          <p:cNvPr id="5" name="Content Placeholder 3">
            <a:extLst>
              <a:ext uri="{FF2B5EF4-FFF2-40B4-BE49-F238E27FC236}">
                <a16:creationId xmlns:a16="http://schemas.microsoft.com/office/drawing/2014/main" id="{0E29FAE0-D25B-ED56-2AC7-BD7D85FB3B3E}"/>
              </a:ext>
            </a:extLst>
          </p:cNvPr>
          <p:cNvSpPr txBox="1">
            <a:spLocks/>
          </p:cNvSpPr>
          <p:nvPr/>
        </p:nvSpPr>
        <p:spPr>
          <a:xfrm>
            <a:off x="607218" y="3238499"/>
            <a:ext cx="5157787" cy="2951163"/>
          </a:xfrm>
          <a:prstGeom prst="rect">
            <a:avLst/>
          </a:prstGeom>
        </p:spPr>
        <p:txBody>
          <a:bodyPr vert="horz" lIns="78283" tIns="78283" rIns="78283" bIns="78283" rtlCol="0" anchor="t"/>
          <a:lstStyle>
            <a:defPPr>
              <a:defRPr lang="en-US"/>
            </a:defPPr>
            <a:lvl1pPr marL="0" algn="ctr" defTabSz="914400" rtl="0" eaLnBrk="1" latinLnBrk="0" hangingPunct="1">
              <a:spcBef>
                <a:spcPts val="300"/>
              </a:spcBef>
              <a:defRPr sz="1500" b="1" kern="1200">
                <a:solidFill>
                  <a:srgbClr val="E46C0A"/>
                </a:solidFill>
                <a:latin typeface="Open Sans"/>
                <a:ea typeface="Open Sans"/>
                <a:cs typeface="Open Sans"/>
                <a:sym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rtl="0">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ठोस इमारतों (अधिमानतः भूमिगत) में आश्रय लें।</a:t>
            </a:r>
          </a:p>
          <a:p>
            <a:pPr marL="342900" indent="-342900" algn="l" rtl="0">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खुली त्वचा को साबुन और पानी से धोएं</a:t>
            </a:r>
          </a:p>
        </p:txBody>
      </p:sp>
      <p:sp>
        <p:nvSpPr>
          <p:cNvPr id="6" name="Text Placeholder 4">
            <a:extLst>
              <a:ext uri="{FF2B5EF4-FFF2-40B4-BE49-F238E27FC236}">
                <a16:creationId xmlns:a16="http://schemas.microsoft.com/office/drawing/2014/main" id="{4FF682FD-E578-E4D5-500A-1ED4D9A90AA2}"/>
              </a:ext>
            </a:extLst>
          </p:cNvPr>
          <p:cNvSpPr txBox="1">
            <a:spLocks/>
          </p:cNvSpPr>
          <p:nvPr/>
        </p:nvSpPr>
        <p:spPr>
          <a:xfrm>
            <a:off x="6172200" y="168116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3600" b="1" cap="all" dirty="0">
                <a:solidFill>
                  <a:srgbClr val="C00000"/>
                </a:solidFill>
                <a:latin typeface="Open Sans"/>
                <a:ea typeface="Open Sans"/>
                <a:cs typeface="Open Sans"/>
              </a:rPr>
              <a:t>क्या न करें</a:t>
            </a:r>
          </a:p>
        </p:txBody>
      </p:sp>
      <p:sp>
        <p:nvSpPr>
          <p:cNvPr id="8" name="Content Placeholder 5">
            <a:extLst>
              <a:ext uri="{FF2B5EF4-FFF2-40B4-BE49-F238E27FC236}">
                <a16:creationId xmlns:a16="http://schemas.microsoft.com/office/drawing/2014/main" id="{9C5D10F6-955E-77E4-4B43-8ECDD2B25CCE}"/>
              </a:ext>
            </a:extLst>
          </p:cNvPr>
          <p:cNvSpPr txBox="1">
            <a:spLocks/>
          </p:cNvSpPr>
          <p:nvPr/>
        </p:nvSpPr>
        <p:spPr>
          <a:xfrm>
            <a:off x="6172200" y="2505075"/>
            <a:ext cx="5715000"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sz="2000" dirty="0">
                <a:latin typeface="Open Sans" panose="020B0606030504020204" pitchFamily="34" charset="0"/>
                <a:ea typeface="Open Sans" panose="020B0606030504020204" pitchFamily="34" charset="0"/>
                <a:cs typeface="Open Sans" panose="020B0606030504020204" pitchFamily="34" charset="0"/>
              </a:rPr>
              <a:t>फॉलआउट के दौरान बाहर न जाएं</a:t>
            </a:r>
          </a:p>
          <a:p>
            <a:pPr algn="l" rtl="0"/>
            <a:r>
              <a:rPr lang="en-US" sz="2000" dirty="0">
                <a:latin typeface="Open Sans" panose="020B0606030504020204" pitchFamily="34" charset="0"/>
                <a:ea typeface="Open Sans" panose="020B0606030504020204" pitchFamily="34" charset="0"/>
                <a:cs typeface="Open Sans" panose="020B0606030504020204" pitchFamily="34" charset="0"/>
              </a:rPr>
              <a:t>दूषित भोजन या पानी न पिएं</a:t>
            </a:r>
          </a:p>
          <a:p>
            <a:pPr algn="l" rtl="0"/>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686450"/>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783</Words>
  <Application>Microsoft Office PowerPoint</Application>
  <PresentationFormat>Widescreen</PresentationFormat>
  <Paragraphs>139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Calibri Light</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Deshwal</dc:creator>
  <cp:lastModifiedBy>SO TRG</cp:lastModifiedBy>
  <cp:revision>202</cp:revision>
  <dcterms:created xsi:type="dcterms:W3CDTF">2023-06-12T07:38:00Z</dcterms:created>
  <dcterms:modified xsi:type="dcterms:W3CDTF">2025-12-17T06:41:36Z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C64EE6BF51ED4EDABC327A3155EA6DFD_12</vt:lpwstr>
  </property>
  <property fmtid="{D5CDD505-2E9C-101B-9397-08002B2CF9AE}" pid="3" name="KSOProductBuildVer">
    <vt:lpwstr>1033-12.2.0.13431</vt:lpwstr>
  </property>
</Properties>
</file>