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2"/>
  </p:notesMasterIdLst>
  <p:sldIdLst>
    <p:sldId id="258" r:id="rId2"/>
    <p:sldId id="256" r:id="rId3"/>
    <p:sldId id="277" r:id="rId4"/>
    <p:sldId id="266" r:id="rId5"/>
    <p:sldId id="259" r:id="rId6"/>
    <p:sldId id="260" r:id="rId7"/>
    <p:sldId id="261" r:id="rId8"/>
    <p:sldId id="262" r:id="rId9"/>
    <p:sldId id="263" r:id="rId10"/>
    <p:sldId id="264" r:id="rId11"/>
    <p:sldId id="265" r:id="rId12"/>
    <p:sldId id="267" r:id="rId13"/>
    <p:sldId id="268" r:id="rId14"/>
    <p:sldId id="269" r:id="rId15"/>
    <p:sldId id="270" r:id="rId16"/>
    <p:sldId id="271" r:id="rId17"/>
    <p:sldId id="272" r:id="rId18"/>
    <p:sldId id="273" r:id="rId19"/>
    <p:sldId id="1203" r:id="rId20"/>
    <p:sldId id="1188"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737" autoAdjust="0"/>
  </p:normalViewPr>
  <p:slideViewPr>
    <p:cSldViewPr>
      <p:cViewPr varScale="1">
        <p:scale>
          <a:sx n="64" d="100"/>
          <a:sy n="64" d="100"/>
        </p:scale>
        <p:origin x="954" y="78"/>
      </p:cViewPr>
      <p:guideLst>
        <p:guide orient="horz" pos="2160"/>
        <p:guide pos="3840"/>
      </p:guideLst>
    </p:cSldViewPr>
  </p:slideViewPr>
  <p:outlineViewPr>
    <p:cViewPr>
      <p:scale>
        <a:sx n="33" d="100"/>
        <a:sy n="33" d="100"/>
      </p:scale>
      <p:origin x="0" y="-999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995434-E007-44FB-94F6-BE51DDCDB38A}" type="datetimeFigureOut">
              <a:rPr lang="en-IN" smtClean="0"/>
              <a:t>19-12-2025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D82C55-8289-45CB-9C4E-77925757E164}" type="slidenum">
              <a:rPr lang="en-IN" smtClean="0"/>
              <a:t>‹#›</a:t>
            </a:fld>
            <a:endParaRPr lang="en-IN"/>
          </a:p>
        </p:txBody>
      </p:sp>
    </p:spTree>
    <p:extLst>
      <p:ext uri="{BB962C8B-B14F-4D97-AF65-F5344CB8AC3E}">
        <p14:creationId xmlns:p14="http://schemas.microsoft.com/office/powerpoint/2010/main" val="6614904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PEER | CSSR | INDIA">
            <a:extLst>
              <a:ext uri="{FF2B5EF4-FFF2-40B4-BE49-F238E27FC236}">
                <a16:creationId xmlns:a16="http://schemas.microsoft.com/office/drawing/2014/main" id="{B094565B-B28D-B69B-1D40-468C592DB4E5}"/>
              </a:ext>
            </a:extLst>
          </p:cNvPr>
          <p:cNvSpPr txBox="1"/>
          <p:nvPr userDrawn="1"/>
        </p:nvSpPr>
        <p:spPr>
          <a:xfrm>
            <a:off x="263352" y="6309320"/>
            <a:ext cx="2321279" cy="26371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xmlns:lc="http://schemas.openxmlformats.org/drawingml/2006/lockedCanvas" val="1"/>
            </a:ext>
          </a:extLst>
        </p:spPr>
        <p:txBody>
          <a:bodyPr wrap="square" lIns="39142" tIns="39142" rIns="39142" bIns="39142">
            <a:spAutoFit/>
          </a:bodyPr>
          <a:lstStyle>
            <a:defPPr marR="0" lvl="0" algn="l" rtl="0">
              <a:lnSpc>
                <a:spcPct val="100000"/>
              </a:lnSpc>
              <a:spcBef>
                <a:spcPts val="0"/>
              </a:spcBef>
              <a:spcAft>
                <a:spcPts val="0"/>
              </a:spcAft>
              <a:defRPr lang="en-US"/>
            </a:defPPr>
            <a:lvl1pPr marL="0" marR="0" lvl="0" algn="ctr" defTabSz="2438400" rtl="0" eaLnBrk="1" latinLnBrk="0" hangingPunct="1">
              <a:lnSpc>
                <a:spcPct val="100000"/>
              </a:lnSpc>
              <a:spcBef>
                <a:spcPts val="600"/>
              </a:spcBef>
              <a:spcAft>
                <a:spcPts val="0"/>
              </a:spcAft>
              <a:buClr>
                <a:srgbClr val="000000"/>
              </a:buClr>
              <a:buFont typeface="Arial"/>
              <a:defRPr sz="2400" b="0" i="0" u="none" strike="noStrike" kern="1200" cap="none" spc="120">
                <a:solidFill>
                  <a:srgbClr val="535353"/>
                </a:solidFill>
                <a:latin typeface="Open Sans Semibold"/>
                <a:ea typeface="Open Sans Semibold"/>
                <a:cs typeface="Open Sans Semibold"/>
                <a:sym typeface="Open Sans Semibold"/>
              </a:defRPr>
            </a:lvl1pPr>
            <a:lvl2pPr marL="457200" marR="0" lvl="1" algn="l" defTabSz="457200" rtl="0" eaLnBrk="1" latinLnBrk="0" hangingPunct="1">
              <a:lnSpc>
                <a:spcPct val="100000"/>
              </a:lnSpc>
              <a:spcBef>
                <a:spcPts val="0"/>
              </a:spcBef>
              <a:spcAft>
                <a:spcPts val="0"/>
              </a:spcAft>
              <a:buClr>
                <a:srgbClr val="000000"/>
              </a:buClr>
              <a:buFont typeface="Arial"/>
              <a:defRPr sz="1400" b="0" i="0" u="none" strike="noStrike" kern="1200" cap="none">
                <a:solidFill>
                  <a:srgbClr val="000000"/>
                </a:solidFill>
                <a:latin typeface="Arial"/>
                <a:ea typeface="Arial"/>
                <a:cs typeface="Arial"/>
                <a:sym typeface="Arial"/>
              </a:defRPr>
            </a:lvl2pPr>
            <a:lvl3pPr marL="914400" marR="0" lvl="2" algn="l" defTabSz="457200" rtl="0" eaLnBrk="1" latinLnBrk="0" hangingPunct="1">
              <a:lnSpc>
                <a:spcPct val="100000"/>
              </a:lnSpc>
              <a:spcBef>
                <a:spcPts val="0"/>
              </a:spcBef>
              <a:spcAft>
                <a:spcPts val="0"/>
              </a:spcAft>
              <a:buClr>
                <a:srgbClr val="000000"/>
              </a:buClr>
              <a:buFont typeface="Arial"/>
              <a:defRPr sz="1400" b="0" i="0" u="none" strike="noStrike" kern="1200" cap="none">
                <a:solidFill>
                  <a:srgbClr val="000000"/>
                </a:solidFill>
                <a:latin typeface="Arial"/>
                <a:ea typeface="Arial"/>
                <a:cs typeface="Arial"/>
                <a:sym typeface="Arial"/>
              </a:defRPr>
            </a:lvl3pPr>
            <a:lvl4pPr marL="1371600" marR="0" lvl="3" algn="l" defTabSz="457200" rtl="0" eaLnBrk="1" latinLnBrk="0" hangingPunct="1">
              <a:lnSpc>
                <a:spcPct val="100000"/>
              </a:lnSpc>
              <a:spcBef>
                <a:spcPts val="0"/>
              </a:spcBef>
              <a:spcAft>
                <a:spcPts val="0"/>
              </a:spcAft>
              <a:buClr>
                <a:srgbClr val="000000"/>
              </a:buClr>
              <a:buFont typeface="Arial"/>
              <a:defRPr sz="1400" b="0" i="0" u="none" strike="noStrike" kern="1200" cap="none">
                <a:solidFill>
                  <a:srgbClr val="000000"/>
                </a:solidFill>
                <a:latin typeface="Arial"/>
                <a:ea typeface="Arial"/>
                <a:cs typeface="Arial"/>
                <a:sym typeface="Arial"/>
              </a:defRPr>
            </a:lvl4pPr>
            <a:lvl5pPr marL="1828800" marR="0" lvl="4" algn="l" defTabSz="457200" rtl="0" eaLnBrk="1" latinLnBrk="0" hangingPunct="1">
              <a:lnSpc>
                <a:spcPct val="100000"/>
              </a:lnSpc>
              <a:spcBef>
                <a:spcPts val="0"/>
              </a:spcBef>
              <a:spcAft>
                <a:spcPts val="0"/>
              </a:spcAft>
              <a:buClr>
                <a:srgbClr val="000000"/>
              </a:buClr>
              <a:buFont typeface="Arial"/>
              <a:defRPr sz="1400" b="0" i="0" u="none" strike="noStrike" kern="1200" cap="none">
                <a:solidFill>
                  <a:srgbClr val="000000"/>
                </a:solidFill>
                <a:latin typeface="Arial"/>
                <a:ea typeface="Arial"/>
                <a:cs typeface="Arial"/>
                <a:sym typeface="Arial"/>
              </a:defRPr>
            </a:lvl5pPr>
            <a:lvl6pPr marL="2286000" marR="0" lvl="5" algn="l" defTabSz="457200" rtl="0" eaLnBrk="1" latinLnBrk="0" hangingPunct="1">
              <a:lnSpc>
                <a:spcPct val="100000"/>
              </a:lnSpc>
              <a:spcBef>
                <a:spcPts val="0"/>
              </a:spcBef>
              <a:spcAft>
                <a:spcPts val="0"/>
              </a:spcAft>
              <a:buClr>
                <a:srgbClr val="000000"/>
              </a:buClr>
              <a:buFont typeface="Arial"/>
              <a:defRPr sz="1400" b="0" i="0" u="none" strike="noStrike" kern="1200" cap="none">
                <a:solidFill>
                  <a:srgbClr val="000000"/>
                </a:solidFill>
                <a:latin typeface="Arial"/>
                <a:ea typeface="Arial"/>
                <a:cs typeface="Arial"/>
                <a:sym typeface="Arial"/>
              </a:defRPr>
            </a:lvl6pPr>
            <a:lvl7pPr marL="2743200" marR="0" lvl="6" algn="l" defTabSz="457200" rtl="0" eaLnBrk="1" latinLnBrk="0" hangingPunct="1">
              <a:lnSpc>
                <a:spcPct val="100000"/>
              </a:lnSpc>
              <a:spcBef>
                <a:spcPts val="0"/>
              </a:spcBef>
              <a:spcAft>
                <a:spcPts val="0"/>
              </a:spcAft>
              <a:buClr>
                <a:srgbClr val="000000"/>
              </a:buClr>
              <a:buFont typeface="Arial"/>
              <a:defRPr sz="1400" b="0" i="0" u="none" strike="noStrike" kern="1200" cap="none">
                <a:solidFill>
                  <a:srgbClr val="000000"/>
                </a:solidFill>
                <a:latin typeface="Arial"/>
                <a:ea typeface="Arial"/>
                <a:cs typeface="Arial"/>
                <a:sym typeface="Arial"/>
              </a:defRPr>
            </a:lvl7pPr>
            <a:lvl8pPr marL="3200400" marR="0" lvl="7" algn="l" defTabSz="457200" rtl="0" eaLnBrk="1" latinLnBrk="0" hangingPunct="1">
              <a:lnSpc>
                <a:spcPct val="100000"/>
              </a:lnSpc>
              <a:spcBef>
                <a:spcPts val="0"/>
              </a:spcBef>
              <a:spcAft>
                <a:spcPts val="0"/>
              </a:spcAft>
              <a:buClr>
                <a:srgbClr val="000000"/>
              </a:buClr>
              <a:buFont typeface="Arial"/>
              <a:defRPr sz="1400" b="0" i="0" u="none" strike="noStrike" kern="1200" cap="none">
                <a:solidFill>
                  <a:srgbClr val="000000"/>
                </a:solidFill>
                <a:latin typeface="Arial"/>
                <a:ea typeface="Arial"/>
                <a:cs typeface="Arial"/>
                <a:sym typeface="Arial"/>
              </a:defRPr>
            </a:lvl8pPr>
            <a:lvl9pPr marL="3657600" marR="0" lvl="8" algn="l" defTabSz="457200" rtl="0" eaLnBrk="1" latinLnBrk="0" hangingPunct="1">
              <a:lnSpc>
                <a:spcPct val="100000"/>
              </a:lnSpc>
              <a:spcBef>
                <a:spcPts val="0"/>
              </a:spcBef>
              <a:spcAft>
                <a:spcPts val="0"/>
              </a:spcAft>
              <a:buClr>
                <a:srgbClr val="000000"/>
              </a:buClr>
              <a:buFont typeface="Arial"/>
              <a:defRPr sz="1400" b="0" i="0" u="none" strike="noStrike" kern="1200" cap="none">
                <a:solidFill>
                  <a:srgbClr val="000000"/>
                </a:solidFill>
                <a:latin typeface="Arial"/>
                <a:ea typeface="Arial"/>
                <a:cs typeface="Arial"/>
                <a:sym typeface="Arial"/>
              </a:defRPr>
            </a:lvl9pPr>
          </a:lstStyle>
          <a:p>
            <a:pPr algn="l" rtl="0"/>
            <a:r>
              <a:rPr lang="en-IN" sz="1200" dirty="0">
                <a:solidFill>
                  <a:srgbClr val="FF0000"/>
                </a:solidFill>
              </a:rPr>
              <a:t>केन्द्रीय सशस्त्र पुलिस बल</a:t>
            </a:r>
            <a:r>
              <a:rPr sz="1200" dirty="0">
                <a:solidFill>
                  <a:srgbClr val="FF0000"/>
                </a:solidFill>
              </a:rPr>
              <a:t> </a:t>
            </a:r>
            <a:r>
              <a:rPr lang="en-US" sz="1200" dirty="0">
                <a:solidFill>
                  <a:srgbClr val="FF0000"/>
                </a:solidFill>
              </a:rPr>
              <a:t>सीएसएसआर</a:t>
            </a:r>
            <a:r>
              <a:rPr sz="1200" dirty="0">
                <a:solidFill>
                  <a:srgbClr val="FF0000"/>
                </a:solidFill>
              </a:rPr>
              <a:t>|भारत</a:t>
            </a:r>
          </a:p>
        </p:txBody>
      </p:sp>
    </p:spTree>
    <p:extLst>
      <p:ext uri="{BB962C8B-B14F-4D97-AF65-F5344CB8AC3E}">
        <p14:creationId xmlns:p14="http://schemas.microsoft.com/office/powerpoint/2010/main" val="2832214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2CF7AF72-F970-4610-9A1E-0A4DA1EF9E19}" type="datetime1">
              <a:rPr lang="en-IN" smtClean="0"/>
              <a:t>19-12-2025</a:t>
            </a:fld>
            <a:endParaRPr lang="en-IN"/>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IN"/>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900BB0C9-0A2A-4628-860A-D634F7FBCC30}" type="slidenum">
              <a:rPr lang="en-IN" smtClean="0"/>
              <a:t>‹#›</a:t>
            </a:fld>
            <a:endParaRPr lang="en-IN"/>
          </a:p>
        </p:txBody>
      </p:sp>
    </p:spTree>
    <p:extLst>
      <p:ext uri="{BB962C8B-B14F-4D97-AF65-F5344CB8AC3E}">
        <p14:creationId xmlns:p14="http://schemas.microsoft.com/office/powerpoint/2010/main" val="1960085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605955D-1156-46C6-874F-AB242190C317}" type="datetime1">
              <a:rPr lang="en-IN" smtClean="0"/>
              <a:t>19-12-2025</a:t>
            </a:fld>
            <a:endParaRPr lang="en-IN"/>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IN"/>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900BB0C9-0A2A-4628-860A-D634F7FBCC30}" type="slidenum">
              <a:rPr lang="en-IN" smtClean="0"/>
              <a:t>‹#›</a:t>
            </a:fld>
            <a:endParaRPr lang="en-IN"/>
          </a:p>
        </p:txBody>
      </p:sp>
    </p:spTree>
    <p:extLst>
      <p:ext uri="{BB962C8B-B14F-4D97-AF65-F5344CB8AC3E}">
        <p14:creationId xmlns:p14="http://schemas.microsoft.com/office/powerpoint/2010/main" val="2685507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PEER | CSSR | INDIA">
            <a:extLst>
              <a:ext uri="{FF2B5EF4-FFF2-40B4-BE49-F238E27FC236}">
                <a16:creationId xmlns:a16="http://schemas.microsoft.com/office/drawing/2014/main" id="{B094565B-B28D-B69B-1D40-468C592DB4E5}"/>
              </a:ext>
            </a:extLst>
          </p:cNvPr>
          <p:cNvSpPr txBox="1"/>
          <p:nvPr userDrawn="1"/>
        </p:nvSpPr>
        <p:spPr>
          <a:xfrm>
            <a:off x="263352" y="6309320"/>
            <a:ext cx="2321279" cy="26371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xmlns:lc="http://schemas.openxmlformats.org/drawingml/2006/lockedCanvas" val="1"/>
            </a:ext>
          </a:extLst>
        </p:spPr>
        <p:txBody>
          <a:bodyPr wrap="square" lIns="39142" tIns="39142" rIns="39142" bIns="39142">
            <a:spAutoFit/>
          </a:bodyPr>
          <a:lstStyle>
            <a:defPPr marR="0" lvl="0" algn="l" rtl="0">
              <a:lnSpc>
                <a:spcPct val="100000"/>
              </a:lnSpc>
              <a:spcBef>
                <a:spcPts val="0"/>
              </a:spcBef>
              <a:spcAft>
                <a:spcPts val="0"/>
              </a:spcAft>
              <a:defRPr lang="en-US"/>
            </a:defPPr>
            <a:lvl1pPr marL="0" marR="0" lvl="0" algn="ctr" defTabSz="2438400" rtl="0" eaLnBrk="1" latinLnBrk="0" hangingPunct="1">
              <a:lnSpc>
                <a:spcPct val="100000"/>
              </a:lnSpc>
              <a:spcBef>
                <a:spcPts val="600"/>
              </a:spcBef>
              <a:spcAft>
                <a:spcPts val="0"/>
              </a:spcAft>
              <a:buClr>
                <a:srgbClr val="000000"/>
              </a:buClr>
              <a:buFont typeface="Arial"/>
              <a:defRPr sz="2400" b="0" i="0" u="none" strike="noStrike" kern="1200" cap="none" spc="120">
                <a:solidFill>
                  <a:srgbClr val="535353"/>
                </a:solidFill>
                <a:latin typeface="Open Sans Semibold"/>
                <a:ea typeface="Open Sans Semibold"/>
                <a:cs typeface="Open Sans Semibold"/>
                <a:sym typeface="Open Sans Semibold"/>
              </a:defRPr>
            </a:lvl1pPr>
            <a:lvl2pPr marL="457200" marR="0" lvl="1" algn="l" defTabSz="457200" rtl="0" eaLnBrk="1" latinLnBrk="0" hangingPunct="1">
              <a:lnSpc>
                <a:spcPct val="100000"/>
              </a:lnSpc>
              <a:spcBef>
                <a:spcPts val="0"/>
              </a:spcBef>
              <a:spcAft>
                <a:spcPts val="0"/>
              </a:spcAft>
              <a:buClr>
                <a:srgbClr val="000000"/>
              </a:buClr>
              <a:buFont typeface="Arial"/>
              <a:defRPr sz="1400" b="0" i="0" u="none" strike="noStrike" kern="1200" cap="none">
                <a:solidFill>
                  <a:srgbClr val="000000"/>
                </a:solidFill>
                <a:latin typeface="Arial"/>
                <a:ea typeface="Arial"/>
                <a:cs typeface="Arial"/>
                <a:sym typeface="Arial"/>
              </a:defRPr>
            </a:lvl2pPr>
            <a:lvl3pPr marL="914400" marR="0" lvl="2" algn="l" defTabSz="457200" rtl="0" eaLnBrk="1" latinLnBrk="0" hangingPunct="1">
              <a:lnSpc>
                <a:spcPct val="100000"/>
              </a:lnSpc>
              <a:spcBef>
                <a:spcPts val="0"/>
              </a:spcBef>
              <a:spcAft>
                <a:spcPts val="0"/>
              </a:spcAft>
              <a:buClr>
                <a:srgbClr val="000000"/>
              </a:buClr>
              <a:buFont typeface="Arial"/>
              <a:defRPr sz="1400" b="0" i="0" u="none" strike="noStrike" kern="1200" cap="none">
                <a:solidFill>
                  <a:srgbClr val="000000"/>
                </a:solidFill>
                <a:latin typeface="Arial"/>
                <a:ea typeface="Arial"/>
                <a:cs typeface="Arial"/>
                <a:sym typeface="Arial"/>
              </a:defRPr>
            </a:lvl3pPr>
            <a:lvl4pPr marL="1371600" marR="0" lvl="3" algn="l" defTabSz="457200" rtl="0" eaLnBrk="1" latinLnBrk="0" hangingPunct="1">
              <a:lnSpc>
                <a:spcPct val="100000"/>
              </a:lnSpc>
              <a:spcBef>
                <a:spcPts val="0"/>
              </a:spcBef>
              <a:spcAft>
                <a:spcPts val="0"/>
              </a:spcAft>
              <a:buClr>
                <a:srgbClr val="000000"/>
              </a:buClr>
              <a:buFont typeface="Arial"/>
              <a:defRPr sz="1400" b="0" i="0" u="none" strike="noStrike" kern="1200" cap="none">
                <a:solidFill>
                  <a:srgbClr val="000000"/>
                </a:solidFill>
                <a:latin typeface="Arial"/>
                <a:ea typeface="Arial"/>
                <a:cs typeface="Arial"/>
                <a:sym typeface="Arial"/>
              </a:defRPr>
            </a:lvl4pPr>
            <a:lvl5pPr marL="1828800" marR="0" lvl="4" algn="l" defTabSz="457200" rtl="0" eaLnBrk="1" latinLnBrk="0" hangingPunct="1">
              <a:lnSpc>
                <a:spcPct val="100000"/>
              </a:lnSpc>
              <a:spcBef>
                <a:spcPts val="0"/>
              </a:spcBef>
              <a:spcAft>
                <a:spcPts val="0"/>
              </a:spcAft>
              <a:buClr>
                <a:srgbClr val="000000"/>
              </a:buClr>
              <a:buFont typeface="Arial"/>
              <a:defRPr sz="1400" b="0" i="0" u="none" strike="noStrike" kern="1200" cap="none">
                <a:solidFill>
                  <a:srgbClr val="000000"/>
                </a:solidFill>
                <a:latin typeface="Arial"/>
                <a:ea typeface="Arial"/>
                <a:cs typeface="Arial"/>
                <a:sym typeface="Arial"/>
              </a:defRPr>
            </a:lvl5pPr>
            <a:lvl6pPr marL="2286000" marR="0" lvl="5" algn="l" defTabSz="457200" rtl="0" eaLnBrk="1" latinLnBrk="0" hangingPunct="1">
              <a:lnSpc>
                <a:spcPct val="100000"/>
              </a:lnSpc>
              <a:spcBef>
                <a:spcPts val="0"/>
              </a:spcBef>
              <a:spcAft>
                <a:spcPts val="0"/>
              </a:spcAft>
              <a:buClr>
                <a:srgbClr val="000000"/>
              </a:buClr>
              <a:buFont typeface="Arial"/>
              <a:defRPr sz="1400" b="0" i="0" u="none" strike="noStrike" kern="1200" cap="none">
                <a:solidFill>
                  <a:srgbClr val="000000"/>
                </a:solidFill>
                <a:latin typeface="Arial"/>
                <a:ea typeface="Arial"/>
                <a:cs typeface="Arial"/>
                <a:sym typeface="Arial"/>
              </a:defRPr>
            </a:lvl6pPr>
            <a:lvl7pPr marL="2743200" marR="0" lvl="6" algn="l" defTabSz="457200" rtl="0" eaLnBrk="1" latinLnBrk="0" hangingPunct="1">
              <a:lnSpc>
                <a:spcPct val="100000"/>
              </a:lnSpc>
              <a:spcBef>
                <a:spcPts val="0"/>
              </a:spcBef>
              <a:spcAft>
                <a:spcPts val="0"/>
              </a:spcAft>
              <a:buClr>
                <a:srgbClr val="000000"/>
              </a:buClr>
              <a:buFont typeface="Arial"/>
              <a:defRPr sz="1400" b="0" i="0" u="none" strike="noStrike" kern="1200" cap="none">
                <a:solidFill>
                  <a:srgbClr val="000000"/>
                </a:solidFill>
                <a:latin typeface="Arial"/>
                <a:ea typeface="Arial"/>
                <a:cs typeface="Arial"/>
                <a:sym typeface="Arial"/>
              </a:defRPr>
            </a:lvl7pPr>
            <a:lvl8pPr marL="3200400" marR="0" lvl="7" algn="l" defTabSz="457200" rtl="0" eaLnBrk="1" latinLnBrk="0" hangingPunct="1">
              <a:lnSpc>
                <a:spcPct val="100000"/>
              </a:lnSpc>
              <a:spcBef>
                <a:spcPts val="0"/>
              </a:spcBef>
              <a:spcAft>
                <a:spcPts val="0"/>
              </a:spcAft>
              <a:buClr>
                <a:srgbClr val="000000"/>
              </a:buClr>
              <a:buFont typeface="Arial"/>
              <a:defRPr sz="1400" b="0" i="0" u="none" strike="noStrike" kern="1200" cap="none">
                <a:solidFill>
                  <a:srgbClr val="000000"/>
                </a:solidFill>
                <a:latin typeface="Arial"/>
                <a:ea typeface="Arial"/>
                <a:cs typeface="Arial"/>
                <a:sym typeface="Arial"/>
              </a:defRPr>
            </a:lvl8pPr>
            <a:lvl9pPr marL="3657600" marR="0" lvl="8" algn="l" defTabSz="457200" rtl="0" eaLnBrk="1" latinLnBrk="0" hangingPunct="1">
              <a:lnSpc>
                <a:spcPct val="100000"/>
              </a:lnSpc>
              <a:spcBef>
                <a:spcPts val="0"/>
              </a:spcBef>
              <a:spcAft>
                <a:spcPts val="0"/>
              </a:spcAft>
              <a:buClr>
                <a:srgbClr val="000000"/>
              </a:buClr>
              <a:buFont typeface="Arial"/>
              <a:defRPr sz="1400" b="0" i="0" u="none" strike="noStrike" kern="1200" cap="none">
                <a:solidFill>
                  <a:srgbClr val="000000"/>
                </a:solidFill>
                <a:latin typeface="Arial"/>
                <a:ea typeface="Arial"/>
                <a:cs typeface="Arial"/>
                <a:sym typeface="Arial"/>
              </a:defRPr>
            </a:lvl9pPr>
          </a:lstStyle>
          <a:p>
            <a:pPr algn="l" rtl="0"/>
            <a:r>
              <a:rPr lang="en-IN" sz="1200" dirty="0">
                <a:solidFill>
                  <a:srgbClr val="FF0000"/>
                </a:solidFill>
              </a:rPr>
              <a:t>केन्द्रीय सशस्त्र पुलिस बल</a:t>
            </a:r>
            <a:r>
              <a:rPr sz="1200" dirty="0">
                <a:solidFill>
                  <a:srgbClr val="FF0000"/>
                </a:solidFill>
              </a:rPr>
              <a:t> </a:t>
            </a:r>
            <a:r>
              <a:rPr lang="en-US" sz="1200" dirty="0">
                <a:solidFill>
                  <a:srgbClr val="FF0000"/>
                </a:solidFill>
              </a:rPr>
              <a:t>सीएसएसआर</a:t>
            </a:r>
            <a:r>
              <a:rPr sz="1200" dirty="0">
                <a:solidFill>
                  <a:srgbClr val="FF0000"/>
                </a:solidFill>
              </a:rPr>
              <a:t>|भारत</a:t>
            </a:r>
          </a:p>
        </p:txBody>
      </p:sp>
    </p:spTree>
    <p:extLst>
      <p:ext uri="{BB962C8B-B14F-4D97-AF65-F5344CB8AC3E}">
        <p14:creationId xmlns:p14="http://schemas.microsoft.com/office/powerpoint/2010/main" val="1359305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BD37B35B-32B7-4343-B996-3CCA3211450C}" type="datetime1">
              <a:rPr lang="en-IN" smtClean="0"/>
              <a:t>19-12-2025</a:t>
            </a:fld>
            <a:endParaRPr lang="en-IN"/>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IN"/>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900BB0C9-0A2A-4628-860A-D634F7FBCC30}" type="slidenum">
              <a:rPr lang="en-IN" smtClean="0"/>
              <a:t>‹#›</a:t>
            </a:fld>
            <a:endParaRPr lang="en-IN"/>
          </a:p>
        </p:txBody>
      </p:sp>
    </p:spTree>
    <p:extLst>
      <p:ext uri="{BB962C8B-B14F-4D97-AF65-F5344CB8AC3E}">
        <p14:creationId xmlns:p14="http://schemas.microsoft.com/office/powerpoint/2010/main" val="1833639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E7CA9B42-854A-4439-9F04-C3E73F327B28}" type="datetime1">
              <a:rPr lang="en-IN" smtClean="0"/>
              <a:t>19-12-2025</a:t>
            </a:fld>
            <a:endParaRPr lang="en-IN"/>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IN"/>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900BB0C9-0A2A-4628-860A-D634F7FBCC30}" type="slidenum">
              <a:rPr lang="en-IN" smtClean="0"/>
              <a:t>‹#›</a:t>
            </a:fld>
            <a:endParaRPr lang="en-IN"/>
          </a:p>
        </p:txBody>
      </p:sp>
    </p:spTree>
    <p:extLst>
      <p:ext uri="{BB962C8B-B14F-4D97-AF65-F5344CB8AC3E}">
        <p14:creationId xmlns:p14="http://schemas.microsoft.com/office/powerpoint/2010/main" val="3405519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C3F5A842-143E-4BE6-AE95-8EEF96C26F6E}" type="datetime1">
              <a:rPr lang="en-IN" smtClean="0"/>
              <a:t>19-12-2025</a:t>
            </a:fld>
            <a:endParaRPr lang="en-IN"/>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IN"/>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900BB0C9-0A2A-4628-860A-D634F7FBCC30}" type="slidenum">
              <a:rPr lang="en-IN" smtClean="0"/>
              <a:t>‹#›</a:t>
            </a:fld>
            <a:endParaRPr lang="en-IN"/>
          </a:p>
        </p:txBody>
      </p:sp>
    </p:spTree>
    <p:extLst>
      <p:ext uri="{BB962C8B-B14F-4D97-AF65-F5344CB8AC3E}">
        <p14:creationId xmlns:p14="http://schemas.microsoft.com/office/powerpoint/2010/main" val="3261292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US" dirty="0"/>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89B57E6A-519F-412C-B042-9F503A915437}" type="datetime1">
              <a:rPr lang="en-IN" smtClean="0"/>
              <a:t>19-12-2025</a:t>
            </a:fld>
            <a:endParaRPr lang="en-IN"/>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IN"/>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900BB0C9-0A2A-4628-860A-D634F7FBCC30}" type="slidenum">
              <a:rPr lang="en-IN" smtClean="0"/>
              <a:t>‹#›</a:t>
            </a:fld>
            <a:endParaRPr lang="en-IN"/>
          </a:p>
        </p:txBody>
      </p:sp>
    </p:spTree>
    <p:extLst>
      <p:ext uri="{BB962C8B-B14F-4D97-AF65-F5344CB8AC3E}">
        <p14:creationId xmlns:p14="http://schemas.microsoft.com/office/powerpoint/2010/main" val="4201843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933E29F8-5196-4D5A-B7E8-D44CAC6A6FD6}" type="datetime1">
              <a:rPr lang="en-IN" smtClean="0"/>
              <a:t>19-12-2025</a:t>
            </a:fld>
            <a:endParaRPr lang="en-IN"/>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IN"/>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900BB0C9-0A2A-4628-860A-D634F7FBCC30}" type="slidenum">
              <a:rPr lang="en-IN" smtClean="0"/>
              <a:t>‹#›</a:t>
            </a:fld>
            <a:endParaRPr lang="en-IN"/>
          </a:p>
        </p:txBody>
      </p:sp>
    </p:spTree>
    <p:extLst>
      <p:ext uri="{BB962C8B-B14F-4D97-AF65-F5344CB8AC3E}">
        <p14:creationId xmlns:p14="http://schemas.microsoft.com/office/powerpoint/2010/main" val="3634867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047A0F35-13D3-4E9F-8365-7F8F40CCD50A}" type="datetime1">
              <a:rPr lang="en-IN" smtClean="0"/>
              <a:t>19-12-2025</a:t>
            </a:fld>
            <a:endParaRPr lang="en-IN"/>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IN"/>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900BB0C9-0A2A-4628-860A-D634F7FBCC30}" type="slidenum">
              <a:rPr lang="en-IN" smtClean="0"/>
              <a:t>‹#›</a:t>
            </a:fld>
            <a:endParaRPr lang="en-IN"/>
          </a:p>
        </p:txBody>
      </p:sp>
    </p:spTree>
    <p:extLst>
      <p:ext uri="{BB962C8B-B14F-4D97-AF65-F5344CB8AC3E}">
        <p14:creationId xmlns:p14="http://schemas.microsoft.com/office/powerpoint/2010/main" val="1404389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E017BD95-4B46-47BE-8573-9EEFE451798C}" type="datetime1">
              <a:rPr lang="en-IN" smtClean="0"/>
              <a:t>19-12-2025</a:t>
            </a:fld>
            <a:endParaRPr lang="en-IN"/>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IN"/>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900BB0C9-0A2A-4628-860A-D634F7FBCC30}" type="slidenum">
              <a:rPr lang="en-IN" smtClean="0"/>
              <a:t>‹#›</a:t>
            </a:fld>
            <a:endParaRPr lang="en-IN"/>
          </a:p>
        </p:txBody>
      </p:sp>
    </p:spTree>
    <p:extLst>
      <p:ext uri="{BB962C8B-B14F-4D97-AF65-F5344CB8AC3E}">
        <p14:creationId xmlns:p14="http://schemas.microsoft.com/office/powerpoint/2010/main" val="3601487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43692CDF-EAFE-60EF-CC5D-3C6832018590}"/>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963344" y="0"/>
            <a:ext cx="1236187" cy="1196752"/>
          </a:xfrm>
          <a:prstGeom prst="rect">
            <a:avLst/>
          </a:prstGeom>
        </p:spPr>
      </p:pic>
      <p:pic>
        <p:nvPicPr>
          <p:cNvPr id="12" name="Picture 11">
            <a:extLst>
              <a:ext uri="{FF2B5EF4-FFF2-40B4-BE49-F238E27FC236}">
                <a16:creationId xmlns:a16="http://schemas.microsoft.com/office/drawing/2014/main" id="{82E44092-8913-F246-7F4F-6D6615224C81}"/>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2774" y="-21320"/>
            <a:ext cx="1700738" cy="1218072"/>
          </a:xfrm>
          <a:prstGeom prst="rect">
            <a:avLst/>
          </a:prstGeom>
        </p:spPr>
      </p:pic>
    </p:spTree>
    <p:extLst>
      <p:ext uri="{BB962C8B-B14F-4D97-AF65-F5344CB8AC3E}">
        <p14:creationId xmlns:p14="http://schemas.microsoft.com/office/powerpoint/2010/main" val="411663138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271464" y="2204864"/>
            <a:ext cx="8929718" cy="1152128"/>
          </a:xfrm>
          <a:prstGeom prst="rect">
            <a:avLst/>
          </a:prstGeom>
          <a:effectLst>
            <a:innerShdw blurRad="63500" dist="50800" dir="18900000">
              <a:prstClr val="black">
                <a:alpha val="50000"/>
              </a:prstClr>
            </a:innerShdw>
          </a:effectLst>
        </p:spPr>
        <p:txBody>
          <a:bodyPr>
            <a:normAutofit/>
          </a:bodyPr>
          <a:lstStyle/>
          <a:p>
            <a:pPr algn="ctr"/>
            <a:r>
              <a:rPr lang="en-US" dirty="0">
                <a:latin typeface="Open Sans" panose="020B0606030504020204" pitchFamily="34" charset="0"/>
                <a:ea typeface="Open Sans" panose="020B0606030504020204" pitchFamily="34" charset="0"/>
                <a:cs typeface="Open Sans" panose="020B0606030504020204" pitchFamily="34" charset="0"/>
              </a:rPr>
              <a:t>     </a:t>
            </a:r>
            <a:endParaRPr lang="en-IN" sz="4400" b="1"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7" name="TextBox 6">
            <a:extLst>
              <a:ext uri="{FF2B5EF4-FFF2-40B4-BE49-F238E27FC236}">
                <a16:creationId xmlns:a16="http://schemas.microsoft.com/office/drawing/2014/main" id="{7C77F493-C4F8-6BDC-8242-BB1612BD13FA}"/>
              </a:ext>
            </a:extLst>
          </p:cNvPr>
          <p:cNvSpPr txBox="1"/>
          <p:nvPr/>
        </p:nvSpPr>
        <p:spPr>
          <a:xfrm>
            <a:off x="2003467" y="1495630"/>
            <a:ext cx="8929718" cy="3054682"/>
          </a:xfrm>
          <a:prstGeom prst="rect">
            <a:avLst/>
          </a:prstGeom>
          <a:noFill/>
        </p:spPr>
        <p:txBody>
          <a:bodyPr wrap="square" rtlCol="0">
            <a:spAutoFit/>
          </a:bodyPr>
          <a:lstStyle/>
          <a:p>
            <a:pPr algn="ctr">
              <a:lnSpc>
                <a:spcPct val="150000"/>
              </a:lnSpc>
            </a:pPr>
            <a:r>
              <a:rPr lang="en-IN" sz="4400" b="1" dirty="0" err="1">
                <a:solidFill>
                  <a:srgbClr val="FF0000"/>
                </a:solidFill>
              </a:rPr>
              <a:t>पाठ</a:t>
            </a:r>
            <a:r>
              <a:rPr lang="en-IN" sz="4400" b="1">
                <a:solidFill>
                  <a:srgbClr val="FF0000"/>
                </a:solidFill>
              </a:rPr>
              <a:t> -2</a:t>
            </a:r>
          </a:p>
          <a:p>
            <a:pPr algn="ctr">
              <a:lnSpc>
                <a:spcPct val="150000"/>
              </a:lnSpc>
            </a:pPr>
            <a:r>
              <a:rPr lang="hi-IN" sz="4400" b="1" i="1" u="sng">
                <a:solidFill>
                  <a:srgbClr val="FF0000"/>
                </a:solidFill>
                <a:latin typeface="Arial Black" panose="020B0A04020102020204" pitchFamily="34" charset="0"/>
              </a:rPr>
              <a:t>शवों </a:t>
            </a:r>
            <a:r>
              <a:rPr lang="hi-IN" sz="4400" b="1" i="1" u="sng" dirty="0">
                <a:solidFill>
                  <a:srgbClr val="FF0000"/>
                </a:solidFill>
                <a:latin typeface="Arial Black" panose="020B0A04020102020204" pitchFamily="34" charset="0"/>
              </a:rPr>
              <a:t>का निपटान / दीर्घकालिक भंडारण</a:t>
            </a:r>
            <a:endParaRPr lang="en-US" sz="4400" b="1" i="1" u="sng" dirty="0">
              <a:solidFill>
                <a:srgbClr val="FF0000"/>
              </a:solidFill>
              <a:latin typeface="Arial Black" panose="020B0A04020102020204" pitchFamily="34" charset="0"/>
            </a:endParaRPr>
          </a:p>
        </p:txBody>
      </p:sp>
      <p:sp>
        <p:nvSpPr>
          <p:cNvPr id="3" name="TextBox 2">
            <a:extLst>
              <a:ext uri="{FF2B5EF4-FFF2-40B4-BE49-F238E27FC236}">
                <a16:creationId xmlns:a16="http://schemas.microsoft.com/office/drawing/2014/main" id="{19A45581-EA29-C78B-C4C8-E04B5E0CA7B0}"/>
              </a:ext>
            </a:extLst>
          </p:cNvPr>
          <p:cNvSpPr txBox="1"/>
          <p:nvPr/>
        </p:nvSpPr>
        <p:spPr>
          <a:xfrm>
            <a:off x="4223792" y="6372036"/>
            <a:ext cx="4104456" cy="369332"/>
          </a:xfrm>
          <a:prstGeom prst="rect">
            <a:avLst/>
          </a:prstGeom>
          <a:noFill/>
        </p:spPr>
        <p:txBody>
          <a:bodyPr wrap="square" rtlCol="0">
            <a:spAutoFit/>
          </a:bodyPr>
          <a:lstStyle/>
          <a:p>
            <a:pPr algn="ctr"/>
            <a:r>
              <a:rPr lang="hi-IN" dirty="0"/>
              <a:t>निरीक्षक अजय कुमार यादव </a:t>
            </a:r>
            <a:endParaRPr lang="en-IN" dirty="0"/>
          </a:p>
        </p:txBody>
      </p:sp>
      <p:sp>
        <p:nvSpPr>
          <p:cNvPr id="5" name="Slide Number Placeholder 4">
            <a:extLst>
              <a:ext uri="{FF2B5EF4-FFF2-40B4-BE49-F238E27FC236}">
                <a16:creationId xmlns:a16="http://schemas.microsoft.com/office/drawing/2014/main" id="{3D028359-FA7A-EF6B-792B-0123C3B862CA}"/>
              </a:ext>
            </a:extLst>
          </p:cNvPr>
          <p:cNvSpPr>
            <a:spLocks noGrp="1"/>
          </p:cNvSpPr>
          <p:nvPr>
            <p:ph type="sldNum" sz="quarter" idx="4294967295"/>
          </p:nvPr>
        </p:nvSpPr>
        <p:spPr>
          <a:xfrm>
            <a:off x="8610600" y="6356350"/>
            <a:ext cx="2743200" cy="365125"/>
          </a:xfrm>
          <a:prstGeom prst="rect">
            <a:avLst/>
          </a:prstGeom>
        </p:spPr>
        <p:txBody>
          <a:bodyPr/>
          <a:lstStyle/>
          <a:p>
            <a:pPr algn="r"/>
            <a:fld id="{900BB0C9-0A2A-4628-860A-D634F7FBCC30}" type="slidenum">
              <a:rPr lang="en-IN" smtClean="0"/>
              <a:pPr algn="r"/>
              <a:t>1</a:t>
            </a:fld>
            <a:endParaRPr lang="en-IN" dirty="0"/>
          </a:p>
        </p:txBody>
      </p:sp>
    </p:spTree>
    <p:extLst>
      <p:ext uri="{BB962C8B-B14F-4D97-AF65-F5344CB8AC3E}">
        <p14:creationId xmlns:p14="http://schemas.microsoft.com/office/powerpoint/2010/main" val="985195574"/>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11824" y="1253331"/>
            <a:ext cx="6768752" cy="4351338"/>
          </a:xfrm>
          <a:prstGeom prst="rect">
            <a:avLst/>
          </a:prstGeom>
        </p:spPr>
        <p:txBody>
          <a:bodyPr>
            <a:normAutofit fontScale="92500" lnSpcReduction="20000"/>
          </a:bodyPr>
          <a:lstStyle/>
          <a:p>
            <a:pPr marL="0" indent="0" algn="just">
              <a:lnSpc>
                <a:spcPct val="150000"/>
              </a:lnSpc>
              <a:buNone/>
            </a:pPr>
            <a:r>
              <a:rPr lang="en-US" dirty="0">
                <a:latin typeface="Open Sans" panose="020B0606030504020204" pitchFamily="34" charset="0"/>
                <a:ea typeface="Open Sans" panose="020B0606030504020204" pitchFamily="34" charset="0"/>
                <a:cs typeface="Open Sans" panose="020B0606030504020204" pitchFamily="34" charset="0"/>
              </a:rPr>
              <a:t>✴ </a:t>
            </a:r>
            <a:r>
              <a:rPr lang="hi-IN" dirty="0">
                <a:latin typeface="Open Sans" panose="020B0606030504020204" pitchFamily="34" charset="0"/>
                <a:ea typeface="Open Sans" panose="020B0606030504020204" pitchFamily="34" charset="0"/>
                <a:cs typeface="Open Sans" panose="020B0606030504020204" pitchFamily="34" charset="0"/>
              </a:rPr>
              <a:t>सूखी बर्फ को सावधानी से संभालना चाहिए क्योंकि बिना उचित दस्तानों के छूने पर यह "ठंडी जलन" पैदा कर सकती है।</a:t>
            </a:r>
            <a:endParaRPr lang="en-IN" dirty="0">
              <a:latin typeface="Open Sans" panose="020B0606030504020204" pitchFamily="34" charset="0"/>
              <a:ea typeface="Open Sans" panose="020B0606030504020204" pitchFamily="34" charset="0"/>
              <a:cs typeface="Open Sans" panose="020B0606030504020204" pitchFamily="34" charset="0"/>
            </a:endParaRPr>
          </a:p>
          <a:p>
            <a:pPr marL="0" indent="0" algn="just">
              <a:lnSpc>
                <a:spcPct val="150000"/>
              </a:lnSpc>
              <a:buNone/>
            </a:pPr>
            <a:r>
              <a:rPr lang="hi-IN" dirty="0">
                <a:latin typeface="Open Sans" panose="020B0606030504020204" pitchFamily="34" charset="0"/>
                <a:ea typeface="Open Sans" panose="020B0606030504020204" pitchFamily="34" charset="0"/>
                <a:cs typeface="Open Sans" panose="020B0606030504020204" pitchFamily="34" charset="0"/>
              </a:rPr>
              <a:t>✴ जब सूखी बर्फ पिघलती है तो कार्बन डाइऑक्साइड गैस उत्पन्न होती है, जो विषाक्त होती है। सूखी बर्फ का उपयोग बंद कमरों या इमारतों में करने से बचना चाहिए और अच्छे प्राकृतिक वेंटिलेशन वाले क्षेत्रों में इसका उपयोग करना चाहिए।</a:t>
            </a:r>
            <a:endParaRPr lang="en-IN" dirty="0">
              <a:latin typeface="Open Sans" panose="020B0606030504020204" pitchFamily="34" charset="0"/>
              <a:ea typeface="Open Sans" panose="020B0606030504020204" pitchFamily="34" charset="0"/>
              <a:cs typeface="Open Sans" panose="020B0606030504020204" pitchFamily="34" charset="0"/>
            </a:endParaRPr>
          </a:p>
        </p:txBody>
      </p:sp>
      <p:sp>
        <p:nvSpPr>
          <p:cNvPr id="2" name="Title 1">
            <a:extLst>
              <a:ext uri="{FF2B5EF4-FFF2-40B4-BE49-F238E27FC236}">
                <a16:creationId xmlns:a16="http://schemas.microsoft.com/office/drawing/2014/main" id="{BF475155-37BF-0B05-F8B8-AF270C08CA81}"/>
              </a:ext>
            </a:extLst>
          </p:cNvPr>
          <p:cNvSpPr txBox="1">
            <a:spLocks/>
          </p:cNvSpPr>
          <p:nvPr/>
        </p:nvSpPr>
        <p:spPr>
          <a:xfrm>
            <a:off x="1559496" y="3001516"/>
            <a:ext cx="2458616" cy="85496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hi-IN" sz="3600" b="1" u="sng"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सूखी बर्फ</a:t>
            </a:r>
            <a:endParaRPr lang="en-IN" sz="3600" b="1" u="sng"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9E8BF073-CA7E-9B78-E152-4A51592A8DD7}"/>
              </a:ext>
            </a:extLst>
          </p:cNvPr>
          <p:cNvSpPr>
            <a:spLocks noGrp="1"/>
          </p:cNvSpPr>
          <p:nvPr>
            <p:ph type="sldNum" sz="quarter" idx="4294967295"/>
          </p:nvPr>
        </p:nvSpPr>
        <p:spPr>
          <a:xfrm>
            <a:off x="8610600" y="6356350"/>
            <a:ext cx="2743200" cy="365125"/>
          </a:xfrm>
          <a:prstGeom prst="rect">
            <a:avLst/>
          </a:prstGeom>
        </p:spPr>
        <p:txBody>
          <a:bodyPr/>
          <a:lstStyle/>
          <a:p>
            <a:pPr algn="r"/>
            <a:fld id="{900BB0C9-0A2A-4628-860A-D634F7FBCC30}" type="slidenum">
              <a:rPr lang="en-IN" smtClean="0"/>
              <a:pPr algn="r"/>
              <a:t>10</a:t>
            </a:fld>
            <a:endParaRPr lang="en-IN" dirty="0"/>
          </a:p>
        </p:txBody>
      </p:sp>
    </p:spTree>
    <p:extLst>
      <p:ext uri="{BB962C8B-B14F-4D97-AF65-F5344CB8AC3E}">
        <p14:creationId xmlns:p14="http://schemas.microsoft.com/office/powerpoint/2010/main" val="2406769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65289" y="2636912"/>
            <a:ext cx="3538736" cy="1143000"/>
          </a:xfrm>
          <a:prstGeom prst="rect">
            <a:avLst/>
          </a:prstGeom>
        </p:spPr>
        <p:txBody>
          <a:bodyPr>
            <a:normAutofit/>
          </a:bodyPr>
          <a:lstStyle/>
          <a:p>
            <a:pPr algn="ctr"/>
            <a:r>
              <a:rPr lang="hi-IN" sz="4800" b="1" u="sng"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बर्फ</a:t>
            </a:r>
            <a:endParaRPr lang="en-IN" sz="4800" b="1" u="sng"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4294967295"/>
          </p:nvPr>
        </p:nvSpPr>
        <p:spPr>
          <a:xfrm>
            <a:off x="3647728" y="1124745"/>
            <a:ext cx="8352928" cy="5112567"/>
          </a:xfrm>
          <a:prstGeom prst="rect">
            <a:avLst/>
          </a:prstGeom>
        </p:spPr>
        <p:txBody>
          <a:bodyPr>
            <a:noAutofit/>
          </a:bodyPr>
          <a:lstStyle/>
          <a:p>
            <a:pPr marL="0" indent="0" algn="just">
              <a:lnSpc>
                <a:spcPct val="150000"/>
              </a:lnSpc>
              <a:buNone/>
            </a:pPr>
            <a:r>
              <a:rPr lang="hi-IN" sz="2200" dirty="0">
                <a:latin typeface="Open Sans" panose="020B0606030504020204" pitchFamily="34" charset="0"/>
                <a:ea typeface="Open Sans" panose="020B0606030504020204" pitchFamily="34" charset="0"/>
                <a:cs typeface="Open Sans" panose="020B0606030504020204" pitchFamily="34" charset="0"/>
              </a:rPr>
              <a:t>जहाँ तक संभव हो, बर्फ (जमे हुए पानी) के इस्तेमाल से बचना चाहिए क्योंकि:</a:t>
            </a:r>
            <a:endParaRPr lang="en-IN" sz="2200" dirty="0">
              <a:latin typeface="Open Sans" panose="020B0606030504020204" pitchFamily="34" charset="0"/>
              <a:ea typeface="Open Sans" panose="020B0606030504020204" pitchFamily="34" charset="0"/>
              <a:cs typeface="Open Sans" panose="020B0606030504020204" pitchFamily="34" charset="0"/>
            </a:endParaRPr>
          </a:p>
          <a:p>
            <a:pPr marL="0" indent="0" algn="just">
              <a:lnSpc>
                <a:spcPct val="150000"/>
              </a:lnSpc>
              <a:buNone/>
            </a:pPr>
            <a:r>
              <a:rPr lang="hi-IN" sz="2200" dirty="0">
                <a:latin typeface="Open Sans" panose="020B0606030504020204" pitchFamily="34" charset="0"/>
                <a:ea typeface="Open Sans" panose="020B0606030504020204" pitchFamily="34" charset="0"/>
                <a:cs typeface="Open Sans" panose="020B0606030504020204" pitchFamily="34" charset="0"/>
              </a:rPr>
              <a:t>✴ गर्म जलवायु में बर्फ जल्दी पिघल जाती है और बड़ी मात्रा में बर्फ की आवश्यकता होती है।</a:t>
            </a:r>
            <a:endParaRPr lang="en-IN" sz="2200" dirty="0">
              <a:latin typeface="Open Sans" panose="020B0606030504020204" pitchFamily="34" charset="0"/>
              <a:ea typeface="Open Sans" panose="020B0606030504020204" pitchFamily="34" charset="0"/>
              <a:cs typeface="Open Sans" panose="020B0606030504020204" pitchFamily="34" charset="0"/>
            </a:endParaRPr>
          </a:p>
          <a:p>
            <a:pPr marL="0" indent="0" algn="just">
              <a:lnSpc>
                <a:spcPct val="150000"/>
              </a:lnSpc>
              <a:buNone/>
            </a:pPr>
            <a:r>
              <a:rPr lang="hi-IN" sz="2200" dirty="0">
                <a:latin typeface="Open Sans" panose="020B0606030504020204" pitchFamily="34" charset="0"/>
                <a:ea typeface="Open Sans" panose="020B0606030504020204" pitchFamily="34" charset="0"/>
                <a:cs typeface="Open Sans" panose="020B0606030504020204" pitchFamily="34" charset="0"/>
              </a:rPr>
              <a:t>✴ बर्फ पिघलने से बड़ी मात्रा में गंदा अपशिष्ट जल उत्पन्न होता है जिससे दस्त रोग की चिंता हो सकती है। इस अपशिष्ट जल के निपटान से अतिरिक्त प्रबंधन समस्याएँ उत्पन्न होती हैं।</a:t>
            </a:r>
            <a:endParaRPr lang="en-IN" sz="2200" dirty="0">
              <a:latin typeface="Open Sans" panose="020B0606030504020204" pitchFamily="34" charset="0"/>
              <a:ea typeface="Open Sans" panose="020B0606030504020204" pitchFamily="34" charset="0"/>
              <a:cs typeface="Open Sans" panose="020B0606030504020204" pitchFamily="34" charset="0"/>
            </a:endParaRPr>
          </a:p>
          <a:p>
            <a:pPr marL="0" indent="0" algn="just">
              <a:lnSpc>
                <a:spcPct val="150000"/>
              </a:lnSpc>
              <a:buNone/>
            </a:pPr>
            <a:r>
              <a:rPr lang="hi-IN" sz="2200" dirty="0">
                <a:latin typeface="Open Sans" panose="020B0606030504020204" pitchFamily="34" charset="0"/>
                <a:ea typeface="Open Sans" panose="020B0606030504020204" pitchFamily="34" charset="0"/>
                <a:cs typeface="Open Sans" panose="020B0606030504020204" pitchFamily="34" charset="0"/>
              </a:rPr>
              <a:t>✴ यह पानी शरीर और व्यक्तिगत सामान (जैसे, पहचान पत्र) को नुकसान पहुँचा सकता है।</a:t>
            </a:r>
            <a:endParaRPr lang="en-IN" sz="22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0B4938BA-D76B-E5DF-747D-8CAB31DD6D13}"/>
              </a:ext>
            </a:extLst>
          </p:cNvPr>
          <p:cNvSpPr>
            <a:spLocks noGrp="1"/>
          </p:cNvSpPr>
          <p:nvPr>
            <p:ph type="sldNum" sz="quarter" idx="4294967295"/>
          </p:nvPr>
        </p:nvSpPr>
        <p:spPr>
          <a:xfrm>
            <a:off x="8610600" y="6356350"/>
            <a:ext cx="2743200" cy="365125"/>
          </a:xfrm>
          <a:prstGeom prst="rect">
            <a:avLst/>
          </a:prstGeom>
        </p:spPr>
        <p:txBody>
          <a:bodyPr/>
          <a:lstStyle/>
          <a:p>
            <a:pPr algn="r"/>
            <a:fld id="{900BB0C9-0A2A-4628-860A-D634F7FBCC30}" type="slidenum">
              <a:rPr lang="en-IN" smtClean="0"/>
              <a:pPr algn="r"/>
              <a:t>11</a:t>
            </a:fld>
            <a:endParaRPr lang="en-IN" dirty="0"/>
          </a:p>
        </p:txBody>
      </p:sp>
    </p:spTree>
    <p:extLst>
      <p:ext uri="{BB962C8B-B14F-4D97-AF65-F5344CB8AC3E}">
        <p14:creationId xmlns:p14="http://schemas.microsoft.com/office/powerpoint/2010/main" val="17157359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19336" y="2420888"/>
            <a:ext cx="4680520" cy="2880320"/>
          </a:xfrm>
          <a:prstGeom prst="rect">
            <a:avLst/>
          </a:prstGeom>
        </p:spPr>
        <p:txBody>
          <a:bodyPr>
            <a:noAutofit/>
          </a:bodyPr>
          <a:lstStyle/>
          <a:p>
            <a:pPr algn="ctr"/>
            <a:r>
              <a:rPr lang="hi-IN" sz="3600" b="1" u="sng" dirty="0">
                <a:latin typeface="Open Sans" panose="020B0606030504020204" pitchFamily="34" charset="0"/>
                <a:ea typeface="Open Sans" panose="020B0606030504020204" pitchFamily="34" charset="0"/>
                <a:cs typeface="Open Sans" panose="020B0606030504020204" pitchFamily="34" charset="0"/>
              </a:rPr>
              <a:t>शवों का दीर्घकालिक भंडारण और निपटान</a:t>
            </a:r>
            <a:endParaRPr lang="en-IN" sz="3600" b="1" u="sng"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TextBox 3"/>
          <p:cNvSpPr txBox="1"/>
          <p:nvPr/>
        </p:nvSpPr>
        <p:spPr>
          <a:xfrm>
            <a:off x="4799856" y="1916832"/>
            <a:ext cx="6912768" cy="2677656"/>
          </a:xfrm>
          <a:prstGeom prst="rect">
            <a:avLst/>
          </a:prstGeom>
          <a:noFill/>
        </p:spPr>
        <p:txBody>
          <a:bodyPr wrap="square" rtlCol="0">
            <a:spAutoFit/>
          </a:bodyPr>
          <a:lstStyle/>
          <a:p>
            <a:pPr marL="452438" indent="-452438" algn="just">
              <a:buFont typeface="Wingdings" pitchFamily="2" charset="2"/>
              <a:buChar char="Ø"/>
            </a:pPr>
            <a:r>
              <a:rPr lang="hi-IN" sz="2800" dirty="0"/>
              <a:t>सभी पहचाने गए शवों को स्थानीय रीति-रिवाजों और प्रथाओं के अनुसार निपटान हेतु रिश्तेदारों या उनके समुदायों को सौंप दिया जाना चाहिए।</a:t>
            </a:r>
            <a:endParaRPr lang="en-IN" sz="2800" dirty="0"/>
          </a:p>
          <a:p>
            <a:pPr marL="452438" indent="-452438" algn="just">
              <a:buFont typeface="Wingdings" pitchFamily="2" charset="2"/>
              <a:buChar char="Ø"/>
            </a:pPr>
            <a:r>
              <a:rPr lang="hi-IN" sz="2800" dirty="0"/>
              <a:t>शेष अज्ञात शवों को दीर्घकालिक भंडारण की आवश्यकता होगी।</a:t>
            </a:r>
            <a:endParaRPr lang="en-IN" sz="2800" dirty="0"/>
          </a:p>
        </p:txBody>
      </p:sp>
      <p:sp>
        <p:nvSpPr>
          <p:cNvPr id="3" name="Slide Number Placeholder 2">
            <a:extLst>
              <a:ext uri="{FF2B5EF4-FFF2-40B4-BE49-F238E27FC236}">
                <a16:creationId xmlns:a16="http://schemas.microsoft.com/office/drawing/2014/main" id="{35E103F5-45B6-70CA-E262-8F40E6772CE9}"/>
              </a:ext>
            </a:extLst>
          </p:cNvPr>
          <p:cNvSpPr>
            <a:spLocks noGrp="1"/>
          </p:cNvSpPr>
          <p:nvPr>
            <p:ph type="sldNum" sz="quarter" idx="4294967295"/>
          </p:nvPr>
        </p:nvSpPr>
        <p:spPr>
          <a:xfrm>
            <a:off x="8610600" y="6356350"/>
            <a:ext cx="2743200" cy="365125"/>
          </a:xfrm>
          <a:prstGeom prst="rect">
            <a:avLst/>
          </a:prstGeom>
        </p:spPr>
        <p:txBody>
          <a:bodyPr/>
          <a:lstStyle/>
          <a:p>
            <a:pPr algn="r"/>
            <a:fld id="{900BB0C9-0A2A-4628-860A-D634F7FBCC30}" type="slidenum">
              <a:rPr lang="en-IN" smtClean="0"/>
              <a:pPr algn="r"/>
              <a:t>12</a:t>
            </a:fld>
            <a:endParaRPr lang="en-IN"/>
          </a:p>
        </p:txBody>
      </p:sp>
    </p:spTree>
    <p:extLst>
      <p:ext uri="{BB962C8B-B14F-4D97-AF65-F5344CB8AC3E}">
        <p14:creationId xmlns:p14="http://schemas.microsoft.com/office/powerpoint/2010/main" val="34075544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19336" y="3429000"/>
            <a:ext cx="4886320" cy="1143000"/>
          </a:xfrm>
          <a:prstGeom prst="rect">
            <a:avLst/>
          </a:prstGeom>
        </p:spPr>
        <p:txBody>
          <a:bodyPr>
            <a:noAutofit/>
          </a:bodyPr>
          <a:lstStyle/>
          <a:p>
            <a:pPr algn="ctr"/>
            <a:r>
              <a:rPr lang="hi-IN" sz="3200" b="1" u="sng" dirty="0">
                <a:latin typeface="Open Sans" panose="020B0606030504020204" pitchFamily="34" charset="0"/>
                <a:ea typeface="Open Sans" panose="020B0606030504020204" pitchFamily="34" charset="0"/>
                <a:cs typeface="Open Sans" panose="020B0606030504020204" pitchFamily="34" charset="0"/>
              </a:rPr>
              <a:t>निपटान की विधि / दीर्घकालिक भंडारण</a:t>
            </a:r>
            <a:endParaRPr lang="en-IN" sz="3200" b="1" u="sng"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4294967295"/>
          </p:nvPr>
        </p:nvSpPr>
        <p:spPr>
          <a:xfrm>
            <a:off x="4799856" y="1166018"/>
            <a:ext cx="6768752" cy="5215310"/>
          </a:xfrm>
          <a:prstGeom prst="rect">
            <a:avLst/>
          </a:prstGeom>
        </p:spPr>
        <p:txBody>
          <a:bodyPr>
            <a:noAutofit/>
          </a:bodyPr>
          <a:lstStyle/>
          <a:p>
            <a:pPr algn="just">
              <a:buFont typeface="Wingdings" pitchFamily="2" charset="2"/>
              <a:buChar char="Ø"/>
            </a:pPr>
            <a:r>
              <a:rPr lang="hi-IN" sz="2200" dirty="0">
                <a:latin typeface="Open Sans" panose="020B0606030504020204" pitchFamily="34" charset="0"/>
                <a:ea typeface="Open Sans" panose="020B0606030504020204" pitchFamily="34" charset="0"/>
                <a:cs typeface="Open Sans" panose="020B0606030504020204" pitchFamily="34" charset="0"/>
              </a:rPr>
              <a:t>दफनाना सबसे व्यावहारिक तरीका है क्योंकि यह भविष्य में ज़रूरत पड़ने पर फोरेंसिक जाँच के लिए सबूत सुरक्षित रखता है।</a:t>
            </a:r>
            <a:endParaRPr lang="en-IN" sz="2200" dirty="0">
              <a:latin typeface="Open Sans" panose="020B0606030504020204" pitchFamily="34" charset="0"/>
              <a:ea typeface="Open Sans" panose="020B0606030504020204" pitchFamily="34" charset="0"/>
              <a:cs typeface="Open Sans" panose="020B0606030504020204" pitchFamily="34" charset="0"/>
            </a:endParaRPr>
          </a:p>
          <a:p>
            <a:pPr algn="just">
              <a:buFont typeface="Wingdings" pitchFamily="2" charset="2"/>
              <a:buChar char="Ø"/>
            </a:pPr>
            <a:r>
              <a:rPr lang="hi-IN" sz="2200" dirty="0">
                <a:latin typeface="Open Sans" panose="020B0606030504020204" pitchFamily="34" charset="0"/>
                <a:ea typeface="Open Sans" panose="020B0606030504020204" pitchFamily="34" charset="0"/>
                <a:cs typeface="Open Sans" panose="020B0606030504020204" pitchFamily="34" charset="0"/>
              </a:rPr>
              <a:t>अज्ञात शवों का दाह संस्कार कई कारणों से टाला जाना चाहिए:</a:t>
            </a:r>
            <a:endParaRPr lang="en-IN" sz="2200" dirty="0">
              <a:latin typeface="Open Sans" panose="020B0606030504020204" pitchFamily="34" charset="0"/>
              <a:ea typeface="Open Sans" panose="020B0606030504020204" pitchFamily="34" charset="0"/>
              <a:cs typeface="Open Sans" panose="020B0606030504020204" pitchFamily="34" charset="0"/>
            </a:endParaRPr>
          </a:p>
          <a:p>
            <a:pPr algn="just">
              <a:buFont typeface="Wingdings" pitchFamily="2" charset="2"/>
              <a:buChar char="Ø"/>
            </a:pPr>
            <a:r>
              <a:rPr lang="hi-IN" sz="2200" dirty="0">
                <a:latin typeface="Open Sans" panose="020B0606030504020204" pitchFamily="34" charset="0"/>
                <a:ea typeface="Open Sans" panose="020B0606030504020204" pitchFamily="34" charset="0"/>
                <a:cs typeface="Open Sans" panose="020B0606030504020204" pitchFamily="34" charset="0"/>
              </a:rPr>
              <a:t> दाह संस्कार से भविष्य में पहचान के लिए सबूत नष्ट हो </a:t>
            </a:r>
            <a:r>
              <a:rPr lang="hi-IN" sz="2200" dirty="0" err="1">
                <a:latin typeface="Open Sans" panose="020B0606030504020204" pitchFamily="34" charset="0"/>
                <a:ea typeface="Open Sans" panose="020B0606030504020204" pitchFamily="34" charset="0"/>
                <a:cs typeface="Open Sans" panose="020B0606030504020204" pitchFamily="34" charset="0"/>
              </a:rPr>
              <a:t>जाएँगे</a:t>
            </a:r>
            <a:r>
              <a:rPr lang="hi-IN" sz="2200" dirty="0">
                <a:latin typeface="Open Sans" panose="020B0606030504020204" pitchFamily="34" charset="0"/>
                <a:ea typeface="Open Sans" panose="020B0606030504020204" pitchFamily="34" charset="0"/>
                <a:cs typeface="Open Sans" panose="020B0606030504020204" pitchFamily="34" charset="0"/>
              </a:rPr>
              <a:t>।</a:t>
            </a:r>
            <a:endParaRPr lang="en-US" sz="2200" dirty="0">
              <a:latin typeface="Open Sans" panose="020B0606030504020204" pitchFamily="34" charset="0"/>
              <a:ea typeface="Open Sans" panose="020B0606030504020204" pitchFamily="34" charset="0"/>
              <a:cs typeface="Open Sans" panose="020B0606030504020204" pitchFamily="34" charset="0"/>
            </a:endParaRPr>
          </a:p>
          <a:p>
            <a:pPr algn="just">
              <a:buFont typeface="Wingdings" pitchFamily="2" charset="2"/>
              <a:buChar char="Ø"/>
            </a:pPr>
            <a:r>
              <a:rPr lang="hi-IN" sz="2200" dirty="0">
                <a:latin typeface="Open Sans" panose="020B0606030504020204" pitchFamily="34" charset="0"/>
                <a:ea typeface="Open Sans" panose="020B0606030504020204" pitchFamily="34" charset="0"/>
                <a:cs typeface="Open Sans" panose="020B0606030504020204" pitchFamily="34" charset="0"/>
              </a:rPr>
              <a:t>बड़ी मात्रा में ईंधन (आमतौर पर लकड़ी) की आवश्यकता होती है।</a:t>
            </a:r>
            <a:endParaRPr lang="en-IN" sz="2200" dirty="0">
              <a:latin typeface="Open Sans" panose="020B0606030504020204" pitchFamily="34" charset="0"/>
              <a:ea typeface="Open Sans" panose="020B0606030504020204" pitchFamily="34" charset="0"/>
              <a:cs typeface="Open Sans" panose="020B0606030504020204" pitchFamily="34" charset="0"/>
            </a:endParaRPr>
          </a:p>
          <a:p>
            <a:pPr algn="just">
              <a:buFont typeface="Wingdings" pitchFamily="2" charset="2"/>
              <a:buChar char="Ø"/>
            </a:pPr>
            <a:r>
              <a:rPr lang="hi-IN" sz="2200" dirty="0">
                <a:latin typeface="Open Sans" panose="020B0606030504020204" pitchFamily="34" charset="0"/>
                <a:ea typeface="Open Sans" panose="020B0606030504020204" pitchFamily="34" charset="0"/>
                <a:cs typeface="Open Sans" panose="020B0606030504020204" pitchFamily="34" charset="0"/>
              </a:rPr>
              <a:t> शवों को पूरी तरह से जलाना मुश्किल होता है, जिसके परिणामस्वरूप अक्सर आंशिक रूप से जले हुए अवशेषों को दफ़नाना पड़ता है।</a:t>
            </a:r>
            <a:endParaRPr lang="en-IN" sz="2200" dirty="0">
              <a:latin typeface="Open Sans" panose="020B0606030504020204" pitchFamily="34" charset="0"/>
              <a:ea typeface="Open Sans" panose="020B0606030504020204" pitchFamily="34" charset="0"/>
              <a:cs typeface="Open Sans" panose="020B0606030504020204" pitchFamily="34" charset="0"/>
            </a:endParaRPr>
          </a:p>
          <a:p>
            <a:pPr algn="just">
              <a:buFont typeface="Wingdings" pitchFamily="2" charset="2"/>
              <a:buChar char="Ø"/>
            </a:pPr>
            <a:r>
              <a:rPr lang="hi-IN" sz="2200" dirty="0">
                <a:latin typeface="Open Sans" panose="020B0606030504020204" pitchFamily="34" charset="0"/>
                <a:ea typeface="Open Sans" panose="020B0606030504020204" pitchFamily="34" charset="0"/>
                <a:cs typeface="Open Sans" panose="020B0606030504020204" pitchFamily="34" charset="0"/>
              </a:rPr>
              <a:t>बड़ी संख्या में शवों के दाह संस्कार की व्यवस्था करना रसद की दृष्टि से कठिन होता है।</a:t>
            </a:r>
            <a:endParaRPr lang="en-IN" sz="22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52CA1669-373E-EA5E-4BED-89F27AD329D0}"/>
              </a:ext>
            </a:extLst>
          </p:cNvPr>
          <p:cNvSpPr>
            <a:spLocks noGrp="1"/>
          </p:cNvSpPr>
          <p:nvPr>
            <p:ph type="sldNum" sz="quarter" idx="4294967295"/>
          </p:nvPr>
        </p:nvSpPr>
        <p:spPr>
          <a:xfrm>
            <a:off x="8610600" y="6356350"/>
            <a:ext cx="2743200" cy="365125"/>
          </a:xfrm>
          <a:prstGeom prst="rect">
            <a:avLst/>
          </a:prstGeom>
        </p:spPr>
        <p:txBody>
          <a:bodyPr/>
          <a:lstStyle/>
          <a:p>
            <a:pPr algn="r"/>
            <a:fld id="{900BB0C9-0A2A-4628-860A-D634F7FBCC30}" type="slidenum">
              <a:rPr lang="en-IN" smtClean="0"/>
              <a:pPr algn="r"/>
              <a:t>13</a:t>
            </a:fld>
            <a:endParaRPr lang="en-IN" dirty="0"/>
          </a:p>
        </p:txBody>
      </p:sp>
    </p:spTree>
    <p:extLst>
      <p:ext uri="{BB962C8B-B14F-4D97-AF65-F5344CB8AC3E}">
        <p14:creationId xmlns:p14="http://schemas.microsoft.com/office/powerpoint/2010/main" val="35347957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79376" y="2924944"/>
            <a:ext cx="4248472" cy="1143000"/>
          </a:xfrm>
          <a:prstGeom prst="rect">
            <a:avLst/>
          </a:prstGeom>
        </p:spPr>
        <p:txBody>
          <a:bodyPr>
            <a:noAutofit/>
          </a:bodyPr>
          <a:lstStyle/>
          <a:p>
            <a:r>
              <a:rPr lang="hi-IN" sz="3200" b="1" u="sng"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दफन स्थलों का स्थान</a:t>
            </a:r>
            <a:endParaRPr lang="en-IN" sz="3200" b="1" u="sng"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4294967295"/>
          </p:nvPr>
        </p:nvSpPr>
        <p:spPr>
          <a:xfrm>
            <a:off x="5087888" y="1700808"/>
            <a:ext cx="6912768" cy="4476155"/>
          </a:xfrm>
          <a:prstGeom prst="rect">
            <a:avLst/>
          </a:prstGeom>
        </p:spPr>
        <p:txBody>
          <a:bodyPr>
            <a:normAutofit fontScale="85000" lnSpcReduction="10000"/>
          </a:bodyPr>
          <a:lstStyle/>
          <a:p>
            <a:pPr marL="452438" indent="-452438" algn="just">
              <a:buFont typeface="Wingdings" pitchFamily="2" charset="2"/>
              <a:buChar char="Ø"/>
            </a:pPr>
            <a:r>
              <a:rPr lang="hi-IN" dirty="0">
                <a:latin typeface="Open Sans" panose="020B0606030504020204" pitchFamily="34" charset="0"/>
                <a:ea typeface="Open Sans" panose="020B0606030504020204" pitchFamily="34" charset="0"/>
                <a:cs typeface="Open Sans" panose="020B0606030504020204" pitchFamily="34" charset="0"/>
              </a:rPr>
              <a:t>किसी भी दफ़नाने वाले स्थान के बारे में सावधानीपूर्वक विचार किया जाना चाहिए।मिट्टी की स्थिति, उच्चतम जल स्तर और उपलब्ध स्थान पर विचार किया जाना चाहिए।</a:t>
            </a:r>
            <a:endParaRPr lang="en-IN" dirty="0">
              <a:latin typeface="Open Sans" panose="020B0606030504020204" pitchFamily="34" charset="0"/>
              <a:ea typeface="Open Sans" panose="020B0606030504020204" pitchFamily="34" charset="0"/>
              <a:cs typeface="Open Sans" panose="020B0606030504020204" pitchFamily="34" charset="0"/>
            </a:endParaRPr>
          </a:p>
          <a:p>
            <a:pPr marL="452438" indent="-452438" algn="just">
              <a:buFont typeface="Wingdings" pitchFamily="2" charset="2"/>
              <a:buChar char="Ø"/>
            </a:pPr>
            <a:r>
              <a:rPr lang="hi-IN" dirty="0">
                <a:latin typeface="Open Sans" panose="020B0606030504020204" pitchFamily="34" charset="0"/>
                <a:ea typeface="Open Sans" panose="020B0606030504020204" pitchFamily="34" charset="0"/>
                <a:cs typeface="Open Sans" panose="020B0606030504020204" pitchFamily="34" charset="0"/>
              </a:rPr>
              <a:t>दफ़नाने वाले स्थान के आस-पास रहने वाले समुदायों के लिए उपयुक्त स्थान होना चाहिए।</a:t>
            </a:r>
            <a:endParaRPr lang="en-IN" dirty="0">
              <a:latin typeface="Open Sans" panose="020B0606030504020204" pitchFamily="34" charset="0"/>
              <a:ea typeface="Open Sans" panose="020B0606030504020204" pitchFamily="34" charset="0"/>
              <a:cs typeface="Open Sans" panose="020B0606030504020204" pitchFamily="34" charset="0"/>
            </a:endParaRPr>
          </a:p>
          <a:p>
            <a:pPr>
              <a:buFont typeface="Wingdings" panose="05000000000000000000" pitchFamily="2" charset="2"/>
              <a:buChar char="Ø"/>
            </a:pPr>
            <a:r>
              <a:rPr lang="en-US" dirty="0"/>
              <a:t>   </a:t>
            </a:r>
            <a:r>
              <a:rPr lang="hi-IN" dirty="0"/>
              <a:t>दफ़नाने का स्थान ऐसा होना चाहिए कि प्रभावित </a:t>
            </a:r>
            <a:r>
              <a:rPr lang="en-US" dirty="0"/>
              <a:t> </a:t>
            </a:r>
          </a:p>
          <a:p>
            <a:pPr marL="0" indent="0">
              <a:buNone/>
            </a:pPr>
            <a:r>
              <a:rPr lang="en-US" dirty="0"/>
              <a:t>       </a:t>
            </a:r>
            <a:r>
              <a:rPr lang="hi-IN" dirty="0"/>
              <a:t>समुदाय वहाँ आसानी से पहुँच सके।</a:t>
            </a:r>
          </a:p>
          <a:p>
            <a:pPr marL="452438" indent="-452438" algn="just">
              <a:buFont typeface="Wingdings" pitchFamily="2" charset="2"/>
              <a:buChar char="Ø"/>
            </a:pPr>
            <a:r>
              <a:rPr lang="hi-IN" dirty="0">
                <a:latin typeface="Open Sans" panose="020B0606030504020204" pitchFamily="34" charset="0"/>
                <a:ea typeface="Open Sans" panose="020B0606030504020204" pitchFamily="34" charset="0"/>
                <a:cs typeface="Open Sans" panose="020B0606030504020204" pitchFamily="34" charset="0"/>
              </a:rPr>
              <a:t>दफ़नाने वाले स्थान को स्पष्ट रूप से चिह्नित किया जाना चाहिए और उसके चारों ओर कम से कम 10 मीटर चौड़ा एक बफर ज़ोन होना चाहिए ताकि गहरी जड़ों वाली वनस्पतियाँ लगाई जा सकें और वह स्थान आबादी वाले क्षेत्रों से अलग हो।</a:t>
            </a:r>
            <a:endParaRPr lang="en-IN"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19425ABC-955A-2B3B-3D45-425B8A879F19}"/>
              </a:ext>
            </a:extLst>
          </p:cNvPr>
          <p:cNvSpPr>
            <a:spLocks noGrp="1"/>
          </p:cNvSpPr>
          <p:nvPr>
            <p:ph type="sldNum" sz="quarter" idx="4294967295"/>
          </p:nvPr>
        </p:nvSpPr>
        <p:spPr>
          <a:xfrm>
            <a:off x="8610600" y="6356350"/>
            <a:ext cx="2743200" cy="365125"/>
          </a:xfrm>
          <a:prstGeom prst="rect">
            <a:avLst/>
          </a:prstGeom>
        </p:spPr>
        <p:txBody>
          <a:bodyPr/>
          <a:lstStyle/>
          <a:p>
            <a:pPr algn="r"/>
            <a:fld id="{900BB0C9-0A2A-4628-860A-D634F7FBCC30}" type="slidenum">
              <a:rPr lang="en-IN" smtClean="0"/>
              <a:pPr algn="r"/>
              <a:t>14</a:t>
            </a:fld>
            <a:endParaRPr lang="en-IN" dirty="0"/>
          </a:p>
        </p:txBody>
      </p:sp>
    </p:spTree>
    <p:extLst>
      <p:ext uri="{BB962C8B-B14F-4D97-AF65-F5344CB8AC3E}">
        <p14:creationId xmlns:p14="http://schemas.microsoft.com/office/powerpoint/2010/main" val="39052592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07368" y="2708920"/>
            <a:ext cx="4392488" cy="1143000"/>
          </a:xfrm>
          <a:prstGeom prst="rect">
            <a:avLst/>
          </a:prstGeom>
        </p:spPr>
        <p:txBody>
          <a:bodyPr>
            <a:noAutofit/>
          </a:bodyPr>
          <a:lstStyle/>
          <a:p>
            <a:r>
              <a:rPr lang="hi-IN" sz="4000" b="1" u="sng"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जल स्रोतों से दूरी</a:t>
            </a:r>
            <a:endParaRPr lang="en-IN" sz="4000" b="1" u="sng"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4294967295"/>
          </p:nvPr>
        </p:nvSpPr>
        <p:spPr>
          <a:xfrm>
            <a:off x="4727848" y="1588938"/>
            <a:ext cx="6696744" cy="4525963"/>
          </a:xfrm>
          <a:prstGeom prst="rect">
            <a:avLst/>
          </a:prstGeom>
        </p:spPr>
        <p:txBody>
          <a:bodyPr>
            <a:normAutofit/>
          </a:bodyPr>
          <a:lstStyle/>
          <a:p>
            <a:pPr algn="just">
              <a:lnSpc>
                <a:spcPct val="150000"/>
              </a:lnSpc>
              <a:buFont typeface="Wingdings" pitchFamily="2" charset="2"/>
              <a:buChar char="Ø"/>
            </a:pPr>
            <a:r>
              <a:rPr lang="hi-IN" sz="2400" dirty="0">
                <a:latin typeface="Open Sans" panose="020B0606030504020204" pitchFamily="34" charset="0"/>
                <a:ea typeface="Open Sans" panose="020B0606030504020204" pitchFamily="34" charset="0"/>
                <a:cs typeface="Open Sans" panose="020B0606030504020204" pitchFamily="34" charset="0"/>
              </a:rPr>
              <a:t>दफ़नाने की जगहें जल स्रोतों जैसे नदियों, झीलों, झरनों, झरनों, समुद्र तटों और तटरेखा से कम से कम 200 मीटर दूर होनी चाहिए।</a:t>
            </a:r>
            <a:endParaRPr lang="en-IN" sz="24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50000"/>
              </a:lnSpc>
              <a:buFont typeface="Wingdings" pitchFamily="2" charset="2"/>
              <a:buChar char="Ø"/>
            </a:pPr>
            <a:r>
              <a:rPr lang="hi-IN" sz="2400" dirty="0">
                <a:latin typeface="Open Sans" panose="020B0606030504020204" pitchFamily="34" charset="0"/>
                <a:ea typeface="Open Sans" panose="020B0606030504020204" pitchFamily="34" charset="0"/>
                <a:cs typeface="Open Sans" panose="020B0606030504020204" pitchFamily="34" charset="0"/>
              </a:rPr>
              <a:t>पेयजल कुओं से दफ़नाने की सुझाई गई दूरी नीचे दी गई तालिका में दी गई है। स्थानीय स्थलाकृति और मिट्टी की स्थिति के आधार पर दूरी बढ़ाई जा सकती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2598892C-FF14-8156-6711-FBFCC547E784}"/>
              </a:ext>
            </a:extLst>
          </p:cNvPr>
          <p:cNvSpPr>
            <a:spLocks noGrp="1"/>
          </p:cNvSpPr>
          <p:nvPr>
            <p:ph type="sldNum" sz="quarter" idx="4294967295"/>
          </p:nvPr>
        </p:nvSpPr>
        <p:spPr>
          <a:xfrm>
            <a:off x="8610600" y="6356350"/>
            <a:ext cx="2743200" cy="365125"/>
          </a:xfrm>
          <a:prstGeom prst="rect">
            <a:avLst/>
          </a:prstGeom>
        </p:spPr>
        <p:txBody>
          <a:bodyPr/>
          <a:lstStyle/>
          <a:p>
            <a:pPr algn="r"/>
            <a:fld id="{900BB0C9-0A2A-4628-860A-D634F7FBCC30}" type="slidenum">
              <a:rPr lang="en-IN" smtClean="0"/>
              <a:pPr algn="r"/>
              <a:t>15</a:t>
            </a:fld>
            <a:endParaRPr lang="en-IN" dirty="0"/>
          </a:p>
        </p:txBody>
      </p:sp>
    </p:spTree>
    <p:extLst>
      <p:ext uri="{BB962C8B-B14F-4D97-AF65-F5344CB8AC3E}">
        <p14:creationId xmlns:p14="http://schemas.microsoft.com/office/powerpoint/2010/main" val="1418122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981200" y="557808"/>
            <a:ext cx="8229600" cy="1143000"/>
          </a:xfrm>
          <a:prstGeom prst="rect">
            <a:avLst/>
          </a:prstGeom>
        </p:spPr>
        <p:txBody>
          <a:bodyPr>
            <a:normAutofit fontScale="90000"/>
          </a:bodyPr>
          <a:lstStyle/>
          <a:p>
            <a:pPr algn="ctr"/>
            <a:r>
              <a:rPr lang="hi-IN" b="1" dirty="0">
                <a:latin typeface="Open Sans" panose="020B0606030504020204" pitchFamily="34" charset="0"/>
                <a:ea typeface="Open Sans" panose="020B0606030504020204" pitchFamily="34" charset="0"/>
                <a:cs typeface="Open Sans" panose="020B0606030504020204" pitchFamily="34" charset="0"/>
              </a:rPr>
              <a:t>पीने के पानी के कुओं से कब्रों की अनुशंसित दूरी</a:t>
            </a:r>
            <a:endParaRPr lang="en-IN" b="1" dirty="0">
              <a:latin typeface="Open Sans" panose="020B0606030504020204" pitchFamily="34" charset="0"/>
              <a:ea typeface="Open Sans" panose="020B0606030504020204" pitchFamily="34" charset="0"/>
              <a:cs typeface="Open Sans" panose="020B0606030504020204" pitchFamily="34" charset="0"/>
            </a:endParaRPr>
          </a:p>
        </p:txBody>
      </p:sp>
      <p:pic>
        <p:nvPicPr>
          <p:cNvPr id="4" name="table"/>
          <p:cNvPicPr>
            <a:picLocks noChangeAspect="1"/>
          </p:cNvPicPr>
          <p:nvPr/>
        </p:nvPicPr>
        <p:blipFill>
          <a:blip r:embed="rId2"/>
          <a:stretch>
            <a:fillRect/>
          </a:stretch>
        </p:blipFill>
        <p:spPr>
          <a:xfrm>
            <a:off x="551384" y="2060848"/>
            <a:ext cx="10873208" cy="4239344"/>
          </a:xfrm>
          <a:prstGeom prst="rect">
            <a:avLst/>
          </a:prstGeom>
        </p:spPr>
      </p:pic>
      <p:sp>
        <p:nvSpPr>
          <p:cNvPr id="3" name="Slide Number Placeholder 2">
            <a:extLst>
              <a:ext uri="{FF2B5EF4-FFF2-40B4-BE49-F238E27FC236}">
                <a16:creationId xmlns:a16="http://schemas.microsoft.com/office/drawing/2014/main" id="{31F79F56-F83E-AA24-A7F9-514A68E11F09}"/>
              </a:ext>
            </a:extLst>
          </p:cNvPr>
          <p:cNvSpPr>
            <a:spLocks noGrp="1"/>
          </p:cNvSpPr>
          <p:nvPr>
            <p:ph type="sldNum" sz="quarter" idx="4294967295"/>
          </p:nvPr>
        </p:nvSpPr>
        <p:spPr>
          <a:xfrm>
            <a:off x="8610600" y="6356350"/>
            <a:ext cx="2743200" cy="365125"/>
          </a:xfrm>
          <a:prstGeom prst="rect">
            <a:avLst/>
          </a:prstGeom>
        </p:spPr>
        <p:txBody>
          <a:bodyPr/>
          <a:lstStyle/>
          <a:p>
            <a:pPr algn="r"/>
            <a:fld id="{900BB0C9-0A2A-4628-860A-D634F7FBCC30}" type="slidenum">
              <a:rPr lang="en-IN" smtClean="0"/>
              <a:pPr algn="r"/>
              <a:t>16</a:t>
            </a:fld>
            <a:endParaRPr lang="en-IN" dirty="0"/>
          </a:p>
        </p:txBody>
      </p:sp>
    </p:spTree>
    <p:extLst>
      <p:ext uri="{BB962C8B-B14F-4D97-AF65-F5344CB8AC3E}">
        <p14:creationId xmlns:p14="http://schemas.microsoft.com/office/powerpoint/2010/main" val="26392094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87431" y="2975346"/>
            <a:ext cx="4108369" cy="1143000"/>
          </a:xfrm>
          <a:prstGeom prst="rect">
            <a:avLst/>
          </a:prstGeom>
        </p:spPr>
        <p:txBody>
          <a:bodyPr>
            <a:normAutofit/>
          </a:bodyPr>
          <a:lstStyle/>
          <a:p>
            <a:pPr algn="ctr"/>
            <a:r>
              <a:rPr lang="hi-IN" sz="2800" b="1" u="sng" dirty="0">
                <a:latin typeface="Open Sans" panose="020B0606030504020204" pitchFamily="34" charset="0"/>
                <a:ea typeface="Open Sans" panose="020B0606030504020204" pitchFamily="34" charset="0"/>
                <a:cs typeface="Open Sans" panose="020B0606030504020204" pitchFamily="34" charset="0"/>
              </a:rPr>
              <a:t>कब्र निर्माण</a:t>
            </a:r>
            <a:endParaRPr lang="en-IN" sz="2800" b="1" u="sng"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4294967295"/>
          </p:nvPr>
        </p:nvSpPr>
        <p:spPr>
          <a:xfrm>
            <a:off x="4583832" y="1283864"/>
            <a:ext cx="7056784" cy="4881440"/>
          </a:xfrm>
          <a:prstGeom prst="rect">
            <a:avLst/>
          </a:prstGeom>
        </p:spPr>
        <p:txBody>
          <a:bodyPr>
            <a:noAutofit/>
          </a:bodyPr>
          <a:lstStyle/>
          <a:p>
            <a:pPr marL="452438" indent="-452438" algn="just">
              <a:buFont typeface="Wingdings" pitchFamily="2" charset="2"/>
              <a:buChar char="Ø"/>
            </a:pPr>
            <a:r>
              <a:rPr lang="hi-IN" sz="2200" dirty="0">
                <a:latin typeface="Open Sans" panose="020B0606030504020204" pitchFamily="34" charset="0"/>
                <a:ea typeface="Open Sans" panose="020B0606030504020204" pitchFamily="34" charset="0"/>
                <a:cs typeface="Open Sans" panose="020B0606030504020204" pitchFamily="34" charset="0"/>
              </a:rPr>
              <a:t>यदि संभव हो, तो मानव अवशेषों को स्पष्ट रूप से चिह्नित, व्यक्तिगत कब्रों में दफनाया जाना चाहिए।</a:t>
            </a:r>
            <a:endParaRPr lang="en-IN" sz="2200" dirty="0">
              <a:latin typeface="Open Sans" panose="020B0606030504020204" pitchFamily="34" charset="0"/>
              <a:ea typeface="Open Sans" panose="020B0606030504020204" pitchFamily="34" charset="0"/>
              <a:cs typeface="Open Sans" panose="020B0606030504020204" pitchFamily="34" charset="0"/>
            </a:endParaRPr>
          </a:p>
          <a:p>
            <a:pPr marL="452438" indent="-452438" algn="just">
              <a:buFont typeface="Wingdings" pitchFamily="2" charset="2"/>
              <a:buChar char="Ø"/>
            </a:pPr>
            <a:r>
              <a:rPr lang="hi-IN" sz="2200" dirty="0">
                <a:latin typeface="Open Sans" panose="020B0606030504020204" pitchFamily="34" charset="0"/>
                <a:ea typeface="Open Sans" panose="020B0606030504020204" pitchFamily="34" charset="0"/>
                <a:cs typeface="Open Sans" panose="020B0606030504020204" pitchFamily="34" charset="0"/>
              </a:rPr>
              <a:t>बहुत बड़ी आपदाओं के लिए, सामुदायिक कब्रों का होना अनिवार्य  हो सकता है।प्रचलित धार्मिक प्रथाओं में शवों के स्थान (जैसे, सिर पूर्व की ओर, या मक्का की ओर, आदि) को प्राथमिकता दी जा सकती है।</a:t>
            </a:r>
            <a:endParaRPr lang="en-IN" sz="2200" dirty="0">
              <a:latin typeface="Open Sans" panose="020B0606030504020204" pitchFamily="34" charset="0"/>
              <a:ea typeface="Open Sans" panose="020B0606030504020204" pitchFamily="34" charset="0"/>
              <a:cs typeface="Open Sans" panose="020B0606030504020204" pitchFamily="34" charset="0"/>
            </a:endParaRPr>
          </a:p>
          <a:p>
            <a:pPr marL="452438" indent="-452438" algn="just">
              <a:buFont typeface="Wingdings" pitchFamily="2" charset="2"/>
              <a:buChar char="Ø"/>
            </a:pPr>
            <a:r>
              <a:rPr lang="hi-IN" sz="2200" dirty="0">
                <a:latin typeface="Open Sans" panose="020B0606030504020204" pitchFamily="34" charset="0"/>
                <a:ea typeface="Open Sans" panose="020B0606030504020204" pitchFamily="34" charset="0"/>
                <a:cs typeface="Open Sans" panose="020B0606030504020204" pitchFamily="34" charset="0"/>
              </a:rPr>
              <a:t>सामुदायिक कब्रों में एक खाई होनी चाहिए जिसमें शवों की एक पंक्ति हो और प्रत्येक शव एक दूसरे के समानांतर, 0.4 मीटर की दूरी पर रखा गया हो।</a:t>
            </a:r>
            <a:endParaRPr lang="en-IN" sz="2200" dirty="0">
              <a:latin typeface="Open Sans" panose="020B0606030504020204" pitchFamily="34" charset="0"/>
              <a:ea typeface="Open Sans" panose="020B0606030504020204" pitchFamily="34" charset="0"/>
              <a:cs typeface="Open Sans" panose="020B0606030504020204" pitchFamily="34" charset="0"/>
            </a:endParaRPr>
          </a:p>
          <a:p>
            <a:pPr marL="452438" indent="-452438" algn="just">
              <a:buFont typeface="Wingdings" pitchFamily="2" charset="2"/>
              <a:buChar char="Ø"/>
            </a:pPr>
            <a:r>
              <a:rPr lang="hi-IN" sz="2200" dirty="0">
                <a:latin typeface="Open Sans" panose="020B0606030504020204" pitchFamily="34" charset="0"/>
                <a:ea typeface="Open Sans" panose="020B0606030504020204" pitchFamily="34" charset="0"/>
                <a:cs typeface="Open Sans" panose="020B0606030504020204" pitchFamily="34" charset="0"/>
              </a:rPr>
              <a:t>प्रत्येक शव को एक जलरोधी लेबल पर उसकी विशिष्ट संदर्भ संख्या के साथ दफनाया जाना चाहिए। यह संख्या जमीनी स्तर पर स्पष्ट रूप से अंकित होनी चाहिए और भविष्य में संदर्भ के लिए मानचित्रित की जानी चाहिए।</a:t>
            </a:r>
            <a:endParaRPr lang="en-IN" sz="22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8BD42B27-67BB-F34F-888D-C7B6CD41FE3F}"/>
              </a:ext>
            </a:extLst>
          </p:cNvPr>
          <p:cNvSpPr>
            <a:spLocks noGrp="1"/>
          </p:cNvSpPr>
          <p:nvPr>
            <p:ph type="sldNum" sz="quarter" idx="4294967295"/>
          </p:nvPr>
        </p:nvSpPr>
        <p:spPr>
          <a:xfrm>
            <a:off x="8610600" y="6356350"/>
            <a:ext cx="2743200" cy="365125"/>
          </a:xfrm>
          <a:prstGeom prst="rect">
            <a:avLst/>
          </a:prstGeom>
        </p:spPr>
        <p:txBody>
          <a:bodyPr/>
          <a:lstStyle/>
          <a:p>
            <a:pPr algn="r"/>
            <a:fld id="{900BB0C9-0A2A-4628-860A-D634F7FBCC30}" type="slidenum">
              <a:rPr lang="en-IN" smtClean="0"/>
              <a:pPr algn="r"/>
              <a:t>17</a:t>
            </a:fld>
            <a:endParaRPr lang="en-IN"/>
          </a:p>
        </p:txBody>
      </p:sp>
    </p:spTree>
    <p:extLst>
      <p:ext uri="{BB962C8B-B14F-4D97-AF65-F5344CB8AC3E}">
        <p14:creationId xmlns:p14="http://schemas.microsoft.com/office/powerpoint/2010/main" val="12011857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11824" y="620688"/>
            <a:ext cx="7200800" cy="6237312"/>
          </a:xfrm>
          <a:prstGeom prst="rect">
            <a:avLst/>
          </a:prstGeom>
        </p:spPr>
        <p:txBody>
          <a:bodyPr>
            <a:noAutofit/>
          </a:bodyPr>
          <a:lstStyle/>
          <a:p>
            <a:pPr marL="0" indent="0" algn="just">
              <a:lnSpc>
                <a:spcPct val="150000"/>
              </a:lnSpc>
              <a:buNone/>
            </a:pPr>
            <a:r>
              <a:rPr lang="hi-IN" sz="2000" dirty="0">
                <a:latin typeface="Open Sans" panose="020B0606030504020204" pitchFamily="34" charset="0"/>
                <a:ea typeface="Open Sans" panose="020B0606030504020204" pitchFamily="34" charset="0"/>
                <a:cs typeface="Open Sans" panose="020B0606030504020204" pitchFamily="34" charset="0"/>
              </a:rPr>
              <a:t>हालाँकि कब्र की गहराई के लिए कोई मानक सुझाव नहीं हैं, फिर भी यह सुझाव दिया जाता है कि:-</a:t>
            </a:r>
            <a:endParaRPr lang="en-IN" sz="2000" dirty="0">
              <a:latin typeface="Open Sans" panose="020B0606030504020204" pitchFamily="34" charset="0"/>
              <a:ea typeface="Open Sans" panose="020B0606030504020204" pitchFamily="34" charset="0"/>
              <a:cs typeface="Open Sans" panose="020B0606030504020204" pitchFamily="34" charset="0"/>
            </a:endParaRPr>
          </a:p>
          <a:p>
            <a:pPr marL="0" indent="0" algn="just">
              <a:lnSpc>
                <a:spcPct val="150000"/>
              </a:lnSpc>
              <a:buNone/>
            </a:pPr>
            <a:r>
              <a:rPr lang="hi-IN" sz="2000" dirty="0">
                <a:latin typeface="Open Sans" panose="020B0606030504020204" pitchFamily="34" charset="0"/>
                <a:ea typeface="Open Sans" panose="020B0606030504020204" pitchFamily="34" charset="0"/>
                <a:cs typeface="Open Sans" panose="020B0606030504020204" pitchFamily="34" charset="0"/>
              </a:rPr>
              <a:t>✴ कब्रें 1.5 मीटर से 3 मीटर गहरी होनी चाहिए।</a:t>
            </a:r>
            <a:endParaRPr lang="en-IN" sz="2000" dirty="0">
              <a:latin typeface="Open Sans" panose="020B0606030504020204" pitchFamily="34" charset="0"/>
              <a:ea typeface="Open Sans" panose="020B0606030504020204" pitchFamily="34" charset="0"/>
              <a:cs typeface="Open Sans" panose="020B0606030504020204" pitchFamily="34" charset="0"/>
            </a:endParaRPr>
          </a:p>
          <a:p>
            <a:pPr marL="0" indent="0" algn="just">
              <a:lnSpc>
                <a:spcPct val="150000"/>
              </a:lnSpc>
              <a:buNone/>
            </a:pPr>
            <a:r>
              <a:rPr lang="hi-IN" sz="2000" dirty="0">
                <a:latin typeface="Open Sans" panose="020B0606030504020204" pitchFamily="34" charset="0"/>
                <a:ea typeface="Open Sans" panose="020B0606030504020204" pitchFamily="34" charset="0"/>
                <a:cs typeface="Open Sans" panose="020B0606030504020204" pitchFamily="34" charset="0"/>
              </a:rPr>
              <a:t>✴ पाँच से कम लोगों वाली कब्रों में कब्र के तल और जल स्तर, या भूजल स्तर के बीच कम से कम 1.2 मीटर (यदि रेत में दफ़नाया गया हो तो 1.5 मीटर) की दूरी होनी चाहिए।</a:t>
            </a:r>
            <a:endParaRPr lang="en-IN" sz="2000" dirty="0">
              <a:latin typeface="Open Sans" panose="020B0606030504020204" pitchFamily="34" charset="0"/>
              <a:ea typeface="Open Sans" panose="020B0606030504020204" pitchFamily="34" charset="0"/>
              <a:cs typeface="Open Sans" panose="020B0606030504020204" pitchFamily="34" charset="0"/>
            </a:endParaRPr>
          </a:p>
          <a:p>
            <a:pPr marL="0" indent="0" algn="just">
              <a:lnSpc>
                <a:spcPct val="150000"/>
              </a:lnSpc>
              <a:buNone/>
            </a:pPr>
            <a:r>
              <a:rPr lang="hi-IN" sz="2000" dirty="0">
                <a:latin typeface="Open Sans" panose="020B0606030504020204" pitchFamily="34" charset="0"/>
                <a:ea typeface="Open Sans" panose="020B0606030504020204" pitchFamily="34" charset="0"/>
                <a:cs typeface="Open Sans" panose="020B0606030504020204" pitchFamily="34" charset="0"/>
              </a:rPr>
              <a:t>✴ सामुदायिक कब्रों के लिए कब्र के तल और जल स्तर, या भूजल स्तर के बीच कम से कम 2 मीटर की दूरी होनी चाहिए।</a:t>
            </a:r>
            <a:endParaRPr lang="en-IN" sz="2000" dirty="0">
              <a:latin typeface="Open Sans" panose="020B0606030504020204" pitchFamily="34" charset="0"/>
              <a:ea typeface="Open Sans" panose="020B0606030504020204" pitchFamily="34" charset="0"/>
              <a:cs typeface="Open Sans" panose="020B0606030504020204" pitchFamily="34" charset="0"/>
            </a:endParaRPr>
          </a:p>
          <a:p>
            <a:pPr marL="0" indent="0" algn="just">
              <a:lnSpc>
                <a:spcPct val="150000"/>
              </a:lnSpc>
              <a:buNone/>
            </a:pPr>
            <a:r>
              <a:rPr lang="hi-IN" sz="2000" dirty="0">
                <a:latin typeface="Open Sans" panose="020B0606030504020204" pitchFamily="34" charset="0"/>
                <a:ea typeface="Open Sans" panose="020B0606030504020204" pitchFamily="34" charset="0"/>
                <a:cs typeface="Open Sans" panose="020B0606030504020204" pitchFamily="34" charset="0"/>
              </a:rPr>
              <a:t>✴ मिट्टी की स्थिति के आधार पर इन दूरियों को बढ़ाना पड़ सकता है।</a:t>
            </a:r>
            <a:endParaRPr lang="en-IN" sz="2000" dirty="0">
              <a:latin typeface="Open Sans" panose="020B0606030504020204" pitchFamily="34" charset="0"/>
              <a:ea typeface="Open Sans" panose="020B0606030504020204" pitchFamily="34" charset="0"/>
              <a:cs typeface="Open Sans" panose="020B0606030504020204" pitchFamily="34" charset="0"/>
            </a:endParaRPr>
          </a:p>
        </p:txBody>
      </p:sp>
      <p:sp>
        <p:nvSpPr>
          <p:cNvPr id="2" name="Title 1">
            <a:extLst>
              <a:ext uri="{FF2B5EF4-FFF2-40B4-BE49-F238E27FC236}">
                <a16:creationId xmlns:a16="http://schemas.microsoft.com/office/drawing/2014/main" id="{AEE2D7B3-4AF2-8C0D-C3AE-FB0465AF335A}"/>
              </a:ext>
            </a:extLst>
          </p:cNvPr>
          <p:cNvSpPr>
            <a:spLocks noGrp="1"/>
          </p:cNvSpPr>
          <p:nvPr>
            <p:ph type="title" idx="4294967295"/>
          </p:nvPr>
        </p:nvSpPr>
        <p:spPr>
          <a:xfrm>
            <a:off x="187431" y="2975346"/>
            <a:ext cx="4108369" cy="1143000"/>
          </a:xfrm>
          <a:prstGeom prst="rect">
            <a:avLst/>
          </a:prstGeom>
        </p:spPr>
        <p:txBody>
          <a:bodyPr>
            <a:normAutofit/>
          </a:bodyPr>
          <a:lstStyle/>
          <a:p>
            <a:pPr algn="ctr"/>
            <a:r>
              <a:rPr lang="hi-IN" sz="2800" b="1" u="sng" dirty="0">
                <a:latin typeface="Open Sans" panose="020B0606030504020204" pitchFamily="34" charset="0"/>
                <a:ea typeface="Open Sans" panose="020B0606030504020204" pitchFamily="34" charset="0"/>
                <a:cs typeface="Open Sans" panose="020B0606030504020204" pitchFamily="34" charset="0"/>
              </a:rPr>
              <a:t>कब्र निर्माण</a:t>
            </a:r>
            <a:endParaRPr lang="en-IN" sz="2800" b="1" u="sng"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2C6DF79E-32BC-5873-940B-10C228BE54B0}"/>
              </a:ext>
            </a:extLst>
          </p:cNvPr>
          <p:cNvSpPr>
            <a:spLocks noGrp="1"/>
          </p:cNvSpPr>
          <p:nvPr>
            <p:ph type="sldNum" sz="quarter" idx="4294967295"/>
          </p:nvPr>
        </p:nvSpPr>
        <p:spPr>
          <a:xfrm>
            <a:off x="8610600" y="6356350"/>
            <a:ext cx="2743200" cy="365125"/>
          </a:xfrm>
          <a:prstGeom prst="rect">
            <a:avLst/>
          </a:prstGeom>
        </p:spPr>
        <p:txBody>
          <a:bodyPr/>
          <a:lstStyle/>
          <a:p>
            <a:pPr algn="r"/>
            <a:fld id="{900BB0C9-0A2A-4628-860A-D634F7FBCC30}" type="slidenum">
              <a:rPr lang="en-IN" smtClean="0"/>
              <a:pPr algn="r"/>
              <a:t>18</a:t>
            </a:fld>
            <a:endParaRPr lang="en-IN"/>
          </a:p>
        </p:txBody>
      </p:sp>
    </p:spTree>
    <p:extLst>
      <p:ext uri="{BB962C8B-B14F-4D97-AF65-F5344CB8AC3E}">
        <p14:creationId xmlns:p14="http://schemas.microsoft.com/office/powerpoint/2010/main" val="8340171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0" y="15240"/>
            <a:ext cx="121158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2" name="Slide Number Placeholder 1">
            <a:extLst>
              <a:ext uri="{FF2B5EF4-FFF2-40B4-BE49-F238E27FC236}">
                <a16:creationId xmlns:a16="http://schemas.microsoft.com/office/drawing/2014/main" id="{E8712AE2-BBBA-B977-B5D1-B22935FB04E6}"/>
              </a:ext>
            </a:extLst>
          </p:cNvPr>
          <p:cNvSpPr>
            <a:spLocks noGrp="1"/>
          </p:cNvSpPr>
          <p:nvPr>
            <p:ph type="sldNum" sz="quarter" idx="12"/>
          </p:nvPr>
        </p:nvSpPr>
        <p:spPr/>
        <p:txBody>
          <a:bodyPr/>
          <a:lstStyle/>
          <a:p>
            <a:pPr algn="r"/>
            <a:fld id="{2BB1E14F-796C-409E-9B94-89634ADD74DA}" type="slidenum">
              <a:rPr lang="en-IN" smtClean="0"/>
              <a:pPr algn="r"/>
              <a:t>19</a:t>
            </a:fld>
            <a:endParaRPr lang="en-IN" dirty="0"/>
          </a:p>
        </p:txBody>
      </p:sp>
      <p:sp>
        <p:nvSpPr>
          <p:cNvPr id="3" name="Duties of…">
            <a:extLst>
              <a:ext uri="{FF2B5EF4-FFF2-40B4-BE49-F238E27FC236}">
                <a16:creationId xmlns:a16="http://schemas.microsoft.com/office/drawing/2014/main" id="{318A7614-47AC-F139-1E29-E4595B71E791}"/>
              </a:ext>
            </a:extLst>
          </p:cNvPr>
          <p:cNvSpPr txBox="1"/>
          <p:nvPr/>
        </p:nvSpPr>
        <p:spPr>
          <a:xfrm>
            <a:off x="1328106" y="2878320"/>
            <a:ext cx="4052325" cy="69460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algn="ctr"/>
            <a:r>
              <a:rPr lang="hi-IN" sz="4000" b="1" dirty="0">
                <a:latin typeface="Open sans"/>
              </a:rPr>
              <a:t>कोई प्रश्न </a:t>
            </a:r>
            <a:r>
              <a:rPr lang="en-US" sz="4000" b="1" dirty="0">
                <a:latin typeface="Open sans"/>
              </a:rPr>
              <a:t>? </a:t>
            </a:r>
          </a:p>
        </p:txBody>
      </p:sp>
      <p:pic>
        <p:nvPicPr>
          <p:cNvPr id="4" name="Picture 3">
            <a:extLst>
              <a:ext uri="{FF2B5EF4-FFF2-40B4-BE49-F238E27FC236}">
                <a16:creationId xmlns:a16="http://schemas.microsoft.com/office/drawing/2014/main" id="{8E9DA97E-6DA2-DCF0-B996-AE39947116A8}"/>
              </a:ext>
            </a:extLst>
          </p:cNvPr>
          <p:cNvPicPr>
            <a:picLocks noChangeAspect="1"/>
          </p:cNvPicPr>
          <p:nvPr/>
        </p:nvPicPr>
        <p:blipFill>
          <a:blip r:embed="rId2"/>
          <a:stretch>
            <a:fillRect/>
          </a:stretch>
        </p:blipFill>
        <p:spPr>
          <a:xfrm>
            <a:off x="7063769" y="1753208"/>
            <a:ext cx="3368693" cy="3368693"/>
          </a:xfrm>
          <a:prstGeom prst="rect">
            <a:avLst/>
          </a:prstGeom>
        </p:spPr>
      </p:pic>
    </p:spTree>
    <p:extLst>
      <p:ext uri="{BB962C8B-B14F-4D97-AF65-F5344CB8AC3E}">
        <p14:creationId xmlns:p14="http://schemas.microsoft.com/office/powerpoint/2010/main" val="17376522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5231904" y="1844824"/>
            <a:ext cx="6624735" cy="4536504"/>
          </a:xfrm>
          <a:prstGeom prst="rect">
            <a:avLst/>
          </a:prstGeom>
        </p:spPr>
        <p:txBody>
          <a:bodyPr>
            <a:noAutofit/>
          </a:bodyPr>
          <a:lstStyle/>
          <a:p>
            <a:pPr algn="just">
              <a:lnSpc>
                <a:spcPct val="100000"/>
              </a:lnSpc>
            </a:pPr>
            <a:r>
              <a:rPr lang="hi-IN" sz="2800" dirty="0">
                <a:latin typeface="Open Sans" panose="020B0606030504020204" pitchFamily="34" charset="0"/>
                <a:ea typeface="Open Sans" panose="020B0606030504020204" pitchFamily="34" charset="0"/>
                <a:cs typeface="Open Sans" panose="020B0606030504020204" pitchFamily="34" charset="0"/>
              </a:rPr>
              <a:t>इस पाठ को पूरा करने के बाद आप निम्नलिखित बातें जान पाएँगे:-</a:t>
            </a:r>
            <a:endParaRPr lang="en-IN" sz="28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pPr>
            <a:r>
              <a:rPr lang="en-IN" sz="2800" dirty="0">
                <a:latin typeface="Open Sans" panose="020B0606030504020204" pitchFamily="34" charset="0"/>
                <a:ea typeface="Open Sans" panose="020B0606030504020204" pitchFamily="34" charset="0"/>
                <a:cs typeface="Open Sans" panose="020B0606030504020204" pitchFamily="34" charset="0"/>
              </a:rPr>
              <a:t>1.</a:t>
            </a:r>
            <a:r>
              <a:rPr lang="hi-IN" sz="2800" dirty="0">
                <a:latin typeface="Open Sans" panose="020B0606030504020204" pitchFamily="34" charset="0"/>
                <a:ea typeface="Open Sans" panose="020B0606030504020204" pitchFamily="34" charset="0"/>
                <a:cs typeface="Open Sans" panose="020B0606030504020204" pitchFamily="34" charset="0"/>
              </a:rPr>
              <a:t>भंडारण अवलोकन</a:t>
            </a:r>
            <a:endParaRPr lang="en-IN" sz="28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pPr>
            <a:r>
              <a:rPr lang="en-IN" sz="2800" dirty="0">
                <a:latin typeface="Open Sans" panose="020B0606030504020204" pitchFamily="34" charset="0"/>
                <a:ea typeface="Open Sans" panose="020B0606030504020204" pitchFamily="34" charset="0"/>
                <a:cs typeface="Open Sans" panose="020B0606030504020204" pitchFamily="34" charset="0"/>
              </a:rPr>
              <a:t>2.</a:t>
            </a:r>
            <a:r>
              <a:rPr lang="hi-IN" sz="2800" dirty="0">
                <a:latin typeface="Open Sans" panose="020B0606030504020204" pitchFamily="34" charset="0"/>
                <a:ea typeface="Open Sans" panose="020B0606030504020204" pitchFamily="34" charset="0"/>
                <a:cs typeface="Open Sans" panose="020B0606030504020204" pitchFamily="34" charset="0"/>
              </a:rPr>
              <a:t>भंडारण विकल्प</a:t>
            </a:r>
            <a:endParaRPr lang="en-IN" sz="28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pPr>
            <a:r>
              <a:rPr lang="en-IN" sz="2800" dirty="0">
                <a:latin typeface="Open Sans" panose="020B0606030504020204" pitchFamily="34" charset="0"/>
                <a:ea typeface="Open Sans" panose="020B0606030504020204" pitchFamily="34" charset="0"/>
                <a:cs typeface="Open Sans" panose="020B0606030504020204" pitchFamily="34" charset="0"/>
              </a:rPr>
              <a:t>3.</a:t>
            </a:r>
            <a:r>
              <a:rPr lang="hi-IN" sz="2800" dirty="0">
                <a:latin typeface="Open Sans" panose="020B0606030504020204" pitchFamily="34" charset="0"/>
                <a:ea typeface="Open Sans" panose="020B0606030504020204" pitchFamily="34" charset="0"/>
                <a:cs typeface="Open Sans" panose="020B0606030504020204" pitchFamily="34" charset="0"/>
              </a:rPr>
              <a:t>शवों का दीर्घकालिक भंडारण और निपटान</a:t>
            </a:r>
            <a:endParaRPr lang="en-IN" sz="28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pPr>
            <a:r>
              <a:rPr lang="en-IN" sz="2800" dirty="0">
                <a:latin typeface="Open Sans" panose="020B0606030504020204" pitchFamily="34" charset="0"/>
                <a:ea typeface="Open Sans" panose="020B0606030504020204" pitchFamily="34" charset="0"/>
                <a:cs typeface="Open Sans" panose="020B0606030504020204" pitchFamily="34" charset="0"/>
              </a:rPr>
              <a:t>4.</a:t>
            </a:r>
            <a:r>
              <a:rPr lang="hi-IN" sz="2800" dirty="0">
                <a:latin typeface="Open Sans" panose="020B0606030504020204" pitchFamily="34" charset="0"/>
                <a:ea typeface="Open Sans" panose="020B0606030504020204" pitchFamily="34" charset="0"/>
                <a:cs typeface="Open Sans" panose="020B0606030504020204" pitchFamily="34" charset="0"/>
              </a:rPr>
              <a:t>शवों के भंडारण और निपटान की विधि।</a:t>
            </a:r>
            <a:endParaRPr lang="en-IN" sz="36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Rounded Rectangle 1">
            <a:extLst>
              <a:ext uri="{FF2B5EF4-FFF2-40B4-BE49-F238E27FC236}">
                <a16:creationId xmlns:a16="http://schemas.microsoft.com/office/drawing/2014/main" id="{E5ADB3E2-ED94-1B3D-529E-AFBAAF13E57A}"/>
              </a:ext>
            </a:extLst>
          </p:cNvPr>
          <p:cNvSpPr/>
          <p:nvPr/>
        </p:nvSpPr>
        <p:spPr>
          <a:xfrm>
            <a:off x="609600" y="1236135"/>
            <a:ext cx="3962400" cy="812800"/>
          </a:xfrm>
          <a:prstGeom prst="roundRect">
            <a:avLst>
              <a:gd name="adj" fmla="val 50000"/>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sz="3733" b="1" u="sng" dirty="0">
                <a:solidFill>
                  <a:srgbClr val="C00000"/>
                </a:solidFill>
                <a:latin typeface="Open Sans "/>
                <a:ea typeface="Open Sans" panose="020B0606030504020204" pitchFamily="34" charset="0"/>
                <a:cs typeface="Open Sans" panose="020B0606030504020204" pitchFamily="34" charset="0"/>
              </a:rPr>
              <a:t>उद्देश्य</a:t>
            </a:r>
            <a:endParaRPr lang="en-US" sz="3733" b="1" u="sng" dirty="0">
              <a:solidFill>
                <a:srgbClr val="C00000"/>
              </a:solidFill>
              <a:latin typeface="Open Sans "/>
              <a:ea typeface="Open Sans" panose="020B0606030504020204" pitchFamily="34" charset="0"/>
              <a:cs typeface="Open Sans" panose="020B0606030504020204" pitchFamily="34" charset="0"/>
            </a:endParaRPr>
          </a:p>
        </p:txBody>
      </p:sp>
      <p:sp>
        <p:nvSpPr>
          <p:cNvPr id="5" name="Upon completing this lesson, you will be able to:">
            <a:extLst>
              <a:ext uri="{FF2B5EF4-FFF2-40B4-BE49-F238E27FC236}">
                <a16:creationId xmlns:a16="http://schemas.microsoft.com/office/drawing/2014/main" id="{7D1F6AF4-CCEC-88EF-B3A1-C495BA0EFFF0}"/>
              </a:ext>
            </a:extLst>
          </p:cNvPr>
          <p:cNvSpPr txBox="1">
            <a:spLocks/>
          </p:cNvSpPr>
          <p:nvPr/>
        </p:nvSpPr>
        <p:spPr>
          <a:xfrm>
            <a:off x="551385" y="2048935"/>
            <a:ext cx="4464496" cy="2421956"/>
          </a:xfrm>
          <a:prstGeom prst="rect">
            <a:avLst/>
          </a:prstGeom>
          <a:solidFill>
            <a:srgbClr val="E46C0A"/>
          </a:solidFill>
        </p:spPr>
        <p:txBody>
          <a:bodyPr lIns="118980" tIns="118980" rIns="118980" bIns="118980" anchor="t"/>
          <a:lstStyle>
            <a:lvl1pPr marL="0" marR="0" indent="0" algn="l" defTabSz="1896340" latinLnBrk="0">
              <a:lnSpc>
                <a:spcPct val="100000"/>
              </a:lnSpc>
              <a:spcBef>
                <a:spcPts val="2100"/>
              </a:spcBef>
              <a:spcAft>
                <a:spcPts val="0"/>
              </a:spcAft>
              <a:buClrTx/>
              <a:buSzTx/>
              <a:buFontTx/>
              <a:buNone/>
              <a:tabLst>
                <a:tab pos="2286000" algn="l"/>
                <a:tab pos="3644900" algn="l"/>
                <a:tab pos="5029200" algn="l"/>
                <a:tab pos="6388100" algn="l"/>
              </a:tabLst>
              <a:defRPr sz="4200" b="0" i="0" u="none" strike="noStrike" cap="none" spc="0" baseline="0">
                <a:solidFill>
                  <a:srgbClr val="000000"/>
                </a:solidFill>
                <a:uFillTx/>
                <a:latin typeface="Open Sans"/>
                <a:ea typeface="Open Sans"/>
                <a:cs typeface="Open Sans"/>
                <a:sym typeface="Open Sans"/>
              </a:defRPr>
            </a:lvl1pPr>
            <a:lvl2pPr marL="0" marR="0" indent="457200" algn="l" defTabSz="2438400" latinLnBrk="0">
              <a:lnSpc>
                <a:spcPct val="100000"/>
              </a:lnSpc>
              <a:spcBef>
                <a:spcPts val="1100"/>
              </a:spcBef>
              <a:spcAft>
                <a:spcPts val="0"/>
              </a:spcAft>
              <a:buClrTx/>
              <a:buSzTx/>
              <a:buFontTx/>
              <a:buNone/>
              <a:tabLst/>
              <a:defRPr sz="4800" b="0" i="1" u="none" strike="noStrike" cap="none" spc="0" baseline="0">
                <a:solidFill>
                  <a:srgbClr val="FFFFFF"/>
                </a:solidFill>
                <a:uFillTx/>
                <a:latin typeface="Verdana"/>
                <a:ea typeface="Verdana"/>
                <a:cs typeface="Verdana"/>
                <a:sym typeface="Verdana"/>
              </a:defRPr>
            </a:lvl2pPr>
            <a:lvl3pPr marL="0" marR="0" indent="914400" algn="l" defTabSz="2438400" latinLnBrk="0">
              <a:lnSpc>
                <a:spcPct val="100000"/>
              </a:lnSpc>
              <a:spcBef>
                <a:spcPts val="1100"/>
              </a:spcBef>
              <a:spcAft>
                <a:spcPts val="0"/>
              </a:spcAft>
              <a:buClrTx/>
              <a:buSzTx/>
              <a:buFontTx/>
              <a:buNone/>
              <a:tabLst/>
              <a:defRPr sz="4800" b="0" i="1" u="none" strike="noStrike" cap="none" spc="0" baseline="0">
                <a:solidFill>
                  <a:srgbClr val="FFFFFF"/>
                </a:solidFill>
                <a:uFillTx/>
                <a:latin typeface="Verdana"/>
                <a:ea typeface="Verdana"/>
                <a:cs typeface="Verdana"/>
                <a:sym typeface="Verdana"/>
              </a:defRPr>
            </a:lvl3pPr>
            <a:lvl4pPr marL="0" marR="0" indent="1371600" algn="l" defTabSz="2438400" latinLnBrk="0">
              <a:lnSpc>
                <a:spcPct val="100000"/>
              </a:lnSpc>
              <a:spcBef>
                <a:spcPts val="1100"/>
              </a:spcBef>
              <a:spcAft>
                <a:spcPts val="0"/>
              </a:spcAft>
              <a:buClrTx/>
              <a:buSzTx/>
              <a:buFontTx/>
              <a:buNone/>
              <a:tabLst/>
              <a:defRPr sz="4800" b="0" i="1" u="none" strike="noStrike" cap="none" spc="0" baseline="0">
                <a:solidFill>
                  <a:srgbClr val="FFFFFF"/>
                </a:solidFill>
                <a:uFillTx/>
                <a:latin typeface="Verdana"/>
                <a:ea typeface="Verdana"/>
                <a:cs typeface="Verdana"/>
                <a:sym typeface="Verdana"/>
              </a:defRPr>
            </a:lvl4pPr>
            <a:lvl5pPr marL="0" marR="0" indent="1828800" algn="l" defTabSz="2438400" latinLnBrk="0">
              <a:lnSpc>
                <a:spcPct val="100000"/>
              </a:lnSpc>
              <a:spcBef>
                <a:spcPts val="1100"/>
              </a:spcBef>
              <a:spcAft>
                <a:spcPts val="0"/>
              </a:spcAft>
              <a:buClrTx/>
              <a:buSzTx/>
              <a:buFontTx/>
              <a:buNone/>
              <a:tabLst/>
              <a:defRPr sz="4800" b="0" i="1" u="none" strike="noStrike" cap="none" spc="0" baseline="0">
                <a:solidFill>
                  <a:srgbClr val="FFFFFF"/>
                </a:solidFill>
                <a:uFillTx/>
                <a:latin typeface="Verdana"/>
                <a:ea typeface="Verdana"/>
                <a:cs typeface="Verdana"/>
                <a:sym typeface="Verdana"/>
              </a:defRPr>
            </a:lvl5pPr>
            <a:lvl6pPr marL="0" marR="0" indent="2286000" algn="l" defTabSz="2438400" latinLnBrk="0">
              <a:lnSpc>
                <a:spcPct val="100000"/>
              </a:lnSpc>
              <a:spcBef>
                <a:spcPts val="1100"/>
              </a:spcBef>
              <a:spcAft>
                <a:spcPts val="0"/>
              </a:spcAft>
              <a:buClrTx/>
              <a:buSzTx/>
              <a:buFontTx/>
              <a:buNone/>
              <a:tabLst/>
              <a:defRPr sz="4800" b="0" i="1" u="none" strike="noStrike" cap="none" spc="0" baseline="0">
                <a:solidFill>
                  <a:srgbClr val="FFFFFF"/>
                </a:solidFill>
                <a:uFillTx/>
                <a:latin typeface="Verdana"/>
                <a:ea typeface="Verdana"/>
                <a:cs typeface="Verdana"/>
                <a:sym typeface="Verdana"/>
              </a:defRPr>
            </a:lvl6pPr>
            <a:lvl7pPr marL="0" marR="0" indent="2743200" algn="l" defTabSz="2438400" latinLnBrk="0">
              <a:lnSpc>
                <a:spcPct val="100000"/>
              </a:lnSpc>
              <a:spcBef>
                <a:spcPts val="1100"/>
              </a:spcBef>
              <a:spcAft>
                <a:spcPts val="0"/>
              </a:spcAft>
              <a:buClrTx/>
              <a:buSzTx/>
              <a:buFontTx/>
              <a:buNone/>
              <a:tabLst/>
              <a:defRPr sz="4800" b="0" i="1" u="none" strike="noStrike" cap="none" spc="0" baseline="0">
                <a:solidFill>
                  <a:srgbClr val="FFFFFF"/>
                </a:solidFill>
                <a:uFillTx/>
                <a:latin typeface="Verdana"/>
                <a:ea typeface="Verdana"/>
                <a:cs typeface="Verdana"/>
                <a:sym typeface="Verdana"/>
              </a:defRPr>
            </a:lvl7pPr>
            <a:lvl8pPr marL="0" marR="0" indent="3200400" algn="l" defTabSz="2438400" latinLnBrk="0">
              <a:lnSpc>
                <a:spcPct val="100000"/>
              </a:lnSpc>
              <a:spcBef>
                <a:spcPts val="1100"/>
              </a:spcBef>
              <a:spcAft>
                <a:spcPts val="0"/>
              </a:spcAft>
              <a:buClrTx/>
              <a:buSzTx/>
              <a:buFontTx/>
              <a:buNone/>
              <a:tabLst/>
              <a:defRPr sz="4800" b="0" i="1" u="none" strike="noStrike" cap="none" spc="0" baseline="0">
                <a:solidFill>
                  <a:srgbClr val="FFFFFF"/>
                </a:solidFill>
                <a:uFillTx/>
                <a:latin typeface="Verdana"/>
                <a:ea typeface="Verdana"/>
                <a:cs typeface="Verdana"/>
                <a:sym typeface="Verdana"/>
              </a:defRPr>
            </a:lvl8pPr>
            <a:lvl9pPr marL="0" marR="0" indent="3657600" algn="l" defTabSz="2438400" latinLnBrk="0">
              <a:lnSpc>
                <a:spcPct val="100000"/>
              </a:lnSpc>
              <a:spcBef>
                <a:spcPts val="1100"/>
              </a:spcBef>
              <a:spcAft>
                <a:spcPts val="0"/>
              </a:spcAft>
              <a:buClrTx/>
              <a:buSzTx/>
              <a:buFontTx/>
              <a:buNone/>
              <a:tabLst/>
              <a:defRPr sz="4800" b="0" i="1" u="none" strike="noStrike" cap="none" spc="0" baseline="0">
                <a:solidFill>
                  <a:srgbClr val="FFFFFF"/>
                </a:solidFill>
                <a:uFillTx/>
                <a:latin typeface="Verdana"/>
                <a:ea typeface="Verdana"/>
                <a:cs typeface="Verdana"/>
                <a:sym typeface="Verdana"/>
              </a:defRPr>
            </a:lvl9pPr>
          </a:lstStyle>
          <a:p>
            <a:r>
              <a:rPr lang="en-US" sz="2800" dirty="0" err="1"/>
              <a:t>इस</a:t>
            </a:r>
            <a:r>
              <a:rPr lang="en-US" sz="2800" dirty="0"/>
              <a:t> </a:t>
            </a:r>
            <a:r>
              <a:rPr lang="en-US" sz="2800" dirty="0" err="1"/>
              <a:t>पाठ</a:t>
            </a:r>
            <a:r>
              <a:rPr lang="en-US" sz="2800" dirty="0"/>
              <a:t> </a:t>
            </a:r>
            <a:r>
              <a:rPr lang="hi-IN" sz="2800" dirty="0"/>
              <a:t>का अध्ययन </a:t>
            </a:r>
            <a:r>
              <a:rPr lang="en-US" sz="2800" dirty="0" err="1"/>
              <a:t>करने</a:t>
            </a:r>
            <a:r>
              <a:rPr lang="en-US" sz="2800" dirty="0"/>
              <a:t> </a:t>
            </a:r>
            <a:r>
              <a:rPr lang="en-US" sz="2800" dirty="0" err="1"/>
              <a:t>पर</a:t>
            </a:r>
            <a:r>
              <a:rPr lang="en-US" sz="2800" dirty="0"/>
              <a:t> </a:t>
            </a:r>
            <a:r>
              <a:rPr lang="en-US" sz="2800" dirty="0" err="1"/>
              <a:t>आप</a:t>
            </a:r>
            <a:r>
              <a:rPr lang="en-US" sz="2800" dirty="0"/>
              <a:t> </a:t>
            </a:r>
            <a:r>
              <a:rPr lang="en-US" sz="2800" dirty="0" err="1"/>
              <a:t>निम्नलिखित</a:t>
            </a:r>
            <a:r>
              <a:rPr lang="en-US" sz="2800" dirty="0"/>
              <a:t> </a:t>
            </a:r>
            <a:r>
              <a:rPr lang="hi-IN" sz="2800" dirty="0"/>
              <a:t>बातों से अवगत </a:t>
            </a:r>
            <a:r>
              <a:rPr lang="en-US" sz="2800" dirty="0" err="1"/>
              <a:t>होंगे</a:t>
            </a:r>
            <a:r>
              <a:rPr lang="en-US" sz="2800" dirty="0"/>
              <a:t>:</a:t>
            </a:r>
          </a:p>
        </p:txBody>
      </p:sp>
      <p:sp>
        <p:nvSpPr>
          <p:cNvPr id="2" name="Slide Number Placeholder 1">
            <a:extLst>
              <a:ext uri="{FF2B5EF4-FFF2-40B4-BE49-F238E27FC236}">
                <a16:creationId xmlns:a16="http://schemas.microsoft.com/office/drawing/2014/main" id="{BC901504-3942-EB96-CAB0-83EC9254F650}"/>
              </a:ext>
            </a:extLst>
          </p:cNvPr>
          <p:cNvSpPr>
            <a:spLocks noGrp="1"/>
          </p:cNvSpPr>
          <p:nvPr>
            <p:ph type="sldNum" sz="quarter" idx="4294967295"/>
          </p:nvPr>
        </p:nvSpPr>
        <p:spPr>
          <a:xfrm>
            <a:off x="8610600" y="6356350"/>
            <a:ext cx="2743200" cy="365125"/>
          </a:xfrm>
          <a:prstGeom prst="rect">
            <a:avLst/>
          </a:prstGeom>
        </p:spPr>
        <p:txBody>
          <a:bodyPr/>
          <a:lstStyle/>
          <a:p>
            <a:pPr algn="r"/>
            <a:fld id="{900BB0C9-0A2A-4628-860A-D634F7FBCC30}" type="slidenum">
              <a:rPr lang="en-IN" smtClean="0"/>
              <a:pPr algn="r"/>
              <a:t>2</a:t>
            </a:fld>
            <a:endParaRPr lang="en-IN"/>
          </a:p>
        </p:txBody>
      </p:sp>
    </p:spTree>
    <p:extLst>
      <p:ext uri="{BB962C8B-B14F-4D97-AF65-F5344CB8AC3E}">
        <p14:creationId xmlns:p14="http://schemas.microsoft.com/office/powerpoint/2010/main" val="2313368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0"/>
            <a:ext cx="12039600" cy="67818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2" name="Slide Number Placeholder 1">
            <a:extLst>
              <a:ext uri="{FF2B5EF4-FFF2-40B4-BE49-F238E27FC236}">
                <a16:creationId xmlns:a16="http://schemas.microsoft.com/office/drawing/2014/main" id="{1FD6900A-37B1-25E8-DEA8-CD370440BD42}"/>
              </a:ext>
            </a:extLst>
          </p:cNvPr>
          <p:cNvSpPr>
            <a:spLocks noGrp="1"/>
          </p:cNvSpPr>
          <p:nvPr>
            <p:ph type="sldNum" sz="quarter" idx="12"/>
          </p:nvPr>
        </p:nvSpPr>
        <p:spPr/>
        <p:txBody>
          <a:bodyPr/>
          <a:lstStyle/>
          <a:p>
            <a:pPr algn="r"/>
            <a:fld id="{2BB1E14F-796C-409E-9B94-89634ADD74DA}" type="slidenum">
              <a:rPr lang="en-IN" smtClean="0"/>
              <a:pPr algn="r"/>
              <a:t>20</a:t>
            </a:fld>
            <a:endParaRPr lang="en-IN" dirty="0"/>
          </a:p>
        </p:txBody>
      </p:sp>
      <p:sp>
        <p:nvSpPr>
          <p:cNvPr id="5" name="Rounded Rectangle">
            <a:extLst>
              <a:ext uri="{FF2B5EF4-FFF2-40B4-BE49-F238E27FC236}">
                <a16:creationId xmlns:a16="http://schemas.microsoft.com/office/drawing/2014/main" id="{84E5656A-9707-D91F-731E-B05F3A2105A5}"/>
              </a:ext>
            </a:extLst>
          </p:cNvPr>
          <p:cNvSpPr/>
          <p:nvPr/>
        </p:nvSpPr>
        <p:spPr>
          <a:xfrm>
            <a:off x="4217365" y="145669"/>
            <a:ext cx="6805306" cy="6261862"/>
          </a:xfrm>
          <a:prstGeom prst="roundRect">
            <a:avLst>
              <a:gd name="adj" fmla="val 1583"/>
            </a:avLst>
          </a:prstGeom>
          <a:solidFill>
            <a:srgbClr val="EAEAEA"/>
          </a:solidFill>
          <a:ln w="12700">
            <a:miter lim="400000"/>
          </a:ln>
        </p:spPr>
        <p:txBody>
          <a:bodyPr lIns="39142" tIns="39142" rIns="39142" bIns="39142"/>
          <a:lstStyle/>
          <a:p>
            <a:endParaRPr sz="2400" dirty="0">
              <a:latin typeface="Open Sans"/>
            </a:endParaRPr>
          </a:p>
        </p:txBody>
      </p:sp>
      <p:sp>
        <p:nvSpPr>
          <p:cNvPr id="6" name="Duties of…">
            <a:extLst>
              <a:ext uri="{FF2B5EF4-FFF2-40B4-BE49-F238E27FC236}">
                <a16:creationId xmlns:a16="http://schemas.microsoft.com/office/drawing/2014/main" id="{848F74B0-1F3A-240E-68E6-62D0EC9F3863}"/>
              </a:ext>
            </a:extLst>
          </p:cNvPr>
          <p:cNvSpPr txBox="1"/>
          <p:nvPr/>
        </p:nvSpPr>
        <p:spPr>
          <a:xfrm>
            <a:off x="339566" y="3230213"/>
            <a:ext cx="3724569" cy="118704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9142" tIns="39142" rIns="39142" bIns="39142">
            <a:spAutoFit/>
          </a:bodyPr>
          <a:lstStyle/>
          <a:p>
            <a:pPr algn="ctr"/>
            <a:r>
              <a:rPr lang="en-US" sz="4000" b="1" dirty="0">
                <a:latin typeface="Open sans"/>
              </a:rPr>
              <a:t> </a:t>
            </a:r>
            <a:r>
              <a:rPr lang="hi-IN" sz="7200" b="1" dirty="0">
                <a:latin typeface="Kokila" panose="020B0604020202020204" pitchFamily="34" charset="0"/>
                <a:cs typeface="Kokila" panose="020B0604020202020204" pitchFamily="34" charset="0"/>
              </a:rPr>
              <a:t>धन्यवाद </a:t>
            </a:r>
            <a:r>
              <a:rPr lang="en-US" sz="7200" b="1" dirty="0">
                <a:latin typeface="Kokila" panose="020B0604020202020204" pitchFamily="34" charset="0"/>
                <a:cs typeface="Kokila" panose="020B0604020202020204" pitchFamily="34" charset="0"/>
              </a:rPr>
              <a:t> </a:t>
            </a:r>
            <a:r>
              <a:rPr lang="en-US" sz="4000" dirty="0">
                <a:latin typeface="Open sans"/>
              </a:rPr>
              <a:t> </a:t>
            </a:r>
          </a:p>
        </p:txBody>
      </p:sp>
      <p:sp>
        <p:nvSpPr>
          <p:cNvPr id="3" name="PEER | CSSR | INDIA">
            <a:extLst>
              <a:ext uri="{FF2B5EF4-FFF2-40B4-BE49-F238E27FC236}">
                <a16:creationId xmlns:a16="http://schemas.microsoft.com/office/drawing/2014/main" id="{B31CCC9C-9FD0-F7D0-4FD3-48C98E655398}"/>
              </a:ext>
            </a:extLst>
          </p:cNvPr>
          <p:cNvSpPr txBox="1"/>
          <p:nvPr/>
        </p:nvSpPr>
        <p:spPr>
          <a:xfrm>
            <a:off x="468406" y="6341324"/>
            <a:ext cx="2321279" cy="263714"/>
          </a:xfrm>
          <a:prstGeom prst="rect">
            <a:avLst/>
          </a:prstGeom>
          <a:ln w="12700">
            <a:miter lim="400000"/>
          </a:ln>
          <a:extLst>
            <a:ext uri="{C572A759-6A51-4108-AA02-DFA0A04FC94B}">
              <ma14:wrappingTextBoxFlag xmlns:lc="http://schemas.openxmlformats.org/drawingml/2006/lockedCanvas"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defPPr marR="0" lvl="0" algn="l" rtl="0">
              <a:lnSpc>
                <a:spcPct val="100000"/>
              </a:lnSpc>
              <a:spcBef>
                <a:spcPts val="0"/>
              </a:spcBef>
              <a:spcAft>
                <a:spcPts val="0"/>
              </a:spcAft>
            </a:defPPr>
            <a:lvl1pPr marR="0" lvl="0" algn="ctr" defTabSz="2438400" rtl="0">
              <a:lnSpc>
                <a:spcPct val="100000"/>
              </a:lnSpc>
              <a:spcBef>
                <a:spcPts val="600"/>
              </a:spcBef>
              <a:spcAft>
                <a:spcPts val="0"/>
              </a:spcAft>
              <a:buClr>
                <a:srgbClr val="000000"/>
              </a:buClr>
              <a:buFont typeface="Arial"/>
              <a:defRPr sz="2400" b="0" i="0" u="none" strike="noStrike" cap="none" spc="120">
                <a:solidFill>
                  <a:srgbClr val="535353"/>
                </a:solidFill>
                <a:latin typeface="Open Sans Semibold"/>
                <a:ea typeface="Open Sans Semibold"/>
                <a:cs typeface="Open Sans Semibold"/>
                <a:sym typeface="Open Sans Semibold"/>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l" rtl="0"/>
            <a:r>
              <a:rPr lang="en-IN" sz="1200" dirty="0">
                <a:solidFill>
                  <a:srgbClr val="FF0000"/>
                </a:solidFill>
              </a:rPr>
              <a:t>केन्द्रीय सशस्त्र पुलिस बल</a:t>
            </a:r>
            <a:r>
              <a:rPr sz="1200" dirty="0">
                <a:solidFill>
                  <a:srgbClr val="FF0000"/>
                </a:solidFill>
              </a:rPr>
              <a:t> </a:t>
            </a:r>
            <a:r>
              <a:rPr lang="en-US" sz="1200" dirty="0">
                <a:solidFill>
                  <a:srgbClr val="FF0000"/>
                </a:solidFill>
              </a:rPr>
              <a:t>सीएसएसआर</a:t>
            </a:r>
            <a:r>
              <a:rPr sz="1200" dirty="0">
                <a:solidFill>
                  <a:srgbClr val="FF0000"/>
                </a:solidFill>
              </a:rPr>
              <a:t>|भारत</a:t>
            </a:r>
          </a:p>
        </p:txBody>
      </p:sp>
      <p:pic>
        <p:nvPicPr>
          <p:cNvPr id="7" name="Picture 6">
            <a:extLst>
              <a:ext uri="{FF2B5EF4-FFF2-40B4-BE49-F238E27FC236}">
                <a16:creationId xmlns:a16="http://schemas.microsoft.com/office/drawing/2014/main" id="{1DD48B15-A9C0-EE1B-3D81-F56F09CD7EC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11824" y="1124744"/>
            <a:ext cx="6336704" cy="4917661"/>
          </a:xfrm>
          <a:prstGeom prst="rect">
            <a:avLst/>
          </a:prstGeom>
        </p:spPr>
      </p:pic>
    </p:spTree>
    <p:extLst>
      <p:ext uri="{BB962C8B-B14F-4D97-AF65-F5344CB8AC3E}">
        <p14:creationId xmlns:p14="http://schemas.microsoft.com/office/powerpoint/2010/main" val="1708063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65F6F3-DAF3-FB07-1BC0-A6788CAFA6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9FE509-3415-A573-E707-ECC0DC184F4C}"/>
              </a:ext>
            </a:extLst>
          </p:cNvPr>
          <p:cNvSpPr>
            <a:spLocks noGrp="1"/>
          </p:cNvSpPr>
          <p:nvPr>
            <p:ph type="ctrTitle" idx="4294967295"/>
          </p:nvPr>
        </p:nvSpPr>
        <p:spPr>
          <a:xfrm>
            <a:off x="310561" y="2276872"/>
            <a:ext cx="4201263" cy="1326009"/>
          </a:xfrm>
          <a:prstGeom prst="rect">
            <a:avLst/>
          </a:prstGeom>
        </p:spPr>
        <p:txBody>
          <a:bodyPr>
            <a:normAutofit/>
          </a:bodyPr>
          <a:lstStyle/>
          <a:p>
            <a:r>
              <a:rPr lang="hi-IN" sz="4400" b="1" u="sng"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भंडारण अवलोकन</a:t>
            </a:r>
            <a:endParaRPr lang="en-IN" sz="4400" b="1" u="sng"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3" name="Subtitle 2">
            <a:extLst>
              <a:ext uri="{FF2B5EF4-FFF2-40B4-BE49-F238E27FC236}">
                <a16:creationId xmlns:a16="http://schemas.microsoft.com/office/drawing/2014/main" id="{45B10171-F856-06DE-88EC-814DD09B473E}"/>
              </a:ext>
            </a:extLst>
          </p:cNvPr>
          <p:cNvSpPr>
            <a:spLocks noGrp="1"/>
          </p:cNvSpPr>
          <p:nvPr>
            <p:ph type="subTitle" idx="4294967295"/>
          </p:nvPr>
        </p:nvSpPr>
        <p:spPr>
          <a:xfrm>
            <a:off x="4439816" y="1844824"/>
            <a:ext cx="7416823" cy="4464496"/>
          </a:xfrm>
          <a:prstGeom prst="rect">
            <a:avLst/>
          </a:prstGeom>
        </p:spPr>
        <p:txBody>
          <a:bodyPr>
            <a:noAutofit/>
          </a:bodyPr>
          <a:lstStyle/>
          <a:p>
            <a:pPr marL="801688" indent="-801688" algn="just">
              <a:lnSpc>
                <a:spcPct val="100000"/>
              </a:lnSpc>
              <a:buFont typeface="Wingdings" pitchFamily="2" charset="2"/>
              <a:buChar char="Ø"/>
            </a:pPr>
            <a:r>
              <a:rPr lang="hi-IN" sz="2800" dirty="0">
                <a:latin typeface="Open Sans" panose="020B0606030504020204" pitchFamily="34" charset="0"/>
                <a:ea typeface="Open Sans" panose="020B0606030504020204" pitchFamily="34" charset="0"/>
                <a:cs typeface="Open Sans" panose="020B0606030504020204" pitchFamily="34" charset="0"/>
              </a:rPr>
              <a:t>कोल्ड स्टोरेज के बिना अपघटन तेज़ी से होता है।</a:t>
            </a:r>
            <a:endParaRPr lang="en-IN" sz="2800" dirty="0">
              <a:latin typeface="Open Sans" panose="020B0606030504020204" pitchFamily="34" charset="0"/>
              <a:ea typeface="Open Sans" panose="020B0606030504020204" pitchFamily="34" charset="0"/>
              <a:cs typeface="Open Sans" panose="020B0606030504020204" pitchFamily="34" charset="0"/>
            </a:endParaRPr>
          </a:p>
          <a:p>
            <a:pPr marL="801688" indent="-801688" algn="just">
              <a:lnSpc>
                <a:spcPct val="100000"/>
              </a:lnSpc>
              <a:buFont typeface="Wingdings" pitchFamily="2" charset="2"/>
              <a:buChar char="Ø"/>
            </a:pPr>
            <a:r>
              <a:rPr lang="hi-IN" sz="2800" dirty="0">
                <a:latin typeface="Open Sans" panose="020B0606030504020204" pitchFamily="34" charset="0"/>
                <a:ea typeface="Open Sans" panose="020B0606030504020204" pitchFamily="34" charset="0"/>
                <a:cs typeface="Open Sans" panose="020B0606030504020204" pitchFamily="34" charset="0"/>
              </a:rPr>
              <a:t>गर्म जलवायु में 12 से 48 घंटों के भीतर, अपघटन इतना आगे बढ़ जाता है कि चेहरे की पहचान करना संभव नहीं होता।</a:t>
            </a:r>
            <a:endParaRPr lang="en-IN" sz="2800" dirty="0">
              <a:latin typeface="Open Sans" panose="020B0606030504020204" pitchFamily="34" charset="0"/>
              <a:ea typeface="Open Sans" panose="020B0606030504020204" pitchFamily="34" charset="0"/>
              <a:cs typeface="Open Sans" panose="020B0606030504020204" pitchFamily="34" charset="0"/>
            </a:endParaRPr>
          </a:p>
          <a:p>
            <a:pPr marL="801688" indent="-801688" algn="just">
              <a:lnSpc>
                <a:spcPct val="100000"/>
              </a:lnSpc>
              <a:buFont typeface="Wingdings" pitchFamily="2" charset="2"/>
              <a:buChar char="Ø"/>
            </a:pPr>
            <a:r>
              <a:rPr lang="hi-IN" sz="2800" dirty="0">
                <a:latin typeface="Open Sans" panose="020B0606030504020204" pitchFamily="34" charset="0"/>
                <a:ea typeface="Open Sans" panose="020B0606030504020204" pitchFamily="34" charset="0"/>
                <a:cs typeface="Open Sans" panose="020B0606030504020204" pitchFamily="34" charset="0"/>
              </a:rPr>
              <a:t>कोल्ड स्टोरेज अपघटन की दर को धीमा कर देता है और पहचान के लिए शरीर को सुरक्षित रखता है।</a:t>
            </a:r>
            <a:endParaRPr lang="en-IN" sz="28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7EC7F7A5-2413-C8EE-64E4-D42570ADB2FF}"/>
              </a:ext>
            </a:extLst>
          </p:cNvPr>
          <p:cNvSpPr>
            <a:spLocks noGrp="1"/>
          </p:cNvSpPr>
          <p:nvPr>
            <p:ph type="sldNum" sz="quarter" idx="4294967295"/>
          </p:nvPr>
        </p:nvSpPr>
        <p:spPr>
          <a:xfrm>
            <a:off x="8610600" y="6356350"/>
            <a:ext cx="2743200" cy="365125"/>
          </a:xfrm>
          <a:prstGeom prst="rect">
            <a:avLst/>
          </a:prstGeom>
        </p:spPr>
        <p:txBody>
          <a:bodyPr/>
          <a:lstStyle/>
          <a:p>
            <a:pPr algn="r"/>
            <a:fld id="{900BB0C9-0A2A-4628-860A-D634F7FBCC30}" type="slidenum">
              <a:rPr lang="en-IN" smtClean="0"/>
              <a:pPr algn="r"/>
              <a:t>3</a:t>
            </a:fld>
            <a:endParaRPr lang="en-IN" dirty="0"/>
          </a:p>
        </p:txBody>
      </p:sp>
    </p:spTree>
    <p:extLst>
      <p:ext uri="{BB962C8B-B14F-4D97-AF65-F5344CB8AC3E}">
        <p14:creationId xmlns:p14="http://schemas.microsoft.com/office/powerpoint/2010/main" val="3089398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83832" y="980728"/>
            <a:ext cx="7272808" cy="5400600"/>
          </a:xfrm>
          <a:prstGeom prst="rect">
            <a:avLst/>
          </a:prstGeom>
        </p:spPr>
        <p:txBody>
          <a:bodyPr>
            <a:noAutofit/>
          </a:bodyPr>
          <a:lstStyle/>
          <a:p>
            <a:pPr algn="just">
              <a:lnSpc>
                <a:spcPct val="150000"/>
              </a:lnSpc>
              <a:buFont typeface="Wingdings" pitchFamily="2" charset="2"/>
              <a:buChar char="Ø"/>
            </a:pPr>
            <a:r>
              <a:rPr lang="hi-IN" sz="2400" dirty="0">
                <a:latin typeface="Open Sans" panose="020B0606030504020204" pitchFamily="34" charset="0"/>
                <a:ea typeface="Open Sans" panose="020B0606030504020204" pitchFamily="34" charset="0"/>
                <a:cs typeface="Open Sans" panose="020B0606030504020204" pitchFamily="34" charset="0"/>
              </a:rPr>
              <a:t>भंडारण का कोई भी विकल्प इस्तेमाल किया जाए, प्रत्येक शव या उसके अंग को भंडारण से पहले बॉडी बैग में या चादर में लपेटकर रखना चाहिए।</a:t>
            </a:r>
            <a:endParaRPr lang="en-IN" sz="24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50000"/>
              </a:lnSpc>
              <a:buFont typeface="Wingdings" pitchFamily="2" charset="2"/>
              <a:buChar char="Ø"/>
            </a:pPr>
            <a:r>
              <a:rPr lang="hi-IN" sz="2400" dirty="0">
                <a:latin typeface="Open Sans" panose="020B0606030504020204" pitchFamily="34" charset="0"/>
                <a:ea typeface="Open Sans" panose="020B0606030504020204" pitchFamily="34" charset="0"/>
                <a:cs typeface="Open Sans" panose="020B0606030504020204" pitchFamily="34" charset="0"/>
              </a:rPr>
              <a:t>विशिष्ट पहचान संख्या वाले वाटरप्रूफ लेबल (जैसे, सीलबंद प्लास्टिक में कागज़) का इस्तेमाल किया जाना चाहिए (अध्याय 6, शवों की पहचान, में बॉक्स 6.1 देखें)। शवों या बॉडी बैग/चादरों पर पहचान संख्या न लिखें क्योंकि भंडारण के दौरान ये आसानी से मिट जाती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7" name="Title 1">
            <a:extLst>
              <a:ext uri="{FF2B5EF4-FFF2-40B4-BE49-F238E27FC236}">
                <a16:creationId xmlns:a16="http://schemas.microsoft.com/office/drawing/2014/main" id="{2532FE55-998F-8F12-A05D-9493B1539C59}"/>
              </a:ext>
            </a:extLst>
          </p:cNvPr>
          <p:cNvSpPr txBox="1">
            <a:spLocks/>
          </p:cNvSpPr>
          <p:nvPr/>
        </p:nvSpPr>
        <p:spPr>
          <a:xfrm>
            <a:off x="911424" y="2996952"/>
            <a:ext cx="3431585" cy="132600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hi-IN" b="1" u="sng"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भंडारण अवलोकन</a:t>
            </a:r>
            <a:endParaRPr lang="en-IN" b="1" u="sng"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B20514F9-70E4-0B88-C22D-0C62F1D66ADD}"/>
              </a:ext>
            </a:extLst>
          </p:cNvPr>
          <p:cNvSpPr>
            <a:spLocks noGrp="1"/>
          </p:cNvSpPr>
          <p:nvPr>
            <p:ph type="sldNum" sz="quarter" idx="4294967295"/>
          </p:nvPr>
        </p:nvSpPr>
        <p:spPr>
          <a:xfrm>
            <a:off x="8610600" y="6356350"/>
            <a:ext cx="2743200" cy="365125"/>
          </a:xfrm>
          <a:prstGeom prst="rect">
            <a:avLst/>
          </a:prstGeom>
        </p:spPr>
        <p:txBody>
          <a:bodyPr/>
          <a:lstStyle/>
          <a:p>
            <a:pPr algn="r"/>
            <a:fld id="{900BB0C9-0A2A-4628-860A-D634F7FBCC30}" type="slidenum">
              <a:rPr lang="en-IN" smtClean="0"/>
              <a:pPr algn="r"/>
              <a:t>4</a:t>
            </a:fld>
            <a:endParaRPr lang="en-IN"/>
          </a:p>
        </p:txBody>
      </p:sp>
    </p:spTree>
    <p:extLst>
      <p:ext uri="{BB962C8B-B14F-4D97-AF65-F5344CB8AC3E}">
        <p14:creationId xmlns:p14="http://schemas.microsoft.com/office/powerpoint/2010/main" val="1446343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07368" y="3068960"/>
            <a:ext cx="4186808" cy="1143000"/>
          </a:xfrm>
          <a:prstGeom prst="rect">
            <a:avLst/>
          </a:prstGeom>
        </p:spPr>
        <p:txBody>
          <a:bodyPr>
            <a:normAutofit/>
          </a:bodyPr>
          <a:lstStyle/>
          <a:p>
            <a:pPr algn="ctr"/>
            <a:r>
              <a:rPr lang="hi-IN" sz="3600" b="1" u="sng"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प्रशीतन</a:t>
            </a:r>
            <a:endParaRPr lang="en-IN" sz="3600" b="1" u="sng"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4294967295"/>
          </p:nvPr>
        </p:nvSpPr>
        <p:spPr>
          <a:xfrm>
            <a:off x="4594176" y="1124744"/>
            <a:ext cx="6697960" cy="4351338"/>
          </a:xfrm>
          <a:prstGeom prst="rect">
            <a:avLst/>
          </a:prstGeom>
        </p:spPr>
        <p:txBody>
          <a:bodyPr>
            <a:normAutofit fontScale="77500" lnSpcReduction="20000"/>
          </a:bodyPr>
          <a:lstStyle/>
          <a:p>
            <a:pPr marL="627063" indent="-627063" algn="just">
              <a:lnSpc>
                <a:spcPct val="150000"/>
              </a:lnSpc>
              <a:buFont typeface="Wingdings" pitchFamily="2" charset="2"/>
              <a:buChar char="Ø"/>
            </a:pPr>
            <a:r>
              <a:rPr lang="en-US" dirty="0">
                <a:latin typeface="Open Sans" panose="020B0606030504020204" pitchFamily="34" charset="0"/>
                <a:ea typeface="Open Sans" panose="020B0606030504020204" pitchFamily="34" charset="0"/>
                <a:cs typeface="Open Sans" panose="020B0606030504020204" pitchFamily="34" charset="0"/>
              </a:rPr>
              <a:t>2°C </a:t>
            </a:r>
            <a:r>
              <a:rPr lang="hi-IN" dirty="0">
                <a:latin typeface="Open Sans" panose="020B0606030504020204" pitchFamily="34" charset="0"/>
                <a:ea typeface="Open Sans" panose="020B0606030504020204" pitchFamily="34" charset="0"/>
                <a:cs typeface="Open Sans" panose="020B0606030504020204" pitchFamily="34" charset="0"/>
              </a:rPr>
              <a:t>और 4°</a:t>
            </a:r>
            <a:r>
              <a:rPr lang="en-US" dirty="0">
                <a:latin typeface="Open Sans" panose="020B0606030504020204" pitchFamily="34" charset="0"/>
                <a:ea typeface="Open Sans" panose="020B0606030504020204" pitchFamily="34" charset="0"/>
                <a:cs typeface="Open Sans" panose="020B0606030504020204" pitchFamily="34" charset="0"/>
              </a:rPr>
              <a:t>C </a:t>
            </a:r>
            <a:r>
              <a:rPr lang="hi-IN" dirty="0">
                <a:latin typeface="Open Sans" panose="020B0606030504020204" pitchFamily="34" charset="0"/>
                <a:ea typeface="Open Sans" panose="020B0606030504020204" pitchFamily="34" charset="0"/>
                <a:cs typeface="Open Sans" panose="020B0606030504020204" pitchFamily="34" charset="0"/>
              </a:rPr>
              <a:t>के बीच का रेफ्रिजरेशन सबसे अच्छा विकल्प है।</a:t>
            </a:r>
            <a:endParaRPr lang="en-IN" dirty="0">
              <a:latin typeface="Open Sans" panose="020B0606030504020204" pitchFamily="34" charset="0"/>
              <a:ea typeface="Open Sans" panose="020B0606030504020204" pitchFamily="34" charset="0"/>
              <a:cs typeface="Open Sans" panose="020B0606030504020204" pitchFamily="34" charset="0"/>
            </a:endParaRPr>
          </a:p>
          <a:p>
            <a:pPr marL="627063" indent="-627063" algn="just">
              <a:lnSpc>
                <a:spcPct val="150000"/>
              </a:lnSpc>
              <a:buFont typeface="Wingdings" pitchFamily="2" charset="2"/>
              <a:buChar char="Ø"/>
            </a:pPr>
            <a:r>
              <a:rPr lang="hi-IN" dirty="0">
                <a:latin typeface="Open Sans" panose="020B0606030504020204" pitchFamily="34" charset="0"/>
                <a:ea typeface="Open Sans" panose="020B0606030504020204" pitchFamily="34" charset="0"/>
                <a:cs typeface="Open Sans" panose="020B0606030504020204" pitchFamily="34" charset="0"/>
              </a:rPr>
              <a:t>वाणिज्यिक शिपिंग कंपनियों द्वारा इस्तेमाल किए जाने वाले रेफ्रिजरेटेड परिवहन कंटेनरों का इस्तेमाल 50 शवों तक के भंडारण के लिए किया जा सकता है।</a:t>
            </a:r>
            <a:endParaRPr lang="en-IN" dirty="0">
              <a:latin typeface="Open Sans" panose="020B0606030504020204" pitchFamily="34" charset="0"/>
              <a:ea typeface="Open Sans" panose="020B0606030504020204" pitchFamily="34" charset="0"/>
              <a:cs typeface="Open Sans" panose="020B0606030504020204" pitchFamily="34" charset="0"/>
            </a:endParaRPr>
          </a:p>
          <a:p>
            <a:pPr marL="627063" indent="-627063" algn="just">
              <a:lnSpc>
                <a:spcPct val="150000"/>
              </a:lnSpc>
              <a:buFont typeface="Wingdings" pitchFamily="2" charset="2"/>
              <a:buChar char="Ø"/>
            </a:pPr>
            <a:r>
              <a:rPr lang="hi-IN" dirty="0">
                <a:latin typeface="Open Sans" panose="020B0606030504020204" pitchFamily="34" charset="0"/>
                <a:ea typeface="Open Sans" panose="020B0606030504020204" pitchFamily="34" charset="0"/>
                <a:cs typeface="Open Sans" panose="020B0606030504020204" pitchFamily="34" charset="0"/>
              </a:rPr>
              <a:t>आपदा स्थल पर पर्याप्त कंटेनर शायद ही कभी उपलब्ध होते हैं और रेफ्रिजरेशन उपलब्ध होने तक वैकल्पिक भंडारण विकल्पों का उपयोग किया जाना चाहिए।</a:t>
            </a:r>
            <a:endParaRPr lang="en-IN"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83435520-0940-1D5C-F57C-7106126866AB}"/>
              </a:ext>
            </a:extLst>
          </p:cNvPr>
          <p:cNvSpPr>
            <a:spLocks noGrp="1"/>
          </p:cNvSpPr>
          <p:nvPr>
            <p:ph type="sldNum" sz="quarter" idx="4294967295"/>
          </p:nvPr>
        </p:nvSpPr>
        <p:spPr>
          <a:xfrm>
            <a:off x="8610600" y="6356350"/>
            <a:ext cx="2743200" cy="365125"/>
          </a:xfrm>
          <a:prstGeom prst="rect">
            <a:avLst/>
          </a:prstGeom>
        </p:spPr>
        <p:txBody>
          <a:bodyPr/>
          <a:lstStyle/>
          <a:p>
            <a:pPr algn="r"/>
            <a:fld id="{900BB0C9-0A2A-4628-860A-D634F7FBCC30}" type="slidenum">
              <a:rPr lang="en-IN" smtClean="0"/>
              <a:pPr algn="r"/>
              <a:t>5</a:t>
            </a:fld>
            <a:endParaRPr lang="en-IN"/>
          </a:p>
        </p:txBody>
      </p:sp>
    </p:spTree>
    <p:extLst>
      <p:ext uri="{BB962C8B-B14F-4D97-AF65-F5344CB8AC3E}">
        <p14:creationId xmlns:p14="http://schemas.microsoft.com/office/powerpoint/2010/main" val="24217896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79376" y="2692735"/>
            <a:ext cx="3672408" cy="1143000"/>
          </a:xfrm>
          <a:prstGeom prst="rect">
            <a:avLst/>
          </a:prstGeom>
        </p:spPr>
        <p:txBody>
          <a:bodyPr>
            <a:normAutofit/>
          </a:bodyPr>
          <a:lstStyle/>
          <a:p>
            <a:pPr algn="ctr"/>
            <a:r>
              <a:rPr lang="hi-IN" b="1" u="sng"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अस्थायी दफन</a:t>
            </a:r>
            <a:endParaRPr lang="en-IN" b="1" u="sng"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4294967295"/>
          </p:nvPr>
        </p:nvSpPr>
        <p:spPr>
          <a:xfrm>
            <a:off x="4439816" y="1196752"/>
            <a:ext cx="7344816" cy="5904656"/>
          </a:xfrm>
          <a:prstGeom prst="rect">
            <a:avLst/>
          </a:prstGeom>
        </p:spPr>
        <p:txBody>
          <a:bodyPr>
            <a:noAutofit/>
          </a:bodyPr>
          <a:lstStyle/>
          <a:p>
            <a:pPr>
              <a:lnSpc>
                <a:spcPct val="150000"/>
              </a:lnSpc>
              <a:buFont typeface="Wingdings" pitchFamily="2" charset="2"/>
              <a:buChar char="Ø"/>
            </a:pPr>
            <a:r>
              <a:rPr lang="hi-IN" sz="2400" dirty="0">
                <a:latin typeface="Open Sans" panose="020B0606030504020204" pitchFamily="34" charset="0"/>
                <a:ea typeface="Open Sans" panose="020B0606030504020204" pitchFamily="34" charset="0"/>
                <a:cs typeface="Open Sans" panose="020B0606030504020204" pitchFamily="34" charset="0"/>
              </a:rPr>
              <a:t>अस्थायी दफ़नाना तत्काल भंडारण के लिए एक अच्छा विकल्प है जहाँ कोई अन्य तरीका उपलब्ध नहीं है, या जहाँ दीर्घकालिक अस्थायी भंडारण की आवश्यकता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buFont typeface="Wingdings" pitchFamily="2" charset="2"/>
              <a:buChar char="Ø"/>
            </a:pPr>
            <a:r>
              <a:rPr lang="hi-IN" sz="2400" dirty="0">
                <a:latin typeface="Open Sans" panose="020B0606030504020204" pitchFamily="34" charset="0"/>
                <a:ea typeface="Open Sans" panose="020B0606030504020204" pitchFamily="34" charset="0"/>
                <a:cs typeface="Open Sans" panose="020B0606030504020204" pitchFamily="34" charset="0"/>
              </a:rPr>
              <a:t>भूमिगत तापमान सतह की तुलना में कम होता है, जिससे प्राकृतिक प्रशीतन मिलता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buFont typeface="Wingdings" pitchFamily="2" charset="2"/>
              <a:buChar char="Ø"/>
            </a:pPr>
            <a:r>
              <a:rPr lang="hi-IN" sz="2400" dirty="0">
                <a:latin typeface="Open Sans" panose="020B0606030504020204" pitchFamily="34" charset="0"/>
                <a:ea typeface="Open Sans" panose="020B0606030504020204" pitchFamily="34" charset="0"/>
                <a:cs typeface="Open Sans" panose="020B0606030504020204" pitchFamily="34" charset="0"/>
              </a:rPr>
              <a:t>भविष्य में शवों के स्थान और उनकी प्राप्ति सुनिश्चित करने के लिए अस्थायी दफ़नाने के स्थानों का निर्माण निम्नलिखित तरीके से किया जाना चाहिए:</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0FDD2A8A-B88E-2A36-C75C-E1A4E74AB53C}"/>
              </a:ext>
            </a:extLst>
          </p:cNvPr>
          <p:cNvSpPr>
            <a:spLocks noGrp="1"/>
          </p:cNvSpPr>
          <p:nvPr>
            <p:ph type="sldNum" sz="quarter" idx="4294967295"/>
          </p:nvPr>
        </p:nvSpPr>
        <p:spPr>
          <a:xfrm>
            <a:off x="8610600" y="6356350"/>
            <a:ext cx="2743200" cy="365125"/>
          </a:xfrm>
          <a:prstGeom prst="rect">
            <a:avLst/>
          </a:prstGeom>
        </p:spPr>
        <p:txBody>
          <a:bodyPr/>
          <a:lstStyle/>
          <a:p>
            <a:pPr algn="r"/>
            <a:fld id="{900BB0C9-0A2A-4628-860A-D634F7FBCC30}" type="slidenum">
              <a:rPr lang="en-IN" smtClean="0"/>
              <a:pPr algn="r"/>
              <a:t>6</a:t>
            </a:fld>
            <a:endParaRPr lang="en-IN"/>
          </a:p>
        </p:txBody>
      </p:sp>
    </p:spTree>
    <p:extLst>
      <p:ext uri="{BB962C8B-B14F-4D97-AF65-F5344CB8AC3E}">
        <p14:creationId xmlns:p14="http://schemas.microsoft.com/office/powerpoint/2010/main" val="2074013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351584" y="1268760"/>
            <a:ext cx="8280920" cy="4882102"/>
          </a:xfrm>
          <a:prstGeom prst="rect">
            <a:avLst/>
          </a:prstGeom>
        </p:spPr>
        <p:txBody>
          <a:bodyPr>
            <a:normAutofit/>
          </a:bodyPr>
          <a:lstStyle/>
          <a:p>
            <a:pPr algn="just">
              <a:lnSpc>
                <a:spcPct val="100000"/>
              </a:lnSpc>
              <a:buFont typeface="Wingdings" panose="05000000000000000000" pitchFamily="2" charset="2"/>
              <a:buChar char="§"/>
            </a:pPr>
            <a:r>
              <a:rPr lang="hi-IN" sz="2400" dirty="0">
                <a:latin typeface="Open Sans" panose="020B0606030504020204" pitchFamily="34" charset="0"/>
                <a:ea typeface="Open Sans" panose="020B0606030504020204" pitchFamily="34" charset="0"/>
                <a:cs typeface="Open Sans" panose="020B0606030504020204" pitchFamily="34" charset="0"/>
              </a:rPr>
              <a:t>कम संख्या में शवों के लिए अलग-अलग दफ़नाएँ और अधिक संख्या में शवों के लिए खाई में दफ़नाएँ।</a:t>
            </a:r>
            <a:endParaRPr lang="en-IN" sz="24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buFont typeface="Wingdings" panose="05000000000000000000" pitchFamily="2" charset="2"/>
              <a:buChar char="§"/>
            </a:pPr>
            <a:r>
              <a:rPr lang="hi-IN" sz="2400" dirty="0">
                <a:latin typeface="Open Sans" panose="020B0606030504020204" pitchFamily="34" charset="0"/>
                <a:ea typeface="Open Sans" panose="020B0606030504020204" pitchFamily="34" charset="0"/>
                <a:cs typeface="Open Sans" panose="020B0606030504020204" pitchFamily="34" charset="0"/>
              </a:rPr>
              <a:t> दफ़नाने की जगह 1.5 मीटर गहरी और पीने के पानी के स्रोतों से कम से कम 200 मीटर दूर होनी चाहिए। </a:t>
            </a:r>
            <a:endParaRPr lang="en-IN" sz="24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buFont typeface="Wingdings" panose="05000000000000000000" pitchFamily="2" charset="2"/>
              <a:buChar char="§"/>
            </a:pPr>
            <a:r>
              <a:rPr lang="hi-IN" sz="2400" dirty="0">
                <a:latin typeface="Open Sans" panose="020B0606030504020204" pitchFamily="34" charset="0"/>
                <a:ea typeface="Open Sans" panose="020B0606030504020204" pitchFamily="34" charset="0"/>
                <a:cs typeface="Open Sans" panose="020B0606030504020204" pitchFamily="34" charset="0"/>
              </a:rPr>
              <a:t>शवों के बीच 0.4 मीटर की दूरी रखें।</a:t>
            </a:r>
            <a:endParaRPr lang="en-IN" sz="24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buFont typeface="Wingdings" panose="05000000000000000000" pitchFamily="2" charset="2"/>
              <a:buChar char="§"/>
            </a:pPr>
            <a:r>
              <a:rPr lang="hi-IN" sz="2400" dirty="0">
                <a:latin typeface="Open Sans" panose="020B0606030504020204" pitchFamily="34" charset="0"/>
                <a:ea typeface="Open Sans" panose="020B0606030504020204" pitchFamily="34" charset="0"/>
                <a:cs typeface="Open Sans" panose="020B0606030504020204" pitchFamily="34" charset="0"/>
              </a:rPr>
              <a:t> शवों को केवल एक ही परत में रखें (एक के ऊपर एक नहीं)।</a:t>
            </a:r>
            <a:endParaRPr lang="en-IN" sz="24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buFont typeface="Wingdings" panose="05000000000000000000" pitchFamily="2" charset="2"/>
              <a:buChar char="§"/>
            </a:pPr>
            <a:r>
              <a:rPr lang="hi-IN" sz="2400" dirty="0">
                <a:latin typeface="Open Sans" panose="020B0606030504020204" pitchFamily="34" charset="0"/>
                <a:ea typeface="Open Sans" panose="020B0606030504020204" pitchFamily="34" charset="0"/>
                <a:cs typeface="Open Sans" panose="020B0606030504020204" pitchFamily="34" charset="0"/>
              </a:rPr>
              <a:t>प्रत्येक शव को स्पष्ट रूप से चिह्नित करें और ज़मीनी स्तर पर उनकी स्थिति अंकित करें।</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E0414782-5B39-9FD1-C1DA-BA20448E237C}"/>
              </a:ext>
            </a:extLst>
          </p:cNvPr>
          <p:cNvSpPr>
            <a:spLocks noGrp="1"/>
          </p:cNvSpPr>
          <p:nvPr>
            <p:ph type="sldNum" sz="quarter" idx="4294967295"/>
          </p:nvPr>
        </p:nvSpPr>
        <p:spPr>
          <a:xfrm>
            <a:off x="8610600" y="6356350"/>
            <a:ext cx="2743200" cy="365125"/>
          </a:xfrm>
          <a:prstGeom prst="rect">
            <a:avLst/>
          </a:prstGeom>
        </p:spPr>
        <p:txBody>
          <a:bodyPr/>
          <a:lstStyle/>
          <a:p>
            <a:pPr algn="r"/>
            <a:fld id="{900BB0C9-0A2A-4628-860A-D634F7FBCC30}" type="slidenum">
              <a:rPr lang="en-IN" smtClean="0"/>
              <a:pPr algn="r"/>
              <a:t>7</a:t>
            </a:fld>
            <a:endParaRPr lang="en-IN"/>
          </a:p>
        </p:txBody>
      </p:sp>
    </p:spTree>
    <p:extLst>
      <p:ext uri="{BB962C8B-B14F-4D97-AF65-F5344CB8AC3E}">
        <p14:creationId xmlns:p14="http://schemas.microsoft.com/office/powerpoint/2010/main" val="41129467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emporary burial of dead bodies in parallel trench graves: Thailand post-Tsunami disaster period, December 2004. Adapted from Morgan et al. [12]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368" y="1196752"/>
            <a:ext cx="11449272" cy="5104098"/>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1235968" y="6156012"/>
            <a:ext cx="9972600" cy="369332"/>
          </a:xfrm>
          <a:prstGeom prst="rect">
            <a:avLst/>
          </a:prstGeom>
        </p:spPr>
        <p:txBody>
          <a:bodyPr wrap="square">
            <a:spAutoFit/>
          </a:bodyPr>
          <a:lstStyle/>
          <a:p>
            <a:pPr algn="ctr"/>
            <a:r>
              <a:rPr lang="hi-IN" b="1" dirty="0"/>
              <a:t>26 दिसंबर 2004 को सुनामी आपदा के बाद थाईलैंड में शवों का अस्थायी दफन।</a:t>
            </a:r>
            <a:endParaRPr lang="en-IN" b="1" dirty="0"/>
          </a:p>
        </p:txBody>
      </p:sp>
      <p:sp>
        <p:nvSpPr>
          <p:cNvPr id="2" name="Slide Number Placeholder 1">
            <a:extLst>
              <a:ext uri="{FF2B5EF4-FFF2-40B4-BE49-F238E27FC236}">
                <a16:creationId xmlns:a16="http://schemas.microsoft.com/office/drawing/2014/main" id="{356278FE-71BA-99C2-7D81-5A408C152707}"/>
              </a:ext>
            </a:extLst>
          </p:cNvPr>
          <p:cNvSpPr>
            <a:spLocks noGrp="1"/>
          </p:cNvSpPr>
          <p:nvPr>
            <p:ph type="sldNum" sz="quarter" idx="4294967295"/>
          </p:nvPr>
        </p:nvSpPr>
        <p:spPr>
          <a:xfrm>
            <a:off x="8610600" y="6356350"/>
            <a:ext cx="2743200" cy="365125"/>
          </a:xfrm>
          <a:prstGeom prst="rect">
            <a:avLst/>
          </a:prstGeom>
        </p:spPr>
        <p:txBody>
          <a:bodyPr/>
          <a:lstStyle/>
          <a:p>
            <a:pPr algn="r"/>
            <a:fld id="{900BB0C9-0A2A-4628-860A-D634F7FBCC30}" type="slidenum">
              <a:rPr lang="en-IN" smtClean="0"/>
              <a:pPr algn="r"/>
              <a:t>8</a:t>
            </a:fld>
            <a:endParaRPr lang="en-IN"/>
          </a:p>
        </p:txBody>
      </p:sp>
    </p:spTree>
    <p:extLst>
      <p:ext uri="{BB962C8B-B14F-4D97-AF65-F5344CB8AC3E}">
        <p14:creationId xmlns:p14="http://schemas.microsoft.com/office/powerpoint/2010/main" val="33988202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23392" y="3001516"/>
            <a:ext cx="2458616" cy="854968"/>
          </a:xfrm>
          <a:prstGeom prst="rect">
            <a:avLst/>
          </a:prstGeom>
        </p:spPr>
        <p:txBody>
          <a:bodyPr>
            <a:normAutofit/>
          </a:bodyPr>
          <a:lstStyle/>
          <a:p>
            <a:pPr algn="ctr"/>
            <a:r>
              <a:rPr lang="hi-IN" sz="3600" b="1" u="sng"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सूखी बर्फ</a:t>
            </a:r>
            <a:endParaRPr lang="en-IN" sz="3600" b="1" u="sng"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4294967295"/>
          </p:nvPr>
        </p:nvSpPr>
        <p:spPr>
          <a:xfrm>
            <a:off x="4007768" y="1124745"/>
            <a:ext cx="7992888" cy="5544615"/>
          </a:xfrm>
          <a:prstGeom prst="rect">
            <a:avLst/>
          </a:prstGeom>
        </p:spPr>
        <p:txBody>
          <a:bodyPr>
            <a:noAutofit/>
          </a:bodyPr>
          <a:lstStyle/>
          <a:p>
            <a:pPr marL="0" indent="0" algn="just">
              <a:lnSpc>
                <a:spcPct val="150000"/>
              </a:lnSpc>
              <a:buNone/>
            </a:pPr>
            <a:r>
              <a:rPr lang="hi-IN" sz="2400" dirty="0">
                <a:latin typeface="Open Sans" panose="020B0606030504020204" pitchFamily="34" charset="0"/>
                <a:ea typeface="Open Sans" panose="020B0606030504020204" pitchFamily="34" charset="0"/>
                <a:cs typeface="Open Sans" panose="020B0606030504020204" pitchFamily="34" charset="0"/>
              </a:rPr>
              <a:t>सूखी बर्फ [-78.5°</a:t>
            </a:r>
            <a:r>
              <a:rPr lang="en-US" sz="2400" dirty="0">
                <a:latin typeface="Open Sans" panose="020B0606030504020204" pitchFamily="34" charset="0"/>
                <a:ea typeface="Open Sans" panose="020B0606030504020204" pitchFamily="34" charset="0"/>
                <a:cs typeface="Open Sans" panose="020B0606030504020204" pitchFamily="34" charset="0"/>
              </a:rPr>
              <a:t>C </a:t>
            </a:r>
            <a:r>
              <a:rPr lang="hi-IN" sz="2400" dirty="0">
                <a:latin typeface="Open Sans" panose="020B0606030504020204" pitchFamily="34" charset="0"/>
                <a:ea typeface="Open Sans" panose="020B0606030504020204" pitchFamily="34" charset="0"/>
                <a:cs typeface="Open Sans" panose="020B0606030504020204" pitchFamily="34" charset="0"/>
              </a:rPr>
              <a:t>पर जमी कार्बन डाइऑक्साइड (</a:t>
            </a:r>
            <a:r>
              <a:rPr lang="en-US" sz="2400" dirty="0">
                <a:latin typeface="Open Sans" panose="020B0606030504020204" pitchFamily="34" charset="0"/>
                <a:ea typeface="Open Sans" panose="020B0606030504020204" pitchFamily="34" charset="0"/>
                <a:cs typeface="Open Sans" panose="020B0606030504020204" pitchFamily="34" charset="0"/>
              </a:rPr>
              <a:t>CO2)] </a:t>
            </a:r>
            <a:r>
              <a:rPr lang="hi-IN" sz="2400" dirty="0">
                <a:latin typeface="Open Sans" panose="020B0606030504020204" pitchFamily="34" charset="0"/>
                <a:ea typeface="Open Sans" panose="020B0606030504020204" pitchFamily="34" charset="0"/>
                <a:cs typeface="Open Sans" panose="020B0606030504020204" pitchFamily="34" charset="0"/>
              </a:rPr>
              <a:t>अल्पकालिक भंडारण के लिए उपयुक्त हो सकती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a:p>
            <a:pPr marL="0" indent="0" algn="just">
              <a:lnSpc>
                <a:spcPct val="150000"/>
              </a:lnSpc>
              <a:buNone/>
            </a:pPr>
            <a:r>
              <a:rPr lang="hi-IN" sz="2400" dirty="0">
                <a:latin typeface="Open Sans" panose="020B0606030504020204" pitchFamily="34" charset="0"/>
                <a:ea typeface="Open Sans" panose="020B0606030504020204" pitchFamily="34" charset="0"/>
                <a:cs typeface="Open Sans" panose="020B0606030504020204" pitchFamily="34" charset="0"/>
              </a:rPr>
              <a:t>✴ सूखी बर्फ को शवों के ऊपर नहीं रखना चाहिए, भले ही उन्हें लपेटा गया हो, क्योंकि इससे शव को नुकसान पहुँच सकता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a:p>
            <a:pPr marL="0" indent="0" algn="just">
              <a:lnSpc>
                <a:spcPct val="150000"/>
              </a:lnSpc>
              <a:buNone/>
            </a:pPr>
            <a:r>
              <a:rPr lang="hi-IN" sz="2400" dirty="0">
                <a:latin typeface="Open Sans" panose="020B0606030504020204" pitchFamily="34" charset="0"/>
                <a:ea typeface="Open Sans" panose="020B0606030504020204" pitchFamily="34" charset="0"/>
                <a:cs typeface="Open Sans" panose="020B0606030504020204" pitchFamily="34" charset="0"/>
              </a:rPr>
              <a:t>✴ लगभग 20 शवों के समूहों के चारों ओर सूखी बर्फ की एक नीची दीवार (अर्थात, 0.5 मीटर ऊँची) बनाएँ और उसे प्लास्टिक शीट, तिरपाल या तंबू से ढक दें।</a:t>
            </a:r>
            <a:endParaRPr lang="en-IN" sz="2400" dirty="0">
              <a:latin typeface="Open Sans" panose="020B0606030504020204" pitchFamily="34" charset="0"/>
              <a:ea typeface="Open Sans" panose="020B0606030504020204" pitchFamily="34" charset="0"/>
              <a:cs typeface="Open Sans" panose="020B0606030504020204" pitchFamily="34" charset="0"/>
            </a:endParaRPr>
          </a:p>
          <a:p>
            <a:pPr marL="0" indent="0" algn="just">
              <a:lnSpc>
                <a:spcPct val="150000"/>
              </a:lnSpc>
              <a:buNone/>
            </a:pPr>
            <a:r>
              <a:rPr lang="hi-IN" sz="2400" dirty="0">
                <a:latin typeface="Open Sans" panose="020B0606030504020204" pitchFamily="34" charset="0"/>
                <a:ea typeface="Open Sans" panose="020B0606030504020204" pitchFamily="34" charset="0"/>
                <a:cs typeface="Open Sans" panose="020B0606030504020204" pitchFamily="34" charset="0"/>
              </a:rPr>
              <a:t>✴ बाहर के तापमान के आधार पर, प्रति शव, प्रति दिन लगभग 10 किलोग्राम सूखी बर्फ की आवश्यकता होती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6CA46A4A-85D5-1D91-7254-532CF53241FE}"/>
              </a:ext>
            </a:extLst>
          </p:cNvPr>
          <p:cNvSpPr>
            <a:spLocks noGrp="1"/>
          </p:cNvSpPr>
          <p:nvPr>
            <p:ph type="sldNum" sz="quarter" idx="4294967295"/>
          </p:nvPr>
        </p:nvSpPr>
        <p:spPr>
          <a:xfrm>
            <a:off x="8610600" y="6356350"/>
            <a:ext cx="2743200" cy="365125"/>
          </a:xfrm>
          <a:prstGeom prst="rect">
            <a:avLst/>
          </a:prstGeom>
        </p:spPr>
        <p:txBody>
          <a:bodyPr/>
          <a:lstStyle/>
          <a:p>
            <a:pPr algn="r"/>
            <a:fld id="{900BB0C9-0A2A-4628-860A-D634F7FBCC30}" type="slidenum">
              <a:rPr lang="en-IN" smtClean="0"/>
              <a:pPr algn="r"/>
              <a:t>9</a:t>
            </a:fld>
            <a:endParaRPr lang="en-IN"/>
          </a:p>
        </p:txBody>
      </p:sp>
    </p:spTree>
    <p:extLst>
      <p:ext uri="{BB962C8B-B14F-4D97-AF65-F5344CB8AC3E}">
        <p14:creationId xmlns:p14="http://schemas.microsoft.com/office/powerpoint/2010/main" val="139311574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179</TotalTime>
  <Words>1333</Words>
  <Application>Microsoft Office PowerPoint</Application>
  <PresentationFormat>Widescreen</PresentationFormat>
  <Paragraphs>99</Paragraphs>
  <Slides>20</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20</vt:i4>
      </vt:variant>
    </vt:vector>
  </HeadingPairs>
  <TitlesOfParts>
    <vt:vector size="30" baseType="lpstr">
      <vt:lpstr>Arial</vt:lpstr>
      <vt:lpstr>Arial Black</vt:lpstr>
      <vt:lpstr>Calibri</vt:lpstr>
      <vt:lpstr>Kokila</vt:lpstr>
      <vt:lpstr>Open sans</vt:lpstr>
      <vt:lpstr>Open sans</vt:lpstr>
      <vt:lpstr>Open Sans </vt:lpstr>
      <vt:lpstr>Times New Roman</vt:lpstr>
      <vt:lpstr>Wingdings</vt:lpstr>
      <vt:lpstr>Office Theme</vt:lpstr>
      <vt:lpstr>     </vt:lpstr>
      <vt:lpstr>PowerPoint Presentation</vt:lpstr>
      <vt:lpstr>भंडारण अवलोकन</vt:lpstr>
      <vt:lpstr>PowerPoint Presentation</vt:lpstr>
      <vt:lpstr>प्रशीतन</vt:lpstr>
      <vt:lpstr>अस्थायी दफन</vt:lpstr>
      <vt:lpstr>PowerPoint Presentation</vt:lpstr>
      <vt:lpstr>PowerPoint Presentation</vt:lpstr>
      <vt:lpstr>सूखी बर्फ</vt:lpstr>
      <vt:lpstr>PowerPoint Presentation</vt:lpstr>
      <vt:lpstr>बर्फ</vt:lpstr>
      <vt:lpstr>शवों का दीर्घकालिक भंडारण और निपटान</vt:lpstr>
      <vt:lpstr>निपटान की विधि / दीर्घकालिक भंडारण</vt:lpstr>
      <vt:lpstr>दफन स्थलों का स्थान</vt:lpstr>
      <vt:lpstr>जल स्रोतों से दूरी</vt:lpstr>
      <vt:lpstr>पीने के पानी के कुओं से कब्रों की अनुशंसित दूरी</vt:lpstr>
      <vt:lpstr>कब्र निर्माण</vt:lpstr>
      <vt:lpstr>कब्र निर्माण</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govind bhagat</dc:creator>
  <cp:lastModifiedBy>TRG BR 1</cp:lastModifiedBy>
  <cp:revision>29</cp:revision>
  <dcterms:created xsi:type="dcterms:W3CDTF">2020-12-29T15:53:58Z</dcterms:created>
  <dcterms:modified xsi:type="dcterms:W3CDTF">2025-12-19T11:43:57Z</dcterms:modified>
</cp:coreProperties>
</file>