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24384000" cy="13716000"/>
  <p:notesSz cx="6858000" cy="9144000"/>
  <p:defaultTextStyle>
    <a:defPPr marL="0" marR="0" lvl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</a:defRPr>
    </a:defPPr>
    <a:lvl1pPr marL="0" marR="0" lvl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1pPr>
    <a:lvl2pPr marL="0" marR="0" lvl="1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2pPr>
    <a:lvl3pPr marL="0" marR="0" lvl="2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3pPr>
    <a:lvl4pPr marL="0" marR="0" lvl="3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4pPr>
    <a:lvl5pPr marL="0" marR="0" lvl="4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5pPr>
    <a:lvl6pPr marL="0" marR="0" lvl="5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6pPr>
    <a:lvl7pPr marL="0" marR="0" lvl="6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7pPr>
    <a:lvl8pPr marL="0" marR="0" lvl="7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8pPr>
    <a:lvl9pPr marL="0" marR="0" lvl="8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>
        <a:ln>
          <a:noFill/>
        </a:ln>
        <a:solidFill>
          <a:srgbClr val="000000"/>
        </a:solidFill>
        <a:effectLst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0DA41A-3952-4FB7-8F87-28E342CCB1BD}" v="2" dt="2025-11-29T07:09:42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020" y="6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JAY YADAV" userId="2517e3d847476262" providerId="LiveId" clId="{07DD569D-5DB5-4489-A8B8-8262889BA340}"/>
    <pc:docChg chg="undo custSel modSld">
      <pc:chgData name="AJAY YADAV" userId="2517e3d847476262" providerId="LiveId" clId="{07DD569D-5DB5-4489-A8B8-8262889BA340}" dt="2025-11-29T07:43:10.092" v="255" actId="20577"/>
      <pc:docMkLst>
        <pc:docMk/>
      </pc:docMkLst>
      <pc:sldChg chg="modSp mod">
        <pc:chgData name="AJAY YADAV" userId="2517e3d847476262" providerId="LiveId" clId="{07DD569D-5DB5-4489-A8B8-8262889BA340}" dt="2025-11-29T07:06:28.693" v="13" actId="20577"/>
        <pc:sldMkLst>
          <pc:docMk/>
          <pc:sldMk cId="0" sldId="256"/>
        </pc:sldMkLst>
        <pc:spChg chg="mod">
          <ac:chgData name="AJAY YADAV" userId="2517e3d847476262" providerId="LiveId" clId="{07DD569D-5DB5-4489-A8B8-8262889BA340}" dt="2025-11-29T07:06:28.693" v="13" actId="20577"/>
          <ac:spMkLst>
            <pc:docMk/>
            <pc:sldMk cId="0" sldId="256"/>
            <ac:spMk id="4" creationId="{2E9EC43E-C7B1-EF48-5F3B-E2AF3723BE8A}"/>
          </ac:spMkLst>
        </pc:spChg>
      </pc:sldChg>
      <pc:sldChg chg="modSp mod">
        <pc:chgData name="AJAY YADAV" userId="2517e3d847476262" providerId="LiveId" clId="{07DD569D-5DB5-4489-A8B8-8262889BA340}" dt="2025-11-29T07:10:07.324" v="24" actId="113"/>
        <pc:sldMkLst>
          <pc:docMk/>
          <pc:sldMk cId="2443631024" sldId="261"/>
        </pc:sldMkLst>
        <pc:spChg chg="mod">
          <ac:chgData name="AJAY YADAV" userId="2517e3d847476262" providerId="LiveId" clId="{07DD569D-5DB5-4489-A8B8-8262889BA340}" dt="2025-11-29T07:10:07.324" v="24" actId="113"/>
          <ac:spMkLst>
            <pc:docMk/>
            <pc:sldMk cId="2443631024" sldId="261"/>
            <ac:spMk id="7" creationId="{3199C275-5762-1C7F-D3B2-4F4F075E9014}"/>
          </ac:spMkLst>
        </pc:spChg>
      </pc:sldChg>
      <pc:sldChg chg="modSp mod">
        <pc:chgData name="AJAY YADAV" userId="2517e3d847476262" providerId="LiveId" clId="{07DD569D-5DB5-4489-A8B8-8262889BA340}" dt="2025-11-29T07:18:10.838" v="59" actId="20577"/>
        <pc:sldMkLst>
          <pc:docMk/>
          <pc:sldMk cId="2027489358" sldId="265"/>
        </pc:sldMkLst>
        <pc:spChg chg="mod">
          <ac:chgData name="AJAY YADAV" userId="2517e3d847476262" providerId="LiveId" clId="{07DD569D-5DB5-4489-A8B8-8262889BA340}" dt="2025-11-29T07:18:10.838" v="59" actId="20577"/>
          <ac:spMkLst>
            <pc:docMk/>
            <pc:sldMk cId="2027489358" sldId="265"/>
            <ac:spMk id="2" creationId="{17A37D57-B73E-E1E8-2E34-6EA7A8CE0374}"/>
          </ac:spMkLst>
        </pc:spChg>
      </pc:sldChg>
      <pc:sldChg chg="modSp mod">
        <pc:chgData name="AJAY YADAV" userId="2517e3d847476262" providerId="LiveId" clId="{07DD569D-5DB5-4489-A8B8-8262889BA340}" dt="2025-11-29T07:22:19.414" v="93" actId="20577"/>
        <pc:sldMkLst>
          <pc:docMk/>
          <pc:sldMk cId="430432519" sldId="266"/>
        </pc:sldMkLst>
        <pc:spChg chg="mod">
          <ac:chgData name="AJAY YADAV" userId="2517e3d847476262" providerId="LiveId" clId="{07DD569D-5DB5-4489-A8B8-8262889BA340}" dt="2025-11-29T07:22:19.414" v="93" actId="20577"/>
          <ac:spMkLst>
            <pc:docMk/>
            <pc:sldMk cId="430432519" sldId="266"/>
            <ac:spMk id="10" creationId="{7CE40E67-FCAE-5FC5-419F-EE4E92BA4142}"/>
          </ac:spMkLst>
        </pc:spChg>
      </pc:sldChg>
      <pc:sldChg chg="modSp mod">
        <pc:chgData name="AJAY YADAV" userId="2517e3d847476262" providerId="LiveId" clId="{07DD569D-5DB5-4489-A8B8-8262889BA340}" dt="2025-11-29T07:26:15.627" v="142" actId="6549"/>
        <pc:sldMkLst>
          <pc:docMk/>
          <pc:sldMk cId="961781348" sldId="269"/>
        </pc:sldMkLst>
        <pc:spChg chg="mod">
          <ac:chgData name="AJAY YADAV" userId="2517e3d847476262" providerId="LiveId" clId="{07DD569D-5DB5-4489-A8B8-8262889BA340}" dt="2025-11-29T07:26:15.627" v="142" actId="6549"/>
          <ac:spMkLst>
            <pc:docMk/>
            <pc:sldMk cId="961781348" sldId="269"/>
            <ac:spMk id="10" creationId="{613B4F62-9C76-1429-3F86-CFF5F9ACDC8F}"/>
          </ac:spMkLst>
        </pc:spChg>
      </pc:sldChg>
      <pc:sldChg chg="modSp mod">
        <pc:chgData name="AJAY YADAV" userId="2517e3d847476262" providerId="LiveId" clId="{07DD569D-5DB5-4489-A8B8-8262889BA340}" dt="2025-11-29T07:27:21.306" v="151" actId="20577"/>
        <pc:sldMkLst>
          <pc:docMk/>
          <pc:sldMk cId="200527039" sldId="270"/>
        </pc:sldMkLst>
        <pc:spChg chg="mod">
          <ac:chgData name="AJAY YADAV" userId="2517e3d847476262" providerId="LiveId" clId="{07DD569D-5DB5-4489-A8B8-8262889BA340}" dt="2025-11-29T07:27:21.306" v="151" actId="20577"/>
          <ac:spMkLst>
            <pc:docMk/>
            <pc:sldMk cId="200527039" sldId="270"/>
            <ac:spMk id="2" creationId="{59F39FAA-5251-845A-ADF4-3E6F9A357633}"/>
          </ac:spMkLst>
        </pc:spChg>
      </pc:sldChg>
      <pc:sldChg chg="modSp mod">
        <pc:chgData name="AJAY YADAV" userId="2517e3d847476262" providerId="LiveId" clId="{07DD569D-5DB5-4489-A8B8-8262889BA340}" dt="2025-11-29T07:28:41.515" v="153" actId="20577"/>
        <pc:sldMkLst>
          <pc:docMk/>
          <pc:sldMk cId="1967968669" sldId="271"/>
        </pc:sldMkLst>
        <pc:spChg chg="mod">
          <ac:chgData name="AJAY YADAV" userId="2517e3d847476262" providerId="LiveId" clId="{07DD569D-5DB5-4489-A8B8-8262889BA340}" dt="2025-11-29T07:28:41.515" v="153" actId="20577"/>
          <ac:spMkLst>
            <pc:docMk/>
            <pc:sldMk cId="1967968669" sldId="271"/>
            <ac:spMk id="2" creationId="{746A908A-7B41-537F-D646-4306DFB5B883}"/>
          </ac:spMkLst>
        </pc:spChg>
      </pc:sldChg>
      <pc:sldChg chg="modSp mod">
        <pc:chgData name="AJAY YADAV" userId="2517e3d847476262" providerId="LiveId" clId="{07DD569D-5DB5-4489-A8B8-8262889BA340}" dt="2025-11-29T07:35:24.009" v="242" actId="20577"/>
        <pc:sldMkLst>
          <pc:docMk/>
          <pc:sldMk cId="903505316" sldId="275"/>
        </pc:sldMkLst>
        <pc:spChg chg="mod">
          <ac:chgData name="AJAY YADAV" userId="2517e3d847476262" providerId="LiveId" clId="{07DD569D-5DB5-4489-A8B8-8262889BA340}" dt="2025-11-29T07:35:24.009" v="242" actId="20577"/>
          <ac:spMkLst>
            <pc:docMk/>
            <pc:sldMk cId="903505316" sldId="275"/>
            <ac:spMk id="10" creationId="{C130EE7C-FEB7-BA2A-0E99-55C31C5AA772}"/>
          </ac:spMkLst>
        </pc:spChg>
      </pc:sldChg>
      <pc:sldChg chg="modSp mod">
        <pc:chgData name="AJAY YADAV" userId="2517e3d847476262" providerId="LiveId" clId="{07DD569D-5DB5-4489-A8B8-8262889BA340}" dt="2025-11-29T07:43:10.092" v="255" actId="20577"/>
        <pc:sldMkLst>
          <pc:docMk/>
          <pc:sldMk cId="3815053848" sldId="281"/>
        </pc:sldMkLst>
        <pc:spChg chg="mod">
          <ac:chgData name="AJAY YADAV" userId="2517e3d847476262" providerId="LiveId" clId="{07DD569D-5DB5-4489-A8B8-8262889BA340}" dt="2025-11-29T07:43:10.092" v="255" actId="20577"/>
          <ac:spMkLst>
            <pc:docMk/>
            <pc:sldMk cId="3815053848" sldId="281"/>
            <ac:spMk id="10" creationId="{4E0E0411-D20E-D506-63AF-AE0AB047608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A3432B-F70E-0FFF-5E07-B21B2A00B774}"/>
              </a:ext>
            </a:extLst>
          </p:cNvPr>
          <p:cNvSpPr txBox="1"/>
          <p:nvPr userDrawn="1"/>
        </p:nvSpPr>
        <p:spPr>
          <a:xfrm>
            <a:off x="896112" y="12801600"/>
            <a:ext cx="3986784" cy="71209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IN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8C8685-2C80-57C8-C040-93CE4D89A6D4}"/>
              </a:ext>
            </a:extLst>
          </p:cNvPr>
          <p:cNvSpPr txBox="1"/>
          <p:nvPr userDrawn="1"/>
        </p:nvSpPr>
        <p:spPr>
          <a:xfrm>
            <a:off x="21433536" y="12819888"/>
            <a:ext cx="1243584" cy="61976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PPT 4</a:t>
            </a:r>
            <a:endParaRPr kumimoji="0" lang="en-IN" sz="3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EER | CSSR | INDIA">
            <a:extLst>
              <a:ext uri="{FF2B5EF4-FFF2-40B4-BE49-F238E27FC236}">
                <a16:creationId xmlns:a16="http://schemas.microsoft.com/office/drawing/2014/main" id="{8E9F47BA-0950-D39C-148C-DFD476F980E2}"/>
              </a:ext>
            </a:extLst>
          </p:cNvPr>
          <p:cNvSpPr txBox="1"/>
          <p:nvPr userDrawn="1"/>
        </p:nvSpPr>
        <p:spPr>
          <a:xfrm>
            <a:off x="1220941" y="12745046"/>
            <a:ext cx="3032325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39142" tIns="39142" rIns="39142" bIns="39142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400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12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rtl="0"/>
            <a:r>
              <a:rPr lang="en-IN" sz="2000" dirty="0">
                <a:solidFill>
                  <a:srgbClr val="FF0000"/>
                </a:solidFill>
              </a:rPr>
              <a:t>केन्द्रीय सशस्त्र पुलिस बल</a:t>
            </a:r>
            <a:r>
              <a:rPr sz="2000" dirty="0">
                <a:solidFill>
                  <a:srgbClr val="FF0000"/>
                </a:solidFill>
              </a:rPr>
              <a:t>|</a:t>
            </a:r>
            <a:r>
              <a:rPr lang="en-US" sz="2000" dirty="0">
                <a:solidFill>
                  <a:srgbClr val="FF0000"/>
                </a:solidFill>
              </a:rPr>
              <a:t>सीएसएसआर</a:t>
            </a:r>
            <a:r>
              <a:rPr sz="2000" dirty="0">
                <a:solidFill>
                  <a:srgbClr val="FF0000"/>
                </a:solidFill>
              </a:rPr>
              <a:t> | भारत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 dirty="0"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5E2FD404-044F-4320-5F92-72E92DB0DDD7}"/>
              </a:ext>
            </a:extLst>
          </p:cNvPr>
          <p:cNvSpPr txBox="1">
            <a:spLocks/>
          </p:cNvSpPr>
          <p:nvPr userDrawn="1"/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662545" rtl="0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IN" smtClean="0">
                <a:solidFill>
                  <a:srgbClr val="E46C0A"/>
                </a:solidFill>
              </a:rPr>
              <a:pPr/>
              <a:t>‹#›</a:t>
            </a:fld>
            <a:endParaRPr lang="en-IN">
              <a:solidFill>
                <a:srgbClr val="E46C0A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solidFill>
          <a:srgbClr val="53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92B3DFEB-AD9F-FE6C-361E-0205A8A5B2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DB766189-80CE-A703-E292-9366EB64CAE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CCF69BD-885F-6C8A-B05E-AAFF2C98BE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310900"/>
            <a:ext cx="3730752" cy="2798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2737C4-87B2-B9E9-0584-369D2A61A9E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506688" y="0"/>
            <a:ext cx="2852928" cy="24871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ransition spd="med"/>
  <p:hf hdr="0" dt="0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7FC53-ECDA-951A-DADC-B448EAB3A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r="104"/>
          <a:stretch/>
        </p:blipFill>
        <p:spPr>
          <a:xfrm>
            <a:off x="25399" y="-34941"/>
            <a:ext cx="24333201" cy="13716000"/>
          </a:xfrm>
          <a:prstGeom prst="rect">
            <a:avLst/>
          </a:prstGeom>
        </p:spPr>
      </p:pic>
      <p:sp>
        <p:nvSpPr>
          <p:cNvPr id="9" name="Rectangle">
            <a:extLst>
              <a:ext uri="{FF2B5EF4-FFF2-40B4-BE49-F238E27FC236}">
                <a16:creationId xmlns:a16="http://schemas.microsoft.com/office/drawing/2014/main" id="{72473347-6BEE-3525-8885-93B0C9BDE2E2}"/>
              </a:ext>
            </a:extLst>
          </p:cNvPr>
          <p:cNvSpPr/>
          <p:nvPr/>
        </p:nvSpPr>
        <p:spPr>
          <a:xfrm>
            <a:off x="0" y="-46404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78" name="Rectangle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3" name="Shape"/>
          <p:cNvSpPr/>
          <p:nvPr/>
        </p:nvSpPr>
        <p:spPr>
          <a:xfrm>
            <a:off x="39331" y="3880188"/>
            <a:ext cx="13772463" cy="4928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84" name="LESSON 2…"/>
          <p:cNvSpPr txBox="1"/>
          <p:nvPr/>
        </p:nvSpPr>
        <p:spPr>
          <a:xfrm>
            <a:off x="1012733" y="4577391"/>
            <a:ext cx="10382141" cy="3205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algn="l" defTabSz="2438400" rtl="0"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en-IN" sz="6600" dirty="0"/>
          </a:p>
          <a:p>
            <a:pPr algn="l" defTabSz="2438400" rtl="0"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6600" dirty="0"/>
              <a:t>आपदा से संबंधित मनो-सामाजिक मुद्दे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-87200" y="2457"/>
            <a:ext cx="24497477" cy="2522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78283" tIns="78283" rIns="78283" bIns="78283" numCol="1" anchor="t">
            <a:noAutofit/>
          </a:bodyPr>
          <a:lstStyle/>
          <a:p>
            <a:pPr algn="l" rtl="0"/>
            <a:endParaRPr/>
          </a:p>
        </p:txBody>
      </p:sp>
      <p:grpSp>
        <p:nvGrpSpPr>
          <p:cNvPr id="93" name="Group"/>
          <p:cNvGrpSpPr/>
          <p:nvPr/>
        </p:nvGrpSpPr>
        <p:grpSpPr>
          <a:xfrm>
            <a:off x="21491667" y="12800826"/>
            <a:ext cx="2131332" cy="902664"/>
            <a:chOff x="0" y="0"/>
            <a:chExt cx="2131332" cy="902662"/>
          </a:xfrm>
        </p:grpSpPr>
        <p:sp>
          <p:nvSpPr>
            <p:cNvPr id="91" name="PPT 2 - 1"/>
            <p:cNvSpPr txBox="1"/>
            <p:nvPr/>
          </p:nvSpPr>
          <p:spPr>
            <a:xfrm>
              <a:off x="126578" y="0"/>
              <a:ext cx="2004754" cy="6197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>
                <a:defRPr b="0"/>
              </a:pPr>
              <a:r>
                <a:rPr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पीपीटी</a:t>
              </a:r>
              <a:r>
                <a:rPr lang="hi-IN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4 </a:t>
              </a:r>
              <a:r>
                <a:rPr lang="en-US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- 1</a:t>
              </a:r>
              <a:endParaRPr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2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9EC43E-C7B1-EF48-5F3B-E2AF3723BE8A}"/>
              </a:ext>
            </a:extLst>
          </p:cNvPr>
          <p:cNvSpPr/>
          <p:nvPr/>
        </p:nvSpPr>
        <p:spPr>
          <a:xfrm>
            <a:off x="4831338" y="631924"/>
            <a:ext cx="16234425" cy="992159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101600" dist="12700" dir="2700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algn="ctr" rtl="0"/>
            <a:r>
              <a:rPr lang="en-US" sz="4800" dirty="0">
                <a:solidFill>
                  <a:srgbClr val="C00000"/>
                </a:solidFill>
                <a:latin typeface="Arial Black" panose="020B0A04020102020204" pitchFamily="34" charset="0"/>
              </a:rPr>
              <a:t>आपदा </a:t>
            </a:r>
            <a:r>
              <a:rPr lang="en-US" sz="4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प्रबंधन</a:t>
            </a:r>
            <a:r>
              <a:rPr lang="en-US" sz="4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hi-IN" sz="4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उन्मुखीकरण</a:t>
            </a:r>
            <a:r>
              <a:rPr lang="hi-IN" sz="4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endParaRPr kumimoji="0" lang="en-IN" sz="48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7" name="AutoShape 2" descr="32.4 The Disaster Management Cycle - Population Health for Nurses | OpenStax">
            <a:extLst>
              <a:ext uri="{FF2B5EF4-FFF2-40B4-BE49-F238E27FC236}">
                <a16:creationId xmlns:a16="http://schemas.microsoft.com/office/drawing/2014/main" id="{4D1BA03F-4B3F-23DC-01F7-7A1F6312F2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IN"/>
          </a:p>
        </p:txBody>
      </p:sp>
      <p:pic>
        <p:nvPicPr>
          <p:cNvPr id="10" name="Picture 9" descr="A circular diagram of a process  AI-generated content may be incorrect.">
            <a:extLst>
              <a:ext uri="{FF2B5EF4-FFF2-40B4-BE49-F238E27FC236}">
                <a16:creationId xmlns:a16="http://schemas.microsoft.com/office/drawing/2014/main" id="{75D8E960-3AA9-22EC-7685-3C46A378F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537" y="6858000"/>
            <a:ext cx="5215346" cy="5219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3FB018-237D-E041-E074-BCA278CF8EFB}"/>
              </a:ext>
            </a:extLst>
          </p:cNvPr>
          <p:cNvSpPr txBox="1"/>
          <p:nvPr/>
        </p:nvSpPr>
        <p:spPr>
          <a:xfrm>
            <a:off x="8905464" y="12860460"/>
            <a:ext cx="6977269" cy="989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8283" tIns="78283" rIns="78283" bIns="78283" numCol="1" spcCol="38100" rtlCol="0" anchor="t">
            <a:spAutoFit/>
          </a:bodyPr>
          <a:lstStyle/>
          <a:p>
            <a:pPr marL="0" marR="0" indent="0" algn="ctr" defTabSz="16625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hi-IN" sz="54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FillTx/>
                <a:latin typeface="Kokila" panose="020B0604020202020204" pitchFamily="34" charset="0"/>
                <a:cs typeface="Kokila" panose="020B0604020202020204" pitchFamily="34" charset="0"/>
                <a:sym typeface="Arial"/>
              </a:rPr>
              <a:t>निरीक्षक अजय कुमार यादव </a:t>
            </a:r>
            <a:endParaRPr kumimoji="0" lang="en-IN" sz="5400" b="0" i="0" u="none" strike="noStrike" cap="none" spc="0" normalizeH="0" baseline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FillTx/>
              <a:latin typeface="Kokila" panose="020B0604020202020204" pitchFamily="34" charset="0"/>
              <a:cs typeface="Kokila" panose="020B0604020202020204" pitchFamily="34" charset="0"/>
              <a:sym typeface="Arial"/>
            </a:endParaRPr>
          </a:p>
        </p:txBody>
      </p:sp>
      <p:sp>
        <p:nvSpPr>
          <p:cNvPr id="11" name="PEER | CSSR | INDIA">
            <a:extLst>
              <a:ext uri="{FF2B5EF4-FFF2-40B4-BE49-F238E27FC236}">
                <a16:creationId xmlns:a16="http://schemas.microsoft.com/office/drawing/2014/main" id="{5415855E-A651-CA1E-C659-E7D4B66DA47A}"/>
              </a:ext>
            </a:extLst>
          </p:cNvPr>
          <p:cNvSpPr txBox="1"/>
          <p:nvPr/>
        </p:nvSpPr>
        <p:spPr>
          <a:xfrm>
            <a:off x="1125376" y="12800826"/>
            <a:ext cx="3148450" cy="756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ctr" defTabSz="24384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0" i="0" u="none" strike="noStrike" cap="none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rtl="0"/>
            <a:r>
              <a:rPr lang="en-IN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केन्द्रीय सशस्त्र पुलिस बल</a:t>
            </a:r>
            <a:r>
              <a:rPr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सीएसएसआर</a:t>
            </a:r>
            <a:r>
              <a:rPr sz="22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|भारत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B8FE03-79F8-867E-E278-13B5E6A19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5252" y="0"/>
            <a:ext cx="2414021" cy="25245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04EB2B-D924-2B62-6D72-7B0499FDE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801" y="34941"/>
            <a:ext cx="3369038" cy="24195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30601-419B-3C18-9B53-ECC2156DD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76DAB06B-30ED-CA61-A5E6-F4177A452BC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63D3A5F-91BF-1351-5C70-2F292614CF0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10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17A37D57-B73E-E1E8-2E34-6EA7A8CE0374}"/>
              </a:ext>
            </a:extLst>
          </p:cNvPr>
          <p:cNvSpPr txBox="1"/>
          <p:nvPr/>
        </p:nvSpPr>
        <p:spPr>
          <a:xfrm>
            <a:off x="8784772" y="5351787"/>
            <a:ext cx="15162916" cy="4975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सुगम्यता: बैठने की व्यवस्था, रैम्प, WASH और मेडिकल डेस्क से निकटता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hi-IN" sz="6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बड्डी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सिस्टम 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दवा निरंतरता और सहायक उपकरण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भ्रम, उन्माद, उपेक्षा पर ध्यान दें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1020157C-EF5A-41DF-48E4-146F625BF483}"/>
              </a:ext>
            </a:extLst>
          </p:cNvPr>
          <p:cNvSpPr txBox="1"/>
          <p:nvPr/>
        </p:nvSpPr>
        <p:spPr>
          <a:xfrm>
            <a:off x="742861" y="2812493"/>
            <a:ext cx="9903367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बुजुर्ग और विकलांग व्यक्ति: मनोवैज्ञानिक आवश्यकताएं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A78E3A-D05F-7DEE-DC54-AD2D5556B588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4893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55EA6-7252-25AF-1390-B0F5E826D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7718DE7E-014A-3681-DB5C-BBE7C568B4C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7CE40E67-FCAE-5FC5-419F-EE4E92BA4142}"/>
              </a:ext>
            </a:extLst>
          </p:cNvPr>
          <p:cNvSpPr txBox="1"/>
          <p:nvPr/>
        </p:nvSpPr>
        <p:spPr>
          <a:xfrm>
            <a:off x="8564880" y="4669452"/>
            <a:ext cx="15382807" cy="5245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व्यवसायिक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तनाव, नैतिक क्षति, नींद की कमी</a:t>
            </a:r>
          </a:p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सहकर्मी सहायता, विश्राम चक्र, पोषण/जलयोजन योजनाएँ</a:t>
            </a:r>
          </a:p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मिशन के </a:t>
            </a:r>
            <a:r>
              <a:rPr lang="en-US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बाद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ब्रीफिंग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प्रतिक्रियाकर्ता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के </a:t>
            </a:r>
            <a:r>
              <a:rPr lang="en-US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लिए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मार्गदर्शन 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1420317B-890F-4397-A721-798D335179E9}"/>
              </a:ext>
            </a:extLst>
          </p:cNvPr>
          <p:cNvSpPr txBox="1"/>
          <p:nvPr/>
        </p:nvSpPr>
        <p:spPr>
          <a:xfrm>
            <a:off x="21546983" y="12813338"/>
            <a:ext cx="1586371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 err="1">
                <a:solidFill>
                  <a:srgbClr val="E46C0A"/>
                </a:solidFill>
              </a:rPr>
              <a:t>पीपीटी</a:t>
            </a:r>
            <a:r>
              <a:rPr lang="en-US" b="1" dirty="0">
                <a:solidFill>
                  <a:srgbClr val="E46C0A"/>
                </a:solidFill>
              </a:rPr>
              <a:t> 4</a:t>
            </a:r>
            <a:r>
              <a:rPr b="1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026179D-4FF7-B5AB-00F3-FE7689B8BB5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2387243-E176-163F-6B8F-00C41BC6887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11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B7A4268D-660B-F789-0D12-26B241FDDFC1}"/>
              </a:ext>
            </a:extLst>
          </p:cNvPr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प्रथम प्रतिक्रियाकर्ता: तनाव और बर्नआउट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AE21E5-E970-2380-3BB3-9BCAD117F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7184" y="51546"/>
            <a:ext cx="2619670" cy="24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251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789AE-942C-3B73-088E-EDA33DDCE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57C3707-2882-F895-2B6B-985861566C47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0609C3A7-E210-589A-810C-EA4FB3418A3C}"/>
              </a:ext>
            </a:extLst>
          </p:cNvPr>
          <p:cNvSpPr txBox="1"/>
          <p:nvPr/>
        </p:nvSpPr>
        <p:spPr>
          <a:xfrm>
            <a:off x="8564880" y="4669452"/>
            <a:ext cx="15382807" cy="4263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अनुष्ठानों और शोक प्रथाओं का सम्मान करें</a:t>
            </a:r>
          </a:p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स्पष्ट, दयालु, गैर-आलोचनात्मक भाषा का प्रयोग करें</a:t>
            </a:r>
          </a:p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अफवा</a:t>
            </a:r>
            <a:r>
              <a:rPr lang="hi-IN" sz="5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हों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और 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दोषारोपण से बचें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86AFCBB7-8160-19F5-5D36-B2F43800C254}"/>
              </a:ext>
            </a:extLst>
          </p:cNvPr>
          <p:cNvSpPr txBox="1"/>
          <p:nvPr/>
        </p:nvSpPr>
        <p:spPr>
          <a:xfrm>
            <a:off x="21546983" y="12813338"/>
            <a:ext cx="1586371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 err="1">
                <a:solidFill>
                  <a:srgbClr val="E46C0A"/>
                </a:solidFill>
              </a:rPr>
              <a:t>पीपीट</a:t>
            </a:r>
            <a:r>
              <a:rPr lang="hi-IN" b="1" dirty="0">
                <a:solidFill>
                  <a:srgbClr val="E46C0A"/>
                </a:solidFill>
              </a:rPr>
              <a:t>ी</a:t>
            </a:r>
            <a:r>
              <a:rPr lang="en-US" b="1" dirty="0">
                <a:solidFill>
                  <a:srgbClr val="E46C0A"/>
                </a:solidFill>
              </a:rPr>
              <a:t> 4</a:t>
            </a:r>
            <a:r>
              <a:rPr b="1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F4B20209-2108-BB14-A5AE-16D1106D6B46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7E3D609E-D619-8277-9958-36CF380D154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12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4C8CC02-9C7C-6AC9-A0A7-CBF1867BF8A5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संस्कृति, </a:t>
            </a:r>
            <a:r>
              <a:rPr lang="hi-IN" dirty="0"/>
              <a:t>चिह्न </a:t>
            </a:r>
            <a:r>
              <a:rPr lang="en-US" dirty="0" err="1"/>
              <a:t>और</a:t>
            </a:r>
            <a:r>
              <a:rPr lang="hi-IN" dirty="0"/>
              <a:t> </a:t>
            </a:r>
            <a:r>
              <a:rPr lang="en-US" sz="6000" dirty="0" err="1"/>
              <a:t>संचार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CC26FF-5F33-6155-D3FD-CBFBA1837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6818" y="51546"/>
            <a:ext cx="2560036" cy="237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621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544D7-0B9D-9DC7-E864-56B185512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75B9FCF0-4F86-27B8-6394-D53748CAA8D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EEA6510-4A8A-0D5A-DF47-DDF88BF9020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13</a:t>
            </a:fld>
            <a:endParaRPr dirty="0"/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41231735-281C-8AA6-E500-42781AF1D608}"/>
              </a:ext>
            </a:extLst>
          </p:cNvPr>
          <p:cNvSpPr txBox="1"/>
          <p:nvPr/>
        </p:nvSpPr>
        <p:spPr>
          <a:xfrm>
            <a:off x="742861" y="2812493"/>
            <a:ext cx="7258139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एमएचपीएसएस फ्रेमवर्क</a:t>
            </a:r>
          </a:p>
        </p:txBody>
      </p:sp>
      <p:pic>
        <p:nvPicPr>
          <p:cNvPr id="7" name="Picture 6" descr="A diagram of a pyramid  AI-generated content may be incorrect.">
            <a:extLst>
              <a:ext uri="{FF2B5EF4-FFF2-40B4-BE49-F238E27FC236}">
                <a16:creationId xmlns:a16="http://schemas.microsoft.com/office/drawing/2014/main" id="{27B6B590-E806-392F-1A1C-C64752C3CD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318656"/>
            <a:ext cx="17803930" cy="1049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0125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5AC12-3F71-DA36-1DE7-AC6207C99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A7BBB769-A8CC-D9FC-A4E3-D87C0C8751B0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613B4F62-9C76-1429-3F86-CFF5F9ACDC8F}"/>
              </a:ext>
            </a:extLst>
          </p:cNvPr>
          <p:cNvSpPr txBox="1"/>
          <p:nvPr/>
        </p:nvSpPr>
        <p:spPr>
          <a:xfrm>
            <a:off x="8564880" y="3589517"/>
            <a:ext cx="15382807" cy="9300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तैयारी, प्रतिक्रिया, पुनर्प्राप्ति में एमएचपीएसएस को एकीकृत करें</a:t>
            </a:r>
          </a:p>
          <a:p>
            <a:pPr marL="1143000" indent="-1143000" algn="l" rtl="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पीएफए ​​और रेफरल मार्गों में प्रत्युत्तरदाताओं को प्रशिक्षित करना</a:t>
            </a:r>
          </a:p>
          <a:p>
            <a:pPr marL="1143000" indent="-1143000" algn="l" rtl="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सुरक्षित स्थान स्थापित करें; गोपनीयता और डेटा सुरक्षा सुनिश्चित करें</a:t>
            </a:r>
          </a:p>
          <a:p>
            <a:pPr marL="1143000" indent="-1143000" algn="l" rtl="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डीएमएचपी, </a:t>
            </a:r>
            <a:r>
              <a:rPr lang="hi-IN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निम्हान्स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en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NIMHANS)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एनजीओ के साथ समन्वय स्थापित करना; जहां उपयुक्त हो वहां एसएडीडी एकत्रित करना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B89803E1-ABFA-77F5-3CBA-1BB13989C10F}"/>
              </a:ext>
            </a:extLst>
          </p:cNvPr>
          <p:cNvSpPr txBox="1"/>
          <p:nvPr/>
        </p:nvSpPr>
        <p:spPr>
          <a:xfrm>
            <a:off x="21546983" y="12813338"/>
            <a:ext cx="1586371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 err="1">
                <a:solidFill>
                  <a:srgbClr val="E46C0A"/>
                </a:solidFill>
              </a:rPr>
              <a:t>पीपीटी</a:t>
            </a:r>
            <a:r>
              <a:rPr lang="en-US" b="1" dirty="0">
                <a:solidFill>
                  <a:srgbClr val="E46C0A"/>
                </a:solidFill>
              </a:rPr>
              <a:t> 4</a:t>
            </a:r>
            <a:r>
              <a:rPr b="1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3E1761C-42CE-3EF1-661B-6D95A9BA276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AF0B4F0-B709-5D88-1E8B-43741B7E293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2A71442F-F46F-CFE0-39AE-C35FF9E98797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एनडीएमए एमएचपीएसएस दिशानिर्देश (2023)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7C5646-B8BE-DA83-D01E-0F0EBFCA9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6696" y="51546"/>
            <a:ext cx="2540157" cy="235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13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A0105-6709-CB17-D298-146CE6F3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639DCCAF-37F0-F152-9EBA-84DBF0495BC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4DF9B42-C845-3116-7D5D-D02895EB0FD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15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9F39FAA-5251-845A-ADF4-3E6F9A357633}"/>
              </a:ext>
            </a:extLst>
          </p:cNvPr>
          <p:cNvSpPr txBox="1"/>
          <p:nvPr/>
        </p:nvSpPr>
        <p:spPr>
          <a:xfrm>
            <a:off x="8784772" y="5351787"/>
            <a:ext cx="15162916" cy="589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देखना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सुरक्षा, बुनियादी जरूरतों, तत्काल जोखिमों का आकलन करें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सुनना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उपस्थित रहें, स्वीकार करें, और दिलासा दें; कोई जबरदस्ती </a:t>
            </a:r>
            <a:r>
              <a:rPr lang="en-US" sz="6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पूछताछ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नहीं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6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करे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6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जोड़ना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सूचना, सेवाओं, सामाजिक समर्थन के लिए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36790039-82E9-D71E-D327-1D8F856B123F}"/>
              </a:ext>
            </a:extLst>
          </p:cNvPr>
          <p:cNvSpPr txBox="1"/>
          <p:nvPr/>
        </p:nvSpPr>
        <p:spPr>
          <a:xfrm>
            <a:off x="742861" y="2812493"/>
            <a:ext cx="990336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मनोवैज्ञानिक प्राथमिक चिकित्सा (पीएफए)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96FBB4-1445-7AB8-9B1F-65880A6516FB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2703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ADCC0-6C90-59C4-CAEF-4D4BDA1A2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FCEFED10-18BC-A03A-0395-1BCCBA82E4B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3343340-9C9A-71B8-EA9A-9D1D2DDCDCF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16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746A908A-7B41-537F-D646-4306DFB5B883}"/>
              </a:ext>
            </a:extLst>
          </p:cNvPr>
          <p:cNvSpPr txBox="1"/>
          <p:nvPr/>
        </p:nvSpPr>
        <p:spPr>
          <a:xfrm>
            <a:off x="8784772" y="5351787"/>
            <a:ext cx="15162916" cy="589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b="1" dirty="0" err="1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हरा</a:t>
            </a:r>
            <a:r>
              <a:rPr lang="en-US" sz="60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hi-IN" sz="60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हल्का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संकट → बुनियादी/सांप्रदायिक सहायता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b="1" dirty="0">
                <a:solidFill>
                  <a:srgbClr val="FFFF00"/>
                </a:solidFill>
                <a:highlight>
                  <a:srgbClr val="0000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पीला:</a:t>
            </a:r>
            <a:r>
              <a:rPr lang="en-US" sz="6000" b="1" dirty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महत्वपूर्ण हानि</a:t>
            </a:r>
            <a:r>
              <a:rPr lang="en-US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केंद्रित समर्थन, अनुवर्ती कार्रवाई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b="1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लाल</a:t>
            </a:r>
            <a:r>
              <a:rPr lang="en-US" sz="6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hi-IN" sz="6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गंभीर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जोखिम (आत्महत्या, मनोविकृति, अत्यधिक उत्तेजना)</a:t>
            </a:r>
            <a:r>
              <a:rPr lang="en-US" sz="6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→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तत्काल विशेषज्ञ रेफरल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40795CF3-1CB5-0EDA-714D-81614BE6713B}"/>
              </a:ext>
            </a:extLst>
          </p:cNvPr>
          <p:cNvSpPr txBox="1"/>
          <p:nvPr/>
        </p:nvSpPr>
        <p:spPr>
          <a:xfrm>
            <a:off x="742861" y="2812493"/>
            <a:ext cx="990336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मनोवैज्ञानिक ट्राइएज और रेफरल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D1A02E-A9E1-383E-516C-F588C98FB75B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686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D992C-4A9F-57E2-DC3D-F859630E8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85D9382D-A290-DA70-EEEE-9F9D7D27D09E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28DA147-A45F-04AB-F31E-B069324D4AE9}"/>
              </a:ext>
            </a:extLst>
          </p:cNvPr>
          <p:cNvSpPr txBox="1"/>
          <p:nvPr/>
        </p:nvSpPr>
        <p:spPr>
          <a:xfrm>
            <a:off x="8564880" y="4669452"/>
            <a:ext cx="15382807" cy="622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परिवारों, महिलाओं/बच्चों के लिए ज़ोनिंग; </a:t>
            </a:r>
            <a:r>
              <a:rPr lang="en-US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शांत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स्थान </a:t>
            </a:r>
          </a:p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प्रकाश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व्यवस्था, ताले; पूर्वानुमानित कार्यक्रम (भोजन, घोषणाएं)</a:t>
            </a:r>
          </a:p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महिलाओं की उपस्थिति में शिकायत/सहायता डेस्क; सुझाव पेटी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DB2AEB76-E672-8501-2D69-66C95C1F3DEE}"/>
              </a:ext>
            </a:extLst>
          </p:cNvPr>
          <p:cNvSpPr txBox="1"/>
          <p:nvPr/>
        </p:nvSpPr>
        <p:spPr>
          <a:xfrm>
            <a:off x="21546983" y="12813338"/>
            <a:ext cx="1586371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 err="1">
                <a:solidFill>
                  <a:srgbClr val="E46C0A"/>
                </a:solidFill>
              </a:rPr>
              <a:t>पीपीटी</a:t>
            </a:r>
            <a:r>
              <a:rPr lang="en-US" b="1" dirty="0">
                <a:solidFill>
                  <a:srgbClr val="E46C0A"/>
                </a:solidFill>
              </a:rPr>
              <a:t> 4</a:t>
            </a:r>
            <a:r>
              <a:rPr b="1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D687EDDE-2E7B-4982-20D7-98E15E8E0D2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3F25284B-FA49-EE55-0547-88554A1387F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17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F53AB90C-C925-4958-D1B7-4765A0AEB912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संकट को कम करने के लिए शिविर का डिज़ाइन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7C6627-6E15-0D51-5BFB-82FCFB3C5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6940" y="51546"/>
            <a:ext cx="2579914" cy="239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869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1E32C-EBDB-438D-CB9A-E25F9CED6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FF106F43-027C-A7B0-03A2-3D56848DFD6C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2B513B5-5A70-1756-D9A9-3C1912C49DE6}"/>
              </a:ext>
            </a:extLst>
          </p:cNvPr>
          <p:cNvSpPr txBox="1"/>
          <p:nvPr/>
        </p:nvSpPr>
        <p:spPr>
          <a:xfrm>
            <a:off x="8564880" y="4669452"/>
            <a:ext cx="15382807" cy="7178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बुरी खबरों के लिए निजी स्थान उपलब्ध कराएं; जहां संभव हो वहां अनुष्ठान की अनुमति दें</a:t>
            </a:r>
          </a:p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विविध शोक प्रथाओं का सम्मान करें; जल्दबाजी में निपटान से बचें</a:t>
            </a:r>
          </a:p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मृत्यु/गुम प्रमाणपत्रों के लिए सहायक दस्तावेज; मुआवजा डेस्क से लिंक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1F7CE575-F367-95BD-0CCD-A7DE32BA055A}"/>
              </a:ext>
            </a:extLst>
          </p:cNvPr>
          <p:cNvSpPr txBox="1"/>
          <p:nvPr/>
        </p:nvSpPr>
        <p:spPr>
          <a:xfrm>
            <a:off x="21546983" y="12813338"/>
            <a:ext cx="1586371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 err="1">
                <a:solidFill>
                  <a:srgbClr val="E46C0A"/>
                </a:solidFill>
              </a:rPr>
              <a:t>पीपीटी</a:t>
            </a:r>
            <a:r>
              <a:rPr lang="en-US" b="1" dirty="0">
                <a:solidFill>
                  <a:srgbClr val="E46C0A"/>
                </a:solidFill>
              </a:rPr>
              <a:t> 4</a:t>
            </a:r>
            <a:r>
              <a:rPr b="1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5B2600A2-F3B7-8B19-91B3-5649485B5102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B865C762-30EC-D45E-8A8F-2E4405B162C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18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FEEC709E-60C4-21CE-1C03-40261747ABC9}"/>
              </a:ext>
            </a:extLst>
          </p:cNvPr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दुःख, हानि और लापता व्यक्तियों का प्रबंधन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F08982-0BC9-AEE4-BD2C-97EAB4313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7062" y="51546"/>
            <a:ext cx="2599792" cy="24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3177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082E3-D38A-443E-871E-205FE7EB0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966A9543-BE90-101E-BAEE-784DCA7D11E0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82A80A45-A347-E375-8F59-95BEF5DF47C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19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515376E-5F5E-5426-E9B8-3635D80B11AA}"/>
              </a:ext>
            </a:extLst>
          </p:cNvPr>
          <p:cNvSpPr txBox="1"/>
          <p:nvPr/>
        </p:nvSpPr>
        <p:spPr>
          <a:xfrm>
            <a:off x="8784772" y="5351787"/>
            <a:ext cx="15162916" cy="589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चेतावनी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संकेत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निराशा, अलगाव, अपना </a:t>
            </a:r>
            <a:r>
              <a:rPr lang="en-US" sz="6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सामान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छोड़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देना, स्पष्ट बातचीत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व्यक्ति को अकेला न छोड़ें; साधन हटा दें; परिवार/साथियों का सहयोग लें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आपातकालीन रेफरल (एम्बुलेंस/मनोचिकित्सा) सक्रिय करें; गोपनीयता बनाए रखें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F916C68A-E3B4-6400-2C70-5FB6EC2DDCAC}"/>
              </a:ext>
            </a:extLst>
          </p:cNvPr>
          <p:cNvSpPr txBox="1"/>
          <p:nvPr/>
        </p:nvSpPr>
        <p:spPr>
          <a:xfrm>
            <a:off x="742861" y="2812493"/>
            <a:ext cx="9903367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आत्महत्या का जोखिम: पहचानें और कार्रवाई करें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C75145-05C9-798B-48CB-FDBA40A26DF8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8927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C77F0D2F-63C2-DC7A-327A-7363CBB73A8D}"/>
              </a:ext>
            </a:extLst>
          </p:cNvPr>
          <p:cNvSpPr txBox="1">
            <a:spLocks/>
          </p:cNvSpPr>
          <p:nvPr/>
        </p:nvSpPr>
        <p:spPr>
          <a:xfrm>
            <a:off x="577892" y="3220278"/>
            <a:ext cx="7627938" cy="7239824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 err="1"/>
              <a:t>इस</a:t>
            </a:r>
            <a:r>
              <a:rPr lang="en-US" sz="4800" dirty="0"/>
              <a:t> </a:t>
            </a:r>
            <a:r>
              <a:rPr lang="en-US" sz="4800" dirty="0" err="1"/>
              <a:t>पाठ</a:t>
            </a:r>
            <a:r>
              <a:rPr lang="en-US" sz="4800" dirty="0"/>
              <a:t> </a:t>
            </a:r>
            <a:r>
              <a:rPr lang="hi-IN" sz="4800" dirty="0"/>
              <a:t>का अध्ययन </a:t>
            </a:r>
            <a:r>
              <a:rPr lang="en-US" sz="4800" dirty="0" err="1"/>
              <a:t>करने</a:t>
            </a:r>
            <a:r>
              <a:rPr lang="en-US" sz="4800" dirty="0"/>
              <a:t> </a:t>
            </a:r>
            <a:r>
              <a:rPr lang="en-US" sz="4800" dirty="0" err="1"/>
              <a:t>पर</a:t>
            </a:r>
            <a:r>
              <a:rPr lang="en-US" sz="4800" dirty="0"/>
              <a:t> </a:t>
            </a:r>
            <a:r>
              <a:rPr lang="en-US" sz="4800" dirty="0" err="1"/>
              <a:t>आप</a:t>
            </a:r>
            <a:r>
              <a:rPr lang="en-US" sz="4800" dirty="0"/>
              <a:t> </a:t>
            </a:r>
            <a:r>
              <a:rPr lang="en-US" sz="4800" dirty="0" err="1"/>
              <a:t>निम्नलिखित</a:t>
            </a:r>
            <a:r>
              <a:rPr lang="en-US" sz="4800" dirty="0"/>
              <a:t> </a:t>
            </a:r>
            <a:r>
              <a:rPr lang="hi-IN" sz="4800" dirty="0"/>
              <a:t>बातों से अवगत </a:t>
            </a:r>
            <a:r>
              <a:rPr lang="en-US" sz="4800" dirty="0" err="1"/>
              <a:t>होंगे</a:t>
            </a:r>
            <a:r>
              <a:rPr lang="en-US" sz="4800" dirty="0"/>
              <a:t>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D3DB3725-B6EF-8DE8-0BDC-B71D6415B706}"/>
              </a:ext>
            </a:extLst>
          </p:cNvPr>
          <p:cNvSpPr txBox="1"/>
          <p:nvPr/>
        </p:nvSpPr>
        <p:spPr>
          <a:xfrm>
            <a:off x="9933828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 rtl="0"/>
            <a:r>
              <a:rPr dirty="0"/>
              <a:t>उद्देश्य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83C7BAED-6F29-E142-C962-8C88F04D95B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" name="List two steps to treat a closed wound.…">
            <a:extLst>
              <a:ext uri="{FF2B5EF4-FFF2-40B4-BE49-F238E27FC236}">
                <a16:creationId xmlns:a16="http://schemas.microsoft.com/office/drawing/2014/main" id="{EBC88503-D9C9-8469-8868-CB6A6E8838C2}"/>
              </a:ext>
            </a:extLst>
          </p:cNvPr>
          <p:cNvSpPr txBox="1"/>
          <p:nvPr/>
        </p:nvSpPr>
        <p:spPr>
          <a:xfrm>
            <a:off x="11305163" y="5044311"/>
            <a:ext cx="11469939" cy="7016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आपदा प्रतिक्रिया के दौरान मनो-सामाजिक देखभाल की आवश्यकता को समझें</a:t>
            </a:r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1000"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1000"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मध्यम और दीर्घकालिक मनोसामाजिक मुद्दों सहित पीड़ितों की 02 प्रकार की मनोवैज्ञानिक प्रतिक्रिया की पहचान करें</a:t>
            </a:r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4800"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/>
              <a:t>विभिन्न प्रकार के पीड़ितों की मनोवैज्ञानिक आवश्यकताओं को समझें</a:t>
            </a:r>
            <a:endParaRPr dirty="0"/>
          </a:p>
        </p:txBody>
      </p:sp>
      <p:grpSp>
        <p:nvGrpSpPr>
          <p:cNvPr id="3" name="Group">
            <a:extLst>
              <a:ext uri="{FF2B5EF4-FFF2-40B4-BE49-F238E27FC236}">
                <a16:creationId xmlns:a16="http://schemas.microsoft.com/office/drawing/2014/main" id="{8B29F151-C2FD-2760-8D02-12B45828F2B8}"/>
              </a:ext>
            </a:extLst>
          </p:cNvPr>
          <p:cNvGrpSpPr/>
          <p:nvPr/>
        </p:nvGrpSpPr>
        <p:grpSpPr>
          <a:xfrm>
            <a:off x="9844663" y="4853445"/>
            <a:ext cx="1219201" cy="1681958"/>
            <a:chOff x="0" y="115975"/>
            <a:chExt cx="1219200" cy="1681957"/>
          </a:xfrm>
        </p:grpSpPr>
        <p:sp>
          <p:nvSpPr>
            <p:cNvPr id="5" name="Circle">
              <a:extLst>
                <a:ext uri="{FF2B5EF4-FFF2-40B4-BE49-F238E27FC236}">
                  <a16:creationId xmlns:a16="http://schemas.microsoft.com/office/drawing/2014/main" id="{A2CF8A5D-63AF-0550-745A-87A9FACA797A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1">
              <a:extLst>
                <a:ext uri="{FF2B5EF4-FFF2-40B4-BE49-F238E27FC236}">
                  <a16:creationId xmlns:a16="http://schemas.microsoft.com/office/drawing/2014/main" id="{C9CBD52F-5810-657C-5DB9-93367EE39DAA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1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08DADF9C-5398-2401-4FC4-D7AE40380090}"/>
              </a:ext>
            </a:extLst>
          </p:cNvPr>
          <p:cNvGrpSpPr/>
          <p:nvPr/>
        </p:nvGrpSpPr>
        <p:grpSpPr>
          <a:xfrm>
            <a:off x="9867839" y="7044167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8FBE3C0A-15F5-0E5E-B830-BF6C48A0D876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2">
              <a:extLst>
                <a:ext uri="{FF2B5EF4-FFF2-40B4-BE49-F238E27FC236}">
                  <a16:creationId xmlns:a16="http://schemas.microsoft.com/office/drawing/2014/main" id="{35D8AC1A-4264-2AA1-BAA4-1BDF77B0C62F}"/>
                </a:ext>
              </a:extLst>
            </p:cNvPr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rPr dirty="0"/>
                <a:t>2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0D759317-3EBB-A115-0ADE-46E1553D198C}"/>
              </a:ext>
            </a:extLst>
          </p:cNvPr>
          <p:cNvGrpSpPr/>
          <p:nvPr/>
        </p:nvGrpSpPr>
        <p:grpSpPr>
          <a:xfrm>
            <a:off x="9778940" y="10189073"/>
            <a:ext cx="1219201" cy="1681958"/>
            <a:chOff x="0" y="141375"/>
            <a:chExt cx="1219200" cy="168195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F9DC0021-9CFD-8817-3C96-3E2D63C53124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21" name="3">
              <a:extLst>
                <a:ext uri="{FF2B5EF4-FFF2-40B4-BE49-F238E27FC236}">
                  <a16:creationId xmlns:a16="http://schemas.microsoft.com/office/drawing/2014/main" id="{6EBD057F-C604-9D19-CD55-A353B8988AE9}"/>
                </a:ext>
              </a:extLst>
            </p:cNvPr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t>3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43854-81B5-57F6-EB74-7DA1BD605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78C1619-376E-D9CE-8296-FE785E961DBD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C130EE7C-FEB7-BA2A-0E99-55C31C5AA772}"/>
              </a:ext>
            </a:extLst>
          </p:cNvPr>
          <p:cNvSpPr txBox="1"/>
          <p:nvPr/>
        </p:nvSpPr>
        <p:spPr>
          <a:xfrm>
            <a:off x="8564880" y="4669452"/>
            <a:ext cx="15382807" cy="7209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मानचित्र मार्ग: 112 (ईआरएसएस), 1091 (</a:t>
            </a:r>
            <a:r>
              <a:rPr lang="en-US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महिला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हेल्पलाइन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1098 (चाइल्डलाइन)</a:t>
            </a:r>
          </a:p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गोपनीय रिपोर्टिंग; अनुरोध पर </a:t>
            </a:r>
            <a:r>
              <a:rPr lang="en-US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समलैंगिक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साक्षात्कारकर्ता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उपलब्ध कराये 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वन-स्टॉप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सेंटर 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के साथ </a:t>
            </a:r>
            <a:r>
              <a:rPr lang="en-US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समन्वय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करें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पुलिस, </a:t>
            </a:r>
            <a:r>
              <a:rPr lang="en-US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डीडब्ल्यूसीडी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(महिला एवं बाल विकास विभाग)</a:t>
            </a: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स्वास्थ्य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सेवाये</a:t>
            </a:r>
            <a:r>
              <a:rPr lang="hi-IN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5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2366B79E-B340-0F3B-7705-15267E92E754}"/>
              </a:ext>
            </a:extLst>
          </p:cNvPr>
          <p:cNvSpPr txBox="1"/>
          <p:nvPr/>
        </p:nvSpPr>
        <p:spPr>
          <a:xfrm>
            <a:off x="21546983" y="12813338"/>
            <a:ext cx="1586371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 err="1">
                <a:solidFill>
                  <a:srgbClr val="E46C0A"/>
                </a:solidFill>
              </a:rPr>
              <a:t>पीपीटी</a:t>
            </a:r>
            <a:r>
              <a:rPr lang="en-US" b="1" dirty="0">
                <a:solidFill>
                  <a:srgbClr val="E46C0A"/>
                </a:solidFill>
              </a:rPr>
              <a:t> 4</a:t>
            </a:r>
            <a:r>
              <a:rPr b="1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EBB8EADF-82FC-B3BE-A496-FCC90AB9E37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2900189-7A3D-7BB2-6B57-9BBBA0A0334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20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2541FBCE-EF4E-AF8F-14D8-E6D235312AA2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जीबीवी और संरक्षण संबंध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88E87C-9601-2F2D-769F-70600F67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9188" y="51546"/>
            <a:ext cx="2557665" cy="237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0531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986F5-0A58-4681-80B7-1C34A8FF6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7A076895-D8DE-B6AF-9095-288B219829A5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2DD69402-D495-746D-6FE2-A2323CE8F9A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21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4F6E9CD5-F796-EB65-7683-40F8F381F28E}"/>
              </a:ext>
            </a:extLst>
          </p:cNvPr>
          <p:cNvSpPr txBox="1"/>
          <p:nvPr/>
        </p:nvSpPr>
        <p:spPr>
          <a:xfrm>
            <a:off x="8784772" y="5351787"/>
            <a:ext cx="15162916" cy="687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सामुदायिक स्वयंसेवकों ने बच्चों के अनुकूल स्थान और </a:t>
            </a:r>
            <a:r>
              <a:rPr lang="en-US" sz="7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पीएफए</a:t>
            </a: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स्थान की </a:t>
            </a:r>
            <a:r>
              <a:rPr lang="hi-IN" sz="7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व्ययवस्था</a:t>
            </a:r>
            <a:r>
              <a:rPr lang="hi-IN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की </a:t>
            </a:r>
            <a:endParaRPr lang="en-US" sz="7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स्वास्थ्य विभाग के साथ एकीकरण से अनुवर्ती कार्रवाई और रेफरल में सुधार हुआ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FCD946C5-6833-C270-6846-08EF22F3F77F}"/>
              </a:ext>
            </a:extLst>
          </p:cNvPr>
          <p:cNvSpPr txBox="1"/>
          <p:nvPr/>
        </p:nvSpPr>
        <p:spPr>
          <a:xfrm>
            <a:off x="742861" y="2812493"/>
            <a:ext cx="8629739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केस स्टडी:</a:t>
            </a:r>
          </a:p>
          <a:p>
            <a:pPr algn="l" rtl="0">
              <a:lnSpc>
                <a:spcPct val="100000"/>
              </a:lnSpc>
            </a:pPr>
            <a:r>
              <a:rPr lang="en-US" dirty="0"/>
              <a:t>केरल बाढ़ 2018 – सामुदायिक पीएसएस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C9908F-29A7-B630-0210-BB015DEBFF5B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35822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56C03-6423-C8D8-34D2-B18D91537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1E5D8660-75E2-9D66-6DD8-428C9ACDF82C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996FFD2F-EB6C-974C-162C-F4852F6CFD4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22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3942182-C8F1-D608-8637-E0803503599A}"/>
              </a:ext>
            </a:extLst>
          </p:cNvPr>
          <p:cNvSpPr txBox="1"/>
          <p:nvPr/>
        </p:nvSpPr>
        <p:spPr>
          <a:xfrm>
            <a:off x="8784772" y="5351787"/>
            <a:ext cx="15162916" cy="687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महिला स्वयं सहायता समूहों ने आश्रय प्रबंधन और सूचना डेस्क का समर्थन किया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रात्रिकालीन प्रकाश और नियमित घोषणाओं से चिंता और संघर्ष में कमी आई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39B6D189-089B-4E6B-0D25-78797AAFF234}"/>
              </a:ext>
            </a:extLst>
          </p:cNvPr>
          <p:cNvSpPr txBox="1"/>
          <p:nvPr/>
        </p:nvSpPr>
        <p:spPr>
          <a:xfrm>
            <a:off x="742861" y="2812493"/>
            <a:ext cx="8629739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केस स्टडी:</a:t>
            </a:r>
          </a:p>
          <a:p>
            <a:pPr algn="l" rtl="0">
              <a:lnSpc>
                <a:spcPct val="100000"/>
              </a:lnSpc>
            </a:pPr>
            <a:r>
              <a:rPr lang="en-US" dirty="0"/>
              <a:t>चक्रवात फानी 2019 – ओडिशा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11583FF-3414-9825-7C94-50882ADFFB8A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40572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11B31-7C9F-5748-A19A-50809F4D5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C8B4738E-78E0-2EEE-75F3-9157AB838C7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6329E53-8494-682C-5579-D21952630DA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23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5ADB807-AAE1-BC82-37F7-BD3A44F18BC9}"/>
              </a:ext>
            </a:extLst>
          </p:cNvPr>
          <p:cNvSpPr txBox="1"/>
          <p:nvPr/>
        </p:nvSpPr>
        <p:spPr>
          <a:xfrm>
            <a:off x="8784772" y="5351787"/>
            <a:ext cx="15162916" cy="687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हेल्पलाइन, सामुदायिक रसोई और ट्रांजिट कैंप पीएफए ​​ने दहशत को कम किया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7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परिवहन और दस्तावेज़ीकरण डेस्क के साथ एकीकरण ने गरिमा का समर्थन किया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39A62D9A-0E7C-2FE5-2C7D-2D9825964EE3}"/>
              </a:ext>
            </a:extLst>
          </p:cNvPr>
          <p:cNvSpPr txBox="1"/>
          <p:nvPr/>
        </p:nvSpPr>
        <p:spPr>
          <a:xfrm>
            <a:off x="742861" y="2812493"/>
            <a:ext cx="8923653" cy="569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केस स्टडी:</a:t>
            </a:r>
          </a:p>
          <a:p>
            <a:pPr algn="l" rtl="0">
              <a:lnSpc>
                <a:spcPct val="100000"/>
              </a:lnSpc>
            </a:pPr>
            <a:r>
              <a:rPr lang="en-IN" dirty="0"/>
              <a:t>COVID-19 - प्रवासी श्रमिकों का संकट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E83B9CA-0A5F-341D-A015-AA7AAFAE9EF6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34807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F752E-A7B3-B6CB-76F9-15292502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62767874-C260-D6F4-8C2B-6EC2A1ECF962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22EE9A66-7952-267E-E67B-6941E47C8213}"/>
              </a:ext>
            </a:extLst>
          </p:cNvPr>
          <p:cNvSpPr txBox="1"/>
          <p:nvPr/>
        </p:nvSpPr>
        <p:spPr>
          <a:xfrm>
            <a:off x="8672456" y="2879384"/>
            <a:ext cx="15382807" cy="828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एमएचपीएसएस को फोकल नामित करें; पीएफए ​​और गोपनीयता पर टीम को संक्षिप्त जानकारी दें</a:t>
            </a:r>
          </a:p>
          <a:p>
            <a:pPr marL="1143000" indent="-1143000" algn="l" rtl="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सुरक्षित/शांत स्थान स्थापित करें; प्रकाश/ताले सुनिश्चित करें</a:t>
            </a:r>
          </a:p>
          <a:p>
            <a:pPr marL="1143000" indent="-1143000" algn="l" rtl="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रेफरल नंबरों का मानचित्रण और प्रदर्शन; DMHP/NIMHANS लिंक के साथ समन्वय करें</a:t>
            </a:r>
          </a:p>
          <a:p>
            <a:pPr marL="1143000" indent="-1143000" algn="l" rtl="0">
              <a:buFont typeface="+mj-lt"/>
              <a:buAutoNum type="arabicParenR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दैनिक फीडबैक हडल स्थापित करें; अनुवर्ती कार्रवाई पर सावधानीपूर्वक नज़र रखें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730484F8-0886-2009-52E0-4E794281D4DE}"/>
              </a:ext>
            </a:extLst>
          </p:cNvPr>
          <p:cNvSpPr txBox="1"/>
          <p:nvPr/>
        </p:nvSpPr>
        <p:spPr>
          <a:xfrm>
            <a:off x="21546983" y="12813338"/>
            <a:ext cx="1586371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 err="1">
                <a:solidFill>
                  <a:srgbClr val="E46C0A"/>
                </a:solidFill>
              </a:rPr>
              <a:t>पीपीटी</a:t>
            </a:r>
            <a:r>
              <a:rPr lang="en-US" b="1" dirty="0">
                <a:solidFill>
                  <a:srgbClr val="E46C0A"/>
                </a:solidFill>
              </a:rPr>
              <a:t> 4</a:t>
            </a:r>
            <a:r>
              <a:rPr b="1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2A76423-909E-301A-88B3-B1800BD19C73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84B5F5A-C851-E680-6C87-85E90F3E918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24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392D224B-2024-800F-EA57-23EAFEE9F414}"/>
              </a:ext>
            </a:extLst>
          </p:cNvPr>
          <p:cNvSpPr txBox="1"/>
          <p:nvPr/>
        </p:nvSpPr>
        <p:spPr>
          <a:xfrm>
            <a:off x="742863" y="2812493"/>
            <a:ext cx="7113118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एनडीआरएफ बचावकर्मियों के </a:t>
            </a:r>
            <a:r>
              <a:rPr lang="en-US" dirty="0" err="1"/>
              <a:t>लिए</a:t>
            </a:r>
            <a:r>
              <a:rPr lang="en-US" dirty="0"/>
              <a:t> </a:t>
            </a:r>
            <a:r>
              <a:rPr lang="hi-IN" dirty="0"/>
              <a:t>कार्य संबंधी</a:t>
            </a:r>
            <a:r>
              <a:rPr lang="en-US" dirty="0"/>
              <a:t> चेकलिस्ट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E6A65F-E374-D609-9880-6B44C755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6984" y="51546"/>
            <a:ext cx="2759870" cy="256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9522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6E94E-3C58-F490-3634-993E2EB9B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CCF2A14D-B32E-EF82-BF4B-D5066F657992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CE9CF49-425C-C72B-0C57-EF7A5CD36AE2}"/>
              </a:ext>
            </a:extLst>
          </p:cNvPr>
          <p:cNvSpPr txBox="1"/>
          <p:nvPr/>
        </p:nvSpPr>
        <p:spPr>
          <a:xfrm>
            <a:off x="8600739" y="2653991"/>
            <a:ext cx="15382807" cy="8664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एनडीएमए: मानसिक स्वास्थ्य और मनोसामाजिक सहायता (एमएचपीएसएस) दिशानिर्देश, 2023</a:t>
            </a:r>
          </a:p>
          <a:p>
            <a:pPr marL="1143000" indent="-1143000" algn="l" rtl="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एनडीएमए: राष्ट्रीय आपदा प्रबंधन योजना (एनडीएमपी), 2019 - एमएचपीएसएस को मुख्यधारा में लाना</a:t>
            </a:r>
          </a:p>
          <a:p>
            <a:pPr marL="1143000" indent="-1143000" algn="l" rtl="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एनडीएमए: राहत के न्यूनतम मानक - मनोसामाजिक कल्याण को प्रभावित करने वाले शिविर मानदंड</a:t>
            </a:r>
          </a:p>
          <a:p>
            <a:pPr marL="1143000" indent="-1143000" algn="l" rtl="0">
              <a:buFont typeface="+mj-lt"/>
              <a:buAutoNum type="arabicParenR"/>
            </a:pPr>
            <a:r>
              <a:rPr lang="en-US" sz="5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स्वास्थ्य एवं परिवार कल्याण मंत्रालय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/निमहंस/डीएमएचपी संसाधन; आपात स्थितियों में आईएएससी पीएसएस (अनुकूलित)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0917A64B-B1AF-B421-22DF-53302BA9B553}"/>
              </a:ext>
            </a:extLst>
          </p:cNvPr>
          <p:cNvSpPr txBox="1"/>
          <p:nvPr/>
        </p:nvSpPr>
        <p:spPr>
          <a:xfrm>
            <a:off x="21546983" y="12813338"/>
            <a:ext cx="1586371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 err="1">
                <a:solidFill>
                  <a:srgbClr val="E46C0A"/>
                </a:solidFill>
              </a:rPr>
              <a:t>पीपीटी</a:t>
            </a:r>
            <a:r>
              <a:rPr lang="en-US" b="1" dirty="0">
                <a:solidFill>
                  <a:srgbClr val="E46C0A"/>
                </a:solidFill>
              </a:rPr>
              <a:t> </a:t>
            </a:r>
            <a:r>
              <a:rPr lang="en-US" dirty="0">
                <a:solidFill>
                  <a:srgbClr val="E46C0A"/>
                </a:solidFill>
              </a:rPr>
              <a:t>4</a:t>
            </a:r>
            <a:r>
              <a:rPr b="1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0FBAE4B6-BDD4-4B2F-1D5A-9C30C2ADE264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4B10D0A-2183-63EB-928D-FC237FFB175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25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09241F62-CEBD-ABE1-5CE6-BCF4CAA652A0}"/>
              </a:ext>
            </a:extLst>
          </p:cNvPr>
          <p:cNvSpPr txBox="1"/>
          <p:nvPr/>
        </p:nvSpPr>
        <p:spPr>
          <a:xfrm>
            <a:off x="742863" y="2812493"/>
            <a:ext cx="7113118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संदर्भ – सरकारी दिशानिर्देश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70FE84-DDC6-C76B-28C2-F2A9B508A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888" y="51546"/>
            <a:ext cx="2527966" cy="23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6064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AF7B6-853F-948C-61F4-088BED3DD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ECD464F4-CA3D-A0EE-FF06-BA47F988106B}"/>
              </a:ext>
            </a:extLst>
          </p:cNvPr>
          <p:cNvSpPr/>
          <p:nvPr/>
        </p:nvSpPr>
        <p:spPr>
          <a:xfrm>
            <a:off x="7855981" y="51546"/>
            <a:ext cx="16450872" cy="136644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4E0E0411-D20E-D506-63AF-AE0AB047608A}"/>
              </a:ext>
            </a:extLst>
          </p:cNvPr>
          <p:cNvSpPr txBox="1"/>
          <p:nvPr/>
        </p:nvSpPr>
        <p:spPr>
          <a:xfrm>
            <a:off x="8272711" y="3353453"/>
            <a:ext cx="15382807" cy="7750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112 (ईआरएसएस), 1098 (चाइल्डलाइन), 1091 (</a:t>
            </a:r>
            <a:r>
              <a:rPr lang="en-US" sz="5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महिला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5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हेल्पलाइन</a:t>
            </a:r>
            <a:r>
              <a:rPr lang="hi-IN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1143000" indent="-1143000" algn="l" rtl="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जिला मानसिक स्वास्थ्य कार्यक्रम (डीएमएचपी) नोडल संपर्क</a:t>
            </a:r>
          </a:p>
          <a:p>
            <a:pPr marL="1143000" indent="-1143000" algn="l" rtl="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प्रशिक्षण/रेफरल के लिए निम्हांस और राज्य मानसिक स्वास्थ्य संस्थान</a:t>
            </a:r>
          </a:p>
          <a:p>
            <a:pPr marL="1143000" indent="-1143000" algn="l" rtl="0">
              <a:buFont typeface="+mj-lt"/>
              <a:buAutoNum type="arabicParenR"/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किरण राष्ट्रीय मानसिक स्वास्थ्य हेल्पलाइन: 1800-599-0019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A63071A-6BC3-B8D8-C76A-BC6FE8B1F7BA}"/>
              </a:ext>
            </a:extLst>
          </p:cNvPr>
          <p:cNvSpPr txBox="1"/>
          <p:nvPr/>
        </p:nvSpPr>
        <p:spPr>
          <a:xfrm>
            <a:off x="21546983" y="12813338"/>
            <a:ext cx="1586371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 err="1">
                <a:solidFill>
                  <a:srgbClr val="E46C0A"/>
                </a:solidFill>
              </a:rPr>
              <a:t>पीपीटी</a:t>
            </a:r>
            <a:r>
              <a:rPr lang="en-US" b="1" dirty="0">
                <a:solidFill>
                  <a:srgbClr val="E46C0A"/>
                </a:solidFill>
              </a:rPr>
              <a:t> 4</a:t>
            </a:r>
            <a:r>
              <a:rPr b="1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86A74B3-FB0D-B743-1988-7D65A7D3058D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3F81009-EE3B-135F-D312-7C1F75637F4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26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FA256B29-3CD6-DBE3-2936-F9A00771F980}"/>
              </a:ext>
            </a:extLst>
          </p:cNvPr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संपर्क और हेल्पलाइन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76B03F-647A-FE07-11AB-9E289F5F4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6818" y="51546"/>
            <a:ext cx="2560036" cy="237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5384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256617" y="0"/>
            <a:ext cx="9781905" cy="8289235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pic>
        <p:nvPicPr>
          <p:cNvPr id="122" name="IMG-36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r="6292"/>
          <a:stretch/>
        </p:blipFill>
        <p:spPr>
          <a:xfrm flipH="1">
            <a:off x="10463" y="0"/>
            <a:ext cx="10495631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27</a:t>
            </a:fld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6B61E-3BFB-8B6A-B54D-9BFC4C887C61}"/>
              </a:ext>
            </a:extLst>
          </p:cNvPr>
          <p:cNvSpPr/>
          <p:nvPr/>
        </p:nvSpPr>
        <p:spPr>
          <a:xfrm>
            <a:off x="15471118" y="1915775"/>
            <a:ext cx="32656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/>
            <a:r>
              <a:rPr lang="en-US" sz="72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धन्यवाद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E033D-02D4-0C32-B302-4721DEDBD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937" y="2268139"/>
            <a:ext cx="13845446" cy="1034199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2A287-F30E-965F-8CE8-767FBC7C0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on completing this lesson, you will be able to:">
            <a:extLst>
              <a:ext uri="{FF2B5EF4-FFF2-40B4-BE49-F238E27FC236}">
                <a16:creationId xmlns:a16="http://schemas.microsoft.com/office/drawing/2014/main" id="{F5718F69-9DD9-9433-D379-32CAAFCAE4EB}"/>
              </a:ext>
            </a:extLst>
          </p:cNvPr>
          <p:cNvSpPr txBox="1">
            <a:spLocks/>
          </p:cNvSpPr>
          <p:nvPr/>
        </p:nvSpPr>
        <p:spPr>
          <a:xfrm>
            <a:off x="577892" y="3200400"/>
            <a:ext cx="7627938" cy="6321288"/>
          </a:xfrm>
          <a:prstGeom prst="rect">
            <a:avLst/>
          </a:prstGeom>
          <a:solidFill>
            <a:srgbClr val="E46C0A"/>
          </a:solidFill>
        </p:spPr>
        <p:txBody>
          <a:bodyPr lIns="89235" tIns="89235" rIns="89235" bIns="89235" anchor="t"/>
          <a:lstStyle>
            <a:lvl1pPr marL="0" marR="0" indent="0" algn="l" defTabSz="1896340" latinLnBrk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3644900" algn="l"/>
                <a:tab pos="5029200" algn="l"/>
                <a:tab pos="6388100" algn="l"/>
              </a:tabLst>
              <a:defRPr sz="4200" b="0" i="0" u="none" strike="noStrike" cap="none" spc="0" baseline="0"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0" marR="0" indent="457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0" marR="0" indent="914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0" marR="0" indent="1371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0" marR="0" indent="18288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0" marR="0" indent="22860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0" marR="0" indent="27432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0" marR="0" indent="32004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0" marR="0" indent="3657600" algn="l" defTabSz="243840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1" u="none" strike="noStrike" cap="none" spc="0" baseline="0">
                <a:solidFill>
                  <a:srgbClr val="FFFFFF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r>
              <a:rPr lang="en-US" sz="4800" dirty="0" err="1"/>
              <a:t>इस</a:t>
            </a:r>
            <a:r>
              <a:rPr lang="en-US" sz="4800" dirty="0"/>
              <a:t> </a:t>
            </a:r>
            <a:r>
              <a:rPr lang="en-US" sz="4800" dirty="0" err="1"/>
              <a:t>पाठ</a:t>
            </a:r>
            <a:r>
              <a:rPr lang="en-US" sz="4800" dirty="0"/>
              <a:t> </a:t>
            </a:r>
            <a:r>
              <a:rPr lang="hi-IN" sz="4800" dirty="0"/>
              <a:t>का अध्ययन </a:t>
            </a:r>
            <a:r>
              <a:rPr lang="en-US" sz="4800" dirty="0" err="1"/>
              <a:t>करने</a:t>
            </a:r>
            <a:r>
              <a:rPr lang="en-US" sz="4800" dirty="0"/>
              <a:t> </a:t>
            </a:r>
            <a:r>
              <a:rPr lang="en-US" sz="4800" dirty="0" err="1"/>
              <a:t>पर</a:t>
            </a:r>
            <a:r>
              <a:rPr lang="en-US" sz="4800" dirty="0"/>
              <a:t> </a:t>
            </a:r>
            <a:r>
              <a:rPr lang="en-US" sz="4800" dirty="0" err="1"/>
              <a:t>आप</a:t>
            </a:r>
            <a:r>
              <a:rPr lang="en-US" sz="4800" dirty="0"/>
              <a:t> </a:t>
            </a:r>
            <a:r>
              <a:rPr lang="en-US" sz="4800" dirty="0" err="1"/>
              <a:t>निम्नलिखित</a:t>
            </a:r>
            <a:r>
              <a:rPr lang="en-US" sz="4800" dirty="0"/>
              <a:t> </a:t>
            </a:r>
            <a:r>
              <a:rPr lang="hi-IN" sz="4800" dirty="0"/>
              <a:t>बातों से अवगत </a:t>
            </a:r>
            <a:r>
              <a:rPr lang="en-US" sz="4800" dirty="0" err="1"/>
              <a:t>होंगे</a:t>
            </a:r>
            <a:r>
              <a:rPr lang="en-US" sz="4800" dirty="0"/>
              <a:t>:</a:t>
            </a:r>
          </a:p>
        </p:txBody>
      </p:sp>
      <p:sp>
        <p:nvSpPr>
          <p:cNvPr id="6" name="OBJECTIVES">
            <a:extLst>
              <a:ext uri="{FF2B5EF4-FFF2-40B4-BE49-F238E27FC236}">
                <a16:creationId xmlns:a16="http://schemas.microsoft.com/office/drawing/2014/main" id="{800CDD3E-D678-F499-FEBF-63CF25662869}"/>
              </a:ext>
            </a:extLst>
          </p:cNvPr>
          <p:cNvSpPr txBox="1"/>
          <p:nvPr/>
        </p:nvSpPr>
        <p:spPr>
          <a:xfrm>
            <a:off x="9933828" y="787889"/>
            <a:ext cx="2806256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 rtl="0"/>
            <a:r>
              <a:rPr dirty="0"/>
              <a:t>उद्देश्य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604411A1-C3C6-2F4F-82AF-C46323EE4C0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1" name="List the steps for pre-hospital treatment of abdominal and genital injuries.…">
            <a:extLst>
              <a:ext uri="{FF2B5EF4-FFF2-40B4-BE49-F238E27FC236}">
                <a16:creationId xmlns:a16="http://schemas.microsoft.com/office/drawing/2014/main" id="{BEF55332-CC02-5DD3-398F-EB9D59495A1F}"/>
              </a:ext>
            </a:extLst>
          </p:cNvPr>
          <p:cNvSpPr txBox="1"/>
          <p:nvPr/>
        </p:nvSpPr>
        <p:spPr>
          <a:xfrm>
            <a:off x="11441623" y="5936045"/>
            <a:ext cx="12010048" cy="5872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sz="4800" dirty="0" err="1">
                <a:sym typeface="Open Sans"/>
              </a:rPr>
              <a:t>मानसिक</a:t>
            </a:r>
            <a:r>
              <a:rPr lang="en-US" sz="4800" dirty="0">
                <a:sym typeface="Open Sans"/>
              </a:rPr>
              <a:t> स्वास्थ्य </a:t>
            </a:r>
            <a:r>
              <a:rPr lang="en-US" sz="4800" dirty="0" err="1">
                <a:sym typeface="Open Sans"/>
              </a:rPr>
              <a:t>और</a:t>
            </a:r>
            <a:r>
              <a:rPr lang="en-US" sz="4800" dirty="0">
                <a:sym typeface="Open Sans"/>
              </a:rPr>
              <a:t> </a:t>
            </a:r>
            <a:r>
              <a:rPr lang="en-US" sz="4800" dirty="0" err="1">
                <a:sym typeface="Open Sans"/>
              </a:rPr>
              <a:t>मनोसामाजिक</a:t>
            </a:r>
            <a:r>
              <a:rPr lang="en-US" sz="4800" dirty="0">
                <a:sym typeface="Open Sans"/>
              </a:rPr>
              <a:t> </a:t>
            </a:r>
            <a:r>
              <a:rPr lang="en-US" sz="4800" dirty="0" err="1">
                <a:sym typeface="Open Sans"/>
              </a:rPr>
              <a:t>सहायता</a:t>
            </a:r>
            <a:r>
              <a:rPr lang="en-US" sz="4800" dirty="0">
                <a:sym typeface="Open Sans"/>
              </a:rPr>
              <a:t> </a:t>
            </a:r>
            <a:r>
              <a:rPr lang="en-US" sz="4800" dirty="0" err="1">
                <a:sym typeface="Open Sans"/>
              </a:rPr>
              <a:t>ढांचा</a:t>
            </a:r>
            <a:r>
              <a:rPr lang="hi-IN" sz="4800" dirty="0">
                <a:sym typeface="Open Sans"/>
              </a:rPr>
              <a:t> से </a:t>
            </a:r>
            <a:r>
              <a:rPr lang="en-US" sz="4800" dirty="0">
                <a:sym typeface="Open Sans"/>
              </a:rPr>
              <a:t> </a:t>
            </a:r>
            <a:r>
              <a:rPr lang="hi-IN" sz="4800" dirty="0">
                <a:sym typeface="Open Sans"/>
              </a:rPr>
              <a:t>परिचित होना </a:t>
            </a:r>
            <a:endParaRPr lang="en-US"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US" sz="500"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sz="500"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sz="500"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hi-IN" dirty="0"/>
              <a:t>घटनास्थल पर </a:t>
            </a:r>
            <a:r>
              <a:rPr lang="en-US" dirty="0" err="1"/>
              <a:t>मनोवैज्ञानिक</a:t>
            </a:r>
            <a:r>
              <a:rPr lang="en-US" dirty="0"/>
              <a:t> प्राथमिक चिकित्सा </a:t>
            </a:r>
            <a:r>
              <a:rPr lang="en-US" dirty="0" err="1"/>
              <a:t>प्रदान</a:t>
            </a:r>
            <a:r>
              <a:rPr lang="en-US" dirty="0"/>
              <a:t> </a:t>
            </a:r>
            <a:r>
              <a:rPr lang="hi-IN" dirty="0"/>
              <a:t>करना </a:t>
            </a:r>
            <a:endParaRPr lang="en-IN" sz="500"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sz="500"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lang="en-IN" sz="500" dirty="0"/>
          </a:p>
          <a:p>
            <a:pPr lvl="1" indent="0" algn="l" defTabSz="1896340" rtl="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lang="en-US" dirty="0" err="1"/>
              <a:t>एनडीआरएफ</a:t>
            </a:r>
            <a:r>
              <a:rPr lang="en-US" dirty="0"/>
              <a:t> बचावकर्मियों के लिए मनोसामाजिक मुद्दों के समाधान </a:t>
            </a:r>
            <a:r>
              <a:rPr lang="en-US" dirty="0" err="1"/>
              <a:t>हेतु</a:t>
            </a:r>
            <a:r>
              <a:rPr lang="en-US" dirty="0"/>
              <a:t> </a:t>
            </a:r>
            <a:r>
              <a:rPr lang="en-US" dirty="0" err="1"/>
              <a:t>चेकलिस्ट</a:t>
            </a:r>
            <a:r>
              <a:rPr lang="hi-IN" dirty="0"/>
              <a:t> तैयार करना </a:t>
            </a:r>
            <a:endParaRPr lang="en-US" dirty="0"/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9E26B23D-EC0D-D259-AA03-DBA601374870}"/>
              </a:ext>
            </a:extLst>
          </p:cNvPr>
          <p:cNvGrpSpPr/>
          <p:nvPr/>
        </p:nvGrpSpPr>
        <p:grpSpPr>
          <a:xfrm>
            <a:off x="9958961" y="7995487"/>
            <a:ext cx="1219201" cy="1681958"/>
            <a:chOff x="0" y="128675"/>
            <a:chExt cx="1219200" cy="1681957"/>
          </a:xfrm>
        </p:grpSpPr>
        <p:sp>
          <p:nvSpPr>
            <p:cNvPr id="13" name="Circle">
              <a:extLst>
                <a:ext uri="{FF2B5EF4-FFF2-40B4-BE49-F238E27FC236}">
                  <a16:creationId xmlns:a16="http://schemas.microsoft.com/office/drawing/2014/main" id="{086D5DC9-3E03-A6E4-D284-B105E33ADEBD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5" name="5">
              <a:extLst>
                <a:ext uri="{FF2B5EF4-FFF2-40B4-BE49-F238E27FC236}">
                  <a16:creationId xmlns:a16="http://schemas.microsoft.com/office/drawing/2014/main" id="{4A2604BD-E1FB-C4CE-2AE1-B6BB6C11DCCA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rPr dirty="0"/>
                <a:t>5</a:t>
              </a:r>
            </a:p>
          </p:txBody>
        </p:sp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50C4015E-D5DA-D2A7-2FE8-CA0535FA3608}"/>
              </a:ext>
            </a:extLst>
          </p:cNvPr>
          <p:cNvGrpSpPr/>
          <p:nvPr/>
        </p:nvGrpSpPr>
        <p:grpSpPr>
          <a:xfrm>
            <a:off x="9844663" y="5768773"/>
            <a:ext cx="1219201" cy="1681958"/>
            <a:chOff x="0" y="115975"/>
            <a:chExt cx="1219200" cy="1681957"/>
          </a:xfrm>
        </p:grpSpPr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BF50029C-F771-45F8-94B5-4E7555B5F7F2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18" name="4">
              <a:extLst>
                <a:ext uri="{FF2B5EF4-FFF2-40B4-BE49-F238E27FC236}">
                  <a16:creationId xmlns:a16="http://schemas.microsoft.com/office/drawing/2014/main" id="{F8220238-A431-8733-1830-5F2927E9F2D4}"/>
                </a:ext>
              </a:extLst>
            </p:cNvPr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rPr dirty="0"/>
                <a:t>4</a:t>
              </a:r>
            </a:p>
          </p:txBody>
        </p:sp>
      </p:grpSp>
      <p:grpSp>
        <p:nvGrpSpPr>
          <p:cNvPr id="2" name="Group">
            <a:extLst>
              <a:ext uri="{FF2B5EF4-FFF2-40B4-BE49-F238E27FC236}">
                <a16:creationId xmlns:a16="http://schemas.microsoft.com/office/drawing/2014/main" id="{C8A36766-82CA-BB07-9D3E-065B5866BA95}"/>
              </a:ext>
            </a:extLst>
          </p:cNvPr>
          <p:cNvGrpSpPr/>
          <p:nvPr/>
        </p:nvGrpSpPr>
        <p:grpSpPr>
          <a:xfrm>
            <a:off x="10022460" y="9902652"/>
            <a:ext cx="1219201" cy="1681958"/>
            <a:chOff x="0" y="128675"/>
            <a:chExt cx="1219200" cy="1681957"/>
          </a:xfrm>
        </p:grpSpPr>
        <p:sp>
          <p:nvSpPr>
            <p:cNvPr id="3" name="Circle">
              <a:extLst>
                <a:ext uri="{FF2B5EF4-FFF2-40B4-BE49-F238E27FC236}">
                  <a16:creationId xmlns:a16="http://schemas.microsoft.com/office/drawing/2014/main" id="{DEF2BD99-2102-4264-0993-40006A3A9557}"/>
                </a:ext>
              </a:extLst>
            </p:cNvPr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pPr algn="l" rtl="0"/>
              <a:endParaRPr/>
            </a:p>
          </p:txBody>
        </p:sp>
        <p:sp>
          <p:nvSpPr>
            <p:cNvPr id="5" name="5">
              <a:extLst>
                <a:ext uri="{FF2B5EF4-FFF2-40B4-BE49-F238E27FC236}">
                  <a16:creationId xmlns:a16="http://schemas.microsoft.com/office/drawing/2014/main" id="{736CD9AD-CD6A-FA04-FD81-8131684FF606}"/>
                </a:ext>
              </a:extLst>
            </p:cNvPr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 algn="l" rtl="0"/>
              <a:r>
                <a:rPr lang="en-US" dirty="0"/>
                <a:t>6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1732336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21B5C-7732-B67C-0FA2-2156BF40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9992F1F2-5BAB-B138-E0E0-72EAEBB85C74}"/>
              </a:ext>
            </a:extLst>
          </p:cNvPr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 dirty="0"/>
          </a:p>
        </p:txBody>
      </p:sp>
      <p:sp>
        <p:nvSpPr>
          <p:cNvPr id="10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BCB171A8-B485-E022-5B93-8F9345E7FA50}"/>
              </a:ext>
            </a:extLst>
          </p:cNvPr>
          <p:cNvSpPr txBox="1"/>
          <p:nvPr/>
        </p:nvSpPr>
        <p:spPr>
          <a:xfrm>
            <a:off x="8564880" y="2879384"/>
            <a:ext cx="15382807" cy="854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पीड़ितों की दर्दनाक प्रतिक्रिया को संबोधित करने के लिए</a:t>
            </a:r>
          </a:p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सामुदायिक लचीलेपन को बढ़ावा देने के लिए</a:t>
            </a:r>
          </a:p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भावनात्मक और मानसिक स्वास्थ्य का समर्थन करने के लिए</a:t>
            </a:r>
          </a:p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समग्र सुधार को बढ़ावा देने के लिए</a:t>
            </a:r>
          </a:p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आपदा के नकारात्मक परिणामों को न्यूनतम करने के लिए</a:t>
            </a:r>
          </a:p>
          <a:p>
            <a:pPr marL="857250" indent="-857250" algn="l" rtl="0">
              <a:buFont typeface="Wingdings" panose="05000000000000000000" pitchFamily="2" charset="2"/>
              <a:buChar char="v"/>
            </a:pPr>
            <a:r>
              <a:rPr lang="en-US" sz="5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कमजोर समूहों की विशिष्ट आवश्यकताओं को पूरा करना</a:t>
            </a:r>
          </a:p>
        </p:txBody>
      </p:sp>
      <p:sp>
        <p:nvSpPr>
          <p:cNvPr id="114" name="PPT 2 -">
            <a:extLst>
              <a:ext uri="{FF2B5EF4-FFF2-40B4-BE49-F238E27FC236}">
                <a16:creationId xmlns:a16="http://schemas.microsoft.com/office/drawing/2014/main" id="{4EDE3184-319C-B9A8-ABEF-CE3CE873C579}"/>
              </a:ext>
            </a:extLst>
          </p:cNvPr>
          <p:cNvSpPr txBox="1"/>
          <p:nvPr/>
        </p:nvSpPr>
        <p:spPr>
          <a:xfrm>
            <a:off x="21546983" y="12813338"/>
            <a:ext cx="1685757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defRPr b="0"/>
            </a:pPr>
            <a:r>
              <a:rPr b="1" dirty="0" err="1">
                <a:solidFill>
                  <a:srgbClr val="E46C0A"/>
                </a:solidFill>
              </a:rPr>
              <a:t>पीपीटी</a:t>
            </a:r>
            <a:r>
              <a:rPr lang="hi-IN" b="1" dirty="0">
                <a:solidFill>
                  <a:srgbClr val="E46C0A"/>
                </a:solidFill>
              </a:rPr>
              <a:t> </a:t>
            </a:r>
            <a:r>
              <a:rPr lang="hi-IN" dirty="0">
                <a:solidFill>
                  <a:srgbClr val="E46C0A"/>
                </a:solidFill>
              </a:rPr>
              <a:t>4 </a:t>
            </a:r>
            <a:r>
              <a:rPr b="1" dirty="0">
                <a:solidFill>
                  <a:srgbClr val="E46C0A"/>
                </a:solidFill>
              </a:rPr>
              <a:t>-</a:t>
            </a:r>
          </a:p>
        </p:txBody>
      </p:sp>
      <p:sp>
        <p:nvSpPr>
          <p:cNvPr id="115" name="Rectangle">
            <a:extLst>
              <a:ext uri="{FF2B5EF4-FFF2-40B4-BE49-F238E27FC236}">
                <a16:creationId xmlns:a16="http://schemas.microsoft.com/office/drawing/2014/main" id="{8C62F292-7412-B111-1687-8434917B292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E932DC55-AFCD-E005-7D07-A1849405966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4</a:t>
            </a:fld>
            <a:endParaRPr dirty="0"/>
          </a:p>
        </p:txBody>
      </p:sp>
      <p:sp>
        <p:nvSpPr>
          <p:cNvPr id="9" name="Course Purpose">
            <a:extLst>
              <a:ext uri="{FF2B5EF4-FFF2-40B4-BE49-F238E27FC236}">
                <a16:creationId xmlns:a16="http://schemas.microsoft.com/office/drawing/2014/main" id="{7BF2EC7C-0813-C132-27C6-13094D64EA83}"/>
              </a:ext>
            </a:extLst>
          </p:cNvPr>
          <p:cNvSpPr txBox="1"/>
          <p:nvPr/>
        </p:nvSpPr>
        <p:spPr>
          <a:xfrm>
            <a:off x="179294" y="2812493"/>
            <a:ext cx="7676687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आपदा प्रतिक्रिया के दौरान मनोसामाजिक देखभाल क्यों महत्वपूर्ण है?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15CAB8-94E2-2E65-670F-AF616CAF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2832" y="51546"/>
            <a:ext cx="2414021" cy="22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656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4E9FC-ED89-BC24-4B23-9346A05D1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B67F515D-5FC8-B0D2-70EE-AF1D6CACDFB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62598D55-9E45-D734-1B60-7242569EDCA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5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54C6267E-5CCF-946B-5676-5EB082AE5A3B}"/>
              </a:ext>
            </a:extLst>
          </p:cNvPr>
          <p:cNvSpPr txBox="1"/>
          <p:nvPr/>
        </p:nvSpPr>
        <p:spPr>
          <a:xfrm>
            <a:off x="8784772" y="5351787"/>
            <a:ext cx="15162916" cy="6176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बहु-खतरा सेटिंग: बाढ़, चक्रवात, भूकंप, भूस्खलन, औद्योगिक, जैविक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आपदाएँ पहले से मौजूद कमज़ोरियों और सेवा अंतरालों को और बढ़ा देती हैं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5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उच्च जनसंख्या घनत्व → भीड़भाड़ वाले आश्रय स्थल; भाषा और सांस्कृतिक विविधता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A69F5FE7-1B45-36FD-BF05-D72E36EDABBF}"/>
              </a:ext>
            </a:extLst>
          </p:cNvPr>
          <p:cNvSpPr txBox="1"/>
          <p:nvPr/>
        </p:nvSpPr>
        <p:spPr>
          <a:xfrm>
            <a:off x="742862" y="2812493"/>
            <a:ext cx="9021624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भारतीय संदर्भ: खतरे और मानसिक स्वास्थ्य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DFA9118-F066-BB35-E944-A6F4B1071603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96920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B153A-8E0D-2B88-F01B-FA054B4FF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E26624BC-5928-79BF-8FF3-3A4ECE834A0A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A05956A5-5E61-8369-3AD6-266F21D2611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6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D75FF8AF-BEF8-B5B1-00B2-29E8E5E9B8CB}"/>
              </a:ext>
            </a:extLst>
          </p:cNvPr>
          <p:cNvSpPr txBox="1"/>
          <p:nvPr/>
        </p:nvSpPr>
        <p:spPr>
          <a:xfrm>
            <a:off x="8784772" y="5351787"/>
            <a:ext cx="7184571" cy="61965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सामान्य: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भय, उदासी, क्रोध, सुन्नता, नींद में खलल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DE516CA1-2EA9-09FB-BABE-7E9B28AA0A63}"/>
              </a:ext>
            </a:extLst>
          </p:cNvPr>
          <p:cNvSpPr txBox="1"/>
          <p:nvPr/>
        </p:nvSpPr>
        <p:spPr>
          <a:xfrm>
            <a:off x="742861" y="2812493"/>
            <a:ext cx="10197281" cy="2374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प्रतिक्रियाएँ: सामान्य बनाम चिंताजनक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9FC6BE-4F0D-FB2B-0FCC-6ABD098603D7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3199C275-5762-1C7F-D3B2-4F4F075E9014}"/>
              </a:ext>
            </a:extLst>
          </p:cNvPr>
          <p:cNvSpPr txBox="1"/>
          <p:nvPr/>
        </p:nvSpPr>
        <p:spPr>
          <a:xfrm>
            <a:off x="16487484" y="5397907"/>
            <a:ext cx="7184571" cy="5180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b="1" dirty="0" err="1">
                <a:solidFill>
                  <a:schemeClr val="tx1"/>
                </a:solidFill>
              </a:rPr>
              <a:t>चिंताजनक</a:t>
            </a:r>
            <a:r>
              <a:rPr lang="en-US" sz="6600" dirty="0"/>
              <a:t> </a:t>
            </a:r>
            <a:r>
              <a:rPr lang="en-US" sz="6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sz="6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लगातार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भटकाव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6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घबराहट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के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दौरे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6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अलगाव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6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आत्मघाती</a:t>
            </a: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i-IN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विचार </a:t>
            </a:r>
            <a:endParaRPr lang="en-US" sz="6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310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4242D-5C99-73A2-7678-1420F6842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D45B6C05-91CB-3BC9-4089-C31D5D060D9F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1970B1E0-C776-A36D-703D-88018FF919C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7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9C630F32-0499-B050-0939-9A4644C94E70}"/>
              </a:ext>
            </a:extLst>
          </p:cNvPr>
          <p:cNvSpPr txBox="1"/>
          <p:nvPr/>
        </p:nvSpPr>
        <p:spPr>
          <a:xfrm>
            <a:off x="8784772" y="5351787"/>
            <a:ext cx="15162916" cy="6453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अवसाद, चिंता, PTSD, जटिल दुःख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मादक द्रव्यों का दुरुपयोग; घरेलू हिंसा; आजीविका संबंधी तनाव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स्कूल छोड़ने वाले बच्चे; पारिवारिक अलगाव; सामाजिक संघर्ष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AD82EC08-0741-5EBA-12E8-97524BF72A4F}"/>
              </a:ext>
            </a:extLst>
          </p:cNvPr>
          <p:cNvSpPr txBox="1"/>
          <p:nvPr/>
        </p:nvSpPr>
        <p:spPr>
          <a:xfrm>
            <a:off x="742861" y="2812493"/>
            <a:ext cx="9903367" cy="3482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मध्यम और दीर्घकालिक मनोसामाजिक मुद्दे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526759A-266E-9902-9453-FC7534FAC400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1988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9822C-F230-ED8F-21B3-25A0D3052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2136569C-DB9D-8B6E-7DF0-D7CB4BB775B7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0CB24D8E-29FA-690A-DE38-9E7DADC8096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8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76881C9E-E85D-4517-15A4-A339BC7C36FC}"/>
              </a:ext>
            </a:extLst>
          </p:cNvPr>
          <p:cNvSpPr txBox="1"/>
          <p:nvPr/>
        </p:nvSpPr>
        <p:spPr>
          <a:xfrm>
            <a:off x="8784772" y="5351787"/>
            <a:ext cx="15162916" cy="6822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सुरक्षित स्थान, दिनचर्या, खेल/शिक्षण गतिविधियाँ संकट को कम करती हैं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अकेले/अलग हुए बच्चों की जांच; परिवार का शीघ्र पता लगाना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बच्चों के सामने विस्तृत विवरण देने से बचें; देखभाल करने वालों को सामान्य प्रतिक्रियाओं के लिए तैयार करें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EC595EDB-E056-04F3-5965-7DCAD27C6032}"/>
              </a:ext>
            </a:extLst>
          </p:cNvPr>
          <p:cNvSpPr txBox="1"/>
          <p:nvPr/>
        </p:nvSpPr>
        <p:spPr>
          <a:xfrm>
            <a:off x="742861" y="2812493"/>
            <a:ext cx="9903367" cy="459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बच्चे और किशोर: मनोवैज्ञानिक आवश्यकताएँ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8AF798-A8B9-D682-E965-85943D772D31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4385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56337-26A7-CC49-8205-5927E0998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">
            <a:extLst>
              <a:ext uri="{FF2B5EF4-FFF2-40B4-BE49-F238E27FC236}">
                <a16:creationId xmlns:a16="http://schemas.microsoft.com/office/drawing/2014/main" id="{B30D0D69-C11A-FBE9-B4DE-66DC928048D9}"/>
              </a:ext>
            </a:extLst>
          </p:cNvPr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E46C0A"/>
          </a:solidFill>
          <a:ln w="12700">
            <a:miter lim="400000"/>
          </a:ln>
        </p:spPr>
        <p:txBody>
          <a:bodyPr lIns="78283" tIns="78283" rIns="78283" bIns="78283"/>
          <a:lstStyle/>
          <a:p>
            <a:pPr algn="l" rtl="0"/>
            <a:endParaRPr/>
          </a:p>
        </p:txBody>
      </p:sp>
      <p:sp>
        <p:nvSpPr>
          <p:cNvPr id="116" name="Slide Number">
            <a:extLst>
              <a:ext uri="{FF2B5EF4-FFF2-40B4-BE49-F238E27FC236}">
                <a16:creationId xmlns:a16="http://schemas.microsoft.com/office/drawing/2014/main" id="{DB8C0BF9-3B85-0EF4-5592-FFD6D99A0F6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 algn="l" rtl="0"/>
              <a:t>9</a:t>
            </a:fld>
            <a:endParaRPr dirty="0"/>
          </a:p>
        </p:txBody>
      </p:sp>
      <p:sp>
        <p:nvSpPr>
          <p:cNvPr id="2" name="To provide the participant the knowledge and skills needed to render aid on-site to sick or injured persons, stabilize their condition and prepare them for transport to a medical facility.">
            <a:extLst>
              <a:ext uri="{FF2B5EF4-FFF2-40B4-BE49-F238E27FC236}">
                <a16:creationId xmlns:a16="http://schemas.microsoft.com/office/drawing/2014/main" id="{EDA1FC14-04A1-0217-CAE4-B42B5F982F3F}"/>
              </a:ext>
            </a:extLst>
          </p:cNvPr>
          <p:cNvSpPr txBox="1"/>
          <p:nvPr/>
        </p:nvSpPr>
        <p:spPr>
          <a:xfrm>
            <a:off x="8784772" y="5351787"/>
            <a:ext cx="15162916" cy="4975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गोपनीयता, प्रकाश </a:t>
            </a:r>
            <a:r>
              <a:rPr lang="en-US" sz="6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और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चिंता</a:t>
            </a: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को कम करते हैं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MISP सेवाओं के लिए लिंक: प्रसूति संबंधी आपातस्थितियाँ, बलात्कार का नैदानिक ​​प्रबंधन</a:t>
            </a:r>
          </a:p>
          <a:p>
            <a:pPr marL="1143000" indent="-1143000" algn="l" rtl="0">
              <a:lnSpc>
                <a:spcPct val="100000"/>
              </a:lnSpc>
              <a:buFont typeface="Wingdings" panose="05000000000000000000" pitchFamily="2" charset="2"/>
              <a:buChar char="Ø"/>
              <a:defRPr sz="64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pPr>
            <a:r>
              <a:rPr lang="en-US" sz="6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अंतरंग साथी हिंसा पर नज़र रखें; गोपनीय रिपोर्टिंग के तरीके उपलब्ध कराएँ</a:t>
            </a:r>
          </a:p>
        </p:txBody>
      </p:sp>
      <p:sp>
        <p:nvSpPr>
          <p:cNvPr id="3" name="Course Purpose">
            <a:extLst>
              <a:ext uri="{FF2B5EF4-FFF2-40B4-BE49-F238E27FC236}">
                <a16:creationId xmlns:a16="http://schemas.microsoft.com/office/drawing/2014/main" id="{B1E74DD4-B35A-D8A3-D2CC-DA6205C25E92}"/>
              </a:ext>
            </a:extLst>
          </p:cNvPr>
          <p:cNvSpPr txBox="1"/>
          <p:nvPr/>
        </p:nvSpPr>
        <p:spPr>
          <a:xfrm>
            <a:off x="742861" y="2812493"/>
            <a:ext cx="9903367" cy="5698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l" rtl="0">
              <a:lnSpc>
                <a:spcPct val="100000"/>
              </a:lnSpc>
            </a:pPr>
            <a:r>
              <a:rPr lang="en-US" dirty="0"/>
              <a:t>महिलाएं, गर्भवती और स्तनपान कराने वाली महिलाएं: मनोवैज्ञानिक आवश्यकताएं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6995AE3-6192-B3A3-A50D-F4C7BD17ED8A}"/>
              </a:ext>
            </a:extLst>
          </p:cNvPr>
          <p:cNvCxnSpPr/>
          <p:nvPr/>
        </p:nvCxnSpPr>
        <p:spPr>
          <a:xfrm>
            <a:off x="8784771" y="5186579"/>
            <a:ext cx="15162916" cy="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9158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1159</Words>
  <Application>Microsoft Office PowerPoint</Application>
  <PresentationFormat>Custom</PresentationFormat>
  <Paragraphs>162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 Black</vt:lpstr>
      <vt:lpstr>Calibri</vt:lpstr>
      <vt:lpstr>Kokila</vt:lpstr>
      <vt:lpstr>Open Sans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NDRF NDRF</cp:lastModifiedBy>
  <cp:revision>19</cp:revision>
  <dcterms:modified xsi:type="dcterms:W3CDTF">2026-01-05T10:05:21Z</dcterms:modified>
</cp:coreProperties>
</file>