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396"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274"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64"/>
    <a:srgbClr val="FFD012"/>
    <a:srgbClr val="E46C0A"/>
    <a:srgbClr val="FFD217"/>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4615" autoAdjust="0"/>
  </p:normalViewPr>
  <p:slideViewPr>
    <p:cSldViewPr snapToGrid="0">
      <p:cViewPr varScale="1">
        <p:scale>
          <a:sx n="35" d="100"/>
          <a:sy n="35" d="100"/>
        </p:scale>
        <p:origin x="1896" y="108"/>
      </p:cViewPr>
      <p:guideLst>
        <p:guide orient="horz" pos="4320"/>
        <p:guide pos="7680"/>
      </p:guideLst>
    </p:cSldViewPr>
  </p:slideViewPr>
  <p:notesTextViewPr>
    <p:cViewPr>
      <p:scale>
        <a:sx n="1" d="1"/>
        <a:sy n="1" d="1"/>
      </p:scale>
      <p:origin x="0" y="0"/>
    </p:cViewPr>
  </p:notesTextViewPr>
  <p:notesViewPr>
    <p:cSldViewPr snapToGrid="0">
      <p:cViewPr varScale="1">
        <p:scale>
          <a:sx n="52" d="100"/>
          <a:sy n="52"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058A4-4076-8EB2-B5C4-9B85F734CD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B16DAC7-6A29-CDA0-3CF1-EC8B55C655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4D0E7-88C1-43F7-8910-B913A2C77933}" type="datetimeFigureOut">
              <a:rPr lang="en-IN" smtClean="0"/>
              <a:t>17-12-2025</a:t>
            </a:fld>
            <a:endParaRPr lang="en-IN"/>
          </a:p>
        </p:txBody>
      </p:sp>
      <p:sp>
        <p:nvSpPr>
          <p:cNvPr id="4" name="Footer Placeholder 3">
            <a:extLst>
              <a:ext uri="{FF2B5EF4-FFF2-40B4-BE49-F238E27FC236}">
                <a16:creationId xmlns:a16="http://schemas.microsoft.com/office/drawing/2014/main" id="{9E742550-1A2F-8FAF-6F50-5BE5464FA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E6DB983-8000-66AA-2385-63C02DB76F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F2C96B-D4F0-4702-8527-4F49B3D230C3}" type="slidenum">
              <a:rPr lang="en-IN" smtClean="0"/>
              <a:t>‹#›</a:t>
            </a:fld>
            <a:endParaRPr lang="en-IN"/>
          </a:p>
        </p:txBody>
      </p:sp>
    </p:spTree>
    <p:extLst>
      <p:ext uri="{BB962C8B-B14F-4D97-AF65-F5344CB8AC3E}">
        <p14:creationId xmlns:p14="http://schemas.microsoft.com/office/powerpoint/2010/main" val="49452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372163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9D557-FD26-AED0-F1AC-AEAA69E0F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AB7D5-3F13-1DD7-24A7-33E76862BC1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945CFC-0A43-E7EE-4A0F-C87777A346D1}"/>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121045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6453-3829-BF8B-59EB-CE30AFF83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FDD64-74B3-DE15-F84C-2DEA45BDB4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B54034F-0EF3-0B28-B0D1-7BFD6743F09D}"/>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16236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CC8B4-6B50-0786-5467-82318EE3F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49B5D-2EB7-67C1-1182-82F36490622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EC8EC9-FB8A-949D-3922-EDC031375E91}"/>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336020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612CB-90A7-1C82-9093-1075FE268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1CBF4-9251-1989-4FD4-F10B8C18035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582EE20-D3EE-C1D5-5455-B88C9044EE9D}"/>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168169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8947C-D434-CDAF-0695-B7FF47A4D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A1BFE-4D53-B9C8-CA04-AF106C0F980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CEAEE06-5F63-499A-C266-21B46432501E}"/>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383253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384722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D128-0EB8-021D-1936-23960AF36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D6925-B9D8-1101-8BEA-3B2850C79A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0EA53EB-A0C8-12A7-CB5C-5E8EE23367B2}"/>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327664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96B0-8902-7F3E-9F9A-EE7EC1094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234EA-F709-6B24-1FC3-BAF6E7237C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F573FB9-A6A7-DF13-24FA-C4A261D94006}"/>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263572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FD46-4BB4-B469-1969-81C5CD354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5C6A9-C2DA-2561-A08C-5E9A84D6521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464428F-7CFC-DCBB-8B2B-7F285FC38129}"/>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177243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28412-AAE5-C948-2C4D-7262083AE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DE213-3F42-A2F2-F005-C2E4994911B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7AF3849-B7E0-3A71-4B99-7DD7D9021127}"/>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124970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8D0BD-81A6-3B3E-5784-00844C72C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4A5F9-B6BC-7B96-3965-1F3237DF3D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DAE544C-9E7B-A284-A193-2410A0E38B8F}"/>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230095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4921-2A2B-045D-8602-8BBD3850A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6B6FB-8DCD-5842-D4D7-6AB75210D73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8663C6F-A1D0-92B5-82BD-8486D5EBB9EB}"/>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248967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E312-DBD7-55E9-FBF8-F0C634035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849E3-7555-3BAF-F8A9-5821252D42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62F97FE-5E18-FFDC-C73F-C60AB7D9D26D}"/>
              </a:ext>
            </a:extLst>
          </p:cNvPr>
          <p:cNvSpPr>
            <a:spLocks noGrp="1"/>
          </p:cNvSpPr>
          <p:nvPr>
            <p:ph type="body" idx="1"/>
          </p:nvPr>
        </p:nvSpPr>
        <p:spPr/>
        <p:txBody>
          <a:bodyPr/>
          <a:lstStyle/>
          <a:p>
            <a:pPr algn="l" rtl="0"/>
            <a:endParaRPr lang="en-IN" dirty="0"/>
          </a:p>
        </p:txBody>
      </p:sp>
    </p:spTree>
    <p:extLst>
      <p:ext uri="{BB962C8B-B14F-4D97-AF65-F5344CB8AC3E}">
        <p14:creationId xmlns:p14="http://schemas.microsoft.com/office/powerpoint/2010/main" val="291219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r>
              <a:rPr lang="en-IN" dirty="0"/>
              <a:t>1</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01">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62E66F12-F3D9-B554-8F66-298E7A36A067}"/>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Rectangle">
            <a:extLst>
              <a:ext uri="{FF2B5EF4-FFF2-40B4-BE49-F238E27FC236}">
                <a16:creationId xmlns:a16="http://schemas.microsoft.com/office/drawing/2014/main" id="{0EA50BDC-4B45-276D-BB3C-C92BBFC00FE2}"/>
              </a:ext>
            </a:extLst>
          </p:cNvPr>
          <p:cNvSpPr/>
          <p:nvPr userDrawn="1"/>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7" name="Body Level One…">
            <a:extLst>
              <a:ext uri="{FF2B5EF4-FFF2-40B4-BE49-F238E27FC236}">
                <a16:creationId xmlns:a16="http://schemas.microsoft.com/office/drawing/2014/main" id="{13856AD4-DC3A-50D9-066C-B95EA87732EC}"/>
              </a:ext>
            </a:extLst>
          </p:cNvPr>
          <p:cNvSpPr txBox="1">
            <a:spLocks noGrp="1"/>
          </p:cNvSpPr>
          <p:nvPr>
            <p:ph type="body" sz="quarter" idx="1"/>
          </p:nvPr>
        </p:nvSpPr>
        <p:spPr>
          <a:xfrm>
            <a:off x="8674134" y="3999823"/>
            <a:ext cx="15533096"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3" name="Picture 2">
            <a:extLst>
              <a:ext uri="{FF2B5EF4-FFF2-40B4-BE49-F238E27FC236}">
                <a16:creationId xmlns:a16="http://schemas.microsoft.com/office/drawing/2014/main" id="{B7958CC0-359B-DD49-A32B-4901FE259D64}"/>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9075012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3" name="Line">
            <a:extLst>
              <a:ext uri="{FF2B5EF4-FFF2-40B4-BE49-F238E27FC236}">
                <a16:creationId xmlns:a16="http://schemas.microsoft.com/office/drawing/2014/main" id="{6969E7FD-2EE6-2881-142F-C75BDAB4DF2C}"/>
              </a:ext>
            </a:extLst>
          </p:cNvPr>
          <p:cNvSpPr/>
          <p:nvPr userDrawn="1"/>
        </p:nvSpPr>
        <p:spPr>
          <a:xfrm flipV="1">
            <a:off x="7559040" y="4886325"/>
            <a:ext cx="15645252" cy="41523"/>
          </a:xfrm>
          <a:prstGeom prst="line">
            <a:avLst/>
          </a:prstGeom>
          <a:ln w="25400">
            <a:solidFill>
              <a:srgbClr val="881920"/>
            </a:solidFill>
          </a:ln>
        </p:spPr>
        <p:txBody>
          <a:bodyPr lIns="78283" tIns="78283" rIns="78283" bIns="78283"/>
          <a:lstStyle/>
          <a:p>
            <a:endParaRPr/>
          </a:p>
        </p:txBody>
      </p:sp>
      <p:sp>
        <p:nvSpPr>
          <p:cNvPr id="5" name="Body Level One…">
            <a:extLst>
              <a:ext uri="{FF2B5EF4-FFF2-40B4-BE49-F238E27FC236}">
                <a16:creationId xmlns:a16="http://schemas.microsoft.com/office/drawing/2014/main" id="{5088FB8F-5BCA-1985-B65F-37A8D6F590BC}"/>
              </a:ext>
            </a:extLst>
          </p:cNvPr>
          <p:cNvSpPr txBox="1">
            <a:spLocks noGrp="1"/>
          </p:cNvSpPr>
          <p:nvPr>
            <p:ph type="body" sz="quarter" idx="10" hasCustomPrompt="1"/>
          </p:nvPr>
        </p:nvSpPr>
        <p:spPr>
          <a:xfrm>
            <a:off x="882769" y="2812493"/>
            <a:ext cx="6375281"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Body Level One…">
            <a:extLst>
              <a:ext uri="{FF2B5EF4-FFF2-40B4-BE49-F238E27FC236}">
                <a16:creationId xmlns:a16="http://schemas.microsoft.com/office/drawing/2014/main" id="{973F9109-9635-47BE-305E-F61FF67A214E}"/>
              </a:ext>
            </a:extLst>
          </p:cNvPr>
          <p:cNvSpPr txBox="1">
            <a:spLocks noGrp="1"/>
          </p:cNvSpPr>
          <p:nvPr>
            <p:ph type="body" sz="quarter" idx="1"/>
          </p:nvPr>
        </p:nvSpPr>
        <p:spPr>
          <a:xfrm>
            <a:off x="7559040" y="5106111"/>
            <a:ext cx="15645252" cy="6528726"/>
          </a:xfrm>
          <a:prstGeom prst="rect">
            <a:avLst/>
          </a:prstGeom>
          <a:no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5505444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7" name="Body Level One…">
            <a:extLst>
              <a:ext uri="{FF2B5EF4-FFF2-40B4-BE49-F238E27FC236}">
                <a16:creationId xmlns:a16="http://schemas.microsoft.com/office/drawing/2014/main" id="{1477131D-1E6F-D8FA-6B03-687EE6C31BA4}"/>
              </a:ext>
            </a:extLst>
          </p:cNvPr>
          <p:cNvSpPr txBox="1">
            <a:spLocks noGrp="1"/>
          </p:cNvSpPr>
          <p:nvPr>
            <p:ph type="body" sz="quarter" idx="1"/>
          </p:nvPr>
        </p:nvSpPr>
        <p:spPr>
          <a:xfrm>
            <a:off x="7559040" y="4963236"/>
            <a:ext cx="15645252"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Body Level One…">
            <a:extLst>
              <a:ext uri="{FF2B5EF4-FFF2-40B4-BE49-F238E27FC236}">
                <a16:creationId xmlns:a16="http://schemas.microsoft.com/office/drawing/2014/main" id="{99C15F8C-AC5A-BBB9-9D32-63F0E23B20E9}"/>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Tree>
    <p:extLst>
      <p:ext uri="{BB962C8B-B14F-4D97-AF65-F5344CB8AC3E}">
        <p14:creationId xmlns:p14="http://schemas.microsoft.com/office/powerpoint/2010/main" val="22512793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able with Caption">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Red Section Header">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573815"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CAPF | CBRN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3" y="12813338"/>
            <a:ext cx="1406835"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9" name="Picture 8">
            <a:extLst>
              <a:ext uri="{FF2B5EF4-FFF2-40B4-BE49-F238E27FC236}">
                <a16:creationId xmlns:a16="http://schemas.microsoft.com/office/drawing/2014/main" id="{52F0AADA-859D-78CF-9D35-252F008CC64E}"/>
              </a:ext>
            </a:extLst>
          </p:cNvPr>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10" name="Picture 9">
            <a:extLst>
              <a:ext uri="{FF2B5EF4-FFF2-40B4-BE49-F238E27FC236}">
                <a16:creationId xmlns:a16="http://schemas.microsoft.com/office/drawing/2014/main" id="{10532392-C092-E8C8-A7B3-5E60F6BFED10}"/>
              </a:ext>
            </a:extLst>
          </p:cNvPr>
          <p:cNvPicPr>
            <a:picLocks/>
          </p:cNvPicPr>
          <p:nvPr userDrawn="1"/>
        </p:nvPicPr>
        <p:blipFill>
          <a:blip r:embed="rId10"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2" r:id="rId5"/>
    <p:sldLayoutId id="2147483653" r:id="rId6"/>
    <p:sldLayoutId id="2147483654" r:id="rId7"/>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www.onlinedoctranslator.com/hi/?utm_source=onlinedoctranslator&amp;utm_medium=pptx&amp;utm_campaign=attribu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p:cNvSpPr/>
          <p:nvPr/>
        </p:nvSpPr>
        <p:spPr>
          <a:xfrm>
            <a:off x="1012733" y="12657221"/>
            <a:ext cx="3815338" cy="1084567"/>
          </a:xfrm>
          <a:prstGeom prst="rect">
            <a:avLst/>
          </a:prstGeom>
          <a:solidFill>
            <a:srgbClr val="F7903B"/>
          </a:solidFill>
          <a:ln w="12700">
            <a:miter lim="400000"/>
          </a:ln>
        </p:spPr>
        <p:txBody>
          <a:bodyPr lIns="78283" tIns="78283" rIns="78283" bIns="78283"/>
          <a:lstStyle/>
          <a:p>
            <a:pPr algn="l" rtl="0"/>
            <a:endParaRPr/>
          </a:p>
        </p:txBody>
      </p:sp>
      <p:sp>
        <p:nvSpPr>
          <p:cNvPr id="83" name="Shape"/>
          <p:cNvSpPr/>
          <p:nvPr/>
        </p:nvSpPr>
        <p:spPr>
          <a:xfrm>
            <a:off x="0" y="3880188"/>
            <a:ext cx="13669107"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pPr algn="l" rtl="0"/>
            <a:endParaRPr/>
          </a:p>
        </p:txBody>
      </p:sp>
      <p:sp>
        <p:nvSpPr>
          <p:cNvPr id="84" name="LESSON 2…"/>
          <p:cNvSpPr txBox="1"/>
          <p:nvPr/>
        </p:nvSpPr>
        <p:spPr>
          <a:xfrm>
            <a:off x="1016000" y="4706678"/>
            <a:ext cx="10382141" cy="3205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algn="l" defTabSz="2438400" rtl="0">
              <a:defRPr sz="6400" b="1">
                <a:solidFill>
                  <a:srgbClr val="FFFFFF"/>
                </a:solidFill>
                <a:latin typeface="Open Sans"/>
                <a:ea typeface="Open Sans"/>
                <a:cs typeface="Open Sans"/>
                <a:sym typeface="Open Sans"/>
              </a:defRPr>
            </a:pPr>
            <a:r>
              <a:rPr lang="en-IN" sz="6600" dirty="0"/>
              <a:t>पाठ 01</a:t>
            </a:r>
          </a:p>
          <a:p>
            <a:pPr algn="l" defTabSz="2438400" rtl="0">
              <a:defRPr sz="6400" cap="all">
                <a:solidFill>
                  <a:srgbClr val="FFFFFF"/>
                </a:solidFill>
                <a:latin typeface="Open Sans"/>
                <a:ea typeface="Open Sans"/>
                <a:cs typeface="Open Sans"/>
                <a:sym typeface="Open Sans"/>
              </a:defRPr>
            </a:pPr>
            <a:r>
              <a:rPr lang="en-US" sz="6600" dirty="0"/>
              <a:t>परिभाषा और शब्दावली</a:t>
            </a:r>
            <a:endParaRPr lang="en-IN" sz="6600" dirty="0"/>
          </a:p>
        </p:txBody>
      </p:sp>
      <p:sp>
        <p:nvSpPr>
          <p:cNvPr id="85" name="Shape"/>
          <p:cNvSpPr/>
          <p:nvPr/>
        </p:nvSpPr>
        <p:spPr>
          <a:xfrm flipH="1">
            <a:off x="-56720" y="-58503"/>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pPr algn="l" rtl="0"/>
            <a:endParaRPr/>
          </a:p>
        </p:txBody>
      </p:sp>
      <p:sp>
        <p:nvSpPr>
          <p:cNvPr id="4" name="Rectangle: Rounded Corners 3">
            <a:extLst>
              <a:ext uri="{FF2B5EF4-FFF2-40B4-BE49-F238E27FC236}">
                <a16:creationId xmlns:a16="http://schemas.microsoft.com/office/drawing/2014/main" id="{2E9EC43E-C7B1-EF48-5F3B-E2AF3723BE8A}"/>
              </a:ext>
            </a:extLst>
          </p:cNvPr>
          <p:cNvSpPr/>
          <p:nvPr/>
        </p:nvSpPr>
        <p:spPr>
          <a:xfrm>
            <a:off x="4831338" y="631924"/>
            <a:ext cx="16234425" cy="119647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rtl="0"/>
            <a:r>
              <a:rPr lang="en-US" sz="6000" dirty="0">
                <a:solidFill>
                  <a:srgbClr val="C00000"/>
                </a:solidFill>
                <a:latin typeface="Arial Black" panose="020B0A04020102020204" pitchFamily="34" charset="0"/>
              </a:rPr>
              <a:t>सीबीआरएन मॉड्यूल: सीएपीएफ</a:t>
            </a:r>
            <a:endParaRPr kumimoji="0" lang="en-IN" sz="60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N"/>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rcRect/>
          <a:stretch/>
        </p:blipFill>
        <p:spPr>
          <a:xfrm>
            <a:off x="9519149" y="5110089"/>
            <a:ext cx="2672851" cy="2522143"/>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5810" y="80376"/>
            <a:ext cx="3181050" cy="2219517"/>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21986270" y="61680"/>
            <a:ext cx="2160000" cy="2376000"/>
          </a:xfrm>
          <a:prstGeom prst="rect">
            <a:avLst/>
          </a:prstGeom>
        </p:spPr>
      </p:pic>
      <p:pic>
        <p:nvPicPr>
          <p:cNvPr id="2" name="Picture 1">
            <a:extLst>
              <a:ext uri="{FF2B5EF4-FFF2-40B4-BE49-F238E27FC236}">
                <a16:creationId xmlns:a16="http://schemas.microsoft.com/office/drawing/2014/main" id="{999D0056-4120-1B80-2223-2EDBBBAC6B6E}"/>
              </a:ext>
            </a:extLst>
          </p:cNvPr>
          <p:cNvPicPr>
            <a:picLocks noChangeAspect="1"/>
          </p:cNvPicPr>
          <p:nvPr/>
        </p:nvPicPr>
        <p:blipFill>
          <a:blip r:embed="rId6"/>
          <a:stretch>
            <a:fillRect/>
          </a:stretch>
        </p:blipFill>
        <p:spPr>
          <a:xfrm>
            <a:off x="14256786" y="3577222"/>
            <a:ext cx="8809484" cy="8809484"/>
          </a:xfrm>
          <a:prstGeom prst="rect">
            <a:avLst/>
          </a:prstGeom>
        </p:spPr>
      </p:pic>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अंग्रेज़ी से हिन्दी में अनुवादित। - </a:t>
            </a:r>
            <a:r>
              <a:rPr lang="en-US" sz="1000" u="sng" dirty="0">
                <a:solidFill>
                  <a:srgbClr val="0F2B46"/>
                </a:solidFill>
                <a:effectLst/>
                <a:latin typeface="Roboto" panose="02000000000000000000" pitchFamily="2" charset="0"/>
                <a:hlinkClick r:id="rId7"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
        <p:nvSpPr>
          <p:cNvPr id="5" name="TextBox 4">
            <a:extLst>
              <a:ext uri="{FF2B5EF4-FFF2-40B4-BE49-F238E27FC236}">
                <a16:creationId xmlns:a16="http://schemas.microsoft.com/office/drawing/2014/main" id="{F95F1C3E-1FE6-0F34-DD65-60F13046741C}"/>
              </a:ext>
            </a:extLst>
          </p:cNvPr>
          <p:cNvSpPr txBox="1"/>
          <p:nvPr/>
        </p:nvSpPr>
        <p:spPr>
          <a:xfrm>
            <a:off x="8705134" y="12859253"/>
            <a:ext cx="6668932" cy="707886"/>
          </a:xfrm>
          <a:prstGeom prst="rect">
            <a:avLst/>
          </a:prstGeom>
          <a:noFill/>
        </p:spPr>
        <p:txBody>
          <a:bodyPr wrap="square" rtlCol="0">
            <a:spAutoFit/>
          </a:bodyPr>
          <a:lstStyle/>
          <a:p>
            <a:pPr algn="ctr"/>
            <a:r>
              <a:rPr lang="hi-IN" sz="4000" dirty="0"/>
              <a:t>निरीक्षक सुरेन्द्र कुमार पुनिया </a:t>
            </a:r>
            <a:endParaRPr lang="en-IN" sz="4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E6C25-895F-B293-F05E-CCFC6FC0B0A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62B7A0B-9F55-86AA-4DD4-8964AB6CA710}"/>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6E80003-E9A7-DB76-1493-56B63AE1D29B}"/>
              </a:ext>
            </a:extLst>
          </p:cNvPr>
          <p:cNvSpPr txBox="1"/>
          <p:nvPr/>
        </p:nvSpPr>
        <p:spPr>
          <a:xfrm>
            <a:off x="8564880" y="3888736"/>
            <a:ext cx="15076257" cy="9444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1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डिटेक्टर:</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जैविक या रासायनिक युद्ध एजेंटों की महत्वपूर्ण मात्रा की उपस्थिति का निर्धारण करने के लिए एक उपकरण।</a:t>
            </a:r>
          </a:p>
          <a:p>
            <a:pPr marL="1143000" indent="-1143000" algn="l" rtl="0">
              <a:buFont typeface="+mj-lt"/>
              <a:buAutoNum type="arabicParenR" startAt="1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खुराक:</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 व्यक्ति द्वारा अवशोषित रेडियोलॉजिकल ऊर्जा, जैविक एजेंट या रासायनिक युद्ध एजेंट की मात्रा।</a:t>
            </a:r>
          </a:p>
          <a:p>
            <a:pPr marL="1143000" indent="-1143000" algn="l" rtl="0">
              <a:buFont typeface="+mj-lt"/>
              <a:buAutoNum type="arabicParenR" startAt="1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प्रभावी खुराक:</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वांछित प्रभाव उत्पन्न करने के लिए आवश्यक खुराक</a:t>
            </a:r>
          </a:p>
        </p:txBody>
      </p:sp>
      <p:sp>
        <p:nvSpPr>
          <p:cNvPr id="115" name="Rectangle">
            <a:extLst>
              <a:ext uri="{FF2B5EF4-FFF2-40B4-BE49-F238E27FC236}">
                <a16:creationId xmlns:a16="http://schemas.microsoft.com/office/drawing/2014/main" id="{38D4B0EF-898D-D87B-8F9C-9166090684D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D8A21596-E945-CB41-2CE3-5258E6DF25AD}"/>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10</a:t>
            </a:fld>
            <a:endParaRPr dirty="0"/>
          </a:p>
        </p:txBody>
      </p:sp>
      <p:sp>
        <p:nvSpPr>
          <p:cNvPr id="9" name="Course Purpose">
            <a:extLst>
              <a:ext uri="{FF2B5EF4-FFF2-40B4-BE49-F238E27FC236}">
                <a16:creationId xmlns:a16="http://schemas.microsoft.com/office/drawing/2014/main" id="{B2B58568-0493-F452-7610-26630DC27244}"/>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EEF32CD8-069D-A88A-7101-16998EDA0BF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9C4775E3-E0AD-7C1C-A2C2-23AE19929923}"/>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7FEC3B28-CB83-4CC8-F609-B49E77389EC3}"/>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4800" dirty="0">
              <a:solidFill>
                <a:srgbClr val="FF0000"/>
              </a:solidFill>
            </a:endParaRPr>
          </a:p>
        </p:txBody>
      </p:sp>
      <p:sp>
        <p:nvSpPr>
          <p:cNvPr id="4" name="PPT 2 -">
            <a:extLst>
              <a:ext uri="{FF2B5EF4-FFF2-40B4-BE49-F238E27FC236}">
                <a16:creationId xmlns:a16="http://schemas.microsoft.com/office/drawing/2014/main" id="{03F1837A-BDF8-B4DC-4C31-6DC5DF9ED720}"/>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23256035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B0A60-2A71-728D-7ADC-4DBD30845CE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C6BA78E-6662-F6EF-D929-6BF2E32FCA1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97847E0-2BD3-1184-4D13-68D4EAFF5DF9}"/>
              </a:ext>
            </a:extLst>
          </p:cNvPr>
          <p:cNvSpPr txBox="1"/>
          <p:nvPr/>
        </p:nvSpPr>
        <p:spPr>
          <a:xfrm>
            <a:off x="8564880" y="3888736"/>
            <a:ext cx="15076257" cy="8840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2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फ्लैश बैक:</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यह घटना तब घटित होती है जब ज्वलनशील पदार्थ का एक निशान किसी दूर स्थित चिंगारी या प्रज्वलन स्रोत द्वारा प्रज्वलित हो जाता है।</a:t>
            </a:r>
          </a:p>
          <a:p>
            <a:pPr marL="1143000" indent="-1143000" algn="l" rtl="0">
              <a:buFont typeface="+mj-lt"/>
              <a:buAutoNum type="arabicParenR" startAt="2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फ़्लैश प्वाइंट:</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वह तापमान जिस पर कोई तरल पदार्थ प्रज्वलित होने के लिए पर्याप्त ज्वलनशील वाष्प छोड़ेगा।</a:t>
            </a:r>
          </a:p>
          <a:p>
            <a:pPr marL="1143000" indent="-1143000" algn="l" rtl="0">
              <a:buFont typeface="+mj-lt"/>
              <a:buAutoNum type="arabicParenR" startAt="2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फोम:</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अग्निशामक सामग्री जिसमें हवा, पानी और सांद्रण एजेंटों के छोटे बुलबुले होते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4EABBF61-E609-71DC-75DF-B82EFC14FE6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28592264-45C7-55F6-1559-7534905E883F}"/>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11</a:t>
            </a:fld>
            <a:endParaRPr dirty="0"/>
          </a:p>
        </p:txBody>
      </p:sp>
      <p:sp>
        <p:nvSpPr>
          <p:cNvPr id="9" name="Course Purpose">
            <a:extLst>
              <a:ext uri="{FF2B5EF4-FFF2-40B4-BE49-F238E27FC236}">
                <a16:creationId xmlns:a16="http://schemas.microsoft.com/office/drawing/2014/main" id="{333659E0-D818-D262-25C0-72138B33AE64}"/>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E0BB4F41-4200-D365-08B3-ADC3A83BC08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B028791D-B35F-3934-D80D-1A11A3DB3A6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AD13424A-713D-0E0A-27B6-F4F36CA3DD87}"/>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4800" dirty="0">
              <a:solidFill>
                <a:srgbClr val="FF0000"/>
              </a:solidFill>
            </a:endParaRPr>
          </a:p>
        </p:txBody>
      </p:sp>
      <p:sp>
        <p:nvSpPr>
          <p:cNvPr id="4" name="PPT 2 -">
            <a:extLst>
              <a:ext uri="{FF2B5EF4-FFF2-40B4-BE49-F238E27FC236}">
                <a16:creationId xmlns:a16="http://schemas.microsoft.com/office/drawing/2014/main" id="{2FBD8529-6CA0-648B-A87E-FCAC39D3C4D6}"/>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9145532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1975F-E1F0-853D-BB4E-E39D85AF638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3727134-1271-D85F-7426-9AD1158F7DC5}"/>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A5BA699-1272-9ACD-70BE-635111DD427F}"/>
              </a:ext>
            </a:extLst>
          </p:cNvPr>
          <p:cNvSpPr txBox="1"/>
          <p:nvPr/>
        </p:nvSpPr>
        <p:spPr>
          <a:xfrm>
            <a:off x="8564880" y="3888736"/>
            <a:ext cx="15076257" cy="9722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2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खतरनाक सामग्री:</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कोई भी पदार्थ या पदार्थों का मिश्रण जिसमें ऐसे गुण हों जो किसी मानव के स्वास्थ्य या सुरक्षा पर प्रतिकूल प्रभाव डाल सकते हों।</a:t>
            </a:r>
          </a:p>
          <a:p>
            <a:pPr marL="1143000" indent="-1143000" algn="l" rtl="0">
              <a:buFont typeface="+mj-lt"/>
              <a:buAutoNum type="arabicParenR" startAt="2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जीवन और स्वास्थ्य के लिए तत्काल खतरनाक (आईडीएलएच):</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अधिकतम सांद्रता जिससे कोई व्यक्ति 30 मिनट के भीतर बिना किसी हानिकारी लक्षण या किसी अपरिवर्तनीय स्वास्थ्य प्रभाव के बच सकता है</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5" name="Rectangle">
            <a:extLst>
              <a:ext uri="{FF2B5EF4-FFF2-40B4-BE49-F238E27FC236}">
                <a16:creationId xmlns:a16="http://schemas.microsoft.com/office/drawing/2014/main" id="{2A6A2221-621A-71F5-9A3E-39970DA8808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F286C91C-86C5-7B27-533D-9F3CECEB8A12}"/>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12</a:t>
            </a:fld>
            <a:endParaRPr dirty="0"/>
          </a:p>
        </p:txBody>
      </p:sp>
      <p:sp>
        <p:nvSpPr>
          <p:cNvPr id="9" name="Course Purpose">
            <a:extLst>
              <a:ext uri="{FF2B5EF4-FFF2-40B4-BE49-F238E27FC236}">
                <a16:creationId xmlns:a16="http://schemas.microsoft.com/office/drawing/2014/main" id="{DF1CC02D-4CC5-A3C7-09A8-6DA3D2D5C49A}"/>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7666D0C0-A4EA-6EFE-C559-F6625AD737D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D58E55D2-3FE9-23CD-6323-9D2EDB0A3933}"/>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4380EFF-0156-103F-6645-74E966A48A95}"/>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4800" dirty="0">
              <a:solidFill>
                <a:srgbClr val="FF0000"/>
              </a:solidFill>
            </a:endParaRPr>
          </a:p>
        </p:txBody>
      </p:sp>
      <p:sp>
        <p:nvSpPr>
          <p:cNvPr id="4" name="PPT 2 -">
            <a:extLst>
              <a:ext uri="{FF2B5EF4-FFF2-40B4-BE49-F238E27FC236}">
                <a16:creationId xmlns:a16="http://schemas.microsoft.com/office/drawing/2014/main" id="{98D3F1A1-515A-364D-CF4E-96C1DE715972}"/>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36323737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FEE95-8948-A146-D8B7-E813800523D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FCFB15A-E15F-D310-2480-2B6F7BE2ED23}"/>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66B6778-A325-92F5-EC20-28292C6DCF1E}"/>
              </a:ext>
            </a:extLst>
          </p:cNvPr>
          <p:cNvSpPr txBox="1"/>
          <p:nvPr/>
        </p:nvSpPr>
        <p:spPr>
          <a:xfrm>
            <a:off x="8564880" y="3888736"/>
            <a:ext cx="15076257" cy="9525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2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उत्तेजक:</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वह पदार्थ जो पर्याप्त समय तक पर्याप्त सांद्रता में संपर्क में रहने से आंख, त्वचा या श्वसन तंत्र में सूजन या प्रतिक्रिया उत्पन्न कर सकता है।</a:t>
            </a:r>
          </a:p>
          <a:p>
            <a:pPr marL="1143000" indent="-1143000" algn="l" rtl="0">
              <a:buFont typeface="+mj-lt"/>
              <a:buAutoNum type="arabicParenR" startAt="2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उत्तेजक:</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वह पदार्थ जो पर्याप्त समय तक पर्याप्त सांद्रता में संपर्क में रहने से आंख, त्वचा या श्वसन तंत्र में सूजन या प्रतिक्रिया उत्पन्न कर सकता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80D78320-82A8-3A18-AA82-31059F24A1B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7F31DB99-0693-686B-5277-76BD45BCF2C8}"/>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13</a:t>
            </a:fld>
            <a:endParaRPr dirty="0"/>
          </a:p>
        </p:txBody>
      </p:sp>
      <p:sp>
        <p:nvSpPr>
          <p:cNvPr id="9" name="Course Purpose">
            <a:extLst>
              <a:ext uri="{FF2B5EF4-FFF2-40B4-BE49-F238E27FC236}">
                <a16:creationId xmlns:a16="http://schemas.microsoft.com/office/drawing/2014/main" id="{5929D0E9-E460-493D-F92E-6BD3678D1BF0}"/>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8507F40A-9A53-720A-4159-1D453CF6E1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2B9B0AF-9475-5D34-657F-372AC9E3E2B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B6825A6-0AF5-2B96-1511-45DB691020E9}"/>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4800" dirty="0">
              <a:solidFill>
                <a:srgbClr val="FF0000"/>
              </a:solidFill>
            </a:endParaRPr>
          </a:p>
        </p:txBody>
      </p:sp>
      <p:sp>
        <p:nvSpPr>
          <p:cNvPr id="4" name="PPT 2 -">
            <a:extLst>
              <a:ext uri="{FF2B5EF4-FFF2-40B4-BE49-F238E27FC236}">
                <a16:creationId xmlns:a16="http://schemas.microsoft.com/office/drawing/2014/main" id="{63300C19-85DA-A168-0CD8-FBF95D18579B}"/>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23116977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227D-BDCC-B24B-618A-357C4ACF1A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781D34A-30D7-5819-41A1-410D42DF064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F2EF385-F71D-6B28-E9F3-BDA24E39B4E6}"/>
              </a:ext>
            </a:extLst>
          </p:cNvPr>
          <p:cNvSpPr txBox="1"/>
          <p:nvPr/>
        </p:nvSpPr>
        <p:spPr>
          <a:xfrm>
            <a:off x="8564880" y="3888736"/>
            <a:ext cx="15076257" cy="10161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2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गैर-स्थायी:</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यह शब्द रासायनिक एजेंट के लिए प्रयोग किया जाता है, जब इसके द्वारा उत्पन्न खतरा, यद्यपि गंभीर होता है, लेकिन बहुत कम अवधि तक रहता है।</a:t>
            </a:r>
          </a:p>
          <a:p>
            <a:pPr marL="1143000" indent="-1143000" algn="l" rtl="0">
              <a:buFont typeface="+mj-lt"/>
              <a:buAutoNum type="arabicParenR" startAt="2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ऑक्सीकरण एजेंट:</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वह रसायन या पदार्थ जो ऑक्सीकरण प्रतिक्रिया उत्पन्न करता है।</a:t>
            </a:r>
          </a:p>
          <a:p>
            <a:pPr marL="1143000" indent="-1143000" algn="l" rtl="0">
              <a:buFont typeface="+mj-lt"/>
              <a:buAutoNum type="arabicParenR" startAt="2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व्यक्तिगत सुरक्षा उपकरण (पीपीई):</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खतरनाक पदार्थों के सीधे संपर्क से कार्यकर्ता को बचाने के लिए पहने जाने वाले उपकरण या कपड़े।</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D6FEF763-403F-2542-F066-E3CCEB6FFB7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43E296D5-CAD8-E0D1-AD54-9AFE3DA6E9D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14</a:t>
            </a:fld>
            <a:endParaRPr dirty="0"/>
          </a:p>
        </p:txBody>
      </p:sp>
      <p:sp>
        <p:nvSpPr>
          <p:cNvPr id="9" name="Course Purpose">
            <a:extLst>
              <a:ext uri="{FF2B5EF4-FFF2-40B4-BE49-F238E27FC236}">
                <a16:creationId xmlns:a16="http://schemas.microsoft.com/office/drawing/2014/main" id="{3E973CDA-7623-5F25-0B1D-FBB929F2F249}"/>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7C697ADF-6DBC-7144-9D13-DA661199CC4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519760B-18E8-EB8E-5A56-B36271D440F6}"/>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294FBB95-6444-3CAE-660D-D2F002291B57}"/>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4800" dirty="0">
              <a:solidFill>
                <a:srgbClr val="FF0000"/>
              </a:solidFill>
            </a:endParaRPr>
          </a:p>
        </p:txBody>
      </p:sp>
      <p:sp>
        <p:nvSpPr>
          <p:cNvPr id="4" name="PPT 2 -">
            <a:extLst>
              <a:ext uri="{FF2B5EF4-FFF2-40B4-BE49-F238E27FC236}">
                <a16:creationId xmlns:a16="http://schemas.microsoft.com/office/drawing/2014/main" id="{37050BAA-7F21-C0EE-93B2-9DB5C0DEC57A}"/>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16945234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49165-882C-19F9-9BA2-1DCDC4A759A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C5C723B-E076-DC8F-8AD9-7C1A34D7272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EFCA4A1-600E-0754-A9C4-66A64177816A}"/>
              </a:ext>
            </a:extLst>
          </p:cNvPr>
          <p:cNvSpPr txBox="1"/>
          <p:nvPr/>
        </p:nvSpPr>
        <p:spPr>
          <a:xfrm>
            <a:off x="8564880" y="3888736"/>
            <a:ext cx="15076257" cy="7285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2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स्थायी एजेंट:</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एक शब्द जिसका उपयोग ऐसे रासायनिक एजेंट का वर्णन करने के लिए किया जाता है जो जल्दी से वाष्पित, विघटित या मिट्टी आदि द्वारा अवशोषित नहीं होता है।</a:t>
            </a:r>
          </a:p>
          <a:p>
            <a:pPr marL="1143000" indent="-1143000" algn="l" rtl="0">
              <a:buFont typeface="+mj-lt"/>
              <a:buAutoNum type="arabicParenR" startAt="2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बहुलकीकरण:</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रासायनिक अभिक्रिया जिसमें एक या एक से अधिक छोटे अणु मिलकर बड़े अणु बनाते हैं।</a:t>
            </a:r>
          </a:p>
        </p:txBody>
      </p:sp>
      <p:sp>
        <p:nvSpPr>
          <p:cNvPr id="115" name="Rectangle">
            <a:extLst>
              <a:ext uri="{FF2B5EF4-FFF2-40B4-BE49-F238E27FC236}">
                <a16:creationId xmlns:a16="http://schemas.microsoft.com/office/drawing/2014/main" id="{15329188-185B-E521-EA46-A358E3BCEE0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25A7543C-55C7-E96A-6071-37140212349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15</a:t>
            </a:fld>
            <a:endParaRPr dirty="0"/>
          </a:p>
        </p:txBody>
      </p:sp>
      <p:sp>
        <p:nvSpPr>
          <p:cNvPr id="9" name="Course Purpose">
            <a:extLst>
              <a:ext uri="{FF2B5EF4-FFF2-40B4-BE49-F238E27FC236}">
                <a16:creationId xmlns:a16="http://schemas.microsoft.com/office/drawing/2014/main" id="{11A1D6E9-7773-3B32-CB7B-B452ED179126}"/>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3C30192D-99E2-7530-B359-8B4F94AC582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7380FB2-87D8-BDD9-F630-56DA674FC45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41F15439-0929-1EFF-7BDE-E5B2D1008524}"/>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4800" dirty="0">
              <a:solidFill>
                <a:srgbClr val="FF0000"/>
              </a:solidFill>
            </a:endParaRPr>
          </a:p>
        </p:txBody>
      </p:sp>
      <p:sp>
        <p:nvSpPr>
          <p:cNvPr id="4" name="PPT 2 -">
            <a:extLst>
              <a:ext uri="{FF2B5EF4-FFF2-40B4-BE49-F238E27FC236}">
                <a16:creationId xmlns:a16="http://schemas.microsoft.com/office/drawing/2014/main" id="{0C5D0ABB-3103-21F4-74DB-9A40F95E10D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8309838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6AE2-BE6B-4168-1CB3-692EA28032C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73F742A-E514-02E3-7918-BC0F26094398}"/>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AABE3BD-38DB-9F88-2A0F-D816338B17B2}"/>
              </a:ext>
            </a:extLst>
          </p:cNvPr>
          <p:cNvSpPr txBox="1"/>
          <p:nvPr/>
        </p:nvSpPr>
        <p:spPr>
          <a:xfrm>
            <a:off x="8564880" y="3888736"/>
            <a:ext cx="15076257" cy="7413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3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सांस की सुरक्षा:</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ऐसे उपकरण जो पहनने वाले के श्वसन तंत्र को वायुजनित प्रदूषकों के अत्यधिक संपर्क से बचाएंगे।</a:t>
            </a:r>
          </a:p>
          <a:p>
            <a:pPr marL="1143000" indent="-1143000" algn="l" rtl="0">
              <a:buFont typeface="+mj-lt"/>
              <a:buAutoNum type="arabicParenR" startAt="3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विषाक्तता:</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 विषैले या शारीरिक रूप से हानिकारक पदार्थ की अक्षमता या मृत्यु की क्षमता की सीमा।</a:t>
            </a:r>
          </a:p>
        </p:txBody>
      </p:sp>
      <p:sp>
        <p:nvSpPr>
          <p:cNvPr id="115" name="Rectangle">
            <a:extLst>
              <a:ext uri="{FF2B5EF4-FFF2-40B4-BE49-F238E27FC236}">
                <a16:creationId xmlns:a16="http://schemas.microsoft.com/office/drawing/2014/main" id="{21742136-ABDA-9AC0-C0A4-22FC38E96F2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46EC39EF-6F2F-F393-2A61-FEFC2B01BF17}"/>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16</a:t>
            </a:fld>
            <a:endParaRPr dirty="0"/>
          </a:p>
        </p:txBody>
      </p:sp>
      <p:sp>
        <p:nvSpPr>
          <p:cNvPr id="9" name="Course Purpose">
            <a:extLst>
              <a:ext uri="{FF2B5EF4-FFF2-40B4-BE49-F238E27FC236}">
                <a16:creationId xmlns:a16="http://schemas.microsoft.com/office/drawing/2014/main" id="{5823EAF7-7959-1ECE-4C9C-E2C88E7F08EA}"/>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BC9772E0-A254-E112-CA0B-A329F1368FF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36F7AB63-E544-C7D8-2AE6-009EE118DF2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5BA1CFD3-DCA7-859F-B9B4-9F5EF7739032}"/>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329B7CAB-D457-63B9-B01E-A0F824167912}"/>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6995390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54FF6-32E3-5C6C-8295-E433BA1AA48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162E6DB-E843-7A83-7653-2E9817B93462}"/>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538F02C-0098-EB48-23EB-A3875E8CA434}"/>
              </a:ext>
            </a:extLst>
          </p:cNvPr>
          <p:cNvSpPr txBox="1"/>
          <p:nvPr/>
        </p:nvSpPr>
        <p:spPr>
          <a:xfrm>
            <a:off x="8564880" y="3888736"/>
            <a:ext cx="15076257" cy="9754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अवायवीय:</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मुक्त ऑक्सीजन की अनुपस्थिति में वृद्धि या चयापचय करने में सक्षम सूक्ष्मजीव; यह ऐच्छिक या बाध्यकारी हो सकता है।</a:t>
            </a:r>
          </a:p>
          <a:p>
            <a:pPr marL="1143000" indent="-1143000" algn="l" rtl="0">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एंटीबायोटिक:</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सूक्ष्मजीवी मूल का एक पदार्थ जो कुछ अन्य सूक्ष्मजीवों को मारता है या बाधित करता है।</a:t>
            </a:r>
          </a:p>
          <a:p>
            <a:pPr marL="1143000" indent="-1143000" algn="l" rtl="0">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एंटीबॉडी</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प्रतिरक्षा सीरम में पाए जाने वाले कई प्रकार के इम्यूनोग्लोबुलिन के लिए एक सामान्य शब्द जो विशिष्ट रूप से प्रतिक्रिया करने में सक्षम होते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FF5DB954-49DA-A7BC-4734-DB217A944FE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7578B69E-DA3C-892A-C1DB-36C5609A0F0A}"/>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17</a:t>
            </a:fld>
            <a:endParaRPr dirty="0"/>
          </a:p>
        </p:txBody>
      </p:sp>
      <p:sp>
        <p:nvSpPr>
          <p:cNvPr id="9" name="Course Purpose">
            <a:extLst>
              <a:ext uri="{FF2B5EF4-FFF2-40B4-BE49-F238E27FC236}">
                <a16:creationId xmlns:a16="http://schemas.microsoft.com/office/drawing/2014/main" id="{58CF8B2E-5B06-ED16-C5EF-C45A6F601595}"/>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जैविक आपातकाल से संबंधित शब्दावली</a:t>
            </a:r>
            <a:endParaRPr lang="en-US" sz="8800" dirty="0"/>
          </a:p>
        </p:txBody>
      </p:sp>
      <p:pic>
        <p:nvPicPr>
          <p:cNvPr id="2" name="Picture 1">
            <a:extLst>
              <a:ext uri="{FF2B5EF4-FFF2-40B4-BE49-F238E27FC236}">
                <a16:creationId xmlns:a16="http://schemas.microsoft.com/office/drawing/2014/main" id="{EEA6D9DE-3C31-B082-0D93-9ED3E970F4E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C6E1932D-51D5-35E0-F7A0-0769BAB3AC09}"/>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PPT 2 -">
            <a:extLst>
              <a:ext uri="{FF2B5EF4-FFF2-40B4-BE49-F238E27FC236}">
                <a16:creationId xmlns:a16="http://schemas.microsoft.com/office/drawing/2014/main" id="{277CE3BF-1D8A-CD8E-392A-C5BDF8AF5633}"/>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92378199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59777-077E-13AB-59AC-92C46ADBC1B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B30FE47-443E-1235-E8EE-8AE45C03FF8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CA2D4D3-25A8-CA71-8E8D-8C93C79EBE57}"/>
              </a:ext>
            </a:extLst>
          </p:cNvPr>
          <p:cNvSpPr txBox="1"/>
          <p:nvPr/>
        </p:nvSpPr>
        <p:spPr>
          <a:xfrm>
            <a:off x="8564880" y="3888736"/>
            <a:ext cx="15076257" cy="7317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4"/>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प्रतिजन:</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एक पदार्थ (आमतौर पर प्रोटीन, पॉलीसैकेराइड या कॉम्प्लेक्स) जो किसी जानवर में विशिष्ट प्रतिरक्षा प्रतिक्रिया उत्पन्न करता है।</a:t>
            </a:r>
          </a:p>
          <a:p>
            <a:pPr marL="1143000" indent="-1143000" algn="l" rtl="0">
              <a:buFont typeface="+mj-lt"/>
              <a:buAutoNum type="arabicParenR" startAt="4"/>
              <a:defRPr sz="6400">
                <a:solidFill>
                  <a:srgbClr val="FFFFFF"/>
                </a:solidFill>
                <a:latin typeface="Open Sans Semibold"/>
                <a:ea typeface="Open Sans Semibold"/>
                <a:cs typeface="Open Sans Semibold"/>
                <a:sym typeface="Open Sans Semibold"/>
              </a:defRPr>
            </a:pPr>
            <a:r>
              <a:rPr lang="en-US" sz="60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जैविक</a:t>
            </a: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60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युद्ध</a:t>
            </a:r>
            <a:r>
              <a:rPr lang="hi-IN"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इसका</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अर्थ है किसी शत्रु के विरुद्ध, लक्ष्य जीव के भीतर गुणन के बाद मनुष्य, पशुओं या पौधों में रोग या मृत्यु उत्पन्न करने वाले कारकों का युद्धकालीन प्रयोग।</a:t>
            </a:r>
          </a:p>
        </p:txBody>
      </p:sp>
      <p:sp>
        <p:nvSpPr>
          <p:cNvPr id="115" name="Rectangle">
            <a:extLst>
              <a:ext uri="{FF2B5EF4-FFF2-40B4-BE49-F238E27FC236}">
                <a16:creationId xmlns:a16="http://schemas.microsoft.com/office/drawing/2014/main" id="{0F4C1E66-3262-B7B7-8C02-405096433F9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3F33BFF1-FC49-3E7E-92C0-4FFF98152102}"/>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18</a:t>
            </a:fld>
            <a:endParaRPr dirty="0"/>
          </a:p>
        </p:txBody>
      </p:sp>
      <p:sp>
        <p:nvSpPr>
          <p:cNvPr id="9" name="Course Purpose">
            <a:extLst>
              <a:ext uri="{FF2B5EF4-FFF2-40B4-BE49-F238E27FC236}">
                <a16:creationId xmlns:a16="http://schemas.microsoft.com/office/drawing/2014/main" id="{FED34691-6EA3-FC66-AAB7-90548C7B243A}"/>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जैविक आपातकाल से संबंधित शब्दावली</a:t>
            </a:r>
            <a:endParaRPr lang="en-US" sz="8800" dirty="0"/>
          </a:p>
        </p:txBody>
      </p:sp>
      <p:pic>
        <p:nvPicPr>
          <p:cNvPr id="2" name="Picture 1">
            <a:extLst>
              <a:ext uri="{FF2B5EF4-FFF2-40B4-BE49-F238E27FC236}">
                <a16:creationId xmlns:a16="http://schemas.microsoft.com/office/drawing/2014/main" id="{E2925DE0-7ADF-1E39-9AD6-D9EB9B2BC91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814909C7-23D3-94C2-6DC8-7A07231E3B9E}"/>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B7E4A095-03D5-A4CE-8ABB-55DFB9F9034F}"/>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0E049036-23AC-4B58-8490-B77CAE31D801}"/>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9743152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56622-8B18-F614-EC91-CA55CA77D5E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465645E-5188-FB60-4AA6-A0B4E9823E57}"/>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EB4FFB5-58FC-191E-63F9-8EE98A78109D}"/>
              </a:ext>
            </a:extLst>
          </p:cNvPr>
          <p:cNvSpPr txBox="1"/>
          <p:nvPr/>
        </p:nvSpPr>
        <p:spPr>
          <a:xfrm>
            <a:off x="8564880" y="3888736"/>
            <a:ext cx="15076257" cy="8611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बीडब्ल्यू एजेंट:</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जीवित जीव, जिनमें वायरस या उनसे उत्पन्न संक्रामक पदार्थ शामिल हैं, जिनका उपयोग मनुष्यों, पशुओं या पौधों में रोग या मृत्यु उत्पन्न करने के लिए शत्रुतापूर्ण उद्देश्यों के लिए किया जाता है, और जो आमतौर पर जीवों के हमले में गुणा करने की उनकी क्षमता पर अपने प्राथमिक प्रभावों के लिए निर्भर करते हैं।</a:t>
            </a:r>
          </a:p>
          <a:p>
            <a:pPr marL="1143000" indent="-1143000" algn="l" rtl="0">
              <a:buFont typeface="+mj-lt"/>
              <a:buAutoNum type="arabicParenR" startAt="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संक्रामक:</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एक व्यक्ति से दूसरे व्यक्ति में संचारित होने में सक्षम</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1C876ADD-5733-87D7-FF29-293B4ED79AA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DB8510CC-55F7-29A3-868F-DF2BA29B5DD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19</a:t>
            </a:fld>
            <a:endParaRPr dirty="0"/>
          </a:p>
        </p:txBody>
      </p:sp>
      <p:sp>
        <p:nvSpPr>
          <p:cNvPr id="9" name="Course Purpose">
            <a:extLst>
              <a:ext uri="{FF2B5EF4-FFF2-40B4-BE49-F238E27FC236}">
                <a16:creationId xmlns:a16="http://schemas.microsoft.com/office/drawing/2014/main" id="{ADD092E1-CAE9-0C97-F8D9-E3F644ABE210}"/>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जैविक आपातकाल से संबंधित शब्दावली</a:t>
            </a:r>
            <a:endParaRPr lang="en-US" sz="8800" dirty="0"/>
          </a:p>
        </p:txBody>
      </p:sp>
      <p:pic>
        <p:nvPicPr>
          <p:cNvPr id="2" name="Picture 1">
            <a:extLst>
              <a:ext uri="{FF2B5EF4-FFF2-40B4-BE49-F238E27FC236}">
                <a16:creationId xmlns:a16="http://schemas.microsoft.com/office/drawing/2014/main" id="{9035526E-2553-0797-2C2D-9CE37768EF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B8DE6DCD-4DA7-AEEA-9300-51266E10864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0C236821-DFE1-A3F0-485D-ECC58903CB88}"/>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3476E2AA-F1EC-4BF1-21B0-013F953284A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12064839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algn="l" rtl="0"/>
            <a:r>
              <a:rPr lang="en-US" sz="4800" dirty="0"/>
              <a:t>इस पाठ को पूरा करने पर आप निम्नलिखित कार्य करने में सक्षम होंगे:</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pPr algn="l" rtl="0"/>
            <a:r>
              <a:rPr dirty="0"/>
              <a:t>उद्देश्य</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1469939" cy="5713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algn="l" defTabSz="1896340" rtl="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रासायनिक आपातकाल से संबंधित महत्वपूर्ण शब्दावली </a:t>
            </a:r>
            <a:r>
              <a:rPr lang="en-US" dirty="0" err="1"/>
              <a:t>से</a:t>
            </a:r>
            <a:r>
              <a:rPr lang="en-US" dirty="0"/>
              <a:t> </a:t>
            </a:r>
            <a:r>
              <a:rPr lang="hi-IN" dirty="0"/>
              <a:t>परिचय </a:t>
            </a: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जैविक आपातकाल से संबंधित महत्वपूर्ण शब्दावली </a:t>
            </a:r>
            <a:r>
              <a:rPr lang="en-US" dirty="0" err="1"/>
              <a:t>से</a:t>
            </a:r>
            <a:r>
              <a:rPr lang="en-US" dirty="0"/>
              <a:t> </a:t>
            </a:r>
            <a:r>
              <a:rPr lang="hi-IN" dirty="0"/>
              <a:t>परिचय </a:t>
            </a:r>
          </a:p>
          <a:p>
            <a:pPr lvl="1" indent="0" algn="l" defTabSz="1896340" rtl="0">
              <a:spcBef>
                <a:spcPts val="1000"/>
              </a:spcBef>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रेडियोलॉजिकल आपातकाल से संबंधित महत्वपूर्ण शब्दावली </a:t>
            </a:r>
            <a:r>
              <a:rPr lang="en-US" dirty="0" err="1"/>
              <a:t>से</a:t>
            </a:r>
            <a:r>
              <a:rPr lang="en-US" dirty="0"/>
              <a:t> </a:t>
            </a:r>
            <a:r>
              <a:rPr lang="hi-IN" dirty="0"/>
              <a:t>परिचय </a:t>
            </a:r>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24786" y="7240231"/>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795050" y="9786457"/>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pPr algn="l" rtl="0"/>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pPr algn="l" rtl="0"/>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206AA-130B-9528-8B7F-8A1AB5245AB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EB8730E-BF66-0FA7-B89A-9E0D3139819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AD45476-605B-0A66-8617-51EF3E82ED6F}"/>
              </a:ext>
            </a:extLst>
          </p:cNvPr>
          <p:cNvSpPr txBox="1"/>
          <p:nvPr/>
        </p:nvSpPr>
        <p:spPr>
          <a:xfrm>
            <a:off x="8564880" y="3888736"/>
            <a:ext cx="15076257" cy="8840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महामारी:</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एक ही समय में एक ही स्थान पर कई लोगों पर हमला करने वाली बीमारी।</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gn="l" rtl="0">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रोग प्रतिरोधक क्षमता:</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रोगजनक सूक्ष्मजीवों या उनके विषाक्त पदार्थों के प्रभावों के प्रति शरीर का प्रतिरोध।</a:t>
            </a:r>
          </a:p>
          <a:p>
            <a:pPr marL="1143000" indent="-1143000" algn="l" rtl="0">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उद्भवन:</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शरीर में रोगाणु के प्रवेश और पहले लक्षण के प्रकट होने के बीच की समयावधि।</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22EB1CEE-E354-8346-C7D5-D01D257C199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52DE4DFB-D8F1-EDD0-6F22-399E5DD66D07}"/>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20</a:t>
            </a:fld>
            <a:endParaRPr dirty="0"/>
          </a:p>
        </p:txBody>
      </p:sp>
      <p:sp>
        <p:nvSpPr>
          <p:cNvPr id="9" name="Course Purpose">
            <a:extLst>
              <a:ext uri="{FF2B5EF4-FFF2-40B4-BE49-F238E27FC236}">
                <a16:creationId xmlns:a16="http://schemas.microsoft.com/office/drawing/2014/main" id="{814AD6D7-3AF5-CEF3-61A4-B060FCFCF230}"/>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जैविक आपातकाल से संबंधित शब्दावली</a:t>
            </a:r>
            <a:endParaRPr lang="en-US" sz="8800" dirty="0"/>
          </a:p>
        </p:txBody>
      </p:sp>
      <p:pic>
        <p:nvPicPr>
          <p:cNvPr id="2" name="Picture 1">
            <a:extLst>
              <a:ext uri="{FF2B5EF4-FFF2-40B4-BE49-F238E27FC236}">
                <a16:creationId xmlns:a16="http://schemas.microsoft.com/office/drawing/2014/main" id="{70F3A1F0-E483-DABE-6CF1-434D572A840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4296A9F7-13C1-A10E-F965-0E9F33BF2E2C}"/>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BAF32A31-130D-543E-5ECE-F9391BD4065F}"/>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CEA24878-A741-1F90-713C-76C4F032C5BA}"/>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34709656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E3720-AAEC-D2AB-6D84-217413F0A90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1A587B9-30CC-7DC8-4168-9EC8BB2DA19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BD864F2-374D-4AD5-2802-64192ED89104}"/>
              </a:ext>
            </a:extLst>
          </p:cNvPr>
          <p:cNvSpPr txBox="1"/>
          <p:nvPr/>
        </p:nvSpPr>
        <p:spPr>
          <a:xfrm>
            <a:off x="8564880" y="3888736"/>
            <a:ext cx="15076257" cy="9851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रोगज़नक़:</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एक रोग उत्पन्न करने वाला सूक्ष्म जीव</a:t>
            </a:r>
            <a:r>
              <a:rPr 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gn="l" rtl="0">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लक्षण:</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शारीरिक कार्य में गड़बड़ी की चेतना; व्यक्तिपरक भावना कि शरीर के काम में कुछ गड़बड़ है और जिसके बारे में रोगी शिकायत करता है</a:t>
            </a:r>
            <a:r>
              <a:rPr 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1143000" indent="-1143000" algn="l" rtl="0">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वेक्टर:</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जीवित जीव जो एक मेजबान से दूसरे मेजबान तक रोगाणु ले जाते हैं जैसे मच्छर, टिक्स आदि</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EEFB0CF-9C5D-8663-909A-1303299F5B2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A00855D1-CCDB-D7C3-612B-B7FA13CE5B30}"/>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21</a:t>
            </a:fld>
            <a:endParaRPr dirty="0"/>
          </a:p>
        </p:txBody>
      </p:sp>
      <p:sp>
        <p:nvSpPr>
          <p:cNvPr id="9" name="Course Purpose">
            <a:extLst>
              <a:ext uri="{FF2B5EF4-FFF2-40B4-BE49-F238E27FC236}">
                <a16:creationId xmlns:a16="http://schemas.microsoft.com/office/drawing/2014/main" id="{C38EDAB3-DD2E-930F-27B2-A8CBD426D06C}"/>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जैविक आपातकाल से संबंधित शब्दावली</a:t>
            </a:r>
            <a:endParaRPr lang="en-US" sz="8800" dirty="0"/>
          </a:p>
        </p:txBody>
      </p:sp>
      <p:pic>
        <p:nvPicPr>
          <p:cNvPr id="2" name="Picture 1">
            <a:extLst>
              <a:ext uri="{FF2B5EF4-FFF2-40B4-BE49-F238E27FC236}">
                <a16:creationId xmlns:a16="http://schemas.microsoft.com/office/drawing/2014/main" id="{834619EE-3259-BE9C-67B5-156349B5DEA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B1C0776-5CED-62FB-FFC5-9C575689C07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6DD3DBD3-B854-A5B3-2235-7AEE56C9E9F3}"/>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BF96E7BD-DD90-3D94-2D8C-29DE7A3F01E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32746931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CFCDB-8DFA-39A9-8BC5-E52754C49A5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3E3F78E-4575-A039-3929-CE77685DFF2C}"/>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7F12F00-9629-BFB4-4129-8CA71FCA1216}"/>
              </a:ext>
            </a:extLst>
          </p:cNvPr>
          <p:cNvSpPr txBox="1"/>
          <p:nvPr/>
        </p:nvSpPr>
        <p:spPr>
          <a:xfrm>
            <a:off x="8564880" y="3888736"/>
            <a:ext cx="15076257" cy="769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परमाणु बम:</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यह शब्द कभी-कभी विखंडन ऊर्जा का उपयोग करने वाले परमाणु हथियार के लिए प्रयोग किया जाता है।</a:t>
            </a:r>
          </a:p>
          <a:p>
            <a:pPr marL="1143000" indent="-1143000" algn="l" rtl="0">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श्रृंखला अभिक्रिया</a:t>
            </a:r>
            <a:r>
              <a:rPr 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कोई भी रासायनिक या परमाणु प्रक्रिया जिसमें प्रक्रिया के कुछ उत्पाद प्रक्रिया की निरंतरता या आवर्धन में सहायक होते हैं।</a:t>
            </a:r>
          </a:p>
        </p:txBody>
      </p:sp>
      <p:sp>
        <p:nvSpPr>
          <p:cNvPr id="115" name="Rectangle">
            <a:extLst>
              <a:ext uri="{FF2B5EF4-FFF2-40B4-BE49-F238E27FC236}">
                <a16:creationId xmlns:a16="http://schemas.microsoft.com/office/drawing/2014/main" id="{D8A5D1EE-5633-06D1-92DE-992041FDA37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F8F9492D-B47A-939B-706B-78DEA29596A6}"/>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22</a:t>
            </a:fld>
            <a:endParaRPr dirty="0"/>
          </a:p>
        </p:txBody>
      </p:sp>
      <p:sp>
        <p:nvSpPr>
          <p:cNvPr id="9" name="Course Purpose">
            <a:extLst>
              <a:ext uri="{FF2B5EF4-FFF2-40B4-BE49-F238E27FC236}">
                <a16:creationId xmlns:a16="http://schemas.microsoft.com/office/drawing/2014/main" id="{A90C9F20-A336-AB78-A2E9-14AFA8DBDE81}"/>
              </a:ext>
            </a:extLst>
          </p:cNvPr>
          <p:cNvSpPr txBox="1"/>
          <p:nvPr/>
        </p:nvSpPr>
        <p:spPr>
          <a:xfrm>
            <a:off x="742863" y="2812493"/>
            <a:ext cx="7113118" cy="5698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रेडियोलॉजिकल-परमाणु आपातकाल से संबंधित शब्दावली</a:t>
            </a:r>
            <a:endParaRPr lang="en-US" sz="8800" dirty="0"/>
          </a:p>
        </p:txBody>
      </p:sp>
      <p:pic>
        <p:nvPicPr>
          <p:cNvPr id="2" name="Picture 1">
            <a:extLst>
              <a:ext uri="{FF2B5EF4-FFF2-40B4-BE49-F238E27FC236}">
                <a16:creationId xmlns:a16="http://schemas.microsoft.com/office/drawing/2014/main" id="{51E7F65A-FDAD-EA34-FA29-3E3463E39A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233E5023-05EA-6F45-74B7-08F220F2017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PPT 2 -">
            <a:extLst>
              <a:ext uri="{FF2B5EF4-FFF2-40B4-BE49-F238E27FC236}">
                <a16:creationId xmlns:a16="http://schemas.microsoft.com/office/drawing/2014/main" id="{369F9A23-F70A-C6BD-2C95-EC1F0CE06F06}"/>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144125682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826A2-1B92-2B93-5400-83AE1C6C14D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609D1F0-2D02-E0CE-FE79-5EDDFC00791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B61CB55-2510-53D5-47CF-B88AF8A12430}"/>
              </a:ext>
            </a:extLst>
          </p:cNvPr>
          <p:cNvSpPr txBox="1"/>
          <p:nvPr/>
        </p:nvSpPr>
        <p:spPr>
          <a:xfrm>
            <a:off x="8564880" y="3888736"/>
            <a:ext cx="15076257" cy="8942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3"/>
              <a:defRPr sz="6400">
                <a:solidFill>
                  <a:srgbClr val="FFFFFF"/>
                </a:solidFill>
                <a:latin typeface="Open Sans Semibold"/>
                <a:ea typeface="Open Sans Semibold"/>
                <a:cs typeface="Open Sans Semibold"/>
                <a:sym typeface="Open Sans Semibold"/>
              </a:defRPr>
            </a:pPr>
            <a:r>
              <a:rPr lang="en-US" sz="6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क्षय</a:t>
            </a: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आवेशित कणों के स्वतः उत्सर्जन द्वारा एक अस्थिर तत्व के नाभिक का विघटन।</a:t>
            </a:r>
          </a:p>
          <a:p>
            <a:pPr marL="1143000" indent="-1143000" algn="l" rtl="0">
              <a:buFont typeface="+mj-lt"/>
              <a:buAutoNum type="arabicParenR" startAt="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खुराक दर:</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आयनकारी विकिरण की वह मात्रा जो किसी व्यक्ति या पदार्थ को प्रति इकाई समय में प्राप्त होगी।</a:t>
            </a:r>
          </a:p>
          <a:p>
            <a:pPr marL="1143000" indent="-1143000" algn="l" rtl="0">
              <a:buFont typeface="+mj-lt"/>
              <a:buAutoNum type="arabicParenR" startAt="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विकिरण खुराक:</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एक सामान्य शब्द जो किसी पिंड में अवशोषित विकिरण या ऊर्जा की मात्रा को दर्शाता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2A6D896-FC32-AE68-7831-F5313FCD25B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B10332E8-2C3D-8FB8-B60B-4C3C4085964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23</a:t>
            </a:fld>
            <a:endParaRPr dirty="0"/>
          </a:p>
        </p:txBody>
      </p:sp>
      <p:sp>
        <p:nvSpPr>
          <p:cNvPr id="9" name="Course Purpose">
            <a:extLst>
              <a:ext uri="{FF2B5EF4-FFF2-40B4-BE49-F238E27FC236}">
                <a16:creationId xmlns:a16="http://schemas.microsoft.com/office/drawing/2014/main" id="{4E9559EB-999C-D9FB-06B2-4049DF94DF37}"/>
              </a:ext>
            </a:extLst>
          </p:cNvPr>
          <p:cNvSpPr txBox="1"/>
          <p:nvPr/>
        </p:nvSpPr>
        <p:spPr>
          <a:xfrm>
            <a:off x="742863" y="2812493"/>
            <a:ext cx="7113118" cy="5698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रेडियोलॉजिकल-परमाणु आपातकाल से संबंधित शब्दावली</a:t>
            </a:r>
            <a:endParaRPr lang="en-US" sz="8800" dirty="0"/>
          </a:p>
        </p:txBody>
      </p:sp>
      <p:pic>
        <p:nvPicPr>
          <p:cNvPr id="2" name="Picture 1">
            <a:extLst>
              <a:ext uri="{FF2B5EF4-FFF2-40B4-BE49-F238E27FC236}">
                <a16:creationId xmlns:a16="http://schemas.microsoft.com/office/drawing/2014/main" id="{606E1872-B712-B2C3-4F3A-ABCF7DCE243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7A8AD6BB-1D07-DECD-DA4C-B364D88AFB4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A946C227-2A7C-4649-CE6B-2BE9DBD975D6}"/>
              </a:ext>
            </a:extLst>
          </p:cNvPr>
          <p:cNvSpPr txBox="1"/>
          <p:nvPr/>
        </p:nvSpPr>
        <p:spPr>
          <a:xfrm>
            <a:off x="742863" y="8095067"/>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A663449B-4BF1-D2DD-756A-9CF6F436C90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59746259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6A4C-D70B-FA22-8AD2-8941950BBFD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EE40C02-C8DC-B22C-C95D-7F4B822CDA79}"/>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6ECC3B8-C660-9F6B-CC62-0C6622F5475A}"/>
              </a:ext>
            </a:extLst>
          </p:cNvPr>
          <p:cNvSpPr txBox="1"/>
          <p:nvPr/>
        </p:nvSpPr>
        <p:spPr>
          <a:xfrm>
            <a:off x="8564880" y="3888736"/>
            <a:ext cx="15076257" cy="7386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6"/>
              <a:defRPr sz="6400">
                <a:solidFill>
                  <a:srgbClr val="FFFFFF"/>
                </a:solidFill>
                <a:latin typeface="Open Sans Semibold"/>
                <a:ea typeface="Open Sans Semibold"/>
                <a:cs typeface="Open Sans Semibold"/>
                <a:sym typeface="Open Sans Semibold"/>
              </a:defRPr>
            </a:pPr>
            <a:r>
              <a:rPr lang="en-US" sz="6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विवाद:</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रेडियोधर्मी पदार्थ से दूषित कणों के रेडियोधर्मी बादल से पृथ्वी की सतह पर उतरने की प्रक्रिया।</a:t>
            </a:r>
          </a:p>
          <a:p>
            <a:pPr marL="1143000" indent="-1143000" algn="l" rtl="0">
              <a:buFont typeface="+mj-lt"/>
              <a:buAutoNum type="arabicParenR" startAt="6"/>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हाफ लाइफ:</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रेडियोधर्मी पदार्थ के क्षय द्वारा उसकी 50 प्रतिशत सक्रियता समाप्त होने में लगने वाला समय।</a:t>
            </a:r>
          </a:p>
        </p:txBody>
      </p:sp>
      <p:sp>
        <p:nvSpPr>
          <p:cNvPr id="115" name="Rectangle">
            <a:extLst>
              <a:ext uri="{FF2B5EF4-FFF2-40B4-BE49-F238E27FC236}">
                <a16:creationId xmlns:a16="http://schemas.microsoft.com/office/drawing/2014/main" id="{B0129EF9-55C4-AACF-0757-E8A2EF5F6BD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E5FF0D69-EBE8-3E97-CEA8-DAA3B7895B8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24</a:t>
            </a:fld>
            <a:endParaRPr dirty="0"/>
          </a:p>
        </p:txBody>
      </p:sp>
      <p:sp>
        <p:nvSpPr>
          <p:cNvPr id="9" name="Course Purpose">
            <a:extLst>
              <a:ext uri="{FF2B5EF4-FFF2-40B4-BE49-F238E27FC236}">
                <a16:creationId xmlns:a16="http://schemas.microsoft.com/office/drawing/2014/main" id="{1DF51A56-4BE8-7C90-116F-1137F18B3B1B}"/>
              </a:ext>
            </a:extLst>
          </p:cNvPr>
          <p:cNvSpPr txBox="1"/>
          <p:nvPr/>
        </p:nvSpPr>
        <p:spPr>
          <a:xfrm>
            <a:off x="742863" y="2812493"/>
            <a:ext cx="7113118" cy="5698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रेडियोलॉजिकल-परमाणु आपातकाल से संबंधित शब्दावली</a:t>
            </a:r>
            <a:endParaRPr lang="en-US" sz="8800" dirty="0"/>
          </a:p>
        </p:txBody>
      </p:sp>
      <p:pic>
        <p:nvPicPr>
          <p:cNvPr id="2" name="Picture 1">
            <a:extLst>
              <a:ext uri="{FF2B5EF4-FFF2-40B4-BE49-F238E27FC236}">
                <a16:creationId xmlns:a16="http://schemas.microsoft.com/office/drawing/2014/main" id="{288FEAF3-AD16-5C6F-21BE-B667DAFEC1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B510F34-9F3C-9150-D3F6-CF3B946B16D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5E14E03A-7151-34DC-837D-5EFAB38CA176}"/>
              </a:ext>
            </a:extLst>
          </p:cNvPr>
          <p:cNvSpPr txBox="1"/>
          <p:nvPr/>
        </p:nvSpPr>
        <p:spPr>
          <a:xfrm>
            <a:off x="742863" y="8095067"/>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D64C7106-AC0A-2344-6C74-401CCE7E34B0}"/>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8802293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9CBE-5C8C-7781-FDC6-731CA8EDF84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1B5FC2A-15B6-8613-4B22-A465C906378A}"/>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E33E3F8-E7C7-8F80-5726-5EF5D7893FCF}"/>
              </a:ext>
            </a:extLst>
          </p:cNvPr>
          <p:cNvSpPr txBox="1"/>
          <p:nvPr/>
        </p:nvSpPr>
        <p:spPr>
          <a:xfrm>
            <a:off x="8564880" y="3888736"/>
            <a:ext cx="15076257" cy="7798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अर्ध मान परत:</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विकिरण की तीव्रता को आधे से कम करने के लिए आवश्यक परिरक्षण सामग्री की मोटाई को कभी-कभी आधी मोटाई या आधी परत कहा जाता है।</a:t>
            </a:r>
          </a:p>
          <a:p>
            <a:pPr marL="1143000" indent="-1143000" algn="l" rtl="0">
              <a:buFont typeface="+mj-lt"/>
              <a:buAutoNum type="arabicParenR" startAt="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आयनीकरण:</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 भी प्रक्रिया का परिणाम जिसके द्वारा एक उदासीन परमाणु या अणु धनात्मक या ऋणात्मक आवेश प्राप्त करता है।</a:t>
            </a:r>
          </a:p>
        </p:txBody>
      </p:sp>
      <p:sp>
        <p:nvSpPr>
          <p:cNvPr id="115" name="Rectangle">
            <a:extLst>
              <a:ext uri="{FF2B5EF4-FFF2-40B4-BE49-F238E27FC236}">
                <a16:creationId xmlns:a16="http://schemas.microsoft.com/office/drawing/2014/main" id="{2EAE961E-D4D7-0FDB-5220-6889BFA972B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7205C84E-04B0-A40A-BBBD-E3803F83418B}"/>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25</a:t>
            </a:fld>
            <a:endParaRPr dirty="0"/>
          </a:p>
        </p:txBody>
      </p:sp>
      <p:sp>
        <p:nvSpPr>
          <p:cNvPr id="9" name="Course Purpose">
            <a:extLst>
              <a:ext uri="{FF2B5EF4-FFF2-40B4-BE49-F238E27FC236}">
                <a16:creationId xmlns:a16="http://schemas.microsoft.com/office/drawing/2014/main" id="{0DAC478E-0C6C-9D9A-5F37-5A70D89F2A14}"/>
              </a:ext>
            </a:extLst>
          </p:cNvPr>
          <p:cNvSpPr txBox="1"/>
          <p:nvPr/>
        </p:nvSpPr>
        <p:spPr>
          <a:xfrm>
            <a:off x="742863" y="2812493"/>
            <a:ext cx="7113118" cy="5698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रेडियोलॉजिकल-परमाणु आपातकाल से संबंधित शब्दावली</a:t>
            </a:r>
            <a:endParaRPr lang="en-US" sz="8800" dirty="0"/>
          </a:p>
        </p:txBody>
      </p:sp>
      <p:pic>
        <p:nvPicPr>
          <p:cNvPr id="2" name="Picture 1">
            <a:extLst>
              <a:ext uri="{FF2B5EF4-FFF2-40B4-BE49-F238E27FC236}">
                <a16:creationId xmlns:a16="http://schemas.microsoft.com/office/drawing/2014/main" id="{A9656C97-7B6F-F4DE-2EFA-BEB3CCDF656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C02F19FC-BE22-EF3D-44F9-83E2A41CC36A}"/>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9D213FD1-49EC-F030-453B-B812BA7E00B3}"/>
              </a:ext>
            </a:extLst>
          </p:cNvPr>
          <p:cNvSpPr txBox="1"/>
          <p:nvPr/>
        </p:nvSpPr>
        <p:spPr>
          <a:xfrm>
            <a:off x="742863" y="8095067"/>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519C2F06-00E1-998C-3CA7-C872D0425064}"/>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133172217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2FE94-7062-654A-3C7E-1E5AE4A32F0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C863832-4C76-8E46-CCBB-319232A9650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1D580A1-E9CB-9C68-FD16-30D9D5D60602}"/>
              </a:ext>
            </a:extLst>
          </p:cNvPr>
          <p:cNvSpPr txBox="1"/>
          <p:nvPr/>
        </p:nvSpPr>
        <p:spPr>
          <a:xfrm>
            <a:off x="8564880" y="3888736"/>
            <a:ext cx="15076257" cy="8611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1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परमाणु विखंडन:</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 परमाणु के नाभिक का कम से कम दो अन्य नाभिकों में विखंडन नाभिकीय विखंडन कहलाता है। इसके साथ ही अपेक्षाकृत बड़ी मात्रा में ऊर्जा भी मुक्त हो सकती है।</a:t>
            </a:r>
          </a:p>
          <a:p>
            <a:pPr marL="1143000" indent="-1143000" algn="l" rtl="0">
              <a:buFont typeface="+mj-lt"/>
              <a:buAutoNum type="arabicParenR" startAt="1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परमाणु संलयन</a:t>
            </a:r>
            <a:r>
              <a:rPr 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वह प्रक्रिया जिसमें दो हल्के परमाणु नाभिक मिलकर एक भारी नाभिक बनाते हैं, जिससे भारी मात्रा में ऊर्जा मुक्त होती है।</a:t>
            </a:r>
          </a:p>
        </p:txBody>
      </p:sp>
      <p:sp>
        <p:nvSpPr>
          <p:cNvPr id="115" name="Rectangle">
            <a:extLst>
              <a:ext uri="{FF2B5EF4-FFF2-40B4-BE49-F238E27FC236}">
                <a16:creationId xmlns:a16="http://schemas.microsoft.com/office/drawing/2014/main" id="{9A22DFDC-5590-088D-7187-76EB2F446AB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C7B62753-EE56-806F-28EE-011DBF71879A}"/>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26</a:t>
            </a:fld>
            <a:endParaRPr dirty="0"/>
          </a:p>
        </p:txBody>
      </p:sp>
      <p:sp>
        <p:nvSpPr>
          <p:cNvPr id="9" name="Course Purpose">
            <a:extLst>
              <a:ext uri="{FF2B5EF4-FFF2-40B4-BE49-F238E27FC236}">
                <a16:creationId xmlns:a16="http://schemas.microsoft.com/office/drawing/2014/main" id="{62135CF1-C0DD-CD74-C79B-93A046B2EB78}"/>
              </a:ext>
            </a:extLst>
          </p:cNvPr>
          <p:cNvSpPr txBox="1"/>
          <p:nvPr/>
        </p:nvSpPr>
        <p:spPr>
          <a:xfrm>
            <a:off x="742863" y="2812493"/>
            <a:ext cx="7113118" cy="5698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रेडियोलॉजिकल-परमाणु आपातकाल से संबंधित शब्दावली</a:t>
            </a:r>
            <a:endParaRPr lang="en-US" sz="8800" dirty="0"/>
          </a:p>
        </p:txBody>
      </p:sp>
      <p:pic>
        <p:nvPicPr>
          <p:cNvPr id="2" name="Picture 1">
            <a:extLst>
              <a:ext uri="{FF2B5EF4-FFF2-40B4-BE49-F238E27FC236}">
                <a16:creationId xmlns:a16="http://schemas.microsoft.com/office/drawing/2014/main" id="{FC1D3C04-F73C-1941-7B13-77955483B0A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C703E6B-A24A-C3EF-B402-586E019EDB8D}"/>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0B22CE9A-6A8F-8876-0205-B5C6956633D5}"/>
              </a:ext>
            </a:extLst>
          </p:cNvPr>
          <p:cNvSpPr txBox="1"/>
          <p:nvPr/>
        </p:nvSpPr>
        <p:spPr>
          <a:xfrm>
            <a:off x="742863" y="8095067"/>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79FDD420-9BA5-09EE-DE01-4260E60354B2}"/>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176002587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72786-FA94-4299-F7C5-EAED9CCC764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585428A-79A1-9747-3F1A-739E7F15D289}"/>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849EA0C-DB3D-B95A-F853-273ABD8C7B5C}"/>
              </a:ext>
            </a:extLst>
          </p:cNvPr>
          <p:cNvSpPr txBox="1"/>
          <p:nvPr/>
        </p:nvSpPr>
        <p:spPr>
          <a:xfrm>
            <a:off x="8564880" y="3888736"/>
            <a:ext cx="15076257" cy="8915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12"/>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अनुमेय खुराक:</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 भी दी गई अवधि में विकिरण की अधिकतम, कुल खुराक, जिसके बारे में माना जाता है कि इससे मानव शरीर पर कोई स्थायी बुरा प्रभाव नहीं पड़ता है।</a:t>
            </a:r>
          </a:p>
          <a:p>
            <a:pPr marL="1143000" indent="-1143000" algn="l" rtl="0">
              <a:buFont typeface="+mj-lt"/>
              <a:buAutoNum type="arabicParenR" startAt="12"/>
              <a:defRPr sz="6400">
                <a:solidFill>
                  <a:srgbClr val="FFFFFF"/>
                </a:solidFill>
                <a:latin typeface="Open Sans Semibold"/>
                <a:ea typeface="Open Sans Semibold"/>
                <a:cs typeface="Open Sans Semibold"/>
                <a:sym typeface="Open Sans Semibold"/>
              </a:defRPr>
            </a:pPr>
            <a:r>
              <a:rPr 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रेडियोधर्मिता:</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परमाणु के नाभिक में स्वतः होने वाला परिवर्तन जिसके साथ भेदक (आयनीकरण) विकिरण का उत्सर्जन होता है।</a:t>
            </a:r>
          </a:p>
        </p:txBody>
      </p:sp>
      <p:sp>
        <p:nvSpPr>
          <p:cNvPr id="115" name="Rectangle">
            <a:extLst>
              <a:ext uri="{FF2B5EF4-FFF2-40B4-BE49-F238E27FC236}">
                <a16:creationId xmlns:a16="http://schemas.microsoft.com/office/drawing/2014/main" id="{C0BB198D-86A1-39E1-D55C-DF11454A4A4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39A4F1DF-BE26-D4D4-105F-F067D2EA5563}"/>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27</a:t>
            </a:fld>
            <a:endParaRPr dirty="0"/>
          </a:p>
        </p:txBody>
      </p:sp>
      <p:sp>
        <p:nvSpPr>
          <p:cNvPr id="9" name="Course Purpose">
            <a:extLst>
              <a:ext uri="{FF2B5EF4-FFF2-40B4-BE49-F238E27FC236}">
                <a16:creationId xmlns:a16="http://schemas.microsoft.com/office/drawing/2014/main" id="{82EFE06A-F303-D5FF-DB00-720CAA219BBA}"/>
              </a:ext>
            </a:extLst>
          </p:cNvPr>
          <p:cNvSpPr txBox="1"/>
          <p:nvPr/>
        </p:nvSpPr>
        <p:spPr>
          <a:xfrm>
            <a:off x="742863" y="2812493"/>
            <a:ext cx="7113118" cy="5698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रेडियोलॉजिकल-परमाणु आपातकाल से संबंधित शब्दावली</a:t>
            </a:r>
            <a:endParaRPr lang="en-US" sz="8800" dirty="0"/>
          </a:p>
        </p:txBody>
      </p:sp>
      <p:pic>
        <p:nvPicPr>
          <p:cNvPr id="2" name="Picture 1">
            <a:extLst>
              <a:ext uri="{FF2B5EF4-FFF2-40B4-BE49-F238E27FC236}">
                <a16:creationId xmlns:a16="http://schemas.microsoft.com/office/drawing/2014/main" id="{96967A78-9DCA-EB4A-E948-7678638EB2E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780A4F0-3363-BD2D-42F0-30F848322395}"/>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D3D0F018-F213-E00D-7FA0-20E0BF258422}"/>
              </a:ext>
            </a:extLst>
          </p:cNvPr>
          <p:cNvSpPr txBox="1"/>
          <p:nvPr/>
        </p:nvSpPr>
        <p:spPr>
          <a:xfrm>
            <a:off x="742863" y="8095067"/>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0EE1C465-C2DE-3403-8075-5B2AD52B0D8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62129492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pPr algn="l" rtl="0"/>
            <a:endParaRPr/>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12702" r="12702"/>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7" name="Slide Number"/>
          <p:cNvSpPr txBox="1">
            <a:spLocks noGrp="1"/>
          </p:cNvSpPr>
          <p:nvPr>
            <p:ph type="sldNum" sz="quarter" idx="2"/>
          </p:nvPr>
        </p:nvSpPr>
        <p:spPr>
          <a:xfrm>
            <a:off x="22649571" y="12813338"/>
            <a:ext cx="860669"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rtl="0"/>
            <a:fld id="{86CB4B4D-7CA3-9044-876B-883B54F8677D}" type="slidenum">
              <a:rPr/>
              <a:t>28</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237731" y="1915775"/>
            <a:ext cx="430117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rtl="0"/>
            <a:r>
              <a:rPr lang="en-US" sz="5400" b="1" cap="none" spc="0" dirty="0">
                <a:ln/>
                <a:solidFill>
                  <a:schemeClr val="accent6">
                    <a:lumMod val="75000"/>
                  </a:schemeClr>
                </a:solidFill>
                <a:effectLst/>
              </a:rPr>
              <a:t>धन्यवाद</a:t>
            </a:r>
          </a:p>
        </p:txBody>
      </p:sp>
      <p:pic>
        <p:nvPicPr>
          <p:cNvPr id="4" name="Google Shape;1000100012;p1">
            <a:extLst>
              <a:ext uri="{FF2B5EF4-FFF2-40B4-BE49-F238E27FC236}">
                <a16:creationId xmlns:a16="http://schemas.microsoft.com/office/drawing/2014/main" id="{993B429E-FA90-E933-902E-E47C9AED777A}"/>
              </a:ext>
            </a:extLst>
          </p:cNvPr>
          <p:cNvPicPr preferRelativeResize="0"/>
          <p:nvPr/>
        </p:nvPicPr>
        <p:blipFill rotWithShape="1">
          <a:blip r:embed="rId3">
            <a:alphaModFix/>
          </a:blip>
          <a:srcRect/>
          <a:stretch/>
        </p:blipFill>
        <p:spPr>
          <a:xfrm>
            <a:off x="10559192" y="4001876"/>
            <a:ext cx="11718917" cy="7303433"/>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A6E7-30D0-4409-8450-31126067E0A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7B30370-0B92-AC3A-80F4-E6A024338FC8}"/>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A9D76B7-8244-0726-67DB-8D07848224CF}"/>
              </a:ext>
            </a:extLst>
          </p:cNvPr>
          <p:cNvSpPr txBox="1"/>
          <p:nvPr/>
        </p:nvSpPr>
        <p:spPr>
          <a:xfrm>
            <a:off x="8564880" y="3888736"/>
            <a:ext cx="15076257" cy="8840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प्रतिनिधि</a:t>
            </a:r>
            <a:r>
              <a:rPr lang="en-US" sz="6000" dirty="0">
                <a:solidFill>
                  <a:schemeClr val="tx1"/>
                </a:solidFill>
              </a:rPr>
              <a:t>:</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कोई भी पदार्थ, बल, विकिरण, जीव या प्रभाव जो शरीर को प्रभावित करता है। प्रभाव लाभदायक या हानिकारक हो सकते हैं।</a:t>
            </a:r>
          </a:p>
          <a:p>
            <a:pPr marL="1143000" indent="-1143000" algn="l" rtl="0">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विषहर औषध:</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 विष या खतरनाक रासायनिक पदार्थ के प्रभाव से राहत दिलाने, उसे रोकने या उसका प्रतिकार करने का उपाय।</a:t>
            </a:r>
          </a:p>
          <a:p>
            <a:pPr marL="1143000" indent="-1143000" algn="l" rtl="0">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दम घुटने वाला:</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वाष्प या गैस जो बेहोशी या दम घुटने से मृत्यु का कारण बनती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9A483170-CF2E-0D90-217D-46B311CC3FB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
        <p:nvSpPr>
          <p:cNvPr id="115" name="Rectangle">
            <a:extLst>
              <a:ext uri="{FF2B5EF4-FFF2-40B4-BE49-F238E27FC236}">
                <a16:creationId xmlns:a16="http://schemas.microsoft.com/office/drawing/2014/main" id="{712865E3-749E-B867-B0EF-8136ED3D14E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6F4C6D4A-D426-90D8-49BA-A09A83EEADC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3</a:t>
            </a:fld>
            <a:endParaRPr dirty="0"/>
          </a:p>
        </p:txBody>
      </p:sp>
      <p:sp>
        <p:nvSpPr>
          <p:cNvPr id="9" name="Course Purpose">
            <a:extLst>
              <a:ext uri="{FF2B5EF4-FFF2-40B4-BE49-F238E27FC236}">
                <a16:creationId xmlns:a16="http://schemas.microsoft.com/office/drawing/2014/main" id="{7A2BE48C-CD9F-3902-6FDA-E934457CCC1A}"/>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73C3D06E-7597-0FC7-DB7B-C0B999841EC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6C8AB52-2123-C01C-BD6E-3BFED1BC944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8761332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46FC-2538-4FB7-5A4B-4135973C96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274CC4F-7B42-D693-792D-8BEAED51F72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8E43738-4E80-4365-4DEE-0E4EC4A5EDEA}"/>
              </a:ext>
            </a:extLst>
          </p:cNvPr>
          <p:cNvSpPr txBox="1"/>
          <p:nvPr/>
        </p:nvSpPr>
        <p:spPr>
          <a:xfrm>
            <a:off x="8564880" y="3888736"/>
            <a:ext cx="15076257" cy="7340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4"/>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उबलते तरल विस्तारित वाष्प विस्फोट (BLEVE):</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वह स्थिति जिसमें तरल पदार्थ अत्यधिक गर्म हो जाता है, जिसके परिणामस्वरूप कंटेनर </a:t>
            </a: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में</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दरार</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पड़ सकती है, और पदार्थ का तेजी से वाष्पीकरण हो सकता है</a:t>
            </a:r>
          </a:p>
          <a:p>
            <a:pPr marL="1143000" indent="-1143000" algn="l" rtl="0">
              <a:buFont typeface="+mj-lt"/>
              <a:buAutoNum type="arabicParenR" startAt="4"/>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कैंसरकारी:</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स्तनधारियों में कैंसर उत्पन्न करने या उत्पन्न करने में सक्षम पदार्थ या कारक।</a:t>
            </a:r>
          </a:p>
        </p:txBody>
      </p:sp>
      <p:sp>
        <p:nvSpPr>
          <p:cNvPr id="115" name="Rectangle">
            <a:extLst>
              <a:ext uri="{FF2B5EF4-FFF2-40B4-BE49-F238E27FC236}">
                <a16:creationId xmlns:a16="http://schemas.microsoft.com/office/drawing/2014/main" id="{180F95C9-7D92-F22F-03CC-4DCA9A8B934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F7AC53E6-36DC-DF07-583E-B68206AA1BC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4</a:t>
            </a:fld>
            <a:endParaRPr dirty="0"/>
          </a:p>
        </p:txBody>
      </p:sp>
      <p:sp>
        <p:nvSpPr>
          <p:cNvPr id="9" name="Course Purpose">
            <a:extLst>
              <a:ext uri="{FF2B5EF4-FFF2-40B4-BE49-F238E27FC236}">
                <a16:creationId xmlns:a16="http://schemas.microsoft.com/office/drawing/2014/main" id="{0938E762-8C17-FCD8-FF42-ECB202E26392}"/>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51F2B376-95D1-E16A-74C5-B00ECABDFA6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E9B0759C-95BB-9319-1A0B-A6A436F447D1}"/>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A61D146C-9F6A-B6E1-61E1-E164A9229244}"/>
              </a:ext>
            </a:extLst>
          </p:cNvPr>
          <p:cNvSpPr txBox="1"/>
          <p:nvPr/>
        </p:nvSpPr>
        <p:spPr>
          <a:xfrm>
            <a:off x="742863" y="7402570"/>
            <a:ext cx="1218613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C12359AF-70ED-F5C6-0F26-2BAB376E6C8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37530174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E6382-BE35-C1A4-824D-92C5FCB7178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D483F7E-521C-460D-0E23-6DE2FC9F77EA}"/>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E8748D2-AF99-F806-994F-A2BAE8E4AE34}"/>
              </a:ext>
            </a:extLst>
          </p:cNvPr>
          <p:cNvSpPr txBox="1"/>
          <p:nvPr/>
        </p:nvSpPr>
        <p:spPr>
          <a:xfrm>
            <a:off x="8564880" y="3888736"/>
            <a:ext cx="15076257" cy="73170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6"/>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रासायनिक युद्ध (सीडब्ल्यू):</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 व्यक्ति/पशु की मृत्यु </a:t>
            </a: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या</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हताहत</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करने, सैन्य लाभ प्राप्त करने, या </a:t>
            </a: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ऐसी</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कार्यवाही </a:t>
            </a: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से</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बचाव के लिए रासायनिक उत्पादों का प्रयोग करना।</a:t>
            </a:r>
          </a:p>
          <a:p>
            <a:pPr marL="1143000" indent="-1143000" algn="l" rtl="0">
              <a:buFont typeface="+mj-lt"/>
              <a:buAutoNum type="arabicParenR" startAt="6"/>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सांद्रता (सी):</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वायु की एक निश्चित मात्रा में वाष्प या एरोसोल के रूप में उपस्थित रासायनिक एजेंट की मात्रा।</a:t>
            </a:r>
          </a:p>
        </p:txBody>
      </p:sp>
      <p:sp>
        <p:nvSpPr>
          <p:cNvPr id="115" name="Rectangle">
            <a:extLst>
              <a:ext uri="{FF2B5EF4-FFF2-40B4-BE49-F238E27FC236}">
                <a16:creationId xmlns:a16="http://schemas.microsoft.com/office/drawing/2014/main" id="{65E20812-4D20-841F-247B-E8D1BC753E1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34603B74-CE83-12E3-4A81-A0E30986A9A3}"/>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5</a:t>
            </a:fld>
            <a:endParaRPr dirty="0"/>
          </a:p>
        </p:txBody>
      </p:sp>
      <p:sp>
        <p:nvSpPr>
          <p:cNvPr id="9" name="Course Purpose">
            <a:extLst>
              <a:ext uri="{FF2B5EF4-FFF2-40B4-BE49-F238E27FC236}">
                <a16:creationId xmlns:a16="http://schemas.microsoft.com/office/drawing/2014/main" id="{727B4CD2-1235-7617-D2A0-827931EAE5FF}"/>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8E3C8496-8E85-A99A-EBEA-985C29865B5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6711C1AF-79A5-B5AF-D240-3536A123B92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C0EDAFB1-5C47-076C-9A1C-78BBAC5BDB1F}"/>
              </a:ext>
            </a:extLst>
          </p:cNvPr>
          <p:cNvSpPr txBox="1"/>
          <p:nvPr/>
        </p:nvSpPr>
        <p:spPr>
          <a:xfrm>
            <a:off x="742863" y="7402570"/>
            <a:ext cx="1218613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शेष भाग</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4D1E9967-DF21-D6BE-255B-9C19DFC0204A}"/>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851923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37315-78A4-9F8B-BEE9-6A7D1F9E022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2B8CB5E-A626-AA8F-D4B2-5B9D13455455}"/>
              </a:ext>
            </a:extLst>
          </p:cNvPr>
          <p:cNvSpPr/>
          <p:nvPr/>
        </p:nvSpPr>
        <p:spPr>
          <a:xfrm>
            <a:off x="8188514"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6072F72-3D93-3517-8FD2-9EABD4E6A4E4}"/>
              </a:ext>
            </a:extLst>
          </p:cNvPr>
          <p:cNvSpPr txBox="1"/>
          <p:nvPr/>
        </p:nvSpPr>
        <p:spPr>
          <a:xfrm>
            <a:off x="8564880" y="3888736"/>
            <a:ext cx="15076257" cy="7445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दूषण:</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संरचनाओं, क्षेत्रों, व्यक्तियों या वस्तुओं पर रेडियोधर्मी सामग्री, जैविक युद्ध एजेंट या रासायनिक युद्ध एजेंटों का </a:t>
            </a: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जमाव</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6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या</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अवशोषण।</a:t>
            </a:r>
          </a:p>
          <a:p>
            <a:pPr marL="1143000" indent="-1143000" algn="l" rtl="0">
              <a:buFont typeface="+mj-lt"/>
              <a:buAutoNum type="arabicParenR" startAt="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दहनशील तरल पदार्थ:</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ऐसे तरल पदार्थ जिनका फ़्लैश पॉइंट 100°F या उससे अधिक हो।</a:t>
            </a:r>
          </a:p>
          <a:p>
            <a:pPr marL="1143000" indent="-1143000" algn="l" rtl="0">
              <a:buFont typeface="+mj-lt"/>
              <a:buAutoNum type="arabicParenR" startAt="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संपीड़ित गैस:</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दबाव में निहित गैसीय पदार्थ</a:t>
            </a:r>
          </a:p>
        </p:txBody>
      </p:sp>
      <p:sp>
        <p:nvSpPr>
          <p:cNvPr id="115" name="Rectangle">
            <a:extLst>
              <a:ext uri="{FF2B5EF4-FFF2-40B4-BE49-F238E27FC236}">
                <a16:creationId xmlns:a16="http://schemas.microsoft.com/office/drawing/2014/main" id="{D38EBD54-914E-F1D5-6B4B-22B337F1D96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35EF8968-A011-6DB5-C0A2-73B59757FF8D}"/>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6</a:t>
            </a:fld>
            <a:endParaRPr dirty="0"/>
          </a:p>
        </p:txBody>
      </p:sp>
      <p:sp>
        <p:nvSpPr>
          <p:cNvPr id="9" name="Course Purpose">
            <a:extLst>
              <a:ext uri="{FF2B5EF4-FFF2-40B4-BE49-F238E27FC236}">
                <a16:creationId xmlns:a16="http://schemas.microsoft.com/office/drawing/2014/main" id="{A2EA3F9C-CC26-6FD6-B2E3-43A8BF6614A3}"/>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F4462FFF-15A4-1223-9D33-DC19DAF07D7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E29E58C-352D-F9C8-CEBC-523E0E02534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F09A9FA-C6D9-7F36-4F33-B610C081E59C}"/>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4800" dirty="0">
              <a:solidFill>
                <a:srgbClr val="FF0000"/>
              </a:solidFill>
            </a:endParaRPr>
          </a:p>
        </p:txBody>
      </p:sp>
      <p:sp>
        <p:nvSpPr>
          <p:cNvPr id="4" name="PPT 2 -">
            <a:extLst>
              <a:ext uri="{FF2B5EF4-FFF2-40B4-BE49-F238E27FC236}">
                <a16:creationId xmlns:a16="http://schemas.microsoft.com/office/drawing/2014/main" id="{0D6AC9E8-2B1C-AE83-6703-0AA28B15E202}"/>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13536547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19304-3005-9E75-C7FC-17004DFA49A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B03901C-958B-3663-5223-BCB3891B7B9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A495296-46F2-F61E-3CE7-DE7579F58F1F}"/>
              </a:ext>
            </a:extLst>
          </p:cNvPr>
          <p:cNvSpPr txBox="1"/>
          <p:nvPr/>
        </p:nvSpPr>
        <p:spPr>
          <a:xfrm>
            <a:off x="8564880" y="3888736"/>
            <a:ext cx="15076257" cy="8429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11"/>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सीमित स्थान:</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कोई भी ऐसा क्षेत्र जिसमें प्रवेश और निकास के लिए सीमित रास्ते हों, वहां वेंटिलेशन की कमी हो, तथा वहां ज्ञात और संभावित खतरे हों।</a:t>
            </a:r>
          </a:p>
          <a:p>
            <a:pPr marL="1143000" indent="-1143000" algn="l" rtl="0">
              <a:buFont typeface="+mj-lt"/>
              <a:buAutoNum type="arabicParenR" startAt="11"/>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संक्षारक:</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तरल या ठोस पदार्थ जो संपर्क स्थल पर त्वचा के ऊतकों में दृश्य विनाश या अपरिवर्तनीय परिवर्तन का कारण बनता है</a:t>
            </a:r>
          </a:p>
        </p:txBody>
      </p:sp>
      <p:sp>
        <p:nvSpPr>
          <p:cNvPr id="115" name="Rectangle">
            <a:extLst>
              <a:ext uri="{FF2B5EF4-FFF2-40B4-BE49-F238E27FC236}">
                <a16:creationId xmlns:a16="http://schemas.microsoft.com/office/drawing/2014/main" id="{EDD37531-AF0A-01C0-318A-0B97016F676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E0267C30-934E-FFB4-C2DB-6D7AEC8DE23B}"/>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7</a:t>
            </a:fld>
            <a:endParaRPr dirty="0"/>
          </a:p>
        </p:txBody>
      </p:sp>
      <p:sp>
        <p:nvSpPr>
          <p:cNvPr id="9" name="Course Purpose">
            <a:extLst>
              <a:ext uri="{FF2B5EF4-FFF2-40B4-BE49-F238E27FC236}">
                <a16:creationId xmlns:a16="http://schemas.microsoft.com/office/drawing/2014/main" id="{52A1C9D9-5543-FE6B-DD5B-422BF37C17BC}"/>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FEB02185-DB08-8EE5-B1FC-90E64EF01F8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88E05C0C-2F25-AE0B-11DD-44EFC331048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EB8BD70F-2CB5-073C-5896-A899D0C44FAB}"/>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4800" dirty="0">
              <a:solidFill>
                <a:srgbClr val="FF0000"/>
              </a:solidFill>
            </a:endParaRPr>
          </a:p>
        </p:txBody>
      </p:sp>
      <p:sp>
        <p:nvSpPr>
          <p:cNvPr id="4" name="PPT 2 -">
            <a:extLst>
              <a:ext uri="{FF2B5EF4-FFF2-40B4-BE49-F238E27FC236}">
                <a16:creationId xmlns:a16="http://schemas.microsoft.com/office/drawing/2014/main" id="{172B3867-36E4-0EE4-EB59-7EB1C1FD0E49}"/>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35871658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BD14-56B4-5337-0DC3-F2780E93979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8046F9A-333D-577C-C1B8-F753834E5915}"/>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289BB16-D58F-824D-DF03-7D7EA55B723C}"/>
              </a:ext>
            </a:extLst>
          </p:cNvPr>
          <p:cNvSpPr txBox="1"/>
          <p:nvPr/>
        </p:nvSpPr>
        <p:spPr>
          <a:xfrm>
            <a:off x="8564880" y="3888736"/>
            <a:ext cx="15076257" cy="9316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1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डाइक:</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खतरनाक पदार्थों को नियंत्रित करने या सीमित करने तथा उन्हें सीवर, खाइयों, नदियों या अन्य बहते पानी में प्रवेश करने से रोकने के लिए बनाया गया अवरोध।</a:t>
            </a:r>
          </a:p>
          <a:p>
            <a:pPr marL="1143000" indent="-1143000" algn="l" rtl="0">
              <a:buFont typeface="+mj-lt"/>
              <a:buAutoNum type="arabicParenR" startAt="1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संदूषणनाशक:</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कोई भी पदार्थ जिसका उपयोग किसी जैविक या रासायनिक युद्ध एजेंट को नष्ट करने, हटाने, सील करने या अन्यथा हानिरहित बनाने के लिए किया जाता है।</a:t>
            </a:r>
          </a:p>
        </p:txBody>
      </p:sp>
      <p:sp>
        <p:nvSpPr>
          <p:cNvPr id="115" name="Rectangle">
            <a:extLst>
              <a:ext uri="{FF2B5EF4-FFF2-40B4-BE49-F238E27FC236}">
                <a16:creationId xmlns:a16="http://schemas.microsoft.com/office/drawing/2014/main" id="{FEC0C2EA-9383-51C0-63F6-98C010374A2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231F4D7D-C6A1-A520-AE85-51EDFD5A04F9}"/>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lgn="l" rtl="0"/>
              <a:t>8</a:t>
            </a:fld>
            <a:endParaRPr dirty="0"/>
          </a:p>
        </p:txBody>
      </p:sp>
      <p:sp>
        <p:nvSpPr>
          <p:cNvPr id="9" name="Course Purpose">
            <a:extLst>
              <a:ext uri="{FF2B5EF4-FFF2-40B4-BE49-F238E27FC236}">
                <a16:creationId xmlns:a16="http://schemas.microsoft.com/office/drawing/2014/main" id="{A38D5DF4-6F7F-244A-9062-38E7F3B8B4AC}"/>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262890CE-B212-FB49-5162-D488288660F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ED86DF4-B3C4-378E-9349-FD3B51F4583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9BF0527-83D4-F576-9D67-DA28729707EC}"/>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4800" dirty="0">
              <a:solidFill>
                <a:srgbClr val="FF0000"/>
              </a:solidFill>
            </a:endParaRPr>
          </a:p>
        </p:txBody>
      </p:sp>
      <p:sp>
        <p:nvSpPr>
          <p:cNvPr id="4" name="PPT 2 -">
            <a:extLst>
              <a:ext uri="{FF2B5EF4-FFF2-40B4-BE49-F238E27FC236}">
                <a16:creationId xmlns:a16="http://schemas.microsoft.com/office/drawing/2014/main" id="{36B56388-03D9-F664-27BE-5AF9624CC206}"/>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38282835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0A195-2D4E-78F6-1BE1-DA258F8BBE5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FAA9F0E-1CB7-6E91-A010-EEA158DBF29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algn="l" rtl="0"/>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920C8BA-AB83-3814-A250-3936E20F7C2F}"/>
              </a:ext>
            </a:extLst>
          </p:cNvPr>
          <p:cNvSpPr txBox="1"/>
          <p:nvPr/>
        </p:nvSpPr>
        <p:spPr>
          <a:xfrm>
            <a:off x="8564880" y="3888736"/>
            <a:ext cx="15076257" cy="9525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l" rtl="0">
              <a:buFont typeface="+mj-lt"/>
              <a:buAutoNum type="arabicParenR" startAt="1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परिशोधन:</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किसी व्यक्ति, वस्तु या क्षेत्र को सुरक्षित बनाने की प्रक्रिया, जिसमें रासायनिक या जैविक कारकों को अवशोषित, नष्ट, निष्क्रिय, हानिरहित बनाया जाता है या हटाया जाता है, या इसके आसपास या इससे चिपके रेडियोधर्मी पदार्थ को हटाया जाता है।</a:t>
            </a:r>
          </a:p>
          <a:p>
            <a:pPr marL="1143000" indent="-1143000" algn="l" rtl="0">
              <a:buFont typeface="+mj-lt"/>
              <a:buAutoNum type="arabicParenR" startAt="1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पता लगाना:</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वह प्रक्रिया जिसके द्वारा जैविक या रासायनिक युद्ध एजेंट की उपस्थिति स्थापित की जाती है।</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A8CF42F-111B-00F2-BDD4-0738CE63AD2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pPr algn="l" rtl="0"/>
            <a:endParaRPr/>
          </a:p>
        </p:txBody>
      </p:sp>
      <p:sp>
        <p:nvSpPr>
          <p:cNvPr id="116" name="Slide Number">
            <a:extLst>
              <a:ext uri="{FF2B5EF4-FFF2-40B4-BE49-F238E27FC236}">
                <a16:creationId xmlns:a16="http://schemas.microsoft.com/office/drawing/2014/main" id="{7495F748-D4E8-C09E-F8FA-BB0A7FCDB9C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lgn="l" rtl="0"/>
              <a:t>9</a:t>
            </a:fld>
            <a:endParaRPr dirty="0"/>
          </a:p>
        </p:txBody>
      </p:sp>
      <p:sp>
        <p:nvSpPr>
          <p:cNvPr id="9" name="Course Purpose">
            <a:extLst>
              <a:ext uri="{FF2B5EF4-FFF2-40B4-BE49-F238E27FC236}">
                <a16:creationId xmlns:a16="http://schemas.microsoft.com/office/drawing/2014/main" id="{D6451F8B-ED01-B82A-81BA-424A154F3F9A}"/>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l" rtl="0">
              <a:lnSpc>
                <a:spcPct val="100000"/>
              </a:lnSpc>
            </a:pPr>
            <a:r>
              <a:rPr lang="en-US" dirty="0"/>
              <a:t>रासायनिक आपातकाल से संबंधित शब्दावली</a:t>
            </a:r>
            <a:endParaRPr lang="en-US" sz="8800" dirty="0"/>
          </a:p>
        </p:txBody>
      </p:sp>
      <p:pic>
        <p:nvPicPr>
          <p:cNvPr id="2" name="Picture 1">
            <a:extLst>
              <a:ext uri="{FF2B5EF4-FFF2-40B4-BE49-F238E27FC236}">
                <a16:creationId xmlns:a16="http://schemas.microsoft.com/office/drawing/2014/main" id="{5E83F1C5-1B26-9915-3CD1-DB907E5AB8C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71494F7F-0FCA-CCB4-C1A8-76A2615A194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0A816A65-35A4-F098-4198-3F74C9EC0BDE}"/>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जारी…</a:t>
            </a:r>
            <a:endParaRPr lang="en-IN" sz="4800" dirty="0">
              <a:solidFill>
                <a:srgbClr val="FF0000"/>
              </a:solidFill>
            </a:endParaRPr>
          </a:p>
        </p:txBody>
      </p:sp>
      <p:sp>
        <p:nvSpPr>
          <p:cNvPr id="4" name="PPT 2 -">
            <a:extLst>
              <a:ext uri="{FF2B5EF4-FFF2-40B4-BE49-F238E27FC236}">
                <a16:creationId xmlns:a16="http://schemas.microsoft.com/office/drawing/2014/main" id="{FA0E9E9F-929E-FD02-6200-58C934C0B942}"/>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b="1" dirty="0">
                <a:solidFill>
                  <a:srgbClr val="E46C0A"/>
                </a:solidFill>
              </a:rPr>
              <a:t>पीपीटी</a:t>
            </a:r>
            <a:r>
              <a:rPr lang="en-US" b="1" dirty="0">
                <a:solidFill>
                  <a:srgbClr val="E46C0A"/>
                </a:solidFill>
              </a:rPr>
              <a:t>2</a:t>
            </a:r>
            <a:r>
              <a:rPr b="1" dirty="0">
                <a:solidFill>
                  <a:srgbClr val="E46C0A"/>
                </a:solidFill>
              </a:rPr>
              <a:t>-</a:t>
            </a:r>
          </a:p>
        </p:txBody>
      </p:sp>
    </p:spTree>
    <p:extLst>
      <p:ext uri="{BB962C8B-B14F-4D97-AF65-F5344CB8AC3E}">
        <p14:creationId xmlns:p14="http://schemas.microsoft.com/office/powerpoint/2010/main" val="2521292825"/>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880</TotalTime>
  <Words>1784</Words>
  <Application>Microsoft Office PowerPoint</Application>
  <PresentationFormat>Custom</PresentationFormat>
  <Paragraphs>173</Paragraphs>
  <Slides>28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Calibri</vt:lpstr>
      <vt:lpstr>Open Sans</vt:lpstr>
      <vt:lpstr>Open Sans Semibold</vt:lpstr>
      <vt:lpstr>Roboto</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SO TRG</cp:lastModifiedBy>
  <cp:revision>89</cp:revision>
  <dcterms:modified xsi:type="dcterms:W3CDTF">2025-12-17T06:35:00Z</dcterms:modified>
</cp:coreProperties>
</file>