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5" r:id="rId2"/>
  </p:sldMasterIdLst>
  <p:notesMasterIdLst>
    <p:notesMasterId r:id="rId49"/>
  </p:notesMasterIdLst>
  <p:sldIdLst>
    <p:sldId id="256" r:id="rId3"/>
    <p:sldId id="257" r:id="rId4"/>
    <p:sldId id="275" r:id="rId5"/>
    <p:sldId id="6187" r:id="rId6"/>
    <p:sldId id="6195" r:id="rId7"/>
    <p:sldId id="6226" r:id="rId8"/>
    <p:sldId id="6183" r:id="rId9"/>
    <p:sldId id="6245" r:id="rId10"/>
    <p:sldId id="6247" r:id="rId11"/>
    <p:sldId id="6248" r:id="rId12"/>
    <p:sldId id="6249" r:id="rId13"/>
    <p:sldId id="6250" r:id="rId14"/>
    <p:sldId id="6252" r:id="rId15"/>
    <p:sldId id="6227" r:id="rId16"/>
    <p:sldId id="6262" r:id="rId17"/>
    <p:sldId id="6263" r:id="rId18"/>
    <p:sldId id="6251" r:id="rId19"/>
    <p:sldId id="6229" r:id="rId20"/>
    <p:sldId id="6253" r:id="rId21"/>
    <p:sldId id="6254" r:id="rId22"/>
    <p:sldId id="6255" r:id="rId23"/>
    <p:sldId id="6256" r:id="rId24"/>
    <p:sldId id="6257" r:id="rId25"/>
    <p:sldId id="6258" r:id="rId26"/>
    <p:sldId id="6264" r:id="rId27"/>
    <p:sldId id="6259" r:id="rId28"/>
    <p:sldId id="6260" r:id="rId29"/>
    <p:sldId id="6230" r:id="rId30"/>
    <p:sldId id="6261" r:id="rId31"/>
    <p:sldId id="6231" r:id="rId32"/>
    <p:sldId id="6232" r:id="rId33"/>
    <p:sldId id="6222" r:id="rId34"/>
    <p:sldId id="6266" r:id="rId35"/>
    <p:sldId id="6267" r:id="rId36"/>
    <p:sldId id="6268" r:id="rId37"/>
    <p:sldId id="6269" r:id="rId38"/>
    <p:sldId id="6270" r:id="rId39"/>
    <p:sldId id="6271" r:id="rId40"/>
    <p:sldId id="6272" r:id="rId41"/>
    <p:sldId id="6265" r:id="rId42"/>
    <p:sldId id="6274" r:id="rId43"/>
    <p:sldId id="6275" r:id="rId44"/>
    <p:sldId id="6273" r:id="rId45"/>
    <p:sldId id="6276" r:id="rId46"/>
    <p:sldId id="6246" r:id="rId47"/>
    <p:sldId id="274" r:id="rId4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0A"/>
    <a:srgbClr val="F790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25" autoAdjust="0"/>
    <p:restoredTop sz="87805" autoAdjust="0"/>
  </p:normalViewPr>
  <p:slideViewPr>
    <p:cSldViewPr snapToGrid="0">
      <p:cViewPr varScale="1">
        <p:scale>
          <a:sx n="49" d="100"/>
          <a:sy n="49" d="100"/>
        </p:scale>
        <p:origin x="978" y="60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1pPr>
    <a:lvl2pPr indent="228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2pPr>
    <a:lvl3pPr indent="457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3pPr>
    <a:lvl4pPr indent="685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4pPr>
    <a:lvl5pPr indent="9144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5pPr>
    <a:lvl6pPr indent="11430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6pPr>
    <a:lvl7pPr indent="1371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7pPr>
    <a:lvl8pPr indent="1600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8pPr>
    <a:lvl9pPr indent="1828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20132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A24B26-9C3D-5E26-0324-96A2D11571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F23CD0-1B3E-32D6-7C84-3FBCB9DA56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904285-A0E8-CD03-6039-45233C47F8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918810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CDCED4-04D6-E415-43C9-031BDE0C3E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7B791D-A29F-2612-0AD3-BEA3E81F9B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F4BE8C-B251-1345-DF8D-02E049564F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738736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1B37B0-EABB-5E2E-363F-341274C126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134653-647D-C157-1A21-13505C5A03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421B8D-01AA-B280-75B8-F0E9D6B4D5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1662545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All suspected rabies exposures require immediate PEP via medical officer. If anthrax suspected (sudden death, bleeding from orifices), do not necropsy; coordinate with vets for safe disposal.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471096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1885AF-851C-7916-FD6A-EEEECF9F6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EAA554-7C2A-AAAB-F931-0A9A1B30D5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D669BD-1647-D79E-CFC7-57BB7CEA3A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Practice knots and low‑stress handling. Avoid overcrowding and loud noises.</a:t>
            </a:r>
          </a:p>
        </p:txBody>
      </p:sp>
    </p:spTree>
    <p:extLst>
      <p:ext uri="{BB962C8B-B14F-4D97-AF65-F5344CB8AC3E}">
        <p14:creationId xmlns:p14="http://schemas.microsoft.com/office/powerpoint/2010/main" val="11299782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C9126F-648B-FD4D-543E-A2F67EB5A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F62990-91D0-59CB-55DC-97EF125B3A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163713-2C39-0F53-7046-E1D50A6BD4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1662545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Use simple tags/paint. Align with IRS (Form 214 activity log).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5291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E66338-C820-5C0E-E976-3AAC71CDBC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B2F746-EAF2-5118-843C-C1C4FBB39D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36A0C8-4F80-6675-3CBC-FA17DEA35F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883948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A07D27-E6C8-B46F-A2A6-9E2C260D9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DD54E6-3C27-BC42-51C8-5DABA8AE60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FAFE02-7E8F-DB0B-BB6A-D2E9E75018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1662545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dirty="0"/>
              <a:t>Carry species-appropriate kits: halters, ropes, webbing, slings, blankets, muzzles, carriers. Train on knots (bowline, figure-8, prusik) and low-angle haul systems for large animals.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401931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88C84F-3675-5DBD-AF6B-DC244A3461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600664-796B-65FA-C828-4CAB4BC63D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1C9654-3B1B-2206-EF4D-AD8A749D12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1662545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/>
              <a:t>Carry species-appropriate kits: halters, ropes, webbing, slings, blankets, muzzles, carriers. Train on knots (bowline, figure-8, prusik) and low-angle haul systems for large animals.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274212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BFB66F-AF28-1AD9-A584-A3A5E209B9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9F0B20-253C-3698-FF27-1290CCDC6B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7EAC84-9404-5AE2-2F85-0413378333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1662545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/>
              <a:t>Carry species-appropriate kits: halters, ropes, webbing, slings, blankets, muzzles, carriers. Train on knots (bowline, figure-8, prusik) and low-angle haul systems for large animals.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141060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E834F0-ED50-4F62-80E3-A07BB6CBC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737138-E4CE-A447-75AC-0AD1B001D3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3BCD6A-7FF1-5549-1C5C-18247A3784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1662545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dirty="0"/>
              <a:t>Carry species-appropriate kits: halters, ropes, webbing, slings, blankets, muzzles, carriers. Train on knots (bowline, figure-8, prusik) and low-angle haul systems for large animals.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08768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25EA4A-3612-C3BA-84B3-8364FFC67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5509E7-ED76-02BC-5486-752F6A7F65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96209F-B2A7-498E-AC04-247D3C3F9A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432063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2FC887-2884-52C8-8533-3B2C46A0DB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BB25B5-0162-608C-1CB5-D0A37D319C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CB298E-70E3-1D36-EEEC-983593AF81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1662545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dirty="0"/>
              <a:t>Carry species-appropriate kits: halters, ropes, webbing, slings, blankets, muzzles, carriers. Train on knots (bowline, figure-8, prusik) and low-angle haul systems for large animals.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577730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F7F9AF-4E7F-A3FE-0E43-C6C01DA27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BF0A8D-C989-31EB-FF62-E0A59241E3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3D32DE-F3E0-92C9-D11F-B7E0E00971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934490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DDF213-5F78-2A46-1BEC-17A088FF4D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91E4AD-1BF3-4FF4-8663-2D5ADA2156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1D703E-CBB9-2732-77B7-13FDA42B55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Pack large bleeding with clean dressings. Do not remove stuck clots—layer more dressings.</a:t>
            </a:r>
          </a:p>
        </p:txBody>
      </p:sp>
    </p:spTree>
    <p:extLst>
      <p:ext uri="{BB962C8B-B14F-4D97-AF65-F5344CB8AC3E}">
        <p14:creationId xmlns:p14="http://schemas.microsoft.com/office/powerpoint/2010/main" val="4343477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13233-9AD7-0EF0-2691-6B93194299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1ABCB4-453A-9786-590E-27A2B9F4BB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B9CC71-BC48-C7D2-945B-594D1B89DE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Photograph before/after. Note time of dressing. Escalate deep/contaminated wounds to vets.</a:t>
            </a:r>
          </a:p>
        </p:txBody>
      </p:sp>
    </p:spTree>
    <p:extLst>
      <p:ext uri="{BB962C8B-B14F-4D97-AF65-F5344CB8AC3E}">
        <p14:creationId xmlns:p14="http://schemas.microsoft.com/office/powerpoint/2010/main" val="23246473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14244A-796A-1563-E6D7-E06BE0A6F7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C28EF3-82AD-D229-CC8F-0352583699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7A7614-C13E-8068-24DE-0986F3DAD5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Pain control only by veterinarian. Document time of splinting and neuro status if possible.</a:t>
            </a:r>
          </a:p>
        </p:txBody>
      </p:sp>
    </p:spTree>
    <p:extLst>
      <p:ext uri="{BB962C8B-B14F-4D97-AF65-F5344CB8AC3E}">
        <p14:creationId xmlns:p14="http://schemas.microsoft.com/office/powerpoint/2010/main" val="11580872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C09097-CDF2-D015-479C-FC59F9C2E1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34A59C-D76D-8820-BA96-711229BD29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A6A5DE-8C50-DA11-C1A3-CBE5C05246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Monitor rectal temperature when possible. Heat stroke = emergency—urgent vet referral.</a:t>
            </a:r>
          </a:p>
        </p:txBody>
      </p:sp>
    </p:spTree>
    <p:extLst>
      <p:ext uri="{BB962C8B-B14F-4D97-AF65-F5344CB8AC3E}">
        <p14:creationId xmlns:p14="http://schemas.microsoft.com/office/powerpoint/2010/main" val="28669190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1E3986-F8BA-038C-5679-C56BC9AFC6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6CF450-0638-2159-FDDF-C3F405987B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408E66-B9AD-64CD-1082-0AA71C52D1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1662545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Never attach slings to limbs or neck. Keep animal’s head above water/mud. Pre-plan with Fire Services and SDRF for rigging support.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703187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200122-650D-DDF2-5680-F5F9FF6A5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918A06-B6A8-8925-9CAF-E9610F762C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3CA560-2CC2-6082-5C99-EEDF1241BE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1662545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Never attach slings to limbs or neck. Keep animal’s head above water/mud. Pre-plan with Fire Services and SDRF for rigging support.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148766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1662545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Use temporary permits if inter-district movement controls are active. Clean/disinfect vehicles after each trip.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971773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1662545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Follow local bylaws and AWBI welfare requirements. Provide complaint mechanism for owners. Maintain feeding logs and vet records.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2109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34D6B7-0D95-7114-B3D4-AF1A517CF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FC0FA2-8AEE-A106-7280-81E588C727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B8EAAC-20BD-05C2-B9CF-771EE80109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54550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B16C87-E70C-B130-A079-EF6F6F1C8B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1EEECA-7EC8-CA12-AB09-4A6405E91F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E2D630-05F0-C2DF-24FF-3E7714C66E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1662545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Key lesson: pre-identified high ground and community animal volunteers accelerated rescue; fodder logistics were critical.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073563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77BBAA-013A-FBD5-3864-50F9708D6D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B3BD10-DB39-9AAA-7ED7-2B7D37E3BE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6AE1E1-3114-3629-F513-7B703F22D2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574280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FD1282-4968-E6D3-99AA-D8C2254868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CA59CF-E0F2-6C4F-CC53-9A92F6CCDA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969E88-2096-2D6B-51A3-0914E58031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063511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5D2D5C-FF43-8C40-A8F2-9FD719E458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CA48DE-6898-7AF9-2404-3749085A06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DBA803-B848-51CE-0E6C-2B10F6A2EF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703005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C6F150-4BDC-E666-5D54-EDF0A6E5C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8CF809-05D5-115E-40C4-485DE975CC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E58C9A-70EB-D390-252D-148DC159BF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1662545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Follow local bylaws and AWBI welfare requirements. Provide complaint mechanism for owners. Maintain feeding logs and vet records.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3981173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E266AE-3E14-EA33-E65D-56CB5DC907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4360E3-4F07-0025-6FF4-66201EC4D2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00942B-164A-6810-5893-87FCEF958C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Set up clean feed/water lines and secure chemical stores in shelters.</a:t>
            </a:r>
          </a:p>
        </p:txBody>
      </p:sp>
    </p:spTree>
    <p:extLst>
      <p:ext uri="{BB962C8B-B14F-4D97-AF65-F5344CB8AC3E}">
        <p14:creationId xmlns:p14="http://schemas.microsoft.com/office/powerpoint/2010/main" val="217854376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FD930B-96BB-5827-86CF-AA7C0BE2E1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8D0A0D-E6AD-3CA9-D06C-C1BF0C4CB4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276F25-E1E4-D669-B8D0-E669073F4C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1662545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Activated charcoal only under vet direction. Prioritize airway and circulation.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0085774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C8496E-0469-D216-F97C-11BF2E2788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1D0FE4-98CD-0913-5854-C10C799312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BFC9D2-41E6-B02C-F5D7-904BA63CDD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1662545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Rescuers must not administer prescription antidotes; focus on rapid referral and safe handling.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1548367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F9D030-89B7-CBDF-4922-8DC1A556D8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B6B606-39B0-55C5-D1E2-ACD54F861B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A7F872-9F74-4164-ABEC-D44325484A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1662545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Daily vet rounds; referral/ambulance roster. Waste segregation and sharps containers mandatory.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0941743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163D39-F4A2-1308-03FF-91B9A21AF1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322C7F-FE40-2E89-4AB3-7B32BBB975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ABD084-A46C-A43B-245A-22722405B4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1662545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Key lesson: pre-identified high ground and community animal volunteers accelerated rescue; fodder logistics were critical.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64906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CD4DF0-CE68-6335-987B-32D863AAB0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9A2CA4-3AA4-0CAC-D105-8704BAF96E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7C3350-9B97-55DC-996C-1C99336374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5932702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D9EDE2-103A-4F83-8DCA-1B9AB3C60D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920B81-CF79-F995-6762-26826E5F79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B3464D-F7D3-BB60-F0D8-659B0F80F6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1662545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Key lesson: pre-identified high ground and community animal volunteers accelerated rescue; fodder logistics were critical.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7848754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BC7011-D6ED-90D3-1867-4F26A5B6E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483FAE-4317-E310-B1A5-1291DAA4F3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3CAB2E-69F1-CA11-C266-797F76B709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9854958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29762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64603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D5B33A-DAFA-E001-72BE-D66FB6B88B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CA0096-E264-2510-9272-A453D26A03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9E3FBC-45D7-25A3-7F99-7AFC6A7856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44187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B2438C-9103-CF58-F91D-3917ED80D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647577-3ED2-FAB6-1D9E-9E0BE66A12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4CC48D-23CE-6398-0E58-B554B709EB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68579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6BD195-18CF-DC38-6190-DB811FD1CD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23CDB3-C5EB-7AFC-B644-D1FBDBFBC2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A51BA9-21CC-DEB2-F321-D20410B932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44996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F8EE31-CD71-ED54-5F27-59E779302A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64C200-C4C5-DC9B-D894-7F445626FD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FE902F-525B-C24C-3356-D28136E0C4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06306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ble with Caption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416469" y="3401615"/>
            <a:ext cx="7298268" cy="574940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200" b="1" i="0">
                <a:solidFill>
                  <a:srgbClr val="C00000"/>
                </a:solidFill>
              </a:defRPr>
            </a:lvl1pPr>
            <a:lvl2pPr marL="10572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2pPr>
            <a:lvl3pPr marL="1447800" indent="-533400">
              <a:spcBef>
                <a:spcPts val="1000"/>
              </a:spcBef>
              <a:buSzPct val="100000"/>
              <a:buChar char="•"/>
              <a:defRPr sz="4200" b="1" i="0">
                <a:solidFill>
                  <a:srgbClr val="C00000"/>
                </a:solidFill>
              </a:defRPr>
            </a:lvl3pPr>
            <a:lvl4pPr marL="19716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4pPr>
            <a:lvl5pPr marL="2428875" indent="-600075">
              <a:spcBef>
                <a:spcPts val="1000"/>
              </a:spcBef>
              <a:buSzPct val="100000"/>
              <a:buChar char="»"/>
              <a:defRPr sz="4200" b="1" i="0">
                <a:solidFill>
                  <a:srgbClr val="C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6416469" y="4169701"/>
            <a:ext cx="7296414" cy="1726209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600"/>
              </a:spcBef>
              <a:defRPr sz="2600" i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63599" y="905338"/>
            <a:ext cx="22851535" cy="96096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sz="7400" b="1" i="0">
                <a:solidFill>
                  <a:srgbClr val="C00000"/>
                </a:solidFill>
              </a:defRPr>
            </a:pPr>
            <a:endParaRPr/>
          </a:p>
        </p:txBody>
      </p:sp>
      <p:sp>
        <p:nvSpPr>
          <p:cNvPr id="45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863599" y="2060773"/>
            <a:ext cx="22851535" cy="76623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5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5E2FD404-044F-4320-5F92-72E92DB0DDD7}"/>
              </a:ext>
            </a:extLst>
          </p:cNvPr>
          <p:cNvSpPr txBox="1">
            <a:spLocks/>
          </p:cNvSpPr>
          <p:nvPr userDrawn="1"/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662545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IN" smtClean="0">
                <a:solidFill>
                  <a:srgbClr val="E46C0A"/>
                </a:solidFill>
              </a:rPr>
              <a:pPr/>
              <a:t>‹#›</a:t>
            </a:fld>
            <a:endParaRPr lang="en-IN">
              <a:solidFill>
                <a:srgbClr val="E46C0A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Red Section Header">
    <p:bg>
      <p:bgPr>
        <a:solidFill>
          <a:srgbClr val="5353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1" descr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43594" y="2825551"/>
            <a:ext cx="3793068" cy="2698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Picture 2" descr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2847" y="8184445"/>
            <a:ext cx="3781780" cy="3341513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82954" y="3593637"/>
            <a:ext cx="8640961" cy="6528726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6400" i="0"/>
            </a:lvl1pPr>
            <a:lvl2pPr marL="1371600" indent="-914400">
              <a:spcBef>
                <a:spcPts val="1500"/>
              </a:spcBef>
              <a:buSzPct val="100000"/>
              <a:buChar char="–"/>
              <a:defRPr sz="6400" i="0"/>
            </a:lvl2pPr>
            <a:lvl3pPr marL="1727200" indent="-812800">
              <a:spcBef>
                <a:spcPts val="1500"/>
              </a:spcBef>
              <a:buSzPct val="100000"/>
              <a:buChar char="•"/>
              <a:defRPr sz="6400" i="0"/>
            </a:lvl3pPr>
            <a:lvl4pPr marL="2286000" indent="-914400">
              <a:spcBef>
                <a:spcPts val="1500"/>
              </a:spcBef>
              <a:buSzPct val="100000"/>
              <a:buChar char="–"/>
              <a:defRPr sz="6400" i="0"/>
            </a:lvl4pPr>
            <a:lvl5pPr marL="2743200" indent="-914400">
              <a:spcBef>
                <a:spcPts val="1500"/>
              </a:spcBef>
              <a:buSzPct val="100000"/>
              <a:buChar char="»"/>
              <a:defRPr sz="6400" i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47316" y="10314384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800"/>
              </a:spcBef>
              <a:defRPr sz="3600" b="1" i="0"/>
            </a:pPr>
            <a:endParaRPr/>
          </a:p>
        </p:txBody>
      </p:sp>
      <p:sp>
        <p:nvSpPr>
          <p:cNvPr id="57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47316" y="11082470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600"/>
              </a:spcBef>
              <a:defRPr sz="2600" i="0"/>
            </a:pPr>
            <a:endParaRPr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92B3DFEB-AD9F-FE6C-361E-0205A8A5B25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Slide - Urban Resi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xfrm>
            <a:off x="2218794" y="10698426"/>
            <a:ext cx="20726401" cy="76808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206890" y="11658533"/>
            <a:ext cx="20738305" cy="76808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DB766189-80CE-A703-E292-9366EB64CAE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1005145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ble with Caption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416469" y="3401615"/>
            <a:ext cx="7298268" cy="574940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200" b="1" i="0">
                <a:solidFill>
                  <a:srgbClr val="C00000"/>
                </a:solidFill>
              </a:defRPr>
            </a:lvl1pPr>
            <a:lvl2pPr marL="10572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2pPr>
            <a:lvl3pPr marL="1447800" indent="-533400">
              <a:spcBef>
                <a:spcPts val="1000"/>
              </a:spcBef>
              <a:buSzPct val="100000"/>
              <a:buChar char="•"/>
              <a:defRPr sz="4200" b="1" i="0">
                <a:solidFill>
                  <a:srgbClr val="C00000"/>
                </a:solidFill>
              </a:defRPr>
            </a:lvl3pPr>
            <a:lvl4pPr marL="19716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4pPr>
            <a:lvl5pPr marL="2428875" indent="-600075">
              <a:spcBef>
                <a:spcPts val="1000"/>
              </a:spcBef>
              <a:buSzPct val="100000"/>
              <a:buChar char="»"/>
              <a:defRPr sz="4200" b="1" i="0">
                <a:solidFill>
                  <a:srgbClr val="C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6416469" y="4169701"/>
            <a:ext cx="7296414" cy="1726209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600"/>
              </a:spcBef>
              <a:defRPr sz="2600" i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63599" y="905338"/>
            <a:ext cx="22851535" cy="96096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sz="7400" b="1" i="0">
                <a:solidFill>
                  <a:srgbClr val="C00000"/>
                </a:solidFill>
              </a:defRPr>
            </a:pPr>
            <a:endParaRPr/>
          </a:p>
        </p:txBody>
      </p:sp>
      <p:sp>
        <p:nvSpPr>
          <p:cNvPr id="45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863599" y="2060773"/>
            <a:ext cx="22851535" cy="76623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5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5E2FD404-044F-4320-5F92-72E92DB0DDD7}"/>
              </a:ext>
            </a:extLst>
          </p:cNvPr>
          <p:cNvSpPr txBox="1">
            <a:spLocks/>
          </p:cNvSpPr>
          <p:nvPr userDrawn="1"/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662545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IN" smtClean="0">
                <a:solidFill>
                  <a:srgbClr val="E46C0A"/>
                </a:solidFill>
              </a:rPr>
              <a:pPr/>
              <a:t>‹#›</a:t>
            </a:fld>
            <a:endParaRPr lang="en-IN">
              <a:solidFill>
                <a:srgbClr val="E46C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761451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Red Section Header">
    <p:bg>
      <p:bgPr>
        <a:solidFill>
          <a:srgbClr val="5353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1" descr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43594" y="2825551"/>
            <a:ext cx="3793068" cy="2698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Picture 2" descr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2847" y="8184445"/>
            <a:ext cx="3781780" cy="3341513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82954" y="3593637"/>
            <a:ext cx="8640961" cy="6528726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6400" i="0"/>
            </a:lvl1pPr>
            <a:lvl2pPr marL="1371600" indent="-914400">
              <a:spcBef>
                <a:spcPts val="1500"/>
              </a:spcBef>
              <a:buSzPct val="100000"/>
              <a:buChar char="–"/>
              <a:defRPr sz="6400" i="0"/>
            </a:lvl2pPr>
            <a:lvl3pPr marL="1727200" indent="-812800">
              <a:spcBef>
                <a:spcPts val="1500"/>
              </a:spcBef>
              <a:buSzPct val="100000"/>
              <a:buChar char="•"/>
              <a:defRPr sz="6400" i="0"/>
            </a:lvl3pPr>
            <a:lvl4pPr marL="2286000" indent="-914400">
              <a:spcBef>
                <a:spcPts val="1500"/>
              </a:spcBef>
              <a:buSzPct val="100000"/>
              <a:buChar char="–"/>
              <a:defRPr sz="6400" i="0"/>
            </a:lvl4pPr>
            <a:lvl5pPr marL="2743200" indent="-914400">
              <a:spcBef>
                <a:spcPts val="1500"/>
              </a:spcBef>
              <a:buSzPct val="100000"/>
              <a:buChar char="»"/>
              <a:defRPr sz="6400" i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47316" y="10314384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800"/>
              </a:spcBef>
              <a:defRPr sz="3600" b="1" i="0"/>
            </a:pPr>
            <a:endParaRPr/>
          </a:p>
        </p:txBody>
      </p:sp>
      <p:sp>
        <p:nvSpPr>
          <p:cNvPr id="57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47316" y="11082470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600"/>
              </a:spcBef>
              <a:defRPr sz="2600" i="0"/>
            </a:pPr>
            <a:endParaRPr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92B3DFEB-AD9F-FE6C-361E-0205A8A5B25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1926415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Slide - Urban Resi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xfrm>
            <a:off x="2218794" y="10698426"/>
            <a:ext cx="20726401" cy="76808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206890" y="11658533"/>
            <a:ext cx="20738305" cy="76808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DB766189-80CE-A703-E292-9366EB64CAE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4700369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ER | MFR | INDIA">
            <a:extLst>
              <a:ext uri="{FF2B5EF4-FFF2-40B4-BE49-F238E27FC236}">
                <a16:creationId xmlns:a16="http://schemas.microsoft.com/office/drawing/2014/main" id="{5756C156-BAFF-F354-1A4C-767C3126B277}"/>
              </a:ext>
            </a:extLst>
          </p:cNvPr>
          <p:cNvSpPr txBox="1"/>
          <p:nvPr userDrawn="1"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>
                <a:solidFill>
                  <a:srgbClr val="E46C0A"/>
                </a:solidFill>
              </a:rPr>
              <a:t>NDRF | DBM-CM | INDIA</a:t>
            </a:r>
          </a:p>
        </p:txBody>
      </p:sp>
      <p:sp>
        <p:nvSpPr>
          <p:cNvPr id="3" name="Rectangle">
            <a:extLst>
              <a:ext uri="{FF2B5EF4-FFF2-40B4-BE49-F238E27FC236}">
                <a16:creationId xmlns:a16="http://schemas.microsoft.com/office/drawing/2014/main" id="{68B22D2E-D8EC-4A98-23F7-488A6E15488E}"/>
              </a:ext>
            </a:extLst>
          </p:cNvPr>
          <p:cNvSpPr/>
          <p:nvPr userDrawn="1"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4" name="PPT 2 -">
            <a:extLst>
              <a:ext uri="{FF2B5EF4-FFF2-40B4-BE49-F238E27FC236}">
                <a16:creationId xmlns:a16="http://schemas.microsoft.com/office/drawing/2014/main" id="{8B0424C2-D99E-7E04-A2DF-88986D9AF56C}"/>
              </a:ext>
            </a:extLst>
          </p:cNvPr>
          <p:cNvSpPr txBox="1"/>
          <p:nvPr userDrawn="1"/>
        </p:nvSpPr>
        <p:spPr>
          <a:xfrm>
            <a:off x="21546984" y="12813338"/>
            <a:ext cx="1406834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2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96D4E023-009E-D84A-59B6-CFE974A124D7}"/>
              </a:ext>
            </a:extLst>
          </p:cNvPr>
          <p:cNvSpPr/>
          <p:nvPr userDrawn="1"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E68C5C7-2EFC-EA6F-F155-AFCE48EDDBA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5AFFBE-1A2B-E1F8-A28F-73DC8AC026E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454" y="63030"/>
            <a:ext cx="3181050" cy="22195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75EC3A5-9A61-1D5F-19D1-F4378BF8E6EB}"/>
              </a:ext>
            </a:extLst>
          </p:cNvPr>
          <p:cNvPicPr>
            <a:picLocks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10914" y="44334"/>
            <a:ext cx="2160000" cy="2376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</p:sldLayoutIdLst>
  <p:transition spd="med"/>
  <p:hf hdr="0" dt="0"/>
  <p:txStyles>
    <p:titleStyle>
      <a:lvl1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457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914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1371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18288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22860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2743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3200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3657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1pPr>
      <a:lvl2pPr marL="0" marR="0" indent="457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2pPr>
      <a:lvl3pPr marL="0" marR="0" indent="914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3pPr>
      <a:lvl4pPr marL="0" marR="0" indent="1371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4pPr>
      <a:lvl5pPr marL="0" marR="0" indent="18288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5pPr>
      <a:lvl6pPr marL="0" marR="0" indent="22860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6pPr>
      <a:lvl7pPr marL="0" marR="0" indent="2743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7pPr>
      <a:lvl8pPr marL="0" marR="0" indent="3200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8pPr>
      <a:lvl9pPr marL="0" marR="0" indent="3657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ER | MFR | INDIA">
            <a:extLst>
              <a:ext uri="{FF2B5EF4-FFF2-40B4-BE49-F238E27FC236}">
                <a16:creationId xmlns:a16="http://schemas.microsoft.com/office/drawing/2014/main" id="{5756C156-BAFF-F354-1A4C-767C3126B277}"/>
              </a:ext>
            </a:extLst>
          </p:cNvPr>
          <p:cNvSpPr txBox="1"/>
          <p:nvPr userDrawn="1"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>
                <a:solidFill>
                  <a:srgbClr val="E46C0A"/>
                </a:solidFill>
              </a:rPr>
              <a:t>NDRF | DBM-CM | INDIA</a:t>
            </a:r>
          </a:p>
        </p:txBody>
      </p:sp>
      <p:sp>
        <p:nvSpPr>
          <p:cNvPr id="3" name="Rectangle">
            <a:extLst>
              <a:ext uri="{FF2B5EF4-FFF2-40B4-BE49-F238E27FC236}">
                <a16:creationId xmlns:a16="http://schemas.microsoft.com/office/drawing/2014/main" id="{68B22D2E-D8EC-4A98-23F7-488A6E15488E}"/>
              </a:ext>
            </a:extLst>
          </p:cNvPr>
          <p:cNvSpPr/>
          <p:nvPr userDrawn="1"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4" name="PPT 2 -">
            <a:extLst>
              <a:ext uri="{FF2B5EF4-FFF2-40B4-BE49-F238E27FC236}">
                <a16:creationId xmlns:a16="http://schemas.microsoft.com/office/drawing/2014/main" id="{8B0424C2-D99E-7E04-A2DF-88986D9AF56C}"/>
              </a:ext>
            </a:extLst>
          </p:cNvPr>
          <p:cNvSpPr txBox="1"/>
          <p:nvPr userDrawn="1"/>
        </p:nvSpPr>
        <p:spPr>
          <a:xfrm>
            <a:off x="21546984" y="12813338"/>
            <a:ext cx="1406834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1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96D4E023-009E-D84A-59B6-CFE974A124D7}"/>
              </a:ext>
            </a:extLst>
          </p:cNvPr>
          <p:cNvSpPr/>
          <p:nvPr userDrawn="1"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E68C5C7-2EFC-EA6F-F155-AFCE48EDDBA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5AFFBE-1A2B-E1F8-A28F-73DC8AC026E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454" y="63030"/>
            <a:ext cx="3181050" cy="22195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75EC3A5-9A61-1D5F-19D1-F4378BF8E6EB}"/>
              </a:ext>
            </a:extLst>
          </p:cNvPr>
          <p:cNvPicPr>
            <a:picLocks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10914" y="44334"/>
            <a:ext cx="2160000" cy="23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868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</p:sldLayoutIdLst>
  <p:transition spd="med"/>
  <p:hf hdr="0" dt="0"/>
  <p:txStyles>
    <p:titleStyle>
      <a:lvl1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457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914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1371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18288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22860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2743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3200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3657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1pPr>
      <a:lvl2pPr marL="0" marR="0" indent="457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2pPr>
      <a:lvl3pPr marL="0" marR="0" indent="914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3pPr>
      <a:lvl4pPr marL="0" marR="0" indent="1371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4pPr>
      <a:lvl5pPr marL="0" marR="0" indent="18288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5pPr>
      <a:lvl6pPr marL="0" marR="0" indent="22860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6pPr>
      <a:lvl7pPr marL="0" marR="0" indent="2743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7pPr>
      <a:lvl8pPr marL="0" marR="0" indent="3200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8pPr>
      <a:lvl9pPr marL="0" marR="0" indent="3657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137FC53-ECDA-951A-DADC-B448EAB3AF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71" b="16971"/>
          <a:stretch/>
        </p:blipFill>
        <p:spPr>
          <a:xfrm>
            <a:off x="25400" y="0"/>
            <a:ext cx="24333201" cy="13716000"/>
          </a:xfrm>
          <a:prstGeom prst="rect">
            <a:avLst/>
          </a:prstGeom>
        </p:spPr>
      </p:pic>
      <p:sp>
        <p:nvSpPr>
          <p:cNvPr id="9" name="Rectangle">
            <a:extLst>
              <a:ext uri="{FF2B5EF4-FFF2-40B4-BE49-F238E27FC236}">
                <a16:creationId xmlns:a16="http://schemas.microsoft.com/office/drawing/2014/main" id="{72473347-6BEE-3525-8885-93B0C9BDE2E2}"/>
              </a:ext>
            </a:extLst>
          </p:cNvPr>
          <p:cNvSpPr/>
          <p:nvPr/>
        </p:nvSpPr>
        <p:spPr>
          <a:xfrm>
            <a:off x="0" y="-46404"/>
            <a:ext cx="24434800" cy="13766800"/>
          </a:xfrm>
          <a:prstGeom prst="rect">
            <a:avLst/>
          </a:prstGeom>
          <a:solidFill>
            <a:srgbClr val="535353">
              <a:alpha val="7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78" name="Rectangle"/>
          <p:cNvSpPr/>
          <p:nvPr/>
        </p:nvSpPr>
        <p:spPr>
          <a:xfrm>
            <a:off x="1012733" y="13538588"/>
            <a:ext cx="3815338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3" name="Shape"/>
          <p:cNvSpPr/>
          <p:nvPr/>
        </p:nvSpPr>
        <p:spPr>
          <a:xfrm>
            <a:off x="-103356" y="3880188"/>
            <a:ext cx="13772463" cy="49285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" y="0"/>
                </a:moveTo>
                <a:lnTo>
                  <a:pt x="21600" y="0"/>
                </a:lnTo>
                <a:lnTo>
                  <a:pt x="19937" y="21600"/>
                </a:lnTo>
                <a:lnTo>
                  <a:pt x="0" y="21600"/>
                </a:lnTo>
                <a:lnTo>
                  <a:pt x="3" y="0"/>
                </a:lnTo>
                <a:close/>
              </a:path>
            </a:pathLst>
          </a:custGeom>
          <a:solidFill>
            <a:schemeClr val="accent6">
              <a:alpha val="9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4" name="LESSON 2…"/>
          <p:cNvSpPr txBox="1"/>
          <p:nvPr/>
        </p:nvSpPr>
        <p:spPr>
          <a:xfrm>
            <a:off x="841430" y="4741911"/>
            <a:ext cx="10382141" cy="3112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/>
          <a:p>
            <a:pPr defTabSz="2438400"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sz="6400" dirty="0">
                <a:sym typeface="Open Sans"/>
              </a:rPr>
              <a:t>पाठ 02</a:t>
            </a:r>
          </a:p>
          <a:p>
            <a:pPr defTabSz="2438400"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sz="6400" dirty="0">
                <a:sym typeface="Open Sans"/>
              </a:rPr>
              <a:t>पशु प्राथमिक चिकित्सा और आपातकालीन देखभाल</a:t>
            </a:r>
            <a:endParaRPr lang="en-US" sz="6600" dirty="0"/>
          </a:p>
        </p:txBody>
      </p:sp>
      <p:sp>
        <p:nvSpPr>
          <p:cNvPr id="85" name="Shape"/>
          <p:cNvSpPr/>
          <p:nvPr/>
        </p:nvSpPr>
        <p:spPr>
          <a:xfrm flipH="1">
            <a:off x="-87200" y="-30200"/>
            <a:ext cx="24497477" cy="25221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934" y="0"/>
                </a:lnTo>
                <a:lnTo>
                  <a:pt x="19328" y="7094"/>
                </a:lnTo>
                <a:lnTo>
                  <a:pt x="1872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</p:spPr>
        <p:txBody>
          <a:bodyPr wrap="square" lIns="78283" tIns="78283" rIns="78283" bIns="78283" numCol="1" anchor="t">
            <a:noAutofit/>
          </a:bodyPr>
          <a:lstStyle/>
          <a:p>
            <a:endParaRPr/>
          </a:p>
        </p:txBody>
      </p:sp>
      <p:grpSp>
        <p:nvGrpSpPr>
          <p:cNvPr id="93" name="Group"/>
          <p:cNvGrpSpPr/>
          <p:nvPr/>
        </p:nvGrpSpPr>
        <p:grpSpPr>
          <a:xfrm>
            <a:off x="21491667" y="12800826"/>
            <a:ext cx="1879600" cy="902664"/>
            <a:chOff x="0" y="0"/>
            <a:chExt cx="1879600" cy="902662"/>
          </a:xfrm>
        </p:grpSpPr>
        <p:sp>
          <p:nvSpPr>
            <p:cNvPr id="91" name="PPT 2 - 1"/>
            <p:cNvSpPr txBox="1"/>
            <p:nvPr/>
          </p:nvSpPr>
          <p:spPr>
            <a:xfrm>
              <a:off x="76885" y="0"/>
              <a:ext cx="1725832" cy="6197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78283" tIns="78283" rIns="78283" bIns="78283" numCol="1" anchor="t">
              <a:spAutoFit/>
            </a:bodyPr>
            <a:lstStyle>
              <a:lvl1pPr algn="ctr" defTabSz="2438400">
                <a:spcBef>
                  <a:spcPts val="600"/>
                </a:spcBef>
                <a:defRPr sz="3000" b="1">
                  <a:solidFill>
                    <a:srgbClr val="535353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>
                <a:defRPr b="0"/>
              </a:pPr>
              <a:r>
                <a:rPr b="1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PPT</a:t>
              </a:r>
              <a:r>
                <a:rPr lang="en-US" b="1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 2 - 1</a:t>
              </a:r>
              <a:endParaRPr b="1" dirty="0">
                <a:solidFill>
                  <a:schemeClr val="accent6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92" name="Rectangle"/>
            <p:cNvSpPr/>
            <p:nvPr/>
          </p:nvSpPr>
          <p:spPr>
            <a:xfrm>
              <a:off x="0" y="699461"/>
              <a:ext cx="1879600" cy="203201"/>
            </a:xfrm>
            <a:prstGeom prst="rect">
              <a:avLst/>
            </a:prstGeom>
            <a:solidFill>
              <a:srgbClr val="F7903B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454" y="63030"/>
            <a:ext cx="3181050" cy="2219517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9EC43E-C7B1-EF48-5F3B-E2AF3723BE8A}"/>
              </a:ext>
            </a:extLst>
          </p:cNvPr>
          <p:cNvSpPr/>
          <p:nvPr/>
        </p:nvSpPr>
        <p:spPr>
          <a:xfrm>
            <a:off x="4828071" y="209487"/>
            <a:ext cx="16234425" cy="1298625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algn="ctr"/>
            <a:r>
              <a:rPr lang="hi-IN" sz="6600" b="1" u="sng" dirty="0">
                <a:solidFill>
                  <a:srgbClr val="FF0000"/>
                </a:solidFill>
              </a:rPr>
              <a:t>मृत शरीर प्रबंधन और काराकास प्रबंधन</a:t>
            </a:r>
            <a:endParaRPr kumimoji="0" lang="en-IN" sz="8800" b="1" i="0" u="sng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 Black" panose="020B0A04020102020204" pitchFamily="34" charset="0"/>
              <a:sym typeface="Arial"/>
            </a:endParaRPr>
          </a:p>
        </p:txBody>
      </p:sp>
      <p:sp>
        <p:nvSpPr>
          <p:cNvPr id="5" name="PEER | CSSR | INDIA">
            <a:extLst>
              <a:ext uri="{FF2B5EF4-FFF2-40B4-BE49-F238E27FC236}">
                <a16:creationId xmlns:a16="http://schemas.microsoft.com/office/drawing/2014/main" id="{3EC7D4A0-11F1-2F27-2523-56E1BA3CB2CB}"/>
              </a:ext>
            </a:extLst>
          </p:cNvPr>
          <p:cNvSpPr txBox="1"/>
          <p:nvPr/>
        </p:nvSpPr>
        <p:spPr>
          <a:xfrm>
            <a:off x="602390" y="12960656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NDRF | DBM-CM | INDIA</a:t>
            </a:r>
          </a:p>
        </p:txBody>
      </p:sp>
      <p:sp>
        <p:nvSpPr>
          <p:cNvPr id="7" name="AutoShape 2" descr="32.4 The Disaster Management Cycle - Population Health for Nurses | OpenStax">
            <a:extLst>
              <a:ext uri="{FF2B5EF4-FFF2-40B4-BE49-F238E27FC236}">
                <a16:creationId xmlns:a16="http://schemas.microsoft.com/office/drawing/2014/main" id="{4D1BA03F-4B3F-23DC-01F7-7A1F6312F2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39600" y="6705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D8E960-3AA9-22EC-7685-3C46A378FF6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83943" y="8078547"/>
            <a:ext cx="5486400" cy="345511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2A9AEF-AB38-7144-38E6-1F20536B3EA5}"/>
              </a:ext>
            </a:extLst>
          </p:cNvPr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10914" y="44334"/>
            <a:ext cx="2160000" cy="2376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5EC712-4450-43FC-B492-DEDE81C3F3DA}"/>
              </a:ext>
            </a:extLst>
          </p:cNvPr>
          <p:cNvSpPr txBox="1"/>
          <p:nvPr/>
        </p:nvSpPr>
        <p:spPr>
          <a:xfrm>
            <a:off x="1987685" y="9806104"/>
            <a:ext cx="8463064" cy="12660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78283" tIns="78283" rIns="78283" bIns="78283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Vetted by –</a:t>
            </a:r>
            <a:r>
              <a:rPr kumimoji="0" lang="en-US" sz="3600" b="1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Sh</a:t>
            </a:r>
            <a:r>
              <a:rPr lang="en-US" b="1" dirty="0" err="1">
                <a:solidFill>
                  <a:schemeClr val="bg1"/>
                </a:solidFill>
              </a:rPr>
              <a:t>.</a:t>
            </a:r>
            <a:r>
              <a:rPr kumimoji="0" lang="en-US" sz="3600" b="1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Pushpendra</a:t>
            </a: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Kumar, DC  </a:t>
            </a:r>
          </a:p>
          <a:p>
            <a: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chemeClr val="bg1"/>
                </a:solidFill>
              </a:rPr>
              <a:t>                    2 BN NDRF </a:t>
            </a:r>
            <a:endParaRPr kumimoji="0" lang="en-US" sz="3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9690CD-844E-5E04-4A97-7908927956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E6F6393B-0678-637E-7BCC-7291D3DA7C88}"/>
              </a:ext>
            </a:extLst>
          </p:cNvPr>
          <p:cNvSpPr txBox="1"/>
          <p:nvPr/>
        </p:nvSpPr>
        <p:spPr>
          <a:xfrm>
            <a:off x="8784771" y="5351787"/>
            <a:ext cx="15382807" cy="3313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>
              <a:lnSpc>
                <a:spcPct val="100000"/>
              </a:lnSpc>
              <a:buFont typeface="Wingdings" panose="05000000000000000000" pitchFamily="2" charset="2"/>
              <a:buChar char="Ø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400" dirty="0">
                <a:solidFill>
                  <a:schemeClr val="tx1"/>
                </a:solidFill>
              </a:rPr>
              <a:t>जानलेवा घटनाएँ।</a:t>
            </a:r>
          </a:p>
          <a:p>
            <a:pPr marL="1143000" indent="-1143000">
              <a:lnSpc>
                <a:spcPct val="100000"/>
              </a:lnSpc>
              <a:buFont typeface="Wingdings" panose="05000000000000000000" pitchFamily="2" charset="2"/>
              <a:buChar char="Ø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400" dirty="0">
                <a:solidFill>
                  <a:schemeClr val="tx1"/>
                </a:solidFill>
              </a:rPr>
              <a:t> तत्काल ध्यान की आवश्यकता</a:t>
            </a:r>
          </a:p>
          <a:p>
            <a:pPr marL="1143000" indent="-1143000">
              <a:lnSpc>
                <a:spcPct val="100000"/>
              </a:lnSpc>
              <a:buFont typeface="Wingdings" panose="05000000000000000000" pitchFamily="2" charset="2"/>
              <a:buChar char="Ø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400" dirty="0">
                <a:solidFill>
                  <a:schemeClr val="tx1"/>
                </a:solidFill>
              </a:rPr>
              <a:t> छोटी</a:t>
            </a:r>
            <a:endParaRPr lang="en-US" sz="7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CDD72893-9C28-B248-B41B-FE2ED64743C2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D8BB2C1B-E8B2-4D26-378E-E0443CC115B6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10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E2707828-1DBD-3931-36E6-9B0AAD60AB6A}"/>
              </a:ext>
            </a:extLst>
          </p:cNvPr>
          <p:cNvSpPr txBox="1"/>
          <p:nvPr/>
        </p:nvSpPr>
        <p:spPr>
          <a:xfrm>
            <a:off x="742862" y="2812493"/>
            <a:ext cx="9348195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hi-IN" b="0" dirty="0"/>
              <a:t>पशु आपातकाल का वर्गीकरण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4057751-B722-8178-4DBD-DBBDA1A08E85}"/>
              </a:ext>
            </a:extLst>
          </p:cNvPr>
          <p:cNvCxnSpPr/>
          <p:nvPr/>
        </p:nvCxnSpPr>
        <p:spPr>
          <a:xfrm>
            <a:off x="8784771" y="518657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898292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7FE9E6-A486-4E8C-5186-6F0CD52EC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1C021FE1-2B3E-5FBB-5418-CB6727A27715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60D4BFD9-2870-1436-17F2-371DFDBBD5E3}"/>
              </a:ext>
            </a:extLst>
          </p:cNvPr>
          <p:cNvSpPr txBox="1"/>
          <p:nvPr/>
        </p:nvSpPr>
        <p:spPr>
          <a:xfrm>
            <a:off x="8564880" y="3888736"/>
            <a:ext cx="15382807" cy="82963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400" dirty="0">
                <a:solidFill>
                  <a:schemeClr val="tx1"/>
                </a:solidFill>
              </a:rPr>
              <a:t>बेहोशी</a:t>
            </a: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400" dirty="0">
                <a:solidFill>
                  <a:schemeClr val="tx1"/>
                </a:solidFill>
              </a:rPr>
              <a:t>साँसों में परेशानी या नीलेपन के साथ सचेतन गिरावट</a:t>
            </a: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400" dirty="0">
                <a:solidFill>
                  <a:schemeClr val="tx1"/>
                </a:solidFill>
              </a:rPr>
              <a:t>गंभीर रक्तस्राव</a:t>
            </a: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400" dirty="0">
                <a:solidFill>
                  <a:schemeClr val="tx1"/>
                </a:solidFill>
              </a:rPr>
              <a:t>गंभीर जलन</a:t>
            </a: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400" dirty="0">
                <a:solidFill>
                  <a:schemeClr val="tx1"/>
                </a:solidFill>
              </a:rPr>
              <a:t> जहर का सेवन</a:t>
            </a: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400" dirty="0">
                <a:solidFill>
                  <a:schemeClr val="tx1"/>
                </a:solidFill>
              </a:rPr>
              <a:t>नागिन के काटने ...</a:t>
            </a:r>
            <a:endParaRPr lang="en-US" sz="66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FBE4D02E-5D55-2F26-9D2A-DE5958948E43}"/>
              </a:ext>
            </a:extLst>
          </p:cNvPr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2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E4E685CC-A4DA-7041-9E7A-A9C1FF998A16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D6A1891B-1434-FC82-6FE5-5A86CCC5177C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11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8DD8D88F-E150-DBF1-7CA5-6F0A394390E6}"/>
              </a:ext>
            </a:extLst>
          </p:cNvPr>
          <p:cNvSpPr txBox="1"/>
          <p:nvPr/>
        </p:nvSpPr>
        <p:spPr>
          <a:xfrm>
            <a:off x="742863" y="2812493"/>
            <a:ext cx="7113118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hi-IN" b="0" dirty="0"/>
              <a:t>पशु जीवन-खतरे में आपात स्थिति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8F5E4F-C9A5-4024-DF68-5B5E00B2C07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10914" y="44334"/>
            <a:ext cx="2160000" cy="23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83639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50E0E7-77DE-19F2-5760-EEB33B499C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A064B0A2-2ED9-2EA0-1529-75313D71F6E8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4CF0A793-54C7-D2CE-C639-79B170DEBB8F}"/>
              </a:ext>
            </a:extLst>
          </p:cNvPr>
          <p:cNvSpPr txBox="1"/>
          <p:nvPr/>
        </p:nvSpPr>
        <p:spPr>
          <a:xfrm>
            <a:off x="8564880" y="3888736"/>
            <a:ext cx="15382807" cy="8424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400" dirty="0">
                <a:solidFill>
                  <a:schemeClr val="tx1"/>
                </a:solidFill>
              </a:rPr>
              <a:t>चेतनात्मक पतन</a:t>
            </a: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400" dirty="0">
                <a:solidFill>
                  <a:schemeClr val="tx1"/>
                </a:solidFill>
              </a:rPr>
              <a:t>श्वसन कठिनाई</a:t>
            </a: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400" dirty="0">
                <a:solidFill>
                  <a:schemeClr val="tx1"/>
                </a:solidFill>
              </a:rPr>
              <a:t>हड्डियों का टूटना / विस्थापन</a:t>
            </a: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400" dirty="0">
                <a:solidFill>
                  <a:schemeClr val="tx1"/>
                </a:solidFill>
              </a:rPr>
              <a:t>आँखों से खून बहना</a:t>
            </a: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400" dirty="0">
                <a:solidFill>
                  <a:schemeClr val="tx1"/>
                </a:solidFill>
              </a:rPr>
              <a:t>गहरा जख्म</a:t>
            </a: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400" dirty="0">
                <a:solidFill>
                  <a:schemeClr val="tx1"/>
                </a:solidFill>
              </a:rPr>
              <a:t>गंभीर मूत्र विकार</a:t>
            </a: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400" dirty="0">
                <a:solidFill>
                  <a:schemeClr val="tx1"/>
                </a:solidFill>
              </a:rPr>
              <a:t>डायस्टोपिया</a:t>
            </a:r>
            <a:endParaRPr lang="en-US" sz="66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A0A903D2-6671-2E04-3A2D-667E187B5146}"/>
              </a:ext>
            </a:extLst>
          </p:cNvPr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2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1C28AB9C-BD6D-996C-B7B7-A53397C67D83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67C54E09-71AF-32A2-CFFD-5A55B81DECB2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12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064DA766-3893-191D-96C1-CFF8089C6A24}"/>
              </a:ext>
            </a:extLst>
          </p:cNvPr>
          <p:cNvSpPr txBox="1"/>
          <p:nvPr/>
        </p:nvSpPr>
        <p:spPr>
          <a:xfrm>
            <a:off x="742863" y="2812493"/>
            <a:ext cx="7113118" cy="4590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hi-IN" b="0" dirty="0"/>
              <a:t>प्राणी आपातकाल जिसमें तुरंत ध्यान देने की आवश्यकता है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D48087-ECF9-4989-5C14-0128182B5449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10914" y="44334"/>
            <a:ext cx="2160000" cy="23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12730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DDFF32-DE2D-F09F-959B-13352D09DF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31A8DDF1-E1C6-DB84-BDF6-EFE9D2509C48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0305D223-ACDA-4D34-F55B-C34E7BB71FC8}"/>
              </a:ext>
            </a:extLst>
          </p:cNvPr>
          <p:cNvSpPr txBox="1"/>
          <p:nvPr/>
        </p:nvSpPr>
        <p:spPr>
          <a:xfrm>
            <a:off x="8564880" y="3888736"/>
            <a:ext cx="15382807" cy="82963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400" dirty="0">
                <a:solidFill>
                  <a:schemeClr val="tx1"/>
                </a:solidFill>
              </a:rPr>
              <a:t>कीट के डंक। </a:t>
            </a: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400" dirty="0">
                <a:solidFill>
                  <a:schemeClr val="tx1"/>
                </a:solidFill>
              </a:rPr>
              <a:t>हल्की चोटें (जहाँ रक्तस्राव को पट्टी बांधने से आसानी से नियंत्रित किया जा सकता है)</a:t>
            </a: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400" dirty="0">
                <a:solidFill>
                  <a:schemeClr val="tx1"/>
                </a:solidFill>
              </a:rPr>
              <a:t> छोटे जले</a:t>
            </a: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400" dirty="0">
                <a:solidFill>
                  <a:schemeClr val="tx1"/>
                </a:solidFill>
              </a:rPr>
              <a:t> फोड़े</a:t>
            </a: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400" dirty="0">
                <a:solidFill>
                  <a:schemeClr val="tx1"/>
                </a:solidFill>
              </a:rPr>
              <a:t> हल्की लंगड़ापन</a:t>
            </a: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400" dirty="0">
                <a:solidFill>
                  <a:schemeClr val="tx1"/>
                </a:solidFill>
              </a:rPr>
              <a:t> रक्तागम(हीमाटूरिया)</a:t>
            </a:r>
            <a:endParaRPr lang="en-US" sz="66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FDD66CA0-8199-6E2B-65F4-8E21D11A4B9F}"/>
              </a:ext>
            </a:extLst>
          </p:cNvPr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2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26CA998E-1552-D0AB-8871-7E7E09D3286D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A9AAFDD4-1655-CB45-1F9F-3C57C5A478E0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13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C45A17D0-9234-6F14-4922-B5F8E4D6946E}"/>
              </a:ext>
            </a:extLst>
          </p:cNvPr>
          <p:cNvSpPr txBox="1"/>
          <p:nvPr/>
        </p:nvSpPr>
        <p:spPr>
          <a:xfrm>
            <a:off x="436313" y="2660093"/>
            <a:ext cx="7113118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hi-IN" b="0"/>
              <a:t>पशु छोटे आपातकाल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297DE9-F4E5-9DA5-1780-47E90FCD8D5E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10914" y="44334"/>
            <a:ext cx="2160000" cy="23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06123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943DDE-F914-AC1E-A68B-C86E95946C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C8F22A94-E9D5-FAC6-6A98-1D56C7CA4695}"/>
              </a:ext>
            </a:extLst>
          </p:cNvPr>
          <p:cNvSpPr txBox="1"/>
          <p:nvPr/>
        </p:nvSpPr>
        <p:spPr>
          <a:xfrm>
            <a:off x="8784771" y="5351787"/>
            <a:ext cx="15382807" cy="81868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5400" b="1" dirty="0">
                <a:solidFill>
                  <a:schemeClr val="tx1"/>
                </a:solidFill>
              </a:rPr>
              <a:t>खतरों का आकलन करें </a:t>
            </a:r>
            <a:r>
              <a:rPr lang="hi-IN" sz="5400" dirty="0">
                <a:solidFill>
                  <a:schemeClr val="tx1"/>
                </a:solidFill>
              </a:rPr>
              <a:t>(बिजली की लाइनें, पानी, यातायात, सांप/रासायनिक</a:t>
            </a:r>
            <a:r>
              <a:rPr lang="en-US" sz="5400" dirty="0">
                <a:solidFill>
                  <a:schemeClr val="tx1"/>
                </a:solidFill>
              </a:rPr>
              <a:t> </a:t>
            </a: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</a:rPr>
              <a:t>)</a:t>
            </a:r>
            <a:endParaRPr lang="en-US" sz="6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5400" b="1" dirty="0">
                <a:solidFill>
                  <a:schemeClr val="tx1"/>
                </a:solidFill>
              </a:rPr>
              <a:t>पीपीई:</a:t>
            </a:r>
            <a:r>
              <a:rPr lang="hi-IN" sz="5400" dirty="0">
                <a:solidFill>
                  <a:schemeClr val="tx1"/>
                </a:solidFill>
              </a:rPr>
              <a:t> हेलमेट, आंखों की सुरक्षा, चमड़े + डिस्पोजेबल दस्ताने, मास्क/</a:t>
            </a:r>
            <a:r>
              <a:rPr lang="en-US" sz="5400" dirty="0">
                <a:solidFill>
                  <a:schemeClr val="tx1"/>
                </a:solidFill>
              </a:rPr>
              <a:t>N95, </a:t>
            </a:r>
            <a:r>
              <a:rPr lang="hi-IN" sz="5400" dirty="0">
                <a:solidFill>
                  <a:schemeClr val="tx1"/>
                </a:solidFill>
              </a:rPr>
              <a:t>बूट, कवरऑल्स</a:t>
            </a:r>
            <a:endParaRPr lang="en-US" sz="6000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5400" b="1" dirty="0">
                <a:solidFill>
                  <a:schemeClr val="tx1"/>
                </a:solidFill>
              </a:rPr>
              <a:t>हाथ की स्वच्छता</a:t>
            </a:r>
            <a:r>
              <a:rPr lang="hi-IN" sz="5400" dirty="0">
                <a:solidFill>
                  <a:schemeClr val="tx1"/>
                </a:solidFill>
              </a:rPr>
              <a:t>, घाव की सुरक्षा, तेज धार वाली वस्तुओं/जैविक कचरे का प्रोटोकॉल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5400" dirty="0">
                <a:solidFill>
                  <a:schemeClr val="tx1"/>
                </a:solidFill>
              </a:rPr>
              <a:t>रेबीज के </a:t>
            </a:r>
            <a:r>
              <a:rPr lang="hi-IN" sz="5400" b="1" dirty="0">
                <a:solidFill>
                  <a:schemeClr val="tx1"/>
                </a:solidFill>
              </a:rPr>
              <a:t>संपर्क </a:t>
            </a:r>
            <a:r>
              <a:rPr lang="hi-IN" sz="5400" dirty="0">
                <a:solidFill>
                  <a:schemeClr val="tx1"/>
                </a:solidFill>
              </a:rPr>
              <a:t>और लेप्टोस्पाइरोसिस के </a:t>
            </a:r>
            <a:r>
              <a:rPr lang="hi-IN" sz="5400" b="1" dirty="0">
                <a:solidFill>
                  <a:schemeClr val="tx1"/>
                </a:solidFill>
              </a:rPr>
              <a:t>खतरों</a:t>
            </a:r>
            <a:r>
              <a:rPr lang="hi-IN" sz="5400" dirty="0">
                <a:solidFill>
                  <a:schemeClr val="tx1"/>
                </a:solidFill>
              </a:rPr>
              <a:t>—रिपोर्ट करें और चिकित्सा सलाह प्राप्त करें</a:t>
            </a:r>
          </a:p>
          <a:p>
            <a:pPr>
              <a:lnSpc>
                <a:spcPct val="100000"/>
              </a:lnSpc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5400" dirty="0"/>
              <a:t> </a:t>
            </a:r>
            <a:endParaRPr lang="en-US" sz="6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42F58A38-F21D-EB34-0FFD-2E913E107C21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E90A1A19-102B-26BC-A3D7-3A3CF541AE84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14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A6E14BA3-703F-5B3C-8D53-2871F91C0B73}"/>
              </a:ext>
            </a:extLst>
          </p:cNvPr>
          <p:cNvSpPr txBox="1"/>
          <p:nvPr/>
        </p:nvSpPr>
        <p:spPr>
          <a:xfrm>
            <a:off x="436313" y="2599133"/>
            <a:ext cx="9348195" cy="32050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hi-IN" sz="6600" b="0" dirty="0"/>
              <a:t>प्रतिक्रियाकर्ता सुरक्षा और व्यक्तिगत सुरक्षा उपकरण (ज़ूनोटिक रोग)</a:t>
            </a:r>
            <a:endParaRPr lang="en-US" sz="66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BD43F25-3A5D-355E-8AA1-38FA7498197C}"/>
              </a:ext>
            </a:extLst>
          </p:cNvPr>
          <p:cNvCxnSpPr/>
          <p:nvPr/>
        </p:nvCxnSpPr>
        <p:spPr>
          <a:xfrm>
            <a:off x="8784771" y="518657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135720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E952F1-4920-3A57-8695-BC03E284B6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66F8B644-C031-07C0-5B85-CD0D49B12C4E}"/>
              </a:ext>
            </a:extLst>
          </p:cNvPr>
          <p:cNvSpPr txBox="1"/>
          <p:nvPr/>
        </p:nvSpPr>
        <p:spPr>
          <a:xfrm>
            <a:off x="8784771" y="4506930"/>
            <a:ext cx="15382807" cy="7873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000" b="1" dirty="0">
                <a:solidFill>
                  <a:schemeClr val="tx1"/>
                </a:solidFill>
              </a:rPr>
              <a:t>गाय/भैंस: </a:t>
            </a:r>
            <a:r>
              <a:rPr lang="hi-IN" sz="6000" dirty="0">
                <a:solidFill>
                  <a:schemeClr val="tx1"/>
                </a:solidFill>
              </a:rPr>
              <a:t>नथ, कंधे/पैर की रस्सियाँ; कभी भी सींग/पूंछ से खींचें नहीं।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000" dirty="0">
                <a:solidFill>
                  <a:schemeClr val="tx1"/>
                </a:solidFill>
              </a:rPr>
              <a:t> </a:t>
            </a:r>
            <a:r>
              <a:rPr lang="hi-IN" sz="6000" b="1" dirty="0">
                <a:solidFill>
                  <a:schemeClr val="tx1"/>
                </a:solidFill>
              </a:rPr>
              <a:t>घोड़े:</a:t>
            </a:r>
            <a:r>
              <a:rPr lang="hi-IN" sz="6000" dirty="0">
                <a:solidFill>
                  <a:schemeClr val="tx1"/>
                </a:solidFill>
              </a:rPr>
              <a:t> शांत करने के लिए आंखों पर पट्टी बांधें; बाईं तरफ से ले जाएं; कंधे के पास खड़े रहें।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000" b="1" dirty="0">
                <a:solidFill>
                  <a:schemeClr val="tx1"/>
                </a:solidFill>
              </a:rPr>
              <a:t> छोटे मांसपेशी जानवर: </a:t>
            </a:r>
            <a:r>
              <a:rPr lang="hi-IN" sz="6000" dirty="0">
                <a:solidFill>
                  <a:schemeClr val="tx1"/>
                </a:solidFill>
              </a:rPr>
              <a:t>जबड़े/छाती के नीचे पकड़ें; ऊन/त्वचा से उठाने से बचें।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000" dirty="0">
                <a:solidFill>
                  <a:schemeClr val="tx1"/>
                </a:solidFill>
              </a:rPr>
              <a:t> </a:t>
            </a:r>
            <a:r>
              <a:rPr lang="hi-IN" sz="6000" b="1" dirty="0">
                <a:solidFill>
                  <a:schemeClr val="tx1"/>
                </a:solidFill>
              </a:rPr>
              <a:t>कुत्ते/बिल्ली: </a:t>
            </a:r>
            <a:r>
              <a:rPr lang="hi-IN" sz="6000" dirty="0">
                <a:solidFill>
                  <a:schemeClr val="tx1"/>
                </a:solidFill>
              </a:rPr>
              <a:t>यदि श्वसन संकट में नहीं हैं तो हिप्स केज, म्यूज़ल का उपयोग करें; ढके हुए वाहक।</a:t>
            </a:r>
            <a:endParaRPr lang="en-US" sz="5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3B290EF3-E4CA-ADAE-0E13-30AA7631BAF7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745B3428-28D0-3E5A-B211-C0318FC1C31D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15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223673D0-9D50-0F33-1B7E-6419EB71673E}"/>
              </a:ext>
            </a:extLst>
          </p:cNvPr>
          <p:cNvSpPr txBox="1"/>
          <p:nvPr/>
        </p:nvSpPr>
        <p:spPr>
          <a:xfrm>
            <a:off x="742863" y="2812493"/>
            <a:ext cx="8695052" cy="3482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hi-IN" b="0" dirty="0"/>
              <a:t>हैंडलिंग और अंकुश (प्रजातियों की बुनियादी जानकारी)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36C649D-93AE-849C-8F09-5B9DC918BCD8}"/>
              </a:ext>
            </a:extLst>
          </p:cNvPr>
          <p:cNvCxnSpPr/>
          <p:nvPr/>
        </p:nvCxnSpPr>
        <p:spPr>
          <a:xfrm>
            <a:off x="9004662" y="4074471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218118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2CAB2B-98B8-4679-E665-78AC9AD4C9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9B4F5BCE-98E6-8D5D-4B93-15E8782B5F74}"/>
              </a:ext>
            </a:extLst>
          </p:cNvPr>
          <p:cNvSpPr txBox="1"/>
          <p:nvPr/>
        </p:nvSpPr>
        <p:spPr>
          <a:xfrm>
            <a:off x="8784771" y="5351787"/>
            <a:ext cx="15382807" cy="7073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000" b="1" dirty="0">
                <a:solidFill>
                  <a:srgbClr val="FF0000"/>
                </a:solidFill>
              </a:rPr>
              <a:t>तत्काल (लाल): </a:t>
            </a:r>
            <a:r>
              <a:rPr lang="hi-IN" sz="6000" dirty="0">
                <a:solidFill>
                  <a:schemeClr val="tx1"/>
                </a:solidFill>
              </a:rPr>
              <a:t>वायुमार्ग में रुकावट, गंभीर रक्तस्राव, गिरने के साथ साँप के काटने।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000" b="1" dirty="0">
                <a:solidFill>
                  <a:srgbClr val="FFFF00"/>
                </a:solidFill>
              </a:rPr>
              <a:t> विलंबित (पीला): </a:t>
            </a:r>
            <a:r>
              <a:rPr lang="hi-IN" sz="6000" dirty="0">
                <a:solidFill>
                  <a:schemeClr val="tx1"/>
                </a:solidFill>
              </a:rPr>
              <a:t>स्थिर फ्रैक्चर, मध्यम जलन।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000" dirty="0">
                <a:solidFill>
                  <a:schemeClr val="tx1"/>
                </a:solidFill>
              </a:rPr>
              <a:t> </a:t>
            </a:r>
            <a:r>
              <a:rPr lang="hi-IN" sz="6000" b="1" dirty="0">
                <a:solidFill>
                  <a:srgbClr val="00B050"/>
                </a:solidFill>
              </a:rPr>
              <a:t>न्यूनतम (हरा): </a:t>
            </a:r>
            <a:r>
              <a:rPr lang="hi-IN" sz="6000" dirty="0">
                <a:solidFill>
                  <a:schemeClr val="tx1"/>
                </a:solidFill>
              </a:rPr>
              <a:t>छोटे घाव; मालिक देखभाल में मदद कर सकता है।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000" dirty="0">
                <a:solidFill>
                  <a:schemeClr val="tx1"/>
                </a:solidFill>
              </a:rPr>
              <a:t> </a:t>
            </a:r>
            <a:r>
              <a:rPr lang="hi-IN" sz="6000" b="1" dirty="0">
                <a:solidFill>
                  <a:schemeClr val="tx1"/>
                </a:solidFill>
              </a:rPr>
              <a:t>अपेक्षित (काला): </a:t>
            </a:r>
            <a:r>
              <a:rPr lang="hi-IN" sz="6000" dirty="0">
                <a:solidFill>
                  <a:schemeClr val="tx1"/>
                </a:solidFill>
              </a:rPr>
              <a:t>न जीवित रहने योग्य— </a:t>
            </a:r>
            <a:r>
              <a:rPr lang="hi-IN" sz="6400" dirty="0">
                <a:solidFill>
                  <a:schemeClr val="tx1"/>
                </a:solidFill>
              </a:rPr>
              <a:t>पशु चिकित्सा केवल निर्णय करेगी</a:t>
            </a:r>
            <a:endParaRPr lang="en-US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9E8BA145-FB3A-76EF-7025-B20761A4E27C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52477117-BE41-BF46-F8A7-08D6652EC6EC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16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E2E6C9EF-5111-3D96-005D-7A4CAB1EBFEE}"/>
              </a:ext>
            </a:extLst>
          </p:cNvPr>
          <p:cNvSpPr txBox="1"/>
          <p:nvPr/>
        </p:nvSpPr>
        <p:spPr>
          <a:xfrm>
            <a:off x="742863" y="2812493"/>
            <a:ext cx="8695052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hi-IN" b="0" dirty="0"/>
              <a:t>प्राथमिकता निर्धारण और टैग्स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43B0FAD-77A0-FF93-9D2C-929FB70D907D}"/>
              </a:ext>
            </a:extLst>
          </p:cNvPr>
          <p:cNvCxnSpPr/>
          <p:nvPr/>
        </p:nvCxnSpPr>
        <p:spPr>
          <a:xfrm>
            <a:off x="8784771" y="518657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669367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45975B-7262-5C4D-E000-FDD5511880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0C4F48D2-A3B9-45AF-2FA5-FC5E98E62E57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3D2B8EDC-9091-BE0A-8266-32FC393CC98A}"/>
              </a:ext>
            </a:extLst>
          </p:cNvPr>
          <p:cNvSpPr txBox="1"/>
          <p:nvPr/>
        </p:nvSpPr>
        <p:spPr>
          <a:xfrm>
            <a:off x="8564880" y="3888736"/>
            <a:ext cx="15382807" cy="9684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5400" b="1" dirty="0">
                <a:solidFill>
                  <a:schemeClr val="tx1"/>
                </a:solidFill>
              </a:rPr>
              <a:t>A: </a:t>
            </a:r>
            <a:r>
              <a:rPr lang="hi-IN" sz="5400" b="1" dirty="0">
                <a:solidFill>
                  <a:schemeClr val="tx1"/>
                </a:solidFill>
              </a:rPr>
              <a:t>वायु मार्ग </a:t>
            </a:r>
            <a:r>
              <a:rPr lang="hi-IN" sz="5400" dirty="0">
                <a:solidFill>
                  <a:schemeClr val="tx1"/>
                </a:solidFill>
              </a:rPr>
              <a:t>- रुकावटों को साफ करें; कुत्तों/बिल्ली में हाथ मुँह में डालने से बचें।</a:t>
            </a: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5400" dirty="0">
                <a:solidFill>
                  <a:schemeClr val="tx1"/>
                </a:solidFill>
              </a:rPr>
              <a:t> </a:t>
            </a:r>
            <a:r>
              <a:rPr lang="en-US" sz="5400" b="1" dirty="0">
                <a:solidFill>
                  <a:schemeClr val="tx1"/>
                </a:solidFill>
              </a:rPr>
              <a:t>B: </a:t>
            </a:r>
            <a:r>
              <a:rPr lang="hi-IN" sz="5400" b="1" dirty="0">
                <a:solidFill>
                  <a:schemeClr val="tx1"/>
                </a:solidFill>
              </a:rPr>
              <a:t>श्वसन </a:t>
            </a:r>
            <a:r>
              <a:rPr lang="hi-IN" sz="5400" dirty="0">
                <a:solidFill>
                  <a:schemeClr val="tx1"/>
                </a:solidFill>
              </a:rPr>
              <a:t>- छाती की गति पर नज़र रखें; छोटे जानवरों के लिए रिकवरी स्थिति। </a:t>
            </a:r>
            <a:endParaRPr lang="en-US" sz="5400" dirty="0">
              <a:solidFill>
                <a:schemeClr val="tx1"/>
              </a:solidFill>
            </a:endParaRP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5400" b="1" dirty="0">
                <a:solidFill>
                  <a:schemeClr val="tx1"/>
                </a:solidFill>
              </a:rPr>
              <a:t>C: </a:t>
            </a:r>
            <a:r>
              <a:rPr lang="hi-IN" sz="5400" b="1" dirty="0">
                <a:solidFill>
                  <a:schemeClr val="tx1"/>
                </a:solidFill>
              </a:rPr>
              <a:t>संचरण </a:t>
            </a:r>
            <a:r>
              <a:rPr lang="hi-IN" sz="5400" dirty="0">
                <a:solidFill>
                  <a:schemeClr val="tx1"/>
                </a:solidFill>
              </a:rPr>
              <a:t>- कैपिलरी रिफिल, नाड़ी; बाहरी रक्तस्राव को नियंत्रित करें।</a:t>
            </a: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5400" dirty="0">
                <a:solidFill>
                  <a:schemeClr val="tx1"/>
                </a:solidFill>
              </a:rPr>
              <a:t> </a:t>
            </a:r>
            <a:r>
              <a:rPr lang="en-US" sz="5400" b="1" dirty="0">
                <a:solidFill>
                  <a:schemeClr val="tx1"/>
                </a:solidFill>
              </a:rPr>
              <a:t>D: </a:t>
            </a:r>
            <a:r>
              <a:rPr lang="hi-IN" sz="5400" b="1" dirty="0">
                <a:solidFill>
                  <a:schemeClr val="tx1"/>
                </a:solidFill>
              </a:rPr>
              <a:t>विकलांगता </a:t>
            </a:r>
            <a:r>
              <a:rPr lang="hi-IN" sz="5400" dirty="0">
                <a:solidFill>
                  <a:schemeClr val="tx1"/>
                </a:solidFill>
              </a:rPr>
              <a:t>- जागरूकता, दौरे; रीढ़ की हड्डी के लिए सावधानियाँ।</a:t>
            </a: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5400" dirty="0">
                <a:solidFill>
                  <a:schemeClr val="tx1"/>
                </a:solidFill>
              </a:rPr>
              <a:t> </a:t>
            </a:r>
            <a:r>
              <a:rPr lang="en-US" sz="5400" b="1" dirty="0">
                <a:solidFill>
                  <a:schemeClr val="tx1"/>
                </a:solidFill>
              </a:rPr>
              <a:t>E: </a:t>
            </a:r>
            <a:r>
              <a:rPr lang="hi-IN" sz="5400" b="1" dirty="0">
                <a:solidFill>
                  <a:schemeClr val="tx1"/>
                </a:solidFill>
              </a:rPr>
              <a:t>प्रदर्शन </a:t>
            </a:r>
            <a:r>
              <a:rPr lang="hi-IN" sz="5400" dirty="0">
                <a:solidFill>
                  <a:schemeClr val="tx1"/>
                </a:solidFill>
              </a:rPr>
              <a:t>- घावों, गर्म/ठंडे तनाव, टैग/पहचान की जांच करें।</a:t>
            </a:r>
            <a:endParaRPr lang="en-US" sz="6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51549463-CC12-E873-AC2E-5CB5C309F1C6}"/>
              </a:ext>
            </a:extLst>
          </p:cNvPr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2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EDB6FB0F-47EE-5166-566C-3F503D85518D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ACFD02B4-D043-2149-52A7-82F32100601C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17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EA7DD080-082A-F3EF-A9C2-79F4D2EC66E2}"/>
              </a:ext>
            </a:extLst>
          </p:cNvPr>
          <p:cNvSpPr txBox="1"/>
          <p:nvPr/>
        </p:nvSpPr>
        <p:spPr>
          <a:xfrm>
            <a:off x="742863" y="2812493"/>
            <a:ext cx="7113118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hi-IN" b="0" dirty="0"/>
              <a:t>घायल जानवर की प्राथमिक परीक्षा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B25795-715C-975B-5DC5-BFA576328CA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10914" y="44334"/>
            <a:ext cx="2160000" cy="2376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AFF3E8-0E2A-5BF8-9597-669A2EC3EB22}"/>
              </a:ext>
            </a:extLst>
          </p:cNvPr>
          <p:cNvSpPr txBox="1"/>
          <p:nvPr/>
        </p:nvSpPr>
        <p:spPr>
          <a:xfrm>
            <a:off x="742863" y="5186579"/>
            <a:ext cx="3306623" cy="11079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IN" sz="66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ABCDE</a:t>
            </a:r>
          </a:p>
        </p:txBody>
      </p:sp>
    </p:spTree>
    <p:extLst>
      <p:ext uri="{BB962C8B-B14F-4D97-AF65-F5344CB8AC3E}">
        <p14:creationId xmlns:p14="http://schemas.microsoft.com/office/powerpoint/2010/main" val="3762852918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30FC74-D966-AC20-EE52-BA27B1C13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2B13CAF5-1AF7-41A0-5553-88783BE90F0D}"/>
              </a:ext>
            </a:extLst>
          </p:cNvPr>
          <p:cNvSpPr txBox="1"/>
          <p:nvPr/>
        </p:nvSpPr>
        <p:spPr>
          <a:xfrm>
            <a:off x="8784771" y="5351787"/>
            <a:ext cx="15382807" cy="7873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000" dirty="0">
                <a:solidFill>
                  <a:schemeClr val="tx1"/>
                </a:solidFill>
              </a:rPr>
              <a:t>किसी भी परीक्षण को विधिपूर्वक किया जाना चाहिए। 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000" dirty="0">
                <a:solidFill>
                  <a:schemeClr val="tx1"/>
                </a:solidFill>
              </a:rPr>
              <a:t>यह सुनिश्चित करने के लिए कि कोई क्षेत्र छूट न जाए। परीक्षण आमतौर पर सिर से शुरू होते हैं। 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000" dirty="0">
                <a:solidFill>
                  <a:schemeClr val="tx1"/>
                </a:solidFill>
              </a:rPr>
              <a:t>शरीर के सभी क्षेत्रों की जांच की जानी चाहिए।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000" dirty="0">
                <a:solidFill>
                  <a:schemeClr val="tx1"/>
                </a:solidFill>
              </a:rPr>
              <a:t> असामान्य सूजन, रक्तस्राव, डिस्चार्ज, विकृति, फ्रैक्चर, घाव या दर्द के संकेतों को नोट किया जाना चाहिए।</a:t>
            </a:r>
            <a:endParaRPr lang="en-US" sz="5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71AA28D1-6150-D023-5A4E-1920BAB60016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89F9F1D9-C00B-CF76-5103-B48D2944558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18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C73D4A6D-38C7-A2DC-0ACD-4CB2A994C7EB}"/>
              </a:ext>
            </a:extLst>
          </p:cNvPr>
          <p:cNvSpPr txBox="1"/>
          <p:nvPr/>
        </p:nvSpPr>
        <p:spPr>
          <a:xfrm>
            <a:off x="742862" y="2812493"/>
            <a:ext cx="9348195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hi-IN" b="0" dirty="0"/>
              <a:t>घायल जानवर की परीक्षा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EF15C49-3097-7D68-9263-CF943E44CD39}"/>
              </a:ext>
            </a:extLst>
          </p:cNvPr>
          <p:cNvCxnSpPr/>
          <p:nvPr/>
        </p:nvCxnSpPr>
        <p:spPr>
          <a:xfrm>
            <a:off x="8784771" y="518657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4695182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D94EA8-08AB-87A2-A10B-9DBE3E812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470F86EA-ED02-AEF9-24BF-4CA98FBF4824}"/>
              </a:ext>
            </a:extLst>
          </p:cNvPr>
          <p:cNvSpPr txBox="1"/>
          <p:nvPr/>
        </p:nvSpPr>
        <p:spPr>
          <a:xfrm>
            <a:off x="8784771" y="5351787"/>
            <a:ext cx="15382807" cy="7073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000" dirty="0">
                <a:solidFill>
                  <a:schemeClr val="tx1"/>
                </a:solidFill>
              </a:rPr>
              <a:t>नाक - खून बहना (एपिस्टैक्सिस) और यह एक या दोनों नथुनों से मौजूद है या नहीं।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000" dirty="0">
                <a:solidFill>
                  <a:schemeClr val="tx1"/>
                </a:solidFill>
              </a:rPr>
              <a:t> मुंह - श्लेष्म झिल्ली का रंग - गुलाबी होना चाहिए।</a:t>
            </a:r>
            <a:endParaRPr lang="en-US" sz="60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</a:t>
            </a: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lang="hi-IN" sz="6000" dirty="0">
                <a:solidFill>
                  <a:schemeClr val="tx1"/>
                </a:solidFill>
              </a:rPr>
              <a:t>दरारे लगी हुई दांत</a:t>
            </a:r>
            <a:endParaRPr lang="en-US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- </a:t>
            </a:r>
            <a:r>
              <a:rPr lang="hi-IN" sz="6000" dirty="0">
                <a:solidFill>
                  <a:schemeClr val="tx1"/>
                </a:solidFill>
              </a:rPr>
              <a:t>अल्सरित जीभ या अजीब गंध जो 			विषाक्तता को इंगित कर सकती </a:t>
            </a:r>
            <a:r>
              <a:rPr lang="hi-IN" sz="6000" dirty="0"/>
              <a:t>है</a:t>
            </a:r>
            <a:endParaRPr lang="en-US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25449EEE-A426-02A4-202B-B84AB48B9EA6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B2129F12-FB9F-0D19-4FED-351B92008E37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19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EE960CC5-0CBF-24BF-4D42-E451125E68B1}"/>
              </a:ext>
            </a:extLst>
          </p:cNvPr>
          <p:cNvSpPr txBox="1"/>
          <p:nvPr/>
        </p:nvSpPr>
        <p:spPr>
          <a:xfrm>
            <a:off x="742862" y="2812493"/>
            <a:ext cx="9348195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hi-IN" b="0" dirty="0"/>
              <a:t>घायल जानवर की परीक्षा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11FE692-B434-5FD6-EBBE-63EAE69678E5}"/>
              </a:ext>
            </a:extLst>
          </p:cNvPr>
          <p:cNvCxnSpPr/>
          <p:nvPr/>
        </p:nvCxnSpPr>
        <p:spPr>
          <a:xfrm>
            <a:off x="8784771" y="518657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7894EBF-FF4A-C8BD-9BB3-9FCF9B782139}"/>
              </a:ext>
            </a:extLst>
          </p:cNvPr>
          <p:cNvSpPr txBox="1"/>
          <p:nvPr/>
        </p:nvSpPr>
        <p:spPr>
          <a:xfrm>
            <a:off x="8784771" y="4263249"/>
            <a:ext cx="3306623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IN" sz="5400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</a:t>
            </a:r>
            <a:r>
              <a:rPr lang="en-IN" sz="54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95045840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on completing this lesson, you will be able to:">
            <a:extLst>
              <a:ext uri="{FF2B5EF4-FFF2-40B4-BE49-F238E27FC236}">
                <a16:creationId xmlns:a16="http://schemas.microsoft.com/office/drawing/2014/main" id="{C77F0D2F-63C2-DC7A-327A-7363CBB73A8D}"/>
              </a:ext>
            </a:extLst>
          </p:cNvPr>
          <p:cNvSpPr txBox="1">
            <a:spLocks/>
          </p:cNvSpPr>
          <p:nvPr/>
        </p:nvSpPr>
        <p:spPr>
          <a:xfrm>
            <a:off x="577892" y="2703577"/>
            <a:ext cx="7627938" cy="7756525"/>
          </a:xfrm>
          <a:prstGeom prst="rect">
            <a:avLst/>
          </a:prstGeom>
          <a:solidFill>
            <a:srgbClr val="E46C0A"/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hi-IN" dirty="0"/>
              <a:t>इस पाठ को पूरा करने के बाद, आप सक्षम होंगे </a:t>
            </a:r>
            <a:r>
              <a:rPr lang="en-US" sz="4800" dirty="0"/>
              <a:t>:</a:t>
            </a:r>
          </a:p>
        </p:txBody>
      </p:sp>
      <p:sp>
        <p:nvSpPr>
          <p:cNvPr id="6" name="OBJECTIVES">
            <a:extLst>
              <a:ext uri="{FF2B5EF4-FFF2-40B4-BE49-F238E27FC236}">
                <a16:creationId xmlns:a16="http://schemas.microsoft.com/office/drawing/2014/main" id="{D3DB3725-B6EF-8DE8-0BDC-B71D6415B706}"/>
              </a:ext>
            </a:extLst>
          </p:cNvPr>
          <p:cNvSpPr txBox="1"/>
          <p:nvPr/>
        </p:nvSpPr>
        <p:spPr>
          <a:xfrm>
            <a:off x="8661373" y="787889"/>
            <a:ext cx="3046706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dirty="0"/>
              <a:t>उद्देश्यों</a:t>
            </a:r>
            <a:endParaRPr dirty="0"/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83C7BAED-6F29-E142-C962-8C88F04D95B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2" name="List two steps to treat a closed wound.…">
            <a:extLst>
              <a:ext uri="{FF2B5EF4-FFF2-40B4-BE49-F238E27FC236}">
                <a16:creationId xmlns:a16="http://schemas.microsoft.com/office/drawing/2014/main" id="{EBC88503-D9C9-8469-8868-CB6A6E8838C2}"/>
              </a:ext>
            </a:extLst>
          </p:cNvPr>
          <p:cNvSpPr txBox="1"/>
          <p:nvPr/>
        </p:nvSpPr>
        <p:spPr>
          <a:xfrm>
            <a:off x="11451002" y="4793811"/>
            <a:ext cx="11469939" cy="6580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sz="4800" dirty="0">
                <a:sym typeface="Open Sans"/>
              </a:rPr>
              <a:t>पशु प्राथमिक उपचार और इसकी महत्ता से परिचित होना।</a:t>
            </a:r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lang="hi-IN" sz="4800" dirty="0">
              <a:sym typeface="Open Sans"/>
            </a:endParaRPr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sz="4800" dirty="0">
                <a:sym typeface="Open Sans"/>
              </a:rPr>
              <a:t>पशु आपात स्थितियों की 03 श्रेणियों के बारे में जानें।</a:t>
            </a:r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lang="hi-IN" sz="4800" dirty="0">
              <a:sym typeface="Open Sans"/>
            </a:endParaRPr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sz="4800" dirty="0">
                <a:sym typeface="Open Sans"/>
              </a:rPr>
              <a:t>प्राथमिक उपचार के दौरान उत्तरदाताओं की सुरक्षा और पशु की रोकथाम के बारे में जानें। ...</a:t>
            </a:r>
            <a:endParaRPr dirty="0"/>
          </a:p>
        </p:txBody>
      </p:sp>
      <p:grpSp>
        <p:nvGrpSpPr>
          <p:cNvPr id="3" name="Group">
            <a:extLst>
              <a:ext uri="{FF2B5EF4-FFF2-40B4-BE49-F238E27FC236}">
                <a16:creationId xmlns:a16="http://schemas.microsoft.com/office/drawing/2014/main" id="{8B29F151-C2FD-2760-8D02-12B45828F2B8}"/>
              </a:ext>
            </a:extLst>
          </p:cNvPr>
          <p:cNvGrpSpPr/>
          <p:nvPr/>
        </p:nvGrpSpPr>
        <p:grpSpPr>
          <a:xfrm>
            <a:off x="9844663" y="4793811"/>
            <a:ext cx="1219201" cy="1681958"/>
            <a:chOff x="0" y="115975"/>
            <a:chExt cx="1219200" cy="1681957"/>
          </a:xfrm>
        </p:grpSpPr>
        <p:sp>
          <p:nvSpPr>
            <p:cNvPr id="5" name="Circle">
              <a:extLst>
                <a:ext uri="{FF2B5EF4-FFF2-40B4-BE49-F238E27FC236}">
                  <a16:creationId xmlns:a16="http://schemas.microsoft.com/office/drawing/2014/main" id="{A2CF8A5D-63AF-0550-745A-87A9FACA797A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5" name="1">
              <a:extLst>
                <a:ext uri="{FF2B5EF4-FFF2-40B4-BE49-F238E27FC236}">
                  <a16:creationId xmlns:a16="http://schemas.microsoft.com/office/drawing/2014/main" id="{C9CBD52F-5810-657C-5DB9-93367EE39DAA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6" name="Group">
            <a:extLst>
              <a:ext uri="{FF2B5EF4-FFF2-40B4-BE49-F238E27FC236}">
                <a16:creationId xmlns:a16="http://schemas.microsoft.com/office/drawing/2014/main" id="{08DADF9C-5398-2401-4FC4-D7AE40380090}"/>
              </a:ext>
            </a:extLst>
          </p:cNvPr>
          <p:cNvGrpSpPr/>
          <p:nvPr/>
        </p:nvGrpSpPr>
        <p:grpSpPr>
          <a:xfrm>
            <a:off x="9844662" y="7323226"/>
            <a:ext cx="1219201" cy="1681958"/>
            <a:chOff x="0" y="115975"/>
            <a:chExt cx="1219200" cy="1681957"/>
          </a:xfrm>
        </p:grpSpPr>
        <p:sp>
          <p:nvSpPr>
            <p:cNvPr id="17" name="Circle">
              <a:extLst>
                <a:ext uri="{FF2B5EF4-FFF2-40B4-BE49-F238E27FC236}">
                  <a16:creationId xmlns:a16="http://schemas.microsoft.com/office/drawing/2014/main" id="{8FBE3C0A-15F5-0E5E-B830-BF6C48A0D876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8" name="2">
              <a:extLst>
                <a:ext uri="{FF2B5EF4-FFF2-40B4-BE49-F238E27FC236}">
                  <a16:creationId xmlns:a16="http://schemas.microsoft.com/office/drawing/2014/main" id="{35D8AC1A-4264-2AA1-BAA4-1BDF77B0C62F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19" name="Group">
            <a:extLst>
              <a:ext uri="{FF2B5EF4-FFF2-40B4-BE49-F238E27FC236}">
                <a16:creationId xmlns:a16="http://schemas.microsoft.com/office/drawing/2014/main" id="{0D759317-3EBB-A115-0ADE-46E1553D198C}"/>
              </a:ext>
            </a:extLst>
          </p:cNvPr>
          <p:cNvGrpSpPr/>
          <p:nvPr/>
        </p:nvGrpSpPr>
        <p:grpSpPr>
          <a:xfrm>
            <a:off x="9844662" y="9976509"/>
            <a:ext cx="1219201" cy="1681958"/>
            <a:chOff x="0" y="141375"/>
            <a:chExt cx="1219200" cy="1681957"/>
          </a:xfrm>
        </p:grpSpPr>
        <p:sp>
          <p:nvSpPr>
            <p:cNvPr id="20" name="Circle">
              <a:extLst>
                <a:ext uri="{FF2B5EF4-FFF2-40B4-BE49-F238E27FC236}">
                  <a16:creationId xmlns:a16="http://schemas.microsoft.com/office/drawing/2014/main" id="{F9DC0021-9CFD-8817-3C96-3E2D63C53124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21" name="3">
              <a:extLst>
                <a:ext uri="{FF2B5EF4-FFF2-40B4-BE49-F238E27FC236}">
                  <a16:creationId xmlns:a16="http://schemas.microsoft.com/office/drawing/2014/main" id="{6EBD057F-C604-9D19-CD55-A353B8988AE9}"/>
                </a:ext>
              </a:extLst>
            </p:cNvPr>
            <p:cNvSpPr txBox="1"/>
            <p:nvPr/>
          </p:nvSpPr>
          <p:spPr>
            <a:xfrm>
              <a:off x="287204" y="1413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3</a:t>
              </a:r>
            </a:p>
          </p:txBody>
        </p:sp>
      </p:grp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D973A3-A402-3C40-7282-5F0E37FE8D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72676168-1F67-5209-CA14-58948B054E27}"/>
              </a:ext>
            </a:extLst>
          </p:cNvPr>
          <p:cNvSpPr txBox="1"/>
          <p:nvPr/>
        </p:nvSpPr>
        <p:spPr>
          <a:xfrm>
            <a:off x="8784771" y="5351787"/>
            <a:ext cx="15382807" cy="7873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>
              <a:lnSpc>
                <a:spcPct val="100000"/>
              </a:lnSpc>
              <a:buFont typeface="+mj-lt"/>
              <a:buAutoNum type="arabicParenR" startAt="3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000" b="1" dirty="0">
                <a:solidFill>
                  <a:schemeClr val="tx1"/>
                </a:solidFill>
              </a:rPr>
              <a:t>आंखें </a:t>
            </a:r>
            <a:r>
              <a:rPr lang="hi-IN" sz="6000" dirty="0">
                <a:solidFill>
                  <a:schemeClr val="tx1"/>
                </a:solidFill>
              </a:rPr>
              <a:t>- संयोजक झिल्ली का रंग (गुलाबी - सामान्य; पीला - पीलिया; नीला - साइनोसिस; पीला - सदमे या रक्त की कमी; लाल - विषाक्तता, गर्मी का रोग)।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 startAt="3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000" b="1" dirty="0">
                <a:solidFill>
                  <a:schemeClr val="tx1"/>
                </a:solidFill>
              </a:rPr>
              <a:t>कान - </a:t>
            </a:r>
            <a:r>
              <a:rPr lang="hi-IN" sz="6000" dirty="0">
                <a:solidFill>
                  <a:schemeClr val="tx1"/>
                </a:solidFill>
              </a:rPr>
              <a:t>रक्तस्राव।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 startAt="3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000" b="1" dirty="0">
                <a:solidFill>
                  <a:schemeClr val="tx1"/>
                </a:solidFill>
              </a:rPr>
              <a:t>खोपड़ी -</a:t>
            </a:r>
            <a:r>
              <a:rPr lang="hi-IN" sz="6000" dirty="0">
                <a:solidFill>
                  <a:schemeClr val="tx1"/>
                </a:solidFill>
              </a:rPr>
              <a:t> चोटें।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 startAt="3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000" b="1" dirty="0">
                <a:solidFill>
                  <a:schemeClr val="tx1"/>
                </a:solidFill>
              </a:rPr>
              <a:t>अंग -</a:t>
            </a:r>
            <a:r>
              <a:rPr lang="hi-IN" sz="6000" dirty="0">
                <a:solidFill>
                  <a:schemeClr val="tx1"/>
                </a:solidFill>
              </a:rPr>
              <a:t> चोटें, विकृतियाँ, घाव, लकवा, कार्यक्षमता की हानि।</a:t>
            </a: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543C629B-F732-BDF0-D64E-A35CB8931E98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2E77D28D-968A-60D6-C61C-2E704BCE2F29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20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F4717794-5835-58CC-741C-C15A9DEA6A70}"/>
              </a:ext>
            </a:extLst>
          </p:cNvPr>
          <p:cNvSpPr txBox="1"/>
          <p:nvPr/>
        </p:nvSpPr>
        <p:spPr>
          <a:xfrm>
            <a:off x="407582" y="3204839"/>
            <a:ext cx="9348195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hi-IN" b="0" dirty="0"/>
              <a:t>घायल जानवर की परीक्षा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9A5E015-8329-F743-D8A4-718632DCFC06}"/>
              </a:ext>
            </a:extLst>
          </p:cNvPr>
          <p:cNvCxnSpPr/>
          <p:nvPr/>
        </p:nvCxnSpPr>
        <p:spPr>
          <a:xfrm>
            <a:off x="8784771" y="518657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1DB311B-EEA7-5A36-91CB-29CD56A9E025}"/>
              </a:ext>
            </a:extLst>
          </p:cNvPr>
          <p:cNvSpPr txBox="1"/>
          <p:nvPr/>
        </p:nvSpPr>
        <p:spPr>
          <a:xfrm>
            <a:off x="8784771" y="4263249"/>
            <a:ext cx="3306623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IN" sz="5400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</a:t>
            </a:r>
            <a:r>
              <a:rPr lang="en-IN" sz="54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195158063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B6A8AC-749E-2F2E-C48E-0B608451EF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8DC1C644-226A-EF92-E996-33BC601C59D4}"/>
              </a:ext>
            </a:extLst>
          </p:cNvPr>
          <p:cNvSpPr txBox="1"/>
          <p:nvPr/>
        </p:nvSpPr>
        <p:spPr>
          <a:xfrm>
            <a:off x="8784771" y="5351787"/>
            <a:ext cx="15382807" cy="63966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>
              <a:lnSpc>
                <a:spcPct val="100000"/>
              </a:lnSpc>
              <a:buFont typeface="+mj-lt"/>
              <a:buAutoNum type="arabicParenR" startAt="7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400" b="1" dirty="0">
                <a:solidFill>
                  <a:schemeClr val="tx1"/>
                </a:solidFill>
              </a:rPr>
              <a:t>रिब केज - </a:t>
            </a:r>
            <a:r>
              <a:rPr lang="hi-IN" sz="6400" dirty="0">
                <a:solidFill>
                  <a:schemeClr val="tx1"/>
                </a:solidFill>
              </a:rPr>
              <a:t>फैक्चरड रिब्स या सीने में घाव।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 startAt="7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400" b="1" dirty="0">
                <a:solidFill>
                  <a:schemeClr val="tx1"/>
                </a:solidFill>
              </a:rPr>
              <a:t>पेट -</a:t>
            </a:r>
            <a:r>
              <a:rPr lang="hi-IN" sz="6400" dirty="0">
                <a:solidFill>
                  <a:schemeClr val="tx1"/>
                </a:solidFill>
              </a:rPr>
              <a:t> चोट या सूजन (आंतरिक रक्तस्राव का संकेत दे सकता है)।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 startAt="7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400" b="1" dirty="0">
                <a:solidFill>
                  <a:schemeClr val="tx1"/>
                </a:solidFill>
              </a:rPr>
              <a:t>स्पाइन -</a:t>
            </a:r>
            <a:r>
              <a:rPr lang="hi-IN" sz="6400" dirty="0">
                <a:solidFill>
                  <a:schemeClr val="tx1"/>
                </a:solidFill>
              </a:rPr>
              <a:t> असामान्यताएँ जो फ्रैक्चर या डिसलोकेशन का संकेत देती हैं।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 startAt="7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400" b="1" dirty="0">
                <a:solidFill>
                  <a:schemeClr val="tx1"/>
                </a:solidFill>
              </a:rPr>
              <a:t>पेल्विस -</a:t>
            </a:r>
            <a:r>
              <a:rPr lang="hi-IN" sz="6400" dirty="0">
                <a:solidFill>
                  <a:schemeClr val="tx1"/>
                </a:solidFill>
              </a:rPr>
              <a:t> फ्रैक्चर्स, असामान्यताएँ।</a:t>
            </a:r>
            <a:endParaRPr lang="en-US" sz="58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F61313AC-4771-DFD2-B9BA-B041CF46807F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6C069DB7-A225-2A12-A5AF-56607D6CF613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21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08069287-CBF1-B190-653C-7F4592A740E3}"/>
              </a:ext>
            </a:extLst>
          </p:cNvPr>
          <p:cNvSpPr txBox="1"/>
          <p:nvPr/>
        </p:nvSpPr>
        <p:spPr>
          <a:xfrm>
            <a:off x="742862" y="2812493"/>
            <a:ext cx="9348195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hi-IN" b="0" dirty="0"/>
              <a:t>घायल जानवर की परीक्षा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C05D63E-7315-9234-2488-677E5C8A9492}"/>
              </a:ext>
            </a:extLst>
          </p:cNvPr>
          <p:cNvCxnSpPr/>
          <p:nvPr/>
        </p:nvCxnSpPr>
        <p:spPr>
          <a:xfrm>
            <a:off x="8784771" y="518657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C7F5D89-D0F6-5426-57C3-F98A86289C18}"/>
              </a:ext>
            </a:extLst>
          </p:cNvPr>
          <p:cNvSpPr txBox="1"/>
          <p:nvPr/>
        </p:nvSpPr>
        <p:spPr>
          <a:xfrm>
            <a:off x="8784771" y="4263249"/>
            <a:ext cx="3306623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IN" sz="5400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</a:t>
            </a:r>
            <a:r>
              <a:rPr lang="en-IN" sz="54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887635309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03891C-6CB2-2BAA-8E94-7CBFEF6CAA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1F3FD5C9-7BD6-6AEB-2B5F-03FBDA832F52}"/>
              </a:ext>
            </a:extLst>
          </p:cNvPr>
          <p:cNvSpPr txBox="1"/>
          <p:nvPr/>
        </p:nvSpPr>
        <p:spPr>
          <a:xfrm>
            <a:off x="8784771" y="5351787"/>
            <a:ext cx="15382807" cy="62683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>
              <a:lnSpc>
                <a:spcPct val="100000"/>
              </a:lnSpc>
              <a:buFont typeface="+mj-lt"/>
              <a:buAutoNum type="arabicParenR" startAt="11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400" b="1" dirty="0">
                <a:solidFill>
                  <a:schemeClr val="tx1"/>
                </a:solidFill>
              </a:rPr>
              <a:t>पेरिनियल क्षेत्र - </a:t>
            </a:r>
            <a:r>
              <a:rPr lang="hi-IN" sz="6400" dirty="0">
                <a:solidFill>
                  <a:schemeClr val="tx1"/>
                </a:solidFill>
              </a:rPr>
              <a:t>प्रीप्यूस योनि या गुदा से रक्तस्राव जो आंतरिक रक्तस्राव का संकेत दे सकता है।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 startAt="11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400" b="1" dirty="0">
                <a:solidFill>
                  <a:schemeClr val="tx1"/>
                </a:solidFill>
              </a:rPr>
              <a:t>पूंछ -</a:t>
            </a:r>
            <a:r>
              <a:rPr lang="hi-IN" sz="6400" dirty="0">
                <a:solidFill>
                  <a:schemeClr val="tx1"/>
                </a:solidFill>
              </a:rPr>
              <a:t> स्वैच्छिक आंदोलन।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 startAt="11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400" b="1" dirty="0">
                <a:solidFill>
                  <a:schemeClr val="tx1"/>
                </a:solidFill>
              </a:rPr>
              <a:t>सामान्य शरीर की सतह - </a:t>
            </a:r>
            <a:r>
              <a:rPr lang="hi-IN" sz="6400" dirty="0">
                <a:solidFill>
                  <a:schemeClr val="tx1"/>
                </a:solidFill>
              </a:rPr>
              <a:t>फर का मटिंग जो एक अंतर्निहित घाव का संकेत दे सकता है।</a:t>
            </a:r>
            <a:endParaRPr lang="en-US" sz="58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B61A1FDF-A9AF-D192-DCD0-5DC22739DA82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03361794-C7E7-D92E-F1A0-CDC56CE10515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22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3A22F0A3-DEE5-3DA5-DA06-8D21ABCFA1CF}"/>
              </a:ext>
            </a:extLst>
          </p:cNvPr>
          <p:cNvSpPr txBox="1"/>
          <p:nvPr/>
        </p:nvSpPr>
        <p:spPr>
          <a:xfrm>
            <a:off x="742862" y="2812493"/>
            <a:ext cx="9348195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hi-IN" b="0" dirty="0"/>
              <a:t>घायल जानवर की परीक्षा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E692940-E28D-F2CC-9D0E-C0D8B9EE4A18}"/>
              </a:ext>
            </a:extLst>
          </p:cNvPr>
          <p:cNvCxnSpPr/>
          <p:nvPr/>
        </p:nvCxnSpPr>
        <p:spPr>
          <a:xfrm>
            <a:off x="8784771" y="518657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A1D15FE-6431-FD49-49E5-A28DCE0D5773}"/>
              </a:ext>
            </a:extLst>
          </p:cNvPr>
          <p:cNvSpPr txBox="1"/>
          <p:nvPr/>
        </p:nvSpPr>
        <p:spPr>
          <a:xfrm>
            <a:off x="8784771" y="4263249"/>
            <a:ext cx="3306623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IN" sz="5400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</a:t>
            </a:r>
            <a:r>
              <a:rPr lang="en-IN" sz="54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000835596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F6FF5F-C2BB-C1A4-C14F-1E56A87EE5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1DD8E20D-B28E-0528-1B55-972F9F589D6A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F757C58B-DF2C-DA8B-FDED-D688A3315340}"/>
              </a:ext>
            </a:extLst>
          </p:cNvPr>
          <p:cNvSpPr txBox="1"/>
          <p:nvPr/>
        </p:nvSpPr>
        <p:spPr>
          <a:xfrm>
            <a:off x="8564880" y="3888736"/>
            <a:ext cx="15382807" cy="8898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5400" dirty="0">
                <a:solidFill>
                  <a:schemeClr val="tx1"/>
                </a:solidFill>
              </a:rPr>
              <a:t>किसी भी घायल जानवरों को पुनर्प्राप्ति स्थिति में रखें।</a:t>
            </a: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5400" dirty="0">
                <a:solidFill>
                  <a:schemeClr val="tx1"/>
                </a:solidFill>
              </a:rPr>
              <a:t>परामर्श के लिए पशु चिकित्सा सर्जरी से संपर्क करें।</a:t>
            </a: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5400" dirty="0">
                <a:solidFill>
                  <a:schemeClr val="tx1"/>
                </a:solidFill>
              </a:rPr>
              <a:t>जानवर को इसके दाहिने तरफ लिटाएं।</a:t>
            </a: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5400" dirty="0">
                <a:solidFill>
                  <a:schemeClr val="tx1"/>
                </a:solidFill>
              </a:rPr>
              <a:t>बाईं ओर पहुंच प्राप्त करने के लिए ताकि हृदय की धड़कन को महसूस किया जा सके।</a:t>
            </a: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5400" dirty="0">
                <a:solidFill>
                  <a:schemeClr val="tx1"/>
                </a:solidFill>
              </a:rPr>
              <a:t>यदि आवश्यक हो तो कार्डियक मसाज किया जाना चाहिए।</a:t>
            </a: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5400" dirty="0">
                <a:solidFill>
                  <a:schemeClr val="tx1"/>
                </a:solidFill>
              </a:rPr>
              <a:t>हवा की नलियों को खोलने के लिए सिर और गर्दन को सीधा करें।</a:t>
            </a:r>
            <a:endParaRPr lang="en-US" sz="6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2AC5F921-C38A-345C-8B58-EF8A2E9C3E25}"/>
              </a:ext>
            </a:extLst>
          </p:cNvPr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2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70E51092-E716-7E74-0CFE-2AAA337B5615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62F947A6-DE9B-E240-7879-BFEF58FF16D1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23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22A872FA-3003-93DF-5371-9743DCB8F360}"/>
              </a:ext>
            </a:extLst>
          </p:cNvPr>
          <p:cNvSpPr txBox="1"/>
          <p:nvPr/>
        </p:nvSpPr>
        <p:spPr>
          <a:xfrm>
            <a:off x="742863" y="2812493"/>
            <a:ext cx="7113118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hi-IN" b="0" dirty="0"/>
              <a:t>पशु के लिए रिकवरी स्थिति</a:t>
            </a:r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0582B2-F35C-4AE1-2B20-D0CE40083EE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10914" y="44334"/>
            <a:ext cx="2160000" cy="2376000"/>
          </a:xfrm>
          <a:prstGeom prst="rect">
            <a:avLst/>
          </a:prstGeom>
        </p:spPr>
      </p:pic>
      <p:pic>
        <p:nvPicPr>
          <p:cNvPr id="2" name="Picture 2" descr="How to save your pet's life with the recovery position - First Aid for Pets">
            <a:extLst>
              <a:ext uri="{FF2B5EF4-FFF2-40B4-BE49-F238E27FC236}">
                <a16:creationId xmlns:a16="http://schemas.microsoft.com/office/drawing/2014/main" id="{E2DA8C74-9EFB-2398-7B54-F613DD22C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63" y="6857999"/>
            <a:ext cx="6702966" cy="489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704874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65BDEF-7D72-7C49-9BBF-0B1921784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B6B542AD-6A0B-6F5D-6DED-FD7CE3B96FA6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8037EC58-63F4-B019-FBA9-AB5F7648EC61}"/>
              </a:ext>
            </a:extLst>
          </p:cNvPr>
          <p:cNvSpPr txBox="1"/>
          <p:nvPr/>
        </p:nvSpPr>
        <p:spPr>
          <a:xfrm>
            <a:off x="8564880" y="3888736"/>
            <a:ext cx="15382807" cy="8532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000" dirty="0">
                <a:solidFill>
                  <a:schemeClr val="tx1"/>
                </a:solidFill>
              </a:rPr>
              <a:t>साफ कपड़े/गौज से सीधा दबाव; यदि आवश्यक हो तो दबाव पट्टी लगाएँ।</a:t>
            </a: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000" dirty="0">
                <a:solidFill>
                  <a:schemeClr val="tx1"/>
                </a:solidFill>
              </a:rPr>
              <a:t>भयानक खून बहने की स्थिति में, पशु चिकित्सक के निर्देश के बिना अंगों पर टूरनीकेट से बचें।</a:t>
            </a: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000" dirty="0">
                <a:solidFill>
                  <a:schemeClr val="tx1"/>
                </a:solidFill>
              </a:rPr>
              <a:t>घावों को साफ पानी/नमकीन से धोएं; ढकें; गहरे घावों पर पाउडर से बचें।</a:t>
            </a: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000" dirty="0">
                <a:solidFill>
                  <a:schemeClr val="tx1"/>
                </a:solidFill>
              </a:rPr>
              <a:t>काटने के घाव: उच्च संक्रमण का जोखिम—सुरक्षित रखें और संदर्भित करें।</a:t>
            </a:r>
            <a:endParaRPr lang="en-US" sz="5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8127B164-467D-98F7-2CB5-2A2038FF41A5}"/>
              </a:ext>
            </a:extLst>
          </p:cNvPr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2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92B9763F-1A31-249E-4DFA-CEA5D2360FB5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9BF8DD82-32C8-F8B4-2D25-31DCB6B019BA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24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3EB92DF3-53CB-F021-CDEE-1E4101539886}"/>
              </a:ext>
            </a:extLst>
          </p:cNvPr>
          <p:cNvSpPr txBox="1"/>
          <p:nvPr/>
        </p:nvSpPr>
        <p:spPr>
          <a:xfrm>
            <a:off x="742863" y="2812493"/>
            <a:ext cx="7113118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hi-IN" b="0" dirty="0"/>
              <a:t>पशुओं का प्राथमिक उपचार</a:t>
            </a:r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3594C7-7C2E-48B5-1C7A-5F275F85FDA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10914" y="44334"/>
            <a:ext cx="2160000" cy="2376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62C240-589D-A532-F4DE-1B5DE94F4952}"/>
              </a:ext>
            </a:extLst>
          </p:cNvPr>
          <p:cNvSpPr txBox="1"/>
          <p:nvPr/>
        </p:nvSpPr>
        <p:spPr>
          <a:xfrm>
            <a:off x="742863" y="5186579"/>
            <a:ext cx="6572337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hi-IN" sz="4000" b="1" dirty="0"/>
              <a:t>रक्तस्राव नियंत्रण और घाव</a:t>
            </a:r>
            <a:endParaRPr lang="en-IN" sz="5400" b="1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830007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022207-9E0E-0428-CC1C-6247A2DA08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50B45E1C-1F5F-8643-E83E-0B010B90AF84}"/>
              </a:ext>
            </a:extLst>
          </p:cNvPr>
          <p:cNvSpPr txBox="1"/>
          <p:nvPr/>
        </p:nvSpPr>
        <p:spPr>
          <a:xfrm>
            <a:off x="8784771" y="5351787"/>
            <a:ext cx="15382807" cy="6950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000" dirty="0">
                <a:solidFill>
                  <a:schemeClr val="tx1"/>
                </a:solidFill>
              </a:rPr>
              <a:t>साफ पानी/सलाइन से फ्लश करें; यदि प्रशिक्षित हैं तो बालों को काटें।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000" dirty="0">
                <a:solidFill>
                  <a:schemeClr val="tx1"/>
                </a:solidFill>
              </a:rPr>
              <a:t> गैर-अनुवर्ती</a:t>
            </a:r>
            <a:r>
              <a:rPr lang="en-US" sz="6000" dirty="0">
                <a:solidFill>
                  <a:schemeClr val="tx1"/>
                </a:solidFill>
              </a:rPr>
              <a:t> </a:t>
            </a:r>
            <a:r>
              <a:rPr lang="hi-IN" sz="6000" dirty="0">
                <a:solidFill>
                  <a:schemeClr val="tx1"/>
                </a:solidFill>
              </a:rPr>
              <a:t>ड्रैसिंग लागू करें; पैड; एक संगत बैंडेज के साथ सुरक्षित करें।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000" dirty="0">
                <a:solidFill>
                  <a:schemeClr val="tx1"/>
                </a:solidFill>
              </a:rPr>
              <a:t> बैंडेज के विषम भाग में संचलन की जांच करें; हर 2-4 घंटे में पुनः जांच करें। 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000" dirty="0">
                <a:solidFill>
                  <a:schemeClr val="tx1"/>
                </a:solidFill>
              </a:rPr>
              <a:t>त्वचा</a:t>
            </a:r>
            <a:r>
              <a:rPr lang="hi-IN" sz="5400" dirty="0">
                <a:solidFill>
                  <a:schemeClr val="tx1"/>
                </a:solidFill>
              </a:rPr>
              <a:t>/</a:t>
            </a:r>
            <a:r>
              <a:rPr lang="hi-IN" sz="6000" dirty="0">
                <a:solidFill>
                  <a:schemeClr val="tx1"/>
                </a:solidFill>
              </a:rPr>
              <a:t> खाल  पर सीधे तंग इलास्टिक से बचें।</a:t>
            </a:r>
            <a:endParaRPr lang="en-US" sz="6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A472077D-E507-1107-D359-0A1C7F3819DC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13BCC5CB-5ECC-DBA0-7330-1F448122C7DE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25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EB84C848-42B6-2F6F-04D8-0D98C1E951C8}"/>
              </a:ext>
            </a:extLst>
          </p:cNvPr>
          <p:cNvSpPr txBox="1"/>
          <p:nvPr/>
        </p:nvSpPr>
        <p:spPr>
          <a:xfrm>
            <a:off x="742862" y="2812493"/>
            <a:ext cx="9348195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hi-IN" b="0" dirty="0"/>
              <a:t>घाव की सफाई और पट्टी बांधना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69DCC79-6586-6735-FD7F-F009C64A1551}"/>
              </a:ext>
            </a:extLst>
          </p:cNvPr>
          <p:cNvCxnSpPr/>
          <p:nvPr/>
        </p:nvCxnSpPr>
        <p:spPr>
          <a:xfrm>
            <a:off x="8784771" y="518657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3591418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BE8700-B26D-9FE8-1F21-1F68B8D0B7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4F1F3D32-84F7-40F4-6D3A-54B8AC4690FF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0B7AD62E-DEB3-1F86-C85B-F20CDD26DAD9}"/>
              </a:ext>
            </a:extLst>
          </p:cNvPr>
          <p:cNvSpPr txBox="1"/>
          <p:nvPr/>
        </p:nvSpPr>
        <p:spPr>
          <a:xfrm>
            <a:off x="8564880" y="3888736"/>
            <a:ext cx="15382807" cy="8532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000" dirty="0">
                <a:solidFill>
                  <a:schemeClr val="tx1"/>
                </a:solidFill>
              </a:rPr>
              <a:t>बिगड़ा हुआ संदिग्ध, क्रेपिटस, वजन न उठाने वाला।</a:t>
            </a: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000" dirty="0">
                <a:solidFill>
                  <a:schemeClr val="tx1"/>
                </a:solidFill>
              </a:rPr>
              <a:t> जोड़ों को ऊपर/नीचे स्थिर करें; पैडेड स्प्लिंट/बोर्ड का उपयोग करें।</a:t>
            </a: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000" dirty="0">
                <a:solidFill>
                  <a:schemeClr val="tx1"/>
                </a:solidFill>
              </a:rPr>
              <a:t> बड़े जानवर: स्लिंग/फॉरवर्ड असिस्ट का उपयोग करें; कभी भी अंगों से न उठाएं। </a:t>
            </a: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000" dirty="0">
                <a:solidFill>
                  <a:schemeClr val="tx1"/>
                </a:solidFill>
              </a:rPr>
              <a:t>संदिग्ध रीढ़ की चोट: हरकत को न्यूनतम करें; यदि संभव हो तो रीढ़ के बोर्ड का उपयोग करें।</a:t>
            </a:r>
            <a:endParaRPr lang="en-US" sz="5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E4B8BF90-8AFF-5B1F-4C11-06B44108EEEE}"/>
              </a:ext>
            </a:extLst>
          </p:cNvPr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2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57E58F7B-34E6-BAB5-9BA3-50C4007B8FFD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539783FE-CE4B-7229-4320-1B1ED9ED9C0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26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26F9662A-E999-5E37-2349-0AA0BFE69A41}"/>
              </a:ext>
            </a:extLst>
          </p:cNvPr>
          <p:cNvSpPr txBox="1"/>
          <p:nvPr/>
        </p:nvSpPr>
        <p:spPr>
          <a:xfrm>
            <a:off x="742863" y="2812493"/>
            <a:ext cx="7113118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hi-IN" b="0" dirty="0"/>
              <a:t>पशुओं का प्राथमिक उपचार</a:t>
            </a:r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2D88F5-3356-7846-15DB-815DE8B929A3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10914" y="44334"/>
            <a:ext cx="2160000" cy="2376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83C8F2-C7F2-47B2-8672-EB72D32AD7F1}"/>
              </a:ext>
            </a:extLst>
          </p:cNvPr>
          <p:cNvSpPr txBox="1"/>
          <p:nvPr/>
        </p:nvSpPr>
        <p:spPr>
          <a:xfrm>
            <a:off x="742863" y="5186579"/>
            <a:ext cx="6572337" cy="1446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hi-IN" sz="4400" dirty="0"/>
              <a:t>फ्रैक्चर, डिस्लोकेशन और रीढ़ की हड्डी के सुरक्षा उपाय</a:t>
            </a:r>
            <a:endParaRPr lang="en-IN" sz="6000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083501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9E50B2-EBBF-A5AD-1801-26D4B091E4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1D0721D3-FAF9-BD3C-6756-B4376D427922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F40E58DC-A579-F737-E2AE-0DECB5D2E455}"/>
              </a:ext>
            </a:extLst>
          </p:cNvPr>
          <p:cNvSpPr txBox="1"/>
          <p:nvPr/>
        </p:nvSpPr>
        <p:spPr>
          <a:xfrm>
            <a:off x="8564880" y="3888736"/>
            <a:ext cx="15382807" cy="644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000" dirty="0">
                <a:solidFill>
                  <a:schemeClr val="tx1"/>
                </a:solidFill>
              </a:rPr>
              <a:t>गर्मी का तनाव: छाया, हवा का प्रवाह, हल्की बौछार; कमर/गर्दन पर ठंडा पानी दें ।</a:t>
            </a: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000" dirty="0">
                <a:solidFill>
                  <a:schemeClr val="tx1"/>
                </a:solidFill>
              </a:rPr>
              <a:t> हाइपोथर्मिया: सुखाना, कंबल, गर्म (गर्मी नहीं) पैक को केंद्र में रखें </a:t>
            </a: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000" dirty="0">
                <a:solidFill>
                  <a:schemeClr val="tx1"/>
                </a:solidFill>
              </a:rPr>
              <a:t>पानी की कमी: त्वचा का खिंचाव, धँसी हुई आँखें; यदि सचेत हो तो थोड़ा-थोड़ा पानी दें।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EB0C4009-4061-DC0B-C5B8-8A5C7F790CF7}"/>
              </a:ext>
            </a:extLst>
          </p:cNvPr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2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AB6263C3-F252-1885-1914-DA398993BF11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C22447AF-73F2-6735-C62C-AA5F53F60B66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27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D7DEF6F0-BBF1-DD4D-5193-AC2DDF85FB00}"/>
              </a:ext>
            </a:extLst>
          </p:cNvPr>
          <p:cNvSpPr txBox="1"/>
          <p:nvPr/>
        </p:nvSpPr>
        <p:spPr>
          <a:xfrm>
            <a:off x="742863" y="2812493"/>
            <a:ext cx="7113118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hi-IN" b="0" dirty="0"/>
              <a:t>पशुओं का प्राथमिक उपचार</a:t>
            </a:r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C399B5-CF2B-D878-4F9F-EF786EC0A17B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10914" y="44334"/>
            <a:ext cx="2160000" cy="2376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15A8FF-F022-E20A-8ACB-285A00649580}"/>
              </a:ext>
            </a:extLst>
          </p:cNvPr>
          <p:cNvSpPr txBox="1"/>
          <p:nvPr/>
        </p:nvSpPr>
        <p:spPr>
          <a:xfrm>
            <a:off x="742863" y="5186579"/>
            <a:ext cx="6572337" cy="1446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hi-IN" sz="4400" dirty="0"/>
              <a:t>उष्मा तनाव, हाइपोतर्मिया और निर्जलीकरण</a:t>
            </a:r>
            <a:endParaRPr lang="en-IN" sz="6000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855605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1849E1-E35C-F65F-BB0D-BAFA644142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AB8E73BE-8954-26DE-273C-567FE38B6221}"/>
              </a:ext>
            </a:extLst>
          </p:cNvPr>
          <p:cNvSpPr txBox="1"/>
          <p:nvPr/>
        </p:nvSpPr>
        <p:spPr>
          <a:xfrm>
            <a:off x="8784771" y="5351787"/>
            <a:ext cx="15382807" cy="6950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5400" dirty="0">
                <a:solidFill>
                  <a:schemeClr val="tx1"/>
                </a:solidFill>
                <a:latin typeface="Open Sans" panose="020B0606030504020204" pitchFamily="34" charset="0"/>
              </a:rPr>
              <a:t>दस्ताने, गैज़/रोल, दबाव पट्टियाँ, </a:t>
            </a: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</a:rPr>
              <a:t>saline</a:t>
            </a:r>
            <a:r>
              <a:rPr lang="hi-IN" sz="5400" dirty="0">
                <a:solidFill>
                  <a:schemeClr val="tx1"/>
                </a:solidFill>
                <a:latin typeface="Open Sans" panose="020B0606030504020204" pitchFamily="34" charset="0"/>
              </a:rPr>
              <a:t>, एंटीसेप्टिक, कैंची</a:t>
            </a:r>
            <a:endParaRPr lang="en-US" sz="5400" dirty="0">
              <a:solidFill>
                <a:schemeClr val="tx1"/>
              </a:solidFill>
              <a:latin typeface="Open Sans" panose="020B0606030504020204" pitchFamily="34" charset="0"/>
            </a:endParaRP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000" dirty="0">
                <a:solidFill>
                  <a:schemeClr val="tx1"/>
                </a:solidFill>
              </a:rPr>
              <a:t>स्प्लिंट्स, त्रिकोणीय पट्टियाँ, स्लींग, कंबल, मुंहबंद, पट्टे/हॉल्टर्स</a:t>
            </a:r>
            <a:endParaRPr lang="en-US" sz="6000" dirty="0">
              <a:solidFill>
                <a:schemeClr val="tx1"/>
              </a:solidFill>
            </a:endParaRP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000" dirty="0">
                <a:solidFill>
                  <a:schemeClr val="tx1"/>
                </a:solidFill>
              </a:rPr>
              <a:t>थर्मामीटर, टॉर्च, टैग/मार्कर, फॉर्म, कैमरा</a:t>
            </a:r>
            <a:endParaRPr lang="en-US" sz="6000" dirty="0">
              <a:solidFill>
                <a:schemeClr val="tx1"/>
              </a:solidFill>
            </a:endParaRP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000" dirty="0">
                <a:solidFill>
                  <a:schemeClr val="tx1"/>
                </a:solidFill>
              </a:rPr>
              <a:t>पानी, कटोरे, ओआरएस, टार्प; जैव संकट बैग, कीटाणुनाशक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80055994-A93B-9501-40EE-66A017FDA91C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702AE662-13D2-1E59-A961-2A7E55514AB1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28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9DA2E746-3D50-2436-13CE-05A41E026C9A}"/>
              </a:ext>
            </a:extLst>
          </p:cNvPr>
          <p:cNvSpPr txBox="1"/>
          <p:nvPr/>
        </p:nvSpPr>
        <p:spPr>
          <a:xfrm>
            <a:off x="742863" y="2812493"/>
            <a:ext cx="8335824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hi-IN" b="0" dirty="0"/>
              <a:t>प्राथमिक चिकित्सा सामग्री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AA93153-B7BB-CB94-3A49-AC14098FB118}"/>
              </a:ext>
            </a:extLst>
          </p:cNvPr>
          <p:cNvCxnSpPr/>
          <p:nvPr/>
        </p:nvCxnSpPr>
        <p:spPr>
          <a:xfrm>
            <a:off x="8784771" y="518657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0442337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D90055-D6DC-E71B-A342-2CFAE70DA6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5D1F7274-FE72-0C29-2F92-F0A450D09374}"/>
              </a:ext>
            </a:extLst>
          </p:cNvPr>
          <p:cNvSpPr txBox="1"/>
          <p:nvPr/>
        </p:nvSpPr>
        <p:spPr>
          <a:xfrm>
            <a:off x="8784771" y="5351787"/>
            <a:ext cx="15382807" cy="7391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5400" dirty="0">
                <a:solidFill>
                  <a:schemeClr val="tx1"/>
                </a:solidFill>
                <a:latin typeface="Open Sans" panose="020B0606030504020204" pitchFamily="34" charset="0"/>
              </a:rPr>
              <a:t>कुत्ते की मुंहबंद (या नॉन-स्टेच बैंडेज की लंबाई)</a:t>
            </a:r>
            <a:endParaRPr lang="en-US" sz="5400" dirty="0">
              <a:solidFill>
                <a:schemeClr val="tx1"/>
              </a:solidFill>
              <a:latin typeface="Open Sans" panose="020B0606030504020204" pitchFamily="34" charset="0"/>
            </a:endParaRP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5400" dirty="0">
                <a:solidFill>
                  <a:schemeClr val="tx1"/>
                </a:solidFill>
                <a:latin typeface="Open Sans" panose="020B0606030504020204" pitchFamily="34" charset="0"/>
              </a:rPr>
              <a:t>स्वैब्स नेल क्लिपर्स का उपयोग लंबे या टूटे हुए नाखूनों को काटने के लिए करें</a:t>
            </a:r>
            <a:endParaRPr lang="en-US" sz="5400" dirty="0">
              <a:solidFill>
                <a:schemeClr val="tx1"/>
              </a:solidFill>
              <a:latin typeface="Open Sans" panose="020B0606030504020204" pitchFamily="34" charset="0"/>
            </a:endParaRP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</a:rPr>
              <a:t>Antiseptic wash </a:t>
            </a:r>
            <a:r>
              <a:rPr lang="en-US" sz="5400" dirty="0" err="1">
                <a:solidFill>
                  <a:schemeClr val="tx1"/>
                </a:solidFill>
                <a:latin typeface="Open Sans" panose="020B0606030504020204" pitchFamily="34" charset="0"/>
              </a:rPr>
              <a:t>e.g</a:t>
            </a:r>
            <a:r>
              <a:rPr lang="hi-IN" sz="5400" dirty="0">
                <a:solidFill>
                  <a:schemeClr val="tx1"/>
                </a:solidFill>
                <a:latin typeface="Open Sans" panose="020B0606030504020204" pitchFamily="34" charset="0"/>
              </a:rPr>
              <a:t> . हिबिस्क्रब</a:t>
            </a:r>
            <a:endParaRPr lang="en-US" sz="5400" dirty="0">
              <a:solidFill>
                <a:schemeClr val="tx1"/>
              </a:solidFill>
              <a:latin typeface="Open Sans" panose="020B0606030504020204" pitchFamily="34" charset="0"/>
            </a:endParaRP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5400" dirty="0">
                <a:solidFill>
                  <a:schemeClr val="tx1"/>
                </a:solidFill>
                <a:latin typeface="Open Sans" panose="020B0606030504020204" pitchFamily="34" charset="0"/>
              </a:rPr>
              <a:t>गोल सिरे वाले कैंची</a:t>
            </a:r>
            <a:endParaRPr lang="en-US" sz="5400" dirty="0">
              <a:solidFill>
                <a:schemeClr val="tx1"/>
              </a:solidFill>
              <a:latin typeface="Open Sans" panose="020B0606030504020204" pitchFamily="34" charset="0"/>
            </a:endParaRP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5400" dirty="0">
                <a:solidFill>
                  <a:schemeClr val="tx1"/>
                </a:solidFill>
                <a:latin typeface="Open Sans" panose="020B0606030504020204" pitchFamily="34" charset="0"/>
              </a:rPr>
              <a:t>नमक - घाव साफ करने के लिए 1 चम्मच नमक को 1 पिंट पानी में मिलाएं</a:t>
            </a:r>
            <a:endParaRPr lang="en-US" sz="5400" dirty="0">
              <a:solidFill>
                <a:schemeClr val="tx1"/>
              </a:solidFill>
              <a:latin typeface="Open Sans" panose="020B0606030504020204" pitchFamily="34" charset="0"/>
            </a:endParaRP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5400" dirty="0">
                <a:solidFill>
                  <a:schemeClr val="tx1"/>
                </a:solidFill>
                <a:latin typeface="Open Sans" panose="020B0606030504020204" pitchFamily="34" charset="0"/>
              </a:rPr>
              <a:t>चिपचिपा टेप</a:t>
            </a:r>
            <a:endParaRPr lang="en-US" sz="5400" dirty="0">
              <a:solidFill>
                <a:schemeClr val="tx1"/>
              </a:solidFill>
              <a:latin typeface="Open Sans" panose="020B0606030504020204" pitchFamily="34" charset="0"/>
            </a:endParaRP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21C0DEC2-E28C-5BFA-096B-473AE7C81B71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2707C86A-EE01-E019-33DB-6B4147A48C66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29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27A243E4-F6EC-A7B0-9097-D2816A1AE695}"/>
              </a:ext>
            </a:extLst>
          </p:cNvPr>
          <p:cNvSpPr txBox="1"/>
          <p:nvPr/>
        </p:nvSpPr>
        <p:spPr>
          <a:xfrm>
            <a:off x="742863" y="2812493"/>
            <a:ext cx="8335824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hi-IN" b="0" dirty="0"/>
              <a:t>प्राथमिक चिकित्सा सामग्री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BF7B007-7BD0-0F1F-DDFF-CCAF3DE724DF}"/>
              </a:ext>
            </a:extLst>
          </p:cNvPr>
          <p:cNvCxnSpPr/>
          <p:nvPr/>
        </p:nvCxnSpPr>
        <p:spPr>
          <a:xfrm>
            <a:off x="8784771" y="518657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C69581A-7CC0-D97F-B6B2-2512697B2D03}"/>
              </a:ext>
            </a:extLst>
          </p:cNvPr>
          <p:cNvSpPr txBox="1"/>
          <p:nvPr/>
        </p:nvSpPr>
        <p:spPr>
          <a:xfrm>
            <a:off x="8784771" y="4263249"/>
            <a:ext cx="3306623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IN" sz="5400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</a:t>
            </a:r>
            <a:r>
              <a:rPr lang="en-IN" sz="54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02250060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A2A287-F30E-965F-8CE8-767FBC7C0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on completing this lesson, you will be able to:">
            <a:extLst>
              <a:ext uri="{FF2B5EF4-FFF2-40B4-BE49-F238E27FC236}">
                <a16:creationId xmlns:a16="http://schemas.microsoft.com/office/drawing/2014/main" id="{F5718F69-9DD9-9433-D379-32CAAFCAE4EB}"/>
              </a:ext>
            </a:extLst>
          </p:cNvPr>
          <p:cNvSpPr txBox="1">
            <a:spLocks/>
          </p:cNvSpPr>
          <p:nvPr/>
        </p:nvSpPr>
        <p:spPr>
          <a:xfrm>
            <a:off x="577892" y="2703577"/>
            <a:ext cx="7627938" cy="7756525"/>
          </a:xfrm>
          <a:prstGeom prst="rect">
            <a:avLst/>
          </a:prstGeom>
          <a:solidFill>
            <a:srgbClr val="E46C0A"/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hi-IN" dirty="0"/>
              <a:t>इस पाठ को पूरा करने पर, आप सक्षम होंगे:</a:t>
            </a:r>
            <a:endParaRPr lang="en-US" sz="4800" dirty="0"/>
          </a:p>
        </p:txBody>
      </p:sp>
      <p:sp>
        <p:nvSpPr>
          <p:cNvPr id="6" name="OBJECTIVES">
            <a:extLst>
              <a:ext uri="{FF2B5EF4-FFF2-40B4-BE49-F238E27FC236}">
                <a16:creationId xmlns:a16="http://schemas.microsoft.com/office/drawing/2014/main" id="{800CDD3E-D678-F499-FEBF-63CF25662869}"/>
              </a:ext>
            </a:extLst>
          </p:cNvPr>
          <p:cNvSpPr txBox="1"/>
          <p:nvPr/>
        </p:nvSpPr>
        <p:spPr>
          <a:xfrm>
            <a:off x="8661373" y="787889"/>
            <a:ext cx="3046706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dirty="0"/>
              <a:t>उद्देश्यों</a:t>
            </a:r>
            <a:endParaRPr dirty="0"/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604411A1-C3C6-2F4F-82AF-C46323EE4C0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 dirty="0"/>
          </a:p>
        </p:txBody>
      </p:sp>
      <p:sp>
        <p:nvSpPr>
          <p:cNvPr id="11" name="List the steps for pre-hospital treatment of abdominal and genital injuries.…">
            <a:extLst>
              <a:ext uri="{FF2B5EF4-FFF2-40B4-BE49-F238E27FC236}">
                <a16:creationId xmlns:a16="http://schemas.microsoft.com/office/drawing/2014/main" id="{BEF55332-CC02-5DD3-398F-EB9D59495A1F}"/>
              </a:ext>
            </a:extLst>
          </p:cNvPr>
          <p:cNvSpPr txBox="1"/>
          <p:nvPr/>
        </p:nvSpPr>
        <p:spPr>
          <a:xfrm>
            <a:off x="11656862" y="4893571"/>
            <a:ext cx="11672690" cy="6580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sz="4800" dirty="0">
                <a:sym typeface="Open Sans"/>
              </a:rPr>
              <a:t>चोटिल जानवर की परीक्षा की प्रक्रिया के बारे में जानें।</a:t>
            </a:r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lang="hi-IN" sz="4800" dirty="0">
              <a:sym typeface="Open Sans"/>
            </a:endParaRPr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sz="4800" dirty="0">
                <a:sym typeface="Open Sans"/>
              </a:rPr>
              <a:t>विभिन्न आपात स्थितियों के दौरान प्राथमिक चिकित्सा प्रक्रिया के बारे में जानें।</a:t>
            </a:r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lang="hi-IN" sz="4800" dirty="0">
              <a:sym typeface="Open Sans"/>
            </a:endParaRPr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sz="4800" dirty="0">
                <a:sym typeface="Open Sans"/>
              </a:rPr>
              <a:t>नागिन के काटने और जहर के मामले में निपटने की प्रक्रिया से परिचित रहें।</a:t>
            </a:r>
            <a:endParaRPr lang="en-US" dirty="0"/>
          </a:p>
        </p:txBody>
      </p:sp>
      <p:grpSp>
        <p:nvGrpSpPr>
          <p:cNvPr id="12" name="Group">
            <a:extLst>
              <a:ext uri="{FF2B5EF4-FFF2-40B4-BE49-F238E27FC236}">
                <a16:creationId xmlns:a16="http://schemas.microsoft.com/office/drawing/2014/main" id="{9E26B23D-EC0D-D259-AA03-DBA601374870}"/>
              </a:ext>
            </a:extLst>
          </p:cNvPr>
          <p:cNvGrpSpPr/>
          <p:nvPr/>
        </p:nvGrpSpPr>
        <p:grpSpPr>
          <a:xfrm>
            <a:off x="9844663" y="7385703"/>
            <a:ext cx="1219201" cy="1681958"/>
            <a:chOff x="0" y="128675"/>
            <a:chExt cx="1219200" cy="1681957"/>
          </a:xfrm>
        </p:grpSpPr>
        <p:sp>
          <p:nvSpPr>
            <p:cNvPr id="13" name="Circle">
              <a:extLst>
                <a:ext uri="{FF2B5EF4-FFF2-40B4-BE49-F238E27FC236}">
                  <a16:creationId xmlns:a16="http://schemas.microsoft.com/office/drawing/2014/main" id="{086D5DC9-3E03-A6E4-D284-B105E33ADEBD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5" name="5">
              <a:extLst>
                <a:ext uri="{FF2B5EF4-FFF2-40B4-BE49-F238E27FC236}">
                  <a16:creationId xmlns:a16="http://schemas.microsoft.com/office/drawing/2014/main" id="{4A2604BD-E1FB-C4CE-2AE1-B6BB6C11DCCA}"/>
                </a:ext>
              </a:extLst>
            </p:cNvPr>
            <p:cNvSpPr txBox="1"/>
            <p:nvPr/>
          </p:nvSpPr>
          <p:spPr>
            <a:xfrm>
              <a:off x="261804" y="1286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5</a:t>
              </a:r>
            </a:p>
          </p:txBody>
        </p:sp>
      </p:grpSp>
      <p:grpSp>
        <p:nvGrpSpPr>
          <p:cNvPr id="16" name="Group">
            <a:extLst>
              <a:ext uri="{FF2B5EF4-FFF2-40B4-BE49-F238E27FC236}">
                <a16:creationId xmlns:a16="http://schemas.microsoft.com/office/drawing/2014/main" id="{50C4015E-D5DA-D2A7-2FE8-CA0535FA3608}"/>
              </a:ext>
            </a:extLst>
          </p:cNvPr>
          <p:cNvGrpSpPr/>
          <p:nvPr/>
        </p:nvGrpSpPr>
        <p:grpSpPr>
          <a:xfrm>
            <a:off x="9844663" y="4931051"/>
            <a:ext cx="1219201" cy="1681958"/>
            <a:chOff x="0" y="115975"/>
            <a:chExt cx="1219200" cy="1681957"/>
          </a:xfrm>
        </p:grpSpPr>
        <p:sp>
          <p:nvSpPr>
            <p:cNvPr id="17" name="Circle">
              <a:extLst>
                <a:ext uri="{FF2B5EF4-FFF2-40B4-BE49-F238E27FC236}">
                  <a16:creationId xmlns:a16="http://schemas.microsoft.com/office/drawing/2014/main" id="{BF50029C-F771-45F8-94B5-4E7555B5F7F2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8" name="4">
              <a:extLst>
                <a:ext uri="{FF2B5EF4-FFF2-40B4-BE49-F238E27FC236}">
                  <a16:creationId xmlns:a16="http://schemas.microsoft.com/office/drawing/2014/main" id="{F8220238-A431-8733-1830-5F2927E9F2D4}"/>
                </a:ext>
              </a:extLst>
            </p:cNvPr>
            <p:cNvSpPr txBox="1"/>
            <p:nvPr/>
          </p:nvSpPr>
          <p:spPr>
            <a:xfrm>
              <a:off x="2491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2" name="Group">
            <a:extLst>
              <a:ext uri="{FF2B5EF4-FFF2-40B4-BE49-F238E27FC236}">
                <a16:creationId xmlns:a16="http://schemas.microsoft.com/office/drawing/2014/main" id="{FF597B6C-B59A-499C-CF18-E6F7F02B4A32}"/>
              </a:ext>
            </a:extLst>
          </p:cNvPr>
          <p:cNvGrpSpPr/>
          <p:nvPr/>
        </p:nvGrpSpPr>
        <p:grpSpPr>
          <a:xfrm>
            <a:off x="9908162" y="9840355"/>
            <a:ext cx="1219201" cy="1681958"/>
            <a:chOff x="0" y="128675"/>
            <a:chExt cx="1219200" cy="1681957"/>
          </a:xfrm>
        </p:grpSpPr>
        <p:sp>
          <p:nvSpPr>
            <p:cNvPr id="3" name="Circle">
              <a:extLst>
                <a:ext uri="{FF2B5EF4-FFF2-40B4-BE49-F238E27FC236}">
                  <a16:creationId xmlns:a16="http://schemas.microsoft.com/office/drawing/2014/main" id="{85B0F7F8-4645-8AB8-907A-B404F6E7C401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5" name="5">
              <a:extLst>
                <a:ext uri="{FF2B5EF4-FFF2-40B4-BE49-F238E27FC236}">
                  <a16:creationId xmlns:a16="http://schemas.microsoft.com/office/drawing/2014/main" id="{8AC68587-7787-82E9-A318-CADACDCD54FE}"/>
                </a:ext>
              </a:extLst>
            </p:cNvPr>
            <p:cNvSpPr txBox="1"/>
            <p:nvPr/>
          </p:nvSpPr>
          <p:spPr>
            <a:xfrm>
              <a:off x="261804" y="1286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rPr lang="en-US" dirty="0"/>
                <a:t>6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173233629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1C6ADB-BF6D-2CA9-5266-74361FB7F6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EB44A0A4-DFA4-3415-FB51-019CFC6164A9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3C2591DF-72BF-E901-08D4-FCB063B6D8AA}"/>
              </a:ext>
            </a:extLst>
          </p:cNvPr>
          <p:cNvSpPr txBox="1"/>
          <p:nvPr/>
        </p:nvSpPr>
        <p:spPr>
          <a:xfrm>
            <a:off x="8564880" y="3888736"/>
            <a:ext cx="15382807" cy="8663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000" dirty="0">
                <a:solidFill>
                  <a:schemeClr val="tx1"/>
                </a:solidFill>
                <a:latin typeface="Open Sans" panose="020B0606030504020204" pitchFamily="34" charset="0"/>
              </a:rPr>
              <a:t>उच्च भूमि वाले क्षेत्रों और मार्गों की पूर्व पहचान करें</a:t>
            </a:r>
            <a:endParaRPr lang="en-US" sz="6000" dirty="0">
              <a:solidFill>
                <a:schemeClr val="tx1"/>
              </a:solidFill>
              <a:latin typeface="Open Sans" panose="020B0606030504020204" pitchFamily="34" charset="0"/>
            </a:endParaRP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000" dirty="0">
                <a:solidFill>
                  <a:schemeClr val="tx1"/>
                </a:solidFill>
                <a:latin typeface="Open Sans" panose="020B0606030504020204" pitchFamily="34" charset="0"/>
              </a:rPr>
              <a:t>लोड क्रम: पहले शांत नेताओं को लोड करें; ओवरलोडिंग से बचें; प्रजातियों/लिंग के लिए विभाजित करें</a:t>
            </a:r>
            <a:endParaRPr lang="en-US" sz="6000" dirty="0">
              <a:solidFill>
                <a:schemeClr val="tx1"/>
              </a:solidFill>
              <a:latin typeface="Open Sans" panose="020B0606030504020204" pitchFamily="34" charset="0"/>
            </a:endParaRP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000" dirty="0">
                <a:solidFill>
                  <a:schemeClr val="tx1"/>
                </a:solidFill>
                <a:latin typeface="Open Sans" panose="020B0606030504020204" pitchFamily="34" charset="0"/>
              </a:rPr>
              <a:t>हवा का संचार और विश्राम स्टॉप; ; हर 4–6 घंटे में कम से कम पानी दें</a:t>
            </a:r>
            <a:endParaRPr lang="en-US" sz="6000" dirty="0">
              <a:solidFill>
                <a:schemeClr val="tx1"/>
              </a:solidFill>
              <a:latin typeface="Open Sans" panose="020B0606030504020204" pitchFamily="34" charset="0"/>
            </a:endParaRP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000" dirty="0">
                <a:solidFill>
                  <a:schemeClr val="tx1"/>
                </a:solidFill>
                <a:latin typeface="Open Sans" panose="020B0606030504020204" pitchFamily="34" charset="0"/>
              </a:rPr>
              <a:t>जानवरों को मालिकों से जोड़ना और प्रकट करना; उतारने पर सुरक्षा</a:t>
            </a:r>
            <a:endParaRPr lang="en-US" sz="6000" dirty="0">
              <a:solidFill>
                <a:schemeClr val="tx1"/>
              </a:solidFill>
              <a:latin typeface="Open Sans" panose="020B0606030504020204" pitchFamily="34" charset="0"/>
            </a:endParaRP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59010DE9-F3EA-40DD-48E6-92DA60E2ED8F}"/>
              </a:ext>
            </a:extLst>
          </p:cNvPr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1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FA2B1C0A-DE80-9C8F-CF10-164F7E7244C0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A3F7092F-9146-1AF1-98AC-41B2E77349A2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30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02E3A349-8947-243C-F12A-C8C4A9CE3674}"/>
              </a:ext>
            </a:extLst>
          </p:cNvPr>
          <p:cNvSpPr txBox="1"/>
          <p:nvPr/>
        </p:nvSpPr>
        <p:spPr>
          <a:xfrm>
            <a:off x="742863" y="2812493"/>
            <a:ext cx="7113118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hi-IN" b="0" dirty="0"/>
              <a:t>निकासी और परिवहन योजना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ADB102-9473-36D7-DA75-72BE92923472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10914" y="44334"/>
            <a:ext cx="2160000" cy="2376000"/>
          </a:xfrm>
          <a:prstGeom prst="rect">
            <a:avLst/>
          </a:prstGeom>
        </p:spPr>
      </p:pic>
      <p:pic>
        <p:nvPicPr>
          <p:cNvPr id="2" name="Picture 2" descr="International transport of animals - European Committee on Legal  Co-operation">
            <a:extLst>
              <a:ext uri="{FF2B5EF4-FFF2-40B4-BE49-F238E27FC236}">
                <a16:creationId xmlns:a16="http://schemas.microsoft.com/office/drawing/2014/main" id="{AF3D0A87-3AED-A2C2-30B9-B1F53BA90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63" y="6858000"/>
            <a:ext cx="7113118" cy="558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316024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3F88DB-3ED3-2019-71ED-C869D32EDF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D7A79550-C328-9579-D260-EA19254CBCAF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386E8B31-8780-0970-EA22-CF3EF02E3962}"/>
              </a:ext>
            </a:extLst>
          </p:cNvPr>
          <p:cNvSpPr txBox="1"/>
          <p:nvPr/>
        </p:nvSpPr>
        <p:spPr>
          <a:xfrm>
            <a:off x="8564880" y="3888736"/>
            <a:ext cx="15382807" cy="920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600" dirty="0">
                <a:solidFill>
                  <a:schemeClr val="tx1"/>
                </a:solidFill>
                <a:latin typeface="Open Sans" panose="020B0606030504020204" pitchFamily="34" charset="0"/>
              </a:rPr>
              <a:t>उच्च जोखिम वाले क्षेत्र: बाढ़ का मलबा, जलमग्न खेत, लकड़ियों के ढेर, गोदाम</a:t>
            </a:r>
            <a:endParaRPr lang="en-US" sz="6600" dirty="0">
              <a:solidFill>
                <a:schemeClr val="tx1"/>
              </a:solidFill>
              <a:latin typeface="Open Sans" panose="020B0606030504020204" pitchFamily="34" charset="0"/>
            </a:endParaRP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600" dirty="0">
                <a:solidFill>
                  <a:schemeClr val="tx1"/>
                </a:solidFill>
                <a:latin typeface="Open Sans" panose="020B0606030504020204" pitchFamily="34" charset="0"/>
              </a:rPr>
              <a:t>चिकित्सकीय रूप से महत्वपूर्ण साँप (भारत): </a:t>
            </a: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</a:rPr>
              <a:t>Russell’s viper, Echis, cobras, kraits, saw‑scaled viper</a:t>
            </a: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600" dirty="0">
                <a:solidFill>
                  <a:schemeClr val="tx1"/>
                </a:solidFill>
                <a:latin typeface="Open Sans" panose="020B0606030504020204" pitchFamily="34" charset="0"/>
              </a:rPr>
              <a:t>पशुओं में लक्षण: भौंकना </a:t>
            </a: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</a:rPr>
              <a:t>/</a:t>
            </a:r>
            <a:r>
              <a:rPr lang="hi-IN" sz="6600" dirty="0">
                <a:solidFill>
                  <a:schemeClr val="tx1"/>
                </a:solidFill>
                <a:latin typeface="Open Sans" panose="020B0606030504020204" pitchFamily="34" charset="0"/>
              </a:rPr>
              <a:t>संकोच(collaspe), रक्तस्राव/सूजन (</a:t>
            </a: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</a:rPr>
              <a:t>viper</a:t>
            </a:r>
            <a:r>
              <a:rPr lang="hi-IN" sz="6600" dirty="0">
                <a:solidFill>
                  <a:schemeClr val="tx1"/>
                </a:solidFill>
                <a:latin typeface="Open Sans" panose="020B0606030504020204" pitchFamily="34" charset="0"/>
              </a:rPr>
              <a:t>), लकवा (</a:t>
            </a:r>
            <a:r>
              <a:rPr lang="hi-IN" sz="6400" dirty="0">
                <a:solidFill>
                  <a:schemeClr val="tx1"/>
                </a:solidFill>
              </a:rPr>
              <a:t>न्यूरोटॉक्सिक)</a:t>
            </a:r>
            <a:endParaRPr lang="en-US" sz="6600" dirty="0">
              <a:solidFill>
                <a:schemeClr val="tx1"/>
              </a:solidFill>
              <a:latin typeface="Open Sans" panose="020B0606030504020204" pitchFamily="34" charset="0"/>
            </a:endParaRP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E97BD88B-F6EE-2309-9ACB-4BB10FCFAC4E}"/>
              </a:ext>
            </a:extLst>
          </p:cNvPr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1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6F81E00E-1F62-CC2D-44F0-D45442A53D55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1DBF5883-214F-2D21-BF7F-E92C3F1A8BDA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31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1EF76F6E-E0F4-84CB-DA06-DEE37096DBD6}"/>
              </a:ext>
            </a:extLst>
          </p:cNvPr>
          <p:cNvSpPr txBox="1"/>
          <p:nvPr/>
        </p:nvSpPr>
        <p:spPr>
          <a:xfrm>
            <a:off x="742863" y="2812493"/>
            <a:ext cx="7113118" cy="3482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hi-IN" b="0" dirty="0"/>
              <a:t>नागिन का डंक: जोखिम और पहचान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54F3B9-D12A-023E-F838-276F022EC4AD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10914" y="44334"/>
            <a:ext cx="2160000" cy="23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115738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564278-939A-C94A-2599-A3EB4F1D26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745E575E-D37C-0D0F-E5ED-258FB0960D59}"/>
              </a:ext>
            </a:extLst>
          </p:cNvPr>
          <p:cNvSpPr txBox="1"/>
          <p:nvPr/>
        </p:nvSpPr>
        <p:spPr>
          <a:xfrm>
            <a:off x="8784771" y="5351787"/>
            <a:ext cx="15382807" cy="4791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857250" indent="-857250">
              <a:lnSpc>
                <a:spcPct val="100000"/>
              </a:lnSpc>
              <a:buFont typeface="Arial" panose="020B0604020202020204" pitchFamily="34" charset="0"/>
              <a:buChar char="•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400" dirty="0">
                <a:solidFill>
                  <a:schemeClr val="tx1"/>
                </a:solidFill>
              </a:rPr>
              <a:t>न्यूरोटॉक्सिक</a:t>
            </a:r>
            <a:r>
              <a:rPr lang="en-US" sz="9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          </a:t>
            </a:r>
          </a:p>
          <a:p>
            <a:pPr marL="857250" indent="-857250">
              <a:lnSpc>
                <a:spcPct val="100000"/>
              </a:lnSpc>
              <a:buFont typeface="Arial" panose="020B0604020202020204" pitchFamily="34" charset="0"/>
              <a:buChar char="•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400" dirty="0">
                <a:solidFill>
                  <a:schemeClr val="tx1"/>
                </a:solidFill>
              </a:rPr>
              <a:t>हेमोटॉक्सिक</a:t>
            </a:r>
            <a:r>
              <a:rPr lang="en-US" sz="9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         </a:t>
            </a:r>
          </a:p>
          <a:p>
            <a:pPr marL="857250" indent="-857250">
              <a:lnSpc>
                <a:spcPct val="100000"/>
              </a:lnSpc>
              <a:buFont typeface="Arial" panose="020B0604020202020204" pitchFamily="34" charset="0"/>
              <a:buChar char="•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400" dirty="0">
                <a:solidFill>
                  <a:schemeClr val="tx1"/>
                </a:solidFill>
              </a:rPr>
              <a:t>मायोटॉक्सिक</a:t>
            </a:r>
            <a:r>
              <a:rPr lang="en-US" sz="9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8F5EBA8C-4B1D-FB65-5D83-EEAF776E94D2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07062A01-377D-FD57-53F4-D619C0422EB3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32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624CBB00-7E27-CBA9-DE58-8F00D806E072}"/>
              </a:ext>
            </a:extLst>
          </p:cNvPr>
          <p:cNvSpPr txBox="1"/>
          <p:nvPr/>
        </p:nvSpPr>
        <p:spPr>
          <a:xfrm>
            <a:off x="742862" y="2812493"/>
            <a:ext cx="7715338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hi-IN" b="0" dirty="0"/>
              <a:t>वेनम वर्गीकरण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D411023-11A3-FE53-EE3A-D8CCC576EF04}"/>
              </a:ext>
            </a:extLst>
          </p:cNvPr>
          <p:cNvCxnSpPr/>
          <p:nvPr/>
        </p:nvCxnSpPr>
        <p:spPr>
          <a:xfrm>
            <a:off x="8784771" y="518657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3175118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E189D8-6335-D148-C847-6A91D0B90D3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IN" smtClean="0"/>
              <a:pPr/>
              <a:t>33</a:t>
            </a:fld>
            <a:endParaRPr lang="en-IN"/>
          </a:p>
        </p:txBody>
      </p:sp>
      <p:pic>
        <p:nvPicPr>
          <p:cNvPr id="3" name="Picture 2" descr="naja naja">
            <a:extLst>
              <a:ext uri="{FF2B5EF4-FFF2-40B4-BE49-F238E27FC236}">
                <a16:creationId xmlns:a16="http://schemas.microsoft.com/office/drawing/2014/main" id="{8AFD0796-2FFC-1704-EA70-F27DBD535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4594" y="2683989"/>
            <a:ext cx="9209949" cy="101293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Content Placeholder 1">
            <a:extLst>
              <a:ext uri="{FF2B5EF4-FFF2-40B4-BE49-F238E27FC236}">
                <a16:creationId xmlns:a16="http://schemas.microsoft.com/office/drawing/2014/main" id="{1570116A-4D9C-3020-17D3-77E40DB74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9021" y="2683988"/>
            <a:ext cx="9209950" cy="1012934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urse Purpose">
            <a:extLst>
              <a:ext uri="{FF2B5EF4-FFF2-40B4-BE49-F238E27FC236}">
                <a16:creationId xmlns:a16="http://schemas.microsoft.com/office/drawing/2014/main" id="{2A1F4DE6-0DCA-9158-99AA-97A532A61164}"/>
              </a:ext>
            </a:extLst>
          </p:cNvPr>
          <p:cNvSpPr txBox="1"/>
          <p:nvPr/>
        </p:nvSpPr>
        <p:spPr>
          <a:xfrm>
            <a:off x="3911192" y="902662"/>
            <a:ext cx="16561615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dirty="0"/>
              <a:t>Snakes of concern in India</a:t>
            </a:r>
          </a:p>
        </p:txBody>
      </p:sp>
    </p:spTree>
    <p:extLst>
      <p:ext uri="{BB962C8B-B14F-4D97-AF65-F5344CB8AC3E}">
        <p14:creationId xmlns:p14="http://schemas.microsoft.com/office/powerpoint/2010/main" val="3100495506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3F27DD-F9F8-1A93-4D84-DF7D96D46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3E5553-8223-E3C1-3FB5-CAC50F1F242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IN" smtClean="0"/>
              <a:pPr/>
              <a:t>34</a:t>
            </a:fld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78853C-3A04-BE40-7013-7BFB0C27F9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44594" y="2748088"/>
            <a:ext cx="9209949" cy="10001151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222CD2A-780E-A530-5A79-61E0FB58F2AB}"/>
              </a:ext>
            </a:extLst>
          </p:cNvPr>
          <p:cNvGrpSpPr/>
          <p:nvPr/>
        </p:nvGrpSpPr>
        <p:grpSpPr>
          <a:xfrm>
            <a:off x="12790278" y="2683988"/>
            <a:ext cx="8587436" cy="10129349"/>
            <a:chOff x="12790278" y="2683988"/>
            <a:chExt cx="8587436" cy="10129349"/>
          </a:xfrm>
        </p:grpSpPr>
        <p:pic>
          <p:nvPicPr>
            <p:cNvPr id="4" name="Content Placeholder 1">
              <a:extLst>
                <a:ext uri="{FF2B5EF4-FFF2-40B4-BE49-F238E27FC236}">
                  <a16:creationId xmlns:a16="http://schemas.microsoft.com/office/drawing/2014/main" id="{E9F77D29-A5CF-141E-D1C9-FBD4FA49D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790278" y="2683988"/>
              <a:ext cx="8587436" cy="101293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03B7C35-83B8-21B8-8467-BD9481182A21}"/>
                </a:ext>
              </a:extLst>
            </p:cNvPr>
            <p:cNvSpPr txBox="1"/>
            <p:nvPr/>
          </p:nvSpPr>
          <p:spPr>
            <a:xfrm>
              <a:off x="13165138" y="2748088"/>
              <a:ext cx="7837715" cy="830997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altLang="en-US" sz="4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Saw Scaled Viper</a:t>
              </a:r>
            </a:p>
          </p:txBody>
        </p:sp>
      </p:grpSp>
      <p:sp>
        <p:nvSpPr>
          <p:cNvPr id="7" name="Course Purpose">
            <a:extLst>
              <a:ext uri="{FF2B5EF4-FFF2-40B4-BE49-F238E27FC236}">
                <a16:creationId xmlns:a16="http://schemas.microsoft.com/office/drawing/2014/main" id="{F0A8FA88-7D28-F7A7-F3EB-024BF84D2721}"/>
              </a:ext>
            </a:extLst>
          </p:cNvPr>
          <p:cNvSpPr txBox="1"/>
          <p:nvPr/>
        </p:nvSpPr>
        <p:spPr>
          <a:xfrm>
            <a:off x="3911192" y="902662"/>
            <a:ext cx="16561615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dirty="0"/>
              <a:t>Snakes of concern in India</a:t>
            </a:r>
          </a:p>
        </p:txBody>
      </p:sp>
    </p:spTree>
    <p:extLst>
      <p:ext uri="{BB962C8B-B14F-4D97-AF65-F5344CB8AC3E}">
        <p14:creationId xmlns:p14="http://schemas.microsoft.com/office/powerpoint/2010/main" val="3242594217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2C9750-081F-E626-3335-4FA6E48634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F7D0C9F3-F525-C2ED-77F8-2EB4E84B7866}"/>
              </a:ext>
            </a:extLst>
          </p:cNvPr>
          <p:cNvSpPr txBox="1"/>
          <p:nvPr/>
        </p:nvSpPr>
        <p:spPr>
          <a:xfrm>
            <a:off x="8784771" y="5351787"/>
            <a:ext cx="15382807" cy="8027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857250" indent="-85725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4400" dirty="0">
                <a:solidFill>
                  <a:schemeClr val="tx1"/>
                </a:solidFill>
                <a:latin typeface="Open Sans" panose="020B0606030504020204" pitchFamily="34" charset="0"/>
              </a:rPr>
              <a:t>कांपना</a:t>
            </a:r>
          </a:p>
          <a:p>
            <a:pPr marL="857250" indent="-85725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4400" dirty="0">
                <a:solidFill>
                  <a:schemeClr val="tx1"/>
                </a:solidFill>
                <a:latin typeface="Open Sans" panose="020B0606030504020204" pitchFamily="34" charset="0"/>
              </a:rPr>
              <a:t>उल्टी करना</a:t>
            </a:r>
            <a:endParaRPr lang="en-US" sz="4400" dirty="0">
              <a:solidFill>
                <a:schemeClr val="tx1"/>
              </a:solidFill>
              <a:latin typeface="Open Sans" panose="020B0606030504020204" pitchFamily="34" charset="0"/>
            </a:endParaRPr>
          </a:p>
          <a:p>
            <a:pPr marL="857250" indent="-85725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4400" dirty="0">
                <a:solidFill>
                  <a:schemeClr val="tx1"/>
                </a:solidFill>
                <a:latin typeface="Open Sans" panose="020B0606030504020204" pitchFamily="34" charset="0"/>
              </a:rPr>
              <a:t>लार, थूकना, झाग बनाना</a:t>
            </a:r>
            <a:endParaRPr lang="en-US" sz="4400" dirty="0">
              <a:solidFill>
                <a:schemeClr val="tx1"/>
              </a:solidFill>
              <a:latin typeface="Open Sans" panose="020B0606030504020204" pitchFamily="34" charset="0"/>
            </a:endParaRPr>
          </a:p>
          <a:p>
            <a:pPr marL="857250" indent="-85725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4400" dirty="0">
                <a:solidFill>
                  <a:schemeClr val="tx1"/>
                </a:solidFill>
                <a:latin typeface="Open Sans" panose="020B0606030504020204" pitchFamily="34" charset="0"/>
              </a:rPr>
              <a:t>दस्त</a:t>
            </a:r>
            <a:endParaRPr lang="en-US" sz="4400" dirty="0">
              <a:solidFill>
                <a:schemeClr val="tx1"/>
              </a:solidFill>
              <a:latin typeface="Open Sans" panose="020B0606030504020204" pitchFamily="34" charset="0"/>
            </a:endParaRPr>
          </a:p>
          <a:p>
            <a:pPr marL="857250" indent="-85725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4400" dirty="0">
                <a:solidFill>
                  <a:schemeClr val="tx1"/>
                </a:solidFill>
                <a:latin typeface="Open Sans" panose="020B0606030504020204" pitchFamily="34" charset="0"/>
              </a:rPr>
              <a:t>पीठ के पैरों में कमजोरी और अस्थिरता</a:t>
            </a:r>
          </a:p>
          <a:p>
            <a:pPr marL="857250" indent="-85725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4400" dirty="0">
                <a:solidFill>
                  <a:schemeClr val="tx1"/>
                </a:solidFill>
                <a:latin typeface="Open Sans" panose="020B0606030504020204" pitchFamily="34" charset="0"/>
              </a:rPr>
              <a:t>बड़ी हुई पुतलियाँ</a:t>
            </a:r>
            <a:endParaRPr lang="en-US" sz="4400" dirty="0">
              <a:solidFill>
                <a:schemeClr val="tx1"/>
              </a:solidFill>
              <a:latin typeface="Open Sans" panose="020B0606030504020204" pitchFamily="34" charset="0"/>
            </a:endParaRPr>
          </a:p>
          <a:p>
            <a:pPr marL="857250" indent="-85725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4400" dirty="0">
                <a:solidFill>
                  <a:schemeClr val="tx1"/>
                </a:solidFill>
                <a:latin typeface="Open Sans" panose="020B0606030504020204" pitchFamily="34" charset="0"/>
              </a:rPr>
              <a:t>श्वसन संकट</a:t>
            </a:r>
          </a:p>
          <a:p>
            <a:pPr marL="857250" indent="-85725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4400" dirty="0">
                <a:solidFill>
                  <a:schemeClr val="tx1"/>
                </a:solidFill>
                <a:latin typeface="Open Sans" panose="020B0606030504020204" pitchFamily="34" charset="0"/>
              </a:rPr>
              <a:t>पेशाब में खून</a:t>
            </a:r>
            <a:endParaRPr lang="en-US" sz="4400" dirty="0">
              <a:solidFill>
                <a:schemeClr val="tx1"/>
              </a:solidFill>
              <a:latin typeface="Open Sans" panose="020B0606030504020204" pitchFamily="34" charset="0"/>
            </a:endParaRPr>
          </a:p>
          <a:p>
            <a:pPr marL="857250" indent="-85725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4400" dirty="0">
                <a:solidFill>
                  <a:schemeClr val="tx1"/>
                </a:solidFill>
                <a:latin typeface="Open Sans" panose="020B0606030504020204" pitchFamily="34" charset="0"/>
              </a:rPr>
              <a:t>काटने के घाव के क्षेत्र में या उसके चारों ओर सूजन</a:t>
            </a:r>
            <a:endParaRPr lang="en-US" sz="4400" dirty="0">
              <a:solidFill>
                <a:schemeClr val="tx1"/>
              </a:solidFill>
              <a:latin typeface="Open Sans" panose="020B0606030504020204" pitchFamily="34" charset="0"/>
            </a:endParaRPr>
          </a:p>
          <a:p>
            <a:pPr marL="857250" indent="-85725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4400" dirty="0">
                <a:solidFill>
                  <a:schemeClr val="tx1"/>
                </a:solidFill>
                <a:latin typeface="Open Sans" panose="020B0606030504020204" pitchFamily="34" charset="0"/>
              </a:rPr>
              <a:t>काटने के घाव से लगातार खून बहना</a:t>
            </a:r>
            <a:endParaRPr lang="en-US" sz="4400" dirty="0">
              <a:solidFill>
                <a:schemeClr val="tx1"/>
              </a:solidFill>
              <a:latin typeface="Open Sans" panose="020B0606030504020204" pitchFamily="34" charset="0"/>
            </a:endParaRP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B8E8BB99-D76C-78A4-841A-D55EB1FC5AC2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46642C49-3648-8A5C-A0DD-17E59B2CF42C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35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7C6EC954-7B33-D56D-6252-7FCA1FC8BE3C}"/>
              </a:ext>
            </a:extLst>
          </p:cNvPr>
          <p:cNvSpPr txBox="1"/>
          <p:nvPr/>
        </p:nvSpPr>
        <p:spPr>
          <a:xfrm>
            <a:off x="742862" y="2812493"/>
            <a:ext cx="7715338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hi-IN" b="0" dirty="0"/>
              <a:t>सर्पदंश के नैदानिक लक्षण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F40F170-0A73-E275-4ECB-21AC9D858293}"/>
              </a:ext>
            </a:extLst>
          </p:cNvPr>
          <p:cNvCxnSpPr/>
          <p:nvPr/>
        </p:nvCxnSpPr>
        <p:spPr>
          <a:xfrm>
            <a:off x="8784771" y="518657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447338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45CCD1-3585-E0FF-EE9F-180059B12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E5974810-3D21-28AD-3FE3-503BBA935D54}"/>
              </a:ext>
            </a:extLst>
          </p:cNvPr>
          <p:cNvSpPr txBox="1"/>
          <p:nvPr/>
        </p:nvSpPr>
        <p:spPr>
          <a:xfrm>
            <a:off x="8784771" y="5351787"/>
            <a:ext cx="15382807" cy="8653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857250" indent="-85725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5000" dirty="0">
                <a:solidFill>
                  <a:schemeClr val="tx1"/>
                </a:solidFill>
                <a:latin typeface="Open Sans" panose="020B0606030504020204" pitchFamily="34" charset="0"/>
              </a:rPr>
              <a:t>दूर हटें; आश्वासन दें; गतिविधि को कम करें - यदि संभव हो तो ले जाएं</a:t>
            </a:r>
            <a:endParaRPr lang="en-US" sz="5000" dirty="0">
              <a:solidFill>
                <a:schemeClr val="tx1"/>
              </a:solidFill>
              <a:latin typeface="Open Sans" panose="020B0606030504020204" pitchFamily="34" charset="0"/>
            </a:endParaRPr>
          </a:p>
          <a:p>
            <a:pPr marL="857250" indent="-85725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5000" dirty="0">
                <a:solidFill>
                  <a:schemeClr val="tx1"/>
                </a:solidFill>
                <a:latin typeface="Open Sans" panose="020B0606030504020204" pitchFamily="34" charset="0"/>
              </a:rPr>
              <a:t>एक स्पलिंट के साथ अंग को अचल करें; कॉलर/हैटर/गहने हटाएं</a:t>
            </a:r>
            <a:endParaRPr lang="en-US" sz="5000" dirty="0">
              <a:solidFill>
                <a:schemeClr val="tx1"/>
              </a:solidFill>
              <a:latin typeface="Open Sans" panose="020B0606030504020204" pitchFamily="34" charset="0"/>
            </a:endParaRPr>
          </a:p>
          <a:p>
            <a:pPr marL="857250" indent="-85725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5000" dirty="0">
                <a:solidFill>
                  <a:schemeClr val="tx1"/>
                </a:solidFill>
                <a:latin typeface="Open Sans" panose="020B0606030504020204" pitchFamily="34" charset="0"/>
              </a:rPr>
              <a:t>दिल के स्तर पर काटें रखें; सूजन के किनारे को चिह्नित करें; समय रिकॉर्ड करें</a:t>
            </a:r>
            <a:endParaRPr lang="en-US" sz="5000" dirty="0">
              <a:solidFill>
                <a:schemeClr val="tx1"/>
              </a:solidFill>
              <a:latin typeface="Open Sans" panose="020B0606030504020204" pitchFamily="34" charset="0"/>
            </a:endParaRPr>
          </a:p>
          <a:p>
            <a:pPr marL="857250" indent="-85725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5000" dirty="0">
                <a:solidFill>
                  <a:schemeClr val="tx1"/>
                </a:solidFill>
                <a:latin typeface="Open Sans" panose="020B0606030504020204" pitchFamily="34" charset="0"/>
              </a:rPr>
              <a:t>यात्रा के दौरान श्वास और चेतना की निगरानी करें</a:t>
            </a:r>
            <a:endParaRPr lang="en-US" sz="5000" dirty="0">
              <a:solidFill>
                <a:schemeClr val="tx1"/>
              </a:solidFill>
              <a:latin typeface="Open Sans" panose="020B0606030504020204" pitchFamily="34" charset="0"/>
            </a:endParaRPr>
          </a:p>
          <a:p>
            <a:pPr marL="857250" indent="-85725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5000" dirty="0">
                <a:solidFill>
                  <a:schemeClr val="tx1"/>
                </a:solidFill>
                <a:latin typeface="Open Sans" panose="020B0606030504020204" pitchFamily="34" charset="0"/>
              </a:rPr>
              <a:t>यदि जानवर को साँस लेने में परेशानी हो रही है तो ऑक्सीजन प्रदान करना। </a:t>
            </a:r>
          </a:p>
          <a:p>
            <a:pPr marL="857250" indent="-85725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5000" dirty="0">
                <a:solidFill>
                  <a:schemeClr val="tx1"/>
                </a:solidFill>
                <a:latin typeface="Open Sans" panose="020B0606030504020204" pitchFamily="34" charset="0"/>
              </a:rPr>
              <a:t>पोषण संबंधी सहायता</a:t>
            </a:r>
            <a:endParaRPr lang="en-US" sz="5000" dirty="0">
              <a:solidFill>
                <a:schemeClr val="tx1"/>
              </a:solidFill>
              <a:latin typeface="Open Sans" panose="020B0606030504020204" pitchFamily="34" charset="0"/>
            </a:endParaRP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5B84C002-C186-1A55-1119-980B10DD5882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6FD2AE43-916E-EEF0-B3E3-2614F22EE586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36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EA5809E6-4A12-71BB-49BF-BE098AD930C2}"/>
              </a:ext>
            </a:extLst>
          </p:cNvPr>
          <p:cNvSpPr txBox="1"/>
          <p:nvPr/>
        </p:nvSpPr>
        <p:spPr>
          <a:xfrm>
            <a:off x="742862" y="2812493"/>
            <a:ext cx="7715338" cy="3482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hi-IN" b="0" dirty="0"/>
              <a:t>सांप के काटने: करने योग्य बातें </a:t>
            </a:r>
            <a:r>
              <a:rPr lang="hi-IN" sz="6600" b="0" dirty="0"/>
              <a:t>(जानवरों के लिए पहला सहायता)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8426F91-84C6-B75B-7136-EA2D97E176DB}"/>
              </a:ext>
            </a:extLst>
          </p:cNvPr>
          <p:cNvCxnSpPr/>
          <p:nvPr/>
        </p:nvCxnSpPr>
        <p:spPr>
          <a:xfrm>
            <a:off x="8784771" y="518657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9440700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42B6AC-6131-B6C7-78F9-DF21A0A314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FA78232B-27C1-88EC-FD0A-DB3A955FAB7F}"/>
              </a:ext>
            </a:extLst>
          </p:cNvPr>
          <p:cNvSpPr txBox="1"/>
          <p:nvPr/>
        </p:nvSpPr>
        <p:spPr>
          <a:xfrm>
            <a:off x="8784771" y="4754722"/>
            <a:ext cx="15382807" cy="8150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857250" indent="-85725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5400" dirty="0">
                <a:solidFill>
                  <a:schemeClr val="tx1"/>
                </a:solidFill>
                <a:latin typeface="Open Sans" panose="020B0606030504020204" pitchFamily="34" charset="0"/>
              </a:rPr>
              <a:t>कोई काटना/चूसना/बर्फ/बिजली के झटके/जड़ी-बूटियों के उपचार नहीं</a:t>
            </a:r>
            <a:endParaRPr lang="en-US" sz="5400" dirty="0">
              <a:solidFill>
                <a:schemeClr val="tx1"/>
              </a:solidFill>
              <a:latin typeface="Open Sans" panose="020B0606030504020204" pitchFamily="34" charset="0"/>
            </a:endParaRPr>
          </a:p>
          <a:p>
            <a:pPr marL="857250" indent="-85725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5400" dirty="0">
                <a:solidFill>
                  <a:schemeClr val="tx1"/>
                </a:solidFill>
                <a:latin typeface="Open Sans" panose="020B0606030504020204" pitchFamily="34" charset="0"/>
              </a:rPr>
              <a:t>कोई कड़ा टूरनीकेट नहीं - इस्कीमिया/ऊतक क्षति को बढ़ाता है</a:t>
            </a:r>
            <a:endParaRPr lang="en-US" sz="5400" dirty="0">
              <a:solidFill>
                <a:schemeClr val="tx1"/>
              </a:solidFill>
              <a:latin typeface="Open Sans" panose="020B0606030504020204" pitchFamily="34" charset="0"/>
            </a:endParaRPr>
          </a:p>
          <a:p>
            <a:pPr marL="857250" indent="-85725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5400" dirty="0">
                <a:solidFill>
                  <a:schemeClr val="tx1"/>
                </a:solidFill>
                <a:latin typeface="Open Sans" panose="020B0606030504020204" pitchFamily="34" charset="0"/>
              </a:rPr>
              <a:t>घाव पर दूध से धोने से बचें; शराब/कॉफी के उपयोग </a:t>
            </a:r>
            <a:r>
              <a:rPr lang="hi-IN" sz="6000" dirty="0">
                <a:solidFill>
                  <a:schemeClr val="tx1"/>
                </a:solidFill>
                <a:latin typeface="Open Sans" panose="020B0606030504020204" pitchFamily="34" charset="0"/>
              </a:rPr>
              <a:t>से </a:t>
            </a:r>
            <a:r>
              <a:rPr lang="hi-IN" sz="6000" dirty="0"/>
              <a:t> </a:t>
            </a:r>
            <a:r>
              <a:rPr lang="hi-IN" sz="5400" dirty="0">
                <a:solidFill>
                  <a:schemeClr val="tx1"/>
                </a:solidFill>
                <a:latin typeface="Open Sans" panose="020B0606030504020204" pitchFamily="34" charset="0"/>
              </a:rPr>
              <a:t>बचें।</a:t>
            </a:r>
            <a:endParaRPr lang="en-US" sz="5400" dirty="0">
              <a:solidFill>
                <a:schemeClr val="tx1"/>
              </a:solidFill>
              <a:latin typeface="Open Sans" panose="020B0606030504020204" pitchFamily="34" charset="0"/>
            </a:endParaRPr>
          </a:p>
          <a:p>
            <a:pPr marL="857250" indent="-85725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5400" dirty="0">
                <a:solidFill>
                  <a:schemeClr val="tx1"/>
                </a:solidFill>
                <a:latin typeface="Open Sans" panose="020B0606030504020204" pitchFamily="34" charset="0"/>
              </a:rPr>
              <a:t>विपर के डंक के लिए दबाव अप्रतिबंधन बंधन की सामान्य अनुशंसा नहीं की जाती है - अधिक जानकारी के लिए पशु चिकित्सक/चिकित्सा मार्गदर्शन का पालन करें।</a:t>
            </a:r>
            <a:endParaRPr lang="en-US" sz="5400" dirty="0">
              <a:solidFill>
                <a:schemeClr val="tx1"/>
              </a:solidFill>
              <a:latin typeface="Open Sans" panose="020B0606030504020204" pitchFamily="34" charset="0"/>
            </a:endParaRP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0AD19E6E-4C47-0B10-C914-EF29621394B2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1A59ABD6-98B9-45B7-9755-2BC9BBF4AAF1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37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8A004D0B-B04D-683F-D9DF-04E618B87710}"/>
              </a:ext>
            </a:extLst>
          </p:cNvPr>
          <p:cNvSpPr txBox="1"/>
          <p:nvPr/>
        </p:nvSpPr>
        <p:spPr>
          <a:xfrm>
            <a:off x="742862" y="2812493"/>
            <a:ext cx="7715338" cy="3297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hi-IN" b="0" dirty="0"/>
              <a:t>सर्पदंश: नहीं करने योग्य बातें </a:t>
            </a:r>
            <a:r>
              <a:rPr lang="hi-IN" sz="6000" b="0" dirty="0"/>
              <a:t>(साक्ष्य के आधार पर)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ABD18F9-25C0-B761-9D58-575CEACF8390}"/>
              </a:ext>
            </a:extLst>
          </p:cNvPr>
          <p:cNvCxnSpPr/>
          <p:nvPr/>
        </p:nvCxnSpPr>
        <p:spPr>
          <a:xfrm>
            <a:off x="8784771" y="454649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163164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01A27E-E5FA-8B4D-E808-B9EA7EBEC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CC2D4069-634D-0603-3AA6-DD27E9B0AD71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2AACFB16-4D64-7953-0727-132303959571}"/>
              </a:ext>
            </a:extLst>
          </p:cNvPr>
          <p:cNvSpPr txBox="1"/>
          <p:nvPr/>
        </p:nvSpPr>
        <p:spPr>
          <a:xfrm>
            <a:off x="8584462" y="2420334"/>
            <a:ext cx="15382807" cy="93374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600" dirty="0">
                <a:solidFill>
                  <a:schemeClr val="tx1"/>
                </a:solidFill>
                <a:latin typeface="Open Sans" panose="020B0606030504020204" pitchFamily="34" charset="0"/>
              </a:rPr>
              <a:t>एंटीवेनम चयन/डोज़िंग - पशु चिकित्सा निर्णय</a:t>
            </a:r>
            <a:endParaRPr lang="en-US" sz="6600" dirty="0">
              <a:solidFill>
                <a:schemeClr val="tx1"/>
              </a:solidFill>
              <a:latin typeface="Open Sans" panose="020B0606030504020204" pitchFamily="34" charset="0"/>
            </a:endParaRP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600" dirty="0">
                <a:solidFill>
                  <a:schemeClr val="tx1"/>
                </a:solidFill>
                <a:latin typeface="Open Sans" panose="020B0606030504020204" pitchFamily="34" charset="0"/>
              </a:rPr>
              <a:t>सहायता: वायु मार्ग/ऑक्सीजन, </a:t>
            </a: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</a:rPr>
              <a:t>IV </a:t>
            </a:r>
            <a:r>
              <a:rPr lang="hi-IN" sz="6600" dirty="0">
                <a:solidFill>
                  <a:schemeClr val="tx1"/>
                </a:solidFill>
                <a:latin typeface="Open Sans" panose="020B0606030504020204" pitchFamily="34" charset="0"/>
              </a:rPr>
              <a:t>तरल पदार्थ, एनाल्जेसिया; एनाफिलैक्सिस के लिए निगरानी करें</a:t>
            </a:r>
            <a:endParaRPr lang="en-US" sz="6600" dirty="0">
              <a:solidFill>
                <a:schemeClr val="tx1"/>
              </a:solidFill>
              <a:latin typeface="Open Sans" panose="020B0606030504020204" pitchFamily="34" charset="0"/>
            </a:endParaRP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600" dirty="0">
                <a:solidFill>
                  <a:schemeClr val="tx1"/>
                </a:solidFill>
                <a:latin typeface="Open Sans" panose="020B0606030504020204" pitchFamily="34" charset="0"/>
              </a:rPr>
              <a:t>न्यूरोटॉक्सिक लक्षणों को वेंटिलेशन सहायता की आवश्यकता हो सकती है</a:t>
            </a:r>
            <a:endParaRPr lang="en-US" sz="6600" dirty="0">
              <a:solidFill>
                <a:schemeClr val="tx1"/>
              </a:solidFill>
              <a:latin typeface="Open Sans" panose="020B0606030504020204" pitchFamily="34" charset="0"/>
            </a:endParaRP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600" dirty="0">
                <a:solidFill>
                  <a:schemeClr val="tx1"/>
                </a:solidFill>
                <a:latin typeface="Open Sans" panose="020B0606030504020204" pitchFamily="34" charset="0"/>
              </a:rPr>
              <a:t>पूर्व-सचेत क्लिनिक; न्यूनतम-गतिशीलता परिवहन</a:t>
            </a:r>
            <a:endParaRPr lang="en-US" sz="6600" dirty="0">
              <a:solidFill>
                <a:schemeClr val="tx1"/>
              </a:solidFill>
              <a:latin typeface="Open Sans" panose="020B0606030504020204" pitchFamily="34" charset="0"/>
            </a:endParaRP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4C8CC4C5-1DC8-D34B-9F1E-C7F2B2BC9A53}"/>
              </a:ext>
            </a:extLst>
          </p:cNvPr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1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F364710C-56B8-C30F-39DC-FACD900E6DFC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F3873762-01A2-BE8A-0AC4-7467E5F6C273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38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B6875DFE-7103-1321-E565-5D02683BF239}"/>
              </a:ext>
            </a:extLst>
          </p:cNvPr>
          <p:cNvSpPr txBox="1"/>
          <p:nvPr/>
        </p:nvSpPr>
        <p:spPr>
          <a:xfrm>
            <a:off x="742863" y="2812493"/>
            <a:ext cx="7113118" cy="3482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hi-IN" b="0" dirty="0"/>
              <a:t>साँप के काटने: पशु चिकित्सा देखभाल और परिवहन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2CE902-D538-E653-FFBA-C5BD21EF66F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10914" y="44334"/>
            <a:ext cx="2160000" cy="23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259741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90B610-DBEF-C412-A7CF-BA979FA67C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53D7017C-D886-5D04-0552-26FBE5986AF8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287CFA5B-DBC0-29B2-5868-65DC3F43C12F}"/>
              </a:ext>
            </a:extLst>
          </p:cNvPr>
          <p:cNvSpPr txBox="1"/>
          <p:nvPr/>
        </p:nvSpPr>
        <p:spPr>
          <a:xfrm>
            <a:off x="8584462" y="2926656"/>
            <a:ext cx="15382807" cy="9806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Pesticides</a:t>
            </a: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hi-IN" sz="6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000" dirty="0">
                <a:solidFill>
                  <a:schemeClr val="tx1"/>
                </a:solidFill>
                <a:latin typeface="Open Sans" panose="020B0606030504020204" pitchFamily="34" charset="0"/>
              </a:rPr>
              <a:t>	(ऑर्गनोफॉस्फेट्स/कार्बामेट्स), चूहों का 			जहर</a:t>
            </a: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</a:rPr>
              <a:t>(rodenticides)</a:t>
            </a:r>
            <a:endParaRPr lang="en-US" sz="6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143000" indent="-1143000">
              <a:buAutoNum type="arabicParenR" startAt="2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000" b="1" dirty="0">
                <a:solidFill>
                  <a:schemeClr val="tx1"/>
                </a:solidFill>
                <a:latin typeface="Open Sans" panose="020B0606030504020204" pitchFamily="34" charset="0"/>
              </a:rPr>
              <a:t>ईंधन</a:t>
            </a:r>
            <a:r>
              <a:rPr lang="hi-IN" sz="6000" dirty="0">
                <a:solidFill>
                  <a:schemeClr val="tx1"/>
                </a:solidFill>
                <a:latin typeface="Open Sans" panose="020B0606030504020204" pitchFamily="34" charset="0"/>
              </a:rPr>
              <a:t>/तेल/रासायनिक रिसाव; धुआं के कारण श्वास लेना</a:t>
            </a:r>
          </a:p>
          <a:p>
            <a:pPr marL="1143000" indent="-1143000">
              <a:buFontTx/>
              <a:buAutoNum type="arabicParenR" startAt="2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000" b="1" dirty="0">
                <a:solidFill>
                  <a:schemeClr val="tx1"/>
                </a:solidFill>
                <a:latin typeface="Open Sans" panose="020B0606030504020204" pitchFamily="34" charset="0"/>
              </a:rPr>
              <a:t>खाना </a:t>
            </a:r>
            <a:r>
              <a:rPr lang="en-US" sz="6000" b="1" dirty="0">
                <a:solidFill>
                  <a:schemeClr val="tx1"/>
                </a:solidFill>
                <a:latin typeface="Open Sans" panose="020B0606030504020204" pitchFamily="34" charset="0"/>
              </a:rPr>
              <a:t>:</a:t>
            </a: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</a:rPr>
              <a:t> </a:t>
            </a:r>
            <a:r>
              <a:rPr lang="hi-IN" sz="6000" dirty="0">
                <a:solidFill>
                  <a:schemeClr val="tx1"/>
                </a:solidFill>
                <a:latin typeface="Open Sans" panose="020B0606030504020204" pitchFamily="34" charset="0"/>
              </a:rPr>
              <a:t>यूरिया/एमोनिया, नाइट्रेट/नाइट्राइट, साइनोजेनिक पौधे, माइकोटॉक्सिन</a:t>
            </a:r>
          </a:p>
          <a:p>
            <a:pPr marL="1143000" indent="-1143000">
              <a:buFontTx/>
              <a:buAutoNum type="arabicParenR" startAt="2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000" b="1" dirty="0">
                <a:solidFill>
                  <a:schemeClr val="tx1"/>
                </a:solidFill>
                <a:latin typeface="Open Sans" panose="020B0606030504020204" pitchFamily="34" charset="0"/>
              </a:rPr>
              <a:t>गृह स्वास्थ्य के विषाक्त पदार्थ: </a:t>
            </a:r>
            <a:r>
              <a:rPr lang="hi-IN" sz="6000" dirty="0">
                <a:solidFill>
                  <a:schemeClr val="tx1"/>
                </a:solidFill>
                <a:latin typeface="Open Sans" panose="020B0606030504020204" pitchFamily="34" charset="0"/>
              </a:rPr>
              <a:t>मानव औषधियाँ, कीटाणुनाशक, बैटरी</a:t>
            </a:r>
            <a:endParaRPr lang="en-US" sz="6000" dirty="0">
              <a:solidFill>
                <a:schemeClr val="tx1"/>
              </a:solidFill>
              <a:latin typeface="Open Sans" panose="020B0606030504020204" pitchFamily="34" charset="0"/>
            </a:endParaRP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FA62FF61-3C98-C517-8954-25D549C722E9}"/>
              </a:ext>
            </a:extLst>
          </p:cNvPr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1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E8A29D71-479E-7227-F93E-781225CA0B1C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9999F3A5-D9A4-65CD-2C9F-54560B310191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39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6981F94D-CE50-71E2-7F0C-CC6502C5FEF4}"/>
              </a:ext>
            </a:extLst>
          </p:cNvPr>
          <p:cNvSpPr txBox="1"/>
          <p:nvPr/>
        </p:nvSpPr>
        <p:spPr>
          <a:xfrm>
            <a:off x="742863" y="2812493"/>
            <a:ext cx="7113118" cy="3482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hi-IN" b="0" dirty="0"/>
              <a:t>विषाक्तता: आपदाओं में सामान्य संपर्क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DC8DFA-9511-132E-2F70-62DB162B81D3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10914" y="44334"/>
            <a:ext cx="2160000" cy="23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94313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711EB4-C3ED-7273-0E01-4A3D454484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2F77172B-EA70-6A03-127C-5284E651BF74}"/>
              </a:ext>
            </a:extLst>
          </p:cNvPr>
          <p:cNvSpPr txBox="1"/>
          <p:nvPr/>
        </p:nvSpPr>
        <p:spPr>
          <a:xfrm>
            <a:off x="8784771" y="5351787"/>
            <a:ext cx="15382807" cy="6267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914400" indent="-914400" algn="just">
              <a:lnSpc>
                <a:spcPct val="15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400" dirty="0">
                <a:solidFill>
                  <a:schemeClr val="tx1"/>
                </a:solidFill>
              </a:rPr>
              <a:t>पशुओं की जान बचाएँ</a:t>
            </a:r>
          </a:p>
          <a:p>
            <a:pPr marL="914400" indent="-914400" algn="just">
              <a:lnSpc>
                <a:spcPct val="15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400" dirty="0">
                <a:solidFill>
                  <a:schemeClr val="tx1"/>
                </a:solidFill>
              </a:rPr>
              <a:t>दुख को रोकें</a:t>
            </a:r>
          </a:p>
          <a:p>
            <a:pPr marL="914400" indent="-914400" algn="just">
              <a:lnSpc>
                <a:spcPct val="15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400" dirty="0">
                <a:solidFill>
                  <a:schemeClr val="tx1"/>
                </a:solidFill>
              </a:rPr>
              <a:t>आर्थिक नुकसान को कम करें</a:t>
            </a:r>
          </a:p>
          <a:p>
            <a:pPr marL="914400" indent="-914400" algn="just">
              <a:lnSpc>
                <a:spcPct val="15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400" dirty="0">
                <a:solidFill>
                  <a:schemeClr val="tx1"/>
                </a:solidFill>
              </a:rPr>
              <a:t>सार्वजनिक स्वास्थ्य बनाए रखें।</a:t>
            </a:r>
            <a:endParaRPr lang="en-US" sz="7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F4131807-2FF8-DD0D-7236-0BF729023147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68AF0C0C-0C64-8E63-D258-4A0872CD7589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4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E582200C-6AFA-E4E5-EA53-285AED5BC613}"/>
              </a:ext>
            </a:extLst>
          </p:cNvPr>
          <p:cNvSpPr txBox="1"/>
          <p:nvPr/>
        </p:nvSpPr>
        <p:spPr>
          <a:xfrm>
            <a:off x="742862" y="2812493"/>
            <a:ext cx="7715337" cy="1092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b="0" dirty="0"/>
              <a:t>पशु बचाव के उद्देश्य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226869C-1974-0E81-AFC3-98A1437A5584}"/>
              </a:ext>
            </a:extLst>
          </p:cNvPr>
          <p:cNvCxnSpPr/>
          <p:nvPr/>
        </p:nvCxnSpPr>
        <p:spPr>
          <a:xfrm>
            <a:off x="8784771" y="518657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0482105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5330D8-AD0E-A6C7-E7E7-CEF6DA638C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0EC27343-F3B7-A45B-2AC6-BBED85E1555F}"/>
              </a:ext>
            </a:extLst>
          </p:cNvPr>
          <p:cNvSpPr txBox="1"/>
          <p:nvPr/>
        </p:nvSpPr>
        <p:spPr>
          <a:xfrm>
            <a:off x="8784771" y="4470088"/>
            <a:ext cx="15382807" cy="7997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857250" indent="-857250">
              <a:lnSpc>
                <a:spcPct val="100000"/>
              </a:lnSpc>
              <a:buFont typeface="Arial" panose="020B0604020202020204" pitchFamily="34" charset="0"/>
              <a:buChar char="•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000" dirty="0">
                <a:solidFill>
                  <a:schemeClr val="tx1"/>
                </a:solidFill>
                <a:latin typeface="Open Sans" panose="020B0606030504020204" pitchFamily="34" charset="0"/>
              </a:rPr>
              <a:t>स्रोत से हटाएं; ताज़ा हवा लेने के लिए</a:t>
            </a:r>
            <a:endParaRPr lang="en-US" sz="6000" dirty="0">
              <a:solidFill>
                <a:schemeClr val="tx1"/>
              </a:solidFill>
              <a:latin typeface="Open Sans" panose="020B0606030504020204" pitchFamily="34" charset="0"/>
            </a:endParaRPr>
          </a:p>
          <a:p>
            <a:pPr marL="857250" indent="-857250">
              <a:lnSpc>
                <a:spcPct val="100000"/>
              </a:lnSpc>
              <a:buFont typeface="Arial" panose="020B0604020202020204" pitchFamily="34" charset="0"/>
              <a:buChar char="•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000" dirty="0">
                <a:solidFill>
                  <a:schemeClr val="tx1"/>
                </a:solidFill>
                <a:latin typeface="Open Sans" panose="020B0606030504020204" pitchFamily="34" charset="0"/>
              </a:rPr>
              <a:t>त्वचा/रोम को पानी से डिकॉन्टेमिनेट करें; बचाने वाले के लिए व्यक्तिगत सुरक्षा उपकरण (</a:t>
            </a: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</a:rPr>
              <a:t>PPE) </a:t>
            </a:r>
            <a:r>
              <a:rPr lang="hi-IN" sz="6000" dirty="0">
                <a:solidFill>
                  <a:schemeClr val="tx1"/>
                </a:solidFill>
                <a:latin typeface="Open Sans" panose="020B0606030504020204" pitchFamily="34" charset="0"/>
              </a:rPr>
              <a:t>का उपयोग करें</a:t>
            </a:r>
            <a:endParaRPr lang="en-US" sz="6000" dirty="0">
              <a:solidFill>
                <a:schemeClr val="tx1"/>
              </a:solidFill>
              <a:latin typeface="Open Sans" panose="020B0606030504020204" pitchFamily="34" charset="0"/>
            </a:endParaRPr>
          </a:p>
          <a:p>
            <a:pPr marL="857250" indent="-857250">
              <a:lnSpc>
                <a:spcPct val="100000"/>
              </a:lnSpc>
              <a:buFont typeface="Arial" panose="020B0604020202020204" pitchFamily="34" charset="0"/>
              <a:buChar char="•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000" dirty="0">
                <a:solidFill>
                  <a:schemeClr val="tx1"/>
                </a:solidFill>
                <a:latin typeface="Open Sans" panose="020B0606030504020204" pitchFamily="34" charset="0"/>
              </a:rPr>
              <a:t>उल्टी करने को प्रेरित न करें जब तक कि पशु चिकित्सक सलाह न दे</a:t>
            </a:r>
            <a:endParaRPr lang="en-US" sz="6000" dirty="0">
              <a:solidFill>
                <a:schemeClr val="tx1"/>
              </a:solidFill>
              <a:latin typeface="Open Sans" panose="020B0606030504020204" pitchFamily="34" charset="0"/>
            </a:endParaRPr>
          </a:p>
          <a:p>
            <a:pPr marL="857250" indent="-857250">
              <a:lnSpc>
                <a:spcPct val="100000"/>
              </a:lnSpc>
              <a:buFont typeface="Arial" panose="020B0604020202020204" pitchFamily="34" charset="0"/>
              <a:buChar char="•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000" dirty="0">
                <a:solidFill>
                  <a:schemeClr val="tx1"/>
                </a:solidFill>
                <a:latin typeface="Open Sans" panose="020B0606030504020204" pitchFamily="34" charset="0"/>
              </a:rPr>
              <a:t>नमूना/लेबल इकट्ठा करें</a:t>
            </a:r>
            <a:r>
              <a:rPr lang="hi-IN" sz="6400" dirty="0"/>
              <a:t> </a:t>
            </a:r>
            <a:r>
              <a:rPr lang="hi-IN" sz="6000" dirty="0">
                <a:solidFill>
                  <a:schemeClr val="tx1"/>
                </a:solidFill>
                <a:latin typeface="Open Sans" panose="020B0606030504020204" pitchFamily="34" charset="0"/>
              </a:rPr>
              <a:t>संभावित विष का पशु चिकित्सक के लिए</a:t>
            </a:r>
            <a:endParaRPr lang="en-US" sz="6000" dirty="0">
              <a:solidFill>
                <a:schemeClr val="tx1"/>
              </a:solidFill>
              <a:latin typeface="Open Sans" panose="020B0606030504020204" pitchFamily="34" charset="0"/>
            </a:endParaRP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7D49ED2C-7371-3614-EE2C-974DE882438E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068ACDDD-470D-BE3E-CF90-57845E21949D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40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3244CFE7-40C5-6661-1B13-16C3885CA79E}"/>
              </a:ext>
            </a:extLst>
          </p:cNvPr>
          <p:cNvSpPr txBox="1"/>
          <p:nvPr/>
        </p:nvSpPr>
        <p:spPr>
          <a:xfrm>
            <a:off x="742862" y="2812493"/>
            <a:ext cx="6996881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hi-IN" b="0" dirty="0"/>
              <a:t>ज़हर: प्राथमिक चिकित्सा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DE257AD-FEEF-ECD1-6F94-3A6214E022C5}"/>
              </a:ext>
            </a:extLst>
          </p:cNvPr>
          <p:cNvCxnSpPr/>
          <p:nvPr/>
        </p:nvCxnSpPr>
        <p:spPr>
          <a:xfrm>
            <a:off x="9004662" y="4123898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402346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7964FC-0ECF-E390-8009-C68BB10CCA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026FB14E-DCD3-489E-1489-9F83F6F5D57F}"/>
              </a:ext>
            </a:extLst>
          </p:cNvPr>
          <p:cNvSpPr txBox="1"/>
          <p:nvPr/>
        </p:nvSpPr>
        <p:spPr>
          <a:xfrm>
            <a:off x="8674824" y="3414276"/>
            <a:ext cx="15382807" cy="87972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857250" indent="-857250">
              <a:lnSpc>
                <a:spcPct val="100000"/>
              </a:lnSpc>
              <a:buFont typeface="Arial" panose="020B0604020202020204" pitchFamily="34" charset="0"/>
              <a:buChar char="•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5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Organophosphate</a:t>
            </a: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hi-IN" sz="5400" dirty="0">
                <a:solidFill>
                  <a:schemeClr val="tx1"/>
                </a:solidFill>
                <a:latin typeface="Open Sans" panose="020B0606030504020204" pitchFamily="34" charset="0"/>
              </a:rPr>
              <a:t>लार उत्पादन, कंपकंपी, बिंदु के आकार की पुतलियाँ — पशुचिकित्सक एट्रोपिन/ऑक्साइम का उपयोग कर सकते हैं</a:t>
            </a:r>
            <a:endParaRPr lang="en-US" sz="5400" dirty="0">
              <a:solidFill>
                <a:schemeClr val="tx1"/>
              </a:solidFill>
              <a:latin typeface="Open Sans" panose="020B0606030504020204" pitchFamily="34" charset="0"/>
            </a:endParaRPr>
          </a:p>
          <a:p>
            <a:pPr marL="857250" indent="-857250">
              <a:lnSpc>
                <a:spcPct val="100000"/>
              </a:lnSpc>
              <a:buFont typeface="Arial" panose="020B0604020202020204" pitchFamily="34" charset="0"/>
              <a:buChar char="•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5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Nitrate/nitrite</a:t>
            </a: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hi-IN" sz="5400" dirty="0">
                <a:solidFill>
                  <a:schemeClr val="tx1"/>
                </a:solidFill>
                <a:latin typeface="Open Sans" panose="020B0606030504020204" pitchFamily="34" charset="0"/>
              </a:rPr>
              <a:t>भूरी श्लेष्मा झिल्ली— पशु चिकित्सा में मेथिलीन ब्लू का उपयोग किया जा सकता है</a:t>
            </a:r>
            <a:endParaRPr lang="en-US" sz="5400" dirty="0">
              <a:solidFill>
                <a:schemeClr val="tx1"/>
              </a:solidFill>
              <a:latin typeface="Open Sans" panose="020B0606030504020204" pitchFamily="34" charset="0"/>
            </a:endParaRPr>
          </a:p>
          <a:p>
            <a:pPr marL="857250" indent="-857250">
              <a:lnSpc>
                <a:spcPct val="100000"/>
              </a:lnSpc>
              <a:buFont typeface="Arial" panose="020B0604020202020204" pitchFamily="34" charset="0"/>
              <a:buChar char="•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5400" b="1" dirty="0">
                <a:solidFill>
                  <a:schemeClr val="tx1"/>
                </a:solidFill>
                <a:latin typeface="Open Sans" panose="020B0606030504020204" pitchFamily="34" charset="0"/>
              </a:rPr>
              <a:t>Cyanide</a:t>
            </a: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</a:rPr>
              <a:t>: </a:t>
            </a:r>
            <a:r>
              <a:rPr lang="hi-IN" sz="5400" dirty="0">
                <a:solidFill>
                  <a:schemeClr val="tx1"/>
                </a:solidFill>
                <a:latin typeface="Open Sans" panose="020B0606030504020204" pitchFamily="34" charset="0"/>
              </a:rPr>
              <a:t>तेज साँसें, चमकीला लाल खून— पशु चिकित्सक नाइट्राइट/थायोसाल्फेट का उपयोग कर सकते हैं</a:t>
            </a:r>
            <a:endParaRPr lang="en-US" sz="5400" dirty="0">
              <a:solidFill>
                <a:schemeClr val="tx1"/>
              </a:solidFill>
              <a:latin typeface="Open Sans" panose="020B0606030504020204" pitchFamily="34" charset="0"/>
            </a:endParaRPr>
          </a:p>
          <a:p>
            <a:pPr marL="857250" indent="-857250">
              <a:lnSpc>
                <a:spcPct val="100000"/>
              </a:lnSpc>
              <a:buFont typeface="Arial" panose="020B0604020202020204" pitchFamily="34" charset="0"/>
              <a:buChar char="•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5400" b="1" dirty="0">
                <a:solidFill>
                  <a:schemeClr val="tx1"/>
                </a:solidFill>
                <a:latin typeface="Open Sans" panose="020B0606030504020204" pitchFamily="34" charset="0"/>
              </a:rPr>
              <a:t>Rodenticide</a:t>
            </a: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</a:rPr>
              <a:t> (anticoagulant): </a:t>
            </a:r>
            <a:r>
              <a:rPr lang="hi-IN" sz="5400" dirty="0">
                <a:solidFill>
                  <a:schemeClr val="tx1"/>
                </a:solidFill>
                <a:latin typeface="Open Sans" panose="020B0606030504020204" pitchFamily="34" charset="0"/>
              </a:rPr>
              <a:t>खून बह रहा है</a:t>
            </a: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</a:rPr>
              <a:t>—</a:t>
            </a:r>
            <a:r>
              <a:rPr lang="hi-IN" sz="5400" dirty="0">
                <a:solidFill>
                  <a:schemeClr val="tx1"/>
                </a:solidFill>
                <a:latin typeface="Open Sans" panose="020B0606030504020204" pitchFamily="34" charset="0"/>
              </a:rPr>
              <a:t>पशु चिकित्सा विटामिन </a:t>
            </a: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</a:rPr>
              <a:t>K1 </a:t>
            </a:r>
            <a:r>
              <a:rPr lang="hi-IN" sz="5400" dirty="0">
                <a:solidFill>
                  <a:schemeClr val="tx1"/>
                </a:solidFill>
                <a:latin typeface="Open Sans" panose="020B0606030504020204" pitchFamily="34" charset="0"/>
              </a:rPr>
              <a:t>का उपयोग कर सकते हैं</a:t>
            </a:r>
            <a:endParaRPr lang="en-US" sz="5400" dirty="0">
              <a:solidFill>
                <a:schemeClr val="tx1"/>
              </a:solidFill>
              <a:latin typeface="Open Sans" panose="020B0606030504020204" pitchFamily="34" charset="0"/>
            </a:endParaRP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724C64EB-07B6-9083-DF18-40E0F4F80EEB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A4C08250-FC8A-6C39-955F-49433C6D3E41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41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9379DC4B-04E5-AB65-FAEC-42DC9631A520}"/>
              </a:ext>
            </a:extLst>
          </p:cNvPr>
          <p:cNvSpPr txBox="1"/>
          <p:nvPr/>
        </p:nvSpPr>
        <p:spPr>
          <a:xfrm>
            <a:off x="742862" y="2812493"/>
            <a:ext cx="6996881" cy="3482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hi-IN" b="0" dirty="0"/>
              <a:t>जहरीला: चेतावनी संकेत और पशुविज्ञान उपचार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2ACDEC6-3EA1-7D60-1C1B-C90BE580DFEC}"/>
              </a:ext>
            </a:extLst>
          </p:cNvPr>
          <p:cNvCxnSpPr/>
          <p:nvPr/>
        </p:nvCxnSpPr>
        <p:spPr>
          <a:xfrm>
            <a:off x="8784770" y="2812493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458093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4CC517-0701-3B66-5639-88EFACB2C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169C4364-FD0E-1DA2-148F-844CD9B7C123}"/>
              </a:ext>
            </a:extLst>
          </p:cNvPr>
          <p:cNvSpPr txBox="1"/>
          <p:nvPr/>
        </p:nvSpPr>
        <p:spPr>
          <a:xfrm>
            <a:off x="8784771" y="5351787"/>
            <a:ext cx="15382807" cy="5345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857250" indent="-857250">
              <a:lnSpc>
                <a:spcPct val="100000"/>
              </a:lnSpc>
              <a:buFont typeface="Arial" panose="020B0604020202020204" pitchFamily="34" charset="0"/>
              <a:buChar char="•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400" dirty="0">
                <a:solidFill>
                  <a:schemeClr val="tx1"/>
                </a:solidFill>
              </a:rPr>
              <a:t>स्वच्छ पानी, रोशनी और सामग्रियों के साथ ट्रायेज डेस्क</a:t>
            </a:r>
            <a:endParaRPr lang="en-US" sz="6400" dirty="0">
              <a:solidFill>
                <a:schemeClr val="tx1"/>
              </a:solidFill>
            </a:endParaRPr>
          </a:p>
          <a:p>
            <a:pPr marL="857250" indent="-857250">
              <a:lnSpc>
                <a:spcPct val="100000"/>
              </a:lnSpc>
              <a:buFont typeface="Arial" panose="020B0604020202020204" pitchFamily="34" charset="0"/>
              <a:buChar char="•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400" dirty="0">
                <a:solidFill>
                  <a:schemeClr val="tx1"/>
                </a:solidFill>
              </a:rPr>
              <a:t>जनगणना मंडल: प्रवेश, उपचार, परिणाम</a:t>
            </a:r>
            <a:endParaRPr lang="en-US" sz="6400" dirty="0">
              <a:solidFill>
                <a:schemeClr val="tx1"/>
              </a:solidFill>
            </a:endParaRPr>
          </a:p>
          <a:p>
            <a:pPr marL="857250" indent="-857250">
              <a:lnSpc>
                <a:spcPct val="100000"/>
              </a:lnSpc>
              <a:buFont typeface="Arial" panose="020B0604020202020204" pitchFamily="34" charset="0"/>
              <a:buChar char="•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400" dirty="0">
                <a:solidFill>
                  <a:schemeClr val="tx1"/>
                </a:solidFill>
              </a:rPr>
              <a:t>बीमार जानवरों के लिए पृथक क्षेत्र; </a:t>
            </a:r>
            <a:r>
              <a:rPr lang="en-US" sz="6400" dirty="0">
                <a:solidFill>
                  <a:schemeClr val="tx1"/>
                </a:solidFill>
              </a:rPr>
              <a:t>footbaths </a:t>
            </a:r>
            <a:r>
              <a:rPr lang="hi-IN" sz="6400" dirty="0">
                <a:solidFill>
                  <a:schemeClr val="tx1"/>
                </a:solidFill>
              </a:rPr>
              <a:t>और जैव सुरक्षा</a:t>
            </a:r>
            <a:endParaRPr lang="en-US" sz="66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FE01B51A-C25E-6AB0-6081-BC130B35B38F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562B45C1-F3C3-41F3-D256-A652D31432F3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42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706A007A-714D-11F8-588A-4550232D8158}"/>
              </a:ext>
            </a:extLst>
          </p:cNvPr>
          <p:cNvSpPr txBox="1"/>
          <p:nvPr/>
        </p:nvSpPr>
        <p:spPr>
          <a:xfrm>
            <a:off x="742862" y="2812493"/>
            <a:ext cx="6996881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hi-IN" b="0" dirty="0"/>
              <a:t>प्राथमिक चिकित्सा केंद्र और रिकॉर्ड्स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E7F3BF1-542B-ECDF-9623-C1D012F417A7}"/>
              </a:ext>
            </a:extLst>
          </p:cNvPr>
          <p:cNvCxnSpPr/>
          <p:nvPr/>
        </p:nvCxnSpPr>
        <p:spPr>
          <a:xfrm>
            <a:off x="8784771" y="518657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2195569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6098F6-008D-4082-6425-894F952C9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078874CC-1764-189B-53FD-DB53D7BB9090}"/>
              </a:ext>
            </a:extLst>
          </p:cNvPr>
          <p:cNvSpPr txBox="1"/>
          <p:nvPr/>
        </p:nvSpPr>
        <p:spPr>
          <a:xfrm>
            <a:off x="8784771" y="5351787"/>
            <a:ext cx="15382807" cy="5652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914400" indent="-9144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5400" dirty="0">
                <a:solidFill>
                  <a:schemeClr val="tx1"/>
                </a:solidFill>
                <a:latin typeface="Open Sans" panose="020B0606030504020204" pitchFamily="34" charset="0"/>
              </a:rPr>
              <a:t>जख्मी कुत्ते</a:t>
            </a: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</a:rPr>
              <a:t>—</a:t>
            </a:r>
            <a:r>
              <a:rPr lang="hi-IN" sz="5400" dirty="0">
                <a:solidFill>
                  <a:schemeClr val="tx1"/>
                </a:solidFill>
                <a:latin typeface="Open Sans" panose="020B0606030504020204" pitchFamily="34" charset="0"/>
              </a:rPr>
              <a:t>सफाई और पट्टी बांधना</a:t>
            </a: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</a:rPr>
              <a:t>; </a:t>
            </a:r>
            <a:r>
              <a:rPr lang="hi-IN" sz="5400" dirty="0">
                <a:solidFill>
                  <a:schemeClr val="tx1"/>
                </a:solidFill>
                <a:latin typeface="Open Sans" panose="020B0606030504020204" pitchFamily="34" charset="0"/>
              </a:rPr>
              <a:t>पशु चिकित्सक के एंटीबायोटिक्स</a:t>
            </a:r>
            <a:endParaRPr lang="en-US" sz="5400" dirty="0">
              <a:solidFill>
                <a:schemeClr val="tx1"/>
              </a:solidFill>
              <a:latin typeface="Open Sans" panose="020B0606030504020204" pitchFamily="34" charset="0"/>
            </a:endParaRPr>
          </a:p>
          <a:p>
            <a:pPr marL="914400" indent="-9144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5400" dirty="0">
                <a:solidFill>
                  <a:schemeClr val="tx1"/>
                </a:solidFill>
                <a:latin typeface="Open Sans" panose="020B0606030504020204" pitchFamily="34" charset="0"/>
              </a:rPr>
              <a:t>साँप के काटने वाले पशु</a:t>
            </a: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</a:rPr>
              <a:t>—</a:t>
            </a:r>
            <a:r>
              <a:rPr lang="hi-IN" sz="5400" dirty="0">
                <a:solidFill>
                  <a:schemeClr val="tx1"/>
                </a:solidFill>
                <a:latin typeface="Open Sans" panose="020B0606030504020204" pitchFamily="34" charset="0"/>
              </a:rPr>
              <a:t>अचलता</a:t>
            </a: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</a:rPr>
              <a:t>, </a:t>
            </a:r>
            <a:r>
              <a:rPr lang="hi-IN" sz="5400" dirty="0">
                <a:solidFill>
                  <a:schemeClr val="tx1"/>
                </a:solidFill>
                <a:latin typeface="Open Sans" panose="020B0606030504020204" pitchFamily="34" charset="0"/>
              </a:rPr>
              <a:t>पशु चिकित्सक का एंटीवेनम</a:t>
            </a: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</a:rPr>
              <a:t>; </a:t>
            </a:r>
            <a:r>
              <a:rPr lang="hi-IN" sz="5400" dirty="0">
                <a:solidFill>
                  <a:schemeClr val="tx1"/>
                </a:solidFill>
                <a:latin typeface="Open Sans" panose="020B0606030504020204" pitchFamily="34" charset="0"/>
              </a:rPr>
              <a:t>सुधार</a:t>
            </a:r>
            <a:endParaRPr lang="en-US" sz="5400" dirty="0">
              <a:solidFill>
                <a:schemeClr val="tx1"/>
              </a:solidFill>
              <a:latin typeface="Open Sans" panose="020B0606030504020204" pitchFamily="34" charset="0"/>
            </a:endParaRPr>
          </a:p>
          <a:p>
            <a:pPr marL="914400" indent="-9144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5400" dirty="0">
                <a:solidFill>
                  <a:schemeClr val="tx1"/>
                </a:solidFill>
                <a:latin typeface="Open Sans" panose="020B0606030504020204" pitchFamily="34" charset="0"/>
              </a:rPr>
              <a:t>कीटनाशक के सम्पर्क में आने वाले बकरियाँ</a:t>
            </a: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</a:rPr>
              <a:t>—</a:t>
            </a:r>
            <a:r>
              <a:rPr lang="hi-IN" sz="5400" dirty="0">
                <a:solidFill>
                  <a:schemeClr val="tx1"/>
                </a:solidFill>
                <a:latin typeface="Open Sans" panose="020B0606030504020204" pitchFamily="34" charset="0"/>
              </a:rPr>
              <a:t>धोना, हवा लगाना,</a:t>
            </a: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</a:rPr>
              <a:t> </a:t>
            </a:r>
            <a:r>
              <a:rPr lang="hi-IN" sz="5400" dirty="0">
                <a:solidFill>
                  <a:schemeClr val="tx1"/>
                </a:solidFill>
                <a:latin typeface="Open Sans" panose="020B0606030504020204" pitchFamily="34" charset="0"/>
              </a:rPr>
              <a:t>पशु चिकित्सीय </a:t>
            </a:r>
            <a:r>
              <a:rPr lang="hi-IN" sz="6400" dirty="0"/>
              <a:t>उपचार</a:t>
            </a:r>
            <a:endParaRPr lang="en-US" sz="5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30B13D54-B2ED-43C3-039C-503E148B9F8C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91E68083-D903-E399-14CF-FF0281F31BA0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43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D4699955-2CE8-9762-8F98-15E3ACCD8FA5}"/>
              </a:ext>
            </a:extLst>
          </p:cNvPr>
          <p:cNvSpPr txBox="1"/>
          <p:nvPr/>
        </p:nvSpPr>
        <p:spPr>
          <a:xfrm>
            <a:off x="742862" y="2812493"/>
            <a:ext cx="6996881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hi-IN" b="0" dirty="0"/>
              <a:t>केस अध्ययन– बाढ़ प्रतिक्रिया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0A195BE-2736-83BF-8378-63143ACE2D7E}"/>
              </a:ext>
            </a:extLst>
          </p:cNvPr>
          <p:cNvCxnSpPr/>
          <p:nvPr/>
        </p:nvCxnSpPr>
        <p:spPr>
          <a:xfrm>
            <a:off x="8784771" y="518657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4939258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4E47A9-9B2A-F338-C571-C420AA4A8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1CF0A96A-39A9-50B0-9D38-0AE3767FFC8D}"/>
              </a:ext>
            </a:extLst>
          </p:cNvPr>
          <p:cNvSpPr txBox="1"/>
          <p:nvPr/>
        </p:nvSpPr>
        <p:spPr>
          <a:xfrm>
            <a:off x="8784771" y="5351787"/>
            <a:ext cx="15382807" cy="5473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914400" indent="-9144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5400" dirty="0">
                <a:solidFill>
                  <a:schemeClr val="tx1"/>
                </a:solidFill>
                <a:latin typeface="Open Sans" panose="020B0606030504020204" pitchFamily="34" charset="0"/>
              </a:rPr>
              <a:t>EOC के माध्यम से AHD पशुविज्ञान सहायता इकाई को सक्रिय करें</a:t>
            </a:r>
            <a:endParaRPr lang="en-US" sz="5400" dirty="0">
              <a:solidFill>
                <a:schemeClr val="tx1"/>
              </a:solidFill>
              <a:latin typeface="Open Sans" panose="020B0606030504020204" pitchFamily="34" charset="0"/>
            </a:endParaRPr>
          </a:p>
          <a:p>
            <a:pPr marL="914400" indent="-9144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</a:rPr>
              <a:t>AWBI-</a:t>
            </a:r>
            <a:r>
              <a:rPr lang="hi-IN" sz="5400" dirty="0">
                <a:solidFill>
                  <a:schemeClr val="tx1"/>
                </a:solidFill>
                <a:latin typeface="Open Sans" panose="020B0606030504020204" pitchFamily="34" charset="0"/>
              </a:rPr>
              <a:t>पंजीकृत एनजीओ एंबुलेंस और आश्रय के लिए</a:t>
            </a:r>
            <a:endParaRPr lang="en-US" sz="5400" dirty="0">
              <a:solidFill>
                <a:schemeClr val="tx1"/>
              </a:solidFill>
              <a:latin typeface="Open Sans" panose="020B0606030504020204" pitchFamily="34" charset="0"/>
            </a:endParaRPr>
          </a:p>
          <a:p>
            <a:pPr marL="914400" indent="-9144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5400" dirty="0">
                <a:solidFill>
                  <a:schemeClr val="tx1"/>
                </a:solidFill>
                <a:latin typeface="Open Sans" panose="020B0606030504020204" pitchFamily="34" charset="0"/>
              </a:rPr>
              <a:t>संपर्क सूची: निकटतम क्लीनिक, एंटीवेनम उपलब्धता</a:t>
            </a:r>
            <a:endParaRPr lang="en-US" sz="5400" dirty="0">
              <a:solidFill>
                <a:schemeClr val="tx1"/>
              </a:solidFill>
              <a:latin typeface="Open Sans" panose="020B0606030504020204" pitchFamily="34" charset="0"/>
            </a:endParaRPr>
          </a:p>
          <a:p>
            <a:pPr marL="914400" indent="-9144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5400" dirty="0">
                <a:solidFill>
                  <a:schemeClr val="tx1"/>
                </a:solidFill>
                <a:latin typeface="Open Sans" panose="020B0606030504020204" pitchFamily="34" charset="0"/>
              </a:rPr>
              <a:t>1700 घंटे पर दैनिक </a:t>
            </a: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</a:rPr>
              <a:t>SITREP; </a:t>
            </a:r>
            <a:r>
              <a:rPr lang="hi-IN" sz="5400" dirty="0">
                <a:solidFill>
                  <a:schemeClr val="tx1"/>
                </a:solidFill>
                <a:latin typeface="Open Sans" panose="020B0606030504020204" pitchFamily="34" charset="0"/>
              </a:rPr>
              <a:t>प्राथमिक चिकित्सा आंकड़ों को ट्रैक करें</a:t>
            </a:r>
            <a:endParaRPr lang="en-US" sz="5400" dirty="0">
              <a:solidFill>
                <a:schemeClr val="tx1"/>
              </a:solidFill>
              <a:latin typeface="Open Sans" panose="020B0606030504020204" pitchFamily="34" charset="0"/>
            </a:endParaRP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6D59227A-9362-3861-DAC7-9573668B923D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73E7433B-F809-9B03-8CDF-679EC62B83A3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44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68B2BBF6-806F-E813-5940-1E8698D43730}"/>
              </a:ext>
            </a:extLst>
          </p:cNvPr>
          <p:cNvSpPr txBox="1"/>
          <p:nvPr/>
        </p:nvSpPr>
        <p:spPr>
          <a:xfrm>
            <a:off x="742862" y="2812493"/>
            <a:ext cx="7486738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hi-IN" b="0" dirty="0"/>
              <a:t>सहयोग और रेफरल्स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B1299E4-ED6B-06BB-E839-E5564735B9DF}"/>
              </a:ext>
            </a:extLst>
          </p:cNvPr>
          <p:cNvCxnSpPr/>
          <p:nvPr/>
        </p:nvCxnSpPr>
        <p:spPr>
          <a:xfrm>
            <a:off x="8784771" y="518657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7740204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ACC602-7DB6-B322-6FEC-4BA0A4682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A05C48F7-26CC-F55B-5C75-527DE86AA26E}"/>
              </a:ext>
            </a:extLst>
          </p:cNvPr>
          <p:cNvSpPr txBox="1"/>
          <p:nvPr/>
        </p:nvSpPr>
        <p:spPr>
          <a:xfrm>
            <a:off x="8784771" y="5351787"/>
            <a:ext cx="15382807" cy="71352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857250" lvl="0" indent="-857250">
              <a:lnSpc>
                <a:spcPct val="100000"/>
              </a:lnSpc>
              <a:buFont typeface="Arial" panose="020B0604020202020204" pitchFamily="34" charset="0"/>
              <a:buChar char="•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Semibold"/>
              </a:rPr>
              <a:t>DAHD (2024): </a:t>
            </a:r>
            <a:r>
              <a:rPr lang="hi-IN" sz="5400" dirty="0">
                <a:solidFill>
                  <a:srgbClr val="000000"/>
                </a:solidFill>
                <a:latin typeface="Open Sans" panose="020B0606030504020204" pitchFamily="34" charset="0"/>
              </a:rPr>
              <a:t>पशुओं की बीमारियों के लिए संकट प्रबंधन योजना</a:t>
            </a:r>
            <a:endParaRPr lang="en-US" sz="540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marL="857250" lvl="0" indent="-857250">
              <a:lnSpc>
                <a:spcPct val="100000"/>
              </a:lnSpc>
              <a:buFont typeface="Arial" panose="020B0604020202020204" pitchFamily="34" charset="0"/>
              <a:buChar char="•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5400" dirty="0">
                <a:solidFill>
                  <a:srgbClr val="000000"/>
                </a:solidFill>
                <a:latin typeface="Open Sans" panose="020B0606030504020204" pitchFamily="34" charset="0"/>
              </a:rPr>
              <a:t>NIDM (2022): </a:t>
            </a:r>
            <a:r>
              <a:rPr lang="hi-IN" sz="5400" dirty="0">
                <a:solidFill>
                  <a:srgbClr val="000000"/>
                </a:solidFill>
                <a:latin typeface="Open Sans" panose="020B0606030504020204" pitchFamily="34" charset="0"/>
              </a:rPr>
              <a:t>आपातकाल और आपदाओं में जानवरों के प्रबंधन के लिए हैंडबुक</a:t>
            </a:r>
            <a:endParaRPr lang="en-US" sz="540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marL="857250" lvl="0" indent="-857250">
              <a:lnSpc>
                <a:spcPct val="100000"/>
              </a:lnSpc>
              <a:buFont typeface="Arial" panose="020B0604020202020204" pitchFamily="34" charset="0"/>
              <a:buChar char="•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5400" dirty="0">
                <a:solidFill>
                  <a:srgbClr val="000000"/>
                </a:solidFill>
                <a:latin typeface="Open Sans" panose="020B0606030504020204" pitchFamily="34" charset="0"/>
              </a:rPr>
              <a:t>AWBI: </a:t>
            </a:r>
            <a:r>
              <a:rPr lang="hi-IN" sz="5400" dirty="0">
                <a:solidFill>
                  <a:srgbClr val="000000"/>
                </a:solidFill>
                <a:latin typeface="Open Sans" panose="020B0606030504020204" pitchFamily="34" charset="0"/>
              </a:rPr>
              <a:t>प्राकृतिक आपदाओं और अप्रत्याशित परिस्थितियों के दौरान जानवरों के लिए राहत योजना</a:t>
            </a:r>
            <a:endParaRPr lang="en-US" sz="540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marL="857250" lvl="0" indent="-857250">
              <a:lnSpc>
                <a:spcPct val="100000"/>
              </a:lnSpc>
              <a:buFont typeface="Arial" panose="020B0604020202020204" pitchFamily="34" charset="0"/>
              <a:buChar char="•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5400" dirty="0" err="1">
                <a:solidFill>
                  <a:srgbClr val="000000"/>
                </a:solidFill>
                <a:latin typeface="Open Sans" panose="020B0606030504020204" pitchFamily="34" charset="0"/>
              </a:rPr>
              <a:t>MoHFW</a:t>
            </a:r>
            <a:r>
              <a:rPr lang="en-US" sz="5400" dirty="0">
                <a:solidFill>
                  <a:srgbClr val="000000"/>
                </a:solidFill>
                <a:latin typeface="Open Sans" panose="020B0606030504020204" pitchFamily="34" charset="0"/>
              </a:rPr>
              <a:t> / NCDC (2024): </a:t>
            </a:r>
            <a:r>
              <a:rPr lang="hi-IN" sz="5400" dirty="0">
                <a:solidFill>
                  <a:srgbClr val="000000"/>
                </a:solidFill>
                <a:latin typeface="Open Sans" panose="020B0606030504020204" pitchFamily="34" charset="0"/>
              </a:rPr>
              <a:t>सांप काटने की रोकथाम और नियंत्रण के लिए राष्ट्रीय कार्य योजना</a:t>
            </a:r>
            <a:endParaRPr lang="en-US" sz="5400" dirty="0">
              <a:solidFill>
                <a:srgbClr val="000000"/>
              </a:solidFill>
              <a:latin typeface="Open Sans" panose="020B0606030504020204" pitchFamily="34" charset="0"/>
            </a:endParaRP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A091524A-DAB2-457A-A163-B2DFC40D010C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marL="0" marR="0" lvl="0" indent="0" algn="l" defTabSz="166254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A50F9418-411D-7294-3D83-4B4E054C6DFD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marL="0" marR="0" lvl="0" indent="0" algn="ctr" defTabSz="1662545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3000" b="1" i="0" u="none" strike="noStrike" kern="0" cap="none" spc="0" normalizeH="0" baseline="0" noProof="0">
                <a:ln>
                  <a:noFill/>
                </a:ln>
                <a:solidFill>
                  <a:srgbClr val="E46C0A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pPr marL="0" marR="0" lvl="0" indent="0" algn="ctr" defTabSz="1662545" rtl="0" eaLnBrk="1" fontAlgn="auto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sz="3000" b="1" i="0" u="none" strike="noStrike" kern="0" cap="none" spc="0" normalizeH="0" baseline="0" noProof="0" dirty="0">
              <a:ln>
                <a:noFill/>
              </a:ln>
              <a:solidFill>
                <a:srgbClr val="E46C0A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AFB464E6-BE12-ADC0-6D8D-BD77D9351BBD}"/>
              </a:ext>
            </a:extLst>
          </p:cNvPr>
          <p:cNvSpPr txBox="1"/>
          <p:nvPr/>
        </p:nvSpPr>
        <p:spPr>
          <a:xfrm>
            <a:off x="742862" y="2812493"/>
            <a:ext cx="6996881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marL="0" marR="0" lvl="0" indent="0" algn="l" defTabSz="18963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all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Key references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29FA71A-CE28-DCE5-A414-9530B0DA2F0C}"/>
              </a:ext>
            </a:extLst>
          </p:cNvPr>
          <p:cNvCxnSpPr/>
          <p:nvPr/>
        </p:nvCxnSpPr>
        <p:spPr>
          <a:xfrm>
            <a:off x="8784771" y="518657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216982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ircle"/>
          <p:cNvSpPr/>
          <p:nvPr/>
        </p:nvSpPr>
        <p:spPr>
          <a:xfrm>
            <a:off x="-8639176" y="-8445205"/>
            <a:ext cx="19547984" cy="19547984"/>
          </a:xfrm>
          <a:prstGeom prst="ellipse">
            <a:avLst/>
          </a:prstGeom>
          <a:gradFill>
            <a:gsLst>
              <a:gs pos="0">
                <a:srgbClr val="DA751A"/>
              </a:gs>
              <a:gs pos="57570">
                <a:srgbClr val="E67C1D"/>
              </a:gs>
              <a:gs pos="100000">
                <a:srgbClr val="F28320"/>
              </a:gs>
            </a:gsLst>
            <a:lin ang="4595515"/>
          </a:gra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122" name="IMG-364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4" r="15034"/>
          <a:stretch/>
        </p:blipFill>
        <p:spPr>
          <a:xfrm flipH="1">
            <a:off x="-2789159" y="-627962"/>
            <a:ext cx="12809302" cy="114478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73" h="21600" extrusionOk="0">
                <a:moveTo>
                  <a:pt x="360" y="0"/>
                </a:moveTo>
                <a:cubicBezTo>
                  <a:pt x="-727" y="5723"/>
                  <a:pt x="646" y="11946"/>
                  <a:pt x="4490" y="16396"/>
                </a:cubicBezTo>
                <a:cubicBezTo>
                  <a:pt x="7486" y="19866"/>
                  <a:pt x="11414" y="21600"/>
                  <a:pt x="15340" y="21600"/>
                </a:cubicBezTo>
                <a:cubicBezTo>
                  <a:pt x="17219" y="21600"/>
                  <a:pt x="19096" y="21199"/>
                  <a:pt x="20873" y="20405"/>
                </a:cubicBezTo>
                <a:lnTo>
                  <a:pt x="20873" y="0"/>
                </a:lnTo>
                <a:lnTo>
                  <a:pt x="36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2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26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0" y="12813338"/>
            <a:ext cx="860669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46</a:t>
            </a:fld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A6B61E-3BFB-8B6A-B54D-9BFC4C887C61}"/>
              </a:ext>
            </a:extLst>
          </p:cNvPr>
          <p:cNvSpPr/>
          <p:nvPr/>
        </p:nvSpPr>
        <p:spPr>
          <a:xfrm>
            <a:off x="14237731" y="1915775"/>
            <a:ext cx="43011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6">
                    <a:lumMod val="75000"/>
                  </a:schemeClr>
                </a:solidFill>
                <a:effectLst/>
              </a:rPr>
              <a:t>THANK YOU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650F79-7DDC-3572-24A0-923746DF3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201400" y="3617460"/>
            <a:ext cx="11920921" cy="827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19024C-9739-D204-7774-D21CC33A3A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A96311C9-EFD7-96E7-0B9E-F1DF54227122}"/>
              </a:ext>
            </a:extLst>
          </p:cNvPr>
          <p:cNvSpPr txBox="1"/>
          <p:nvPr/>
        </p:nvSpPr>
        <p:spPr>
          <a:xfrm>
            <a:off x="8784772" y="5351787"/>
            <a:ext cx="14856366" cy="40421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>
              <a:lnSpc>
                <a:spcPct val="100000"/>
              </a:lnSpc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400" dirty="0">
                <a:solidFill>
                  <a:schemeClr val="tx1"/>
                </a:solidFill>
              </a:rPr>
              <a:t>प्राथमिक उपचार घायल जानवरों या अचानक बीमारियों से पीड़ित लोगों के अस्पताल में भर्ती होने से पूर्व दिया जाने वाला तात्कालिक इलाज है।</a:t>
            </a:r>
            <a:endParaRPr lang="en-US" sz="7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88D3552D-5D3A-DE55-2924-2140ABC5900D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36514163-34E8-2834-207D-965DD514DD6F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5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7D3D097A-54BF-8EB7-9E3D-2569098D3E9F}"/>
              </a:ext>
            </a:extLst>
          </p:cNvPr>
          <p:cNvSpPr txBox="1"/>
          <p:nvPr/>
        </p:nvSpPr>
        <p:spPr>
          <a:xfrm>
            <a:off x="742862" y="2812493"/>
            <a:ext cx="9348195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hi-IN" b="0" dirty="0"/>
              <a:t>पशु प्राथमिक उपचार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50997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AE909E-7132-D644-0860-225CCC74E8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84E6F2D6-E99E-409D-1FA8-53AEC4342244}"/>
              </a:ext>
            </a:extLst>
          </p:cNvPr>
          <p:cNvSpPr txBox="1"/>
          <p:nvPr/>
        </p:nvSpPr>
        <p:spPr>
          <a:xfrm>
            <a:off x="8784771" y="5351787"/>
            <a:ext cx="15382807" cy="44268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400" dirty="0">
                <a:solidFill>
                  <a:schemeClr val="tx1"/>
                </a:solidFill>
              </a:rPr>
              <a:t>जीवन को बनाए रखना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400" dirty="0">
                <a:solidFill>
                  <a:schemeClr val="tx1"/>
                </a:solidFill>
              </a:rPr>
              <a:t>पीड़ा और दुख को कम करना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400" dirty="0">
                <a:solidFill>
                  <a:schemeClr val="tx1"/>
                </a:solidFill>
              </a:rPr>
              <a:t>स्थिति के बिगड़ने से रोकना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400" dirty="0">
                <a:solidFill>
                  <a:schemeClr val="tx1"/>
                </a:solidFill>
              </a:rPr>
              <a:t>उपचार को बढ़ावा देना।</a:t>
            </a:r>
            <a:endParaRPr lang="en-US" sz="7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6E1275E4-492E-7033-5EF6-C63497C90B28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87BB4367-B3A6-949C-A1AD-1D7F34EDDDDE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6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0078AE19-B194-DC91-3DD8-E6AA8716FD69}"/>
              </a:ext>
            </a:extLst>
          </p:cNvPr>
          <p:cNvSpPr txBox="1"/>
          <p:nvPr/>
        </p:nvSpPr>
        <p:spPr>
          <a:xfrm>
            <a:off x="742862" y="2812493"/>
            <a:ext cx="9348195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hi-IN" dirty="0"/>
              <a:t>प्राथमिक चिकित्सा क्यों महत्वपूर्ण है?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F6127E6-FC9C-DC7A-3854-537DD836139A}"/>
              </a:ext>
            </a:extLst>
          </p:cNvPr>
          <p:cNvCxnSpPr/>
          <p:nvPr/>
        </p:nvCxnSpPr>
        <p:spPr>
          <a:xfrm>
            <a:off x="8784771" y="518657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721089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3E9AC4-CC6C-BEDC-A9E7-9A50BB2327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20404C1D-6261-61DD-76F9-29B93FB95360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DF2F23FE-75B3-A98D-57CD-0D4ABEF48677}"/>
              </a:ext>
            </a:extLst>
          </p:cNvPr>
          <p:cNvSpPr txBox="1"/>
          <p:nvPr/>
        </p:nvSpPr>
        <p:spPr>
          <a:xfrm>
            <a:off x="8564880" y="3888736"/>
            <a:ext cx="15382807" cy="8711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000" dirty="0">
                <a:solidFill>
                  <a:schemeClr val="tx1"/>
                </a:solidFill>
              </a:rPr>
              <a:t>प्रथम चिकित्सा देने से पहले, स्थिति का आकलन करें।</a:t>
            </a: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000" dirty="0">
                <a:solidFill>
                  <a:schemeClr val="tx1"/>
                </a:solidFill>
              </a:rPr>
              <a:t>अपने या दूसरों के लिए खतरे के लिए।</a:t>
            </a: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000" dirty="0">
                <a:solidFill>
                  <a:schemeClr val="tx1"/>
                </a:solidFill>
              </a:rPr>
              <a:t>घायल जानवर आमतौर पर दर्द में होते हैं और काट सकते हैं।</a:t>
            </a: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000" dirty="0">
                <a:solidFill>
                  <a:schemeClr val="tx1"/>
                </a:solidFill>
              </a:rPr>
              <a:t>सुनिश्चित करें कि जानवर सही तरीके से रोक दिया गया है।</a:t>
            </a: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000" dirty="0">
                <a:solidFill>
                  <a:schemeClr val="tx1"/>
                </a:solidFill>
              </a:rPr>
              <a:t>कभी भी अपने या दूसरों को खतरे में न डालें।</a:t>
            </a:r>
            <a:endParaRPr lang="en-US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5AC309B2-A3BA-4595-DE5A-2F68CDE2F30D}"/>
              </a:ext>
            </a:extLst>
          </p:cNvPr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2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F35702F7-FA42-5BEE-045A-1D2C0D42350F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80B1BE17-F014-5D7E-2F37-0F5CDAC72265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7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4BCBC726-52B5-8FD8-1363-2E929D717D62}"/>
              </a:ext>
            </a:extLst>
          </p:cNvPr>
          <p:cNvSpPr txBox="1"/>
          <p:nvPr/>
        </p:nvSpPr>
        <p:spPr>
          <a:xfrm>
            <a:off x="742863" y="2812493"/>
            <a:ext cx="7113118" cy="3482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hi-IN" b="0" dirty="0"/>
              <a:t>पशु प्राथमिक चिकित्सा - प्रारंभिक चरण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3871E6-BF94-77D8-D587-FDDAF76744B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10914" y="44334"/>
            <a:ext cx="2160000" cy="23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74921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FF9F81-A842-CCF3-7F78-0D1B62415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9960DB96-FBA3-6777-8416-2B5CC830CB7F}"/>
              </a:ext>
            </a:extLst>
          </p:cNvPr>
          <p:cNvSpPr txBox="1"/>
          <p:nvPr/>
        </p:nvSpPr>
        <p:spPr>
          <a:xfrm>
            <a:off x="8784771" y="5351787"/>
            <a:ext cx="15382807" cy="5283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>
              <a:lnSpc>
                <a:spcPct val="100000"/>
              </a:lnSpc>
              <a:buFont typeface="Wingdings" panose="05000000000000000000" pitchFamily="2" charset="2"/>
              <a:buChar char="Ø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400" dirty="0">
                <a:solidFill>
                  <a:schemeClr val="tx1"/>
                </a:solidFill>
              </a:rPr>
              <a:t>पशु चिकित्सक अधिनियम 1966 के तहत।</a:t>
            </a:r>
          </a:p>
          <a:p>
            <a:pPr marL="1143000" indent="-1143000">
              <a:lnSpc>
                <a:spcPct val="100000"/>
              </a:lnSpc>
              <a:buFont typeface="Wingdings" panose="05000000000000000000" pitchFamily="2" charset="2"/>
              <a:buChar char="Ø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400" dirty="0">
                <a:solidFill>
                  <a:schemeClr val="tx1"/>
                </a:solidFill>
              </a:rPr>
              <a:t> कोई भी पशु चिकित्सा सर्जरी करने की अनुमति नहीं है। </a:t>
            </a:r>
          </a:p>
          <a:p>
            <a:pPr marL="1143000" indent="-1143000">
              <a:lnSpc>
                <a:spcPct val="100000"/>
              </a:lnSpc>
              <a:buFont typeface="Wingdings" panose="05000000000000000000" pitchFamily="2" charset="2"/>
              <a:buChar char="Ø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400" dirty="0">
                <a:solidFill>
                  <a:schemeClr val="tx1"/>
                </a:solidFill>
              </a:rPr>
              <a:t>जब तक वे पशु चिकित्सक रजिस्टर में पंजीकृत नहीं हैं।</a:t>
            </a:r>
            <a:endParaRPr lang="en-US" sz="6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F7B6CC18-23E2-FD91-DA61-856F4487535D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05E608EC-A1CE-701A-2FA6-1F09971F8E6E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8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18887916-1C7A-81ED-D05F-57E8D63D155D}"/>
              </a:ext>
            </a:extLst>
          </p:cNvPr>
          <p:cNvSpPr txBox="1"/>
          <p:nvPr/>
        </p:nvSpPr>
        <p:spPr>
          <a:xfrm>
            <a:off x="742862" y="2812493"/>
            <a:ext cx="9348195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hi-IN" b="0" dirty="0"/>
              <a:t>प्राथमिक चिकित्सा की सीमाएँ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CCA496-D197-C73E-1029-37E9A04520F0}"/>
              </a:ext>
            </a:extLst>
          </p:cNvPr>
          <p:cNvCxnSpPr/>
          <p:nvPr/>
        </p:nvCxnSpPr>
        <p:spPr>
          <a:xfrm>
            <a:off x="8784771" y="518657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414469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3F1151-14DD-6F67-2B84-977A9F9F2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708168D4-2B2A-6EBE-2039-5E2E3D8C2C8D}"/>
              </a:ext>
            </a:extLst>
          </p:cNvPr>
          <p:cNvSpPr txBox="1"/>
          <p:nvPr/>
        </p:nvSpPr>
        <p:spPr>
          <a:xfrm>
            <a:off x="8784771" y="5351787"/>
            <a:ext cx="15382807" cy="63966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>
              <a:lnSpc>
                <a:spcPct val="100000"/>
              </a:lnSpc>
              <a:buFont typeface="Wingdings" panose="05000000000000000000" pitchFamily="2" charset="2"/>
              <a:buChar char="Ø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400" dirty="0">
                <a:solidFill>
                  <a:schemeClr val="tx1"/>
                </a:solidFill>
              </a:rPr>
              <a:t>बीमारियों और चोटों का निदान, जिसमें </a:t>
            </a:r>
            <a:r>
              <a:rPr lang="en-US" sz="6400" dirty="0">
                <a:solidFill>
                  <a:schemeClr val="tx1"/>
                </a:solidFill>
              </a:rPr>
              <a:t>diagnostic </a:t>
            </a:r>
            <a:r>
              <a:rPr lang="hi-IN" sz="6400" dirty="0">
                <a:solidFill>
                  <a:schemeClr val="tx1"/>
                </a:solidFill>
              </a:rPr>
              <a:t>परीक्षण शामिल हैं</a:t>
            </a:r>
          </a:p>
          <a:p>
            <a:pPr marL="1143000" indent="-1143000">
              <a:lnSpc>
                <a:spcPct val="100000"/>
              </a:lnSpc>
              <a:buFont typeface="Wingdings" panose="05000000000000000000" pitchFamily="2" charset="2"/>
              <a:buChar char="Ø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400" dirty="0">
                <a:solidFill>
                  <a:schemeClr val="tx1"/>
                </a:solidFill>
              </a:rPr>
              <a:t>ऐसे निदान के आधार पर सलाह देना।</a:t>
            </a:r>
          </a:p>
          <a:p>
            <a:pPr marL="1143000" indent="-1143000">
              <a:lnSpc>
                <a:spcPct val="100000"/>
              </a:lnSpc>
              <a:buFont typeface="Wingdings" panose="05000000000000000000" pitchFamily="2" charset="2"/>
              <a:buChar char="Ø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400" dirty="0">
                <a:solidFill>
                  <a:schemeClr val="tx1"/>
                </a:solidFill>
              </a:rPr>
              <a:t>जानवरों का चिकित्सीय और शल्य चिकित्सा उपचार।</a:t>
            </a:r>
          </a:p>
          <a:p>
            <a:pPr marL="1143000" indent="-1143000">
              <a:lnSpc>
                <a:spcPct val="100000"/>
              </a:lnSpc>
              <a:buFont typeface="Wingdings" panose="05000000000000000000" pitchFamily="2" charset="2"/>
              <a:buChar char="Ø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400" dirty="0">
                <a:solidFill>
                  <a:schemeClr val="tx1"/>
                </a:solidFill>
              </a:rPr>
              <a:t>शल्य प्रक्रियाएँ।</a:t>
            </a:r>
            <a:endParaRPr lang="en-US" sz="6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C8EF1D1A-E77E-9EE8-D4D0-86CC5DB85EE0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539816C4-B3D7-ABE9-C23B-FB8AB3ED98F3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9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6ED6B745-6990-A123-BB36-01945AB8824A}"/>
              </a:ext>
            </a:extLst>
          </p:cNvPr>
          <p:cNvSpPr txBox="1"/>
          <p:nvPr/>
        </p:nvSpPr>
        <p:spPr>
          <a:xfrm>
            <a:off x="742862" y="2812493"/>
            <a:ext cx="9348195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hi-IN" b="0" dirty="0"/>
              <a:t>पशु चिकित्सा सर्जरी के रूप में क्या वर्गीकृत है?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749E25F-4023-F8CD-CD9C-FC8D81DF69E9}"/>
              </a:ext>
            </a:extLst>
          </p:cNvPr>
          <p:cNvCxnSpPr/>
          <p:nvPr/>
        </p:nvCxnSpPr>
        <p:spPr>
          <a:xfrm>
            <a:off x="8784771" y="518657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924571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1192</TotalTime>
  <Words>2988</Words>
  <Application>Microsoft Office PowerPoint</Application>
  <PresentationFormat>Custom</PresentationFormat>
  <Paragraphs>334</Paragraphs>
  <Slides>46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5" baseType="lpstr">
      <vt:lpstr>Arial</vt:lpstr>
      <vt:lpstr>Arial Black</vt:lpstr>
      <vt:lpstr>Calibri</vt:lpstr>
      <vt:lpstr>Open Sans</vt:lpstr>
      <vt:lpstr>Open Sans Semibold</vt:lpstr>
      <vt:lpstr>Verdana</vt:lpstr>
      <vt:lpstr>Wingdings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Kamal Mehra</dc:creator>
  <cp:lastModifiedBy>HP</cp:lastModifiedBy>
  <cp:revision>136</cp:revision>
  <dcterms:modified xsi:type="dcterms:W3CDTF">2025-12-20T12:42:49Z</dcterms:modified>
</cp:coreProperties>
</file>