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63" r:id="rId2"/>
    <p:sldId id="275" r:id="rId3"/>
    <p:sldId id="264" r:id="rId4"/>
    <p:sldId id="265" r:id="rId5"/>
    <p:sldId id="266" r:id="rId6"/>
    <p:sldId id="267" r:id="rId7"/>
    <p:sldId id="268" r:id="rId8"/>
    <p:sldId id="269" r:id="rId9"/>
    <p:sldId id="270" r:id="rId10"/>
    <p:sldId id="271" r:id="rId11"/>
    <p:sldId id="272" r:id="rId12"/>
    <p:sldId id="276" r:id="rId13"/>
    <p:sldId id="274" r:id="rId14"/>
    <p:sldId id="278" r:id="rId15"/>
    <p:sldId id="1188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howGuides="1">
      <p:cViewPr varScale="1">
        <p:scale>
          <a:sx n="78" d="100"/>
          <a:sy n="78" d="100"/>
        </p:scale>
        <p:origin x="942" y="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ABAF9D5-2258-4932-8FDF-0CAA767ED907}" type="datetimeFigureOut">
              <a:rPr lang="en-IN" smtClean="0"/>
              <a:t>06-01-2026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460260-BA36-4B3B-A8B1-4E8057926F35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6525605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  <a:endParaRPr lang="en-IN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AED0BF-B613-4EA2-A21D-6A60A5241C27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006914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IN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AED0BF-B613-4EA2-A21D-6A60A5241C27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159507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AED0BF-B613-4EA2-A21D-6A60A5241C27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1000622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AED0BF-B613-4EA2-A21D-6A60A5241C27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441598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dirty="0"/>
              <a:t>Click to edit Master title style</a:t>
            </a:r>
            <a:endParaRPr lang="en-IN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AED0BF-B613-4EA2-A21D-6A60A5241C27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2635822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AED0BF-B613-4EA2-A21D-6A60A5241C27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0135093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en-IN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AED0BF-B613-4EA2-A21D-6A60A5241C27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2586186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AED0BF-B613-4EA2-A21D-6A60A5241C27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3750077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AED0BF-B613-4EA2-A21D-6A60A5241C27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7096817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AED0BF-B613-4EA2-A21D-6A60A5241C27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0970005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AED0BF-B613-4EA2-A21D-6A60A5241C27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4198735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IN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IN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85604" y="6331411"/>
            <a:ext cx="453698" cy="36864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AED0BF-B613-4EA2-A21D-6A60A5241C27}" type="slidenum">
              <a:rPr lang="en-IN" smtClean="0"/>
              <a:t>‹#›</a:t>
            </a:fld>
            <a:endParaRPr lang="en-IN"/>
          </a:p>
        </p:txBody>
      </p:sp>
      <p:pic>
        <p:nvPicPr>
          <p:cNvPr id="7" name="Picture 6" descr="NDRF LOGO | NDRF - National Disaster Response Force"/>
          <p:cNvPicPr/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594485" cy="876935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7"/>
          <p:cNvPicPr/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95497" y="5944"/>
            <a:ext cx="882650" cy="877570"/>
          </a:xfrm>
          <a:prstGeom prst="rect">
            <a:avLst/>
          </a:prstGeom>
          <a:noFill/>
        </p:spPr>
      </p:pic>
      <p:sp>
        <p:nvSpPr>
          <p:cNvPr id="9" name="PEER | CSSR | INDIA"/>
          <p:cNvSpPr txBox="1"/>
          <p:nvPr userDrawn="1"/>
        </p:nvSpPr>
        <p:spPr>
          <a:xfrm>
            <a:off x="216130" y="6286056"/>
            <a:ext cx="2177935" cy="34276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78283" tIns="78283" rIns="78283" bIns="78283">
            <a:spAutoFit/>
          </a:bodyPr>
          <a:lstStyle>
            <a:lvl1pPr algn="ctr" defTabSz="2438400">
              <a:spcBef>
                <a:spcPts val="600"/>
              </a:spcBef>
              <a:defRPr sz="2400" spc="120">
                <a:solidFill>
                  <a:srgbClr val="535353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</a:lstStyle>
          <a:p>
            <a:r>
              <a:rPr sz="1200" dirty="0"/>
              <a:t> </a:t>
            </a:r>
            <a:r>
              <a:rPr lang="en-US" sz="1200" dirty="0"/>
              <a:t>DEEP</a:t>
            </a:r>
            <a:r>
              <a:rPr lang="en-US" sz="1200" baseline="0" dirty="0"/>
              <a:t> DIVING</a:t>
            </a:r>
            <a:r>
              <a:rPr sz="1200" dirty="0"/>
              <a:t> | INDIA</a:t>
            </a:r>
          </a:p>
        </p:txBody>
      </p:sp>
      <p:sp>
        <p:nvSpPr>
          <p:cNvPr id="10" name="Rectangle"/>
          <p:cNvSpPr/>
          <p:nvPr userDrawn="1"/>
        </p:nvSpPr>
        <p:spPr>
          <a:xfrm>
            <a:off x="505049" y="6587004"/>
            <a:ext cx="1600098" cy="82412"/>
          </a:xfrm>
          <a:prstGeom prst="rect">
            <a:avLst/>
          </a:prstGeom>
          <a:solidFill>
            <a:srgbClr val="C00000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11" name="PEER | CSSR | INDIA"/>
          <p:cNvSpPr txBox="1"/>
          <p:nvPr userDrawn="1"/>
        </p:nvSpPr>
        <p:spPr>
          <a:xfrm>
            <a:off x="9382897" y="6351337"/>
            <a:ext cx="1202707" cy="34276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78283" tIns="78283" rIns="78283" bIns="78283">
            <a:spAutoFit/>
          </a:bodyPr>
          <a:lstStyle>
            <a:lvl1pPr algn="ctr" defTabSz="2438400">
              <a:spcBef>
                <a:spcPts val="600"/>
              </a:spcBef>
              <a:defRPr sz="2400" spc="120">
                <a:solidFill>
                  <a:srgbClr val="535353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</a:lstStyle>
          <a:p>
            <a:r>
              <a:rPr lang="en-US" sz="1200" dirty="0"/>
              <a:t>PPT</a:t>
            </a:r>
            <a:r>
              <a:rPr lang="en-US" sz="1200" baseline="0" dirty="0"/>
              <a:t> - </a:t>
            </a:r>
            <a:endParaRPr sz="1200" dirty="0"/>
          </a:p>
        </p:txBody>
      </p:sp>
    </p:spTree>
    <p:extLst>
      <p:ext uri="{BB962C8B-B14F-4D97-AF65-F5344CB8AC3E}">
        <p14:creationId xmlns:p14="http://schemas.microsoft.com/office/powerpoint/2010/main" val="10591018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B42500-6B1C-2D4F-7E48-2856803A2F3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75752" y="1920239"/>
            <a:ext cx="8640496" cy="1693851"/>
          </a:xfrm>
          <a:solidFill>
            <a:srgbClr val="C00000"/>
          </a:solidFill>
        </p:spPr>
        <p:txBody>
          <a:bodyPr>
            <a:normAutofit fontScale="90000"/>
          </a:bodyPr>
          <a:lstStyle/>
          <a:p>
            <a:r>
              <a:rPr lang="en-US" sz="4400" b="1" dirty="0">
                <a:solidFill>
                  <a:schemeClr val="bg1"/>
                </a:solidFill>
              </a:rPr>
              <a:t>UNDERSTANDING WATER</a:t>
            </a:r>
            <a:br>
              <a:rPr lang="en-US" sz="4000" b="1" dirty="0">
                <a:solidFill>
                  <a:schemeClr val="bg1"/>
                </a:solidFill>
              </a:rPr>
            </a:br>
            <a:r>
              <a:rPr lang="en-US" sz="4000" b="1" dirty="0">
                <a:solidFill>
                  <a:schemeClr val="bg1"/>
                </a:solidFill>
              </a:rPr>
              <a:t> </a:t>
            </a:r>
            <a:br>
              <a:rPr lang="en-US" sz="4000" b="1" dirty="0">
                <a:solidFill>
                  <a:schemeClr val="bg1"/>
                </a:solidFill>
              </a:rPr>
            </a:br>
            <a:r>
              <a:rPr lang="en-US" sz="4000" b="1" dirty="0">
                <a:solidFill>
                  <a:schemeClr val="bg1"/>
                </a:solidFill>
              </a:rPr>
              <a:t>Currents, Tides, and Water Conditions</a:t>
            </a:r>
            <a:endParaRPr lang="en-IN" sz="4000" b="1" dirty="0">
              <a:solidFill>
                <a:schemeClr val="bg1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AED0BF-B613-4EA2-A21D-6A60A5241C27}" type="slidenum">
              <a:rPr lang="en-IN" b="1" smtClean="0"/>
              <a:t>1</a:t>
            </a:fld>
            <a:endParaRPr lang="en-IN" b="1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1D14D34-AD25-EB28-CDD8-6A949968CED3}"/>
              </a:ext>
            </a:extLst>
          </p:cNvPr>
          <p:cNvSpPr txBox="1"/>
          <p:nvPr/>
        </p:nvSpPr>
        <p:spPr>
          <a:xfrm>
            <a:off x="6437869" y="3832079"/>
            <a:ext cx="562633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N" sz="2000" b="1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Mangal" panose="02040503050203030202" pitchFamily="18" charset="0"/>
              </a:rPr>
              <a:t>Presented by:- Vimal Bounthiyal , 2IC</a:t>
            </a:r>
            <a:endParaRPr lang="en-US" sz="2000" b="1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339466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93" y="3222623"/>
            <a:ext cx="5246077" cy="1325563"/>
          </a:xfrm>
          <a:solidFill>
            <a:srgbClr val="C00000"/>
          </a:solidFill>
        </p:spPr>
        <p:txBody>
          <a:bodyPr>
            <a:normAutofit/>
          </a:bodyPr>
          <a:lstStyle/>
          <a:p>
            <a:pPr algn="ctr"/>
            <a:r>
              <a:rPr sz="4000" b="1" dirty="0">
                <a:solidFill>
                  <a:schemeClr val="bg1"/>
                </a:solidFill>
              </a:rPr>
              <a:t>Safety Considerations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33646" y="2564179"/>
            <a:ext cx="6535850" cy="2722561"/>
          </a:xfrm>
          <a:solidFill>
            <a:schemeClr val="bg2"/>
          </a:solidFill>
        </p:spPr>
        <p:txBody>
          <a:bodyPr>
            <a:normAutofit/>
          </a:bodyPr>
          <a:lstStyle/>
          <a:p>
            <a:r>
              <a:rPr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>
                <a:cs typeface="Arial" panose="020B0604020202020204" pitchFamily="34" charset="0"/>
              </a:rPr>
              <a:t>Be aware of rip currents when swimming.</a:t>
            </a:r>
          </a:p>
          <a:p>
            <a:r>
              <a:rPr dirty="0">
                <a:cs typeface="Arial" panose="020B0604020202020204" pitchFamily="34" charset="0"/>
              </a:rPr>
              <a:t> Check tide charts for safe navigation.</a:t>
            </a:r>
          </a:p>
          <a:p>
            <a:r>
              <a:rPr dirty="0">
                <a:cs typeface="Arial" panose="020B0604020202020204" pitchFamily="34" charset="0"/>
              </a:rPr>
              <a:t> Monitor water conditions for safe activities</a:t>
            </a:r>
            <a:r>
              <a:rPr sz="36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AED0BF-B613-4EA2-A21D-6A60A5241C27}" type="slidenum">
              <a:rPr lang="en-IN" smtClean="0"/>
              <a:t>10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53516085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853" y="3143493"/>
            <a:ext cx="4604238" cy="1325563"/>
          </a:xfrm>
          <a:solidFill>
            <a:srgbClr val="C00000"/>
          </a:solidFill>
        </p:spPr>
        <p:txBody>
          <a:bodyPr/>
          <a:lstStyle/>
          <a:p>
            <a:pPr algn="ctr"/>
            <a:r>
              <a:rPr sz="4400" b="1" dirty="0">
                <a:solidFill>
                  <a:schemeClr val="bg1"/>
                </a:solidFill>
              </a:rPr>
              <a:t>Conclusion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58862" y="3135677"/>
            <a:ext cx="7104184" cy="1717677"/>
          </a:xfrm>
          <a:solidFill>
            <a:schemeClr val="bg2"/>
          </a:solidFill>
        </p:spPr>
        <p:txBody>
          <a:bodyPr>
            <a:noAutofit/>
          </a:bodyPr>
          <a:lstStyle/>
          <a:p>
            <a:r>
              <a:rPr dirty="0">
                <a:cs typeface="Arial" panose="020B0604020202020204" pitchFamily="34" charset="0"/>
              </a:rPr>
              <a:t>Understanding water movement is essential for safety, navigation, and marine conservation. Stay informed and prepared.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AED0BF-B613-4EA2-A21D-6A60A5241C27}" type="slidenum">
              <a:rPr lang="en-IN" smtClean="0"/>
              <a:t>11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1179510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853" y="3170442"/>
            <a:ext cx="4604238" cy="966904"/>
          </a:xfrm>
          <a:solidFill>
            <a:srgbClr val="C00000"/>
          </a:solidFill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</a:rPr>
              <a:t>Review</a:t>
            </a:r>
            <a:endParaRPr sz="4000" b="1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6963" y="2795056"/>
            <a:ext cx="7104184" cy="1717677"/>
          </a:xfrm>
          <a:solidFill>
            <a:schemeClr val="bg2"/>
          </a:solidFill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b="1" dirty="0">
                <a:latin typeface="Open sans"/>
              </a:rPr>
              <a:t>After completion of this </a:t>
            </a:r>
            <a:r>
              <a:rPr lang="en-US" b="1" dirty="0" err="1">
                <a:latin typeface="Open sans"/>
              </a:rPr>
              <a:t>lesson,now</a:t>
            </a:r>
            <a:r>
              <a:rPr lang="en-US" b="1" dirty="0">
                <a:latin typeface="Open sans"/>
              </a:rPr>
              <a:t> you are able to</a:t>
            </a:r>
            <a:r>
              <a:rPr b="1" dirty="0">
                <a:latin typeface="Open sans"/>
              </a:rPr>
              <a:t>.</a:t>
            </a:r>
            <a:endParaRPr lang="en-US" b="1" dirty="0">
              <a:latin typeface="Open sans"/>
            </a:endParaRPr>
          </a:p>
          <a:p>
            <a:r>
              <a:rPr lang="en-US" dirty="0"/>
              <a:t>How to understand Currents, Tides, and Water Conditions.</a:t>
            </a:r>
            <a:endParaRPr lang="en-IN" dirty="0"/>
          </a:p>
          <a:p>
            <a:endParaRPr dirty="0"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AED0BF-B613-4EA2-A21D-6A60A5241C27}" type="slidenum">
              <a:rPr lang="en-IN" smtClean="0"/>
              <a:t>12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88192871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39914" y="3143493"/>
            <a:ext cx="6690947" cy="1325563"/>
          </a:xfrm>
          <a:solidFill>
            <a:srgbClr val="C00000"/>
          </a:solidFill>
        </p:spPr>
        <p:txBody>
          <a:bodyPr/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ANY QUESTION ?</a:t>
            </a:r>
            <a:endParaRPr lang="en-IN" b="1" dirty="0">
              <a:solidFill>
                <a:schemeClr val="bg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AED0BF-B613-4EA2-A21D-6A60A5241C27}" type="slidenum">
              <a:rPr lang="en-IN" smtClean="0"/>
              <a:t>13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27511794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954" y="3099816"/>
            <a:ext cx="4604238" cy="1168072"/>
          </a:xfrm>
          <a:solidFill>
            <a:srgbClr val="C00000"/>
          </a:solidFill>
        </p:spPr>
        <p:txBody>
          <a:bodyPr/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Evaluation</a:t>
            </a:r>
            <a:endParaRPr lang="en-US" sz="4400" b="1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58862" y="2150946"/>
            <a:ext cx="7104184" cy="3572854"/>
          </a:xfrm>
          <a:solidFill>
            <a:schemeClr val="bg2"/>
          </a:solidFill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b="1" dirty="0">
                <a:cs typeface="Arial" panose="020B0604020202020204" pitchFamily="34" charset="0"/>
              </a:rPr>
              <a:t>Question 1- what are tides?</a:t>
            </a:r>
          </a:p>
          <a:p>
            <a:pPr marL="0" indent="0">
              <a:buNone/>
            </a:pPr>
            <a:r>
              <a:rPr lang="en-US" dirty="0" err="1">
                <a:cs typeface="Arial" panose="020B0604020202020204" pitchFamily="34" charset="0"/>
              </a:rPr>
              <a:t>Ans</a:t>
            </a:r>
            <a:r>
              <a:rPr lang="en-US" dirty="0">
                <a:cs typeface="Arial" panose="020B0604020202020204" pitchFamily="34" charset="0"/>
              </a:rPr>
              <a:t>-Tides are the rise and fall of sea levels caused by the gravitational forces of the moon and sun.</a:t>
            </a:r>
          </a:p>
          <a:p>
            <a:pPr marL="0" indent="0">
              <a:buNone/>
            </a:pPr>
            <a:r>
              <a:rPr lang="en-US" b="1" dirty="0">
                <a:cs typeface="Arial" panose="020B0604020202020204" pitchFamily="34" charset="0"/>
              </a:rPr>
              <a:t>Question 2- which </a:t>
            </a:r>
            <a:r>
              <a:rPr lang="en-IN" b="1" dirty="0"/>
              <a:t>Factors Affecting Water Conditions?</a:t>
            </a:r>
          </a:p>
          <a:p>
            <a:pPr marL="0" indent="0">
              <a:buNone/>
            </a:pPr>
            <a:r>
              <a:rPr lang="en-US" dirty="0" err="1">
                <a:cs typeface="Arial" panose="020B0604020202020204" pitchFamily="34" charset="0"/>
              </a:rPr>
              <a:t>Ans</a:t>
            </a:r>
            <a:r>
              <a:rPr lang="en-US" dirty="0">
                <a:cs typeface="Arial" panose="020B0604020202020204" pitchFamily="34" charset="0"/>
              </a:rPr>
              <a:t>-Water </a:t>
            </a:r>
            <a:r>
              <a:rPr lang="en-US" dirty="0" err="1">
                <a:cs typeface="Arial" panose="020B0604020202020204" pitchFamily="34" charset="0"/>
              </a:rPr>
              <a:t>Clarity,Temperature</a:t>
            </a:r>
            <a:r>
              <a:rPr lang="en-US" dirty="0">
                <a:cs typeface="Arial" panose="020B0604020202020204" pitchFamily="34" charset="0"/>
              </a:rPr>
              <a:t> and Salinity.</a:t>
            </a:r>
          </a:p>
          <a:p>
            <a:pPr marL="0" indent="0">
              <a:buNone/>
            </a:pPr>
            <a:endParaRPr lang="en-US" dirty="0"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AED0BF-B613-4EA2-A21D-6A60A5241C27}" type="slidenum">
              <a:rPr lang="en-IN" smtClean="0"/>
              <a:t>14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60869528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75552A9F-FEAB-3C0A-0D03-62EEE4B77A41}"/>
              </a:ext>
            </a:extLst>
          </p:cNvPr>
          <p:cNvSpPr/>
          <p:nvPr/>
        </p:nvSpPr>
        <p:spPr>
          <a:xfrm>
            <a:off x="76200" y="0"/>
            <a:ext cx="12039600" cy="6781800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36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AutoShape 4">
            <a:extLst>
              <a:ext uri="{FF2B5EF4-FFF2-40B4-BE49-F238E27FC236}">
                <a16:creationId xmlns:a16="http://schemas.microsoft.com/office/drawing/2014/main" id="{09B031A6-C119-B352-63B4-9B30BBC1D174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 sz="360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FD6900A-37B1-25E8-DEA8-CD370440BD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18701" y="6368536"/>
            <a:ext cx="350736" cy="369331"/>
          </a:xfrm>
        </p:spPr>
        <p:txBody>
          <a:bodyPr/>
          <a:lstStyle/>
          <a:p>
            <a:fld id="{2BB1E14F-796C-409E-9B94-89634ADD74DA}" type="slidenum">
              <a:rPr lang="en-IN" smtClean="0"/>
              <a:t>15</a:t>
            </a:fld>
            <a:endParaRPr lang="en-IN"/>
          </a:p>
        </p:txBody>
      </p:sp>
      <p:sp>
        <p:nvSpPr>
          <p:cNvPr id="5" name="Rounded Rectangle">
            <a:extLst>
              <a:ext uri="{FF2B5EF4-FFF2-40B4-BE49-F238E27FC236}">
                <a16:creationId xmlns:a16="http://schemas.microsoft.com/office/drawing/2014/main" id="{84E5656A-9707-D91F-731E-B05F3A2105A5}"/>
              </a:ext>
            </a:extLst>
          </p:cNvPr>
          <p:cNvSpPr/>
          <p:nvPr/>
        </p:nvSpPr>
        <p:spPr>
          <a:xfrm>
            <a:off x="4217365" y="145669"/>
            <a:ext cx="6805306" cy="6261862"/>
          </a:xfrm>
          <a:prstGeom prst="roundRect">
            <a:avLst>
              <a:gd name="adj" fmla="val 1583"/>
            </a:avLst>
          </a:prstGeom>
          <a:solidFill>
            <a:srgbClr val="EAEAEA"/>
          </a:solidFill>
          <a:ln w="12700">
            <a:miter lim="400000"/>
          </a:ln>
        </p:spPr>
        <p:txBody>
          <a:bodyPr lIns="39142" tIns="39142" rIns="39142" bIns="39142"/>
          <a:lstStyle/>
          <a:p>
            <a:endParaRPr sz="2400">
              <a:latin typeface="Open Sans"/>
            </a:endParaRPr>
          </a:p>
        </p:txBody>
      </p:sp>
      <p:sp>
        <p:nvSpPr>
          <p:cNvPr id="6" name="Duties of…">
            <a:extLst>
              <a:ext uri="{FF2B5EF4-FFF2-40B4-BE49-F238E27FC236}">
                <a16:creationId xmlns:a16="http://schemas.microsoft.com/office/drawing/2014/main" id="{848F74B0-1F3A-240E-68E6-62D0EC9F3863}"/>
              </a:ext>
            </a:extLst>
          </p:cNvPr>
          <p:cNvSpPr txBox="1"/>
          <p:nvPr/>
        </p:nvSpPr>
        <p:spPr>
          <a:xfrm>
            <a:off x="339568" y="3230215"/>
            <a:ext cx="3724569" cy="69460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39142" tIns="39142" rIns="39142" bIns="39142">
            <a:spAutoFit/>
          </a:bodyPr>
          <a:lstStyle/>
          <a:p>
            <a:pPr algn="ctr"/>
            <a:r>
              <a:rPr lang="en-US" sz="4000" b="1" dirty="0">
                <a:latin typeface="Open sans"/>
              </a:rPr>
              <a:t>THANK YOU </a:t>
            </a:r>
            <a:r>
              <a:rPr lang="en-US" sz="4000" dirty="0">
                <a:latin typeface="Open sans"/>
              </a:rPr>
              <a:t>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545DFA0-FA40-1268-9BDA-EE87700A3D9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" y="0"/>
            <a:ext cx="2440349" cy="1463018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775644E-1651-5CBA-BB13-D20A48592C3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17618" y="6620"/>
            <a:ext cx="1387082" cy="1227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34CA96A-DBE4-90D4-F8B7-34DFA0DBB89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17493" y="633032"/>
            <a:ext cx="5739388" cy="53490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080633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51" y="3144901"/>
            <a:ext cx="4322885" cy="1033908"/>
          </a:xfrm>
          <a:solidFill>
            <a:srgbClr val="C00000"/>
          </a:solidFill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</a:rPr>
              <a:t>Objectives</a:t>
            </a:r>
            <a:endParaRPr lang="en-IN" sz="4000" b="1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18185" y="2669685"/>
            <a:ext cx="6535615" cy="2148498"/>
          </a:xfrm>
          <a:solidFill>
            <a:schemeClr val="bg2"/>
          </a:solidFill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b="1" dirty="0">
                <a:latin typeface="Open sans"/>
              </a:rPr>
              <a:t>Upon completion of this lesson, you will be able to learn about:-</a:t>
            </a:r>
          </a:p>
          <a:p>
            <a:pPr marL="0" indent="0">
              <a:buNone/>
            </a:pPr>
            <a:endParaRPr lang="en-US" b="1" dirty="0">
              <a:latin typeface="Open sans"/>
            </a:endParaRPr>
          </a:p>
          <a:p>
            <a:r>
              <a:rPr lang="en-US" dirty="0"/>
              <a:t>How to understand Currents, Tides, and Water Conditions.</a:t>
            </a:r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AED0BF-B613-4EA2-A21D-6A60A5241C27}" type="slidenum">
              <a:rPr lang="en-IN" smtClean="0"/>
              <a:t>2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5759339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0555" y="2509040"/>
            <a:ext cx="4419600" cy="1325563"/>
          </a:xfrm>
          <a:solidFill>
            <a:srgbClr val="C00000"/>
          </a:solidFill>
        </p:spPr>
        <p:txBody>
          <a:bodyPr>
            <a:normAutofit/>
          </a:bodyPr>
          <a:lstStyle/>
          <a:p>
            <a:pPr algn="ctr"/>
            <a:r>
              <a:rPr sz="4000" b="1" dirty="0">
                <a:solidFill>
                  <a:schemeClr val="bg1"/>
                </a:solidFill>
              </a:rPr>
              <a:t>Introduction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72803" y="1901694"/>
            <a:ext cx="6163718" cy="2540254"/>
          </a:xfrm>
          <a:solidFill>
            <a:schemeClr val="bg2"/>
          </a:solidFill>
        </p:spPr>
        <p:txBody>
          <a:bodyPr>
            <a:normAutofit/>
          </a:bodyPr>
          <a:lstStyle/>
          <a:p>
            <a:pPr algn="just"/>
            <a:r>
              <a:rPr dirty="0">
                <a:cs typeface="Arial" panose="020B0604020202020204" pitchFamily="34" charset="0"/>
              </a:rPr>
              <a:t>Water movement affects navigation, safety, and marine life. </a:t>
            </a:r>
            <a:endParaRPr lang="en-US" dirty="0">
              <a:cs typeface="Arial" panose="020B0604020202020204" pitchFamily="34" charset="0"/>
            </a:endParaRPr>
          </a:p>
          <a:p>
            <a:pPr marL="0" indent="0" algn="just">
              <a:buNone/>
            </a:pPr>
            <a:endParaRPr lang="en-US" dirty="0">
              <a:cs typeface="Arial" panose="020B0604020202020204" pitchFamily="34" charset="0"/>
            </a:endParaRPr>
          </a:p>
          <a:p>
            <a:pPr algn="just"/>
            <a:r>
              <a:rPr dirty="0">
                <a:cs typeface="Arial" panose="020B0604020202020204" pitchFamily="34" charset="0"/>
              </a:rPr>
              <a:t>Understanding currents, tides, and conditions is crucial.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AED0BF-B613-4EA2-A21D-6A60A5241C27}" type="slidenum">
              <a:rPr lang="en-IN" smtClean="0"/>
              <a:t>3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2082258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955" y="3025813"/>
            <a:ext cx="4384431" cy="1141526"/>
          </a:xfrm>
          <a:solidFill>
            <a:srgbClr val="C00000"/>
          </a:solidFill>
        </p:spPr>
        <p:txBody>
          <a:bodyPr>
            <a:normAutofit/>
          </a:bodyPr>
          <a:lstStyle/>
          <a:p>
            <a:pPr algn="ctr"/>
            <a:r>
              <a:rPr sz="4000" b="1" dirty="0">
                <a:solidFill>
                  <a:schemeClr val="bg1"/>
                </a:solidFill>
              </a:rPr>
              <a:t> Currents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5431" y="1810513"/>
            <a:ext cx="7156937" cy="3557016"/>
          </a:xfrm>
          <a:solidFill>
            <a:schemeClr val="bg2"/>
          </a:solidFill>
        </p:spPr>
        <p:txBody>
          <a:bodyPr>
            <a:normAutofit/>
          </a:bodyPr>
          <a:lstStyle/>
          <a:p>
            <a:endParaRPr lang="en-US" dirty="0">
              <a:cs typeface="Arial" panose="020B0604020202020204" pitchFamily="34" charset="0"/>
            </a:endParaRPr>
          </a:p>
          <a:p>
            <a:endParaRPr lang="en-US" dirty="0">
              <a:cs typeface="Arial" panose="020B0604020202020204" pitchFamily="34" charset="0"/>
            </a:endParaRPr>
          </a:p>
          <a:p>
            <a:pPr marL="0" indent="0" algn="just">
              <a:buNone/>
            </a:pPr>
            <a:r>
              <a:rPr dirty="0">
                <a:cs typeface="Arial" panose="020B0604020202020204" pitchFamily="34" charset="0"/>
              </a:rPr>
              <a:t>Currents are continuous, directed movements of seawater driven by wind, temperature, salinity, and the Earth's rotation.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AED0BF-B613-4EA2-A21D-6A60A5241C27}" type="slidenum">
              <a:rPr lang="en-IN" smtClean="0"/>
              <a:t>4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0405104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2504" y="2766218"/>
            <a:ext cx="4665788" cy="1325563"/>
          </a:xfrm>
          <a:solidFill>
            <a:srgbClr val="C00000"/>
          </a:solidFill>
        </p:spPr>
        <p:txBody>
          <a:bodyPr>
            <a:normAutofit/>
          </a:bodyPr>
          <a:lstStyle/>
          <a:p>
            <a:pPr algn="ctr"/>
            <a:r>
              <a:rPr sz="4000" b="1" dirty="0">
                <a:solidFill>
                  <a:schemeClr val="bg1"/>
                </a:solidFill>
              </a:rPr>
              <a:t>Types of Currents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60268" y="1841987"/>
            <a:ext cx="6954716" cy="3174023"/>
          </a:xfrm>
          <a:solidFill>
            <a:schemeClr val="bg2"/>
          </a:solidFill>
        </p:spPr>
        <p:txBody>
          <a:bodyPr>
            <a:noAutofit/>
          </a:bodyPr>
          <a:lstStyle/>
          <a:p>
            <a:r>
              <a:rPr sz="3200" dirty="0">
                <a:cs typeface="Arial" panose="020B0604020202020204" pitchFamily="34" charset="0"/>
              </a:rPr>
              <a:t> </a:t>
            </a:r>
            <a:r>
              <a:rPr b="1" dirty="0">
                <a:cs typeface="Arial" panose="020B0604020202020204" pitchFamily="34" charset="0"/>
              </a:rPr>
              <a:t>Surface Currents: </a:t>
            </a:r>
            <a:r>
              <a:rPr dirty="0">
                <a:cs typeface="Arial" panose="020B0604020202020204" pitchFamily="34" charset="0"/>
              </a:rPr>
              <a:t>Wind-driven, affect upper ocean layers.</a:t>
            </a:r>
          </a:p>
          <a:p>
            <a:r>
              <a:rPr dirty="0">
                <a:cs typeface="Arial" panose="020B0604020202020204" pitchFamily="34" charset="0"/>
              </a:rPr>
              <a:t> </a:t>
            </a:r>
            <a:r>
              <a:rPr b="1" dirty="0">
                <a:cs typeface="Arial" panose="020B0604020202020204" pitchFamily="34" charset="0"/>
              </a:rPr>
              <a:t>Deep Ocean Currents: </a:t>
            </a:r>
            <a:r>
              <a:rPr dirty="0">
                <a:cs typeface="Arial" panose="020B0604020202020204" pitchFamily="34" charset="0"/>
              </a:rPr>
              <a:t>Density-driven, caused by temperature and salinity differences.</a:t>
            </a:r>
          </a:p>
          <a:p>
            <a:r>
              <a:rPr dirty="0">
                <a:cs typeface="Arial" panose="020B0604020202020204" pitchFamily="34" charset="0"/>
              </a:rPr>
              <a:t> </a:t>
            </a:r>
            <a:r>
              <a:rPr b="1" dirty="0">
                <a:cs typeface="Arial" panose="020B0604020202020204" pitchFamily="34" charset="0"/>
              </a:rPr>
              <a:t>Rip Currents: </a:t>
            </a:r>
            <a:r>
              <a:rPr dirty="0">
                <a:cs typeface="Arial" panose="020B0604020202020204" pitchFamily="34" charset="0"/>
              </a:rPr>
              <a:t>Strong, narrow flows moving away from shore</a:t>
            </a:r>
            <a:r>
              <a:rPr sz="3200" dirty="0">
                <a:cs typeface="Arial" panose="020B0604020202020204" pitchFamily="34" charset="0"/>
              </a:rPr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AED0BF-B613-4EA2-A21D-6A60A5241C27}" type="slidenum">
              <a:rPr lang="en-IN" smtClean="0"/>
              <a:t>5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8611106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3193" y="3113247"/>
            <a:ext cx="3474720" cy="1325563"/>
          </a:xfrm>
          <a:solidFill>
            <a:srgbClr val="C00000"/>
          </a:solidFill>
        </p:spPr>
        <p:txBody>
          <a:bodyPr>
            <a:normAutofit/>
          </a:bodyPr>
          <a:lstStyle/>
          <a:p>
            <a:r>
              <a:rPr sz="4000" b="1" dirty="0">
                <a:solidFill>
                  <a:schemeClr val="bg1"/>
                </a:solidFill>
              </a:rPr>
              <a:t>Understanding Tides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3015" y="2715768"/>
            <a:ext cx="6544407" cy="2172756"/>
          </a:xfrm>
          <a:solidFill>
            <a:schemeClr val="bg2"/>
          </a:solidFill>
        </p:spPr>
        <p:txBody>
          <a:bodyPr>
            <a:normAutofit/>
          </a:bodyPr>
          <a:lstStyle/>
          <a:p>
            <a:pPr marL="0" indent="0" algn="just">
              <a:buNone/>
            </a:pPr>
            <a:endParaRPr lang="en-US" dirty="0">
              <a:cs typeface="Arial" panose="020B0604020202020204" pitchFamily="34" charset="0"/>
            </a:endParaRPr>
          </a:p>
          <a:p>
            <a:pPr marL="0" indent="0" algn="just">
              <a:buNone/>
            </a:pPr>
            <a:r>
              <a:rPr dirty="0">
                <a:cs typeface="Arial" panose="020B0604020202020204" pitchFamily="34" charset="0"/>
              </a:rPr>
              <a:t>Tides are the rise and fall of sea levels caused by the gravitational forces of the moon and sun.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AED0BF-B613-4EA2-A21D-6A60A5241C27}" type="slidenum">
              <a:rPr lang="en-IN" smtClean="0"/>
              <a:t>6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356203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7471" y="2958503"/>
            <a:ext cx="4418309" cy="1325563"/>
          </a:xfrm>
          <a:solidFill>
            <a:srgbClr val="C00000"/>
          </a:solidFill>
        </p:spPr>
        <p:txBody>
          <a:bodyPr>
            <a:normAutofit/>
          </a:bodyPr>
          <a:lstStyle/>
          <a:p>
            <a:pPr algn="ctr"/>
            <a:r>
              <a:rPr sz="4000" b="1" dirty="0">
                <a:solidFill>
                  <a:schemeClr val="bg1"/>
                </a:solidFill>
              </a:rPr>
              <a:t>Types of Tides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65178" y="2568755"/>
            <a:ext cx="5779477" cy="2467585"/>
          </a:xfrm>
          <a:solidFill>
            <a:schemeClr val="bg2"/>
          </a:solidFill>
        </p:spPr>
        <p:txBody>
          <a:bodyPr>
            <a:normAutofit/>
          </a:bodyPr>
          <a:lstStyle/>
          <a:p>
            <a:r>
              <a:rPr b="1" dirty="0"/>
              <a:t> </a:t>
            </a:r>
            <a:r>
              <a:rPr b="1" dirty="0">
                <a:cs typeface="Arial" panose="020B0604020202020204" pitchFamily="34" charset="0"/>
              </a:rPr>
              <a:t>Spring Tides: </a:t>
            </a:r>
            <a:r>
              <a:rPr dirty="0">
                <a:cs typeface="Arial" panose="020B0604020202020204" pitchFamily="34" charset="0"/>
              </a:rPr>
              <a:t>Occur during full and new moons, with the highest tidal range.</a:t>
            </a:r>
          </a:p>
          <a:p>
            <a:r>
              <a:rPr b="1" dirty="0">
                <a:cs typeface="Arial" panose="020B0604020202020204" pitchFamily="34" charset="0"/>
              </a:rPr>
              <a:t>Neap Tides: </a:t>
            </a:r>
            <a:r>
              <a:rPr dirty="0">
                <a:cs typeface="Arial" panose="020B0604020202020204" pitchFamily="34" charset="0"/>
              </a:rPr>
              <a:t>Occur during quarter moons, with the lowest tidal range.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AED0BF-B613-4EA2-A21D-6A60A5241C27}" type="slidenum">
              <a:rPr lang="en-IN" smtClean="0"/>
              <a:t>7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7746687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125" y="2888201"/>
            <a:ext cx="4366613" cy="1244184"/>
          </a:xfrm>
          <a:solidFill>
            <a:srgbClr val="C00000"/>
          </a:solidFill>
        </p:spPr>
        <p:txBody>
          <a:bodyPr>
            <a:normAutofit fontScale="90000"/>
          </a:bodyPr>
          <a:lstStyle/>
          <a:p>
            <a:r>
              <a:rPr sz="4400" b="1" dirty="0">
                <a:solidFill>
                  <a:schemeClr val="bg1"/>
                </a:solidFill>
              </a:rPr>
              <a:t>Factors Affecting Water Conditions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28038" y="2186100"/>
            <a:ext cx="7596554" cy="2684829"/>
          </a:xfrm>
          <a:solidFill>
            <a:schemeClr val="bg2"/>
          </a:solidFill>
        </p:spPr>
        <p:txBody>
          <a:bodyPr>
            <a:normAutofit/>
          </a:bodyPr>
          <a:lstStyle/>
          <a:p>
            <a:r>
              <a:rPr sz="3000" b="1" dirty="0">
                <a:cs typeface="Arial" panose="020B0604020202020204" pitchFamily="34" charset="0"/>
              </a:rPr>
              <a:t>Water Clarity: </a:t>
            </a:r>
            <a:r>
              <a:rPr sz="3000" dirty="0">
                <a:cs typeface="Arial" panose="020B0604020202020204" pitchFamily="34" charset="0"/>
              </a:rPr>
              <a:t>Affected by sediment and algae.</a:t>
            </a:r>
          </a:p>
          <a:p>
            <a:r>
              <a:rPr sz="3000" b="1" dirty="0">
                <a:cs typeface="Arial" panose="020B0604020202020204" pitchFamily="34" charset="0"/>
              </a:rPr>
              <a:t>Temperature: </a:t>
            </a:r>
            <a:r>
              <a:rPr sz="3000" dirty="0">
                <a:cs typeface="Arial" panose="020B0604020202020204" pitchFamily="34" charset="0"/>
              </a:rPr>
              <a:t>Varies with depth and location.</a:t>
            </a:r>
          </a:p>
          <a:p>
            <a:r>
              <a:rPr sz="3000" dirty="0">
                <a:cs typeface="Arial" panose="020B0604020202020204" pitchFamily="34" charset="0"/>
              </a:rPr>
              <a:t> </a:t>
            </a:r>
            <a:r>
              <a:rPr sz="3000" b="1" dirty="0">
                <a:cs typeface="Arial" panose="020B0604020202020204" pitchFamily="34" charset="0"/>
              </a:rPr>
              <a:t>Salinity: </a:t>
            </a:r>
            <a:r>
              <a:rPr sz="3000" dirty="0">
                <a:cs typeface="Arial" panose="020B0604020202020204" pitchFamily="34" charset="0"/>
              </a:rPr>
              <a:t>Influences buoyancy and marine life.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AED0BF-B613-4EA2-A21D-6A60A5241C27}" type="slidenum">
              <a:rPr lang="en-IN" smtClean="0"/>
              <a:t>8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21874075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016" y="2712670"/>
            <a:ext cx="4608576" cy="1325563"/>
          </a:xfrm>
          <a:solidFill>
            <a:srgbClr val="C00000"/>
          </a:solidFill>
        </p:spPr>
        <p:txBody>
          <a:bodyPr>
            <a:normAutofit/>
          </a:bodyPr>
          <a:lstStyle/>
          <a:p>
            <a:r>
              <a:rPr sz="4000" b="1" dirty="0">
                <a:solidFill>
                  <a:schemeClr val="bg1"/>
                </a:solidFill>
              </a:rPr>
              <a:t>Importance of Water Conditions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3354" y="1636776"/>
            <a:ext cx="7121769" cy="3694176"/>
          </a:xfrm>
          <a:solidFill>
            <a:schemeClr val="bg2"/>
          </a:solidFill>
        </p:spPr>
        <p:txBody>
          <a:bodyPr>
            <a:normAutofit/>
          </a:bodyPr>
          <a:lstStyle/>
          <a:p>
            <a:pPr marL="0" indent="0">
              <a:buNone/>
            </a:pPr>
            <a:r>
              <a:rPr dirty="0"/>
              <a:t> </a:t>
            </a:r>
            <a:endParaRPr lang="en-US" dirty="0"/>
          </a:p>
          <a:p>
            <a:r>
              <a:rPr lang="en-US" dirty="0">
                <a:cs typeface="Arial" panose="020B0604020202020204" pitchFamily="34" charset="0"/>
              </a:rPr>
              <a:t> </a:t>
            </a:r>
            <a:r>
              <a:rPr dirty="0">
                <a:cs typeface="Arial" panose="020B0604020202020204" pitchFamily="34" charset="0"/>
              </a:rPr>
              <a:t>Impacts marine ecosystems and human activities.</a:t>
            </a:r>
          </a:p>
          <a:p>
            <a:r>
              <a:rPr dirty="0">
                <a:cs typeface="Arial" panose="020B0604020202020204" pitchFamily="34" charset="0"/>
              </a:rPr>
              <a:t> Determines swimming, fishing, and </a:t>
            </a:r>
            <a:r>
              <a:rPr lang="en-US" dirty="0">
                <a:cs typeface="Arial" panose="020B0604020202020204" pitchFamily="34" charset="0"/>
              </a:rPr>
              <a:t>   </a:t>
            </a:r>
            <a:r>
              <a:rPr dirty="0">
                <a:cs typeface="Arial" panose="020B0604020202020204" pitchFamily="34" charset="0"/>
              </a:rPr>
              <a:t>navigation safety.</a:t>
            </a:r>
          </a:p>
          <a:p>
            <a:r>
              <a:rPr dirty="0">
                <a:cs typeface="Arial" panose="020B0604020202020204" pitchFamily="34" charset="0"/>
              </a:rPr>
              <a:t> Helps in predicting weather patterns.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AED0BF-B613-4EA2-A21D-6A60A5241C27}" type="slidenum">
              <a:rPr lang="en-IN" smtClean="0"/>
              <a:t>9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5381225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2">
      <a:majorFont>
        <a:latin typeface="Open san"/>
        <a:ea typeface=""/>
        <a:cs typeface=""/>
      </a:majorFont>
      <a:minorFont>
        <a:latin typeface="Open s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182</TotalTime>
  <Words>380</Words>
  <Application>Microsoft Office PowerPoint</Application>
  <PresentationFormat>Widescreen</PresentationFormat>
  <Paragraphs>64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4" baseType="lpstr">
      <vt:lpstr>Arial</vt:lpstr>
      <vt:lpstr>Calibri</vt:lpstr>
      <vt:lpstr>Open san</vt:lpstr>
      <vt:lpstr>Open Sans</vt:lpstr>
      <vt:lpstr>Open Sans</vt:lpstr>
      <vt:lpstr>Open Sans Semibold</vt:lpstr>
      <vt:lpstr>Times New Roman</vt:lpstr>
      <vt:lpstr>Verdana</vt:lpstr>
      <vt:lpstr>Office Theme</vt:lpstr>
      <vt:lpstr>UNDERSTANDING WATER   Currents, Tides, and Water Conditions</vt:lpstr>
      <vt:lpstr>Objectives</vt:lpstr>
      <vt:lpstr>Introduction</vt:lpstr>
      <vt:lpstr> Currents</vt:lpstr>
      <vt:lpstr>Types of Currents</vt:lpstr>
      <vt:lpstr>Understanding Tides</vt:lpstr>
      <vt:lpstr>Types of Tides</vt:lpstr>
      <vt:lpstr>Factors Affecting Water Conditions</vt:lpstr>
      <vt:lpstr>Importance of Water Conditions</vt:lpstr>
      <vt:lpstr>Safety Considerations</vt:lpstr>
      <vt:lpstr>Conclusion</vt:lpstr>
      <vt:lpstr>Review</vt:lpstr>
      <vt:lpstr>ANY QUESTION ?</vt:lpstr>
      <vt:lpstr>Evaluation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HP</dc:creator>
  <cp:lastModifiedBy>NDRF ACADEMY</cp:lastModifiedBy>
  <cp:revision>37</cp:revision>
  <dcterms:created xsi:type="dcterms:W3CDTF">2025-08-21T09:31:06Z</dcterms:created>
  <dcterms:modified xsi:type="dcterms:W3CDTF">2026-01-06T10:54:55Z</dcterms:modified>
</cp:coreProperties>
</file>