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4" r:id="rId2"/>
    <p:sldId id="256" r:id="rId3"/>
    <p:sldId id="257" r:id="rId4"/>
    <p:sldId id="275" r:id="rId5"/>
    <p:sldId id="265" r:id="rId6"/>
    <p:sldId id="279" r:id="rId7"/>
    <p:sldId id="280" r:id="rId8"/>
    <p:sldId id="281" r:id="rId9"/>
    <p:sldId id="282" r:id="rId10"/>
    <p:sldId id="283" r:id="rId11"/>
    <p:sldId id="285" r:id="rId12"/>
    <p:sldId id="284" r:id="rId13"/>
    <p:sldId id="260" r:id="rId14"/>
    <p:sldId id="262" r:id="rId15"/>
    <p:sldId id="261" r:id="rId16"/>
    <p:sldId id="118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4660"/>
  </p:normalViewPr>
  <p:slideViewPr>
    <p:cSldViewPr snapToGrid="0" showGuides="1">
      <p:cViewPr varScale="1">
        <p:scale>
          <a:sx n="78" d="100"/>
          <a:sy n="78" d="100"/>
        </p:scale>
        <p:origin x="972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BAF9D5-2258-4932-8FDF-0CAA767ED907}" type="datetimeFigureOut">
              <a:rPr lang="en-IN" smtClean="0"/>
              <a:t>06-01-2026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460260-BA36-4B3B-A8B1-4E8057926F3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525605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D0BF-B613-4EA2-A21D-6A60A5241C2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0691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D0BF-B613-4EA2-A21D-6A60A5241C2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5950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D0BF-B613-4EA2-A21D-6A60A5241C2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00062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b="1"/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D0BF-B613-4EA2-A21D-6A60A5241C2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4159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D0BF-B613-4EA2-A21D-6A60A5241C2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63582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D0BF-B613-4EA2-A21D-6A60A5241C2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13509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D0BF-B613-4EA2-A21D-6A60A5241C2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58618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D0BF-B613-4EA2-A21D-6A60A5241C2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75007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D0BF-B613-4EA2-A21D-6A60A5241C2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09681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D0BF-B613-4EA2-A21D-6A60A5241C2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97000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D0BF-B613-4EA2-A21D-6A60A5241C2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19873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914" y="2766218"/>
            <a:ext cx="456830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2516" y="876935"/>
            <a:ext cx="6311283" cy="53000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85604" y="6331411"/>
            <a:ext cx="453698" cy="3686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ED0BF-B613-4EA2-A21D-6A60A5241C27}" type="slidenum">
              <a:rPr lang="en-IN" smtClean="0"/>
              <a:t>‹#›</a:t>
            </a:fld>
            <a:endParaRPr lang="en-IN"/>
          </a:p>
        </p:txBody>
      </p:sp>
      <p:pic>
        <p:nvPicPr>
          <p:cNvPr id="7" name="Picture 6" descr="NDRF LOGO | NDRF - National Disaster Response Force"/>
          <p:cNvPicPr/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94485" cy="87693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/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5497" y="5944"/>
            <a:ext cx="882650" cy="877570"/>
          </a:xfrm>
          <a:prstGeom prst="rect">
            <a:avLst/>
          </a:prstGeom>
          <a:noFill/>
        </p:spPr>
      </p:pic>
      <p:sp>
        <p:nvSpPr>
          <p:cNvPr id="9" name="PEER | CSSR | INDIA"/>
          <p:cNvSpPr txBox="1"/>
          <p:nvPr userDrawn="1"/>
        </p:nvSpPr>
        <p:spPr>
          <a:xfrm>
            <a:off x="216130" y="6286056"/>
            <a:ext cx="2177935" cy="3427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sz="1200" dirty="0"/>
              <a:t> </a:t>
            </a:r>
            <a:r>
              <a:rPr lang="en-US" sz="1200" dirty="0"/>
              <a:t>DEEP DIVING</a:t>
            </a:r>
            <a:r>
              <a:rPr sz="1200" dirty="0"/>
              <a:t> | INDIA</a:t>
            </a:r>
          </a:p>
        </p:txBody>
      </p:sp>
      <p:sp>
        <p:nvSpPr>
          <p:cNvPr id="10" name="Rectangle"/>
          <p:cNvSpPr/>
          <p:nvPr userDrawn="1"/>
        </p:nvSpPr>
        <p:spPr>
          <a:xfrm>
            <a:off x="505049" y="6587004"/>
            <a:ext cx="1600098" cy="82412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4" name="PEER | CSSR | INDIA">
            <a:extLst>
              <a:ext uri="{FF2B5EF4-FFF2-40B4-BE49-F238E27FC236}">
                <a16:creationId xmlns:a16="http://schemas.microsoft.com/office/drawing/2014/main" id="{0BA414AD-4381-2602-8E04-DDEBCA3A581A}"/>
              </a:ext>
            </a:extLst>
          </p:cNvPr>
          <p:cNvSpPr txBox="1"/>
          <p:nvPr userDrawn="1"/>
        </p:nvSpPr>
        <p:spPr>
          <a:xfrm>
            <a:off x="9667783" y="6357296"/>
            <a:ext cx="790686" cy="3427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IN" sz="1200" dirty="0"/>
              <a:t>PPT – </a:t>
            </a:r>
            <a:endParaRPr sz="1200" dirty="0"/>
          </a:p>
        </p:txBody>
      </p:sp>
      <p:sp>
        <p:nvSpPr>
          <p:cNvPr id="11" name="Rectangle">
            <a:extLst>
              <a:ext uri="{FF2B5EF4-FFF2-40B4-BE49-F238E27FC236}">
                <a16:creationId xmlns:a16="http://schemas.microsoft.com/office/drawing/2014/main" id="{C1834989-362F-F20A-DDA6-FAE0C58B9829}"/>
              </a:ext>
            </a:extLst>
          </p:cNvPr>
          <p:cNvSpPr/>
          <p:nvPr userDrawn="1"/>
        </p:nvSpPr>
        <p:spPr>
          <a:xfrm>
            <a:off x="9797934" y="6623993"/>
            <a:ext cx="1301797" cy="76064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59101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800100" y="1280160"/>
            <a:ext cx="8686800" cy="1716089"/>
          </a:xfrm>
          <a:prstGeom prst="parallelogram">
            <a:avLst/>
          </a:prstGeom>
          <a:solidFill>
            <a:srgbClr val="C00000"/>
          </a:solidFill>
        </p:spPr>
        <p:txBody>
          <a:bodyPr>
            <a:noAutofit/>
          </a:bodyPr>
          <a:lstStyle/>
          <a:p>
            <a:r>
              <a:rPr lang="en-IN" sz="4800" b="1" dirty="0">
                <a:solidFill>
                  <a:schemeClr val="bg2"/>
                </a:solidFill>
                <a:cs typeface="Times New Roman" pitchFamily="18" charset="0"/>
              </a:rPr>
              <a:t>UNDER WATER FORMULA</a:t>
            </a:r>
          </a:p>
        </p:txBody>
      </p:sp>
      <p:pic>
        <p:nvPicPr>
          <p:cNvPr id="2052" name="Picture 4" descr="Archimedes' principle of buoyanc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50" b="3333"/>
          <a:stretch>
            <a:fillRect/>
          </a:stretch>
        </p:blipFill>
        <p:spPr bwMode="auto">
          <a:xfrm>
            <a:off x="4651549" y="3448051"/>
            <a:ext cx="5214446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6392C6-A815-B302-D2A0-453DC84E7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D0BF-B613-4EA2-A21D-6A60A5241C27}" type="slidenum">
              <a:rPr lang="en-IN" smtClean="0"/>
              <a:t>1</a:t>
            </a:fld>
            <a:endParaRPr lang="en-IN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DCD9DD-3B61-0F30-E535-98C22D53B2BB}"/>
              </a:ext>
            </a:extLst>
          </p:cNvPr>
          <p:cNvSpPr txBox="1"/>
          <p:nvPr/>
        </p:nvSpPr>
        <p:spPr>
          <a:xfrm>
            <a:off x="6326659" y="3028890"/>
            <a:ext cx="562633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0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Mangal" panose="02040503050203030202" pitchFamily="18" charset="0"/>
              </a:rPr>
              <a:t>Presented by:- Vimal Bounthiyal , 2IC</a:t>
            </a:r>
            <a:endParaRPr lang="en-US" sz="20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914" y="2152649"/>
            <a:ext cx="4568301" cy="2724151"/>
          </a:xfrm>
        </p:spPr>
        <p:txBody>
          <a:bodyPr>
            <a:normAutofit/>
          </a:bodyPr>
          <a:lstStyle/>
          <a:p>
            <a:r>
              <a:rPr lang="en-IN" sz="4000" dirty="0">
                <a:solidFill>
                  <a:srgbClr val="C00000"/>
                </a:solidFill>
                <a:cs typeface="Times New Roman" panose="02020603050405020304" pitchFamily="18" charset="0"/>
              </a:rPr>
              <a:t>VOLUME OF RECTANGULAR TANK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2516" y="1863091"/>
            <a:ext cx="6311283" cy="3013710"/>
          </a:xfrm>
        </p:spPr>
        <p:txBody>
          <a:bodyPr/>
          <a:lstStyle/>
          <a:p>
            <a:pPr marL="0" indent="0">
              <a:buNone/>
            </a:pPr>
            <a:r>
              <a:rPr dirty="0"/>
              <a:t>• Formula: V = Length × Width × Height</a:t>
            </a:r>
            <a:endParaRPr lang="en-US" dirty="0"/>
          </a:p>
          <a:p>
            <a:pPr marL="0" indent="0">
              <a:buNone/>
            </a:pPr>
            <a:endParaRPr dirty="0"/>
          </a:p>
          <a:p>
            <a:pPr marL="0" indent="0">
              <a:buNone/>
            </a:pPr>
            <a:r>
              <a:rPr dirty="0"/>
              <a:t>• Example: 5m × 3m × 2m = 30 m³</a:t>
            </a:r>
            <a:endParaRPr lang="en-US" dirty="0"/>
          </a:p>
          <a:p>
            <a:pPr marL="0" indent="0">
              <a:buNone/>
            </a:pPr>
            <a:endParaRPr dirty="0"/>
          </a:p>
          <a:p>
            <a:pPr marL="0" indent="0">
              <a:buNone/>
            </a:pPr>
            <a:r>
              <a:rPr dirty="0"/>
              <a:t>• Convert to liters: 30,000 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FD31AB-7B6C-7714-3408-DC80E60A1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D0BF-B613-4EA2-A21D-6A60A5241C27}" type="slidenum">
              <a:rPr lang="en-IN" smtClean="0"/>
              <a:t>10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478098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07021"/>
            <a:ext cx="4568301" cy="2443957"/>
          </a:xfrm>
        </p:spPr>
        <p:txBody>
          <a:bodyPr>
            <a:normAutofit/>
          </a:bodyPr>
          <a:lstStyle/>
          <a:p>
            <a:r>
              <a:rPr lang="en-IN" b="1" dirty="0">
                <a:solidFill>
                  <a:srgbClr val="C00000"/>
                </a:solidFill>
                <a:cs typeface="Times New Roman" panose="02020603050405020304" pitchFamily="18" charset="0"/>
              </a:rPr>
              <a:t>VOLUME OF CYLINDRICAL TANK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68246" y="2034540"/>
            <a:ext cx="6311283" cy="38176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dirty="0"/>
              <a:t>• Formula: V = π × r² × h</a:t>
            </a:r>
            <a:endParaRPr lang="en-US" dirty="0"/>
          </a:p>
          <a:p>
            <a:pPr marL="0" indent="0">
              <a:buNone/>
            </a:pPr>
            <a:endParaRPr dirty="0"/>
          </a:p>
          <a:p>
            <a:pPr marL="0" indent="0">
              <a:buNone/>
            </a:pPr>
            <a:r>
              <a:rPr dirty="0"/>
              <a:t>• Example: radius = 1m, height = 3m</a:t>
            </a:r>
            <a:endParaRPr lang="en-US" dirty="0"/>
          </a:p>
          <a:p>
            <a:pPr marL="0" indent="0">
              <a:buNone/>
            </a:pPr>
            <a:endParaRPr dirty="0"/>
          </a:p>
          <a:p>
            <a:pPr marL="0" indent="0">
              <a:buNone/>
            </a:pPr>
            <a:r>
              <a:rPr dirty="0"/>
              <a:t>• Volume = 3.14 × 1² × 3 = 9.42 m³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194B0B-F625-C71F-AE8F-49B22E06B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D0BF-B613-4EA2-A21D-6A60A5241C27}" type="slidenum">
              <a:rPr lang="en-IN" smtClean="0"/>
              <a:t>11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004766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914" y="2143125"/>
            <a:ext cx="4568301" cy="275828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  <a:cs typeface="Times New Roman" panose="02020603050405020304" pitchFamily="18" charset="0"/>
              </a:rPr>
              <a:t>PARTIAL TANK VOLUME (VARYING DEPTH)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2536" y="1388745"/>
            <a:ext cx="6311283" cy="4080510"/>
          </a:xfrm>
        </p:spPr>
        <p:txBody>
          <a:bodyPr/>
          <a:lstStyle/>
          <a:p>
            <a:pPr marL="0" indent="0" algn="just">
              <a:buNone/>
            </a:pPr>
            <a:r>
              <a:rPr dirty="0"/>
              <a:t>• Calculating volume when tank is not full</a:t>
            </a:r>
            <a:endParaRPr lang="en-US" dirty="0"/>
          </a:p>
          <a:p>
            <a:pPr marL="0" indent="0">
              <a:buNone/>
            </a:pPr>
            <a:endParaRPr dirty="0"/>
          </a:p>
          <a:p>
            <a:pPr algn="just"/>
            <a:r>
              <a:rPr dirty="0"/>
              <a:t>Use proportion: (Filled depth / Total depth) × Full volume</a:t>
            </a:r>
            <a:endParaRPr lang="en-US" dirty="0"/>
          </a:p>
          <a:p>
            <a:endParaRPr dirty="0"/>
          </a:p>
          <a:p>
            <a:pPr marL="0" indent="0" algn="just">
              <a:buNone/>
            </a:pPr>
            <a:r>
              <a:rPr dirty="0"/>
              <a:t>• Useful in estimating during partial fills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C10E6F-C0BA-1021-5598-21F763879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D0BF-B613-4EA2-A21D-6A60A5241C27}" type="slidenum">
              <a:rPr lang="en-IN" smtClean="0"/>
              <a:t>12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725239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4000" dirty="0">
                <a:solidFill>
                  <a:srgbClr val="C00000"/>
                </a:solidFill>
              </a:rPr>
              <a:t>REVIEW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D0BF-B613-4EA2-A21D-6A60A5241C27}" type="slidenum">
              <a:rPr lang="en-IN" smtClean="0"/>
              <a:t>13</a:t>
            </a:fld>
            <a:endParaRPr lang="en-IN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202B722-62D6-CA3F-F0E2-19A663AF532C}"/>
              </a:ext>
            </a:extLst>
          </p:cNvPr>
          <p:cNvSpPr txBox="1">
            <a:spLocks/>
          </p:cNvSpPr>
          <p:nvPr/>
        </p:nvSpPr>
        <p:spPr>
          <a:xfrm>
            <a:off x="4678215" y="1531620"/>
            <a:ext cx="6513660" cy="304037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IN" b="1" dirty="0">
                <a:latin typeface="+mj-lt"/>
                <a:cs typeface="Times New Roman" pitchFamily="18" charset="0"/>
              </a:rPr>
              <a:t>Upon completion of this lesson, you are now able to –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IN" dirty="0">
              <a:latin typeface="+mj-lt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IN" dirty="0">
                <a:latin typeface="+mj-lt"/>
                <a:cs typeface="Times New Roman" pitchFamily="18" charset="0"/>
              </a:rPr>
              <a:t>Define Buoyancy</a:t>
            </a:r>
          </a:p>
          <a:p>
            <a:pPr marL="514350" indent="-514350">
              <a:buFont typeface="+mj-lt"/>
              <a:buAutoNum type="arabicPeriod"/>
            </a:pPr>
            <a:r>
              <a:rPr lang="en-IN" dirty="0">
                <a:latin typeface="+mj-lt"/>
                <a:cs typeface="Times New Roman" pitchFamily="18" charset="0"/>
              </a:rPr>
              <a:t>Describe Archimedes Principle</a:t>
            </a:r>
          </a:p>
          <a:p>
            <a:pPr marL="514350" indent="-514350">
              <a:buFont typeface="+mj-lt"/>
              <a:buAutoNum type="arabicPeriod"/>
            </a:pPr>
            <a:r>
              <a:rPr lang="en-IN" dirty="0">
                <a:latin typeface="+mj-lt"/>
                <a:cs typeface="Times New Roman" pitchFamily="18" charset="0"/>
              </a:rPr>
              <a:t>Understand Under water pressure</a:t>
            </a:r>
          </a:p>
        </p:txBody>
      </p:sp>
    </p:spTree>
    <p:extLst>
      <p:ext uri="{BB962C8B-B14F-4D97-AF65-F5344CB8AC3E}">
        <p14:creationId xmlns:p14="http://schemas.microsoft.com/office/powerpoint/2010/main" val="11708909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6034" y="2571908"/>
            <a:ext cx="5056446" cy="1325563"/>
          </a:xfrm>
        </p:spPr>
        <p:txBody>
          <a:bodyPr>
            <a:normAutofit/>
          </a:bodyPr>
          <a:lstStyle/>
          <a:p>
            <a:r>
              <a:rPr lang="en-IN" sz="4000" dirty="0">
                <a:solidFill>
                  <a:srgbClr val="C00000"/>
                </a:solidFill>
              </a:rPr>
              <a:t>ANY QUESTION ???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D0BF-B613-4EA2-A21D-6A60A5241C27}" type="slidenum">
              <a:rPr lang="en-IN" smtClean="0"/>
              <a:t>14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344072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4000" dirty="0">
                <a:solidFill>
                  <a:srgbClr val="C00000"/>
                </a:solidFill>
              </a:rPr>
              <a:t>EVALUATION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876935"/>
            <a:ext cx="6553199" cy="53000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sz="2400" b="1" dirty="0"/>
              <a:t>Q. 1. </a:t>
            </a:r>
            <a:r>
              <a:rPr lang="en-IN" sz="2400" b="1" dirty="0">
                <a:cs typeface="Times New Roman" pitchFamily="18" charset="0"/>
              </a:rPr>
              <a:t>The magnitude (size) of the buoyant force is equal to the -------of the fluid that is displaced by the object.</a:t>
            </a:r>
          </a:p>
          <a:p>
            <a:pPr marL="0" indent="0">
              <a:buNone/>
            </a:pPr>
            <a:r>
              <a:rPr lang="en-IN" sz="2400" dirty="0">
                <a:cs typeface="Times New Roman" pitchFamily="18" charset="0"/>
              </a:rPr>
              <a:t>Ans. Weight</a:t>
            </a:r>
          </a:p>
          <a:p>
            <a:pPr marL="0" indent="0">
              <a:buNone/>
            </a:pPr>
            <a:r>
              <a:rPr lang="en-IN" sz="2400" b="1" dirty="0">
                <a:cs typeface="Times New Roman" pitchFamily="18" charset="0"/>
              </a:rPr>
              <a:t>Q. 2. What are the common tank shapes? </a:t>
            </a:r>
          </a:p>
          <a:p>
            <a:pPr marL="0" indent="0">
              <a:buNone/>
            </a:pPr>
            <a:r>
              <a:rPr lang="en-IN" sz="2400" dirty="0">
                <a:cs typeface="Times New Roman" pitchFamily="18" charset="0"/>
              </a:rPr>
              <a:t>Ans.</a:t>
            </a:r>
          </a:p>
          <a:p>
            <a:r>
              <a:rPr lang="en-IN" sz="2400" dirty="0"/>
              <a:t>Rectangular</a:t>
            </a:r>
          </a:p>
          <a:p>
            <a:pPr marL="0" indent="0">
              <a:buNone/>
            </a:pPr>
            <a:r>
              <a:rPr lang="en-IN" sz="2400" dirty="0"/>
              <a:t>• Cylindrical</a:t>
            </a:r>
          </a:p>
          <a:p>
            <a:pPr marL="0" indent="0">
              <a:buNone/>
            </a:pPr>
            <a:r>
              <a:rPr lang="en-IN" sz="2400" dirty="0"/>
              <a:t>• Spherical (rare, but possible)</a:t>
            </a:r>
          </a:p>
          <a:p>
            <a:pPr marL="0" indent="0">
              <a:buNone/>
            </a:pPr>
            <a:r>
              <a:rPr lang="en-IN" sz="2400" dirty="0"/>
              <a:t>• Diagram examples</a:t>
            </a:r>
          </a:p>
          <a:p>
            <a:endParaRPr lang="en-IN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D0BF-B613-4EA2-A21D-6A60A5241C27}" type="slidenum">
              <a:rPr lang="en-IN" smtClean="0"/>
              <a:t>15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15274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5552A9F-FEAB-3C0A-0D03-62EEE4B77A41}"/>
              </a:ext>
            </a:extLst>
          </p:cNvPr>
          <p:cNvSpPr/>
          <p:nvPr/>
        </p:nvSpPr>
        <p:spPr>
          <a:xfrm>
            <a:off x="76200" y="0"/>
            <a:ext cx="12039600" cy="67818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AutoShape 4">
            <a:extLst>
              <a:ext uri="{FF2B5EF4-FFF2-40B4-BE49-F238E27FC236}">
                <a16:creationId xmlns:a16="http://schemas.microsoft.com/office/drawing/2014/main" id="{09B031A6-C119-B352-63B4-9B30BBC1D17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360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FD6900A-37B1-25E8-DEA8-CD370440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18701" y="6368536"/>
            <a:ext cx="350736" cy="369331"/>
          </a:xfrm>
        </p:spPr>
        <p:txBody>
          <a:bodyPr/>
          <a:lstStyle/>
          <a:p>
            <a:fld id="{2BB1E14F-796C-409E-9B94-89634ADD74DA}" type="slidenum">
              <a:rPr lang="en-IN" smtClean="0"/>
              <a:t>16</a:t>
            </a:fld>
            <a:endParaRPr lang="en-IN"/>
          </a:p>
        </p:txBody>
      </p:sp>
      <p:sp>
        <p:nvSpPr>
          <p:cNvPr id="5" name="Rounded Rectangle">
            <a:extLst>
              <a:ext uri="{FF2B5EF4-FFF2-40B4-BE49-F238E27FC236}">
                <a16:creationId xmlns:a16="http://schemas.microsoft.com/office/drawing/2014/main" id="{84E5656A-9707-D91F-731E-B05F3A2105A5}"/>
              </a:ext>
            </a:extLst>
          </p:cNvPr>
          <p:cNvSpPr/>
          <p:nvPr/>
        </p:nvSpPr>
        <p:spPr>
          <a:xfrm>
            <a:off x="4217365" y="145669"/>
            <a:ext cx="6805306" cy="6261862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39142" tIns="39142" rIns="39142" bIns="39142"/>
          <a:lstStyle/>
          <a:p>
            <a:endParaRPr sz="2400">
              <a:latin typeface="Open Sans"/>
            </a:endParaRPr>
          </a:p>
        </p:txBody>
      </p:sp>
      <p:sp>
        <p:nvSpPr>
          <p:cNvPr id="6" name="Duties of…">
            <a:extLst>
              <a:ext uri="{FF2B5EF4-FFF2-40B4-BE49-F238E27FC236}">
                <a16:creationId xmlns:a16="http://schemas.microsoft.com/office/drawing/2014/main" id="{848F74B0-1F3A-240E-68E6-62D0EC9F3863}"/>
              </a:ext>
            </a:extLst>
          </p:cNvPr>
          <p:cNvSpPr txBox="1"/>
          <p:nvPr/>
        </p:nvSpPr>
        <p:spPr>
          <a:xfrm>
            <a:off x="339568" y="3230215"/>
            <a:ext cx="3724569" cy="6946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9142" tIns="39142" rIns="39142" bIns="39142">
            <a:spAutoFit/>
          </a:bodyPr>
          <a:lstStyle/>
          <a:p>
            <a:pPr algn="ctr"/>
            <a:r>
              <a:rPr lang="en-US" sz="4000" b="1" dirty="0">
                <a:latin typeface="Open sans"/>
              </a:rPr>
              <a:t>THANK YOU </a:t>
            </a:r>
            <a:r>
              <a:rPr lang="en-US" sz="4000" dirty="0">
                <a:latin typeface="Open sans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45DFA0-FA40-1268-9BDA-EE87700A3D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" y="0"/>
            <a:ext cx="2440349" cy="146301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775644E-1651-5CBA-BB13-D20A48592C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7618" y="6620"/>
            <a:ext cx="1387082" cy="1227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34CA96A-DBE4-90D4-F8B7-34DFA0DBB8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7493" y="633032"/>
            <a:ext cx="5739388" cy="53490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8063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IN" sz="4000" b="1" dirty="0">
                <a:solidFill>
                  <a:srgbClr val="C00000"/>
                </a:solidFill>
              </a:rPr>
              <a:t>OBJECTIVE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D0BF-B613-4EA2-A21D-6A60A5241C27}" type="slidenum">
              <a:rPr lang="en-IN" smtClean="0"/>
              <a:t>2</a:t>
            </a:fld>
            <a:endParaRPr lang="en-IN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678215" y="2057398"/>
            <a:ext cx="6513660" cy="313182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IN" b="1" dirty="0">
                <a:latin typeface="+mj-lt"/>
                <a:cs typeface="Times New Roman" pitchFamily="18" charset="0"/>
              </a:rPr>
              <a:t>Upon completion of this lesson, you will be able to –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IN" dirty="0">
              <a:latin typeface="+mj-lt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IN" dirty="0">
                <a:latin typeface="+mj-lt"/>
                <a:cs typeface="Times New Roman" pitchFamily="18" charset="0"/>
              </a:rPr>
              <a:t>Define Buoyancy</a:t>
            </a:r>
          </a:p>
          <a:p>
            <a:pPr marL="514350" indent="-514350">
              <a:buFont typeface="+mj-lt"/>
              <a:buAutoNum type="arabicPeriod"/>
            </a:pPr>
            <a:r>
              <a:rPr lang="en-IN" dirty="0">
                <a:latin typeface="+mj-lt"/>
                <a:cs typeface="Times New Roman" pitchFamily="18" charset="0"/>
              </a:rPr>
              <a:t>Describe Archimedes Principle</a:t>
            </a:r>
          </a:p>
          <a:p>
            <a:pPr marL="514350" indent="-514350">
              <a:buFont typeface="+mj-lt"/>
              <a:buAutoNum type="arabicPeriod"/>
            </a:pPr>
            <a:r>
              <a:rPr lang="en-IN" dirty="0">
                <a:latin typeface="+mj-lt"/>
                <a:cs typeface="Times New Roman" pitchFamily="18" charset="0"/>
              </a:rPr>
              <a:t>Understand Under water pressure</a:t>
            </a:r>
          </a:p>
        </p:txBody>
      </p:sp>
    </p:spTree>
    <p:extLst>
      <p:ext uri="{BB962C8B-B14F-4D97-AF65-F5344CB8AC3E}">
        <p14:creationId xmlns:p14="http://schemas.microsoft.com/office/powerpoint/2010/main" val="16762915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0"/>
            <a:ext cx="4567591" cy="1143000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en-IN" sz="4000" b="1" dirty="0">
                <a:solidFill>
                  <a:srgbClr val="C00000"/>
                </a:solidFill>
                <a:cs typeface="Times New Roman" pitchFamily="18" charset="0"/>
              </a:rPr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1980" y="1195358"/>
            <a:ext cx="7675245" cy="2565112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just"/>
            <a:r>
              <a:rPr lang="en-IN" dirty="0">
                <a:cs typeface="Times New Roman" pitchFamily="18" charset="0"/>
              </a:rPr>
              <a:t>The buoyant force is the upward force caused by the difference in pressure on submerged objects.</a:t>
            </a:r>
          </a:p>
          <a:p>
            <a:pPr algn="just"/>
            <a:r>
              <a:rPr lang="en-IN" spc="15" dirty="0">
                <a:cs typeface="Times New Roman" pitchFamily="18" charset="0"/>
              </a:rPr>
              <a:t>Because </a:t>
            </a:r>
            <a:r>
              <a:rPr lang="en-IN" spc="-130" dirty="0">
                <a:cs typeface="Times New Roman" pitchFamily="18" charset="0"/>
              </a:rPr>
              <a:t>pressure increases as a fluid gets deeper , there is </a:t>
            </a:r>
            <a:r>
              <a:rPr lang="en-IN" spc="25" dirty="0">
                <a:cs typeface="Times New Roman" pitchFamily="18" charset="0"/>
              </a:rPr>
              <a:t>more pressure on the bottom of the object in a fluid. </a:t>
            </a:r>
            <a:r>
              <a:rPr lang="en-IN" spc="-135" dirty="0">
                <a:cs typeface="Times New Roman" pitchFamily="18" charset="0"/>
              </a:rPr>
              <a:t> </a:t>
            </a:r>
            <a:endParaRPr lang="en-IN" dirty="0">
              <a:cs typeface="Times New Roman" pitchFamily="18" charset="0"/>
            </a:endParaRPr>
          </a:p>
        </p:txBody>
      </p:sp>
      <p:sp>
        <p:nvSpPr>
          <p:cNvPr id="4" name="AutoShape 2" descr="Buoyancy Force Stock Illustrations – 108 Buoyancy Force ...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6" name="Picture 4" descr="Buoyancy Force Stock Illustrations – 108 Buoyancy Force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9692" y="3858634"/>
            <a:ext cx="2590800" cy="1683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8+ Thousand Buoyancy Royalty-Free Images, Stock Photos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8660" y="3858634"/>
            <a:ext cx="2731226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67FE04-BB8C-67BC-74B8-7EE3A0727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D0BF-B613-4EA2-A21D-6A60A5241C27}" type="slidenum">
              <a:rPr lang="en-IN" smtClean="0"/>
              <a:t>3</a:t>
            </a:fld>
            <a:endParaRPr lang="en-IN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5366" y="1703674"/>
            <a:ext cx="6311283" cy="1062544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just">
              <a:buNone/>
            </a:pPr>
            <a:r>
              <a:rPr lang="en-IN" dirty="0">
                <a:cs typeface="Times New Roman" pitchFamily="18" charset="0"/>
              </a:rPr>
              <a:t>The buoyant force pushes up all</a:t>
            </a:r>
          </a:p>
          <a:p>
            <a:pPr algn="just">
              <a:buNone/>
            </a:pPr>
            <a:r>
              <a:rPr lang="en-IN" dirty="0">
                <a:cs typeface="Times New Roman" pitchFamily="18" charset="0"/>
              </a:rPr>
              <a:t>objects in a fluid.</a:t>
            </a:r>
          </a:p>
          <a:p>
            <a:pPr>
              <a:buFont typeface="Courier New" pitchFamily="49" charset="0"/>
              <a:buChar char="o"/>
            </a:pPr>
            <a:endParaRPr lang="en-IN" dirty="0">
              <a:solidFill>
                <a:srgbClr val="7030A0"/>
              </a:solidFill>
              <a:latin typeface="+mj-lt"/>
              <a:cs typeface="Times New Roman" pitchFamily="18" charset="0"/>
            </a:endParaRPr>
          </a:p>
          <a:p>
            <a:pPr>
              <a:buFont typeface="Courier New" pitchFamily="49" charset="0"/>
              <a:buChar char="o"/>
            </a:pPr>
            <a:endParaRPr lang="en-IN" dirty="0">
              <a:solidFill>
                <a:srgbClr val="7030A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915" y="2766218"/>
            <a:ext cx="3985836" cy="1325563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IN" sz="4000" b="1" dirty="0">
                <a:solidFill>
                  <a:srgbClr val="C00000"/>
                </a:solidFill>
                <a:cs typeface="Times New Roman" pitchFamily="18" charset="0"/>
              </a:rPr>
              <a:t>BUOYANCY</a:t>
            </a:r>
          </a:p>
        </p:txBody>
      </p:sp>
      <p:sp>
        <p:nvSpPr>
          <p:cNvPr id="4" name="AutoShape 2" descr="blob:https://web.whatsapp.com/f3d156de-1c99-4701-aa88-47376e357ae5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008" y="2996045"/>
            <a:ext cx="3047999" cy="2896179"/>
          </a:xfrm>
          <a:prstGeom prst="rect">
            <a:avLst/>
          </a:prstGeom>
        </p:spPr>
      </p:pic>
      <p:pic>
        <p:nvPicPr>
          <p:cNvPr id="8" name="Content Placeholder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39150" y="2962853"/>
            <a:ext cx="3276600" cy="2896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9F39A7-56CF-4D65-68AA-1BF2DCE0B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D0BF-B613-4EA2-A21D-6A60A5241C27}" type="slidenum">
              <a:rPr lang="en-IN" smtClean="0"/>
              <a:t>4</a:t>
            </a:fld>
            <a:endParaRPr lang="en-IN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915" y="2766218"/>
            <a:ext cx="4233485" cy="1325563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IN" b="1" dirty="0">
                <a:solidFill>
                  <a:srgbClr val="C00000"/>
                </a:solidFill>
                <a:cs typeface="Times New Roman" pitchFamily="18" charset="0"/>
              </a:rPr>
              <a:t>ARCHIMEDES PRINCIPLE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3800" y="931510"/>
            <a:ext cx="8229600" cy="1487840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just"/>
            <a:r>
              <a:rPr lang="en-IN" sz="2800" dirty="0">
                <a:cs typeface="Times New Roman" pitchFamily="18" charset="0"/>
              </a:rPr>
              <a:t>The magnitude (size) of the buoyant force is equal to the weight of the fluid that is displaced by the object.</a:t>
            </a:r>
          </a:p>
          <a:p>
            <a:pPr>
              <a:buFont typeface="Courier New" pitchFamily="49" charset="0"/>
              <a:buChar char="o"/>
            </a:pPr>
            <a:endParaRPr lang="en-IN" sz="2800" dirty="0">
              <a:cs typeface="Times New Roman" pitchFamily="18" charset="0"/>
            </a:endParaRPr>
          </a:p>
          <a:p>
            <a:pPr>
              <a:buFont typeface="Courier New" pitchFamily="49" charset="0"/>
              <a:buChar char="o"/>
            </a:pPr>
            <a:endParaRPr lang="en-IN" sz="2800" dirty="0"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85"/>
          <a:stretch>
            <a:fillRect/>
          </a:stretch>
        </p:blipFill>
        <p:spPr>
          <a:xfrm>
            <a:off x="4810124" y="2766218"/>
            <a:ext cx="6953251" cy="2520157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000AEA-2E93-0A68-1185-A88F3500D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D0BF-B613-4EA2-A21D-6A60A5241C27}" type="slidenum">
              <a:rPr lang="en-IN" smtClean="0"/>
              <a:t>5</a:t>
            </a:fld>
            <a:endParaRPr lang="en-IN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914" y="2766218"/>
            <a:ext cx="3900111" cy="1325563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IN" sz="4000" b="1" dirty="0">
                <a:solidFill>
                  <a:srgbClr val="C00000"/>
                </a:solidFill>
                <a:cs typeface="Times New Roman" pitchFamily="18" charset="0"/>
              </a:rPr>
              <a:t>ARCHIMEDES PRINCIPLE</a:t>
            </a:r>
            <a:endParaRPr lang="en-IN" sz="4000" dirty="0">
              <a:solidFill>
                <a:srgbClr val="C00000"/>
              </a:solidFill>
              <a:cs typeface="Times New Roman" pitchFamily="18" charset="0"/>
            </a:endParaRPr>
          </a:p>
        </p:txBody>
      </p:sp>
      <p:pic>
        <p:nvPicPr>
          <p:cNvPr id="4098" name="Picture 2" descr="Buoyancy The buoyant force is the upward force caused by - ppt downlo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366044"/>
            <a:ext cx="7848599" cy="413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F3F457-458D-F3AF-5A08-C3F3C78C5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D0BF-B613-4EA2-A21D-6A60A5241C27}" type="slidenum">
              <a:rPr lang="en-IN" smtClean="0"/>
              <a:t>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211360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914" y="2766218"/>
            <a:ext cx="4568301" cy="1510507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IN" b="1" dirty="0">
                <a:solidFill>
                  <a:srgbClr val="C00000"/>
                </a:solidFill>
                <a:cs typeface="Times New Roman" pitchFamily="18" charset="0"/>
              </a:rPr>
              <a:t>WHAT DOES DISPLACED FLUID MEAN?</a:t>
            </a:r>
            <a:endParaRPr lang="en-IN" dirty="0">
              <a:solidFill>
                <a:srgbClr val="C00000"/>
              </a:solidFill>
              <a:cs typeface="Times New Roman" pitchFamily="18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24086" y="1419226"/>
            <a:ext cx="6858000" cy="439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E3AC5F1-E992-A398-9EDC-221A0D4F1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D0BF-B613-4EA2-A21D-6A60A5241C27}" type="slidenum">
              <a:rPr lang="en-IN" smtClean="0"/>
              <a:t>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700201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4000" dirty="0">
                <a:solidFill>
                  <a:srgbClr val="C00000"/>
                </a:solidFill>
                <a:cs typeface="Times New Roman" panose="02020603050405020304" pitchFamily="18" charset="0"/>
              </a:rPr>
              <a:t>BASIC CONCEPT OF VOLUME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65376" y="2132806"/>
            <a:ext cx="6311283" cy="2592386"/>
          </a:xfrm>
        </p:spPr>
        <p:txBody>
          <a:bodyPr>
            <a:normAutofit fontScale="92500" lnSpcReduction="20000"/>
          </a:bodyPr>
          <a:lstStyle/>
          <a:p>
            <a:r>
              <a:rPr sz="3000" dirty="0"/>
              <a:t>Volume = Area × Depth</a:t>
            </a:r>
            <a:endParaRPr lang="en-US" sz="3000" dirty="0"/>
          </a:p>
          <a:p>
            <a:endParaRPr sz="3000" dirty="0"/>
          </a:p>
          <a:p>
            <a:r>
              <a:rPr sz="3000" dirty="0"/>
              <a:t>Units used: cubic meters (m³), liters (L)</a:t>
            </a:r>
            <a:endParaRPr lang="en-US" sz="3000" dirty="0"/>
          </a:p>
          <a:p>
            <a:endParaRPr sz="3000" dirty="0"/>
          </a:p>
          <a:p>
            <a:r>
              <a:rPr sz="3000" dirty="0"/>
              <a:t>Importance of using uniform uni</a:t>
            </a:r>
            <a:r>
              <a:rPr dirty="0"/>
              <a:t>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A5BCA7-EF31-C7A6-2207-72BB83B30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D0BF-B613-4EA2-A21D-6A60A5241C27}" type="slidenum">
              <a:rPr lang="en-IN" smtClean="0"/>
              <a:t>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026738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4000" dirty="0">
                <a:solidFill>
                  <a:srgbClr val="C00000"/>
                </a:solidFill>
                <a:cs typeface="Times New Roman" panose="02020603050405020304" pitchFamily="18" charset="0"/>
              </a:rPr>
              <a:t>COMMON TANK SHAPES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2516" y="2343150"/>
            <a:ext cx="6311283" cy="2238376"/>
          </a:xfrm>
        </p:spPr>
        <p:txBody>
          <a:bodyPr/>
          <a:lstStyle/>
          <a:p>
            <a:pPr marL="0" indent="0">
              <a:buNone/>
            </a:pPr>
            <a:r>
              <a:rPr dirty="0"/>
              <a:t>• Rectangular</a:t>
            </a:r>
          </a:p>
          <a:p>
            <a:pPr marL="0" indent="0">
              <a:buNone/>
            </a:pPr>
            <a:r>
              <a:rPr dirty="0"/>
              <a:t>• Cylindrical</a:t>
            </a:r>
          </a:p>
          <a:p>
            <a:pPr marL="0" indent="0">
              <a:buNone/>
            </a:pPr>
            <a:r>
              <a:rPr dirty="0"/>
              <a:t>• Spherical (rare, but possible)</a:t>
            </a:r>
          </a:p>
          <a:p>
            <a:pPr marL="0" indent="0">
              <a:buNone/>
            </a:pPr>
            <a:r>
              <a:rPr dirty="0"/>
              <a:t>• Diagram examples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30AF71-27F7-BD62-E8B8-BDF96F419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D0BF-B613-4EA2-A21D-6A60A5241C27}" type="slidenum">
              <a:rPr lang="en-IN" smtClean="0"/>
              <a:t>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511938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Open Sans"/>
        <a:ea typeface=""/>
        <a:cs typeface="Open Sans"/>
      </a:majorFont>
      <a:minorFont>
        <a:latin typeface="Open Sans"/>
        <a:ea typeface=""/>
        <a:cs typeface="Open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</TotalTime>
  <Words>367</Words>
  <Application>Microsoft Office PowerPoint</Application>
  <PresentationFormat>Widescreen</PresentationFormat>
  <Paragraphs>80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Calibri</vt:lpstr>
      <vt:lpstr>Courier New</vt:lpstr>
      <vt:lpstr>Open Sans</vt:lpstr>
      <vt:lpstr>Open Sans</vt:lpstr>
      <vt:lpstr>Open Sans Semibold</vt:lpstr>
      <vt:lpstr>Times New Roman</vt:lpstr>
      <vt:lpstr>Verdana</vt:lpstr>
      <vt:lpstr>Office Theme</vt:lpstr>
      <vt:lpstr>UNDER WATER FORMULA</vt:lpstr>
      <vt:lpstr>OBJECTIVE</vt:lpstr>
      <vt:lpstr>INTRODUCTION</vt:lpstr>
      <vt:lpstr>BUOYANCY</vt:lpstr>
      <vt:lpstr>ARCHIMEDES PRINCIPLE</vt:lpstr>
      <vt:lpstr>ARCHIMEDES PRINCIPLE</vt:lpstr>
      <vt:lpstr>WHAT DOES DISPLACED FLUID MEAN?</vt:lpstr>
      <vt:lpstr>BASIC CONCEPT OF VOLUME</vt:lpstr>
      <vt:lpstr>COMMON TANK SHAPES</vt:lpstr>
      <vt:lpstr>VOLUME OF RECTANGULAR TANK</vt:lpstr>
      <vt:lpstr>VOLUME OF CYLINDRICAL TANK</vt:lpstr>
      <vt:lpstr>PARTIAL TANK VOLUME (VARYING DEPTH)</vt:lpstr>
      <vt:lpstr>REVIEW</vt:lpstr>
      <vt:lpstr>ANY QUESTION ???</vt:lpstr>
      <vt:lpstr>EVALUATION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NDRF ACADEMY</cp:lastModifiedBy>
  <cp:revision>20</cp:revision>
  <dcterms:created xsi:type="dcterms:W3CDTF">2025-08-21T09:31:06Z</dcterms:created>
  <dcterms:modified xsi:type="dcterms:W3CDTF">2026-01-06T10:28:27Z</dcterms:modified>
</cp:coreProperties>
</file>