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370" r:id="rId2"/>
    <p:sldId id="257" r:id="rId3"/>
    <p:sldId id="275" r:id="rId4"/>
    <p:sldId id="276" r:id="rId5"/>
    <p:sldId id="372" r:id="rId6"/>
    <p:sldId id="373"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67" r:id="rId26"/>
    <p:sldId id="368" r:id="rId27"/>
    <p:sldId id="369" r:id="rId28"/>
    <p:sldId id="392" r:id="rId29"/>
    <p:sldId id="393" r:id="rId30"/>
    <p:sldId id="371"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660"/>
  </p:normalViewPr>
  <p:slideViewPr>
    <p:cSldViewPr snapToGrid="0">
      <p:cViewPr varScale="1">
        <p:scale>
          <a:sx n="39" d="100"/>
          <a:sy n="39" d="100"/>
        </p:scale>
        <p:origin x="835" y="8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CAPF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12</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16969100" y="12835531"/>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79" name="PPT 2 -"/>
          <p:cNvSpPr txBox="1"/>
          <p:nvPr/>
        </p:nvSpPr>
        <p:spPr>
          <a:xfrm>
            <a:off x="22010250" y="12813338"/>
            <a:ext cx="480298"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a:p>
        </p:txBody>
      </p:sp>
      <p:sp>
        <p:nvSpPr>
          <p:cNvPr id="83" name="Shape"/>
          <p:cNvSpPr/>
          <p:nvPr/>
        </p:nvSpPr>
        <p:spPr>
          <a:xfrm>
            <a:off x="0" y="3880189"/>
            <a:ext cx="13669107" cy="3527538"/>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1200258" y="4083124"/>
            <a:ext cx="10991741" cy="3324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defTabSz="2438400">
              <a:lnSpc>
                <a:spcPct val="80000"/>
              </a:lnSpc>
              <a:defRPr sz="6400" b="1">
                <a:solidFill>
                  <a:srgbClr val="FFFFFF"/>
                </a:solidFill>
                <a:latin typeface="Open Sans"/>
                <a:ea typeface="Open Sans"/>
                <a:cs typeface="Open Sans"/>
                <a:sym typeface="Open Sans"/>
              </a:defRPr>
            </a:pPr>
            <a:r>
              <a:rPr lang="en-IN" dirty="0"/>
              <a:t>LESSON 12</a:t>
            </a:r>
          </a:p>
          <a:p>
            <a:pPr defTabSz="2438400">
              <a:lnSpc>
                <a:spcPct val="80000"/>
              </a:lnSpc>
              <a:defRPr sz="6400" b="1">
                <a:solidFill>
                  <a:srgbClr val="FFFFFF"/>
                </a:solidFill>
                <a:latin typeface="Open Sans"/>
                <a:ea typeface="Open Sans"/>
                <a:cs typeface="Open Sans"/>
                <a:sym typeface="Open Sans"/>
              </a:defRPr>
            </a:pPr>
            <a:r>
              <a:rPr lang="en-US" dirty="0"/>
              <a:t>INJURIES TO SKULL, SPINAL COLOUMN AND CHEST</a:t>
            </a:r>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941"/>
            <a:ext cx="3258094" cy="2219517"/>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98742" y="-86295"/>
            <a:ext cx="2231141" cy="2428598"/>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MEDICAL FIRST RESPONDER</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663350" y="1296065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rgbClr val="FF0000"/>
                </a:solidFill>
              </a:rPr>
              <a:t>CAPF</a:t>
            </a:r>
            <a:r>
              <a:rPr dirty="0">
                <a:solidFill>
                  <a:srgbClr val="FF0000"/>
                </a:solidFill>
              </a:rPr>
              <a:t> | </a:t>
            </a:r>
            <a:r>
              <a:rPr lang="en-US" dirty="0">
                <a:solidFill>
                  <a:srgbClr val="FF0000"/>
                </a:solidFill>
              </a:rPr>
              <a:t>MFR</a:t>
            </a:r>
            <a:r>
              <a:rPr dirty="0">
                <a:solidFill>
                  <a:srgbClr val="FF0000"/>
                </a:solidFill>
              </a:rPr>
              <a:t> | INDIA</a:t>
            </a: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6"/>
          <a:stretch>
            <a:fillRect/>
          </a:stretch>
        </p:blipFill>
        <p:spPr>
          <a:xfrm>
            <a:off x="14110486" y="3431176"/>
            <a:ext cx="8810455" cy="8810455"/>
          </a:xfrm>
          <a:prstGeom prst="rect">
            <a:avLst/>
          </a:prstGeom>
        </p:spPr>
      </p:pic>
      <p:sp>
        <p:nvSpPr>
          <p:cNvPr id="6" name="TextBox 5">
            <a:extLst>
              <a:ext uri="{FF2B5EF4-FFF2-40B4-BE49-F238E27FC236}">
                <a16:creationId xmlns:a16="http://schemas.microsoft.com/office/drawing/2014/main" id="{9ECAB4BE-95E3-250E-BBC5-AE361798E305}"/>
              </a:ext>
            </a:extLst>
          </p:cNvPr>
          <p:cNvSpPr txBox="1"/>
          <p:nvPr/>
        </p:nvSpPr>
        <p:spPr>
          <a:xfrm>
            <a:off x="3258093" y="8563645"/>
            <a:ext cx="7397698" cy="523220"/>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r>
              <a:rPr lang="en-IN" sz="2800"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sz="2800"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9E13E-4F72-3A11-EBD9-A0D44437918F}"/>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0E73A0C5-CDA7-2DA6-047B-FBDF07E855EA}"/>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SPINAL COLUMN</a:t>
            </a:r>
          </a:p>
        </p:txBody>
      </p:sp>
      <p:sp>
        <p:nvSpPr>
          <p:cNvPr id="2" name="Title 1">
            <a:extLst>
              <a:ext uri="{FF2B5EF4-FFF2-40B4-BE49-F238E27FC236}">
                <a16:creationId xmlns:a16="http://schemas.microsoft.com/office/drawing/2014/main" id="{6A7634FA-0EB8-AB7C-25CC-4C32729755D0}"/>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194DBB6-B995-3092-E7B2-182E739B1897}"/>
              </a:ext>
            </a:extLst>
          </p:cNvPr>
          <p:cNvPicPr>
            <a:picLocks noChangeAspect="1"/>
          </p:cNvPicPr>
          <p:nvPr/>
        </p:nvPicPr>
        <p:blipFill>
          <a:blip r:embed="rId2"/>
          <a:stretch>
            <a:fillRect/>
          </a:stretch>
        </p:blipFill>
        <p:spPr>
          <a:xfrm>
            <a:off x="5170713" y="2604560"/>
            <a:ext cx="17721943" cy="8919421"/>
          </a:xfrm>
          <a:prstGeom prst="rect">
            <a:avLst/>
          </a:prstGeom>
        </p:spPr>
      </p:pic>
    </p:spTree>
    <p:extLst>
      <p:ext uri="{BB962C8B-B14F-4D97-AF65-F5344CB8AC3E}">
        <p14:creationId xmlns:p14="http://schemas.microsoft.com/office/powerpoint/2010/main" val="42885996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A44DF-16B8-4F6C-85B4-7EE514C5AF91}"/>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E5E57E02-0462-C173-73D2-FC07D7E8091C}"/>
              </a:ext>
            </a:extLst>
          </p:cNvPr>
          <p:cNvSpPr txBox="1"/>
          <p:nvPr/>
        </p:nvSpPr>
        <p:spPr>
          <a:xfrm>
            <a:off x="742142" y="2604560"/>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CHEST</a:t>
            </a:r>
          </a:p>
        </p:txBody>
      </p:sp>
      <p:sp>
        <p:nvSpPr>
          <p:cNvPr id="2" name="Title 1">
            <a:extLst>
              <a:ext uri="{FF2B5EF4-FFF2-40B4-BE49-F238E27FC236}">
                <a16:creationId xmlns:a16="http://schemas.microsoft.com/office/drawing/2014/main" id="{981BDA5A-503A-BE93-B107-88DB4D3FC672}"/>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A2A08237-327D-7213-7D89-59D67845CDC8}"/>
              </a:ext>
            </a:extLst>
          </p:cNvPr>
          <p:cNvSpPr txBox="1">
            <a:spLocks/>
          </p:cNvSpPr>
          <p:nvPr/>
        </p:nvSpPr>
        <p:spPr>
          <a:xfrm>
            <a:off x="9213542" y="2604560"/>
            <a:ext cx="10972800" cy="509950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Chest or rib-cage include the ribs, the thoracic vertebrae and the sternum. </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ribs are attached at the back to the      vertebrae. </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All but the bottom two ribs are not attached          to the sternum. </a:t>
            </a:r>
          </a:p>
        </p:txBody>
      </p:sp>
    </p:spTree>
    <p:extLst>
      <p:ext uri="{BB962C8B-B14F-4D97-AF65-F5344CB8AC3E}">
        <p14:creationId xmlns:p14="http://schemas.microsoft.com/office/powerpoint/2010/main" val="75426689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B91B-B537-15E2-F45C-DB8261FAAEB7}"/>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85F5761A-6E68-EF8D-D027-07376B3E1AEC}"/>
              </a:ext>
            </a:extLst>
          </p:cNvPr>
          <p:cNvSpPr txBox="1"/>
          <p:nvPr/>
        </p:nvSpPr>
        <p:spPr>
          <a:xfrm>
            <a:off x="742142" y="2604560"/>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ORGANS</a:t>
            </a:r>
          </a:p>
        </p:txBody>
      </p:sp>
      <p:sp>
        <p:nvSpPr>
          <p:cNvPr id="2" name="Title 1">
            <a:extLst>
              <a:ext uri="{FF2B5EF4-FFF2-40B4-BE49-F238E27FC236}">
                <a16:creationId xmlns:a16="http://schemas.microsoft.com/office/drawing/2014/main" id="{6380E7AC-FDF8-CECF-4A00-11715252F774}"/>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B1D68F9B-C9E9-FE16-DDFF-31966E2849A9}"/>
              </a:ext>
            </a:extLst>
          </p:cNvPr>
          <p:cNvSpPr txBox="1">
            <a:spLocks/>
          </p:cNvSpPr>
          <p:nvPr/>
        </p:nvSpPr>
        <p:spPr>
          <a:xfrm>
            <a:off x="9605427" y="2120219"/>
            <a:ext cx="10972800" cy="509950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5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Thoracic cavity contains the lungs, the heart and the major blood vessels (arteries and veins). </a:t>
            </a:r>
          </a:p>
          <a:p>
            <a:pPr marL="682625" indent="-571500" algn="just" hangingPunct="1">
              <a:lnSpc>
                <a:spcPct val="150000"/>
              </a:lnSpc>
              <a:buFont typeface="Arial" panose="020B0604020202020204" pitchFamily="34" charset="0"/>
              <a:buChar char="•"/>
            </a:pPr>
            <a:r>
              <a:rPr lang="en-US" sz="5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Damage to the rib cage can cause injury to the vital organs.</a:t>
            </a:r>
          </a:p>
        </p:txBody>
      </p:sp>
      <p:pic>
        <p:nvPicPr>
          <p:cNvPr id="6" name="Picture 5">
            <a:extLst>
              <a:ext uri="{FF2B5EF4-FFF2-40B4-BE49-F238E27FC236}">
                <a16:creationId xmlns:a16="http://schemas.microsoft.com/office/drawing/2014/main" id="{DBC1C430-14B7-E0F8-F1FA-CE9F10D63AD1}"/>
              </a:ext>
            </a:extLst>
          </p:cNvPr>
          <p:cNvPicPr>
            <a:picLocks noChangeAspect="1"/>
          </p:cNvPicPr>
          <p:nvPr/>
        </p:nvPicPr>
        <p:blipFill>
          <a:blip r:embed="rId2"/>
          <a:stretch>
            <a:fillRect/>
          </a:stretch>
        </p:blipFill>
        <p:spPr>
          <a:xfrm>
            <a:off x="1154173" y="4384448"/>
            <a:ext cx="7290246" cy="6726992"/>
          </a:xfrm>
          <a:prstGeom prst="rect">
            <a:avLst/>
          </a:prstGeom>
        </p:spPr>
      </p:pic>
    </p:spTree>
    <p:extLst>
      <p:ext uri="{BB962C8B-B14F-4D97-AF65-F5344CB8AC3E}">
        <p14:creationId xmlns:p14="http://schemas.microsoft.com/office/powerpoint/2010/main" val="14292744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A1016-45D8-8E97-AD58-DA8D88A7DCB2}"/>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60EE5111-1F3E-CF58-7CB3-1E392792D12F}"/>
              </a:ext>
            </a:extLst>
          </p:cNvPr>
          <p:cNvSpPr txBox="1"/>
          <p:nvPr/>
        </p:nvSpPr>
        <p:spPr>
          <a:xfrm>
            <a:off x="742142" y="2604560"/>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DANGER!</a:t>
            </a:r>
          </a:p>
        </p:txBody>
      </p:sp>
      <p:sp>
        <p:nvSpPr>
          <p:cNvPr id="2" name="Title 1">
            <a:extLst>
              <a:ext uri="{FF2B5EF4-FFF2-40B4-BE49-F238E27FC236}">
                <a16:creationId xmlns:a16="http://schemas.microsoft.com/office/drawing/2014/main" id="{7AF8C853-41E5-6F65-182D-2B90498B78BB}"/>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B5B6D25A-723B-2203-5BF4-8066924C0E1E}"/>
              </a:ext>
            </a:extLst>
          </p:cNvPr>
          <p:cNvSpPr txBox="1">
            <a:spLocks/>
          </p:cNvSpPr>
          <p:nvPr/>
        </p:nvSpPr>
        <p:spPr>
          <a:xfrm>
            <a:off x="9736056" y="1263196"/>
            <a:ext cx="10972800" cy="1189763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Do not try to remove an object impaled in   the skull-stabilize it with bulky dressings.</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Do not try to stop the flow of cerebrospinal fluid if the fluid is leaking from the ears or a </a:t>
            </a:r>
            <a:b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head wound. </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Cover the opening loosely with sterile gauze dressing.</a:t>
            </a: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48515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58A2-1C1D-8FC1-7DC2-66D988B85215}"/>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3A2A27EB-CD65-9EE1-C49B-8EC9ABB5D049}"/>
              </a:ext>
            </a:extLst>
          </p:cNvPr>
          <p:cNvSpPr txBox="1"/>
          <p:nvPr/>
        </p:nvSpPr>
        <p:spPr>
          <a:xfrm>
            <a:off x="742142" y="2604560"/>
            <a:ext cx="7113118" cy="3720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SIGNS &amp; SYMPTOMS OF SKULL FRACTURES:</a:t>
            </a:r>
            <a:endParaRPr lang="en-IN" dirty="0"/>
          </a:p>
        </p:txBody>
      </p:sp>
      <p:sp>
        <p:nvSpPr>
          <p:cNvPr id="2" name="Title 1">
            <a:extLst>
              <a:ext uri="{FF2B5EF4-FFF2-40B4-BE49-F238E27FC236}">
                <a16:creationId xmlns:a16="http://schemas.microsoft.com/office/drawing/2014/main" id="{F841BD7E-CEDE-BE31-51AE-A3B3F832B750}"/>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1F139EC6-52DC-5482-9011-144BE6C3E398}"/>
              </a:ext>
            </a:extLst>
          </p:cNvPr>
          <p:cNvSpPr txBox="1">
            <a:spLocks/>
          </p:cNvSpPr>
          <p:nvPr/>
        </p:nvSpPr>
        <p:spPr>
          <a:xfrm>
            <a:off x="9899341" y="909183"/>
            <a:ext cx="10972800" cy="1189763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Altered mental status, ranging from confusion     to Unresponsiveness.</a:t>
            </a:r>
          </a:p>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Pain or inflammation at the injury site.</a:t>
            </a:r>
          </a:p>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Softness or depression of the skull.</a:t>
            </a:r>
          </a:p>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Facial bruising.</a:t>
            </a:r>
          </a:p>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Bruising around the eyes or “RACCOON Eyes”</a:t>
            </a:r>
          </a:p>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One or  both eyes appear sunken.</a:t>
            </a:r>
          </a:p>
          <a:p>
            <a:pPr marL="682625" indent="-571500" algn="just" hangingPunct="1">
              <a:lnSpc>
                <a:spcPct val="150000"/>
              </a:lnSpc>
              <a:buFont typeface="Arial" panose="020B0604020202020204" pitchFamily="34" charset="0"/>
              <a:buChar char="•"/>
            </a:pPr>
            <a:r>
              <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Unequal pupil size.</a:t>
            </a:r>
          </a:p>
          <a:p>
            <a:pPr marL="682625" indent="-571500" algn="just" hangingPunct="1">
              <a:lnSpc>
                <a:spcPct val="150000"/>
              </a:lnSpc>
              <a:buFont typeface="Arial" panose="020B0604020202020204" pitchFamily="34" charset="0"/>
              <a:buChar char="•"/>
            </a:pPr>
            <a:endParaRPr lang="en-US" sz="44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071743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9110E-D745-A1CB-ABB0-2EB53BB25351}"/>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35F75A17-4FDE-9C55-08B5-86D0D9C47BE3}"/>
              </a:ext>
            </a:extLst>
          </p:cNvPr>
          <p:cNvSpPr txBox="1"/>
          <p:nvPr/>
        </p:nvSpPr>
        <p:spPr>
          <a:xfrm>
            <a:off x="742142" y="2604560"/>
            <a:ext cx="7113118" cy="372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SIGNS &amp; SYMPTOMS OF SKULL FRACTURES:</a:t>
            </a:r>
            <a:endParaRPr lang="en-IN" dirty="0"/>
          </a:p>
        </p:txBody>
      </p:sp>
      <p:sp>
        <p:nvSpPr>
          <p:cNvPr id="2" name="Title 1">
            <a:extLst>
              <a:ext uri="{FF2B5EF4-FFF2-40B4-BE49-F238E27FC236}">
                <a16:creationId xmlns:a16="http://schemas.microsoft.com/office/drawing/2014/main" id="{AFAA5793-C9EC-E1EF-6994-ACF293389A72}"/>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AEBA36B-1126-0B87-93F1-EA626D55A81A}"/>
              </a:ext>
            </a:extLst>
          </p:cNvPr>
          <p:cNvPicPr>
            <a:picLocks noChangeAspect="1"/>
          </p:cNvPicPr>
          <p:nvPr/>
        </p:nvPicPr>
        <p:blipFill>
          <a:blip r:embed="rId2"/>
          <a:stretch>
            <a:fillRect/>
          </a:stretch>
        </p:blipFill>
        <p:spPr>
          <a:xfrm>
            <a:off x="8154403" y="2947534"/>
            <a:ext cx="13860739" cy="9037638"/>
          </a:xfrm>
          <a:prstGeom prst="rect">
            <a:avLst/>
          </a:prstGeom>
        </p:spPr>
      </p:pic>
    </p:spTree>
    <p:extLst>
      <p:ext uri="{BB962C8B-B14F-4D97-AF65-F5344CB8AC3E}">
        <p14:creationId xmlns:p14="http://schemas.microsoft.com/office/powerpoint/2010/main" val="1868494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3AD07-2D9B-8A72-451B-BF73A3F2C4F2}"/>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15749B14-D30C-A82C-883E-1366F73ABD88}"/>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PHT FOR SKULL FRACTURES</a:t>
            </a:r>
          </a:p>
        </p:txBody>
      </p:sp>
      <p:sp>
        <p:nvSpPr>
          <p:cNvPr id="2" name="Title 1">
            <a:extLst>
              <a:ext uri="{FF2B5EF4-FFF2-40B4-BE49-F238E27FC236}">
                <a16:creationId xmlns:a16="http://schemas.microsoft.com/office/drawing/2014/main" id="{8B699B0D-86FC-ECBF-16F8-B3277AA3D42F}"/>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A88047F2-58ED-703D-EF12-68F5F98A9299}"/>
              </a:ext>
            </a:extLst>
          </p:cNvPr>
          <p:cNvSpPr txBox="1">
            <a:spLocks/>
          </p:cNvSpPr>
          <p:nvPr/>
        </p:nvSpPr>
        <p:spPr>
          <a:xfrm>
            <a:off x="8272625" y="743104"/>
            <a:ext cx="13742517" cy="10490954"/>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Perform initial assessment. Treat life-threatening conditions.</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Control bleeding. Do not try to stop the draining of blood or cerebrospinal fluid from the nose and ears. 3) Suspect cervical injury or another type of   injury to the spinal column. Manually immobilize head and neck in neutral in-line position. Apply cervical collar.</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Administer oxygen if needed.</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Cover and bandage open wounds.</a:t>
            </a: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8469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A413-E873-896B-FBD9-5E962E88F19E}"/>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6D7DFEA3-850D-1ADD-C95A-E7EB3AA2E9A6}"/>
              </a:ext>
            </a:extLst>
          </p:cNvPr>
          <p:cNvSpPr txBox="1"/>
          <p:nvPr/>
        </p:nvSpPr>
        <p:spPr>
          <a:xfrm>
            <a:off x="742142" y="2604560"/>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BRAIN  INJURIES</a:t>
            </a:r>
          </a:p>
        </p:txBody>
      </p:sp>
      <p:sp>
        <p:nvSpPr>
          <p:cNvPr id="2" name="Title 1">
            <a:extLst>
              <a:ext uri="{FF2B5EF4-FFF2-40B4-BE49-F238E27FC236}">
                <a16:creationId xmlns:a16="http://schemas.microsoft.com/office/drawing/2014/main" id="{67E48CBC-8311-0832-69EA-55E9AF35C7DE}"/>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7C791661-288A-528C-B144-91926FA5489B}"/>
              </a:ext>
            </a:extLst>
          </p:cNvPr>
          <p:cNvSpPr txBox="1">
            <a:spLocks/>
          </p:cNvSpPr>
          <p:nvPr/>
        </p:nvSpPr>
        <p:spPr>
          <a:xfrm>
            <a:off x="7855260" y="1612523"/>
            <a:ext cx="13742517" cy="10490954"/>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Open/penetrating: An open brain injury is accompanied by a break in the skull, such as that caused by a fracture or an impaled object. This usually implies exposure of the cranial cavity.</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Closed: A closed brain injury does not involve a break in the skull although the skin may be broken; even so, the brain can be seriously injured.</a:t>
            </a: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8812889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A020-7E5A-F16A-D9CD-84BF4AF12847}"/>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4EFCBC83-37E0-52AF-D6A1-34D2CF4BD401}"/>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BRAIN  INJURIES</a:t>
            </a:r>
          </a:p>
        </p:txBody>
      </p:sp>
      <p:sp>
        <p:nvSpPr>
          <p:cNvPr id="2" name="Title 1">
            <a:extLst>
              <a:ext uri="{FF2B5EF4-FFF2-40B4-BE49-F238E27FC236}">
                <a16:creationId xmlns:a16="http://schemas.microsoft.com/office/drawing/2014/main" id="{C2D84BAC-D235-15A7-D0D5-2EB411CE72CC}"/>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48536FF-9ACF-6A86-0BE6-A0DC5BB846F5}"/>
              </a:ext>
            </a:extLst>
          </p:cNvPr>
          <p:cNvPicPr>
            <a:picLocks noChangeAspect="1"/>
          </p:cNvPicPr>
          <p:nvPr/>
        </p:nvPicPr>
        <p:blipFill>
          <a:blip r:embed="rId2"/>
          <a:stretch>
            <a:fillRect/>
          </a:stretch>
        </p:blipFill>
        <p:spPr>
          <a:xfrm>
            <a:off x="5214564" y="2881642"/>
            <a:ext cx="16800578" cy="8513806"/>
          </a:xfrm>
          <a:prstGeom prst="rect">
            <a:avLst/>
          </a:prstGeom>
        </p:spPr>
      </p:pic>
    </p:spTree>
    <p:extLst>
      <p:ext uri="{BB962C8B-B14F-4D97-AF65-F5344CB8AC3E}">
        <p14:creationId xmlns:p14="http://schemas.microsoft.com/office/powerpoint/2010/main" val="262390220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F91C-64F1-8805-04A2-08C449AFB7BD}"/>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FB86850A-2D79-3CFA-6AA0-BFB45BE10DFE}"/>
              </a:ext>
            </a:extLst>
          </p:cNvPr>
          <p:cNvSpPr txBox="1"/>
          <p:nvPr/>
        </p:nvSpPr>
        <p:spPr>
          <a:xfrm>
            <a:off x="742142" y="2604560"/>
            <a:ext cx="7113118" cy="2834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SIGNS AND SYMPTOMS OF BRAIN INJURY</a:t>
            </a:r>
            <a:endParaRPr lang="en-IN" dirty="0"/>
          </a:p>
        </p:txBody>
      </p:sp>
      <p:sp>
        <p:nvSpPr>
          <p:cNvPr id="2" name="Title 1">
            <a:extLst>
              <a:ext uri="{FF2B5EF4-FFF2-40B4-BE49-F238E27FC236}">
                <a16:creationId xmlns:a16="http://schemas.microsoft.com/office/drawing/2014/main" id="{60298A4A-592E-3D34-1B06-EF7E9D19B71A}"/>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1A62E3F1-0B68-C54F-C63C-7699D287216F}"/>
              </a:ext>
            </a:extLst>
          </p:cNvPr>
          <p:cNvSpPr txBox="1">
            <a:spLocks/>
          </p:cNvSpPr>
          <p:nvPr/>
        </p:nvSpPr>
        <p:spPr>
          <a:xfrm>
            <a:off x="8910655" y="3241448"/>
            <a:ext cx="13742517" cy="5478009"/>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Pre-hospital treatment for brain injuries is the same as those indicated for skull fractures.</a:t>
            </a:r>
          </a:p>
        </p:txBody>
      </p:sp>
    </p:spTree>
    <p:extLst>
      <p:ext uri="{BB962C8B-B14F-4D97-AF65-F5344CB8AC3E}">
        <p14:creationId xmlns:p14="http://schemas.microsoft.com/office/powerpoint/2010/main" val="19167167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Upon completing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dirty="0"/>
              <a:t>OBJECTIVES</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2" name="List five signs and symptoms of a skull fracture.…">
            <a:extLst>
              <a:ext uri="{FF2B5EF4-FFF2-40B4-BE49-F238E27FC236}">
                <a16:creationId xmlns:a16="http://schemas.microsoft.com/office/drawing/2014/main" id="{BC4A80A6-8F0E-7CB3-B562-4817BC7E1558}"/>
              </a:ext>
            </a:extLst>
          </p:cNvPr>
          <p:cNvSpPr txBox="1"/>
          <p:nvPr/>
        </p:nvSpPr>
        <p:spPr>
          <a:xfrm>
            <a:off x="10832831" y="5668033"/>
            <a:ext cx="13551169" cy="4792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List five signs and symptoms of a skull fracture.</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List six signs and symptoms of a spinal injury.</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List five signs and symptoms of chest injuries.</a:t>
            </a:r>
          </a:p>
        </p:txBody>
      </p:sp>
      <p:grpSp>
        <p:nvGrpSpPr>
          <p:cNvPr id="8" name="Group">
            <a:extLst>
              <a:ext uri="{FF2B5EF4-FFF2-40B4-BE49-F238E27FC236}">
                <a16:creationId xmlns:a16="http://schemas.microsoft.com/office/drawing/2014/main" id="{C1627001-CB35-7F08-76D0-F3DE9B02E77E}"/>
              </a:ext>
            </a:extLst>
          </p:cNvPr>
          <p:cNvGrpSpPr/>
          <p:nvPr/>
        </p:nvGrpSpPr>
        <p:grpSpPr>
          <a:xfrm>
            <a:off x="9131278" y="5393550"/>
            <a:ext cx="1219201" cy="1681958"/>
            <a:chOff x="0" y="115975"/>
            <a:chExt cx="1219200" cy="1681957"/>
          </a:xfrm>
        </p:grpSpPr>
        <p:sp>
          <p:nvSpPr>
            <p:cNvPr id="9" name="Circle">
              <a:extLst>
                <a:ext uri="{FF2B5EF4-FFF2-40B4-BE49-F238E27FC236}">
                  <a16:creationId xmlns:a16="http://schemas.microsoft.com/office/drawing/2014/main" id="{51720625-88A6-EB0F-23A4-F0FAEB21333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0" name="1">
              <a:extLst>
                <a:ext uri="{FF2B5EF4-FFF2-40B4-BE49-F238E27FC236}">
                  <a16:creationId xmlns:a16="http://schemas.microsoft.com/office/drawing/2014/main" id="{ECDF9190-7FA7-6C7D-5AB8-1B3550557C7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1" name="Group">
            <a:extLst>
              <a:ext uri="{FF2B5EF4-FFF2-40B4-BE49-F238E27FC236}">
                <a16:creationId xmlns:a16="http://schemas.microsoft.com/office/drawing/2014/main" id="{57AB0F89-1D03-F578-B8FF-EB7B20E8CCAE}"/>
              </a:ext>
            </a:extLst>
          </p:cNvPr>
          <p:cNvGrpSpPr/>
          <p:nvPr/>
        </p:nvGrpSpPr>
        <p:grpSpPr>
          <a:xfrm>
            <a:off x="9131278" y="7299288"/>
            <a:ext cx="1219201" cy="1681959"/>
            <a:chOff x="0" y="115975"/>
            <a:chExt cx="1219200" cy="1681957"/>
          </a:xfrm>
        </p:grpSpPr>
        <p:sp>
          <p:nvSpPr>
            <p:cNvPr id="12" name="Circle">
              <a:extLst>
                <a:ext uri="{FF2B5EF4-FFF2-40B4-BE49-F238E27FC236}">
                  <a16:creationId xmlns:a16="http://schemas.microsoft.com/office/drawing/2014/main" id="{2BB6F820-0726-6387-8725-A3DC6D1AEB8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3" name="2">
              <a:extLst>
                <a:ext uri="{FF2B5EF4-FFF2-40B4-BE49-F238E27FC236}">
                  <a16:creationId xmlns:a16="http://schemas.microsoft.com/office/drawing/2014/main" id="{EC2EF49A-776C-D7B4-F9C1-17353978DB12}"/>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9" name="Group">
            <a:extLst>
              <a:ext uri="{FF2B5EF4-FFF2-40B4-BE49-F238E27FC236}">
                <a16:creationId xmlns:a16="http://schemas.microsoft.com/office/drawing/2014/main" id="{D79126C5-85E6-C824-6F86-F49621980B3C}"/>
              </a:ext>
            </a:extLst>
          </p:cNvPr>
          <p:cNvGrpSpPr/>
          <p:nvPr/>
        </p:nvGrpSpPr>
        <p:grpSpPr>
          <a:xfrm>
            <a:off x="9131278" y="9205026"/>
            <a:ext cx="1219201" cy="1681959"/>
            <a:chOff x="0" y="115975"/>
            <a:chExt cx="1219200" cy="1681957"/>
          </a:xfrm>
        </p:grpSpPr>
        <p:sp>
          <p:nvSpPr>
            <p:cNvPr id="20" name="Circle">
              <a:extLst>
                <a:ext uri="{FF2B5EF4-FFF2-40B4-BE49-F238E27FC236}">
                  <a16:creationId xmlns:a16="http://schemas.microsoft.com/office/drawing/2014/main" id="{190DCABC-51AD-DA62-67E7-5A498F7E211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A3DC7AA0-112A-D0D2-45EB-68793F5E26B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5C6A-9954-764E-4571-92511C7C8F0A}"/>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990D48A4-E6CC-EEE8-177B-824E368EDFBB}"/>
              </a:ext>
            </a:extLst>
          </p:cNvPr>
          <p:cNvSpPr txBox="1"/>
          <p:nvPr/>
        </p:nvSpPr>
        <p:spPr>
          <a:xfrm>
            <a:off x="742142" y="2604560"/>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 RIB FRACTURES </a:t>
            </a:r>
          </a:p>
          <a:p>
            <a:r>
              <a:rPr lang="en-US" dirty="0"/>
              <a:t>FLAIL CHEST  </a:t>
            </a:r>
            <a:endParaRPr lang="en-IN" dirty="0"/>
          </a:p>
        </p:txBody>
      </p:sp>
      <p:sp>
        <p:nvSpPr>
          <p:cNvPr id="2" name="Title 1">
            <a:extLst>
              <a:ext uri="{FF2B5EF4-FFF2-40B4-BE49-F238E27FC236}">
                <a16:creationId xmlns:a16="http://schemas.microsoft.com/office/drawing/2014/main" id="{EE4D9292-1738-D65C-F810-1AFB2142739F}"/>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9A8FEC81-7CE7-F029-39D3-1EC60ACCD13D}"/>
              </a:ext>
            </a:extLst>
          </p:cNvPr>
          <p:cNvSpPr txBox="1">
            <a:spLocks/>
          </p:cNvSpPr>
          <p:nvPr/>
        </p:nvSpPr>
        <p:spPr>
          <a:xfrm>
            <a:off x="9657483" y="1813242"/>
            <a:ext cx="13742517" cy="5478009"/>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a closed chest injury.</a:t>
            </a:r>
          </a:p>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Causing the chest wall unstable.</a:t>
            </a:r>
          </a:p>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Multiple fractures of the sternum/ribs.</a:t>
            </a:r>
          </a:p>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Cartilage connecting the ribs to the sternum or fractured ribs.</a:t>
            </a:r>
          </a:p>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chest between the fractures becomes unstable</a:t>
            </a:r>
          </a:p>
        </p:txBody>
      </p:sp>
      <p:pic>
        <p:nvPicPr>
          <p:cNvPr id="5" name="Picture 4">
            <a:extLst>
              <a:ext uri="{FF2B5EF4-FFF2-40B4-BE49-F238E27FC236}">
                <a16:creationId xmlns:a16="http://schemas.microsoft.com/office/drawing/2014/main" id="{A9E96392-DC1F-16F3-6D4B-229FA82940A3}"/>
              </a:ext>
            </a:extLst>
          </p:cNvPr>
          <p:cNvPicPr>
            <a:picLocks noChangeAspect="1"/>
          </p:cNvPicPr>
          <p:nvPr/>
        </p:nvPicPr>
        <p:blipFill>
          <a:blip r:embed="rId2"/>
          <a:stretch>
            <a:fillRect/>
          </a:stretch>
        </p:blipFill>
        <p:spPr>
          <a:xfrm>
            <a:off x="894545" y="5488863"/>
            <a:ext cx="8229599" cy="4242966"/>
          </a:xfrm>
          <a:prstGeom prst="rect">
            <a:avLst/>
          </a:prstGeom>
        </p:spPr>
      </p:pic>
    </p:spTree>
    <p:extLst>
      <p:ext uri="{BB962C8B-B14F-4D97-AF65-F5344CB8AC3E}">
        <p14:creationId xmlns:p14="http://schemas.microsoft.com/office/powerpoint/2010/main" val="4868241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2A78-B730-17F7-FE89-EF88F4CAC35E}"/>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20629CD9-7A81-32B2-7868-85587B880BB9}"/>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PRE-HOSPITAL TREATMENT </a:t>
            </a:r>
            <a:endParaRPr lang="en-IN" dirty="0"/>
          </a:p>
        </p:txBody>
      </p:sp>
      <p:sp>
        <p:nvSpPr>
          <p:cNvPr id="2" name="Title 1">
            <a:extLst>
              <a:ext uri="{FF2B5EF4-FFF2-40B4-BE49-F238E27FC236}">
                <a16:creationId xmlns:a16="http://schemas.microsoft.com/office/drawing/2014/main" id="{833BA476-1B9E-AC17-6D03-61B30DD941A9}"/>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2F84622A-5FFA-83D6-DB54-D1ED53593122}"/>
              </a:ext>
            </a:extLst>
          </p:cNvPr>
          <p:cNvSpPr txBox="1">
            <a:spLocks/>
          </p:cNvSpPr>
          <p:nvPr/>
        </p:nvSpPr>
        <p:spPr>
          <a:xfrm>
            <a:off x="8677768" y="1813242"/>
            <a:ext cx="13742517" cy="5478009"/>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Locate the flailed section of the chest.</a:t>
            </a:r>
          </a:p>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Stabilize flail chest by applying a pillow or bulky dressing.</a:t>
            </a:r>
          </a:p>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Use adhesive tape to secure the bulky dressing. If no tape is available, use your hand to secure the injured site.</a:t>
            </a:r>
          </a:p>
        </p:txBody>
      </p:sp>
    </p:spTree>
    <p:extLst>
      <p:ext uri="{BB962C8B-B14F-4D97-AF65-F5344CB8AC3E}">
        <p14:creationId xmlns:p14="http://schemas.microsoft.com/office/powerpoint/2010/main" val="19011649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C7BD4-2A7A-6635-E70B-C247B7349373}"/>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D36FE0DF-442E-C044-30EA-39537F5E3C66}"/>
              </a:ext>
            </a:extLst>
          </p:cNvPr>
          <p:cNvSpPr txBox="1"/>
          <p:nvPr/>
        </p:nvSpPr>
        <p:spPr>
          <a:xfrm>
            <a:off x="742142" y="2604560"/>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PENETRATING WOUNDS</a:t>
            </a:r>
            <a:endParaRPr lang="en-IN" dirty="0"/>
          </a:p>
        </p:txBody>
      </p:sp>
      <p:sp>
        <p:nvSpPr>
          <p:cNvPr id="2" name="Title 1">
            <a:extLst>
              <a:ext uri="{FF2B5EF4-FFF2-40B4-BE49-F238E27FC236}">
                <a16:creationId xmlns:a16="http://schemas.microsoft.com/office/drawing/2014/main" id="{9D3DD099-7654-D037-2332-2D37D1BDEE9E}"/>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13E4F89C-70E3-A463-33CB-1E09FC11F9F2}"/>
              </a:ext>
            </a:extLst>
          </p:cNvPr>
          <p:cNvSpPr txBox="1">
            <a:spLocks/>
          </p:cNvSpPr>
          <p:nvPr/>
        </p:nvSpPr>
        <p:spPr>
          <a:xfrm>
            <a:off x="8547140" y="3241448"/>
            <a:ext cx="13742517" cy="5478009"/>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Penetrating chest injuries are open chest wounds in which the chest wall is torn, typically by a foreign object. Look for possible exit wound.</a:t>
            </a:r>
          </a:p>
        </p:txBody>
      </p:sp>
    </p:spTree>
    <p:extLst>
      <p:ext uri="{BB962C8B-B14F-4D97-AF65-F5344CB8AC3E}">
        <p14:creationId xmlns:p14="http://schemas.microsoft.com/office/powerpoint/2010/main" val="9844570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190E7-9FE6-323E-BF20-48313AAE3364}"/>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492E4957-131A-C4C1-3EDF-A8C4B16FDD15}"/>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PENETRATING WOUNDS</a:t>
            </a:r>
            <a:endParaRPr lang="en-IN" dirty="0"/>
          </a:p>
        </p:txBody>
      </p:sp>
      <p:sp>
        <p:nvSpPr>
          <p:cNvPr id="2" name="Title 1">
            <a:extLst>
              <a:ext uri="{FF2B5EF4-FFF2-40B4-BE49-F238E27FC236}">
                <a16:creationId xmlns:a16="http://schemas.microsoft.com/office/drawing/2014/main" id="{5B430EC9-A87D-962D-00AA-432827258F09}"/>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44971F61-2A97-8BAF-EB9E-A713ABD3232B}"/>
              </a:ext>
            </a:extLst>
          </p:cNvPr>
          <p:cNvSpPr txBox="1">
            <a:spLocks/>
          </p:cNvSpPr>
          <p:nvPr/>
        </p:nvSpPr>
        <p:spPr>
          <a:xfrm>
            <a:off x="8272625" y="1073943"/>
            <a:ext cx="13742517" cy="5478009"/>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Chest injuries: A penetrating chest wound can prevent a patient from breathing adequately. These wounds are called “sucking chest wounds” because they produce a sucking sound every time the patient breathes. In this case, apply an occlusive dressing, leaving an open side as a relief valve.</a:t>
            </a:r>
          </a:p>
        </p:txBody>
      </p:sp>
    </p:spTree>
    <p:extLst>
      <p:ext uri="{BB962C8B-B14F-4D97-AF65-F5344CB8AC3E}">
        <p14:creationId xmlns:p14="http://schemas.microsoft.com/office/powerpoint/2010/main" val="15688373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C1759-19A4-8FE9-EB27-1AC6C3823910}"/>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37D3E617-A991-1903-A5CF-F76DA9B77A40}"/>
              </a:ext>
            </a:extLst>
          </p:cNvPr>
          <p:cNvSpPr txBox="1"/>
          <p:nvPr/>
        </p:nvSpPr>
        <p:spPr>
          <a:xfrm>
            <a:off x="742142" y="2604560"/>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Impaled Objects</a:t>
            </a:r>
          </a:p>
        </p:txBody>
      </p:sp>
      <p:sp>
        <p:nvSpPr>
          <p:cNvPr id="2" name="Title 1">
            <a:extLst>
              <a:ext uri="{FF2B5EF4-FFF2-40B4-BE49-F238E27FC236}">
                <a16:creationId xmlns:a16="http://schemas.microsoft.com/office/drawing/2014/main" id="{EF98E80A-05DB-2503-1506-CADADDFCF37C}"/>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1DAF6CE7-D01B-11B2-5F6D-01A77F806D40}"/>
              </a:ext>
            </a:extLst>
          </p:cNvPr>
          <p:cNvSpPr txBox="1">
            <a:spLocks/>
          </p:cNvSpPr>
          <p:nvPr/>
        </p:nvSpPr>
        <p:spPr>
          <a:xfrm>
            <a:off x="7456197" y="2314914"/>
            <a:ext cx="13742517" cy="5478009"/>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6000" i="0" dirty="0">
                <a:solidFill>
                  <a:schemeClr val="tx1"/>
                </a:solidFill>
                <a:latin typeface="Open Sans" panose="020B0606030504020204" pitchFamily="34" charset="0"/>
                <a:ea typeface="Open Sans" panose="020B0606030504020204" pitchFamily="34" charset="0"/>
                <a:cs typeface="Open Sans" panose="020B0606030504020204" pitchFamily="34" charset="0"/>
              </a:rPr>
              <a:t>An impaled object should always be fixed in its place, unless it is located in the patient’s cheek, or if it interferes with airway management or CPR. It should be stabilized with bulky dressing and adhesive tape to secure the dressing in place.</a:t>
            </a:r>
          </a:p>
        </p:txBody>
      </p:sp>
    </p:spTree>
    <p:extLst>
      <p:ext uri="{BB962C8B-B14F-4D97-AF65-F5344CB8AC3E}">
        <p14:creationId xmlns:p14="http://schemas.microsoft.com/office/powerpoint/2010/main" val="335009753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00F26-5F80-573D-B253-265D302DF471}"/>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9BDAC21E-9DB0-07BB-9599-1F20258A3A73}"/>
              </a:ext>
            </a:extLst>
          </p:cNvPr>
          <p:cNvSpPr txBox="1"/>
          <p:nvPr/>
        </p:nvSpPr>
        <p:spPr>
          <a:xfrm>
            <a:off x="742142" y="2604560"/>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Skeletal System</a:t>
            </a:r>
          </a:p>
        </p:txBody>
      </p:sp>
      <p:pic>
        <p:nvPicPr>
          <p:cNvPr id="2" name="slide no 5" descr="slide no 5">
            <a:extLst>
              <a:ext uri="{FF2B5EF4-FFF2-40B4-BE49-F238E27FC236}">
                <a16:creationId xmlns:a16="http://schemas.microsoft.com/office/drawing/2014/main" id="{B18A1574-9ABD-3F6A-9849-34936AE49591}"/>
              </a:ext>
            </a:extLst>
          </p:cNvPr>
          <p:cNvPicPr>
            <a:picLocks noChangeAspect="1"/>
          </p:cNvPicPr>
          <p:nvPr/>
        </p:nvPicPr>
        <p:blipFill>
          <a:blip r:embed="rId2"/>
          <a:srcRect b="52722"/>
          <a:stretch>
            <a:fillRect/>
          </a:stretch>
        </p:blipFill>
        <p:spPr>
          <a:xfrm>
            <a:off x="11577279" y="1044521"/>
            <a:ext cx="7097393" cy="11950286"/>
          </a:xfrm>
          <a:prstGeom prst="rect">
            <a:avLst/>
          </a:prstGeom>
          <a:ln w="12700">
            <a:miter lim="400000"/>
          </a:ln>
        </p:spPr>
      </p:pic>
      <p:sp>
        <p:nvSpPr>
          <p:cNvPr id="4" name="Cranium">
            <a:extLst>
              <a:ext uri="{FF2B5EF4-FFF2-40B4-BE49-F238E27FC236}">
                <a16:creationId xmlns:a16="http://schemas.microsoft.com/office/drawing/2014/main" id="{4A805BEC-BBE4-8B6F-A8DD-832A90809364}"/>
              </a:ext>
            </a:extLst>
          </p:cNvPr>
          <p:cNvSpPr txBox="1"/>
          <p:nvPr/>
        </p:nvSpPr>
        <p:spPr>
          <a:xfrm>
            <a:off x="19257120" y="1270960"/>
            <a:ext cx="2780490" cy="913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Cranium</a:t>
            </a:r>
          </a:p>
        </p:txBody>
      </p:sp>
      <p:sp>
        <p:nvSpPr>
          <p:cNvPr id="5" name="Vertebrae">
            <a:extLst>
              <a:ext uri="{FF2B5EF4-FFF2-40B4-BE49-F238E27FC236}">
                <a16:creationId xmlns:a16="http://schemas.microsoft.com/office/drawing/2014/main" id="{47A91459-2081-36BF-62C4-B56500D6F7B9}"/>
              </a:ext>
            </a:extLst>
          </p:cNvPr>
          <p:cNvSpPr txBox="1"/>
          <p:nvPr/>
        </p:nvSpPr>
        <p:spPr>
          <a:xfrm>
            <a:off x="19257120" y="7285702"/>
            <a:ext cx="3100065" cy="913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rPr dirty="0"/>
              <a:t>Vertebrae</a:t>
            </a:r>
          </a:p>
        </p:txBody>
      </p:sp>
      <p:sp>
        <p:nvSpPr>
          <p:cNvPr id="8" name="Thorax">
            <a:extLst>
              <a:ext uri="{FF2B5EF4-FFF2-40B4-BE49-F238E27FC236}">
                <a16:creationId xmlns:a16="http://schemas.microsoft.com/office/drawing/2014/main" id="{18B473F2-5E63-DFA9-2DBD-8B050108D1E8}"/>
              </a:ext>
            </a:extLst>
          </p:cNvPr>
          <p:cNvSpPr txBox="1"/>
          <p:nvPr/>
        </p:nvSpPr>
        <p:spPr>
          <a:xfrm>
            <a:off x="9098906" y="6448529"/>
            <a:ext cx="2321160" cy="913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Thorax</a:t>
            </a:r>
          </a:p>
        </p:txBody>
      </p:sp>
      <p:sp>
        <p:nvSpPr>
          <p:cNvPr id="9" name="Line">
            <a:extLst>
              <a:ext uri="{FF2B5EF4-FFF2-40B4-BE49-F238E27FC236}">
                <a16:creationId xmlns:a16="http://schemas.microsoft.com/office/drawing/2014/main" id="{E2DC4387-2812-D9D7-B07A-37C29DBF8158}"/>
              </a:ext>
            </a:extLst>
          </p:cNvPr>
          <p:cNvSpPr/>
          <p:nvPr/>
        </p:nvSpPr>
        <p:spPr>
          <a:xfrm flipV="1">
            <a:off x="16592238" y="1853623"/>
            <a:ext cx="2567216" cy="117444"/>
          </a:xfrm>
          <a:prstGeom prst="line">
            <a:avLst/>
          </a:prstGeom>
          <a:ln w="38100">
            <a:solidFill>
              <a:srgbClr val="000000"/>
            </a:solidFill>
            <a:headEnd type="triangle"/>
          </a:ln>
        </p:spPr>
        <p:txBody>
          <a:bodyPr lIns="45719" rIns="45719"/>
          <a:lstStyle/>
          <a:p>
            <a:pPr defTabSz="914400">
              <a:defRPr sz="2100"/>
            </a:pPr>
            <a:endParaRPr/>
          </a:p>
        </p:txBody>
      </p:sp>
      <p:sp>
        <p:nvSpPr>
          <p:cNvPr id="10" name="Line">
            <a:extLst>
              <a:ext uri="{FF2B5EF4-FFF2-40B4-BE49-F238E27FC236}">
                <a16:creationId xmlns:a16="http://schemas.microsoft.com/office/drawing/2014/main" id="{E2F09CD8-E1E4-2B82-B4D0-9DAA7A95F4BB}"/>
              </a:ext>
            </a:extLst>
          </p:cNvPr>
          <p:cNvSpPr/>
          <p:nvPr/>
        </p:nvSpPr>
        <p:spPr>
          <a:xfrm flipV="1">
            <a:off x="17179357" y="7984152"/>
            <a:ext cx="1873094" cy="637854"/>
          </a:xfrm>
          <a:prstGeom prst="line">
            <a:avLst/>
          </a:prstGeom>
          <a:ln w="38100">
            <a:solidFill>
              <a:srgbClr val="000000"/>
            </a:solidFill>
            <a:headEnd type="triangle"/>
          </a:ln>
        </p:spPr>
        <p:txBody>
          <a:bodyPr lIns="45719" rIns="45719"/>
          <a:lstStyle/>
          <a:p>
            <a:pPr defTabSz="914400">
              <a:defRPr sz="2100"/>
            </a:pPr>
            <a:endParaRPr/>
          </a:p>
        </p:txBody>
      </p:sp>
      <p:sp>
        <p:nvSpPr>
          <p:cNvPr id="11" name="Line">
            <a:extLst>
              <a:ext uri="{FF2B5EF4-FFF2-40B4-BE49-F238E27FC236}">
                <a16:creationId xmlns:a16="http://schemas.microsoft.com/office/drawing/2014/main" id="{4F47983B-6409-471F-3185-07AF26528058}"/>
              </a:ext>
            </a:extLst>
          </p:cNvPr>
          <p:cNvSpPr/>
          <p:nvPr/>
        </p:nvSpPr>
        <p:spPr>
          <a:xfrm>
            <a:off x="11543640" y="7053301"/>
            <a:ext cx="2773519" cy="30580"/>
          </a:xfrm>
          <a:prstGeom prst="line">
            <a:avLst/>
          </a:prstGeom>
          <a:ln w="38100">
            <a:solidFill>
              <a:srgbClr val="000000"/>
            </a:solidFill>
            <a:tailEnd type="triangle"/>
          </a:ln>
        </p:spPr>
        <p:txBody>
          <a:bodyPr lIns="45719" rIns="45719"/>
          <a:lstStyle/>
          <a:p>
            <a:pPr defTabSz="914400">
              <a:defRPr sz="2100"/>
            </a:pPr>
            <a:endParaRPr/>
          </a:p>
        </p:txBody>
      </p:sp>
    </p:spTree>
    <p:extLst>
      <p:ext uri="{BB962C8B-B14F-4D97-AF65-F5344CB8AC3E}">
        <p14:creationId xmlns:p14="http://schemas.microsoft.com/office/powerpoint/2010/main" val="42306800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CA55E-F7C7-6558-87F5-FC881B42AE82}"/>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A17DEB02-86A8-C1E1-4BF6-3FA1481E757B}"/>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Spinal Column</a:t>
            </a:r>
          </a:p>
        </p:txBody>
      </p:sp>
      <p:pic>
        <p:nvPicPr>
          <p:cNvPr id="6" name="image.png" descr="image.png">
            <a:extLst>
              <a:ext uri="{FF2B5EF4-FFF2-40B4-BE49-F238E27FC236}">
                <a16:creationId xmlns:a16="http://schemas.microsoft.com/office/drawing/2014/main" id="{DE05777F-2804-4845-F494-7B5739237321}"/>
              </a:ext>
            </a:extLst>
          </p:cNvPr>
          <p:cNvPicPr>
            <a:picLocks noChangeAspect="1"/>
          </p:cNvPicPr>
          <p:nvPr/>
        </p:nvPicPr>
        <p:blipFill>
          <a:blip r:embed="rId2"/>
          <a:stretch>
            <a:fillRect/>
          </a:stretch>
        </p:blipFill>
        <p:spPr>
          <a:xfrm>
            <a:off x="10517402" y="1019274"/>
            <a:ext cx="3070557" cy="11967214"/>
          </a:xfrm>
          <a:prstGeom prst="rect">
            <a:avLst/>
          </a:prstGeom>
          <a:ln w="12700">
            <a:miter lim="400000"/>
          </a:ln>
        </p:spPr>
      </p:pic>
      <p:sp>
        <p:nvSpPr>
          <p:cNvPr id="7" name="Cervical vertebrae">
            <a:extLst>
              <a:ext uri="{FF2B5EF4-FFF2-40B4-BE49-F238E27FC236}">
                <a16:creationId xmlns:a16="http://schemas.microsoft.com/office/drawing/2014/main" id="{C08EFEB8-0EEE-FB6C-B552-40DA7469E37E}"/>
              </a:ext>
            </a:extLst>
          </p:cNvPr>
          <p:cNvSpPr txBox="1"/>
          <p:nvPr/>
        </p:nvSpPr>
        <p:spPr>
          <a:xfrm>
            <a:off x="14881628" y="1343456"/>
            <a:ext cx="6951567" cy="913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Cervical vertebrae</a:t>
            </a:r>
          </a:p>
        </p:txBody>
      </p:sp>
      <p:sp>
        <p:nvSpPr>
          <p:cNvPr id="12" name="Thoracic vertebrae">
            <a:extLst>
              <a:ext uri="{FF2B5EF4-FFF2-40B4-BE49-F238E27FC236}">
                <a16:creationId xmlns:a16="http://schemas.microsoft.com/office/drawing/2014/main" id="{790812BD-87C6-DD80-7446-3A69195C24D2}"/>
              </a:ext>
            </a:extLst>
          </p:cNvPr>
          <p:cNvSpPr txBox="1"/>
          <p:nvPr/>
        </p:nvSpPr>
        <p:spPr>
          <a:xfrm>
            <a:off x="15205809" y="4254978"/>
            <a:ext cx="6951568" cy="913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Thoracic vertebrae</a:t>
            </a:r>
          </a:p>
        </p:txBody>
      </p:sp>
      <p:sp>
        <p:nvSpPr>
          <p:cNvPr id="13" name="Lumbar vertebrae">
            <a:extLst>
              <a:ext uri="{FF2B5EF4-FFF2-40B4-BE49-F238E27FC236}">
                <a16:creationId xmlns:a16="http://schemas.microsoft.com/office/drawing/2014/main" id="{A9B5253E-4047-A4E6-C08A-E29194A8D52A}"/>
              </a:ext>
            </a:extLst>
          </p:cNvPr>
          <p:cNvSpPr txBox="1"/>
          <p:nvPr/>
        </p:nvSpPr>
        <p:spPr>
          <a:xfrm>
            <a:off x="15078809" y="8660118"/>
            <a:ext cx="6951568" cy="1030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Lumbar vertebrae</a:t>
            </a:r>
          </a:p>
        </p:txBody>
      </p:sp>
      <p:sp>
        <p:nvSpPr>
          <p:cNvPr id="14" name="Sacral vertebrae">
            <a:extLst>
              <a:ext uri="{FF2B5EF4-FFF2-40B4-BE49-F238E27FC236}">
                <a16:creationId xmlns:a16="http://schemas.microsoft.com/office/drawing/2014/main" id="{59BDB980-6D17-C229-1F77-1E98535158E7}"/>
              </a:ext>
            </a:extLst>
          </p:cNvPr>
          <p:cNvSpPr txBox="1"/>
          <p:nvPr/>
        </p:nvSpPr>
        <p:spPr>
          <a:xfrm>
            <a:off x="15078809" y="10388882"/>
            <a:ext cx="6951568" cy="1030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Sacral vertebrae</a:t>
            </a:r>
          </a:p>
        </p:txBody>
      </p:sp>
      <p:sp>
        <p:nvSpPr>
          <p:cNvPr id="15" name="Coccygeal vertebrae">
            <a:extLst>
              <a:ext uri="{FF2B5EF4-FFF2-40B4-BE49-F238E27FC236}">
                <a16:creationId xmlns:a16="http://schemas.microsoft.com/office/drawing/2014/main" id="{E237F715-5B2F-B84D-E97D-4B855886D7E2}"/>
              </a:ext>
            </a:extLst>
          </p:cNvPr>
          <p:cNvSpPr txBox="1"/>
          <p:nvPr/>
        </p:nvSpPr>
        <p:spPr>
          <a:xfrm>
            <a:off x="15078809" y="11613301"/>
            <a:ext cx="6028765" cy="1152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Coccygeal vertebrae</a:t>
            </a:r>
          </a:p>
        </p:txBody>
      </p:sp>
      <p:sp>
        <p:nvSpPr>
          <p:cNvPr id="16" name="Line">
            <a:extLst>
              <a:ext uri="{FF2B5EF4-FFF2-40B4-BE49-F238E27FC236}">
                <a16:creationId xmlns:a16="http://schemas.microsoft.com/office/drawing/2014/main" id="{DB4FCACE-6495-1195-B2DB-8B78A1B2BBB9}"/>
              </a:ext>
            </a:extLst>
          </p:cNvPr>
          <p:cNvSpPr/>
          <p:nvPr/>
        </p:nvSpPr>
        <p:spPr>
          <a:xfrm>
            <a:off x="11970105" y="1991820"/>
            <a:ext cx="2911524" cy="1"/>
          </a:xfrm>
          <a:prstGeom prst="line">
            <a:avLst/>
          </a:prstGeom>
          <a:ln w="38100">
            <a:solidFill>
              <a:srgbClr val="000000"/>
            </a:solidFill>
            <a:headEnd type="triangle"/>
          </a:ln>
        </p:spPr>
        <p:txBody>
          <a:bodyPr lIns="45719" rIns="45719"/>
          <a:lstStyle/>
          <a:p>
            <a:pPr defTabSz="914400">
              <a:defRPr sz="2100"/>
            </a:pPr>
            <a:endParaRPr/>
          </a:p>
        </p:txBody>
      </p:sp>
      <p:sp>
        <p:nvSpPr>
          <p:cNvPr id="17" name="Line">
            <a:extLst>
              <a:ext uri="{FF2B5EF4-FFF2-40B4-BE49-F238E27FC236}">
                <a16:creationId xmlns:a16="http://schemas.microsoft.com/office/drawing/2014/main" id="{2BD54385-CBB9-5538-0BA0-BC5C217A739C}"/>
              </a:ext>
            </a:extLst>
          </p:cNvPr>
          <p:cNvSpPr/>
          <p:nvPr/>
        </p:nvSpPr>
        <p:spPr>
          <a:xfrm>
            <a:off x="12618470" y="4738192"/>
            <a:ext cx="2587341" cy="1"/>
          </a:xfrm>
          <a:prstGeom prst="line">
            <a:avLst/>
          </a:prstGeom>
          <a:ln w="38100">
            <a:solidFill>
              <a:srgbClr val="000000"/>
            </a:solidFill>
            <a:headEnd type="triangle"/>
          </a:ln>
        </p:spPr>
        <p:txBody>
          <a:bodyPr lIns="45719" rIns="45719"/>
          <a:lstStyle/>
          <a:p>
            <a:pPr defTabSz="914400">
              <a:defRPr sz="2100"/>
            </a:pPr>
            <a:endParaRPr/>
          </a:p>
        </p:txBody>
      </p:sp>
      <p:sp>
        <p:nvSpPr>
          <p:cNvPr id="18" name="Line">
            <a:extLst>
              <a:ext uri="{FF2B5EF4-FFF2-40B4-BE49-F238E27FC236}">
                <a16:creationId xmlns:a16="http://schemas.microsoft.com/office/drawing/2014/main" id="{D0EEEEF3-BC28-7089-99F6-B8004A1DDA63}"/>
              </a:ext>
            </a:extLst>
          </p:cNvPr>
          <p:cNvSpPr/>
          <p:nvPr/>
        </p:nvSpPr>
        <p:spPr>
          <a:xfrm flipV="1">
            <a:off x="11648981" y="9257931"/>
            <a:ext cx="3065166" cy="979125"/>
          </a:xfrm>
          <a:prstGeom prst="line">
            <a:avLst/>
          </a:prstGeom>
          <a:ln w="38100">
            <a:solidFill>
              <a:srgbClr val="000000"/>
            </a:solidFill>
            <a:headEnd type="triangle"/>
          </a:ln>
        </p:spPr>
        <p:txBody>
          <a:bodyPr lIns="45719" rIns="45719"/>
          <a:lstStyle/>
          <a:p>
            <a:pPr defTabSz="914400">
              <a:defRPr sz="2100"/>
            </a:pPr>
            <a:endParaRPr/>
          </a:p>
        </p:txBody>
      </p:sp>
      <p:sp>
        <p:nvSpPr>
          <p:cNvPr id="19" name="Line">
            <a:extLst>
              <a:ext uri="{FF2B5EF4-FFF2-40B4-BE49-F238E27FC236}">
                <a16:creationId xmlns:a16="http://schemas.microsoft.com/office/drawing/2014/main" id="{FE9D0AAE-97AF-BDCF-57A5-2FE1D506B7DE}"/>
              </a:ext>
            </a:extLst>
          </p:cNvPr>
          <p:cNvSpPr/>
          <p:nvPr/>
        </p:nvSpPr>
        <p:spPr>
          <a:xfrm flipV="1">
            <a:off x="12456378" y="10934397"/>
            <a:ext cx="2267768" cy="110057"/>
          </a:xfrm>
          <a:prstGeom prst="line">
            <a:avLst/>
          </a:prstGeom>
          <a:ln w="38100">
            <a:solidFill>
              <a:srgbClr val="000000"/>
            </a:solidFill>
            <a:headEnd type="triangle"/>
          </a:ln>
        </p:spPr>
        <p:txBody>
          <a:bodyPr lIns="45719" rIns="45719"/>
          <a:lstStyle/>
          <a:p>
            <a:pPr defTabSz="914400">
              <a:defRPr sz="2100"/>
            </a:pPr>
            <a:endParaRPr/>
          </a:p>
        </p:txBody>
      </p:sp>
      <p:sp>
        <p:nvSpPr>
          <p:cNvPr id="20" name="Line">
            <a:extLst>
              <a:ext uri="{FF2B5EF4-FFF2-40B4-BE49-F238E27FC236}">
                <a16:creationId xmlns:a16="http://schemas.microsoft.com/office/drawing/2014/main" id="{FF9D93D0-DF33-FE2E-14FC-0FBD5770666C}"/>
              </a:ext>
            </a:extLst>
          </p:cNvPr>
          <p:cNvSpPr/>
          <p:nvPr/>
        </p:nvSpPr>
        <p:spPr>
          <a:xfrm flipV="1">
            <a:off x="12294287" y="12176032"/>
            <a:ext cx="2587342" cy="810456"/>
          </a:xfrm>
          <a:prstGeom prst="line">
            <a:avLst/>
          </a:prstGeom>
          <a:ln w="38100">
            <a:solidFill>
              <a:srgbClr val="000000"/>
            </a:solidFill>
            <a:headEnd type="triangle"/>
          </a:ln>
        </p:spPr>
        <p:txBody>
          <a:bodyPr lIns="45719" rIns="45719"/>
          <a:lstStyle/>
          <a:p>
            <a:pPr defTabSz="914400">
              <a:defRPr sz="2100"/>
            </a:pPr>
            <a:endParaRPr/>
          </a:p>
        </p:txBody>
      </p:sp>
    </p:spTree>
    <p:extLst>
      <p:ext uri="{BB962C8B-B14F-4D97-AF65-F5344CB8AC3E}">
        <p14:creationId xmlns:p14="http://schemas.microsoft.com/office/powerpoint/2010/main" val="21774817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2C83-F671-EB5F-CE10-346E960533FE}"/>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EFCE6B1B-0285-A8E1-3B25-DD7A55E1009D}"/>
              </a:ext>
            </a:extLst>
          </p:cNvPr>
          <p:cNvSpPr txBox="1"/>
          <p:nvPr/>
        </p:nvSpPr>
        <p:spPr>
          <a:xfrm>
            <a:off x="742142" y="2604560"/>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Thorax</a:t>
            </a:r>
          </a:p>
        </p:txBody>
      </p:sp>
      <p:pic>
        <p:nvPicPr>
          <p:cNvPr id="2" name="image.png" descr="image.png">
            <a:extLst>
              <a:ext uri="{FF2B5EF4-FFF2-40B4-BE49-F238E27FC236}">
                <a16:creationId xmlns:a16="http://schemas.microsoft.com/office/drawing/2014/main" id="{0F831655-C8C4-AC0A-4DF8-0513E1F20374}"/>
              </a:ext>
            </a:extLst>
          </p:cNvPr>
          <p:cNvPicPr>
            <a:picLocks noChangeAspect="1"/>
          </p:cNvPicPr>
          <p:nvPr/>
        </p:nvPicPr>
        <p:blipFill>
          <a:blip r:embed="rId2"/>
          <a:stretch>
            <a:fillRect/>
          </a:stretch>
        </p:blipFill>
        <p:spPr>
          <a:xfrm>
            <a:off x="16197585" y="2604560"/>
            <a:ext cx="5039995" cy="10045195"/>
          </a:xfrm>
          <a:prstGeom prst="rect">
            <a:avLst/>
          </a:prstGeom>
          <a:ln w="12700">
            <a:miter lim="400000"/>
          </a:ln>
        </p:spPr>
      </p:pic>
      <p:pic>
        <p:nvPicPr>
          <p:cNvPr id="4" name="image.png" descr="image.png">
            <a:extLst>
              <a:ext uri="{FF2B5EF4-FFF2-40B4-BE49-F238E27FC236}">
                <a16:creationId xmlns:a16="http://schemas.microsoft.com/office/drawing/2014/main" id="{5CC83B61-E922-B6F0-8C59-D9E845D253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889" y="2743742"/>
            <a:ext cx="6694121" cy="9461701"/>
          </a:xfrm>
          <a:prstGeom prst="rect">
            <a:avLst/>
          </a:prstGeom>
          <a:ln w="12700">
            <a:miter lim="400000"/>
          </a:ln>
        </p:spPr>
      </p:pic>
      <p:sp>
        <p:nvSpPr>
          <p:cNvPr id="5" name="Sternum">
            <a:extLst>
              <a:ext uri="{FF2B5EF4-FFF2-40B4-BE49-F238E27FC236}">
                <a16:creationId xmlns:a16="http://schemas.microsoft.com/office/drawing/2014/main" id="{FDC7828D-BBAE-CD40-9B36-725BA75EADEB}"/>
              </a:ext>
            </a:extLst>
          </p:cNvPr>
          <p:cNvSpPr txBox="1"/>
          <p:nvPr/>
        </p:nvSpPr>
        <p:spPr>
          <a:xfrm>
            <a:off x="12945544" y="3496619"/>
            <a:ext cx="2874612" cy="98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algn="ct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Sternum</a:t>
            </a:r>
          </a:p>
        </p:txBody>
      </p:sp>
      <p:sp>
        <p:nvSpPr>
          <p:cNvPr id="8" name="Ribs">
            <a:extLst>
              <a:ext uri="{FF2B5EF4-FFF2-40B4-BE49-F238E27FC236}">
                <a16:creationId xmlns:a16="http://schemas.microsoft.com/office/drawing/2014/main" id="{D0EBCA66-377A-A1B1-9B87-5F58DD9254D0}"/>
              </a:ext>
            </a:extLst>
          </p:cNvPr>
          <p:cNvSpPr txBox="1"/>
          <p:nvPr/>
        </p:nvSpPr>
        <p:spPr>
          <a:xfrm>
            <a:off x="13620041" y="9127378"/>
            <a:ext cx="1471172" cy="11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lstStyle>
            <a:lvl1pPr algn="ctr" defTabSz="1896340">
              <a:spcBef>
                <a:spcPts val="1000"/>
              </a:spcBef>
              <a:tabLst>
                <a:tab pos="2286000" algn="l"/>
                <a:tab pos="3644900" algn="l"/>
                <a:tab pos="5029200" algn="l"/>
                <a:tab pos="6388100" algn="l"/>
              </a:tabLst>
              <a:defRPr sz="4800">
                <a:latin typeface="Open Sans"/>
                <a:ea typeface="Open Sans"/>
                <a:cs typeface="Open Sans"/>
                <a:sym typeface="Open Sans"/>
              </a:defRPr>
            </a:lvl1pPr>
          </a:lstStyle>
          <a:p>
            <a:r>
              <a:t>Ribs</a:t>
            </a:r>
          </a:p>
        </p:txBody>
      </p:sp>
      <p:sp>
        <p:nvSpPr>
          <p:cNvPr id="9" name="Line">
            <a:extLst>
              <a:ext uri="{FF2B5EF4-FFF2-40B4-BE49-F238E27FC236}">
                <a16:creationId xmlns:a16="http://schemas.microsoft.com/office/drawing/2014/main" id="{1293BEC1-5E72-8739-8E06-99FC48E37A05}"/>
              </a:ext>
            </a:extLst>
          </p:cNvPr>
          <p:cNvSpPr/>
          <p:nvPr/>
        </p:nvSpPr>
        <p:spPr>
          <a:xfrm flipH="1" flipV="1">
            <a:off x="15212604" y="4558462"/>
            <a:ext cx="1806691" cy="942155"/>
          </a:xfrm>
          <a:prstGeom prst="line">
            <a:avLst/>
          </a:prstGeom>
          <a:ln w="38100">
            <a:solidFill>
              <a:srgbClr val="000000"/>
            </a:solidFill>
            <a:headEnd type="triangle"/>
          </a:ln>
        </p:spPr>
        <p:txBody>
          <a:bodyPr lIns="45719" rIns="45719"/>
          <a:lstStyle/>
          <a:p>
            <a:pPr defTabSz="914400">
              <a:defRPr sz="2100"/>
            </a:pPr>
            <a:endParaRPr/>
          </a:p>
        </p:txBody>
      </p:sp>
      <p:sp>
        <p:nvSpPr>
          <p:cNvPr id="10" name="Line">
            <a:extLst>
              <a:ext uri="{FF2B5EF4-FFF2-40B4-BE49-F238E27FC236}">
                <a16:creationId xmlns:a16="http://schemas.microsoft.com/office/drawing/2014/main" id="{2B5B4E51-AE52-1732-7D3D-307B6F4DB7CC}"/>
              </a:ext>
            </a:extLst>
          </p:cNvPr>
          <p:cNvSpPr/>
          <p:nvPr/>
        </p:nvSpPr>
        <p:spPr>
          <a:xfrm flipV="1">
            <a:off x="9013652" y="4558462"/>
            <a:ext cx="4338732" cy="1696950"/>
          </a:xfrm>
          <a:prstGeom prst="line">
            <a:avLst/>
          </a:prstGeom>
          <a:ln w="38100">
            <a:solidFill>
              <a:srgbClr val="000000"/>
            </a:solidFill>
            <a:headEnd type="triangle"/>
          </a:ln>
        </p:spPr>
        <p:txBody>
          <a:bodyPr lIns="45719" rIns="45719"/>
          <a:lstStyle/>
          <a:p>
            <a:pPr defTabSz="914400">
              <a:defRPr sz="2100"/>
            </a:pPr>
            <a:endParaRPr/>
          </a:p>
        </p:txBody>
      </p:sp>
      <p:sp>
        <p:nvSpPr>
          <p:cNvPr id="11" name="Line">
            <a:extLst>
              <a:ext uri="{FF2B5EF4-FFF2-40B4-BE49-F238E27FC236}">
                <a16:creationId xmlns:a16="http://schemas.microsoft.com/office/drawing/2014/main" id="{C9B8D657-662C-F6DD-AE06-18049035A795}"/>
              </a:ext>
            </a:extLst>
          </p:cNvPr>
          <p:cNvSpPr/>
          <p:nvPr/>
        </p:nvSpPr>
        <p:spPr>
          <a:xfrm flipV="1">
            <a:off x="15239371" y="8736598"/>
            <a:ext cx="2157322" cy="752120"/>
          </a:xfrm>
          <a:prstGeom prst="line">
            <a:avLst/>
          </a:prstGeom>
          <a:ln w="38100">
            <a:solidFill>
              <a:srgbClr val="000000"/>
            </a:solidFill>
            <a:tailEnd type="triangle"/>
          </a:ln>
        </p:spPr>
        <p:txBody>
          <a:bodyPr lIns="45719" rIns="45719"/>
          <a:lstStyle/>
          <a:p>
            <a:pPr defTabSz="914400">
              <a:defRPr sz="2100"/>
            </a:pPr>
            <a:endParaRPr/>
          </a:p>
        </p:txBody>
      </p:sp>
      <p:sp>
        <p:nvSpPr>
          <p:cNvPr id="21" name="Line">
            <a:extLst>
              <a:ext uri="{FF2B5EF4-FFF2-40B4-BE49-F238E27FC236}">
                <a16:creationId xmlns:a16="http://schemas.microsoft.com/office/drawing/2014/main" id="{AFC27734-1622-7320-FEE4-2D6B0A53FDC6}"/>
              </a:ext>
            </a:extLst>
          </p:cNvPr>
          <p:cNvSpPr/>
          <p:nvPr/>
        </p:nvSpPr>
        <p:spPr>
          <a:xfrm flipH="1" flipV="1">
            <a:off x="11625991" y="8383290"/>
            <a:ext cx="1996728" cy="1185725"/>
          </a:xfrm>
          <a:prstGeom prst="line">
            <a:avLst/>
          </a:prstGeom>
          <a:ln w="38100">
            <a:solidFill>
              <a:srgbClr val="000000"/>
            </a:solidFill>
            <a:tailEnd type="triangle"/>
          </a:ln>
        </p:spPr>
        <p:txBody>
          <a:bodyPr lIns="45719" rIns="45719"/>
          <a:lstStyle/>
          <a:p>
            <a:pPr defTabSz="914400">
              <a:defRPr sz="2100"/>
            </a:pPr>
            <a:endParaRPr/>
          </a:p>
        </p:txBody>
      </p:sp>
    </p:spTree>
    <p:extLst>
      <p:ext uri="{BB962C8B-B14F-4D97-AF65-F5344CB8AC3E}">
        <p14:creationId xmlns:p14="http://schemas.microsoft.com/office/powerpoint/2010/main" val="32719793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5A508-EF74-93ED-D802-4BC8F62DCA8A}"/>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D1A318B8-946D-E37D-2F22-212F0D87ACBE}"/>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Now You are able to:</a:t>
            </a:r>
          </a:p>
        </p:txBody>
      </p:sp>
      <p:sp>
        <p:nvSpPr>
          <p:cNvPr id="6" name="OBJECTIVES">
            <a:extLst>
              <a:ext uri="{FF2B5EF4-FFF2-40B4-BE49-F238E27FC236}">
                <a16:creationId xmlns:a16="http://schemas.microsoft.com/office/drawing/2014/main" id="{2BB34B95-9A51-E7DC-DF44-5A004AFE39F6}"/>
              </a:ext>
            </a:extLst>
          </p:cNvPr>
          <p:cNvSpPr txBox="1"/>
          <p:nvPr/>
        </p:nvSpPr>
        <p:spPr>
          <a:xfrm>
            <a:off x="8661373" y="787889"/>
            <a:ext cx="3455472"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en-IN" dirty="0"/>
              <a:t>Review</a:t>
            </a:r>
            <a:endParaRPr dirty="0"/>
          </a:p>
        </p:txBody>
      </p:sp>
      <p:sp>
        <p:nvSpPr>
          <p:cNvPr id="14" name="Slide Number">
            <a:extLst>
              <a:ext uri="{FF2B5EF4-FFF2-40B4-BE49-F238E27FC236}">
                <a16:creationId xmlns:a16="http://schemas.microsoft.com/office/drawing/2014/main" id="{3A4B979D-765B-61F9-7E81-A2A705D4C2A1}"/>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sp>
        <p:nvSpPr>
          <p:cNvPr id="2" name="List five signs and symptoms of a skull fracture.…">
            <a:extLst>
              <a:ext uri="{FF2B5EF4-FFF2-40B4-BE49-F238E27FC236}">
                <a16:creationId xmlns:a16="http://schemas.microsoft.com/office/drawing/2014/main" id="{B2093CD8-09A8-BDE7-D6B1-8E1C0C5859C0}"/>
              </a:ext>
            </a:extLst>
          </p:cNvPr>
          <p:cNvSpPr txBox="1"/>
          <p:nvPr/>
        </p:nvSpPr>
        <p:spPr>
          <a:xfrm>
            <a:off x="10832831" y="5668033"/>
            <a:ext cx="13551169" cy="4792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List five signs and symptoms of a skull fracture.</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List six signs and symptoms of a spinal injury.</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List five signs and symptoms of chest injuries.</a:t>
            </a:r>
          </a:p>
        </p:txBody>
      </p:sp>
      <p:grpSp>
        <p:nvGrpSpPr>
          <p:cNvPr id="8" name="Group">
            <a:extLst>
              <a:ext uri="{FF2B5EF4-FFF2-40B4-BE49-F238E27FC236}">
                <a16:creationId xmlns:a16="http://schemas.microsoft.com/office/drawing/2014/main" id="{8E9C04BA-269F-C785-C43B-759DF0C9CD14}"/>
              </a:ext>
            </a:extLst>
          </p:cNvPr>
          <p:cNvGrpSpPr/>
          <p:nvPr/>
        </p:nvGrpSpPr>
        <p:grpSpPr>
          <a:xfrm>
            <a:off x="9131278" y="5393550"/>
            <a:ext cx="1219201" cy="1681958"/>
            <a:chOff x="0" y="115975"/>
            <a:chExt cx="1219200" cy="1681957"/>
          </a:xfrm>
        </p:grpSpPr>
        <p:sp>
          <p:nvSpPr>
            <p:cNvPr id="9" name="Circle">
              <a:extLst>
                <a:ext uri="{FF2B5EF4-FFF2-40B4-BE49-F238E27FC236}">
                  <a16:creationId xmlns:a16="http://schemas.microsoft.com/office/drawing/2014/main" id="{AD1EA6D9-CF64-0C23-51AC-C94AF3299FE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0" name="1">
              <a:extLst>
                <a:ext uri="{FF2B5EF4-FFF2-40B4-BE49-F238E27FC236}">
                  <a16:creationId xmlns:a16="http://schemas.microsoft.com/office/drawing/2014/main" id="{11238A80-9347-1B68-DF53-0E5EAC653097}"/>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1" name="Group">
            <a:extLst>
              <a:ext uri="{FF2B5EF4-FFF2-40B4-BE49-F238E27FC236}">
                <a16:creationId xmlns:a16="http://schemas.microsoft.com/office/drawing/2014/main" id="{86164DD3-F890-29CD-E087-05EE84ED7A8F}"/>
              </a:ext>
            </a:extLst>
          </p:cNvPr>
          <p:cNvGrpSpPr/>
          <p:nvPr/>
        </p:nvGrpSpPr>
        <p:grpSpPr>
          <a:xfrm>
            <a:off x="9131278" y="7299288"/>
            <a:ext cx="1219201" cy="1681959"/>
            <a:chOff x="0" y="115975"/>
            <a:chExt cx="1219200" cy="1681957"/>
          </a:xfrm>
        </p:grpSpPr>
        <p:sp>
          <p:nvSpPr>
            <p:cNvPr id="12" name="Circle">
              <a:extLst>
                <a:ext uri="{FF2B5EF4-FFF2-40B4-BE49-F238E27FC236}">
                  <a16:creationId xmlns:a16="http://schemas.microsoft.com/office/drawing/2014/main" id="{FD7CE2FF-8B7F-8738-C54E-7B9DF9BECED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3" name="2">
              <a:extLst>
                <a:ext uri="{FF2B5EF4-FFF2-40B4-BE49-F238E27FC236}">
                  <a16:creationId xmlns:a16="http://schemas.microsoft.com/office/drawing/2014/main" id="{6FBF544B-9F21-E337-58E7-4F2DA0FD0FB7}"/>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9" name="Group">
            <a:extLst>
              <a:ext uri="{FF2B5EF4-FFF2-40B4-BE49-F238E27FC236}">
                <a16:creationId xmlns:a16="http://schemas.microsoft.com/office/drawing/2014/main" id="{6943ADEF-FA8E-58E6-AA56-11FB45B4E4E6}"/>
              </a:ext>
            </a:extLst>
          </p:cNvPr>
          <p:cNvGrpSpPr/>
          <p:nvPr/>
        </p:nvGrpSpPr>
        <p:grpSpPr>
          <a:xfrm>
            <a:off x="9131278" y="9205026"/>
            <a:ext cx="1219201" cy="1681959"/>
            <a:chOff x="0" y="115975"/>
            <a:chExt cx="1219200" cy="1681957"/>
          </a:xfrm>
        </p:grpSpPr>
        <p:sp>
          <p:nvSpPr>
            <p:cNvPr id="20" name="Circle">
              <a:extLst>
                <a:ext uri="{FF2B5EF4-FFF2-40B4-BE49-F238E27FC236}">
                  <a16:creationId xmlns:a16="http://schemas.microsoft.com/office/drawing/2014/main" id="{2BE48198-BE9D-97B5-6339-2403D65A0990}"/>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D923F374-F171-F4EB-03A4-A00A5ACB078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spTree>
    <p:extLst>
      <p:ext uri="{BB962C8B-B14F-4D97-AF65-F5344CB8AC3E}">
        <p14:creationId xmlns:p14="http://schemas.microsoft.com/office/powerpoint/2010/main" val="42261625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CB983-C4E2-806C-375F-EAB1108906CC}"/>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D6C636FA-59BD-2BA3-D0C9-BFC1F37D39C3}"/>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Now You are able to:</a:t>
            </a:r>
          </a:p>
        </p:txBody>
      </p:sp>
      <p:sp>
        <p:nvSpPr>
          <p:cNvPr id="6" name="OBJECTIVES">
            <a:extLst>
              <a:ext uri="{FF2B5EF4-FFF2-40B4-BE49-F238E27FC236}">
                <a16:creationId xmlns:a16="http://schemas.microsoft.com/office/drawing/2014/main" id="{C018CD58-236B-531F-F274-0D53F96107A4}"/>
              </a:ext>
            </a:extLst>
          </p:cNvPr>
          <p:cNvSpPr txBox="1"/>
          <p:nvPr/>
        </p:nvSpPr>
        <p:spPr>
          <a:xfrm>
            <a:off x="8661373" y="787889"/>
            <a:ext cx="3455472"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en-IN" dirty="0"/>
              <a:t>Review</a:t>
            </a:r>
          </a:p>
        </p:txBody>
      </p:sp>
      <p:sp>
        <p:nvSpPr>
          <p:cNvPr id="14" name="Slide Number">
            <a:extLst>
              <a:ext uri="{FF2B5EF4-FFF2-40B4-BE49-F238E27FC236}">
                <a16:creationId xmlns:a16="http://schemas.microsoft.com/office/drawing/2014/main" id="{BFF05B9F-A0C3-83E3-9F5E-25134A4B8225}"/>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1" name="Demonstrate the procedures for the evaluation and pre-hospital treatment of injuries to the skull and spine.…">
            <a:extLst>
              <a:ext uri="{FF2B5EF4-FFF2-40B4-BE49-F238E27FC236}">
                <a16:creationId xmlns:a16="http://schemas.microsoft.com/office/drawing/2014/main" id="{967B5CDC-383A-FCF7-1FA4-4286BDE08156}"/>
              </a:ext>
            </a:extLst>
          </p:cNvPr>
          <p:cNvSpPr txBox="1"/>
          <p:nvPr/>
        </p:nvSpPr>
        <p:spPr>
          <a:xfrm>
            <a:off x="10801777" y="5669077"/>
            <a:ext cx="13582223" cy="6189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Demonstrate the procedures for the evaluation and pre-hospital treatment of injuries to the skull and spine. </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Demonstrate the procedures for the evaluation and pre-hospital treatment of rib fractures, flail chest and penetrating chest injuries. </a:t>
            </a:r>
          </a:p>
        </p:txBody>
      </p:sp>
      <p:grpSp>
        <p:nvGrpSpPr>
          <p:cNvPr id="12" name="Group">
            <a:extLst>
              <a:ext uri="{FF2B5EF4-FFF2-40B4-BE49-F238E27FC236}">
                <a16:creationId xmlns:a16="http://schemas.microsoft.com/office/drawing/2014/main" id="{B76451D0-B671-1AD0-8231-CB36E61DC1C3}"/>
              </a:ext>
            </a:extLst>
          </p:cNvPr>
          <p:cNvGrpSpPr/>
          <p:nvPr/>
        </p:nvGrpSpPr>
        <p:grpSpPr>
          <a:xfrm>
            <a:off x="9100224" y="5419994"/>
            <a:ext cx="1219201" cy="1681958"/>
            <a:chOff x="0" y="115975"/>
            <a:chExt cx="1219200" cy="1681957"/>
          </a:xfrm>
        </p:grpSpPr>
        <p:sp>
          <p:nvSpPr>
            <p:cNvPr id="13" name="Circle">
              <a:extLst>
                <a:ext uri="{FF2B5EF4-FFF2-40B4-BE49-F238E27FC236}">
                  <a16:creationId xmlns:a16="http://schemas.microsoft.com/office/drawing/2014/main" id="{AF1F3142-DC04-6728-6312-B3E7F09ADBD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4">
              <a:extLst>
                <a:ext uri="{FF2B5EF4-FFF2-40B4-BE49-F238E27FC236}">
                  <a16:creationId xmlns:a16="http://schemas.microsoft.com/office/drawing/2014/main" id="{1828D929-2689-E882-946C-A9F832B3AB0C}"/>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grpSp>
        <p:nvGrpSpPr>
          <p:cNvPr id="16" name="Group">
            <a:extLst>
              <a:ext uri="{FF2B5EF4-FFF2-40B4-BE49-F238E27FC236}">
                <a16:creationId xmlns:a16="http://schemas.microsoft.com/office/drawing/2014/main" id="{CEC624AA-7B29-9FBD-F5A3-934A1E2454DE}"/>
              </a:ext>
            </a:extLst>
          </p:cNvPr>
          <p:cNvGrpSpPr/>
          <p:nvPr/>
        </p:nvGrpSpPr>
        <p:grpSpPr>
          <a:xfrm>
            <a:off x="9100224" y="8961598"/>
            <a:ext cx="1219201" cy="1681958"/>
            <a:chOff x="0" y="115975"/>
            <a:chExt cx="1219200" cy="1681957"/>
          </a:xfrm>
        </p:grpSpPr>
        <p:sp>
          <p:nvSpPr>
            <p:cNvPr id="17" name="Circle">
              <a:extLst>
                <a:ext uri="{FF2B5EF4-FFF2-40B4-BE49-F238E27FC236}">
                  <a16:creationId xmlns:a16="http://schemas.microsoft.com/office/drawing/2014/main" id="{598C0BD1-95FC-8993-963C-A3C10DDFF47E}"/>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5">
              <a:extLst>
                <a:ext uri="{FF2B5EF4-FFF2-40B4-BE49-F238E27FC236}">
                  <a16:creationId xmlns:a16="http://schemas.microsoft.com/office/drawing/2014/main" id="{D512C52F-085A-EF2B-37D4-C805EE0CD6B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spTree>
    <p:extLst>
      <p:ext uri="{BB962C8B-B14F-4D97-AF65-F5344CB8AC3E}">
        <p14:creationId xmlns:p14="http://schemas.microsoft.com/office/powerpoint/2010/main" val="72449743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Upon completing this lesson, you will be able to:</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dirty="0"/>
              <a:t>OBJECTIVES</a:t>
            </a:r>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dirty="0"/>
          </a:p>
        </p:txBody>
      </p:sp>
      <p:sp>
        <p:nvSpPr>
          <p:cNvPr id="11" name="Demonstrate the procedures for the evaluation and pre-hospital treatment of injuries to the skull and spine.…">
            <a:extLst>
              <a:ext uri="{FF2B5EF4-FFF2-40B4-BE49-F238E27FC236}">
                <a16:creationId xmlns:a16="http://schemas.microsoft.com/office/drawing/2014/main" id="{5DFFA0C1-2D2F-268B-6EE6-2823BDBA1E95}"/>
              </a:ext>
            </a:extLst>
          </p:cNvPr>
          <p:cNvSpPr txBox="1"/>
          <p:nvPr/>
        </p:nvSpPr>
        <p:spPr>
          <a:xfrm>
            <a:off x="10801777" y="5669077"/>
            <a:ext cx="13582223" cy="6189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Demonstrate the procedures for the evaluation and pre-hospital treatment of injuries to the skull and spine. </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t>Demonstrate the procedures for the evaluation and pre-hospital treatment of rib fractures, flail chest and penetrating chest injuries. </a:t>
            </a:r>
          </a:p>
        </p:txBody>
      </p:sp>
      <p:grpSp>
        <p:nvGrpSpPr>
          <p:cNvPr id="12" name="Group">
            <a:extLst>
              <a:ext uri="{FF2B5EF4-FFF2-40B4-BE49-F238E27FC236}">
                <a16:creationId xmlns:a16="http://schemas.microsoft.com/office/drawing/2014/main" id="{F9F370C3-142C-1555-5ACA-8FEC2E2A6C76}"/>
              </a:ext>
            </a:extLst>
          </p:cNvPr>
          <p:cNvGrpSpPr/>
          <p:nvPr/>
        </p:nvGrpSpPr>
        <p:grpSpPr>
          <a:xfrm>
            <a:off x="9100224" y="5419994"/>
            <a:ext cx="1219201" cy="1681958"/>
            <a:chOff x="0" y="115975"/>
            <a:chExt cx="1219200" cy="1681957"/>
          </a:xfrm>
        </p:grpSpPr>
        <p:sp>
          <p:nvSpPr>
            <p:cNvPr id="13" name="Circle">
              <a:extLst>
                <a:ext uri="{FF2B5EF4-FFF2-40B4-BE49-F238E27FC236}">
                  <a16:creationId xmlns:a16="http://schemas.microsoft.com/office/drawing/2014/main" id="{319432C5-9996-F919-64BC-F9D718480C0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4">
              <a:extLst>
                <a:ext uri="{FF2B5EF4-FFF2-40B4-BE49-F238E27FC236}">
                  <a16:creationId xmlns:a16="http://schemas.microsoft.com/office/drawing/2014/main" id="{829CC45A-4BA5-E607-8B19-23932F6B8E3C}"/>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grpSp>
        <p:nvGrpSpPr>
          <p:cNvPr id="16" name="Group">
            <a:extLst>
              <a:ext uri="{FF2B5EF4-FFF2-40B4-BE49-F238E27FC236}">
                <a16:creationId xmlns:a16="http://schemas.microsoft.com/office/drawing/2014/main" id="{846CC72C-AE6A-A326-6BE9-EADD3299E6FD}"/>
              </a:ext>
            </a:extLst>
          </p:cNvPr>
          <p:cNvGrpSpPr/>
          <p:nvPr/>
        </p:nvGrpSpPr>
        <p:grpSpPr>
          <a:xfrm>
            <a:off x="9100224" y="8961598"/>
            <a:ext cx="1219201" cy="1681958"/>
            <a:chOff x="0" y="115975"/>
            <a:chExt cx="1219200" cy="1681957"/>
          </a:xfrm>
        </p:grpSpPr>
        <p:sp>
          <p:nvSpPr>
            <p:cNvPr id="17" name="Circle">
              <a:extLst>
                <a:ext uri="{FF2B5EF4-FFF2-40B4-BE49-F238E27FC236}">
                  <a16:creationId xmlns:a16="http://schemas.microsoft.com/office/drawing/2014/main" id="{75225765-DB23-D7D0-A70D-87DD4016BF9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5">
              <a:extLst>
                <a:ext uri="{FF2B5EF4-FFF2-40B4-BE49-F238E27FC236}">
                  <a16:creationId xmlns:a16="http://schemas.microsoft.com/office/drawing/2014/main" id="{58B4260D-B5A2-641D-519B-0D2B8258B643}"/>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spTree>
    <p:extLst>
      <p:ext uri="{BB962C8B-B14F-4D97-AF65-F5344CB8AC3E}">
        <p14:creationId xmlns:p14="http://schemas.microsoft.com/office/powerpoint/2010/main" val="31732336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734328" y="12835531"/>
            <a:ext cx="853459"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4237731" y="1915775"/>
            <a:ext cx="43011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THANK YOU</a:t>
            </a:r>
          </a:p>
        </p:txBody>
      </p:sp>
      <p:pic>
        <p:nvPicPr>
          <p:cNvPr id="5" name="Picture 4">
            <a:extLst>
              <a:ext uri="{FF2B5EF4-FFF2-40B4-BE49-F238E27FC236}">
                <a16:creationId xmlns:a16="http://schemas.microsoft.com/office/drawing/2014/main" id="{16518E35-6747-06C1-F896-D0CB4FEDB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6193" y="3474209"/>
            <a:ext cx="7285264" cy="8326016"/>
          </a:xfrm>
          <a:prstGeom prst="rect">
            <a:avLst/>
          </a:prstGeom>
        </p:spPr>
      </p:pic>
      <p:pic>
        <p:nvPicPr>
          <p:cNvPr id="3" name="Picture 2">
            <a:extLst>
              <a:ext uri="{FF2B5EF4-FFF2-40B4-BE49-F238E27FC236}">
                <a16:creationId xmlns:a16="http://schemas.microsoft.com/office/drawing/2014/main" id="{B34CA96A-DBE4-90D4-F8B7-34DFA0DBB891}"/>
              </a:ext>
            </a:extLst>
          </p:cNvPr>
          <p:cNvPicPr>
            <a:picLocks noChangeAspect="1"/>
          </p:cNvPicPr>
          <p:nvPr/>
        </p:nvPicPr>
        <p:blipFill>
          <a:blip r:embed="rId4"/>
          <a:stretch>
            <a:fillRect/>
          </a:stretch>
        </p:blipFill>
        <p:spPr>
          <a:xfrm>
            <a:off x="11256357" y="3018650"/>
            <a:ext cx="11477971" cy="9410481"/>
          </a:xfrm>
          <a:prstGeom prst="rect">
            <a:avLst/>
          </a:prstGeom>
          <a:noFill/>
          <a:ln>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5BDA02DF-461E-06A7-3B8E-2988932644D8}"/>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Skeletal System</a:t>
            </a:r>
          </a:p>
        </p:txBody>
      </p:sp>
      <p:pic>
        <p:nvPicPr>
          <p:cNvPr id="6" name="image.jpeg" descr="image.jpeg">
            <a:extLst>
              <a:ext uri="{FF2B5EF4-FFF2-40B4-BE49-F238E27FC236}">
                <a16:creationId xmlns:a16="http://schemas.microsoft.com/office/drawing/2014/main" id="{C01A5662-B06A-6869-E801-6F9BBD149624}"/>
              </a:ext>
            </a:extLst>
          </p:cNvPr>
          <p:cNvPicPr>
            <a:picLocks noChangeAspect="1"/>
          </p:cNvPicPr>
          <p:nvPr/>
        </p:nvPicPr>
        <p:blipFill>
          <a:blip r:embed="rId2"/>
          <a:stretch>
            <a:fillRect/>
          </a:stretch>
        </p:blipFill>
        <p:spPr>
          <a:xfrm>
            <a:off x="17237222" y="652159"/>
            <a:ext cx="3532378" cy="12570297"/>
          </a:xfrm>
          <a:prstGeom prst="rect">
            <a:avLst/>
          </a:prstGeom>
          <a:ln w="12700">
            <a:miter lim="400000"/>
          </a:ln>
        </p:spPr>
      </p:pic>
      <p:pic>
        <p:nvPicPr>
          <p:cNvPr id="7" name="image.jpeg" descr="image.jpeg">
            <a:extLst>
              <a:ext uri="{FF2B5EF4-FFF2-40B4-BE49-F238E27FC236}">
                <a16:creationId xmlns:a16="http://schemas.microsoft.com/office/drawing/2014/main" id="{82877AB3-6571-FC9B-34B9-20E221FE0852}"/>
              </a:ext>
            </a:extLst>
          </p:cNvPr>
          <p:cNvPicPr>
            <a:picLocks noChangeAspect="1"/>
          </p:cNvPicPr>
          <p:nvPr/>
        </p:nvPicPr>
        <p:blipFill>
          <a:blip r:embed="rId3"/>
          <a:stretch>
            <a:fillRect/>
          </a:stretch>
        </p:blipFill>
        <p:spPr>
          <a:xfrm>
            <a:off x="10303551" y="641121"/>
            <a:ext cx="5604890" cy="12581335"/>
          </a:xfrm>
          <a:prstGeom prst="rect">
            <a:avLst/>
          </a:prstGeom>
          <a:ln w="12700">
            <a:miter lim="400000"/>
          </a:ln>
        </p:spPr>
      </p:pic>
    </p:spTree>
    <p:extLst>
      <p:ext uri="{BB962C8B-B14F-4D97-AF65-F5344CB8AC3E}">
        <p14:creationId xmlns:p14="http://schemas.microsoft.com/office/powerpoint/2010/main" val="34336928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9FC49-0A6B-1492-D4C8-814B5E8184CC}"/>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1C816B28-EEC3-BE8E-1282-CCD1594385C8}"/>
              </a:ext>
            </a:extLst>
          </p:cNvPr>
          <p:cNvSpPr txBox="1"/>
          <p:nvPr/>
        </p:nvSpPr>
        <p:spPr>
          <a:xfrm>
            <a:off x="742142" y="2604560"/>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THE SKULL</a:t>
            </a:r>
          </a:p>
        </p:txBody>
      </p:sp>
      <p:sp>
        <p:nvSpPr>
          <p:cNvPr id="2" name="Title 1">
            <a:extLst>
              <a:ext uri="{FF2B5EF4-FFF2-40B4-BE49-F238E27FC236}">
                <a16:creationId xmlns:a16="http://schemas.microsoft.com/office/drawing/2014/main" id="{6D257C30-D755-4E8A-E3ED-6157A42D6D4A}"/>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24397E9F-486F-B965-7CEC-6C802FD984E8}"/>
              </a:ext>
            </a:extLst>
          </p:cNvPr>
          <p:cNvSpPr txBox="1">
            <a:spLocks/>
          </p:cNvSpPr>
          <p:nvPr/>
        </p:nvSpPr>
        <p:spPr>
          <a:xfrm>
            <a:off x="9605427" y="2120219"/>
            <a:ext cx="10972800" cy="509950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sz="5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skull has a number of broad, flat bones that form a hollow shell. </a:t>
            </a:r>
          </a:p>
          <a:p>
            <a:pPr marL="682625" indent="-571500" algn="just" hangingPunct="1">
              <a:lnSpc>
                <a:spcPct val="150000"/>
              </a:lnSpc>
              <a:buFont typeface="Arial" panose="020B0604020202020204" pitchFamily="34" charset="0"/>
              <a:buChar char="•"/>
            </a:pPr>
            <a:r>
              <a:rPr lang="en-US" sz="5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The top (including the forehead), back and sides of the skull make up the cranium. </a:t>
            </a:r>
          </a:p>
          <a:p>
            <a:pPr marL="682625" indent="-571500" algn="just" hangingPunct="1">
              <a:lnSpc>
                <a:spcPct val="150000"/>
              </a:lnSpc>
              <a:buFont typeface="Arial" panose="020B0604020202020204" pitchFamily="34" charset="0"/>
              <a:buChar char="•"/>
            </a:pPr>
            <a:r>
              <a:rPr lang="en-US" sz="5400" i="0" dirty="0">
                <a:solidFill>
                  <a:schemeClr val="tx1"/>
                </a:solidFill>
                <a:latin typeface="Open Sans" panose="020B0606030504020204" pitchFamily="34" charset="0"/>
                <a:ea typeface="Open Sans" panose="020B0606030504020204" pitchFamily="34" charset="0"/>
                <a:cs typeface="Open Sans" panose="020B0606030504020204" pitchFamily="34" charset="0"/>
              </a:rPr>
              <a:t>It houses and protects the brain.</a:t>
            </a:r>
            <a:endParaRPr lang="en-IN" sz="540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936107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133B-F415-029C-C324-45430D398306}"/>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6770C8C0-8B81-3622-5BB0-8D3AE911E446}"/>
              </a:ext>
            </a:extLst>
          </p:cNvPr>
          <p:cNvSpPr txBox="1"/>
          <p:nvPr/>
        </p:nvSpPr>
        <p:spPr>
          <a:xfrm>
            <a:off x="742142" y="2604560"/>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BONES OF THE SKULL</a:t>
            </a:r>
          </a:p>
        </p:txBody>
      </p:sp>
      <p:sp>
        <p:nvSpPr>
          <p:cNvPr id="2" name="Title 1">
            <a:extLst>
              <a:ext uri="{FF2B5EF4-FFF2-40B4-BE49-F238E27FC236}">
                <a16:creationId xmlns:a16="http://schemas.microsoft.com/office/drawing/2014/main" id="{ED6D7C21-6B1F-5AC3-91B3-25315777F4E3}"/>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32FD64E-7B90-3B80-CC82-A6526AB616B0}"/>
              </a:ext>
            </a:extLst>
          </p:cNvPr>
          <p:cNvPicPr>
            <a:picLocks noChangeAspect="1"/>
          </p:cNvPicPr>
          <p:nvPr/>
        </p:nvPicPr>
        <p:blipFill>
          <a:blip r:embed="rId2"/>
          <a:stretch>
            <a:fillRect/>
          </a:stretch>
        </p:blipFill>
        <p:spPr>
          <a:xfrm>
            <a:off x="7855260" y="2911509"/>
            <a:ext cx="13748656" cy="8453176"/>
          </a:xfrm>
          <a:prstGeom prst="rect">
            <a:avLst/>
          </a:prstGeom>
        </p:spPr>
      </p:pic>
    </p:spTree>
    <p:extLst>
      <p:ext uri="{BB962C8B-B14F-4D97-AF65-F5344CB8AC3E}">
        <p14:creationId xmlns:p14="http://schemas.microsoft.com/office/powerpoint/2010/main" val="19053585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EBB0D-8BDD-17C8-9ADC-C35CADF130F2}"/>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C62C39AE-1D31-E6BE-B68C-0502E4692919}"/>
              </a:ext>
            </a:extLst>
          </p:cNvPr>
          <p:cNvSpPr txBox="1"/>
          <p:nvPr/>
        </p:nvSpPr>
        <p:spPr>
          <a:xfrm>
            <a:off x="742142" y="2604560"/>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THE SKULL</a:t>
            </a:r>
          </a:p>
        </p:txBody>
      </p:sp>
      <p:sp>
        <p:nvSpPr>
          <p:cNvPr id="2" name="Title 1">
            <a:extLst>
              <a:ext uri="{FF2B5EF4-FFF2-40B4-BE49-F238E27FC236}">
                <a16:creationId xmlns:a16="http://schemas.microsoft.com/office/drawing/2014/main" id="{3167782D-59F4-F14D-DC29-35FB1AA2479D}"/>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EF88D808-BFDD-471B-48F3-55C892C1EFFA}"/>
              </a:ext>
            </a:extLst>
          </p:cNvPr>
          <p:cNvSpPr txBox="1">
            <a:spLocks/>
          </p:cNvSpPr>
          <p:nvPr/>
        </p:nvSpPr>
        <p:spPr>
          <a:xfrm>
            <a:off x="9605427" y="2120219"/>
            <a:ext cx="10972800" cy="509950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i="0" dirty="0">
                <a:solidFill>
                  <a:srgbClr val="FF0000"/>
                </a:solidFill>
                <a:latin typeface="Open Sans" panose="020B0606030504020204" pitchFamily="34" charset="0"/>
                <a:ea typeface="Open Sans" panose="020B0606030504020204" pitchFamily="34" charset="0"/>
                <a:cs typeface="Open Sans" panose="020B0606030504020204" pitchFamily="34" charset="0"/>
              </a:rPr>
              <a:t>CEREBROSPINAL FLUIDS (CSF) </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is a clear, water-like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cushion</a:t>
            </a: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that protects the brain and spinal cord from trauma.</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cranial vault is quite strong and provides effective protection. However, even without a skull fracture, the brain can be damaged by trauma.</a:t>
            </a: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50403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2735-D954-A878-7898-FB4CCE021DA6}"/>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FCD6441A-FB51-D26D-BA4F-B8F814A52552}"/>
              </a:ext>
            </a:extLst>
          </p:cNvPr>
          <p:cNvSpPr txBox="1"/>
          <p:nvPr/>
        </p:nvSpPr>
        <p:spPr>
          <a:xfrm>
            <a:off x="742142" y="2604560"/>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THE SKULL</a:t>
            </a:r>
          </a:p>
        </p:txBody>
      </p:sp>
      <p:sp>
        <p:nvSpPr>
          <p:cNvPr id="2" name="Title 1">
            <a:extLst>
              <a:ext uri="{FF2B5EF4-FFF2-40B4-BE49-F238E27FC236}">
                <a16:creationId xmlns:a16="http://schemas.microsoft.com/office/drawing/2014/main" id="{048F3CC9-5DE0-178E-3392-8241AB94F123}"/>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0FB3A56-B93F-6A24-2FFD-F6796B6A05D4}"/>
              </a:ext>
            </a:extLst>
          </p:cNvPr>
          <p:cNvPicPr>
            <a:picLocks noChangeAspect="1"/>
          </p:cNvPicPr>
          <p:nvPr/>
        </p:nvPicPr>
        <p:blipFill>
          <a:blip r:embed="rId2"/>
          <a:stretch>
            <a:fillRect/>
          </a:stretch>
        </p:blipFill>
        <p:spPr>
          <a:xfrm>
            <a:off x="8196943" y="3135205"/>
            <a:ext cx="11887200" cy="8563897"/>
          </a:xfrm>
          <a:prstGeom prst="rect">
            <a:avLst/>
          </a:prstGeom>
        </p:spPr>
      </p:pic>
    </p:spTree>
    <p:extLst>
      <p:ext uri="{BB962C8B-B14F-4D97-AF65-F5344CB8AC3E}">
        <p14:creationId xmlns:p14="http://schemas.microsoft.com/office/powerpoint/2010/main" val="16354375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9C3AE-8F3E-6FD4-04DF-6E5B5953B1E0}"/>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0DA3643A-2332-3D15-346C-FE9E7D557277}"/>
              </a:ext>
            </a:extLst>
          </p:cNvPr>
          <p:cNvSpPr txBox="1"/>
          <p:nvPr/>
        </p:nvSpPr>
        <p:spPr>
          <a:xfrm>
            <a:off x="742142" y="2604560"/>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SPINAL COLUMN</a:t>
            </a:r>
          </a:p>
        </p:txBody>
      </p:sp>
      <p:sp>
        <p:nvSpPr>
          <p:cNvPr id="2" name="Title 1">
            <a:extLst>
              <a:ext uri="{FF2B5EF4-FFF2-40B4-BE49-F238E27FC236}">
                <a16:creationId xmlns:a16="http://schemas.microsoft.com/office/drawing/2014/main" id="{29FDAD29-9264-FEBE-A2C3-548C407B6113}"/>
              </a:ext>
            </a:extLst>
          </p:cNvPr>
          <p:cNvSpPr txBox="1">
            <a:spLocks/>
          </p:cNvSpPr>
          <p:nvPr/>
        </p:nvSpPr>
        <p:spPr>
          <a:xfrm>
            <a:off x="11042342" y="3241448"/>
            <a:ext cx="10972800" cy="1143000"/>
          </a:xfrm>
          <a:prstGeom prst="rect">
            <a:avLst/>
          </a:prstGeom>
        </p:spPr>
        <p:txBody>
          <a:bodyPr>
            <a:normAutofit lnSpcReduction="10000"/>
          </a:bodyPr>
          <a:lst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a:lstStyle>
          <a:p>
            <a:pPr hangingPunct="1"/>
            <a:endParaRPr lang="en-IN" u="sng" dirty="0">
              <a:solidFill>
                <a:schemeClr val="tx1"/>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50334357-FFC6-6265-8527-B850CCBBF407}"/>
              </a:ext>
            </a:extLst>
          </p:cNvPr>
          <p:cNvSpPr txBox="1">
            <a:spLocks/>
          </p:cNvSpPr>
          <p:nvPr/>
        </p:nvSpPr>
        <p:spPr>
          <a:xfrm>
            <a:off x="9605427" y="2120219"/>
            <a:ext cx="10972800" cy="5099503"/>
          </a:xfrm>
          <a:prstGeom prst="rect">
            <a:avLst/>
          </a:prstGeom>
        </p:spPr>
        <p:txBody>
          <a:bodyPr>
            <a:noAutofit/>
          </a:bodyPr>
          <a:lst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It houses and protects the spinal cord. </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It is the central supportive bony structure of the body. </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Consists of 33 bones known as vertebrae.</a:t>
            </a:r>
          </a:p>
          <a:p>
            <a:pPr marL="682625" indent="-571500" algn="just" hangingPunct="1">
              <a:lnSpc>
                <a:spcPct val="150000"/>
              </a:lnSpc>
              <a:buFont typeface="Arial" panose="020B0604020202020204" pitchFamily="34" charset="0"/>
              <a:buChar char="•"/>
            </a:pPr>
            <a:r>
              <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spine are divided into 05 sections:</a:t>
            </a:r>
          </a:p>
          <a:p>
            <a:pPr marL="682625" indent="-571500" algn="just" hangingPunct="1">
              <a:lnSpc>
                <a:spcPct val="150000"/>
              </a:lnSpc>
              <a:buFont typeface="Arial" panose="020B0604020202020204" pitchFamily="34" charset="0"/>
              <a:buChar char="•"/>
            </a:pPr>
            <a:endParaRPr lang="en-US"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4949618"/>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373</TotalTime>
  <Words>973</Words>
  <Application>Microsoft Office PowerPoint</Application>
  <PresentationFormat>Custom</PresentationFormat>
  <Paragraphs>125</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Calibri</vt:lpstr>
      <vt:lpstr>Open Sans</vt:lpstr>
      <vt:lpstr>Open Sans Semibold</vt:lpstr>
      <vt:lpstr>Times New Roman</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Aatish Panwar</cp:lastModifiedBy>
  <cp:revision>62</cp:revision>
  <dcterms:modified xsi:type="dcterms:W3CDTF">2026-01-17T16:07:43Z</dcterms:modified>
</cp:coreProperties>
</file>