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298" r:id="rId12"/>
    <p:sldId id="319" r:id="rId13"/>
    <p:sldId id="118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D88FF3-57AF-46EF-B986-2DC984EC6AD7}">
  <a:tblStyle styleId="{E2D88FF3-57AF-46EF-B986-2DC984EC6A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78" d="100"/>
          <a:sy n="78" d="100"/>
        </p:scale>
        <p:origin x="9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0333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49153" y="-32004"/>
            <a:ext cx="12204701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242369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05103" y="2290270"/>
            <a:ext cx="9239109" cy="192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lvl="0" algn="ctr"/>
            <a:r>
              <a:rPr lang="en-US" altLang="en-US" sz="4000" b="1" dirty="0">
                <a:solidFill>
                  <a:schemeClr val="tx1"/>
                </a:solidFill>
                <a:latin typeface="Open Sans"/>
              </a:rPr>
              <a:t>OVERVIEW ABOUT AGENCIES INVOLVED AND NATIONAL ACTION PLAN ON FOREST FIRE </a:t>
            </a:r>
            <a:endParaRPr lang="en-US" sz="40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uties of…">
            <a:extLst>
              <a:ext uri="{FF2B5EF4-FFF2-40B4-BE49-F238E27FC236}">
                <a16:creationId xmlns:a16="http://schemas.microsoft.com/office/drawing/2014/main" id="{48E85C98-349B-3BC3-9772-8A5CEC6294AF}"/>
              </a:ext>
            </a:extLst>
          </p:cNvPr>
          <p:cNvSpPr txBox="1"/>
          <p:nvPr/>
        </p:nvSpPr>
        <p:spPr>
          <a:xfrm>
            <a:off x="6301946" y="5642762"/>
            <a:ext cx="5914734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Sachin Chauhan,2IC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06532" y="2626709"/>
            <a:ext cx="4254779" cy="761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en-US" altLang="en-US" sz="4000" b="1" dirty="0">
                <a:solidFill>
                  <a:srgbClr val="C00000"/>
                </a:solidFill>
                <a:latin typeface="Open sans"/>
              </a:rPr>
              <a:t>REVIEW</a:t>
            </a:r>
            <a:r>
              <a:rPr lang="en-US" altLang="en-US" sz="4000" b="1" dirty="0">
                <a:solidFill>
                  <a:srgbClr val="C00000"/>
                </a:solidFill>
                <a:latin typeface="Tw Cen MT" panose="020B0602020104020603" pitchFamily="34" charset="0"/>
              </a:rPr>
              <a:t> 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55128" y="2387297"/>
            <a:ext cx="7439890" cy="1668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5715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Agencies involved</a:t>
            </a:r>
          </a:p>
          <a:p>
            <a:pPr marL="5715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Open Sans"/>
              </a:rPr>
              <a:t>National action plan on forest fire.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4052325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ANY QUESTION ?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Open sans"/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Open sans"/>
              </a:rPr>
              <a:t>. </a:t>
            </a:r>
            <a:r>
              <a:rPr lang="en-US" altLang="en-US" sz="2800" dirty="0">
                <a:solidFill>
                  <a:schemeClr val="tx1"/>
                </a:solidFill>
                <a:latin typeface="Open sans"/>
              </a:rPr>
              <a:t>How many agencies are involved in forest fire ? </a:t>
            </a:r>
          </a:p>
          <a:p>
            <a:pPr marL="0" lvl="0" indent="0">
              <a:buNone/>
            </a:pPr>
            <a:r>
              <a:rPr lang="en-US" sz="2800" dirty="0">
                <a:solidFill>
                  <a:schemeClr val="tx1"/>
                </a:solidFill>
                <a:latin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Open sans"/>
              </a:rPr>
              <a:t>Ans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-</a:t>
            </a:r>
            <a:r>
              <a:rPr lang="en-US" altLang="en-US" sz="2800" dirty="0">
                <a:solidFill>
                  <a:schemeClr val="tx1"/>
                </a:solidFill>
                <a:latin typeface="Open sans"/>
              </a:rPr>
              <a:t>  06 agencies</a:t>
            </a:r>
            <a:endParaRPr lang="en-US" sz="2800" dirty="0">
              <a:solidFill>
                <a:schemeClr val="tx1"/>
              </a:solidFill>
              <a:latin typeface="Open sans"/>
            </a:endParaRPr>
          </a:p>
          <a:p>
            <a:pPr algn="ctr"/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13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1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38314" y="1474963"/>
            <a:ext cx="4457703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742432" y="1907163"/>
            <a:ext cx="6191660" cy="5492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lnSpc>
                <a:spcPct val="200000"/>
              </a:lnSpc>
              <a:buNone/>
            </a:pPr>
            <a:r>
              <a:rPr lang="en-US" dirty="0">
                <a:latin typeface="Open Sans"/>
              </a:rPr>
              <a:t>Agencies involved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en-US" dirty="0">
                <a:latin typeface="Open Sans"/>
              </a:rPr>
              <a:t>National action plan on forest fire.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latin typeface="Open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41620" y="2828930"/>
            <a:ext cx="385876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Open Sans"/>
                <a:cs typeface="Times New Roman" pitchFamily="18" charset="0"/>
                <a:sym typeface="Arial"/>
              </a:rPr>
              <a:t>Upon completing of this lesson, you will be able to :-</a:t>
            </a:r>
            <a:endParaRPr sz="1200" dirty="0">
              <a:latin typeface="Open Sans"/>
              <a:cs typeface="Times New Roman" pitchFamily="18" charset="0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969503" y="2334111"/>
            <a:ext cx="690888" cy="620832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1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962168" y="3358810"/>
            <a:ext cx="705558" cy="659918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C00000"/>
                </a:solidFill>
                <a:latin typeface="Open Sans"/>
                <a:sym typeface="Arial"/>
              </a:rPr>
              <a:t>2</a:t>
            </a:r>
            <a:endParaRPr sz="4000" b="1" dirty="0">
              <a:solidFill>
                <a:srgbClr val="C00000"/>
              </a:solidFill>
              <a:latin typeface="Open Sans"/>
              <a:sym typeface="Arial"/>
            </a:endParaRPr>
          </a:p>
        </p:txBody>
      </p:sp>
      <p:sp>
        <p:nvSpPr>
          <p:cNvPr id="11" name="Google Shape;123;p16"/>
          <p:cNvSpPr txBox="1">
            <a:spLocks/>
          </p:cNvSpPr>
          <p:nvPr/>
        </p:nvSpPr>
        <p:spPr>
          <a:xfrm>
            <a:off x="4927873" y="5742432"/>
            <a:ext cx="6026294" cy="151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just">
              <a:lnSpc>
                <a:spcPct val="100000"/>
              </a:lnSpc>
              <a:spcBef>
                <a:spcPts val="0"/>
              </a:spcBef>
              <a:buSzPts val="3200"/>
              <a:buFont typeface="Noto Sans Symbols"/>
              <a:buChar char="▪"/>
            </a:pPr>
            <a:endParaRPr lang="en-US" dirty="0">
              <a:latin typeface="Open Sans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663995" y="1225360"/>
            <a:ext cx="8152867" cy="537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Font typeface="+mj-lt"/>
              <a:buAutoNum type="arabicPeriod"/>
            </a:pPr>
            <a:r>
              <a:rPr lang="en-US" sz="2400" b="1" dirty="0">
                <a:latin typeface="Open Sans"/>
              </a:rPr>
              <a:t>Ministry of Environment, Forest and Climate Change (</a:t>
            </a:r>
            <a:r>
              <a:rPr lang="en-US" sz="2400" b="1" dirty="0" err="1">
                <a:latin typeface="Open Sans"/>
              </a:rPr>
              <a:t>MoEFCC</a:t>
            </a:r>
            <a:r>
              <a:rPr lang="en-US" sz="2400" b="1" dirty="0">
                <a:latin typeface="Open Sans"/>
              </a:rPr>
              <a:t>) </a:t>
            </a:r>
            <a:r>
              <a:rPr lang="en-US" sz="2400" dirty="0">
                <a:latin typeface="Open Sans"/>
              </a:rPr>
              <a:t>: - The nodal ministry responsible for policy formulation, providing financial assistance to states/UTs under schemes like the Centrally Sponsored Forest Fire Prevention and Management Scheme, and overseeing the implementation of the National Action Plan on Forest Fire.</a:t>
            </a:r>
          </a:p>
          <a:p>
            <a:pPr indent="-457200" algn="just">
              <a:buFont typeface="+mj-lt"/>
              <a:buAutoNum type="arabicPeriod"/>
            </a:pPr>
            <a:r>
              <a:rPr lang="en-US" sz="2400" b="1" dirty="0">
                <a:latin typeface="Open Sans"/>
              </a:rPr>
              <a:t>Forest Survey of India (FSI)</a:t>
            </a:r>
            <a:r>
              <a:rPr lang="en-US" sz="2400" dirty="0">
                <a:latin typeface="Open Sans"/>
              </a:rPr>
              <a:t> : A key organization under </a:t>
            </a:r>
            <a:r>
              <a:rPr lang="en-US" sz="2400" dirty="0" err="1">
                <a:latin typeface="Open Sans"/>
              </a:rPr>
              <a:t>MoEFCC</a:t>
            </a:r>
            <a:r>
              <a:rPr lang="en-US" sz="2400" dirty="0">
                <a:latin typeface="Open Sans"/>
              </a:rPr>
              <a:t> responsible for timely detection and monitoring of forest fires using satellite-based systems (MODIS and SNPP-VIIRS sensors). It disseminates near real-time fire alerts through SMS and emails to registered users and State Forest Departments. FSI also plays a role in developing fire danger rating systems and large forest fire monitoring programs.</a:t>
            </a:r>
          </a:p>
        </p:txBody>
      </p:sp>
      <p:sp>
        <p:nvSpPr>
          <p:cNvPr id="7" name="Google Shape;112;p15"/>
          <p:cNvSpPr txBox="1">
            <a:spLocks noGrp="1"/>
          </p:cNvSpPr>
          <p:nvPr>
            <p:ph type="title"/>
          </p:nvPr>
        </p:nvSpPr>
        <p:spPr>
          <a:xfrm>
            <a:off x="166255" y="2815266"/>
            <a:ext cx="4291448" cy="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C00000"/>
              </a:buClr>
              <a:buSzPts val="4000"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AGENCIES INVOLVED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"/>
          <p:cNvSpPr/>
          <p:nvPr/>
        </p:nvSpPr>
        <p:spPr>
          <a:xfrm>
            <a:off x="4083866" y="71998"/>
            <a:ext cx="8108134" cy="67860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 dirty="0">
              <a:latin typeface="Open Sans"/>
            </a:endParaRPr>
          </a:p>
        </p:txBody>
      </p:sp>
      <p:sp>
        <p:nvSpPr>
          <p:cNvPr id="138" name="Line"/>
          <p:cNvSpPr/>
          <p:nvPr/>
        </p:nvSpPr>
        <p:spPr>
          <a:xfrm>
            <a:off x="3772115" y="1809824"/>
            <a:ext cx="8505593" cy="391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57D3D-A34C-B441-274D-AA203D4717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863" y="5852488"/>
            <a:ext cx="641637" cy="276260"/>
          </a:xfrm>
          <a:prstGeom prst="rect">
            <a:avLst/>
          </a:prstGeom>
        </p:spPr>
      </p:pic>
      <p:sp>
        <p:nvSpPr>
          <p:cNvPr id="14" name="Duties of…"/>
          <p:cNvSpPr txBox="1"/>
          <p:nvPr/>
        </p:nvSpPr>
        <p:spPr>
          <a:xfrm>
            <a:off x="138398" y="2626709"/>
            <a:ext cx="3945468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AGENCIES INVOLVED </a:t>
            </a:r>
          </a:p>
        </p:txBody>
      </p:sp>
      <p:sp>
        <p:nvSpPr>
          <p:cNvPr id="15" name="Ensure your safety and the safety of your crew, the patient, and bystanders…"/>
          <p:cNvSpPr txBox="1"/>
          <p:nvPr/>
        </p:nvSpPr>
        <p:spPr>
          <a:xfrm>
            <a:off x="4251775" y="2216576"/>
            <a:ext cx="7764379" cy="39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just"/>
            <a:r>
              <a:rPr lang="en-US" sz="2800" b="1" dirty="0">
                <a:latin typeface="Open Sans"/>
              </a:rPr>
              <a:t>3.	State Forest Departments </a:t>
            </a:r>
            <a:r>
              <a:rPr lang="en-US" sz="2800" dirty="0">
                <a:latin typeface="Open Sans"/>
              </a:rPr>
              <a:t>: Primarily responsible for forest fire prevention 	and management at the state level.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800" dirty="0">
              <a:latin typeface="Open Sans"/>
            </a:endParaRPr>
          </a:p>
          <a:p>
            <a:pPr algn="just"/>
            <a:r>
              <a:rPr lang="en-US" sz="2800" b="1" dirty="0">
                <a:latin typeface="Open Sans"/>
              </a:rPr>
              <a:t>4.	Joint Forest Management Committees (JFMCs) </a:t>
            </a:r>
            <a:r>
              <a:rPr lang="en-US" sz="2800" dirty="0">
                <a:latin typeface="Open Sans"/>
              </a:rPr>
              <a:t>: Promote community 	participation in forest fire management and control, including awareness 	programs and mobilizing villagers to help put out fires.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207359"/>
            <a:ext cx="4083866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8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-113151" y="2525033"/>
            <a:ext cx="4122260" cy="1310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AGENCIES INVOLVED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30616" y="1463018"/>
            <a:ext cx="7574084" cy="414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indent="-457200" algn="just">
              <a:buAutoNum type="arabicPeriod" startAt="5"/>
            </a:pPr>
            <a:r>
              <a:rPr lang="en-US" sz="2400" b="1" dirty="0">
                <a:latin typeface="Open Sans"/>
              </a:rPr>
              <a:t>Eco-Development Committees (EDCs) </a:t>
            </a:r>
            <a:r>
              <a:rPr lang="en-US" sz="2400" dirty="0">
                <a:latin typeface="Open Sans"/>
              </a:rPr>
              <a:t>:</a:t>
            </a:r>
          </a:p>
          <a:p>
            <a:pPr algn="just"/>
            <a:r>
              <a:rPr lang="en-US" sz="2400" dirty="0">
                <a:latin typeface="Open Sans"/>
              </a:rPr>
              <a:t> Similar to JFMCs, they also facilitate community participation in forest fire management.</a:t>
            </a:r>
          </a:p>
          <a:p>
            <a:pPr marL="457200" indent="-457200" algn="just">
              <a:buAutoNum type="arabicPeriod" startAt="5"/>
            </a:pPr>
            <a:endParaRPr lang="en-US" sz="2400" dirty="0">
              <a:latin typeface="Open Sans"/>
            </a:endParaRPr>
          </a:p>
          <a:p>
            <a:pPr algn="just"/>
            <a:endParaRPr lang="en-US" sz="2400" dirty="0">
              <a:latin typeface="Open Sans"/>
            </a:endParaRPr>
          </a:p>
          <a:p>
            <a:pPr algn="just"/>
            <a:r>
              <a:rPr lang="en-US" sz="2400" b="1" dirty="0">
                <a:latin typeface="Open Sans"/>
              </a:rPr>
              <a:t>6.National Disaster Management Authority (NDMA) </a:t>
            </a:r>
            <a:r>
              <a:rPr lang="en-US" sz="2400" dirty="0">
                <a:latin typeface="Open Sans"/>
              </a:rPr>
              <a:t>: Develops guidelines 	and action plans related to forest fire hazards, and has collaborated with 	</a:t>
            </a:r>
            <a:r>
              <a:rPr lang="en-US" sz="2400" dirty="0" err="1">
                <a:latin typeface="Open Sans"/>
              </a:rPr>
              <a:t>MoEFCC</a:t>
            </a:r>
            <a:r>
              <a:rPr lang="en-US" sz="2400" dirty="0">
                <a:latin typeface="Open Sans"/>
              </a:rPr>
              <a:t> to train National Disaster Response Force (NDRF) battalions for 	tackling large forest fires. </a:t>
            </a:r>
            <a:endParaRPr lang="en-US" sz="28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212338" y="-53558"/>
            <a:ext cx="7859931" cy="6858000"/>
          </a:xfrm>
          <a:prstGeom prst="roundRect">
            <a:avLst>
              <a:gd name="adj" fmla="val 1583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01021" y="2238917"/>
            <a:ext cx="3972394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0" lvl="0" indent="0" algn="ctr">
              <a:buNone/>
              <a:defRPr/>
            </a:pPr>
            <a:r>
              <a:rPr lang="en-US" sz="4000" b="1" dirty="0">
                <a:solidFill>
                  <a:srgbClr val="C00000"/>
                </a:solidFill>
                <a:latin typeface="Open Sans"/>
              </a:rPr>
              <a:t>NATIONAL ACTION PLAN ON FOREST FIRE 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489379" y="2238917"/>
            <a:ext cx="7272793" cy="323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Open Sans"/>
              </a:rPr>
              <a:t>India has implemented a National Action Plan on Forest Fires (NAPFF) aimed at minimizing forest fire incidents and restoring productivity of affected forest areas. Key aspects include: </a:t>
            </a:r>
            <a:endParaRPr lang="en-US" sz="3600" dirty="0">
              <a:latin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3639845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6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450372" y="2035244"/>
            <a:ext cx="3930593" cy="3156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NATIONAL ACTION PLAN ON FOREST FIRE  </a:t>
            </a:r>
          </a:p>
          <a:p>
            <a:pPr lvl="0" algn="ctr"/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26465" y="1409460"/>
            <a:ext cx="7338646" cy="469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Objectives</a:t>
            </a:r>
            <a:r>
              <a:rPr lang="en-US" sz="2000" dirty="0"/>
              <a:t>: To minimize forest fire incidents, restore forest productivity, institutionalize partnerships with forest-fringe communities for forest protection, maintain environmental stability, prepare a fire danger rating system, develop forest fire forecasting, encourage use of modern technology, and develop knowledge on fire impacts.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Preventing Fires</a:t>
            </a:r>
            <a:r>
              <a:rPr lang="en-US" sz="2000" dirty="0"/>
              <a:t>: Emphasizes effective awareness campaigns, empowering communities, capacity building, and increasing forest resilience through measures like moisture and water conservation and biomass management.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Preparedness</a:t>
            </a:r>
            <a:r>
              <a:rPr lang="en-US" sz="2000" dirty="0"/>
              <a:t>: Focuses on detection and alerts (using FSI's satellite-based system), digitizing resources, maintaining fire lines, and utilizing controlled burning techniques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1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50920" y="2626709"/>
            <a:ext cx="4136995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NATIONAL ACTION PLAN ON FOREST FIRE 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47846" y="1288049"/>
            <a:ext cx="7444154" cy="4695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Suppression</a:t>
            </a:r>
            <a:r>
              <a:rPr lang="en-US" sz="2000" dirty="0"/>
              <a:t>: Involves training field staff and communities, providing equipment, and developing adequate infrastructure for firefighting.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Post-Fire Management</a:t>
            </a:r>
            <a:r>
              <a:rPr lang="en-US" sz="2000" dirty="0"/>
              <a:t>: Includes assessing losses, investigating causes, and restoring fire-affected areas.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000" b="1" dirty="0"/>
              <a:t>Community Participation</a:t>
            </a:r>
            <a:r>
              <a:rPr lang="en-US" sz="2000" dirty="0"/>
              <a:t>: The plan strongly emphasizes informing, enabling, and empowering forest-fringe communities and incentivizing them to work with Forest Departments for fire prevention and management. This aligns with approaches like Community-Based Forest Fire Management (CBFFM) which empowers communities to take ownership, incorporate traditional knowledge, and collaborate with agencies,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4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142043" y="2626709"/>
            <a:ext cx="4270159" cy="254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Open Sans"/>
              </a:rPr>
              <a:t>NATIONAL ACTION PLAN ON FOREST FIRE  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684786" y="1327233"/>
            <a:ext cx="7034552" cy="5249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/>
              <a:t>Coordination</a:t>
            </a:r>
            <a:r>
              <a:rPr lang="en-US" sz="2400" dirty="0"/>
              <a:t>: The plan emphasizes coordination among relevant agencies within and outside the </a:t>
            </a:r>
            <a:r>
              <a:rPr lang="en-US" sz="2400" dirty="0" err="1"/>
              <a:t>MoEFCC</a:t>
            </a:r>
            <a:r>
              <a:rPr lang="en-US" sz="2400" dirty="0"/>
              <a:t>, including Disaster Management Authorities at national, state, and district levels.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b="1" dirty="0"/>
              <a:t>Financial Resources</a:t>
            </a:r>
            <a:r>
              <a:rPr lang="en-US" sz="2400" dirty="0"/>
              <a:t>: The </a:t>
            </a:r>
            <a:r>
              <a:rPr lang="en-US" sz="2400" dirty="0" err="1"/>
              <a:t>MoEFCC</a:t>
            </a:r>
            <a:r>
              <a:rPr lang="en-US" sz="2400" dirty="0"/>
              <a:t> provides financial assistance to states/UTs under the Centrally Sponsored Forest Fire Prevention and Management Scheme, Development of Wildlife Habitats, and under the Compensatory Afforestation Fund Management and Planning Authority for prevention and mitigation measures.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680" y="-53558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72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655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OBJECTIVES </vt:lpstr>
      <vt:lpstr>AGENCIES INVOLVED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54</cp:revision>
  <dcterms:modified xsi:type="dcterms:W3CDTF">2025-12-31T06:33:22Z</dcterms:modified>
</cp:coreProperties>
</file>