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96" r:id="rId3"/>
    <p:sldId id="297" r:id="rId4"/>
    <p:sldId id="265" r:id="rId5"/>
    <p:sldId id="267" r:id="rId6"/>
    <p:sldId id="268" r:id="rId7"/>
    <p:sldId id="301" r:id="rId8"/>
    <p:sldId id="280" r:id="rId9"/>
    <p:sldId id="281" r:id="rId10"/>
    <p:sldId id="282" r:id="rId11"/>
    <p:sldId id="283" r:id="rId12"/>
    <p:sldId id="284" r:id="rId13"/>
    <p:sldId id="285" r:id="rId14"/>
    <p:sldId id="286" r:id="rId15"/>
    <p:sldId id="304" r:id="rId16"/>
    <p:sldId id="272" r:id="rId17"/>
    <p:sldId id="273" r:id="rId18"/>
    <p:sldId id="302" r:id="rId19"/>
    <p:sldId id="275" r:id="rId20"/>
    <p:sldId id="303" r:id="rId21"/>
    <p:sldId id="288" r:id="rId22"/>
    <p:sldId id="289" r:id="rId23"/>
    <p:sldId id="290" r:id="rId24"/>
    <p:sldId id="291" r:id="rId25"/>
    <p:sldId id="292" r:id="rId26"/>
    <p:sldId id="293" r:id="rId27"/>
    <p:sldId id="294" r:id="rId28"/>
    <p:sldId id="295" r:id="rId29"/>
    <p:sldId id="266" r:id="rId30"/>
    <p:sldId id="305" r:id="rId31"/>
    <p:sldId id="306" r:id="rId32"/>
    <p:sldId id="307" r:id="rId33"/>
    <p:sldId id="308" r:id="rId34"/>
    <p:sldId id="309" r:id="rId35"/>
    <p:sldId id="310" r:id="rId36"/>
    <p:sldId id="311" r:id="rId37"/>
    <p:sldId id="263" r:id="rId38"/>
    <p:sldId id="264" r:id="rId39"/>
    <p:sldId id="298" r:id="rId40"/>
    <p:sldId id="299" r:id="rId41"/>
    <p:sldId id="257" r:id="rId42"/>
    <p:sldId id="11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9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AF9D5-2258-4932-8FDF-0CAA767ED907}" type="datetimeFigureOut">
              <a:rPr lang="en-IN" smtClean="0"/>
              <a:t>06-01-2026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60260-BA36-4B3B-A8B1-4E8057926F35}" type="slidenum">
              <a:rPr lang="en-IN" smtClean="0"/>
              <a:t>‹#›</a:t>
            </a:fld>
            <a:endParaRPr lang="en-IN"/>
          </a:p>
        </p:txBody>
      </p:sp>
    </p:spTree>
    <p:extLst>
      <p:ext uri="{BB962C8B-B14F-4D97-AF65-F5344CB8AC3E}">
        <p14:creationId xmlns:p14="http://schemas.microsoft.com/office/powerpoint/2010/main" val="65256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10069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241987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11595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210006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4875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5014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51150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1805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7426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87542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89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5064" y="896645"/>
            <a:ext cx="7406936" cy="52803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 name="Title 1"/>
          <p:cNvSpPr>
            <a:spLocks noGrp="1"/>
          </p:cNvSpPr>
          <p:nvPr>
            <p:ph type="title"/>
          </p:nvPr>
        </p:nvSpPr>
        <p:spPr>
          <a:xfrm>
            <a:off x="127987" y="2675731"/>
            <a:ext cx="4346359" cy="1325563"/>
          </a:xfrm>
        </p:spPr>
        <p:txBody>
          <a:bodyPr/>
          <a:lstStyle/>
          <a:p>
            <a:r>
              <a:rPr lang="en-US" dirty="0"/>
              <a:t>Click to edit Master title style</a:t>
            </a:r>
            <a:endParaRPr lang="en-IN" dirty="0"/>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34415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24781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900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836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335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4181-FBE1-DC3B-5075-618ACE01E1E4}"/>
              </a:ext>
            </a:extLst>
          </p:cNvPr>
          <p:cNvSpPr>
            <a:spLocks noGrp="1"/>
          </p:cNvSpPr>
          <p:nvPr>
            <p:ph type="title"/>
          </p:nvPr>
        </p:nvSpPr>
        <p:spPr/>
        <p:txBody>
          <a:bodyPr/>
          <a:lstStyle/>
          <a:p>
            <a:r>
              <a:rPr lang="en-US"/>
              <a:t>Click to edit Master title style</a:t>
            </a:r>
            <a:endParaRPr lang="en-IN"/>
          </a:p>
        </p:txBody>
      </p:sp>
      <p:sp>
        <p:nvSpPr>
          <p:cNvPr id="3" name="Footer Placeholder 2">
            <a:extLst>
              <a:ext uri="{FF2B5EF4-FFF2-40B4-BE49-F238E27FC236}">
                <a16:creationId xmlns:a16="http://schemas.microsoft.com/office/drawing/2014/main" id="{E1FAFFFC-74F7-F443-5DBE-8C11F3507DB0}"/>
              </a:ext>
            </a:extLst>
          </p:cNvPr>
          <p:cNvSpPr>
            <a:spLocks noGrp="1"/>
          </p:cNvSpPr>
          <p:nvPr>
            <p:ph type="ftr" sz="quarter" idx="10"/>
          </p:nvPr>
        </p:nvSpPr>
        <p:spPr/>
        <p:txBody>
          <a:bodyPr/>
          <a:lstStyle/>
          <a:p>
            <a:endParaRPr lang="en-IN"/>
          </a:p>
        </p:txBody>
      </p:sp>
      <p:sp>
        <p:nvSpPr>
          <p:cNvPr id="4" name="Slide Number Placeholder 3">
            <a:extLst>
              <a:ext uri="{FF2B5EF4-FFF2-40B4-BE49-F238E27FC236}">
                <a16:creationId xmlns:a16="http://schemas.microsoft.com/office/drawing/2014/main" id="{DA75FC24-1F2F-A225-DEDA-9835657E7D78}"/>
              </a:ext>
            </a:extLst>
          </p:cNvPr>
          <p:cNvSpPr>
            <a:spLocks noGrp="1"/>
          </p:cNvSpPr>
          <p:nvPr>
            <p:ph type="sldNum" sz="quarter" idx="11"/>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421917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32635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201350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425861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337500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70968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AED0BF-B613-4EA2-A21D-6A60A5241C27}" type="slidenum">
              <a:rPr lang="en-IN" smtClean="0"/>
              <a:t>‹#›</a:t>
            </a:fld>
            <a:endParaRPr lang="en-IN"/>
          </a:p>
        </p:txBody>
      </p:sp>
    </p:spTree>
    <p:extLst>
      <p:ext uri="{BB962C8B-B14F-4D97-AF65-F5344CB8AC3E}">
        <p14:creationId xmlns:p14="http://schemas.microsoft.com/office/powerpoint/2010/main" val="10970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130" y="2584542"/>
            <a:ext cx="4009008"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4927106" y="0"/>
            <a:ext cx="7251041" cy="6858000"/>
          </a:xfrm>
          <a:prstGeom prst="rect">
            <a:avLst/>
          </a:prstGeom>
          <a:solidFill>
            <a:schemeClr val="bg1">
              <a:lumMod val="95000"/>
            </a:schemeClr>
          </a:solidFill>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85604" y="6331411"/>
            <a:ext cx="453698" cy="368646"/>
          </a:xfrm>
          <a:prstGeom prst="rect">
            <a:avLst/>
          </a:prstGeom>
        </p:spPr>
        <p:txBody>
          <a:bodyPr vert="horz" lIns="91440" tIns="45720" rIns="91440" bIns="45720" rtlCol="0" anchor="ctr"/>
          <a:lstStyle>
            <a:lvl1pPr algn="r">
              <a:defRPr sz="1200">
                <a:solidFill>
                  <a:schemeClr val="tx1">
                    <a:tint val="75000"/>
                  </a:schemeClr>
                </a:solidFill>
              </a:defRPr>
            </a:lvl1pPr>
          </a:lstStyle>
          <a:p>
            <a:fld id="{68AED0BF-B613-4EA2-A21D-6A60A5241C27}" type="slidenum">
              <a:rPr lang="en-IN" smtClean="0"/>
              <a:t>‹#›</a:t>
            </a:fld>
            <a:endParaRPr lang="en-IN"/>
          </a:p>
        </p:txBody>
      </p:sp>
      <p:pic>
        <p:nvPicPr>
          <p:cNvPr id="7" name="Picture 6" descr="NDRF LOGO | NDRF - National Disaster Response Force"/>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594485" cy="876935"/>
          </a:xfrm>
          <a:prstGeom prst="rect">
            <a:avLst/>
          </a:prstGeom>
          <a:noFill/>
          <a:ln>
            <a:noFill/>
          </a:ln>
        </p:spPr>
      </p:pic>
      <p:pic>
        <p:nvPicPr>
          <p:cNvPr id="8" name="Picture 7"/>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295497" y="5944"/>
            <a:ext cx="882650" cy="877570"/>
          </a:xfrm>
          <a:prstGeom prst="rect">
            <a:avLst/>
          </a:prstGeom>
          <a:noFill/>
        </p:spPr>
      </p:pic>
      <p:sp>
        <p:nvSpPr>
          <p:cNvPr id="9" name="PEER | CSSR | INDIA"/>
          <p:cNvSpPr txBox="1"/>
          <p:nvPr userDrawn="1"/>
        </p:nvSpPr>
        <p:spPr>
          <a:xfrm>
            <a:off x="216130" y="6312690"/>
            <a:ext cx="2177935"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sz="1200" dirty="0"/>
              <a:t> </a:t>
            </a:r>
            <a:r>
              <a:rPr lang="en-US" sz="1200" dirty="0"/>
              <a:t>DEEP DIVING</a:t>
            </a:r>
            <a:r>
              <a:rPr sz="1200" dirty="0"/>
              <a:t> | INDIA</a:t>
            </a:r>
          </a:p>
        </p:txBody>
      </p:sp>
      <p:sp>
        <p:nvSpPr>
          <p:cNvPr id="10" name="Rectangle"/>
          <p:cNvSpPr/>
          <p:nvPr userDrawn="1"/>
        </p:nvSpPr>
        <p:spPr>
          <a:xfrm>
            <a:off x="505049" y="6666906"/>
            <a:ext cx="1600098" cy="82412"/>
          </a:xfrm>
          <a:prstGeom prst="rect">
            <a:avLst/>
          </a:prstGeom>
          <a:solidFill>
            <a:srgbClr val="C00000"/>
          </a:solidFill>
          <a:ln w="12700">
            <a:miter lim="400000"/>
          </a:ln>
        </p:spPr>
        <p:txBody>
          <a:bodyPr lIns="78283" tIns="78283" rIns="78283" bIns="78283"/>
          <a:lstStyle/>
          <a:p>
            <a:endParaRPr/>
          </a:p>
        </p:txBody>
      </p:sp>
      <p:sp>
        <p:nvSpPr>
          <p:cNvPr id="4" name="PEER | CSSR | INDIA">
            <a:extLst>
              <a:ext uri="{FF2B5EF4-FFF2-40B4-BE49-F238E27FC236}">
                <a16:creationId xmlns:a16="http://schemas.microsoft.com/office/drawing/2014/main" id="{18275F5D-E22E-73CC-7CD7-19620AD94F06}"/>
              </a:ext>
            </a:extLst>
          </p:cNvPr>
          <p:cNvSpPr txBox="1"/>
          <p:nvPr userDrawn="1"/>
        </p:nvSpPr>
        <p:spPr>
          <a:xfrm>
            <a:off x="9797935" y="6344353"/>
            <a:ext cx="72182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sz="1200" dirty="0"/>
              <a:t> </a:t>
            </a:r>
            <a:r>
              <a:rPr lang="en-US" sz="1200" dirty="0"/>
              <a:t>PPT –</a:t>
            </a:r>
            <a:endParaRPr sz="1200" dirty="0"/>
          </a:p>
        </p:txBody>
      </p:sp>
      <p:sp>
        <p:nvSpPr>
          <p:cNvPr id="11" name="Rectangle">
            <a:extLst>
              <a:ext uri="{FF2B5EF4-FFF2-40B4-BE49-F238E27FC236}">
                <a16:creationId xmlns:a16="http://schemas.microsoft.com/office/drawing/2014/main" id="{5CE8E9C3-2605-B799-B218-F8CFDF20CF00}"/>
              </a:ext>
            </a:extLst>
          </p:cNvPr>
          <p:cNvSpPr/>
          <p:nvPr userDrawn="1"/>
        </p:nvSpPr>
        <p:spPr>
          <a:xfrm>
            <a:off x="9951868" y="6744294"/>
            <a:ext cx="1281004" cy="47123"/>
          </a:xfrm>
          <a:prstGeom prst="rect">
            <a:avLst/>
          </a:prstGeom>
          <a:solidFill>
            <a:srgbClr val="C00000"/>
          </a:solidFill>
          <a:ln w="12700">
            <a:miter lim="400000"/>
          </a:ln>
        </p:spPr>
        <p:txBody>
          <a:bodyPr lIns="78283" tIns="78283" rIns="78283" bIns="78283"/>
          <a:lstStyle/>
          <a:p>
            <a:endParaRPr/>
          </a:p>
        </p:txBody>
      </p:sp>
    </p:spTree>
    <p:extLst>
      <p:ext uri="{BB962C8B-B14F-4D97-AF65-F5344CB8AC3E}">
        <p14:creationId xmlns:p14="http://schemas.microsoft.com/office/powerpoint/2010/main" val="1059101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4194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0675" y="2240280"/>
            <a:ext cx="8686800" cy="1645920"/>
          </a:xfrm>
          <a:prstGeom prst="parallelogram">
            <a:avLst/>
          </a:prstGeom>
          <a:solidFill>
            <a:srgbClr val="C00000"/>
          </a:solidFill>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LIFTING MOVING AND PHT </a:t>
            </a:r>
          </a:p>
        </p:txBody>
      </p:sp>
      <p:sp>
        <p:nvSpPr>
          <p:cNvPr id="2" name="Slide Number Placeholder 1">
            <a:extLst>
              <a:ext uri="{FF2B5EF4-FFF2-40B4-BE49-F238E27FC236}">
                <a16:creationId xmlns:a16="http://schemas.microsoft.com/office/drawing/2014/main" id="{3A4AD016-037C-2D3C-5C07-FBEE23EC36A9}"/>
              </a:ext>
            </a:extLst>
          </p:cNvPr>
          <p:cNvSpPr>
            <a:spLocks noGrp="1"/>
          </p:cNvSpPr>
          <p:nvPr>
            <p:ph type="sldNum" sz="quarter" idx="12"/>
          </p:nvPr>
        </p:nvSpPr>
        <p:spPr/>
        <p:txBody>
          <a:bodyPr/>
          <a:lstStyle/>
          <a:p>
            <a:fld id="{68AED0BF-B613-4EA2-A21D-6A60A5241C27}" type="slidenum">
              <a:rPr lang="en-IN" smtClean="0"/>
              <a:t>1</a:t>
            </a:fld>
            <a:endParaRPr lang="en-IN"/>
          </a:p>
        </p:txBody>
      </p:sp>
      <p:sp>
        <p:nvSpPr>
          <p:cNvPr id="3" name="TextBox 2">
            <a:extLst>
              <a:ext uri="{FF2B5EF4-FFF2-40B4-BE49-F238E27FC236}">
                <a16:creationId xmlns:a16="http://schemas.microsoft.com/office/drawing/2014/main" id="{43A547C1-5A75-76C4-A936-D7688E5ED333}"/>
              </a:ext>
            </a:extLst>
          </p:cNvPr>
          <p:cNvSpPr txBox="1"/>
          <p:nvPr/>
        </p:nvSpPr>
        <p:spPr>
          <a:xfrm>
            <a:off x="6389005" y="4255018"/>
            <a:ext cx="5626338" cy="400110"/>
          </a:xfrm>
          <a:prstGeom prst="rect">
            <a:avLst/>
          </a:prstGeom>
          <a:noFill/>
        </p:spPr>
        <p:txBody>
          <a:bodyPr wrap="square">
            <a:spAutoFit/>
          </a:bodyPr>
          <a:lstStyle/>
          <a:p>
            <a:r>
              <a:rPr lang="en-IN" sz="2000" b="1" dirty="0">
                <a:effectLst/>
                <a:latin typeface="Verdana" panose="020B0604030504040204" pitchFamily="34" charset="0"/>
                <a:ea typeface="Verdana" panose="020B0604030504040204" pitchFamily="34" charset="0"/>
                <a:cs typeface="Mangal" panose="02040503050203030202" pitchFamily="18" charset="0"/>
              </a:rPr>
              <a:t>Presented by:- Vimal Bounthiyal , 2IC</a:t>
            </a: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1471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9625" y="1602581"/>
            <a:ext cx="7419975" cy="4525963"/>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dirty="0"/>
              <a:t>More severe cases can also cause someone to go into a coma or even die.</a:t>
            </a:r>
          </a:p>
          <a:p>
            <a:pPr algn="just"/>
            <a:endParaRPr lang="en-US" dirty="0"/>
          </a:p>
          <a:p>
            <a:pPr algn="just"/>
            <a:r>
              <a:rPr lang="en-US" dirty="0"/>
              <a:t>Nitrogen narcosis symptoms tend to start once a diver reaches a depth of about 100 feet.</a:t>
            </a:r>
          </a:p>
          <a:p>
            <a:pPr algn="just"/>
            <a:endParaRPr lang="en-US" dirty="0"/>
          </a:p>
          <a:p>
            <a:pPr algn="just"/>
            <a:r>
              <a:rPr lang="en-US" dirty="0"/>
              <a:t>Symptoms star to become more serious at a depth of about 300 feet.</a:t>
            </a:r>
          </a:p>
        </p:txBody>
      </p:sp>
      <p:sp>
        <p:nvSpPr>
          <p:cNvPr id="7" name="Title 1">
            <a:extLst>
              <a:ext uri="{FF2B5EF4-FFF2-40B4-BE49-F238E27FC236}">
                <a16:creationId xmlns:a16="http://schemas.microsoft.com/office/drawing/2014/main" id="{F4F9A3AC-C32B-887E-A526-34C30A8E300D}"/>
              </a:ext>
            </a:extLst>
          </p:cNvPr>
          <p:cNvSpPr txBox="1">
            <a:spLocks/>
          </p:cNvSpPr>
          <p:nvPr/>
        </p:nvSpPr>
        <p:spPr>
          <a:xfrm>
            <a:off x="95250" y="2600325"/>
            <a:ext cx="4524375" cy="1265238"/>
          </a:xfrm>
          <a:prstGeom prst="rect">
            <a:avLst/>
          </a:prstGeom>
          <a:solidFill>
            <a:schemeClr val="bg1"/>
          </a:solidFill>
          <a:ln w="6350" cap="flat" cmpd="sng" algn="ctr">
            <a:solidFill>
              <a:schemeClr val="bg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solidFill>
                  <a:srgbClr val="C00000"/>
                </a:solidFill>
              </a:rPr>
              <a:t>SYMPTOMS OF </a:t>
            </a:r>
            <a:br>
              <a:rPr lang="en-US" sz="4000" b="1" dirty="0">
                <a:solidFill>
                  <a:srgbClr val="C00000"/>
                </a:solidFill>
              </a:rPr>
            </a:br>
            <a:r>
              <a:rPr lang="en-US" sz="4000" b="1" dirty="0">
                <a:solidFill>
                  <a:srgbClr val="C00000"/>
                </a:solidFill>
              </a:rPr>
              <a:t>NITROGEN NARCOSIS</a:t>
            </a:r>
          </a:p>
        </p:txBody>
      </p:sp>
      <p:sp>
        <p:nvSpPr>
          <p:cNvPr id="2" name="Slide Number Placeholder 1">
            <a:extLst>
              <a:ext uri="{FF2B5EF4-FFF2-40B4-BE49-F238E27FC236}">
                <a16:creationId xmlns:a16="http://schemas.microsoft.com/office/drawing/2014/main" id="{18A4019F-FBE8-1F96-6CA7-DBEBDF5D3A53}"/>
              </a:ext>
            </a:extLst>
          </p:cNvPr>
          <p:cNvSpPr>
            <a:spLocks noGrp="1"/>
          </p:cNvSpPr>
          <p:nvPr>
            <p:ph type="sldNum" sz="quarter" idx="12"/>
          </p:nvPr>
        </p:nvSpPr>
        <p:spPr/>
        <p:txBody>
          <a:bodyPr/>
          <a:lstStyle/>
          <a:p>
            <a:fld id="{68AED0BF-B613-4EA2-A21D-6A60A5241C27}" type="slidenum">
              <a:rPr lang="en-IN" smtClean="0"/>
              <a:t>10</a:t>
            </a:fld>
            <a:endParaRPr lang="en-IN"/>
          </a:p>
        </p:txBody>
      </p:sp>
    </p:spTree>
    <p:extLst>
      <p:ext uri="{BB962C8B-B14F-4D97-AF65-F5344CB8AC3E}">
        <p14:creationId xmlns:p14="http://schemas.microsoft.com/office/powerpoint/2010/main" val="428107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9625" y="1695450"/>
            <a:ext cx="7406936" cy="34671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lstStyle/>
          <a:p>
            <a:pPr algn="just"/>
            <a:r>
              <a:rPr lang="en-US" dirty="0"/>
              <a:t>Once a diver returns to the  waters surface, the symptoms usually go away within a few minutes. However, some of the symptoms like poor judgment, cause divers to swim deeper.</a:t>
            </a:r>
          </a:p>
          <a:p>
            <a:pPr marL="0" indent="0" algn="just">
              <a:buNone/>
            </a:pPr>
            <a:endParaRPr lang="en-US" dirty="0"/>
          </a:p>
          <a:p>
            <a:pPr algn="just"/>
            <a:r>
              <a:rPr lang="en-US" dirty="0"/>
              <a:t>This can lead to more serious symptoms.</a:t>
            </a:r>
          </a:p>
        </p:txBody>
      </p:sp>
      <p:sp>
        <p:nvSpPr>
          <p:cNvPr id="6" name="Title 1">
            <a:extLst>
              <a:ext uri="{FF2B5EF4-FFF2-40B4-BE49-F238E27FC236}">
                <a16:creationId xmlns:a16="http://schemas.microsoft.com/office/drawing/2014/main" id="{4F5BE58E-EADA-0086-BC55-1A01DEFACE28}"/>
              </a:ext>
            </a:extLst>
          </p:cNvPr>
          <p:cNvSpPr txBox="1">
            <a:spLocks/>
          </p:cNvSpPr>
          <p:nvPr/>
        </p:nvSpPr>
        <p:spPr>
          <a:xfrm>
            <a:off x="95250" y="2600325"/>
            <a:ext cx="4524375" cy="1265238"/>
          </a:xfrm>
          <a:prstGeom prst="rect">
            <a:avLst/>
          </a:prstGeom>
          <a:solidFill>
            <a:schemeClr val="bg1"/>
          </a:solidFill>
          <a:ln w="6350" cap="flat" cmpd="sng" algn="ctr">
            <a:solidFill>
              <a:schemeClr val="bg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solidFill>
                  <a:srgbClr val="C00000"/>
                </a:solidFill>
              </a:rPr>
              <a:t>SYMPTOMS OF </a:t>
            </a:r>
            <a:br>
              <a:rPr lang="en-US" sz="4000" b="1" dirty="0">
                <a:solidFill>
                  <a:srgbClr val="C00000"/>
                </a:solidFill>
              </a:rPr>
            </a:br>
            <a:r>
              <a:rPr lang="en-US" sz="4000" b="1" dirty="0">
                <a:solidFill>
                  <a:srgbClr val="C00000"/>
                </a:solidFill>
              </a:rPr>
              <a:t>NITROGEN NARCOSIS</a:t>
            </a:r>
          </a:p>
        </p:txBody>
      </p:sp>
      <p:sp>
        <p:nvSpPr>
          <p:cNvPr id="2" name="Slide Number Placeholder 1">
            <a:extLst>
              <a:ext uri="{FF2B5EF4-FFF2-40B4-BE49-F238E27FC236}">
                <a16:creationId xmlns:a16="http://schemas.microsoft.com/office/drawing/2014/main" id="{C708B9E3-DF4C-B812-E5EB-6CC44F396322}"/>
              </a:ext>
            </a:extLst>
          </p:cNvPr>
          <p:cNvSpPr>
            <a:spLocks noGrp="1"/>
          </p:cNvSpPr>
          <p:nvPr>
            <p:ph type="sldNum" sz="quarter" idx="12"/>
          </p:nvPr>
        </p:nvSpPr>
        <p:spPr/>
        <p:txBody>
          <a:bodyPr/>
          <a:lstStyle/>
          <a:p>
            <a:fld id="{68AED0BF-B613-4EA2-A21D-6A60A5241C27}" type="slidenum">
              <a:rPr lang="en-IN" smtClean="0"/>
              <a:t>11</a:t>
            </a:fld>
            <a:endParaRPr lang="en-IN"/>
          </a:p>
        </p:txBody>
      </p:sp>
    </p:spTree>
    <p:extLst>
      <p:ext uri="{BB962C8B-B14F-4D97-AF65-F5344CB8AC3E}">
        <p14:creationId xmlns:p14="http://schemas.microsoft.com/office/powerpoint/2010/main" val="426942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Autofit/>
          </a:bodyPr>
          <a:lstStyle/>
          <a:p>
            <a:r>
              <a:rPr lang="en-US" sz="4000" b="1" dirty="0">
                <a:solidFill>
                  <a:srgbClr val="C00000"/>
                </a:solidFill>
              </a:rPr>
              <a:t>COUSE OF NITROGEN NARCOSIS</a:t>
            </a:r>
          </a:p>
        </p:txBody>
      </p:sp>
      <p:sp>
        <p:nvSpPr>
          <p:cNvPr id="3" name="Content Placeholder 2"/>
          <p:cNvSpPr>
            <a:spLocks noGrp="1"/>
          </p:cNvSpPr>
          <p:nvPr>
            <p:ph idx="1"/>
          </p:nvPr>
        </p:nvSpPr>
        <p:spPr>
          <a:xfrm>
            <a:off x="4474346" y="1701165"/>
            <a:ext cx="7406936" cy="4052888"/>
          </a:xfr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a:lstStyle/>
          <a:p>
            <a:pPr algn="just"/>
            <a:r>
              <a:rPr lang="en-US" dirty="0"/>
              <a:t>When you inhale compressed air from an oxygen tank while under a lot of pressure from water, it increase the pressure of oxygen and nitrogen in your blood.</a:t>
            </a:r>
          </a:p>
          <a:p>
            <a:pPr algn="just"/>
            <a:endParaRPr lang="en-US" dirty="0"/>
          </a:p>
          <a:p>
            <a:pPr algn="just"/>
            <a:r>
              <a:rPr lang="en-US" dirty="0"/>
              <a:t>This increased pressure affects your central nervous system.</a:t>
            </a:r>
          </a:p>
        </p:txBody>
      </p:sp>
      <p:sp>
        <p:nvSpPr>
          <p:cNvPr id="4" name="Slide Number Placeholder 3">
            <a:extLst>
              <a:ext uri="{FF2B5EF4-FFF2-40B4-BE49-F238E27FC236}">
                <a16:creationId xmlns:a16="http://schemas.microsoft.com/office/drawing/2014/main" id="{7A0F61AF-626B-BE8A-6545-BE97CD9540F2}"/>
              </a:ext>
            </a:extLst>
          </p:cNvPr>
          <p:cNvSpPr>
            <a:spLocks noGrp="1"/>
          </p:cNvSpPr>
          <p:nvPr>
            <p:ph type="sldNum" sz="quarter" idx="12"/>
          </p:nvPr>
        </p:nvSpPr>
        <p:spPr/>
        <p:txBody>
          <a:bodyPr/>
          <a:lstStyle/>
          <a:p>
            <a:fld id="{68AED0BF-B613-4EA2-A21D-6A60A5241C27}" type="slidenum">
              <a:rPr lang="en-IN" smtClean="0"/>
              <a:t>12</a:t>
            </a:fld>
            <a:endParaRPr lang="en-IN"/>
          </a:p>
        </p:txBody>
      </p:sp>
    </p:spTree>
    <p:extLst>
      <p:ext uri="{BB962C8B-B14F-4D97-AF65-F5344CB8AC3E}">
        <p14:creationId xmlns:p14="http://schemas.microsoft.com/office/powerpoint/2010/main" val="409727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733675"/>
            <a:ext cx="4086226" cy="137160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000" b="1" dirty="0">
                <a:solidFill>
                  <a:srgbClr val="C00000"/>
                </a:solidFill>
              </a:rPr>
              <a:t>DIAGNOSED OF NITROGEN NARCOSIS</a:t>
            </a:r>
          </a:p>
        </p:txBody>
      </p:sp>
      <p:sp>
        <p:nvSpPr>
          <p:cNvPr id="3" name="Content Placeholder 2"/>
          <p:cNvSpPr>
            <a:spLocks noGrp="1"/>
          </p:cNvSpPr>
          <p:nvPr>
            <p:ph idx="1"/>
          </p:nvPr>
        </p:nvSpPr>
        <p:spPr>
          <a:xfrm>
            <a:off x="4692015" y="1853565"/>
            <a:ext cx="6915150" cy="3819525"/>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lstStyle/>
          <a:p>
            <a:pPr algn="just"/>
            <a:r>
              <a:rPr lang="en-US" dirty="0"/>
              <a:t>Nitrogen narcosis usually happens in the middle of a deep-sea dive, so its rarely diagnosed by a doctor.</a:t>
            </a:r>
          </a:p>
          <a:p>
            <a:pPr algn="just"/>
            <a:endParaRPr lang="en-US" dirty="0"/>
          </a:p>
          <a:p>
            <a:pPr algn="just"/>
            <a:r>
              <a:rPr lang="en-US" dirty="0"/>
              <a:t>The main treatment is simply getting yourself to the waters surface. </a:t>
            </a:r>
          </a:p>
          <a:p>
            <a:pPr marL="0" indent="0" algn="just">
              <a:buNone/>
            </a:pPr>
            <a:endParaRPr lang="en-US" dirty="0"/>
          </a:p>
        </p:txBody>
      </p:sp>
      <p:sp>
        <p:nvSpPr>
          <p:cNvPr id="4" name="Slide Number Placeholder 3">
            <a:extLst>
              <a:ext uri="{FF2B5EF4-FFF2-40B4-BE49-F238E27FC236}">
                <a16:creationId xmlns:a16="http://schemas.microsoft.com/office/drawing/2014/main" id="{7C15D7EE-B16B-3CE4-9D41-10CDA26F3C6A}"/>
              </a:ext>
            </a:extLst>
          </p:cNvPr>
          <p:cNvSpPr>
            <a:spLocks noGrp="1"/>
          </p:cNvSpPr>
          <p:nvPr>
            <p:ph type="sldNum" sz="quarter" idx="12"/>
          </p:nvPr>
        </p:nvSpPr>
        <p:spPr/>
        <p:txBody>
          <a:bodyPr/>
          <a:lstStyle/>
          <a:p>
            <a:fld id="{68AED0BF-B613-4EA2-A21D-6A60A5241C27}" type="slidenum">
              <a:rPr lang="en-IN" smtClean="0"/>
              <a:t>13</a:t>
            </a:fld>
            <a:endParaRPr lang="en-IN"/>
          </a:p>
        </p:txBody>
      </p:sp>
    </p:spTree>
    <p:extLst>
      <p:ext uri="{BB962C8B-B14F-4D97-AF65-F5344CB8AC3E}">
        <p14:creationId xmlns:p14="http://schemas.microsoft.com/office/powerpoint/2010/main" val="9405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6425" y="1985962"/>
            <a:ext cx="82296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2EAB0C8D-B518-5F78-B37D-54BC650570A1}"/>
              </a:ext>
            </a:extLst>
          </p:cNvPr>
          <p:cNvSpPr>
            <a:spLocks noGrp="1"/>
          </p:cNvSpPr>
          <p:nvPr>
            <p:ph type="sldNum" sz="quarter" idx="12"/>
          </p:nvPr>
        </p:nvSpPr>
        <p:spPr/>
        <p:txBody>
          <a:bodyPr/>
          <a:lstStyle/>
          <a:p>
            <a:fld id="{68AED0BF-B613-4EA2-A21D-6A60A5241C27}" type="slidenum">
              <a:rPr lang="en-IN" smtClean="0"/>
              <a:t>14</a:t>
            </a:fld>
            <a:endParaRPr lang="en-IN"/>
          </a:p>
        </p:txBody>
      </p:sp>
    </p:spTree>
    <p:extLst>
      <p:ext uri="{BB962C8B-B14F-4D97-AF65-F5344CB8AC3E}">
        <p14:creationId xmlns:p14="http://schemas.microsoft.com/office/powerpoint/2010/main" val="194407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7" y="2675731"/>
            <a:ext cx="3662963" cy="1325563"/>
          </a:xfr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r>
              <a:rPr lang="en-US" sz="4000" b="1" dirty="0">
                <a:solidFill>
                  <a:srgbClr val="C00000"/>
                </a:solidFill>
              </a:rPr>
              <a:t>OXYGEN TOXICITY</a:t>
            </a:r>
          </a:p>
        </p:txBody>
      </p:sp>
      <p:sp>
        <p:nvSpPr>
          <p:cNvPr id="3" name="Content Placeholder 2"/>
          <p:cNvSpPr>
            <a:spLocks noGrp="1"/>
          </p:cNvSpPr>
          <p:nvPr>
            <p:ph idx="1"/>
          </p:nvPr>
        </p:nvSpPr>
        <p:spPr>
          <a:xfrm>
            <a:off x="3265170" y="1232535"/>
            <a:ext cx="8229600" cy="4733925"/>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dirty="0"/>
              <a:t>Oxygen toxicity is a condition resulting from the harmful effects of breathing molecular oxygen at increased partial pressures.</a:t>
            </a:r>
          </a:p>
          <a:p>
            <a:pPr algn="just"/>
            <a:r>
              <a:rPr lang="en-US" dirty="0"/>
              <a:t>The metabolites of oxygen are more damaging than the parent molecule itself.</a:t>
            </a:r>
          </a:p>
          <a:p>
            <a:pPr algn="just"/>
            <a:r>
              <a:rPr lang="en-US" dirty="0"/>
              <a:t>There are formed in the process of conversion of O2 to water in the electron transport chain in mitochondria.</a:t>
            </a:r>
          </a:p>
          <a:p>
            <a:pPr algn="just"/>
            <a:r>
              <a:rPr lang="en-US" dirty="0"/>
              <a:t>The superoxide and hydroxyl radicals are free radials very active chemically. </a:t>
            </a:r>
          </a:p>
        </p:txBody>
      </p:sp>
      <p:sp>
        <p:nvSpPr>
          <p:cNvPr id="4" name="Slide Number Placeholder 3">
            <a:extLst>
              <a:ext uri="{FF2B5EF4-FFF2-40B4-BE49-F238E27FC236}">
                <a16:creationId xmlns:a16="http://schemas.microsoft.com/office/drawing/2014/main" id="{291C24D6-0143-7F04-CF95-1ABD5E1063BA}"/>
              </a:ext>
            </a:extLst>
          </p:cNvPr>
          <p:cNvSpPr>
            <a:spLocks noGrp="1"/>
          </p:cNvSpPr>
          <p:nvPr>
            <p:ph type="sldNum" sz="quarter" idx="12"/>
          </p:nvPr>
        </p:nvSpPr>
        <p:spPr/>
        <p:txBody>
          <a:bodyPr/>
          <a:lstStyle/>
          <a:p>
            <a:fld id="{68AED0BF-B613-4EA2-A21D-6A60A5241C27}" type="slidenum">
              <a:rPr lang="en-IN" smtClean="0"/>
              <a:t>15</a:t>
            </a:fld>
            <a:endParaRPr lang="en-IN"/>
          </a:p>
        </p:txBody>
      </p:sp>
    </p:spTree>
    <p:extLst>
      <p:ext uri="{BB962C8B-B14F-4D97-AF65-F5344CB8AC3E}">
        <p14:creationId xmlns:p14="http://schemas.microsoft.com/office/powerpoint/2010/main" val="218426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7" y="2377441"/>
            <a:ext cx="4346359" cy="1623854"/>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a:solidFill>
                  <a:srgbClr val="C00000"/>
                </a:solidFill>
              </a:rPr>
              <a:t>TYPE OF OXYGEN TOXICITY </a:t>
            </a:r>
          </a:p>
        </p:txBody>
      </p:sp>
      <p:sp>
        <p:nvSpPr>
          <p:cNvPr id="3" name="Content Placeholder 2"/>
          <p:cNvSpPr>
            <a:spLocks noGrp="1"/>
          </p:cNvSpPr>
          <p:nvPr>
            <p:ph idx="1"/>
          </p:nvPr>
        </p:nvSpPr>
        <p:spPr>
          <a:xfrm>
            <a:off x="3491865" y="1646237"/>
            <a:ext cx="8220075" cy="4710113"/>
          </a:xfr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lgn="just">
              <a:buFont typeface="+mj-lt"/>
              <a:buAutoNum type="arabicPeriod"/>
            </a:pPr>
            <a:r>
              <a:rPr lang="en-US" b="1" dirty="0"/>
              <a:t>Central nervous system:-   </a:t>
            </a:r>
            <a:r>
              <a:rPr lang="en-US" dirty="0"/>
              <a:t>Central nervous system oxygen toxicity can cause seizures, brief period of rigidity followed by unconsciousness. </a:t>
            </a:r>
            <a:endParaRPr lang="en-US" b="1" dirty="0"/>
          </a:p>
          <a:p>
            <a:pPr marL="514350" indent="-514350" algn="just">
              <a:buFont typeface="+mj-lt"/>
              <a:buAutoNum type="arabicPeriod"/>
            </a:pPr>
            <a:endParaRPr lang="en-US" dirty="0"/>
          </a:p>
          <a:p>
            <a:pPr marL="514350" indent="-514350" algn="just">
              <a:buFont typeface="+mj-lt"/>
              <a:buAutoNum type="arabicPeriod"/>
            </a:pPr>
            <a:r>
              <a:rPr lang="en-US" b="1" dirty="0"/>
              <a:t>Pulmonary toxicity:- </a:t>
            </a:r>
            <a:r>
              <a:rPr lang="en-US" dirty="0"/>
              <a:t>Pulmonary oxygen toxicity results in damage to the lungs, cause pain and difficulty in breathing.</a:t>
            </a:r>
            <a:endParaRPr lang="en-US" b="1" dirty="0"/>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599584AE-6727-9080-586A-6D970D203EAC}"/>
              </a:ext>
            </a:extLst>
          </p:cNvPr>
          <p:cNvSpPr>
            <a:spLocks noGrp="1"/>
          </p:cNvSpPr>
          <p:nvPr>
            <p:ph type="sldNum" sz="quarter" idx="12"/>
          </p:nvPr>
        </p:nvSpPr>
        <p:spPr/>
        <p:txBody>
          <a:bodyPr/>
          <a:lstStyle/>
          <a:p>
            <a:fld id="{68AED0BF-B613-4EA2-A21D-6A60A5241C27}" type="slidenum">
              <a:rPr lang="en-IN" smtClean="0"/>
              <a:t>16</a:t>
            </a:fld>
            <a:endParaRPr lang="en-IN"/>
          </a:p>
        </p:txBody>
      </p:sp>
    </p:spTree>
    <p:extLst>
      <p:ext uri="{BB962C8B-B14F-4D97-AF65-F5344CB8AC3E}">
        <p14:creationId xmlns:p14="http://schemas.microsoft.com/office/powerpoint/2010/main" val="183559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1000"/>
            <a:ext cx="8305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4833C020-986F-B9A9-3CDA-1B181E6EE3AE}"/>
              </a:ext>
            </a:extLst>
          </p:cNvPr>
          <p:cNvSpPr>
            <a:spLocks noGrp="1"/>
          </p:cNvSpPr>
          <p:nvPr>
            <p:ph type="sldNum" sz="quarter" idx="12"/>
          </p:nvPr>
        </p:nvSpPr>
        <p:spPr/>
        <p:txBody>
          <a:bodyPr/>
          <a:lstStyle/>
          <a:p>
            <a:fld id="{68AED0BF-B613-4EA2-A21D-6A60A5241C27}" type="slidenum">
              <a:rPr lang="en-IN" smtClean="0"/>
              <a:t>17</a:t>
            </a:fld>
            <a:endParaRPr lang="en-IN"/>
          </a:p>
        </p:txBody>
      </p:sp>
    </p:spTree>
    <p:extLst>
      <p:ext uri="{BB962C8B-B14F-4D97-AF65-F5344CB8AC3E}">
        <p14:creationId xmlns:p14="http://schemas.microsoft.com/office/powerpoint/2010/main" val="254501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8" y="2675731"/>
            <a:ext cx="3653438" cy="1325563"/>
          </a:xfr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800" b="1" dirty="0">
                <a:solidFill>
                  <a:srgbClr val="C00000"/>
                </a:solidFill>
              </a:rPr>
              <a:t>SIGN &amp; SYMPTOMS</a:t>
            </a:r>
          </a:p>
        </p:txBody>
      </p:sp>
      <p:sp>
        <p:nvSpPr>
          <p:cNvPr id="3" name="Content Placeholder 2"/>
          <p:cNvSpPr>
            <a:spLocks noGrp="1"/>
          </p:cNvSpPr>
          <p:nvPr>
            <p:ph idx="1"/>
          </p:nvPr>
        </p:nvSpPr>
        <p:spPr>
          <a:xfrm>
            <a:off x="4076700" y="1323975"/>
            <a:ext cx="8115300" cy="5105400"/>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n-US" dirty="0"/>
              <a:t>Nausea.</a:t>
            </a:r>
          </a:p>
          <a:p>
            <a:endParaRPr lang="en-US" dirty="0"/>
          </a:p>
          <a:p>
            <a:r>
              <a:rPr lang="en-US" dirty="0"/>
              <a:t>Muscle twitching.</a:t>
            </a:r>
          </a:p>
          <a:p>
            <a:endParaRPr lang="en-US" dirty="0"/>
          </a:p>
          <a:p>
            <a:r>
              <a:rPr lang="en-US" dirty="0"/>
              <a:t>Dizziness.</a:t>
            </a:r>
          </a:p>
          <a:p>
            <a:endParaRPr lang="en-US" dirty="0"/>
          </a:p>
          <a:p>
            <a:r>
              <a:rPr lang="en-US" dirty="0"/>
              <a:t>Disturbances of vision.</a:t>
            </a:r>
          </a:p>
          <a:p>
            <a:endParaRPr lang="en-US" dirty="0"/>
          </a:p>
          <a:p>
            <a:r>
              <a:rPr lang="en-US" dirty="0"/>
              <a:t>Irritability.</a:t>
            </a:r>
          </a:p>
          <a:p>
            <a:endParaRPr lang="en-US" dirty="0"/>
          </a:p>
          <a:p>
            <a:r>
              <a:rPr lang="en-US" dirty="0"/>
              <a:t>Disorientation.</a:t>
            </a:r>
          </a:p>
          <a:p>
            <a:endParaRPr lang="en-US" dirty="0"/>
          </a:p>
        </p:txBody>
      </p:sp>
      <p:sp>
        <p:nvSpPr>
          <p:cNvPr id="4" name="Slide Number Placeholder 3">
            <a:extLst>
              <a:ext uri="{FF2B5EF4-FFF2-40B4-BE49-F238E27FC236}">
                <a16:creationId xmlns:a16="http://schemas.microsoft.com/office/drawing/2014/main" id="{69ED6911-C598-4FA7-3F55-8C820BA2E5E4}"/>
              </a:ext>
            </a:extLst>
          </p:cNvPr>
          <p:cNvSpPr>
            <a:spLocks noGrp="1"/>
          </p:cNvSpPr>
          <p:nvPr>
            <p:ph type="sldNum" sz="quarter" idx="12"/>
          </p:nvPr>
        </p:nvSpPr>
        <p:spPr/>
        <p:txBody>
          <a:bodyPr/>
          <a:lstStyle/>
          <a:p>
            <a:fld id="{68AED0BF-B613-4EA2-A21D-6A60A5241C27}" type="slidenum">
              <a:rPr lang="en-IN" smtClean="0"/>
              <a:t>18</a:t>
            </a:fld>
            <a:endParaRPr lang="en-IN"/>
          </a:p>
        </p:txBody>
      </p:sp>
    </p:spTree>
    <p:extLst>
      <p:ext uri="{BB962C8B-B14F-4D97-AF65-F5344CB8AC3E}">
        <p14:creationId xmlns:p14="http://schemas.microsoft.com/office/powerpoint/2010/main" val="1622611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000" b="1" dirty="0">
                <a:solidFill>
                  <a:srgbClr val="C00000"/>
                </a:solidFill>
              </a:rPr>
              <a:t>DIAGNOSIS</a:t>
            </a:r>
          </a:p>
        </p:txBody>
      </p:sp>
      <p:sp>
        <p:nvSpPr>
          <p:cNvPr id="3" name="Content Placeholder 2"/>
          <p:cNvSpPr>
            <a:spLocks noGrp="1"/>
          </p:cNvSpPr>
          <p:nvPr>
            <p:ph idx="1"/>
          </p:nvPr>
        </p:nvSpPr>
        <p:spPr>
          <a:xfrm>
            <a:off x="3589021" y="1095375"/>
            <a:ext cx="8474992" cy="510540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dirty="0"/>
              <a:t>Diagnosis of oxygen toxicity in divers prior to seizure is difficult as the symptoms of visual disturbance, ear problems, dizziness, confusion and nausea can be due to many factor common to the underwater environment such as narcosis, congestion and coldness.</a:t>
            </a:r>
          </a:p>
          <a:p>
            <a:pPr marL="0" indent="0" algn="just">
              <a:buNone/>
            </a:pPr>
            <a:endParaRPr lang="en-US" dirty="0"/>
          </a:p>
          <a:p>
            <a:pPr algn="just"/>
            <a:r>
              <a:rPr lang="en-US" dirty="0"/>
              <a:t>However, these symptoms may be helpful in diagnosing the first stage of oxygen toxicity in patients undergoing hyperbaric oxygen therapy.</a:t>
            </a:r>
          </a:p>
        </p:txBody>
      </p:sp>
      <p:sp>
        <p:nvSpPr>
          <p:cNvPr id="4" name="Slide Number Placeholder 3">
            <a:extLst>
              <a:ext uri="{FF2B5EF4-FFF2-40B4-BE49-F238E27FC236}">
                <a16:creationId xmlns:a16="http://schemas.microsoft.com/office/drawing/2014/main" id="{1B1A377E-600E-C3A7-3F6A-14B376C0F232}"/>
              </a:ext>
            </a:extLst>
          </p:cNvPr>
          <p:cNvSpPr>
            <a:spLocks noGrp="1"/>
          </p:cNvSpPr>
          <p:nvPr>
            <p:ph type="sldNum" sz="quarter" idx="12"/>
          </p:nvPr>
        </p:nvSpPr>
        <p:spPr/>
        <p:txBody>
          <a:bodyPr/>
          <a:lstStyle/>
          <a:p>
            <a:fld id="{68AED0BF-B613-4EA2-A21D-6A60A5241C27}" type="slidenum">
              <a:rPr lang="en-IN" smtClean="0"/>
              <a:t>19</a:t>
            </a:fld>
            <a:endParaRPr lang="en-IN"/>
          </a:p>
        </p:txBody>
      </p:sp>
    </p:spTree>
    <p:extLst>
      <p:ext uri="{BB962C8B-B14F-4D97-AF65-F5344CB8AC3E}">
        <p14:creationId xmlns:p14="http://schemas.microsoft.com/office/powerpoint/2010/main" val="373291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751137"/>
            <a:ext cx="3962400" cy="1325563"/>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lstStyle/>
          <a:p>
            <a:r>
              <a:rPr lang="en-US" sz="4000" b="1" dirty="0">
                <a:solidFill>
                  <a:srgbClr val="C00000"/>
                </a:solidFill>
              </a:rPr>
              <a:t>OBJECTIVE</a:t>
            </a:r>
            <a:endParaRPr lang="en-US" b="1" dirty="0">
              <a:solidFill>
                <a:srgbClr val="C00000"/>
              </a:solidFill>
            </a:endParaRPr>
          </a:p>
        </p:txBody>
      </p:sp>
      <p:sp>
        <p:nvSpPr>
          <p:cNvPr id="3" name="Content Placeholder 2"/>
          <p:cNvSpPr>
            <a:spLocks noGrp="1"/>
          </p:cNvSpPr>
          <p:nvPr>
            <p:ph idx="1"/>
          </p:nvPr>
        </p:nvSpPr>
        <p:spPr>
          <a:xfrm>
            <a:off x="4676775" y="866774"/>
            <a:ext cx="7505700" cy="5464637"/>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b="1" dirty="0"/>
              <a:t>After completion of this lesson, you able to…</a:t>
            </a:r>
          </a:p>
          <a:p>
            <a:r>
              <a:rPr lang="en-US" dirty="0"/>
              <a:t>What is underwater diving ?</a:t>
            </a:r>
          </a:p>
          <a:p>
            <a:r>
              <a:rPr lang="en-US" dirty="0"/>
              <a:t>Common illness in underwater.</a:t>
            </a:r>
          </a:p>
          <a:p>
            <a:r>
              <a:rPr lang="en-US" dirty="0"/>
              <a:t>Describe of nitrogen narcosis.</a:t>
            </a:r>
          </a:p>
          <a:p>
            <a:r>
              <a:rPr lang="en-US" dirty="0"/>
              <a:t>What is oxygen toxicity ?</a:t>
            </a:r>
          </a:p>
          <a:p>
            <a:r>
              <a:rPr lang="en-US" dirty="0"/>
              <a:t>Ear barotrauma</a:t>
            </a:r>
          </a:p>
          <a:p>
            <a:r>
              <a:rPr lang="en-US" dirty="0"/>
              <a:t>Pulmonary over inflation syndrome</a:t>
            </a:r>
          </a:p>
          <a:p>
            <a:r>
              <a:rPr lang="en-US" dirty="0"/>
              <a:t>Pneumothorax</a:t>
            </a:r>
          </a:p>
          <a:p>
            <a:r>
              <a:rPr lang="en-US" dirty="0"/>
              <a:t>First aid of drowning victim.</a:t>
            </a:r>
          </a:p>
        </p:txBody>
      </p:sp>
      <p:sp>
        <p:nvSpPr>
          <p:cNvPr id="4" name="Slide Number Placeholder 3">
            <a:extLst>
              <a:ext uri="{FF2B5EF4-FFF2-40B4-BE49-F238E27FC236}">
                <a16:creationId xmlns:a16="http://schemas.microsoft.com/office/drawing/2014/main" id="{7D344920-32BB-B183-A2D9-C2B4A9CAA6FC}"/>
              </a:ext>
            </a:extLst>
          </p:cNvPr>
          <p:cNvSpPr>
            <a:spLocks noGrp="1"/>
          </p:cNvSpPr>
          <p:nvPr>
            <p:ph type="sldNum" sz="quarter" idx="12"/>
          </p:nvPr>
        </p:nvSpPr>
        <p:spPr/>
        <p:txBody>
          <a:bodyPr/>
          <a:lstStyle/>
          <a:p>
            <a:fld id="{68AED0BF-B613-4EA2-A21D-6A60A5241C27}" type="slidenum">
              <a:rPr lang="en-IN" smtClean="0"/>
              <a:t>2</a:t>
            </a:fld>
            <a:endParaRPr lang="en-IN"/>
          </a:p>
        </p:txBody>
      </p:sp>
    </p:spTree>
    <p:extLst>
      <p:ext uri="{BB962C8B-B14F-4D97-AF65-F5344CB8AC3E}">
        <p14:creationId xmlns:p14="http://schemas.microsoft.com/office/powerpoint/2010/main" val="262618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3175"/>
            <a:ext cx="3962400" cy="1457325"/>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b="1" dirty="0">
                <a:solidFill>
                  <a:srgbClr val="C00000"/>
                </a:solidFill>
              </a:rPr>
              <a:t>EAR BAROTRAUMA</a:t>
            </a:r>
          </a:p>
        </p:txBody>
      </p:sp>
      <p:sp>
        <p:nvSpPr>
          <p:cNvPr id="3" name="Content Placeholder 2"/>
          <p:cNvSpPr>
            <a:spLocks noGrp="1"/>
          </p:cNvSpPr>
          <p:nvPr>
            <p:ph idx="1"/>
          </p:nvPr>
        </p:nvSpPr>
        <p:spPr>
          <a:xfrm>
            <a:off x="3962400" y="1285875"/>
            <a:ext cx="8229600" cy="5105400"/>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dirty="0"/>
              <a:t>Ear barotrauma is a condition that cause ear discomfort due to pressure change.</a:t>
            </a:r>
          </a:p>
          <a:p>
            <a:endParaRPr lang="en-US" dirty="0"/>
          </a:p>
          <a:p>
            <a:r>
              <a:rPr lang="en-US" dirty="0"/>
              <a:t>In each ear there is a tube that connects the middle of your ear to your throat and nose. It also helps regulate ear pressure.</a:t>
            </a:r>
          </a:p>
          <a:p>
            <a:endParaRPr lang="en-US" dirty="0"/>
          </a:p>
          <a:p>
            <a:r>
              <a:rPr lang="en-US" dirty="0"/>
              <a:t>This tube is called the Eustachian tube. When the tube is blocked, you may experience ear barotrauma. </a:t>
            </a:r>
          </a:p>
        </p:txBody>
      </p:sp>
      <p:sp>
        <p:nvSpPr>
          <p:cNvPr id="4" name="Slide Number Placeholder 3">
            <a:extLst>
              <a:ext uri="{FF2B5EF4-FFF2-40B4-BE49-F238E27FC236}">
                <a16:creationId xmlns:a16="http://schemas.microsoft.com/office/drawing/2014/main" id="{0C2CD677-F98E-EDE1-4CD6-C8575B080425}"/>
              </a:ext>
            </a:extLst>
          </p:cNvPr>
          <p:cNvSpPr>
            <a:spLocks noGrp="1"/>
          </p:cNvSpPr>
          <p:nvPr>
            <p:ph type="sldNum" sz="quarter" idx="12"/>
          </p:nvPr>
        </p:nvSpPr>
        <p:spPr/>
        <p:txBody>
          <a:bodyPr/>
          <a:lstStyle/>
          <a:p>
            <a:fld id="{68AED0BF-B613-4EA2-A21D-6A60A5241C27}" type="slidenum">
              <a:rPr lang="en-IN" smtClean="0"/>
              <a:t>20</a:t>
            </a:fld>
            <a:endParaRPr lang="en-IN"/>
          </a:p>
        </p:txBody>
      </p:sp>
    </p:spTree>
    <p:extLst>
      <p:ext uri="{BB962C8B-B14F-4D97-AF65-F5344CB8AC3E}">
        <p14:creationId xmlns:p14="http://schemas.microsoft.com/office/powerpoint/2010/main" val="308378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0">
            <a:scrgbClr r="0" g="0" b="0"/>
          </a:lnRef>
          <a:fillRef idx="1002">
            <a:schemeClr val="dk2"/>
          </a:fillRef>
          <a:effectRef idx="0">
            <a:scrgbClr r="0" g="0" b="0"/>
          </a:effectRef>
          <a:fontRef idx="major"/>
        </p:style>
        <p:txBody>
          <a:bodyPr>
            <a:normAutofit/>
          </a:bodyPr>
          <a:lstStyle/>
          <a:p>
            <a:r>
              <a:rPr lang="en-US" sz="4000" b="1" dirty="0">
                <a:solidFill>
                  <a:srgbClr val="C00000"/>
                </a:solidFill>
              </a:rPr>
              <a:t>SYMPTOMS</a:t>
            </a:r>
            <a:r>
              <a:rPr lang="en-US" sz="4000" dirty="0">
                <a:solidFill>
                  <a:srgbClr val="C00000"/>
                </a:solidFill>
              </a:rPr>
              <a:t> </a:t>
            </a:r>
          </a:p>
        </p:txBody>
      </p:sp>
      <p:sp>
        <p:nvSpPr>
          <p:cNvPr id="3" name="Content Placeholder 2"/>
          <p:cNvSpPr>
            <a:spLocks noGrp="1"/>
          </p:cNvSpPr>
          <p:nvPr>
            <p:ph idx="1"/>
          </p:nvPr>
        </p:nvSpPr>
        <p:spPr>
          <a:xfrm>
            <a:off x="4591050" y="1205707"/>
            <a:ext cx="7600950" cy="4724400"/>
          </a:xfr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a:lstStyle/>
          <a:p>
            <a:r>
              <a:rPr lang="en-US" dirty="0"/>
              <a:t>Dizziness</a:t>
            </a:r>
          </a:p>
          <a:p>
            <a:endParaRPr lang="en-US" dirty="0"/>
          </a:p>
          <a:p>
            <a:r>
              <a:rPr lang="en-US" dirty="0"/>
              <a:t>General ear discomfort</a:t>
            </a:r>
          </a:p>
          <a:p>
            <a:endParaRPr lang="en-US" dirty="0"/>
          </a:p>
          <a:p>
            <a:r>
              <a:rPr lang="en-US" dirty="0"/>
              <a:t>Slight hearing loss or difficulty hearing</a:t>
            </a:r>
          </a:p>
          <a:p>
            <a:endParaRPr lang="en-US" dirty="0"/>
          </a:p>
          <a:p>
            <a:r>
              <a:rPr lang="en-US" dirty="0"/>
              <a:t>Stuffiness or fullness in the ear</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5288" y="0"/>
            <a:ext cx="36576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F7A971F2-9320-C56A-BB23-B69904617826}"/>
              </a:ext>
            </a:extLst>
          </p:cNvPr>
          <p:cNvSpPr>
            <a:spLocks noGrp="1"/>
          </p:cNvSpPr>
          <p:nvPr>
            <p:ph type="sldNum" sz="quarter" idx="12"/>
          </p:nvPr>
        </p:nvSpPr>
        <p:spPr/>
        <p:txBody>
          <a:bodyPr/>
          <a:lstStyle/>
          <a:p>
            <a:fld id="{68AED0BF-B613-4EA2-A21D-6A60A5241C27}" type="slidenum">
              <a:rPr lang="en-IN" smtClean="0"/>
              <a:t>21</a:t>
            </a:fld>
            <a:endParaRPr lang="en-IN"/>
          </a:p>
        </p:txBody>
      </p:sp>
    </p:spTree>
    <p:extLst>
      <p:ext uri="{BB962C8B-B14F-4D97-AF65-F5344CB8AC3E}">
        <p14:creationId xmlns:p14="http://schemas.microsoft.com/office/powerpoint/2010/main" val="381432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000" b="1" dirty="0">
                <a:solidFill>
                  <a:srgbClr val="C00000"/>
                </a:solidFill>
              </a:rPr>
              <a:t>CAUSE OF EAR BAROTRAUMA</a:t>
            </a:r>
          </a:p>
        </p:txBody>
      </p:sp>
      <p:sp>
        <p:nvSpPr>
          <p:cNvPr id="3" name="Content Placeholder 2"/>
          <p:cNvSpPr>
            <a:spLocks noGrp="1"/>
          </p:cNvSpPr>
          <p:nvPr>
            <p:ph idx="1"/>
          </p:nvPr>
        </p:nvSpPr>
        <p:spPr>
          <a:xfrm>
            <a:off x="4785064" y="1051093"/>
            <a:ext cx="7406936" cy="5280318"/>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r>
              <a:rPr lang="en-US" dirty="0"/>
              <a:t>Eustachian tube blockage is one of the cause of ear barotrauma.</a:t>
            </a:r>
          </a:p>
          <a:p>
            <a:endParaRPr lang="en-US" dirty="0"/>
          </a:p>
          <a:p>
            <a:r>
              <a:rPr lang="en-US" dirty="0"/>
              <a:t>Scuba diving</a:t>
            </a:r>
          </a:p>
          <a:p>
            <a:endParaRPr lang="en-US" dirty="0"/>
          </a:p>
          <a:p>
            <a:r>
              <a:rPr lang="en-US" dirty="0"/>
              <a:t>Hiking</a:t>
            </a:r>
          </a:p>
          <a:p>
            <a:endParaRPr lang="en-US" dirty="0"/>
          </a:p>
          <a:p>
            <a:r>
              <a:rPr lang="en-US" dirty="0"/>
              <a:t>Pressure underwater (first 14 feet)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402" y="2253457"/>
            <a:ext cx="3595551"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76BD103C-78EE-6691-6E5B-263443F8C37A}"/>
              </a:ext>
            </a:extLst>
          </p:cNvPr>
          <p:cNvSpPr>
            <a:spLocks noGrp="1"/>
          </p:cNvSpPr>
          <p:nvPr>
            <p:ph type="sldNum" sz="quarter" idx="12"/>
          </p:nvPr>
        </p:nvSpPr>
        <p:spPr/>
        <p:txBody>
          <a:bodyPr/>
          <a:lstStyle/>
          <a:p>
            <a:fld id="{68AED0BF-B613-4EA2-A21D-6A60A5241C27}" type="slidenum">
              <a:rPr lang="en-IN" smtClean="0"/>
              <a:t>22</a:t>
            </a:fld>
            <a:endParaRPr lang="en-IN"/>
          </a:p>
        </p:txBody>
      </p:sp>
    </p:spTree>
    <p:extLst>
      <p:ext uri="{BB962C8B-B14F-4D97-AF65-F5344CB8AC3E}">
        <p14:creationId xmlns:p14="http://schemas.microsoft.com/office/powerpoint/2010/main" val="321387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0301"/>
            <a:ext cx="3857625" cy="114300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000" b="1" dirty="0">
                <a:solidFill>
                  <a:srgbClr val="C00000"/>
                </a:solidFill>
              </a:rPr>
              <a:t>EAR BAROTRAUMA TREATMENT</a:t>
            </a:r>
          </a:p>
        </p:txBody>
      </p:sp>
      <p:sp>
        <p:nvSpPr>
          <p:cNvPr id="3" name="Content Placeholder 2"/>
          <p:cNvSpPr>
            <a:spLocks noGrp="1"/>
          </p:cNvSpPr>
          <p:nvPr>
            <p:ph idx="1"/>
          </p:nvPr>
        </p:nvSpPr>
        <p:spPr>
          <a:xfrm>
            <a:off x="3962400" y="1074420"/>
            <a:ext cx="8229600" cy="5105400"/>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dirty="0"/>
              <a:t>Most cases of ear barotrauma generally heal without medical intervention. There are some self-care step you can take for immediate relief.</a:t>
            </a:r>
          </a:p>
          <a:p>
            <a:endParaRPr lang="en-US" dirty="0"/>
          </a:p>
          <a:p>
            <a:r>
              <a:rPr lang="en-US" dirty="0"/>
              <a:t>Yawning</a:t>
            </a:r>
          </a:p>
          <a:p>
            <a:endParaRPr lang="en-US" dirty="0"/>
          </a:p>
          <a:p>
            <a:r>
              <a:rPr lang="en-US" dirty="0"/>
              <a:t>Chewing gum</a:t>
            </a:r>
          </a:p>
          <a:p>
            <a:endParaRPr lang="en-US" dirty="0"/>
          </a:p>
          <a:p>
            <a:r>
              <a:rPr lang="en-US" dirty="0"/>
              <a:t>Practicing breathing exercises.</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915" y="2400301"/>
            <a:ext cx="4343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DD8C2545-3E18-11B5-1D7C-44545787F37F}"/>
              </a:ext>
            </a:extLst>
          </p:cNvPr>
          <p:cNvSpPr>
            <a:spLocks noGrp="1"/>
          </p:cNvSpPr>
          <p:nvPr>
            <p:ph type="sldNum" sz="quarter" idx="12"/>
          </p:nvPr>
        </p:nvSpPr>
        <p:spPr/>
        <p:txBody>
          <a:bodyPr/>
          <a:lstStyle/>
          <a:p>
            <a:fld id="{68AED0BF-B613-4EA2-A21D-6A60A5241C27}" type="slidenum">
              <a:rPr lang="en-IN" smtClean="0"/>
              <a:t>23</a:t>
            </a:fld>
            <a:endParaRPr lang="en-IN"/>
          </a:p>
        </p:txBody>
      </p:sp>
    </p:spTree>
    <p:extLst>
      <p:ext uri="{BB962C8B-B14F-4D97-AF65-F5344CB8AC3E}">
        <p14:creationId xmlns:p14="http://schemas.microsoft.com/office/powerpoint/2010/main" val="3983857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3038"/>
            <a:ext cx="3790950" cy="1325562"/>
          </a:xfr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Autofit/>
          </a:bodyPr>
          <a:lstStyle/>
          <a:p>
            <a:r>
              <a:rPr lang="en-US" sz="4000" b="1" dirty="0">
                <a:solidFill>
                  <a:srgbClr val="C00000"/>
                </a:solidFill>
              </a:rPr>
              <a:t>PULMONARY OVER INFLATION SYNDROME  </a:t>
            </a:r>
          </a:p>
        </p:txBody>
      </p:sp>
      <p:sp>
        <p:nvSpPr>
          <p:cNvPr id="3" name="Content Placeholder 2"/>
          <p:cNvSpPr>
            <a:spLocks noGrp="1"/>
          </p:cNvSpPr>
          <p:nvPr>
            <p:ph idx="1"/>
          </p:nvPr>
        </p:nvSpPr>
        <p:spPr>
          <a:xfrm>
            <a:off x="3790950" y="1790700"/>
            <a:ext cx="5734050" cy="411861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en-US" dirty="0"/>
              <a:t>Pulmonary over inflation syndrome (POIS) is a group of barotrauma related diseases caused by the expansion of gas trapped in the lung, or over pressurization of the lung with subsequent over expansion and rupture  of the alveolar air sacs. </a:t>
            </a: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1855416"/>
            <a:ext cx="2571750" cy="376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17F47888-3D3B-560A-65B0-D36867DFEF3C}"/>
              </a:ext>
            </a:extLst>
          </p:cNvPr>
          <p:cNvSpPr>
            <a:spLocks noGrp="1"/>
          </p:cNvSpPr>
          <p:nvPr>
            <p:ph type="sldNum" sz="quarter" idx="12"/>
          </p:nvPr>
        </p:nvSpPr>
        <p:spPr/>
        <p:txBody>
          <a:bodyPr/>
          <a:lstStyle/>
          <a:p>
            <a:fld id="{68AED0BF-B613-4EA2-A21D-6A60A5241C27}" type="slidenum">
              <a:rPr lang="en-IN" smtClean="0"/>
              <a:t>24</a:t>
            </a:fld>
            <a:endParaRPr lang="en-IN"/>
          </a:p>
        </p:txBody>
      </p:sp>
    </p:spTree>
    <p:extLst>
      <p:ext uri="{BB962C8B-B14F-4D97-AF65-F5344CB8AC3E}">
        <p14:creationId xmlns:p14="http://schemas.microsoft.com/office/powerpoint/2010/main" val="3537012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a:normAutofit/>
          </a:bodyPr>
          <a:lstStyle/>
          <a:p>
            <a:r>
              <a:rPr lang="en-US" sz="4000" b="1" dirty="0">
                <a:solidFill>
                  <a:srgbClr val="C00000"/>
                </a:solidFill>
              </a:rPr>
              <a:t>CAUSES</a:t>
            </a:r>
          </a:p>
        </p:txBody>
      </p:sp>
      <p:sp>
        <p:nvSpPr>
          <p:cNvPr id="3" name="Content Placeholder 2"/>
          <p:cNvSpPr>
            <a:spLocks noGrp="1"/>
          </p:cNvSpPr>
          <p:nvPr>
            <p:ph idx="1"/>
          </p:nvPr>
        </p:nvSpPr>
        <p:spPr>
          <a:xfrm>
            <a:off x="3848100" y="1624806"/>
            <a:ext cx="8061960" cy="4752975"/>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lstStyle/>
          <a:p>
            <a:r>
              <a:rPr lang="en-US" dirty="0"/>
              <a:t>Breath  holding during ascent.</a:t>
            </a:r>
          </a:p>
          <a:p>
            <a:endParaRPr lang="en-US" dirty="0"/>
          </a:p>
          <a:p>
            <a:r>
              <a:rPr lang="en-US" dirty="0"/>
              <a:t>Inhaling while pushing purge button.</a:t>
            </a:r>
          </a:p>
          <a:p>
            <a:endParaRPr lang="en-US" dirty="0"/>
          </a:p>
          <a:p>
            <a:r>
              <a:rPr lang="en-US" dirty="0"/>
              <a:t>Rapid uncontrolled ascent (blow-up)</a:t>
            </a:r>
          </a:p>
          <a:p>
            <a:endParaRPr lang="en-US" dirty="0"/>
          </a:p>
          <a:p>
            <a:r>
              <a:rPr lang="en-US" dirty="0"/>
              <a:t>Air trapped in lung. </a:t>
            </a:r>
          </a:p>
        </p:txBody>
      </p:sp>
      <p:sp>
        <p:nvSpPr>
          <p:cNvPr id="4" name="Slide Number Placeholder 3">
            <a:extLst>
              <a:ext uri="{FF2B5EF4-FFF2-40B4-BE49-F238E27FC236}">
                <a16:creationId xmlns:a16="http://schemas.microsoft.com/office/drawing/2014/main" id="{431C0FA2-9F69-5481-E1E6-6E351306FB05}"/>
              </a:ext>
            </a:extLst>
          </p:cNvPr>
          <p:cNvSpPr>
            <a:spLocks noGrp="1"/>
          </p:cNvSpPr>
          <p:nvPr>
            <p:ph type="sldNum" sz="quarter" idx="12"/>
          </p:nvPr>
        </p:nvSpPr>
        <p:spPr/>
        <p:txBody>
          <a:bodyPr/>
          <a:lstStyle/>
          <a:p>
            <a:fld id="{68AED0BF-B613-4EA2-A21D-6A60A5241C27}" type="slidenum">
              <a:rPr lang="en-IN" smtClean="0"/>
              <a:t>25</a:t>
            </a:fld>
            <a:endParaRPr lang="en-IN"/>
          </a:p>
        </p:txBody>
      </p:sp>
    </p:spTree>
    <p:extLst>
      <p:ext uri="{BB962C8B-B14F-4D97-AF65-F5344CB8AC3E}">
        <p14:creationId xmlns:p14="http://schemas.microsoft.com/office/powerpoint/2010/main" val="2590057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6206"/>
            <a:ext cx="4720238" cy="1325563"/>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000" b="1" dirty="0">
                <a:solidFill>
                  <a:srgbClr val="C00000"/>
                </a:solidFill>
              </a:rPr>
              <a:t>PNEUMOTHORAX</a:t>
            </a:r>
            <a:r>
              <a:rPr lang="en-US" sz="4000" dirty="0">
                <a:solidFill>
                  <a:srgbClr val="C00000"/>
                </a:solidFill>
              </a:rPr>
              <a:t> </a:t>
            </a:r>
          </a:p>
        </p:txBody>
      </p:sp>
      <p:sp>
        <p:nvSpPr>
          <p:cNvPr id="3" name="Content Placeholder 2"/>
          <p:cNvSpPr>
            <a:spLocks noGrp="1"/>
          </p:cNvSpPr>
          <p:nvPr>
            <p:ph idx="1"/>
          </p:nvPr>
        </p:nvSpPr>
        <p:spPr>
          <a:xfrm>
            <a:off x="4720238" y="914400"/>
            <a:ext cx="3739163" cy="5029200"/>
          </a:xfr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r>
              <a:rPr lang="en-US" dirty="0"/>
              <a:t>Pneumothorax is the medical term for a collapsed lung.</a:t>
            </a:r>
          </a:p>
          <a:p>
            <a:pPr algn="just"/>
            <a:r>
              <a:rPr lang="en-US" dirty="0"/>
              <a:t>Pneumothorax occurs  when air enters the space around your lungs.</a:t>
            </a:r>
          </a:p>
          <a:p>
            <a:pPr algn="just"/>
            <a:r>
              <a:rPr lang="en-US" dirty="0"/>
              <a:t>Pneumothorax can be a complete lung collapse or a collapse of only a portion of lung.</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9694" y="914400"/>
            <a:ext cx="3212306"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0353826D-7AB1-B3BC-DE23-E04D235005E4}"/>
              </a:ext>
            </a:extLst>
          </p:cNvPr>
          <p:cNvSpPr>
            <a:spLocks noGrp="1"/>
          </p:cNvSpPr>
          <p:nvPr>
            <p:ph type="sldNum" sz="quarter" idx="12"/>
          </p:nvPr>
        </p:nvSpPr>
        <p:spPr/>
        <p:txBody>
          <a:bodyPr/>
          <a:lstStyle/>
          <a:p>
            <a:fld id="{68AED0BF-B613-4EA2-A21D-6A60A5241C27}" type="slidenum">
              <a:rPr lang="en-IN" smtClean="0"/>
              <a:t>26</a:t>
            </a:fld>
            <a:endParaRPr lang="en-IN"/>
          </a:p>
        </p:txBody>
      </p:sp>
    </p:spTree>
    <p:extLst>
      <p:ext uri="{BB962C8B-B14F-4D97-AF65-F5344CB8AC3E}">
        <p14:creationId xmlns:p14="http://schemas.microsoft.com/office/powerpoint/2010/main" val="3587249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4275"/>
            <a:ext cx="3848100" cy="114300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a:solidFill>
                  <a:srgbClr val="C00000"/>
                </a:solidFill>
              </a:rPr>
              <a:t>  SYMPTOMS </a:t>
            </a:r>
          </a:p>
        </p:txBody>
      </p:sp>
      <p:sp>
        <p:nvSpPr>
          <p:cNvPr id="3" name="Content Placeholder 2"/>
          <p:cNvSpPr>
            <a:spLocks noGrp="1"/>
          </p:cNvSpPr>
          <p:nvPr>
            <p:ph idx="1"/>
          </p:nvPr>
        </p:nvSpPr>
        <p:spPr>
          <a:xfrm>
            <a:off x="4248149" y="1444625"/>
            <a:ext cx="5915025" cy="4527550"/>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pPr algn="just"/>
            <a:r>
              <a:rPr lang="en-US" sz="2400" dirty="0"/>
              <a:t>A sudden attack of chest pain is often the first symptoms.</a:t>
            </a:r>
          </a:p>
          <a:p>
            <a:pPr algn="just"/>
            <a:endParaRPr lang="en-US" sz="2400" dirty="0"/>
          </a:p>
          <a:p>
            <a:pPr algn="just"/>
            <a:r>
              <a:rPr lang="en-US" sz="2400" dirty="0"/>
              <a:t>Shortness of breath</a:t>
            </a:r>
          </a:p>
          <a:p>
            <a:pPr algn="just"/>
            <a:endParaRPr lang="en-US" sz="2400" dirty="0"/>
          </a:p>
          <a:p>
            <a:pPr algn="just"/>
            <a:r>
              <a:rPr lang="en-US" sz="2400" dirty="0"/>
              <a:t>Cyanosis </a:t>
            </a:r>
          </a:p>
          <a:p>
            <a:pPr algn="just"/>
            <a:endParaRPr lang="en-US" sz="2400" dirty="0"/>
          </a:p>
          <a:p>
            <a:pPr algn="just"/>
            <a:r>
              <a:rPr lang="en-US" sz="2400" dirty="0"/>
              <a:t>Tightness in the  chest</a:t>
            </a:r>
          </a:p>
          <a:p>
            <a:pPr marL="0" indent="0" algn="just">
              <a:buNone/>
            </a:pPr>
            <a:endParaRPr lang="en-US" sz="2400" dirty="0"/>
          </a:p>
          <a:p>
            <a:pPr algn="just"/>
            <a:r>
              <a:rPr lang="en-US" sz="2400" dirty="0"/>
              <a:t>Breaking out in a cold sweat</a:t>
            </a:r>
          </a:p>
          <a:p>
            <a:pPr algn="just"/>
            <a:endParaRPr lang="en-US" sz="2400" dirty="0"/>
          </a:p>
          <a:p>
            <a:pPr algn="just"/>
            <a:endParaRPr lang="en-US" sz="24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725" y="2095499"/>
            <a:ext cx="3619500"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8ABDB2D3-E190-ABF6-F406-36568173EAFA}"/>
              </a:ext>
            </a:extLst>
          </p:cNvPr>
          <p:cNvSpPr>
            <a:spLocks noGrp="1"/>
          </p:cNvSpPr>
          <p:nvPr>
            <p:ph type="sldNum" sz="quarter" idx="12"/>
          </p:nvPr>
        </p:nvSpPr>
        <p:spPr/>
        <p:txBody>
          <a:bodyPr/>
          <a:lstStyle/>
          <a:p>
            <a:fld id="{68AED0BF-B613-4EA2-A21D-6A60A5241C27}" type="slidenum">
              <a:rPr lang="en-IN" smtClean="0"/>
              <a:t>27</a:t>
            </a:fld>
            <a:endParaRPr lang="en-IN"/>
          </a:p>
        </p:txBody>
      </p:sp>
    </p:spTree>
    <p:extLst>
      <p:ext uri="{BB962C8B-B14F-4D97-AF65-F5344CB8AC3E}">
        <p14:creationId xmlns:p14="http://schemas.microsoft.com/office/powerpoint/2010/main" val="381278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a:solidFill>
                  <a:srgbClr val="C00000"/>
                </a:solidFill>
              </a:rPr>
              <a:t>  DROWNING </a:t>
            </a:r>
          </a:p>
        </p:txBody>
      </p:sp>
      <p:sp>
        <p:nvSpPr>
          <p:cNvPr id="5" name="Content Placeholder 4"/>
          <p:cNvSpPr>
            <a:spLocks noGrp="1"/>
          </p:cNvSpPr>
          <p:nvPr>
            <p:ph idx="1"/>
          </p:nvPr>
        </p:nvSpPr>
        <p:spPr>
          <a:xfrm>
            <a:off x="4785064" y="896645"/>
            <a:ext cx="7406936" cy="2341855"/>
          </a:xfrm>
          <a:solidFill>
            <a:schemeClr val="bg1"/>
          </a:solidFill>
          <a:ln>
            <a:solidFill>
              <a:schemeClr val="bg1"/>
            </a:solidFill>
          </a:ln>
        </p:spPr>
        <p:txBody>
          <a:bodyPr/>
          <a:lstStyle/>
          <a:p>
            <a:pPr algn="just"/>
            <a:r>
              <a:rPr lang="en-US" dirty="0"/>
              <a:t>Drowning is the condition when the victim inhales or ingests water through his/her respiratory tract or alimentary tract.</a:t>
            </a:r>
          </a:p>
          <a:p>
            <a:pPr algn="just"/>
            <a:r>
              <a:rPr lang="en-US" dirty="0"/>
              <a:t>Death occurs within 24 hrs. due to suffocation.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4449" y="3505200"/>
            <a:ext cx="6939563" cy="21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06DA3710-2228-F940-28A9-25D68617045A}"/>
              </a:ext>
            </a:extLst>
          </p:cNvPr>
          <p:cNvSpPr>
            <a:spLocks noGrp="1"/>
          </p:cNvSpPr>
          <p:nvPr>
            <p:ph type="sldNum" sz="quarter" idx="12"/>
          </p:nvPr>
        </p:nvSpPr>
        <p:spPr/>
        <p:txBody>
          <a:bodyPr/>
          <a:lstStyle/>
          <a:p>
            <a:fld id="{68AED0BF-B613-4EA2-A21D-6A60A5241C27}" type="slidenum">
              <a:rPr lang="en-IN" smtClean="0"/>
              <a:t>28</a:t>
            </a:fld>
            <a:endParaRPr lang="en-IN"/>
          </a:p>
        </p:txBody>
      </p:sp>
    </p:spTree>
    <p:extLst>
      <p:ext uri="{BB962C8B-B14F-4D97-AF65-F5344CB8AC3E}">
        <p14:creationId xmlns:p14="http://schemas.microsoft.com/office/powerpoint/2010/main" val="3136699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2857500"/>
            <a:ext cx="3933825" cy="114300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sz="4800" b="1" dirty="0">
                <a:solidFill>
                  <a:srgbClr val="C00000"/>
                </a:solidFill>
              </a:rPr>
              <a:t>CAUSES</a:t>
            </a:r>
          </a:p>
        </p:txBody>
      </p:sp>
      <p:sp>
        <p:nvSpPr>
          <p:cNvPr id="3" name="Content Placeholder 2"/>
          <p:cNvSpPr>
            <a:spLocks noGrp="1"/>
          </p:cNvSpPr>
          <p:nvPr>
            <p:ph idx="1"/>
          </p:nvPr>
        </p:nvSpPr>
        <p:spPr>
          <a:xfrm>
            <a:off x="4305300" y="1343025"/>
            <a:ext cx="7886700" cy="48768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dirty="0"/>
              <a:t>Suicide</a:t>
            </a:r>
          </a:p>
          <a:p>
            <a:pPr algn="just"/>
            <a:endParaRPr lang="en-US" dirty="0"/>
          </a:p>
          <a:p>
            <a:pPr algn="just"/>
            <a:r>
              <a:rPr lang="en-US" dirty="0"/>
              <a:t>Seizure, unconscious near water.</a:t>
            </a:r>
          </a:p>
          <a:p>
            <a:pPr algn="just"/>
            <a:endParaRPr lang="en-US" dirty="0"/>
          </a:p>
          <a:p>
            <a:pPr algn="just"/>
            <a:r>
              <a:rPr lang="en-US" dirty="0"/>
              <a:t>Drowning in swimming pool.</a:t>
            </a:r>
          </a:p>
          <a:p>
            <a:pPr algn="just"/>
            <a:endParaRPr lang="en-US" dirty="0"/>
          </a:p>
          <a:p>
            <a:pPr algn="just"/>
            <a:r>
              <a:rPr lang="en-US" dirty="0"/>
              <a:t>Small children have drowning in bath tubs.</a:t>
            </a:r>
          </a:p>
          <a:p>
            <a:pPr algn="just"/>
            <a:endParaRPr lang="en-US" dirty="0"/>
          </a:p>
          <a:p>
            <a:pPr algn="just"/>
            <a:r>
              <a:rPr lang="en-US" dirty="0"/>
              <a:t>Fall during boating.</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C0086D76-523E-7A46-6D5F-38D37A54E7AB}"/>
              </a:ext>
            </a:extLst>
          </p:cNvPr>
          <p:cNvSpPr>
            <a:spLocks noGrp="1"/>
          </p:cNvSpPr>
          <p:nvPr>
            <p:ph type="sldNum" sz="quarter" idx="12"/>
          </p:nvPr>
        </p:nvSpPr>
        <p:spPr/>
        <p:txBody>
          <a:bodyPr/>
          <a:lstStyle/>
          <a:p>
            <a:fld id="{68AED0BF-B613-4EA2-A21D-6A60A5241C27}" type="slidenum">
              <a:rPr lang="en-IN" smtClean="0"/>
              <a:t>29</a:t>
            </a:fld>
            <a:endParaRPr lang="en-IN"/>
          </a:p>
        </p:txBody>
      </p:sp>
    </p:spTree>
    <p:extLst>
      <p:ext uri="{BB962C8B-B14F-4D97-AF65-F5344CB8AC3E}">
        <p14:creationId xmlns:p14="http://schemas.microsoft.com/office/powerpoint/2010/main" val="16931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mn-lt"/>
                <a:ea typeface="+mn-ea"/>
                <a:cs typeface="+mn-cs"/>
              </a:rPr>
              <a:t>UNDERWATER</a:t>
            </a:r>
            <a:r>
              <a:rPr kumimoji="0" lang="en-US" sz="4800" b="1" i="0" u="none" strike="noStrike" kern="1200" cap="none" spc="0" normalizeH="0" baseline="0" noProof="0" dirty="0">
                <a:ln>
                  <a:noFill/>
                </a:ln>
                <a:solidFill>
                  <a:srgbClr val="C00000"/>
                </a:solidFill>
                <a:effectLst/>
                <a:uLnTx/>
                <a:uFillTx/>
                <a:latin typeface="+mn-lt"/>
                <a:ea typeface="+mn-ea"/>
                <a:cs typeface="+mn-cs"/>
              </a:rPr>
              <a:t> DIVING</a:t>
            </a:r>
          </a:p>
        </p:txBody>
      </p:sp>
      <p:sp>
        <p:nvSpPr>
          <p:cNvPr id="3" name="Content Placeholder 2"/>
          <p:cNvSpPr>
            <a:spLocks noGrp="1"/>
          </p:cNvSpPr>
          <p:nvPr>
            <p:ph idx="1"/>
          </p:nvPr>
        </p:nvSpPr>
        <p:spPr>
          <a:xfrm>
            <a:off x="4657077" y="1623061"/>
            <a:ext cx="7406936" cy="411099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dk1"/>
                </a:solidFill>
                <a:effectLst/>
                <a:uLnTx/>
                <a:uFillTx/>
                <a:latin typeface="+mn-lt"/>
                <a:ea typeface="+mn-ea"/>
                <a:cs typeface="+mn-cs"/>
              </a:rPr>
              <a:t>When human beings descend beneath the water, the pressure around them increases greatly.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dk1"/>
                </a:solidFill>
                <a:effectLst/>
                <a:uLnTx/>
                <a:uFillTx/>
                <a:latin typeface="+mn-lt"/>
                <a:ea typeface="+mn-ea"/>
                <a:cs typeface="+mn-cs"/>
              </a:rPr>
              <a:t>To keep the lung from collapsing, air must be supplied at very high pressure to keep them inflated.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4" name="Slide Number Placeholder 3">
            <a:extLst>
              <a:ext uri="{FF2B5EF4-FFF2-40B4-BE49-F238E27FC236}">
                <a16:creationId xmlns:a16="http://schemas.microsoft.com/office/drawing/2014/main" id="{86CFA629-04CB-A743-7289-BA10EB7315F4}"/>
              </a:ext>
            </a:extLst>
          </p:cNvPr>
          <p:cNvSpPr>
            <a:spLocks noGrp="1"/>
          </p:cNvSpPr>
          <p:nvPr>
            <p:ph type="sldNum" sz="quarter" idx="12"/>
          </p:nvPr>
        </p:nvSpPr>
        <p:spPr/>
        <p:txBody>
          <a:bodyPr/>
          <a:lstStyle/>
          <a:p>
            <a:fld id="{68AED0BF-B613-4EA2-A21D-6A60A5241C27}" type="slidenum">
              <a:rPr lang="en-IN" smtClean="0"/>
              <a:t>3</a:t>
            </a:fld>
            <a:endParaRPr lang="en-IN"/>
          </a:p>
        </p:txBody>
      </p:sp>
    </p:spTree>
    <p:extLst>
      <p:ext uri="{BB962C8B-B14F-4D97-AF65-F5344CB8AC3E}">
        <p14:creationId xmlns:p14="http://schemas.microsoft.com/office/powerpoint/2010/main" val="149238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txBody>
          <a:bodyPr>
            <a:normAutofit/>
          </a:bodyPr>
          <a:lstStyle/>
          <a:p>
            <a:pPr algn="ctr"/>
            <a:r>
              <a:rPr lang="en-US" sz="4000" b="1" dirty="0">
                <a:solidFill>
                  <a:srgbClr val="C00000"/>
                </a:solidFill>
              </a:rPr>
              <a:t>SIGN &amp; SYMPTOMS</a:t>
            </a:r>
          </a:p>
        </p:txBody>
      </p:sp>
      <p:sp>
        <p:nvSpPr>
          <p:cNvPr id="3" name="Content Placeholder 2"/>
          <p:cNvSpPr>
            <a:spLocks noGrp="1"/>
          </p:cNvSpPr>
          <p:nvPr>
            <p:ph idx="1"/>
          </p:nvPr>
        </p:nvSpPr>
        <p:spPr>
          <a:xfrm>
            <a:off x="4610100" y="1562894"/>
            <a:ext cx="7541396" cy="4876800"/>
          </a:xfr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dirty="0"/>
              <a:t>Body is wet, cold hands and legs.</a:t>
            </a:r>
          </a:p>
          <a:p>
            <a:pPr algn="just"/>
            <a:r>
              <a:rPr lang="en-US" dirty="0"/>
              <a:t>Bluish discoloration of body especially lips.</a:t>
            </a:r>
          </a:p>
          <a:p>
            <a:pPr algn="just"/>
            <a:r>
              <a:rPr lang="en-US" dirty="0"/>
              <a:t>Frothy discharge from mouth, vomiting.</a:t>
            </a:r>
          </a:p>
          <a:p>
            <a:pPr algn="just"/>
            <a:r>
              <a:rPr lang="en-US" dirty="0"/>
              <a:t>Increased / decreased rate of breathing / absent breathing.</a:t>
            </a:r>
          </a:p>
          <a:p>
            <a:pPr algn="just"/>
            <a:r>
              <a:rPr lang="en-US" dirty="0"/>
              <a:t>Abnormal sound.</a:t>
            </a:r>
          </a:p>
          <a:p>
            <a:pPr algn="just"/>
            <a:r>
              <a:rPr lang="en-US" dirty="0"/>
              <a:t>Decreased heart rate.</a:t>
            </a:r>
          </a:p>
          <a:p>
            <a:pPr algn="just"/>
            <a:r>
              <a:rPr lang="en-US" dirty="0"/>
              <a:t>No breathing and no pulse.</a:t>
            </a:r>
          </a:p>
        </p:txBody>
      </p:sp>
      <p:sp>
        <p:nvSpPr>
          <p:cNvPr id="4" name="Slide Number Placeholder 3">
            <a:extLst>
              <a:ext uri="{FF2B5EF4-FFF2-40B4-BE49-F238E27FC236}">
                <a16:creationId xmlns:a16="http://schemas.microsoft.com/office/drawing/2014/main" id="{AC7CE435-4959-28DC-8692-22B5EE00AA1C}"/>
              </a:ext>
            </a:extLst>
          </p:cNvPr>
          <p:cNvSpPr>
            <a:spLocks noGrp="1"/>
          </p:cNvSpPr>
          <p:nvPr>
            <p:ph type="sldNum" sz="quarter" idx="12"/>
          </p:nvPr>
        </p:nvSpPr>
        <p:spPr/>
        <p:txBody>
          <a:bodyPr/>
          <a:lstStyle/>
          <a:p>
            <a:fld id="{68AED0BF-B613-4EA2-A21D-6A60A5241C27}" type="slidenum">
              <a:rPr lang="en-IN" smtClean="0"/>
              <a:t>30</a:t>
            </a:fld>
            <a:endParaRPr lang="en-IN"/>
          </a:p>
        </p:txBody>
      </p:sp>
    </p:spTree>
    <p:extLst>
      <p:ext uri="{BB962C8B-B14F-4D97-AF65-F5344CB8AC3E}">
        <p14:creationId xmlns:p14="http://schemas.microsoft.com/office/powerpoint/2010/main" val="2552643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8" y="2675731"/>
            <a:ext cx="4301138" cy="1325563"/>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000" b="1" dirty="0">
                <a:solidFill>
                  <a:srgbClr val="C00000"/>
                </a:solidFill>
              </a:rPr>
              <a:t>FIRST AID MANAGEMENT</a:t>
            </a:r>
          </a:p>
        </p:txBody>
      </p:sp>
      <p:sp>
        <p:nvSpPr>
          <p:cNvPr id="3" name="Content Placeholder 2"/>
          <p:cNvSpPr>
            <a:spLocks noGrp="1"/>
          </p:cNvSpPr>
          <p:nvPr>
            <p:ph idx="1"/>
          </p:nvPr>
        </p:nvSpPr>
        <p:spPr>
          <a:xfrm>
            <a:off x="3914775" y="900112"/>
            <a:ext cx="4478846" cy="48006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dirty="0"/>
              <a:t>During drowning </a:t>
            </a:r>
          </a:p>
          <a:p>
            <a:pPr marL="0" indent="0" algn="just">
              <a:buNone/>
            </a:pPr>
            <a:endParaRPr lang="en-US" dirty="0"/>
          </a:p>
          <a:p>
            <a:pPr algn="just"/>
            <a:r>
              <a:rPr lang="en-US" dirty="0"/>
              <a:t>Your safety first: don’t just jump in the water.</a:t>
            </a:r>
          </a:p>
          <a:p>
            <a:pPr marL="0" indent="0" algn="just">
              <a:buNone/>
            </a:pPr>
            <a:endParaRPr lang="en-US" dirty="0"/>
          </a:p>
          <a:p>
            <a:pPr algn="just"/>
            <a:r>
              <a:rPr lang="en-US" dirty="0"/>
              <a:t>Throw a light object</a:t>
            </a:r>
          </a:p>
          <a:p>
            <a:pPr marL="0" indent="0" algn="just">
              <a:buNone/>
            </a:pPr>
            <a:r>
              <a:rPr lang="en-US" dirty="0"/>
              <a:t>(life jacket, wooden piece,</a:t>
            </a:r>
          </a:p>
          <a:p>
            <a:pPr marL="0" indent="0" algn="just">
              <a:buNone/>
            </a:pPr>
            <a:r>
              <a:rPr lang="en-US" dirty="0"/>
              <a:t>rope) for the patient to catch.</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022" y="3338512"/>
            <a:ext cx="358355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9023" y="900112"/>
            <a:ext cx="360895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30E417D1-8B71-1F13-8F54-2A291AE9E2D8}"/>
              </a:ext>
            </a:extLst>
          </p:cNvPr>
          <p:cNvSpPr>
            <a:spLocks noGrp="1"/>
          </p:cNvSpPr>
          <p:nvPr>
            <p:ph type="sldNum" sz="quarter" idx="12"/>
          </p:nvPr>
        </p:nvSpPr>
        <p:spPr/>
        <p:txBody>
          <a:bodyPr/>
          <a:lstStyle/>
          <a:p>
            <a:fld id="{68AED0BF-B613-4EA2-A21D-6A60A5241C27}" type="slidenum">
              <a:rPr lang="en-IN" smtClean="0"/>
              <a:t>31</a:t>
            </a:fld>
            <a:endParaRPr lang="en-IN"/>
          </a:p>
        </p:txBody>
      </p:sp>
    </p:spTree>
    <p:extLst>
      <p:ext uri="{BB962C8B-B14F-4D97-AF65-F5344CB8AC3E}">
        <p14:creationId xmlns:p14="http://schemas.microsoft.com/office/powerpoint/2010/main" val="90475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224" y="1562894"/>
            <a:ext cx="3762375" cy="487680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lstStyle/>
          <a:p>
            <a:pPr algn="just"/>
            <a:r>
              <a:rPr lang="en-US" dirty="0"/>
              <a:t>Rescue the patient from under water.</a:t>
            </a:r>
          </a:p>
          <a:p>
            <a:pPr algn="just"/>
            <a:endParaRPr lang="en-US" dirty="0"/>
          </a:p>
          <a:p>
            <a:pPr algn="just"/>
            <a:r>
              <a:rPr lang="en-US" dirty="0"/>
              <a:t>Lie the patient in flat surface.</a:t>
            </a:r>
          </a:p>
          <a:p>
            <a:pPr marL="0" indent="0" algn="just">
              <a:buNone/>
            </a:pPr>
            <a:endParaRPr lang="en-US" dirty="0"/>
          </a:p>
          <a:p>
            <a:pPr algn="just"/>
            <a:r>
              <a:rPr lang="en-US" dirty="0"/>
              <a:t>Remove all the wet clothes and make the patient warm.</a:t>
            </a:r>
          </a:p>
          <a:p>
            <a:pPr marL="0" indent="0">
              <a:buNone/>
            </a:pP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9213" y="2628900"/>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213" y="905741"/>
            <a:ext cx="4191000" cy="172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213" y="4533900"/>
            <a:ext cx="4191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2096D2EB-0D34-6DCA-BE10-8915E428CB5D}"/>
              </a:ext>
            </a:extLst>
          </p:cNvPr>
          <p:cNvSpPr>
            <a:spLocks noGrp="1"/>
          </p:cNvSpPr>
          <p:nvPr>
            <p:ph type="title"/>
          </p:nvPr>
        </p:nvSpPr>
        <p:spPr>
          <a:xfrm>
            <a:off x="70838" y="2675731"/>
            <a:ext cx="4015386" cy="1325563"/>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000" b="1" dirty="0">
                <a:solidFill>
                  <a:srgbClr val="C00000"/>
                </a:solidFill>
              </a:rPr>
              <a:t>FIRST AID MANAGEMENT</a:t>
            </a:r>
          </a:p>
        </p:txBody>
      </p:sp>
      <p:sp>
        <p:nvSpPr>
          <p:cNvPr id="2" name="Slide Number Placeholder 1">
            <a:extLst>
              <a:ext uri="{FF2B5EF4-FFF2-40B4-BE49-F238E27FC236}">
                <a16:creationId xmlns:a16="http://schemas.microsoft.com/office/drawing/2014/main" id="{C121E66A-BC0E-F9F1-E659-71C38EF3CD28}"/>
              </a:ext>
            </a:extLst>
          </p:cNvPr>
          <p:cNvSpPr>
            <a:spLocks noGrp="1"/>
          </p:cNvSpPr>
          <p:nvPr>
            <p:ph type="sldNum" sz="quarter" idx="12"/>
          </p:nvPr>
        </p:nvSpPr>
        <p:spPr/>
        <p:txBody>
          <a:bodyPr/>
          <a:lstStyle/>
          <a:p>
            <a:fld id="{68AED0BF-B613-4EA2-A21D-6A60A5241C27}" type="slidenum">
              <a:rPr lang="en-IN" smtClean="0"/>
              <a:t>32</a:t>
            </a:fld>
            <a:endParaRPr lang="en-IN"/>
          </a:p>
        </p:txBody>
      </p:sp>
    </p:spTree>
    <p:extLst>
      <p:ext uri="{BB962C8B-B14F-4D97-AF65-F5344CB8AC3E}">
        <p14:creationId xmlns:p14="http://schemas.microsoft.com/office/powerpoint/2010/main" val="3579722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7" y="2675731"/>
            <a:ext cx="3758213" cy="1325563"/>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C00000"/>
                </a:solidFill>
              </a:rPr>
              <a:t>ASSESS THE PATIENT</a:t>
            </a:r>
          </a:p>
        </p:txBody>
      </p:sp>
      <p:sp>
        <p:nvSpPr>
          <p:cNvPr id="3" name="Content Placeholder 2"/>
          <p:cNvSpPr>
            <a:spLocks noGrp="1"/>
          </p:cNvSpPr>
          <p:nvPr>
            <p:ph idx="1"/>
          </p:nvPr>
        </p:nvSpPr>
        <p:spPr>
          <a:xfrm>
            <a:off x="3962400" y="1704975"/>
            <a:ext cx="8101613" cy="3971925"/>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lstStyle/>
          <a:p>
            <a:pPr algn="just"/>
            <a:endParaRPr lang="en-US" dirty="0"/>
          </a:p>
          <a:p>
            <a:pPr algn="just"/>
            <a:r>
              <a:rPr lang="en-US" dirty="0"/>
              <a:t>Look :- Alertness (AVPU) chest movement.</a:t>
            </a:r>
          </a:p>
          <a:p>
            <a:pPr algn="just"/>
            <a:endParaRPr lang="en-US" dirty="0"/>
          </a:p>
          <a:p>
            <a:pPr algn="just"/>
            <a:r>
              <a:rPr lang="en-US" dirty="0"/>
              <a:t>Listen :- Heart sound and Respiration sound.</a:t>
            </a:r>
          </a:p>
          <a:p>
            <a:pPr algn="just"/>
            <a:endParaRPr lang="en-US" dirty="0"/>
          </a:p>
          <a:p>
            <a:pPr algn="just"/>
            <a:r>
              <a:rPr lang="en-US" dirty="0"/>
              <a:t>Feel :- Air passage through nostrils.</a:t>
            </a:r>
          </a:p>
        </p:txBody>
      </p:sp>
      <p:sp>
        <p:nvSpPr>
          <p:cNvPr id="4" name="Slide Number Placeholder 3">
            <a:extLst>
              <a:ext uri="{FF2B5EF4-FFF2-40B4-BE49-F238E27FC236}">
                <a16:creationId xmlns:a16="http://schemas.microsoft.com/office/drawing/2014/main" id="{01D37B06-25CC-EBF1-B430-E60D3CC1E941}"/>
              </a:ext>
            </a:extLst>
          </p:cNvPr>
          <p:cNvSpPr>
            <a:spLocks noGrp="1"/>
          </p:cNvSpPr>
          <p:nvPr>
            <p:ph type="sldNum" sz="quarter" idx="12"/>
          </p:nvPr>
        </p:nvSpPr>
        <p:spPr/>
        <p:txBody>
          <a:bodyPr/>
          <a:lstStyle/>
          <a:p>
            <a:fld id="{68AED0BF-B613-4EA2-A21D-6A60A5241C27}" type="slidenum">
              <a:rPr lang="en-IN" smtClean="0"/>
              <a:t>33</a:t>
            </a:fld>
            <a:endParaRPr lang="en-IN"/>
          </a:p>
        </p:txBody>
      </p:sp>
    </p:spTree>
    <p:extLst>
      <p:ext uri="{BB962C8B-B14F-4D97-AF65-F5344CB8AC3E}">
        <p14:creationId xmlns:p14="http://schemas.microsoft.com/office/powerpoint/2010/main" val="823075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310" y="1638300"/>
            <a:ext cx="4606290" cy="3905250"/>
          </a:xfrm>
          <a:solidFill>
            <a:schemeClr val="bg1"/>
          </a:solidFill>
          <a:ln>
            <a:solidFill>
              <a:schemeClr val="tx2"/>
            </a:solidFill>
          </a:ln>
        </p:spPr>
        <p:txBody>
          <a:bodyPr/>
          <a:lstStyle/>
          <a:p>
            <a:pPr>
              <a:buFont typeface="Wingdings" pitchFamily="2" charset="2"/>
              <a:buChar char="v"/>
            </a:pPr>
            <a:r>
              <a:rPr lang="en-US" dirty="0"/>
              <a:t>No pulse no respiration. </a:t>
            </a:r>
          </a:p>
          <a:p>
            <a:pPr marL="0" indent="0">
              <a:buNone/>
            </a:pPr>
            <a:r>
              <a:rPr lang="en-US" dirty="0"/>
              <a:t> 	Start CPR.</a:t>
            </a:r>
          </a:p>
          <a:p>
            <a:pPr marL="0" indent="0">
              <a:buNone/>
            </a:pPr>
            <a:endParaRPr lang="en-US" dirty="0"/>
          </a:p>
          <a:p>
            <a:pPr>
              <a:buFont typeface="Wingdings" pitchFamily="2" charset="2"/>
              <a:buChar char="v"/>
            </a:pPr>
            <a:r>
              <a:rPr lang="en-US" dirty="0"/>
              <a:t>Patient breathing but</a:t>
            </a:r>
          </a:p>
          <a:p>
            <a:pPr marL="0" indent="0">
              <a:buNone/>
            </a:pPr>
            <a:r>
              <a:rPr lang="en-US" dirty="0"/>
              <a:t>    has difficulty.</a:t>
            </a:r>
          </a:p>
          <a:p>
            <a:pPr marL="0" indent="0">
              <a:buNone/>
            </a:pPr>
            <a:r>
              <a:rPr lang="en-US" dirty="0"/>
              <a:t>	Maintain ABC.</a:t>
            </a:r>
          </a:p>
          <a:p>
            <a:pPr marL="0" indent="0">
              <a:buNone/>
            </a:pPr>
            <a:r>
              <a:rPr lang="en-US" dirty="0"/>
              <a:t>	Manage if injuries.</a:t>
            </a:r>
          </a:p>
          <a:p>
            <a:pPr marL="0" indent="0">
              <a:buNone/>
            </a:pPr>
            <a:endParaRPr lang="en-US"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61"/>
          <a:stretch>
            <a:fillRect/>
          </a:stretch>
        </p:blipFill>
        <p:spPr bwMode="auto">
          <a:xfrm>
            <a:off x="8378190" y="962025"/>
            <a:ext cx="381381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5F88338-9960-4BF9-95BE-6AA4A81E8F93}"/>
              </a:ext>
            </a:extLst>
          </p:cNvPr>
          <p:cNvSpPr>
            <a:spLocks noGrp="1"/>
          </p:cNvSpPr>
          <p:nvPr>
            <p:ph type="title"/>
          </p:nvPr>
        </p:nvSpPr>
        <p:spPr>
          <a:xfrm>
            <a:off x="127987" y="2675731"/>
            <a:ext cx="3377213" cy="1325563"/>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C00000"/>
                </a:solidFill>
              </a:rPr>
              <a:t>ASSESS THE PATIENT</a:t>
            </a:r>
          </a:p>
        </p:txBody>
      </p:sp>
      <p:sp>
        <p:nvSpPr>
          <p:cNvPr id="4" name="Slide Number Placeholder 3">
            <a:extLst>
              <a:ext uri="{FF2B5EF4-FFF2-40B4-BE49-F238E27FC236}">
                <a16:creationId xmlns:a16="http://schemas.microsoft.com/office/drawing/2014/main" id="{D1651AE5-D059-CB09-26B1-56197F904609}"/>
              </a:ext>
            </a:extLst>
          </p:cNvPr>
          <p:cNvSpPr>
            <a:spLocks noGrp="1"/>
          </p:cNvSpPr>
          <p:nvPr>
            <p:ph type="sldNum" sz="quarter" idx="12"/>
          </p:nvPr>
        </p:nvSpPr>
        <p:spPr/>
        <p:txBody>
          <a:bodyPr/>
          <a:lstStyle/>
          <a:p>
            <a:fld id="{68AED0BF-B613-4EA2-A21D-6A60A5241C27}" type="slidenum">
              <a:rPr lang="en-IN" smtClean="0"/>
              <a:t>34</a:t>
            </a:fld>
            <a:endParaRPr lang="en-IN"/>
          </a:p>
        </p:txBody>
      </p:sp>
    </p:spTree>
    <p:extLst>
      <p:ext uri="{BB962C8B-B14F-4D97-AF65-F5344CB8AC3E}">
        <p14:creationId xmlns:p14="http://schemas.microsoft.com/office/powerpoint/2010/main" val="46167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7" y="2675731"/>
            <a:ext cx="3948713" cy="1325563"/>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000" b="1" dirty="0">
                <a:solidFill>
                  <a:srgbClr val="C00000"/>
                </a:solidFill>
              </a:rPr>
              <a:t>Maintain Airway</a:t>
            </a:r>
          </a:p>
        </p:txBody>
      </p:sp>
      <p:sp>
        <p:nvSpPr>
          <p:cNvPr id="3" name="Content Placeholder 2"/>
          <p:cNvSpPr>
            <a:spLocks noGrp="1"/>
          </p:cNvSpPr>
          <p:nvPr>
            <p:ph idx="1"/>
          </p:nvPr>
        </p:nvSpPr>
        <p:spPr>
          <a:xfrm>
            <a:off x="3806190" y="1474470"/>
            <a:ext cx="8092441" cy="473583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lstStyle/>
          <a:p>
            <a:r>
              <a:rPr lang="en-US" dirty="0"/>
              <a:t>Left lateral position.</a:t>
            </a:r>
          </a:p>
          <a:p>
            <a:r>
              <a:rPr lang="en-US" dirty="0"/>
              <a:t>Clear foreign body.</a:t>
            </a:r>
          </a:p>
          <a:p>
            <a:r>
              <a:rPr lang="en-US" dirty="0"/>
              <a:t>Don’t insert anything in mouth (e.g. Spoon)</a:t>
            </a:r>
          </a:p>
          <a:p>
            <a:r>
              <a:rPr lang="en-US" dirty="0"/>
              <a:t>Air way open through head tilt chin lift or jaw thrust.</a:t>
            </a:r>
          </a:p>
          <a:p>
            <a:r>
              <a:rPr lang="en-US" dirty="0"/>
              <a:t>Loosen tie, clothing around the neck.</a:t>
            </a:r>
          </a:p>
          <a:p>
            <a:r>
              <a:rPr lang="en-US" dirty="0"/>
              <a:t>Remove artificial dentures if possible.</a:t>
            </a:r>
          </a:p>
        </p:txBody>
      </p:sp>
      <p:sp>
        <p:nvSpPr>
          <p:cNvPr id="4" name="Slide Number Placeholder 3">
            <a:extLst>
              <a:ext uri="{FF2B5EF4-FFF2-40B4-BE49-F238E27FC236}">
                <a16:creationId xmlns:a16="http://schemas.microsoft.com/office/drawing/2014/main" id="{01E678E9-6BF1-76E9-9627-63C2556CD6EE}"/>
              </a:ext>
            </a:extLst>
          </p:cNvPr>
          <p:cNvSpPr>
            <a:spLocks noGrp="1"/>
          </p:cNvSpPr>
          <p:nvPr>
            <p:ph type="sldNum" sz="quarter" idx="12"/>
          </p:nvPr>
        </p:nvSpPr>
        <p:spPr/>
        <p:txBody>
          <a:bodyPr/>
          <a:lstStyle/>
          <a:p>
            <a:fld id="{68AED0BF-B613-4EA2-A21D-6A60A5241C27}" type="slidenum">
              <a:rPr lang="en-IN" smtClean="0"/>
              <a:t>35</a:t>
            </a:fld>
            <a:endParaRPr lang="en-IN"/>
          </a:p>
        </p:txBody>
      </p:sp>
    </p:spTree>
    <p:extLst>
      <p:ext uri="{BB962C8B-B14F-4D97-AF65-F5344CB8AC3E}">
        <p14:creationId xmlns:p14="http://schemas.microsoft.com/office/powerpoint/2010/main" val="300866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74" y="1057275"/>
            <a:ext cx="7439025" cy="4991100"/>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pPr>
              <a:buFont typeface="Wingdings" pitchFamily="2" charset="2"/>
              <a:buChar char="v"/>
            </a:pPr>
            <a:r>
              <a:rPr lang="en-US" dirty="0"/>
              <a:t>Remove excess water from lungs and abdomen:</a:t>
            </a:r>
          </a:p>
          <a:p>
            <a:pPr marL="0" indent="0">
              <a:buNone/>
            </a:pPr>
            <a:r>
              <a:rPr lang="en-US" dirty="0"/>
              <a:t>	1. By turning upside down</a:t>
            </a:r>
          </a:p>
          <a:p>
            <a:pPr marL="0" indent="0">
              <a:buNone/>
            </a:pPr>
            <a:r>
              <a:rPr lang="en-US" dirty="0"/>
              <a:t>	2. Or pressing over the abdomen</a:t>
            </a:r>
          </a:p>
          <a:p>
            <a:pPr marL="0" indent="0">
              <a:buNone/>
            </a:pPr>
            <a:endParaRPr lang="en-US" dirty="0"/>
          </a:p>
          <a:p>
            <a:pPr marL="0" indent="0">
              <a:buNone/>
            </a:pPr>
            <a:endParaRPr lang="en-US" dirty="0"/>
          </a:p>
          <a:p>
            <a:pPr>
              <a:buFont typeface="Wingdings" pitchFamily="2" charset="2"/>
              <a:buChar char="v"/>
            </a:pPr>
            <a:r>
              <a:rPr lang="en-US" dirty="0"/>
              <a:t>Reassure the patient shows sign of become responsive such as coughing, opening eyes, speaking and start to breathe normally put them it the recovery position.</a:t>
            </a:r>
          </a:p>
          <a:p>
            <a:pPr marL="0" indent="0">
              <a:buNone/>
            </a:pPr>
            <a:endParaRPr lang="en-US" dirty="0"/>
          </a:p>
        </p:txBody>
      </p:sp>
      <p:sp>
        <p:nvSpPr>
          <p:cNvPr id="2" name="Title 1">
            <a:extLst>
              <a:ext uri="{FF2B5EF4-FFF2-40B4-BE49-F238E27FC236}">
                <a16:creationId xmlns:a16="http://schemas.microsoft.com/office/drawing/2014/main" id="{2AF03E07-5DEC-A3B0-05DE-1206BA2CE812}"/>
              </a:ext>
            </a:extLst>
          </p:cNvPr>
          <p:cNvSpPr>
            <a:spLocks noGrp="1"/>
          </p:cNvSpPr>
          <p:nvPr>
            <p:ph type="title"/>
          </p:nvPr>
        </p:nvSpPr>
        <p:spPr>
          <a:xfrm>
            <a:off x="127987" y="2675731"/>
            <a:ext cx="3948713" cy="1325563"/>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4000" b="1" dirty="0">
                <a:solidFill>
                  <a:srgbClr val="C00000"/>
                </a:solidFill>
              </a:rPr>
              <a:t>Maintain Airway</a:t>
            </a:r>
          </a:p>
        </p:txBody>
      </p:sp>
      <p:sp>
        <p:nvSpPr>
          <p:cNvPr id="4" name="Slide Number Placeholder 3">
            <a:extLst>
              <a:ext uri="{FF2B5EF4-FFF2-40B4-BE49-F238E27FC236}">
                <a16:creationId xmlns:a16="http://schemas.microsoft.com/office/drawing/2014/main" id="{BF025502-EE7F-DD56-A6E6-66A0FA03D20D}"/>
              </a:ext>
            </a:extLst>
          </p:cNvPr>
          <p:cNvSpPr>
            <a:spLocks noGrp="1"/>
          </p:cNvSpPr>
          <p:nvPr>
            <p:ph type="sldNum" sz="quarter" idx="12"/>
          </p:nvPr>
        </p:nvSpPr>
        <p:spPr/>
        <p:txBody>
          <a:bodyPr/>
          <a:lstStyle/>
          <a:p>
            <a:fld id="{68AED0BF-B613-4EA2-A21D-6A60A5241C27}" type="slidenum">
              <a:rPr lang="en-IN" smtClean="0"/>
              <a:t>36</a:t>
            </a:fld>
            <a:endParaRPr lang="en-IN"/>
          </a:p>
        </p:txBody>
      </p:sp>
    </p:spTree>
    <p:extLst>
      <p:ext uri="{BB962C8B-B14F-4D97-AF65-F5344CB8AC3E}">
        <p14:creationId xmlns:p14="http://schemas.microsoft.com/office/powerpoint/2010/main" val="4171945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5064" y="1914525"/>
            <a:ext cx="7406936" cy="4262438"/>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lstStyle/>
          <a:p>
            <a:r>
              <a:rPr lang="en-US" dirty="0"/>
              <a:t>You may also need to treat them for hypothermia covering them with warm clothes and blankets.</a:t>
            </a:r>
          </a:p>
          <a:p>
            <a:pPr marL="0" indent="0">
              <a:buNone/>
            </a:pPr>
            <a:endParaRPr lang="en-US" dirty="0"/>
          </a:p>
          <a:p>
            <a:endParaRPr lang="en-US" dirty="0"/>
          </a:p>
          <a:p>
            <a:r>
              <a:rPr lang="en-US" dirty="0"/>
              <a:t>Immediately transfer to hospital.</a:t>
            </a:r>
          </a:p>
          <a:p>
            <a:endParaRPr lang="en-US" dirty="0"/>
          </a:p>
        </p:txBody>
      </p:sp>
      <p:sp>
        <p:nvSpPr>
          <p:cNvPr id="6" name="Title 1">
            <a:extLst>
              <a:ext uri="{FF2B5EF4-FFF2-40B4-BE49-F238E27FC236}">
                <a16:creationId xmlns:a16="http://schemas.microsoft.com/office/drawing/2014/main" id="{128CF2E6-9037-6C38-C722-0AC1C3E3D6FF}"/>
              </a:ext>
            </a:extLst>
          </p:cNvPr>
          <p:cNvSpPr txBox="1">
            <a:spLocks/>
          </p:cNvSpPr>
          <p:nvPr/>
        </p:nvSpPr>
        <p:spPr>
          <a:xfrm>
            <a:off x="127987" y="2675731"/>
            <a:ext cx="3948713" cy="1325563"/>
          </a:xfrm>
          <a:prstGeom prst="rect">
            <a:avLst/>
          </a:prstGeom>
          <a:solidFill>
            <a:schemeClr val="bg1"/>
          </a:solidFill>
          <a:ln w="6350" cap="flat" cmpd="sng" algn="ctr">
            <a:solidFill>
              <a:schemeClr val="bg1"/>
            </a:solid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b="1">
                <a:solidFill>
                  <a:srgbClr val="C00000"/>
                </a:solidFill>
              </a:rPr>
              <a:t>Maintain Airway</a:t>
            </a:r>
            <a:endParaRPr lang="en-US" sz="4000" b="1" dirty="0">
              <a:solidFill>
                <a:srgbClr val="C00000"/>
              </a:solidFill>
            </a:endParaRPr>
          </a:p>
        </p:txBody>
      </p:sp>
      <p:sp>
        <p:nvSpPr>
          <p:cNvPr id="2" name="Slide Number Placeholder 1">
            <a:extLst>
              <a:ext uri="{FF2B5EF4-FFF2-40B4-BE49-F238E27FC236}">
                <a16:creationId xmlns:a16="http://schemas.microsoft.com/office/drawing/2014/main" id="{EED1899C-342B-7B1E-7BFE-B64FFEFE9361}"/>
              </a:ext>
            </a:extLst>
          </p:cNvPr>
          <p:cNvSpPr>
            <a:spLocks noGrp="1"/>
          </p:cNvSpPr>
          <p:nvPr>
            <p:ph type="sldNum" sz="quarter" idx="12"/>
          </p:nvPr>
        </p:nvSpPr>
        <p:spPr/>
        <p:txBody>
          <a:bodyPr/>
          <a:lstStyle/>
          <a:p>
            <a:fld id="{68AED0BF-B613-4EA2-A21D-6A60A5241C27}" type="slidenum">
              <a:rPr lang="en-IN" smtClean="0"/>
              <a:t>37</a:t>
            </a:fld>
            <a:endParaRPr lang="en-IN"/>
          </a:p>
        </p:txBody>
      </p:sp>
    </p:spTree>
    <p:extLst>
      <p:ext uri="{BB962C8B-B14F-4D97-AF65-F5344CB8AC3E}">
        <p14:creationId xmlns:p14="http://schemas.microsoft.com/office/powerpoint/2010/main" val="154738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7" y="2675731"/>
            <a:ext cx="3358163" cy="1325563"/>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b="1" dirty="0">
                <a:solidFill>
                  <a:srgbClr val="C00000"/>
                </a:solidFill>
              </a:rPr>
              <a:t>REVIEW</a:t>
            </a:r>
          </a:p>
        </p:txBody>
      </p:sp>
      <p:sp>
        <p:nvSpPr>
          <p:cNvPr id="3" name="Content Placeholder 2"/>
          <p:cNvSpPr>
            <a:spLocks noGrp="1"/>
          </p:cNvSpPr>
          <p:nvPr>
            <p:ph idx="1"/>
          </p:nvPr>
        </p:nvSpPr>
        <p:spPr>
          <a:xfrm>
            <a:off x="3808095" y="1116330"/>
            <a:ext cx="8010524" cy="4953000"/>
          </a:xfr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b="1" dirty="0"/>
              <a:t>Upon completion of this lesson, you are able to know - </a:t>
            </a:r>
          </a:p>
          <a:p>
            <a:r>
              <a:rPr lang="en-US" dirty="0"/>
              <a:t>What is underwater diving ?</a:t>
            </a:r>
          </a:p>
          <a:p>
            <a:r>
              <a:rPr lang="en-US" dirty="0"/>
              <a:t>Common illness in underwater.</a:t>
            </a:r>
          </a:p>
          <a:p>
            <a:r>
              <a:rPr lang="en-US" dirty="0"/>
              <a:t>Describe of nitrogen narcosis.</a:t>
            </a:r>
          </a:p>
          <a:p>
            <a:r>
              <a:rPr lang="en-US" dirty="0"/>
              <a:t>What is oxygen toxicity ?</a:t>
            </a:r>
          </a:p>
          <a:p>
            <a:r>
              <a:rPr lang="en-US" dirty="0"/>
              <a:t>Ear barotrauma</a:t>
            </a:r>
          </a:p>
          <a:p>
            <a:r>
              <a:rPr lang="en-US" dirty="0"/>
              <a:t>Pulmonary over inflation syndrome</a:t>
            </a:r>
          </a:p>
          <a:p>
            <a:r>
              <a:rPr lang="en-US" dirty="0"/>
              <a:t>Pneumothorax</a:t>
            </a:r>
          </a:p>
          <a:p>
            <a:r>
              <a:rPr lang="en-US" dirty="0"/>
              <a:t>First aid of drowning victim.</a:t>
            </a:r>
          </a:p>
          <a:p>
            <a:endParaRPr lang="en-US" dirty="0"/>
          </a:p>
        </p:txBody>
      </p:sp>
      <p:sp>
        <p:nvSpPr>
          <p:cNvPr id="4" name="Slide Number Placeholder 3">
            <a:extLst>
              <a:ext uri="{FF2B5EF4-FFF2-40B4-BE49-F238E27FC236}">
                <a16:creationId xmlns:a16="http://schemas.microsoft.com/office/drawing/2014/main" id="{06541B9D-FC32-B9CA-23FB-47A4B8B7843B}"/>
              </a:ext>
            </a:extLst>
          </p:cNvPr>
          <p:cNvSpPr>
            <a:spLocks noGrp="1"/>
          </p:cNvSpPr>
          <p:nvPr>
            <p:ph type="sldNum" sz="quarter" idx="12"/>
          </p:nvPr>
        </p:nvSpPr>
        <p:spPr/>
        <p:txBody>
          <a:bodyPr/>
          <a:lstStyle/>
          <a:p>
            <a:fld id="{68AED0BF-B613-4EA2-A21D-6A60A5241C27}" type="slidenum">
              <a:rPr lang="en-IN" smtClean="0"/>
              <a:t>38</a:t>
            </a:fld>
            <a:endParaRPr lang="en-IN"/>
          </a:p>
        </p:txBody>
      </p:sp>
    </p:spTree>
    <p:extLst>
      <p:ext uri="{BB962C8B-B14F-4D97-AF65-F5344CB8AC3E}">
        <p14:creationId xmlns:p14="http://schemas.microsoft.com/office/powerpoint/2010/main" val="1663217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643187"/>
            <a:ext cx="8229600" cy="1571626"/>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en-US" sz="4000" b="1" dirty="0">
                <a:solidFill>
                  <a:srgbClr val="C00000"/>
                </a:solidFill>
              </a:rPr>
              <a:t>ANY QUESTIONS??</a:t>
            </a:r>
          </a:p>
          <a:p>
            <a:pPr marL="0" indent="0" algn="ctr">
              <a:buNone/>
            </a:pPr>
            <a:endParaRPr lang="en-US" sz="4800" b="1" dirty="0">
              <a:solidFill>
                <a:srgbClr val="C00000"/>
              </a:solidFill>
            </a:endParaRPr>
          </a:p>
        </p:txBody>
      </p:sp>
      <p:sp>
        <p:nvSpPr>
          <p:cNvPr id="2" name="Slide Number Placeholder 1">
            <a:extLst>
              <a:ext uri="{FF2B5EF4-FFF2-40B4-BE49-F238E27FC236}">
                <a16:creationId xmlns:a16="http://schemas.microsoft.com/office/drawing/2014/main" id="{938687A1-94F7-BDBE-3C02-DAF16220AE43}"/>
              </a:ext>
            </a:extLst>
          </p:cNvPr>
          <p:cNvSpPr>
            <a:spLocks noGrp="1"/>
          </p:cNvSpPr>
          <p:nvPr>
            <p:ph type="sldNum" sz="quarter" idx="12"/>
          </p:nvPr>
        </p:nvSpPr>
        <p:spPr/>
        <p:txBody>
          <a:bodyPr/>
          <a:lstStyle/>
          <a:p>
            <a:fld id="{68AED0BF-B613-4EA2-A21D-6A60A5241C27}" type="slidenum">
              <a:rPr lang="en-IN" smtClean="0"/>
              <a:t>39</a:t>
            </a:fld>
            <a:endParaRPr lang="en-IN"/>
          </a:p>
        </p:txBody>
      </p:sp>
    </p:spTree>
    <p:extLst>
      <p:ext uri="{BB962C8B-B14F-4D97-AF65-F5344CB8AC3E}">
        <p14:creationId xmlns:p14="http://schemas.microsoft.com/office/powerpoint/2010/main" val="190610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346" y="1753895"/>
            <a:ext cx="7406936" cy="3522955"/>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lstStyle/>
          <a:p>
            <a:pPr algn="just"/>
            <a:r>
              <a:rPr lang="en-US" dirty="0"/>
              <a:t>The exposes the blood in the lungs also to extremely high alveolar gas pressure, a condition called hyperbolism.</a:t>
            </a:r>
          </a:p>
          <a:p>
            <a:pPr marL="0" indent="0" algn="just">
              <a:buNone/>
            </a:pPr>
            <a:endParaRPr lang="en-US" dirty="0"/>
          </a:p>
          <a:p>
            <a:pPr algn="just"/>
            <a:r>
              <a:rPr lang="en-US" dirty="0"/>
              <a:t>Beyond certain limits, these high pressures can cause great alterations in body physiology and can be lethal. </a:t>
            </a:r>
          </a:p>
        </p:txBody>
      </p:sp>
      <p:sp>
        <p:nvSpPr>
          <p:cNvPr id="6" name="Title 1">
            <a:extLst>
              <a:ext uri="{FF2B5EF4-FFF2-40B4-BE49-F238E27FC236}">
                <a16:creationId xmlns:a16="http://schemas.microsoft.com/office/drawing/2014/main" id="{7E282BDB-4005-1EF2-B181-09A30024079B}"/>
              </a:ext>
            </a:extLst>
          </p:cNvPr>
          <p:cNvSpPr>
            <a:spLocks noGrp="1"/>
          </p:cNvSpPr>
          <p:nvPr>
            <p:ph type="title"/>
          </p:nvPr>
        </p:nvSpPr>
        <p:spPr>
          <a:xfrm>
            <a:off x="127987" y="2675731"/>
            <a:ext cx="4082063" cy="1325563"/>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mn-lt"/>
                <a:ea typeface="+mn-ea"/>
                <a:cs typeface="+mn-cs"/>
              </a:rPr>
              <a:t>UNDERWATER DIVING</a:t>
            </a:r>
          </a:p>
        </p:txBody>
      </p:sp>
      <p:sp>
        <p:nvSpPr>
          <p:cNvPr id="2" name="Slide Number Placeholder 1">
            <a:extLst>
              <a:ext uri="{FF2B5EF4-FFF2-40B4-BE49-F238E27FC236}">
                <a16:creationId xmlns:a16="http://schemas.microsoft.com/office/drawing/2014/main" id="{06D827C0-17A2-086A-7F91-B60409275732}"/>
              </a:ext>
            </a:extLst>
          </p:cNvPr>
          <p:cNvSpPr>
            <a:spLocks noGrp="1"/>
          </p:cNvSpPr>
          <p:nvPr>
            <p:ph type="sldNum" sz="quarter" idx="12"/>
          </p:nvPr>
        </p:nvSpPr>
        <p:spPr/>
        <p:txBody>
          <a:bodyPr/>
          <a:lstStyle/>
          <a:p>
            <a:fld id="{68AED0BF-B613-4EA2-A21D-6A60A5241C27}" type="slidenum">
              <a:rPr lang="en-IN" smtClean="0"/>
              <a:t>4</a:t>
            </a:fld>
            <a:endParaRPr lang="en-IN"/>
          </a:p>
        </p:txBody>
      </p:sp>
    </p:spTree>
    <p:extLst>
      <p:ext uri="{BB962C8B-B14F-4D97-AF65-F5344CB8AC3E}">
        <p14:creationId xmlns:p14="http://schemas.microsoft.com/office/powerpoint/2010/main" val="163292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solidFill>
                  <a:srgbClr val="C00000"/>
                </a:solidFill>
              </a:rPr>
              <a:t>EVALUATION</a:t>
            </a:r>
          </a:p>
        </p:txBody>
      </p:sp>
      <p:sp>
        <p:nvSpPr>
          <p:cNvPr id="3" name="Content Placeholder 2"/>
          <p:cNvSpPr>
            <a:spLocks noGrp="1"/>
          </p:cNvSpPr>
          <p:nvPr>
            <p:ph idx="1"/>
          </p:nvPr>
        </p:nvSpPr>
        <p:spPr>
          <a:xfrm>
            <a:off x="4274820" y="896645"/>
            <a:ext cx="7789193" cy="5280318"/>
          </a:xfrm>
        </p:spPr>
        <p:txBody>
          <a:bodyPr/>
          <a:lstStyle/>
          <a:p>
            <a:pPr marL="0" indent="0">
              <a:buNone/>
            </a:pPr>
            <a:r>
              <a:rPr lang="en-IN" b="1" dirty="0"/>
              <a:t>Q. 1. What are the two causes of drowning?</a:t>
            </a:r>
          </a:p>
          <a:p>
            <a:pPr marL="514350" indent="-514350" algn="just">
              <a:buAutoNum type="alphaUcPeriod"/>
            </a:pPr>
            <a:r>
              <a:rPr lang="en-US" dirty="0"/>
              <a:t>Suicide &amp; Seizure, unconscious near water</a:t>
            </a:r>
            <a:r>
              <a:rPr lang="en-IN" dirty="0"/>
              <a:t> </a:t>
            </a:r>
          </a:p>
          <a:p>
            <a:pPr marL="0" indent="0" algn="just">
              <a:buNone/>
            </a:pPr>
            <a:endParaRPr lang="en-IN" dirty="0"/>
          </a:p>
          <a:p>
            <a:pPr marL="0" indent="0" algn="just">
              <a:buNone/>
            </a:pPr>
            <a:r>
              <a:rPr lang="en-IN" b="1" dirty="0"/>
              <a:t>Q. 2. What are the signs and symptoms of Pneumothorax.</a:t>
            </a:r>
          </a:p>
          <a:p>
            <a:pPr marL="0" indent="0" algn="just">
              <a:buNone/>
            </a:pPr>
            <a:r>
              <a:rPr lang="en-IN" dirty="0"/>
              <a:t>A. </a:t>
            </a:r>
            <a:r>
              <a:rPr lang="en-US" dirty="0"/>
              <a:t>Shortness of breath, Cyanosis &amp; Tightness in the  chest etc.</a:t>
            </a:r>
          </a:p>
          <a:p>
            <a:pPr marL="0" indent="0" algn="just">
              <a:buNone/>
            </a:pPr>
            <a:endParaRPr lang="en-IN" dirty="0"/>
          </a:p>
        </p:txBody>
      </p:sp>
      <p:sp>
        <p:nvSpPr>
          <p:cNvPr id="4" name="Slide Number Placeholder 3"/>
          <p:cNvSpPr>
            <a:spLocks noGrp="1"/>
          </p:cNvSpPr>
          <p:nvPr>
            <p:ph type="sldNum" sz="quarter" idx="12"/>
          </p:nvPr>
        </p:nvSpPr>
        <p:spPr/>
        <p:txBody>
          <a:bodyPr/>
          <a:lstStyle/>
          <a:p>
            <a:fld id="{68AED0BF-B613-4EA2-A21D-6A60A5241C27}" type="slidenum">
              <a:rPr lang="en-IN" smtClean="0"/>
              <a:t>40</a:t>
            </a:fld>
            <a:endParaRPr lang="en-IN"/>
          </a:p>
        </p:txBody>
      </p:sp>
    </p:spTree>
    <p:extLst>
      <p:ext uri="{BB962C8B-B14F-4D97-AF65-F5344CB8AC3E}">
        <p14:creationId xmlns:p14="http://schemas.microsoft.com/office/powerpoint/2010/main" val="32292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41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077119"/>
            <a:ext cx="7947660" cy="5257800"/>
          </a:xfrm>
          <a:solidFill>
            <a:schemeClr val="bg1"/>
          </a:solidFill>
        </p:spPr>
        <p:txBody>
          <a:bodyPr>
            <a:normAutofit fontScale="92500" lnSpcReduction="10000"/>
          </a:bodyPr>
          <a:lstStyle/>
          <a:p>
            <a:pPr marL="0" indent="0">
              <a:buNone/>
            </a:pPr>
            <a:r>
              <a:rPr lang="en-US" dirty="0"/>
              <a:t>     </a:t>
            </a:r>
            <a:r>
              <a:rPr lang="en-US" sz="3500" b="1" dirty="0">
                <a:solidFill>
                  <a:srgbClr val="C00000"/>
                </a:solidFill>
              </a:rPr>
              <a:t>Depth (feet)               Atmosphere</a:t>
            </a:r>
          </a:p>
          <a:p>
            <a:pPr marL="0" indent="0">
              <a:buNone/>
            </a:pPr>
            <a:r>
              <a:rPr lang="en-US" dirty="0"/>
              <a:t>          </a:t>
            </a:r>
            <a:r>
              <a:rPr lang="en-US" dirty="0">
                <a:solidFill>
                  <a:srgbClr val="7030A0"/>
                </a:solidFill>
              </a:rPr>
              <a:t>Sea level				     01</a:t>
            </a:r>
          </a:p>
          <a:p>
            <a:pPr marL="0" indent="0">
              <a:buNone/>
            </a:pPr>
            <a:r>
              <a:rPr lang="en-US" dirty="0">
                <a:solidFill>
                  <a:srgbClr val="7030A0"/>
                </a:solidFill>
              </a:rPr>
              <a:t>	     33					     02</a:t>
            </a:r>
          </a:p>
          <a:p>
            <a:pPr marL="0" indent="0">
              <a:buNone/>
            </a:pPr>
            <a:r>
              <a:rPr lang="en-US" dirty="0">
                <a:solidFill>
                  <a:srgbClr val="7030A0"/>
                </a:solidFill>
              </a:rPr>
              <a:t>	     66					     03</a:t>
            </a:r>
          </a:p>
          <a:p>
            <a:pPr marL="0" indent="0">
              <a:buNone/>
            </a:pPr>
            <a:r>
              <a:rPr lang="en-US" dirty="0">
                <a:solidFill>
                  <a:srgbClr val="7030A0"/>
                </a:solidFill>
              </a:rPr>
              <a:t> 	   100					     04</a:t>
            </a:r>
          </a:p>
          <a:p>
            <a:pPr marL="0" indent="0">
              <a:buNone/>
            </a:pPr>
            <a:r>
              <a:rPr lang="en-US" dirty="0">
                <a:solidFill>
                  <a:srgbClr val="7030A0"/>
                </a:solidFill>
              </a:rPr>
              <a:t>	   133					     05</a:t>
            </a:r>
          </a:p>
          <a:p>
            <a:pPr marL="0" indent="0">
              <a:buNone/>
            </a:pPr>
            <a:r>
              <a:rPr lang="en-US" dirty="0">
                <a:solidFill>
                  <a:srgbClr val="7030A0"/>
                </a:solidFill>
              </a:rPr>
              <a:t>	   166					     06</a:t>
            </a:r>
          </a:p>
          <a:p>
            <a:pPr marL="0" indent="0">
              <a:buNone/>
            </a:pPr>
            <a:r>
              <a:rPr lang="en-US" dirty="0">
                <a:solidFill>
                  <a:srgbClr val="7030A0"/>
                </a:solidFill>
              </a:rPr>
              <a:t>	   200					     07</a:t>
            </a:r>
          </a:p>
          <a:p>
            <a:pPr marL="0" indent="0">
              <a:buNone/>
            </a:pPr>
            <a:r>
              <a:rPr lang="en-US" dirty="0">
                <a:solidFill>
                  <a:srgbClr val="7030A0"/>
                </a:solidFill>
              </a:rPr>
              <a:t> 	   300					     10</a:t>
            </a:r>
          </a:p>
          <a:p>
            <a:pPr marL="0" indent="0">
              <a:buNone/>
            </a:pPr>
            <a:r>
              <a:rPr lang="en-US" dirty="0">
                <a:solidFill>
                  <a:srgbClr val="7030A0"/>
                </a:solidFill>
              </a:rPr>
              <a:t>              400					     13</a:t>
            </a:r>
          </a:p>
          <a:p>
            <a:pPr marL="0" indent="0">
              <a:buNone/>
            </a:pPr>
            <a:r>
              <a:rPr lang="en-US" dirty="0">
                <a:solidFill>
                  <a:srgbClr val="7030A0"/>
                </a:solidFill>
              </a:rPr>
              <a:t>	   500					     16</a:t>
            </a:r>
          </a:p>
        </p:txBody>
      </p:sp>
      <p:sp>
        <p:nvSpPr>
          <p:cNvPr id="4" name="Title 1">
            <a:extLst>
              <a:ext uri="{FF2B5EF4-FFF2-40B4-BE49-F238E27FC236}">
                <a16:creationId xmlns:a16="http://schemas.microsoft.com/office/drawing/2014/main" id="{F56E79B7-D648-3E0D-882A-57F49579CDA5}"/>
              </a:ext>
            </a:extLst>
          </p:cNvPr>
          <p:cNvSpPr>
            <a:spLocks noGrp="1"/>
          </p:cNvSpPr>
          <p:nvPr>
            <p:ph type="title"/>
          </p:nvPr>
        </p:nvSpPr>
        <p:spPr>
          <a:xfrm>
            <a:off x="127987" y="2675731"/>
            <a:ext cx="4082063" cy="1325563"/>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mn-lt"/>
                <a:ea typeface="+mn-ea"/>
                <a:cs typeface="+mn-cs"/>
              </a:rPr>
              <a:t>UNDERWATER DIVING</a:t>
            </a:r>
          </a:p>
        </p:txBody>
      </p:sp>
      <p:sp>
        <p:nvSpPr>
          <p:cNvPr id="2" name="Slide Number Placeholder 1">
            <a:extLst>
              <a:ext uri="{FF2B5EF4-FFF2-40B4-BE49-F238E27FC236}">
                <a16:creationId xmlns:a16="http://schemas.microsoft.com/office/drawing/2014/main" id="{F10EA4E6-343B-0E40-2191-0F1F43006FC3}"/>
              </a:ext>
            </a:extLst>
          </p:cNvPr>
          <p:cNvSpPr>
            <a:spLocks noGrp="1"/>
          </p:cNvSpPr>
          <p:nvPr>
            <p:ph type="sldNum" sz="quarter" idx="12"/>
          </p:nvPr>
        </p:nvSpPr>
        <p:spPr/>
        <p:txBody>
          <a:bodyPr/>
          <a:lstStyle/>
          <a:p>
            <a:fld id="{68AED0BF-B613-4EA2-A21D-6A60A5241C27}" type="slidenum">
              <a:rPr lang="en-IN" smtClean="0"/>
              <a:t>5</a:t>
            </a:fld>
            <a:endParaRPr lang="en-IN"/>
          </a:p>
        </p:txBody>
      </p:sp>
    </p:spTree>
    <p:extLst>
      <p:ext uri="{BB962C8B-B14F-4D97-AF65-F5344CB8AC3E}">
        <p14:creationId xmlns:p14="http://schemas.microsoft.com/office/powerpoint/2010/main" val="48325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noAutofit/>
          </a:bodyPr>
          <a:lstStyle/>
          <a:p>
            <a:r>
              <a:rPr lang="en-US" sz="4000" b="1" dirty="0">
                <a:solidFill>
                  <a:srgbClr val="C00000"/>
                </a:solidFill>
              </a:rPr>
              <a:t>COMMON ILLNESS IN UNDERWATER</a:t>
            </a:r>
          </a:p>
        </p:txBody>
      </p:sp>
      <p:sp>
        <p:nvSpPr>
          <p:cNvPr id="3" name="Content Placeholder 2"/>
          <p:cNvSpPr>
            <a:spLocks noGrp="1"/>
          </p:cNvSpPr>
          <p:nvPr>
            <p:ph idx="1"/>
          </p:nvPr>
        </p:nvSpPr>
        <p:spPr>
          <a:xfrm>
            <a:off x="3962400" y="1638300"/>
            <a:ext cx="8229600" cy="4343400"/>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dirty="0"/>
              <a:t>Decompression sickness</a:t>
            </a:r>
          </a:p>
          <a:p>
            <a:r>
              <a:rPr lang="en-US" dirty="0"/>
              <a:t>Hypothermia</a:t>
            </a:r>
          </a:p>
          <a:p>
            <a:r>
              <a:rPr lang="en-US" dirty="0"/>
              <a:t>Hypoxia</a:t>
            </a:r>
          </a:p>
          <a:p>
            <a:r>
              <a:rPr lang="en-US" dirty="0"/>
              <a:t>Nitrogen narcosis</a:t>
            </a:r>
          </a:p>
          <a:p>
            <a:r>
              <a:rPr lang="en-US" dirty="0"/>
              <a:t>Oxygen toxicity</a:t>
            </a:r>
          </a:p>
          <a:p>
            <a:r>
              <a:rPr lang="en-US" dirty="0"/>
              <a:t>Ear barotrauma</a:t>
            </a:r>
          </a:p>
          <a:p>
            <a:r>
              <a:rPr lang="en-US" dirty="0"/>
              <a:t>Pulmonary over inflation syndrome</a:t>
            </a:r>
          </a:p>
          <a:p>
            <a:r>
              <a:rPr lang="en-US" dirty="0"/>
              <a:t>Pneumothorax</a:t>
            </a:r>
          </a:p>
          <a:p>
            <a:pPr marL="0" indent="0">
              <a:buNone/>
            </a:pP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362201"/>
            <a:ext cx="4114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F68B631E-1DA6-B91D-520B-FC1B572C26EB}"/>
              </a:ext>
            </a:extLst>
          </p:cNvPr>
          <p:cNvSpPr>
            <a:spLocks noGrp="1"/>
          </p:cNvSpPr>
          <p:nvPr>
            <p:ph type="sldNum" sz="quarter" idx="12"/>
          </p:nvPr>
        </p:nvSpPr>
        <p:spPr/>
        <p:txBody>
          <a:bodyPr/>
          <a:lstStyle/>
          <a:p>
            <a:fld id="{68AED0BF-B613-4EA2-A21D-6A60A5241C27}" type="slidenum">
              <a:rPr lang="en-IN" smtClean="0"/>
              <a:t>6</a:t>
            </a:fld>
            <a:endParaRPr lang="en-IN"/>
          </a:p>
        </p:txBody>
      </p:sp>
    </p:spTree>
    <p:extLst>
      <p:ext uri="{BB962C8B-B14F-4D97-AF65-F5344CB8AC3E}">
        <p14:creationId xmlns:p14="http://schemas.microsoft.com/office/powerpoint/2010/main" val="106608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5064" y="1361135"/>
            <a:ext cx="7406936" cy="4106215"/>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lstStyle/>
          <a:p>
            <a:pPr algn="just">
              <a:buFont typeface="Wingdings" panose="05000000000000000000" pitchFamily="2" charset="2"/>
              <a:buChar char="v"/>
            </a:pPr>
            <a:r>
              <a:rPr lang="en-US" dirty="0"/>
              <a:t>Nitrogen narcosis is a condition that affect deep sea divers. It goes by many other name, including:-</a:t>
            </a:r>
          </a:p>
          <a:p>
            <a:pPr marL="0" indent="0" algn="just">
              <a:buNone/>
            </a:pPr>
            <a:endParaRPr lang="en-US" dirty="0"/>
          </a:p>
          <a:p>
            <a:pPr algn="just"/>
            <a:r>
              <a:rPr lang="en-US" dirty="0"/>
              <a:t>Narks</a:t>
            </a:r>
          </a:p>
          <a:p>
            <a:pPr algn="just"/>
            <a:r>
              <a:rPr lang="en-US" dirty="0"/>
              <a:t>Rapture of the deep</a:t>
            </a:r>
          </a:p>
          <a:p>
            <a:pPr algn="just"/>
            <a:r>
              <a:rPr lang="en-US" dirty="0"/>
              <a:t>The martini effect</a:t>
            </a:r>
          </a:p>
          <a:p>
            <a:pPr algn="just"/>
            <a:r>
              <a:rPr lang="en-US" dirty="0"/>
              <a:t>Inert gas narcosis</a:t>
            </a:r>
          </a:p>
          <a:p>
            <a:pPr marL="0" indent="0" algn="just">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4268" y="2675731"/>
            <a:ext cx="339974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8B219F7F-28E1-BBB5-016D-8FEBC47DDE27}"/>
              </a:ext>
            </a:extLst>
          </p:cNvPr>
          <p:cNvSpPr txBox="1">
            <a:spLocks/>
          </p:cNvSpPr>
          <p:nvPr/>
        </p:nvSpPr>
        <p:spPr>
          <a:xfrm>
            <a:off x="280387" y="2828131"/>
            <a:ext cx="4346359" cy="1325563"/>
          </a:xfrm>
          <a:prstGeom prst="rect">
            <a:avLst/>
          </a:prstGeom>
          <a:solidFill>
            <a:schemeClr val="bg1"/>
          </a:solidFill>
          <a:ln w="6350" cap="flat" cmpd="sng" algn="ctr">
            <a:solidFill>
              <a:schemeClr val="bg1"/>
            </a:solidFill>
            <a:prstDash val="solid"/>
            <a:miter lim="800000"/>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solidFill>
                  <a:srgbClr val="C00000"/>
                </a:solidFill>
              </a:rPr>
              <a:t>NITROGEN NARCOSIS</a:t>
            </a:r>
          </a:p>
        </p:txBody>
      </p:sp>
      <p:sp>
        <p:nvSpPr>
          <p:cNvPr id="2" name="Slide Number Placeholder 1">
            <a:extLst>
              <a:ext uri="{FF2B5EF4-FFF2-40B4-BE49-F238E27FC236}">
                <a16:creationId xmlns:a16="http://schemas.microsoft.com/office/drawing/2014/main" id="{C8826B1A-4707-6544-4C8C-1664EC543D32}"/>
              </a:ext>
            </a:extLst>
          </p:cNvPr>
          <p:cNvSpPr>
            <a:spLocks noGrp="1"/>
          </p:cNvSpPr>
          <p:nvPr>
            <p:ph type="sldNum" sz="quarter" idx="12"/>
          </p:nvPr>
        </p:nvSpPr>
        <p:spPr/>
        <p:txBody>
          <a:bodyPr/>
          <a:lstStyle/>
          <a:p>
            <a:fld id="{68AED0BF-B613-4EA2-A21D-6A60A5241C27}" type="slidenum">
              <a:rPr lang="en-IN" smtClean="0"/>
              <a:t>7</a:t>
            </a:fld>
            <a:endParaRPr lang="en-IN"/>
          </a:p>
        </p:txBody>
      </p:sp>
    </p:spTree>
    <p:extLst>
      <p:ext uri="{BB962C8B-B14F-4D97-AF65-F5344CB8AC3E}">
        <p14:creationId xmlns:p14="http://schemas.microsoft.com/office/powerpoint/2010/main" val="417708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9080" y="1038225"/>
            <a:ext cx="7978140" cy="5293186"/>
          </a:xfr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dirty="0"/>
              <a:t>Deep-sea divers use oxygen tanks to help them breath underwater. These tanks usually contain a mix of oxygen, nitrogen and other gasses. </a:t>
            </a:r>
          </a:p>
          <a:p>
            <a:pPr marL="0" indent="0" algn="just">
              <a:buNone/>
            </a:pPr>
            <a:endParaRPr lang="en-US" dirty="0"/>
          </a:p>
          <a:p>
            <a:pPr algn="just"/>
            <a:r>
              <a:rPr lang="en-US" dirty="0"/>
              <a:t>Once divers swim deeper than about 100 feet, the increased pressure can alter these gases.</a:t>
            </a:r>
          </a:p>
          <a:p>
            <a:pPr marL="0" indent="0" algn="just">
              <a:buNone/>
            </a:pPr>
            <a:endParaRPr lang="en-US" dirty="0"/>
          </a:p>
          <a:p>
            <a:pPr algn="just"/>
            <a:r>
              <a:rPr lang="en-US" dirty="0"/>
              <a:t>When inhaled, the altered gasses can produce unusual symptoms that often make a person appear to be drunk.</a:t>
            </a:r>
          </a:p>
        </p:txBody>
      </p:sp>
      <p:sp>
        <p:nvSpPr>
          <p:cNvPr id="9" name="Title 1">
            <a:extLst>
              <a:ext uri="{FF2B5EF4-FFF2-40B4-BE49-F238E27FC236}">
                <a16:creationId xmlns:a16="http://schemas.microsoft.com/office/drawing/2014/main" id="{BC60E47C-9BBC-7E21-9E85-EC01A55EEC3A}"/>
              </a:ext>
            </a:extLst>
          </p:cNvPr>
          <p:cNvSpPr txBox="1">
            <a:spLocks/>
          </p:cNvSpPr>
          <p:nvPr/>
        </p:nvSpPr>
        <p:spPr>
          <a:xfrm>
            <a:off x="280388" y="2828131"/>
            <a:ext cx="3920138" cy="1325563"/>
          </a:xfrm>
          <a:prstGeom prst="rect">
            <a:avLst/>
          </a:prstGeom>
          <a:solidFill>
            <a:schemeClr val="bg1"/>
          </a:solidFill>
          <a:ln w="6350" cap="flat" cmpd="sng" algn="ctr">
            <a:solidFill>
              <a:schemeClr val="bg1"/>
            </a:solidFill>
            <a:prstDash val="solid"/>
            <a:miter lim="800000"/>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solidFill>
                  <a:srgbClr val="C00000"/>
                </a:solidFill>
              </a:rPr>
              <a:t>NITROGEN NARCOSIS</a:t>
            </a:r>
          </a:p>
        </p:txBody>
      </p:sp>
      <p:sp>
        <p:nvSpPr>
          <p:cNvPr id="2" name="Slide Number Placeholder 1">
            <a:extLst>
              <a:ext uri="{FF2B5EF4-FFF2-40B4-BE49-F238E27FC236}">
                <a16:creationId xmlns:a16="http://schemas.microsoft.com/office/drawing/2014/main" id="{83BB54BA-5480-1FDF-A786-1F7F5F98AA20}"/>
              </a:ext>
            </a:extLst>
          </p:cNvPr>
          <p:cNvSpPr>
            <a:spLocks noGrp="1"/>
          </p:cNvSpPr>
          <p:nvPr>
            <p:ph type="sldNum" sz="quarter" idx="12"/>
          </p:nvPr>
        </p:nvSpPr>
        <p:spPr/>
        <p:txBody>
          <a:bodyPr/>
          <a:lstStyle/>
          <a:p>
            <a:fld id="{68AED0BF-B613-4EA2-A21D-6A60A5241C27}" type="slidenum">
              <a:rPr lang="en-IN" smtClean="0"/>
              <a:t>8</a:t>
            </a:fld>
            <a:endParaRPr lang="en-IN"/>
          </a:p>
        </p:txBody>
      </p:sp>
    </p:spTree>
    <p:extLst>
      <p:ext uri="{BB962C8B-B14F-4D97-AF65-F5344CB8AC3E}">
        <p14:creationId xmlns:p14="http://schemas.microsoft.com/office/powerpoint/2010/main" val="157747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2974" y="1600200"/>
            <a:ext cx="7038976" cy="3438525"/>
          </a:xfr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dirty="0"/>
              <a:t>Most divers filling drunk or dazed.</a:t>
            </a:r>
          </a:p>
          <a:p>
            <a:pPr algn="just"/>
            <a:r>
              <a:rPr lang="en-US" dirty="0"/>
              <a:t>Poor judgment</a:t>
            </a:r>
          </a:p>
          <a:p>
            <a:pPr algn="just"/>
            <a:r>
              <a:rPr lang="en-US" dirty="0"/>
              <a:t>Short term memory loss</a:t>
            </a:r>
          </a:p>
          <a:p>
            <a:pPr algn="just"/>
            <a:r>
              <a:rPr lang="en-US" dirty="0"/>
              <a:t>Trouble concentrating</a:t>
            </a:r>
          </a:p>
          <a:p>
            <a:pPr algn="just"/>
            <a:r>
              <a:rPr lang="en-US" dirty="0"/>
              <a:t>Reduced nerve and muscle function</a:t>
            </a:r>
          </a:p>
          <a:p>
            <a:pPr algn="just"/>
            <a:r>
              <a:rPr lang="en-US" dirty="0"/>
              <a:t>Hyper focusing on a specific area</a:t>
            </a:r>
          </a:p>
        </p:txBody>
      </p:sp>
      <p:sp>
        <p:nvSpPr>
          <p:cNvPr id="6" name="Title 1">
            <a:extLst>
              <a:ext uri="{FF2B5EF4-FFF2-40B4-BE49-F238E27FC236}">
                <a16:creationId xmlns:a16="http://schemas.microsoft.com/office/drawing/2014/main" id="{EEFD4813-3662-61E4-40DA-7AE168D81AA5}"/>
              </a:ext>
            </a:extLst>
          </p:cNvPr>
          <p:cNvSpPr txBox="1">
            <a:spLocks/>
          </p:cNvSpPr>
          <p:nvPr/>
        </p:nvSpPr>
        <p:spPr>
          <a:xfrm>
            <a:off x="95250" y="2600325"/>
            <a:ext cx="4524375" cy="1265238"/>
          </a:xfrm>
          <a:prstGeom prst="rect">
            <a:avLst/>
          </a:prstGeom>
          <a:solidFill>
            <a:schemeClr val="bg1"/>
          </a:solidFill>
          <a:ln w="6350" cap="flat" cmpd="sng" algn="ctr">
            <a:solidFill>
              <a:schemeClr val="bg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solidFill>
                  <a:srgbClr val="C00000"/>
                </a:solidFill>
              </a:rPr>
              <a:t>SYMPTOMS OF </a:t>
            </a:r>
            <a:br>
              <a:rPr lang="en-US" sz="4000" b="1" dirty="0">
                <a:solidFill>
                  <a:srgbClr val="C00000"/>
                </a:solidFill>
              </a:rPr>
            </a:br>
            <a:r>
              <a:rPr lang="en-US" sz="4000" b="1" dirty="0">
                <a:solidFill>
                  <a:srgbClr val="C00000"/>
                </a:solidFill>
              </a:rPr>
              <a:t>NITROGEN NARCOSIS</a:t>
            </a:r>
          </a:p>
        </p:txBody>
      </p:sp>
      <p:sp>
        <p:nvSpPr>
          <p:cNvPr id="2" name="Slide Number Placeholder 1">
            <a:extLst>
              <a:ext uri="{FF2B5EF4-FFF2-40B4-BE49-F238E27FC236}">
                <a16:creationId xmlns:a16="http://schemas.microsoft.com/office/drawing/2014/main" id="{988923E2-ED38-D016-7D95-A8A041340EAC}"/>
              </a:ext>
            </a:extLst>
          </p:cNvPr>
          <p:cNvSpPr>
            <a:spLocks noGrp="1"/>
          </p:cNvSpPr>
          <p:nvPr>
            <p:ph type="sldNum" sz="quarter" idx="12"/>
          </p:nvPr>
        </p:nvSpPr>
        <p:spPr/>
        <p:txBody>
          <a:bodyPr/>
          <a:lstStyle/>
          <a:p>
            <a:fld id="{68AED0BF-B613-4EA2-A21D-6A60A5241C27}" type="slidenum">
              <a:rPr lang="en-IN" smtClean="0"/>
              <a:t>9</a:t>
            </a:fld>
            <a:endParaRPr lang="en-IN"/>
          </a:p>
        </p:txBody>
      </p:sp>
    </p:spTree>
    <p:extLst>
      <p:ext uri="{BB962C8B-B14F-4D97-AF65-F5344CB8AC3E}">
        <p14:creationId xmlns:p14="http://schemas.microsoft.com/office/powerpoint/2010/main" val="2159795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Open Sans"/>
        <a:ea typeface=""/>
        <a:cs typeface="Open Sans"/>
      </a:majorFont>
      <a:minorFont>
        <a:latin typeface="Open Sans"/>
        <a:ea typeface=""/>
        <a:cs typeface="Open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1530</Words>
  <Application>Microsoft Office PowerPoint</Application>
  <PresentationFormat>Widescreen</PresentationFormat>
  <Paragraphs>286</Paragraphs>
  <Slides>41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Open Sans</vt:lpstr>
      <vt:lpstr>Open Sans</vt:lpstr>
      <vt:lpstr>Open Sans Semibold</vt:lpstr>
      <vt:lpstr>Times New Roman</vt:lpstr>
      <vt:lpstr>Verdana</vt:lpstr>
      <vt:lpstr>Wingdings</vt:lpstr>
      <vt:lpstr>Office Theme</vt:lpstr>
      <vt:lpstr>1_Office Theme</vt:lpstr>
      <vt:lpstr>LIFTING MOVING AND PHT </vt:lpstr>
      <vt:lpstr>OBJECTIVE</vt:lpstr>
      <vt:lpstr>UNDERWATER DIVING</vt:lpstr>
      <vt:lpstr>UNDERWATER DIVING</vt:lpstr>
      <vt:lpstr>UNDERWATER DIVING</vt:lpstr>
      <vt:lpstr>COMMON ILLNESS IN UNDERWATER</vt:lpstr>
      <vt:lpstr>PowerPoint Presentation</vt:lpstr>
      <vt:lpstr>PowerPoint Presentation</vt:lpstr>
      <vt:lpstr>PowerPoint Presentation</vt:lpstr>
      <vt:lpstr>PowerPoint Presentation</vt:lpstr>
      <vt:lpstr>PowerPoint Presentation</vt:lpstr>
      <vt:lpstr>COUSE OF NITROGEN NARCOSIS</vt:lpstr>
      <vt:lpstr>DIAGNOSED OF NITROGEN NARCOSIS</vt:lpstr>
      <vt:lpstr>PowerPoint Presentation</vt:lpstr>
      <vt:lpstr>OXYGEN TOXICITY</vt:lpstr>
      <vt:lpstr>TYPE OF OXYGEN TOXICITY </vt:lpstr>
      <vt:lpstr>PowerPoint Presentation</vt:lpstr>
      <vt:lpstr>SIGN &amp; SYMPTOMS</vt:lpstr>
      <vt:lpstr>DIAGNOSIS</vt:lpstr>
      <vt:lpstr>EAR BAROTRAUMA</vt:lpstr>
      <vt:lpstr>SYMPTOMS </vt:lpstr>
      <vt:lpstr>CAUSE OF EAR BAROTRAUMA</vt:lpstr>
      <vt:lpstr>EAR BAROTRAUMA TREATMENT</vt:lpstr>
      <vt:lpstr>PULMONARY OVER INFLATION SYNDROME  </vt:lpstr>
      <vt:lpstr>CAUSES</vt:lpstr>
      <vt:lpstr>PNEUMOTHORAX </vt:lpstr>
      <vt:lpstr>  SYMPTOMS </vt:lpstr>
      <vt:lpstr>  DROWNING </vt:lpstr>
      <vt:lpstr>CAUSES</vt:lpstr>
      <vt:lpstr>SIGN &amp; SYMPTOMS</vt:lpstr>
      <vt:lpstr>FIRST AID MANAGEMENT</vt:lpstr>
      <vt:lpstr>FIRST AID MANAGEMENT</vt:lpstr>
      <vt:lpstr>ASSESS THE PATIENT</vt:lpstr>
      <vt:lpstr>ASSESS THE PATIENT</vt:lpstr>
      <vt:lpstr>Maintain Airway</vt:lpstr>
      <vt:lpstr>Maintain Airway</vt:lpstr>
      <vt:lpstr>PowerPoint Presentation</vt:lpstr>
      <vt:lpstr>REVIEW</vt:lpstr>
      <vt:lpstr>PowerPoint Presentation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ACADEMY</cp:lastModifiedBy>
  <cp:revision>29</cp:revision>
  <dcterms:created xsi:type="dcterms:W3CDTF">2025-08-21T09:31:06Z</dcterms:created>
  <dcterms:modified xsi:type="dcterms:W3CDTF">2026-01-06T10:33:21Z</dcterms:modified>
</cp:coreProperties>
</file>