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90" r:id="rId5"/>
    <p:sldId id="292" r:id="rId6"/>
    <p:sldId id="293" r:id="rId7"/>
    <p:sldId id="294" r:id="rId8"/>
    <p:sldId id="295" r:id="rId9"/>
    <p:sldId id="296" r:id="rId10"/>
    <p:sldId id="298" r:id="rId11"/>
    <p:sldId id="319" r:id="rId12"/>
    <p:sldId id="118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D88FF3-57AF-46EF-B986-2DC984EC6AD7}">
  <a:tblStyle styleId="{E2D88FF3-57AF-46EF-B986-2DC984EC6A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 snapToGrid="0">
      <p:cViewPr varScale="1">
        <p:scale>
          <a:sx n="78" d="100"/>
          <a:sy n="78" d="100"/>
        </p:scale>
        <p:origin x="9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0333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9230" y="-53560"/>
            <a:ext cx="12217400" cy="6860759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25776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0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09691" y="2539280"/>
            <a:ext cx="9239109" cy="192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lvl="0" algn="ctr"/>
            <a:r>
              <a:rPr lang="en-US" altLang="en-US" sz="4000" b="1" dirty="0">
                <a:solidFill>
                  <a:schemeClr val="tx1"/>
                </a:solidFill>
                <a:latin typeface="Open sans"/>
              </a:rPr>
              <a:t>ADVANCE FIRE FIGHTING STRAGEGIES : </a:t>
            </a:r>
            <a:br>
              <a:rPr lang="en-US" altLang="en-US" sz="4000" b="1" dirty="0">
                <a:solidFill>
                  <a:schemeClr val="tx1"/>
                </a:solidFill>
                <a:latin typeface="Open sans"/>
              </a:rPr>
            </a:br>
            <a:r>
              <a:rPr lang="en-US" altLang="en-US" sz="4000" b="1" dirty="0">
                <a:solidFill>
                  <a:schemeClr val="tx1"/>
                </a:solidFill>
                <a:latin typeface="Open sans"/>
              </a:rPr>
              <a:t>DEALING WITH LARGER FIRE</a:t>
            </a:r>
            <a:endParaRPr lang="en-US" sz="4000" b="1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1402F7A4-629B-56AD-7603-B1869E91C293}"/>
              </a:ext>
            </a:extLst>
          </p:cNvPr>
          <p:cNvSpPr txBox="1"/>
          <p:nvPr/>
        </p:nvSpPr>
        <p:spPr>
          <a:xfrm>
            <a:off x="6301946" y="5642762"/>
            <a:ext cx="5914734" cy="4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Presented By:- Sachin Chauhan,2IC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0" y="3230213"/>
            <a:ext cx="4419600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 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539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2057400"/>
            <a:ext cx="4128655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latin typeface="Open sans"/>
              </a:rPr>
              <a:t>1. What is the abbreviation of IRS?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  <a:latin typeface="Open sans"/>
              </a:rPr>
              <a:t>Ans</a:t>
            </a:r>
            <a:r>
              <a:rPr lang="en-US" sz="2800" dirty="0">
                <a:solidFill>
                  <a:schemeClr val="tx1"/>
                </a:solidFill>
                <a:latin typeface="Open sans"/>
              </a:rPr>
              <a:t>-</a:t>
            </a:r>
            <a:r>
              <a:rPr lang="en-US" sz="2800" dirty="0">
                <a:latin typeface="Open sans"/>
              </a:rPr>
              <a:t>  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Incident Response System (IRS)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Open sans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2.</a:t>
            </a:r>
            <a:r>
              <a:rPr lang="en-US" sz="2800" b="1" dirty="0">
                <a:solidFill>
                  <a:schemeClr val="tx1"/>
                </a:solidFill>
                <a:latin typeface="Open sans"/>
              </a:rPr>
              <a:t> Damage Assessment and Restoration Planning is the part of?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Open sans"/>
              </a:rPr>
              <a:t>Ans</a:t>
            </a:r>
            <a:r>
              <a:rPr lang="en-US" sz="2800" b="1" dirty="0">
                <a:solidFill>
                  <a:schemeClr val="tx1"/>
                </a:solidFill>
                <a:latin typeface="Open sans"/>
              </a:rPr>
              <a:t>-</a:t>
            </a:r>
            <a:r>
              <a:rPr lang="en-US" sz="2800" b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Post-incident analysis and improvements</a:t>
            </a:r>
            <a:endParaRPr lang="en-IN" sz="2800" dirty="0">
              <a:solidFill>
                <a:srgbClr val="FF0000"/>
              </a:solidFill>
              <a:latin typeface="Open sans"/>
            </a:endParaRPr>
          </a:p>
          <a:p>
            <a:pPr algn="ctr"/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9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12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6211"/>
            <a:ext cx="4876800" cy="5534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238314" y="1474963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b="1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804881" y="1907163"/>
            <a:ext cx="6185835" cy="549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latin typeface="Open sans"/>
              </a:rPr>
              <a:t>Advanced strategies for battling large fires</a:t>
            </a:r>
          </a:p>
          <a:p>
            <a:r>
              <a:rPr lang="en-US" dirty="0">
                <a:latin typeface="Open sans"/>
              </a:rPr>
              <a:t>Incident Response System (IRS) and Unified Command</a:t>
            </a:r>
          </a:p>
          <a:p>
            <a:r>
              <a:rPr lang="en-US" dirty="0">
                <a:latin typeface="Open sans"/>
              </a:rPr>
              <a:t>Advanced fire suppression techniques</a:t>
            </a:r>
          </a:p>
          <a:p>
            <a:r>
              <a:rPr lang="en-US" dirty="0">
                <a:latin typeface="Open sans"/>
              </a:rPr>
              <a:t>Pre-incident planning and prevention.</a:t>
            </a:r>
          </a:p>
          <a:p>
            <a:r>
              <a:rPr lang="en-US" dirty="0">
                <a:latin typeface="Open sans"/>
              </a:rPr>
              <a:t>Post-incident analysis and improvements</a:t>
            </a:r>
            <a:endParaRPr lang="en-US" dirty="0">
              <a:latin typeface="Open sans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Open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41620" y="2828930"/>
            <a:ext cx="385876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Upon completing of this lesson, you will be able to :-</a:t>
            </a:r>
            <a:endParaRPr sz="1200" dirty="0">
              <a:latin typeface="Open Sans"/>
              <a:cs typeface="Times New Roman" pitchFamily="18" charset="0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805511" y="2194451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sym typeface="Arial"/>
              </a:rPr>
              <a:t>1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799855" y="2886297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sym typeface="Arial"/>
              </a:rPr>
              <a:t>2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sp>
        <p:nvSpPr>
          <p:cNvPr id="11" name="Google Shape;123;p16"/>
          <p:cNvSpPr txBox="1">
            <a:spLocks/>
          </p:cNvSpPr>
          <p:nvPr/>
        </p:nvSpPr>
        <p:spPr>
          <a:xfrm>
            <a:off x="4927873" y="5742432"/>
            <a:ext cx="6026294" cy="151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 algn="just">
              <a:lnSpc>
                <a:spcPct val="100000"/>
              </a:lnSpc>
              <a:spcBef>
                <a:spcPts val="0"/>
              </a:spcBef>
              <a:buSzPts val="3200"/>
              <a:buFont typeface="Noto Sans Symbols"/>
              <a:buChar char="▪"/>
            </a:pPr>
            <a:endParaRPr lang="en-US" dirty="0">
              <a:latin typeface="Open Sans"/>
              <a:cs typeface="Times New Roman" pitchFamily="18" charset="0"/>
            </a:endParaRPr>
          </a:p>
        </p:txBody>
      </p:sp>
      <p:sp>
        <p:nvSpPr>
          <p:cNvPr id="14" name="Google Shape;118;p15"/>
          <p:cNvSpPr/>
          <p:nvPr/>
        </p:nvSpPr>
        <p:spPr>
          <a:xfrm>
            <a:off x="4840543" y="3743248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3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sp>
        <p:nvSpPr>
          <p:cNvPr id="12" name="Google Shape;118;p15"/>
          <p:cNvSpPr/>
          <p:nvPr/>
        </p:nvSpPr>
        <p:spPr>
          <a:xfrm>
            <a:off x="4851272" y="4653450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4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sp>
        <p:nvSpPr>
          <p:cNvPr id="13" name="Google Shape;118;p15"/>
          <p:cNvSpPr/>
          <p:nvPr/>
        </p:nvSpPr>
        <p:spPr>
          <a:xfrm>
            <a:off x="4897670" y="5612179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5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5" y="48773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851564" y="1418666"/>
            <a:ext cx="8007927" cy="478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Open sans"/>
              </a:rPr>
              <a:t>Large fires, whether they be structural blazes in complex buildings or expansive wildfires across natural landscapes, demand sophisticated and coordinated strategies beyond basic firefighting techniques. Here's a look at some advanced approaches. </a:t>
            </a:r>
          </a:p>
        </p:txBody>
      </p:sp>
      <p:sp>
        <p:nvSpPr>
          <p:cNvPr id="7" name="Google Shape;112;p15"/>
          <p:cNvSpPr txBox="1">
            <a:spLocks noGrp="1"/>
          </p:cNvSpPr>
          <p:nvPr>
            <p:ph type="title"/>
          </p:nvPr>
        </p:nvSpPr>
        <p:spPr>
          <a:xfrm>
            <a:off x="166255" y="2004647"/>
            <a:ext cx="3685309" cy="273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ADVANCED STRATEGIES FOR BATTLING 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LARGE FIRES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87569" y="2295813"/>
            <a:ext cx="3830249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ADVANCED</a:t>
            </a:r>
          </a:p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FIRE SUPPRESSION TECHNIQUES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34144" y="1326996"/>
            <a:ext cx="7339700" cy="469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latin typeface="Open sans"/>
              </a:rPr>
              <a:t>Targeted Application of Suppressants</a:t>
            </a:r>
            <a:r>
              <a:rPr lang="en-US" sz="2000" dirty="0">
                <a:latin typeface="Open sans"/>
              </a:rPr>
              <a:t>: Instead of a generic approach, firefighters analyze the type of fire (Class A, B, C, etc.) and employ appropriate suppression agents like water, foam, CO2, or clean agents.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latin typeface="Open sans"/>
              </a:rPr>
              <a:t>Direct and Indirect Attack</a:t>
            </a:r>
            <a:r>
              <a:rPr lang="en-US" sz="2000" dirty="0">
                <a:latin typeface="Open sans"/>
              </a:rPr>
              <a:t>: While direct attack aims at the base of the flames, indirect attack targets the overhead gases and surfaces to interrupt the fire's thermal balance and cool the fire from above.</a:t>
            </a:r>
          </a:p>
          <a:p>
            <a:pPr algn="just"/>
            <a:endParaRPr lang="en-US" sz="2000" b="1" dirty="0">
              <a:latin typeface="Open sans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latin typeface="Open sans"/>
              </a:rPr>
              <a:t>Arial Attack</a:t>
            </a:r>
            <a:r>
              <a:rPr lang="en-US" sz="2000" dirty="0">
                <a:latin typeface="Open sans"/>
              </a:rPr>
              <a:t>: Utilizing planes and helicopters to strategically drop water, fire retardant, or foam on specific areas or create fire lines to contain the fire.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latin typeface="Open sans"/>
              </a:rPr>
              <a:t>Containment and Control Lines (Wildfires</a:t>
            </a:r>
            <a:r>
              <a:rPr lang="en-US" sz="2000" dirty="0">
                <a:latin typeface="Open sans"/>
              </a:rPr>
              <a:t>): Establishing and fortifying physical barriers like fire breaks, roads, or natural features to prevent the fire from spreading further.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539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06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309142" y="0"/>
            <a:ext cx="7859931" cy="6858000"/>
          </a:xfrm>
          <a:prstGeom prst="roundRect">
            <a:avLst>
              <a:gd name="adj" fmla="val 158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01021" y="2238917"/>
            <a:ext cx="4092473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ADVANCED</a:t>
            </a:r>
          </a:p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FIRE SUPPRESSION TECHNIQUES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594887" y="1696328"/>
            <a:ext cx="7272793" cy="488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Open sans"/>
              </a:rPr>
              <a:t>Burning Out and Backfiring (Wildfires</a:t>
            </a:r>
            <a:r>
              <a:rPr lang="en-US" sz="2400" dirty="0">
                <a:latin typeface="Open sans"/>
              </a:rPr>
              <a:t>): Setting controlled fires within containment lines to remove fuel in the path of the main blaze, effectively "fighting fire with fire".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Open sans"/>
              </a:rPr>
              <a:t>Hot Spotting and Knocking Down</a:t>
            </a:r>
            <a:r>
              <a:rPr lang="en-US" sz="2400" dirty="0">
                <a:latin typeface="Open sans"/>
              </a:rPr>
              <a:t>: Prioritizing and intensely suppressing the most active and dangerous parts of the fire to reduce its intensity and spread.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>
                <a:latin typeface="Open sans"/>
              </a:rPr>
              <a:t>Specialized equipmen</a:t>
            </a:r>
            <a:r>
              <a:rPr lang="en-US" sz="2400" dirty="0">
                <a:latin typeface="Open sans"/>
              </a:rPr>
              <a:t>t: Use of firefighting tools like thermal imaging cameras to locate hot spots and trapped individuals, and positive pressure ventilation fans to manage smoke and improve visibility.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3639845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5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6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2626709"/>
            <a:ext cx="3930593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PRE-INCIDENT PLANNING AND PREVENTION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548494" y="1658995"/>
            <a:ext cx="7425350" cy="3772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>
                <a:latin typeface="Open sans"/>
              </a:rPr>
              <a:t>Risk Assessment and Mapping</a:t>
            </a:r>
            <a:r>
              <a:rPr lang="en-US" sz="2400" dirty="0">
                <a:latin typeface="Open sans"/>
              </a:rPr>
              <a:t>: Identifying fire-prone areas and mapping potential vulnerabilities and access routes using tools like Geographic Information Systems (GIS) to aid strategic planning.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dirty="0">
              <a:latin typeface="Open sans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>
                <a:latin typeface="Open sans"/>
              </a:rPr>
              <a:t>Fire Line Maintenance and Fuel Management</a:t>
            </a:r>
            <a:r>
              <a:rPr lang="en-US" sz="2400" dirty="0">
                <a:latin typeface="Open sans"/>
              </a:rPr>
              <a:t>: Regularly maintaining fire lines and breaks, and removing flammable materials in vulnerable areas to reduce the intensity and speed of fire spread.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51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50920" y="2626709"/>
            <a:ext cx="4136995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PRE-INCIDENT PLANNING AND PREVENTION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  <a:p>
            <a:pPr lvl="0" algn="ctr"/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548494" y="1288049"/>
            <a:ext cx="7238167" cy="3772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>
                <a:latin typeface="Open sans"/>
              </a:rPr>
              <a:t>Early Warning Systems</a:t>
            </a:r>
            <a:r>
              <a:rPr lang="en-US" sz="2400" dirty="0">
                <a:latin typeface="Open sans"/>
              </a:rPr>
              <a:t>: Implementing technologies like satellite monitoring and integrated weather data to enhance early detection and predictive capabilities.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dirty="0">
              <a:latin typeface="Open sans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>
                <a:latin typeface="Open sans"/>
              </a:rPr>
              <a:t>Community Engagement and Education</a:t>
            </a:r>
            <a:r>
              <a:rPr lang="en-US" sz="2400" dirty="0">
                <a:latin typeface="Open sans"/>
              </a:rPr>
              <a:t>: Involving local communities in fire prevention efforts, providing training, and integrating traditional knowledge systems to build a culture of fire safety and preparedness.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44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0"/>
            <a:ext cx="7694588" cy="68580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42043" y="2626709"/>
            <a:ext cx="4270159" cy="222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POST-INCIDENT ANALYSIS AND IMPROVEMENTS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752109" y="1386144"/>
            <a:ext cx="7034552" cy="5342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latin typeface="Open sans"/>
              </a:rPr>
              <a:t>Damage Assessment and Restoration Planning</a:t>
            </a:r>
            <a:r>
              <a:rPr lang="en-US" sz="2000" dirty="0">
                <a:latin typeface="Open sans"/>
              </a:rPr>
              <a:t>: Conducting detailed post-fire assessments to analyze burn severity, soil damage, ecological impacts, and plan for rehabilitation and restoration efforts.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Open sans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latin typeface="Open sans"/>
              </a:rPr>
              <a:t>Lessons Learned and Policy Adjustments</a:t>
            </a:r>
            <a:r>
              <a:rPr lang="en-US" sz="2000" dirty="0">
                <a:latin typeface="Open sans"/>
              </a:rPr>
              <a:t>: Analyzing past fire incidents to identify gaps in management, resource allocation, and policy, leading to improved protocols and strategies for future responses.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Open sans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latin typeface="Open sans"/>
              </a:rPr>
              <a:t>Addressing Economic and Social Impacts</a:t>
            </a:r>
            <a:r>
              <a:rPr lang="en-US" sz="2000" dirty="0">
                <a:latin typeface="Open sans"/>
              </a:rPr>
              <a:t>: Developing comprehensive recovery strategies that address the long-term economic, social, and environmental consequences of large fires, including livelihood restoration, healthcare access, and ecological regeneration. 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Open sans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1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72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REVIEW</a:t>
            </a:r>
            <a:r>
              <a:rPr lang="en-US" altLang="en-US" sz="4000" b="1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55128" y="2387297"/>
            <a:ext cx="7439890" cy="2664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Advanced strategies for battling large fires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Incident Response System (IRS) and Unified Command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Advanced fire suppression techniques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Pre-incident planning and prevention.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Post-incident analysis and improvements</a:t>
            </a:r>
            <a:endParaRPr lang="en-US" sz="2800" dirty="0"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663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641</Words>
  <Application>Microsoft Office PowerPoint</Application>
  <PresentationFormat>Widescreen</PresentationFormat>
  <Paragraphs>65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Noto Sans Symbols</vt:lpstr>
      <vt:lpstr>Open Sans</vt:lpstr>
      <vt:lpstr>Open Sans</vt:lpstr>
      <vt:lpstr>Open Sans SemiBold</vt:lpstr>
      <vt:lpstr>Times New Roman</vt:lpstr>
      <vt:lpstr>Tw Cen MT</vt:lpstr>
      <vt:lpstr>Wingdings</vt:lpstr>
      <vt:lpstr>Office Theme</vt:lpstr>
      <vt:lpstr>PowerPoint Presentation</vt:lpstr>
      <vt:lpstr>OBJECTIVES </vt:lpstr>
      <vt:lpstr>ADVANCED STRATEGIES FOR BATTLING   LARGE FIRES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NDRF ACADEMY</cp:lastModifiedBy>
  <cp:revision>68</cp:revision>
  <dcterms:modified xsi:type="dcterms:W3CDTF">2025-12-31T06:32:57Z</dcterms:modified>
</cp:coreProperties>
</file>