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sldIdLst>
    <p:sldId id="256" r:id="rId2"/>
    <p:sldId id="257" r:id="rId3"/>
    <p:sldId id="258" r:id="rId4"/>
    <p:sldId id="291" r:id="rId5"/>
    <p:sldId id="292" r:id="rId6"/>
    <p:sldId id="293" r:id="rId7"/>
    <p:sldId id="294" r:id="rId8"/>
    <p:sldId id="295" r:id="rId9"/>
    <p:sldId id="296" r:id="rId10"/>
    <p:sldId id="298" r:id="rId11"/>
    <p:sldId id="319" r:id="rId12"/>
    <p:sldId id="1188"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D88FF3-57AF-46EF-B986-2DC984EC6AD7}">
  <a:tblStyle styleId="{E2D88FF3-57AF-46EF-B986-2DC984EC6AD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snapToGrid="0">
      <p:cViewPr varScale="1">
        <p:scale>
          <a:sx n="78" d="100"/>
          <a:sy n="78" d="100"/>
        </p:scale>
        <p:origin x="94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00333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txBody>
          <a:bodyPr/>
          <a:lstStyle/>
          <a:p>
            <a:endParaRPr lang="en-US"/>
          </a:p>
        </p:txBody>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13432" b="1559"/>
          <a:stretch/>
        </p:blipFill>
        <p:spPr>
          <a:xfrm>
            <a:off x="-12700" y="-32004"/>
            <a:ext cx="12217400" cy="6922008"/>
          </a:xfrm>
          <a:prstGeom prst="rect">
            <a:avLst/>
          </a:prstGeom>
          <a:noFill/>
          <a:ln>
            <a:noFill/>
          </a:ln>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a:solidFill>
                  <a:srgbClr val="535353"/>
                </a:solidFill>
                <a:latin typeface="Open Sans SemiBold"/>
                <a:ea typeface="Open Sans SemiBold"/>
                <a:cs typeface="Open Sans SemiBold"/>
                <a:sym typeface="Open Sans SemiBold"/>
              </a:rPr>
              <a:t>PEER | CSSR | INDIA</a:t>
            </a:r>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spcBef>
                <a:spcPts val="0"/>
              </a:spcBef>
              <a:spcAft>
                <a:spcPts val="0"/>
              </a:spcAft>
              <a:buNone/>
            </a:pPr>
            <a:fld id="{00000000-1234-1234-1234-123412341234}" type="slidenum">
              <a:rPr lang="en-US"/>
              <a:t>1</a:t>
            </a:fld>
            <a:endParaRPr/>
          </a:p>
        </p:txBody>
      </p:sp>
      <p:sp>
        <p:nvSpPr>
          <p:cNvPr id="100" name="Google Shape;100;p14"/>
          <p:cNvSpPr/>
          <p:nvPr/>
        </p:nvSpPr>
        <p:spPr>
          <a:xfrm>
            <a:off x="-202004" y="-32004"/>
            <a:ext cx="12406704"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101" name="Google Shape;101;p14" descr="Image"/>
          <p:cNvPicPr preferRelativeResize="0"/>
          <p:nvPr/>
        </p:nvPicPr>
        <p:blipFill rotWithShape="1">
          <a:blip r:embed="rId4">
            <a:alphaModFix amt="90000"/>
          </a:blip>
          <a:srcRect l="50481"/>
          <a:stretch/>
        </p:blipFill>
        <p:spPr>
          <a:xfrm>
            <a:off x="-24680" y="2041260"/>
            <a:ext cx="10153418" cy="2143878"/>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14"/>
          <p:cNvSpPr txBox="1"/>
          <p:nvPr/>
        </p:nvSpPr>
        <p:spPr>
          <a:xfrm>
            <a:off x="209691" y="2539280"/>
            <a:ext cx="9239109" cy="1310120"/>
          </a:xfrm>
          <a:prstGeom prst="rect">
            <a:avLst/>
          </a:prstGeom>
          <a:noFill/>
          <a:ln>
            <a:noFill/>
          </a:ln>
        </p:spPr>
        <p:txBody>
          <a:bodyPr spcFirstLastPara="1" wrap="square" lIns="39125" tIns="39125" rIns="39125" bIns="39125" anchor="t" anchorCtr="0">
            <a:spAutoFit/>
          </a:bodyPr>
          <a:lstStyle/>
          <a:p>
            <a:pPr lvl="0" algn="ctr"/>
            <a:r>
              <a:rPr lang="en-US" altLang="en-US" sz="4000" b="1" dirty="0">
                <a:solidFill>
                  <a:schemeClr val="bg1"/>
                </a:solidFill>
                <a:latin typeface="Open sans"/>
              </a:rPr>
              <a:t>COMMUNITY PARTICIPATION IN RURAL AND FOREST FIRE FIGHTING </a:t>
            </a:r>
            <a:endParaRPr lang="en-US" sz="4000" b="1" dirty="0">
              <a:solidFill>
                <a:schemeClr val="lt1"/>
              </a:solidFill>
              <a:latin typeface="Arial Black"/>
              <a:ea typeface="Arial Black"/>
              <a:cs typeface="Arial Black"/>
              <a:sym typeface="Arial Black"/>
            </a:endParaRPr>
          </a:p>
        </p:txBody>
      </p:sp>
      <p:pic>
        <p:nvPicPr>
          <p:cNvPr id="14" name="Picture 13"/>
          <p:cNvPicPr>
            <a:picLocks noChangeAspect="1"/>
          </p:cNvPicPr>
          <p:nvPr/>
        </p:nvPicPr>
        <p:blipFill>
          <a:blip r:embed="rId5"/>
          <a:stretch>
            <a:fillRect/>
          </a:stretch>
        </p:blipFill>
        <p:spPr>
          <a:xfrm>
            <a:off x="0" y="0"/>
            <a:ext cx="2440349" cy="1463018"/>
          </a:xfrm>
          <a:prstGeom prst="rect">
            <a:avLst/>
          </a:prstGeom>
          <a:noFill/>
          <a:ln>
            <a:noFill/>
          </a:ln>
        </p:spPr>
      </p:pic>
      <p:pic>
        <p:nvPicPr>
          <p:cNvPr id="15" name="Picture 14"/>
          <p:cNvPicPr>
            <a:picLocks noChangeAspect="1"/>
          </p:cNvPicPr>
          <p:nvPr/>
        </p:nvPicPr>
        <p:blipFill>
          <a:blip r:embed="rId6"/>
          <a:stretch>
            <a:fillRect/>
          </a:stretch>
        </p:blipFill>
        <p:spPr>
          <a:xfrm>
            <a:off x="10817618" y="6618"/>
            <a:ext cx="1387082" cy="1227775"/>
          </a:xfrm>
          <a:prstGeom prst="rect">
            <a:avLst/>
          </a:prstGeom>
          <a:noFill/>
          <a:ln>
            <a:noFill/>
          </a:ln>
        </p:spPr>
      </p:pic>
      <p:sp>
        <p:nvSpPr>
          <p:cNvPr id="2" name="Duties of…">
            <a:extLst>
              <a:ext uri="{FF2B5EF4-FFF2-40B4-BE49-F238E27FC236}">
                <a16:creationId xmlns:a16="http://schemas.microsoft.com/office/drawing/2014/main" id="{7064FD5F-7530-A9DB-F392-6308CFFB9839}"/>
              </a:ext>
            </a:extLst>
          </p:cNvPr>
          <p:cNvSpPr txBox="1"/>
          <p:nvPr/>
        </p:nvSpPr>
        <p:spPr>
          <a:xfrm>
            <a:off x="6301946" y="5642762"/>
            <a:ext cx="5914734" cy="417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en-US" sz="2200" b="1" dirty="0">
                <a:latin typeface="Open sans"/>
              </a:rPr>
              <a:t>Presented By:- Sachin Chauhan,2IC</a:t>
            </a:r>
            <a:endParaRPr lang="en-US" sz="2200"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4208927" cy="131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solidFill>
                  <a:srgbClr val="C00000"/>
                </a:solidFill>
                <a:latin typeface="Open sans"/>
              </a:rPr>
              <a:t>ANY QUESTION ? </a:t>
            </a: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4"/>
          <a:stretch>
            <a:fillRect/>
          </a:stretch>
        </p:blipFill>
        <p:spPr>
          <a:xfrm>
            <a:off x="6711441" y="1765969"/>
            <a:ext cx="3368693" cy="3368693"/>
          </a:xfrm>
          <a:prstGeom prst="rect">
            <a:avLst/>
          </a:prstGeom>
        </p:spPr>
      </p:pic>
      <p:pic>
        <p:nvPicPr>
          <p:cNvPr id="10" name="Picture 9"/>
          <p:cNvPicPr>
            <a:picLocks noChangeAspect="1"/>
          </p:cNvPicPr>
          <p:nvPr/>
        </p:nvPicPr>
        <p:blipFill>
          <a:blip r:embed="rId5"/>
          <a:stretch>
            <a:fillRect/>
          </a:stretch>
        </p:blipFill>
        <p:spPr>
          <a:xfrm>
            <a:off x="0" y="1631"/>
            <a:ext cx="2440349" cy="1463018"/>
          </a:xfrm>
          <a:prstGeom prst="rect">
            <a:avLst/>
          </a:prstGeom>
          <a:noFill/>
          <a:ln>
            <a:noFill/>
          </a:ln>
        </p:spPr>
      </p:pic>
      <p:pic>
        <p:nvPicPr>
          <p:cNvPr id="11" name="Picture 10"/>
          <p:cNvPicPr>
            <a:picLocks noChangeAspect="1"/>
          </p:cNvPicPr>
          <p:nvPr/>
        </p:nvPicPr>
        <p:blipFill>
          <a:blip r:embed="rId6"/>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359486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0" y="2057400"/>
            <a:ext cx="4128655" cy="3401291"/>
          </a:xfrm>
        </p:spPr>
        <p:txBody>
          <a:bodyPr>
            <a:normAutofit/>
          </a:bodyPr>
          <a:lstStyle/>
          <a:p>
            <a:endParaRPr lang="en-US" sz="4000" b="1" dirty="0">
              <a:latin typeface="Open sans"/>
            </a:endParaRPr>
          </a:p>
          <a:p>
            <a:r>
              <a:rPr lang="en-US" sz="4000" b="1" dirty="0">
                <a:solidFill>
                  <a:srgbClr val="C00000"/>
                </a:solidFill>
                <a:latin typeface="Open sans"/>
              </a:rPr>
              <a:t>EVALUATION</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92" y="174626"/>
            <a:ext cx="1252142" cy="9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357688" y="0"/>
            <a:ext cx="78343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accent2"/>
              </a:solidFill>
            </a:endParaRPr>
          </a:p>
          <a:p>
            <a:pPr marL="0" indent="0">
              <a:buNone/>
            </a:pPr>
            <a:r>
              <a:rPr lang="en-US" sz="2200" dirty="0">
                <a:solidFill>
                  <a:schemeClr val="accent2"/>
                </a:solidFill>
                <a:latin typeface="Open sans"/>
                <a:ea typeface="Verdana" panose="020B0604030504040204" pitchFamily="34" charset="0"/>
              </a:rPr>
              <a:t>1. What is the IFFM.</a:t>
            </a:r>
          </a:p>
          <a:p>
            <a:pPr marL="0" indent="0" algn="just">
              <a:buNone/>
            </a:pPr>
            <a:r>
              <a:rPr lang="en-US" sz="2200" dirty="0" err="1">
                <a:solidFill>
                  <a:schemeClr val="tx1"/>
                </a:solidFill>
                <a:latin typeface="Open sans"/>
                <a:ea typeface="Verdana" panose="020B0604030504040204" pitchFamily="34" charset="0"/>
              </a:rPr>
              <a:t>Ans</a:t>
            </a:r>
            <a:r>
              <a:rPr lang="en-US" sz="2200" dirty="0">
                <a:solidFill>
                  <a:schemeClr val="tx1"/>
                </a:solidFill>
                <a:latin typeface="Open sans"/>
                <a:ea typeface="Verdana" panose="020B0604030504040204" pitchFamily="34" charset="0"/>
              </a:rPr>
              <a:t>- </a:t>
            </a:r>
            <a:r>
              <a:rPr lang="en-US" altLang="en-US" sz="2200" dirty="0">
                <a:solidFill>
                  <a:schemeClr val="tx1"/>
                </a:solidFill>
                <a:latin typeface="Open sans"/>
                <a:ea typeface="Verdana" panose="020B0604030504040204" pitchFamily="34" charset="0"/>
              </a:rPr>
              <a:t>IFFM recognizes the crucial role of local communities in fire management, promoting a collaborative approach between communities, government agencies, non-governmental organizations (NGOs), and other stakeholders.</a:t>
            </a:r>
          </a:p>
          <a:p>
            <a:pPr marL="0" indent="0" algn="just">
              <a:buNone/>
            </a:pPr>
            <a:r>
              <a:rPr lang="en-US" sz="2200" dirty="0">
                <a:solidFill>
                  <a:schemeClr val="accent2"/>
                </a:solidFill>
                <a:latin typeface="Open sans"/>
                <a:ea typeface="Verdana" panose="020B0604030504040204" pitchFamily="34" charset="0"/>
              </a:rPr>
              <a:t>2. What is the role of community.</a:t>
            </a:r>
          </a:p>
          <a:p>
            <a:pPr marL="0" indent="0" algn="just">
              <a:buNone/>
            </a:pPr>
            <a:r>
              <a:rPr lang="en-US" sz="2200" dirty="0" err="1">
                <a:solidFill>
                  <a:schemeClr val="tx1"/>
                </a:solidFill>
                <a:latin typeface="Open sans"/>
                <a:ea typeface="Verdana" panose="020B0604030504040204" pitchFamily="34" charset="0"/>
              </a:rPr>
              <a:t>Ans</a:t>
            </a:r>
            <a:r>
              <a:rPr lang="en-US" sz="2200" dirty="0">
                <a:solidFill>
                  <a:schemeClr val="tx1"/>
                </a:solidFill>
                <a:latin typeface="Open sans"/>
                <a:ea typeface="Verdana" panose="020B0604030504040204" pitchFamily="34" charset="0"/>
              </a:rPr>
              <a:t>-Community involvement plays a critical role in effectively managing and controlling rural and forest fires.</a:t>
            </a:r>
          </a:p>
          <a:p>
            <a:pPr marL="514350" indent="-514350" algn="just">
              <a:buFont typeface="+mj-lt"/>
              <a:buAutoNum type="arabicPeriod"/>
            </a:pPr>
            <a:r>
              <a:rPr lang="en-US" sz="2200" dirty="0">
                <a:solidFill>
                  <a:schemeClr val="tx1"/>
                </a:solidFill>
                <a:latin typeface="Open sans"/>
                <a:ea typeface="Verdana" panose="020B0604030504040204" pitchFamily="34" charset="0"/>
              </a:rPr>
              <a:t>Early Detection and Response</a:t>
            </a:r>
          </a:p>
          <a:p>
            <a:pPr marL="514350" indent="-514350" algn="just">
              <a:buFont typeface="+mj-lt"/>
              <a:buAutoNum type="arabicPeriod"/>
            </a:pPr>
            <a:r>
              <a:rPr lang="en-US" sz="2200" dirty="0">
                <a:solidFill>
                  <a:schemeClr val="tx1"/>
                </a:solidFill>
                <a:latin typeface="Open sans"/>
                <a:ea typeface="Verdana" panose="020B0604030504040204" pitchFamily="34" charset="0"/>
              </a:rPr>
              <a:t>Local Knowledge and Expertise </a:t>
            </a:r>
          </a:p>
          <a:p>
            <a:pPr marL="514350" indent="-514350" algn="just">
              <a:buFont typeface="+mj-lt"/>
              <a:buAutoNum type="arabicPeriod"/>
            </a:pPr>
            <a:r>
              <a:rPr lang="en-US" sz="2200" dirty="0">
                <a:solidFill>
                  <a:schemeClr val="tx1"/>
                </a:solidFill>
                <a:latin typeface="Open sans"/>
                <a:ea typeface="Verdana" panose="020B0604030504040204" pitchFamily="34" charset="0"/>
              </a:rPr>
              <a:t>Resource Mobilization</a:t>
            </a:r>
          </a:p>
          <a:p>
            <a:pPr marL="514350" indent="-514350">
              <a:buFont typeface="+mj-lt"/>
              <a:buAutoNum type="arabicPeriod"/>
            </a:pPr>
            <a:r>
              <a:rPr lang="en-US" sz="2200" dirty="0">
                <a:solidFill>
                  <a:schemeClr val="tx1"/>
                </a:solidFill>
                <a:latin typeface="Open sans"/>
                <a:ea typeface="Verdana" panose="020B0604030504040204" pitchFamily="34" charset="0"/>
              </a:rPr>
              <a:t>Fire Prevention and Mitigation</a:t>
            </a:r>
          </a:p>
          <a:p>
            <a:pPr marL="514350" indent="-514350">
              <a:buFont typeface="+mj-lt"/>
              <a:buAutoNum type="arabicPeriod"/>
            </a:pPr>
            <a:r>
              <a:rPr lang="en-US" sz="2200" dirty="0">
                <a:solidFill>
                  <a:schemeClr val="tx1"/>
                </a:solidFill>
                <a:latin typeface="Open sans"/>
                <a:ea typeface="Verdana" panose="020B0604030504040204" pitchFamily="34" charset="0"/>
              </a:rPr>
              <a:t>Increased Awareness and Education </a:t>
            </a:r>
          </a:p>
          <a:p>
            <a:pPr marL="514350" indent="-514350">
              <a:buFont typeface="+mj-lt"/>
              <a:buAutoNum type="arabicPeriod"/>
            </a:pPr>
            <a:r>
              <a:rPr lang="en-US" sz="2200" dirty="0">
                <a:solidFill>
                  <a:schemeClr val="tx1"/>
                </a:solidFill>
                <a:latin typeface="Open sans"/>
                <a:ea typeface="Verdana" panose="020B0604030504040204" pitchFamily="34" charset="0"/>
              </a:rPr>
              <a:t>Building Community Resilience</a:t>
            </a:r>
          </a:p>
          <a:p>
            <a:pPr algn="ctr"/>
            <a:endParaRPr lang="en-IN" dirty="0"/>
          </a:p>
        </p:txBody>
      </p:sp>
      <p:pic>
        <p:nvPicPr>
          <p:cNvPr id="8" name="Picture 7"/>
          <p:cNvPicPr>
            <a:picLocks noChangeAspect="1"/>
          </p:cNvPicPr>
          <p:nvPr/>
        </p:nvPicPr>
        <p:blipFill>
          <a:blip r:embed="rId3"/>
          <a:stretch>
            <a:fillRect/>
          </a:stretch>
        </p:blipFill>
        <p:spPr>
          <a:xfrm>
            <a:off x="0" y="1631"/>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3304197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12</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6" y="3230213"/>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16211"/>
            <a:ext cx="4876800" cy="5534781"/>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0"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238314" y="1474963"/>
            <a:ext cx="4457703" cy="86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OBJECTIVES</a:t>
            </a:r>
            <a:r>
              <a:rPr lang="en-US" dirty="0">
                <a:latin typeface="Open Sans"/>
              </a:rPr>
              <a:t> </a:t>
            </a:r>
          </a:p>
        </p:txBody>
      </p:sp>
      <p:sp>
        <p:nvSpPr>
          <p:cNvPr id="113" name="Google Shape;113;p15"/>
          <p:cNvSpPr txBox="1">
            <a:spLocks noGrp="1"/>
          </p:cNvSpPr>
          <p:nvPr>
            <p:ph type="body" idx="1"/>
          </p:nvPr>
        </p:nvSpPr>
        <p:spPr>
          <a:xfrm>
            <a:off x="5936526" y="2056258"/>
            <a:ext cx="5927228" cy="3544068"/>
          </a:xfrm>
          <a:prstGeom prst="rect">
            <a:avLst/>
          </a:prstGeom>
          <a:noFill/>
          <a:ln>
            <a:noFill/>
          </a:ln>
        </p:spPr>
        <p:txBody>
          <a:bodyPr spcFirstLastPara="1" wrap="square" lIns="91425" tIns="45700" rIns="91425" bIns="45700" anchor="t" anchorCtr="0">
            <a:noAutofit/>
          </a:bodyPr>
          <a:lstStyle/>
          <a:p>
            <a:pPr marL="457200" lvl="1" indent="0">
              <a:lnSpc>
                <a:spcPct val="100000"/>
              </a:lnSpc>
              <a:buNone/>
              <a:defRPr/>
            </a:pPr>
            <a:r>
              <a:rPr lang="en-US" sz="2800" dirty="0">
                <a:solidFill>
                  <a:schemeClr val="tx1"/>
                </a:solidFill>
                <a:latin typeface="Open sans"/>
                <a:cs typeface="Times New Roman" panose="02020603050405020304" pitchFamily="18" charset="0"/>
              </a:rPr>
              <a:t>Community participation in rural and forest fire fighting.</a:t>
            </a:r>
          </a:p>
          <a:p>
            <a:pPr marL="457200" lvl="1" indent="0">
              <a:lnSpc>
                <a:spcPct val="100000"/>
              </a:lnSpc>
              <a:buNone/>
              <a:defRPr/>
            </a:pPr>
            <a:endParaRPr lang="en-US" sz="2800" dirty="0">
              <a:solidFill>
                <a:schemeClr val="tx1"/>
              </a:solidFill>
              <a:latin typeface="Open sans"/>
              <a:cs typeface="Times New Roman" panose="02020603050405020304" pitchFamily="18" charset="0"/>
            </a:endParaRPr>
          </a:p>
          <a:p>
            <a:pPr marL="457200" lvl="1" indent="0">
              <a:lnSpc>
                <a:spcPct val="100000"/>
              </a:lnSpc>
              <a:buNone/>
              <a:defRPr/>
            </a:pPr>
            <a:r>
              <a:rPr lang="en-US" sz="2800" dirty="0">
                <a:solidFill>
                  <a:schemeClr val="tx1"/>
                </a:solidFill>
                <a:latin typeface="Open sans"/>
                <a:cs typeface="Times New Roman" panose="02020603050405020304" pitchFamily="18" charset="0"/>
              </a:rPr>
              <a:t>Integrated  forest fire management (IFFM)</a:t>
            </a:r>
          </a:p>
          <a:p>
            <a:pPr marL="457200" lvl="1" indent="0">
              <a:lnSpc>
                <a:spcPct val="100000"/>
              </a:lnSpc>
              <a:buNone/>
              <a:defRPr/>
            </a:pPr>
            <a:endParaRPr lang="en-US" sz="2800" dirty="0">
              <a:solidFill>
                <a:schemeClr val="tx1"/>
              </a:solidFill>
              <a:latin typeface="Open sans"/>
              <a:cs typeface="Times New Roman" panose="02020603050405020304" pitchFamily="18" charset="0"/>
            </a:endParaRPr>
          </a:p>
          <a:p>
            <a:pPr marL="457200" lvl="1" indent="0">
              <a:lnSpc>
                <a:spcPct val="100000"/>
              </a:lnSpc>
              <a:buNone/>
              <a:defRPr/>
            </a:pPr>
            <a:r>
              <a:rPr lang="en-US" sz="2800" dirty="0">
                <a:solidFill>
                  <a:schemeClr val="tx1"/>
                </a:solidFill>
                <a:latin typeface="Open sans"/>
                <a:cs typeface="Times New Roman" panose="02020603050405020304" pitchFamily="18" charset="0"/>
              </a:rPr>
              <a:t>Challenges and consideration </a:t>
            </a:r>
          </a:p>
          <a:p>
            <a:pPr marL="0" lvl="0" indent="0" algn="just" rtl="0">
              <a:lnSpc>
                <a:spcPct val="100000"/>
              </a:lnSpc>
              <a:spcBef>
                <a:spcPts val="0"/>
              </a:spcBef>
              <a:spcAft>
                <a:spcPts val="0"/>
              </a:spcAft>
              <a:buClr>
                <a:schemeClr val="dk1"/>
              </a:buClr>
              <a:buSzPts val="3200"/>
              <a:buNone/>
            </a:pPr>
            <a:endParaRPr dirty="0">
              <a:solidFill>
                <a:schemeClr val="tx1"/>
              </a:solidFill>
              <a:latin typeface="Open Sans"/>
            </a:endParaRPr>
          </a:p>
        </p:txBody>
      </p:sp>
      <p:sp>
        <p:nvSpPr>
          <p:cNvPr id="116" name="Google Shape;116;p15"/>
          <p:cNvSpPr txBox="1"/>
          <p:nvPr/>
        </p:nvSpPr>
        <p:spPr>
          <a:xfrm>
            <a:off x="641620" y="2828930"/>
            <a:ext cx="3858768"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a:cs typeface="Times New Roman" pitchFamily="18" charset="0"/>
                <a:sym typeface="Arial"/>
              </a:rPr>
              <a:t>Upon completing of this lesson, you will be able to :-</a:t>
            </a:r>
            <a:endParaRPr sz="1200" dirty="0">
              <a:latin typeface="Open Sans"/>
              <a:cs typeface="Times New Roman" pitchFamily="18" charset="0"/>
            </a:endParaRPr>
          </a:p>
        </p:txBody>
      </p:sp>
      <p:sp>
        <p:nvSpPr>
          <p:cNvPr id="117" name="Google Shape;117;p15"/>
          <p:cNvSpPr/>
          <p:nvPr/>
        </p:nvSpPr>
        <p:spPr>
          <a:xfrm>
            <a:off x="4814526" y="2200249"/>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Open Sans"/>
                <a:sym typeface="Arial"/>
              </a:rPr>
              <a:t>1</a:t>
            </a:r>
            <a:endParaRPr sz="4000" b="1" dirty="0">
              <a:solidFill>
                <a:srgbClr val="C00000"/>
              </a:solidFill>
              <a:latin typeface="Open Sans"/>
              <a:sym typeface="Arial"/>
            </a:endParaRPr>
          </a:p>
        </p:txBody>
      </p:sp>
      <p:sp>
        <p:nvSpPr>
          <p:cNvPr id="118" name="Google Shape;118;p15"/>
          <p:cNvSpPr/>
          <p:nvPr/>
        </p:nvSpPr>
        <p:spPr>
          <a:xfrm>
            <a:off x="4799856" y="3498333"/>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Open Sans"/>
                <a:sym typeface="Arial"/>
              </a:rPr>
              <a:t>2</a:t>
            </a:r>
            <a:endParaRPr sz="4000" b="1" dirty="0">
              <a:solidFill>
                <a:srgbClr val="C00000"/>
              </a:solidFill>
              <a:latin typeface="Open Sans"/>
              <a:sym typeface="Arial"/>
            </a:endParaRPr>
          </a:p>
        </p:txBody>
      </p:sp>
      <p:sp>
        <p:nvSpPr>
          <p:cNvPr id="14" name="Google Shape;118;p15"/>
          <p:cNvSpPr/>
          <p:nvPr/>
        </p:nvSpPr>
        <p:spPr>
          <a:xfrm>
            <a:off x="4868639" y="4835503"/>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Open Sans"/>
              </a:rPr>
              <a:t>3</a:t>
            </a:r>
            <a:endParaRPr sz="4000" b="1" dirty="0">
              <a:solidFill>
                <a:srgbClr val="C00000"/>
              </a:solidFill>
              <a:latin typeface="Open Sans"/>
              <a:sym typeface="Arial"/>
            </a:endParaRPr>
          </a:p>
        </p:txBody>
      </p:sp>
      <p:pic>
        <p:nvPicPr>
          <p:cNvPr id="11" name="Picture 10"/>
          <p:cNvPicPr>
            <a:picLocks noChangeAspect="1"/>
          </p:cNvPicPr>
          <p:nvPr/>
        </p:nvPicPr>
        <p:blipFill>
          <a:blip r:embed="rId3"/>
          <a:stretch>
            <a:fillRect/>
          </a:stretch>
        </p:blipFill>
        <p:spPr>
          <a:xfrm>
            <a:off x="0" y="0"/>
            <a:ext cx="2440349" cy="1463018"/>
          </a:xfrm>
          <a:prstGeom prst="rect">
            <a:avLst/>
          </a:prstGeom>
          <a:noFill/>
          <a:ln>
            <a:noFill/>
          </a:ln>
        </p:spPr>
      </p:pic>
      <p:pic>
        <p:nvPicPr>
          <p:cNvPr id="15" name="Picture 14"/>
          <p:cNvPicPr>
            <a:picLocks noChangeAspect="1"/>
          </p:cNvPicPr>
          <p:nvPr/>
        </p:nvPicPr>
        <p:blipFill>
          <a:blip r:embed="rId4"/>
          <a:stretch>
            <a:fillRect/>
          </a:stretch>
        </p:blipFill>
        <p:spPr>
          <a:xfrm>
            <a:off x="10817618" y="6618"/>
            <a:ext cx="1387082" cy="1227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body" idx="1"/>
          </p:nvPr>
        </p:nvSpPr>
        <p:spPr>
          <a:xfrm>
            <a:off x="4759569" y="2321169"/>
            <a:ext cx="7231148" cy="2577610"/>
          </a:xfrm>
          <a:prstGeom prst="rect">
            <a:avLst/>
          </a:prstGeom>
          <a:noFill/>
          <a:ln>
            <a:noFill/>
          </a:ln>
        </p:spPr>
        <p:txBody>
          <a:bodyPr spcFirstLastPara="1" wrap="square" lIns="91425" tIns="45700" rIns="91425" bIns="45700" anchor="t" anchorCtr="0">
            <a:noAutofit/>
          </a:bodyPr>
          <a:lstStyle/>
          <a:p>
            <a:pPr algn="just">
              <a:lnSpc>
                <a:spcPct val="150000"/>
              </a:lnSpc>
              <a:spcBef>
                <a:spcPts val="1200"/>
              </a:spcBef>
              <a:spcAft>
                <a:spcPts val="600"/>
              </a:spcAft>
              <a:buFont typeface="Arial" panose="020B0604020202020204" pitchFamily="34" charset="0"/>
              <a:buChar char="•"/>
            </a:pPr>
            <a:r>
              <a:rPr lang="en-US" dirty="0">
                <a:solidFill>
                  <a:schemeClr val="tx1"/>
                </a:solidFill>
                <a:latin typeface="Open sans"/>
              </a:rPr>
              <a:t>Community involvement plays a critical role in effectively managing and controlling rural and forest fires.</a:t>
            </a:r>
            <a:endParaRPr lang="en-US" sz="3600" dirty="0">
              <a:solidFill>
                <a:schemeClr val="tx1"/>
              </a:solidFill>
              <a:latin typeface="Open sans"/>
              <a:cs typeface="Times New Roman" panose="02020603050405020304" pitchFamily="18" charset="0"/>
            </a:endParaRPr>
          </a:p>
        </p:txBody>
      </p:sp>
      <p:sp>
        <p:nvSpPr>
          <p:cNvPr id="7" name="Google Shape;112;p15"/>
          <p:cNvSpPr txBox="1">
            <a:spLocks noGrp="1"/>
          </p:cNvSpPr>
          <p:nvPr>
            <p:ph type="title"/>
          </p:nvPr>
        </p:nvSpPr>
        <p:spPr>
          <a:xfrm>
            <a:off x="166255" y="2815266"/>
            <a:ext cx="4347130" cy="86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cs typeface="Arial"/>
                <a:sym typeface="Arial"/>
              </a:rPr>
              <a:t>INTRODUCTION-</a:t>
            </a:r>
            <a:endParaRPr lang="en-US" sz="4000" dirty="0">
              <a:latin typeface="Open Sans"/>
            </a:endParaRPr>
          </a:p>
        </p:txBody>
      </p:sp>
      <p:pic>
        <p:nvPicPr>
          <p:cNvPr id="6" name="Picture 5"/>
          <p:cNvPicPr>
            <a:picLocks noChangeAspect="1"/>
          </p:cNvPicPr>
          <p:nvPr/>
        </p:nvPicPr>
        <p:blipFill>
          <a:blip r:embed="rId3"/>
          <a:stretch>
            <a:fillRect/>
          </a:stretch>
        </p:blipFill>
        <p:spPr>
          <a:xfrm>
            <a:off x="0" y="11945"/>
            <a:ext cx="2440349" cy="1463018"/>
          </a:xfrm>
          <a:prstGeom prst="rect">
            <a:avLst/>
          </a:prstGeom>
          <a:noFill/>
          <a:ln>
            <a:noFill/>
          </a:ln>
        </p:spPr>
      </p:pic>
      <p:pic>
        <p:nvPicPr>
          <p:cNvPr id="8" name="Picture 7"/>
          <p:cNvPicPr>
            <a:picLocks noChangeAspect="1"/>
          </p:cNvPicPr>
          <p:nvPr/>
        </p:nvPicPr>
        <p:blipFill>
          <a:blip r:embed="rId4"/>
          <a:stretch>
            <a:fillRect/>
          </a:stretch>
        </p:blipFill>
        <p:spPr>
          <a:xfrm>
            <a:off x="10817618" y="6618"/>
            <a:ext cx="1387082" cy="1227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p:cNvSpPr/>
          <p:nvPr/>
        </p:nvSpPr>
        <p:spPr>
          <a:xfrm>
            <a:off x="4083866" y="0"/>
            <a:ext cx="8108134" cy="6786003"/>
          </a:xfrm>
          <a:prstGeom prst="rect">
            <a:avLst/>
          </a:prstGeom>
          <a:solidFill>
            <a:schemeClr val="accent5">
              <a:lumMod val="20000"/>
              <a:lumOff val="80000"/>
            </a:schemeClr>
          </a:solidFill>
          <a:ln w="12700">
            <a:miter lim="400000"/>
          </a:ln>
        </p:spPr>
        <p:txBody>
          <a:bodyPr lIns="39142" tIns="39142" rIns="39142" bIns="39142"/>
          <a:lstStyle/>
          <a:p>
            <a:endParaRPr sz="2400" dirty="0">
              <a:latin typeface="Open Sans"/>
            </a:endParaRPr>
          </a:p>
        </p:txBody>
      </p:sp>
      <p:sp>
        <p:nvSpPr>
          <p:cNvPr id="138" name="Line"/>
          <p:cNvSpPr/>
          <p:nvPr/>
        </p:nvSpPr>
        <p:spPr>
          <a:xfrm>
            <a:off x="3772115" y="1809824"/>
            <a:ext cx="8505593" cy="39127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2" tIns="39142" rIns="39142" bIns="39142"/>
          <a:lstStyle/>
          <a:p>
            <a:endParaRPr sz="2400">
              <a:latin typeface="Open Sans"/>
            </a:endParaRPr>
          </a:p>
        </p:txBody>
      </p:sp>
      <p:pic>
        <p:nvPicPr>
          <p:cNvPr id="2" name="Picture 1">
            <a:extLst>
              <a:ext uri="{FF2B5EF4-FFF2-40B4-BE49-F238E27FC236}">
                <a16:creationId xmlns:a16="http://schemas.microsoft.com/office/drawing/2014/main" id="{7EE57D3D-A34C-B441-274D-AA203D47177B}"/>
              </a:ext>
            </a:extLst>
          </p:cNvPr>
          <p:cNvPicPr>
            <a:picLocks noChangeAspect="1"/>
          </p:cNvPicPr>
          <p:nvPr/>
        </p:nvPicPr>
        <p:blipFill>
          <a:blip r:embed="rId2" cstate="print"/>
          <a:stretch>
            <a:fillRect/>
          </a:stretch>
        </p:blipFill>
        <p:spPr>
          <a:xfrm>
            <a:off x="1679863" y="5852488"/>
            <a:ext cx="641637" cy="276260"/>
          </a:xfrm>
          <a:prstGeom prst="rect">
            <a:avLst/>
          </a:prstGeom>
        </p:spPr>
      </p:pic>
      <p:sp>
        <p:nvSpPr>
          <p:cNvPr id="14" name="Duties of…"/>
          <p:cNvSpPr txBox="1"/>
          <p:nvPr/>
        </p:nvSpPr>
        <p:spPr>
          <a:xfrm>
            <a:off x="138398" y="2626709"/>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lvl="0" algn="ctr"/>
            <a:r>
              <a:rPr lang="en-US" sz="4000" b="1" dirty="0">
                <a:solidFill>
                  <a:srgbClr val="C00000"/>
                </a:solidFill>
                <a:latin typeface="Open sans"/>
              </a:rPr>
              <a:t>HERE’S WHY </a:t>
            </a:r>
            <a:endParaRPr lang="en-US" sz="4000" b="1" dirty="0">
              <a:solidFill>
                <a:srgbClr val="C00000"/>
              </a:solidFill>
              <a:latin typeface="Open Sans"/>
            </a:endParaRPr>
          </a:p>
        </p:txBody>
      </p:sp>
      <p:sp>
        <p:nvSpPr>
          <p:cNvPr id="15" name="Ensure your safety and the safety of your crew, the patient, and bystanders…"/>
          <p:cNvSpPr txBox="1"/>
          <p:nvPr/>
        </p:nvSpPr>
        <p:spPr>
          <a:xfrm>
            <a:off x="4251775" y="2216576"/>
            <a:ext cx="7940225" cy="3403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514350" indent="-514350" algn="just">
              <a:lnSpc>
                <a:spcPct val="150000"/>
              </a:lnSpc>
              <a:buFont typeface="+mj-lt"/>
              <a:buAutoNum type="arabicPeriod"/>
            </a:pPr>
            <a:r>
              <a:rPr lang="en-US" sz="2400" dirty="0">
                <a:solidFill>
                  <a:schemeClr val="tx1"/>
                </a:solidFill>
                <a:latin typeface="Open sans"/>
              </a:rPr>
              <a:t>Early Detection and Response</a:t>
            </a:r>
          </a:p>
          <a:p>
            <a:pPr marL="514350" indent="-514350" algn="just">
              <a:lnSpc>
                <a:spcPct val="150000"/>
              </a:lnSpc>
              <a:buFont typeface="+mj-lt"/>
              <a:buAutoNum type="arabicPeriod"/>
            </a:pPr>
            <a:r>
              <a:rPr lang="en-US" sz="2400" dirty="0">
                <a:solidFill>
                  <a:schemeClr val="tx1"/>
                </a:solidFill>
                <a:latin typeface="Open sans"/>
              </a:rPr>
              <a:t>Local Knowledge and Expertise </a:t>
            </a:r>
          </a:p>
          <a:p>
            <a:pPr marL="514350" indent="-514350" algn="just">
              <a:lnSpc>
                <a:spcPct val="150000"/>
              </a:lnSpc>
              <a:buFont typeface="+mj-lt"/>
              <a:buAutoNum type="arabicPeriod"/>
            </a:pPr>
            <a:r>
              <a:rPr lang="en-US" sz="2400" dirty="0">
                <a:solidFill>
                  <a:schemeClr val="tx1"/>
                </a:solidFill>
                <a:latin typeface="Open sans"/>
              </a:rPr>
              <a:t>Resource Mobilization</a:t>
            </a:r>
          </a:p>
          <a:p>
            <a:pPr marL="514350" indent="-514350">
              <a:lnSpc>
                <a:spcPct val="150000"/>
              </a:lnSpc>
              <a:buFont typeface="+mj-lt"/>
              <a:buAutoNum type="arabicPeriod"/>
            </a:pPr>
            <a:r>
              <a:rPr lang="en-US" sz="2400" dirty="0">
                <a:solidFill>
                  <a:schemeClr val="tx1"/>
                </a:solidFill>
                <a:latin typeface="Open sans"/>
              </a:rPr>
              <a:t>Fire Prevention and Mitigation</a:t>
            </a:r>
          </a:p>
          <a:p>
            <a:pPr marL="514350" indent="-514350">
              <a:lnSpc>
                <a:spcPct val="150000"/>
              </a:lnSpc>
              <a:buFont typeface="+mj-lt"/>
              <a:buAutoNum type="arabicPeriod"/>
            </a:pPr>
            <a:r>
              <a:rPr lang="en-US" sz="2400" dirty="0">
                <a:solidFill>
                  <a:schemeClr val="tx1"/>
                </a:solidFill>
                <a:latin typeface="Open sans"/>
              </a:rPr>
              <a:t>Increased Awareness and Education </a:t>
            </a:r>
          </a:p>
          <a:p>
            <a:pPr marL="514350" indent="-514350">
              <a:lnSpc>
                <a:spcPct val="150000"/>
              </a:lnSpc>
              <a:buFont typeface="+mj-lt"/>
              <a:buAutoNum type="arabicPeriod"/>
            </a:pPr>
            <a:r>
              <a:rPr lang="en-US" sz="2400" dirty="0">
                <a:solidFill>
                  <a:schemeClr val="tx1"/>
                </a:solidFill>
                <a:latin typeface="Open sans"/>
              </a:rPr>
              <a:t>Building Community Resilience</a:t>
            </a:r>
          </a:p>
        </p:txBody>
      </p:sp>
      <p:sp>
        <p:nvSpPr>
          <p:cNvPr id="11" name="Rectangle 10"/>
          <p:cNvSpPr/>
          <p:nvPr/>
        </p:nvSpPr>
        <p:spPr>
          <a:xfrm>
            <a:off x="0" y="6207359"/>
            <a:ext cx="4083866"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0" y="95532"/>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385278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309142" y="0"/>
            <a:ext cx="7859931" cy="6858000"/>
          </a:xfrm>
          <a:prstGeom prst="roundRect">
            <a:avLst>
              <a:gd name="adj" fmla="val 1583"/>
            </a:avLst>
          </a:prstGeom>
          <a:solidFill>
            <a:schemeClr val="accent5">
              <a:lumMod val="20000"/>
              <a:lumOff val="80000"/>
            </a:schemeClr>
          </a:solidFill>
          <a:ln w="12700">
            <a:miter lim="400000"/>
          </a:ln>
        </p:spPr>
        <p:txBody>
          <a:bodyPr lIns="39142" tIns="39142" rIns="39142" bIns="39142"/>
          <a:lstStyle/>
          <a:p>
            <a:endParaRPr sz="2400">
              <a:latin typeface="Open Sans"/>
            </a:endParaRPr>
          </a:p>
        </p:txBody>
      </p:sp>
      <p:sp>
        <p:nvSpPr>
          <p:cNvPr id="222" name="Duties of…"/>
          <p:cNvSpPr txBox="1"/>
          <p:nvPr/>
        </p:nvSpPr>
        <p:spPr>
          <a:xfrm>
            <a:off x="201021" y="2238917"/>
            <a:ext cx="4092473" cy="2541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US" sz="4000" b="1" dirty="0">
                <a:solidFill>
                  <a:srgbClr val="C00000"/>
                </a:solidFill>
                <a:latin typeface="Open sans"/>
              </a:rPr>
              <a:t>INTEGRATED FOREST FIRE MANAGEMENT (IFFM)</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594887" y="1696328"/>
            <a:ext cx="7272793" cy="4483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just"/>
            <a:endParaRPr lang="en-US" sz="24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9" name="Rectangle 8"/>
          <p:cNvSpPr/>
          <p:nvPr/>
        </p:nvSpPr>
        <p:spPr>
          <a:xfrm>
            <a:off x="0" y="6207359"/>
            <a:ext cx="3639845"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a:extLst>
              <a:ext uri="{FF2B5EF4-FFF2-40B4-BE49-F238E27FC236}">
                <a16:creationId xmlns:a16="http://schemas.microsoft.com/office/drawing/2014/main" id="{85641754-B6A3-9C31-4BF6-08D3BD56AEA5}"/>
              </a:ext>
            </a:extLst>
          </p:cNvPr>
          <p:cNvPicPr>
            <a:picLocks noChangeAspect="1"/>
          </p:cNvPicPr>
          <p:nvPr/>
        </p:nvPicPr>
        <p:blipFill>
          <a:blip r:embed="rId3"/>
          <a:stretch>
            <a:fillRect/>
          </a:stretch>
        </p:blipFill>
        <p:spPr>
          <a:xfrm>
            <a:off x="4430212" y="1326996"/>
            <a:ext cx="7559279" cy="4991742"/>
          </a:xfrm>
          <a:prstGeom prst="rect">
            <a:avLst/>
          </a:prstGeom>
        </p:spPr>
      </p:pic>
      <p:pic>
        <p:nvPicPr>
          <p:cNvPr id="10" name="Picture 9"/>
          <p:cNvPicPr>
            <a:picLocks noChangeAspect="1"/>
          </p:cNvPicPr>
          <p:nvPr/>
        </p:nvPicPr>
        <p:blipFill>
          <a:blip r:embed="rId4"/>
          <a:stretch>
            <a:fillRect/>
          </a:stretch>
        </p:blipFill>
        <p:spPr>
          <a:xfrm>
            <a:off x="0" y="1631"/>
            <a:ext cx="2440349" cy="1463018"/>
          </a:xfrm>
          <a:prstGeom prst="rect">
            <a:avLst/>
          </a:prstGeom>
          <a:noFill/>
          <a:ln>
            <a:noFill/>
          </a:ln>
        </p:spPr>
      </p:pic>
      <p:pic>
        <p:nvPicPr>
          <p:cNvPr id="11" name="Picture 10"/>
          <p:cNvPicPr>
            <a:picLocks noChangeAspect="1"/>
          </p:cNvPicPr>
          <p:nvPr/>
        </p:nvPicPr>
        <p:blipFill>
          <a:blip r:embed="rId5"/>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31496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43506"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2626709"/>
            <a:ext cx="3930593" cy="2541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US" sz="4000" b="1" dirty="0">
                <a:solidFill>
                  <a:srgbClr val="C00000"/>
                </a:solidFill>
                <a:latin typeface="Open sans"/>
              </a:rPr>
              <a:t>INTEGRATED FOREST FIRE MANAGEMENT (IFFM)</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548494" y="1272491"/>
            <a:ext cx="7425350" cy="52496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indent="-457200" algn="just">
              <a:buFont typeface="Wingdings" panose="05000000000000000000" pitchFamily="2" charset="2"/>
              <a:buChar char="ü"/>
            </a:pPr>
            <a:r>
              <a:rPr lang="en-US" sz="2400" b="1" dirty="0">
                <a:solidFill>
                  <a:schemeClr val="tx1"/>
                </a:solidFill>
                <a:latin typeface="Open sans"/>
              </a:rPr>
              <a:t>Community Empowerment:</a:t>
            </a:r>
            <a:r>
              <a:rPr lang="en-US" sz="2400" dirty="0">
                <a:solidFill>
                  <a:schemeClr val="tx1"/>
                </a:solidFill>
                <a:latin typeface="Open sans"/>
              </a:rPr>
              <a:t> Enabling communities to actively participate in decision-making and resource allocation for fire management.</a:t>
            </a:r>
          </a:p>
          <a:p>
            <a:pPr marL="457200" indent="-457200" algn="just">
              <a:buFont typeface="Wingdings" panose="05000000000000000000" pitchFamily="2" charset="2"/>
              <a:buChar char="ü"/>
            </a:pPr>
            <a:r>
              <a:rPr lang="en-US" sz="2400" b="1" dirty="0">
                <a:solidFill>
                  <a:schemeClr val="tx1"/>
                </a:solidFill>
                <a:latin typeface="Open sans"/>
              </a:rPr>
              <a:t>Integration of Traditional Knowledge:</a:t>
            </a:r>
            <a:r>
              <a:rPr lang="en-US" sz="2400" dirty="0">
                <a:solidFill>
                  <a:schemeClr val="tx1"/>
                </a:solidFill>
                <a:latin typeface="Open sans"/>
              </a:rPr>
              <a:t> Combining scientific knowledge with traditional fire management practices and indigenous knowledge systems.</a:t>
            </a:r>
          </a:p>
          <a:p>
            <a:pPr marL="457200" indent="-457200" algn="just">
              <a:buFont typeface="Wingdings" panose="05000000000000000000" pitchFamily="2" charset="2"/>
              <a:buChar char="ü"/>
            </a:pPr>
            <a:r>
              <a:rPr lang="en-US" sz="2400" b="1" dirty="0">
                <a:solidFill>
                  <a:schemeClr val="tx1"/>
                </a:solidFill>
                <a:latin typeface="Open sans"/>
              </a:rPr>
              <a:t>Capacity Building:</a:t>
            </a:r>
            <a:r>
              <a:rPr lang="en-US" sz="2400" dirty="0">
                <a:solidFill>
                  <a:schemeClr val="tx1"/>
                </a:solidFill>
                <a:latin typeface="Open sans"/>
              </a:rPr>
              <a:t> Providing training and resources to enhance communities' skills and knowledge in fire management.</a:t>
            </a:r>
          </a:p>
          <a:p>
            <a:pPr marL="457200" indent="-457200" algn="just">
              <a:buFont typeface="Wingdings" panose="05000000000000000000" pitchFamily="2" charset="2"/>
              <a:buChar char="ü"/>
            </a:pPr>
            <a:r>
              <a:rPr lang="en-US" sz="2400" b="1" dirty="0">
                <a:solidFill>
                  <a:schemeClr val="tx1"/>
                </a:solidFill>
                <a:latin typeface="Open sans"/>
              </a:rPr>
              <a:t>Stakeholder Collaboration:</a:t>
            </a:r>
            <a:r>
              <a:rPr lang="en-US" sz="2400" dirty="0">
                <a:solidFill>
                  <a:schemeClr val="tx1"/>
                </a:solidFill>
                <a:latin typeface="Open sans"/>
              </a:rPr>
              <a:t> Fostering partnerships and information sharing among various stakeholders involved in fire management.</a:t>
            </a:r>
            <a:r>
              <a:rPr lang="en-US" sz="2400" dirty="0">
                <a:solidFill>
                  <a:schemeClr val="bg1"/>
                </a:solidFill>
                <a:latin typeface="Open sans"/>
              </a:rPr>
              <a:t> </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a:stretch>
            <a:fillRect/>
          </a:stretch>
        </p:blipFill>
        <p:spPr>
          <a:xfrm>
            <a:off x="0" y="1631"/>
            <a:ext cx="2440349" cy="1463018"/>
          </a:xfrm>
          <a:prstGeom prst="rect">
            <a:avLst/>
          </a:prstGeom>
          <a:noFill/>
          <a:ln>
            <a:noFill/>
          </a:ln>
        </p:spPr>
      </p:pic>
      <p:pic>
        <p:nvPicPr>
          <p:cNvPr id="10" name="Picture 9"/>
          <p:cNvPicPr>
            <a:picLocks noChangeAspect="1"/>
          </p:cNvPicPr>
          <p:nvPr/>
        </p:nvPicPr>
        <p:blipFill>
          <a:blip r:embed="rId5"/>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3399511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82062" y="2626709"/>
            <a:ext cx="4724400" cy="19257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US" sz="4000" b="1" dirty="0">
                <a:solidFill>
                  <a:srgbClr val="C00000"/>
                </a:solidFill>
              </a:rPr>
              <a:t>CHALLENGES AND CONSIDERATIONS</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759568" y="1288049"/>
            <a:ext cx="7326923" cy="5942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just"/>
            <a:r>
              <a:rPr lang="en-US" sz="2100" dirty="0">
                <a:solidFill>
                  <a:schemeClr val="tx1"/>
                </a:solidFill>
              </a:rPr>
              <a:t>Despite the numerous benefits of community participation in fire fighting and management, several challenges need to be addressed:- </a:t>
            </a:r>
          </a:p>
          <a:p>
            <a:pPr algn="just"/>
            <a:r>
              <a:rPr lang="en-US" sz="2100" b="1" dirty="0">
                <a:solidFill>
                  <a:schemeClr val="tx1"/>
                </a:solidFill>
              </a:rPr>
              <a:t>	Policy and Legal Frameworks</a:t>
            </a:r>
            <a:r>
              <a:rPr lang="en-US" sz="2100" dirty="0">
                <a:solidFill>
                  <a:schemeClr val="tx1"/>
                </a:solidFill>
              </a:rPr>
              <a:t>: Existing legislation often criminalizes traditional fire 	use for livelihood practices, hindering community engagement. Policies need to be 	revised to acknowledge and support the responsible use of fire and the integration of 	community-based approaches.</a:t>
            </a:r>
          </a:p>
          <a:p>
            <a:pPr algn="just"/>
            <a:r>
              <a:rPr lang="en-US" sz="2100" b="1" dirty="0">
                <a:solidFill>
                  <a:schemeClr val="tx1"/>
                </a:solidFill>
              </a:rPr>
              <a:t>	Limited Resources</a:t>
            </a:r>
            <a:r>
              <a:rPr lang="en-US" sz="2100" dirty="0">
                <a:solidFill>
                  <a:schemeClr val="tx1"/>
                </a:solidFill>
              </a:rPr>
              <a:t>: Insufficient funding and resources allocated to fire management, 	particularly at the community level, can limit the effectiveness of their efforts.</a:t>
            </a:r>
          </a:p>
          <a:p>
            <a:pPr algn="just"/>
            <a:r>
              <a:rPr lang="en-US" sz="2100" dirty="0">
                <a:solidFill>
                  <a:schemeClr val="tx1"/>
                </a:solidFill>
              </a:rPr>
              <a:t>	Conflicting Interests: Different stakeholders may have varying perspectives and 	priorities regarding fire use and management, requiring dialogue and negotiation to 	build consensus.</a:t>
            </a:r>
          </a:p>
          <a:p>
            <a:pPr algn="just"/>
            <a:endParaRPr lang="en-US" sz="2400" dirty="0">
              <a:latin typeface="Open sans"/>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0" y="1631"/>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190844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0"/>
            <a:ext cx="7643506" cy="6858000"/>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76527" y="2558868"/>
            <a:ext cx="4371967" cy="30337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sz="4000" b="1" dirty="0">
                <a:solidFill>
                  <a:srgbClr val="C00000"/>
                </a:solidFill>
                <a:latin typeface="Open sans"/>
              </a:rPr>
              <a:t>CHALLENGES AND CONSIDERATIONS</a:t>
            </a:r>
            <a:endParaRPr lang="en-US" sz="4000" dirty="0">
              <a:solidFill>
                <a:srgbClr val="C00000"/>
              </a:solidFill>
              <a:latin typeface="Open Sans"/>
            </a:endParaRPr>
          </a:p>
        </p:txBody>
      </p:sp>
      <p:sp>
        <p:nvSpPr>
          <p:cNvPr id="223" name="Ensure your safety and the safety of your crew, the patient, and bystanders…"/>
          <p:cNvSpPr txBox="1"/>
          <p:nvPr/>
        </p:nvSpPr>
        <p:spPr>
          <a:xfrm>
            <a:off x="4752109" y="1386144"/>
            <a:ext cx="7034552" cy="5311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just"/>
            <a:r>
              <a:rPr lang="en-US" sz="2400" dirty="0">
                <a:solidFill>
                  <a:schemeClr val="tx1"/>
                </a:solidFill>
                <a:latin typeface="Open sans"/>
              </a:rPr>
              <a:t>Despite the numerous benefits of community participation in fire fighting and management, several challenges need to be addressed:- </a:t>
            </a:r>
          </a:p>
          <a:p>
            <a:pPr algn="just"/>
            <a:endParaRPr lang="en-US" sz="2800" dirty="0">
              <a:solidFill>
                <a:schemeClr val="tx1"/>
              </a:solidFill>
              <a:latin typeface="Open sans"/>
            </a:endParaRPr>
          </a:p>
          <a:p>
            <a:pPr marL="457200" indent="-457200" algn="just">
              <a:buFont typeface="Wingdings" panose="05000000000000000000" pitchFamily="2" charset="2"/>
              <a:buChar char="ü"/>
            </a:pPr>
            <a:r>
              <a:rPr lang="en-US" sz="2400" b="1" dirty="0">
                <a:solidFill>
                  <a:schemeClr val="tx1"/>
                </a:solidFill>
                <a:latin typeface="Open sans"/>
              </a:rPr>
              <a:t>	Data and Information Gaps</a:t>
            </a:r>
            <a:r>
              <a:rPr lang="en-US" sz="2400" dirty="0">
                <a:solidFill>
                  <a:schemeClr val="tx1"/>
                </a:solidFill>
                <a:latin typeface="Open sans"/>
              </a:rPr>
              <a:t>: Lack of standardized data collection and analysis 	hinders 	effective decision-making and resource allocation in fire management.</a:t>
            </a:r>
          </a:p>
          <a:p>
            <a:pPr marL="457200" indent="-457200" algn="just">
              <a:buFont typeface="Wingdings" panose="05000000000000000000" pitchFamily="2" charset="2"/>
              <a:buChar char="ü"/>
            </a:pPr>
            <a:endParaRPr lang="en-US" sz="2400" dirty="0">
              <a:solidFill>
                <a:schemeClr val="tx1"/>
              </a:solidFill>
              <a:latin typeface="Open sans"/>
            </a:endParaRPr>
          </a:p>
          <a:p>
            <a:pPr marL="457200" indent="-457200" algn="just">
              <a:buFont typeface="Wingdings" panose="05000000000000000000" pitchFamily="2" charset="2"/>
              <a:buChar char="ü"/>
            </a:pPr>
            <a:r>
              <a:rPr lang="en-US" sz="2400" dirty="0">
                <a:solidFill>
                  <a:schemeClr val="tx1"/>
                </a:solidFill>
                <a:latin typeface="Open sans"/>
              </a:rPr>
              <a:t>	</a:t>
            </a:r>
            <a:r>
              <a:rPr lang="en-US" sz="2400" b="1" dirty="0">
                <a:solidFill>
                  <a:schemeClr val="tx1"/>
                </a:solidFill>
                <a:latin typeface="Open sans"/>
              </a:rPr>
              <a:t>Social and Cultural Factors</a:t>
            </a:r>
            <a:r>
              <a:rPr lang="en-US" sz="2400" dirty="0">
                <a:solidFill>
                  <a:schemeClr val="tx1"/>
                </a:solidFill>
                <a:latin typeface="Open sans"/>
              </a:rPr>
              <a:t>: Traditional practices and social norms can influence 	fire use and management, requiring a nuanced understanding of community 	dynamics and potential barriers to participation</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0" y="1631"/>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143972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86222"/>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616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altLang="en-US" sz="4000" b="1" dirty="0">
                <a:solidFill>
                  <a:srgbClr val="C00000"/>
                </a:solidFill>
                <a:latin typeface="Open sans"/>
              </a:rPr>
              <a:t>REVIEW</a:t>
            </a:r>
            <a:r>
              <a:rPr lang="en-US" altLang="en-US" sz="4000" b="1" dirty="0">
                <a:solidFill>
                  <a:srgbClr val="C00000"/>
                </a:solidFill>
                <a:latin typeface="Tw Cen MT" panose="020B0602020104020603" pitchFamily="34" charset="0"/>
              </a:rPr>
              <a:t> </a:t>
            </a:r>
            <a:endParaRPr lang="en-US" sz="4000" dirty="0">
              <a:solidFill>
                <a:srgbClr val="C00000"/>
              </a:solidFill>
              <a:latin typeface="Open Sans"/>
            </a:endParaRPr>
          </a:p>
        </p:txBody>
      </p:sp>
      <p:sp>
        <p:nvSpPr>
          <p:cNvPr id="223" name="Ensure your safety and the safety of your crew, the patient, and bystanders…"/>
          <p:cNvSpPr txBox="1"/>
          <p:nvPr/>
        </p:nvSpPr>
        <p:spPr>
          <a:xfrm>
            <a:off x="4548494" y="2387297"/>
            <a:ext cx="7801222" cy="2664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1028700" lvl="1" indent="-571500">
              <a:lnSpc>
                <a:spcPct val="150000"/>
              </a:lnSpc>
              <a:buFontTx/>
              <a:buAutoNum type="romanUcPeriod"/>
              <a:defRPr/>
            </a:pPr>
            <a:r>
              <a:rPr lang="en-US" sz="2800" dirty="0">
                <a:solidFill>
                  <a:schemeClr val="tx1"/>
                </a:solidFill>
                <a:latin typeface="Open sans"/>
                <a:cs typeface="Times New Roman" panose="02020603050405020304" pitchFamily="18" charset="0"/>
              </a:rPr>
              <a:t>Community participation in rural and forest fire fighting.</a:t>
            </a:r>
          </a:p>
          <a:p>
            <a:pPr marL="1028700" lvl="1" indent="-571500">
              <a:lnSpc>
                <a:spcPct val="150000"/>
              </a:lnSpc>
              <a:buFontTx/>
              <a:buAutoNum type="romanUcPeriod"/>
              <a:defRPr/>
            </a:pPr>
            <a:r>
              <a:rPr lang="en-US" sz="2800" dirty="0">
                <a:solidFill>
                  <a:schemeClr val="tx1"/>
                </a:solidFill>
                <a:latin typeface="Open sans"/>
                <a:cs typeface="Times New Roman" panose="02020603050405020304" pitchFamily="18" charset="0"/>
              </a:rPr>
              <a:t>Integrated Forest fire management (IFFM)</a:t>
            </a:r>
          </a:p>
          <a:p>
            <a:pPr marL="1028700" lvl="1" indent="-571500">
              <a:lnSpc>
                <a:spcPct val="150000"/>
              </a:lnSpc>
              <a:buFontTx/>
              <a:buAutoNum type="romanUcPeriod"/>
              <a:defRPr/>
            </a:pPr>
            <a:r>
              <a:rPr lang="en-US" sz="2800" dirty="0">
                <a:solidFill>
                  <a:schemeClr val="tx1"/>
                </a:solidFill>
                <a:latin typeface="Open sans"/>
                <a:cs typeface="Times New Roman" panose="02020603050405020304" pitchFamily="18" charset="0"/>
              </a:rPr>
              <a:t>Challenges and consideration </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a:stretch>
            <a:fillRect/>
          </a:stretch>
        </p:blipFill>
        <p:spPr>
          <a:xfrm>
            <a:off x="0" y="1631"/>
            <a:ext cx="2440349" cy="1463018"/>
          </a:xfrm>
          <a:prstGeom prst="rect">
            <a:avLst/>
          </a:prstGeom>
          <a:noFill/>
          <a:ln>
            <a:noFill/>
          </a:ln>
        </p:spPr>
      </p:pic>
      <p:pic>
        <p:nvPicPr>
          <p:cNvPr id="10" name="Picture 9"/>
          <p:cNvPicPr>
            <a:picLocks noChangeAspect="1"/>
          </p:cNvPicPr>
          <p:nvPr/>
        </p:nvPicPr>
        <p:blipFill>
          <a:blip r:embed="rId5"/>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3145495793"/>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499</Words>
  <Application>Microsoft Office PowerPoint</Application>
  <PresentationFormat>Widescreen</PresentationFormat>
  <Paragraphs>63</Paragraphs>
  <Slides>12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Arial Black</vt:lpstr>
      <vt:lpstr>Calibri</vt:lpstr>
      <vt:lpstr>Noto Sans Symbols</vt:lpstr>
      <vt:lpstr>Open Sans</vt:lpstr>
      <vt:lpstr>Open Sans</vt:lpstr>
      <vt:lpstr>Open Sans SemiBold</vt:lpstr>
      <vt:lpstr>Times New Roman</vt:lpstr>
      <vt:lpstr>Tw Cen MT</vt:lpstr>
      <vt:lpstr>Wingdings</vt:lpstr>
      <vt:lpstr>Office Theme</vt:lpstr>
      <vt:lpstr>PowerPoint Presentation</vt:lpstr>
      <vt:lpstr>OBJECTIVES </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NDRF ACADEMY</cp:lastModifiedBy>
  <cp:revision>58</cp:revision>
  <dcterms:modified xsi:type="dcterms:W3CDTF">2025-12-31T11:50:37Z</dcterms:modified>
</cp:coreProperties>
</file>