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4"/>
  </p:notesMasterIdLst>
  <p:sldIdLst>
    <p:sldId id="256" r:id="rId2"/>
    <p:sldId id="257" r:id="rId3"/>
    <p:sldId id="258" r:id="rId4"/>
    <p:sldId id="291" r:id="rId5"/>
    <p:sldId id="290" r:id="rId6"/>
    <p:sldId id="292" r:id="rId7"/>
    <p:sldId id="293" r:id="rId8"/>
    <p:sldId id="294" r:id="rId9"/>
    <p:sldId id="322" r:id="rId10"/>
    <p:sldId id="298" r:id="rId11"/>
    <p:sldId id="319" r:id="rId12"/>
    <p:sldId id="1188"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D88FF3-57AF-46EF-B986-2DC984EC6AD7}">
  <a:tblStyle styleId="{E2D88FF3-57AF-46EF-B986-2DC984EC6A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59" autoAdjust="0"/>
  </p:normalViewPr>
  <p:slideViewPr>
    <p:cSldViewPr snapToGrid="0">
      <p:cViewPr varScale="1">
        <p:scale>
          <a:sx n="71" d="100"/>
          <a:sy n="71" d="100"/>
        </p:scale>
        <p:origin x="118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0033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10" y="283029"/>
            <a:ext cx="1525361" cy="10397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12700" y="-32004"/>
            <a:ext cx="12217400" cy="6922008"/>
          </a:xfrm>
          <a:prstGeom prst="rect">
            <a:avLst/>
          </a:prstGeom>
          <a:noFill/>
          <a:ln>
            <a:noFill/>
          </a:ln>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a:solidFill>
                  <a:srgbClr val="535353"/>
                </a:solidFill>
                <a:latin typeface="Open Sans SemiBold"/>
                <a:ea typeface="Open Sans SemiBold"/>
                <a:cs typeface="Open Sans SemiBold"/>
                <a:sym typeface="Open Sans SemiBold"/>
              </a:rPr>
              <a:t>PEER | CSSR | INDIA</a:t>
            </a:r>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lvl="0" indent="0" algn="ctr" rtl="0">
              <a:spcBef>
                <a:spcPts val="0"/>
              </a:spcBef>
              <a:spcAft>
                <a:spcPts val="0"/>
              </a:spcAft>
              <a:buNone/>
            </a:pPr>
            <a:fld id="{00000000-1234-1234-1234-123412341234}" type="slidenum">
              <a:rPr lang="en-US"/>
              <a:t>1</a:t>
            </a:fld>
            <a:endParaRPr/>
          </a:p>
        </p:txBody>
      </p:sp>
      <p:sp>
        <p:nvSpPr>
          <p:cNvPr id="100" name="Google Shape;100;p14"/>
          <p:cNvSpPr/>
          <p:nvPr/>
        </p:nvSpPr>
        <p:spPr>
          <a:xfrm>
            <a:off x="-225707" y="-53559"/>
            <a:ext cx="12417707"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24680" y="2041261"/>
            <a:ext cx="9809469" cy="2952770"/>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14"/>
          <p:cNvSpPr txBox="1"/>
          <p:nvPr/>
        </p:nvSpPr>
        <p:spPr>
          <a:xfrm>
            <a:off x="260499" y="2205834"/>
            <a:ext cx="9239109" cy="2541227"/>
          </a:xfrm>
          <a:prstGeom prst="rect">
            <a:avLst/>
          </a:prstGeom>
          <a:noFill/>
          <a:ln>
            <a:noFill/>
          </a:ln>
        </p:spPr>
        <p:txBody>
          <a:bodyPr spcFirstLastPara="1" wrap="square" lIns="39125" tIns="39125" rIns="39125" bIns="39125" anchor="t" anchorCtr="0">
            <a:spAutoFit/>
          </a:bodyPr>
          <a:lstStyle/>
          <a:p>
            <a:pPr algn="ctr">
              <a:defRPr/>
            </a:pPr>
            <a:r>
              <a:rPr lang="en-US" altLang="en-US" sz="4000" b="1" dirty="0">
                <a:solidFill>
                  <a:schemeClr val="tx1"/>
                </a:solidFill>
                <a:latin typeface="Open Sans"/>
              </a:rPr>
              <a:t>SPECIAL SITUATION : </a:t>
            </a:r>
            <a:br>
              <a:rPr lang="en-US" altLang="en-US" sz="4000" b="1" dirty="0">
                <a:solidFill>
                  <a:schemeClr val="tx1"/>
                </a:solidFill>
                <a:latin typeface="Open Sans"/>
              </a:rPr>
            </a:br>
            <a:r>
              <a:rPr lang="en-US" altLang="en-US" sz="4000" b="1" dirty="0">
                <a:solidFill>
                  <a:schemeClr val="tx1"/>
                </a:solidFill>
                <a:latin typeface="Open Sans"/>
              </a:rPr>
              <a:t>WILDLIFE  DURING FOREST FIRES AND THE THREATS TO THE RESCUERS </a:t>
            </a:r>
            <a:endParaRPr lang="en-IN" sz="4000" b="1" dirty="0">
              <a:solidFill>
                <a:schemeClr val="tx1"/>
              </a:solidFill>
              <a:latin typeface="Open Sans"/>
            </a:endParaRPr>
          </a:p>
        </p:txBody>
      </p:sp>
      <p:pic>
        <p:nvPicPr>
          <p:cNvPr id="14" name="Picture 13"/>
          <p:cNvPicPr>
            <a:picLocks noChangeAspect="1"/>
          </p:cNvPicPr>
          <p:nvPr/>
        </p:nvPicPr>
        <p:blipFill>
          <a:blip r:embed="rId5"/>
          <a:stretch>
            <a:fillRect/>
          </a:stretch>
        </p:blipFill>
        <p:spPr>
          <a:xfrm>
            <a:off x="-24680" y="-53558"/>
            <a:ext cx="2440349" cy="1319650"/>
          </a:xfrm>
          <a:prstGeom prst="rect">
            <a:avLst/>
          </a:prstGeom>
          <a:noFill/>
          <a:ln>
            <a:noFill/>
          </a:ln>
        </p:spPr>
      </p:pic>
      <p:pic>
        <p:nvPicPr>
          <p:cNvPr id="15" name="Picture 14"/>
          <p:cNvPicPr>
            <a:picLocks noChangeAspect="1"/>
          </p:cNvPicPr>
          <p:nvPr/>
        </p:nvPicPr>
        <p:blipFill>
          <a:blip r:embed="rId6"/>
          <a:stretch>
            <a:fillRect/>
          </a:stretch>
        </p:blipFill>
        <p:spPr>
          <a:xfrm>
            <a:off x="10817618" y="6618"/>
            <a:ext cx="1387082" cy="1259474"/>
          </a:xfrm>
          <a:prstGeom prst="rect">
            <a:avLst/>
          </a:prstGeom>
          <a:noFill/>
          <a:ln>
            <a:noFill/>
          </a:ln>
        </p:spPr>
      </p:pic>
      <p:sp>
        <p:nvSpPr>
          <p:cNvPr id="2" name="Duties of…">
            <a:extLst>
              <a:ext uri="{FF2B5EF4-FFF2-40B4-BE49-F238E27FC236}">
                <a16:creationId xmlns:a16="http://schemas.microsoft.com/office/drawing/2014/main" id="{BA3DAC61-A0E0-FFB6-9CDF-C01ECDEC973A}"/>
              </a:ext>
            </a:extLst>
          </p:cNvPr>
          <p:cNvSpPr txBox="1"/>
          <p:nvPr/>
        </p:nvSpPr>
        <p:spPr>
          <a:xfrm>
            <a:off x="6301946" y="5642762"/>
            <a:ext cx="5914734" cy="417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200" b="1" dirty="0">
                <a:latin typeface="Open sans"/>
              </a:rPr>
              <a:t>Presented By:- Sachin Chauhan,2IC</a:t>
            </a:r>
            <a:endParaRPr lang="en-US" sz="22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94422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3230213"/>
            <a:ext cx="4052325" cy="131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solidFill>
                  <a:srgbClr val="C00000"/>
                </a:solidFill>
                <a:latin typeface="Open sans"/>
              </a:rPr>
              <a:t>ANY QUESTION ? </a:t>
            </a:r>
          </a:p>
        </p:txBody>
      </p:sp>
      <p:sp>
        <p:nvSpPr>
          <p:cNvPr id="223" name="Ensure your safety and the safety of your crew, the patient, and bystanders…"/>
          <p:cNvSpPr txBox="1"/>
          <p:nvPr/>
        </p:nvSpPr>
        <p:spPr>
          <a:xfrm>
            <a:off x="5004914" y="1896739"/>
            <a:ext cx="7238167" cy="968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457200" lvl="0" indent="-457200" algn="just">
              <a:lnSpc>
                <a:spcPct val="250000"/>
              </a:lnSpc>
              <a:buClr>
                <a:schemeClr val="dk1"/>
              </a:buClr>
              <a:buSzPts val="3200"/>
              <a:buFont typeface="Noto Sans Symbols"/>
              <a:buChar char="▪"/>
            </a:pPr>
            <a:endParaRPr lang="en-US" sz="2800" dirty="0">
              <a:solidFill>
                <a:schemeClr val="dk1"/>
              </a:solidFill>
              <a:latin typeface="Open Sans"/>
              <a:cs typeface="Times New Roman"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4"/>
          <a:stretch>
            <a:fillRect/>
          </a:stretch>
        </p:blipFill>
        <p:spPr>
          <a:xfrm>
            <a:off x="6711441" y="1765969"/>
            <a:ext cx="3368693" cy="3368693"/>
          </a:xfrm>
          <a:prstGeom prst="rect">
            <a:avLst/>
          </a:prstGeom>
        </p:spPr>
      </p:pic>
      <p:pic>
        <p:nvPicPr>
          <p:cNvPr id="10" name="Picture 9"/>
          <p:cNvPicPr>
            <a:picLocks noChangeAspect="1"/>
          </p:cNvPicPr>
          <p:nvPr/>
        </p:nvPicPr>
        <p:blipFill>
          <a:blip r:embed="rId5"/>
          <a:stretch>
            <a:fillRect/>
          </a:stretch>
        </p:blipFill>
        <p:spPr>
          <a:xfrm>
            <a:off x="-24680" y="-53558"/>
            <a:ext cx="2440349" cy="1463018"/>
          </a:xfrm>
          <a:prstGeom prst="rect">
            <a:avLst/>
          </a:prstGeom>
          <a:noFill/>
          <a:ln>
            <a:noFill/>
          </a:ln>
        </p:spPr>
      </p:pic>
      <p:pic>
        <p:nvPicPr>
          <p:cNvPr id="11" name="Picture 10"/>
          <p:cNvPicPr>
            <a:picLocks noChangeAspect="1"/>
          </p:cNvPicPr>
          <p:nvPr/>
        </p:nvPicPr>
        <p:blipFill>
          <a:blip r:embed="rId6"/>
          <a:stretch>
            <a:fillRect/>
          </a:stretch>
        </p:blipFill>
        <p:spPr>
          <a:xfrm>
            <a:off x="10817618" y="6618"/>
            <a:ext cx="1387082" cy="1402842"/>
          </a:xfrm>
          <a:prstGeom prst="rect">
            <a:avLst/>
          </a:prstGeom>
          <a:noFill/>
          <a:ln>
            <a:noFill/>
          </a:ln>
        </p:spPr>
      </p:pic>
    </p:spTree>
    <p:extLst>
      <p:ext uri="{BB962C8B-B14F-4D97-AF65-F5344CB8AC3E}">
        <p14:creationId xmlns:p14="http://schemas.microsoft.com/office/powerpoint/2010/main" val="359486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7928" y="2057400"/>
            <a:ext cx="3740727" cy="3401291"/>
          </a:xfrm>
        </p:spPr>
        <p:txBody>
          <a:bodyPr>
            <a:normAutofit/>
          </a:bodyPr>
          <a:lstStyle/>
          <a:p>
            <a:endParaRPr lang="en-US" sz="5400" dirty="0">
              <a:latin typeface="Open sans"/>
            </a:endParaRPr>
          </a:p>
          <a:p>
            <a:r>
              <a:rPr lang="en-US" sz="4000" b="1" dirty="0">
                <a:solidFill>
                  <a:srgbClr val="C00000"/>
                </a:solidFill>
                <a:latin typeface="Open sans"/>
              </a:rPr>
              <a:t>EVALUATION</a:t>
            </a:r>
            <a:endParaRPr lang="en-IN" sz="4000" b="1" dirty="0">
              <a:solidFill>
                <a:srgbClr val="C00000"/>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9" name="Rectangle 8"/>
          <p:cNvSpPr/>
          <p:nvPr/>
        </p:nvSpPr>
        <p:spPr>
          <a:xfrm>
            <a:off x="4457700" y="1181100"/>
            <a:ext cx="7747000" cy="5676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pPr>
            <a:endParaRPr lang="en-US" sz="2800" dirty="0">
              <a:solidFill>
                <a:schemeClr val="tx1"/>
              </a:solidFill>
            </a:endParaRPr>
          </a:p>
          <a:p>
            <a:pPr marL="0" lvl="0" indent="0">
              <a:buNone/>
            </a:pPr>
            <a:endParaRPr lang="en-US" sz="2800" dirty="0">
              <a:solidFill>
                <a:schemeClr val="tx1"/>
              </a:solidFill>
            </a:endParaRPr>
          </a:p>
          <a:p>
            <a:endParaRPr lang="en-US" sz="2000" dirty="0">
              <a:solidFill>
                <a:schemeClr val="tx1"/>
              </a:solidFill>
              <a:latin typeface="Open Sans"/>
              <a:ea typeface="Verdana" panose="020B0604030504040204" pitchFamily="34" charset="0"/>
            </a:endParaRPr>
          </a:p>
          <a:p>
            <a:r>
              <a:rPr lang="en-US" sz="2000" dirty="0">
                <a:solidFill>
                  <a:schemeClr val="tx1"/>
                </a:solidFill>
                <a:latin typeface="Open Sans"/>
                <a:ea typeface="Verdana" panose="020B0604030504040204" pitchFamily="34" charset="0"/>
              </a:rPr>
              <a:t>1.What are the main impact of forest fire on wildlife ?</a:t>
            </a:r>
          </a:p>
          <a:p>
            <a:pPr algn="just">
              <a:buFont typeface="Wingdings" pitchFamily="2" charset="2"/>
              <a:buChar char="v"/>
            </a:pPr>
            <a:r>
              <a:rPr lang="en-US" sz="2000" dirty="0" err="1">
                <a:solidFill>
                  <a:srgbClr val="C00000"/>
                </a:solidFill>
                <a:latin typeface="Open Sans"/>
                <a:ea typeface="Verdana" panose="020B0604030504040204" pitchFamily="34" charset="0"/>
              </a:rPr>
              <a:t>Ans</a:t>
            </a:r>
            <a:r>
              <a:rPr lang="en-US" sz="2000" dirty="0">
                <a:solidFill>
                  <a:srgbClr val="C00000"/>
                </a:solidFill>
                <a:latin typeface="Open Sans"/>
                <a:ea typeface="Verdana" panose="020B0604030504040204" pitchFamily="34" charset="0"/>
              </a:rPr>
              <a:t>-There are 06 main impact of forest fire on wildlife, are as under-</a:t>
            </a:r>
          </a:p>
          <a:p>
            <a:pPr marL="457200" indent="-457200" algn="just">
              <a:buFont typeface="Wingdings" panose="05000000000000000000" pitchFamily="2" charset="2"/>
              <a:buChar char="ü"/>
            </a:pPr>
            <a:r>
              <a:rPr lang="en-US" sz="2000" dirty="0">
                <a:solidFill>
                  <a:srgbClr val="C00000"/>
                </a:solidFill>
                <a:latin typeface="Open Sans"/>
              </a:rPr>
              <a:t>Direct Mortality</a:t>
            </a:r>
          </a:p>
          <a:p>
            <a:pPr marL="457200" indent="-457200" algn="just">
              <a:buFont typeface="Wingdings" panose="05000000000000000000" pitchFamily="2" charset="2"/>
              <a:buChar char="ü"/>
            </a:pPr>
            <a:r>
              <a:rPr lang="en-US" sz="2000" dirty="0">
                <a:solidFill>
                  <a:srgbClr val="C00000"/>
                </a:solidFill>
                <a:latin typeface="Open Sans"/>
              </a:rPr>
              <a:t>Physical Injuries</a:t>
            </a:r>
          </a:p>
          <a:p>
            <a:pPr marL="457200" indent="-457200" algn="just">
              <a:buFont typeface="Wingdings" panose="05000000000000000000" pitchFamily="2" charset="2"/>
              <a:buChar char="ü"/>
            </a:pPr>
            <a:r>
              <a:rPr lang="en-US" sz="2000" dirty="0">
                <a:solidFill>
                  <a:srgbClr val="C00000"/>
                </a:solidFill>
                <a:latin typeface="Open Sans"/>
              </a:rPr>
              <a:t>Habitat Loss and Degradation</a:t>
            </a:r>
          </a:p>
          <a:p>
            <a:pPr marL="457200" indent="-457200" algn="just">
              <a:buFont typeface="Wingdings" panose="05000000000000000000" pitchFamily="2" charset="2"/>
              <a:buChar char="ü"/>
            </a:pPr>
            <a:r>
              <a:rPr lang="en-US" sz="2000" dirty="0">
                <a:solidFill>
                  <a:srgbClr val="C00000"/>
                </a:solidFill>
                <a:latin typeface="Open Sans"/>
              </a:rPr>
              <a:t>Food and Water Contamination</a:t>
            </a:r>
          </a:p>
          <a:p>
            <a:pPr marL="457200" indent="-457200" algn="just">
              <a:buFont typeface="Wingdings" panose="05000000000000000000" pitchFamily="2" charset="2"/>
              <a:buChar char="ü"/>
            </a:pPr>
            <a:r>
              <a:rPr lang="en-US" sz="2000" dirty="0">
                <a:solidFill>
                  <a:srgbClr val="C00000"/>
                </a:solidFill>
                <a:latin typeface="Open Sans"/>
              </a:rPr>
              <a:t>Long-Term Impacts</a:t>
            </a:r>
          </a:p>
          <a:p>
            <a:pPr marL="457200" indent="-457200" algn="just">
              <a:buFont typeface="Wingdings" panose="05000000000000000000" pitchFamily="2" charset="2"/>
              <a:buChar char="ü"/>
            </a:pPr>
            <a:r>
              <a:rPr lang="en-US" sz="2000" dirty="0">
                <a:solidFill>
                  <a:srgbClr val="C00000"/>
                </a:solidFill>
                <a:latin typeface="Open Sans"/>
              </a:rPr>
              <a:t>Disease Susceptibility</a:t>
            </a:r>
            <a:endParaRPr lang="en-US" sz="2000" dirty="0">
              <a:solidFill>
                <a:srgbClr val="C00000"/>
              </a:solidFill>
              <a:latin typeface="Open Sans"/>
              <a:ea typeface="Verdana" panose="020B0604030504040204" pitchFamily="34" charset="0"/>
            </a:endParaRPr>
          </a:p>
          <a:p>
            <a:pPr lvl="0"/>
            <a:r>
              <a:rPr lang="en-US" sz="2400" dirty="0">
                <a:solidFill>
                  <a:schemeClr val="tx1"/>
                </a:solidFill>
                <a:latin typeface="Open sans"/>
                <a:ea typeface="Verdana" panose="020B0604030504040204" pitchFamily="34" charset="0"/>
              </a:rPr>
              <a:t>2.</a:t>
            </a:r>
            <a:r>
              <a:rPr lang="en-US" altLang="en-US" sz="2400" dirty="0">
                <a:solidFill>
                  <a:srgbClr val="1F1F1F"/>
                </a:solidFill>
                <a:latin typeface="Open sans"/>
                <a:ea typeface="Verdana" panose="020B0604030504040204" pitchFamily="34" charset="0"/>
              </a:rPr>
              <a:t> What  are the threats to rescuers ?</a:t>
            </a:r>
            <a:r>
              <a:rPr lang="en-US" altLang="en-US" sz="2400" dirty="0">
                <a:solidFill>
                  <a:schemeClr val="tx1"/>
                </a:solidFill>
                <a:latin typeface="Open sans"/>
                <a:ea typeface="Verdana" panose="020B0604030504040204" pitchFamily="34" charset="0"/>
              </a:rPr>
              <a:t> </a:t>
            </a:r>
          </a:p>
          <a:p>
            <a:r>
              <a:rPr lang="en-US" sz="2400" dirty="0" err="1">
                <a:solidFill>
                  <a:srgbClr val="C00000"/>
                </a:solidFill>
                <a:latin typeface="Open sans"/>
                <a:ea typeface="Verdana" panose="020B0604030504040204" pitchFamily="34" charset="0"/>
              </a:rPr>
              <a:t>Ans</a:t>
            </a:r>
            <a:r>
              <a:rPr lang="en-US" sz="2400" dirty="0">
                <a:solidFill>
                  <a:srgbClr val="C00000"/>
                </a:solidFill>
                <a:latin typeface="Open sans"/>
                <a:ea typeface="Verdana" panose="020B0604030504040204" pitchFamily="34" charset="0"/>
              </a:rPr>
              <a:t>- </a:t>
            </a:r>
          </a:p>
          <a:p>
            <a:pPr marL="342900" indent="-342900">
              <a:buFont typeface="Wingdings" panose="05000000000000000000" pitchFamily="2" charset="2"/>
              <a:buChar char="ü"/>
            </a:pPr>
            <a:r>
              <a:rPr lang="en-US" sz="2000" dirty="0">
                <a:solidFill>
                  <a:srgbClr val="C00000"/>
                </a:solidFill>
                <a:latin typeface="Open Sans"/>
              </a:rPr>
              <a:t>Unpredictable Fire Behavior</a:t>
            </a:r>
          </a:p>
          <a:p>
            <a:pPr marL="342900" indent="-342900">
              <a:buFont typeface="Wingdings" panose="05000000000000000000" pitchFamily="2" charset="2"/>
              <a:buChar char="ü"/>
            </a:pPr>
            <a:r>
              <a:rPr lang="en-US" sz="2000" dirty="0">
                <a:solidFill>
                  <a:srgbClr val="C00000"/>
                </a:solidFill>
                <a:latin typeface="Open Sans"/>
              </a:rPr>
              <a:t>Smoke and Toxic Fumes</a:t>
            </a:r>
          </a:p>
          <a:p>
            <a:pPr marL="342900" indent="-342900">
              <a:buFont typeface="Wingdings" panose="05000000000000000000" pitchFamily="2" charset="2"/>
              <a:buChar char="ü"/>
            </a:pPr>
            <a:r>
              <a:rPr lang="en-US" sz="2000" dirty="0">
                <a:solidFill>
                  <a:srgbClr val="C00000"/>
                </a:solidFill>
                <a:latin typeface="Open Sans"/>
              </a:rPr>
              <a:t>Falling Debris</a:t>
            </a:r>
          </a:p>
          <a:p>
            <a:pPr marL="342900" indent="-342900">
              <a:buFont typeface="Wingdings" panose="05000000000000000000" pitchFamily="2" charset="2"/>
              <a:buChar char="ü"/>
            </a:pPr>
            <a:r>
              <a:rPr lang="en-US" sz="2000" dirty="0">
                <a:solidFill>
                  <a:srgbClr val="C00000"/>
                </a:solidFill>
                <a:latin typeface="Open Sans"/>
              </a:rPr>
              <a:t>Difficult Terrain and Limited Visibility</a:t>
            </a:r>
          </a:p>
          <a:p>
            <a:pPr marL="342900" indent="-342900">
              <a:buFont typeface="Wingdings" panose="05000000000000000000" pitchFamily="2" charset="2"/>
              <a:buChar char="ü"/>
            </a:pPr>
            <a:r>
              <a:rPr lang="en-US" sz="2000" dirty="0">
                <a:solidFill>
                  <a:srgbClr val="C00000"/>
                </a:solidFill>
                <a:latin typeface="Open Sans"/>
              </a:rPr>
              <a:t>Heat Stress and Fatigue</a:t>
            </a:r>
          </a:p>
          <a:p>
            <a:pPr marL="342900" indent="-342900">
              <a:buFont typeface="Wingdings" panose="05000000000000000000" pitchFamily="2" charset="2"/>
              <a:buChar char="ü"/>
            </a:pPr>
            <a:r>
              <a:rPr lang="en-US" sz="2000" dirty="0">
                <a:solidFill>
                  <a:srgbClr val="C00000"/>
                </a:solidFill>
                <a:latin typeface="Open Sans"/>
              </a:rPr>
              <a:t>Encountering Wildlife</a:t>
            </a:r>
            <a:endParaRPr lang="en-US" sz="2400" dirty="0"/>
          </a:p>
          <a:p>
            <a:endParaRPr lang="en-US" sz="2400" dirty="0">
              <a:solidFill>
                <a:srgbClr val="C00000"/>
              </a:solidFill>
              <a:latin typeface="Open Sans"/>
            </a:endParaRPr>
          </a:p>
          <a:p>
            <a:endParaRPr lang="en-US" altLang="en-US" sz="2800" dirty="0">
              <a:solidFill>
                <a:schemeClr val="tx1"/>
              </a:solidFill>
              <a:latin typeface="Open sans"/>
              <a:ea typeface="Verdana" panose="020B0604030504040204" pitchFamily="34" charset="0"/>
            </a:endParaRPr>
          </a:p>
          <a:p>
            <a:endParaRPr lang="en-IN" sz="2800" dirty="0">
              <a:latin typeface="Open sans"/>
              <a:ea typeface="Verdana" panose="020B0604030504040204" pitchFamily="34" charset="0"/>
            </a:endParaRPr>
          </a:p>
          <a:p>
            <a:r>
              <a:rPr lang="en-US" sz="2800" dirty="0">
                <a:solidFill>
                  <a:schemeClr val="tx1"/>
                </a:solidFill>
                <a:latin typeface="Open sans"/>
                <a:ea typeface="Verdana" panose="020B0604030504040204" pitchFamily="34" charset="0"/>
              </a:rPr>
              <a:t> </a:t>
            </a:r>
            <a:endParaRPr lang="en-IN" sz="2800" dirty="0">
              <a:solidFill>
                <a:schemeClr val="tx1"/>
              </a:solidFill>
              <a:latin typeface="Open sans"/>
              <a:ea typeface="Verdana" panose="020B0604030504040204" pitchFamily="34" charset="0"/>
            </a:endParaRPr>
          </a:p>
        </p:txBody>
      </p:sp>
      <p:pic>
        <p:nvPicPr>
          <p:cNvPr id="8" name="Picture 7"/>
          <p:cNvPicPr>
            <a:picLocks noChangeAspect="1"/>
          </p:cNvPicPr>
          <p:nvPr/>
        </p:nvPicPr>
        <p:blipFill>
          <a:blip r:embed="rId2"/>
          <a:stretch>
            <a:fillRect/>
          </a:stretch>
        </p:blipFill>
        <p:spPr>
          <a:xfrm>
            <a:off x="-24680" y="-53558"/>
            <a:ext cx="2440349" cy="1234658"/>
          </a:xfrm>
          <a:prstGeom prst="rect">
            <a:avLst/>
          </a:prstGeom>
          <a:noFill/>
          <a:ln>
            <a:noFill/>
          </a:ln>
        </p:spPr>
      </p:pic>
      <p:pic>
        <p:nvPicPr>
          <p:cNvPr id="10" name="Picture 9"/>
          <p:cNvPicPr>
            <a:picLocks noChangeAspect="1"/>
          </p:cNvPicPr>
          <p:nvPr/>
        </p:nvPicPr>
        <p:blipFill>
          <a:blip r:embed="rId3"/>
          <a:stretch>
            <a:fillRect/>
          </a:stretch>
        </p:blipFill>
        <p:spPr>
          <a:xfrm>
            <a:off x="10817618" y="6618"/>
            <a:ext cx="1387082" cy="1060182"/>
          </a:xfrm>
          <a:prstGeom prst="rect">
            <a:avLst/>
          </a:prstGeom>
          <a:noFill/>
          <a:ln>
            <a:noFill/>
          </a:ln>
        </p:spPr>
      </p:pic>
    </p:spTree>
    <p:extLst>
      <p:ext uri="{BB962C8B-B14F-4D97-AF65-F5344CB8AC3E}">
        <p14:creationId xmlns:p14="http://schemas.microsoft.com/office/powerpoint/2010/main" val="330419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12</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694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16211"/>
            <a:ext cx="4876800" cy="5534781"/>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0"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817618" y="6618"/>
            <a:ext cx="1387082" cy="1227775"/>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238314" y="1474963"/>
            <a:ext cx="4457703"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502227" y="2093940"/>
            <a:ext cx="6283570" cy="3648492"/>
          </a:xfrm>
          <a:prstGeom prst="rect">
            <a:avLst/>
          </a:prstGeom>
          <a:noFill/>
          <a:ln>
            <a:noFill/>
          </a:ln>
        </p:spPr>
        <p:txBody>
          <a:bodyPr spcFirstLastPara="1" wrap="square" lIns="91425" tIns="45700" rIns="91425" bIns="45700" anchor="t" anchorCtr="0">
            <a:noAutofit/>
          </a:bodyPr>
          <a:lstStyle/>
          <a:p>
            <a:pPr>
              <a:lnSpc>
                <a:spcPct val="150000"/>
              </a:lnSpc>
              <a:buFont typeface="Wingdings" panose="05000000000000000000" pitchFamily="2" charset="2"/>
              <a:buChar char="ü"/>
            </a:pPr>
            <a:r>
              <a:rPr lang="en-US" dirty="0">
                <a:latin typeface="Open Sans"/>
              </a:rPr>
              <a:t>Impact of forest fires on wildlife.</a:t>
            </a:r>
          </a:p>
          <a:p>
            <a:pPr>
              <a:lnSpc>
                <a:spcPct val="150000"/>
              </a:lnSpc>
              <a:buFont typeface="Wingdings" panose="05000000000000000000" pitchFamily="2" charset="2"/>
              <a:buChar char="ü"/>
            </a:pPr>
            <a:r>
              <a:rPr lang="en-US" dirty="0">
                <a:latin typeface="Open Sans"/>
              </a:rPr>
              <a:t>Threats to rescuers.</a:t>
            </a:r>
          </a:p>
          <a:p>
            <a:pPr>
              <a:lnSpc>
                <a:spcPct val="150000"/>
              </a:lnSpc>
              <a:buFont typeface="Wingdings" panose="05000000000000000000" pitchFamily="2" charset="2"/>
              <a:buChar char="ü"/>
            </a:pPr>
            <a:r>
              <a:rPr lang="en-US" dirty="0">
                <a:latin typeface="Open Sans"/>
              </a:rPr>
              <a:t>Safety precautions for rescuers.</a:t>
            </a:r>
            <a:endParaRPr lang="en-US" dirty="0">
              <a:latin typeface="Open Sans"/>
              <a:cs typeface="Times New Roman" panose="02020603050405020304" pitchFamily="18" charset="0"/>
            </a:endParaRPr>
          </a:p>
          <a:p>
            <a:pPr marL="0" lvl="0" indent="0" algn="just" rtl="0">
              <a:lnSpc>
                <a:spcPct val="100000"/>
              </a:lnSpc>
              <a:spcBef>
                <a:spcPts val="0"/>
              </a:spcBef>
              <a:spcAft>
                <a:spcPts val="0"/>
              </a:spcAft>
              <a:buClr>
                <a:schemeClr val="dk1"/>
              </a:buClr>
              <a:buSzPts val="3200"/>
              <a:buNone/>
            </a:pPr>
            <a:endParaRPr dirty="0">
              <a:latin typeface="Open Sans"/>
            </a:endParaRPr>
          </a:p>
        </p:txBody>
      </p:sp>
      <p:sp>
        <p:nvSpPr>
          <p:cNvPr id="116" name="Google Shape;116;p15"/>
          <p:cNvSpPr txBox="1"/>
          <p:nvPr/>
        </p:nvSpPr>
        <p:spPr>
          <a:xfrm>
            <a:off x="492369" y="2828930"/>
            <a:ext cx="4009293"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Upon completing </a:t>
            </a:r>
          </a:p>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of this lesson, </a:t>
            </a:r>
            <a:endParaRPr lang="en-US" sz="2800" dirty="0">
              <a:solidFill>
                <a:schemeClr val="dk1"/>
              </a:solidFill>
              <a:latin typeface="Open Sans"/>
              <a:cs typeface="Times New Roman" pitchFamily="18" charset="0"/>
            </a:endParaRPr>
          </a:p>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you will be able to :-</a:t>
            </a:r>
            <a:endParaRPr sz="1200" dirty="0">
              <a:latin typeface="Open Sans"/>
              <a:cs typeface="Times New Roman" pitchFamily="18" charset="0"/>
            </a:endParaRPr>
          </a:p>
        </p:txBody>
      </p:sp>
      <p:sp>
        <p:nvSpPr>
          <p:cNvPr id="11" name="Google Shape;123;p16"/>
          <p:cNvSpPr txBox="1">
            <a:spLocks/>
          </p:cNvSpPr>
          <p:nvPr/>
        </p:nvSpPr>
        <p:spPr>
          <a:xfrm>
            <a:off x="4927873" y="5742432"/>
            <a:ext cx="6026294" cy="15100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228600" algn="just">
              <a:lnSpc>
                <a:spcPct val="100000"/>
              </a:lnSpc>
              <a:spcBef>
                <a:spcPts val="0"/>
              </a:spcBef>
              <a:buSzPts val="3200"/>
              <a:buFont typeface="Noto Sans Symbols"/>
              <a:buChar char="▪"/>
            </a:pPr>
            <a:endParaRPr lang="en-US" dirty="0">
              <a:latin typeface="Open Sans"/>
              <a:cs typeface="Times New Roman" pitchFamily="18" charset="0"/>
            </a:endParaRPr>
          </a:p>
        </p:txBody>
      </p:sp>
      <p:pic>
        <p:nvPicPr>
          <p:cNvPr id="8" name="Picture 7"/>
          <p:cNvPicPr>
            <a:picLocks noChangeAspect="1"/>
          </p:cNvPicPr>
          <p:nvPr/>
        </p:nvPicPr>
        <p:blipFill>
          <a:blip r:embed="rId3"/>
          <a:stretch>
            <a:fillRect/>
          </a:stretch>
        </p:blipFill>
        <p:spPr>
          <a:xfrm>
            <a:off x="0" y="0"/>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4683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body" idx="1"/>
          </p:nvPr>
        </p:nvSpPr>
        <p:spPr>
          <a:xfrm>
            <a:off x="4032738" y="1418665"/>
            <a:ext cx="7826753" cy="4923520"/>
          </a:xfrm>
          <a:prstGeom prst="rect">
            <a:avLst/>
          </a:prstGeom>
          <a:noFill/>
          <a:ln>
            <a:noFill/>
          </a:ln>
        </p:spPr>
        <p:txBody>
          <a:bodyPr spcFirstLastPara="1" wrap="square" lIns="91425" tIns="45700" rIns="91425" bIns="45700" anchor="t" anchorCtr="0">
            <a:noAutofit/>
          </a:bodyPr>
          <a:lstStyle/>
          <a:p>
            <a:pPr algn="just">
              <a:lnSpc>
                <a:spcPct val="100000"/>
              </a:lnSpc>
              <a:buFont typeface="Wingdings" pitchFamily="2" charset="2"/>
              <a:buChar char="v"/>
            </a:pPr>
            <a:r>
              <a:rPr lang="en-US" sz="2000" b="1" dirty="0">
                <a:latin typeface="Open sans"/>
              </a:rPr>
              <a:t>Direct Mortality:</a:t>
            </a:r>
            <a:r>
              <a:rPr lang="en-US" sz="2000" dirty="0">
                <a:latin typeface="Open sans"/>
              </a:rPr>
              <a:t> Animals unable to escape the flames due to limited mobility, injury, or young age often perish in the fire. For instance, a fire spreading rapidly at 10 kilometers per hour (6 miles per hour) can overwhelm many animals' ability to flee.</a:t>
            </a:r>
          </a:p>
          <a:p>
            <a:pPr algn="just">
              <a:lnSpc>
                <a:spcPct val="100000"/>
              </a:lnSpc>
              <a:buFont typeface="Wingdings" pitchFamily="2" charset="2"/>
              <a:buChar char="v"/>
            </a:pPr>
            <a:r>
              <a:rPr lang="en-US" sz="2000" b="1" dirty="0">
                <a:latin typeface="Open sans"/>
              </a:rPr>
              <a:t>Physical Injuries:</a:t>
            </a:r>
            <a:r>
              <a:rPr lang="en-US" sz="2000" dirty="0">
                <a:latin typeface="Open sans"/>
              </a:rPr>
              <a:t> Even animals that survive the direct flames can suffer severe burns, respiratory damage from smoke inhalation (including carbon monoxide and other toxins), heat stress, and disorientation.</a:t>
            </a:r>
          </a:p>
          <a:p>
            <a:pPr algn="just">
              <a:lnSpc>
                <a:spcPct val="100000"/>
              </a:lnSpc>
              <a:buFont typeface="Wingdings" pitchFamily="2" charset="2"/>
              <a:buChar char="v"/>
            </a:pPr>
            <a:r>
              <a:rPr lang="en-US" sz="2000" b="1" dirty="0">
                <a:latin typeface="Open sans"/>
              </a:rPr>
              <a:t>Habitat Loss and Degradation:</a:t>
            </a:r>
            <a:r>
              <a:rPr lang="en-US" sz="2000" dirty="0">
                <a:latin typeface="Open sans"/>
              </a:rPr>
              <a:t> Fires destroy essential habitats, eliminating food sources, shelter, and breeding grounds for various species. This displacement can lead to increased conflicts with humans and other animals, increased predation, and competition for limited resources in new territories.</a:t>
            </a:r>
          </a:p>
        </p:txBody>
      </p:sp>
      <p:sp>
        <p:nvSpPr>
          <p:cNvPr id="7" name="Google Shape;112;p15"/>
          <p:cNvSpPr txBox="1">
            <a:spLocks noGrp="1"/>
          </p:cNvSpPr>
          <p:nvPr>
            <p:ph type="title"/>
          </p:nvPr>
        </p:nvSpPr>
        <p:spPr>
          <a:xfrm>
            <a:off x="398585" y="2121877"/>
            <a:ext cx="3833446" cy="2743200"/>
          </a:xfrm>
          <a:prstGeom prst="rect">
            <a:avLst/>
          </a:prstGeom>
          <a:noFill/>
          <a:ln>
            <a:noFill/>
          </a:ln>
        </p:spPr>
        <p:txBody>
          <a:bodyPr spcFirstLastPara="1" wrap="square" lIns="91425" tIns="45700" rIns="91425" bIns="45700" anchor="ctr" anchorCtr="0">
            <a:noAutofit/>
          </a:bodyPr>
          <a:lstStyle/>
          <a:p>
            <a:pPr lvl="0" algn="ctr">
              <a:buClr>
                <a:srgbClr val="C00000"/>
              </a:buClr>
              <a:buSzPts val="4000"/>
            </a:pPr>
            <a:r>
              <a:rPr lang="en-US" sz="4000" b="1" dirty="0">
                <a:solidFill>
                  <a:srgbClr val="C00000"/>
                </a:solidFill>
                <a:latin typeface="Open sans"/>
              </a:rPr>
              <a:t>IMPACT OF FOREST FIRES  ON WILDLIFE </a:t>
            </a:r>
            <a:endParaRPr lang="en-US" sz="4000" b="1" dirty="0">
              <a:solidFill>
                <a:srgbClr val="C00000"/>
              </a:solidFill>
              <a:latin typeface="Open Sans"/>
            </a:endParaRPr>
          </a:p>
        </p:txBody>
      </p:sp>
      <p:pic>
        <p:nvPicPr>
          <p:cNvPr id="8" name="Picture 7"/>
          <p:cNvPicPr>
            <a:picLocks noChangeAspect="1"/>
          </p:cNvPicPr>
          <p:nvPr/>
        </p:nvPicPr>
        <p:blipFill>
          <a:blip r:embed="rId3"/>
          <a:stretch>
            <a:fillRect/>
          </a:stretch>
        </p:blipFill>
        <p:spPr>
          <a:xfrm>
            <a:off x="92551" y="6618"/>
            <a:ext cx="2440349" cy="1463018"/>
          </a:xfrm>
          <a:prstGeom prst="rect">
            <a:avLst/>
          </a:prstGeom>
          <a:noFill/>
          <a:ln>
            <a:noFill/>
          </a:ln>
        </p:spPr>
      </p:pic>
      <p:pic>
        <p:nvPicPr>
          <p:cNvPr id="9" name="Picture 8"/>
          <p:cNvPicPr>
            <a:picLocks noChangeAspect="1"/>
          </p:cNvPicPr>
          <p:nvPr/>
        </p:nvPicPr>
        <p:blipFill>
          <a:blip r:embed="rId4"/>
          <a:stretch>
            <a:fillRect/>
          </a:stretch>
        </p:blipFill>
        <p:spPr>
          <a:xfrm>
            <a:off x="10817618" y="6618"/>
            <a:ext cx="1387082" cy="14028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4083866" y="71998"/>
            <a:ext cx="8108134" cy="6786003"/>
          </a:xfrm>
          <a:prstGeom prst="rect">
            <a:avLst/>
          </a:prstGeom>
          <a:solidFill>
            <a:schemeClr val="accent5">
              <a:lumMod val="20000"/>
              <a:lumOff val="80000"/>
            </a:schemeClr>
          </a:solidFill>
          <a:ln w="12700">
            <a:miter lim="400000"/>
          </a:ln>
        </p:spPr>
        <p:txBody>
          <a:bodyPr lIns="39142" tIns="39142" rIns="39142" bIns="39142"/>
          <a:lstStyle/>
          <a:p>
            <a:endParaRPr sz="2400" dirty="0">
              <a:latin typeface="Open Sans"/>
            </a:endParaRPr>
          </a:p>
        </p:txBody>
      </p:sp>
      <p:sp>
        <p:nvSpPr>
          <p:cNvPr id="138" name="Line"/>
          <p:cNvSpPr/>
          <p:nvPr/>
        </p:nvSpPr>
        <p:spPr>
          <a:xfrm>
            <a:off x="3702365" y="1474840"/>
            <a:ext cx="8505593" cy="391270"/>
          </a:xfrm>
          <a:custGeom>
            <a:avLst/>
            <a:gdLst/>
            <a:ahLst/>
            <a:cxnLst>
              <a:cxn ang="0">
                <a:pos x="wd2" y="hd2"/>
              </a:cxn>
              <a:cxn ang="5400000">
                <a:pos x="wd2" y="hd2"/>
              </a:cxn>
              <a:cxn ang="10800000">
                <a:pos x="wd2" y="hd2"/>
              </a:cxn>
              <a:cxn ang="16200000">
                <a:pos x="wd2" y="hd2"/>
              </a:cxn>
            </a:cxnLst>
            <a:rect l="0" t="0" r="r" b="b"/>
            <a:pathLst>
              <a:path w="21600" h="21600" extrusionOk="0">
                <a:moveTo>
                  <a:pt x="0" y="430"/>
                </a:moveTo>
                <a:lnTo>
                  <a:pt x="3367" y="225"/>
                </a:lnTo>
                <a:lnTo>
                  <a:pt x="4367" y="21600"/>
                </a:lnTo>
                <a:lnTo>
                  <a:pt x="5360" y="0"/>
                </a:lnTo>
                <a:lnTo>
                  <a:pt x="21600" y="152"/>
                </a:lnTo>
              </a:path>
            </a:pathLst>
          </a:custGeom>
          <a:ln w="50800">
            <a:solidFill>
              <a:srgbClr val="FFFFFF"/>
            </a:solidFill>
          </a:ln>
        </p:spPr>
        <p:txBody>
          <a:bodyPr lIns="39142" tIns="39142" rIns="39142" bIns="39142"/>
          <a:lstStyle/>
          <a:p>
            <a:endParaRPr sz="2400">
              <a:latin typeface="Open Sans"/>
            </a:endParaRPr>
          </a:p>
        </p:txBody>
      </p:sp>
      <p:pic>
        <p:nvPicPr>
          <p:cNvPr id="2" name="Picture 1">
            <a:extLst>
              <a:ext uri="{FF2B5EF4-FFF2-40B4-BE49-F238E27FC236}">
                <a16:creationId xmlns:a16="http://schemas.microsoft.com/office/drawing/2014/main" id="{7EE57D3D-A34C-B441-274D-AA203D47177B}"/>
              </a:ext>
            </a:extLst>
          </p:cNvPr>
          <p:cNvPicPr>
            <a:picLocks noChangeAspect="1"/>
          </p:cNvPicPr>
          <p:nvPr/>
        </p:nvPicPr>
        <p:blipFill>
          <a:blip r:embed="rId2" cstate="print"/>
          <a:stretch>
            <a:fillRect/>
          </a:stretch>
        </p:blipFill>
        <p:spPr>
          <a:xfrm>
            <a:off x="1679863" y="5852488"/>
            <a:ext cx="641637" cy="276260"/>
          </a:xfrm>
          <a:prstGeom prst="rect">
            <a:avLst/>
          </a:prstGeom>
        </p:spPr>
      </p:pic>
      <p:sp>
        <p:nvSpPr>
          <p:cNvPr id="14" name="Duties of…"/>
          <p:cNvSpPr txBox="1"/>
          <p:nvPr/>
        </p:nvSpPr>
        <p:spPr>
          <a:xfrm>
            <a:off x="138398" y="2626709"/>
            <a:ext cx="3724569" cy="2541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lvl="0" algn="ctr"/>
            <a:r>
              <a:rPr lang="en-US" sz="4000" b="1" dirty="0">
                <a:solidFill>
                  <a:srgbClr val="C00000"/>
                </a:solidFill>
                <a:latin typeface="Open sans"/>
              </a:rPr>
              <a:t>IMPACT OF FOREST FIRES  ON WILDLIFE </a:t>
            </a:r>
            <a:endParaRPr lang="en-US" sz="4000" b="1" dirty="0">
              <a:solidFill>
                <a:srgbClr val="C00000"/>
              </a:solidFill>
              <a:latin typeface="Open Sans"/>
            </a:endParaRPr>
          </a:p>
        </p:txBody>
      </p:sp>
      <p:sp>
        <p:nvSpPr>
          <p:cNvPr id="15" name="Ensure your safety and the safety of your crew, the patient, and bystanders…"/>
          <p:cNvSpPr txBox="1"/>
          <p:nvPr/>
        </p:nvSpPr>
        <p:spPr>
          <a:xfrm>
            <a:off x="4244468" y="1931490"/>
            <a:ext cx="7699667" cy="4387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342900" indent="-342900" algn="just">
              <a:buFont typeface="Wingdings" panose="05000000000000000000" pitchFamily="2" charset="2"/>
              <a:buChar char="Ø"/>
            </a:pPr>
            <a:r>
              <a:rPr lang="en-US" sz="2000" b="1" dirty="0"/>
              <a:t>Food and Water Contamination</a:t>
            </a:r>
            <a:r>
              <a:rPr lang="en-US" sz="2000" dirty="0"/>
              <a:t>: Run off from burned areas can contaminate water sources with toxins and excess nutrients, negatively impacting aquatic life and indirectly affecting other animals that rely on them.</a:t>
            </a:r>
          </a:p>
          <a:p>
            <a:pPr algn="just"/>
            <a:endParaRPr lang="en-US" sz="2000" dirty="0"/>
          </a:p>
          <a:p>
            <a:pPr marL="342900" indent="-342900" algn="just">
              <a:buFont typeface="Wingdings" panose="05000000000000000000" pitchFamily="2" charset="2"/>
              <a:buChar char="Ø"/>
            </a:pPr>
            <a:r>
              <a:rPr lang="en-US" sz="2000" b="1" dirty="0"/>
              <a:t>Long-Term Impacts</a:t>
            </a:r>
            <a:r>
              <a:rPr lang="en-US" sz="2000" dirty="0"/>
              <a:t>: Habitat fragmentation, increased predation, and changes in food availability can have lasting effects on wildlife populations, sometimes leading to local extinctions.</a:t>
            </a:r>
          </a:p>
          <a:p>
            <a:pPr algn="just"/>
            <a:endParaRPr lang="en-US" sz="2000" dirty="0"/>
          </a:p>
          <a:p>
            <a:pPr marL="342900" indent="-342900" algn="just">
              <a:buFont typeface="Wingdings" panose="05000000000000000000" pitchFamily="2" charset="2"/>
              <a:buChar char="Ø"/>
            </a:pPr>
            <a:r>
              <a:rPr lang="en-US" sz="2000" b="1" dirty="0"/>
              <a:t>Disease Susceptibility</a:t>
            </a:r>
            <a:r>
              <a:rPr lang="en-US" sz="2000" dirty="0"/>
              <a:t>: Stress and injuries caused by wildfires can weaken animals' immune systems, making them more susceptible to diseases. Additionally, post-fire environmental changes can favor the spread of certain pathogens.</a:t>
            </a:r>
          </a:p>
        </p:txBody>
      </p:sp>
      <p:sp>
        <p:nvSpPr>
          <p:cNvPr id="11" name="Rectangle 10"/>
          <p:cNvSpPr/>
          <p:nvPr/>
        </p:nvSpPr>
        <p:spPr>
          <a:xfrm>
            <a:off x="0" y="6207359"/>
            <a:ext cx="4083866"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138398" y="661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402842"/>
          </a:xfrm>
          <a:prstGeom prst="rect">
            <a:avLst/>
          </a:prstGeom>
          <a:noFill/>
          <a:ln>
            <a:noFill/>
          </a:ln>
        </p:spPr>
      </p:pic>
    </p:spTree>
    <p:extLst>
      <p:ext uri="{BB962C8B-B14F-4D97-AF65-F5344CB8AC3E}">
        <p14:creationId xmlns:p14="http://schemas.microsoft.com/office/powerpoint/2010/main" val="385278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2509" y="2295813"/>
            <a:ext cx="3685309" cy="19257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dirty="0">
                <a:solidFill>
                  <a:srgbClr val="C00000"/>
                </a:solidFill>
                <a:latin typeface="Arial Black" panose="020B0A04020102020204" pitchFamily="34" charset="0"/>
              </a:rPr>
              <a:t>THREATS TO THE RESCUERS </a:t>
            </a: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691296" y="1516871"/>
            <a:ext cx="7408984" cy="4880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342900" indent="-342900" algn="just">
              <a:buFont typeface="Wingdings" panose="05000000000000000000" pitchFamily="2" charset="2"/>
              <a:buChar char="Ø"/>
            </a:pPr>
            <a:r>
              <a:rPr lang="en-US" sz="2400" b="1" dirty="0"/>
              <a:t>Unpredictable Fire Behavior</a:t>
            </a:r>
            <a:r>
              <a:rPr lang="en-US" sz="2400" dirty="0"/>
              <a:t>: Wildfires are dynamic and can rapidly change direction and intensity, trapping and endangering rescue workers.</a:t>
            </a:r>
          </a:p>
          <a:p>
            <a:pPr algn="just"/>
            <a:endParaRPr lang="en-US" sz="2400" dirty="0"/>
          </a:p>
          <a:p>
            <a:pPr marL="342900" indent="-342900" algn="just">
              <a:buFont typeface="Wingdings" panose="05000000000000000000" pitchFamily="2" charset="2"/>
              <a:buChar char="Ø"/>
            </a:pPr>
            <a:r>
              <a:rPr lang="en-US" sz="2400" b="1" dirty="0"/>
              <a:t>Smoke and Toxic Fumes</a:t>
            </a:r>
            <a:r>
              <a:rPr lang="en-US" sz="2400" dirty="0"/>
              <a:t>: Firefighters are exposed to hazardous air pollutants, including particulate matter, carbon monoxide, nitrogen oxides, and other harmful gases.</a:t>
            </a:r>
          </a:p>
          <a:p>
            <a:pPr algn="just"/>
            <a:endParaRPr lang="en-US" sz="2400" dirty="0"/>
          </a:p>
          <a:p>
            <a:pPr marL="342900" indent="-342900" algn="just">
              <a:buFont typeface="Wingdings" panose="05000000000000000000" pitchFamily="2" charset="2"/>
              <a:buChar char="Ø"/>
            </a:pPr>
            <a:r>
              <a:rPr lang="en-US" sz="2400" b="1" dirty="0"/>
              <a:t>Falling Debris</a:t>
            </a:r>
            <a:r>
              <a:rPr lang="en-US" sz="2400" dirty="0"/>
              <a:t>: Burned trees, known as "snags," can become unstable and pose a risk of collapse, injuring rescue personnel.</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3" name="Rectangle 2"/>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6618"/>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320378"/>
          </a:xfrm>
          <a:prstGeom prst="rect">
            <a:avLst/>
          </a:prstGeom>
          <a:noFill/>
          <a:ln>
            <a:noFill/>
          </a:ln>
        </p:spPr>
      </p:pic>
    </p:spTree>
    <p:extLst>
      <p:ext uri="{BB962C8B-B14F-4D97-AF65-F5344CB8AC3E}">
        <p14:creationId xmlns:p14="http://schemas.microsoft.com/office/powerpoint/2010/main" val="94106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309142" y="0"/>
            <a:ext cx="7859931" cy="6858000"/>
          </a:xfrm>
          <a:prstGeom prst="roundRect">
            <a:avLst>
              <a:gd name="adj" fmla="val 1583"/>
            </a:avLst>
          </a:prstGeom>
          <a:solidFill>
            <a:schemeClr val="accent5">
              <a:lumMod val="20000"/>
              <a:lumOff val="80000"/>
            </a:schemeClr>
          </a:solidFill>
          <a:ln w="12700">
            <a:miter lim="400000"/>
          </a:ln>
        </p:spPr>
        <p:txBody>
          <a:bodyPr lIns="39142" tIns="39142" rIns="39142" bIns="39142"/>
          <a:lstStyle/>
          <a:p>
            <a:endParaRPr sz="2400">
              <a:latin typeface="Open Sans"/>
            </a:endParaRPr>
          </a:p>
        </p:txBody>
      </p:sp>
      <p:sp>
        <p:nvSpPr>
          <p:cNvPr id="222" name="Duties of…"/>
          <p:cNvSpPr txBox="1"/>
          <p:nvPr/>
        </p:nvSpPr>
        <p:spPr>
          <a:xfrm>
            <a:off x="201021" y="2238917"/>
            <a:ext cx="3724569" cy="3156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dirty="0">
                <a:solidFill>
                  <a:srgbClr val="C00000"/>
                </a:solidFill>
                <a:latin typeface="Arial Black" panose="020B0A04020102020204" pitchFamily="34" charset="0"/>
              </a:rPr>
              <a:t>THREATS TO THE RESCUERS </a:t>
            </a:r>
            <a:endParaRPr lang="en-US" sz="4000" b="1" dirty="0">
              <a:solidFill>
                <a:srgbClr val="C00000"/>
              </a:solidFill>
              <a:latin typeface="Open Sans"/>
            </a:endParaRPr>
          </a:p>
          <a:p>
            <a:pPr lvl="0" algn="ctr"/>
            <a:br>
              <a:rPr lang="en-US" sz="4000" dirty="0">
                <a:latin typeface="Arial Rounded MT Bold" pitchFamily="34" charset="0"/>
              </a:rPr>
            </a:b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594887" y="1433234"/>
            <a:ext cx="7272793" cy="5249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342900" indent="-342900" algn="just">
              <a:buFont typeface="Wingdings" panose="05000000000000000000" pitchFamily="2" charset="2"/>
              <a:buChar char="Ø"/>
            </a:pPr>
            <a:r>
              <a:rPr lang="en-US" sz="2400" b="1" dirty="0"/>
              <a:t>Difficult Terrain and Limited Visibility</a:t>
            </a:r>
            <a:r>
              <a:rPr lang="en-US" sz="2400" dirty="0"/>
              <a:t>: Navigating unfamiliar terrain, dense vegetation, and smoke-filled environments can increase the risk of slips, falls, and injuries.</a:t>
            </a:r>
          </a:p>
          <a:p>
            <a:pPr marL="342900" indent="-342900" algn="just">
              <a:buFont typeface="Wingdings" panose="05000000000000000000" pitchFamily="2" charset="2"/>
              <a:buChar char="Ø"/>
            </a:pPr>
            <a:r>
              <a:rPr lang="en-US" sz="2400" b="1" dirty="0"/>
              <a:t>Heat Stress and Fatigue</a:t>
            </a:r>
            <a:r>
              <a:rPr lang="en-US" sz="2400" dirty="0"/>
              <a:t>: Intense heat, long working hours, and physical exertion contribute to the risk of heat-related illnesses and fatigue, which can impair judgment and increase the risk of accidents.</a:t>
            </a:r>
          </a:p>
          <a:p>
            <a:pPr marL="342900" indent="-342900" algn="just">
              <a:buFont typeface="Wingdings" panose="05000000000000000000" pitchFamily="2" charset="2"/>
              <a:buChar char="Ø"/>
            </a:pPr>
            <a:r>
              <a:rPr lang="en-US" sz="2400" b="1" dirty="0"/>
              <a:t>Encountering Wildlife</a:t>
            </a:r>
            <a:r>
              <a:rPr lang="en-US" sz="2400" dirty="0"/>
              <a:t>: Fleeing or disoriented animals can pose a threat to rescuers, potentially resulting in bites, scratches, or other injuries. Some animals may carry diseases that can be transmitted to humans.</a:t>
            </a:r>
            <a:endParaRPr lang="en-US" sz="2800" dirty="0"/>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9" name="Rectangle 8"/>
          <p:cNvSpPr/>
          <p:nvPr/>
        </p:nvSpPr>
        <p:spPr>
          <a:xfrm>
            <a:off x="0" y="6207359"/>
            <a:ext cx="3639845"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781991" y="0"/>
            <a:ext cx="1387082" cy="1409460"/>
          </a:xfrm>
          <a:prstGeom prst="rect">
            <a:avLst/>
          </a:prstGeom>
          <a:noFill/>
          <a:ln>
            <a:noFill/>
          </a:ln>
        </p:spPr>
      </p:pic>
    </p:spTree>
    <p:extLst>
      <p:ext uri="{BB962C8B-B14F-4D97-AF65-F5344CB8AC3E}">
        <p14:creationId xmlns:p14="http://schemas.microsoft.com/office/powerpoint/2010/main" val="31496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339566" y="2626709"/>
            <a:ext cx="3930593" cy="31568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b="1" dirty="0">
                <a:solidFill>
                  <a:srgbClr val="C00000"/>
                </a:solidFill>
                <a:latin typeface="Open Sans"/>
              </a:rPr>
              <a:t>SAFETY PRECAUTIONS FOR RESCUERS</a:t>
            </a:r>
            <a:br>
              <a:rPr lang="en-US" sz="4000" dirty="0">
                <a:latin typeface="Arial Rounded MT Bold" pitchFamily="34" charset="0"/>
              </a:rPr>
            </a:b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548494" y="1652316"/>
            <a:ext cx="7425350" cy="4880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342900" indent="-342900" algn="just">
              <a:buFont typeface="Wingdings" panose="05000000000000000000" pitchFamily="2" charset="2"/>
              <a:buChar char="Ø"/>
            </a:pPr>
            <a:r>
              <a:rPr lang="en-US" sz="2400" b="1" dirty="0">
                <a:latin typeface="Open Sans"/>
              </a:rPr>
              <a:t>Thorough Training and Equipment</a:t>
            </a:r>
            <a:r>
              <a:rPr lang="en-US" sz="2400" dirty="0">
                <a:latin typeface="Open Sans"/>
              </a:rPr>
              <a:t>: Rescue workers require specialized training in fire behavior, safety protocols, and proper use of personal protective equipment (PPE).</a:t>
            </a:r>
          </a:p>
          <a:p>
            <a:pPr marL="342900" indent="-342900" algn="just">
              <a:buFont typeface="Wingdings" panose="05000000000000000000" pitchFamily="2" charset="2"/>
              <a:buChar char="Ø"/>
            </a:pPr>
            <a:r>
              <a:rPr lang="en-US" sz="2400" b="1" dirty="0">
                <a:latin typeface="Open Sans"/>
              </a:rPr>
              <a:t>Constant Monitoring and Communication</a:t>
            </a:r>
            <a:r>
              <a:rPr lang="en-US" sz="2400" dirty="0">
                <a:latin typeface="Open Sans"/>
              </a:rPr>
              <a:t>: Maintaining situational awareness through regular communication with incident command and tracking fire behavior is crucial.</a:t>
            </a:r>
          </a:p>
          <a:p>
            <a:pPr marL="342900" indent="-342900" algn="just">
              <a:buFont typeface="Wingdings" panose="05000000000000000000" pitchFamily="2" charset="2"/>
              <a:buChar char="Ø"/>
            </a:pPr>
            <a:r>
              <a:rPr lang="en-US" sz="2400" b="1" dirty="0">
                <a:latin typeface="Open Sans"/>
              </a:rPr>
              <a:t>Safety Zones and Escape Routes</a:t>
            </a:r>
            <a:r>
              <a:rPr lang="en-US" sz="2400" dirty="0">
                <a:latin typeface="Open Sans"/>
              </a:rPr>
              <a:t>: Identifying and establishing clear safety zones and escape routes for personnel and vehicles is essential to avoid being trapped by the fire.</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7"/>
            <a:ext cx="1387082" cy="1505659"/>
          </a:xfrm>
          <a:prstGeom prst="rect">
            <a:avLst/>
          </a:prstGeom>
          <a:noFill/>
          <a:ln>
            <a:noFill/>
          </a:ln>
        </p:spPr>
      </p:pic>
    </p:spTree>
    <p:extLst>
      <p:ext uri="{BB962C8B-B14F-4D97-AF65-F5344CB8AC3E}">
        <p14:creationId xmlns:p14="http://schemas.microsoft.com/office/powerpoint/2010/main" val="339951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8494" y="-14539"/>
            <a:ext cx="7694588" cy="6872539"/>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411500" y="2614986"/>
            <a:ext cx="3867756" cy="3772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4000" b="1" dirty="0">
                <a:solidFill>
                  <a:srgbClr val="C00000"/>
                </a:solidFill>
                <a:latin typeface="Open Sans"/>
              </a:rPr>
              <a:t>SAFETY PRECAUTIONS FOR RESCUERS</a:t>
            </a:r>
            <a:br>
              <a:rPr lang="en-US" sz="4000" dirty="0">
                <a:latin typeface="Arial Rounded MT Bold" pitchFamily="34" charset="0"/>
              </a:rPr>
            </a:br>
            <a:endParaRPr lang="en-US" sz="4000" b="1" dirty="0">
              <a:solidFill>
                <a:srgbClr val="C00000"/>
              </a:solidFill>
              <a:latin typeface="Open Sans"/>
            </a:endParaRPr>
          </a:p>
          <a:p>
            <a:pPr lvl="0" algn="ctr"/>
            <a:endParaRPr lang="en-US" sz="4000" b="1" dirty="0">
              <a:solidFill>
                <a:srgbClr val="C00000"/>
              </a:solidFill>
              <a:latin typeface="Open Sans"/>
            </a:endParaRPr>
          </a:p>
        </p:txBody>
      </p:sp>
      <p:sp>
        <p:nvSpPr>
          <p:cNvPr id="223" name="Ensure your safety and the safety of your crew, the patient, and bystanders…"/>
          <p:cNvSpPr txBox="1"/>
          <p:nvPr/>
        </p:nvSpPr>
        <p:spPr>
          <a:xfrm>
            <a:off x="4958442" y="1639741"/>
            <a:ext cx="7015402" cy="4880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marL="342900" indent="-342900" algn="just">
              <a:buFont typeface="Wingdings" panose="05000000000000000000" pitchFamily="2" charset="2"/>
              <a:buChar char="Ø"/>
            </a:pPr>
            <a:r>
              <a:rPr lang="en-US" sz="2400" b="1" dirty="0"/>
              <a:t>Limiting Exposure to Hazards</a:t>
            </a:r>
            <a:r>
              <a:rPr lang="en-US" sz="2400" dirty="0"/>
              <a:t>: Rescuers should minimize time in high-risk areas, use protective gear, and practice techniques that reduce exposure to smoke and debris.</a:t>
            </a:r>
          </a:p>
          <a:p>
            <a:pPr algn="just"/>
            <a:endParaRPr lang="en-US" sz="2400" dirty="0"/>
          </a:p>
          <a:p>
            <a:pPr marL="342900" indent="-342900" algn="just">
              <a:buFont typeface="Wingdings" panose="05000000000000000000" pitchFamily="2" charset="2"/>
              <a:buChar char="Ø"/>
            </a:pPr>
            <a:r>
              <a:rPr lang="en-US" sz="2400" b="1" dirty="0"/>
              <a:t>Wildlife Awareness and Safe Handling</a:t>
            </a:r>
            <a:r>
              <a:rPr lang="en-US" sz="2400" dirty="0"/>
              <a:t>: Knowing how to identify and safely handle injured or displaced animals minimizes the risk of harm to both humans and wildlife.</a:t>
            </a:r>
          </a:p>
          <a:p>
            <a:pPr algn="just"/>
            <a:endParaRPr lang="en-US" sz="2400" dirty="0"/>
          </a:p>
          <a:p>
            <a:pPr marL="342900" indent="-342900" algn="just">
              <a:buFont typeface="Wingdings" panose="05000000000000000000" pitchFamily="2" charset="2"/>
              <a:buChar char="Ø"/>
            </a:pPr>
            <a:r>
              <a:rPr lang="en-US" sz="2400" b="1" dirty="0"/>
              <a:t>Hydration and Rest</a:t>
            </a:r>
            <a:r>
              <a:rPr lang="en-US" sz="2400" dirty="0"/>
              <a:t>: Ensuring adequate hydration and regular rest breaks helps combat heat stress and fatigue.</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3"/>
          <a:stretch>
            <a:fillRect/>
          </a:stretch>
        </p:blipFill>
        <p:spPr>
          <a:xfrm>
            <a:off x="-24680" y="-53558"/>
            <a:ext cx="2440349" cy="1463018"/>
          </a:xfrm>
          <a:prstGeom prst="rect">
            <a:avLst/>
          </a:prstGeom>
          <a:noFill/>
          <a:ln>
            <a:noFill/>
          </a:ln>
        </p:spPr>
      </p:pic>
      <p:pic>
        <p:nvPicPr>
          <p:cNvPr id="10" name="Picture 9"/>
          <p:cNvPicPr>
            <a:picLocks noChangeAspect="1"/>
          </p:cNvPicPr>
          <p:nvPr/>
        </p:nvPicPr>
        <p:blipFill>
          <a:blip r:embed="rId4"/>
          <a:stretch>
            <a:fillRect/>
          </a:stretch>
        </p:blipFill>
        <p:spPr>
          <a:xfrm>
            <a:off x="10817618" y="6618"/>
            <a:ext cx="1387082" cy="1318090"/>
          </a:xfrm>
          <a:prstGeom prst="rect">
            <a:avLst/>
          </a:prstGeom>
          <a:noFill/>
          <a:ln>
            <a:noFill/>
          </a:ln>
        </p:spPr>
      </p:pic>
    </p:spTree>
    <p:extLst>
      <p:ext uri="{BB962C8B-B14F-4D97-AF65-F5344CB8AC3E}">
        <p14:creationId xmlns:p14="http://schemas.microsoft.com/office/powerpoint/2010/main" val="190844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655128" y="6618"/>
            <a:ext cx="7694588" cy="685138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222" name="Duties of…"/>
          <p:cNvSpPr txBox="1"/>
          <p:nvPr/>
        </p:nvSpPr>
        <p:spPr>
          <a:xfrm>
            <a:off x="106532" y="2626709"/>
            <a:ext cx="4254779" cy="74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lnSpc>
                <a:spcPct val="120000"/>
              </a:lnSpc>
              <a:buClr>
                <a:srgbClr val="C00000"/>
              </a:buClr>
              <a:buSzPts val="3600"/>
            </a:pPr>
            <a:r>
              <a:rPr lang="en-US" sz="4000" b="1" dirty="0">
                <a:solidFill>
                  <a:srgbClr val="C00000"/>
                </a:solidFill>
                <a:latin typeface="Open sans"/>
                <a:cs typeface="Arial" panose="020B0604020202020204" pitchFamily="34" charset="0"/>
              </a:rPr>
              <a:t>REVIEW</a:t>
            </a:r>
          </a:p>
        </p:txBody>
      </p:sp>
      <p:sp>
        <p:nvSpPr>
          <p:cNvPr id="223" name="Ensure your safety and the safety of your crew, the patient, and bystanders…"/>
          <p:cNvSpPr txBox="1"/>
          <p:nvPr/>
        </p:nvSpPr>
        <p:spPr>
          <a:xfrm>
            <a:off x="4671115" y="1326996"/>
            <a:ext cx="7439890" cy="29615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endParaRPr lang="en-US" sz="2800" dirty="0">
              <a:latin typeface="Open sans"/>
            </a:endParaRPr>
          </a:p>
          <a:p>
            <a:pPr marL="457200" indent="-457200">
              <a:lnSpc>
                <a:spcPct val="200000"/>
              </a:lnSpc>
              <a:buFont typeface="Wingdings" panose="05000000000000000000" pitchFamily="2" charset="2"/>
              <a:buChar char="ü"/>
            </a:pPr>
            <a:r>
              <a:rPr lang="en-US" sz="2800" dirty="0">
                <a:latin typeface="Open Sans"/>
              </a:rPr>
              <a:t>Impact of forest fires on wildlife.</a:t>
            </a:r>
          </a:p>
          <a:p>
            <a:pPr marL="457200" indent="-457200">
              <a:lnSpc>
                <a:spcPct val="200000"/>
              </a:lnSpc>
              <a:buFont typeface="Wingdings" panose="05000000000000000000" pitchFamily="2" charset="2"/>
              <a:buChar char="ü"/>
            </a:pPr>
            <a:r>
              <a:rPr lang="en-US" sz="2800" dirty="0">
                <a:latin typeface="Open Sans"/>
              </a:rPr>
              <a:t>Threats to rescuers.</a:t>
            </a:r>
          </a:p>
          <a:p>
            <a:pPr marL="457200" indent="-457200">
              <a:lnSpc>
                <a:spcPct val="200000"/>
              </a:lnSpc>
              <a:buFont typeface="Wingdings" panose="05000000000000000000" pitchFamily="2" charset="2"/>
              <a:buChar char="ü"/>
            </a:pPr>
            <a:r>
              <a:rPr lang="en-US" sz="2800" dirty="0">
                <a:latin typeface="Open Sans"/>
              </a:rPr>
              <a:t>Safety precautions for rescuers.</a:t>
            </a:r>
            <a:endParaRPr lang="en-US" sz="2800" dirty="0">
              <a:latin typeface="Open Sans"/>
              <a:cs typeface="Times New Roman" panose="02020603050405020304" pitchFamily="18" charset="0"/>
            </a:endParaRP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493" y="6406669"/>
            <a:ext cx="641637" cy="276260"/>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4959" y="6378135"/>
            <a:ext cx="1750540" cy="348119"/>
          </a:xfrm>
          <a:prstGeom prst="rect">
            <a:avLst/>
          </a:prstGeom>
        </p:spPr>
      </p:pic>
      <p:sp>
        <p:nvSpPr>
          <p:cNvPr id="8" name="Rectangle 7"/>
          <p:cNvSpPr/>
          <p:nvPr/>
        </p:nvSpPr>
        <p:spPr>
          <a:xfrm>
            <a:off x="0" y="6207359"/>
            <a:ext cx="4548494" cy="650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4"/>
          <a:stretch>
            <a:fillRect/>
          </a:stretch>
        </p:blipFill>
        <p:spPr>
          <a:xfrm>
            <a:off x="0" y="37536"/>
            <a:ext cx="2440349" cy="1463018"/>
          </a:xfrm>
          <a:prstGeom prst="rect">
            <a:avLst/>
          </a:prstGeom>
          <a:noFill/>
          <a:ln>
            <a:noFill/>
          </a:ln>
        </p:spPr>
      </p:pic>
      <p:pic>
        <p:nvPicPr>
          <p:cNvPr id="10" name="Picture 9"/>
          <p:cNvPicPr>
            <a:picLocks noChangeAspect="1"/>
          </p:cNvPicPr>
          <p:nvPr/>
        </p:nvPicPr>
        <p:blipFill>
          <a:blip r:embed="rId5"/>
          <a:stretch>
            <a:fillRect/>
          </a:stretch>
        </p:blipFill>
        <p:spPr>
          <a:xfrm>
            <a:off x="10817618" y="6618"/>
            <a:ext cx="1387082" cy="1493936"/>
          </a:xfrm>
          <a:prstGeom prst="rect">
            <a:avLst/>
          </a:prstGeom>
          <a:noFill/>
          <a:ln>
            <a:noFill/>
          </a:ln>
        </p:spPr>
      </p:pic>
    </p:spTree>
    <p:extLst>
      <p:ext uri="{BB962C8B-B14F-4D97-AF65-F5344CB8AC3E}">
        <p14:creationId xmlns:p14="http://schemas.microsoft.com/office/powerpoint/2010/main" val="18882971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747</Words>
  <Application>Microsoft Office PowerPoint</Application>
  <PresentationFormat>Widescreen</PresentationFormat>
  <Paragraphs>77</Paragraphs>
  <Slides>12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Arial Black</vt:lpstr>
      <vt:lpstr>Arial Rounded MT Bold</vt:lpstr>
      <vt:lpstr>Calibri</vt:lpstr>
      <vt:lpstr>Noto Sans Symbols</vt:lpstr>
      <vt:lpstr>Open Sans</vt:lpstr>
      <vt:lpstr>Open Sans</vt:lpstr>
      <vt:lpstr>Open Sans SemiBold</vt:lpstr>
      <vt:lpstr>Times New Roman</vt:lpstr>
      <vt:lpstr>Wingdings</vt:lpstr>
      <vt:lpstr>Office Theme</vt:lpstr>
      <vt:lpstr>PowerPoint Presentation</vt:lpstr>
      <vt:lpstr>OBJECTIVES </vt:lpstr>
      <vt:lpstr>IMPACT OF FOREST FIRES  ON WILDLIFE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NDRF ACADEMY</cp:lastModifiedBy>
  <cp:revision>79</cp:revision>
  <dcterms:modified xsi:type="dcterms:W3CDTF">2025-12-31T06:33:50Z</dcterms:modified>
</cp:coreProperties>
</file>