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24"/>
  </p:notesMasterIdLst>
  <p:sldIdLst>
    <p:sldId id="998" r:id="rId2"/>
    <p:sldId id="290" r:id="rId3"/>
    <p:sldId id="292" r:id="rId4"/>
    <p:sldId id="295" r:id="rId5"/>
    <p:sldId id="296" r:id="rId6"/>
    <p:sldId id="297" r:id="rId7"/>
    <p:sldId id="298" r:id="rId8"/>
    <p:sldId id="270" r:id="rId9"/>
    <p:sldId id="271" r:id="rId10"/>
    <p:sldId id="332" r:id="rId11"/>
    <p:sldId id="336" r:id="rId12"/>
    <p:sldId id="352" r:id="rId13"/>
    <p:sldId id="351" r:id="rId14"/>
    <p:sldId id="348" r:id="rId15"/>
    <p:sldId id="337" r:id="rId16"/>
    <p:sldId id="338" r:id="rId17"/>
    <p:sldId id="309" r:id="rId18"/>
    <p:sldId id="1000" r:id="rId19"/>
    <p:sldId id="273" r:id="rId20"/>
    <p:sldId id="300" r:id="rId21"/>
    <p:sldId id="266" r:id="rId22"/>
    <p:sldId id="1188" r:id="rId23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FF6600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76" autoAdjust="0"/>
    <p:restoredTop sz="94671" autoAdjust="0"/>
  </p:normalViewPr>
  <p:slideViewPr>
    <p:cSldViewPr>
      <p:cViewPr varScale="1">
        <p:scale>
          <a:sx n="93" d="100"/>
          <a:sy n="93" d="100"/>
        </p:scale>
        <p:origin x="966" y="90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41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DE95B4-7AED-434E-BBEB-D6C88857598F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CB3B5D-12CB-4672-8C26-790272F917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275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47094" rIns="94213" bIns="47094" anchor="t" anchorCtr="0">
            <a:noAutofit/>
          </a:bodyPr>
          <a:lstStyle/>
          <a:p>
            <a:endParaRPr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704850"/>
            <a:ext cx="56324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968C0-B3C3-D2D2-7D1D-D1CC6F5171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E6A3A8-CC11-9063-4C7C-AC2480879D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E31CF0-D25D-D0B2-CADC-971BF91F5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ED6C1-B13D-93A4-076F-06EDE640B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4C23FB-8F05-8082-B2FB-4973BD365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637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BB9D6-A795-E98B-4F9E-D78B38074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450331-DEC7-4E66-1138-64AADD30A0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B43940-910E-C698-8E2E-A23563A86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428BEB-9C3B-55E7-9CB5-559BF17C8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DD93A-4E11-BE4B-D8EA-0CCF694A5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735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4D71F2-BA16-DD6C-3F28-9E8486BFED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28B6CE-D304-87F6-AB87-D9BA0FAE50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03EAA-0D42-F554-01BF-C7C281B83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D5F436-42D0-92FC-75F4-7891EB236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D93B9B-8832-CB5A-29FD-7608F3D93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82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01" type="tx">
  <p:cSld name="Default 01">
    <p:bg>
      <p:bgPr>
        <a:solidFill>
          <a:srgbClr val="FFFFFF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538421" y="5338891"/>
            <a:ext cx="226583" cy="282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125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ctr">
              <a:spcBef>
                <a:spcPts val="0"/>
              </a:spcBef>
              <a:buNone/>
              <a:defRPr sz="1125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ctr">
              <a:spcBef>
                <a:spcPts val="0"/>
              </a:spcBef>
              <a:buNone/>
              <a:defRPr sz="1125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ctr">
              <a:spcBef>
                <a:spcPts val="0"/>
              </a:spcBef>
              <a:buNone/>
              <a:defRPr sz="1125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ctr">
              <a:spcBef>
                <a:spcPts val="0"/>
              </a:spcBef>
              <a:buNone/>
              <a:defRPr sz="1125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ctr">
              <a:spcBef>
                <a:spcPts val="0"/>
              </a:spcBef>
              <a:buNone/>
              <a:defRPr sz="1125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ctr">
              <a:spcBef>
                <a:spcPts val="0"/>
              </a:spcBef>
              <a:buNone/>
              <a:defRPr sz="1125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ctr">
              <a:spcBef>
                <a:spcPts val="0"/>
              </a:spcBef>
              <a:buNone/>
              <a:defRPr sz="1125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ctr">
              <a:spcBef>
                <a:spcPts val="0"/>
              </a:spcBef>
              <a:buNone/>
              <a:defRPr sz="1125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58" y="235857"/>
            <a:ext cx="1144021" cy="86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368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2B41C-6BDB-A20F-0920-F48B82389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36822-BE75-BC51-13E4-ECD2DD7B94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664920-E74E-0693-27A0-071552FF0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4EC33-3705-D2A5-FCD9-C6276E630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31782-CE69-3DC6-AE58-F85C7906C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7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77835-71EA-0E4F-C96A-30D5C6349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EFF3DE-82D9-500F-F644-A693087C2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C675CB-7E36-9F37-FB37-705A4DDB0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FA45BB-4FBE-756D-1A48-C6FFA94F7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ADDF7-5833-6C34-8D0E-D0E5CD736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252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602B0-59E5-B389-6C32-9D91D9D74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34DCA-0B72-C89E-CC41-E77F001C46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E48B9-482C-C5C9-E5ED-0161B6DC2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D906ED-8625-C528-3AC2-F0446B266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B30D1C-C7E5-71C6-6E7B-FE2B5672B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31BCEF-CB3C-90C4-3A98-7FD354D32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150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00451-2CD8-4218-E7E4-48D42CC66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2F2818-CAB0-D0DD-8A6D-109EDD47A6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677B0E-88E8-66E3-9029-499DD987EC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99BBE1-51C1-8BEE-264F-AFDD2C2545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43F13F-85A5-15AE-381C-4EBE1A4551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BDFAC-6267-F9DE-E622-F9027776D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37BB52-1279-3B27-FEF2-84E35F017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F07D7D-2474-34A2-C10D-0A9DEBE45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13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74568-81F1-9CAB-50BE-A8214DC33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ABF430-A87E-E8E1-15E0-5ECD711BE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9A2765-B15E-92F8-5942-20739D245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0AB9D8-4358-307E-0F44-A5F5526A0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830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67191C-019E-81DC-AEDF-4B5BD3C03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D3AC6D-0296-0246-0628-2D1AA42D0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4C18D5-DBD2-14A6-A82D-FD8F3312E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747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DB778-8DEC-199A-358D-335895672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5AD76-6A2B-474D-8A28-7CF3470C9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9E16AB-15B6-8C75-F03E-ED44C624AB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7F2F49-7A4B-081E-9278-1679CCA6A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70D804-E344-0B15-54B3-C968EB13C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4DAFAA-D36D-5CB4-1AAB-5204454B4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18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D205A-0897-7C5C-94F9-682012CDD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415EA5-E260-1E67-38A0-35F252F9D0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187C29-802E-270D-5F44-27E1F7C99C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F993B6-5A89-0470-6306-2CFC1BBB1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A1EA1E-8F19-27E5-7570-AB5DCBF75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35C3F1-BDF5-8403-1CA8-D2CC8393A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627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B71934-FEB0-9A0F-203C-EFA37D130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FF58D0-2FEB-593E-9092-2AB9AE9244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6276B1-C6D6-70B1-D4E4-A4C18D1BC2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EE88A-FDAD-2226-338B-913B5A2BCE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1BCDED-E047-59EE-64CD-A25B25A3B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808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4" descr="closeup-firefighter-holding-his-helmet-walking-towards-fire-truck.jpg"/>
          <p:cNvPicPr preferRelativeResize="0"/>
          <p:nvPr/>
        </p:nvPicPr>
        <p:blipFill rotWithShape="1">
          <a:blip r:embed="rId3">
            <a:alphaModFix/>
          </a:blip>
          <a:srcRect t="13432" b="1559"/>
          <a:stretch/>
        </p:blipFill>
        <p:spPr>
          <a:xfrm>
            <a:off x="-9525" y="261747"/>
            <a:ext cx="9163050" cy="5191506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225897" y="5114564"/>
            <a:ext cx="1740959" cy="197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344" tIns="29344" rIns="29344" bIns="29344" anchor="t" anchorCtr="0">
            <a:spAutoFit/>
          </a:bodyPr>
          <a:lstStyle/>
          <a:p>
            <a:pPr algn="ctr"/>
            <a:r>
              <a:rPr lang="en-US" sz="90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PEER | CSSR | INDIA</a:t>
            </a:r>
            <a:endParaRPr sz="1350"/>
          </a:p>
        </p:txBody>
      </p:sp>
      <p:sp>
        <p:nvSpPr>
          <p:cNvPr id="96" name="Google Shape;96;p14"/>
          <p:cNvSpPr/>
          <p:nvPr/>
        </p:nvSpPr>
        <p:spPr>
          <a:xfrm>
            <a:off x="381000" y="5353050"/>
            <a:ext cx="1430752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29344" tIns="29344" rIns="29344" bIns="29344" anchor="t" anchorCtr="0">
            <a:noAutofit/>
          </a:bodyPr>
          <a:lstStyle/>
          <a:p>
            <a:endParaRPr sz="67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8068176" y="5090752"/>
            <a:ext cx="522875" cy="23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344" tIns="29344" rIns="29344" bIns="29344" anchor="t" anchorCtr="0">
            <a:spAutoFit/>
          </a:bodyPr>
          <a:lstStyle/>
          <a:p>
            <a:pPr algn="ctr"/>
            <a:r>
              <a:rPr lang="en-US" sz="1125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2 -</a:t>
            </a:r>
            <a:endParaRPr sz="1350"/>
          </a:p>
        </p:txBody>
      </p:sp>
      <p:sp>
        <p:nvSpPr>
          <p:cNvPr id="98" name="Google Shape;98;p14"/>
          <p:cNvSpPr/>
          <p:nvPr/>
        </p:nvSpPr>
        <p:spPr>
          <a:xfrm>
            <a:off x="8077200" y="5353050"/>
            <a:ext cx="70485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29344" tIns="29344" rIns="29344" bIns="29344" anchor="t" anchorCtr="0">
            <a:noAutofit/>
          </a:bodyPr>
          <a:lstStyle/>
          <a:p>
            <a:endParaRPr sz="67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4"/>
          <p:cNvSpPr txBox="1">
            <a:spLocks noGrp="1"/>
          </p:cNvSpPr>
          <p:nvPr>
            <p:ph type="sldNum" idx="12"/>
          </p:nvPr>
        </p:nvSpPr>
        <p:spPr>
          <a:xfrm>
            <a:off x="8579198" y="5090752"/>
            <a:ext cx="145029" cy="2539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58706" tIns="58706" rIns="58706" bIns="58706" anchor="t" anchorCtr="0">
            <a:noAutofit/>
          </a:bodyPr>
          <a:lstStyle/>
          <a:p>
            <a:fld id="{00000000-1234-1234-1234-123412341234}" type="slidenum">
              <a:rPr lang="en-US"/>
              <a:pPr/>
              <a:t>1</a:t>
            </a:fld>
            <a:endParaRPr/>
          </a:p>
        </p:txBody>
      </p:sp>
      <p:sp>
        <p:nvSpPr>
          <p:cNvPr id="100" name="Google Shape;100;p14"/>
          <p:cNvSpPr/>
          <p:nvPr/>
        </p:nvSpPr>
        <p:spPr>
          <a:xfrm>
            <a:off x="59957" y="0"/>
            <a:ext cx="9014561" cy="5414773"/>
          </a:xfrm>
          <a:prstGeom prst="rect">
            <a:avLst/>
          </a:prstGeom>
          <a:solidFill>
            <a:srgbClr val="535353">
              <a:alpha val="60000"/>
            </a:srgbClr>
          </a:solidFill>
          <a:ln>
            <a:noFill/>
          </a:ln>
        </p:spPr>
        <p:txBody>
          <a:bodyPr spcFirstLastPara="1" wrap="square" lIns="29344" tIns="29344" rIns="29344" bIns="29344" anchor="t" anchorCtr="0">
            <a:noAutofit/>
          </a:bodyPr>
          <a:lstStyle/>
          <a:p>
            <a:endParaRPr sz="67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14" descr="Image"/>
          <p:cNvPicPr preferRelativeResize="0"/>
          <p:nvPr/>
        </p:nvPicPr>
        <p:blipFill rotWithShape="1">
          <a:blip r:embed="rId4">
            <a:alphaModFix amt="90000"/>
          </a:blip>
          <a:srcRect l="50481"/>
          <a:stretch/>
        </p:blipFill>
        <p:spPr>
          <a:xfrm>
            <a:off x="-18510" y="1816696"/>
            <a:ext cx="7357102" cy="1160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4"/>
          <p:cNvSpPr/>
          <p:nvPr/>
        </p:nvSpPr>
        <p:spPr>
          <a:xfrm flipH="1">
            <a:off x="0" y="4483448"/>
            <a:ext cx="9144000" cy="112589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934" y="0"/>
                </a:lnTo>
                <a:lnTo>
                  <a:pt x="19328" y="7094"/>
                </a:lnTo>
                <a:lnTo>
                  <a:pt x="187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29344" tIns="29344" rIns="29344" bIns="29344" anchor="t" anchorCtr="0">
            <a:noAutofit/>
          </a:bodyPr>
          <a:lstStyle/>
          <a:p>
            <a:endParaRPr sz="67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4"/>
          <p:cNvSpPr txBox="1"/>
          <p:nvPr/>
        </p:nvSpPr>
        <p:spPr>
          <a:xfrm>
            <a:off x="157269" y="1940243"/>
            <a:ext cx="7035059" cy="1598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344" tIns="29344" rIns="29344" bIns="29344" anchor="t" anchorCtr="0">
            <a:spAutoFit/>
          </a:bodyPr>
          <a:lstStyle/>
          <a:p>
            <a:pPr algn="ctr"/>
            <a:r>
              <a:rPr lang="en-US" sz="40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TABLE TOP EXERCISE  (TTX)</a:t>
            </a:r>
          </a:p>
          <a:p>
            <a:pPr lvl="0" algn="ctr"/>
            <a:br>
              <a:rPr lang="en-US" sz="3000" u="sng" dirty="0">
                <a:latin typeface="Cambria" pitchFamily="18" charset="0"/>
              </a:rPr>
            </a:br>
            <a:endParaRPr lang="en-US" sz="3000" b="1" dirty="0">
              <a:solidFill>
                <a:schemeClr val="lt1"/>
              </a:solidFill>
              <a:latin typeface="Open Sans"/>
              <a:ea typeface="Arial Black"/>
              <a:cs typeface="Arial Black"/>
              <a:sym typeface="Arial Black"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007" y="105660"/>
            <a:ext cx="1026894" cy="71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08789" y="9525"/>
            <a:ext cx="885846" cy="812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E5A721-2B7B-8A4C-7C98-DB9F3F3C0D46}"/>
              </a:ext>
            </a:extLst>
          </p:cNvPr>
          <p:cNvSpPr txBox="1"/>
          <p:nvPr/>
        </p:nvSpPr>
        <p:spPr>
          <a:xfrm>
            <a:off x="5404919" y="4565336"/>
            <a:ext cx="38180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Presented by:- Amit Kumar, AC</a:t>
            </a:r>
            <a:endParaRPr lang="en-US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160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200" y="1943100"/>
            <a:ext cx="2607762" cy="2133600"/>
          </a:xfr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BHAVANS SCHOOL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0" t="11189" r="22551" b="8826"/>
          <a:stretch/>
        </p:blipFill>
        <p:spPr bwMode="auto">
          <a:xfrm>
            <a:off x="2683962" y="1333499"/>
            <a:ext cx="5929741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276600" y="1943100"/>
            <a:ext cx="4800600" cy="2133600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4BA892-9BBC-04D3-94AD-5D8AB62FD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0" y="82687"/>
            <a:ext cx="1026894" cy="71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4D7B0F-55F6-7B69-0EEC-6CEB1FF50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88672" y="44587"/>
            <a:ext cx="885846" cy="812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8082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6245" y="2133600"/>
            <a:ext cx="2698571" cy="255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24"/>
          <a:stretch/>
        </p:blipFill>
        <p:spPr bwMode="auto">
          <a:xfrm>
            <a:off x="6019799" y="2095500"/>
            <a:ext cx="2809875" cy="270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33800" y="4864223"/>
            <a:ext cx="1066800" cy="369332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LEFT SIDE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00925" y="5048889"/>
            <a:ext cx="1600200" cy="369332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RIGHT SIDE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C6C0C7-C185-FAB4-469C-CD51058A6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81" y="114300"/>
            <a:ext cx="1026894" cy="71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7ACEEFD2-D8F4-6F29-AA2D-3E3340118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88673" y="97342"/>
            <a:ext cx="885846" cy="812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6F7F591-3974-1003-B300-1CCB72D50A8A}"/>
              </a:ext>
            </a:extLst>
          </p:cNvPr>
          <p:cNvSpPr txBox="1"/>
          <p:nvPr/>
        </p:nvSpPr>
        <p:spPr>
          <a:xfrm rot="10800000" flipV="1">
            <a:off x="314326" y="2363568"/>
            <a:ext cx="276524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FRONT SIDE OF BUILDING</a:t>
            </a:r>
            <a:endParaRPr lang="en-IN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715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28"/>
          <a:stretch/>
        </p:blipFill>
        <p:spPr bwMode="auto">
          <a:xfrm>
            <a:off x="3391700" y="2171700"/>
            <a:ext cx="5304977" cy="26772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76200" y="2400300"/>
            <a:ext cx="3276600" cy="1828800"/>
          </a:xfr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EXIT TOWARDS ASSEMBLY AREA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0B0176-E912-50EE-A8D4-224A54518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81" y="28575"/>
            <a:ext cx="1026894" cy="71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B38DB1-AB02-2537-2EA2-835CCF343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58154" y="77576"/>
            <a:ext cx="885846" cy="812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3980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100" y="1866900"/>
            <a:ext cx="2712650" cy="2011900"/>
          </a:xfr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LAB. SECTION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5961" y="1581150"/>
            <a:ext cx="2979346" cy="2924173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20518" y="1562100"/>
            <a:ext cx="3085382" cy="281940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DFE93F2-9486-9436-96C8-5F340AFBD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2539"/>
            <a:ext cx="1026894" cy="71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F04532-48D3-B1A7-3A8B-712E3871A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58154" y="139865"/>
            <a:ext cx="885846" cy="812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4265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432" y="2247900"/>
            <a:ext cx="2626881" cy="2133600"/>
          </a:xfr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GROUND FLOOR</a:t>
            </a:r>
          </a:p>
        </p:txBody>
      </p:sp>
      <p:pic>
        <p:nvPicPr>
          <p:cNvPr id="1029" name="Picture 5" descr="C:\Users\PANKAJ KUMAR\Desktop\bhavans\IMG_20190320_11134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83"/>
          <a:stretch/>
        </p:blipFill>
        <p:spPr bwMode="auto">
          <a:xfrm>
            <a:off x="5860783" y="1930565"/>
            <a:ext cx="3054617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PANKAJ KUMAR\Desktop\bhavans\IMG_20190320_11133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83"/>
          <a:stretch/>
        </p:blipFill>
        <p:spPr bwMode="auto">
          <a:xfrm>
            <a:off x="2819400" y="1972803"/>
            <a:ext cx="2899296" cy="266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7A02267-8CAE-8BE8-079A-C0D051ED4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32" y="67117"/>
            <a:ext cx="1026894" cy="71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AD0AAC-B30F-0284-7AC3-9338B72DA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07722" y="19050"/>
            <a:ext cx="885846" cy="812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0158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2400" y="2108783"/>
            <a:ext cx="2873666" cy="2272717"/>
          </a:xfr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ASSEMBLY AREA (MAIN GROUND)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9000" y="2055568"/>
            <a:ext cx="2873666" cy="21678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1275" y="2108783"/>
            <a:ext cx="2683244" cy="20614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C09E7A9-112C-8384-5CF9-F944EE92C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81" y="9525"/>
            <a:ext cx="1026894" cy="71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565F98-060E-78A1-83D3-860152907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88673" y="114300"/>
            <a:ext cx="885846" cy="812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2635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399114"/>
            <a:ext cx="3962400" cy="1982386"/>
          </a:xfr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FIRE EXTINGUISHER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191000" y="2607536"/>
            <a:ext cx="2502454" cy="2134213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0" y="2610314"/>
            <a:ext cx="2054430" cy="2109355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2" t="11553" r="982" b="28412"/>
          <a:stretch/>
        </p:blipFill>
        <p:spPr bwMode="auto">
          <a:xfrm>
            <a:off x="4191000" y="1343778"/>
            <a:ext cx="4724400" cy="1055337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611B0FE-5352-BB75-5D20-502C2222F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0" y="0"/>
            <a:ext cx="1026894" cy="71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A59AD02-6C83-0E2F-AB58-A8FA47559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39104" y="19226"/>
            <a:ext cx="885846" cy="812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9577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057" y="2324100"/>
            <a:ext cx="2721343" cy="1600200"/>
          </a:xfr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ASPECTS</a:t>
            </a:r>
            <a:endParaRPr lang="en-US" sz="4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1343780"/>
            <a:ext cx="6324600" cy="379972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Based on the situation what is your plan for response?     </a:t>
            </a:r>
          </a:p>
          <a:p>
            <a:pPr algn="just">
              <a:lnSpc>
                <a:spcPct val="100000"/>
              </a:lnSpc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(Activation)</a:t>
            </a:r>
          </a:p>
          <a:p>
            <a:pPr algn="just">
              <a:lnSpc>
                <a:spcPct val="100000"/>
              </a:lnSpc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are the procedures for response to an emergency?</a:t>
            </a:r>
          </a:p>
          <a:p>
            <a:pPr algn="just">
              <a:lnSpc>
                <a:spcPct val="100000"/>
              </a:lnSpc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your role and responsibility?</a:t>
            </a:r>
          </a:p>
          <a:p>
            <a:pPr algn="just">
              <a:lnSpc>
                <a:spcPct val="100000"/>
              </a:lnSpc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your level of preparedness and capability?</a:t>
            </a:r>
          </a:p>
          <a:p>
            <a:pPr algn="just">
              <a:lnSpc>
                <a:spcPct val="100000"/>
              </a:lnSpc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Discuss the evacuation plan of the School. </a:t>
            </a:r>
          </a:p>
          <a:p>
            <a:pPr algn="just">
              <a:lnSpc>
                <a:spcPct val="100000"/>
              </a:lnSpc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will you  coordinate with different agencies?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8F6A3E-6DE6-C475-5B64-500775A5D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82" y="9525"/>
            <a:ext cx="1026894" cy="71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666A66CB-D4AD-1230-AC0C-C23AEBEB4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88672" y="9525"/>
            <a:ext cx="885846" cy="812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134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B2DB7F-B1A4-33F7-C5AC-C8C3E6CBFC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6CE32-7182-75DC-FC1D-94E9D1508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57" y="2324100"/>
            <a:ext cx="2721343" cy="1600200"/>
          </a:xfr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ASPECTS</a:t>
            </a:r>
            <a:endParaRPr lang="en-US" sz="4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B2739-E863-3360-D412-393A8205E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8925" y="1333500"/>
            <a:ext cx="6400800" cy="410452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school authority will place requisition for help from other agencies?</a:t>
            </a:r>
          </a:p>
          <a:p>
            <a:pPr algn="just">
              <a:lnSpc>
                <a:spcPct val="100000"/>
              </a:lnSpc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the course of action of School Disaster Management Teams.</a:t>
            </a:r>
          </a:p>
          <a:p>
            <a:pPr algn="just">
              <a:lnSpc>
                <a:spcPct val="100000"/>
              </a:lnSpc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Who will be the nodal officer to coordinate with other agencies &amp; How?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48C3B9-42F1-D2EA-0311-017F9EA0A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0" y="120814"/>
            <a:ext cx="1026894" cy="71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88C4C068-CBAC-2846-DF91-8972E245C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0054" y="72746"/>
            <a:ext cx="885846" cy="812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547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0700"/>
            <a:ext cx="8077200" cy="21336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  TODAY </a:t>
            </a:r>
            <a:r>
              <a:rPr lang="en-US" sz="24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</a:t>
            </a:r>
          </a:p>
          <a:p>
            <a:pPr marL="0" indent="0">
              <a:lnSpc>
                <a:spcPct val="150000"/>
              </a:lnSpc>
              <a:buClrTx/>
              <a:buNone/>
            </a:pPr>
            <a:r>
              <a:rPr lang="en-US" sz="24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 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 ready before, during and after disaster.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FC1B43-D436-B7FE-6BE8-7A736ED18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81" y="61161"/>
            <a:ext cx="1026894" cy="71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5B0469D5-902C-9C68-D42D-1C43C2D6F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60098" y="114300"/>
            <a:ext cx="885846" cy="812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8529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69600"/>
            <a:ext cx="2362200" cy="716500"/>
          </a:xfr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spc="50" dirty="0">
                <a:ln w="11430"/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714500"/>
            <a:ext cx="5715000" cy="2895600"/>
          </a:xfrm>
        </p:spPr>
        <p:txBody>
          <a:bodyPr>
            <a:noAutofit/>
          </a:bodyPr>
          <a:lstStyle/>
          <a:p>
            <a:pPr marL="514350" lvl="1" indent="-514350" algn="just">
              <a:lnSpc>
                <a:spcPct val="100000"/>
              </a:lnSpc>
              <a:buClrTx/>
              <a:buFont typeface="+mj-lt"/>
              <a:buAutoNum type="arabicPeriod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discuss School Disaster Management Plan of School.</a:t>
            </a:r>
          </a:p>
          <a:p>
            <a:pPr marL="514350" lvl="1" indent="-514350" algn="just">
              <a:lnSpc>
                <a:spcPct val="100000"/>
              </a:lnSpc>
              <a:buClrTx/>
              <a:buFont typeface="+mj-lt"/>
              <a:buAutoNum type="arabicPeriod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know the activation of response mechanism.</a:t>
            </a:r>
          </a:p>
          <a:p>
            <a:pPr marL="514350" lvl="1" indent="-514350" algn="just">
              <a:lnSpc>
                <a:spcPct val="100000"/>
              </a:lnSpc>
              <a:buClrTx/>
              <a:buFont typeface="+mj-lt"/>
              <a:buAutoNum type="arabicPeriod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discuss the level of preparedness of different teams and their role &amp; tasks.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503F94-54AA-1B13-2171-E797B4751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81" y="190500"/>
            <a:ext cx="1026894" cy="71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552E94F8-9E3C-9FB9-8368-5BCDA7227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88673" y="142432"/>
            <a:ext cx="885846" cy="812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985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1000" y="877488"/>
            <a:ext cx="8610600" cy="4524315"/>
            <a:chOff x="733750" y="1453443"/>
            <a:chExt cx="8475000" cy="4932731"/>
          </a:xfrm>
          <a:solidFill>
            <a:srgbClr val="008080"/>
          </a:solidFill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3358750" y="1453443"/>
              <a:ext cx="5850000" cy="493273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50000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sz="2400" b="1" dirty="0">
                  <a:solidFill>
                    <a:srgbClr val="C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Issues to  consider after the Exercise</a:t>
              </a:r>
            </a:p>
            <a:p>
              <a:pPr eaLnBrk="0" hangingPunct="0">
                <a:spcBef>
                  <a:spcPct val="50000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sz="2400" dirty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Unresolved issues (Responsibilities for follow up)</a:t>
              </a:r>
            </a:p>
            <a:p>
              <a:pPr eaLnBrk="0" hangingPunct="0">
                <a:spcBef>
                  <a:spcPct val="50000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sz="2400" dirty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Suggested changes to plans, policies or procedures</a:t>
              </a:r>
            </a:p>
            <a:p>
              <a:pPr eaLnBrk="0" hangingPunct="0">
                <a:spcBef>
                  <a:spcPct val="50000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sz="2400" dirty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Identified Resource needs and shortfalls</a:t>
              </a:r>
            </a:p>
            <a:p>
              <a:pPr eaLnBrk="0" hangingPunct="0">
                <a:spcBef>
                  <a:spcPct val="50000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sz="2400" dirty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Additional Capacity building (Training and Exercise) needs</a:t>
              </a:r>
            </a:p>
          </p:txBody>
        </p:sp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733750" y="2947564"/>
              <a:ext cx="2100000" cy="2114027"/>
            </a:xfrm>
            <a:prstGeom prst="rect">
              <a:avLst/>
            </a:prstGeom>
            <a:noFill/>
            <a:ln/>
          </p:spPr>
          <p:style>
            <a:lnRef idx="1">
              <a:schemeClr val="accent1"/>
            </a:lnRef>
            <a:fillRef idx="1002">
              <a:schemeClr val="dk2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sz="4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HOT WASH_TTX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68227BC-38FD-E956-28DB-53EDD2E2E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75" y="36277"/>
            <a:ext cx="1026894" cy="71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1910E9F7-C782-3C01-53DA-21396F1BF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0054" y="45802"/>
            <a:ext cx="885846" cy="812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88524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286000"/>
            <a:ext cx="6172200" cy="857250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ANY QUESTION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43575F-497F-8596-903F-B0894B0E2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81" y="41114"/>
            <a:ext cx="1026894" cy="71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703B3E01-8F6A-115B-C0C0-F3A68AD1E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88673" y="41114"/>
            <a:ext cx="885846" cy="812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55284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57150" y="285750"/>
            <a:ext cx="9029700" cy="508635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7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27432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27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D6900A-37B1-25E8-DEA8-CD370440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64026" y="5062153"/>
            <a:ext cx="263052" cy="276998"/>
          </a:xfrm>
        </p:spPr>
        <p:txBody>
          <a:bodyPr/>
          <a:lstStyle/>
          <a:p>
            <a:fld id="{2BB1E14F-796C-409E-9B94-89634ADD74DA}" type="slidenum">
              <a:rPr lang="en-IN" smtClean="0"/>
              <a:t>22</a:t>
            </a:fld>
            <a:endParaRPr lang="en-IN"/>
          </a:p>
        </p:txBody>
      </p:sp>
      <p:sp>
        <p:nvSpPr>
          <p:cNvPr id="5" name="Rounded Rectangle">
            <a:extLst>
              <a:ext uri="{FF2B5EF4-FFF2-40B4-BE49-F238E27FC236}">
                <a16:creationId xmlns:a16="http://schemas.microsoft.com/office/drawing/2014/main" id="{84E5656A-9707-D91F-731E-B05F3A2105A5}"/>
              </a:ext>
            </a:extLst>
          </p:cNvPr>
          <p:cNvSpPr/>
          <p:nvPr/>
        </p:nvSpPr>
        <p:spPr>
          <a:xfrm>
            <a:off x="3163024" y="395002"/>
            <a:ext cx="5103980" cy="4696397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29357" tIns="29357" rIns="29357" bIns="29357"/>
          <a:lstStyle/>
          <a:p>
            <a:endParaRPr>
              <a:latin typeface="Open Sans"/>
            </a:endParaRPr>
          </a:p>
        </p:txBody>
      </p:sp>
      <p:sp>
        <p:nvSpPr>
          <p:cNvPr id="6" name="Duties of…">
            <a:extLst>
              <a:ext uri="{FF2B5EF4-FFF2-40B4-BE49-F238E27FC236}">
                <a16:creationId xmlns:a16="http://schemas.microsoft.com/office/drawing/2014/main" id="{848F74B0-1F3A-240E-68E6-62D0EC9F3863}"/>
              </a:ext>
            </a:extLst>
          </p:cNvPr>
          <p:cNvSpPr txBox="1"/>
          <p:nvPr/>
        </p:nvSpPr>
        <p:spPr>
          <a:xfrm>
            <a:off x="254677" y="2708412"/>
            <a:ext cx="2793427" cy="5209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9357" tIns="29357" rIns="29357" bIns="29357">
            <a:spAutoFit/>
          </a:bodyPr>
          <a:lstStyle/>
          <a:p>
            <a:pPr algn="ctr"/>
            <a:r>
              <a:rPr lang="en-US" sz="3000" b="1" dirty="0">
                <a:latin typeface="Open sans"/>
              </a:rPr>
              <a:t>THANK YOU </a:t>
            </a:r>
            <a:r>
              <a:rPr lang="en-US" sz="3000" dirty="0">
                <a:latin typeface="Open sans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45DFA0-FA40-1268-9BDA-EE87700A3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" y="285750"/>
            <a:ext cx="1830262" cy="1097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75644E-1651-5CBA-BB13-D20A48592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3213" y="290716"/>
            <a:ext cx="1040312" cy="920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4CA96A-DBE4-90D4-F8B7-34DFA0DBB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120" y="760524"/>
            <a:ext cx="4304541" cy="40117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8063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237247"/>
            <a:ext cx="3276600" cy="629778"/>
          </a:xfr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485900"/>
            <a:ext cx="5334000" cy="297180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I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understand the importance of school Disaster Management Plan in accordance with various guidelines.</a:t>
            </a:r>
          </a:p>
          <a:p>
            <a:pPr algn="just">
              <a:lnSpc>
                <a:spcPct val="100000"/>
              </a:lnSpc>
            </a:pPr>
            <a:r>
              <a:rPr lang="en-I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know the role &amp; responsibilities of school disaster management team.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B16979-8E14-ACF9-17B4-047CD2DD9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31" y="-19050"/>
            <a:ext cx="1026894" cy="71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717340EC-F0A9-5744-7C0B-EACE5EDF1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9579" y="0"/>
            <a:ext cx="885846" cy="812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170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19600" y="1638300"/>
            <a:ext cx="4495800" cy="342900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I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Primary Briefing – Through events of the scenario.</a:t>
            </a:r>
          </a:p>
          <a:p>
            <a:pPr algn="just">
              <a:lnSpc>
                <a:spcPct val="100000"/>
              </a:lnSpc>
            </a:pPr>
            <a:r>
              <a:rPr lang="en-I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Usage of written and verbal injects.</a:t>
            </a:r>
          </a:p>
          <a:p>
            <a:pPr marL="0" indent="0" algn="just">
              <a:lnSpc>
                <a:spcPct val="200000"/>
              </a:lnSpc>
              <a:buClrTx/>
              <a:buNone/>
            </a:pPr>
            <a:endParaRPr lang="en-IN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9482" y="2247900"/>
            <a:ext cx="4121518" cy="990600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pc="50" dirty="0">
                <a:ln w="11430"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METHODOLOGY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60A3B4-1A2C-0E44-EE16-43A61CFDE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906" y="190500"/>
            <a:ext cx="1026894" cy="71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00683F-4FA4-28FB-68E5-85216A02D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17248" y="142432"/>
            <a:ext cx="885846" cy="812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631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1714500"/>
            <a:ext cx="4015680" cy="30480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200000"/>
              </a:lnSpc>
              <a:buNone/>
            </a:pPr>
            <a:r>
              <a:rPr lang="en-IN" sz="24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Representatives of</a:t>
            </a:r>
          </a:p>
          <a:p>
            <a:pPr lvl="1" algn="just">
              <a:lnSpc>
                <a:spcPct val="200000"/>
              </a:lnSpc>
            </a:pPr>
            <a:r>
              <a:rPr lang="en-I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SDMC &amp; various teams of school.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1520" y="2552700"/>
            <a:ext cx="4168080" cy="838200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STAKEHOLDERS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B8C268-1706-0356-F556-D3FF91BAD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0" y="61161"/>
            <a:ext cx="1026894" cy="71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BD89730A-5A09-CE5F-88B8-E901DF923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87609" y="61161"/>
            <a:ext cx="885846" cy="812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004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399" y="266700"/>
            <a:ext cx="5934075" cy="5257800"/>
          </a:xfrm>
        </p:spPr>
        <p:txBody>
          <a:bodyPr>
            <a:noAutofit/>
          </a:bodyPr>
          <a:lstStyle/>
          <a:p>
            <a:pPr algn="just">
              <a:buClrTx/>
              <a:buFont typeface="Wingdings" pitchFamily="2" charset="2"/>
              <a:buChar char="ü"/>
            </a:pPr>
            <a:endParaRPr lang="en-US" sz="2000" dirty="0">
              <a:latin typeface="Bookman Old Style" pitchFamily="18" charset="0"/>
            </a:endParaRPr>
          </a:p>
          <a:p>
            <a:pPr algn="just"/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fault/No blame environment.</a:t>
            </a:r>
          </a:p>
          <a:p>
            <a:pPr algn="just"/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Scenario artificially design for exercise.</a:t>
            </a:r>
          </a:p>
          <a:p>
            <a:pPr algn="just"/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Maintain stress free environment.</a:t>
            </a:r>
          </a:p>
          <a:p>
            <a:pPr algn="just"/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Response should be based on the information provided in the scenario.</a:t>
            </a:r>
          </a:p>
          <a:p>
            <a:pPr algn="just"/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Respond as per your present capacity.</a:t>
            </a:r>
          </a:p>
          <a:p>
            <a:pPr algn="just"/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not limit your thinking, be open with new ideas.</a:t>
            </a:r>
          </a:p>
          <a:p>
            <a:pPr algn="just"/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Think fast &amp; take notes.</a:t>
            </a:r>
          </a:p>
          <a:p>
            <a:pPr algn="just"/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are looking for creative ideas for our improvement.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2171700"/>
            <a:ext cx="2743200" cy="2362200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EXERCISE GROUND RULES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CDCF3E-5DAB-28E3-9638-E86811B2A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25" y="-9525"/>
            <a:ext cx="1026894" cy="71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CBC9C567-C187-FBD2-118F-1B0A4EE46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48629" y="-9525"/>
            <a:ext cx="885846" cy="812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250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400300"/>
            <a:ext cx="3047999" cy="990600"/>
          </a:xfr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SCENARIO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149B97-498E-687A-A8F6-FFA4D0953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81" y="114300"/>
            <a:ext cx="1026894" cy="71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F502992E-FE09-9B2A-1B7E-93F9AE6A9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88673" y="114300"/>
            <a:ext cx="885846" cy="812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7234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82" y="2247900"/>
            <a:ext cx="3359518" cy="1524000"/>
          </a:xfr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BACK GROUND</a:t>
            </a:r>
            <a:endParaRPr lang="en-US" sz="4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2" y="926935"/>
            <a:ext cx="6255116" cy="452136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 16/09/2022, an Earthquake of intensity 6.8 on Richter scale struck Nagpur district of Maharashtra at 0940 Hrs. </a:t>
            </a:r>
          </a:p>
          <a:p>
            <a:pPr algn="just">
              <a:lnSpc>
                <a:spcPct val="100000"/>
              </a:lnSpc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Epicenter of the earthquake was 150 km North West of Nagpur. </a:t>
            </a:r>
          </a:p>
          <a:p>
            <a:pPr algn="just">
              <a:lnSpc>
                <a:spcPct val="100000"/>
              </a:lnSpc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Initial inputs indicate that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Bhavans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School, Nagpur is affected due to structural/non-structural damage. </a:t>
            </a:r>
          </a:p>
          <a:p>
            <a:pPr algn="just">
              <a:lnSpc>
                <a:spcPct val="100000"/>
              </a:lnSpc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Duration of shock waves was approximately for 45 seconds in Nagpur.</a:t>
            </a:r>
          </a:p>
          <a:p>
            <a:pPr marL="0" indent="0" algn="just">
              <a:buClrTx/>
              <a:buNone/>
            </a:pPr>
            <a:endParaRPr lang="en-US" sz="2000" dirty="0">
              <a:latin typeface="Bookman Old Style" pitchFamily="18" charset="0"/>
              <a:cs typeface="Times New Roman" pitchFamily="18" charset="0"/>
            </a:endParaRPr>
          </a:p>
          <a:p>
            <a:pPr algn="just"/>
            <a:endParaRPr lang="en-US" sz="2000" dirty="0">
              <a:latin typeface="Bookman Old Style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ADF3EC-AD25-23DF-F993-62A3CCD15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82" y="0"/>
            <a:ext cx="1026894" cy="71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8D6B3FA6-D58F-EE9A-C1D2-3885D7CB0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17247" y="114300"/>
            <a:ext cx="885846" cy="812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580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2706500"/>
            <a:ext cx="4419600" cy="617078"/>
          </a:xfr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OPENING NARRATIVE</a:t>
            </a:r>
            <a:endParaRPr lang="en-US" sz="4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267579"/>
            <a:ext cx="5260848" cy="349492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Approximately 12 students sustained injuries.</a:t>
            </a:r>
          </a:p>
          <a:p>
            <a:pPr algn="just">
              <a:lnSpc>
                <a:spcPct val="100000"/>
              </a:lnSpc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Cause of injury is falling of structural/non structural elements. </a:t>
            </a:r>
          </a:p>
          <a:p>
            <a:pPr algn="just">
              <a:lnSpc>
                <a:spcPct val="100000"/>
              </a:lnSpc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Others have been injured due to chaos, as few students ran over broken glass panes/fallen objects.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B1D65B-A4D6-EF08-345B-5D1ADFAF5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14300"/>
            <a:ext cx="1026894" cy="71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6CA52F1D-D3EE-F020-C8AD-416974A83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04052" y="106904"/>
            <a:ext cx="885846" cy="812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197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1363</TotalTime>
  <Words>468</Words>
  <Application>Microsoft Office PowerPoint</Application>
  <PresentationFormat>On-screen Show (16:10)</PresentationFormat>
  <Paragraphs>71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Arial</vt:lpstr>
      <vt:lpstr>Bookman Old Style</vt:lpstr>
      <vt:lpstr>Calibri</vt:lpstr>
      <vt:lpstr>Calibri Light</vt:lpstr>
      <vt:lpstr>Cambria</vt:lpstr>
      <vt:lpstr>Open Sans</vt:lpstr>
      <vt:lpstr>Open Sans</vt:lpstr>
      <vt:lpstr>Open Sans SemiBold</vt:lpstr>
      <vt:lpstr>Times New Roman</vt:lpstr>
      <vt:lpstr>Verdana</vt:lpstr>
      <vt:lpstr>Wingdings</vt:lpstr>
      <vt:lpstr>Office Theme</vt:lpstr>
      <vt:lpstr>PowerPoint Presentation</vt:lpstr>
      <vt:lpstr>  AIM</vt:lpstr>
      <vt:lpstr>  PURPOSE</vt:lpstr>
      <vt:lpstr>PowerPoint Presentation</vt:lpstr>
      <vt:lpstr>PowerPoint Presentation</vt:lpstr>
      <vt:lpstr>PowerPoint Presentation</vt:lpstr>
      <vt:lpstr>SCENARIO</vt:lpstr>
      <vt:lpstr>BACK GROUND</vt:lpstr>
      <vt:lpstr>OPENING NARRATIVE</vt:lpstr>
      <vt:lpstr>BHAVANS SCHOOL</vt:lpstr>
      <vt:lpstr>PowerPoint Presentation</vt:lpstr>
      <vt:lpstr>EXIT TOWARDS ASSEMBLY AREA</vt:lpstr>
      <vt:lpstr>LAB. SECTION</vt:lpstr>
      <vt:lpstr>GROUND FLOOR</vt:lpstr>
      <vt:lpstr>ASSEMBLY AREA (MAIN GROUND)</vt:lpstr>
      <vt:lpstr>FIRE EXTINGUISHER</vt:lpstr>
      <vt:lpstr>ASPECTS</vt:lpstr>
      <vt:lpstr>ASPECTS</vt:lpstr>
      <vt:lpstr>PowerPoint Presentation</vt:lpstr>
      <vt:lpstr>PowerPoint Presentation</vt:lpstr>
      <vt:lpstr>ANY QUESTION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PANKAJ KUMAR</dc:creator>
  <cp:lastModifiedBy>NDRF ACADEMY</cp:lastModifiedBy>
  <cp:revision>232</cp:revision>
  <dcterms:created xsi:type="dcterms:W3CDTF">2006-08-16T00:00:00Z</dcterms:created>
  <dcterms:modified xsi:type="dcterms:W3CDTF">2026-01-07T11:08:23Z</dcterms:modified>
</cp:coreProperties>
</file>