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91" r:id="rId5"/>
    <p:sldId id="290" r:id="rId6"/>
    <p:sldId id="292" r:id="rId7"/>
    <p:sldId id="293" r:id="rId8"/>
    <p:sldId id="323" r:id="rId9"/>
    <p:sldId id="326" r:id="rId10"/>
    <p:sldId id="325" r:id="rId11"/>
    <p:sldId id="322" r:id="rId12"/>
    <p:sldId id="298" r:id="rId13"/>
    <p:sldId id="319" r:id="rId14"/>
    <p:sldId id="1188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D88FF3-57AF-46EF-B986-2DC984EC6AD7}">
  <a:tblStyle styleId="{E2D88FF3-57AF-46EF-B986-2DC984EC6A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59" autoAdjust="0"/>
  </p:normalViewPr>
  <p:slideViewPr>
    <p:cSldViewPr snapToGrid="0">
      <p:cViewPr varScale="1">
        <p:scale>
          <a:sx n="71" d="100"/>
          <a:sy n="71" d="100"/>
        </p:scale>
        <p:origin x="118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00333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TITLE_AND_BODY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0" y="283029"/>
            <a:ext cx="1525361" cy="10397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closeup-firefighter-holding-his-helmet-walking-towards-fire-truck.jpg"/>
          <p:cNvPicPr preferRelativeResize="0"/>
          <p:nvPr/>
        </p:nvPicPr>
        <p:blipFill rotWithShape="1">
          <a:blip r:embed="rId3">
            <a:alphaModFix/>
          </a:blip>
          <a:srcRect t="13432" b="1559"/>
          <a:stretch/>
        </p:blipFill>
        <p:spPr>
          <a:xfrm>
            <a:off x="-12700" y="-32004"/>
            <a:ext cx="12217400" cy="692200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11438930" y="6406669"/>
            <a:ext cx="193372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-225707" y="-53559"/>
            <a:ext cx="12417707" cy="6870701"/>
          </a:xfrm>
          <a:prstGeom prst="rect">
            <a:avLst/>
          </a:prstGeom>
          <a:solidFill>
            <a:srgbClr val="535353">
              <a:alpha val="60000"/>
            </a:srgbClr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4" descr="Image"/>
          <p:cNvPicPr preferRelativeResize="0"/>
          <p:nvPr/>
        </p:nvPicPr>
        <p:blipFill rotWithShape="1">
          <a:blip r:embed="rId4">
            <a:alphaModFix amt="90000"/>
          </a:blip>
          <a:srcRect l="50481"/>
          <a:stretch/>
        </p:blipFill>
        <p:spPr>
          <a:xfrm>
            <a:off x="-24680" y="2041261"/>
            <a:ext cx="9232181" cy="231483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 flipH="1">
            <a:off x="-12700" y="5611434"/>
            <a:ext cx="12192000" cy="12610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301195" y="2862586"/>
            <a:ext cx="8906306" cy="131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algn="ctr">
              <a:defRPr/>
            </a:pPr>
            <a:r>
              <a:rPr lang="en-US" altLang="en-US" sz="4000" b="1" dirty="0">
                <a:solidFill>
                  <a:schemeClr val="tx1"/>
                </a:solidFill>
                <a:latin typeface="Open Sans"/>
              </a:rPr>
              <a:t>NIGHT – TIME FIRE FIGHTING CONSIDERATION </a:t>
            </a:r>
            <a:endParaRPr lang="en-IN" sz="4000" b="1" dirty="0">
              <a:solidFill>
                <a:schemeClr val="tx1"/>
              </a:solidFill>
              <a:latin typeface="Open San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5707" y="-32004"/>
            <a:ext cx="2440349" cy="131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7618" y="6618"/>
            <a:ext cx="1387082" cy="12594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uties of…">
            <a:extLst>
              <a:ext uri="{FF2B5EF4-FFF2-40B4-BE49-F238E27FC236}">
                <a16:creationId xmlns:a16="http://schemas.microsoft.com/office/drawing/2014/main" id="{32327EA3-52E5-2B5F-C099-11A35A05C67E}"/>
              </a:ext>
            </a:extLst>
          </p:cNvPr>
          <p:cNvSpPr txBox="1"/>
          <p:nvPr/>
        </p:nvSpPr>
        <p:spPr>
          <a:xfrm>
            <a:off x="6898340" y="5642762"/>
            <a:ext cx="5318339" cy="417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2200" b="1" dirty="0">
                <a:latin typeface="Open sans"/>
              </a:rPr>
              <a:t>Presented By:- Sachin Chauhan,2IC</a:t>
            </a:r>
            <a:endParaRPr lang="en-US" sz="2200" dirty="0">
              <a:latin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309142" y="0"/>
            <a:ext cx="7859931" cy="6858000"/>
          </a:xfrm>
          <a:prstGeom prst="roundRect">
            <a:avLst>
              <a:gd name="adj" fmla="val 1583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201021" y="2238917"/>
            <a:ext cx="3724569" cy="3156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42" tIns="39142" rIns="39142" bIns="39142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STRATEGIC AND TACTICAL ADAPTATION</a:t>
            </a:r>
            <a:br>
              <a:rPr lang="en-US" sz="4000" dirty="0">
                <a:solidFill>
                  <a:srgbClr val="C00000"/>
                </a:solidFill>
                <a:latin typeface="Open Sans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523101" y="1717977"/>
            <a:ext cx="7432012" cy="3033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400" b="1" dirty="0"/>
              <a:t>Comprehensive Risk Assessment</a:t>
            </a:r>
            <a:r>
              <a:rPr lang="en-US" sz="2400" dirty="0"/>
              <a:t>: Thorough reconnaissance and risk assessments before and during night operations are essential for safety.</a:t>
            </a:r>
          </a:p>
          <a:p>
            <a:pPr algn="just"/>
            <a:endParaRPr lang="en-US" sz="24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400" b="1" dirty="0"/>
              <a:t>Training in Realistic Conditions</a:t>
            </a:r>
            <a:r>
              <a:rPr lang="en-US" sz="2400" dirty="0"/>
              <a:t>: Training exercises in low-light environments are crucial for developing the skills and experience needed for effective night operations.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07359"/>
            <a:ext cx="3639845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1991" y="0"/>
            <a:ext cx="1387082" cy="1409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7456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671115" y="37536"/>
            <a:ext cx="7694588" cy="685138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0" y="3104146"/>
            <a:ext cx="4254779" cy="74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ctr">
              <a:lnSpc>
                <a:spcPct val="120000"/>
              </a:lnSpc>
              <a:buClr>
                <a:srgbClr val="C00000"/>
              </a:buClr>
              <a:buSzPts val="3600"/>
            </a:pPr>
            <a:r>
              <a:rPr lang="en-US" sz="4000" b="1" dirty="0">
                <a:solidFill>
                  <a:srgbClr val="C00000"/>
                </a:solidFill>
                <a:latin typeface="Open sans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671114" y="1796896"/>
            <a:ext cx="7533585" cy="4319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endParaRPr lang="en-US" sz="2800" dirty="0">
              <a:latin typeface="Open sans"/>
            </a:endParaRPr>
          </a:p>
          <a:p>
            <a:pPr marL="1028700" lvl="1" indent="-571500">
              <a:lnSpc>
                <a:spcPct val="150000"/>
              </a:lnSpc>
              <a:buFontTx/>
              <a:buAutoNum type="romanUcPeriod"/>
              <a:defRPr/>
            </a:pPr>
            <a:r>
              <a:rPr lang="en-US" sz="2800" dirty="0">
                <a:latin typeface="Open Sans"/>
              </a:rPr>
              <a:t>Reduced visibility and situational awareness</a:t>
            </a:r>
          </a:p>
          <a:p>
            <a:pPr marL="1028700" lvl="1" indent="-571500">
              <a:lnSpc>
                <a:spcPct val="150000"/>
              </a:lnSpc>
              <a:buFontTx/>
              <a:buAutoNum type="romanUcPeriod"/>
              <a:defRPr/>
            </a:pPr>
            <a:r>
              <a:rPr lang="en-US" sz="2800" dirty="0">
                <a:latin typeface="Open Sans"/>
              </a:rPr>
              <a:t>Physiological and psychological impacts</a:t>
            </a:r>
          </a:p>
          <a:p>
            <a:pPr marL="1028700" lvl="1" indent="-571500">
              <a:lnSpc>
                <a:spcPct val="150000"/>
              </a:lnSpc>
              <a:buFontTx/>
              <a:buAutoNum type="romanUcPeriod"/>
              <a:defRPr/>
            </a:pPr>
            <a:r>
              <a:rPr lang="en-US" sz="2800" dirty="0">
                <a:latin typeface="Open Sans"/>
              </a:rPr>
              <a:t>Communication and coordination.</a:t>
            </a:r>
          </a:p>
          <a:p>
            <a:pPr marL="1028700" lvl="1" indent="-571500">
              <a:lnSpc>
                <a:spcPct val="150000"/>
              </a:lnSpc>
              <a:buFontTx/>
              <a:buAutoNum type="romanUcPeriod"/>
              <a:defRPr/>
            </a:pPr>
            <a:r>
              <a:rPr lang="en-US" sz="2800" dirty="0">
                <a:latin typeface="Open Sans"/>
              </a:rPr>
              <a:t>Strategic and tactical adaptation</a:t>
            </a:r>
            <a:endParaRPr lang="en-US" sz="3200" dirty="0">
              <a:solidFill>
                <a:schemeClr val="tx1"/>
              </a:solidFill>
              <a:latin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536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7618" y="6618"/>
            <a:ext cx="1387082" cy="1463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29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0" y="3230213"/>
            <a:ext cx="4548493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ANY QUESTION ? 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4" y="1896739"/>
            <a:ext cx="7238167" cy="96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lvl="0" indent="-457200" algn="just">
              <a:lnSpc>
                <a:spcPct val="2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441" y="1765969"/>
            <a:ext cx="3368693" cy="33686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7618" y="6618"/>
            <a:ext cx="1387082" cy="1402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4863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-24680" y="2295090"/>
            <a:ext cx="3740727" cy="3401291"/>
          </a:xfrm>
        </p:spPr>
        <p:txBody>
          <a:bodyPr>
            <a:normAutofit/>
          </a:bodyPr>
          <a:lstStyle/>
          <a:p>
            <a:endParaRPr lang="en-US" sz="5400" dirty="0">
              <a:latin typeface="Open sans"/>
            </a:endParaRPr>
          </a:p>
          <a:p>
            <a:r>
              <a:rPr lang="en-US" sz="4000" b="1" dirty="0">
                <a:solidFill>
                  <a:srgbClr val="C00000"/>
                </a:solidFill>
                <a:latin typeface="Open sans"/>
              </a:rPr>
              <a:t>EVALUATION</a:t>
            </a:r>
            <a:endParaRPr lang="en-IN" sz="40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16047" y="1269999"/>
            <a:ext cx="8348953" cy="54514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dirty="0">
              <a:solidFill>
                <a:schemeClr val="tx1"/>
              </a:solidFill>
              <a:latin typeface="Open Sans"/>
              <a:ea typeface="Verdana" panose="020B0604030504040204" pitchFamily="34" charset="0"/>
            </a:endParaRPr>
          </a:p>
          <a:p>
            <a:pPr algn="just"/>
            <a:endParaRPr lang="en-US" sz="2800" dirty="0">
              <a:solidFill>
                <a:schemeClr val="tx1"/>
              </a:solidFill>
              <a:latin typeface="Open Sans"/>
              <a:ea typeface="Verdana" panose="020B0604030504040204" pitchFamily="34" charset="0"/>
            </a:endParaRPr>
          </a:p>
          <a:p>
            <a:pPr algn="just"/>
            <a:endParaRPr lang="en-US" sz="2800" dirty="0">
              <a:solidFill>
                <a:schemeClr val="tx1"/>
              </a:solidFill>
              <a:latin typeface="Open Sans"/>
              <a:ea typeface="Verdana" panose="020B0604030504040204" pitchFamily="34" charset="0"/>
            </a:endParaRPr>
          </a:p>
          <a:p>
            <a:pPr algn="just"/>
            <a:endParaRPr lang="en-US" sz="2800" dirty="0">
              <a:solidFill>
                <a:schemeClr val="tx1"/>
              </a:solidFill>
              <a:latin typeface="Open Sans"/>
              <a:ea typeface="Verdana" panose="020B0604030504040204" pitchFamily="34" charset="0"/>
            </a:endParaRPr>
          </a:p>
          <a:p>
            <a:pPr algn="just"/>
            <a:endParaRPr lang="en-US" sz="2800" dirty="0">
              <a:solidFill>
                <a:schemeClr val="tx1"/>
              </a:solidFill>
              <a:latin typeface="Open Sans"/>
              <a:ea typeface="Verdana" panose="020B0604030504040204" pitchFamily="34" charset="0"/>
            </a:endParaRPr>
          </a:p>
          <a:p>
            <a:pPr algn="just"/>
            <a:endParaRPr lang="en-US" sz="2800" dirty="0">
              <a:solidFill>
                <a:schemeClr val="tx1"/>
              </a:solidFill>
              <a:latin typeface="Open Sans"/>
              <a:ea typeface="Verdana" panose="020B0604030504040204" pitchFamily="34" charset="0"/>
            </a:endParaRPr>
          </a:p>
          <a:p>
            <a:pPr algn="just"/>
            <a:endParaRPr lang="en-US" sz="2800" dirty="0">
              <a:solidFill>
                <a:schemeClr val="tx1"/>
              </a:solidFill>
              <a:latin typeface="Open Sans"/>
              <a:ea typeface="Verdana" panose="020B0604030504040204" pitchFamily="34" charset="0"/>
            </a:endParaRPr>
          </a:p>
          <a:p>
            <a:pPr algn="just"/>
            <a:endParaRPr lang="en-US" sz="2800" dirty="0">
              <a:solidFill>
                <a:schemeClr val="tx1"/>
              </a:solidFill>
              <a:latin typeface="Open Sans"/>
              <a:ea typeface="Verdana" panose="020B0604030504040204" pitchFamily="34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Open Sans"/>
                <a:ea typeface="Verdana" panose="020B0604030504040204" pitchFamily="34" charset="0"/>
              </a:rPr>
              <a:t>1.What are the </a:t>
            </a:r>
            <a:r>
              <a:rPr lang="en-US" sz="2400" dirty="0">
                <a:solidFill>
                  <a:schemeClr val="tx1"/>
                </a:solidFill>
                <a:latin typeface="Open Sans"/>
              </a:rPr>
              <a:t> Strategic and tactical adaptation during the nighttime fire fighting</a:t>
            </a:r>
            <a:r>
              <a:rPr lang="en-US" sz="2400" dirty="0">
                <a:solidFill>
                  <a:schemeClr val="tx1"/>
                </a:solidFill>
                <a:latin typeface="Open Sans"/>
                <a:ea typeface="Verdana" panose="020B0604030504040204" pitchFamily="34" charset="0"/>
              </a:rPr>
              <a:t>?</a:t>
            </a:r>
          </a:p>
          <a:p>
            <a:pPr algn="just"/>
            <a:endParaRPr lang="en-US" sz="2400" dirty="0">
              <a:solidFill>
                <a:schemeClr val="tx1"/>
              </a:solidFill>
              <a:latin typeface="Open Sans"/>
              <a:ea typeface="Verdana" panose="020B0604030504040204" pitchFamily="34" charset="0"/>
            </a:endParaRPr>
          </a:p>
          <a:p>
            <a:pPr algn="just"/>
            <a:r>
              <a:rPr lang="en-US" sz="2400" dirty="0">
                <a:solidFill>
                  <a:srgbClr val="C00000"/>
                </a:solidFill>
                <a:latin typeface="Open Sans"/>
                <a:ea typeface="Verdana" panose="020B0604030504040204" pitchFamily="34" charset="0"/>
              </a:rPr>
              <a:t>Ans-There are 05 types of  strategic and tactical adaptation are essential during the nighttime fire fighting. Details are under-</a:t>
            </a:r>
          </a:p>
          <a:p>
            <a:pPr algn="just"/>
            <a:endParaRPr lang="en-US" sz="2400" dirty="0">
              <a:solidFill>
                <a:srgbClr val="C00000"/>
              </a:solidFill>
              <a:latin typeface="Open Sans"/>
              <a:ea typeface="Verdana" panose="020B060403050404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24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Night Attack Opportunities</a:t>
            </a:r>
          </a:p>
          <a:p>
            <a:pPr marL="514350" indent="-514350" algn="just">
              <a:buAutoNum type="arabicPeriod"/>
            </a:pPr>
            <a:r>
              <a:rPr lang="en-US" sz="24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Initial Attack Focus</a:t>
            </a:r>
          </a:p>
          <a:p>
            <a:pPr marL="514350" indent="-514350" algn="just">
              <a:buAutoNum type="arabicPeriod"/>
            </a:pPr>
            <a:r>
              <a:rPr lang="en-US" sz="24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Specialized Equipment and Logistics</a:t>
            </a:r>
          </a:p>
          <a:p>
            <a:pPr marL="514350" indent="-514350" algn="just">
              <a:buAutoNum type="arabicPeriod"/>
            </a:pPr>
            <a:r>
              <a:rPr lang="en-US" sz="24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Comprehensive Risk Assessment</a:t>
            </a:r>
          </a:p>
          <a:p>
            <a:pPr marL="514350" indent="-514350" algn="just">
              <a:buAutoNum type="arabicPeriod"/>
            </a:pPr>
            <a:r>
              <a:rPr lang="en-US" sz="24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in Realistic Conditions</a:t>
            </a:r>
          </a:p>
          <a:p>
            <a:pPr marL="514350" indent="-514350" algn="just">
              <a:buAutoNum type="arabicPeriod"/>
            </a:pPr>
            <a:endParaRPr lang="en-US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 algn="just">
              <a:buAutoNum type="arabicPeriod"/>
            </a:pPr>
            <a:endParaRPr lang="en-US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 algn="just">
              <a:buAutoNum type="arabicPeriod"/>
            </a:pPr>
            <a:endParaRPr lang="en-US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 algn="just">
              <a:buAutoNum type="arabicPeriod"/>
            </a:pPr>
            <a:endParaRPr lang="en-US" sz="2800" dirty="0">
              <a:solidFill>
                <a:srgbClr val="C00000"/>
              </a:solidFill>
              <a:latin typeface="Open Sans"/>
              <a:ea typeface="Verdana" panose="020B0604030504040204" pitchFamily="34" charset="0"/>
            </a:endParaRPr>
          </a:p>
          <a:p>
            <a:pPr algn="just"/>
            <a:endParaRPr lang="en-US" sz="2800" dirty="0">
              <a:solidFill>
                <a:srgbClr val="C00000"/>
              </a:solidFill>
              <a:latin typeface="Open Sans"/>
              <a:ea typeface="Verdana" panose="020B0604030504040204" pitchFamily="34" charset="0"/>
            </a:endParaRPr>
          </a:p>
          <a:p>
            <a:pPr algn="just"/>
            <a:endParaRPr lang="en-US" sz="2800" dirty="0">
              <a:solidFill>
                <a:srgbClr val="C00000"/>
              </a:solidFill>
              <a:latin typeface="Open Sans"/>
              <a:ea typeface="Verdana" panose="020B0604030504040204" pitchFamily="34" charset="0"/>
            </a:endParaRPr>
          </a:p>
          <a:p>
            <a:endParaRPr lang="en-US" sz="2800" dirty="0">
              <a:solidFill>
                <a:srgbClr val="C00000"/>
              </a:solidFill>
              <a:latin typeface="Open Sans"/>
              <a:ea typeface="Verdana" panose="020B0604030504040204" pitchFamily="34" charset="0"/>
            </a:endParaRPr>
          </a:p>
          <a:p>
            <a:endParaRPr lang="en-US" sz="2800" dirty="0">
              <a:solidFill>
                <a:srgbClr val="C00000"/>
              </a:solidFill>
              <a:latin typeface="Open Sans"/>
              <a:ea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80" y="-53558"/>
            <a:ext cx="2440349" cy="123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618" y="6618"/>
            <a:ext cx="1387082" cy="1060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197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0"/>
            <a:ext cx="12039600" cy="6781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E14F-796C-409E-9B94-89634ADD74DA}" type="slidenum">
              <a:rPr lang="en-IN" smtClean="0"/>
              <a:t>14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17365" y="145669"/>
            <a:ext cx="6805306" cy="626186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39566" y="3230213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algn="ctr"/>
            <a:r>
              <a:rPr lang="en-US" sz="4000" b="1" dirty="0">
                <a:latin typeface="Open sans"/>
              </a:rPr>
              <a:t>THANK YOU </a:t>
            </a:r>
            <a:r>
              <a:rPr lang="en-US" sz="4000" dirty="0">
                <a:latin typeface="Open sans"/>
              </a:rPr>
              <a:t> </a:t>
            </a:r>
          </a:p>
        </p:txBody>
      </p:sp>
      <p:pic>
        <p:nvPicPr>
          <p:cNvPr id="3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2EB6772D-2F77-F00A-386C-0198392D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16211"/>
            <a:ext cx="4876800" cy="55347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238314" y="1474963"/>
            <a:ext cx="4457703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OBJECTIVES</a:t>
            </a:r>
            <a:r>
              <a:rPr lang="en-US" dirty="0">
                <a:latin typeface="Open Sans"/>
              </a:rPr>
              <a:t> 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4940300" y="1752043"/>
            <a:ext cx="7013386" cy="553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>
              <a:lnSpc>
                <a:spcPct val="100000"/>
              </a:lnSpc>
              <a:buNone/>
              <a:defRPr/>
            </a:pPr>
            <a:r>
              <a:rPr lang="en-US" sz="2800" dirty="0">
                <a:latin typeface="Open Sans"/>
              </a:rPr>
              <a:t>Reduced visibility and situational awareness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endParaRPr lang="en-US" sz="2800" dirty="0">
              <a:latin typeface="Open Sans"/>
            </a:endParaRP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en-US" sz="2800" dirty="0">
                <a:latin typeface="Open Sans"/>
              </a:rPr>
              <a:t>Physiological and psychological impacts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endParaRPr lang="en-US" sz="2800" dirty="0">
              <a:latin typeface="Open Sans"/>
            </a:endParaRP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en-US" sz="2800" dirty="0">
                <a:latin typeface="Open Sans"/>
              </a:rPr>
              <a:t>Communication and coordination.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endParaRPr lang="en-US" sz="2800" dirty="0">
              <a:latin typeface="Open Sans"/>
            </a:endParaRP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en-US" sz="2800" dirty="0">
                <a:latin typeface="Open Sans"/>
              </a:rPr>
              <a:t>Strategic and tactical adaptation</a:t>
            </a:r>
            <a:endParaRPr lang="en-US" sz="2800" dirty="0">
              <a:solidFill>
                <a:schemeClr val="tx1"/>
              </a:solidFill>
              <a:latin typeface="Open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>
              <a:latin typeface="Open Sans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492369" y="2828930"/>
            <a:ext cx="4009293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Open Sans"/>
                <a:cs typeface="Times New Roman" pitchFamily="18" charset="0"/>
                <a:sym typeface="Arial"/>
              </a:rPr>
              <a:t>Upon completing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Open Sans"/>
                <a:cs typeface="Times New Roman" pitchFamily="18" charset="0"/>
                <a:sym typeface="Arial"/>
              </a:rPr>
              <a:t>of this lesson, </a:t>
            </a: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Open Sans"/>
                <a:cs typeface="Times New Roman" pitchFamily="18" charset="0"/>
                <a:sym typeface="Arial"/>
              </a:rPr>
              <a:t>you will be able to :-</a:t>
            </a:r>
            <a:endParaRPr sz="1200" dirty="0">
              <a:latin typeface="Open Sans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618" y="6618"/>
            <a:ext cx="1387082" cy="14683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17;p15">
            <a:extLst>
              <a:ext uri="{FF2B5EF4-FFF2-40B4-BE49-F238E27FC236}">
                <a16:creationId xmlns:a16="http://schemas.microsoft.com/office/drawing/2014/main" id="{65BDD000-B2C5-E18D-5787-9C765ED0C1DC}"/>
              </a:ext>
            </a:extLst>
          </p:cNvPr>
          <p:cNvSpPr/>
          <p:nvPr/>
        </p:nvSpPr>
        <p:spPr>
          <a:xfrm>
            <a:off x="4443767" y="1963315"/>
            <a:ext cx="690888" cy="620832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00000"/>
                </a:solidFill>
                <a:latin typeface="Open Sans"/>
                <a:sym typeface="Arial"/>
              </a:rPr>
              <a:t>1</a:t>
            </a:r>
            <a:endParaRPr sz="4000" b="1" dirty="0">
              <a:solidFill>
                <a:srgbClr val="C00000"/>
              </a:solidFill>
              <a:latin typeface="Open Sans"/>
              <a:sym typeface="Arial"/>
            </a:endParaRPr>
          </a:p>
        </p:txBody>
      </p:sp>
      <p:sp>
        <p:nvSpPr>
          <p:cNvPr id="3" name="Google Shape;117;p15">
            <a:extLst>
              <a:ext uri="{FF2B5EF4-FFF2-40B4-BE49-F238E27FC236}">
                <a16:creationId xmlns:a16="http://schemas.microsoft.com/office/drawing/2014/main" id="{6D0B6411-1467-7EE8-1C66-E6C53C65F075}"/>
              </a:ext>
            </a:extLst>
          </p:cNvPr>
          <p:cNvSpPr/>
          <p:nvPr/>
        </p:nvSpPr>
        <p:spPr>
          <a:xfrm>
            <a:off x="4443767" y="3118584"/>
            <a:ext cx="690888" cy="620832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00000"/>
                </a:solidFill>
                <a:latin typeface="Open Sans"/>
              </a:rPr>
              <a:t>2</a:t>
            </a:r>
            <a:endParaRPr sz="4000" b="1" dirty="0">
              <a:solidFill>
                <a:srgbClr val="C00000"/>
              </a:solidFill>
              <a:latin typeface="Open Sans"/>
              <a:sym typeface="Arial"/>
            </a:endParaRPr>
          </a:p>
        </p:txBody>
      </p:sp>
      <p:sp>
        <p:nvSpPr>
          <p:cNvPr id="4" name="Google Shape;117;p15">
            <a:extLst>
              <a:ext uri="{FF2B5EF4-FFF2-40B4-BE49-F238E27FC236}">
                <a16:creationId xmlns:a16="http://schemas.microsoft.com/office/drawing/2014/main" id="{D039A199-F7AA-AA32-1544-89B628E382BE}"/>
              </a:ext>
            </a:extLst>
          </p:cNvPr>
          <p:cNvSpPr/>
          <p:nvPr/>
        </p:nvSpPr>
        <p:spPr>
          <a:xfrm>
            <a:off x="4443767" y="4575664"/>
            <a:ext cx="690888" cy="620832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00000"/>
                </a:solidFill>
                <a:latin typeface="Open Sans"/>
              </a:rPr>
              <a:t>3</a:t>
            </a:r>
            <a:endParaRPr sz="4000" b="1" dirty="0">
              <a:solidFill>
                <a:srgbClr val="C00000"/>
              </a:solidFill>
              <a:latin typeface="Open Sans"/>
              <a:sym typeface="Arial"/>
            </a:endParaRPr>
          </a:p>
        </p:txBody>
      </p:sp>
      <p:sp>
        <p:nvSpPr>
          <p:cNvPr id="5" name="Google Shape;117;p15">
            <a:extLst>
              <a:ext uri="{FF2B5EF4-FFF2-40B4-BE49-F238E27FC236}">
                <a16:creationId xmlns:a16="http://schemas.microsoft.com/office/drawing/2014/main" id="{A1B38117-3E28-9E9C-5CE1-9D4401453DCA}"/>
              </a:ext>
            </a:extLst>
          </p:cNvPr>
          <p:cNvSpPr/>
          <p:nvPr/>
        </p:nvSpPr>
        <p:spPr>
          <a:xfrm>
            <a:off x="4443767" y="5506615"/>
            <a:ext cx="690888" cy="620832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00000"/>
                </a:solidFill>
                <a:latin typeface="Open Sans"/>
              </a:rPr>
              <a:t>4</a:t>
            </a:r>
            <a:endParaRPr sz="4000" b="1" dirty="0">
              <a:solidFill>
                <a:srgbClr val="C00000"/>
              </a:solidFill>
              <a:latin typeface="Open Sans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4406898" y="1418665"/>
            <a:ext cx="7454901" cy="492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A0A0A"/>
                </a:solidFill>
                <a:latin typeface="Open Sans"/>
                <a:cs typeface="Times New Roman" panose="02020603050405020304" pitchFamily="18" charset="0"/>
              </a:rPr>
              <a:t>Darkness</a:t>
            </a:r>
            <a:r>
              <a:rPr lang="en-US" sz="2400" dirty="0">
                <a:solidFill>
                  <a:srgbClr val="0A0A0A"/>
                </a:solidFill>
                <a:latin typeface="Open Sans"/>
                <a:cs typeface="Times New Roman" panose="02020603050405020304" pitchFamily="18" charset="0"/>
              </a:rPr>
              <a:t>: Limited or no natural light necessitates reliance on artificial lighting and specialized vision equipment.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A0A0A"/>
                </a:solidFill>
                <a:latin typeface="Open Sans"/>
                <a:cs typeface="Times New Roman" panose="02020603050405020304" pitchFamily="18" charset="0"/>
              </a:rPr>
              <a:t>Smoke and other obscurants</a:t>
            </a:r>
            <a:r>
              <a:rPr lang="en-US" sz="2400" dirty="0">
                <a:solidFill>
                  <a:srgbClr val="0A0A0A"/>
                </a:solidFill>
                <a:latin typeface="Open Sans"/>
                <a:cs typeface="Times New Roman" panose="02020603050405020304" pitchFamily="18" charset="0"/>
              </a:rPr>
              <a:t>: Smoke, fog, and precipitation further decrease visibility, impacting navigation, hazard identification, and team coordination.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A0A0A"/>
                </a:solidFill>
                <a:latin typeface="Open Sans"/>
                <a:cs typeface="Times New Roman" panose="02020603050405020304" pitchFamily="18" charset="0"/>
              </a:rPr>
              <a:t>Challenges</a:t>
            </a:r>
            <a:r>
              <a:rPr lang="en-US" sz="2400" dirty="0">
                <a:solidFill>
                  <a:srgbClr val="0A0A0A"/>
                </a:solidFill>
                <a:latin typeface="Open Sans"/>
                <a:cs typeface="Times New Roman" panose="02020603050405020304" pitchFamily="18" charset="0"/>
              </a:rPr>
              <a:t>: Difficulty in identifying trip hazards, structural weaknesses, or victims. Increased risk of slips, trips, falls, and disorientation.</a:t>
            </a:r>
            <a:endParaRPr lang="en-US" sz="2400" dirty="0"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7" name="Google Shape;112;p15"/>
          <p:cNvSpPr txBox="1">
            <a:spLocks noGrp="1"/>
          </p:cNvSpPr>
          <p:nvPr>
            <p:ph type="title"/>
          </p:nvPr>
        </p:nvSpPr>
        <p:spPr>
          <a:xfrm>
            <a:off x="92550" y="2121877"/>
            <a:ext cx="4314349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REDUCED VISIBILITY AND SITUATIONAL AWARENESS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1" y="661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618" y="6618"/>
            <a:ext cx="1387082" cy="1402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"/>
          <p:cNvSpPr/>
          <p:nvPr/>
        </p:nvSpPr>
        <p:spPr>
          <a:xfrm>
            <a:off x="4083866" y="71998"/>
            <a:ext cx="8108134" cy="67860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 dirty="0">
              <a:latin typeface="Open Sans"/>
            </a:endParaRPr>
          </a:p>
        </p:txBody>
      </p:sp>
      <p:sp>
        <p:nvSpPr>
          <p:cNvPr id="138" name="Line"/>
          <p:cNvSpPr/>
          <p:nvPr/>
        </p:nvSpPr>
        <p:spPr>
          <a:xfrm>
            <a:off x="3699107" y="1429767"/>
            <a:ext cx="8505593" cy="391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E57D3D-A34C-B441-274D-AA203D4717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9863" y="5852488"/>
            <a:ext cx="641637" cy="276260"/>
          </a:xfrm>
          <a:prstGeom prst="rect">
            <a:avLst/>
          </a:prstGeom>
        </p:spPr>
      </p:pic>
      <p:sp>
        <p:nvSpPr>
          <p:cNvPr id="14" name="Duties of…"/>
          <p:cNvSpPr txBox="1"/>
          <p:nvPr/>
        </p:nvSpPr>
        <p:spPr>
          <a:xfrm>
            <a:off x="0" y="3117698"/>
            <a:ext cx="4083866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SOLUTIONS</a:t>
            </a:r>
          </a:p>
        </p:txBody>
      </p:sp>
      <p:sp>
        <p:nvSpPr>
          <p:cNvPr id="15" name="Ensure your safety and the safety of your crew, the patient, and bystanders…"/>
          <p:cNvSpPr txBox="1"/>
          <p:nvPr/>
        </p:nvSpPr>
        <p:spPr>
          <a:xfrm>
            <a:off x="4288099" y="1546750"/>
            <a:ext cx="7699667" cy="5311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"/>
              </a:rPr>
              <a:t>Advanced Helmet Lights</a:t>
            </a:r>
            <a:r>
              <a:rPr lang="en-US" sz="2000" dirty="0">
                <a:latin typeface="Open Sans"/>
              </a:rPr>
              <a:t>: Provide hands-free illumination, improving visibility and allowing firefighters to focus on tasks.</a:t>
            </a:r>
          </a:p>
          <a:p>
            <a:pPr algn="just"/>
            <a:endParaRPr lang="en-US" sz="2000" dirty="0">
              <a:latin typeface="Open San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"/>
              </a:rPr>
              <a:t>Thermal Imaging Cameras (TICs): </a:t>
            </a:r>
            <a:r>
              <a:rPr lang="en-US" sz="2000" dirty="0">
                <a:latin typeface="Open Sans"/>
              </a:rPr>
              <a:t>Help firefighters see through smoke, locate hotspots, and navigate dark environments.</a:t>
            </a:r>
          </a:p>
          <a:p>
            <a:pPr algn="just"/>
            <a:endParaRPr lang="en-US" sz="2000" dirty="0">
              <a:latin typeface="Open San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"/>
              </a:rPr>
              <a:t>Right Angle Lights</a:t>
            </a:r>
            <a:r>
              <a:rPr lang="en-US" sz="2000" dirty="0">
                <a:latin typeface="Open Sans"/>
              </a:rPr>
              <a:t>: Offer a powerful, focused beam for search and cutting through dense smoke.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Open San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"/>
              </a:rPr>
              <a:t>Scene Lighting</a:t>
            </a:r>
            <a:r>
              <a:rPr lang="en-US" sz="2000" dirty="0">
                <a:latin typeface="Open Sans"/>
              </a:rPr>
              <a:t>: Portable scene lights illuminate the surrounding area, highlighting hazards and improving overall awareness.</a:t>
            </a:r>
          </a:p>
          <a:p>
            <a:pPr algn="just"/>
            <a:endParaRPr lang="en-US" sz="2000" dirty="0">
              <a:latin typeface="Open San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"/>
              </a:rPr>
              <a:t>Night Vision Goggles (NVGs</a:t>
            </a:r>
            <a:r>
              <a:rPr lang="en-US" sz="2000" dirty="0">
                <a:latin typeface="Open Sans"/>
              </a:rPr>
              <a:t>): Enhance perception in low-light conditions, crucial for tasks like aerial firefighting or search and rescue. </a:t>
            </a:r>
            <a:r>
              <a:rPr lang="en-US" sz="2000" dirty="0"/>
              <a:t>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207359"/>
            <a:ext cx="4083866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98" y="6618"/>
            <a:ext cx="2440349" cy="1237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618" y="6618"/>
            <a:ext cx="1387082" cy="1237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2786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872539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0" y="2295813"/>
            <a:ext cx="4518099" cy="2541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PHYSIOLOGICAL AND PSYCHOLOGICAL IMPACTS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660900" y="1516871"/>
            <a:ext cx="7439380" cy="4387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>
                <a:latin typeface="Open Sans"/>
              </a:rPr>
              <a:t>Fatigue</a:t>
            </a:r>
            <a:r>
              <a:rPr lang="en-US" sz="2800" dirty="0">
                <a:latin typeface="Open Sans"/>
              </a:rPr>
              <a:t>: Disrupted sleep patterns and extended work hours can lead to fatigue, reduced cognitive function, and impaired decision-making.</a:t>
            </a:r>
          </a:p>
          <a:p>
            <a:pPr algn="just"/>
            <a:endParaRPr lang="en-US" sz="2800" dirty="0">
              <a:latin typeface="Open Sans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>
                <a:latin typeface="Open Sans"/>
              </a:rPr>
              <a:t>Stress</a:t>
            </a:r>
            <a:r>
              <a:rPr lang="en-US" sz="2800" dirty="0">
                <a:latin typeface="Open Sans"/>
              </a:rPr>
              <a:t>: The inherent unpredictability and danger of firefighting are amplified at night, leading to higher psychological stress levels, especially during rescue interventions.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1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7618" y="6618"/>
            <a:ext cx="1387082" cy="1320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06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309142" y="0"/>
            <a:ext cx="7859931" cy="6858000"/>
          </a:xfrm>
          <a:prstGeom prst="roundRect">
            <a:avLst>
              <a:gd name="adj" fmla="val 1583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249924" y="2962817"/>
            <a:ext cx="3724569" cy="1310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42" tIns="39142" rIns="39142" bIns="39142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SOLUTIONS</a:t>
            </a:r>
            <a:br>
              <a:rPr lang="en-US" sz="4000" dirty="0">
                <a:solidFill>
                  <a:srgbClr val="C00000"/>
                </a:solidFill>
                <a:latin typeface="Open Sans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309142" y="1433234"/>
            <a:ext cx="7717757" cy="4141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Open Sans"/>
              </a:rPr>
              <a:t>Structured Rest and Recovery</a:t>
            </a:r>
            <a:r>
              <a:rPr lang="en-US" sz="2400" dirty="0">
                <a:latin typeface="Open Sans"/>
              </a:rPr>
              <a:t>: Implement policies that prioritize adequate rest and recovery for firefighters on night shifts.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Open San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Open Sans"/>
              </a:rPr>
              <a:t>Stress Management Training</a:t>
            </a:r>
            <a:r>
              <a:rPr lang="en-US" sz="2400" dirty="0">
                <a:latin typeface="Open Sans"/>
              </a:rPr>
              <a:t>: Provide training and resources to help firefighters cope with the emotional and psychological demands of the job.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Open San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Open Sans"/>
              </a:rPr>
              <a:t>Crew Well-being Programs</a:t>
            </a:r>
            <a:r>
              <a:rPr lang="en-US" sz="2400" dirty="0">
                <a:latin typeface="Open Sans"/>
              </a:rPr>
              <a:t>: Foster a supportive environment that prioritizes the mental and physical health of the firefighting team.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07359"/>
            <a:ext cx="3639845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1991" y="0"/>
            <a:ext cx="1387082" cy="1409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63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872539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-24680" y="2626709"/>
            <a:ext cx="4698280" cy="2541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COMMUNICATION AND COORDINATION</a:t>
            </a:r>
            <a:br>
              <a:rPr lang="en-US" sz="4000" dirty="0">
                <a:latin typeface="Arial Rounded MT Bold" pitchFamily="34" charset="0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724682" y="2198416"/>
            <a:ext cx="7518400" cy="2664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Open Sans"/>
              </a:rPr>
              <a:t>Visual Communication Challenges</a:t>
            </a:r>
            <a:r>
              <a:rPr lang="en-US" sz="2400" dirty="0">
                <a:latin typeface="Open Sans"/>
              </a:rPr>
              <a:t>: Reduced visibility makes it harder to use visual cues and hand signals for communication.</a:t>
            </a:r>
          </a:p>
          <a:p>
            <a:pPr algn="just"/>
            <a:endParaRPr lang="en-US" sz="2400" dirty="0">
              <a:latin typeface="Open Sans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Open Sans"/>
              </a:rPr>
              <a:t>Radio Communication Reliance</a:t>
            </a:r>
            <a:r>
              <a:rPr lang="en-US" sz="2400" dirty="0">
                <a:latin typeface="Open Sans"/>
              </a:rPr>
              <a:t>: Increased dependence on clear and concise radio communication.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7618" y="6617"/>
            <a:ext cx="1387082" cy="1505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9511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309142" y="0"/>
            <a:ext cx="7859931" cy="6858000"/>
          </a:xfrm>
          <a:prstGeom prst="roundRect">
            <a:avLst>
              <a:gd name="adj" fmla="val 1583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249924" y="3153332"/>
            <a:ext cx="3724569" cy="1310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42" tIns="39142" rIns="39142" bIns="39142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SOLUTIONS</a:t>
            </a:r>
            <a:br>
              <a:rPr lang="en-US" sz="4000" dirty="0">
                <a:solidFill>
                  <a:srgbClr val="C00000"/>
                </a:solidFill>
                <a:latin typeface="Open Sans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309142" y="1433234"/>
            <a:ext cx="7717757" cy="5218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200" b="1" dirty="0">
                <a:latin typeface="Open Sans"/>
              </a:rPr>
              <a:t>Clear Radio Protocols</a:t>
            </a:r>
            <a:r>
              <a:rPr lang="en-US" sz="2200" dirty="0">
                <a:latin typeface="Open Sans"/>
              </a:rPr>
              <a:t>: Establish clear and concise communication protocols to minimize misunderstandings.</a:t>
            </a:r>
          </a:p>
          <a:p>
            <a:pPr algn="just"/>
            <a:endParaRPr lang="en-US" sz="2200" dirty="0">
              <a:latin typeface="Open Sans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200" b="1" dirty="0">
                <a:latin typeface="Open Sans"/>
              </a:rPr>
              <a:t>Training and Practice</a:t>
            </a:r>
            <a:r>
              <a:rPr lang="en-US" sz="2200" dirty="0">
                <a:latin typeface="Open Sans"/>
              </a:rPr>
              <a:t>: Regular drills and simulations in low-light conditions can improve communication and coordination skills.</a:t>
            </a:r>
          </a:p>
          <a:p>
            <a:pPr algn="just"/>
            <a:endParaRPr lang="en-US" sz="2200" dirty="0">
              <a:latin typeface="Open Sans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200" b="1" dirty="0">
                <a:latin typeface="Open Sans"/>
              </a:rPr>
              <a:t>Thermal Imaging and Drones</a:t>
            </a:r>
            <a:r>
              <a:rPr lang="en-US" sz="2200" dirty="0">
                <a:latin typeface="Open Sans"/>
              </a:rPr>
              <a:t>: Provide overhead views and real-time information to enhance tactical decision-making and crew coordination.</a:t>
            </a:r>
          </a:p>
          <a:p>
            <a:pPr algn="just"/>
            <a:endParaRPr lang="en-US" sz="2200" dirty="0">
              <a:latin typeface="Open Sans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200" b="1" dirty="0">
                <a:latin typeface="Open Sans"/>
              </a:rPr>
              <a:t>Visual Aids</a:t>
            </a:r>
            <a:r>
              <a:rPr lang="en-US" sz="2200" dirty="0">
                <a:latin typeface="Open Sans"/>
              </a:rPr>
              <a:t>: Utilizing scene lighting, reflective gear, and colored lights can improve visual communication and help track personnel movement.</a:t>
            </a:r>
            <a:r>
              <a:rPr lang="en-US" sz="2400" dirty="0"/>
              <a:t> 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/>
              </a:rPr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07359"/>
            <a:ext cx="3639845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1991" y="0"/>
            <a:ext cx="1387082" cy="1409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3892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40E8A-6EF9-BA5F-54B3-3C713486D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FB672199-82CD-C9CA-2EFA-7E645C978A7F}"/>
              </a:ext>
            </a:extLst>
          </p:cNvPr>
          <p:cNvSpPr/>
          <p:nvPr/>
        </p:nvSpPr>
        <p:spPr>
          <a:xfrm>
            <a:off x="4309142" y="0"/>
            <a:ext cx="7859931" cy="6858000"/>
          </a:xfrm>
          <a:prstGeom prst="roundRect">
            <a:avLst>
              <a:gd name="adj" fmla="val 1583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12584F9D-5AE0-48CF-A389-4B48E41F90E1}"/>
              </a:ext>
            </a:extLst>
          </p:cNvPr>
          <p:cNvSpPr txBox="1"/>
          <p:nvPr/>
        </p:nvSpPr>
        <p:spPr>
          <a:xfrm>
            <a:off x="201021" y="2238917"/>
            <a:ext cx="3724569" cy="3156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42" tIns="39142" rIns="39142" bIns="39142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STRATEGIC AND TACTICAL ADAPTATION</a:t>
            </a:r>
            <a:br>
              <a:rPr lang="en-US" sz="4000" dirty="0">
                <a:solidFill>
                  <a:srgbClr val="C00000"/>
                </a:solidFill>
                <a:latin typeface="Open Sans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C64EFA3D-285D-6015-8CB2-F37014F8D0C1}"/>
              </a:ext>
            </a:extLst>
          </p:cNvPr>
          <p:cNvSpPr txBox="1"/>
          <p:nvPr/>
        </p:nvSpPr>
        <p:spPr>
          <a:xfrm>
            <a:off x="4498083" y="1433234"/>
            <a:ext cx="7528816" cy="5249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Night Attack Opportunities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 Lower temperatures, increased humidity, and reduced wind speeds can create more favorable conditions for direct attack and fire suppression.</a:t>
            </a:r>
          </a:p>
          <a:p>
            <a:pPr algn="just"/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Initial Attack Focus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 Catching fires when they are small and containable is critical for effective night firefighting.</a:t>
            </a:r>
          </a:p>
          <a:p>
            <a:pPr algn="just"/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Specialized Equipment and Logistics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 Night operations require specialized equipment, such as night vision technology, and adaptations to support structures like flight following and base locations for aerial firefighting operations.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EFF440-9A22-BE7B-2DD1-0198629356B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6387067-F09C-00A8-3243-E22F850868E4}"/>
              </a:ext>
            </a:extLst>
          </p:cNvPr>
          <p:cNvSpPr/>
          <p:nvPr/>
        </p:nvSpPr>
        <p:spPr>
          <a:xfrm>
            <a:off x="0" y="6207359"/>
            <a:ext cx="3639845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ECCED8-EBC8-C1C5-F3C7-09F270F51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121127-060E-18ED-E031-930F95354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1991" y="0"/>
            <a:ext cx="1387082" cy="1409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856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664</Words>
  <Application>Microsoft Office PowerPoint</Application>
  <PresentationFormat>Widescreen</PresentationFormat>
  <Paragraphs>102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Rounded MT Bold</vt:lpstr>
      <vt:lpstr>Calibri</vt:lpstr>
      <vt:lpstr>Noto Sans Symbols</vt:lpstr>
      <vt:lpstr>Open Sans</vt:lpstr>
      <vt:lpstr>Open Sans</vt:lpstr>
      <vt:lpstr>Open Sans SemiBold</vt:lpstr>
      <vt:lpstr>Times New Roman</vt:lpstr>
      <vt:lpstr>Wingdings</vt:lpstr>
      <vt:lpstr>Office Theme</vt:lpstr>
      <vt:lpstr>PowerPoint Presentation</vt:lpstr>
      <vt:lpstr>OBJECTIVES </vt:lpstr>
      <vt:lpstr>REDUCED VISIBILITY AND SITUATIONAL AWARENESS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NDRF ACADEMY</cp:lastModifiedBy>
  <cp:revision>100</cp:revision>
  <dcterms:modified xsi:type="dcterms:W3CDTF">2025-12-31T06:35:02Z</dcterms:modified>
</cp:coreProperties>
</file>