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9"/>
  </p:notesMasterIdLst>
  <p:sldIdLst>
    <p:sldId id="342" r:id="rId2"/>
    <p:sldId id="303" r:id="rId3"/>
    <p:sldId id="307" r:id="rId4"/>
    <p:sldId id="338" r:id="rId5"/>
    <p:sldId id="304" r:id="rId6"/>
    <p:sldId id="305" r:id="rId7"/>
    <p:sldId id="308" r:id="rId8"/>
    <p:sldId id="309" r:id="rId9"/>
    <p:sldId id="310" r:id="rId10"/>
    <p:sldId id="311" r:id="rId11"/>
    <p:sldId id="312" r:id="rId12"/>
    <p:sldId id="313" r:id="rId13"/>
    <p:sldId id="314" r:id="rId14"/>
    <p:sldId id="315" r:id="rId15"/>
    <p:sldId id="316" r:id="rId16"/>
    <p:sldId id="317" r:id="rId17"/>
    <p:sldId id="318" r:id="rId18"/>
    <p:sldId id="319" r:id="rId19"/>
    <p:sldId id="320" r:id="rId20"/>
    <p:sldId id="343" r:id="rId21"/>
    <p:sldId id="322" r:id="rId22"/>
    <p:sldId id="344" r:id="rId23"/>
    <p:sldId id="345" r:id="rId24"/>
    <p:sldId id="346" r:id="rId25"/>
    <p:sldId id="326" r:id="rId26"/>
    <p:sldId id="327" r:id="rId27"/>
    <p:sldId id="329" r:id="rId28"/>
    <p:sldId id="330" r:id="rId29"/>
    <p:sldId id="331" r:id="rId30"/>
    <p:sldId id="332" r:id="rId31"/>
    <p:sldId id="333" r:id="rId32"/>
    <p:sldId id="334" r:id="rId33"/>
    <p:sldId id="335" r:id="rId34"/>
    <p:sldId id="339" r:id="rId35"/>
    <p:sldId id="336" r:id="rId36"/>
    <p:sldId id="340" r:id="rId37"/>
    <p:sldId id="1188"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FF"/>
    <a:srgbClr val="FF0000"/>
    <a:srgbClr val="FFFFCC"/>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8" d="100"/>
          <a:sy n="78" d="100"/>
        </p:scale>
        <p:origin x="942" y="90"/>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129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787"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1048788"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84D98A-2ABC-4305-AB6D-79912AD4491B}" type="datetimeFigureOut">
              <a:rPr lang="en-US" smtClean="0"/>
              <a:t>1/7/2026</a:t>
            </a:fld>
            <a:endParaRPr lang="en-US"/>
          </a:p>
        </p:txBody>
      </p:sp>
      <p:sp>
        <p:nvSpPr>
          <p:cNvPr id="1048789"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1048790"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791"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1048792"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ADE9E2-25CF-4B04-A115-30858A2D64E0}" type="slidenum">
              <a:rPr lang="en-US" smtClean="0"/>
              <a:t>‹#›</a:t>
            </a:fld>
            <a:endParaRPr lang="en-US"/>
          </a:p>
        </p:txBody>
      </p:sp>
    </p:spTree>
    <p:extLst>
      <p:ext uri="{BB962C8B-B14F-4D97-AF65-F5344CB8AC3E}">
        <p14:creationId xmlns:p14="http://schemas.microsoft.com/office/powerpoint/2010/main" val="32491842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1:notes"/>
          <p:cNvSpPr txBox="1">
            <a:spLocks noGrp="1"/>
          </p:cNvSpPr>
          <p:nvPr>
            <p:ph type="body" idx="1"/>
          </p:nvPr>
        </p:nvSpPr>
        <p:spPr>
          <a:xfrm>
            <a:off x="685800" y="4343400"/>
            <a:ext cx="5486400" cy="4114800"/>
          </a:xfrm>
          <a:prstGeom prst="rect">
            <a:avLst/>
          </a:prstGeom>
        </p:spPr>
        <p:txBody>
          <a:bodyPr spcFirstLastPara="1" wrap="square" lIns="91415" tIns="45695" rIns="91415" bIns="45695" anchor="t" anchorCtr="0">
            <a:noAutofit/>
          </a:bodyPr>
          <a:lstStyle/>
          <a:p>
            <a:endParaRPr dirty="0"/>
          </a:p>
        </p:txBody>
      </p:sp>
      <p:sp>
        <p:nvSpPr>
          <p:cNvPr id="92" name="Google Shape;9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3" name="Slide Image Placeholder 1"/>
          <p:cNvSpPr>
            <a:spLocks noGrp="1" noRot="1" noChangeAspect="1"/>
          </p:cNvSpPr>
          <p:nvPr>
            <p:ph type="sldImg"/>
          </p:nvPr>
        </p:nvSpPr>
        <p:spPr>
          <a:xfrm>
            <a:off x="381000" y="685800"/>
            <a:ext cx="6096000" cy="3429000"/>
          </a:xfrm>
        </p:spPr>
      </p:sp>
      <p:sp>
        <p:nvSpPr>
          <p:cNvPr id="1048614" name="Notes Placeholder 2"/>
          <p:cNvSpPr>
            <a:spLocks noGrp="1"/>
          </p:cNvSpPr>
          <p:nvPr>
            <p:ph type="body" idx="1"/>
          </p:nvPr>
        </p:nvSpPr>
        <p:spPr/>
        <p:txBody>
          <a:bodyPr/>
          <a:lstStyle/>
          <a:p>
            <a:endParaRPr lang="en-US" dirty="0"/>
          </a:p>
        </p:txBody>
      </p:sp>
      <p:sp>
        <p:nvSpPr>
          <p:cNvPr id="1048615" name="Slide Number Placeholder 3"/>
          <p:cNvSpPr>
            <a:spLocks noGrp="1"/>
          </p:cNvSpPr>
          <p:nvPr>
            <p:ph type="sldNum" sz="quarter" idx="10"/>
          </p:nvPr>
        </p:nvSpPr>
        <p:spPr/>
        <p:txBody>
          <a:bodyPr/>
          <a:lstStyle/>
          <a:p>
            <a:fld id="{A4ADE9E2-25CF-4B04-A115-30858A2D64E0}" type="slidenum">
              <a:rPr lang="en-US" smtClean="0"/>
              <a:t>25</a:t>
            </a:fld>
            <a:endParaRPr lang="en-US"/>
          </a:p>
        </p:txBody>
      </p:sp>
    </p:spTree>
    <p:extLst>
      <p:ext uri="{BB962C8B-B14F-4D97-AF65-F5344CB8AC3E}">
        <p14:creationId xmlns:p14="http://schemas.microsoft.com/office/powerpoint/2010/main" val="12957223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9EAD2-4550-255C-D12A-636D0260F9C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72041F0F-5BAD-5DB0-3C56-46FDFFA440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EDC66D38-652E-5440-D557-7C0E0AAAA608}"/>
              </a:ext>
            </a:extLst>
          </p:cNvPr>
          <p:cNvSpPr>
            <a:spLocks noGrp="1"/>
          </p:cNvSpPr>
          <p:nvPr>
            <p:ph type="dt" sz="half" idx="10"/>
          </p:nvPr>
        </p:nvSpPr>
        <p:spPr/>
        <p:txBody>
          <a:bodyPr/>
          <a:lstStyle/>
          <a:p>
            <a:fld id="{1D8BD707-D9CF-40AE-B4C6-C98DA3205C09}" type="datetimeFigureOut">
              <a:rPr lang="en-US" smtClean="0"/>
              <a:t>1/7/2026</a:t>
            </a:fld>
            <a:endParaRPr lang="en-US"/>
          </a:p>
        </p:txBody>
      </p:sp>
      <p:sp>
        <p:nvSpPr>
          <p:cNvPr id="5" name="Footer Placeholder 4">
            <a:extLst>
              <a:ext uri="{FF2B5EF4-FFF2-40B4-BE49-F238E27FC236}">
                <a16:creationId xmlns:a16="http://schemas.microsoft.com/office/drawing/2014/main" id="{6D93EF6F-3DA9-099B-E320-431C1F0181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79254C-8260-EE65-9B8E-C7739040C849}"/>
              </a:ext>
            </a:extLst>
          </p:cNvPr>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405886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C28AF-E62C-2EB9-F903-2DA1AE1C1F7E}"/>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9DC4225C-1D6A-6A6D-2688-84FDFEDCCCA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1C6C5456-2BAF-9F0F-759B-A919CDC98FDE}"/>
              </a:ext>
            </a:extLst>
          </p:cNvPr>
          <p:cNvSpPr>
            <a:spLocks noGrp="1"/>
          </p:cNvSpPr>
          <p:nvPr>
            <p:ph type="dt" sz="half" idx="10"/>
          </p:nvPr>
        </p:nvSpPr>
        <p:spPr/>
        <p:txBody>
          <a:bodyPr/>
          <a:lstStyle/>
          <a:p>
            <a:fld id="{1D8BD707-D9CF-40AE-B4C6-C98DA3205C09}" type="datetimeFigureOut">
              <a:rPr lang="en-US" smtClean="0"/>
              <a:t>1/7/2026</a:t>
            </a:fld>
            <a:endParaRPr lang="en-US"/>
          </a:p>
        </p:txBody>
      </p:sp>
      <p:sp>
        <p:nvSpPr>
          <p:cNvPr id="5" name="Footer Placeholder 4">
            <a:extLst>
              <a:ext uri="{FF2B5EF4-FFF2-40B4-BE49-F238E27FC236}">
                <a16:creationId xmlns:a16="http://schemas.microsoft.com/office/drawing/2014/main" id="{91073F67-9505-DA55-C1E6-803FAEEAB1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B2DBBA-F1A1-65C5-225C-1D364F51A7F0}"/>
              </a:ext>
            </a:extLst>
          </p:cNvPr>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36067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FEE3211-3FCB-5631-2F5B-71554DD5EEC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1EC746C3-9F88-5BE9-3CA7-34C56ABE9E2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C5BB5DC5-0797-71AC-B866-7363E2F264E5}"/>
              </a:ext>
            </a:extLst>
          </p:cNvPr>
          <p:cNvSpPr>
            <a:spLocks noGrp="1"/>
          </p:cNvSpPr>
          <p:nvPr>
            <p:ph type="dt" sz="half" idx="10"/>
          </p:nvPr>
        </p:nvSpPr>
        <p:spPr/>
        <p:txBody>
          <a:bodyPr/>
          <a:lstStyle/>
          <a:p>
            <a:fld id="{1D8BD707-D9CF-40AE-B4C6-C98DA3205C09}" type="datetimeFigureOut">
              <a:rPr lang="en-US" smtClean="0"/>
              <a:t>1/7/2026</a:t>
            </a:fld>
            <a:endParaRPr lang="en-US"/>
          </a:p>
        </p:txBody>
      </p:sp>
      <p:sp>
        <p:nvSpPr>
          <p:cNvPr id="5" name="Footer Placeholder 4">
            <a:extLst>
              <a:ext uri="{FF2B5EF4-FFF2-40B4-BE49-F238E27FC236}">
                <a16:creationId xmlns:a16="http://schemas.microsoft.com/office/drawing/2014/main" id="{8934D749-59B0-5FC6-0C70-507A4E9F7C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FC4CAD-4324-000D-B162-6B990D834528}"/>
              </a:ext>
            </a:extLst>
          </p:cNvPr>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6993015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Default 01" type="tx">
  <p:cSld name="Default 01">
    <p:bg>
      <p:bgPr>
        <a:solidFill>
          <a:srgbClr val="FFFFFF"/>
        </a:solidFill>
        <a:effectLst/>
      </p:bgPr>
    </p:bg>
    <p:spTree>
      <p:nvGrpSpPr>
        <p:cNvPr id="1" name="Shape 15"/>
        <p:cNvGrpSpPr/>
        <p:nvPr/>
      </p:nvGrpSpPr>
      <p:grpSpPr>
        <a:xfrm>
          <a:off x="0" y="0"/>
          <a:ext cx="0" cy="0"/>
          <a:chOff x="0" y="0"/>
          <a:chExt cx="0" cy="0"/>
        </a:xfrm>
      </p:grpSpPr>
      <p:sp>
        <p:nvSpPr>
          <p:cNvPr id="16" name="Google Shape;16;p2"/>
          <p:cNvSpPr txBox="1"/>
          <p:nvPr/>
        </p:nvSpPr>
        <p:spPr>
          <a:xfrm>
            <a:off x="301195" y="6438419"/>
            <a:ext cx="2321279" cy="263714"/>
          </a:xfrm>
          <a:prstGeom prst="rect">
            <a:avLst/>
          </a:prstGeom>
          <a:noFill/>
          <a:ln>
            <a:noFill/>
          </a:ln>
        </p:spPr>
        <p:txBody>
          <a:bodyPr spcFirstLastPara="1" wrap="square" lIns="39125" tIns="39125" rIns="39125" bIns="39125" anchor="t" anchorCtr="0">
            <a:spAutoFit/>
          </a:bodyPr>
          <a:lstStyle/>
          <a:p>
            <a:pPr marL="0" marR="0" lvl="0" indent="0" algn="ctr" rtl="0">
              <a:spcBef>
                <a:spcPts val="0"/>
              </a:spcBef>
              <a:spcAft>
                <a:spcPts val="0"/>
              </a:spcAft>
              <a:buNone/>
            </a:pPr>
            <a:r>
              <a:rPr lang="en-US" sz="1200" b="0" i="0" u="none" strike="noStrike" cap="none">
                <a:solidFill>
                  <a:srgbClr val="535353"/>
                </a:solidFill>
                <a:latin typeface="Open Sans SemiBold"/>
                <a:ea typeface="Open Sans SemiBold"/>
                <a:cs typeface="Open Sans SemiBold"/>
                <a:sym typeface="Open Sans SemiBold"/>
              </a:rPr>
              <a:t>PEER | CSSR | INDIA</a:t>
            </a:r>
            <a:endParaRPr/>
          </a:p>
        </p:txBody>
      </p:sp>
      <p:sp>
        <p:nvSpPr>
          <p:cNvPr id="17" name="Google Shape;17;p2"/>
          <p:cNvSpPr/>
          <p:nvPr/>
        </p:nvSpPr>
        <p:spPr>
          <a:xfrm>
            <a:off x="508000" y="6756400"/>
            <a:ext cx="1907669" cy="101600"/>
          </a:xfrm>
          <a:prstGeom prst="rect">
            <a:avLst/>
          </a:prstGeom>
          <a:solidFill>
            <a:srgbClr val="C00000"/>
          </a:solidFill>
          <a:ln>
            <a:noFill/>
          </a:ln>
        </p:spPr>
        <p:txBody>
          <a:bodyPr spcFirstLastPara="1" wrap="square" lIns="39125" tIns="39125" rIns="39125" bIns="39125"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8" name="Google Shape;18;p2"/>
          <p:cNvSpPr txBox="1"/>
          <p:nvPr/>
        </p:nvSpPr>
        <p:spPr>
          <a:xfrm>
            <a:off x="10757568" y="6406669"/>
            <a:ext cx="697166" cy="309881"/>
          </a:xfrm>
          <a:prstGeom prst="rect">
            <a:avLst/>
          </a:prstGeom>
          <a:noFill/>
          <a:ln>
            <a:noFill/>
          </a:ln>
        </p:spPr>
        <p:txBody>
          <a:bodyPr spcFirstLastPara="1" wrap="square" lIns="39125" tIns="39125" rIns="39125" bIns="39125" anchor="t" anchorCtr="0">
            <a:spAutoFit/>
          </a:bodyPr>
          <a:lstStyle/>
          <a:p>
            <a:pPr marL="0" marR="0" lvl="0" indent="0" algn="ctr" rtl="0">
              <a:spcBef>
                <a:spcPts val="0"/>
              </a:spcBef>
              <a:spcAft>
                <a:spcPts val="0"/>
              </a:spcAft>
              <a:buNone/>
            </a:pPr>
            <a:r>
              <a:rPr lang="en-US" sz="1500" b="1">
                <a:solidFill>
                  <a:srgbClr val="535353"/>
                </a:solidFill>
                <a:latin typeface="Open Sans"/>
                <a:ea typeface="Open Sans"/>
                <a:cs typeface="Open Sans"/>
                <a:sym typeface="Open Sans"/>
              </a:rPr>
              <a:t>PPT 2 -</a:t>
            </a:r>
            <a:endParaRPr/>
          </a:p>
        </p:txBody>
      </p:sp>
      <p:sp>
        <p:nvSpPr>
          <p:cNvPr id="19" name="Google Shape;19;p2"/>
          <p:cNvSpPr/>
          <p:nvPr/>
        </p:nvSpPr>
        <p:spPr>
          <a:xfrm>
            <a:off x="10769600" y="6756400"/>
            <a:ext cx="939800" cy="101600"/>
          </a:xfrm>
          <a:prstGeom prst="rect">
            <a:avLst/>
          </a:prstGeom>
          <a:solidFill>
            <a:srgbClr val="C00000"/>
          </a:solidFill>
          <a:ln>
            <a:noFill/>
          </a:ln>
        </p:spPr>
        <p:txBody>
          <a:bodyPr spcFirstLastPara="1" wrap="square" lIns="39125" tIns="39125" rIns="39125" bIns="39125"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0" name="Google Shape;20;p2"/>
          <p:cNvSpPr txBox="1">
            <a:spLocks noGrp="1"/>
          </p:cNvSpPr>
          <p:nvPr>
            <p:ph type="sldNum" idx="12"/>
          </p:nvPr>
        </p:nvSpPr>
        <p:spPr>
          <a:xfrm>
            <a:off x="11384562" y="6406669"/>
            <a:ext cx="302110" cy="338635"/>
          </a:xfrm>
          <a:prstGeom prst="rect">
            <a:avLst/>
          </a:prstGeom>
          <a:noFill/>
          <a:ln>
            <a:noFill/>
          </a:ln>
        </p:spPr>
        <p:txBody>
          <a:bodyPr spcFirstLastPara="1" wrap="square" lIns="78275" tIns="78275" rIns="78275" bIns="78275" anchor="t" anchorCtr="0">
            <a:noAutofit/>
          </a:bodyPr>
          <a:lstStyle>
            <a:lvl1pPr marL="0" lvl="0" indent="0" algn="ctr">
              <a:spcBef>
                <a:spcPts val="0"/>
              </a:spcBef>
              <a:buNone/>
              <a:defRPr sz="1500" b="1">
                <a:solidFill>
                  <a:srgbClr val="535353"/>
                </a:solidFill>
                <a:latin typeface="Open Sans"/>
                <a:ea typeface="Open Sans"/>
                <a:cs typeface="Open Sans"/>
                <a:sym typeface="Open Sans"/>
              </a:defRPr>
            </a:lvl1pPr>
            <a:lvl2pPr marL="0" lvl="1" indent="0" algn="ctr">
              <a:spcBef>
                <a:spcPts val="0"/>
              </a:spcBef>
              <a:buNone/>
              <a:defRPr sz="1500" b="1">
                <a:solidFill>
                  <a:srgbClr val="535353"/>
                </a:solidFill>
                <a:latin typeface="Open Sans"/>
                <a:ea typeface="Open Sans"/>
                <a:cs typeface="Open Sans"/>
                <a:sym typeface="Open Sans"/>
              </a:defRPr>
            </a:lvl2pPr>
            <a:lvl3pPr marL="0" lvl="2" indent="0" algn="ctr">
              <a:spcBef>
                <a:spcPts val="0"/>
              </a:spcBef>
              <a:buNone/>
              <a:defRPr sz="1500" b="1">
                <a:solidFill>
                  <a:srgbClr val="535353"/>
                </a:solidFill>
                <a:latin typeface="Open Sans"/>
                <a:ea typeface="Open Sans"/>
                <a:cs typeface="Open Sans"/>
                <a:sym typeface="Open Sans"/>
              </a:defRPr>
            </a:lvl3pPr>
            <a:lvl4pPr marL="0" lvl="3" indent="0" algn="ctr">
              <a:spcBef>
                <a:spcPts val="0"/>
              </a:spcBef>
              <a:buNone/>
              <a:defRPr sz="1500" b="1">
                <a:solidFill>
                  <a:srgbClr val="535353"/>
                </a:solidFill>
                <a:latin typeface="Open Sans"/>
                <a:ea typeface="Open Sans"/>
                <a:cs typeface="Open Sans"/>
                <a:sym typeface="Open Sans"/>
              </a:defRPr>
            </a:lvl4pPr>
            <a:lvl5pPr marL="0" lvl="4" indent="0" algn="ctr">
              <a:spcBef>
                <a:spcPts val="0"/>
              </a:spcBef>
              <a:buNone/>
              <a:defRPr sz="1500" b="1">
                <a:solidFill>
                  <a:srgbClr val="535353"/>
                </a:solidFill>
                <a:latin typeface="Open Sans"/>
                <a:ea typeface="Open Sans"/>
                <a:cs typeface="Open Sans"/>
                <a:sym typeface="Open Sans"/>
              </a:defRPr>
            </a:lvl5pPr>
            <a:lvl6pPr marL="0" lvl="5" indent="0" algn="ctr">
              <a:spcBef>
                <a:spcPts val="0"/>
              </a:spcBef>
              <a:buNone/>
              <a:defRPr sz="1500" b="1">
                <a:solidFill>
                  <a:srgbClr val="535353"/>
                </a:solidFill>
                <a:latin typeface="Open Sans"/>
                <a:ea typeface="Open Sans"/>
                <a:cs typeface="Open Sans"/>
                <a:sym typeface="Open Sans"/>
              </a:defRPr>
            </a:lvl6pPr>
            <a:lvl7pPr marL="0" lvl="6" indent="0" algn="ctr">
              <a:spcBef>
                <a:spcPts val="0"/>
              </a:spcBef>
              <a:buNone/>
              <a:defRPr sz="1500" b="1">
                <a:solidFill>
                  <a:srgbClr val="535353"/>
                </a:solidFill>
                <a:latin typeface="Open Sans"/>
                <a:ea typeface="Open Sans"/>
                <a:cs typeface="Open Sans"/>
                <a:sym typeface="Open Sans"/>
              </a:defRPr>
            </a:lvl7pPr>
            <a:lvl8pPr marL="0" lvl="7" indent="0" algn="ctr">
              <a:spcBef>
                <a:spcPts val="0"/>
              </a:spcBef>
              <a:buNone/>
              <a:defRPr sz="1500" b="1">
                <a:solidFill>
                  <a:srgbClr val="535353"/>
                </a:solidFill>
                <a:latin typeface="Open Sans"/>
                <a:ea typeface="Open Sans"/>
                <a:cs typeface="Open Sans"/>
                <a:sym typeface="Open Sans"/>
              </a:defRPr>
            </a:lvl8pPr>
            <a:lvl9pPr marL="0" lvl="8" indent="0" algn="ctr">
              <a:spcBef>
                <a:spcPts val="0"/>
              </a:spcBef>
              <a:buNone/>
              <a:defRPr sz="1500" b="1">
                <a:solidFill>
                  <a:srgbClr val="535353"/>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i="0" u="none" strike="noStrike" cap="none"/>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1410" y="283029"/>
            <a:ext cx="1525361" cy="1039760"/>
          </a:xfrm>
          <a:prstGeom prst="rect">
            <a:avLst/>
          </a:prstGeom>
        </p:spPr>
      </p:pic>
    </p:spTree>
    <p:extLst>
      <p:ext uri="{BB962C8B-B14F-4D97-AF65-F5344CB8AC3E}">
        <p14:creationId xmlns:p14="http://schemas.microsoft.com/office/powerpoint/2010/main" val="289178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A4960-8AE3-3172-A3A1-04C60565FEE6}"/>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9B967C30-1661-EC52-311B-FD78375FEC5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8FC4A68-903C-4C4C-CD3F-7E0F4A89F16C}"/>
              </a:ext>
            </a:extLst>
          </p:cNvPr>
          <p:cNvSpPr>
            <a:spLocks noGrp="1"/>
          </p:cNvSpPr>
          <p:nvPr>
            <p:ph type="dt" sz="half" idx="10"/>
          </p:nvPr>
        </p:nvSpPr>
        <p:spPr/>
        <p:txBody>
          <a:bodyPr/>
          <a:lstStyle/>
          <a:p>
            <a:fld id="{1D8BD707-D9CF-40AE-B4C6-C98DA3205C09}" type="datetimeFigureOut">
              <a:rPr lang="en-US" smtClean="0"/>
              <a:t>1/7/2026</a:t>
            </a:fld>
            <a:endParaRPr lang="en-US"/>
          </a:p>
        </p:txBody>
      </p:sp>
      <p:sp>
        <p:nvSpPr>
          <p:cNvPr id="5" name="Footer Placeholder 4">
            <a:extLst>
              <a:ext uri="{FF2B5EF4-FFF2-40B4-BE49-F238E27FC236}">
                <a16:creationId xmlns:a16="http://schemas.microsoft.com/office/drawing/2014/main" id="{873F6A2A-43AF-5725-2F43-D54622A35C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EC406A-B27D-94B4-222A-9500194A28C3}"/>
              </a:ext>
            </a:extLst>
          </p:cNvPr>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7175881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460E1-8CB1-072D-F647-A01B3605DFB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44070A61-B134-28D5-377E-F2D583C89AA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33D5551-5055-EC19-9D2B-057FF0F1E670}"/>
              </a:ext>
            </a:extLst>
          </p:cNvPr>
          <p:cNvSpPr>
            <a:spLocks noGrp="1"/>
          </p:cNvSpPr>
          <p:nvPr>
            <p:ph type="dt" sz="half" idx="10"/>
          </p:nvPr>
        </p:nvSpPr>
        <p:spPr/>
        <p:txBody>
          <a:bodyPr/>
          <a:lstStyle/>
          <a:p>
            <a:fld id="{1D8BD707-D9CF-40AE-B4C6-C98DA3205C09}" type="datetimeFigureOut">
              <a:rPr lang="en-US" smtClean="0"/>
              <a:t>1/7/2026</a:t>
            </a:fld>
            <a:endParaRPr lang="en-US"/>
          </a:p>
        </p:txBody>
      </p:sp>
      <p:sp>
        <p:nvSpPr>
          <p:cNvPr id="5" name="Footer Placeholder 4">
            <a:extLst>
              <a:ext uri="{FF2B5EF4-FFF2-40B4-BE49-F238E27FC236}">
                <a16:creationId xmlns:a16="http://schemas.microsoft.com/office/drawing/2014/main" id="{DAF0BB67-51EA-749C-ADED-B8E28DEB5B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34B5C4-D267-7BF0-2B80-855FC4430F2D}"/>
              </a:ext>
            </a:extLst>
          </p:cNvPr>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663105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03074-3FA8-1F48-A2D8-EBCEE429D73F}"/>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2A2E5FDC-02C4-F730-F705-111B3BD8EA1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9D5D1880-E8E0-40AA-77B2-306F0864E12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6DF3F9A6-99A9-5EFC-D46D-78665A03D3C0}"/>
              </a:ext>
            </a:extLst>
          </p:cNvPr>
          <p:cNvSpPr>
            <a:spLocks noGrp="1"/>
          </p:cNvSpPr>
          <p:nvPr>
            <p:ph type="dt" sz="half" idx="10"/>
          </p:nvPr>
        </p:nvSpPr>
        <p:spPr/>
        <p:txBody>
          <a:bodyPr/>
          <a:lstStyle/>
          <a:p>
            <a:fld id="{1D8BD707-D9CF-40AE-B4C6-C98DA3205C09}" type="datetimeFigureOut">
              <a:rPr lang="en-US" smtClean="0"/>
              <a:t>1/7/2026</a:t>
            </a:fld>
            <a:endParaRPr lang="en-US"/>
          </a:p>
        </p:txBody>
      </p:sp>
      <p:sp>
        <p:nvSpPr>
          <p:cNvPr id="6" name="Footer Placeholder 5">
            <a:extLst>
              <a:ext uri="{FF2B5EF4-FFF2-40B4-BE49-F238E27FC236}">
                <a16:creationId xmlns:a16="http://schemas.microsoft.com/office/drawing/2014/main" id="{4919A93E-BB30-4A02-FB86-B29C2AD88A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CD4D2D-1022-9B40-0982-D901156F3F3B}"/>
              </a:ext>
            </a:extLst>
          </p:cNvPr>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629726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AEB9D-8E0C-B987-ED33-6B42947318A1}"/>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519ACB13-54BE-01A8-F8C8-818E427684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D41F65B-747D-8CE2-AF28-987EFE35645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641D9514-0A1E-D4A7-EBE0-3A8DEB2E86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A691BE-6641-CB57-47E0-5A419FFE5DC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E8BBFBB5-E0C6-A937-ED0E-67D5836A8083}"/>
              </a:ext>
            </a:extLst>
          </p:cNvPr>
          <p:cNvSpPr>
            <a:spLocks noGrp="1"/>
          </p:cNvSpPr>
          <p:nvPr>
            <p:ph type="dt" sz="half" idx="10"/>
          </p:nvPr>
        </p:nvSpPr>
        <p:spPr/>
        <p:txBody>
          <a:bodyPr/>
          <a:lstStyle/>
          <a:p>
            <a:fld id="{1D8BD707-D9CF-40AE-B4C6-C98DA3205C09}" type="datetimeFigureOut">
              <a:rPr lang="en-US" smtClean="0"/>
              <a:t>1/7/2026</a:t>
            </a:fld>
            <a:endParaRPr lang="en-US"/>
          </a:p>
        </p:txBody>
      </p:sp>
      <p:sp>
        <p:nvSpPr>
          <p:cNvPr id="8" name="Footer Placeholder 7">
            <a:extLst>
              <a:ext uri="{FF2B5EF4-FFF2-40B4-BE49-F238E27FC236}">
                <a16:creationId xmlns:a16="http://schemas.microsoft.com/office/drawing/2014/main" id="{4AC5DEED-65EE-4961-59F3-44DDEBF6088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B4B351A-FF87-094B-8A54-DC79EDE043DE}"/>
              </a:ext>
            </a:extLst>
          </p:cNvPr>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932972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47A33-E056-7624-22AB-A652DE364B60}"/>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C598A6B1-5826-543F-D9EE-A41DAD250823}"/>
              </a:ext>
            </a:extLst>
          </p:cNvPr>
          <p:cNvSpPr>
            <a:spLocks noGrp="1"/>
          </p:cNvSpPr>
          <p:nvPr>
            <p:ph type="dt" sz="half" idx="10"/>
          </p:nvPr>
        </p:nvSpPr>
        <p:spPr/>
        <p:txBody>
          <a:bodyPr/>
          <a:lstStyle/>
          <a:p>
            <a:fld id="{1D8BD707-D9CF-40AE-B4C6-C98DA3205C09}" type="datetimeFigureOut">
              <a:rPr lang="en-US" smtClean="0"/>
              <a:t>1/7/2026</a:t>
            </a:fld>
            <a:endParaRPr lang="en-US"/>
          </a:p>
        </p:txBody>
      </p:sp>
      <p:sp>
        <p:nvSpPr>
          <p:cNvPr id="4" name="Footer Placeholder 3">
            <a:extLst>
              <a:ext uri="{FF2B5EF4-FFF2-40B4-BE49-F238E27FC236}">
                <a16:creationId xmlns:a16="http://schemas.microsoft.com/office/drawing/2014/main" id="{A38D3BB6-1C2B-FB1C-0774-2BFF1D8B681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85A5766-FDAB-5320-9AB3-F68941F5C20C}"/>
              </a:ext>
            </a:extLst>
          </p:cNvPr>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225348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A82AE6C-2FFD-F263-3A0A-54946D69081B}"/>
              </a:ext>
            </a:extLst>
          </p:cNvPr>
          <p:cNvSpPr>
            <a:spLocks noGrp="1"/>
          </p:cNvSpPr>
          <p:nvPr>
            <p:ph type="dt" sz="half" idx="10"/>
          </p:nvPr>
        </p:nvSpPr>
        <p:spPr/>
        <p:txBody>
          <a:bodyPr/>
          <a:lstStyle/>
          <a:p>
            <a:fld id="{1D8BD707-D9CF-40AE-B4C6-C98DA3205C09}" type="datetimeFigureOut">
              <a:rPr lang="en-US" smtClean="0"/>
              <a:t>1/7/2026</a:t>
            </a:fld>
            <a:endParaRPr lang="en-US"/>
          </a:p>
        </p:txBody>
      </p:sp>
      <p:sp>
        <p:nvSpPr>
          <p:cNvPr id="3" name="Footer Placeholder 2">
            <a:extLst>
              <a:ext uri="{FF2B5EF4-FFF2-40B4-BE49-F238E27FC236}">
                <a16:creationId xmlns:a16="http://schemas.microsoft.com/office/drawing/2014/main" id="{32EF6D9E-7A4E-1BEB-B252-B19A7BFEE2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C422D5D-C3D0-C87B-212D-C396CA7A1003}"/>
              </a:ext>
            </a:extLst>
          </p:cNvPr>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086293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1E14F-5F1C-4769-22B7-EA7615F7F8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9A29340F-8609-06DF-D447-F611CAA5368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1C4D7593-5A2E-C54B-8231-64AFD5E752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6FC8EA-8DA7-1AF1-108E-8E5A95A54775}"/>
              </a:ext>
            </a:extLst>
          </p:cNvPr>
          <p:cNvSpPr>
            <a:spLocks noGrp="1"/>
          </p:cNvSpPr>
          <p:nvPr>
            <p:ph type="dt" sz="half" idx="10"/>
          </p:nvPr>
        </p:nvSpPr>
        <p:spPr/>
        <p:txBody>
          <a:bodyPr/>
          <a:lstStyle/>
          <a:p>
            <a:fld id="{1D8BD707-D9CF-40AE-B4C6-C98DA3205C09}" type="datetimeFigureOut">
              <a:rPr lang="en-US" smtClean="0"/>
              <a:t>1/7/2026</a:t>
            </a:fld>
            <a:endParaRPr lang="en-US"/>
          </a:p>
        </p:txBody>
      </p:sp>
      <p:sp>
        <p:nvSpPr>
          <p:cNvPr id="6" name="Footer Placeholder 5">
            <a:extLst>
              <a:ext uri="{FF2B5EF4-FFF2-40B4-BE49-F238E27FC236}">
                <a16:creationId xmlns:a16="http://schemas.microsoft.com/office/drawing/2014/main" id="{7A487E79-4CCA-C29E-B143-3EC26FB4FA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77C428-BFD4-80A1-AD98-88119E4892BC}"/>
              </a:ext>
            </a:extLst>
          </p:cNvPr>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521691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4328A-F9D5-F1D3-4127-CA40229EF8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EF232CDC-7707-73BA-3AE5-DD49C4E5F26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62F95F41-C733-93B6-B0BC-6CA8AAC4B2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BC710B-D569-9BC1-6C3A-077635F752E1}"/>
              </a:ext>
            </a:extLst>
          </p:cNvPr>
          <p:cNvSpPr>
            <a:spLocks noGrp="1"/>
          </p:cNvSpPr>
          <p:nvPr>
            <p:ph type="dt" sz="half" idx="10"/>
          </p:nvPr>
        </p:nvSpPr>
        <p:spPr/>
        <p:txBody>
          <a:bodyPr/>
          <a:lstStyle/>
          <a:p>
            <a:fld id="{1D8BD707-D9CF-40AE-B4C6-C98DA3205C09}" type="datetimeFigureOut">
              <a:rPr lang="en-US" smtClean="0"/>
              <a:t>1/7/2026</a:t>
            </a:fld>
            <a:endParaRPr lang="en-US"/>
          </a:p>
        </p:txBody>
      </p:sp>
      <p:sp>
        <p:nvSpPr>
          <p:cNvPr id="6" name="Footer Placeholder 5">
            <a:extLst>
              <a:ext uri="{FF2B5EF4-FFF2-40B4-BE49-F238E27FC236}">
                <a16:creationId xmlns:a16="http://schemas.microsoft.com/office/drawing/2014/main" id="{09E22D42-8507-D3A1-4B9F-027C5E5244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BF8588-8A43-2052-5919-EC45EA12B69A}"/>
              </a:ext>
            </a:extLst>
          </p:cNvPr>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0266080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758CAE4-98DE-DFDF-F11B-02F7BD878C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B5FEBF3D-9B5A-73C8-F28C-2B5B867C87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2F1E59D-3D35-493B-5CAD-370C0B05D6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t>1/7/2026</a:t>
            </a:fld>
            <a:endParaRPr lang="en-US"/>
          </a:p>
        </p:txBody>
      </p:sp>
      <p:sp>
        <p:nvSpPr>
          <p:cNvPr id="5" name="Footer Placeholder 4">
            <a:extLst>
              <a:ext uri="{FF2B5EF4-FFF2-40B4-BE49-F238E27FC236}">
                <a16:creationId xmlns:a16="http://schemas.microsoft.com/office/drawing/2014/main" id="{E596630C-95BD-EA9D-188E-A2CC770466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457988C-7288-A023-5111-369FD11E14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t>‹#›</a:t>
            </a:fld>
            <a:endParaRPr lang="en-US"/>
          </a:p>
        </p:txBody>
      </p:sp>
    </p:spTree>
    <p:extLst>
      <p:ext uri="{BB962C8B-B14F-4D97-AF65-F5344CB8AC3E}">
        <p14:creationId xmlns:p14="http://schemas.microsoft.com/office/powerpoint/2010/main" val="424398091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5" Type="http://schemas.openxmlformats.org/officeDocument/2006/relationships/image" Target="../media/image9.jpeg"/><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5" Type="http://schemas.openxmlformats.org/officeDocument/2006/relationships/image" Target="../media/image9.jpeg"/><Relationship Id="rId4" Type="http://schemas.openxmlformats.org/officeDocument/2006/relationships/image" Target="../media/image8.jpe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5" Type="http://schemas.openxmlformats.org/officeDocument/2006/relationships/image" Target="../media/image9.jpeg"/><Relationship Id="rId4" Type="http://schemas.openxmlformats.org/officeDocument/2006/relationships/image" Target="../media/image8.jpe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5" Type="http://schemas.openxmlformats.org/officeDocument/2006/relationships/image" Target="../media/image9.jpeg"/><Relationship Id="rId4" Type="http://schemas.openxmlformats.org/officeDocument/2006/relationships/image" Target="../media/image8.jpe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5" Type="http://schemas.openxmlformats.org/officeDocument/2006/relationships/image" Target="../media/image9.jpeg"/><Relationship Id="rId4" Type="http://schemas.openxmlformats.org/officeDocument/2006/relationships/image" Target="../media/image8.jpe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5" Type="http://schemas.openxmlformats.org/officeDocument/2006/relationships/image" Target="../media/image9.jpeg"/><Relationship Id="rId4" Type="http://schemas.openxmlformats.org/officeDocument/2006/relationships/image" Target="../media/image8.jpeg"/></Relationships>
</file>

<file path=ppt/slides/_rels/slide25.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1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9.jpe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emf"/><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5" Type="http://schemas.openxmlformats.org/officeDocument/2006/relationships/image" Target="../media/image9.jpeg"/><Relationship Id="rId4" Type="http://schemas.openxmlformats.org/officeDocument/2006/relationships/image" Target="../media/image8.jpeg"/></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 Id="rId5" Type="http://schemas.openxmlformats.org/officeDocument/2006/relationships/image" Target="../media/image9.jpeg"/><Relationship Id="rId4" Type="http://schemas.openxmlformats.org/officeDocument/2006/relationships/image" Target="../media/image8.jpeg"/></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gif"/><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94" name="Google Shape;94;p14" descr="closeup-firefighter-holding-his-helmet-walking-towards-fire-truck.jpg"/>
          <p:cNvPicPr preferRelativeResize="0"/>
          <p:nvPr/>
        </p:nvPicPr>
        <p:blipFill rotWithShape="1">
          <a:blip r:embed="rId3">
            <a:alphaModFix/>
          </a:blip>
          <a:srcRect t="13432" b="1559"/>
          <a:stretch/>
        </p:blipFill>
        <p:spPr>
          <a:xfrm>
            <a:off x="-12700" y="-32004"/>
            <a:ext cx="12217400" cy="6922008"/>
          </a:xfrm>
          <a:prstGeom prst="rect">
            <a:avLst/>
          </a:prstGeom>
          <a:noFill/>
          <a:ln>
            <a:noFill/>
          </a:ln>
        </p:spPr>
      </p:pic>
      <p:sp>
        <p:nvSpPr>
          <p:cNvPr id="95" name="Google Shape;95;p14"/>
          <p:cNvSpPr txBox="1"/>
          <p:nvPr/>
        </p:nvSpPr>
        <p:spPr>
          <a:xfrm>
            <a:off x="301195" y="6438419"/>
            <a:ext cx="2321279" cy="263714"/>
          </a:xfrm>
          <a:prstGeom prst="rect">
            <a:avLst/>
          </a:prstGeom>
          <a:noFill/>
          <a:ln>
            <a:noFill/>
          </a:ln>
        </p:spPr>
        <p:txBody>
          <a:bodyPr spcFirstLastPara="1" wrap="square" lIns="39125" tIns="39125" rIns="39125" bIns="39125" anchor="t" anchorCtr="0">
            <a:spAutoFit/>
          </a:bodyPr>
          <a:lstStyle/>
          <a:p>
            <a:pPr marL="0" marR="0" lvl="0" indent="0" algn="ctr" rtl="0">
              <a:spcBef>
                <a:spcPts val="0"/>
              </a:spcBef>
              <a:spcAft>
                <a:spcPts val="0"/>
              </a:spcAft>
              <a:buNone/>
            </a:pPr>
            <a:r>
              <a:rPr lang="en-US" sz="1200">
                <a:solidFill>
                  <a:srgbClr val="535353"/>
                </a:solidFill>
                <a:latin typeface="Open Sans SemiBold"/>
                <a:ea typeface="Open Sans SemiBold"/>
                <a:cs typeface="Open Sans SemiBold"/>
                <a:sym typeface="Open Sans SemiBold"/>
              </a:rPr>
              <a:t>PEER | CSSR | INDIA</a:t>
            </a:r>
            <a:endParaRPr/>
          </a:p>
        </p:txBody>
      </p:sp>
      <p:sp>
        <p:nvSpPr>
          <p:cNvPr id="96" name="Google Shape;96;p14"/>
          <p:cNvSpPr/>
          <p:nvPr/>
        </p:nvSpPr>
        <p:spPr>
          <a:xfrm>
            <a:off x="508000" y="6756400"/>
            <a:ext cx="1907669" cy="101600"/>
          </a:xfrm>
          <a:prstGeom prst="rect">
            <a:avLst/>
          </a:prstGeom>
          <a:solidFill>
            <a:srgbClr val="C00000"/>
          </a:solidFill>
          <a:ln>
            <a:noFill/>
          </a:ln>
        </p:spPr>
        <p:txBody>
          <a:bodyPr spcFirstLastPara="1" wrap="square" lIns="39125" tIns="39125" rIns="39125" bIns="39125"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7" name="Google Shape;97;p14"/>
          <p:cNvSpPr txBox="1"/>
          <p:nvPr/>
        </p:nvSpPr>
        <p:spPr>
          <a:xfrm>
            <a:off x="10757568" y="6406669"/>
            <a:ext cx="697166" cy="309881"/>
          </a:xfrm>
          <a:prstGeom prst="rect">
            <a:avLst/>
          </a:prstGeom>
          <a:noFill/>
          <a:ln>
            <a:noFill/>
          </a:ln>
        </p:spPr>
        <p:txBody>
          <a:bodyPr spcFirstLastPara="1" wrap="square" lIns="39125" tIns="39125" rIns="39125" bIns="39125" anchor="t" anchorCtr="0">
            <a:spAutoFit/>
          </a:bodyPr>
          <a:lstStyle/>
          <a:p>
            <a:pPr marL="0" marR="0" lvl="0" indent="0" algn="ctr" rtl="0">
              <a:spcBef>
                <a:spcPts val="0"/>
              </a:spcBef>
              <a:spcAft>
                <a:spcPts val="0"/>
              </a:spcAft>
              <a:buNone/>
            </a:pPr>
            <a:r>
              <a:rPr lang="en-US" sz="1500" b="1">
                <a:solidFill>
                  <a:srgbClr val="535353"/>
                </a:solidFill>
                <a:latin typeface="Open Sans"/>
                <a:ea typeface="Open Sans"/>
                <a:cs typeface="Open Sans"/>
                <a:sym typeface="Open Sans"/>
              </a:rPr>
              <a:t>PPT 2 -</a:t>
            </a:r>
            <a:endParaRPr/>
          </a:p>
        </p:txBody>
      </p:sp>
      <p:sp>
        <p:nvSpPr>
          <p:cNvPr id="98" name="Google Shape;98;p14"/>
          <p:cNvSpPr/>
          <p:nvPr/>
        </p:nvSpPr>
        <p:spPr>
          <a:xfrm>
            <a:off x="10769600" y="6756400"/>
            <a:ext cx="939800" cy="101600"/>
          </a:xfrm>
          <a:prstGeom prst="rect">
            <a:avLst/>
          </a:prstGeom>
          <a:solidFill>
            <a:srgbClr val="C00000"/>
          </a:solidFill>
          <a:ln>
            <a:noFill/>
          </a:ln>
        </p:spPr>
        <p:txBody>
          <a:bodyPr spcFirstLastPara="1" wrap="square" lIns="39125" tIns="39125" rIns="39125" bIns="39125"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9" name="Google Shape;99;p14"/>
          <p:cNvSpPr txBox="1">
            <a:spLocks noGrp="1"/>
          </p:cNvSpPr>
          <p:nvPr>
            <p:ph type="sldNum" idx="12"/>
          </p:nvPr>
        </p:nvSpPr>
        <p:spPr>
          <a:xfrm>
            <a:off x="11438930" y="6406669"/>
            <a:ext cx="193372" cy="338635"/>
          </a:xfrm>
          <a:prstGeom prst="rect">
            <a:avLst/>
          </a:prstGeom>
          <a:noFill/>
          <a:ln>
            <a:noFill/>
          </a:ln>
        </p:spPr>
        <p:txBody>
          <a:bodyPr spcFirstLastPara="1" wrap="square" lIns="78275" tIns="78275" rIns="78275" bIns="78275" anchor="t" anchorCtr="0">
            <a:noAutofit/>
          </a:bodyPr>
          <a:lstStyle/>
          <a:p>
            <a:pPr marL="0" lvl="0" indent="0" algn="ctr" rtl="0">
              <a:spcBef>
                <a:spcPts val="0"/>
              </a:spcBef>
              <a:spcAft>
                <a:spcPts val="0"/>
              </a:spcAft>
              <a:buNone/>
            </a:pPr>
            <a:fld id="{00000000-1234-1234-1234-123412341234}" type="slidenum">
              <a:rPr lang="en-US"/>
              <a:t>1</a:t>
            </a:fld>
            <a:endParaRPr/>
          </a:p>
        </p:txBody>
      </p:sp>
      <p:sp>
        <p:nvSpPr>
          <p:cNvPr id="100" name="Google Shape;100;p14"/>
          <p:cNvSpPr/>
          <p:nvPr/>
        </p:nvSpPr>
        <p:spPr>
          <a:xfrm>
            <a:off x="-213984" y="-32004"/>
            <a:ext cx="12405983" cy="6870701"/>
          </a:xfrm>
          <a:prstGeom prst="rect">
            <a:avLst/>
          </a:prstGeom>
          <a:solidFill>
            <a:srgbClr val="535353">
              <a:alpha val="60000"/>
            </a:srgbClr>
          </a:solidFill>
          <a:ln>
            <a:noFill/>
          </a:ln>
        </p:spPr>
        <p:txBody>
          <a:bodyPr spcFirstLastPara="1" wrap="square" lIns="39125" tIns="39125" rIns="39125" bIns="39125"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pic>
        <p:nvPicPr>
          <p:cNvPr id="101" name="Google Shape;101;p14" descr="Image"/>
          <p:cNvPicPr preferRelativeResize="0"/>
          <p:nvPr/>
        </p:nvPicPr>
        <p:blipFill rotWithShape="1">
          <a:blip r:embed="rId4">
            <a:alphaModFix amt="90000"/>
          </a:blip>
          <a:srcRect l="50481"/>
          <a:stretch/>
        </p:blipFill>
        <p:spPr>
          <a:xfrm>
            <a:off x="-24680" y="2539280"/>
            <a:ext cx="9809469" cy="1310120"/>
          </a:xfrm>
          <a:prstGeom prst="rect">
            <a:avLst/>
          </a:prstGeom>
          <a:noFill/>
          <a:ln>
            <a:noFill/>
          </a:ln>
        </p:spPr>
      </p:pic>
      <p:sp>
        <p:nvSpPr>
          <p:cNvPr id="103" name="Google Shape;103;p14"/>
          <p:cNvSpPr/>
          <p:nvPr/>
        </p:nvSpPr>
        <p:spPr>
          <a:xfrm flipH="1">
            <a:off x="0" y="5596930"/>
            <a:ext cx="12192000" cy="1261071"/>
          </a:xfrm>
          <a:custGeom>
            <a:avLst/>
            <a:gdLst/>
            <a:ahLst/>
            <a:cxnLst/>
            <a:rect l="l" t="t" r="r" b="b"/>
            <a:pathLst>
              <a:path w="21600" h="21600" extrusionOk="0">
                <a:moveTo>
                  <a:pt x="0" y="0"/>
                </a:moveTo>
                <a:lnTo>
                  <a:pt x="0" y="21600"/>
                </a:lnTo>
                <a:lnTo>
                  <a:pt x="21600" y="21600"/>
                </a:lnTo>
                <a:lnTo>
                  <a:pt x="21600" y="0"/>
                </a:lnTo>
                <a:lnTo>
                  <a:pt x="19934" y="0"/>
                </a:lnTo>
                <a:lnTo>
                  <a:pt x="19328" y="7094"/>
                </a:lnTo>
                <a:lnTo>
                  <a:pt x="18721" y="0"/>
                </a:lnTo>
                <a:lnTo>
                  <a:pt x="0" y="0"/>
                </a:lnTo>
                <a:close/>
              </a:path>
            </a:pathLst>
          </a:custGeom>
          <a:solidFill>
            <a:srgbClr val="FFFFFF"/>
          </a:solidFill>
          <a:ln>
            <a:noFill/>
          </a:ln>
        </p:spPr>
        <p:txBody>
          <a:bodyPr spcFirstLastPara="1" wrap="square" lIns="39125" tIns="39125" rIns="39125" bIns="39125"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04" name="Google Shape;104;p14"/>
          <p:cNvSpPr txBox="1"/>
          <p:nvPr/>
        </p:nvSpPr>
        <p:spPr>
          <a:xfrm>
            <a:off x="209691" y="2539280"/>
            <a:ext cx="9391509" cy="1310120"/>
          </a:xfrm>
          <a:prstGeom prst="rect">
            <a:avLst/>
          </a:prstGeom>
          <a:noFill/>
          <a:ln>
            <a:noFill/>
          </a:ln>
        </p:spPr>
        <p:txBody>
          <a:bodyPr spcFirstLastPara="1" wrap="square" lIns="39125" tIns="39125" rIns="39125" bIns="39125" anchor="t" anchorCtr="0">
            <a:spAutoFit/>
          </a:bodyPr>
          <a:lstStyle/>
          <a:p>
            <a:pPr>
              <a:buNone/>
            </a:pPr>
            <a:r>
              <a:rPr lang="en-US" sz="4000" b="1" dirty="0">
                <a:latin typeface="Open Sans"/>
              </a:rPr>
              <a:t>PSYCHOSOCIAL CARE FOR AFFTECTED SCHOOL CHILDREN</a:t>
            </a:r>
            <a:endParaRPr lang="en-US" sz="4000" dirty="0">
              <a:latin typeface="Open Sans"/>
            </a:endParaRPr>
          </a:p>
        </p:txBody>
      </p:sp>
      <p:pic>
        <p:nvPicPr>
          <p:cNvPr id="16" name="Picture 15"/>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209692" y="190107"/>
            <a:ext cx="1369192" cy="955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10769600" y="190107"/>
            <a:ext cx="1041400" cy="955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68A75DE6-EF75-2AD2-9446-0AE88A2DFBA8}"/>
              </a:ext>
            </a:extLst>
          </p:cNvPr>
          <p:cNvSpPr txBox="1"/>
          <p:nvPr/>
        </p:nvSpPr>
        <p:spPr>
          <a:xfrm>
            <a:off x="7575283" y="5766744"/>
            <a:ext cx="4818000" cy="369332"/>
          </a:xfrm>
          <a:prstGeom prst="rect">
            <a:avLst/>
          </a:prstGeom>
          <a:noFill/>
        </p:spPr>
        <p:txBody>
          <a:bodyPr wrap="square">
            <a:spAutoFit/>
          </a:bodyPr>
          <a:lstStyle/>
          <a:p>
            <a:r>
              <a:rPr lang="en-IN" b="1" dirty="0">
                <a:effectLst/>
                <a:latin typeface="Verdana" panose="020B0604030504040204" pitchFamily="34" charset="0"/>
                <a:ea typeface="Verdana" panose="020B0604030504040204" pitchFamily="34" charset="0"/>
                <a:cs typeface="Mangal" panose="02040503050203030202" pitchFamily="18" charset="0"/>
              </a:rPr>
              <a:t>Presented by:- Amit Kumar, AC</a:t>
            </a:r>
            <a:endParaRPr lang="en-US" b="1"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8829850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8" name="Rectangle 25"/>
          <p:cNvSpPr/>
          <p:nvPr/>
        </p:nvSpPr>
        <p:spPr>
          <a:xfrm>
            <a:off x="4495800" y="2286000"/>
            <a:ext cx="7315199" cy="2554545"/>
          </a:xfrm>
          <a:prstGeom prst="rect">
            <a:avLst/>
          </a:prstGeom>
        </p:spPr>
        <p:txBody>
          <a:bodyPr wrap="square">
            <a:spAutoFit/>
          </a:bodyPr>
          <a:lstStyle/>
          <a:p>
            <a:pPr marL="0" lvl="1" algn="just">
              <a:spcAft>
                <a:spcPts val="1200"/>
              </a:spcAft>
            </a:pPr>
            <a:r>
              <a:rPr lang="en-US" sz="2400" dirty="0">
                <a:latin typeface="Open Sans"/>
              </a:rPr>
              <a:t>About 8% land is vulnerable to cyclone.</a:t>
            </a:r>
          </a:p>
          <a:p>
            <a:pPr marL="0" lvl="1" algn="just">
              <a:spcAft>
                <a:spcPts val="1200"/>
              </a:spcAft>
            </a:pPr>
            <a:r>
              <a:rPr lang="en-US" sz="2400" dirty="0">
                <a:latin typeface="Open Sans"/>
              </a:rPr>
              <a:t>Coastline close to 5,700 Km is prone to Cyclone. </a:t>
            </a:r>
          </a:p>
          <a:p>
            <a:pPr marL="0" lvl="1" algn="just">
              <a:spcAft>
                <a:spcPts val="1200"/>
              </a:spcAft>
            </a:pPr>
            <a:r>
              <a:rPr lang="en-US" sz="2400" dirty="0">
                <a:latin typeface="Open Sans"/>
              </a:rPr>
              <a:t>Further, the vulnerability to Chemical,</a:t>
            </a:r>
          </a:p>
          <a:p>
            <a:pPr marL="0" lvl="1" algn="just">
              <a:spcAft>
                <a:spcPts val="1200"/>
              </a:spcAft>
            </a:pPr>
            <a:r>
              <a:rPr lang="en-US" sz="2400" dirty="0">
                <a:latin typeface="Open Sans"/>
              </a:rPr>
              <a:t>   Biological, Radiological and Nuclear</a:t>
            </a:r>
          </a:p>
          <a:p>
            <a:pPr marL="0" lvl="1" algn="just">
              <a:spcAft>
                <a:spcPts val="1200"/>
              </a:spcAft>
            </a:pPr>
            <a:r>
              <a:rPr lang="en-US" sz="2400" dirty="0">
                <a:latin typeface="Open Sans"/>
              </a:rPr>
              <a:t>   (CBRN) emergencies have also increased</a:t>
            </a:r>
          </a:p>
        </p:txBody>
      </p:sp>
      <p:sp>
        <p:nvSpPr>
          <p:cNvPr id="1048669" name="Rounded Rectangle 10"/>
          <p:cNvSpPr/>
          <p:nvPr/>
        </p:nvSpPr>
        <p:spPr>
          <a:xfrm>
            <a:off x="152400" y="2286000"/>
            <a:ext cx="4127325" cy="2438400"/>
          </a:xfrm>
          <a:prstGeom prst="roundRect">
            <a:avLst>
              <a:gd name="adj" fmla="val 50000"/>
            </a:avLst>
          </a:pr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4000" b="1" dirty="0">
                <a:solidFill>
                  <a:schemeClr val="tx1"/>
                </a:solidFill>
                <a:latin typeface="Open Sans"/>
                <a:cs typeface="Arial" pitchFamily="34" charset="0"/>
              </a:rPr>
              <a:t>India’s vulnerability profile to disaster</a:t>
            </a:r>
            <a:endParaRPr lang="en-US" sz="4000" dirty="0">
              <a:solidFill>
                <a:schemeClr val="tx1"/>
              </a:solidFill>
              <a:latin typeface="Open Sans"/>
            </a:endParaRPr>
          </a:p>
        </p:txBody>
      </p:sp>
      <p:grpSp>
        <p:nvGrpSpPr>
          <p:cNvPr id="9" name="Group 21"/>
          <p:cNvGrpSpPr/>
          <p:nvPr/>
        </p:nvGrpSpPr>
        <p:grpSpPr>
          <a:xfrm>
            <a:off x="1714497" y="3749484"/>
            <a:ext cx="10020302" cy="772489"/>
            <a:chOff x="17064" y="1676400"/>
            <a:chExt cx="8898337" cy="990600"/>
          </a:xfrm>
        </p:grpSpPr>
        <p:sp>
          <p:nvSpPr>
            <p:cNvPr id="10" name="Rectangle 22"/>
            <p:cNvSpPr/>
            <p:nvPr/>
          </p:nvSpPr>
          <p:spPr>
            <a:xfrm>
              <a:off x="17064" y="1925163"/>
              <a:ext cx="8898337" cy="670950"/>
            </a:xfrm>
            <a:prstGeom prst="rect">
              <a:avLst/>
            </a:prstGeom>
          </p:spPr>
          <p:txBody>
            <a:bodyPr wrap="square">
              <a:spAutoFit/>
            </a:bodyPr>
            <a:lstStyle/>
            <a:p>
              <a:pPr marL="0" lvl="1" algn="just">
                <a:spcAft>
                  <a:spcPts val="1200"/>
                </a:spcAft>
              </a:pPr>
              <a:r>
                <a:rPr lang="en-US" sz="2800" dirty="0">
                  <a:latin typeface="Bookman Old Style" panose="02050604050505020204" pitchFamily="18" charset="0"/>
                </a:rPr>
                <a:t>.</a:t>
              </a:r>
            </a:p>
          </p:txBody>
        </p:sp>
        <p:sp>
          <p:nvSpPr>
            <p:cNvPr id="12" name="Rounded Rectangle 24"/>
            <p:cNvSpPr/>
            <p:nvPr/>
          </p:nvSpPr>
          <p:spPr>
            <a:xfrm>
              <a:off x="152401" y="1676400"/>
              <a:ext cx="8763000" cy="990600"/>
            </a:xfrm>
            <a:prstGeom prst="roundRect">
              <a:avLst>
                <a:gd name="adj" fmla="val 2457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 name="Picture 1" descr="A logo with a lion and a circle with a red ribbon&#10;&#10;AI-generated content may be incorrect.">
            <a:extLst>
              <a:ext uri="{FF2B5EF4-FFF2-40B4-BE49-F238E27FC236}">
                <a16:creationId xmlns:a16="http://schemas.microsoft.com/office/drawing/2014/main" id="{7FCA8B02-12B6-2509-7DEB-05C5369FEFE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18118" r="22639"/>
          <a:stretch>
            <a:fillRect/>
          </a:stretch>
        </p:blipFill>
        <p:spPr bwMode="auto">
          <a:xfrm>
            <a:off x="10972800" y="44450"/>
            <a:ext cx="112217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A logo with text on it&#10;&#10;AI-generated content may be incorrect.">
            <a:extLst>
              <a:ext uri="{FF2B5EF4-FFF2-40B4-BE49-F238E27FC236}">
                <a16:creationId xmlns:a16="http://schemas.microsoft.com/office/drawing/2014/main" id="{B2BEF1F7-6A7A-A068-27BA-B6A82A6B0F1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1962" y="126538"/>
            <a:ext cx="1037892" cy="86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52400" y="167579"/>
            <a:ext cx="1828800" cy="1198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0685488" y="0"/>
            <a:ext cx="1434151" cy="1362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48668">
                                            <p:txEl>
                                              <p:pRg st="0" end="0"/>
                                            </p:txEl>
                                          </p:spTgt>
                                        </p:tgtEl>
                                        <p:attrNameLst>
                                          <p:attrName>style.visibility</p:attrName>
                                        </p:attrNameLst>
                                      </p:cBhvr>
                                      <p:to>
                                        <p:strVal val="visible"/>
                                      </p:to>
                                    </p:set>
                                    <p:animEffect transition="in" filter="wipe(down)">
                                      <p:cBhvr>
                                        <p:cTn id="7" dur="580">
                                          <p:stCondLst>
                                            <p:cond delay="0"/>
                                          </p:stCondLst>
                                        </p:cTn>
                                        <p:tgtEl>
                                          <p:spTgt spid="1048668">
                                            <p:txEl>
                                              <p:pRg st="0" end="0"/>
                                            </p:txEl>
                                          </p:spTgt>
                                        </p:tgtEl>
                                      </p:cBhvr>
                                    </p:animEffect>
                                    <p:anim calcmode="lin" valueType="num">
                                      <p:cBhvr>
                                        <p:cTn id="8" dur="1822" tmFilter="0,0; 0.14,0.36; 0.43,0.73; 0.71,0.91; 1.0,1.0">
                                          <p:stCondLst>
                                            <p:cond delay="0"/>
                                          </p:stCondLst>
                                        </p:cTn>
                                        <p:tgtEl>
                                          <p:spTgt spid="1048668">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48668">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48668">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48668">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48668">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1048668">
                                            <p:txEl>
                                              <p:pRg st="0" end="0"/>
                                            </p:txEl>
                                          </p:spTgt>
                                        </p:tgtEl>
                                      </p:cBhvr>
                                      <p:to x="100000" y="60000"/>
                                    </p:animScale>
                                    <p:animScale>
                                      <p:cBhvr>
                                        <p:cTn id="14" dur="166" decel="50000">
                                          <p:stCondLst>
                                            <p:cond delay="676"/>
                                          </p:stCondLst>
                                        </p:cTn>
                                        <p:tgtEl>
                                          <p:spTgt spid="1048668">
                                            <p:txEl>
                                              <p:pRg st="0" end="0"/>
                                            </p:txEl>
                                          </p:spTgt>
                                        </p:tgtEl>
                                      </p:cBhvr>
                                      <p:to x="100000" y="100000"/>
                                    </p:animScale>
                                    <p:animScale>
                                      <p:cBhvr>
                                        <p:cTn id="15" dur="26">
                                          <p:stCondLst>
                                            <p:cond delay="1312"/>
                                          </p:stCondLst>
                                        </p:cTn>
                                        <p:tgtEl>
                                          <p:spTgt spid="1048668">
                                            <p:txEl>
                                              <p:pRg st="0" end="0"/>
                                            </p:txEl>
                                          </p:spTgt>
                                        </p:tgtEl>
                                      </p:cBhvr>
                                      <p:to x="100000" y="80000"/>
                                    </p:animScale>
                                    <p:animScale>
                                      <p:cBhvr>
                                        <p:cTn id="16" dur="166" decel="50000">
                                          <p:stCondLst>
                                            <p:cond delay="1338"/>
                                          </p:stCondLst>
                                        </p:cTn>
                                        <p:tgtEl>
                                          <p:spTgt spid="1048668">
                                            <p:txEl>
                                              <p:pRg st="0" end="0"/>
                                            </p:txEl>
                                          </p:spTgt>
                                        </p:tgtEl>
                                      </p:cBhvr>
                                      <p:to x="100000" y="100000"/>
                                    </p:animScale>
                                    <p:animScale>
                                      <p:cBhvr>
                                        <p:cTn id="17" dur="26">
                                          <p:stCondLst>
                                            <p:cond delay="1642"/>
                                          </p:stCondLst>
                                        </p:cTn>
                                        <p:tgtEl>
                                          <p:spTgt spid="1048668">
                                            <p:txEl>
                                              <p:pRg st="0" end="0"/>
                                            </p:txEl>
                                          </p:spTgt>
                                        </p:tgtEl>
                                      </p:cBhvr>
                                      <p:to x="100000" y="90000"/>
                                    </p:animScale>
                                    <p:animScale>
                                      <p:cBhvr>
                                        <p:cTn id="18" dur="166" decel="50000">
                                          <p:stCondLst>
                                            <p:cond delay="1668"/>
                                          </p:stCondLst>
                                        </p:cTn>
                                        <p:tgtEl>
                                          <p:spTgt spid="1048668">
                                            <p:txEl>
                                              <p:pRg st="0" end="0"/>
                                            </p:txEl>
                                          </p:spTgt>
                                        </p:tgtEl>
                                      </p:cBhvr>
                                      <p:to x="100000" y="100000"/>
                                    </p:animScale>
                                    <p:animScale>
                                      <p:cBhvr>
                                        <p:cTn id="19" dur="26">
                                          <p:stCondLst>
                                            <p:cond delay="1808"/>
                                          </p:stCondLst>
                                        </p:cTn>
                                        <p:tgtEl>
                                          <p:spTgt spid="1048668">
                                            <p:txEl>
                                              <p:pRg st="0" end="0"/>
                                            </p:txEl>
                                          </p:spTgt>
                                        </p:tgtEl>
                                      </p:cBhvr>
                                      <p:to x="100000" y="95000"/>
                                    </p:animScale>
                                    <p:animScale>
                                      <p:cBhvr>
                                        <p:cTn id="20" dur="166" decel="50000">
                                          <p:stCondLst>
                                            <p:cond delay="1834"/>
                                          </p:stCondLst>
                                        </p:cTn>
                                        <p:tgtEl>
                                          <p:spTgt spid="1048668">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1048668">
                                            <p:txEl>
                                              <p:pRg st="1" end="1"/>
                                            </p:txEl>
                                          </p:spTgt>
                                        </p:tgtEl>
                                        <p:attrNameLst>
                                          <p:attrName>style.visibility</p:attrName>
                                        </p:attrNameLst>
                                      </p:cBhvr>
                                      <p:to>
                                        <p:strVal val="visible"/>
                                      </p:to>
                                    </p:set>
                                    <p:animEffect transition="in" filter="wipe(down)">
                                      <p:cBhvr>
                                        <p:cTn id="25" dur="580">
                                          <p:stCondLst>
                                            <p:cond delay="0"/>
                                          </p:stCondLst>
                                        </p:cTn>
                                        <p:tgtEl>
                                          <p:spTgt spid="1048668">
                                            <p:txEl>
                                              <p:pRg st="1" end="1"/>
                                            </p:txEl>
                                          </p:spTgt>
                                        </p:tgtEl>
                                      </p:cBhvr>
                                    </p:animEffect>
                                    <p:anim calcmode="lin" valueType="num">
                                      <p:cBhvr>
                                        <p:cTn id="26" dur="1822" tmFilter="0,0; 0.14,0.36; 0.43,0.73; 0.71,0.91; 1.0,1.0">
                                          <p:stCondLst>
                                            <p:cond delay="0"/>
                                          </p:stCondLst>
                                        </p:cTn>
                                        <p:tgtEl>
                                          <p:spTgt spid="1048668">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048668">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048668">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048668">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048668">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1048668">
                                            <p:txEl>
                                              <p:pRg st="1" end="1"/>
                                            </p:txEl>
                                          </p:spTgt>
                                        </p:tgtEl>
                                      </p:cBhvr>
                                      <p:to x="100000" y="60000"/>
                                    </p:animScale>
                                    <p:animScale>
                                      <p:cBhvr>
                                        <p:cTn id="32" dur="166" decel="50000">
                                          <p:stCondLst>
                                            <p:cond delay="676"/>
                                          </p:stCondLst>
                                        </p:cTn>
                                        <p:tgtEl>
                                          <p:spTgt spid="1048668">
                                            <p:txEl>
                                              <p:pRg st="1" end="1"/>
                                            </p:txEl>
                                          </p:spTgt>
                                        </p:tgtEl>
                                      </p:cBhvr>
                                      <p:to x="100000" y="100000"/>
                                    </p:animScale>
                                    <p:animScale>
                                      <p:cBhvr>
                                        <p:cTn id="33" dur="26">
                                          <p:stCondLst>
                                            <p:cond delay="1312"/>
                                          </p:stCondLst>
                                        </p:cTn>
                                        <p:tgtEl>
                                          <p:spTgt spid="1048668">
                                            <p:txEl>
                                              <p:pRg st="1" end="1"/>
                                            </p:txEl>
                                          </p:spTgt>
                                        </p:tgtEl>
                                      </p:cBhvr>
                                      <p:to x="100000" y="80000"/>
                                    </p:animScale>
                                    <p:animScale>
                                      <p:cBhvr>
                                        <p:cTn id="34" dur="166" decel="50000">
                                          <p:stCondLst>
                                            <p:cond delay="1338"/>
                                          </p:stCondLst>
                                        </p:cTn>
                                        <p:tgtEl>
                                          <p:spTgt spid="1048668">
                                            <p:txEl>
                                              <p:pRg st="1" end="1"/>
                                            </p:txEl>
                                          </p:spTgt>
                                        </p:tgtEl>
                                      </p:cBhvr>
                                      <p:to x="100000" y="100000"/>
                                    </p:animScale>
                                    <p:animScale>
                                      <p:cBhvr>
                                        <p:cTn id="35" dur="26">
                                          <p:stCondLst>
                                            <p:cond delay="1642"/>
                                          </p:stCondLst>
                                        </p:cTn>
                                        <p:tgtEl>
                                          <p:spTgt spid="1048668">
                                            <p:txEl>
                                              <p:pRg st="1" end="1"/>
                                            </p:txEl>
                                          </p:spTgt>
                                        </p:tgtEl>
                                      </p:cBhvr>
                                      <p:to x="100000" y="90000"/>
                                    </p:animScale>
                                    <p:animScale>
                                      <p:cBhvr>
                                        <p:cTn id="36" dur="166" decel="50000">
                                          <p:stCondLst>
                                            <p:cond delay="1668"/>
                                          </p:stCondLst>
                                        </p:cTn>
                                        <p:tgtEl>
                                          <p:spTgt spid="1048668">
                                            <p:txEl>
                                              <p:pRg st="1" end="1"/>
                                            </p:txEl>
                                          </p:spTgt>
                                        </p:tgtEl>
                                      </p:cBhvr>
                                      <p:to x="100000" y="100000"/>
                                    </p:animScale>
                                    <p:animScale>
                                      <p:cBhvr>
                                        <p:cTn id="37" dur="26">
                                          <p:stCondLst>
                                            <p:cond delay="1808"/>
                                          </p:stCondLst>
                                        </p:cTn>
                                        <p:tgtEl>
                                          <p:spTgt spid="1048668">
                                            <p:txEl>
                                              <p:pRg st="1" end="1"/>
                                            </p:txEl>
                                          </p:spTgt>
                                        </p:tgtEl>
                                      </p:cBhvr>
                                      <p:to x="100000" y="95000"/>
                                    </p:animScale>
                                    <p:animScale>
                                      <p:cBhvr>
                                        <p:cTn id="38" dur="166" decel="50000">
                                          <p:stCondLst>
                                            <p:cond delay="1834"/>
                                          </p:stCondLst>
                                        </p:cTn>
                                        <p:tgtEl>
                                          <p:spTgt spid="1048668">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1048668">
                                            <p:txEl>
                                              <p:pRg st="2" end="2"/>
                                            </p:txEl>
                                          </p:spTgt>
                                        </p:tgtEl>
                                        <p:attrNameLst>
                                          <p:attrName>style.visibility</p:attrName>
                                        </p:attrNameLst>
                                      </p:cBhvr>
                                      <p:to>
                                        <p:strVal val="visible"/>
                                      </p:to>
                                    </p:set>
                                    <p:animEffect transition="in" filter="wipe(down)">
                                      <p:cBhvr>
                                        <p:cTn id="43" dur="580">
                                          <p:stCondLst>
                                            <p:cond delay="0"/>
                                          </p:stCondLst>
                                        </p:cTn>
                                        <p:tgtEl>
                                          <p:spTgt spid="1048668">
                                            <p:txEl>
                                              <p:pRg st="2" end="2"/>
                                            </p:txEl>
                                          </p:spTgt>
                                        </p:tgtEl>
                                      </p:cBhvr>
                                    </p:animEffect>
                                    <p:anim calcmode="lin" valueType="num">
                                      <p:cBhvr>
                                        <p:cTn id="44" dur="1822" tmFilter="0,0; 0.14,0.36; 0.43,0.73; 0.71,0.91; 1.0,1.0">
                                          <p:stCondLst>
                                            <p:cond delay="0"/>
                                          </p:stCondLst>
                                        </p:cTn>
                                        <p:tgtEl>
                                          <p:spTgt spid="1048668">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048668">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048668">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048668">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048668">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1048668">
                                            <p:txEl>
                                              <p:pRg st="2" end="2"/>
                                            </p:txEl>
                                          </p:spTgt>
                                        </p:tgtEl>
                                      </p:cBhvr>
                                      <p:to x="100000" y="60000"/>
                                    </p:animScale>
                                    <p:animScale>
                                      <p:cBhvr>
                                        <p:cTn id="50" dur="166" decel="50000">
                                          <p:stCondLst>
                                            <p:cond delay="676"/>
                                          </p:stCondLst>
                                        </p:cTn>
                                        <p:tgtEl>
                                          <p:spTgt spid="1048668">
                                            <p:txEl>
                                              <p:pRg st="2" end="2"/>
                                            </p:txEl>
                                          </p:spTgt>
                                        </p:tgtEl>
                                      </p:cBhvr>
                                      <p:to x="100000" y="100000"/>
                                    </p:animScale>
                                    <p:animScale>
                                      <p:cBhvr>
                                        <p:cTn id="51" dur="26">
                                          <p:stCondLst>
                                            <p:cond delay="1312"/>
                                          </p:stCondLst>
                                        </p:cTn>
                                        <p:tgtEl>
                                          <p:spTgt spid="1048668">
                                            <p:txEl>
                                              <p:pRg st="2" end="2"/>
                                            </p:txEl>
                                          </p:spTgt>
                                        </p:tgtEl>
                                      </p:cBhvr>
                                      <p:to x="100000" y="80000"/>
                                    </p:animScale>
                                    <p:animScale>
                                      <p:cBhvr>
                                        <p:cTn id="52" dur="166" decel="50000">
                                          <p:stCondLst>
                                            <p:cond delay="1338"/>
                                          </p:stCondLst>
                                        </p:cTn>
                                        <p:tgtEl>
                                          <p:spTgt spid="1048668">
                                            <p:txEl>
                                              <p:pRg st="2" end="2"/>
                                            </p:txEl>
                                          </p:spTgt>
                                        </p:tgtEl>
                                      </p:cBhvr>
                                      <p:to x="100000" y="100000"/>
                                    </p:animScale>
                                    <p:animScale>
                                      <p:cBhvr>
                                        <p:cTn id="53" dur="26">
                                          <p:stCondLst>
                                            <p:cond delay="1642"/>
                                          </p:stCondLst>
                                        </p:cTn>
                                        <p:tgtEl>
                                          <p:spTgt spid="1048668">
                                            <p:txEl>
                                              <p:pRg st="2" end="2"/>
                                            </p:txEl>
                                          </p:spTgt>
                                        </p:tgtEl>
                                      </p:cBhvr>
                                      <p:to x="100000" y="90000"/>
                                    </p:animScale>
                                    <p:animScale>
                                      <p:cBhvr>
                                        <p:cTn id="54" dur="166" decel="50000">
                                          <p:stCondLst>
                                            <p:cond delay="1668"/>
                                          </p:stCondLst>
                                        </p:cTn>
                                        <p:tgtEl>
                                          <p:spTgt spid="1048668">
                                            <p:txEl>
                                              <p:pRg st="2" end="2"/>
                                            </p:txEl>
                                          </p:spTgt>
                                        </p:tgtEl>
                                      </p:cBhvr>
                                      <p:to x="100000" y="100000"/>
                                    </p:animScale>
                                    <p:animScale>
                                      <p:cBhvr>
                                        <p:cTn id="55" dur="26">
                                          <p:stCondLst>
                                            <p:cond delay="1808"/>
                                          </p:stCondLst>
                                        </p:cTn>
                                        <p:tgtEl>
                                          <p:spTgt spid="1048668">
                                            <p:txEl>
                                              <p:pRg st="2" end="2"/>
                                            </p:txEl>
                                          </p:spTgt>
                                        </p:tgtEl>
                                      </p:cBhvr>
                                      <p:to x="100000" y="95000"/>
                                    </p:animScale>
                                    <p:animScale>
                                      <p:cBhvr>
                                        <p:cTn id="56" dur="166" decel="50000">
                                          <p:stCondLst>
                                            <p:cond delay="1834"/>
                                          </p:stCondLst>
                                        </p:cTn>
                                        <p:tgtEl>
                                          <p:spTgt spid="1048668">
                                            <p:txEl>
                                              <p:pRg st="2" end="2"/>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1048668">
                                            <p:txEl>
                                              <p:pRg st="3" end="3"/>
                                            </p:txEl>
                                          </p:spTgt>
                                        </p:tgtEl>
                                        <p:attrNameLst>
                                          <p:attrName>style.visibility</p:attrName>
                                        </p:attrNameLst>
                                      </p:cBhvr>
                                      <p:to>
                                        <p:strVal val="visible"/>
                                      </p:to>
                                    </p:set>
                                    <p:animEffect transition="in" filter="wipe(down)">
                                      <p:cBhvr>
                                        <p:cTn id="61" dur="580">
                                          <p:stCondLst>
                                            <p:cond delay="0"/>
                                          </p:stCondLst>
                                        </p:cTn>
                                        <p:tgtEl>
                                          <p:spTgt spid="1048668">
                                            <p:txEl>
                                              <p:pRg st="3" end="3"/>
                                            </p:txEl>
                                          </p:spTgt>
                                        </p:tgtEl>
                                      </p:cBhvr>
                                    </p:animEffect>
                                    <p:anim calcmode="lin" valueType="num">
                                      <p:cBhvr>
                                        <p:cTn id="62" dur="1822" tmFilter="0,0; 0.14,0.36; 0.43,0.73; 0.71,0.91; 1.0,1.0">
                                          <p:stCondLst>
                                            <p:cond delay="0"/>
                                          </p:stCondLst>
                                        </p:cTn>
                                        <p:tgtEl>
                                          <p:spTgt spid="1048668">
                                            <p:txEl>
                                              <p:pRg st="3" end="3"/>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048668">
                                            <p:txEl>
                                              <p:pRg st="3" end="3"/>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048668">
                                            <p:txEl>
                                              <p:pRg st="3" end="3"/>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048668">
                                            <p:txEl>
                                              <p:pRg st="3" end="3"/>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048668">
                                            <p:txEl>
                                              <p:pRg st="3" end="3"/>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1048668">
                                            <p:txEl>
                                              <p:pRg st="3" end="3"/>
                                            </p:txEl>
                                          </p:spTgt>
                                        </p:tgtEl>
                                      </p:cBhvr>
                                      <p:to x="100000" y="60000"/>
                                    </p:animScale>
                                    <p:animScale>
                                      <p:cBhvr>
                                        <p:cTn id="68" dur="166" decel="50000">
                                          <p:stCondLst>
                                            <p:cond delay="676"/>
                                          </p:stCondLst>
                                        </p:cTn>
                                        <p:tgtEl>
                                          <p:spTgt spid="1048668">
                                            <p:txEl>
                                              <p:pRg st="3" end="3"/>
                                            </p:txEl>
                                          </p:spTgt>
                                        </p:tgtEl>
                                      </p:cBhvr>
                                      <p:to x="100000" y="100000"/>
                                    </p:animScale>
                                    <p:animScale>
                                      <p:cBhvr>
                                        <p:cTn id="69" dur="26">
                                          <p:stCondLst>
                                            <p:cond delay="1312"/>
                                          </p:stCondLst>
                                        </p:cTn>
                                        <p:tgtEl>
                                          <p:spTgt spid="1048668">
                                            <p:txEl>
                                              <p:pRg st="3" end="3"/>
                                            </p:txEl>
                                          </p:spTgt>
                                        </p:tgtEl>
                                      </p:cBhvr>
                                      <p:to x="100000" y="80000"/>
                                    </p:animScale>
                                    <p:animScale>
                                      <p:cBhvr>
                                        <p:cTn id="70" dur="166" decel="50000">
                                          <p:stCondLst>
                                            <p:cond delay="1338"/>
                                          </p:stCondLst>
                                        </p:cTn>
                                        <p:tgtEl>
                                          <p:spTgt spid="1048668">
                                            <p:txEl>
                                              <p:pRg st="3" end="3"/>
                                            </p:txEl>
                                          </p:spTgt>
                                        </p:tgtEl>
                                      </p:cBhvr>
                                      <p:to x="100000" y="100000"/>
                                    </p:animScale>
                                    <p:animScale>
                                      <p:cBhvr>
                                        <p:cTn id="71" dur="26">
                                          <p:stCondLst>
                                            <p:cond delay="1642"/>
                                          </p:stCondLst>
                                        </p:cTn>
                                        <p:tgtEl>
                                          <p:spTgt spid="1048668">
                                            <p:txEl>
                                              <p:pRg st="3" end="3"/>
                                            </p:txEl>
                                          </p:spTgt>
                                        </p:tgtEl>
                                      </p:cBhvr>
                                      <p:to x="100000" y="90000"/>
                                    </p:animScale>
                                    <p:animScale>
                                      <p:cBhvr>
                                        <p:cTn id="72" dur="166" decel="50000">
                                          <p:stCondLst>
                                            <p:cond delay="1668"/>
                                          </p:stCondLst>
                                        </p:cTn>
                                        <p:tgtEl>
                                          <p:spTgt spid="1048668">
                                            <p:txEl>
                                              <p:pRg st="3" end="3"/>
                                            </p:txEl>
                                          </p:spTgt>
                                        </p:tgtEl>
                                      </p:cBhvr>
                                      <p:to x="100000" y="100000"/>
                                    </p:animScale>
                                    <p:animScale>
                                      <p:cBhvr>
                                        <p:cTn id="73" dur="26">
                                          <p:stCondLst>
                                            <p:cond delay="1808"/>
                                          </p:stCondLst>
                                        </p:cTn>
                                        <p:tgtEl>
                                          <p:spTgt spid="1048668">
                                            <p:txEl>
                                              <p:pRg st="3" end="3"/>
                                            </p:txEl>
                                          </p:spTgt>
                                        </p:tgtEl>
                                      </p:cBhvr>
                                      <p:to x="100000" y="95000"/>
                                    </p:animScale>
                                    <p:animScale>
                                      <p:cBhvr>
                                        <p:cTn id="74" dur="166" decel="50000">
                                          <p:stCondLst>
                                            <p:cond delay="1834"/>
                                          </p:stCondLst>
                                        </p:cTn>
                                        <p:tgtEl>
                                          <p:spTgt spid="1048668">
                                            <p:txEl>
                                              <p:pRg st="3" end="3"/>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nodeType="clickEffect">
                                  <p:stCondLst>
                                    <p:cond delay="0"/>
                                  </p:stCondLst>
                                  <p:childTnLst>
                                    <p:set>
                                      <p:cBhvr>
                                        <p:cTn id="78" dur="1" fill="hold">
                                          <p:stCondLst>
                                            <p:cond delay="0"/>
                                          </p:stCondLst>
                                        </p:cTn>
                                        <p:tgtEl>
                                          <p:spTgt spid="1048668">
                                            <p:txEl>
                                              <p:pRg st="4" end="4"/>
                                            </p:txEl>
                                          </p:spTgt>
                                        </p:tgtEl>
                                        <p:attrNameLst>
                                          <p:attrName>style.visibility</p:attrName>
                                        </p:attrNameLst>
                                      </p:cBhvr>
                                      <p:to>
                                        <p:strVal val="visible"/>
                                      </p:to>
                                    </p:set>
                                    <p:animEffect transition="in" filter="wipe(down)">
                                      <p:cBhvr>
                                        <p:cTn id="79" dur="580">
                                          <p:stCondLst>
                                            <p:cond delay="0"/>
                                          </p:stCondLst>
                                        </p:cTn>
                                        <p:tgtEl>
                                          <p:spTgt spid="1048668">
                                            <p:txEl>
                                              <p:pRg st="4" end="4"/>
                                            </p:txEl>
                                          </p:spTgt>
                                        </p:tgtEl>
                                      </p:cBhvr>
                                    </p:animEffect>
                                    <p:anim calcmode="lin" valueType="num">
                                      <p:cBhvr>
                                        <p:cTn id="80" dur="1822" tmFilter="0,0; 0.14,0.36; 0.43,0.73; 0.71,0.91; 1.0,1.0">
                                          <p:stCondLst>
                                            <p:cond delay="0"/>
                                          </p:stCondLst>
                                        </p:cTn>
                                        <p:tgtEl>
                                          <p:spTgt spid="1048668">
                                            <p:txEl>
                                              <p:pRg st="4" end="4"/>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1048668">
                                            <p:txEl>
                                              <p:pRg st="4" end="4"/>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1048668">
                                            <p:txEl>
                                              <p:pRg st="4" end="4"/>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1048668">
                                            <p:txEl>
                                              <p:pRg st="4" end="4"/>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1048668">
                                            <p:txEl>
                                              <p:pRg st="4" end="4"/>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1048668">
                                            <p:txEl>
                                              <p:pRg st="4" end="4"/>
                                            </p:txEl>
                                          </p:spTgt>
                                        </p:tgtEl>
                                      </p:cBhvr>
                                      <p:to x="100000" y="60000"/>
                                    </p:animScale>
                                    <p:animScale>
                                      <p:cBhvr>
                                        <p:cTn id="86" dur="166" decel="50000">
                                          <p:stCondLst>
                                            <p:cond delay="676"/>
                                          </p:stCondLst>
                                        </p:cTn>
                                        <p:tgtEl>
                                          <p:spTgt spid="1048668">
                                            <p:txEl>
                                              <p:pRg st="4" end="4"/>
                                            </p:txEl>
                                          </p:spTgt>
                                        </p:tgtEl>
                                      </p:cBhvr>
                                      <p:to x="100000" y="100000"/>
                                    </p:animScale>
                                    <p:animScale>
                                      <p:cBhvr>
                                        <p:cTn id="87" dur="26">
                                          <p:stCondLst>
                                            <p:cond delay="1312"/>
                                          </p:stCondLst>
                                        </p:cTn>
                                        <p:tgtEl>
                                          <p:spTgt spid="1048668">
                                            <p:txEl>
                                              <p:pRg st="4" end="4"/>
                                            </p:txEl>
                                          </p:spTgt>
                                        </p:tgtEl>
                                      </p:cBhvr>
                                      <p:to x="100000" y="80000"/>
                                    </p:animScale>
                                    <p:animScale>
                                      <p:cBhvr>
                                        <p:cTn id="88" dur="166" decel="50000">
                                          <p:stCondLst>
                                            <p:cond delay="1338"/>
                                          </p:stCondLst>
                                        </p:cTn>
                                        <p:tgtEl>
                                          <p:spTgt spid="1048668">
                                            <p:txEl>
                                              <p:pRg st="4" end="4"/>
                                            </p:txEl>
                                          </p:spTgt>
                                        </p:tgtEl>
                                      </p:cBhvr>
                                      <p:to x="100000" y="100000"/>
                                    </p:animScale>
                                    <p:animScale>
                                      <p:cBhvr>
                                        <p:cTn id="89" dur="26">
                                          <p:stCondLst>
                                            <p:cond delay="1642"/>
                                          </p:stCondLst>
                                        </p:cTn>
                                        <p:tgtEl>
                                          <p:spTgt spid="1048668">
                                            <p:txEl>
                                              <p:pRg st="4" end="4"/>
                                            </p:txEl>
                                          </p:spTgt>
                                        </p:tgtEl>
                                      </p:cBhvr>
                                      <p:to x="100000" y="90000"/>
                                    </p:animScale>
                                    <p:animScale>
                                      <p:cBhvr>
                                        <p:cTn id="90" dur="166" decel="50000">
                                          <p:stCondLst>
                                            <p:cond delay="1668"/>
                                          </p:stCondLst>
                                        </p:cTn>
                                        <p:tgtEl>
                                          <p:spTgt spid="1048668">
                                            <p:txEl>
                                              <p:pRg st="4" end="4"/>
                                            </p:txEl>
                                          </p:spTgt>
                                        </p:tgtEl>
                                      </p:cBhvr>
                                      <p:to x="100000" y="100000"/>
                                    </p:animScale>
                                    <p:animScale>
                                      <p:cBhvr>
                                        <p:cTn id="91" dur="26">
                                          <p:stCondLst>
                                            <p:cond delay="1808"/>
                                          </p:stCondLst>
                                        </p:cTn>
                                        <p:tgtEl>
                                          <p:spTgt spid="1048668">
                                            <p:txEl>
                                              <p:pRg st="4" end="4"/>
                                            </p:txEl>
                                          </p:spTgt>
                                        </p:tgtEl>
                                      </p:cBhvr>
                                      <p:to x="100000" y="95000"/>
                                    </p:animScale>
                                    <p:animScale>
                                      <p:cBhvr>
                                        <p:cTn id="92" dur="166" decel="50000">
                                          <p:stCondLst>
                                            <p:cond delay="1834"/>
                                          </p:stCondLst>
                                        </p:cTn>
                                        <p:tgtEl>
                                          <p:spTgt spid="1048668">
                                            <p:txEl>
                                              <p:pRg st="4" end="4"/>
                                            </p:txEl>
                                          </p:spTgt>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nodeType="clickEffect">
                                  <p:stCondLst>
                                    <p:cond delay="0"/>
                                  </p:stCondLst>
                                  <p:childTnLst>
                                    <p:set>
                                      <p:cBhvr>
                                        <p:cTn id="96" dur="1" fill="hold">
                                          <p:stCondLst>
                                            <p:cond delay="0"/>
                                          </p:stCondLst>
                                        </p:cTn>
                                        <p:tgtEl>
                                          <p:spTgt spid="9"/>
                                        </p:tgtEl>
                                        <p:attrNameLst>
                                          <p:attrName>style.visibility</p:attrName>
                                        </p:attrNameLst>
                                      </p:cBhvr>
                                      <p:to>
                                        <p:strVal val="visible"/>
                                      </p:to>
                                    </p:set>
                                    <p:animEffect transition="in" filter="wipe(down)">
                                      <p:cBhvr>
                                        <p:cTn id="97" dur="580">
                                          <p:stCondLst>
                                            <p:cond delay="0"/>
                                          </p:stCondLst>
                                        </p:cTn>
                                        <p:tgtEl>
                                          <p:spTgt spid="9"/>
                                        </p:tgtEl>
                                      </p:cBhvr>
                                    </p:animEffect>
                                    <p:anim calcmode="lin" valueType="num">
                                      <p:cBhvr>
                                        <p:cTn id="9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03" dur="26">
                                          <p:stCondLst>
                                            <p:cond delay="650"/>
                                          </p:stCondLst>
                                        </p:cTn>
                                        <p:tgtEl>
                                          <p:spTgt spid="9"/>
                                        </p:tgtEl>
                                      </p:cBhvr>
                                      <p:to x="100000" y="60000"/>
                                    </p:animScale>
                                    <p:animScale>
                                      <p:cBhvr>
                                        <p:cTn id="104" dur="166" decel="50000">
                                          <p:stCondLst>
                                            <p:cond delay="676"/>
                                          </p:stCondLst>
                                        </p:cTn>
                                        <p:tgtEl>
                                          <p:spTgt spid="9"/>
                                        </p:tgtEl>
                                      </p:cBhvr>
                                      <p:to x="100000" y="100000"/>
                                    </p:animScale>
                                    <p:animScale>
                                      <p:cBhvr>
                                        <p:cTn id="105" dur="26">
                                          <p:stCondLst>
                                            <p:cond delay="1312"/>
                                          </p:stCondLst>
                                        </p:cTn>
                                        <p:tgtEl>
                                          <p:spTgt spid="9"/>
                                        </p:tgtEl>
                                      </p:cBhvr>
                                      <p:to x="100000" y="80000"/>
                                    </p:animScale>
                                    <p:animScale>
                                      <p:cBhvr>
                                        <p:cTn id="106" dur="166" decel="50000">
                                          <p:stCondLst>
                                            <p:cond delay="1338"/>
                                          </p:stCondLst>
                                        </p:cTn>
                                        <p:tgtEl>
                                          <p:spTgt spid="9"/>
                                        </p:tgtEl>
                                      </p:cBhvr>
                                      <p:to x="100000" y="100000"/>
                                    </p:animScale>
                                    <p:animScale>
                                      <p:cBhvr>
                                        <p:cTn id="107" dur="26">
                                          <p:stCondLst>
                                            <p:cond delay="1642"/>
                                          </p:stCondLst>
                                        </p:cTn>
                                        <p:tgtEl>
                                          <p:spTgt spid="9"/>
                                        </p:tgtEl>
                                      </p:cBhvr>
                                      <p:to x="100000" y="90000"/>
                                    </p:animScale>
                                    <p:animScale>
                                      <p:cBhvr>
                                        <p:cTn id="108" dur="166" decel="50000">
                                          <p:stCondLst>
                                            <p:cond delay="1668"/>
                                          </p:stCondLst>
                                        </p:cTn>
                                        <p:tgtEl>
                                          <p:spTgt spid="9"/>
                                        </p:tgtEl>
                                      </p:cBhvr>
                                      <p:to x="100000" y="100000"/>
                                    </p:animScale>
                                    <p:animScale>
                                      <p:cBhvr>
                                        <p:cTn id="109" dur="26">
                                          <p:stCondLst>
                                            <p:cond delay="1808"/>
                                          </p:stCondLst>
                                        </p:cTn>
                                        <p:tgtEl>
                                          <p:spTgt spid="9"/>
                                        </p:tgtEl>
                                      </p:cBhvr>
                                      <p:to x="100000" y="95000"/>
                                    </p:animScale>
                                    <p:animScale>
                                      <p:cBhvr>
                                        <p:cTn id="110"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0" name="Rounded Rectangle 3"/>
          <p:cNvSpPr/>
          <p:nvPr/>
        </p:nvSpPr>
        <p:spPr>
          <a:xfrm>
            <a:off x="0" y="1676399"/>
            <a:ext cx="3160932" cy="4419601"/>
          </a:xfrm>
          <a:prstGeom prst="roundRect">
            <a:avLst>
              <a:gd name="adj" fmla="val 50000"/>
            </a:avLst>
          </a:pr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4000" b="1" dirty="0">
                <a:solidFill>
                  <a:schemeClr val="tx1"/>
                </a:solidFill>
                <a:latin typeface="Open Sans"/>
                <a:cs typeface="Arial" pitchFamily="34" charset="0"/>
              </a:rPr>
              <a:t>Disaster Management Cycle</a:t>
            </a:r>
            <a:endParaRPr lang="en-US" sz="4000" dirty="0">
              <a:solidFill>
                <a:schemeClr val="tx1"/>
              </a:solidFill>
              <a:latin typeface="Open Sans"/>
            </a:endParaRPr>
          </a:p>
        </p:txBody>
      </p:sp>
      <p:pic>
        <p:nvPicPr>
          <p:cNvPr id="2097175" name="Content Placeholder 4"/>
          <p:cNvPicPr>
            <a:picLocks noGrp="1" noChangeAspect="1"/>
          </p:cNvPicPr>
          <p:nvPr>
            <p:ph idx="1"/>
          </p:nvPr>
        </p:nvPicPr>
        <p:blipFill>
          <a:blip r:embed="rId2"/>
          <a:stretch>
            <a:fillRect/>
          </a:stretch>
        </p:blipFill>
        <p:spPr>
          <a:xfrm>
            <a:off x="3048000" y="1061097"/>
            <a:ext cx="6380925" cy="5650204"/>
          </a:xfrm>
          <a:prstGeom prst="rect">
            <a:avLst/>
          </a:prstGeom>
        </p:spPr>
      </p:pic>
      <p:sp>
        <p:nvSpPr>
          <p:cNvPr id="1048671" name="Oval 5"/>
          <p:cNvSpPr/>
          <p:nvPr/>
        </p:nvSpPr>
        <p:spPr>
          <a:xfrm>
            <a:off x="5128364" y="2895600"/>
            <a:ext cx="2286000" cy="2131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Disaster </a:t>
            </a:r>
            <a:r>
              <a:rPr lang="en-US" sz="1600" b="1" dirty="0">
                <a:solidFill>
                  <a:schemeClr val="tx1"/>
                </a:solidFill>
              </a:rPr>
              <a:t>Managemen</a:t>
            </a:r>
            <a:r>
              <a:rPr lang="en-US" b="1" dirty="0">
                <a:solidFill>
                  <a:schemeClr val="tx1"/>
                </a:solidFill>
              </a:rPr>
              <a:t>t Cycle </a:t>
            </a:r>
          </a:p>
        </p:txBody>
      </p:sp>
      <p:sp>
        <p:nvSpPr>
          <p:cNvPr id="1048672" name="Right Arrow 7"/>
          <p:cNvSpPr/>
          <p:nvPr/>
        </p:nvSpPr>
        <p:spPr>
          <a:xfrm rot="12222903">
            <a:off x="7523747" y="5967490"/>
            <a:ext cx="978408"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Event </a:t>
            </a:r>
          </a:p>
        </p:txBody>
      </p:sp>
      <p:sp>
        <p:nvSpPr>
          <p:cNvPr id="1048673" name="Right Arrow 8"/>
          <p:cNvSpPr/>
          <p:nvPr/>
        </p:nvSpPr>
        <p:spPr>
          <a:xfrm>
            <a:off x="2870420" y="3625783"/>
            <a:ext cx="581025"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674" name="Rectangle 9"/>
          <p:cNvSpPr/>
          <p:nvPr/>
        </p:nvSpPr>
        <p:spPr>
          <a:xfrm rot="19991332">
            <a:off x="3296129" y="4116287"/>
            <a:ext cx="764350" cy="24861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400" dirty="0">
                <a:solidFill>
                  <a:schemeClr val="tx1"/>
                </a:solidFill>
                <a:latin typeface="Tw Cen MT" panose="020B0602020104020603" pitchFamily="34" charset="0"/>
              </a:rPr>
              <a:t>After the event </a:t>
            </a:r>
          </a:p>
        </p:txBody>
      </p:sp>
      <p:sp>
        <p:nvSpPr>
          <p:cNvPr id="1048675" name="Rectangle 10"/>
          <p:cNvSpPr/>
          <p:nvPr/>
        </p:nvSpPr>
        <p:spPr>
          <a:xfrm rot="20331022">
            <a:off x="9351893" y="1760413"/>
            <a:ext cx="466829" cy="28381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400" dirty="0">
                <a:solidFill>
                  <a:schemeClr val="tx1"/>
                </a:solidFill>
              </a:rPr>
              <a:t>Before event </a:t>
            </a:r>
          </a:p>
        </p:txBody>
      </p:sp>
      <p:pic>
        <p:nvPicPr>
          <p:cNvPr id="2" name="Picture 1" descr="A logo with a lion and a circle with a red ribbon&#10;&#10;AI-generated content may be incorrect.">
            <a:extLst>
              <a:ext uri="{FF2B5EF4-FFF2-40B4-BE49-F238E27FC236}">
                <a16:creationId xmlns:a16="http://schemas.microsoft.com/office/drawing/2014/main" id="{FE005DF7-7E38-7726-BAB8-72E92B3FB52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18118" r="22639"/>
          <a:stretch>
            <a:fillRect/>
          </a:stretch>
        </p:blipFill>
        <p:spPr bwMode="auto">
          <a:xfrm>
            <a:off x="10972800" y="44450"/>
            <a:ext cx="112217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A logo with text on it&#10;&#10;AI-generated content may be incorrect.">
            <a:extLst>
              <a:ext uri="{FF2B5EF4-FFF2-40B4-BE49-F238E27FC236}">
                <a16:creationId xmlns:a16="http://schemas.microsoft.com/office/drawing/2014/main" id="{861E7AEF-7E97-5916-BB1C-14BC596A70D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1962" y="126538"/>
            <a:ext cx="1037892" cy="86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52400" y="167579"/>
            <a:ext cx="1828800" cy="1198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10685488" y="0"/>
            <a:ext cx="1434151" cy="1362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6" name="Content Placeholder 2"/>
          <p:cNvSpPr>
            <a:spLocks noGrp="1"/>
          </p:cNvSpPr>
          <p:nvPr>
            <p:ph idx="1"/>
          </p:nvPr>
        </p:nvSpPr>
        <p:spPr>
          <a:xfrm>
            <a:off x="1981200" y="2057400"/>
            <a:ext cx="8686800" cy="2971800"/>
          </a:xfrm>
        </p:spPr>
        <p:txBody>
          <a:bodyPr>
            <a:normAutofit/>
          </a:bodyPr>
          <a:lstStyle/>
          <a:p>
            <a:pPr marL="0" indent="0" algn="just">
              <a:buNone/>
            </a:pPr>
            <a:r>
              <a:rPr lang="en-US" sz="2400" dirty="0">
                <a:latin typeface="Bookman Old Style" pitchFamily="18" charset="0"/>
              </a:rPr>
              <a:t>	</a:t>
            </a:r>
          </a:p>
          <a:p>
            <a:pPr marL="0" indent="0" algn="just">
              <a:buNone/>
            </a:pPr>
            <a:r>
              <a:rPr lang="en-US" sz="2400" dirty="0">
                <a:latin typeface="Bookman Old Style" pitchFamily="18" charset="0"/>
              </a:rPr>
              <a:t>	</a:t>
            </a:r>
            <a:r>
              <a:rPr lang="en-US" sz="3500" dirty="0">
                <a:latin typeface="Bookman Old Style" pitchFamily="18" charset="0"/>
              </a:rPr>
              <a:t>	</a:t>
            </a:r>
            <a:r>
              <a:rPr lang="en-US" sz="2400" dirty="0">
                <a:latin typeface="Open Sans"/>
              </a:rPr>
              <a:t>While the safe school training </a:t>
            </a:r>
            <a:r>
              <a:rPr lang="en-US" sz="2400" dirty="0" err="1">
                <a:latin typeface="Open Sans"/>
              </a:rPr>
              <a:t>programme</a:t>
            </a:r>
            <a:r>
              <a:rPr lang="en-US" sz="2400" dirty="0">
                <a:latin typeface="Open Sans"/>
              </a:rPr>
              <a:t> is planned and implemented, training the students of EFA (Emotional first aid) is equally important with physical first aid and other rescue techniques. </a:t>
            </a:r>
          </a:p>
        </p:txBody>
      </p:sp>
      <p:pic>
        <p:nvPicPr>
          <p:cNvPr id="2" name="Picture 1" descr="A logo with a lion and a circle with a red ribbon&#10;&#10;AI-generated content may be incorrect.">
            <a:extLst>
              <a:ext uri="{FF2B5EF4-FFF2-40B4-BE49-F238E27FC236}">
                <a16:creationId xmlns:a16="http://schemas.microsoft.com/office/drawing/2014/main" id="{B3E00625-59B8-59B0-F2E6-F1CDD03D12A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18118" r="22639"/>
          <a:stretch>
            <a:fillRect/>
          </a:stretch>
        </p:blipFill>
        <p:spPr bwMode="auto">
          <a:xfrm>
            <a:off x="10972800" y="44450"/>
            <a:ext cx="112217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A logo with text on it&#10;&#10;AI-generated content may be incorrect.">
            <a:extLst>
              <a:ext uri="{FF2B5EF4-FFF2-40B4-BE49-F238E27FC236}">
                <a16:creationId xmlns:a16="http://schemas.microsoft.com/office/drawing/2014/main" id="{E2FA0E10-AC9C-727B-44D9-CCB960D6830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1962" y="126538"/>
            <a:ext cx="1037892" cy="86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52400" y="167579"/>
            <a:ext cx="1828800" cy="1198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0685488" y="0"/>
            <a:ext cx="1434151" cy="1362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48677" name="Title 1"/>
          <p:cNvSpPr>
            <a:spLocks noGrp="1"/>
          </p:cNvSpPr>
          <p:nvPr>
            <p:ph type="title"/>
          </p:nvPr>
        </p:nvSpPr>
        <p:spPr>
          <a:xfrm>
            <a:off x="152400" y="2133600"/>
            <a:ext cx="4114800" cy="3124200"/>
          </a:xfrm>
          <a:solidFill>
            <a:schemeClr val="accent2"/>
          </a:solidFill>
        </p:spPr>
        <p:txBody>
          <a:bodyPr>
            <a:normAutofit/>
          </a:bodyPr>
          <a:lstStyle/>
          <a:p>
            <a:r>
              <a:rPr lang="en-US" sz="4000" b="1" dirty="0">
                <a:effectLst/>
                <a:latin typeface="Open Sans"/>
              </a:rPr>
              <a:t>Recovery and Reconstruction</a:t>
            </a:r>
            <a:endParaRPr lang="en-US" sz="4000" dirty="0">
              <a:latin typeface="Open Sans"/>
            </a:endParaRPr>
          </a:p>
        </p:txBody>
      </p:sp>
      <p:graphicFrame>
        <p:nvGraphicFramePr>
          <p:cNvPr id="4194304" name="Table 3"/>
          <p:cNvGraphicFramePr>
            <a:graphicFrameLocks noGrp="1"/>
          </p:cNvGraphicFramePr>
          <p:nvPr>
            <p:extLst>
              <p:ext uri="{D42A27DB-BD31-4B8C-83A1-F6EECF244321}">
                <p14:modId xmlns:p14="http://schemas.microsoft.com/office/powerpoint/2010/main" val="3065502159"/>
              </p:ext>
            </p:extLst>
          </p:nvPr>
        </p:nvGraphicFramePr>
        <p:xfrm>
          <a:off x="4343400" y="1732757"/>
          <a:ext cx="7696200" cy="4694204"/>
        </p:xfrm>
        <a:graphic>
          <a:graphicData uri="http://schemas.openxmlformats.org/drawingml/2006/table">
            <a:tbl>
              <a:tblPr firstRow="1" firstCol="1" lastRow="1" lastCol="1" bandRow="1" bandCol="1">
                <a:tableStyleId>{5C22544A-7EE6-4342-B048-85BDC9FD1C3A}</a:tableStyleId>
              </a:tblPr>
              <a:tblGrid>
                <a:gridCol w="3045182">
                  <a:extLst>
                    <a:ext uri="{9D8B030D-6E8A-4147-A177-3AD203B41FA5}">
                      <a16:colId xmlns:a16="http://schemas.microsoft.com/office/drawing/2014/main" val="20000"/>
                    </a:ext>
                  </a:extLst>
                </a:gridCol>
                <a:gridCol w="2693595">
                  <a:extLst>
                    <a:ext uri="{9D8B030D-6E8A-4147-A177-3AD203B41FA5}">
                      <a16:colId xmlns:a16="http://schemas.microsoft.com/office/drawing/2014/main" val="20001"/>
                    </a:ext>
                  </a:extLst>
                </a:gridCol>
                <a:gridCol w="1957423">
                  <a:extLst>
                    <a:ext uri="{9D8B030D-6E8A-4147-A177-3AD203B41FA5}">
                      <a16:colId xmlns:a16="http://schemas.microsoft.com/office/drawing/2014/main" val="20002"/>
                    </a:ext>
                  </a:extLst>
                </a:gridCol>
              </a:tblGrid>
              <a:tr h="1077527">
                <a:tc>
                  <a:txBody>
                    <a:bodyPr/>
                    <a:lstStyle/>
                    <a:p>
                      <a:pPr marL="136525" marR="139065" algn="l">
                        <a:lnSpc>
                          <a:spcPct val="103000"/>
                        </a:lnSpc>
                        <a:spcBef>
                          <a:spcPts val="325"/>
                        </a:spcBef>
                        <a:spcAft>
                          <a:spcPts val="0"/>
                        </a:spcAft>
                      </a:pPr>
                      <a:r>
                        <a:rPr lang="en-US" sz="2000" dirty="0">
                          <a:effectLst/>
                        </a:rPr>
                        <a:t>Try and Understand the children</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04775" marR="151130" algn="just">
                        <a:lnSpc>
                          <a:spcPct val="103000"/>
                        </a:lnSpc>
                        <a:spcBef>
                          <a:spcPts val="325"/>
                        </a:spcBef>
                        <a:spcAft>
                          <a:spcPts val="0"/>
                        </a:spcAft>
                      </a:pPr>
                      <a:r>
                        <a:rPr lang="en-US" sz="2000" dirty="0">
                          <a:effectLst/>
                        </a:rPr>
                        <a:t>Reduce the impact of the disaster on them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00330" marR="24130" algn="l">
                        <a:lnSpc>
                          <a:spcPct val="103000"/>
                        </a:lnSpc>
                        <a:spcBef>
                          <a:spcPts val="325"/>
                        </a:spcBef>
                        <a:spcAft>
                          <a:spcPts val="0"/>
                        </a:spcAft>
                      </a:pPr>
                      <a:r>
                        <a:rPr lang="en-US" sz="2000" dirty="0">
                          <a:effectLst/>
                        </a:rPr>
                        <a:t>Give them care and support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0000"/>
                  </a:ext>
                </a:extLst>
              </a:tr>
              <a:tr h="1105125">
                <a:tc>
                  <a:txBody>
                    <a:bodyPr/>
                    <a:lstStyle/>
                    <a:p>
                      <a:pPr marL="144145" marR="125095" algn="just">
                        <a:lnSpc>
                          <a:spcPct val="103000"/>
                        </a:lnSpc>
                        <a:spcBef>
                          <a:spcPts val="325"/>
                        </a:spcBef>
                        <a:spcAft>
                          <a:spcPts val="0"/>
                        </a:spcAft>
                      </a:pPr>
                      <a:r>
                        <a:rPr lang="en-US" sz="2000" dirty="0">
                          <a:effectLst/>
                        </a:rPr>
                        <a:t>Serve their </a:t>
                      </a:r>
                      <a:r>
                        <a:rPr lang="en-US" sz="2000" dirty="0" err="1">
                          <a:effectLst/>
                        </a:rPr>
                        <a:t>behaviour</a:t>
                      </a:r>
                      <a:r>
                        <a:rPr lang="en-US" sz="2000" dirty="0">
                          <a:effectLst/>
                        </a:rPr>
                        <a:t> and listen to what they say</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04775" marR="127635" algn="l">
                        <a:lnSpc>
                          <a:spcPct val="103000"/>
                        </a:lnSpc>
                        <a:spcBef>
                          <a:spcPts val="340"/>
                        </a:spcBef>
                        <a:spcAft>
                          <a:spcPts val="0"/>
                        </a:spcAft>
                      </a:pPr>
                      <a:r>
                        <a:rPr lang="en-US" sz="2000" dirty="0">
                          <a:solidFill>
                            <a:srgbClr val="FF0000"/>
                          </a:solidFill>
                          <a:effectLst/>
                        </a:rPr>
                        <a:t>Listen to what they say</a:t>
                      </a:r>
                      <a:endParaRPr lang="en-US"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00330" marR="24130" algn="l">
                        <a:lnSpc>
                          <a:spcPct val="103000"/>
                        </a:lnSpc>
                        <a:spcBef>
                          <a:spcPts val="350"/>
                        </a:spcBef>
                        <a:spcAft>
                          <a:spcPts val="0"/>
                        </a:spcAft>
                      </a:pPr>
                      <a:r>
                        <a:rPr lang="en-US" sz="2000" dirty="0">
                          <a:effectLst/>
                        </a:rPr>
                        <a:t>Use play to offer support and help</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0001"/>
                  </a:ext>
                </a:extLst>
              </a:tr>
              <a:tr h="1232774">
                <a:tc>
                  <a:txBody>
                    <a:bodyPr/>
                    <a:lstStyle/>
                    <a:p>
                      <a:pPr marL="144145" marR="122555" algn="just">
                        <a:lnSpc>
                          <a:spcPct val="103000"/>
                        </a:lnSpc>
                        <a:spcBef>
                          <a:spcPts val="230"/>
                        </a:spcBef>
                        <a:spcAft>
                          <a:spcPts val="0"/>
                        </a:spcAft>
                      </a:pPr>
                      <a:r>
                        <a:rPr lang="en-US" sz="2000" dirty="0">
                          <a:effectLst/>
                        </a:rPr>
                        <a:t>Accept their </a:t>
                      </a:r>
                      <a:r>
                        <a:rPr lang="en-US" sz="2000" dirty="0" err="1">
                          <a:effectLst/>
                        </a:rPr>
                        <a:t>behaviour</a:t>
                      </a:r>
                      <a:r>
                        <a:rPr lang="en-US" sz="2000" dirty="0">
                          <a:effectLst/>
                        </a:rPr>
                        <a:t> and what they say completely</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04775" marR="152400" algn="just">
                        <a:lnSpc>
                          <a:spcPct val="103000"/>
                        </a:lnSpc>
                        <a:spcBef>
                          <a:spcPts val="255"/>
                        </a:spcBef>
                        <a:spcAft>
                          <a:spcPts val="0"/>
                        </a:spcAft>
                      </a:pPr>
                      <a:r>
                        <a:rPr lang="en-US" sz="2000" dirty="0">
                          <a:solidFill>
                            <a:srgbClr val="FF0000"/>
                          </a:solidFill>
                          <a:effectLst/>
                        </a:rPr>
                        <a:t>Give them love and assurance and meet their basic needs</a:t>
                      </a:r>
                      <a:endParaRPr lang="en-US"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00330" marR="129540" algn="just">
                        <a:lnSpc>
                          <a:spcPct val="103000"/>
                        </a:lnSpc>
                        <a:spcBef>
                          <a:spcPts val="265"/>
                        </a:spcBef>
                        <a:spcAft>
                          <a:spcPts val="0"/>
                        </a:spcAft>
                      </a:pPr>
                      <a:r>
                        <a:rPr lang="en-US" sz="2000">
                          <a:effectLst/>
                        </a:rPr>
                        <a:t>Talk with the children and find out what they need</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0002"/>
                  </a:ext>
                </a:extLst>
              </a:tr>
              <a:tr h="1232774">
                <a:tc>
                  <a:txBody>
                    <a:bodyPr/>
                    <a:lstStyle/>
                    <a:p>
                      <a:pPr marL="144145" marR="124460" algn="just">
                        <a:lnSpc>
                          <a:spcPct val="103000"/>
                        </a:lnSpc>
                        <a:spcBef>
                          <a:spcPts val="315"/>
                        </a:spcBef>
                        <a:spcAft>
                          <a:spcPts val="0"/>
                        </a:spcAft>
                      </a:pPr>
                      <a:r>
                        <a:rPr lang="en-US" sz="2000" dirty="0">
                          <a:effectLst/>
                        </a:rPr>
                        <a:t>Continuously monitor what they say to you and how they behave</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04775" marR="148590" algn="just">
                        <a:lnSpc>
                          <a:spcPct val="103000"/>
                        </a:lnSpc>
                        <a:spcBef>
                          <a:spcPts val="350"/>
                        </a:spcBef>
                        <a:spcAft>
                          <a:spcPts val="0"/>
                        </a:spcAft>
                      </a:pPr>
                      <a:r>
                        <a:rPr lang="en-US" sz="2000" dirty="0">
                          <a:effectLst/>
                        </a:rPr>
                        <a:t>Model positive living and good coping skills</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00330" marR="135255" algn="just">
                        <a:lnSpc>
                          <a:spcPct val="103000"/>
                        </a:lnSpc>
                        <a:spcBef>
                          <a:spcPts val="360"/>
                        </a:spcBef>
                        <a:spcAft>
                          <a:spcPts val="0"/>
                        </a:spcAft>
                      </a:pPr>
                      <a:r>
                        <a:rPr lang="en-US" sz="2000" dirty="0">
                          <a:effectLst/>
                        </a:rPr>
                        <a:t>Try to help them to return to their normal life routines</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0003"/>
                  </a:ext>
                </a:extLst>
              </a:tr>
            </a:tbl>
          </a:graphicData>
        </a:graphic>
      </p:graphicFrame>
      <p:pic>
        <p:nvPicPr>
          <p:cNvPr id="2" name="Picture 1" descr="A logo with a lion and a circle with a red ribbon&#10;&#10;AI-generated content may be incorrect.">
            <a:extLst>
              <a:ext uri="{FF2B5EF4-FFF2-40B4-BE49-F238E27FC236}">
                <a16:creationId xmlns:a16="http://schemas.microsoft.com/office/drawing/2014/main" id="{9A150ACF-F527-3869-5CA7-0EDDBF445BD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18118" r="22639"/>
          <a:stretch>
            <a:fillRect/>
          </a:stretch>
        </p:blipFill>
        <p:spPr bwMode="auto">
          <a:xfrm>
            <a:off x="10972800" y="44450"/>
            <a:ext cx="112217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A logo with text on it&#10;&#10;AI-generated content may be incorrect.">
            <a:extLst>
              <a:ext uri="{FF2B5EF4-FFF2-40B4-BE49-F238E27FC236}">
                <a16:creationId xmlns:a16="http://schemas.microsoft.com/office/drawing/2014/main" id="{DB8E4D49-4BFC-E04F-E7A3-AA6E9A7FEFA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1962" y="126538"/>
            <a:ext cx="1037892" cy="86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52400" y="126538"/>
            <a:ext cx="1828800" cy="1239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0685488" y="0"/>
            <a:ext cx="1434151" cy="1362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9" name="AutoShape 1026"/>
          <p:cNvSpPr>
            <a:spLocks noChangeArrowheads="1"/>
          </p:cNvSpPr>
          <p:nvPr/>
        </p:nvSpPr>
        <p:spPr bwMode="auto">
          <a:xfrm>
            <a:off x="2123209" y="228599"/>
            <a:ext cx="2667000" cy="2065077"/>
          </a:xfrm>
          <a:prstGeom prst="irregularSeal1">
            <a:avLst/>
          </a:prstGeom>
          <a:solidFill>
            <a:schemeClr val="accent2"/>
          </a:solidFill>
          <a:ln w="9525">
            <a:solidFill>
              <a:schemeClr val="bg1"/>
            </a:solidFill>
            <a:miter lim="800000"/>
            <a:headEnd/>
            <a:tailEnd/>
          </a:ln>
          <a:effectLst/>
        </p:spPr>
        <p:txBody>
          <a:bodyPr wrap="none" anchor="ctr"/>
          <a:lstStyle/>
          <a:p>
            <a:pPr algn="ctr"/>
            <a:r>
              <a:rPr lang="en-US" sz="2400" b="1" dirty="0">
                <a:latin typeface="Open Sans"/>
                <a:cs typeface="Arial" charset="0"/>
              </a:rPr>
              <a:t>Guilt</a:t>
            </a:r>
          </a:p>
        </p:txBody>
      </p:sp>
      <p:sp>
        <p:nvSpPr>
          <p:cNvPr id="1048680" name="AutoShape 1027"/>
          <p:cNvSpPr>
            <a:spLocks noChangeArrowheads="1"/>
          </p:cNvSpPr>
          <p:nvPr/>
        </p:nvSpPr>
        <p:spPr bwMode="auto">
          <a:xfrm>
            <a:off x="5178240" y="1815437"/>
            <a:ext cx="3048000" cy="1828800"/>
          </a:xfrm>
          <a:prstGeom prst="irregularSeal1">
            <a:avLst/>
          </a:prstGeom>
          <a:solidFill>
            <a:schemeClr val="accent2"/>
          </a:solidFill>
          <a:ln w="9525">
            <a:solidFill>
              <a:schemeClr val="bg1"/>
            </a:solidFill>
            <a:miter lim="800000"/>
            <a:headEnd/>
            <a:tailEnd/>
          </a:ln>
          <a:effectLst/>
        </p:spPr>
        <p:txBody>
          <a:bodyPr wrap="none" anchor="ctr"/>
          <a:lstStyle/>
          <a:p>
            <a:pPr algn="ctr"/>
            <a:r>
              <a:rPr lang="en-US" sz="2400" b="1" dirty="0">
                <a:latin typeface="Open Sans"/>
                <a:cs typeface="Arial" charset="0"/>
              </a:rPr>
              <a:t>Numbness</a:t>
            </a:r>
          </a:p>
        </p:txBody>
      </p:sp>
      <p:sp>
        <p:nvSpPr>
          <p:cNvPr id="1048681" name="AutoShape 1028"/>
          <p:cNvSpPr>
            <a:spLocks noChangeArrowheads="1"/>
          </p:cNvSpPr>
          <p:nvPr/>
        </p:nvSpPr>
        <p:spPr bwMode="auto">
          <a:xfrm>
            <a:off x="5576455" y="228598"/>
            <a:ext cx="2514600" cy="1866901"/>
          </a:xfrm>
          <a:prstGeom prst="irregularSeal1">
            <a:avLst/>
          </a:prstGeom>
          <a:solidFill>
            <a:schemeClr val="accent2"/>
          </a:solidFill>
          <a:ln w="9525">
            <a:solidFill>
              <a:schemeClr val="bg1"/>
            </a:solidFill>
            <a:miter lim="800000"/>
            <a:headEnd/>
            <a:tailEnd/>
          </a:ln>
          <a:effectLst/>
        </p:spPr>
        <p:txBody>
          <a:bodyPr wrap="none" anchor="ctr"/>
          <a:lstStyle/>
          <a:p>
            <a:pPr algn="ctr"/>
            <a:r>
              <a:rPr lang="en-US" sz="2400" b="1" dirty="0">
                <a:latin typeface="Open Sans"/>
                <a:cs typeface="Arial" charset="0"/>
              </a:rPr>
              <a:t>Grief</a:t>
            </a:r>
          </a:p>
        </p:txBody>
      </p:sp>
      <p:sp>
        <p:nvSpPr>
          <p:cNvPr id="1048682" name="AutoShape 1029"/>
          <p:cNvSpPr>
            <a:spLocks noChangeArrowheads="1"/>
          </p:cNvSpPr>
          <p:nvPr/>
        </p:nvSpPr>
        <p:spPr bwMode="auto">
          <a:xfrm>
            <a:off x="2447912" y="1958454"/>
            <a:ext cx="2514600" cy="2209800"/>
          </a:xfrm>
          <a:prstGeom prst="irregularSeal1">
            <a:avLst/>
          </a:prstGeom>
          <a:solidFill>
            <a:schemeClr val="accent2"/>
          </a:solidFill>
          <a:ln w="9525">
            <a:solidFill>
              <a:schemeClr val="bg1"/>
            </a:solidFill>
            <a:miter lim="800000"/>
            <a:headEnd/>
            <a:tailEnd/>
          </a:ln>
          <a:effectLst/>
        </p:spPr>
        <p:txBody>
          <a:bodyPr wrap="none" anchor="ctr"/>
          <a:lstStyle/>
          <a:p>
            <a:pPr algn="ctr"/>
            <a:r>
              <a:rPr lang="en-US" sz="2400" b="1" dirty="0">
                <a:latin typeface="Open Sans"/>
                <a:cs typeface="Arial" charset="0"/>
              </a:rPr>
              <a:t>Intrusive </a:t>
            </a:r>
          </a:p>
          <a:p>
            <a:pPr algn="ctr"/>
            <a:r>
              <a:rPr lang="en-US" sz="2400" b="1" dirty="0">
                <a:latin typeface="Open Sans"/>
                <a:cs typeface="Arial" charset="0"/>
              </a:rPr>
              <a:t>memories</a:t>
            </a:r>
          </a:p>
        </p:txBody>
      </p:sp>
      <p:sp>
        <p:nvSpPr>
          <p:cNvPr id="1048683" name="AutoShape 1030"/>
          <p:cNvSpPr>
            <a:spLocks noChangeArrowheads="1"/>
          </p:cNvSpPr>
          <p:nvPr/>
        </p:nvSpPr>
        <p:spPr bwMode="auto">
          <a:xfrm>
            <a:off x="5711640" y="3253285"/>
            <a:ext cx="2514600" cy="2209800"/>
          </a:xfrm>
          <a:prstGeom prst="irregularSeal1">
            <a:avLst/>
          </a:prstGeom>
          <a:solidFill>
            <a:schemeClr val="accent2"/>
          </a:solidFill>
          <a:ln w="9525">
            <a:solidFill>
              <a:schemeClr val="bg1"/>
            </a:solidFill>
            <a:miter lim="800000"/>
            <a:headEnd/>
            <a:tailEnd/>
          </a:ln>
          <a:effectLst/>
        </p:spPr>
        <p:txBody>
          <a:bodyPr wrap="none" anchor="ctr"/>
          <a:lstStyle/>
          <a:p>
            <a:pPr algn="ctr"/>
            <a:r>
              <a:rPr lang="en-US" sz="2400" b="1" dirty="0">
                <a:latin typeface="Open Sans"/>
                <a:cs typeface="Arial" charset="0"/>
              </a:rPr>
              <a:t>Despair</a:t>
            </a:r>
          </a:p>
        </p:txBody>
      </p:sp>
      <p:sp>
        <p:nvSpPr>
          <p:cNvPr id="1048684" name="AutoShape 1031"/>
          <p:cNvSpPr>
            <a:spLocks noChangeArrowheads="1"/>
          </p:cNvSpPr>
          <p:nvPr/>
        </p:nvSpPr>
        <p:spPr bwMode="auto">
          <a:xfrm>
            <a:off x="8458200" y="2277669"/>
            <a:ext cx="2514600" cy="2209800"/>
          </a:xfrm>
          <a:prstGeom prst="irregularSeal1">
            <a:avLst/>
          </a:prstGeom>
          <a:solidFill>
            <a:schemeClr val="accent2"/>
          </a:solidFill>
          <a:ln w="9525">
            <a:solidFill>
              <a:schemeClr val="bg1"/>
            </a:solidFill>
            <a:miter lim="800000"/>
            <a:headEnd/>
            <a:tailEnd/>
          </a:ln>
          <a:effectLst/>
        </p:spPr>
        <p:txBody>
          <a:bodyPr wrap="none" anchor="ctr"/>
          <a:lstStyle/>
          <a:p>
            <a:pPr algn="ctr"/>
            <a:r>
              <a:rPr lang="en-US" sz="2400" b="1" dirty="0">
                <a:latin typeface="Open Sans"/>
                <a:cs typeface="Arial" charset="0"/>
              </a:rPr>
              <a:t>Fear</a:t>
            </a:r>
          </a:p>
        </p:txBody>
      </p:sp>
      <p:sp>
        <p:nvSpPr>
          <p:cNvPr id="1048685" name="AutoShape 1033"/>
          <p:cNvSpPr>
            <a:spLocks noChangeArrowheads="1"/>
          </p:cNvSpPr>
          <p:nvPr/>
        </p:nvSpPr>
        <p:spPr bwMode="auto">
          <a:xfrm>
            <a:off x="8389911" y="228598"/>
            <a:ext cx="2514600" cy="2086688"/>
          </a:xfrm>
          <a:prstGeom prst="irregularSeal1">
            <a:avLst/>
          </a:prstGeom>
          <a:solidFill>
            <a:schemeClr val="accent2"/>
          </a:solidFill>
          <a:ln w="9525">
            <a:solidFill>
              <a:schemeClr val="bg1"/>
            </a:solidFill>
            <a:miter lim="800000"/>
            <a:headEnd/>
            <a:tailEnd/>
          </a:ln>
          <a:effectLst/>
        </p:spPr>
        <p:txBody>
          <a:bodyPr wrap="none" anchor="ctr"/>
          <a:lstStyle/>
          <a:p>
            <a:pPr algn="ctr"/>
            <a:r>
              <a:rPr lang="en-US" sz="2400" b="1" dirty="0">
                <a:latin typeface="Open Sans"/>
                <a:cs typeface="Arial" charset="0"/>
              </a:rPr>
              <a:t>Shock</a:t>
            </a:r>
          </a:p>
        </p:txBody>
      </p:sp>
      <p:sp>
        <p:nvSpPr>
          <p:cNvPr id="1048686" name="AutoShape 1034"/>
          <p:cNvSpPr>
            <a:spLocks noChangeArrowheads="1"/>
          </p:cNvSpPr>
          <p:nvPr/>
        </p:nvSpPr>
        <p:spPr bwMode="auto">
          <a:xfrm>
            <a:off x="2447912" y="5082085"/>
            <a:ext cx="8067687" cy="1775915"/>
          </a:xfrm>
          <a:prstGeom prst="irregularSeal1">
            <a:avLst/>
          </a:prstGeom>
          <a:solidFill>
            <a:schemeClr val="accent2"/>
          </a:solidFill>
          <a:ln w="9525">
            <a:solidFill>
              <a:schemeClr val="bg1"/>
            </a:solidFill>
            <a:miter lim="800000"/>
            <a:headEnd/>
            <a:tailEnd/>
          </a:ln>
          <a:effectLst/>
        </p:spPr>
        <p:txBody>
          <a:bodyPr wrap="none" anchor="ctr"/>
          <a:lstStyle/>
          <a:p>
            <a:pPr algn="ctr"/>
            <a:r>
              <a:rPr lang="en-US" sz="2400" b="1" dirty="0">
                <a:latin typeface="Open Sans"/>
                <a:cs typeface="Arial" charset="0"/>
              </a:rPr>
              <a:t>NORMAL REACTIONS FOR ABNORMAL SITUATIONS</a:t>
            </a:r>
          </a:p>
        </p:txBody>
      </p:sp>
      <p:pic>
        <p:nvPicPr>
          <p:cNvPr id="2" name="Picture 1" descr="A logo with a lion and a circle with a red ribbon&#10;&#10;AI-generated content may be incorrect.">
            <a:extLst>
              <a:ext uri="{FF2B5EF4-FFF2-40B4-BE49-F238E27FC236}">
                <a16:creationId xmlns:a16="http://schemas.microsoft.com/office/drawing/2014/main" id="{84DB8BA9-9C51-1311-493A-B380C7BDA04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18118" r="22639"/>
          <a:stretch>
            <a:fillRect/>
          </a:stretch>
        </p:blipFill>
        <p:spPr bwMode="auto">
          <a:xfrm>
            <a:off x="10972800" y="44450"/>
            <a:ext cx="112217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A logo with text on it&#10;&#10;AI-generated content may be incorrect.">
            <a:extLst>
              <a:ext uri="{FF2B5EF4-FFF2-40B4-BE49-F238E27FC236}">
                <a16:creationId xmlns:a16="http://schemas.microsoft.com/office/drawing/2014/main" id="{DC25D4F0-C82B-9D17-F4C6-E6C422E25B9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1962" y="126538"/>
            <a:ext cx="1037892" cy="86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52400" y="167579"/>
            <a:ext cx="1828800" cy="1198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0685488" y="0"/>
            <a:ext cx="1434151" cy="1362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48686"/>
                                        </p:tgtEl>
                                        <p:attrNameLst>
                                          <p:attrName>style.visibility</p:attrName>
                                        </p:attrNameLst>
                                      </p:cBhvr>
                                      <p:to>
                                        <p:strVal val="visible"/>
                                      </p:to>
                                    </p:set>
                                    <p:animEffect transition="in" filter="fade">
                                      <p:cBhvr>
                                        <p:cTn id="7" dur="500"/>
                                        <p:tgtEl>
                                          <p:spTgt spid="104868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48683"/>
                                        </p:tgtEl>
                                        <p:attrNameLst>
                                          <p:attrName>style.visibility</p:attrName>
                                        </p:attrNameLst>
                                      </p:cBhvr>
                                      <p:to>
                                        <p:strVal val="visible"/>
                                      </p:to>
                                    </p:set>
                                    <p:animEffect transition="in" filter="fade">
                                      <p:cBhvr>
                                        <p:cTn id="12" dur="500"/>
                                        <p:tgtEl>
                                          <p:spTgt spid="104868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48682"/>
                                        </p:tgtEl>
                                        <p:attrNameLst>
                                          <p:attrName>style.visibility</p:attrName>
                                        </p:attrNameLst>
                                      </p:cBhvr>
                                      <p:to>
                                        <p:strVal val="visible"/>
                                      </p:to>
                                    </p:set>
                                    <p:animEffect transition="in" filter="fade">
                                      <p:cBhvr>
                                        <p:cTn id="17" dur="500"/>
                                        <p:tgtEl>
                                          <p:spTgt spid="104868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48680"/>
                                        </p:tgtEl>
                                        <p:attrNameLst>
                                          <p:attrName>style.visibility</p:attrName>
                                        </p:attrNameLst>
                                      </p:cBhvr>
                                      <p:to>
                                        <p:strVal val="visible"/>
                                      </p:to>
                                    </p:set>
                                    <p:animEffect transition="in" filter="fade">
                                      <p:cBhvr>
                                        <p:cTn id="22" dur="500"/>
                                        <p:tgtEl>
                                          <p:spTgt spid="104868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48684"/>
                                        </p:tgtEl>
                                        <p:attrNameLst>
                                          <p:attrName>style.visibility</p:attrName>
                                        </p:attrNameLst>
                                      </p:cBhvr>
                                      <p:to>
                                        <p:strVal val="visible"/>
                                      </p:to>
                                    </p:set>
                                    <p:animEffect transition="in" filter="fade">
                                      <p:cBhvr>
                                        <p:cTn id="27" dur="500"/>
                                        <p:tgtEl>
                                          <p:spTgt spid="104868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48685"/>
                                        </p:tgtEl>
                                        <p:attrNameLst>
                                          <p:attrName>style.visibility</p:attrName>
                                        </p:attrNameLst>
                                      </p:cBhvr>
                                      <p:to>
                                        <p:strVal val="visible"/>
                                      </p:to>
                                    </p:set>
                                    <p:animEffect transition="in" filter="fade">
                                      <p:cBhvr>
                                        <p:cTn id="32" dur="500"/>
                                        <p:tgtEl>
                                          <p:spTgt spid="104868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48681"/>
                                        </p:tgtEl>
                                        <p:attrNameLst>
                                          <p:attrName>style.visibility</p:attrName>
                                        </p:attrNameLst>
                                      </p:cBhvr>
                                      <p:to>
                                        <p:strVal val="visible"/>
                                      </p:to>
                                    </p:set>
                                    <p:animEffect transition="in" filter="fade">
                                      <p:cBhvr>
                                        <p:cTn id="37" dur="500"/>
                                        <p:tgtEl>
                                          <p:spTgt spid="104868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48679"/>
                                        </p:tgtEl>
                                        <p:attrNameLst>
                                          <p:attrName>style.visibility</p:attrName>
                                        </p:attrNameLst>
                                      </p:cBhvr>
                                      <p:to>
                                        <p:strVal val="visible"/>
                                      </p:to>
                                    </p:set>
                                    <p:animEffect transition="in" filter="fade">
                                      <p:cBhvr>
                                        <p:cTn id="42" dur="500"/>
                                        <p:tgtEl>
                                          <p:spTgt spid="10486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79" grpId="0" animBg="1"/>
      <p:bldP spid="1048680" grpId="0" animBg="1"/>
      <p:bldP spid="1048681" grpId="0" animBg="1"/>
      <p:bldP spid="1048682" grpId="0" animBg="1"/>
      <p:bldP spid="1048683" grpId="0" animBg="1"/>
      <p:bldP spid="1048684" grpId="0" animBg="1"/>
      <p:bldP spid="1048685" grpId="0" animBg="1"/>
      <p:bldP spid="1048686"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48687" name="Rectangle 3"/>
          <p:cNvSpPr>
            <a:spLocks noGrp="1" noChangeArrowheads="1"/>
          </p:cNvSpPr>
          <p:nvPr>
            <p:ph idx="1"/>
          </p:nvPr>
        </p:nvSpPr>
        <p:spPr>
          <a:xfrm>
            <a:off x="4953000" y="2133600"/>
            <a:ext cx="6248400" cy="4191000"/>
          </a:xfrm>
        </p:spPr>
        <p:txBody>
          <a:bodyPr>
            <a:normAutofit/>
          </a:bodyPr>
          <a:lstStyle/>
          <a:p>
            <a:r>
              <a:rPr lang="en-US" sz="2400" dirty="0">
                <a:latin typeface="Open Sans"/>
              </a:rPr>
              <a:t>Severe physical injury, exposure to extreme,</a:t>
            </a:r>
          </a:p>
          <a:p>
            <a:r>
              <a:rPr lang="en-US" sz="2400" dirty="0">
                <a:latin typeface="Open Sans"/>
              </a:rPr>
              <a:t>Witnessing the death of near and dear</a:t>
            </a:r>
          </a:p>
          <a:p>
            <a:r>
              <a:rPr lang="en-US" sz="2400" dirty="0">
                <a:latin typeface="Open Sans"/>
              </a:rPr>
              <a:t>Helplessness, hopelessness, separations</a:t>
            </a:r>
          </a:p>
          <a:p>
            <a:r>
              <a:rPr lang="en-US" sz="2400" dirty="0">
                <a:latin typeface="Open Sans"/>
              </a:rPr>
              <a:t>Shock, numb and empty</a:t>
            </a:r>
          </a:p>
          <a:p>
            <a:r>
              <a:rPr lang="en-US" sz="2400" dirty="0">
                <a:latin typeface="Open Sans"/>
              </a:rPr>
              <a:t>Stunned, dazed and disengaged</a:t>
            </a:r>
          </a:p>
          <a:p>
            <a:pPr>
              <a:lnSpc>
                <a:spcPct val="150000"/>
              </a:lnSpc>
            </a:pPr>
            <a:r>
              <a:rPr lang="en-US" sz="2400" dirty="0">
                <a:latin typeface="Open Sans"/>
              </a:rPr>
              <a:t>Hyper vigilance</a:t>
            </a:r>
          </a:p>
          <a:p>
            <a:pPr>
              <a:lnSpc>
                <a:spcPct val="150000"/>
              </a:lnSpc>
            </a:pPr>
            <a:r>
              <a:rPr lang="en-US" sz="2400" dirty="0">
                <a:latin typeface="Open Sans"/>
              </a:rPr>
              <a:t>Withdrawal symptoms</a:t>
            </a:r>
          </a:p>
          <a:p>
            <a:pPr>
              <a:buClrTx/>
              <a:buFont typeface="Wingdings" pitchFamily="2" charset="2"/>
              <a:buChar char="Ø"/>
            </a:pPr>
            <a:endParaRPr lang="en-US" sz="2400" dirty="0">
              <a:latin typeface="Bookman Old Style" pitchFamily="18" charset="0"/>
            </a:endParaRPr>
          </a:p>
        </p:txBody>
      </p:sp>
      <p:sp>
        <p:nvSpPr>
          <p:cNvPr id="1048688" name="Rounded Rectangle 3"/>
          <p:cNvSpPr/>
          <p:nvPr/>
        </p:nvSpPr>
        <p:spPr>
          <a:xfrm>
            <a:off x="271962" y="2286000"/>
            <a:ext cx="4223838" cy="2286000"/>
          </a:xfrm>
          <a:prstGeom prst="roundRect">
            <a:avLst>
              <a:gd name="adj" fmla="val 50000"/>
            </a:avLst>
          </a:pr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4000" b="1" dirty="0">
                <a:solidFill>
                  <a:schemeClr val="tx1"/>
                </a:solidFill>
                <a:latin typeface="Open Sans"/>
                <a:cs typeface="Arial" pitchFamily="34" charset="0"/>
              </a:rPr>
              <a:t>Immediate Psycho Social Effects</a:t>
            </a:r>
            <a:endParaRPr lang="en-US" sz="4000" b="1" dirty="0">
              <a:solidFill>
                <a:schemeClr val="tx1"/>
              </a:solidFill>
              <a:latin typeface="Open Sans"/>
            </a:endParaRPr>
          </a:p>
        </p:txBody>
      </p:sp>
      <p:pic>
        <p:nvPicPr>
          <p:cNvPr id="2" name="Picture 1" descr="A logo with a lion and a circle with a red ribbon&#10;&#10;AI-generated content may be incorrect.">
            <a:extLst>
              <a:ext uri="{FF2B5EF4-FFF2-40B4-BE49-F238E27FC236}">
                <a16:creationId xmlns:a16="http://schemas.microsoft.com/office/drawing/2014/main" id="{0F0A02F7-1D98-BAF1-0014-90FAD4B4A54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18118" r="22639"/>
          <a:stretch>
            <a:fillRect/>
          </a:stretch>
        </p:blipFill>
        <p:spPr bwMode="auto">
          <a:xfrm>
            <a:off x="10972800" y="44450"/>
            <a:ext cx="112217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A logo with text on it&#10;&#10;AI-generated content may be incorrect.">
            <a:extLst>
              <a:ext uri="{FF2B5EF4-FFF2-40B4-BE49-F238E27FC236}">
                <a16:creationId xmlns:a16="http://schemas.microsoft.com/office/drawing/2014/main" id="{E5D96246-EEFE-00F2-BA17-3447D6DBDD2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1962" y="126538"/>
            <a:ext cx="1037892" cy="86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52400" y="167579"/>
            <a:ext cx="1828800" cy="1198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0685488" y="0"/>
            <a:ext cx="1434151" cy="1362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48687">
                                            <p:txEl>
                                              <p:pRg st="0" end="0"/>
                                            </p:txEl>
                                          </p:spTgt>
                                        </p:tgtEl>
                                        <p:attrNameLst>
                                          <p:attrName>style.visibility</p:attrName>
                                        </p:attrNameLst>
                                      </p:cBhvr>
                                      <p:to>
                                        <p:strVal val="visible"/>
                                      </p:to>
                                    </p:set>
                                    <p:animEffect transition="in" filter="fade">
                                      <p:cBhvr>
                                        <p:cTn id="7" dur="500"/>
                                        <p:tgtEl>
                                          <p:spTgt spid="10486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48687">
                                            <p:txEl>
                                              <p:pRg st="1" end="1"/>
                                            </p:txEl>
                                          </p:spTgt>
                                        </p:tgtEl>
                                        <p:attrNameLst>
                                          <p:attrName>style.visibility</p:attrName>
                                        </p:attrNameLst>
                                      </p:cBhvr>
                                      <p:to>
                                        <p:strVal val="visible"/>
                                      </p:to>
                                    </p:set>
                                    <p:animEffect transition="in" filter="fade">
                                      <p:cBhvr>
                                        <p:cTn id="12" dur="500"/>
                                        <p:tgtEl>
                                          <p:spTgt spid="10486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48687">
                                            <p:txEl>
                                              <p:pRg st="2" end="2"/>
                                            </p:txEl>
                                          </p:spTgt>
                                        </p:tgtEl>
                                        <p:attrNameLst>
                                          <p:attrName>style.visibility</p:attrName>
                                        </p:attrNameLst>
                                      </p:cBhvr>
                                      <p:to>
                                        <p:strVal val="visible"/>
                                      </p:to>
                                    </p:set>
                                    <p:animEffect transition="in" filter="fade">
                                      <p:cBhvr>
                                        <p:cTn id="17" dur="500"/>
                                        <p:tgtEl>
                                          <p:spTgt spid="104868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48687">
                                            <p:txEl>
                                              <p:pRg st="3" end="3"/>
                                            </p:txEl>
                                          </p:spTgt>
                                        </p:tgtEl>
                                        <p:attrNameLst>
                                          <p:attrName>style.visibility</p:attrName>
                                        </p:attrNameLst>
                                      </p:cBhvr>
                                      <p:to>
                                        <p:strVal val="visible"/>
                                      </p:to>
                                    </p:set>
                                    <p:animEffect transition="in" filter="fade">
                                      <p:cBhvr>
                                        <p:cTn id="22" dur="500"/>
                                        <p:tgtEl>
                                          <p:spTgt spid="104868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48687">
                                            <p:txEl>
                                              <p:pRg st="4" end="4"/>
                                            </p:txEl>
                                          </p:spTgt>
                                        </p:tgtEl>
                                        <p:attrNameLst>
                                          <p:attrName>style.visibility</p:attrName>
                                        </p:attrNameLst>
                                      </p:cBhvr>
                                      <p:to>
                                        <p:strVal val="visible"/>
                                      </p:to>
                                    </p:set>
                                    <p:animEffect transition="in" filter="fade">
                                      <p:cBhvr>
                                        <p:cTn id="27" dur="500"/>
                                        <p:tgtEl>
                                          <p:spTgt spid="104868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48687">
                                            <p:txEl>
                                              <p:pRg st="5" end="5"/>
                                            </p:txEl>
                                          </p:spTgt>
                                        </p:tgtEl>
                                        <p:attrNameLst>
                                          <p:attrName>style.visibility</p:attrName>
                                        </p:attrNameLst>
                                      </p:cBhvr>
                                      <p:to>
                                        <p:strVal val="visible"/>
                                      </p:to>
                                    </p:set>
                                    <p:animEffect transition="in" filter="fade">
                                      <p:cBhvr>
                                        <p:cTn id="32" dur="500"/>
                                        <p:tgtEl>
                                          <p:spTgt spid="104868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48687">
                                            <p:txEl>
                                              <p:pRg st="6" end="6"/>
                                            </p:txEl>
                                          </p:spTgt>
                                        </p:tgtEl>
                                        <p:attrNameLst>
                                          <p:attrName>style.visibility</p:attrName>
                                        </p:attrNameLst>
                                      </p:cBhvr>
                                      <p:to>
                                        <p:strVal val="visible"/>
                                      </p:to>
                                    </p:set>
                                    <p:animEffect transition="in" filter="fade">
                                      <p:cBhvr>
                                        <p:cTn id="37" dur="500"/>
                                        <p:tgtEl>
                                          <p:spTgt spid="104868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87"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48689" name="Rectangle 3"/>
          <p:cNvSpPr>
            <a:spLocks noGrp="1" noChangeArrowheads="1"/>
          </p:cNvSpPr>
          <p:nvPr>
            <p:ph idx="1"/>
          </p:nvPr>
        </p:nvSpPr>
        <p:spPr>
          <a:xfrm>
            <a:off x="5334000" y="1828800"/>
            <a:ext cx="6096000" cy="4191000"/>
          </a:xfrm>
        </p:spPr>
        <p:txBody>
          <a:bodyPr>
            <a:noAutofit/>
          </a:bodyPr>
          <a:lstStyle/>
          <a:p>
            <a:pPr>
              <a:lnSpc>
                <a:spcPct val="150000"/>
              </a:lnSpc>
            </a:pPr>
            <a:r>
              <a:rPr lang="en-US" sz="2400" dirty="0">
                <a:latin typeface="Open Sans"/>
              </a:rPr>
              <a:t>Children – crying, clinging to elders</a:t>
            </a:r>
          </a:p>
          <a:p>
            <a:pPr>
              <a:lnSpc>
                <a:spcPct val="150000"/>
              </a:lnSpc>
            </a:pPr>
            <a:r>
              <a:rPr lang="en-US" sz="2400" dirty="0">
                <a:latin typeface="Open Sans"/>
              </a:rPr>
              <a:t>Inability to sleep, eat, attend to routine</a:t>
            </a:r>
          </a:p>
          <a:p>
            <a:pPr>
              <a:lnSpc>
                <a:spcPct val="150000"/>
              </a:lnSpc>
            </a:pPr>
            <a:r>
              <a:rPr lang="en-US" sz="2400" dirty="0">
                <a:latin typeface="Open Sans"/>
              </a:rPr>
              <a:t>Agitated, suicidal</a:t>
            </a:r>
          </a:p>
          <a:p>
            <a:pPr>
              <a:lnSpc>
                <a:spcPct val="150000"/>
              </a:lnSpc>
            </a:pPr>
            <a:r>
              <a:rPr lang="en-US" sz="2400" dirty="0">
                <a:latin typeface="Open Sans"/>
              </a:rPr>
              <a:t>Survival guilt</a:t>
            </a:r>
          </a:p>
          <a:p>
            <a:pPr>
              <a:lnSpc>
                <a:spcPct val="150000"/>
              </a:lnSpc>
            </a:pPr>
            <a:r>
              <a:rPr lang="en-US" sz="2400" dirty="0">
                <a:latin typeface="Open Sans"/>
              </a:rPr>
              <a:t>Survival happiness</a:t>
            </a:r>
          </a:p>
          <a:p>
            <a:r>
              <a:rPr lang="en-US" sz="2400" dirty="0">
                <a:latin typeface="Open Sans"/>
              </a:rPr>
              <a:t>Disaster syndrome Present in 75% of the disaster survivors</a:t>
            </a:r>
            <a:endParaRPr lang="zh-CN" altLang="en-US" sz="2400" dirty="0">
              <a:latin typeface="Open Sans"/>
            </a:endParaRPr>
          </a:p>
          <a:p>
            <a:pPr>
              <a:lnSpc>
                <a:spcPct val="150000"/>
              </a:lnSpc>
              <a:buClrTx/>
              <a:buFont typeface="Wingdings" pitchFamily="2" charset="2"/>
              <a:buChar char="Ø"/>
            </a:pPr>
            <a:endParaRPr lang="en-US" dirty="0">
              <a:latin typeface="Bookman Old Style" pitchFamily="18" charset="0"/>
            </a:endParaRPr>
          </a:p>
          <a:p>
            <a:pPr>
              <a:lnSpc>
                <a:spcPct val="150000"/>
              </a:lnSpc>
              <a:buClrTx/>
              <a:buFont typeface="Wingdings" pitchFamily="2" charset="2"/>
              <a:buChar char="Ø"/>
            </a:pPr>
            <a:endParaRPr lang="en-US" dirty="0">
              <a:latin typeface="Bookman Old Style" pitchFamily="18" charset="0"/>
            </a:endParaRPr>
          </a:p>
        </p:txBody>
      </p:sp>
      <p:sp>
        <p:nvSpPr>
          <p:cNvPr id="1048690" name="Rounded Rectangle 3"/>
          <p:cNvSpPr/>
          <p:nvPr/>
        </p:nvSpPr>
        <p:spPr>
          <a:xfrm>
            <a:off x="271962" y="2743200"/>
            <a:ext cx="4681038" cy="2133600"/>
          </a:xfrm>
          <a:prstGeom prst="roundRect">
            <a:avLst>
              <a:gd name="adj" fmla="val 50000"/>
            </a:avLst>
          </a:pr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4000" b="1" dirty="0">
                <a:solidFill>
                  <a:schemeClr val="tx1"/>
                </a:solidFill>
                <a:latin typeface="Open Sans"/>
                <a:cs typeface="Arial" pitchFamily="34" charset="0"/>
              </a:rPr>
              <a:t>Immediate Psycho Social Effects (</a:t>
            </a:r>
            <a:r>
              <a:rPr lang="en-IN" sz="4000" b="1" dirty="0" err="1">
                <a:solidFill>
                  <a:schemeClr val="tx1"/>
                </a:solidFill>
                <a:latin typeface="Open Sans"/>
                <a:cs typeface="Arial" pitchFamily="34" charset="0"/>
              </a:rPr>
              <a:t>Cont</a:t>
            </a:r>
            <a:r>
              <a:rPr lang="en-IN" sz="4000" b="1" u="sng" dirty="0">
                <a:solidFill>
                  <a:schemeClr val="tx1"/>
                </a:solidFill>
                <a:latin typeface="Open Sans"/>
                <a:cs typeface="Arial" pitchFamily="34" charset="0"/>
              </a:rPr>
              <a:t>…)</a:t>
            </a:r>
            <a:endParaRPr lang="en-US" sz="4000" dirty="0">
              <a:solidFill>
                <a:schemeClr val="tx1"/>
              </a:solidFill>
              <a:latin typeface="Open Sans"/>
            </a:endParaRPr>
          </a:p>
        </p:txBody>
      </p:sp>
      <p:pic>
        <p:nvPicPr>
          <p:cNvPr id="2" name="Picture 1" descr="A logo with a lion and a circle with a red ribbon&#10;&#10;AI-generated content may be incorrect.">
            <a:extLst>
              <a:ext uri="{FF2B5EF4-FFF2-40B4-BE49-F238E27FC236}">
                <a16:creationId xmlns:a16="http://schemas.microsoft.com/office/drawing/2014/main" id="{BCE02A22-EA6F-E787-1B70-50D04EEAF2A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18118" r="22639"/>
          <a:stretch>
            <a:fillRect/>
          </a:stretch>
        </p:blipFill>
        <p:spPr bwMode="auto">
          <a:xfrm>
            <a:off x="10972800" y="44450"/>
            <a:ext cx="112217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A logo with text on it&#10;&#10;AI-generated content may be incorrect.">
            <a:extLst>
              <a:ext uri="{FF2B5EF4-FFF2-40B4-BE49-F238E27FC236}">
                <a16:creationId xmlns:a16="http://schemas.microsoft.com/office/drawing/2014/main" id="{4D269503-8C20-F8FF-E60E-8266E436F9E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1962" y="126538"/>
            <a:ext cx="1037892" cy="86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52400" y="167579"/>
            <a:ext cx="1828800" cy="1198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0685488" y="0"/>
            <a:ext cx="1434151" cy="1362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48689">
                                            <p:txEl>
                                              <p:pRg st="0" end="0"/>
                                            </p:txEl>
                                          </p:spTgt>
                                        </p:tgtEl>
                                        <p:attrNameLst>
                                          <p:attrName>style.visibility</p:attrName>
                                        </p:attrNameLst>
                                      </p:cBhvr>
                                      <p:to>
                                        <p:strVal val="visible"/>
                                      </p:to>
                                    </p:set>
                                    <p:animEffect transition="in" filter="fade">
                                      <p:cBhvr>
                                        <p:cTn id="7" dur="500"/>
                                        <p:tgtEl>
                                          <p:spTgt spid="104868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48689">
                                            <p:txEl>
                                              <p:pRg st="1" end="1"/>
                                            </p:txEl>
                                          </p:spTgt>
                                        </p:tgtEl>
                                        <p:attrNameLst>
                                          <p:attrName>style.visibility</p:attrName>
                                        </p:attrNameLst>
                                      </p:cBhvr>
                                      <p:to>
                                        <p:strVal val="visible"/>
                                      </p:to>
                                    </p:set>
                                    <p:animEffect transition="in" filter="fade">
                                      <p:cBhvr>
                                        <p:cTn id="12" dur="500"/>
                                        <p:tgtEl>
                                          <p:spTgt spid="104868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48689">
                                            <p:txEl>
                                              <p:pRg st="2" end="2"/>
                                            </p:txEl>
                                          </p:spTgt>
                                        </p:tgtEl>
                                        <p:attrNameLst>
                                          <p:attrName>style.visibility</p:attrName>
                                        </p:attrNameLst>
                                      </p:cBhvr>
                                      <p:to>
                                        <p:strVal val="visible"/>
                                      </p:to>
                                    </p:set>
                                    <p:animEffect transition="in" filter="fade">
                                      <p:cBhvr>
                                        <p:cTn id="17" dur="500"/>
                                        <p:tgtEl>
                                          <p:spTgt spid="104868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48689">
                                            <p:txEl>
                                              <p:pRg st="3" end="3"/>
                                            </p:txEl>
                                          </p:spTgt>
                                        </p:tgtEl>
                                        <p:attrNameLst>
                                          <p:attrName>style.visibility</p:attrName>
                                        </p:attrNameLst>
                                      </p:cBhvr>
                                      <p:to>
                                        <p:strVal val="visible"/>
                                      </p:to>
                                    </p:set>
                                    <p:animEffect transition="in" filter="fade">
                                      <p:cBhvr>
                                        <p:cTn id="22" dur="500"/>
                                        <p:tgtEl>
                                          <p:spTgt spid="104868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48689">
                                            <p:txEl>
                                              <p:pRg st="4" end="4"/>
                                            </p:txEl>
                                          </p:spTgt>
                                        </p:tgtEl>
                                        <p:attrNameLst>
                                          <p:attrName>style.visibility</p:attrName>
                                        </p:attrNameLst>
                                      </p:cBhvr>
                                      <p:to>
                                        <p:strVal val="visible"/>
                                      </p:to>
                                    </p:set>
                                    <p:animEffect transition="in" filter="fade">
                                      <p:cBhvr>
                                        <p:cTn id="27" dur="500"/>
                                        <p:tgtEl>
                                          <p:spTgt spid="104868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48689">
                                            <p:txEl>
                                              <p:pRg st="5" end="5"/>
                                            </p:txEl>
                                          </p:spTgt>
                                        </p:tgtEl>
                                        <p:attrNameLst>
                                          <p:attrName>style.visibility</p:attrName>
                                        </p:attrNameLst>
                                      </p:cBhvr>
                                      <p:to>
                                        <p:strVal val="visible"/>
                                      </p:to>
                                    </p:set>
                                    <p:animEffect transition="in" filter="fade">
                                      <p:cBhvr>
                                        <p:cTn id="32" dur="500"/>
                                        <p:tgtEl>
                                          <p:spTgt spid="104868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48689">
                                            <p:txEl>
                                              <p:pRg st="6" end="6"/>
                                            </p:txEl>
                                          </p:spTgt>
                                        </p:tgtEl>
                                        <p:attrNameLst>
                                          <p:attrName>style.visibility</p:attrName>
                                        </p:attrNameLst>
                                      </p:cBhvr>
                                      <p:to>
                                        <p:strVal val="visible"/>
                                      </p:to>
                                    </p:set>
                                    <p:animEffect transition="in" filter="fade">
                                      <p:cBhvr>
                                        <p:cTn id="37" dur="500"/>
                                        <p:tgtEl>
                                          <p:spTgt spid="104868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89"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48691" name="Rectangle 3"/>
          <p:cNvSpPr>
            <a:spLocks noGrp="1" noChangeArrowheads="1"/>
          </p:cNvSpPr>
          <p:nvPr>
            <p:ph idx="1"/>
          </p:nvPr>
        </p:nvSpPr>
        <p:spPr>
          <a:xfrm>
            <a:off x="4038600" y="1752600"/>
            <a:ext cx="7620000" cy="4724400"/>
          </a:xfrm>
        </p:spPr>
        <p:txBody>
          <a:bodyPr>
            <a:noAutofit/>
          </a:bodyPr>
          <a:lstStyle/>
          <a:p>
            <a:pPr>
              <a:lnSpc>
                <a:spcPct val="150000"/>
              </a:lnSpc>
            </a:pPr>
            <a:r>
              <a:rPr lang="en-US" sz="2400" dirty="0">
                <a:latin typeface="Open Sans"/>
              </a:rPr>
              <a:t>Anxiety related reactions</a:t>
            </a:r>
          </a:p>
          <a:p>
            <a:pPr>
              <a:lnSpc>
                <a:spcPct val="150000"/>
              </a:lnSpc>
            </a:pPr>
            <a:r>
              <a:rPr lang="en-US" sz="2400" dirty="0">
                <a:latin typeface="Open Sans"/>
              </a:rPr>
              <a:t>Nightmares</a:t>
            </a:r>
          </a:p>
          <a:p>
            <a:pPr>
              <a:lnSpc>
                <a:spcPct val="150000"/>
              </a:lnSpc>
            </a:pPr>
            <a:r>
              <a:rPr lang="en-US" sz="2400" dirty="0">
                <a:latin typeface="Open Sans"/>
              </a:rPr>
              <a:t>Bed wetting</a:t>
            </a:r>
          </a:p>
          <a:p>
            <a:pPr>
              <a:lnSpc>
                <a:spcPct val="150000"/>
              </a:lnSpc>
            </a:pPr>
            <a:r>
              <a:rPr lang="en-US" sz="2400" dirty="0">
                <a:latin typeface="Open Sans"/>
              </a:rPr>
              <a:t>Thumb sucking</a:t>
            </a:r>
          </a:p>
          <a:p>
            <a:pPr>
              <a:lnSpc>
                <a:spcPct val="150000"/>
              </a:lnSpc>
            </a:pPr>
            <a:r>
              <a:rPr lang="en-US" sz="2400" dirty="0">
                <a:latin typeface="Open Sans"/>
              </a:rPr>
              <a:t>Anger </a:t>
            </a:r>
          </a:p>
          <a:p>
            <a:pPr>
              <a:lnSpc>
                <a:spcPct val="150000"/>
              </a:lnSpc>
            </a:pPr>
            <a:r>
              <a:rPr lang="en-US" sz="2400" dirty="0">
                <a:latin typeface="Open Sans"/>
              </a:rPr>
              <a:t>Refusal, Retaliation</a:t>
            </a:r>
          </a:p>
          <a:p>
            <a:pPr>
              <a:lnSpc>
                <a:spcPct val="150000"/>
              </a:lnSpc>
            </a:pPr>
            <a:r>
              <a:rPr lang="en-US" sz="2400" dirty="0">
                <a:latin typeface="Open Sans"/>
              </a:rPr>
              <a:t>Grief reactions</a:t>
            </a:r>
          </a:p>
          <a:p>
            <a:pPr>
              <a:lnSpc>
                <a:spcPct val="150000"/>
              </a:lnSpc>
              <a:buClrTx/>
              <a:buFont typeface="Wingdings" pitchFamily="2" charset="2"/>
              <a:buChar char="Ø"/>
            </a:pPr>
            <a:endParaRPr lang="en-US" sz="2800" dirty="0">
              <a:latin typeface="Bookman Old Style" pitchFamily="18" charset="0"/>
            </a:endParaRPr>
          </a:p>
        </p:txBody>
      </p:sp>
      <p:sp>
        <p:nvSpPr>
          <p:cNvPr id="1048692" name="Rounded Rectangle 3"/>
          <p:cNvSpPr/>
          <p:nvPr/>
        </p:nvSpPr>
        <p:spPr>
          <a:xfrm>
            <a:off x="271962" y="2449360"/>
            <a:ext cx="3418476" cy="2514600"/>
          </a:xfrm>
          <a:prstGeom prst="roundRect">
            <a:avLst>
              <a:gd name="adj" fmla="val 50000"/>
            </a:avLst>
          </a:pr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4000" b="1" dirty="0">
                <a:solidFill>
                  <a:schemeClr val="tx1"/>
                </a:solidFill>
                <a:latin typeface="Open Sans"/>
                <a:cs typeface="Arial" pitchFamily="34" charset="0"/>
              </a:rPr>
              <a:t>Following Disaster</a:t>
            </a:r>
            <a:endParaRPr lang="en-US" sz="4000" dirty="0">
              <a:solidFill>
                <a:schemeClr val="tx1"/>
              </a:solidFill>
              <a:latin typeface="Open Sans"/>
            </a:endParaRPr>
          </a:p>
        </p:txBody>
      </p:sp>
      <p:pic>
        <p:nvPicPr>
          <p:cNvPr id="2" name="Picture 1" descr="A logo with a lion and a circle with a red ribbon&#10;&#10;AI-generated content may be incorrect.">
            <a:extLst>
              <a:ext uri="{FF2B5EF4-FFF2-40B4-BE49-F238E27FC236}">
                <a16:creationId xmlns:a16="http://schemas.microsoft.com/office/drawing/2014/main" id="{16722AFB-4F9E-F945-799C-FEFAEF9E78F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18118" r="22639"/>
          <a:stretch>
            <a:fillRect/>
          </a:stretch>
        </p:blipFill>
        <p:spPr bwMode="auto">
          <a:xfrm>
            <a:off x="10972800" y="44450"/>
            <a:ext cx="112217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A logo with text on it&#10;&#10;AI-generated content may be incorrect.">
            <a:extLst>
              <a:ext uri="{FF2B5EF4-FFF2-40B4-BE49-F238E27FC236}">
                <a16:creationId xmlns:a16="http://schemas.microsoft.com/office/drawing/2014/main" id="{118D7CEA-2A24-6EAA-EA11-E9441AA2B05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1962" y="126538"/>
            <a:ext cx="1037892" cy="86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52400" y="167579"/>
            <a:ext cx="1828800" cy="1198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0685488" y="0"/>
            <a:ext cx="1434151" cy="1362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48691">
                                            <p:txEl>
                                              <p:pRg st="0" end="0"/>
                                            </p:txEl>
                                          </p:spTgt>
                                        </p:tgtEl>
                                        <p:attrNameLst>
                                          <p:attrName>style.visibility</p:attrName>
                                        </p:attrNameLst>
                                      </p:cBhvr>
                                      <p:to>
                                        <p:strVal val="visible"/>
                                      </p:to>
                                    </p:set>
                                    <p:animEffect transition="in" filter="fade">
                                      <p:cBhvr>
                                        <p:cTn id="7" dur="500"/>
                                        <p:tgtEl>
                                          <p:spTgt spid="10486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48691">
                                            <p:txEl>
                                              <p:pRg st="1" end="1"/>
                                            </p:txEl>
                                          </p:spTgt>
                                        </p:tgtEl>
                                        <p:attrNameLst>
                                          <p:attrName>style.visibility</p:attrName>
                                        </p:attrNameLst>
                                      </p:cBhvr>
                                      <p:to>
                                        <p:strVal val="visible"/>
                                      </p:to>
                                    </p:set>
                                    <p:animEffect transition="in" filter="fade">
                                      <p:cBhvr>
                                        <p:cTn id="12" dur="500"/>
                                        <p:tgtEl>
                                          <p:spTgt spid="10486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48691">
                                            <p:txEl>
                                              <p:pRg st="2" end="2"/>
                                            </p:txEl>
                                          </p:spTgt>
                                        </p:tgtEl>
                                        <p:attrNameLst>
                                          <p:attrName>style.visibility</p:attrName>
                                        </p:attrNameLst>
                                      </p:cBhvr>
                                      <p:to>
                                        <p:strVal val="visible"/>
                                      </p:to>
                                    </p:set>
                                    <p:animEffect transition="in" filter="fade">
                                      <p:cBhvr>
                                        <p:cTn id="17" dur="500"/>
                                        <p:tgtEl>
                                          <p:spTgt spid="104869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48691">
                                            <p:txEl>
                                              <p:pRg st="3" end="3"/>
                                            </p:txEl>
                                          </p:spTgt>
                                        </p:tgtEl>
                                        <p:attrNameLst>
                                          <p:attrName>style.visibility</p:attrName>
                                        </p:attrNameLst>
                                      </p:cBhvr>
                                      <p:to>
                                        <p:strVal val="visible"/>
                                      </p:to>
                                    </p:set>
                                    <p:animEffect transition="in" filter="fade">
                                      <p:cBhvr>
                                        <p:cTn id="22" dur="500"/>
                                        <p:tgtEl>
                                          <p:spTgt spid="104869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48691">
                                            <p:txEl>
                                              <p:pRg st="4" end="4"/>
                                            </p:txEl>
                                          </p:spTgt>
                                        </p:tgtEl>
                                        <p:attrNameLst>
                                          <p:attrName>style.visibility</p:attrName>
                                        </p:attrNameLst>
                                      </p:cBhvr>
                                      <p:to>
                                        <p:strVal val="visible"/>
                                      </p:to>
                                    </p:set>
                                    <p:animEffect transition="in" filter="fade">
                                      <p:cBhvr>
                                        <p:cTn id="27" dur="500"/>
                                        <p:tgtEl>
                                          <p:spTgt spid="104869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48691">
                                            <p:txEl>
                                              <p:pRg st="5" end="5"/>
                                            </p:txEl>
                                          </p:spTgt>
                                        </p:tgtEl>
                                        <p:attrNameLst>
                                          <p:attrName>style.visibility</p:attrName>
                                        </p:attrNameLst>
                                      </p:cBhvr>
                                      <p:to>
                                        <p:strVal val="visible"/>
                                      </p:to>
                                    </p:set>
                                    <p:animEffect transition="in" filter="fade">
                                      <p:cBhvr>
                                        <p:cTn id="32" dur="500"/>
                                        <p:tgtEl>
                                          <p:spTgt spid="104869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48691">
                                            <p:txEl>
                                              <p:pRg st="6" end="6"/>
                                            </p:txEl>
                                          </p:spTgt>
                                        </p:tgtEl>
                                        <p:attrNameLst>
                                          <p:attrName>style.visibility</p:attrName>
                                        </p:attrNameLst>
                                      </p:cBhvr>
                                      <p:to>
                                        <p:strVal val="visible"/>
                                      </p:to>
                                    </p:set>
                                    <p:animEffect transition="in" filter="fade">
                                      <p:cBhvr>
                                        <p:cTn id="37" dur="500"/>
                                        <p:tgtEl>
                                          <p:spTgt spid="104869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91"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4" name="Content Placeholder 2"/>
          <p:cNvSpPr>
            <a:spLocks noGrp="1"/>
          </p:cNvSpPr>
          <p:nvPr>
            <p:ph idx="1"/>
          </p:nvPr>
        </p:nvSpPr>
        <p:spPr>
          <a:xfrm>
            <a:off x="4724400" y="1676400"/>
            <a:ext cx="7202306" cy="4648200"/>
          </a:xfrm>
        </p:spPr>
        <p:txBody>
          <a:bodyPr>
            <a:normAutofit fontScale="90833"/>
          </a:bodyPr>
          <a:lstStyle/>
          <a:p>
            <a:pPr marL="0" indent="0">
              <a:lnSpc>
                <a:spcPct val="200000"/>
              </a:lnSpc>
              <a:buClr>
                <a:schemeClr val="tx1"/>
              </a:buClr>
              <a:buNone/>
            </a:pPr>
            <a:r>
              <a:rPr lang="en-US" sz="2600" dirty="0">
                <a:latin typeface="Open Sans"/>
              </a:rPr>
              <a:t>Loss of familiar environment.</a:t>
            </a:r>
          </a:p>
          <a:p>
            <a:pPr marL="0" indent="0">
              <a:lnSpc>
                <a:spcPct val="200000"/>
              </a:lnSpc>
              <a:buClr>
                <a:schemeClr val="tx1"/>
              </a:buClr>
              <a:buNone/>
            </a:pPr>
            <a:r>
              <a:rPr lang="en-US" sz="2600" dirty="0">
                <a:latin typeface="Open Sans"/>
              </a:rPr>
              <a:t>Fear and insecurity.</a:t>
            </a:r>
          </a:p>
          <a:p>
            <a:pPr marL="0" indent="0">
              <a:lnSpc>
                <a:spcPct val="200000"/>
              </a:lnSpc>
              <a:buClr>
                <a:schemeClr val="tx1"/>
              </a:buClr>
              <a:buNone/>
            </a:pPr>
            <a:r>
              <a:rPr lang="en-US" sz="2600" dirty="0">
                <a:latin typeface="Open Sans"/>
              </a:rPr>
              <a:t>Struggle for food, shelter and other amenities.</a:t>
            </a:r>
          </a:p>
          <a:p>
            <a:pPr marL="0" indent="0">
              <a:lnSpc>
                <a:spcPct val="200000"/>
              </a:lnSpc>
              <a:buClr>
                <a:schemeClr val="tx1"/>
              </a:buClr>
              <a:buNone/>
            </a:pPr>
            <a:r>
              <a:rPr lang="en-US" sz="2600" dirty="0">
                <a:latin typeface="Open Sans"/>
              </a:rPr>
              <a:t>Witnessed death.</a:t>
            </a:r>
          </a:p>
          <a:p>
            <a:pPr marL="0" indent="0">
              <a:lnSpc>
                <a:spcPct val="200000"/>
              </a:lnSpc>
              <a:buClr>
                <a:schemeClr val="tx1"/>
              </a:buClr>
              <a:buNone/>
            </a:pPr>
            <a:r>
              <a:rPr lang="en-US" sz="2600" dirty="0">
                <a:latin typeface="Open Sans"/>
              </a:rPr>
              <a:t>Continued threat to their sense of wellbeing</a:t>
            </a:r>
            <a:r>
              <a:rPr lang="en-US" sz="3800" dirty="0">
                <a:latin typeface="Open Sans"/>
              </a:rPr>
              <a:t>.</a:t>
            </a:r>
          </a:p>
          <a:p>
            <a:pPr marL="342900" indent="-342900">
              <a:lnSpc>
                <a:spcPct val="200000"/>
              </a:lnSpc>
              <a:buClr>
                <a:schemeClr val="tx1"/>
              </a:buClr>
              <a:buFont typeface="Wingdings" pitchFamily="2" charset="2"/>
              <a:buChar char="Ø"/>
            </a:pPr>
            <a:endParaRPr lang="en-US" sz="2400" dirty="0">
              <a:latin typeface="Bookman Old Style" pitchFamily="18" charset="0"/>
            </a:endParaRPr>
          </a:p>
        </p:txBody>
      </p:sp>
      <p:sp>
        <p:nvSpPr>
          <p:cNvPr id="1048695" name="Rounded Rectangle 3"/>
          <p:cNvSpPr/>
          <p:nvPr/>
        </p:nvSpPr>
        <p:spPr>
          <a:xfrm>
            <a:off x="271962" y="1828800"/>
            <a:ext cx="3919038" cy="3962400"/>
          </a:xfrm>
          <a:prstGeom prst="roundRect">
            <a:avLst>
              <a:gd name="adj" fmla="val 50000"/>
            </a:avLst>
          </a:pr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4000" b="1" dirty="0">
                <a:solidFill>
                  <a:schemeClr val="tx1"/>
                </a:solidFill>
                <a:latin typeface="Open Sans"/>
                <a:cs typeface="Arial" pitchFamily="34" charset="0"/>
              </a:rPr>
              <a:t>Psycho Social issues of school children in Disaster</a:t>
            </a:r>
            <a:endParaRPr lang="en-US" sz="4000" dirty="0">
              <a:solidFill>
                <a:schemeClr val="tx1"/>
              </a:solidFill>
              <a:latin typeface="Open Sans"/>
            </a:endParaRPr>
          </a:p>
        </p:txBody>
      </p:sp>
      <p:pic>
        <p:nvPicPr>
          <p:cNvPr id="2" name="Picture 1" descr="A logo with a lion and a circle with a red ribbon&#10;&#10;AI-generated content may be incorrect.">
            <a:extLst>
              <a:ext uri="{FF2B5EF4-FFF2-40B4-BE49-F238E27FC236}">
                <a16:creationId xmlns:a16="http://schemas.microsoft.com/office/drawing/2014/main" id="{8ED3A2A9-419C-6EF4-B7C1-D98EAF7C1FC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18118" r="22639"/>
          <a:stretch>
            <a:fillRect/>
          </a:stretch>
        </p:blipFill>
        <p:spPr bwMode="auto">
          <a:xfrm>
            <a:off x="10972800" y="44450"/>
            <a:ext cx="112217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A logo with text on it&#10;&#10;AI-generated content may be incorrect.">
            <a:extLst>
              <a:ext uri="{FF2B5EF4-FFF2-40B4-BE49-F238E27FC236}">
                <a16:creationId xmlns:a16="http://schemas.microsoft.com/office/drawing/2014/main" id="{9A532121-143C-5F16-AA37-18186C6BF4E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1962" y="126538"/>
            <a:ext cx="1037892" cy="86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52400" y="167579"/>
            <a:ext cx="1828800" cy="1198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0685488" y="0"/>
            <a:ext cx="1434151" cy="1362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48694">
                                            <p:txEl>
                                              <p:pRg st="0" end="0"/>
                                            </p:txEl>
                                          </p:spTgt>
                                        </p:tgtEl>
                                        <p:attrNameLst>
                                          <p:attrName>style.visibility</p:attrName>
                                        </p:attrNameLst>
                                      </p:cBhvr>
                                      <p:to>
                                        <p:strVal val="visible"/>
                                      </p:to>
                                    </p:set>
                                    <p:animEffect transition="in" filter="fade">
                                      <p:cBhvr>
                                        <p:cTn id="7" dur="500"/>
                                        <p:tgtEl>
                                          <p:spTgt spid="104869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48694">
                                            <p:txEl>
                                              <p:pRg st="1" end="1"/>
                                            </p:txEl>
                                          </p:spTgt>
                                        </p:tgtEl>
                                        <p:attrNameLst>
                                          <p:attrName>style.visibility</p:attrName>
                                        </p:attrNameLst>
                                      </p:cBhvr>
                                      <p:to>
                                        <p:strVal val="visible"/>
                                      </p:to>
                                    </p:set>
                                    <p:animEffect transition="in" filter="fade">
                                      <p:cBhvr>
                                        <p:cTn id="12" dur="500"/>
                                        <p:tgtEl>
                                          <p:spTgt spid="104869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48694">
                                            <p:txEl>
                                              <p:pRg st="2" end="2"/>
                                            </p:txEl>
                                          </p:spTgt>
                                        </p:tgtEl>
                                        <p:attrNameLst>
                                          <p:attrName>style.visibility</p:attrName>
                                        </p:attrNameLst>
                                      </p:cBhvr>
                                      <p:to>
                                        <p:strVal val="visible"/>
                                      </p:to>
                                    </p:set>
                                    <p:animEffect transition="in" filter="fade">
                                      <p:cBhvr>
                                        <p:cTn id="17" dur="500"/>
                                        <p:tgtEl>
                                          <p:spTgt spid="104869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48694">
                                            <p:txEl>
                                              <p:pRg st="3" end="3"/>
                                            </p:txEl>
                                          </p:spTgt>
                                        </p:tgtEl>
                                        <p:attrNameLst>
                                          <p:attrName>style.visibility</p:attrName>
                                        </p:attrNameLst>
                                      </p:cBhvr>
                                      <p:to>
                                        <p:strVal val="visible"/>
                                      </p:to>
                                    </p:set>
                                    <p:animEffect transition="in" filter="fade">
                                      <p:cBhvr>
                                        <p:cTn id="22" dur="500"/>
                                        <p:tgtEl>
                                          <p:spTgt spid="104869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48694">
                                            <p:txEl>
                                              <p:pRg st="4" end="4"/>
                                            </p:txEl>
                                          </p:spTgt>
                                        </p:tgtEl>
                                        <p:attrNameLst>
                                          <p:attrName>style.visibility</p:attrName>
                                        </p:attrNameLst>
                                      </p:cBhvr>
                                      <p:to>
                                        <p:strVal val="visible"/>
                                      </p:to>
                                    </p:set>
                                    <p:animEffect transition="in" filter="fade">
                                      <p:cBhvr>
                                        <p:cTn id="27" dur="500"/>
                                        <p:tgtEl>
                                          <p:spTgt spid="104869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9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6" name="Rectangle 9"/>
          <p:cNvSpPr/>
          <p:nvPr/>
        </p:nvSpPr>
        <p:spPr>
          <a:xfrm>
            <a:off x="3962400" y="1981201"/>
            <a:ext cx="3810000" cy="4572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200000"/>
              </a:lnSpc>
            </a:pPr>
            <a:r>
              <a:rPr lang="en-US" sz="2800" b="1" dirty="0">
                <a:solidFill>
                  <a:schemeClr val="tx1"/>
                </a:solidFill>
                <a:latin typeface="Bookman Old Style" pitchFamily="18" charset="0"/>
              </a:rPr>
              <a:t>.</a:t>
            </a:r>
            <a:r>
              <a:rPr lang="en-US" b="1" dirty="0">
                <a:solidFill>
                  <a:schemeClr val="tx1"/>
                </a:solidFill>
                <a:latin typeface="Bookman Old Style" pitchFamily="18" charset="0"/>
              </a:rPr>
              <a:t> </a:t>
            </a:r>
            <a:r>
              <a:rPr lang="en-US" sz="2400" b="1" dirty="0">
                <a:solidFill>
                  <a:schemeClr val="tx1"/>
                </a:solidFill>
                <a:latin typeface="Open Sans"/>
              </a:rPr>
              <a:t>Fear</a:t>
            </a:r>
          </a:p>
          <a:p>
            <a:pPr>
              <a:lnSpc>
                <a:spcPct val="200000"/>
              </a:lnSpc>
            </a:pPr>
            <a:r>
              <a:rPr lang="en-US" sz="2400" b="1" dirty="0">
                <a:solidFill>
                  <a:schemeClr val="tx1"/>
                </a:solidFill>
                <a:latin typeface="Open Sans"/>
              </a:rPr>
              <a:t>• Crying</a:t>
            </a:r>
          </a:p>
          <a:p>
            <a:pPr>
              <a:lnSpc>
                <a:spcPct val="200000"/>
              </a:lnSpc>
            </a:pPr>
            <a:r>
              <a:rPr lang="en-US" sz="2400" b="1" dirty="0">
                <a:solidFill>
                  <a:schemeClr val="tx1"/>
                </a:solidFill>
                <a:latin typeface="Open Sans"/>
              </a:rPr>
              <a:t>• Dependent towards parents </a:t>
            </a:r>
          </a:p>
          <a:p>
            <a:pPr>
              <a:lnSpc>
                <a:spcPct val="200000"/>
              </a:lnSpc>
            </a:pPr>
            <a:r>
              <a:rPr lang="en-US" sz="2400" b="1" dirty="0">
                <a:solidFill>
                  <a:schemeClr val="tx1"/>
                </a:solidFill>
                <a:latin typeface="Open Sans"/>
              </a:rPr>
              <a:t>• Refusing food</a:t>
            </a:r>
          </a:p>
          <a:p>
            <a:pPr>
              <a:lnSpc>
                <a:spcPct val="200000"/>
              </a:lnSpc>
            </a:pPr>
            <a:r>
              <a:rPr lang="en-US" sz="2400" b="1" dirty="0">
                <a:solidFill>
                  <a:schemeClr val="tx1"/>
                </a:solidFill>
                <a:latin typeface="Open Sans"/>
              </a:rPr>
              <a:t>• Lack of appeti</a:t>
            </a:r>
            <a:r>
              <a:rPr lang="en-US" sz="2400" b="1" dirty="0">
                <a:solidFill>
                  <a:schemeClr val="tx1"/>
                </a:solidFill>
                <a:latin typeface="Bookman Old Style" pitchFamily="18" charset="0"/>
              </a:rPr>
              <a:t>te</a:t>
            </a:r>
            <a:endParaRPr lang="en-US" sz="2400" b="1" dirty="0">
              <a:solidFill>
                <a:schemeClr val="tx1"/>
              </a:solidFill>
            </a:endParaRPr>
          </a:p>
        </p:txBody>
      </p:sp>
      <p:sp>
        <p:nvSpPr>
          <p:cNvPr id="1048697" name="Rectangle 10"/>
          <p:cNvSpPr/>
          <p:nvPr/>
        </p:nvSpPr>
        <p:spPr>
          <a:xfrm>
            <a:off x="8001000" y="1981200"/>
            <a:ext cx="4093978" cy="4572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200000"/>
              </a:lnSpc>
              <a:buClrTx/>
            </a:pPr>
            <a:r>
              <a:rPr lang="en-US" sz="3200" b="1" dirty="0">
                <a:solidFill>
                  <a:schemeClr val="tx1"/>
                </a:solidFill>
                <a:latin typeface="Bookman Old Style" pitchFamily="18" charset="0"/>
              </a:rPr>
              <a:t>.</a:t>
            </a:r>
            <a:r>
              <a:rPr lang="en-US" sz="2400" b="1" dirty="0">
                <a:solidFill>
                  <a:schemeClr val="tx1"/>
                </a:solidFill>
                <a:latin typeface="Bookman Old Style" pitchFamily="18" charset="0"/>
              </a:rPr>
              <a:t> </a:t>
            </a:r>
            <a:r>
              <a:rPr lang="en-US" sz="2400" b="1" dirty="0">
                <a:solidFill>
                  <a:schemeClr val="tx1"/>
                </a:solidFill>
                <a:latin typeface="Open Sans"/>
              </a:rPr>
              <a:t>Change in behavior</a:t>
            </a:r>
          </a:p>
          <a:p>
            <a:pPr>
              <a:lnSpc>
                <a:spcPct val="200000"/>
              </a:lnSpc>
              <a:buClrTx/>
            </a:pPr>
            <a:r>
              <a:rPr lang="en-US" sz="2400" b="1" dirty="0">
                <a:solidFill>
                  <a:schemeClr val="tx1"/>
                </a:solidFill>
                <a:latin typeface="Open Sans"/>
              </a:rPr>
              <a:t>. Fear, anxiety, tension</a:t>
            </a:r>
          </a:p>
          <a:p>
            <a:pPr>
              <a:lnSpc>
                <a:spcPct val="200000"/>
              </a:lnSpc>
              <a:buClrTx/>
            </a:pPr>
            <a:r>
              <a:rPr lang="en-US" sz="2400" b="1" dirty="0">
                <a:solidFill>
                  <a:schemeClr val="tx1"/>
                </a:solidFill>
                <a:latin typeface="Open Sans"/>
              </a:rPr>
              <a:t>. Anger, irritability</a:t>
            </a:r>
          </a:p>
          <a:p>
            <a:pPr>
              <a:lnSpc>
                <a:spcPct val="200000"/>
              </a:lnSpc>
              <a:buClrTx/>
            </a:pPr>
            <a:r>
              <a:rPr lang="en-US" sz="2400" b="1" dirty="0">
                <a:solidFill>
                  <a:schemeClr val="tx1"/>
                </a:solidFill>
                <a:latin typeface="Open Sans"/>
              </a:rPr>
              <a:t> . Lack of interest</a:t>
            </a:r>
          </a:p>
          <a:p>
            <a:pPr>
              <a:lnSpc>
                <a:spcPct val="200000"/>
              </a:lnSpc>
              <a:buClrTx/>
            </a:pPr>
            <a:r>
              <a:rPr lang="en-US" sz="2400" b="1" dirty="0">
                <a:solidFill>
                  <a:schemeClr val="tx1"/>
                </a:solidFill>
                <a:latin typeface="Open Sans"/>
              </a:rPr>
              <a:t> . Lack of interest in studies</a:t>
            </a:r>
          </a:p>
        </p:txBody>
      </p:sp>
      <p:sp>
        <p:nvSpPr>
          <p:cNvPr id="1048698" name="Text Placeholder 2"/>
          <p:cNvSpPr txBox="1"/>
          <p:nvPr/>
        </p:nvSpPr>
        <p:spPr>
          <a:xfrm>
            <a:off x="3733800" y="1513442"/>
            <a:ext cx="2724150" cy="620157"/>
          </a:xfrm>
          <a:prstGeom prst="rect">
            <a:avLst/>
          </a:prstGeom>
        </p:spPr>
        <p:txBody>
          <a:bodyPr>
            <a:no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28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4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0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18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18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lstStyle>
          <a:p>
            <a:pPr marL="82296" indent="0" algn="ctr">
              <a:buNone/>
            </a:pPr>
            <a:r>
              <a:rPr lang="en-US" sz="2400" dirty="0">
                <a:latin typeface="Open Sans"/>
              </a:rPr>
              <a:t>0-5 years old</a:t>
            </a:r>
          </a:p>
        </p:txBody>
      </p:sp>
      <p:sp>
        <p:nvSpPr>
          <p:cNvPr id="1048699" name="Text Placeholder 4"/>
          <p:cNvSpPr txBox="1"/>
          <p:nvPr/>
        </p:nvSpPr>
        <p:spPr>
          <a:xfrm>
            <a:off x="7543800" y="1513442"/>
            <a:ext cx="3810000" cy="391557"/>
          </a:xfrm>
          <a:prstGeom prst="rect">
            <a:avLst/>
          </a:prstGeom>
        </p:spPr>
        <p:txBody>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lstStyle>
          <a:p>
            <a:pPr marL="82296" indent="0" algn="ctr">
              <a:buNone/>
            </a:pPr>
            <a:r>
              <a:rPr lang="en-US" sz="2400" dirty="0">
                <a:latin typeface="Open Sans"/>
              </a:rPr>
              <a:t>6-12 year old</a:t>
            </a:r>
          </a:p>
        </p:txBody>
      </p:sp>
      <p:sp>
        <p:nvSpPr>
          <p:cNvPr id="1048700" name="Rounded Rectangle 8"/>
          <p:cNvSpPr/>
          <p:nvPr/>
        </p:nvSpPr>
        <p:spPr>
          <a:xfrm>
            <a:off x="152400" y="1709220"/>
            <a:ext cx="3581400" cy="4843980"/>
          </a:xfrm>
          <a:prstGeom prst="roundRect">
            <a:avLst>
              <a:gd name="adj" fmla="val 50000"/>
            </a:avLst>
          </a:pr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4000" b="1" dirty="0">
                <a:solidFill>
                  <a:schemeClr val="tx1"/>
                </a:solidFill>
                <a:latin typeface="Open Sans"/>
                <a:cs typeface="Arial" pitchFamily="34" charset="0"/>
              </a:rPr>
              <a:t>Psycho Social Effects of Disaster to Children</a:t>
            </a:r>
            <a:endParaRPr lang="en-US" sz="4000" dirty="0">
              <a:solidFill>
                <a:schemeClr val="tx1"/>
              </a:solidFill>
              <a:latin typeface="Open Sans"/>
            </a:endParaRPr>
          </a:p>
        </p:txBody>
      </p:sp>
      <p:pic>
        <p:nvPicPr>
          <p:cNvPr id="2" name="Picture 1" descr="A logo with a lion and a circle with a red ribbon&#10;&#10;AI-generated content may be incorrect.">
            <a:extLst>
              <a:ext uri="{FF2B5EF4-FFF2-40B4-BE49-F238E27FC236}">
                <a16:creationId xmlns:a16="http://schemas.microsoft.com/office/drawing/2014/main" id="{37F471E1-EB74-1132-118B-E1035CFA69E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18118" r="22639"/>
          <a:stretch>
            <a:fillRect/>
          </a:stretch>
        </p:blipFill>
        <p:spPr bwMode="auto">
          <a:xfrm>
            <a:off x="10972800" y="44450"/>
            <a:ext cx="112217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A logo with text on it&#10;&#10;AI-generated content may be incorrect.">
            <a:extLst>
              <a:ext uri="{FF2B5EF4-FFF2-40B4-BE49-F238E27FC236}">
                <a16:creationId xmlns:a16="http://schemas.microsoft.com/office/drawing/2014/main" id="{B7C04C81-04E3-3846-7371-557FC49DF47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1962" y="126538"/>
            <a:ext cx="1037892" cy="86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52400" y="167579"/>
            <a:ext cx="1828800" cy="1198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0685488" y="0"/>
            <a:ext cx="1434151" cy="1362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48696"/>
                                        </p:tgtEl>
                                        <p:attrNameLst>
                                          <p:attrName>style.visibility</p:attrName>
                                        </p:attrNameLst>
                                      </p:cBhvr>
                                      <p:to>
                                        <p:strVal val="visible"/>
                                      </p:to>
                                    </p:set>
                                    <p:animEffect transition="in" filter="fade">
                                      <p:cBhvr>
                                        <p:cTn id="7" dur="500"/>
                                        <p:tgtEl>
                                          <p:spTgt spid="104869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48697"/>
                                        </p:tgtEl>
                                        <p:attrNameLst>
                                          <p:attrName>style.visibility</p:attrName>
                                        </p:attrNameLst>
                                      </p:cBhvr>
                                      <p:to>
                                        <p:strVal val="visible"/>
                                      </p:to>
                                    </p:set>
                                    <p:animEffect transition="in" filter="fade">
                                      <p:cBhvr>
                                        <p:cTn id="12" dur="500"/>
                                        <p:tgtEl>
                                          <p:spTgt spid="10486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96" grpId="0" animBg="1"/>
      <p:bldP spid="104869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0" name="TextBox 2"/>
          <p:cNvSpPr>
            <a:spLocks noGrp="1" noChangeArrowheads="1"/>
          </p:cNvSpPr>
          <p:nvPr>
            <p:ph idx="1"/>
          </p:nvPr>
        </p:nvSpPr>
        <p:spPr>
          <a:xfrm>
            <a:off x="381000" y="1269243"/>
            <a:ext cx="11049000" cy="4907721"/>
          </a:xfrm>
        </p:spPr>
        <p:txBody>
          <a:bodyPr/>
          <a:lstStyle/>
          <a:p>
            <a:pPr algn="just" eaLnBrk="1" hangingPunct="1">
              <a:spcBef>
                <a:spcPct val="0"/>
              </a:spcBef>
              <a:buFontTx/>
              <a:buNone/>
            </a:pPr>
            <a:r>
              <a:rPr lang="en-US" altLang="en-US" dirty="0">
                <a:latin typeface="Bookman Old Style" panose="02050604050505020204" pitchFamily="18" charset="0"/>
                <a:cs typeface="Times New Roman" panose="02020603050405020304" pitchFamily="18" charset="0"/>
              </a:rPr>
              <a:t>		</a:t>
            </a:r>
            <a:endParaRPr lang="en-US" altLang="en-US" b="1" dirty="0">
              <a:latin typeface="Times New Roman" panose="02020603050405020304" pitchFamily="18" charset="0"/>
              <a:cs typeface="Times New Roman" panose="02020603050405020304" pitchFamily="18" charset="0"/>
            </a:endParaRPr>
          </a:p>
        </p:txBody>
      </p:sp>
      <p:sp>
        <p:nvSpPr>
          <p:cNvPr id="1048641" name="Rounded Rectangle 5"/>
          <p:cNvSpPr/>
          <p:nvPr/>
        </p:nvSpPr>
        <p:spPr>
          <a:xfrm>
            <a:off x="271961" y="2743200"/>
            <a:ext cx="3842839" cy="1447800"/>
          </a:xfrm>
          <a:prstGeom prst="roundRect">
            <a:avLst>
              <a:gd name="adj" fmla="val 50000"/>
            </a:avLst>
          </a:pr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4000" b="1" dirty="0">
                <a:solidFill>
                  <a:schemeClr val="tx1"/>
                </a:solidFill>
                <a:latin typeface="Open Sans"/>
                <a:cs typeface="Times New Roman" panose="02020603050405020304" pitchFamily="18" charset="0"/>
              </a:rPr>
              <a:t>OBJECTIVE</a:t>
            </a:r>
            <a:r>
              <a:rPr lang="en-US" altLang="en-US" sz="4000" b="1" dirty="0">
                <a:solidFill>
                  <a:schemeClr val="bg1"/>
                </a:solidFill>
                <a:latin typeface="Open Sans"/>
                <a:cs typeface="Times New Roman" panose="02020603050405020304" pitchFamily="18" charset="0"/>
              </a:rPr>
              <a:t> </a:t>
            </a:r>
            <a:endParaRPr lang="en-US" sz="4000" b="1" dirty="0">
              <a:solidFill>
                <a:schemeClr val="bg1"/>
              </a:solidFill>
              <a:latin typeface="Open Sans"/>
            </a:endParaRPr>
          </a:p>
        </p:txBody>
      </p:sp>
      <p:sp>
        <p:nvSpPr>
          <p:cNvPr id="2" name="TextBox 1">
            <a:extLst>
              <a:ext uri="{FF2B5EF4-FFF2-40B4-BE49-F238E27FC236}">
                <a16:creationId xmlns:a16="http://schemas.microsoft.com/office/drawing/2014/main" id="{BD58213A-2ADB-508D-348B-9A4A9F39C0AA}"/>
              </a:ext>
            </a:extLst>
          </p:cNvPr>
          <p:cNvSpPr txBox="1"/>
          <p:nvPr/>
        </p:nvSpPr>
        <p:spPr>
          <a:xfrm>
            <a:off x="4267200" y="1676401"/>
            <a:ext cx="7620000" cy="4154984"/>
          </a:xfrm>
          <a:prstGeom prst="rect">
            <a:avLst/>
          </a:prstGeom>
          <a:noFill/>
        </p:spPr>
        <p:txBody>
          <a:bodyPr wrap="square" rtlCol="0">
            <a:spAutoFit/>
          </a:bodyPr>
          <a:lstStyle/>
          <a:p>
            <a:r>
              <a:rPr lang="en-US" sz="2400" dirty="0">
                <a:latin typeface="Open Sans"/>
              </a:rPr>
              <a:t>After completion of this lesson you will be able to :- </a:t>
            </a:r>
          </a:p>
          <a:p>
            <a:endParaRPr lang="en-US" sz="2400" dirty="0">
              <a:latin typeface="Open Sans"/>
            </a:endParaRPr>
          </a:p>
          <a:p>
            <a:pPr marL="742950" indent="-742950">
              <a:lnSpc>
                <a:spcPct val="150000"/>
              </a:lnSpc>
              <a:buAutoNum type="arabicPeriod"/>
            </a:pPr>
            <a:r>
              <a:rPr lang="en-US" sz="2400" dirty="0">
                <a:latin typeface="Open Sans"/>
              </a:rPr>
              <a:t>Psycho social care for affected school children in disaster.</a:t>
            </a:r>
          </a:p>
          <a:p>
            <a:pPr marL="742950" indent="-742950">
              <a:lnSpc>
                <a:spcPct val="150000"/>
              </a:lnSpc>
              <a:buAutoNum type="arabicPeriod"/>
            </a:pPr>
            <a:r>
              <a:rPr lang="en-US" sz="2400" dirty="0">
                <a:latin typeface="Open Sans"/>
              </a:rPr>
              <a:t>Psychosocial support in safe school. </a:t>
            </a:r>
          </a:p>
          <a:p>
            <a:pPr marL="742950" indent="-742950">
              <a:lnSpc>
                <a:spcPct val="150000"/>
              </a:lnSpc>
              <a:buAutoNum type="arabicPeriod"/>
            </a:pPr>
            <a:r>
              <a:rPr lang="en-US" sz="2400" dirty="0">
                <a:latin typeface="Open Sans"/>
              </a:rPr>
              <a:t>Role of different care givers. </a:t>
            </a:r>
          </a:p>
          <a:p>
            <a:pPr marL="742950" indent="-742950">
              <a:lnSpc>
                <a:spcPct val="150000"/>
              </a:lnSpc>
              <a:buAutoNum type="arabicPeriod"/>
            </a:pPr>
            <a:r>
              <a:rPr lang="en-US" sz="2400" dirty="0">
                <a:latin typeface="Open Sans"/>
              </a:rPr>
              <a:t>Disability and safe school practices and special care.  </a:t>
            </a:r>
            <a:endParaRPr lang="en-IN" sz="2400" dirty="0">
              <a:latin typeface="Open Sans"/>
            </a:endParaRPr>
          </a:p>
        </p:txBody>
      </p:sp>
      <p:pic>
        <p:nvPicPr>
          <p:cNvPr id="3" name="Picture 2" descr="A logo with a lion and a circle with a red ribbon&#10;&#10;AI-generated content may be incorrect.">
            <a:extLst>
              <a:ext uri="{FF2B5EF4-FFF2-40B4-BE49-F238E27FC236}">
                <a16:creationId xmlns:a16="http://schemas.microsoft.com/office/drawing/2014/main" id="{306E783A-D194-E044-477F-60D4D12C28F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18118" r="22639"/>
          <a:stretch>
            <a:fillRect/>
          </a:stretch>
        </p:blipFill>
        <p:spPr bwMode="auto">
          <a:xfrm>
            <a:off x="10972800" y="44450"/>
            <a:ext cx="112217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A logo with text on it&#10;&#10;AI-generated content may be incorrect.">
            <a:extLst>
              <a:ext uri="{FF2B5EF4-FFF2-40B4-BE49-F238E27FC236}">
                <a16:creationId xmlns:a16="http://schemas.microsoft.com/office/drawing/2014/main" id="{D28F816C-063A-767D-79B5-8A5A5984712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1962" y="126538"/>
            <a:ext cx="1037892" cy="86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52400" y="120499"/>
            <a:ext cx="1828800" cy="1198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0757849" y="0"/>
            <a:ext cx="1434151" cy="1362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6" name="Rectangle 9"/>
          <p:cNvSpPr/>
          <p:nvPr/>
        </p:nvSpPr>
        <p:spPr>
          <a:xfrm>
            <a:off x="3962400" y="1981201"/>
            <a:ext cx="3810000" cy="4572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2800" b="1" dirty="0">
                <a:solidFill>
                  <a:schemeClr val="tx1"/>
                </a:solidFill>
                <a:latin typeface="Bookman Old Style" pitchFamily="18" charset="0"/>
              </a:rPr>
              <a:t>.</a:t>
            </a:r>
            <a:r>
              <a:rPr lang="en-US" b="1" dirty="0">
                <a:solidFill>
                  <a:schemeClr val="tx1"/>
                </a:solidFill>
                <a:latin typeface="Bookman Old Style" pitchFamily="18" charset="0"/>
              </a:rPr>
              <a:t> </a:t>
            </a:r>
            <a:r>
              <a:rPr lang="en-US" sz="2400" b="1" dirty="0">
                <a:solidFill>
                  <a:schemeClr val="tx1"/>
                </a:solidFill>
                <a:latin typeface="Bookman Old Style" pitchFamily="18" charset="0"/>
              </a:rPr>
              <a:t>Disturbed sleep</a:t>
            </a:r>
          </a:p>
          <a:p>
            <a:pPr>
              <a:lnSpc>
                <a:spcPct val="150000"/>
              </a:lnSpc>
            </a:pPr>
            <a:r>
              <a:rPr lang="en-US" sz="3600" b="1" dirty="0">
                <a:solidFill>
                  <a:schemeClr val="tx1"/>
                </a:solidFill>
                <a:latin typeface="Bookman Old Style" pitchFamily="18" charset="0"/>
              </a:rPr>
              <a:t>.</a:t>
            </a:r>
            <a:r>
              <a:rPr lang="en-US" sz="2400" b="1" dirty="0">
                <a:solidFill>
                  <a:schemeClr val="tx1"/>
                </a:solidFill>
                <a:latin typeface="Bookman Old Style" pitchFamily="18" charset="0"/>
              </a:rPr>
              <a:t>Lack of energy</a:t>
            </a:r>
          </a:p>
          <a:p>
            <a:pPr>
              <a:lnSpc>
                <a:spcPct val="150000"/>
              </a:lnSpc>
            </a:pPr>
            <a:r>
              <a:rPr lang="en-US" sz="3600" b="1" dirty="0">
                <a:solidFill>
                  <a:schemeClr val="tx1"/>
                </a:solidFill>
                <a:latin typeface="Bookman Old Style" pitchFamily="18" charset="0"/>
              </a:rPr>
              <a:t>.</a:t>
            </a:r>
            <a:r>
              <a:rPr lang="en-US" sz="2400" b="1" dirty="0">
                <a:solidFill>
                  <a:schemeClr val="tx1"/>
                </a:solidFill>
                <a:latin typeface="Bookman Old Style" pitchFamily="18" charset="0"/>
              </a:rPr>
              <a:t>Lack of concentration        </a:t>
            </a:r>
            <a:r>
              <a:rPr lang="en-US" sz="3600" b="1" dirty="0">
                <a:solidFill>
                  <a:schemeClr val="tx1"/>
                </a:solidFill>
                <a:latin typeface="Bookman Old Style" pitchFamily="18" charset="0"/>
              </a:rPr>
              <a:t>.</a:t>
            </a:r>
            <a:r>
              <a:rPr lang="en-US" sz="2400" b="1" dirty="0">
                <a:solidFill>
                  <a:schemeClr val="tx1"/>
                </a:solidFill>
                <a:latin typeface="Bookman Old Style" pitchFamily="18" charset="0"/>
              </a:rPr>
              <a:t>Feeling insecure</a:t>
            </a:r>
          </a:p>
          <a:p>
            <a:pPr>
              <a:lnSpc>
                <a:spcPct val="150000"/>
              </a:lnSpc>
            </a:pPr>
            <a:r>
              <a:rPr lang="en-US" sz="3600" b="1" dirty="0">
                <a:solidFill>
                  <a:schemeClr val="tx1"/>
                </a:solidFill>
                <a:latin typeface="Bookman Old Style" pitchFamily="18" charset="0"/>
              </a:rPr>
              <a:t>.</a:t>
            </a:r>
            <a:r>
              <a:rPr lang="en-US" sz="2400" b="1" dirty="0">
                <a:solidFill>
                  <a:schemeClr val="tx1"/>
                </a:solidFill>
                <a:latin typeface="Bookman Old Style" pitchFamily="18" charset="0"/>
              </a:rPr>
              <a:t>Numbness</a:t>
            </a:r>
          </a:p>
        </p:txBody>
      </p:sp>
      <p:sp>
        <p:nvSpPr>
          <p:cNvPr id="1048697" name="Rectangle 10"/>
          <p:cNvSpPr/>
          <p:nvPr/>
        </p:nvSpPr>
        <p:spPr>
          <a:xfrm>
            <a:off x="8001000" y="1981200"/>
            <a:ext cx="4093978" cy="4572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3200" b="1" dirty="0">
                <a:solidFill>
                  <a:schemeClr val="tx1"/>
                </a:solidFill>
                <a:latin typeface="Bookman Old Style" pitchFamily="18" charset="0"/>
              </a:rPr>
              <a:t>.</a:t>
            </a:r>
            <a:r>
              <a:rPr lang="en-US" sz="2400" b="1" dirty="0">
                <a:solidFill>
                  <a:schemeClr val="tx1"/>
                </a:solidFill>
                <a:latin typeface="Bookman Old Style" pitchFamily="18" charset="0"/>
              </a:rPr>
              <a:t> Disturbed sleep</a:t>
            </a:r>
          </a:p>
          <a:p>
            <a:pPr>
              <a:lnSpc>
                <a:spcPct val="150000"/>
              </a:lnSpc>
            </a:pPr>
            <a:r>
              <a:rPr lang="en-US" sz="2800" b="1" dirty="0">
                <a:solidFill>
                  <a:schemeClr val="tx1"/>
                </a:solidFill>
                <a:latin typeface="Bookman Old Style" pitchFamily="18" charset="0"/>
              </a:rPr>
              <a:t>.</a:t>
            </a:r>
            <a:r>
              <a:rPr lang="en-US" sz="2400" b="1" dirty="0">
                <a:solidFill>
                  <a:schemeClr val="tx1"/>
                </a:solidFill>
                <a:latin typeface="Bookman Old Style" pitchFamily="18" charset="0"/>
              </a:rPr>
              <a:t>Confusion</a:t>
            </a:r>
          </a:p>
          <a:p>
            <a:pPr>
              <a:lnSpc>
                <a:spcPct val="150000"/>
              </a:lnSpc>
            </a:pPr>
            <a:r>
              <a:rPr lang="en-US" sz="2800" b="1" dirty="0">
                <a:solidFill>
                  <a:schemeClr val="tx1"/>
                </a:solidFill>
                <a:latin typeface="Bookman Old Style" pitchFamily="18" charset="0"/>
              </a:rPr>
              <a:t>.</a:t>
            </a:r>
            <a:r>
              <a:rPr lang="en-US" sz="2400" b="1" dirty="0">
                <a:solidFill>
                  <a:schemeClr val="tx1"/>
                </a:solidFill>
                <a:latin typeface="Bookman Old Style" pitchFamily="18" charset="0"/>
              </a:rPr>
              <a:t>Not respecting others</a:t>
            </a:r>
          </a:p>
          <a:p>
            <a:pPr>
              <a:lnSpc>
                <a:spcPct val="150000"/>
              </a:lnSpc>
            </a:pPr>
            <a:r>
              <a:rPr lang="en-US" sz="2800" b="1" dirty="0">
                <a:solidFill>
                  <a:schemeClr val="tx1"/>
                </a:solidFill>
                <a:latin typeface="Bookman Old Style" pitchFamily="18" charset="0"/>
              </a:rPr>
              <a:t>.</a:t>
            </a:r>
            <a:r>
              <a:rPr lang="en-US" sz="2400" b="1" dirty="0">
                <a:solidFill>
                  <a:schemeClr val="tx1"/>
                </a:solidFill>
                <a:latin typeface="Bookman Old Style" pitchFamily="18" charset="0"/>
              </a:rPr>
              <a:t>Pretending to work</a:t>
            </a:r>
          </a:p>
          <a:p>
            <a:pPr>
              <a:lnSpc>
                <a:spcPct val="150000"/>
              </a:lnSpc>
            </a:pPr>
            <a:r>
              <a:rPr lang="en-US" sz="2800" b="1" dirty="0">
                <a:solidFill>
                  <a:schemeClr val="tx1"/>
                </a:solidFill>
                <a:latin typeface="Bookman Old Style" pitchFamily="18" charset="0"/>
              </a:rPr>
              <a:t>.</a:t>
            </a:r>
            <a:r>
              <a:rPr lang="en-US" sz="2400" b="1" dirty="0">
                <a:solidFill>
                  <a:schemeClr val="tx1"/>
                </a:solidFill>
                <a:latin typeface="Bookman Old Style" pitchFamily="18" charset="0"/>
              </a:rPr>
              <a:t>Aggressive towards    classmates.</a:t>
            </a:r>
          </a:p>
          <a:p>
            <a:pPr>
              <a:lnSpc>
                <a:spcPct val="150000"/>
              </a:lnSpc>
            </a:pPr>
            <a:r>
              <a:rPr lang="en-US" sz="2800" b="1" dirty="0">
                <a:solidFill>
                  <a:schemeClr val="tx1"/>
                </a:solidFill>
                <a:latin typeface="Bookman Old Style" pitchFamily="18" charset="0"/>
              </a:rPr>
              <a:t>.</a:t>
            </a:r>
            <a:r>
              <a:rPr lang="en-US" sz="2400" b="1" dirty="0">
                <a:solidFill>
                  <a:schemeClr val="tx1"/>
                </a:solidFill>
                <a:latin typeface="Bookman Old Style" pitchFamily="18" charset="0"/>
              </a:rPr>
              <a:t>Use of substance</a:t>
            </a:r>
          </a:p>
        </p:txBody>
      </p:sp>
      <p:sp>
        <p:nvSpPr>
          <p:cNvPr id="1048698" name="Text Placeholder 2"/>
          <p:cNvSpPr txBox="1"/>
          <p:nvPr/>
        </p:nvSpPr>
        <p:spPr>
          <a:xfrm>
            <a:off x="3733800" y="1513442"/>
            <a:ext cx="2724150" cy="620157"/>
          </a:xfrm>
          <a:prstGeom prst="rect">
            <a:avLst/>
          </a:prstGeom>
        </p:spPr>
        <p:txBody>
          <a:bodyPr>
            <a:no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28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4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0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18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18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lstStyle>
          <a:p>
            <a:pPr marL="82296" indent="0" algn="ctr">
              <a:buNone/>
            </a:pPr>
            <a:r>
              <a:rPr lang="en-US" sz="2400" dirty="0">
                <a:latin typeface="Open Sans"/>
              </a:rPr>
              <a:t>0-5 years old</a:t>
            </a:r>
          </a:p>
        </p:txBody>
      </p:sp>
      <p:sp>
        <p:nvSpPr>
          <p:cNvPr id="1048699" name="Text Placeholder 4"/>
          <p:cNvSpPr txBox="1"/>
          <p:nvPr/>
        </p:nvSpPr>
        <p:spPr>
          <a:xfrm>
            <a:off x="7543800" y="1513442"/>
            <a:ext cx="3810000" cy="391557"/>
          </a:xfrm>
          <a:prstGeom prst="rect">
            <a:avLst/>
          </a:prstGeom>
        </p:spPr>
        <p:txBody>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lstStyle>
          <a:p>
            <a:pPr marL="82296" indent="0" algn="ctr">
              <a:buNone/>
            </a:pPr>
            <a:r>
              <a:rPr lang="en-US" sz="2400" dirty="0">
                <a:latin typeface="Open Sans"/>
              </a:rPr>
              <a:t>6-12 year old</a:t>
            </a:r>
          </a:p>
        </p:txBody>
      </p:sp>
      <p:sp>
        <p:nvSpPr>
          <p:cNvPr id="1048700" name="Rounded Rectangle 8"/>
          <p:cNvSpPr/>
          <p:nvPr/>
        </p:nvSpPr>
        <p:spPr>
          <a:xfrm>
            <a:off x="152400" y="1709220"/>
            <a:ext cx="3581400" cy="4843980"/>
          </a:xfrm>
          <a:prstGeom prst="roundRect">
            <a:avLst>
              <a:gd name="adj" fmla="val 50000"/>
            </a:avLst>
          </a:pr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4000" b="1" dirty="0">
                <a:solidFill>
                  <a:schemeClr val="tx1"/>
                </a:solidFill>
                <a:latin typeface="Open Sans"/>
                <a:cs typeface="Arial" pitchFamily="34" charset="0"/>
              </a:rPr>
              <a:t>Psycho Social Effects of Disaster to Children</a:t>
            </a:r>
            <a:endParaRPr lang="en-US" sz="4000" dirty="0">
              <a:solidFill>
                <a:schemeClr val="tx1"/>
              </a:solidFill>
              <a:latin typeface="Open Sans"/>
            </a:endParaRPr>
          </a:p>
        </p:txBody>
      </p:sp>
      <p:pic>
        <p:nvPicPr>
          <p:cNvPr id="2" name="Picture 1" descr="A logo with a lion and a circle with a red ribbon&#10;&#10;AI-generated content may be incorrect.">
            <a:extLst>
              <a:ext uri="{FF2B5EF4-FFF2-40B4-BE49-F238E27FC236}">
                <a16:creationId xmlns:a16="http://schemas.microsoft.com/office/drawing/2014/main" id="{37F471E1-EB74-1132-118B-E1035CFA69E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18118" r="22639"/>
          <a:stretch>
            <a:fillRect/>
          </a:stretch>
        </p:blipFill>
        <p:spPr bwMode="auto">
          <a:xfrm>
            <a:off x="10972800" y="44450"/>
            <a:ext cx="112217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A logo with text on it&#10;&#10;AI-generated content may be incorrect.">
            <a:extLst>
              <a:ext uri="{FF2B5EF4-FFF2-40B4-BE49-F238E27FC236}">
                <a16:creationId xmlns:a16="http://schemas.microsoft.com/office/drawing/2014/main" id="{B7C04C81-04E3-3846-7371-557FC49DF47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1962" y="126538"/>
            <a:ext cx="1037892" cy="86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52400" y="167579"/>
            <a:ext cx="1828800" cy="1198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0685488" y="0"/>
            <a:ext cx="1434151" cy="1362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3694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48696"/>
                                        </p:tgtEl>
                                        <p:attrNameLst>
                                          <p:attrName>style.visibility</p:attrName>
                                        </p:attrNameLst>
                                      </p:cBhvr>
                                      <p:to>
                                        <p:strVal val="visible"/>
                                      </p:to>
                                    </p:set>
                                    <p:animEffect transition="in" filter="fade">
                                      <p:cBhvr>
                                        <p:cTn id="7" dur="500"/>
                                        <p:tgtEl>
                                          <p:spTgt spid="104869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48697"/>
                                        </p:tgtEl>
                                        <p:attrNameLst>
                                          <p:attrName>style.visibility</p:attrName>
                                        </p:attrNameLst>
                                      </p:cBhvr>
                                      <p:to>
                                        <p:strVal val="visible"/>
                                      </p:to>
                                    </p:set>
                                    <p:animEffect transition="in" filter="fade">
                                      <p:cBhvr>
                                        <p:cTn id="12" dur="500"/>
                                        <p:tgtEl>
                                          <p:spTgt spid="10486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96" grpId="0" animBg="1"/>
      <p:bldP spid="104869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6" name="Content Placeholder 3"/>
          <p:cNvSpPr>
            <a:spLocks noGrp="1"/>
          </p:cNvSpPr>
          <p:nvPr>
            <p:ph sz="half" idx="1"/>
          </p:nvPr>
        </p:nvSpPr>
        <p:spPr>
          <a:xfrm>
            <a:off x="4343400" y="2133600"/>
            <a:ext cx="3733800" cy="4419600"/>
          </a:xfrm>
        </p:spPr>
        <p:txBody>
          <a:bodyPr>
            <a:noAutofit/>
          </a:bodyPr>
          <a:lstStyle/>
          <a:p>
            <a:pPr marL="0" indent="0">
              <a:lnSpc>
                <a:spcPct val="150000"/>
              </a:lnSpc>
              <a:buNone/>
            </a:pPr>
            <a:r>
              <a:rPr lang="en-US" sz="2400" dirty="0">
                <a:latin typeface="Bookman Old Style" pitchFamily="18" charset="0"/>
              </a:rPr>
              <a:t>• </a:t>
            </a:r>
            <a:r>
              <a:rPr lang="en-US" sz="2400" dirty="0">
                <a:latin typeface="Open Sans"/>
              </a:rPr>
              <a:t>Fear</a:t>
            </a:r>
          </a:p>
          <a:p>
            <a:pPr marL="0" indent="0">
              <a:lnSpc>
                <a:spcPct val="150000"/>
              </a:lnSpc>
              <a:buNone/>
            </a:pPr>
            <a:r>
              <a:rPr lang="en-US" sz="2400" dirty="0">
                <a:latin typeface="Open Sans"/>
              </a:rPr>
              <a:t>• Emptiness</a:t>
            </a:r>
          </a:p>
          <a:p>
            <a:pPr marL="0" indent="0">
              <a:lnSpc>
                <a:spcPct val="150000"/>
              </a:lnSpc>
              <a:buNone/>
            </a:pPr>
            <a:r>
              <a:rPr lang="en-US" sz="2400" dirty="0">
                <a:latin typeface="Open Sans"/>
              </a:rPr>
              <a:t>• Lack of interest in studies</a:t>
            </a:r>
          </a:p>
          <a:p>
            <a:pPr marL="0" indent="0">
              <a:lnSpc>
                <a:spcPct val="150000"/>
              </a:lnSpc>
              <a:buNone/>
            </a:pPr>
            <a:r>
              <a:rPr lang="en-US" sz="2400" dirty="0">
                <a:latin typeface="Open Sans"/>
              </a:rPr>
              <a:t>• Loneliness</a:t>
            </a:r>
          </a:p>
          <a:p>
            <a:pPr marL="0" indent="0">
              <a:lnSpc>
                <a:spcPct val="150000"/>
              </a:lnSpc>
              <a:buNone/>
            </a:pPr>
            <a:r>
              <a:rPr lang="en-US" sz="2400" dirty="0">
                <a:latin typeface="Open Sans"/>
              </a:rPr>
              <a:t>• Changes in their relationship</a:t>
            </a:r>
          </a:p>
          <a:p>
            <a:pPr marL="0" indent="0">
              <a:lnSpc>
                <a:spcPct val="150000"/>
              </a:lnSpc>
              <a:buNone/>
            </a:pPr>
            <a:endParaRPr lang="en-US" sz="2400" dirty="0">
              <a:latin typeface="Bookman Old Style" pitchFamily="18" charset="0"/>
            </a:endParaRPr>
          </a:p>
        </p:txBody>
      </p:sp>
      <p:sp>
        <p:nvSpPr>
          <p:cNvPr id="1048707" name="Content Placeholder 5"/>
          <p:cNvSpPr>
            <a:spLocks noGrp="1"/>
          </p:cNvSpPr>
          <p:nvPr>
            <p:ph sz="half" idx="2"/>
          </p:nvPr>
        </p:nvSpPr>
        <p:spPr>
          <a:xfrm>
            <a:off x="8001000" y="1905000"/>
            <a:ext cx="3962400" cy="4267200"/>
          </a:xfrm>
        </p:spPr>
        <p:txBody>
          <a:bodyPr>
            <a:normAutofit/>
          </a:bodyPr>
          <a:lstStyle/>
          <a:p>
            <a:pPr marL="82296" indent="0">
              <a:lnSpc>
                <a:spcPct val="150000"/>
              </a:lnSpc>
              <a:buNone/>
            </a:pPr>
            <a:r>
              <a:rPr lang="en-US" sz="3200" b="1" dirty="0">
                <a:latin typeface="Bookman Old Style" pitchFamily="18" charset="0"/>
              </a:rPr>
              <a:t>.</a:t>
            </a:r>
            <a:r>
              <a:rPr lang="en-US" sz="2400" dirty="0">
                <a:latin typeface="Open Sans"/>
              </a:rPr>
              <a:t>Lack of interest towards future</a:t>
            </a:r>
          </a:p>
          <a:p>
            <a:pPr marL="0" indent="0">
              <a:lnSpc>
                <a:spcPct val="150000"/>
              </a:lnSpc>
              <a:buNone/>
            </a:pPr>
            <a:r>
              <a:rPr lang="en-US" sz="2400" dirty="0">
                <a:latin typeface="Open Sans"/>
              </a:rPr>
              <a:t>• Becoming orphan/ single   parenthood</a:t>
            </a:r>
          </a:p>
          <a:p>
            <a:pPr marL="0" indent="0">
              <a:lnSpc>
                <a:spcPct val="150000"/>
              </a:lnSpc>
              <a:buNone/>
            </a:pPr>
            <a:r>
              <a:rPr lang="en-US" sz="2400" dirty="0">
                <a:latin typeface="Open Sans"/>
              </a:rPr>
              <a:t>• Loss of memory</a:t>
            </a:r>
          </a:p>
        </p:txBody>
      </p:sp>
      <p:sp>
        <p:nvSpPr>
          <p:cNvPr id="1048708" name="Rounded Rectangle 6"/>
          <p:cNvSpPr/>
          <p:nvPr/>
        </p:nvSpPr>
        <p:spPr>
          <a:xfrm>
            <a:off x="-2177" y="1981200"/>
            <a:ext cx="4267200" cy="4343400"/>
          </a:xfrm>
          <a:prstGeom prst="roundRect">
            <a:avLst>
              <a:gd name="adj" fmla="val 50000"/>
            </a:avLst>
          </a:pr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4000" b="1" dirty="0">
                <a:solidFill>
                  <a:schemeClr val="tx1"/>
                </a:solidFill>
                <a:latin typeface="Open Sans"/>
                <a:cs typeface="Arial" pitchFamily="34" charset="0"/>
              </a:rPr>
              <a:t>13 years and above Girls </a:t>
            </a:r>
            <a:endParaRPr lang="en-US" sz="4000" dirty="0">
              <a:solidFill>
                <a:schemeClr val="tx1"/>
              </a:solidFill>
              <a:latin typeface="Open Sans"/>
            </a:endParaRPr>
          </a:p>
        </p:txBody>
      </p:sp>
      <p:pic>
        <p:nvPicPr>
          <p:cNvPr id="2" name="Picture 1" descr="A logo with a lion and a circle with a red ribbon&#10;&#10;AI-generated content may be incorrect.">
            <a:extLst>
              <a:ext uri="{FF2B5EF4-FFF2-40B4-BE49-F238E27FC236}">
                <a16:creationId xmlns:a16="http://schemas.microsoft.com/office/drawing/2014/main" id="{1ABD7695-2C09-1578-1A9E-9CB76EF29B1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18118" r="22639"/>
          <a:stretch>
            <a:fillRect/>
          </a:stretch>
        </p:blipFill>
        <p:spPr bwMode="auto">
          <a:xfrm>
            <a:off x="10972800" y="44450"/>
            <a:ext cx="112217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A logo with text on it&#10;&#10;AI-generated content may be incorrect.">
            <a:extLst>
              <a:ext uri="{FF2B5EF4-FFF2-40B4-BE49-F238E27FC236}">
                <a16:creationId xmlns:a16="http://schemas.microsoft.com/office/drawing/2014/main" id="{F46FC280-F8D8-5294-4B08-C337E0F2C75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1962" y="126538"/>
            <a:ext cx="1037892" cy="86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52400" y="167579"/>
            <a:ext cx="1828800" cy="1198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0685488" y="0"/>
            <a:ext cx="1434151" cy="1362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48706">
                                            <p:txEl>
                                              <p:pRg st="0" end="0"/>
                                            </p:txEl>
                                          </p:spTgt>
                                        </p:tgtEl>
                                        <p:attrNameLst>
                                          <p:attrName>style.visibility</p:attrName>
                                        </p:attrNameLst>
                                      </p:cBhvr>
                                      <p:to>
                                        <p:strVal val="visible"/>
                                      </p:to>
                                    </p:set>
                                    <p:animEffect transition="in" filter="fade">
                                      <p:cBhvr>
                                        <p:cTn id="7" dur="500"/>
                                        <p:tgtEl>
                                          <p:spTgt spid="104870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48706">
                                            <p:txEl>
                                              <p:pRg st="1" end="1"/>
                                            </p:txEl>
                                          </p:spTgt>
                                        </p:tgtEl>
                                        <p:attrNameLst>
                                          <p:attrName>style.visibility</p:attrName>
                                        </p:attrNameLst>
                                      </p:cBhvr>
                                      <p:to>
                                        <p:strVal val="visible"/>
                                      </p:to>
                                    </p:set>
                                    <p:animEffect transition="in" filter="fade">
                                      <p:cBhvr>
                                        <p:cTn id="12" dur="500"/>
                                        <p:tgtEl>
                                          <p:spTgt spid="104870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48706">
                                            <p:txEl>
                                              <p:pRg st="2" end="2"/>
                                            </p:txEl>
                                          </p:spTgt>
                                        </p:tgtEl>
                                        <p:attrNameLst>
                                          <p:attrName>style.visibility</p:attrName>
                                        </p:attrNameLst>
                                      </p:cBhvr>
                                      <p:to>
                                        <p:strVal val="visible"/>
                                      </p:to>
                                    </p:set>
                                    <p:animEffect transition="in" filter="fade">
                                      <p:cBhvr>
                                        <p:cTn id="17" dur="500"/>
                                        <p:tgtEl>
                                          <p:spTgt spid="104870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48706">
                                            <p:txEl>
                                              <p:pRg st="3" end="3"/>
                                            </p:txEl>
                                          </p:spTgt>
                                        </p:tgtEl>
                                        <p:attrNameLst>
                                          <p:attrName>style.visibility</p:attrName>
                                        </p:attrNameLst>
                                      </p:cBhvr>
                                      <p:to>
                                        <p:strVal val="visible"/>
                                      </p:to>
                                    </p:set>
                                    <p:animEffect transition="in" filter="fade">
                                      <p:cBhvr>
                                        <p:cTn id="22" dur="500"/>
                                        <p:tgtEl>
                                          <p:spTgt spid="104870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48706">
                                            <p:txEl>
                                              <p:pRg st="4" end="4"/>
                                            </p:txEl>
                                          </p:spTgt>
                                        </p:tgtEl>
                                        <p:attrNameLst>
                                          <p:attrName>style.visibility</p:attrName>
                                        </p:attrNameLst>
                                      </p:cBhvr>
                                      <p:to>
                                        <p:strVal val="visible"/>
                                      </p:to>
                                    </p:set>
                                    <p:animEffect transition="in" filter="fade">
                                      <p:cBhvr>
                                        <p:cTn id="27" dur="500"/>
                                        <p:tgtEl>
                                          <p:spTgt spid="104870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48707">
                                            <p:txEl>
                                              <p:pRg st="0" end="0"/>
                                            </p:txEl>
                                          </p:spTgt>
                                        </p:tgtEl>
                                        <p:attrNameLst>
                                          <p:attrName>style.visibility</p:attrName>
                                        </p:attrNameLst>
                                      </p:cBhvr>
                                      <p:to>
                                        <p:strVal val="visible"/>
                                      </p:to>
                                    </p:set>
                                    <p:animEffect transition="in" filter="fade">
                                      <p:cBhvr>
                                        <p:cTn id="32" dur="500"/>
                                        <p:tgtEl>
                                          <p:spTgt spid="104870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48707">
                                            <p:txEl>
                                              <p:pRg st="1" end="1"/>
                                            </p:txEl>
                                          </p:spTgt>
                                        </p:tgtEl>
                                        <p:attrNameLst>
                                          <p:attrName>style.visibility</p:attrName>
                                        </p:attrNameLst>
                                      </p:cBhvr>
                                      <p:to>
                                        <p:strVal val="visible"/>
                                      </p:to>
                                    </p:set>
                                    <p:animEffect transition="in" filter="fade">
                                      <p:cBhvr>
                                        <p:cTn id="37" dur="500"/>
                                        <p:tgtEl>
                                          <p:spTgt spid="1048707">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48707">
                                            <p:txEl>
                                              <p:pRg st="2" end="2"/>
                                            </p:txEl>
                                          </p:spTgt>
                                        </p:tgtEl>
                                        <p:attrNameLst>
                                          <p:attrName>style.visibility</p:attrName>
                                        </p:attrNameLst>
                                      </p:cBhvr>
                                      <p:to>
                                        <p:strVal val="visible"/>
                                      </p:to>
                                    </p:set>
                                    <p:animEffect transition="in" filter="fade">
                                      <p:cBhvr>
                                        <p:cTn id="42" dur="500"/>
                                        <p:tgtEl>
                                          <p:spTgt spid="104870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06" grpId="0" build="p"/>
      <p:bldP spid="1048707"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6" name="Content Placeholder 3"/>
          <p:cNvSpPr>
            <a:spLocks noGrp="1"/>
          </p:cNvSpPr>
          <p:nvPr>
            <p:ph sz="half" idx="1"/>
          </p:nvPr>
        </p:nvSpPr>
        <p:spPr>
          <a:xfrm>
            <a:off x="4343400" y="1828800"/>
            <a:ext cx="3505200" cy="4495800"/>
          </a:xfrm>
          <a:ln w="6350">
            <a:solidFill>
              <a:schemeClr val="tx1"/>
            </a:solidFill>
          </a:ln>
        </p:spPr>
        <p:txBody>
          <a:bodyPr>
            <a:noAutofit/>
          </a:bodyPr>
          <a:lstStyle/>
          <a:p>
            <a:pPr marL="0" indent="0">
              <a:lnSpc>
                <a:spcPct val="160000"/>
              </a:lnSpc>
              <a:buNone/>
            </a:pPr>
            <a:r>
              <a:rPr lang="en-US" sz="2400" dirty="0">
                <a:latin typeface="Bookman Old Style" pitchFamily="18" charset="0"/>
              </a:rPr>
              <a:t>• </a:t>
            </a:r>
            <a:r>
              <a:rPr lang="en-US" sz="2400" dirty="0">
                <a:latin typeface="Open Sans"/>
              </a:rPr>
              <a:t>Tension</a:t>
            </a:r>
          </a:p>
          <a:p>
            <a:pPr marL="0" indent="0">
              <a:lnSpc>
                <a:spcPct val="160000"/>
              </a:lnSpc>
              <a:buNone/>
            </a:pPr>
            <a:r>
              <a:rPr lang="en-US" sz="2400" dirty="0">
                <a:latin typeface="Open Sans"/>
              </a:rPr>
              <a:t>• insecure feelings</a:t>
            </a:r>
          </a:p>
          <a:p>
            <a:pPr marL="0" indent="0">
              <a:lnSpc>
                <a:spcPct val="160000"/>
              </a:lnSpc>
              <a:buNone/>
            </a:pPr>
            <a:r>
              <a:rPr lang="en-US" sz="2400" dirty="0">
                <a:latin typeface="Open Sans"/>
              </a:rPr>
              <a:t>• Unreasonable anger</a:t>
            </a:r>
          </a:p>
          <a:p>
            <a:pPr marL="0" indent="0">
              <a:lnSpc>
                <a:spcPct val="160000"/>
              </a:lnSpc>
              <a:buNone/>
            </a:pPr>
            <a:r>
              <a:rPr lang="en-US" sz="2400" dirty="0">
                <a:latin typeface="Open Sans"/>
              </a:rPr>
              <a:t>• Lack of sleep</a:t>
            </a:r>
          </a:p>
          <a:p>
            <a:pPr marL="0" indent="0">
              <a:lnSpc>
                <a:spcPct val="160000"/>
              </a:lnSpc>
              <a:buNone/>
            </a:pPr>
            <a:r>
              <a:rPr lang="en-US" sz="2400" dirty="0">
                <a:latin typeface="Open Sans"/>
              </a:rPr>
              <a:t>• Bed wetting </a:t>
            </a:r>
          </a:p>
          <a:p>
            <a:pPr marL="0" indent="0">
              <a:lnSpc>
                <a:spcPct val="150000"/>
              </a:lnSpc>
              <a:buNone/>
            </a:pPr>
            <a:endParaRPr lang="en-US" sz="2400" dirty="0">
              <a:latin typeface="Bookman Old Style" pitchFamily="18" charset="0"/>
            </a:endParaRPr>
          </a:p>
        </p:txBody>
      </p:sp>
      <p:sp>
        <p:nvSpPr>
          <p:cNvPr id="1048707" name="Content Placeholder 5"/>
          <p:cNvSpPr>
            <a:spLocks noGrp="1"/>
          </p:cNvSpPr>
          <p:nvPr>
            <p:ph sz="half" idx="2"/>
          </p:nvPr>
        </p:nvSpPr>
        <p:spPr>
          <a:xfrm>
            <a:off x="8001000" y="1905000"/>
            <a:ext cx="3962400" cy="4267200"/>
          </a:xfrm>
          <a:ln w="6350">
            <a:solidFill>
              <a:schemeClr val="tx1"/>
            </a:solidFill>
          </a:ln>
        </p:spPr>
        <p:txBody>
          <a:bodyPr>
            <a:normAutofit/>
          </a:bodyPr>
          <a:lstStyle/>
          <a:p>
            <a:pPr marL="0" indent="0">
              <a:lnSpc>
                <a:spcPct val="200000"/>
              </a:lnSpc>
              <a:buNone/>
            </a:pPr>
            <a:r>
              <a:rPr lang="en-US" sz="2400" dirty="0">
                <a:latin typeface="Open Sans"/>
              </a:rPr>
              <a:t>• Lack of appetite</a:t>
            </a:r>
          </a:p>
          <a:p>
            <a:pPr marL="0" indent="0">
              <a:lnSpc>
                <a:spcPct val="200000"/>
              </a:lnSpc>
              <a:buNone/>
            </a:pPr>
            <a:r>
              <a:rPr lang="en-US" sz="2400" dirty="0">
                <a:latin typeface="Open Sans"/>
              </a:rPr>
              <a:t>• lack of self care</a:t>
            </a:r>
          </a:p>
        </p:txBody>
      </p:sp>
      <p:sp>
        <p:nvSpPr>
          <p:cNvPr id="1048708" name="Rounded Rectangle 6"/>
          <p:cNvSpPr/>
          <p:nvPr/>
        </p:nvSpPr>
        <p:spPr>
          <a:xfrm>
            <a:off x="-2177" y="1981200"/>
            <a:ext cx="4267200" cy="4343400"/>
          </a:xfrm>
          <a:prstGeom prst="roundRect">
            <a:avLst>
              <a:gd name="adj" fmla="val 50000"/>
            </a:avLst>
          </a:pr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4000" b="1" dirty="0">
                <a:solidFill>
                  <a:schemeClr val="tx1"/>
                </a:solidFill>
                <a:latin typeface="Open Sans"/>
                <a:cs typeface="Arial" pitchFamily="34" charset="0"/>
              </a:rPr>
              <a:t>13 years and above Girls </a:t>
            </a:r>
            <a:endParaRPr lang="en-US" sz="4000" dirty="0">
              <a:solidFill>
                <a:schemeClr val="tx1"/>
              </a:solidFill>
              <a:latin typeface="Open Sans"/>
            </a:endParaRPr>
          </a:p>
        </p:txBody>
      </p:sp>
      <p:pic>
        <p:nvPicPr>
          <p:cNvPr id="2" name="Picture 1" descr="A logo with a lion and a circle with a red ribbon&#10;&#10;AI-generated content may be incorrect.">
            <a:extLst>
              <a:ext uri="{FF2B5EF4-FFF2-40B4-BE49-F238E27FC236}">
                <a16:creationId xmlns:a16="http://schemas.microsoft.com/office/drawing/2014/main" id="{1ABD7695-2C09-1578-1A9E-9CB76EF29B1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18118" r="22639"/>
          <a:stretch>
            <a:fillRect/>
          </a:stretch>
        </p:blipFill>
        <p:spPr bwMode="auto">
          <a:xfrm>
            <a:off x="10972800" y="44450"/>
            <a:ext cx="112217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A logo with text on it&#10;&#10;AI-generated content may be incorrect.">
            <a:extLst>
              <a:ext uri="{FF2B5EF4-FFF2-40B4-BE49-F238E27FC236}">
                <a16:creationId xmlns:a16="http://schemas.microsoft.com/office/drawing/2014/main" id="{F46FC280-F8D8-5294-4B08-C337E0F2C75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1962" y="126538"/>
            <a:ext cx="1037892" cy="86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52400" y="167579"/>
            <a:ext cx="1828800" cy="1198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0685488" y="0"/>
            <a:ext cx="1434151" cy="1362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242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48706">
                                            <p:bg/>
                                          </p:spTgt>
                                        </p:tgtEl>
                                        <p:attrNameLst>
                                          <p:attrName>style.visibility</p:attrName>
                                        </p:attrNameLst>
                                      </p:cBhvr>
                                      <p:to>
                                        <p:strVal val="visible"/>
                                      </p:to>
                                    </p:set>
                                    <p:animEffect transition="in" filter="fade">
                                      <p:cBhvr>
                                        <p:cTn id="7" dur="500"/>
                                        <p:tgtEl>
                                          <p:spTgt spid="1048706">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48706">
                                            <p:txEl>
                                              <p:pRg st="0" end="0"/>
                                            </p:txEl>
                                          </p:spTgt>
                                        </p:tgtEl>
                                        <p:attrNameLst>
                                          <p:attrName>style.visibility</p:attrName>
                                        </p:attrNameLst>
                                      </p:cBhvr>
                                      <p:to>
                                        <p:strVal val="visible"/>
                                      </p:to>
                                    </p:set>
                                    <p:animEffect transition="in" filter="fade">
                                      <p:cBhvr>
                                        <p:cTn id="12" dur="500"/>
                                        <p:tgtEl>
                                          <p:spTgt spid="104870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48706">
                                            <p:txEl>
                                              <p:pRg st="1" end="1"/>
                                            </p:txEl>
                                          </p:spTgt>
                                        </p:tgtEl>
                                        <p:attrNameLst>
                                          <p:attrName>style.visibility</p:attrName>
                                        </p:attrNameLst>
                                      </p:cBhvr>
                                      <p:to>
                                        <p:strVal val="visible"/>
                                      </p:to>
                                    </p:set>
                                    <p:animEffect transition="in" filter="fade">
                                      <p:cBhvr>
                                        <p:cTn id="17" dur="500"/>
                                        <p:tgtEl>
                                          <p:spTgt spid="104870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48706">
                                            <p:txEl>
                                              <p:pRg st="2" end="2"/>
                                            </p:txEl>
                                          </p:spTgt>
                                        </p:tgtEl>
                                        <p:attrNameLst>
                                          <p:attrName>style.visibility</p:attrName>
                                        </p:attrNameLst>
                                      </p:cBhvr>
                                      <p:to>
                                        <p:strVal val="visible"/>
                                      </p:to>
                                    </p:set>
                                    <p:animEffect transition="in" filter="fade">
                                      <p:cBhvr>
                                        <p:cTn id="22" dur="500"/>
                                        <p:tgtEl>
                                          <p:spTgt spid="104870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48706">
                                            <p:txEl>
                                              <p:pRg st="3" end="3"/>
                                            </p:txEl>
                                          </p:spTgt>
                                        </p:tgtEl>
                                        <p:attrNameLst>
                                          <p:attrName>style.visibility</p:attrName>
                                        </p:attrNameLst>
                                      </p:cBhvr>
                                      <p:to>
                                        <p:strVal val="visible"/>
                                      </p:to>
                                    </p:set>
                                    <p:animEffect transition="in" filter="fade">
                                      <p:cBhvr>
                                        <p:cTn id="27" dur="500"/>
                                        <p:tgtEl>
                                          <p:spTgt spid="104870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48706">
                                            <p:txEl>
                                              <p:pRg st="4" end="4"/>
                                            </p:txEl>
                                          </p:spTgt>
                                        </p:tgtEl>
                                        <p:attrNameLst>
                                          <p:attrName>style.visibility</p:attrName>
                                        </p:attrNameLst>
                                      </p:cBhvr>
                                      <p:to>
                                        <p:strVal val="visible"/>
                                      </p:to>
                                    </p:set>
                                    <p:animEffect transition="in" filter="fade">
                                      <p:cBhvr>
                                        <p:cTn id="32" dur="500"/>
                                        <p:tgtEl>
                                          <p:spTgt spid="1048706">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48707">
                                            <p:bg/>
                                          </p:spTgt>
                                        </p:tgtEl>
                                        <p:attrNameLst>
                                          <p:attrName>style.visibility</p:attrName>
                                        </p:attrNameLst>
                                      </p:cBhvr>
                                      <p:to>
                                        <p:strVal val="visible"/>
                                      </p:to>
                                    </p:set>
                                    <p:animEffect transition="in" filter="fade">
                                      <p:cBhvr>
                                        <p:cTn id="37" dur="500"/>
                                        <p:tgtEl>
                                          <p:spTgt spid="1048707">
                                            <p:bg/>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48707">
                                            <p:txEl>
                                              <p:pRg st="0" end="0"/>
                                            </p:txEl>
                                          </p:spTgt>
                                        </p:tgtEl>
                                        <p:attrNameLst>
                                          <p:attrName>style.visibility</p:attrName>
                                        </p:attrNameLst>
                                      </p:cBhvr>
                                      <p:to>
                                        <p:strVal val="visible"/>
                                      </p:to>
                                    </p:set>
                                    <p:animEffect transition="in" filter="fade">
                                      <p:cBhvr>
                                        <p:cTn id="42" dur="500"/>
                                        <p:tgtEl>
                                          <p:spTgt spid="1048707">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048707">
                                            <p:txEl>
                                              <p:pRg st="1" end="1"/>
                                            </p:txEl>
                                          </p:spTgt>
                                        </p:tgtEl>
                                        <p:attrNameLst>
                                          <p:attrName>style.visibility</p:attrName>
                                        </p:attrNameLst>
                                      </p:cBhvr>
                                      <p:to>
                                        <p:strVal val="visible"/>
                                      </p:to>
                                    </p:set>
                                    <p:animEffect transition="in" filter="fade">
                                      <p:cBhvr>
                                        <p:cTn id="47" dur="500"/>
                                        <p:tgtEl>
                                          <p:spTgt spid="104870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06" grpId="0" build="p" animBg="1"/>
      <p:bldP spid="1048707" grpId="0"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6" name="Content Placeholder 3"/>
          <p:cNvSpPr>
            <a:spLocks noGrp="1"/>
          </p:cNvSpPr>
          <p:nvPr>
            <p:ph sz="half" idx="1"/>
          </p:nvPr>
        </p:nvSpPr>
        <p:spPr>
          <a:xfrm>
            <a:off x="4419600" y="1752600"/>
            <a:ext cx="3200400" cy="4800600"/>
          </a:xfrm>
          <a:ln w="6350">
            <a:solidFill>
              <a:schemeClr val="tx1"/>
            </a:solidFill>
          </a:ln>
        </p:spPr>
        <p:txBody>
          <a:bodyPr>
            <a:noAutofit/>
          </a:bodyPr>
          <a:lstStyle/>
          <a:p>
            <a:pPr marL="0" indent="0">
              <a:lnSpc>
                <a:spcPct val="200000"/>
              </a:lnSpc>
              <a:buNone/>
            </a:pPr>
            <a:r>
              <a:rPr lang="en-US" sz="2400" dirty="0">
                <a:latin typeface="Open Sans"/>
              </a:rPr>
              <a:t>• </a:t>
            </a:r>
            <a:r>
              <a:rPr lang="en-US" sz="2400" b="1" dirty="0">
                <a:latin typeface="Open Sans"/>
              </a:rPr>
              <a:t>Poverty</a:t>
            </a:r>
          </a:p>
          <a:p>
            <a:pPr marL="0" indent="0">
              <a:lnSpc>
                <a:spcPct val="200000"/>
              </a:lnSpc>
              <a:buNone/>
            </a:pPr>
            <a:r>
              <a:rPr lang="en-US" sz="2400" b="1" dirty="0">
                <a:latin typeface="Open Sans"/>
              </a:rPr>
              <a:t>• Fear, unsecured feeling</a:t>
            </a:r>
          </a:p>
          <a:p>
            <a:pPr marL="0" indent="0">
              <a:lnSpc>
                <a:spcPct val="200000"/>
              </a:lnSpc>
              <a:buNone/>
            </a:pPr>
            <a:r>
              <a:rPr lang="en-US" sz="2400" b="1" dirty="0">
                <a:latin typeface="Open Sans"/>
              </a:rPr>
              <a:t>• Lack of interest in   education</a:t>
            </a:r>
          </a:p>
          <a:p>
            <a:pPr marL="0" indent="0">
              <a:lnSpc>
                <a:spcPct val="200000"/>
              </a:lnSpc>
              <a:buNone/>
            </a:pPr>
            <a:r>
              <a:rPr lang="en-US" sz="2400" b="1" dirty="0">
                <a:latin typeface="Open Sans"/>
              </a:rPr>
              <a:t>• Lack of sleep</a:t>
            </a:r>
          </a:p>
          <a:p>
            <a:pPr marL="0" indent="0">
              <a:lnSpc>
                <a:spcPct val="150000"/>
              </a:lnSpc>
              <a:buNone/>
            </a:pPr>
            <a:endParaRPr lang="en-US" sz="2400" dirty="0">
              <a:latin typeface="Bookman Old Style" pitchFamily="18" charset="0"/>
            </a:endParaRPr>
          </a:p>
        </p:txBody>
      </p:sp>
      <p:sp>
        <p:nvSpPr>
          <p:cNvPr id="1048707" name="Content Placeholder 5"/>
          <p:cNvSpPr>
            <a:spLocks noGrp="1"/>
          </p:cNvSpPr>
          <p:nvPr>
            <p:ph sz="half" idx="2"/>
          </p:nvPr>
        </p:nvSpPr>
        <p:spPr>
          <a:xfrm>
            <a:off x="8077200" y="1905000"/>
            <a:ext cx="3886200" cy="4648200"/>
          </a:xfrm>
          <a:ln w="6350">
            <a:solidFill>
              <a:schemeClr val="tx1"/>
            </a:solidFill>
          </a:ln>
        </p:spPr>
        <p:txBody>
          <a:bodyPr>
            <a:normAutofit/>
          </a:bodyPr>
          <a:lstStyle/>
          <a:p>
            <a:pPr marL="0" indent="0">
              <a:lnSpc>
                <a:spcPct val="200000"/>
              </a:lnSpc>
              <a:buNone/>
            </a:pPr>
            <a:r>
              <a:rPr lang="en-US" sz="2400" dirty="0">
                <a:latin typeface="Open Sans"/>
              </a:rPr>
              <a:t>• </a:t>
            </a:r>
            <a:r>
              <a:rPr lang="en-US" sz="2400" b="1" dirty="0">
                <a:latin typeface="Open Sans"/>
              </a:rPr>
              <a:t>Antisocial behavior</a:t>
            </a:r>
          </a:p>
          <a:p>
            <a:pPr marL="0" indent="0">
              <a:lnSpc>
                <a:spcPct val="200000"/>
              </a:lnSpc>
              <a:buNone/>
            </a:pPr>
            <a:r>
              <a:rPr lang="en-US" sz="2400" b="1" dirty="0">
                <a:latin typeface="Open Sans"/>
              </a:rPr>
              <a:t>• Suicidal thoughts</a:t>
            </a:r>
          </a:p>
          <a:p>
            <a:pPr marL="0" indent="0">
              <a:lnSpc>
                <a:spcPct val="200000"/>
              </a:lnSpc>
              <a:buNone/>
            </a:pPr>
            <a:r>
              <a:rPr lang="en-US" sz="2400" b="1" dirty="0">
                <a:latin typeface="Open Sans"/>
              </a:rPr>
              <a:t>• Loneliness</a:t>
            </a:r>
          </a:p>
          <a:p>
            <a:pPr marL="0" indent="0">
              <a:lnSpc>
                <a:spcPct val="200000"/>
              </a:lnSpc>
              <a:buNone/>
            </a:pPr>
            <a:r>
              <a:rPr lang="en-US" sz="2400" b="1" dirty="0">
                <a:latin typeface="Open Sans"/>
              </a:rPr>
              <a:t>• Depression</a:t>
            </a:r>
          </a:p>
        </p:txBody>
      </p:sp>
      <p:sp>
        <p:nvSpPr>
          <p:cNvPr id="1048708" name="Rounded Rectangle 6"/>
          <p:cNvSpPr/>
          <p:nvPr/>
        </p:nvSpPr>
        <p:spPr>
          <a:xfrm>
            <a:off x="-2177" y="1981200"/>
            <a:ext cx="4267200" cy="4343400"/>
          </a:xfrm>
          <a:prstGeom prst="roundRect">
            <a:avLst>
              <a:gd name="adj" fmla="val 50000"/>
            </a:avLst>
          </a:pr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4000" b="1" dirty="0">
                <a:solidFill>
                  <a:schemeClr val="tx1"/>
                </a:solidFill>
                <a:latin typeface="Open Sans"/>
                <a:cs typeface="Arial" pitchFamily="34" charset="0"/>
              </a:rPr>
              <a:t>13 years and above Boys </a:t>
            </a:r>
            <a:endParaRPr lang="en-US" sz="4000" dirty="0">
              <a:solidFill>
                <a:schemeClr val="tx1"/>
              </a:solidFill>
              <a:latin typeface="Open Sans"/>
            </a:endParaRPr>
          </a:p>
        </p:txBody>
      </p:sp>
      <p:pic>
        <p:nvPicPr>
          <p:cNvPr id="2" name="Picture 1" descr="A logo with a lion and a circle with a red ribbon&#10;&#10;AI-generated content may be incorrect.">
            <a:extLst>
              <a:ext uri="{FF2B5EF4-FFF2-40B4-BE49-F238E27FC236}">
                <a16:creationId xmlns:a16="http://schemas.microsoft.com/office/drawing/2014/main" id="{1ABD7695-2C09-1578-1A9E-9CB76EF29B1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18118" r="22639"/>
          <a:stretch>
            <a:fillRect/>
          </a:stretch>
        </p:blipFill>
        <p:spPr bwMode="auto">
          <a:xfrm>
            <a:off x="10972800" y="44450"/>
            <a:ext cx="112217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A logo with text on it&#10;&#10;AI-generated content may be incorrect.">
            <a:extLst>
              <a:ext uri="{FF2B5EF4-FFF2-40B4-BE49-F238E27FC236}">
                <a16:creationId xmlns:a16="http://schemas.microsoft.com/office/drawing/2014/main" id="{F46FC280-F8D8-5294-4B08-C337E0F2C75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1962" y="126538"/>
            <a:ext cx="1037892" cy="86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52400" y="167579"/>
            <a:ext cx="1828800" cy="1198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0685488" y="0"/>
            <a:ext cx="1434151" cy="1362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85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48706">
                                            <p:bg/>
                                          </p:spTgt>
                                        </p:tgtEl>
                                        <p:attrNameLst>
                                          <p:attrName>style.visibility</p:attrName>
                                        </p:attrNameLst>
                                      </p:cBhvr>
                                      <p:to>
                                        <p:strVal val="visible"/>
                                      </p:to>
                                    </p:set>
                                    <p:animEffect transition="in" filter="fade">
                                      <p:cBhvr>
                                        <p:cTn id="7" dur="500"/>
                                        <p:tgtEl>
                                          <p:spTgt spid="1048706">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48706">
                                            <p:txEl>
                                              <p:pRg st="0" end="0"/>
                                            </p:txEl>
                                          </p:spTgt>
                                        </p:tgtEl>
                                        <p:attrNameLst>
                                          <p:attrName>style.visibility</p:attrName>
                                        </p:attrNameLst>
                                      </p:cBhvr>
                                      <p:to>
                                        <p:strVal val="visible"/>
                                      </p:to>
                                    </p:set>
                                    <p:animEffect transition="in" filter="fade">
                                      <p:cBhvr>
                                        <p:cTn id="12" dur="500"/>
                                        <p:tgtEl>
                                          <p:spTgt spid="104870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48706">
                                            <p:txEl>
                                              <p:pRg st="1" end="1"/>
                                            </p:txEl>
                                          </p:spTgt>
                                        </p:tgtEl>
                                        <p:attrNameLst>
                                          <p:attrName>style.visibility</p:attrName>
                                        </p:attrNameLst>
                                      </p:cBhvr>
                                      <p:to>
                                        <p:strVal val="visible"/>
                                      </p:to>
                                    </p:set>
                                    <p:animEffect transition="in" filter="fade">
                                      <p:cBhvr>
                                        <p:cTn id="17" dur="500"/>
                                        <p:tgtEl>
                                          <p:spTgt spid="104870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48706">
                                            <p:txEl>
                                              <p:pRg st="2" end="2"/>
                                            </p:txEl>
                                          </p:spTgt>
                                        </p:tgtEl>
                                        <p:attrNameLst>
                                          <p:attrName>style.visibility</p:attrName>
                                        </p:attrNameLst>
                                      </p:cBhvr>
                                      <p:to>
                                        <p:strVal val="visible"/>
                                      </p:to>
                                    </p:set>
                                    <p:animEffect transition="in" filter="fade">
                                      <p:cBhvr>
                                        <p:cTn id="22" dur="500"/>
                                        <p:tgtEl>
                                          <p:spTgt spid="104870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48706">
                                            <p:txEl>
                                              <p:pRg st="3" end="3"/>
                                            </p:txEl>
                                          </p:spTgt>
                                        </p:tgtEl>
                                        <p:attrNameLst>
                                          <p:attrName>style.visibility</p:attrName>
                                        </p:attrNameLst>
                                      </p:cBhvr>
                                      <p:to>
                                        <p:strVal val="visible"/>
                                      </p:to>
                                    </p:set>
                                    <p:animEffect transition="in" filter="fade">
                                      <p:cBhvr>
                                        <p:cTn id="27" dur="500"/>
                                        <p:tgtEl>
                                          <p:spTgt spid="104870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48707">
                                            <p:bg/>
                                          </p:spTgt>
                                        </p:tgtEl>
                                        <p:attrNameLst>
                                          <p:attrName>style.visibility</p:attrName>
                                        </p:attrNameLst>
                                      </p:cBhvr>
                                      <p:to>
                                        <p:strVal val="visible"/>
                                      </p:to>
                                    </p:set>
                                    <p:animEffect transition="in" filter="fade">
                                      <p:cBhvr>
                                        <p:cTn id="32" dur="500"/>
                                        <p:tgtEl>
                                          <p:spTgt spid="1048707">
                                            <p:bg/>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48707">
                                            <p:txEl>
                                              <p:pRg st="0" end="0"/>
                                            </p:txEl>
                                          </p:spTgt>
                                        </p:tgtEl>
                                        <p:attrNameLst>
                                          <p:attrName>style.visibility</p:attrName>
                                        </p:attrNameLst>
                                      </p:cBhvr>
                                      <p:to>
                                        <p:strVal val="visible"/>
                                      </p:to>
                                    </p:set>
                                    <p:animEffect transition="in" filter="fade">
                                      <p:cBhvr>
                                        <p:cTn id="37" dur="500"/>
                                        <p:tgtEl>
                                          <p:spTgt spid="1048707">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48707">
                                            <p:txEl>
                                              <p:pRg st="1" end="1"/>
                                            </p:txEl>
                                          </p:spTgt>
                                        </p:tgtEl>
                                        <p:attrNameLst>
                                          <p:attrName>style.visibility</p:attrName>
                                        </p:attrNameLst>
                                      </p:cBhvr>
                                      <p:to>
                                        <p:strVal val="visible"/>
                                      </p:to>
                                    </p:set>
                                    <p:animEffect transition="in" filter="fade">
                                      <p:cBhvr>
                                        <p:cTn id="42" dur="500"/>
                                        <p:tgtEl>
                                          <p:spTgt spid="1048707">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048707">
                                            <p:txEl>
                                              <p:pRg st="2" end="2"/>
                                            </p:txEl>
                                          </p:spTgt>
                                        </p:tgtEl>
                                        <p:attrNameLst>
                                          <p:attrName>style.visibility</p:attrName>
                                        </p:attrNameLst>
                                      </p:cBhvr>
                                      <p:to>
                                        <p:strVal val="visible"/>
                                      </p:to>
                                    </p:set>
                                    <p:animEffect transition="in" filter="fade">
                                      <p:cBhvr>
                                        <p:cTn id="47" dur="500"/>
                                        <p:tgtEl>
                                          <p:spTgt spid="1048707">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048707">
                                            <p:txEl>
                                              <p:pRg st="3" end="3"/>
                                            </p:txEl>
                                          </p:spTgt>
                                        </p:tgtEl>
                                        <p:attrNameLst>
                                          <p:attrName>style.visibility</p:attrName>
                                        </p:attrNameLst>
                                      </p:cBhvr>
                                      <p:to>
                                        <p:strVal val="visible"/>
                                      </p:to>
                                    </p:set>
                                    <p:animEffect transition="in" filter="fade">
                                      <p:cBhvr>
                                        <p:cTn id="52" dur="500"/>
                                        <p:tgtEl>
                                          <p:spTgt spid="104870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06" grpId="0" build="p" animBg="1"/>
      <p:bldP spid="1048707" grpId="0" build="p"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6" name="Content Placeholder 3"/>
          <p:cNvSpPr>
            <a:spLocks noGrp="1"/>
          </p:cNvSpPr>
          <p:nvPr>
            <p:ph sz="half" idx="1"/>
          </p:nvPr>
        </p:nvSpPr>
        <p:spPr>
          <a:xfrm>
            <a:off x="4419600" y="1752600"/>
            <a:ext cx="3200400" cy="4800600"/>
          </a:xfrm>
          <a:ln w="6350">
            <a:solidFill>
              <a:schemeClr val="tx1"/>
            </a:solidFill>
          </a:ln>
        </p:spPr>
        <p:txBody>
          <a:bodyPr>
            <a:noAutofit/>
          </a:bodyPr>
          <a:lstStyle/>
          <a:p>
            <a:pPr marL="0" indent="0">
              <a:lnSpc>
                <a:spcPct val="200000"/>
              </a:lnSpc>
              <a:buNone/>
            </a:pPr>
            <a:r>
              <a:rPr lang="en-US" sz="2400" dirty="0">
                <a:latin typeface="Open Sans"/>
              </a:rPr>
              <a:t>• </a:t>
            </a:r>
            <a:r>
              <a:rPr lang="en-US" sz="2400" b="1" dirty="0">
                <a:latin typeface="Open Sans"/>
              </a:rPr>
              <a:t>Change in their behavior</a:t>
            </a:r>
          </a:p>
          <a:p>
            <a:pPr marL="0" indent="0">
              <a:lnSpc>
                <a:spcPct val="200000"/>
              </a:lnSpc>
              <a:buNone/>
            </a:pPr>
            <a:r>
              <a:rPr lang="en-US" sz="2400" b="1" dirty="0">
                <a:latin typeface="Open Sans"/>
              </a:rPr>
              <a:t>• Forgetfulness</a:t>
            </a:r>
          </a:p>
          <a:p>
            <a:pPr marL="0" indent="0">
              <a:lnSpc>
                <a:spcPct val="200000"/>
              </a:lnSpc>
              <a:buNone/>
            </a:pPr>
            <a:r>
              <a:rPr lang="en-US" sz="2400" b="1" dirty="0">
                <a:latin typeface="Open Sans"/>
              </a:rPr>
              <a:t>• Change in their mind            status</a:t>
            </a:r>
          </a:p>
          <a:p>
            <a:pPr marL="0" indent="0">
              <a:lnSpc>
                <a:spcPct val="150000"/>
              </a:lnSpc>
              <a:buNone/>
            </a:pPr>
            <a:endParaRPr lang="en-US" sz="2400" dirty="0">
              <a:latin typeface="Bookman Old Style" pitchFamily="18" charset="0"/>
            </a:endParaRPr>
          </a:p>
        </p:txBody>
      </p:sp>
      <p:sp>
        <p:nvSpPr>
          <p:cNvPr id="1048707" name="Content Placeholder 5"/>
          <p:cNvSpPr>
            <a:spLocks noGrp="1"/>
          </p:cNvSpPr>
          <p:nvPr>
            <p:ph sz="half" idx="2"/>
          </p:nvPr>
        </p:nvSpPr>
        <p:spPr>
          <a:xfrm>
            <a:off x="8077200" y="1905000"/>
            <a:ext cx="3886200" cy="4648200"/>
          </a:xfrm>
          <a:ln w="6350">
            <a:solidFill>
              <a:schemeClr val="tx1"/>
            </a:solidFill>
          </a:ln>
        </p:spPr>
        <p:txBody>
          <a:bodyPr>
            <a:normAutofit/>
          </a:bodyPr>
          <a:lstStyle/>
          <a:p>
            <a:pPr marL="0" indent="0">
              <a:lnSpc>
                <a:spcPct val="200000"/>
              </a:lnSpc>
              <a:buNone/>
            </a:pPr>
            <a:r>
              <a:rPr lang="en-US" sz="2400" dirty="0">
                <a:latin typeface="Open Sans"/>
              </a:rPr>
              <a:t>• </a:t>
            </a:r>
            <a:r>
              <a:rPr lang="en-US" sz="2400" b="1" dirty="0">
                <a:latin typeface="Open Sans"/>
              </a:rPr>
              <a:t>Child labor</a:t>
            </a:r>
          </a:p>
          <a:p>
            <a:pPr marL="0" indent="0">
              <a:lnSpc>
                <a:spcPct val="200000"/>
              </a:lnSpc>
              <a:buNone/>
            </a:pPr>
            <a:r>
              <a:rPr lang="en-US" sz="2400" b="1" dirty="0">
                <a:latin typeface="Open Sans"/>
              </a:rPr>
              <a:t>• Early marriage</a:t>
            </a:r>
          </a:p>
        </p:txBody>
      </p:sp>
      <p:sp>
        <p:nvSpPr>
          <p:cNvPr id="1048708" name="Rounded Rectangle 6"/>
          <p:cNvSpPr/>
          <p:nvPr/>
        </p:nvSpPr>
        <p:spPr>
          <a:xfrm>
            <a:off x="-2177" y="1981200"/>
            <a:ext cx="4267200" cy="4343400"/>
          </a:xfrm>
          <a:prstGeom prst="roundRect">
            <a:avLst>
              <a:gd name="adj" fmla="val 50000"/>
            </a:avLst>
          </a:pr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4000" b="1" dirty="0">
                <a:solidFill>
                  <a:schemeClr val="tx1"/>
                </a:solidFill>
                <a:latin typeface="Open Sans"/>
                <a:cs typeface="Arial" pitchFamily="34" charset="0"/>
              </a:rPr>
              <a:t>13 years and above Boys </a:t>
            </a:r>
            <a:endParaRPr lang="en-US" sz="4000" dirty="0">
              <a:solidFill>
                <a:schemeClr val="tx1"/>
              </a:solidFill>
              <a:latin typeface="Open Sans"/>
            </a:endParaRPr>
          </a:p>
        </p:txBody>
      </p:sp>
      <p:pic>
        <p:nvPicPr>
          <p:cNvPr id="2" name="Picture 1" descr="A logo with a lion and a circle with a red ribbon&#10;&#10;AI-generated content may be incorrect.">
            <a:extLst>
              <a:ext uri="{FF2B5EF4-FFF2-40B4-BE49-F238E27FC236}">
                <a16:creationId xmlns:a16="http://schemas.microsoft.com/office/drawing/2014/main" id="{1ABD7695-2C09-1578-1A9E-9CB76EF29B1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18118" r="22639"/>
          <a:stretch>
            <a:fillRect/>
          </a:stretch>
        </p:blipFill>
        <p:spPr bwMode="auto">
          <a:xfrm>
            <a:off x="10972800" y="44450"/>
            <a:ext cx="112217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A logo with text on it&#10;&#10;AI-generated content may be incorrect.">
            <a:extLst>
              <a:ext uri="{FF2B5EF4-FFF2-40B4-BE49-F238E27FC236}">
                <a16:creationId xmlns:a16="http://schemas.microsoft.com/office/drawing/2014/main" id="{F46FC280-F8D8-5294-4B08-C337E0F2C75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1962" y="126538"/>
            <a:ext cx="1037892" cy="86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52400" y="167579"/>
            <a:ext cx="1828800" cy="1198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0685488" y="0"/>
            <a:ext cx="1434151" cy="1362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5615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48706">
                                            <p:bg/>
                                          </p:spTgt>
                                        </p:tgtEl>
                                        <p:attrNameLst>
                                          <p:attrName>style.visibility</p:attrName>
                                        </p:attrNameLst>
                                      </p:cBhvr>
                                      <p:to>
                                        <p:strVal val="visible"/>
                                      </p:to>
                                    </p:set>
                                    <p:animEffect transition="in" filter="fade">
                                      <p:cBhvr>
                                        <p:cTn id="7" dur="500"/>
                                        <p:tgtEl>
                                          <p:spTgt spid="1048706">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48706">
                                            <p:txEl>
                                              <p:pRg st="0" end="0"/>
                                            </p:txEl>
                                          </p:spTgt>
                                        </p:tgtEl>
                                        <p:attrNameLst>
                                          <p:attrName>style.visibility</p:attrName>
                                        </p:attrNameLst>
                                      </p:cBhvr>
                                      <p:to>
                                        <p:strVal val="visible"/>
                                      </p:to>
                                    </p:set>
                                    <p:animEffect transition="in" filter="fade">
                                      <p:cBhvr>
                                        <p:cTn id="12" dur="500"/>
                                        <p:tgtEl>
                                          <p:spTgt spid="104870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48706">
                                            <p:txEl>
                                              <p:pRg st="1" end="1"/>
                                            </p:txEl>
                                          </p:spTgt>
                                        </p:tgtEl>
                                        <p:attrNameLst>
                                          <p:attrName>style.visibility</p:attrName>
                                        </p:attrNameLst>
                                      </p:cBhvr>
                                      <p:to>
                                        <p:strVal val="visible"/>
                                      </p:to>
                                    </p:set>
                                    <p:animEffect transition="in" filter="fade">
                                      <p:cBhvr>
                                        <p:cTn id="17" dur="500"/>
                                        <p:tgtEl>
                                          <p:spTgt spid="104870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48706">
                                            <p:txEl>
                                              <p:pRg st="2" end="2"/>
                                            </p:txEl>
                                          </p:spTgt>
                                        </p:tgtEl>
                                        <p:attrNameLst>
                                          <p:attrName>style.visibility</p:attrName>
                                        </p:attrNameLst>
                                      </p:cBhvr>
                                      <p:to>
                                        <p:strVal val="visible"/>
                                      </p:to>
                                    </p:set>
                                    <p:animEffect transition="in" filter="fade">
                                      <p:cBhvr>
                                        <p:cTn id="22" dur="500"/>
                                        <p:tgtEl>
                                          <p:spTgt spid="104870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48707">
                                            <p:bg/>
                                          </p:spTgt>
                                        </p:tgtEl>
                                        <p:attrNameLst>
                                          <p:attrName>style.visibility</p:attrName>
                                        </p:attrNameLst>
                                      </p:cBhvr>
                                      <p:to>
                                        <p:strVal val="visible"/>
                                      </p:to>
                                    </p:set>
                                    <p:animEffect transition="in" filter="fade">
                                      <p:cBhvr>
                                        <p:cTn id="27" dur="500"/>
                                        <p:tgtEl>
                                          <p:spTgt spid="1048707">
                                            <p:bg/>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48707">
                                            <p:txEl>
                                              <p:pRg st="0" end="0"/>
                                            </p:txEl>
                                          </p:spTgt>
                                        </p:tgtEl>
                                        <p:attrNameLst>
                                          <p:attrName>style.visibility</p:attrName>
                                        </p:attrNameLst>
                                      </p:cBhvr>
                                      <p:to>
                                        <p:strVal val="visible"/>
                                      </p:to>
                                    </p:set>
                                    <p:animEffect transition="in" filter="fade">
                                      <p:cBhvr>
                                        <p:cTn id="32" dur="500"/>
                                        <p:tgtEl>
                                          <p:spTgt spid="104870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48707">
                                            <p:txEl>
                                              <p:pRg st="1" end="1"/>
                                            </p:txEl>
                                          </p:spTgt>
                                        </p:tgtEl>
                                        <p:attrNameLst>
                                          <p:attrName>style.visibility</p:attrName>
                                        </p:attrNameLst>
                                      </p:cBhvr>
                                      <p:to>
                                        <p:strVal val="visible"/>
                                      </p:to>
                                    </p:set>
                                    <p:animEffect transition="in" filter="fade">
                                      <p:cBhvr>
                                        <p:cTn id="37" dur="500"/>
                                        <p:tgtEl>
                                          <p:spTgt spid="104870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06" grpId="0" build="p" animBg="1"/>
      <p:bldP spid="1048707" grpId="0" build="p"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9" name="AutoShape 2"/>
          <p:cNvSpPr>
            <a:spLocks noChangeArrowheads="1"/>
          </p:cNvSpPr>
          <p:nvPr/>
        </p:nvSpPr>
        <p:spPr bwMode="auto">
          <a:xfrm>
            <a:off x="4876800" y="2286000"/>
            <a:ext cx="3657600" cy="3048000"/>
          </a:xfrm>
          <a:prstGeom prst="star8">
            <a:avLst>
              <a:gd name="adj" fmla="val 38250"/>
            </a:avLst>
          </a:prstGeom>
          <a:solidFill>
            <a:schemeClr val="accent2"/>
          </a:solidFill>
          <a:ln w="9525">
            <a:solidFill>
              <a:schemeClr val="bg1"/>
            </a:solidFill>
            <a:miter lim="800000"/>
            <a:headEnd/>
            <a:tailEnd/>
          </a:ln>
          <a:effectLst/>
        </p:spPr>
        <p:txBody>
          <a:bodyPr wrap="none" anchor="ctr"/>
          <a:lstStyle/>
          <a:p>
            <a:pPr algn="ctr"/>
            <a:endParaRPr lang="en-US" b="1" dirty="0">
              <a:solidFill>
                <a:schemeClr val="bg2"/>
              </a:solidFill>
              <a:latin typeface="Arial Narrow" pitchFamily="34" charset="0"/>
              <a:cs typeface="Arial" charset="0"/>
            </a:endParaRPr>
          </a:p>
          <a:p>
            <a:pPr algn="ctr"/>
            <a:endParaRPr lang="en-US" b="1" dirty="0">
              <a:solidFill>
                <a:schemeClr val="bg2"/>
              </a:solidFill>
              <a:latin typeface="Arial Narrow" pitchFamily="34" charset="0"/>
              <a:cs typeface="Arial" charset="0"/>
            </a:endParaRPr>
          </a:p>
          <a:p>
            <a:pPr algn="ctr"/>
            <a:r>
              <a:rPr lang="en-US" sz="2000" b="1" dirty="0">
                <a:latin typeface="Arial Narrow" pitchFamily="34" charset="0"/>
                <a:cs typeface="Arial" charset="0"/>
              </a:rPr>
              <a:t>PS CARE IN DISASTERS</a:t>
            </a:r>
          </a:p>
          <a:p>
            <a:pPr algn="ctr"/>
            <a:endParaRPr lang="en-US" b="1" dirty="0">
              <a:solidFill>
                <a:schemeClr val="bg2"/>
              </a:solidFill>
              <a:latin typeface="Arial Narrow" pitchFamily="34" charset="0"/>
              <a:cs typeface="Arial" charset="0"/>
            </a:endParaRPr>
          </a:p>
          <a:p>
            <a:pPr algn="ctr"/>
            <a:endParaRPr lang="en-US" b="1" dirty="0">
              <a:solidFill>
                <a:schemeClr val="bg2"/>
              </a:solidFill>
              <a:latin typeface="Arial Narrow" pitchFamily="34" charset="0"/>
              <a:cs typeface="Arial" charset="0"/>
            </a:endParaRPr>
          </a:p>
        </p:txBody>
      </p:sp>
      <p:sp>
        <p:nvSpPr>
          <p:cNvPr id="1048610" name="Oval 3"/>
          <p:cNvSpPr>
            <a:spLocks noChangeArrowheads="1"/>
          </p:cNvSpPr>
          <p:nvPr/>
        </p:nvSpPr>
        <p:spPr bwMode="auto">
          <a:xfrm>
            <a:off x="5303293" y="1066800"/>
            <a:ext cx="2743200" cy="990600"/>
          </a:xfrm>
          <a:prstGeom prst="ellipse">
            <a:avLst/>
          </a:prstGeom>
          <a:solidFill>
            <a:schemeClr val="accent1"/>
          </a:solidFill>
          <a:ln w="9525">
            <a:solidFill>
              <a:schemeClr val="tx2"/>
            </a:solidFill>
            <a:round/>
            <a:headEnd/>
            <a:tailEnd/>
          </a:ln>
          <a:effectLst/>
        </p:spPr>
        <p:txBody>
          <a:bodyPr/>
          <a:lstStyle/>
          <a:p>
            <a:pPr marL="342900" indent="-342900" algn="ctr"/>
            <a:r>
              <a:rPr lang="en-US" sz="2000" b="1" dirty="0">
                <a:latin typeface="Arial Narrow" pitchFamily="34" charset="0"/>
                <a:cs typeface="Arial" charset="0"/>
              </a:rPr>
              <a:t>NATURAL </a:t>
            </a:r>
          </a:p>
          <a:p>
            <a:pPr marL="342900" indent="-342900" algn="ctr"/>
            <a:r>
              <a:rPr lang="en-US" sz="2000" b="1" dirty="0">
                <a:latin typeface="Arial Narrow" pitchFamily="34" charset="0"/>
                <a:cs typeface="Arial" charset="0"/>
              </a:rPr>
              <a:t>DISASTERS</a:t>
            </a:r>
          </a:p>
        </p:txBody>
      </p:sp>
      <p:sp>
        <p:nvSpPr>
          <p:cNvPr id="1048611" name="Oval 8"/>
          <p:cNvSpPr>
            <a:spLocks noChangeArrowheads="1"/>
          </p:cNvSpPr>
          <p:nvPr/>
        </p:nvSpPr>
        <p:spPr bwMode="auto">
          <a:xfrm>
            <a:off x="5410200" y="5638800"/>
            <a:ext cx="2667000" cy="990600"/>
          </a:xfrm>
          <a:prstGeom prst="ellipse">
            <a:avLst/>
          </a:prstGeom>
          <a:solidFill>
            <a:srgbClr val="FFFF00"/>
          </a:solidFill>
          <a:ln w="9525">
            <a:solidFill>
              <a:schemeClr val="tx2"/>
            </a:solidFill>
            <a:round/>
            <a:headEnd/>
            <a:tailEnd/>
          </a:ln>
          <a:effectLst/>
        </p:spPr>
        <p:txBody>
          <a:bodyPr wrap="none" anchor="ctr"/>
          <a:lstStyle/>
          <a:p>
            <a:pPr algn="ctr"/>
            <a:r>
              <a:rPr lang="en-US" b="1" dirty="0">
                <a:solidFill>
                  <a:srgbClr val="FF0000"/>
                </a:solidFill>
                <a:latin typeface="Arial Narrow" pitchFamily="34" charset="0"/>
                <a:cs typeface="Arial" charset="0"/>
              </a:rPr>
              <a:t>HUMAN MADE</a:t>
            </a:r>
          </a:p>
        </p:txBody>
      </p:sp>
      <p:pic>
        <p:nvPicPr>
          <p:cNvPr id="2097156" name="Picture 9"/>
          <p:cNvPicPr>
            <a:picLocks noChangeAspect="1" noChangeArrowheads="1"/>
          </p:cNvPicPr>
          <p:nvPr/>
        </p:nvPicPr>
        <p:blipFill>
          <a:blip r:embed="rId3" cstate="print"/>
          <a:srcRect/>
          <a:stretch>
            <a:fillRect/>
          </a:stretch>
        </p:blipFill>
        <p:spPr bwMode="auto">
          <a:xfrm>
            <a:off x="8534400" y="929038"/>
            <a:ext cx="2095500" cy="1689919"/>
          </a:xfrm>
          <a:prstGeom prst="rect">
            <a:avLst/>
          </a:prstGeom>
          <a:noFill/>
          <a:ln>
            <a:noFill/>
          </a:ln>
          <a:effectLst/>
        </p:spPr>
      </p:pic>
      <p:pic>
        <p:nvPicPr>
          <p:cNvPr id="2097157" name="Picture 10"/>
          <p:cNvPicPr>
            <a:picLocks noChangeAspect="1" noChangeArrowheads="1"/>
          </p:cNvPicPr>
          <p:nvPr/>
        </p:nvPicPr>
        <p:blipFill>
          <a:blip r:embed="rId4" cstate="print"/>
          <a:srcRect/>
          <a:stretch>
            <a:fillRect/>
          </a:stretch>
        </p:blipFill>
        <p:spPr bwMode="auto">
          <a:xfrm>
            <a:off x="9123956" y="2853376"/>
            <a:ext cx="1561532" cy="1756724"/>
          </a:xfrm>
          <a:prstGeom prst="rect">
            <a:avLst/>
          </a:prstGeom>
          <a:noFill/>
          <a:ln>
            <a:noFill/>
          </a:ln>
          <a:effectLst/>
        </p:spPr>
      </p:pic>
      <p:pic>
        <p:nvPicPr>
          <p:cNvPr id="2097158" name="Picture 11"/>
          <p:cNvPicPr>
            <a:picLocks noChangeAspect="1" noChangeArrowheads="1"/>
          </p:cNvPicPr>
          <p:nvPr/>
        </p:nvPicPr>
        <p:blipFill>
          <a:blip r:embed="rId5" cstate="print"/>
          <a:srcRect/>
          <a:stretch>
            <a:fillRect/>
          </a:stretch>
        </p:blipFill>
        <p:spPr bwMode="auto">
          <a:xfrm>
            <a:off x="8591550" y="4610100"/>
            <a:ext cx="2286000" cy="2209800"/>
          </a:xfrm>
          <a:prstGeom prst="rect">
            <a:avLst/>
          </a:prstGeom>
          <a:noFill/>
          <a:ln>
            <a:noFill/>
          </a:ln>
          <a:effectLst/>
        </p:spPr>
      </p:pic>
      <p:sp>
        <p:nvSpPr>
          <p:cNvPr id="1048612" name="Rounded Rectangle 9"/>
          <p:cNvSpPr/>
          <p:nvPr/>
        </p:nvSpPr>
        <p:spPr>
          <a:xfrm flipH="1">
            <a:off x="0" y="1562100"/>
            <a:ext cx="4876800" cy="4818365"/>
          </a:xfrm>
          <a:prstGeom prst="roundRect">
            <a:avLst>
              <a:gd name="adj" fmla="val 50000"/>
            </a:avLst>
          </a:pr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4000" b="1" dirty="0">
                <a:solidFill>
                  <a:schemeClr val="tx1"/>
                </a:solidFill>
                <a:latin typeface="Open Sans"/>
                <a:cs typeface="Arial" pitchFamily="34" charset="0"/>
              </a:rPr>
              <a:t>Psychosocial Care in Disasters</a:t>
            </a:r>
            <a:endParaRPr lang="en-US" sz="4000" dirty="0">
              <a:solidFill>
                <a:schemeClr val="tx1"/>
              </a:solidFill>
              <a:latin typeface="Open Sans"/>
            </a:endParaRPr>
          </a:p>
        </p:txBody>
      </p:sp>
      <p:pic>
        <p:nvPicPr>
          <p:cNvPr id="2" name="Picture 1" descr="A logo with a lion and a circle with a red ribbon&#10;&#10;AI-generated content may be incorrect.">
            <a:extLst>
              <a:ext uri="{FF2B5EF4-FFF2-40B4-BE49-F238E27FC236}">
                <a16:creationId xmlns:a16="http://schemas.microsoft.com/office/drawing/2014/main" id="{7E81B78A-D16C-EC70-AF07-B9C20085EBE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l="18118" r="22639"/>
          <a:stretch>
            <a:fillRect/>
          </a:stretch>
        </p:blipFill>
        <p:spPr bwMode="auto">
          <a:xfrm>
            <a:off x="10972800" y="44450"/>
            <a:ext cx="112217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A logo with text on it&#10;&#10;AI-generated content may be incorrect.">
            <a:extLst>
              <a:ext uri="{FF2B5EF4-FFF2-40B4-BE49-F238E27FC236}">
                <a16:creationId xmlns:a16="http://schemas.microsoft.com/office/drawing/2014/main" id="{B7CC03B6-AFA5-88EA-71E5-0A9FA02CBB9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1962" y="126538"/>
            <a:ext cx="1037892" cy="86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152400" y="167579"/>
            <a:ext cx="1828800" cy="1198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10685488" y="0"/>
            <a:ext cx="1434151" cy="1362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3" name="Content Placeholder 3"/>
          <p:cNvPicPr>
            <a:picLocks noGrp="1"/>
          </p:cNvPicPr>
          <p:nvPr>
            <p:ph idx="1"/>
          </p:nvPr>
        </p:nvPicPr>
        <p:blipFill rotWithShape="1">
          <a:blip r:embed="rId2"/>
          <a:stretch>
            <a:fillRect/>
          </a:stretch>
        </p:blipFill>
        <p:spPr bwMode="auto">
          <a:xfrm>
            <a:off x="3886200" y="1366405"/>
            <a:ext cx="7200900" cy="5034395"/>
          </a:xfrm>
          <a:prstGeom prst="rect">
            <a:avLst/>
          </a:prstGeom>
          <a:noFill/>
          <a:ln>
            <a:noFill/>
          </a:ln>
        </p:spPr>
      </p:pic>
      <p:sp>
        <p:nvSpPr>
          <p:cNvPr id="1048601" name="Rounded Rectangle 4"/>
          <p:cNvSpPr/>
          <p:nvPr/>
        </p:nvSpPr>
        <p:spPr>
          <a:xfrm>
            <a:off x="152400" y="1676400"/>
            <a:ext cx="3505200" cy="4572000"/>
          </a:xfrm>
          <a:prstGeom prst="roundRect">
            <a:avLst>
              <a:gd name="adj" fmla="val 50000"/>
            </a:avLst>
          </a:pr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4000" b="1" dirty="0">
                <a:solidFill>
                  <a:schemeClr val="tx1"/>
                </a:solidFill>
                <a:latin typeface="Open Sans"/>
                <a:cs typeface="Arial" pitchFamily="34" charset="0"/>
              </a:rPr>
              <a:t>How to support a child recovery from a traumatic events</a:t>
            </a:r>
            <a:endParaRPr lang="en-US" sz="4000" dirty="0">
              <a:solidFill>
                <a:schemeClr val="tx1"/>
              </a:solidFill>
              <a:latin typeface="Open Sans"/>
            </a:endParaRPr>
          </a:p>
        </p:txBody>
      </p:sp>
      <p:pic>
        <p:nvPicPr>
          <p:cNvPr id="2" name="Picture 1" descr="A logo with a lion and a circle with a red ribbon&#10;&#10;AI-generated content may be incorrect.">
            <a:extLst>
              <a:ext uri="{FF2B5EF4-FFF2-40B4-BE49-F238E27FC236}">
                <a16:creationId xmlns:a16="http://schemas.microsoft.com/office/drawing/2014/main" id="{2064D428-6BC3-13DC-8F21-2959934B482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18118" r="22639"/>
          <a:stretch>
            <a:fillRect/>
          </a:stretch>
        </p:blipFill>
        <p:spPr bwMode="auto">
          <a:xfrm>
            <a:off x="10972800" y="44450"/>
            <a:ext cx="112217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A logo with text on it&#10;&#10;AI-generated content may be incorrect.">
            <a:extLst>
              <a:ext uri="{FF2B5EF4-FFF2-40B4-BE49-F238E27FC236}">
                <a16:creationId xmlns:a16="http://schemas.microsoft.com/office/drawing/2014/main" id="{49884DCF-1BF8-73F0-637A-D0DB1687B1D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1962" y="126538"/>
            <a:ext cx="1037892" cy="86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52400" y="167579"/>
            <a:ext cx="1828800" cy="1198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10685488" y="0"/>
            <a:ext cx="1434151" cy="1362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8" name="Content Placeholder 2"/>
          <p:cNvSpPr>
            <a:spLocks noGrp="1"/>
          </p:cNvSpPr>
          <p:nvPr>
            <p:ph idx="1"/>
          </p:nvPr>
        </p:nvSpPr>
        <p:spPr>
          <a:xfrm>
            <a:off x="4572000" y="2209800"/>
            <a:ext cx="7086600" cy="3733800"/>
          </a:xfrm>
        </p:spPr>
        <p:txBody>
          <a:bodyPr>
            <a:noAutofit/>
          </a:bodyPr>
          <a:lstStyle/>
          <a:p>
            <a:pPr algn="just">
              <a:lnSpc>
                <a:spcPct val="150000"/>
              </a:lnSpc>
            </a:pPr>
            <a:r>
              <a:rPr lang="en-US" sz="2400" dirty="0">
                <a:latin typeface="Open Sans"/>
              </a:rPr>
              <a:t>Training the teachers and students on   psychological aspect</a:t>
            </a:r>
          </a:p>
          <a:p>
            <a:pPr algn="just">
              <a:lnSpc>
                <a:spcPct val="150000"/>
              </a:lnSpc>
            </a:pPr>
            <a:r>
              <a:rPr lang="en-US" sz="2400" dirty="0">
                <a:latin typeface="Open Sans"/>
              </a:rPr>
              <a:t>In disaster preparedness, as they could respond adequately and immediately. </a:t>
            </a:r>
          </a:p>
          <a:p>
            <a:pPr algn="just">
              <a:lnSpc>
                <a:spcPct val="150000"/>
              </a:lnSpc>
            </a:pPr>
            <a:r>
              <a:rPr lang="en-US" sz="2400" dirty="0">
                <a:latin typeface="Open Sans"/>
              </a:rPr>
              <a:t>Psychological preparedness is most crucial for the students. </a:t>
            </a:r>
          </a:p>
          <a:p>
            <a:pPr algn="just">
              <a:lnSpc>
                <a:spcPct val="150000"/>
              </a:lnSpc>
              <a:buClrTx/>
              <a:buFont typeface="Wingdings" pitchFamily="2" charset="2"/>
              <a:buChar char="Ø"/>
            </a:pPr>
            <a:endParaRPr lang="en-US" sz="2400" dirty="0">
              <a:latin typeface="Bookman Old Style" pitchFamily="18" charset="0"/>
            </a:endParaRPr>
          </a:p>
          <a:p>
            <a:pPr algn="just">
              <a:lnSpc>
                <a:spcPct val="150000"/>
              </a:lnSpc>
              <a:buClrTx/>
              <a:buFont typeface="Wingdings" pitchFamily="2" charset="2"/>
              <a:buChar char="Ø"/>
            </a:pPr>
            <a:endParaRPr lang="en-US" sz="2400" dirty="0">
              <a:latin typeface="Bookman Old Style" pitchFamily="18" charset="0"/>
            </a:endParaRPr>
          </a:p>
        </p:txBody>
      </p:sp>
      <p:sp>
        <p:nvSpPr>
          <p:cNvPr id="1048599" name="Rounded Rectangle 5"/>
          <p:cNvSpPr/>
          <p:nvPr/>
        </p:nvSpPr>
        <p:spPr>
          <a:xfrm>
            <a:off x="-76200" y="1743205"/>
            <a:ext cx="4582119" cy="4572000"/>
          </a:xfrm>
          <a:prstGeom prst="roundRect">
            <a:avLst>
              <a:gd name="adj" fmla="val 50000"/>
            </a:avLst>
          </a:pr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4000" b="1" dirty="0">
                <a:solidFill>
                  <a:schemeClr val="tx1"/>
                </a:solidFill>
                <a:latin typeface="Open Sans"/>
                <a:cs typeface="Arial" pitchFamily="34" charset="0"/>
              </a:rPr>
              <a:t>Psychosocial support in safe school programm</a:t>
            </a:r>
            <a:r>
              <a:rPr lang="en-IN" sz="3600" b="1" u="sng" dirty="0">
                <a:latin typeface="Tw Cen MT" pitchFamily="34" charset="0"/>
                <a:cs typeface="Arial" pitchFamily="34" charset="0"/>
              </a:rPr>
              <a:t>e </a:t>
            </a:r>
            <a:endParaRPr lang="en-US" sz="3600" dirty="0">
              <a:latin typeface="Tw Cen MT" pitchFamily="34" charset="0"/>
            </a:endParaRPr>
          </a:p>
        </p:txBody>
      </p:sp>
      <p:pic>
        <p:nvPicPr>
          <p:cNvPr id="2" name="Picture 1" descr="A logo with a lion and a circle with a red ribbon&#10;&#10;AI-generated content may be incorrect.">
            <a:extLst>
              <a:ext uri="{FF2B5EF4-FFF2-40B4-BE49-F238E27FC236}">
                <a16:creationId xmlns:a16="http://schemas.microsoft.com/office/drawing/2014/main" id="{1EFA57AA-1EAC-1A21-964F-E4AF8265C84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18118" r="22639"/>
          <a:stretch>
            <a:fillRect/>
          </a:stretch>
        </p:blipFill>
        <p:spPr bwMode="auto">
          <a:xfrm>
            <a:off x="10972800" y="44450"/>
            <a:ext cx="112217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A logo with text on it&#10;&#10;AI-generated content may be incorrect.">
            <a:extLst>
              <a:ext uri="{FF2B5EF4-FFF2-40B4-BE49-F238E27FC236}">
                <a16:creationId xmlns:a16="http://schemas.microsoft.com/office/drawing/2014/main" id="{24872712-5574-F07B-46C5-239581321CF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1962" y="126538"/>
            <a:ext cx="1037892" cy="86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52400" y="167579"/>
            <a:ext cx="1828800" cy="1198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0685488" y="0"/>
            <a:ext cx="1434151" cy="1362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48598">
                                            <p:txEl>
                                              <p:pRg st="0" end="0"/>
                                            </p:txEl>
                                          </p:spTgt>
                                        </p:tgtEl>
                                        <p:attrNameLst>
                                          <p:attrName>style.visibility</p:attrName>
                                        </p:attrNameLst>
                                      </p:cBhvr>
                                      <p:to>
                                        <p:strVal val="visible"/>
                                      </p:to>
                                    </p:set>
                                    <p:animEffect transition="in" filter="fade">
                                      <p:cBhvr>
                                        <p:cTn id="7" dur="500"/>
                                        <p:tgtEl>
                                          <p:spTgt spid="104859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48598">
                                            <p:txEl>
                                              <p:pRg st="1" end="1"/>
                                            </p:txEl>
                                          </p:spTgt>
                                        </p:tgtEl>
                                        <p:attrNameLst>
                                          <p:attrName>style.visibility</p:attrName>
                                        </p:attrNameLst>
                                      </p:cBhvr>
                                      <p:to>
                                        <p:strVal val="visible"/>
                                      </p:to>
                                    </p:set>
                                    <p:animEffect transition="in" filter="fade">
                                      <p:cBhvr>
                                        <p:cTn id="12" dur="500"/>
                                        <p:tgtEl>
                                          <p:spTgt spid="104859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48598">
                                            <p:txEl>
                                              <p:pRg st="2" end="2"/>
                                            </p:txEl>
                                          </p:spTgt>
                                        </p:tgtEl>
                                        <p:attrNameLst>
                                          <p:attrName>style.visibility</p:attrName>
                                        </p:attrNameLst>
                                      </p:cBhvr>
                                      <p:to>
                                        <p:strVal val="visible"/>
                                      </p:to>
                                    </p:set>
                                    <p:animEffect transition="in" filter="fade">
                                      <p:cBhvr>
                                        <p:cTn id="17" dur="500"/>
                                        <p:tgtEl>
                                          <p:spTgt spid="104859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598"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2" name="Content Placeholder 2"/>
          <p:cNvSpPr>
            <a:spLocks noGrp="1"/>
          </p:cNvSpPr>
          <p:nvPr>
            <p:ph idx="1"/>
          </p:nvPr>
        </p:nvSpPr>
        <p:spPr>
          <a:xfrm>
            <a:off x="4343400" y="2057400"/>
            <a:ext cx="7010400" cy="3429000"/>
          </a:xfrm>
        </p:spPr>
        <p:txBody>
          <a:bodyPr>
            <a:normAutofit/>
          </a:bodyPr>
          <a:lstStyle/>
          <a:p>
            <a:pPr algn="just">
              <a:lnSpc>
                <a:spcPct val="150000"/>
              </a:lnSpc>
            </a:pPr>
            <a:r>
              <a:rPr lang="en-US" sz="2400" dirty="0">
                <a:latin typeface="Open Sans"/>
              </a:rPr>
              <a:t>Students are adequately sensitive each other in case of emergency and crisis.</a:t>
            </a:r>
          </a:p>
          <a:p>
            <a:pPr algn="just">
              <a:lnSpc>
                <a:spcPct val="150000"/>
              </a:lnSpc>
            </a:pPr>
            <a:r>
              <a:rPr lang="en-US" sz="2400" dirty="0">
                <a:latin typeface="Open Sans"/>
              </a:rPr>
              <a:t>Ensure empathy for each other for responding adequately</a:t>
            </a:r>
          </a:p>
          <a:p>
            <a:pPr algn="just">
              <a:lnSpc>
                <a:spcPct val="150000"/>
              </a:lnSpc>
            </a:pPr>
            <a:r>
              <a:rPr lang="en-US" sz="2400" dirty="0">
                <a:latin typeface="Open Sans"/>
              </a:rPr>
              <a:t>Against the fear psychosis/phobia</a:t>
            </a:r>
          </a:p>
          <a:p>
            <a:pPr marL="82296" indent="0" algn="just">
              <a:lnSpc>
                <a:spcPct val="150000"/>
              </a:lnSpc>
              <a:buNone/>
            </a:pPr>
            <a:endParaRPr lang="en-US" sz="2800" dirty="0"/>
          </a:p>
        </p:txBody>
      </p:sp>
      <p:sp>
        <p:nvSpPr>
          <p:cNvPr id="1048603" name="Rounded Rectangle 3"/>
          <p:cNvSpPr/>
          <p:nvPr/>
        </p:nvSpPr>
        <p:spPr>
          <a:xfrm>
            <a:off x="0" y="1981200"/>
            <a:ext cx="4343400" cy="3962400"/>
          </a:xfrm>
          <a:prstGeom prst="roundRect">
            <a:avLst>
              <a:gd name="adj" fmla="val 50000"/>
            </a:avLst>
          </a:pr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4000" b="1" dirty="0">
                <a:solidFill>
                  <a:schemeClr val="tx1"/>
                </a:solidFill>
                <a:latin typeface="Open Sans"/>
                <a:cs typeface="Arial" pitchFamily="34" charset="0"/>
              </a:rPr>
              <a:t>Psychosocial support in safe school programme </a:t>
            </a:r>
            <a:endParaRPr lang="en-US" sz="4000" dirty="0">
              <a:solidFill>
                <a:schemeClr val="tx1"/>
              </a:solidFill>
              <a:latin typeface="Open Sans"/>
            </a:endParaRPr>
          </a:p>
        </p:txBody>
      </p:sp>
      <p:pic>
        <p:nvPicPr>
          <p:cNvPr id="2" name="Picture 1" descr="A logo with a lion and a circle with a red ribbon&#10;&#10;AI-generated content may be incorrect.">
            <a:extLst>
              <a:ext uri="{FF2B5EF4-FFF2-40B4-BE49-F238E27FC236}">
                <a16:creationId xmlns:a16="http://schemas.microsoft.com/office/drawing/2014/main" id="{356767E7-759A-7432-1E1F-3570703A576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18118" r="22639"/>
          <a:stretch>
            <a:fillRect/>
          </a:stretch>
        </p:blipFill>
        <p:spPr bwMode="auto">
          <a:xfrm>
            <a:off x="10972800" y="44450"/>
            <a:ext cx="112217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A logo with text on it&#10;&#10;AI-generated content may be incorrect.">
            <a:extLst>
              <a:ext uri="{FF2B5EF4-FFF2-40B4-BE49-F238E27FC236}">
                <a16:creationId xmlns:a16="http://schemas.microsoft.com/office/drawing/2014/main" id="{B3D86825-9580-8623-5926-A8FAB1DB4CD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1962" y="126538"/>
            <a:ext cx="1037892" cy="86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52400" y="167579"/>
            <a:ext cx="1828800" cy="1198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0685488" y="0"/>
            <a:ext cx="1434151" cy="1362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48602">
                                            <p:txEl>
                                              <p:pRg st="0" end="0"/>
                                            </p:txEl>
                                          </p:spTgt>
                                        </p:tgtEl>
                                        <p:attrNameLst>
                                          <p:attrName>style.visibility</p:attrName>
                                        </p:attrNameLst>
                                      </p:cBhvr>
                                      <p:to>
                                        <p:strVal val="visible"/>
                                      </p:to>
                                    </p:set>
                                    <p:animEffect transition="in" filter="fade">
                                      <p:cBhvr>
                                        <p:cTn id="7" dur="500"/>
                                        <p:tgtEl>
                                          <p:spTgt spid="104860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48602">
                                            <p:txEl>
                                              <p:pRg st="1" end="1"/>
                                            </p:txEl>
                                          </p:spTgt>
                                        </p:tgtEl>
                                        <p:attrNameLst>
                                          <p:attrName>style.visibility</p:attrName>
                                        </p:attrNameLst>
                                      </p:cBhvr>
                                      <p:to>
                                        <p:strVal val="visible"/>
                                      </p:to>
                                    </p:set>
                                    <p:animEffect transition="in" filter="fade">
                                      <p:cBhvr>
                                        <p:cTn id="12" dur="500"/>
                                        <p:tgtEl>
                                          <p:spTgt spid="104860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48602">
                                            <p:txEl>
                                              <p:pRg st="2" end="2"/>
                                            </p:txEl>
                                          </p:spTgt>
                                        </p:tgtEl>
                                        <p:attrNameLst>
                                          <p:attrName>style.visibility</p:attrName>
                                        </p:attrNameLst>
                                      </p:cBhvr>
                                      <p:to>
                                        <p:strVal val="visible"/>
                                      </p:to>
                                    </p:set>
                                    <p:animEffect transition="in" filter="fade">
                                      <p:cBhvr>
                                        <p:cTn id="17" dur="500"/>
                                        <p:tgtEl>
                                          <p:spTgt spid="104860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2"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6" name="Content Placeholder 2"/>
          <p:cNvSpPr>
            <a:spLocks noGrp="1"/>
          </p:cNvSpPr>
          <p:nvPr>
            <p:ph idx="1"/>
          </p:nvPr>
        </p:nvSpPr>
        <p:spPr>
          <a:xfrm>
            <a:off x="5638800" y="1981200"/>
            <a:ext cx="5943600" cy="3733800"/>
          </a:xfrm>
        </p:spPr>
        <p:txBody>
          <a:bodyPr>
            <a:normAutofit fontScale="85000" lnSpcReduction="20000"/>
          </a:bodyPr>
          <a:lstStyle/>
          <a:p>
            <a:pPr algn="just">
              <a:lnSpc>
                <a:spcPct val="150000"/>
              </a:lnSpc>
              <a:buClrTx/>
            </a:pPr>
            <a:r>
              <a:rPr lang="en-US" sz="2800" dirty="0">
                <a:latin typeface="Open Sans"/>
              </a:rPr>
              <a:t>Understand the different impact at different age level</a:t>
            </a:r>
          </a:p>
          <a:p>
            <a:pPr algn="just">
              <a:lnSpc>
                <a:spcPct val="150000"/>
              </a:lnSpc>
              <a:buClrTx/>
            </a:pPr>
            <a:r>
              <a:rPr lang="en-US" sz="2800" dirty="0">
                <a:latin typeface="Open Sans"/>
              </a:rPr>
              <a:t>To formulate the interventions according to age.</a:t>
            </a:r>
          </a:p>
          <a:p>
            <a:pPr algn="just">
              <a:lnSpc>
                <a:spcPct val="150000"/>
              </a:lnSpc>
              <a:buClrTx/>
            </a:pPr>
            <a:r>
              <a:rPr lang="en-US" sz="2800" dirty="0">
                <a:latin typeface="Open Sans"/>
              </a:rPr>
              <a:t> For the age group of 0 to 5 years the intervention   should be mainly by the parents </a:t>
            </a:r>
          </a:p>
          <a:p>
            <a:pPr>
              <a:buClrTx/>
            </a:pPr>
            <a:endParaRPr lang="en-US" sz="3600" dirty="0"/>
          </a:p>
          <a:p>
            <a:endParaRPr lang="en-US" dirty="0"/>
          </a:p>
        </p:txBody>
      </p:sp>
      <p:sp>
        <p:nvSpPr>
          <p:cNvPr id="1048617" name="Rounded Rectangle 4"/>
          <p:cNvSpPr/>
          <p:nvPr/>
        </p:nvSpPr>
        <p:spPr>
          <a:xfrm>
            <a:off x="271962" y="2057400"/>
            <a:ext cx="4909638" cy="3733800"/>
          </a:xfrm>
          <a:prstGeom prst="roundRect">
            <a:avLst>
              <a:gd name="adj" fmla="val 50000"/>
            </a:avLst>
          </a:pr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4000" b="1" dirty="0">
                <a:solidFill>
                  <a:schemeClr val="tx1"/>
                </a:solidFill>
                <a:latin typeface="Open Sans"/>
                <a:cs typeface="Arial" pitchFamily="34" charset="0"/>
              </a:rPr>
              <a:t>Psychological Care techniques for Children &amp;Adolescents</a:t>
            </a:r>
            <a:endParaRPr lang="en-US" sz="4000" dirty="0">
              <a:solidFill>
                <a:schemeClr val="tx1"/>
              </a:solidFill>
              <a:latin typeface="Open Sans"/>
            </a:endParaRPr>
          </a:p>
        </p:txBody>
      </p:sp>
      <p:pic>
        <p:nvPicPr>
          <p:cNvPr id="2" name="Picture 1" descr="A logo with a lion and a circle with a red ribbon&#10;&#10;AI-generated content may be incorrect.">
            <a:extLst>
              <a:ext uri="{FF2B5EF4-FFF2-40B4-BE49-F238E27FC236}">
                <a16:creationId xmlns:a16="http://schemas.microsoft.com/office/drawing/2014/main" id="{56FC3B6D-F95C-22E1-1D1E-58BEE2D562B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18118" r="22639"/>
          <a:stretch>
            <a:fillRect/>
          </a:stretch>
        </p:blipFill>
        <p:spPr bwMode="auto">
          <a:xfrm>
            <a:off x="10972800" y="44450"/>
            <a:ext cx="112217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A logo with text on it&#10;&#10;AI-generated content may be incorrect.">
            <a:extLst>
              <a:ext uri="{FF2B5EF4-FFF2-40B4-BE49-F238E27FC236}">
                <a16:creationId xmlns:a16="http://schemas.microsoft.com/office/drawing/2014/main" id="{C1FFEA6E-08E8-7A78-F700-19DA4620617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1962" y="126538"/>
            <a:ext cx="1037892" cy="86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52400" y="167579"/>
            <a:ext cx="1828800" cy="1198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0685488" y="0"/>
            <a:ext cx="1434151" cy="1362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48616">
                                            <p:txEl>
                                              <p:pRg st="0" end="0"/>
                                            </p:txEl>
                                          </p:spTgt>
                                        </p:tgtEl>
                                        <p:attrNameLst>
                                          <p:attrName>style.visibility</p:attrName>
                                        </p:attrNameLst>
                                      </p:cBhvr>
                                      <p:to>
                                        <p:strVal val="visible"/>
                                      </p:to>
                                    </p:set>
                                    <p:animEffect transition="in" filter="fade">
                                      <p:cBhvr>
                                        <p:cTn id="7" dur="500"/>
                                        <p:tgtEl>
                                          <p:spTgt spid="10486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48616">
                                            <p:txEl>
                                              <p:pRg st="1" end="1"/>
                                            </p:txEl>
                                          </p:spTgt>
                                        </p:tgtEl>
                                        <p:attrNameLst>
                                          <p:attrName>style.visibility</p:attrName>
                                        </p:attrNameLst>
                                      </p:cBhvr>
                                      <p:to>
                                        <p:strVal val="visible"/>
                                      </p:to>
                                    </p:set>
                                    <p:animEffect transition="in" filter="fade">
                                      <p:cBhvr>
                                        <p:cTn id="12" dur="500"/>
                                        <p:tgtEl>
                                          <p:spTgt spid="10486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48616">
                                            <p:txEl>
                                              <p:pRg st="2" end="2"/>
                                            </p:txEl>
                                          </p:spTgt>
                                        </p:tgtEl>
                                        <p:attrNameLst>
                                          <p:attrName>style.visibility</p:attrName>
                                        </p:attrNameLst>
                                      </p:cBhvr>
                                      <p:to>
                                        <p:strVal val="visible"/>
                                      </p:to>
                                    </p:set>
                                    <p:animEffect transition="in" filter="fade">
                                      <p:cBhvr>
                                        <p:cTn id="17" dur="500"/>
                                        <p:tgtEl>
                                          <p:spTgt spid="10486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1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8" name="Content Placeholder 2"/>
          <p:cNvSpPr>
            <a:spLocks noGrp="1"/>
          </p:cNvSpPr>
          <p:nvPr>
            <p:ph idx="1"/>
          </p:nvPr>
        </p:nvSpPr>
        <p:spPr>
          <a:xfrm>
            <a:off x="5867400" y="1371600"/>
            <a:ext cx="5791200" cy="4648200"/>
          </a:xfrm>
        </p:spPr>
        <p:txBody>
          <a:bodyPr>
            <a:normAutofit/>
          </a:bodyPr>
          <a:lstStyle/>
          <a:p>
            <a:pPr marL="82296" indent="0">
              <a:lnSpc>
                <a:spcPct val="110000"/>
              </a:lnSpc>
              <a:buNone/>
            </a:pPr>
            <a:endParaRPr lang="en-US" sz="2800" dirty="0">
              <a:latin typeface="Bookman Old Style" pitchFamily="18" charset="0"/>
            </a:endParaRPr>
          </a:p>
          <a:p>
            <a:r>
              <a:rPr lang="en-US" sz="2400" dirty="0">
                <a:latin typeface="Open Sans"/>
              </a:rPr>
              <a:t>What is disaster.</a:t>
            </a:r>
          </a:p>
          <a:p>
            <a:r>
              <a:rPr lang="en-US" sz="2400" dirty="0">
                <a:latin typeface="Open Sans"/>
              </a:rPr>
              <a:t>Psycho social care after disaster</a:t>
            </a:r>
          </a:p>
          <a:p>
            <a:r>
              <a:rPr lang="en-US" sz="2400" dirty="0">
                <a:latin typeface="Open Sans"/>
              </a:rPr>
              <a:t>Psycho social effect in school </a:t>
            </a:r>
          </a:p>
          <a:p>
            <a:r>
              <a:rPr lang="en-US" sz="2400" dirty="0">
                <a:latin typeface="Open Sans"/>
              </a:rPr>
              <a:t>Age wise effect </a:t>
            </a:r>
          </a:p>
          <a:p>
            <a:r>
              <a:rPr lang="en-US" sz="2400" dirty="0">
                <a:latin typeface="Open Sans"/>
              </a:rPr>
              <a:t>Psycho social care technique</a:t>
            </a:r>
          </a:p>
          <a:p>
            <a:r>
              <a:rPr lang="en-US" sz="2400" dirty="0">
                <a:latin typeface="Open Sans"/>
              </a:rPr>
              <a:t>Psychosocial among children</a:t>
            </a:r>
          </a:p>
          <a:p>
            <a:pPr>
              <a:buFont typeface="Wingdings" pitchFamily="2" charset="2"/>
              <a:buChar char="Ø"/>
            </a:pPr>
            <a:endParaRPr lang="en-US" sz="2800" dirty="0">
              <a:latin typeface="Bookman Old Style" pitchFamily="18" charset="0"/>
            </a:endParaRPr>
          </a:p>
          <a:p>
            <a:pPr>
              <a:buFont typeface="Wingdings" pitchFamily="2" charset="2"/>
              <a:buChar char="Ø"/>
            </a:pPr>
            <a:endParaRPr lang="en-US" sz="2800" dirty="0">
              <a:latin typeface="Bookman Old Style" pitchFamily="18" charset="0"/>
            </a:endParaRPr>
          </a:p>
        </p:txBody>
      </p:sp>
      <p:sp>
        <p:nvSpPr>
          <p:cNvPr id="1048649" name="Rounded Rectangle 3"/>
          <p:cNvSpPr/>
          <p:nvPr/>
        </p:nvSpPr>
        <p:spPr>
          <a:xfrm>
            <a:off x="380999" y="2895600"/>
            <a:ext cx="4495801" cy="609600"/>
          </a:xfrm>
          <a:prstGeom prst="roundRect">
            <a:avLst>
              <a:gd name="adj" fmla="val 50000"/>
            </a:avLst>
          </a:pr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latin typeface="Open Sans"/>
              </a:rPr>
              <a:t>OBJECTIVE</a:t>
            </a:r>
            <a:r>
              <a:rPr lang="en-US" sz="4000" b="1" u="sng" dirty="0">
                <a:solidFill>
                  <a:schemeClr val="bg1"/>
                </a:solidFill>
                <a:latin typeface="Open Sans"/>
              </a:rPr>
              <a:t> </a:t>
            </a:r>
            <a:endParaRPr lang="en-US" sz="4000" b="1" dirty="0">
              <a:solidFill>
                <a:schemeClr val="bg1"/>
              </a:solidFill>
              <a:latin typeface="Open Sans"/>
            </a:endParaRPr>
          </a:p>
        </p:txBody>
      </p:sp>
      <p:pic>
        <p:nvPicPr>
          <p:cNvPr id="2" name="Picture 1" descr="A logo with a lion and a circle with a red ribbon&#10;&#10;AI-generated content may be incorrect.">
            <a:extLst>
              <a:ext uri="{FF2B5EF4-FFF2-40B4-BE49-F238E27FC236}">
                <a16:creationId xmlns:a16="http://schemas.microsoft.com/office/drawing/2014/main" id="{BEE3F505-229B-7144-DC9D-60CE58141DB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18118" r="22639"/>
          <a:stretch>
            <a:fillRect/>
          </a:stretch>
        </p:blipFill>
        <p:spPr bwMode="auto">
          <a:xfrm>
            <a:off x="10972800" y="44450"/>
            <a:ext cx="112217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A logo with text on it&#10;&#10;AI-generated content may be incorrect.">
            <a:extLst>
              <a:ext uri="{FF2B5EF4-FFF2-40B4-BE49-F238E27FC236}">
                <a16:creationId xmlns:a16="http://schemas.microsoft.com/office/drawing/2014/main" id="{36F7CC19-7DEF-C117-DC41-1A6FA25DA5A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1962" y="126538"/>
            <a:ext cx="1037892" cy="86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52400" y="167579"/>
            <a:ext cx="1828800" cy="1198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0685488" y="0"/>
            <a:ext cx="1434151" cy="1362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9747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48648">
                                            <p:txEl>
                                              <p:pRg st="1" end="1"/>
                                            </p:txEl>
                                          </p:spTgt>
                                        </p:tgtEl>
                                        <p:attrNameLst>
                                          <p:attrName>style.visibility</p:attrName>
                                        </p:attrNameLst>
                                      </p:cBhvr>
                                      <p:to>
                                        <p:strVal val="visible"/>
                                      </p:to>
                                    </p:set>
                                    <p:animEffect transition="in" filter="fade">
                                      <p:cBhvr>
                                        <p:cTn id="7" dur="500"/>
                                        <p:tgtEl>
                                          <p:spTgt spid="104864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48648">
                                            <p:txEl>
                                              <p:pRg st="2" end="2"/>
                                            </p:txEl>
                                          </p:spTgt>
                                        </p:tgtEl>
                                        <p:attrNameLst>
                                          <p:attrName>style.visibility</p:attrName>
                                        </p:attrNameLst>
                                      </p:cBhvr>
                                      <p:to>
                                        <p:strVal val="visible"/>
                                      </p:to>
                                    </p:set>
                                    <p:animEffect transition="in" filter="fade">
                                      <p:cBhvr>
                                        <p:cTn id="12" dur="500"/>
                                        <p:tgtEl>
                                          <p:spTgt spid="104864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48648">
                                            <p:txEl>
                                              <p:pRg st="3" end="3"/>
                                            </p:txEl>
                                          </p:spTgt>
                                        </p:tgtEl>
                                        <p:attrNameLst>
                                          <p:attrName>style.visibility</p:attrName>
                                        </p:attrNameLst>
                                      </p:cBhvr>
                                      <p:to>
                                        <p:strVal val="visible"/>
                                      </p:to>
                                    </p:set>
                                    <p:animEffect transition="in" filter="fade">
                                      <p:cBhvr>
                                        <p:cTn id="17" dur="500"/>
                                        <p:tgtEl>
                                          <p:spTgt spid="104864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48648">
                                            <p:txEl>
                                              <p:pRg st="4" end="4"/>
                                            </p:txEl>
                                          </p:spTgt>
                                        </p:tgtEl>
                                        <p:attrNameLst>
                                          <p:attrName>style.visibility</p:attrName>
                                        </p:attrNameLst>
                                      </p:cBhvr>
                                      <p:to>
                                        <p:strVal val="visible"/>
                                      </p:to>
                                    </p:set>
                                    <p:animEffect transition="in" filter="fade">
                                      <p:cBhvr>
                                        <p:cTn id="22" dur="500"/>
                                        <p:tgtEl>
                                          <p:spTgt spid="104864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48648">
                                            <p:txEl>
                                              <p:pRg st="5" end="5"/>
                                            </p:txEl>
                                          </p:spTgt>
                                        </p:tgtEl>
                                        <p:attrNameLst>
                                          <p:attrName>style.visibility</p:attrName>
                                        </p:attrNameLst>
                                      </p:cBhvr>
                                      <p:to>
                                        <p:strVal val="visible"/>
                                      </p:to>
                                    </p:set>
                                    <p:animEffect transition="in" filter="fade">
                                      <p:cBhvr>
                                        <p:cTn id="27" dur="500"/>
                                        <p:tgtEl>
                                          <p:spTgt spid="1048648">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48648">
                                            <p:txEl>
                                              <p:pRg st="6" end="6"/>
                                            </p:txEl>
                                          </p:spTgt>
                                        </p:tgtEl>
                                        <p:attrNameLst>
                                          <p:attrName>style.visibility</p:attrName>
                                        </p:attrNameLst>
                                      </p:cBhvr>
                                      <p:to>
                                        <p:strVal val="visible"/>
                                      </p:to>
                                    </p:set>
                                    <p:animEffect transition="in" filter="fade">
                                      <p:cBhvr>
                                        <p:cTn id="32" dur="500"/>
                                        <p:tgtEl>
                                          <p:spTgt spid="104864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48"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6" name="Content Placeholder 2"/>
          <p:cNvSpPr>
            <a:spLocks noGrp="1"/>
          </p:cNvSpPr>
          <p:nvPr>
            <p:ph idx="1"/>
          </p:nvPr>
        </p:nvSpPr>
        <p:spPr>
          <a:xfrm>
            <a:off x="5638800" y="1752600"/>
            <a:ext cx="5943600" cy="4114800"/>
          </a:xfrm>
        </p:spPr>
        <p:txBody>
          <a:bodyPr>
            <a:normAutofit fontScale="92500" lnSpcReduction="10000"/>
          </a:bodyPr>
          <a:lstStyle/>
          <a:p>
            <a:pPr algn="just">
              <a:lnSpc>
                <a:spcPct val="150000"/>
              </a:lnSpc>
              <a:buClrTx/>
            </a:pPr>
            <a:r>
              <a:rPr lang="en-US" sz="2400" dirty="0">
                <a:latin typeface="Open Sans"/>
              </a:rPr>
              <a:t>In the age group of 6 to 12 years of children, the intervention should be by both parents and teachers. </a:t>
            </a:r>
          </a:p>
          <a:p>
            <a:pPr algn="just">
              <a:lnSpc>
                <a:spcPct val="150000"/>
              </a:lnSpc>
              <a:buClrTx/>
            </a:pPr>
            <a:r>
              <a:rPr lang="en-US" sz="2400" dirty="0">
                <a:latin typeface="Open Sans"/>
              </a:rPr>
              <a:t>During adolescent period, children would have more changes and one should address these issues through the peer group meetings as each adolescent is influenced by the group.</a:t>
            </a:r>
          </a:p>
          <a:p>
            <a:pPr marL="82296" indent="0" algn="just">
              <a:lnSpc>
                <a:spcPct val="150000"/>
              </a:lnSpc>
              <a:buNone/>
            </a:pPr>
            <a:endParaRPr lang="en-US" sz="2400" dirty="0">
              <a:latin typeface="Open Sans"/>
            </a:endParaRPr>
          </a:p>
        </p:txBody>
      </p:sp>
      <p:sp>
        <p:nvSpPr>
          <p:cNvPr id="1048717" name="Rounded Rectangle 3"/>
          <p:cNvSpPr/>
          <p:nvPr/>
        </p:nvSpPr>
        <p:spPr>
          <a:xfrm>
            <a:off x="457200" y="1828800"/>
            <a:ext cx="5181600" cy="3352800"/>
          </a:xfrm>
          <a:prstGeom prst="roundRect">
            <a:avLst>
              <a:gd name="adj" fmla="val 50000"/>
            </a:avLst>
          </a:pr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4000" b="1" dirty="0">
                <a:solidFill>
                  <a:schemeClr val="tx1"/>
                </a:solidFill>
                <a:latin typeface="Open Sans"/>
                <a:cs typeface="Arial" pitchFamily="34" charset="0"/>
              </a:rPr>
              <a:t>Psychological Care techniques for Children &amp; Adolescent</a:t>
            </a:r>
            <a:r>
              <a:rPr lang="en-IN" sz="4000" b="1" dirty="0">
                <a:solidFill>
                  <a:schemeClr val="tx1"/>
                </a:solidFill>
                <a:latin typeface="Tw Cen MT" pitchFamily="34" charset="0"/>
                <a:cs typeface="Arial" pitchFamily="34" charset="0"/>
              </a:rPr>
              <a:t>s</a:t>
            </a:r>
            <a:endParaRPr lang="en-US" sz="4000" dirty="0">
              <a:solidFill>
                <a:schemeClr val="tx1"/>
              </a:solidFill>
              <a:latin typeface="Tw Cen MT" pitchFamily="34" charset="0"/>
            </a:endParaRPr>
          </a:p>
        </p:txBody>
      </p:sp>
      <p:pic>
        <p:nvPicPr>
          <p:cNvPr id="2" name="Picture 1" descr="A logo with a lion and a circle with a red ribbon&#10;&#10;AI-generated content may be incorrect.">
            <a:extLst>
              <a:ext uri="{FF2B5EF4-FFF2-40B4-BE49-F238E27FC236}">
                <a16:creationId xmlns:a16="http://schemas.microsoft.com/office/drawing/2014/main" id="{194AD87B-A46F-6EEF-DCEB-0F3FA3D7CAB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18118" r="22639"/>
          <a:stretch>
            <a:fillRect/>
          </a:stretch>
        </p:blipFill>
        <p:spPr bwMode="auto">
          <a:xfrm>
            <a:off x="10972800" y="44450"/>
            <a:ext cx="112217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A logo with text on it&#10;&#10;AI-generated content may be incorrect.">
            <a:extLst>
              <a:ext uri="{FF2B5EF4-FFF2-40B4-BE49-F238E27FC236}">
                <a16:creationId xmlns:a16="http://schemas.microsoft.com/office/drawing/2014/main" id="{88ACC9FC-E320-288D-F9D3-C1464FD7F0B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1962" y="126538"/>
            <a:ext cx="1037892" cy="86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52400" y="167579"/>
            <a:ext cx="1828800" cy="1198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0685488" y="0"/>
            <a:ext cx="1434151" cy="1362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48716">
                                            <p:txEl>
                                              <p:pRg st="0" end="0"/>
                                            </p:txEl>
                                          </p:spTgt>
                                        </p:tgtEl>
                                        <p:attrNameLst>
                                          <p:attrName>style.visibility</p:attrName>
                                        </p:attrNameLst>
                                      </p:cBhvr>
                                      <p:to>
                                        <p:strVal val="visible"/>
                                      </p:to>
                                    </p:set>
                                    <p:animEffect transition="in" filter="fade">
                                      <p:cBhvr>
                                        <p:cTn id="7" dur="500"/>
                                        <p:tgtEl>
                                          <p:spTgt spid="10487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48716">
                                            <p:txEl>
                                              <p:pRg st="1" end="1"/>
                                            </p:txEl>
                                          </p:spTgt>
                                        </p:tgtEl>
                                        <p:attrNameLst>
                                          <p:attrName>style.visibility</p:attrName>
                                        </p:attrNameLst>
                                      </p:cBhvr>
                                      <p:to>
                                        <p:strVal val="visible"/>
                                      </p:to>
                                    </p:set>
                                    <p:animEffect transition="in" filter="fade">
                                      <p:cBhvr>
                                        <p:cTn id="12" dur="500"/>
                                        <p:tgtEl>
                                          <p:spTgt spid="10487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16"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8" name="Content Placeholder 2"/>
          <p:cNvSpPr>
            <a:spLocks noGrp="1"/>
          </p:cNvSpPr>
          <p:nvPr>
            <p:ph idx="1"/>
          </p:nvPr>
        </p:nvSpPr>
        <p:spPr>
          <a:xfrm>
            <a:off x="5410199" y="1981201"/>
            <a:ext cx="5992363" cy="3505199"/>
          </a:xfrm>
        </p:spPr>
        <p:txBody>
          <a:bodyPr>
            <a:normAutofit lnSpcReduction="10000"/>
          </a:bodyPr>
          <a:lstStyle/>
          <a:p>
            <a:r>
              <a:rPr lang="en-US" sz="2800" dirty="0">
                <a:latin typeface="Bookman Old Style" pitchFamily="18" charset="0"/>
              </a:rPr>
              <a:t>  </a:t>
            </a:r>
            <a:r>
              <a:rPr lang="en-US" sz="2400" dirty="0">
                <a:latin typeface="Open Sans"/>
              </a:rPr>
              <a:t>Be warm and friendly. </a:t>
            </a:r>
          </a:p>
          <a:p>
            <a:r>
              <a:rPr lang="en-US" sz="2400" dirty="0">
                <a:latin typeface="Open Sans"/>
              </a:rPr>
              <a:t>  Accept the child as he/she is. </a:t>
            </a:r>
          </a:p>
          <a:p>
            <a:r>
              <a:rPr lang="en-US" sz="2400" dirty="0">
                <a:latin typeface="Open Sans"/>
              </a:rPr>
              <a:t>  Avoid flooding the child with advice. </a:t>
            </a:r>
          </a:p>
          <a:p>
            <a:r>
              <a:rPr lang="en-US" sz="2400" dirty="0">
                <a:latin typeface="Open Sans"/>
              </a:rPr>
              <a:t>  Respect the child. </a:t>
            </a:r>
          </a:p>
          <a:p>
            <a:r>
              <a:rPr lang="en-US" sz="2400" dirty="0">
                <a:latin typeface="Open Sans"/>
              </a:rPr>
              <a:t>  Be there – give both time and attention.</a:t>
            </a:r>
          </a:p>
          <a:p>
            <a:r>
              <a:rPr lang="en-US" sz="2400" dirty="0">
                <a:latin typeface="Open Sans"/>
              </a:rPr>
              <a:t>  Specially PS treatment for the mentally and physically challenged children. </a:t>
            </a:r>
          </a:p>
          <a:p>
            <a:pPr marL="0" indent="0">
              <a:buClrTx/>
              <a:buNone/>
            </a:pPr>
            <a:endParaRPr lang="en-US" sz="2800" dirty="0">
              <a:latin typeface="Bookman Old Style" pitchFamily="18" charset="0"/>
            </a:endParaRPr>
          </a:p>
        </p:txBody>
      </p:sp>
      <p:sp>
        <p:nvSpPr>
          <p:cNvPr id="1048719" name="Rounded Rectangle 4"/>
          <p:cNvSpPr/>
          <p:nvPr/>
        </p:nvSpPr>
        <p:spPr>
          <a:xfrm>
            <a:off x="101534" y="1905000"/>
            <a:ext cx="5003866" cy="4038600"/>
          </a:xfrm>
          <a:prstGeom prst="roundRect">
            <a:avLst>
              <a:gd name="adj" fmla="val 50000"/>
            </a:avLst>
          </a:pr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4000" b="1" dirty="0">
                <a:solidFill>
                  <a:schemeClr val="tx1"/>
                </a:solidFill>
                <a:latin typeface="Open Sans"/>
                <a:cs typeface="Arial" pitchFamily="34" charset="0"/>
              </a:rPr>
              <a:t>While giving the psychosocial Support to children</a:t>
            </a:r>
            <a:endParaRPr lang="en-US" sz="4000" dirty="0">
              <a:solidFill>
                <a:schemeClr val="tx1"/>
              </a:solidFill>
              <a:latin typeface="Open Sans"/>
            </a:endParaRPr>
          </a:p>
        </p:txBody>
      </p:sp>
      <p:pic>
        <p:nvPicPr>
          <p:cNvPr id="2" name="Picture 1" descr="A logo with a lion and a circle with a red ribbon&#10;&#10;AI-generated content may be incorrect.">
            <a:extLst>
              <a:ext uri="{FF2B5EF4-FFF2-40B4-BE49-F238E27FC236}">
                <a16:creationId xmlns:a16="http://schemas.microsoft.com/office/drawing/2014/main" id="{BB955185-7033-13A0-101C-6A4575C3A67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18118" r="22639"/>
          <a:stretch>
            <a:fillRect/>
          </a:stretch>
        </p:blipFill>
        <p:spPr bwMode="auto">
          <a:xfrm>
            <a:off x="10972800" y="44450"/>
            <a:ext cx="112217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A logo with text on it&#10;&#10;AI-generated content may be incorrect.">
            <a:extLst>
              <a:ext uri="{FF2B5EF4-FFF2-40B4-BE49-F238E27FC236}">
                <a16:creationId xmlns:a16="http://schemas.microsoft.com/office/drawing/2014/main" id="{A9080DBA-D949-5FDD-2038-3F4D26E1574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1962" y="126538"/>
            <a:ext cx="1037892" cy="86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52400" y="167579"/>
            <a:ext cx="1828800" cy="1198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0685488" y="0"/>
            <a:ext cx="1434151" cy="1362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48718">
                                            <p:txEl>
                                              <p:pRg st="0" end="0"/>
                                            </p:txEl>
                                          </p:spTgt>
                                        </p:tgtEl>
                                        <p:attrNameLst>
                                          <p:attrName>style.visibility</p:attrName>
                                        </p:attrNameLst>
                                      </p:cBhvr>
                                      <p:to>
                                        <p:strVal val="visible"/>
                                      </p:to>
                                    </p:set>
                                    <p:animEffect transition="in" filter="fade">
                                      <p:cBhvr>
                                        <p:cTn id="7" dur="500"/>
                                        <p:tgtEl>
                                          <p:spTgt spid="10487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48718">
                                            <p:txEl>
                                              <p:pRg st="1" end="1"/>
                                            </p:txEl>
                                          </p:spTgt>
                                        </p:tgtEl>
                                        <p:attrNameLst>
                                          <p:attrName>style.visibility</p:attrName>
                                        </p:attrNameLst>
                                      </p:cBhvr>
                                      <p:to>
                                        <p:strVal val="visible"/>
                                      </p:to>
                                    </p:set>
                                    <p:animEffect transition="in" filter="fade">
                                      <p:cBhvr>
                                        <p:cTn id="12" dur="500"/>
                                        <p:tgtEl>
                                          <p:spTgt spid="104871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48718">
                                            <p:txEl>
                                              <p:pRg st="2" end="2"/>
                                            </p:txEl>
                                          </p:spTgt>
                                        </p:tgtEl>
                                        <p:attrNameLst>
                                          <p:attrName>style.visibility</p:attrName>
                                        </p:attrNameLst>
                                      </p:cBhvr>
                                      <p:to>
                                        <p:strVal val="visible"/>
                                      </p:to>
                                    </p:set>
                                    <p:animEffect transition="in" filter="fade">
                                      <p:cBhvr>
                                        <p:cTn id="17" dur="500"/>
                                        <p:tgtEl>
                                          <p:spTgt spid="104871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48718">
                                            <p:txEl>
                                              <p:pRg st="3" end="3"/>
                                            </p:txEl>
                                          </p:spTgt>
                                        </p:tgtEl>
                                        <p:attrNameLst>
                                          <p:attrName>style.visibility</p:attrName>
                                        </p:attrNameLst>
                                      </p:cBhvr>
                                      <p:to>
                                        <p:strVal val="visible"/>
                                      </p:to>
                                    </p:set>
                                    <p:animEffect transition="in" filter="fade">
                                      <p:cBhvr>
                                        <p:cTn id="22" dur="500"/>
                                        <p:tgtEl>
                                          <p:spTgt spid="104871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48718">
                                            <p:txEl>
                                              <p:pRg st="4" end="4"/>
                                            </p:txEl>
                                          </p:spTgt>
                                        </p:tgtEl>
                                        <p:attrNameLst>
                                          <p:attrName>style.visibility</p:attrName>
                                        </p:attrNameLst>
                                      </p:cBhvr>
                                      <p:to>
                                        <p:strVal val="visible"/>
                                      </p:to>
                                    </p:set>
                                    <p:animEffect transition="in" filter="fade">
                                      <p:cBhvr>
                                        <p:cTn id="27" dur="500"/>
                                        <p:tgtEl>
                                          <p:spTgt spid="104871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48718">
                                            <p:txEl>
                                              <p:pRg st="5" end="5"/>
                                            </p:txEl>
                                          </p:spTgt>
                                        </p:tgtEl>
                                        <p:attrNameLst>
                                          <p:attrName>style.visibility</p:attrName>
                                        </p:attrNameLst>
                                      </p:cBhvr>
                                      <p:to>
                                        <p:strVal val="visible"/>
                                      </p:to>
                                    </p:set>
                                    <p:animEffect transition="in" filter="fade">
                                      <p:cBhvr>
                                        <p:cTn id="32" dur="500"/>
                                        <p:tgtEl>
                                          <p:spTgt spid="104871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18"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20" name="Oval 2"/>
          <p:cNvSpPr>
            <a:spLocks noChangeArrowheads="1"/>
          </p:cNvSpPr>
          <p:nvPr/>
        </p:nvSpPr>
        <p:spPr bwMode="auto">
          <a:xfrm>
            <a:off x="3124200" y="1828800"/>
            <a:ext cx="1600200" cy="1371600"/>
          </a:xfrm>
          <a:prstGeom prst="ellipse">
            <a:avLst/>
          </a:prstGeom>
          <a:solidFill>
            <a:schemeClr val="accent1">
              <a:lumMod val="60000"/>
              <a:lumOff val="40000"/>
            </a:schemeClr>
          </a:solidFill>
          <a:ln w="9525">
            <a:solidFill>
              <a:schemeClr val="bg1"/>
            </a:solidFill>
            <a:miter lim="800000"/>
            <a:headEnd/>
            <a:tailEnd/>
          </a:ln>
          <a:effectLst/>
        </p:spPr>
        <p:txBody>
          <a:bodyPr wrap="none" anchor="ctr"/>
          <a:lstStyle/>
          <a:p>
            <a:pPr algn="ctr"/>
            <a:r>
              <a:rPr lang="en-US" b="1" dirty="0">
                <a:latin typeface="Arial Narrow" pitchFamily="34" charset="0"/>
                <a:cs typeface="Arial" charset="0"/>
              </a:rPr>
              <a:t>PRIMARY HEALTH </a:t>
            </a:r>
          </a:p>
          <a:p>
            <a:pPr algn="ctr"/>
            <a:r>
              <a:rPr lang="en-US" b="1" dirty="0">
                <a:latin typeface="Arial Narrow" pitchFamily="34" charset="0"/>
                <a:cs typeface="Arial" charset="0"/>
              </a:rPr>
              <a:t>CARE WORKERS</a:t>
            </a:r>
          </a:p>
        </p:txBody>
      </p:sp>
      <p:sp>
        <p:nvSpPr>
          <p:cNvPr id="1048721" name="Oval 3"/>
          <p:cNvSpPr>
            <a:spLocks noChangeArrowheads="1"/>
          </p:cNvSpPr>
          <p:nvPr/>
        </p:nvSpPr>
        <p:spPr bwMode="auto">
          <a:xfrm>
            <a:off x="7981167" y="1052945"/>
            <a:ext cx="2667000" cy="1219200"/>
          </a:xfrm>
          <a:prstGeom prst="ellipse">
            <a:avLst/>
          </a:prstGeom>
          <a:solidFill>
            <a:srgbClr val="FF66FF"/>
          </a:solidFill>
          <a:ln w="9525">
            <a:solidFill>
              <a:schemeClr val="bg1"/>
            </a:solidFill>
            <a:miter lim="800000"/>
            <a:headEnd/>
            <a:tailEnd/>
          </a:ln>
          <a:effectLst/>
        </p:spPr>
        <p:txBody>
          <a:bodyPr wrap="none" anchor="ctr"/>
          <a:lstStyle/>
          <a:p>
            <a:pPr algn="ctr"/>
            <a:r>
              <a:rPr lang="en-US" b="1" dirty="0">
                <a:latin typeface="Open Sans"/>
                <a:cs typeface="Arial" charset="0"/>
              </a:rPr>
              <a:t>ANGANWADI</a:t>
            </a:r>
            <a:r>
              <a:rPr lang="en-US" b="1" dirty="0">
                <a:latin typeface="Arial Narrow" pitchFamily="34" charset="0"/>
                <a:cs typeface="Arial" charset="0"/>
              </a:rPr>
              <a:t> </a:t>
            </a:r>
          </a:p>
          <a:p>
            <a:pPr algn="ctr"/>
            <a:r>
              <a:rPr lang="en-US" b="1" dirty="0">
                <a:latin typeface="Arial Narrow" pitchFamily="34" charset="0"/>
                <a:cs typeface="Arial" charset="0"/>
              </a:rPr>
              <a:t>WORKERS</a:t>
            </a:r>
          </a:p>
        </p:txBody>
      </p:sp>
      <p:sp>
        <p:nvSpPr>
          <p:cNvPr id="1048722" name="Oval 5"/>
          <p:cNvSpPr>
            <a:spLocks noChangeArrowheads="1"/>
          </p:cNvSpPr>
          <p:nvPr/>
        </p:nvSpPr>
        <p:spPr bwMode="auto">
          <a:xfrm>
            <a:off x="4800600" y="611795"/>
            <a:ext cx="2819400" cy="1371600"/>
          </a:xfrm>
          <a:prstGeom prst="ellipse">
            <a:avLst/>
          </a:prstGeom>
          <a:solidFill>
            <a:srgbClr val="FFC000"/>
          </a:solidFill>
          <a:ln w="9525">
            <a:solidFill>
              <a:schemeClr val="bg1"/>
            </a:solidFill>
            <a:miter lim="800000"/>
            <a:headEnd/>
            <a:tailEnd/>
          </a:ln>
          <a:effectLst/>
        </p:spPr>
        <p:txBody>
          <a:bodyPr wrap="none" anchor="ctr"/>
          <a:lstStyle/>
          <a:p>
            <a:pPr algn="ctr"/>
            <a:r>
              <a:rPr lang="en-US" b="1" dirty="0">
                <a:latin typeface="Open Sans"/>
                <a:cs typeface="Arial" charset="0"/>
              </a:rPr>
              <a:t>TEACHERS</a:t>
            </a:r>
          </a:p>
        </p:txBody>
      </p:sp>
      <p:sp>
        <p:nvSpPr>
          <p:cNvPr id="1048723" name="Oval 6"/>
          <p:cNvSpPr>
            <a:spLocks noChangeArrowheads="1"/>
          </p:cNvSpPr>
          <p:nvPr/>
        </p:nvSpPr>
        <p:spPr bwMode="auto">
          <a:xfrm>
            <a:off x="3352800" y="3747654"/>
            <a:ext cx="1371600" cy="1357745"/>
          </a:xfrm>
          <a:prstGeom prst="ellipse">
            <a:avLst/>
          </a:prstGeom>
          <a:solidFill>
            <a:schemeClr val="accent3">
              <a:lumMod val="60000"/>
              <a:lumOff val="40000"/>
            </a:schemeClr>
          </a:solidFill>
          <a:ln w="9525">
            <a:solidFill>
              <a:schemeClr val="bg1"/>
            </a:solidFill>
            <a:miter lim="800000"/>
            <a:headEnd/>
            <a:tailEnd/>
          </a:ln>
          <a:effectLst/>
        </p:spPr>
        <p:txBody>
          <a:bodyPr wrap="none" anchor="ctr"/>
          <a:lstStyle/>
          <a:p>
            <a:pPr algn="ctr"/>
            <a:r>
              <a:rPr lang="en-US" b="1" dirty="0">
                <a:latin typeface="Open Sans"/>
                <a:cs typeface="Arial" charset="0"/>
              </a:rPr>
              <a:t>YOUTH CLUB</a:t>
            </a:r>
          </a:p>
          <a:p>
            <a:pPr algn="ctr"/>
            <a:r>
              <a:rPr lang="en-US" b="1" dirty="0">
                <a:latin typeface="Open Sans"/>
                <a:cs typeface="Arial" charset="0"/>
              </a:rPr>
              <a:t>MAHILA MANDAL</a:t>
            </a:r>
          </a:p>
          <a:p>
            <a:pPr algn="ctr"/>
            <a:r>
              <a:rPr lang="en-US" b="1" dirty="0">
                <a:latin typeface="Open Sans"/>
                <a:cs typeface="Arial" charset="0"/>
              </a:rPr>
              <a:t>MEMBERS</a:t>
            </a:r>
          </a:p>
        </p:txBody>
      </p:sp>
      <p:sp>
        <p:nvSpPr>
          <p:cNvPr id="1048724" name="Oval 8"/>
          <p:cNvSpPr>
            <a:spLocks noChangeArrowheads="1"/>
          </p:cNvSpPr>
          <p:nvPr/>
        </p:nvSpPr>
        <p:spPr bwMode="auto">
          <a:xfrm>
            <a:off x="7904018" y="3200400"/>
            <a:ext cx="2667000" cy="1219200"/>
          </a:xfrm>
          <a:prstGeom prst="ellipse">
            <a:avLst/>
          </a:prstGeom>
          <a:solidFill>
            <a:srgbClr val="92D050"/>
          </a:solidFill>
          <a:ln w="9525">
            <a:solidFill>
              <a:schemeClr val="bg1"/>
            </a:solidFill>
            <a:miter lim="800000"/>
            <a:headEnd/>
            <a:tailEnd/>
          </a:ln>
          <a:effectLst/>
        </p:spPr>
        <p:txBody>
          <a:bodyPr wrap="none" anchor="ctr"/>
          <a:lstStyle/>
          <a:p>
            <a:pPr algn="ctr"/>
            <a:r>
              <a:rPr lang="en-US" b="1" dirty="0">
                <a:latin typeface="Open Sans"/>
                <a:cs typeface="Arial" charset="0"/>
              </a:rPr>
              <a:t>NGO</a:t>
            </a:r>
            <a:r>
              <a:rPr lang="en-US" b="1" dirty="0">
                <a:latin typeface="Arial Narrow" pitchFamily="34" charset="0"/>
                <a:cs typeface="Arial" charset="0"/>
              </a:rPr>
              <a:t> </a:t>
            </a:r>
          </a:p>
          <a:p>
            <a:pPr algn="ctr"/>
            <a:r>
              <a:rPr lang="en-US" b="1" dirty="0">
                <a:latin typeface="Arial Narrow" pitchFamily="34" charset="0"/>
                <a:cs typeface="Arial" charset="0"/>
              </a:rPr>
              <a:t>WORKERS</a:t>
            </a:r>
          </a:p>
        </p:txBody>
      </p:sp>
      <p:sp>
        <p:nvSpPr>
          <p:cNvPr id="1048725" name="Oval 10"/>
          <p:cNvSpPr>
            <a:spLocks noChangeArrowheads="1"/>
          </p:cNvSpPr>
          <p:nvPr/>
        </p:nvSpPr>
        <p:spPr bwMode="auto">
          <a:xfrm>
            <a:off x="7408718" y="5029200"/>
            <a:ext cx="2667000" cy="1219200"/>
          </a:xfrm>
          <a:prstGeom prst="ellipse">
            <a:avLst/>
          </a:prstGeom>
          <a:solidFill>
            <a:schemeClr val="accent6">
              <a:lumMod val="60000"/>
              <a:lumOff val="40000"/>
            </a:schemeClr>
          </a:solidFill>
          <a:ln w="9525">
            <a:solidFill>
              <a:schemeClr val="bg1"/>
            </a:solidFill>
            <a:miter lim="800000"/>
            <a:headEnd/>
            <a:tailEnd/>
          </a:ln>
          <a:effectLst/>
        </p:spPr>
        <p:txBody>
          <a:bodyPr wrap="none" anchor="ctr"/>
          <a:lstStyle/>
          <a:p>
            <a:pPr algn="ctr"/>
            <a:r>
              <a:rPr lang="en-US" b="1" dirty="0">
                <a:latin typeface="Open Sans"/>
                <a:cs typeface="Arial" charset="0"/>
              </a:rPr>
              <a:t>VOLUNTEERS</a:t>
            </a:r>
          </a:p>
        </p:txBody>
      </p:sp>
      <p:sp>
        <p:nvSpPr>
          <p:cNvPr id="1048726" name="Oval 11"/>
          <p:cNvSpPr>
            <a:spLocks noChangeArrowheads="1"/>
          </p:cNvSpPr>
          <p:nvPr/>
        </p:nvSpPr>
        <p:spPr bwMode="auto">
          <a:xfrm>
            <a:off x="4189863" y="5626290"/>
            <a:ext cx="2667000" cy="1219200"/>
          </a:xfrm>
          <a:prstGeom prst="ellipse">
            <a:avLst/>
          </a:prstGeom>
          <a:solidFill>
            <a:schemeClr val="accent2">
              <a:lumMod val="60000"/>
              <a:lumOff val="40000"/>
            </a:schemeClr>
          </a:solidFill>
          <a:ln w="9525">
            <a:solidFill>
              <a:schemeClr val="bg1"/>
            </a:solidFill>
            <a:miter lim="800000"/>
            <a:headEnd/>
            <a:tailEnd/>
          </a:ln>
          <a:effectLst/>
        </p:spPr>
        <p:txBody>
          <a:bodyPr wrap="none" anchor="ctr"/>
          <a:lstStyle/>
          <a:p>
            <a:pPr algn="ctr"/>
            <a:r>
              <a:rPr lang="en-US" b="1" dirty="0">
                <a:latin typeface="Open Sans"/>
                <a:cs typeface="Arial" charset="0"/>
              </a:rPr>
              <a:t>VOLUNTARY</a:t>
            </a:r>
            <a:r>
              <a:rPr lang="en-US" b="1" dirty="0">
                <a:latin typeface="Arial Narrow" pitchFamily="34" charset="0"/>
                <a:cs typeface="Arial" charset="0"/>
              </a:rPr>
              <a:t> </a:t>
            </a:r>
          </a:p>
          <a:p>
            <a:pPr algn="ctr"/>
            <a:r>
              <a:rPr lang="en-US" b="1" dirty="0">
                <a:latin typeface="Arial Narrow" pitchFamily="34" charset="0"/>
                <a:cs typeface="Arial" charset="0"/>
              </a:rPr>
              <a:t>ORGANISATIONS</a:t>
            </a:r>
          </a:p>
        </p:txBody>
      </p:sp>
      <p:sp>
        <p:nvSpPr>
          <p:cNvPr id="1048727" name="AutoShape 12"/>
          <p:cNvSpPr>
            <a:spLocks noChangeArrowheads="1"/>
          </p:cNvSpPr>
          <p:nvPr/>
        </p:nvSpPr>
        <p:spPr bwMode="auto">
          <a:xfrm>
            <a:off x="5105400" y="2133600"/>
            <a:ext cx="2798618" cy="2667000"/>
          </a:xfrm>
          <a:prstGeom prst="star32">
            <a:avLst>
              <a:gd name="adj" fmla="val 37500"/>
            </a:avLst>
          </a:prstGeom>
          <a:solidFill>
            <a:srgbClr val="7030A0"/>
          </a:solidFill>
          <a:ln w="9525">
            <a:solidFill>
              <a:srgbClr val="808000"/>
            </a:solidFill>
            <a:miter lim="800000"/>
            <a:headEnd/>
            <a:tailEnd/>
          </a:ln>
          <a:effectLst/>
        </p:spPr>
        <p:txBody>
          <a:bodyPr wrap="none" anchor="ctr"/>
          <a:lstStyle/>
          <a:p>
            <a:pPr algn="ctr"/>
            <a:r>
              <a:rPr lang="en-US" sz="2000" b="1" dirty="0">
                <a:solidFill>
                  <a:schemeClr val="bg1"/>
                </a:solidFill>
                <a:latin typeface="Arial Narrow" pitchFamily="34" charset="0"/>
                <a:cs typeface="Arial" charset="0"/>
              </a:rPr>
              <a:t>COMMUNITY LEVEL </a:t>
            </a:r>
          </a:p>
          <a:p>
            <a:pPr algn="ctr"/>
            <a:r>
              <a:rPr lang="en-US" sz="2000" b="1" dirty="0">
                <a:solidFill>
                  <a:schemeClr val="bg1"/>
                </a:solidFill>
                <a:latin typeface="Open Sans"/>
                <a:cs typeface="Arial" charset="0"/>
              </a:rPr>
              <a:t>WORKERS</a:t>
            </a:r>
            <a:r>
              <a:rPr lang="en-US" sz="2000" b="1" dirty="0">
                <a:solidFill>
                  <a:schemeClr val="bg1"/>
                </a:solidFill>
                <a:latin typeface="Arial Narrow" pitchFamily="34" charset="0"/>
                <a:cs typeface="Arial" charset="0"/>
              </a:rPr>
              <a:t> </a:t>
            </a:r>
          </a:p>
          <a:p>
            <a:pPr algn="ctr"/>
            <a:r>
              <a:rPr lang="en-US" sz="2000" b="1" dirty="0">
                <a:solidFill>
                  <a:schemeClr val="bg1"/>
                </a:solidFill>
                <a:latin typeface="Arial Narrow" pitchFamily="34" charset="0"/>
                <a:cs typeface="Arial" charset="0"/>
              </a:rPr>
              <a:t> VOLUNTEERS </a:t>
            </a:r>
          </a:p>
          <a:p>
            <a:pPr algn="ctr"/>
            <a:r>
              <a:rPr lang="en-US" sz="2000" b="1" dirty="0">
                <a:solidFill>
                  <a:schemeClr val="bg1"/>
                </a:solidFill>
                <a:latin typeface="Arial Narrow" pitchFamily="34" charset="0"/>
                <a:cs typeface="Arial" charset="0"/>
              </a:rPr>
              <a:t>ARE </a:t>
            </a:r>
          </a:p>
          <a:p>
            <a:pPr algn="ctr"/>
            <a:r>
              <a:rPr lang="en-US" sz="2000" b="1" dirty="0">
                <a:solidFill>
                  <a:schemeClr val="bg1"/>
                </a:solidFill>
                <a:latin typeface="Arial Narrow" pitchFamily="34" charset="0"/>
                <a:cs typeface="Arial" charset="0"/>
              </a:rPr>
              <a:t>VITAL LINKS</a:t>
            </a:r>
          </a:p>
        </p:txBody>
      </p:sp>
      <p:sp>
        <p:nvSpPr>
          <p:cNvPr id="1048728" name="Line 14"/>
          <p:cNvSpPr>
            <a:spLocks noChangeShapeType="1"/>
          </p:cNvSpPr>
          <p:nvPr/>
        </p:nvSpPr>
        <p:spPr bwMode="auto">
          <a:xfrm>
            <a:off x="6553200" y="4038600"/>
            <a:ext cx="990600" cy="1066800"/>
          </a:xfrm>
          <a:prstGeom prst="line">
            <a:avLst/>
          </a:prstGeom>
          <a:noFill/>
          <a:ln w="9525">
            <a:solidFill>
              <a:schemeClr val="tx1"/>
            </a:solidFill>
            <a:miter lim="800000"/>
            <a:headEnd/>
            <a:tailEnd type="triangle" w="med" len="med"/>
          </a:ln>
          <a:effectLst/>
        </p:spPr>
        <p:txBody>
          <a:bodyPr wrap="none"/>
          <a:lstStyle/>
          <a:p>
            <a:endParaRPr lang="en-US"/>
          </a:p>
        </p:txBody>
      </p:sp>
      <p:sp>
        <p:nvSpPr>
          <p:cNvPr id="1048729" name="Line 15"/>
          <p:cNvSpPr>
            <a:spLocks noChangeShapeType="1"/>
          </p:cNvSpPr>
          <p:nvPr/>
        </p:nvSpPr>
        <p:spPr bwMode="auto">
          <a:xfrm>
            <a:off x="6858000" y="3581400"/>
            <a:ext cx="1143000" cy="228600"/>
          </a:xfrm>
          <a:prstGeom prst="line">
            <a:avLst/>
          </a:prstGeom>
          <a:noFill/>
          <a:ln w="9525">
            <a:solidFill>
              <a:schemeClr val="tx1"/>
            </a:solidFill>
            <a:miter lim="800000"/>
            <a:headEnd/>
            <a:tailEnd type="triangle" w="med" len="med"/>
          </a:ln>
          <a:effectLst/>
        </p:spPr>
        <p:txBody>
          <a:bodyPr wrap="none"/>
          <a:lstStyle/>
          <a:p>
            <a:endParaRPr lang="en-US"/>
          </a:p>
        </p:txBody>
      </p:sp>
      <p:sp>
        <p:nvSpPr>
          <p:cNvPr id="1048730" name="Line 17"/>
          <p:cNvSpPr>
            <a:spLocks noChangeShapeType="1"/>
          </p:cNvSpPr>
          <p:nvPr/>
        </p:nvSpPr>
        <p:spPr bwMode="auto">
          <a:xfrm>
            <a:off x="5791198" y="4495800"/>
            <a:ext cx="1" cy="964235"/>
          </a:xfrm>
          <a:prstGeom prst="line">
            <a:avLst/>
          </a:prstGeom>
          <a:noFill/>
          <a:ln w="9525">
            <a:solidFill>
              <a:schemeClr val="tx1"/>
            </a:solidFill>
            <a:miter lim="800000"/>
            <a:headEnd/>
            <a:tailEnd type="triangle" w="med" len="med"/>
          </a:ln>
          <a:effectLst/>
        </p:spPr>
        <p:txBody>
          <a:bodyPr wrap="none"/>
          <a:lstStyle/>
          <a:p>
            <a:endParaRPr lang="en-US"/>
          </a:p>
        </p:txBody>
      </p:sp>
      <p:sp>
        <p:nvSpPr>
          <p:cNvPr id="1048731" name="Line 18"/>
          <p:cNvSpPr>
            <a:spLocks noChangeShapeType="1"/>
          </p:cNvSpPr>
          <p:nvPr/>
        </p:nvSpPr>
        <p:spPr bwMode="auto">
          <a:xfrm flipV="1">
            <a:off x="6858000" y="2362200"/>
            <a:ext cx="1143000" cy="533400"/>
          </a:xfrm>
          <a:prstGeom prst="line">
            <a:avLst/>
          </a:prstGeom>
          <a:noFill/>
          <a:ln w="9525">
            <a:solidFill>
              <a:schemeClr val="tx1"/>
            </a:solidFill>
            <a:miter lim="800000"/>
            <a:headEnd/>
            <a:tailEnd type="triangle" w="med" len="med"/>
          </a:ln>
          <a:effectLst/>
        </p:spPr>
        <p:txBody>
          <a:bodyPr wrap="none"/>
          <a:lstStyle/>
          <a:p>
            <a:endParaRPr lang="en-US"/>
          </a:p>
        </p:txBody>
      </p:sp>
      <p:sp>
        <p:nvSpPr>
          <p:cNvPr id="1048732" name="Line 19"/>
          <p:cNvSpPr>
            <a:spLocks noChangeShapeType="1"/>
          </p:cNvSpPr>
          <p:nvPr/>
        </p:nvSpPr>
        <p:spPr bwMode="auto">
          <a:xfrm flipH="1">
            <a:off x="4114800" y="3581400"/>
            <a:ext cx="762000" cy="304800"/>
          </a:xfrm>
          <a:prstGeom prst="line">
            <a:avLst/>
          </a:prstGeom>
          <a:noFill/>
          <a:ln w="9525">
            <a:solidFill>
              <a:schemeClr val="tx1"/>
            </a:solidFill>
            <a:miter lim="800000"/>
            <a:headEnd/>
            <a:tailEnd type="triangle" w="med" len="med"/>
          </a:ln>
          <a:effectLst/>
        </p:spPr>
        <p:txBody>
          <a:bodyPr wrap="none"/>
          <a:lstStyle/>
          <a:p>
            <a:endParaRPr lang="en-US"/>
          </a:p>
        </p:txBody>
      </p:sp>
      <p:sp>
        <p:nvSpPr>
          <p:cNvPr id="1048733" name="Line 21"/>
          <p:cNvSpPr>
            <a:spLocks noChangeShapeType="1"/>
          </p:cNvSpPr>
          <p:nvPr/>
        </p:nvSpPr>
        <p:spPr bwMode="auto">
          <a:xfrm flipH="1" flipV="1">
            <a:off x="5791200" y="1828800"/>
            <a:ext cx="0" cy="609600"/>
          </a:xfrm>
          <a:prstGeom prst="line">
            <a:avLst/>
          </a:prstGeom>
          <a:noFill/>
          <a:ln w="9525">
            <a:solidFill>
              <a:schemeClr val="tx1"/>
            </a:solidFill>
            <a:miter lim="800000"/>
            <a:headEnd/>
            <a:tailEnd type="triangle" w="med" len="med"/>
          </a:ln>
          <a:effectLst/>
        </p:spPr>
        <p:txBody>
          <a:bodyPr wrap="none"/>
          <a:lstStyle/>
          <a:p>
            <a:endParaRPr lang="en-US"/>
          </a:p>
        </p:txBody>
      </p:sp>
      <p:sp>
        <p:nvSpPr>
          <p:cNvPr id="1048734" name="Line 22"/>
          <p:cNvSpPr>
            <a:spLocks noChangeShapeType="1"/>
          </p:cNvSpPr>
          <p:nvPr/>
        </p:nvSpPr>
        <p:spPr bwMode="auto">
          <a:xfrm flipH="1" flipV="1">
            <a:off x="4114800" y="2667000"/>
            <a:ext cx="762000" cy="381000"/>
          </a:xfrm>
          <a:prstGeom prst="line">
            <a:avLst/>
          </a:prstGeom>
          <a:noFill/>
          <a:ln w="9525">
            <a:solidFill>
              <a:schemeClr val="tx1"/>
            </a:solidFill>
            <a:miter lim="800000"/>
            <a:headEnd/>
            <a:tailEnd type="triangle" w="med" len="med"/>
          </a:ln>
          <a:effectLst/>
        </p:spPr>
        <p:txBody>
          <a:bodyPr wrap="none"/>
          <a:lstStyle/>
          <a:p>
            <a:endParaRPr lang="en-US"/>
          </a:p>
        </p:txBody>
      </p:sp>
      <p:sp>
        <p:nvSpPr>
          <p:cNvPr id="1048735" name="Rounded Rectangle 19"/>
          <p:cNvSpPr/>
          <p:nvPr/>
        </p:nvSpPr>
        <p:spPr>
          <a:xfrm>
            <a:off x="152400" y="1993710"/>
            <a:ext cx="2819400" cy="3645090"/>
          </a:xfrm>
          <a:prstGeom prst="roundRect">
            <a:avLst>
              <a:gd name="adj" fmla="val 50000"/>
            </a:avLst>
          </a:pr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4000" b="1" dirty="0">
                <a:solidFill>
                  <a:schemeClr val="tx1"/>
                </a:solidFill>
                <a:latin typeface="Open Sans"/>
                <a:cs typeface="Arial" pitchFamily="34" charset="0"/>
              </a:rPr>
              <a:t>Community Level </a:t>
            </a:r>
            <a:endParaRPr lang="en-US" sz="4000" dirty="0">
              <a:solidFill>
                <a:schemeClr val="tx1"/>
              </a:solidFill>
              <a:latin typeface="Open Sans"/>
            </a:endParaRPr>
          </a:p>
        </p:txBody>
      </p:sp>
      <p:pic>
        <p:nvPicPr>
          <p:cNvPr id="2" name="Picture 1" descr="A logo with a lion and a circle with a red ribbon&#10;&#10;AI-generated content may be incorrect.">
            <a:extLst>
              <a:ext uri="{FF2B5EF4-FFF2-40B4-BE49-F238E27FC236}">
                <a16:creationId xmlns:a16="http://schemas.microsoft.com/office/drawing/2014/main" id="{56513417-8C97-38B3-383F-A34D587E2E3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18118" r="22639"/>
          <a:stretch>
            <a:fillRect/>
          </a:stretch>
        </p:blipFill>
        <p:spPr bwMode="auto">
          <a:xfrm>
            <a:off x="10972800" y="44450"/>
            <a:ext cx="112217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A logo with text on it&#10;&#10;AI-generated content may be incorrect.">
            <a:extLst>
              <a:ext uri="{FF2B5EF4-FFF2-40B4-BE49-F238E27FC236}">
                <a16:creationId xmlns:a16="http://schemas.microsoft.com/office/drawing/2014/main" id="{A6462FC9-B5EC-5F27-F6B7-A47AD9EF34B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1962" y="126538"/>
            <a:ext cx="1037892" cy="86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52400" y="167579"/>
            <a:ext cx="1828800" cy="1198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0685488" y="0"/>
            <a:ext cx="1434151" cy="1362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48725"/>
                                        </p:tgtEl>
                                        <p:attrNameLst>
                                          <p:attrName>style.visibility</p:attrName>
                                        </p:attrNameLst>
                                      </p:cBhvr>
                                      <p:to>
                                        <p:strVal val="visible"/>
                                      </p:to>
                                    </p:set>
                                    <p:animEffect transition="in" filter="dissolve">
                                      <p:cBhvr>
                                        <p:cTn id="7" dur="500"/>
                                        <p:tgtEl>
                                          <p:spTgt spid="104872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48726"/>
                                        </p:tgtEl>
                                        <p:attrNameLst>
                                          <p:attrName>style.visibility</p:attrName>
                                        </p:attrNameLst>
                                      </p:cBhvr>
                                      <p:to>
                                        <p:strVal val="visible"/>
                                      </p:to>
                                    </p:set>
                                    <p:animEffect transition="in" filter="dissolve">
                                      <p:cBhvr>
                                        <p:cTn id="12" dur="500"/>
                                        <p:tgtEl>
                                          <p:spTgt spid="104872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48723"/>
                                        </p:tgtEl>
                                        <p:attrNameLst>
                                          <p:attrName>style.visibility</p:attrName>
                                        </p:attrNameLst>
                                      </p:cBhvr>
                                      <p:to>
                                        <p:strVal val="visible"/>
                                      </p:to>
                                    </p:set>
                                    <p:animEffect transition="in" filter="dissolve">
                                      <p:cBhvr>
                                        <p:cTn id="17" dur="500"/>
                                        <p:tgtEl>
                                          <p:spTgt spid="104872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048720"/>
                                        </p:tgtEl>
                                        <p:attrNameLst>
                                          <p:attrName>style.visibility</p:attrName>
                                        </p:attrNameLst>
                                      </p:cBhvr>
                                      <p:to>
                                        <p:strVal val="visible"/>
                                      </p:to>
                                    </p:set>
                                    <p:animEffect transition="in" filter="dissolve">
                                      <p:cBhvr>
                                        <p:cTn id="22" dur="500"/>
                                        <p:tgtEl>
                                          <p:spTgt spid="104872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048722"/>
                                        </p:tgtEl>
                                        <p:attrNameLst>
                                          <p:attrName>style.visibility</p:attrName>
                                        </p:attrNameLst>
                                      </p:cBhvr>
                                      <p:to>
                                        <p:strVal val="visible"/>
                                      </p:to>
                                    </p:set>
                                    <p:animEffect transition="in" filter="dissolve">
                                      <p:cBhvr>
                                        <p:cTn id="27" dur="500"/>
                                        <p:tgtEl>
                                          <p:spTgt spid="104872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048721"/>
                                        </p:tgtEl>
                                        <p:attrNameLst>
                                          <p:attrName>style.visibility</p:attrName>
                                        </p:attrNameLst>
                                      </p:cBhvr>
                                      <p:to>
                                        <p:strVal val="visible"/>
                                      </p:to>
                                    </p:set>
                                    <p:animEffect transition="in" filter="dissolve">
                                      <p:cBhvr>
                                        <p:cTn id="32" dur="500"/>
                                        <p:tgtEl>
                                          <p:spTgt spid="104872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048724"/>
                                        </p:tgtEl>
                                        <p:attrNameLst>
                                          <p:attrName>style.visibility</p:attrName>
                                        </p:attrNameLst>
                                      </p:cBhvr>
                                      <p:to>
                                        <p:strVal val="visible"/>
                                      </p:to>
                                    </p:set>
                                    <p:animEffect transition="in" filter="dissolve">
                                      <p:cBhvr>
                                        <p:cTn id="37" dur="500"/>
                                        <p:tgtEl>
                                          <p:spTgt spid="10487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20" grpId="0" animBg="1" autoUpdateAnimBg="0"/>
      <p:bldP spid="1048721" grpId="0" animBg="1" autoUpdateAnimBg="0"/>
      <p:bldP spid="1048722" grpId="0" animBg="1" autoUpdateAnimBg="0"/>
      <p:bldP spid="1048723" grpId="0" animBg="1" autoUpdateAnimBg="0"/>
      <p:bldP spid="1048724" grpId="0" animBg="1" autoUpdateAnimBg="0"/>
      <p:bldP spid="1048725" grpId="0" animBg="1" autoUpdateAnimBg="0"/>
      <p:bldP spid="1048726" grpId="0" animBg="1"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36" name="Rectangle 3"/>
          <p:cNvSpPr>
            <a:spLocks noGrp="1" noChangeArrowheads="1"/>
          </p:cNvSpPr>
          <p:nvPr>
            <p:ph sz="half" idx="2"/>
          </p:nvPr>
        </p:nvSpPr>
        <p:spPr>
          <a:xfrm>
            <a:off x="6624638" y="1828800"/>
            <a:ext cx="5033962" cy="4572000"/>
          </a:xfrm>
        </p:spPr>
        <p:txBody>
          <a:bodyPr>
            <a:noAutofit/>
          </a:bodyPr>
          <a:lstStyle/>
          <a:p>
            <a:r>
              <a:rPr lang="en-US" sz="2400" dirty="0">
                <a:latin typeface="Open Sans"/>
              </a:rPr>
              <a:t>Children can be aided in recovery through the use of various mediums suiting their age group, </a:t>
            </a:r>
          </a:p>
          <a:p>
            <a:r>
              <a:rPr lang="en-US" sz="2400" dirty="0">
                <a:latin typeface="Open Sans"/>
              </a:rPr>
              <a:t>Drawing</a:t>
            </a:r>
          </a:p>
          <a:p>
            <a:r>
              <a:rPr lang="en-US" sz="2400" dirty="0">
                <a:latin typeface="Open Sans"/>
              </a:rPr>
              <a:t>Story telling</a:t>
            </a:r>
          </a:p>
          <a:p>
            <a:r>
              <a:rPr lang="en-US" sz="2400" dirty="0">
                <a:latin typeface="Open Sans"/>
              </a:rPr>
              <a:t>Clay modeling</a:t>
            </a:r>
          </a:p>
          <a:p>
            <a:r>
              <a:rPr lang="en-US" sz="2400" dirty="0">
                <a:latin typeface="Open Sans"/>
              </a:rPr>
              <a:t>Games</a:t>
            </a:r>
          </a:p>
          <a:p>
            <a:r>
              <a:rPr lang="en-US" sz="2400" dirty="0">
                <a:latin typeface="Open Sans"/>
              </a:rPr>
              <a:t>Worksheets</a:t>
            </a:r>
          </a:p>
          <a:p>
            <a:r>
              <a:rPr lang="en-US" sz="2400" dirty="0">
                <a:latin typeface="Open Sans"/>
              </a:rPr>
              <a:t>Puppetry </a:t>
            </a:r>
          </a:p>
        </p:txBody>
      </p:sp>
      <p:sp>
        <p:nvSpPr>
          <p:cNvPr id="1048737" name="Rounded Rectangle 4"/>
          <p:cNvSpPr/>
          <p:nvPr/>
        </p:nvSpPr>
        <p:spPr>
          <a:xfrm>
            <a:off x="1066800" y="1828800"/>
            <a:ext cx="3505200" cy="3810000"/>
          </a:xfrm>
          <a:prstGeom prst="roundRect">
            <a:avLst>
              <a:gd name="adj" fmla="val 27276"/>
            </a:avLst>
          </a:pr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4000" b="1" dirty="0">
                <a:solidFill>
                  <a:schemeClr val="tx1"/>
                </a:solidFill>
                <a:latin typeface="Open Sans"/>
                <a:cs typeface="Arial" pitchFamily="34" charset="0"/>
              </a:rPr>
              <a:t>Mediums useful for PSC Among Children</a:t>
            </a:r>
            <a:endParaRPr lang="en-US" sz="4000" dirty="0">
              <a:solidFill>
                <a:schemeClr val="tx1"/>
              </a:solidFill>
              <a:latin typeface="Open Sans"/>
            </a:endParaRPr>
          </a:p>
        </p:txBody>
      </p:sp>
      <p:pic>
        <p:nvPicPr>
          <p:cNvPr id="2" name="Picture 1" descr="A logo with a lion and a circle with a red ribbon&#10;&#10;AI-generated content may be incorrect.">
            <a:extLst>
              <a:ext uri="{FF2B5EF4-FFF2-40B4-BE49-F238E27FC236}">
                <a16:creationId xmlns:a16="http://schemas.microsoft.com/office/drawing/2014/main" id="{4D4ABE81-69C0-6647-11C8-09314F26E7C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18118" r="22639"/>
          <a:stretch>
            <a:fillRect/>
          </a:stretch>
        </p:blipFill>
        <p:spPr bwMode="auto">
          <a:xfrm>
            <a:off x="10972800" y="44450"/>
            <a:ext cx="112217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A logo with text on it&#10;&#10;AI-generated content may be incorrect.">
            <a:extLst>
              <a:ext uri="{FF2B5EF4-FFF2-40B4-BE49-F238E27FC236}">
                <a16:creationId xmlns:a16="http://schemas.microsoft.com/office/drawing/2014/main" id="{587199CE-FE46-55C0-990F-5AD0B29238B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1962" y="126538"/>
            <a:ext cx="1037892" cy="86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52400" y="167579"/>
            <a:ext cx="1828800" cy="1198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0685488" y="0"/>
            <a:ext cx="1434151" cy="1362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48736">
                                            <p:txEl>
                                              <p:pRg st="0" end="0"/>
                                            </p:txEl>
                                          </p:spTgt>
                                        </p:tgtEl>
                                        <p:attrNameLst>
                                          <p:attrName>style.visibility</p:attrName>
                                        </p:attrNameLst>
                                      </p:cBhvr>
                                      <p:to>
                                        <p:strVal val="visible"/>
                                      </p:to>
                                    </p:set>
                                    <p:animEffect transition="in" filter="fade">
                                      <p:cBhvr>
                                        <p:cTn id="7" dur="500"/>
                                        <p:tgtEl>
                                          <p:spTgt spid="10487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48736">
                                            <p:txEl>
                                              <p:pRg st="1" end="1"/>
                                            </p:txEl>
                                          </p:spTgt>
                                        </p:tgtEl>
                                        <p:attrNameLst>
                                          <p:attrName>style.visibility</p:attrName>
                                        </p:attrNameLst>
                                      </p:cBhvr>
                                      <p:to>
                                        <p:strVal val="visible"/>
                                      </p:to>
                                    </p:set>
                                    <p:animEffect transition="in" filter="fade">
                                      <p:cBhvr>
                                        <p:cTn id="12" dur="500"/>
                                        <p:tgtEl>
                                          <p:spTgt spid="104873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48736">
                                            <p:txEl>
                                              <p:pRg st="2" end="2"/>
                                            </p:txEl>
                                          </p:spTgt>
                                        </p:tgtEl>
                                        <p:attrNameLst>
                                          <p:attrName>style.visibility</p:attrName>
                                        </p:attrNameLst>
                                      </p:cBhvr>
                                      <p:to>
                                        <p:strVal val="visible"/>
                                      </p:to>
                                    </p:set>
                                    <p:animEffect transition="in" filter="fade">
                                      <p:cBhvr>
                                        <p:cTn id="17" dur="500"/>
                                        <p:tgtEl>
                                          <p:spTgt spid="104873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48736">
                                            <p:txEl>
                                              <p:pRg st="3" end="3"/>
                                            </p:txEl>
                                          </p:spTgt>
                                        </p:tgtEl>
                                        <p:attrNameLst>
                                          <p:attrName>style.visibility</p:attrName>
                                        </p:attrNameLst>
                                      </p:cBhvr>
                                      <p:to>
                                        <p:strVal val="visible"/>
                                      </p:to>
                                    </p:set>
                                    <p:animEffect transition="in" filter="fade">
                                      <p:cBhvr>
                                        <p:cTn id="22" dur="500"/>
                                        <p:tgtEl>
                                          <p:spTgt spid="104873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48736">
                                            <p:txEl>
                                              <p:pRg st="4" end="4"/>
                                            </p:txEl>
                                          </p:spTgt>
                                        </p:tgtEl>
                                        <p:attrNameLst>
                                          <p:attrName>style.visibility</p:attrName>
                                        </p:attrNameLst>
                                      </p:cBhvr>
                                      <p:to>
                                        <p:strVal val="visible"/>
                                      </p:to>
                                    </p:set>
                                    <p:animEffect transition="in" filter="fade">
                                      <p:cBhvr>
                                        <p:cTn id="27" dur="500"/>
                                        <p:tgtEl>
                                          <p:spTgt spid="104873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48736">
                                            <p:txEl>
                                              <p:pRg st="5" end="5"/>
                                            </p:txEl>
                                          </p:spTgt>
                                        </p:tgtEl>
                                        <p:attrNameLst>
                                          <p:attrName>style.visibility</p:attrName>
                                        </p:attrNameLst>
                                      </p:cBhvr>
                                      <p:to>
                                        <p:strVal val="visible"/>
                                      </p:to>
                                    </p:set>
                                    <p:animEffect transition="in" filter="fade">
                                      <p:cBhvr>
                                        <p:cTn id="32" dur="500"/>
                                        <p:tgtEl>
                                          <p:spTgt spid="104873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48736">
                                            <p:txEl>
                                              <p:pRg st="6" end="6"/>
                                            </p:txEl>
                                          </p:spTgt>
                                        </p:tgtEl>
                                        <p:attrNameLst>
                                          <p:attrName>style.visibility</p:attrName>
                                        </p:attrNameLst>
                                      </p:cBhvr>
                                      <p:to>
                                        <p:strVal val="visible"/>
                                      </p:to>
                                    </p:set>
                                    <p:animEffect transition="in" filter="fade">
                                      <p:cBhvr>
                                        <p:cTn id="37" dur="500"/>
                                        <p:tgtEl>
                                          <p:spTgt spid="104873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36"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66F68A-82EC-BB36-AAE0-96B7CAD86D57}"/>
            </a:ext>
          </a:extLst>
        </p:cNvPr>
        <p:cNvGrpSpPr/>
        <p:nvPr/>
      </p:nvGrpSpPr>
      <p:grpSpPr>
        <a:xfrm>
          <a:off x="0" y="0"/>
          <a:ext cx="0" cy="0"/>
          <a:chOff x="0" y="0"/>
          <a:chExt cx="0" cy="0"/>
        </a:xfrm>
      </p:grpSpPr>
      <p:sp>
        <p:nvSpPr>
          <p:cNvPr id="1048640" name="TextBox 2">
            <a:extLst>
              <a:ext uri="{FF2B5EF4-FFF2-40B4-BE49-F238E27FC236}">
                <a16:creationId xmlns:a16="http://schemas.microsoft.com/office/drawing/2014/main" id="{2265D78B-7614-00E8-BD2C-F584FEC0B4FC}"/>
              </a:ext>
            </a:extLst>
          </p:cNvPr>
          <p:cNvSpPr>
            <a:spLocks noGrp="1" noChangeArrowheads="1"/>
          </p:cNvSpPr>
          <p:nvPr>
            <p:ph idx="1"/>
          </p:nvPr>
        </p:nvSpPr>
        <p:spPr>
          <a:xfrm>
            <a:off x="381000" y="1269243"/>
            <a:ext cx="11049000" cy="4907721"/>
          </a:xfrm>
        </p:spPr>
        <p:txBody>
          <a:bodyPr/>
          <a:lstStyle/>
          <a:p>
            <a:pPr algn="just" eaLnBrk="1" hangingPunct="1">
              <a:spcBef>
                <a:spcPct val="0"/>
              </a:spcBef>
              <a:buFontTx/>
              <a:buNone/>
            </a:pPr>
            <a:r>
              <a:rPr lang="en-US" altLang="en-US" dirty="0">
                <a:latin typeface="Bookman Old Style" panose="02050604050505020204" pitchFamily="18" charset="0"/>
                <a:cs typeface="Times New Roman" panose="02020603050405020304" pitchFamily="18" charset="0"/>
              </a:rPr>
              <a:t>		</a:t>
            </a:r>
            <a:endParaRPr lang="en-US" altLang="en-US" b="1" dirty="0">
              <a:latin typeface="Times New Roman" panose="02020603050405020304" pitchFamily="18" charset="0"/>
              <a:cs typeface="Times New Roman" panose="02020603050405020304" pitchFamily="18" charset="0"/>
            </a:endParaRPr>
          </a:p>
        </p:txBody>
      </p:sp>
      <p:sp>
        <p:nvSpPr>
          <p:cNvPr id="1048641" name="Rounded Rectangle 5">
            <a:extLst>
              <a:ext uri="{FF2B5EF4-FFF2-40B4-BE49-F238E27FC236}">
                <a16:creationId xmlns:a16="http://schemas.microsoft.com/office/drawing/2014/main" id="{30F3D42A-FCB2-1211-DF74-7D6A2A9DCA2D}"/>
              </a:ext>
            </a:extLst>
          </p:cNvPr>
          <p:cNvSpPr/>
          <p:nvPr/>
        </p:nvSpPr>
        <p:spPr>
          <a:xfrm>
            <a:off x="-48016" y="2514600"/>
            <a:ext cx="3705616" cy="2666999"/>
          </a:xfrm>
          <a:prstGeom prst="roundRect">
            <a:avLst>
              <a:gd name="adj" fmla="val 50000"/>
            </a:avLst>
          </a:pr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4000" b="1" dirty="0">
                <a:solidFill>
                  <a:schemeClr val="tx1"/>
                </a:solidFill>
                <a:latin typeface="Open Sans"/>
                <a:cs typeface="Times New Roman" panose="02020603050405020304" pitchFamily="18" charset="0"/>
              </a:rPr>
              <a:t>REVIE</a:t>
            </a:r>
            <a:r>
              <a:rPr lang="en-US" altLang="en-US" sz="4000" b="1" dirty="0">
                <a:solidFill>
                  <a:schemeClr val="tx1"/>
                </a:solidFill>
                <a:latin typeface="Times New Roman" panose="02020603050405020304" pitchFamily="18" charset="0"/>
                <a:cs typeface="Times New Roman" panose="02020603050405020304" pitchFamily="18" charset="0"/>
              </a:rPr>
              <a:t>W</a:t>
            </a:r>
            <a:r>
              <a:rPr lang="en-US" altLang="en-US" sz="4000" b="1" dirty="0">
                <a:solidFill>
                  <a:schemeClr val="bg1"/>
                </a:solidFill>
                <a:latin typeface="Times New Roman" panose="02020603050405020304" pitchFamily="18" charset="0"/>
                <a:cs typeface="Times New Roman" panose="02020603050405020304" pitchFamily="18" charset="0"/>
              </a:rPr>
              <a:t> </a:t>
            </a:r>
            <a:endParaRPr lang="en-US" sz="4000" b="1" dirty="0">
              <a:solidFill>
                <a:schemeClr val="bg1"/>
              </a:solidFill>
              <a:latin typeface="Bookman Old Style" panose="02050604050505020204" pitchFamily="18" charset="0"/>
            </a:endParaRPr>
          </a:p>
        </p:txBody>
      </p:sp>
      <p:sp>
        <p:nvSpPr>
          <p:cNvPr id="2" name="TextBox 1">
            <a:extLst>
              <a:ext uri="{FF2B5EF4-FFF2-40B4-BE49-F238E27FC236}">
                <a16:creationId xmlns:a16="http://schemas.microsoft.com/office/drawing/2014/main" id="{9AAEE2B2-51C0-5BD5-7471-9961D0065FA2}"/>
              </a:ext>
            </a:extLst>
          </p:cNvPr>
          <p:cNvSpPr txBox="1"/>
          <p:nvPr/>
        </p:nvSpPr>
        <p:spPr>
          <a:xfrm>
            <a:off x="4876800" y="2286000"/>
            <a:ext cx="6781800" cy="4431983"/>
          </a:xfrm>
          <a:prstGeom prst="rect">
            <a:avLst/>
          </a:prstGeom>
          <a:noFill/>
        </p:spPr>
        <p:txBody>
          <a:bodyPr wrap="square" rtlCol="0">
            <a:spAutoFit/>
          </a:bodyPr>
          <a:lstStyle/>
          <a:p>
            <a:r>
              <a:rPr lang="en-US" sz="2400" dirty="0">
                <a:latin typeface="Open Sans"/>
              </a:rPr>
              <a:t>Now you will be able to define :- </a:t>
            </a:r>
          </a:p>
          <a:p>
            <a:endParaRPr lang="en-US" sz="2400" dirty="0">
              <a:latin typeface="Open Sans"/>
            </a:endParaRPr>
          </a:p>
          <a:p>
            <a:pPr marL="742950" indent="-742950">
              <a:lnSpc>
                <a:spcPct val="150000"/>
              </a:lnSpc>
              <a:buFont typeface="Arial" pitchFamily="34" charset="0"/>
              <a:buChar char="•"/>
            </a:pPr>
            <a:r>
              <a:rPr lang="en-US" sz="2400" dirty="0">
                <a:latin typeface="Open Sans"/>
              </a:rPr>
              <a:t>Psycho social care for affected school children in disaster.</a:t>
            </a:r>
          </a:p>
          <a:p>
            <a:pPr marL="742950" indent="-742950">
              <a:lnSpc>
                <a:spcPct val="150000"/>
              </a:lnSpc>
              <a:buFont typeface="Arial" pitchFamily="34" charset="0"/>
              <a:buChar char="•"/>
            </a:pPr>
            <a:r>
              <a:rPr lang="en-US" sz="2400" dirty="0">
                <a:latin typeface="Open Sans"/>
              </a:rPr>
              <a:t>Psychosocial support in safe school. </a:t>
            </a:r>
          </a:p>
          <a:p>
            <a:pPr marL="742950" indent="-742950">
              <a:lnSpc>
                <a:spcPct val="150000"/>
              </a:lnSpc>
              <a:buFont typeface="Arial" pitchFamily="34" charset="0"/>
              <a:buChar char="•"/>
            </a:pPr>
            <a:r>
              <a:rPr lang="en-US" sz="2400" dirty="0">
                <a:latin typeface="Open Sans"/>
              </a:rPr>
              <a:t>Role of different care givers. </a:t>
            </a:r>
          </a:p>
          <a:p>
            <a:pPr marL="742950" indent="-742950">
              <a:lnSpc>
                <a:spcPct val="150000"/>
              </a:lnSpc>
              <a:buFont typeface="Arial" pitchFamily="34" charset="0"/>
              <a:buChar char="•"/>
            </a:pPr>
            <a:r>
              <a:rPr lang="en-US" sz="2400" dirty="0">
                <a:latin typeface="Open Sans"/>
              </a:rPr>
              <a:t>Disability and safe school practices and special care</a:t>
            </a:r>
            <a:r>
              <a:rPr lang="en-US" sz="3600" dirty="0"/>
              <a:t>.  </a:t>
            </a:r>
            <a:endParaRPr lang="en-IN" sz="3600" dirty="0"/>
          </a:p>
        </p:txBody>
      </p:sp>
      <p:pic>
        <p:nvPicPr>
          <p:cNvPr id="3" name="Picture 2" descr="A logo with a lion and a circle with a red ribbon&#10;&#10;AI-generated content may be incorrect.">
            <a:extLst>
              <a:ext uri="{FF2B5EF4-FFF2-40B4-BE49-F238E27FC236}">
                <a16:creationId xmlns:a16="http://schemas.microsoft.com/office/drawing/2014/main" id="{86DFFAB7-0228-1353-F16B-9A37CFF85DC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18118" r="22639"/>
          <a:stretch>
            <a:fillRect/>
          </a:stretch>
        </p:blipFill>
        <p:spPr bwMode="auto">
          <a:xfrm>
            <a:off x="10972800" y="44450"/>
            <a:ext cx="112217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A logo with text on it&#10;&#10;AI-generated content may be incorrect.">
            <a:extLst>
              <a:ext uri="{FF2B5EF4-FFF2-40B4-BE49-F238E27FC236}">
                <a16:creationId xmlns:a16="http://schemas.microsoft.com/office/drawing/2014/main" id="{431D127D-F231-E761-4E98-82834442E35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1962" y="126538"/>
            <a:ext cx="1037892" cy="86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52400" y="167579"/>
            <a:ext cx="1828800" cy="1198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0685488" y="0"/>
            <a:ext cx="1434151" cy="1362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97289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38" name="Title 1"/>
          <p:cNvSpPr>
            <a:spLocks noGrp="1"/>
          </p:cNvSpPr>
          <p:nvPr>
            <p:ph type="title"/>
          </p:nvPr>
        </p:nvSpPr>
        <p:spPr>
          <a:xfrm>
            <a:off x="790908" y="2057400"/>
            <a:ext cx="3323892" cy="2057400"/>
          </a:xfrm>
          <a:solidFill>
            <a:schemeClr val="accent2"/>
          </a:solidFill>
        </p:spPr>
        <p:txBody>
          <a:bodyPr>
            <a:noAutofit/>
          </a:bodyPr>
          <a:lstStyle/>
          <a:p>
            <a:pPr algn="ctr"/>
            <a:r>
              <a:rPr lang="en-US" sz="4000" b="1" dirty="0">
                <a:latin typeface="Open Sans"/>
              </a:rPr>
              <a:t>Any Question</a:t>
            </a:r>
          </a:p>
        </p:txBody>
      </p:sp>
      <p:pic>
        <p:nvPicPr>
          <p:cNvPr id="2" name="Picture 1" descr="A logo with a lion and a circle with a red ribbon&#10;&#10;AI-generated content may be incorrect.">
            <a:extLst>
              <a:ext uri="{FF2B5EF4-FFF2-40B4-BE49-F238E27FC236}">
                <a16:creationId xmlns:a16="http://schemas.microsoft.com/office/drawing/2014/main" id="{36B8931A-3046-A05A-2DD2-CDB0668DD6A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18118" r="22639"/>
          <a:stretch>
            <a:fillRect/>
          </a:stretch>
        </p:blipFill>
        <p:spPr bwMode="auto">
          <a:xfrm>
            <a:off x="10972800" y="44450"/>
            <a:ext cx="112217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A logo with text on it&#10;&#10;AI-generated content may be incorrect.">
            <a:extLst>
              <a:ext uri="{FF2B5EF4-FFF2-40B4-BE49-F238E27FC236}">
                <a16:creationId xmlns:a16="http://schemas.microsoft.com/office/drawing/2014/main" id="{4228CC74-C8AF-AE19-9102-AEAD1A463D6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1962" y="126538"/>
            <a:ext cx="1037892" cy="86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52400" y="167579"/>
            <a:ext cx="1828800" cy="1198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0685488" y="0"/>
            <a:ext cx="1434151" cy="1362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971800"/>
            <a:ext cx="4953000" cy="1196235"/>
          </a:xfrm>
          <a:solidFill>
            <a:schemeClr val="accent2"/>
          </a:solidFill>
        </p:spPr>
        <p:txBody>
          <a:bodyPr>
            <a:normAutofit/>
          </a:bodyPr>
          <a:lstStyle/>
          <a:p>
            <a:pPr algn="ctr"/>
            <a:r>
              <a:rPr lang="en-IN" sz="4000" b="1" dirty="0">
                <a:latin typeface="Open Sans"/>
              </a:rPr>
              <a:t>Evaluation</a:t>
            </a:r>
            <a:r>
              <a:rPr lang="en-IN" sz="4000" dirty="0">
                <a:latin typeface="Open Sans"/>
              </a:rPr>
              <a:t> </a:t>
            </a:r>
          </a:p>
        </p:txBody>
      </p:sp>
      <p:sp>
        <p:nvSpPr>
          <p:cNvPr id="3" name="Content Placeholder 2"/>
          <p:cNvSpPr>
            <a:spLocks noGrp="1"/>
          </p:cNvSpPr>
          <p:nvPr>
            <p:ph idx="1"/>
          </p:nvPr>
        </p:nvSpPr>
        <p:spPr>
          <a:xfrm>
            <a:off x="5943600" y="2286000"/>
            <a:ext cx="5933556" cy="4082963"/>
          </a:xfrm>
        </p:spPr>
        <p:txBody>
          <a:bodyPr>
            <a:normAutofit/>
          </a:bodyPr>
          <a:lstStyle/>
          <a:p>
            <a:pPr marL="0" indent="0">
              <a:buNone/>
            </a:pPr>
            <a:r>
              <a:rPr lang="en-US" sz="2400" b="1" dirty="0">
                <a:latin typeface="Open Sans"/>
              </a:rPr>
              <a:t>1.PSC means ?</a:t>
            </a:r>
          </a:p>
          <a:p>
            <a:pPr marL="0" indent="0">
              <a:buNone/>
            </a:pPr>
            <a:r>
              <a:rPr lang="en-US" sz="2400" b="1" dirty="0" err="1">
                <a:latin typeface="Open Sans"/>
              </a:rPr>
              <a:t>Ans</a:t>
            </a:r>
            <a:r>
              <a:rPr lang="en-US" sz="2400" b="1" dirty="0">
                <a:latin typeface="Open Sans"/>
              </a:rPr>
              <a:t> ;- PSYCHO SOCIAL CARE</a:t>
            </a:r>
            <a:endParaRPr lang="en-IN" sz="2400" b="1" dirty="0">
              <a:latin typeface="Open Sans"/>
            </a:endParaRPr>
          </a:p>
        </p:txBody>
      </p:sp>
      <p:pic>
        <p:nvPicPr>
          <p:cNvPr id="4" name="Picture 3" descr="A logo with a lion and a circle with a red ribbon&#10;&#10;AI-generated content may be incorrect.">
            <a:extLst>
              <a:ext uri="{FF2B5EF4-FFF2-40B4-BE49-F238E27FC236}">
                <a16:creationId xmlns:a16="http://schemas.microsoft.com/office/drawing/2014/main" id="{1AD88521-558E-91DA-AE61-D2E783358F1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18118" r="22639"/>
          <a:stretch>
            <a:fillRect/>
          </a:stretch>
        </p:blipFill>
        <p:spPr bwMode="auto">
          <a:xfrm>
            <a:off x="10784807" y="43415"/>
            <a:ext cx="1003397" cy="1015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A logo with text on it&#10;&#10;AI-generated content may be incorrect.">
            <a:extLst>
              <a:ext uri="{FF2B5EF4-FFF2-40B4-BE49-F238E27FC236}">
                <a16:creationId xmlns:a16="http://schemas.microsoft.com/office/drawing/2014/main" id="{DC3803AE-5539-1B48-2C10-38D4DD1E6D4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5175" y="123592"/>
            <a:ext cx="963168" cy="923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52400" y="167579"/>
            <a:ext cx="1828800" cy="1198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0685488" y="0"/>
            <a:ext cx="1434151" cy="1362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2086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0"/>
            <a:ext cx="12039600" cy="67818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3600">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sz="3600"/>
          </a:p>
        </p:txBody>
      </p:sp>
      <p:sp>
        <p:nvSpPr>
          <p:cNvPr id="2" name="Slide Number Placeholder 1">
            <a:extLst>
              <a:ext uri="{FF2B5EF4-FFF2-40B4-BE49-F238E27FC236}">
                <a16:creationId xmlns:a16="http://schemas.microsoft.com/office/drawing/2014/main" id="{1FD6900A-37B1-25E8-DEA8-CD370440BD42}"/>
              </a:ext>
            </a:extLst>
          </p:cNvPr>
          <p:cNvSpPr>
            <a:spLocks noGrp="1"/>
          </p:cNvSpPr>
          <p:nvPr>
            <p:ph type="sldNum" sz="quarter" idx="12"/>
          </p:nvPr>
        </p:nvSpPr>
        <p:spPr>
          <a:xfrm>
            <a:off x="11418701" y="6368537"/>
            <a:ext cx="350736" cy="369331"/>
          </a:xfrm>
        </p:spPr>
        <p:txBody>
          <a:bodyPr/>
          <a:lstStyle/>
          <a:p>
            <a:fld id="{2BB1E14F-796C-409E-9B94-89634ADD74DA}" type="slidenum">
              <a:rPr lang="en-IN" smtClean="0"/>
              <a:t>37</a:t>
            </a:fld>
            <a:endParaRPr lang="en-IN"/>
          </a:p>
        </p:txBody>
      </p:sp>
      <p:sp>
        <p:nvSpPr>
          <p:cNvPr id="5" name="Rounded Rectangle">
            <a:extLst>
              <a:ext uri="{FF2B5EF4-FFF2-40B4-BE49-F238E27FC236}">
                <a16:creationId xmlns:a16="http://schemas.microsoft.com/office/drawing/2014/main" id="{84E5656A-9707-D91F-731E-B05F3A2105A5}"/>
              </a:ext>
            </a:extLst>
          </p:cNvPr>
          <p:cNvSpPr/>
          <p:nvPr/>
        </p:nvSpPr>
        <p:spPr>
          <a:xfrm>
            <a:off x="4217365" y="145669"/>
            <a:ext cx="6805306" cy="6261862"/>
          </a:xfrm>
          <a:prstGeom prst="roundRect">
            <a:avLst>
              <a:gd name="adj" fmla="val 1583"/>
            </a:avLst>
          </a:prstGeom>
          <a:solidFill>
            <a:srgbClr val="EAEAEA"/>
          </a:solidFill>
          <a:ln w="12700">
            <a:miter lim="400000"/>
          </a:ln>
        </p:spPr>
        <p:txBody>
          <a:bodyPr lIns="39142" tIns="39142" rIns="39142" bIns="39142"/>
          <a:lstStyle/>
          <a:p>
            <a:endParaRPr sz="2400">
              <a:latin typeface="Open Sans"/>
            </a:endParaRPr>
          </a:p>
        </p:txBody>
      </p:sp>
      <p:sp>
        <p:nvSpPr>
          <p:cNvPr id="6" name="Duties of…">
            <a:extLst>
              <a:ext uri="{FF2B5EF4-FFF2-40B4-BE49-F238E27FC236}">
                <a16:creationId xmlns:a16="http://schemas.microsoft.com/office/drawing/2014/main" id="{848F74B0-1F3A-240E-68E6-62D0EC9F3863}"/>
              </a:ext>
            </a:extLst>
          </p:cNvPr>
          <p:cNvSpPr txBox="1"/>
          <p:nvPr/>
        </p:nvSpPr>
        <p:spPr>
          <a:xfrm>
            <a:off x="339569" y="3230216"/>
            <a:ext cx="3724569" cy="6946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9142" tIns="39142" rIns="39142" bIns="39142">
            <a:spAutoFit/>
          </a:bodyPr>
          <a:lstStyle/>
          <a:p>
            <a:pPr algn="ctr"/>
            <a:r>
              <a:rPr lang="en-US" sz="4000" b="1" dirty="0">
                <a:latin typeface="Open sans"/>
              </a:rPr>
              <a:t>THANK YOU </a:t>
            </a:r>
            <a:r>
              <a:rPr lang="en-US" sz="4000" dirty="0">
                <a:latin typeface="Open sans"/>
              </a:rPr>
              <a:t> </a:t>
            </a:r>
          </a:p>
        </p:txBody>
      </p:sp>
      <p:pic>
        <p:nvPicPr>
          <p:cNvPr id="4" name="Picture 3">
            <a:extLst>
              <a:ext uri="{FF2B5EF4-FFF2-40B4-BE49-F238E27FC236}">
                <a16:creationId xmlns:a16="http://schemas.microsoft.com/office/drawing/2014/main" id="{C545DFA0-FA40-1268-9BDA-EE87700A3D9C}"/>
              </a:ext>
            </a:extLst>
          </p:cNvPr>
          <p:cNvPicPr>
            <a:picLocks noChangeAspect="1"/>
          </p:cNvPicPr>
          <p:nvPr/>
        </p:nvPicPr>
        <p:blipFill>
          <a:blip r:embed="rId2"/>
          <a:stretch>
            <a:fillRect/>
          </a:stretch>
        </p:blipFill>
        <p:spPr>
          <a:xfrm>
            <a:off x="3" y="0"/>
            <a:ext cx="2440349" cy="1463018"/>
          </a:xfrm>
          <a:prstGeom prst="rect">
            <a:avLst/>
          </a:prstGeom>
          <a:noFill/>
          <a:ln>
            <a:noFill/>
          </a:ln>
        </p:spPr>
      </p:pic>
      <p:pic>
        <p:nvPicPr>
          <p:cNvPr id="7" name="Picture 6">
            <a:extLst>
              <a:ext uri="{FF2B5EF4-FFF2-40B4-BE49-F238E27FC236}">
                <a16:creationId xmlns:a16="http://schemas.microsoft.com/office/drawing/2014/main" id="{F775644E-1651-5CBA-BB13-D20A48592C3F}"/>
              </a:ext>
            </a:extLst>
          </p:cNvPr>
          <p:cNvPicPr>
            <a:picLocks noChangeAspect="1"/>
          </p:cNvPicPr>
          <p:nvPr/>
        </p:nvPicPr>
        <p:blipFill>
          <a:blip r:embed="rId3"/>
          <a:stretch>
            <a:fillRect/>
          </a:stretch>
        </p:blipFill>
        <p:spPr>
          <a:xfrm>
            <a:off x="10817618" y="6621"/>
            <a:ext cx="1387082" cy="1227775"/>
          </a:xfrm>
          <a:prstGeom prst="rect">
            <a:avLst/>
          </a:prstGeom>
          <a:noFill/>
          <a:ln>
            <a:noFill/>
          </a:ln>
        </p:spPr>
      </p:pic>
      <p:pic>
        <p:nvPicPr>
          <p:cNvPr id="8" name="Picture 7">
            <a:extLst>
              <a:ext uri="{FF2B5EF4-FFF2-40B4-BE49-F238E27FC236}">
                <a16:creationId xmlns:a16="http://schemas.microsoft.com/office/drawing/2014/main" id="{B34CA96A-DBE4-90D4-F8B7-34DFA0DBB891}"/>
              </a:ext>
            </a:extLst>
          </p:cNvPr>
          <p:cNvPicPr>
            <a:picLocks noChangeAspect="1"/>
          </p:cNvPicPr>
          <p:nvPr/>
        </p:nvPicPr>
        <p:blipFill>
          <a:blip r:embed="rId3"/>
          <a:stretch>
            <a:fillRect/>
          </a:stretch>
        </p:blipFill>
        <p:spPr>
          <a:xfrm>
            <a:off x="4517493" y="633032"/>
            <a:ext cx="5739388" cy="5349050"/>
          </a:xfrm>
          <a:prstGeom prst="rect">
            <a:avLst/>
          </a:prstGeom>
          <a:noFill/>
          <a:ln>
            <a:noFill/>
          </a:ln>
        </p:spPr>
      </p:pic>
    </p:spTree>
    <p:extLst>
      <p:ext uri="{BB962C8B-B14F-4D97-AF65-F5344CB8AC3E}">
        <p14:creationId xmlns:p14="http://schemas.microsoft.com/office/powerpoint/2010/main" val="17080633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DD3295-9547-0775-6E3F-A0D6EEF42641}"/>
            </a:ext>
          </a:extLst>
        </p:cNvPr>
        <p:cNvGrpSpPr/>
        <p:nvPr/>
      </p:nvGrpSpPr>
      <p:grpSpPr>
        <a:xfrm>
          <a:off x="0" y="0"/>
          <a:ext cx="0" cy="0"/>
          <a:chOff x="0" y="0"/>
          <a:chExt cx="0" cy="0"/>
        </a:xfrm>
      </p:grpSpPr>
      <p:sp>
        <p:nvSpPr>
          <p:cNvPr id="1048640" name="TextBox 2">
            <a:extLst>
              <a:ext uri="{FF2B5EF4-FFF2-40B4-BE49-F238E27FC236}">
                <a16:creationId xmlns:a16="http://schemas.microsoft.com/office/drawing/2014/main" id="{BAB22743-A8AD-0627-1EB6-EA05F7299682}"/>
              </a:ext>
            </a:extLst>
          </p:cNvPr>
          <p:cNvSpPr>
            <a:spLocks noGrp="1" noChangeArrowheads="1"/>
          </p:cNvSpPr>
          <p:nvPr>
            <p:ph idx="1"/>
          </p:nvPr>
        </p:nvSpPr>
        <p:spPr>
          <a:xfrm>
            <a:off x="5638799" y="2133600"/>
            <a:ext cx="5895089" cy="3738564"/>
          </a:xfrm>
        </p:spPr>
        <p:txBody>
          <a:bodyPr/>
          <a:lstStyle/>
          <a:p>
            <a:pPr algn="just" eaLnBrk="1" hangingPunct="1">
              <a:spcBef>
                <a:spcPct val="0"/>
              </a:spcBef>
              <a:buFontTx/>
              <a:buNone/>
            </a:pPr>
            <a:r>
              <a:rPr lang="en-US" altLang="en-US" dirty="0">
                <a:latin typeface="Bookman Old Style" panose="02050604050505020204" pitchFamily="18" charset="0"/>
                <a:cs typeface="Times New Roman" panose="02020603050405020304" pitchFamily="18" charset="0"/>
              </a:rPr>
              <a:t>		</a:t>
            </a:r>
            <a:r>
              <a:rPr lang="en-US" altLang="en-US" sz="2400" dirty="0">
                <a:latin typeface="Open Sans"/>
                <a:cs typeface="Times New Roman" panose="02020603050405020304" pitchFamily="18" charset="0"/>
              </a:rPr>
              <a:t>23 December 1995, nearly 442 people, most of them school children perished as they tried to escape the flames during a school prize giving ceremony in the town of DABWALI, Haryana</a:t>
            </a:r>
            <a:r>
              <a:rPr lang="en-US" altLang="en-US" b="1" dirty="0">
                <a:latin typeface="Times New Roman" panose="02020603050405020304" pitchFamily="18" charset="0"/>
                <a:cs typeface="Times New Roman" panose="02020603050405020304" pitchFamily="18" charset="0"/>
              </a:rPr>
              <a:t>.</a:t>
            </a:r>
          </a:p>
        </p:txBody>
      </p:sp>
      <p:sp>
        <p:nvSpPr>
          <p:cNvPr id="1048641" name="Rounded Rectangle 5">
            <a:extLst>
              <a:ext uri="{FF2B5EF4-FFF2-40B4-BE49-F238E27FC236}">
                <a16:creationId xmlns:a16="http://schemas.microsoft.com/office/drawing/2014/main" id="{C245CFA4-6B48-E526-FAB7-E68C4F0BE566}"/>
              </a:ext>
            </a:extLst>
          </p:cNvPr>
          <p:cNvSpPr/>
          <p:nvPr/>
        </p:nvSpPr>
        <p:spPr>
          <a:xfrm>
            <a:off x="533400" y="2819400"/>
            <a:ext cx="4572000" cy="1371600"/>
          </a:xfrm>
          <a:prstGeom prst="roundRect">
            <a:avLst>
              <a:gd name="adj" fmla="val 50000"/>
            </a:avLst>
          </a:pr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4000" b="1" dirty="0">
                <a:solidFill>
                  <a:schemeClr val="bg1"/>
                </a:solidFill>
                <a:latin typeface="Open Sans"/>
                <a:cs typeface="Times New Roman" panose="02020603050405020304" pitchFamily="18" charset="0"/>
              </a:rPr>
              <a:t>SOME MAJOR INCIDENT</a:t>
            </a:r>
            <a:r>
              <a:rPr lang="en-US" sz="4000" b="1" u="sng" dirty="0">
                <a:solidFill>
                  <a:schemeClr val="bg1"/>
                </a:solidFill>
                <a:latin typeface="Open Sans"/>
              </a:rPr>
              <a:t> </a:t>
            </a:r>
            <a:endParaRPr lang="en-US" sz="4000" b="1" dirty="0">
              <a:solidFill>
                <a:schemeClr val="bg1"/>
              </a:solidFill>
              <a:latin typeface="Open Sans"/>
            </a:endParaRPr>
          </a:p>
        </p:txBody>
      </p:sp>
      <p:pic>
        <p:nvPicPr>
          <p:cNvPr id="2" name="Picture 1" descr="A logo with a lion and a circle with a red ribbon&#10;&#10;AI-generated content may be incorrect.">
            <a:extLst>
              <a:ext uri="{FF2B5EF4-FFF2-40B4-BE49-F238E27FC236}">
                <a16:creationId xmlns:a16="http://schemas.microsoft.com/office/drawing/2014/main" id="{22E26A42-2B79-69CC-D6CF-57351CE94F2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18118" r="22639"/>
          <a:stretch>
            <a:fillRect/>
          </a:stretch>
        </p:blipFill>
        <p:spPr bwMode="auto">
          <a:xfrm>
            <a:off x="10972800" y="44450"/>
            <a:ext cx="112217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A logo with text on it&#10;&#10;AI-generated content may be incorrect.">
            <a:extLst>
              <a:ext uri="{FF2B5EF4-FFF2-40B4-BE49-F238E27FC236}">
                <a16:creationId xmlns:a16="http://schemas.microsoft.com/office/drawing/2014/main" id="{57F9DD14-69D7-9BE9-3BAA-BAE7FF68290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1962" y="126538"/>
            <a:ext cx="1037892" cy="86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52400" y="167579"/>
            <a:ext cx="1828800" cy="1198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0685488" y="0"/>
            <a:ext cx="1434151" cy="1362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92262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2" name="Title 3"/>
          <p:cNvSpPr>
            <a:spLocks noGrp="1" noChangeArrowheads="1"/>
          </p:cNvSpPr>
          <p:nvPr>
            <p:ph type="title" idx="4294967295"/>
          </p:nvPr>
        </p:nvSpPr>
        <p:spPr>
          <a:xfrm>
            <a:off x="4800600" y="1828800"/>
            <a:ext cx="6733289" cy="3200400"/>
          </a:xfrm>
        </p:spPr>
        <p:txBody>
          <a:bodyPr>
            <a:normAutofit/>
          </a:bodyPr>
          <a:lstStyle/>
          <a:p>
            <a:pPr algn="just" eaLnBrk="1" hangingPunct="1"/>
            <a:r>
              <a:rPr lang="en-US" altLang="en-US" sz="3200" dirty="0">
                <a:solidFill>
                  <a:schemeClr val="tx1"/>
                </a:solidFill>
                <a:latin typeface="Bookman Old Style" panose="02050604050505020204" pitchFamily="18" charset="0"/>
                <a:cs typeface="Times New Roman" panose="02020603050405020304" pitchFamily="18" charset="0"/>
              </a:rPr>
              <a:t>	</a:t>
            </a:r>
            <a:r>
              <a:rPr lang="en-US" altLang="en-US" sz="2400" dirty="0">
                <a:solidFill>
                  <a:schemeClr val="tx1"/>
                </a:solidFill>
                <a:latin typeface="Open Sans"/>
                <a:cs typeface="Times New Roman" panose="02020603050405020304" pitchFamily="18" charset="0"/>
              </a:rPr>
              <a:t>Fire Tragedy in KUMBAKONNAM, Tamilnadu On 16/07/2004  A deadly fire raged through Lord Krishna School killing 94 children, all below the age of 11 years</a:t>
            </a:r>
            <a:r>
              <a:rPr lang="en-US" altLang="en-US" sz="2400" b="1" dirty="0">
                <a:solidFill>
                  <a:schemeClr val="tx1"/>
                </a:solidFill>
                <a:latin typeface="Open Sans"/>
                <a:cs typeface="Times New Roman" panose="02020603050405020304" pitchFamily="18" charset="0"/>
              </a:rPr>
              <a:t>.</a:t>
            </a:r>
            <a:r>
              <a:rPr lang="en-US" altLang="en-US" sz="2400" dirty="0">
                <a:solidFill>
                  <a:schemeClr val="tx1"/>
                </a:solidFill>
                <a:latin typeface="Open Sans"/>
                <a:cs typeface="Times New Roman" panose="02020603050405020304" pitchFamily="18" charset="0"/>
              </a:rPr>
              <a:t> </a:t>
            </a:r>
          </a:p>
        </p:txBody>
      </p:sp>
      <p:sp>
        <p:nvSpPr>
          <p:cNvPr id="1048643" name="Rounded Rectangle 4"/>
          <p:cNvSpPr/>
          <p:nvPr/>
        </p:nvSpPr>
        <p:spPr>
          <a:xfrm>
            <a:off x="381000" y="2667000"/>
            <a:ext cx="4267200" cy="1676400"/>
          </a:xfrm>
          <a:prstGeom prst="roundRect">
            <a:avLst>
              <a:gd name="adj" fmla="val 50000"/>
            </a:avLst>
          </a:pr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4000" b="1" dirty="0">
                <a:solidFill>
                  <a:schemeClr val="tx1"/>
                </a:solidFill>
                <a:latin typeface="Open Sans"/>
                <a:cs typeface="Times New Roman" panose="02020603050405020304" pitchFamily="18" charset="0"/>
              </a:rPr>
              <a:t>SOME MAJOR INCIDE</a:t>
            </a:r>
            <a:r>
              <a:rPr lang="en-US" altLang="en-US" sz="4000" b="1" dirty="0">
                <a:solidFill>
                  <a:schemeClr val="tx1"/>
                </a:solidFill>
                <a:latin typeface="Times New Roman" panose="02020603050405020304" pitchFamily="18" charset="0"/>
                <a:cs typeface="Times New Roman" panose="02020603050405020304" pitchFamily="18" charset="0"/>
              </a:rPr>
              <a:t>NT</a:t>
            </a:r>
            <a:r>
              <a:rPr lang="en-US" sz="4000" b="1" u="sng" dirty="0">
                <a:solidFill>
                  <a:schemeClr val="tx1"/>
                </a:solidFill>
                <a:latin typeface="Bookman Old Style" panose="02050604050505020204" pitchFamily="18" charset="0"/>
              </a:rPr>
              <a:t> </a:t>
            </a:r>
            <a:endParaRPr lang="en-US" sz="4000" b="1" dirty="0">
              <a:solidFill>
                <a:schemeClr val="tx1"/>
              </a:solidFill>
              <a:latin typeface="Bookman Old Style" panose="02050604050505020204" pitchFamily="18" charset="0"/>
            </a:endParaRPr>
          </a:p>
        </p:txBody>
      </p:sp>
      <p:pic>
        <p:nvPicPr>
          <p:cNvPr id="2" name="Picture 1" descr="A logo with a lion and a circle with a red ribbon&#10;&#10;AI-generated content may be incorrect.">
            <a:extLst>
              <a:ext uri="{FF2B5EF4-FFF2-40B4-BE49-F238E27FC236}">
                <a16:creationId xmlns:a16="http://schemas.microsoft.com/office/drawing/2014/main" id="{3F7775B1-5D2D-00BE-EE4D-7390D03B416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18118" r="22639"/>
          <a:stretch>
            <a:fillRect/>
          </a:stretch>
        </p:blipFill>
        <p:spPr bwMode="auto">
          <a:xfrm>
            <a:off x="10972800" y="44450"/>
            <a:ext cx="112217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A logo with text on it&#10;&#10;AI-generated content may be incorrect.">
            <a:extLst>
              <a:ext uri="{FF2B5EF4-FFF2-40B4-BE49-F238E27FC236}">
                <a16:creationId xmlns:a16="http://schemas.microsoft.com/office/drawing/2014/main" id="{F77A6F47-69A6-2FFF-0D56-8B6351D0931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1962" y="126538"/>
            <a:ext cx="1037892" cy="86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52400" y="167579"/>
            <a:ext cx="1828800" cy="1198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0685488" y="0"/>
            <a:ext cx="1434151" cy="1362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4" name="TextBox 2"/>
          <p:cNvSpPr>
            <a:spLocks noGrp="1" noChangeArrowheads="1"/>
          </p:cNvSpPr>
          <p:nvPr>
            <p:ph idx="1"/>
          </p:nvPr>
        </p:nvSpPr>
        <p:spPr>
          <a:xfrm>
            <a:off x="5486400" y="1524000"/>
            <a:ext cx="5943600" cy="4652964"/>
          </a:xfrm>
        </p:spPr>
        <p:txBody>
          <a:bodyPr/>
          <a:lstStyle/>
          <a:p>
            <a:pPr algn="just" eaLnBrk="1" hangingPunct="1">
              <a:spcBef>
                <a:spcPct val="0"/>
              </a:spcBef>
              <a:buFontTx/>
              <a:buNone/>
            </a:pPr>
            <a:r>
              <a:rPr lang="en-US" altLang="en-US" dirty="0">
                <a:latin typeface="Bookman Old Style" panose="02050604050505020204" pitchFamily="18" charset="0"/>
                <a:cs typeface="Times New Roman" panose="02020603050405020304" pitchFamily="18" charset="0"/>
              </a:rPr>
              <a:t>		</a:t>
            </a:r>
            <a:r>
              <a:rPr lang="en-US" altLang="en-US" sz="2400" dirty="0">
                <a:latin typeface="Open Sans"/>
                <a:cs typeface="Times New Roman" panose="02020603050405020304" pitchFamily="18" charset="0"/>
              </a:rPr>
              <a:t>26 January 2001,Bhuj Earthquake. nearly 400 school children who assembled for school functions.</a:t>
            </a:r>
            <a:endParaRPr lang="en-US" altLang="en-US" sz="2400" b="1" dirty="0">
              <a:latin typeface="Open Sans"/>
              <a:cs typeface="Times New Roman" panose="02020603050405020304" pitchFamily="18" charset="0"/>
            </a:endParaRPr>
          </a:p>
        </p:txBody>
      </p:sp>
      <p:sp>
        <p:nvSpPr>
          <p:cNvPr id="1048645" name="Rounded Rectangle 5"/>
          <p:cNvSpPr/>
          <p:nvPr/>
        </p:nvSpPr>
        <p:spPr>
          <a:xfrm>
            <a:off x="271962" y="3124200"/>
            <a:ext cx="4604838" cy="1600200"/>
          </a:xfrm>
          <a:prstGeom prst="roundRect">
            <a:avLst>
              <a:gd name="adj" fmla="val 50000"/>
            </a:avLst>
          </a:pr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4000" b="1" dirty="0">
                <a:solidFill>
                  <a:schemeClr val="tx1"/>
                </a:solidFill>
                <a:latin typeface="Open Sans"/>
                <a:cs typeface="Times New Roman" panose="02020603050405020304" pitchFamily="18" charset="0"/>
              </a:rPr>
              <a:t>SOME MAJOR INCIDENT</a:t>
            </a:r>
            <a:r>
              <a:rPr lang="en-US" sz="4000" b="1" u="sng" dirty="0">
                <a:solidFill>
                  <a:schemeClr val="tx1"/>
                </a:solidFill>
                <a:latin typeface="Open Sans"/>
              </a:rPr>
              <a:t> </a:t>
            </a:r>
            <a:endParaRPr lang="en-US" sz="4000" b="1" dirty="0">
              <a:solidFill>
                <a:schemeClr val="tx1"/>
              </a:solidFill>
              <a:latin typeface="Open Sans"/>
            </a:endParaRPr>
          </a:p>
        </p:txBody>
      </p:sp>
      <p:pic>
        <p:nvPicPr>
          <p:cNvPr id="2097169" name="Picture 1"/>
          <p:cNvPicPr>
            <a:picLocks noChangeAspect="1"/>
          </p:cNvPicPr>
          <p:nvPr/>
        </p:nvPicPr>
        <p:blipFill>
          <a:blip r:embed="rId2"/>
          <a:stretch>
            <a:fillRect/>
          </a:stretch>
        </p:blipFill>
        <p:spPr>
          <a:xfrm>
            <a:off x="6438900" y="3352800"/>
            <a:ext cx="4533900" cy="2415939"/>
          </a:xfrm>
          <a:prstGeom prst="rect">
            <a:avLst/>
          </a:prstGeom>
        </p:spPr>
      </p:pic>
      <p:pic>
        <p:nvPicPr>
          <p:cNvPr id="2" name="Picture 1" descr="A logo with a lion and a circle with a red ribbon&#10;&#10;AI-generated content may be incorrect.">
            <a:extLst>
              <a:ext uri="{FF2B5EF4-FFF2-40B4-BE49-F238E27FC236}">
                <a16:creationId xmlns:a16="http://schemas.microsoft.com/office/drawing/2014/main" id="{D33DA0F4-39EA-05C7-509B-702B8967824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18118" r="22639"/>
          <a:stretch>
            <a:fillRect/>
          </a:stretch>
        </p:blipFill>
        <p:spPr bwMode="auto">
          <a:xfrm>
            <a:off x="10972800" y="44450"/>
            <a:ext cx="112217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A logo with text on it&#10;&#10;AI-generated content may be incorrect.">
            <a:extLst>
              <a:ext uri="{FF2B5EF4-FFF2-40B4-BE49-F238E27FC236}">
                <a16:creationId xmlns:a16="http://schemas.microsoft.com/office/drawing/2014/main" id="{86F2E261-65B6-32A4-DBFA-44581292F1C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1962" y="126538"/>
            <a:ext cx="1037892" cy="86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52400" y="167579"/>
            <a:ext cx="1828800" cy="1198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10685488" y="0"/>
            <a:ext cx="1434151" cy="1362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1" name="Rectangle 2"/>
          <p:cNvSpPr/>
          <p:nvPr/>
        </p:nvSpPr>
        <p:spPr>
          <a:xfrm>
            <a:off x="4627378" y="1524000"/>
            <a:ext cx="7107422" cy="426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b="1" u="sng" dirty="0">
                <a:solidFill>
                  <a:schemeClr val="tx1"/>
                </a:solidFill>
                <a:latin typeface="Tw Cen MT" panose="020B0602020104020603" pitchFamily="34" charset="0"/>
              </a:rPr>
              <a:t> </a:t>
            </a:r>
          </a:p>
          <a:p>
            <a:pPr algn="just"/>
            <a:r>
              <a:rPr lang="en-US" sz="3200" dirty="0">
                <a:solidFill>
                  <a:schemeClr val="tx1"/>
                </a:solidFill>
                <a:latin typeface="Tw Cen MT" panose="020B0602020104020603" pitchFamily="34" charset="0"/>
              </a:rPr>
              <a:t>	</a:t>
            </a:r>
          </a:p>
          <a:p>
            <a:pPr algn="just"/>
            <a:r>
              <a:rPr lang="en-US" sz="3200" i="1" dirty="0">
                <a:solidFill>
                  <a:schemeClr val="tx1"/>
                </a:solidFill>
                <a:latin typeface="Tw Cen MT" panose="020B0602020104020603" pitchFamily="34" charset="0"/>
              </a:rPr>
              <a:t>“</a:t>
            </a:r>
            <a:r>
              <a:rPr lang="en-US" sz="2400" i="1" dirty="0">
                <a:solidFill>
                  <a:schemeClr val="tx1"/>
                </a:solidFill>
                <a:latin typeface="Open Sans"/>
              </a:rPr>
              <a:t>Disaster” </a:t>
            </a:r>
            <a:r>
              <a:rPr lang="en-US" sz="2400" dirty="0">
                <a:solidFill>
                  <a:schemeClr val="tx1"/>
                </a:solidFill>
                <a:latin typeface="Open Sans"/>
              </a:rPr>
              <a:t>means a </a:t>
            </a:r>
            <a:r>
              <a:rPr lang="en-US" sz="2400" b="1" dirty="0">
                <a:solidFill>
                  <a:srgbClr val="FF0000"/>
                </a:solidFill>
                <a:latin typeface="Open Sans"/>
              </a:rPr>
              <a:t>catastrophe</a:t>
            </a:r>
            <a:r>
              <a:rPr lang="en-US" sz="2400" dirty="0">
                <a:solidFill>
                  <a:schemeClr val="tx1"/>
                </a:solidFill>
                <a:latin typeface="Open Sans"/>
              </a:rPr>
              <a:t>, </a:t>
            </a:r>
            <a:r>
              <a:rPr lang="en-US" sz="2400" b="1" dirty="0">
                <a:solidFill>
                  <a:schemeClr val="tx1"/>
                </a:solidFill>
                <a:latin typeface="Open Sans"/>
              </a:rPr>
              <a:t>mishap</a:t>
            </a:r>
            <a:r>
              <a:rPr lang="en-US" sz="2400" dirty="0">
                <a:solidFill>
                  <a:schemeClr val="tx1"/>
                </a:solidFill>
                <a:latin typeface="Open Sans"/>
              </a:rPr>
              <a:t>, </a:t>
            </a:r>
            <a:r>
              <a:rPr lang="en-US" sz="2400" b="1" dirty="0">
                <a:solidFill>
                  <a:srgbClr val="00B050"/>
                </a:solidFill>
                <a:latin typeface="Open Sans"/>
              </a:rPr>
              <a:t>calamity</a:t>
            </a:r>
            <a:r>
              <a:rPr lang="en-US" sz="2400" dirty="0">
                <a:solidFill>
                  <a:schemeClr val="tx1"/>
                </a:solidFill>
                <a:latin typeface="Open Sans"/>
              </a:rPr>
              <a:t> or </a:t>
            </a:r>
            <a:r>
              <a:rPr lang="en-US" sz="2400" b="1" dirty="0">
                <a:solidFill>
                  <a:srgbClr val="7030A0"/>
                </a:solidFill>
                <a:latin typeface="Open Sans"/>
              </a:rPr>
              <a:t>grave</a:t>
            </a:r>
            <a:r>
              <a:rPr lang="en-US" sz="2400" dirty="0">
                <a:solidFill>
                  <a:schemeClr val="tx1"/>
                </a:solidFill>
                <a:latin typeface="Open Sans"/>
              </a:rPr>
              <a:t> </a:t>
            </a:r>
            <a:r>
              <a:rPr lang="en-US" sz="2400" b="1" dirty="0">
                <a:solidFill>
                  <a:srgbClr val="7030A0"/>
                </a:solidFill>
                <a:latin typeface="Open Sans"/>
              </a:rPr>
              <a:t>occurrence</a:t>
            </a:r>
            <a:r>
              <a:rPr lang="en-US" sz="2400" dirty="0">
                <a:solidFill>
                  <a:schemeClr val="tx1"/>
                </a:solidFill>
                <a:latin typeface="Open Sans"/>
              </a:rPr>
              <a:t> in any area, arising from natural or man made causes, or by accident or negligence which results in substantial loss of life or human suffering or damage to, and destruction of, property, or damage to, or degradation of, environment, and is of such a nature or magnitude as to be beyond the coping capacity of the community of the affected area.</a:t>
            </a:r>
          </a:p>
          <a:p>
            <a:pPr algn="r"/>
            <a:r>
              <a:rPr lang="en-US" sz="3200" b="1" dirty="0">
                <a:solidFill>
                  <a:schemeClr val="tx1"/>
                </a:solidFill>
                <a:latin typeface="Tw Cen MT" panose="020B0602020104020603" pitchFamily="34" charset="0"/>
              </a:rPr>
              <a:t>-DM Act 2005 Chapter I para 2(d)</a:t>
            </a:r>
          </a:p>
          <a:p>
            <a:pPr algn="just"/>
            <a:endParaRPr lang="en-US" sz="3200" dirty="0">
              <a:solidFill>
                <a:schemeClr val="tx1"/>
              </a:solidFill>
              <a:latin typeface="Tw Cen MT" panose="020B0602020104020603" pitchFamily="34" charset="0"/>
            </a:endParaRPr>
          </a:p>
          <a:p>
            <a:pPr algn="just"/>
            <a:endParaRPr lang="en-US" sz="3200" dirty="0">
              <a:solidFill>
                <a:schemeClr val="tx1"/>
              </a:solidFill>
              <a:latin typeface="Tw Cen MT" panose="020B0602020104020603" pitchFamily="34" charset="0"/>
            </a:endParaRPr>
          </a:p>
        </p:txBody>
      </p:sp>
      <p:sp>
        <p:nvSpPr>
          <p:cNvPr id="1048652" name="Rounded Rectangle 3"/>
          <p:cNvSpPr/>
          <p:nvPr/>
        </p:nvSpPr>
        <p:spPr>
          <a:xfrm>
            <a:off x="461897" y="2819400"/>
            <a:ext cx="3733800" cy="1371600"/>
          </a:xfrm>
          <a:prstGeom prst="roundRect">
            <a:avLst>
              <a:gd name="adj" fmla="val 50000"/>
            </a:avLst>
          </a:pr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Open Sans"/>
              </a:rPr>
              <a:t>Definition of Disaster </a:t>
            </a:r>
          </a:p>
        </p:txBody>
      </p:sp>
      <p:pic>
        <p:nvPicPr>
          <p:cNvPr id="2" name="Picture 1" descr="A logo with a lion and a circle with a red ribbon&#10;&#10;AI-generated content may be incorrect.">
            <a:extLst>
              <a:ext uri="{FF2B5EF4-FFF2-40B4-BE49-F238E27FC236}">
                <a16:creationId xmlns:a16="http://schemas.microsoft.com/office/drawing/2014/main" id="{884C18D6-AA63-6F0B-B505-034FA16EE3E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18118" r="22639"/>
          <a:stretch>
            <a:fillRect/>
          </a:stretch>
        </p:blipFill>
        <p:spPr bwMode="auto">
          <a:xfrm>
            <a:off x="10972800" y="44450"/>
            <a:ext cx="112217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A logo with text on it&#10;&#10;AI-generated content may be incorrect.">
            <a:extLst>
              <a:ext uri="{FF2B5EF4-FFF2-40B4-BE49-F238E27FC236}">
                <a16:creationId xmlns:a16="http://schemas.microsoft.com/office/drawing/2014/main" id="{AA659090-7EC3-F41C-DA66-C56D45CA537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1962" y="126538"/>
            <a:ext cx="1037892" cy="86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52400" y="167579"/>
            <a:ext cx="1828800" cy="1198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0685488" y="0"/>
            <a:ext cx="1434151" cy="1362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3" name="Rectangle 6"/>
          <p:cNvSpPr>
            <a:spLocks noGrp="1" noChangeArrowheads="1"/>
          </p:cNvSpPr>
          <p:nvPr>
            <p:ph type="subTitle" idx="1"/>
          </p:nvPr>
        </p:nvSpPr>
        <p:spPr>
          <a:xfrm>
            <a:off x="5791200" y="1524000"/>
            <a:ext cx="5791200" cy="4800600"/>
          </a:xfrm>
        </p:spPr>
        <p:txBody>
          <a:bodyPr>
            <a:normAutofit/>
          </a:bodyPr>
          <a:lstStyle/>
          <a:p>
            <a:pPr algn="just"/>
            <a:r>
              <a:rPr lang="en-US" sz="2800" dirty="0">
                <a:solidFill>
                  <a:schemeClr val="tx1"/>
                </a:solidFill>
                <a:latin typeface="Bookman Old Style" pitchFamily="18" charset="0"/>
              </a:rPr>
              <a:t>	</a:t>
            </a:r>
            <a:r>
              <a:rPr lang="en-US" dirty="0">
                <a:solidFill>
                  <a:schemeClr val="tx1"/>
                </a:solidFill>
                <a:latin typeface="Open Sans"/>
              </a:rPr>
              <a:t>Disaster is a severe disruption of ecological and psycho social situation which greatly exceeds the coping capacity of the affected community.</a:t>
            </a:r>
          </a:p>
          <a:p>
            <a:pPr algn="just"/>
            <a:r>
              <a:rPr lang="en-US" dirty="0">
                <a:solidFill>
                  <a:schemeClr val="tx1"/>
                </a:solidFill>
                <a:latin typeface="Open Sans"/>
              </a:rPr>
              <a:t>                                WHO, 1992 </a:t>
            </a:r>
          </a:p>
          <a:p>
            <a:pPr algn="just"/>
            <a:endParaRPr lang="en-US" sz="1800" dirty="0">
              <a:solidFill>
                <a:schemeClr val="tx1"/>
              </a:solidFill>
              <a:latin typeface="Bookman Old Style" pitchFamily="18" charset="0"/>
            </a:endParaRPr>
          </a:p>
        </p:txBody>
      </p:sp>
      <p:pic>
        <p:nvPicPr>
          <p:cNvPr id="2097173" name="Picture 3" descr="C:\Users\DEEP\Desktop\571e3a5e1900002e0056c1ea.gif"/>
          <p:cNvPicPr>
            <a:picLocks noChangeAspect="1" noChangeArrowheads="1" noCrop="1"/>
          </p:cNvPicPr>
          <p:nvPr/>
        </p:nvPicPr>
        <p:blipFill>
          <a:blip r:embed="rId2" cstate="print"/>
          <a:srcRect/>
          <a:stretch>
            <a:fillRect/>
          </a:stretch>
        </p:blipFill>
        <p:spPr bwMode="auto">
          <a:xfrm>
            <a:off x="7315200" y="3886203"/>
            <a:ext cx="3276600" cy="1981198"/>
          </a:xfrm>
          <a:prstGeom prst="rect">
            <a:avLst/>
          </a:prstGeom>
          <a:noFill/>
        </p:spPr>
      </p:pic>
      <p:sp>
        <p:nvSpPr>
          <p:cNvPr id="1048654" name="Rounded Rectangle 5"/>
          <p:cNvSpPr/>
          <p:nvPr/>
        </p:nvSpPr>
        <p:spPr>
          <a:xfrm>
            <a:off x="271962" y="3048000"/>
            <a:ext cx="4833438" cy="838203"/>
          </a:xfrm>
          <a:prstGeom prst="roundRect">
            <a:avLst>
              <a:gd name="adj" fmla="val 50000"/>
            </a:avLst>
          </a:pr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Open Sans"/>
              </a:rPr>
              <a:t>DISASTER</a:t>
            </a:r>
            <a:r>
              <a:rPr lang="en-US" sz="4000" b="1" u="sng" dirty="0">
                <a:solidFill>
                  <a:schemeClr val="bg1"/>
                </a:solidFill>
                <a:latin typeface="Bookman Old Style" panose="02050604050505020204" pitchFamily="18" charset="0"/>
              </a:rPr>
              <a:t> </a:t>
            </a:r>
            <a:endParaRPr lang="en-US" sz="4000" b="1" dirty="0">
              <a:solidFill>
                <a:schemeClr val="bg1"/>
              </a:solidFill>
              <a:latin typeface="Bookman Old Style" panose="02050604050505020204" pitchFamily="18" charset="0"/>
            </a:endParaRPr>
          </a:p>
        </p:txBody>
      </p:sp>
      <p:pic>
        <p:nvPicPr>
          <p:cNvPr id="2" name="Picture 1" descr="A logo with a lion and a circle with a red ribbon&#10;&#10;AI-generated content may be incorrect.">
            <a:extLst>
              <a:ext uri="{FF2B5EF4-FFF2-40B4-BE49-F238E27FC236}">
                <a16:creationId xmlns:a16="http://schemas.microsoft.com/office/drawing/2014/main" id="{7AD3543A-7CC8-F755-3AD3-ADDDA21244F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18118" r="22639"/>
          <a:stretch>
            <a:fillRect/>
          </a:stretch>
        </p:blipFill>
        <p:spPr bwMode="auto">
          <a:xfrm>
            <a:off x="10972800" y="44450"/>
            <a:ext cx="112217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A logo with text on it&#10;&#10;AI-generated content may be incorrect.">
            <a:extLst>
              <a:ext uri="{FF2B5EF4-FFF2-40B4-BE49-F238E27FC236}">
                <a16:creationId xmlns:a16="http://schemas.microsoft.com/office/drawing/2014/main" id="{4F0E524C-BD4A-1786-07C3-6F099E598AB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1962" y="126538"/>
            <a:ext cx="1037892" cy="86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52400" y="167579"/>
            <a:ext cx="1828800" cy="1198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10685488" y="0"/>
            <a:ext cx="1434151" cy="1362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7" name="Rounded Rectangle 5"/>
          <p:cNvSpPr/>
          <p:nvPr/>
        </p:nvSpPr>
        <p:spPr>
          <a:xfrm>
            <a:off x="361915" y="1219199"/>
            <a:ext cx="10945362" cy="2690562"/>
          </a:xfrm>
          <a:prstGeom prst="roundRect">
            <a:avLst>
              <a:gd name="adj" fmla="val 2457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13"/>
          <p:cNvGrpSpPr/>
          <p:nvPr/>
        </p:nvGrpSpPr>
        <p:grpSpPr>
          <a:xfrm>
            <a:off x="1676400" y="3124200"/>
            <a:ext cx="8763000" cy="1600200"/>
            <a:chOff x="152401" y="1676400"/>
            <a:chExt cx="8763000" cy="990600"/>
          </a:xfrm>
        </p:grpSpPr>
        <p:sp>
          <p:nvSpPr>
            <p:cNvPr id="1048658" name="Rectangle 14"/>
            <p:cNvSpPr/>
            <p:nvPr/>
          </p:nvSpPr>
          <p:spPr>
            <a:xfrm>
              <a:off x="2070101" y="1916716"/>
              <a:ext cx="6781799" cy="323898"/>
            </a:xfrm>
            <a:prstGeom prst="rect">
              <a:avLst/>
            </a:prstGeom>
          </p:spPr>
          <p:txBody>
            <a:bodyPr wrap="square">
              <a:spAutoFit/>
            </a:bodyPr>
            <a:lstStyle/>
            <a:p>
              <a:pPr marL="0" lvl="1" algn="just">
                <a:spcAft>
                  <a:spcPts val="1200"/>
                </a:spcAft>
              </a:pPr>
              <a:endParaRPr lang="en-US" sz="2800" dirty="0">
                <a:latin typeface="Bookman Old Style" panose="02050604050505020204" pitchFamily="18" charset="0"/>
              </a:endParaRPr>
            </a:p>
          </p:txBody>
        </p:sp>
        <p:sp>
          <p:nvSpPr>
            <p:cNvPr id="1048660" name="Rounded Rectangle 16"/>
            <p:cNvSpPr/>
            <p:nvPr/>
          </p:nvSpPr>
          <p:spPr>
            <a:xfrm>
              <a:off x="152401" y="1676400"/>
              <a:ext cx="8763000" cy="990600"/>
            </a:xfrm>
            <a:prstGeom prst="roundRect">
              <a:avLst>
                <a:gd name="adj" fmla="val 2457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17"/>
          <p:cNvGrpSpPr/>
          <p:nvPr/>
        </p:nvGrpSpPr>
        <p:grpSpPr>
          <a:xfrm>
            <a:off x="1612899" y="4724400"/>
            <a:ext cx="8763000" cy="1676400"/>
            <a:chOff x="152401" y="1676400"/>
            <a:chExt cx="8763000" cy="990600"/>
          </a:xfrm>
        </p:grpSpPr>
        <p:sp>
          <p:nvSpPr>
            <p:cNvPr id="1048661" name="Rectangle 18"/>
            <p:cNvSpPr/>
            <p:nvPr/>
          </p:nvSpPr>
          <p:spPr>
            <a:xfrm>
              <a:off x="2070101" y="1766455"/>
              <a:ext cx="6781799" cy="309175"/>
            </a:xfrm>
            <a:prstGeom prst="rect">
              <a:avLst/>
            </a:prstGeom>
          </p:spPr>
          <p:txBody>
            <a:bodyPr wrap="square">
              <a:spAutoFit/>
            </a:bodyPr>
            <a:lstStyle/>
            <a:p>
              <a:pPr marL="0" lvl="1" algn="just">
                <a:spcAft>
                  <a:spcPts val="1200"/>
                </a:spcAft>
              </a:pPr>
              <a:endParaRPr lang="en-US" sz="2800" b="1" dirty="0">
                <a:solidFill>
                  <a:srgbClr val="C00000"/>
                </a:solidFill>
                <a:latin typeface="Bookman Old Style" panose="02050604050505020204" pitchFamily="18" charset="0"/>
              </a:endParaRPr>
            </a:p>
          </p:txBody>
        </p:sp>
        <p:sp>
          <p:nvSpPr>
            <p:cNvPr id="1048663" name="Rounded Rectangle 20"/>
            <p:cNvSpPr/>
            <p:nvPr/>
          </p:nvSpPr>
          <p:spPr>
            <a:xfrm>
              <a:off x="152401" y="1676400"/>
              <a:ext cx="8763000" cy="990600"/>
            </a:xfrm>
            <a:prstGeom prst="roundRect">
              <a:avLst>
                <a:gd name="adj" fmla="val 2457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8664" name="Rounded Rectangle 25"/>
          <p:cNvSpPr/>
          <p:nvPr/>
        </p:nvSpPr>
        <p:spPr>
          <a:xfrm>
            <a:off x="271962" y="1828800"/>
            <a:ext cx="4038600" cy="3124200"/>
          </a:xfrm>
          <a:prstGeom prst="roundRect">
            <a:avLst>
              <a:gd name="adj" fmla="val 50000"/>
            </a:avLst>
          </a:pr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4000" b="1" dirty="0">
                <a:solidFill>
                  <a:schemeClr val="tx1"/>
                </a:solidFill>
                <a:latin typeface="Open Sans"/>
                <a:cs typeface="Arial" pitchFamily="34" charset="0"/>
              </a:rPr>
              <a:t>India’s vulnerability profile to disaster</a:t>
            </a:r>
            <a:endParaRPr lang="en-US" sz="4000" dirty="0">
              <a:solidFill>
                <a:schemeClr val="tx1"/>
              </a:solidFill>
              <a:latin typeface="Open Sans"/>
            </a:endParaRPr>
          </a:p>
        </p:txBody>
      </p:sp>
      <p:pic>
        <p:nvPicPr>
          <p:cNvPr id="2" name="Picture 1" descr="A logo with a lion and a circle with a red ribbon&#10;&#10;AI-generated content may be incorrect.">
            <a:extLst>
              <a:ext uri="{FF2B5EF4-FFF2-40B4-BE49-F238E27FC236}">
                <a16:creationId xmlns:a16="http://schemas.microsoft.com/office/drawing/2014/main" id="{1ED1AADD-027E-E494-61A3-C18434D6DA4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18118" r="22639"/>
          <a:stretch>
            <a:fillRect/>
          </a:stretch>
        </p:blipFill>
        <p:spPr bwMode="auto">
          <a:xfrm>
            <a:off x="10972800" y="44450"/>
            <a:ext cx="112217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A logo with text on it&#10;&#10;AI-generated content may be incorrect.">
            <a:extLst>
              <a:ext uri="{FF2B5EF4-FFF2-40B4-BE49-F238E27FC236}">
                <a16:creationId xmlns:a16="http://schemas.microsoft.com/office/drawing/2014/main" id="{E1584AFE-476D-D976-E895-B3AE5F3C81A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1962" y="126538"/>
            <a:ext cx="1037892" cy="86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52400" y="167579"/>
            <a:ext cx="1828800" cy="1198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0685488" y="0"/>
            <a:ext cx="1434151" cy="1362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400515" y="1828800"/>
            <a:ext cx="7486685" cy="2616101"/>
          </a:xfrm>
          <a:prstGeom prst="rect">
            <a:avLst/>
          </a:prstGeom>
        </p:spPr>
        <p:txBody>
          <a:bodyPr wrap="square">
            <a:spAutoFit/>
          </a:bodyPr>
          <a:lstStyle/>
          <a:p>
            <a:pPr marL="0" lvl="1" algn="just">
              <a:spcAft>
                <a:spcPts val="1200"/>
              </a:spcAft>
            </a:pPr>
            <a:r>
              <a:rPr lang="en-US" sz="2400" dirty="0">
                <a:latin typeface="Open Sans"/>
              </a:rPr>
              <a:t>58.6% of the landmass is prone to earthquakes of moderate to very high intensity. 12% of these is vulnerable to severe earthquake. </a:t>
            </a:r>
          </a:p>
          <a:p>
            <a:pPr marL="0" lvl="1" algn="just">
              <a:spcAft>
                <a:spcPts val="1200"/>
              </a:spcAft>
            </a:pPr>
            <a:r>
              <a:rPr lang="en-US" sz="2400" dirty="0">
                <a:latin typeface="Open Sans"/>
              </a:rPr>
              <a:t>68% of the cultivable area is vulnerable to Drought.</a:t>
            </a:r>
          </a:p>
          <a:p>
            <a:pPr marL="0" lvl="1" algn="just">
              <a:spcAft>
                <a:spcPts val="1200"/>
              </a:spcAft>
            </a:pPr>
            <a:r>
              <a:rPr lang="en-IN" sz="2400" dirty="0">
                <a:latin typeface="Open Sans"/>
                <a:cs typeface="Arial" pitchFamily="34" charset="0"/>
              </a:rPr>
              <a:t>Over 40 million hectares (12% of land) is prone to Floods &amp; River Erosion.</a:t>
            </a:r>
            <a:endParaRPr lang="en-US" sz="2400" b="1" dirty="0">
              <a:solidFill>
                <a:srgbClr val="C00000"/>
              </a:solidFill>
              <a:latin typeface="Open Sans"/>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down)">
                                      <p:cBhvr>
                                        <p:cTn id="7" dur="580">
                                          <p:stCondLst>
                                            <p:cond delay="0"/>
                                          </p:stCondLst>
                                        </p:cTn>
                                        <p:tgtEl>
                                          <p:spTgt spid="80"/>
                                        </p:tgtEl>
                                      </p:cBhvr>
                                    </p:animEffect>
                                    <p:anim calcmode="lin" valueType="num">
                                      <p:cBhvr>
                                        <p:cTn id="8" dur="1822" tmFilter="0,0; 0.14,0.36; 0.43,0.73; 0.71,0.91; 1.0,1.0">
                                          <p:stCondLst>
                                            <p:cond delay="0"/>
                                          </p:stCondLst>
                                        </p:cTn>
                                        <p:tgtEl>
                                          <p:spTgt spid="8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0"/>
                                        </p:tgtEl>
                                        <p:attrNameLst>
                                          <p:attrName>ppt_y</p:attrName>
                                        </p:attrNameLst>
                                      </p:cBhvr>
                                      <p:tavLst>
                                        <p:tav tm="0" fmla="#ppt_y-sin(pi*$)/81">
                                          <p:val>
                                            <p:fltVal val="0"/>
                                          </p:val>
                                        </p:tav>
                                        <p:tav tm="100000">
                                          <p:val>
                                            <p:fltVal val="1"/>
                                          </p:val>
                                        </p:tav>
                                      </p:tavLst>
                                    </p:anim>
                                    <p:animScale>
                                      <p:cBhvr>
                                        <p:cTn id="13" dur="26">
                                          <p:stCondLst>
                                            <p:cond delay="650"/>
                                          </p:stCondLst>
                                        </p:cTn>
                                        <p:tgtEl>
                                          <p:spTgt spid="80"/>
                                        </p:tgtEl>
                                      </p:cBhvr>
                                      <p:to x="100000" y="60000"/>
                                    </p:animScale>
                                    <p:animScale>
                                      <p:cBhvr>
                                        <p:cTn id="14" dur="166" decel="50000">
                                          <p:stCondLst>
                                            <p:cond delay="676"/>
                                          </p:stCondLst>
                                        </p:cTn>
                                        <p:tgtEl>
                                          <p:spTgt spid="80"/>
                                        </p:tgtEl>
                                      </p:cBhvr>
                                      <p:to x="100000" y="100000"/>
                                    </p:animScale>
                                    <p:animScale>
                                      <p:cBhvr>
                                        <p:cTn id="15" dur="26">
                                          <p:stCondLst>
                                            <p:cond delay="1312"/>
                                          </p:stCondLst>
                                        </p:cTn>
                                        <p:tgtEl>
                                          <p:spTgt spid="80"/>
                                        </p:tgtEl>
                                      </p:cBhvr>
                                      <p:to x="100000" y="80000"/>
                                    </p:animScale>
                                    <p:animScale>
                                      <p:cBhvr>
                                        <p:cTn id="16" dur="166" decel="50000">
                                          <p:stCondLst>
                                            <p:cond delay="1338"/>
                                          </p:stCondLst>
                                        </p:cTn>
                                        <p:tgtEl>
                                          <p:spTgt spid="80"/>
                                        </p:tgtEl>
                                      </p:cBhvr>
                                      <p:to x="100000" y="100000"/>
                                    </p:animScale>
                                    <p:animScale>
                                      <p:cBhvr>
                                        <p:cTn id="17" dur="26">
                                          <p:stCondLst>
                                            <p:cond delay="1642"/>
                                          </p:stCondLst>
                                        </p:cTn>
                                        <p:tgtEl>
                                          <p:spTgt spid="80"/>
                                        </p:tgtEl>
                                      </p:cBhvr>
                                      <p:to x="100000" y="90000"/>
                                    </p:animScale>
                                    <p:animScale>
                                      <p:cBhvr>
                                        <p:cTn id="18" dur="166" decel="50000">
                                          <p:stCondLst>
                                            <p:cond delay="1668"/>
                                          </p:stCondLst>
                                        </p:cTn>
                                        <p:tgtEl>
                                          <p:spTgt spid="80"/>
                                        </p:tgtEl>
                                      </p:cBhvr>
                                      <p:to x="100000" y="100000"/>
                                    </p:animScale>
                                    <p:animScale>
                                      <p:cBhvr>
                                        <p:cTn id="19" dur="26">
                                          <p:stCondLst>
                                            <p:cond delay="1808"/>
                                          </p:stCondLst>
                                        </p:cTn>
                                        <p:tgtEl>
                                          <p:spTgt spid="80"/>
                                        </p:tgtEl>
                                      </p:cBhvr>
                                      <p:to x="100000" y="95000"/>
                                    </p:animScale>
                                    <p:animScale>
                                      <p:cBhvr>
                                        <p:cTn id="20" dur="166" decel="50000">
                                          <p:stCondLst>
                                            <p:cond delay="1834"/>
                                          </p:stCondLst>
                                        </p:cTn>
                                        <p:tgtEl>
                                          <p:spTgt spid="80"/>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81"/>
                                        </p:tgtEl>
                                        <p:attrNameLst>
                                          <p:attrName>style.visibility</p:attrName>
                                        </p:attrNameLst>
                                      </p:cBhvr>
                                      <p:to>
                                        <p:strVal val="visible"/>
                                      </p:to>
                                    </p:set>
                                    <p:animEffect transition="in" filter="wipe(down)">
                                      <p:cBhvr>
                                        <p:cTn id="25" dur="580">
                                          <p:stCondLst>
                                            <p:cond delay="0"/>
                                          </p:stCondLst>
                                        </p:cTn>
                                        <p:tgtEl>
                                          <p:spTgt spid="81"/>
                                        </p:tgtEl>
                                      </p:cBhvr>
                                    </p:animEffect>
                                    <p:anim calcmode="lin" valueType="num">
                                      <p:cBhvr>
                                        <p:cTn id="26" dur="1822" tmFilter="0,0; 0.14,0.36; 0.43,0.73; 0.71,0.91; 1.0,1.0">
                                          <p:stCondLst>
                                            <p:cond delay="0"/>
                                          </p:stCondLst>
                                        </p:cTn>
                                        <p:tgtEl>
                                          <p:spTgt spid="81"/>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81"/>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81"/>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81"/>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81"/>
                                        </p:tgtEl>
                                        <p:attrNameLst>
                                          <p:attrName>ppt_y</p:attrName>
                                        </p:attrNameLst>
                                      </p:cBhvr>
                                      <p:tavLst>
                                        <p:tav tm="0" fmla="#ppt_y-sin(pi*$)/81">
                                          <p:val>
                                            <p:fltVal val="0"/>
                                          </p:val>
                                        </p:tav>
                                        <p:tav tm="100000">
                                          <p:val>
                                            <p:fltVal val="1"/>
                                          </p:val>
                                        </p:tav>
                                      </p:tavLst>
                                    </p:anim>
                                    <p:animScale>
                                      <p:cBhvr>
                                        <p:cTn id="31" dur="26">
                                          <p:stCondLst>
                                            <p:cond delay="650"/>
                                          </p:stCondLst>
                                        </p:cTn>
                                        <p:tgtEl>
                                          <p:spTgt spid="81"/>
                                        </p:tgtEl>
                                      </p:cBhvr>
                                      <p:to x="100000" y="60000"/>
                                    </p:animScale>
                                    <p:animScale>
                                      <p:cBhvr>
                                        <p:cTn id="32" dur="166" decel="50000">
                                          <p:stCondLst>
                                            <p:cond delay="676"/>
                                          </p:stCondLst>
                                        </p:cTn>
                                        <p:tgtEl>
                                          <p:spTgt spid="81"/>
                                        </p:tgtEl>
                                      </p:cBhvr>
                                      <p:to x="100000" y="100000"/>
                                    </p:animScale>
                                    <p:animScale>
                                      <p:cBhvr>
                                        <p:cTn id="33" dur="26">
                                          <p:stCondLst>
                                            <p:cond delay="1312"/>
                                          </p:stCondLst>
                                        </p:cTn>
                                        <p:tgtEl>
                                          <p:spTgt spid="81"/>
                                        </p:tgtEl>
                                      </p:cBhvr>
                                      <p:to x="100000" y="80000"/>
                                    </p:animScale>
                                    <p:animScale>
                                      <p:cBhvr>
                                        <p:cTn id="34" dur="166" decel="50000">
                                          <p:stCondLst>
                                            <p:cond delay="1338"/>
                                          </p:stCondLst>
                                        </p:cTn>
                                        <p:tgtEl>
                                          <p:spTgt spid="81"/>
                                        </p:tgtEl>
                                      </p:cBhvr>
                                      <p:to x="100000" y="100000"/>
                                    </p:animScale>
                                    <p:animScale>
                                      <p:cBhvr>
                                        <p:cTn id="35" dur="26">
                                          <p:stCondLst>
                                            <p:cond delay="1642"/>
                                          </p:stCondLst>
                                        </p:cTn>
                                        <p:tgtEl>
                                          <p:spTgt spid="81"/>
                                        </p:tgtEl>
                                      </p:cBhvr>
                                      <p:to x="100000" y="90000"/>
                                    </p:animScale>
                                    <p:animScale>
                                      <p:cBhvr>
                                        <p:cTn id="36" dur="166" decel="50000">
                                          <p:stCondLst>
                                            <p:cond delay="1668"/>
                                          </p:stCondLst>
                                        </p:cTn>
                                        <p:tgtEl>
                                          <p:spTgt spid="81"/>
                                        </p:tgtEl>
                                      </p:cBhvr>
                                      <p:to x="100000" y="100000"/>
                                    </p:animScale>
                                    <p:animScale>
                                      <p:cBhvr>
                                        <p:cTn id="37" dur="26">
                                          <p:stCondLst>
                                            <p:cond delay="1808"/>
                                          </p:stCondLst>
                                        </p:cTn>
                                        <p:tgtEl>
                                          <p:spTgt spid="81"/>
                                        </p:tgtEl>
                                      </p:cBhvr>
                                      <p:to x="100000" y="95000"/>
                                    </p:animScale>
                                    <p:animScale>
                                      <p:cBhvr>
                                        <p:cTn id="38" dur="166" decel="50000">
                                          <p:stCondLst>
                                            <p:cond delay="1834"/>
                                          </p:stCondLst>
                                        </p:cTn>
                                        <p:tgtEl>
                                          <p:spTgt spid="8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 Boardroom</Template>
  <TotalTime>849</TotalTime>
  <Words>1302</Words>
  <Application>Microsoft Office PowerPoint</Application>
  <PresentationFormat>Widescreen</PresentationFormat>
  <Paragraphs>234</Paragraphs>
  <Slides>37</Slides>
  <Notes>2</Notes>
  <HiddenSlides>1</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37</vt:i4>
      </vt:variant>
    </vt:vector>
  </HeadingPairs>
  <TitlesOfParts>
    <vt:vector size="50" baseType="lpstr">
      <vt:lpstr>Arial</vt:lpstr>
      <vt:lpstr>Arial Narrow</vt:lpstr>
      <vt:lpstr>Bookman Old Style</vt:lpstr>
      <vt:lpstr>Calibri</vt:lpstr>
      <vt:lpstr>Calibri Light</vt:lpstr>
      <vt:lpstr>Open Sans</vt:lpstr>
      <vt:lpstr>Open Sans</vt:lpstr>
      <vt:lpstr>Open Sans SemiBold</vt:lpstr>
      <vt:lpstr>Times New Roman</vt:lpstr>
      <vt:lpstr>Tw Cen MT</vt:lpstr>
      <vt:lpstr>Verdana</vt:lpstr>
      <vt:lpstr>Wingdings</vt:lpstr>
      <vt:lpstr>Office Theme</vt:lpstr>
      <vt:lpstr>PowerPoint Presentation</vt:lpstr>
      <vt:lpstr>PowerPoint Presentation</vt:lpstr>
      <vt:lpstr>PowerPoint Presentation</vt:lpstr>
      <vt:lpstr>PowerPoint Presentation</vt:lpstr>
      <vt:lpstr> Fire Tragedy in KUMBAKONNAM, Tamilnadu On 16/07/2004  A deadly fire raged through Lord Krishna School killing 94 children, all below the age of 11 years.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Recovery and Reconstruction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Any Question</vt:lpstr>
      <vt:lpstr>Evaluation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DISASTER</dc:title>
  <dc:creator>SI Pankaj kumar</dc:creator>
  <cp:lastModifiedBy>NDRF ACADEMY</cp:lastModifiedBy>
  <cp:revision>35</cp:revision>
  <dcterms:created xsi:type="dcterms:W3CDTF">2006-08-15T13:00:00Z</dcterms:created>
  <dcterms:modified xsi:type="dcterms:W3CDTF">2026-01-07T11:00:30Z</dcterms:modified>
</cp:coreProperties>
</file>