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91" r:id="rId5"/>
    <p:sldId id="290" r:id="rId6"/>
    <p:sldId id="292" r:id="rId7"/>
    <p:sldId id="293" r:id="rId8"/>
    <p:sldId id="294" r:id="rId9"/>
    <p:sldId id="295" r:id="rId10"/>
    <p:sldId id="296" r:id="rId11"/>
    <p:sldId id="320" r:id="rId12"/>
    <p:sldId id="321" r:id="rId13"/>
    <p:sldId id="322" r:id="rId14"/>
    <p:sldId id="298" r:id="rId15"/>
    <p:sldId id="319" r:id="rId16"/>
    <p:sldId id="1188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88FF3-57AF-46EF-B986-2DC984EC6AD7}">
  <a:tblStyle styleId="{E2D88FF3-57AF-46EF-B986-2DC984EC6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47" d="100"/>
          <a:sy n="47" d="100"/>
        </p:scale>
        <p:origin x="9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33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25707" y="-53559"/>
            <a:ext cx="12417707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1"/>
            <a:ext cx="9809469" cy="242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09691" y="2539280"/>
            <a:ext cx="9239109" cy="19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Open sans"/>
              </a:rPr>
              <a:t>IMPORTANCE OF FOREST FIRE SAFETY IN RURAL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Open sans"/>
              </a:rPr>
              <a:t>&amp; FOREST</a:t>
            </a:r>
            <a:endParaRPr lang="en-IN" sz="4000" b="1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3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5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72DE05F7-A316-BCFB-21C7-D4C3F323EFCD}"/>
              </a:ext>
            </a:extLst>
          </p:cNvPr>
          <p:cNvSpPr txBox="1"/>
          <p:nvPr/>
        </p:nvSpPr>
        <p:spPr>
          <a:xfrm>
            <a:off x="6301946" y="5642762"/>
            <a:ext cx="5914734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Sachin Chauhan,2IC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297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CAUSES OF </a:t>
            </a:r>
          </a:p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FIRE IN RURAL AREA</a:t>
            </a:r>
            <a:br>
              <a:rPr lang="en-IN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55128" y="2387297"/>
            <a:ext cx="7439890" cy="352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Thatched roofs.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Gas cylinder explosions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 Negligence of fire safety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Less number of fire departments for the population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297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CAUSES OF </a:t>
            </a:r>
          </a:p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FIRE IN RURAL AREA</a:t>
            </a:r>
            <a:br>
              <a:rPr lang="en-IN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55128" y="2387297"/>
            <a:ext cx="7439890" cy="309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Firecrackers and industrial establishments </a:t>
            </a:r>
            <a:endParaRPr lang="en-IN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 Stacking of timber and wood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Electrical short-circuit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Bonfires in winter </a:t>
            </a:r>
            <a:endParaRPr lang="en-IN" sz="28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73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0"/>
            <a:ext cx="7694588" cy="6858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371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PREVENTION STRATEGY OF FIRE</a:t>
            </a:r>
          </a:p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 IN RURAL AREA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55128" y="2387297"/>
            <a:ext cx="7439890" cy="352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endParaRPr lang="en-US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Volunteers and community helpers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Public education in schools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Public education to women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IN" sz="2800" dirty="0">
              <a:latin typeface="Open san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Industrial fire safety in rural areas</a:t>
            </a:r>
            <a:endParaRPr lang="en-IN" sz="28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4918" y="0"/>
            <a:ext cx="1387082" cy="144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97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4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71115" y="1326996"/>
            <a:ext cx="7439890" cy="430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endParaRPr lang="en-US" sz="2800" dirty="0">
              <a:latin typeface="Open sa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Effects of forest fire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Promotion of fire safety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Necessity to prevent forest fire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Strategy to prevent forest fire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Causes of fire in rural area</a:t>
            </a:r>
            <a:endParaRPr lang="en-IN" sz="2800" dirty="0">
              <a:latin typeface="Open sa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Prevention strategy of fire in rural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49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2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4052325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1.How many Effects of forest fire ?</a:t>
            </a:r>
          </a:p>
          <a:p>
            <a:r>
              <a:rPr lang="en-US" sz="2800" dirty="0">
                <a:solidFill>
                  <a:srgbClr val="C00000"/>
                </a:solidFill>
                <a:latin typeface="Open sans"/>
                <a:ea typeface="Verdana" panose="020B0604030504040204" pitchFamily="34" charset="0"/>
              </a:rPr>
              <a:t>Ans-06</a:t>
            </a:r>
          </a:p>
          <a:p>
            <a:endParaRPr lang="en-US" sz="2800" dirty="0">
              <a:latin typeface="Open sans"/>
              <a:ea typeface="Verdana" panose="020B0604030504040204" pitchFamily="34" charset="0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2.</a:t>
            </a:r>
            <a:r>
              <a:rPr lang="en-US" altLang="en-US" sz="2800" dirty="0">
                <a:solidFill>
                  <a:srgbClr val="1F1F1F"/>
                </a:solidFill>
                <a:latin typeface="Open sans"/>
                <a:ea typeface="Verdana" panose="020B0604030504040204" pitchFamily="34" charset="0"/>
              </a:rPr>
              <a:t> What types of fire systems include a controlled combustion program?</a:t>
            </a:r>
            <a:r>
              <a:rPr lang="en-US" altLang="en-US" sz="2800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C00000"/>
                </a:solidFill>
                <a:latin typeface="Open sans"/>
                <a:ea typeface="Verdana" panose="020B0604030504040204" pitchFamily="34" charset="0"/>
              </a:rPr>
              <a:t>Ans</a:t>
            </a:r>
            <a:r>
              <a:rPr lang="en-US" sz="2800" dirty="0">
                <a:solidFill>
                  <a:srgbClr val="C00000"/>
                </a:solidFill>
                <a:latin typeface="Open sans"/>
                <a:ea typeface="Verdana" panose="020B0604030504040204" pitchFamily="34" charset="0"/>
              </a:rPr>
              <a:t>- Promotion of fire safety</a:t>
            </a:r>
            <a:endParaRPr lang="en-IN" sz="2800" dirty="0">
              <a:solidFill>
                <a:srgbClr val="C00000"/>
              </a:solidFill>
              <a:latin typeface="Open sans"/>
              <a:ea typeface="Verdana" panose="020B0604030504040204" pitchFamily="34" charset="0"/>
            </a:endParaRPr>
          </a:p>
          <a:p>
            <a:pPr lvl="0"/>
            <a:endParaRPr lang="en-US" altLang="en-US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endParaRPr lang="en-IN" sz="2800" dirty="0">
              <a:latin typeface="Open sans"/>
              <a:ea typeface="Verdana" panose="020B060403050404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 </a:t>
            </a:r>
            <a:endParaRPr lang="en-IN" sz="28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18"/>
            <a:ext cx="1387082" cy="149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9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16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1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238314" y="1474963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533292" y="1735015"/>
            <a:ext cx="6283570" cy="566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Effects of forest fire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Promotion of fire safety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Necessity to prevent forest fire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Strategy to prevent forest fire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Causes of fire in rural area</a:t>
            </a:r>
            <a:endParaRPr lang="en-IN" dirty="0">
              <a:solidFill>
                <a:schemeClr val="tx1"/>
              </a:solidFill>
              <a:latin typeface="Open sans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Prevention strategy of fire in rural area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92369" y="2828930"/>
            <a:ext cx="40092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Upon completing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of this lesson, </a:t>
            </a: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you will be able to :-</a:t>
            </a:r>
            <a:endParaRPr sz="1200" dirty="0">
              <a:latin typeface="Open Sans"/>
              <a:cs typeface="Times New Roman" pitchFamily="18" charset="0"/>
            </a:endParaRPr>
          </a:p>
        </p:txBody>
      </p:sp>
      <p:sp>
        <p:nvSpPr>
          <p:cNvPr id="11" name="Google Shape;123;p16"/>
          <p:cNvSpPr txBox="1">
            <a:spLocks/>
          </p:cNvSpPr>
          <p:nvPr/>
        </p:nvSpPr>
        <p:spPr>
          <a:xfrm>
            <a:off x="4927873" y="5742432"/>
            <a:ext cx="6026294" cy="151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just">
              <a:lnSpc>
                <a:spcPct val="100000"/>
              </a:lnSpc>
              <a:spcBef>
                <a:spcPts val="0"/>
              </a:spcBef>
              <a:buSzPts val="3200"/>
              <a:buFont typeface="Noto Sans Symbols"/>
              <a:buChar char="▪"/>
            </a:pPr>
            <a:endParaRPr lang="en-US" dirty="0">
              <a:latin typeface="Open Sans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468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5017477" y="1418666"/>
            <a:ext cx="6842014" cy="478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>
                <a:latin typeface="Open sans"/>
              </a:rPr>
              <a:t>Environmental damage+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>
                <a:latin typeface="Open sans"/>
              </a:rPr>
              <a:t> Impact on livelihoods</a:t>
            </a:r>
            <a:endParaRPr lang="en-IN" dirty="0">
              <a:latin typeface="Open sans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>
                <a:latin typeface="Open sans"/>
              </a:rPr>
              <a:t>Health concerns</a:t>
            </a:r>
            <a:endParaRPr lang="en-IN" dirty="0">
              <a:latin typeface="Open sans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>
                <a:latin typeface="Open sans"/>
              </a:rPr>
              <a:t>Property damage</a:t>
            </a:r>
            <a:endParaRPr lang="en-IN" dirty="0">
              <a:latin typeface="Open sans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>
                <a:latin typeface="Open sans"/>
              </a:rPr>
              <a:t>Wildlife displacement</a:t>
            </a:r>
            <a:endParaRPr lang="en-IN" dirty="0">
              <a:latin typeface="Open sans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>
                <a:latin typeface="Open sans"/>
              </a:rPr>
              <a:t>Climate change impact</a:t>
            </a:r>
            <a:endParaRPr lang="en-IN" dirty="0">
              <a:latin typeface="Open sans"/>
            </a:endParaRPr>
          </a:p>
        </p:txBody>
      </p:sp>
      <p:sp>
        <p:nvSpPr>
          <p:cNvPr id="7" name="Google Shape;112;p15"/>
          <p:cNvSpPr txBox="1">
            <a:spLocks noGrp="1"/>
          </p:cNvSpPr>
          <p:nvPr>
            <p:ph type="title"/>
          </p:nvPr>
        </p:nvSpPr>
        <p:spPr>
          <a:xfrm>
            <a:off x="166255" y="2121877"/>
            <a:ext cx="4065776" cy="155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C00000"/>
              </a:buClr>
              <a:buSzPts val="4000"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EFFECTS OF FOREST FIRE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4083866" y="71998"/>
            <a:ext cx="8108134" cy="6786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 dirty="0">
              <a:latin typeface="Open Sans"/>
            </a:endParaRPr>
          </a:p>
        </p:txBody>
      </p:sp>
      <p:sp>
        <p:nvSpPr>
          <p:cNvPr id="138" name="Line"/>
          <p:cNvSpPr/>
          <p:nvPr/>
        </p:nvSpPr>
        <p:spPr>
          <a:xfrm>
            <a:off x="3772115" y="1809824"/>
            <a:ext cx="8505593" cy="391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57D3D-A34C-B441-274D-AA203D4717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863" y="5852488"/>
            <a:ext cx="641637" cy="276260"/>
          </a:xfrm>
          <a:prstGeom prst="rect">
            <a:avLst/>
          </a:prstGeom>
        </p:spPr>
      </p:pic>
      <p:sp>
        <p:nvSpPr>
          <p:cNvPr id="14" name="Duties of…"/>
          <p:cNvSpPr txBox="1"/>
          <p:nvPr/>
        </p:nvSpPr>
        <p:spPr>
          <a:xfrm>
            <a:off x="138398" y="2626709"/>
            <a:ext cx="3724569" cy="19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PROMOTION OF FIRE SAFETY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5" name="Ensure your safety and the safety of your crew, the patient, and bystanders…"/>
          <p:cNvSpPr txBox="1"/>
          <p:nvPr/>
        </p:nvSpPr>
        <p:spPr>
          <a:xfrm>
            <a:off x="4251776" y="2216576"/>
            <a:ext cx="7752656" cy="451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  <a:ea typeface="Verdana" panose="020B0604030504040204" pitchFamily="34" charset="0"/>
              </a:rPr>
              <a:t>Public awareness campaigns:</a:t>
            </a:r>
            <a:endParaRPr lang="en-IN" sz="2400" b="1" dirty="0">
              <a:latin typeface="Open sans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/>
                <a:ea typeface="Verdana" panose="020B0604030504040204" pitchFamily="34" charset="0"/>
                <a:cs typeface="Arial" panose="020B0604020202020204" pitchFamily="34" charset="0"/>
              </a:rPr>
              <a:t>Educating residents about fire risks, proper fire management practices, and reporting potential fire hazards</a:t>
            </a:r>
            <a:endParaRPr lang="en-IN" sz="2400" dirty="0">
              <a:latin typeface="Open sans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Open sans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IN" sz="2400" dirty="0">
              <a:solidFill>
                <a:srgbClr val="FF0000"/>
              </a:solidFill>
              <a:latin typeface="Open sans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Open sans"/>
                <a:ea typeface="Verdana" panose="020B0604030504040204" pitchFamily="34" charset="0"/>
                <a:cs typeface="Arial" panose="020B0604020202020204" pitchFamily="34" charset="0"/>
              </a:rPr>
              <a:t>Controlled burning programs:</a:t>
            </a:r>
            <a:endParaRPr lang="en-IN" sz="2400" b="1" dirty="0">
              <a:latin typeface="Open sans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/>
                <a:ea typeface="Verdana" panose="020B0604030504040204" pitchFamily="34" charset="0"/>
                <a:cs typeface="Arial" panose="020B0604020202020204" pitchFamily="34" charset="0"/>
              </a:rPr>
              <a:t>Implementing prescribed burns under controlled conditions to reduce fuel buildup in forests</a:t>
            </a:r>
            <a:endParaRPr lang="en-IN" sz="2400" dirty="0">
              <a:latin typeface="Open sans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Open sans"/>
                <a:ea typeface="Verdana" panose="020B0604030504040204" pitchFamily="34" charset="0"/>
              </a:rPr>
              <a:t> </a:t>
            </a:r>
            <a:endParaRPr lang="en-IN" sz="24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Firebreak creation</a:t>
            </a:r>
            <a:r>
              <a:rPr lang="en-US" sz="2400" dirty="0">
                <a:solidFill>
                  <a:schemeClr val="tx1"/>
                </a:solidFill>
                <a:latin typeface="Open sans"/>
                <a:ea typeface="Verdana" panose="020B0604030504040204" pitchFamily="34" charset="0"/>
              </a:rPr>
              <a:t>:</a:t>
            </a:r>
            <a:endParaRPr lang="en-IN" sz="2400" dirty="0">
              <a:solidFill>
                <a:schemeClr val="tx1"/>
              </a:solidFill>
              <a:latin typeface="Open sans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/>
                <a:ea typeface="Verdana" panose="020B0604030504040204" pitchFamily="34" charset="0"/>
                <a:cs typeface="Arial" panose="020B0604020202020204" pitchFamily="34" charset="0"/>
              </a:rPr>
              <a:t>Establishing firebreaks (clear areas) to prevent fire spread</a:t>
            </a:r>
            <a:endParaRPr lang="en-IN" sz="2400" dirty="0">
              <a:latin typeface="Open sans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07359"/>
            <a:ext cx="4083866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78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2509" y="2295813"/>
            <a:ext cx="3685309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PROMOTION OF FIRE SAFETY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  <a:p>
            <a:pPr lvl="0" algn="ctr"/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548494" y="1326996"/>
            <a:ext cx="7339700" cy="4818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dirty="0">
                <a:latin typeface="Open sans"/>
              </a:rPr>
              <a:t>Improved infrastructure:</a:t>
            </a:r>
            <a:endParaRPr lang="en-IN" sz="2800" b="1" dirty="0">
              <a:latin typeface="Open sans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</a:rPr>
              <a:t>Installing fire detection systems, access roads, and fire hydrants in rural areas</a:t>
            </a:r>
            <a:endParaRPr lang="en-IN" sz="2800" dirty="0">
              <a:latin typeface="Open sans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b="1" dirty="0">
                <a:latin typeface="Open sans"/>
              </a:rPr>
              <a:t>Community engagement:</a:t>
            </a:r>
            <a:endParaRPr lang="en-IN" sz="2800" b="1" dirty="0">
              <a:latin typeface="Open sans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</a:rPr>
              <a:t>Encouraging local participation in fire prevention efforts, including volunteer fire brigades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b="1" dirty="0">
                <a:latin typeface="Open sans"/>
              </a:rPr>
              <a:t>Strict enforcement of fire regulations:</a:t>
            </a:r>
            <a:endParaRPr lang="en-IN" sz="2800" b="1" dirty="0">
              <a:latin typeface="Open sans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</a:rPr>
              <a:t>Implementing and enforcing laws regarding open burning and ignition sources in forested areas</a:t>
            </a:r>
            <a:endParaRPr lang="en-IN" sz="28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320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309142" y="0"/>
            <a:ext cx="7859931" cy="6858000"/>
          </a:xfrm>
          <a:prstGeom prst="roundRect">
            <a:avLst>
              <a:gd name="adj" fmla="val 158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01021" y="2238917"/>
            <a:ext cx="3724569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NECESSITY TO PREVENT FOREST FIRE </a:t>
            </a:r>
            <a:br>
              <a:rPr lang="en-US" sz="4000" dirty="0">
                <a:latin typeface="Arial Rounded MT Bold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594887" y="1910671"/>
            <a:ext cx="7272793" cy="387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Prevention of Wildfires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Protection of Wildlife and Ecosystems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Human Safety</a:t>
            </a:r>
            <a:endParaRPr lang="en-IN" sz="2800" dirty="0">
              <a:latin typeface="Open sa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Resource Scarcity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Air Quality and Health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Cultural and Heritage Protection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91" y="0"/>
            <a:ext cx="1387082" cy="140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2626709"/>
            <a:ext cx="3930593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NECESSITY TO PREVENT FOREST FIRE </a:t>
            </a:r>
            <a:br>
              <a:rPr lang="en-US" sz="4000" dirty="0">
                <a:latin typeface="Arial Rounded MT Bold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548494" y="1658995"/>
            <a:ext cx="7425350" cy="323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Soil Degradation and Erosion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Water Supply Contamination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Difficulty in Emergency Response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Impact on Tourism  </a:t>
            </a:r>
            <a:endParaRPr lang="en-IN" sz="2800" dirty="0">
              <a:latin typeface="Open sa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Climate Change Amplification</a:t>
            </a:r>
            <a:endParaRPr lang="en-IN" sz="28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7"/>
            <a:ext cx="1387082" cy="150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1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411500" y="2614986"/>
            <a:ext cx="3715024" cy="19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STRATEGY TO PREVENT</a:t>
            </a:r>
          </a:p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 FOREST FIRE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58442" y="1639741"/>
            <a:ext cx="7015402" cy="4387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Firebreaks and Controlled Burns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Forest Management Practices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Public Awareness and Education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Fire watch Systems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Building and Infrastructure Regulations</a:t>
            </a:r>
            <a:endParaRPr lang="en-IN" sz="2800" dirty="0">
              <a:latin typeface="Open sa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Early Warning and Communication Systems</a:t>
            </a:r>
            <a:endParaRPr lang="en-IN" sz="28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31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0"/>
            <a:ext cx="7694588" cy="685800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r>
              <a:rPr lang="en-US" sz="2400" dirty="0">
                <a:latin typeface="Open Sans"/>
              </a:rPr>
              <a:t>+</a:t>
            </a:r>
            <a:endParaRPr sz="2400" dirty="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42043" y="2626709"/>
            <a:ext cx="4270159" cy="19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STRATEGY TO PREVENT</a:t>
            </a:r>
          </a:p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 FOREST FIRE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752109" y="1386144"/>
            <a:ext cx="7034552" cy="4092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Regulating Open Fires</a:t>
            </a:r>
            <a:endParaRPr lang="en-IN" sz="2800" dirty="0">
              <a:latin typeface="Open sans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Water Sources and Hydration Points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Community Fire Management Plans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/>
              </a:rPr>
              <a:t>Prohibition of Hazardous Activities</a:t>
            </a:r>
            <a:endParaRPr lang="en-IN" sz="28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40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72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448</Words>
  <Application>Microsoft Office PowerPoint</Application>
  <PresentationFormat>Widescreen</PresentationFormat>
  <Paragraphs>120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Rounded MT Bold</vt:lpstr>
      <vt:lpstr>Calibri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OBJECTIVES </vt:lpstr>
      <vt:lpstr>EFFECTS OF FOREST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67</cp:revision>
  <dcterms:modified xsi:type="dcterms:W3CDTF">2025-12-31T06:49:51Z</dcterms:modified>
</cp:coreProperties>
</file>