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sldIdLst>
    <p:sldId id="256" r:id="rId2"/>
    <p:sldId id="257" r:id="rId3"/>
    <p:sldId id="258" r:id="rId4"/>
    <p:sldId id="320" r:id="rId5"/>
    <p:sldId id="321" r:id="rId6"/>
    <p:sldId id="291" r:id="rId7"/>
    <p:sldId id="322" r:id="rId8"/>
    <p:sldId id="290" r:id="rId9"/>
    <p:sldId id="292" r:id="rId10"/>
    <p:sldId id="293" r:id="rId11"/>
    <p:sldId id="294" r:id="rId12"/>
    <p:sldId id="295" r:id="rId13"/>
    <p:sldId id="323" r:id="rId14"/>
    <p:sldId id="324" r:id="rId15"/>
    <p:sldId id="325" r:id="rId16"/>
    <p:sldId id="326" r:id="rId17"/>
    <p:sldId id="327" r:id="rId18"/>
    <p:sldId id="328" r:id="rId19"/>
    <p:sldId id="329" r:id="rId20"/>
    <p:sldId id="296" r:id="rId21"/>
    <p:sldId id="298" r:id="rId22"/>
    <p:sldId id="319" r:id="rId23"/>
    <p:sldId id="118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D88FF3-57AF-46EF-B986-2DC984EC6AD7}">
  <a:tblStyle styleId="{E2D88FF3-57AF-46EF-B986-2DC984EC6AD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snapToGrid="0">
      <p:cViewPr varScale="1">
        <p:scale>
          <a:sx n="95" d="100"/>
          <a:sy n="95" d="100"/>
        </p:scale>
        <p:origin x="1062" y="84"/>
      </p:cViewPr>
      <p:guideLst>
        <p:guide orient="horz" pos="2160"/>
        <p:guide pos="3840"/>
      </p:guideLst>
    </p:cSldViewPr>
  </p:slideViewPr>
  <p:notesTextViewPr>
    <p:cViewPr>
      <p:scale>
        <a:sx n="1" d="1"/>
        <a:sy n="1" d="1"/>
      </p:scale>
      <p:origin x="0" y="0"/>
    </p:cViewPr>
  </p:notesTextViewPr>
  <p:sorterViewPr>
    <p:cViewPr>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00333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849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26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jpeg"/><Relationship Id="rId7"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4.jpeg"/><Relationship Id="rId7"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jpeg"/><Relationship Id="rId7" Type="http://schemas.openxmlformats.org/officeDocument/2006/relationships/image" Target="../media/image3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4" b="69"/>
          <a:stretch/>
        </p:blipFill>
        <p:spPr>
          <a:xfrm>
            <a:off x="-12700" y="-32004"/>
            <a:ext cx="12217400" cy="6922008"/>
          </a:xfrm>
          <a:prstGeom prst="rect">
            <a:avLst/>
          </a:prstGeom>
          <a:noFill/>
          <a:ln>
            <a:noFill/>
          </a:ln>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a:solidFill>
                  <a:srgbClr val="535353"/>
                </a:solidFill>
                <a:latin typeface="Open Sans SemiBold"/>
                <a:ea typeface="Open Sans SemiBold"/>
                <a:cs typeface="Open Sans SemiBold"/>
                <a:sym typeface="Open Sans SemiBold"/>
              </a:rPr>
              <a:t>PEER | CSSR | INDIA</a:t>
            </a:r>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spcBef>
                <a:spcPts val="0"/>
              </a:spcBef>
              <a:spcAft>
                <a:spcPts val="0"/>
              </a:spcAft>
              <a:buNone/>
            </a:pPr>
            <a:fld id="{00000000-1234-1234-1234-123412341234}" type="slidenum">
              <a:rPr lang="en-US"/>
              <a:t>1</a:t>
            </a:fld>
            <a:endParaRPr/>
          </a:p>
        </p:txBody>
      </p:sp>
      <p:sp>
        <p:nvSpPr>
          <p:cNvPr id="100" name="Google Shape;100;p14"/>
          <p:cNvSpPr/>
          <p:nvPr/>
        </p:nvSpPr>
        <p:spPr>
          <a:xfrm>
            <a:off x="-249153" y="-32004"/>
            <a:ext cx="12441153"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101" name="Google Shape;101;p14" descr="Image"/>
          <p:cNvPicPr preferRelativeResize="0"/>
          <p:nvPr/>
        </p:nvPicPr>
        <p:blipFill rotWithShape="1">
          <a:blip r:embed="rId4">
            <a:alphaModFix amt="90000"/>
          </a:blip>
          <a:srcRect l="13"/>
          <a:stretch/>
        </p:blipFill>
        <p:spPr>
          <a:xfrm>
            <a:off x="-24680" y="2041260"/>
            <a:ext cx="9809469" cy="1979755"/>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14"/>
          <p:cNvSpPr txBox="1"/>
          <p:nvPr/>
        </p:nvSpPr>
        <p:spPr>
          <a:xfrm>
            <a:off x="209691" y="2539280"/>
            <a:ext cx="9239109" cy="1310120"/>
          </a:xfrm>
          <a:prstGeom prst="rect">
            <a:avLst/>
          </a:prstGeom>
          <a:noFill/>
          <a:ln>
            <a:noFill/>
          </a:ln>
        </p:spPr>
        <p:txBody>
          <a:bodyPr spcFirstLastPara="1" wrap="square" lIns="39125" tIns="39125" rIns="39125" bIns="39125" anchor="t" anchorCtr="0">
            <a:spAutoFit/>
          </a:bodyPr>
          <a:lstStyle/>
          <a:p>
            <a:pPr algn="ctr"/>
            <a:r>
              <a:rPr lang="en-US" sz="4000" b="1" dirty="0">
                <a:ln w="0"/>
                <a:effectLst>
                  <a:outerShdw blurRad="38100" dist="19050" dir="2700000" algn="tl" rotWithShape="0">
                    <a:schemeClr val="dk1">
                      <a:alpha val="40000"/>
                    </a:schemeClr>
                  </a:outerShdw>
                </a:effectLst>
                <a:latin typeface="Open Sans"/>
                <a:cs typeface="Times New Roman"/>
              </a:rPr>
              <a:t>FUNDAMENTALS OF FOREST FIRE FUELS, TYPES &amp; BEHAVIOR</a:t>
            </a:r>
            <a:endParaRPr lang="en-US" sz="4000" b="1" dirty="0">
              <a:ln w="0"/>
              <a:effectLst>
                <a:outerShdw blurRad="38100" dist="19050" dir="2700000" algn="tl" rotWithShape="0">
                  <a:schemeClr val="dk1">
                    <a:alpha val="40000"/>
                  </a:schemeClr>
                </a:outerShdw>
              </a:effectLst>
              <a:latin typeface="Open Sans"/>
            </a:endParaRPr>
          </a:p>
        </p:txBody>
      </p:sp>
      <p:pic>
        <p:nvPicPr>
          <p:cNvPr id="14" name="Picture 13"/>
          <p:cNvPicPr>
            <a:picLocks noChangeAspect="1"/>
          </p:cNvPicPr>
          <p:nvPr/>
        </p:nvPicPr>
        <p:blipFill>
          <a:blip r:embed="rId5"/>
          <a:stretch>
            <a:fillRect/>
          </a:stretch>
        </p:blipFill>
        <p:spPr>
          <a:xfrm>
            <a:off x="-24680" y="-53558"/>
            <a:ext cx="2440349" cy="1463018"/>
          </a:xfrm>
          <a:prstGeom prst="rect">
            <a:avLst/>
          </a:prstGeom>
          <a:noFill/>
          <a:ln>
            <a:noFill/>
          </a:ln>
        </p:spPr>
      </p:pic>
      <p:pic>
        <p:nvPicPr>
          <p:cNvPr id="15" name="Picture 14"/>
          <p:cNvPicPr>
            <a:picLocks noChangeAspect="1"/>
          </p:cNvPicPr>
          <p:nvPr/>
        </p:nvPicPr>
        <p:blipFill>
          <a:blip r:embed="rId6"/>
          <a:stretch>
            <a:fillRect/>
          </a:stretch>
        </p:blipFill>
        <p:spPr>
          <a:xfrm>
            <a:off x="10817618" y="6618"/>
            <a:ext cx="1387082" cy="1227775"/>
          </a:xfrm>
          <a:prstGeom prst="rect">
            <a:avLst/>
          </a:prstGeom>
          <a:noFill/>
          <a:ln>
            <a:noFill/>
          </a:ln>
        </p:spPr>
      </p:pic>
      <p:sp>
        <p:nvSpPr>
          <p:cNvPr id="2" name="Duties of…">
            <a:extLst>
              <a:ext uri="{FF2B5EF4-FFF2-40B4-BE49-F238E27FC236}">
                <a16:creationId xmlns:a16="http://schemas.microsoft.com/office/drawing/2014/main" id="{ACB3398A-0B60-4A00-E34B-8C1C864FAF03}"/>
              </a:ext>
            </a:extLst>
          </p:cNvPr>
          <p:cNvSpPr txBox="1"/>
          <p:nvPr/>
        </p:nvSpPr>
        <p:spPr>
          <a:xfrm>
            <a:off x="6301946" y="5642762"/>
            <a:ext cx="5914734" cy="417603"/>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algn="ctr"/>
            <a:r>
              <a:rPr lang="en-US" sz="2200" b="1" dirty="0">
                <a:latin typeface="Open sans"/>
              </a:rPr>
              <a:t>Presented By:- Sachin Chauhan,2IC</a:t>
            </a:r>
            <a:endParaRPr lang="en-US" sz="2200"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3927231" y="-14539"/>
            <a:ext cx="8315851"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80742" y="2973090"/>
            <a:ext cx="3930593" cy="131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US" altLang="en-US" sz="4000" b="1" dirty="0">
                <a:solidFill>
                  <a:srgbClr val="C00000"/>
                </a:solidFill>
                <a:latin typeface="Open Sans"/>
              </a:rPr>
              <a:t>CREEPING FIRE</a:t>
            </a:r>
            <a:r>
              <a:rPr lang="en-US" altLang="en-US" sz="1200" b="1" dirty="0">
                <a:solidFill>
                  <a:srgbClr val="C00000"/>
                </a:solidFill>
                <a:latin typeface="Open Sans"/>
              </a:rPr>
              <a:t> </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3927231" y="1129892"/>
            <a:ext cx="5378825" cy="5619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0" indent="0" algn="just">
              <a:lnSpc>
                <a:spcPct val="150000"/>
              </a:lnSpc>
              <a:buNone/>
            </a:pPr>
            <a:r>
              <a:rPr lang="en-US" sz="2400" dirty="0">
                <a:latin typeface="Open Sans"/>
                <a:cs typeface="Arial" panose="020B0604020202020204" pitchFamily="34" charset="0"/>
              </a:rPr>
              <a:t>"Creeping fire" refers to a fire that spreads slowly, typically with a low flame and minimal intensity. </a:t>
            </a:r>
          </a:p>
          <a:p>
            <a:pPr marL="0" indent="0" algn="just">
              <a:lnSpc>
                <a:spcPct val="150000"/>
              </a:lnSpc>
              <a:buNone/>
            </a:pPr>
            <a:r>
              <a:rPr lang="en-US" sz="2400" dirty="0">
                <a:latin typeface="Open Sans"/>
                <a:cs typeface="Arial" panose="020B0604020202020204" pitchFamily="34" charset="0"/>
              </a:rPr>
              <a:t>It's often described as smoldering and may be difficult to detect. Creeping fires can be a hazard in buildings, forests, and other areas, as they can spread gradually without producing large flames, making them hard to notice and extinguish. </a:t>
            </a:r>
            <a:endParaRPr lang="en-GB" sz="1600" dirty="0">
              <a:latin typeface="Open Sans"/>
              <a:cs typeface="Arial" panose="020B0604020202020204" pitchFamily="34"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3927231"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a:stretch>
            <a:fillRect/>
          </a:stretch>
        </p:blipFill>
        <p:spPr>
          <a:xfrm>
            <a:off x="-24680" y="-53558"/>
            <a:ext cx="2440349" cy="1463018"/>
          </a:xfrm>
          <a:prstGeom prst="rect">
            <a:avLst/>
          </a:prstGeom>
          <a:noFill/>
          <a:ln>
            <a:noFill/>
          </a:ln>
        </p:spPr>
      </p:pic>
      <p:pic>
        <p:nvPicPr>
          <p:cNvPr id="10" name="Picture 9"/>
          <p:cNvPicPr>
            <a:picLocks noChangeAspect="1"/>
          </p:cNvPicPr>
          <p:nvPr/>
        </p:nvPicPr>
        <p:blipFill>
          <a:blip r:embed="rId5"/>
          <a:stretch>
            <a:fillRect/>
          </a:stretch>
        </p:blipFill>
        <p:spPr>
          <a:xfrm>
            <a:off x="10817618" y="6618"/>
            <a:ext cx="1387082" cy="1227775"/>
          </a:xfrm>
          <a:prstGeom prst="rect">
            <a:avLst/>
          </a:prstGeom>
          <a:noFill/>
          <a:ln>
            <a:noFill/>
          </a:ln>
        </p:spPr>
      </p:pic>
      <p:pic>
        <p:nvPicPr>
          <p:cNvPr id="3" name="Picture 2"/>
          <p:cNvPicPr>
            <a:picLocks noChangeAspect="1"/>
          </p:cNvPicPr>
          <p:nvPr/>
        </p:nvPicPr>
        <p:blipFill>
          <a:blip r:embed="rId6"/>
          <a:stretch>
            <a:fillRect/>
          </a:stretch>
        </p:blipFill>
        <p:spPr>
          <a:xfrm>
            <a:off x="9411404" y="1557760"/>
            <a:ext cx="2607753" cy="3727939"/>
          </a:xfrm>
          <a:prstGeom prst="rect">
            <a:avLst/>
          </a:prstGeom>
        </p:spPr>
      </p:pic>
    </p:spTree>
    <p:extLst>
      <p:ext uri="{BB962C8B-B14F-4D97-AF65-F5344CB8AC3E}">
        <p14:creationId xmlns:p14="http://schemas.microsoft.com/office/powerpoint/2010/main" val="339951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50921" y="2626709"/>
            <a:ext cx="3741142"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GB" sz="4000" b="1" dirty="0">
                <a:solidFill>
                  <a:srgbClr val="C00000"/>
                </a:solidFill>
                <a:latin typeface="Open Sans"/>
              </a:rPr>
              <a:t>CROWN FIRE </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654062" y="1288049"/>
            <a:ext cx="4736124" cy="3957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just"/>
            <a:r>
              <a:rPr lang="en-US" sz="2800" dirty="0">
                <a:latin typeface="Open Sans"/>
              </a:rPr>
              <a:t>Crown fires burn forest canopy fuels, which include live and dead foliage/ branches, lichens in trees, and tall shrubs that lie well above the surface fuels. They are usually ignited by a surface fire. Crown fires can be passive or active.</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0" y="6618"/>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3" name="Picture 2"/>
          <p:cNvPicPr>
            <a:picLocks noChangeAspect="1"/>
          </p:cNvPicPr>
          <p:nvPr/>
        </p:nvPicPr>
        <p:blipFill>
          <a:blip r:embed="rId5"/>
          <a:stretch>
            <a:fillRect/>
          </a:stretch>
        </p:blipFill>
        <p:spPr>
          <a:xfrm>
            <a:off x="9495755" y="1585386"/>
            <a:ext cx="2542386" cy="3209351"/>
          </a:xfrm>
          <a:prstGeom prst="rect">
            <a:avLst/>
          </a:prstGeom>
        </p:spPr>
      </p:pic>
    </p:spTree>
    <p:extLst>
      <p:ext uri="{BB962C8B-B14F-4D97-AF65-F5344CB8AC3E}">
        <p14:creationId xmlns:p14="http://schemas.microsoft.com/office/powerpoint/2010/main" val="190844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497412" y="94966"/>
            <a:ext cx="7694588"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r>
              <a:rPr lang="en-US" sz="2400" dirty="0">
                <a:latin typeface="Open Sans"/>
              </a:rPr>
              <a:t> 1.Smoking</a:t>
            </a:r>
          </a:p>
          <a:p>
            <a:r>
              <a:rPr lang="en-US" sz="2400" dirty="0">
                <a:latin typeface="Open Sans"/>
              </a:rPr>
              <a:t> 2. Road maintenance </a:t>
            </a:r>
            <a:endParaRPr sz="2400" dirty="0">
              <a:latin typeface="Open Sans"/>
            </a:endParaRPr>
          </a:p>
        </p:txBody>
      </p:sp>
      <p:sp>
        <p:nvSpPr>
          <p:cNvPr id="222" name="Duties of…"/>
          <p:cNvSpPr txBox="1"/>
          <p:nvPr/>
        </p:nvSpPr>
        <p:spPr>
          <a:xfrm>
            <a:off x="142043" y="2626709"/>
            <a:ext cx="4270159" cy="2227137"/>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sz="4000" b="1" dirty="0">
                <a:solidFill>
                  <a:srgbClr val="C00000"/>
                </a:solidFill>
                <a:latin typeface="Open Sans"/>
              </a:rPr>
              <a:t>CAUSES </a:t>
            </a:r>
          </a:p>
          <a:p>
            <a:pPr lvl="0" algn="ctr">
              <a:lnSpc>
                <a:spcPct val="120000"/>
              </a:lnSpc>
              <a:buClr>
                <a:srgbClr val="C00000"/>
              </a:buClr>
              <a:buSzPts val="3600"/>
            </a:pPr>
            <a:r>
              <a:rPr lang="en-US" sz="4000" b="1" dirty="0">
                <a:solidFill>
                  <a:srgbClr val="C00000"/>
                </a:solidFill>
                <a:latin typeface="Open Sans"/>
              </a:rPr>
              <a:t>OF FOREST FIRE</a:t>
            </a:r>
            <a:endParaRPr lang="en-US" sz="4000" dirty="0">
              <a:solidFill>
                <a:srgbClr val="C00000"/>
              </a:solidFill>
              <a:latin typeface="Open Sans"/>
            </a:endParaRP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11" name="Picture 10" descr="French mayor bans smoking in village and cars due to forest fire risk">
            <a:extLst>
              <a:ext uri="{FF2B5EF4-FFF2-40B4-BE49-F238E27FC236}">
                <a16:creationId xmlns:a16="http://schemas.microsoft.com/office/drawing/2014/main" id="{A8B3EB18-8B9D-4F67-BD8F-58D72791C7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4" r="156" b="-1"/>
          <a:stretch/>
        </p:blipFill>
        <p:spPr bwMode="auto">
          <a:xfrm>
            <a:off x="4777921" y="2403231"/>
            <a:ext cx="3311001" cy="35280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8675077" y="2309446"/>
            <a:ext cx="3092842" cy="3621882"/>
          </a:xfrm>
          <a:prstGeom prst="rect">
            <a:avLst/>
          </a:prstGeom>
        </p:spPr>
      </p:pic>
    </p:spTree>
    <p:extLst>
      <p:ext uri="{BB962C8B-B14F-4D97-AF65-F5344CB8AC3E}">
        <p14:creationId xmlns:p14="http://schemas.microsoft.com/office/powerpoint/2010/main" val="143972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94966"/>
            <a:ext cx="7643506"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pPr lvl="0" eaLnBrk="0" fontAlgn="base" hangingPunct="0">
              <a:spcBef>
                <a:spcPct val="0"/>
              </a:spcBef>
              <a:spcAft>
                <a:spcPct val="0"/>
              </a:spcAft>
              <a:buClrTx/>
              <a:buFontTx/>
              <a:buAutoNum type="arabicPeriod"/>
            </a:pPr>
            <a:endParaRPr lang="en-US" sz="2300" dirty="0">
              <a:latin typeface="Open Sans"/>
            </a:endParaRPr>
          </a:p>
          <a:p>
            <a:pPr lvl="0" eaLnBrk="0" fontAlgn="base" hangingPunct="0">
              <a:spcBef>
                <a:spcPct val="0"/>
              </a:spcBef>
              <a:spcAft>
                <a:spcPct val="0"/>
              </a:spcAft>
              <a:buClrTx/>
              <a:buFontTx/>
              <a:buAutoNum type="arabicPeriod"/>
            </a:pPr>
            <a:r>
              <a:rPr lang="en-US" sz="2300" dirty="0">
                <a:latin typeface="Open Sans"/>
              </a:rPr>
              <a:t> </a:t>
            </a:r>
            <a:r>
              <a:rPr lang="en-US" altLang="en-US" sz="2300" b="1" dirty="0">
                <a:solidFill>
                  <a:srgbClr val="001D35"/>
                </a:solidFill>
                <a:latin typeface="Open Sans"/>
              </a:rPr>
              <a:t>Cooling:</a:t>
            </a:r>
            <a:endParaRPr lang="en-US" altLang="en-US" sz="2300" dirty="0">
              <a:solidFill>
                <a:srgbClr val="001D35"/>
              </a:solidFill>
              <a:latin typeface="Open Sans"/>
            </a:endParaRPr>
          </a:p>
          <a:p>
            <a:pPr lvl="0" algn="just" eaLnBrk="0" fontAlgn="base" hangingPunct="0">
              <a:spcBef>
                <a:spcPct val="0"/>
              </a:spcBef>
              <a:spcAft>
                <a:spcPct val="0"/>
              </a:spcAft>
              <a:buClrTx/>
            </a:pPr>
            <a:r>
              <a:rPr lang="en-US" altLang="en-US" sz="2300" dirty="0">
                <a:latin typeface="Open Sans"/>
                <a:cs typeface="Arial" panose="020B0604020202020204" pitchFamily="34" charset="0"/>
              </a:rPr>
              <a:t>This method involves reducing the heat of the fire, typically by using water to absorb the heat. Water is effective for class A fires (paper, wood, etc.) but should not be used on electrical or oil fires. </a:t>
            </a:r>
            <a:endParaRPr lang="en-US" altLang="en-US" sz="2300" dirty="0">
              <a:solidFill>
                <a:srgbClr val="545D7E"/>
              </a:solidFill>
              <a:latin typeface="Open Sans"/>
            </a:endParaRPr>
          </a:p>
          <a:p>
            <a:pPr lvl="0" eaLnBrk="0" fontAlgn="base" hangingPunct="0">
              <a:spcBef>
                <a:spcPct val="0"/>
              </a:spcBef>
              <a:spcAft>
                <a:spcPct val="0"/>
              </a:spcAft>
              <a:buClrTx/>
              <a:buFontTx/>
              <a:buAutoNum type="arabicPeriod" startAt="2"/>
            </a:pPr>
            <a:r>
              <a:rPr lang="en-US" altLang="en-US" sz="2300" b="1" dirty="0">
                <a:solidFill>
                  <a:srgbClr val="001D35"/>
                </a:solidFill>
                <a:latin typeface="Open Sans"/>
              </a:rPr>
              <a:t>Smothering:</a:t>
            </a:r>
          </a:p>
          <a:p>
            <a:pPr lvl="0" algn="just" eaLnBrk="0" fontAlgn="base" hangingPunct="0">
              <a:spcBef>
                <a:spcPct val="0"/>
              </a:spcBef>
              <a:spcAft>
                <a:spcPct val="0"/>
              </a:spcAft>
              <a:buClrTx/>
            </a:pPr>
            <a:r>
              <a:rPr lang="en-US" altLang="en-US" sz="2300" dirty="0">
                <a:latin typeface="Open Sans"/>
                <a:cs typeface="Arial" panose="020B0604020202020204" pitchFamily="34" charset="0"/>
              </a:rPr>
              <a:t>Smothering a fire involves cutting off its oxygen supply. This can be done using a fire blanket, foam, or even sand to deprive the fire of the oxygen it needs to burn. </a:t>
            </a:r>
          </a:p>
          <a:p>
            <a:pPr lvl="0" eaLnBrk="0" fontAlgn="base" hangingPunct="0">
              <a:spcBef>
                <a:spcPct val="0"/>
              </a:spcBef>
              <a:spcAft>
                <a:spcPct val="0"/>
              </a:spcAft>
              <a:buClrTx/>
              <a:buFontTx/>
              <a:buAutoNum type="arabicPeriod" startAt="3"/>
            </a:pPr>
            <a:r>
              <a:rPr lang="en-US" altLang="en-US" sz="2300" b="1" dirty="0">
                <a:solidFill>
                  <a:srgbClr val="001D35"/>
                </a:solidFill>
                <a:latin typeface="Open Sans"/>
              </a:rPr>
              <a:t>Starving:</a:t>
            </a:r>
          </a:p>
          <a:p>
            <a:pPr algn="just" eaLnBrk="0" fontAlgn="base" hangingPunct="0">
              <a:spcBef>
                <a:spcPct val="0"/>
              </a:spcBef>
              <a:spcAft>
                <a:spcPct val="0"/>
              </a:spcAft>
            </a:pPr>
            <a:r>
              <a:rPr lang="en-US" altLang="en-US" sz="2300" dirty="0">
                <a:latin typeface="Open Sans"/>
                <a:cs typeface="Arial" panose="020B0604020202020204" pitchFamily="34" charset="0"/>
              </a:rPr>
              <a:t>This method involves removing the fuel source that is feeding the fire. For example, if a fire is burning a pile of wood, removing the wood will eventually extinguish the fire. </a:t>
            </a:r>
          </a:p>
        </p:txBody>
      </p:sp>
      <p:sp>
        <p:nvSpPr>
          <p:cNvPr id="222" name="Duties of…"/>
          <p:cNvSpPr txBox="1"/>
          <p:nvPr/>
        </p:nvSpPr>
        <p:spPr>
          <a:xfrm>
            <a:off x="142043" y="2626709"/>
            <a:ext cx="4270159" cy="296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altLang="en-US" sz="4000" b="1" dirty="0">
                <a:solidFill>
                  <a:srgbClr val="C00000"/>
                </a:solidFill>
                <a:latin typeface="Open Sans"/>
              </a:rPr>
              <a:t>COMMON METHOD OF EXTINGUISHING FIRE </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172142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3886200" y="94966"/>
            <a:ext cx="8305800"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pPr lvl="0" eaLnBrk="0" fontAlgn="base" hangingPunct="0">
              <a:spcBef>
                <a:spcPct val="0"/>
              </a:spcBef>
              <a:spcAft>
                <a:spcPct val="0"/>
              </a:spcAft>
              <a:buClrTx/>
            </a:pPr>
            <a:endParaRPr lang="en-US" sz="2300" dirty="0">
              <a:latin typeface="Open Sans"/>
            </a:endParaRPr>
          </a:p>
        </p:txBody>
      </p:sp>
      <p:sp>
        <p:nvSpPr>
          <p:cNvPr id="222" name="Duties of…"/>
          <p:cNvSpPr txBox="1"/>
          <p:nvPr/>
        </p:nvSpPr>
        <p:spPr>
          <a:xfrm>
            <a:off x="142043" y="2626709"/>
            <a:ext cx="4270159" cy="749810"/>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sz="4000" b="1" dirty="0">
                <a:solidFill>
                  <a:srgbClr val="C00000"/>
                </a:solidFill>
                <a:latin typeface="Open Sans"/>
              </a:rPr>
              <a:t>FIRE LINES</a:t>
            </a: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3886200"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15" name="Picture 4" descr="Large flames engulf a section of overgrown grasses and shrubs at Pea Ridge National Military Park.">
            <a:extLst>
              <a:ext uri="{FF2B5EF4-FFF2-40B4-BE49-F238E27FC236}">
                <a16:creationId xmlns:a16="http://schemas.microsoft.com/office/drawing/2014/main" id="{5AEEB6CB-724D-5182-5933-043895F3D6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0" r="-2" b="372"/>
          <a:stretch/>
        </p:blipFill>
        <p:spPr bwMode="auto">
          <a:xfrm>
            <a:off x="4144275" y="1322741"/>
            <a:ext cx="4004685" cy="25365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Precautions to check forest fire in Kudremukh | Deccan Herald">
            <a:extLst>
              <a:ext uri="{FF2B5EF4-FFF2-40B4-BE49-F238E27FC236}">
                <a16:creationId xmlns:a16="http://schemas.microsoft.com/office/drawing/2014/main" id="{67696F34-456B-9923-FE20-012DF268269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4" r="-1" b="94"/>
          <a:stretch/>
        </p:blipFill>
        <p:spPr bwMode="auto">
          <a:xfrm>
            <a:off x="8298402" y="1322741"/>
            <a:ext cx="3744156" cy="25365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BEC97465-3F39-70FF-9C93-5EA89133127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30" r="2" b="103"/>
          <a:stretch/>
        </p:blipFill>
        <p:spPr bwMode="auto">
          <a:xfrm>
            <a:off x="4088384" y="3966431"/>
            <a:ext cx="4007832" cy="26165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Placeholder 3" descr="WhatsApp Image 2023-02-05 at 14.43.47.jpeg">
            <a:extLst>
              <a:ext uri="{FF2B5EF4-FFF2-40B4-BE49-F238E27FC236}">
                <a16:creationId xmlns:a16="http://schemas.microsoft.com/office/drawing/2014/main" id="{19A57915-AE8C-42A6-A1E5-970ACCFCB00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92" b="106"/>
          <a:stretch/>
        </p:blipFill>
        <p:spPr>
          <a:xfrm>
            <a:off x="8256323" y="3966431"/>
            <a:ext cx="3799511" cy="2616591"/>
          </a:xfrm>
          <a:prstGeom prst="rect">
            <a:avLst/>
          </a:prstGeom>
        </p:spPr>
      </p:pic>
    </p:spTree>
    <p:extLst>
      <p:ext uri="{BB962C8B-B14F-4D97-AF65-F5344CB8AC3E}">
        <p14:creationId xmlns:p14="http://schemas.microsoft.com/office/powerpoint/2010/main" val="1198856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94966"/>
            <a:ext cx="7643506"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pPr lvl="0" eaLnBrk="0" fontAlgn="base" hangingPunct="0">
              <a:spcBef>
                <a:spcPct val="0"/>
              </a:spcBef>
              <a:spcAft>
                <a:spcPct val="0"/>
              </a:spcAft>
              <a:buClrTx/>
            </a:pPr>
            <a:endParaRPr lang="en-US" sz="2300" dirty="0">
              <a:latin typeface="Open Sans"/>
            </a:endParaRPr>
          </a:p>
        </p:txBody>
      </p:sp>
      <p:sp>
        <p:nvSpPr>
          <p:cNvPr id="222" name="Duties of…"/>
          <p:cNvSpPr txBox="1"/>
          <p:nvPr/>
        </p:nvSpPr>
        <p:spPr>
          <a:xfrm>
            <a:off x="142043" y="2626709"/>
            <a:ext cx="4270159" cy="74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sz="4000" b="1" dirty="0">
                <a:solidFill>
                  <a:srgbClr val="C00000"/>
                </a:solidFill>
                <a:latin typeface="Open Sans"/>
              </a:rPr>
              <a:t>FIRE LINES</a:t>
            </a: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4" name="Picture 3"/>
          <p:cNvPicPr>
            <a:picLocks noChangeAspect="1"/>
          </p:cNvPicPr>
          <p:nvPr/>
        </p:nvPicPr>
        <p:blipFill>
          <a:blip r:embed="rId5"/>
          <a:stretch>
            <a:fillRect/>
          </a:stretch>
        </p:blipFill>
        <p:spPr>
          <a:xfrm>
            <a:off x="4933249" y="1433703"/>
            <a:ext cx="6853412" cy="4972966"/>
          </a:xfrm>
          <a:prstGeom prst="rect">
            <a:avLst/>
          </a:prstGeom>
        </p:spPr>
      </p:pic>
    </p:spTree>
    <p:extLst>
      <p:ext uri="{BB962C8B-B14F-4D97-AF65-F5344CB8AC3E}">
        <p14:creationId xmlns:p14="http://schemas.microsoft.com/office/powerpoint/2010/main" val="2320215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94966"/>
            <a:ext cx="7643506"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pPr lvl="0" eaLnBrk="0" fontAlgn="base" hangingPunct="0">
              <a:spcBef>
                <a:spcPct val="0"/>
              </a:spcBef>
              <a:spcAft>
                <a:spcPct val="0"/>
              </a:spcAft>
              <a:buClrTx/>
            </a:pPr>
            <a:endParaRPr lang="en-US" sz="2300" dirty="0">
              <a:latin typeface="Open Sans"/>
            </a:endParaRPr>
          </a:p>
        </p:txBody>
      </p:sp>
      <p:sp>
        <p:nvSpPr>
          <p:cNvPr id="222" name="Duties of…"/>
          <p:cNvSpPr txBox="1"/>
          <p:nvPr/>
        </p:nvSpPr>
        <p:spPr>
          <a:xfrm>
            <a:off x="142043" y="2626709"/>
            <a:ext cx="4270159" cy="749810"/>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sz="4000" b="1" dirty="0">
                <a:solidFill>
                  <a:srgbClr val="C00000"/>
                </a:solidFill>
                <a:latin typeface="Open Sans"/>
              </a:rPr>
              <a:t>FIRE LINES</a:t>
            </a: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11" name="Picture Placeholder 3" descr="WhatsApp Image 2023-02-05 at 13.42.13.jpeg"/>
          <p:cNvPicPr>
            <a:picLocks noChangeAspect="1"/>
          </p:cNvPicPr>
          <p:nvPr/>
        </p:nvPicPr>
        <p:blipFill rotWithShape="1">
          <a:blip r:embed="rId5">
            <a:extLst>
              <a:ext uri="{28A0092B-C50C-407E-A947-70E740481C1C}">
                <a14:useLocalDpi xmlns:a14="http://schemas.microsoft.com/office/drawing/2010/main" val="0"/>
              </a:ext>
            </a:extLst>
          </a:blip>
          <a:srcRect t="-96" b="-886"/>
          <a:stretch/>
        </p:blipFill>
        <p:spPr>
          <a:xfrm>
            <a:off x="4739409" y="1247197"/>
            <a:ext cx="3313973" cy="2598661"/>
          </a:xfrm>
          <a:prstGeom prst="rect">
            <a:avLst/>
          </a:prstGeom>
        </p:spPr>
      </p:pic>
      <p:pic>
        <p:nvPicPr>
          <p:cNvPr id="12" name="Picture Placeholder 5" descr="IMG20220210175259.jpg">
            <a:extLst>
              <a:ext uri="{FF2B5EF4-FFF2-40B4-BE49-F238E27FC236}">
                <a16:creationId xmlns:a16="http://schemas.microsoft.com/office/drawing/2014/main" id="{08D6C398-B1C5-4587-BA3A-1CD794B6076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148917" y="1268585"/>
            <a:ext cx="3650443" cy="2577273"/>
          </a:xfrm>
          <a:prstGeom prst="rect">
            <a:avLst/>
          </a:prstGeom>
          <a:solidFill>
            <a:schemeClr val="bg1"/>
          </a:solidFill>
          <a:ln w="34925" cap="rnd" cmpd="sng" algn="ctr">
            <a:noFill/>
            <a:prstDash val="solid"/>
            <a:miter lim="800000"/>
          </a:ln>
          <a:effectLst/>
        </p:spPr>
      </p:pic>
      <p:pic>
        <p:nvPicPr>
          <p:cNvPr id="13" name="Picture Placeholder 3" descr="WhatsApp Image 2023-02-05 at 13.42.14.jpeg">
            <a:extLst>
              <a:ext uri="{FF2B5EF4-FFF2-40B4-BE49-F238E27FC236}">
                <a16:creationId xmlns:a16="http://schemas.microsoft.com/office/drawing/2014/main" id="{77C95EC5-2811-4693-8A2C-5E646CB6AD1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5" b="-280"/>
          <a:stretch/>
        </p:blipFill>
        <p:spPr>
          <a:xfrm>
            <a:off x="4684786" y="3966882"/>
            <a:ext cx="3368596" cy="2716046"/>
          </a:xfrm>
          <a:prstGeom prst="rect">
            <a:avLst/>
          </a:prstGeom>
          <a:solidFill>
            <a:schemeClr val="bg1"/>
          </a:solidFill>
          <a:ln w="34925" cap="rnd" cmpd="sng" algn="ctr">
            <a:noFill/>
            <a:prstDash val="solid"/>
            <a:miter lim="800000"/>
          </a:ln>
          <a:effectLst/>
        </p:spPr>
      </p:pic>
      <p:pic>
        <p:nvPicPr>
          <p:cNvPr id="14" name="Picture Placeholder 3" descr="IMG-20230205-WA0036.jpg">
            <a:extLst>
              <a:ext uri="{FF2B5EF4-FFF2-40B4-BE49-F238E27FC236}">
                <a16:creationId xmlns:a16="http://schemas.microsoft.com/office/drawing/2014/main" id="{5F01F145-B09B-4E71-8C62-910C9BF6A88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8124951" y="3966882"/>
            <a:ext cx="3661710" cy="2657266"/>
          </a:xfrm>
          <a:prstGeom prst="rect">
            <a:avLst/>
          </a:prstGeom>
          <a:solidFill>
            <a:schemeClr val="bg1"/>
          </a:solidFill>
          <a:ln w="34925" cap="rnd" cmpd="sng" algn="ctr">
            <a:noFill/>
            <a:prstDash val="solid"/>
            <a:miter lim="800000"/>
          </a:ln>
          <a:effectLst/>
        </p:spPr>
      </p:pic>
    </p:spTree>
    <p:extLst>
      <p:ext uri="{BB962C8B-B14F-4D97-AF65-F5344CB8AC3E}">
        <p14:creationId xmlns:p14="http://schemas.microsoft.com/office/powerpoint/2010/main" val="1478168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412202" y="94966"/>
            <a:ext cx="7779798"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pPr lvl="0" eaLnBrk="0" fontAlgn="base" hangingPunct="0">
              <a:spcBef>
                <a:spcPct val="0"/>
              </a:spcBef>
              <a:spcAft>
                <a:spcPct val="0"/>
              </a:spcAft>
              <a:buClrTx/>
            </a:pPr>
            <a:endParaRPr lang="en-US" sz="2300" dirty="0">
              <a:latin typeface="Open Sans"/>
            </a:endParaRPr>
          </a:p>
        </p:txBody>
      </p:sp>
      <p:sp>
        <p:nvSpPr>
          <p:cNvPr id="222" name="Duties of…"/>
          <p:cNvSpPr txBox="1"/>
          <p:nvPr/>
        </p:nvSpPr>
        <p:spPr>
          <a:xfrm>
            <a:off x="142043" y="2626709"/>
            <a:ext cx="4270159" cy="4326365"/>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lvl="0" algn="ctr" eaLnBrk="0" fontAlgn="base" hangingPunct="0">
              <a:spcBef>
                <a:spcPct val="0"/>
              </a:spcBef>
              <a:spcAft>
                <a:spcPct val="0"/>
              </a:spcAft>
              <a:buClrTx/>
            </a:pPr>
            <a:r>
              <a:rPr lang="en-US" altLang="en-US" sz="4000" b="1" dirty="0">
                <a:solidFill>
                  <a:srgbClr val="C00000"/>
                </a:solidFill>
                <a:latin typeface="Open Sans"/>
              </a:rPr>
              <a:t>PROCEEDINGS BEFORE FOREST FIRE SESSION </a:t>
            </a:r>
          </a:p>
          <a:p>
            <a:pPr algn="ctr" eaLnBrk="0" fontAlgn="base" hangingPunct="0">
              <a:spcBef>
                <a:spcPct val="0"/>
              </a:spcBef>
              <a:spcAft>
                <a:spcPct val="0"/>
              </a:spcAft>
              <a:buClrTx/>
            </a:pPr>
            <a:r>
              <a:rPr lang="en-US" altLang="en-US" sz="4000" b="1" dirty="0">
                <a:solidFill>
                  <a:schemeClr val="tx1"/>
                </a:solidFill>
                <a:latin typeface="Open Sans"/>
                <a:cs typeface="Arial" panose="020B0604020202020204" pitchFamily="34" charset="0"/>
              </a:rPr>
              <a:t>CONTROL BURNING </a:t>
            </a:r>
            <a:endParaRPr lang="en-IN" altLang="en-US" sz="4000" b="1" dirty="0">
              <a:solidFill>
                <a:schemeClr val="tx1"/>
              </a:solidFill>
              <a:latin typeface="Open Sans"/>
              <a:cs typeface="Arial" panose="020B0604020202020204" pitchFamily="34" charset="0"/>
            </a:endParaRPr>
          </a:p>
          <a:p>
            <a:pPr lvl="0" algn="ctr" eaLnBrk="0" fontAlgn="base" hangingPunct="0">
              <a:spcBef>
                <a:spcPct val="0"/>
              </a:spcBef>
              <a:spcAft>
                <a:spcPct val="0"/>
              </a:spcAft>
              <a:buClrTx/>
            </a:pPr>
            <a:endParaRPr lang="en-US" altLang="en-US" sz="3600" b="1" dirty="0">
              <a:latin typeface="Arial" panose="020B0604020202020204" pitchFamily="34" charset="0"/>
            </a:endParaRP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11" t="109" r="75" b="53"/>
          <a:stretch>
            <a:fillRect/>
          </a:stretch>
        </p:blipFill>
        <p:spPr bwMode="auto">
          <a:xfrm>
            <a:off x="4615816" y="1314713"/>
            <a:ext cx="3520435"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p:nvPicPr>
        <p:blipFill>
          <a:blip r:embed="rId6">
            <a:extLst>
              <a:ext uri="{28A0092B-C50C-407E-A947-70E740481C1C}">
                <a14:useLocalDpi xmlns:a14="http://schemas.microsoft.com/office/drawing/2010/main" val="0"/>
              </a:ext>
            </a:extLst>
          </a:blip>
          <a:srcRect l="1" t="1" r="39" b="133"/>
          <a:stretch>
            <a:fillRect/>
          </a:stretch>
        </p:blipFill>
        <p:spPr bwMode="auto">
          <a:xfrm>
            <a:off x="8323729" y="1339901"/>
            <a:ext cx="3599224" cy="248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D5542EAC-2E2F-4290-B372-00A55985B50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8494" y="3896094"/>
            <a:ext cx="3587758" cy="278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uttarakhand-fire-7591.jpg">
            <a:extLst>
              <a:ext uri="{FF2B5EF4-FFF2-40B4-BE49-F238E27FC236}">
                <a16:creationId xmlns:a16="http://schemas.microsoft.com/office/drawing/2014/main" id="{9668D50A-4769-4B02-A894-A127A1CF6B9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23729" y="3977230"/>
            <a:ext cx="3599224" cy="272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439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94966"/>
            <a:ext cx="7643506"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pPr lvl="0" eaLnBrk="0" fontAlgn="base" hangingPunct="0">
              <a:spcBef>
                <a:spcPct val="0"/>
              </a:spcBef>
              <a:spcAft>
                <a:spcPct val="0"/>
              </a:spcAft>
              <a:buClrTx/>
            </a:pPr>
            <a:endParaRPr lang="en-US" sz="2300" dirty="0">
              <a:latin typeface="Open Sans"/>
            </a:endParaRPr>
          </a:p>
        </p:txBody>
      </p:sp>
      <p:sp>
        <p:nvSpPr>
          <p:cNvPr id="222" name="Duties of…"/>
          <p:cNvSpPr txBox="1"/>
          <p:nvPr/>
        </p:nvSpPr>
        <p:spPr>
          <a:xfrm>
            <a:off x="139168" y="2031694"/>
            <a:ext cx="4270159" cy="3772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eaLnBrk="0" fontAlgn="base" hangingPunct="0">
              <a:spcBef>
                <a:spcPct val="0"/>
              </a:spcBef>
              <a:spcAft>
                <a:spcPct val="0"/>
              </a:spcAft>
              <a:buClrTx/>
            </a:pPr>
            <a:r>
              <a:rPr lang="en-US" altLang="en-US" sz="4000" b="1" dirty="0">
                <a:solidFill>
                  <a:srgbClr val="C00000"/>
                </a:solidFill>
                <a:latin typeface="Open Sans"/>
              </a:rPr>
              <a:t>PROCEEDINGS BEFORE FOREST FIRE SESSION </a:t>
            </a:r>
          </a:p>
          <a:p>
            <a:pPr algn="ctr" eaLnBrk="0" fontAlgn="base" hangingPunct="0">
              <a:spcBef>
                <a:spcPct val="0"/>
              </a:spcBef>
              <a:spcAft>
                <a:spcPct val="0"/>
              </a:spcAft>
              <a:buClrTx/>
            </a:pPr>
            <a:r>
              <a:rPr lang="en-US" altLang="en-US" sz="4000" b="1" dirty="0">
                <a:solidFill>
                  <a:schemeClr val="tx1"/>
                </a:solidFill>
                <a:latin typeface="Open Sans"/>
                <a:cs typeface="Arial" panose="020B0604020202020204" pitchFamily="34" charset="0"/>
              </a:rPr>
              <a:t>CONTROL BURNING </a:t>
            </a:r>
            <a:endParaRPr lang="en-IN" altLang="en-US" sz="4000" b="1" dirty="0">
              <a:solidFill>
                <a:schemeClr val="tx1"/>
              </a:solidFill>
              <a:latin typeface="Open Sans"/>
              <a:cs typeface="Arial" panose="020B0604020202020204" pitchFamily="34" charset="0"/>
            </a:endParaRP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4" name="Picture 3"/>
          <p:cNvPicPr>
            <a:picLocks noChangeAspect="1"/>
          </p:cNvPicPr>
          <p:nvPr/>
        </p:nvPicPr>
        <p:blipFill>
          <a:blip r:embed="rId5"/>
          <a:stretch>
            <a:fillRect/>
          </a:stretch>
        </p:blipFill>
        <p:spPr>
          <a:xfrm>
            <a:off x="4752110" y="1494532"/>
            <a:ext cx="7034552" cy="5103327"/>
          </a:xfrm>
          <a:prstGeom prst="rect">
            <a:avLst/>
          </a:prstGeom>
        </p:spPr>
      </p:pic>
    </p:spTree>
    <p:extLst>
      <p:ext uri="{BB962C8B-B14F-4D97-AF65-F5344CB8AC3E}">
        <p14:creationId xmlns:p14="http://schemas.microsoft.com/office/powerpoint/2010/main" val="943666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94966"/>
            <a:ext cx="7643506" cy="6763033"/>
          </a:xfrm>
          <a:prstGeom prst="roundRect">
            <a:avLst>
              <a:gd name="adj" fmla="val 1583"/>
            </a:avLst>
          </a:prstGeom>
          <a:solidFill>
            <a:srgbClr val="EAEAEA"/>
          </a:solidFill>
          <a:ln w="12700">
            <a:miter lim="400000"/>
          </a:ln>
        </p:spPr>
        <p:txBody>
          <a:bodyPr lIns="39142" tIns="39142" rIns="39142" bIns="39142"/>
          <a:lstStyle/>
          <a:p>
            <a:r>
              <a:rPr lang="en-US" sz="2400" dirty="0">
                <a:latin typeface="Open Sans"/>
              </a:rPr>
              <a:t> </a:t>
            </a:r>
          </a:p>
          <a:p>
            <a:endParaRPr lang="en-US" sz="2400" dirty="0">
              <a:latin typeface="Open Sans"/>
            </a:endParaRPr>
          </a:p>
          <a:p>
            <a:pPr lvl="0" eaLnBrk="0" fontAlgn="base" hangingPunct="0">
              <a:spcBef>
                <a:spcPct val="0"/>
              </a:spcBef>
              <a:spcAft>
                <a:spcPct val="0"/>
              </a:spcAft>
              <a:buClrTx/>
            </a:pPr>
            <a:endParaRPr lang="en-US" sz="2300" dirty="0">
              <a:latin typeface="Open Sans"/>
            </a:endParaRPr>
          </a:p>
        </p:txBody>
      </p:sp>
      <p:sp>
        <p:nvSpPr>
          <p:cNvPr id="222" name="Duties of…"/>
          <p:cNvSpPr txBox="1"/>
          <p:nvPr/>
        </p:nvSpPr>
        <p:spPr>
          <a:xfrm>
            <a:off x="265635" y="2031694"/>
            <a:ext cx="4270159" cy="3772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eaLnBrk="0" fontAlgn="base" hangingPunct="0">
              <a:spcBef>
                <a:spcPct val="0"/>
              </a:spcBef>
              <a:spcAft>
                <a:spcPct val="0"/>
              </a:spcAft>
              <a:buClrTx/>
            </a:pPr>
            <a:r>
              <a:rPr lang="en-US" altLang="en-US" sz="4000" b="1" dirty="0">
                <a:solidFill>
                  <a:srgbClr val="C00000"/>
                </a:solidFill>
                <a:latin typeface="Open Sans"/>
              </a:rPr>
              <a:t>PROCEEDINGS BEFORE FOREST FIRE SESSION </a:t>
            </a:r>
          </a:p>
          <a:p>
            <a:pPr algn="ctr" eaLnBrk="0" fontAlgn="base" hangingPunct="0">
              <a:spcBef>
                <a:spcPct val="0"/>
              </a:spcBef>
              <a:spcAft>
                <a:spcPct val="0"/>
              </a:spcAft>
              <a:buClrTx/>
            </a:pPr>
            <a:r>
              <a:rPr lang="en-US" altLang="en-US" sz="4000" b="1" dirty="0">
                <a:solidFill>
                  <a:schemeClr val="tx1"/>
                </a:solidFill>
                <a:latin typeface="Open Sans"/>
                <a:cs typeface="Arial" panose="020B0604020202020204" pitchFamily="34" charset="0"/>
              </a:rPr>
              <a:t>CONTROL BURNING </a:t>
            </a:r>
            <a:endParaRPr lang="en-IN" altLang="en-US" sz="4000" b="1" dirty="0">
              <a:solidFill>
                <a:schemeClr val="tx1"/>
              </a:solidFill>
              <a:latin typeface="Open Sans"/>
              <a:cs typeface="Arial" panose="020B0604020202020204" pitchFamily="34" charset="0"/>
            </a:endParaRPr>
          </a:p>
        </p:txBody>
      </p:sp>
      <p:sp>
        <p:nvSpPr>
          <p:cNvPr id="223" name="Ensure your safety and the safety of your crew, the patient, and bystanders…"/>
          <p:cNvSpPr txBox="1"/>
          <p:nvPr/>
        </p:nvSpPr>
        <p:spPr>
          <a:xfrm>
            <a:off x="4752109" y="1386144"/>
            <a:ext cx="7034552" cy="645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endParaRPr lang="en-US" sz="28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81023" y="94967"/>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4" name="Picture 3"/>
          <p:cNvPicPr>
            <a:picLocks noChangeAspect="1"/>
          </p:cNvPicPr>
          <p:nvPr/>
        </p:nvPicPr>
        <p:blipFill>
          <a:blip r:embed="rId5"/>
          <a:stretch>
            <a:fillRect/>
          </a:stretch>
        </p:blipFill>
        <p:spPr>
          <a:xfrm>
            <a:off x="4561194" y="1248014"/>
            <a:ext cx="7539886" cy="5158655"/>
          </a:xfrm>
          <a:prstGeom prst="rect">
            <a:avLst/>
          </a:prstGeom>
        </p:spPr>
      </p:pic>
    </p:spTree>
    <p:extLst>
      <p:ext uri="{BB962C8B-B14F-4D97-AF65-F5344CB8AC3E}">
        <p14:creationId xmlns:p14="http://schemas.microsoft.com/office/powerpoint/2010/main" val="122407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238314" y="1474963"/>
            <a:ext cx="4457703" cy="86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OBJECTIVES</a:t>
            </a:r>
            <a:r>
              <a:rPr lang="en-US" dirty="0">
                <a:latin typeface="Open Sans"/>
              </a:rPr>
              <a:t> </a:t>
            </a:r>
          </a:p>
        </p:txBody>
      </p:sp>
      <p:sp>
        <p:nvSpPr>
          <p:cNvPr id="113" name="Google Shape;113;p15"/>
          <p:cNvSpPr txBox="1">
            <a:spLocks noGrp="1"/>
          </p:cNvSpPr>
          <p:nvPr>
            <p:ph type="body" idx="1"/>
          </p:nvPr>
        </p:nvSpPr>
        <p:spPr>
          <a:xfrm>
            <a:off x="5603152" y="2024394"/>
            <a:ext cx="5611368" cy="5492574"/>
          </a:xfrm>
          <a:prstGeom prst="rect">
            <a:avLst/>
          </a:prstGeom>
          <a:noFill/>
          <a:ln>
            <a:noFill/>
          </a:ln>
        </p:spPr>
        <p:txBody>
          <a:bodyPr spcFirstLastPara="1" wrap="square" lIns="91425" tIns="45700" rIns="91425" bIns="45700" anchor="t" anchorCtr="0">
            <a:noAutofit/>
          </a:bodyPr>
          <a:lstStyle/>
          <a:p>
            <a:pPr marL="0" indent="0">
              <a:lnSpc>
                <a:spcPct val="150000"/>
              </a:lnSpc>
              <a:buNone/>
            </a:pPr>
            <a:r>
              <a:rPr lang="en-US" dirty="0">
                <a:latin typeface="Open Sans"/>
              </a:rPr>
              <a:t>Understanding the science of fire. </a:t>
            </a:r>
          </a:p>
          <a:p>
            <a:pPr marL="0" indent="0">
              <a:lnSpc>
                <a:spcPct val="150000"/>
              </a:lnSpc>
              <a:buNone/>
            </a:pPr>
            <a:endParaRPr lang="en-US" dirty="0">
              <a:latin typeface="Open Sans"/>
            </a:endParaRPr>
          </a:p>
          <a:p>
            <a:pPr marL="0" indent="0">
              <a:lnSpc>
                <a:spcPct val="150000"/>
              </a:lnSpc>
              <a:buNone/>
            </a:pPr>
            <a:r>
              <a:rPr lang="en-US" dirty="0">
                <a:latin typeface="Open Sans"/>
              </a:rPr>
              <a:t>Factors influencing fire behavior.  </a:t>
            </a:r>
          </a:p>
          <a:p>
            <a:pPr marL="0" lvl="0" indent="0" algn="just" rtl="0">
              <a:lnSpc>
                <a:spcPct val="100000"/>
              </a:lnSpc>
              <a:spcBef>
                <a:spcPts val="0"/>
              </a:spcBef>
              <a:spcAft>
                <a:spcPts val="0"/>
              </a:spcAft>
              <a:buClr>
                <a:schemeClr val="dk1"/>
              </a:buClr>
              <a:buSzPts val="3200"/>
              <a:buNone/>
            </a:pPr>
            <a:endParaRPr dirty="0">
              <a:latin typeface="Open Sans"/>
            </a:endParaRPr>
          </a:p>
        </p:txBody>
      </p:sp>
      <p:sp>
        <p:nvSpPr>
          <p:cNvPr id="116" name="Google Shape;116;p15"/>
          <p:cNvSpPr txBox="1"/>
          <p:nvPr/>
        </p:nvSpPr>
        <p:spPr>
          <a:xfrm>
            <a:off x="641620" y="2828930"/>
            <a:ext cx="3858768"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a:cs typeface="Times New Roman" pitchFamily="18" charset="0"/>
                <a:sym typeface="Arial"/>
              </a:rPr>
              <a:t>Upon completing of this lesson, you will be able to :-</a:t>
            </a:r>
            <a:endParaRPr sz="1200" dirty="0">
              <a:latin typeface="Open Sans"/>
              <a:cs typeface="Times New Roman" pitchFamily="18" charset="0"/>
            </a:endParaRPr>
          </a:p>
        </p:txBody>
      </p:sp>
      <p:sp>
        <p:nvSpPr>
          <p:cNvPr id="117" name="Google Shape;117;p15"/>
          <p:cNvSpPr/>
          <p:nvPr/>
        </p:nvSpPr>
        <p:spPr>
          <a:xfrm>
            <a:off x="4814526" y="2200249"/>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Open Sans"/>
                <a:sym typeface="Arial"/>
              </a:rPr>
              <a:t>1</a:t>
            </a:r>
            <a:endParaRPr sz="4000" b="1" dirty="0">
              <a:solidFill>
                <a:srgbClr val="C00000"/>
              </a:solidFill>
              <a:latin typeface="Open Sans"/>
              <a:sym typeface="Arial"/>
            </a:endParaRPr>
          </a:p>
        </p:txBody>
      </p:sp>
      <p:sp>
        <p:nvSpPr>
          <p:cNvPr id="118" name="Google Shape;118;p15"/>
          <p:cNvSpPr/>
          <p:nvPr/>
        </p:nvSpPr>
        <p:spPr>
          <a:xfrm>
            <a:off x="4841245" y="3767964"/>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Open Sans"/>
                <a:sym typeface="Arial"/>
              </a:rPr>
              <a:t>2</a:t>
            </a:r>
            <a:endParaRPr sz="4000" b="1" dirty="0">
              <a:solidFill>
                <a:srgbClr val="C00000"/>
              </a:solidFill>
              <a:latin typeface="Open Sans"/>
              <a:sym typeface="Arial"/>
            </a:endParaRPr>
          </a:p>
        </p:txBody>
      </p:sp>
      <p:pic>
        <p:nvPicPr>
          <p:cNvPr id="12" name="Picture 11"/>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13" name="Picture 12"/>
          <p:cNvPicPr>
            <a:picLocks noChangeAspect="1"/>
          </p:cNvPicPr>
          <p:nvPr/>
        </p:nvPicPr>
        <p:blipFill>
          <a:blip r:embed="rId4"/>
          <a:stretch>
            <a:fillRect/>
          </a:stretch>
        </p:blipFill>
        <p:spPr>
          <a:xfrm>
            <a:off x="10817618" y="6618"/>
            <a:ext cx="1387082" cy="1227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6617"/>
            <a:ext cx="7694588" cy="6851383"/>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616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altLang="en-US" sz="4000" b="1" dirty="0">
                <a:solidFill>
                  <a:srgbClr val="C00000"/>
                </a:solidFill>
                <a:latin typeface="Open sans"/>
              </a:rPr>
              <a:t>REVIEW</a:t>
            </a:r>
            <a:r>
              <a:rPr lang="en-US" altLang="en-US" sz="4000" b="1" dirty="0">
                <a:solidFill>
                  <a:srgbClr val="C00000"/>
                </a:solidFill>
                <a:latin typeface="Tw Cen MT" panose="020B0602020104020603" pitchFamily="34" charset="0"/>
              </a:rPr>
              <a:t> </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655128" y="2387297"/>
            <a:ext cx="7439890" cy="1938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indent="-457200">
              <a:lnSpc>
                <a:spcPct val="150000"/>
              </a:lnSpc>
              <a:buFont typeface="Wingdings" panose="05000000000000000000" pitchFamily="2" charset="2"/>
              <a:buChar char="ü"/>
            </a:pPr>
            <a:r>
              <a:rPr lang="en-US" sz="2800" dirty="0">
                <a:latin typeface="Open Sans"/>
              </a:rPr>
              <a:t>Understanding the science of fire. </a:t>
            </a:r>
          </a:p>
          <a:p>
            <a:pPr marL="457200" indent="-457200">
              <a:lnSpc>
                <a:spcPct val="150000"/>
              </a:lnSpc>
              <a:buFont typeface="Wingdings" panose="05000000000000000000" pitchFamily="2" charset="2"/>
              <a:buChar char="ü"/>
            </a:pPr>
            <a:endParaRPr lang="en-US" sz="2800" dirty="0">
              <a:latin typeface="Open Sans"/>
            </a:endParaRPr>
          </a:p>
          <a:p>
            <a:pPr marL="457200" indent="-457200">
              <a:lnSpc>
                <a:spcPct val="150000"/>
              </a:lnSpc>
              <a:buFont typeface="Wingdings" panose="05000000000000000000" pitchFamily="2" charset="2"/>
              <a:buChar char="ü"/>
            </a:pPr>
            <a:r>
              <a:rPr lang="en-US" sz="2800" dirty="0">
                <a:latin typeface="Open Sans"/>
              </a:rPr>
              <a:t>Factors influencing fire behavior.  </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a:stretch>
            <a:fillRect/>
          </a:stretch>
        </p:blipFill>
        <p:spPr>
          <a:xfrm>
            <a:off x="-6045" y="134701"/>
            <a:ext cx="2440349" cy="1463018"/>
          </a:xfrm>
          <a:prstGeom prst="rect">
            <a:avLst/>
          </a:prstGeom>
          <a:noFill/>
          <a:ln>
            <a:noFill/>
          </a:ln>
        </p:spPr>
      </p:pic>
      <p:pic>
        <p:nvPicPr>
          <p:cNvPr id="10" name="Picture 9"/>
          <p:cNvPicPr>
            <a:picLocks noChangeAspect="1"/>
          </p:cNvPicPr>
          <p:nvPr/>
        </p:nvPicPr>
        <p:blipFill>
          <a:blip r:embed="rId5"/>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3145495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52400" y="3230213"/>
            <a:ext cx="4396093"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solidFill>
                  <a:srgbClr val="C00000"/>
                </a:solidFill>
                <a:latin typeface="Open sans"/>
              </a:rPr>
              <a:t>ANY QUESTION ? </a:t>
            </a: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4"/>
          <a:stretch>
            <a:fillRect/>
          </a:stretch>
        </p:blipFill>
        <p:spPr>
          <a:xfrm>
            <a:off x="6711441" y="1765969"/>
            <a:ext cx="3368693" cy="3368693"/>
          </a:xfrm>
          <a:prstGeom prst="rect">
            <a:avLst/>
          </a:prstGeom>
        </p:spPr>
      </p:pic>
      <p:pic>
        <p:nvPicPr>
          <p:cNvPr id="10" name="Picture 9"/>
          <p:cNvPicPr>
            <a:picLocks noChangeAspect="1"/>
          </p:cNvPicPr>
          <p:nvPr/>
        </p:nvPicPr>
        <p:blipFill>
          <a:blip r:embed="rId5"/>
          <a:stretch>
            <a:fillRect/>
          </a:stretch>
        </p:blipFill>
        <p:spPr>
          <a:xfrm>
            <a:off x="-24680" y="-53558"/>
            <a:ext cx="2440349" cy="1463018"/>
          </a:xfrm>
          <a:prstGeom prst="rect">
            <a:avLst/>
          </a:prstGeom>
          <a:noFill/>
          <a:ln>
            <a:noFill/>
          </a:ln>
        </p:spPr>
      </p:pic>
      <p:pic>
        <p:nvPicPr>
          <p:cNvPr id="11" name="Picture 10"/>
          <p:cNvPicPr>
            <a:picLocks noChangeAspect="1"/>
          </p:cNvPicPr>
          <p:nvPr/>
        </p:nvPicPr>
        <p:blipFill>
          <a:blip r:embed="rId6"/>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3594863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en-US" sz="4000" b="1" dirty="0">
                <a:solidFill>
                  <a:srgbClr val="C00000"/>
                </a:solidFill>
                <a:latin typeface="Open sans"/>
              </a:rPr>
              <a:t>EVALUATION</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9" name="Rectangle 8"/>
          <p:cNvSpPr/>
          <p:nvPr/>
        </p:nvSpPr>
        <p:spPr>
          <a:xfrm>
            <a:off x="4357688" y="0"/>
            <a:ext cx="78470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lvl="0"/>
            <a:endParaRPr lang="en-US" sz="2800" dirty="0">
              <a:solidFill>
                <a:schemeClr val="tx1"/>
              </a:solidFill>
            </a:endParaRPr>
          </a:p>
          <a:p>
            <a:pPr lvl="0" algn="just"/>
            <a:r>
              <a:rPr lang="en-US" sz="2800" dirty="0">
                <a:solidFill>
                  <a:schemeClr val="tx1"/>
                </a:solidFill>
              </a:rPr>
              <a:t>1</a:t>
            </a:r>
            <a:r>
              <a:rPr lang="en-US" sz="2800" dirty="0">
                <a:solidFill>
                  <a:schemeClr val="tx1"/>
                </a:solidFill>
                <a:latin typeface="Open sans"/>
              </a:rPr>
              <a:t>.  What are the </a:t>
            </a:r>
            <a:r>
              <a:rPr lang="en-US" altLang="en-US" sz="2400" dirty="0">
                <a:solidFill>
                  <a:schemeClr val="tx1"/>
                </a:solidFill>
                <a:latin typeface="Open Sans"/>
              </a:rPr>
              <a:t>common method of extinguishing fire? </a:t>
            </a:r>
            <a:endParaRPr lang="en-US" sz="2800" dirty="0">
              <a:solidFill>
                <a:schemeClr val="tx1"/>
              </a:solidFill>
              <a:latin typeface="Open sans"/>
            </a:endParaRPr>
          </a:p>
          <a:p>
            <a:pPr marL="0" lvl="0" indent="0" algn="just">
              <a:buNone/>
            </a:pPr>
            <a:r>
              <a:rPr lang="en-US" sz="2800" dirty="0">
                <a:solidFill>
                  <a:schemeClr val="tx1"/>
                </a:solidFill>
                <a:latin typeface="Open sans"/>
              </a:rPr>
              <a:t> </a:t>
            </a:r>
            <a:r>
              <a:rPr lang="en-US" sz="2800" dirty="0" err="1">
                <a:solidFill>
                  <a:srgbClr val="C00000"/>
                </a:solidFill>
                <a:latin typeface="Open sans"/>
              </a:rPr>
              <a:t>Ans</a:t>
            </a:r>
            <a:r>
              <a:rPr lang="en-US" sz="2800" dirty="0">
                <a:solidFill>
                  <a:srgbClr val="C00000"/>
                </a:solidFill>
                <a:latin typeface="Open sans"/>
              </a:rPr>
              <a:t>- 03 Methods – 1. Cooling, smothering and starvation.</a:t>
            </a:r>
          </a:p>
          <a:p>
            <a:pPr marL="0" lvl="0" indent="0" algn="just">
              <a:buNone/>
            </a:pPr>
            <a:endParaRPr lang="en-US" sz="2800" dirty="0">
              <a:solidFill>
                <a:srgbClr val="C00000"/>
              </a:solidFill>
              <a:latin typeface="Open sans"/>
            </a:endParaRPr>
          </a:p>
          <a:p>
            <a:pPr marL="0" lvl="0" indent="0" algn="just">
              <a:buNone/>
            </a:pPr>
            <a:r>
              <a:rPr lang="en-US" sz="2800" dirty="0">
                <a:solidFill>
                  <a:schemeClr val="tx1"/>
                </a:solidFill>
                <a:latin typeface="Open sans"/>
              </a:rPr>
              <a:t>2.</a:t>
            </a:r>
            <a:r>
              <a:rPr lang="en-US" sz="2800" dirty="0">
                <a:solidFill>
                  <a:schemeClr val="tx1"/>
                </a:solidFill>
                <a:latin typeface="Open Sans"/>
                <a:cs typeface="Arial" panose="020B0604020202020204" pitchFamily="34" charset="0"/>
              </a:rPr>
              <a:t>  What is the creeping fire?</a:t>
            </a:r>
          </a:p>
          <a:p>
            <a:pPr marL="0" lvl="0" indent="0" algn="just">
              <a:buNone/>
            </a:pPr>
            <a:r>
              <a:rPr lang="en-US" sz="2800" dirty="0" err="1">
                <a:solidFill>
                  <a:srgbClr val="C00000"/>
                </a:solidFill>
                <a:latin typeface="Open Sans"/>
                <a:cs typeface="Arial" panose="020B0604020202020204" pitchFamily="34" charset="0"/>
              </a:rPr>
              <a:t>Ans</a:t>
            </a:r>
            <a:r>
              <a:rPr lang="en-US" sz="2800" dirty="0">
                <a:solidFill>
                  <a:srgbClr val="C00000"/>
                </a:solidFill>
                <a:latin typeface="Open Sans"/>
                <a:cs typeface="Arial" panose="020B0604020202020204" pitchFamily="34" charset="0"/>
              </a:rPr>
              <a:t>- "Creeping fire" refers to a fire that spreads slowly, typically with a low flame and minimal intensity.</a:t>
            </a:r>
            <a:endParaRPr lang="en-US" sz="2800" dirty="0">
              <a:solidFill>
                <a:srgbClr val="C00000"/>
              </a:solidFill>
              <a:latin typeface="Open sans"/>
            </a:endParaRPr>
          </a:p>
          <a:p>
            <a:pPr marL="0" lvl="0" indent="0" algn="just">
              <a:buNone/>
            </a:pPr>
            <a:endParaRPr lang="en-US" sz="2800" dirty="0">
              <a:solidFill>
                <a:schemeClr val="tx1"/>
              </a:solidFill>
              <a:latin typeface="Open sans"/>
            </a:endParaRPr>
          </a:p>
          <a:p>
            <a:pPr algn="ctr"/>
            <a:endParaRPr lang="en-IN" dirty="0"/>
          </a:p>
        </p:txBody>
      </p:sp>
      <p:pic>
        <p:nvPicPr>
          <p:cNvPr id="8" name="Picture 7"/>
          <p:cNvPicPr>
            <a:picLocks noChangeAspect="1"/>
          </p:cNvPicPr>
          <p:nvPr/>
        </p:nvPicPr>
        <p:blipFill>
          <a:blip r:embed="rId2"/>
          <a:stretch>
            <a:fillRect/>
          </a:stretch>
        </p:blipFill>
        <p:spPr>
          <a:xfrm>
            <a:off x="0" y="0"/>
            <a:ext cx="2440349" cy="1463018"/>
          </a:xfrm>
          <a:prstGeom prst="rect">
            <a:avLst/>
          </a:prstGeom>
          <a:noFill/>
          <a:ln>
            <a:noFill/>
          </a:ln>
        </p:spPr>
      </p:pic>
      <p:pic>
        <p:nvPicPr>
          <p:cNvPr id="10" name="Picture 9"/>
          <p:cNvPicPr>
            <a:picLocks noChangeAspect="1"/>
          </p:cNvPicPr>
          <p:nvPr/>
        </p:nvPicPr>
        <p:blipFill>
          <a:blip r:embed="rId3"/>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3304197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23</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6" y="3230213"/>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16211"/>
            <a:ext cx="4876800" cy="5534781"/>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0"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body" idx="1"/>
          </p:nvPr>
        </p:nvSpPr>
        <p:spPr>
          <a:xfrm>
            <a:off x="3892062" y="1418666"/>
            <a:ext cx="5087814" cy="4788170"/>
          </a:xfrm>
          <a:prstGeom prst="rect">
            <a:avLst/>
          </a:prstGeom>
          <a:noFill/>
          <a:ln>
            <a:noFill/>
          </a:ln>
        </p:spPr>
        <p:txBody>
          <a:bodyPr spcFirstLastPara="1" wrap="square" lIns="91425" tIns="45700" rIns="91425" bIns="45700" anchor="t" anchorCtr="0">
            <a:noAutofit/>
          </a:bodyPr>
          <a:lstStyle/>
          <a:p>
            <a:pPr indent="-457200" algn="just">
              <a:lnSpc>
                <a:spcPct val="100000"/>
              </a:lnSpc>
              <a:buFont typeface="Wingdings" panose="05000000000000000000" pitchFamily="2" charset="2"/>
              <a:buChar char="ü"/>
            </a:pPr>
            <a:r>
              <a:rPr lang="en-US" dirty="0">
                <a:latin typeface="Open sans"/>
              </a:rPr>
              <a:t>Oxygen-  from the surrounding air. </a:t>
            </a:r>
          </a:p>
          <a:p>
            <a:pPr indent="-457200" algn="just">
              <a:lnSpc>
                <a:spcPct val="100000"/>
              </a:lnSpc>
              <a:buFont typeface="Wingdings" panose="05000000000000000000" pitchFamily="2" charset="2"/>
              <a:buChar char="ü"/>
            </a:pPr>
            <a:endParaRPr lang="en-US" dirty="0">
              <a:latin typeface="Open sans"/>
            </a:endParaRPr>
          </a:p>
          <a:p>
            <a:pPr indent="-457200" algn="just">
              <a:lnSpc>
                <a:spcPct val="100000"/>
              </a:lnSpc>
              <a:buFont typeface="Wingdings" panose="05000000000000000000" pitchFamily="2" charset="2"/>
              <a:buChar char="ü"/>
            </a:pPr>
            <a:r>
              <a:rPr lang="en-US" dirty="0">
                <a:latin typeface="Open sans"/>
              </a:rPr>
              <a:t>Heat- Ignition caused by lighting or human activity.</a:t>
            </a:r>
          </a:p>
          <a:p>
            <a:pPr indent="-457200" algn="just">
              <a:lnSpc>
                <a:spcPct val="100000"/>
              </a:lnSpc>
              <a:buFont typeface="Wingdings" panose="05000000000000000000" pitchFamily="2" charset="2"/>
              <a:buChar char="ü"/>
            </a:pPr>
            <a:endParaRPr lang="en-US" dirty="0">
              <a:latin typeface="Open sans"/>
            </a:endParaRPr>
          </a:p>
          <a:p>
            <a:pPr indent="-457200" algn="just">
              <a:lnSpc>
                <a:spcPct val="100000"/>
              </a:lnSpc>
              <a:buFont typeface="Wingdings" panose="05000000000000000000" pitchFamily="2" charset="2"/>
              <a:buChar char="ü"/>
            </a:pPr>
            <a:r>
              <a:rPr lang="en-US" dirty="0">
                <a:latin typeface="Open sans"/>
              </a:rPr>
              <a:t>Fuel- Trees, vegetation and other  organic materials.</a:t>
            </a:r>
          </a:p>
        </p:txBody>
      </p:sp>
      <p:sp>
        <p:nvSpPr>
          <p:cNvPr id="7" name="Google Shape;112;p15"/>
          <p:cNvSpPr txBox="1">
            <a:spLocks noGrp="1"/>
          </p:cNvSpPr>
          <p:nvPr>
            <p:ph type="title"/>
          </p:nvPr>
        </p:nvSpPr>
        <p:spPr>
          <a:xfrm>
            <a:off x="166255" y="2815266"/>
            <a:ext cx="3209991" cy="86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cs typeface="Arial"/>
                <a:sym typeface="Arial"/>
              </a:rPr>
              <a:t>THE FIRE TRIANGLE-</a:t>
            </a:r>
            <a:endParaRPr lang="en-US" sz="4000" b="1" dirty="0">
              <a:latin typeface="Open Sans"/>
            </a:endParaRPr>
          </a:p>
        </p:txBody>
      </p:sp>
      <p:pic>
        <p:nvPicPr>
          <p:cNvPr id="8" name="Picture 7"/>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9" name="Picture 8"/>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3" name="Picture 2"/>
          <p:cNvPicPr>
            <a:picLocks noChangeAspect="1"/>
          </p:cNvPicPr>
          <p:nvPr/>
        </p:nvPicPr>
        <p:blipFill>
          <a:blip r:embed="rId5"/>
          <a:stretch>
            <a:fillRect/>
          </a:stretch>
        </p:blipFill>
        <p:spPr>
          <a:xfrm>
            <a:off x="8979876" y="2420765"/>
            <a:ext cx="3013011" cy="25178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7" name="Google Shape;112;p15"/>
          <p:cNvSpPr txBox="1">
            <a:spLocks noGrp="1"/>
          </p:cNvSpPr>
          <p:nvPr>
            <p:ph type="title"/>
          </p:nvPr>
        </p:nvSpPr>
        <p:spPr>
          <a:xfrm>
            <a:off x="561765" y="2485293"/>
            <a:ext cx="3376245" cy="240323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cs typeface="Arial"/>
                <a:sym typeface="Arial"/>
              </a:rPr>
              <a:t>SLOPE AFFECTS FIRE BEHAVIOUR</a:t>
            </a:r>
            <a:endParaRPr lang="en-US" sz="4000" b="1" dirty="0">
              <a:latin typeface="Open Sans"/>
            </a:endParaRPr>
          </a:p>
        </p:txBody>
      </p:sp>
      <p:pic>
        <p:nvPicPr>
          <p:cNvPr id="8" name="Picture 7"/>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9" name="Picture 8"/>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4" name="Picture 3"/>
          <p:cNvPicPr>
            <a:picLocks noChangeAspect="1"/>
          </p:cNvPicPr>
          <p:nvPr/>
        </p:nvPicPr>
        <p:blipFill>
          <a:blip r:embed="rId5"/>
          <a:stretch>
            <a:fillRect/>
          </a:stretch>
        </p:blipFill>
        <p:spPr>
          <a:xfrm>
            <a:off x="4489939" y="1234393"/>
            <a:ext cx="7162832" cy="5189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356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7" name="Google Shape;112;p15"/>
          <p:cNvSpPr txBox="1">
            <a:spLocks noGrp="1"/>
          </p:cNvSpPr>
          <p:nvPr>
            <p:ph type="title"/>
          </p:nvPr>
        </p:nvSpPr>
        <p:spPr>
          <a:xfrm>
            <a:off x="561765" y="2485293"/>
            <a:ext cx="3376245" cy="240323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cs typeface="Arial"/>
                <a:sym typeface="Arial"/>
              </a:rPr>
              <a:t>SLOPE AFFECTS FIRE BEHAVIOUR</a:t>
            </a:r>
            <a:endParaRPr lang="en-US" sz="4000" b="1" dirty="0">
              <a:latin typeface="Open Sans"/>
            </a:endParaRPr>
          </a:p>
        </p:txBody>
      </p:sp>
      <p:pic>
        <p:nvPicPr>
          <p:cNvPr id="8" name="Picture 7"/>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9" name="Picture 8"/>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2" name="Picture 1"/>
          <p:cNvPicPr>
            <a:picLocks noChangeAspect="1"/>
          </p:cNvPicPr>
          <p:nvPr/>
        </p:nvPicPr>
        <p:blipFill>
          <a:blip r:embed="rId5"/>
          <a:stretch>
            <a:fillRect/>
          </a:stretch>
        </p:blipFill>
        <p:spPr>
          <a:xfrm>
            <a:off x="4759568" y="1234393"/>
            <a:ext cx="6459416" cy="4977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873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p:cNvSpPr/>
          <p:nvPr/>
        </p:nvSpPr>
        <p:spPr>
          <a:xfrm>
            <a:off x="4083866" y="71998"/>
            <a:ext cx="8108134" cy="6786003"/>
          </a:xfrm>
          <a:prstGeom prst="rect">
            <a:avLst/>
          </a:prstGeom>
          <a:solidFill>
            <a:schemeClr val="accent5">
              <a:lumMod val="20000"/>
              <a:lumOff val="80000"/>
            </a:schemeClr>
          </a:solidFill>
          <a:ln w="12700">
            <a:miter lim="400000"/>
          </a:ln>
        </p:spPr>
        <p:txBody>
          <a:bodyPr lIns="39142" tIns="39142" rIns="39142" bIns="39142"/>
          <a:lstStyle/>
          <a:p>
            <a:endParaRPr sz="2400" dirty="0">
              <a:latin typeface="Open Sans"/>
            </a:endParaRPr>
          </a:p>
        </p:txBody>
      </p:sp>
      <p:sp>
        <p:nvSpPr>
          <p:cNvPr id="138" name="Line"/>
          <p:cNvSpPr/>
          <p:nvPr/>
        </p:nvSpPr>
        <p:spPr>
          <a:xfrm>
            <a:off x="3772115" y="1809824"/>
            <a:ext cx="8505593" cy="39127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2" tIns="39142" rIns="39142" bIns="39142"/>
          <a:lstStyle/>
          <a:p>
            <a:endParaRPr sz="2400">
              <a:latin typeface="Open Sans"/>
            </a:endParaRPr>
          </a:p>
        </p:txBody>
      </p:sp>
      <p:pic>
        <p:nvPicPr>
          <p:cNvPr id="2" name="Picture 1">
            <a:extLst>
              <a:ext uri="{FF2B5EF4-FFF2-40B4-BE49-F238E27FC236}">
                <a16:creationId xmlns:a16="http://schemas.microsoft.com/office/drawing/2014/main" id="{7EE57D3D-A34C-B441-274D-AA203D47177B}"/>
              </a:ext>
            </a:extLst>
          </p:cNvPr>
          <p:cNvPicPr>
            <a:picLocks noChangeAspect="1"/>
          </p:cNvPicPr>
          <p:nvPr/>
        </p:nvPicPr>
        <p:blipFill>
          <a:blip r:embed="rId2" cstate="print"/>
          <a:stretch>
            <a:fillRect/>
          </a:stretch>
        </p:blipFill>
        <p:spPr>
          <a:xfrm>
            <a:off x="1679863" y="5852488"/>
            <a:ext cx="641637" cy="276260"/>
          </a:xfrm>
          <a:prstGeom prst="rect">
            <a:avLst/>
          </a:prstGeom>
        </p:spPr>
      </p:pic>
      <p:sp>
        <p:nvSpPr>
          <p:cNvPr id="14" name="Duties of…"/>
          <p:cNvSpPr txBox="1"/>
          <p:nvPr/>
        </p:nvSpPr>
        <p:spPr>
          <a:xfrm>
            <a:off x="138398" y="2626709"/>
            <a:ext cx="3214402" cy="2541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ln w="0"/>
                <a:solidFill>
                  <a:srgbClr val="C00000"/>
                </a:solidFill>
                <a:effectLst>
                  <a:outerShdw blurRad="38100" dist="19050" dir="2700000" algn="tl" rotWithShape="0">
                    <a:schemeClr val="dk1">
                      <a:alpha val="40000"/>
                    </a:schemeClr>
                  </a:outerShdw>
                </a:effectLst>
                <a:latin typeface="Open Sans"/>
              </a:rPr>
              <a:t>PARTS</a:t>
            </a:r>
          </a:p>
          <a:p>
            <a:pPr algn="ctr"/>
            <a:r>
              <a:rPr lang="en-US" sz="4000" b="1" dirty="0">
                <a:ln w="0"/>
                <a:solidFill>
                  <a:srgbClr val="C00000"/>
                </a:solidFill>
                <a:effectLst>
                  <a:outerShdw blurRad="38100" dist="19050" dir="2700000" algn="tl" rotWithShape="0">
                    <a:schemeClr val="dk1">
                      <a:alpha val="40000"/>
                    </a:schemeClr>
                  </a:outerShdw>
                </a:effectLst>
                <a:latin typeface="Open Sans"/>
              </a:rPr>
              <a:t> OF </a:t>
            </a:r>
          </a:p>
          <a:p>
            <a:pPr algn="ctr"/>
            <a:r>
              <a:rPr lang="en-US" sz="4000" b="1" dirty="0">
                <a:ln w="0"/>
                <a:solidFill>
                  <a:srgbClr val="C00000"/>
                </a:solidFill>
                <a:effectLst>
                  <a:outerShdw blurRad="38100" dist="19050" dir="2700000" algn="tl" rotWithShape="0">
                    <a:schemeClr val="dk1">
                      <a:alpha val="40000"/>
                    </a:schemeClr>
                  </a:outerShdw>
                </a:effectLst>
                <a:latin typeface="Open Sans"/>
              </a:rPr>
              <a:t>FOREST FIRE</a:t>
            </a:r>
          </a:p>
        </p:txBody>
      </p:sp>
      <p:sp>
        <p:nvSpPr>
          <p:cNvPr id="11" name="Rectangle 10"/>
          <p:cNvSpPr/>
          <p:nvPr/>
        </p:nvSpPr>
        <p:spPr>
          <a:xfrm>
            <a:off x="0" y="6207359"/>
            <a:ext cx="4083866"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3" name="Picture 2"/>
          <p:cNvPicPr>
            <a:picLocks noChangeAspect="1"/>
          </p:cNvPicPr>
          <p:nvPr/>
        </p:nvPicPr>
        <p:blipFill>
          <a:blip r:embed="rId5"/>
          <a:stretch>
            <a:fillRect/>
          </a:stretch>
        </p:blipFill>
        <p:spPr>
          <a:xfrm>
            <a:off x="4442914" y="2201094"/>
            <a:ext cx="7449636" cy="4159806"/>
          </a:xfrm>
          <a:prstGeom prst="rect">
            <a:avLst/>
          </a:prstGeom>
        </p:spPr>
      </p:pic>
    </p:spTree>
    <p:extLst>
      <p:ext uri="{BB962C8B-B14F-4D97-AF65-F5344CB8AC3E}">
        <p14:creationId xmlns:p14="http://schemas.microsoft.com/office/powerpoint/2010/main" val="385278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p:cNvSpPr/>
          <p:nvPr/>
        </p:nvSpPr>
        <p:spPr>
          <a:xfrm>
            <a:off x="4083866" y="71998"/>
            <a:ext cx="8108134" cy="6786003"/>
          </a:xfrm>
          <a:prstGeom prst="rect">
            <a:avLst/>
          </a:prstGeom>
          <a:solidFill>
            <a:schemeClr val="accent5">
              <a:lumMod val="20000"/>
              <a:lumOff val="80000"/>
            </a:schemeClr>
          </a:solidFill>
          <a:ln w="12700">
            <a:miter lim="400000"/>
          </a:ln>
        </p:spPr>
        <p:txBody>
          <a:bodyPr lIns="39142" tIns="39142" rIns="39142" bIns="39142"/>
          <a:lstStyle/>
          <a:p>
            <a:endParaRPr sz="2400" dirty="0">
              <a:latin typeface="Open Sans"/>
            </a:endParaRPr>
          </a:p>
        </p:txBody>
      </p:sp>
      <p:sp>
        <p:nvSpPr>
          <p:cNvPr id="138" name="Line"/>
          <p:cNvSpPr/>
          <p:nvPr/>
        </p:nvSpPr>
        <p:spPr>
          <a:xfrm>
            <a:off x="3686407" y="1456116"/>
            <a:ext cx="8505593" cy="39127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2" tIns="39142" rIns="39142" bIns="39142"/>
          <a:lstStyle/>
          <a:p>
            <a:endParaRPr sz="2400">
              <a:latin typeface="Open Sans"/>
            </a:endParaRPr>
          </a:p>
        </p:txBody>
      </p:sp>
      <p:pic>
        <p:nvPicPr>
          <p:cNvPr id="2" name="Picture 1">
            <a:extLst>
              <a:ext uri="{FF2B5EF4-FFF2-40B4-BE49-F238E27FC236}">
                <a16:creationId xmlns:a16="http://schemas.microsoft.com/office/drawing/2014/main" id="{7EE57D3D-A34C-B441-274D-AA203D47177B}"/>
              </a:ext>
            </a:extLst>
          </p:cNvPr>
          <p:cNvPicPr>
            <a:picLocks noChangeAspect="1"/>
          </p:cNvPicPr>
          <p:nvPr/>
        </p:nvPicPr>
        <p:blipFill>
          <a:blip r:embed="rId2" cstate="print"/>
          <a:stretch>
            <a:fillRect/>
          </a:stretch>
        </p:blipFill>
        <p:spPr>
          <a:xfrm>
            <a:off x="1679863" y="5852488"/>
            <a:ext cx="641637" cy="276260"/>
          </a:xfrm>
          <a:prstGeom prst="rect">
            <a:avLst/>
          </a:prstGeom>
        </p:spPr>
      </p:pic>
      <p:sp>
        <p:nvSpPr>
          <p:cNvPr id="14" name="Duties of…"/>
          <p:cNvSpPr txBox="1"/>
          <p:nvPr/>
        </p:nvSpPr>
        <p:spPr>
          <a:xfrm>
            <a:off x="138398" y="2626709"/>
            <a:ext cx="3214402" cy="2541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ln w="0"/>
                <a:solidFill>
                  <a:srgbClr val="C00000"/>
                </a:solidFill>
                <a:effectLst>
                  <a:outerShdw blurRad="38100" dist="19050" dir="2700000" algn="tl" rotWithShape="0">
                    <a:schemeClr val="dk1">
                      <a:alpha val="40000"/>
                    </a:schemeClr>
                  </a:outerShdw>
                </a:effectLst>
                <a:latin typeface="Open Sans"/>
              </a:rPr>
              <a:t>PARTS</a:t>
            </a:r>
          </a:p>
          <a:p>
            <a:pPr algn="ctr"/>
            <a:r>
              <a:rPr lang="en-US" sz="4000" b="1" dirty="0">
                <a:ln w="0"/>
                <a:solidFill>
                  <a:srgbClr val="C00000"/>
                </a:solidFill>
                <a:effectLst>
                  <a:outerShdw blurRad="38100" dist="19050" dir="2700000" algn="tl" rotWithShape="0">
                    <a:schemeClr val="dk1">
                      <a:alpha val="40000"/>
                    </a:schemeClr>
                  </a:outerShdw>
                </a:effectLst>
                <a:latin typeface="Open Sans"/>
              </a:rPr>
              <a:t> OF </a:t>
            </a:r>
          </a:p>
          <a:p>
            <a:pPr algn="ctr"/>
            <a:r>
              <a:rPr lang="en-US" sz="4000" b="1" dirty="0">
                <a:ln w="0"/>
                <a:solidFill>
                  <a:srgbClr val="C00000"/>
                </a:solidFill>
                <a:effectLst>
                  <a:outerShdw blurRad="38100" dist="19050" dir="2700000" algn="tl" rotWithShape="0">
                    <a:schemeClr val="dk1">
                      <a:alpha val="40000"/>
                    </a:schemeClr>
                  </a:outerShdw>
                </a:effectLst>
                <a:latin typeface="Open Sans"/>
              </a:rPr>
              <a:t>FOREST FIRE</a:t>
            </a:r>
          </a:p>
        </p:txBody>
      </p:sp>
      <p:sp>
        <p:nvSpPr>
          <p:cNvPr id="11" name="Rectangle 10"/>
          <p:cNvSpPr/>
          <p:nvPr/>
        </p:nvSpPr>
        <p:spPr>
          <a:xfrm>
            <a:off x="0" y="6207359"/>
            <a:ext cx="4083866"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4" name="Picture 3"/>
          <p:cNvPicPr>
            <a:picLocks noChangeAspect="1"/>
          </p:cNvPicPr>
          <p:nvPr/>
        </p:nvPicPr>
        <p:blipFill>
          <a:blip r:embed="rId5"/>
          <a:stretch>
            <a:fillRect/>
          </a:stretch>
        </p:blipFill>
        <p:spPr>
          <a:xfrm>
            <a:off x="4814932" y="1912767"/>
            <a:ext cx="6581311" cy="4417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6778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238725" y="2802494"/>
            <a:ext cx="3758845" cy="131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GB" sz="4000" b="1" dirty="0">
                <a:solidFill>
                  <a:srgbClr val="C00000"/>
                </a:solidFill>
                <a:latin typeface="Open Sans"/>
                <a:cs typeface="Arial" panose="020B0604020202020204" pitchFamily="34" charset="0"/>
              </a:rPr>
              <a:t>GROUND</a:t>
            </a:r>
          </a:p>
          <a:p>
            <a:pPr lvl="0" algn="ctr"/>
            <a:r>
              <a:rPr lang="en-GB" sz="4000" b="1" dirty="0">
                <a:solidFill>
                  <a:srgbClr val="C00000"/>
                </a:solidFill>
                <a:latin typeface="Open Sans"/>
                <a:cs typeface="Arial" panose="020B0604020202020204" pitchFamily="34" charset="0"/>
              </a:rPr>
              <a:t> FIRE </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634144" y="1326996"/>
            <a:ext cx="4955333" cy="4880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0" indent="0" algn="just">
              <a:buNone/>
            </a:pPr>
            <a:r>
              <a:rPr lang="en-US" sz="2400" dirty="0">
                <a:latin typeface="Open Sans"/>
                <a:cs typeface="Times New Roman" panose="02020603050405020304" pitchFamily="18" charset="0"/>
              </a:rPr>
              <a:t>A ground fire, also known as a subsurface fire, is a wildfire that burns organic material below the surface of the ground, such as duff layers, peat, or decaying wood. </a:t>
            </a:r>
          </a:p>
          <a:p>
            <a:pPr marL="0" indent="0" algn="just">
              <a:buNone/>
            </a:pPr>
            <a:endParaRPr lang="en-US" sz="2400" dirty="0">
              <a:latin typeface="Open Sans"/>
              <a:cs typeface="Times New Roman" panose="02020603050405020304" pitchFamily="18" charset="0"/>
            </a:endParaRPr>
          </a:p>
          <a:p>
            <a:pPr marL="0" indent="0" algn="just">
              <a:buNone/>
            </a:pPr>
            <a:r>
              <a:rPr lang="en-US" sz="2400" dirty="0">
                <a:latin typeface="Open Sans"/>
                <a:cs typeface="Times New Roman" panose="02020603050405020304" pitchFamily="18" charset="0"/>
              </a:rPr>
              <a:t>These fires are characterized by smoldering combustion, low temperatures, and slow spread. Ground fires can be difficult to detect and extinguish, as they may not produce visible flames and can burn for extended periods</a:t>
            </a:r>
            <a:r>
              <a:rPr lang="en-US" sz="2400" dirty="0">
                <a:latin typeface="Open Sans"/>
              </a:rPr>
              <a:t>. </a:t>
            </a:r>
            <a:endParaRPr lang="en-IN" sz="20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3" name="Rectangle 2"/>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a:stretch>
            <a:fillRect/>
          </a:stretch>
        </p:blipFill>
        <p:spPr>
          <a:xfrm>
            <a:off x="0" y="0"/>
            <a:ext cx="2440349" cy="1463018"/>
          </a:xfrm>
          <a:prstGeom prst="rect">
            <a:avLst/>
          </a:prstGeom>
          <a:noFill/>
          <a:ln>
            <a:noFill/>
          </a:ln>
        </p:spPr>
      </p:pic>
      <p:pic>
        <p:nvPicPr>
          <p:cNvPr id="10" name="Picture 9"/>
          <p:cNvPicPr>
            <a:picLocks noChangeAspect="1"/>
          </p:cNvPicPr>
          <p:nvPr/>
        </p:nvPicPr>
        <p:blipFill>
          <a:blip r:embed="rId5"/>
          <a:stretch>
            <a:fillRect/>
          </a:stretch>
        </p:blipFill>
        <p:spPr>
          <a:xfrm>
            <a:off x="10817618" y="6618"/>
            <a:ext cx="1387082" cy="1227775"/>
          </a:xfrm>
          <a:prstGeom prst="rect">
            <a:avLst/>
          </a:prstGeom>
          <a:noFill/>
          <a:ln>
            <a:noFill/>
          </a:ln>
        </p:spPr>
      </p:pic>
      <p:pic>
        <p:nvPicPr>
          <p:cNvPr id="5" name="Picture 4"/>
          <p:cNvPicPr>
            <a:picLocks noChangeAspect="1"/>
          </p:cNvPicPr>
          <p:nvPr/>
        </p:nvPicPr>
        <p:blipFill>
          <a:blip r:embed="rId6"/>
          <a:stretch>
            <a:fillRect/>
          </a:stretch>
        </p:blipFill>
        <p:spPr>
          <a:xfrm>
            <a:off x="9675127" y="1758463"/>
            <a:ext cx="2478922" cy="3458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106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309142" y="0"/>
            <a:ext cx="7859931" cy="6858000"/>
          </a:xfrm>
          <a:prstGeom prst="roundRect">
            <a:avLst>
              <a:gd name="adj" fmla="val 1583"/>
            </a:avLst>
          </a:prstGeom>
          <a:solidFill>
            <a:schemeClr val="accent5">
              <a:lumMod val="20000"/>
              <a:lumOff val="80000"/>
            </a:schemeClr>
          </a:solidFill>
          <a:ln w="12700">
            <a:miter lim="400000"/>
          </a:ln>
        </p:spPr>
        <p:txBody>
          <a:bodyPr lIns="39142" tIns="39142" rIns="39142" bIns="39142"/>
          <a:lstStyle/>
          <a:p>
            <a:endParaRPr sz="2400">
              <a:latin typeface="Open Sans"/>
            </a:endParaRPr>
          </a:p>
        </p:txBody>
      </p:sp>
      <p:sp>
        <p:nvSpPr>
          <p:cNvPr id="222" name="Duties of…"/>
          <p:cNvSpPr txBox="1"/>
          <p:nvPr/>
        </p:nvSpPr>
        <p:spPr>
          <a:xfrm>
            <a:off x="201021" y="2238917"/>
            <a:ext cx="3632425" cy="131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eaLnBrk="0" fontAlgn="base" hangingPunct="0">
              <a:spcBef>
                <a:spcPct val="0"/>
              </a:spcBef>
              <a:spcAft>
                <a:spcPct val="0"/>
              </a:spcAft>
              <a:buClrTx/>
            </a:pPr>
            <a:r>
              <a:rPr lang="en-US" altLang="en-US" sz="4000" b="1" dirty="0">
                <a:solidFill>
                  <a:srgbClr val="C00000"/>
                </a:solidFill>
                <a:latin typeface="Open Sans"/>
              </a:rPr>
              <a:t>SURFACE</a:t>
            </a:r>
          </a:p>
          <a:p>
            <a:pPr lvl="0" algn="ctr" eaLnBrk="0" fontAlgn="base" hangingPunct="0">
              <a:spcBef>
                <a:spcPct val="0"/>
              </a:spcBef>
              <a:spcAft>
                <a:spcPct val="0"/>
              </a:spcAft>
              <a:buClrTx/>
            </a:pPr>
            <a:r>
              <a:rPr lang="en-US" altLang="en-US" sz="4000" b="1" dirty="0">
                <a:solidFill>
                  <a:srgbClr val="C00000"/>
                </a:solidFill>
                <a:latin typeface="Open Sans"/>
              </a:rPr>
              <a:t> FIRE </a:t>
            </a:r>
          </a:p>
        </p:txBody>
      </p:sp>
      <p:sp>
        <p:nvSpPr>
          <p:cNvPr id="223" name="Ensure your safety and the safety of your crew, the patient, and bystanders…"/>
          <p:cNvSpPr txBox="1"/>
          <p:nvPr/>
        </p:nvSpPr>
        <p:spPr>
          <a:xfrm>
            <a:off x="4594888" y="1696328"/>
            <a:ext cx="4971144" cy="3403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just" eaLnBrk="0" fontAlgn="base" hangingPunct="0">
              <a:spcBef>
                <a:spcPct val="0"/>
              </a:spcBef>
              <a:spcAft>
                <a:spcPct val="0"/>
              </a:spcAft>
              <a:buClrTx/>
              <a:buFont typeface="Wingdings" panose="05000000000000000000" pitchFamily="2" charset="2"/>
              <a:buChar char="Ø"/>
            </a:pPr>
            <a:r>
              <a:rPr lang="en-US" altLang="en-US" sz="2400" dirty="0">
                <a:solidFill>
                  <a:srgbClr val="1F1F1F"/>
                </a:solidFill>
                <a:latin typeface="Open Sans"/>
              </a:rPr>
              <a:t>It burns only the leaves and bushes lying on the ground surface. </a:t>
            </a:r>
          </a:p>
          <a:p>
            <a:pPr lvl="0" algn="just" eaLnBrk="0" fontAlgn="base" hangingPunct="0">
              <a:spcBef>
                <a:spcPct val="0"/>
              </a:spcBef>
              <a:spcAft>
                <a:spcPct val="0"/>
              </a:spcAft>
              <a:buClrTx/>
            </a:pPr>
            <a:endParaRPr lang="en-US" altLang="en-US" sz="2400" dirty="0">
              <a:solidFill>
                <a:srgbClr val="1F1F1F"/>
              </a:solidFill>
              <a:latin typeface="Open Sans"/>
            </a:endParaRPr>
          </a:p>
          <a:p>
            <a:pPr algn="just" eaLnBrk="0" fontAlgn="base" hangingPunct="0">
              <a:spcBef>
                <a:spcPct val="0"/>
              </a:spcBef>
              <a:spcAft>
                <a:spcPct val="0"/>
              </a:spcAft>
              <a:buFont typeface="Wingdings" panose="05000000000000000000" pitchFamily="2" charset="2"/>
              <a:buChar char="Ø"/>
            </a:pPr>
            <a:r>
              <a:rPr lang="en-US" altLang="en-US" sz="2400" dirty="0">
                <a:solidFill>
                  <a:srgbClr val="1F1F1F"/>
                </a:solidFill>
                <a:latin typeface="Open Sans"/>
              </a:rPr>
              <a:t>It does not harm the trees but it definitely harms the regeneration.</a:t>
            </a:r>
          </a:p>
          <a:p>
            <a:pPr algn="just" eaLnBrk="0" fontAlgn="base" hangingPunct="0">
              <a:spcBef>
                <a:spcPct val="0"/>
              </a:spcBef>
              <a:spcAft>
                <a:spcPct val="0"/>
              </a:spcAft>
            </a:pPr>
            <a:endParaRPr lang="en-US" altLang="en-US" sz="2400" dirty="0">
              <a:solidFill>
                <a:srgbClr val="1F1F1F"/>
              </a:solidFill>
              <a:latin typeface="Open Sans"/>
            </a:endParaRPr>
          </a:p>
          <a:p>
            <a:pPr lvl="0" algn="just" eaLnBrk="0" fontAlgn="base" hangingPunct="0">
              <a:spcBef>
                <a:spcPct val="0"/>
              </a:spcBef>
              <a:spcAft>
                <a:spcPct val="0"/>
              </a:spcAft>
              <a:buClrTx/>
              <a:buFont typeface="Wingdings" panose="05000000000000000000" pitchFamily="2" charset="2"/>
              <a:buChar char="Ø"/>
            </a:pPr>
            <a:r>
              <a:rPr lang="en-US" altLang="en-US" sz="2400" dirty="0">
                <a:solidFill>
                  <a:srgbClr val="1F1F1F"/>
                </a:solidFill>
                <a:latin typeface="Open Sans"/>
              </a:rPr>
              <a:t> It burns the crops on the ground surface as well as bushes and undergrowth.</a:t>
            </a:r>
            <a:r>
              <a:rPr lang="en-US" altLang="en-US" sz="900" dirty="0">
                <a:solidFill>
                  <a:schemeClr val="tx1"/>
                </a:solidFill>
                <a:latin typeface="Open Sans"/>
              </a:rPr>
              <a:t> </a:t>
            </a:r>
            <a:endParaRPr lang="en-US" altLang="en-US" sz="2400" dirty="0">
              <a:solidFill>
                <a:schemeClr val="tx1"/>
              </a:solidFill>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9" name="Rectangle 8"/>
          <p:cNvSpPr/>
          <p:nvPr/>
        </p:nvSpPr>
        <p:spPr>
          <a:xfrm>
            <a:off x="0" y="6207359"/>
            <a:ext cx="3639845"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pic>
        <p:nvPicPr>
          <p:cNvPr id="3" name="Picture 2"/>
          <p:cNvPicPr>
            <a:picLocks noChangeAspect="1"/>
          </p:cNvPicPr>
          <p:nvPr/>
        </p:nvPicPr>
        <p:blipFill>
          <a:blip r:embed="rId5"/>
          <a:stretch>
            <a:fillRect/>
          </a:stretch>
        </p:blipFill>
        <p:spPr>
          <a:xfrm>
            <a:off x="9701409" y="2271067"/>
            <a:ext cx="2332287" cy="16913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96331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586</Words>
  <Application>Microsoft Office PowerPoint</Application>
  <PresentationFormat>Widescreen</PresentationFormat>
  <Paragraphs>92</Paragraphs>
  <Slides>23</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Noto Sans Symbols</vt:lpstr>
      <vt:lpstr>Open Sans</vt:lpstr>
      <vt:lpstr>Open Sans</vt:lpstr>
      <vt:lpstr>Open Sans SemiBold</vt:lpstr>
      <vt:lpstr>Times New Roman</vt:lpstr>
      <vt:lpstr>Tw Cen MT</vt:lpstr>
      <vt:lpstr>Wingdings</vt:lpstr>
      <vt:lpstr>Office Theme</vt:lpstr>
      <vt:lpstr>PowerPoint Presentation</vt:lpstr>
      <vt:lpstr>OBJECTIVES </vt:lpstr>
      <vt:lpstr>THE FIRE TRIANGLE-</vt:lpstr>
      <vt:lpstr>SLOPE AFFECTS FIRE BEHAVIOUR</vt:lpstr>
      <vt:lpstr>SLOPE AFFECTS FIRE BEHAVIOUR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NDRF NDRF</cp:lastModifiedBy>
  <cp:revision>69</cp:revision>
  <dcterms:modified xsi:type="dcterms:W3CDTF">2026-01-22T07:55:54Z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2040909</vt:lpwstr>
  </property>
  <property fmtid="{D5CDD505-2E9C-101B-9397-08002B2CF9AE}" pid="3" name="NXPowerLiteSettings">
    <vt:lpwstr>F7000400038000</vt:lpwstr>
  </property>
  <property fmtid="{D5CDD505-2E9C-101B-9397-08002B2CF9AE}" pid="4" name="NXPowerLiteVersion">
    <vt:lpwstr>S10.9.5</vt:lpwstr>
  </property>
</Properties>
</file>