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7"/>
  </p:notesMasterIdLst>
  <p:sldIdLst>
    <p:sldId id="998" r:id="rId2"/>
    <p:sldId id="350" r:id="rId3"/>
    <p:sldId id="995" r:id="rId4"/>
    <p:sldId id="674" r:id="rId5"/>
    <p:sldId id="675" r:id="rId6"/>
    <p:sldId id="894" r:id="rId7"/>
    <p:sldId id="827" r:id="rId8"/>
    <p:sldId id="678" r:id="rId9"/>
    <p:sldId id="679" r:id="rId10"/>
    <p:sldId id="829" r:id="rId11"/>
    <p:sldId id="671" r:id="rId12"/>
    <p:sldId id="682" r:id="rId13"/>
    <p:sldId id="683" r:id="rId14"/>
    <p:sldId id="746" r:id="rId15"/>
    <p:sldId id="956" r:id="rId16"/>
    <p:sldId id="900" r:id="rId17"/>
    <p:sldId id="764" r:id="rId18"/>
    <p:sldId id="832" r:id="rId19"/>
    <p:sldId id="765" r:id="rId20"/>
    <p:sldId id="686" r:id="rId21"/>
    <p:sldId id="833" r:id="rId22"/>
    <p:sldId id="751" r:id="rId23"/>
    <p:sldId id="621" r:id="rId24"/>
    <p:sldId id="896" r:id="rId25"/>
    <p:sldId id="897" r:id="rId26"/>
    <p:sldId id="622" r:id="rId27"/>
    <p:sldId id="620" r:id="rId28"/>
    <p:sldId id="957" r:id="rId29"/>
    <p:sldId id="968" r:id="rId30"/>
    <p:sldId id="967" r:id="rId31"/>
    <p:sldId id="966" r:id="rId32"/>
    <p:sldId id="972" r:id="rId33"/>
    <p:sldId id="748" r:id="rId34"/>
    <p:sldId id="692" r:id="rId35"/>
    <p:sldId id="707" r:id="rId36"/>
    <p:sldId id="715" r:id="rId37"/>
    <p:sldId id="892" r:id="rId38"/>
    <p:sldId id="893" r:id="rId39"/>
    <p:sldId id="973" r:id="rId40"/>
    <p:sldId id="988" r:id="rId41"/>
    <p:sldId id="642" r:id="rId42"/>
    <p:sldId id="643" r:id="rId43"/>
    <p:sldId id="779" r:id="rId44"/>
    <p:sldId id="778" r:id="rId45"/>
    <p:sldId id="915" r:id="rId46"/>
    <p:sldId id="916" r:id="rId47"/>
    <p:sldId id="718" r:id="rId48"/>
    <p:sldId id="720" r:id="rId49"/>
    <p:sldId id="810" r:id="rId50"/>
    <p:sldId id="735" r:id="rId51"/>
    <p:sldId id="788" r:id="rId52"/>
    <p:sldId id="996" r:id="rId53"/>
    <p:sldId id="997" r:id="rId54"/>
    <p:sldId id="333" r:id="rId55"/>
    <p:sldId id="1188" r:id="rId5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8" d="100"/>
          <a:sy n="78" d="100"/>
        </p:scale>
        <p:origin x="94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048" cy="468803"/>
          </a:xfrm>
          <a:prstGeom prst="rect">
            <a:avLst/>
          </a:prstGeom>
        </p:spPr>
        <p:txBody>
          <a:bodyPr vert="horz" lIns="89136" tIns="44568" rIns="89136" bIns="445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886" y="0"/>
            <a:ext cx="3078048" cy="468803"/>
          </a:xfrm>
          <a:prstGeom prst="rect">
            <a:avLst/>
          </a:prstGeom>
        </p:spPr>
        <p:txBody>
          <a:bodyPr vert="horz" lIns="89136" tIns="44568" rIns="89136" bIns="44568" rtlCol="0"/>
          <a:lstStyle>
            <a:lvl1pPr algn="r">
              <a:defRPr sz="1200"/>
            </a:lvl1pPr>
          </a:lstStyle>
          <a:p>
            <a:fld id="{DAC79D88-6D92-4106-83A7-48B07F37B874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36" tIns="44568" rIns="89136" bIns="445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557" y="4459837"/>
            <a:ext cx="5681363" cy="4223882"/>
          </a:xfrm>
          <a:prstGeom prst="rect">
            <a:avLst/>
          </a:prstGeom>
        </p:spPr>
        <p:txBody>
          <a:bodyPr vert="horz" lIns="89136" tIns="44568" rIns="89136" bIns="4456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121"/>
            <a:ext cx="3078048" cy="468803"/>
          </a:xfrm>
          <a:prstGeom prst="rect">
            <a:avLst/>
          </a:prstGeom>
        </p:spPr>
        <p:txBody>
          <a:bodyPr vert="horz" lIns="89136" tIns="44568" rIns="89136" bIns="445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886" y="8918121"/>
            <a:ext cx="3078048" cy="468803"/>
          </a:xfrm>
          <a:prstGeom prst="rect">
            <a:avLst/>
          </a:prstGeom>
        </p:spPr>
        <p:txBody>
          <a:bodyPr vert="horz" lIns="89136" tIns="44568" rIns="89136" bIns="44568" rtlCol="0" anchor="b"/>
          <a:lstStyle>
            <a:lvl1pPr algn="r">
              <a:defRPr sz="1200"/>
            </a:lvl1pPr>
          </a:lstStyle>
          <a:p>
            <a:fld id="{0CD87A67-D261-4EE6-9DB3-0FF9D4607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56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Default 01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10757568" y="6406669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384562" y="6406669"/>
            <a:ext cx="302110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u="none" strike="noStrike" cap="none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10" y="283029"/>
            <a:ext cx="1525361" cy="10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1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0"/>
            <a:lum/>
          </a:blip>
          <a:srcRect/>
          <a:stretch>
            <a:fillRect l="13000" r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 descr="closeup-firefighter-holding-his-helmet-walking-towards-fire-truck.jpg"/>
          <p:cNvPicPr preferRelativeResize="0"/>
          <p:nvPr/>
        </p:nvPicPr>
        <p:blipFill rotWithShape="1">
          <a:blip r:embed="rId3">
            <a:alphaModFix/>
          </a:blip>
          <a:srcRect t="13432" b="1559"/>
          <a:stretch/>
        </p:blipFill>
        <p:spPr>
          <a:xfrm>
            <a:off x="-12700" y="-32004"/>
            <a:ext cx="12217400" cy="692200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10757568" y="6406669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11438930" y="6406669"/>
            <a:ext cx="193372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-213984" y="-32004"/>
            <a:ext cx="12405983" cy="6870701"/>
          </a:xfrm>
          <a:prstGeom prst="rect">
            <a:avLst/>
          </a:prstGeom>
          <a:solidFill>
            <a:srgbClr val="535353">
              <a:alpha val="60000"/>
            </a:srgbClr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4" descr="Image"/>
          <p:cNvPicPr preferRelativeResize="0"/>
          <p:nvPr/>
        </p:nvPicPr>
        <p:blipFill rotWithShape="1">
          <a:blip r:embed="rId4">
            <a:alphaModFix amt="90000"/>
          </a:blip>
          <a:srcRect l="50481"/>
          <a:stretch/>
        </p:blipFill>
        <p:spPr>
          <a:xfrm>
            <a:off x="-24680" y="2041260"/>
            <a:ext cx="9809469" cy="154706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/>
          <p:nvPr/>
        </p:nvSpPr>
        <p:spPr>
          <a:xfrm flipH="1">
            <a:off x="0" y="5596930"/>
            <a:ext cx="12192000" cy="126107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209691" y="2539280"/>
            <a:ext cx="9696309" cy="694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lvl="0" algn="ctr"/>
            <a:r>
              <a:rPr lang="en-US" sz="4000" b="1" u="sng" dirty="0">
                <a:latin typeface="Open Sans"/>
              </a:rPr>
              <a:t>HRVC ANALYSIS</a:t>
            </a:r>
            <a:endParaRPr lang="en-US" sz="4000" b="1" dirty="0">
              <a:solidFill>
                <a:schemeClr val="lt1"/>
              </a:solidFill>
              <a:latin typeface="Open Sans"/>
              <a:ea typeface="Arial Black"/>
              <a:cs typeface="Arial Black"/>
              <a:sym typeface="Arial Black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692" y="190107"/>
            <a:ext cx="1369192" cy="95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69600" y="190107"/>
            <a:ext cx="1041400" cy="95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02018D-2FA2-5B93-DB13-40D42DB87BC6}"/>
              </a:ext>
            </a:extLst>
          </p:cNvPr>
          <p:cNvSpPr txBox="1"/>
          <p:nvPr/>
        </p:nvSpPr>
        <p:spPr>
          <a:xfrm>
            <a:off x="7848599" y="5766744"/>
            <a:ext cx="4191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Presented by:- Amit Kumar, AC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160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533400" y="2209800"/>
            <a:ext cx="3429000" cy="12954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Open Sans"/>
              </a:rPr>
              <a:t>Vulnerability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05400" y="1828800"/>
            <a:ext cx="6428488" cy="3733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b="1" dirty="0">
                <a:latin typeface="Open Sans"/>
              </a:rPr>
              <a:t>The </a:t>
            </a:r>
            <a:r>
              <a:rPr lang="en-US" sz="2400" b="1" u="sng" dirty="0">
                <a:latin typeface="Open Sans"/>
              </a:rPr>
              <a:t>characteristics</a:t>
            </a:r>
            <a:r>
              <a:rPr lang="en-US" sz="2400" b="1" dirty="0">
                <a:latin typeface="Open Sans"/>
              </a:rPr>
              <a:t> &amp; </a:t>
            </a:r>
            <a:r>
              <a:rPr lang="en-US" sz="2400" b="1" u="sng" dirty="0">
                <a:latin typeface="Open Sans"/>
              </a:rPr>
              <a:t>circumstances</a:t>
            </a:r>
            <a:r>
              <a:rPr lang="en-US" sz="2400" b="1" dirty="0">
                <a:latin typeface="Open Sans"/>
              </a:rPr>
              <a:t> of</a:t>
            </a:r>
          </a:p>
          <a:p>
            <a:pPr algn="ctr">
              <a:buNone/>
            </a:pPr>
            <a:r>
              <a:rPr lang="en-US" sz="2400" b="1" dirty="0">
                <a:solidFill>
                  <a:srgbClr val="7030A0"/>
                </a:solidFill>
                <a:latin typeface="Open Sans"/>
              </a:rPr>
              <a:t>a community, system or asset </a:t>
            </a:r>
          </a:p>
          <a:p>
            <a:pPr algn="ctr">
              <a:buNone/>
            </a:pPr>
            <a:r>
              <a:rPr lang="en-US" sz="2400" b="1" dirty="0">
                <a:latin typeface="Open Sans"/>
              </a:rPr>
              <a:t>that </a:t>
            </a:r>
          </a:p>
          <a:p>
            <a:pPr algn="ctr">
              <a:buNone/>
            </a:pPr>
            <a:r>
              <a:rPr lang="en-US" sz="2400" b="1" dirty="0">
                <a:solidFill>
                  <a:srgbClr val="7030A0"/>
                </a:solidFill>
                <a:latin typeface="Open Sans"/>
              </a:rPr>
              <a:t>makes it susceptible to the damaging effects of a Hazard</a:t>
            </a:r>
          </a:p>
          <a:p>
            <a:pPr algn="ctr">
              <a:buNone/>
            </a:pPr>
            <a:r>
              <a:rPr lang="en-US" sz="2400" b="1" dirty="0">
                <a:solidFill>
                  <a:srgbClr val="FF0000"/>
                </a:solidFill>
                <a:latin typeface="Open Sans"/>
              </a:rPr>
              <a:t>****************</a:t>
            </a:r>
          </a:p>
          <a:p>
            <a:pPr algn="ctr">
              <a:buNone/>
            </a:pPr>
            <a:r>
              <a:rPr lang="en-US" sz="2400" b="1" dirty="0">
                <a:solidFill>
                  <a:srgbClr val="FF0000"/>
                </a:solidFill>
                <a:latin typeface="Open Sans"/>
              </a:rPr>
              <a:t>(Potential to be easily hurt or harmed)</a:t>
            </a:r>
          </a:p>
        </p:txBody>
      </p:sp>
      <p:sp>
        <p:nvSpPr>
          <p:cNvPr id="89090" name="AutoShape 2" descr="data:image/jpeg;base64,/9j/4AAQSkZJRgABAQAAAQABAAD/2wCEAAkGBhQSERUUEhQWFRUVGBYVGBcYGBccHBocGBwYFR4VHRgaHCYfGBwjGRgcHy8iJScqLC0sGh8xNTAqNSYrLCkBCQoKDgwOGg8PGiwkHyQtLiwpLCwpLCksLCksKSwsLCwsLCksKSksLCksLCksLCwsLCwsLCwpLCwsLCwsLCwpLP/AABEIALEBHAMBIgACEQEDEQH/xAAcAAEAAgMBAQEAAAAAAAAAAAAABgcDBAUCAQj/xABGEAACAQMCBAMEBgYIBQQDAAABAgMABBESIQUGEzEiQVEHFGFxIzKBkbLRQlRyk6HBFRYlM1JzsfAkNWKC4RdDkvFTosL/xAAZAQEAAwEBAAAAAAAAAAAAAAAAAQIDBAX/xAAhEQEBAAICAgIDAQAAAAAAAAAAAQIREiEDMUFRIkJhBP/aAAwDAQACEQMRAD8ArulKUClKUClKUClKUClKUClKUClKUClKUClKUClKtzkzly2ksoHkgidmU5ZkUk+Nhkkj0FEW6VHimKvj+qNn+qwfu1/Kvv8AVCz/AFaH92v5URyUNimKvocoWf6rD+7X8q9DlCz/AFWD92v5UNqDxTFX8OULP9Vg/dr+VehyfZfqsH7tPyonb8/4piv0B/U+y/VYP3aflXk8oWX6rB+7X8qG1A4pir+/qhZfqsH7tfyp/VCy/VYP3aflUG1A4pir7PKFn+qwfu1/Kvn9ULP9Vg/dr+VSbULilX0OUrP9Vg/dr+VQr2qcGggitzDDHGWeQEooXICqQDjvQ2rqlKUSUpSg24eETMgdYnKESMGAONMWC7Z9FyMnyzW5FydesAy2k5BAIIjfBB3BG1YxzLcCLoiTEYjaHSFT6jsHZc6c+JgCTnJx3qX8t8Yn/obiDdaXVG1uEbqPlBqUYU5yoxtgUELvuBTwxrJLEyIzOilsDLISrLjOQQQRuPKtGrW4bNFJw/ha3UPvHXuZoyXkcYMkrgyHG7tv5n188Y8W3JtlAtzLIsbql40AEzzBY4xg4+iBJcg4Bbbt59wqyld67gtYuJaV+ktBMnfUPo206hnZvDkjPfw1PLn2a2+J4AmLh5Xlg8TeG3WSFSMasHZ2GTk/dQVLSrLvOD2cUV1dxWfvKrdm1SEPJpRUUAudJLEswPfbxLj47VzyhYwS37NCZEhtobhYjI4KM/UzFqBzvpHfJANBWs3CZUhSdkIilLKj7YYrkEAZzsQe4pFwmVoHnVCYo2CM+2AzYwMZzvqHl51ZtpwyK+teFxsvSikubtumrHZV60nTDd/0cZ74rW4sU/oa96dobULdRppy51aXjGrx9jjY422oKwr7HGWIVQSSQAB3JOwA+OamvI3LMN9byx6B145rdteWz0XdUcYzjwqGbOM712ON8sWUcbXUUf0Nx7mtsNT+FpHcSfpZyEXO5ODQQW55XuYxMXhZfd9HVyV8Gv6ud9858s1rcU4TLbSdOdDG4AbScE4PY7EirO49ZLFFxxEzpHuWMszHcIxyzksdye5qNe1//mTf5UP+hoIXSlKBV3cg/wDL7f8AZb8b1SNXjyCP7Pt/2W/G9SrkkAFfcV6C16C0VeAtegK9haYqE6edNfQa+O2K047xtWCAAcAb+vlg1FqdNp3x3oGrg8zcX6KksVxggAnvn5dt6iZ5xZCiBvC2nJB3C7g7nYEmq8luKw5bkZwDk1nBqDcM4viRtJ1GQgnB2Ueuf+7FTS0Hhzvv6gj+B3pjdlmmU15xXpq+YrRR8qvvbH/dW37cn4VqwgKr72yD6G2/bk/CtQmKtpSlFilKUHzNbMXE5EieJZGWOQgugOzFdxkeeCKtPgLpGnBkEEDe8rMsrNEpYgAbasfHPn2FeLLhRit5Dw62hmmF9PFMHRXKRq7qiYY+FNIXJHqfsCu7O6u3jHSaUx2n0w050w7lupnsu+T99dPlK7v7i6aO1uWSWbU7szkBioyS3hO+PPFWFZsqTcXt7COFtKRvHGERgZCpDpg7MgYDw9gWI2zUM9kuf6WXIwdE2R8cdvhQQy5naR2Z2LMxJZickk7kk+projmq66ol94l6ip0w+rcLnOjPpnerGl4WjW9qOJwQ28hvRGioqJqhx9U6T9TVtnP+E+eTp+0m3jS3kVrd0dbgCGX3eOJAhz9EHRj1F0qWBx5b4oIDwvmG4tixgneIv9bS2zH1IOxPx71v8xJd2U88M05LyqpmKuzCQMCQGLAE7GpPydYt/RbS2kEU9ybkJKJFR9MWM4wxACk4yfifTaV3/Don4jfvp1XEcFuYh00lYAghnSJyFdhgDft9uCFNLxucLGomcLCxeIBiAjEk6lx2OSfvroXfGr+5gkaSWeWAFOoSSUByNIPkDnGw+dWPYW8LXk3TspY3eO3Qy+7xHoyNry5gLMEV10kkDyOcd6wwPMLDicESwTSQ3GPBEmGViHZimcZXLY3OnRgfVoKs4dxaWAsYZGjLKUYqcEjvpr63GZjHHEZXMcR1RpnZDucgeR3P31Zl+1uLjhtrJFAsE8FvJK+gBmI1FVL7YUuoB9dZzX3j0bx2t1JeWtvC0E8fuWI4114fOjA+uhQDOR2LbbbBW0/MNw/V1zO3X09XLfX0YC6vXAAxWDiHE5J31zSNI+ANTHJwOwqzuYbK0iia5CxiPiT2qx+FcxR4BmZdvAcZBI7EitznDh1ukcsUluywhrfpSpbxpHEpZFYidX1OGBOcjP8ArQVfwXl+S6ExjKDoRNM+okeFe4GAcn4bVzavO5tJYzxJBbwxWq2bi3dEQFh08kagcsM7nI2IX13oygVens/X+zrf9lvxvVF1fPs8H9m237DfjeiK76pWQJXsLXrTRDGI68yHArPita4PoMn+H2moqdOHxzmCOEAyZ3yBgZyR5f7FcBIL24YPGDHHkldXfuQMDuDjz8qmptlYhnALDtnfTn0zWYy4H/isLdt5NK35h4HcyDBRn3zkb48/XLH47fnFuLcGlUAyAAKOxOCPn8auObjAzgbmuTxRkkVg65yKpz1el+F0q/hEgMgAY4BGAM579sevx9KtfgnFQQEbJbAwceozgnz2qnePcOaC4ODgHtj/AErrcvcbZX7Iy4wFZiun0IJ2GDvitp9xjZ8LlIr7itbhM4aNRnxAAnbGfiB6Z2rd01pKy0xEVXntk/ubb9uT8K1YxWq69sw+itv25PwrUkVZSlKLFKUoJBxLliSK2tJkd5DcJI4RUbMYQqDuCcjxd8CuKnUXxDWNe2oahq+Gf0qtngPEz7twvpXsEKwgtco0qKxQEHBXz21DBxuwPlt55d4rb3jXSscQ2d0eIRHH/tguzDHkC2Xx/wBfwoKqtoJOoEQOJCQoAyrZby8iKkVlyHMJbqKV+i9rA05wCwbCq2gMCPJgCRnB9a5icwyNf+9lyjtN1CwJyoY4K/IISvyqz77jgS/vZve4mjezkNtiVG0kLH4QOwYuuQN80FP3EUgIWQODgYDBs4PbAPl8q+3SSjCyiQHHhDhht8A3l8qtbhfMsDHhUt1NG0ohuUaR2UmOQ9MI0n+HYMMt5nPxrF/SzxRWsdzc211eLdmWNmlBRIwhyHlA8Go505Hdl/w7BVz28sZ0lZELjGCGXUPTH6Qr5KJEfxa0ceupWH37irhHFrReIQyS3H0jw3GEe4WWO3lcx40zYIj1KGA9MDYZwYZ7RuJ9QW0bBC8SyAuLlbh2UkEB3CjsQcZycHy8wiaibVt1dTDO2vLD19WFdfk7lt7yfpCRoQyO2sKSDoxlfrKD39anXL/NUEdpaXbyIbiFRZGMkatDTR5kxnOBCpOfjWzY8YtoOJW8Ec8XQgguWD600a55DJp1Z0khQB9poKhmicBS4YBgCuoEZHwz3HyrYPUR42mR2UEELJrAZQQSoJ8iNtvWrH4RzRDJbcNkvplkeO6lLlypZAVlCMy9wofQc4xsPSsPM/Eithdx3d3DdSTTq9sI3WQoobJfYfRro2x8x50EO49x6S9MaRwhI4EKxQxBmCr3Zs92JwMn4D7ffNHLz2rQRdRperDHMq6SNOvUNAXUc4x3GPlXe5Gu8cPu44LiO2u2eNleRxHmNcZAc9sHV9/xqVXfHoGviRdQdd+HLFDcal0LMWkz4uyE5B3HbbG+CFPT9RTpfWpAxpbUCB6YPYfCsNTnn6/BtLOGaaO4u4zIZJEYPhGJ0oZB9Y9v/ifXJg1Aq+vZ4P7Ntv2G/G9ULV++zof2bbfsN+N6CRrXsV8Ar0TioQ+YrWkOWCj4k/Ibf6kb1llc474HrVd8z35EU5EkpyYwOnjLFtWFX/pON/iAPKqZ3UXwm6nHvqBioIyoyaj9/wC0S0ico74x5gE/6VEvZvw2VmnaQsI+kMnOTlzkJjybAJI8sj1qMcd4FIkjELpUMcFxnbfB2BrDfeq6eM10tROOW9yp6MwY+nY/cd/trkf0t03w2/zzj+FV1bFkYDZwMHqRjDKfPH+IfA/wqcwp1Ihqw2R3GRn4/Cs8urtpjNzTj8cMeppGZsk/Ux3B/wCodu2Dkb71H4eIZOllBztkaQd8kHIXAIzjtuMA9hW5OJIw6gkoXIIyT9Xt5+Wa4bzbN3wN+5/1rpxcuXSf8pcxyoUcurRFyrINjHk+a7DByCD8G9KtVGyM4I+BGDVJ+ziWK5kNpOuchnibbAwMshGM4OA2x30nPere4DrWMxS6i8ZI1Mc61ydMmc+YGMHcEH4VeTTKt4rVce2gfRW3+ZJ+Fassiq29tY+htv8AMk/CtWQqilKVKSlKUHVsuVLuaEzRW8jxLnLgbbd8Du2PgDXThbiCwR2KRFVuV1oFRNcybyf3gOWQZJxkbfCpTwnne2W1tCskEM9rGYyJYJ5G7aS0bRuq+MDcH18sVp8E55gSxVpGxeWy3EduoVsYm04bVjACdsE9l+NBo8B5JhmlsY5FuUM/vAlY9MKTErECIjJ2K4ORUMuogsjqOysyj7CRVi8vc32sQ4Trlx7sLvreFzp6isF7L4sk+WfjUQ4/whY44ZxJqN0ZpNGnGhA5VWJzvqG+MCg6lryK0/D4J7ZJZZ5JZEZQV0hU1jVuBp3AGS3nUfl4DcIkrtC6rAwSUkY0McAKR33yPvFTLg3F7R+HW1vLeNbSRXDTtiORsgMxAyowDg5B3wfKtu/5vs71eJRySm3W4eF4nMbPqESov1V7E9PsSPrD0NBHeB+zi7uJXjZDDojEpLDOzZ0KAD3bDY/ZP287gHAepfxWs4ZNUnTkAwGU75GcEZyPjU7POtmeKdQTMIHsvdupofwvkndcZ2HmMjJqE8t3UVtxKF2l1xRS5MulhqUZGvTuwz6d6DPxzkW6hlfTBL0TM0MTtjxeMome2NW2CQAcjHcVy35euAZgYXBtwGmzj6MHcE7+Y7YqbcY5jtlt74W9y9xLfTKyJ05F6WH1Zy3c9gMb+FNvTY9oHGR7hE2kpccQEMk6kYOmBQBt3AL4I+ANBEuWeR576OaSIeGJSRtnW4GoRLuPF23PqK6V17OpWtLWS2ilkllExmXw6UMbBQBsMHvsSScbdqw8g8YhiF3FcSmFbmAxLJpZgrbjJC79j/DvXXtebLeMcJUTnFrJMZiFkGAW8LYx4srnYZxkigiHC+VLq519CCR9BKtsAFYfoksQNXw719sOUruZ3jit5GeI4kGMaT6HUQAfhUyuOYbO6heFrprUpezXKyCORhKju7A4XBDgNtn0H2byc82s9xctLLGLWV01QTQSMzrGiqJkZPquSuMEbBVOxoIBw/lG7n19K3kfpMUfAGzL3Tc7sPQZNcllIOCMEbEHy+FWhwrnGy93SNGiga3uJZIveIppfC7u6upicHqBWAOonsfXNVxxa9M08spxmSR32BA8TE5Ckkjv2yaDVq/vZ1/yy2/Yb8b1QNX97Ov+W237Dfjeookoo8YYYYZB8v419r0KDQ4hAWKrkhTtq9P/ADj1rSk4PHuN+4IOe2FKqMj0DE/bmu4RXNeMxsx7jGcsdyfifQDFZ+SdL4e0dj4jZ26i1tmXWSTjJ8THuSx8zj+ArJwi8V5JIZVCSrjKEhgQf0lPmPsyKqXm1Y/eXEMhZPrajgZyfILjGD/DyrscB4xax2w1SP7wCGDn9HbGnIO6Y2+2ue4327N4eosTiKxQeLSCfhUYu+JGRz5A7UfivVXck1iUAqQMVz3LddEwkjn8b4MdmiG5JJ329TtUMLa1Y4xgjI8t8/yqe3S5j6ecaiEznTkHcgMexwDXA51ihhAig0+IB2C/o/o7nJLE/Ptn1ro8WVvTm8kk3XB4PdGKZXiJEikMhyNiAcjBB1ZzgDz9D2q/+WL0XFvHMP0l0kHOQVJUruf8QPz2r89WUzKp05ALLlseakMvfzGDV48hpJHCUCL0y4eMg4CrIoYggkntggb/AFhnGa6/lwpbiq39tv8Ac2v+ZJ+Fasiq39tv9za/5kn4VoKmpSlWClKUEls/Z7dSyQxp0yZ4feEbWdOjYbnTs2WAxjzrq8icka7iE3SK8U6XOhNTBswkISQMYAbbvXnhXtFEFjDCEb3iFwFk2x0usk5j75ydAXtjFbZ9pEA4ilwsUiwRwyRKng1apWLs2NWN2Pr5Cgj15yDdILfSI5feG6aGKQONYzlCw8IIwckEgaW32r5xrkW4tommLQyojaJDDIH6bdtLjA0nJx8yK6fAuf1tbazRY2Z7aeSVs4CssiyIVBzkNiTzGNq8cV5qtFtbiCyjnHvciyStMU8IVtYRAhOd/M+XrQcOy5Zmmt+vHpZOslvjPiDvpC+HH1SWAzmty/5DuYTcCTpj3YRM51nB6x0oFOnxEkY8q2+Q+co7HrLNG0iSdN1C42kibWjHJG2cdvQVt8Q9oMctrbRPEzyI8BuS2NMyQFiqdyTnVk5H30HLuORJljEgmtZE6ixO6TqyxM2AOo2MKMkb7966fMPszkivEtrV1mLpq8TqGXSAWeRQPo03GDvn4mtvmf2hQT2lzbxi4PWaNk6nSCRhWVjGqofCo07dySd6zXHtHtTd+8iGY9eA21yhKABTpwYiDknY5zjIx2NBg5X5MCtdhngmljtutBJFNlY5AzgNryoUqyg77DANR/nLhV1FKj3conMyB0lWTqKyjyDYGwyO22+R3rfseYrK2F2lstwyXFsYQZOlqDnXudJACYKjzOxrn8x8xJcW1lEisGtomjctjBJ0brgnbwnvig645BRLSzuTNG5mlQOnUXBRnVdCYGXfB8Qz4fF6ZrJzr7Pmilu5bcRCCAoTEsmZEQovjKbkAtqO5zjJAxWpbc125sLaCVJurazdVCmjQwMms6snOdJIAHmBv3rZu+fIml4m4SQe+xokeQvhKppy/i7Z9M0HKueQbmOFpW6WpIxM8IkBmSM/+40fkPtzW4vsrvDkAwF+mJljEo1sp8wpAOx2ycDJG9dXmD2mLcwSaWuYpZIjE0arbmEkjSSZCpl0keXy7V4/9RYPfhcdOXSLL3XGEzqznV9bGn7c/Cgi/H+U5rRIpJGieOYHQ8Th1yvdcgYyPhkd99q41d/ifMKScOtLUKwe3aVmY40nWSRjfPn5gVwKBV/ezo/2bbfsN+N6oGr59nj/ANm237DfjeoolYr1WJGrKDQfa4fOqt7lKynBVdX2Dcj7q7dYry26kbof0gRVcpuaTjdWV+dL3l940V5TpaQZ043A+J9a554MxGQTv8MVZvNvGxBIIxEpJGpi6gnO4xv6HaoXxPj4k7qFx5KMCuWZZPQ4Y6Ybe9dVUefau1w/imxyfnUVe9JNFlI86i4bWmWkl4/da7cH0JP29qiMLHxZ7EYJIz5jf1HbuPl51LuBcGnuzHHEhcFl1tjwKMjJZu3by7nyqyuW+D8OukFxFaxg6nQqQDpZCVI0/V8tjjcEVt4ZqOX/AEXtWHKPKMryq5TMXjVZVVnTWQyofD5BsNntgDOMirp4JwUW0QTUXbcvI2NTsdyxx6n7cY3OK6McYXZQAPgAO/yr6a2czzVb+27+5tf8yX8K1ZOKrb23f3Nr/mS/hWgqWlKVYKUpQTXhnszad7YLOojuLc3HUKHCkMiGLGvxNqdRnI89q3OUeTnjngJaEyTR3Z6c0PUVBC3TLEaxkk9vhnvXGsef5YrKO1VF+jkWRZcnUAsiz9PGO2tR51uP7THN+LzoKNMTQrEHOAGJYtq09yxJ7UG1HytaLw6zuRLmaSZAcpIQ51YNvgnSunfLkYbT8a3OeeSo5J7+aGaMPbrHI1usZGlOmv6Wy6jpLYAPcZOTUZs+cQtklq8CydGUTRSa2UodWo5UDDZ3G/r22rPde0BnlvpOio9+iWIjWfo9KaNQOnxevlQbqezHLCA3cYvTH1RbaHxjGdBlzpDY+H8N60bfkNmNgOsB78HI8B+j0AHB8Xj7/CuhL7SXVhM1mi3oi6YuWLg6SCNfSI0lsZ3z/DasPC/aEYIrQSWiSval+jKzuvhbIOABgny1bjbtmg2TyZaJw25lef6aK4eHXokwChwIdIOCX2OvcDWB5Go9yvyx731XeUQw26dSWQqWwDnACjdicH7vkK24udh0LuCW3WRLmV7geNlMcjdjkDxgYG23bfvWryvzT7p1keJZ4bhAkkbMVzjOCGAJBGT9/ligl/G+TVuI+FwWzxkNDO7T6NIZF6Z6jD62cHGDvk49TXKs+S1D2txa3MV1C1zHAxeFgFckEao2bxodvMdx65Hj/wBS5BJavDbxxrbJJEIwWZXSTSNBzuPqDfJyd/hWGTn0J0UtrVIIYp1uTGHdi7rjGXYZAwMYx5D0oN2+5IWRrq4nuYrdI7trdtMLac+E5RFYkDLY0+WCSawS+zUxz3Sz3CxwWojZ5tDNnqDKARg5z5EZ9O+a0eJ87tNBPCYgonuvei2onScKNGMbjw9/j2qR8L5wa9mvDJHaiKdIQ8M9wYgSmQGSXTnI2JGM9sHaginNfKwsuhiZZlnj6qsqlRg4x3JJyDnyrg1MfaVxeGaS3jgZGFvAsTGLPT1eaoTuygADNQ6gUpSgVe/s7T+zrf8AZb8b1RFXZyPxyGLh9sryKpCNkEj/ABvUUTMJWVRWjacWikGUdW+RBreVs1A90pWte36RKWc4ABP2DfNLZPZraMc68Ht7qWK3J03MiyOjDsFjGcv54J8II3+eKp3jXCGtpXilGHXuD5jyYHzB8jUg5c5vE3HDeTuEiUSxgnOFXQwVf4feakHOvHeG8SxCjt7yuelKEIHqUJfTlDj7O48853GXtvhncer6Vha2jyyLHEhZ3OFA/wB9gN81bvLHJSW2EkSN5QqszsqscsWOBqGwAArkcn8WsOGAmV+rcNs0idMhVzsijXkep2yT8hXM5y9q5kkcWWY1YKDKQOocDGFGSE+ff0xUyaVzz5XpP+cueIrC3YB1NwVIjiBGQTsHKj6qjvvjOMVVns25zazm0tloZD9Ivcg//kHxHn6j7KhgYu2psksdySSSfUk9/nXRt7cqajKpxx2/T0M6uoZSCrDII7EV7qieH8wXEKhopWXTjIzscjYkdjVg8uc/dVR11wf8S9vmV/L7qieWfKt8VnpNarX23f3Nr/mS/hWrEt7pXGUYMPhVd+27+5tf8yX8K1rGapaUpVgpSlBYHLHs+huYE6gnilljeRHZ4AhIzjTDnqumMeLb+deuC8j2Tx8P673HUvlkwE6elWXBySVyB5Y3yT5Y34tj7SLuJYlXokwp0ldolL9PsIy/fSMDYY7DOa0oecbhfdcFP+D1dHw/4sZ1b+Lt8KCQ2Xs7jmWMRPIXW8e0uPq4VVLHqqNOVyijuTufhWyeG8OHCbx0SZtE5iWU9EuSCOnpbSMRkFSw2O7Y8q0+Dc2pbWt3KJy13e6gYVjZViYtJmXWdj4XyAPXB9RHeFc0zW8E1ugjaKb6yyIGwcada+jYA337CgsvmHly2vbpIpHmW49wSRCujpgJq+tnLMSW7DAwO+TXJs+WBeLwmKaeYxy20zhcxjp6QjaU+j7dgdWo4A3FRVefboXC3GY+osPu48G2jv2z3+NebLnq5iNsUKf8KjxRZTPhcAHVv4jgCg7qch21xFaSWkkw61wbZ+qEz4VdzIoXt4UJCknuN9jXnifKdj7rey2z3OuzdIiJOnpZjIIyw0rnB3wNiMfGuFwnmqVFgg6giijuFn1hNTIxypfH6QCsfDjftUq5n54hNnNCk0dxLcOjM0dsYY1CMrlmD5aR2KgHJI+WNwifA+b5LVFWNYyFl6/iDHU4QxrnBGQmdQH+Lc9q4juWJLEkkkknuSdyT8Sa3ONcXe6maaQIGbAIRQq+EBRgfIVpUClKUClKUClKUCpPa8vq1tG+2XGf4kfyqMVIuXL7DIrkhACT8FGWP+hquXpbH2knKPIBkfWzMkY7lSQW+GR5VNr3mu3s16aEyMu2NWcfNjmq74v7QnMP0fgjJKxINiQO7t6/L1PwrT4Fw0sOrMSSd1X+ZNYZeS/DeeOfsnU3OU0gyfo1PZV2JHqXPYfH/YifPHM5NqQpwrbZGfGT/HSO+/fby76lzPliXOVzgIu+rHqfTPl2+dRbm/iBlnWPyTuPicE/l9lZ4y5XtbLWM6SD2PwZvoFIznrswO4IMTLgj03rre1PliC1mUwAqJFLlP0VwceEnfB328sVqeyNP7Th/Ym/Aaze1S/S5vTplISMCIDBwCCdRyCDuxPke1bWzTOS8kJ4PwiW8uFggXLMcZ8gPNifIAb1Jec7S1swLK1AkmG1xcNuc9zGnkgH6WN9gufrZcqc2rYWVwsQBupZSqyAfUjCrlwx3OWzgeoye28Zt11EufMkfzJ/38am3URx3e3wxAdu1dvhcXUjKEeIbg+o/niuYF3rZjsxINBOAe3z8t/Ssq11pm96UakBBI743A+BPkfhXY4JxHpxgnf+VR1YenlcYxtjHY/nXQjk02w/ax/rVcv4tP6mfBOPeLZsfEZFc/2mcVMsUCltWl3IPnuoH8qjlve6FZq1+LTl40Y9skAfYN6nx9ZRTySatculKV2OUpSlApSuzwzj8cUYRrO2mIJOuQSajk5wdLgbdu1Bxql3FvZ80HD0uurqfETyQ6d41mzpYnPrgdh3PpXHtJIbi9QyrHbwM6awurQqKBqAySfEAftarDbnywuLi8hkTpR3EbRG4MjsrCMFY2EWnCdywx9veg4XCPZ3FM3DwZZB75DNK+NHhMYUgLkdjq881EL/AIJPCqtLDJGr/UZkYBvPYkem9WNwHmm1jk4SXnQC3t7hJT4sIzBAAdvMg/dWOPmm3toYI5br31vfVuSwDnpxjzOvcNnxafiftCA3PLlzGUElvMhlIVNUbDUT2UbbsfTvXR4PyBeXEyxdF4tWvxyo6qNH1snT64HzOKmvF+bIBKmia2eJ72C4JV7hpFCuHMjLJlY8KukhfXYCufw7nVRx1ppLljbapFUlnKBWTC+HyXIHl8fjQQZOEOLlbeUNG5kSMhlIK6yozpOD2YGpJx3ky1tpxbi8klm6sUbxrbtqAfSSVOSGYKwIUdycVxnZY+IIWnWZVniYzAsQQGRi2W3OBt/27VYHM/M0U1zFIOIwvAlzbSiAREMoVkDMZMZIALN8qCAXvK8pnlS2huJY0k6YYxMGzsQGXHhbfscbYOBWrFy5ctK0K28plTdkCNqUepGNhv3PepvxnmyL3biYguMSTXaSRaCysyARZYEYwPCfurrz82W8l5ORcWxt5orZJRIZVL6Opko6DOpc9iN8jcYoIFb8hXb20tx0mAibQUKvrYg6WKrp7Lvk520n0rlngdx0ev0ZOj36mhtHpnVjGM+fapynG7Z7XiNtFdtEHmEkDStLlkGksob63iKtsdyGGc5NdLjHOlu0DS27241WhgMMjXAkHhI6SxL9Gd8ANt88UEF4ryyVaNbZLiUmBZ3DQspGdiwGN4xt4u3xNcziPCJrcgTxSRFhlQ6lcj1GasyLnC2WdXWdRp4UIAw1bTBshBt9bzqKczccSfhvD06vUmi6wkBJLLlhpyT38IHn5UETrqXn0dtGF+vOMf8AbqIx9rAfdXLrcWFmMQ3OlCw+1ioH+prPyXUaeKbrJYWJnmUD6kYCL9nn9pyftrr8Q4rpHTjyTjHz/IV7tCIQqKNz3P31pw2TMcnwJ6n/AHvXLvbq1ps2sXTQzSsBpBIUb/LeoZakySNI25JzXa5tvwqLFH2bc+pHqa5llHgDFa49TbO91MeRLroTSTdjHbzkfM6EH/7MKjNw2snJ8I3Y/wAvmf8Afx3hddOJl/SkXSP/AJxsf4oK58+wAHzPzNQlrTydgo+AHzrfVAPCP0dvzP31p2EeXLeSDP2nYfnW4iHv3pSPipvWx1gu2NTHsv8A/R9BXiSTSBsCx2A/mfgKyWtqQcnxE7kn/fb4VFCWNhuxyx7/AG1kkb/hj8HU/fW5PESo9RWjcjELj4A/cR/KqxatWV8wqP8AE4H3A1m4muFQbYGwXzG3c/OtMSbR/Bif4YrJcxkAE+ZOP/qtcZ+UZZX8a16UpXQ5ylKUClKUClKUClKUClKUClKUClKUClKUClKUCuxwn6pPckhR8lGf9Wrj11LLiSJGFIORk9h5/b6Vj5pbj018VkvbchP0w+37Nic16aRRk5MmPM5x9nrXPTiK6snPn5Dz29fjWPiHEA0ZVMgn1GP9KwmGX06Lnj9uFdTmWZmPbOB9lbtula9taae+K3Y2Aray/DKWfLJck5QY/Q1ee2WNYH+Jr7cOWfIOBpUfHb/ya+aRUcanlPt1bLh4EAJ+s51fZ2H5/bWO5j6a627fxPwHzrdPGocjwthQABgeX21ybu8Msut9lX6i+nxPxqkxyt7ieWMmmW2Qkl3+s3l6DyX/AH51lkbHasYvU9DXhrlT61PHL6OWP22Y+J4GDvXySYOrD1Vh/CtAsPjXqOYA+dOF+kc40o5dxjyz/Gtl3J7msBgGokdqzE7CtJLtS2ar5SlK2YlKUoFKUoFKUoFKUoFKUoFKUoFKUoFKUoFKUoFKUoFKUoFKUoFKUoFKUoFKUoFKUoFKUoFKUoFKUoFKUoFKUoFKUoFKUoFKUoFKUoFKUoFKUoFKUoFKUoFKUoFKUoFKUoFKUoFKUoFKUoFKUoP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2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C6186D6E-36A8-FEB8-649B-4BFC34DB7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F9A0BC4C-14B8-F6F1-7A3F-1DBB8BBF5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7453"/>
            <a:ext cx="1676400" cy="10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560" y="44450"/>
            <a:ext cx="1573513" cy="11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1524000" y="2057400"/>
            <a:ext cx="3352800" cy="20574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Open Sans"/>
              </a:rPr>
              <a:t>Vulnerability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5000" y="1828800"/>
            <a:ext cx="5105400" cy="4114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0070C0"/>
                </a:solidFill>
                <a:latin typeface="Open Sans"/>
              </a:rPr>
              <a:t>arising from various factors like</a:t>
            </a:r>
          </a:p>
          <a:p>
            <a:r>
              <a:rPr lang="en-US" sz="2400" b="1" dirty="0">
                <a:latin typeface="Open Sans"/>
              </a:rPr>
              <a:t> physical</a:t>
            </a:r>
          </a:p>
          <a:p>
            <a:r>
              <a:rPr lang="en-US" sz="2400" b="1" dirty="0">
                <a:latin typeface="Open Sans"/>
              </a:rPr>
              <a:t> social</a:t>
            </a:r>
          </a:p>
          <a:p>
            <a:r>
              <a:rPr lang="en-US" sz="2400" b="1" dirty="0">
                <a:latin typeface="Open Sans"/>
              </a:rPr>
              <a:t> economic &amp;</a:t>
            </a:r>
          </a:p>
          <a:p>
            <a:r>
              <a:rPr lang="en-US" sz="2400" b="1" dirty="0">
                <a:latin typeface="Open Sans"/>
              </a:rPr>
              <a:t>Environmental</a:t>
            </a:r>
          </a:p>
          <a:p>
            <a:r>
              <a:rPr lang="en-US" sz="2400" b="1" dirty="0">
                <a:latin typeface="Open Sans"/>
              </a:rPr>
              <a:t>Systemic </a:t>
            </a:r>
          </a:p>
        </p:txBody>
      </p:sp>
      <p:sp>
        <p:nvSpPr>
          <p:cNvPr id="89090" name="AutoShape 2" descr="data:image/jpeg;base64,/9j/4AAQSkZJRgABAQAAAQABAAD/2wCEAAkGBhQSERUUEhQWFRUVGBYVGBcYGBccHBocGBwYFR4VHRgaHCYfGBwjGRgcHy8iJScqLC0sGh8xNTAqNSYrLCkBCQoKDgwOGg8PGiwkHyQtLiwpLCwpLCksLCksKSwsLCwsLCksKSksLCksLCksLCwsLCwsLCwpLCwsLCwsLCwpLP/AABEIALEBHAMBIgACEQEDEQH/xAAcAAEAAgMBAQEAAAAAAAAAAAAABgcDBAUCAQj/xABGEAACAQMCBAMEBgYIBQQDAAABAgMABBESIQUGEzEiQVEHFGFxIzKBkbLRQlRyk6HBFRYlM1JzsfAkNWKC4RdDkvFTosL/xAAZAQEAAwEBAAAAAAAAAAAAAAAAAQIDBAX/xAAhEQEBAAICAgIDAQAAAAAAAAAAAQIREiEDMUFRIkJhBP/aAAwDAQACEQMRAD8ArulKUClKUClKUClKUClKUClKUClKUClKUClKUClKtzkzly2ksoHkgidmU5ZkUk+Nhkkj0FEW6VHimKvj+qNn+qwfu1/Kvv8AVCz/AFaH92v5URyUNimKvocoWf6rD+7X8q9DlCz/AFWD92v5UNqDxTFX8OULP9Vg/dr+VehyfZfqsH7tPyonb8/4piv0B/U+y/VYP3aflXk8oWX6rB+7X8qG1A4pir+/qhZfqsH7tfyp/VCy/VYP3aflUG1A4pir7PKFn+qwfu1/Kvn9ULP9Vg/dr+VSbULilX0OUrP9Vg/dr+VQr2qcGggitzDDHGWeQEooXICqQDjvQ2rqlKUSUpSg24eETMgdYnKESMGAONMWC7Z9FyMnyzW5FydesAy2k5BAIIjfBB3BG1YxzLcCLoiTEYjaHSFT6jsHZc6c+JgCTnJx3qX8t8Yn/obiDdaXVG1uEbqPlBqUYU5yoxtgUELvuBTwxrJLEyIzOilsDLISrLjOQQQRuPKtGrW4bNFJw/ha3UPvHXuZoyXkcYMkrgyHG7tv5n188Y8W3JtlAtzLIsbql40AEzzBY4xg4+iBJcg4Bbbt59wqyld67gtYuJaV+ktBMnfUPo206hnZvDkjPfw1PLn2a2+J4AmLh5Xlg8TeG3WSFSMasHZ2GTk/dQVLSrLvOD2cUV1dxWfvKrdm1SEPJpRUUAudJLEswPfbxLj47VzyhYwS37NCZEhtobhYjI4KM/UzFqBzvpHfJANBWs3CZUhSdkIilLKj7YYrkEAZzsQe4pFwmVoHnVCYo2CM+2AzYwMZzvqHl51ZtpwyK+teFxsvSikubtumrHZV60nTDd/0cZ74rW4sU/oa96dobULdRppy51aXjGrx9jjY422oKwr7HGWIVQSSQAB3JOwA+OamvI3LMN9byx6B145rdteWz0XdUcYzjwqGbOM712ON8sWUcbXUUf0Nx7mtsNT+FpHcSfpZyEXO5ODQQW55XuYxMXhZfd9HVyV8Gv6ud9858s1rcU4TLbSdOdDG4AbScE4PY7EirO49ZLFFxxEzpHuWMszHcIxyzksdye5qNe1//mTf5UP+hoIXSlKBV3cg/wDL7f8AZb8b1SNXjyCP7Pt/2W/G9SrkkAFfcV6C16C0VeAtegK9haYqE6edNfQa+O2K047xtWCAAcAb+vlg1FqdNp3x3oGrg8zcX6KksVxggAnvn5dt6iZ5xZCiBvC2nJB3C7g7nYEmq8luKw5bkZwDk1nBqDcM4viRtJ1GQgnB2Ueuf+7FTS0Hhzvv6gj+B3pjdlmmU15xXpq+YrRR8qvvbH/dW37cn4VqwgKr72yD6G2/bk/CtQmKtpSlFilKUHzNbMXE5EieJZGWOQgugOzFdxkeeCKtPgLpGnBkEEDe8rMsrNEpYgAbasfHPn2FeLLhRit5Dw62hmmF9PFMHRXKRq7qiYY+FNIXJHqfsCu7O6u3jHSaUx2n0w050w7lupnsu+T99dPlK7v7i6aO1uWSWbU7szkBioyS3hO+PPFWFZsqTcXt7COFtKRvHGERgZCpDpg7MgYDw9gWI2zUM9kuf6WXIwdE2R8cdvhQQy5naR2Z2LMxJZickk7kk+projmq66ol94l6ip0w+rcLnOjPpnerGl4WjW9qOJwQ28hvRGioqJqhx9U6T9TVtnP+E+eTp+0m3jS3kVrd0dbgCGX3eOJAhz9EHRj1F0qWBx5b4oIDwvmG4tixgneIv9bS2zH1IOxPx71v8xJd2U88M05LyqpmKuzCQMCQGLAE7GpPydYt/RbS2kEU9ybkJKJFR9MWM4wxACk4yfifTaV3/Don4jfvp1XEcFuYh00lYAghnSJyFdhgDft9uCFNLxucLGomcLCxeIBiAjEk6lx2OSfvroXfGr+5gkaSWeWAFOoSSUByNIPkDnGw+dWPYW8LXk3TspY3eO3Qy+7xHoyNry5gLMEV10kkDyOcd6wwPMLDicESwTSQ3GPBEmGViHZimcZXLY3OnRgfVoKs4dxaWAsYZGjLKUYqcEjvpr63GZjHHEZXMcR1RpnZDucgeR3P31Zl+1uLjhtrJFAsE8FvJK+gBmI1FVL7YUuoB9dZzX3j0bx2t1JeWtvC0E8fuWI4114fOjA+uhQDOR2LbbbBW0/MNw/V1zO3X09XLfX0YC6vXAAxWDiHE5J31zSNI+ANTHJwOwqzuYbK0iia5CxiPiT2qx+FcxR4BmZdvAcZBI7EitznDh1ukcsUluywhrfpSpbxpHEpZFYidX1OGBOcjP8ArQVfwXl+S6ExjKDoRNM+okeFe4GAcn4bVzavO5tJYzxJBbwxWq2bi3dEQFh08kagcsM7nI2IX13oygVens/X+zrf9lvxvVF1fPs8H9m237DfjeiK76pWQJXsLXrTRDGI68yHArPita4PoMn+H2moqdOHxzmCOEAyZ3yBgZyR5f7FcBIL24YPGDHHkldXfuQMDuDjz8qmptlYhnALDtnfTn0zWYy4H/isLdt5NK35h4HcyDBRn3zkb48/XLH47fnFuLcGlUAyAAKOxOCPn8auObjAzgbmuTxRkkVg65yKpz1el+F0q/hEgMgAY4BGAM579sevx9KtfgnFQQEbJbAwceozgnz2qnePcOaC4ODgHtj/AErrcvcbZX7Iy4wFZiun0IJ2GDvitp9xjZ8LlIr7itbhM4aNRnxAAnbGfiB6Z2rd01pKy0xEVXntk/ubb9uT8K1YxWq69sw+itv25PwrUkVZSlKLFKUoJBxLliSK2tJkd5DcJI4RUbMYQqDuCcjxd8CuKnUXxDWNe2oahq+Gf0qtngPEz7twvpXsEKwgtco0qKxQEHBXz21DBxuwPlt55d4rb3jXSscQ2d0eIRHH/tguzDHkC2Xx/wBfwoKqtoJOoEQOJCQoAyrZby8iKkVlyHMJbqKV+i9rA05wCwbCq2gMCPJgCRnB9a5icwyNf+9lyjtN1CwJyoY4K/IISvyqz77jgS/vZve4mjezkNtiVG0kLH4QOwYuuQN80FP3EUgIWQODgYDBs4PbAPl8q+3SSjCyiQHHhDhht8A3l8qtbhfMsDHhUt1NG0ohuUaR2UmOQ9MI0n+HYMMt5nPxrF/SzxRWsdzc211eLdmWNmlBRIwhyHlA8Go505Hdl/w7BVz28sZ0lZELjGCGXUPTH6Qr5KJEfxa0ceupWH37irhHFrReIQyS3H0jw3GEe4WWO3lcx40zYIj1KGA9MDYZwYZ7RuJ9QW0bBC8SyAuLlbh2UkEB3CjsQcZycHy8wiaibVt1dTDO2vLD19WFdfk7lt7yfpCRoQyO2sKSDoxlfrKD39anXL/NUEdpaXbyIbiFRZGMkatDTR5kxnOBCpOfjWzY8YtoOJW8Ec8XQgguWD600a55DJp1Z0khQB9poKhmicBS4YBgCuoEZHwz3HyrYPUR42mR2UEELJrAZQQSoJ8iNtvWrH4RzRDJbcNkvplkeO6lLlypZAVlCMy9wofQc4xsPSsPM/Eithdx3d3DdSTTq9sI3WQoobJfYfRro2x8x50EO49x6S9MaRwhI4EKxQxBmCr3Zs92JwMn4D7ffNHLz2rQRdRperDHMq6SNOvUNAXUc4x3GPlXe5Gu8cPu44LiO2u2eNleRxHmNcZAc9sHV9/xqVXfHoGviRdQdd+HLFDcal0LMWkz4uyE5B3HbbG+CFPT9RTpfWpAxpbUCB6YPYfCsNTnn6/BtLOGaaO4u4zIZJEYPhGJ0oZB9Y9v/ifXJg1Aq+vZ4P7Ntv2G/G9ULV++zof2bbfsN+N6CRrXsV8Ar0TioQ+YrWkOWCj4k/Ibf6kb1llc474HrVd8z35EU5EkpyYwOnjLFtWFX/pON/iAPKqZ3UXwm6nHvqBioIyoyaj9/wC0S0ico74x5gE/6VEvZvw2VmnaQsI+kMnOTlzkJjybAJI8sj1qMcd4FIkjELpUMcFxnbfB2BrDfeq6eM10tROOW9yp6MwY+nY/cd/trkf0t03w2/zzj+FV1bFkYDZwMHqRjDKfPH+IfA/wqcwp1Ihqw2R3GRn4/Cs8urtpjNzTj8cMeppGZsk/Ux3B/wCodu2Dkb71H4eIZOllBztkaQd8kHIXAIzjtuMA9hW5OJIw6gkoXIIyT9Xt5+Wa4bzbN3wN+5/1rpxcuXSf8pcxyoUcurRFyrINjHk+a7DByCD8G9KtVGyM4I+BGDVJ+ziWK5kNpOuchnibbAwMshGM4OA2x30nPere4DrWMxS6i8ZI1Mc61ydMmc+YGMHcEH4VeTTKt4rVce2gfRW3+ZJ+Fassiq29tY+htv8AMk/CtWQqilKVKSlKUHVsuVLuaEzRW8jxLnLgbbd8Du2PgDXThbiCwR2KRFVuV1oFRNcybyf3gOWQZJxkbfCpTwnne2W1tCskEM9rGYyJYJ5G7aS0bRuq+MDcH18sVp8E55gSxVpGxeWy3EduoVsYm04bVjACdsE9l+NBo8B5JhmlsY5FuUM/vAlY9MKTErECIjJ2K4ORUMuogsjqOysyj7CRVi8vc32sQ4Trlx7sLvreFzp6isF7L4sk+WfjUQ4/whY44ZxJqN0ZpNGnGhA5VWJzvqG+MCg6lryK0/D4J7ZJZZ5JZEZQV0hU1jVuBp3AGS3nUfl4DcIkrtC6rAwSUkY0McAKR33yPvFTLg3F7R+HW1vLeNbSRXDTtiORsgMxAyowDg5B3wfKtu/5vs71eJRySm3W4eF4nMbPqESov1V7E9PsSPrD0NBHeB+zi7uJXjZDDojEpLDOzZ0KAD3bDY/ZP287gHAepfxWs4ZNUnTkAwGU75GcEZyPjU7POtmeKdQTMIHsvdupofwvkndcZ2HmMjJqE8t3UVtxKF2l1xRS5MulhqUZGvTuwz6d6DPxzkW6hlfTBL0TM0MTtjxeMome2NW2CQAcjHcVy35euAZgYXBtwGmzj6MHcE7+Y7YqbcY5jtlt74W9y9xLfTKyJ05F6WH1Zy3c9gMb+FNvTY9oHGR7hE2kpccQEMk6kYOmBQBt3AL4I+ANBEuWeR576OaSIeGJSRtnW4GoRLuPF23PqK6V17OpWtLWS2ilkllExmXw6UMbBQBsMHvsSScbdqw8g8YhiF3FcSmFbmAxLJpZgrbjJC79j/DvXXtebLeMcJUTnFrJMZiFkGAW8LYx4srnYZxkigiHC+VLq519CCR9BKtsAFYfoksQNXw719sOUruZ3jit5GeI4kGMaT6HUQAfhUyuOYbO6heFrprUpezXKyCORhKju7A4XBDgNtn0H2byc82s9xctLLGLWV01QTQSMzrGiqJkZPquSuMEbBVOxoIBw/lG7n19K3kfpMUfAGzL3Tc7sPQZNcllIOCMEbEHy+FWhwrnGy93SNGiga3uJZIveIppfC7u6upicHqBWAOonsfXNVxxa9M08spxmSR32BA8TE5Ckkjv2yaDVq/vZ1/yy2/Yb8b1QNX97Ov+W237Dfjeookoo8YYYYZB8v419r0KDQ4hAWKrkhTtq9P/ADj1rSk4PHuN+4IOe2FKqMj0DE/bmu4RXNeMxsx7jGcsdyfifQDFZ+SdL4e0dj4jZ26i1tmXWSTjJ8THuSx8zj+ArJwi8V5JIZVCSrjKEhgQf0lPmPsyKqXm1Y/eXEMhZPrajgZyfILjGD/DyrscB4xax2w1SP7wCGDn9HbGnIO6Y2+2ue4327N4eosTiKxQeLSCfhUYu+JGRz5A7UfivVXck1iUAqQMVz3LddEwkjn8b4MdmiG5JJ329TtUMLa1Y4xgjI8t8/yqe3S5j6ecaiEznTkHcgMexwDXA51ihhAig0+IB2C/o/o7nJLE/Ptn1ro8WVvTm8kk3XB4PdGKZXiJEikMhyNiAcjBB1ZzgDz9D2q/+WL0XFvHMP0l0kHOQVJUruf8QPz2r89WUzKp05ALLlseakMvfzGDV48hpJHCUCL0y4eMg4CrIoYggkntggb/AFhnGa6/lwpbiq39tv8Ac2v+ZJ+Fasiq39tv9za/5kn4VoKmpSlWClKUEls/Z7dSyQxp0yZ4feEbWdOjYbnTs2WAxjzrq8icka7iE3SK8U6XOhNTBswkISQMYAbbvXnhXtFEFjDCEb3iFwFk2x0usk5j75ydAXtjFbZ9pEA4ilwsUiwRwyRKng1apWLs2NWN2Pr5Cgj15yDdILfSI5feG6aGKQONYzlCw8IIwckEgaW32r5xrkW4tommLQyojaJDDIH6bdtLjA0nJx8yK6fAuf1tbazRY2Z7aeSVs4CssiyIVBzkNiTzGNq8cV5qtFtbiCyjnHvciyStMU8IVtYRAhOd/M+XrQcOy5Zmmt+vHpZOslvjPiDvpC+HH1SWAzmty/5DuYTcCTpj3YRM51nB6x0oFOnxEkY8q2+Q+co7HrLNG0iSdN1C42kibWjHJG2cdvQVt8Q9oMctrbRPEzyI8BuS2NMyQFiqdyTnVk5H30HLuORJljEgmtZE6ixO6TqyxM2AOo2MKMkb7966fMPszkivEtrV1mLpq8TqGXSAWeRQPo03GDvn4mtvmf2hQT2lzbxi4PWaNk6nSCRhWVjGqofCo07dySd6zXHtHtTd+8iGY9eA21yhKABTpwYiDknY5zjIx2NBg5X5MCtdhngmljtutBJFNlY5AzgNryoUqyg77DANR/nLhV1FKj3conMyB0lWTqKyjyDYGwyO22+R3rfseYrK2F2lstwyXFsYQZOlqDnXudJACYKjzOxrn8x8xJcW1lEisGtomjctjBJ0brgnbwnvig645BRLSzuTNG5mlQOnUXBRnVdCYGXfB8Qz4fF6ZrJzr7Pmilu5bcRCCAoTEsmZEQovjKbkAtqO5zjJAxWpbc125sLaCVJurazdVCmjQwMms6snOdJIAHmBv3rZu+fIml4m4SQe+xokeQvhKppy/i7Z9M0HKueQbmOFpW6WpIxM8IkBmSM/+40fkPtzW4vsrvDkAwF+mJljEo1sp8wpAOx2ycDJG9dXmD2mLcwSaWuYpZIjE0arbmEkjSSZCpl0keXy7V4/9RYPfhcdOXSLL3XGEzqznV9bGn7c/Cgi/H+U5rRIpJGieOYHQ8Th1yvdcgYyPhkd99q41d/ifMKScOtLUKwe3aVmY40nWSRjfPn5gVwKBV/ezo/2bbfsN+N6oGr59nj/ANm237DfjeoolYr1WJGrKDQfa4fOqt7lKynBVdX2Dcj7q7dYry26kbof0gRVcpuaTjdWV+dL3l940V5TpaQZ043A+J9a554MxGQTv8MVZvNvGxBIIxEpJGpi6gnO4xv6HaoXxPj4k7qFx5KMCuWZZPQ4Y6Ybe9dVUefau1w/imxyfnUVe9JNFlI86i4bWmWkl4/da7cH0JP29qiMLHxZ7EYJIz5jf1HbuPl51LuBcGnuzHHEhcFl1tjwKMjJZu3by7nyqyuW+D8OukFxFaxg6nQqQDpZCVI0/V8tjjcEVt4ZqOX/AEXtWHKPKMryq5TMXjVZVVnTWQyofD5BsNntgDOMirp4JwUW0QTUXbcvI2NTsdyxx6n7cY3OK6McYXZQAPgAO/yr6a2czzVb+27+5tf8yX8K1ZOKrb23f3Nr/mS/hWgqWlKVYKUpQTXhnszad7YLOojuLc3HUKHCkMiGLGvxNqdRnI89q3OUeTnjngJaEyTR3Z6c0PUVBC3TLEaxkk9vhnvXGsef5YrKO1VF+jkWRZcnUAsiz9PGO2tR51uP7THN+LzoKNMTQrEHOAGJYtq09yxJ7UG1HytaLw6zuRLmaSZAcpIQ51YNvgnSunfLkYbT8a3OeeSo5J7+aGaMPbrHI1usZGlOmv6Wy6jpLYAPcZOTUZs+cQtklq8CydGUTRSa2UodWo5UDDZ3G/r22rPde0BnlvpOio9+iWIjWfo9KaNQOnxevlQbqezHLCA3cYvTH1RbaHxjGdBlzpDY+H8N60bfkNmNgOsB78HI8B+j0AHB8Xj7/CuhL7SXVhM1mi3oi6YuWLg6SCNfSI0lsZ3z/DasPC/aEYIrQSWiSval+jKzuvhbIOABgny1bjbtmg2TyZaJw25lef6aK4eHXokwChwIdIOCX2OvcDWB5Go9yvyx731XeUQw26dSWQqWwDnACjdicH7vkK24udh0LuCW3WRLmV7geNlMcjdjkDxgYG23bfvWryvzT7p1keJZ4bhAkkbMVzjOCGAJBGT9/ligl/G+TVuI+FwWzxkNDO7T6NIZF6Z6jD62cHGDvk49TXKs+S1D2txa3MV1C1zHAxeFgFckEao2bxodvMdx65Hj/wBS5BJavDbxxrbJJEIwWZXSTSNBzuPqDfJyd/hWGTn0J0UtrVIIYp1uTGHdi7rjGXYZAwMYx5D0oN2+5IWRrq4nuYrdI7trdtMLac+E5RFYkDLY0+WCSawS+zUxz3Sz3CxwWojZ5tDNnqDKARg5z5EZ9O+a0eJ87tNBPCYgonuvei2onScKNGMbjw9/j2qR8L5wa9mvDJHaiKdIQ8M9wYgSmQGSXTnI2JGM9sHaginNfKwsuhiZZlnj6qsqlRg4x3JJyDnyrg1MfaVxeGaS3jgZGFvAsTGLPT1eaoTuygADNQ6gUpSgVe/s7T+zrf8AZb8b1RFXZyPxyGLh9sryKpCNkEj/ABvUUTMJWVRWjacWikGUdW+RBreVs1A90pWte36RKWc4ABP2DfNLZPZraMc68Ht7qWK3J03MiyOjDsFjGcv54J8II3+eKp3jXCGtpXilGHXuD5jyYHzB8jUg5c5vE3HDeTuEiUSxgnOFXQwVf4feakHOvHeG8SxCjt7yuelKEIHqUJfTlDj7O48853GXtvhncer6Vha2jyyLHEhZ3OFA/wB9gN81bvLHJSW2EkSN5QqszsqscsWOBqGwAArkcn8WsOGAmV+rcNs0idMhVzsijXkep2yT8hXM5y9q5kkcWWY1YKDKQOocDGFGSE+ff0xUyaVzz5XpP+cueIrC3YB1NwVIjiBGQTsHKj6qjvvjOMVVns25zazm0tloZD9Ivcg//kHxHn6j7KhgYu2psksdySSSfUk9/nXRt7cqajKpxx2/T0M6uoZSCrDII7EV7qieH8wXEKhopWXTjIzscjYkdjVg8uc/dVR11wf8S9vmV/L7qieWfKt8VnpNarX23f3Nr/mS/hWrEt7pXGUYMPhVd+27+5tf8yX8K1rGapaUpVgpSlBYHLHs+huYE6gnilljeRHZ4AhIzjTDnqumMeLb+deuC8j2Tx8P673HUvlkwE6elWXBySVyB5Y3yT5Y34tj7SLuJYlXokwp0ldolL9PsIy/fSMDYY7DOa0oecbhfdcFP+D1dHw/4sZ1b+Lt8KCQ2Xs7jmWMRPIXW8e0uPq4VVLHqqNOVyijuTufhWyeG8OHCbx0SZtE5iWU9EuSCOnpbSMRkFSw2O7Y8q0+Dc2pbWt3KJy13e6gYVjZViYtJmXWdj4XyAPXB9RHeFc0zW8E1ugjaKb6yyIGwcada+jYA337CgsvmHly2vbpIpHmW49wSRCujpgJq+tnLMSW7DAwO+TXJs+WBeLwmKaeYxy20zhcxjp6QjaU+j7dgdWo4A3FRVefboXC3GY+osPu48G2jv2z3+NebLnq5iNsUKf8KjxRZTPhcAHVv4jgCg7qch21xFaSWkkw61wbZ+qEz4VdzIoXt4UJCknuN9jXnifKdj7rey2z3OuzdIiJOnpZjIIyw0rnB3wNiMfGuFwnmqVFgg6giijuFn1hNTIxypfH6QCsfDjftUq5n54hNnNCk0dxLcOjM0dsYY1CMrlmD5aR2KgHJI+WNwifA+b5LVFWNYyFl6/iDHU4QxrnBGQmdQH+Lc9q4juWJLEkkkknuSdyT8Sa3ONcXe6maaQIGbAIRQq+EBRgfIVpUClKUClKUClKUCpPa8vq1tG+2XGf4kfyqMVIuXL7DIrkhACT8FGWP+hquXpbH2knKPIBkfWzMkY7lSQW+GR5VNr3mu3s16aEyMu2NWcfNjmq74v7QnMP0fgjJKxINiQO7t6/L1PwrT4Fw0sOrMSSd1X+ZNYZeS/DeeOfsnU3OU0gyfo1PZV2JHqXPYfH/YifPHM5NqQpwrbZGfGT/HSO+/fby76lzPliXOVzgIu+rHqfTPl2+dRbm/iBlnWPyTuPicE/l9lZ4y5XtbLWM6SD2PwZvoFIznrswO4IMTLgj03rre1PliC1mUwAqJFLlP0VwceEnfB328sVqeyNP7Th/Ym/Aaze1S/S5vTplISMCIDBwCCdRyCDuxPke1bWzTOS8kJ4PwiW8uFggXLMcZ8gPNifIAb1Jec7S1swLK1AkmG1xcNuc9zGnkgH6WN9gufrZcqc2rYWVwsQBupZSqyAfUjCrlwx3OWzgeoye28Zt11EufMkfzJ/38am3URx3e3wxAdu1dvhcXUjKEeIbg+o/niuYF3rZjsxINBOAe3z8t/Ssq11pm96UakBBI743A+BPkfhXY4JxHpxgnf+VR1YenlcYxtjHY/nXQjk02w/ax/rVcv4tP6mfBOPeLZsfEZFc/2mcVMsUCltWl3IPnuoH8qjlve6FZq1+LTl40Y9skAfYN6nx9ZRTySatculKV2OUpSlApSuzwzj8cUYRrO2mIJOuQSajk5wdLgbdu1Bxql3FvZ80HD0uurqfETyQ6d41mzpYnPrgdh3PpXHtJIbi9QyrHbwM6awurQqKBqAySfEAftarDbnywuLi8hkTpR3EbRG4MjsrCMFY2EWnCdywx9veg4XCPZ3FM3DwZZB75DNK+NHhMYUgLkdjq881EL/AIJPCqtLDJGr/UZkYBvPYkem9WNwHmm1jk4SXnQC3t7hJT4sIzBAAdvMg/dWOPmm3toYI5br31vfVuSwDnpxjzOvcNnxafiftCA3PLlzGUElvMhlIVNUbDUT2UbbsfTvXR4PyBeXEyxdF4tWvxyo6qNH1snT64HzOKmvF+bIBKmia2eJ72C4JV7hpFCuHMjLJlY8KukhfXYCufw7nVRx1ppLljbapFUlnKBWTC+HyXIHl8fjQQZOEOLlbeUNG5kSMhlIK6yozpOD2YGpJx3ky1tpxbi8klm6sUbxrbtqAfSSVOSGYKwIUdycVxnZY+IIWnWZVniYzAsQQGRi2W3OBt/27VYHM/M0U1zFIOIwvAlzbSiAREMoVkDMZMZIALN8qCAXvK8pnlS2huJY0k6YYxMGzsQGXHhbfscbYOBWrFy5ctK0K28plTdkCNqUepGNhv3PepvxnmyL3biYguMSTXaSRaCysyARZYEYwPCfurrz82W8l5ORcWxt5orZJRIZVL6Opko6DOpc9iN8jcYoIFb8hXb20tx0mAibQUKvrYg6WKrp7Lvk520n0rlngdx0ev0ZOj36mhtHpnVjGM+fapynG7Z7XiNtFdtEHmEkDStLlkGksob63iKtsdyGGc5NdLjHOlu0DS27241WhgMMjXAkHhI6SxL9Gd8ANt88UEF4ryyVaNbZLiUmBZ3DQspGdiwGN4xt4u3xNcziPCJrcgTxSRFhlQ6lcj1GasyLnC2WdXWdRp4UIAw1bTBshBt9bzqKczccSfhvD06vUmi6wkBJLLlhpyT38IHn5UETrqXn0dtGF+vOMf8AbqIx9rAfdXLrcWFmMQ3OlCw+1ioH+prPyXUaeKbrJYWJnmUD6kYCL9nn9pyftrr8Q4rpHTjyTjHz/IV7tCIQqKNz3P31pw2TMcnwJ6n/AHvXLvbq1ps2sXTQzSsBpBIUb/LeoZakySNI25JzXa5tvwqLFH2bc+pHqa5llHgDFa49TbO91MeRLroTSTdjHbzkfM6EH/7MKjNw2snJ8I3Y/wAvmf8Afx3hddOJl/SkXSP/AJxsf4oK58+wAHzPzNQlrTydgo+AHzrfVAPCP0dvzP31p2EeXLeSDP2nYfnW4iHv3pSPipvWx1gu2NTHsv8A/R9BXiSTSBsCx2A/mfgKyWtqQcnxE7kn/fb4VFCWNhuxyx7/AG1kkb/hj8HU/fW5PESo9RWjcjELj4A/cR/KqxatWV8wqP8AE4H3A1m4muFQbYGwXzG3c/OtMSbR/Bif4YrJcxkAE+ZOP/qtcZ+UZZX8a16UpXQ5ylKUClKUClKUClKUClKUClKUClKUClKUClKUCuxwn6pPckhR8lGf9Wrj11LLiSJGFIORk9h5/b6Vj5pbj018VkvbchP0w+37Nic16aRRk5MmPM5x9nrXPTiK6snPn5Dz29fjWPiHEA0ZVMgn1GP9KwmGX06Lnj9uFdTmWZmPbOB9lbtula9taae+K3Y2Aray/DKWfLJck5QY/Q1ee2WNYH+Jr7cOWfIOBpUfHb/ya+aRUcanlPt1bLh4EAJ+s51fZ2H5/bWO5j6a627fxPwHzrdPGocjwthQABgeX21ybu8Msut9lX6i+nxPxqkxyt7ieWMmmW2Qkl3+s3l6DyX/AH51lkbHasYvU9DXhrlT61PHL6OWP22Y+J4GDvXySYOrD1Vh/CtAsPjXqOYA+dOF+kc40o5dxjyz/Gtl3J7msBgGokdqzE7CtJLtS2ar5SlK2YlKUoFKUoFKUoFKUoFKUoFKUoFKUoFKUoFKUoFKUoFKUoFKUoFKUoFKUoFKUoFKUoFKUoFKUoFKUoFKUoFKUoFKUoFKUoFKUoFKUoFKUoFKUoFKUoFKUoFKUoFKUoFKUoFKUoFKUoFKUoFKUoP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2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F002BDDF-2A0A-A583-05E0-B9DFF6942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FF54B53E-2AD7-2D77-E20D-8043DFE0E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7453"/>
            <a:ext cx="1676400" cy="10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560" y="44450"/>
            <a:ext cx="1573513" cy="11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914400" y="2286000"/>
            <a:ext cx="3048000" cy="20574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Open Sans"/>
              </a:rPr>
              <a:t>Capacity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86400" y="1295400"/>
            <a:ext cx="6248400" cy="5562600"/>
          </a:xfrm>
        </p:spPr>
        <p:txBody>
          <a:bodyPr>
            <a:noAutofit/>
          </a:bodyPr>
          <a:lstStyle/>
          <a:p>
            <a:pPr algn="just"/>
            <a:r>
              <a:rPr lang="en-US" b="1" dirty="0"/>
              <a:t>	</a:t>
            </a:r>
            <a:r>
              <a:rPr lang="en-US" sz="2400" b="1" dirty="0">
                <a:latin typeface="Open Sans"/>
              </a:rPr>
              <a:t>Strengths, Attributes And Resources available within a community or organization  that can be used to  Cope With, Withstand, Prepare for, prevent, mitigate or quickly recover from a disaster.</a:t>
            </a:r>
          </a:p>
          <a:p>
            <a:pPr algn="just"/>
            <a:endParaRPr lang="en-US" sz="2400" b="1" dirty="0">
              <a:latin typeface="Open Sans"/>
            </a:endParaRPr>
          </a:p>
          <a:p>
            <a:pPr algn="just"/>
            <a:r>
              <a:rPr lang="en-US" sz="2400" b="1" dirty="0">
                <a:latin typeface="Open Sans"/>
              </a:rPr>
              <a:t>	Capacity is an ability to cope with a difficult situation. It means having skills and knowledge to respond and prepare for a risk</a:t>
            </a:r>
          </a:p>
        </p:txBody>
      </p:sp>
      <p:sp>
        <p:nvSpPr>
          <p:cNvPr id="89090" name="AutoShape 2" descr="data:image/jpeg;base64,/9j/4AAQSkZJRgABAQAAAQABAAD/2wCEAAkGBhQSERUUEhQWFRUVGBYVGBcYGBccHBocGBwYFR4VHRgaHCYfGBwjGRgcHy8iJScqLC0sGh8xNTAqNSYrLCkBCQoKDgwOGg8PGiwkHyQtLiwpLCwpLCksLCksKSwsLCwsLCksKSksLCksLCksLCwsLCwsLCwpLCwsLCwsLCwpLP/AABEIALEBHAMBIgACEQEDEQH/xAAcAAEAAgMBAQEAAAAAAAAAAAAABgcDBAUCAQj/xABGEAACAQMCBAMEBgYIBQQDAAABAgMABBESIQUGEzEiQVEHFGFxIzKBkbLRQlRyk6HBFRYlM1JzsfAkNWKC4RdDkvFTosL/xAAZAQEAAwEBAAAAAAAAAAAAAAAAAQIDBAX/xAAhEQEBAAICAgIDAQAAAAAAAAAAAQIREiEDMUFRIkJhBP/aAAwDAQACEQMRAD8ArulKUClKUClKUClKUClKUClKUClKUClKUClKUClKtzkzly2ksoHkgidmU5ZkUk+Nhkkj0FEW6VHimKvj+qNn+qwfu1/Kvv8AVCz/AFaH92v5URyUNimKvocoWf6rD+7X8q9DlCz/AFWD92v5UNqDxTFX8OULP9Vg/dr+VehyfZfqsH7tPyonb8/4piv0B/U+y/VYP3aflXk8oWX6rB+7X8qG1A4pir+/qhZfqsH7tfyp/VCy/VYP3aflUG1A4pir7PKFn+qwfu1/Kvn9ULP9Vg/dr+VSbULilX0OUrP9Vg/dr+VQr2qcGggitzDDHGWeQEooXICqQDjvQ2rqlKUSUpSg24eETMgdYnKESMGAONMWC7Z9FyMnyzW5FydesAy2k5BAIIjfBB3BG1YxzLcCLoiTEYjaHSFT6jsHZc6c+JgCTnJx3qX8t8Yn/obiDdaXVG1uEbqPlBqUYU5yoxtgUELvuBTwxrJLEyIzOilsDLISrLjOQQQRuPKtGrW4bNFJw/ha3UPvHXuZoyXkcYMkrgyHG7tv5n188Y8W3JtlAtzLIsbql40AEzzBY4xg4+iBJcg4Bbbt59wqyld67gtYuJaV+ktBMnfUPo206hnZvDkjPfw1PLn2a2+J4AmLh5Xlg8TeG3WSFSMasHZ2GTk/dQVLSrLvOD2cUV1dxWfvKrdm1SEPJpRUUAudJLEswPfbxLj47VzyhYwS37NCZEhtobhYjI4KM/UzFqBzvpHfJANBWs3CZUhSdkIilLKj7YYrkEAZzsQe4pFwmVoHnVCYo2CM+2AzYwMZzvqHl51ZtpwyK+teFxsvSikubtumrHZV60nTDd/0cZ74rW4sU/oa96dobULdRppy51aXjGrx9jjY422oKwr7HGWIVQSSQAB3JOwA+OamvI3LMN9byx6B145rdteWz0XdUcYzjwqGbOM712ON8sWUcbXUUf0Nx7mtsNT+FpHcSfpZyEXO5ODQQW55XuYxMXhZfd9HVyV8Gv6ud9858s1rcU4TLbSdOdDG4AbScE4PY7EirO49ZLFFxxEzpHuWMszHcIxyzksdye5qNe1//mTf5UP+hoIXSlKBV3cg/wDL7f8AZb8b1SNXjyCP7Pt/2W/G9SrkkAFfcV6C16C0VeAtegK9haYqE6edNfQa+O2K047xtWCAAcAb+vlg1FqdNp3x3oGrg8zcX6KksVxggAnvn5dt6iZ5xZCiBvC2nJB3C7g7nYEmq8luKw5bkZwDk1nBqDcM4viRtJ1GQgnB2Ueuf+7FTS0Hhzvv6gj+B3pjdlmmU15xXpq+YrRR8qvvbH/dW37cn4VqwgKr72yD6G2/bk/CtQmKtpSlFilKUHzNbMXE5EieJZGWOQgugOzFdxkeeCKtPgLpGnBkEEDe8rMsrNEpYgAbasfHPn2FeLLhRit5Dw62hmmF9PFMHRXKRq7qiYY+FNIXJHqfsCu7O6u3jHSaUx2n0w050w7lupnsu+T99dPlK7v7i6aO1uWSWbU7szkBioyS3hO+PPFWFZsqTcXt7COFtKRvHGERgZCpDpg7MgYDw9gWI2zUM9kuf6WXIwdE2R8cdvhQQy5naR2Z2LMxJZickk7kk+projmq66ol94l6ip0w+rcLnOjPpnerGl4WjW9qOJwQ28hvRGioqJqhx9U6T9TVtnP+E+eTp+0m3jS3kVrd0dbgCGX3eOJAhz9EHRj1F0qWBx5b4oIDwvmG4tixgneIv9bS2zH1IOxPx71v8xJd2U88M05LyqpmKuzCQMCQGLAE7GpPydYt/RbS2kEU9ybkJKJFR9MWM4wxACk4yfifTaV3/Don4jfvp1XEcFuYh00lYAghnSJyFdhgDft9uCFNLxucLGomcLCxeIBiAjEk6lx2OSfvroXfGr+5gkaSWeWAFOoSSUByNIPkDnGw+dWPYW8LXk3TspY3eO3Qy+7xHoyNry5gLMEV10kkDyOcd6wwPMLDicESwTSQ3GPBEmGViHZimcZXLY3OnRgfVoKs4dxaWAsYZGjLKUYqcEjvpr63GZjHHEZXMcR1RpnZDucgeR3P31Zl+1uLjhtrJFAsE8FvJK+gBmI1FVL7YUuoB9dZzX3j0bx2t1JeWtvC0E8fuWI4114fOjA+uhQDOR2LbbbBW0/MNw/V1zO3X09XLfX0YC6vXAAxWDiHE5J31zSNI+ANTHJwOwqzuYbK0iia5CxiPiT2qx+FcxR4BmZdvAcZBI7EitznDh1ukcsUluywhrfpSpbxpHEpZFYidX1OGBOcjP8ArQVfwXl+S6ExjKDoRNM+okeFe4GAcn4bVzavO5tJYzxJBbwxWq2bi3dEQFh08kagcsM7nI2IX13oygVens/X+zrf9lvxvVF1fPs8H9m237DfjeiK76pWQJXsLXrTRDGI68yHArPita4PoMn+H2moqdOHxzmCOEAyZ3yBgZyR5f7FcBIL24YPGDHHkldXfuQMDuDjz8qmptlYhnALDtnfTn0zWYy4H/isLdt5NK35h4HcyDBRn3zkb48/XLH47fnFuLcGlUAyAAKOxOCPn8auObjAzgbmuTxRkkVg65yKpz1el+F0q/hEgMgAY4BGAM579sevx9KtfgnFQQEbJbAwceozgnz2qnePcOaC4ODgHtj/AErrcvcbZX7Iy4wFZiun0IJ2GDvitp9xjZ8LlIr7itbhM4aNRnxAAnbGfiB6Z2rd01pKy0xEVXntk/ubb9uT8K1YxWq69sw+itv25PwrUkVZSlKLFKUoJBxLliSK2tJkd5DcJI4RUbMYQqDuCcjxd8CuKnUXxDWNe2oahq+Gf0qtngPEz7twvpXsEKwgtco0qKxQEHBXz21DBxuwPlt55d4rb3jXSscQ2d0eIRHH/tguzDHkC2Xx/wBfwoKqtoJOoEQOJCQoAyrZby8iKkVlyHMJbqKV+i9rA05wCwbCq2gMCPJgCRnB9a5icwyNf+9lyjtN1CwJyoY4K/IISvyqz77jgS/vZve4mjezkNtiVG0kLH4QOwYuuQN80FP3EUgIWQODgYDBs4PbAPl8q+3SSjCyiQHHhDhht8A3l8qtbhfMsDHhUt1NG0ohuUaR2UmOQ9MI0n+HYMMt5nPxrF/SzxRWsdzc211eLdmWNmlBRIwhyHlA8Go505Hdl/w7BVz28sZ0lZELjGCGXUPTH6Qr5KJEfxa0ceupWH37irhHFrReIQyS3H0jw3GEe4WWO3lcx40zYIj1KGA9MDYZwYZ7RuJ9QW0bBC8SyAuLlbh2UkEB3CjsQcZycHy8wiaibVt1dTDO2vLD19WFdfk7lt7yfpCRoQyO2sKSDoxlfrKD39anXL/NUEdpaXbyIbiFRZGMkatDTR5kxnOBCpOfjWzY8YtoOJW8Ec8XQgguWD600a55DJp1Z0khQB9poKhmicBS4YBgCuoEZHwz3HyrYPUR42mR2UEELJrAZQQSoJ8iNtvWrH4RzRDJbcNkvplkeO6lLlypZAVlCMy9wofQc4xsPSsPM/Eithdx3d3DdSTTq9sI3WQoobJfYfRro2x8x50EO49x6S9MaRwhI4EKxQxBmCr3Zs92JwMn4D7ffNHLz2rQRdRperDHMq6SNOvUNAXUc4x3GPlXe5Gu8cPu44LiO2u2eNleRxHmNcZAc9sHV9/xqVXfHoGviRdQdd+HLFDcal0LMWkz4uyE5B3HbbG+CFPT9RTpfWpAxpbUCB6YPYfCsNTnn6/BtLOGaaO4u4zIZJEYPhGJ0oZB9Y9v/ifXJg1Aq+vZ4P7Ntv2G/G9ULV++zof2bbfsN+N6CRrXsV8Ar0TioQ+YrWkOWCj4k/Ibf6kb1llc474HrVd8z35EU5EkpyYwOnjLFtWFX/pON/iAPKqZ3UXwm6nHvqBioIyoyaj9/wC0S0ico74x5gE/6VEvZvw2VmnaQsI+kMnOTlzkJjybAJI8sj1qMcd4FIkjELpUMcFxnbfB2BrDfeq6eM10tROOW9yp6MwY+nY/cd/trkf0t03w2/zzj+FV1bFkYDZwMHqRjDKfPH+IfA/wqcwp1Ihqw2R3GRn4/Cs8urtpjNzTj8cMeppGZsk/Ux3B/wCodu2Dkb71H4eIZOllBztkaQd8kHIXAIzjtuMA9hW5OJIw6gkoXIIyT9Xt5+Wa4bzbN3wN+5/1rpxcuXSf8pcxyoUcurRFyrINjHk+a7DByCD8G9KtVGyM4I+BGDVJ+ziWK5kNpOuchnibbAwMshGM4OA2x30nPere4DrWMxS6i8ZI1Mc61ydMmc+YGMHcEH4VeTTKt4rVce2gfRW3+ZJ+Fassiq29tY+htv8AMk/CtWQqilKVKSlKUHVsuVLuaEzRW8jxLnLgbbd8Du2PgDXThbiCwR2KRFVuV1oFRNcybyf3gOWQZJxkbfCpTwnne2W1tCskEM9rGYyJYJ5G7aS0bRuq+MDcH18sVp8E55gSxVpGxeWy3EduoVsYm04bVjACdsE9l+NBo8B5JhmlsY5FuUM/vAlY9MKTErECIjJ2K4ORUMuogsjqOysyj7CRVi8vc32sQ4Trlx7sLvreFzp6isF7L4sk+WfjUQ4/whY44ZxJqN0ZpNGnGhA5VWJzvqG+MCg6lryK0/D4J7ZJZZ5JZEZQV0hU1jVuBp3AGS3nUfl4DcIkrtC6rAwSUkY0McAKR33yPvFTLg3F7R+HW1vLeNbSRXDTtiORsgMxAyowDg5B3wfKtu/5vs71eJRySm3W4eF4nMbPqESov1V7E9PsSPrD0NBHeB+zi7uJXjZDDojEpLDOzZ0KAD3bDY/ZP287gHAepfxWs4ZNUnTkAwGU75GcEZyPjU7POtmeKdQTMIHsvdupofwvkndcZ2HmMjJqE8t3UVtxKF2l1xRS5MulhqUZGvTuwz6d6DPxzkW6hlfTBL0TM0MTtjxeMome2NW2CQAcjHcVy35euAZgYXBtwGmzj6MHcE7+Y7YqbcY5jtlt74W9y9xLfTKyJ05F6WH1Zy3c9gMb+FNvTY9oHGR7hE2kpccQEMk6kYOmBQBt3AL4I+ANBEuWeR576OaSIeGJSRtnW4GoRLuPF23PqK6V17OpWtLWS2ilkllExmXw6UMbBQBsMHvsSScbdqw8g8YhiF3FcSmFbmAxLJpZgrbjJC79j/DvXXtebLeMcJUTnFrJMZiFkGAW8LYx4srnYZxkigiHC+VLq519CCR9BKtsAFYfoksQNXw719sOUruZ3jit5GeI4kGMaT6HUQAfhUyuOYbO6heFrprUpezXKyCORhKju7A4XBDgNtn0H2byc82s9xctLLGLWV01QTQSMzrGiqJkZPquSuMEbBVOxoIBw/lG7n19K3kfpMUfAGzL3Tc7sPQZNcllIOCMEbEHy+FWhwrnGy93SNGiga3uJZIveIppfC7u6upicHqBWAOonsfXNVxxa9M08spxmSR32BA8TE5Ckkjv2yaDVq/vZ1/yy2/Yb8b1QNX97Ov+W237Dfjeookoo8YYYYZB8v419r0KDQ4hAWKrkhTtq9P/ADj1rSk4PHuN+4IOe2FKqMj0DE/bmu4RXNeMxsx7jGcsdyfifQDFZ+SdL4e0dj4jZ26i1tmXWSTjJ8THuSx8zj+ArJwi8V5JIZVCSrjKEhgQf0lPmPsyKqXm1Y/eXEMhZPrajgZyfILjGD/DyrscB4xax2w1SP7wCGDn9HbGnIO6Y2+2ue4327N4eosTiKxQeLSCfhUYu+JGRz5A7UfivVXck1iUAqQMVz3LddEwkjn8b4MdmiG5JJ329TtUMLa1Y4xgjI8t8/yqe3S5j6ecaiEznTkHcgMexwDXA51ihhAig0+IB2C/o/o7nJLE/Ptn1ro8WVvTm8kk3XB4PdGKZXiJEikMhyNiAcjBB1ZzgDz9D2q/+WL0XFvHMP0l0kHOQVJUruf8QPz2r89WUzKp05ALLlseakMvfzGDV48hpJHCUCL0y4eMg4CrIoYggkntggb/AFhnGa6/lwpbiq39tv8Ac2v+ZJ+Fasiq39tv9za/5kn4VoKmpSlWClKUEls/Z7dSyQxp0yZ4feEbWdOjYbnTs2WAxjzrq8icka7iE3SK8U6XOhNTBswkISQMYAbbvXnhXtFEFjDCEb3iFwFk2x0usk5j75ydAXtjFbZ9pEA4ilwsUiwRwyRKng1apWLs2NWN2Pr5Cgj15yDdILfSI5feG6aGKQONYzlCw8IIwckEgaW32r5xrkW4tommLQyojaJDDIH6bdtLjA0nJx8yK6fAuf1tbazRY2Z7aeSVs4CssiyIVBzkNiTzGNq8cV5qtFtbiCyjnHvciyStMU8IVtYRAhOd/M+XrQcOy5Zmmt+vHpZOslvjPiDvpC+HH1SWAzmty/5DuYTcCTpj3YRM51nB6x0oFOnxEkY8q2+Q+co7HrLNG0iSdN1C42kibWjHJG2cdvQVt8Q9oMctrbRPEzyI8BuS2NMyQFiqdyTnVk5H30HLuORJljEgmtZE6ixO6TqyxM2AOo2MKMkb7966fMPszkivEtrV1mLpq8TqGXSAWeRQPo03GDvn4mtvmf2hQT2lzbxi4PWaNk6nSCRhWVjGqofCo07dySd6zXHtHtTd+8iGY9eA21yhKABTpwYiDknY5zjIx2NBg5X5MCtdhngmljtutBJFNlY5AzgNryoUqyg77DANR/nLhV1FKj3conMyB0lWTqKyjyDYGwyO22+R3rfseYrK2F2lstwyXFsYQZOlqDnXudJACYKjzOxrn8x8xJcW1lEisGtomjctjBJ0brgnbwnvig645BRLSzuTNG5mlQOnUXBRnVdCYGXfB8Qz4fF6ZrJzr7Pmilu5bcRCCAoTEsmZEQovjKbkAtqO5zjJAxWpbc125sLaCVJurazdVCmjQwMms6snOdJIAHmBv3rZu+fIml4m4SQe+xokeQvhKppy/i7Z9M0HKueQbmOFpW6WpIxM8IkBmSM/+40fkPtzW4vsrvDkAwF+mJljEo1sp8wpAOx2ycDJG9dXmD2mLcwSaWuYpZIjE0arbmEkjSSZCpl0keXy7V4/9RYPfhcdOXSLL3XGEzqznV9bGn7c/Cgi/H+U5rRIpJGieOYHQ8Th1yvdcgYyPhkd99q41d/ifMKScOtLUKwe3aVmY40nWSRjfPn5gVwKBV/ezo/2bbfsN+N6oGr59nj/ANm237DfjeoolYr1WJGrKDQfa4fOqt7lKynBVdX2Dcj7q7dYry26kbof0gRVcpuaTjdWV+dL3l940V5TpaQZ043A+J9a554MxGQTv8MVZvNvGxBIIxEpJGpi6gnO4xv6HaoXxPj4k7qFx5KMCuWZZPQ4Y6Ybe9dVUefau1w/imxyfnUVe9JNFlI86i4bWmWkl4/da7cH0JP29qiMLHxZ7EYJIz5jf1HbuPl51LuBcGnuzHHEhcFl1tjwKMjJZu3by7nyqyuW+D8OukFxFaxg6nQqQDpZCVI0/V8tjjcEVt4ZqOX/AEXtWHKPKMryq5TMXjVZVVnTWQyofD5BsNntgDOMirp4JwUW0QTUXbcvI2NTsdyxx6n7cY3OK6McYXZQAPgAO/yr6a2czzVb+27+5tf8yX8K1ZOKrb23f3Nr/mS/hWgqWlKVYKUpQTXhnszad7YLOojuLc3HUKHCkMiGLGvxNqdRnI89q3OUeTnjngJaEyTR3Z6c0PUVBC3TLEaxkk9vhnvXGsef5YrKO1VF+jkWRZcnUAsiz9PGO2tR51uP7THN+LzoKNMTQrEHOAGJYtq09yxJ7UG1HytaLw6zuRLmaSZAcpIQ51YNvgnSunfLkYbT8a3OeeSo5J7+aGaMPbrHI1usZGlOmv6Wy6jpLYAPcZOTUZs+cQtklq8CydGUTRSa2UodWo5UDDZ3G/r22rPde0BnlvpOio9+iWIjWfo9KaNQOnxevlQbqezHLCA3cYvTH1RbaHxjGdBlzpDY+H8N60bfkNmNgOsB78HI8B+j0AHB8Xj7/CuhL7SXVhM1mi3oi6YuWLg6SCNfSI0lsZ3z/DasPC/aEYIrQSWiSval+jKzuvhbIOABgny1bjbtmg2TyZaJw25lef6aK4eHXokwChwIdIOCX2OvcDWB5Go9yvyx731XeUQw26dSWQqWwDnACjdicH7vkK24udh0LuCW3WRLmV7geNlMcjdjkDxgYG23bfvWryvzT7p1keJZ4bhAkkbMVzjOCGAJBGT9/ligl/G+TVuI+FwWzxkNDO7T6NIZF6Z6jD62cHGDvk49TXKs+S1D2txa3MV1C1zHAxeFgFckEao2bxodvMdx65Hj/wBS5BJavDbxxrbJJEIwWZXSTSNBzuPqDfJyd/hWGTn0J0UtrVIIYp1uTGHdi7rjGXYZAwMYx5D0oN2+5IWRrq4nuYrdI7trdtMLac+E5RFYkDLY0+WCSawS+zUxz3Sz3CxwWojZ5tDNnqDKARg5z5EZ9O+a0eJ87tNBPCYgonuvei2onScKNGMbjw9/j2qR8L5wa9mvDJHaiKdIQ8M9wYgSmQGSXTnI2JGM9sHaginNfKwsuhiZZlnj6qsqlRg4x3JJyDnyrg1MfaVxeGaS3jgZGFvAsTGLPT1eaoTuygADNQ6gUpSgVe/s7T+zrf8AZb8b1RFXZyPxyGLh9sryKpCNkEj/ABvUUTMJWVRWjacWikGUdW+RBreVs1A90pWte36RKWc4ABP2DfNLZPZraMc68Ht7qWK3J03MiyOjDsFjGcv54J8II3+eKp3jXCGtpXilGHXuD5jyYHzB8jUg5c5vE3HDeTuEiUSxgnOFXQwVf4feakHOvHeG8SxCjt7yuelKEIHqUJfTlDj7O48853GXtvhncer6Vha2jyyLHEhZ3OFA/wB9gN81bvLHJSW2EkSN5QqszsqscsWOBqGwAArkcn8WsOGAmV+rcNs0idMhVzsijXkep2yT8hXM5y9q5kkcWWY1YKDKQOocDGFGSE+ff0xUyaVzz5XpP+cueIrC3YB1NwVIjiBGQTsHKj6qjvvjOMVVns25zazm0tloZD9Ivcg//kHxHn6j7KhgYu2psksdySSSfUk9/nXRt7cqajKpxx2/T0M6uoZSCrDII7EV7qieH8wXEKhopWXTjIzscjYkdjVg8uc/dVR11wf8S9vmV/L7qieWfKt8VnpNarX23f3Nr/mS/hWrEt7pXGUYMPhVd+27+5tf8yX8K1rGapaUpVgpSlBYHLHs+huYE6gnilljeRHZ4AhIzjTDnqumMeLb+deuC8j2Tx8P673HUvlkwE6elWXBySVyB5Y3yT5Y34tj7SLuJYlXokwp0ldolL9PsIy/fSMDYY7DOa0oecbhfdcFP+D1dHw/4sZ1b+Lt8KCQ2Xs7jmWMRPIXW8e0uPq4VVLHqqNOVyijuTufhWyeG8OHCbx0SZtE5iWU9EuSCOnpbSMRkFSw2O7Y8q0+Dc2pbWt3KJy13e6gYVjZViYtJmXWdj4XyAPXB9RHeFc0zW8E1ugjaKb6yyIGwcada+jYA337CgsvmHly2vbpIpHmW49wSRCujpgJq+tnLMSW7DAwO+TXJs+WBeLwmKaeYxy20zhcxjp6QjaU+j7dgdWo4A3FRVefboXC3GY+osPu48G2jv2z3+NebLnq5iNsUKf8KjxRZTPhcAHVv4jgCg7qch21xFaSWkkw61wbZ+qEz4VdzIoXt4UJCknuN9jXnifKdj7rey2z3OuzdIiJOnpZjIIyw0rnB3wNiMfGuFwnmqVFgg6giijuFn1hNTIxypfH6QCsfDjftUq5n54hNnNCk0dxLcOjM0dsYY1CMrlmD5aR2KgHJI+WNwifA+b5LVFWNYyFl6/iDHU4QxrnBGQmdQH+Lc9q4juWJLEkkkknuSdyT8Sa3ONcXe6maaQIGbAIRQq+EBRgfIVpUClKUClKUClKUCpPa8vq1tG+2XGf4kfyqMVIuXL7DIrkhACT8FGWP+hquXpbH2knKPIBkfWzMkY7lSQW+GR5VNr3mu3s16aEyMu2NWcfNjmq74v7QnMP0fgjJKxINiQO7t6/L1PwrT4Fw0sOrMSSd1X+ZNYZeS/DeeOfsnU3OU0gyfo1PZV2JHqXPYfH/YifPHM5NqQpwrbZGfGT/HSO+/fby76lzPliXOVzgIu+rHqfTPl2+dRbm/iBlnWPyTuPicE/l9lZ4y5XtbLWM6SD2PwZvoFIznrswO4IMTLgj03rre1PliC1mUwAqJFLlP0VwceEnfB328sVqeyNP7Th/Ym/Aaze1S/S5vTplISMCIDBwCCdRyCDuxPke1bWzTOS8kJ4PwiW8uFggXLMcZ8gPNifIAb1Jec7S1swLK1AkmG1xcNuc9zGnkgH6WN9gufrZcqc2rYWVwsQBupZSqyAfUjCrlwx3OWzgeoye28Zt11EufMkfzJ/38am3URx3e3wxAdu1dvhcXUjKEeIbg+o/niuYF3rZjsxINBOAe3z8t/Ssq11pm96UakBBI743A+BPkfhXY4JxHpxgnf+VR1YenlcYxtjHY/nXQjk02w/ax/rVcv4tP6mfBOPeLZsfEZFc/2mcVMsUCltWl3IPnuoH8qjlve6FZq1+LTl40Y9skAfYN6nx9ZRTySatculKV2OUpSlApSuzwzj8cUYRrO2mIJOuQSajk5wdLgbdu1Bxql3FvZ80HD0uurqfETyQ6d41mzpYnPrgdh3PpXHtJIbi9QyrHbwM6awurQqKBqAySfEAftarDbnywuLi8hkTpR3EbRG4MjsrCMFY2EWnCdywx9veg4XCPZ3FM3DwZZB75DNK+NHhMYUgLkdjq881EL/AIJPCqtLDJGr/UZkYBvPYkem9WNwHmm1jk4SXnQC3t7hJT4sIzBAAdvMg/dWOPmm3toYI5br31vfVuSwDnpxjzOvcNnxafiftCA3PLlzGUElvMhlIVNUbDUT2UbbsfTvXR4PyBeXEyxdF4tWvxyo6qNH1snT64HzOKmvF+bIBKmia2eJ72C4JV7hpFCuHMjLJlY8KukhfXYCufw7nVRx1ppLljbapFUlnKBWTC+HyXIHl8fjQQZOEOLlbeUNG5kSMhlIK6yozpOD2YGpJx3ky1tpxbi8klm6sUbxrbtqAfSSVOSGYKwIUdycVxnZY+IIWnWZVniYzAsQQGRi2W3OBt/27VYHM/M0U1zFIOIwvAlzbSiAREMoVkDMZMZIALN8qCAXvK8pnlS2huJY0k6YYxMGzsQGXHhbfscbYOBWrFy5ctK0K28plTdkCNqUepGNhv3PepvxnmyL3biYguMSTXaSRaCysyARZYEYwPCfurrz82W8l5ORcWxt5orZJRIZVL6Opko6DOpc9iN8jcYoIFb8hXb20tx0mAibQUKvrYg6WKrp7Lvk520n0rlngdx0ev0ZOj36mhtHpnVjGM+fapynG7Z7XiNtFdtEHmEkDStLlkGksob63iKtsdyGGc5NdLjHOlu0DS27241WhgMMjXAkHhI6SxL9Gd8ANt88UEF4ryyVaNbZLiUmBZ3DQspGdiwGN4xt4u3xNcziPCJrcgTxSRFhlQ6lcj1GasyLnC2WdXWdRp4UIAw1bTBshBt9bzqKczccSfhvD06vUmi6wkBJLLlhpyT38IHn5UETrqXn0dtGF+vOMf8AbqIx9rAfdXLrcWFmMQ3OlCw+1ioH+prPyXUaeKbrJYWJnmUD6kYCL9nn9pyftrr8Q4rpHTjyTjHz/IV7tCIQqKNz3P31pw2TMcnwJ6n/AHvXLvbq1ps2sXTQzSsBpBIUb/LeoZakySNI25JzXa5tvwqLFH2bc+pHqa5llHgDFa49TbO91MeRLroTSTdjHbzkfM6EH/7MKjNw2snJ8I3Y/wAvmf8Afx3hddOJl/SkXSP/AJxsf4oK58+wAHzPzNQlrTydgo+AHzrfVAPCP0dvzP31p2EeXLeSDP2nYfnW4iHv3pSPipvWx1gu2NTHsv8A/R9BXiSTSBsCx2A/mfgKyWtqQcnxE7kn/fb4VFCWNhuxyx7/AG1kkb/hj8HU/fW5PESo9RWjcjELj4A/cR/KqxatWV8wqP8AE4H3A1m4muFQbYGwXzG3c/OtMSbR/Bif4YrJcxkAE+ZOP/qtcZ+UZZX8a16UpXQ5ylKUClKUClKUClKUClKUClKUClKUClKUClKUCuxwn6pPckhR8lGf9Wrj11LLiSJGFIORk9h5/b6Vj5pbj018VkvbchP0w+37Nic16aRRk5MmPM5x9nrXPTiK6snPn5Dz29fjWPiHEA0ZVMgn1GP9KwmGX06Lnj9uFdTmWZmPbOB9lbtula9taae+K3Y2Aray/DKWfLJck5QY/Q1ee2WNYH+Jr7cOWfIOBpUfHb/ya+aRUcanlPt1bLh4EAJ+s51fZ2H5/bWO5j6a627fxPwHzrdPGocjwthQABgeX21ybu8Msut9lX6i+nxPxqkxyt7ieWMmmW2Qkl3+s3l6DyX/AH51lkbHasYvU9DXhrlT61PHL6OWP22Y+J4GDvXySYOrD1Vh/CtAsPjXqOYA+dOF+kc40o5dxjyz/Gtl3J7msBgGokdqzE7CtJLtS2ar5SlK2YlKUoFKUoFKUoFKUoFKUoFKUoFKUoFKUoFKUoFKUoFKUoFKUoFKUoFKUoFKUoFKUoFKUoFKUoFKUoFKUoFKUoFKUoFKUoFKUoFKUoFKUoFKUoFKUoFKUoFKUoFKUoFKUoFKUoFKUoFKUoFKUoP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2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8338CA2A-4360-7C79-51FB-40A50B818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F697F362-AD8B-1597-E5EB-7A038F3C0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7453"/>
            <a:ext cx="1676400" cy="10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560" y="44450"/>
            <a:ext cx="1573513" cy="11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57400"/>
            <a:ext cx="2895600" cy="26670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Open Sans"/>
              </a:rPr>
              <a:t>Capacity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5000" y="1981200"/>
            <a:ext cx="5029200" cy="2895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latin typeface="Open Sans"/>
              </a:rPr>
              <a:t>Capacity may include</a:t>
            </a:r>
          </a:p>
          <a:p>
            <a:pPr algn="ctr"/>
            <a:r>
              <a:rPr lang="en-US" sz="2400" dirty="0">
                <a:latin typeface="Open Sans"/>
              </a:rPr>
              <a:t> </a:t>
            </a:r>
            <a:r>
              <a:rPr lang="en-US" sz="2400" b="1" dirty="0">
                <a:latin typeface="Open Sans"/>
              </a:rPr>
              <a:t>infrastructure </a:t>
            </a:r>
          </a:p>
          <a:p>
            <a:pPr algn="ctr"/>
            <a:r>
              <a:rPr lang="en-US" sz="2400" b="1" dirty="0">
                <a:latin typeface="Open Sans"/>
              </a:rPr>
              <a:t>physical means</a:t>
            </a:r>
          </a:p>
          <a:p>
            <a:pPr algn="ctr"/>
            <a:r>
              <a:rPr lang="en-US" sz="2400" b="1" dirty="0">
                <a:latin typeface="Open Sans"/>
              </a:rPr>
              <a:t>institutions </a:t>
            </a:r>
          </a:p>
          <a:p>
            <a:pPr algn="ctr"/>
            <a:r>
              <a:rPr lang="en-US" sz="2400" b="1" dirty="0">
                <a:latin typeface="Open Sans"/>
              </a:rPr>
              <a:t>societal coping abilities</a:t>
            </a:r>
          </a:p>
          <a:p>
            <a:pPr algn="ctr"/>
            <a:r>
              <a:rPr lang="en-US" sz="2400" b="1" dirty="0">
                <a:latin typeface="Open Sans"/>
              </a:rPr>
              <a:t>human knowledge, skills</a:t>
            </a:r>
          </a:p>
        </p:txBody>
      </p:sp>
      <p:sp>
        <p:nvSpPr>
          <p:cNvPr id="89090" name="AutoShape 2" descr="data:image/jpeg;base64,/9j/4AAQSkZJRgABAQAAAQABAAD/2wCEAAkGBhQSERUUEhQWFRUVGBYVGBcYGBccHBocGBwYFR4VHRgaHCYfGBwjGRgcHy8iJScqLC0sGh8xNTAqNSYrLCkBCQoKDgwOGg8PGiwkHyQtLiwpLCwpLCksLCksKSwsLCwsLCksKSksLCksLCksLCwsLCwsLCwpLCwsLCwsLCwpLP/AABEIALEBHAMBIgACEQEDEQH/xAAcAAEAAgMBAQEAAAAAAAAAAAAABgcDBAUCAQj/xABGEAACAQMCBAMEBgYIBQQDAAABAgMABBESIQUGEzEiQVEHFGFxIzKBkbLRQlRyk6HBFRYlM1JzsfAkNWKC4RdDkvFTosL/xAAZAQEAAwEBAAAAAAAAAAAAAAAAAQIDBAX/xAAhEQEBAAICAgIDAQAAAAAAAAAAAQIREiEDMUFRIkJhBP/aAAwDAQACEQMRAD8ArulKUClKUClKUClKUClKUClKUClKUClKUClKUClKtzkzly2ksoHkgidmU5ZkUk+Nhkkj0FEW6VHimKvj+qNn+qwfu1/Kvv8AVCz/AFaH92v5URyUNimKvocoWf6rD+7X8q9DlCz/AFWD92v5UNqDxTFX8OULP9Vg/dr+VehyfZfqsH7tPyonb8/4piv0B/U+y/VYP3aflXk8oWX6rB+7X8qG1A4pir+/qhZfqsH7tfyp/VCy/VYP3aflUG1A4pir7PKFn+qwfu1/Kvn9ULP9Vg/dr+VSbULilX0OUrP9Vg/dr+VQr2qcGggitzDDHGWeQEooXICqQDjvQ2rqlKUSUpSg24eETMgdYnKESMGAONMWC7Z9FyMnyzW5FydesAy2k5BAIIjfBB3BG1YxzLcCLoiTEYjaHSFT6jsHZc6c+JgCTnJx3qX8t8Yn/obiDdaXVG1uEbqPlBqUYU5yoxtgUELvuBTwxrJLEyIzOilsDLISrLjOQQQRuPKtGrW4bNFJw/ha3UPvHXuZoyXkcYMkrgyHG7tv5n188Y8W3JtlAtzLIsbql40AEzzBY4xg4+iBJcg4Bbbt59wqyld67gtYuJaV+ktBMnfUPo206hnZvDkjPfw1PLn2a2+J4AmLh5Xlg8TeG3WSFSMasHZ2GTk/dQVLSrLvOD2cUV1dxWfvKrdm1SEPJpRUUAudJLEswPfbxLj47VzyhYwS37NCZEhtobhYjI4KM/UzFqBzvpHfJANBWs3CZUhSdkIilLKj7YYrkEAZzsQe4pFwmVoHnVCYo2CM+2AzYwMZzvqHl51ZtpwyK+teFxsvSikubtumrHZV60nTDd/0cZ74rW4sU/oa96dobULdRppy51aXjGrx9jjY422oKwr7HGWIVQSSQAB3JOwA+OamvI3LMN9byx6B145rdteWz0XdUcYzjwqGbOM712ON8sWUcbXUUf0Nx7mtsNT+FpHcSfpZyEXO5ODQQW55XuYxMXhZfd9HVyV8Gv6ud9858s1rcU4TLbSdOdDG4AbScE4PY7EirO49ZLFFxxEzpHuWMszHcIxyzksdye5qNe1//mTf5UP+hoIXSlKBV3cg/wDL7f8AZb8b1SNXjyCP7Pt/2W/G9SrkkAFfcV6C16C0VeAtegK9haYqE6edNfQa+O2K047xtWCAAcAb+vlg1FqdNp3x3oGrg8zcX6KksVxggAnvn5dt6iZ5xZCiBvC2nJB3C7g7nYEmq8luKw5bkZwDk1nBqDcM4viRtJ1GQgnB2Ueuf+7FTS0Hhzvv6gj+B3pjdlmmU15xXpq+YrRR8qvvbH/dW37cn4VqwgKr72yD6G2/bk/CtQmKtpSlFilKUHzNbMXE5EieJZGWOQgugOzFdxkeeCKtPgLpGnBkEEDe8rMsrNEpYgAbasfHPn2FeLLhRit5Dw62hmmF9PFMHRXKRq7qiYY+FNIXJHqfsCu7O6u3jHSaUx2n0w050w7lupnsu+T99dPlK7v7i6aO1uWSWbU7szkBioyS3hO+PPFWFZsqTcXt7COFtKRvHGERgZCpDpg7MgYDw9gWI2zUM9kuf6WXIwdE2R8cdvhQQy5naR2Z2LMxJZickk7kk+projmq66ol94l6ip0w+rcLnOjPpnerGl4WjW9qOJwQ28hvRGioqJqhx9U6T9TVtnP+E+eTp+0m3jS3kVrd0dbgCGX3eOJAhz9EHRj1F0qWBx5b4oIDwvmG4tixgneIv9bS2zH1IOxPx71v8xJd2U88M05LyqpmKuzCQMCQGLAE7GpPydYt/RbS2kEU9ybkJKJFR9MWM4wxACk4yfifTaV3/Don4jfvp1XEcFuYh00lYAghnSJyFdhgDft9uCFNLxucLGomcLCxeIBiAjEk6lx2OSfvroXfGr+5gkaSWeWAFOoSSUByNIPkDnGw+dWPYW8LXk3TspY3eO3Qy+7xHoyNry5gLMEV10kkDyOcd6wwPMLDicESwTSQ3GPBEmGViHZimcZXLY3OnRgfVoKs4dxaWAsYZGjLKUYqcEjvpr63GZjHHEZXMcR1RpnZDucgeR3P31Zl+1uLjhtrJFAsE8FvJK+gBmI1FVL7YUuoB9dZzX3j0bx2t1JeWtvC0E8fuWI4114fOjA+uhQDOR2LbbbBW0/MNw/V1zO3X09XLfX0YC6vXAAxWDiHE5J31zSNI+ANTHJwOwqzuYbK0iia5CxiPiT2qx+FcxR4BmZdvAcZBI7EitznDh1ukcsUluywhrfpSpbxpHEpZFYidX1OGBOcjP8ArQVfwXl+S6ExjKDoRNM+okeFe4GAcn4bVzavO5tJYzxJBbwxWq2bi3dEQFh08kagcsM7nI2IX13oygVens/X+zrf9lvxvVF1fPs8H9m237DfjeiK76pWQJXsLXrTRDGI68yHArPita4PoMn+H2moqdOHxzmCOEAyZ3yBgZyR5f7FcBIL24YPGDHHkldXfuQMDuDjz8qmptlYhnALDtnfTn0zWYy4H/isLdt5NK35h4HcyDBRn3zkb48/XLH47fnFuLcGlUAyAAKOxOCPn8auObjAzgbmuTxRkkVg65yKpz1el+F0q/hEgMgAY4BGAM579sevx9KtfgnFQQEbJbAwceozgnz2qnePcOaC4ODgHtj/AErrcvcbZX7Iy4wFZiun0IJ2GDvitp9xjZ8LlIr7itbhM4aNRnxAAnbGfiB6Z2rd01pKy0xEVXntk/ubb9uT8K1YxWq69sw+itv25PwrUkVZSlKLFKUoJBxLliSK2tJkd5DcJI4RUbMYQqDuCcjxd8CuKnUXxDWNe2oahq+Gf0qtngPEz7twvpXsEKwgtco0qKxQEHBXz21DBxuwPlt55d4rb3jXSscQ2d0eIRHH/tguzDHkC2Xx/wBfwoKqtoJOoEQOJCQoAyrZby8iKkVlyHMJbqKV+i9rA05wCwbCq2gMCPJgCRnB9a5icwyNf+9lyjtN1CwJyoY4K/IISvyqz77jgS/vZve4mjezkNtiVG0kLH4QOwYuuQN80FP3EUgIWQODgYDBs4PbAPl8q+3SSjCyiQHHhDhht8A3l8qtbhfMsDHhUt1NG0ohuUaR2UmOQ9MI0n+HYMMt5nPxrF/SzxRWsdzc211eLdmWNmlBRIwhyHlA8Go505Hdl/w7BVz28sZ0lZELjGCGXUPTH6Qr5KJEfxa0ceupWH37irhHFrReIQyS3H0jw3GEe4WWO3lcx40zYIj1KGA9MDYZwYZ7RuJ9QW0bBC8SyAuLlbh2UkEB3CjsQcZycHy8wiaibVt1dTDO2vLD19WFdfk7lt7yfpCRoQyO2sKSDoxlfrKD39anXL/NUEdpaXbyIbiFRZGMkatDTR5kxnOBCpOfjWzY8YtoOJW8Ec8XQgguWD600a55DJp1Z0khQB9poKhmicBS4YBgCuoEZHwz3HyrYPUR42mR2UEELJrAZQQSoJ8iNtvWrH4RzRDJbcNkvplkeO6lLlypZAVlCMy9wofQc4xsPSsPM/Eithdx3d3DdSTTq9sI3WQoobJfYfRro2x8x50EO49x6S9MaRwhI4EKxQxBmCr3Zs92JwMn4D7ffNHLz2rQRdRperDHMq6SNOvUNAXUc4x3GPlXe5Gu8cPu44LiO2u2eNleRxHmNcZAc9sHV9/xqVXfHoGviRdQdd+HLFDcal0LMWkz4uyE5B3HbbG+CFPT9RTpfWpAxpbUCB6YPYfCsNTnn6/BtLOGaaO4u4zIZJEYPhGJ0oZB9Y9v/ifXJg1Aq+vZ4P7Ntv2G/G9ULV++zof2bbfsN+N6CRrXsV8Ar0TioQ+YrWkOWCj4k/Ibf6kb1llc474HrVd8z35EU5EkpyYwOnjLFtWFX/pON/iAPKqZ3UXwm6nHvqBioIyoyaj9/wC0S0ico74x5gE/6VEvZvw2VmnaQsI+kMnOTlzkJjybAJI8sj1qMcd4FIkjELpUMcFxnbfB2BrDfeq6eM10tROOW9yp6MwY+nY/cd/trkf0t03w2/zzj+FV1bFkYDZwMHqRjDKfPH+IfA/wqcwp1Ihqw2R3GRn4/Cs8urtpjNzTj8cMeppGZsk/Ux3B/wCodu2Dkb71H4eIZOllBztkaQd8kHIXAIzjtuMA9hW5OJIw6gkoXIIyT9Xt5+Wa4bzbN3wN+5/1rpxcuXSf8pcxyoUcurRFyrINjHk+a7DByCD8G9KtVGyM4I+BGDVJ+ziWK5kNpOuchnibbAwMshGM4OA2x30nPere4DrWMxS6i8ZI1Mc61ydMmc+YGMHcEH4VeTTKt4rVce2gfRW3+ZJ+Fassiq29tY+htv8AMk/CtWQqilKVKSlKUHVsuVLuaEzRW8jxLnLgbbd8Du2PgDXThbiCwR2KRFVuV1oFRNcybyf3gOWQZJxkbfCpTwnne2W1tCskEM9rGYyJYJ5G7aS0bRuq+MDcH18sVp8E55gSxVpGxeWy3EduoVsYm04bVjACdsE9l+NBo8B5JhmlsY5FuUM/vAlY9MKTErECIjJ2K4ORUMuogsjqOysyj7CRVi8vc32sQ4Trlx7sLvreFzp6isF7L4sk+WfjUQ4/whY44ZxJqN0ZpNGnGhA5VWJzvqG+MCg6lryK0/D4J7ZJZZ5JZEZQV0hU1jVuBp3AGS3nUfl4DcIkrtC6rAwSUkY0McAKR33yPvFTLg3F7R+HW1vLeNbSRXDTtiORsgMxAyowDg5B3wfKtu/5vs71eJRySm3W4eF4nMbPqESov1V7E9PsSPrD0NBHeB+zi7uJXjZDDojEpLDOzZ0KAD3bDY/ZP287gHAepfxWs4ZNUnTkAwGU75GcEZyPjU7POtmeKdQTMIHsvdupofwvkndcZ2HmMjJqE8t3UVtxKF2l1xRS5MulhqUZGvTuwz6d6DPxzkW6hlfTBL0TM0MTtjxeMome2NW2CQAcjHcVy35euAZgYXBtwGmzj6MHcE7+Y7YqbcY5jtlt74W9y9xLfTKyJ05F6WH1Zy3c9gMb+FNvTY9oHGR7hE2kpccQEMk6kYOmBQBt3AL4I+ANBEuWeR576OaSIeGJSRtnW4GoRLuPF23PqK6V17OpWtLWS2ilkllExmXw6UMbBQBsMHvsSScbdqw8g8YhiF3FcSmFbmAxLJpZgrbjJC79j/DvXXtebLeMcJUTnFrJMZiFkGAW8LYx4srnYZxkigiHC+VLq519CCR9BKtsAFYfoksQNXw719sOUruZ3jit5GeI4kGMaT6HUQAfhUyuOYbO6heFrprUpezXKyCORhKju7A4XBDgNtn0H2byc82s9xctLLGLWV01QTQSMzrGiqJkZPquSuMEbBVOxoIBw/lG7n19K3kfpMUfAGzL3Tc7sPQZNcllIOCMEbEHy+FWhwrnGy93SNGiga3uJZIveIppfC7u6upicHqBWAOonsfXNVxxa9M08spxmSR32BA8TE5Ckkjv2yaDVq/vZ1/yy2/Yb8b1QNX97Ov+W237Dfjeookoo8YYYYZB8v419r0KDQ4hAWKrkhTtq9P/ADj1rSk4PHuN+4IOe2FKqMj0DE/bmu4RXNeMxsx7jGcsdyfifQDFZ+SdL4e0dj4jZ26i1tmXWSTjJ8THuSx8zj+ArJwi8V5JIZVCSrjKEhgQf0lPmPsyKqXm1Y/eXEMhZPrajgZyfILjGD/DyrscB4xax2w1SP7wCGDn9HbGnIO6Y2+2ue4327N4eosTiKxQeLSCfhUYu+JGRz5A7UfivVXck1iUAqQMVz3LddEwkjn8b4MdmiG5JJ329TtUMLa1Y4xgjI8t8/yqe3S5j6ecaiEznTkHcgMexwDXA51ihhAig0+IB2C/o/o7nJLE/Ptn1ro8WVvTm8kk3XB4PdGKZXiJEikMhyNiAcjBB1ZzgDz9D2q/+WL0XFvHMP0l0kHOQVJUruf8QPz2r89WUzKp05ALLlseakMvfzGDV48hpJHCUCL0y4eMg4CrIoYggkntggb/AFhnGa6/lwpbiq39tv8Ac2v+ZJ+Fasiq39tv9za/5kn4VoKmpSlWClKUEls/Z7dSyQxp0yZ4feEbWdOjYbnTs2WAxjzrq8icka7iE3SK8U6XOhNTBswkISQMYAbbvXnhXtFEFjDCEb3iFwFk2x0usk5j75ydAXtjFbZ9pEA4ilwsUiwRwyRKng1apWLs2NWN2Pr5Cgj15yDdILfSI5feG6aGKQONYzlCw8IIwckEgaW32r5xrkW4tommLQyojaJDDIH6bdtLjA0nJx8yK6fAuf1tbazRY2Z7aeSVs4CssiyIVBzkNiTzGNq8cV5qtFtbiCyjnHvciyStMU8IVtYRAhOd/M+XrQcOy5Zmmt+vHpZOslvjPiDvpC+HH1SWAzmty/5DuYTcCTpj3YRM51nB6x0oFOnxEkY8q2+Q+co7HrLNG0iSdN1C42kibWjHJG2cdvQVt8Q9oMctrbRPEzyI8BuS2NMyQFiqdyTnVk5H30HLuORJljEgmtZE6ixO6TqyxM2AOo2MKMkb7966fMPszkivEtrV1mLpq8TqGXSAWeRQPo03GDvn4mtvmf2hQT2lzbxi4PWaNk6nSCRhWVjGqofCo07dySd6zXHtHtTd+8iGY9eA21yhKABTpwYiDknY5zjIx2NBg5X5MCtdhngmljtutBJFNlY5AzgNryoUqyg77DANR/nLhV1FKj3conMyB0lWTqKyjyDYGwyO22+R3rfseYrK2F2lstwyXFsYQZOlqDnXudJACYKjzOxrn8x8xJcW1lEisGtomjctjBJ0brgnbwnvig645BRLSzuTNG5mlQOnUXBRnVdCYGXfB8Qz4fF6ZrJzr7Pmilu5bcRCCAoTEsmZEQovjKbkAtqO5zjJAxWpbc125sLaCVJurazdVCmjQwMms6snOdJIAHmBv3rZu+fIml4m4SQe+xokeQvhKppy/i7Z9M0HKueQbmOFpW6WpIxM8IkBmSM/+40fkPtzW4vsrvDkAwF+mJljEo1sp8wpAOx2ycDJG9dXmD2mLcwSaWuYpZIjE0arbmEkjSSZCpl0keXy7V4/9RYPfhcdOXSLL3XGEzqznV9bGn7c/Cgi/H+U5rRIpJGieOYHQ8Th1yvdcgYyPhkd99q41d/ifMKScOtLUKwe3aVmY40nWSRjfPn5gVwKBV/ezo/2bbfsN+N6oGr59nj/ANm237DfjeoolYr1WJGrKDQfa4fOqt7lKynBVdX2Dcj7q7dYry26kbof0gRVcpuaTjdWV+dL3l940V5TpaQZ043A+J9a554MxGQTv8MVZvNvGxBIIxEpJGpi6gnO4xv6HaoXxPj4k7qFx5KMCuWZZPQ4Y6Ybe9dVUefau1w/imxyfnUVe9JNFlI86i4bWmWkl4/da7cH0JP29qiMLHxZ7EYJIz5jf1HbuPl51LuBcGnuzHHEhcFl1tjwKMjJZu3by7nyqyuW+D8OukFxFaxg6nQqQDpZCVI0/V8tjjcEVt4ZqOX/AEXtWHKPKMryq5TMXjVZVVnTWQyofD5BsNntgDOMirp4JwUW0QTUXbcvI2NTsdyxx6n7cY3OK6McYXZQAPgAO/yr6a2czzVb+27+5tf8yX8K1ZOKrb23f3Nr/mS/hWgqWlKVYKUpQTXhnszad7YLOojuLc3HUKHCkMiGLGvxNqdRnI89q3OUeTnjngJaEyTR3Z6c0PUVBC3TLEaxkk9vhnvXGsef5YrKO1VF+jkWRZcnUAsiz9PGO2tR51uP7THN+LzoKNMTQrEHOAGJYtq09yxJ7UG1HytaLw6zuRLmaSZAcpIQ51YNvgnSunfLkYbT8a3OeeSo5J7+aGaMPbrHI1usZGlOmv6Wy6jpLYAPcZOTUZs+cQtklq8CydGUTRSa2UodWo5UDDZ3G/r22rPde0BnlvpOio9+iWIjWfo9KaNQOnxevlQbqezHLCA3cYvTH1RbaHxjGdBlzpDY+H8N60bfkNmNgOsB78HI8B+j0AHB8Xj7/CuhL7SXVhM1mi3oi6YuWLg6SCNfSI0lsZ3z/DasPC/aEYIrQSWiSval+jKzuvhbIOABgny1bjbtmg2TyZaJw25lef6aK4eHXokwChwIdIOCX2OvcDWB5Go9yvyx731XeUQw26dSWQqWwDnACjdicH7vkK24udh0LuCW3WRLmV7geNlMcjdjkDxgYG23bfvWryvzT7p1keJZ4bhAkkbMVzjOCGAJBGT9/ligl/G+TVuI+FwWzxkNDO7T6NIZF6Z6jD62cHGDvk49TXKs+S1D2txa3MV1C1zHAxeFgFckEao2bxodvMdx65Hj/wBS5BJavDbxxrbJJEIwWZXSTSNBzuPqDfJyd/hWGTn0J0UtrVIIYp1uTGHdi7rjGXYZAwMYx5D0oN2+5IWRrq4nuYrdI7trdtMLac+E5RFYkDLY0+WCSawS+zUxz3Sz3CxwWojZ5tDNnqDKARg5z5EZ9O+a0eJ87tNBPCYgonuvei2onScKNGMbjw9/j2qR8L5wa9mvDJHaiKdIQ8M9wYgSmQGSXTnI2JGM9sHaginNfKwsuhiZZlnj6qsqlRg4x3JJyDnyrg1MfaVxeGaS3jgZGFvAsTGLPT1eaoTuygADNQ6gUpSgVe/s7T+zrf8AZb8b1RFXZyPxyGLh9sryKpCNkEj/ABvUUTMJWVRWjacWikGUdW+RBreVs1A90pWte36RKWc4ABP2DfNLZPZraMc68Ht7qWK3J03MiyOjDsFjGcv54J8II3+eKp3jXCGtpXilGHXuD5jyYHzB8jUg5c5vE3HDeTuEiUSxgnOFXQwVf4feakHOvHeG8SxCjt7yuelKEIHqUJfTlDj7O48853GXtvhncer6Vha2jyyLHEhZ3OFA/wB9gN81bvLHJSW2EkSN5QqszsqscsWOBqGwAArkcn8WsOGAmV+rcNs0idMhVzsijXkep2yT8hXM5y9q5kkcWWY1YKDKQOocDGFGSE+ff0xUyaVzz5XpP+cueIrC3YB1NwVIjiBGQTsHKj6qjvvjOMVVns25zazm0tloZD9Ivcg//kHxHn6j7KhgYu2psksdySSSfUk9/nXRt7cqajKpxx2/T0M6uoZSCrDII7EV7qieH8wXEKhopWXTjIzscjYkdjVg8uc/dVR11wf8S9vmV/L7qieWfKt8VnpNarX23f3Nr/mS/hWrEt7pXGUYMPhVd+27+5tf8yX8K1rGapaUpVgpSlBYHLHs+huYE6gnilljeRHZ4AhIzjTDnqumMeLb+deuC8j2Tx8P673HUvlkwE6elWXBySVyB5Y3yT5Y34tj7SLuJYlXokwp0ldolL9PsIy/fSMDYY7DOa0oecbhfdcFP+D1dHw/4sZ1b+Lt8KCQ2Xs7jmWMRPIXW8e0uPq4VVLHqqNOVyijuTufhWyeG8OHCbx0SZtE5iWU9EuSCOnpbSMRkFSw2O7Y8q0+Dc2pbWt3KJy13e6gYVjZViYtJmXWdj4XyAPXB9RHeFc0zW8E1ugjaKb6yyIGwcada+jYA337CgsvmHly2vbpIpHmW49wSRCujpgJq+tnLMSW7DAwO+TXJs+WBeLwmKaeYxy20zhcxjp6QjaU+j7dgdWo4A3FRVefboXC3GY+osPu48G2jv2z3+NebLnq5iNsUKf8KjxRZTPhcAHVv4jgCg7qch21xFaSWkkw61wbZ+qEz4VdzIoXt4UJCknuN9jXnifKdj7rey2z3OuzdIiJOnpZjIIyw0rnB3wNiMfGuFwnmqVFgg6giijuFn1hNTIxypfH6QCsfDjftUq5n54hNnNCk0dxLcOjM0dsYY1CMrlmD5aR2KgHJI+WNwifA+b5LVFWNYyFl6/iDHU4QxrnBGQmdQH+Lc9q4juWJLEkkkknuSdyT8Sa3ONcXe6maaQIGbAIRQq+EBRgfIVpUClKUClKUClKUCpPa8vq1tG+2XGf4kfyqMVIuXL7DIrkhACT8FGWP+hquXpbH2knKPIBkfWzMkY7lSQW+GR5VNr3mu3s16aEyMu2NWcfNjmq74v7QnMP0fgjJKxINiQO7t6/L1PwrT4Fw0sOrMSSd1X+ZNYZeS/DeeOfsnU3OU0gyfo1PZV2JHqXPYfH/YifPHM5NqQpwrbZGfGT/HSO+/fby76lzPliXOVzgIu+rHqfTPl2+dRbm/iBlnWPyTuPicE/l9lZ4y5XtbLWM6SD2PwZvoFIznrswO4IMTLgj03rre1PliC1mUwAqJFLlP0VwceEnfB328sVqeyNP7Th/Ym/Aaze1S/S5vTplISMCIDBwCCdRyCDuxPke1bWzTOS8kJ4PwiW8uFggXLMcZ8gPNifIAb1Jec7S1swLK1AkmG1xcNuc9zGnkgH6WN9gufrZcqc2rYWVwsQBupZSqyAfUjCrlwx3OWzgeoye28Zt11EufMkfzJ/38am3URx3e3wxAdu1dvhcXUjKEeIbg+o/niuYF3rZjsxINBOAe3z8t/Ssq11pm96UakBBI743A+BPkfhXY4JxHpxgnf+VR1YenlcYxtjHY/nXQjk02w/ax/rVcv4tP6mfBOPeLZsfEZFc/2mcVMsUCltWl3IPnuoH8qjlve6FZq1+LTl40Y9skAfYN6nx9ZRTySatculKV2OUpSlApSuzwzj8cUYRrO2mIJOuQSajk5wdLgbdu1Bxql3FvZ80HD0uurqfETyQ6d41mzpYnPrgdh3PpXHtJIbi9QyrHbwM6awurQqKBqAySfEAftarDbnywuLi8hkTpR3EbRG4MjsrCMFY2EWnCdywx9veg4XCPZ3FM3DwZZB75DNK+NHhMYUgLkdjq881EL/AIJPCqtLDJGr/UZkYBvPYkem9WNwHmm1jk4SXnQC3t7hJT4sIzBAAdvMg/dWOPmm3toYI5br31vfVuSwDnpxjzOvcNnxafiftCA3PLlzGUElvMhlIVNUbDUT2UbbsfTvXR4PyBeXEyxdF4tWvxyo6qNH1snT64HzOKmvF+bIBKmia2eJ72C4JV7hpFCuHMjLJlY8KukhfXYCufw7nVRx1ppLljbapFUlnKBWTC+HyXIHl8fjQQZOEOLlbeUNG5kSMhlIK6yozpOD2YGpJx3ky1tpxbi8klm6sUbxrbtqAfSSVOSGYKwIUdycVxnZY+IIWnWZVniYzAsQQGRi2W3OBt/27VYHM/M0U1zFIOIwvAlzbSiAREMoVkDMZMZIALN8qCAXvK8pnlS2huJY0k6YYxMGzsQGXHhbfscbYOBWrFy5ctK0K28plTdkCNqUepGNhv3PepvxnmyL3biYguMSTXaSRaCysyARZYEYwPCfurrz82W8l5ORcWxt5orZJRIZVL6Opko6DOpc9iN8jcYoIFb8hXb20tx0mAibQUKvrYg6WKrp7Lvk520n0rlngdx0ev0ZOj36mhtHpnVjGM+fapynG7Z7XiNtFdtEHmEkDStLlkGksob63iKtsdyGGc5NdLjHOlu0DS27241WhgMMjXAkHhI6SxL9Gd8ANt88UEF4ryyVaNbZLiUmBZ3DQspGdiwGN4xt4u3xNcziPCJrcgTxSRFhlQ6lcj1GasyLnC2WdXWdRp4UIAw1bTBshBt9bzqKczccSfhvD06vUmi6wkBJLLlhpyT38IHn5UETrqXn0dtGF+vOMf8AbqIx9rAfdXLrcWFmMQ3OlCw+1ioH+prPyXUaeKbrJYWJnmUD6kYCL9nn9pyftrr8Q4rpHTjyTjHz/IV7tCIQqKNz3P31pw2TMcnwJ6n/AHvXLvbq1ps2sXTQzSsBpBIUb/LeoZakySNI25JzXa5tvwqLFH2bc+pHqa5llHgDFa49TbO91MeRLroTSTdjHbzkfM6EH/7MKjNw2snJ8I3Y/wAvmf8Afx3hddOJl/SkXSP/AJxsf4oK58+wAHzPzNQlrTydgo+AHzrfVAPCP0dvzP31p2EeXLeSDP2nYfnW4iHv3pSPipvWx1gu2NTHsv8A/R9BXiSTSBsCx2A/mfgKyWtqQcnxE7kn/fb4VFCWNhuxyx7/AG1kkb/hj8HU/fW5PESo9RWjcjELj4A/cR/KqxatWV8wqP8AE4H3A1m4muFQbYGwXzG3c/OtMSbR/Bif4YrJcxkAE+ZOP/qtcZ+UZZX8a16UpXQ5ylKUClKUClKUClKUClKUClKUClKUClKUClKUCuxwn6pPckhR8lGf9Wrj11LLiSJGFIORk9h5/b6Vj5pbj018VkvbchP0w+37Nic16aRRk5MmPM5x9nrXPTiK6snPn5Dz29fjWPiHEA0ZVMgn1GP9KwmGX06Lnj9uFdTmWZmPbOB9lbtula9taae+K3Y2Aray/DKWfLJck5QY/Q1ee2WNYH+Jr7cOWfIOBpUfHb/ya+aRUcanlPt1bLh4EAJ+s51fZ2H5/bWO5j6a627fxPwHzrdPGocjwthQABgeX21ybu8Msut9lX6i+nxPxqkxyt7ieWMmmW2Qkl3+s3l6DyX/AH51lkbHasYvU9DXhrlT61PHL6OWP22Y+J4GDvXySYOrD1Vh/CtAsPjXqOYA+dOF+kc40o5dxjyz/Gtl3J7msBgGokdqzE7CtJLtS2ar5SlK2YlKUoFKUoFKUoFKUoFKUoFKUoFKUoFKUoFKUoFKUoFKUoFKUoFKUoFKUoFKUoFKUoFKUoFKUoFKUoFKUoFKUoFKUoFKUoFKUoFKUoFKUoFKUoFKUoFKUoFKUoFKUoFKUoFKUoFKUoFKUoFKUoP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2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388976DE-5F18-9C3C-D2F4-ED0B8A4DC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A7662E4F-4393-974D-4E16-193FBDF9A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7453"/>
            <a:ext cx="1676400" cy="10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560" y="44450"/>
            <a:ext cx="1573513" cy="11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1524000" y="2438400"/>
            <a:ext cx="2895600" cy="18288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Open Sans"/>
              </a:rPr>
              <a:t>Structural Elements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86400" y="1752600"/>
            <a:ext cx="5086160" cy="3352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latin typeface="Open Sans"/>
              </a:rPr>
              <a:t>That carries weight of the building</a:t>
            </a:r>
          </a:p>
          <a:p>
            <a:r>
              <a:rPr lang="en-US" sz="2400" b="1" dirty="0">
                <a:latin typeface="Open Sans"/>
              </a:rPr>
              <a:t>Load Bearing masonry walls, </a:t>
            </a:r>
          </a:p>
          <a:p>
            <a:r>
              <a:rPr lang="en-US" sz="2400" b="1" dirty="0">
                <a:latin typeface="Open Sans"/>
              </a:rPr>
              <a:t>RC columns,</a:t>
            </a:r>
          </a:p>
          <a:p>
            <a:r>
              <a:rPr lang="en-US" sz="2400" b="1" dirty="0">
                <a:latin typeface="Open Sans"/>
              </a:rPr>
              <a:t> beams, </a:t>
            </a:r>
          </a:p>
          <a:p>
            <a:r>
              <a:rPr lang="en-US" sz="2400" b="1" dirty="0">
                <a:latin typeface="Open Sans"/>
              </a:rPr>
              <a:t>slabs and</a:t>
            </a:r>
          </a:p>
          <a:p>
            <a:r>
              <a:rPr lang="en-US" sz="2400" b="1" dirty="0">
                <a:latin typeface="Open Sans"/>
              </a:rPr>
              <a:t> foundations etc</a:t>
            </a:r>
            <a:r>
              <a:rPr lang="en-US" sz="2400" b="1" dirty="0">
                <a:solidFill>
                  <a:srgbClr val="FF0000"/>
                </a:solidFill>
                <a:latin typeface="Open Sans"/>
              </a:rPr>
              <a:t>. </a:t>
            </a:r>
          </a:p>
        </p:txBody>
      </p:sp>
      <p:sp>
        <p:nvSpPr>
          <p:cNvPr id="89090" name="AutoShape 2" descr="data:image/jpeg;base64,/9j/4AAQSkZJRgABAQAAAQABAAD/2wCEAAkGBhQSERUUEhQWFRUVGBYVGBcYGBccHBocGBwYFR4VHRgaHCYfGBwjGRgcHy8iJScqLC0sGh8xNTAqNSYrLCkBCQoKDgwOGg8PGiwkHyQtLiwpLCwpLCksLCksKSwsLCwsLCksKSksLCksLCksLCwsLCwsLCwpLCwsLCwsLCwpLP/AABEIALEBHAMBIgACEQEDEQH/xAAcAAEAAgMBAQEAAAAAAAAAAAAABgcDBAUCAQj/xABGEAACAQMCBAMEBgYIBQQDAAABAgMABBESIQUGEzEiQVEHFGFxIzKBkbLRQlRyk6HBFRYlM1JzsfAkNWKC4RdDkvFTosL/xAAZAQEAAwEBAAAAAAAAAAAAAAAAAQIDBAX/xAAhEQEBAAICAgIDAQAAAAAAAAAAAQIREiEDMUFRIkJhBP/aAAwDAQACEQMRAD8ArulKUClKUClKUClKUClKUClKUClKUClKUClKUClKtzkzly2ksoHkgidmU5ZkUk+Nhkkj0FEW6VHimKvj+qNn+qwfu1/Kvv8AVCz/AFaH92v5URyUNimKvocoWf6rD+7X8q9DlCz/AFWD92v5UNqDxTFX8OULP9Vg/dr+VehyfZfqsH7tPyonb8/4piv0B/U+y/VYP3aflXk8oWX6rB+7X8qG1A4pir+/qhZfqsH7tfyp/VCy/VYP3aflUG1A4pir7PKFn+qwfu1/Kvn9ULP9Vg/dr+VSbULilX0OUrP9Vg/dr+VQr2qcGggitzDDHGWeQEooXICqQDjvQ2rqlKUSUpSg24eETMgdYnKESMGAONMWC7Z9FyMnyzW5FydesAy2k5BAIIjfBB3BG1YxzLcCLoiTEYjaHSFT6jsHZc6c+JgCTnJx3qX8t8Yn/obiDdaXVG1uEbqPlBqUYU5yoxtgUELvuBTwxrJLEyIzOilsDLISrLjOQQQRuPKtGrW4bNFJw/ha3UPvHXuZoyXkcYMkrgyHG7tv5n188Y8W3JtlAtzLIsbql40AEzzBY4xg4+iBJcg4Bbbt59wqyld67gtYuJaV+ktBMnfUPo206hnZvDkjPfw1PLn2a2+J4AmLh5Xlg8TeG3WSFSMasHZ2GTk/dQVLSrLvOD2cUV1dxWfvKrdm1SEPJpRUUAudJLEswPfbxLj47VzyhYwS37NCZEhtobhYjI4KM/UzFqBzvpHfJANBWs3CZUhSdkIilLKj7YYrkEAZzsQe4pFwmVoHnVCYo2CM+2AzYwMZzvqHl51ZtpwyK+teFxsvSikubtumrHZV60nTDd/0cZ74rW4sU/oa96dobULdRppy51aXjGrx9jjY422oKwr7HGWIVQSSQAB3JOwA+OamvI3LMN9byx6B145rdteWz0XdUcYzjwqGbOM712ON8sWUcbXUUf0Nx7mtsNT+FpHcSfpZyEXO5ODQQW55XuYxMXhZfd9HVyV8Gv6ud9858s1rcU4TLbSdOdDG4AbScE4PY7EirO49ZLFFxxEzpHuWMszHcIxyzksdye5qNe1//mTf5UP+hoIXSlKBV3cg/wDL7f8AZb8b1SNXjyCP7Pt/2W/G9SrkkAFfcV6C16C0VeAtegK9haYqE6edNfQa+O2K047xtWCAAcAb+vlg1FqdNp3x3oGrg8zcX6KksVxggAnvn5dt6iZ5xZCiBvC2nJB3C7g7nYEmq8luKw5bkZwDk1nBqDcM4viRtJ1GQgnB2Ueuf+7FTS0Hhzvv6gj+B3pjdlmmU15xXpq+YrRR8qvvbH/dW37cn4VqwgKr72yD6G2/bk/CtQmKtpSlFilKUHzNbMXE5EieJZGWOQgugOzFdxkeeCKtPgLpGnBkEEDe8rMsrNEpYgAbasfHPn2FeLLhRit5Dw62hmmF9PFMHRXKRq7qiYY+FNIXJHqfsCu7O6u3jHSaUx2n0w050w7lupnsu+T99dPlK7v7i6aO1uWSWbU7szkBioyS3hO+PPFWFZsqTcXt7COFtKRvHGERgZCpDpg7MgYDw9gWI2zUM9kuf6WXIwdE2R8cdvhQQy5naR2Z2LMxJZickk7kk+projmq66ol94l6ip0w+rcLnOjPpnerGl4WjW9qOJwQ28hvRGioqJqhx9U6T9TVtnP+E+eTp+0m3jS3kVrd0dbgCGX3eOJAhz9EHRj1F0qWBx5b4oIDwvmG4tixgneIv9bS2zH1IOxPx71v8xJd2U88M05LyqpmKuzCQMCQGLAE7GpPydYt/RbS2kEU9ybkJKJFR9MWM4wxACk4yfifTaV3/Don4jfvp1XEcFuYh00lYAghnSJyFdhgDft9uCFNLxucLGomcLCxeIBiAjEk6lx2OSfvroXfGr+5gkaSWeWAFOoSSUByNIPkDnGw+dWPYW8LXk3TspY3eO3Qy+7xHoyNry5gLMEV10kkDyOcd6wwPMLDicESwTSQ3GPBEmGViHZimcZXLY3OnRgfVoKs4dxaWAsYZGjLKUYqcEjvpr63GZjHHEZXMcR1RpnZDucgeR3P31Zl+1uLjhtrJFAsE8FvJK+gBmI1FVL7YUuoB9dZzX3j0bx2t1JeWtvC0E8fuWI4114fOjA+uhQDOR2LbbbBW0/MNw/V1zO3X09XLfX0YC6vXAAxWDiHE5J31zSNI+ANTHJwOwqzuYbK0iia5CxiPiT2qx+FcxR4BmZdvAcZBI7EitznDh1ukcsUluywhrfpSpbxpHEpZFYidX1OGBOcjP8ArQVfwXl+S6ExjKDoRNM+okeFe4GAcn4bVzavO5tJYzxJBbwxWq2bi3dEQFh08kagcsM7nI2IX13oygVens/X+zrf9lvxvVF1fPs8H9m237DfjeiK76pWQJXsLXrTRDGI68yHArPita4PoMn+H2moqdOHxzmCOEAyZ3yBgZyR5f7FcBIL24YPGDHHkldXfuQMDuDjz8qmptlYhnALDtnfTn0zWYy4H/isLdt5NK35h4HcyDBRn3zkb48/XLH47fnFuLcGlUAyAAKOxOCPn8auObjAzgbmuTxRkkVg65yKpz1el+F0q/hEgMgAY4BGAM579sevx9KtfgnFQQEbJbAwceozgnz2qnePcOaC4ODgHtj/AErrcvcbZX7Iy4wFZiun0IJ2GDvitp9xjZ8LlIr7itbhM4aNRnxAAnbGfiB6Z2rd01pKy0xEVXntk/ubb9uT8K1YxWq69sw+itv25PwrUkVZSlKLFKUoJBxLliSK2tJkd5DcJI4RUbMYQqDuCcjxd8CuKnUXxDWNe2oahq+Gf0qtngPEz7twvpXsEKwgtco0qKxQEHBXz21DBxuwPlt55d4rb3jXSscQ2d0eIRHH/tguzDHkC2Xx/wBfwoKqtoJOoEQOJCQoAyrZby8iKkVlyHMJbqKV+i9rA05wCwbCq2gMCPJgCRnB9a5icwyNf+9lyjtN1CwJyoY4K/IISvyqz77jgS/vZve4mjezkNtiVG0kLH4QOwYuuQN80FP3EUgIWQODgYDBs4PbAPl8q+3SSjCyiQHHhDhht8A3l8qtbhfMsDHhUt1NG0ohuUaR2UmOQ9MI0n+HYMMt5nPxrF/SzxRWsdzc211eLdmWNmlBRIwhyHlA8Go505Hdl/w7BVz28sZ0lZELjGCGXUPTH6Qr5KJEfxa0ceupWH37irhHFrReIQyS3H0jw3GEe4WWO3lcx40zYIj1KGA9MDYZwYZ7RuJ9QW0bBC8SyAuLlbh2UkEB3CjsQcZycHy8wiaibVt1dTDO2vLD19WFdfk7lt7yfpCRoQyO2sKSDoxlfrKD39anXL/NUEdpaXbyIbiFRZGMkatDTR5kxnOBCpOfjWzY8YtoOJW8Ec8XQgguWD600a55DJp1Z0khQB9poKhmicBS4YBgCuoEZHwz3HyrYPUR42mR2UEELJrAZQQSoJ8iNtvWrH4RzRDJbcNkvplkeO6lLlypZAVlCMy9wofQc4xsPSsPM/Eithdx3d3DdSTTq9sI3WQoobJfYfRro2x8x50EO49x6S9MaRwhI4EKxQxBmCr3Zs92JwMn4D7ffNHLz2rQRdRperDHMq6SNOvUNAXUc4x3GPlXe5Gu8cPu44LiO2u2eNleRxHmNcZAc9sHV9/xqVXfHoGviRdQdd+HLFDcal0LMWkz4uyE5B3HbbG+CFPT9RTpfWpAxpbUCB6YPYfCsNTnn6/BtLOGaaO4u4zIZJEYPhGJ0oZB9Y9v/ifXJg1Aq+vZ4P7Ntv2G/G9ULV++zof2bbfsN+N6CRrXsV8Ar0TioQ+YrWkOWCj4k/Ibf6kb1llc474HrVd8z35EU5EkpyYwOnjLFtWFX/pON/iAPKqZ3UXwm6nHvqBioIyoyaj9/wC0S0ico74x5gE/6VEvZvw2VmnaQsI+kMnOTlzkJjybAJI8sj1qMcd4FIkjELpUMcFxnbfB2BrDfeq6eM10tROOW9yp6MwY+nY/cd/trkf0t03w2/zzj+FV1bFkYDZwMHqRjDKfPH+IfA/wqcwp1Ihqw2R3GRn4/Cs8urtpjNzTj8cMeppGZsk/Ux3B/wCodu2Dkb71H4eIZOllBztkaQd8kHIXAIzjtuMA9hW5OJIw6gkoXIIyT9Xt5+Wa4bzbN3wN+5/1rpxcuXSf8pcxyoUcurRFyrINjHk+a7DByCD8G9KtVGyM4I+BGDVJ+ziWK5kNpOuchnibbAwMshGM4OA2x30nPere4DrWMxS6i8ZI1Mc61ydMmc+YGMHcEH4VeTTKt4rVce2gfRW3+ZJ+Fassiq29tY+htv8AMk/CtWQqilKVKSlKUHVsuVLuaEzRW8jxLnLgbbd8Du2PgDXThbiCwR2KRFVuV1oFRNcybyf3gOWQZJxkbfCpTwnne2W1tCskEM9rGYyJYJ5G7aS0bRuq+MDcH18sVp8E55gSxVpGxeWy3EduoVsYm04bVjACdsE9l+NBo8B5JhmlsY5FuUM/vAlY9MKTErECIjJ2K4ORUMuogsjqOysyj7CRVi8vc32sQ4Trlx7sLvreFzp6isF7L4sk+WfjUQ4/whY44ZxJqN0ZpNGnGhA5VWJzvqG+MCg6lryK0/D4J7ZJZZ5JZEZQV0hU1jVuBp3AGS3nUfl4DcIkrtC6rAwSUkY0McAKR33yPvFTLg3F7R+HW1vLeNbSRXDTtiORsgMxAyowDg5B3wfKtu/5vs71eJRySm3W4eF4nMbPqESov1V7E9PsSPrD0NBHeB+zi7uJXjZDDojEpLDOzZ0KAD3bDY/ZP287gHAepfxWs4ZNUnTkAwGU75GcEZyPjU7POtmeKdQTMIHsvdupofwvkndcZ2HmMjJqE8t3UVtxKF2l1xRS5MulhqUZGvTuwz6d6DPxzkW6hlfTBL0TM0MTtjxeMome2NW2CQAcjHcVy35euAZgYXBtwGmzj6MHcE7+Y7YqbcY5jtlt74W9y9xLfTKyJ05F6WH1Zy3c9gMb+FNvTY9oHGR7hE2kpccQEMk6kYOmBQBt3AL4I+ANBEuWeR576OaSIeGJSRtnW4GoRLuPF23PqK6V17OpWtLWS2ilkllExmXw6UMbBQBsMHvsSScbdqw8g8YhiF3FcSmFbmAxLJpZgrbjJC79j/DvXXtebLeMcJUTnFrJMZiFkGAW8LYx4srnYZxkigiHC+VLq519CCR9BKtsAFYfoksQNXw719sOUruZ3jit5GeI4kGMaT6HUQAfhUyuOYbO6heFrprUpezXKyCORhKju7A4XBDgNtn0H2byc82s9xctLLGLWV01QTQSMzrGiqJkZPquSuMEbBVOxoIBw/lG7n19K3kfpMUfAGzL3Tc7sPQZNcllIOCMEbEHy+FWhwrnGy93SNGiga3uJZIveIppfC7u6upicHqBWAOonsfXNVxxa9M08spxmSR32BA8TE5Ckkjv2yaDVq/vZ1/yy2/Yb8b1QNX97Ov+W237Dfjeookoo8YYYYZB8v419r0KDQ4hAWKrkhTtq9P/ADj1rSk4PHuN+4IOe2FKqMj0DE/bmu4RXNeMxsx7jGcsdyfifQDFZ+SdL4e0dj4jZ26i1tmXWSTjJ8THuSx8zj+ArJwi8V5JIZVCSrjKEhgQf0lPmPsyKqXm1Y/eXEMhZPrajgZyfILjGD/DyrscB4xax2w1SP7wCGDn9HbGnIO6Y2+2ue4327N4eosTiKxQeLSCfhUYu+JGRz5A7UfivVXck1iUAqQMVz3LddEwkjn8b4MdmiG5JJ329TtUMLa1Y4xgjI8t8/yqe3S5j6ecaiEznTkHcgMexwDXA51ihhAig0+IB2C/o/o7nJLE/Ptn1ro8WVvTm8kk3XB4PdGKZXiJEikMhyNiAcjBB1ZzgDz9D2q/+WL0XFvHMP0l0kHOQVJUruf8QPz2r89WUzKp05ALLlseakMvfzGDV48hpJHCUCL0y4eMg4CrIoYggkntggb/AFhnGa6/lwpbiq39tv8Ac2v+ZJ+Fasiq39tv9za/5kn4VoKmpSlWClKUEls/Z7dSyQxp0yZ4feEbWdOjYbnTs2WAxjzrq8icka7iE3SK8U6XOhNTBswkISQMYAbbvXnhXtFEFjDCEb3iFwFk2x0usk5j75ydAXtjFbZ9pEA4ilwsUiwRwyRKng1apWLs2NWN2Pr5Cgj15yDdILfSI5feG6aGKQONYzlCw8IIwckEgaW32r5xrkW4tommLQyojaJDDIH6bdtLjA0nJx8yK6fAuf1tbazRY2Z7aeSVs4CssiyIVBzkNiTzGNq8cV5qtFtbiCyjnHvciyStMU8IVtYRAhOd/M+XrQcOy5Zmmt+vHpZOslvjPiDvpC+HH1SWAzmty/5DuYTcCTpj3YRM51nB6x0oFOnxEkY8q2+Q+co7HrLNG0iSdN1C42kibWjHJG2cdvQVt8Q9oMctrbRPEzyI8BuS2NMyQFiqdyTnVk5H30HLuORJljEgmtZE6ixO6TqyxM2AOo2MKMkb7966fMPszkivEtrV1mLpq8TqGXSAWeRQPo03GDvn4mtvmf2hQT2lzbxi4PWaNk6nSCRhWVjGqofCo07dySd6zXHtHtTd+8iGY9eA21yhKABTpwYiDknY5zjIx2NBg5X5MCtdhngmljtutBJFNlY5AzgNryoUqyg77DANR/nLhV1FKj3conMyB0lWTqKyjyDYGwyO22+R3rfseYrK2F2lstwyXFsYQZOlqDnXudJACYKjzOxrn8x8xJcW1lEisGtomjctjBJ0brgnbwnvig645BRLSzuTNG5mlQOnUXBRnVdCYGXfB8Qz4fF6ZrJzr7Pmilu5bcRCCAoTEsmZEQovjKbkAtqO5zjJAxWpbc125sLaCVJurazdVCmjQwMms6snOdJIAHmBv3rZu+fIml4m4SQe+xokeQvhKppy/i7Z9M0HKueQbmOFpW6WpIxM8IkBmSM/+40fkPtzW4vsrvDkAwF+mJljEo1sp8wpAOx2ycDJG9dXmD2mLcwSaWuYpZIjE0arbmEkjSSZCpl0keXy7V4/9RYPfhcdOXSLL3XGEzqznV9bGn7c/Cgi/H+U5rRIpJGieOYHQ8Th1yvdcgYyPhkd99q41d/ifMKScOtLUKwe3aVmY40nWSRjfPn5gVwKBV/ezo/2bbfsN+N6oGr59nj/ANm237DfjeoolYr1WJGrKDQfa4fOqt7lKynBVdX2Dcj7q7dYry26kbof0gRVcpuaTjdWV+dL3l940V5TpaQZ043A+J9a554MxGQTv8MVZvNvGxBIIxEpJGpi6gnO4xv6HaoXxPj4k7qFx5KMCuWZZPQ4Y6Ybe9dVUefau1w/imxyfnUVe9JNFlI86i4bWmWkl4/da7cH0JP29qiMLHxZ7EYJIz5jf1HbuPl51LuBcGnuzHHEhcFl1tjwKMjJZu3by7nyqyuW+D8OukFxFaxg6nQqQDpZCVI0/V8tjjcEVt4ZqOX/AEXtWHKPKMryq5TMXjVZVVnTWQyofD5BsNntgDOMirp4JwUW0QTUXbcvI2NTsdyxx6n7cY3OK6McYXZQAPgAO/yr6a2czzVb+27+5tf8yX8K1ZOKrb23f3Nr/mS/hWgqWlKVYKUpQTXhnszad7YLOojuLc3HUKHCkMiGLGvxNqdRnI89q3OUeTnjngJaEyTR3Z6c0PUVBC3TLEaxkk9vhnvXGsef5YrKO1VF+jkWRZcnUAsiz9PGO2tR51uP7THN+LzoKNMTQrEHOAGJYtq09yxJ7UG1HytaLw6zuRLmaSZAcpIQ51YNvgnSunfLkYbT8a3OeeSo5J7+aGaMPbrHI1usZGlOmv6Wy6jpLYAPcZOTUZs+cQtklq8CydGUTRSa2UodWo5UDDZ3G/r22rPde0BnlvpOio9+iWIjWfo9KaNQOnxevlQbqezHLCA3cYvTH1RbaHxjGdBlzpDY+H8N60bfkNmNgOsB78HI8B+j0AHB8Xj7/CuhL7SXVhM1mi3oi6YuWLg6SCNfSI0lsZ3z/DasPC/aEYIrQSWiSval+jKzuvhbIOABgny1bjbtmg2TyZaJw25lef6aK4eHXokwChwIdIOCX2OvcDWB5Go9yvyx731XeUQw26dSWQqWwDnACjdicH7vkK24udh0LuCW3WRLmV7geNlMcjdjkDxgYG23bfvWryvzT7p1keJZ4bhAkkbMVzjOCGAJBGT9/ligl/G+TVuI+FwWzxkNDO7T6NIZF6Z6jD62cHGDvk49TXKs+S1D2txa3MV1C1zHAxeFgFckEao2bxodvMdx65Hj/wBS5BJavDbxxrbJJEIwWZXSTSNBzuPqDfJyd/hWGTn0J0UtrVIIYp1uTGHdi7rjGXYZAwMYx5D0oN2+5IWRrq4nuYrdI7trdtMLac+E5RFYkDLY0+WCSawS+zUxz3Sz3CxwWojZ5tDNnqDKARg5z5EZ9O+a0eJ87tNBPCYgonuvei2onScKNGMbjw9/j2qR8L5wa9mvDJHaiKdIQ8M9wYgSmQGSXTnI2JGM9sHaginNfKwsuhiZZlnj6qsqlRg4x3JJyDnyrg1MfaVxeGaS3jgZGFvAsTGLPT1eaoTuygADNQ6gUpSgVe/s7T+zrf8AZb8b1RFXZyPxyGLh9sryKpCNkEj/ABvUUTMJWVRWjacWikGUdW+RBreVs1A90pWte36RKWc4ABP2DfNLZPZraMc68Ht7qWK3J03MiyOjDsFjGcv54J8II3+eKp3jXCGtpXilGHXuD5jyYHzB8jUg5c5vE3HDeTuEiUSxgnOFXQwVf4feakHOvHeG8SxCjt7yuelKEIHqUJfTlDj7O48853GXtvhncer6Vha2jyyLHEhZ3OFA/wB9gN81bvLHJSW2EkSN5QqszsqscsWOBqGwAArkcn8WsOGAmV+rcNs0idMhVzsijXkep2yT8hXM5y9q5kkcWWY1YKDKQOocDGFGSE+ff0xUyaVzz5XpP+cueIrC3YB1NwVIjiBGQTsHKj6qjvvjOMVVns25zazm0tloZD9Ivcg//kHxHn6j7KhgYu2psksdySSSfUk9/nXRt7cqajKpxx2/T0M6uoZSCrDII7EV7qieH8wXEKhopWXTjIzscjYkdjVg8uc/dVR11wf8S9vmV/L7qieWfKt8VnpNarX23f3Nr/mS/hWrEt7pXGUYMPhVd+27+5tf8yX8K1rGapaUpVgpSlBYHLHs+huYE6gnilljeRHZ4AhIzjTDnqumMeLb+deuC8j2Tx8P673HUvlkwE6elWXBySVyB5Y3yT5Y34tj7SLuJYlXokwp0ldolL9PsIy/fSMDYY7DOa0oecbhfdcFP+D1dHw/4sZ1b+Lt8KCQ2Xs7jmWMRPIXW8e0uPq4VVLHqqNOVyijuTufhWyeG8OHCbx0SZtE5iWU9EuSCOnpbSMRkFSw2O7Y8q0+Dc2pbWt3KJy13e6gYVjZViYtJmXWdj4XyAPXB9RHeFc0zW8E1ugjaKb6yyIGwcada+jYA337CgsvmHly2vbpIpHmW49wSRCujpgJq+tnLMSW7DAwO+TXJs+WBeLwmKaeYxy20zhcxjp6QjaU+j7dgdWo4A3FRVefboXC3GY+osPu48G2jv2z3+NebLnq5iNsUKf8KjxRZTPhcAHVv4jgCg7qch21xFaSWkkw61wbZ+qEz4VdzIoXt4UJCknuN9jXnifKdj7rey2z3OuzdIiJOnpZjIIyw0rnB3wNiMfGuFwnmqVFgg6giijuFn1hNTIxypfH6QCsfDjftUq5n54hNnNCk0dxLcOjM0dsYY1CMrlmD5aR2KgHJI+WNwifA+b5LVFWNYyFl6/iDHU4QxrnBGQmdQH+Lc9q4juWJLEkkkknuSdyT8Sa3ONcXe6maaQIGbAIRQq+EBRgfIVpUClKUClKUClKUCpPa8vq1tG+2XGf4kfyqMVIuXL7DIrkhACT8FGWP+hquXpbH2knKPIBkfWzMkY7lSQW+GR5VNr3mu3s16aEyMu2NWcfNjmq74v7QnMP0fgjJKxINiQO7t6/L1PwrT4Fw0sOrMSSd1X+ZNYZeS/DeeOfsnU3OU0gyfo1PZV2JHqXPYfH/YifPHM5NqQpwrbZGfGT/HSO+/fby76lzPliXOVzgIu+rHqfTPl2+dRbm/iBlnWPyTuPicE/l9lZ4y5XtbLWM6SD2PwZvoFIznrswO4IMTLgj03rre1PliC1mUwAqJFLlP0VwceEnfB328sVqeyNP7Th/Ym/Aaze1S/S5vTplISMCIDBwCCdRyCDuxPke1bWzTOS8kJ4PwiW8uFggXLMcZ8gPNifIAb1Jec7S1swLK1AkmG1xcNuc9zGnkgH6WN9gufrZcqc2rYWVwsQBupZSqyAfUjCrlwx3OWzgeoye28Zt11EufMkfzJ/38am3URx3e3wxAdu1dvhcXUjKEeIbg+o/niuYF3rZjsxINBOAe3z8t/Ssq11pm96UakBBI743A+BPkfhXY4JxHpxgnf+VR1YenlcYxtjHY/nXQjk02w/ax/rVcv4tP6mfBOPeLZsfEZFc/2mcVMsUCltWl3IPnuoH8qjlve6FZq1+LTl40Y9skAfYN6nx9ZRTySatculKV2OUpSlApSuzwzj8cUYRrO2mIJOuQSajk5wdLgbdu1Bxql3FvZ80HD0uurqfETyQ6d41mzpYnPrgdh3PpXHtJIbi9QyrHbwM6awurQqKBqAySfEAftarDbnywuLi8hkTpR3EbRG4MjsrCMFY2EWnCdywx9veg4XCPZ3FM3DwZZB75DNK+NHhMYUgLkdjq881EL/AIJPCqtLDJGr/UZkYBvPYkem9WNwHmm1jk4SXnQC3t7hJT4sIzBAAdvMg/dWOPmm3toYI5br31vfVuSwDnpxjzOvcNnxafiftCA3PLlzGUElvMhlIVNUbDUT2UbbsfTvXR4PyBeXEyxdF4tWvxyo6qNH1snT64HzOKmvF+bIBKmia2eJ72C4JV7hpFCuHMjLJlY8KukhfXYCufw7nVRx1ppLljbapFUlnKBWTC+HyXIHl8fjQQZOEOLlbeUNG5kSMhlIK6yozpOD2YGpJx3ky1tpxbi8klm6sUbxrbtqAfSSVOSGYKwIUdycVxnZY+IIWnWZVniYzAsQQGRi2W3OBt/27VYHM/M0U1zFIOIwvAlzbSiAREMoVkDMZMZIALN8qCAXvK8pnlS2huJY0k6YYxMGzsQGXHhbfscbYOBWrFy5ctK0K28plTdkCNqUepGNhv3PepvxnmyL3biYguMSTXaSRaCysyARZYEYwPCfurrz82W8l5ORcWxt5orZJRIZVL6Opko6DOpc9iN8jcYoIFb8hXb20tx0mAibQUKvrYg6WKrp7Lvk520n0rlngdx0ev0ZOj36mhtHpnVjGM+fapynG7Z7XiNtFdtEHmEkDStLlkGksob63iKtsdyGGc5NdLjHOlu0DS27241WhgMMjXAkHhI6SxL9Gd8ANt88UEF4ryyVaNbZLiUmBZ3DQspGdiwGN4xt4u3xNcziPCJrcgTxSRFhlQ6lcj1GasyLnC2WdXWdRp4UIAw1bTBshBt9bzqKczccSfhvD06vUmi6wkBJLLlhpyT38IHn5UETrqXn0dtGF+vOMf8AbqIx9rAfdXLrcWFmMQ3OlCw+1ioH+prPyXUaeKbrJYWJnmUD6kYCL9nn9pyftrr8Q4rpHTjyTjHz/IV7tCIQqKNz3P31pw2TMcnwJ6n/AHvXLvbq1ps2sXTQzSsBpBIUb/LeoZakySNI25JzXa5tvwqLFH2bc+pHqa5llHgDFa49TbO91MeRLroTSTdjHbzkfM6EH/7MKjNw2snJ8I3Y/wAvmf8Afx3hddOJl/SkXSP/AJxsf4oK58+wAHzPzNQlrTydgo+AHzrfVAPCP0dvzP31p2EeXLeSDP2nYfnW4iHv3pSPipvWx1gu2NTHsv8A/R9BXiSTSBsCx2A/mfgKyWtqQcnxE7kn/fb4VFCWNhuxyx7/AG1kkb/hj8HU/fW5PESo9RWjcjELj4A/cR/KqxatWV8wqP8AE4H3A1m4muFQbYGwXzG3c/OtMSbR/Bif4YrJcxkAE+ZOP/qtcZ+UZZX8a16UpXQ5ylKUClKUClKUClKUClKUClKUClKUClKUClKUCuxwn6pPckhR8lGf9Wrj11LLiSJGFIORk9h5/b6Vj5pbj018VkvbchP0w+37Nic16aRRk5MmPM5x9nrXPTiK6snPn5Dz29fjWPiHEA0ZVMgn1GP9KwmGX06Lnj9uFdTmWZmPbOB9lbtula9taae+K3Y2Aray/DKWfLJck5QY/Q1ee2WNYH+Jr7cOWfIOBpUfHb/ya+aRUcanlPt1bLh4EAJ+s51fZ2H5/bWO5j6a627fxPwHzrdPGocjwthQABgeX21ybu8Msut9lX6i+nxPxqkxyt7ieWMmmW2Qkl3+s3l6DyX/AH51lkbHasYvU9DXhrlT61PHL6OWP22Y+J4GDvXySYOrD1Vh/CtAsPjXqOYA+dOF+kc40o5dxjyz/Gtl3J7msBgGokdqzE7CtJLtS2ar5SlK2YlKUoFKUoFKUoFKUoFKUoFKUoFKUoFKUoFKUoFKUoFKUoFKUoFKUoFKUoFKUoFKUoFKUoFKUoFKUoFKUoFKUoFKUoFKUoFKUoFKUoFKUoFKUoFKUoFKUoFKUoFKUoFKUoFKUoFKUoFKUoFKUoP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2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29854528-46C0-DEED-8E6E-05E79C5F6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ABF3FA81-D10C-3757-4238-30940D6CC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7453"/>
            <a:ext cx="1676400" cy="10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560" y="44450"/>
            <a:ext cx="1573513" cy="11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457200" y="2514600"/>
            <a:ext cx="4953000" cy="21336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Open Sans"/>
              </a:rPr>
              <a:t>Non-Structural  Elements: </a:t>
            </a:r>
            <a:r>
              <a:rPr lang="en-US" sz="4000" b="1" dirty="0">
                <a:solidFill>
                  <a:schemeClr val="tx1"/>
                </a:solidFill>
                <a:latin typeface="Open Sans"/>
              </a:rPr>
              <a:t>Building contents</a:t>
            </a:r>
            <a:br>
              <a:rPr lang="en-US" sz="4000" b="1" dirty="0">
                <a:solidFill>
                  <a:schemeClr val="tx1"/>
                </a:solidFill>
                <a:latin typeface="Open Sans"/>
              </a:rPr>
            </a:br>
            <a:endParaRPr lang="en-US" sz="4000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599" y="1600200"/>
            <a:ext cx="5590290" cy="4800600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Open Sans"/>
              </a:rPr>
              <a:t>All items that user bring into a building: </a:t>
            </a:r>
          </a:p>
          <a:p>
            <a:r>
              <a:rPr lang="en-US" sz="2400" dirty="0">
                <a:solidFill>
                  <a:srgbClr val="FF0000"/>
                </a:solidFill>
                <a:latin typeface="Open Sans"/>
              </a:rPr>
              <a:t>desks, furniture, </a:t>
            </a:r>
          </a:p>
          <a:p>
            <a:r>
              <a:rPr lang="en-US" sz="2400" dirty="0">
                <a:solidFill>
                  <a:srgbClr val="FF0000"/>
                </a:solidFill>
                <a:latin typeface="Open Sans"/>
              </a:rPr>
              <a:t>appliances, equipments,</a:t>
            </a:r>
          </a:p>
          <a:p>
            <a:r>
              <a:rPr lang="en-US" sz="2400" dirty="0">
                <a:solidFill>
                  <a:srgbClr val="FF0000"/>
                </a:solidFill>
                <a:latin typeface="Open Sans"/>
              </a:rPr>
              <a:t>electronics, computers,</a:t>
            </a:r>
          </a:p>
          <a:p>
            <a:r>
              <a:rPr lang="en-US" sz="2400" dirty="0">
                <a:solidFill>
                  <a:srgbClr val="FF0000"/>
                </a:solidFill>
                <a:latin typeface="Open Sans"/>
              </a:rPr>
              <a:t> coolers, air conditioners,</a:t>
            </a:r>
          </a:p>
          <a:p>
            <a:r>
              <a:rPr lang="en-US" sz="2400" dirty="0">
                <a:solidFill>
                  <a:srgbClr val="FF0000"/>
                </a:solidFill>
                <a:latin typeface="Open Sans"/>
              </a:rPr>
              <a:t> files cabinets, </a:t>
            </a:r>
            <a:r>
              <a:rPr lang="en-US" sz="2400" dirty="0" err="1">
                <a:solidFill>
                  <a:srgbClr val="FF0000"/>
                </a:solidFill>
                <a:latin typeface="Open Sans"/>
              </a:rPr>
              <a:t>Almirahs</a:t>
            </a:r>
            <a:r>
              <a:rPr lang="en-US" sz="2400" dirty="0">
                <a:solidFill>
                  <a:srgbClr val="FF0000"/>
                </a:solidFill>
                <a:latin typeface="Open Sans"/>
              </a:rPr>
              <a:t> </a:t>
            </a:r>
          </a:p>
          <a:p>
            <a:r>
              <a:rPr lang="en-US" sz="2400" dirty="0">
                <a:solidFill>
                  <a:srgbClr val="FF0000"/>
                </a:solidFill>
                <a:latin typeface="Open Sans"/>
              </a:rPr>
              <a:t>water tanks, </a:t>
            </a:r>
          </a:p>
          <a:p>
            <a:r>
              <a:rPr lang="en-US" sz="2400" dirty="0">
                <a:solidFill>
                  <a:srgbClr val="FF0000"/>
                </a:solidFill>
                <a:latin typeface="Open Sans"/>
              </a:rPr>
              <a:t>generators, acid items, </a:t>
            </a:r>
          </a:p>
          <a:p>
            <a:r>
              <a:rPr lang="en-US" sz="2400" dirty="0">
                <a:solidFill>
                  <a:srgbClr val="FF0000"/>
                </a:solidFill>
                <a:latin typeface="Open Sans"/>
              </a:rPr>
              <a:t>stored inventories, library stocks, </a:t>
            </a:r>
          </a:p>
          <a:p>
            <a:r>
              <a:rPr lang="en-US" sz="2400" dirty="0">
                <a:solidFill>
                  <a:srgbClr val="FF0000"/>
                </a:solidFill>
                <a:latin typeface="Open Sans"/>
              </a:rPr>
              <a:t>kitchen facilities, </a:t>
            </a:r>
          </a:p>
          <a:p>
            <a:r>
              <a:rPr lang="en-US" sz="2400" dirty="0">
                <a:solidFill>
                  <a:srgbClr val="FF0000"/>
                </a:solidFill>
                <a:latin typeface="Open Sans"/>
              </a:rPr>
              <a:t>moveable wooden partition etc. </a:t>
            </a:r>
            <a:endParaRPr lang="en-US" sz="2400" b="1" dirty="0">
              <a:solidFill>
                <a:srgbClr val="FF0000"/>
              </a:solidFill>
              <a:latin typeface="Open Sans"/>
            </a:endParaRPr>
          </a:p>
        </p:txBody>
      </p:sp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E37159FA-E878-8F21-A97B-29163A03E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965290C4-1753-8182-379A-9CAD2C940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7453"/>
            <a:ext cx="1676400" cy="10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560" y="44450"/>
            <a:ext cx="1573513" cy="11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271962" y="1981200"/>
            <a:ext cx="4071438" cy="24384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Open Sans"/>
              </a:rPr>
              <a:t>Non-Structural  Hazard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598" y="1447800"/>
            <a:ext cx="6629401" cy="48768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b="1" dirty="0">
              <a:solidFill>
                <a:srgbClr val="7030A0"/>
              </a:solidFill>
            </a:endParaRPr>
          </a:p>
          <a:p>
            <a:pPr algn="just">
              <a:lnSpc>
                <a:spcPct val="200000"/>
              </a:lnSpc>
            </a:pPr>
            <a:r>
              <a:rPr lang="en-US" sz="9600" dirty="0">
                <a:latin typeface="Open Sans"/>
              </a:rPr>
              <a:t>Non-structural components may become hazards when </a:t>
            </a:r>
          </a:p>
          <a:p>
            <a:pPr algn="just">
              <a:lnSpc>
                <a:spcPct val="200000"/>
              </a:lnSpc>
            </a:pPr>
            <a:r>
              <a:rPr lang="en-US" sz="9600" dirty="0">
                <a:latin typeface="Open Sans"/>
              </a:rPr>
              <a:t>They slide, break, fall or tip over during earthquake</a:t>
            </a:r>
          </a:p>
          <a:p>
            <a:pPr algn="just">
              <a:lnSpc>
                <a:spcPct val="200000"/>
              </a:lnSpc>
            </a:pPr>
            <a:r>
              <a:rPr lang="en-US" sz="9600" dirty="0">
                <a:latin typeface="Open Sans"/>
              </a:rPr>
              <a:t>They can be torn away, fly away or be battered during cyclone/high winds </a:t>
            </a:r>
          </a:p>
        </p:txBody>
      </p:sp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EE173260-9C8D-FFDF-F6CA-E25F5BF3C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3C5A6657-9C88-8702-FA31-73E6466E9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7453"/>
            <a:ext cx="1676400" cy="10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560" y="44450"/>
            <a:ext cx="1573513" cy="11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914400" y="1600200"/>
            <a:ext cx="3352800" cy="32004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Open Sans"/>
              </a:rPr>
              <a:t>Objectives  of  HVRC  analysis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24400" y="2133600"/>
            <a:ext cx="6400800" cy="2438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400" b="1" dirty="0">
                <a:latin typeface="Open Sans"/>
              </a:rPr>
              <a:t>Diagnosis  of  Problems &amp; Capacities</a:t>
            </a:r>
          </a:p>
        </p:txBody>
      </p:sp>
      <p:sp>
        <p:nvSpPr>
          <p:cNvPr id="89090" name="AutoShape 2" descr="data:image/jpeg;base64,/9j/4AAQSkZJRgABAQAAAQABAAD/2wCEAAkGBhQSERUUEhQWFRUVGBYVGBcYGBccHBocGBwYFR4VHRgaHCYfGBwjGRgcHy8iJScqLC0sGh8xNTAqNSYrLCkBCQoKDgwOGg8PGiwkHyQtLiwpLCwpLCksLCksKSwsLCwsLCksKSksLCksLCksLCwsLCwsLCwpLCwsLCwsLCwpLP/AABEIALEBHAMBIgACEQEDEQH/xAAcAAEAAgMBAQEAAAAAAAAAAAAABgcDBAUCAQj/xABGEAACAQMCBAMEBgYIBQQDAAABAgMABBESIQUGEzEiQVEHFGFxIzKBkbLRQlRyk6HBFRYlM1JzsfAkNWKC4RdDkvFTosL/xAAZAQEAAwEBAAAAAAAAAAAAAAAAAQIDBAX/xAAhEQEBAAICAgIDAQAAAAAAAAAAAQIREiEDMUFRIkJhBP/aAAwDAQACEQMRAD8ArulKUClKUClKUClKUClKUClKUClKUClKUClKUClKtzkzly2ksoHkgidmU5ZkUk+Nhkkj0FEW6VHimKvj+qNn+qwfu1/Kvv8AVCz/AFaH92v5URyUNimKvocoWf6rD+7X8q9DlCz/AFWD92v5UNqDxTFX8OULP9Vg/dr+VehyfZfqsH7tPyonb8/4piv0B/U+y/VYP3aflXk8oWX6rB+7X8qG1A4pir+/qhZfqsH7tfyp/VCy/VYP3aflUG1A4pir7PKFn+qwfu1/Kvn9ULP9Vg/dr+VSbULilX0OUrP9Vg/dr+VQr2qcGggitzDDHGWeQEooXICqQDjvQ2rqlKUSUpSg24eETMgdYnKESMGAONMWC7Z9FyMnyzW5FydesAy2k5BAIIjfBB3BG1YxzLcCLoiTEYjaHSFT6jsHZc6c+JgCTnJx3qX8t8Yn/obiDdaXVG1uEbqPlBqUYU5yoxtgUELvuBTwxrJLEyIzOilsDLISrLjOQQQRuPKtGrW4bNFJw/ha3UPvHXuZoyXkcYMkrgyHG7tv5n188Y8W3JtlAtzLIsbql40AEzzBY4xg4+iBJcg4Bbbt59wqyld67gtYuJaV+ktBMnfUPo206hnZvDkjPfw1PLn2a2+J4AmLh5Xlg8TeG3WSFSMasHZ2GTk/dQVLSrLvOD2cUV1dxWfvKrdm1SEPJpRUUAudJLEswPfbxLj47VzyhYwS37NCZEhtobhYjI4KM/UzFqBzvpHfJANBWs3CZUhSdkIilLKj7YYrkEAZzsQe4pFwmVoHnVCYo2CM+2AzYwMZzvqHl51ZtpwyK+teFxsvSikubtumrHZV60nTDd/0cZ74rW4sU/oa96dobULdRppy51aXjGrx9jjY422oKwr7HGWIVQSSQAB3JOwA+OamvI3LMN9byx6B145rdteWz0XdUcYzjwqGbOM712ON8sWUcbXUUf0Nx7mtsNT+FpHcSfpZyEXO5ODQQW55XuYxMXhZfd9HVyV8Gv6ud9858s1rcU4TLbSdOdDG4AbScE4PY7EirO49ZLFFxxEzpHuWMszHcIxyzksdye5qNe1//mTf5UP+hoIXSlKBV3cg/wDL7f8AZb8b1SNXjyCP7Pt/2W/G9SrkkAFfcV6C16C0VeAtegK9haYqE6edNfQa+O2K047xtWCAAcAb+vlg1FqdNp3x3oGrg8zcX6KksVxggAnvn5dt6iZ5xZCiBvC2nJB3C7g7nYEmq8luKw5bkZwDk1nBqDcM4viRtJ1GQgnB2Ueuf+7FTS0Hhzvv6gj+B3pjdlmmU15xXpq+YrRR8qvvbH/dW37cn4VqwgKr72yD6G2/bk/CtQmKtpSlFilKUHzNbMXE5EieJZGWOQgugOzFdxkeeCKtPgLpGnBkEEDe8rMsrNEpYgAbasfHPn2FeLLhRit5Dw62hmmF9PFMHRXKRq7qiYY+FNIXJHqfsCu7O6u3jHSaUx2n0w050w7lupnsu+T99dPlK7v7i6aO1uWSWbU7szkBioyS3hO+PPFWFZsqTcXt7COFtKRvHGERgZCpDpg7MgYDw9gWI2zUM9kuf6WXIwdE2R8cdvhQQy5naR2Z2LMxJZickk7kk+projmq66ol94l6ip0w+rcLnOjPpnerGl4WjW9qOJwQ28hvRGioqJqhx9U6T9TVtnP+E+eTp+0m3jS3kVrd0dbgCGX3eOJAhz9EHRj1F0qWBx5b4oIDwvmG4tixgneIv9bS2zH1IOxPx71v8xJd2U88M05LyqpmKuzCQMCQGLAE7GpPydYt/RbS2kEU9ybkJKJFR9MWM4wxACk4yfifTaV3/Don4jfvp1XEcFuYh00lYAghnSJyFdhgDft9uCFNLxucLGomcLCxeIBiAjEk6lx2OSfvroXfGr+5gkaSWeWAFOoSSUByNIPkDnGw+dWPYW8LXk3TspY3eO3Qy+7xHoyNry5gLMEV10kkDyOcd6wwPMLDicESwTSQ3GPBEmGViHZimcZXLY3OnRgfVoKs4dxaWAsYZGjLKUYqcEjvpr63GZjHHEZXMcR1RpnZDucgeR3P31Zl+1uLjhtrJFAsE8FvJK+gBmI1FVL7YUuoB9dZzX3j0bx2t1JeWtvC0E8fuWI4114fOjA+uhQDOR2LbbbBW0/MNw/V1zO3X09XLfX0YC6vXAAxWDiHE5J31zSNI+ANTHJwOwqzuYbK0iia5CxiPiT2qx+FcxR4BmZdvAcZBI7EitznDh1ukcsUluywhrfpSpbxpHEpZFYidX1OGBOcjP8ArQVfwXl+S6ExjKDoRNM+okeFe4GAcn4bVzavO5tJYzxJBbwxWq2bi3dEQFh08kagcsM7nI2IX13oygVens/X+zrf9lvxvVF1fPs8H9m237DfjeiK76pWQJXsLXrTRDGI68yHArPita4PoMn+H2moqdOHxzmCOEAyZ3yBgZyR5f7FcBIL24YPGDHHkldXfuQMDuDjz8qmptlYhnALDtnfTn0zWYy4H/isLdt5NK35h4HcyDBRn3zkb48/XLH47fnFuLcGlUAyAAKOxOCPn8auObjAzgbmuTxRkkVg65yKpz1el+F0q/hEgMgAY4BGAM579sevx9KtfgnFQQEbJbAwceozgnz2qnePcOaC4ODgHtj/AErrcvcbZX7Iy4wFZiun0IJ2GDvitp9xjZ8LlIr7itbhM4aNRnxAAnbGfiB6Z2rd01pKy0xEVXntk/ubb9uT8K1YxWq69sw+itv25PwrUkVZSlKLFKUoJBxLliSK2tJkd5DcJI4RUbMYQqDuCcjxd8CuKnUXxDWNe2oahq+Gf0qtngPEz7twvpXsEKwgtco0qKxQEHBXz21DBxuwPlt55d4rb3jXSscQ2d0eIRHH/tguzDHkC2Xx/wBfwoKqtoJOoEQOJCQoAyrZby8iKkVlyHMJbqKV+i9rA05wCwbCq2gMCPJgCRnB9a5icwyNf+9lyjtN1CwJyoY4K/IISvyqz77jgS/vZve4mjezkNtiVG0kLH4QOwYuuQN80FP3EUgIWQODgYDBs4PbAPl8q+3SSjCyiQHHhDhht8A3l8qtbhfMsDHhUt1NG0ohuUaR2UmOQ9MI0n+HYMMt5nPxrF/SzxRWsdzc211eLdmWNmlBRIwhyHlA8Go505Hdl/w7BVz28sZ0lZELjGCGXUPTH6Qr5KJEfxa0ceupWH37irhHFrReIQyS3H0jw3GEe4WWO3lcx40zYIj1KGA9MDYZwYZ7RuJ9QW0bBC8SyAuLlbh2UkEB3CjsQcZycHy8wiaibVt1dTDO2vLD19WFdfk7lt7yfpCRoQyO2sKSDoxlfrKD39anXL/NUEdpaXbyIbiFRZGMkatDTR5kxnOBCpOfjWzY8YtoOJW8Ec8XQgguWD600a55DJp1Z0khQB9poKhmicBS4YBgCuoEZHwz3HyrYPUR42mR2UEELJrAZQQSoJ8iNtvWrH4RzRDJbcNkvplkeO6lLlypZAVlCMy9wofQc4xsPSsPM/Eithdx3d3DdSTTq9sI3WQoobJfYfRro2x8x50EO49x6S9MaRwhI4EKxQxBmCr3Zs92JwMn4D7ffNHLz2rQRdRperDHMq6SNOvUNAXUc4x3GPlXe5Gu8cPu44LiO2u2eNleRxHmNcZAc9sHV9/xqVXfHoGviRdQdd+HLFDcal0LMWkz4uyE5B3HbbG+CFPT9RTpfWpAxpbUCB6YPYfCsNTnn6/BtLOGaaO4u4zIZJEYPhGJ0oZB9Y9v/ifXJg1Aq+vZ4P7Ntv2G/G9ULV++zof2bbfsN+N6CRrXsV8Ar0TioQ+YrWkOWCj4k/Ibf6kb1llc474HrVd8z35EU5EkpyYwOnjLFtWFX/pON/iAPKqZ3UXwm6nHvqBioIyoyaj9/wC0S0ico74x5gE/6VEvZvw2VmnaQsI+kMnOTlzkJjybAJI8sj1qMcd4FIkjELpUMcFxnbfB2BrDfeq6eM10tROOW9yp6MwY+nY/cd/trkf0t03w2/zzj+FV1bFkYDZwMHqRjDKfPH+IfA/wqcwp1Ihqw2R3GRn4/Cs8urtpjNzTj8cMeppGZsk/Ux3B/wCodu2Dkb71H4eIZOllBztkaQd8kHIXAIzjtuMA9hW5OJIw6gkoXIIyT9Xt5+Wa4bzbN3wN+5/1rpxcuXSf8pcxyoUcurRFyrINjHk+a7DByCD8G9KtVGyM4I+BGDVJ+ziWK5kNpOuchnibbAwMshGM4OA2x30nPere4DrWMxS6i8ZI1Mc61ydMmc+YGMHcEH4VeTTKt4rVce2gfRW3+ZJ+Fassiq29tY+htv8AMk/CtWQqilKVKSlKUHVsuVLuaEzRW8jxLnLgbbd8Du2PgDXThbiCwR2KRFVuV1oFRNcybyf3gOWQZJxkbfCpTwnne2W1tCskEM9rGYyJYJ5G7aS0bRuq+MDcH18sVp8E55gSxVpGxeWy3EduoVsYm04bVjACdsE9l+NBo8B5JhmlsY5FuUM/vAlY9MKTErECIjJ2K4ORUMuogsjqOysyj7CRVi8vc32sQ4Trlx7sLvreFzp6isF7L4sk+WfjUQ4/whY44ZxJqN0ZpNGnGhA5VWJzvqG+MCg6lryK0/D4J7ZJZZ5JZEZQV0hU1jVuBp3AGS3nUfl4DcIkrtC6rAwSUkY0McAKR33yPvFTLg3F7R+HW1vLeNbSRXDTtiORsgMxAyowDg5B3wfKtu/5vs71eJRySm3W4eF4nMbPqESov1V7E9PsSPrD0NBHeB+zi7uJXjZDDojEpLDOzZ0KAD3bDY/ZP287gHAepfxWs4ZNUnTkAwGU75GcEZyPjU7POtmeKdQTMIHsvdupofwvkndcZ2HmMjJqE8t3UVtxKF2l1xRS5MulhqUZGvTuwz6d6DPxzkW6hlfTBL0TM0MTtjxeMome2NW2CQAcjHcVy35euAZgYXBtwGmzj6MHcE7+Y7YqbcY5jtlt74W9y9xLfTKyJ05F6WH1Zy3c9gMb+FNvTY9oHGR7hE2kpccQEMk6kYOmBQBt3AL4I+ANBEuWeR576OaSIeGJSRtnW4GoRLuPF23PqK6V17OpWtLWS2ilkllExmXw6UMbBQBsMHvsSScbdqw8g8YhiF3FcSmFbmAxLJpZgrbjJC79j/DvXXtebLeMcJUTnFrJMZiFkGAW8LYx4srnYZxkigiHC+VLq519CCR9BKtsAFYfoksQNXw719sOUruZ3jit5GeI4kGMaT6HUQAfhUyuOYbO6heFrprUpezXKyCORhKju7A4XBDgNtn0H2byc82s9xctLLGLWV01QTQSMzrGiqJkZPquSuMEbBVOxoIBw/lG7n19K3kfpMUfAGzL3Tc7sPQZNcllIOCMEbEHy+FWhwrnGy93SNGiga3uJZIveIppfC7u6upicHqBWAOonsfXNVxxa9M08spxmSR32BA8TE5Ckkjv2yaDVq/vZ1/yy2/Yb8b1QNX97Ov+W237Dfjeookoo8YYYYZB8v419r0KDQ4hAWKrkhTtq9P/ADj1rSk4PHuN+4IOe2FKqMj0DE/bmu4RXNeMxsx7jGcsdyfifQDFZ+SdL4e0dj4jZ26i1tmXWSTjJ8THuSx8zj+ArJwi8V5JIZVCSrjKEhgQf0lPmPsyKqXm1Y/eXEMhZPrajgZyfILjGD/DyrscB4xax2w1SP7wCGDn9HbGnIO6Y2+2ue4327N4eosTiKxQeLSCfhUYu+JGRz5A7UfivVXck1iUAqQMVz3LddEwkjn8b4MdmiG5JJ329TtUMLa1Y4xgjI8t8/yqe3S5j6ecaiEznTkHcgMexwDXA51ihhAig0+IB2C/o/o7nJLE/Ptn1ro8WVvTm8kk3XB4PdGKZXiJEikMhyNiAcjBB1ZzgDz9D2q/+WL0XFvHMP0l0kHOQVJUruf8QPz2r89WUzKp05ALLlseakMvfzGDV48hpJHCUCL0y4eMg4CrIoYggkntggb/AFhnGa6/lwpbiq39tv8Ac2v+ZJ+Fasiq39tv9za/5kn4VoKmpSlWClKUEls/Z7dSyQxp0yZ4feEbWdOjYbnTs2WAxjzrq8icka7iE3SK8U6XOhNTBswkISQMYAbbvXnhXtFEFjDCEb3iFwFk2x0usk5j75ydAXtjFbZ9pEA4ilwsUiwRwyRKng1apWLs2NWN2Pr5Cgj15yDdILfSI5feG6aGKQONYzlCw8IIwckEgaW32r5xrkW4tommLQyojaJDDIH6bdtLjA0nJx8yK6fAuf1tbazRY2Z7aeSVs4CssiyIVBzkNiTzGNq8cV5qtFtbiCyjnHvciyStMU8IVtYRAhOd/M+XrQcOy5Zmmt+vHpZOslvjPiDvpC+HH1SWAzmty/5DuYTcCTpj3YRM51nB6x0oFOnxEkY8q2+Q+co7HrLNG0iSdN1C42kibWjHJG2cdvQVt8Q9oMctrbRPEzyI8BuS2NMyQFiqdyTnVk5H30HLuORJljEgmtZE6ixO6TqyxM2AOo2MKMkb7966fMPszkivEtrV1mLpq8TqGXSAWeRQPo03GDvn4mtvmf2hQT2lzbxi4PWaNk6nSCRhWVjGqofCo07dySd6zXHtHtTd+8iGY9eA21yhKABTpwYiDknY5zjIx2NBg5X5MCtdhngmljtutBJFNlY5AzgNryoUqyg77DANR/nLhV1FKj3conMyB0lWTqKyjyDYGwyO22+R3rfseYrK2F2lstwyXFsYQZOlqDnXudJACYKjzOxrn8x8xJcW1lEisGtomjctjBJ0brgnbwnvig645BRLSzuTNG5mlQOnUXBRnVdCYGXfB8Qz4fF6ZrJzr7Pmilu5bcRCCAoTEsmZEQovjKbkAtqO5zjJAxWpbc125sLaCVJurazdVCmjQwMms6snOdJIAHmBv3rZu+fIml4m4SQe+xokeQvhKppy/i7Z9M0HKueQbmOFpW6WpIxM8IkBmSM/+40fkPtzW4vsrvDkAwF+mJljEo1sp8wpAOx2ycDJG9dXmD2mLcwSaWuYpZIjE0arbmEkjSSZCpl0keXy7V4/9RYPfhcdOXSLL3XGEzqznV9bGn7c/Cgi/H+U5rRIpJGieOYHQ8Th1yvdcgYyPhkd99q41d/ifMKScOtLUKwe3aVmY40nWSRjfPn5gVwKBV/ezo/2bbfsN+N6oGr59nj/ANm237DfjeoolYr1WJGrKDQfa4fOqt7lKynBVdX2Dcj7q7dYry26kbof0gRVcpuaTjdWV+dL3l940V5TpaQZ043A+J9a554MxGQTv8MVZvNvGxBIIxEpJGpi6gnO4xv6HaoXxPj4k7qFx5KMCuWZZPQ4Y6Ybe9dVUefau1w/imxyfnUVe9JNFlI86i4bWmWkl4/da7cH0JP29qiMLHxZ7EYJIz5jf1HbuPl51LuBcGnuzHHEhcFl1tjwKMjJZu3by7nyqyuW+D8OukFxFaxg6nQqQDpZCVI0/V8tjjcEVt4ZqOX/AEXtWHKPKMryq5TMXjVZVVnTWQyofD5BsNntgDOMirp4JwUW0QTUXbcvI2NTsdyxx6n7cY3OK6McYXZQAPgAO/yr6a2czzVb+27+5tf8yX8K1ZOKrb23f3Nr/mS/hWgqWlKVYKUpQTXhnszad7YLOojuLc3HUKHCkMiGLGvxNqdRnI89q3OUeTnjngJaEyTR3Z6c0PUVBC3TLEaxkk9vhnvXGsef5YrKO1VF+jkWRZcnUAsiz9PGO2tR51uP7THN+LzoKNMTQrEHOAGJYtq09yxJ7UG1HytaLw6zuRLmaSZAcpIQ51YNvgnSunfLkYbT8a3OeeSo5J7+aGaMPbrHI1usZGlOmv6Wy6jpLYAPcZOTUZs+cQtklq8CydGUTRSa2UodWo5UDDZ3G/r22rPde0BnlvpOio9+iWIjWfo9KaNQOnxevlQbqezHLCA3cYvTH1RbaHxjGdBlzpDY+H8N60bfkNmNgOsB78HI8B+j0AHB8Xj7/CuhL7SXVhM1mi3oi6YuWLg6SCNfSI0lsZ3z/DasPC/aEYIrQSWiSval+jKzuvhbIOABgny1bjbtmg2TyZaJw25lef6aK4eHXokwChwIdIOCX2OvcDWB5Go9yvyx731XeUQw26dSWQqWwDnACjdicH7vkK24udh0LuCW3WRLmV7geNlMcjdjkDxgYG23bfvWryvzT7p1keJZ4bhAkkbMVzjOCGAJBGT9/ligl/G+TVuI+FwWzxkNDO7T6NIZF6Z6jD62cHGDvk49TXKs+S1D2txa3MV1C1zHAxeFgFckEao2bxodvMdx65Hj/wBS5BJavDbxxrbJJEIwWZXSTSNBzuPqDfJyd/hWGTn0J0UtrVIIYp1uTGHdi7rjGXYZAwMYx5D0oN2+5IWRrq4nuYrdI7trdtMLac+E5RFYkDLY0+WCSawS+zUxz3Sz3CxwWojZ5tDNnqDKARg5z5EZ9O+a0eJ87tNBPCYgonuvei2onScKNGMbjw9/j2qR8L5wa9mvDJHaiKdIQ8M9wYgSmQGSXTnI2JGM9sHaginNfKwsuhiZZlnj6qsqlRg4x3JJyDnyrg1MfaVxeGaS3jgZGFvAsTGLPT1eaoTuygADNQ6gUpSgVe/s7T+zrf8AZb8b1RFXZyPxyGLh9sryKpCNkEj/ABvUUTMJWVRWjacWikGUdW+RBreVs1A90pWte36RKWc4ABP2DfNLZPZraMc68Ht7qWK3J03MiyOjDsFjGcv54J8II3+eKp3jXCGtpXilGHXuD5jyYHzB8jUg5c5vE3HDeTuEiUSxgnOFXQwVf4feakHOvHeG8SxCjt7yuelKEIHqUJfTlDj7O48853GXtvhncer6Vha2jyyLHEhZ3OFA/wB9gN81bvLHJSW2EkSN5QqszsqscsWOBqGwAArkcn8WsOGAmV+rcNs0idMhVzsijXkep2yT8hXM5y9q5kkcWWY1YKDKQOocDGFGSE+ff0xUyaVzz5XpP+cueIrC3YB1NwVIjiBGQTsHKj6qjvvjOMVVns25zazm0tloZD9Ivcg//kHxHn6j7KhgYu2psksdySSSfUk9/nXRt7cqajKpxx2/T0M6uoZSCrDII7EV7qieH8wXEKhopWXTjIzscjYkdjVg8uc/dVR11wf8S9vmV/L7qieWfKt8VnpNarX23f3Nr/mS/hWrEt7pXGUYMPhVd+27+5tf8yX8K1rGapaUpVgpSlBYHLHs+huYE6gnilljeRHZ4AhIzjTDnqumMeLb+deuC8j2Tx8P673HUvlkwE6elWXBySVyB5Y3yT5Y34tj7SLuJYlXokwp0ldolL9PsIy/fSMDYY7DOa0oecbhfdcFP+D1dHw/4sZ1b+Lt8KCQ2Xs7jmWMRPIXW8e0uPq4VVLHqqNOVyijuTufhWyeG8OHCbx0SZtE5iWU9EuSCOnpbSMRkFSw2O7Y8q0+Dc2pbWt3KJy13e6gYVjZViYtJmXWdj4XyAPXB9RHeFc0zW8E1ugjaKb6yyIGwcada+jYA337CgsvmHly2vbpIpHmW49wSRCujpgJq+tnLMSW7DAwO+TXJs+WBeLwmKaeYxy20zhcxjp6QjaU+j7dgdWo4A3FRVefboXC3GY+osPu48G2jv2z3+NebLnq5iNsUKf8KjxRZTPhcAHVv4jgCg7qch21xFaSWkkw61wbZ+qEz4VdzIoXt4UJCknuN9jXnifKdj7rey2z3OuzdIiJOnpZjIIyw0rnB3wNiMfGuFwnmqVFgg6giijuFn1hNTIxypfH6QCsfDjftUq5n54hNnNCk0dxLcOjM0dsYY1CMrlmD5aR2KgHJI+WNwifA+b5LVFWNYyFl6/iDHU4QxrnBGQmdQH+Lc9q4juWJLEkkkknuSdyT8Sa3ONcXe6maaQIGbAIRQq+EBRgfIVpUClKUClKUClKUCpPa8vq1tG+2XGf4kfyqMVIuXL7DIrkhACT8FGWP+hquXpbH2knKPIBkfWzMkY7lSQW+GR5VNr3mu3s16aEyMu2NWcfNjmq74v7QnMP0fgjJKxINiQO7t6/L1PwrT4Fw0sOrMSSd1X+ZNYZeS/DeeOfsnU3OU0gyfo1PZV2JHqXPYfH/YifPHM5NqQpwrbZGfGT/HSO+/fby76lzPliXOVzgIu+rHqfTPl2+dRbm/iBlnWPyTuPicE/l9lZ4y5XtbLWM6SD2PwZvoFIznrswO4IMTLgj03rre1PliC1mUwAqJFLlP0VwceEnfB328sVqeyNP7Th/Ym/Aaze1S/S5vTplISMCIDBwCCdRyCDuxPke1bWzTOS8kJ4PwiW8uFggXLMcZ8gPNifIAb1Jec7S1swLK1AkmG1xcNuc9zGnkgH6WN9gufrZcqc2rYWVwsQBupZSqyAfUjCrlwx3OWzgeoye28Zt11EufMkfzJ/38am3URx3e3wxAdu1dvhcXUjKEeIbg+o/niuYF3rZjsxINBOAe3z8t/Ssq11pm96UakBBI743A+BPkfhXY4JxHpxgnf+VR1YenlcYxtjHY/nXQjk02w/ax/rVcv4tP6mfBOPeLZsfEZFc/2mcVMsUCltWl3IPnuoH8qjlve6FZq1+LTl40Y9skAfYN6nx9ZRTySatculKV2OUpSlApSuzwzj8cUYRrO2mIJOuQSajk5wdLgbdu1Bxql3FvZ80HD0uurqfETyQ6d41mzpYnPrgdh3PpXHtJIbi9QyrHbwM6awurQqKBqAySfEAftarDbnywuLi8hkTpR3EbRG4MjsrCMFY2EWnCdywx9veg4XCPZ3FM3DwZZB75DNK+NHhMYUgLkdjq881EL/AIJPCqtLDJGr/UZkYBvPYkem9WNwHmm1jk4SXnQC3t7hJT4sIzBAAdvMg/dWOPmm3toYI5br31vfVuSwDnpxjzOvcNnxafiftCA3PLlzGUElvMhlIVNUbDUT2UbbsfTvXR4PyBeXEyxdF4tWvxyo6qNH1snT64HzOKmvF+bIBKmia2eJ72C4JV7hpFCuHMjLJlY8KukhfXYCufw7nVRx1ppLljbapFUlnKBWTC+HyXIHl8fjQQZOEOLlbeUNG5kSMhlIK6yozpOD2YGpJx3ky1tpxbi8klm6sUbxrbtqAfSSVOSGYKwIUdycVxnZY+IIWnWZVniYzAsQQGRi2W3OBt/27VYHM/M0U1zFIOIwvAlzbSiAREMoVkDMZMZIALN8qCAXvK8pnlS2huJY0k6YYxMGzsQGXHhbfscbYOBWrFy5ctK0K28plTdkCNqUepGNhv3PepvxnmyL3biYguMSTXaSRaCysyARZYEYwPCfurrz82W8l5ORcWxt5orZJRIZVL6Opko6DOpc9iN8jcYoIFb8hXb20tx0mAibQUKvrYg6WKrp7Lvk520n0rlngdx0ev0ZOj36mhtHpnVjGM+fapynG7Z7XiNtFdtEHmEkDStLlkGksob63iKtsdyGGc5NdLjHOlu0DS27241WhgMMjXAkHhI6SxL9Gd8ANt88UEF4ryyVaNbZLiUmBZ3DQspGdiwGN4xt4u3xNcziPCJrcgTxSRFhlQ6lcj1GasyLnC2WdXWdRp4UIAw1bTBshBt9bzqKczccSfhvD06vUmi6wkBJLLlhpyT38IHn5UETrqXn0dtGF+vOMf8AbqIx9rAfdXLrcWFmMQ3OlCw+1ioH+prPyXUaeKbrJYWJnmUD6kYCL9nn9pyftrr8Q4rpHTjyTjHz/IV7tCIQqKNz3P31pw2TMcnwJ6n/AHvXLvbq1ps2sXTQzSsBpBIUb/LeoZakySNI25JzXa5tvwqLFH2bc+pHqa5llHgDFa49TbO91MeRLroTSTdjHbzkfM6EH/7MKjNw2snJ8I3Y/wAvmf8Afx3hddOJl/SkXSP/AJxsf4oK58+wAHzPzNQlrTydgo+AHzrfVAPCP0dvzP31p2EeXLeSDP2nYfnW4iHv3pSPipvWx1gu2NTHsv8A/R9BXiSTSBsCx2A/mfgKyWtqQcnxE7kn/fb4VFCWNhuxyx7/AG1kkb/hj8HU/fW5PESo9RWjcjELj4A/cR/KqxatWV8wqP8AE4H3A1m4muFQbYGwXzG3c/OtMSbR/Bif4YrJcxkAE+ZOP/qtcZ+UZZX8a16UpXQ5ylKUClKUClKUClKUClKUClKUClKUClKUClKUCuxwn6pPckhR8lGf9Wrj11LLiSJGFIORk9h5/b6Vj5pbj018VkvbchP0w+37Nic16aRRk5MmPM5x9nrXPTiK6snPn5Dz29fjWPiHEA0ZVMgn1GP9KwmGX06Lnj9uFdTmWZmPbOB9lbtula9taae+K3Y2Aray/DKWfLJck5QY/Q1ee2WNYH+Jr7cOWfIOBpUfHb/ya+aRUcanlPt1bLh4EAJ+s51fZ2H5/bWO5j6a627fxPwHzrdPGocjwthQABgeX21ybu8Msut9lX6i+nxPxqkxyt7ieWMmmW2Qkl3+s3l6DyX/AH51lkbHasYvU9DXhrlT61PHL6OWP22Y+J4GDvXySYOrD1Vh/CtAsPjXqOYA+dOF+kc40o5dxjyz/Gtl3J7msBgGokdqzE7CtJLtS2ar5SlK2YlKUoFKUoFKUoFKUoFKUoFKUoFKUoFKUoFKUoFKUoFKUoFKUoFKUoFKUoFKUoFKUoFKUoFKUoFKUoFKUoFKUoFKUoFKUoFKUoFKUoFKUoFKUoFKUoFKUoFKUoFKUoFKUoFKUoFKUoFKUoFKUoP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2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9F6CF8CB-3882-D8D2-6BDB-B36C48F0B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7BB0C8A4-B4A6-64B6-D66C-E7EB4558D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7453"/>
            <a:ext cx="1676400" cy="10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560" y="44450"/>
            <a:ext cx="1573513" cy="11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790908" y="1828800"/>
            <a:ext cx="3628692" cy="26670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Open Sans"/>
              </a:rPr>
              <a:t>Objectives  of  HVRC  analysis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29200" y="1752600"/>
            <a:ext cx="6330116" cy="35814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Open Sans"/>
              </a:rPr>
              <a:t>to anticipate problems</a:t>
            </a:r>
          </a:p>
          <a:p>
            <a:r>
              <a:rPr lang="en-US" sz="2400" dirty="0">
                <a:latin typeface="Open Sans"/>
              </a:rPr>
              <a:t>To find out possible solutions</a:t>
            </a:r>
          </a:p>
          <a:p>
            <a:r>
              <a:rPr lang="en-US" sz="2400" dirty="0">
                <a:latin typeface="Open Sans"/>
              </a:rPr>
              <a:t> to help save lives and property,</a:t>
            </a:r>
          </a:p>
          <a:p>
            <a:r>
              <a:rPr lang="en-US" sz="2400" dirty="0">
                <a:latin typeface="Open Sans"/>
              </a:rPr>
              <a:t> reduce damage,</a:t>
            </a:r>
          </a:p>
          <a:p>
            <a:r>
              <a:rPr lang="en-US" sz="2400" dirty="0">
                <a:latin typeface="Open Sans"/>
              </a:rPr>
              <a:t>speed up recovery.</a:t>
            </a:r>
          </a:p>
          <a:p>
            <a:r>
              <a:rPr lang="en-US" sz="2400" dirty="0">
                <a:latin typeface="Open Sans"/>
              </a:rPr>
              <a:t>THUS</a:t>
            </a:r>
          </a:p>
          <a:p>
            <a:r>
              <a:rPr lang="en-US" sz="2400" dirty="0">
                <a:latin typeface="Open Sans"/>
              </a:rPr>
              <a:t>to help us work towards disaster resilient communiti</a:t>
            </a:r>
            <a:r>
              <a:rPr lang="en-US" sz="2800" dirty="0"/>
              <a:t>es.</a:t>
            </a:r>
            <a:endParaRPr lang="en-US" sz="2800" u="sng" dirty="0"/>
          </a:p>
        </p:txBody>
      </p:sp>
      <p:sp>
        <p:nvSpPr>
          <p:cNvPr id="89090" name="AutoShape 2" descr="data:image/jpeg;base64,/9j/4AAQSkZJRgABAQAAAQABAAD/2wCEAAkGBhQSERUUEhQWFRUVGBYVGBcYGBccHBocGBwYFR4VHRgaHCYfGBwjGRgcHy8iJScqLC0sGh8xNTAqNSYrLCkBCQoKDgwOGg8PGiwkHyQtLiwpLCwpLCksLCksKSwsLCwsLCksKSksLCksLCksLCwsLCwsLCwpLCwsLCwsLCwpLP/AABEIALEBHAMBIgACEQEDEQH/xAAcAAEAAgMBAQEAAAAAAAAAAAAABgcDBAUCAQj/xABGEAACAQMCBAMEBgYIBQQDAAABAgMABBESIQUGEzEiQVEHFGFxIzKBkbLRQlRyk6HBFRYlM1JzsfAkNWKC4RdDkvFTosL/xAAZAQEAAwEBAAAAAAAAAAAAAAAAAQIDBAX/xAAhEQEBAAICAgIDAQAAAAAAAAAAAQIREiEDMUFRIkJhBP/aAAwDAQACEQMRAD8ArulKUClKUClKUClKUClKUClKUClKUClKUClKUClKtzkzly2ksoHkgidmU5ZkUk+Nhkkj0FEW6VHimKvj+qNn+qwfu1/Kvv8AVCz/AFaH92v5URyUNimKvocoWf6rD+7X8q9DlCz/AFWD92v5UNqDxTFX8OULP9Vg/dr+VehyfZfqsH7tPyonb8/4piv0B/U+y/VYP3aflXk8oWX6rB+7X8qG1A4pir+/qhZfqsH7tfyp/VCy/VYP3aflUG1A4pir7PKFn+qwfu1/Kvn9ULP9Vg/dr+VSbULilX0OUrP9Vg/dr+VQr2qcGggitzDDHGWeQEooXICqQDjvQ2rqlKUSUpSg24eETMgdYnKESMGAONMWC7Z9FyMnyzW5FydesAy2k5BAIIjfBB3BG1YxzLcCLoiTEYjaHSFT6jsHZc6c+JgCTnJx3qX8t8Yn/obiDdaXVG1uEbqPlBqUYU5yoxtgUELvuBTwxrJLEyIzOilsDLISrLjOQQQRuPKtGrW4bNFJw/ha3UPvHXuZoyXkcYMkrgyHG7tv5n188Y8W3JtlAtzLIsbql40AEzzBY4xg4+iBJcg4Bbbt59wqyld67gtYuJaV+ktBMnfUPo206hnZvDkjPfw1PLn2a2+J4AmLh5Xlg8TeG3WSFSMasHZ2GTk/dQVLSrLvOD2cUV1dxWfvKrdm1SEPJpRUUAudJLEswPfbxLj47VzyhYwS37NCZEhtobhYjI4KM/UzFqBzvpHfJANBWs3CZUhSdkIilLKj7YYrkEAZzsQe4pFwmVoHnVCYo2CM+2AzYwMZzvqHl51ZtpwyK+teFxsvSikubtumrHZV60nTDd/0cZ74rW4sU/oa96dobULdRppy51aXjGrx9jjY422oKwr7HGWIVQSSQAB3JOwA+OamvI3LMN9byx6B145rdteWz0XdUcYzjwqGbOM712ON8sWUcbXUUf0Nx7mtsNT+FpHcSfpZyEXO5ODQQW55XuYxMXhZfd9HVyV8Gv6ud9858s1rcU4TLbSdOdDG4AbScE4PY7EirO49ZLFFxxEzpHuWMszHcIxyzksdye5qNe1//mTf5UP+hoIXSlKBV3cg/wDL7f8AZb8b1SNXjyCP7Pt/2W/G9SrkkAFfcV6C16C0VeAtegK9haYqE6edNfQa+O2K047xtWCAAcAb+vlg1FqdNp3x3oGrg8zcX6KksVxggAnvn5dt6iZ5xZCiBvC2nJB3C7g7nYEmq8luKw5bkZwDk1nBqDcM4viRtJ1GQgnB2Ueuf+7FTS0Hhzvv6gj+B3pjdlmmU15xXpq+YrRR8qvvbH/dW37cn4VqwgKr72yD6G2/bk/CtQmKtpSlFilKUHzNbMXE5EieJZGWOQgugOzFdxkeeCKtPgLpGnBkEEDe8rMsrNEpYgAbasfHPn2FeLLhRit5Dw62hmmF9PFMHRXKRq7qiYY+FNIXJHqfsCu7O6u3jHSaUx2n0w050w7lupnsu+T99dPlK7v7i6aO1uWSWbU7szkBioyS3hO+PPFWFZsqTcXt7COFtKRvHGERgZCpDpg7MgYDw9gWI2zUM9kuf6WXIwdE2R8cdvhQQy5naR2Z2LMxJZickk7kk+projmq66ol94l6ip0w+rcLnOjPpnerGl4WjW9qOJwQ28hvRGioqJqhx9U6T9TVtnP+E+eTp+0m3jS3kVrd0dbgCGX3eOJAhz9EHRj1F0qWBx5b4oIDwvmG4tixgneIv9bS2zH1IOxPx71v8xJd2U88M05LyqpmKuzCQMCQGLAE7GpPydYt/RbS2kEU9ybkJKJFR9MWM4wxACk4yfifTaV3/Don4jfvp1XEcFuYh00lYAghnSJyFdhgDft9uCFNLxucLGomcLCxeIBiAjEk6lx2OSfvroXfGr+5gkaSWeWAFOoSSUByNIPkDnGw+dWPYW8LXk3TspY3eO3Qy+7xHoyNry5gLMEV10kkDyOcd6wwPMLDicESwTSQ3GPBEmGViHZimcZXLY3OnRgfVoKs4dxaWAsYZGjLKUYqcEjvpr63GZjHHEZXMcR1RpnZDucgeR3P31Zl+1uLjhtrJFAsE8FvJK+gBmI1FVL7YUuoB9dZzX3j0bx2t1JeWtvC0E8fuWI4114fOjA+uhQDOR2LbbbBW0/MNw/V1zO3X09XLfX0YC6vXAAxWDiHE5J31zSNI+ANTHJwOwqzuYbK0iia5CxiPiT2qx+FcxR4BmZdvAcZBI7EitznDh1ukcsUluywhrfpSpbxpHEpZFYidX1OGBOcjP8ArQVfwXl+S6ExjKDoRNM+okeFe4GAcn4bVzavO5tJYzxJBbwxWq2bi3dEQFh08kagcsM7nI2IX13oygVens/X+zrf9lvxvVF1fPs8H9m237DfjeiK76pWQJXsLXrTRDGI68yHArPita4PoMn+H2moqdOHxzmCOEAyZ3yBgZyR5f7FcBIL24YPGDHHkldXfuQMDuDjz8qmptlYhnALDtnfTn0zWYy4H/isLdt5NK35h4HcyDBRn3zkb48/XLH47fnFuLcGlUAyAAKOxOCPn8auObjAzgbmuTxRkkVg65yKpz1el+F0q/hEgMgAY4BGAM579sevx9KtfgnFQQEbJbAwceozgnz2qnePcOaC4ODgHtj/AErrcvcbZX7Iy4wFZiun0IJ2GDvitp9xjZ8LlIr7itbhM4aNRnxAAnbGfiB6Z2rd01pKy0xEVXntk/ubb9uT8K1YxWq69sw+itv25PwrUkVZSlKLFKUoJBxLliSK2tJkd5DcJI4RUbMYQqDuCcjxd8CuKnUXxDWNe2oahq+Gf0qtngPEz7twvpXsEKwgtco0qKxQEHBXz21DBxuwPlt55d4rb3jXSscQ2d0eIRHH/tguzDHkC2Xx/wBfwoKqtoJOoEQOJCQoAyrZby8iKkVlyHMJbqKV+i9rA05wCwbCq2gMCPJgCRnB9a5icwyNf+9lyjtN1CwJyoY4K/IISvyqz77jgS/vZve4mjezkNtiVG0kLH4QOwYuuQN80FP3EUgIWQODgYDBs4PbAPl8q+3SSjCyiQHHhDhht8A3l8qtbhfMsDHhUt1NG0ohuUaR2UmOQ9MI0n+HYMMt5nPxrF/SzxRWsdzc211eLdmWNmlBRIwhyHlA8Go505Hdl/w7BVz28sZ0lZELjGCGXUPTH6Qr5KJEfxa0ceupWH37irhHFrReIQyS3H0jw3GEe4WWO3lcx40zYIj1KGA9MDYZwYZ7RuJ9QW0bBC8SyAuLlbh2UkEB3CjsQcZycHy8wiaibVt1dTDO2vLD19WFdfk7lt7yfpCRoQyO2sKSDoxlfrKD39anXL/NUEdpaXbyIbiFRZGMkatDTR5kxnOBCpOfjWzY8YtoOJW8Ec8XQgguWD600a55DJp1Z0khQB9poKhmicBS4YBgCuoEZHwz3HyrYPUR42mR2UEELJrAZQQSoJ8iNtvWrH4RzRDJbcNkvplkeO6lLlypZAVlCMy9wofQc4xsPSsPM/Eithdx3d3DdSTTq9sI3WQoobJfYfRro2x8x50EO49x6S9MaRwhI4EKxQxBmCr3Zs92JwMn4D7ffNHLz2rQRdRperDHMq6SNOvUNAXUc4x3GPlXe5Gu8cPu44LiO2u2eNleRxHmNcZAc9sHV9/xqVXfHoGviRdQdd+HLFDcal0LMWkz4uyE5B3HbbG+CFPT9RTpfWpAxpbUCB6YPYfCsNTnn6/BtLOGaaO4u4zIZJEYPhGJ0oZB9Y9v/ifXJg1Aq+vZ4P7Ntv2G/G9ULV++zof2bbfsN+N6CRrXsV8Ar0TioQ+YrWkOWCj4k/Ibf6kb1llc474HrVd8z35EU5EkpyYwOnjLFtWFX/pON/iAPKqZ3UXwm6nHvqBioIyoyaj9/wC0S0ico74x5gE/6VEvZvw2VmnaQsI+kMnOTlzkJjybAJI8sj1qMcd4FIkjELpUMcFxnbfB2BrDfeq6eM10tROOW9yp6MwY+nY/cd/trkf0t03w2/zzj+FV1bFkYDZwMHqRjDKfPH+IfA/wqcwp1Ihqw2R3GRn4/Cs8urtpjNzTj8cMeppGZsk/Ux3B/wCodu2Dkb71H4eIZOllBztkaQd8kHIXAIzjtuMA9hW5OJIw6gkoXIIyT9Xt5+Wa4bzbN3wN+5/1rpxcuXSf8pcxyoUcurRFyrINjHk+a7DByCD8G9KtVGyM4I+BGDVJ+ziWK5kNpOuchnibbAwMshGM4OA2x30nPere4DrWMxS6i8ZI1Mc61ydMmc+YGMHcEH4VeTTKt4rVce2gfRW3+ZJ+Fassiq29tY+htv8AMk/CtWQqilKVKSlKUHVsuVLuaEzRW8jxLnLgbbd8Du2PgDXThbiCwR2KRFVuV1oFRNcybyf3gOWQZJxkbfCpTwnne2W1tCskEM9rGYyJYJ5G7aS0bRuq+MDcH18sVp8E55gSxVpGxeWy3EduoVsYm04bVjACdsE9l+NBo8B5JhmlsY5FuUM/vAlY9MKTErECIjJ2K4ORUMuogsjqOysyj7CRVi8vc32sQ4Trlx7sLvreFzp6isF7L4sk+WfjUQ4/whY44ZxJqN0ZpNGnGhA5VWJzvqG+MCg6lryK0/D4J7ZJZZ5JZEZQV0hU1jVuBp3AGS3nUfl4DcIkrtC6rAwSUkY0McAKR33yPvFTLg3F7R+HW1vLeNbSRXDTtiORsgMxAyowDg5B3wfKtu/5vs71eJRySm3W4eF4nMbPqESov1V7E9PsSPrD0NBHeB+zi7uJXjZDDojEpLDOzZ0KAD3bDY/ZP287gHAepfxWs4ZNUnTkAwGU75GcEZyPjU7POtmeKdQTMIHsvdupofwvkndcZ2HmMjJqE8t3UVtxKF2l1xRS5MulhqUZGvTuwz6d6DPxzkW6hlfTBL0TM0MTtjxeMome2NW2CQAcjHcVy35euAZgYXBtwGmzj6MHcE7+Y7YqbcY5jtlt74W9y9xLfTKyJ05F6WH1Zy3c9gMb+FNvTY9oHGR7hE2kpccQEMk6kYOmBQBt3AL4I+ANBEuWeR576OaSIeGJSRtnW4GoRLuPF23PqK6V17OpWtLWS2ilkllExmXw6UMbBQBsMHvsSScbdqw8g8YhiF3FcSmFbmAxLJpZgrbjJC79j/DvXXtebLeMcJUTnFrJMZiFkGAW8LYx4srnYZxkigiHC+VLq519CCR9BKtsAFYfoksQNXw719sOUruZ3jit5GeI4kGMaT6HUQAfhUyuOYbO6heFrprUpezXKyCORhKju7A4XBDgNtn0H2byc82s9xctLLGLWV01QTQSMzrGiqJkZPquSuMEbBVOxoIBw/lG7n19K3kfpMUfAGzL3Tc7sPQZNcllIOCMEbEHy+FWhwrnGy93SNGiga3uJZIveIppfC7u6upicHqBWAOonsfXNVxxa9M08spxmSR32BA8TE5Ckkjv2yaDVq/vZ1/yy2/Yb8b1QNX97Ov+W237Dfjeookoo8YYYYZB8v419r0KDQ4hAWKrkhTtq9P/ADj1rSk4PHuN+4IOe2FKqMj0DE/bmu4RXNeMxsx7jGcsdyfifQDFZ+SdL4e0dj4jZ26i1tmXWSTjJ8THuSx8zj+ArJwi8V5JIZVCSrjKEhgQf0lPmPsyKqXm1Y/eXEMhZPrajgZyfILjGD/DyrscB4xax2w1SP7wCGDn9HbGnIO6Y2+2ue4327N4eosTiKxQeLSCfhUYu+JGRz5A7UfivVXck1iUAqQMVz3LddEwkjn8b4MdmiG5JJ329TtUMLa1Y4xgjI8t8/yqe3S5j6ecaiEznTkHcgMexwDXA51ihhAig0+IB2C/o/o7nJLE/Ptn1ro8WVvTm8kk3XB4PdGKZXiJEikMhyNiAcjBB1ZzgDz9D2q/+WL0XFvHMP0l0kHOQVJUruf8QPz2r89WUzKp05ALLlseakMvfzGDV48hpJHCUCL0y4eMg4CrIoYggkntggb/AFhnGa6/lwpbiq39tv8Ac2v+ZJ+Fasiq39tv9za/5kn4VoKmpSlWClKUEls/Z7dSyQxp0yZ4feEbWdOjYbnTs2WAxjzrq8icka7iE3SK8U6XOhNTBswkISQMYAbbvXnhXtFEFjDCEb3iFwFk2x0usk5j75ydAXtjFbZ9pEA4ilwsUiwRwyRKng1apWLs2NWN2Pr5Cgj15yDdILfSI5feG6aGKQONYzlCw8IIwckEgaW32r5xrkW4tommLQyojaJDDIH6bdtLjA0nJx8yK6fAuf1tbazRY2Z7aeSVs4CssiyIVBzkNiTzGNq8cV5qtFtbiCyjnHvciyStMU8IVtYRAhOd/M+XrQcOy5Zmmt+vHpZOslvjPiDvpC+HH1SWAzmty/5DuYTcCTpj3YRM51nB6x0oFOnxEkY8q2+Q+co7HrLNG0iSdN1C42kibWjHJG2cdvQVt8Q9oMctrbRPEzyI8BuS2NMyQFiqdyTnVk5H30HLuORJljEgmtZE6ixO6TqyxM2AOo2MKMkb7966fMPszkivEtrV1mLpq8TqGXSAWeRQPo03GDvn4mtvmf2hQT2lzbxi4PWaNk6nSCRhWVjGqofCo07dySd6zXHtHtTd+8iGY9eA21yhKABTpwYiDknY5zjIx2NBg5X5MCtdhngmljtutBJFNlY5AzgNryoUqyg77DANR/nLhV1FKj3conMyB0lWTqKyjyDYGwyO22+R3rfseYrK2F2lstwyXFsYQZOlqDnXudJACYKjzOxrn8x8xJcW1lEisGtomjctjBJ0brgnbwnvig645BRLSzuTNG5mlQOnUXBRnVdCYGXfB8Qz4fF6ZrJzr7Pmilu5bcRCCAoTEsmZEQovjKbkAtqO5zjJAxWpbc125sLaCVJurazdVCmjQwMms6snOdJIAHmBv3rZu+fIml4m4SQe+xokeQvhKppy/i7Z9M0HKueQbmOFpW6WpIxM8IkBmSM/+40fkPtzW4vsrvDkAwF+mJljEo1sp8wpAOx2ycDJG9dXmD2mLcwSaWuYpZIjE0arbmEkjSSZCpl0keXy7V4/9RYPfhcdOXSLL3XGEzqznV9bGn7c/Cgi/H+U5rRIpJGieOYHQ8Th1yvdcgYyPhkd99q41d/ifMKScOtLUKwe3aVmY40nWSRjfPn5gVwKBV/ezo/2bbfsN+N6oGr59nj/ANm237DfjeoolYr1WJGrKDQfa4fOqt7lKynBVdX2Dcj7q7dYry26kbof0gRVcpuaTjdWV+dL3l940V5TpaQZ043A+J9a554MxGQTv8MVZvNvGxBIIxEpJGpi6gnO4xv6HaoXxPj4k7qFx5KMCuWZZPQ4Y6Ybe9dVUefau1w/imxyfnUVe9JNFlI86i4bWmWkl4/da7cH0JP29qiMLHxZ7EYJIz5jf1HbuPl51LuBcGnuzHHEhcFl1tjwKMjJZu3by7nyqyuW+D8OukFxFaxg6nQqQDpZCVI0/V8tjjcEVt4ZqOX/AEXtWHKPKMryq5TMXjVZVVnTWQyofD5BsNntgDOMirp4JwUW0QTUXbcvI2NTsdyxx6n7cY3OK6McYXZQAPgAO/yr6a2czzVb+27+5tf8yX8K1ZOKrb23f3Nr/mS/hWgqWlKVYKUpQTXhnszad7YLOojuLc3HUKHCkMiGLGvxNqdRnI89q3OUeTnjngJaEyTR3Z6c0PUVBC3TLEaxkk9vhnvXGsef5YrKO1VF+jkWRZcnUAsiz9PGO2tR51uP7THN+LzoKNMTQrEHOAGJYtq09yxJ7UG1HytaLw6zuRLmaSZAcpIQ51YNvgnSunfLkYbT8a3OeeSo5J7+aGaMPbrHI1usZGlOmv6Wy6jpLYAPcZOTUZs+cQtklq8CydGUTRSa2UodWo5UDDZ3G/r22rPde0BnlvpOio9+iWIjWfo9KaNQOnxevlQbqezHLCA3cYvTH1RbaHxjGdBlzpDY+H8N60bfkNmNgOsB78HI8B+j0AHB8Xj7/CuhL7SXVhM1mi3oi6YuWLg6SCNfSI0lsZ3z/DasPC/aEYIrQSWiSval+jKzuvhbIOABgny1bjbtmg2TyZaJw25lef6aK4eHXokwChwIdIOCX2OvcDWB5Go9yvyx731XeUQw26dSWQqWwDnACjdicH7vkK24udh0LuCW3WRLmV7geNlMcjdjkDxgYG23bfvWryvzT7p1keJZ4bhAkkbMVzjOCGAJBGT9/ligl/G+TVuI+FwWzxkNDO7T6NIZF6Z6jD62cHGDvk49TXKs+S1D2txa3MV1C1zHAxeFgFckEao2bxodvMdx65Hj/wBS5BJavDbxxrbJJEIwWZXSTSNBzuPqDfJyd/hWGTn0J0UtrVIIYp1uTGHdi7rjGXYZAwMYx5D0oN2+5IWRrq4nuYrdI7trdtMLac+E5RFYkDLY0+WCSawS+zUxz3Sz3CxwWojZ5tDNnqDKARg5z5EZ9O+a0eJ87tNBPCYgonuvei2onScKNGMbjw9/j2qR8L5wa9mvDJHaiKdIQ8M9wYgSmQGSXTnI2JGM9sHaginNfKwsuhiZZlnj6qsqlRg4x3JJyDnyrg1MfaVxeGaS3jgZGFvAsTGLPT1eaoTuygADNQ6gUpSgVe/s7T+zrf8AZb8b1RFXZyPxyGLh9sryKpCNkEj/ABvUUTMJWVRWjacWikGUdW+RBreVs1A90pWte36RKWc4ABP2DfNLZPZraMc68Ht7qWK3J03MiyOjDsFjGcv54J8II3+eKp3jXCGtpXilGHXuD5jyYHzB8jUg5c5vE3HDeTuEiUSxgnOFXQwVf4feakHOvHeG8SxCjt7yuelKEIHqUJfTlDj7O48853GXtvhncer6Vha2jyyLHEhZ3OFA/wB9gN81bvLHJSW2EkSN5QqszsqscsWOBqGwAArkcn8WsOGAmV+rcNs0idMhVzsijXkep2yT8hXM5y9q5kkcWWY1YKDKQOocDGFGSE+ff0xUyaVzz5XpP+cueIrC3YB1NwVIjiBGQTsHKj6qjvvjOMVVns25zazm0tloZD9Ivcg//kHxHn6j7KhgYu2psksdySSSfUk9/nXRt7cqajKpxx2/T0M6uoZSCrDII7EV7qieH8wXEKhopWXTjIzscjYkdjVg8uc/dVR11wf8S9vmV/L7qieWfKt8VnpNarX23f3Nr/mS/hWrEt7pXGUYMPhVd+27+5tf8yX8K1rGapaUpVgpSlBYHLHs+huYE6gnilljeRHZ4AhIzjTDnqumMeLb+deuC8j2Tx8P673HUvlkwE6elWXBySVyB5Y3yT5Y34tj7SLuJYlXokwp0ldolL9PsIy/fSMDYY7DOa0oecbhfdcFP+D1dHw/4sZ1b+Lt8KCQ2Xs7jmWMRPIXW8e0uPq4VVLHqqNOVyijuTufhWyeG8OHCbx0SZtE5iWU9EuSCOnpbSMRkFSw2O7Y8q0+Dc2pbWt3KJy13e6gYVjZViYtJmXWdj4XyAPXB9RHeFc0zW8E1ugjaKb6yyIGwcada+jYA337CgsvmHly2vbpIpHmW49wSRCujpgJq+tnLMSW7DAwO+TXJs+WBeLwmKaeYxy20zhcxjp6QjaU+j7dgdWo4A3FRVefboXC3GY+osPu48G2jv2z3+NebLnq5iNsUKf8KjxRZTPhcAHVv4jgCg7qch21xFaSWkkw61wbZ+qEz4VdzIoXt4UJCknuN9jXnifKdj7rey2z3OuzdIiJOnpZjIIyw0rnB3wNiMfGuFwnmqVFgg6giijuFn1hNTIxypfH6QCsfDjftUq5n54hNnNCk0dxLcOjM0dsYY1CMrlmD5aR2KgHJI+WNwifA+b5LVFWNYyFl6/iDHU4QxrnBGQmdQH+Lc9q4juWJLEkkkknuSdyT8Sa3ONcXe6maaQIGbAIRQq+EBRgfIVpUClKUClKUClKUCpPa8vq1tG+2XGf4kfyqMVIuXL7DIrkhACT8FGWP+hquXpbH2knKPIBkfWzMkY7lSQW+GR5VNr3mu3s16aEyMu2NWcfNjmq74v7QnMP0fgjJKxINiQO7t6/L1PwrT4Fw0sOrMSSd1X+ZNYZeS/DeeOfsnU3OU0gyfo1PZV2JHqXPYfH/YifPHM5NqQpwrbZGfGT/HSO+/fby76lzPliXOVzgIu+rHqfTPl2+dRbm/iBlnWPyTuPicE/l9lZ4y5XtbLWM6SD2PwZvoFIznrswO4IMTLgj03rre1PliC1mUwAqJFLlP0VwceEnfB328sVqeyNP7Th/Ym/Aaze1S/S5vTplISMCIDBwCCdRyCDuxPke1bWzTOS8kJ4PwiW8uFggXLMcZ8gPNifIAb1Jec7S1swLK1AkmG1xcNuc9zGnkgH6WN9gufrZcqc2rYWVwsQBupZSqyAfUjCrlwx3OWzgeoye28Zt11EufMkfzJ/38am3URx3e3wxAdu1dvhcXUjKEeIbg+o/niuYF3rZjsxINBOAe3z8t/Ssq11pm96UakBBI743A+BPkfhXY4JxHpxgnf+VR1YenlcYxtjHY/nXQjk02w/ax/rVcv4tP6mfBOPeLZsfEZFc/2mcVMsUCltWl3IPnuoH8qjlve6FZq1+LTl40Y9skAfYN6nx9ZRTySatculKV2OUpSlApSuzwzj8cUYRrO2mIJOuQSajk5wdLgbdu1Bxql3FvZ80HD0uurqfETyQ6d41mzpYnPrgdh3PpXHtJIbi9QyrHbwM6awurQqKBqAySfEAftarDbnywuLi8hkTpR3EbRG4MjsrCMFY2EWnCdywx9veg4XCPZ3FM3DwZZB75DNK+NHhMYUgLkdjq881EL/AIJPCqtLDJGr/UZkYBvPYkem9WNwHmm1jk4SXnQC3t7hJT4sIzBAAdvMg/dWOPmm3toYI5br31vfVuSwDnpxjzOvcNnxafiftCA3PLlzGUElvMhlIVNUbDUT2UbbsfTvXR4PyBeXEyxdF4tWvxyo6qNH1snT64HzOKmvF+bIBKmia2eJ72C4JV7hpFCuHMjLJlY8KukhfXYCufw7nVRx1ppLljbapFUlnKBWTC+HyXIHl8fjQQZOEOLlbeUNG5kSMhlIK6yozpOD2YGpJx3ky1tpxbi8klm6sUbxrbtqAfSSVOSGYKwIUdycVxnZY+IIWnWZVniYzAsQQGRi2W3OBt/27VYHM/M0U1zFIOIwvAlzbSiAREMoVkDMZMZIALN8qCAXvK8pnlS2huJY0k6YYxMGzsQGXHhbfscbYOBWrFy5ctK0K28plTdkCNqUepGNhv3PepvxnmyL3biYguMSTXaSRaCysyARZYEYwPCfurrz82W8l5ORcWxt5orZJRIZVL6Opko6DOpc9iN8jcYoIFb8hXb20tx0mAibQUKvrYg6WKrp7Lvk520n0rlngdx0ev0ZOj36mhtHpnVjGM+fapynG7Z7XiNtFdtEHmEkDStLlkGksob63iKtsdyGGc5NdLjHOlu0DS27241WhgMMjXAkHhI6SxL9Gd8ANt88UEF4ryyVaNbZLiUmBZ3DQspGdiwGN4xt4u3xNcziPCJrcgTxSRFhlQ6lcj1GasyLnC2WdXWdRp4UIAw1bTBshBt9bzqKczccSfhvD06vUmi6wkBJLLlhpyT38IHn5UETrqXn0dtGF+vOMf8AbqIx9rAfdXLrcWFmMQ3OlCw+1ioH+prPyXUaeKbrJYWJnmUD6kYCL9nn9pyftrr8Q4rpHTjyTjHz/IV7tCIQqKNz3P31pw2TMcnwJ6n/AHvXLvbq1ps2sXTQzSsBpBIUb/LeoZakySNI25JzXa5tvwqLFH2bc+pHqa5llHgDFa49TbO91MeRLroTSTdjHbzkfM6EH/7MKjNw2snJ8I3Y/wAvmf8Afx3hddOJl/SkXSP/AJxsf4oK58+wAHzPzNQlrTydgo+AHzrfVAPCP0dvzP31p2EeXLeSDP2nYfnW4iHv3pSPipvWx1gu2NTHsv8A/R9BXiSTSBsCx2A/mfgKyWtqQcnxE7kn/fb4VFCWNhuxyx7/AG1kkb/hj8HU/fW5PESo9RWjcjELj4A/cR/KqxatWV8wqP8AE4H3A1m4muFQbYGwXzG3c/OtMSbR/Bif4YrJcxkAE+ZOP/qtcZ+UZZX8a16UpXQ5ylKUClKUClKUClKUClKUClKUClKUClKUClKUCuxwn6pPckhR8lGf9Wrj11LLiSJGFIORk9h5/b6Vj5pbj018VkvbchP0w+37Nic16aRRk5MmPM5x9nrXPTiK6snPn5Dz29fjWPiHEA0ZVMgn1GP9KwmGX06Lnj9uFdTmWZmPbOB9lbtula9taae+K3Y2Aray/DKWfLJck5QY/Q1ee2WNYH+Jr7cOWfIOBpUfHb/ya+aRUcanlPt1bLh4EAJ+s51fZ2H5/bWO5j6a627fxPwHzrdPGocjwthQABgeX21ybu8Msut9lX6i+nxPxqkxyt7ieWMmmW2Qkl3+s3l6DyX/AH51lkbHasYvU9DXhrlT61PHL6OWP22Y+J4GDvXySYOrD1Vh/CtAsPjXqOYA+dOF+kc40o5dxjyz/Gtl3J7msBgGokdqzE7CtJLtS2ar5SlK2YlKUoFKUoFKUoFKUoFKUoFKUoFKUoFKUoFKUoFKUoFKUoFKUoFKUoFKUoFKUoFKUoFKUoFKUoFKUoFKUoFKUoFKUoFKUoFKUoFKUoFKUoFKUoFKUoFKUoFKUoFKUoFKUoFKUoFKUoFKUoFKUoP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2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8BB6A2E9-3205-D4C5-D7B3-C71DC3F8F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2ED2270D-0A23-AEDB-00D0-0E72A76E9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7453"/>
            <a:ext cx="1676400" cy="10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560" y="44450"/>
            <a:ext cx="1573513" cy="11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790908" y="1752600"/>
            <a:ext cx="3019092" cy="28956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Open Sans"/>
              </a:rPr>
              <a:t>The  need  for  HVRC  Analysis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29199" y="1371600"/>
            <a:ext cx="6504689" cy="4724400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Open Sans"/>
              </a:rPr>
              <a:t>You may think that your number one hazard is flooding because it occurs frequently. </a:t>
            </a:r>
          </a:p>
          <a:p>
            <a:pPr algn="just"/>
            <a:r>
              <a:rPr lang="en-US" sz="2400" dirty="0">
                <a:latin typeface="Open Sans"/>
              </a:rPr>
              <a:t>However, you may find that your greatest risk is an earthquake. </a:t>
            </a:r>
          </a:p>
          <a:p>
            <a:pPr algn="just"/>
            <a:r>
              <a:rPr lang="en-US" sz="2400" dirty="0">
                <a:latin typeface="Open Sans"/>
              </a:rPr>
              <a:t>Even though the chance of a large earthquake might be “highly unlikely”, the consequences could be devastating, </a:t>
            </a:r>
          </a:p>
          <a:p>
            <a:pPr algn="just"/>
            <a:r>
              <a:rPr lang="en-US" sz="2400" dirty="0">
                <a:latin typeface="Open Sans"/>
              </a:rPr>
              <a:t>so the overall risk in case of earthquake is great</a:t>
            </a:r>
          </a:p>
          <a:p>
            <a:pPr algn="just"/>
            <a:r>
              <a:rPr lang="en-US" sz="2400" dirty="0">
                <a:latin typeface="Open Sans"/>
              </a:rPr>
              <a:t>You have limited time and resources, so identify risk reduction action items for your greatest risks first.</a:t>
            </a:r>
            <a:endParaRPr lang="en-US" sz="2400" u="sng" dirty="0">
              <a:latin typeface="Open Sans"/>
            </a:endParaRPr>
          </a:p>
        </p:txBody>
      </p:sp>
      <p:sp>
        <p:nvSpPr>
          <p:cNvPr id="89090" name="AutoShape 2" descr="data:image/jpeg;base64,/9j/4AAQSkZJRgABAQAAAQABAAD/2wCEAAkGBhQSERUUEhQWFRUVGBYVGBcYGBccHBocGBwYFR4VHRgaHCYfGBwjGRgcHy8iJScqLC0sGh8xNTAqNSYrLCkBCQoKDgwOGg8PGiwkHyQtLiwpLCwpLCksLCksKSwsLCwsLCksKSksLCksLCksLCwsLCwsLCwpLCwsLCwsLCwpLP/AABEIALEBHAMBIgACEQEDEQH/xAAcAAEAAgMBAQEAAAAAAAAAAAAABgcDBAUCAQj/xABGEAACAQMCBAMEBgYIBQQDAAABAgMABBESIQUGEzEiQVEHFGFxIzKBkbLRQlRyk6HBFRYlM1JzsfAkNWKC4RdDkvFTosL/xAAZAQEAAwEBAAAAAAAAAAAAAAAAAQIDBAX/xAAhEQEBAAICAgIDAQAAAAAAAAAAAQIREiEDMUFRIkJhBP/aAAwDAQACEQMRAD8ArulKUClKUClKUClKUClKUClKUClKUClKUClKUClKtzkzly2ksoHkgidmU5ZkUk+Nhkkj0FEW6VHimKvj+qNn+qwfu1/Kvv8AVCz/AFaH92v5URyUNimKvocoWf6rD+7X8q9DlCz/AFWD92v5UNqDxTFX8OULP9Vg/dr+VehyfZfqsH7tPyonb8/4piv0B/U+y/VYP3aflXk8oWX6rB+7X8qG1A4pir+/qhZfqsH7tfyp/VCy/VYP3aflUG1A4pir7PKFn+qwfu1/Kvn9ULP9Vg/dr+VSbULilX0OUrP9Vg/dr+VQr2qcGggitzDDHGWeQEooXICqQDjvQ2rqlKUSUpSg24eETMgdYnKESMGAONMWC7Z9FyMnyzW5FydesAy2k5BAIIjfBB3BG1YxzLcCLoiTEYjaHSFT6jsHZc6c+JgCTnJx3qX8t8Yn/obiDdaXVG1uEbqPlBqUYU5yoxtgUELvuBTwxrJLEyIzOilsDLISrLjOQQQRuPKtGrW4bNFJw/ha3UPvHXuZoyXkcYMkrgyHG7tv5n188Y8W3JtlAtzLIsbql40AEzzBY4xg4+iBJcg4Bbbt59wqyld67gtYuJaV+ktBMnfUPo206hnZvDkjPfw1PLn2a2+J4AmLh5Xlg8TeG3WSFSMasHZ2GTk/dQVLSrLvOD2cUV1dxWfvKrdm1SEPJpRUUAudJLEswPfbxLj47VzyhYwS37NCZEhtobhYjI4KM/UzFqBzvpHfJANBWs3CZUhSdkIilLKj7YYrkEAZzsQe4pFwmVoHnVCYo2CM+2AzYwMZzvqHl51ZtpwyK+teFxsvSikubtumrHZV60nTDd/0cZ74rW4sU/oa96dobULdRppy51aXjGrx9jjY422oKwr7HGWIVQSSQAB3JOwA+OamvI3LMN9byx6B145rdteWz0XdUcYzjwqGbOM712ON8sWUcbXUUf0Nx7mtsNT+FpHcSfpZyEXO5ODQQW55XuYxMXhZfd9HVyV8Gv6ud9858s1rcU4TLbSdOdDG4AbScE4PY7EirO49ZLFFxxEzpHuWMszHcIxyzksdye5qNe1//mTf5UP+hoIXSlKBV3cg/wDL7f8AZb8b1SNXjyCP7Pt/2W/G9SrkkAFfcV6C16C0VeAtegK9haYqE6edNfQa+O2K047xtWCAAcAb+vlg1FqdNp3x3oGrg8zcX6KksVxggAnvn5dt6iZ5xZCiBvC2nJB3C7g7nYEmq8luKw5bkZwDk1nBqDcM4viRtJ1GQgnB2Ueuf+7FTS0Hhzvv6gj+B3pjdlmmU15xXpq+YrRR8qvvbH/dW37cn4VqwgKr72yD6G2/bk/CtQmKtpSlFilKUHzNbMXE5EieJZGWOQgugOzFdxkeeCKtPgLpGnBkEEDe8rMsrNEpYgAbasfHPn2FeLLhRit5Dw62hmmF9PFMHRXKRq7qiYY+FNIXJHqfsCu7O6u3jHSaUx2n0w050w7lupnsu+T99dPlK7v7i6aO1uWSWbU7szkBioyS3hO+PPFWFZsqTcXt7COFtKRvHGERgZCpDpg7MgYDw9gWI2zUM9kuf6WXIwdE2R8cdvhQQy5naR2Z2LMxJZickk7kk+projmq66ol94l6ip0w+rcLnOjPpnerGl4WjW9qOJwQ28hvRGioqJqhx9U6T9TVtnP+E+eTp+0m3jS3kVrd0dbgCGX3eOJAhz9EHRj1F0qWBx5b4oIDwvmG4tixgneIv9bS2zH1IOxPx71v8xJd2U88M05LyqpmKuzCQMCQGLAE7GpPydYt/RbS2kEU9ybkJKJFR9MWM4wxACk4yfifTaV3/Don4jfvp1XEcFuYh00lYAghnSJyFdhgDft9uCFNLxucLGomcLCxeIBiAjEk6lx2OSfvroXfGr+5gkaSWeWAFOoSSUByNIPkDnGw+dWPYW8LXk3TspY3eO3Qy+7xHoyNry5gLMEV10kkDyOcd6wwPMLDicESwTSQ3GPBEmGViHZimcZXLY3OnRgfVoKs4dxaWAsYZGjLKUYqcEjvpr63GZjHHEZXMcR1RpnZDucgeR3P31Zl+1uLjhtrJFAsE8FvJK+gBmI1FVL7YUuoB9dZzX3j0bx2t1JeWtvC0E8fuWI4114fOjA+uhQDOR2LbbbBW0/MNw/V1zO3X09XLfX0YC6vXAAxWDiHE5J31zSNI+ANTHJwOwqzuYbK0iia5CxiPiT2qx+FcxR4BmZdvAcZBI7EitznDh1ukcsUluywhrfpSpbxpHEpZFYidX1OGBOcjP8ArQVfwXl+S6ExjKDoRNM+okeFe4GAcn4bVzavO5tJYzxJBbwxWq2bi3dEQFh08kagcsM7nI2IX13oygVens/X+zrf9lvxvVF1fPs8H9m237DfjeiK76pWQJXsLXrTRDGI68yHArPita4PoMn+H2moqdOHxzmCOEAyZ3yBgZyR5f7FcBIL24YPGDHHkldXfuQMDuDjz8qmptlYhnALDtnfTn0zWYy4H/isLdt5NK35h4HcyDBRn3zkb48/XLH47fnFuLcGlUAyAAKOxOCPn8auObjAzgbmuTxRkkVg65yKpz1el+F0q/hEgMgAY4BGAM579sevx9KtfgnFQQEbJbAwceozgnz2qnePcOaC4ODgHtj/AErrcvcbZX7Iy4wFZiun0IJ2GDvitp9xjZ8LlIr7itbhM4aNRnxAAnbGfiB6Z2rd01pKy0xEVXntk/ubb9uT8K1YxWq69sw+itv25PwrUkVZSlKLFKUoJBxLliSK2tJkd5DcJI4RUbMYQqDuCcjxd8CuKnUXxDWNe2oahq+Gf0qtngPEz7twvpXsEKwgtco0qKxQEHBXz21DBxuwPlt55d4rb3jXSscQ2d0eIRHH/tguzDHkC2Xx/wBfwoKqtoJOoEQOJCQoAyrZby8iKkVlyHMJbqKV+i9rA05wCwbCq2gMCPJgCRnB9a5icwyNf+9lyjtN1CwJyoY4K/IISvyqz77jgS/vZve4mjezkNtiVG0kLH4QOwYuuQN80FP3EUgIWQODgYDBs4PbAPl8q+3SSjCyiQHHhDhht8A3l8qtbhfMsDHhUt1NG0ohuUaR2UmOQ9MI0n+HYMMt5nPxrF/SzxRWsdzc211eLdmWNmlBRIwhyHlA8Go505Hdl/w7BVz28sZ0lZELjGCGXUPTH6Qr5KJEfxa0ceupWH37irhHFrReIQyS3H0jw3GEe4WWO3lcx40zYIj1KGA9MDYZwYZ7RuJ9QW0bBC8SyAuLlbh2UkEB3CjsQcZycHy8wiaibVt1dTDO2vLD19WFdfk7lt7yfpCRoQyO2sKSDoxlfrKD39anXL/NUEdpaXbyIbiFRZGMkatDTR5kxnOBCpOfjWzY8YtoOJW8Ec8XQgguWD600a55DJp1Z0khQB9poKhmicBS4YBgCuoEZHwz3HyrYPUR42mR2UEELJrAZQQSoJ8iNtvWrH4RzRDJbcNkvplkeO6lLlypZAVlCMy9wofQc4xsPSsPM/Eithdx3d3DdSTTq9sI3WQoobJfYfRro2x8x50EO49x6S9MaRwhI4EKxQxBmCr3Zs92JwMn4D7ffNHLz2rQRdRperDHMq6SNOvUNAXUc4x3GPlXe5Gu8cPu44LiO2u2eNleRxHmNcZAc9sHV9/xqVXfHoGviRdQdd+HLFDcal0LMWkz4uyE5B3HbbG+CFPT9RTpfWpAxpbUCB6YPYfCsNTnn6/BtLOGaaO4u4zIZJEYPhGJ0oZB9Y9v/ifXJg1Aq+vZ4P7Ntv2G/G9ULV++zof2bbfsN+N6CRrXsV8Ar0TioQ+YrWkOWCj4k/Ibf6kb1llc474HrVd8z35EU5EkpyYwOnjLFtWFX/pON/iAPKqZ3UXwm6nHvqBioIyoyaj9/wC0S0ico74x5gE/6VEvZvw2VmnaQsI+kMnOTlzkJjybAJI8sj1qMcd4FIkjELpUMcFxnbfB2BrDfeq6eM10tROOW9yp6MwY+nY/cd/trkf0t03w2/zzj+FV1bFkYDZwMHqRjDKfPH+IfA/wqcwp1Ihqw2R3GRn4/Cs8urtpjNzTj8cMeppGZsk/Ux3B/wCodu2Dkb71H4eIZOllBztkaQd8kHIXAIzjtuMA9hW5OJIw6gkoXIIyT9Xt5+Wa4bzbN3wN+5/1rpxcuXSf8pcxyoUcurRFyrINjHk+a7DByCD8G9KtVGyM4I+BGDVJ+ziWK5kNpOuchnibbAwMshGM4OA2x30nPere4DrWMxS6i8ZI1Mc61ydMmc+YGMHcEH4VeTTKt4rVce2gfRW3+ZJ+Fassiq29tY+htv8AMk/CtWQqilKVKSlKUHVsuVLuaEzRW8jxLnLgbbd8Du2PgDXThbiCwR2KRFVuV1oFRNcybyf3gOWQZJxkbfCpTwnne2W1tCskEM9rGYyJYJ5G7aS0bRuq+MDcH18sVp8E55gSxVpGxeWy3EduoVsYm04bVjACdsE9l+NBo8B5JhmlsY5FuUM/vAlY9MKTErECIjJ2K4ORUMuogsjqOysyj7CRVi8vc32sQ4Trlx7sLvreFzp6isF7L4sk+WfjUQ4/whY44ZxJqN0ZpNGnGhA5VWJzvqG+MCg6lryK0/D4J7ZJZZ5JZEZQV0hU1jVuBp3AGS3nUfl4DcIkrtC6rAwSUkY0McAKR33yPvFTLg3F7R+HW1vLeNbSRXDTtiORsgMxAyowDg5B3wfKtu/5vs71eJRySm3W4eF4nMbPqESov1V7E9PsSPrD0NBHeB+zi7uJXjZDDojEpLDOzZ0KAD3bDY/ZP287gHAepfxWs4ZNUnTkAwGU75GcEZyPjU7POtmeKdQTMIHsvdupofwvkndcZ2HmMjJqE8t3UVtxKF2l1xRS5MulhqUZGvTuwz6d6DPxzkW6hlfTBL0TM0MTtjxeMome2NW2CQAcjHcVy35euAZgYXBtwGmzj6MHcE7+Y7YqbcY5jtlt74W9y9xLfTKyJ05F6WH1Zy3c9gMb+FNvTY9oHGR7hE2kpccQEMk6kYOmBQBt3AL4I+ANBEuWeR576OaSIeGJSRtnW4GoRLuPF23PqK6V17OpWtLWS2ilkllExmXw6UMbBQBsMHvsSScbdqw8g8YhiF3FcSmFbmAxLJpZgrbjJC79j/DvXXtebLeMcJUTnFrJMZiFkGAW8LYx4srnYZxkigiHC+VLq519CCR9BKtsAFYfoksQNXw719sOUruZ3jit5GeI4kGMaT6HUQAfhUyuOYbO6heFrprUpezXKyCORhKju7A4XBDgNtn0H2byc82s9xctLLGLWV01QTQSMzrGiqJkZPquSuMEbBVOxoIBw/lG7n19K3kfpMUfAGzL3Tc7sPQZNcllIOCMEbEHy+FWhwrnGy93SNGiga3uJZIveIppfC7u6upicHqBWAOonsfXNVxxa9M08spxmSR32BA8TE5Ckkjv2yaDVq/vZ1/yy2/Yb8b1QNX97Ov+W237Dfjeookoo8YYYYZB8v419r0KDQ4hAWKrkhTtq9P/ADj1rSk4PHuN+4IOe2FKqMj0DE/bmu4RXNeMxsx7jGcsdyfifQDFZ+SdL4e0dj4jZ26i1tmXWSTjJ8THuSx8zj+ArJwi8V5JIZVCSrjKEhgQf0lPmPsyKqXm1Y/eXEMhZPrajgZyfILjGD/DyrscB4xax2w1SP7wCGDn9HbGnIO6Y2+2ue4327N4eosTiKxQeLSCfhUYu+JGRz5A7UfivVXck1iUAqQMVz3LddEwkjn8b4MdmiG5JJ329TtUMLa1Y4xgjI8t8/yqe3S5j6ecaiEznTkHcgMexwDXA51ihhAig0+IB2C/o/o7nJLE/Ptn1ro8WVvTm8kk3XB4PdGKZXiJEikMhyNiAcjBB1ZzgDz9D2q/+WL0XFvHMP0l0kHOQVJUruf8QPz2r89WUzKp05ALLlseakMvfzGDV48hpJHCUCL0y4eMg4CrIoYggkntggb/AFhnGa6/lwpbiq39tv8Ac2v+ZJ+Fasiq39tv9za/5kn4VoKmpSlWClKUEls/Z7dSyQxp0yZ4feEbWdOjYbnTs2WAxjzrq8icka7iE3SK8U6XOhNTBswkISQMYAbbvXnhXtFEFjDCEb3iFwFk2x0usk5j75ydAXtjFbZ9pEA4ilwsUiwRwyRKng1apWLs2NWN2Pr5Cgj15yDdILfSI5feG6aGKQONYzlCw8IIwckEgaW32r5xrkW4tommLQyojaJDDIH6bdtLjA0nJx8yK6fAuf1tbazRY2Z7aeSVs4CssiyIVBzkNiTzGNq8cV5qtFtbiCyjnHvciyStMU8IVtYRAhOd/M+XrQcOy5Zmmt+vHpZOslvjPiDvpC+HH1SWAzmty/5DuYTcCTpj3YRM51nB6x0oFOnxEkY8q2+Q+co7HrLNG0iSdN1C42kibWjHJG2cdvQVt8Q9oMctrbRPEzyI8BuS2NMyQFiqdyTnVk5H30HLuORJljEgmtZE6ixO6TqyxM2AOo2MKMkb7966fMPszkivEtrV1mLpq8TqGXSAWeRQPo03GDvn4mtvmf2hQT2lzbxi4PWaNk6nSCRhWVjGqofCo07dySd6zXHtHtTd+8iGY9eA21yhKABTpwYiDknY5zjIx2NBg5X5MCtdhngmljtutBJFNlY5AzgNryoUqyg77DANR/nLhV1FKj3conMyB0lWTqKyjyDYGwyO22+R3rfseYrK2F2lstwyXFsYQZOlqDnXudJACYKjzOxrn8x8xJcW1lEisGtomjctjBJ0brgnbwnvig645BRLSzuTNG5mlQOnUXBRnVdCYGXfB8Qz4fF6ZrJzr7Pmilu5bcRCCAoTEsmZEQovjKbkAtqO5zjJAxWpbc125sLaCVJurazdVCmjQwMms6snOdJIAHmBv3rZu+fIml4m4SQe+xokeQvhKppy/i7Z9M0HKueQbmOFpW6WpIxM8IkBmSM/+40fkPtzW4vsrvDkAwF+mJljEo1sp8wpAOx2ycDJG9dXmD2mLcwSaWuYpZIjE0arbmEkjSSZCpl0keXy7V4/9RYPfhcdOXSLL3XGEzqznV9bGn7c/Cgi/H+U5rRIpJGieOYHQ8Th1yvdcgYyPhkd99q41d/ifMKScOtLUKwe3aVmY40nWSRjfPn5gVwKBV/ezo/2bbfsN+N6oGr59nj/ANm237DfjeoolYr1WJGrKDQfa4fOqt7lKynBVdX2Dcj7q7dYry26kbof0gRVcpuaTjdWV+dL3l940V5TpaQZ043A+J9a554MxGQTv8MVZvNvGxBIIxEpJGpi6gnO4xv6HaoXxPj4k7qFx5KMCuWZZPQ4Y6Ybe9dVUefau1w/imxyfnUVe9JNFlI86i4bWmWkl4/da7cH0JP29qiMLHxZ7EYJIz5jf1HbuPl51LuBcGnuzHHEhcFl1tjwKMjJZu3by7nyqyuW+D8OukFxFaxg6nQqQDpZCVI0/V8tjjcEVt4ZqOX/AEXtWHKPKMryq5TMXjVZVVnTWQyofD5BsNntgDOMirp4JwUW0QTUXbcvI2NTsdyxx6n7cY3OK6McYXZQAPgAO/yr6a2czzVb+27+5tf8yX8K1ZOKrb23f3Nr/mS/hWgqWlKVYKUpQTXhnszad7YLOojuLc3HUKHCkMiGLGvxNqdRnI89q3OUeTnjngJaEyTR3Z6c0PUVBC3TLEaxkk9vhnvXGsef5YrKO1VF+jkWRZcnUAsiz9PGO2tR51uP7THN+LzoKNMTQrEHOAGJYtq09yxJ7UG1HytaLw6zuRLmaSZAcpIQ51YNvgnSunfLkYbT8a3OeeSo5J7+aGaMPbrHI1usZGlOmv6Wy6jpLYAPcZOTUZs+cQtklq8CydGUTRSa2UodWo5UDDZ3G/r22rPde0BnlvpOio9+iWIjWfo9KaNQOnxevlQbqezHLCA3cYvTH1RbaHxjGdBlzpDY+H8N60bfkNmNgOsB78HI8B+j0AHB8Xj7/CuhL7SXVhM1mi3oi6YuWLg6SCNfSI0lsZ3z/DasPC/aEYIrQSWiSval+jKzuvhbIOABgny1bjbtmg2TyZaJw25lef6aK4eHXokwChwIdIOCX2OvcDWB5Go9yvyx731XeUQw26dSWQqWwDnACjdicH7vkK24udh0LuCW3WRLmV7geNlMcjdjkDxgYG23bfvWryvzT7p1keJZ4bhAkkbMVzjOCGAJBGT9/ligl/G+TVuI+FwWzxkNDO7T6NIZF6Z6jD62cHGDvk49TXKs+S1D2txa3MV1C1zHAxeFgFckEao2bxodvMdx65Hj/wBS5BJavDbxxrbJJEIwWZXSTSNBzuPqDfJyd/hWGTn0J0UtrVIIYp1uTGHdi7rjGXYZAwMYx5D0oN2+5IWRrq4nuYrdI7trdtMLac+E5RFYkDLY0+WCSawS+zUxz3Sz3CxwWojZ5tDNnqDKARg5z5EZ9O+a0eJ87tNBPCYgonuvei2onScKNGMbjw9/j2qR8L5wa9mvDJHaiKdIQ8M9wYgSmQGSXTnI2JGM9sHaginNfKwsuhiZZlnj6qsqlRg4x3JJyDnyrg1MfaVxeGaS3jgZGFvAsTGLPT1eaoTuygADNQ6gUpSgVe/s7T+zrf8AZb8b1RFXZyPxyGLh9sryKpCNkEj/ABvUUTMJWVRWjacWikGUdW+RBreVs1A90pWte36RKWc4ABP2DfNLZPZraMc68Ht7qWK3J03MiyOjDsFjGcv54J8II3+eKp3jXCGtpXilGHXuD5jyYHzB8jUg5c5vE3HDeTuEiUSxgnOFXQwVf4feakHOvHeG8SxCjt7yuelKEIHqUJfTlDj7O48853GXtvhncer6Vha2jyyLHEhZ3OFA/wB9gN81bvLHJSW2EkSN5QqszsqscsWOBqGwAArkcn8WsOGAmV+rcNs0idMhVzsijXkep2yT8hXM5y9q5kkcWWY1YKDKQOocDGFGSE+ff0xUyaVzz5XpP+cueIrC3YB1NwVIjiBGQTsHKj6qjvvjOMVVns25zazm0tloZD9Ivcg//kHxHn6j7KhgYu2psksdySSSfUk9/nXRt7cqajKpxx2/T0M6uoZSCrDII7EV7qieH8wXEKhopWXTjIzscjYkdjVg8uc/dVR11wf8S9vmV/L7qieWfKt8VnpNarX23f3Nr/mS/hWrEt7pXGUYMPhVd+27+5tf8yX8K1rGapaUpVgpSlBYHLHs+huYE6gnilljeRHZ4AhIzjTDnqumMeLb+deuC8j2Tx8P673HUvlkwE6elWXBySVyB5Y3yT5Y34tj7SLuJYlXokwp0ldolL9PsIy/fSMDYY7DOa0oecbhfdcFP+D1dHw/4sZ1b+Lt8KCQ2Xs7jmWMRPIXW8e0uPq4VVLHqqNOVyijuTufhWyeG8OHCbx0SZtE5iWU9EuSCOnpbSMRkFSw2O7Y8q0+Dc2pbWt3KJy13e6gYVjZViYtJmXWdj4XyAPXB9RHeFc0zW8E1ugjaKb6yyIGwcada+jYA337CgsvmHly2vbpIpHmW49wSRCujpgJq+tnLMSW7DAwO+TXJs+WBeLwmKaeYxy20zhcxjp6QjaU+j7dgdWo4A3FRVefboXC3GY+osPu48G2jv2z3+NebLnq5iNsUKf8KjxRZTPhcAHVv4jgCg7qch21xFaSWkkw61wbZ+qEz4VdzIoXt4UJCknuN9jXnifKdj7rey2z3OuzdIiJOnpZjIIyw0rnB3wNiMfGuFwnmqVFgg6giijuFn1hNTIxypfH6QCsfDjftUq5n54hNnNCk0dxLcOjM0dsYY1CMrlmD5aR2KgHJI+WNwifA+b5LVFWNYyFl6/iDHU4QxrnBGQmdQH+Lc9q4juWJLEkkkknuSdyT8Sa3ONcXe6maaQIGbAIRQq+EBRgfIVpUClKUClKUClKUCpPa8vq1tG+2XGf4kfyqMVIuXL7DIrkhACT8FGWP+hquXpbH2knKPIBkfWzMkY7lSQW+GR5VNr3mu3s16aEyMu2NWcfNjmq74v7QnMP0fgjJKxINiQO7t6/L1PwrT4Fw0sOrMSSd1X+ZNYZeS/DeeOfsnU3OU0gyfo1PZV2JHqXPYfH/YifPHM5NqQpwrbZGfGT/HSO+/fby76lzPliXOVzgIu+rHqfTPl2+dRbm/iBlnWPyTuPicE/l9lZ4y5XtbLWM6SD2PwZvoFIznrswO4IMTLgj03rre1PliC1mUwAqJFLlP0VwceEnfB328sVqeyNP7Th/Ym/Aaze1S/S5vTplISMCIDBwCCdRyCDuxPke1bWzTOS8kJ4PwiW8uFggXLMcZ8gPNifIAb1Jec7S1swLK1AkmG1xcNuc9zGnkgH6WN9gufrZcqc2rYWVwsQBupZSqyAfUjCrlwx3OWzgeoye28Zt11EufMkfzJ/38am3URx3e3wxAdu1dvhcXUjKEeIbg+o/niuYF3rZjsxINBOAe3z8t/Ssq11pm96UakBBI743A+BPkfhXY4JxHpxgnf+VR1YenlcYxtjHY/nXQjk02w/ax/rVcv4tP6mfBOPeLZsfEZFc/2mcVMsUCltWl3IPnuoH8qjlve6FZq1+LTl40Y9skAfYN6nx9ZRTySatculKV2OUpSlApSuzwzj8cUYRrO2mIJOuQSajk5wdLgbdu1Bxql3FvZ80HD0uurqfETyQ6d41mzpYnPrgdh3PpXHtJIbi9QyrHbwM6awurQqKBqAySfEAftarDbnywuLi8hkTpR3EbRG4MjsrCMFY2EWnCdywx9veg4XCPZ3FM3DwZZB75DNK+NHhMYUgLkdjq881EL/AIJPCqtLDJGr/UZkYBvPYkem9WNwHmm1jk4SXnQC3t7hJT4sIzBAAdvMg/dWOPmm3toYI5br31vfVuSwDnpxjzOvcNnxafiftCA3PLlzGUElvMhlIVNUbDUT2UbbsfTvXR4PyBeXEyxdF4tWvxyo6qNH1snT64HzOKmvF+bIBKmia2eJ72C4JV7hpFCuHMjLJlY8KukhfXYCufw7nVRx1ppLljbapFUlnKBWTC+HyXIHl8fjQQZOEOLlbeUNG5kSMhlIK6yozpOD2YGpJx3ky1tpxbi8klm6sUbxrbtqAfSSVOSGYKwIUdycVxnZY+IIWnWZVniYzAsQQGRi2W3OBt/27VYHM/M0U1zFIOIwvAlzbSiAREMoVkDMZMZIALN8qCAXvK8pnlS2huJY0k6YYxMGzsQGXHhbfscbYOBWrFy5ctK0K28plTdkCNqUepGNhv3PepvxnmyL3biYguMSTXaSRaCysyARZYEYwPCfurrz82W8l5ORcWxt5orZJRIZVL6Opko6DOpc9iN8jcYoIFb8hXb20tx0mAibQUKvrYg6WKrp7Lvk520n0rlngdx0ev0ZOj36mhtHpnVjGM+fapynG7Z7XiNtFdtEHmEkDStLlkGksob63iKtsdyGGc5NdLjHOlu0DS27241WhgMMjXAkHhI6SxL9Gd8ANt88UEF4ryyVaNbZLiUmBZ3DQspGdiwGN4xt4u3xNcziPCJrcgTxSRFhlQ6lcj1GasyLnC2WdXWdRp4UIAw1bTBshBt9bzqKczccSfhvD06vUmi6wkBJLLlhpyT38IHn5UETrqXn0dtGF+vOMf8AbqIx9rAfdXLrcWFmMQ3OlCw+1ioH+prPyXUaeKbrJYWJnmUD6kYCL9nn9pyftrr8Q4rpHTjyTjHz/IV7tCIQqKNz3P31pw2TMcnwJ6n/AHvXLvbq1ps2sXTQzSsBpBIUb/LeoZakySNI25JzXa5tvwqLFH2bc+pHqa5llHgDFa49TbO91MeRLroTSTdjHbzkfM6EH/7MKjNw2snJ8I3Y/wAvmf8Afx3hddOJl/SkXSP/AJxsf4oK58+wAHzPzNQlrTydgo+AHzrfVAPCP0dvzP31p2EeXLeSDP2nYfnW4iHv3pSPipvWx1gu2NTHsv8A/R9BXiSTSBsCx2A/mfgKyWtqQcnxE7kn/fb4VFCWNhuxyx7/AG1kkb/hj8HU/fW5PESo9RWjcjELj4A/cR/KqxatWV8wqP8AE4H3A1m4muFQbYGwXzG3c/OtMSbR/Bif4YrJcxkAE+ZOP/qtcZ+UZZX8a16UpXQ5ylKUClKUClKUClKUClKUClKUClKUClKUClKUCuxwn6pPckhR8lGf9Wrj11LLiSJGFIORk9h5/b6Vj5pbj018VkvbchP0w+37Nic16aRRk5MmPM5x9nrXPTiK6snPn5Dz29fjWPiHEA0ZVMgn1GP9KwmGX06Lnj9uFdTmWZmPbOB9lbtula9taae+K3Y2Aray/DKWfLJck5QY/Q1ee2WNYH+Jr7cOWfIOBpUfHb/ya+aRUcanlPt1bLh4EAJ+s51fZ2H5/bWO5j6a627fxPwHzrdPGocjwthQABgeX21ybu8Msut9lX6i+nxPxqkxyt7ieWMmmW2Qkl3+s3l6DyX/AH51lkbHasYvU9DXhrlT61PHL6OWP22Y+J4GDvXySYOrD1Vh/CtAsPjXqOYA+dOF+kc40o5dxjyz/Gtl3J7msBgGokdqzE7CtJLtS2ar5SlK2YlKUoFKUoFKUoFKUoFKUoFKUoFKUoFKUoFKUoFKUoFKUoFKUoFKUoFKUoFKUoFKUoFKUoFKUoFKUoFKUoFKUoFKUoFKUoFKUoFKUoFKUoFKUoFKUoFKUoFKUoFKUoFKUoFKUoFKUoFKUoFKUoP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2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6159ED48-24EE-9C15-DE33-949D889A5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18FCCDEF-80C5-67E8-E101-6FD267FEC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7453"/>
            <a:ext cx="1676400" cy="10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560" y="44450"/>
            <a:ext cx="1573513" cy="11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5047F9-5605-18F1-E91C-1CBCA48D6FE1}"/>
              </a:ext>
            </a:extLst>
          </p:cNvPr>
          <p:cNvSpPr txBox="1"/>
          <p:nvPr/>
        </p:nvSpPr>
        <p:spPr>
          <a:xfrm>
            <a:off x="457200" y="2971800"/>
            <a:ext cx="3276600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Open Sans"/>
              </a:rPr>
              <a:t>OBJECTIVE </a:t>
            </a:r>
            <a:endParaRPr lang="en-IN" sz="4000" b="1" dirty="0">
              <a:latin typeface="Open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B3AAC9-7E8D-8093-B9EA-0A497FE98D42}"/>
              </a:ext>
            </a:extLst>
          </p:cNvPr>
          <p:cNvSpPr txBox="1"/>
          <p:nvPr/>
        </p:nvSpPr>
        <p:spPr>
          <a:xfrm>
            <a:off x="3886200" y="1752600"/>
            <a:ext cx="74731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Open Sans"/>
                <a:cs typeface="Times New Roman" panose="02020603050405020304" pitchFamily="18" charset="0"/>
              </a:rPr>
              <a:t>After completion of this lesson you will be able to :- </a:t>
            </a:r>
          </a:p>
          <a:p>
            <a:pPr marL="514350" indent="-5143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>
                <a:latin typeface="Open Sans"/>
                <a:cs typeface="Times New Roman" panose="02020603050405020304" pitchFamily="18" charset="0"/>
              </a:rPr>
              <a:t>What is HVRC. </a:t>
            </a:r>
          </a:p>
          <a:p>
            <a:pPr marL="514350" indent="-5143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>
                <a:latin typeface="Open Sans"/>
                <a:cs typeface="Times New Roman" panose="02020603050405020304" pitchFamily="18" charset="0"/>
              </a:rPr>
              <a:t>Need of HVRC analysis</a:t>
            </a:r>
          </a:p>
          <a:p>
            <a:pPr marL="514350" indent="-5143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>
                <a:latin typeface="Open Sans"/>
                <a:cs typeface="Times New Roman" panose="02020603050405020304" pitchFamily="18" charset="0"/>
              </a:rPr>
              <a:t>Structural hazard assessment &amp; non structural assessment. </a:t>
            </a:r>
          </a:p>
          <a:p>
            <a:pPr marL="514350" indent="-5143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>
                <a:latin typeface="Open Sans"/>
                <a:cs typeface="Times New Roman" panose="02020603050405020304" pitchFamily="18" charset="0"/>
              </a:rPr>
              <a:t>HVRC techniques. </a:t>
            </a:r>
          </a:p>
          <a:p>
            <a:pPr marL="514350" indent="-514350" algn="just">
              <a:buAutoNum type="arabicPeriod"/>
            </a:pPr>
            <a:endParaRPr lang="en-IN" sz="3200" dirty="0">
              <a:latin typeface="Open Sans"/>
            </a:endParaRPr>
          </a:p>
        </p:txBody>
      </p:sp>
      <p:pic>
        <p:nvPicPr>
          <p:cNvPr id="2" name="Picture 1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29AFD88A-A78B-E727-1AE6-32ECF7993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6A5D7B63-F73F-F960-6114-B89D7DFE9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7453"/>
            <a:ext cx="1676400" cy="10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560" y="44450"/>
            <a:ext cx="1573513" cy="11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533400" y="1905000"/>
            <a:ext cx="3581400" cy="27432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Open Sans"/>
              </a:rPr>
              <a:t>HRVC Analysis: Explore Answers 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752600"/>
            <a:ext cx="6961888" cy="3962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latin typeface="Open Sans"/>
              </a:rPr>
              <a:t>Q-1: What can happen and why?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Open Sans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Open Sans"/>
              </a:rPr>
              <a:t>Q-2: What are the consequences?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Open Sans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Open Sans"/>
              </a:rPr>
              <a:t>Q-3: What is the recurrence probability ?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Open Sans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Open Sans"/>
              </a:rPr>
              <a:t>Q-4: What are mitigation measures for consequences or for reducing recurrence probability?</a:t>
            </a:r>
          </a:p>
          <a:p>
            <a:pPr algn="ctr">
              <a:buNone/>
            </a:pPr>
            <a:endParaRPr lang="en-US" sz="4000" b="1" dirty="0">
              <a:solidFill>
                <a:srgbClr val="C00000"/>
              </a:solidFill>
            </a:endParaRPr>
          </a:p>
          <a:p>
            <a:pPr algn="ctr">
              <a:buNone/>
            </a:pPr>
            <a:endParaRPr lang="en-US" sz="4000" b="1" dirty="0">
              <a:solidFill>
                <a:srgbClr val="C00000"/>
              </a:solidFill>
            </a:endParaRPr>
          </a:p>
          <a:p>
            <a:pPr algn="ctr">
              <a:buNone/>
            </a:pP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7B968DD1-9C48-FA2F-21E1-B7E0CC64C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129973C6-2739-8388-A635-FB14DDAF4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7453"/>
            <a:ext cx="1676400" cy="10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560" y="44450"/>
            <a:ext cx="1573513" cy="11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609600" y="1905000"/>
            <a:ext cx="3745127" cy="25146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Open Sans"/>
              </a:rPr>
              <a:t>Activity (Group Wise)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57800" y="1905000"/>
            <a:ext cx="5181600" cy="3962400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Open Sans"/>
              </a:rPr>
              <a:t>Write Answers to following questions on Paper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Open Sans"/>
              </a:rPr>
              <a:t>Hazards in your area or in schools in your area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Open Sans"/>
              </a:rPr>
              <a:t>Risk due to these hazards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Open Sans"/>
              </a:rPr>
              <a:t>Vulnerability in your area and school increasing Risk</a:t>
            </a:r>
          </a:p>
          <a:p>
            <a:pPr algn="ctr">
              <a:buNone/>
            </a:pP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>
              <a:buNone/>
            </a:pP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9090" name="AutoShape 2" descr="data:image/jpeg;base64,/9j/4AAQSkZJRgABAQAAAQABAAD/2wCEAAkGBhQSERUUEhQWFRUVGBYVGBcYGBccHBocGBwYFR4VHRgaHCYfGBwjGRgcHy8iJScqLC0sGh8xNTAqNSYrLCkBCQoKDgwOGg8PGiwkHyQtLiwpLCwpLCksLCksKSwsLCwsLCksKSksLCksLCksLCwsLCwsLCwpLCwsLCwsLCwpLP/AABEIALEBHAMBIgACEQEDEQH/xAAcAAEAAgMBAQEAAAAAAAAAAAAABgcDBAUCAQj/xABGEAACAQMCBAMEBgYIBQQDAAABAgMABBESIQUGEzEiQVEHFGFxIzKBkbLRQlRyk6HBFRYlM1JzsfAkNWKC4RdDkvFTosL/xAAZAQEAAwEBAAAAAAAAAAAAAAAAAQIDBAX/xAAhEQEBAAICAgIDAQAAAAAAAAAAAQIREiEDMUFRIkJhBP/aAAwDAQACEQMRAD8ArulKUClKUClKUClKUClKUClKUClKUClKUClKUClKtzkzly2ksoHkgidmU5ZkUk+Nhkkj0FEW6VHimKvj+qNn+qwfu1/Kvv8AVCz/AFaH92v5URyUNimKvocoWf6rD+7X8q9DlCz/AFWD92v5UNqDxTFX8OULP9Vg/dr+VehyfZfqsH7tPyonb8/4piv0B/U+y/VYP3aflXk8oWX6rB+7X8qG1A4pir+/qhZfqsH7tfyp/VCy/VYP3aflUG1A4pir7PKFn+qwfu1/Kvn9ULP9Vg/dr+VSbULilX0OUrP9Vg/dr+VQr2qcGggitzDDHGWeQEooXICqQDjvQ2rqlKUSUpSg24eETMgdYnKESMGAONMWC7Z9FyMnyzW5FydesAy2k5BAIIjfBB3BG1YxzLcCLoiTEYjaHSFT6jsHZc6c+JgCTnJx3qX8t8Yn/obiDdaXVG1uEbqPlBqUYU5yoxtgUELvuBTwxrJLEyIzOilsDLISrLjOQQQRuPKtGrW4bNFJw/ha3UPvHXuZoyXkcYMkrgyHG7tv5n188Y8W3JtlAtzLIsbql40AEzzBY4xg4+iBJcg4Bbbt59wqyld67gtYuJaV+ktBMnfUPo206hnZvDkjPfw1PLn2a2+J4AmLh5Xlg8TeG3WSFSMasHZ2GTk/dQVLSrLvOD2cUV1dxWfvKrdm1SEPJpRUUAudJLEswPfbxLj47VzyhYwS37NCZEhtobhYjI4KM/UzFqBzvpHfJANBWs3CZUhSdkIilLKj7YYrkEAZzsQe4pFwmVoHnVCYo2CM+2AzYwMZzvqHl51ZtpwyK+teFxsvSikubtumrHZV60nTDd/0cZ74rW4sU/oa96dobULdRppy51aXjGrx9jjY422oKwr7HGWIVQSSQAB3JOwA+OamvI3LMN9byx6B145rdteWz0XdUcYzjwqGbOM712ON8sWUcbXUUf0Nx7mtsNT+FpHcSfpZyEXO5ODQQW55XuYxMXhZfd9HVyV8Gv6ud9858s1rcU4TLbSdOdDG4AbScE4PY7EirO49ZLFFxxEzpHuWMszHcIxyzksdye5qNe1//mTf5UP+hoIXSlKBV3cg/wDL7f8AZb8b1SNXjyCP7Pt/2W/G9SrkkAFfcV6C16C0VeAtegK9haYqE6edNfQa+O2K047xtWCAAcAb+vlg1FqdNp3x3oGrg8zcX6KksVxggAnvn5dt6iZ5xZCiBvC2nJB3C7g7nYEmq8luKw5bkZwDk1nBqDcM4viRtJ1GQgnB2Ueuf+7FTS0Hhzvv6gj+B3pjdlmmU15xXpq+YrRR8qvvbH/dW37cn4VqwgKr72yD6G2/bk/CtQmKtpSlFilKUHzNbMXE5EieJZGWOQgugOzFdxkeeCKtPgLpGnBkEEDe8rMsrNEpYgAbasfHPn2FeLLhRit5Dw62hmmF9PFMHRXKRq7qiYY+FNIXJHqfsCu7O6u3jHSaUx2n0w050w7lupnsu+T99dPlK7v7i6aO1uWSWbU7szkBioyS3hO+PPFWFZsqTcXt7COFtKRvHGERgZCpDpg7MgYDw9gWI2zUM9kuf6WXIwdE2R8cdvhQQy5naR2Z2LMxJZickk7kk+projmq66ol94l6ip0w+rcLnOjPpnerGl4WjW9qOJwQ28hvRGioqJqhx9U6T9TVtnP+E+eTp+0m3jS3kVrd0dbgCGX3eOJAhz9EHRj1F0qWBx5b4oIDwvmG4tixgneIv9bS2zH1IOxPx71v8xJd2U88M05LyqpmKuzCQMCQGLAE7GpPydYt/RbS2kEU9ybkJKJFR9MWM4wxACk4yfifTaV3/Don4jfvp1XEcFuYh00lYAghnSJyFdhgDft9uCFNLxucLGomcLCxeIBiAjEk6lx2OSfvroXfGr+5gkaSWeWAFOoSSUByNIPkDnGw+dWPYW8LXk3TspY3eO3Qy+7xHoyNry5gLMEV10kkDyOcd6wwPMLDicESwTSQ3GPBEmGViHZimcZXLY3OnRgfVoKs4dxaWAsYZGjLKUYqcEjvpr63GZjHHEZXMcR1RpnZDucgeR3P31Zl+1uLjhtrJFAsE8FvJK+gBmI1FVL7YUuoB9dZzX3j0bx2t1JeWtvC0E8fuWI4114fOjA+uhQDOR2LbbbBW0/MNw/V1zO3X09XLfX0YC6vXAAxWDiHE5J31zSNI+ANTHJwOwqzuYbK0iia5CxiPiT2qx+FcxR4BmZdvAcZBI7EitznDh1ukcsUluywhrfpSpbxpHEpZFYidX1OGBOcjP8ArQVfwXl+S6ExjKDoRNM+okeFe4GAcn4bVzavO5tJYzxJBbwxWq2bi3dEQFh08kagcsM7nI2IX13oygVens/X+zrf9lvxvVF1fPs8H9m237DfjeiK76pWQJXsLXrTRDGI68yHArPita4PoMn+H2moqdOHxzmCOEAyZ3yBgZyR5f7FcBIL24YPGDHHkldXfuQMDuDjz8qmptlYhnALDtnfTn0zWYy4H/isLdt5NK35h4HcyDBRn3zkb48/XLH47fnFuLcGlUAyAAKOxOCPn8auObjAzgbmuTxRkkVg65yKpz1el+F0q/hEgMgAY4BGAM579sevx9KtfgnFQQEbJbAwceozgnz2qnePcOaC4ODgHtj/AErrcvcbZX7Iy4wFZiun0IJ2GDvitp9xjZ8LlIr7itbhM4aNRnxAAnbGfiB6Z2rd01pKy0xEVXntk/ubb9uT8K1YxWq69sw+itv25PwrUkVZSlKLFKUoJBxLliSK2tJkd5DcJI4RUbMYQqDuCcjxd8CuKnUXxDWNe2oahq+Gf0qtngPEz7twvpXsEKwgtco0qKxQEHBXz21DBxuwPlt55d4rb3jXSscQ2d0eIRHH/tguzDHkC2Xx/wBfwoKqtoJOoEQOJCQoAyrZby8iKkVlyHMJbqKV+i9rA05wCwbCq2gMCPJgCRnB9a5icwyNf+9lyjtN1CwJyoY4K/IISvyqz77jgS/vZve4mjezkNtiVG0kLH4QOwYuuQN80FP3EUgIWQODgYDBs4PbAPl8q+3SSjCyiQHHhDhht8A3l8qtbhfMsDHhUt1NG0ohuUaR2UmOQ9MI0n+HYMMt5nPxrF/SzxRWsdzc211eLdmWNmlBRIwhyHlA8Go505Hdl/w7BVz28sZ0lZELjGCGXUPTH6Qr5KJEfxa0ceupWH37irhHFrReIQyS3H0jw3GEe4WWO3lcx40zYIj1KGA9MDYZwYZ7RuJ9QW0bBC8SyAuLlbh2UkEB3CjsQcZycHy8wiaibVt1dTDO2vLD19WFdfk7lt7yfpCRoQyO2sKSDoxlfrKD39anXL/NUEdpaXbyIbiFRZGMkatDTR5kxnOBCpOfjWzY8YtoOJW8Ec8XQgguWD600a55DJp1Z0khQB9poKhmicBS4YBgCuoEZHwz3HyrYPUR42mR2UEELJrAZQQSoJ8iNtvWrH4RzRDJbcNkvplkeO6lLlypZAVlCMy9wofQc4xsPSsPM/Eithdx3d3DdSTTq9sI3WQoobJfYfRro2x8x50EO49x6S9MaRwhI4EKxQxBmCr3Zs92JwMn4D7ffNHLz2rQRdRperDHMq6SNOvUNAXUc4x3GPlXe5Gu8cPu44LiO2u2eNleRxHmNcZAc9sHV9/xqVXfHoGviRdQdd+HLFDcal0LMWkz4uyE5B3HbbG+CFPT9RTpfWpAxpbUCB6YPYfCsNTnn6/BtLOGaaO4u4zIZJEYPhGJ0oZB9Y9v/ifXJg1Aq+vZ4P7Ntv2G/G9ULV++zof2bbfsN+N6CRrXsV8Ar0TioQ+YrWkOWCj4k/Ibf6kb1llc474HrVd8z35EU5EkpyYwOnjLFtWFX/pON/iAPKqZ3UXwm6nHvqBioIyoyaj9/wC0S0ico74x5gE/6VEvZvw2VmnaQsI+kMnOTlzkJjybAJI8sj1qMcd4FIkjELpUMcFxnbfB2BrDfeq6eM10tROOW9yp6MwY+nY/cd/trkf0t03w2/zzj+FV1bFkYDZwMHqRjDKfPH+IfA/wqcwp1Ihqw2R3GRn4/Cs8urtpjNzTj8cMeppGZsk/Ux3B/wCodu2Dkb71H4eIZOllBztkaQd8kHIXAIzjtuMA9hW5OJIw6gkoXIIyT9Xt5+Wa4bzbN3wN+5/1rpxcuXSf8pcxyoUcurRFyrINjHk+a7DByCD8G9KtVGyM4I+BGDVJ+ziWK5kNpOuchnibbAwMshGM4OA2x30nPere4DrWMxS6i8ZI1Mc61ydMmc+YGMHcEH4VeTTKt4rVce2gfRW3+ZJ+Fassiq29tY+htv8AMk/CtWQqilKVKSlKUHVsuVLuaEzRW8jxLnLgbbd8Du2PgDXThbiCwR2KRFVuV1oFRNcybyf3gOWQZJxkbfCpTwnne2W1tCskEM9rGYyJYJ5G7aS0bRuq+MDcH18sVp8E55gSxVpGxeWy3EduoVsYm04bVjACdsE9l+NBo8B5JhmlsY5FuUM/vAlY9MKTErECIjJ2K4ORUMuogsjqOysyj7CRVi8vc32sQ4Trlx7sLvreFzp6isF7L4sk+WfjUQ4/whY44ZxJqN0ZpNGnGhA5VWJzvqG+MCg6lryK0/D4J7ZJZZ5JZEZQV0hU1jVuBp3AGS3nUfl4DcIkrtC6rAwSUkY0McAKR33yPvFTLg3F7R+HW1vLeNbSRXDTtiORsgMxAyowDg5B3wfKtu/5vs71eJRySm3W4eF4nMbPqESov1V7E9PsSPrD0NBHeB+zi7uJXjZDDojEpLDOzZ0KAD3bDY/ZP287gHAepfxWs4ZNUnTkAwGU75GcEZyPjU7POtmeKdQTMIHsvdupofwvkndcZ2HmMjJqE8t3UVtxKF2l1xRS5MulhqUZGvTuwz6d6DPxzkW6hlfTBL0TM0MTtjxeMome2NW2CQAcjHcVy35euAZgYXBtwGmzj6MHcE7+Y7YqbcY5jtlt74W9y9xLfTKyJ05F6WH1Zy3c9gMb+FNvTY9oHGR7hE2kpccQEMk6kYOmBQBt3AL4I+ANBEuWeR576OaSIeGJSRtnW4GoRLuPF23PqK6V17OpWtLWS2ilkllExmXw6UMbBQBsMHvsSScbdqw8g8YhiF3FcSmFbmAxLJpZgrbjJC79j/DvXXtebLeMcJUTnFrJMZiFkGAW8LYx4srnYZxkigiHC+VLq519CCR9BKtsAFYfoksQNXw719sOUruZ3jit5GeI4kGMaT6HUQAfhUyuOYbO6heFrprUpezXKyCORhKju7A4XBDgNtn0H2byc82s9xctLLGLWV01QTQSMzrGiqJkZPquSuMEbBVOxoIBw/lG7n19K3kfpMUfAGzL3Tc7sPQZNcllIOCMEbEHy+FWhwrnGy93SNGiga3uJZIveIppfC7u6upicHqBWAOonsfXNVxxa9M08spxmSR32BA8TE5Ckkjv2yaDVq/vZ1/yy2/Yb8b1QNX97Ov+W237Dfjeookoo8YYYYZB8v419r0KDQ4hAWKrkhTtq9P/ADj1rSk4PHuN+4IOe2FKqMj0DE/bmu4RXNeMxsx7jGcsdyfifQDFZ+SdL4e0dj4jZ26i1tmXWSTjJ8THuSx8zj+ArJwi8V5JIZVCSrjKEhgQf0lPmPsyKqXm1Y/eXEMhZPrajgZyfILjGD/DyrscB4xax2w1SP7wCGDn9HbGnIO6Y2+2ue4327N4eosTiKxQeLSCfhUYu+JGRz5A7UfivVXck1iUAqQMVz3LddEwkjn8b4MdmiG5JJ329TtUMLa1Y4xgjI8t8/yqe3S5j6ecaiEznTkHcgMexwDXA51ihhAig0+IB2C/o/o7nJLE/Ptn1ro8WVvTm8kk3XB4PdGKZXiJEikMhyNiAcjBB1ZzgDz9D2q/+WL0XFvHMP0l0kHOQVJUruf8QPz2r89WUzKp05ALLlseakMvfzGDV48hpJHCUCL0y4eMg4CrIoYggkntggb/AFhnGa6/lwpbiq39tv8Ac2v+ZJ+Fasiq39tv9za/5kn4VoKmpSlWClKUEls/Z7dSyQxp0yZ4feEbWdOjYbnTs2WAxjzrq8icka7iE3SK8U6XOhNTBswkISQMYAbbvXnhXtFEFjDCEb3iFwFk2x0usk5j75ydAXtjFbZ9pEA4ilwsUiwRwyRKng1apWLs2NWN2Pr5Cgj15yDdILfSI5feG6aGKQONYzlCw8IIwckEgaW32r5xrkW4tommLQyojaJDDIH6bdtLjA0nJx8yK6fAuf1tbazRY2Z7aeSVs4CssiyIVBzkNiTzGNq8cV5qtFtbiCyjnHvciyStMU8IVtYRAhOd/M+XrQcOy5Zmmt+vHpZOslvjPiDvpC+HH1SWAzmty/5DuYTcCTpj3YRM51nB6x0oFOnxEkY8q2+Q+co7HrLNG0iSdN1C42kibWjHJG2cdvQVt8Q9oMctrbRPEzyI8BuS2NMyQFiqdyTnVk5H30HLuORJljEgmtZE6ixO6TqyxM2AOo2MKMkb7966fMPszkivEtrV1mLpq8TqGXSAWeRQPo03GDvn4mtvmf2hQT2lzbxi4PWaNk6nSCRhWVjGqofCo07dySd6zXHtHtTd+8iGY9eA21yhKABTpwYiDknY5zjIx2NBg5X5MCtdhngmljtutBJFNlY5AzgNryoUqyg77DANR/nLhV1FKj3conMyB0lWTqKyjyDYGwyO22+R3rfseYrK2F2lstwyXFsYQZOlqDnXudJACYKjzOxrn8x8xJcW1lEisGtomjctjBJ0brgnbwnvig645BRLSzuTNG5mlQOnUXBRnVdCYGXfB8Qz4fF6ZrJzr7Pmilu5bcRCCAoTEsmZEQovjKbkAtqO5zjJAxWpbc125sLaCVJurazdVCmjQwMms6snOdJIAHmBv3rZu+fIml4m4SQe+xokeQvhKppy/i7Z9M0HKueQbmOFpW6WpIxM8IkBmSM/+40fkPtzW4vsrvDkAwF+mJljEo1sp8wpAOx2ycDJG9dXmD2mLcwSaWuYpZIjE0arbmEkjSSZCpl0keXy7V4/9RYPfhcdOXSLL3XGEzqznV9bGn7c/Cgi/H+U5rRIpJGieOYHQ8Th1yvdcgYyPhkd99q41d/ifMKScOtLUKwe3aVmY40nWSRjfPn5gVwKBV/ezo/2bbfsN+N6oGr59nj/ANm237DfjeoolYr1WJGrKDQfa4fOqt7lKynBVdX2Dcj7q7dYry26kbof0gRVcpuaTjdWV+dL3l940V5TpaQZ043A+J9a554MxGQTv8MVZvNvGxBIIxEpJGpi6gnO4xv6HaoXxPj4k7qFx5KMCuWZZPQ4Y6Ybe9dVUefau1w/imxyfnUVe9JNFlI86i4bWmWkl4/da7cH0JP29qiMLHxZ7EYJIz5jf1HbuPl51LuBcGnuzHHEhcFl1tjwKMjJZu3by7nyqyuW+D8OukFxFaxg6nQqQDpZCVI0/V8tjjcEVt4ZqOX/AEXtWHKPKMryq5TMXjVZVVnTWQyofD5BsNntgDOMirp4JwUW0QTUXbcvI2NTsdyxx6n7cY3OK6McYXZQAPgAO/yr6a2czzVb+27+5tf8yX8K1ZOKrb23f3Nr/mS/hWgqWlKVYKUpQTXhnszad7YLOojuLc3HUKHCkMiGLGvxNqdRnI89q3OUeTnjngJaEyTR3Z6c0PUVBC3TLEaxkk9vhnvXGsef5YrKO1VF+jkWRZcnUAsiz9PGO2tR51uP7THN+LzoKNMTQrEHOAGJYtq09yxJ7UG1HytaLw6zuRLmaSZAcpIQ51YNvgnSunfLkYbT8a3OeeSo5J7+aGaMPbrHI1usZGlOmv6Wy6jpLYAPcZOTUZs+cQtklq8CydGUTRSa2UodWo5UDDZ3G/r22rPde0BnlvpOio9+iWIjWfo9KaNQOnxevlQbqezHLCA3cYvTH1RbaHxjGdBlzpDY+H8N60bfkNmNgOsB78HI8B+j0AHB8Xj7/CuhL7SXVhM1mi3oi6YuWLg6SCNfSI0lsZ3z/DasPC/aEYIrQSWiSval+jKzuvhbIOABgny1bjbtmg2TyZaJw25lef6aK4eHXokwChwIdIOCX2OvcDWB5Go9yvyx731XeUQw26dSWQqWwDnACjdicH7vkK24udh0LuCW3WRLmV7geNlMcjdjkDxgYG23bfvWryvzT7p1keJZ4bhAkkbMVzjOCGAJBGT9/ligl/G+TVuI+FwWzxkNDO7T6NIZF6Z6jD62cHGDvk49TXKs+S1D2txa3MV1C1zHAxeFgFckEao2bxodvMdx65Hj/wBS5BJavDbxxrbJJEIwWZXSTSNBzuPqDfJyd/hWGTn0J0UtrVIIYp1uTGHdi7rjGXYZAwMYx5D0oN2+5IWRrq4nuYrdI7trdtMLac+E5RFYkDLY0+WCSawS+zUxz3Sz3CxwWojZ5tDNnqDKARg5z5EZ9O+a0eJ87tNBPCYgonuvei2onScKNGMbjw9/j2qR8L5wa9mvDJHaiKdIQ8M9wYgSmQGSXTnI2JGM9sHaginNfKwsuhiZZlnj6qsqlRg4x3JJyDnyrg1MfaVxeGaS3jgZGFvAsTGLPT1eaoTuygADNQ6gUpSgVe/s7T+zrf8AZb8b1RFXZyPxyGLh9sryKpCNkEj/ABvUUTMJWVRWjacWikGUdW+RBreVs1A90pWte36RKWc4ABP2DfNLZPZraMc68Ht7qWK3J03MiyOjDsFjGcv54J8II3+eKp3jXCGtpXilGHXuD5jyYHzB8jUg5c5vE3HDeTuEiUSxgnOFXQwVf4feakHOvHeG8SxCjt7yuelKEIHqUJfTlDj7O48853GXtvhncer6Vha2jyyLHEhZ3OFA/wB9gN81bvLHJSW2EkSN5QqszsqscsWOBqGwAArkcn8WsOGAmV+rcNs0idMhVzsijXkep2yT8hXM5y9q5kkcWWY1YKDKQOocDGFGSE+ff0xUyaVzz5XpP+cueIrC3YB1NwVIjiBGQTsHKj6qjvvjOMVVns25zazm0tloZD9Ivcg//kHxHn6j7KhgYu2psksdySSSfUk9/nXRt7cqajKpxx2/T0M6uoZSCrDII7EV7qieH8wXEKhopWXTjIzscjYkdjVg8uc/dVR11wf8S9vmV/L7qieWfKt8VnpNarX23f3Nr/mS/hWrEt7pXGUYMPhVd+27+5tf8yX8K1rGapaUpVgpSlBYHLHs+huYE6gnilljeRHZ4AhIzjTDnqumMeLb+deuC8j2Tx8P673HUvlkwE6elWXBySVyB5Y3yT5Y34tj7SLuJYlXokwp0ldolL9PsIy/fSMDYY7DOa0oecbhfdcFP+D1dHw/4sZ1b+Lt8KCQ2Xs7jmWMRPIXW8e0uPq4VVLHqqNOVyijuTufhWyeG8OHCbx0SZtE5iWU9EuSCOnpbSMRkFSw2O7Y8q0+Dc2pbWt3KJy13e6gYVjZViYtJmXWdj4XyAPXB9RHeFc0zW8E1ugjaKb6yyIGwcada+jYA337CgsvmHly2vbpIpHmW49wSRCujpgJq+tnLMSW7DAwO+TXJs+WBeLwmKaeYxy20zhcxjp6QjaU+j7dgdWo4A3FRVefboXC3GY+osPu48G2jv2z3+NebLnq5iNsUKf8KjxRZTPhcAHVv4jgCg7qch21xFaSWkkw61wbZ+qEz4VdzIoXt4UJCknuN9jXnifKdj7rey2z3OuzdIiJOnpZjIIyw0rnB3wNiMfGuFwnmqVFgg6giijuFn1hNTIxypfH6QCsfDjftUq5n54hNnNCk0dxLcOjM0dsYY1CMrlmD5aR2KgHJI+WNwifA+b5LVFWNYyFl6/iDHU4QxrnBGQmdQH+Lc9q4juWJLEkkkknuSdyT8Sa3ONcXe6maaQIGbAIRQq+EBRgfIVpUClKUClKUClKUCpPa8vq1tG+2XGf4kfyqMVIuXL7DIrkhACT8FGWP+hquXpbH2knKPIBkfWzMkY7lSQW+GR5VNr3mu3s16aEyMu2NWcfNjmq74v7QnMP0fgjJKxINiQO7t6/L1PwrT4Fw0sOrMSSd1X+ZNYZeS/DeeOfsnU3OU0gyfo1PZV2JHqXPYfH/YifPHM5NqQpwrbZGfGT/HSO+/fby76lzPliXOVzgIu+rHqfTPl2+dRbm/iBlnWPyTuPicE/l9lZ4y5XtbLWM6SD2PwZvoFIznrswO4IMTLgj03rre1PliC1mUwAqJFLlP0VwceEnfB328sVqeyNP7Th/Ym/Aaze1S/S5vTplISMCIDBwCCdRyCDuxPke1bWzTOS8kJ4PwiW8uFggXLMcZ8gPNifIAb1Jec7S1swLK1AkmG1xcNuc9zGnkgH6WN9gufrZcqc2rYWVwsQBupZSqyAfUjCrlwx3OWzgeoye28Zt11EufMkfzJ/38am3URx3e3wxAdu1dvhcXUjKEeIbg+o/niuYF3rZjsxINBOAe3z8t/Ssq11pm96UakBBI743A+BPkfhXY4JxHpxgnf+VR1YenlcYxtjHY/nXQjk02w/ax/rVcv4tP6mfBOPeLZsfEZFc/2mcVMsUCltWl3IPnuoH8qjlve6FZq1+LTl40Y9skAfYN6nx9ZRTySatculKV2OUpSlApSuzwzj8cUYRrO2mIJOuQSajk5wdLgbdu1Bxql3FvZ80HD0uurqfETyQ6d41mzpYnPrgdh3PpXHtJIbi9QyrHbwM6awurQqKBqAySfEAftarDbnywuLi8hkTpR3EbRG4MjsrCMFY2EWnCdywx9veg4XCPZ3FM3DwZZB75DNK+NHhMYUgLkdjq881EL/AIJPCqtLDJGr/UZkYBvPYkem9WNwHmm1jk4SXnQC3t7hJT4sIzBAAdvMg/dWOPmm3toYI5br31vfVuSwDnpxjzOvcNnxafiftCA3PLlzGUElvMhlIVNUbDUT2UbbsfTvXR4PyBeXEyxdF4tWvxyo6qNH1snT64HzOKmvF+bIBKmia2eJ72C4JV7hpFCuHMjLJlY8KukhfXYCufw7nVRx1ppLljbapFUlnKBWTC+HyXIHl8fjQQZOEOLlbeUNG5kSMhlIK6yozpOD2YGpJx3ky1tpxbi8klm6sUbxrbtqAfSSVOSGYKwIUdycVxnZY+IIWnWZVniYzAsQQGRi2W3OBt/27VYHM/M0U1zFIOIwvAlzbSiAREMoVkDMZMZIALN8qCAXvK8pnlS2huJY0k6YYxMGzsQGXHhbfscbYOBWrFy5ctK0K28plTdkCNqUepGNhv3PepvxnmyL3biYguMSTXaSRaCysyARZYEYwPCfurrz82W8l5ORcWxt5orZJRIZVL6Opko6DOpc9iN8jcYoIFb8hXb20tx0mAibQUKvrYg6WKrp7Lvk520n0rlngdx0ev0ZOj36mhtHpnVjGM+fapynG7Z7XiNtFdtEHmEkDStLlkGksob63iKtsdyGGc5NdLjHOlu0DS27241WhgMMjXAkHhI6SxL9Gd8ANt88UEF4ryyVaNbZLiUmBZ3DQspGdiwGN4xt4u3xNcziPCJrcgTxSRFhlQ6lcj1GasyLnC2WdXWdRp4UIAw1bTBshBt9bzqKczccSfhvD06vUmi6wkBJLLlhpyT38IHn5UETrqXn0dtGF+vOMf8AbqIx9rAfdXLrcWFmMQ3OlCw+1ioH+prPyXUaeKbrJYWJnmUD6kYCL9nn9pyftrr8Q4rpHTjyTjHz/IV7tCIQqKNz3P31pw2TMcnwJ6n/AHvXLvbq1ps2sXTQzSsBpBIUb/LeoZakySNI25JzXa5tvwqLFH2bc+pHqa5llHgDFa49TbO91MeRLroTSTdjHbzkfM6EH/7MKjNw2snJ8I3Y/wAvmf8Afx3hddOJl/SkXSP/AJxsf4oK58+wAHzPzNQlrTydgo+AHzrfVAPCP0dvzP31p2EeXLeSDP2nYfnW4iHv3pSPipvWx1gu2NTHsv8A/R9BXiSTSBsCx2A/mfgKyWtqQcnxE7kn/fb4VFCWNhuxyx7/AG1kkb/hj8HU/fW5PESo9RWjcjELj4A/cR/KqxatWV8wqP8AE4H3A1m4muFQbYGwXzG3c/OtMSbR/Bif4YrJcxkAE+ZOP/qtcZ+UZZX8a16UpXQ5ylKUClKUClKUClKUClKUClKUClKUClKUClKUCuxwn6pPckhR8lGf9Wrj11LLiSJGFIORk9h5/b6Vj5pbj018VkvbchP0w+37Nic16aRRk5MmPM5x9nrXPTiK6snPn5Dz29fjWPiHEA0ZVMgn1GP9KwmGX06Lnj9uFdTmWZmPbOB9lbtula9taae+K3Y2Aray/DKWfLJck5QY/Q1ee2WNYH+Jr7cOWfIOBpUfHb/ya+aRUcanlPt1bLh4EAJ+s51fZ2H5/bWO5j6a627fxPwHzrdPGocjwthQABgeX21ybu8Msut9lX6i+nxPxqkxyt7ieWMmmW2Qkl3+s3l6DyX/AH51lkbHasYvU9DXhrlT61PHL6OWP22Y+J4GDvXySYOrD1Vh/CtAsPjXqOYA+dOF+kc40o5dxjyz/Gtl3J7msBgGokdqzE7CtJLtS2ar5SlK2YlKUoFKUoFKUoFKUoFKUoFKUoFKUoFKUoFKUoFKUoFKUoFKUoFKUoFKUoFKUoFKUoFKUoFKUoFKUoFKUoFKUoFKUoFKUoFKUoFKUoFKUoFKUoFKUoFKUoFKUoFKUoFKUoFKUoFKUoFKUoFKUoP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2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A22A1F2D-C859-AADB-EBF2-23C6FB008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3BF9D927-B045-B0B6-5209-DED0A5694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7453"/>
            <a:ext cx="1676400" cy="10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560" y="44450"/>
            <a:ext cx="1573513" cy="11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28800"/>
            <a:ext cx="5105400" cy="36576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Open Sans"/>
              </a:rPr>
              <a:t>Structural  Hazard Assessment</a:t>
            </a:r>
          </a:p>
        </p:txBody>
      </p:sp>
      <p:pic>
        <p:nvPicPr>
          <p:cNvPr id="3" name="Picture 2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9A8FD6B8-CE26-CCF4-0F2F-F66E49266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logo with text on it&#10;&#10;AI-generated content may be incorrect.">
            <a:extLst>
              <a:ext uri="{FF2B5EF4-FFF2-40B4-BE49-F238E27FC236}">
                <a16:creationId xmlns:a16="http://schemas.microsoft.com/office/drawing/2014/main" id="{41A5916F-749C-A377-BFEC-FDBDC83E5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7453"/>
            <a:ext cx="1676400" cy="10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560" y="44450"/>
            <a:ext cx="1573513" cy="11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609600" y="1447800"/>
            <a:ext cx="3429000" cy="32766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Open Sans"/>
              </a:rPr>
              <a:t>Structural  Hazard 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6863516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i="1" dirty="0">
                <a:latin typeface="Open Sans"/>
              </a:rPr>
              <a:t>Structural Safety Assessment with regard to</a:t>
            </a:r>
          </a:p>
          <a:p>
            <a:r>
              <a:rPr lang="en-US" sz="2400" i="1" dirty="0">
                <a:latin typeface="Open Sans"/>
              </a:rPr>
              <a:t>Earthquake</a:t>
            </a:r>
          </a:p>
          <a:p>
            <a:r>
              <a:rPr lang="en-US" sz="2400" i="1" dirty="0">
                <a:latin typeface="Open Sans"/>
              </a:rPr>
              <a:t>Flood</a:t>
            </a:r>
          </a:p>
          <a:p>
            <a:r>
              <a:rPr lang="en-US" sz="2400" i="1" dirty="0">
                <a:latin typeface="Open Sans"/>
              </a:rPr>
              <a:t>Cyclone</a:t>
            </a:r>
          </a:p>
          <a:p>
            <a:r>
              <a:rPr lang="en-US" sz="2400" i="1" dirty="0">
                <a:latin typeface="Open Sans"/>
              </a:rPr>
              <a:t>Fire</a:t>
            </a:r>
          </a:p>
          <a:p>
            <a:pPr marL="1371600" indent="-1371600" algn="ctr">
              <a:buAutoNum type="arabicPeriod"/>
            </a:pP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42D2AA0C-2F79-18BF-7608-8B9EDFB55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5A2EFBD2-8658-88F2-0B41-B972E2063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7453"/>
            <a:ext cx="1676400" cy="10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560" y="44450"/>
            <a:ext cx="1573513" cy="11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609600" y="1981200"/>
            <a:ext cx="3733800" cy="23622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Open Sans"/>
              </a:rPr>
              <a:t>Structural  Hazard  Assessment</a:t>
            </a:r>
            <a:endParaRPr lang="en-US" sz="4000" dirty="0">
              <a:solidFill>
                <a:srgbClr val="002060"/>
              </a:solidFill>
              <a:latin typeface="Ope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905000"/>
            <a:ext cx="6504688" cy="3962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i="1" dirty="0">
                <a:latin typeface="Open Sans"/>
              </a:rPr>
              <a:t>Is School Building very old?</a:t>
            </a:r>
          </a:p>
          <a:p>
            <a:pPr algn="ctr">
              <a:buNone/>
            </a:pPr>
            <a:endParaRPr lang="en-US" sz="2400" b="1" i="1" dirty="0">
              <a:latin typeface="Open Sans"/>
            </a:endParaRPr>
          </a:p>
          <a:p>
            <a:pPr algn="ctr">
              <a:buNone/>
            </a:pPr>
            <a:r>
              <a:rPr lang="en-US" sz="2400" b="1" i="1" dirty="0">
                <a:latin typeface="Open Sans"/>
              </a:rPr>
              <a:t>Latest Building Codes may have been revised</a:t>
            </a:r>
          </a:p>
          <a:p>
            <a:pPr algn="ctr">
              <a:buNone/>
            </a:pPr>
            <a:endParaRPr lang="en-US" sz="2400" b="1" i="1" dirty="0">
              <a:latin typeface="Open Sans"/>
            </a:endParaRPr>
          </a:p>
          <a:p>
            <a:pPr algn="ctr">
              <a:buNone/>
            </a:pPr>
            <a:r>
              <a:rPr lang="en-US" sz="2400" b="1" i="1" dirty="0">
                <a:latin typeface="Open Sans"/>
              </a:rPr>
              <a:t>Hence</a:t>
            </a:r>
          </a:p>
          <a:p>
            <a:pPr algn="ctr">
              <a:buNone/>
            </a:pPr>
            <a:r>
              <a:rPr lang="en-US" sz="2400" b="1" i="1" dirty="0">
                <a:latin typeface="Open Sans"/>
              </a:rPr>
              <a:t>Building may be unsafe </a:t>
            </a:r>
          </a:p>
          <a:p>
            <a:pPr algn="ctr">
              <a:buNone/>
            </a:pPr>
            <a:r>
              <a:rPr lang="en-US" sz="2400" b="1" i="1" dirty="0">
                <a:latin typeface="Open Sans"/>
              </a:rPr>
              <a:t>with respect to latest safety standards</a:t>
            </a:r>
          </a:p>
          <a:p>
            <a:pPr algn="ctr">
              <a:buNone/>
            </a:pP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A70C670B-F811-055F-14A4-971777898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4D525D53-8CEF-9C8F-8AE2-C55F191D8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7453"/>
            <a:ext cx="1676400" cy="10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560" y="44450"/>
            <a:ext cx="1573513" cy="11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609600" y="1905000"/>
            <a:ext cx="3581400" cy="36576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Open Sans"/>
              </a:rPr>
              <a:t>Structural  Hazard  Assessment</a:t>
            </a:r>
            <a:endParaRPr lang="en-US" sz="4000" dirty="0">
              <a:solidFill>
                <a:srgbClr val="002060"/>
              </a:solidFill>
              <a:latin typeface="Ope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981200"/>
            <a:ext cx="5848160" cy="4038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i="1" dirty="0">
                <a:latin typeface="Open Sans"/>
              </a:rPr>
              <a:t>Does your school building looks strong &amp; safe?</a:t>
            </a:r>
          </a:p>
          <a:p>
            <a:pPr algn="ctr">
              <a:buNone/>
            </a:pPr>
            <a:endParaRPr lang="en-US" sz="2400" b="1" i="1" dirty="0">
              <a:latin typeface="Open Sans"/>
            </a:endParaRPr>
          </a:p>
          <a:p>
            <a:pPr algn="ctr">
              <a:buNone/>
            </a:pPr>
            <a:r>
              <a:rPr lang="en-US" sz="2400" b="1" i="1" dirty="0">
                <a:latin typeface="Open Sans"/>
              </a:rPr>
              <a:t>Only way out to be assured is</a:t>
            </a:r>
          </a:p>
          <a:p>
            <a:pPr algn="ctr">
              <a:buNone/>
            </a:pPr>
            <a:endParaRPr lang="en-US" sz="2400" b="1" i="1" dirty="0">
              <a:latin typeface="Open Sans"/>
            </a:endParaRPr>
          </a:p>
          <a:p>
            <a:pPr algn="ctr">
              <a:buNone/>
            </a:pPr>
            <a:r>
              <a:rPr lang="en-US" sz="2400" b="1" i="1" dirty="0">
                <a:latin typeface="Open Sans"/>
              </a:rPr>
              <a:t>to</a:t>
            </a:r>
          </a:p>
          <a:p>
            <a:pPr algn="ctr">
              <a:buNone/>
            </a:pPr>
            <a:r>
              <a:rPr lang="en-US" sz="2400" b="1" i="1" dirty="0">
                <a:latin typeface="Open Sans"/>
              </a:rPr>
              <a:t>Get tested by a </a:t>
            </a:r>
          </a:p>
          <a:p>
            <a:pPr algn="ctr">
              <a:buNone/>
            </a:pPr>
            <a:r>
              <a:rPr lang="en-US" sz="2400" b="1" i="1" dirty="0">
                <a:latin typeface="Open Sans"/>
              </a:rPr>
              <a:t>qualified structural engineer</a:t>
            </a:r>
          </a:p>
          <a:p>
            <a:pPr algn="ctr">
              <a:buNone/>
            </a:pPr>
            <a:r>
              <a:rPr lang="en-US" sz="2400" b="1" i="1" dirty="0">
                <a:latin typeface="Open Sans"/>
              </a:rPr>
              <a:t>Knowing earthquake engineering</a:t>
            </a:r>
          </a:p>
          <a:p>
            <a:pPr algn="ctr">
              <a:buNone/>
            </a:pP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39AC12AB-642C-CC71-9C7D-308434238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BFB9D093-B600-B443-E685-171A6C1C2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7453"/>
            <a:ext cx="1676400" cy="10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560" y="44450"/>
            <a:ext cx="1573513" cy="11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533400" y="1752600"/>
            <a:ext cx="3962400" cy="30480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Open Sans"/>
              </a:rPr>
              <a:t>Structural  Hazard  Assessment</a:t>
            </a:r>
            <a:endParaRPr lang="en-US" sz="4000" dirty="0">
              <a:solidFill>
                <a:srgbClr val="002060"/>
              </a:solidFill>
              <a:latin typeface="Ope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1828800"/>
            <a:ext cx="5257800" cy="3657600"/>
          </a:xfrm>
        </p:spPr>
        <p:txBody>
          <a:bodyPr>
            <a:normAutofit/>
          </a:bodyPr>
          <a:lstStyle/>
          <a:p>
            <a:pPr algn="ctr"/>
            <a:r>
              <a:rPr lang="en-US" sz="2400" b="1" i="1" dirty="0">
                <a:latin typeface="Open Sans"/>
              </a:rPr>
              <a:t>To be got done thoroughly by </a:t>
            </a:r>
          </a:p>
          <a:p>
            <a:pPr marL="0" indent="0">
              <a:buNone/>
            </a:pPr>
            <a:r>
              <a:rPr lang="en-US" sz="2400" b="1" i="1" dirty="0">
                <a:latin typeface="Open Sans"/>
              </a:rPr>
              <a:t>School Bldg Architect</a:t>
            </a:r>
          </a:p>
          <a:p>
            <a:pPr marL="0" indent="0">
              <a:buNone/>
            </a:pPr>
            <a:r>
              <a:rPr lang="en-US" sz="2400" b="1" i="1" dirty="0">
                <a:latin typeface="Open Sans"/>
              </a:rPr>
              <a:t>Local DDMA</a:t>
            </a:r>
          </a:p>
          <a:p>
            <a:pPr marL="0" indent="0">
              <a:buNone/>
            </a:pPr>
            <a:r>
              <a:rPr lang="en-US" sz="2400" b="1" i="1" dirty="0" err="1">
                <a:latin typeface="Open Sans"/>
              </a:rPr>
              <a:t>Distt</a:t>
            </a:r>
            <a:r>
              <a:rPr lang="en-US" sz="2400" b="1" i="1" dirty="0">
                <a:latin typeface="Open Sans"/>
              </a:rPr>
              <a:t> Authorities</a:t>
            </a:r>
          </a:p>
          <a:p>
            <a:pPr marL="0" indent="0">
              <a:buNone/>
            </a:pPr>
            <a:r>
              <a:rPr lang="en-US" sz="2400" b="1" i="1" dirty="0">
                <a:latin typeface="Open Sans"/>
              </a:rPr>
              <a:t>Professional Structural Engineer</a:t>
            </a:r>
          </a:p>
          <a:p>
            <a:pPr marL="1371600" indent="-1371600" algn="ctr">
              <a:buAutoNum type="arabicPeriod"/>
            </a:pP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A7B759E9-09FD-0FCF-E3A6-7CBA124DF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B1042643-B33F-FFF8-20C4-FBCE092E7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7453"/>
            <a:ext cx="1676400" cy="10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560" y="44450"/>
            <a:ext cx="1573513" cy="11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09800"/>
            <a:ext cx="4191000" cy="25908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Open Sans"/>
              </a:rPr>
              <a:t>Non- Structural  Hazard  Assessment</a:t>
            </a:r>
          </a:p>
        </p:txBody>
      </p:sp>
      <p:pic>
        <p:nvPicPr>
          <p:cNvPr id="3" name="Picture 2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1000F8C0-495F-45A1-7002-9BF63CD30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logo with text on it&#10;&#10;AI-generated content may be incorrect.">
            <a:extLst>
              <a:ext uri="{FF2B5EF4-FFF2-40B4-BE49-F238E27FC236}">
                <a16:creationId xmlns:a16="http://schemas.microsoft.com/office/drawing/2014/main" id="{56B74910-4149-17BE-36A1-0F3999955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7453"/>
            <a:ext cx="1676400" cy="10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560" y="44450"/>
            <a:ext cx="1573513" cy="11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908" y="2438401"/>
            <a:ext cx="3552492" cy="1323439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IN" sz="4000" b="1" dirty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itchFamily="34" charset="0"/>
                <a:cs typeface="Verdana" pitchFamily="34" charset="0"/>
              </a:rPr>
              <a:t>Why is it important?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Open Sans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5890FDAE-432D-F35D-9A4D-32DF10A77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logo with text on it&#10;&#10;AI-generated content may be incorrect.">
            <a:extLst>
              <a:ext uri="{FF2B5EF4-FFF2-40B4-BE49-F238E27FC236}">
                <a16:creationId xmlns:a16="http://schemas.microsoft.com/office/drawing/2014/main" id="{3E6BF418-C3A3-00F9-CD54-9776CB1BB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7453"/>
            <a:ext cx="1676400" cy="10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560" y="44450"/>
            <a:ext cx="1573513" cy="11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Khanna\Downloads\DDMA BOOK PICS\loss of inju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750" y="1196148"/>
            <a:ext cx="6624555" cy="4442652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2" name="Picture 1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720E3B62-84AB-2D0C-C1C4-EB9696475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6CC6E69B-104C-05CE-CACA-36B81D49A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7453"/>
            <a:ext cx="1676400" cy="10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560" y="44450"/>
            <a:ext cx="1573513" cy="11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CD4DF-1696-BD31-33C9-F3D25A18E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B9AED-08B3-5A30-84BB-DCBAECC52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0" y="2438400"/>
            <a:ext cx="5715000" cy="3352800"/>
          </a:xfr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Open Sans"/>
                <a:cs typeface="Times New Roman" panose="02020603050405020304" pitchFamily="18" charset="0"/>
              </a:rPr>
              <a:t>H=Hazard</a:t>
            </a:r>
            <a:br>
              <a:rPr lang="en-US" sz="2400" b="1" dirty="0">
                <a:solidFill>
                  <a:schemeClr val="tx1"/>
                </a:solidFill>
                <a:latin typeface="Open Sans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tx1"/>
                </a:solidFill>
                <a:latin typeface="Open Sans"/>
                <a:cs typeface="Times New Roman" panose="02020603050405020304" pitchFamily="18" charset="0"/>
              </a:rPr>
              <a:t>R=Risk</a:t>
            </a:r>
            <a:br>
              <a:rPr lang="en-US" sz="2400" b="1" dirty="0">
                <a:solidFill>
                  <a:schemeClr val="tx1"/>
                </a:solidFill>
                <a:latin typeface="Open Sans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tx1"/>
                </a:solidFill>
                <a:latin typeface="Open Sans"/>
                <a:cs typeface="Times New Roman" panose="02020603050405020304" pitchFamily="18" charset="0"/>
              </a:rPr>
              <a:t>V=Vulnerability</a:t>
            </a:r>
            <a:br>
              <a:rPr lang="en-US" sz="2400" b="1" dirty="0">
                <a:solidFill>
                  <a:schemeClr val="tx1"/>
                </a:solidFill>
                <a:latin typeface="Open Sans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tx1"/>
                </a:solidFill>
                <a:latin typeface="Open Sans"/>
                <a:cs typeface="Times New Roman" panose="02020603050405020304" pitchFamily="18" charset="0"/>
              </a:rPr>
              <a:t>C=Capacity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93153B-FED0-1F0C-3B96-DEC60329BAA0}"/>
              </a:ext>
            </a:extLst>
          </p:cNvPr>
          <p:cNvSpPr txBox="1"/>
          <p:nvPr/>
        </p:nvSpPr>
        <p:spPr>
          <a:xfrm rot="10800000" flipV="1">
            <a:off x="1066800" y="3467101"/>
            <a:ext cx="3628692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Open Sans"/>
              </a:rPr>
              <a:t>HVRC</a:t>
            </a:r>
            <a:endParaRPr lang="en-IN" sz="4000" b="1" dirty="0">
              <a:latin typeface="Open Sans"/>
            </a:endParaRPr>
          </a:p>
        </p:txBody>
      </p:sp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19BC4FBB-2E83-E0D7-D8EB-931921BB1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C8449823-6547-F668-6603-F5CE1324C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30505"/>
            <a:ext cx="1676400" cy="10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560" y="67502"/>
            <a:ext cx="1573513" cy="11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4596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905001"/>
            <a:ext cx="3962400" cy="193899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IN" sz="4000" b="1" dirty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itchFamily="34" charset="0"/>
                <a:cs typeface="Verdana" pitchFamily="34" charset="0"/>
              </a:rPr>
              <a:t>Summarise Non-Structural Risks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Open Sans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3401D198-066D-17BC-5F4D-1DF25A952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logo with text on it&#10;&#10;AI-generated content may be incorrect.">
            <a:extLst>
              <a:ext uri="{FF2B5EF4-FFF2-40B4-BE49-F238E27FC236}">
                <a16:creationId xmlns:a16="http://schemas.microsoft.com/office/drawing/2014/main" id="{FF09122C-72FF-5F4A-E90F-A9FB64FCA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7453"/>
            <a:ext cx="1676400" cy="10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560" y="44450"/>
            <a:ext cx="1573513" cy="11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219200"/>
            <a:ext cx="99822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n-IN" sz="2400" dirty="0">
                <a:latin typeface="Open Sans"/>
                <a:ea typeface="Verdana" pitchFamily="34" charset="0"/>
                <a:cs typeface="Times New Roman" panose="02020603050405020304" pitchFamily="18" charset="0"/>
              </a:rPr>
              <a:t>Object can fall, slide or topple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IN" sz="2400" dirty="0">
                <a:latin typeface="Open Sans"/>
                <a:ea typeface="Verdana" pitchFamily="34" charset="0"/>
                <a:cs typeface="Times New Roman" panose="02020603050405020304" pitchFamily="18" charset="0"/>
              </a:rPr>
              <a:t>    injuring or even killing children,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IN" sz="2400" dirty="0">
                <a:latin typeface="Open Sans"/>
                <a:ea typeface="Verdana" pitchFamily="34" charset="0"/>
                <a:cs typeface="Times New Roman" panose="02020603050405020304" pitchFamily="18" charset="0"/>
              </a:rPr>
              <a:t>    blocking exits &amp; thus hindering evacuation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n-IN" sz="2400" dirty="0">
                <a:latin typeface="Open Sans"/>
                <a:ea typeface="Verdana" pitchFamily="34" charset="0"/>
                <a:cs typeface="Times New Roman" panose="02020603050405020304" pitchFamily="18" charset="0"/>
              </a:rPr>
              <a:t> Loss of Expensive equipment or important records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en-IN" sz="2400" dirty="0">
              <a:latin typeface="Open Sans"/>
              <a:ea typeface="Verdana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n-US" sz="2400" dirty="0">
                <a:latin typeface="Open Sans"/>
                <a:ea typeface="Verdana" pitchFamily="34" charset="0"/>
                <a:cs typeface="Times New Roman" panose="02020603050405020304" pitchFamily="18" charset="0"/>
              </a:rPr>
              <a:t>Hinder Rescue and Relief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en-US" sz="2400" dirty="0">
              <a:latin typeface="Open Sans"/>
              <a:ea typeface="Verdana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n-US" sz="2400" dirty="0">
                <a:latin typeface="Open Sans"/>
                <a:ea typeface="Verdana" pitchFamily="34" charset="0"/>
                <a:cs typeface="Times New Roman" panose="02020603050405020304" pitchFamily="18" charset="0"/>
              </a:rPr>
              <a:t>Cause great economic loss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en-US" sz="2400" dirty="0">
              <a:latin typeface="Open Sans"/>
              <a:ea typeface="Verdana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IN" sz="2400" dirty="0">
                <a:latin typeface="Open Sans"/>
                <a:ea typeface="Verdana" pitchFamily="34" charset="0"/>
                <a:cs typeface="Times New Roman" panose="02020603050405020304" pitchFamily="18" charset="0"/>
              </a:rPr>
              <a:t>We can easily prevent this with simple, inexpensive measures.</a:t>
            </a:r>
          </a:p>
          <a:p>
            <a:pPr algn="just">
              <a:defRPr/>
            </a:pPr>
            <a:endParaRPr lang="en-IN" sz="2400" dirty="0">
              <a:latin typeface="Open Sans"/>
              <a:ea typeface="Verdana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IN" sz="2400" dirty="0">
                <a:latin typeface="Open Sans"/>
                <a:ea typeface="Verdana" pitchFamily="34" charset="0"/>
                <a:cs typeface="Times New Roman" panose="02020603050405020304" pitchFamily="18" charset="0"/>
              </a:rPr>
              <a:t>But, before that </a:t>
            </a:r>
            <a:r>
              <a:rPr lang="en-IN" sz="2400" dirty="0">
                <a:latin typeface="Open Sans"/>
                <a:ea typeface="Verdana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IN" sz="2400" dirty="0">
                <a:latin typeface="Open Sans"/>
                <a:ea typeface="Verdana" pitchFamily="34" charset="0"/>
                <a:cs typeface="Times New Roman" panose="02020603050405020304" pitchFamily="18" charset="0"/>
              </a:rPr>
              <a:t>identify Hazards.</a:t>
            </a:r>
            <a:endParaRPr lang="en-US" sz="2400" dirty="0">
              <a:latin typeface="Open Sans"/>
              <a:ea typeface="Verdana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E2A65718-8AF4-0DEB-925B-73A934AB4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logo with text on it&#10;&#10;AI-generated content may be incorrect.">
            <a:extLst>
              <a:ext uri="{FF2B5EF4-FFF2-40B4-BE49-F238E27FC236}">
                <a16:creationId xmlns:a16="http://schemas.microsoft.com/office/drawing/2014/main" id="{7A1EDBBA-CD46-B895-EB58-080F7FFC9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09800"/>
            <a:ext cx="4114800" cy="25908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Open Sans"/>
              </a:rPr>
              <a:t>How to do</a:t>
            </a:r>
            <a:br>
              <a:rPr lang="en-US" sz="4000" b="1" dirty="0">
                <a:solidFill>
                  <a:srgbClr val="002060"/>
                </a:solidFill>
                <a:latin typeface="Open Sans"/>
              </a:rPr>
            </a:br>
            <a:r>
              <a:rPr lang="en-US" sz="4000" b="1" dirty="0">
                <a:solidFill>
                  <a:srgbClr val="002060"/>
                </a:solidFill>
                <a:latin typeface="Open Sans"/>
              </a:rPr>
              <a:t>Non- Structural  Hazard  Assessment</a:t>
            </a:r>
          </a:p>
        </p:txBody>
      </p:sp>
      <p:pic>
        <p:nvPicPr>
          <p:cNvPr id="3" name="Picture 2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D0BC4D8E-39A9-45D1-B613-3DBE03851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logo with text on it&#10;&#10;AI-generated content may be incorrect.">
            <a:extLst>
              <a:ext uri="{FF2B5EF4-FFF2-40B4-BE49-F238E27FC236}">
                <a16:creationId xmlns:a16="http://schemas.microsoft.com/office/drawing/2014/main" id="{4FA6D60D-180E-6C2E-83BC-5BC926DE7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7453"/>
            <a:ext cx="1676400" cy="10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560" y="44450"/>
            <a:ext cx="1573513" cy="11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196148"/>
            <a:ext cx="6324600" cy="4214052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Open Sans"/>
              </a:rPr>
              <a:t>Document  20-25 years history of disasters in school as well as surrounding area</a:t>
            </a:r>
          </a:p>
          <a:p>
            <a:pPr algn="just"/>
            <a:endParaRPr lang="en-US" sz="2400" dirty="0">
              <a:latin typeface="Open Sans"/>
            </a:endParaRPr>
          </a:p>
          <a:p>
            <a:pPr algn="just"/>
            <a:r>
              <a:rPr lang="en-US" sz="2400" dirty="0">
                <a:latin typeface="Open Sans"/>
              </a:rPr>
              <a:t>Take a walk along the entire evacuation route  and pen down things/activities that may become hazard during earthquake/fire</a:t>
            </a:r>
            <a:r>
              <a:rPr lang="en-US" sz="3600" b="1" dirty="0"/>
              <a:t> </a:t>
            </a:r>
          </a:p>
          <a:p>
            <a:pPr algn="ctr">
              <a:buFont typeface="Wingdings" pitchFamily="2" charset="2"/>
              <a:buChar char="Ø"/>
            </a:pP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7C2D106F-BBFE-E6C7-7952-C41B6EFFA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766F4D30-8ECF-C54E-B3AD-1B0D9015A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7453"/>
            <a:ext cx="1676400" cy="10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560" y="44450"/>
            <a:ext cx="1573513" cy="11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3400" y="1676400"/>
            <a:ext cx="3429001" cy="255454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b="1" dirty="0">
                <a:latin typeface="Open Sans"/>
              </a:rPr>
              <a:t>Non-Structural  Hazard Assessment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790908" y="1752600"/>
            <a:ext cx="3628692" cy="27432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Open Sans"/>
              </a:rPr>
              <a:t>Non-Structural  Hazard Assessment</a:t>
            </a:r>
            <a:endParaRPr lang="en-US" sz="4000" dirty="0">
              <a:solidFill>
                <a:srgbClr val="002060"/>
              </a:solidFill>
              <a:latin typeface="Ope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981200"/>
            <a:ext cx="4724400" cy="2743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b="1" u="sng" dirty="0">
                <a:latin typeface="Open Sans"/>
              </a:rPr>
              <a:t>observation</a:t>
            </a:r>
          </a:p>
          <a:p>
            <a:pPr algn="just"/>
            <a:r>
              <a:rPr lang="en-US" sz="2400" b="1" dirty="0">
                <a:latin typeface="Open Sans"/>
              </a:rPr>
              <a:t>Power failure </a:t>
            </a:r>
          </a:p>
          <a:p>
            <a:pPr algn="just">
              <a:buNone/>
            </a:pPr>
            <a:r>
              <a:rPr lang="en-US" sz="2400" b="1" dirty="0">
                <a:latin typeface="Open Sans"/>
              </a:rPr>
              <a:t>(is there back-up or emergency lighting)</a:t>
            </a:r>
          </a:p>
          <a:p>
            <a:pPr algn="ctr">
              <a:buNone/>
            </a:pPr>
            <a:endParaRPr lang="en-US" sz="2400" b="1" u="sng" dirty="0">
              <a:latin typeface="Open Sans"/>
            </a:endParaRPr>
          </a:p>
        </p:txBody>
      </p:sp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71AA7ECB-C644-2035-0054-0F94FF64C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84476A97-EFE5-F41B-901D-0230DE4FA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7453"/>
            <a:ext cx="1676400" cy="10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560" y="44450"/>
            <a:ext cx="1573513" cy="11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457200" y="1600200"/>
            <a:ext cx="3200400" cy="32004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Open Sans"/>
              </a:rPr>
              <a:t>Non-Structural  Hazard Assessment</a:t>
            </a:r>
            <a:endParaRPr lang="en-US" sz="4000" dirty="0">
              <a:solidFill>
                <a:srgbClr val="002060"/>
              </a:solidFill>
              <a:latin typeface="Ope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371600"/>
            <a:ext cx="5562600" cy="49530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b="1" u="sng" dirty="0">
                <a:latin typeface="Open Sans"/>
              </a:rPr>
              <a:t>Observation: Outside Potential Hazards</a:t>
            </a:r>
          </a:p>
          <a:p>
            <a:pPr algn="just"/>
            <a:r>
              <a:rPr lang="en-US" sz="2400" b="1" dirty="0">
                <a:latin typeface="Open Sans"/>
              </a:rPr>
              <a:t>Power lines</a:t>
            </a:r>
          </a:p>
          <a:p>
            <a:pPr algn="just"/>
            <a:r>
              <a:rPr lang="en-US" sz="2400" b="1" dirty="0">
                <a:latin typeface="Open Sans"/>
              </a:rPr>
              <a:t>Trees</a:t>
            </a:r>
          </a:p>
          <a:p>
            <a:pPr algn="just"/>
            <a:r>
              <a:rPr lang="en-US" sz="2400" b="1" dirty="0">
                <a:latin typeface="Open Sans"/>
              </a:rPr>
              <a:t>Nearby building having debris, roof tiles, chimneys, glass </a:t>
            </a:r>
          </a:p>
          <a:p>
            <a:pPr algn="just"/>
            <a:r>
              <a:rPr lang="en-US" sz="2400" b="1" dirty="0">
                <a:latin typeface="Open Sans"/>
              </a:rPr>
              <a:t>Covered walkways</a:t>
            </a:r>
          </a:p>
          <a:p>
            <a:pPr algn="just"/>
            <a:r>
              <a:rPr lang="en-US" sz="2400" b="1" dirty="0">
                <a:latin typeface="Open Sans"/>
              </a:rPr>
              <a:t>Places with underground gas main lines</a:t>
            </a:r>
          </a:p>
          <a:p>
            <a:pPr algn="just"/>
            <a:r>
              <a:rPr lang="en-US" sz="2400" b="1" dirty="0">
                <a:latin typeface="Open Sans"/>
              </a:rPr>
              <a:t>Chain link fenced areas (may be hazardous when live electric wire falls on them</a:t>
            </a:r>
            <a:r>
              <a:rPr lang="en-US" sz="2800" b="1" dirty="0"/>
              <a:t>)</a:t>
            </a:r>
          </a:p>
          <a:p>
            <a:pPr algn="ctr">
              <a:buFont typeface="Wingdings" pitchFamily="2" charset="2"/>
              <a:buChar char="Ø"/>
            </a:pPr>
            <a:endParaRPr lang="en-US" sz="2800" b="1" dirty="0">
              <a:solidFill>
                <a:srgbClr val="0070C0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en-US" sz="2800" b="1" dirty="0">
              <a:solidFill>
                <a:srgbClr val="0070C0"/>
              </a:solidFill>
            </a:endParaRPr>
          </a:p>
          <a:p>
            <a:pPr algn="ctr">
              <a:buNone/>
            </a:pPr>
            <a:endParaRPr lang="en-US" sz="2800" b="1" dirty="0">
              <a:solidFill>
                <a:srgbClr val="0070C0"/>
              </a:solidFill>
            </a:endParaRPr>
          </a:p>
          <a:p>
            <a:pPr algn="ctr">
              <a:buNone/>
            </a:pPr>
            <a:endParaRPr lang="en-US" sz="2800" b="1" dirty="0">
              <a:solidFill>
                <a:srgbClr val="0070C0"/>
              </a:solidFill>
            </a:endParaRPr>
          </a:p>
          <a:p>
            <a:pPr algn="ctr">
              <a:buNone/>
            </a:pP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E67F8F82-371E-F1D5-D3F6-AE7B45F9E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A4C854D0-A096-84E3-0FD8-63D2AF06B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7453"/>
            <a:ext cx="1676400" cy="10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560" y="44450"/>
            <a:ext cx="1573513" cy="11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685800" y="1600200"/>
            <a:ext cx="3352800" cy="39624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Open Sans"/>
              </a:rPr>
              <a:t>Non-Structural  Hazard Assessment</a:t>
            </a:r>
            <a:endParaRPr lang="en-US" sz="4000" dirty="0">
              <a:solidFill>
                <a:srgbClr val="002060"/>
              </a:solidFill>
              <a:latin typeface="Ope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447800"/>
            <a:ext cx="6428489" cy="45720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u="sng" dirty="0">
                <a:latin typeface="Open Sans"/>
              </a:rPr>
              <a:t>Points to remember while conducting survey</a:t>
            </a:r>
          </a:p>
          <a:p>
            <a:pPr algn="just"/>
            <a:r>
              <a:rPr lang="en-US" sz="2400" dirty="0">
                <a:latin typeface="Open Sans"/>
              </a:rPr>
              <a:t>Different teams to do survey of buildings, grounds, rooms etc</a:t>
            </a:r>
          </a:p>
          <a:p>
            <a:pPr algn="just"/>
            <a:r>
              <a:rPr lang="en-US" sz="2400" dirty="0">
                <a:latin typeface="Open Sans"/>
              </a:rPr>
              <a:t>A coordination committee comprising teachers, head boy/girl etc to collect &amp; collate information</a:t>
            </a:r>
          </a:p>
          <a:p>
            <a:pPr algn="just"/>
            <a:r>
              <a:rPr lang="en-US" sz="2400" dirty="0">
                <a:latin typeface="Open Sans"/>
              </a:rPr>
              <a:t>Area which may be dangerous during earthquake, fire, floods, cyclone etc should be clearly marked</a:t>
            </a:r>
          </a:p>
          <a:p>
            <a:pPr algn="just"/>
            <a:r>
              <a:rPr lang="en-US" sz="2400" dirty="0">
                <a:latin typeface="Open Sans"/>
              </a:rPr>
              <a:t>Seasonality of hazards to be considered while listing them</a:t>
            </a:r>
          </a:p>
          <a:p>
            <a:pPr algn="ctr">
              <a:buFont typeface="Wingdings" pitchFamily="2" charset="2"/>
              <a:buChar char="Ø"/>
            </a:pPr>
            <a:endParaRPr lang="en-US" sz="2400" dirty="0">
              <a:solidFill>
                <a:srgbClr val="0070C0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en-US" sz="3600" b="1" dirty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699CCEE1-808E-FEDF-789D-FF1D62EDC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ABF265AC-0271-8F7D-4610-8AB56685D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7453"/>
            <a:ext cx="1676400" cy="10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560" y="44450"/>
            <a:ext cx="1573513" cy="11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381000" y="1828800"/>
            <a:ext cx="3505200" cy="36576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Open Sans"/>
              </a:rPr>
              <a:t>Non-Structural  Hazard Assessment</a:t>
            </a:r>
            <a:endParaRPr lang="en-US" sz="4000" dirty="0">
              <a:solidFill>
                <a:srgbClr val="002060"/>
              </a:solidFill>
              <a:latin typeface="Ope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676400"/>
            <a:ext cx="7010400" cy="4724400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Open Sans"/>
              </a:rPr>
              <a:t>Points to remember while conducting survey :- </a:t>
            </a:r>
          </a:p>
          <a:p>
            <a:pPr algn="just"/>
            <a:r>
              <a:rPr lang="en-US" sz="2400" dirty="0">
                <a:latin typeface="Open Sans"/>
              </a:rPr>
              <a:t> more an object weighs, more forcefully it moves in earthquake</a:t>
            </a:r>
          </a:p>
          <a:p>
            <a:pPr algn="just"/>
            <a:r>
              <a:rPr lang="en-US" sz="2400" dirty="0">
                <a:latin typeface="Open Sans"/>
              </a:rPr>
              <a:t>more slender object,  more likely to tip over</a:t>
            </a:r>
          </a:p>
          <a:p>
            <a:pPr algn="just"/>
            <a:r>
              <a:rPr lang="en-US" sz="2400" dirty="0">
                <a:latin typeface="Open Sans"/>
              </a:rPr>
              <a:t>higher the object, greater the hazard</a:t>
            </a:r>
          </a:p>
          <a:p>
            <a:pPr algn="just"/>
            <a:r>
              <a:rPr lang="en-US" sz="2400" dirty="0">
                <a:latin typeface="Open Sans"/>
              </a:rPr>
              <a:t>anchorage or restraint is only as strong as its weakest link</a:t>
            </a:r>
          </a:p>
          <a:p>
            <a:pPr algn="just"/>
            <a:r>
              <a:rPr lang="en-US" sz="2400" dirty="0">
                <a:latin typeface="Open Sans"/>
              </a:rPr>
              <a:t>A rough test of the adequacy of a restraint: </a:t>
            </a:r>
          </a:p>
          <a:p>
            <a:pPr algn="just"/>
            <a:r>
              <a:rPr lang="en-US" sz="2400" dirty="0">
                <a:latin typeface="Open Sans"/>
              </a:rPr>
              <a:t>You should be able to pull horizontally on the object with a force equal to its weight.</a:t>
            </a:r>
          </a:p>
          <a:p>
            <a:pPr algn="just">
              <a:buFont typeface="Wingdings" pitchFamily="2" charset="2"/>
              <a:buChar char="Ø"/>
            </a:pPr>
            <a:endParaRPr lang="en-US" sz="4300" b="1" dirty="0"/>
          </a:p>
          <a:p>
            <a:pPr algn="ctr">
              <a:buNone/>
            </a:pPr>
            <a:endParaRPr lang="en-US" sz="6600" b="1" dirty="0">
              <a:solidFill>
                <a:srgbClr val="7030A0"/>
              </a:solidFill>
            </a:endParaRPr>
          </a:p>
          <a:p>
            <a:pPr algn="ctr">
              <a:buNone/>
            </a:pPr>
            <a:endParaRPr lang="en-US" sz="6600" b="1" dirty="0">
              <a:solidFill>
                <a:srgbClr val="7030A0"/>
              </a:solidFill>
            </a:endParaRPr>
          </a:p>
        </p:txBody>
      </p:sp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9AA8E4C4-B024-66C6-D672-C13920087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C0CAAEBF-1655-AC20-3E98-38E0003AC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7453"/>
            <a:ext cx="1676400" cy="10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560" y="44450"/>
            <a:ext cx="1573513" cy="11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62" y="2286000"/>
            <a:ext cx="4528638" cy="22860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u="sng" dirty="0">
                <a:solidFill>
                  <a:srgbClr val="002060"/>
                </a:solidFill>
                <a:latin typeface="Open Sans"/>
              </a:rPr>
              <a:t>Activity</a:t>
            </a:r>
            <a:br>
              <a:rPr lang="en-US" sz="4000" b="1" dirty="0">
                <a:solidFill>
                  <a:srgbClr val="002060"/>
                </a:solidFill>
                <a:latin typeface="Open Sans"/>
              </a:rPr>
            </a:br>
            <a:r>
              <a:rPr lang="en-US" sz="4000" b="1" dirty="0">
                <a:solidFill>
                  <a:srgbClr val="002060"/>
                </a:solidFill>
                <a:latin typeface="Open Sans"/>
              </a:rPr>
              <a:t>Identify Hazards</a:t>
            </a:r>
          </a:p>
        </p:txBody>
      </p:sp>
      <p:pic>
        <p:nvPicPr>
          <p:cNvPr id="3" name="Picture 2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1342D0A9-CD7B-82D7-8F35-DEDEE1B1F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logo with text on it&#10;&#10;AI-generated content may be incorrect.">
            <a:extLst>
              <a:ext uri="{FF2B5EF4-FFF2-40B4-BE49-F238E27FC236}">
                <a16:creationId xmlns:a16="http://schemas.microsoft.com/office/drawing/2014/main" id="{1165E1D8-B9DF-65ED-3676-233C9F516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7453"/>
            <a:ext cx="1676400" cy="10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560" y="44450"/>
            <a:ext cx="1573513" cy="11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0600" y="1371600"/>
            <a:ext cx="58674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  <a:defRPr/>
            </a:pPr>
            <a:endParaRPr lang="en-IN" sz="32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n-IN" sz="2400" b="1" dirty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itchFamily="34" charset="0"/>
                <a:cs typeface="Verdana" pitchFamily="34" charset="0"/>
              </a:rPr>
              <a:t>Is there something that can 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en-IN" sz="2400" b="1" dirty="0">
              <a:solidFill>
                <a:schemeClr val="accent1">
                  <a:lumMod val="50000"/>
                </a:schemeClr>
              </a:solidFill>
              <a:latin typeface="Open Sans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n-IN" sz="2400" b="1" dirty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itchFamily="34" charset="0"/>
                <a:cs typeface="Verdana" pitchFamily="34" charset="0"/>
              </a:rPr>
              <a:t>fall on someone?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en-IN" sz="2400" b="1" dirty="0">
              <a:solidFill>
                <a:schemeClr val="accent1">
                  <a:lumMod val="50000"/>
                </a:schemeClr>
              </a:solidFill>
              <a:latin typeface="Open Sans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n-IN" sz="2400" b="1" dirty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itchFamily="34" charset="0"/>
                <a:cs typeface="Verdana" pitchFamily="34" charset="0"/>
              </a:rPr>
              <a:t>block our exits or evacuation?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en-IN" sz="2400" b="1" dirty="0">
              <a:solidFill>
                <a:schemeClr val="accent1">
                  <a:lumMod val="50000"/>
                </a:schemeClr>
              </a:solidFill>
              <a:latin typeface="Open Sans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n-IN" sz="2400" b="1" dirty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itchFamily="34" charset="0"/>
                <a:cs typeface="Verdana" pitchFamily="34" charset="0"/>
              </a:rPr>
              <a:t>be expensive to be lost?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en-IN" sz="2400" b="1" dirty="0">
              <a:solidFill>
                <a:schemeClr val="accent1">
                  <a:lumMod val="50000"/>
                </a:schemeClr>
              </a:solidFill>
              <a:latin typeface="Open Sans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n-IN" sz="2400" b="1" dirty="0">
                <a:solidFill>
                  <a:schemeClr val="accent1">
                    <a:lumMod val="50000"/>
                  </a:schemeClr>
                </a:solidFill>
                <a:latin typeface="Open Sans"/>
                <a:ea typeface="Verdana" pitchFamily="34" charset="0"/>
                <a:cs typeface="Verdana" pitchFamily="34" charset="0"/>
              </a:rPr>
              <a:t>Cause of fire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en-IN" sz="32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endParaRPr lang="en-US" sz="32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47B38662-124E-E9D2-3D55-DF850D749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logo with text on it&#10;&#10;AI-generated content may be incorrect.">
            <a:extLst>
              <a:ext uri="{FF2B5EF4-FFF2-40B4-BE49-F238E27FC236}">
                <a16:creationId xmlns:a16="http://schemas.microsoft.com/office/drawing/2014/main" id="{A3C1C2C7-4307-D620-2B6F-E828841C6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7453"/>
            <a:ext cx="1676400" cy="10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560" y="44450"/>
            <a:ext cx="1573513" cy="11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 flipH="1">
            <a:off x="457198" y="2590800"/>
            <a:ext cx="3124202" cy="1323439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IN" sz="4000" b="1" dirty="0">
                <a:solidFill>
                  <a:srgbClr val="002060"/>
                </a:solidFill>
                <a:latin typeface="Open Sans"/>
                <a:ea typeface="Verdana" pitchFamily="34" charset="0"/>
                <a:cs typeface="Verdana" pitchFamily="34" charset="0"/>
              </a:rPr>
              <a:t>INDENTIFY HAZARDS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593020" y="2743201"/>
            <a:ext cx="2988380" cy="12954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Open Sans"/>
              </a:rPr>
              <a:t>Hazard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24400" y="1524000"/>
            <a:ext cx="7086600" cy="4495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b="1" u="sng" dirty="0">
                <a:latin typeface="Open Sans"/>
              </a:rPr>
              <a:t>A dangerous </a:t>
            </a:r>
          </a:p>
          <a:p>
            <a:pPr algn="ctr">
              <a:buNone/>
            </a:pPr>
            <a:r>
              <a:rPr lang="en-US" sz="2400" b="1" u="sng" dirty="0">
                <a:latin typeface="Open Sans"/>
              </a:rPr>
              <a:t>event, substance, human activity or condition </a:t>
            </a:r>
          </a:p>
          <a:p>
            <a:pPr algn="ctr">
              <a:buNone/>
            </a:pPr>
            <a:r>
              <a:rPr lang="en-US" sz="2400" b="1" u="sng" dirty="0">
                <a:latin typeface="Open Sans"/>
              </a:rPr>
              <a:t>that may cause</a:t>
            </a:r>
          </a:p>
          <a:p>
            <a:r>
              <a:rPr lang="en-US" sz="2400" b="1" dirty="0">
                <a:latin typeface="Open Sans"/>
              </a:rPr>
              <a:t>loss of life,</a:t>
            </a:r>
          </a:p>
          <a:p>
            <a:r>
              <a:rPr lang="en-US" sz="2400" b="1" dirty="0">
                <a:latin typeface="Open Sans"/>
              </a:rPr>
              <a:t> injury or other health impacts,</a:t>
            </a:r>
          </a:p>
          <a:p>
            <a:r>
              <a:rPr lang="en-US" sz="2400" b="1" dirty="0">
                <a:latin typeface="Open Sans"/>
              </a:rPr>
              <a:t>property damage, </a:t>
            </a:r>
          </a:p>
          <a:p>
            <a:r>
              <a:rPr lang="en-US" sz="2400" b="1" dirty="0">
                <a:latin typeface="Open Sans"/>
              </a:rPr>
              <a:t>loss of livelihoods &amp; services, </a:t>
            </a:r>
          </a:p>
          <a:p>
            <a:r>
              <a:rPr lang="en-US" sz="2400" b="1" dirty="0">
                <a:latin typeface="Open Sans"/>
              </a:rPr>
              <a:t>social and economic disruption,</a:t>
            </a:r>
          </a:p>
          <a:p>
            <a:r>
              <a:rPr lang="en-US" sz="2400" b="1" dirty="0">
                <a:latin typeface="Open Sans"/>
              </a:rPr>
              <a:t>environmental damage</a:t>
            </a:r>
            <a:r>
              <a:rPr lang="en-US" sz="3600" b="1" dirty="0"/>
              <a:t>.</a:t>
            </a:r>
          </a:p>
        </p:txBody>
      </p:sp>
      <p:sp>
        <p:nvSpPr>
          <p:cNvPr id="89090" name="AutoShape 2" descr="data:image/jpeg;base64,/9j/4AAQSkZJRgABAQAAAQABAAD/2wCEAAkGBhQSERUUEhQWFRUVGBYVGBcYGBccHBocGBwYFR4VHRgaHCYfGBwjGRgcHy8iJScqLC0sGh8xNTAqNSYrLCkBCQoKDgwOGg8PGiwkHyQtLiwpLCwpLCksLCksKSwsLCwsLCksKSksLCksLCksLCwsLCwsLCwpLCwsLCwsLCwpLP/AABEIALEBHAMBIgACEQEDEQH/xAAcAAEAAgMBAQEAAAAAAAAAAAAABgcDBAUCAQj/xABGEAACAQMCBAMEBgYIBQQDAAABAgMABBESIQUGEzEiQVEHFGFxIzKBkbLRQlRyk6HBFRYlM1JzsfAkNWKC4RdDkvFTosL/xAAZAQEAAwEBAAAAAAAAAAAAAAAAAQIDBAX/xAAhEQEBAAICAgIDAQAAAAAAAAAAAQIREiEDMUFRIkJhBP/aAAwDAQACEQMRAD8ArulKUClKUClKUClKUClKUClKUClKUClKUClKUClKtzkzly2ksoHkgidmU5ZkUk+Nhkkj0FEW6VHimKvj+qNn+qwfu1/Kvv8AVCz/AFaH92v5URyUNimKvocoWf6rD+7X8q9DlCz/AFWD92v5UNqDxTFX8OULP9Vg/dr+VehyfZfqsH7tPyonb8/4piv0B/U+y/VYP3aflXk8oWX6rB+7X8qG1A4pir+/qhZfqsH7tfyp/VCy/VYP3aflUG1A4pir7PKFn+qwfu1/Kvn9ULP9Vg/dr+VSbULilX0OUrP9Vg/dr+VQr2qcGggitzDDHGWeQEooXICqQDjvQ2rqlKUSUpSg24eETMgdYnKESMGAONMWC7Z9FyMnyzW5FydesAy2k5BAIIjfBB3BG1YxzLcCLoiTEYjaHSFT6jsHZc6c+JgCTnJx3qX8t8Yn/obiDdaXVG1uEbqPlBqUYU5yoxtgUELvuBTwxrJLEyIzOilsDLISrLjOQQQRuPKtGrW4bNFJw/ha3UPvHXuZoyXkcYMkrgyHG7tv5n188Y8W3JtlAtzLIsbql40AEzzBY4xg4+iBJcg4Bbbt59wqyld67gtYuJaV+ktBMnfUPo206hnZvDkjPfw1PLn2a2+J4AmLh5Xlg8TeG3WSFSMasHZ2GTk/dQVLSrLvOD2cUV1dxWfvKrdm1SEPJpRUUAudJLEswPfbxLj47VzyhYwS37NCZEhtobhYjI4KM/UzFqBzvpHfJANBWs3CZUhSdkIilLKj7YYrkEAZzsQe4pFwmVoHnVCYo2CM+2AzYwMZzvqHl51ZtpwyK+teFxsvSikubtumrHZV60nTDd/0cZ74rW4sU/oa96dobULdRppy51aXjGrx9jjY422oKwr7HGWIVQSSQAB3JOwA+OamvI3LMN9byx6B145rdteWz0XdUcYzjwqGbOM712ON8sWUcbXUUf0Nx7mtsNT+FpHcSfpZyEXO5ODQQW55XuYxMXhZfd9HVyV8Gv6ud9858s1rcU4TLbSdOdDG4AbScE4PY7EirO49ZLFFxxEzpHuWMszHcIxyzksdye5qNe1//mTf5UP+hoIXSlKBV3cg/wDL7f8AZb8b1SNXjyCP7Pt/2W/G9SrkkAFfcV6C16C0VeAtegK9haYqE6edNfQa+O2K047xtWCAAcAb+vlg1FqdNp3x3oGrg8zcX6KksVxggAnvn5dt6iZ5xZCiBvC2nJB3C7g7nYEmq8luKw5bkZwDk1nBqDcM4viRtJ1GQgnB2Ueuf+7FTS0Hhzvv6gj+B3pjdlmmU15xXpq+YrRR8qvvbH/dW37cn4VqwgKr72yD6G2/bk/CtQmKtpSlFilKUHzNbMXE5EieJZGWOQgugOzFdxkeeCKtPgLpGnBkEEDe8rMsrNEpYgAbasfHPn2FeLLhRit5Dw62hmmF9PFMHRXKRq7qiYY+FNIXJHqfsCu7O6u3jHSaUx2n0w050w7lupnsu+T99dPlK7v7i6aO1uWSWbU7szkBioyS3hO+PPFWFZsqTcXt7COFtKRvHGERgZCpDpg7MgYDw9gWI2zUM9kuf6WXIwdE2R8cdvhQQy5naR2Z2LMxJZickk7kk+projmq66ol94l6ip0w+rcLnOjPpnerGl4WjW9qOJwQ28hvRGioqJqhx9U6T9TVtnP+E+eTp+0m3jS3kVrd0dbgCGX3eOJAhz9EHRj1F0qWBx5b4oIDwvmG4tixgneIv9bS2zH1IOxPx71v8xJd2U88M05LyqpmKuzCQMCQGLAE7GpPydYt/RbS2kEU9ybkJKJFR9MWM4wxACk4yfifTaV3/Don4jfvp1XEcFuYh00lYAghnSJyFdhgDft9uCFNLxucLGomcLCxeIBiAjEk6lx2OSfvroXfGr+5gkaSWeWAFOoSSUByNIPkDnGw+dWPYW8LXk3TspY3eO3Qy+7xHoyNry5gLMEV10kkDyOcd6wwPMLDicESwTSQ3GPBEmGViHZimcZXLY3OnRgfVoKs4dxaWAsYZGjLKUYqcEjvpr63GZjHHEZXMcR1RpnZDucgeR3P31Zl+1uLjhtrJFAsE8FvJK+gBmI1FVL7YUuoB9dZzX3j0bx2t1JeWtvC0E8fuWI4114fOjA+uhQDOR2LbbbBW0/MNw/V1zO3X09XLfX0YC6vXAAxWDiHE5J31zSNI+ANTHJwOwqzuYbK0iia5CxiPiT2qx+FcxR4BmZdvAcZBI7EitznDh1ukcsUluywhrfpSpbxpHEpZFYidX1OGBOcjP8ArQVfwXl+S6ExjKDoRNM+okeFe4GAcn4bVzavO5tJYzxJBbwxWq2bi3dEQFh08kagcsM7nI2IX13oygVens/X+zrf9lvxvVF1fPs8H9m237DfjeiK76pWQJXsLXrTRDGI68yHArPita4PoMn+H2moqdOHxzmCOEAyZ3yBgZyR5f7FcBIL24YPGDHHkldXfuQMDuDjz8qmptlYhnALDtnfTn0zWYy4H/isLdt5NK35h4HcyDBRn3zkb48/XLH47fnFuLcGlUAyAAKOxOCPn8auObjAzgbmuTxRkkVg65yKpz1el+F0q/hEgMgAY4BGAM579sevx9KtfgnFQQEbJbAwceozgnz2qnePcOaC4ODgHtj/AErrcvcbZX7Iy4wFZiun0IJ2GDvitp9xjZ8LlIr7itbhM4aNRnxAAnbGfiB6Z2rd01pKy0xEVXntk/ubb9uT8K1YxWq69sw+itv25PwrUkVZSlKLFKUoJBxLliSK2tJkd5DcJI4RUbMYQqDuCcjxd8CuKnUXxDWNe2oahq+Gf0qtngPEz7twvpXsEKwgtco0qKxQEHBXz21DBxuwPlt55d4rb3jXSscQ2d0eIRHH/tguzDHkC2Xx/wBfwoKqtoJOoEQOJCQoAyrZby8iKkVlyHMJbqKV+i9rA05wCwbCq2gMCPJgCRnB9a5icwyNf+9lyjtN1CwJyoY4K/IISvyqz77jgS/vZve4mjezkNtiVG0kLH4QOwYuuQN80FP3EUgIWQODgYDBs4PbAPl8q+3SSjCyiQHHhDhht8A3l8qtbhfMsDHhUt1NG0ohuUaR2UmOQ9MI0n+HYMMt5nPxrF/SzxRWsdzc211eLdmWNmlBRIwhyHlA8Go505Hdl/w7BVz28sZ0lZELjGCGXUPTH6Qr5KJEfxa0ceupWH37irhHFrReIQyS3H0jw3GEe4WWO3lcx40zYIj1KGA9MDYZwYZ7RuJ9QW0bBC8SyAuLlbh2UkEB3CjsQcZycHy8wiaibVt1dTDO2vLD19WFdfk7lt7yfpCRoQyO2sKSDoxlfrKD39anXL/NUEdpaXbyIbiFRZGMkatDTR5kxnOBCpOfjWzY8YtoOJW8Ec8XQgguWD600a55DJp1Z0khQB9poKhmicBS4YBgCuoEZHwz3HyrYPUR42mR2UEELJrAZQQSoJ8iNtvWrH4RzRDJbcNkvplkeO6lLlypZAVlCMy9wofQc4xsPSsPM/Eithdx3d3DdSTTq9sI3WQoobJfYfRro2x8x50EO49x6S9MaRwhI4EKxQxBmCr3Zs92JwMn4D7ffNHLz2rQRdRperDHMq6SNOvUNAXUc4x3GPlXe5Gu8cPu44LiO2u2eNleRxHmNcZAc9sHV9/xqVXfHoGviRdQdd+HLFDcal0LMWkz4uyE5B3HbbG+CFPT9RTpfWpAxpbUCB6YPYfCsNTnn6/BtLOGaaO4u4zIZJEYPhGJ0oZB9Y9v/ifXJg1Aq+vZ4P7Ntv2G/G9ULV++zof2bbfsN+N6CRrXsV8Ar0TioQ+YrWkOWCj4k/Ibf6kb1llc474HrVd8z35EU5EkpyYwOnjLFtWFX/pON/iAPKqZ3UXwm6nHvqBioIyoyaj9/wC0S0ico74x5gE/6VEvZvw2VmnaQsI+kMnOTlzkJjybAJI8sj1qMcd4FIkjELpUMcFxnbfB2BrDfeq6eM10tROOW9yp6MwY+nY/cd/trkf0t03w2/zzj+FV1bFkYDZwMHqRjDKfPH+IfA/wqcwp1Ihqw2R3GRn4/Cs8urtpjNzTj8cMeppGZsk/Ux3B/wCodu2Dkb71H4eIZOllBztkaQd8kHIXAIzjtuMA9hW5OJIw6gkoXIIyT9Xt5+Wa4bzbN3wN+5/1rpxcuXSf8pcxyoUcurRFyrINjHk+a7DByCD8G9KtVGyM4I+BGDVJ+ziWK5kNpOuchnibbAwMshGM4OA2x30nPere4DrWMxS6i8ZI1Mc61ydMmc+YGMHcEH4VeTTKt4rVce2gfRW3+ZJ+Fassiq29tY+htv8AMk/CtWQqilKVKSlKUHVsuVLuaEzRW8jxLnLgbbd8Du2PgDXThbiCwR2KRFVuV1oFRNcybyf3gOWQZJxkbfCpTwnne2W1tCskEM9rGYyJYJ5G7aS0bRuq+MDcH18sVp8E55gSxVpGxeWy3EduoVsYm04bVjACdsE9l+NBo8B5JhmlsY5FuUM/vAlY9MKTErECIjJ2K4ORUMuogsjqOysyj7CRVi8vc32sQ4Trlx7sLvreFzp6isF7L4sk+WfjUQ4/whY44ZxJqN0ZpNGnGhA5VWJzvqG+MCg6lryK0/D4J7ZJZZ5JZEZQV0hU1jVuBp3AGS3nUfl4DcIkrtC6rAwSUkY0McAKR33yPvFTLg3F7R+HW1vLeNbSRXDTtiORsgMxAyowDg5B3wfKtu/5vs71eJRySm3W4eF4nMbPqESov1V7E9PsSPrD0NBHeB+zi7uJXjZDDojEpLDOzZ0KAD3bDY/ZP287gHAepfxWs4ZNUnTkAwGU75GcEZyPjU7POtmeKdQTMIHsvdupofwvkndcZ2HmMjJqE8t3UVtxKF2l1xRS5MulhqUZGvTuwz6d6DPxzkW6hlfTBL0TM0MTtjxeMome2NW2CQAcjHcVy35euAZgYXBtwGmzj6MHcE7+Y7YqbcY5jtlt74W9y9xLfTKyJ05F6WH1Zy3c9gMb+FNvTY9oHGR7hE2kpccQEMk6kYOmBQBt3AL4I+ANBEuWeR576OaSIeGJSRtnW4GoRLuPF23PqK6V17OpWtLWS2ilkllExmXw6UMbBQBsMHvsSScbdqw8g8YhiF3FcSmFbmAxLJpZgrbjJC79j/DvXXtebLeMcJUTnFrJMZiFkGAW8LYx4srnYZxkigiHC+VLq519CCR9BKtsAFYfoksQNXw719sOUruZ3jit5GeI4kGMaT6HUQAfhUyuOYbO6heFrprUpezXKyCORhKju7A4XBDgNtn0H2byc82s9xctLLGLWV01QTQSMzrGiqJkZPquSuMEbBVOxoIBw/lG7n19K3kfpMUfAGzL3Tc7sPQZNcllIOCMEbEHy+FWhwrnGy93SNGiga3uJZIveIppfC7u6upicHqBWAOonsfXNVxxa9M08spxmSR32BA8TE5Ckkjv2yaDVq/vZ1/yy2/Yb8b1QNX97Ov+W237Dfjeookoo8YYYYZB8v419r0KDQ4hAWKrkhTtq9P/ADj1rSk4PHuN+4IOe2FKqMj0DE/bmu4RXNeMxsx7jGcsdyfifQDFZ+SdL4e0dj4jZ26i1tmXWSTjJ8THuSx8zj+ArJwi8V5JIZVCSrjKEhgQf0lPmPsyKqXm1Y/eXEMhZPrajgZyfILjGD/DyrscB4xax2w1SP7wCGDn9HbGnIO6Y2+2ue4327N4eosTiKxQeLSCfhUYu+JGRz5A7UfivVXck1iUAqQMVz3LddEwkjn8b4MdmiG5JJ329TtUMLa1Y4xgjI8t8/yqe3S5j6ecaiEznTkHcgMexwDXA51ihhAig0+IB2C/o/o7nJLE/Ptn1ro8WVvTm8kk3XB4PdGKZXiJEikMhyNiAcjBB1ZzgDz9D2q/+WL0XFvHMP0l0kHOQVJUruf8QPz2r89WUzKp05ALLlseakMvfzGDV48hpJHCUCL0y4eMg4CrIoYggkntggb/AFhnGa6/lwpbiq39tv8Ac2v+ZJ+Fasiq39tv9za/5kn4VoKmpSlWClKUEls/Z7dSyQxp0yZ4feEbWdOjYbnTs2WAxjzrq8icka7iE3SK8U6XOhNTBswkISQMYAbbvXnhXtFEFjDCEb3iFwFk2x0usk5j75ydAXtjFbZ9pEA4ilwsUiwRwyRKng1apWLs2NWN2Pr5Cgj15yDdILfSI5feG6aGKQONYzlCw8IIwckEgaW32r5xrkW4tommLQyojaJDDIH6bdtLjA0nJx8yK6fAuf1tbazRY2Z7aeSVs4CssiyIVBzkNiTzGNq8cV5qtFtbiCyjnHvciyStMU8IVtYRAhOd/M+XrQcOy5Zmmt+vHpZOslvjPiDvpC+HH1SWAzmty/5DuYTcCTpj3YRM51nB6x0oFOnxEkY8q2+Q+co7HrLNG0iSdN1C42kibWjHJG2cdvQVt8Q9oMctrbRPEzyI8BuS2NMyQFiqdyTnVk5H30HLuORJljEgmtZE6ixO6TqyxM2AOo2MKMkb7966fMPszkivEtrV1mLpq8TqGXSAWeRQPo03GDvn4mtvmf2hQT2lzbxi4PWaNk6nSCRhWVjGqofCo07dySd6zXHtHtTd+8iGY9eA21yhKABTpwYiDknY5zjIx2NBg5X5MCtdhngmljtutBJFNlY5AzgNryoUqyg77DANR/nLhV1FKj3conMyB0lWTqKyjyDYGwyO22+R3rfseYrK2F2lstwyXFsYQZOlqDnXudJACYKjzOxrn8x8xJcW1lEisGtomjctjBJ0brgnbwnvig645BRLSzuTNG5mlQOnUXBRnVdCYGXfB8Qz4fF6ZrJzr7Pmilu5bcRCCAoTEsmZEQovjKbkAtqO5zjJAxWpbc125sLaCVJurazdVCmjQwMms6snOdJIAHmBv3rZu+fIml4m4SQe+xokeQvhKppy/i7Z9M0HKueQbmOFpW6WpIxM8IkBmSM/+40fkPtzW4vsrvDkAwF+mJljEo1sp8wpAOx2ycDJG9dXmD2mLcwSaWuYpZIjE0arbmEkjSSZCpl0keXy7V4/9RYPfhcdOXSLL3XGEzqznV9bGn7c/Cgi/H+U5rRIpJGieOYHQ8Th1yvdcgYyPhkd99q41d/ifMKScOtLUKwe3aVmY40nWSRjfPn5gVwKBV/ezo/2bbfsN+N6oGr59nj/ANm237DfjeoolYr1WJGrKDQfa4fOqt7lKynBVdX2Dcj7q7dYry26kbof0gRVcpuaTjdWV+dL3l940V5TpaQZ043A+J9a554MxGQTv8MVZvNvGxBIIxEpJGpi6gnO4xv6HaoXxPj4k7qFx5KMCuWZZPQ4Y6Ybe9dVUefau1w/imxyfnUVe9JNFlI86i4bWmWkl4/da7cH0JP29qiMLHxZ7EYJIz5jf1HbuPl51LuBcGnuzHHEhcFl1tjwKMjJZu3by7nyqyuW+D8OukFxFaxg6nQqQDpZCVI0/V8tjjcEVt4ZqOX/AEXtWHKPKMryq5TMXjVZVVnTWQyofD5BsNntgDOMirp4JwUW0QTUXbcvI2NTsdyxx6n7cY3OK6McYXZQAPgAO/yr6a2czzVb+27+5tf8yX8K1ZOKrb23f3Nr/mS/hWgqWlKVYKUpQTXhnszad7YLOojuLc3HUKHCkMiGLGvxNqdRnI89q3OUeTnjngJaEyTR3Z6c0PUVBC3TLEaxkk9vhnvXGsef5YrKO1VF+jkWRZcnUAsiz9PGO2tR51uP7THN+LzoKNMTQrEHOAGJYtq09yxJ7UG1HytaLw6zuRLmaSZAcpIQ51YNvgnSunfLkYbT8a3OeeSo5J7+aGaMPbrHI1usZGlOmv6Wy6jpLYAPcZOTUZs+cQtklq8CydGUTRSa2UodWo5UDDZ3G/r22rPde0BnlvpOio9+iWIjWfo9KaNQOnxevlQbqezHLCA3cYvTH1RbaHxjGdBlzpDY+H8N60bfkNmNgOsB78HI8B+j0AHB8Xj7/CuhL7SXVhM1mi3oi6YuWLg6SCNfSI0lsZ3z/DasPC/aEYIrQSWiSval+jKzuvhbIOABgny1bjbtmg2TyZaJw25lef6aK4eHXokwChwIdIOCX2OvcDWB5Go9yvyx731XeUQw26dSWQqWwDnACjdicH7vkK24udh0LuCW3WRLmV7geNlMcjdjkDxgYG23bfvWryvzT7p1keJZ4bhAkkbMVzjOCGAJBGT9/ligl/G+TVuI+FwWzxkNDO7T6NIZF6Z6jD62cHGDvk49TXKs+S1D2txa3MV1C1zHAxeFgFckEao2bxodvMdx65Hj/wBS5BJavDbxxrbJJEIwWZXSTSNBzuPqDfJyd/hWGTn0J0UtrVIIYp1uTGHdi7rjGXYZAwMYx5D0oN2+5IWRrq4nuYrdI7trdtMLac+E5RFYkDLY0+WCSawS+zUxz3Sz3CxwWojZ5tDNnqDKARg5z5EZ9O+a0eJ87tNBPCYgonuvei2onScKNGMbjw9/j2qR8L5wa9mvDJHaiKdIQ8M9wYgSmQGSXTnI2JGM9sHaginNfKwsuhiZZlnj6qsqlRg4x3JJyDnyrg1MfaVxeGaS3jgZGFvAsTGLPT1eaoTuygADNQ6gUpSgVe/s7T+zrf8AZb8b1RFXZyPxyGLh9sryKpCNkEj/ABvUUTMJWVRWjacWikGUdW+RBreVs1A90pWte36RKWc4ABP2DfNLZPZraMc68Ht7qWK3J03MiyOjDsFjGcv54J8II3+eKp3jXCGtpXilGHXuD5jyYHzB8jUg5c5vE3HDeTuEiUSxgnOFXQwVf4feakHOvHeG8SxCjt7yuelKEIHqUJfTlDj7O48853GXtvhncer6Vha2jyyLHEhZ3OFA/wB9gN81bvLHJSW2EkSN5QqszsqscsWOBqGwAArkcn8WsOGAmV+rcNs0idMhVzsijXkep2yT8hXM5y9q5kkcWWY1YKDKQOocDGFGSE+ff0xUyaVzz5XpP+cueIrC3YB1NwVIjiBGQTsHKj6qjvvjOMVVns25zazm0tloZD9Ivcg//kHxHn6j7KhgYu2psksdySSSfUk9/nXRt7cqajKpxx2/T0M6uoZSCrDII7EV7qieH8wXEKhopWXTjIzscjYkdjVg8uc/dVR11wf8S9vmV/L7qieWfKt8VnpNarX23f3Nr/mS/hWrEt7pXGUYMPhVd+27+5tf8yX8K1rGapaUpVgpSlBYHLHs+huYE6gnilljeRHZ4AhIzjTDnqumMeLb+deuC8j2Tx8P673HUvlkwE6elWXBySVyB5Y3yT5Y34tj7SLuJYlXokwp0ldolL9PsIy/fSMDYY7DOa0oecbhfdcFP+D1dHw/4sZ1b+Lt8KCQ2Xs7jmWMRPIXW8e0uPq4VVLHqqNOVyijuTufhWyeG8OHCbx0SZtE5iWU9EuSCOnpbSMRkFSw2O7Y8q0+Dc2pbWt3KJy13e6gYVjZViYtJmXWdj4XyAPXB9RHeFc0zW8E1ugjaKb6yyIGwcada+jYA337CgsvmHly2vbpIpHmW49wSRCujpgJq+tnLMSW7DAwO+TXJs+WBeLwmKaeYxy20zhcxjp6QjaU+j7dgdWo4A3FRVefboXC3GY+osPu48G2jv2z3+NebLnq5iNsUKf8KjxRZTPhcAHVv4jgCg7qch21xFaSWkkw61wbZ+qEz4VdzIoXt4UJCknuN9jXnifKdj7rey2z3OuzdIiJOnpZjIIyw0rnB3wNiMfGuFwnmqVFgg6giijuFn1hNTIxypfH6QCsfDjftUq5n54hNnNCk0dxLcOjM0dsYY1CMrlmD5aR2KgHJI+WNwifA+b5LVFWNYyFl6/iDHU4QxrnBGQmdQH+Lc9q4juWJLEkkkknuSdyT8Sa3ONcXe6maaQIGbAIRQq+EBRgfIVpUClKUClKUClKUCpPa8vq1tG+2XGf4kfyqMVIuXL7DIrkhACT8FGWP+hquXpbH2knKPIBkfWzMkY7lSQW+GR5VNr3mu3s16aEyMu2NWcfNjmq74v7QnMP0fgjJKxINiQO7t6/L1PwrT4Fw0sOrMSSd1X+ZNYZeS/DeeOfsnU3OU0gyfo1PZV2JHqXPYfH/YifPHM5NqQpwrbZGfGT/HSO+/fby76lzPliXOVzgIu+rHqfTPl2+dRbm/iBlnWPyTuPicE/l9lZ4y5XtbLWM6SD2PwZvoFIznrswO4IMTLgj03rre1PliC1mUwAqJFLlP0VwceEnfB328sVqeyNP7Th/Ym/Aaze1S/S5vTplISMCIDBwCCdRyCDuxPke1bWzTOS8kJ4PwiW8uFggXLMcZ8gPNifIAb1Jec7S1swLK1AkmG1xcNuc9zGnkgH6WN9gufrZcqc2rYWVwsQBupZSqyAfUjCrlwx3OWzgeoye28Zt11EufMkfzJ/38am3URx3e3wxAdu1dvhcXUjKEeIbg+o/niuYF3rZjsxINBOAe3z8t/Ssq11pm96UakBBI743A+BPkfhXY4JxHpxgnf+VR1YenlcYxtjHY/nXQjk02w/ax/rVcv4tP6mfBOPeLZsfEZFc/2mcVMsUCltWl3IPnuoH8qjlve6FZq1+LTl40Y9skAfYN6nx9ZRTySatculKV2OUpSlApSuzwzj8cUYRrO2mIJOuQSajk5wdLgbdu1Bxql3FvZ80HD0uurqfETyQ6d41mzpYnPrgdh3PpXHtJIbi9QyrHbwM6awurQqKBqAySfEAftarDbnywuLi8hkTpR3EbRG4MjsrCMFY2EWnCdywx9veg4XCPZ3FM3DwZZB75DNK+NHhMYUgLkdjq881EL/AIJPCqtLDJGr/UZkYBvPYkem9WNwHmm1jk4SXnQC3t7hJT4sIzBAAdvMg/dWOPmm3toYI5br31vfVuSwDnpxjzOvcNnxafiftCA3PLlzGUElvMhlIVNUbDUT2UbbsfTvXR4PyBeXEyxdF4tWvxyo6qNH1snT64HzOKmvF+bIBKmia2eJ72C4JV7hpFCuHMjLJlY8KukhfXYCufw7nVRx1ppLljbapFUlnKBWTC+HyXIHl8fjQQZOEOLlbeUNG5kSMhlIK6yozpOD2YGpJx3ky1tpxbi8klm6sUbxrbtqAfSSVOSGYKwIUdycVxnZY+IIWnWZVniYzAsQQGRi2W3OBt/27VYHM/M0U1zFIOIwvAlzbSiAREMoVkDMZMZIALN8qCAXvK8pnlS2huJY0k6YYxMGzsQGXHhbfscbYOBWrFy5ctK0K28plTdkCNqUepGNhv3PepvxnmyL3biYguMSTXaSRaCysyARZYEYwPCfurrz82W8l5ORcWxt5orZJRIZVL6Opko6DOpc9iN8jcYoIFb8hXb20tx0mAibQUKvrYg6WKrp7Lvk520n0rlngdx0ev0ZOj36mhtHpnVjGM+fapynG7Z7XiNtFdtEHmEkDStLlkGksob63iKtsdyGGc5NdLjHOlu0DS27241WhgMMjXAkHhI6SxL9Gd8ANt88UEF4ryyVaNbZLiUmBZ3DQspGdiwGN4xt4u3xNcziPCJrcgTxSRFhlQ6lcj1GasyLnC2WdXWdRp4UIAw1bTBshBt9bzqKczccSfhvD06vUmi6wkBJLLlhpyT38IHn5UETrqXn0dtGF+vOMf8AbqIx9rAfdXLrcWFmMQ3OlCw+1ioH+prPyXUaeKbrJYWJnmUD6kYCL9nn9pyftrr8Q4rpHTjyTjHz/IV7tCIQqKNz3P31pw2TMcnwJ6n/AHvXLvbq1ps2sXTQzSsBpBIUb/LeoZakySNI25JzXa5tvwqLFH2bc+pHqa5llHgDFa49TbO91MeRLroTSTdjHbzkfM6EH/7MKjNw2snJ8I3Y/wAvmf8Afx3hddOJl/SkXSP/AJxsf4oK58+wAHzPzNQlrTydgo+AHzrfVAPCP0dvzP31p2EeXLeSDP2nYfnW4iHv3pSPipvWx1gu2NTHsv8A/R9BXiSTSBsCx2A/mfgKyWtqQcnxE7kn/fb4VFCWNhuxyx7/AG1kkb/hj8HU/fW5PESo9RWjcjELj4A/cR/KqxatWV8wqP8AE4H3A1m4muFQbYGwXzG3c/OtMSbR/Bif4YrJcxkAE+ZOP/qtcZ+UZZX8a16UpXQ5ylKUClKUClKUClKUClKUClKUClKUClKUClKUCuxwn6pPckhR8lGf9Wrj11LLiSJGFIORk9h5/b6Vj5pbj018VkvbchP0w+37Nic16aRRk5MmPM5x9nrXPTiK6snPn5Dz29fjWPiHEA0ZVMgn1GP9KwmGX06Lnj9uFdTmWZmPbOB9lbtula9taae+K3Y2Aray/DKWfLJck5QY/Q1ee2WNYH+Jr7cOWfIOBpUfHb/ya+aRUcanlPt1bLh4EAJ+s51fZ2H5/bWO5j6a627fxPwHzrdPGocjwthQABgeX21ybu8Msut9lX6i+nxPxqkxyt7ieWMmmW2Qkl3+s3l6DyX/AH51lkbHasYvU9DXhrlT61PHL6OWP22Y+J4GDvXySYOrD1Vh/CtAsPjXqOYA+dOF+kc40o5dxjyz/Gtl3J7msBgGokdqzE7CtJLtS2ar5SlK2YlKUoFKUoFKUoFKUoFKUoFKUoFKUoFKUoFKUoFKUoFKUoFKUoFKUoFKUoFKUoFKUoFKUoFKUoFKUoFKUoFKUoFKUoFKUoFKUoFKUoFKUoFKUoFKUoFKUoFKUoFKUoFKUoFKUoFKUoFKUoFKUoP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2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F7386BEE-F210-B958-84A4-EC768EB78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2B322D44-4B13-8A25-8F54-C035ED39A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7453"/>
            <a:ext cx="1676400" cy="10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560" y="44450"/>
            <a:ext cx="1573513" cy="11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hanna\Downloads\DDMA BOOK PICS\hazards outside the buil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384727"/>
            <a:ext cx="5334000" cy="42330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2B3A9801-48D8-0095-21CF-B3AAB64B1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logo with text on it&#10;&#10;AI-generated content may be incorrect.">
            <a:extLst>
              <a:ext uri="{FF2B5EF4-FFF2-40B4-BE49-F238E27FC236}">
                <a16:creationId xmlns:a16="http://schemas.microsoft.com/office/drawing/2014/main" id="{2F1C0695-E8A4-3D15-2B1A-FD7BB9DA3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7453"/>
            <a:ext cx="1676400" cy="10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560" y="44450"/>
            <a:ext cx="1573513" cy="11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4724400" cy="22860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Open Sans"/>
              </a:rPr>
              <a:t>Risk  Analysis</a:t>
            </a:r>
          </a:p>
        </p:txBody>
      </p:sp>
      <p:pic>
        <p:nvPicPr>
          <p:cNvPr id="3" name="Picture 2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A6970D3F-8346-9DE2-9E61-5BA9EAC4F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logo with text on it&#10;&#10;AI-generated content may be incorrect.">
            <a:extLst>
              <a:ext uri="{FF2B5EF4-FFF2-40B4-BE49-F238E27FC236}">
                <a16:creationId xmlns:a16="http://schemas.microsoft.com/office/drawing/2014/main" id="{FD018521-835B-7C97-09A5-9E845F012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7453"/>
            <a:ext cx="1676400" cy="10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560" y="44450"/>
            <a:ext cx="1573513" cy="11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271962" y="2133600"/>
            <a:ext cx="2590800" cy="36576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Open Sans"/>
              </a:rPr>
              <a:t>Group Activity:    Risk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1" y="990600"/>
            <a:ext cx="9199378" cy="58674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400" dirty="0">
                <a:latin typeface="Open Sans"/>
              </a:rPr>
              <a:t>Write answers to following questions on Chart Paper</a:t>
            </a:r>
          </a:p>
          <a:p>
            <a:pPr algn="just">
              <a:buNone/>
            </a:pPr>
            <a:r>
              <a:rPr lang="en-US" sz="2400" u="sng" dirty="0">
                <a:latin typeface="Open Sans"/>
              </a:rPr>
              <a:t>“Suppose your village or town is prone to following Hazard” </a:t>
            </a:r>
          </a:p>
          <a:p>
            <a:pPr algn="just">
              <a:buNone/>
            </a:pPr>
            <a:r>
              <a:rPr lang="en-US" sz="2400" dirty="0">
                <a:latin typeface="Open Sans"/>
              </a:rPr>
              <a:t>Group 1: Flood </a:t>
            </a:r>
          </a:p>
          <a:p>
            <a:pPr algn="just">
              <a:buNone/>
            </a:pPr>
            <a:r>
              <a:rPr lang="en-US" sz="2400" dirty="0">
                <a:latin typeface="Open Sans"/>
              </a:rPr>
              <a:t>Group 2: Landslide</a:t>
            </a:r>
          </a:p>
          <a:p>
            <a:pPr algn="just">
              <a:buNone/>
            </a:pPr>
            <a:r>
              <a:rPr lang="en-US" sz="2400" dirty="0">
                <a:latin typeface="Open Sans"/>
              </a:rPr>
              <a:t>Group 3: Cyclone</a:t>
            </a:r>
          </a:p>
          <a:p>
            <a:pPr algn="just">
              <a:buNone/>
            </a:pPr>
            <a:r>
              <a:rPr lang="en-US" sz="2400" dirty="0">
                <a:latin typeface="Open Sans"/>
              </a:rPr>
              <a:t>Group 4: Fire</a:t>
            </a:r>
          </a:p>
          <a:p>
            <a:pPr algn="just">
              <a:buNone/>
            </a:pPr>
            <a:r>
              <a:rPr lang="en-US" sz="2400" dirty="0">
                <a:latin typeface="Open Sans"/>
              </a:rPr>
              <a:t>Group 5: Earthquake</a:t>
            </a:r>
          </a:p>
          <a:p>
            <a:pPr algn="just">
              <a:buNone/>
            </a:pPr>
            <a:r>
              <a:rPr lang="en-US" sz="2400" dirty="0">
                <a:latin typeface="Open Sans"/>
              </a:rPr>
              <a:t>Group 6: Drought</a:t>
            </a:r>
          </a:p>
          <a:p>
            <a:pPr algn="just">
              <a:buNone/>
            </a:pPr>
            <a:r>
              <a:rPr lang="en-US" sz="2400" dirty="0">
                <a:latin typeface="Open Sans"/>
              </a:rPr>
              <a:t>Q1: What do you think are the risks for your village or town due to above hazard</a:t>
            </a:r>
          </a:p>
          <a:p>
            <a:pPr algn="just">
              <a:buNone/>
            </a:pPr>
            <a:r>
              <a:rPr lang="en-US" sz="2400" dirty="0">
                <a:latin typeface="Open Sans"/>
              </a:rPr>
              <a:t>Q2: Which groups of people in your village or town would potentially be at the greatest risk of being harmed?</a:t>
            </a:r>
          </a:p>
          <a:p>
            <a:pPr algn="just">
              <a:buNone/>
            </a:pPr>
            <a:r>
              <a:rPr lang="en-US" sz="2400" dirty="0">
                <a:latin typeface="Open Sans"/>
              </a:rPr>
              <a:t>Q3: What should people in the community do to prepare themselves so that they reduce the risk of harm?</a:t>
            </a:r>
          </a:p>
        </p:txBody>
      </p:sp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58D82D6B-B763-792C-8DEB-1E9E18A0A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0CE2312D-193C-B7C5-016B-4FDE8BEFB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7453"/>
            <a:ext cx="1676400" cy="10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560" y="44450"/>
            <a:ext cx="1573513" cy="11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4267200" cy="28956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Open Sans"/>
              </a:rPr>
              <a:t>Vulnerability Analysis</a:t>
            </a:r>
          </a:p>
        </p:txBody>
      </p:sp>
      <p:pic>
        <p:nvPicPr>
          <p:cNvPr id="3" name="Picture 2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DE915BCB-29F6-C62C-352C-4EA901F42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logo with text on it&#10;&#10;AI-generated content may be incorrect.">
            <a:extLst>
              <a:ext uri="{FF2B5EF4-FFF2-40B4-BE49-F238E27FC236}">
                <a16:creationId xmlns:a16="http://schemas.microsoft.com/office/drawing/2014/main" id="{30470D5B-7686-FB86-CC44-E8C81B3BC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7453"/>
            <a:ext cx="1676400" cy="10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560" y="44450"/>
            <a:ext cx="1573513" cy="11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790908" y="1752600"/>
            <a:ext cx="2790492" cy="31242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Open Sans"/>
              </a:rPr>
              <a:t>Vulnerable   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1" y="1447800"/>
            <a:ext cx="7419088" cy="4572000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400" dirty="0">
                <a:latin typeface="Open Sans"/>
              </a:rPr>
              <a:t>Vulnerable Classrooms in school</a:t>
            </a:r>
          </a:p>
          <a:p>
            <a:pPr algn="just"/>
            <a:r>
              <a:rPr lang="en-US" sz="2400" dirty="0">
                <a:latin typeface="Open Sans"/>
              </a:rPr>
              <a:t>Drinking water taps in vulnerable pockets in school</a:t>
            </a:r>
          </a:p>
          <a:p>
            <a:pPr algn="just"/>
            <a:r>
              <a:rPr lang="en-US" sz="2400" dirty="0">
                <a:latin typeface="Open Sans"/>
              </a:rPr>
              <a:t>Main switch board &amp; electrical wires</a:t>
            </a:r>
          </a:p>
          <a:p>
            <a:pPr algn="just"/>
            <a:r>
              <a:rPr lang="en-US" sz="2400" dirty="0">
                <a:latin typeface="Open Sans"/>
              </a:rPr>
              <a:t>If school is in hilly area (slopes) then vulnerability to be decided based upon the soil condition</a:t>
            </a:r>
          </a:p>
          <a:p>
            <a:pPr algn="just"/>
            <a:r>
              <a:rPr lang="en-US" sz="2400" dirty="0">
                <a:latin typeface="Open Sans"/>
              </a:rPr>
              <a:t>Low lying areas within the premises</a:t>
            </a:r>
          </a:p>
          <a:p>
            <a:pPr algn="just"/>
            <a:r>
              <a:rPr lang="en-US" sz="2400" dirty="0">
                <a:latin typeface="Open Sans"/>
              </a:rPr>
              <a:t>Kitchen area</a:t>
            </a:r>
          </a:p>
          <a:p>
            <a:pPr algn="just"/>
            <a:r>
              <a:rPr lang="en-US" sz="2400" dirty="0">
                <a:latin typeface="Open Sans"/>
              </a:rPr>
              <a:t>Chemistry Lab</a:t>
            </a:r>
          </a:p>
          <a:p>
            <a:pPr algn="just"/>
            <a:r>
              <a:rPr lang="en-US" sz="2400" dirty="0">
                <a:latin typeface="Open Sans"/>
              </a:rPr>
              <a:t>Swimming Pool</a:t>
            </a:r>
          </a:p>
          <a:p>
            <a:pPr algn="just"/>
            <a:r>
              <a:rPr lang="en-US" sz="2400" dirty="0">
                <a:latin typeface="Open Sans"/>
              </a:rPr>
              <a:t>Transformer, Generator etc</a:t>
            </a:r>
          </a:p>
          <a:p>
            <a:pPr algn="just"/>
            <a:r>
              <a:rPr lang="en-US" sz="2400" dirty="0">
                <a:latin typeface="Open Sans"/>
              </a:rPr>
              <a:t>Library</a:t>
            </a:r>
          </a:p>
          <a:p>
            <a:pPr algn="ctr">
              <a:buFont typeface="Wingdings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2E33747D-03DD-60FD-D5E0-DE066FC63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725BCC20-0253-D919-E1F9-7276EF9C5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7453"/>
            <a:ext cx="1676400" cy="10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560" y="44450"/>
            <a:ext cx="1573513" cy="11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685800" y="1676400"/>
            <a:ext cx="2971800" cy="31242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Open Sans"/>
              </a:rPr>
              <a:t>Vulnerable  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447800"/>
            <a:ext cx="6863516" cy="457200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>
                <a:latin typeface="Open Sans"/>
              </a:rPr>
              <a:t>Children in age group 5 to 10 Yrs</a:t>
            </a:r>
          </a:p>
          <a:p>
            <a:pPr algn="just"/>
            <a:endParaRPr lang="en-US" sz="2400" b="1" dirty="0">
              <a:latin typeface="Open Sans"/>
            </a:endParaRPr>
          </a:p>
          <a:p>
            <a:pPr algn="just"/>
            <a:r>
              <a:rPr lang="en-US" sz="2400" b="1" dirty="0">
                <a:latin typeface="Open Sans"/>
              </a:rPr>
              <a:t>Children in age group 11 to 15 yrs</a:t>
            </a:r>
          </a:p>
          <a:p>
            <a:pPr algn="just"/>
            <a:endParaRPr lang="en-US" sz="2400" b="1" dirty="0">
              <a:latin typeface="Open Sans"/>
            </a:endParaRPr>
          </a:p>
          <a:p>
            <a:pPr algn="just"/>
            <a:r>
              <a:rPr lang="en-US" sz="2400" b="1" dirty="0">
                <a:latin typeface="Open Sans"/>
              </a:rPr>
              <a:t>Children in age group 16 to 18 yrs</a:t>
            </a:r>
          </a:p>
          <a:p>
            <a:pPr algn="just"/>
            <a:endParaRPr lang="en-US" sz="2400" b="1" dirty="0">
              <a:latin typeface="Open Sans"/>
            </a:endParaRPr>
          </a:p>
          <a:p>
            <a:pPr algn="just"/>
            <a:r>
              <a:rPr lang="en-US" sz="2400" b="1" dirty="0">
                <a:latin typeface="Open Sans"/>
              </a:rPr>
              <a:t>Girl Students</a:t>
            </a:r>
          </a:p>
          <a:p>
            <a:pPr algn="just"/>
            <a:endParaRPr lang="en-US" sz="2400" b="1" dirty="0">
              <a:latin typeface="Open Sans"/>
            </a:endParaRPr>
          </a:p>
          <a:p>
            <a:pPr algn="just"/>
            <a:r>
              <a:rPr lang="en-US" sz="2400" b="1" dirty="0">
                <a:latin typeface="Open Sans"/>
              </a:rPr>
              <a:t>Special Needs Students</a:t>
            </a:r>
          </a:p>
          <a:p>
            <a:pPr algn="ctr">
              <a:buFont typeface="Wingdings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4EF3CAC9-68FA-2E69-2B91-99F22E163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787EC8C2-5969-8368-1FB6-F3F026D7D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7453"/>
            <a:ext cx="1676400" cy="10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560" y="44450"/>
            <a:ext cx="1573513" cy="11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62" y="1828800"/>
            <a:ext cx="3995238" cy="32766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Open Sans"/>
              </a:rPr>
              <a:t>Vulnerabilities Outside School Campus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00200"/>
            <a:ext cx="6781800" cy="4876800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Open Sans"/>
              </a:rPr>
              <a:t>Visibility of School Zones by use of flashing lights or prominent signage</a:t>
            </a:r>
          </a:p>
          <a:p>
            <a:pPr algn="just"/>
            <a:r>
              <a:rPr lang="en-US" sz="2400" dirty="0">
                <a:latin typeface="Open Sans"/>
              </a:rPr>
              <a:t>School Zone locations available for GPS users</a:t>
            </a:r>
          </a:p>
          <a:p>
            <a:pPr algn="just"/>
            <a:r>
              <a:rPr lang="en-US" sz="2400" dirty="0">
                <a:latin typeface="Open Sans"/>
              </a:rPr>
              <a:t>School Zone signage are correctly installed &amp; appropriately visible from all access points</a:t>
            </a:r>
          </a:p>
          <a:p>
            <a:pPr algn="just"/>
            <a:r>
              <a:rPr lang="en-US" sz="2400" dirty="0">
                <a:latin typeface="Open Sans"/>
              </a:rPr>
              <a:t>Flashing lights (caution) at school zones</a:t>
            </a:r>
          </a:p>
          <a:p>
            <a:pPr algn="just"/>
            <a:r>
              <a:rPr lang="en-US" sz="2400" dirty="0">
                <a:latin typeface="Open Sans"/>
              </a:rPr>
              <a:t>Parking &amp; Stopping restrictions/guidelines</a:t>
            </a:r>
          </a:p>
          <a:p>
            <a:pPr algn="just"/>
            <a:r>
              <a:rPr lang="en-US" sz="2400" dirty="0">
                <a:latin typeface="Open Sans"/>
              </a:rPr>
              <a:t>Publicize/inform the infringements in school z</a:t>
            </a:r>
            <a:r>
              <a:rPr lang="en-US" sz="2400" dirty="0"/>
              <a:t>one</a:t>
            </a:r>
          </a:p>
          <a:p>
            <a:pPr algn="just">
              <a:buFont typeface="Wingdings" pitchFamily="2" charset="2"/>
              <a:buChar char="Ø"/>
            </a:pPr>
            <a:endParaRPr lang="en-US" b="1" dirty="0"/>
          </a:p>
          <a:p>
            <a:pPr marL="514350" indent="-514350" algn="ctr">
              <a:buFont typeface="Wingdings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  <a:p>
            <a:pPr marL="514350" indent="-514350" algn="ctr">
              <a:buFont typeface="Wingdings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  <a:p>
            <a:pPr marL="514350" indent="-514350" algn="ctr">
              <a:buFont typeface="Wingdings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  <a:p>
            <a:pPr marL="514350" indent="-514350" algn="ctr">
              <a:buFont typeface="Wingdings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C91995EC-F5B8-57A9-4533-6A6F4D4E2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91685CD3-C274-CC9D-2C82-E59EC4B04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09800"/>
            <a:ext cx="3581400" cy="27432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Open Sans"/>
              </a:rPr>
              <a:t>Capacity Analysis</a:t>
            </a:r>
          </a:p>
        </p:txBody>
      </p:sp>
      <p:pic>
        <p:nvPicPr>
          <p:cNvPr id="3" name="Picture 2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BF13DEFD-29DE-0E9A-8323-ACAFCA131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logo with text on it&#10;&#10;AI-generated content may be incorrect.">
            <a:extLst>
              <a:ext uri="{FF2B5EF4-FFF2-40B4-BE49-F238E27FC236}">
                <a16:creationId xmlns:a16="http://schemas.microsoft.com/office/drawing/2014/main" id="{E28E446C-BB64-D848-D15F-4F31A5AF5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7453"/>
            <a:ext cx="1676400" cy="10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560" y="44450"/>
            <a:ext cx="1573513" cy="11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790908" y="1905000"/>
            <a:ext cx="3095292" cy="38862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Open Sans"/>
              </a:rPr>
              <a:t>Inside Resources</a:t>
            </a:r>
            <a:endParaRPr lang="en-US" sz="4000" dirty="0">
              <a:solidFill>
                <a:srgbClr val="002060"/>
              </a:solidFill>
              <a:latin typeface="Ope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219200"/>
            <a:ext cx="7010400" cy="54102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600" b="1" dirty="0">
                <a:latin typeface="Open Sans"/>
              </a:rPr>
              <a:t>List of skilled human resources (teachers/staff/students) </a:t>
            </a:r>
          </a:p>
          <a:p>
            <a:pPr algn="just"/>
            <a:r>
              <a:rPr lang="en-US" sz="2600" b="1" dirty="0">
                <a:latin typeface="Open Sans"/>
              </a:rPr>
              <a:t>Having knowledge of first aid, search rescue, fire safety etc.</a:t>
            </a:r>
          </a:p>
          <a:p>
            <a:pPr algn="just"/>
            <a:r>
              <a:rPr lang="en-US" sz="2600" b="1" dirty="0">
                <a:latin typeface="Open Sans"/>
              </a:rPr>
              <a:t>Disaster Management Plan</a:t>
            </a:r>
          </a:p>
          <a:p>
            <a:pPr algn="just"/>
            <a:r>
              <a:rPr lang="en-US" sz="2600" b="1" dirty="0">
                <a:latin typeface="Open Sans"/>
              </a:rPr>
              <a:t>4 Types of maps</a:t>
            </a:r>
          </a:p>
          <a:p>
            <a:pPr algn="just"/>
            <a:r>
              <a:rPr lang="en-US" sz="2600" b="1" dirty="0">
                <a:latin typeface="Open Sans"/>
              </a:rPr>
              <a:t>D.M. Teams</a:t>
            </a:r>
          </a:p>
          <a:p>
            <a:pPr algn="just"/>
            <a:r>
              <a:rPr lang="en-US" sz="2600" b="1" dirty="0">
                <a:latin typeface="Open Sans"/>
              </a:rPr>
              <a:t>Safety Signage (Emergency, Mandatory, Prohibitory, Warning)</a:t>
            </a:r>
          </a:p>
          <a:p>
            <a:pPr algn="just"/>
            <a:r>
              <a:rPr lang="en-US" sz="2600" b="1" dirty="0">
                <a:latin typeface="Open Sans"/>
              </a:rPr>
              <a:t>Annual Preparedness Activity Calendar</a:t>
            </a:r>
          </a:p>
          <a:p>
            <a:pPr algn="just"/>
            <a:r>
              <a:rPr lang="en-US" sz="2600" b="1" dirty="0">
                <a:latin typeface="Open Sans"/>
              </a:rPr>
              <a:t>D.M. Lab</a:t>
            </a:r>
          </a:p>
          <a:p>
            <a:pPr algn="just"/>
            <a:r>
              <a:rPr lang="en-US" sz="2600" b="1" dirty="0">
                <a:latin typeface="Open Sans"/>
              </a:rPr>
              <a:t>D.M. Club</a:t>
            </a:r>
          </a:p>
          <a:p>
            <a:pPr algn="just"/>
            <a:r>
              <a:rPr lang="en-US" sz="2600" b="1" dirty="0">
                <a:latin typeface="Open Sans"/>
              </a:rPr>
              <a:t>Open Space in the school premises</a:t>
            </a:r>
          </a:p>
          <a:p>
            <a:pPr algn="just"/>
            <a:r>
              <a:rPr lang="en-US" sz="2600" b="1" dirty="0">
                <a:latin typeface="Open Sans"/>
              </a:rPr>
              <a:t>Open verandas, roof tops</a:t>
            </a:r>
          </a:p>
          <a:p>
            <a:pPr algn="just"/>
            <a:r>
              <a:rPr lang="en-US" sz="2600" b="1" dirty="0">
                <a:latin typeface="Open Sans"/>
              </a:rPr>
              <a:t>Stairs, lifts</a:t>
            </a:r>
          </a:p>
          <a:p>
            <a:pPr algn="ctr">
              <a:buFont typeface="Wingdings" pitchFamily="2" charset="2"/>
              <a:buChar char="Ø"/>
            </a:pPr>
            <a:endParaRPr lang="en-US" sz="2800" b="1" dirty="0"/>
          </a:p>
          <a:p>
            <a:pPr algn="ctr">
              <a:buFont typeface="Wingdings" pitchFamily="2" charset="2"/>
              <a:buChar char="Ø"/>
            </a:pPr>
            <a:endParaRPr lang="en-US" sz="2800" b="1" dirty="0"/>
          </a:p>
          <a:p>
            <a:pPr algn="ctr">
              <a:buFont typeface="Wingdings" pitchFamily="2" charset="2"/>
              <a:buChar char="Ø"/>
            </a:pPr>
            <a:endParaRPr lang="en-US" sz="2800" b="1" dirty="0"/>
          </a:p>
          <a:p>
            <a:pPr algn="ctr">
              <a:buFont typeface="Wingdings" pitchFamily="2" charset="2"/>
              <a:buChar char="Ø"/>
            </a:pPr>
            <a:endParaRPr lang="en-US" sz="2800" b="1" dirty="0"/>
          </a:p>
          <a:p>
            <a:pPr algn="ctr">
              <a:buFont typeface="Wingdings" pitchFamily="2" charset="2"/>
              <a:buChar char="Ø"/>
            </a:pPr>
            <a:endParaRPr lang="en-US" sz="2800" b="1" dirty="0">
              <a:solidFill>
                <a:srgbClr val="C00000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en-US" sz="2800" b="1" dirty="0">
              <a:solidFill>
                <a:srgbClr val="C00000"/>
              </a:solidFill>
            </a:endParaRPr>
          </a:p>
          <a:p>
            <a:pPr algn="ctr">
              <a:buNone/>
            </a:pP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68F9D103-0D00-7513-1AC6-560B41861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503E7DF8-DEDE-59D3-874A-1E9F6BAF0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7453"/>
            <a:ext cx="1676400" cy="10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560" y="44450"/>
            <a:ext cx="1573513" cy="11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609600" y="1524000"/>
            <a:ext cx="3124200" cy="34290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Open Sans"/>
              </a:rPr>
              <a:t>Inside Resources</a:t>
            </a:r>
            <a:endParaRPr lang="en-US" sz="4000" dirty="0">
              <a:solidFill>
                <a:srgbClr val="002060"/>
              </a:solidFill>
              <a:latin typeface="Ope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524000"/>
            <a:ext cx="7086600" cy="518160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>
                <a:latin typeface="Open Sans"/>
              </a:rPr>
              <a:t>D.M. Kit</a:t>
            </a:r>
          </a:p>
          <a:p>
            <a:pPr algn="just"/>
            <a:r>
              <a:rPr lang="en-US" sz="2400" b="1" dirty="0">
                <a:latin typeface="Open Sans"/>
              </a:rPr>
              <a:t>Stretchers</a:t>
            </a:r>
          </a:p>
          <a:p>
            <a:pPr algn="just"/>
            <a:r>
              <a:rPr lang="en-US" sz="2400" b="1" dirty="0">
                <a:latin typeface="Open Sans"/>
              </a:rPr>
              <a:t>Fire Extinguishers</a:t>
            </a:r>
          </a:p>
          <a:p>
            <a:pPr algn="just"/>
            <a:r>
              <a:rPr lang="en-US" sz="2400" b="1" dirty="0">
                <a:latin typeface="Open Sans"/>
              </a:rPr>
              <a:t>Ladders</a:t>
            </a:r>
          </a:p>
          <a:p>
            <a:pPr algn="just"/>
            <a:r>
              <a:rPr lang="en-US" sz="2400" b="1" dirty="0">
                <a:latin typeface="Open Sans"/>
              </a:rPr>
              <a:t>Thick Ropes</a:t>
            </a:r>
          </a:p>
          <a:p>
            <a:pPr algn="just"/>
            <a:r>
              <a:rPr lang="en-US" sz="2400" b="1" dirty="0">
                <a:latin typeface="Open Sans"/>
              </a:rPr>
              <a:t>Torch</a:t>
            </a:r>
          </a:p>
          <a:p>
            <a:pPr algn="just"/>
            <a:r>
              <a:rPr lang="en-US" sz="2400" b="1" dirty="0">
                <a:latin typeface="Open Sans"/>
              </a:rPr>
              <a:t>Communication System</a:t>
            </a:r>
          </a:p>
          <a:p>
            <a:pPr algn="just"/>
            <a:r>
              <a:rPr lang="en-US" sz="2400" b="1" dirty="0">
                <a:latin typeface="Open Sans"/>
              </a:rPr>
              <a:t>First Aid Box</a:t>
            </a:r>
          </a:p>
          <a:p>
            <a:pPr algn="just"/>
            <a:r>
              <a:rPr lang="en-US" sz="2400" b="1" dirty="0">
                <a:latin typeface="Open Sans"/>
              </a:rPr>
              <a:t>Temporary Shelters (Tents/Tarpaulins)</a:t>
            </a:r>
          </a:p>
          <a:p>
            <a:pPr algn="just"/>
            <a:r>
              <a:rPr lang="en-US" sz="2400" b="1" dirty="0">
                <a:latin typeface="Open Sans"/>
              </a:rPr>
              <a:t>Lab Safety Equipments (PPE)</a:t>
            </a:r>
          </a:p>
          <a:p>
            <a:pPr algn="ctr">
              <a:buFont typeface="Wingdings" pitchFamily="2" charset="2"/>
              <a:buChar char="Ø"/>
            </a:pPr>
            <a:endParaRPr lang="en-US" sz="2800" b="1" dirty="0">
              <a:solidFill>
                <a:srgbClr val="C00000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en-US" sz="2800" b="1" dirty="0">
              <a:solidFill>
                <a:srgbClr val="C00000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en-US" sz="2800" b="1" dirty="0">
              <a:solidFill>
                <a:srgbClr val="C00000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en-US" sz="2800" b="1" dirty="0">
              <a:solidFill>
                <a:srgbClr val="C00000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en-US" sz="2800" b="1" dirty="0">
              <a:solidFill>
                <a:srgbClr val="C00000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en-US" sz="2800" b="1" dirty="0">
              <a:solidFill>
                <a:srgbClr val="C00000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5086CE22-9E34-0C12-4B2D-3352682C8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D0DDCA09-A1D8-C2A0-E45A-B9C5132E5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7453"/>
            <a:ext cx="1676400" cy="10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560" y="44450"/>
            <a:ext cx="1573513" cy="11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4419600" cy="12192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Open Sans"/>
              </a:rPr>
              <a:t>Hazard Category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10200" y="1905000"/>
            <a:ext cx="5949116" cy="3276600"/>
          </a:xfrm>
        </p:spPr>
        <p:txBody>
          <a:bodyPr>
            <a:noAutofit/>
          </a:bodyPr>
          <a:lstStyle/>
          <a:p>
            <a:pPr algn="ctr"/>
            <a:endParaRPr lang="en-US" sz="48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Open Sans"/>
              </a:rPr>
              <a:t>Natural origin hazards</a:t>
            </a:r>
          </a:p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Open Sans"/>
              </a:rPr>
              <a:t>Man Made hazards</a:t>
            </a:r>
          </a:p>
          <a:p>
            <a:pPr algn="ctr"/>
            <a:endParaRPr lang="en-US" sz="4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4800" b="1" dirty="0"/>
              <a:t>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89090" name="AutoShape 2" descr="data:image/jpeg;base64,/9j/4AAQSkZJRgABAQAAAQABAAD/2wCEAAkGBhQSERUUEhQWFRUVGBYVGBcYGBccHBocGBwYFR4VHRgaHCYfGBwjGRgcHy8iJScqLC0sGh8xNTAqNSYrLCkBCQoKDgwOGg8PGiwkHyQtLiwpLCwpLCksLCksKSwsLCwsLCksKSksLCksLCksLCwsLCwsLCwpLCwsLCwsLCwpLP/AABEIALEBHAMBIgACEQEDEQH/xAAcAAEAAgMBAQEAAAAAAAAAAAAABgcDBAUCAQj/xABGEAACAQMCBAMEBgYIBQQDAAABAgMABBESIQUGEzEiQVEHFGFxIzKBkbLRQlRyk6HBFRYlM1JzsfAkNWKC4RdDkvFTosL/xAAZAQEAAwEBAAAAAAAAAAAAAAAAAQIDBAX/xAAhEQEBAAICAgIDAQAAAAAAAAAAAQIREiEDMUFRIkJhBP/aAAwDAQACEQMRAD8ArulKUClKUClKUClKUClKUClKUClKUClKUClKUClKtzkzly2ksoHkgidmU5ZkUk+Nhkkj0FEW6VHimKvj+qNn+qwfu1/Kvv8AVCz/AFaH92v5URyUNimKvocoWf6rD+7X8q9DlCz/AFWD92v5UNqDxTFX8OULP9Vg/dr+VehyfZfqsH7tPyonb8/4piv0B/U+y/VYP3aflXk8oWX6rB+7X8qG1A4pir+/qhZfqsH7tfyp/VCy/VYP3aflUG1A4pir7PKFn+qwfu1/Kvn9ULP9Vg/dr+VSbULilX0OUrP9Vg/dr+VQr2qcGggitzDDHGWeQEooXICqQDjvQ2rqlKUSUpSg24eETMgdYnKESMGAONMWC7Z9FyMnyzW5FydesAy2k5BAIIjfBB3BG1YxzLcCLoiTEYjaHSFT6jsHZc6c+JgCTnJx3qX8t8Yn/obiDdaXVG1uEbqPlBqUYU5yoxtgUELvuBTwxrJLEyIzOilsDLISrLjOQQQRuPKtGrW4bNFJw/ha3UPvHXuZoyXkcYMkrgyHG7tv5n188Y8W3JtlAtzLIsbql40AEzzBY4xg4+iBJcg4Bbbt59wqyld67gtYuJaV+ktBMnfUPo206hnZvDkjPfw1PLn2a2+J4AmLh5Xlg8TeG3WSFSMasHZ2GTk/dQVLSrLvOD2cUV1dxWfvKrdm1SEPJpRUUAudJLEswPfbxLj47VzyhYwS37NCZEhtobhYjI4KM/UzFqBzvpHfJANBWs3CZUhSdkIilLKj7YYrkEAZzsQe4pFwmVoHnVCYo2CM+2AzYwMZzvqHl51ZtpwyK+teFxsvSikubtumrHZV60nTDd/0cZ74rW4sU/oa96dobULdRppy51aXjGrx9jjY422oKwr7HGWIVQSSQAB3JOwA+OamvI3LMN9byx6B145rdteWz0XdUcYzjwqGbOM712ON8sWUcbXUUf0Nx7mtsNT+FpHcSfpZyEXO5ODQQW55XuYxMXhZfd9HVyV8Gv6ud9858s1rcU4TLbSdOdDG4AbScE4PY7EirO49ZLFFxxEzpHuWMszHcIxyzksdye5qNe1//mTf5UP+hoIXSlKBV3cg/wDL7f8AZb8b1SNXjyCP7Pt/2W/G9SrkkAFfcV6C16C0VeAtegK9haYqE6edNfQa+O2K047xtWCAAcAb+vlg1FqdNp3x3oGrg8zcX6KksVxggAnvn5dt6iZ5xZCiBvC2nJB3C7g7nYEmq8luKw5bkZwDk1nBqDcM4viRtJ1GQgnB2Ueuf+7FTS0Hhzvv6gj+B3pjdlmmU15xXpq+YrRR8qvvbH/dW37cn4VqwgKr72yD6G2/bk/CtQmKtpSlFilKUHzNbMXE5EieJZGWOQgugOzFdxkeeCKtPgLpGnBkEEDe8rMsrNEpYgAbasfHPn2FeLLhRit5Dw62hmmF9PFMHRXKRq7qiYY+FNIXJHqfsCu7O6u3jHSaUx2n0w050w7lupnsu+T99dPlK7v7i6aO1uWSWbU7szkBioyS3hO+PPFWFZsqTcXt7COFtKRvHGERgZCpDpg7MgYDw9gWI2zUM9kuf6WXIwdE2R8cdvhQQy5naR2Z2LMxJZickk7kk+projmq66ol94l6ip0w+rcLnOjPpnerGl4WjW9qOJwQ28hvRGioqJqhx9U6T9TVtnP+E+eTp+0m3jS3kVrd0dbgCGX3eOJAhz9EHRj1F0qWBx5b4oIDwvmG4tixgneIv9bS2zH1IOxPx71v8xJd2U88M05LyqpmKuzCQMCQGLAE7GpPydYt/RbS2kEU9ybkJKJFR9MWM4wxACk4yfifTaV3/Don4jfvp1XEcFuYh00lYAghnSJyFdhgDft9uCFNLxucLGomcLCxeIBiAjEk6lx2OSfvroXfGr+5gkaSWeWAFOoSSUByNIPkDnGw+dWPYW8LXk3TspY3eO3Qy+7xHoyNry5gLMEV10kkDyOcd6wwPMLDicESwTSQ3GPBEmGViHZimcZXLY3OnRgfVoKs4dxaWAsYZGjLKUYqcEjvpr63GZjHHEZXMcR1RpnZDucgeR3P31Zl+1uLjhtrJFAsE8FvJK+gBmI1FVL7YUuoB9dZzX3j0bx2t1JeWtvC0E8fuWI4114fOjA+uhQDOR2LbbbBW0/MNw/V1zO3X09XLfX0YC6vXAAxWDiHE5J31zSNI+ANTHJwOwqzuYbK0iia5CxiPiT2qx+FcxR4BmZdvAcZBI7EitznDh1ukcsUluywhrfpSpbxpHEpZFYidX1OGBOcjP8ArQVfwXl+S6ExjKDoRNM+okeFe4GAcn4bVzavO5tJYzxJBbwxWq2bi3dEQFh08kagcsM7nI2IX13oygVens/X+zrf9lvxvVF1fPs8H9m237DfjeiK76pWQJXsLXrTRDGI68yHArPita4PoMn+H2moqdOHxzmCOEAyZ3yBgZyR5f7FcBIL24YPGDHHkldXfuQMDuDjz8qmptlYhnALDtnfTn0zWYy4H/isLdt5NK35h4HcyDBRn3zkb48/XLH47fnFuLcGlUAyAAKOxOCPn8auObjAzgbmuTxRkkVg65yKpz1el+F0q/hEgMgAY4BGAM579sevx9KtfgnFQQEbJbAwceozgnz2qnePcOaC4ODgHtj/AErrcvcbZX7Iy4wFZiun0IJ2GDvitp9xjZ8LlIr7itbhM4aNRnxAAnbGfiB6Z2rd01pKy0xEVXntk/ubb9uT8K1YxWq69sw+itv25PwrUkVZSlKLFKUoJBxLliSK2tJkd5DcJI4RUbMYQqDuCcjxd8CuKnUXxDWNe2oahq+Gf0qtngPEz7twvpXsEKwgtco0qKxQEHBXz21DBxuwPlt55d4rb3jXSscQ2d0eIRHH/tguzDHkC2Xx/wBfwoKqtoJOoEQOJCQoAyrZby8iKkVlyHMJbqKV+i9rA05wCwbCq2gMCPJgCRnB9a5icwyNf+9lyjtN1CwJyoY4K/IISvyqz77jgS/vZve4mjezkNtiVG0kLH4QOwYuuQN80FP3EUgIWQODgYDBs4PbAPl8q+3SSjCyiQHHhDhht8A3l8qtbhfMsDHhUt1NG0ohuUaR2UmOQ9MI0n+HYMMt5nPxrF/SzxRWsdzc211eLdmWNmlBRIwhyHlA8Go505Hdl/w7BVz28sZ0lZELjGCGXUPTH6Qr5KJEfxa0ceupWH37irhHFrReIQyS3H0jw3GEe4WWO3lcx40zYIj1KGA9MDYZwYZ7RuJ9QW0bBC8SyAuLlbh2UkEB3CjsQcZycHy8wiaibVt1dTDO2vLD19WFdfk7lt7yfpCRoQyO2sKSDoxlfrKD39anXL/NUEdpaXbyIbiFRZGMkatDTR5kxnOBCpOfjWzY8YtoOJW8Ec8XQgguWD600a55DJp1Z0khQB9poKhmicBS4YBgCuoEZHwz3HyrYPUR42mR2UEELJrAZQQSoJ8iNtvWrH4RzRDJbcNkvplkeO6lLlypZAVlCMy9wofQc4xsPSsPM/Eithdx3d3DdSTTq9sI3WQoobJfYfRro2x8x50EO49x6S9MaRwhI4EKxQxBmCr3Zs92JwMn4D7ffNHLz2rQRdRperDHMq6SNOvUNAXUc4x3GPlXe5Gu8cPu44LiO2u2eNleRxHmNcZAc9sHV9/xqVXfHoGviRdQdd+HLFDcal0LMWkz4uyE5B3HbbG+CFPT9RTpfWpAxpbUCB6YPYfCsNTnn6/BtLOGaaO4u4zIZJEYPhGJ0oZB9Y9v/ifXJg1Aq+vZ4P7Ntv2G/G9ULV++zof2bbfsN+N6CRrXsV8Ar0TioQ+YrWkOWCj4k/Ibf6kb1llc474HrVd8z35EU5EkpyYwOnjLFtWFX/pON/iAPKqZ3UXwm6nHvqBioIyoyaj9/wC0S0ico74x5gE/6VEvZvw2VmnaQsI+kMnOTlzkJjybAJI8sj1qMcd4FIkjELpUMcFxnbfB2BrDfeq6eM10tROOW9yp6MwY+nY/cd/trkf0t03w2/zzj+FV1bFkYDZwMHqRjDKfPH+IfA/wqcwp1Ihqw2R3GRn4/Cs8urtpjNzTj8cMeppGZsk/Ux3B/wCodu2Dkb71H4eIZOllBztkaQd8kHIXAIzjtuMA9hW5OJIw6gkoXIIyT9Xt5+Wa4bzbN3wN+5/1rpxcuXSf8pcxyoUcurRFyrINjHk+a7DByCD8G9KtVGyM4I+BGDVJ+ziWK5kNpOuchnibbAwMshGM4OA2x30nPere4DrWMxS6i8ZI1Mc61ydMmc+YGMHcEH4VeTTKt4rVce2gfRW3+ZJ+Fassiq29tY+htv8AMk/CtWQqilKVKSlKUHVsuVLuaEzRW8jxLnLgbbd8Du2PgDXThbiCwR2KRFVuV1oFRNcybyf3gOWQZJxkbfCpTwnne2W1tCskEM9rGYyJYJ5G7aS0bRuq+MDcH18sVp8E55gSxVpGxeWy3EduoVsYm04bVjACdsE9l+NBo8B5JhmlsY5FuUM/vAlY9MKTErECIjJ2K4ORUMuogsjqOysyj7CRVi8vc32sQ4Trlx7sLvreFzp6isF7L4sk+WfjUQ4/whY44ZxJqN0ZpNGnGhA5VWJzvqG+MCg6lryK0/D4J7ZJZZ5JZEZQV0hU1jVuBp3AGS3nUfl4DcIkrtC6rAwSUkY0McAKR33yPvFTLg3F7R+HW1vLeNbSRXDTtiORsgMxAyowDg5B3wfKtu/5vs71eJRySm3W4eF4nMbPqESov1V7E9PsSPrD0NBHeB+zi7uJXjZDDojEpLDOzZ0KAD3bDY/ZP287gHAepfxWs4ZNUnTkAwGU75GcEZyPjU7POtmeKdQTMIHsvdupofwvkndcZ2HmMjJqE8t3UVtxKF2l1xRS5MulhqUZGvTuwz6d6DPxzkW6hlfTBL0TM0MTtjxeMome2NW2CQAcjHcVy35euAZgYXBtwGmzj6MHcE7+Y7YqbcY5jtlt74W9y9xLfTKyJ05F6WH1Zy3c9gMb+FNvTY9oHGR7hE2kpccQEMk6kYOmBQBt3AL4I+ANBEuWeR576OaSIeGJSRtnW4GoRLuPF23PqK6V17OpWtLWS2ilkllExmXw6UMbBQBsMHvsSScbdqw8g8YhiF3FcSmFbmAxLJpZgrbjJC79j/DvXXtebLeMcJUTnFrJMZiFkGAW8LYx4srnYZxkigiHC+VLq519CCR9BKtsAFYfoksQNXw719sOUruZ3jit5GeI4kGMaT6HUQAfhUyuOYbO6heFrprUpezXKyCORhKju7A4XBDgNtn0H2byc82s9xctLLGLWV01QTQSMzrGiqJkZPquSuMEbBVOxoIBw/lG7n19K3kfpMUfAGzL3Tc7sPQZNcllIOCMEbEHy+FWhwrnGy93SNGiga3uJZIveIppfC7u6upicHqBWAOonsfXNVxxa9M08spxmSR32BA8TE5Ckkjv2yaDVq/vZ1/yy2/Yb8b1QNX97Ov+W237Dfjeookoo8YYYYZB8v419r0KDQ4hAWKrkhTtq9P/ADj1rSk4PHuN+4IOe2FKqMj0DE/bmu4RXNeMxsx7jGcsdyfifQDFZ+SdL4e0dj4jZ26i1tmXWSTjJ8THuSx8zj+ArJwi8V5JIZVCSrjKEhgQf0lPmPsyKqXm1Y/eXEMhZPrajgZyfILjGD/DyrscB4xax2w1SP7wCGDn9HbGnIO6Y2+2ue4327N4eosTiKxQeLSCfhUYu+JGRz5A7UfivVXck1iUAqQMVz3LddEwkjn8b4MdmiG5JJ329TtUMLa1Y4xgjI8t8/yqe3S5j6ecaiEznTkHcgMexwDXA51ihhAig0+IB2C/o/o7nJLE/Ptn1ro8WVvTm8kk3XB4PdGKZXiJEikMhyNiAcjBB1ZzgDz9D2q/+WL0XFvHMP0l0kHOQVJUruf8QPz2r89WUzKp05ALLlseakMvfzGDV48hpJHCUCL0y4eMg4CrIoYggkntggb/AFhnGa6/lwpbiq39tv8Ac2v+ZJ+Fasiq39tv9za/5kn4VoKmpSlWClKUEls/Z7dSyQxp0yZ4feEbWdOjYbnTs2WAxjzrq8icka7iE3SK8U6XOhNTBswkISQMYAbbvXnhXtFEFjDCEb3iFwFk2x0usk5j75ydAXtjFbZ9pEA4ilwsUiwRwyRKng1apWLs2NWN2Pr5Cgj15yDdILfSI5feG6aGKQONYzlCw8IIwckEgaW32r5xrkW4tommLQyojaJDDIH6bdtLjA0nJx8yK6fAuf1tbazRY2Z7aeSVs4CssiyIVBzkNiTzGNq8cV5qtFtbiCyjnHvciyStMU8IVtYRAhOd/M+XrQcOy5Zmmt+vHpZOslvjPiDvpC+HH1SWAzmty/5DuYTcCTpj3YRM51nB6x0oFOnxEkY8q2+Q+co7HrLNG0iSdN1C42kibWjHJG2cdvQVt8Q9oMctrbRPEzyI8BuS2NMyQFiqdyTnVk5H30HLuORJljEgmtZE6ixO6TqyxM2AOo2MKMkb7966fMPszkivEtrV1mLpq8TqGXSAWeRQPo03GDvn4mtvmf2hQT2lzbxi4PWaNk6nSCRhWVjGqofCo07dySd6zXHtHtTd+8iGY9eA21yhKABTpwYiDknY5zjIx2NBg5X5MCtdhngmljtutBJFNlY5AzgNryoUqyg77DANR/nLhV1FKj3conMyB0lWTqKyjyDYGwyO22+R3rfseYrK2F2lstwyXFsYQZOlqDnXudJACYKjzOxrn8x8xJcW1lEisGtomjctjBJ0brgnbwnvig645BRLSzuTNG5mlQOnUXBRnVdCYGXfB8Qz4fF6ZrJzr7Pmilu5bcRCCAoTEsmZEQovjKbkAtqO5zjJAxWpbc125sLaCVJurazdVCmjQwMms6snOdJIAHmBv3rZu+fIml4m4SQe+xokeQvhKppy/i7Z9M0HKueQbmOFpW6WpIxM8IkBmSM/+40fkPtzW4vsrvDkAwF+mJljEo1sp8wpAOx2ycDJG9dXmD2mLcwSaWuYpZIjE0arbmEkjSSZCpl0keXy7V4/9RYPfhcdOXSLL3XGEzqznV9bGn7c/Cgi/H+U5rRIpJGieOYHQ8Th1yvdcgYyPhkd99q41d/ifMKScOtLUKwe3aVmY40nWSRjfPn5gVwKBV/ezo/2bbfsN+N6oGr59nj/ANm237DfjeoolYr1WJGrKDQfa4fOqt7lKynBVdX2Dcj7q7dYry26kbof0gRVcpuaTjdWV+dL3l940V5TpaQZ043A+J9a554MxGQTv8MVZvNvGxBIIxEpJGpi6gnO4xv6HaoXxPj4k7qFx5KMCuWZZPQ4Y6Ybe9dVUefau1w/imxyfnUVe9JNFlI86i4bWmWkl4/da7cH0JP29qiMLHxZ7EYJIz5jf1HbuPl51LuBcGnuzHHEhcFl1tjwKMjJZu3by7nyqyuW+D8OukFxFaxg6nQqQDpZCVI0/V8tjjcEVt4ZqOX/AEXtWHKPKMryq5TMXjVZVVnTWQyofD5BsNntgDOMirp4JwUW0QTUXbcvI2NTsdyxx6n7cY3OK6McYXZQAPgAO/yr6a2czzVb+27+5tf8yX8K1ZOKrb23f3Nr/mS/hWgqWlKVYKUpQTXhnszad7YLOojuLc3HUKHCkMiGLGvxNqdRnI89q3OUeTnjngJaEyTR3Z6c0PUVBC3TLEaxkk9vhnvXGsef5YrKO1VF+jkWRZcnUAsiz9PGO2tR51uP7THN+LzoKNMTQrEHOAGJYtq09yxJ7UG1HytaLw6zuRLmaSZAcpIQ51YNvgnSunfLkYbT8a3OeeSo5J7+aGaMPbrHI1usZGlOmv6Wy6jpLYAPcZOTUZs+cQtklq8CydGUTRSa2UodWo5UDDZ3G/r22rPde0BnlvpOio9+iWIjWfo9KaNQOnxevlQbqezHLCA3cYvTH1RbaHxjGdBlzpDY+H8N60bfkNmNgOsB78HI8B+j0AHB8Xj7/CuhL7SXVhM1mi3oi6YuWLg6SCNfSI0lsZ3z/DasPC/aEYIrQSWiSval+jKzuvhbIOABgny1bjbtmg2TyZaJw25lef6aK4eHXokwChwIdIOCX2OvcDWB5Go9yvyx731XeUQw26dSWQqWwDnACjdicH7vkK24udh0LuCW3WRLmV7geNlMcjdjkDxgYG23bfvWryvzT7p1keJZ4bhAkkbMVzjOCGAJBGT9/ligl/G+TVuI+FwWzxkNDO7T6NIZF6Z6jD62cHGDvk49TXKs+S1D2txa3MV1C1zHAxeFgFckEao2bxodvMdx65Hj/wBS5BJavDbxxrbJJEIwWZXSTSNBzuPqDfJyd/hWGTn0J0UtrVIIYp1uTGHdi7rjGXYZAwMYx5D0oN2+5IWRrq4nuYrdI7trdtMLac+E5RFYkDLY0+WCSawS+zUxz3Sz3CxwWojZ5tDNnqDKARg5z5EZ9O+a0eJ87tNBPCYgonuvei2onScKNGMbjw9/j2qR8L5wa9mvDJHaiKdIQ8M9wYgSmQGSXTnI2JGM9sHaginNfKwsuhiZZlnj6qsqlRg4x3JJyDnyrg1MfaVxeGaS3jgZGFvAsTGLPT1eaoTuygADNQ6gUpSgVe/s7T+zrf8AZb8b1RFXZyPxyGLh9sryKpCNkEj/ABvUUTMJWVRWjacWikGUdW+RBreVs1A90pWte36RKWc4ABP2DfNLZPZraMc68Ht7qWK3J03MiyOjDsFjGcv54J8II3+eKp3jXCGtpXilGHXuD5jyYHzB8jUg5c5vE3HDeTuEiUSxgnOFXQwVf4feakHOvHeG8SxCjt7yuelKEIHqUJfTlDj7O48853GXtvhncer6Vha2jyyLHEhZ3OFA/wB9gN81bvLHJSW2EkSN5QqszsqscsWOBqGwAArkcn8WsOGAmV+rcNs0idMhVzsijXkep2yT8hXM5y9q5kkcWWY1YKDKQOocDGFGSE+ff0xUyaVzz5XpP+cueIrC3YB1NwVIjiBGQTsHKj6qjvvjOMVVns25zazm0tloZD9Ivcg//kHxHn6j7KhgYu2psksdySSSfUk9/nXRt7cqajKpxx2/T0M6uoZSCrDII7EV7qieH8wXEKhopWXTjIzscjYkdjVg8uc/dVR11wf8S9vmV/L7qieWfKt8VnpNarX23f3Nr/mS/hWrEt7pXGUYMPhVd+27+5tf8yX8K1rGapaUpVgpSlBYHLHs+huYE6gnilljeRHZ4AhIzjTDnqumMeLb+deuC8j2Tx8P673HUvlkwE6elWXBySVyB5Y3yT5Y34tj7SLuJYlXokwp0ldolL9PsIy/fSMDYY7DOa0oecbhfdcFP+D1dHw/4sZ1b+Lt8KCQ2Xs7jmWMRPIXW8e0uPq4VVLHqqNOVyijuTufhWyeG8OHCbx0SZtE5iWU9EuSCOnpbSMRkFSw2O7Y8q0+Dc2pbWt3KJy13e6gYVjZViYtJmXWdj4XyAPXB9RHeFc0zW8E1ugjaKb6yyIGwcada+jYA337CgsvmHly2vbpIpHmW49wSRCujpgJq+tnLMSW7DAwO+TXJs+WBeLwmKaeYxy20zhcxjp6QjaU+j7dgdWo4A3FRVefboXC3GY+osPu48G2jv2z3+NebLnq5iNsUKf8KjxRZTPhcAHVv4jgCg7qch21xFaSWkkw61wbZ+qEz4VdzIoXt4UJCknuN9jXnifKdj7rey2z3OuzdIiJOnpZjIIyw0rnB3wNiMfGuFwnmqVFgg6giijuFn1hNTIxypfH6QCsfDjftUq5n54hNnNCk0dxLcOjM0dsYY1CMrlmD5aR2KgHJI+WNwifA+b5LVFWNYyFl6/iDHU4QxrnBGQmdQH+Lc9q4juWJLEkkkknuSdyT8Sa3ONcXe6maaQIGbAIRQq+EBRgfIVpUClKUClKUClKUCpPa8vq1tG+2XGf4kfyqMVIuXL7DIrkhACT8FGWP+hquXpbH2knKPIBkfWzMkY7lSQW+GR5VNr3mu3s16aEyMu2NWcfNjmq74v7QnMP0fgjJKxINiQO7t6/L1PwrT4Fw0sOrMSSd1X+ZNYZeS/DeeOfsnU3OU0gyfo1PZV2JHqXPYfH/YifPHM5NqQpwrbZGfGT/HSO+/fby76lzPliXOVzgIu+rHqfTPl2+dRbm/iBlnWPyTuPicE/l9lZ4y5XtbLWM6SD2PwZvoFIznrswO4IMTLgj03rre1PliC1mUwAqJFLlP0VwceEnfB328sVqeyNP7Th/Ym/Aaze1S/S5vTplISMCIDBwCCdRyCDuxPke1bWzTOS8kJ4PwiW8uFggXLMcZ8gPNifIAb1Jec7S1swLK1AkmG1xcNuc9zGnkgH6WN9gufrZcqc2rYWVwsQBupZSqyAfUjCrlwx3OWzgeoye28Zt11EufMkfzJ/38am3URx3e3wxAdu1dvhcXUjKEeIbg+o/niuYF3rZjsxINBOAe3z8t/Ssq11pm96UakBBI743A+BPkfhXY4JxHpxgnf+VR1YenlcYxtjHY/nXQjk02w/ax/rVcv4tP6mfBOPeLZsfEZFc/2mcVMsUCltWl3IPnuoH8qjlve6FZq1+LTl40Y9skAfYN6nx9ZRTySatculKV2OUpSlApSuzwzj8cUYRrO2mIJOuQSajk5wdLgbdu1Bxql3FvZ80HD0uurqfETyQ6d41mzpYnPrgdh3PpXHtJIbi9QyrHbwM6awurQqKBqAySfEAftarDbnywuLi8hkTpR3EbRG4MjsrCMFY2EWnCdywx9veg4XCPZ3FM3DwZZB75DNK+NHhMYUgLkdjq881EL/AIJPCqtLDJGr/UZkYBvPYkem9WNwHmm1jk4SXnQC3t7hJT4sIzBAAdvMg/dWOPmm3toYI5br31vfVuSwDnpxjzOvcNnxafiftCA3PLlzGUElvMhlIVNUbDUT2UbbsfTvXR4PyBeXEyxdF4tWvxyo6qNH1snT64HzOKmvF+bIBKmia2eJ72C4JV7hpFCuHMjLJlY8KukhfXYCufw7nVRx1ppLljbapFUlnKBWTC+HyXIHl8fjQQZOEOLlbeUNG5kSMhlIK6yozpOD2YGpJx3ky1tpxbi8klm6sUbxrbtqAfSSVOSGYKwIUdycVxnZY+IIWnWZVniYzAsQQGRi2W3OBt/27VYHM/M0U1zFIOIwvAlzbSiAREMoVkDMZMZIALN8qCAXvK8pnlS2huJY0k6YYxMGzsQGXHhbfscbYOBWrFy5ctK0K28plTdkCNqUepGNhv3PepvxnmyL3biYguMSTXaSRaCysyARZYEYwPCfurrz82W8l5ORcWxt5orZJRIZVL6Opko6DOpc9iN8jcYoIFb8hXb20tx0mAibQUKvrYg6WKrp7Lvk520n0rlngdx0ev0ZOj36mhtHpnVjGM+fapynG7Z7XiNtFdtEHmEkDStLlkGksob63iKtsdyGGc5NdLjHOlu0DS27241WhgMMjXAkHhI6SxL9Gd8ANt88UEF4ryyVaNbZLiUmBZ3DQspGdiwGN4xt4u3xNcziPCJrcgTxSRFhlQ6lcj1GasyLnC2WdXWdRp4UIAw1bTBshBt9bzqKczccSfhvD06vUmi6wkBJLLlhpyT38IHn5UETrqXn0dtGF+vOMf8AbqIx9rAfdXLrcWFmMQ3OlCw+1ioH+prPyXUaeKbrJYWJnmUD6kYCL9nn9pyftrr8Q4rpHTjyTjHz/IV7tCIQqKNz3P31pw2TMcnwJ6n/AHvXLvbq1ps2sXTQzSsBpBIUb/LeoZakySNI25JzXa5tvwqLFH2bc+pHqa5llHgDFa49TbO91MeRLroTSTdjHbzkfM6EH/7MKjNw2snJ8I3Y/wAvmf8Afx3hddOJl/SkXSP/AJxsf4oK58+wAHzPzNQlrTydgo+AHzrfVAPCP0dvzP31p2EeXLeSDP2nYfnW4iHv3pSPipvWx1gu2NTHsv8A/R9BXiSTSBsCx2A/mfgKyWtqQcnxE7kn/fb4VFCWNhuxyx7/AG1kkb/hj8HU/fW5PESo9RWjcjELj4A/cR/KqxatWV8wqP8AE4H3A1m4muFQbYGwXzG3c/OtMSbR/Bif4YrJcxkAE+ZOP/qtcZ+UZZX8a16UpXQ5ylKUClKUClKUClKUClKUClKUClKUClKUClKUCuxwn6pPckhR8lGf9Wrj11LLiSJGFIORk9h5/b6Vj5pbj018VkvbchP0w+37Nic16aRRk5MmPM5x9nrXPTiK6snPn5Dz29fjWPiHEA0ZVMgn1GP9KwmGX06Lnj9uFdTmWZmPbOB9lbtula9taae+K3Y2Aray/DKWfLJck5QY/Q1ee2WNYH+Jr7cOWfIOBpUfHb/ya+aRUcanlPt1bLh4EAJ+s51fZ2H5/bWO5j6a627fxPwHzrdPGocjwthQABgeX21ybu8Msut9lX6i+nxPxqkxyt7ieWMmmW2Qkl3+s3l6DyX/AH51lkbHasYvU9DXhrlT61PHL6OWP22Y+J4GDvXySYOrD1Vh/CtAsPjXqOYA+dOF+kc40o5dxjyz/Gtl3J7msBgGokdqzE7CtJLtS2ar5SlK2YlKUoFKUoFKUoFKUoFKUoFKUoFKUoFKUoFKUoFKUoFKUoFKUoFKUoFKUoFKUoFKUoFKUoFKUoFKUoFKUoFKUoFKUoFKUoFKUoFKUoFKUoFKUoFKUoFKUoFKUoFKUoFKUoFKUoFKUoFKUoFKUoP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2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3049E5A5-23A2-2630-6238-2E7139E03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8187B026-808F-E131-DE63-EB7114D73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7453"/>
            <a:ext cx="1676400" cy="10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560" y="44450"/>
            <a:ext cx="1573513" cy="11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271962" y="1905000"/>
            <a:ext cx="4452438" cy="31242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Open Sans"/>
              </a:rPr>
              <a:t>Nearest  Available   Outside  Critical Resource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447800"/>
            <a:ext cx="6532378" cy="480060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>
                <a:latin typeface="Open Sans"/>
              </a:rPr>
              <a:t>Fire Station</a:t>
            </a:r>
          </a:p>
          <a:p>
            <a:pPr algn="just"/>
            <a:r>
              <a:rPr lang="en-US" sz="2400" b="1" dirty="0">
                <a:latin typeface="Open Sans"/>
              </a:rPr>
              <a:t>Hospital/health Centre</a:t>
            </a:r>
          </a:p>
          <a:p>
            <a:pPr algn="just"/>
            <a:r>
              <a:rPr lang="en-US" sz="2400" b="1" dirty="0">
                <a:latin typeface="Open Sans"/>
              </a:rPr>
              <a:t>Medical Shop/Medical College</a:t>
            </a:r>
          </a:p>
          <a:p>
            <a:pPr algn="just"/>
            <a:r>
              <a:rPr lang="en-US" sz="2400" b="1" dirty="0">
                <a:latin typeface="Open Sans"/>
              </a:rPr>
              <a:t>DM/DC/DDMA office</a:t>
            </a:r>
          </a:p>
          <a:p>
            <a:pPr algn="just"/>
            <a:r>
              <a:rPr lang="en-US" sz="2400" b="1" dirty="0">
                <a:latin typeface="Open Sans"/>
              </a:rPr>
              <a:t>Police Station</a:t>
            </a:r>
          </a:p>
          <a:p>
            <a:pPr algn="just"/>
            <a:r>
              <a:rPr lang="en-US" sz="2400" b="1" dirty="0">
                <a:latin typeface="Open Sans"/>
              </a:rPr>
              <a:t>Ambulance Services </a:t>
            </a:r>
          </a:p>
          <a:p>
            <a:pPr algn="just"/>
            <a:r>
              <a:rPr lang="en-US" sz="2400" b="1" dirty="0">
                <a:latin typeface="Open Sans"/>
              </a:rPr>
              <a:t>NCC/NYKS/NSS office</a:t>
            </a:r>
          </a:p>
          <a:p>
            <a:r>
              <a:rPr lang="en-US" sz="2400" b="1" dirty="0">
                <a:latin typeface="Open Sans"/>
              </a:rPr>
              <a:t>Local Area Representative/MP/MLA/Councilor office</a:t>
            </a:r>
          </a:p>
          <a:p>
            <a:r>
              <a:rPr lang="en-US" sz="2400" b="1" dirty="0">
                <a:latin typeface="Open Sans"/>
              </a:rPr>
              <a:t>RWAs/ </a:t>
            </a:r>
            <a:r>
              <a:rPr lang="en-US" sz="2400" b="1" dirty="0" err="1">
                <a:latin typeface="Open Sans"/>
              </a:rPr>
              <a:t>Panchayats</a:t>
            </a:r>
            <a:r>
              <a:rPr lang="en-US" sz="2400" b="1" dirty="0">
                <a:latin typeface="Open Sans"/>
              </a:rPr>
              <a:t> office</a:t>
            </a:r>
            <a:endParaRPr lang="en-US" sz="2400" b="1" dirty="0">
              <a:solidFill>
                <a:srgbClr val="C00000"/>
              </a:solidFill>
              <a:latin typeface="Open Sans"/>
            </a:endParaRPr>
          </a:p>
          <a:p>
            <a:pPr algn="just">
              <a:buFont typeface="Wingdings" pitchFamily="2" charset="2"/>
              <a:buChar char="Ø"/>
            </a:pPr>
            <a:endParaRPr lang="en-US" sz="2800" b="1" dirty="0">
              <a:solidFill>
                <a:srgbClr val="C00000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en-US" sz="2800" b="1" dirty="0">
              <a:solidFill>
                <a:srgbClr val="C00000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en-US" sz="2800" b="1" dirty="0">
              <a:solidFill>
                <a:srgbClr val="C00000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en-US" sz="2800" b="1" dirty="0">
              <a:solidFill>
                <a:srgbClr val="C00000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en-US" sz="2800" b="1" dirty="0">
              <a:solidFill>
                <a:srgbClr val="C00000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en-US" sz="2800" b="1" dirty="0">
              <a:solidFill>
                <a:srgbClr val="C00000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40E63BCF-92AD-2AA9-0A87-471C15A94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3254889F-ACE8-7247-4031-32BEEA4A9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7453"/>
            <a:ext cx="1676400" cy="10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560" y="44450"/>
            <a:ext cx="1573513" cy="11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1309854" y="1676400"/>
            <a:ext cx="2347746" cy="27432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Open Sans"/>
              </a:rPr>
              <a:t>Skills</a:t>
            </a:r>
            <a:endParaRPr lang="en-US" sz="4000" dirty="0">
              <a:solidFill>
                <a:srgbClr val="002060"/>
              </a:solidFill>
              <a:latin typeface="Ope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799" y="1600200"/>
            <a:ext cx="6657089" cy="44958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2400" b="1" dirty="0">
                <a:latin typeface="Open Sans"/>
              </a:rPr>
              <a:t>Capability to do HRVC analysis</a:t>
            </a:r>
          </a:p>
          <a:p>
            <a:pPr algn="just"/>
            <a:r>
              <a:rPr lang="en-US" sz="2400" b="1" dirty="0">
                <a:latin typeface="Open Sans"/>
              </a:rPr>
              <a:t>Fire &amp; Earthquake safety</a:t>
            </a:r>
          </a:p>
          <a:p>
            <a:pPr algn="just"/>
            <a:r>
              <a:rPr lang="en-US" sz="2400" b="1" dirty="0">
                <a:latin typeface="Open Sans"/>
              </a:rPr>
              <a:t> Search &amp; Rescue and Evacuation Techniques</a:t>
            </a:r>
          </a:p>
          <a:p>
            <a:pPr algn="just"/>
            <a:r>
              <a:rPr lang="en-US" sz="2400" b="1" dirty="0">
                <a:latin typeface="Open Sans"/>
              </a:rPr>
              <a:t>Emergency Medical Assistance/Response</a:t>
            </a:r>
          </a:p>
          <a:p>
            <a:pPr algn="just"/>
            <a:r>
              <a:rPr lang="en-US" sz="2400" b="1" dirty="0">
                <a:latin typeface="Open Sans"/>
              </a:rPr>
              <a:t>Psycho-socio care &amp; support for children and Gender based issues in disaster management</a:t>
            </a:r>
          </a:p>
          <a:p>
            <a:pPr algn="just"/>
            <a:r>
              <a:rPr lang="en-US" sz="2400" b="1" dirty="0">
                <a:latin typeface="Open Sans"/>
              </a:rPr>
              <a:t>Conducting Mock drill/Daily drill</a:t>
            </a:r>
          </a:p>
          <a:p>
            <a:pPr algn="just"/>
            <a:r>
              <a:rPr lang="en-US" sz="2400" b="1" dirty="0">
                <a:latin typeface="Open Sans"/>
              </a:rPr>
              <a:t>Crowd &amp; Media Management during emergencies</a:t>
            </a:r>
          </a:p>
          <a:p>
            <a:pPr algn="just"/>
            <a:r>
              <a:rPr lang="en-US" sz="2400" b="1" dirty="0">
                <a:latin typeface="Open Sans"/>
              </a:rPr>
              <a:t>Response to terror strikes</a:t>
            </a:r>
          </a:p>
          <a:p>
            <a:pPr algn="just"/>
            <a:r>
              <a:rPr lang="en-US" sz="2400" b="1" dirty="0">
                <a:latin typeface="Open Sans"/>
              </a:rPr>
              <a:t>Safeguarding measures against CBRN Emergencies</a:t>
            </a:r>
          </a:p>
          <a:p>
            <a:pPr algn="just"/>
            <a:r>
              <a:rPr lang="en-US" sz="2400" b="1" dirty="0">
                <a:latin typeface="Open Sans"/>
              </a:rPr>
              <a:t>Skilled D.M. Teams </a:t>
            </a:r>
          </a:p>
          <a:p>
            <a:pPr algn="ctr">
              <a:buFont typeface="Wingdings" pitchFamily="2" charset="2"/>
              <a:buChar char="Ø"/>
            </a:pPr>
            <a:endParaRPr lang="en-US" sz="2000" b="1" dirty="0">
              <a:solidFill>
                <a:srgbClr val="0070C0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en-US" sz="2000" b="1" dirty="0">
              <a:solidFill>
                <a:srgbClr val="0070C0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en-US" sz="2000" b="1" dirty="0">
              <a:solidFill>
                <a:srgbClr val="0070C0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en-US" sz="2000" b="1" dirty="0">
              <a:solidFill>
                <a:srgbClr val="0070C0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en-US" sz="2000" b="1" dirty="0">
              <a:solidFill>
                <a:srgbClr val="0070C0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en-US" sz="2000" b="1" dirty="0">
              <a:solidFill>
                <a:srgbClr val="0070C0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en-US" sz="2000" b="1" dirty="0">
              <a:solidFill>
                <a:srgbClr val="0070C0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en-US" sz="2000" b="1" dirty="0">
              <a:solidFill>
                <a:srgbClr val="0070C0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en-US" sz="2800" b="1" dirty="0">
              <a:solidFill>
                <a:srgbClr val="0070C0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2EEFFF18-3044-C6AA-6447-C592DB1AD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6C751274-32A4-A059-B897-3A8217DD3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7453"/>
            <a:ext cx="1676400" cy="10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560" y="44450"/>
            <a:ext cx="1573513" cy="11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1DC32-812B-09A2-1FB7-424003C90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0FE279-0ADB-B289-956D-1B6033EC14CC}"/>
              </a:ext>
            </a:extLst>
          </p:cNvPr>
          <p:cNvSpPr txBox="1"/>
          <p:nvPr/>
        </p:nvSpPr>
        <p:spPr>
          <a:xfrm rot="10800000" flipV="1">
            <a:off x="1066800" y="2861845"/>
            <a:ext cx="2743200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Open Sans"/>
              </a:rPr>
              <a:t>REVIEW </a:t>
            </a:r>
            <a:endParaRPr lang="en-IN" sz="4000" b="1" dirty="0">
              <a:latin typeface="Open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A53553-E49B-0B5C-46B3-99823C9C331E}"/>
              </a:ext>
            </a:extLst>
          </p:cNvPr>
          <p:cNvSpPr txBox="1"/>
          <p:nvPr/>
        </p:nvSpPr>
        <p:spPr>
          <a:xfrm>
            <a:off x="4724400" y="1371599"/>
            <a:ext cx="7162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Open Sans"/>
                <a:cs typeface="Times New Roman" panose="02020603050405020304" pitchFamily="18" charset="0"/>
              </a:rPr>
              <a:t>After completion of this lesson you will be able to :- 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>
                <a:latin typeface="Open Sans"/>
                <a:cs typeface="Times New Roman" panose="02020603050405020304" pitchFamily="18" charset="0"/>
              </a:rPr>
              <a:t>What is HVRC. </a:t>
            </a:r>
          </a:p>
          <a:p>
            <a:pPr marL="342900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>
                <a:latin typeface="Open Sans"/>
                <a:cs typeface="Times New Roman" panose="02020603050405020304" pitchFamily="18" charset="0"/>
              </a:rPr>
              <a:t>Need of HVRC analysis</a:t>
            </a:r>
          </a:p>
          <a:p>
            <a:pPr marL="342900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>
                <a:latin typeface="Open Sans"/>
                <a:cs typeface="Times New Roman" panose="02020603050405020304" pitchFamily="18" charset="0"/>
              </a:rPr>
              <a:t>Structural hazard assessment &amp; non structural assessment. </a:t>
            </a:r>
          </a:p>
          <a:p>
            <a:pPr marL="342900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>
                <a:latin typeface="Open Sans"/>
                <a:cs typeface="Times New Roman" panose="02020603050405020304" pitchFamily="18" charset="0"/>
              </a:rPr>
              <a:t>HVRC techniques. </a:t>
            </a:r>
          </a:p>
          <a:p>
            <a:pPr marL="514350" indent="-514350" algn="just">
              <a:buAutoNum type="arabicPeriod"/>
            </a:pPr>
            <a:endParaRPr lang="en-IN" sz="3200" dirty="0"/>
          </a:p>
        </p:txBody>
      </p:sp>
      <p:pic>
        <p:nvPicPr>
          <p:cNvPr id="2" name="Picture 1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2889B308-1ABF-E391-00CD-8BB96DF42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1E9273E8-781F-C895-82E2-16C78EEEE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7453"/>
            <a:ext cx="1676400" cy="10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560" y="44450"/>
            <a:ext cx="1573513" cy="11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9150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F81FF-E456-30BC-34F1-054048157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FF69C7-7866-DC7A-90B5-F0C6798F2C1B}"/>
              </a:ext>
            </a:extLst>
          </p:cNvPr>
          <p:cNvSpPr txBox="1"/>
          <p:nvPr/>
        </p:nvSpPr>
        <p:spPr>
          <a:xfrm>
            <a:off x="1219200" y="2057400"/>
            <a:ext cx="4191000" cy="304698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b="1" dirty="0">
                <a:latin typeface="Open Sans"/>
                <a:cs typeface="Times New Roman" panose="02020603050405020304" pitchFamily="18" charset="0"/>
              </a:rPr>
              <a:t>ANY QUESTION? </a:t>
            </a:r>
          </a:p>
          <a:p>
            <a:pPr marL="514350" indent="-514350" algn="just">
              <a:buAutoNum type="arabicPeriod"/>
            </a:pPr>
            <a:endParaRPr lang="en-IN" sz="3200" dirty="0"/>
          </a:p>
        </p:txBody>
      </p:sp>
      <p:pic>
        <p:nvPicPr>
          <p:cNvPr id="2" name="Picture 1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6AC26BF7-CA73-AC0D-349A-585CE80D4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BB95A09F-881C-2E18-CCFF-B23D04910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7453"/>
            <a:ext cx="1676400" cy="10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560" y="44450"/>
            <a:ext cx="1573513" cy="11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3233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914400" y="1524000"/>
            <a:ext cx="3200400" cy="31242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IN" sz="4000" b="1" dirty="0">
                <a:solidFill>
                  <a:srgbClr val="C00000"/>
                </a:solidFill>
                <a:latin typeface="Open Sans"/>
              </a:rPr>
              <a:t>Evaluation</a:t>
            </a:r>
            <a:r>
              <a:rPr lang="en-IN" sz="4000" dirty="0">
                <a:latin typeface="Open Sans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0" y="1940490"/>
            <a:ext cx="5323956" cy="442847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400" b="1" dirty="0">
                <a:latin typeface="Open Sans"/>
              </a:rPr>
              <a:t>HVRC means?</a:t>
            </a:r>
          </a:p>
          <a:p>
            <a:pPr marL="0" indent="0">
              <a:buNone/>
            </a:pPr>
            <a:r>
              <a:rPr lang="en-US" sz="2400" b="1" dirty="0" err="1">
                <a:latin typeface="Open Sans"/>
              </a:rPr>
              <a:t>Ans</a:t>
            </a:r>
            <a:r>
              <a:rPr lang="en-US" sz="2400" b="1" dirty="0">
                <a:latin typeface="Open Sans"/>
              </a:rPr>
              <a:t>;-</a:t>
            </a:r>
          </a:p>
          <a:p>
            <a:pPr marL="0" indent="0">
              <a:buNone/>
            </a:pPr>
            <a:r>
              <a:rPr lang="en-US" sz="2400" b="1" dirty="0">
                <a:latin typeface="Open Sans"/>
                <a:cs typeface="Times New Roman" panose="02020603050405020304" pitchFamily="18" charset="0"/>
              </a:rPr>
              <a:t>H=Hazard</a:t>
            </a:r>
            <a:br>
              <a:rPr lang="en-US" sz="2400" b="1" dirty="0">
                <a:latin typeface="Open Sans"/>
                <a:cs typeface="Times New Roman" panose="02020603050405020304" pitchFamily="18" charset="0"/>
              </a:rPr>
            </a:br>
            <a:r>
              <a:rPr lang="en-US" sz="2400" b="1" dirty="0">
                <a:latin typeface="Open Sans"/>
                <a:cs typeface="Times New Roman" panose="02020603050405020304" pitchFamily="18" charset="0"/>
              </a:rPr>
              <a:t>R=Risk</a:t>
            </a:r>
            <a:br>
              <a:rPr lang="en-US" sz="2400" b="1" dirty="0">
                <a:latin typeface="Open Sans"/>
                <a:cs typeface="Times New Roman" panose="02020603050405020304" pitchFamily="18" charset="0"/>
              </a:rPr>
            </a:br>
            <a:r>
              <a:rPr lang="en-US" sz="2400" b="1" dirty="0">
                <a:latin typeface="Open Sans"/>
                <a:cs typeface="Times New Roman" panose="02020603050405020304" pitchFamily="18" charset="0"/>
              </a:rPr>
              <a:t>V=Vulnerability</a:t>
            </a:r>
            <a:br>
              <a:rPr lang="en-US" sz="2400" b="1" dirty="0">
                <a:latin typeface="Open Sans"/>
                <a:cs typeface="Times New Roman" panose="02020603050405020304" pitchFamily="18" charset="0"/>
              </a:rPr>
            </a:br>
            <a:r>
              <a:rPr lang="en-US" sz="2400" b="1" dirty="0">
                <a:latin typeface="Open Sans"/>
                <a:cs typeface="Times New Roman" panose="02020603050405020304" pitchFamily="18" charset="0"/>
              </a:rPr>
              <a:t>C=Capacity</a:t>
            </a:r>
            <a:endParaRPr lang="en-IN" sz="2400" b="1" dirty="0">
              <a:latin typeface="Open Sans"/>
            </a:endParaRPr>
          </a:p>
        </p:txBody>
      </p:sp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1AD88521-558E-91DA-AE61-D2E783358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784807" y="43415"/>
            <a:ext cx="1003397" cy="101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DC3803AE-5539-1B48-2C10-38D4DD1E6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75" y="123592"/>
            <a:ext cx="963168" cy="92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7453"/>
            <a:ext cx="1676400" cy="10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560" y="44450"/>
            <a:ext cx="1573513" cy="11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08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0"/>
            <a:ext cx="12039600" cy="6781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36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8701" y="6368537"/>
            <a:ext cx="350736" cy="369331"/>
          </a:xfrm>
        </p:spPr>
        <p:txBody>
          <a:bodyPr/>
          <a:lstStyle/>
          <a:p>
            <a:fld id="{2BB1E14F-796C-409E-9B94-89634ADD74DA}" type="slidenum">
              <a:rPr lang="en-IN" smtClean="0"/>
              <a:t>55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4217365" y="145669"/>
            <a:ext cx="6805306" cy="626186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339569" y="3230216"/>
            <a:ext cx="3724569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42" tIns="39142" rIns="39142" bIns="39142">
            <a:spAutoFit/>
          </a:bodyPr>
          <a:lstStyle/>
          <a:p>
            <a:pPr algn="ctr"/>
            <a:r>
              <a:rPr lang="en-US" sz="4000" b="1" dirty="0">
                <a:latin typeface="Open sans"/>
              </a:rPr>
              <a:t>THANK YOU </a:t>
            </a:r>
            <a:r>
              <a:rPr lang="en-US" sz="4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0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618" y="6621"/>
            <a:ext cx="1387082" cy="12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493" y="633032"/>
            <a:ext cx="5739388" cy="534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0"/>
            <a:ext cx="5181600" cy="32004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Open Sans"/>
              </a:rPr>
              <a:t>What are School Specific Hazard?</a:t>
            </a:r>
          </a:p>
        </p:txBody>
      </p:sp>
      <p:pic>
        <p:nvPicPr>
          <p:cNvPr id="3" name="Picture 2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33D7C6F0-8B88-D278-CF02-6BF605F2C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logo with text on it&#10;&#10;AI-generated content may be incorrect.">
            <a:extLst>
              <a:ext uri="{FF2B5EF4-FFF2-40B4-BE49-F238E27FC236}">
                <a16:creationId xmlns:a16="http://schemas.microsoft.com/office/drawing/2014/main" id="{C49B5379-5EB3-336A-9BAE-4F826D495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7453"/>
            <a:ext cx="1676400" cy="10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560" y="44450"/>
            <a:ext cx="1573513" cy="11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457200" y="2364898"/>
            <a:ext cx="4953000" cy="1301296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Open Sans"/>
              </a:rPr>
              <a:t>School Specific Hazards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00800" y="1524000"/>
            <a:ext cx="5334000" cy="4572000"/>
          </a:xfrm>
        </p:spPr>
        <p:txBody>
          <a:bodyPr>
            <a:noAutofit/>
          </a:bodyPr>
          <a:lstStyle/>
          <a:p>
            <a:pPr algn="ctr"/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Open Sans"/>
              </a:rPr>
              <a:t>Transformer at entry of school</a:t>
            </a:r>
          </a:p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Open Sans"/>
              </a:rPr>
              <a:t>High tension wire passing near school</a:t>
            </a:r>
          </a:p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Open Sans"/>
              </a:rPr>
              <a:t>Open drain or well nearby</a:t>
            </a:r>
          </a:p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Open Sans"/>
              </a:rPr>
              <a:t>Open or loose wires</a:t>
            </a:r>
          </a:p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Open Sans"/>
              </a:rPr>
              <a:t>Explosion in chemistry lab</a:t>
            </a:r>
          </a:p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Open Sans"/>
              </a:rPr>
              <a:t>Burn in Home Science class</a:t>
            </a:r>
          </a:p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Open Sans"/>
              </a:rPr>
              <a:t>Fire due to short circuit</a:t>
            </a:r>
          </a:p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Open Sans"/>
              </a:rPr>
              <a:t>Accident during picnic or in play area 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Open Sans"/>
              </a:rPr>
              <a:t>etc</a:t>
            </a:r>
            <a:endParaRPr lang="en-US" sz="2400" b="1" dirty="0">
              <a:solidFill>
                <a:srgbClr val="FF0000"/>
              </a:solidFill>
              <a:latin typeface="Open Sans"/>
            </a:endParaRPr>
          </a:p>
          <a:p>
            <a:pPr algn="ctr">
              <a:buNone/>
            </a:pPr>
            <a:r>
              <a:rPr lang="en-US" b="1" dirty="0"/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9090" name="AutoShape 2" descr="data:image/jpeg;base64,/9j/4AAQSkZJRgABAQAAAQABAAD/2wCEAAkGBhQSERUUEhQWFRUVGBYVGBcYGBccHBocGBwYFR4VHRgaHCYfGBwjGRgcHy8iJScqLC0sGh8xNTAqNSYrLCkBCQoKDgwOGg8PGiwkHyQtLiwpLCwpLCksLCksKSwsLCwsLCksKSksLCksLCksLCwsLCwsLCwpLCwsLCwsLCwpLP/AABEIALEBHAMBIgACEQEDEQH/xAAcAAEAAgMBAQEAAAAAAAAAAAAABgcDBAUCAQj/xABGEAACAQMCBAMEBgYIBQQDAAABAgMABBESIQUGEzEiQVEHFGFxIzKBkbLRQlRyk6HBFRYlM1JzsfAkNWKC4RdDkvFTosL/xAAZAQEAAwEBAAAAAAAAAAAAAAAAAQIDBAX/xAAhEQEBAAICAgIDAQAAAAAAAAAAAQIREiEDMUFRIkJhBP/aAAwDAQACEQMRAD8ArulKUClKUClKUClKUClKUClKUClKUClKUClKUClKtzkzly2ksoHkgidmU5ZkUk+Nhkkj0FEW6VHimKvj+qNn+qwfu1/Kvv8AVCz/AFaH92v5URyUNimKvocoWf6rD+7X8q9DlCz/AFWD92v5UNqDxTFX8OULP9Vg/dr+VehyfZfqsH7tPyonb8/4piv0B/U+y/VYP3aflXk8oWX6rB+7X8qG1A4pir+/qhZfqsH7tfyp/VCy/VYP3aflUG1A4pir7PKFn+qwfu1/Kvn9ULP9Vg/dr+VSbULilX0OUrP9Vg/dr+VQr2qcGggitzDDHGWeQEooXICqQDjvQ2rqlKUSUpSg24eETMgdYnKESMGAONMWC7Z9FyMnyzW5FydesAy2k5BAIIjfBB3BG1YxzLcCLoiTEYjaHSFT6jsHZc6c+JgCTnJx3qX8t8Yn/obiDdaXVG1uEbqPlBqUYU5yoxtgUELvuBTwxrJLEyIzOilsDLISrLjOQQQRuPKtGrW4bNFJw/ha3UPvHXuZoyXkcYMkrgyHG7tv5n188Y8W3JtlAtzLIsbql40AEzzBY4xg4+iBJcg4Bbbt59wqyld67gtYuJaV+ktBMnfUPo206hnZvDkjPfw1PLn2a2+J4AmLh5Xlg8TeG3WSFSMasHZ2GTk/dQVLSrLvOD2cUV1dxWfvKrdm1SEPJpRUUAudJLEswPfbxLj47VzyhYwS37NCZEhtobhYjI4KM/UzFqBzvpHfJANBWs3CZUhSdkIilLKj7YYrkEAZzsQe4pFwmVoHnVCYo2CM+2AzYwMZzvqHl51ZtpwyK+teFxsvSikubtumrHZV60nTDd/0cZ74rW4sU/oa96dobULdRppy51aXjGrx9jjY422oKwr7HGWIVQSSQAB3JOwA+OamvI3LMN9byx6B145rdteWz0XdUcYzjwqGbOM712ON8sWUcbXUUf0Nx7mtsNT+FpHcSfpZyEXO5ODQQW55XuYxMXhZfd9HVyV8Gv6ud9858s1rcU4TLbSdOdDG4AbScE4PY7EirO49ZLFFxxEzpHuWMszHcIxyzksdye5qNe1//mTf5UP+hoIXSlKBV3cg/wDL7f8AZb8b1SNXjyCP7Pt/2W/G9SrkkAFfcV6C16C0VeAtegK9haYqE6edNfQa+O2K047xtWCAAcAb+vlg1FqdNp3x3oGrg8zcX6KksVxggAnvn5dt6iZ5xZCiBvC2nJB3C7g7nYEmq8luKw5bkZwDk1nBqDcM4viRtJ1GQgnB2Ueuf+7FTS0Hhzvv6gj+B3pjdlmmU15xXpq+YrRR8qvvbH/dW37cn4VqwgKr72yD6G2/bk/CtQmKtpSlFilKUHzNbMXE5EieJZGWOQgugOzFdxkeeCKtPgLpGnBkEEDe8rMsrNEpYgAbasfHPn2FeLLhRit5Dw62hmmF9PFMHRXKRq7qiYY+FNIXJHqfsCu7O6u3jHSaUx2n0w050w7lupnsu+T99dPlK7v7i6aO1uWSWbU7szkBioyS3hO+PPFWFZsqTcXt7COFtKRvHGERgZCpDpg7MgYDw9gWI2zUM9kuf6WXIwdE2R8cdvhQQy5naR2Z2LMxJZickk7kk+projmq66ol94l6ip0w+rcLnOjPpnerGl4WjW9qOJwQ28hvRGioqJqhx9U6T9TVtnP+E+eTp+0m3jS3kVrd0dbgCGX3eOJAhz9EHRj1F0qWBx5b4oIDwvmG4tixgneIv9bS2zH1IOxPx71v8xJd2U88M05LyqpmKuzCQMCQGLAE7GpPydYt/RbS2kEU9ybkJKJFR9MWM4wxACk4yfifTaV3/Don4jfvp1XEcFuYh00lYAghnSJyFdhgDft9uCFNLxucLGomcLCxeIBiAjEk6lx2OSfvroXfGr+5gkaSWeWAFOoSSUByNIPkDnGw+dWPYW8LXk3TspY3eO3Qy+7xHoyNry5gLMEV10kkDyOcd6wwPMLDicESwTSQ3GPBEmGViHZimcZXLY3OnRgfVoKs4dxaWAsYZGjLKUYqcEjvpr63GZjHHEZXMcR1RpnZDucgeR3P31Zl+1uLjhtrJFAsE8FvJK+gBmI1FVL7YUuoB9dZzX3j0bx2t1JeWtvC0E8fuWI4114fOjA+uhQDOR2LbbbBW0/MNw/V1zO3X09XLfX0YC6vXAAxWDiHE5J31zSNI+ANTHJwOwqzuYbK0iia5CxiPiT2qx+FcxR4BmZdvAcZBI7EitznDh1ukcsUluywhrfpSpbxpHEpZFYidX1OGBOcjP8ArQVfwXl+S6ExjKDoRNM+okeFe4GAcn4bVzavO5tJYzxJBbwxWq2bi3dEQFh08kagcsM7nI2IX13oygVens/X+zrf9lvxvVF1fPs8H9m237DfjeiK76pWQJXsLXrTRDGI68yHArPita4PoMn+H2moqdOHxzmCOEAyZ3yBgZyR5f7FcBIL24YPGDHHkldXfuQMDuDjz8qmptlYhnALDtnfTn0zWYy4H/isLdt5NK35h4HcyDBRn3zkb48/XLH47fnFuLcGlUAyAAKOxOCPn8auObjAzgbmuTxRkkVg65yKpz1el+F0q/hEgMgAY4BGAM579sevx9KtfgnFQQEbJbAwceozgnz2qnePcOaC4ODgHtj/AErrcvcbZX7Iy4wFZiun0IJ2GDvitp9xjZ8LlIr7itbhM4aNRnxAAnbGfiB6Z2rd01pKy0xEVXntk/ubb9uT8K1YxWq69sw+itv25PwrUkVZSlKLFKUoJBxLliSK2tJkd5DcJI4RUbMYQqDuCcjxd8CuKnUXxDWNe2oahq+Gf0qtngPEz7twvpXsEKwgtco0qKxQEHBXz21DBxuwPlt55d4rb3jXSscQ2d0eIRHH/tguzDHkC2Xx/wBfwoKqtoJOoEQOJCQoAyrZby8iKkVlyHMJbqKV+i9rA05wCwbCq2gMCPJgCRnB9a5icwyNf+9lyjtN1CwJyoY4K/IISvyqz77jgS/vZve4mjezkNtiVG0kLH4QOwYuuQN80FP3EUgIWQODgYDBs4PbAPl8q+3SSjCyiQHHhDhht8A3l8qtbhfMsDHhUt1NG0ohuUaR2UmOQ9MI0n+HYMMt5nPxrF/SzxRWsdzc211eLdmWNmlBRIwhyHlA8Go505Hdl/w7BVz28sZ0lZELjGCGXUPTH6Qr5KJEfxa0ceupWH37irhHFrReIQyS3H0jw3GEe4WWO3lcx40zYIj1KGA9MDYZwYZ7RuJ9QW0bBC8SyAuLlbh2UkEB3CjsQcZycHy8wiaibVt1dTDO2vLD19WFdfk7lt7yfpCRoQyO2sKSDoxlfrKD39anXL/NUEdpaXbyIbiFRZGMkatDTR5kxnOBCpOfjWzY8YtoOJW8Ec8XQgguWD600a55DJp1Z0khQB9poKhmicBS4YBgCuoEZHwz3HyrYPUR42mR2UEELJrAZQQSoJ8iNtvWrH4RzRDJbcNkvplkeO6lLlypZAVlCMy9wofQc4xsPSsPM/Eithdx3d3DdSTTq9sI3WQoobJfYfRro2x8x50EO49x6S9MaRwhI4EKxQxBmCr3Zs92JwMn4D7ffNHLz2rQRdRperDHMq6SNOvUNAXUc4x3GPlXe5Gu8cPu44LiO2u2eNleRxHmNcZAc9sHV9/xqVXfHoGviRdQdd+HLFDcal0LMWkz4uyE5B3HbbG+CFPT9RTpfWpAxpbUCB6YPYfCsNTnn6/BtLOGaaO4u4zIZJEYPhGJ0oZB9Y9v/ifXJg1Aq+vZ4P7Ntv2G/G9ULV++zof2bbfsN+N6CRrXsV8Ar0TioQ+YrWkOWCj4k/Ibf6kb1llc474HrVd8z35EU5EkpyYwOnjLFtWFX/pON/iAPKqZ3UXwm6nHvqBioIyoyaj9/wC0S0ico74x5gE/6VEvZvw2VmnaQsI+kMnOTlzkJjybAJI8sj1qMcd4FIkjELpUMcFxnbfB2BrDfeq6eM10tROOW9yp6MwY+nY/cd/trkf0t03w2/zzj+FV1bFkYDZwMHqRjDKfPH+IfA/wqcwp1Ihqw2R3GRn4/Cs8urtpjNzTj8cMeppGZsk/Ux3B/wCodu2Dkb71H4eIZOllBztkaQd8kHIXAIzjtuMA9hW5OJIw6gkoXIIyT9Xt5+Wa4bzbN3wN+5/1rpxcuXSf8pcxyoUcurRFyrINjHk+a7DByCD8G9KtVGyM4I+BGDVJ+ziWK5kNpOuchnibbAwMshGM4OA2x30nPere4DrWMxS6i8ZI1Mc61ydMmc+YGMHcEH4VeTTKt4rVce2gfRW3+ZJ+Fassiq29tY+htv8AMk/CtWQqilKVKSlKUHVsuVLuaEzRW8jxLnLgbbd8Du2PgDXThbiCwR2KRFVuV1oFRNcybyf3gOWQZJxkbfCpTwnne2W1tCskEM9rGYyJYJ5G7aS0bRuq+MDcH18sVp8E55gSxVpGxeWy3EduoVsYm04bVjACdsE9l+NBo8B5JhmlsY5FuUM/vAlY9MKTErECIjJ2K4ORUMuogsjqOysyj7CRVi8vc32sQ4Trlx7sLvreFzp6isF7L4sk+WfjUQ4/whY44ZxJqN0ZpNGnGhA5VWJzvqG+MCg6lryK0/D4J7ZJZZ5JZEZQV0hU1jVuBp3AGS3nUfl4DcIkrtC6rAwSUkY0McAKR33yPvFTLg3F7R+HW1vLeNbSRXDTtiORsgMxAyowDg5B3wfKtu/5vs71eJRySm3W4eF4nMbPqESov1V7E9PsSPrD0NBHeB+zi7uJXjZDDojEpLDOzZ0KAD3bDY/ZP287gHAepfxWs4ZNUnTkAwGU75GcEZyPjU7POtmeKdQTMIHsvdupofwvkndcZ2HmMjJqE8t3UVtxKF2l1xRS5MulhqUZGvTuwz6d6DPxzkW6hlfTBL0TM0MTtjxeMome2NW2CQAcjHcVy35euAZgYXBtwGmzj6MHcE7+Y7YqbcY5jtlt74W9y9xLfTKyJ05F6WH1Zy3c9gMb+FNvTY9oHGR7hE2kpccQEMk6kYOmBQBt3AL4I+ANBEuWeR576OaSIeGJSRtnW4GoRLuPF23PqK6V17OpWtLWS2ilkllExmXw6UMbBQBsMHvsSScbdqw8g8YhiF3FcSmFbmAxLJpZgrbjJC79j/DvXXtebLeMcJUTnFrJMZiFkGAW8LYx4srnYZxkigiHC+VLq519CCR9BKtsAFYfoksQNXw719sOUruZ3jit5GeI4kGMaT6HUQAfhUyuOYbO6heFrprUpezXKyCORhKju7A4XBDgNtn0H2byc82s9xctLLGLWV01QTQSMzrGiqJkZPquSuMEbBVOxoIBw/lG7n19K3kfpMUfAGzL3Tc7sPQZNcllIOCMEbEHy+FWhwrnGy93SNGiga3uJZIveIppfC7u6upicHqBWAOonsfXNVxxa9M08spxmSR32BA8TE5Ckkjv2yaDVq/vZ1/yy2/Yb8b1QNX97Ov+W237Dfjeookoo8YYYYZB8v419r0KDQ4hAWKrkhTtq9P/ADj1rSk4PHuN+4IOe2FKqMj0DE/bmu4RXNeMxsx7jGcsdyfifQDFZ+SdL4e0dj4jZ26i1tmXWSTjJ8THuSx8zj+ArJwi8V5JIZVCSrjKEhgQf0lPmPsyKqXm1Y/eXEMhZPrajgZyfILjGD/DyrscB4xax2w1SP7wCGDn9HbGnIO6Y2+2ue4327N4eosTiKxQeLSCfhUYu+JGRz5A7UfivVXck1iUAqQMVz3LddEwkjn8b4MdmiG5JJ329TtUMLa1Y4xgjI8t8/yqe3S5j6ecaiEznTkHcgMexwDXA51ihhAig0+IB2C/o/o7nJLE/Ptn1ro8WVvTm8kk3XB4PdGKZXiJEikMhyNiAcjBB1ZzgDz9D2q/+WL0XFvHMP0l0kHOQVJUruf8QPz2r89WUzKp05ALLlseakMvfzGDV48hpJHCUCL0y4eMg4CrIoYggkntggb/AFhnGa6/lwpbiq39tv8Ac2v+ZJ+Fasiq39tv9za/5kn4VoKmpSlWClKUEls/Z7dSyQxp0yZ4feEbWdOjYbnTs2WAxjzrq8icka7iE3SK8U6XOhNTBswkISQMYAbbvXnhXtFEFjDCEb3iFwFk2x0usk5j75ydAXtjFbZ9pEA4ilwsUiwRwyRKng1apWLs2NWN2Pr5Cgj15yDdILfSI5feG6aGKQONYzlCw8IIwckEgaW32r5xrkW4tommLQyojaJDDIH6bdtLjA0nJx8yK6fAuf1tbazRY2Z7aeSVs4CssiyIVBzkNiTzGNq8cV5qtFtbiCyjnHvciyStMU8IVtYRAhOd/M+XrQcOy5Zmmt+vHpZOslvjPiDvpC+HH1SWAzmty/5DuYTcCTpj3YRM51nB6x0oFOnxEkY8q2+Q+co7HrLNG0iSdN1C42kibWjHJG2cdvQVt8Q9oMctrbRPEzyI8BuS2NMyQFiqdyTnVk5H30HLuORJljEgmtZE6ixO6TqyxM2AOo2MKMkb7966fMPszkivEtrV1mLpq8TqGXSAWeRQPo03GDvn4mtvmf2hQT2lzbxi4PWaNk6nSCRhWVjGqofCo07dySd6zXHtHtTd+8iGY9eA21yhKABTpwYiDknY5zjIx2NBg5X5MCtdhngmljtutBJFNlY5AzgNryoUqyg77DANR/nLhV1FKj3conMyB0lWTqKyjyDYGwyO22+R3rfseYrK2F2lstwyXFsYQZOlqDnXudJACYKjzOxrn8x8xJcW1lEisGtomjctjBJ0brgnbwnvig645BRLSzuTNG5mlQOnUXBRnVdCYGXfB8Qz4fF6ZrJzr7Pmilu5bcRCCAoTEsmZEQovjKbkAtqO5zjJAxWpbc125sLaCVJurazdVCmjQwMms6snOdJIAHmBv3rZu+fIml4m4SQe+xokeQvhKppy/i7Z9M0HKueQbmOFpW6WpIxM8IkBmSM/+40fkPtzW4vsrvDkAwF+mJljEo1sp8wpAOx2ycDJG9dXmD2mLcwSaWuYpZIjE0arbmEkjSSZCpl0keXy7V4/9RYPfhcdOXSLL3XGEzqznV9bGn7c/Cgi/H+U5rRIpJGieOYHQ8Th1yvdcgYyPhkd99q41d/ifMKScOtLUKwe3aVmY40nWSRjfPn5gVwKBV/ezo/2bbfsN+N6oGr59nj/ANm237DfjeoolYr1WJGrKDQfa4fOqt7lKynBVdX2Dcj7q7dYry26kbof0gRVcpuaTjdWV+dL3l940V5TpaQZ043A+J9a554MxGQTv8MVZvNvGxBIIxEpJGpi6gnO4xv6HaoXxPj4k7qFx5KMCuWZZPQ4Y6Ybe9dVUefau1w/imxyfnUVe9JNFlI86i4bWmWkl4/da7cH0JP29qiMLHxZ7EYJIz5jf1HbuPl51LuBcGnuzHHEhcFl1tjwKMjJZu3by7nyqyuW+D8OukFxFaxg6nQqQDpZCVI0/V8tjjcEVt4ZqOX/AEXtWHKPKMryq5TMXjVZVVnTWQyofD5BsNntgDOMirp4JwUW0QTUXbcvI2NTsdyxx6n7cY3OK6McYXZQAPgAO/yr6a2czzVb+27+5tf8yX8K1ZOKrb23f3Nr/mS/hWgqWlKVYKUpQTXhnszad7YLOojuLc3HUKHCkMiGLGvxNqdRnI89q3OUeTnjngJaEyTR3Z6c0PUVBC3TLEaxkk9vhnvXGsef5YrKO1VF+jkWRZcnUAsiz9PGO2tR51uP7THN+LzoKNMTQrEHOAGJYtq09yxJ7UG1HytaLw6zuRLmaSZAcpIQ51YNvgnSunfLkYbT8a3OeeSo5J7+aGaMPbrHI1usZGlOmv6Wy6jpLYAPcZOTUZs+cQtklq8CydGUTRSa2UodWo5UDDZ3G/r22rPde0BnlvpOio9+iWIjWfo9KaNQOnxevlQbqezHLCA3cYvTH1RbaHxjGdBlzpDY+H8N60bfkNmNgOsB78HI8B+j0AHB8Xj7/CuhL7SXVhM1mi3oi6YuWLg6SCNfSI0lsZ3z/DasPC/aEYIrQSWiSval+jKzuvhbIOABgny1bjbtmg2TyZaJw25lef6aK4eHXokwChwIdIOCX2OvcDWB5Go9yvyx731XeUQw26dSWQqWwDnACjdicH7vkK24udh0LuCW3WRLmV7geNlMcjdjkDxgYG23bfvWryvzT7p1keJZ4bhAkkbMVzjOCGAJBGT9/ligl/G+TVuI+FwWzxkNDO7T6NIZF6Z6jD62cHGDvk49TXKs+S1D2txa3MV1C1zHAxeFgFckEao2bxodvMdx65Hj/wBS5BJavDbxxrbJJEIwWZXSTSNBzuPqDfJyd/hWGTn0J0UtrVIIYp1uTGHdi7rjGXYZAwMYx5D0oN2+5IWRrq4nuYrdI7trdtMLac+E5RFYkDLY0+WCSawS+zUxz3Sz3CxwWojZ5tDNnqDKARg5z5EZ9O+a0eJ87tNBPCYgonuvei2onScKNGMbjw9/j2qR8L5wa9mvDJHaiKdIQ8M9wYgSmQGSXTnI2JGM9sHaginNfKwsuhiZZlnj6qsqlRg4x3JJyDnyrg1MfaVxeGaS3jgZGFvAsTGLPT1eaoTuygADNQ6gUpSgVe/s7T+zrf8AZb8b1RFXZyPxyGLh9sryKpCNkEj/ABvUUTMJWVRWjacWikGUdW+RBreVs1A90pWte36RKWc4ABP2DfNLZPZraMc68Ht7qWK3J03MiyOjDsFjGcv54J8II3+eKp3jXCGtpXilGHXuD5jyYHzB8jUg5c5vE3HDeTuEiUSxgnOFXQwVf4feakHOvHeG8SxCjt7yuelKEIHqUJfTlDj7O48853GXtvhncer6Vha2jyyLHEhZ3OFA/wB9gN81bvLHJSW2EkSN5QqszsqscsWOBqGwAArkcn8WsOGAmV+rcNs0idMhVzsijXkep2yT8hXM5y9q5kkcWWY1YKDKQOocDGFGSE+ff0xUyaVzz5XpP+cueIrC3YB1NwVIjiBGQTsHKj6qjvvjOMVVns25zazm0tloZD9Ivcg//kHxHn6j7KhgYu2psksdySSSfUk9/nXRt7cqajKpxx2/T0M6uoZSCrDII7EV7qieH8wXEKhopWXTjIzscjYkdjVg8uc/dVR11wf8S9vmV/L7qieWfKt8VnpNarX23f3Nr/mS/hWrEt7pXGUYMPhVd+27+5tf8yX8K1rGapaUpVgpSlBYHLHs+huYE6gnilljeRHZ4AhIzjTDnqumMeLb+deuC8j2Tx8P673HUvlkwE6elWXBySVyB5Y3yT5Y34tj7SLuJYlXokwp0ldolL9PsIy/fSMDYY7DOa0oecbhfdcFP+D1dHw/4sZ1b+Lt8KCQ2Xs7jmWMRPIXW8e0uPq4VVLHqqNOVyijuTufhWyeG8OHCbx0SZtE5iWU9EuSCOnpbSMRkFSw2O7Y8q0+Dc2pbWt3KJy13e6gYVjZViYtJmXWdj4XyAPXB9RHeFc0zW8E1ugjaKb6yyIGwcada+jYA337CgsvmHly2vbpIpHmW49wSRCujpgJq+tnLMSW7DAwO+TXJs+WBeLwmKaeYxy20zhcxjp6QjaU+j7dgdWo4A3FRVefboXC3GY+osPu48G2jv2z3+NebLnq5iNsUKf8KjxRZTPhcAHVv4jgCg7qch21xFaSWkkw61wbZ+qEz4VdzIoXt4UJCknuN9jXnifKdj7rey2z3OuzdIiJOnpZjIIyw0rnB3wNiMfGuFwnmqVFgg6giijuFn1hNTIxypfH6QCsfDjftUq5n54hNnNCk0dxLcOjM0dsYY1CMrlmD5aR2KgHJI+WNwifA+b5LVFWNYyFl6/iDHU4QxrnBGQmdQH+Lc9q4juWJLEkkkknuSdyT8Sa3ONcXe6maaQIGbAIRQq+EBRgfIVpUClKUClKUClKUCpPa8vq1tG+2XGf4kfyqMVIuXL7DIrkhACT8FGWP+hquXpbH2knKPIBkfWzMkY7lSQW+GR5VNr3mu3s16aEyMu2NWcfNjmq74v7QnMP0fgjJKxINiQO7t6/L1PwrT4Fw0sOrMSSd1X+ZNYZeS/DeeOfsnU3OU0gyfo1PZV2JHqXPYfH/YifPHM5NqQpwrbZGfGT/HSO+/fby76lzPliXOVzgIu+rHqfTPl2+dRbm/iBlnWPyTuPicE/l9lZ4y5XtbLWM6SD2PwZvoFIznrswO4IMTLgj03rre1PliC1mUwAqJFLlP0VwceEnfB328sVqeyNP7Th/Ym/Aaze1S/S5vTplISMCIDBwCCdRyCDuxPke1bWzTOS8kJ4PwiW8uFggXLMcZ8gPNifIAb1Jec7S1swLK1AkmG1xcNuc9zGnkgH6WN9gufrZcqc2rYWVwsQBupZSqyAfUjCrlwx3OWzgeoye28Zt11EufMkfzJ/38am3URx3e3wxAdu1dvhcXUjKEeIbg+o/niuYF3rZjsxINBOAe3z8t/Ssq11pm96UakBBI743A+BPkfhXY4JxHpxgnf+VR1YenlcYxtjHY/nXQjk02w/ax/rVcv4tP6mfBOPeLZsfEZFc/2mcVMsUCltWl3IPnuoH8qjlve6FZq1+LTl40Y9skAfYN6nx9ZRTySatculKV2OUpSlApSuzwzj8cUYRrO2mIJOuQSajk5wdLgbdu1Bxql3FvZ80HD0uurqfETyQ6d41mzpYnPrgdh3PpXHtJIbi9QyrHbwM6awurQqKBqAySfEAftarDbnywuLi8hkTpR3EbRG4MjsrCMFY2EWnCdywx9veg4XCPZ3FM3DwZZB75DNK+NHhMYUgLkdjq881EL/AIJPCqtLDJGr/UZkYBvPYkem9WNwHmm1jk4SXnQC3t7hJT4sIzBAAdvMg/dWOPmm3toYI5br31vfVuSwDnpxjzOvcNnxafiftCA3PLlzGUElvMhlIVNUbDUT2UbbsfTvXR4PyBeXEyxdF4tWvxyo6qNH1snT64HzOKmvF+bIBKmia2eJ72C4JV7hpFCuHMjLJlY8KukhfXYCufw7nVRx1ppLljbapFUlnKBWTC+HyXIHl8fjQQZOEOLlbeUNG5kSMhlIK6yozpOD2YGpJx3ky1tpxbi8klm6sUbxrbtqAfSSVOSGYKwIUdycVxnZY+IIWnWZVniYzAsQQGRi2W3OBt/27VYHM/M0U1zFIOIwvAlzbSiAREMoVkDMZMZIALN8qCAXvK8pnlS2huJY0k6YYxMGzsQGXHhbfscbYOBWrFy5ctK0K28plTdkCNqUepGNhv3PepvxnmyL3biYguMSTXaSRaCysyARZYEYwPCfurrz82W8l5ORcWxt5orZJRIZVL6Opko6DOpc9iN8jcYoIFb8hXb20tx0mAibQUKvrYg6WKrp7Lvk520n0rlngdx0ev0ZOj36mhtHpnVjGM+fapynG7Z7XiNtFdtEHmEkDStLlkGksob63iKtsdyGGc5NdLjHOlu0DS27241WhgMMjXAkHhI6SxL9Gd8ANt88UEF4ryyVaNbZLiUmBZ3DQspGdiwGN4xt4u3xNcziPCJrcgTxSRFhlQ6lcj1GasyLnC2WdXWdRp4UIAw1bTBshBt9bzqKczccSfhvD06vUmi6wkBJLLlhpyT38IHn5UETrqXn0dtGF+vOMf8AbqIx9rAfdXLrcWFmMQ3OlCw+1ioH+prPyXUaeKbrJYWJnmUD6kYCL9nn9pyftrr8Q4rpHTjyTjHz/IV7tCIQqKNz3P31pw2TMcnwJ6n/AHvXLvbq1ps2sXTQzSsBpBIUb/LeoZakySNI25JzXa5tvwqLFH2bc+pHqa5llHgDFa49TbO91MeRLroTSTdjHbzkfM6EH/7MKjNw2snJ8I3Y/wAvmf8Afx3hddOJl/SkXSP/AJxsf4oK58+wAHzPzNQlrTydgo+AHzrfVAPCP0dvzP31p2EeXLeSDP2nYfnW4iHv3pSPipvWx1gu2NTHsv8A/R9BXiSTSBsCx2A/mfgKyWtqQcnxE7kn/fb4VFCWNhuxyx7/AG1kkb/hj8HU/fW5PESo9RWjcjELj4A/cR/KqxatWV8wqP8AE4H3A1m4muFQbYGwXzG3c/OtMSbR/Bif4YrJcxkAE+ZOP/qtcZ+UZZX8a16UpXQ5ylKUClKUClKUClKUClKUClKUClKUClKUClKUCuxwn6pPckhR8lGf9Wrj11LLiSJGFIORk9h5/b6Vj5pbj018VkvbchP0w+37Nic16aRRk5MmPM5x9nrXPTiK6snPn5Dz29fjWPiHEA0ZVMgn1GP9KwmGX06Lnj9uFdTmWZmPbOB9lbtula9taae+K3Y2Aray/DKWfLJck5QY/Q1ee2WNYH+Jr7cOWfIOBpUfHb/ya+aRUcanlPt1bLh4EAJ+s51fZ2H5/bWO5j6a627fxPwHzrdPGocjwthQABgeX21ybu8Msut9lX6i+nxPxqkxyt7ieWMmmW2Qkl3+s3l6DyX/AH51lkbHasYvU9DXhrlT61PHL6OWP22Y+J4GDvXySYOrD1Vh/CtAsPjXqOYA+dOF+kc40o5dxjyz/Gtl3J7msBgGokdqzE7CtJLtS2ar5SlK2YlKUoFKUoFKUoFKUoFKUoFKUoFKUoFKUoFKUoFKUoFKUoFKUoFKUoFKUoFKUoFKUoFKUoFKUoFKUoFKUoFKUoFKUoFKUoFKUoFKUoFKUoFKUoFKUoFKUoFKUoFKUoFKUoFKUoFKUoFKUoFKUoP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2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001847A9-FDFE-A758-1F97-7D25CFBD2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A3AE002D-CDD8-1A1F-B99E-76A7F8F50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7453"/>
            <a:ext cx="1676400" cy="10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560" y="44450"/>
            <a:ext cx="1573513" cy="11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08" y="2362200"/>
            <a:ext cx="2638092" cy="1752599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Open Sans"/>
              </a:rPr>
              <a:t>Risk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76799" y="1676400"/>
            <a:ext cx="6657090" cy="342900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en-US" sz="2400" b="1" dirty="0">
                <a:latin typeface="Open Sans"/>
              </a:rPr>
              <a:t>Measurement of Expected Losses </a:t>
            </a:r>
          </a:p>
          <a:p>
            <a:pPr algn="ctr">
              <a:buNone/>
            </a:pPr>
            <a:r>
              <a:rPr lang="en-US" sz="2400" b="1" dirty="0">
                <a:latin typeface="Open Sans"/>
              </a:rPr>
              <a:t>due to a Hazard</a:t>
            </a:r>
          </a:p>
          <a:p>
            <a:pPr algn="ctr">
              <a:buNone/>
            </a:pPr>
            <a:r>
              <a:rPr lang="en-US" sz="2400" b="1" dirty="0">
                <a:latin typeface="Open Sans"/>
              </a:rPr>
              <a:t>(in Definite Area over a Definite Time Period)</a:t>
            </a:r>
          </a:p>
        </p:txBody>
      </p:sp>
      <p:sp>
        <p:nvSpPr>
          <p:cNvPr id="89090" name="AutoShape 2" descr="data:image/jpeg;base64,/9j/4AAQSkZJRgABAQAAAQABAAD/2wCEAAkGBhQSERUUEhQWFRUVGBYVGBcYGBccHBocGBwYFR4VHRgaHCYfGBwjGRgcHy8iJScqLC0sGh8xNTAqNSYrLCkBCQoKDgwOGg8PGiwkHyQtLiwpLCwpLCksLCksKSwsLCwsLCksKSksLCksLCksLCwsLCwsLCwpLCwsLCwsLCwpLP/AABEIALEBHAMBIgACEQEDEQH/xAAcAAEAAgMBAQEAAAAAAAAAAAAABgcDBAUCAQj/xABGEAACAQMCBAMEBgYIBQQDAAABAgMABBESIQUGEzEiQVEHFGFxIzKBkbLRQlRyk6HBFRYlM1JzsfAkNWKC4RdDkvFTosL/xAAZAQEAAwEBAAAAAAAAAAAAAAAAAQIDBAX/xAAhEQEBAAICAgIDAQAAAAAAAAAAAQIREiEDMUFRIkJhBP/aAAwDAQACEQMRAD8ArulKUClKUClKUClKUClKUClKUClKUClKUClKUClKtzkzly2ksoHkgidmU5ZkUk+Nhkkj0FEW6VHimKvj+qNn+qwfu1/Kvv8AVCz/AFaH92v5URyUNimKvocoWf6rD+7X8q9DlCz/AFWD92v5UNqDxTFX8OULP9Vg/dr+VehyfZfqsH7tPyonb8/4piv0B/U+y/VYP3aflXk8oWX6rB+7X8qG1A4pir+/qhZfqsH7tfyp/VCy/VYP3aflUG1A4pir7PKFn+qwfu1/Kvn9ULP9Vg/dr+VSbULilX0OUrP9Vg/dr+VQr2qcGggitzDDHGWeQEooXICqQDjvQ2rqlKUSUpSg24eETMgdYnKESMGAONMWC7Z9FyMnyzW5FydesAy2k5BAIIjfBB3BG1YxzLcCLoiTEYjaHSFT6jsHZc6c+JgCTnJx3qX8t8Yn/obiDdaXVG1uEbqPlBqUYU5yoxtgUELvuBTwxrJLEyIzOilsDLISrLjOQQQRuPKtGrW4bNFJw/ha3UPvHXuZoyXkcYMkrgyHG7tv5n188Y8W3JtlAtzLIsbql40AEzzBY4xg4+iBJcg4Bbbt59wqyld67gtYuJaV+ktBMnfUPo206hnZvDkjPfw1PLn2a2+J4AmLh5Xlg8TeG3WSFSMasHZ2GTk/dQVLSrLvOD2cUV1dxWfvKrdm1SEPJpRUUAudJLEswPfbxLj47VzyhYwS37NCZEhtobhYjI4KM/UzFqBzvpHfJANBWs3CZUhSdkIilLKj7YYrkEAZzsQe4pFwmVoHnVCYo2CM+2AzYwMZzvqHl51ZtpwyK+teFxsvSikubtumrHZV60nTDd/0cZ74rW4sU/oa96dobULdRppy51aXjGrx9jjY422oKwr7HGWIVQSSQAB3JOwA+OamvI3LMN9byx6B145rdteWz0XdUcYzjwqGbOM712ON8sWUcbXUUf0Nx7mtsNT+FpHcSfpZyEXO5ODQQW55XuYxMXhZfd9HVyV8Gv6ud9858s1rcU4TLbSdOdDG4AbScE4PY7EirO49ZLFFxxEzpHuWMszHcIxyzksdye5qNe1//mTf5UP+hoIXSlKBV3cg/wDL7f8AZb8b1SNXjyCP7Pt/2W/G9SrkkAFfcV6C16C0VeAtegK9haYqE6edNfQa+O2K047xtWCAAcAb+vlg1FqdNp3x3oGrg8zcX6KksVxggAnvn5dt6iZ5xZCiBvC2nJB3C7g7nYEmq8luKw5bkZwDk1nBqDcM4viRtJ1GQgnB2Ueuf+7FTS0Hhzvv6gj+B3pjdlmmU15xXpq+YrRR8qvvbH/dW37cn4VqwgKr72yD6G2/bk/CtQmKtpSlFilKUHzNbMXE5EieJZGWOQgugOzFdxkeeCKtPgLpGnBkEEDe8rMsrNEpYgAbasfHPn2FeLLhRit5Dw62hmmF9PFMHRXKRq7qiYY+FNIXJHqfsCu7O6u3jHSaUx2n0w050w7lupnsu+T99dPlK7v7i6aO1uWSWbU7szkBioyS3hO+PPFWFZsqTcXt7COFtKRvHGERgZCpDpg7MgYDw9gWI2zUM9kuf6WXIwdE2R8cdvhQQy5naR2Z2LMxJZickk7kk+projmq66ol94l6ip0w+rcLnOjPpnerGl4WjW9qOJwQ28hvRGioqJqhx9U6T9TVtnP+E+eTp+0m3jS3kVrd0dbgCGX3eOJAhz9EHRj1F0qWBx5b4oIDwvmG4tixgneIv9bS2zH1IOxPx71v8xJd2U88M05LyqpmKuzCQMCQGLAE7GpPydYt/RbS2kEU9ybkJKJFR9MWM4wxACk4yfifTaV3/Don4jfvp1XEcFuYh00lYAghnSJyFdhgDft9uCFNLxucLGomcLCxeIBiAjEk6lx2OSfvroXfGr+5gkaSWeWAFOoSSUByNIPkDnGw+dWPYW8LXk3TspY3eO3Qy+7xHoyNry5gLMEV10kkDyOcd6wwPMLDicESwTSQ3GPBEmGViHZimcZXLY3OnRgfVoKs4dxaWAsYZGjLKUYqcEjvpr63GZjHHEZXMcR1RpnZDucgeR3P31Zl+1uLjhtrJFAsE8FvJK+gBmI1FVL7YUuoB9dZzX3j0bx2t1JeWtvC0E8fuWI4114fOjA+uhQDOR2LbbbBW0/MNw/V1zO3X09XLfX0YC6vXAAxWDiHE5J31zSNI+ANTHJwOwqzuYbK0iia5CxiPiT2qx+FcxR4BmZdvAcZBI7EitznDh1ukcsUluywhrfpSpbxpHEpZFYidX1OGBOcjP8ArQVfwXl+S6ExjKDoRNM+okeFe4GAcn4bVzavO5tJYzxJBbwxWq2bi3dEQFh08kagcsM7nI2IX13oygVens/X+zrf9lvxvVF1fPs8H9m237DfjeiK76pWQJXsLXrTRDGI68yHArPita4PoMn+H2moqdOHxzmCOEAyZ3yBgZyR5f7FcBIL24YPGDHHkldXfuQMDuDjz8qmptlYhnALDtnfTn0zWYy4H/isLdt5NK35h4HcyDBRn3zkb48/XLH47fnFuLcGlUAyAAKOxOCPn8auObjAzgbmuTxRkkVg65yKpz1el+F0q/hEgMgAY4BGAM579sevx9KtfgnFQQEbJbAwceozgnz2qnePcOaC4ODgHtj/AErrcvcbZX7Iy4wFZiun0IJ2GDvitp9xjZ8LlIr7itbhM4aNRnxAAnbGfiB6Z2rd01pKy0xEVXntk/ubb9uT8K1YxWq69sw+itv25PwrUkVZSlKLFKUoJBxLliSK2tJkd5DcJI4RUbMYQqDuCcjxd8CuKnUXxDWNe2oahq+Gf0qtngPEz7twvpXsEKwgtco0qKxQEHBXz21DBxuwPlt55d4rb3jXSscQ2d0eIRHH/tguzDHkC2Xx/wBfwoKqtoJOoEQOJCQoAyrZby8iKkVlyHMJbqKV+i9rA05wCwbCq2gMCPJgCRnB9a5icwyNf+9lyjtN1CwJyoY4K/IISvyqz77jgS/vZve4mjezkNtiVG0kLH4QOwYuuQN80FP3EUgIWQODgYDBs4PbAPl8q+3SSjCyiQHHhDhht8A3l8qtbhfMsDHhUt1NG0ohuUaR2UmOQ9MI0n+HYMMt5nPxrF/SzxRWsdzc211eLdmWNmlBRIwhyHlA8Go505Hdl/w7BVz28sZ0lZELjGCGXUPTH6Qr5KJEfxa0ceupWH37irhHFrReIQyS3H0jw3GEe4WWO3lcx40zYIj1KGA9MDYZwYZ7RuJ9QW0bBC8SyAuLlbh2UkEB3CjsQcZycHy8wiaibVt1dTDO2vLD19WFdfk7lt7yfpCRoQyO2sKSDoxlfrKD39anXL/NUEdpaXbyIbiFRZGMkatDTR5kxnOBCpOfjWzY8YtoOJW8Ec8XQgguWD600a55DJp1Z0khQB9poKhmicBS4YBgCuoEZHwz3HyrYPUR42mR2UEELJrAZQQSoJ8iNtvWrH4RzRDJbcNkvplkeO6lLlypZAVlCMy9wofQc4xsPSsPM/Eithdx3d3DdSTTq9sI3WQoobJfYfRro2x8x50EO49x6S9MaRwhI4EKxQxBmCr3Zs92JwMn4D7ffNHLz2rQRdRperDHMq6SNOvUNAXUc4x3GPlXe5Gu8cPu44LiO2u2eNleRxHmNcZAc9sHV9/xqVXfHoGviRdQdd+HLFDcal0LMWkz4uyE5B3HbbG+CFPT9RTpfWpAxpbUCB6YPYfCsNTnn6/BtLOGaaO4u4zIZJEYPhGJ0oZB9Y9v/ifXJg1Aq+vZ4P7Ntv2G/G9ULV++zof2bbfsN+N6CRrXsV8Ar0TioQ+YrWkOWCj4k/Ibf6kb1llc474HrVd8z35EU5EkpyYwOnjLFtWFX/pON/iAPKqZ3UXwm6nHvqBioIyoyaj9/wC0S0ico74x5gE/6VEvZvw2VmnaQsI+kMnOTlzkJjybAJI8sj1qMcd4FIkjELpUMcFxnbfB2BrDfeq6eM10tROOW9yp6MwY+nY/cd/trkf0t03w2/zzj+FV1bFkYDZwMHqRjDKfPH+IfA/wqcwp1Ihqw2R3GRn4/Cs8urtpjNzTj8cMeppGZsk/Ux3B/wCodu2Dkb71H4eIZOllBztkaQd8kHIXAIzjtuMA9hW5OJIw6gkoXIIyT9Xt5+Wa4bzbN3wN+5/1rpxcuXSf8pcxyoUcurRFyrINjHk+a7DByCD8G9KtVGyM4I+BGDVJ+ziWK5kNpOuchnibbAwMshGM4OA2x30nPere4DrWMxS6i8ZI1Mc61ydMmc+YGMHcEH4VeTTKt4rVce2gfRW3+ZJ+Fassiq29tY+htv8AMk/CtWQqilKVKSlKUHVsuVLuaEzRW8jxLnLgbbd8Du2PgDXThbiCwR2KRFVuV1oFRNcybyf3gOWQZJxkbfCpTwnne2W1tCskEM9rGYyJYJ5G7aS0bRuq+MDcH18sVp8E55gSxVpGxeWy3EduoVsYm04bVjACdsE9l+NBo8B5JhmlsY5FuUM/vAlY9MKTErECIjJ2K4ORUMuogsjqOysyj7CRVi8vc32sQ4Trlx7sLvreFzp6isF7L4sk+WfjUQ4/whY44ZxJqN0ZpNGnGhA5VWJzvqG+MCg6lryK0/D4J7ZJZZ5JZEZQV0hU1jVuBp3AGS3nUfl4DcIkrtC6rAwSUkY0McAKR33yPvFTLg3F7R+HW1vLeNbSRXDTtiORsgMxAyowDg5B3wfKtu/5vs71eJRySm3W4eF4nMbPqESov1V7E9PsSPrD0NBHeB+zi7uJXjZDDojEpLDOzZ0KAD3bDY/ZP287gHAepfxWs4ZNUnTkAwGU75GcEZyPjU7POtmeKdQTMIHsvdupofwvkndcZ2HmMjJqE8t3UVtxKF2l1xRS5MulhqUZGvTuwz6d6DPxzkW6hlfTBL0TM0MTtjxeMome2NW2CQAcjHcVy35euAZgYXBtwGmzj6MHcE7+Y7YqbcY5jtlt74W9y9xLfTKyJ05F6WH1Zy3c9gMb+FNvTY9oHGR7hE2kpccQEMk6kYOmBQBt3AL4I+ANBEuWeR576OaSIeGJSRtnW4GoRLuPF23PqK6V17OpWtLWS2ilkllExmXw6UMbBQBsMHvsSScbdqw8g8YhiF3FcSmFbmAxLJpZgrbjJC79j/DvXXtebLeMcJUTnFrJMZiFkGAW8LYx4srnYZxkigiHC+VLq519CCR9BKtsAFYfoksQNXw719sOUruZ3jit5GeI4kGMaT6HUQAfhUyuOYbO6heFrprUpezXKyCORhKju7A4XBDgNtn0H2byc82s9xctLLGLWV01QTQSMzrGiqJkZPquSuMEbBVOxoIBw/lG7n19K3kfpMUfAGzL3Tc7sPQZNcllIOCMEbEHy+FWhwrnGy93SNGiga3uJZIveIppfC7u6upicHqBWAOonsfXNVxxa9M08spxmSR32BA8TE5Ckkjv2yaDVq/vZ1/yy2/Yb8b1QNX97Ov+W237Dfjeookoo8YYYYZB8v419r0KDQ4hAWKrkhTtq9P/ADj1rSk4PHuN+4IOe2FKqMj0DE/bmu4RXNeMxsx7jGcsdyfifQDFZ+SdL4e0dj4jZ26i1tmXWSTjJ8THuSx8zj+ArJwi8V5JIZVCSrjKEhgQf0lPmPsyKqXm1Y/eXEMhZPrajgZyfILjGD/DyrscB4xax2w1SP7wCGDn9HbGnIO6Y2+2ue4327N4eosTiKxQeLSCfhUYu+JGRz5A7UfivVXck1iUAqQMVz3LddEwkjn8b4MdmiG5JJ329TtUMLa1Y4xgjI8t8/yqe3S5j6ecaiEznTkHcgMexwDXA51ihhAig0+IB2C/o/o7nJLE/Ptn1ro8WVvTm8kk3XB4PdGKZXiJEikMhyNiAcjBB1ZzgDz9D2q/+WL0XFvHMP0l0kHOQVJUruf8QPz2r89WUzKp05ALLlseakMvfzGDV48hpJHCUCL0y4eMg4CrIoYggkntggb/AFhnGa6/lwpbiq39tv8Ac2v+ZJ+Fasiq39tv9za/5kn4VoKmpSlWClKUEls/Z7dSyQxp0yZ4feEbWdOjYbnTs2WAxjzrq8icka7iE3SK8U6XOhNTBswkISQMYAbbvXnhXtFEFjDCEb3iFwFk2x0usk5j75ydAXtjFbZ9pEA4ilwsUiwRwyRKng1apWLs2NWN2Pr5Cgj15yDdILfSI5feG6aGKQONYzlCw8IIwckEgaW32r5xrkW4tommLQyojaJDDIH6bdtLjA0nJx8yK6fAuf1tbazRY2Z7aeSVs4CssiyIVBzkNiTzGNq8cV5qtFtbiCyjnHvciyStMU8IVtYRAhOd/M+XrQcOy5Zmmt+vHpZOslvjPiDvpC+HH1SWAzmty/5DuYTcCTpj3YRM51nB6x0oFOnxEkY8q2+Q+co7HrLNG0iSdN1C42kibWjHJG2cdvQVt8Q9oMctrbRPEzyI8BuS2NMyQFiqdyTnVk5H30HLuORJljEgmtZE6ixO6TqyxM2AOo2MKMkb7966fMPszkivEtrV1mLpq8TqGXSAWeRQPo03GDvn4mtvmf2hQT2lzbxi4PWaNk6nSCRhWVjGqofCo07dySd6zXHtHtTd+8iGY9eA21yhKABTpwYiDknY5zjIx2NBg5X5MCtdhngmljtutBJFNlY5AzgNryoUqyg77DANR/nLhV1FKj3conMyB0lWTqKyjyDYGwyO22+R3rfseYrK2F2lstwyXFsYQZOlqDnXudJACYKjzOxrn8x8xJcW1lEisGtomjctjBJ0brgnbwnvig645BRLSzuTNG5mlQOnUXBRnVdCYGXfB8Qz4fF6ZrJzr7Pmilu5bcRCCAoTEsmZEQovjKbkAtqO5zjJAxWpbc125sLaCVJurazdVCmjQwMms6snOdJIAHmBv3rZu+fIml4m4SQe+xokeQvhKppy/i7Z9M0HKueQbmOFpW6WpIxM8IkBmSM/+40fkPtzW4vsrvDkAwF+mJljEo1sp8wpAOx2ycDJG9dXmD2mLcwSaWuYpZIjE0arbmEkjSSZCpl0keXy7V4/9RYPfhcdOXSLL3XGEzqznV9bGn7c/Cgi/H+U5rRIpJGieOYHQ8Th1yvdcgYyPhkd99q41d/ifMKScOtLUKwe3aVmY40nWSRjfPn5gVwKBV/ezo/2bbfsN+N6oGr59nj/ANm237DfjeoolYr1WJGrKDQfa4fOqt7lKynBVdX2Dcj7q7dYry26kbof0gRVcpuaTjdWV+dL3l940V5TpaQZ043A+J9a554MxGQTv8MVZvNvGxBIIxEpJGpi6gnO4xv6HaoXxPj4k7qFx5KMCuWZZPQ4Y6Ybe9dVUefau1w/imxyfnUVe9JNFlI86i4bWmWkl4/da7cH0JP29qiMLHxZ7EYJIz5jf1HbuPl51LuBcGnuzHHEhcFl1tjwKMjJZu3by7nyqyuW+D8OukFxFaxg6nQqQDpZCVI0/V8tjjcEVt4ZqOX/AEXtWHKPKMryq5TMXjVZVVnTWQyofD5BsNntgDOMirp4JwUW0QTUXbcvI2NTsdyxx6n7cY3OK6McYXZQAPgAO/yr6a2czzVb+27+5tf8yX8K1ZOKrb23f3Nr/mS/hWgqWlKVYKUpQTXhnszad7YLOojuLc3HUKHCkMiGLGvxNqdRnI89q3OUeTnjngJaEyTR3Z6c0PUVBC3TLEaxkk9vhnvXGsef5YrKO1VF+jkWRZcnUAsiz9PGO2tR51uP7THN+LzoKNMTQrEHOAGJYtq09yxJ7UG1HytaLw6zuRLmaSZAcpIQ51YNvgnSunfLkYbT8a3OeeSo5J7+aGaMPbrHI1usZGlOmv6Wy6jpLYAPcZOTUZs+cQtklq8CydGUTRSa2UodWo5UDDZ3G/r22rPde0BnlvpOio9+iWIjWfo9KaNQOnxevlQbqezHLCA3cYvTH1RbaHxjGdBlzpDY+H8N60bfkNmNgOsB78HI8B+j0AHB8Xj7/CuhL7SXVhM1mi3oi6YuWLg6SCNfSI0lsZ3z/DasPC/aEYIrQSWiSval+jKzuvhbIOABgny1bjbtmg2TyZaJw25lef6aK4eHXokwChwIdIOCX2OvcDWB5Go9yvyx731XeUQw26dSWQqWwDnACjdicH7vkK24udh0LuCW3WRLmV7geNlMcjdjkDxgYG23bfvWryvzT7p1keJZ4bhAkkbMVzjOCGAJBGT9/ligl/G+TVuI+FwWzxkNDO7T6NIZF6Z6jD62cHGDvk49TXKs+S1D2txa3MV1C1zHAxeFgFckEao2bxodvMdx65Hj/wBS5BJavDbxxrbJJEIwWZXSTSNBzuPqDfJyd/hWGTn0J0UtrVIIYp1uTGHdi7rjGXYZAwMYx5D0oN2+5IWRrq4nuYrdI7trdtMLac+E5RFYkDLY0+WCSawS+zUxz3Sz3CxwWojZ5tDNnqDKARg5z5EZ9O+a0eJ87tNBPCYgonuvei2onScKNGMbjw9/j2qR8L5wa9mvDJHaiKdIQ8M9wYgSmQGSXTnI2JGM9sHaginNfKwsuhiZZlnj6qsqlRg4x3JJyDnyrg1MfaVxeGaS3jgZGFvAsTGLPT1eaoTuygADNQ6gUpSgVe/s7T+zrf8AZb8b1RFXZyPxyGLh9sryKpCNkEj/ABvUUTMJWVRWjacWikGUdW+RBreVs1A90pWte36RKWc4ABP2DfNLZPZraMc68Ht7qWK3J03MiyOjDsFjGcv54J8II3+eKp3jXCGtpXilGHXuD5jyYHzB8jUg5c5vE3HDeTuEiUSxgnOFXQwVf4feakHOvHeG8SxCjt7yuelKEIHqUJfTlDj7O48853GXtvhncer6Vha2jyyLHEhZ3OFA/wB9gN81bvLHJSW2EkSN5QqszsqscsWOBqGwAArkcn8WsOGAmV+rcNs0idMhVzsijXkep2yT8hXM5y9q5kkcWWY1YKDKQOocDGFGSE+ff0xUyaVzz5XpP+cueIrC3YB1NwVIjiBGQTsHKj6qjvvjOMVVns25zazm0tloZD9Ivcg//kHxHn6j7KhgYu2psksdySSSfUk9/nXRt7cqajKpxx2/T0M6uoZSCrDII7EV7qieH8wXEKhopWXTjIzscjYkdjVg8uc/dVR11wf8S9vmV/L7qieWfKt8VnpNarX23f3Nr/mS/hWrEt7pXGUYMPhVd+27+5tf8yX8K1rGapaUpVgpSlBYHLHs+huYE6gnilljeRHZ4AhIzjTDnqumMeLb+deuC8j2Tx8P673HUvlkwE6elWXBySVyB5Y3yT5Y34tj7SLuJYlXokwp0ldolL9PsIy/fSMDYY7DOa0oecbhfdcFP+D1dHw/4sZ1b+Lt8KCQ2Xs7jmWMRPIXW8e0uPq4VVLHqqNOVyijuTufhWyeG8OHCbx0SZtE5iWU9EuSCOnpbSMRkFSw2O7Y8q0+Dc2pbWt3KJy13e6gYVjZViYtJmXWdj4XyAPXB9RHeFc0zW8E1ugjaKb6yyIGwcada+jYA337CgsvmHly2vbpIpHmW49wSRCujpgJq+tnLMSW7DAwO+TXJs+WBeLwmKaeYxy20zhcxjp6QjaU+j7dgdWo4A3FRVefboXC3GY+osPu48G2jv2z3+NebLnq5iNsUKf8KjxRZTPhcAHVv4jgCg7qch21xFaSWkkw61wbZ+qEz4VdzIoXt4UJCknuN9jXnifKdj7rey2z3OuzdIiJOnpZjIIyw0rnB3wNiMfGuFwnmqVFgg6giijuFn1hNTIxypfH6QCsfDjftUq5n54hNnNCk0dxLcOjM0dsYY1CMrlmD5aR2KgHJI+WNwifA+b5LVFWNYyFl6/iDHU4QxrnBGQmdQH+Lc9q4juWJLEkkkknuSdyT8Sa3ONcXe6maaQIGbAIRQq+EBRgfIVpUClKUClKUClKUCpPa8vq1tG+2XGf4kfyqMVIuXL7DIrkhACT8FGWP+hquXpbH2knKPIBkfWzMkY7lSQW+GR5VNr3mu3s16aEyMu2NWcfNjmq74v7QnMP0fgjJKxINiQO7t6/L1PwrT4Fw0sOrMSSd1X+ZNYZeS/DeeOfsnU3OU0gyfo1PZV2JHqXPYfH/YifPHM5NqQpwrbZGfGT/HSO+/fby76lzPliXOVzgIu+rHqfTPl2+dRbm/iBlnWPyTuPicE/l9lZ4y5XtbLWM6SD2PwZvoFIznrswO4IMTLgj03rre1PliC1mUwAqJFLlP0VwceEnfB328sVqeyNP7Th/Ym/Aaze1S/S5vTplISMCIDBwCCdRyCDuxPke1bWzTOS8kJ4PwiW8uFggXLMcZ8gPNifIAb1Jec7S1swLK1AkmG1xcNuc9zGnkgH6WN9gufrZcqc2rYWVwsQBupZSqyAfUjCrlwx3OWzgeoye28Zt11EufMkfzJ/38am3URx3e3wxAdu1dvhcXUjKEeIbg+o/niuYF3rZjsxINBOAe3z8t/Ssq11pm96UakBBI743A+BPkfhXY4JxHpxgnf+VR1YenlcYxtjHY/nXQjk02w/ax/rVcv4tP6mfBOPeLZsfEZFc/2mcVMsUCltWl3IPnuoH8qjlve6FZq1+LTl40Y9skAfYN6nx9ZRTySatculKV2OUpSlApSuzwzj8cUYRrO2mIJOuQSajk5wdLgbdu1Bxql3FvZ80HD0uurqfETyQ6d41mzpYnPrgdh3PpXHtJIbi9QyrHbwM6awurQqKBqAySfEAftarDbnywuLi8hkTpR3EbRG4MjsrCMFY2EWnCdywx9veg4XCPZ3FM3DwZZB75DNK+NHhMYUgLkdjq881EL/AIJPCqtLDJGr/UZkYBvPYkem9WNwHmm1jk4SXnQC3t7hJT4sIzBAAdvMg/dWOPmm3toYI5br31vfVuSwDnpxjzOvcNnxafiftCA3PLlzGUElvMhlIVNUbDUT2UbbsfTvXR4PyBeXEyxdF4tWvxyo6qNH1snT64HzOKmvF+bIBKmia2eJ72C4JV7hpFCuHMjLJlY8KukhfXYCufw7nVRx1ppLljbapFUlnKBWTC+HyXIHl8fjQQZOEOLlbeUNG5kSMhlIK6yozpOD2YGpJx3ky1tpxbi8klm6sUbxrbtqAfSSVOSGYKwIUdycVxnZY+IIWnWZVniYzAsQQGRi2W3OBt/27VYHM/M0U1zFIOIwvAlzbSiAREMoVkDMZMZIALN8qCAXvK8pnlS2huJY0k6YYxMGzsQGXHhbfscbYOBWrFy5ctK0K28plTdkCNqUepGNhv3PepvxnmyL3biYguMSTXaSRaCysyARZYEYwPCfurrz82W8l5ORcWxt5orZJRIZVL6Opko6DOpc9iN8jcYoIFb8hXb20tx0mAibQUKvrYg6WKrp7Lvk520n0rlngdx0ev0ZOj36mhtHpnVjGM+fapynG7Z7XiNtFdtEHmEkDStLlkGksob63iKtsdyGGc5NdLjHOlu0DS27241WhgMMjXAkHhI6SxL9Gd8ANt88UEF4ryyVaNbZLiUmBZ3DQspGdiwGN4xt4u3xNcziPCJrcgTxSRFhlQ6lcj1GasyLnC2WdXWdRp4UIAw1bTBshBt9bzqKczccSfhvD06vUmi6wkBJLLlhpyT38IHn5UETrqXn0dtGF+vOMf8AbqIx9rAfdXLrcWFmMQ3OlCw+1ioH+prPyXUaeKbrJYWJnmUD6kYCL9nn9pyftrr8Q4rpHTjyTjHz/IV7tCIQqKNz3P31pw2TMcnwJ6n/AHvXLvbq1ps2sXTQzSsBpBIUb/LeoZakySNI25JzXa5tvwqLFH2bc+pHqa5llHgDFa49TbO91MeRLroTSTdjHbzkfM6EH/7MKjNw2snJ8I3Y/wAvmf8Afx3hddOJl/SkXSP/AJxsf4oK58+wAHzPzNQlrTydgo+AHzrfVAPCP0dvzP31p2EeXLeSDP2nYfnW4iHv3pSPipvWx1gu2NTHsv8A/R9BXiSTSBsCx2A/mfgKyWtqQcnxE7kn/fb4VFCWNhuxyx7/AG1kkb/hj8HU/fW5PESo9RWjcjELj4A/cR/KqxatWV8wqP8AE4H3A1m4muFQbYGwXzG3c/OtMSbR/Bif4YrJcxkAE+ZOP/qtcZ+UZZX8a16UpXQ5ylKUClKUClKUClKUClKUClKUClKUClKUClKUCuxwn6pPckhR8lGf9Wrj11LLiSJGFIORk9h5/b6Vj5pbj018VkvbchP0w+37Nic16aRRk5MmPM5x9nrXPTiK6snPn5Dz29fjWPiHEA0ZVMgn1GP9KwmGX06Lnj9uFdTmWZmPbOB9lbtula9taae+K3Y2Aray/DKWfLJck5QY/Q1ee2WNYH+Jr7cOWfIOBpUfHb/ya+aRUcanlPt1bLh4EAJ+s51fZ2H5/bWO5j6a627fxPwHzrdPGocjwthQABgeX21ybu8Msut9lX6i+nxPxqkxyt7ieWMmmW2Qkl3+s3l6DyX/AH51lkbHasYvU9DXhrlT61PHL6OWP22Y+J4GDvXySYOrD1Vh/CtAsPjXqOYA+dOF+kc40o5dxjyz/Gtl3J7msBgGokdqzE7CtJLtS2ar5SlK2YlKUoFKUoFKUoFKUoFKUoFKUoFKUoFKUoFKUoFKUoFKUoFKUoFKUoFKUoFKUoFKUoFKUoFKUoFKUoFKUoFKUoFKUoFKUoFKUoFKUoFKUoFKUoFKUoFKUoFKUoFKUoFKUoFKUoFKUoFKUoFKUoP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2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2123C96E-59A6-A23E-F95E-7B18389AF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99B764EA-BFA7-630D-D12D-FBDC63BAA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7453"/>
            <a:ext cx="1676400" cy="10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560" y="44450"/>
            <a:ext cx="1573513" cy="11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533400" y="2286000"/>
            <a:ext cx="3487090" cy="2236837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Open Sans"/>
                <a:ea typeface="Verdana" pitchFamily="34" charset="0"/>
                <a:cs typeface="Verdana" pitchFamily="34" charset="0"/>
              </a:rPr>
              <a:t>Word “risk” has two Usage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30541" y="838200"/>
            <a:ext cx="6324600" cy="586740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algn="ctr">
              <a:buNone/>
            </a:pPr>
            <a:endParaRPr lang="en-US" b="1" dirty="0"/>
          </a:p>
          <a:p>
            <a:pPr algn="ctr">
              <a:buNone/>
            </a:pPr>
            <a:endParaRPr lang="en-US" b="1" dirty="0"/>
          </a:p>
        </p:txBody>
      </p:sp>
      <p:sp>
        <p:nvSpPr>
          <p:cNvPr id="89090" name="AutoShape 2" descr="data:image/jpeg;base64,/9j/4AAQSkZJRgABAQAAAQABAAD/2wCEAAkGBhQSERUUEhQWFRUVGBYVGBcYGBccHBocGBwYFR4VHRgaHCYfGBwjGRgcHy8iJScqLC0sGh8xNTAqNSYrLCkBCQoKDgwOGg8PGiwkHyQtLiwpLCwpLCksLCksKSwsLCwsLCksKSksLCksLCksLCwsLCwsLCwpLCwsLCwsLCwpLP/AABEIALEBHAMBIgACEQEDEQH/xAAcAAEAAgMBAQEAAAAAAAAAAAAABgcDBAUCAQj/xABGEAACAQMCBAMEBgYIBQQDAAABAgMABBESIQUGEzEiQVEHFGFxIzKBkbLRQlRyk6HBFRYlM1JzsfAkNWKC4RdDkvFTosL/xAAZAQEAAwEBAAAAAAAAAAAAAAAAAQIDBAX/xAAhEQEBAAICAgIDAQAAAAAAAAAAAQIREiEDMUFRIkJhBP/aAAwDAQACEQMRAD8ArulKUClKUClKUClKUClKUClKUClKUClKUClKUClKtzkzly2ksoHkgidmU5ZkUk+Nhkkj0FEW6VHimKvj+qNn+qwfu1/Kvv8AVCz/AFaH92v5URyUNimKvocoWf6rD+7X8q9DlCz/AFWD92v5UNqDxTFX8OULP9Vg/dr+VehyfZfqsH7tPyonb8/4piv0B/U+y/VYP3aflXk8oWX6rB+7X8qG1A4pir+/qhZfqsH7tfyp/VCy/VYP3aflUG1A4pir7PKFn+qwfu1/Kvn9ULP9Vg/dr+VSbULilX0OUrP9Vg/dr+VQr2qcGggitzDDHGWeQEooXICqQDjvQ2rqlKUSUpSg24eETMgdYnKESMGAONMWC7Z9FyMnyzW5FydesAy2k5BAIIjfBB3BG1YxzLcCLoiTEYjaHSFT6jsHZc6c+JgCTnJx3qX8t8Yn/obiDdaXVG1uEbqPlBqUYU5yoxtgUELvuBTwxrJLEyIzOilsDLISrLjOQQQRuPKtGrW4bNFJw/ha3UPvHXuZoyXkcYMkrgyHG7tv5n188Y8W3JtlAtzLIsbql40AEzzBY4xg4+iBJcg4Bbbt59wqyld67gtYuJaV+ktBMnfUPo206hnZvDkjPfw1PLn2a2+J4AmLh5Xlg8TeG3WSFSMasHZ2GTk/dQVLSrLvOD2cUV1dxWfvKrdm1SEPJpRUUAudJLEswPfbxLj47VzyhYwS37NCZEhtobhYjI4KM/UzFqBzvpHfJANBWs3CZUhSdkIilLKj7YYrkEAZzsQe4pFwmVoHnVCYo2CM+2AzYwMZzvqHl51ZtpwyK+teFxsvSikubtumrHZV60nTDd/0cZ74rW4sU/oa96dobULdRppy51aXjGrx9jjY422oKwr7HGWIVQSSQAB3JOwA+OamvI3LMN9byx6B145rdteWz0XdUcYzjwqGbOM712ON8sWUcbXUUf0Nx7mtsNT+FpHcSfpZyEXO5ODQQW55XuYxMXhZfd9HVyV8Gv6ud9858s1rcU4TLbSdOdDG4AbScE4PY7EirO49ZLFFxxEzpHuWMszHcIxyzksdye5qNe1//mTf5UP+hoIXSlKBV3cg/wDL7f8AZb8b1SNXjyCP7Pt/2W/G9SrkkAFfcV6C16C0VeAtegK9haYqE6edNfQa+O2K047xtWCAAcAb+vlg1FqdNp3x3oGrg8zcX6KksVxggAnvn5dt6iZ5xZCiBvC2nJB3C7g7nYEmq8luKw5bkZwDk1nBqDcM4viRtJ1GQgnB2Ueuf+7FTS0Hhzvv6gj+B3pjdlmmU15xXpq+YrRR8qvvbH/dW37cn4VqwgKr72yD6G2/bk/CtQmKtpSlFilKUHzNbMXE5EieJZGWOQgugOzFdxkeeCKtPgLpGnBkEEDe8rMsrNEpYgAbasfHPn2FeLLhRit5Dw62hmmF9PFMHRXKRq7qiYY+FNIXJHqfsCu7O6u3jHSaUx2n0w050w7lupnsu+T99dPlK7v7i6aO1uWSWbU7szkBioyS3hO+PPFWFZsqTcXt7COFtKRvHGERgZCpDpg7MgYDw9gWI2zUM9kuf6WXIwdE2R8cdvhQQy5naR2Z2LMxJZickk7kk+projmq66ol94l6ip0w+rcLnOjPpnerGl4WjW9qOJwQ28hvRGioqJqhx9U6T9TVtnP+E+eTp+0m3jS3kVrd0dbgCGX3eOJAhz9EHRj1F0qWBx5b4oIDwvmG4tixgneIv9bS2zH1IOxPx71v8xJd2U88M05LyqpmKuzCQMCQGLAE7GpPydYt/RbS2kEU9ybkJKJFR9MWM4wxACk4yfifTaV3/Don4jfvp1XEcFuYh00lYAghnSJyFdhgDft9uCFNLxucLGomcLCxeIBiAjEk6lx2OSfvroXfGr+5gkaSWeWAFOoSSUByNIPkDnGw+dWPYW8LXk3TspY3eO3Qy+7xHoyNry5gLMEV10kkDyOcd6wwPMLDicESwTSQ3GPBEmGViHZimcZXLY3OnRgfVoKs4dxaWAsYZGjLKUYqcEjvpr63GZjHHEZXMcR1RpnZDucgeR3P31Zl+1uLjhtrJFAsE8FvJK+gBmI1FVL7YUuoB9dZzX3j0bx2t1JeWtvC0E8fuWI4114fOjA+uhQDOR2LbbbBW0/MNw/V1zO3X09XLfX0YC6vXAAxWDiHE5J31zSNI+ANTHJwOwqzuYbK0iia5CxiPiT2qx+FcxR4BmZdvAcZBI7EitznDh1ukcsUluywhrfpSpbxpHEpZFYidX1OGBOcjP8ArQVfwXl+S6ExjKDoRNM+okeFe4GAcn4bVzavO5tJYzxJBbwxWq2bi3dEQFh08kagcsM7nI2IX13oygVens/X+zrf9lvxvVF1fPs8H9m237DfjeiK76pWQJXsLXrTRDGI68yHArPita4PoMn+H2moqdOHxzmCOEAyZ3yBgZyR5f7FcBIL24YPGDHHkldXfuQMDuDjz8qmptlYhnALDtnfTn0zWYy4H/isLdt5NK35h4HcyDBRn3zkb48/XLH47fnFuLcGlUAyAAKOxOCPn8auObjAzgbmuTxRkkVg65yKpz1el+F0q/hEgMgAY4BGAM579sevx9KtfgnFQQEbJbAwceozgnz2qnePcOaC4ODgHtj/AErrcvcbZX7Iy4wFZiun0IJ2GDvitp9xjZ8LlIr7itbhM4aNRnxAAnbGfiB6Z2rd01pKy0xEVXntk/ubb9uT8K1YxWq69sw+itv25PwrUkVZSlKLFKUoJBxLliSK2tJkd5DcJI4RUbMYQqDuCcjxd8CuKnUXxDWNe2oahq+Gf0qtngPEz7twvpXsEKwgtco0qKxQEHBXz21DBxuwPlt55d4rb3jXSscQ2d0eIRHH/tguzDHkC2Xx/wBfwoKqtoJOoEQOJCQoAyrZby8iKkVlyHMJbqKV+i9rA05wCwbCq2gMCPJgCRnB9a5icwyNf+9lyjtN1CwJyoY4K/IISvyqz77jgS/vZve4mjezkNtiVG0kLH4QOwYuuQN80FP3EUgIWQODgYDBs4PbAPl8q+3SSjCyiQHHhDhht8A3l8qtbhfMsDHhUt1NG0ohuUaR2UmOQ9MI0n+HYMMt5nPxrF/SzxRWsdzc211eLdmWNmlBRIwhyHlA8Go505Hdl/w7BVz28sZ0lZELjGCGXUPTH6Qr5KJEfxa0ceupWH37irhHFrReIQyS3H0jw3GEe4WWO3lcx40zYIj1KGA9MDYZwYZ7RuJ9QW0bBC8SyAuLlbh2UkEB3CjsQcZycHy8wiaibVt1dTDO2vLD19WFdfk7lt7yfpCRoQyO2sKSDoxlfrKD39anXL/NUEdpaXbyIbiFRZGMkatDTR5kxnOBCpOfjWzY8YtoOJW8Ec8XQgguWD600a55DJp1Z0khQB9poKhmicBS4YBgCuoEZHwz3HyrYPUR42mR2UEELJrAZQQSoJ8iNtvWrH4RzRDJbcNkvplkeO6lLlypZAVlCMy9wofQc4xsPSsPM/Eithdx3d3DdSTTq9sI3WQoobJfYfRro2x8x50EO49x6S9MaRwhI4EKxQxBmCr3Zs92JwMn4D7ffNHLz2rQRdRperDHMq6SNOvUNAXUc4x3GPlXe5Gu8cPu44LiO2u2eNleRxHmNcZAc9sHV9/xqVXfHoGviRdQdd+HLFDcal0LMWkz4uyE5B3HbbG+CFPT9RTpfWpAxpbUCB6YPYfCsNTnn6/BtLOGaaO4u4zIZJEYPhGJ0oZB9Y9v/ifXJg1Aq+vZ4P7Ntv2G/G9ULV++zof2bbfsN+N6CRrXsV8Ar0TioQ+YrWkOWCj4k/Ibf6kb1llc474HrVd8z35EU5EkpyYwOnjLFtWFX/pON/iAPKqZ3UXwm6nHvqBioIyoyaj9/wC0S0ico74x5gE/6VEvZvw2VmnaQsI+kMnOTlzkJjybAJI8sj1qMcd4FIkjELpUMcFxnbfB2BrDfeq6eM10tROOW9yp6MwY+nY/cd/trkf0t03w2/zzj+FV1bFkYDZwMHqRjDKfPH+IfA/wqcwp1Ihqw2R3GRn4/Cs8urtpjNzTj8cMeppGZsk/Ux3B/wCodu2Dkb71H4eIZOllBztkaQd8kHIXAIzjtuMA9hW5OJIw6gkoXIIyT9Xt5+Wa4bzbN3wN+5/1rpxcuXSf8pcxyoUcurRFyrINjHk+a7DByCD8G9KtVGyM4I+BGDVJ+ziWK5kNpOuchnibbAwMshGM4OA2x30nPere4DrWMxS6i8ZI1Mc61ydMmc+YGMHcEH4VeTTKt4rVce2gfRW3+ZJ+Fassiq29tY+htv8AMk/CtWQqilKVKSlKUHVsuVLuaEzRW8jxLnLgbbd8Du2PgDXThbiCwR2KRFVuV1oFRNcybyf3gOWQZJxkbfCpTwnne2W1tCskEM9rGYyJYJ5G7aS0bRuq+MDcH18sVp8E55gSxVpGxeWy3EduoVsYm04bVjACdsE9l+NBo8B5JhmlsY5FuUM/vAlY9MKTErECIjJ2K4ORUMuogsjqOysyj7CRVi8vc32sQ4Trlx7sLvreFzp6isF7L4sk+WfjUQ4/whY44ZxJqN0ZpNGnGhA5VWJzvqG+MCg6lryK0/D4J7ZJZZ5JZEZQV0hU1jVuBp3AGS3nUfl4DcIkrtC6rAwSUkY0McAKR33yPvFTLg3F7R+HW1vLeNbSRXDTtiORsgMxAyowDg5B3wfKtu/5vs71eJRySm3W4eF4nMbPqESov1V7E9PsSPrD0NBHeB+zi7uJXjZDDojEpLDOzZ0KAD3bDY/ZP287gHAepfxWs4ZNUnTkAwGU75GcEZyPjU7POtmeKdQTMIHsvdupofwvkndcZ2HmMjJqE8t3UVtxKF2l1xRS5MulhqUZGvTuwz6d6DPxzkW6hlfTBL0TM0MTtjxeMome2NW2CQAcjHcVy35euAZgYXBtwGmzj6MHcE7+Y7YqbcY5jtlt74W9y9xLfTKyJ05F6WH1Zy3c9gMb+FNvTY9oHGR7hE2kpccQEMk6kYOmBQBt3AL4I+ANBEuWeR576OaSIeGJSRtnW4GoRLuPF23PqK6V17OpWtLWS2ilkllExmXw6UMbBQBsMHvsSScbdqw8g8YhiF3FcSmFbmAxLJpZgrbjJC79j/DvXXtebLeMcJUTnFrJMZiFkGAW8LYx4srnYZxkigiHC+VLq519CCR9BKtsAFYfoksQNXw719sOUruZ3jit5GeI4kGMaT6HUQAfhUyuOYbO6heFrprUpezXKyCORhKju7A4XBDgNtn0H2byc82s9xctLLGLWV01QTQSMzrGiqJkZPquSuMEbBVOxoIBw/lG7n19K3kfpMUfAGzL3Tc7sPQZNcllIOCMEbEHy+FWhwrnGy93SNGiga3uJZIveIppfC7u6upicHqBWAOonsfXNVxxa9M08spxmSR32BA8TE5Ckkjv2yaDVq/vZ1/yy2/Yb8b1QNX97Ov+W237Dfjeookoo8YYYYZB8v419r0KDQ4hAWKrkhTtq9P/ADj1rSk4PHuN+4IOe2FKqMj0DE/bmu4RXNeMxsx7jGcsdyfifQDFZ+SdL4e0dj4jZ26i1tmXWSTjJ8THuSx8zj+ArJwi8V5JIZVCSrjKEhgQf0lPmPsyKqXm1Y/eXEMhZPrajgZyfILjGD/DyrscB4xax2w1SP7wCGDn9HbGnIO6Y2+2ue4327N4eosTiKxQeLSCfhUYu+JGRz5A7UfivVXck1iUAqQMVz3LddEwkjn8b4MdmiG5JJ329TtUMLa1Y4xgjI8t8/yqe3S5j6ecaiEznTkHcgMexwDXA51ihhAig0+IB2C/o/o7nJLE/Ptn1ro8WVvTm8kk3XB4PdGKZXiJEikMhyNiAcjBB1ZzgDz9D2q/+WL0XFvHMP0l0kHOQVJUruf8QPz2r89WUzKp05ALLlseakMvfzGDV48hpJHCUCL0y4eMg4CrIoYggkntggb/AFhnGa6/lwpbiq39tv8Ac2v+ZJ+Fasiq39tv9za/5kn4VoKmpSlWClKUEls/Z7dSyQxp0yZ4feEbWdOjYbnTs2WAxjzrq8icka7iE3SK8U6XOhNTBswkISQMYAbbvXnhXtFEFjDCEb3iFwFk2x0usk5j75ydAXtjFbZ9pEA4ilwsUiwRwyRKng1apWLs2NWN2Pr5Cgj15yDdILfSI5feG6aGKQONYzlCw8IIwckEgaW32r5xrkW4tommLQyojaJDDIH6bdtLjA0nJx8yK6fAuf1tbazRY2Z7aeSVs4CssiyIVBzkNiTzGNq8cV5qtFtbiCyjnHvciyStMU8IVtYRAhOd/M+XrQcOy5Zmmt+vHpZOslvjPiDvpC+HH1SWAzmty/5DuYTcCTpj3YRM51nB6x0oFOnxEkY8q2+Q+co7HrLNG0iSdN1C42kibWjHJG2cdvQVt8Q9oMctrbRPEzyI8BuS2NMyQFiqdyTnVk5H30HLuORJljEgmtZE6ixO6TqyxM2AOo2MKMkb7966fMPszkivEtrV1mLpq8TqGXSAWeRQPo03GDvn4mtvmf2hQT2lzbxi4PWaNk6nSCRhWVjGqofCo07dySd6zXHtHtTd+8iGY9eA21yhKABTpwYiDknY5zjIx2NBg5X5MCtdhngmljtutBJFNlY5AzgNryoUqyg77DANR/nLhV1FKj3conMyB0lWTqKyjyDYGwyO22+R3rfseYrK2F2lstwyXFsYQZOlqDnXudJACYKjzOxrn8x8xJcW1lEisGtomjctjBJ0brgnbwnvig645BRLSzuTNG5mlQOnUXBRnVdCYGXfB8Qz4fF6ZrJzr7Pmilu5bcRCCAoTEsmZEQovjKbkAtqO5zjJAxWpbc125sLaCVJurazdVCmjQwMms6snOdJIAHmBv3rZu+fIml4m4SQe+xokeQvhKppy/i7Z9M0HKueQbmOFpW6WpIxM8IkBmSM/+40fkPtzW4vsrvDkAwF+mJljEo1sp8wpAOx2ycDJG9dXmD2mLcwSaWuYpZIjE0arbmEkjSSZCpl0keXy7V4/9RYPfhcdOXSLL3XGEzqznV9bGn7c/Cgi/H+U5rRIpJGieOYHQ8Th1yvdcgYyPhkd99q41d/ifMKScOtLUKwe3aVmY40nWSRjfPn5gVwKBV/ezo/2bbfsN+N6oGr59nj/ANm237DfjeoolYr1WJGrKDQfa4fOqt7lKynBVdX2Dcj7q7dYry26kbof0gRVcpuaTjdWV+dL3l940V5TpaQZ043A+J9a554MxGQTv8MVZvNvGxBIIxEpJGpi6gnO4xv6HaoXxPj4k7qFx5KMCuWZZPQ4Y6Ybe9dVUefau1w/imxyfnUVe9JNFlI86i4bWmWkl4/da7cH0JP29qiMLHxZ7EYJIz5jf1HbuPl51LuBcGnuzHHEhcFl1tjwKMjJZu3by7nyqyuW+D8OukFxFaxg6nQqQDpZCVI0/V8tjjcEVt4ZqOX/AEXtWHKPKMryq5TMXjVZVVnTWQyofD5BsNntgDOMirp4JwUW0QTUXbcvI2NTsdyxx6n7cY3OK6McYXZQAPgAO/yr6a2czzVb+27+5tf8yX8K1ZOKrb23f3Nr/mS/hWgqWlKVYKUpQTXhnszad7YLOojuLc3HUKHCkMiGLGvxNqdRnI89q3OUeTnjngJaEyTR3Z6c0PUVBC3TLEaxkk9vhnvXGsef5YrKO1VF+jkWRZcnUAsiz9PGO2tR51uP7THN+LzoKNMTQrEHOAGJYtq09yxJ7UG1HytaLw6zuRLmaSZAcpIQ51YNvgnSunfLkYbT8a3OeeSo5J7+aGaMPbrHI1usZGlOmv6Wy6jpLYAPcZOTUZs+cQtklq8CydGUTRSa2UodWo5UDDZ3G/r22rPde0BnlvpOio9+iWIjWfo9KaNQOnxevlQbqezHLCA3cYvTH1RbaHxjGdBlzpDY+H8N60bfkNmNgOsB78HI8B+j0AHB8Xj7/CuhL7SXVhM1mi3oi6YuWLg6SCNfSI0lsZ3z/DasPC/aEYIrQSWiSval+jKzuvhbIOABgny1bjbtmg2TyZaJw25lef6aK4eHXokwChwIdIOCX2OvcDWB5Go9yvyx731XeUQw26dSWQqWwDnACjdicH7vkK24udh0LuCW3WRLmV7geNlMcjdjkDxgYG23bfvWryvzT7p1keJZ4bhAkkbMVzjOCGAJBGT9/ligl/G+TVuI+FwWzxkNDO7T6NIZF6Z6jD62cHGDvk49TXKs+S1D2txa3MV1C1zHAxeFgFckEao2bxodvMdx65Hj/wBS5BJavDbxxrbJJEIwWZXSTSNBzuPqDfJyd/hWGTn0J0UtrVIIYp1uTGHdi7rjGXYZAwMYx5D0oN2+5IWRrq4nuYrdI7trdtMLac+E5RFYkDLY0+WCSawS+zUxz3Sz3CxwWojZ5tDNnqDKARg5z5EZ9O+a0eJ87tNBPCYgonuvei2onScKNGMbjw9/j2qR8L5wa9mvDJHaiKdIQ8M9wYgSmQGSXTnI2JGM9sHaginNfKwsuhiZZlnj6qsqlRg4x3JJyDnyrg1MfaVxeGaS3jgZGFvAsTGLPT1eaoTuygADNQ6gUpSgVe/s7T+zrf8AZb8b1RFXZyPxyGLh9sryKpCNkEj/ABvUUTMJWVRWjacWikGUdW+RBreVs1A90pWte36RKWc4ABP2DfNLZPZraMc68Ht7qWK3J03MiyOjDsFjGcv54J8II3+eKp3jXCGtpXilGHXuD5jyYHzB8jUg5c5vE3HDeTuEiUSxgnOFXQwVf4feakHOvHeG8SxCjt7yuelKEIHqUJfTlDj7O48853GXtvhncer6Vha2jyyLHEhZ3OFA/wB9gN81bvLHJSW2EkSN5QqszsqscsWOBqGwAArkcn8WsOGAmV+rcNs0idMhVzsijXkep2yT8hXM5y9q5kkcWWY1YKDKQOocDGFGSE+ff0xUyaVzz5XpP+cueIrC3YB1NwVIjiBGQTsHKj6qjvvjOMVVns25zazm0tloZD9Ivcg//kHxHn6j7KhgYu2psksdySSSfUk9/nXRt7cqajKpxx2/T0M6uoZSCrDII7EV7qieH8wXEKhopWXTjIzscjYkdjVg8uc/dVR11wf8S9vmV/L7qieWfKt8VnpNarX23f3Nr/mS/hWrEt7pXGUYMPhVd+27+5tf8yX8K1rGapaUpVgpSlBYHLHs+huYE6gnilljeRHZ4AhIzjTDnqumMeLb+deuC8j2Tx8P673HUvlkwE6elWXBySVyB5Y3yT5Y34tj7SLuJYlXokwp0ldolL9PsIy/fSMDYY7DOa0oecbhfdcFP+D1dHw/4sZ1b+Lt8KCQ2Xs7jmWMRPIXW8e0uPq4VVLHqqNOVyijuTufhWyeG8OHCbx0SZtE5iWU9EuSCOnpbSMRkFSw2O7Y8q0+Dc2pbWt3KJy13e6gYVjZViYtJmXWdj4XyAPXB9RHeFc0zW8E1ugjaKb6yyIGwcada+jYA337CgsvmHly2vbpIpHmW49wSRCujpgJq+tnLMSW7DAwO+TXJs+WBeLwmKaeYxy20zhcxjp6QjaU+j7dgdWo4A3FRVefboXC3GY+osPu48G2jv2z3+NebLnq5iNsUKf8KjxRZTPhcAHVv4jgCg7qch21xFaSWkkw61wbZ+qEz4VdzIoXt4UJCknuN9jXnifKdj7rey2z3OuzdIiJOnpZjIIyw0rnB3wNiMfGuFwnmqVFgg6giijuFn1hNTIxypfH6QCsfDjftUq5n54hNnNCk0dxLcOjM0dsYY1CMrlmD5aR2KgHJI+WNwifA+b5LVFWNYyFl6/iDHU4QxrnBGQmdQH+Lc9q4juWJLEkkkknuSdyT8Sa3ONcXe6maaQIGbAIRQq+EBRgfIVpUClKUClKUClKUCpPa8vq1tG+2XGf4kfyqMVIuXL7DIrkhACT8FGWP+hquXpbH2knKPIBkfWzMkY7lSQW+GR5VNr3mu3s16aEyMu2NWcfNjmq74v7QnMP0fgjJKxINiQO7t6/L1PwrT4Fw0sOrMSSd1X+ZNYZeS/DeeOfsnU3OU0gyfo1PZV2JHqXPYfH/YifPHM5NqQpwrbZGfGT/HSO+/fby76lzPliXOVzgIu+rHqfTPl2+dRbm/iBlnWPyTuPicE/l9lZ4y5XtbLWM6SD2PwZvoFIznrswO4IMTLgj03rre1PliC1mUwAqJFLlP0VwceEnfB328sVqeyNP7Th/Ym/Aaze1S/S5vTplISMCIDBwCCdRyCDuxPke1bWzTOS8kJ4PwiW8uFggXLMcZ8gPNifIAb1Jec7S1swLK1AkmG1xcNuc9zGnkgH6WN9gufrZcqc2rYWVwsQBupZSqyAfUjCrlwx3OWzgeoye28Zt11EufMkfzJ/38am3URx3e3wxAdu1dvhcXUjKEeIbg+o/niuYF3rZjsxINBOAe3z8t/Ssq11pm96UakBBI743A+BPkfhXY4JxHpxgnf+VR1YenlcYxtjHY/nXQjk02w/ax/rVcv4tP6mfBOPeLZsfEZFc/2mcVMsUCltWl3IPnuoH8qjlve6FZq1+LTl40Y9skAfYN6nx9ZRTySatculKV2OUpSlApSuzwzj8cUYRrO2mIJOuQSajk5wdLgbdu1Bxql3FvZ80HD0uurqfETyQ6d41mzpYnPrgdh3PpXHtJIbi9QyrHbwM6awurQqKBqAySfEAftarDbnywuLi8hkTpR3EbRG4MjsrCMFY2EWnCdywx9veg4XCPZ3FM3DwZZB75DNK+NHhMYUgLkdjq881EL/AIJPCqtLDJGr/UZkYBvPYkem9WNwHmm1jk4SXnQC3t7hJT4sIzBAAdvMg/dWOPmm3toYI5br31vfVuSwDnpxjzOvcNnxafiftCA3PLlzGUElvMhlIVNUbDUT2UbbsfTvXR4PyBeXEyxdF4tWvxyo6qNH1snT64HzOKmvF+bIBKmia2eJ72C4JV7hpFCuHMjLJlY8KukhfXYCufw7nVRx1ppLljbapFUlnKBWTC+HyXIHl8fjQQZOEOLlbeUNG5kSMhlIK6yozpOD2YGpJx3ky1tpxbi8klm6sUbxrbtqAfSSVOSGYKwIUdycVxnZY+IIWnWZVniYzAsQQGRi2W3OBt/27VYHM/M0U1zFIOIwvAlzbSiAREMoVkDMZMZIALN8qCAXvK8pnlS2huJY0k6YYxMGzsQGXHhbfscbYOBWrFy5ctK0K28plTdkCNqUepGNhv3PepvxnmyL3biYguMSTXaSRaCysyARZYEYwPCfurrz82W8l5ORcWxt5orZJRIZVL6Opko6DOpc9iN8jcYoIFb8hXb20tx0mAibQUKvrYg6WKrp7Lvk520n0rlngdx0ev0ZOj36mhtHpnVjGM+fapynG7Z7XiNtFdtEHmEkDStLlkGksob63iKtsdyGGc5NdLjHOlu0DS27241WhgMMjXAkHhI6SxL9Gd8ANt88UEF4ryyVaNbZLiUmBZ3DQspGdiwGN4xt4u3xNcziPCJrcgTxSRFhlQ6lcj1GasyLnC2WdXWdRp4UIAw1bTBshBt9bzqKczccSfhvD06vUmi6wkBJLLlhpyT38IHn5UETrqXn0dtGF+vOMf8AbqIx9rAfdXLrcWFmMQ3OlCw+1ioH+prPyXUaeKbrJYWJnmUD6kYCL9nn9pyftrr8Q4rpHTjyTjHz/IV7tCIQqKNz3P31pw2TMcnwJ6n/AHvXLvbq1ps2sXTQzSsBpBIUb/LeoZakySNI25JzXa5tvwqLFH2bc+pHqa5llHgDFa49TbO91MeRLroTSTdjHbzkfM6EH/7MKjNw2snJ8I3Y/wAvmf8Afx3hddOJl/SkXSP/AJxsf4oK58+wAHzPzNQlrTydgo+AHzrfVAPCP0dvzP31p2EeXLeSDP2nYfnW4iHv3pSPipvWx1gu2NTHsv8A/R9BXiSTSBsCx2A/mfgKyWtqQcnxE7kn/fb4VFCWNhuxyx7/AG1kkb/hj8HU/fW5PESo9RWjcjELj4A/cR/KqxatWV8wqP8AE4H3A1m4muFQbYGwXzG3c/OtMSbR/Bif4YrJcxkAE+ZOP/qtcZ+UZZX8a16UpXQ5ylKUClKUClKUClKUClKUClKUClKUClKUClKUCuxwn6pPckhR8lGf9Wrj11LLiSJGFIORk9h5/b6Vj5pbj018VkvbchP0w+37Nic16aRRk5MmPM5x9nrXPTiK6snPn5Dz29fjWPiHEA0ZVMgn1GP9KwmGX06Lnj9uFdTmWZmPbOB9lbtula9taae+K3Y2Aray/DKWfLJck5QY/Q1ee2WNYH+Jr7cOWfIOBpUfHb/ya+aRUcanlPt1bLh4EAJ+s51fZ2H5/bWO5j6a627fxPwHzrdPGocjwthQABgeX21ybu8Msut9lX6i+nxPxqkxyt7ieWMmmW2Qkl3+s3l6DyX/AH51lkbHasYvU9DXhrlT61PHL6OWP22Y+J4GDvXySYOrD1Vh/CtAsPjXqOYA+dOF+kc40o5dxjyz/Gtl3J7msBgGokdqzE7CtJLtS2ar5SlK2YlKUoFKUoFKUoFKUoFKUoFKUoFKUoFKUoFKUoFKUoFKUoFKUoFKUoFKUoFKUoFKUoFKUoFKUoFKUoFKUoFKUoFKUoFKUoFKUoFKUoFKUoFKUoFKUoFKUoFKUoFKUoFKUoFKUoFKUoFKUoFKUoP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54626" name="Picture 2" descr="http://static1.squarespace.com/static/53c6abe9e4b050924635b68f/t/5525af73e4b0964bcc72c023/1428533108432/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4211" y="4114800"/>
            <a:ext cx="2362200" cy="2362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54630" name="Picture 6" descr="http://numerco.com/wp-content/uploads/2013/06/ris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0" y="1143001"/>
            <a:ext cx="2209800" cy="20855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876800" y="1371600"/>
            <a:ext cx="3276600" cy="224676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Open Sans"/>
                <a:ea typeface="Verdana" pitchFamily="34" charset="0"/>
                <a:cs typeface="Verdana" pitchFamily="34" charset="0"/>
              </a:rPr>
              <a:t>popular – </a:t>
            </a:r>
          </a:p>
          <a:p>
            <a:r>
              <a:rPr lang="en-US" sz="2400" b="1" dirty="0">
                <a:latin typeface="Open Sans"/>
                <a:ea typeface="Verdana" pitchFamily="34" charset="0"/>
                <a:cs typeface="Verdana" pitchFamily="34" charset="0"/>
              </a:rPr>
              <a:t>chance or Possibility. </a:t>
            </a:r>
          </a:p>
          <a:p>
            <a:r>
              <a:rPr lang="en-US" sz="2400" b="1" dirty="0">
                <a:latin typeface="Open Sans"/>
                <a:ea typeface="Verdana" pitchFamily="34" charset="0"/>
                <a:cs typeface="Verdana" pitchFamily="34" charset="0"/>
              </a:rPr>
              <a:t>such as “the risk of an accident” </a:t>
            </a:r>
          </a:p>
          <a:p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4114800"/>
            <a:ext cx="3429000" cy="224676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dirty="0">
                <a:latin typeface="Open Sans"/>
                <a:ea typeface="Verdana" pitchFamily="34" charset="0"/>
                <a:cs typeface="Verdana" pitchFamily="34" charset="0"/>
              </a:rPr>
              <a:t>technical -- Measurement of potential losses                        (definite area, definite time)</a:t>
            </a:r>
          </a:p>
          <a:p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0817AAB9-3158-4EA9-4F52-654201D9A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972800" y="44450"/>
            <a:ext cx="112217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93E2E903-8C4F-4F69-D4DF-C61B9CD13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" y="126538"/>
            <a:ext cx="1037892" cy="8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7453"/>
            <a:ext cx="1676400" cy="10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560" y="44450"/>
            <a:ext cx="1573513" cy="11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4216</TotalTime>
  <Words>1648</Words>
  <Application>Microsoft Office PowerPoint</Application>
  <PresentationFormat>Widescreen</PresentationFormat>
  <Paragraphs>362</Paragraphs>
  <Slides>55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Arial</vt:lpstr>
      <vt:lpstr>Calibri</vt:lpstr>
      <vt:lpstr>Open Sans</vt:lpstr>
      <vt:lpstr>Open Sans</vt:lpstr>
      <vt:lpstr>Open Sans SemiBold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H=Hazard R=Risk V=Vulnerability C=Capacity</vt:lpstr>
      <vt:lpstr>Hazard</vt:lpstr>
      <vt:lpstr>Hazard Category</vt:lpstr>
      <vt:lpstr>What are School Specific Hazard?</vt:lpstr>
      <vt:lpstr>School Specific Hazards</vt:lpstr>
      <vt:lpstr>Risk</vt:lpstr>
      <vt:lpstr>Word “risk” has two Usage</vt:lpstr>
      <vt:lpstr>Vulnerability</vt:lpstr>
      <vt:lpstr>Vulnerability</vt:lpstr>
      <vt:lpstr>Capacity</vt:lpstr>
      <vt:lpstr>Capacity</vt:lpstr>
      <vt:lpstr>Structural Elements</vt:lpstr>
      <vt:lpstr>Non-Structural  Elements: Building contents </vt:lpstr>
      <vt:lpstr>Non-Structural  Hazard</vt:lpstr>
      <vt:lpstr>Objectives  of  HVRC  analysis</vt:lpstr>
      <vt:lpstr>Objectives  of  HVRC  analysis</vt:lpstr>
      <vt:lpstr>The  need  for  HVRC  Analysis</vt:lpstr>
      <vt:lpstr>HRVC Analysis: Explore Answers To</vt:lpstr>
      <vt:lpstr>Activity (Group Wise)</vt:lpstr>
      <vt:lpstr>Structural  Hazard Assessment</vt:lpstr>
      <vt:lpstr>Structural  Hazard  Assessment</vt:lpstr>
      <vt:lpstr>Structural  Hazard  Assessment</vt:lpstr>
      <vt:lpstr>Structural  Hazard  Assessment</vt:lpstr>
      <vt:lpstr>Structural  Hazard  Assessment</vt:lpstr>
      <vt:lpstr>Non- Structural  Hazard  Assessment</vt:lpstr>
      <vt:lpstr>PowerPoint Presentation</vt:lpstr>
      <vt:lpstr>PowerPoint Presentation</vt:lpstr>
      <vt:lpstr>PowerPoint Presentation</vt:lpstr>
      <vt:lpstr>PowerPoint Presentation</vt:lpstr>
      <vt:lpstr>How to do Non- Structural  Hazard  Assessment</vt:lpstr>
      <vt:lpstr>PowerPoint Presentation</vt:lpstr>
      <vt:lpstr>Non-Structural  Hazard Assessment</vt:lpstr>
      <vt:lpstr>Non-Structural  Hazard Assessment</vt:lpstr>
      <vt:lpstr>Non-Structural  Hazard Assessment</vt:lpstr>
      <vt:lpstr>Non-Structural  Hazard Assessment</vt:lpstr>
      <vt:lpstr>Activity Identify Hazards</vt:lpstr>
      <vt:lpstr>PowerPoint Presentation</vt:lpstr>
      <vt:lpstr>PowerPoint Presentation</vt:lpstr>
      <vt:lpstr>Risk  Analysis</vt:lpstr>
      <vt:lpstr>Group Activity:    Risk Assessment</vt:lpstr>
      <vt:lpstr>Vulnerability Analysis</vt:lpstr>
      <vt:lpstr>Vulnerable   Locations</vt:lpstr>
      <vt:lpstr>Vulnerable   Groups</vt:lpstr>
      <vt:lpstr>Vulnerabilities Outside School Campus</vt:lpstr>
      <vt:lpstr>Capacity Analysis</vt:lpstr>
      <vt:lpstr>Inside Resources</vt:lpstr>
      <vt:lpstr>Inside Resources</vt:lpstr>
      <vt:lpstr>Nearest  Available   Outside  Critical Resource</vt:lpstr>
      <vt:lpstr>Skills</vt:lpstr>
      <vt:lpstr>PowerPoint Presentation</vt:lpstr>
      <vt:lpstr>PowerPoint Presentation</vt:lpstr>
      <vt:lpstr>Evaluation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Safety Programs</dc:title>
  <dc:creator/>
  <cp:lastModifiedBy>NDRF ACADEMY</cp:lastModifiedBy>
  <cp:revision>1182</cp:revision>
  <dcterms:created xsi:type="dcterms:W3CDTF">2006-08-16T00:00:00Z</dcterms:created>
  <dcterms:modified xsi:type="dcterms:W3CDTF">2026-01-07T11:01:38Z</dcterms:modified>
</cp:coreProperties>
</file>