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58" r:id="rId4"/>
    <p:sldId id="291" r:id="rId5"/>
    <p:sldId id="290" r:id="rId6"/>
    <p:sldId id="292" r:id="rId7"/>
    <p:sldId id="293" r:id="rId8"/>
    <p:sldId id="322" r:id="rId9"/>
    <p:sldId id="298" r:id="rId10"/>
    <p:sldId id="319" r:id="rId11"/>
    <p:sldId id="1188"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59" autoAdjust="0"/>
  </p:normalViewPr>
  <p:slideViewPr>
    <p:cSldViewPr snapToGrid="0">
      <p:cViewPr varScale="1">
        <p:scale>
          <a:sx n="71" d="100"/>
          <a:sy n="71" d="100"/>
        </p:scale>
        <p:origin x="11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033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25707" y="-53559"/>
            <a:ext cx="12417707"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1"/>
            <a:ext cx="9809469" cy="2952770"/>
          </a:xfrm>
          <a:prstGeom prst="rect">
            <a:avLst/>
          </a:prstGeom>
          <a:noFill/>
          <a:ln>
            <a:noFill/>
          </a:ln>
        </p:spPr>
      </p:pic>
      <p:sp>
        <p:nvSpPr>
          <p:cNvPr id="103" name="Google Shape;103;p14"/>
          <p:cNvSpPr/>
          <p:nvPr/>
        </p:nvSpPr>
        <p:spPr>
          <a:xfrm flipH="1">
            <a:off x="-12700" y="5611434"/>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301195" y="2862586"/>
            <a:ext cx="8906306" cy="1310120"/>
          </a:xfrm>
          <a:prstGeom prst="rect">
            <a:avLst/>
          </a:prstGeom>
          <a:noFill/>
          <a:ln>
            <a:noFill/>
          </a:ln>
        </p:spPr>
        <p:txBody>
          <a:bodyPr spcFirstLastPara="1" wrap="square" lIns="39125" tIns="39125" rIns="39125" bIns="39125" anchor="t" anchorCtr="0">
            <a:spAutoFit/>
          </a:bodyPr>
          <a:lstStyle/>
          <a:p>
            <a:pPr algn="ctr">
              <a:defRPr/>
            </a:pPr>
            <a:r>
              <a:rPr lang="en-US" altLang="en-US" sz="4000" dirty="0">
                <a:solidFill>
                  <a:schemeClr val="tx1"/>
                </a:solidFill>
                <a:latin typeface="Arial Black" panose="020B0A04020102020204" pitchFamily="34" charset="0"/>
              </a:rPr>
              <a:t>INTRODUCTION TO FIRE </a:t>
            </a:r>
          </a:p>
          <a:p>
            <a:pPr algn="ctr">
              <a:defRPr/>
            </a:pPr>
            <a:r>
              <a:rPr lang="en-US" altLang="en-US" sz="4000" dirty="0">
                <a:solidFill>
                  <a:schemeClr val="tx1"/>
                </a:solidFill>
                <a:latin typeface="Arial Black" panose="020B0A04020102020204" pitchFamily="34" charset="0"/>
              </a:rPr>
              <a:t>SPREAD DYNAMICS </a:t>
            </a:r>
            <a:endParaRPr lang="en-IN" sz="4000" b="1" dirty="0">
              <a:solidFill>
                <a:schemeClr val="tx1"/>
              </a:solidFill>
              <a:latin typeface="Open Sans"/>
            </a:endParaRPr>
          </a:p>
        </p:txBody>
      </p:sp>
      <p:pic>
        <p:nvPicPr>
          <p:cNvPr id="14" name="Picture 13"/>
          <p:cNvPicPr>
            <a:picLocks noChangeAspect="1"/>
          </p:cNvPicPr>
          <p:nvPr/>
        </p:nvPicPr>
        <p:blipFill>
          <a:blip r:embed="rId5"/>
          <a:stretch>
            <a:fillRect/>
          </a:stretch>
        </p:blipFill>
        <p:spPr>
          <a:xfrm>
            <a:off x="-225707" y="-32004"/>
            <a:ext cx="2440349" cy="1319650"/>
          </a:xfrm>
          <a:prstGeom prst="rect">
            <a:avLst/>
          </a:prstGeom>
          <a:noFill/>
          <a:ln>
            <a:noFill/>
          </a:ln>
        </p:spPr>
      </p:pic>
      <p:pic>
        <p:nvPicPr>
          <p:cNvPr id="15" name="Picture 14"/>
          <p:cNvPicPr>
            <a:picLocks noChangeAspect="1"/>
          </p:cNvPicPr>
          <p:nvPr/>
        </p:nvPicPr>
        <p:blipFill>
          <a:blip r:embed="rId6"/>
          <a:stretch>
            <a:fillRect/>
          </a:stretch>
        </p:blipFill>
        <p:spPr>
          <a:xfrm>
            <a:off x="10817618" y="6618"/>
            <a:ext cx="1387082" cy="1259474"/>
          </a:xfrm>
          <a:prstGeom prst="rect">
            <a:avLst/>
          </a:prstGeom>
          <a:noFill/>
          <a:ln>
            <a:noFill/>
          </a:ln>
        </p:spPr>
      </p:pic>
      <p:sp>
        <p:nvSpPr>
          <p:cNvPr id="2" name="Duties of…">
            <a:extLst>
              <a:ext uri="{FF2B5EF4-FFF2-40B4-BE49-F238E27FC236}">
                <a16:creationId xmlns:a16="http://schemas.microsoft.com/office/drawing/2014/main" id="{E612CDFA-E58B-7AA5-BA76-2CCBFE8DE94C}"/>
              </a:ext>
            </a:extLst>
          </p:cNvPr>
          <p:cNvSpPr txBox="1"/>
          <p:nvPr/>
        </p:nvSpPr>
        <p:spPr>
          <a:xfrm>
            <a:off x="6301946" y="5642762"/>
            <a:ext cx="5914734" cy="417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200" b="1" dirty="0">
                <a:latin typeface="Open sans"/>
              </a:rPr>
              <a:t>Presented By:- Sachin Chauhan,2IC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9" name="Rectangle 8"/>
          <p:cNvSpPr/>
          <p:nvPr/>
        </p:nvSpPr>
        <p:spPr>
          <a:xfrm>
            <a:off x="4128655" y="1181100"/>
            <a:ext cx="8076045" cy="5676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endParaRPr lang="en-US" sz="2000" dirty="0">
              <a:solidFill>
                <a:schemeClr val="tx1"/>
              </a:solidFill>
              <a:latin typeface="Open Sans"/>
              <a:ea typeface="Verdana" panose="020B0604030504040204" pitchFamily="34" charset="0"/>
            </a:endParaRPr>
          </a:p>
          <a:p>
            <a:r>
              <a:rPr lang="en-US" sz="2800" dirty="0">
                <a:solidFill>
                  <a:schemeClr val="tx1"/>
                </a:solidFill>
                <a:latin typeface="Open Sans"/>
                <a:ea typeface="Verdana" panose="020B0604030504040204" pitchFamily="34" charset="0"/>
              </a:rPr>
              <a:t>1.What are the </a:t>
            </a:r>
            <a:r>
              <a:rPr lang="en-US" sz="2800" dirty="0">
                <a:solidFill>
                  <a:schemeClr val="tx1"/>
                </a:solidFill>
                <a:latin typeface="Open Sans"/>
              </a:rPr>
              <a:t> key concepts form the foundation of fire spread dynamics </a:t>
            </a:r>
            <a:r>
              <a:rPr lang="en-US" sz="2800" dirty="0">
                <a:solidFill>
                  <a:schemeClr val="tx1"/>
                </a:solidFill>
                <a:latin typeface="Open Sans"/>
                <a:ea typeface="Verdana" panose="020B0604030504040204" pitchFamily="34" charset="0"/>
              </a:rPr>
              <a:t>?</a:t>
            </a:r>
          </a:p>
          <a:p>
            <a:r>
              <a:rPr lang="en-US" sz="2800" dirty="0" err="1">
                <a:solidFill>
                  <a:srgbClr val="C00000"/>
                </a:solidFill>
                <a:latin typeface="Open Sans"/>
                <a:ea typeface="Verdana" panose="020B0604030504040204" pitchFamily="34" charset="0"/>
              </a:rPr>
              <a:t>Ans</a:t>
            </a:r>
            <a:r>
              <a:rPr lang="en-US" sz="2800" dirty="0">
                <a:solidFill>
                  <a:srgbClr val="C00000"/>
                </a:solidFill>
                <a:latin typeface="Open Sans"/>
                <a:ea typeface="Verdana" panose="020B0604030504040204" pitchFamily="34" charset="0"/>
              </a:rPr>
              <a:t>-There are 05 </a:t>
            </a:r>
            <a:r>
              <a:rPr lang="en-US" sz="2800" dirty="0">
                <a:solidFill>
                  <a:srgbClr val="C00000"/>
                </a:solidFill>
                <a:latin typeface="Open Sans"/>
              </a:rPr>
              <a:t>key concepts form the foundation of fire spread dynamics</a:t>
            </a:r>
            <a:r>
              <a:rPr lang="en-US" sz="2800" dirty="0">
                <a:solidFill>
                  <a:srgbClr val="C00000"/>
                </a:solidFill>
                <a:latin typeface="Open Sans"/>
                <a:ea typeface="Verdana" panose="020B0604030504040204" pitchFamily="34" charset="0"/>
              </a:rPr>
              <a:t>, are as under- </a:t>
            </a:r>
          </a:p>
          <a:p>
            <a:pPr marL="444500" lvl="3" indent="88900">
              <a:lnSpc>
                <a:spcPct val="150000"/>
              </a:lnSpc>
            </a:pPr>
            <a:r>
              <a:rPr lang="en-US" sz="2800" dirty="0">
                <a:solidFill>
                  <a:srgbClr val="C00000"/>
                </a:solidFill>
                <a:latin typeface="Open Sans"/>
              </a:rPr>
              <a:t>1. Fire triangle/tetrahedron.</a:t>
            </a:r>
          </a:p>
          <a:p>
            <a:pPr marL="444500" lvl="3" indent="88900">
              <a:lnSpc>
                <a:spcPct val="150000"/>
              </a:lnSpc>
            </a:pPr>
            <a:r>
              <a:rPr lang="en-US" sz="2800" dirty="0">
                <a:solidFill>
                  <a:srgbClr val="C00000"/>
                </a:solidFill>
                <a:latin typeface="Open Sans"/>
              </a:rPr>
              <a:t>2. Heat transfer mechanisms</a:t>
            </a:r>
          </a:p>
          <a:p>
            <a:pPr marL="444500" lvl="3" indent="88900">
              <a:lnSpc>
                <a:spcPct val="150000"/>
              </a:lnSpc>
            </a:pPr>
            <a:r>
              <a:rPr lang="en-US" sz="2800" dirty="0">
                <a:solidFill>
                  <a:srgbClr val="C00000"/>
                </a:solidFill>
                <a:latin typeface="Open Sans"/>
              </a:rPr>
              <a:t>3. Stages of fire development</a:t>
            </a:r>
          </a:p>
          <a:p>
            <a:pPr marL="444500" lvl="3" indent="88900">
              <a:lnSpc>
                <a:spcPct val="150000"/>
              </a:lnSpc>
            </a:pPr>
            <a:r>
              <a:rPr lang="en-US" sz="2800" dirty="0">
                <a:solidFill>
                  <a:srgbClr val="C00000"/>
                </a:solidFill>
                <a:latin typeface="Open Sans"/>
              </a:rPr>
              <a:t>4. Flame spread</a:t>
            </a:r>
          </a:p>
          <a:p>
            <a:pPr marL="444500" lvl="3" indent="88900">
              <a:lnSpc>
                <a:spcPct val="150000"/>
              </a:lnSpc>
            </a:pPr>
            <a:r>
              <a:rPr lang="en-US" sz="2800" dirty="0">
                <a:solidFill>
                  <a:srgbClr val="C00000"/>
                </a:solidFill>
                <a:latin typeface="Open Sans"/>
              </a:rPr>
              <a:t>5. Smoke</a:t>
            </a:r>
          </a:p>
          <a:p>
            <a:pPr algn="just">
              <a:buFont typeface="Wingdings" pitchFamily="2" charset="2"/>
              <a:buChar char="v"/>
            </a:pPr>
            <a:endParaRPr lang="en-US" sz="2400" dirty="0">
              <a:solidFill>
                <a:srgbClr val="C00000"/>
              </a:solidFill>
              <a:latin typeface="Open Sans"/>
            </a:endParaRPr>
          </a:p>
          <a:p>
            <a:endParaRPr lang="en-US" altLang="en-US" sz="2800" dirty="0">
              <a:solidFill>
                <a:schemeClr val="tx1"/>
              </a:solidFill>
              <a:latin typeface="Open sans"/>
              <a:ea typeface="Verdana" panose="020B0604030504040204" pitchFamily="34" charset="0"/>
            </a:endParaRPr>
          </a:p>
          <a:p>
            <a:endParaRPr lang="en-IN" sz="2800" dirty="0">
              <a:latin typeface="Open sans"/>
              <a:ea typeface="Verdana" panose="020B0604030504040204" pitchFamily="34" charset="0"/>
            </a:endParaRPr>
          </a:p>
          <a:p>
            <a:r>
              <a:rPr lang="en-US" sz="2800" dirty="0">
                <a:solidFill>
                  <a:schemeClr val="tx1"/>
                </a:solidFill>
                <a:latin typeface="Open sans"/>
                <a:ea typeface="Verdana" panose="020B0604030504040204" pitchFamily="34" charset="0"/>
              </a:rPr>
              <a:t> </a:t>
            </a:r>
            <a:endParaRPr lang="en-IN" sz="2800" dirty="0">
              <a:solidFill>
                <a:schemeClr val="tx1"/>
              </a:solidFill>
              <a:latin typeface="Open sans"/>
              <a:ea typeface="Verdana" panose="020B0604030504040204" pitchFamily="34" charset="0"/>
            </a:endParaRPr>
          </a:p>
        </p:txBody>
      </p:sp>
      <p:pic>
        <p:nvPicPr>
          <p:cNvPr id="8" name="Picture 7"/>
          <p:cNvPicPr>
            <a:picLocks noChangeAspect="1"/>
          </p:cNvPicPr>
          <p:nvPr/>
        </p:nvPicPr>
        <p:blipFill>
          <a:blip r:embed="rId2"/>
          <a:stretch>
            <a:fillRect/>
          </a:stretch>
        </p:blipFill>
        <p:spPr>
          <a:xfrm>
            <a:off x="-24680" y="-53558"/>
            <a:ext cx="2440349" cy="1234658"/>
          </a:xfrm>
          <a:prstGeom prst="rect">
            <a:avLst/>
          </a:prstGeom>
          <a:noFill/>
          <a:ln>
            <a:noFill/>
          </a:ln>
        </p:spPr>
      </p:pic>
      <p:pic>
        <p:nvPicPr>
          <p:cNvPr id="10" name="Picture 9"/>
          <p:cNvPicPr>
            <a:picLocks noChangeAspect="1"/>
          </p:cNvPicPr>
          <p:nvPr/>
        </p:nvPicPr>
        <p:blipFill>
          <a:blip r:embed="rId3"/>
          <a:stretch>
            <a:fillRect/>
          </a:stretch>
        </p:blipFill>
        <p:spPr>
          <a:xfrm>
            <a:off x="10817618" y="6618"/>
            <a:ext cx="1387082" cy="1060182"/>
          </a:xfrm>
          <a:prstGeom prst="rect">
            <a:avLst/>
          </a:prstGeom>
          <a:noFill/>
          <a:ln>
            <a:noFill/>
          </a:ln>
        </p:spPr>
      </p:pic>
    </p:spTree>
    <p:extLst>
      <p:ext uri="{BB962C8B-B14F-4D97-AF65-F5344CB8AC3E}">
        <p14:creationId xmlns:p14="http://schemas.microsoft.com/office/powerpoint/2010/main" val="330419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1"/>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8314" y="1474963"/>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4501662" y="1486908"/>
            <a:ext cx="7588738" cy="4748792"/>
          </a:xfrm>
          <a:prstGeom prst="rect">
            <a:avLst/>
          </a:prstGeom>
          <a:noFill/>
          <a:ln>
            <a:noFill/>
          </a:ln>
        </p:spPr>
        <p:txBody>
          <a:bodyPr spcFirstLastPara="1" wrap="square" lIns="91425" tIns="45700" rIns="91425" bIns="45700" anchor="t" anchorCtr="0">
            <a:noAutofit/>
          </a:bodyPr>
          <a:lstStyle/>
          <a:p>
            <a:pPr marL="857250" lvl="1" indent="-457200">
              <a:lnSpc>
                <a:spcPct val="200000"/>
              </a:lnSpc>
              <a:buFont typeface="Wingdings" panose="05000000000000000000" pitchFamily="2" charset="2"/>
              <a:buChar char="ü"/>
            </a:pPr>
            <a:r>
              <a:rPr lang="en-US" sz="2800" dirty="0">
                <a:latin typeface="Open Sans"/>
              </a:rPr>
              <a:t>Introduction to fire spread dynamics</a:t>
            </a:r>
          </a:p>
          <a:p>
            <a:pPr marL="857250" lvl="1" indent="-457200">
              <a:lnSpc>
                <a:spcPct val="200000"/>
              </a:lnSpc>
              <a:buFont typeface="Wingdings" panose="05000000000000000000" pitchFamily="2" charset="2"/>
              <a:buChar char="ü"/>
            </a:pPr>
            <a:r>
              <a:rPr lang="en-US" sz="2800" dirty="0">
                <a:latin typeface="Open Sans"/>
              </a:rPr>
              <a:t>Heat transfer mechanisms</a:t>
            </a:r>
          </a:p>
          <a:p>
            <a:pPr marL="857250" lvl="1" indent="-457200">
              <a:lnSpc>
                <a:spcPct val="200000"/>
              </a:lnSpc>
              <a:buFont typeface="Wingdings" panose="05000000000000000000" pitchFamily="2" charset="2"/>
              <a:buChar char="ü"/>
            </a:pPr>
            <a:r>
              <a:rPr lang="en-US" sz="2800" dirty="0">
                <a:latin typeface="Open Sans"/>
              </a:rPr>
              <a:t>Stages of fire development</a:t>
            </a:r>
          </a:p>
          <a:p>
            <a:pPr lvl="1" indent="-514350">
              <a:lnSpc>
                <a:spcPct val="200000"/>
              </a:lnSpc>
              <a:buFont typeface="Wingdings" panose="05000000000000000000" pitchFamily="2" charset="2"/>
              <a:buChar char="ü"/>
            </a:pPr>
            <a:r>
              <a:rPr lang="en-US" sz="2800" dirty="0">
                <a:latin typeface="Open Sans"/>
              </a:rPr>
              <a:t>Advanced concepts</a:t>
            </a:r>
            <a:endParaRPr lang="en-US" sz="2800" dirty="0">
              <a:latin typeface="Open Sans"/>
              <a:cs typeface="Times New Roman" panose="02020603050405020304" pitchFamily="18" charset="0"/>
            </a:endParaRPr>
          </a:p>
          <a:p>
            <a:pPr marL="0" lvl="0" indent="0" algn="just" rtl="0">
              <a:lnSpc>
                <a:spcPct val="100000"/>
              </a:lnSpc>
              <a:spcBef>
                <a:spcPts val="0"/>
              </a:spcBef>
              <a:spcAft>
                <a:spcPts val="0"/>
              </a:spcAft>
              <a:buClr>
                <a:schemeClr val="dk1"/>
              </a:buClr>
              <a:buSzPts val="3200"/>
              <a:buNone/>
            </a:pPr>
            <a:endParaRPr dirty="0">
              <a:latin typeface="Open Sans"/>
            </a:endParaRPr>
          </a:p>
        </p:txBody>
      </p:sp>
      <p:sp>
        <p:nvSpPr>
          <p:cNvPr id="116" name="Google Shape;116;p15"/>
          <p:cNvSpPr txBox="1"/>
          <p:nvPr/>
        </p:nvSpPr>
        <p:spPr>
          <a:xfrm>
            <a:off x="492369" y="2828930"/>
            <a:ext cx="4009293"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a:t>
            </a:r>
          </a:p>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of this lesson, </a:t>
            </a:r>
            <a:endParaRPr lang="en-US" sz="2800" dirty="0">
              <a:solidFill>
                <a:schemeClr val="dk1"/>
              </a:solidFill>
              <a:latin typeface="Open Sans"/>
              <a:cs typeface="Times New Roman" pitchFamily="18" charset="0"/>
            </a:endParaRPr>
          </a:p>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you will be able to :-</a:t>
            </a:r>
            <a:endParaRPr sz="1200" dirty="0">
              <a:latin typeface="Open Sans"/>
              <a:cs typeface="Times New Roman" pitchFamily="18" charset="0"/>
            </a:endParaRPr>
          </a:p>
        </p:txBody>
      </p:sp>
      <p:sp>
        <p:nvSpPr>
          <p:cNvPr id="11" name="Google Shape;123;p16"/>
          <p:cNvSpPr txBox="1">
            <a:spLocks/>
          </p:cNvSpPr>
          <p:nvPr/>
        </p:nvSpPr>
        <p:spPr>
          <a:xfrm>
            <a:off x="4927873" y="5742432"/>
            <a:ext cx="6026294" cy="15100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lnSpc>
                <a:spcPct val="100000"/>
              </a:lnSpc>
              <a:spcBef>
                <a:spcPts val="0"/>
              </a:spcBef>
              <a:buSzPts val="3200"/>
              <a:buFont typeface="Noto Sans Symbols"/>
              <a:buChar char="▪"/>
            </a:pPr>
            <a:endParaRPr lang="en-US" dirty="0">
              <a:latin typeface="Open Sans"/>
              <a:cs typeface="Times New Roman" pitchFamily="18" charset="0"/>
            </a:endParaRPr>
          </a:p>
        </p:txBody>
      </p:sp>
      <p:pic>
        <p:nvPicPr>
          <p:cNvPr id="8" name="Picture 7"/>
          <p:cNvPicPr>
            <a:picLocks noChangeAspect="1"/>
          </p:cNvPicPr>
          <p:nvPr/>
        </p:nvPicPr>
        <p:blipFill>
          <a:blip r:embed="rId3"/>
          <a:stretch>
            <a:fillRect/>
          </a:stretch>
        </p:blipFill>
        <p:spPr>
          <a:xfrm>
            <a:off x="0" y="0"/>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4683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4032738" y="1418665"/>
            <a:ext cx="7826753" cy="4923520"/>
          </a:xfrm>
          <a:prstGeom prst="rect">
            <a:avLst/>
          </a:prstGeom>
          <a:noFill/>
          <a:ln>
            <a:noFill/>
          </a:ln>
        </p:spPr>
        <p:txBody>
          <a:bodyPr spcFirstLastPara="1" wrap="square" lIns="91425" tIns="45700" rIns="91425" bIns="45700" anchor="t" anchorCtr="0">
            <a:noAutofit/>
          </a:bodyPr>
          <a:lstStyle/>
          <a:p>
            <a:pPr algn="just">
              <a:lnSpc>
                <a:spcPct val="150000"/>
              </a:lnSpc>
            </a:pPr>
            <a:r>
              <a:rPr lang="en-US" dirty="0">
                <a:latin typeface="Open Sans"/>
              </a:rPr>
              <a:t>Fire spread dynamics refers to the study of how fires ignite, grow, and propagate over time. It involves understanding the interplay of various factors that influence fire behavior, including chemistry, material science, fire science, mechanical engineering, fluid mechanics, and heat transfer.</a:t>
            </a:r>
          </a:p>
        </p:txBody>
      </p:sp>
      <p:sp>
        <p:nvSpPr>
          <p:cNvPr id="7" name="Google Shape;112;p15"/>
          <p:cNvSpPr txBox="1">
            <a:spLocks noGrp="1"/>
          </p:cNvSpPr>
          <p:nvPr>
            <p:ph type="title"/>
          </p:nvPr>
        </p:nvSpPr>
        <p:spPr>
          <a:xfrm>
            <a:off x="92551" y="2121877"/>
            <a:ext cx="4139480" cy="2743200"/>
          </a:xfrm>
          <a:prstGeom prst="rect">
            <a:avLst/>
          </a:prstGeom>
          <a:noFill/>
          <a:ln>
            <a:noFill/>
          </a:ln>
        </p:spPr>
        <p:txBody>
          <a:bodyPr spcFirstLastPara="1" wrap="square" lIns="91425" tIns="45700" rIns="91425" bIns="45700" anchor="ctr" anchorCtr="0">
            <a:noAutofit/>
          </a:bodyPr>
          <a:lstStyle/>
          <a:p>
            <a:pPr algn="ctr"/>
            <a:r>
              <a:rPr lang="en-US" sz="4000" b="1" dirty="0">
                <a:solidFill>
                  <a:srgbClr val="C00000"/>
                </a:solidFill>
                <a:latin typeface="Open Sans"/>
              </a:rPr>
              <a:t>INTRODUCTION TO FIRE SPREAD DYNAMICS</a:t>
            </a:r>
          </a:p>
        </p:txBody>
      </p:sp>
      <p:pic>
        <p:nvPicPr>
          <p:cNvPr id="8" name="Picture 7"/>
          <p:cNvPicPr>
            <a:picLocks noChangeAspect="1"/>
          </p:cNvPicPr>
          <p:nvPr/>
        </p:nvPicPr>
        <p:blipFill>
          <a:blip r:embed="rId3"/>
          <a:stretch>
            <a:fillRect/>
          </a:stretch>
        </p:blipFill>
        <p:spPr>
          <a:xfrm>
            <a:off x="92551" y="661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4028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71998"/>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702365" y="1474840"/>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0" y="2362778"/>
            <a:ext cx="4083866" cy="2541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r>
              <a:rPr lang="en-US" sz="4000" b="1" dirty="0">
                <a:solidFill>
                  <a:srgbClr val="C00000"/>
                </a:solidFill>
                <a:latin typeface="Open Sans"/>
              </a:rPr>
              <a:t>INTRODUCTION TO FIRE SPREAD DYNAMICS</a:t>
            </a:r>
          </a:p>
        </p:txBody>
      </p:sp>
      <p:sp>
        <p:nvSpPr>
          <p:cNvPr id="15" name="Ensure your safety and the safety of your crew, the patient, and bystanders…"/>
          <p:cNvSpPr txBox="1"/>
          <p:nvPr/>
        </p:nvSpPr>
        <p:spPr>
          <a:xfrm>
            <a:off x="4244468" y="1809847"/>
            <a:ext cx="7699667" cy="4757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r>
              <a:rPr lang="en-US" sz="2000" b="1" dirty="0"/>
              <a:t>Understanding fire spread dynamics is crucial for several reasons:- </a:t>
            </a:r>
          </a:p>
          <a:p>
            <a:pPr marL="457200" indent="-457200" algn="just">
              <a:buFont typeface="+mj-lt"/>
              <a:buAutoNum type="arabicPeriod"/>
            </a:pPr>
            <a:r>
              <a:rPr lang="en-US" sz="2200" b="1" dirty="0"/>
              <a:t>Fire Safety Engineering</a:t>
            </a:r>
            <a:r>
              <a:rPr lang="en-US" sz="2200" dirty="0"/>
              <a:t>: It helps in designing safer buildings, materials, and systems to prevent or mitigate fire incidents.</a:t>
            </a:r>
          </a:p>
          <a:p>
            <a:pPr marL="457200" indent="-457200" algn="just">
              <a:buFont typeface="+mj-lt"/>
              <a:buAutoNum type="arabicPeriod"/>
            </a:pPr>
            <a:r>
              <a:rPr lang="en-US" sz="2200" b="1" dirty="0"/>
              <a:t>Risk Assessment</a:t>
            </a:r>
            <a:r>
              <a:rPr lang="en-US" sz="2200" dirty="0"/>
              <a:t>: Enables accurate assessment of fire risks in various environments, including urban areas and wildlands.</a:t>
            </a:r>
          </a:p>
          <a:p>
            <a:pPr marL="457200" indent="-457200" algn="just">
              <a:buFont typeface="+mj-lt"/>
              <a:buAutoNum type="arabicPeriod"/>
            </a:pPr>
            <a:r>
              <a:rPr lang="en-US" sz="2200" b="1" dirty="0"/>
              <a:t>Fire Prevention and Suppression</a:t>
            </a:r>
            <a:r>
              <a:rPr lang="en-US" sz="2200" dirty="0"/>
              <a:t>: Provides insights into developing effective strategies for preventing and controlling fires, and improving firefighting techniques.</a:t>
            </a:r>
          </a:p>
          <a:p>
            <a:pPr marL="457200" indent="-457200" algn="just">
              <a:buFont typeface="+mj-lt"/>
              <a:buAutoNum type="arabicPeriod"/>
            </a:pPr>
            <a:r>
              <a:rPr lang="en-US" sz="2200" b="1" dirty="0"/>
              <a:t>Understanding Wildfire Behavior</a:t>
            </a:r>
            <a:r>
              <a:rPr lang="en-US" sz="2200" dirty="0"/>
              <a:t>: Helps to understand the behavior of large-scale wildfires, particularly in areas like wildland-urban interfaces.</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138398" y="661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402842"/>
          </a:xfrm>
          <a:prstGeom prst="rect">
            <a:avLst/>
          </a:prstGeom>
          <a:noFill/>
          <a:ln>
            <a:noFill/>
          </a:ln>
        </p:spPr>
      </p:pic>
    </p:spTree>
    <p:extLst>
      <p:ext uri="{BB962C8B-B14F-4D97-AF65-F5344CB8AC3E}">
        <p14:creationId xmlns:p14="http://schemas.microsoft.com/office/powerpoint/2010/main" val="385278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2509" y="2295813"/>
            <a:ext cx="3685309" cy="192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solidFill>
                  <a:srgbClr val="C00000"/>
                </a:solidFill>
                <a:latin typeface="Open Sans"/>
              </a:rPr>
              <a:t>KEY CONCEPTS </a:t>
            </a:r>
          </a:p>
          <a:p>
            <a:pPr lvl="0" algn="ct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60900" y="1516871"/>
            <a:ext cx="7439380" cy="4603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lnSpc>
                <a:spcPct val="150000"/>
              </a:lnSpc>
            </a:pPr>
            <a:r>
              <a:rPr lang="en-US" sz="2800" dirty="0">
                <a:latin typeface="Open Sans"/>
              </a:rPr>
              <a:t>Several key concepts form the foundation of fire spread dynamics:- </a:t>
            </a:r>
          </a:p>
          <a:p>
            <a:pPr marL="1828800" lvl="3" indent="-457200">
              <a:lnSpc>
                <a:spcPct val="150000"/>
              </a:lnSpc>
              <a:buFont typeface="+mj-lt"/>
              <a:buAutoNum type="arabicPeriod"/>
            </a:pPr>
            <a:r>
              <a:rPr lang="en-US" sz="2800" dirty="0">
                <a:latin typeface="Open Sans"/>
              </a:rPr>
              <a:t>Fire triangle/tetrahedron.</a:t>
            </a:r>
          </a:p>
          <a:p>
            <a:pPr marL="1828800" lvl="3" indent="-457200">
              <a:lnSpc>
                <a:spcPct val="150000"/>
              </a:lnSpc>
              <a:buFont typeface="+mj-lt"/>
              <a:buAutoNum type="arabicPeriod"/>
            </a:pPr>
            <a:r>
              <a:rPr lang="en-US" sz="2800" dirty="0">
                <a:latin typeface="Open Sans"/>
              </a:rPr>
              <a:t>Heat transfer mechanisms</a:t>
            </a:r>
          </a:p>
          <a:p>
            <a:pPr marL="1828800" lvl="3" indent="-457200">
              <a:lnSpc>
                <a:spcPct val="150000"/>
              </a:lnSpc>
              <a:buFont typeface="+mj-lt"/>
              <a:buAutoNum type="arabicPeriod"/>
            </a:pPr>
            <a:r>
              <a:rPr lang="en-US" sz="2800" dirty="0">
                <a:latin typeface="Open Sans"/>
              </a:rPr>
              <a:t>Stages of fire development</a:t>
            </a:r>
          </a:p>
          <a:p>
            <a:pPr marL="1828800" lvl="3" indent="-457200">
              <a:lnSpc>
                <a:spcPct val="150000"/>
              </a:lnSpc>
              <a:buFont typeface="+mj-lt"/>
              <a:buAutoNum type="arabicPeriod"/>
            </a:pPr>
            <a:r>
              <a:rPr lang="en-US" sz="2800" dirty="0">
                <a:latin typeface="Open Sans"/>
              </a:rPr>
              <a:t>Flame spread</a:t>
            </a:r>
          </a:p>
          <a:p>
            <a:pPr marL="1828800" lvl="3" indent="-457200">
              <a:lnSpc>
                <a:spcPct val="150000"/>
              </a:lnSpc>
              <a:buFont typeface="+mj-lt"/>
              <a:buAutoNum type="arabicPeriod"/>
            </a:pPr>
            <a:r>
              <a:rPr lang="en-US" sz="2800" dirty="0">
                <a:latin typeface="Open Sans"/>
              </a:rPr>
              <a:t>Smoke</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3" name="Rectangle 2"/>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6618"/>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320378"/>
          </a:xfrm>
          <a:prstGeom prst="rect">
            <a:avLst/>
          </a:prstGeom>
          <a:noFill/>
          <a:ln>
            <a:noFill/>
          </a:ln>
        </p:spPr>
      </p:pic>
    </p:spTree>
    <p:extLst>
      <p:ext uri="{BB962C8B-B14F-4D97-AF65-F5344CB8AC3E}">
        <p14:creationId xmlns:p14="http://schemas.microsoft.com/office/powerpoint/2010/main" val="94106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309142" y="0"/>
            <a:ext cx="7859931" cy="6858000"/>
          </a:xfrm>
          <a:prstGeom prst="roundRect">
            <a:avLst>
              <a:gd name="adj" fmla="val 1583"/>
            </a:avLst>
          </a:prstGeom>
          <a:solidFill>
            <a:schemeClr val="accent5">
              <a:lumMod val="20000"/>
              <a:lumOff val="80000"/>
            </a:schemeClr>
          </a:solidFill>
          <a:ln w="12700">
            <a:miter lim="400000"/>
          </a:ln>
        </p:spPr>
        <p:txBody>
          <a:bodyPr lIns="39142" tIns="39142" rIns="39142" bIns="39142"/>
          <a:lstStyle/>
          <a:p>
            <a:endParaRPr sz="2400">
              <a:latin typeface="Open Sans"/>
            </a:endParaRPr>
          </a:p>
        </p:txBody>
      </p:sp>
      <p:sp>
        <p:nvSpPr>
          <p:cNvPr id="222" name="Duties of…"/>
          <p:cNvSpPr txBox="1"/>
          <p:nvPr/>
        </p:nvSpPr>
        <p:spPr>
          <a:xfrm>
            <a:off x="201021" y="2238917"/>
            <a:ext cx="3724569" cy="2541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solidFill>
                  <a:srgbClr val="C00000"/>
                </a:solidFill>
                <a:latin typeface="Open Sans"/>
              </a:rPr>
              <a:t>ADVANCED CONCEPTS</a:t>
            </a:r>
          </a:p>
          <a:p>
            <a:pPr lvl="0" algn="ctr"/>
            <a:br>
              <a:rPr lang="en-US" sz="4000" dirty="0">
                <a:latin typeface="Arial Rounded MT Bold" pitchFamily="34" charset="0"/>
              </a:rPr>
            </a:b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309142" y="1433234"/>
            <a:ext cx="7717757" cy="4941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just"/>
            <a:r>
              <a:rPr lang="en-US" altLang="en-US" sz="2800" b="1" dirty="0">
                <a:solidFill>
                  <a:srgbClr val="0A0A0A"/>
                </a:solidFill>
                <a:latin typeface="Open Sans"/>
                <a:cs typeface="Times New Roman" panose="02020603050405020304" pitchFamily="18" charset="0"/>
              </a:rPr>
              <a:t>Beyond the fundamentals, fire spread dynamics delve into more complex aspects, particularly in the context of large-scale wildfires: </a:t>
            </a:r>
          </a:p>
          <a:p>
            <a:pPr lvl="0" algn="just"/>
            <a:endParaRPr lang="en-US" altLang="en-US" sz="2800" b="1" dirty="0">
              <a:latin typeface="Open Sans"/>
              <a:cs typeface="Times New Roman" panose="02020603050405020304" pitchFamily="18" charset="0"/>
            </a:endParaRPr>
          </a:p>
          <a:p>
            <a:pPr marL="457200" lvl="0" indent="-457200" algn="just">
              <a:buFont typeface="+mj-lt"/>
              <a:buAutoNum type="arabicPeriod"/>
            </a:pPr>
            <a:r>
              <a:rPr lang="en-US" altLang="en-US" sz="2800" b="1" dirty="0">
                <a:solidFill>
                  <a:srgbClr val="0A0A0A"/>
                </a:solidFill>
                <a:latin typeface="Open Sans"/>
                <a:cs typeface="Times New Roman" panose="02020603050405020304" pitchFamily="18" charset="0"/>
              </a:rPr>
              <a:t>Fuel Preheating Mechanisms:</a:t>
            </a:r>
            <a:r>
              <a:rPr lang="en-US" altLang="en-US" sz="2800" dirty="0">
                <a:solidFill>
                  <a:srgbClr val="0A0A0A"/>
                </a:solidFill>
                <a:latin typeface="Open Sans"/>
                <a:cs typeface="Times New Roman" panose="02020603050405020304" pitchFamily="18" charset="0"/>
              </a:rPr>
              <a:t> </a:t>
            </a:r>
            <a:r>
              <a:rPr lang="en-US" altLang="en-US" sz="2400" dirty="0">
                <a:solidFill>
                  <a:srgbClr val="0A0A0A"/>
                </a:solidFill>
                <a:latin typeface="Open Sans"/>
                <a:cs typeface="Times New Roman" panose="02020603050405020304" pitchFamily="18" charset="0"/>
              </a:rPr>
              <a:t>Different heat transfer mechanisms may contribute to fuel preheating depending on the fire environment.</a:t>
            </a:r>
          </a:p>
          <a:p>
            <a:pPr marL="457200" lvl="0" indent="-457200" algn="just">
              <a:buFont typeface="+mj-lt"/>
              <a:buAutoNum type="arabicPeriod"/>
            </a:pPr>
            <a:r>
              <a:rPr lang="en-US" altLang="en-US" sz="2800" b="1" dirty="0">
                <a:solidFill>
                  <a:srgbClr val="0A0A0A"/>
                </a:solidFill>
                <a:latin typeface="Open Sans"/>
                <a:cs typeface="Times New Roman" panose="02020603050405020304" pitchFamily="18" charset="0"/>
              </a:rPr>
              <a:t>Flame Geometry Transformation:</a:t>
            </a:r>
            <a:r>
              <a:rPr lang="en-US" altLang="en-US" sz="2800" dirty="0">
                <a:solidFill>
                  <a:srgbClr val="0A0A0A"/>
                </a:solidFill>
                <a:latin typeface="Open Sans"/>
                <a:cs typeface="Times New Roman" panose="02020603050405020304" pitchFamily="18" charset="0"/>
              </a:rPr>
              <a:t> </a:t>
            </a:r>
            <a:r>
              <a:rPr lang="en-US" altLang="en-US" sz="2400" dirty="0">
                <a:solidFill>
                  <a:srgbClr val="0A0A0A"/>
                </a:solidFill>
                <a:latin typeface="Open Sans"/>
                <a:cs typeface="Times New Roman" panose="02020603050405020304" pitchFamily="18" charset="0"/>
              </a:rPr>
              <a:t>Wind and terrain can significantly modify the flame's characteristics, including its shape and angle, which in turn affect the rate of fire spread.</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9" name="Rectangle 8"/>
          <p:cNvSpPr/>
          <p:nvPr/>
        </p:nvSpPr>
        <p:spPr>
          <a:xfrm>
            <a:off x="0" y="6207359"/>
            <a:ext cx="3639845"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781991" y="0"/>
            <a:ext cx="1387082" cy="1409460"/>
          </a:xfrm>
          <a:prstGeom prst="rect">
            <a:avLst/>
          </a:prstGeom>
          <a:noFill/>
          <a:ln>
            <a:noFill/>
          </a:ln>
        </p:spPr>
      </p:pic>
    </p:spTree>
    <p:extLst>
      <p:ext uri="{BB962C8B-B14F-4D97-AF65-F5344CB8AC3E}">
        <p14:creationId xmlns:p14="http://schemas.microsoft.com/office/powerpoint/2010/main" val="31496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2626709"/>
            <a:ext cx="3930593" cy="2541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solidFill>
                  <a:srgbClr val="C00000"/>
                </a:solidFill>
                <a:latin typeface="Open Sans"/>
              </a:rPr>
              <a:t>ADVANCED CONCEPTS</a:t>
            </a:r>
          </a:p>
          <a:p>
            <a:pPr lvl="0" algn="ctr"/>
            <a:br>
              <a:rPr lang="en-US" sz="4000" dirty="0">
                <a:latin typeface="Arial Rounded MT Bold" pitchFamily="34" charset="0"/>
              </a:rPr>
            </a:b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766650" y="1868216"/>
            <a:ext cx="7425350" cy="3649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r>
              <a:rPr lang="en-US" sz="2800" dirty="0">
                <a:solidFill>
                  <a:srgbClr val="0A0A0A"/>
                </a:solidFill>
                <a:latin typeface="Open Sans"/>
                <a:cs typeface="Times New Roman" panose="02020603050405020304" pitchFamily="18" charset="0"/>
              </a:rPr>
              <a:t>3. </a:t>
            </a:r>
            <a:r>
              <a:rPr lang="en-US" sz="2800" b="1" dirty="0">
                <a:solidFill>
                  <a:srgbClr val="0A0A0A"/>
                </a:solidFill>
                <a:latin typeface="Open Sans"/>
                <a:cs typeface="Times New Roman" panose="02020603050405020304" pitchFamily="18" charset="0"/>
              </a:rPr>
              <a:t>Fire line Interaction and Merging</a:t>
            </a:r>
            <a:r>
              <a:rPr lang="en-US" sz="2800" dirty="0">
                <a:solidFill>
                  <a:srgbClr val="0A0A0A"/>
                </a:solidFill>
                <a:latin typeface="Open Sans"/>
                <a:cs typeface="Times New Roman" panose="02020603050405020304" pitchFamily="18" charset="0"/>
              </a:rPr>
              <a:t>: </a:t>
            </a:r>
            <a:r>
              <a:rPr lang="en-US" sz="2400" dirty="0">
                <a:solidFill>
                  <a:srgbClr val="0A0A0A"/>
                </a:solidFill>
                <a:latin typeface="Open Sans"/>
                <a:cs typeface="Times New Roman" panose="02020603050405020304" pitchFamily="18" charset="0"/>
              </a:rPr>
              <a:t>When multiple fire lines burn near each other, they can interact, potentially merging and accelerating fire spread, especially at higher slopes.</a:t>
            </a:r>
          </a:p>
          <a:p>
            <a:pPr algn="just"/>
            <a:endParaRPr lang="en-US" sz="2800" dirty="0">
              <a:solidFill>
                <a:srgbClr val="0A0A0A"/>
              </a:solidFill>
              <a:latin typeface="Open Sans"/>
              <a:cs typeface="Times New Roman" panose="02020603050405020304" pitchFamily="18" charset="0"/>
            </a:endParaRPr>
          </a:p>
          <a:p>
            <a:pPr algn="just"/>
            <a:r>
              <a:rPr lang="en-US" sz="2800" dirty="0">
                <a:solidFill>
                  <a:srgbClr val="0A0A0A"/>
                </a:solidFill>
                <a:latin typeface="Open Sans"/>
                <a:cs typeface="Times New Roman" panose="02020603050405020304" pitchFamily="18" charset="0"/>
              </a:rPr>
              <a:t>4. </a:t>
            </a:r>
            <a:r>
              <a:rPr lang="en-US" sz="2800" b="1" dirty="0">
                <a:solidFill>
                  <a:srgbClr val="0A0A0A"/>
                </a:solidFill>
                <a:latin typeface="Open Sans"/>
                <a:cs typeface="Times New Roman" panose="02020603050405020304" pitchFamily="18" charset="0"/>
              </a:rPr>
              <a:t>Transitions to Intense Burning Behaviors</a:t>
            </a:r>
            <a:r>
              <a:rPr lang="en-US" sz="2800" dirty="0">
                <a:solidFill>
                  <a:srgbClr val="0A0A0A"/>
                </a:solidFill>
                <a:latin typeface="Open Sans"/>
                <a:cs typeface="Times New Roman" panose="02020603050405020304" pitchFamily="18" charset="0"/>
              </a:rPr>
              <a:t>:</a:t>
            </a:r>
            <a:r>
              <a:rPr lang="en-US" sz="2400" dirty="0">
                <a:solidFill>
                  <a:srgbClr val="0A0A0A"/>
                </a:solidFill>
                <a:latin typeface="Open Sans"/>
                <a:cs typeface="Times New Roman" panose="02020603050405020304" pitchFamily="18" charset="0"/>
              </a:rPr>
              <a:t> Surface fires can transition into more intense behaviors like crown fires or fire whirls, driven by factors like fuel, wind, and topography interactions.</a:t>
            </a:r>
            <a:endParaRPr lang="en-US" altLang="en-US" sz="2400" dirty="0">
              <a:solidFill>
                <a:srgbClr val="0A0A0A"/>
              </a:solidFill>
              <a:latin typeface="Open Sans"/>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7"/>
            <a:ext cx="1387082" cy="1505659"/>
          </a:xfrm>
          <a:prstGeom prst="rect">
            <a:avLst/>
          </a:prstGeom>
          <a:noFill/>
          <a:ln>
            <a:noFill/>
          </a:ln>
        </p:spPr>
      </p:pic>
    </p:spTree>
    <p:extLst>
      <p:ext uri="{BB962C8B-B14F-4D97-AF65-F5344CB8AC3E}">
        <p14:creationId xmlns:p14="http://schemas.microsoft.com/office/powerpoint/2010/main" val="339951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71115" y="37536"/>
            <a:ext cx="7694588" cy="685138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4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cs typeface="Arial" panose="020B0604020202020204" pitchFamily="34" charset="0"/>
              </a:rPr>
              <a:t>REVIEW</a:t>
            </a:r>
          </a:p>
        </p:txBody>
      </p:sp>
      <p:sp>
        <p:nvSpPr>
          <p:cNvPr id="223" name="Ensure your safety and the safety of your crew, the patient, and bystanders…"/>
          <p:cNvSpPr txBox="1"/>
          <p:nvPr/>
        </p:nvSpPr>
        <p:spPr>
          <a:xfrm>
            <a:off x="4671115" y="1326996"/>
            <a:ext cx="7439890" cy="3957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endParaRPr lang="en-US" sz="2800" dirty="0">
              <a:latin typeface="Open sans"/>
            </a:endParaRPr>
          </a:p>
          <a:p>
            <a:pPr marL="857250" lvl="1" indent="-457200">
              <a:lnSpc>
                <a:spcPct val="200000"/>
              </a:lnSpc>
              <a:buFont typeface="Wingdings" panose="05000000000000000000" pitchFamily="2" charset="2"/>
              <a:buChar char="ü"/>
            </a:pPr>
            <a:r>
              <a:rPr lang="en-US" sz="2800" dirty="0">
                <a:latin typeface="Open Sans"/>
              </a:rPr>
              <a:t>Introduction to fire spread dynamics</a:t>
            </a:r>
          </a:p>
          <a:p>
            <a:pPr marL="857250" lvl="1" indent="-457200">
              <a:lnSpc>
                <a:spcPct val="200000"/>
              </a:lnSpc>
              <a:buFont typeface="Wingdings" panose="05000000000000000000" pitchFamily="2" charset="2"/>
              <a:buChar char="ü"/>
            </a:pPr>
            <a:r>
              <a:rPr lang="en-US" sz="2800" dirty="0">
                <a:latin typeface="Open Sans"/>
              </a:rPr>
              <a:t>Heat transfer mechanisms</a:t>
            </a:r>
          </a:p>
          <a:p>
            <a:pPr marL="857250" lvl="1" indent="-457200">
              <a:lnSpc>
                <a:spcPct val="200000"/>
              </a:lnSpc>
              <a:buFont typeface="Wingdings" panose="05000000000000000000" pitchFamily="2" charset="2"/>
              <a:buChar char="ü"/>
            </a:pPr>
            <a:r>
              <a:rPr lang="en-US" sz="2800" dirty="0">
                <a:latin typeface="Open Sans"/>
              </a:rPr>
              <a:t>Stages of fire development</a:t>
            </a:r>
          </a:p>
          <a:p>
            <a:pPr marL="857250" lvl="1" indent="-457200">
              <a:lnSpc>
                <a:spcPct val="200000"/>
              </a:lnSpc>
              <a:buFont typeface="Wingdings" panose="05000000000000000000" pitchFamily="2" charset="2"/>
              <a:buChar char="ü"/>
            </a:pPr>
            <a:r>
              <a:rPr lang="en-US" sz="2800" dirty="0">
                <a:latin typeface="Open Sans"/>
              </a:rPr>
              <a:t>Advanced concepts</a:t>
            </a:r>
            <a:endParaRPr lang="en-US" sz="2800" dirty="0">
              <a:latin typeface="Open Sans"/>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37536"/>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493936"/>
          </a:xfrm>
          <a:prstGeom prst="rect">
            <a:avLst/>
          </a:prstGeom>
          <a:noFill/>
          <a:ln>
            <a:noFill/>
          </a:ln>
        </p:spPr>
      </p:pic>
    </p:spTree>
    <p:extLst>
      <p:ext uri="{BB962C8B-B14F-4D97-AF65-F5344CB8AC3E}">
        <p14:creationId xmlns:p14="http://schemas.microsoft.com/office/powerpoint/2010/main" val="18882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8"/>
            <a:ext cx="1387082" cy="1402842"/>
          </a:xfrm>
          <a:prstGeom prst="rect">
            <a:avLst/>
          </a:prstGeom>
          <a:noFill/>
          <a:ln>
            <a:noFill/>
          </a:ln>
        </p:spPr>
      </p:pic>
    </p:spTree>
    <p:extLst>
      <p:ext uri="{BB962C8B-B14F-4D97-AF65-F5344CB8AC3E}">
        <p14:creationId xmlns:p14="http://schemas.microsoft.com/office/powerpoint/2010/main" val="35948631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454</Words>
  <Application>Microsoft Office PowerPoint</Application>
  <PresentationFormat>Widescreen</PresentationFormat>
  <Paragraphs>66</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Black</vt:lpstr>
      <vt:lpstr>Arial Rounded MT Bold</vt:lpstr>
      <vt:lpstr>Calibri</vt:lpstr>
      <vt:lpstr>Noto Sans Symbols</vt:lpstr>
      <vt:lpstr>Open Sans</vt:lpstr>
      <vt:lpstr>Open Sans</vt:lpstr>
      <vt:lpstr>Open Sans SemiBold</vt:lpstr>
      <vt:lpstr>Times New Roman</vt:lpstr>
      <vt:lpstr>Wingdings</vt:lpstr>
      <vt:lpstr>Office Theme</vt:lpstr>
      <vt:lpstr>PowerPoint Presentation</vt:lpstr>
      <vt:lpstr>OBJECTIVES </vt:lpstr>
      <vt:lpstr>INTRODUCTION TO FIRE SPREAD 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ACADEMY</cp:lastModifiedBy>
  <cp:revision>87</cp:revision>
  <dcterms:modified xsi:type="dcterms:W3CDTF">2025-12-31T06:33:36Z</dcterms:modified>
</cp:coreProperties>
</file>