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343" r:id="rId4"/>
    <p:sldId id="344" r:id="rId5"/>
    <p:sldId id="345" r:id="rId6"/>
    <p:sldId id="346" r:id="rId7"/>
    <p:sldId id="347" r:id="rId8"/>
    <p:sldId id="298" r:id="rId9"/>
    <p:sldId id="299" r:id="rId10"/>
    <p:sldId id="331" r:id="rId11"/>
    <p:sldId id="348" r:id="rId12"/>
    <p:sldId id="312" r:id="rId13"/>
    <p:sldId id="313" r:id="rId14"/>
    <p:sldId id="326" r:id="rId15"/>
    <p:sldId id="303" r:id="rId16"/>
    <p:sldId id="307" r:id="rId17"/>
    <p:sldId id="328" r:id="rId18"/>
    <p:sldId id="329" r:id="rId19"/>
    <p:sldId id="306" r:id="rId20"/>
    <p:sldId id="323" r:id="rId21"/>
    <p:sldId id="324" r:id="rId22"/>
    <p:sldId id="327" r:id="rId23"/>
    <p:sldId id="260" r:id="rId24"/>
    <p:sldId id="261" r:id="rId25"/>
    <p:sldId id="308" r:id="rId26"/>
    <p:sldId id="262" r:id="rId27"/>
    <p:sldId id="314" r:id="rId28"/>
    <p:sldId id="330" r:id="rId29"/>
    <p:sldId id="258" r:id="rId30"/>
    <p:sldId id="259" r:id="rId31"/>
    <p:sldId id="263" r:id="rId32"/>
    <p:sldId id="280" r:id="rId33"/>
    <p:sldId id="309" r:id="rId34"/>
    <p:sldId id="310" r:id="rId35"/>
    <p:sldId id="332" r:id="rId36"/>
    <p:sldId id="334" r:id="rId37"/>
    <p:sldId id="335" r:id="rId38"/>
    <p:sldId id="336" r:id="rId39"/>
    <p:sldId id="337" r:id="rId40"/>
    <p:sldId id="333" r:id="rId41"/>
    <p:sldId id="319" r:id="rId42"/>
    <p:sldId id="320" r:id="rId43"/>
    <p:sldId id="350" r:id="rId44"/>
    <p:sldId id="341" r:id="rId45"/>
    <p:sldId id="351" r:id="rId46"/>
    <p:sldId id="118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4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ABC8F-9A7A-4AAB-B280-9171E90CA187}" type="datetimeFigureOut">
              <a:rPr lang="en-US" smtClean="0"/>
              <a:t>1/7/2026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66A70-D886-4298-A73C-45DFDF106D6A}" type="slidenum">
              <a:rPr lang="en-US" smtClean="0"/>
              <a:t>‹#›</a:t>
            </a:fld>
            <a:endParaRPr lang="en-US"/>
          </a:p>
        </p:txBody>
      </p:sp>
    </p:spTree>
    <p:extLst>
      <p:ext uri="{BB962C8B-B14F-4D97-AF65-F5344CB8AC3E}">
        <p14:creationId xmlns:p14="http://schemas.microsoft.com/office/powerpoint/2010/main" val="428085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A42345-066E-4172-A9F5-23DE8C9EF731}"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346550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5.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9.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5.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25.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5.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5.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9.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gif"/><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54.jpe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56.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58.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9.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0.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56.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0.gif"/><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58.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56.jpe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56.jpe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56.jpe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13984" y="-32004"/>
            <a:ext cx="12405983"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547067"/>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209691" y="2539280"/>
            <a:ext cx="9696309" cy="694567"/>
          </a:xfrm>
          <a:prstGeom prst="rect">
            <a:avLst/>
          </a:prstGeom>
          <a:noFill/>
          <a:ln>
            <a:noFill/>
          </a:ln>
        </p:spPr>
        <p:txBody>
          <a:bodyPr spcFirstLastPara="1" wrap="square" lIns="39125" tIns="39125" rIns="39125" bIns="39125" anchor="t" anchorCtr="0">
            <a:spAutoFit/>
          </a:bodyPr>
          <a:lstStyle/>
          <a:p>
            <a:pPr lvl="0" algn="ctr"/>
            <a:r>
              <a:rPr lang="en-US" sz="4000" b="1" dirty="0">
                <a:latin typeface="Open Sans" panose="020B0606030504020204" pitchFamily="34" charset="0"/>
                <a:ea typeface="Open Sans" panose="020B0606030504020204" pitchFamily="34" charset="0"/>
                <a:cs typeface="Open Sans" panose="020B0606030504020204" pitchFamily="34" charset="0"/>
              </a:rPr>
              <a:t>EVACUATION SAR </a:t>
            </a:r>
            <a:endParaRPr lang="en-US" sz="4000" b="1" dirty="0">
              <a:solidFill>
                <a:schemeClr val="lt1"/>
              </a:solidFill>
              <a:latin typeface="Arial Black"/>
              <a:ea typeface="Arial Black"/>
              <a:cs typeface="Arial Black"/>
              <a:sym typeface="Arial Black"/>
            </a:endParaRPr>
          </a:p>
        </p:txBody>
      </p:sp>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90107"/>
            <a:ext cx="1369192"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69600" y="190107"/>
            <a:ext cx="1041400"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EBA0FC9-D9B3-6E24-190E-1EA1B250CEBA}"/>
              </a:ext>
            </a:extLst>
          </p:cNvPr>
          <p:cNvSpPr txBox="1"/>
          <p:nvPr/>
        </p:nvSpPr>
        <p:spPr>
          <a:xfrm>
            <a:off x="7575283" y="5766744"/>
            <a:ext cx="4818000"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Amit Kumar, AC</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3276600" cy="3733800"/>
          </a:xfrm>
        </p:spPr>
        <p:txBody>
          <a:bodyPr>
            <a:normAutofit/>
          </a:bodyPr>
          <a:lstStyle/>
          <a:p>
            <a:r>
              <a:rPr lang="en-US" sz="4000" b="1" dirty="0">
                <a:latin typeface="Open Sans"/>
                <a:cs typeface="Times New Roman" panose="02020603050405020304" pitchFamily="18" charset="0"/>
              </a:rPr>
              <a:t>One Rescuer Methods</a:t>
            </a:r>
          </a:p>
        </p:txBody>
      </p:sp>
      <p:sp>
        <p:nvSpPr>
          <p:cNvPr id="3" name="Content Placeholder 2"/>
          <p:cNvSpPr>
            <a:spLocks noGrp="1"/>
          </p:cNvSpPr>
          <p:nvPr>
            <p:ph idx="1"/>
          </p:nvPr>
        </p:nvSpPr>
        <p:spPr>
          <a:xfrm>
            <a:off x="4267200" y="1447800"/>
            <a:ext cx="6705600" cy="4343400"/>
          </a:xfrm>
        </p:spPr>
        <p:txBody>
          <a:bodyPr>
            <a:normAutofit lnSpcReduction="10000"/>
          </a:bodyPr>
          <a:lstStyle/>
          <a:p>
            <a:r>
              <a:rPr lang="en-US" sz="2400" dirty="0">
                <a:latin typeface="Open Sans"/>
                <a:cs typeface="Times New Roman" panose="02020603050405020304" pitchFamily="18" charset="0"/>
              </a:rPr>
              <a:t>Ankle Pull</a:t>
            </a:r>
          </a:p>
          <a:p>
            <a:r>
              <a:rPr lang="en-US" sz="2400" dirty="0">
                <a:latin typeface="Open Sans"/>
                <a:cs typeface="Times New Roman" panose="02020603050405020304" pitchFamily="18" charset="0"/>
              </a:rPr>
              <a:t>Shoulder Pull</a:t>
            </a:r>
          </a:p>
          <a:p>
            <a:r>
              <a:rPr lang="en-US" sz="2400" dirty="0">
                <a:latin typeface="Open Sans"/>
                <a:cs typeface="Times New Roman" panose="02020603050405020304" pitchFamily="18" charset="0"/>
              </a:rPr>
              <a:t>Blanket Drag</a:t>
            </a:r>
          </a:p>
          <a:p>
            <a:r>
              <a:rPr lang="en-US" sz="2400" dirty="0">
                <a:latin typeface="Open Sans"/>
                <a:cs typeface="Times New Roman" panose="02020603050405020304" pitchFamily="18" charset="0"/>
              </a:rPr>
              <a:t>Cradle Method (One person Arm Carry)</a:t>
            </a:r>
          </a:p>
          <a:p>
            <a:r>
              <a:rPr lang="en-US" sz="2400" dirty="0">
                <a:latin typeface="Open Sans"/>
                <a:cs typeface="Times New Roman" panose="02020603050405020304" pitchFamily="18" charset="0"/>
              </a:rPr>
              <a:t>Fireman Lift (Firefighters carry)</a:t>
            </a:r>
          </a:p>
          <a:p>
            <a:r>
              <a:rPr lang="en-US" sz="2400" dirty="0">
                <a:latin typeface="Open Sans"/>
                <a:cs typeface="Times New Roman" panose="02020603050405020304" pitchFamily="18" charset="0"/>
              </a:rPr>
              <a:t>Fore Method</a:t>
            </a:r>
          </a:p>
          <a:p>
            <a:r>
              <a:rPr lang="en-US" sz="2400" dirty="0">
                <a:latin typeface="Open Sans"/>
                <a:cs typeface="Times New Roman" panose="02020603050405020304" pitchFamily="18" charset="0"/>
              </a:rPr>
              <a:t>Backward Drag</a:t>
            </a:r>
          </a:p>
          <a:p>
            <a:r>
              <a:rPr lang="en-US" sz="2400" dirty="0">
                <a:latin typeface="Open Sans"/>
                <a:cs typeface="Times New Roman" panose="02020603050405020304" pitchFamily="18" charset="0"/>
              </a:rPr>
              <a:t>Human Crutch</a:t>
            </a:r>
          </a:p>
          <a:p>
            <a:r>
              <a:rPr lang="en-US" sz="2400" dirty="0">
                <a:latin typeface="Open Sans"/>
                <a:cs typeface="Times New Roman" panose="02020603050405020304" pitchFamily="18" charset="0"/>
              </a:rPr>
              <a:t>Pack-Strap Carry (Piggy Back Carry)</a:t>
            </a:r>
          </a:p>
          <a:p>
            <a:r>
              <a:rPr lang="en-US" sz="2400" dirty="0">
                <a:latin typeface="Open Sans"/>
                <a:cs typeface="Times New Roman" panose="02020603050405020304" pitchFamily="18" charset="0"/>
              </a:rPr>
              <a:t>Tied Hands Crawl</a:t>
            </a:r>
          </a:p>
          <a:p>
            <a:pPr marL="514350" indent="-514350">
              <a:buFont typeface="+mj-lt"/>
              <a:buAutoNum type="arabicPeriod"/>
            </a:pPr>
            <a:endParaRPr lang="en-US" dirty="0"/>
          </a:p>
        </p:txBody>
      </p:sp>
      <p:pic>
        <p:nvPicPr>
          <p:cNvPr id="4" name="Picture 3" descr="A logo with a lion and a circle with a red ribbon&#10;&#10;AI-generated content may be incorrect.">
            <a:extLst>
              <a:ext uri="{FF2B5EF4-FFF2-40B4-BE49-F238E27FC236}">
                <a16:creationId xmlns:a16="http://schemas.microsoft.com/office/drawing/2014/main" id="{4987813C-D15F-D1CD-8783-B638220C31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013B9338-44B1-C357-FC95-FB3D018EEA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1" y="75831"/>
            <a:ext cx="1727469" cy="106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9" y="126538"/>
            <a:ext cx="1461358" cy="106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E73C-13CF-07BD-CB71-6865C1748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EC5E8-291A-3AD5-A63D-095A260DD2F3}"/>
              </a:ext>
            </a:extLst>
          </p:cNvPr>
          <p:cNvSpPr>
            <a:spLocks noGrp="1"/>
          </p:cNvSpPr>
          <p:nvPr>
            <p:ph type="title"/>
          </p:nvPr>
        </p:nvSpPr>
        <p:spPr>
          <a:xfrm>
            <a:off x="271962" y="1905000"/>
            <a:ext cx="1937838" cy="2362200"/>
          </a:xfrm>
        </p:spPr>
        <p:txBody>
          <a:bodyPr>
            <a:normAutofit/>
          </a:bodyPr>
          <a:lstStyle/>
          <a:p>
            <a:r>
              <a:rPr lang="en-US" sz="4000" b="1" dirty="0">
                <a:latin typeface="Open Sans"/>
                <a:cs typeface="Times New Roman" panose="02020603050405020304" pitchFamily="18" charset="0"/>
              </a:rPr>
              <a:t>Ankle Pull </a:t>
            </a:r>
          </a:p>
        </p:txBody>
      </p:sp>
      <p:sp>
        <p:nvSpPr>
          <p:cNvPr id="3" name="Content Placeholder 2">
            <a:extLst>
              <a:ext uri="{FF2B5EF4-FFF2-40B4-BE49-F238E27FC236}">
                <a16:creationId xmlns:a16="http://schemas.microsoft.com/office/drawing/2014/main" id="{645EA26E-6D5B-271A-E717-D6261D97412B}"/>
              </a:ext>
            </a:extLst>
          </p:cNvPr>
          <p:cNvSpPr>
            <a:spLocks noGrp="1"/>
          </p:cNvSpPr>
          <p:nvPr>
            <p:ph idx="1"/>
          </p:nvPr>
        </p:nvSpPr>
        <p:spPr>
          <a:xfrm>
            <a:off x="2209801" y="1066800"/>
            <a:ext cx="6705600" cy="5029200"/>
          </a:xfrm>
        </p:spPr>
        <p:txBody>
          <a:bodyPr>
            <a:normAutofit fontScale="92500"/>
          </a:bodyPr>
          <a:lstStyle/>
          <a:p>
            <a:pPr algn="just"/>
            <a:r>
              <a:rPr lang="en-US" sz="2400" dirty="0">
                <a:latin typeface="Open Sans"/>
                <a:cs typeface="Times New Roman" panose="02020603050405020304" pitchFamily="18" charset="0"/>
              </a:rPr>
              <a:t>The ankle pull is the fastest method for moving a victim a short distance over a smooth surface. </a:t>
            </a:r>
          </a:p>
          <a:p>
            <a:pPr algn="just"/>
            <a:r>
              <a:rPr lang="en-US" sz="2400" dirty="0">
                <a:latin typeface="Open Sans"/>
                <a:cs typeface="Times New Roman" panose="02020603050405020304" pitchFamily="18" charset="0"/>
              </a:rPr>
              <a:t>This is not a preferred method of patient movement.</a:t>
            </a:r>
          </a:p>
          <a:p>
            <a:pPr algn="just"/>
            <a:r>
              <a:rPr lang="en-US" sz="2400" dirty="0">
                <a:latin typeface="Open Sans"/>
                <a:cs typeface="Times New Roman" panose="02020603050405020304" pitchFamily="18" charset="0"/>
              </a:rPr>
              <a:t>Grasp the victim by both ankles or pant cuffs.</a:t>
            </a:r>
          </a:p>
          <a:p>
            <a:pPr algn="just"/>
            <a:r>
              <a:rPr lang="en-US" sz="2400" dirty="0">
                <a:latin typeface="Open Sans"/>
                <a:cs typeface="Times New Roman" panose="02020603050405020304" pitchFamily="18" charset="0"/>
              </a:rPr>
              <a:t>Pull with your legs, not your back.</a:t>
            </a:r>
          </a:p>
          <a:p>
            <a:pPr algn="just"/>
            <a:r>
              <a:rPr lang="en-US" sz="2400" dirty="0">
                <a:latin typeface="Open Sans"/>
                <a:cs typeface="Times New Roman" panose="02020603050405020304" pitchFamily="18" charset="0"/>
              </a:rPr>
              <a:t>Keep your back as straight as possible.</a:t>
            </a:r>
          </a:p>
          <a:p>
            <a:pPr algn="just"/>
            <a:r>
              <a:rPr lang="en-US" sz="2400" dirty="0">
                <a:latin typeface="Open Sans"/>
                <a:cs typeface="Times New Roman" panose="02020603050405020304" pitchFamily="18" charset="0"/>
              </a:rPr>
              <a:t>Try to keep the pull as straight and in-line as possible.</a:t>
            </a:r>
          </a:p>
          <a:p>
            <a:pPr algn="just"/>
            <a:r>
              <a:rPr lang="en-US" sz="2400" dirty="0">
                <a:latin typeface="Open Sans"/>
                <a:cs typeface="Times New Roman" panose="02020603050405020304" pitchFamily="18" charset="0"/>
              </a:rPr>
              <a:t>Keep aware that the head is unsupported and may bounce over bumps imperfections. and surface</a:t>
            </a:r>
            <a:endParaRPr lang="en-US" sz="2400" dirty="0">
              <a:latin typeface="Open Sans"/>
            </a:endParaRPr>
          </a:p>
        </p:txBody>
      </p:sp>
      <p:pic>
        <p:nvPicPr>
          <p:cNvPr id="4" name="Picture 3">
            <a:extLst>
              <a:ext uri="{FF2B5EF4-FFF2-40B4-BE49-F238E27FC236}">
                <a16:creationId xmlns:a16="http://schemas.microsoft.com/office/drawing/2014/main" id="{7B330D3C-44C3-9D7E-89A1-0B180FBC5DDE}"/>
              </a:ext>
            </a:extLst>
          </p:cNvPr>
          <p:cNvPicPr>
            <a:picLocks noChangeAspect="1"/>
          </p:cNvPicPr>
          <p:nvPr/>
        </p:nvPicPr>
        <p:blipFill>
          <a:blip r:embed="rId2"/>
          <a:stretch>
            <a:fillRect/>
          </a:stretch>
        </p:blipFill>
        <p:spPr>
          <a:xfrm>
            <a:off x="9372600" y="1371600"/>
            <a:ext cx="2514600" cy="3769580"/>
          </a:xfrm>
          <a:prstGeom prst="rect">
            <a:avLst/>
          </a:prstGeom>
        </p:spPr>
      </p:pic>
      <p:pic>
        <p:nvPicPr>
          <p:cNvPr id="5" name="Picture 4" descr="A logo with a lion and a circle with a red ribbon&#10;&#10;AI-generated content may be incorrect.">
            <a:extLst>
              <a:ext uri="{FF2B5EF4-FFF2-40B4-BE49-F238E27FC236}">
                <a16:creationId xmlns:a16="http://schemas.microsoft.com/office/drawing/2014/main" id="{3B12835F-F1BA-C0AE-0D41-E7ECBB4AD6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with text on it&#10;&#10;AI-generated content may be incorrect.">
            <a:extLst>
              <a:ext uri="{FF2B5EF4-FFF2-40B4-BE49-F238E27FC236}">
                <a16:creationId xmlns:a16="http://schemas.microsoft.com/office/drawing/2014/main" id="{FE95055B-AD94-B4B6-CF94-D65B2C2365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183" y="75832"/>
            <a:ext cx="2010833" cy="12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29900" y="75832"/>
            <a:ext cx="1418770" cy="129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91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990600" y="1143000"/>
            <a:ext cx="10439400" cy="5181600"/>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E07675F7-C8CC-8E2F-61EB-8A172070FE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130EF112-7390-0C61-7703-78D0B15B8C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75831"/>
            <a:ext cx="1727469" cy="106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75832"/>
            <a:ext cx="1530637"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152400" y="126538"/>
            <a:ext cx="11942578" cy="6721937"/>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815A732B-0F5D-23CF-98DA-6047AD62D6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6D7100D-2048-F414-3361-F7B6F5E801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025" y="75831"/>
            <a:ext cx="1727471" cy="106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598638" y="126538"/>
            <a:ext cx="1461359" cy="106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81000" y="762000"/>
            <a:ext cx="11658600" cy="6095999"/>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5267ADCD-B008-D6E2-CDBF-50A2059E73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B7283412-D7E0-76BD-19CC-60B6532022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6257"/>
            <a:ext cx="1860045"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409490"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62" y="1752600"/>
            <a:ext cx="2356938" cy="4191000"/>
          </a:xfrm>
        </p:spPr>
        <p:txBody>
          <a:bodyPr>
            <a:normAutofit/>
          </a:bodyPr>
          <a:lstStyle/>
          <a:p>
            <a:r>
              <a:rPr lang="en-US" sz="4000" b="1" dirty="0">
                <a:latin typeface="Open Sans"/>
                <a:cs typeface="Times New Roman" panose="02020603050405020304" pitchFamily="18" charset="0"/>
              </a:rPr>
              <a:t>One Person Lift (Cradle Method</a:t>
            </a:r>
            <a:r>
              <a:rPr lang="en-US" sz="40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4572000" y="1143000"/>
            <a:ext cx="6629400" cy="1066800"/>
          </a:xfrm>
        </p:spPr>
        <p:txBody>
          <a:bodyPr>
            <a:normAutofit/>
          </a:bodyPr>
          <a:lstStyle/>
          <a:p>
            <a:r>
              <a:rPr lang="en-US" sz="2400" dirty="0">
                <a:latin typeface="Open Sans"/>
              </a:rPr>
              <a:t>This only works with a child or a very light person. </a:t>
            </a:r>
          </a:p>
        </p:txBody>
      </p:sp>
      <p:pic>
        <p:nvPicPr>
          <p:cNvPr id="1026" name="Picture 2"/>
          <p:cNvPicPr>
            <a:picLocks noChangeAspect="1" noChangeArrowheads="1"/>
          </p:cNvPicPr>
          <p:nvPr/>
        </p:nvPicPr>
        <p:blipFill>
          <a:blip r:embed="rId2"/>
          <a:srcRect/>
          <a:stretch>
            <a:fillRect/>
          </a:stretch>
        </p:blipFill>
        <p:spPr bwMode="auto">
          <a:xfrm>
            <a:off x="2628900" y="2133600"/>
            <a:ext cx="9334500" cy="4724400"/>
          </a:xfrm>
          <a:prstGeom prst="rect">
            <a:avLst/>
          </a:prstGeom>
          <a:noFill/>
          <a:ln w="9525">
            <a:noFill/>
            <a:miter lim="800000"/>
            <a:headEnd/>
            <a:tailEnd/>
          </a:ln>
          <a:effectLst/>
        </p:spPr>
      </p:pic>
      <p:pic>
        <p:nvPicPr>
          <p:cNvPr id="4" name="Picture 3" descr="A logo with a lion and a circle with a red ribbon&#10;&#10;AI-generated content may be incorrect.">
            <a:extLst>
              <a:ext uri="{FF2B5EF4-FFF2-40B4-BE49-F238E27FC236}">
                <a16:creationId xmlns:a16="http://schemas.microsoft.com/office/drawing/2014/main" id="{A79F4842-C0D8-75F2-7FE9-239F8E5DA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04677958-F8E0-8C06-B437-6DD84D9980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025" y="75831"/>
            <a:ext cx="1727471" cy="106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598638" y="75831"/>
            <a:ext cx="1530638" cy="112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62" y="1371600"/>
            <a:ext cx="2318838" cy="4267200"/>
          </a:xfrm>
        </p:spPr>
        <p:txBody>
          <a:bodyPr>
            <a:normAutofit/>
          </a:bodyPr>
          <a:lstStyle/>
          <a:p>
            <a:r>
              <a:rPr lang="en-US" sz="4000" b="1" dirty="0">
                <a:latin typeface="Open Sans"/>
                <a:cs typeface="Times New Roman" panose="02020603050405020304" pitchFamily="18" charset="0"/>
              </a:rPr>
              <a:t>Fireman Lift</a:t>
            </a:r>
          </a:p>
        </p:txBody>
      </p:sp>
      <p:pic>
        <p:nvPicPr>
          <p:cNvPr id="3074" name="Picture 2"/>
          <p:cNvPicPr>
            <a:picLocks noGrp="1" noChangeAspect="1" noChangeArrowheads="1"/>
          </p:cNvPicPr>
          <p:nvPr>
            <p:ph idx="1"/>
          </p:nvPr>
        </p:nvPicPr>
        <p:blipFill>
          <a:blip r:embed="rId2"/>
          <a:srcRect l="71819" t="34043"/>
          <a:stretch>
            <a:fillRect/>
          </a:stretch>
        </p:blipFill>
        <p:spPr bwMode="auto">
          <a:xfrm>
            <a:off x="9863328" y="1752600"/>
            <a:ext cx="2362200" cy="4419600"/>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774CA876-4DE2-01E2-73F0-52AD4E7023AC}"/>
              </a:ext>
            </a:extLst>
          </p:cNvPr>
          <p:cNvSpPr txBox="1"/>
          <p:nvPr/>
        </p:nvSpPr>
        <p:spPr>
          <a:xfrm>
            <a:off x="4038600" y="1143001"/>
            <a:ext cx="5638800" cy="4585871"/>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Open Sans"/>
                <a:cs typeface="Times New Roman" panose="02020603050405020304" pitchFamily="18" charset="0"/>
              </a:rPr>
              <a:t>This technique is for carrying a victim longer distances. It is very difficult to get the person up to this position from the ground. Getting the victim into position requires a very strong rescuer or an assistant.</a:t>
            </a:r>
          </a:p>
          <a:p>
            <a:pPr marL="457200" indent="-457200" algn="just">
              <a:buFont typeface="Arial" panose="020B0604020202020204" pitchFamily="34" charset="0"/>
              <a:buChar char="•"/>
            </a:pPr>
            <a:r>
              <a:rPr lang="en-US" sz="2400" dirty="0">
                <a:latin typeface="Open Sans"/>
                <a:cs typeface="Times New Roman" panose="02020603050405020304" pitchFamily="18" charset="0"/>
              </a:rPr>
              <a:t>The victim is carried over one shoulder.</a:t>
            </a:r>
          </a:p>
          <a:p>
            <a:pPr marL="457200" indent="-457200" algn="just">
              <a:buFont typeface="Arial" panose="020B0604020202020204" pitchFamily="34" charset="0"/>
              <a:buChar char="•"/>
            </a:pPr>
            <a:r>
              <a:rPr lang="en-US" sz="2400" dirty="0">
                <a:latin typeface="Open Sans"/>
                <a:cs typeface="Times New Roman" panose="02020603050405020304" pitchFamily="18" charset="0"/>
              </a:rPr>
              <a:t>The rescuer's arm, on the side that the victim is being carried, is wrapped across the victim's legs and grasps the victim's opposite arm</a:t>
            </a:r>
            <a:r>
              <a:rPr lang="en-US" sz="2800" dirty="0">
                <a:latin typeface="Times New Roman" panose="02020603050405020304" pitchFamily="18" charset="0"/>
                <a:cs typeface="Times New Roman" panose="02020603050405020304" pitchFamily="18" charset="0"/>
              </a:rPr>
              <a:t>.</a:t>
            </a:r>
          </a:p>
        </p:txBody>
      </p:sp>
      <p:pic>
        <p:nvPicPr>
          <p:cNvPr id="4" name="Picture 3" descr="A logo with a lion and a circle with a red ribbon&#10;&#10;AI-generated content may be incorrect.">
            <a:extLst>
              <a:ext uri="{FF2B5EF4-FFF2-40B4-BE49-F238E27FC236}">
                <a16:creationId xmlns:a16="http://schemas.microsoft.com/office/drawing/2014/main" id="{8721E33D-5C7A-E7E7-70F9-3E2323146F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57E6CB04-2B3D-F6D8-01A0-1B8367B5FD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6257"/>
            <a:ext cx="1780846"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506512"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13333" r="13333" b="7778"/>
          <a:stretch>
            <a:fillRect/>
          </a:stretch>
        </p:blipFill>
        <p:spPr>
          <a:xfrm>
            <a:off x="304800" y="533400"/>
            <a:ext cx="11734800" cy="5791200"/>
          </a:xfrm>
          <a:noFill/>
        </p:spPr>
      </p:pic>
      <p:pic>
        <p:nvPicPr>
          <p:cNvPr id="2" name="Picture 1" descr="A logo with a lion and a circle with a red ribbon&#10;&#10;AI-generated content may be incorrect.">
            <a:extLst>
              <a:ext uri="{FF2B5EF4-FFF2-40B4-BE49-F238E27FC236}">
                <a16:creationId xmlns:a16="http://schemas.microsoft.com/office/drawing/2014/main" id="{611D9D98-7BDC-5AAB-8CC0-B519193449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4B80AFB-D95B-2B0F-BE77-37CA7CA99C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75831"/>
            <a:ext cx="1727469" cy="106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126538"/>
            <a:ext cx="1461358" cy="106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l="14165" r="15001" b="8889"/>
          <a:stretch>
            <a:fillRect/>
          </a:stretch>
        </p:blipFill>
        <p:spPr>
          <a:xfrm>
            <a:off x="76200" y="1143000"/>
            <a:ext cx="11811000" cy="5410200"/>
          </a:xfrm>
          <a:noFill/>
        </p:spPr>
      </p:pic>
      <p:pic>
        <p:nvPicPr>
          <p:cNvPr id="2" name="Picture 1" descr="A logo with a lion and a circle with a red ribbon&#10;&#10;AI-generated content may be incorrect.">
            <a:extLst>
              <a:ext uri="{FF2B5EF4-FFF2-40B4-BE49-F238E27FC236}">
                <a16:creationId xmlns:a16="http://schemas.microsoft.com/office/drawing/2014/main" id="{0526D02D-969F-5105-4034-ED27915390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2DCB8A30-C139-1D0B-8BD3-BC30460B44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6257"/>
            <a:ext cx="1860045"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44450"/>
            <a:ext cx="1573511"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2819400" cy="4724400"/>
          </a:xfrm>
        </p:spPr>
        <p:txBody>
          <a:bodyPr>
            <a:normAutofit/>
          </a:bodyPr>
          <a:lstStyle/>
          <a:p>
            <a:r>
              <a:rPr lang="en-US" sz="4000" b="1" dirty="0">
                <a:latin typeface="Open Sans"/>
                <a:cs typeface="Times New Roman" panose="02020603050405020304" pitchFamily="18" charset="0"/>
              </a:rPr>
              <a:t>Pack Strap Carry (Piggy Back carry)</a:t>
            </a:r>
          </a:p>
        </p:txBody>
      </p:sp>
      <p:pic>
        <p:nvPicPr>
          <p:cNvPr id="2050" name="Picture 2"/>
          <p:cNvPicPr>
            <a:picLocks noGrp="1" noChangeAspect="1" noChangeArrowheads="1"/>
          </p:cNvPicPr>
          <p:nvPr>
            <p:ph idx="1"/>
          </p:nvPr>
        </p:nvPicPr>
        <p:blipFill>
          <a:blip r:embed="rId2"/>
          <a:srcRect t="20795"/>
          <a:stretch>
            <a:fillRect/>
          </a:stretch>
        </p:blipFill>
        <p:spPr bwMode="auto">
          <a:xfrm>
            <a:off x="3810000" y="1143000"/>
            <a:ext cx="7391400" cy="5632562"/>
          </a:xfrm>
          <a:prstGeom prst="rect">
            <a:avLst/>
          </a:prstGeom>
          <a:noFill/>
          <a:ln w="9525">
            <a:noFill/>
            <a:miter lim="800000"/>
            <a:headEnd/>
            <a:tailEnd/>
          </a:ln>
          <a:effectLst/>
        </p:spPr>
      </p:pic>
      <p:pic>
        <p:nvPicPr>
          <p:cNvPr id="3" name="Picture 2" descr="A logo with a lion and a circle with a red ribbon&#10;&#10;AI-generated content may be incorrect.">
            <a:extLst>
              <a:ext uri="{FF2B5EF4-FFF2-40B4-BE49-F238E27FC236}">
                <a16:creationId xmlns:a16="http://schemas.microsoft.com/office/drawing/2014/main" id="{09ADAB3E-D86E-2627-A956-CB5AE4AC4A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6A061582-D8CC-15DF-5A0A-D9EF2398DB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75831"/>
            <a:ext cx="1727471" cy="106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44450"/>
            <a:ext cx="1461359" cy="115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38314" y="1474963"/>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742432" y="1295400"/>
            <a:ext cx="6144768" cy="6104338"/>
          </a:xfrm>
          <a:prstGeom prst="rect">
            <a:avLst/>
          </a:prstGeom>
          <a:noFill/>
          <a:ln>
            <a:noFill/>
          </a:ln>
        </p:spPr>
        <p:txBody>
          <a:bodyPr spcFirstLastPara="1" wrap="square" lIns="91425" tIns="45700" rIns="91425" bIns="45700" anchor="t" anchorCtr="0">
            <a:noAutofit/>
          </a:bodyPr>
          <a:lstStyle/>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Introduction </a:t>
            </a:r>
          </a:p>
          <a:p>
            <a:pPr marL="0" indent="0" algn="just">
              <a:lnSpc>
                <a:spcPct val="15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Understand the correct techniques to be applied on the casualty</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Execute the correct method of carrying the casualty</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Demonstrate the necessary safety measures taken to prevent injury to the rescuers</a:t>
            </a:r>
          </a:p>
          <a:p>
            <a:pPr marL="0" lvl="0" indent="0" algn="just" rtl="0">
              <a:lnSpc>
                <a:spcPct val="100000"/>
              </a:lnSpc>
              <a:spcBef>
                <a:spcPts val="0"/>
              </a:spcBef>
              <a:spcAft>
                <a:spcPts val="0"/>
              </a:spcAft>
              <a:buClr>
                <a:schemeClr val="dk1"/>
              </a:buClr>
              <a:buSzPts val="3200"/>
              <a:buNone/>
            </a:pPr>
            <a:endParaRPr dirty="0">
              <a:latin typeface="Open Sans"/>
            </a:endParaRPr>
          </a:p>
        </p:txBody>
      </p:sp>
      <p:sp>
        <p:nvSpPr>
          <p:cNvPr id="116" name="Google Shape;116;p15"/>
          <p:cNvSpPr txBox="1"/>
          <p:nvPr/>
        </p:nvSpPr>
        <p:spPr>
          <a:xfrm>
            <a:off x="641620" y="2828930"/>
            <a:ext cx="3858768"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Upon completing of this lesson, you will be able to :-</a:t>
            </a:r>
            <a:endParaRPr sz="1200" dirty="0">
              <a:latin typeface="Open Sans"/>
              <a:cs typeface="Times New Roman" pitchFamily="18" charset="0"/>
            </a:endParaRPr>
          </a:p>
        </p:txBody>
      </p:sp>
      <p:sp>
        <p:nvSpPr>
          <p:cNvPr id="117" name="Google Shape;117;p15"/>
          <p:cNvSpPr/>
          <p:nvPr/>
        </p:nvSpPr>
        <p:spPr>
          <a:xfrm>
            <a:off x="4814526" y="1600201"/>
            <a:ext cx="690888" cy="53340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1</a:t>
            </a:r>
            <a:endParaRPr sz="4000" b="1" dirty="0">
              <a:solidFill>
                <a:srgbClr val="C00000"/>
              </a:solidFill>
              <a:latin typeface="Open Sans"/>
              <a:sym typeface="Arial"/>
            </a:endParaRPr>
          </a:p>
        </p:txBody>
      </p:sp>
      <p:sp>
        <p:nvSpPr>
          <p:cNvPr id="118" name="Google Shape;118;p15"/>
          <p:cNvSpPr/>
          <p:nvPr/>
        </p:nvSpPr>
        <p:spPr>
          <a:xfrm>
            <a:off x="4930502" y="2612439"/>
            <a:ext cx="574733" cy="74610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2</a:t>
            </a:r>
            <a:endParaRPr sz="4000" b="1" dirty="0">
              <a:solidFill>
                <a:srgbClr val="C00000"/>
              </a:solidFill>
              <a:latin typeface="Open Sans"/>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53" y="50931"/>
            <a:ext cx="1321338" cy="9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0875" y="240814"/>
            <a:ext cx="13198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Google Shape;123;p16"/>
          <p:cNvSpPr txBox="1">
            <a:spLocks/>
          </p:cNvSpPr>
          <p:nvPr/>
        </p:nvSpPr>
        <p:spPr>
          <a:xfrm>
            <a:off x="4814526" y="5724289"/>
            <a:ext cx="6026294" cy="15100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gn="just">
              <a:lnSpc>
                <a:spcPct val="100000"/>
              </a:lnSpc>
              <a:spcBef>
                <a:spcPts val="0"/>
              </a:spcBef>
              <a:buSzPts val="3200"/>
              <a:buFont typeface="Noto Sans Symbols"/>
              <a:buChar char="▪"/>
            </a:pPr>
            <a:endParaRPr lang="en-US" dirty="0">
              <a:latin typeface="Open Sans"/>
              <a:cs typeface="Times New Roman" pitchFamily="18" charset="0"/>
            </a:endParaRPr>
          </a:p>
        </p:txBody>
      </p:sp>
      <p:sp>
        <p:nvSpPr>
          <p:cNvPr id="14" name="Google Shape;118;p15"/>
          <p:cNvSpPr/>
          <p:nvPr/>
        </p:nvSpPr>
        <p:spPr>
          <a:xfrm>
            <a:off x="4866446" y="3810000"/>
            <a:ext cx="705558" cy="53340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rPr>
              <a:t>3</a:t>
            </a:r>
            <a:endParaRPr sz="4000" b="1" dirty="0">
              <a:solidFill>
                <a:srgbClr val="C00000"/>
              </a:solidFill>
              <a:latin typeface="Open Sans"/>
              <a:sym typeface="Arial"/>
            </a:endParaRPr>
          </a:p>
        </p:txBody>
      </p:sp>
      <p:sp>
        <p:nvSpPr>
          <p:cNvPr id="4" name="Google Shape;118;p15">
            <a:extLst>
              <a:ext uri="{FF2B5EF4-FFF2-40B4-BE49-F238E27FC236}">
                <a16:creationId xmlns:a16="http://schemas.microsoft.com/office/drawing/2014/main" id="{1B201D4C-D7C7-F5C0-6DC1-E1E9DF1108E5}"/>
              </a:ext>
            </a:extLst>
          </p:cNvPr>
          <p:cNvSpPr/>
          <p:nvPr/>
        </p:nvSpPr>
        <p:spPr>
          <a:xfrm>
            <a:off x="4728996" y="4953001"/>
            <a:ext cx="705558" cy="45422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4</a:t>
            </a:r>
            <a:endParaRPr sz="4000" b="1" dirty="0">
              <a:solidFill>
                <a:srgbClr val="C00000"/>
              </a:solidFill>
              <a:latin typeface="Open Sans"/>
              <a:sym typeface="Arial"/>
            </a:endParaRPr>
          </a:p>
        </p:txBody>
      </p:sp>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90107"/>
            <a:ext cx="1542908"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240814"/>
            <a:ext cx="1305228"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l="53237" t="35756"/>
          <a:stretch>
            <a:fillRect/>
          </a:stretch>
        </p:blipFill>
        <p:spPr bwMode="auto">
          <a:xfrm>
            <a:off x="9220200" y="1752600"/>
            <a:ext cx="2514600" cy="3581400"/>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DC6BE34D-DF84-AF4E-7807-5ABD4557CC1B}"/>
              </a:ext>
            </a:extLst>
          </p:cNvPr>
          <p:cNvSpPr txBox="1"/>
          <p:nvPr/>
        </p:nvSpPr>
        <p:spPr>
          <a:xfrm>
            <a:off x="2057400" y="381000"/>
            <a:ext cx="8458200"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73F0F598-AB9C-EC2C-0ACB-DC093ADC8BB4}"/>
              </a:ext>
            </a:extLst>
          </p:cNvPr>
          <p:cNvSpPr txBox="1"/>
          <p:nvPr/>
        </p:nvSpPr>
        <p:spPr>
          <a:xfrm>
            <a:off x="2133600" y="1295400"/>
            <a:ext cx="7162800" cy="4893647"/>
          </a:xfrm>
          <a:prstGeom prst="rect">
            <a:avLst/>
          </a:prstGeom>
          <a:noFill/>
        </p:spPr>
        <p:txBody>
          <a:bodyPr wrap="square" rtlCol="0">
            <a:spAutoFit/>
          </a:bodyPr>
          <a:lstStyle/>
          <a:p>
            <a:pPr algn="just"/>
            <a:r>
              <a:rPr lang="en-US" sz="2400" dirty="0">
                <a:latin typeface="Open Sans"/>
                <a:cs typeface="Times New Roman" panose="02020603050405020304" pitchFamily="18" charset="0"/>
              </a:rPr>
              <a:t>The tied-hands crawl may be used to drag an unconscious casualty for a short distance. It is particularly useful when you must crawl underneath a low structure, but it is the least desirable because the casualty's head is not supported.</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Place the casualty face up. Cross the casualty's wrists and tie them together.</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Kneel astride the casualty and lift the arms over your head so that the casualty's wrists are at the back of your neck.</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When you crawl forward, raise your shoulders high enough so that the casualty's head will not bump against the deck.</a:t>
            </a:r>
          </a:p>
        </p:txBody>
      </p:sp>
      <p:sp>
        <p:nvSpPr>
          <p:cNvPr id="5" name="TextBox 4">
            <a:extLst>
              <a:ext uri="{FF2B5EF4-FFF2-40B4-BE49-F238E27FC236}">
                <a16:creationId xmlns:a16="http://schemas.microsoft.com/office/drawing/2014/main" id="{9E5560AF-F6B9-8928-F70A-5C63FD703EF2}"/>
              </a:ext>
            </a:extLst>
          </p:cNvPr>
          <p:cNvSpPr txBox="1"/>
          <p:nvPr/>
        </p:nvSpPr>
        <p:spPr>
          <a:xfrm flipH="1">
            <a:off x="76200" y="1752600"/>
            <a:ext cx="1828800" cy="1938992"/>
          </a:xfrm>
          <a:prstGeom prst="rect">
            <a:avLst/>
          </a:prstGeom>
          <a:noFill/>
        </p:spPr>
        <p:txBody>
          <a:bodyPr wrap="square" rtlCol="0">
            <a:spAutoFit/>
          </a:bodyPr>
          <a:lstStyle/>
          <a:p>
            <a:pPr algn="ctr"/>
            <a:r>
              <a:rPr lang="en-US" sz="4000" b="1" dirty="0">
                <a:latin typeface="Open Sans"/>
                <a:cs typeface="Times New Roman" panose="02020603050405020304" pitchFamily="18" charset="0"/>
              </a:rPr>
              <a:t>Tied-Hands Craw</a:t>
            </a:r>
          </a:p>
        </p:txBody>
      </p:sp>
      <p:pic>
        <p:nvPicPr>
          <p:cNvPr id="4" name="Picture 3" descr="A logo with a lion and a circle with a red ribbon&#10;&#10;AI-generated content may be incorrect.">
            <a:extLst>
              <a:ext uri="{FF2B5EF4-FFF2-40B4-BE49-F238E27FC236}">
                <a16:creationId xmlns:a16="http://schemas.microsoft.com/office/drawing/2014/main" id="{DAC3746A-6503-A0C0-50BE-C53E025F4E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with text on it&#10;&#10;AI-generated content may be incorrect.">
            <a:extLst>
              <a:ext uri="{FF2B5EF4-FFF2-40B4-BE49-F238E27FC236}">
                <a16:creationId xmlns:a16="http://schemas.microsoft.com/office/drawing/2014/main" id="{57D64F61-3ABC-F8AE-D622-43A7E0CD53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44450"/>
            <a:ext cx="1727469" cy="11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0"/>
            <a:ext cx="1461358" cy="119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l="52500" t="31818"/>
          <a:stretch>
            <a:fillRect/>
          </a:stretch>
        </p:blipFill>
        <p:spPr bwMode="auto">
          <a:xfrm>
            <a:off x="9067800" y="2385237"/>
            <a:ext cx="2819400" cy="2491563"/>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73360E5C-5B23-00CB-30DD-FE533A92B45B}"/>
              </a:ext>
            </a:extLst>
          </p:cNvPr>
          <p:cNvSpPr txBox="1"/>
          <p:nvPr/>
        </p:nvSpPr>
        <p:spPr>
          <a:xfrm>
            <a:off x="0" y="2286000"/>
            <a:ext cx="3124200" cy="1323439"/>
          </a:xfrm>
          <a:prstGeom prst="rect">
            <a:avLst/>
          </a:prstGeom>
          <a:noFill/>
        </p:spPr>
        <p:txBody>
          <a:bodyPr wrap="square" rtlCol="0">
            <a:spAutoFit/>
          </a:bodyPr>
          <a:lstStyle/>
          <a:p>
            <a:pPr algn="ctr"/>
            <a:r>
              <a:rPr lang="en-US" sz="4000" b="1" dirty="0">
                <a:latin typeface="Open Sans"/>
                <a:cs typeface="Arial" panose="020B0604020202020204" pitchFamily="34" charset="0"/>
              </a:rPr>
              <a:t>Crawling techniques </a:t>
            </a:r>
          </a:p>
        </p:txBody>
      </p:sp>
      <p:sp>
        <p:nvSpPr>
          <p:cNvPr id="3" name="TextBox 2">
            <a:extLst>
              <a:ext uri="{FF2B5EF4-FFF2-40B4-BE49-F238E27FC236}">
                <a16:creationId xmlns:a16="http://schemas.microsoft.com/office/drawing/2014/main" id="{2825DC6A-C97B-28C6-5216-8EADCA3605B8}"/>
              </a:ext>
            </a:extLst>
          </p:cNvPr>
          <p:cNvSpPr txBox="1"/>
          <p:nvPr/>
        </p:nvSpPr>
        <p:spPr>
          <a:xfrm>
            <a:off x="3581400" y="2385236"/>
            <a:ext cx="4648200" cy="3416320"/>
          </a:xfrm>
          <a:prstGeom prst="rect">
            <a:avLst/>
          </a:prstGeom>
          <a:noFill/>
        </p:spPr>
        <p:txBody>
          <a:bodyPr wrap="square" rtlCol="0">
            <a:spAutoFit/>
          </a:bodyPr>
          <a:lstStyle/>
          <a:p>
            <a:pPr algn="just">
              <a:lnSpc>
                <a:spcPct val="150000"/>
              </a:lnSpc>
            </a:pPr>
            <a:r>
              <a:rPr lang="en-US" sz="2400" dirty="0">
                <a:latin typeface="Open Sans"/>
                <a:cs typeface="Times New Roman" panose="02020603050405020304" pitchFamily="18" charset="0"/>
              </a:rPr>
              <a:t>Use a triangular bandage, a torn shirt, </a:t>
            </a:r>
            <a:r>
              <a:rPr lang="en-US" sz="2400" dirty="0" err="1">
                <a:latin typeface="Open Sans"/>
                <a:cs typeface="Times New Roman" panose="02020603050405020304" pitchFamily="18" charset="0"/>
              </a:rPr>
              <a:t>etc</a:t>
            </a:r>
            <a:r>
              <a:rPr lang="en-US" sz="2400" dirty="0">
                <a:latin typeface="Open Sans"/>
                <a:cs typeface="Times New Roman" panose="02020603050405020304" pitchFamily="18" charset="0"/>
              </a:rPr>
              <a:t> to tie the casualty’s hands together and place them around your neck this ways you can move a person much heavier than yourself. </a:t>
            </a:r>
          </a:p>
        </p:txBody>
      </p:sp>
      <p:pic>
        <p:nvPicPr>
          <p:cNvPr id="4" name="Picture 3" descr="A logo with a lion and a circle with a red ribbon&#10;&#10;AI-generated content may be incorrect.">
            <a:extLst>
              <a:ext uri="{FF2B5EF4-FFF2-40B4-BE49-F238E27FC236}">
                <a16:creationId xmlns:a16="http://schemas.microsoft.com/office/drawing/2014/main" id="{DE468649-39BB-CA08-2609-24F87D48ED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7A38E391-CBFA-EA12-EB03-0801D25F26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75831"/>
            <a:ext cx="1727469" cy="106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573336" y="44450"/>
            <a:ext cx="1573511"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1"/>
            <a:ext cx="3429000" cy="4724399"/>
          </a:xfrm>
        </p:spPr>
        <p:txBody>
          <a:bodyPr>
            <a:normAutofit/>
          </a:bodyPr>
          <a:lstStyle/>
          <a:p>
            <a:pPr algn="ctr">
              <a:buNone/>
            </a:pPr>
            <a:endParaRPr lang="en-US" sz="4400" b="1" dirty="0"/>
          </a:p>
          <a:p>
            <a:pPr algn="ctr">
              <a:buNone/>
            </a:pPr>
            <a:r>
              <a:rPr lang="en-US" sz="4000" b="1" dirty="0">
                <a:latin typeface="Open Sans"/>
                <a:cs typeface="Arial" panose="020B0604020202020204" pitchFamily="34" charset="0"/>
              </a:rPr>
              <a:t>Two Rescuer Evacuation Techniques</a:t>
            </a:r>
          </a:p>
        </p:txBody>
      </p:sp>
      <p:pic>
        <p:nvPicPr>
          <p:cNvPr id="2" name="Picture 1" descr="A logo with a lion and a circle with a red ribbon&#10;&#10;AI-generated content may be incorrect.">
            <a:extLst>
              <a:ext uri="{FF2B5EF4-FFF2-40B4-BE49-F238E27FC236}">
                <a16:creationId xmlns:a16="http://schemas.microsoft.com/office/drawing/2014/main" id="{1E52FE67-D2A9-59D3-7413-E71B71336C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0A33B481-7C32-FA97-71F7-5F5F06A82A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551" y="44451"/>
            <a:ext cx="1778151" cy="11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9" y="44450"/>
            <a:ext cx="1521642" cy="111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4114800" cy="3124200"/>
          </a:xfrm>
        </p:spPr>
        <p:txBody>
          <a:bodyPr>
            <a:normAutofit/>
          </a:bodyPr>
          <a:lstStyle/>
          <a:p>
            <a:r>
              <a:rPr lang="en-US" sz="4000" b="1" dirty="0">
                <a:latin typeface="Open Sans"/>
                <a:cs typeface="Arial" panose="020B0604020202020204" pitchFamily="34" charset="0"/>
              </a:rPr>
              <a:t>Two Rescuer Methods</a:t>
            </a:r>
          </a:p>
        </p:txBody>
      </p:sp>
      <p:sp>
        <p:nvSpPr>
          <p:cNvPr id="3" name="Content Placeholder 2"/>
          <p:cNvSpPr>
            <a:spLocks noGrp="1"/>
          </p:cNvSpPr>
          <p:nvPr>
            <p:ph idx="1"/>
          </p:nvPr>
        </p:nvSpPr>
        <p:spPr>
          <a:xfrm>
            <a:off x="5410200" y="1676400"/>
            <a:ext cx="5486400" cy="4648200"/>
          </a:xfrm>
        </p:spPr>
        <p:txBody>
          <a:bodyPr>
            <a:normAutofit fontScale="85000" lnSpcReduction="10000"/>
          </a:bodyPr>
          <a:lstStyle/>
          <a:p>
            <a:pPr>
              <a:lnSpc>
                <a:spcPct val="150000"/>
              </a:lnSpc>
            </a:pPr>
            <a:r>
              <a:rPr lang="en-US" sz="3400" dirty="0">
                <a:latin typeface="Open Sans"/>
                <a:cs typeface="Times New Roman" panose="02020603050405020304" pitchFamily="18" charset="0"/>
              </a:rPr>
              <a:t>Two Rescuer Human Crutch</a:t>
            </a:r>
          </a:p>
          <a:p>
            <a:pPr>
              <a:lnSpc>
                <a:spcPct val="150000"/>
              </a:lnSpc>
            </a:pPr>
            <a:r>
              <a:rPr lang="en-US" sz="3400" dirty="0">
                <a:latin typeface="Open Sans"/>
                <a:cs typeface="Times New Roman" panose="02020603050405020304" pitchFamily="18" charset="0"/>
              </a:rPr>
              <a:t>Two Handed Seat </a:t>
            </a:r>
          </a:p>
          <a:p>
            <a:pPr>
              <a:lnSpc>
                <a:spcPct val="150000"/>
              </a:lnSpc>
            </a:pPr>
            <a:r>
              <a:rPr lang="en-US" sz="3400" dirty="0">
                <a:latin typeface="Open Sans"/>
                <a:cs typeface="Times New Roman" panose="02020603050405020304" pitchFamily="18" charset="0"/>
              </a:rPr>
              <a:t>Three Handed Seat</a:t>
            </a:r>
          </a:p>
          <a:p>
            <a:pPr>
              <a:lnSpc>
                <a:spcPct val="150000"/>
              </a:lnSpc>
            </a:pPr>
            <a:r>
              <a:rPr lang="en-US" sz="3400" dirty="0">
                <a:latin typeface="Open Sans"/>
                <a:cs typeface="Times New Roman" panose="02020603050405020304" pitchFamily="18" charset="0"/>
              </a:rPr>
              <a:t>Four Handed Seat </a:t>
            </a:r>
          </a:p>
          <a:p>
            <a:pPr>
              <a:lnSpc>
                <a:spcPct val="150000"/>
              </a:lnSpc>
            </a:pPr>
            <a:r>
              <a:rPr lang="en-US" sz="3400" dirty="0">
                <a:latin typeface="Open Sans"/>
                <a:cs typeface="Times New Roman" panose="02020603050405020304" pitchFamily="18" charset="0"/>
              </a:rPr>
              <a:t>The Fore and Aft Method</a:t>
            </a:r>
          </a:p>
          <a:p>
            <a:pPr>
              <a:lnSpc>
                <a:spcPct val="150000"/>
              </a:lnSpc>
            </a:pPr>
            <a:r>
              <a:rPr lang="en-US" sz="3400" dirty="0">
                <a:latin typeface="Open Sans"/>
                <a:cs typeface="Times New Roman" panose="02020603050405020304" pitchFamily="18" charset="0"/>
              </a:rPr>
              <a:t>Chair Carry</a:t>
            </a:r>
          </a:p>
          <a:p>
            <a:pPr marL="514350" indent="-514350">
              <a:buNone/>
            </a:pPr>
            <a:endParaRPr lang="en-US" dirty="0"/>
          </a:p>
        </p:txBody>
      </p:sp>
      <p:pic>
        <p:nvPicPr>
          <p:cNvPr id="4" name="Picture 3" descr="A logo with a lion and a circle with a red ribbon&#10;&#10;AI-generated content may be incorrect.">
            <a:extLst>
              <a:ext uri="{FF2B5EF4-FFF2-40B4-BE49-F238E27FC236}">
                <a16:creationId xmlns:a16="http://schemas.microsoft.com/office/drawing/2014/main" id="{8499A969-7CA4-DE63-CEA2-EE633708B6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B5CFD47F-F138-191C-9D77-707EEAF6E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7797" y="25125"/>
            <a:ext cx="1809363"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16210" y="75832"/>
            <a:ext cx="1530637"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93" y="1447800"/>
            <a:ext cx="2836907" cy="3733800"/>
          </a:xfrm>
        </p:spPr>
        <p:txBody>
          <a:bodyPr>
            <a:normAutofit/>
          </a:bodyPr>
          <a:lstStyle/>
          <a:p>
            <a:r>
              <a:rPr lang="en-US" sz="4000" b="1" dirty="0">
                <a:latin typeface="Open Sans"/>
              </a:rPr>
              <a:t>Two Rescuer Human Crutch</a:t>
            </a:r>
          </a:p>
        </p:txBody>
      </p:sp>
      <p:sp>
        <p:nvSpPr>
          <p:cNvPr id="3" name="Content Placeholder 2"/>
          <p:cNvSpPr>
            <a:spLocks noGrp="1"/>
          </p:cNvSpPr>
          <p:nvPr>
            <p:ph idx="1"/>
          </p:nvPr>
        </p:nvSpPr>
        <p:spPr>
          <a:xfrm>
            <a:off x="3429000" y="1371600"/>
            <a:ext cx="3962400" cy="3962400"/>
          </a:xfrm>
        </p:spPr>
        <p:txBody>
          <a:bodyPr>
            <a:normAutofit lnSpcReduction="10000"/>
          </a:bodyPr>
          <a:lstStyle/>
          <a:p>
            <a:pPr algn="just"/>
            <a:r>
              <a:rPr lang="en-US" sz="2400" dirty="0">
                <a:latin typeface="Open Sans"/>
                <a:cs typeface="Times New Roman" panose="02020603050405020304" pitchFamily="18" charset="0"/>
              </a:rPr>
              <a:t>Similar to the one rescuer human crutch, except that the casualty is supported on both sides.</a:t>
            </a:r>
          </a:p>
          <a:p>
            <a:pPr algn="just"/>
            <a:r>
              <a:rPr lang="en-US" sz="2400" dirty="0">
                <a:latin typeface="Open Sans"/>
                <a:cs typeface="Times New Roman" panose="02020603050405020304" pitchFamily="18" charset="0"/>
              </a:rPr>
              <a:t>The arms of the rescuers cross over on the casualty's back and grasp the clothing on the opposite sides of his body.</a:t>
            </a:r>
            <a:endParaRPr lang="en-US" sz="2400" dirty="0">
              <a:latin typeface="Open Sans"/>
            </a:endParaRPr>
          </a:p>
        </p:txBody>
      </p:sp>
      <p:pic>
        <p:nvPicPr>
          <p:cNvPr id="17410" name="Picture 2" descr="http://www.nzdl.org/gsdl/collect/aedl/archives/HASH01df.dir/p046b.gif"/>
          <p:cNvPicPr>
            <a:picLocks noChangeAspect="1" noChangeArrowheads="1"/>
          </p:cNvPicPr>
          <p:nvPr/>
        </p:nvPicPr>
        <p:blipFill>
          <a:blip r:embed="rId2"/>
          <a:srcRect/>
          <a:stretch>
            <a:fillRect/>
          </a:stretch>
        </p:blipFill>
        <p:spPr bwMode="auto">
          <a:xfrm>
            <a:off x="8915400" y="1219200"/>
            <a:ext cx="2314575" cy="3019425"/>
          </a:xfrm>
          <a:prstGeom prst="rect">
            <a:avLst/>
          </a:prstGeom>
          <a:noFill/>
        </p:spPr>
      </p:pic>
      <p:pic>
        <p:nvPicPr>
          <p:cNvPr id="4" name="Picture 3" descr="A logo with a lion and a circle with a red ribbon&#10;&#10;AI-generated content may be incorrect.">
            <a:extLst>
              <a:ext uri="{FF2B5EF4-FFF2-40B4-BE49-F238E27FC236}">
                <a16:creationId xmlns:a16="http://schemas.microsoft.com/office/drawing/2014/main" id="{1469442D-05F9-66CD-C054-56CC310871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47F3F57C-D83C-00FD-647C-60D95F8C4A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75831"/>
            <a:ext cx="1727469" cy="106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75832"/>
            <a:ext cx="1530637"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2209800" cy="5334000"/>
          </a:xfrm>
        </p:spPr>
        <p:txBody>
          <a:bodyPr>
            <a:normAutofit/>
          </a:bodyPr>
          <a:lstStyle/>
          <a:p>
            <a:r>
              <a:rPr lang="en-US" sz="4000" b="1" dirty="0">
                <a:latin typeface="Open Sans"/>
              </a:rPr>
              <a:t>Two Rescuer Human Crutch</a:t>
            </a:r>
          </a:p>
        </p:txBody>
      </p:sp>
      <p:pic>
        <p:nvPicPr>
          <p:cNvPr id="5122" name="Picture 2"/>
          <p:cNvPicPr>
            <a:picLocks noGrp="1" noChangeAspect="1" noChangeArrowheads="1"/>
          </p:cNvPicPr>
          <p:nvPr>
            <p:ph idx="1"/>
          </p:nvPr>
        </p:nvPicPr>
        <p:blipFill>
          <a:blip r:embed="rId2"/>
          <a:srcRect/>
          <a:stretch>
            <a:fillRect/>
          </a:stretch>
        </p:blipFill>
        <p:spPr bwMode="auto">
          <a:xfrm>
            <a:off x="2716778" y="1600200"/>
            <a:ext cx="9094221" cy="4241601"/>
          </a:xfrm>
          <a:prstGeom prst="rect">
            <a:avLst/>
          </a:prstGeom>
          <a:noFill/>
          <a:ln w="9525">
            <a:noFill/>
            <a:miter lim="800000"/>
            <a:headEnd/>
            <a:tailEnd/>
          </a:ln>
          <a:effectLst/>
        </p:spPr>
      </p:pic>
      <p:pic>
        <p:nvPicPr>
          <p:cNvPr id="3" name="Picture 2" descr="A logo with a lion and a circle with a red ribbon&#10;&#10;AI-generated content may be incorrect.">
            <a:extLst>
              <a:ext uri="{FF2B5EF4-FFF2-40B4-BE49-F238E27FC236}">
                <a16:creationId xmlns:a16="http://schemas.microsoft.com/office/drawing/2014/main" id="{64CD3816-CE16-CC33-021F-6DC0C1AC6B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3ED265D1-4AEB-ED26-D534-545DF51F8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6257"/>
            <a:ext cx="1860045"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409490"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0200"/>
            <a:ext cx="2514600" cy="3962400"/>
          </a:xfrm>
        </p:spPr>
        <p:txBody>
          <a:bodyPr>
            <a:normAutofit/>
          </a:bodyPr>
          <a:lstStyle/>
          <a:p>
            <a:br>
              <a:rPr lang="en-US" b="1" dirty="0"/>
            </a:br>
            <a:r>
              <a:rPr lang="en-US" sz="4000" b="1" dirty="0">
                <a:latin typeface="Open Sans"/>
              </a:rPr>
              <a:t>Two Handed Seat</a:t>
            </a:r>
            <a:br>
              <a:rPr lang="en-US" b="1" dirty="0"/>
            </a:br>
            <a:endParaRPr lang="en-US" dirty="0"/>
          </a:p>
        </p:txBody>
      </p:sp>
      <p:sp>
        <p:nvSpPr>
          <p:cNvPr id="3" name="Content Placeholder 2"/>
          <p:cNvSpPr>
            <a:spLocks noGrp="1"/>
          </p:cNvSpPr>
          <p:nvPr>
            <p:ph idx="1"/>
          </p:nvPr>
        </p:nvSpPr>
        <p:spPr>
          <a:xfrm>
            <a:off x="3352800" y="987425"/>
            <a:ext cx="4419600" cy="5565775"/>
          </a:xfrm>
        </p:spPr>
        <p:txBody>
          <a:bodyPr>
            <a:normAutofit fontScale="77500" lnSpcReduction="20000"/>
          </a:bodyPr>
          <a:lstStyle/>
          <a:p>
            <a:pPr algn="just">
              <a:lnSpc>
                <a:spcPct val="150000"/>
              </a:lnSpc>
            </a:pPr>
            <a:r>
              <a:rPr lang="en-US" sz="2800" dirty="0">
                <a:latin typeface="Open Sans"/>
                <a:cs typeface="Times New Roman" panose="02020603050405020304" pitchFamily="18" charset="0"/>
              </a:rPr>
              <a:t>Rescuers kneel on either side of the casualty, get him into a sitting position, place one arm under his knees and link up with the hand to wrist grip. Their free arms are then crossed over the casualty's back, where they get a firm grip on his clothing. </a:t>
            </a:r>
          </a:p>
          <a:p>
            <a:pPr algn="just">
              <a:lnSpc>
                <a:spcPct val="150000"/>
              </a:lnSpc>
            </a:pPr>
            <a:r>
              <a:rPr lang="en-US" sz="2800" dirty="0">
                <a:latin typeface="Open Sans"/>
                <a:cs typeface="Times New Roman" panose="02020603050405020304" pitchFamily="18" charset="0"/>
              </a:rPr>
              <a:t>The leader should give the normal orders for lifting and lowering.</a:t>
            </a:r>
          </a:p>
          <a:p>
            <a:endParaRPr lang="en-US" dirty="0"/>
          </a:p>
        </p:txBody>
      </p:sp>
      <p:pic>
        <p:nvPicPr>
          <p:cNvPr id="19458" name="Picture 2" descr="http://www.nzdl.org/gsdl/collect/aedl/archives/HASH01df.dir/p047.gif"/>
          <p:cNvPicPr>
            <a:picLocks noChangeAspect="1" noChangeArrowheads="1"/>
          </p:cNvPicPr>
          <p:nvPr/>
        </p:nvPicPr>
        <p:blipFill>
          <a:blip r:embed="rId2"/>
          <a:srcRect/>
          <a:stretch>
            <a:fillRect/>
          </a:stretch>
        </p:blipFill>
        <p:spPr bwMode="auto">
          <a:xfrm>
            <a:off x="8839200" y="1600200"/>
            <a:ext cx="3057978" cy="4398645"/>
          </a:xfrm>
          <a:prstGeom prst="rect">
            <a:avLst/>
          </a:prstGeom>
          <a:noFill/>
        </p:spPr>
      </p:pic>
      <p:pic>
        <p:nvPicPr>
          <p:cNvPr id="4" name="Picture 3" descr="A logo with a lion and a circle with a red ribbon&#10;&#10;AI-generated content may be incorrect.">
            <a:extLst>
              <a:ext uri="{FF2B5EF4-FFF2-40B4-BE49-F238E27FC236}">
                <a16:creationId xmlns:a16="http://schemas.microsoft.com/office/drawing/2014/main" id="{3191CCF6-67FB-673E-56F5-0C503FCFFC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F24FDE64-C0DF-240A-F586-6D3964F177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25125"/>
            <a:ext cx="1727469"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75832"/>
            <a:ext cx="1461358"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152400" y="1"/>
            <a:ext cx="12039600" cy="6886576"/>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D26C2BBA-508F-2B70-43B2-A18206E8E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8651D12B-37A6-91E9-949D-B6F526AAA3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126539"/>
            <a:ext cx="1542908" cy="101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44450"/>
            <a:ext cx="1506511"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l="12500" r="14166"/>
          <a:stretch>
            <a:fillRect/>
          </a:stretch>
        </p:blipFill>
        <p:spPr>
          <a:xfrm>
            <a:off x="0" y="987424"/>
            <a:ext cx="12115800" cy="5870575"/>
          </a:xfrm>
          <a:noFill/>
        </p:spPr>
      </p:pic>
      <p:pic>
        <p:nvPicPr>
          <p:cNvPr id="2" name="Picture 1" descr="A logo with a lion and a circle with a red ribbon&#10;&#10;AI-generated content may be incorrect.">
            <a:extLst>
              <a:ext uri="{FF2B5EF4-FFF2-40B4-BE49-F238E27FC236}">
                <a16:creationId xmlns:a16="http://schemas.microsoft.com/office/drawing/2014/main" id="{6AE72E03-B12A-BDDF-B70F-F089AD31E9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4234949E-6E73-EE8E-AE73-19DB21CCF9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6257"/>
            <a:ext cx="1666156"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409490"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91" y="1371600"/>
            <a:ext cx="2457309" cy="5181600"/>
          </a:xfrm>
        </p:spPr>
        <p:txBody>
          <a:bodyPr>
            <a:normAutofit/>
          </a:bodyPr>
          <a:lstStyle/>
          <a:p>
            <a:r>
              <a:rPr lang="en-US" sz="4000" b="1" dirty="0">
                <a:latin typeface="Open Sans"/>
                <a:cs typeface="Arial" panose="020B0604020202020204" pitchFamily="34" charset="0"/>
              </a:rPr>
              <a:t>Three</a:t>
            </a:r>
            <a:r>
              <a:rPr lang="en-US" sz="4000" b="1" dirty="0">
                <a:latin typeface="Arial" panose="020B0604020202020204" pitchFamily="34" charset="0"/>
                <a:cs typeface="Arial" panose="020B0604020202020204" pitchFamily="34" charset="0"/>
              </a:rPr>
              <a:t> Hand Seat Method</a:t>
            </a:r>
          </a:p>
        </p:txBody>
      </p:sp>
      <p:sp>
        <p:nvSpPr>
          <p:cNvPr id="3" name="Content Placeholder 2"/>
          <p:cNvSpPr>
            <a:spLocks noGrp="1"/>
          </p:cNvSpPr>
          <p:nvPr>
            <p:ph idx="1"/>
          </p:nvPr>
        </p:nvSpPr>
        <p:spPr>
          <a:xfrm>
            <a:off x="2819400" y="987426"/>
            <a:ext cx="6172200" cy="6251574"/>
          </a:xfrm>
        </p:spPr>
        <p:txBody>
          <a:bodyPr>
            <a:normAutofit/>
          </a:bodyPr>
          <a:lstStyle/>
          <a:p>
            <a:pPr algn="just"/>
            <a:r>
              <a:rPr lang="en-US" sz="2400" dirty="0">
                <a:latin typeface="Open Sans"/>
                <a:cs typeface="Times New Roman" panose="02020603050405020304" pitchFamily="18" charset="0"/>
              </a:rPr>
              <a:t>This method gives the casualty good support and is reasonably comfortable for the rescuers. It has the added advantage that the two rescuer team has a spare hand for steadying.</a:t>
            </a:r>
          </a:p>
          <a:p>
            <a:pPr marL="0" indent="0" algn="just">
              <a:buNone/>
            </a:pPr>
            <a:endParaRPr lang="en-US" sz="2400" dirty="0">
              <a:latin typeface="Open Sans"/>
              <a:cs typeface="Times New Roman" panose="02020603050405020304" pitchFamily="18" charset="0"/>
            </a:endParaRPr>
          </a:p>
          <a:p>
            <a:pPr algn="just"/>
            <a:r>
              <a:rPr lang="en-US" sz="2400" dirty="0">
                <a:latin typeface="Open Sans"/>
                <a:cs typeface="Times New Roman" panose="02020603050405020304" pitchFamily="18" charset="0"/>
              </a:rPr>
              <a:t>One rescuer grasps his left wrist with his right hand and the second rescuer places his hand and wrist as shown in Figure. This forms a seat. If the casualty is capable of standing for a short period he can be loaded by placing the seat under his buttocks, but if not, the rescuers' hands must be placed under the casualty's knees first and then joined up.</a:t>
            </a:r>
          </a:p>
          <a:p>
            <a:pPr algn="just"/>
            <a:endParaRPr lang="en-US" dirty="0"/>
          </a:p>
        </p:txBody>
      </p:sp>
      <p:pic>
        <p:nvPicPr>
          <p:cNvPr id="1026" name="Picture 2" descr="https://encrypted-tbn1.gstatic.com/images?q=tbn:ANd9GcQElHgytvH_HOznKQ2uU__UAyiZqr0Q1KsAeU4nFvrYWAU1NzRK"/>
          <p:cNvPicPr>
            <a:picLocks noChangeAspect="1" noChangeArrowheads="1"/>
          </p:cNvPicPr>
          <p:nvPr/>
        </p:nvPicPr>
        <p:blipFill>
          <a:blip r:embed="rId2"/>
          <a:srcRect/>
          <a:stretch>
            <a:fillRect/>
          </a:stretch>
        </p:blipFill>
        <p:spPr bwMode="auto">
          <a:xfrm>
            <a:off x="9372600" y="1781734"/>
            <a:ext cx="2438400" cy="4374777"/>
          </a:xfrm>
          <a:prstGeom prst="rect">
            <a:avLst/>
          </a:prstGeom>
          <a:noFill/>
        </p:spPr>
      </p:pic>
      <p:pic>
        <p:nvPicPr>
          <p:cNvPr id="4" name="Picture 3" descr="A logo with a lion and a circle with a red ribbon&#10;&#10;AI-generated content may be incorrect.">
            <a:extLst>
              <a:ext uri="{FF2B5EF4-FFF2-40B4-BE49-F238E27FC236}">
                <a16:creationId xmlns:a16="http://schemas.microsoft.com/office/drawing/2014/main" id="{D7C5652D-E6D9-0FEC-8F86-E18B1DA9EF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E1B94CAA-7628-8096-BA3C-AEBF2EB8C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6257"/>
            <a:ext cx="1727469"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461358"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16D62-19F1-F414-FC49-BE64EFBFD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FA018-23B6-0BA1-2603-CDBFE25603CD}"/>
              </a:ext>
            </a:extLst>
          </p:cNvPr>
          <p:cNvSpPr>
            <a:spLocks noGrp="1"/>
          </p:cNvSpPr>
          <p:nvPr>
            <p:ph type="ctrTitle"/>
          </p:nvPr>
        </p:nvSpPr>
        <p:spPr>
          <a:xfrm>
            <a:off x="0" y="2362200"/>
            <a:ext cx="4419600" cy="2133600"/>
          </a:xfrm>
        </p:spPr>
        <p:txBody>
          <a:bodyPr>
            <a:normAutofit/>
          </a:bodyPr>
          <a:lstStyle/>
          <a:p>
            <a:r>
              <a:rPr lang="en-US" sz="4000" b="1" dirty="0">
                <a:latin typeface="Open Sans"/>
                <a:cs typeface="Times New Roman" panose="02020603050405020304" pitchFamily="18" charset="0"/>
              </a:rPr>
              <a:t>INTRODUCTION</a:t>
            </a:r>
            <a:r>
              <a:rPr lang="en-US" b="1" dirty="0">
                <a:latin typeface="Open Sans"/>
                <a:cs typeface="Times New Roman" panose="02020603050405020304" pitchFamily="18" charset="0"/>
              </a:rPr>
              <a:t> </a:t>
            </a:r>
          </a:p>
        </p:txBody>
      </p:sp>
      <p:sp>
        <p:nvSpPr>
          <p:cNvPr id="3" name="TextBox 2">
            <a:extLst>
              <a:ext uri="{FF2B5EF4-FFF2-40B4-BE49-F238E27FC236}">
                <a16:creationId xmlns:a16="http://schemas.microsoft.com/office/drawing/2014/main" id="{7F3563FD-3DE0-A91C-F862-117C90F0A343}"/>
              </a:ext>
            </a:extLst>
          </p:cNvPr>
          <p:cNvSpPr txBox="1"/>
          <p:nvPr/>
        </p:nvSpPr>
        <p:spPr>
          <a:xfrm>
            <a:off x="4572000" y="990600"/>
            <a:ext cx="6961889" cy="4955203"/>
          </a:xfrm>
          <a:prstGeom prst="rect">
            <a:avLst/>
          </a:prstGeom>
          <a:noFill/>
        </p:spPr>
        <p:txBody>
          <a:bodyPr wrap="square" rtlCol="0">
            <a:spAutoFit/>
          </a:bodyPr>
          <a:lstStyle/>
          <a:p>
            <a:pPr algn="just">
              <a:lnSpc>
                <a:spcPct val="150000"/>
              </a:lnSpc>
            </a:pPr>
            <a:r>
              <a:rPr lang="en-US" sz="2400" b="1" u="sng" dirty="0">
                <a:latin typeface="Open Sans"/>
                <a:cs typeface="Times New Roman" panose="02020603050405020304" pitchFamily="18" charset="0"/>
              </a:rPr>
              <a:t>Non-Risky Situation</a:t>
            </a:r>
          </a:p>
          <a:p>
            <a:pPr marL="457200" indent="-457200" algn="just">
              <a:buFont typeface="Arial" pitchFamily="34" charset="0"/>
              <a:buChar char="•"/>
            </a:pPr>
            <a:r>
              <a:rPr lang="en-US" sz="2400" dirty="0">
                <a:latin typeface="Open Sans"/>
                <a:cs typeface="Times New Roman" panose="02020603050405020304" pitchFamily="18" charset="0"/>
              </a:rPr>
              <a:t>Package casualties wherever possible.</a:t>
            </a:r>
          </a:p>
          <a:p>
            <a:pPr marL="457200" indent="-457200" algn="just">
              <a:buFont typeface="Arial" pitchFamily="34" charset="0"/>
              <a:buChar char="•"/>
            </a:pPr>
            <a:r>
              <a:rPr lang="en-US" sz="2400" dirty="0">
                <a:latin typeface="Open Sans"/>
                <a:cs typeface="Times New Roman" panose="02020603050405020304" pitchFamily="18" charset="0"/>
              </a:rPr>
              <a:t>Evacuate casualties with stretchers</a:t>
            </a:r>
          </a:p>
          <a:p>
            <a:pPr marL="457200" indent="-457200" algn="just">
              <a:buFont typeface="Arial" pitchFamily="34" charset="0"/>
              <a:buChar char="•"/>
            </a:pPr>
            <a:r>
              <a:rPr lang="en-US" sz="2400" dirty="0">
                <a:latin typeface="Open Sans"/>
                <a:cs typeface="Times New Roman" panose="02020603050405020304" pitchFamily="18" charset="0"/>
              </a:rPr>
              <a:t>Ensure comfort or minimize the suffering of the casualties</a:t>
            </a:r>
          </a:p>
          <a:p>
            <a:pPr algn="just">
              <a:lnSpc>
                <a:spcPct val="150000"/>
              </a:lnSpc>
            </a:pPr>
            <a:r>
              <a:rPr lang="en-US" sz="2400" b="1" u="sng" dirty="0">
                <a:latin typeface="Open Sans"/>
                <a:cs typeface="Times New Roman" panose="02020603050405020304" pitchFamily="18" charset="0"/>
              </a:rPr>
              <a:t>Emergency or Risky Situation</a:t>
            </a:r>
          </a:p>
          <a:p>
            <a:pPr marL="457200" indent="-457200" algn="just">
              <a:buFont typeface="Arial" pitchFamily="34" charset="0"/>
              <a:buChar char="•"/>
            </a:pPr>
            <a:r>
              <a:rPr lang="en-US" sz="2400" dirty="0">
                <a:latin typeface="Open Sans"/>
                <a:cs typeface="Times New Roman" panose="02020603050405020304" pitchFamily="18" charset="0"/>
              </a:rPr>
              <a:t>No stretchers or time to construct improvised stretchers.</a:t>
            </a:r>
          </a:p>
          <a:p>
            <a:pPr marL="457200" indent="-457200" algn="just">
              <a:buFont typeface="Arial" pitchFamily="34" charset="0"/>
              <a:buChar char="•"/>
            </a:pPr>
            <a:r>
              <a:rPr lang="en-US" sz="2400" dirty="0">
                <a:latin typeface="Open Sans"/>
                <a:cs typeface="Times New Roman" panose="02020603050405020304" pitchFamily="18" charset="0"/>
              </a:rPr>
              <a:t>The casualty must be removed quickly due to potential dangers.</a:t>
            </a:r>
          </a:p>
          <a:p>
            <a:pPr marL="457200" indent="-457200" algn="just">
              <a:buFont typeface="Arial" pitchFamily="34" charset="0"/>
              <a:buChar char="•"/>
            </a:pPr>
            <a:r>
              <a:rPr lang="en-US" sz="2400" dirty="0">
                <a:latin typeface="Open Sans"/>
                <a:cs typeface="Times New Roman" panose="02020603050405020304" pitchFamily="18" charset="0"/>
              </a:rPr>
              <a:t>Do not attempt to rescue if your own life </a:t>
            </a:r>
            <a:r>
              <a:rPr lang="en-US" sz="2800" dirty="0">
                <a:latin typeface="Open Sans"/>
                <a:cs typeface="Times New Roman" panose="02020603050405020304" pitchFamily="18" charset="0"/>
              </a:rPr>
              <a:t>is in </a:t>
            </a:r>
            <a:r>
              <a:rPr lang="en-US" sz="2400" dirty="0">
                <a:latin typeface="Open Sans"/>
                <a:cs typeface="Times New Roman" panose="02020603050405020304" pitchFamily="18" charset="0"/>
              </a:rPr>
              <a:t>danger</a:t>
            </a:r>
          </a:p>
        </p:txBody>
      </p:sp>
      <p:pic>
        <p:nvPicPr>
          <p:cNvPr id="4" name="Picture 3" descr="A logo with a lion and a circle with a red ribbon&#10;&#10;AI-generated content may be incorrect.">
            <a:extLst>
              <a:ext uri="{FF2B5EF4-FFF2-40B4-BE49-F238E27FC236}">
                <a16:creationId xmlns:a16="http://schemas.microsoft.com/office/drawing/2014/main" id="{5B3858C0-8573-F650-05A4-0229F7D6D9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C9A0E35A-E2FA-5840-4268-B2C55CB4CF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26539"/>
            <a:ext cx="1369192" cy="101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49941" y="39858"/>
            <a:ext cx="1193800"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913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2362200" cy="3733800"/>
          </a:xfrm>
        </p:spPr>
        <p:txBody>
          <a:bodyPr>
            <a:normAutofit/>
          </a:bodyPr>
          <a:lstStyle/>
          <a:p>
            <a:r>
              <a:rPr lang="en-US" b="1" dirty="0">
                <a:latin typeface="Open Sans"/>
              </a:rPr>
              <a:t>Four Hand Seat Method</a:t>
            </a:r>
          </a:p>
        </p:txBody>
      </p:sp>
      <p:sp>
        <p:nvSpPr>
          <p:cNvPr id="3" name="Content Placeholder 2"/>
          <p:cNvSpPr>
            <a:spLocks noGrp="1"/>
          </p:cNvSpPr>
          <p:nvPr>
            <p:ph idx="1"/>
          </p:nvPr>
        </p:nvSpPr>
        <p:spPr>
          <a:xfrm>
            <a:off x="3200400" y="1145440"/>
            <a:ext cx="5257800" cy="4874360"/>
          </a:xfrm>
        </p:spPr>
        <p:txBody>
          <a:bodyPr>
            <a:noAutofit/>
          </a:bodyPr>
          <a:lstStyle/>
          <a:p>
            <a:pPr algn="just"/>
            <a:r>
              <a:rPr lang="en-US" sz="2400" dirty="0">
                <a:latin typeface="Open Sans"/>
                <a:cs typeface="Times New Roman" panose="02020603050405020304" pitchFamily="18" charset="0"/>
              </a:rPr>
              <a:t>This is a method where each rescuer grasps their left wrist and the hands are joined up as in Figure.</a:t>
            </a:r>
          </a:p>
          <a:p>
            <a:pPr algn="just"/>
            <a:r>
              <a:rPr lang="en-US" sz="2400" dirty="0">
                <a:latin typeface="Open Sans"/>
                <a:cs typeface="Times New Roman" panose="02020603050405020304" pitchFamily="18" charset="0"/>
              </a:rPr>
              <a:t>This provides a comfortable seat for the casualty and places a minimum strain on the rescuers. However, as can be seen in Figure the casualty must be sufficiently conscious to hold on.</a:t>
            </a:r>
          </a:p>
        </p:txBody>
      </p:sp>
      <p:sp>
        <p:nvSpPr>
          <p:cNvPr id="16386" name="AutoShape 2" descr="data:image/jpeg;base64,/9j/4AAQSkZJRgABAQAAAQABAAD/2wCEAAkGBhQSEBAUEBQQFBQWFRgQFRQWFh0VFxQdHhcWGBcaFhgYGyceFyUjGxkVHzsgIycrLDgtFyEzNTAqNSYrLCkBCQoKBQUFDQUFDSkYEhgpKSkpKSkpKSkpKSkpKSkpKSkpKSkpKSkpKSkpKSkpKSkpKSkpKSkpKSkpKSkpKSkpKf/AABEIAMkA+wMBIgACEQEDEQH/xAAcAAEAAwEBAQEBAAAAAAAAAAAABQYHBAMCAQj/xABDEAACAQMDAgQEBAMFAw0BAAABAgMABBEFEiEGMQcTIkEUMlFhI0JxgRUzUiQlYpGhFrHxNUNFU1RydaKys8HR8Bf/xAAUAQEAAAAAAAAAAAAAAAAAAAAA/8QAFBEBAAAAAAAAAAAAAAAAAAAAAP/aAAwDAQACEQMRAD8A3GlKUClKUClKUClKUClKUClKUClKUClKUClKUClKUClKrmr9cRxSeVDFc3k24I0dtH5nlEkgedISEj5GMM2R3IxzQWOlZxL4uyW7N/EdL1C2QEL5qgTRgnk5cBVwBk+kt2PHFSvVHUi3Oh3lxp7CbdbtjaRuXKjfuHOGVCSVPPGOKD60bVbnUvPkik+FtAWit3RVklnKsR52ZUKCM8AKFJOD6hjn2utZurJy17sntDtHnxIUe3JJH40e5tyfL+IuMe645Hr0J1PZXdtGtg2EjRUETAq8aj0rkHv8pG4EjIPOanr5EaKQTBDGVYSB8bCpBDbs8YxnOfag9waVUPCa/M2kWpOTsDwgk5yqOyIR9toUD9Kt9ApSlApSlApSlApSqj11qWoWpjubGJbqFVKz2vZzyCJIio3EjBUjngg7TyQFupVf6H6xj1K0S4iG0/JJHnJjcd1z7jkEH3B9uQLBQKUpQKUpQKUpQKUpQKUpQKUpQKUpQVrxE1drewkdZHh3PFCZ1Xd5CvKivIR7YQtzzyRXNpXVFrbwRRQ2+pCNFCr/AGC5OfuT5XJJyS3ckk+9dXXLN5NqFKgG+s1cEr6l+JjyPV35xwOeP1qH1/qdrqG4FpcRWlrGwjm1FzgNyRKlqQRlh28zPc4Xn1AJRPEfTnYxtcxI3KskwaHafdZPNUBSORtPvxWc9P8AUVpbQ9SWyTWixl5HtvLkyJRLE6hIlxl9m1AduQMn2AJs2jaMNTt5oRdXUmnLM0YZnLzXZBVzmdxkRKx2AAbjsJLYwDdNH6XtbVVW2t4YgOxVAG7YyW+ZjjjJOaDI7XqJLCTSpoLe5EaWBtZBLG1rEWZll9MsqYclvMY478HJya6esPFv4jTb2NI4I2ePys/FwyNhiquBESHbKFuVBx+2Rs2K5rjSoZCTJFE5PBLIrE+3ORzxQRfQdtDHptkts5kiEKFXPdsjLEjJ2ncW9Pt29qnqp9r07c6dHKNOMU0ALSR2UuY2TILMkVwCeC3ZXQ98bh3qq3/jfK08VrbWLx3MgCgXjeSFcjIXGMsCcqCSuTjtQaVruvwWcLTXUixRjA3H3J7BQOWJ54A9j9KiW8QbcRGYx34iA3FzZzhcY3Z/l9sc7u33rMLzqGaOQXmtwmSeDiOzmjNvAuXbc9rIC8dw4UA4cKfoTtFa/wBOdT299CJbWQOvAYdmQ4B2uPykZoO3TdSjuIklgcPG43K47MO3vXTWf2866draWsZPkagr3AiPywyrksYgowA4BJB9xnPtWgUClKUClKUFD6p8P3WZ77SH+HvsDKekQ3AHzI6kYy3HqPuB2+YdvQfXovt8E8bwXsKr58Ei7T2XLoP6ST+oyPqCbc7gAkkADkk8AVlXUc97cX9tqGmWglgtQy7iRE96rgB/Lzy6BTlWORnJAbjIatSoDROtIbhljZZ7edl3C3uY2hkYYySgYYkAwclSe30xmfoFKUoFeF9fJDG8szKkaAszscBQPcmufW9dgtIWmupEijX3Y4ycE7VHdicH0jmq5odudTZby7imjgA22tnMMDHc3E0fZmY8KDkKFDDlsgLZZ3SyxxyISVdVkUkFSQwBGVYAjgjggGvalKBSlKBSlKBUD1B1hHbSwwLHLcXM2THBEBuKg4Z2ZiFRR9WI7H6HHB4h9Rz2yWsVoD591Otqj7PM8oEEtJs/NtHODxgHOK6I+gbfagkaeRgD5sjSEPcnj+c64dlBz+ECI+eVOBgMZ6o8V31Q7BBbi3iZZPhJZHMl225kQDytu7BdG8sHuucsARWqdLaDPdJb3GrRQIYxm2skTEduCoAaRSTufbwAeFBPufTcre1SNVSNVRVGFVQFUD6ADgV56hqUUCGSeSOJBwXkYIo+nLHFB00qgz+JhmvIYdOieeAPi5vBDLLEgBPoj8pSXJ2kbvl5B5Gav1ApSlArh1fRILqNo7mKOVCCMMM4yMEqe6n7jBrurh0nWYrlZDCSfLkaBwylGV1PIZWAI4Kn9GB96DIOutcuNIQWLRJfW0gR7Q3KebsVSfOifGPMwCmG7qrfoRzdA9OxXsbahpXmWN5BIQ8AYvbTHaGCDLBlR/cFsDceCAK03xA6Xe7hheBiJ7WUXcK5wsjL/wA2x4IDDjIIxn6Vmmp63OZbqXR31GCeQJPd2C2JmMU4wFDOygRhwrMTzkDsd21QktCvp9T1rT7qS1u4fho5YZw6kQxygOCY2wc7ixBU4PpHP12Kqr4XljpVqZGZpG8xpS2C3mGWQyg4A5D7hjv9atVArm1FpRExt1iaXjaJWZEPIzuZVYjjPYHnFdNKDNLvxTvLORhqel3CRKATPbnzowDkDLEBe+OCwP27Zu2gdU2t8he0mjlC4DbT6lznG5Thlzg9x7GpRkBBBAIPBB9/1qp6p0K3xXxOn3HwUjLsmCwrIk+MbNyMQAQMjI5OR9KB4oak0envGh2vcyR2KtjcE81trMRkdk3/AL49s1ZrKzWKOOOMYRFWNRknAUBVGTyeAOTWbdTW+q3EXwclpFPKksc8N8jiGFdjAo7xuD6++5FyMMcdq777xWNmZU1W2e2lCyPAVbzYbnYoOElAGGJIGCBjIzgnFB7+LmxrSKJBI148ymxWI4kWZcnzByNqqu7LdgGHbg1wjxbFpKLXU4wZkVfMlsz8RECQc+YOHibK/Jhjzntgnml6evVd7q5uBDLLbtNcXqrvFlEux2tbaPcR9W83nOxuMnJiobzybBXtpJ9LgklY26iMXV7qTN2dlbBBbjHJ7jkDaWDWdH1mK6gSe3cSROCVYAjOCVPBAIwQRXbWC6bpd1oUXx5uFijkO7+HXEmZZ+DgOyLhX5L8LwcKxPNT2peKN5faa38NsNQS4dTmUJmKMBiHMMh5kbgqAACCSe68hM9a38d1qVhZpF8WbcvfzQowUxsqhYPMZyEwWc5Q88qe3paWufEBbdo1v7W8tVIG64ZVltkYgcNNE7Yyx2gsoyfYVF+D1pp6WrGwl86Y4a5kkG2fJzgOpJKAc4AJHBOT3q7atpq3EE0MnySxtE31wylTj/Og6lbIBHI71+1S+lOsLWG3tLSa4hFxGRppj35d5Im8gkL82GZQQSB8wqU1XrKKOR4IFe6ulx/Z4RkrnGPMc+iEYOcuR9snAoLBSuLSJZ2iVrqOKKQ8lI3Mir9BuKrk/oMfc967aBSlKCh+KN41q2m3278K2uD5sQCmSQSoYvwgxG5tpcbQezE/l4mU6slP/RupjgnkW47DP/aagfF61yNJfcRs1K3GPruY/wC7b/rV11kSm3m+GKiby28osAQHwduQeO+KCt9Q6tqotnezs7YScgJJOZJcbwoIRUEeduWx5nH3xg5S8OveaHvbBb0uREi3MQnjh3EklI43CxZ7GQjgADIFbN0BqktzptpPcOHlkTzGIUIOWOBtHHAwP2qwUFQ8MNEa0snt3KM0VxMpKZ28sHG0NyOGHB/zPerfUP062TecEf2qQYOP6UAPBPcYP6HnByBMUClKUCs0utRuLfqC5NnbzXMLW0TXqJsXY/r8p0LlQzbFAxu5yf6RjS6yq/0G6vrzXYbebyFaazhkkZCcxrCzOkTDjI3qfr6gCVByQ0TQOoIL2BZ7WQSRtxkcEEd1YHlSPoft9RVc698P2vPx7O4ltbxU8sSI7RpKudwWbZ6iAc4I7Z7HgVCdPeG1zoyyzWE3xZKHzLWQeUJcZKmNlYhGHb1A5yRkZyLp0t1dBfxb4TtccSwPxLC3OVkTuOQeexxxQZ3B0VqOl2l7cW93FAkRe7WyTM8JRUBcGSZA+4hTj0+w55ONV02982GGQo6eZGkmxxhk3KG2sPYjOCPqKr3iRrKRWTw4Dy3f9hiiDAM5lxGxX39KsT+uBxmrTEgCgDsBgf8AxQfVfmagtZ6MhuZDI73iPjAaK6mjC8YUqivsGDz8vfvnmoy46GuE9VpqeoJIM489luYz24ZGUfcZBzz9qC40rPIZ+okdt8elSryBhnTPPDd89vb71I2/iC4m+GnsbsXgXzPKi2zRsuSqus25VVWIIy+3B4NBcqx/xf6rsZLnTLZ5I38u8WW4ZSGEKD0srEA992cD+jkdq8Opby+vAIdUnfRo3fy0VYTNDPuxtWS6SXaDw3pO0YBJ+3DJ0+LWBLG4kCsCyRQ30avZ3O53Ja2uowHs2faG2FwQxA9Wd1Bs+nanBdRboJIZ4zlCUIdTxypx9j2P1qN6ru7e0jN/PHveCMxxkfN62T0ICcAswQZ7jn7g5xomjxXmI7hDcqJfhLq1mCPd2BXzQs3xibHlT0ooyD6TwfTtPjLNdS21sLa3vby0tdUhube53I8kkMRZWTYWEhIYkBtoBXvjHIaHoHSSsxu7+OOS8mX15y6QrxshiV+FCgDJxksWPviuTrLrAwM9s/nWXmL+BqJWOSAMFD4fcTtyQUwwyc8exr01zrW0CTQ6jDeQRshRzJBIY2UgBgJYNw7MOQRjPfNRFqk1qi3em3k+pWanbNbNKs7hAMboJACdyHLFPzDjuBQQ66xIZFmS3hg1cLv3Kc2+rRKCZFhkTKudqo3PqBVRnAIrSLLqy2kskvPNRIGXdvkITb7FWz2IIIx9R71kvWAtoXS5spY0guhHqFkqRsR8XbyIhEcSrj1xSMNrgDeBkrVz8PfDxYVe6v4bd72ad7wtsyYN53BFJLAEHccr7tjJwCQzrRdDlv8AVXa2t2S3+PuZ5b+NnT4iB5WGwPvXIKl1/DOcNnHpJO7aPokNrEIraNIkHO1R3OACzE8sTgeokk45NQeteKGm2krQ3F1Gsi/Mqq8m05IwxjRgp4+UnP2qPbxftJSE09Z76dgdsUMTrzxje8iqEHJ9XOMH9wvVKgelb6+lEr39vDbAkeVEsnmyAZbPmMPR/Tjb98gVPUClKUFF8Wf5Onf+J2n/AKnq9GqB41l006OeMK3w13b3RDHAIVyoHHf1On7Z+lX1HBAIIIPII5BHsRQUzw5Ahk1SzUFVt7xmjQkYSOVVkQIv5VzvI4x6v1q61StVha312xmRTsu4ZLKUgHBdAZoi/wCXO1XAPJwGHYcXU0FV8PdSW5hurlUKeddysQTk+gJCCfb5Y14H+vc2qqn4bWbQW09vISWgup4uRj0l/NjI7jDJIjYBON2DyCKtlApSlB+Gqj4btvivp9zuJ7+5lVmz8quIo9uRnGyNR+2PbFWm9u1ijkkkIVEVpGJ4ACgsSf2BqJ6J0/ydPtEwykxiVlYglWkJlcZHHDOw/wDvvQefWvVBsbdWjjM00si28EQIG+Rs7ckngDGSf93ceb9Fw3KW8l/FE92iqWni3QvvC4O142D47jBP7Vy3+oLLrMMJAIs7aS9YjcW3yfgqFVR6sRmTjnPmDjIqxafqiTByglG1thEkUkRzgHgSopPBHIoKd0JogN7qU8ryzyQ3DWELzOZGjjWOJyASccl++M8Hk5NX2q90HeedZJP2E8k1yo91V5nZAfuF2g44zmrDQKUpQKz3xT+Kjk06awlWOd5f4eFMYkDLMVcschsbTCCSFJwT++hVULiNLzV48MCunIXdeCDNMpCDlfyRqzd85kT6chZNU0qK5hkhuEWSOQbWU9iPb7gg4II5BAIqh9NSm2uW0bUXhuo3TzbMuBIxiDNiKcOOWUKCODwrc8ACy3fiDYxyXMb3EYa3j82b3CDdt25HBbdgbB6sntWd3miaj8cNdnWFI4fWLVywmjtwrq+4YwHEbGTbuPqYjuNhC7eIZaO2MdooSe9lW0MqqAVXy3aSRiBk7IY5MEZI4x7VCdLdWG1toS8M3kXEiW2l2ccamVolQfiuxYD153ne3A5yQc18+NAS70P4i3kDrHJHco6MACDmM59+0h44Of3FdB0iNNT6ei3DEFlMIw43M5WOFBjAADBSXzj8hoLw2rQ/EC2MiecYzN5WctsBCliPYZIHPfnHY4z3VNOW01RP4HH/AGkqGvLRfw7Zo+SrysRtifJIUrn9MZ3dWk6tHBY6hrMqhp5fM9Jb0qsUjwQxIW7Biqk47sxwOAKtPSPTYs4CGYyTSMZriU8mSRvmOcD0jsB7AD70Ge6J01qcF/JcNZRPD5s1zBbC7VRBJLtV33bPWdgZeRxvOMZOe+HWNU1hZVtDDpkUUz2s7FjNcb0HrCFVCgDco4IPfDY4On1RNS1OTTL1dyWcOmTO8ss4jcyJM4yfOYPgb3xhyuMYXjAyHv0/4TWNuqtLElzcEZlnnzKZHOd7bXJC5JY/Xtkk81b7e2WNVWNVRVAVVUBQAOwAHAA+lfaOCAQQQRkEcgj2Ir6oFKUoFKUoIHru0t5dOukvHCQmMlmyMrt9alc9yCoIHuRVO6B1bUxYWYX+FTp5KGNPPkjuCoQYVsoy7sDvwP2r38YGilfSbO4IEdxdhnOdp2oNpw/ZcmQD688VSpfDvT/49YwWjebbSJMZ0juBI0LJG/BaM74wW2fMeSSB9AGo9ZXEq20F4IW3Wcpu3gLLuZBHLFJhlJXIjkZxz+XH2qwaTq0VzCk1u6yRuMqynI+4+xB4IPIIINful6YlvCkMe/Yg2rvdpGx92ckn/PgcDgVnWldQW+m3F20JH8Pe7aCdQu02FxyhJQdoZNow3GDj60E1DO1tr8qysgjvrdWh55LwABlIxxlXJHOOPrxV2qt9YdNi+hjeB1W5hYXFrNn0q4wRuxncrYwRg8GuPQ/Ei3Ypb3skdvfAiKaBwYwJMc+WzEqyt3U7jkEe5oLhSo3/AGltdkj/ABNrsjbZI3nJtQ5xhzuwpyQMH61C3fiRbl2isQ99cBdwjthvTtxvm/loMkZO44z2J4oPLri9Fy6aVEW8y5UvM6H+RACPMZsHIL8RgHg7j37G1MyQxEkhI40ySxwFVR3JPsAO5+lRPTWgGHzJ7kRG8n2tO8YIUYACxx7iTtUAD7nJ98CsdVdVpfXL6RaSxJvR1urgsPwxtbMcK71MjnscZCjOQedoSfh7C0xvNRfePjXVokYFdkEW5IMqc4LAs5wcHeCKlus9fFlYXVwc/hxkrgZ9RIVPY/nZfao+4stTiiVLObS22IqqksEsYwMDvHO2Bj6L3H+UPew6je3EFnfW0UdsrJczXEEzlJdgLJGu5ARmULlTzhe/ytQWno3RWtLC1t3ZXaOMKWXIBPc4zzjn/hU1SlBwa3rC2sLSuk8gHASGJpXY4OAFQfbucD6kVVoPE8yPtj03WWG0sSbcJzkAD1uB798/t9LxSgzjUdV1TUsW0FpPp0bFTLdySASIoJLLEq4JJwBnPuc4zmvXS/CVoYWhXU9TSPzXlUQskJ9WP5jBS0h+5IH2FaFSgz/pfwUsLQpJIrXUy875uV3e5Efy9+Ru3EfXPNX8jPev2lBWta8PbK4gni+Gt0Mob1pGqsrkcSAgfMDg5+3ORxVQ0lb+yurI39r5sFtBJp4uoMzMysYmjkMCAyjAiCE4/OT+upLICSAQSDg4PY4BwfpwQf3FfVBiOu9RWUmna9aJOnpnN3BllXzd7RzlUDY3bZhIu0AYG3uSTW029wrqrIysrDcrKQwYHkEEcGvi70+OUASxxyAcgOocD9AwOKrn/wDO4InMuntJYyn/AKk5hY4AHmW7ZjbgewU8k5zggJXReqrW7LrbTRu6Fg0edsi7W2ktG2HAzjkjHIqhah1ZcW9/qdlJaz6gJtlzbxAbk8plVJQ27IVFKkAYwWyOM5qbl8PZrl2a/vWOcem0hW0JxkAySgtLIMbfTuC5UcHANfI8HbKJxJYtdWUoG3zIJmyRkEhhIWDDjt2/0oLXoLxm2hMERhjKArCY/KMf+Ep+Qg5GK76pg6X1USbl1jcm4kJJYwtx7BmRkJ49xj9u1e8ehaoGcnU4GDYwpsBtTA/Li4B57+on7YoLZUNc9ZWUe8SXdopXO5TMm4Yzkbd2cjB4xmoCfw9uLlv7y1K4ni3ZEEMa2kZBzlXKMzOO2MnI555qw6L0jaWiqLa3hj29mCgvyME7zliccZJoJCxvUmjSSJgyOA6sOzA9iM+xr3pSgy3xzskl/hEcgyr3qxNjg7WwGAPtxV/03pi0t3L21tbQuRtLRxIjEZzjKgHHA4+1VvxQ06ZksbmCIzm0uVuXhUAsyBW3lQSMkYGAMnJH0qzaF1BBeRCS2cOudrDs0bYBKSL3RhnkGgkazHS9RP8AtPqFvNFHHHNaIVVhuFyUKbX9XB9DSggcfh88g1p1RGo6B5t5ZXO/abcTDbtzv8xAvzZ9OMZ7HP2oMl63vLrSNREekuY7eVIi0DAyQwyTSzKPJhAJXJiY4RTySAOQK+Iuh52e4tS2malcyBpJLqXe09q6eWkYklKuPyHETYJ2tnIyKkdYthc9XwpPKqpDDHKiNgeYyguiKMeo73Z+ecBse1W/oYgX2urEqeQLxGDhtxMrQJ8QpyxxtcD2HLEe2AGcalpF1FdxXEnT1sY0t2R4IfLkidic+YRGjYI7AYJx71w9Fdb3kHxT21qqGdluPJisJXjVduxDH5UqBVJVhnByVJyea/oDUo2aGURkhyjBCO4YqQpH74rJfCO+uY9FvblVlnlXMFtFsJ/loBGFAI3LvkbOPo5yTmg/NM6tv9Qkkt7+4h0zy2QSRwblvJt6kqse5nKgekkqM81pP+xFgVVWs7NgucboEbk43Hle5wMn3qL8Nuk2tLUSXSqb2YtNcSn1SEschGfJztG0YBxkfubfQVa48MdOeQyG2CsQF/DkkiAAxhVWNwqjjsBjPPeqf4fa9/fFxFBK0lnKjpAGuDcOpt2UFvW7NGrb3C/UKvfGa1msz6FsEutWvr+IQpBAW0+3WJAokxtMkjMAN3Pbv8w5wAWDTKUpQKUpQKUpQKot9qksMV2YjIJ2vZFYlV2AiFWgXcEbaGhW3Hyklm25UtuW9V8LCAWIABbGSBycdsn3xQVjpG5eWaSVlWPzrSznljGQVmZJN4IPYhBCuDzhVz7Vaq/AK/aBSlKBSlKBSlKBSlKBSlKBVC6C6ISGZ7+OectceaZosjymYyuQcAd05HP37ZIq+1WfD653WkiEYeG5uYHG0LgieRh24YlHQlvck55zQWalKGgyPq6KzdtduJ5Io7qBoRbksvmxvFBHJC8f5vXI+3HI/D/Wo3w06sW0a+m1S8W2d5TNNZSQbH3yiMrKpwZGBX8ijAByeMGvZunpn1W51SKzS+QTzW/w5dUeJ4XjiSVC3DkmNmxjgE9zg1GWk+jSS3s2trIl78XKzQO8zsqhh5afh+hwB6f0H0xQXW18Vk1C8+C0soC0bt8XKp2qQD/LhODIex9RUd+Djnq8Ec/wW23Y+efBBzkefJyRgY5zwM9gc84EB0ZDDfz2jQ6SbK3gY3K3HlrGZcHFsEk2hpAfmbBIyoBJB5sXgp/yJa/96f8A9+WgvNKVFdV618JZXVxt3+VEzhe2444BPsM45+lBT7vqWYwXuqM5SC2E8Npb7tqSsrmEy3H9ZaQbVQ9se5Oas/Qug/BadaW5GGSMbx/jYl5Pc/nZuxx9OKp1lpQkj0fTIWwIEh1C8ABClR61VsHIZ5jv2njgseyg6fQKUpQKUpQKUpQKUpQKUpQKUpQKUpQKUpQKUpQKUpQKrPh1AFsQ2B+JPcz7hj8QPcymN8j5sx+Xg/TFTWsQO9vOsJ2yNE6xtkrtYqQpyORg4ORUL4av/dVkpBDRxm3cHHDxO0TjIJBG5G5z2oLNX4a/aiuqtYS1srqeXJWOJmIHc8YUD9SQM9ueeKCB8JmdtPLyZLSXNzLuOPVumfLcfU5qX1PoiyuLgXFxbQSyhdu513AjBA3KfS2M+4OOPoK/eiNKFtp1lCAAUgjDYJILFQzkE/Vyx/f2qboPlUAAAAAHYDgCqV4LoRotpkEZMzDIxkGeQg/oRg5q7GqX4OFv4NaiTduVpo8NkFds8ihSDyMAYx7YoLrVS63u1me300KXN0d04U8x26HMjMfy7iBGDx8xwcgVbapMS+R1DKZWAF3aKIOe7QtmRMZyCAwftjBPuDQcHhJpckUusFp1nja82o4LOCQuXPmP6n4dEPJwYm5OcnRapvh3EsD6paAjdDePLgNuOyZVliJ4/pJH6qauVApSlApSlApSlApSlApSlApSlApSlApSlApSlApSlBG9R6t8LaXNwcfhRPKAc4JCkqDjnk4H71x9C2hj060DYLNGJnI7M8hMsjfbLuxwOOeABUb4tN/dF0DJ5SsYYnkwW2I9xEjkgckbWbgVbYowqhVAAAwABgADgAAdqD7qk+LMQltLa25zc31tbAhdwTLlyzLkZAVG/wD3NXaqrLLHeanGqFmWw3SOwY+X50ilFjxjBZE3MTnK7wMHc2AtKLgADgfT6V+1+MwAJJAA5JPYV4m9j2O5dNib9z7htXYSH3HsNpVgc9sHPag96p/Q1qYbrWIdoCi8+JU88+dEjnk98EH98j2q4VT9YuzBrenkNhbuGa1dcfMYsSxknPtvkHb8zfXgLhVG68UjUdBdQQfiniLj+lozlSfo2O32q81nXiZqvkX+is1vcTosk8oWBS8hcRYQKMgH5i2M9lP3oO7oAiS+16cjDm9FqQD6dsESohwfc7mJ/X7Vd6pPhMxlspLpkCNeXM95tBJIDOVUEkDOAvf6Yq7UClKUClKUClKUClKUClKUClKUClKUClKUClKUClKUFT8VrZX0bUA4yBF5g5xyjK6/+ZRVksLsSxRyLkLIiyAHuAwDDOD3warfitPs0bUCQxzCU9IyRuZVyfsM5J9gCamOmHU2VptZWHkRAMvythFGRkA/5gGgg/Fu9Mej3hWQRsypCGJx88iKw+vyF+3OM4qH8GtM8hdQWEzPZtOr20sgx5uYx5jqSqlhkKM4x6f1rz8dr0NYx20Y8yeWUSLEvLbIleSRyo5KgL/rV86f1BJ7W3lh/lyRI6jgYBUcYBIGO2M8YxQfHUlh51rKm3eDtYptDeYFZXZNrEKdwUrgnHq54qBhsLmJ8rDJtjmvblsTArcLI0zRRBC3DMzRNyuF2cH1MKuNKDk0iyMNvBEx3GONIi3bcVUKT++M1nPi3qfkaj09Jv2Bbp97fRCYFfP2KFh+9ajWEeLnRepzTTTGKO8jbAiaINvtUUudixh/VuGCzFWycY28Cg3YVmHjtqZtoLG4ifbPHcHys9vVE4dsf4fQRz79jXP4darrV3A7tLaIYXNqYrm3cOCqRNuPlshBw47/AH47VVvEPqG4tbmaHVgl0zWji0MX4UUJmEkTyFOSzAblG76cYzmg23peyENjaRK29UgjQNnO4BFAIOB3/QfpUpXFoke22t154ijXkbTwijlT8p+1dtApSlApSlApSlApSlApSlApSlApSlApSlApSlApSlB8TwqylXCspGCpGQf1B4NZt0j0Ykh1DZPfW6JfTwpFbXDQxKqlSNqKMDue1aWar/Rvl7Lzy/m+NuvN7/P5zY78fy/K7cfvmgyzUuirOHqOKK6aR4JbR5pHuZjmRyJIzmU4J9OOAc1fbbpieytsabfQx2qIZkW5iEyrkFifPWRdsZ75IbGSckYAkuu+iItStjHIFEq5MEpXcYmypPHuDtAI+n7VX+km06W1Vbi3gtJEYpLbS7o0Dq3JCSYVlJww4P0PINBZuhepjf2MVwyBGbcjBclCVYqShPJU4yP1xzjNT9eNrcI6AxMjJ2BQgrx7AjivagVH9Q6uLW0ubhsERRPLgnG7apIHP1OB+9cfUnVAtTDGkM9xPMWEUMQGSF27mdmIVFBZAWJ/MPvUTB07cX0wl1VI0ijI8qyjkMsbN382ZsAORnAGABjP0oOjw1gm+BE12oW4upGvJQOPn2hPT+XESxjb3455zUVFZRXXUF4LmGGT4e0gWIOgfGXkcuM8KcuR+gFWjW+q7a0B86QbwNwiQGSVu3yxplj3HOMcjJFUzoDqr+I6vqE4R4ljt4bZI5FKyY3yPucdl9TNxnOMfeg0qlKUClKUClKUClKUClKUClKUClKUClKUClKUClKUClKUCsp1vw51VLu6l0y/jiiuJWuGRyyFWbv8sbhu3fj9PetWpQZ/0/outW0O+a7gu5fWTbSLhW5G3y7hQGUkAn1KV9WMD5qsUOszMoWewnD4ztDRSx557SFwOAPzBe/GanqUED0hp0sSXDTpHEZrh7hYUIYRKQi4JAwSzK0hI95DU9SlBB9T9MC7ETJNLbzxFvKniPqQNgSKQeGDADg+6g+1REPQ95gJJq98yZLHakSSHgjAl2kge+P+NXOlBGaJ05BaKy28YUsSzyElpJSSSWkkbLSHJPLE1JBa/aUClKUClKU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hQSEBAUEBQQFBQWFRgQFRQWFh0VFxQdHhcWGBcaFhgYGyceFyUjGxkVHzsgIycrLDgtFyEzNTAqNSYrLCkBCQoKBQUFDQUFDSkYEhgpKSkpKSkpKSkpKSkpKSkpKSkpKSkpKSkpKSkpKSkpKSkpKSkpKSkpKSkpKSkpKSkpKf/AABEIAMkA+wMBIgACEQEDEQH/xAAcAAEAAwEBAQEBAAAAAAAAAAAABQYHBAMCAQj/xABDEAACAQMDAgQEBAMFAw0BAAABAgMABBEFEiEGMQcTIkEUMlFhI0JxgRUzUiQlYpGhFrHxNUNFU1RydaKys8HR8Bf/xAAUAQEAAAAAAAAAAAAAAAAAAAAA/8QAFBEBAAAAAAAAAAAAAAAAAAAAAP/aAAwDAQACEQMRAD8A3GlKUClKUClKUClKUClKUClKUClKUClKUClKUClKUClKrmr9cRxSeVDFc3k24I0dtH5nlEkgedISEj5GMM2R3IxzQWOlZxL4uyW7N/EdL1C2QEL5qgTRgnk5cBVwBk+kt2PHFSvVHUi3Oh3lxp7CbdbtjaRuXKjfuHOGVCSVPPGOKD60bVbnUvPkik+FtAWit3RVklnKsR52ZUKCM8AKFJOD6hjn2utZurJy17sntDtHnxIUe3JJH40e5tyfL+IuMe645Hr0J1PZXdtGtg2EjRUETAq8aj0rkHv8pG4EjIPOanr5EaKQTBDGVYSB8bCpBDbs8YxnOfag9waVUPCa/M2kWpOTsDwgk5yqOyIR9toUD9Kt9ApSlApSlApSlApSqj11qWoWpjubGJbqFVKz2vZzyCJIio3EjBUjngg7TyQFupVf6H6xj1K0S4iG0/JJHnJjcd1z7jkEH3B9uQLBQKUpQKUpQKUpQKUpQKUpQKUpQKUpQVrxE1drewkdZHh3PFCZ1Xd5CvKivIR7YQtzzyRXNpXVFrbwRRQ2+pCNFCr/AGC5OfuT5XJJyS3ckk+9dXXLN5NqFKgG+s1cEr6l+JjyPV35xwOeP1qH1/qdrqG4FpcRWlrGwjm1FzgNyRKlqQRlh28zPc4Xn1AJRPEfTnYxtcxI3KskwaHafdZPNUBSORtPvxWc9P8AUVpbQ9SWyTWixl5HtvLkyJRLE6hIlxl9m1AduQMn2AJs2jaMNTt5oRdXUmnLM0YZnLzXZBVzmdxkRKx2AAbjsJLYwDdNH6XtbVVW2t4YgOxVAG7YyW+ZjjjJOaDI7XqJLCTSpoLe5EaWBtZBLG1rEWZll9MsqYclvMY478HJya6esPFv4jTb2NI4I2ePys/FwyNhiquBESHbKFuVBx+2Rs2K5rjSoZCTJFE5PBLIrE+3ORzxQRfQdtDHptkts5kiEKFXPdsjLEjJ2ncW9Pt29qnqp9r07c6dHKNOMU0ALSR2UuY2TILMkVwCeC3ZXQ98bh3qq3/jfK08VrbWLx3MgCgXjeSFcjIXGMsCcqCSuTjtQaVruvwWcLTXUixRjA3H3J7BQOWJ54A9j9KiW8QbcRGYx34iA3FzZzhcY3Z/l9sc7u33rMLzqGaOQXmtwmSeDiOzmjNvAuXbc9rIC8dw4UA4cKfoTtFa/wBOdT299CJbWQOvAYdmQ4B2uPykZoO3TdSjuIklgcPG43K47MO3vXTWf2866draWsZPkagr3AiPywyrksYgowA4BJB9xnPtWgUClKUClKUFD6p8P3WZ77SH+HvsDKekQ3AHzI6kYy3HqPuB2+YdvQfXovt8E8bwXsKr58Ei7T2XLoP6ST+oyPqCbc7gAkkADkk8AVlXUc97cX9tqGmWglgtQy7iRE96rgB/Lzy6BTlWORnJAbjIatSoDROtIbhljZZ7edl3C3uY2hkYYySgYYkAwclSe30xmfoFKUoFeF9fJDG8szKkaAszscBQPcmufW9dgtIWmupEijX3Y4ycE7VHdicH0jmq5odudTZby7imjgA22tnMMDHc3E0fZmY8KDkKFDDlsgLZZ3SyxxyISVdVkUkFSQwBGVYAjgjggGvalKBSlKBSlKBUD1B1hHbSwwLHLcXM2THBEBuKg4Z2ZiFRR9WI7H6HHB4h9Rz2yWsVoD591Otqj7PM8oEEtJs/NtHODxgHOK6I+gbfagkaeRgD5sjSEPcnj+c64dlBz+ECI+eVOBgMZ6o8V31Q7BBbi3iZZPhJZHMl225kQDytu7BdG8sHuucsARWqdLaDPdJb3GrRQIYxm2skTEduCoAaRSTufbwAeFBPufTcre1SNVSNVRVGFVQFUD6ADgV56hqUUCGSeSOJBwXkYIo+nLHFB00qgz+JhmvIYdOieeAPi5vBDLLEgBPoj8pSXJ2kbvl5B5Gav1ApSlArh1fRILqNo7mKOVCCMMM4yMEqe6n7jBrurh0nWYrlZDCSfLkaBwylGV1PIZWAI4Kn9GB96DIOutcuNIQWLRJfW0gR7Q3KebsVSfOifGPMwCmG7qrfoRzdA9OxXsbahpXmWN5BIQ8AYvbTHaGCDLBlR/cFsDceCAK03xA6Xe7hheBiJ7WUXcK5wsjL/wA2x4IDDjIIxn6Vmmp63OZbqXR31GCeQJPd2C2JmMU4wFDOygRhwrMTzkDsd21QktCvp9T1rT7qS1u4fho5YZw6kQxygOCY2wc7ixBU4PpHP12Kqr4XljpVqZGZpG8xpS2C3mGWQyg4A5D7hjv9atVArm1FpRExt1iaXjaJWZEPIzuZVYjjPYHnFdNKDNLvxTvLORhqel3CRKATPbnzowDkDLEBe+OCwP27Zu2gdU2t8he0mjlC4DbT6lznG5Thlzg9x7GpRkBBBAIPBB9/1qp6p0K3xXxOn3HwUjLsmCwrIk+MbNyMQAQMjI5OR9KB4oak0envGh2vcyR2KtjcE81trMRkdk3/AL49s1ZrKzWKOOOMYRFWNRknAUBVGTyeAOTWbdTW+q3EXwclpFPKksc8N8jiGFdjAo7xuD6++5FyMMcdq777xWNmZU1W2e2lCyPAVbzYbnYoOElAGGJIGCBjIzgnFB7+LmxrSKJBI148ymxWI4kWZcnzByNqqu7LdgGHbg1wjxbFpKLXU4wZkVfMlsz8RECQc+YOHibK/Jhjzntgnml6evVd7q5uBDLLbtNcXqrvFlEux2tbaPcR9W83nOxuMnJiobzybBXtpJ9LgklY26iMXV7qTN2dlbBBbjHJ7jkDaWDWdH1mK6gSe3cSROCVYAjOCVPBAIwQRXbWC6bpd1oUXx5uFijkO7+HXEmZZ+DgOyLhX5L8LwcKxPNT2peKN5faa38NsNQS4dTmUJmKMBiHMMh5kbgqAACCSe68hM9a38d1qVhZpF8WbcvfzQowUxsqhYPMZyEwWc5Q88qe3paWufEBbdo1v7W8tVIG64ZVltkYgcNNE7Yyx2gsoyfYVF+D1pp6WrGwl86Y4a5kkG2fJzgOpJKAc4AJHBOT3q7atpq3EE0MnySxtE31wylTj/Og6lbIBHI71+1S+lOsLWG3tLSa4hFxGRppj35d5Im8gkL82GZQQSB8wqU1XrKKOR4IFe6ulx/Z4RkrnGPMc+iEYOcuR9snAoLBSuLSJZ2iVrqOKKQ8lI3Mir9BuKrk/oMfc967aBSlKCh+KN41q2m3278K2uD5sQCmSQSoYvwgxG5tpcbQezE/l4mU6slP/RupjgnkW47DP/aagfF61yNJfcRs1K3GPruY/wC7b/rV11kSm3m+GKiby28osAQHwduQeO+KCt9Q6tqotnezs7YScgJJOZJcbwoIRUEeduWx5nH3xg5S8OveaHvbBb0uREi3MQnjh3EklI43CxZ7GQjgADIFbN0BqktzptpPcOHlkTzGIUIOWOBtHHAwP2qwUFQ8MNEa0snt3KM0VxMpKZ28sHG0NyOGHB/zPerfUP062TecEf2qQYOP6UAPBPcYP6HnByBMUClKUCs0utRuLfqC5NnbzXMLW0TXqJsXY/r8p0LlQzbFAxu5yf6RjS6yq/0G6vrzXYbebyFaazhkkZCcxrCzOkTDjI3qfr6gCVByQ0TQOoIL2BZ7WQSRtxkcEEd1YHlSPoft9RVc698P2vPx7O4ltbxU8sSI7RpKudwWbZ6iAc4I7Z7HgVCdPeG1zoyyzWE3xZKHzLWQeUJcZKmNlYhGHb1A5yRkZyLp0t1dBfxb4TtccSwPxLC3OVkTuOQeexxxQZ3B0VqOl2l7cW93FAkRe7WyTM8JRUBcGSZA+4hTj0+w55ONV02982GGQo6eZGkmxxhk3KG2sPYjOCPqKr3iRrKRWTw4Dy3f9hiiDAM5lxGxX39KsT+uBxmrTEgCgDsBgf8AxQfVfmagtZ6MhuZDI73iPjAaK6mjC8YUqivsGDz8vfvnmoy46GuE9VpqeoJIM489luYz24ZGUfcZBzz9qC40rPIZ+okdt8elSryBhnTPPDd89vb71I2/iC4m+GnsbsXgXzPKi2zRsuSqus25VVWIIy+3B4NBcqx/xf6rsZLnTLZ5I38u8WW4ZSGEKD0srEA992cD+jkdq8Opby+vAIdUnfRo3fy0VYTNDPuxtWS6SXaDw3pO0YBJ+3DJ0+LWBLG4kCsCyRQ30avZ3O53Ja2uowHs2faG2FwQxA9Wd1Bs+nanBdRboJIZ4zlCUIdTxypx9j2P1qN6ru7e0jN/PHveCMxxkfN62T0ICcAswQZ7jn7g5xomjxXmI7hDcqJfhLq1mCPd2BXzQs3xibHlT0ooyD6TwfTtPjLNdS21sLa3vby0tdUhube53I8kkMRZWTYWEhIYkBtoBXvjHIaHoHSSsxu7+OOS8mX15y6QrxshiV+FCgDJxksWPviuTrLrAwM9s/nWXmL+BqJWOSAMFD4fcTtyQUwwyc8exr01zrW0CTQ6jDeQRshRzJBIY2UgBgJYNw7MOQRjPfNRFqk1qi3em3k+pWanbNbNKs7hAMboJACdyHLFPzDjuBQQ66xIZFmS3hg1cLv3Kc2+rRKCZFhkTKudqo3PqBVRnAIrSLLqy2kskvPNRIGXdvkITb7FWz2IIIx9R71kvWAtoXS5spY0guhHqFkqRsR8XbyIhEcSrj1xSMNrgDeBkrVz8PfDxYVe6v4bd72ad7wtsyYN53BFJLAEHccr7tjJwCQzrRdDlv8AVXa2t2S3+PuZ5b+NnT4iB5WGwPvXIKl1/DOcNnHpJO7aPokNrEIraNIkHO1R3OACzE8sTgeokk45NQeteKGm2krQ3F1Gsi/Mqq8m05IwxjRgp4+UnP2qPbxftJSE09Z76dgdsUMTrzxje8iqEHJ9XOMH9wvVKgelb6+lEr39vDbAkeVEsnmyAZbPmMPR/Tjb98gVPUClKUFF8Wf5Onf+J2n/AKnq9GqB41l006OeMK3w13b3RDHAIVyoHHf1On7Z+lX1HBAIIIPII5BHsRQUzw5Ahk1SzUFVt7xmjQkYSOVVkQIv5VzvI4x6v1q61StVha312xmRTsu4ZLKUgHBdAZoi/wCXO1XAPJwGHYcXU0FV8PdSW5hurlUKeddysQTk+gJCCfb5Y14H+vc2qqn4bWbQW09vISWgup4uRj0l/NjI7jDJIjYBON2DyCKtlApSlB+Gqj4btvivp9zuJ7+5lVmz8quIo9uRnGyNR+2PbFWm9u1ijkkkIVEVpGJ4ACgsSf2BqJ6J0/ydPtEwykxiVlYglWkJlcZHHDOw/wDvvQefWvVBsbdWjjM00si28EQIG+Rs7ckngDGSf93ceb9Fw3KW8l/FE92iqWni3QvvC4O142D47jBP7Vy3+oLLrMMJAIs7aS9YjcW3yfgqFVR6sRmTjnPmDjIqxafqiTByglG1thEkUkRzgHgSopPBHIoKd0JogN7qU8ryzyQ3DWELzOZGjjWOJyASccl++M8Hk5NX2q90HeedZJP2E8k1yo91V5nZAfuF2g44zmrDQKUpQKz3xT+Kjk06awlWOd5f4eFMYkDLMVcschsbTCCSFJwT++hVULiNLzV48MCunIXdeCDNMpCDlfyRqzd85kT6chZNU0qK5hkhuEWSOQbWU9iPb7gg4II5BAIqh9NSm2uW0bUXhuo3TzbMuBIxiDNiKcOOWUKCODwrc8ACy3fiDYxyXMb3EYa3j82b3CDdt25HBbdgbB6sntWd3miaj8cNdnWFI4fWLVywmjtwrq+4YwHEbGTbuPqYjuNhC7eIZaO2MdooSe9lW0MqqAVXy3aSRiBk7IY5MEZI4x7VCdLdWG1toS8M3kXEiW2l2ccamVolQfiuxYD153ne3A5yQc18+NAS70P4i3kDrHJHco6MACDmM59+0h44Of3FdB0iNNT6ei3DEFlMIw43M5WOFBjAADBSXzj8hoLw2rQ/EC2MiecYzN5WctsBCliPYZIHPfnHY4z3VNOW01RP4HH/AGkqGvLRfw7Zo+SrysRtifJIUrn9MZ3dWk6tHBY6hrMqhp5fM9Jb0qsUjwQxIW7Biqk47sxwOAKtPSPTYs4CGYyTSMZriU8mSRvmOcD0jsB7AD70Ge6J01qcF/JcNZRPD5s1zBbC7VRBJLtV33bPWdgZeRxvOMZOe+HWNU1hZVtDDpkUUz2s7FjNcb0HrCFVCgDco4IPfDY4On1RNS1OTTL1dyWcOmTO8ss4jcyJM4yfOYPgb3xhyuMYXjAyHv0/4TWNuqtLElzcEZlnnzKZHOd7bXJC5JY/Xtkk81b7e2WNVWNVRVAVVUBQAOwAHAA+lfaOCAQQQRkEcgj2Ir6oFKUoFKUoIHru0t5dOukvHCQmMlmyMrt9alc9yCoIHuRVO6B1bUxYWYX+FTp5KGNPPkjuCoQYVsoy7sDvwP2r38YGilfSbO4IEdxdhnOdp2oNpw/ZcmQD688VSpfDvT/49YwWjebbSJMZ0juBI0LJG/BaM74wW2fMeSSB9AGo9ZXEq20F4IW3Wcpu3gLLuZBHLFJhlJXIjkZxz+XH2qwaTq0VzCk1u6yRuMqynI+4+xB4IPIIINful6YlvCkMe/Yg2rvdpGx92ckn/PgcDgVnWldQW+m3F20JH8Pe7aCdQu02FxyhJQdoZNow3GDj60E1DO1tr8qysgjvrdWh55LwABlIxxlXJHOOPrxV2qt9YdNi+hjeB1W5hYXFrNn0q4wRuxncrYwRg8GuPQ/Ei3Ypb3skdvfAiKaBwYwJMc+WzEqyt3U7jkEe5oLhSo3/AGltdkj/ABNrsjbZI3nJtQ5xhzuwpyQMH61C3fiRbl2isQ99cBdwjthvTtxvm/loMkZO44z2J4oPLri9Fy6aVEW8y5UvM6H+RACPMZsHIL8RgHg7j37G1MyQxEkhI40ySxwFVR3JPsAO5+lRPTWgGHzJ7kRG8n2tO8YIUYACxx7iTtUAD7nJ98CsdVdVpfXL6RaSxJvR1urgsPwxtbMcK71MjnscZCjOQedoSfh7C0xvNRfePjXVokYFdkEW5IMqc4LAs5wcHeCKlus9fFlYXVwc/hxkrgZ9RIVPY/nZfao+4stTiiVLObS22IqqksEsYwMDvHO2Bj6L3H+UPew6je3EFnfW0UdsrJczXEEzlJdgLJGu5ARmULlTzhe/ytQWno3RWtLC1t3ZXaOMKWXIBPc4zzjn/hU1SlBwa3rC2sLSuk8gHASGJpXY4OAFQfbucD6kVVoPE8yPtj03WWG0sSbcJzkAD1uB798/t9LxSgzjUdV1TUsW0FpPp0bFTLdySASIoJLLEq4JJwBnPuc4zmvXS/CVoYWhXU9TSPzXlUQskJ9WP5jBS0h+5IH2FaFSgz/pfwUsLQpJIrXUy875uV3e5Efy9+Ru3EfXPNX8jPev2lBWta8PbK4gni+Gt0Mob1pGqsrkcSAgfMDg5+3ORxVQ0lb+yurI39r5sFtBJp4uoMzMysYmjkMCAyjAiCE4/OT+upLICSAQSDg4PY4BwfpwQf3FfVBiOu9RWUmna9aJOnpnN3BllXzd7RzlUDY3bZhIu0AYG3uSTW029wrqrIysrDcrKQwYHkEEcGvi70+OUASxxyAcgOocD9AwOKrn/wDO4InMuntJYyn/AKk5hY4AHmW7ZjbgewU8k5zggJXReqrW7LrbTRu6Fg0edsi7W2ktG2HAzjkjHIqhah1ZcW9/qdlJaz6gJtlzbxAbk8plVJQ27IVFKkAYwWyOM5qbl8PZrl2a/vWOcem0hW0JxkAySgtLIMbfTuC5UcHANfI8HbKJxJYtdWUoG3zIJmyRkEhhIWDDjt2/0oLXoLxm2hMERhjKArCY/KMf+Ep+Qg5GK76pg6X1USbl1jcm4kJJYwtx7BmRkJ49xj9u1e8ehaoGcnU4GDYwpsBtTA/Li4B57+on7YoLZUNc9ZWUe8SXdopXO5TMm4Yzkbd2cjB4xmoCfw9uLlv7y1K4ni3ZEEMa2kZBzlXKMzOO2MnI555qw6L0jaWiqLa3hj29mCgvyME7zliccZJoJCxvUmjSSJgyOA6sOzA9iM+xr3pSgy3xzskl/hEcgyr3qxNjg7WwGAPtxV/03pi0t3L21tbQuRtLRxIjEZzjKgHHA4+1VvxQ06ZksbmCIzm0uVuXhUAsyBW3lQSMkYGAMnJH0qzaF1BBeRCS2cOudrDs0bYBKSL3RhnkGgkazHS9RP8AtPqFvNFHHHNaIVVhuFyUKbX9XB9DSggcfh88g1p1RGo6B5t5ZXO/abcTDbtzv8xAvzZ9OMZ7HP2oMl63vLrSNREekuY7eVIi0DAyQwyTSzKPJhAJXJiY4RTySAOQK+Iuh52e4tS2malcyBpJLqXe09q6eWkYklKuPyHETYJ2tnIyKkdYthc9XwpPKqpDDHKiNgeYyguiKMeo73Z+ecBse1W/oYgX2urEqeQLxGDhtxMrQJ8QpyxxtcD2HLEe2AGcalpF1FdxXEnT1sY0t2R4IfLkidic+YRGjYI7AYJx71w9Fdb3kHxT21qqGdluPJisJXjVduxDH5UqBVJVhnByVJyea/oDUo2aGURkhyjBCO4YqQpH74rJfCO+uY9FvblVlnlXMFtFsJ/loBGFAI3LvkbOPo5yTmg/NM6tv9Qkkt7+4h0zy2QSRwblvJt6kqse5nKgekkqM81pP+xFgVVWs7NgucboEbk43Hle5wMn3qL8Nuk2tLUSXSqb2YtNcSn1SEschGfJztG0YBxkfubfQVa48MdOeQyG2CsQF/DkkiAAxhVWNwqjjsBjPPeqf4fa9/fFxFBK0lnKjpAGuDcOpt2UFvW7NGrb3C/UKvfGa1msz6FsEutWvr+IQpBAW0+3WJAokxtMkjMAN3Pbv8w5wAWDTKUpQKUpQKUpQKot9qksMV2YjIJ2vZFYlV2AiFWgXcEbaGhW3Hyklm25UtuW9V8LCAWIABbGSBycdsn3xQVjpG5eWaSVlWPzrSznljGQVmZJN4IPYhBCuDzhVz7Vaq/AK/aBSlKBSlKBSlKBSlKBSlKBVC6C6ISGZ7+OectceaZosjymYyuQcAd05HP37ZIq+1WfD653WkiEYeG5uYHG0LgieRh24YlHQlvck55zQWalKGgyPq6KzdtduJ5Io7qBoRbksvmxvFBHJC8f5vXI+3HI/D/Wo3w06sW0a+m1S8W2d5TNNZSQbH3yiMrKpwZGBX8ijAByeMGvZunpn1W51SKzS+QTzW/w5dUeJ4XjiSVC3DkmNmxjgE9zg1GWk+jSS3s2trIl78XKzQO8zsqhh5afh+hwB6f0H0xQXW18Vk1C8+C0soC0bt8XKp2qQD/LhODIex9RUd+Djnq8Ec/wW23Y+efBBzkefJyRgY5zwM9gc84EB0ZDDfz2jQ6SbK3gY3K3HlrGZcHFsEk2hpAfmbBIyoBJB5sXgp/yJa/96f8A9+WgvNKVFdV618JZXVxt3+VEzhe2444BPsM45+lBT7vqWYwXuqM5SC2E8Npb7tqSsrmEy3H9ZaQbVQ9se5Oas/Qug/BadaW5GGSMbx/jYl5Pc/nZuxx9OKp1lpQkj0fTIWwIEh1C8ABClR61VsHIZ5jv2njgseyg6fQKUpQKUpQKUpQKUpQKUpQKUpQKUpQKUpQKUpQKUpQKrPh1AFsQ2B+JPcz7hj8QPcymN8j5sx+Xg/TFTWsQO9vOsJ2yNE6xtkrtYqQpyORg4ORUL4av/dVkpBDRxm3cHHDxO0TjIJBG5G5z2oLNX4a/aiuqtYS1srqeXJWOJmIHc8YUD9SQM9ueeKCB8JmdtPLyZLSXNzLuOPVumfLcfU5qX1PoiyuLgXFxbQSyhdu513AjBA3KfS2M+4OOPoK/eiNKFtp1lCAAUgjDYJILFQzkE/Vyx/f2qboPlUAAAAAHYDgCqV4LoRotpkEZMzDIxkGeQg/oRg5q7GqX4OFv4NaiTduVpo8NkFds8ihSDyMAYx7YoLrVS63u1me300KXN0d04U8x26HMjMfy7iBGDx8xwcgVbapMS+R1DKZWAF3aKIOe7QtmRMZyCAwftjBPuDQcHhJpckUusFp1nja82o4LOCQuXPmP6n4dEPJwYm5OcnRapvh3EsD6paAjdDePLgNuOyZVliJ4/pJH6qauVApSlApSlApSlApSlApSlApSlApSlApSlApSlApSlBG9R6t8LaXNwcfhRPKAc4JCkqDjnk4H71x9C2hj060DYLNGJnI7M8hMsjfbLuxwOOeABUb4tN/dF0DJ5SsYYnkwW2I9xEjkgckbWbgVbYowqhVAAAwABgADgAAdqD7qk+LMQltLa25zc31tbAhdwTLlyzLkZAVG/wD3NXaqrLLHeanGqFmWw3SOwY+X50ilFjxjBZE3MTnK7wMHc2AtKLgADgfT6V+1+MwAJJAA5JPYV4m9j2O5dNib9z7htXYSH3HsNpVgc9sHPag96p/Q1qYbrWIdoCi8+JU88+dEjnk98EH98j2q4VT9YuzBrenkNhbuGa1dcfMYsSxknPtvkHb8zfXgLhVG68UjUdBdQQfiniLj+lozlSfo2O32q81nXiZqvkX+is1vcTosk8oWBS8hcRYQKMgH5i2M9lP3oO7oAiS+16cjDm9FqQD6dsESohwfc7mJ/X7Vd6pPhMxlspLpkCNeXM95tBJIDOVUEkDOAvf6Yq7UClKUClKUClKUClKUClKUClKUClKUClKUClKUClKUFT8VrZX0bUA4yBF5g5xyjK6/+ZRVksLsSxRyLkLIiyAHuAwDDOD3warfitPs0bUCQxzCU9IyRuZVyfsM5J9gCamOmHU2VptZWHkRAMvythFGRkA/5gGgg/Fu9Mej3hWQRsypCGJx88iKw+vyF+3OM4qH8GtM8hdQWEzPZtOr20sgx5uYx5jqSqlhkKM4x6f1rz8dr0NYx20Y8yeWUSLEvLbIleSRyo5KgL/rV86f1BJ7W3lh/lyRI6jgYBUcYBIGO2M8YxQfHUlh51rKm3eDtYptDeYFZXZNrEKdwUrgnHq54qBhsLmJ8rDJtjmvblsTArcLI0zRRBC3DMzRNyuF2cH1MKuNKDk0iyMNvBEx3GONIi3bcVUKT++M1nPi3qfkaj09Jv2Bbp97fRCYFfP2KFh+9ajWEeLnRepzTTTGKO8jbAiaINvtUUudixh/VuGCzFWycY28Cg3YVmHjtqZtoLG4ifbPHcHys9vVE4dsf4fQRz79jXP4darrV3A7tLaIYXNqYrm3cOCqRNuPlshBw47/AH47VVvEPqG4tbmaHVgl0zWji0MX4UUJmEkTyFOSzAblG76cYzmg23peyENjaRK29UgjQNnO4BFAIOB3/QfpUpXFoke22t154ijXkbTwijlT8p+1dtApSlApSlApSlApSlApSlApSlApSlApSlApSlApSlB8TwqylXCspGCpGQf1B4NZt0j0Ykh1DZPfW6JfTwpFbXDQxKqlSNqKMDue1aWar/Rvl7Lzy/m+NuvN7/P5zY78fy/K7cfvmgyzUuirOHqOKK6aR4JbR5pHuZjmRyJIzmU4J9OOAc1fbbpieytsabfQx2qIZkW5iEyrkFifPWRdsZ75IbGSckYAkuu+iItStjHIFEq5MEpXcYmypPHuDtAI+n7VX+km06W1Vbi3gtJEYpLbS7o0Dq3JCSYVlJww4P0PINBZuhepjf2MVwyBGbcjBclCVYqShPJU4yP1xzjNT9eNrcI6AxMjJ2BQgrx7AjivagVH9Q6uLW0ubhsERRPLgnG7apIHP1OB+9cfUnVAtTDGkM9xPMWEUMQGSF27mdmIVFBZAWJ/MPvUTB07cX0wl1VI0ijI8qyjkMsbN382ZsAORnAGABjP0oOjw1gm+BE12oW4upGvJQOPn2hPT+XESxjb3455zUVFZRXXUF4LmGGT4e0gWIOgfGXkcuM8KcuR+gFWjW+q7a0B86QbwNwiQGSVu3yxplj3HOMcjJFUzoDqr+I6vqE4R4ljt4bZI5FKyY3yPucdl9TNxnOMfeg0qlKUClKUClKUClKUClKUClKUClKUClKUClKUClKUClKUCsp1vw51VLu6l0y/jiiuJWuGRyyFWbv8sbhu3fj9PetWpQZ/0/outW0O+a7gu5fWTbSLhW5G3y7hQGUkAn1KV9WMD5qsUOszMoWewnD4ztDRSx557SFwOAPzBe/GanqUED0hp0sSXDTpHEZrh7hYUIYRKQi4JAwSzK0hI95DU9SlBB9T9MC7ETJNLbzxFvKniPqQNgSKQeGDADg+6g+1REPQ95gJJq98yZLHakSSHgjAl2kge+P+NXOlBGaJ05BaKy28YUsSzyElpJSSSWkkbLSHJPLE1JBa/aUClKUClKU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www.nzdl.org/gsdl/collect/aedl/archives/HASH01df.dir/p048b.gif"/>
          <p:cNvPicPr>
            <a:picLocks noChangeAspect="1" noChangeArrowheads="1"/>
          </p:cNvPicPr>
          <p:nvPr/>
        </p:nvPicPr>
        <p:blipFill>
          <a:blip r:embed="rId2"/>
          <a:srcRect/>
          <a:stretch>
            <a:fillRect/>
          </a:stretch>
        </p:blipFill>
        <p:spPr bwMode="auto">
          <a:xfrm>
            <a:off x="8636154" y="1752600"/>
            <a:ext cx="3117695" cy="4267200"/>
          </a:xfrm>
          <a:prstGeom prst="rect">
            <a:avLst/>
          </a:prstGeom>
          <a:noFill/>
        </p:spPr>
      </p:pic>
      <p:pic>
        <p:nvPicPr>
          <p:cNvPr id="4" name="Picture 3" descr="A logo with a lion and a circle with a red ribbon&#10;&#10;AI-generated content may be incorrect.">
            <a:extLst>
              <a:ext uri="{FF2B5EF4-FFF2-40B4-BE49-F238E27FC236}">
                <a16:creationId xmlns:a16="http://schemas.microsoft.com/office/drawing/2014/main" id="{1107FD60-8366-BED6-D518-030AB7637D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E267446D-4C94-548F-C5C8-6048A58E31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6257"/>
            <a:ext cx="1860045"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44450"/>
            <a:ext cx="1573511"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91" y="1219200"/>
            <a:ext cx="2076309" cy="4572000"/>
          </a:xfrm>
        </p:spPr>
        <p:txBody>
          <a:bodyPr>
            <a:normAutofit fontScale="90000"/>
          </a:bodyPr>
          <a:lstStyle/>
          <a:p>
            <a:br>
              <a:rPr lang="en-US" b="1" dirty="0"/>
            </a:br>
            <a:r>
              <a:rPr lang="en-US" b="1" dirty="0">
                <a:latin typeface="Open Sans"/>
              </a:rPr>
              <a:t>The Fore and Aft Method</a:t>
            </a:r>
            <a:br>
              <a:rPr lang="en-US" b="1" dirty="0">
                <a:latin typeface="Open Sans"/>
              </a:rPr>
            </a:br>
            <a:endParaRPr lang="en-US" dirty="0">
              <a:latin typeface="Open Sans"/>
            </a:endParaRPr>
          </a:p>
        </p:txBody>
      </p:sp>
      <p:sp>
        <p:nvSpPr>
          <p:cNvPr id="3" name="Content Placeholder 2"/>
          <p:cNvSpPr>
            <a:spLocks noGrp="1"/>
          </p:cNvSpPr>
          <p:nvPr>
            <p:ph idx="1"/>
          </p:nvPr>
        </p:nvSpPr>
        <p:spPr>
          <a:xfrm>
            <a:off x="2209800" y="304801"/>
            <a:ext cx="5857302" cy="6096000"/>
          </a:xfrm>
        </p:spPr>
        <p:txBody>
          <a:bodyPr>
            <a:normAutofit fontScale="25000" lnSpcReduction="20000"/>
          </a:bodyPr>
          <a:lstStyle/>
          <a:p>
            <a:pPr algn="just">
              <a:lnSpc>
                <a:spcPct val="150000"/>
              </a:lnSpc>
            </a:pPr>
            <a:r>
              <a:rPr lang="en-US" sz="9600" dirty="0">
                <a:latin typeface="Open Sans"/>
                <a:cs typeface="Times New Roman" panose="02020603050405020304" pitchFamily="18" charset="0"/>
              </a:rPr>
              <a:t>This is perhaps the most suitable way in which two rescuers can handle an unconscious casualty.</a:t>
            </a:r>
          </a:p>
          <a:p>
            <a:pPr algn="just">
              <a:lnSpc>
                <a:spcPct val="150000"/>
              </a:lnSpc>
            </a:pPr>
            <a:r>
              <a:rPr lang="en-US" sz="9600" dirty="0">
                <a:latin typeface="Open Sans"/>
                <a:cs typeface="Times New Roman" panose="02020603050405020304" pitchFamily="18" charset="0"/>
              </a:rPr>
              <a:t>The casualty’s wrists are tied together. The first rescuer stoops at the rear of the casualty. Reaching under the casualty's arms, the first rescuer grips the casualty's wrists. The second rescuer stoops between the casualty's legs grasping them underneath the knees. The standard lift orders are given and the casualty is lifted to the carrying position</a:t>
            </a:r>
            <a:r>
              <a:rPr lang="en-US" sz="9600" dirty="0">
                <a:latin typeface="Times New Roman" panose="02020603050405020304" pitchFamily="18" charset="0"/>
                <a:cs typeface="Times New Roman" panose="02020603050405020304" pitchFamily="18" charset="0"/>
              </a:rPr>
              <a:t>. </a:t>
            </a:r>
          </a:p>
          <a:p>
            <a:pPr algn="just">
              <a:buNone/>
            </a:pPr>
            <a:endParaRPr lang="en-US" dirty="0"/>
          </a:p>
        </p:txBody>
      </p:sp>
      <p:pic>
        <p:nvPicPr>
          <p:cNvPr id="20482" name="Picture 2" descr="http://www.nzdl.org/gsdl/collect/aedl/archives/HASH01df.dir/p049.gif"/>
          <p:cNvPicPr>
            <a:picLocks noChangeAspect="1" noChangeArrowheads="1"/>
          </p:cNvPicPr>
          <p:nvPr/>
        </p:nvPicPr>
        <p:blipFill>
          <a:blip r:embed="rId2"/>
          <a:srcRect/>
          <a:stretch>
            <a:fillRect/>
          </a:stretch>
        </p:blipFill>
        <p:spPr bwMode="auto">
          <a:xfrm>
            <a:off x="8067103" y="1752600"/>
            <a:ext cx="3667697" cy="4267199"/>
          </a:xfrm>
          <a:prstGeom prst="rect">
            <a:avLst/>
          </a:prstGeom>
          <a:noFill/>
        </p:spPr>
      </p:pic>
      <p:pic>
        <p:nvPicPr>
          <p:cNvPr id="4" name="Picture 3" descr="A logo with a lion and a circle with a red ribbon&#10;&#10;AI-generated content may be incorrect.">
            <a:extLst>
              <a:ext uri="{FF2B5EF4-FFF2-40B4-BE49-F238E27FC236}">
                <a16:creationId xmlns:a16="http://schemas.microsoft.com/office/drawing/2014/main" id="{352032F9-FA83-ED6F-315A-CCAE81FA4A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3EC05271-5C3C-2B22-D4E1-AB6DF7721E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16796"/>
            <a:ext cx="1666155"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67503"/>
            <a:ext cx="1409489"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62" y="1676400"/>
            <a:ext cx="2318838" cy="4114799"/>
          </a:xfrm>
        </p:spPr>
        <p:txBody>
          <a:bodyPr>
            <a:normAutofit fontScale="90000"/>
          </a:bodyPr>
          <a:lstStyle/>
          <a:p>
            <a:br>
              <a:rPr lang="en-US" b="1" dirty="0"/>
            </a:br>
            <a:r>
              <a:rPr lang="en-US" b="1" dirty="0">
                <a:latin typeface="Open Sans"/>
                <a:cs typeface="Times New Roman" panose="02020603050405020304" pitchFamily="18" charset="0"/>
              </a:rPr>
              <a:t>The Fore and Aft Method</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0" y="1295400"/>
            <a:ext cx="3886200" cy="5257800"/>
          </a:xfrm>
        </p:spPr>
        <p:txBody>
          <a:bodyPr>
            <a:normAutofit fontScale="92500"/>
          </a:bodyPr>
          <a:lstStyle/>
          <a:p>
            <a:pPr algn="just"/>
            <a:r>
              <a:rPr lang="en-US" sz="2400" dirty="0">
                <a:latin typeface="Open Sans"/>
                <a:cs typeface="Times New Roman" panose="02020603050405020304" pitchFamily="18" charset="0"/>
              </a:rPr>
              <a:t>Should the </a:t>
            </a:r>
            <a:r>
              <a:rPr lang="en-US" sz="2400" b="1" u="sng" dirty="0">
                <a:latin typeface="Open Sans"/>
                <a:cs typeface="Times New Roman" panose="02020603050405020304" pitchFamily="18" charset="0"/>
              </a:rPr>
              <a:t>casualty have a leg injury</a:t>
            </a:r>
            <a:r>
              <a:rPr lang="en-US" sz="2400" dirty="0">
                <a:latin typeface="Open Sans"/>
                <a:cs typeface="Times New Roman" panose="02020603050405020304" pitchFamily="18" charset="0"/>
              </a:rPr>
              <a:t>, the effects of this can be minimized by the front rescuer crossing the casualty's legs over, then carrying them to one side.</a:t>
            </a:r>
          </a:p>
          <a:p>
            <a:pPr marL="0" indent="0" algn="just">
              <a:buNone/>
            </a:pPr>
            <a:endParaRPr lang="en-US" sz="2400" u="sng" dirty="0">
              <a:latin typeface="Open Sans"/>
              <a:cs typeface="Times New Roman" panose="02020603050405020304" pitchFamily="18" charset="0"/>
            </a:endParaRPr>
          </a:p>
          <a:p>
            <a:pPr algn="just"/>
            <a:r>
              <a:rPr lang="en-US" sz="2400" dirty="0">
                <a:latin typeface="Open Sans"/>
                <a:cs typeface="Times New Roman" panose="02020603050405020304" pitchFamily="18" charset="0"/>
              </a:rPr>
              <a:t>The advantage of this method is that the rescuer supporting the casualty's feet has a free hand with which to open doors, clear debris, etc.</a:t>
            </a:r>
          </a:p>
          <a:p>
            <a:pPr algn="just">
              <a:buNone/>
            </a:pPr>
            <a:endParaRPr lang="en-US" sz="2400" dirty="0">
              <a:latin typeface="Open Sans"/>
            </a:endParaRPr>
          </a:p>
        </p:txBody>
      </p:sp>
      <p:pic>
        <p:nvPicPr>
          <p:cNvPr id="20482" name="Picture 2" descr="http://www.nzdl.org/gsdl/collect/aedl/archives/HASH01df.dir/p049.gif"/>
          <p:cNvPicPr>
            <a:picLocks noChangeAspect="1" noChangeArrowheads="1"/>
          </p:cNvPicPr>
          <p:nvPr/>
        </p:nvPicPr>
        <p:blipFill>
          <a:blip r:embed="rId2"/>
          <a:srcRect/>
          <a:stretch>
            <a:fillRect/>
          </a:stretch>
        </p:blipFill>
        <p:spPr bwMode="auto">
          <a:xfrm>
            <a:off x="7866096" y="2133600"/>
            <a:ext cx="4034919" cy="3886200"/>
          </a:xfrm>
          <a:prstGeom prst="rect">
            <a:avLst/>
          </a:prstGeom>
          <a:noFill/>
        </p:spPr>
      </p:pic>
      <p:pic>
        <p:nvPicPr>
          <p:cNvPr id="4" name="Picture 3" descr="A logo with a lion and a circle with a red ribbon&#10;&#10;AI-generated content may be incorrect.">
            <a:extLst>
              <a:ext uri="{FF2B5EF4-FFF2-40B4-BE49-F238E27FC236}">
                <a16:creationId xmlns:a16="http://schemas.microsoft.com/office/drawing/2014/main" id="{FFCBD125-0F82-63F4-FFF2-417B3B59C0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8B533D69-290B-6B56-7DA1-83F7A1D6A0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6257"/>
            <a:ext cx="1727469"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461358"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br>
              <a:rPr lang="en-US" b="1" dirty="0"/>
            </a:br>
            <a:r>
              <a:rPr lang="en-US" b="1" dirty="0"/>
              <a:t>The Fore and Aft Method</a:t>
            </a:r>
            <a:br>
              <a:rPr lang="en-US" b="1" dirty="0"/>
            </a:b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0" y="0"/>
            <a:ext cx="12115800" cy="6810375"/>
          </a:xfrm>
          <a:prstGeom prst="rect">
            <a:avLst/>
          </a:prstGeom>
          <a:noFill/>
          <a:ln w="9525">
            <a:noFill/>
            <a:miter lim="800000"/>
            <a:headEnd/>
            <a:tailEnd/>
          </a:ln>
          <a:effectLst/>
        </p:spPr>
      </p:pic>
      <p:pic>
        <p:nvPicPr>
          <p:cNvPr id="3" name="Picture 2" descr="A logo with a lion and a circle with a red ribbon&#10;&#10;AI-generated content may be incorrect.">
            <a:extLst>
              <a:ext uri="{FF2B5EF4-FFF2-40B4-BE49-F238E27FC236}">
                <a16:creationId xmlns:a16="http://schemas.microsoft.com/office/drawing/2014/main" id="{3843145C-D5A2-BC25-BC9A-AEFF92FB93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FB613767-10FF-21F5-722F-9F80BD0D71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1961" y="-6256"/>
            <a:ext cx="1666155" cy="115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38166" y="44451"/>
            <a:ext cx="1409489" cy="115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9692" y="190107"/>
            <a:ext cx="1542908"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685489" y="240814"/>
            <a:ext cx="1305228"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2547438" cy="2590800"/>
          </a:xfrm>
        </p:spPr>
        <p:txBody>
          <a:bodyPr>
            <a:normAutofit/>
          </a:bodyPr>
          <a:lstStyle/>
          <a:p>
            <a:r>
              <a:rPr lang="en-US" sz="4000" b="1" dirty="0">
                <a:latin typeface="Open Sans"/>
                <a:cs typeface="Times New Roman" panose="02020603050405020304" pitchFamily="18" charset="0"/>
              </a:rPr>
              <a:t>Chair Carry</a:t>
            </a:r>
          </a:p>
        </p:txBody>
      </p:sp>
      <p:sp>
        <p:nvSpPr>
          <p:cNvPr id="3" name="Content Placeholder 2"/>
          <p:cNvSpPr>
            <a:spLocks noGrp="1"/>
          </p:cNvSpPr>
          <p:nvPr>
            <p:ph idx="1"/>
          </p:nvPr>
        </p:nvSpPr>
        <p:spPr>
          <a:xfrm>
            <a:off x="4495800" y="1371600"/>
            <a:ext cx="6742800" cy="5257800"/>
          </a:xfrm>
        </p:spPr>
        <p:txBody>
          <a:bodyPr>
            <a:normAutofit/>
          </a:bodyPr>
          <a:lstStyle/>
          <a:p>
            <a:pPr algn="just"/>
            <a:endParaRPr lang="en-US" sz="3600" dirty="0"/>
          </a:p>
          <a:p>
            <a:pPr algn="just"/>
            <a:r>
              <a:rPr lang="en-US" sz="2400" dirty="0">
                <a:latin typeface="Open Sans"/>
                <a:cs typeface="Times New Roman" panose="02020603050405020304" pitchFamily="18" charset="0"/>
              </a:rPr>
              <a:t>The chair used should be a sturdy one.</a:t>
            </a:r>
          </a:p>
          <a:p>
            <a:pPr algn="just"/>
            <a:endParaRPr lang="en-US" sz="1600" dirty="0">
              <a:latin typeface="Open Sans"/>
              <a:cs typeface="Times New Roman" panose="02020603050405020304" pitchFamily="18" charset="0"/>
            </a:endParaRPr>
          </a:p>
          <a:p>
            <a:pPr algn="just"/>
            <a:r>
              <a:rPr lang="en-US" sz="2400" dirty="0">
                <a:latin typeface="Open Sans"/>
                <a:cs typeface="Times New Roman" panose="02020603050405020304" pitchFamily="18" charset="0"/>
              </a:rPr>
              <a:t>Don't use aluminum beach chairs or  folding chairs. </a:t>
            </a:r>
          </a:p>
          <a:p>
            <a:pPr algn="just"/>
            <a:endParaRPr lang="en-US" sz="1800" dirty="0">
              <a:latin typeface="Open Sans"/>
              <a:cs typeface="Times New Roman" panose="02020603050405020304" pitchFamily="18" charset="0"/>
            </a:endParaRPr>
          </a:p>
          <a:p>
            <a:pPr algn="just"/>
            <a:r>
              <a:rPr lang="en-US" sz="2400" dirty="0">
                <a:latin typeface="Open Sans"/>
                <a:cs typeface="Times New Roman" panose="02020603050405020304" pitchFamily="18" charset="0"/>
              </a:rPr>
              <a:t>Chairs with wheels can be used to roll the victim, but should not be used for a carry. </a:t>
            </a:r>
          </a:p>
          <a:p>
            <a:pPr algn="just">
              <a:buNone/>
            </a:pPr>
            <a:endParaRPr lang="en-US" dirty="0"/>
          </a:p>
        </p:txBody>
      </p:sp>
      <p:pic>
        <p:nvPicPr>
          <p:cNvPr id="4" name="Picture 3" descr="A logo with a lion and a circle with a red ribbon&#10;&#10;AI-generated content may be incorrect.">
            <a:extLst>
              <a:ext uri="{FF2B5EF4-FFF2-40B4-BE49-F238E27FC236}">
                <a16:creationId xmlns:a16="http://schemas.microsoft.com/office/drawing/2014/main" id="{FBAB8CA8-3E69-2F65-9E23-AAE3AF2E43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1B6A5589-37F5-6936-9CA4-C3E818793C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551" y="44451"/>
            <a:ext cx="1778151" cy="11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486484" y="95158"/>
            <a:ext cx="1504233" cy="11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3962400" cy="4267199"/>
          </a:xfrm>
        </p:spPr>
        <p:txBody>
          <a:bodyPr>
            <a:normAutofit/>
          </a:bodyPr>
          <a:lstStyle/>
          <a:p>
            <a:pPr algn="ctr">
              <a:buNone/>
            </a:pPr>
            <a:endParaRPr lang="en-US" sz="4800" b="1" dirty="0"/>
          </a:p>
          <a:p>
            <a:pPr algn="ctr">
              <a:buNone/>
            </a:pPr>
            <a:r>
              <a:rPr lang="en-US" sz="4000" b="1" dirty="0">
                <a:latin typeface="Open Sans"/>
                <a:cs typeface="Arial" panose="020B0604020202020204" pitchFamily="34" charset="0"/>
              </a:rPr>
              <a:t>Three or More Rescuers Evacuation Techniques</a:t>
            </a:r>
          </a:p>
        </p:txBody>
      </p:sp>
      <p:pic>
        <p:nvPicPr>
          <p:cNvPr id="2" name="Picture 1" descr="A logo with a lion and a circle with a red ribbon&#10;&#10;AI-generated content may be incorrect.">
            <a:extLst>
              <a:ext uri="{FF2B5EF4-FFF2-40B4-BE49-F238E27FC236}">
                <a16:creationId xmlns:a16="http://schemas.microsoft.com/office/drawing/2014/main" id="{1645B4ED-4AFC-998A-A93A-0252A6F14A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D5900B50-F171-E11E-BD28-DBD070B44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1" y="25125"/>
            <a:ext cx="1727469"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9" y="75832"/>
            <a:ext cx="1461358"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2286000" cy="3733800"/>
          </a:xfrm>
        </p:spPr>
        <p:txBody>
          <a:bodyPr>
            <a:normAutofit/>
          </a:bodyPr>
          <a:lstStyle/>
          <a:p>
            <a:r>
              <a:rPr lang="en-US" sz="4000" b="1" dirty="0">
                <a:latin typeface="Open Sans"/>
                <a:cs typeface="Times New Roman" panose="02020603050405020304" pitchFamily="18" charset="0"/>
              </a:rPr>
              <a:t>Three or more Rescuer Methods</a:t>
            </a:r>
          </a:p>
        </p:txBody>
      </p:sp>
      <p:sp>
        <p:nvSpPr>
          <p:cNvPr id="3" name="Content Placeholder 2"/>
          <p:cNvSpPr>
            <a:spLocks noGrp="1"/>
          </p:cNvSpPr>
          <p:nvPr>
            <p:ph idx="1"/>
          </p:nvPr>
        </p:nvSpPr>
        <p:spPr>
          <a:xfrm>
            <a:off x="4572000" y="2209800"/>
            <a:ext cx="7010400" cy="3916364"/>
          </a:xfrm>
        </p:spPr>
        <p:txBody>
          <a:bodyPr>
            <a:normAutofit/>
          </a:bodyPr>
          <a:lstStyle/>
          <a:p>
            <a:r>
              <a:rPr lang="en-US" sz="2400" dirty="0">
                <a:latin typeface="Open Sans"/>
                <a:cs typeface="Times New Roman" panose="02020603050405020304" pitchFamily="18" charset="0"/>
              </a:rPr>
              <a:t>Hammock Carry</a:t>
            </a:r>
          </a:p>
          <a:p>
            <a:r>
              <a:rPr lang="en-US" sz="2400" dirty="0">
                <a:latin typeface="Open Sans"/>
                <a:cs typeface="Times New Roman" panose="02020603050405020304" pitchFamily="18" charset="0"/>
              </a:rPr>
              <a:t>Three Person carry (Three person Stretcher Carry)</a:t>
            </a:r>
          </a:p>
          <a:p>
            <a:pPr marL="514350" indent="-514350">
              <a:buNone/>
            </a:pPr>
            <a:endParaRPr lang="en-US" sz="2400" dirty="0">
              <a:latin typeface="Open Sans"/>
            </a:endParaRPr>
          </a:p>
        </p:txBody>
      </p:sp>
      <p:pic>
        <p:nvPicPr>
          <p:cNvPr id="4" name="Picture 3" descr="A logo with a lion and a circle with a red ribbon&#10;&#10;AI-generated content may be incorrect.">
            <a:extLst>
              <a:ext uri="{FF2B5EF4-FFF2-40B4-BE49-F238E27FC236}">
                <a16:creationId xmlns:a16="http://schemas.microsoft.com/office/drawing/2014/main" id="{A513B6A6-54F3-CBA7-5135-2D47FF02EB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E27A1169-CC65-8520-258A-B82F05C9EB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1" y="25125"/>
            <a:ext cx="1666155"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9" y="75832"/>
            <a:ext cx="1409489"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F4F8A60B-11D0-47E0-2EF9-D26638BD11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5825689C-D75A-A40E-200A-5018C3D5B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6257"/>
            <a:ext cx="1780846"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506512"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987424"/>
            <a:ext cx="12192000" cy="5870575"/>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623A9014-AB19-B4AF-CA64-3002BFA7AA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182EF2C8-A689-D149-4CCD-805FFF4E87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44450"/>
            <a:ext cx="1780846" cy="89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95157"/>
            <a:ext cx="1506512" cy="89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7597B-7840-B928-DA4E-E835441B2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9CEF2-4DA5-DA71-0EA9-BB45A47083E3}"/>
              </a:ext>
            </a:extLst>
          </p:cNvPr>
          <p:cNvSpPr>
            <a:spLocks noGrp="1"/>
          </p:cNvSpPr>
          <p:nvPr>
            <p:ph type="ctrTitle"/>
          </p:nvPr>
        </p:nvSpPr>
        <p:spPr>
          <a:xfrm>
            <a:off x="271962" y="1600200"/>
            <a:ext cx="4909638" cy="3581400"/>
          </a:xfrm>
        </p:spPr>
        <p:txBody>
          <a:bodyPr>
            <a:noAutofit/>
          </a:bodyPr>
          <a:lstStyle/>
          <a:p>
            <a:r>
              <a:rPr lang="en-US" sz="4000" b="1" dirty="0">
                <a:latin typeface="Open Sans"/>
                <a:cs typeface="Times New Roman" panose="02020603050405020304" pitchFamily="18" charset="0"/>
              </a:rPr>
              <a:t>FACTORS INFLUENCING THE METHODS USED</a:t>
            </a:r>
          </a:p>
        </p:txBody>
      </p:sp>
      <p:sp>
        <p:nvSpPr>
          <p:cNvPr id="3" name="TextBox 2">
            <a:extLst>
              <a:ext uri="{FF2B5EF4-FFF2-40B4-BE49-F238E27FC236}">
                <a16:creationId xmlns:a16="http://schemas.microsoft.com/office/drawing/2014/main" id="{BDC78EB3-4971-5E25-09AD-977784220FB3}"/>
              </a:ext>
            </a:extLst>
          </p:cNvPr>
          <p:cNvSpPr txBox="1"/>
          <p:nvPr/>
        </p:nvSpPr>
        <p:spPr>
          <a:xfrm>
            <a:off x="6090621" y="1974306"/>
            <a:ext cx="5395746" cy="3416320"/>
          </a:xfrm>
          <a:prstGeom prst="rect">
            <a:avLst/>
          </a:prstGeom>
          <a:noFill/>
        </p:spPr>
        <p:txBody>
          <a:bodyPr wrap="square" rtlCol="0">
            <a:spAutoFit/>
          </a:bodyPr>
          <a:lstStyle/>
          <a:p>
            <a:pPr algn="just"/>
            <a:r>
              <a:rPr lang="en-US" sz="2400" dirty="0">
                <a:latin typeface="Open Sans"/>
                <a:cs typeface="Times New Roman" panose="02020603050405020304" pitchFamily="18" charset="0"/>
              </a:rPr>
              <a:t>Methods employed will depend on a combination of the following factors:-</a:t>
            </a:r>
          </a:p>
          <a:p>
            <a:pPr marL="514350" indent="-514350" algn="just">
              <a:buFont typeface="Arial" pitchFamily="34" charset="0"/>
              <a:buChar char="•"/>
            </a:pPr>
            <a:r>
              <a:rPr lang="en-US" sz="2400" dirty="0">
                <a:latin typeface="Open Sans"/>
                <a:cs typeface="Times New Roman" panose="02020603050405020304" pitchFamily="18" charset="0"/>
              </a:rPr>
              <a:t>Type and severity of the injuries</a:t>
            </a:r>
          </a:p>
          <a:p>
            <a:pPr marL="514350" indent="-514350" algn="just">
              <a:buFont typeface="Arial" pitchFamily="34" charset="0"/>
              <a:buChar char="•"/>
            </a:pPr>
            <a:r>
              <a:rPr lang="en-US" sz="2400" dirty="0">
                <a:latin typeface="Open Sans"/>
                <a:cs typeface="Times New Roman" panose="02020603050405020304" pitchFamily="18" charset="0"/>
              </a:rPr>
              <a:t>Casualty's status</a:t>
            </a:r>
          </a:p>
          <a:p>
            <a:pPr marL="342900" indent="-342900" algn="just">
              <a:buFont typeface="Arial" pitchFamily="34" charset="0"/>
              <a:buChar char="•"/>
            </a:pPr>
            <a:r>
              <a:rPr lang="en-US" sz="2400" dirty="0">
                <a:latin typeface="Open Sans"/>
                <a:cs typeface="Times New Roman" panose="02020603050405020304" pitchFamily="18" charset="0"/>
              </a:rPr>
              <a:t>	-conscious</a:t>
            </a:r>
          </a:p>
          <a:p>
            <a:pPr marL="342900" indent="-342900" algn="just">
              <a:buFont typeface="Arial" pitchFamily="34" charset="0"/>
              <a:buChar char="•"/>
            </a:pPr>
            <a:r>
              <a:rPr lang="en-US" sz="2400" dirty="0">
                <a:latin typeface="Open Sans"/>
                <a:cs typeface="Times New Roman" panose="02020603050405020304" pitchFamily="18" charset="0"/>
              </a:rPr>
              <a:t>	- unconscious.</a:t>
            </a:r>
          </a:p>
          <a:p>
            <a:pPr marL="514350" indent="-514350" algn="just">
              <a:buFont typeface="Arial" pitchFamily="34" charset="0"/>
              <a:buChar char="•"/>
            </a:pPr>
            <a:r>
              <a:rPr lang="en-US" sz="2400" dirty="0">
                <a:latin typeface="Open Sans"/>
                <a:cs typeface="Times New Roman" panose="02020603050405020304" pitchFamily="18" charset="0"/>
              </a:rPr>
              <a:t>Weight of the casualty</a:t>
            </a:r>
          </a:p>
          <a:p>
            <a:pPr marL="514350" indent="-514350" algn="just">
              <a:buFont typeface="Arial" pitchFamily="34" charset="0"/>
              <a:buChar char="•"/>
            </a:pPr>
            <a:r>
              <a:rPr lang="en-US" sz="2400" dirty="0">
                <a:latin typeface="Open Sans"/>
                <a:cs typeface="Times New Roman" panose="02020603050405020304" pitchFamily="18" charset="0"/>
              </a:rPr>
              <a:t>Availability of Rescuers. </a:t>
            </a:r>
          </a:p>
          <a:p>
            <a:pPr marL="342900" indent="-342900" algn="just">
              <a:buFont typeface="Arial" pitchFamily="34" charset="0"/>
              <a:buChar char="•"/>
            </a:pPr>
            <a:r>
              <a:rPr lang="en-US" sz="2400" dirty="0">
                <a:latin typeface="Open Sans"/>
                <a:cs typeface="Times New Roman" panose="02020603050405020304" pitchFamily="18" charset="0"/>
              </a:rPr>
              <a:t>e.   Distance and Route</a:t>
            </a:r>
          </a:p>
        </p:txBody>
      </p:sp>
      <p:pic>
        <p:nvPicPr>
          <p:cNvPr id="4" name="Picture 3" descr="A logo with a lion and a circle with a red ribbon&#10;&#10;AI-generated content may be incorrect.">
            <a:extLst>
              <a:ext uri="{FF2B5EF4-FFF2-40B4-BE49-F238E27FC236}">
                <a16:creationId xmlns:a16="http://schemas.microsoft.com/office/drawing/2014/main" id="{51403895-4FDE-5C8E-41B3-6D4D6F8A9B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B9E62ED0-1F13-4408-3A6A-3A11E90847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26539"/>
            <a:ext cx="1369192" cy="101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965667" y="126538"/>
            <a:ext cx="1041400" cy="116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069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962" y="2209800"/>
            <a:ext cx="3309438" cy="4267199"/>
          </a:xfrm>
        </p:spPr>
        <p:txBody>
          <a:bodyPr>
            <a:normAutofit/>
          </a:bodyPr>
          <a:lstStyle/>
          <a:p>
            <a:pPr algn="ctr">
              <a:buNone/>
            </a:pPr>
            <a:r>
              <a:rPr lang="en-US" sz="4000" b="1" dirty="0">
                <a:latin typeface="Open Sans"/>
                <a:cs typeface="Arial" panose="020B0604020202020204" pitchFamily="34" charset="0"/>
              </a:rPr>
              <a:t>Emergency Stretchers</a:t>
            </a:r>
          </a:p>
        </p:txBody>
      </p:sp>
      <p:pic>
        <p:nvPicPr>
          <p:cNvPr id="2" name="Picture 1" descr="A logo with a lion and a circle with a red ribbon&#10;&#10;AI-generated content may be incorrect.">
            <a:extLst>
              <a:ext uri="{FF2B5EF4-FFF2-40B4-BE49-F238E27FC236}">
                <a16:creationId xmlns:a16="http://schemas.microsoft.com/office/drawing/2014/main" id="{998E1103-F1B2-0E0D-608C-F620FB1E1E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14C61C04-6FF6-B15D-AB3C-6F36857D4B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1" y="25125"/>
            <a:ext cx="1666155"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9" y="75832"/>
            <a:ext cx="1409489"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51815D60-AB14-3C1F-A108-EAAE804378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FD0CBE90-F1E9-074C-2669-D2CAF1A3EB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25124"/>
            <a:ext cx="1666155" cy="117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8" y="75831"/>
            <a:ext cx="1409489" cy="117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32359" y="-9389"/>
            <a:ext cx="12192000" cy="6858000"/>
          </a:xfrm>
          <a:prstGeom prst="rect">
            <a:avLst/>
          </a:prstGeom>
          <a:noFill/>
          <a:ln w="9525">
            <a:noFill/>
            <a:miter lim="800000"/>
            <a:headEnd/>
            <a:tailEnd/>
          </a:ln>
          <a:effectLst/>
        </p:spPr>
      </p:pic>
      <p:pic>
        <p:nvPicPr>
          <p:cNvPr id="2" name="Picture 1" descr="A logo with a lion and a circle with a red ribbon&#10;&#10;AI-generated content may be incorrect.">
            <a:extLst>
              <a:ext uri="{FF2B5EF4-FFF2-40B4-BE49-F238E27FC236}">
                <a16:creationId xmlns:a16="http://schemas.microsoft.com/office/drawing/2014/main" id="{66209855-76D7-7F71-CF2B-543FAF8DEA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BF4C61DD-C05C-FEA0-3B53-7C9A5CC603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1" y="-6257"/>
            <a:ext cx="1666155"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409489"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9827-1082-22C4-9343-2CD176981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BE4D2-1339-9830-BB1D-C53B73A3BE34}"/>
              </a:ext>
            </a:extLst>
          </p:cNvPr>
          <p:cNvSpPr>
            <a:spLocks noGrp="1"/>
          </p:cNvSpPr>
          <p:nvPr>
            <p:ph type="ctrTitle"/>
          </p:nvPr>
        </p:nvSpPr>
        <p:spPr>
          <a:xfrm>
            <a:off x="533400" y="2819400"/>
            <a:ext cx="2286000" cy="1981199"/>
          </a:xfrm>
        </p:spPr>
        <p:txBody>
          <a:bodyPr>
            <a:normAutofit/>
          </a:bodyPr>
          <a:lstStyle/>
          <a:p>
            <a:r>
              <a:rPr lang="en-US" sz="4000" b="1" dirty="0">
                <a:latin typeface="Open Sans"/>
                <a:cs typeface="Times New Roman" panose="02020603050405020304" pitchFamily="18" charset="0"/>
              </a:rPr>
              <a:t>REVIEW</a:t>
            </a:r>
            <a:r>
              <a:rPr lang="en-US" b="1"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2EE6591B-E759-49FF-A49F-D1CBA2A2260C}"/>
              </a:ext>
            </a:extLst>
          </p:cNvPr>
          <p:cNvSpPr txBox="1"/>
          <p:nvPr/>
        </p:nvSpPr>
        <p:spPr>
          <a:xfrm>
            <a:off x="3809999" y="1752600"/>
            <a:ext cx="7638789" cy="3970318"/>
          </a:xfrm>
          <a:prstGeom prst="rect">
            <a:avLst/>
          </a:prstGeom>
          <a:noFill/>
        </p:spPr>
        <p:txBody>
          <a:bodyPr wrap="square" rtlCol="0">
            <a:spAutoFit/>
          </a:bodyPr>
          <a:lstStyle/>
          <a:p>
            <a:pPr algn="just">
              <a:lnSpc>
                <a:spcPct val="150000"/>
              </a:lnSpc>
            </a:pPr>
            <a:r>
              <a:rPr lang="en-US" sz="2400" dirty="0">
                <a:latin typeface="Open Sans"/>
                <a:cs typeface="Times New Roman" panose="02020603050405020304" pitchFamily="18" charset="0"/>
              </a:rPr>
              <a:t>Now you will be able to know :- </a:t>
            </a:r>
          </a:p>
          <a:p>
            <a:pPr marL="342900" indent="-342900" algn="just">
              <a:lnSpc>
                <a:spcPct val="150000"/>
              </a:lnSpc>
              <a:buFont typeface="Arial" pitchFamily="34" charset="0"/>
              <a:buChar char="•"/>
            </a:pPr>
            <a:r>
              <a:rPr lang="en-US" sz="2400" dirty="0">
                <a:latin typeface="Open Sans"/>
                <a:cs typeface="Times New Roman" panose="02020603050405020304" pitchFamily="18" charset="0"/>
              </a:rPr>
              <a:t>Introduction </a:t>
            </a:r>
          </a:p>
          <a:p>
            <a:pPr marL="342900" indent="-342900" algn="just">
              <a:lnSpc>
                <a:spcPct val="150000"/>
              </a:lnSpc>
              <a:buFont typeface="Arial" pitchFamily="34" charset="0"/>
              <a:buChar char="•"/>
            </a:pPr>
            <a:r>
              <a:rPr lang="en-US" sz="2400" dirty="0">
                <a:latin typeface="Open Sans"/>
                <a:cs typeface="Times New Roman" panose="02020603050405020304" pitchFamily="18" charset="0"/>
              </a:rPr>
              <a:t>Understand the correct techniques to be applied on the casualty</a:t>
            </a:r>
          </a:p>
          <a:p>
            <a:pPr marL="342900" indent="-342900" algn="just">
              <a:lnSpc>
                <a:spcPct val="150000"/>
              </a:lnSpc>
              <a:buFont typeface="Arial" pitchFamily="34" charset="0"/>
              <a:buChar char="•"/>
            </a:pPr>
            <a:r>
              <a:rPr lang="en-US" sz="2400" dirty="0">
                <a:latin typeface="Open Sans"/>
                <a:cs typeface="Times New Roman" panose="02020603050405020304" pitchFamily="18" charset="0"/>
              </a:rPr>
              <a:t>Execute the correct method of carrying the casualty</a:t>
            </a:r>
          </a:p>
          <a:p>
            <a:pPr marL="342900" indent="-342900" algn="just">
              <a:lnSpc>
                <a:spcPct val="150000"/>
              </a:lnSpc>
              <a:buFont typeface="Arial" pitchFamily="34" charset="0"/>
              <a:buChar char="•"/>
            </a:pPr>
            <a:r>
              <a:rPr lang="en-US" sz="2400" dirty="0">
                <a:latin typeface="Open Sans"/>
                <a:cs typeface="Times New Roman" panose="02020603050405020304" pitchFamily="18" charset="0"/>
              </a:rPr>
              <a:t>Demonstrate the necessary safety measures taken to prevent injury to the rescuers</a:t>
            </a:r>
          </a:p>
        </p:txBody>
      </p:sp>
      <p:pic>
        <p:nvPicPr>
          <p:cNvPr id="4" name="Picture 3" descr="A logo with a lion and a circle with a red ribbon&#10;&#10;AI-generated content may be incorrect.">
            <a:extLst>
              <a:ext uri="{FF2B5EF4-FFF2-40B4-BE49-F238E27FC236}">
                <a16:creationId xmlns:a16="http://schemas.microsoft.com/office/drawing/2014/main" id="{1DFF2CF1-7C99-FED8-BA56-3EE020B176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23BF4494-6848-91DC-1CA5-AA964D0073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 y="107453"/>
            <a:ext cx="1676400" cy="103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572560" y="44450"/>
            <a:ext cx="1573513" cy="115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422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2362200"/>
            <a:ext cx="3733800" cy="1905000"/>
          </a:xfrm>
        </p:spPr>
        <p:txBody>
          <a:bodyPr rtlCol="0">
            <a:noAutofit/>
          </a:bodyPr>
          <a:lstStyle/>
          <a:p>
            <a:pPr>
              <a:defRPr/>
            </a:pPr>
            <a:r>
              <a:rPr lang="en-US" sz="4000" b="1" dirty="0">
                <a:latin typeface="Open Sans"/>
                <a:cs typeface="Arial" panose="020B0604020202020204" pitchFamily="34" charset="0"/>
              </a:rPr>
              <a:t>Any Question. </a:t>
            </a:r>
          </a:p>
        </p:txBody>
      </p:sp>
      <p:sp>
        <p:nvSpPr>
          <p:cNvPr id="5" name="Slide Number Placeholder 4"/>
          <p:cNvSpPr>
            <a:spLocks noGrp="1"/>
          </p:cNvSpPr>
          <p:nvPr>
            <p:ph type="sldNum" sz="quarter" idx="12"/>
          </p:nvPr>
        </p:nvSpPr>
        <p:spPr/>
        <p:txBody>
          <a:bodyPr/>
          <a:lstStyle/>
          <a:p>
            <a:pPr>
              <a:defRPr/>
            </a:pPr>
            <a:fld id="{89BDE2FF-3A76-40D8-84CA-F590998B7DB5}" type="slidenum">
              <a:rPr lang="en-US" smtClean="0"/>
              <a:pPr>
                <a:defRPr/>
              </a:pPr>
              <a:t>44</a:t>
            </a:fld>
            <a:endParaRPr lang="en-US"/>
          </a:p>
        </p:txBody>
      </p:sp>
      <p:pic>
        <p:nvPicPr>
          <p:cNvPr id="2" name="Picture 1" descr="A logo with a lion and a circle with a red ribbon&#10;&#10;AI-generated content may be incorrect.">
            <a:extLst>
              <a:ext uri="{FF2B5EF4-FFF2-40B4-BE49-F238E27FC236}">
                <a16:creationId xmlns:a16="http://schemas.microsoft.com/office/drawing/2014/main" id="{7C737B3B-27B9-7656-DB7E-F36B69B963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text on it&#10;&#10;AI-generated content may be incorrect.">
            <a:extLst>
              <a:ext uri="{FF2B5EF4-FFF2-40B4-BE49-F238E27FC236}">
                <a16:creationId xmlns:a16="http://schemas.microsoft.com/office/drawing/2014/main" id="{C63A5388-DAB5-65D6-113A-9E298ABD93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692" y="-6257"/>
            <a:ext cx="1666156"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685489" y="44450"/>
            <a:ext cx="1409490"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1"/>
            <a:ext cx="2971800" cy="2438400"/>
          </a:xfrm>
          <a:solidFill>
            <a:schemeClr val="accent2"/>
          </a:solidFill>
        </p:spPr>
        <p:txBody>
          <a:bodyPr>
            <a:normAutofit/>
          </a:bodyPr>
          <a:lstStyle/>
          <a:p>
            <a:pPr algn="ctr"/>
            <a:r>
              <a:rPr lang="en-IN" sz="4000" b="1" dirty="0">
                <a:latin typeface="Open Sans" panose="020B0606030504020204" pitchFamily="34" charset="0"/>
                <a:ea typeface="Open Sans" panose="020B0606030504020204" pitchFamily="34" charset="0"/>
                <a:cs typeface="Open Sans" panose="020B0606030504020204" pitchFamily="34" charset="0"/>
              </a:rPr>
              <a:t>Evaluation</a:t>
            </a:r>
            <a:r>
              <a:rPr lang="en-IN" sz="40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Content Placeholder 2"/>
          <p:cNvSpPr>
            <a:spLocks noGrp="1"/>
          </p:cNvSpPr>
          <p:nvPr>
            <p:ph idx="1"/>
          </p:nvPr>
        </p:nvSpPr>
        <p:spPr>
          <a:xfrm>
            <a:off x="3657600" y="3276599"/>
            <a:ext cx="8219556" cy="914401"/>
          </a:xfrm>
        </p:spPr>
        <p:txBody>
          <a:bodyPr/>
          <a:lstStyle/>
          <a:p>
            <a:r>
              <a:rPr lang="en-US" sz="2400" b="1" dirty="0">
                <a:latin typeface="Open Sans"/>
              </a:rPr>
              <a:t>How </a:t>
            </a:r>
            <a:r>
              <a:rPr lang="en-US" sz="2400" b="1" dirty="0">
                <a:latin typeface="Open Sans"/>
                <a:ea typeface="Open Sans" panose="020B0606030504020204" pitchFamily="34" charset="0"/>
                <a:cs typeface="Open Sans" panose="020B0606030504020204" pitchFamily="34" charset="0"/>
              </a:rPr>
              <a:t>many</a:t>
            </a:r>
            <a:r>
              <a:rPr lang="en-US" sz="2400" b="1" dirty="0">
                <a:latin typeface="Open Sans"/>
              </a:rPr>
              <a:t> types of  methods in the fire Rescue?</a:t>
            </a:r>
          </a:p>
          <a:p>
            <a:r>
              <a:rPr lang="en-US" sz="2400" b="1" dirty="0" err="1">
                <a:latin typeface="Open Sans"/>
              </a:rPr>
              <a:t>Ans</a:t>
            </a:r>
            <a:r>
              <a:rPr lang="en-US" sz="2400" b="1" dirty="0">
                <a:latin typeface="Open Sans"/>
              </a:rPr>
              <a:t> :- 02</a:t>
            </a:r>
            <a:endParaRPr lang="en-IN" sz="2400" b="1" dirty="0">
              <a:latin typeface="Open Sans"/>
            </a:endParaRPr>
          </a:p>
        </p:txBody>
      </p:sp>
      <p:pic>
        <p:nvPicPr>
          <p:cNvPr id="4" name="Picture 3" descr="A logo with a lion and a circle with a red ribbon&#10;&#10;AI-generated content may be incorrect.">
            <a:extLst>
              <a:ext uri="{FF2B5EF4-FFF2-40B4-BE49-F238E27FC236}">
                <a16:creationId xmlns:a16="http://schemas.microsoft.com/office/drawing/2014/main" id="{1AD88521-558E-91DA-AE61-D2E783358F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784807" y="43415"/>
            <a:ext cx="1003397" cy="101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DC3803AE-5539-1B48-2C10-38D4DD1E6D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75" y="123592"/>
            <a:ext cx="963168" cy="92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9010" y="72885"/>
            <a:ext cx="1238108" cy="107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84807" y="123592"/>
            <a:ext cx="1047381" cy="107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08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7"/>
            <a:ext cx="350736" cy="369331"/>
          </a:xfrm>
        </p:spPr>
        <p:txBody>
          <a:bodyPr/>
          <a:lstStyle/>
          <a:p>
            <a:fld id="{2BB1E14F-796C-409E-9B94-89634ADD74DA}" type="slidenum">
              <a:rPr lang="en-IN" smtClean="0"/>
              <a:t>46</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9" y="3230216"/>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3"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1"/>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B4E7C-2C4F-C506-0F02-CB567B531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00A9B-4753-86FE-CCAD-E7FF9B25B7E7}"/>
              </a:ext>
            </a:extLst>
          </p:cNvPr>
          <p:cNvSpPr>
            <a:spLocks noGrp="1"/>
          </p:cNvSpPr>
          <p:nvPr>
            <p:ph type="ctrTitle"/>
          </p:nvPr>
        </p:nvSpPr>
        <p:spPr>
          <a:xfrm>
            <a:off x="457200" y="2514600"/>
            <a:ext cx="3200400" cy="2667000"/>
          </a:xfrm>
        </p:spPr>
        <p:txBody>
          <a:bodyPr>
            <a:noAutofit/>
          </a:bodyPr>
          <a:lstStyle/>
          <a:p>
            <a:r>
              <a:rPr lang="en-US" sz="4000" b="1" dirty="0">
                <a:latin typeface="Open Sans"/>
                <a:cs typeface="Times New Roman" panose="02020603050405020304" pitchFamily="18" charset="0"/>
              </a:rPr>
              <a:t>GENERALS RULES </a:t>
            </a:r>
          </a:p>
        </p:txBody>
      </p:sp>
      <p:sp>
        <p:nvSpPr>
          <p:cNvPr id="3" name="TextBox 2">
            <a:extLst>
              <a:ext uri="{FF2B5EF4-FFF2-40B4-BE49-F238E27FC236}">
                <a16:creationId xmlns:a16="http://schemas.microsoft.com/office/drawing/2014/main" id="{D06D9367-2CA2-6302-90BB-1E5C23943760}"/>
              </a:ext>
            </a:extLst>
          </p:cNvPr>
          <p:cNvSpPr txBox="1"/>
          <p:nvPr/>
        </p:nvSpPr>
        <p:spPr>
          <a:xfrm>
            <a:off x="3962400" y="1520078"/>
            <a:ext cx="8001000" cy="4154984"/>
          </a:xfrm>
          <a:prstGeom prst="rect">
            <a:avLst/>
          </a:prstGeom>
          <a:noFill/>
        </p:spPr>
        <p:txBody>
          <a:bodyPr wrap="square" rtlCol="0">
            <a:spAutoFit/>
          </a:bodyPr>
          <a:lstStyle/>
          <a:p>
            <a:pPr algn="just"/>
            <a:r>
              <a:rPr lang="en-US" sz="2400" dirty="0">
                <a:latin typeface="Open Sans"/>
                <a:cs typeface="Times New Roman" panose="02020603050405020304" pitchFamily="18" charset="0"/>
              </a:rPr>
              <a:t>Search should commence at the point of the greatest survival rate.</a:t>
            </a:r>
          </a:p>
          <a:p>
            <a:pPr algn="just"/>
            <a:r>
              <a:rPr lang="en-US" sz="2400" dirty="0">
                <a:latin typeface="Open Sans"/>
                <a:cs typeface="Times New Roman" panose="02020603050405020304" pitchFamily="18" charset="0"/>
              </a:rPr>
              <a:t>In multi-</a:t>
            </a:r>
            <a:r>
              <a:rPr lang="en-US" sz="2400" dirty="0" err="1">
                <a:latin typeface="Open Sans"/>
                <a:cs typeface="Times New Roman" panose="02020603050405020304" pitchFamily="18" charset="0"/>
              </a:rPr>
              <a:t>storey</a:t>
            </a:r>
            <a:r>
              <a:rPr lang="en-US" sz="2400" dirty="0">
                <a:latin typeface="Open Sans"/>
                <a:cs typeface="Times New Roman" panose="02020603050405020304" pitchFamily="18" charset="0"/>
              </a:rPr>
              <a:t> buildings, search should start from the top and work your way down</a:t>
            </a:r>
          </a:p>
          <a:p>
            <a:pPr algn="just"/>
            <a:r>
              <a:rPr lang="en-US" sz="2400" dirty="0">
                <a:latin typeface="Open Sans"/>
                <a:cs typeface="Times New Roman" panose="02020603050405020304" pitchFamily="18" charset="0"/>
              </a:rPr>
              <a:t>Common places where casualties are found:- </a:t>
            </a:r>
          </a:p>
          <a:p>
            <a:pPr marL="514350" indent="-514350" algn="just">
              <a:lnSpc>
                <a:spcPct val="150000"/>
              </a:lnSpc>
              <a:buFont typeface="Arial" pitchFamily="34" charset="0"/>
              <a:buChar char="•"/>
            </a:pPr>
            <a:r>
              <a:rPr lang="en-US" sz="2400" dirty="0">
                <a:latin typeface="Open Sans"/>
                <a:cs typeface="Times New Roman" panose="02020603050405020304" pitchFamily="18" charset="0"/>
              </a:rPr>
              <a:t>Near doors</a:t>
            </a:r>
          </a:p>
          <a:p>
            <a:pPr marL="514350" indent="-514350" algn="just">
              <a:lnSpc>
                <a:spcPct val="150000"/>
              </a:lnSpc>
              <a:buFont typeface="Arial" pitchFamily="34" charset="0"/>
              <a:buChar char="•"/>
            </a:pPr>
            <a:r>
              <a:rPr lang="en-US" sz="2400" dirty="0">
                <a:latin typeface="Open Sans"/>
                <a:cs typeface="Times New Roman" panose="02020603050405020304" pitchFamily="18" charset="0"/>
              </a:rPr>
              <a:t>Near windows</a:t>
            </a:r>
          </a:p>
          <a:p>
            <a:pPr marL="514350" indent="-514350" algn="just">
              <a:lnSpc>
                <a:spcPct val="150000"/>
              </a:lnSpc>
              <a:buFont typeface="Arial" pitchFamily="34" charset="0"/>
              <a:buChar char="•"/>
            </a:pPr>
            <a:r>
              <a:rPr lang="en-US" sz="2400" dirty="0">
                <a:latin typeface="Open Sans"/>
                <a:cs typeface="Times New Roman" panose="02020603050405020304" pitchFamily="18" charset="0"/>
              </a:rPr>
              <a:t>At staircases</a:t>
            </a:r>
          </a:p>
          <a:p>
            <a:pPr marL="514350" indent="-514350" algn="just">
              <a:lnSpc>
                <a:spcPct val="150000"/>
              </a:lnSpc>
              <a:buFont typeface="Arial" pitchFamily="34" charset="0"/>
              <a:buChar char="•"/>
            </a:pPr>
            <a:r>
              <a:rPr lang="en-US" sz="2400" dirty="0">
                <a:latin typeface="Open Sans"/>
                <a:cs typeface="Times New Roman" panose="02020603050405020304" pitchFamily="18" charset="0"/>
              </a:rPr>
              <a:t>In the restrooms</a:t>
            </a:r>
          </a:p>
        </p:txBody>
      </p:sp>
      <p:pic>
        <p:nvPicPr>
          <p:cNvPr id="4" name="Picture 3" descr="A logo with a lion and a circle with a red ribbon&#10;&#10;AI-generated content may be incorrect.">
            <a:extLst>
              <a:ext uri="{FF2B5EF4-FFF2-40B4-BE49-F238E27FC236}">
                <a16:creationId xmlns:a16="http://schemas.microsoft.com/office/drawing/2014/main" id="{4C5226BF-345D-BE67-FD89-6D11CA5862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68CC53D3-7FCF-C28E-B4AE-EF8E26FAF7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190107"/>
            <a:ext cx="1369192"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69600" y="190107"/>
            <a:ext cx="1041400"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2092" y="416267"/>
            <a:ext cx="1369192"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922000" y="416267"/>
            <a:ext cx="1041400" cy="95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71962" y="126539"/>
            <a:ext cx="1459322" cy="12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769600" y="44450"/>
            <a:ext cx="1193800" cy="132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03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8AD5-864A-C997-A170-B28E71707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12BF1-5B3F-71E6-2426-F0BD22AC082B}"/>
              </a:ext>
            </a:extLst>
          </p:cNvPr>
          <p:cNvSpPr>
            <a:spLocks noGrp="1"/>
          </p:cNvSpPr>
          <p:nvPr>
            <p:ph type="ctrTitle"/>
          </p:nvPr>
        </p:nvSpPr>
        <p:spPr>
          <a:xfrm>
            <a:off x="152400" y="1295400"/>
            <a:ext cx="3505200" cy="4267200"/>
          </a:xfrm>
        </p:spPr>
        <p:txBody>
          <a:bodyPr>
            <a:noAutofit/>
          </a:bodyPr>
          <a:lstStyle/>
          <a:p>
            <a:r>
              <a:rPr lang="en-US" sz="4000" b="1" dirty="0">
                <a:latin typeface="Open Sans"/>
                <a:cs typeface="Times New Roman" panose="02020603050405020304" pitchFamily="18" charset="0"/>
              </a:rPr>
              <a:t>Rescue Drag and Carry Techniques</a:t>
            </a:r>
          </a:p>
        </p:txBody>
      </p:sp>
      <p:sp>
        <p:nvSpPr>
          <p:cNvPr id="3" name="TextBox 2">
            <a:extLst>
              <a:ext uri="{FF2B5EF4-FFF2-40B4-BE49-F238E27FC236}">
                <a16:creationId xmlns:a16="http://schemas.microsoft.com/office/drawing/2014/main" id="{4B88FB29-BE27-4535-01B9-1F0C7CBC8125}"/>
              </a:ext>
            </a:extLst>
          </p:cNvPr>
          <p:cNvSpPr txBox="1"/>
          <p:nvPr/>
        </p:nvSpPr>
        <p:spPr>
          <a:xfrm>
            <a:off x="3810000" y="990600"/>
            <a:ext cx="8077200" cy="489364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Open Sans"/>
                <a:cs typeface="Times New Roman" panose="02020603050405020304" pitchFamily="18" charset="0"/>
              </a:rPr>
              <a:t>Required to evacuate a sick or injured person from an emergency scene to a location of safety.</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Causalities carried carefully and correctly handled, otherwise their injuries may become more serious or possibly fatal.</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Situation permitting, evacuation of a causality should be organized and un-hurried.</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Each movement should be performed as deliberately and gently as possible.</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Manual carries are tiring for the rescuer and involve the risk of increasing the severity of the casualty's injury.</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Choose the evacuation techniques that will be least harmful, both to rescuer and the victim</a:t>
            </a:r>
            <a:r>
              <a:rPr lang="en-US" sz="2400" dirty="0">
                <a:latin typeface="Times New Roman" panose="02020603050405020304" pitchFamily="18" charset="0"/>
                <a:cs typeface="Times New Roman" panose="02020603050405020304" pitchFamily="18" charset="0"/>
              </a:rPr>
              <a:t>.</a:t>
            </a:r>
          </a:p>
        </p:txBody>
      </p:sp>
      <p:pic>
        <p:nvPicPr>
          <p:cNvPr id="4" name="Picture 3" descr="A logo with a lion and a circle with a red ribbon&#10;&#10;AI-generated content may be incorrect.">
            <a:extLst>
              <a:ext uri="{FF2B5EF4-FFF2-40B4-BE49-F238E27FC236}">
                <a16:creationId xmlns:a16="http://schemas.microsoft.com/office/drawing/2014/main" id="{B40A9B1C-3B63-F3B5-00DE-D578E76CF1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63F91D04-3BAE-A6A3-84E1-A721CE783C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92" y="-6257"/>
            <a:ext cx="1542908"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85489" y="44450"/>
            <a:ext cx="1305228"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89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D80E1-F39A-0919-8DC1-8BFF4F1BE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0D9C9-0DDB-05B6-781F-CED7809CCEE7}"/>
              </a:ext>
            </a:extLst>
          </p:cNvPr>
          <p:cNvSpPr>
            <a:spLocks noGrp="1"/>
          </p:cNvSpPr>
          <p:nvPr>
            <p:ph type="ctrTitle"/>
          </p:nvPr>
        </p:nvSpPr>
        <p:spPr>
          <a:xfrm>
            <a:off x="271962" y="1790700"/>
            <a:ext cx="3919038" cy="3276600"/>
          </a:xfrm>
        </p:spPr>
        <p:txBody>
          <a:bodyPr>
            <a:noAutofit/>
          </a:bodyPr>
          <a:lstStyle/>
          <a:p>
            <a:r>
              <a:rPr lang="en-US" sz="4000" b="1" dirty="0">
                <a:latin typeface="Open Sans"/>
                <a:cs typeface="Times New Roman" panose="02020603050405020304" pitchFamily="18" charset="0"/>
              </a:rPr>
              <a:t>SAFETY PRECAUTIONS</a:t>
            </a:r>
          </a:p>
        </p:txBody>
      </p:sp>
      <p:sp>
        <p:nvSpPr>
          <p:cNvPr id="3" name="TextBox 2">
            <a:extLst>
              <a:ext uri="{FF2B5EF4-FFF2-40B4-BE49-F238E27FC236}">
                <a16:creationId xmlns:a16="http://schemas.microsoft.com/office/drawing/2014/main" id="{2BF1C9D1-4F71-2966-1412-3A0207175CEB}"/>
              </a:ext>
            </a:extLst>
          </p:cNvPr>
          <p:cNvSpPr txBox="1"/>
          <p:nvPr/>
        </p:nvSpPr>
        <p:spPr>
          <a:xfrm>
            <a:off x="4343400" y="1520078"/>
            <a:ext cx="7620000" cy="452431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Open Sans"/>
                <a:cs typeface="Times New Roman" panose="02020603050405020304" pitchFamily="18" charset="0"/>
              </a:rPr>
              <a:t>Always work in pairs</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Ensure the proper placement of your feet for the selected techniques - to prevent falling.</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The correct method of lifting and gripping must be followed.</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Put on safety gears</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Bring along a torch</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Ensure that the method selected does not suffocate or cause further injury to the casualty.</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Do not drop the casualty.</a:t>
            </a:r>
          </a:p>
          <a:p>
            <a:pPr marL="342900" indent="-342900" algn="just">
              <a:buFont typeface="Arial" panose="020B0604020202020204" pitchFamily="34" charset="0"/>
              <a:buChar char="•"/>
            </a:pPr>
            <a:r>
              <a:rPr lang="en-US" sz="2400" dirty="0">
                <a:latin typeface="Open Sans"/>
                <a:cs typeface="Times New Roman" panose="02020603050405020304" pitchFamily="18" charset="0"/>
              </a:rPr>
              <a:t>Squat down to Lift casualty instead of bending body down</a:t>
            </a:r>
          </a:p>
        </p:txBody>
      </p:sp>
      <p:pic>
        <p:nvPicPr>
          <p:cNvPr id="4" name="Picture 3" descr="A logo with a lion and a circle with a red ribbon&#10;&#10;AI-generated content may be incorrect.">
            <a:extLst>
              <a:ext uri="{FF2B5EF4-FFF2-40B4-BE49-F238E27FC236}">
                <a16:creationId xmlns:a16="http://schemas.microsoft.com/office/drawing/2014/main" id="{44B1BE1F-E1B6-EB7D-1737-963F3C1809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72A3B5AC-5B73-1EF0-38BD-E18750BC72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551" y="44450"/>
            <a:ext cx="1860045"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486484" y="95157"/>
            <a:ext cx="1573512" cy="115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3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962" y="1600201"/>
            <a:ext cx="5366838" cy="3886200"/>
          </a:xfrm>
        </p:spPr>
        <p:txBody>
          <a:bodyPr>
            <a:normAutofit/>
          </a:bodyPr>
          <a:lstStyle/>
          <a:p>
            <a:pPr algn="ctr">
              <a:lnSpc>
                <a:spcPct val="150000"/>
              </a:lnSpc>
              <a:buNone/>
            </a:pPr>
            <a:r>
              <a:rPr lang="en-US" sz="4000" b="1" dirty="0">
                <a:latin typeface="Open Sans"/>
                <a:cs typeface="Times New Roman" panose="02020603050405020304" pitchFamily="18" charset="0"/>
              </a:rPr>
              <a:t>Ground Level Rescue/Evacuation </a:t>
            </a:r>
            <a:endParaRPr lang="en-US" sz="4000" dirty="0">
              <a:latin typeface="Open Sans"/>
              <a:cs typeface="Times New Roman" panose="02020603050405020304" pitchFamily="18" charset="0"/>
            </a:endParaRPr>
          </a:p>
        </p:txBody>
      </p:sp>
      <p:pic>
        <p:nvPicPr>
          <p:cNvPr id="2" name="Picture 1" descr="A logo with a lion and a circle with a red ribbon&#10;&#10;AI-generated content may be incorrect.">
            <a:extLst>
              <a:ext uri="{FF2B5EF4-FFF2-40B4-BE49-F238E27FC236}">
                <a16:creationId xmlns:a16="http://schemas.microsoft.com/office/drawing/2014/main" id="{B4ACECBC-14DC-7668-1B92-0E26E6C9E1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C5FB186A-9216-C843-93AF-234B9CBD91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393" y="63088"/>
            <a:ext cx="1908347" cy="118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549883" y="113795"/>
            <a:ext cx="1614373" cy="118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839" y="1371600"/>
            <a:ext cx="4355361" cy="4876800"/>
          </a:xfrm>
        </p:spPr>
        <p:txBody>
          <a:bodyPr>
            <a:normAutofit/>
          </a:bodyPr>
          <a:lstStyle/>
          <a:p>
            <a:pPr algn="ctr">
              <a:buNone/>
            </a:pPr>
            <a:endParaRPr lang="en-US" sz="4400" b="1" dirty="0"/>
          </a:p>
          <a:p>
            <a:pPr algn="ctr">
              <a:lnSpc>
                <a:spcPct val="150000"/>
              </a:lnSpc>
              <a:buNone/>
            </a:pPr>
            <a:r>
              <a:rPr lang="en-US" sz="4000" b="1" dirty="0">
                <a:latin typeface="Open Sans"/>
                <a:cs typeface="Times New Roman" panose="02020603050405020304" pitchFamily="18" charset="0"/>
              </a:rPr>
              <a:t>One Rescuer Evacuation Techniques </a:t>
            </a:r>
          </a:p>
        </p:txBody>
      </p:sp>
      <p:pic>
        <p:nvPicPr>
          <p:cNvPr id="2" name="Picture 1" descr="A logo with a lion and a circle with a red ribbon&#10;&#10;AI-generated content may be incorrect.">
            <a:extLst>
              <a:ext uri="{FF2B5EF4-FFF2-40B4-BE49-F238E27FC236}">
                <a16:creationId xmlns:a16="http://schemas.microsoft.com/office/drawing/2014/main" id="{D34D06BE-B671-7682-55FA-3511F2D30E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72800" y="44450"/>
            <a:ext cx="112217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962F207D-65B5-AE85-12C6-81D2132109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62" y="126538"/>
            <a:ext cx="1037892" cy="8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7798" y="75832"/>
            <a:ext cx="1809362" cy="112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16210" y="126538"/>
            <a:ext cx="1530636" cy="11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1371</Words>
  <Application>Microsoft Office PowerPoint</Application>
  <PresentationFormat>Widescreen</PresentationFormat>
  <Paragraphs>152</Paragraphs>
  <Slides>46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Arial Black</vt:lpstr>
      <vt:lpstr>Calibri</vt:lpstr>
      <vt:lpstr>Noto Sans Symbols</vt:lpstr>
      <vt:lpstr>Open Sans</vt:lpstr>
      <vt:lpstr>Open Sans</vt:lpstr>
      <vt:lpstr>Open Sans SemiBold</vt:lpstr>
      <vt:lpstr>Times New Roman</vt:lpstr>
      <vt:lpstr>Verdana</vt:lpstr>
      <vt:lpstr>Office Theme</vt:lpstr>
      <vt:lpstr>PowerPoint Presentation</vt:lpstr>
      <vt:lpstr>OBJECTIVES </vt:lpstr>
      <vt:lpstr>INTRODUCTION </vt:lpstr>
      <vt:lpstr>FACTORS INFLUENCING THE METHODS USED</vt:lpstr>
      <vt:lpstr>GENERALS RULES </vt:lpstr>
      <vt:lpstr>Rescue Drag and Carry Techniques</vt:lpstr>
      <vt:lpstr>SAFETY PRECAUTIONS</vt:lpstr>
      <vt:lpstr>PowerPoint Presentation</vt:lpstr>
      <vt:lpstr>PowerPoint Presentation</vt:lpstr>
      <vt:lpstr>One Rescuer Methods</vt:lpstr>
      <vt:lpstr>Ankle Pull </vt:lpstr>
      <vt:lpstr>PowerPoint Presentation</vt:lpstr>
      <vt:lpstr>PowerPoint Presentation</vt:lpstr>
      <vt:lpstr>PowerPoint Presentation</vt:lpstr>
      <vt:lpstr>One Person Lift (Cradle Method)</vt:lpstr>
      <vt:lpstr>Fireman Lift</vt:lpstr>
      <vt:lpstr>PowerPoint Presentation</vt:lpstr>
      <vt:lpstr>PowerPoint Presentation</vt:lpstr>
      <vt:lpstr>Pack Strap Carry (Piggy Back carry)</vt:lpstr>
      <vt:lpstr>PowerPoint Presentation</vt:lpstr>
      <vt:lpstr>PowerPoint Presentation</vt:lpstr>
      <vt:lpstr>PowerPoint Presentation</vt:lpstr>
      <vt:lpstr>Two Rescuer Methods</vt:lpstr>
      <vt:lpstr>Two Rescuer Human Crutch</vt:lpstr>
      <vt:lpstr>Two Rescuer Human Crutch</vt:lpstr>
      <vt:lpstr> Two Handed Seat </vt:lpstr>
      <vt:lpstr>PowerPoint Presentation</vt:lpstr>
      <vt:lpstr>PowerPoint Presentation</vt:lpstr>
      <vt:lpstr>Three Hand Seat Method</vt:lpstr>
      <vt:lpstr>Four Hand Seat Method</vt:lpstr>
      <vt:lpstr> The Fore and Aft Method </vt:lpstr>
      <vt:lpstr> The Fore and Aft Method </vt:lpstr>
      <vt:lpstr> The Fore and Aft Method </vt:lpstr>
      <vt:lpstr>PowerPoint Presentation</vt:lpstr>
      <vt:lpstr>Chair Carry</vt:lpstr>
      <vt:lpstr>PowerPoint Presentation</vt:lpstr>
      <vt:lpstr>Three or more Rescuer Methods</vt:lpstr>
      <vt:lpstr>PowerPoint Presentation</vt:lpstr>
      <vt:lpstr>PowerPoint Presentation</vt:lpstr>
      <vt:lpstr>PowerPoint Presentation</vt:lpstr>
      <vt:lpstr>PowerPoint Presentation</vt:lpstr>
      <vt:lpstr>PowerPoint Presentation</vt:lpstr>
      <vt:lpstr>REVIEW </vt:lpstr>
      <vt:lpstr>Any Question. </vt:lpstr>
      <vt:lpstr>Evaluation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Evacuation without Equipments</dc:title>
  <dc:creator/>
  <cp:lastModifiedBy>NDRF ACADEMY</cp:lastModifiedBy>
  <cp:revision>291</cp:revision>
  <dcterms:created xsi:type="dcterms:W3CDTF">2006-08-16T00:00:00Z</dcterms:created>
  <dcterms:modified xsi:type="dcterms:W3CDTF">2026-01-07T10:59:24Z</dcterms:modified>
</cp:coreProperties>
</file>