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9"/>
  </p:notesMasterIdLst>
  <p:sldIdLst>
    <p:sldId id="99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333" r:id="rId17"/>
    <p:sldId id="118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14264-281E-4F37-B832-24D922591B36}" type="datetimeFigureOut">
              <a:rPr lang="en-IN" smtClean="0"/>
              <a:t>07-01-2026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2279EB-0996-4984-99C7-69A43831844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6519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spcFirstLastPara="1" wrap="square" lIns="94213" tIns="47094" rIns="94213" bIns="47094" anchor="t" anchorCtr="0">
            <a:noAutofit/>
          </a:bodyPr>
          <a:lstStyle/>
          <a:p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4850"/>
            <a:ext cx="6257925" cy="35194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44C5A-E2A7-1249-8797-B097C519E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FB606A-996D-69A7-4539-1C1AB5FE7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ED0C8-6F01-4D6B-5A98-8FE42F597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F373-3860-4B1D-93BD-54BD2D36289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8F9559-C391-D77D-B6BE-F4C9D67BE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AD1D94-CFCF-8F4C-0033-76F8278BA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912-B7D2-4662-B668-49CE05D5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02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5F239-51D4-B293-D115-048F64839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FD0224-4BA3-18A3-70B7-93C74D6C5E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D984A2-D5DC-2E95-7487-AA5D427E9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F373-3860-4B1D-93BD-54BD2D36289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E2C6F-CE00-92B0-D63C-8260DEC7E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8057F2-EC2A-6232-AD7D-528154609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912-B7D2-4662-B668-49CE05D5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16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35B964-EA52-6E7E-760B-3FE40D5D84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8B0CA-3DE6-433B-5E10-997373FE12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7295F-4787-2CBB-4776-334BF465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F373-3860-4B1D-93BD-54BD2D36289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815E77-ADB4-1CC8-CF4C-7345B11EF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0B3DC-EF53-BF65-A9E0-38157F610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912-B7D2-4662-B668-49CE05D5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474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Default 01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lvl="1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lvl="2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lvl="3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lvl="4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lvl="5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lvl="6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lvl="7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lvl="8" indent="0" algn="ctr">
              <a:spcBef>
                <a:spcPts val="0"/>
              </a:spcBef>
              <a:buNone/>
              <a:defRPr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i="0" u="none" strike="noStrike" cap="none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0" y="283029"/>
            <a:ext cx="1525361" cy="103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14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6FC06-014D-2969-8E48-B68CC9C23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C9290-3013-E7B4-9A73-9569103913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0FE6DD-54A1-6CFE-7C73-E2F279B72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F373-3860-4B1D-93BD-54BD2D36289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4332C-1C7E-8053-F91C-195D19D0A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23D50D-5098-3BE8-5324-C4336FB7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912-B7D2-4662-B668-49CE05D5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1CB73-73BC-397F-9F20-21D67D8CC2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62AD4-06E2-E377-A9BE-87EBB7C419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B194CA-80B5-3549-774C-9B6020052D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F373-3860-4B1D-93BD-54BD2D36289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465A0-09F4-6E61-BC08-68E566BD45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B5C49-E0D6-65DB-7EED-1676783AA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912-B7D2-4662-B668-49CE05D5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44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B3DD1-25F3-94D7-9AA3-1EEBCA0DC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2BCF6A-358D-7B08-6273-B4BE4A3F36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8F0D2-5DD5-BEFB-7B32-BEAE66A84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3A525-471E-47C8-2778-2DD5769CD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F373-3860-4B1D-93BD-54BD2D36289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5EAB5-A362-3DAE-F006-6789A8B4B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877F4-0DEB-C670-3F19-D85224D19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912-B7D2-4662-B668-49CE05D5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322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2E50F-A175-1819-6C16-3D5838F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77FA7-CA2B-6206-4F1C-572EDFD39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456EFC-28C8-7040-BCBC-FCEFDA88F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34D41F-7CCD-523A-C8AF-D5C49ED3E1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B21FE2-0089-5050-4C13-9EA26C4F2A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DFB623-40F1-230C-3B09-F1718C1AB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F373-3860-4B1D-93BD-54BD2D36289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B2979-C877-EBD2-580C-81671BB4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B44EAF-16FE-A5C5-A694-86853503E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912-B7D2-4662-B668-49CE05D5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2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A8A2-F1B8-66A6-BCCA-6461B683E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14AC67-99E2-520C-6CFD-2107C1E4D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F373-3860-4B1D-93BD-54BD2D36289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A0B86F-63CC-7EB6-A65C-1794628E9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0298CC-CFFE-5405-31F5-71A5166D0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912-B7D2-4662-B668-49CE05D5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91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87E7B17-D699-B7DA-A1CF-EDF93BA5C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F373-3860-4B1D-93BD-54BD2D36289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C5604F-2C1F-A1FA-9ED1-95E89E84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3A2679-6C8D-3315-71D2-6E86135CE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912-B7D2-4662-B668-49CE05D5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8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FC84A-EED7-973C-7209-04F60429A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C3B17-47BA-E29B-FC80-2FAEA69A54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63EDBF-D948-70E3-D306-155D07066B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5EC98-7619-A8AD-6D09-C538956B4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F373-3860-4B1D-93BD-54BD2D36289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6AC41-19A0-708F-C9AA-81834C869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603FD9-6EFE-A4A3-5088-A9EBE8683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912-B7D2-4662-B668-49CE05D5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4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BE7F3-4248-8570-483C-EBD4F3EA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18E183-ABDA-0DD0-2707-D07DA253F5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9987D8-6610-2638-4649-CBDE22AF5E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DDB49-60B5-07CE-D031-3218C573C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1F373-3860-4B1D-93BD-54BD2D36289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FF8D4-BF95-1940-C9F0-8EA93D60C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1E8D54-99E4-DEC4-87E6-3B829F9A4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25912-B7D2-4662-B668-49CE05D5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30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A6C11-F230-1584-270B-9E03D71F01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D85A65-3D7C-0D66-0A0E-FDB878875C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85AFF-F78F-C155-ACDA-8C0FAE5848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91F373-3860-4B1D-93BD-54BD2D36289A}" type="datetimeFigureOut">
              <a:rPr lang="en-US" smtClean="0"/>
              <a:t>1/7/2026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F5AB0B-6D0A-A811-2670-78EFCF2756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98547-C576-A896-D0ED-5FCA320A4E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25912-B7D2-4662-B668-49CE05D54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210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4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12700" y="-32004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4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/>
          </a:p>
        </p:txBody>
      </p:sp>
      <p:sp>
        <p:nvSpPr>
          <p:cNvPr id="98" name="Google Shape;98;p14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100" name="Google Shape;100;p14"/>
          <p:cNvSpPr/>
          <p:nvPr/>
        </p:nvSpPr>
        <p:spPr>
          <a:xfrm>
            <a:off x="-213984" y="-32004"/>
            <a:ext cx="12405983" cy="6870701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0"/>
            <a:ext cx="9809469" cy="1547067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4"/>
          <p:cNvSpPr/>
          <p:nvPr/>
        </p:nvSpPr>
        <p:spPr>
          <a:xfrm flipH="1">
            <a:off x="0" y="5596930"/>
            <a:ext cx="12192000" cy="1261071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4"/>
          <p:cNvSpPr txBox="1"/>
          <p:nvPr/>
        </p:nvSpPr>
        <p:spPr>
          <a:xfrm>
            <a:off x="209691" y="2205990"/>
            <a:ext cx="9380079" cy="131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lvl="0" algn="ctr"/>
            <a:r>
              <a:rPr lang="en-US" sz="4000" dirty="0">
                <a:latin typeface="Open Sans"/>
              </a:rPr>
              <a:t>DESIGNING OF SCENARIO AND EXERCISE CONDUCT </a:t>
            </a:r>
            <a:endParaRPr lang="en-US" sz="4000" b="1" dirty="0">
              <a:solidFill>
                <a:schemeClr val="lt1"/>
              </a:solidFill>
              <a:latin typeface="Open Sans"/>
              <a:ea typeface="Arial Black"/>
              <a:cs typeface="Arial Black"/>
              <a:sym typeface="Arial Black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EAB5B22-98E5-9B0F-209A-A8B9504FF8EA}"/>
              </a:ext>
            </a:extLst>
          </p:cNvPr>
          <p:cNvSpPr txBox="1"/>
          <p:nvPr/>
        </p:nvSpPr>
        <p:spPr>
          <a:xfrm>
            <a:off x="8398592" y="5668834"/>
            <a:ext cx="381808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Mangal" panose="02040503050203030202" pitchFamily="18" charset="0"/>
              </a:rPr>
              <a:t>Presented by:- Amit Kumar, AC</a:t>
            </a:r>
            <a:endParaRPr lang="en-US" sz="16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160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CB288-AC73-B28A-C46D-052696B804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C852-F765-ED4B-CA09-9BC41753E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82544"/>
            <a:ext cx="3493770" cy="1657985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Tools and Templates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3D492C80-ED74-BF0B-ECF4-4D16A78645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570220" y="2028337"/>
            <a:ext cx="5783580" cy="394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 planning checklist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templates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Evaluation forms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Inject tracking sheet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Communication matrix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FD4678-FA1F-3849-48BA-549A3AA01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D7F9483-A745-8780-A149-0EDF8AC4E6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21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6D0FA-DE27-3350-DA02-A8A5086689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0DC2-F8D2-79C8-180A-3D6628FF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550" y="2776854"/>
            <a:ext cx="2960370" cy="177228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Best Practices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27B0344-0AF5-648C-375E-AF46F4E0F3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086350" y="2444837"/>
            <a:ext cx="6755130" cy="3428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Align scenario with real risks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objectives measurable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decision-making under pressure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 for debrief and feedback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participants engaged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DE07D0-1BB6-AF8F-99D1-CF0BDF7D7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751631A9-4C66-08FA-9918-E3FCA503D6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22144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12C7C6-8C19-9DF1-0ADB-1B74EB92F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F497-F28A-57EA-D5DF-0C8BE35F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50" y="2263140"/>
            <a:ext cx="4728210" cy="27432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Case Study or Example Scenario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C787D547-A024-A5A1-20F6-07EB255DEB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183630" y="2265343"/>
            <a:ext cx="5817870" cy="316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It should be an added Case study of example  scenarios following:- 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Brief background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overview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Outcome and lessons learned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467300-43CE-0184-9E2D-28BA0C2BC1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694CE65-B834-8260-86FB-69897A4EC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3323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3DF4F-BF1A-E9BC-F2CF-4FEBD03E0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4DF0F-6C7A-4F0A-1EDB-79AAE1DE9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040" y="2926080"/>
            <a:ext cx="4091940" cy="232029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Summary / Key Takeaways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CE0CD76-E068-9604-DF05-E3735792CB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754880" y="2316599"/>
            <a:ext cx="6800850" cy="368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Scenario-based exercises are vital for preparedness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Start with clear objectives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Plan, execute, evaluate, and improve continuously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F366C9-D4EE-115A-8D3C-29C74725A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E7790EA-4222-2C85-DAED-6BD6F3CCD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015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D04D03-2350-6428-A10E-5B1059626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08DE0-43EB-E6F0-C036-5B24B1333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8" y="2611824"/>
            <a:ext cx="3703322" cy="95533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2F0F3-25E0-989D-424E-4F64A848A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2060" y="1448638"/>
            <a:ext cx="6686550" cy="42370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the importance of scenario-based exercises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steps to design effective scenarios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Explore types of exercises and their applications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best practices for conducting exercises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 post-exercise evaluation and improvement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2A3088-D22B-95D3-5CE2-D737E977A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25FBE78-EFCE-A8CE-EE2C-64FB6DF97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2722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9E5CC7-2B3C-E59B-CFB6-30A1EF0AE5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FA202-EDF1-891B-5048-1A96B44A3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720" y="3205603"/>
            <a:ext cx="4194810" cy="1094024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Any Question?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A9E55D-1768-39D8-499B-026D594B36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3604" y="113384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0AF043A0-0428-CAAE-CA63-C7E4148DB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34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0800000" flipV="1">
            <a:off x="914400" y="2217420"/>
            <a:ext cx="3200400" cy="2430780"/>
          </a:xfrm>
          <a:noFill/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solidFill>
                  <a:srgbClr val="C00000"/>
                </a:solidFill>
                <a:latin typeface="Open Sans"/>
              </a:rPr>
              <a:t>Evaluation</a:t>
            </a:r>
            <a:r>
              <a:rPr lang="en-IN" sz="4000" dirty="0">
                <a:latin typeface="Open San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0" y="2717731"/>
            <a:ext cx="6230736" cy="167139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400" b="1" dirty="0">
                <a:latin typeface="Open Sans"/>
              </a:rPr>
              <a:t>TXE means?</a:t>
            </a:r>
          </a:p>
          <a:p>
            <a:pPr marL="0" indent="0">
              <a:buNone/>
            </a:pPr>
            <a:r>
              <a:rPr lang="en-US" sz="2400" b="1" dirty="0">
                <a:latin typeface="Open Sans"/>
              </a:rPr>
              <a:t>Ans;- </a:t>
            </a: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Tabletop Exercise </a:t>
            </a:r>
            <a:endParaRPr lang="en-US" sz="2400" b="1" dirty="0">
              <a:latin typeface="Open Sans"/>
            </a:endParaRPr>
          </a:p>
          <a:p>
            <a:pPr marL="0" indent="0">
              <a:buNone/>
            </a:pPr>
            <a:endParaRPr lang="en-IN" sz="2400" b="1" dirty="0">
              <a:latin typeface="Open Sans"/>
            </a:endParaRPr>
          </a:p>
        </p:txBody>
      </p:sp>
      <p:pic>
        <p:nvPicPr>
          <p:cNvPr id="4" name="Picture 3" descr="A logo with a lion and a circle with a red ribbon&#10;&#10;AI-generated content may be incorrect.">
            <a:extLst>
              <a:ext uri="{FF2B5EF4-FFF2-40B4-BE49-F238E27FC236}">
                <a16:creationId xmlns:a16="http://schemas.microsoft.com/office/drawing/2014/main" id="{1AD88521-558E-91DA-AE61-D2E783358F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r="22639"/>
          <a:stretch>
            <a:fillRect/>
          </a:stretch>
        </p:blipFill>
        <p:spPr bwMode="auto">
          <a:xfrm>
            <a:off x="10784807" y="43415"/>
            <a:ext cx="1003397" cy="101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logo with text on it&#10;&#10;AI-generated content may be incorrect.">
            <a:extLst>
              <a:ext uri="{FF2B5EF4-FFF2-40B4-BE49-F238E27FC236}">
                <a16:creationId xmlns:a16="http://schemas.microsoft.com/office/drawing/2014/main" id="{DC3803AE-5539-1B48-2C10-38D4DD1E6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5" y="123592"/>
            <a:ext cx="963168" cy="92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107453"/>
            <a:ext cx="1676400" cy="103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72560" y="44450"/>
            <a:ext cx="1573513" cy="115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08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5552A9F-FEAB-3C0A-0D03-62EEE4B77A41}"/>
              </a:ext>
            </a:extLst>
          </p:cNvPr>
          <p:cNvSpPr/>
          <p:nvPr/>
        </p:nvSpPr>
        <p:spPr>
          <a:xfrm>
            <a:off x="76200" y="0"/>
            <a:ext cx="12039600" cy="67818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utoShape 4">
            <a:extLst>
              <a:ext uri="{FF2B5EF4-FFF2-40B4-BE49-F238E27FC236}">
                <a16:creationId xmlns:a16="http://schemas.microsoft.com/office/drawing/2014/main" id="{09B031A6-C119-B352-63B4-9B30BBC1D1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 sz="360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D6900A-37B1-25E8-DEA8-CD370440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18701" y="6368537"/>
            <a:ext cx="350736" cy="369331"/>
          </a:xfrm>
        </p:spPr>
        <p:txBody>
          <a:bodyPr/>
          <a:lstStyle/>
          <a:p>
            <a:fld id="{2BB1E14F-796C-409E-9B94-89634ADD74DA}" type="slidenum">
              <a:rPr lang="en-IN" smtClean="0"/>
              <a:t>17</a:t>
            </a:fld>
            <a:endParaRPr lang="en-IN"/>
          </a:p>
        </p:txBody>
      </p:sp>
      <p:sp>
        <p:nvSpPr>
          <p:cNvPr id="5" name="Rounded Rectangle">
            <a:extLst>
              <a:ext uri="{FF2B5EF4-FFF2-40B4-BE49-F238E27FC236}">
                <a16:creationId xmlns:a16="http://schemas.microsoft.com/office/drawing/2014/main" id="{84E5656A-9707-D91F-731E-B05F3A2105A5}"/>
              </a:ext>
            </a:extLst>
          </p:cNvPr>
          <p:cNvSpPr/>
          <p:nvPr/>
        </p:nvSpPr>
        <p:spPr>
          <a:xfrm>
            <a:off x="4217365" y="145669"/>
            <a:ext cx="6805306" cy="6261862"/>
          </a:xfrm>
          <a:prstGeom prst="roundRect">
            <a:avLst>
              <a:gd name="adj" fmla="val 1583"/>
            </a:avLst>
          </a:prstGeom>
          <a:solidFill>
            <a:srgbClr val="EAEAEA"/>
          </a:solidFill>
          <a:ln w="12700">
            <a:miter lim="400000"/>
          </a:ln>
        </p:spPr>
        <p:txBody>
          <a:bodyPr lIns="39142" tIns="39142" rIns="39142" bIns="39142"/>
          <a:lstStyle/>
          <a:p>
            <a:endParaRPr sz="2400">
              <a:latin typeface="Open Sans"/>
            </a:endParaRPr>
          </a:p>
        </p:txBody>
      </p:sp>
      <p:sp>
        <p:nvSpPr>
          <p:cNvPr id="6" name="Duties of…">
            <a:extLst>
              <a:ext uri="{FF2B5EF4-FFF2-40B4-BE49-F238E27FC236}">
                <a16:creationId xmlns:a16="http://schemas.microsoft.com/office/drawing/2014/main" id="{848F74B0-1F3A-240E-68E6-62D0EC9F3863}"/>
              </a:ext>
            </a:extLst>
          </p:cNvPr>
          <p:cNvSpPr txBox="1"/>
          <p:nvPr/>
        </p:nvSpPr>
        <p:spPr>
          <a:xfrm>
            <a:off x="339569" y="3230216"/>
            <a:ext cx="3724569" cy="6946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9142" tIns="39142" rIns="39142" bIns="39142">
            <a:spAutoFit/>
          </a:bodyPr>
          <a:lstStyle/>
          <a:p>
            <a:pPr algn="ctr"/>
            <a:r>
              <a:rPr lang="en-US" sz="4000" b="1" dirty="0">
                <a:latin typeface="Open sans"/>
              </a:rPr>
              <a:t>THANK YOU </a:t>
            </a:r>
            <a:r>
              <a:rPr lang="en-US" sz="4000" dirty="0">
                <a:latin typeface="Open sans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45DFA0-FA40-1268-9BDA-EE87700A3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" y="0"/>
            <a:ext cx="2440349" cy="14630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775644E-1651-5CBA-BB13-D20A4859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7618" y="6621"/>
            <a:ext cx="1387082" cy="122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4CA96A-DBE4-90D4-F8B7-34DFA0DBB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493" y="633032"/>
            <a:ext cx="5739388" cy="5349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806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64C02-3C39-4092-26A1-C0F6CB51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770" y="2891155"/>
            <a:ext cx="3326130" cy="768731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3CE67-D149-D391-925E-BFA0112ED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1950" y="1825625"/>
            <a:ext cx="766953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Upon completion of this lesson, you will be able to know:- </a:t>
            </a:r>
          </a:p>
          <a:p>
            <a:pPr marL="0" lvl="0" indent="0">
              <a:buNone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Understand the importance of scenario-based exercises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steps to design effective scenarios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Explore types of exercises and their applications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Learn best practices for conducting exercises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Discuss post-exercise evaluation and improvement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A4A092-F0ED-EF3B-4B84-ECF0789A1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9AA50F7-16EC-FB53-08D6-E179C0406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800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70E49-6D67-80B0-173C-3A05792F2F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087E2-907F-C8C9-B90A-1E32F0597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2" y="1623060"/>
            <a:ext cx="3919288" cy="41148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Importance of Scenario-Based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3D11B-E4A6-4686-E731-882AB9CDC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4890" y="1825625"/>
            <a:ext cx="6880860" cy="4351338"/>
          </a:xfrm>
        </p:spPr>
        <p:txBody>
          <a:bodyPr>
            <a:normAutofit lnSpcReduction="10000"/>
          </a:bodyPr>
          <a:lstStyle/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Enhances preparedness and situational awareness</a:t>
            </a: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Tests plans, procedures, and decision-making</a:t>
            </a: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Identifies gaps and training needs</a:t>
            </a: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Builds coordination across teams and stakeholders</a:t>
            </a:r>
          </a:p>
          <a:p>
            <a:pPr marL="0" lvl="0" indent="0">
              <a:lnSpc>
                <a:spcPct val="20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8ADC5D-69F8-BEF8-F51E-01E8B20D93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5E76EFB-6F09-30CD-D61B-F62F718D5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4245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FFB94C-C2EC-AC55-1E24-6B1079EEB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72178-63F7-6984-99DA-916BC1854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" y="2011680"/>
            <a:ext cx="2686050" cy="357759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Types of Exercises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2A585E-DCA5-657D-94C2-33A22D563D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9100" y="1543050"/>
            <a:ext cx="7738110" cy="450341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Tabletop Exercise (TTX):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Discussion-based, no movement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Drill: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Focused on a specific skill or procedure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Functional Exercise (FE):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Simulates operational coordination</a:t>
            </a:r>
          </a:p>
          <a:p>
            <a:pPr>
              <a:lnSpc>
                <a:spcPct val="120000"/>
              </a:lnSpc>
            </a:pPr>
            <a:r>
              <a:rPr 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Full-Scale Exercise (FSE):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Realistic deployment of personnel/resources</a:t>
            </a:r>
          </a:p>
          <a:p>
            <a:pPr marL="0" lvl="0" indent="0">
              <a:lnSpc>
                <a:spcPct val="200000"/>
              </a:lnSpc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8EC08-5BF9-85A2-0CB0-5B99A45A0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97EB4A1B-311D-9278-743E-4300082EDA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967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D885F-A3E1-0E13-C949-E0C6348E3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957C9-C013-691B-8672-386C19B43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" y="2834640"/>
            <a:ext cx="4594860" cy="2064939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Key Elements of Exercise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089F6-76DC-6F41-4846-E37DC01902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92140" y="1825625"/>
            <a:ext cx="6080760" cy="466725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Objectives</a:t>
            </a:r>
            <a:endParaRPr lang="en-US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</a:t>
            </a:r>
            <a:endParaRPr lang="en-US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Participants</a:t>
            </a:r>
            <a:endParaRPr lang="en-US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Controllers and Evaluators</a:t>
            </a:r>
            <a:endParaRPr lang="en-US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Resources and Logistics</a:t>
            </a:r>
            <a:endParaRPr lang="en-US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lvl="0" indent="0" eaLnBrk="0" fontAlgn="base" hangingPunct="0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Timeline</a:t>
            </a:r>
            <a:endParaRPr lang="en-US" alt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F761BB-88CA-10B1-D50A-51F12D4358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67E44988-2D6F-5345-C6E5-F76801B8D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143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7F96E-8B4C-4E88-52DC-A9422CDBC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9F1A-B8A4-46CF-5DBE-E73707D1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42" y="2731770"/>
            <a:ext cx="3850708" cy="230886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Designing the Scenario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274E295-E14B-DA4C-39A4-D91905492B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69080" y="2480617"/>
            <a:ext cx="7509510" cy="3357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the purpose and context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threats, hazards, or situations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Build a realistic storyline (injects, timelines, key events)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complexity, scope, and audience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 multimedia/maps if necessary.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AC37841-E465-50EF-A80F-3FA6D220F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52DFF7DB-F991-2BF1-817C-048DD0FD8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009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2CCEA-FDE2-F62B-972D-B7B5DD1DD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82BEB-F319-F55C-45CC-DF3FCFC36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490" y="2240280"/>
            <a:ext cx="2823210" cy="259461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Exercise Development Steps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B2CEB94-C8DE-11AB-5A99-B89C176974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623560" y="1774979"/>
            <a:ext cx="6230566" cy="398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Needs assessment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Define scope and objectives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Scenario and event script writing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Assign roles and responsibilities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materials (briefings, injects, maps)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 pre-exercise briefings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AE83CB-9060-B490-FB70-F6AE27781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88748614-A8AA-75FB-2AFE-985822103F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660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E033D-1D99-10CA-15D1-D37CEFAFB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6DB5F-6F1D-5B81-4251-A8EB5C9CA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2881988"/>
            <a:ext cx="3798570" cy="10940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Conducting the Exercise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6A4FD4F-58B6-12FC-B8AC-34C546DF84C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943600" y="2167839"/>
            <a:ext cx="5600700" cy="398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Set up venue and logistics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Deliver player briefings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Monitor and control flow (using injects)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Maintain realism but ensure safety</a:t>
            </a:r>
          </a:p>
          <a:p>
            <a:pPr marL="0" lv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Track decisions and responses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8DB9FA-D162-A16C-EF86-491084560E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81B9385-EA6F-90B6-7C65-012DD5C3F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0919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D3ED1-12C0-B709-5C85-8283F28C34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A2C9F-C30A-91E3-27C0-6BA7E2FA3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030" y="3065227"/>
            <a:ext cx="4263390" cy="109402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Evaluation and Debrief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61EAC80-4E73-722A-1B18-C54FB7F4614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834890" y="2252479"/>
            <a:ext cx="6880860" cy="3813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Collect observations (controllers/evaluators)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Hot wash or After-Action Review (AAR)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Identify strengths, gaps, and areas for improvement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an Improvement Plan (IP)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C72486-F24F-CBD6-A015-83787A5D5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642" y="49295"/>
            <a:ext cx="1369192" cy="9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9A18EE7-A7B5-2D81-9B94-B2A123E58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18230" y="49295"/>
            <a:ext cx="1181128" cy="108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71550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</TotalTime>
  <Words>412</Words>
  <Application>Microsoft Office PowerPoint</Application>
  <PresentationFormat>Widescreen</PresentationFormat>
  <Paragraphs>89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Open Sans</vt:lpstr>
      <vt:lpstr>Open Sans</vt:lpstr>
      <vt:lpstr>Open Sans SemiBold</vt:lpstr>
      <vt:lpstr>Times New Roman</vt:lpstr>
      <vt:lpstr>Verdana</vt:lpstr>
      <vt:lpstr>Office Theme</vt:lpstr>
      <vt:lpstr>PowerPoint Presentation</vt:lpstr>
      <vt:lpstr>OBJECTIVE</vt:lpstr>
      <vt:lpstr>Importance of Scenario-Based Exercises</vt:lpstr>
      <vt:lpstr>Types of Exercises</vt:lpstr>
      <vt:lpstr>Key Elements of Exercise Design</vt:lpstr>
      <vt:lpstr>Designing the Scenario</vt:lpstr>
      <vt:lpstr>Exercise Development Steps</vt:lpstr>
      <vt:lpstr>Conducting the Exercise</vt:lpstr>
      <vt:lpstr>Evaluation and Debrief</vt:lpstr>
      <vt:lpstr>Tools and Templates</vt:lpstr>
      <vt:lpstr>Best Practices</vt:lpstr>
      <vt:lpstr>Case Study or Example Scenario</vt:lpstr>
      <vt:lpstr>Summary / Key Takeaways</vt:lpstr>
      <vt:lpstr>Review </vt:lpstr>
      <vt:lpstr>Any Question? </vt:lpstr>
      <vt:lpstr>Evaluation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NDRF ACADEMY</cp:lastModifiedBy>
  <cp:revision>7</cp:revision>
  <dcterms:created xsi:type="dcterms:W3CDTF">2025-07-12T03:26:29Z</dcterms:created>
  <dcterms:modified xsi:type="dcterms:W3CDTF">2026-01-07T11:08:44Z</dcterms:modified>
</cp:coreProperties>
</file>