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Open Sans"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i"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 name="Google Shape;18;p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 name="Google Shape;19;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1" name="Google Shape;31;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9.png"/><Relationship Id="rId7"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85800" y="1219200"/>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0000"/>
              </a:buClr>
              <a:buSzPts val="6000"/>
              <a:buFont typeface="Open Sans"/>
              <a:buNone/>
            </a:pPr>
            <a:r>
              <a:rPr lang="en-IN" sz="6000" u="sng" dirty="0">
                <a:solidFill>
                  <a:srgbClr val="FF0000"/>
                </a:solidFill>
                <a:latin typeface="Open Sans"/>
                <a:ea typeface="Open Sans"/>
                <a:cs typeface="Open Sans"/>
                <a:sym typeface="Open Sans"/>
              </a:rPr>
              <a:t>Lesson-9</a:t>
            </a:r>
            <a:br>
              <a:rPr lang="en-IN" sz="6000" u="sng" dirty="0">
                <a:solidFill>
                  <a:srgbClr val="FF0000"/>
                </a:solidFill>
                <a:latin typeface="Open Sans"/>
                <a:ea typeface="Open Sans"/>
                <a:cs typeface="Open Sans"/>
                <a:sym typeface="Open Sans"/>
              </a:rPr>
            </a:br>
            <a:r>
              <a:rPr lang="hi" sz="6000" u="sng" dirty="0">
                <a:solidFill>
                  <a:srgbClr val="FF0000"/>
                </a:solidFill>
                <a:latin typeface="Open Sans"/>
                <a:ea typeface="Open Sans"/>
                <a:cs typeface="Open Sans"/>
                <a:sym typeface="Open Sans"/>
              </a:rPr>
              <a:t>तैराकी और जीवन रक्षक कौशल</a:t>
            </a:r>
            <a:endParaRPr dirty="0"/>
          </a:p>
        </p:txBody>
      </p:sp>
      <p:sp>
        <p:nvSpPr>
          <p:cNvPr id="89" name="Google Shape;89;p13"/>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0" name="Google Shape;90;p13" descr="A"/>
          <p:cNvPicPr preferRelativeResize="0">
            <a:picLocks noGrp="1"/>
          </p:cNvPicPr>
          <p:nvPr>
            <p:ph type="body" idx="1"/>
          </p:nvPr>
        </p:nvPicPr>
        <p:blipFill rotWithShape="1">
          <a:blip r:embed="rId3">
            <a:alphaModFix/>
          </a:blip>
          <a:srcRect/>
          <a:stretch/>
        </p:blipFill>
        <p:spPr>
          <a:xfrm>
            <a:off x="762000" y="2760780"/>
            <a:ext cx="10668000" cy="2971800"/>
          </a:xfrm>
          <a:prstGeom prst="rect">
            <a:avLst/>
          </a:prstGeom>
          <a:noFill/>
          <a:ln>
            <a:noFill/>
          </a:ln>
        </p:spPr>
      </p:pic>
      <p:pic>
        <p:nvPicPr>
          <p:cNvPr id="91" name="Google Shape;91;p13" descr="C:\Users\Acer\Downloads\WhatsApp Image 2025-09-04 at 17.24.38 (1).jpeg"/>
          <p:cNvPicPr preferRelativeResize="0"/>
          <p:nvPr/>
        </p:nvPicPr>
        <p:blipFill rotWithShape="1">
          <a:blip r:embed="rId4">
            <a:alphaModFix/>
          </a:blip>
          <a:srcRect/>
          <a:stretch/>
        </p:blipFill>
        <p:spPr>
          <a:xfrm>
            <a:off x="228600" y="228600"/>
            <a:ext cx="1066800" cy="838200"/>
          </a:xfrm>
          <a:prstGeom prst="rect">
            <a:avLst/>
          </a:prstGeom>
          <a:noFill/>
          <a:ln>
            <a:noFill/>
          </a:ln>
        </p:spPr>
      </p:pic>
      <p:pic>
        <p:nvPicPr>
          <p:cNvPr id="92" name="Google Shape;92;p13" descr="C:\Users\Acer\Downloads\WhatsApp Image 2025-09-04 at 17.24.38 (3).jpeg"/>
          <p:cNvPicPr preferRelativeResize="0"/>
          <p:nvPr/>
        </p:nvPicPr>
        <p:blipFill rotWithShape="1">
          <a:blip r:embed="rId5">
            <a:alphaModFix/>
          </a:blip>
          <a:srcRect/>
          <a:stretch/>
        </p:blipFill>
        <p:spPr>
          <a:xfrm>
            <a:off x="10896600" y="228600"/>
            <a:ext cx="979170" cy="838200"/>
          </a:xfrm>
          <a:prstGeom prst="rect">
            <a:avLst/>
          </a:prstGeom>
          <a:noFill/>
          <a:ln>
            <a:noFill/>
          </a:ln>
        </p:spPr>
      </p:pic>
      <p:graphicFrame>
        <p:nvGraphicFramePr>
          <p:cNvPr id="2" name="Table 1">
            <a:extLst>
              <a:ext uri="{FF2B5EF4-FFF2-40B4-BE49-F238E27FC236}">
                <a16:creationId xmlns:a16="http://schemas.microsoft.com/office/drawing/2014/main" id="{1481384D-B441-4AEE-8319-595F55438036}"/>
              </a:ext>
            </a:extLst>
          </p:cNvPr>
          <p:cNvGraphicFramePr>
            <a:graphicFrameLocks noGrp="1"/>
          </p:cNvGraphicFramePr>
          <p:nvPr>
            <p:extLst>
              <p:ext uri="{D42A27DB-BD31-4B8C-83A1-F6EECF244321}">
                <p14:modId xmlns:p14="http://schemas.microsoft.com/office/powerpoint/2010/main" val="1459798950"/>
              </p:ext>
            </p:extLst>
          </p:nvPr>
        </p:nvGraphicFramePr>
        <p:xfrm>
          <a:off x="6309064" y="5856840"/>
          <a:ext cx="4684053" cy="548640"/>
        </p:xfrm>
        <a:graphic>
          <a:graphicData uri="http://schemas.openxmlformats.org/drawingml/2006/table">
            <a:tbl>
              <a:tblPr/>
              <a:tblGrid>
                <a:gridCol w="4684053">
                  <a:extLst>
                    <a:ext uri="{9D8B030D-6E8A-4147-A177-3AD203B41FA5}">
                      <a16:colId xmlns:a16="http://schemas.microsoft.com/office/drawing/2014/main" val="4085055982"/>
                    </a:ext>
                  </a:extLst>
                </a:gridCol>
              </a:tblGrid>
              <a:tr h="450166">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mn-lt"/>
                        </a:rPr>
                        <a:t>Shri  </a:t>
                      </a:r>
                      <a:r>
                        <a:rPr lang="en-US" sz="1800" b="1" i="0" u="none" strike="noStrike" dirty="0" err="1">
                          <a:solidFill>
                            <a:srgbClr val="FF0000"/>
                          </a:solidFill>
                          <a:effectLst>
                            <a:glow rad="63500">
                              <a:schemeClr val="accent1">
                                <a:satMod val="175000"/>
                                <a:alpha val="40000"/>
                              </a:schemeClr>
                            </a:glow>
                          </a:effectLst>
                          <a:latin typeface="+mn-lt"/>
                        </a:rPr>
                        <a:t>Gaikawad</a:t>
                      </a:r>
                      <a:r>
                        <a:rPr lang="en-US" sz="1800" b="1" i="0" u="none" strike="noStrike" dirty="0">
                          <a:solidFill>
                            <a:srgbClr val="FF0000"/>
                          </a:solidFill>
                          <a:effectLst>
                            <a:glow rad="63500">
                              <a:schemeClr val="accent1">
                                <a:satMod val="175000"/>
                                <a:alpha val="40000"/>
                              </a:schemeClr>
                            </a:glow>
                          </a:effectLst>
                          <a:latin typeface="+mn-lt"/>
                        </a:rPr>
                        <a:t> </a:t>
                      </a:r>
                      <a:r>
                        <a:rPr lang="en-US" sz="1800" b="1" i="0" u="none" strike="noStrike" dirty="0" err="1">
                          <a:solidFill>
                            <a:srgbClr val="FF0000"/>
                          </a:solidFill>
                          <a:effectLst>
                            <a:glow rad="63500">
                              <a:schemeClr val="accent1">
                                <a:satMod val="175000"/>
                                <a:alpha val="40000"/>
                              </a:schemeClr>
                            </a:glow>
                          </a:effectLst>
                          <a:latin typeface="+mn-lt"/>
                        </a:rPr>
                        <a:t>Sanket</a:t>
                      </a:r>
                      <a:r>
                        <a:rPr lang="en-US" sz="1800" b="1" i="0" u="none" strike="noStrike" baseline="0" dirty="0">
                          <a:solidFill>
                            <a:srgbClr val="FF0000"/>
                          </a:solidFill>
                          <a:effectLst>
                            <a:glow rad="63500">
                              <a:schemeClr val="accent1">
                                <a:satMod val="175000"/>
                                <a:alpha val="40000"/>
                              </a:schemeClr>
                            </a:glow>
                          </a:effectLst>
                          <a:latin typeface="+mn-lt"/>
                        </a:rPr>
                        <a:t> T,</a:t>
                      </a:r>
                    </a:p>
                    <a:p>
                      <a:pPr algn="ctr" fontAlgn="t"/>
                      <a:r>
                        <a:rPr lang="en-US" sz="1800" b="1" i="0" u="none" strike="noStrike">
                          <a:solidFill>
                            <a:srgbClr val="FF0000"/>
                          </a:solidFill>
                          <a:effectLst>
                            <a:glow rad="63500">
                              <a:schemeClr val="accent1">
                                <a:satMod val="175000"/>
                                <a:alpha val="40000"/>
                              </a:schemeClr>
                            </a:glow>
                          </a:effectLst>
                          <a:latin typeface="+mn-lt"/>
                        </a:rPr>
                        <a:t> Dy. </a:t>
                      </a:r>
                      <a:r>
                        <a:rPr lang="en-US" sz="1800" b="1" i="0" u="none" strike="noStrike" dirty="0">
                          <a:solidFill>
                            <a:srgbClr val="FF0000"/>
                          </a:solidFill>
                          <a:effectLst>
                            <a:glow rad="63500">
                              <a:schemeClr val="accent1">
                                <a:satMod val="175000"/>
                                <a:alpha val="40000"/>
                              </a:schemeClr>
                            </a:glow>
                          </a:effectLst>
                          <a:latin typeface="+mn-lt"/>
                        </a:rPr>
                        <a:t>Commandant</a:t>
                      </a:r>
                      <a:endParaRPr lang="en-US" sz="1800" b="1" i="0" u="none" strike="noStrike" dirty="0">
                        <a:solidFill>
                          <a:srgbClr val="FF0000"/>
                        </a:solidFill>
                        <a:effectLst>
                          <a:glow rad="63500">
                            <a:schemeClr val="accent1">
                              <a:satMod val="175000"/>
                              <a:alpha val="40000"/>
                            </a:schemeClr>
                          </a:glow>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6203170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type="title"/>
          </p:nvPr>
        </p:nvSpPr>
        <p:spPr>
          <a:xfrm>
            <a:off x="609600" y="274955"/>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000"/>
              <a:buFont typeface="Open Sans"/>
              <a:buNone/>
            </a:pPr>
            <a:r>
              <a:rPr lang="hi" sz="4000" b="1" u="sng">
                <a:solidFill>
                  <a:srgbClr val="FF0000"/>
                </a:solidFill>
                <a:latin typeface="Open Sans"/>
                <a:ea typeface="Open Sans"/>
                <a:cs typeface="Open Sans"/>
                <a:sym typeface="Open Sans"/>
              </a:rPr>
              <a:t>फ्लोटिंग के प्रकार</a:t>
            </a:r>
            <a:endParaRPr/>
          </a:p>
        </p:txBody>
      </p:sp>
      <p:sp>
        <p:nvSpPr>
          <p:cNvPr id="189" name="Google Shape;189;p22"/>
          <p:cNvSpPr txBox="1">
            <a:spLocks noGrp="1"/>
          </p:cNvSpPr>
          <p:nvPr>
            <p:ph type="body" idx="1"/>
          </p:nvPr>
        </p:nvSpPr>
        <p:spPr>
          <a:xfrm>
            <a:off x="381000" y="4955540"/>
            <a:ext cx="5384800" cy="1156970"/>
          </a:xfrm>
          <a:prstGeom prst="rect">
            <a:avLst/>
          </a:prstGeom>
          <a:noFill/>
          <a:ln>
            <a:noFill/>
          </a:ln>
        </p:spPr>
        <p:txBody>
          <a:bodyPr spcFirstLastPara="1" wrap="square" lIns="0" tIns="0" rIns="0" bIns="0" anchor="ctr" anchorCtr="0">
            <a:noAutofit/>
          </a:bodyPr>
          <a:lstStyle/>
          <a:p>
            <a:pPr marL="342900" lvl="0" indent="-342900" algn="l" rtl="0">
              <a:lnSpc>
                <a:spcPct val="250000"/>
              </a:lnSpc>
              <a:spcBef>
                <a:spcPts val="0"/>
              </a:spcBef>
              <a:spcAft>
                <a:spcPts val="0"/>
              </a:spcAft>
              <a:buClr>
                <a:schemeClr val="dk1"/>
              </a:buClr>
              <a:buSzPts val="2800"/>
              <a:buChar char="•"/>
            </a:pPr>
            <a:r>
              <a:rPr lang="hi">
                <a:latin typeface="Arial"/>
                <a:ea typeface="Arial"/>
                <a:cs typeface="Arial"/>
                <a:sym typeface="Arial"/>
              </a:rPr>
              <a:t>कोआर्डिनेशन /समन्वय</a:t>
            </a:r>
            <a:endParaRPr/>
          </a:p>
        </p:txBody>
      </p:sp>
      <p:sp>
        <p:nvSpPr>
          <p:cNvPr id="190" name="Google Shape;190;p22"/>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91" name="Google Shape;191;p22" descr="Screenshot (6)"/>
          <p:cNvPicPr preferRelativeResize="0">
            <a:picLocks noGrp="1"/>
          </p:cNvPicPr>
          <p:nvPr>
            <p:ph type="body" idx="2"/>
          </p:nvPr>
        </p:nvPicPr>
        <p:blipFill rotWithShape="1">
          <a:blip r:embed="rId3">
            <a:alphaModFix/>
          </a:blip>
          <a:srcRect t="42062" b="647"/>
          <a:stretch/>
        </p:blipFill>
        <p:spPr>
          <a:xfrm>
            <a:off x="2743200" y="2071255"/>
            <a:ext cx="2285365" cy="3071495"/>
          </a:xfrm>
          <a:prstGeom prst="rect">
            <a:avLst/>
          </a:prstGeom>
          <a:noFill/>
          <a:ln>
            <a:noFill/>
          </a:ln>
        </p:spPr>
      </p:pic>
      <p:pic>
        <p:nvPicPr>
          <p:cNvPr id="192" name="Google Shape;192;p22" descr="Screenshot (6)"/>
          <p:cNvPicPr preferRelativeResize="0"/>
          <p:nvPr/>
        </p:nvPicPr>
        <p:blipFill rotWithShape="1">
          <a:blip r:embed="rId3">
            <a:alphaModFix/>
          </a:blip>
          <a:srcRect t="633" b="60009"/>
          <a:stretch/>
        </p:blipFill>
        <p:spPr>
          <a:xfrm>
            <a:off x="381000" y="2150976"/>
            <a:ext cx="1986915" cy="3065145"/>
          </a:xfrm>
          <a:prstGeom prst="rect">
            <a:avLst/>
          </a:prstGeom>
          <a:noFill/>
          <a:ln>
            <a:noFill/>
          </a:ln>
        </p:spPr>
      </p:pic>
      <p:sp>
        <p:nvSpPr>
          <p:cNvPr id="193" name="Google Shape;193;p22"/>
          <p:cNvSpPr/>
          <p:nvPr/>
        </p:nvSpPr>
        <p:spPr>
          <a:xfrm>
            <a:off x="228600" y="1308735"/>
            <a:ext cx="2729865" cy="508000"/>
          </a:xfrm>
          <a:prstGeom prst="rect">
            <a:avLst/>
          </a:prstGeom>
          <a:noFill/>
          <a:ln>
            <a:noFill/>
          </a:ln>
        </p:spPr>
        <p:txBody>
          <a:bodyPr spcFirstLastPara="1" wrap="square" lIns="0" tIns="0" rIns="0" bIns="0" anchor="b" anchorCtr="0">
            <a:noAutofit/>
          </a:bodyPr>
          <a:lstStyle/>
          <a:p>
            <a:pPr marL="342900" marR="0" lvl="0" indent="-342900" algn="ctr" rtl="0">
              <a:lnSpc>
                <a:spcPct val="250000"/>
              </a:lnSpc>
              <a:spcBef>
                <a:spcPts val="0"/>
              </a:spcBef>
              <a:spcAft>
                <a:spcPts val="0"/>
              </a:spcAft>
              <a:buClr>
                <a:schemeClr val="dk1"/>
              </a:buClr>
              <a:buSzPts val="2000"/>
              <a:buFont typeface="Arial"/>
              <a:buChar char="•"/>
            </a:pPr>
            <a:r>
              <a:rPr lang="hi" sz="2000">
                <a:solidFill>
                  <a:schemeClr val="dk1"/>
                </a:solidFill>
                <a:latin typeface="Arial"/>
                <a:ea typeface="Arial"/>
                <a:cs typeface="Arial"/>
                <a:sym typeface="Arial"/>
              </a:rPr>
              <a:t>ट्रेडिंग वाटर</a:t>
            </a:r>
            <a:endParaRPr/>
          </a:p>
        </p:txBody>
      </p:sp>
      <p:sp>
        <p:nvSpPr>
          <p:cNvPr id="194" name="Google Shape;194;p22"/>
          <p:cNvSpPr txBox="1"/>
          <p:nvPr/>
        </p:nvSpPr>
        <p:spPr>
          <a:xfrm>
            <a:off x="8229600" y="1417955"/>
            <a:ext cx="2489200" cy="853440"/>
          </a:xfrm>
          <a:prstGeom prst="rect">
            <a:avLst/>
          </a:prstGeom>
          <a:noFill/>
          <a:ln>
            <a:noFill/>
          </a:ln>
        </p:spPr>
        <p:txBody>
          <a:bodyPr spcFirstLastPara="1" wrap="square" lIns="91425" tIns="45700" rIns="91425" bIns="45700" anchor="t" anchorCtr="0">
            <a:noAutofit/>
          </a:bodyPr>
          <a:lstStyle/>
          <a:p>
            <a:pPr marL="0" marR="0" lvl="0" indent="0" algn="l" rtl="0">
              <a:lnSpc>
                <a:spcPct val="250000"/>
              </a:lnSpc>
              <a:spcBef>
                <a:spcPts val="0"/>
              </a:spcBef>
              <a:spcAft>
                <a:spcPts val="0"/>
              </a:spcAft>
              <a:buNone/>
            </a:pPr>
            <a:endParaRPr sz="2400">
              <a:solidFill>
                <a:schemeClr val="dk1"/>
              </a:solidFill>
              <a:latin typeface="Arial"/>
              <a:ea typeface="Arial"/>
              <a:cs typeface="Arial"/>
              <a:sym typeface="Arial"/>
            </a:endParaRPr>
          </a:p>
        </p:txBody>
      </p:sp>
      <p:sp>
        <p:nvSpPr>
          <p:cNvPr id="195" name="Google Shape;195;p22"/>
          <p:cNvSpPr/>
          <p:nvPr/>
        </p:nvSpPr>
        <p:spPr>
          <a:xfrm>
            <a:off x="2964180" y="1371600"/>
            <a:ext cx="2729865" cy="508000"/>
          </a:xfrm>
          <a:prstGeom prst="rect">
            <a:avLst/>
          </a:prstGeom>
          <a:noFill/>
          <a:ln>
            <a:noFill/>
          </a:ln>
        </p:spPr>
        <p:txBody>
          <a:bodyPr spcFirstLastPara="1" wrap="square" lIns="0" tIns="0" rIns="0" bIns="0" anchor="b" anchorCtr="0">
            <a:noAutofit/>
          </a:bodyPr>
          <a:lstStyle/>
          <a:p>
            <a:pPr marL="342900" marR="0" lvl="0" indent="-342900" algn="l" rtl="0">
              <a:lnSpc>
                <a:spcPct val="250000"/>
              </a:lnSpc>
              <a:spcBef>
                <a:spcPts val="0"/>
              </a:spcBef>
              <a:spcAft>
                <a:spcPts val="0"/>
              </a:spcAft>
              <a:buClr>
                <a:schemeClr val="dk1"/>
              </a:buClr>
              <a:buSzPts val="2000"/>
              <a:buFont typeface="Arial"/>
              <a:buChar char="•"/>
            </a:pPr>
            <a:r>
              <a:rPr lang="hi" sz="2000">
                <a:solidFill>
                  <a:schemeClr val="dk1"/>
                </a:solidFill>
                <a:latin typeface="Arial"/>
                <a:ea typeface="Arial"/>
                <a:cs typeface="Arial"/>
                <a:sym typeface="Arial"/>
              </a:rPr>
              <a:t>डौगी पेडेल</a:t>
            </a:r>
            <a:endParaRPr sz="2000">
              <a:solidFill>
                <a:schemeClr val="dk1"/>
              </a:solidFill>
              <a:latin typeface="Arial"/>
              <a:ea typeface="Arial"/>
              <a:cs typeface="Arial"/>
              <a:sym typeface="Arial"/>
            </a:endParaRPr>
          </a:p>
        </p:txBody>
      </p:sp>
      <p:sp>
        <p:nvSpPr>
          <p:cNvPr id="196" name="Google Shape;196;p22"/>
          <p:cNvSpPr/>
          <p:nvPr/>
        </p:nvSpPr>
        <p:spPr>
          <a:xfrm>
            <a:off x="5251450" y="1358900"/>
            <a:ext cx="2729865" cy="508000"/>
          </a:xfrm>
          <a:prstGeom prst="rect">
            <a:avLst/>
          </a:prstGeom>
          <a:noFill/>
          <a:ln>
            <a:noFill/>
          </a:ln>
        </p:spPr>
        <p:txBody>
          <a:bodyPr spcFirstLastPara="1" wrap="square" lIns="0" tIns="0" rIns="0" bIns="0" anchor="b" anchorCtr="0">
            <a:noAutofit/>
          </a:bodyPr>
          <a:lstStyle/>
          <a:p>
            <a:pPr marL="342900" marR="0" lvl="0" indent="-342900" algn="ctr" rtl="0">
              <a:lnSpc>
                <a:spcPct val="250000"/>
              </a:lnSpc>
              <a:spcBef>
                <a:spcPts val="0"/>
              </a:spcBef>
              <a:spcAft>
                <a:spcPts val="0"/>
              </a:spcAft>
              <a:buClr>
                <a:schemeClr val="dk1"/>
              </a:buClr>
              <a:buSzPts val="2000"/>
              <a:buFont typeface="Arial"/>
              <a:buChar char="•"/>
            </a:pPr>
            <a:r>
              <a:rPr lang="hi" sz="2000">
                <a:solidFill>
                  <a:schemeClr val="dk1"/>
                </a:solidFill>
                <a:latin typeface="Arial"/>
                <a:ea typeface="Arial"/>
                <a:cs typeface="Arial"/>
                <a:sym typeface="Arial"/>
              </a:rPr>
              <a:t>फ्लाटर किक </a:t>
            </a:r>
            <a:endParaRPr sz="2000">
              <a:solidFill>
                <a:schemeClr val="dk1"/>
              </a:solidFill>
              <a:latin typeface="Arial"/>
              <a:ea typeface="Arial"/>
              <a:cs typeface="Arial"/>
              <a:sym typeface="Arial"/>
            </a:endParaRPr>
          </a:p>
        </p:txBody>
      </p:sp>
      <p:sp>
        <p:nvSpPr>
          <p:cNvPr id="197" name="Google Shape;197;p22"/>
          <p:cNvSpPr/>
          <p:nvPr/>
        </p:nvSpPr>
        <p:spPr>
          <a:xfrm>
            <a:off x="8534400" y="1308735"/>
            <a:ext cx="3343275" cy="508000"/>
          </a:xfrm>
          <a:prstGeom prst="rect">
            <a:avLst/>
          </a:prstGeom>
          <a:noFill/>
          <a:ln>
            <a:noFill/>
          </a:ln>
        </p:spPr>
        <p:txBody>
          <a:bodyPr spcFirstLastPara="1" wrap="square" lIns="0" tIns="0" rIns="0" bIns="0" anchor="b" anchorCtr="0">
            <a:noAutofit/>
          </a:bodyPr>
          <a:lstStyle/>
          <a:p>
            <a:pPr marL="342900" marR="0" lvl="0" indent="-342900" algn="l" rtl="0">
              <a:lnSpc>
                <a:spcPct val="250000"/>
              </a:lnSpc>
              <a:spcBef>
                <a:spcPts val="0"/>
              </a:spcBef>
              <a:spcAft>
                <a:spcPts val="0"/>
              </a:spcAft>
              <a:buClr>
                <a:schemeClr val="dk1"/>
              </a:buClr>
              <a:buSzPts val="2000"/>
              <a:buFont typeface="Arial"/>
              <a:buChar char="•"/>
            </a:pPr>
            <a:r>
              <a:rPr lang="hi" sz="2000">
                <a:solidFill>
                  <a:schemeClr val="dk1"/>
                </a:solidFill>
                <a:latin typeface="Arial"/>
                <a:ea typeface="Arial"/>
                <a:cs typeface="Arial"/>
                <a:sym typeface="Arial"/>
              </a:rPr>
              <a:t>बेक फ्लाटर– बेक स्ट्रोक</a:t>
            </a:r>
            <a:endParaRPr sz="2000">
              <a:solidFill>
                <a:schemeClr val="dk1"/>
              </a:solidFill>
              <a:latin typeface="Arial"/>
              <a:ea typeface="Arial"/>
              <a:cs typeface="Arial"/>
              <a:sym typeface="Arial"/>
            </a:endParaRPr>
          </a:p>
        </p:txBody>
      </p:sp>
      <p:pic>
        <p:nvPicPr>
          <p:cNvPr id="198" name="Google Shape;198;p22" descr="Screenshot (7)"/>
          <p:cNvPicPr preferRelativeResize="0"/>
          <p:nvPr/>
        </p:nvPicPr>
        <p:blipFill rotWithShape="1">
          <a:blip r:embed="rId4">
            <a:alphaModFix/>
          </a:blip>
          <a:srcRect t="16832"/>
          <a:stretch/>
        </p:blipFill>
        <p:spPr>
          <a:xfrm>
            <a:off x="5800725" y="2179551"/>
            <a:ext cx="2428875" cy="3036570"/>
          </a:xfrm>
          <a:prstGeom prst="rect">
            <a:avLst/>
          </a:prstGeom>
          <a:noFill/>
          <a:ln>
            <a:noFill/>
          </a:ln>
        </p:spPr>
      </p:pic>
      <p:pic>
        <p:nvPicPr>
          <p:cNvPr id="199" name="Google Shape;199;p22" descr="Screenshot (10)"/>
          <p:cNvPicPr preferRelativeResize="0"/>
          <p:nvPr/>
        </p:nvPicPr>
        <p:blipFill rotWithShape="1">
          <a:blip r:embed="rId5">
            <a:alphaModFix/>
          </a:blip>
          <a:srcRect/>
          <a:stretch/>
        </p:blipFill>
        <p:spPr>
          <a:xfrm>
            <a:off x="8915400" y="2089439"/>
            <a:ext cx="2609850" cy="3077210"/>
          </a:xfrm>
          <a:prstGeom prst="rect">
            <a:avLst/>
          </a:prstGeom>
          <a:noFill/>
          <a:ln>
            <a:noFill/>
          </a:ln>
        </p:spPr>
      </p:pic>
      <p:pic>
        <p:nvPicPr>
          <p:cNvPr id="200" name="Google Shape;200;p22" descr="C:\Users\Acer\Downloads\WhatsApp Image 2025-09-04 at 17.24.38 (1).jpeg"/>
          <p:cNvPicPr preferRelativeResize="0"/>
          <p:nvPr/>
        </p:nvPicPr>
        <p:blipFill rotWithShape="1">
          <a:blip r:embed="rId6">
            <a:alphaModFix/>
          </a:blip>
          <a:srcRect/>
          <a:stretch/>
        </p:blipFill>
        <p:spPr>
          <a:xfrm>
            <a:off x="228600" y="228600"/>
            <a:ext cx="1066800" cy="838200"/>
          </a:xfrm>
          <a:prstGeom prst="rect">
            <a:avLst/>
          </a:prstGeom>
          <a:noFill/>
          <a:ln>
            <a:noFill/>
          </a:ln>
        </p:spPr>
      </p:pic>
      <p:pic>
        <p:nvPicPr>
          <p:cNvPr id="201" name="Google Shape;201;p22" descr="C:\Users\Acer\Downloads\WhatsApp Image 2025-09-04 at 17.24.38 (3).jpeg"/>
          <p:cNvPicPr preferRelativeResize="0"/>
          <p:nvPr/>
        </p:nvPicPr>
        <p:blipFill rotWithShape="1">
          <a:blip r:embed="rId7">
            <a:alphaModFix/>
          </a:blip>
          <a:srcRect/>
          <a:stretch/>
        </p:blipFill>
        <p:spPr>
          <a:xfrm>
            <a:off x="10896600" y="228600"/>
            <a:ext cx="979170" cy="838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23"/>
          <p:cNvSpPr txBox="1">
            <a:spLocks noGrp="1"/>
          </p:cNvSpPr>
          <p:nvPr>
            <p:ph type="title"/>
          </p:nvPr>
        </p:nvSpPr>
        <p:spPr>
          <a:xfrm>
            <a:off x="609600" y="30480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000"/>
              <a:buFont typeface="Open Sans"/>
              <a:buNone/>
            </a:pPr>
            <a:r>
              <a:rPr lang="hi" sz="4000" b="1" u="sng">
                <a:solidFill>
                  <a:srgbClr val="FF0000"/>
                </a:solidFill>
                <a:latin typeface="Open Sans"/>
                <a:ea typeface="Open Sans"/>
                <a:cs typeface="Open Sans"/>
                <a:sym typeface="Open Sans"/>
              </a:rPr>
              <a:t>तैराकी शैली/स्ट्रोक</a:t>
            </a:r>
            <a:endParaRPr/>
          </a:p>
        </p:txBody>
      </p:sp>
      <p:sp>
        <p:nvSpPr>
          <p:cNvPr id="208" name="Google Shape;208;p23"/>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9" name="Google Shape;209;p23"/>
          <p:cNvSpPr/>
          <p:nvPr/>
        </p:nvSpPr>
        <p:spPr>
          <a:xfrm>
            <a:off x="605790" y="2042159"/>
            <a:ext cx="2729865" cy="508000"/>
          </a:xfrm>
          <a:prstGeom prst="rect">
            <a:avLst/>
          </a:prstGeom>
          <a:noFill/>
          <a:ln>
            <a:noFill/>
          </a:ln>
        </p:spPr>
        <p:txBody>
          <a:bodyPr spcFirstLastPara="1" wrap="square" lIns="0" tIns="0" rIns="0" bIns="0" anchor="b" anchorCtr="0">
            <a:noAutofit/>
          </a:bodyPr>
          <a:lstStyle/>
          <a:p>
            <a:pPr marL="342900" marR="0" lvl="0" indent="-342900" algn="l" rtl="0">
              <a:lnSpc>
                <a:spcPct val="250000"/>
              </a:lnSpc>
              <a:spcBef>
                <a:spcPts val="0"/>
              </a:spcBef>
              <a:spcAft>
                <a:spcPts val="0"/>
              </a:spcAft>
              <a:buClr>
                <a:schemeClr val="dk1"/>
              </a:buClr>
              <a:buSzPts val="2000"/>
              <a:buFont typeface="Arial"/>
              <a:buChar char="•"/>
            </a:pPr>
            <a:r>
              <a:rPr lang="hi" sz="2000">
                <a:solidFill>
                  <a:schemeClr val="dk1"/>
                </a:solidFill>
                <a:latin typeface="Arial"/>
                <a:ea typeface="Arial"/>
                <a:cs typeface="Arial"/>
                <a:sym typeface="Arial"/>
              </a:rPr>
              <a:t>फ्रीस्टाइल .</a:t>
            </a:r>
            <a:endParaRPr/>
          </a:p>
        </p:txBody>
      </p:sp>
      <p:sp>
        <p:nvSpPr>
          <p:cNvPr id="210" name="Google Shape;210;p23"/>
          <p:cNvSpPr/>
          <p:nvPr/>
        </p:nvSpPr>
        <p:spPr>
          <a:xfrm>
            <a:off x="3335655" y="2028824"/>
            <a:ext cx="2568575" cy="508000"/>
          </a:xfrm>
          <a:prstGeom prst="rect">
            <a:avLst/>
          </a:prstGeom>
          <a:noFill/>
          <a:ln>
            <a:noFill/>
          </a:ln>
        </p:spPr>
        <p:txBody>
          <a:bodyPr spcFirstLastPara="1" wrap="square" lIns="0" tIns="0" rIns="0" bIns="0" anchor="b" anchorCtr="0">
            <a:noAutofit/>
          </a:bodyPr>
          <a:lstStyle/>
          <a:p>
            <a:pPr marL="342900" marR="0" lvl="0" indent="-342900" algn="l" rtl="0">
              <a:lnSpc>
                <a:spcPct val="250000"/>
              </a:lnSpc>
              <a:spcBef>
                <a:spcPts val="0"/>
              </a:spcBef>
              <a:spcAft>
                <a:spcPts val="0"/>
              </a:spcAft>
              <a:buClr>
                <a:schemeClr val="dk1"/>
              </a:buClr>
              <a:buSzPts val="2000"/>
              <a:buFont typeface="Arial"/>
              <a:buChar char="•"/>
            </a:pPr>
            <a:r>
              <a:rPr lang="hi" sz="2000">
                <a:solidFill>
                  <a:schemeClr val="dk1"/>
                </a:solidFill>
                <a:latin typeface="Arial"/>
                <a:ea typeface="Arial"/>
                <a:cs typeface="Arial"/>
                <a:sym typeface="Arial"/>
              </a:rPr>
              <a:t>बेक स्ट्रोक</a:t>
            </a:r>
            <a:endParaRPr sz="2000">
              <a:solidFill>
                <a:schemeClr val="dk1"/>
              </a:solidFill>
              <a:latin typeface="Arial"/>
              <a:ea typeface="Arial"/>
              <a:cs typeface="Arial"/>
              <a:sym typeface="Arial"/>
            </a:endParaRPr>
          </a:p>
        </p:txBody>
      </p:sp>
      <p:sp>
        <p:nvSpPr>
          <p:cNvPr id="211" name="Google Shape;211;p23"/>
          <p:cNvSpPr/>
          <p:nvPr/>
        </p:nvSpPr>
        <p:spPr>
          <a:xfrm>
            <a:off x="5904230" y="2028824"/>
            <a:ext cx="2729865" cy="494665"/>
          </a:xfrm>
          <a:prstGeom prst="rect">
            <a:avLst/>
          </a:prstGeom>
          <a:noFill/>
          <a:ln>
            <a:noFill/>
          </a:ln>
        </p:spPr>
        <p:txBody>
          <a:bodyPr spcFirstLastPara="1" wrap="square" lIns="0" tIns="0" rIns="0" bIns="0" anchor="b" anchorCtr="0">
            <a:noAutofit/>
          </a:bodyPr>
          <a:lstStyle/>
          <a:p>
            <a:pPr marL="342900" marR="0" lvl="0" indent="-342900" algn="ctr" rtl="0">
              <a:lnSpc>
                <a:spcPct val="250000"/>
              </a:lnSpc>
              <a:spcBef>
                <a:spcPts val="0"/>
              </a:spcBef>
              <a:spcAft>
                <a:spcPts val="0"/>
              </a:spcAft>
              <a:buClr>
                <a:schemeClr val="dk1"/>
              </a:buClr>
              <a:buSzPts val="2000"/>
              <a:buFont typeface="Arial"/>
              <a:buChar char="•"/>
            </a:pPr>
            <a:r>
              <a:rPr lang="hi" sz="2000">
                <a:solidFill>
                  <a:schemeClr val="dk1"/>
                </a:solidFill>
                <a:latin typeface="Arial"/>
                <a:ea typeface="Arial"/>
                <a:cs typeface="Arial"/>
                <a:sym typeface="Arial"/>
              </a:rPr>
              <a:t>ब्रेस्टस्ट्रोक .</a:t>
            </a:r>
            <a:endParaRPr/>
          </a:p>
        </p:txBody>
      </p:sp>
      <p:sp>
        <p:nvSpPr>
          <p:cNvPr id="212" name="Google Shape;212;p23"/>
          <p:cNvSpPr/>
          <p:nvPr/>
        </p:nvSpPr>
        <p:spPr>
          <a:xfrm>
            <a:off x="9296400" y="2028824"/>
            <a:ext cx="2607945" cy="494665"/>
          </a:xfrm>
          <a:prstGeom prst="rect">
            <a:avLst/>
          </a:prstGeom>
          <a:noFill/>
          <a:ln>
            <a:noFill/>
          </a:ln>
        </p:spPr>
        <p:txBody>
          <a:bodyPr spcFirstLastPara="1" wrap="square" lIns="0" tIns="0" rIns="0" bIns="0" anchor="b" anchorCtr="0">
            <a:noAutofit/>
          </a:bodyPr>
          <a:lstStyle/>
          <a:p>
            <a:pPr marL="342900" marR="0" lvl="0" indent="-342900" algn="l" rtl="0">
              <a:lnSpc>
                <a:spcPct val="250000"/>
              </a:lnSpc>
              <a:spcBef>
                <a:spcPts val="0"/>
              </a:spcBef>
              <a:spcAft>
                <a:spcPts val="0"/>
              </a:spcAft>
              <a:buClr>
                <a:schemeClr val="dk1"/>
              </a:buClr>
              <a:buSzPts val="2000"/>
              <a:buFont typeface="Arial"/>
              <a:buChar char="•"/>
            </a:pPr>
            <a:r>
              <a:rPr lang="hi" sz="2000">
                <a:solidFill>
                  <a:schemeClr val="dk1"/>
                </a:solidFill>
                <a:latin typeface="Arial"/>
                <a:ea typeface="Arial"/>
                <a:cs typeface="Arial"/>
                <a:sym typeface="Arial"/>
              </a:rPr>
              <a:t>बटरफ्लाई</a:t>
            </a:r>
            <a:endParaRPr sz="2000">
              <a:solidFill>
                <a:schemeClr val="dk1"/>
              </a:solidFill>
              <a:latin typeface="Arial"/>
              <a:ea typeface="Arial"/>
              <a:cs typeface="Arial"/>
              <a:sym typeface="Arial"/>
            </a:endParaRPr>
          </a:p>
        </p:txBody>
      </p:sp>
      <p:pic>
        <p:nvPicPr>
          <p:cNvPr id="213" name="Google Shape;213;p23" descr="Screenshot (9)"/>
          <p:cNvPicPr preferRelativeResize="0">
            <a:picLocks noGrp="1"/>
          </p:cNvPicPr>
          <p:nvPr>
            <p:ph type="body" idx="1"/>
          </p:nvPr>
        </p:nvPicPr>
        <p:blipFill rotWithShape="1">
          <a:blip r:embed="rId3">
            <a:alphaModFix/>
          </a:blip>
          <a:srcRect/>
          <a:stretch/>
        </p:blipFill>
        <p:spPr>
          <a:xfrm>
            <a:off x="3008630" y="2880359"/>
            <a:ext cx="2627630" cy="2773680"/>
          </a:xfrm>
          <a:prstGeom prst="rect">
            <a:avLst/>
          </a:prstGeom>
          <a:noFill/>
          <a:ln>
            <a:noFill/>
          </a:ln>
        </p:spPr>
      </p:pic>
      <p:pic>
        <p:nvPicPr>
          <p:cNvPr id="214" name="Google Shape;214;p23" descr="Screenshot (8)"/>
          <p:cNvPicPr preferRelativeResize="0">
            <a:picLocks noGrp="1"/>
          </p:cNvPicPr>
          <p:nvPr>
            <p:ph type="body" idx="2"/>
          </p:nvPr>
        </p:nvPicPr>
        <p:blipFill rotWithShape="1">
          <a:blip r:embed="rId4">
            <a:alphaModFix/>
          </a:blip>
          <a:srcRect/>
          <a:stretch/>
        </p:blipFill>
        <p:spPr>
          <a:xfrm>
            <a:off x="190500" y="2830829"/>
            <a:ext cx="2480310" cy="2765425"/>
          </a:xfrm>
          <a:prstGeom prst="rect">
            <a:avLst/>
          </a:prstGeom>
          <a:noFill/>
          <a:ln>
            <a:noFill/>
          </a:ln>
        </p:spPr>
      </p:pic>
      <p:pic>
        <p:nvPicPr>
          <p:cNvPr id="215" name="Google Shape;215;p23" descr="Screenshot (13)"/>
          <p:cNvPicPr preferRelativeResize="0"/>
          <p:nvPr/>
        </p:nvPicPr>
        <p:blipFill rotWithShape="1">
          <a:blip r:embed="rId5">
            <a:alphaModFix/>
          </a:blip>
          <a:srcRect/>
          <a:stretch/>
        </p:blipFill>
        <p:spPr>
          <a:xfrm>
            <a:off x="9104630" y="2804159"/>
            <a:ext cx="2780665" cy="2901950"/>
          </a:xfrm>
          <a:prstGeom prst="rect">
            <a:avLst/>
          </a:prstGeom>
          <a:noFill/>
          <a:ln>
            <a:noFill/>
          </a:ln>
        </p:spPr>
      </p:pic>
      <p:pic>
        <p:nvPicPr>
          <p:cNvPr id="216" name="Google Shape;216;p23" descr="Screenshot (12)"/>
          <p:cNvPicPr preferRelativeResize="0"/>
          <p:nvPr/>
        </p:nvPicPr>
        <p:blipFill rotWithShape="1">
          <a:blip r:embed="rId6">
            <a:alphaModFix/>
          </a:blip>
          <a:srcRect t="33523"/>
          <a:stretch/>
        </p:blipFill>
        <p:spPr>
          <a:xfrm>
            <a:off x="6094095" y="2677159"/>
            <a:ext cx="2705100" cy="2987040"/>
          </a:xfrm>
          <a:prstGeom prst="rect">
            <a:avLst/>
          </a:prstGeom>
          <a:noFill/>
          <a:ln>
            <a:noFill/>
          </a:ln>
        </p:spPr>
      </p:pic>
      <p:pic>
        <p:nvPicPr>
          <p:cNvPr id="217" name="Google Shape;217;p23" descr="C:\Users\Acer\Downloads\WhatsApp Image 2025-09-04 at 17.24.38 (1).jpeg"/>
          <p:cNvPicPr preferRelativeResize="0"/>
          <p:nvPr/>
        </p:nvPicPr>
        <p:blipFill rotWithShape="1">
          <a:blip r:embed="rId7">
            <a:alphaModFix/>
          </a:blip>
          <a:srcRect/>
          <a:stretch/>
        </p:blipFill>
        <p:spPr>
          <a:xfrm>
            <a:off x="228600" y="228600"/>
            <a:ext cx="1066800" cy="838200"/>
          </a:xfrm>
          <a:prstGeom prst="rect">
            <a:avLst/>
          </a:prstGeom>
          <a:noFill/>
          <a:ln>
            <a:noFill/>
          </a:ln>
        </p:spPr>
      </p:pic>
      <p:pic>
        <p:nvPicPr>
          <p:cNvPr id="218" name="Google Shape;218;p23" descr="C:\Users\Acer\Downloads\WhatsApp Image 2025-09-04 at 17.24.38 (3).jpeg"/>
          <p:cNvPicPr preferRelativeResize="0"/>
          <p:nvPr/>
        </p:nvPicPr>
        <p:blipFill rotWithShape="1">
          <a:blip r:embed="rId8">
            <a:alphaModFix/>
          </a:blip>
          <a:srcRect/>
          <a:stretch/>
        </p:blipFill>
        <p:spPr>
          <a:xfrm>
            <a:off x="10896600" y="228600"/>
            <a:ext cx="979170" cy="838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4"/>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24"/>
          <p:cNvSpPr txBox="1">
            <a:spLocks noGrp="1"/>
          </p:cNvSpPr>
          <p:nvPr>
            <p:ph type="title"/>
          </p:nvPr>
        </p:nvSpPr>
        <p:spPr>
          <a:xfrm>
            <a:off x="609600" y="1752600"/>
            <a:ext cx="5029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000"/>
              <a:buFont typeface="Arial"/>
              <a:buNone/>
            </a:pPr>
            <a:r>
              <a:rPr lang="hi" sz="4000" b="1" u="sng">
                <a:solidFill>
                  <a:srgbClr val="FF0000"/>
                </a:solidFill>
                <a:latin typeface="Arial"/>
                <a:ea typeface="Arial"/>
                <a:cs typeface="Arial"/>
                <a:sym typeface="Arial"/>
              </a:rPr>
              <a:t>पानी के नीचे तैरना</a:t>
            </a:r>
            <a:endParaRPr/>
          </a:p>
        </p:txBody>
      </p:sp>
      <p:sp>
        <p:nvSpPr>
          <p:cNvPr id="225" name="Google Shape;225;p24"/>
          <p:cNvSpPr txBox="1">
            <a:spLocks noGrp="1"/>
          </p:cNvSpPr>
          <p:nvPr>
            <p:ph type="body" idx="1"/>
          </p:nvPr>
        </p:nvSpPr>
        <p:spPr>
          <a:xfrm>
            <a:off x="6019800" y="1219200"/>
            <a:ext cx="5715000" cy="5410201"/>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60000"/>
              </a:lnSpc>
              <a:spcBef>
                <a:spcPts val="0"/>
              </a:spcBef>
              <a:spcAft>
                <a:spcPts val="0"/>
              </a:spcAft>
              <a:buClr>
                <a:schemeClr val="dk1"/>
              </a:buClr>
              <a:buSzPts val="2400"/>
              <a:buChar char="•"/>
            </a:pPr>
            <a:r>
              <a:rPr lang="hi" sz="2400">
                <a:latin typeface="Open Sans"/>
                <a:ea typeface="Open Sans"/>
                <a:cs typeface="Open Sans"/>
                <a:sym typeface="Open Sans"/>
              </a:rPr>
              <a:t>पानी के अंदर तैरना सीखना एक महत्वपूर्ण कौशल है।</a:t>
            </a:r>
            <a:endParaRPr/>
          </a:p>
          <a:p>
            <a:pPr marL="342900" lvl="0" indent="-342900" algn="l" rtl="0">
              <a:lnSpc>
                <a:spcPct val="160000"/>
              </a:lnSpc>
              <a:spcBef>
                <a:spcPts val="480"/>
              </a:spcBef>
              <a:spcAft>
                <a:spcPts val="0"/>
              </a:spcAft>
              <a:buClr>
                <a:schemeClr val="dk1"/>
              </a:buClr>
              <a:buSzPts val="2400"/>
              <a:buChar char="•"/>
            </a:pPr>
            <a:r>
              <a:rPr lang="hi" sz="2400">
                <a:latin typeface="Open Sans"/>
                <a:ea typeface="Open Sans"/>
                <a:cs typeface="Open Sans"/>
                <a:sym typeface="Open Sans"/>
              </a:rPr>
              <a:t>यह पानी में आत्मविश्वास, सांस रोकने की तकनीक, पानी में आराम और पानी में शरीर की गति के बारे में जागरूकता विकसित करने में मदद कर सकता है।</a:t>
            </a:r>
            <a:endParaRPr/>
          </a:p>
          <a:p>
            <a:pPr marL="342900" lvl="0" indent="-342900" algn="l" rtl="0">
              <a:lnSpc>
                <a:spcPct val="160000"/>
              </a:lnSpc>
              <a:spcBef>
                <a:spcPts val="480"/>
              </a:spcBef>
              <a:spcAft>
                <a:spcPts val="0"/>
              </a:spcAft>
              <a:buClr>
                <a:schemeClr val="dk1"/>
              </a:buClr>
              <a:buSzPts val="2400"/>
              <a:buChar char="•"/>
            </a:pPr>
            <a:r>
              <a:rPr lang="hi" sz="2400">
                <a:latin typeface="Open Sans"/>
                <a:ea typeface="Open Sans"/>
                <a:cs typeface="Open Sans"/>
                <a:sym typeface="Open Sans"/>
              </a:rPr>
              <a:t>यह प्रतिस्पर्धी तैराकों को उनके गोता/ डाईव और मोड़/टर्न के साथ प्राप्त दूरी में सुधार करने में मदद करता है </a:t>
            </a:r>
            <a:r>
              <a:rPr lang="hi" sz="1800">
                <a:latin typeface="Open Sans"/>
                <a:ea typeface="Open Sans"/>
                <a:cs typeface="Open Sans"/>
                <a:sym typeface="Open Sans"/>
              </a:rPr>
              <a:t>।</a:t>
            </a:r>
            <a:endParaRPr/>
          </a:p>
        </p:txBody>
      </p:sp>
      <p:sp>
        <p:nvSpPr>
          <p:cNvPr id="226" name="Google Shape;226;p24"/>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7" name="Google Shape;227;p24" descr="C:\Users\Acer\Downloads\WhatsApp Image 2025-09-04 at 17.24.38 (1).jpeg"/>
          <p:cNvPicPr preferRelativeResize="0"/>
          <p:nvPr/>
        </p:nvPicPr>
        <p:blipFill rotWithShape="1">
          <a:blip r:embed="rId3">
            <a:alphaModFix/>
          </a:blip>
          <a:srcRect/>
          <a:stretch/>
        </p:blipFill>
        <p:spPr>
          <a:xfrm>
            <a:off x="228600" y="152400"/>
            <a:ext cx="1066800" cy="838200"/>
          </a:xfrm>
          <a:prstGeom prst="rect">
            <a:avLst/>
          </a:prstGeom>
          <a:noFill/>
          <a:ln>
            <a:noFill/>
          </a:ln>
        </p:spPr>
      </p:pic>
      <p:pic>
        <p:nvPicPr>
          <p:cNvPr id="228" name="Google Shape;228;p24" descr="C:\Users\Acer\Downloads\WhatsApp Image 2025-09-04 at 17.24.38 (3).jpeg"/>
          <p:cNvPicPr preferRelativeResize="0"/>
          <p:nvPr/>
        </p:nvPicPr>
        <p:blipFill rotWithShape="1">
          <a:blip r:embed="rId4">
            <a:alphaModFix/>
          </a:blip>
          <a:srcRect/>
          <a:stretch/>
        </p:blipFill>
        <p:spPr>
          <a:xfrm>
            <a:off x="10896600" y="228600"/>
            <a:ext cx="979170" cy="838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25"/>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35" name="Google Shape;235;p2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36" name="Google Shape;236;p25"/>
          <p:cNvSpPr txBox="1">
            <a:spLocks noGrp="1"/>
          </p:cNvSpPr>
          <p:nvPr>
            <p:ph type="body" idx="1"/>
          </p:nvPr>
        </p:nvSpPr>
        <p:spPr>
          <a:xfrm>
            <a:off x="5867400" y="1295400"/>
            <a:ext cx="5867400" cy="48768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2800"/>
              <a:buNone/>
            </a:pPr>
            <a:r>
              <a:rPr lang="hi" sz="2800" b="1">
                <a:latin typeface="Open Sans"/>
                <a:ea typeface="Open Sans"/>
                <a:cs typeface="Open Sans"/>
                <a:sym typeface="Open Sans"/>
              </a:rPr>
              <a:t>यदि आप पानी में प्रवेश करते हैं तो निम्नलिखित बातों का ध्यान रखना चाहिए :-</a:t>
            </a:r>
            <a:endParaRPr/>
          </a:p>
          <a:p>
            <a:pPr marL="342900" lvl="0" indent="-342900" algn="l" rtl="0">
              <a:lnSpc>
                <a:spcPct val="150000"/>
              </a:lnSpc>
              <a:spcBef>
                <a:spcPts val="480"/>
              </a:spcBef>
              <a:spcAft>
                <a:spcPts val="0"/>
              </a:spcAft>
              <a:buClr>
                <a:schemeClr val="dk1"/>
              </a:buClr>
              <a:buSzPts val="2400"/>
              <a:buChar char="•"/>
            </a:pPr>
            <a:r>
              <a:rPr lang="hi" sz="2400">
                <a:latin typeface="Open Sans"/>
                <a:ea typeface="Open Sans"/>
                <a:cs typeface="Open Sans"/>
                <a:sym typeface="Open Sans"/>
              </a:rPr>
              <a:t>पानी और पानी के नीचे की वस्तुओं से खतरे</a:t>
            </a:r>
            <a:endParaRPr/>
          </a:p>
          <a:p>
            <a:pPr marL="342900" lvl="0" indent="-342900" algn="l" rtl="0">
              <a:lnSpc>
                <a:spcPct val="150000"/>
              </a:lnSpc>
              <a:spcBef>
                <a:spcPts val="480"/>
              </a:spcBef>
              <a:spcAft>
                <a:spcPts val="0"/>
              </a:spcAft>
              <a:buClr>
                <a:schemeClr val="dk1"/>
              </a:buClr>
              <a:buSzPts val="2400"/>
              <a:buChar char="•"/>
            </a:pPr>
            <a:r>
              <a:rPr lang="hi" sz="2400">
                <a:latin typeface="Open Sans"/>
                <a:ea typeface="Open Sans"/>
                <a:cs typeface="Open Sans"/>
                <a:sym typeface="Open Sans"/>
              </a:rPr>
              <a:t>पानी में मौजूद अन्य लोग/विक्टिम घबराकर बचावकर्ता को पकड़ सकते हैं।</a:t>
            </a:r>
            <a:endParaRPr/>
          </a:p>
        </p:txBody>
      </p:sp>
      <p:sp>
        <p:nvSpPr>
          <p:cNvPr id="237" name="Google Shape;237;p25"/>
          <p:cNvSpPr txBox="1">
            <a:spLocks noGrp="1"/>
          </p:cNvSpPr>
          <p:nvPr>
            <p:ph type="title"/>
          </p:nvPr>
        </p:nvSpPr>
        <p:spPr>
          <a:xfrm>
            <a:off x="1219200" y="1676400"/>
            <a:ext cx="38100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0000"/>
              </a:buClr>
              <a:buSzPct val="100000"/>
              <a:buFont typeface="Open Sans"/>
              <a:buNone/>
            </a:pPr>
            <a:r>
              <a:rPr lang="hi" sz="4000" b="1" u="sng">
                <a:solidFill>
                  <a:srgbClr val="FF0000"/>
                </a:solidFill>
                <a:latin typeface="Open Sans"/>
                <a:ea typeface="Open Sans"/>
                <a:cs typeface="Open Sans"/>
                <a:sym typeface="Open Sans"/>
              </a:rPr>
              <a:t>आत्म-बचाव तैराकी</a:t>
            </a:r>
            <a:endParaRPr/>
          </a:p>
        </p:txBody>
      </p:sp>
      <p:pic>
        <p:nvPicPr>
          <p:cNvPr id="238" name="Google Shape;238;p25" descr="C:\Users\Acer\Downloads\WhatsApp Image 2025-09-04 at 17.24.38 (3).jpeg"/>
          <p:cNvPicPr preferRelativeResize="0"/>
          <p:nvPr/>
        </p:nvPicPr>
        <p:blipFill rotWithShape="1">
          <a:blip r:embed="rId3">
            <a:alphaModFix/>
          </a:blip>
          <a:srcRect/>
          <a:stretch/>
        </p:blipFill>
        <p:spPr>
          <a:xfrm>
            <a:off x="10896600" y="228600"/>
            <a:ext cx="979170" cy="838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6"/>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26"/>
          <p:cNvSpPr/>
          <p:nvPr/>
        </p:nvSpPr>
        <p:spPr>
          <a:xfrm>
            <a:off x="76200" y="1524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45" name="Google Shape;245;p26"/>
          <p:cNvSpPr/>
          <p:nvPr/>
        </p:nvSpPr>
        <p:spPr>
          <a:xfrm>
            <a:off x="5943600" y="3352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46" name="Google Shape;246;p26"/>
          <p:cNvSpPr txBox="1">
            <a:spLocks noGrp="1"/>
          </p:cNvSpPr>
          <p:nvPr>
            <p:ph type="body" idx="1"/>
          </p:nvPr>
        </p:nvSpPr>
        <p:spPr>
          <a:xfrm>
            <a:off x="6350000" y="1333500"/>
            <a:ext cx="5384800" cy="51816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2800"/>
              <a:buNone/>
            </a:pPr>
            <a:r>
              <a:rPr lang="hi" sz="2800" b="1">
                <a:latin typeface="Open Sans"/>
                <a:ea typeface="Open Sans"/>
                <a:cs typeface="Open Sans"/>
                <a:sym typeface="Open Sans"/>
              </a:rPr>
              <a:t>बहते पानी में तैरना बेहद खतरनाक है। हालाँकि, अगर आप खुद को पानी में पाते हैं, तो आपको निम्नलिखित तकनीकों का उपयोग करके आत्म-बचाव का प्रयास करना चाहिए :</a:t>
            </a:r>
            <a:endParaRPr/>
          </a:p>
          <a:p>
            <a:pPr marL="342900" lvl="0" indent="-342900" algn="l" rtl="0">
              <a:lnSpc>
                <a:spcPct val="250000"/>
              </a:lnSpc>
              <a:spcBef>
                <a:spcPts val="480"/>
              </a:spcBef>
              <a:spcAft>
                <a:spcPts val="0"/>
              </a:spcAft>
              <a:buClr>
                <a:schemeClr val="dk1"/>
              </a:buClr>
              <a:buSzPts val="2400"/>
              <a:buChar char="•"/>
            </a:pPr>
            <a:r>
              <a:rPr lang="hi" sz="2400">
                <a:latin typeface="Open Sans"/>
                <a:ea typeface="Open Sans"/>
                <a:cs typeface="Open Sans"/>
                <a:sym typeface="Open Sans"/>
              </a:rPr>
              <a:t>रक्षात्मक/डिफेंसिव तैराकी</a:t>
            </a:r>
            <a:endParaRPr/>
          </a:p>
          <a:p>
            <a:pPr marL="342900" lvl="0" indent="-342900" algn="l" rtl="0">
              <a:lnSpc>
                <a:spcPct val="250000"/>
              </a:lnSpc>
              <a:spcBef>
                <a:spcPts val="480"/>
              </a:spcBef>
              <a:spcAft>
                <a:spcPts val="0"/>
              </a:spcAft>
              <a:buClr>
                <a:schemeClr val="dk1"/>
              </a:buClr>
              <a:buSzPts val="2400"/>
              <a:buChar char="•"/>
            </a:pPr>
            <a:r>
              <a:rPr lang="hi" sz="2400">
                <a:latin typeface="Open Sans"/>
                <a:ea typeface="Open Sans"/>
                <a:cs typeface="Open Sans"/>
                <a:sym typeface="Open Sans"/>
              </a:rPr>
              <a:t>आक्रामक/अग्ग्रेसिवे तैराकी</a:t>
            </a:r>
            <a:endParaRPr/>
          </a:p>
        </p:txBody>
      </p:sp>
      <p:sp>
        <p:nvSpPr>
          <p:cNvPr id="247" name="Google Shape;247;p26"/>
          <p:cNvSpPr txBox="1">
            <a:spLocks noGrp="1"/>
          </p:cNvSpPr>
          <p:nvPr>
            <p:ph type="title"/>
          </p:nvPr>
        </p:nvSpPr>
        <p:spPr>
          <a:xfrm>
            <a:off x="609600" y="1219200"/>
            <a:ext cx="5181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000"/>
              <a:buFont typeface="Open Sans"/>
              <a:buNone/>
            </a:pPr>
            <a:r>
              <a:rPr lang="hi" sz="4000" b="1" u="sng">
                <a:solidFill>
                  <a:srgbClr val="FF0000"/>
                </a:solidFill>
                <a:latin typeface="Open Sans"/>
                <a:ea typeface="Open Sans"/>
                <a:cs typeface="Open Sans"/>
                <a:sym typeface="Open Sans"/>
              </a:rPr>
              <a:t>आत्म-बचाव तैराकी</a:t>
            </a:r>
            <a:endParaRPr/>
          </a:p>
        </p:txBody>
      </p:sp>
      <p:pic>
        <p:nvPicPr>
          <p:cNvPr id="248" name="Google Shape;248;p26" descr="Screenshot (16)"/>
          <p:cNvPicPr preferRelativeResize="0">
            <a:picLocks noGrp="1"/>
          </p:cNvPicPr>
          <p:nvPr>
            <p:ph type="body" idx="2"/>
          </p:nvPr>
        </p:nvPicPr>
        <p:blipFill rotWithShape="1">
          <a:blip r:embed="rId3">
            <a:alphaModFix/>
          </a:blip>
          <a:srcRect/>
          <a:stretch/>
        </p:blipFill>
        <p:spPr>
          <a:xfrm>
            <a:off x="990600" y="3429000"/>
            <a:ext cx="4293235" cy="2590800"/>
          </a:xfrm>
          <a:prstGeom prst="rect">
            <a:avLst/>
          </a:prstGeom>
          <a:noFill/>
          <a:ln>
            <a:noFill/>
          </a:ln>
        </p:spPr>
      </p:pic>
      <p:pic>
        <p:nvPicPr>
          <p:cNvPr id="249" name="Google Shape;249;p26" descr="C:\Users\Acer\Downloads\WhatsApp Image 2025-09-04 at 17.24.38 (3).jpeg"/>
          <p:cNvPicPr preferRelativeResize="0"/>
          <p:nvPr/>
        </p:nvPicPr>
        <p:blipFill rotWithShape="1">
          <a:blip r:embed="rId4">
            <a:alphaModFix/>
          </a:blip>
          <a:srcRect/>
          <a:stretch/>
        </p:blipFill>
        <p:spPr>
          <a:xfrm>
            <a:off x="10896600" y="228600"/>
            <a:ext cx="979170" cy="838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7"/>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27"/>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56" name="Google Shape;256;p2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57" name="Google Shape;257;p27"/>
          <p:cNvSpPr txBox="1">
            <a:spLocks noGrp="1"/>
          </p:cNvSpPr>
          <p:nvPr>
            <p:ph type="title"/>
          </p:nvPr>
        </p:nvSpPr>
        <p:spPr>
          <a:xfrm>
            <a:off x="609600" y="1524000"/>
            <a:ext cx="5029200" cy="1752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000"/>
              <a:buFont typeface="Open Sans"/>
              <a:buNone/>
            </a:pPr>
            <a:r>
              <a:rPr lang="hi" sz="4000" b="1" u="sng">
                <a:solidFill>
                  <a:srgbClr val="FF0000"/>
                </a:solidFill>
                <a:latin typeface="Open Sans"/>
                <a:ea typeface="Open Sans"/>
                <a:cs typeface="Open Sans"/>
                <a:sym typeface="Open Sans"/>
              </a:rPr>
              <a:t>आत्म-बचाव तैराकी</a:t>
            </a:r>
            <a:endParaRPr/>
          </a:p>
        </p:txBody>
      </p:sp>
      <p:pic>
        <p:nvPicPr>
          <p:cNvPr id="258" name="Google Shape;258;p27" descr="Screenshot (17)"/>
          <p:cNvPicPr preferRelativeResize="0">
            <a:picLocks noGrp="1"/>
          </p:cNvPicPr>
          <p:nvPr>
            <p:ph type="body" idx="2"/>
          </p:nvPr>
        </p:nvPicPr>
        <p:blipFill rotWithShape="1">
          <a:blip r:embed="rId3">
            <a:alphaModFix/>
          </a:blip>
          <a:srcRect/>
          <a:stretch/>
        </p:blipFill>
        <p:spPr>
          <a:xfrm>
            <a:off x="6539865" y="1616076"/>
            <a:ext cx="5118735" cy="4526280"/>
          </a:xfrm>
          <a:prstGeom prst="rect">
            <a:avLst/>
          </a:prstGeom>
          <a:noFill/>
          <a:ln>
            <a:noFill/>
          </a:ln>
        </p:spPr>
      </p:pic>
      <p:pic>
        <p:nvPicPr>
          <p:cNvPr id="259" name="Google Shape;259;p27" descr="C:\Users\Acer\Downloads\WhatsApp Image 2025-09-04 at 17.24.38 (1).jpeg"/>
          <p:cNvPicPr preferRelativeResize="0"/>
          <p:nvPr/>
        </p:nvPicPr>
        <p:blipFill rotWithShape="1">
          <a:blip r:embed="rId4">
            <a:alphaModFix/>
          </a:blip>
          <a:srcRect/>
          <a:stretch/>
        </p:blipFill>
        <p:spPr>
          <a:xfrm>
            <a:off x="228600" y="228600"/>
            <a:ext cx="1066800" cy="838200"/>
          </a:xfrm>
          <a:prstGeom prst="rect">
            <a:avLst/>
          </a:prstGeom>
          <a:noFill/>
          <a:ln>
            <a:noFill/>
          </a:ln>
        </p:spPr>
      </p:pic>
      <p:pic>
        <p:nvPicPr>
          <p:cNvPr id="260" name="Google Shape;260;p27" descr="C:\Users\Acer\Downloads\WhatsApp Image 2025-09-04 at 17.24.38 (3).jpeg"/>
          <p:cNvPicPr preferRelativeResize="0"/>
          <p:nvPr/>
        </p:nvPicPr>
        <p:blipFill rotWithShape="1">
          <a:blip r:embed="rId5">
            <a:alphaModFix/>
          </a:blip>
          <a:srcRect/>
          <a:stretch/>
        </p:blipFill>
        <p:spPr>
          <a:xfrm>
            <a:off x="10896600" y="228600"/>
            <a:ext cx="979170" cy="838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8"/>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28"/>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7" name="Google Shape;267;p2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68" name="Google Shape;268;p28"/>
          <p:cNvSpPr txBox="1">
            <a:spLocks noGrp="1"/>
          </p:cNvSpPr>
          <p:nvPr>
            <p:ph type="body" idx="1"/>
          </p:nvPr>
        </p:nvSpPr>
        <p:spPr>
          <a:xfrm>
            <a:off x="6096000" y="990600"/>
            <a:ext cx="5638800" cy="54102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2800"/>
              <a:buNone/>
            </a:pPr>
            <a:r>
              <a:rPr lang="hi" sz="2800" b="1">
                <a:latin typeface="Open Sans"/>
                <a:ea typeface="Open Sans"/>
                <a:cs typeface="Open Sans"/>
                <a:sym typeface="Open Sans"/>
              </a:rPr>
              <a:t>गहरे पानी में जीवित रहना निम्नलिखित का उपयोग करने की क्षमता पर निर्भर करता है: :-</a:t>
            </a:r>
            <a:endParaRPr/>
          </a:p>
          <a:p>
            <a:pPr marL="342900" lvl="0" indent="-342900" algn="l" rtl="0">
              <a:lnSpc>
                <a:spcPct val="150000"/>
              </a:lnSpc>
              <a:spcBef>
                <a:spcPts val="560"/>
              </a:spcBef>
              <a:spcAft>
                <a:spcPts val="0"/>
              </a:spcAft>
              <a:buClr>
                <a:schemeClr val="dk1"/>
              </a:buClr>
              <a:buSzPts val="2800"/>
              <a:buChar char="•"/>
            </a:pPr>
            <a:r>
              <a:rPr lang="hi" sz="2800">
                <a:latin typeface="Open Sans"/>
                <a:ea typeface="Open Sans"/>
                <a:cs typeface="Open Sans"/>
                <a:sym typeface="Open Sans"/>
              </a:rPr>
              <a:t>ज्ञान</a:t>
            </a:r>
            <a:endParaRPr/>
          </a:p>
          <a:p>
            <a:pPr marL="342900" lvl="0" indent="-342900" algn="l" rtl="0">
              <a:lnSpc>
                <a:spcPct val="150000"/>
              </a:lnSpc>
              <a:spcBef>
                <a:spcPts val="560"/>
              </a:spcBef>
              <a:spcAft>
                <a:spcPts val="0"/>
              </a:spcAft>
              <a:buClr>
                <a:schemeClr val="dk1"/>
              </a:buClr>
              <a:buSzPts val="2800"/>
              <a:buChar char="•"/>
            </a:pPr>
            <a:r>
              <a:rPr lang="hi" sz="2800">
                <a:latin typeface="Open Sans"/>
                <a:ea typeface="Open Sans"/>
                <a:cs typeface="Open Sans"/>
                <a:sym typeface="Open Sans"/>
              </a:rPr>
              <a:t>जजमेंट</a:t>
            </a:r>
            <a:endParaRPr sz="2800">
              <a:latin typeface="Open Sans"/>
              <a:ea typeface="Open Sans"/>
              <a:cs typeface="Open Sans"/>
              <a:sym typeface="Open Sans"/>
            </a:endParaRPr>
          </a:p>
          <a:p>
            <a:pPr marL="342900" lvl="0" indent="-342900" algn="l" rtl="0">
              <a:lnSpc>
                <a:spcPct val="150000"/>
              </a:lnSpc>
              <a:spcBef>
                <a:spcPts val="560"/>
              </a:spcBef>
              <a:spcAft>
                <a:spcPts val="0"/>
              </a:spcAft>
              <a:buClr>
                <a:schemeClr val="dk1"/>
              </a:buClr>
              <a:buSzPts val="2800"/>
              <a:buChar char="•"/>
            </a:pPr>
            <a:r>
              <a:rPr lang="hi" sz="2800">
                <a:latin typeface="Open Sans"/>
                <a:ea typeface="Open Sans"/>
                <a:cs typeface="Open Sans"/>
                <a:sym typeface="Open Sans"/>
              </a:rPr>
              <a:t>स्किल/कौशल</a:t>
            </a:r>
            <a:endParaRPr/>
          </a:p>
          <a:p>
            <a:pPr marL="342900" lvl="0" indent="-342900" algn="l" rtl="0">
              <a:lnSpc>
                <a:spcPct val="150000"/>
              </a:lnSpc>
              <a:spcBef>
                <a:spcPts val="560"/>
              </a:spcBef>
              <a:spcAft>
                <a:spcPts val="0"/>
              </a:spcAft>
              <a:buClr>
                <a:schemeClr val="dk1"/>
              </a:buClr>
              <a:buSzPts val="2800"/>
              <a:buChar char="•"/>
            </a:pPr>
            <a:r>
              <a:rPr lang="hi" sz="2800">
                <a:latin typeface="Open Sans"/>
                <a:ea typeface="Open Sans"/>
                <a:cs typeface="Open Sans"/>
                <a:sym typeface="Open Sans"/>
              </a:rPr>
              <a:t>फिटनेस</a:t>
            </a:r>
            <a:endParaRPr sz="2400">
              <a:latin typeface="Open Sans"/>
              <a:ea typeface="Open Sans"/>
              <a:cs typeface="Open Sans"/>
              <a:sym typeface="Open Sans"/>
            </a:endParaRPr>
          </a:p>
        </p:txBody>
      </p:sp>
      <p:pic>
        <p:nvPicPr>
          <p:cNvPr id="269" name="Google Shape;269;p28" descr="C:\Users\Acer\Downloads\WhatsApp Image 2025-09-04 at 17.24.38 (1).jpeg"/>
          <p:cNvPicPr preferRelativeResize="0"/>
          <p:nvPr/>
        </p:nvPicPr>
        <p:blipFill rotWithShape="1">
          <a:blip r:embed="rId3">
            <a:alphaModFix/>
          </a:blip>
          <a:srcRect/>
          <a:stretch/>
        </p:blipFill>
        <p:spPr>
          <a:xfrm>
            <a:off x="228600" y="228600"/>
            <a:ext cx="1066800" cy="838200"/>
          </a:xfrm>
          <a:prstGeom prst="rect">
            <a:avLst/>
          </a:prstGeom>
          <a:noFill/>
          <a:ln>
            <a:noFill/>
          </a:ln>
        </p:spPr>
      </p:pic>
      <p:pic>
        <p:nvPicPr>
          <p:cNvPr id="270" name="Google Shape;270;p28" descr="C:\Users\Acer\Downloads\WhatsApp Image 2025-09-04 at 17.24.38 (3).jpeg"/>
          <p:cNvPicPr preferRelativeResize="0"/>
          <p:nvPr/>
        </p:nvPicPr>
        <p:blipFill rotWithShape="1">
          <a:blip r:embed="rId4">
            <a:alphaModFix/>
          </a:blip>
          <a:srcRect/>
          <a:stretch/>
        </p:blipFill>
        <p:spPr>
          <a:xfrm>
            <a:off x="10896600" y="228600"/>
            <a:ext cx="979170" cy="838200"/>
          </a:xfrm>
          <a:prstGeom prst="rect">
            <a:avLst/>
          </a:prstGeom>
          <a:noFill/>
          <a:ln>
            <a:noFill/>
          </a:ln>
        </p:spPr>
      </p:pic>
      <p:sp>
        <p:nvSpPr>
          <p:cNvPr id="271" name="Google Shape;271;p28"/>
          <p:cNvSpPr txBox="1"/>
          <p:nvPr/>
        </p:nvSpPr>
        <p:spPr>
          <a:xfrm>
            <a:off x="228600" y="1676400"/>
            <a:ext cx="533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SzPts val="3600"/>
              <a:buFont typeface="Open Sans"/>
              <a:buNone/>
            </a:pPr>
            <a:r>
              <a:rPr lang="hi" sz="3600" b="1" u="sng">
                <a:solidFill>
                  <a:srgbClr val="FF0000"/>
                </a:solidFill>
                <a:latin typeface="Open Sans"/>
                <a:ea typeface="Open Sans"/>
                <a:cs typeface="Open Sans"/>
                <a:sym typeface="Open Sans"/>
              </a:rPr>
              <a:t>सर्वाइवल/ उत्तरजीविता रणनीतियाँ और तकनीकें</a:t>
            </a:r>
            <a:endParaRPr sz="3600" b="1" u="sng">
              <a:solidFill>
                <a:srgbClr val="FF0000"/>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9"/>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29"/>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78" name="Google Shape;278;p29"/>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79" name="Google Shape;279;p29"/>
          <p:cNvSpPr txBox="1">
            <a:spLocks noGrp="1"/>
          </p:cNvSpPr>
          <p:nvPr>
            <p:ph type="body" idx="1"/>
          </p:nvPr>
        </p:nvSpPr>
        <p:spPr>
          <a:xfrm>
            <a:off x="6096000" y="1219200"/>
            <a:ext cx="5638800" cy="5334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2800"/>
              <a:buNone/>
            </a:pPr>
            <a:r>
              <a:rPr lang="hi" sz="2800" b="1">
                <a:latin typeface="Open Sans"/>
                <a:ea typeface="Open Sans"/>
                <a:cs typeface="Open Sans"/>
                <a:sym typeface="Open Sans"/>
              </a:rPr>
              <a:t>जीवित रहने की स्थिति में तैराकों को शांत रहना चाहिए और निम्नलिखित बातों पर विचार करना चाहिए :-</a:t>
            </a:r>
            <a:endParaRPr/>
          </a:p>
          <a:p>
            <a:pPr marL="342900" lvl="0" indent="-342900" algn="l" rtl="0">
              <a:lnSpc>
                <a:spcPct val="150000"/>
              </a:lnSpc>
              <a:spcBef>
                <a:spcPts val="560"/>
              </a:spcBef>
              <a:spcAft>
                <a:spcPts val="0"/>
              </a:spcAft>
              <a:buClr>
                <a:schemeClr val="dk1"/>
              </a:buClr>
              <a:buSzPts val="2800"/>
              <a:buChar char="•"/>
            </a:pPr>
            <a:r>
              <a:rPr lang="hi" sz="2800">
                <a:latin typeface="Open Sans"/>
                <a:ea typeface="Open Sans"/>
                <a:cs typeface="Open Sans"/>
                <a:sym typeface="Open Sans"/>
              </a:rPr>
              <a:t>हवाएँ, प्रवाह की तेजी, दूरी, तैरने की क्षमता, किनारे पर किसी के मदद के लिए आने की संभावना। </a:t>
            </a:r>
            <a:endParaRPr sz="2800">
              <a:latin typeface="Open Sans"/>
              <a:ea typeface="Open Sans"/>
              <a:cs typeface="Open Sans"/>
              <a:sym typeface="Open Sans"/>
            </a:endParaRPr>
          </a:p>
          <a:p>
            <a:pPr marL="342900" lvl="0" indent="-342900" algn="l" rtl="0">
              <a:lnSpc>
                <a:spcPct val="150000"/>
              </a:lnSpc>
              <a:spcBef>
                <a:spcPts val="560"/>
              </a:spcBef>
              <a:spcAft>
                <a:spcPts val="0"/>
              </a:spcAft>
              <a:buClr>
                <a:schemeClr val="dk1"/>
              </a:buClr>
              <a:buSzPts val="2800"/>
              <a:buChar char="•"/>
            </a:pPr>
            <a:r>
              <a:rPr lang="hi" sz="2800">
                <a:latin typeface="Open Sans"/>
                <a:ea typeface="Open Sans"/>
                <a:cs typeface="Open Sans"/>
                <a:sym typeface="Open Sans"/>
              </a:rPr>
              <a:t>मौसम, वायु और तापमान।</a:t>
            </a:r>
            <a:endParaRPr/>
          </a:p>
        </p:txBody>
      </p:sp>
      <p:sp>
        <p:nvSpPr>
          <p:cNvPr id="280" name="Google Shape;280;p29"/>
          <p:cNvSpPr txBox="1">
            <a:spLocks noGrp="1"/>
          </p:cNvSpPr>
          <p:nvPr>
            <p:ph type="title"/>
          </p:nvPr>
        </p:nvSpPr>
        <p:spPr>
          <a:xfrm>
            <a:off x="228600" y="1676400"/>
            <a:ext cx="533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600"/>
              <a:buFont typeface="Open Sans"/>
              <a:buNone/>
            </a:pPr>
            <a:r>
              <a:rPr lang="hi" sz="3600" b="1" u="sng">
                <a:solidFill>
                  <a:srgbClr val="FF0000"/>
                </a:solidFill>
                <a:latin typeface="Open Sans"/>
                <a:ea typeface="Open Sans"/>
                <a:cs typeface="Open Sans"/>
                <a:sym typeface="Open Sans"/>
              </a:rPr>
              <a:t>सर्वाइवल/ उत्तरजीविता रणनीतियाँ और तकनीकें</a:t>
            </a:r>
            <a:endParaRPr sz="3600" b="1" u="sng">
              <a:solidFill>
                <a:srgbClr val="FF0000"/>
              </a:solidFill>
              <a:latin typeface="Open Sans"/>
              <a:ea typeface="Open Sans"/>
              <a:cs typeface="Open Sans"/>
              <a:sym typeface="Open Sans"/>
            </a:endParaRPr>
          </a:p>
        </p:txBody>
      </p:sp>
      <p:pic>
        <p:nvPicPr>
          <p:cNvPr id="281" name="Google Shape;281;p29" descr="C:\Users\Acer\Downloads\WhatsApp Image 2025-09-04 at 17.24.38 (1).jpeg"/>
          <p:cNvPicPr preferRelativeResize="0"/>
          <p:nvPr/>
        </p:nvPicPr>
        <p:blipFill rotWithShape="1">
          <a:blip r:embed="rId3">
            <a:alphaModFix/>
          </a:blip>
          <a:srcRect/>
          <a:stretch/>
        </p:blipFill>
        <p:spPr>
          <a:xfrm>
            <a:off x="228600" y="228600"/>
            <a:ext cx="1066800" cy="838200"/>
          </a:xfrm>
          <a:prstGeom prst="rect">
            <a:avLst/>
          </a:prstGeom>
          <a:noFill/>
          <a:ln>
            <a:noFill/>
          </a:ln>
        </p:spPr>
      </p:pic>
      <p:pic>
        <p:nvPicPr>
          <p:cNvPr id="282" name="Google Shape;282;p29" descr="C:\Users\Acer\Downloads\WhatsApp Image 2025-09-04 at 17.24.38 (3).jpeg"/>
          <p:cNvPicPr preferRelativeResize="0"/>
          <p:nvPr/>
        </p:nvPicPr>
        <p:blipFill rotWithShape="1">
          <a:blip r:embed="rId4">
            <a:alphaModFix/>
          </a:blip>
          <a:srcRect/>
          <a:stretch/>
        </p:blipFill>
        <p:spPr>
          <a:xfrm>
            <a:off x="10896600" y="228600"/>
            <a:ext cx="979170" cy="838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0"/>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30"/>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89" name="Google Shape;289;p3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90" name="Google Shape;290;p30"/>
          <p:cNvSpPr txBox="1">
            <a:spLocks noGrp="1"/>
          </p:cNvSpPr>
          <p:nvPr>
            <p:ph type="body" idx="1"/>
          </p:nvPr>
        </p:nvSpPr>
        <p:spPr>
          <a:xfrm>
            <a:off x="6045200" y="1600201"/>
            <a:ext cx="5384800" cy="4724399"/>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2800"/>
              <a:buNone/>
            </a:pPr>
            <a:r>
              <a:rPr lang="hi" sz="2800" b="1">
                <a:latin typeface="Open Sans"/>
                <a:ea typeface="Open Sans"/>
                <a:cs typeface="Open Sans"/>
                <a:sym typeface="Open Sans"/>
              </a:rPr>
              <a:t>ठंडे पानी में जीवित रहने के लिए</a:t>
            </a:r>
            <a:endParaRPr sz="2800" b="1">
              <a:latin typeface="Open Sans"/>
              <a:ea typeface="Open Sans"/>
              <a:cs typeface="Open Sans"/>
              <a:sym typeface="Open Sans"/>
            </a:endParaRPr>
          </a:p>
          <a:p>
            <a:pPr marL="342900" lvl="0" indent="-342900" algn="l" rtl="0">
              <a:lnSpc>
                <a:spcPct val="150000"/>
              </a:lnSpc>
              <a:spcBef>
                <a:spcPts val="560"/>
              </a:spcBef>
              <a:spcAft>
                <a:spcPts val="0"/>
              </a:spcAft>
              <a:buClr>
                <a:schemeClr val="dk1"/>
              </a:buClr>
              <a:buSzPts val="2800"/>
              <a:buChar char="•"/>
            </a:pPr>
            <a:r>
              <a:rPr lang="hi">
                <a:latin typeface="Open Sans"/>
                <a:ea typeface="Open Sans"/>
                <a:cs typeface="Open Sans"/>
                <a:sym typeface="Open Sans"/>
              </a:rPr>
              <a:t>पीएफडी और सुरक्षात्मक कपड़े पहनें।</a:t>
            </a:r>
            <a:endParaRPr/>
          </a:p>
          <a:p>
            <a:pPr marL="342900" lvl="0" indent="-342900" algn="l" rtl="0">
              <a:lnSpc>
                <a:spcPct val="150000"/>
              </a:lnSpc>
              <a:spcBef>
                <a:spcPts val="560"/>
              </a:spcBef>
              <a:spcAft>
                <a:spcPts val="0"/>
              </a:spcAft>
              <a:buClr>
                <a:schemeClr val="dk1"/>
              </a:buClr>
              <a:buSzPts val="2800"/>
              <a:buChar char="•"/>
            </a:pPr>
            <a:r>
              <a:rPr lang="hi">
                <a:latin typeface="Open Sans"/>
                <a:ea typeface="Open Sans"/>
                <a:cs typeface="Open Sans"/>
                <a:sym typeface="Open Sans"/>
              </a:rPr>
              <a:t>हीट एस्केप लेस्सेनिंग पोस्चर/गर्मी से बचने के आसन</a:t>
            </a:r>
            <a:endParaRPr/>
          </a:p>
          <a:p>
            <a:pPr marL="342900" lvl="0" indent="-342900" algn="l" rtl="0">
              <a:lnSpc>
                <a:spcPct val="150000"/>
              </a:lnSpc>
              <a:spcBef>
                <a:spcPts val="560"/>
              </a:spcBef>
              <a:spcAft>
                <a:spcPts val="0"/>
              </a:spcAft>
              <a:buClr>
                <a:schemeClr val="dk1"/>
              </a:buClr>
              <a:buSzPts val="2800"/>
              <a:buChar char="•"/>
            </a:pPr>
            <a:r>
              <a:rPr lang="hi">
                <a:latin typeface="Open Sans"/>
                <a:ea typeface="Open Sans"/>
                <a:cs typeface="Open Sans"/>
                <a:sym typeface="Open Sans"/>
              </a:rPr>
              <a:t>हर्डल पोजीशन की स्थिति.</a:t>
            </a:r>
            <a:endParaRPr/>
          </a:p>
          <a:p>
            <a:pPr marL="342900" lvl="0" indent="-342900" algn="l" rtl="0">
              <a:lnSpc>
                <a:spcPct val="150000"/>
              </a:lnSpc>
              <a:spcBef>
                <a:spcPts val="560"/>
              </a:spcBef>
              <a:spcAft>
                <a:spcPts val="0"/>
              </a:spcAft>
              <a:buClr>
                <a:schemeClr val="dk1"/>
              </a:buClr>
              <a:buSzPts val="2800"/>
              <a:buChar char="•"/>
            </a:pPr>
            <a:r>
              <a:rPr lang="hi">
                <a:latin typeface="Open Sans"/>
                <a:ea typeface="Open Sans"/>
                <a:cs typeface="Open Sans"/>
                <a:sym typeface="Open Sans"/>
              </a:rPr>
              <a:t>जितना संभव हो सके स्थिर रहें।</a:t>
            </a:r>
            <a:endParaRPr/>
          </a:p>
          <a:p>
            <a:pPr marL="0" lvl="0" indent="0" algn="l" rtl="0">
              <a:lnSpc>
                <a:spcPct val="250000"/>
              </a:lnSpc>
              <a:spcBef>
                <a:spcPts val="480"/>
              </a:spcBef>
              <a:spcAft>
                <a:spcPts val="0"/>
              </a:spcAft>
              <a:buClr>
                <a:schemeClr val="dk1"/>
              </a:buClr>
              <a:buSzPts val="2400"/>
              <a:buNone/>
            </a:pPr>
            <a:endParaRPr sz="2400">
              <a:latin typeface="Open Sans"/>
              <a:ea typeface="Open Sans"/>
              <a:cs typeface="Open Sans"/>
              <a:sym typeface="Open Sans"/>
            </a:endParaRPr>
          </a:p>
        </p:txBody>
      </p:sp>
      <p:pic>
        <p:nvPicPr>
          <p:cNvPr id="291" name="Google Shape;291;p30" descr="Screenshot (19)"/>
          <p:cNvPicPr preferRelativeResize="0">
            <a:picLocks noGrp="1"/>
          </p:cNvPicPr>
          <p:nvPr>
            <p:ph type="body" idx="2"/>
          </p:nvPr>
        </p:nvPicPr>
        <p:blipFill rotWithShape="1">
          <a:blip r:embed="rId3">
            <a:alphaModFix/>
          </a:blip>
          <a:srcRect/>
          <a:stretch/>
        </p:blipFill>
        <p:spPr>
          <a:xfrm>
            <a:off x="381000" y="3903980"/>
            <a:ext cx="5194300" cy="2573020"/>
          </a:xfrm>
          <a:prstGeom prst="rect">
            <a:avLst/>
          </a:prstGeom>
          <a:noFill/>
          <a:ln>
            <a:noFill/>
          </a:ln>
        </p:spPr>
      </p:pic>
      <p:pic>
        <p:nvPicPr>
          <p:cNvPr id="292" name="Google Shape;292;p30" descr="C:\Users\Acer\Downloads\WhatsApp Image 2025-09-04 at 17.24.38 (1).jpeg"/>
          <p:cNvPicPr preferRelativeResize="0"/>
          <p:nvPr/>
        </p:nvPicPr>
        <p:blipFill rotWithShape="1">
          <a:blip r:embed="rId4">
            <a:alphaModFix/>
          </a:blip>
          <a:srcRect/>
          <a:stretch/>
        </p:blipFill>
        <p:spPr>
          <a:xfrm>
            <a:off x="228600" y="228600"/>
            <a:ext cx="1066800" cy="838200"/>
          </a:xfrm>
          <a:prstGeom prst="rect">
            <a:avLst/>
          </a:prstGeom>
          <a:noFill/>
          <a:ln>
            <a:noFill/>
          </a:ln>
        </p:spPr>
      </p:pic>
      <p:pic>
        <p:nvPicPr>
          <p:cNvPr id="293" name="Google Shape;293;p30" descr="C:\Users\Acer\Downloads\WhatsApp Image 2025-09-04 at 17.24.38 (3).jpeg"/>
          <p:cNvPicPr preferRelativeResize="0"/>
          <p:nvPr/>
        </p:nvPicPr>
        <p:blipFill rotWithShape="1">
          <a:blip r:embed="rId5">
            <a:alphaModFix/>
          </a:blip>
          <a:srcRect/>
          <a:stretch/>
        </p:blipFill>
        <p:spPr>
          <a:xfrm>
            <a:off x="10896600" y="228600"/>
            <a:ext cx="979170" cy="838200"/>
          </a:xfrm>
          <a:prstGeom prst="rect">
            <a:avLst/>
          </a:prstGeom>
          <a:noFill/>
          <a:ln>
            <a:noFill/>
          </a:ln>
        </p:spPr>
      </p:pic>
      <p:sp>
        <p:nvSpPr>
          <p:cNvPr id="294" name="Google Shape;294;p30"/>
          <p:cNvSpPr txBox="1"/>
          <p:nvPr/>
        </p:nvSpPr>
        <p:spPr>
          <a:xfrm>
            <a:off x="228600" y="1676400"/>
            <a:ext cx="533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SzPts val="3600"/>
              <a:buFont typeface="Open Sans"/>
              <a:buNone/>
            </a:pPr>
            <a:r>
              <a:rPr lang="hi" sz="3600" b="1" u="sng">
                <a:solidFill>
                  <a:srgbClr val="FF0000"/>
                </a:solidFill>
                <a:latin typeface="Open Sans"/>
                <a:ea typeface="Open Sans"/>
                <a:cs typeface="Open Sans"/>
                <a:sym typeface="Open Sans"/>
              </a:rPr>
              <a:t>सर्वाइवल/ उत्तरजीविता रणनीतियाँ और तकनीकें</a:t>
            </a:r>
            <a:endParaRPr sz="3600" b="1" u="sng">
              <a:solidFill>
                <a:srgbClr val="FF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p:nvPr/>
        </p:nvSpPr>
        <p:spPr>
          <a:xfrm>
            <a:off x="5859780" y="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31"/>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1" name="Google Shape;301;p3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02" name="Google Shape;302;p31"/>
          <p:cNvSpPr txBox="1">
            <a:spLocks noGrp="1"/>
          </p:cNvSpPr>
          <p:nvPr>
            <p:ph type="title"/>
          </p:nvPr>
        </p:nvSpPr>
        <p:spPr>
          <a:xfrm>
            <a:off x="1219200" y="1981200"/>
            <a:ext cx="342138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0000"/>
              </a:buClr>
              <a:buSzPct val="110000"/>
              <a:buFont typeface="Open Sans"/>
              <a:buNone/>
            </a:pPr>
            <a:r>
              <a:rPr lang="hi" b="1" dirty="0">
                <a:solidFill>
                  <a:srgbClr val="FF0000"/>
                </a:solidFill>
                <a:latin typeface="Open Sans"/>
                <a:ea typeface="Open Sans"/>
                <a:cs typeface="Open Sans"/>
                <a:sym typeface="Open Sans"/>
              </a:rPr>
              <a:t>समीक्षा</a:t>
            </a:r>
            <a:br>
              <a:rPr lang="hi" sz="4000" b="1" dirty="0">
                <a:solidFill>
                  <a:srgbClr val="006600"/>
                </a:solidFill>
                <a:latin typeface="Open Sans"/>
                <a:ea typeface="Open Sans"/>
                <a:cs typeface="Open Sans"/>
                <a:sym typeface="Open Sans"/>
              </a:rPr>
            </a:br>
            <a:endParaRPr sz="4000" b="1" u="sng" dirty="0">
              <a:solidFill>
                <a:srgbClr val="FF0000"/>
              </a:solidFill>
              <a:latin typeface="Open Sans"/>
              <a:ea typeface="Open Sans"/>
              <a:cs typeface="Open Sans"/>
              <a:sym typeface="Open Sans"/>
            </a:endParaRPr>
          </a:p>
        </p:txBody>
      </p:sp>
      <p:pic>
        <p:nvPicPr>
          <p:cNvPr id="303" name="Google Shape;303;p31" descr="C:\Users\Acer\Downloads\WhatsApp Image 2025-09-04 at 17.24.38 (1).jpeg"/>
          <p:cNvPicPr preferRelativeResize="0"/>
          <p:nvPr/>
        </p:nvPicPr>
        <p:blipFill rotWithShape="1">
          <a:blip r:embed="rId3">
            <a:alphaModFix/>
          </a:blip>
          <a:srcRect/>
          <a:stretch/>
        </p:blipFill>
        <p:spPr>
          <a:xfrm>
            <a:off x="228600" y="228600"/>
            <a:ext cx="1066800" cy="838200"/>
          </a:xfrm>
          <a:prstGeom prst="rect">
            <a:avLst/>
          </a:prstGeom>
          <a:noFill/>
          <a:ln>
            <a:noFill/>
          </a:ln>
        </p:spPr>
      </p:pic>
      <p:pic>
        <p:nvPicPr>
          <p:cNvPr id="304" name="Google Shape;304;p31" descr="C:\Users\Acer\Downloads\WhatsApp Image 2025-09-04 at 17.24.38 (3).jpeg"/>
          <p:cNvPicPr preferRelativeResize="0"/>
          <p:nvPr/>
        </p:nvPicPr>
        <p:blipFill rotWithShape="1">
          <a:blip r:embed="rId4">
            <a:alphaModFix/>
          </a:blip>
          <a:srcRect/>
          <a:stretch/>
        </p:blipFill>
        <p:spPr>
          <a:xfrm>
            <a:off x="10896600" y="228600"/>
            <a:ext cx="979170" cy="838200"/>
          </a:xfrm>
          <a:prstGeom prst="rect">
            <a:avLst/>
          </a:prstGeom>
          <a:noFill/>
          <a:ln>
            <a:noFill/>
          </a:ln>
        </p:spPr>
      </p:pic>
      <p:sp>
        <p:nvSpPr>
          <p:cNvPr id="305" name="Google Shape;305;p31"/>
          <p:cNvSpPr txBox="1"/>
          <p:nvPr/>
        </p:nvSpPr>
        <p:spPr>
          <a:xfrm>
            <a:off x="5943600" y="1295400"/>
            <a:ext cx="5791200" cy="5105400"/>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chemeClr val="dk1"/>
              </a:buClr>
              <a:buSzPts val="2800"/>
              <a:buFont typeface="Arial"/>
              <a:buNone/>
            </a:pPr>
            <a:r>
              <a:rPr lang="hi" sz="2800" b="1">
                <a:solidFill>
                  <a:schemeClr val="dk1"/>
                </a:solidFill>
                <a:latin typeface="Open Sans"/>
                <a:ea typeface="Open Sans"/>
                <a:cs typeface="Open Sans"/>
                <a:sym typeface="Open Sans"/>
              </a:rPr>
              <a:t>इस पाठ को पूरा करने पर आप अभी समझ सकते है  :-</a:t>
            </a:r>
            <a:endParaRPr/>
          </a:p>
          <a:p>
            <a:pPr marL="342900" marR="0" lvl="0" indent="-342900" algn="l" rtl="0">
              <a:lnSpc>
                <a:spcPct val="150000"/>
              </a:lnSpc>
              <a:spcBef>
                <a:spcPts val="560"/>
              </a:spcBef>
              <a:spcAft>
                <a:spcPts val="0"/>
              </a:spcAft>
              <a:buClr>
                <a:schemeClr val="dk1"/>
              </a:buClr>
              <a:buSzPts val="2800"/>
              <a:buFont typeface="Arial"/>
              <a:buChar char="•"/>
            </a:pPr>
            <a:r>
              <a:rPr lang="hi" sz="2800">
                <a:solidFill>
                  <a:schemeClr val="dk1"/>
                </a:solidFill>
                <a:latin typeface="Open Sans"/>
                <a:ea typeface="Open Sans"/>
                <a:cs typeface="Open Sans"/>
                <a:sym typeface="Open Sans"/>
              </a:rPr>
              <a:t>तैराकी </a:t>
            </a:r>
            <a:endParaRPr/>
          </a:p>
          <a:p>
            <a:pPr marL="342900" marR="0" lvl="0" indent="-342900" algn="l" rtl="0">
              <a:lnSpc>
                <a:spcPct val="150000"/>
              </a:lnSpc>
              <a:spcBef>
                <a:spcPts val="560"/>
              </a:spcBef>
              <a:spcAft>
                <a:spcPts val="0"/>
              </a:spcAft>
              <a:buClr>
                <a:schemeClr val="dk1"/>
              </a:buClr>
              <a:buSzPts val="2800"/>
              <a:buFont typeface="Arial"/>
              <a:buChar char="•"/>
            </a:pPr>
            <a:r>
              <a:rPr lang="hi" sz="2800">
                <a:solidFill>
                  <a:schemeClr val="dk1"/>
                </a:solidFill>
                <a:latin typeface="Open Sans"/>
                <a:ea typeface="Open Sans"/>
                <a:cs typeface="Open Sans"/>
                <a:sym typeface="Open Sans"/>
              </a:rPr>
              <a:t>इसका महत्त्व</a:t>
            </a:r>
            <a:endParaRPr sz="2800">
              <a:solidFill>
                <a:schemeClr val="dk1"/>
              </a:solidFill>
              <a:latin typeface="Open Sans"/>
              <a:ea typeface="Open Sans"/>
              <a:cs typeface="Open Sans"/>
              <a:sym typeface="Open Sans"/>
            </a:endParaRPr>
          </a:p>
          <a:p>
            <a:pPr marL="342900" marR="0" lvl="0" indent="-342900" algn="l" rtl="0">
              <a:lnSpc>
                <a:spcPct val="150000"/>
              </a:lnSpc>
              <a:spcBef>
                <a:spcPts val="560"/>
              </a:spcBef>
              <a:spcAft>
                <a:spcPts val="0"/>
              </a:spcAft>
              <a:buClr>
                <a:schemeClr val="dk1"/>
              </a:buClr>
              <a:buSzPts val="2800"/>
              <a:buFont typeface="Arial"/>
              <a:buChar char="•"/>
            </a:pPr>
            <a:r>
              <a:rPr lang="hi" sz="2800">
                <a:solidFill>
                  <a:schemeClr val="dk1"/>
                </a:solidFill>
                <a:latin typeface="Open Sans"/>
                <a:ea typeface="Open Sans"/>
                <a:cs typeface="Open Sans"/>
                <a:sym typeface="Open Sans"/>
              </a:rPr>
              <a:t>विभिन्न तैराकी शैलियाँ.</a:t>
            </a:r>
            <a:endParaRPr/>
          </a:p>
          <a:p>
            <a:pPr marL="342900" marR="0" lvl="0" indent="-342900" algn="l" rtl="0">
              <a:lnSpc>
                <a:spcPct val="150000"/>
              </a:lnSpc>
              <a:spcBef>
                <a:spcPts val="560"/>
              </a:spcBef>
              <a:spcAft>
                <a:spcPts val="0"/>
              </a:spcAft>
              <a:buClr>
                <a:schemeClr val="dk1"/>
              </a:buClr>
              <a:buSzPts val="2800"/>
              <a:buFont typeface="Arial"/>
              <a:buChar char="•"/>
            </a:pPr>
            <a:r>
              <a:rPr lang="hi" sz="2800">
                <a:solidFill>
                  <a:schemeClr val="dk1"/>
                </a:solidFill>
                <a:latin typeface="Open Sans"/>
                <a:ea typeface="Open Sans"/>
                <a:cs typeface="Open Sans"/>
                <a:sym typeface="Open Sans"/>
              </a:rPr>
              <a:t>आत्म-बचाव तैराकी.</a:t>
            </a:r>
            <a:endParaRPr sz="240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14"/>
          <p:cNvSpPr txBox="1">
            <a:spLocks noGrp="1"/>
          </p:cNvSpPr>
          <p:nvPr>
            <p:ph type="title"/>
          </p:nvPr>
        </p:nvSpPr>
        <p:spPr>
          <a:xfrm>
            <a:off x="228600" y="1600200"/>
            <a:ext cx="5562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000"/>
              <a:buFont typeface="Open Sans"/>
              <a:buNone/>
            </a:pPr>
            <a:r>
              <a:rPr lang="hi" sz="4000" b="1" u="sng">
                <a:solidFill>
                  <a:srgbClr val="FF0000"/>
                </a:solidFill>
                <a:latin typeface="Open Sans"/>
                <a:ea typeface="Open Sans"/>
                <a:cs typeface="Open Sans"/>
                <a:sym typeface="Open Sans"/>
              </a:rPr>
              <a:t>परिचय</a:t>
            </a:r>
            <a:endParaRPr/>
          </a:p>
        </p:txBody>
      </p:sp>
      <p:sp>
        <p:nvSpPr>
          <p:cNvPr id="99" name="Google Shape;99;p14"/>
          <p:cNvSpPr txBox="1">
            <a:spLocks noGrp="1"/>
          </p:cNvSpPr>
          <p:nvPr>
            <p:ph type="body" idx="1"/>
          </p:nvPr>
        </p:nvSpPr>
        <p:spPr>
          <a:xfrm>
            <a:off x="5943600" y="1257300"/>
            <a:ext cx="6019800" cy="5715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600"/>
              <a:buChar char="•"/>
            </a:pPr>
            <a:r>
              <a:rPr lang="hi" sz="2600">
                <a:latin typeface="Open Sans"/>
                <a:ea typeface="Open Sans"/>
                <a:cs typeface="Open Sans"/>
                <a:sym typeface="Open Sans"/>
              </a:rPr>
              <a:t>तैरना अपने अंगों का उपयोग करके पानी में आगे बढ़ने की क्रिया है।</a:t>
            </a:r>
            <a:endParaRPr/>
          </a:p>
          <a:p>
            <a:pPr marL="342900" lvl="0" indent="-342900" algn="l" rtl="0">
              <a:spcBef>
                <a:spcPts val="1020"/>
              </a:spcBef>
              <a:spcAft>
                <a:spcPts val="0"/>
              </a:spcAft>
              <a:buClr>
                <a:schemeClr val="dk1"/>
              </a:buClr>
              <a:buSzPts val="2600"/>
              <a:buChar char="•"/>
            </a:pPr>
            <a:r>
              <a:rPr lang="hi" sz="2600"/>
              <a:t>तैराकी वह प्रक्रिया है जिसमें व्यक्ति अपने हाथों और पैरों की संयुक्त गति तथा शरीर की प्राकृतिक सतह पर तैरने की क्षमता के माध्यम से पानी में स्वयं को आगे बढ़ाता है।</a:t>
            </a:r>
            <a:endParaRPr/>
          </a:p>
          <a:p>
            <a:pPr marL="342900" lvl="0" indent="-342900" algn="l" rtl="0">
              <a:spcBef>
                <a:spcPts val="1020"/>
              </a:spcBef>
              <a:spcAft>
                <a:spcPts val="0"/>
              </a:spcAft>
              <a:buClr>
                <a:schemeClr val="dk1"/>
              </a:buClr>
              <a:buSzPts val="2600"/>
              <a:buChar char="•"/>
            </a:pPr>
            <a:r>
              <a:rPr lang="hi" sz="2600">
                <a:latin typeface="Open Sans"/>
                <a:ea typeface="Open Sans"/>
                <a:cs typeface="Open Sans"/>
                <a:sym typeface="Open Sans"/>
              </a:rPr>
              <a:t>यह एक मनोरंजक अवकाश और खेल गतिविधि हो सकती है।</a:t>
            </a:r>
            <a:endParaRPr/>
          </a:p>
          <a:p>
            <a:pPr marL="342900" lvl="0" indent="-342900" algn="l" rtl="0">
              <a:spcBef>
                <a:spcPts val="1020"/>
              </a:spcBef>
              <a:spcAft>
                <a:spcPts val="0"/>
              </a:spcAft>
              <a:buClr>
                <a:schemeClr val="dk1"/>
              </a:buClr>
              <a:buSzPts val="2600"/>
              <a:buChar char="•"/>
            </a:pPr>
            <a:r>
              <a:rPr lang="hi" sz="2600">
                <a:latin typeface="Open Sans"/>
                <a:ea typeface="Open Sans"/>
                <a:cs typeface="Open Sans"/>
                <a:sym typeface="Open Sans"/>
              </a:rPr>
              <a:t>यह वास्तव में स्वस्थ रहने और अपना जीवन बचाने का एक अच्छा, कम प्रभाव वाला तरीका है।</a:t>
            </a:r>
            <a:endParaRPr/>
          </a:p>
        </p:txBody>
      </p:sp>
      <p:sp>
        <p:nvSpPr>
          <p:cNvPr id="100" name="Google Shape;100;p14"/>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1" name="Google Shape;101;p14" descr="C:\Users\Acer\Downloads\WhatsApp Image 2025-09-04 at 17.24.38 (1).jpeg"/>
          <p:cNvPicPr preferRelativeResize="0"/>
          <p:nvPr/>
        </p:nvPicPr>
        <p:blipFill rotWithShape="1">
          <a:blip r:embed="rId3">
            <a:alphaModFix/>
          </a:blip>
          <a:srcRect/>
          <a:stretch/>
        </p:blipFill>
        <p:spPr>
          <a:xfrm>
            <a:off x="228600" y="228600"/>
            <a:ext cx="1066800" cy="838200"/>
          </a:xfrm>
          <a:prstGeom prst="rect">
            <a:avLst/>
          </a:prstGeom>
          <a:noFill/>
          <a:ln>
            <a:noFill/>
          </a:ln>
        </p:spPr>
      </p:pic>
      <p:pic>
        <p:nvPicPr>
          <p:cNvPr id="102" name="Google Shape;102;p14" descr="C:\Users\Acer\Downloads\WhatsApp Image 2025-09-04 at 17.24.38 (3).jpeg"/>
          <p:cNvPicPr preferRelativeResize="0"/>
          <p:nvPr/>
        </p:nvPicPr>
        <p:blipFill rotWithShape="1">
          <a:blip r:embed="rId4">
            <a:alphaModFix/>
          </a:blip>
          <a:srcRect/>
          <a:stretch/>
        </p:blipFill>
        <p:spPr>
          <a:xfrm>
            <a:off x="10896600" y="228600"/>
            <a:ext cx="979170" cy="838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2"/>
          <p:cNvSpPr txBox="1"/>
          <p:nvPr/>
        </p:nvSpPr>
        <p:spPr>
          <a:xfrm>
            <a:off x="5867400" y="4572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32"/>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12" name="Google Shape;312;p32"/>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13" name="Google Shape;313;p32"/>
          <p:cNvSpPr txBox="1">
            <a:spLocks noGrp="1"/>
          </p:cNvSpPr>
          <p:nvPr>
            <p:ph type="body" idx="1"/>
          </p:nvPr>
        </p:nvSpPr>
        <p:spPr>
          <a:xfrm>
            <a:off x="3099955" y="1950720"/>
            <a:ext cx="5943600" cy="1447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F0000"/>
              </a:buClr>
              <a:buSzPts val="5400"/>
              <a:buNone/>
            </a:pPr>
            <a:r>
              <a:rPr lang="hi" sz="5400" b="1">
                <a:solidFill>
                  <a:srgbClr val="FF0000"/>
                </a:solidFill>
                <a:latin typeface="Open Sans"/>
                <a:ea typeface="Open Sans"/>
                <a:cs typeface="Open Sans"/>
                <a:sym typeface="Open Sans"/>
              </a:rPr>
              <a:t>	 </a:t>
            </a:r>
            <a:r>
              <a:rPr lang="hi" sz="6000" b="1">
                <a:solidFill>
                  <a:srgbClr val="FF0000"/>
                </a:solidFill>
                <a:latin typeface="Open Sans"/>
                <a:ea typeface="Open Sans"/>
                <a:cs typeface="Open Sans"/>
                <a:sym typeface="Open Sans"/>
              </a:rPr>
              <a:t>कोई प्रश्न ?</a:t>
            </a:r>
            <a:endParaRPr sz="6000" b="1">
              <a:solidFill>
                <a:srgbClr val="FF0000"/>
              </a:solidFill>
              <a:latin typeface="Open Sans"/>
              <a:ea typeface="Open Sans"/>
              <a:cs typeface="Open Sans"/>
              <a:sym typeface="Open Sans"/>
            </a:endParaRPr>
          </a:p>
        </p:txBody>
      </p:sp>
      <p:pic>
        <p:nvPicPr>
          <p:cNvPr id="314" name="Google Shape;314;p32" descr="C:\Users\Acer\Downloads\WhatsApp Image 2025-09-04 at 17.24.38 (1).jpeg"/>
          <p:cNvPicPr preferRelativeResize="0"/>
          <p:nvPr/>
        </p:nvPicPr>
        <p:blipFill rotWithShape="1">
          <a:blip r:embed="rId3">
            <a:alphaModFix/>
          </a:blip>
          <a:srcRect/>
          <a:stretch/>
        </p:blipFill>
        <p:spPr>
          <a:xfrm>
            <a:off x="228600" y="228600"/>
            <a:ext cx="1066800" cy="838200"/>
          </a:xfrm>
          <a:prstGeom prst="rect">
            <a:avLst/>
          </a:prstGeom>
          <a:noFill/>
          <a:ln>
            <a:noFill/>
          </a:ln>
        </p:spPr>
      </p:pic>
      <p:pic>
        <p:nvPicPr>
          <p:cNvPr id="315" name="Google Shape;315;p32" descr="C:\Users\Acer\Downloads\WhatsApp Image 2025-09-04 at 17.24.38 (3).jpeg"/>
          <p:cNvPicPr preferRelativeResize="0"/>
          <p:nvPr/>
        </p:nvPicPr>
        <p:blipFill rotWithShape="1">
          <a:blip r:embed="rId4">
            <a:alphaModFix/>
          </a:blip>
          <a:srcRect/>
          <a:stretch/>
        </p:blipFill>
        <p:spPr>
          <a:xfrm>
            <a:off x="10896600" y="228600"/>
            <a:ext cx="979170" cy="838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3"/>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33"/>
          <p:cNvSpPr txBox="1">
            <a:spLocks noGrp="1"/>
          </p:cNvSpPr>
          <p:nvPr>
            <p:ph type="body" idx="1"/>
          </p:nvPr>
        </p:nvSpPr>
        <p:spPr>
          <a:xfrm>
            <a:off x="3454400" y="1951037"/>
            <a:ext cx="5842000" cy="25447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F0000"/>
              </a:buClr>
              <a:buSzPts val="6600"/>
              <a:buNone/>
            </a:pPr>
            <a:r>
              <a:rPr lang="hi" sz="6600" b="1">
                <a:solidFill>
                  <a:srgbClr val="FF0000"/>
                </a:solidFill>
                <a:latin typeface="Open Sans"/>
                <a:ea typeface="Open Sans"/>
                <a:cs typeface="Open Sans"/>
                <a:sym typeface="Open Sans"/>
              </a:rPr>
              <a:t>  धन्यवाद</a:t>
            </a:r>
            <a:endParaRPr/>
          </a:p>
        </p:txBody>
      </p:sp>
      <p:pic>
        <p:nvPicPr>
          <p:cNvPr id="322" name="Google Shape;322;p33" descr="C:\Users\Acer\Downloads\WhatsApp Image 2025-09-04 at 17.24.38 (1).jpeg"/>
          <p:cNvPicPr preferRelativeResize="0"/>
          <p:nvPr/>
        </p:nvPicPr>
        <p:blipFill rotWithShape="1">
          <a:blip r:embed="rId3">
            <a:alphaModFix/>
          </a:blip>
          <a:srcRect/>
          <a:stretch/>
        </p:blipFill>
        <p:spPr>
          <a:xfrm>
            <a:off x="228600" y="152400"/>
            <a:ext cx="1066800" cy="838200"/>
          </a:xfrm>
          <a:prstGeom prst="rect">
            <a:avLst/>
          </a:prstGeom>
          <a:noFill/>
          <a:ln>
            <a:noFill/>
          </a:ln>
        </p:spPr>
      </p:pic>
      <p:pic>
        <p:nvPicPr>
          <p:cNvPr id="323" name="Google Shape;323;p33" descr="C:\Users\Acer\Downloads\WhatsApp Image 2025-09-04 at 17.24.38 (3).jpeg"/>
          <p:cNvPicPr preferRelativeResize="0"/>
          <p:nvPr/>
        </p:nvPicPr>
        <p:blipFill rotWithShape="1">
          <a:blip r:embed="rId4">
            <a:alphaModFix/>
          </a:blip>
          <a:srcRect/>
          <a:stretch/>
        </p:blipFill>
        <p:spPr>
          <a:xfrm>
            <a:off x="10896600" y="228600"/>
            <a:ext cx="979170" cy="838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15"/>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9" name="Google Shape;109;p1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 name="Google Shape;110;p15"/>
          <p:cNvSpPr txBox="1">
            <a:spLocks noGrp="1"/>
          </p:cNvSpPr>
          <p:nvPr>
            <p:ph type="body" idx="1"/>
          </p:nvPr>
        </p:nvSpPr>
        <p:spPr>
          <a:xfrm>
            <a:off x="5943600" y="1295400"/>
            <a:ext cx="5791200" cy="51054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2800"/>
              <a:buNone/>
            </a:pPr>
            <a:r>
              <a:rPr lang="hi" sz="2800" b="1">
                <a:latin typeface="Open Sans"/>
                <a:ea typeface="Open Sans"/>
                <a:cs typeface="Open Sans"/>
                <a:sym typeface="Open Sans"/>
              </a:rPr>
              <a:t>इस पाठ को पूरा करने पर आप समझ सकेंगे :-</a:t>
            </a:r>
            <a:endParaRPr/>
          </a:p>
          <a:p>
            <a:pPr marL="342900" lvl="0" indent="-342900" algn="l" rtl="0">
              <a:lnSpc>
                <a:spcPct val="150000"/>
              </a:lnSpc>
              <a:spcBef>
                <a:spcPts val="560"/>
              </a:spcBef>
              <a:spcAft>
                <a:spcPts val="0"/>
              </a:spcAft>
              <a:buClr>
                <a:schemeClr val="dk1"/>
              </a:buClr>
              <a:buSzPts val="2800"/>
              <a:buChar char="•"/>
            </a:pPr>
            <a:r>
              <a:rPr lang="hi" sz="2800">
                <a:latin typeface="Open Sans"/>
                <a:ea typeface="Open Sans"/>
                <a:cs typeface="Open Sans"/>
                <a:sym typeface="Open Sans"/>
              </a:rPr>
              <a:t>तैराकी </a:t>
            </a:r>
            <a:endParaRPr/>
          </a:p>
          <a:p>
            <a:pPr marL="342900" lvl="0" indent="-342900" algn="l" rtl="0">
              <a:lnSpc>
                <a:spcPct val="150000"/>
              </a:lnSpc>
              <a:spcBef>
                <a:spcPts val="560"/>
              </a:spcBef>
              <a:spcAft>
                <a:spcPts val="0"/>
              </a:spcAft>
              <a:buClr>
                <a:schemeClr val="dk1"/>
              </a:buClr>
              <a:buSzPts val="2800"/>
              <a:buChar char="•"/>
            </a:pPr>
            <a:r>
              <a:rPr lang="hi" sz="2800">
                <a:latin typeface="Open Sans"/>
                <a:ea typeface="Open Sans"/>
                <a:cs typeface="Open Sans"/>
                <a:sym typeface="Open Sans"/>
              </a:rPr>
              <a:t>इसका महत्त्व</a:t>
            </a:r>
            <a:endParaRPr sz="2800">
              <a:latin typeface="Open Sans"/>
              <a:ea typeface="Open Sans"/>
              <a:cs typeface="Open Sans"/>
              <a:sym typeface="Open Sans"/>
            </a:endParaRPr>
          </a:p>
          <a:p>
            <a:pPr marL="342900" lvl="0" indent="-342900" algn="l" rtl="0">
              <a:lnSpc>
                <a:spcPct val="150000"/>
              </a:lnSpc>
              <a:spcBef>
                <a:spcPts val="560"/>
              </a:spcBef>
              <a:spcAft>
                <a:spcPts val="0"/>
              </a:spcAft>
              <a:buClr>
                <a:schemeClr val="dk1"/>
              </a:buClr>
              <a:buSzPts val="2800"/>
              <a:buChar char="•"/>
            </a:pPr>
            <a:r>
              <a:rPr lang="hi" sz="2800">
                <a:latin typeface="Open Sans"/>
                <a:ea typeface="Open Sans"/>
                <a:cs typeface="Open Sans"/>
                <a:sym typeface="Open Sans"/>
              </a:rPr>
              <a:t>विभिन्न तैराकी शैलियाँ.</a:t>
            </a:r>
            <a:endParaRPr/>
          </a:p>
          <a:p>
            <a:pPr marL="342900" lvl="0" indent="-342900" algn="l" rtl="0">
              <a:lnSpc>
                <a:spcPct val="150000"/>
              </a:lnSpc>
              <a:spcBef>
                <a:spcPts val="560"/>
              </a:spcBef>
              <a:spcAft>
                <a:spcPts val="0"/>
              </a:spcAft>
              <a:buClr>
                <a:schemeClr val="dk1"/>
              </a:buClr>
              <a:buSzPts val="2800"/>
              <a:buChar char="•"/>
            </a:pPr>
            <a:r>
              <a:rPr lang="hi" sz="2800">
                <a:latin typeface="Open Sans"/>
                <a:ea typeface="Open Sans"/>
                <a:cs typeface="Open Sans"/>
                <a:sym typeface="Open Sans"/>
              </a:rPr>
              <a:t>आत्म-बचाव तैराकी.</a:t>
            </a:r>
            <a:endParaRPr sz="2400">
              <a:latin typeface="Open Sans"/>
              <a:ea typeface="Open Sans"/>
              <a:cs typeface="Open Sans"/>
              <a:sym typeface="Open Sans"/>
            </a:endParaRPr>
          </a:p>
        </p:txBody>
      </p:sp>
      <p:sp>
        <p:nvSpPr>
          <p:cNvPr id="111" name="Google Shape;111;p15"/>
          <p:cNvSpPr txBox="1">
            <a:spLocks noGrp="1"/>
          </p:cNvSpPr>
          <p:nvPr>
            <p:ph type="title"/>
          </p:nvPr>
        </p:nvSpPr>
        <p:spPr>
          <a:xfrm>
            <a:off x="228600" y="1295400"/>
            <a:ext cx="51054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000"/>
              <a:buFont typeface="Arial"/>
              <a:buNone/>
            </a:pPr>
            <a:r>
              <a:rPr lang="hi" sz="4000" b="1" u="sng">
                <a:solidFill>
                  <a:srgbClr val="FF0000"/>
                </a:solidFill>
                <a:latin typeface="Arial"/>
                <a:ea typeface="Arial"/>
                <a:cs typeface="Arial"/>
                <a:sym typeface="Arial"/>
              </a:rPr>
              <a:t>उद्देश्य</a:t>
            </a:r>
            <a:endParaRPr/>
          </a:p>
        </p:txBody>
      </p:sp>
      <p:pic>
        <p:nvPicPr>
          <p:cNvPr id="112" name="Google Shape;112;p15" descr="C:\Users\Acer\Downloads\WhatsApp Image 2025-09-04 at 17.24.38 (1).jpeg"/>
          <p:cNvPicPr preferRelativeResize="0"/>
          <p:nvPr/>
        </p:nvPicPr>
        <p:blipFill rotWithShape="1">
          <a:blip r:embed="rId3">
            <a:alphaModFix/>
          </a:blip>
          <a:srcRect/>
          <a:stretch/>
        </p:blipFill>
        <p:spPr>
          <a:xfrm>
            <a:off x="228600" y="228600"/>
            <a:ext cx="1066800" cy="838200"/>
          </a:xfrm>
          <a:prstGeom prst="rect">
            <a:avLst/>
          </a:prstGeom>
          <a:noFill/>
          <a:ln>
            <a:noFill/>
          </a:ln>
        </p:spPr>
      </p:pic>
      <p:pic>
        <p:nvPicPr>
          <p:cNvPr id="113" name="Google Shape;113;p15" descr="C:\Users\Acer\Downloads\WhatsApp Image 2025-09-04 at 17.24.38 (3).jpeg"/>
          <p:cNvPicPr preferRelativeResize="0"/>
          <p:nvPr/>
        </p:nvPicPr>
        <p:blipFill rotWithShape="1">
          <a:blip r:embed="rId4">
            <a:alphaModFix/>
          </a:blip>
          <a:srcRect/>
          <a:stretch/>
        </p:blipFill>
        <p:spPr>
          <a:xfrm>
            <a:off x="10896600" y="228600"/>
            <a:ext cx="979170" cy="838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19" name="Google Shape;119;p16"/>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0" name="Google Shape;120;p16"/>
          <p:cNvSpPr txBox="1">
            <a:spLocks noGrp="1"/>
          </p:cNvSpPr>
          <p:nvPr>
            <p:ph type="title"/>
          </p:nvPr>
        </p:nvSpPr>
        <p:spPr>
          <a:xfrm>
            <a:off x="609600" y="1600200"/>
            <a:ext cx="53340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0000"/>
              </a:buClr>
              <a:buSzPct val="100000"/>
              <a:buFont typeface="Open Sans"/>
              <a:buNone/>
            </a:pPr>
            <a:r>
              <a:rPr lang="hi" sz="4000" b="1" u="sng">
                <a:solidFill>
                  <a:srgbClr val="FF0000"/>
                </a:solidFill>
                <a:latin typeface="Open Sans"/>
                <a:ea typeface="Open Sans"/>
                <a:cs typeface="Open Sans"/>
                <a:sym typeface="Open Sans"/>
              </a:rPr>
              <a:t>तैराकी में </a:t>
            </a:r>
            <a:br>
              <a:rPr lang="hi" sz="4000" b="1" u="sng">
                <a:solidFill>
                  <a:srgbClr val="FF0000"/>
                </a:solidFill>
                <a:latin typeface="Open Sans"/>
                <a:ea typeface="Open Sans"/>
                <a:cs typeface="Open Sans"/>
                <a:sym typeface="Open Sans"/>
              </a:rPr>
            </a:br>
            <a:r>
              <a:rPr lang="hi" sz="4000" b="1" u="sng">
                <a:solidFill>
                  <a:srgbClr val="FF0000"/>
                </a:solidFill>
                <a:latin typeface="Open Sans"/>
                <a:ea typeface="Open Sans"/>
                <a:cs typeface="Open Sans"/>
                <a:sym typeface="Open Sans"/>
              </a:rPr>
              <a:t>बुनियादी कौशल</a:t>
            </a:r>
            <a:endParaRPr/>
          </a:p>
        </p:txBody>
      </p:sp>
      <p:pic>
        <p:nvPicPr>
          <p:cNvPr id="121" name="Google Shape;121;p16" descr="B"/>
          <p:cNvPicPr preferRelativeResize="0">
            <a:picLocks noGrp="1"/>
          </p:cNvPicPr>
          <p:nvPr>
            <p:ph type="body" idx="1"/>
          </p:nvPr>
        </p:nvPicPr>
        <p:blipFill rotWithShape="1">
          <a:blip r:embed="rId3">
            <a:alphaModFix/>
          </a:blip>
          <a:srcRect t="46938"/>
          <a:stretch/>
        </p:blipFill>
        <p:spPr>
          <a:xfrm>
            <a:off x="6276975" y="3342005"/>
            <a:ext cx="2486025" cy="3134995"/>
          </a:xfrm>
          <a:prstGeom prst="rect">
            <a:avLst/>
          </a:prstGeom>
          <a:noFill/>
          <a:ln>
            <a:noFill/>
          </a:ln>
        </p:spPr>
      </p:pic>
      <p:sp>
        <p:nvSpPr>
          <p:cNvPr id="122" name="Google Shape;122;p16"/>
          <p:cNvSpPr txBox="1"/>
          <p:nvPr/>
        </p:nvSpPr>
        <p:spPr>
          <a:xfrm>
            <a:off x="6313806" y="2445603"/>
            <a:ext cx="257302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 sz="2400">
                <a:solidFill>
                  <a:schemeClr val="dk1"/>
                </a:solidFill>
                <a:latin typeface="Open Sans"/>
                <a:ea typeface="Open Sans"/>
                <a:cs typeface="Open Sans"/>
                <a:sym typeface="Open Sans"/>
              </a:rPr>
              <a:t>पानी के अन्दर धीरे धीरे तैरना </a:t>
            </a:r>
            <a:endParaRPr sz="2400">
              <a:solidFill>
                <a:schemeClr val="dk1"/>
              </a:solidFill>
              <a:latin typeface="Open Sans"/>
              <a:ea typeface="Open Sans"/>
              <a:cs typeface="Open Sans"/>
              <a:sym typeface="Open Sans"/>
            </a:endParaRPr>
          </a:p>
        </p:txBody>
      </p:sp>
      <p:sp>
        <p:nvSpPr>
          <p:cNvPr id="123" name="Google Shape;123;p16"/>
          <p:cNvSpPr txBox="1"/>
          <p:nvPr/>
        </p:nvSpPr>
        <p:spPr>
          <a:xfrm>
            <a:off x="9601200" y="1912203"/>
            <a:ext cx="24384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 sz="2400">
                <a:solidFill>
                  <a:schemeClr val="dk1"/>
                </a:solidFill>
                <a:latin typeface="Open Sans"/>
                <a:ea typeface="Open Sans"/>
                <a:cs typeface="Open Sans"/>
                <a:sym typeface="Open Sans"/>
              </a:rPr>
              <a:t>तैरने की तकनीक</a:t>
            </a:r>
            <a:endParaRPr sz="2400">
              <a:solidFill>
                <a:schemeClr val="dk1"/>
              </a:solidFill>
              <a:latin typeface="Open Sans"/>
              <a:ea typeface="Open Sans"/>
              <a:cs typeface="Open Sans"/>
              <a:sym typeface="Open Sans"/>
            </a:endParaRPr>
          </a:p>
        </p:txBody>
      </p:sp>
      <p:pic>
        <p:nvPicPr>
          <p:cNvPr id="124" name="Google Shape;124;p16" descr="Screenshot (3)"/>
          <p:cNvPicPr preferRelativeResize="0">
            <a:picLocks noGrp="1"/>
          </p:cNvPicPr>
          <p:nvPr>
            <p:ph type="body" idx="2"/>
          </p:nvPr>
        </p:nvPicPr>
        <p:blipFill rotWithShape="1">
          <a:blip r:embed="rId4">
            <a:alphaModFix/>
          </a:blip>
          <a:srcRect/>
          <a:stretch/>
        </p:blipFill>
        <p:spPr>
          <a:xfrm>
            <a:off x="9542145" y="3229829"/>
            <a:ext cx="2253615" cy="3308350"/>
          </a:xfrm>
          <a:prstGeom prst="rect">
            <a:avLst/>
          </a:prstGeom>
          <a:noFill/>
          <a:ln>
            <a:noFill/>
          </a:ln>
        </p:spPr>
      </p:pic>
      <p:pic>
        <p:nvPicPr>
          <p:cNvPr id="125" name="Google Shape;125;p16" descr="C:\Users\Acer\Downloads\WhatsApp Image 2025-09-04 at 17.24.38 (1).jpeg"/>
          <p:cNvPicPr preferRelativeResize="0"/>
          <p:nvPr/>
        </p:nvPicPr>
        <p:blipFill rotWithShape="1">
          <a:blip r:embed="rId5">
            <a:alphaModFix/>
          </a:blip>
          <a:srcRect/>
          <a:stretch/>
        </p:blipFill>
        <p:spPr>
          <a:xfrm>
            <a:off x="228600" y="228600"/>
            <a:ext cx="1066800" cy="838200"/>
          </a:xfrm>
          <a:prstGeom prst="rect">
            <a:avLst/>
          </a:prstGeom>
          <a:noFill/>
          <a:ln>
            <a:noFill/>
          </a:ln>
        </p:spPr>
      </p:pic>
      <p:pic>
        <p:nvPicPr>
          <p:cNvPr id="126" name="Google Shape;126;p16" descr="C:\Users\Acer\Downloads\WhatsApp Image 2025-09-04 at 17.24.38 (3).jpeg"/>
          <p:cNvPicPr preferRelativeResize="0"/>
          <p:nvPr/>
        </p:nvPicPr>
        <p:blipFill rotWithShape="1">
          <a:blip r:embed="rId6">
            <a:alphaModFix/>
          </a:blip>
          <a:srcRect/>
          <a:stretch/>
        </p:blipFill>
        <p:spPr>
          <a:xfrm>
            <a:off x="10896600" y="228600"/>
            <a:ext cx="979170" cy="83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17"/>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 name="Google Shape;133;p1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Google Shape;134;p17"/>
          <p:cNvSpPr txBox="1">
            <a:spLocks noGrp="1"/>
          </p:cNvSpPr>
          <p:nvPr>
            <p:ph type="body" idx="1"/>
          </p:nvPr>
        </p:nvSpPr>
        <p:spPr>
          <a:xfrm>
            <a:off x="6553200" y="914400"/>
            <a:ext cx="5181600" cy="49530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2400"/>
              <a:buNone/>
            </a:pPr>
            <a:endParaRPr sz="2400">
              <a:latin typeface="Arial"/>
              <a:ea typeface="Arial"/>
              <a:cs typeface="Arial"/>
              <a:sym typeface="Arial"/>
            </a:endParaRPr>
          </a:p>
          <a:p>
            <a:pPr marL="342900" lvl="0" indent="-342900" algn="l" rtl="0">
              <a:lnSpc>
                <a:spcPct val="250000"/>
              </a:lnSpc>
              <a:spcBef>
                <a:spcPts val="560"/>
              </a:spcBef>
              <a:spcAft>
                <a:spcPts val="0"/>
              </a:spcAft>
              <a:buClr>
                <a:schemeClr val="dk1"/>
              </a:buClr>
              <a:buSzPts val="2800"/>
              <a:buChar char="•"/>
            </a:pPr>
            <a:r>
              <a:rPr lang="hi" sz="2800">
                <a:latin typeface="Arial"/>
                <a:ea typeface="Arial"/>
                <a:cs typeface="Arial"/>
                <a:sym typeface="Arial"/>
              </a:rPr>
              <a:t>तैराकी शैलियाँ / स्ट्रोक</a:t>
            </a:r>
            <a:endParaRPr/>
          </a:p>
          <a:p>
            <a:pPr marL="342900" lvl="0" indent="-342900" algn="l" rtl="0">
              <a:lnSpc>
                <a:spcPct val="250000"/>
              </a:lnSpc>
              <a:spcBef>
                <a:spcPts val="560"/>
              </a:spcBef>
              <a:spcAft>
                <a:spcPts val="0"/>
              </a:spcAft>
              <a:buClr>
                <a:schemeClr val="dk1"/>
              </a:buClr>
              <a:buSzPts val="2800"/>
              <a:buChar char="•"/>
            </a:pPr>
            <a:r>
              <a:rPr lang="hi" sz="2800">
                <a:latin typeface="Open Sans"/>
                <a:ea typeface="Open Sans"/>
                <a:cs typeface="Open Sans"/>
                <a:sym typeface="Open Sans"/>
              </a:rPr>
              <a:t>पानी </a:t>
            </a:r>
            <a:r>
              <a:rPr lang="hi" sz="2800">
                <a:latin typeface="Arial"/>
                <a:ea typeface="Arial"/>
                <a:cs typeface="Arial"/>
                <a:sym typeface="Arial"/>
              </a:rPr>
              <a:t>के अंदर तैरना</a:t>
            </a:r>
            <a:endParaRPr/>
          </a:p>
          <a:p>
            <a:pPr marL="342900" lvl="0" indent="-342900" algn="l" rtl="0">
              <a:lnSpc>
                <a:spcPct val="250000"/>
              </a:lnSpc>
              <a:spcBef>
                <a:spcPts val="560"/>
              </a:spcBef>
              <a:spcAft>
                <a:spcPts val="0"/>
              </a:spcAft>
              <a:buClr>
                <a:schemeClr val="dk1"/>
              </a:buClr>
              <a:buSzPts val="2800"/>
              <a:buChar char="•"/>
            </a:pPr>
            <a:r>
              <a:rPr lang="hi" sz="2800">
                <a:latin typeface="Arial"/>
                <a:ea typeface="Arial"/>
                <a:cs typeface="Arial"/>
                <a:sym typeface="Arial"/>
              </a:rPr>
              <a:t>आत्म बचाव तैराकी</a:t>
            </a:r>
            <a:endParaRPr/>
          </a:p>
          <a:p>
            <a:pPr marL="342900" lvl="0" indent="-190500" algn="l" rtl="0">
              <a:lnSpc>
                <a:spcPct val="250000"/>
              </a:lnSpc>
              <a:spcBef>
                <a:spcPts val="480"/>
              </a:spcBef>
              <a:spcAft>
                <a:spcPts val="0"/>
              </a:spcAft>
              <a:buClr>
                <a:schemeClr val="dk1"/>
              </a:buClr>
              <a:buSzPts val="2400"/>
              <a:buNone/>
            </a:pPr>
            <a:endParaRPr sz="2400">
              <a:latin typeface="Arial"/>
              <a:ea typeface="Arial"/>
              <a:cs typeface="Arial"/>
              <a:sym typeface="Arial"/>
            </a:endParaRPr>
          </a:p>
        </p:txBody>
      </p:sp>
      <p:sp>
        <p:nvSpPr>
          <p:cNvPr id="135" name="Google Shape;135;p17"/>
          <p:cNvSpPr txBox="1">
            <a:spLocks noGrp="1"/>
          </p:cNvSpPr>
          <p:nvPr>
            <p:ph type="title"/>
          </p:nvPr>
        </p:nvSpPr>
        <p:spPr>
          <a:xfrm>
            <a:off x="1066800" y="1752600"/>
            <a:ext cx="4114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0000"/>
              </a:buClr>
              <a:buSzPct val="100000"/>
              <a:buFont typeface="Open Sans"/>
              <a:buNone/>
            </a:pPr>
            <a:r>
              <a:rPr lang="hi" sz="4000" b="1" u="sng">
                <a:solidFill>
                  <a:srgbClr val="FF0000"/>
                </a:solidFill>
                <a:latin typeface="Open Sans"/>
                <a:ea typeface="Open Sans"/>
                <a:cs typeface="Open Sans"/>
                <a:sym typeface="Open Sans"/>
              </a:rPr>
              <a:t>तैराकी </a:t>
            </a:r>
            <a:r>
              <a:rPr lang="hi" sz="4000" b="1" u="sng">
                <a:solidFill>
                  <a:srgbClr val="FF0000"/>
                </a:solidFill>
                <a:latin typeface="Arial"/>
                <a:ea typeface="Arial"/>
                <a:cs typeface="Arial"/>
                <a:sym typeface="Arial"/>
              </a:rPr>
              <a:t>में बुनियादी कौशल</a:t>
            </a:r>
            <a:endParaRPr/>
          </a:p>
        </p:txBody>
      </p:sp>
      <p:pic>
        <p:nvPicPr>
          <p:cNvPr id="136" name="Google Shape;136;p17" descr="C:\Users\Acer\Downloads\WhatsApp Image 2025-09-04 at 17.24.38 (1).jpeg"/>
          <p:cNvPicPr preferRelativeResize="0"/>
          <p:nvPr/>
        </p:nvPicPr>
        <p:blipFill rotWithShape="1">
          <a:blip r:embed="rId3">
            <a:alphaModFix/>
          </a:blip>
          <a:srcRect/>
          <a:stretch/>
        </p:blipFill>
        <p:spPr>
          <a:xfrm>
            <a:off x="228600" y="228600"/>
            <a:ext cx="1066800" cy="838200"/>
          </a:xfrm>
          <a:prstGeom prst="rect">
            <a:avLst/>
          </a:prstGeom>
          <a:noFill/>
          <a:ln>
            <a:noFill/>
          </a:ln>
        </p:spPr>
      </p:pic>
      <p:pic>
        <p:nvPicPr>
          <p:cNvPr id="137" name="Google Shape;137;p17" descr="C:\Users\Acer\Downloads\WhatsApp Image 2025-09-04 at 17.24.38 (3).jpeg"/>
          <p:cNvPicPr preferRelativeResize="0"/>
          <p:nvPr/>
        </p:nvPicPr>
        <p:blipFill rotWithShape="1">
          <a:blip r:embed="rId4">
            <a:alphaModFix/>
          </a:blip>
          <a:srcRect/>
          <a:stretch/>
        </p:blipFill>
        <p:spPr>
          <a:xfrm>
            <a:off x="10896600" y="228600"/>
            <a:ext cx="979170" cy="838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8"/>
          <p:cNvSpPr txBox="1">
            <a:spLocks noGrp="1"/>
          </p:cNvSpPr>
          <p:nvPr>
            <p:ph type="title"/>
          </p:nvPr>
        </p:nvSpPr>
        <p:spPr>
          <a:xfrm>
            <a:off x="609600" y="1447800"/>
            <a:ext cx="47244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000"/>
              <a:buFont typeface="Arial"/>
              <a:buNone/>
            </a:pPr>
            <a:r>
              <a:rPr lang="hi" sz="4000" b="1" u="sng">
                <a:solidFill>
                  <a:srgbClr val="FF0000"/>
                </a:solidFill>
                <a:latin typeface="Arial"/>
                <a:ea typeface="Arial"/>
                <a:cs typeface="Arial"/>
                <a:sym typeface="Arial"/>
              </a:rPr>
              <a:t>महत्त्व</a:t>
            </a:r>
            <a:endParaRPr/>
          </a:p>
        </p:txBody>
      </p:sp>
      <p:sp>
        <p:nvSpPr>
          <p:cNvPr id="144" name="Google Shape;144;p18"/>
          <p:cNvSpPr txBox="1">
            <a:spLocks noGrp="1"/>
          </p:cNvSpPr>
          <p:nvPr>
            <p:ph type="body" idx="1"/>
          </p:nvPr>
        </p:nvSpPr>
        <p:spPr>
          <a:xfrm>
            <a:off x="5943600" y="838200"/>
            <a:ext cx="5932170" cy="5867400"/>
          </a:xfrm>
          <a:prstGeom prst="rect">
            <a:avLst/>
          </a:prstGeom>
          <a:noFill/>
          <a:ln>
            <a:noFill/>
          </a:ln>
        </p:spPr>
        <p:txBody>
          <a:bodyPr spcFirstLastPara="1" wrap="square" lIns="91425" tIns="45700" rIns="91425" bIns="45700" anchor="t" anchorCtr="0">
            <a:noAutofit/>
          </a:bodyPr>
          <a:lstStyle/>
          <a:p>
            <a:pPr marL="342900" lvl="0" indent="-215900" algn="l" rtl="0">
              <a:lnSpc>
                <a:spcPct val="150000"/>
              </a:lnSpc>
              <a:spcBef>
                <a:spcPts val="0"/>
              </a:spcBef>
              <a:spcAft>
                <a:spcPts val="0"/>
              </a:spcAft>
              <a:buClr>
                <a:schemeClr val="dk1"/>
              </a:buClr>
              <a:buSzPts val="2000"/>
              <a:buNone/>
            </a:pPr>
            <a:endParaRPr sz="2000">
              <a:latin typeface="Open Sans"/>
              <a:ea typeface="Open Sans"/>
              <a:cs typeface="Open Sans"/>
              <a:sym typeface="Open Sans"/>
            </a:endParaRPr>
          </a:p>
          <a:p>
            <a:pPr marL="342900" lvl="0" indent="-342900" algn="l" rtl="0">
              <a:lnSpc>
                <a:spcPct val="150000"/>
              </a:lnSpc>
              <a:spcBef>
                <a:spcPts val="480"/>
              </a:spcBef>
              <a:spcAft>
                <a:spcPts val="0"/>
              </a:spcAft>
              <a:buClr>
                <a:schemeClr val="dk1"/>
              </a:buClr>
              <a:buSzPts val="2400"/>
              <a:buChar char="•"/>
            </a:pPr>
            <a:r>
              <a:rPr lang="hi" sz="2400">
                <a:latin typeface="Open Sans"/>
                <a:ea typeface="Open Sans"/>
                <a:cs typeface="Open Sans"/>
                <a:sym typeface="Open Sans"/>
              </a:rPr>
              <a:t>यह बचावकर्ता को पानी के डर पर काबू पाने में मदद करता है और साथ ही बचाव के दौरान बचावकर्ता का आत्मविश्वास बढ़ाता है और आपदा या किसी अप्रत्याशित स्थिति के दौरान अपने साथ-साथ अन्य लोगों के जीवन को बचाता है।</a:t>
            </a:r>
            <a:endParaRPr/>
          </a:p>
          <a:p>
            <a:pPr marL="342900" lvl="0" indent="-342900" algn="l" rtl="0">
              <a:lnSpc>
                <a:spcPct val="150000"/>
              </a:lnSpc>
              <a:spcBef>
                <a:spcPts val="480"/>
              </a:spcBef>
              <a:spcAft>
                <a:spcPts val="0"/>
              </a:spcAft>
              <a:buClr>
                <a:schemeClr val="dk1"/>
              </a:buClr>
              <a:buSzPts val="2400"/>
              <a:buChar char="•"/>
            </a:pPr>
            <a:r>
              <a:rPr lang="hi" sz="2400">
                <a:latin typeface="Open Sans"/>
                <a:ea typeface="Open Sans"/>
                <a:cs typeface="Open Sans"/>
                <a:sym typeface="Open Sans"/>
              </a:rPr>
              <a:t>पूरे शरीर का व्यायाम करें और बिना तनाव के हृदय गति बढ़ाएं।</a:t>
            </a:r>
            <a:endParaRPr/>
          </a:p>
          <a:p>
            <a:pPr marL="342900" lvl="0" indent="-342900" algn="l" rtl="0">
              <a:lnSpc>
                <a:spcPct val="150000"/>
              </a:lnSpc>
              <a:spcBef>
                <a:spcPts val="480"/>
              </a:spcBef>
              <a:spcAft>
                <a:spcPts val="0"/>
              </a:spcAft>
              <a:buClr>
                <a:schemeClr val="dk1"/>
              </a:buClr>
              <a:buSzPts val="2400"/>
              <a:buChar char="•"/>
            </a:pPr>
            <a:r>
              <a:rPr lang="hi" sz="2400">
                <a:latin typeface="Open Sans"/>
                <a:ea typeface="Open Sans"/>
                <a:cs typeface="Open Sans"/>
                <a:sym typeface="Open Sans"/>
              </a:rPr>
              <a:t>ताकत में सुधार करता है.</a:t>
            </a:r>
            <a:endParaRPr sz="1600">
              <a:latin typeface="Open Sans"/>
              <a:ea typeface="Open Sans"/>
              <a:cs typeface="Open Sans"/>
              <a:sym typeface="Open Sans"/>
            </a:endParaRPr>
          </a:p>
        </p:txBody>
      </p:sp>
      <p:sp>
        <p:nvSpPr>
          <p:cNvPr id="145" name="Google Shape;145;p18"/>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6" name="Google Shape;146;p18" descr="C:\Users\Acer\Downloads\WhatsApp Image 2025-09-04 at 17.24.38 (1).jpeg"/>
          <p:cNvPicPr preferRelativeResize="0"/>
          <p:nvPr/>
        </p:nvPicPr>
        <p:blipFill rotWithShape="1">
          <a:blip r:embed="rId3">
            <a:alphaModFix/>
          </a:blip>
          <a:srcRect/>
          <a:stretch/>
        </p:blipFill>
        <p:spPr>
          <a:xfrm>
            <a:off x="228600" y="228600"/>
            <a:ext cx="1066800" cy="838200"/>
          </a:xfrm>
          <a:prstGeom prst="rect">
            <a:avLst/>
          </a:prstGeom>
          <a:noFill/>
          <a:ln>
            <a:noFill/>
          </a:ln>
        </p:spPr>
      </p:pic>
      <p:pic>
        <p:nvPicPr>
          <p:cNvPr id="147" name="Google Shape;147;p18" descr="C:\Users\Acer\Downloads\WhatsApp Image 2025-09-04 at 17.24.38 (3).jpeg"/>
          <p:cNvPicPr preferRelativeResize="0"/>
          <p:nvPr/>
        </p:nvPicPr>
        <p:blipFill rotWithShape="1">
          <a:blip r:embed="rId4">
            <a:alphaModFix/>
          </a:blip>
          <a:srcRect/>
          <a:stretch/>
        </p:blipFill>
        <p:spPr>
          <a:xfrm>
            <a:off x="10896600" y="228600"/>
            <a:ext cx="979170" cy="838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19"/>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 name="Google Shape;154;p19"/>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5" name="Google Shape;155;p19"/>
          <p:cNvSpPr txBox="1">
            <a:spLocks noGrp="1"/>
          </p:cNvSpPr>
          <p:nvPr>
            <p:ph type="body" idx="1"/>
          </p:nvPr>
        </p:nvSpPr>
        <p:spPr>
          <a:xfrm>
            <a:off x="6289040" y="1600201"/>
            <a:ext cx="5445760" cy="4952999"/>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2800"/>
              <a:buNone/>
            </a:pPr>
            <a:r>
              <a:rPr lang="hi" sz="2800" b="1">
                <a:latin typeface="Arial"/>
                <a:ea typeface="Arial"/>
                <a:cs typeface="Arial"/>
                <a:sym typeface="Arial"/>
              </a:rPr>
              <a:t>बुलबुले उड़ाना (ब्लोविंग बबल) :-</a:t>
            </a:r>
            <a:endParaRPr/>
          </a:p>
          <a:p>
            <a:pPr marL="342900" lvl="0" indent="-342900" algn="l" rtl="0">
              <a:lnSpc>
                <a:spcPct val="250000"/>
              </a:lnSpc>
              <a:spcBef>
                <a:spcPts val="480"/>
              </a:spcBef>
              <a:spcAft>
                <a:spcPts val="0"/>
              </a:spcAft>
              <a:buClr>
                <a:schemeClr val="dk1"/>
              </a:buClr>
              <a:buSzPts val="2400"/>
              <a:buChar char="•"/>
            </a:pPr>
            <a:r>
              <a:rPr lang="hi" sz="2400">
                <a:latin typeface="Arial"/>
                <a:ea typeface="Arial"/>
                <a:cs typeface="Arial"/>
                <a:sym typeface="Arial"/>
              </a:rPr>
              <a:t>यह ब्रैथिंग तकनीक में सुधार करता है।</a:t>
            </a:r>
            <a:endParaRPr/>
          </a:p>
        </p:txBody>
      </p:sp>
      <p:sp>
        <p:nvSpPr>
          <p:cNvPr id="156" name="Google Shape;156;p19"/>
          <p:cNvSpPr txBox="1">
            <a:spLocks noGrp="1"/>
          </p:cNvSpPr>
          <p:nvPr>
            <p:ph type="title"/>
          </p:nvPr>
        </p:nvSpPr>
        <p:spPr>
          <a:xfrm>
            <a:off x="609600" y="2133600"/>
            <a:ext cx="5181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4000"/>
              <a:buFont typeface="Open Sans"/>
              <a:buNone/>
            </a:pPr>
            <a:r>
              <a:rPr lang="hi" sz="4000" b="1" u="sng">
                <a:solidFill>
                  <a:srgbClr val="FF0000"/>
                </a:solidFill>
                <a:latin typeface="Open Sans"/>
                <a:ea typeface="Open Sans"/>
                <a:cs typeface="Open Sans"/>
                <a:sym typeface="Open Sans"/>
              </a:rPr>
              <a:t>अलग अलग </a:t>
            </a:r>
            <a:br>
              <a:rPr lang="hi" sz="4000" b="1" u="sng">
                <a:solidFill>
                  <a:srgbClr val="FF0000"/>
                </a:solidFill>
                <a:latin typeface="Open Sans"/>
                <a:ea typeface="Open Sans"/>
                <a:cs typeface="Open Sans"/>
                <a:sym typeface="Open Sans"/>
              </a:rPr>
            </a:br>
            <a:r>
              <a:rPr lang="hi" sz="4000" b="1" u="sng">
                <a:solidFill>
                  <a:srgbClr val="FF0000"/>
                </a:solidFill>
                <a:latin typeface="Open Sans"/>
                <a:ea typeface="Open Sans"/>
                <a:cs typeface="Open Sans"/>
                <a:sym typeface="Open Sans"/>
              </a:rPr>
              <a:t>तैराकी शैली</a:t>
            </a:r>
            <a:endParaRPr/>
          </a:p>
        </p:txBody>
      </p:sp>
      <p:pic>
        <p:nvPicPr>
          <p:cNvPr id="157" name="Google Shape;157;p19" descr="B"/>
          <p:cNvPicPr preferRelativeResize="0">
            <a:picLocks noGrp="1"/>
          </p:cNvPicPr>
          <p:nvPr>
            <p:ph type="body" idx="2"/>
          </p:nvPr>
        </p:nvPicPr>
        <p:blipFill rotWithShape="1">
          <a:blip r:embed="rId3">
            <a:alphaModFix/>
          </a:blip>
          <a:srcRect t="-925" b="54398"/>
          <a:stretch/>
        </p:blipFill>
        <p:spPr>
          <a:xfrm>
            <a:off x="6898005" y="3328850"/>
            <a:ext cx="3541395" cy="2995592"/>
          </a:xfrm>
          <a:prstGeom prst="rect">
            <a:avLst/>
          </a:prstGeom>
          <a:noFill/>
          <a:ln>
            <a:noFill/>
          </a:ln>
        </p:spPr>
      </p:pic>
      <p:pic>
        <p:nvPicPr>
          <p:cNvPr id="158" name="Google Shape;158;p19" descr="C:\Users\Acer\Downloads\WhatsApp Image 2025-09-04 at 17.24.38 (1).jpeg"/>
          <p:cNvPicPr preferRelativeResize="0"/>
          <p:nvPr/>
        </p:nvPicPr>
        <p:blipFill rotWithShape="1">
          <a:blip r:embed="rId4">
            <a:alphaModFix/>
          </a:blip>
          <a:srcRect/>
          <a:stretch/>
        </p:blipFill>
        <p:spPr>
          <a:xfrm>
            <a:off x="228600" y="228600"/>
            <a:ext cx="1066800" cy="838200"/>
          </a:xfrm>
          <a:prstGeom prst="rect">
            <a:avLst/>
          </a:prstGeom>
          <a:noFill/>
          <a:ln>
            <a:noFill/>
          </a:ln>
        </p:spPr>
      </p:pic>
      <p:pic>
        <p:nvPicPr>
          <p:cNvPr id="159" name="Google Shape;159;p19" descr="C:\Users\Acer\Downloads\WhatsApp Image 2025-09-04 at 17.24.38 (3).jpeg"/>
          <p:cNvPicPr preferRelativeResize="0"/>
          <p:nvPr/>
        </p:nvPicPr>
        <p:blipFill rotWithShape="1">
          <a:blip r:embed="rId5">
            <a:alphaModFix/>
          </a:blip>
          <a:srcRect/>
          <a:stretch/>
        </p:blipFill>
        <p:spPr>
          <a:xfrm>
            <a:off x="10896600" y="228600"/>
            <a:ext cx="979170" cy="83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20"/>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6" name="Google Shape;166;p2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7" name="Google Shape;167;p20"/>
          <p:cNvSpPr txBox="1">
            <a:spLocks noGrp="1"/>
          </p:cNvSpPr>
          <p:nvPr>
            <p:ph type="body" idx="1"/>
          </p:nvPr>
        </p:nvSpPr>
        <p:spPr>
          <a:xfrm>
            <a:off x="6045200" y="1600201"/>
            <a:ext cx="5384800" cy="4525963"/>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2800"/>
              <a:buNone/>
            </a:pPr>
            <a:r>
              <a:rPr lang="hi" sz="2800" b="1">
                <a:latin typeface="Arial"/>
                <a:ea typeface="Arial"/>
                <a:cs typeface="Arial"/>
                <a:sym typeface="Arial"/>
              </a:rPr>
              <a:t> </a:t>
            </a:r>
            <a:r>
              <a:rPr lang="hi" b="1">
                <a:latin typeface="Open Sans"/>
                <a:ea typeface="Open Sans"/>
                <a:cs typeface="Open Sans"/>
                <a:sym typeface="Open Sans"/>
              </a:rPr>
              <a:t>पानी के अन्दर धीरे धीरे तैरना (ग्लाइडिंग) </a:t>
            </a:r>
            <a:r>
              <a:rPr lang="hi" b="1">
                <a:latin typeface="Arial"/>
                <a:ea typeface="Arial"/>
                <a:cs typeface="Arial"/>
                <a:sym typeface="Arial"/>
              </a:rPr>
              <a:t>:-</a:t>
            </a:r>
            <a:endParaRPr b="1">
              <a:latin typeface="Open Sans"/>
              <a:ea typeface="Open Sans"/>
              <a:cs typeface="Open Sans"/>
              <a:sym typeface="Open Sans"/>
            </a:endParaRPr>
          </a:p>
          <a:p>
            <a:pPr marL="342900" lvl="0" indent="-342900" algn="l" rtl="0">
              <a:lnSpc>
                <a:spcPct val="250000"/>
              </a:lnSpc>
              <a:spcBef>
                <a:spcPts val="480"/>
              </a:spcBef>
              <a:spcAft>
                <a:spcPts val="0"/>
              </a:spcAft>
              <a:buClr>
                <a:schemeClr val="dk1"/>
              </a:buClr>
              <a:buSzPts val="2400"/>
              <a:buChar char="•"/>
            </a:pPr>
            <a:r>
              <a:rPr lang="hi" sz="2400">
                <a:latin typeface="Arial"/>
                <a:ea typeface="Arial"/>
                <a:cs typeface="Arial"/>
                <a:sym typeface="Arial"/>
              </a:rPr>
              <a:t>ग्लाइडिंग से आपको पानी में चलने की अनुभूति की आदत डालने में मदद मिलती है।</a:t>
            </a:r>
            <a:endParaRPr/>
          </a:p>
        </p:txBody>
      </p:sp>
      <p:sp>
        <p:nvSpPr>
          <p:cNvPr id="168" name="Google Shape;168;p20"/>
          <p:cNvSpPr txBox="1">
            <a:spLocks noGrp="1"/>
          </p:cNvSpPr>
          <p:nvPr>
            <p:ph type="title"/>
          </p:nvPr>
        </p:nvSpPr>
        <p:spPr>
          <a:xfrm>
            <a:off x="1043940" y="1600201"/>
            <a:ext cx="431546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000"/>
              <a:buFont typeface="Open Sans"/>
              <a:buNone/>
            </a:pPr>
            <a:r>
              <a:rPr lang="hi" sz="4000" b="1" u="sng">
                <a:solidFill>
                  <a:srgbClr val="FF0000"/>
                </a:solidFill>
                <a:latin typeface="Open Sans"/>
                <a:ea typeface="Open Sans"/>
                <a:cs typeface="Open Sans"/>
                <a:sym typeface="Open Sans"/>
              </a:rPr>
              <a:t>अलग तैराकी शैली</a:t>
            </a:r>
            <a:endParaRPr/>
          </a:p>
        </p:txBody>
      </p:sp>
      <p:pic>
        <p:nvPicPr>
          <p:cNvPr id="169" name="Google Shape;169;p20" descr="B"/>
          <p:cNvPicPr preferRelativeResize="0">
            <a:picLocks noGrp="1"/>
          </p:cNvPicPr>
          <p:nvPr>
            <p:ph type="body" idx="2"/>
          </p:nvPr>
        </p:nvPicPr>
        <p:blipFill rotWithShape="1">
          <a:blip r:embed="rId3">
            <a:alphaModFix/>
          </a:blip>
          <a:srcRect t="46938"/>
          <a:stretch/>
        </p:blipFill>
        <p:spPr>
          <a:xfrm>
            <a:off x="1353503" y="3276600"/>
            <a:ext cx="3491865" cy="2849564"/>
          </a:xfrm>
          <a:prstGeom prst="rect">
            <a:avLst/>
          </a:prstGeom>
          <a:noFill/>
          <a:ln>
            <a:noFill/>
          </a:ln>
        </p:spPr>
      </p:pic>
      <p:pic>
        <p:nvPicPr>
          <p:cNvPr id="170" name="Google Shape;170;p20" descr="C:\Users\Acer\Downloads\WhatsApp Image 2025-09-04 at 17.24.38 (1).jpeg"/>
          <p:cNvPicPr preferRelativeResize="0"/>
          <p:nvPr/>
        </p:nvPicPr>
        <p:blipFill rotWithShape="1">
          <a:blip r:embed="rId4">
            <a:alphaModFix/>
          </a:blip>
          <a:srcRect/>
          <a:stretch/>
        </p:blipFill>
        <p:spPr>
          <a:xfrm>
            <a:off x="228600" y="228600"/>
            <a:ext cx="1066800" cy="838200"/>
          </a:xfrm>
          <a:prstGeom prst="rect">
            <a:avLst/>
          </a:prstGeom>
          <a:noFill/>
          <a:ln>
            <a:noFill/>
          </a:ln>
        </p:spPr>
      </p:pic>
      <p:pic>
        <p:nvPicPr>
          <p:cNvPr id="171" name="Google Shape;171;p20" descr="C:\Users\Acer\Downloads\WhatsApp Image 2025-09-04 at 17.24.38 (3).jpeg"/>
          <p:cNvPicPr preferRelativeResize="0"/>
          <p:nvPr/>
        </p:nvPicPr>
        <p:blipFill rotWithShape="1">
          <a:blip r:embed="rId5">
            <a:alphaModFix/>
          </a:blip>
          <a:srcRect/>
          <a:stretch/>
        </p:blipFill>
        <p:spPr>
          <a:xfrm>
            <a:off x="10896600" y="228600"/>
            <a:ext cx="979170" cy="83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21"/>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p2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9" name="Google Shape;179;p21"/>
          <p:cNvSpPr txBox="1">
            <a:spLocks noGrp="1"/>
          </p:cNvSpPr>
          <p:nvPr>
            <p:ph type="body" idx="1"/>
          </p:nvPr>
        </p:nvSpPr>
        <p:spPr>
          <a:xfrm>
            <a:off x="6324600" y="1295400"/>
            <a:ext cx="5410200" cy="45720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2800"/>
              <a:buNone/>
            </a:pPr>
            <a:r>
              <a:rPr lang="hi" sz="2800" b="1">
                <a:latin typeface="Arial"/>
                <a:ea typeface="Arial"/>
                <a:cs typeface="Arial"/>
                <a:sym typeface="Arial"/>
              </a:rPr>
              <a:t>फ्लोटिंग तकनीक :-</a:t>
            </a:r>
            <a:endParaRPr/>
          </a:p>
          <a:p>
            <a:pPr marL="342900" lvl="0" indent="-342900" algn="l" rtl="0">
              <a:lnSpc>
                <a:spcPct val="250000"/>
              </a:lnSpc>
              <a:spcBef>
                <a:spcPts val="480"/>
              </a:spcBef>
              <a:spcAft>
                <a:spcPts val="0"/>
              </a:spcAft>
              <a:buClr>
                <a:schemeClr val="dk1"/>
              </a:buClr>
              <a:buSzPts val="2400"/>
              <a:buChar char="•"/>
            </a:pPr>
            <a:r>
              <a:rPr lang="hi" sz="2400">
                <a:latin typeface="Arial"/>
                <a:ea typeface="Arial"/>
                <a:cs typeface="Arial"/>
                <a:sym typeface="Arial"/>
              </a:rPr>
              <a:t>पानी पर कैसे तैरना है</a:t>
            </a:r>
            <a:endParaRPr sz="2400">
              <a:latin typeface="Arial"/>
              <a:ea typeface="Arial"/>
              <a:cs typeface="Arial"/>
              <a:sym typeface="Arial"/>
            </a:endParaRPr>
          </a:p>
          <a:p>
            <a:pPr marL="342900" lvl="0" indent="-342900" algn="l" rtl="0">
              <a:lnSpc>
                <a:spcPct val="250000"/>
              </a:lnSpc>
              <a:spcBef>
                <a:spcPts val="480"/>
              </a:spcBef>
              <a:spcAft>
                <a:spcPts val="0"/>
              </a:spcAft>
              <a:buClr>
                <a:schemeClr val="dk1"/>
              </a:buClr>
              <a:buSzPts val="2400"/>
              <a:buChar char="•"/>
            </a:pPr>
            <a:r>
              <a:rPr lang="hi" sz="2400">
                <a:latin typeface="Arial"/>
                <a:ea typeface="Arial"/>
                <a:cs typeface="Arial"/>
                <a:sym typeface="Arial"/>
              </a:rPr>
              <a:t>फ्री स्टाइल में कैसे तैरना है</a:t>
            </a:r>
            <a:endParaRPr sz="2400">
              <a:latin typeface="Arial"/>
              <a:ea typeface="Arial"/>
              <a:cs typeface="Arial"/>
              <a:sym typeface="Arial"/>
            </a:endParaRPr>
          </a:p>
        </p:txBody>
      </p:sp>
      <p:sp>
        <p:nvSpPr>
          <p:cNvPr id="180" name="Google Shape;180;p21"/>
          <p:cNvSpPr txBox="1">
            <a:spLocks noGrp="1"/>
          </p:cNvSpPr>
          <p:nvPr>
            <p:ph type="title"/>
          </p:nvPr>
        </p:nvSpPr>
        <p:spPr>
          <a:xfrm>
            <a:off x="533400" y="1295400"/>
            <a:ext cx="49530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0000"/>
              </a:buClr>
              <a:buSzPts val="4000"/>
              <a:buFont typeface="Arial"/>
              <a:buNone/>
            </a:pPr>
            <a:r>
              <a:rPr lang="hi" sz="4000" b="1" u="sng">
                <a:solidFill>
                  <a:srgbClr val="FF0000"/>
                </a:solidFill>
                <a:latin typeface="Arial"/>
                <a:ea typeface="Arial"/>
                <a:cs typeface="Arial"/>
                <a:sym typeface="Arial"/>
              </a:rPr>
              <a:t>अलग तैराकी शैली</a:t>
            </a:r>
            <a:endParaRPr/>
          </a:p>
        </p:txBody>
      </p:sp>
      <p:pic>
        <p:nvPicPr>
          <p:cNvPr id="181" name="Google Shape;181;p21" descr="Screenshot (3)"/>
          <p:cNvPicPr preferRelativeResize="0">
            <a:picLocks noGrp="1"/>
          </p:cNvPicPr>
          <p:nvPr>
            <p:ph type="body" idx="1"/>
          </p:nvPr>
        </p:nvPicPr>
        <p:blipFill rotWithShape="1">
          <a:blip r:embed="rId3">
            <a:alphaModFix/>
          </a:blip>
          <a:srcRect/>
          <a:stretch/>
        </p:blipFill>
        <p:spPr>
          <a:xfrm>
            <a:off x="873069" y="3325178"/>
            <a:ext cx="4161677" cy="2990215"/>
          </a:xfrm>
          <a:prstGeom prst="rect">
            <a:avLst/>
          </a:prstGeom>
          <a:noFill/>
          <a:ln>
            <a:noFill/>
          </a:ln>
        </p:spPr>
      </p:pic>
      <p:pic>
        <p:nvPicPr>
          <p:cNvPr id="182" name="Google Shape;182;p21" descr="C:\Users\Acer\Downloads\WhatsApp Image 2025-09-04 at 17.24.38 (1).jpeg"/>
          <p:cNvPicPr preferRelativeResize="0"/>
          <p:nvPr/>
        </p:nvPicPr>
        <p:blipFill rotWithShape="1">
          <a:blip r:embed="rId4">
            <a:alphaModFix/>
          </a:blip>
          <a:srcRect/>
          <a:stretch/>
        </p:blipFill>
        <p:spPr>
          <a:xfrm>
            <a:off x="228600" y="228600"/>
            <a:ext cx="1066800" cy="838200"/>
          </a:xfrm>
          <a:prstGeom prst="rect">
            <a:avLst/>
          </a:prstGeom>
          <a:noFill/>
          <a:ln>
            <a:noFill/>
          </a:ln>
        </p:spPr>
      </p:pic>
      <p:pic>
        <p:nvPicPr>
          <p:cNvPr id="183" name="Google Shape;183;p21" descr="C:\Users\Acer\Downloads\WhatsApp Image 2025-09-04 at 17.24.38 (3).jpeg"/>
          <p:cNvPicPr preferRelativeResize="0"/>
          <p:nvPr/>
        </p:nvPicPr>
        <p:blipFill rotWithShape="1">
          <a:blip r:embed="rId5">
            <a:alphaModFix/>
          </a:blip>
          <a:srcRect/>
          <a:stretch/>
        </p:blipFill>
        <p:spPr>
          <a:xfrm>
            <a:off x="10896600" y="228600"/>
            <a:ext cx="979170" cy="8382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608</Words>
  <Application>Microsoft Office PowerPoint</Application>
  <PresentationFormat>Widescreen</PresentationFormat>
  <Paragraphs>85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Open Sans</vt:lpstr>
      <vt:lpstr>Office Theme</vt:lpstr>
      <vt:lpstr>Lesson-9 तैराकी और जीवन रक्षक कौशल</vt:lpstr>
      <vt:lpstr>परिचय</vt:lpstr>
      <vt:lpstr>उद्देश्य</vt:lpstr>
      <vt:lpstr>तैराकी में  बुनियादी कौशल</vt:lpstr>
      <vt:lpstr>तैराकी में बुनियादी कौशल</vt:lpstr>
      <vt:lpstr>महत्त्व</vt:lpstr>
      <vt:lpstr>अलग अलग  तैराकी शैली</vt:lpstr>
      <vt:lpstr>अलग तैराकी शैली</vt:lpstr>
      <vt:lpstr>अलग तैराकी शैली</vt:lpstr>
      <vt:lpstr>फ्लोटिंग के प्रकार</vt:lpstr>
      <vt:lpstr>तैराकी शैली/स्ट्रोक</vt:lpstr>
      <vt:lpstr>पानी के नीचे तैरना</vt:lpstr>
      <vt:lpstr>आत्म-बचाव तैराकी</vt:lpstr>
      <vt:lpstr>आत्म-बचाव तैराकी</vt:lpstr>
      <vt:lpstr>आत्म-बचाव तैराकी</vt:lpstr>
      <vt:lpstr>PowerPoint Presentation</vt:lpstr>
      <vt:lpstr>सर्वाइवल/ उत्तरजीविता रणनीतियाँ और तकनीकें</vt:lpstr>
      <vt:lpstr>PowerPoint Presentation</vt:lpstr>
      <vt:lpstr>समीक्षा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तैराकी और जीवन रक्षक कौशल</dc:title>
  <cp:lastModifiedBy>DOG K9</cp:lastModifiedBy>
  <cp:revision>5</cp:revision>
  <dcterms:modified xsi:type="dcterms:W3CDTF">2025-12-18T07:37:38Z</dcterms:modified>
</cp:coreProperties>
</file>