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embeddedFontLst>
    <p:embeddedFont>
      <p:font typeface="Bookman Old Style" panose="02050604050505020204" pitchFamily="18" charset="0"/>
      <p:regular r:id="rId32"/>
      <p:bold r:id="rId33"/>
      <p:italic r:id="rId34"/>
      <p:boldItalic r:id="rId35"/>
    </p:embeddedFont>
    <p:embeddedFont>
      <p:font typeface="Calibri" panose="020F0502020204030204" pitchFamily="34" charset="0"/>
      <p:regular r:id="rId36"/>
      <p:bold r:id="rId37"/>
      <p:italic r:id="rId38"/>
      <p:boldItalic r:id="rId39"/>
    </p:embeddedFont>
    <p:embeddedFont>
      <p:font typeface="Corben" panose="020B0604020202020204" charset="0"/>
      <p:bold r:id="rId40"/>
    </p:embeddedFont>
    <p:embeddedFont>
      <p:font typeface="Open Sans" panose="020B060402020202020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hi-IN"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hi-IN" sz="1200">
                <a:solidFill>
                  <a:schemeClr val="dk1"/>
                </a:solidFill>
                <a:latin typeface="Arial"/>
                <a:ea typeface="Arial"/>
                <a:cs typeface="Arial"/>
                <a:sym typeface="Arial"/>
              </a:rPr>
              <a:pPr marL="0" marR="0" lvl="0" indent="0" algn="r" rtl="0">
                <a:spcBef>
                  <a:spcPts val="0"/>
                </a:spcBef>
                <a:spcAft>
                  <a:spcPts val="0"/>
                </a:spcAft>
                <a:buNone/>
              </a:pPr>
              <a:t>1</a:t>
            </a:fld>
            <a:endParaRPr sz="1200">
              <a:solidFill>
                <a:schemeClr val="dk1"/>
              </a:solidFill>
              <a:latin typeface="Arial"/>
              <a:ea typeface="Arial"/>
              <a:cs typeface="Arial"/>
              <a:sym typeface="Arial"/>
            </a:endParaRPr>
          </a:p>
        </p:txBody>
      </p:sp>
      <p:sp>
        <p:nvSpPr>
          <p:cNvPr id="84" name="Google Shape;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9" name="Google Shape;40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5" name="Google Shape;42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i-IN">
                <a:latin typeface="Arial"/>
                <a:ea typeface="Arial"/>
                <a:cs typeface="Arial"/>
                <a:sym typeface="Arial"/>
              </a:rPr>
              <a:pPr marL="0" lvl="0" indent="0" algn="r" rtl="0">
                <a:spcBef>
                  <a:spcPts val="0"/>
                </a:spcBef>
                <a:spcAft>
                  <a:spcPts val="0"/>
                </a:spcAft>
                <a:buNone/>
              </a:pPr>
              <a:t>28</a:t>
            </a:fld>
            <a:endParaRPr>
              <a:latin typeface="Arial"/>
              <a:ea typeface="Arial"/>
              <a:cs typeface="Arial"/>
              <a:sym typeface="Arial"/>
            </a:endParaRPr>
          </a:p>
        </p:txBody>
      </p:sp>
      <p:sp>
        <p:nvSpPr>
          <p:cNvPr id="433" name="Google Shape;433;p28:notes"/>
          <p:cNvSpPr>
            <a:spLocks noGrp="1" noRot="1" noChangeAspect="1"/>
          </p:cNvSpPr>
          <p:nvPr>
            <p:ph type="sldImg" idx="2"/>
          </p:nvPr>
        </p:nvSpPr>
        <p:spPr>
          <a:xfrm>
            <a:off x="385763" y="714375"/>
            <a:ext cx="6086475" cy="34242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dk1"/>
            </a:solidFill>
            <a:prstDash val="solid"/>
            <a:miter lim="800000"/>
            <a:headEnd type="none" w="sm" len="sm"/>
            <a:tailEnd type="none" w="sm" len="sm"/>
          </a:ln>
        </p:spPr>
      </p:sp>
      <p:sp>
        <p:nvSpPr>
          <p:cNvPr id="434" name="Google Shape;434;p28:notes"/>
          <p:cNvSpPr txBox="1">
            <a:spLocks noGrp="1"/>
          </p:cNvSpPr>
          <p:nvPr>
            <p:ph type="body" idx="1"/>
          </p:nvPr>
        </p:nvSpPr>
        <p:spPr>
          <a:xfrm>
            <a:off x="911225" y="4368800"/>
            <a:ext cx="5035550" cy="4064000"/>
          </a:xfrm>
          <a:prstGeom prst="rect">
            <a:avLst/>
          </a:prstGeom>
          <a:noFill/>
          <a:ln>
            <a:noFill/>
          </a:ln>
        </p:spPr>
        <p:txBody>
          <a:bodyPr spcFirstLastPara="1" wrap="square" lIns="77775" tIns="38100" rIns="77775" bIns="38100" anchor="t" anchorCtr="0">
            <a:noAutofit/>
          </a:bodyPr>
          <a:lstStyle/>
          <a:p>
            <a:pPr marL="292100" lvl="0" indent="-292100" algn="l" rtl="0">
              <a:spcBef>
                <a:spcPts val="0"/>
              </a:spcBef>
              <a:spcAft>
                <a:spcPts val="0"/>
              </a:spcAft>
              <a:buNone/>
            </a:pPr>
            <a:r>
              <a:rPr lang="hi-IN" b="1">
                <a:latin typeface="Arial"/>
                <a:ea typeface="Arial"/>
                <a:cs typeface="Arial"/>
                <a:sym typeface="Arial"/>
              </a:rPr>
              <a:t>a.	Preparedness is the key to effective event Command</a:t>
            </a:r>
            <a:endParaRPr/>
          </a:p>
          <a:p>
            <a:pPr marL="749300" lvl="1" indent="-342900" algn="l" rtl="0">
              <a:spcBef>
                <a:spcPts val="0"/>
              </a:spcBef>
              <a:spcAft>
                <a:spcPts val="0"/>
              </a:spcAft>
              <a:buNone/>
            </a:pPr>
            <a:r>
              <a:rPr lang="hi-IN">
                <a:latin typeface="Arial"/>
                <a:ea typeface="Arial"/>
                <a:cs typeface="Arial"/>
                <a:sym typeface="Arial"/>
              </a:rPr>
              <a:t>(1)	Preparedness is the combination of awareness, training, equipment, resources and planning.</a:t>
            </a:r>
            <a:endParaRPr/>
          </a:p>
          <a:p>
            <a:pPr marL="749300" lvl="1" indent="-342900" algn="l" rtl="0">
              <a:spcBef>
                <a:spcPts val="0"/>
              </a:spcBef>
              <a:spcAft>
                <a:spcPts val="0"/>
              </a:spcAft>
              <a:buNone/>
            </a:pPr>
            <a:r>
              <a:rPr lang="hi-IN">
                <a:latin typeface="Arial"/>
                <a:ea typeface="Arial"/>
                <a:cs typeface="Arial"/>
                <a:sym typeface="Arial"/>
              </a:rPr>
              <a:t>(2)	In order to be prepared for a WMD event, or any other major disaster, agencies need to establish multi-agency coordination systems.</a:t>
            </a:r>
            <a:endParaRPr/>
          </a:p>
          <a:p>
            <a:pPr marL="292100" lvl="0" indent="-292100" algn="l" rtl="0">
              <a:spcBef>
                <a:spcPts val="0"/>
              </a:spcBef>
              <a:spcAft>
                <a:spcPts val="0"/>
              </a:spcAft>
              <a:buNone/>
            </a:pPr>
            <a:r>
              <a:rPr lang="hi-IN" b="1">
                <a:latin typeface="Arial"/>
                <a:ea typeface="Arial"/>
                <a:cs typeface="Arial"/>
                <a:sym typeface="Arial"/>
              </a:rPr>
              <a:t>b.	Awareness</a:t>
            </a:r>
            <a:endParaRPr>
              <a:latin typeface="Arial"/>
              <a:ea typeface="Arial"/>
              <a:cs typeface="Arial"/>
              <a:sym typeface="Arial"/>
            </a:endParaRPr>
          </a:p>
          <a:p>
            <a:pPr marL="749300" lvl="1" indent="-342900" algn="l" rtl="0">
              <a:spcBef>
                <a:spcPts val="0"/>
              </a:spcBef>
              <a:spcAft>
                <a:spcPts val="0"/>
              </a:spcAft>
              <a:buNone/>
            </a:pPr>
            <a:r>
              <a:rPr lang="hi-IN">
                <a:latin typeface="Arial"/>
                <a:ea typeface="Arial"/>
                <a:cs typeface="Arial"/>
                <a:sym typeface="Arial"/>
              </a:rPr>
              <a:t>(1)	First Responders need to be aware of the dangers of 	terrorism events and Chemical, Biological, Radiological agents.</a:t>
            </a:r>
            <a:endParaRPr/>
          </a:p>
          <a:p>
            <a:pPr marL="749300" lvl="1" indent="-342900" algn="l" rtl="0">
              <a:spcBef>
                <a:spcPts val="0"/>
              </a:spcBef>
              <a:spcAft>
                <a:spcPts val="0"/>
              </a:spcAft>
              <a:buNone/>
            </a:pPr>
            <a:r>
              <a:rPr lang="hi-IN">
                <a:latin typeface="Arial"/>
                <a:ea typeface="Arial"/>
                <a:cs typeface="Arial"/>
                <a:sym typeface="Arial"/>
              </a:rPr>
              <a:t>(2)	Responders need the appropriate protective equipment against Chemical, Biological, Radiological agents. </a:t>
            </a:r>
            <a:endParaRPr/>
          </a:p>
          <a:p>
            <a:pPr marL="749300" lvl="1" indent="-342900" algn="l" rtl="0">
              <a:spcBef>
                <a:spcPts val="0"/>
              </a:spcBef>
              <a:spcAft>
                <a:spcPts val="0"/>
              </a:spcAft>
              <a:buNone/>
            </a:pPr>
            <a:r>
              <a:rPr lang="hi-IN">
                <a:latin typeface="Arial"/>
                <a:ea typeface="Arial"/>
                <a:cs typeface="Arial"/>
                <a:sym typeface="Arial"/>
              </a:rPr>
              <a:t>(3)	Responders need training in identifying initial actions in a WMD event, including gathering and reporting information. </a:t>
            </a:r>
            <a:endParaRPr/>
          </a:p>
          <a:p>
            <a:pPr marL="749300" lvl="1" indent="-342900" algn="l" rtl="0">
              <a:spcBef>
                <a:spcPts val="0"/>
              </a:spcBef>
              <a:spcAft>
                <a:spcPts val="0"/>
              </a:spcAft>
              <a:buNone/>
            </a:pPr>
            <a:r>
              <a:rPr lang="hi-IN">
                <a:latin typeface="Arial"/>
                <a:ea typeface="Arial"/>
                <a:cs typeface="Arial"/>
                <a:sym typeface="Arial"/>
              </a:rPr>
              <a:t>(4)	WMD awareness helps dispel unwarranted fears.</a:t>
            </a:r>
            <a:endParaRPr/>
          </a:p>
          <a:p>
            <a:pPr marL="292100" lvl="0" indent="-29210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 name="Google Shape;44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i-IN"/>
              <a:pPr marL="0" lvl="0" indent="0" algn="r" rtl="0">
                <a:spcBef>
                  <a:spcPts val="0"/>
                </a:spcBef>
                <a:spcAft>
                  <a:spcPts val="0"/>
                </a:spcAft>
                <a:buNone/>
              </a:pPr>
              <a:t>8</a:t>
            </a:fld>
            <a:endParaRPr/>
          </a:p>
        </p:txBody>
      </p:sp>
      <p:sp>
        <p:nvSpPr>
          <p:cNvPr id="148" name="Google Shape;14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9" name="Google Shape;14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
        <p:cNvGrpSpPr/>
        <p:nvPr/>
      </p:nvGrpSpPr>
      <p:grpSpPr>
        <a:xfrm>
          <a:off x="0" y="0"/>
          <a:ext cx="0" cy="0"/>
          <a:chOff x="0" y="0"/>
          <a:chExt cx="0" cy="0"/>
        </a:xfrm>
      </p:grpSpPr>
      <p:sp>
        <p:nvSpPr>
          <p:cNvPr id="14" name="Google Shape;14;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hi-IN"/>
              <a:pPr marL="0" lvl="0" indent="0" algn="l"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hi-IN"/>
              <a:pPr marL="0" lvl="0" indent="0" algn="l"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hi-IN"/>
              <a:pPr marL="0" lvl="0" indent="0" algn="l"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
        <p:cNvGrpSpPr/>
        <p:nvPr/>
      </p:nvGrpSpPr>
      <p:grpSpPr>
        <a:xfrm>
          <a:off x="0" y="0"/>
          <a:ext cx="0" cy="0"/>
          <a:chOff x="0" y="0"/>
          <a:chExt cx="0" cy="0"/>
        </a:xfrm>
      </p:grpSpPr>
      <p:sp>
        <p:nvSpPr>
          <p:cNvPr id="19" name="Google Shape;19;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hi-IN"/>
              <a:pPr marL="0" lvl="0" indent="0" algn="l"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hi-IN"/>
              <a:pPr marL="0" lvl="0" indent="0" algn="l"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8"/>
        <p:cNvGrpSpPr/>
        <p:nvPr/>
      </p:nvGrpSpPr>
      <p:grpSpPr>
        <a:xfrm>
          <a:off x="0" y="0"/>
          <a:ext cx="0" cy="0"/>
          <a:chOff x="0" y="0"/>
          <a:chExt cx="0" cy="0"/>
        </a:xfrm>
      </p:grpSpPr>
      <p:sp>
        <p:nvSpPr>
          <p:cNvPr id="29" name="Google Shape;29;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Open San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 name="Google Shape;31;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hi-IN"/>
              <a:pPr marL="0" lvl="0" indent="0" algn="l"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hi-IN"/>
              <a:pPr marL="0" lvl="0" indent="0" algn="l"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Open San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4" name="Google Shape;4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hi-IN"/>
              <a:pPr marL="0" lvl="0" indent="0" algn="l"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hi-IN"/>
              <a:pPr marL="0" lvl="0" indent="0" algn="l"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pen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hi-IN"/>
              <a:pPr marL="0" lvl="0" indent="0" algn="l"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Open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0"/>
          <p:cNvSpPr>
            <a:spLocks noGrp="1"/>
          </p:cNvSpPr>
          <p:nvPr>
            <p:ph type="pic" idx="2"/>
          </p:nvPr>
        </p:nvSpPr>
        <p:spPr>
          <a:xfrm>
            <a:off x="5183188" y="987425"/>
            <a:ext cx="6172200" cy="4873625"/>
          </a:xfrm>
          <a:prstGeom prst="rect">
            <a:avLst/>
          </a:prstGeom>
          <a:noFill/>
          <a:ln>
            <a:noFill/>
          </a:ln>
        </p:spPr>
      </p:sp>
      <p:sp>
        <p:nvSpPr>
          <p:cNvPr id="66" name="Google Shape;66;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hi-IN"/>
              <a:pPr marL="0" lvl="0" indent="0" algn="l"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p:nvPr/>
        </p:nvSpPr>
        <p:spPr>
          <a:xfrm>
            <a:off x="5079076" y="0"/>
            <a:ext cx="7112924" cy="6858000"/>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200"/>
              <a:buFont typeface="Open Sans"/>
              <a:buNone/>
              <a:defRPr sz="32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Open Sans"/>
                <a:ea typeface="Open Sans"/>
                <a:cs typeface="Open Sans"/>
                <a:sym typeface="Open Sans"/>
              </a:defRPr>
            </a:lvl1pPr>
            <a:lvl2pPr marL="914400" marR="0" lvl="1" indent="-431800" algn="l" rtl="0">
              <a:lnSpc>
                <a:spcPct val="90000"/>
              </a:lnSpc>
              <a:spcBef>
                <a:spcPts val="500"/>
              </a:spcBef>
              <a:spcAft>
                <a:spcPts val="0"/>
              </a:spcAft>
              <a:buClr>
                <a:schemeClr val="dk1"/>
              </a:buClr>
              <a:buSzPts val="3200"/>
              <a:buFont typeface="Arial"/>
              <a:buChar char="•"/>
              <a:defRPr sz="3200" b="0" i="0" u="none" strike="noStrike" cap="none">
                <a:solidFill>
                  <a:schemeClr val="dk1"/>
                </a:solidFill>
                <a:latin typeface="Open Sans"/>
                <a:ea typeface="Open Sans"/>
                <a:cs typeface="Open Sans"/>
                <a:sym typeface="Open Sans"/>
              </a:defRPr>
            </a:lvl2pPr>
            <a:lvl3pPr marL="1371600" marR="0" lvl="2" indent="-431800" algn="l" rtl="0">
              <a:lnSpc>
                <a:spcPct val="90000"/>
              </a:lnSpc>
              <a:spcBef>
                <a:spcPts val="500"/>
              </a:spcBef>
              <a:spcAft>
                <a:spcPts val="0"/>
              </a:spcAft>
              <a:buClr>
                <a:schemeClr val="dk1"/>
              </a:buClr>
              <a:buSzPts val="3200"/>
              <a:buFont typeface="Arial"/>
              <a:buChar char="•"/>
              <a:defRPr sz="3200" b="0" i="0" u="none" strike="noStrike" cap="none">
                <a:solidFill>
                  <a:schemeClr val="dk1"/>
                </a:solidFill>
                <a:latin typeface="Open Sans"/>
                <a:ea typeface="Open Sans"/>
                <a:cs typeface="Open Sans"/>
                <a:sym typeface="Open Sans"/>
              </a:defRPr>
            </a:lvl3pPr>
            <a:lvl4pPr marL="1828800" marR="0" lvl="3" indent="-431800" algn="l" rtl="0">
              <a:lnSpc>
                <a:spcPct val="90000"/>
              </a:lnSpc>
              <a:spcBef>
                <a:spcPts val="500"/>
              </a:spcBef>
              <a:spcAft>
                <a:spcPts val="0"/>
              </a:spcAft>
              <a:buClr>
                <a:schemeClr val="dk1"/>
              </a:buClr>
              <a:buSzPts val="3200"/>
              <a:buFont typeface="Arial"/>
              <a:buChar char="•"/>
              <a:defRPr sz="3200" b="0" i="0" u="none" strike="noStrike" cap="none">
                <a:solidFill>
                  <a:schemeClr val="dk1"/>
                </a:solidFill>
                <a:latin typeface="Open Sans"/>
                <a:ea typeface="Open Sans"/>
                <a:cs typeface="Open Sans"/>
                <a:sym typeface="Open Sans"/>
              </a:defRPr>
            </a:lvl4pPr>
            <a:lvl5pPr marL="2286000" marR="0" lvl="4" indent="-431800" algn="l" rtl="0">
              <a:lnSpc>
                <a:spcPct val="90000"/>
              </a:lnSpc>
              <a:spcBef>
                <a:spcPts val="500"/>
              </a:spcBef>
              <a:spcAft>
                <a:spcPts val="0"/>
              </a:spcAft>
              <a:buClr>
                <a:schemeClr val="dk1"/>
              </a:buClr>
              <a:buSzPts val="3200"/>
              <a:buFont typeface="Arial"/>
              <a:buChar char="•"/>
              <a:defRPr sz="32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3"/>
          <p:cNvSpPr/>
          <p:nvPr/>
        </p:nvSpPr>
        <p:spPr>
          <a:xfrm>
            <a:off x="6858000" y="5685473"/>
            <a:ext cx="4572001" cy="480131"/>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endParaRPr sz="2800" b="1">
              <a:solidFill>
                <a:srgbClr val="7F6000"/>
              </a:solidFill>
              <a:latin typeface="Corben"/>
              <a:ea typeface="Corben"/>
              <a:cs typeface="Corben"/>
              <a:sym typeface="Corben"/>
            </a:endParaRPr>
          </a:p>
        </p:txBody>
      </p:sp>
      <p:pic>
        <p:nvPicPr>
          <p:cNvPr id="88" name="Google Shape;88;p13" descr="I:\DG SIR\CALENDER Month wise 2017\December.JPG"/>
          <p:cNvPicPr preferRelativeResize="0"/>
          <p:nvPr/>
        </p:nvPicPr>
        <p:blipFill rotWithShape="1">
          <a:blip r:embed="rId3">
            <a:alphaModFix/>
          </a:blip>
          <a:srcRect/>
          <a:stretch/>
        </p:blipFill>
        <p:spPr>
          <a:xfrm>
            <a:off x="210096" y="3444197"/>
            <a:ext cx="4876802" cy="254223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89" name="Google Shape;89;p13"/>
          <p:cNvPicPr preferRelativeResize="0"/>
          <p:nvPr/>
        </p:nvPicPr>
        <p:blipFill rotWithShape="1">
          <a:blip r:embed="rId4">
            <a:alphaModFix/>
          </a:blip>
          <a:srcRect/>
          <a:stretch/>
        </p:blipFill>
        <p:spPr>
          <a:xfrm>
            <a:off x="5637449" y="3500481"/>
            <a:ext cx="5059033" cy="2468787"/>
          </a:xfrm>
          <a:prstGeom prst="rect">
            <a:avLst/>
          </a:prstGeom>
          <a:noFill/>
          <a:ln>
            <a:noFill/>
          </a:ln>
        </p:spPr>
      </p:pic>
      <p:sp>
        <p:nvSpPr>
          <p:cNvPr id="90" name="Google Shape;9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hi-IN"/>
              <a:pPr marL="0" lvl="0" indent="0" algn="l" rtl="0">
                <a:spcBef>
                  <a:spcPts val="0"/>
                </a:spcBef>
                <a:spcAft>
                  <a:spcPts val="0"/>
                </a:spcAft>
                <a:buNone/>
              </a:pPr>
              <a:t>1</a:t>
            </a:fld>
            <a:endParaRPr/>
          </a:p>
        </p:txBody>
      </p:sp>
      <p:pic>
        <p:nvPicPr>
          <p:cNvPr id="91" name="Google Shape;91;p13" descr="A logo with text on it&#10;&#10;AI-generated content may be incorrect."/>
          <p:cNvPicPr preferRelativeResize="0"/>
          <p:nvPr/>
        </p:nvPicPr>
        <p:blipFill rotWithShape="1">
          <a:blip r:embed="rId5">
            <a:alphaModFix/>
          </a:blip>
          <a:srcRect/>
          <a:stretch/>
        </p:blipFill>
        <p:spPr>
          <a:xfrm>
            <a:off x="210096" y="84081"/>
            <a:ext cx="1047823" cy="936104"/>
          </a:xfrm>
          <a:prstGeom prst="rect">
            <a:avLst/>
          </a:prstGeom>
          <a:noFill/>
          <a:ln>
            <a:noFill/>
          </a:ln>
        </p:spPr>
      </p:pic>
      <p:pic>
        <p:nvPicPr>
          <p:cNvPr id="92" name="Google Shape;92;p13" descr="C:\Users\Acer\Downloads\WhatsApp Image 2025-09-04 at 17.24.38 (3).jpeg"/>
          <p:cNvPicPr preferRelativeResize="0"/>
          <p:nvPr/>
        </p:nvPicPr>
        <p:blipFill rotWithShape="1">
          <a:blip r:embed="rId6">
            <a:alphaModFix/>
          </a:blip>
          <a:srcRect/>
          <a:stretch/>
        </p:blipFill>
        <p:spPr>
          <a:xfrm>
            <a:off x="11008322" y="90653"/>
            <a:ext cx="1080120" cy="1001540"/>
          </a:xfrm>
          <a:prstGeom prst="rect">
            <a:avLst/>
          </a:prstGeom>
          <a:noFill/>
          <a:ln>
            <a:noFill/>
          </a:ln>
        </p:spPr>
      </p:pic>
      <p:sp>
        <p:nvSpPr>
          <p:cNvPr id="93" name="Google Shape;93;p13"/>
          <p:cNvSpPr txBox="1"/>
          <p:nvPr/>
        </p:nvSpPr>
        <p:spPr>
          <a:xfrm>
            <a:off x="1535637" y="704948"/>
            <a:ext cx="9360144" cy="230828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4800" u="sng" dirty="0">
                <a:solidFill>
                  <a:srgbClr val="FF0000"/>
                </a:solidFill>
                <a:latin typeface="Calibri"/>
                <a:ea typeface="Calibri"/>
                <a:cs typeface="Calibri"/>
                <a:sym typeface="Calibri"/>
              </a:rPr>
              <a:t>Lesson-8</a:t>
            </a:r>
          </a:p>
          <a:p>
            <a:pPr marL="0" marR="0" lvl="0" indent="0" algn="l" rtl="0">
              <a:spcBef>
                <a:spcPts val="0"/>
              </a:spcBef>
              <a:spcAft>
                <a:spcPts val="0"/>
              </a:spcAft>
              <a:buNone/>
            </a:pPr>
            <a:r>
              <a:rPr lang="hi-IN" sz="4800" u="sng" dirty="0">
                <a:solidFill>
                  <a:srgbClr val="FF0000"/>
                </a:solidFill>
                <a:latin typeface="Calibri"/>
                <a:ea typeface="Calibri"/>
                <a:cs typeface="Calibri"/>
                <a:sym typeface="Calibri"/>
              </a:rPr>
              <a:t>एनडीआरएफ का परिचय और आपदा  </a:t>
            </a:r>
            <a:r>
              <a:rPr lang="hi-IN" sz="4800" dirty="0">
                <a:solidFill>
                  <a:srgbClr val="FF0000"/>
                </a:solidFill>
                <a:latin typeface="Calibri"/>
                <a:ea typeface="Calibri"/>
                <a:cs typeface="Calibri"/>
                <a:sym typeface="Calibri"/>
              </a:rPr>
              <a:t>			</a:t>
            </a:r>
            <a:r>
              <a:rPr lang="en-US" sz="4800" dirty="0">
                <a:solidFill>
                  <a:srgbClr val="FF0000"/>
                </a:solidFill>
                <a:latin typeface="Calibri"/>
                <a:ea typeface="Calibri"/>
                <a:cs typeface="Calibri"/>
                <a:sym typeface="Calibri"/>
              </a:rPr>
              <a:t>     </a:t>
            </a:r>
            <a:r>
              <a:rPr lang="hi-IN" sz="4800" u="sng" dirty="0">
                <a:solidFill>
                  <a:srgbClr val="FF0000"/>
                </a:solidFill>
                <a:latin typeface="Calibri"/>
                <a:ea typeface="Calibri"/>
                <a:cs typeface="Calibri"/>
                <a:sym typeface="Calibri"/>
              </a:rPr>
              <a:t>में इसकी भूमिका</a:t>
            </a:r>
            <a:endParaRPr sz="4800" u="sng" dirty="0">
              <a:solidFill>
                <a:srgbClr val="FF0000"/>
              </a:solidFill>
              <a:latin typeface="Open Sans"/>
              <a:ea typeface="Open Sans"/>
              <a:cs typeface="Open Sans"/>
              <a:sym typeface="Open Sans"/>
            </a:endParaRPr>
          </a:p>
        </p:txBody>
      </p:sp>
      <p:graphicFrame>
        <p:nvGraphicFramePr>
          <p:cNvPr id="2" name="Table 1">
            <a:extLst>
              <a:ext uri="{FF2B5EF4-FFF2-40B4-BE49-F238E27FC236}">
                <a16:creationId xmlns:a16="http://schemas.microsoft.com/office/drawing/2014/main" id="{C83B3D70-DB0B-409D-A5D7-B2A0B4B6C398}"/>
              </a:ext>
            </a:extLst>
          </p:cNvPr>
          <p:cNvGraphicFramePr>
            <a:graphicFrameLocks noGrp="1"/>
          </p:cNvGraphicFramePr>
          <p:nvPr>
            <p:extLst>
              <p:ext uri="{D42A27DB-BD31-4B8C-83A1-F6EECF244321}">
                <p14:modId xmlns:p14="http://schemas.microsoft.com/office/powerpoint/2010/main" val="2715772650"/>
              </p:ext>
            </p:extLst>
          </p:nvPr>
        </p:nvGraphicFramePr>
        <p:xfrm>
          <a:off x="3581401" y="6199356"/>
          <a:ext cx="4684053" cy="548640"/>
        </p:xfrm>
        <a:graphic>
          <a:graphicData uri="http://schemas.openxmlformats.org/drawingml/2006/table">
            <a:tbl>
              <a:tblPr/>
              <a:tblGrid>
                <a:gridCol w="4684053">
                  <a:extLst>
                    <a:ext uri="{9D8B030D-6E8A-4147-A177-3AD203B41FA5}">
                      <a16:colId xmlns:a16="http://schemas.microsoft.com/office/drawing/2014/main" val="4085055982"/>
                    </a:ext>
                  </a:extLst>
                </a:gridCol>
              </a:tblGrid>
              <a:tr h="450166">
                <a:tc>
                  <a:txBody>
                    <a:bodyPr/>
                    <a:lstStyle/>
                    <a:p>
                      <a:pPr algn="ctr" fontAlgn="t"/>
                      <a:r>
                        <a:rPr lang="en-US" sz="1800" b="1" i="0" u="none" strike="noStrike" dirty="0">
                          <a:solidFill>
                            <a:srgbClr val="FF0000"/>
                          </a:solidFill>
                          <a:effectLst>
                            <a:glow rad="63500">
                              <a:schemeClr val="accent1">
                                <a:satMod val="175000"/>
                                <a:alpha val="40000"/>
                              </a:schemeClr>
                            </a:glow>
                          </a:effectLst>
                          <a:latin typeface="+mn-lt"/>
                        </a:rPr>
                        <a:t>Shri  </a:t>
                      </a:r>
                      <a:r>
                        <a:rPr lang="en-US" sz="1800" b="1" i="0" u="none" strike="noStrike" dirty="0" err="1">
                          <a:solidFill>
                            <a:srgbClr val="FF0000"/>
                          </a:solidFill>
                          <a:effectLst>
                            <a:glow rad="63500">
                              <a:schemeClr val="accent1">
                                <a:satMod val="175000"/>
                                <a:alpha val="40000"/>
                              </a:schemeClr>
                            </a:glow>
                          </a:effectLst>
                          <a:latin typeface="+mn-lt"/>
                        </a:rPr>
                        <a:t>Gaikawad</a:t>
                      </a:r>
                      <a:r>
                        <a:rPr lang="en-US" sz="1800" b="1" i="0" u="none" strike="noStrike" dirty="0">
                          <a:solidFill>
                            <a:srgbClr val="FF0000"/>
                          </a:solidFill>
                          <a:effectLst>
                            <a:glow rad="63500">
                              <a:schemeClr val="accent1">
                                <a:satMod val="175000"/>
                                <a:alpha val="40000"/>
                              </a:schemeClr>
                            </a:glow>
                          </a:effectLst>
                          <a:latin typeface="+mn-lt"/>
                        </a:rPr>
                        <a:t> </a:t>
                      </a:r>
                      <a:r>
                        <a:rPr lang="en-US" sz="1800" b="1" i="0" u="none" strike="noStrike" dirty="0" err="1">
                          <a:solidFill>
                            <a:srgbClr val="FF0000"/>
                          </a:solidFill>
                          <a:effectLst>
                            <a:glow rad="63500">
                              <a:schemeClr val="accent1">
                                <a:satMod val="175000"/>
                                <a:alpha val="40000"/>
                              </a:schemeClr>
                            </a:glow>
                          </a:effectLst>
                          <a:latin typeface="+mn-lt"/>
                        </a:rPr>
                        <a:t>Sanket</a:t>
                      </a:r>
                      <a:r>
                        <a:rPr lang="en-US" sz="1800" b="1" i="0" u="none" strike="noStrike" baseline="0" dirty="0">
                          <a:solidFill>
                            <a:srgbClr val="FF0000"/>
                          </a:solidFill>
                          <a:effectLst>
                            <a:glow rad="63500">
                              <a:schemeClr val="accent1">
                                <a:satMod val="175000"/>
                                <a:alpha val="40000"/>
                              </a:schemeClr>
                            </a:glow>
                          </a:effectLst>
                          <a:latin typeface="+mn-lt"/>
                        </a:rPr>
                        <a:t> T,</a:t>
                      </a:r>
                    </a:p>
                    <a:p>
                      <a:pPr algn="ctr" fontAlgn="t"/>
                      <a:r>
                        <a:rPr lang="en-US" sz="1800" b="1" i="0" u="none" strike="noStrike">
                          <a:solidFill>
                            <a:srgbClr val="FF0000"/>
                          </a:solidFill>
                          <a:effectLst>
                            <a:glow rad="63500">
                              <a:schemeClr val="accent1">
                                <a:satMod val="175000"/>
                                <a:alpha val="40000"/>
                              </a:schemeClr>
                            </a:glow>
                          </a:effectLst>
                          <a:latin typeface="+mn-lt"/>
                        </a:rPr>
                        <a:t> Dy. </a:t>
                      </a:r>
                      <a:r>
                        <a:rPr lang="en-US" sz="1800" b="1" i="0" u="none" strike="noStrike" dirty="0">
                          <a:solidFill>
                            <a:srgbClr val="FF0000"/>
                          </a:solidFill>
                          <a:effectLst>
                            <a:glow rad="63500">
                              <a:schemeClr val="accent1">
                                <a:satMod val="175000"/>
                                <a:alpha val="40000"/>
                              </a:schemeClr>
                            </a:glow>
                          </a:effectLst>
                          <a:latin typeface="+mn-lt"/>
                        </a:rPr>
                        <a:t>Commandant</a:t>
                      </a:r>
                      <a:endParaRPr lang="en-US" sz="1800" b="1" i="0" u="none" strike="noStrike" dirty="0">
                        <a:solidFill>
                          <a:srgbClr val="FF0000"/>
                        </a:solidFill>
                        <a:effectLst>
                          <a:glow rad="63500">
                            <a:schemeClr val="accent1">
                              <a:satMod val="175000"/>
                              <a:alpha val="40000"/>
                            </a:schemeClr>
                          </a:glow>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62031706"/>
                  </a:ext>
                </a:extLst>
              </a:tr>
            </a:tbl>
          </a:graphicData>
        </a:graphic>
      </p:graphicFrame>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2"/>
          <p:cNvSpPr txBox="1"/>
          <p:nvPr/>
        </p:nvSpPr>
        <p:spPr>
          <a:xfrm>
            <a:off x="5599289" y="484425"/>
            <a:ext cx="5497689" cy="5768502"/>
          </a:xfrm>
          <a:prstGeom prst="rect">
            <a:avLst/>
          </a:prstGeom>
          <a:solidFill>
            <a:schemeClr val="lt1"/>
          </a:solidFill>
          <a:ln w="9525" cap="flat" cmpd="sng">
            <a:solidFill>
              <a:srgbClr val="00FF00"/>
            </a:solidFill>
            <a:prstDash val="solid"/>
            <a:miter lim="800000"/>
            <a:headEnd type="none" w="sm" len="sm"/>
            <a:tailEnd type="none" w="sm" len="sm"/>
          </a:ln>
        </p:spPr>
        <p:txBody>
          <a:bodyPr spcFirstLastPara="1" wrap="square" lIns="91425" tIns="45700" rIns="91425" bIns="45700" anchor="b" anchorCtr="0">
            <a:spAutoFit/>
          </a:bodyPr>
          <a:lstStyle/>
          <a:p>
            <a:pPr marL="579438" marR="0" lvl="0" indent="-579438" algn="just" rtl="0">
              <a:lnSpc>
                <a:spcPct val="150000"/>
              </a:lnSpc>
              <a:spcBef>
                <a:spcPts val="0"/>
              </a:spcBef>
              <a:spcAft>
                <a:spcPts val="0"/>
              </a:spcAft>
              <a:buClr>
                <a:schemeClr val="dk1"/>
              </a:buClr>
              <a:buSzPts val="2400"/>
              <a:buFont typeface="Noto Sans Symbols"/>
              <a:buChar char="▪"/>
            </a:pPr>
            <a:r>
              <a:rPr lang="hi-IN" sz="2400">
                <a:solidFill>
                  <a:schemeClr val="dk1"/>
                </a:solidFill>
                <a:latin typeface="Calibri"/>
                <a:ea typeface="Calibri"/>
                <a:cs typeface="Calibri"/>
                <a:sym typeface="Calibri"/>
              </a:rPr>
              <a:t>नियमित एवं गहन प्रशिक्षण। </a:t>
            </a:r>
            <a:endParaRPr sz="2400">
              <a:solidFill>
                <a:schemeClr val="dk1"/>
              </a:solidFill>
              <a:latin typeface="Calibri"/>
              <a:ea typeface="Calibri"/>
              <a:cs typeface="Calibri"/>
              <a:sym typeface="Calibri"/>
            </a:endParaRPr>
          </a:p>
          <a:p>
            <a:pPr marL="579438" marR="0" lvl="0" indent="-579438" algn="just" rtl="0">
              <a:lnSpc>
                <a:spcPct val="150000"/>
              </a:lnSpc>
              <a:spcBef>
                <a:spcPts val="1200"/>
              </a:spcBef>
              <a:spcAft>
                <a:spcPts val="0"/>
              </a:spcAft>
              <a:buClr>
                <a:schemeClr val="dk1"/>
              </a:buClr>
              <a:buSzPts val="2400"/>
              <a:buFont typeface="Noto Sans Symbols"/>
              <a:buChar char="▪"/>
            </a:pPr>
            <a:r>
              <a:rPr lang="hi-IN" sz="2400">
                <a:solidFill>
                  <a:schemeClr val="dk1"/>
                </a:solidFill>
                <a:latin typeface="Calibri"/>
                <a:ea typeface="Calibri"/>
                <a:cs typeface="Calibri"/>
                <a:sym typeface="Calibri"/>
              </a:rPr>
              <a:t>एओआर का नियमित परिचय।</a:t>
            </a:r>
            <a:endParaRPr sz="2400">
              <a:solidFill>
                <a:schemeClr val="dk1"/>
              </a:solidFill>
              <a:latin typeface="Calibri"/>
              <a:ea typeface="Calibri"/>
              <a:cs typeface="Calibri"/>
              <a:sym typeface="Calibri"/>
            </a:endParaRPr>
          </a:p>
          <a:p>
            <a:pPr marL="579438" marR="0" lvl="0" indent="-579438" algn="just" rtl="0">
              <a:lnSpc>
                <a:spcPct val="150000"/>
              </a:lnSpc>
              <a:spcBef>
                <a:spcPts val="1200"/>
              </a:spcBef>
              <a:spcAft>
                <a:spcPts val="0"/>
              </a:spcAft>
              <a:buClr>
                <a:schemeClr val="dk1"/>
              </a:buClr>
              <a:buSzPts val="2400"/>
              <a:buFont typeface="Noto Sans Symbols"/>
              <a:buChar char="▪"/>
            </a:pPr>
            <a:r>
              <a:rPr lang="hi-IN" sz="2400">
                <a:solidFill>
                  <a:schemeClr val="dk1"/>
                </a:solidFill>
                <a:latin typeface="Calibri"/>
                <a:ea typeface="Calibri"/>
                <a:cs typeface="Calibri"/>
                <a:sym typeface="Calibri"/>
              </a:rPr>
              <a:t> विभिन्न हितधारकों के साथ संयुक्त अभ्यास करना। </a:t>
            </a:r>
            <a:endParaRPr sz="2400">
              <a:solidFill>
                <a:schemeClr val="dk1"/>
              </a:solidFill>
              <a:latin typeface="Calibri"/>
              <a:ea typeface="Calibri"/>
              <a:cs typeface="Calibri"/>
              <a:sym typeface="Calibri"/>
            </a:endParaRPr>
          </a:p>
          <a:p>
            <a:pPr marL="579438" marR="0" lvl="0" indent="-579438" algn="just" rtl="0">
              <a:lnSpc>
                <a:spcPct val="150000"/>
              </a:lnSpc>
              <a:spcBef>
                <a:spcPts val="1200"/>
              </a:spcBef>
              <a:spcAft>
                <a:spcPts val="0"/>
              </a:spcAft>
              <a:buClr>
                <a:schemeClr val="dk1"/>
              </a:buClr>
              <a:buSzPts val="2400"/>
              <a:buFont typeface="Noto Sans Symbols"/>
              <a:buChar char="▪"/>
            </a:pPr>
            <a:r>
              <a:rPr lang="hi-IN" sz="2400">
                <a:solidFill>
                  <a:schemeClr val="dk1"/>
                </a:solidFill>
                <a:latin typeface="Calibri"/>
                <a:ea typeface="Calibri"/>
                <a:cs typeface="Calibri"/>
                <a:sym typeface="Calibri"/>
              </a:rPr>
              <a:t>उत्तरदायित्व वाले क्षेत्र में सामुदायिक जागरूकता एवं विद्यालय सुरक्षा कार्यक्रम चलाना। </a:t>
            </a:r>
            <a:endParaRPr sz="2400">
              <a:solidFill>
                <a:schemeClr val="dk1"/>
              </a:solidFill>
              <a:latin typeface="Calibri"/>
              <a:ea typeface="Calibri"/>
              <a:cs typeface="Calibri"/>
              <a:sym typeface="Calibri"/>
            </a:endParaRPr>
          </a:p>
          <a:p>
            <a:pPr marL="579438" marR="0" lvl="0" indent="-579438" algn="just" rtl="0">
              <a:lnSpc>
                <a:spcPct val="150000"/>
              </a:lnSpc>
              <a:spcBef>
                <a:spcPts val="1200"/>
              </a:spcBef>
              <a:spcAft>
                <a:spcPts val="0"/>
              </a:spcAft>
              <a:buClr>
                <a:schemeClr val="dk1"/>
              </a:buClr>
              <a:buSzPts val="2400"/>
              <a:buFont typeface="Noto Sans Symbols"/>
              <a:buChar char="▪"/>
            </a:pPr>
            <a:r>
              <a:rPr lang="hi-IN" sz="2400">
                <a:solidFill>
                  <a:schemeClr val="dk1"/>
                </a:solidFill>
                <a:latin typeface="Calibri"/>
                <a:ea typeface="Calibri"/>
                <a:cs typeface="Calibri"/>
                <a:sym typeface="Calibri"/>
              </a:rPr>
              <a:t>एसडीआरएफ एवं अन्य हितधारकों को प्रशिक्षित करना।</a:t>
            </a:r>
            <a:endParaRPr sz="2400">
              <a:solidFill>
                <a:schemeClr val="dk1"/>
              </a:solidFill>
              <a:latin typeface="Open Sans"/>
              <a:ea typeface="Open Sans"/>
              <a:cs typeface="Open Sans"/>
              <a:sym typeface="Open Sans"/>
            </a:endParaRPr>
          </a:p>
        </p:txBody>
      </p:sp>
      <p:sp>
        <p:nvSpPr>
          <p:cNvPr id="203" name="Google Shape;203;p22"/>
          <p:cNvSpPr/>
          <p:nvPr/>
        </p:nvSpPr>
        <p:spPr>
          <a:xfrm>
            <a:off x="975771" y="1446651"/>
            <a:ext cx="3383489" cy="1446550"/>
          </a:xfrm>
          <a:prstGeom prst="rect">
            <a:avLst/>
          </a:prstGeom>
          <a:solidFill>
            <a:srgbClr val="00206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i-IN" sz="4400" b="1">
                <a:solidFill>
                  <a:schemeClr val="lt1"/>
                </a:solidFill>
                <a:latin typeface="Calibri"/>
                <a:ea typeface="Calibri"/>
                <a:cs typeface="Calibri"/>
                <a:sym typeface="Calibri"/>
              </a:rPr>
              <a:t>एनडीआरएफ की भूमिका</a:t>
            </a:r>
            <a:endParaRPr sz="4400" b="1" u="sng">
              <a:solidFill>
                <a:schemeClr val="lt1"/>
              </a:solidFill>
              <a:latin typeface="Open Sans"/>
              <a:ea typeface="Open Sans"/>
              <a:cs typeface="Open Sans"/>
              <a:sym typeface="Open Sans"/>
            </a:endParaRPr>
          </a:p>
        </p:txBody>
      </p:sp>
      <p:pic>
        <p:nvPicPr>
          <p:cNvPr id="204" name="Google Shape;204;p22" descr="F:\Year 2015\July\Darbhanga School Safety\NSSP Photo 20 July\DSC00062.JPG"/>
          <p:cNvPicPr preferRelativeResize="0"/>
          <p:nvPr/>
        </p:nvPicPr>
        <p:blipFill rotWithShape="1">
          <a:blip r:embed="rId3">
            <a:alphaModFix/>
          </a:blip>
          <a:srcRect/>
          <a:stretch/>
        </p:blipFill>
        <p:spPr>
          <a:xfrm>
            <a:off x="393137" y="4151490"/>
            <a:ext cx="2075166" cy="2142956"/>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205" name="Google Shape;205;p22" descr="C:\Users\9 BN NDRF\Desktop\Selected\IMG-20150804-WA0066.jpg"/>
          <p:cNvPicPr preferRelativeResize="0"/>
          <p:nvPr/>
        </p:nvPicPr>
        <p:blipFill rotWithShape="1">
          <a:blip r:embed="rId4">
            <a:alphaModFix/>
          </a:blip>
          <a:srcRect/>
          <a:stretch/>
        </p:blipFill>
        <p:spPr>
          <a:xfrm>
            <a:off x="2667516" y="4118068"/>
            <a:ext cx="2226086" cy="2209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206" name="Google Shape;206;p22" descr="A logo with text on it&#10;&#10;AI-generated content may be incorrect."/>
          <p:cNvPicPr preferRelativeResize="0"/>
          <p:nvPr/>
        </p:nvPicPr>
        <p:blipFill rotWithShape="1">
          <a:blip r:embed="rId5">
            <a:alphaModFix/>
          </a:blip>
          <a:srcRect/>
          <a:stretch/>
        </p:blipFill>
        <p:spPr>
          <a:xfrm>
            <a:off x="210096" y="84081"/>
            <a:ext cx="1047823" cy="936104"/>
          </a:xfrm>
          <a:prstGeom prst="rect">
            <a:avLst/>
          </a:prstGeom>
          <a:noFill/>
          <a:ln>
            <a:noFill/>
          </a:ln>
        </p:spPr>
      </p:pic>
      <p:pic>
        <p:nvPicPr>
          <p:cNvPr id="207" name="Google Shape;207;p22" descr="C:\Users\Acer\Downloads\WhatsApp Image 2025-09-04 at 17.24.38 (3).jpeg"/>
          <p:cNvPicPr preferRelativeResize="0"/>
          <p:nvPr/>
        </p:nvPicPr>
        <p:blipFill rotWithShape="1">
          <a:blip r:embed="rId6">
            <a:alphaModFix/>
          </a:blip>
          <a:srcRect/>
          <a:stretch/>
        </p:blipFill>
        <p:spPr>
          <a:xfrm>
            <a:off x="11008322" y="90653"/>
            <a:ext cx="1080120" cy="1001540"/>
          </a:xfrm>
          <a:prstGeom prst="rect">
            <a:avLst/>
          </a:prstGeom>
          <a:noFill/>
          <a:ln>
            <a:noFill/>
          </a:ln>
        </p:spPr>
      </p:pic>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3"/>
          <p:cNvSpPr/>
          <p:nvPr/>
        </p:nvSpPr>
        <p:spPr>
          <a:xfrm>
            <a:off x="5192889" y="632143"/>
            <a:ext cx="6739467" cy="6124754"/>
          </a:xfrm>
          <a:prstGeom prst="rect">
            <a:avLst/>
          </a:prstGeom>
          <a:solidFill>
            <a:schemeClr val="lt2"/>
          </a:solidFill>
          <a:ln w="9525" cap="flat" cmpd="sng">
            <a:solidFill>
              <a:srgbClr val="00FF00"/>
            </a:solidFill>
            <a:prstDash val="solid"/>
            <a:miter lim="800000"/>
            <a:headEnd type="none" w="sm" len="sm"/>
            <a:tailEnd type="none" w="sm" len="sm"/>
          </a:ln>
        </p:spPr>
        <p:txBody>
          <a:bodyPr spcFirstLastPara="1" wrap="square" lIns="91425" tIns="45700" rIns="91425" bIns="45700" anchor="ctr" anchorCtr="0">
            <a:noAutofit/>
          </a:bodyPr>
          <a:lstStyle/>
          <a:p>
            <a:pPr marL="579438" marR="0" lvl="0" indent="-579438" algn="just" rtl="0">
              <a:lnSpc>
                <a:spcPct val="200000"/>
              </a:lnSpc>
              <a:spcBef>
                <a:spcPts val="0"/>
              </a:spcBef>
              <a:spcAft>
                <a:spcPts val="0"/>
              </a:spcAft>
              <a:buClr>
                <a:schemeClr val="dk1"/>
              </a:buClr>
              <a:buSzPts val="2800"/>
              <a:buFont typeface="Arial"/>
              <a:buChar char="•"/>
            </a:pPr>
            <a:r>
              <a:rPr lang="hi-IN" sz="2800">
                <a:solidFill>
                  <a:schemeClr val="dk1"/>
                </a:solidFill>
                <a:latin typeface="Calibri"/>
                <a:ea typeface="Calibri"/>
                <a:cs typeface="Calibri"/>
                <a:sym typeface="Calibri"/>
              </a:rPr>
              <a:t>स्तर-III आपदा पर सक्रिय तैनाती। </a:t>
            </a:r>
            <a:endParaRPr sz="2800">
              <a:solidFill>
                <a:schemeClr val="dk1"/>
              </a:solidFill>
              <a:latin typeface="Calibri"/>
              <a:ea typeface="Calibri"/>
              <a:cs typeface="Calibri"/>
              <a:sym typeface="Calibri"/>
            </a:endParaRPr>
          </a:p>
          <a:p>
            <a:pPr marL="579438" marR="0" lvl="0" indent="-579438" algn="just" rtl="0">
              <a:lnSpc>
                <a:spcPct val="200000"/>
              </a:lnSpc>
              <a:spcBef>
                <a:spcPts val="0"/>
              </a:spcBef>
              <a:spcAft>
                <a:spcPts val="0"/>
              </a:spcAft>
              <a:buClr>
                <a:schemeClr val="dk1"/>
              </a:buClr>
              <a:buSzPts val="2800"/>
              <a:buFont typeface="Arial"/>
              <a:buChar char="•"/>
            </a:pPr>
            <a:r>
              <a:rPr lang="hi-IN" sz="2800">
                <a:solidFill>
                  <a:schemeClr val="dk1"/>
                </a:solidFill>
                <a:latin typeface="Calibri"/>
                <a:ea typeface="Calibri"/>
                <a:cs typeface="Calibri"/>
                <a:sym typeface="Calibri"/>
              </a:rPr>
              <a:t>पीड़ितों की खोज और बचाव के दौरान उच्च तकनीक-विशेषज्ञ प्रतिक्रिया प्रदान करना।</a:t>
            </a:r>
            <a:endParaRPr sz="2800">
              <a:solidFill>
                <a:schemeClr val="dk1"/>
              </a:solidFill>
              <a:latin typeface="Calibri"/>
              <a:ea typeface="Calibri"/>
              <a:cs typeface="Calibri"/>
              <a:sym typeface="Calibri"/>
            </a:endParaRPr>
          </a:p>
          <a:p>
            <a:pPr marL="579438" marR="0" lvl="0" indent="-579438" algn="just" rtl="0">
              <a:lnSpc>
                <a:spcPct val="200000"/>
              </a:lnSpc>
              <a:spcBef>
                <a:spcPts val="0"/>
              </a:spcBef>
              <a:spcAft>
                <a:spcPts val="0"/>
              </a:spcAft>
              <a:buClr>
                <a:schemeClr val="dk1"/>
              </a:buClr>
              <a:buSzPts val="2800"/>
              <a:buFont typeface="Arial"/>
              <a:buChar char="•"/>
            </a:pPr>
            <a:r>
              <a:rPr lang="hi-IN" sz="2800">
                <a:solidFill>
                  <a:schemeClr val="dk1"/>
                </a:solidFill>
                <a:latin typeface="Calibri"/>
                <a:ea typeface="Calibri"/>
                <a:cs typeface="Calibri"/>
                <a:sym typeface="Calibri"/>
              </a:rPr>
              <a:t> प्रभावित क्षेत्रों में उपलब्ध कर्मियों और सामग्री के साथ तत्काल राहत प्रदान करना</a:t>
            </a:r>
            <a:endParaRPr sz="3200">
              <a:solidFill>
                <a:schemeClr val="dk1"/>
              </a:solidFill>
              <a:latin typeface="Open Sans"/>
              <a:ea typeface="Open Sans"/>
              <a:cs typeface="Open Sans"/>
              <a:sym typeface="Open Sans"/>
            </a:endParaRPr>
          </a:p>
        </p:txBody>
      </p:sp>
      <p:sp>
        <p:nvSpPr>
          <p:cNvPr id="213" name="Google Shape;213;p23"/>
          <p:cNvSpPr/>
          <p:nvPr/>
        </p:nvSpPr>
        <p:spPr>
          <a:xfrm>
            <a:off x="0" y="2428418"/>
            <a:ext cx="4967111" cy="769441"/>
          </a:xfrm>
          <a:prstGeom prst="rect">
            <a:avLst/>
          </a:prstGeom>
          <a:gradFill>
            <a:gsLst>
              <a:gs pos="0">
                <a:srgbClr val="B0CAE9"/>
              </a:gs>
              <a:gs pos="50000">
                <a:srgbClr val="A1C1E4"/>
              </a:gs>
              <a:gs pos="100000">
                <a:srgbClr val="90B8E4"/>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hi-IN" sz="4000" b="1">
                <a:solidFill>
                  <a:srgbClr val="002060"/>
                </a:solidFill>
                <a:latin typeface="Open Sans"/>
                <a:ea typeface="Open Sans"/>
                <a:cs typeface="Open Sans"/>
                <a:sym typeface="Open Sans"/>
              </a:rPr>
              <a:t> </a:t>
            </a:r>
            <a:r>
              <a:rPr lang="hi-IN" sz="4400" b="1" u="sng">
                <a:solidFill>
                  <a:schemeClr val="dk1"/>
                </a:solidFill>
                <a:latin typeface="Calibri"/>
                <a:ea typeface="Calibri"/>
                <a:cs typeface="Calibri"/>
                <a:sym typeface="Calibri"/>
              </a:rPr>
              <a:t>आपदा के दौरान</a:t>
            </a:r>
            <a:endParaRPr sz="4000" b="1" u="sng">
              <a:solidFill>
                <a:srgbClr val="002060"/>
              </a:solidFill>
              <a:latin typeface="Open Sans"/>
              <a:ea typeface="Open Sans"/>
              <a:cs typeface="Open Sans"/>
              <a:sym typeface="Open Sans"/>
            </a:endParaRPr>
          </a:p>
        </p:txBody>
      </p:sp>
      <p:pic>
        <p:nvPicPr>
          <p:cNvPr id="214" name="Google Shape;214;p23" descr="A logo with text on it&#10;&#10;AI-generated content may be incorrect."/>
          <p:cNvPicPr preferRelativeResize="0"/>
          <p:nvPr/>
        </p:nvPicPr>
        <p:blipFill rotWithShape="1">
          <a:blip r:embed="rId3">
            <a:alphaModFix/>
          </a:blip>
          <a:srcRect/>
          <a:stretch/>
        </p:blipFill>
        <p:spPr>
          <a:xfrm>
            <a:off x="210096" y="84081"/>
            <a:ext cx="1047823" cy="936104"/>
          </a:xfrm>
          <a:prstGeom prst="rect">
            <a:avLst/>
          </a:prstGeom>
          <a:noFill/>
          <a:ln>
            <a:noFill/>
          </a:ln>
        </p:spPr>
      </p:pic>
      <p:pic>
        <p:nvPicPr>
          <p:cNvPr id="215" name="Google Shape;215;p23" descr="C:\Users\Acer\Downloads\WhatsApp Image 2025-09-04 at 17.24.38 (3).jpeg"/>
          <p:cNvPicPr preferRelativeResize="0"/>
          <p:nvPr/>
        </p:nvPicPr>
        <p:blipFill rotWithShape="1">
          <a:blip r:embed="rId4">
            <a:alphaModFix/>
          </a:blip>
          <a:srcRect/>
          <a:stretch/>
        </p:blipFill>
        <p:spPr>
          <a:xfrm>
            <a:off x="11008322" y="90653"/>
            <a:ext cx="1080120" cy="1001540"/>
          </a:xfrm>
          <a:prstGeom prst="rect">
            <a:avLst/>
          </a:prstGeom>
          <a:noFill/>
          <a:ln>
            <a:noFill/>
          </a:ln>
        </p:spPr>
      </p:pic>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4"/>
          <p:cNvSpPr/>
          <p:nvPr/>
        </p:nvSpPr>
        <p:spPr>
          <a:xfrm>
            <a:off x="5226756" y="1682044"/>
            <a:ext cx="6739466" cy="2246769"/>
          </a:xfrm>
          <a:prstGeom prst="rect">
            <a:avLst/>
          </a:prstGeom>
          <a:solidFill>
            <a:schemeClr val="lt1"/>
          </a:solidFill>
          <a:ln w="9525" cap="flat" cmpd="sng">
            <a:solidFill>
              <a:srgbClr val="00FF00"/>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r>
              <a:rPr lang="hi-IN" sz="3200">
                <a:solidFill>
                  <a:schemeClr val="dk1"/>
                </a:solidFill>
                <a:latin typeface="Calibri"/>
                <a:ea typeface="Calibri"/>
                <a:cs typeface="Calibri"/>
                <a:sym typeface="Calibri"/>
              </a:rPr>
              <a:t>आपदाग्रस्त क्षेत्रों में सामान्य स्थिति बहाल करने और उसे बनाए रखने में राज्यों की सहायता करना</a:t>
            </a:r>
            <a:r>
              <a:rPr lang="hi-IN" sz="2800">
                <a:solidFill>
                  <a:schemeClr val="dk1"/>
                </a:solidFill>
                <a:latin typeface="Calibri"/>
                <a:ea typeface="Calibri"/>
                <a:cs typeface="Calibri"/>
                <a:sym typeface="Calibri"/>
              </a:rPr>
              <a:t>।</a:t>
            </a:r>
            <a:endParaRPr sz="2800">
              <a:solidFill>
                <a:schemeClr val="dk1"/>
              </a:solidFill>
              <a:latin typeface="Open Sans"/>
              <a:ea typeface="Open Sans"/>
              <a:cs typeface="Open Sans"/>
              <a:sym typeface="Open Sans"/>
            </a:endParaRPr>
          </a:p>
        </p:txBody>
      </p:sp>
      <p:sp>
        <p:nvSpPr>
          <p:cNvPr id="221" name="Google Shape;221;p24"/>
          <p:cNvSpPr/>
          <p:nvPr/>
        </p:nvSpPr>
        <p:spPr>
          <a:xfrm>
            <a:off x="699674" y="2378289"/>
            <a:ext cx="4182292" cy="707886"/>
          </a:xfrm>
          <a:prstGeom prst="rect">
            <a:avLst/>
          </a:prstGeom>
          <a:gradFill>
            <a:gsLst>
              <a:gs pos="0">
                <a:srgbClr val="B0CAE9"/>
              </a:gs>
              <a:gs pos="50000">
                <a:srgbClr val="A1C1E4"/>
              </a:gs>
              <a:gs pos="100000">
                <a:srgbClr val="90B8E4"/>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hi-IN" sz="4000" b="1" u="sng">
                <a:solidFill>
                  <a:schemeClr val="dk1"/>
                </a:solidFill>
                <a:latin typeface="Calibri"/>
                <a:ea typeface="Calibri"/>
                <a:cs typeface="Calibri"/>
                <a:sym typeface="Calibri"/>
              </a:rPr>
              <a:t>आपदा के बाद</a:t>
            </a:r>
            <a:endParaRPr sz="4000" b="1" u="sng">
              <a:solidFill>
                <a:srgbClr val="002060"/>
              </a:solidFill>
              <a:latin typeface="Open Sans"/>
              <a:ea typeface="Open Sans"/>
              <a:cs typeface="Open Sans"/>
              <a:sym typeface="Open Sans"/>
            </a:endParaRPr>
          </a:p>
        </p:txBody>
      </p:sp>
      <p:pic>
        <p:nvPicPr>
          <p:cNvPr id="222" name="Google Shape;222;p24" descr="A logo with text on it&#10;&#10;AI-generated content may be incorrect."/>
          <p:cNvPicPr preferRelativeResize="0"/>
          <p:nvPr/>
        </p:nvPicPr>
        <p:blipFill rotWithShape="1">
          <a:blip r:embed="rId3">
            <a:alphaModFix/>
          </a:blip>
          <a:srcRect/>
          <a:stretch/>
        </p:blipFill>
        <p:spPr>
          <a:xfrm>
            <a:off x="210096" y="84081"/>
            <a:ext cx="1047823" cy="936104"/>
          </a:xfrm>
          <a:prstGeom prst="rect">
            <a:avLst/>
          </a:prstGeom>
          <a:noFill/>
          <a:ln>
            <a:noFill/>
          </a:ln>
        </p:spPr>
      </p:pic>
      <p:pic>
        <p:nvPicPr>
          <p:cNvPr id="223" name="Google Shape;223;p24" descr="C:\Users\Acer\Downloads\WhatsApp Image 2025-09-04 at 17.24.38 (3).jpeg"/>
          <p:cNvPicPr preferRelativeResize="0"/>
          <p:nvPr/>
        </p:nvPicPr>
        <p:blipFill rotWithShape="1">
          <a:blip r:embed="rId4">
            <a:alphaModFix/>
          </a:blip>
          <a:srcRect/>
          <a:stretch/>
        </p:blipFill>
        <p:spPr>
          <a:xfrm>
            <a:off x="11008322" y="90653"/>
            <a:ext cx="1080120" cy="1001540"/>
          </a:xfrm>
          <a:prstGeom prst="rect">
            <a:avLst/>
          </a:prstGeom>
          <a:noFill/>
          <a:ln>
            <a:noFill/>
          </a:ln>
        </p:spPr>
      </p:pic>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25" descr="C:\Users\Acer\Downloads\WhatsApp Image 2025-09-04 at 17.24.38 (3).jpeg"/>
          <p:cNvPicPr preferRelativeResize="0"/>
          <p:nvPr/>
        </p:nvPicPr>
        <p:blipFill rotWithShape="1">
          <a:blip r:embed="rId3">
            <a:alphaModFix/>
          </a:blip>
          <a:srcRect/>
          <a:stretch/>
        </p:blipFill>
        <p:spPr>
          <a:xfrm>
            <a:off x="11008322" y="90653"/>
            <a:ext cx="1080120" cy="1001540"/>
          </a:xfrm>
          <a:prstGeom prst="rect">
            <a:avLst/>
          </a:prstGeom>
          <a:noFill/>
          <a:ln>
            <a:noFill/>
          </a:ln>
        </p:spPr>
      </p:pic>
      <p:sp>
        <p:nvSpPr>
          <p:cNvPr id="229" name="Google Shape;229;p25"/>
          <p:cNvSpPr txBox="1">
            <a:spLocks noGrp="1"/>
          </p:cNvSpPr>
          <p:nvPr>
            <p:ph type="ctrTitle"/>
          </p:nvPr>
        </p:nvSpPr>
        <p:spPr>
          <a:xfrm>
            <a:off x="1981200" y="304800"/>
            <a:ext cx="8382000" cy="10668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FF0000"/>
              </a:buClr>
              <a:buSzPct val="100000"/>
              <a:buFont typeface="Open Sans"/>
              <a:buNone/>
            </a:pPr>
            <a:br>
              <a:rPr lang="hi-IN" sz="2800" b="1" u="sng">
                <a:solidFill>
                  <a:srgbClr val="FF0000"/>
                </a:solidFill>
              </a:rPr>
            </a:br>
            <a:br>
              <a:rPr lang="hi-IN" sz="2800" b="1" u="sng">
                <a:solidFill>
                  <a:srgbClr val="FF0000"/>
                </a:solidFill>
              </a:rPr>
            </a:br>
            <a:br>
              <a:rPr lang="hi-IN" sz="2800" b="1" u="sng">
                <a:solidFill>
                  <a:srgbClr val="FF0000"/>
                </a:solidFill>
              </a:rPr>
            </a:br>
            <a:br>
              <a:rPr lang="hi-IN" sz="2800" b="1" u="sng">
                <a:solidFill>
                  <a:srgbClr val="FF0000"/>
                </a:solidFill>
              </a:rPr>
            </a:br>
            <a:br>
              <a:rPr lang="hi-IN" sz="2800" b="1" u="sng">
                <a:solidFill>
                  <a:srgbClr val="FF0000"/>
                </a:solidFill>
              </a:rPr>
            </a:br>
            <a:br>
              <a:rPr lang="hi-IN" sz="2800" b="1" u="sng">
                <a:solidFill>
                  <a:srgbClr val="FF0000"/>
                </a:solidFill>
              </a:rPr>
            </a:br>
            <a:br>
              <a:rPr lang="hi-IN" sz="2800" b="1" u="sng">
                <a:solidFill>
                  <a:srgbClr val="FF0000"/>
                </a:solidFill>
              </a:rPr>
            </a:br>
            <a:br>
              <a:rPr lang="hi-IN" sz="2800" b="1" u="sng">
                <a:solidFill>
                  <a:srgbClr val="FF0000"/>
                </a:solidFill>
              </a:rPr>
            </a:br>
            <a:br>
              <a:rPr lang="hi-IN" sz="2800" b="1" u="sng">
                <a:solidFill>
                  <a:srgbClr val="FF0000"/>
                </a:solidFill>
              </a:rPr>
            </a:br>
            <a:br>
              <a:rPr lang="hi-IN" sz="2800" b="1" u="sng">
                <a:solidFill>
                  <a:srgbClr val="FF0000"/>
                </a:solidFill>
              </a:rPr>
            </a:br>
            <a:br>
              <a:rPr lang="hi-IN" sz="2800" b="1" u="sng">
                <a:solidFill>
                  <a:srgbClr val="FF0000"/>
                </a:solidFill>
              </a:rPr>
            </a:br>
            <a:br>
              <a:rPr lang="hi-IN" sz="2800" b="1" u="sng">
                <a:solidFill>
                  <a:srgbClr val="FF0000"/>
                </a:solidFill>
              </a:rPr>
            </a:br>
            <a:br>
              <a:rPr lang="hi-IN" sz="2800" b="1" u="sng">
                <a:solidFill>
                  <a:srgbClr val="FF0000"/>
                </a:solidFill>
              </a:rPr>
            </a:br>
            <a:br>
              <a:rPr lang="hi-IN" sz="2800" b="1" u="sng">
                <a:solidFill>
                  <a:srgbClr val="FF0000"/>
                </a:solidFill>
              </a:rPr>
            </a:br>
            <a:br>
              <a:rPr lang="hi-IN" sz="2800" b="1" u="sng">
                <a:solidFill>
                  <a:srgbClr val="FF0000"/>
                </a:solidFill>
              </a:rPr>
            </a:br>
            <a:br>
              <a:rPr lang="hi-IN" sz="2800" b="1" u="sng">
                <a:solidFill>
                  <a:srgbClr val="FF0000"/>
                </a:solidFill>
              </a:rPr>
            </a:br>
            <a:endParaRPr sz="2800">
              <a:solidFill>
                <a:srgbClr val="3E536F"/>
              </a:solidFill>
            </a:endParaRPr>
          </a:p>
        </p:txBody>
      </p:sp>
      <p:sp>
        <p:nvSpPr>
          <p:cNvPr id="230" name="Google Shape;230;p25"/>
          <p:cNvSpPr txBox="1">
            <a:spLocks noGrp="1"/>
          </p:cNvSpPr>
          <p:nvPr>
            <p:ph type="subTitle" idx="1"/>
          </p:nvPr>
        </p:nvSpPr>
        <p:spPr>
          <a:xfrm>
            <a:off x="4954458" y="1023729"/>
            <a:ext cx="7237541" cy="5834271"/>
          </a:xfrm>
          <a:prstGeom prst="rect">
            <a:avLst/>
          </a:prstGeom>
          <a:solidFill>
            <a:schemeClr val="lt1"/>
          </a:solidFill>
          <a:ln w="9525" cap="flat" cmpd="sng">
            <a:solidFill>
              <a:srgbClr val="00FF00"/>
            </a:solidFill>
            <a:prstDash val="solid"/>
            <a:round/>
            <a:headEnd type="none" w="sm" len="sm"/>
            <a:tailEnd type="none" w="sm" len="sm"/>
          </a:ln>
        </p:spPr>
        <p:txBody>
          <a:bodyPr spcFirstLastPara="1" wrap="square" lIns="91425" tIns="45700" rIns="91425" bIns="45700" anchor="t" anchorCtr="0">
            <a:noAutofit/>
          </a:bodyPr>
          <a:lstStyle/>
          <a:p>
            <a:pPr marL="342900" lvl="0" indent="-342900" algn="just" rtl="0">
              <a:lnSpc>
                <a:spcPct val="100000"/>
              </a:lnSpc>
              <a:spcBef>
                <a:spcPts val="0"/>
              </a:spcBef>
              <a:spcAft>
                <a:spcPts val="0"/>
              </a:spcAft>
              <a:buClr>
                <a:schemeClr val="dk1"/>
              </a:buClr>
              <a:buSzPts val="2400"/>
              <a:buFont typeface="Arial"/>
              <a:buChar char="•"/>
            </a:pPr>
            <a:r>
              <a:rPr lang="hi-IN"/>
              <a:t>बाढ़ बचाव, सीएसएसआर और सीबीआरएन कार्यों में सक्षम।</a:t>
            </a:r>
            <a:endParaRPr/>
          </a:p>
          <a:p>
            <a:pPr marL="342900" lvl="0" indent="-342900" algn="just" rtl="0">
              <a:lnSpc>
                <a:spcPct val="100000"/>
              </a:lnSpc>
              <a:spcBef>
                <a:spcPts val="1200"/>
              </a:spcBef>
              <a:spcAft>
                <a:spcPts val="0"/>
              </a:spcAft>
              <a:buClr>
                <a:schemeClr val="dk1"/>
              </a:buClr>
              <a:buSzPts val="2400"/>
              <a:buFont typeface="Arial"/>
              <a:buChar char="•"/>
            </a:pPr>
            <a:r>
              <a:rPr lang="hi-IN"/>
              <a:t> पशु आपदा प्रबंधन में सक्षम। </a:t>
            </a:r>
            <a:endParaRPr/>
          </a:p>
          <a:p>
            <a:pPr marL="342900" lvl="0" indent="-342900" algn="just" rtl="0">
              <a:lnSpc>
                <a:spcPct val="100000"/>
              </a:lnSpc>
              <a:spcBef>
                <a:spcPts val="1200"/>
              </a:spcBef>
              <a:spcAft>
                <a:spcPts val="0"/>
              </a:spcAft>
              <a:buClr>
                <a:schemeClr val="dk1"/>
              </a:buClr>
              <a:buSzPts val="2400"/>
              <a:buFont typeface="Arial"/>
              <a:buChar char="•"/>
            </a:pPr>
            <a:r>
              <a:rPr lang="hi-IN"/>
              <a:t>किसी भी जलवायु परिस्थिति में आपदा संबंधी किसी भी ऑपरेशन को अंजाम देने में सक्षम। </a:t>
            </a:r>
            <a:endParaRPr/>
          </a:p>
          <a:p>
            <a:pPr marL="342900" lvl="0" indent="-342900" algn="just" rtl="0">
              <a:lnSpc>
                <a:spcPct val="100000"/>
              </a:lnSpc>
              <a:spcBef>
                <a:spcPts val="1200"/>
              </a:spcBef>
              <a:spcAft>
                <a:spcPts val="0"/>
              </a:spcAft>
              <a:buClr>
                <a:schemeClr val="dk1"/>
              </a:buClr>
              <a:buSzPts val="2400"/>
              <a:buFont typeface="Arial"/>
              <a:buChar char="•"/>
            </a:pPr>
            <a:r>
              <a:rPr lang="hi-IN"/>
              <a:t>निरंतर और दीर्घकालिक बचाव अभियान चलाने में सक्षम। </a:t>
            </a:r>
            <a:endParaRPr/>
          </a:p>
          <a:p>
            <a:pPr marL="342900" lvl="0" indent="-342900" algn="just" rtl="0">
              <a:lnSpc>
                <a:spcPct val="100000"/>
              </a:lnSpc>
              <a:spcBef>
                <a:spcPts val="1200"/>
              </a:spcBef>
              <a:spcAft>
                <a:spcPts val="0"/>
              </a:spcAft>
              <a:buClr>
                <a:schemeClr val="dk1"/>
              </a:buClr>
              <a:buSzPts val="2400"/>
              <a:buFont typeface="Arial"/>
              <a:buChar char="•"/>
            </a:pPr>
            <a:r>
              <a:rPr lang="hi-IN"/>
              <a:t>सैनिकों द्वारा कौशल के उच्च मानक बनाए रखना।</a:t>
            </a:r>
            <a:endParaRPr/>
          </a:p>
          <a:p>
            <a:pPr marL="342900" lvl="0" indent="-342900" algn="just" rtl="0">
              <a:lnSpc>
                <a:spcPct val="100000"/>
              </a:lnSpc>
              <a:spcBef>
                <a:spcPts val="1200"/>
              </a:spcBef>
              <a:spcAft>
                <a:spcPts val="0"/>
              </a:spcAft>
              <a:buClr>
                <a:schemeClr val="dk1"/>
              </a:buClr>
              <a:buSzPts val="2400"/>
              <a:buFont typeface="Arial"/>
              <a:buChar char="•"/>
            </a:pPr>
            <a:r>
              <a:rPr lang="hi-IN"/>
              <a:t> अत्यधिक विशिष्ट उपकरणों की उपलब्धता। </a:t>
            </a:r>
            <a:endParaRPr/>
          </a:p>
          <a:p>
            <a:pPr marL="342900" lvl="0" indent="-342900" algn="just" rtl="0">
              <a:lnSpc>
                <a:spcPct val="100000"/>
              </a:lnSpc>
              <a:spcBef>
                <a:spcPts val="1200"/>
              </a:spcBef>
              <a:spcAft>
                <a:spcPts val="0"/>
              </a:spcAft>
              <a:buClr>
                <a:schemeClr val="dk1"/>
              </a:buClr>
              <a:buSzPts val="2400"/>
              <a:buFont typeface="Arial"/>
              <a:buChar char="•"/>
            </a:pPr>
            <a:r>
              <a:rPr lang="hi-IN"/>
              <a:t>उच्च गतिशीलता। </a:t>
            </a:r>
            <a:endParaRPr/>
          </a:p>
          <a:p>
            <a:pPr marL="342900" lvl="0" indent="-342900" algn="just" rtl="0">
              <a:lnSpc>
                <a:spcPct val="100000"/>
              </a:lnSpc>
              <a:spcBef>
                <a:spcPts val="1200"/>
              </a:spcBef>
              <a:spcAft>
                <a:spcPts val="0"/>
              </a:spcAft>
              <a:buClr>
                <a:schemeClr val="dk1"/>
              </a:buClr>
              <a:buSzPts val="2400"/>
              <a:buFont typeface="Arial"/>
              <a:buChar char="•"/>
            </a:pPr>
            <a:r>
              <a:rPr lang="hi-IN"/>
              <a:t>देश के भीतर और अंतर्राष्ट्रीय स्तर पर भी आपदा प्रतिक्रिया अभियान चलाने में सक्षम।</a:t>
            </a:r>
            <a:endParaRPr/>
          </a:p>
        </p:txBody>
      </p:sp>
      <p:sp>
        <p:nvSpPr>
          <p:cNvPr id="231" name="Google Shape;231;p25"/>
          <p:cNvSpPr/>
          <p:nvPr/>
        </p:nvSpPr>
        <p:spPr>
          <a:xfrm>
            <a:off x="585953" y="2856170"/>
            <a:ext cx="3589538" cy="1323439"/>
          </a:xfrm>
          <a:prstGeom prst="rect">
            <a:avLst/>
          </a:prstGeom>
          <a:solidFill>
            <a:srgbClr val="002060"/>
          </a:solidFill>
          <a:ln>
            <a:noFill/>
          </a:ln>
          <a:effectLst>
            <a:outerShdw blurRad="107950" dist="12700" dir="5400000" algn="ctr">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hi-IN" sz="4000" b="1" u="sng">
                <a:solidFill>
                  <a:schemeClr val="lt1"/>
                </a:solidFill>
                <a:latin typeface="Calibri"/>
                <a:ea typeface="Calibri"/>
                <a:cs typeface="Calibri"/>
                <a:sym typeface="Calibri"/>
              </a:rPr>
              <a:t>क्षमताएँ: एनडीआरएफ</a:t>
            </a:r>
            <a:endParaRPr sz="4000" b="1" u="sng">
              <a:solidFill>
                <a:schemeClr val="lt1"/>
              </a:solidFill>
              <a:latin typeface="Open Sans"/>
              <a:ea typeface="Open Sans"/>
              <a:cs typeface="Open Sans"/>
              <a:sym typeface="Open Sans"/>
            </a:endParaRPr>
          </a:p>
        </p:txBody>
      </p:sp>
      <p:pic>
        <p:nvPicPr>
          <p:cNvPr id="232" name="Google Shape;232;p25" descr="A logo with text on it&#10;&#10;AI-generated content may be incorrect."/>
          <p:cNvPicPr preferRelativeResize="0"/>
          <p:nvPr/>
        </p:nvPicPr>
        <p:blipFill rotWithShape="1">
          <a:blip r:embed="rId4">
            <a:alphaModFix/>
          </a:blip>
          <a:srcRect/>
          <a:stretch/>
        </p:blipFill>
        <p:spPr>
          <a:xfrm>
            <a:off x="210096" y="84081"/>
            <a:ext cx="1047823" cy="936104"/>
          </a:xfrm>
          <a:prstGeom prst="rect">
            <a:avLst/>
          </a:prstGeom>
          <a:noFill/>
          <a:ln>
            <a:noFill/>
          </a:ln>
        </p:spPr>
      </p:pic>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6"/>
          <p:cNvSpPr txBox="1">
            <a:spLocks noGrp="1"/>
          </p:cNvSpPr>
          <p:nvPr>
            <p:ph type="title"/>
          </p:nvPr>
        </p:nvSpPr>
        <p:spPr>
          <a:xfrm>
            <a:off x="793821" y="2502087"/>
            <a:ext cx="4010653" cy="1854292"/>
          </a:xfrm>
          <a:prstGeom prst="rect">
            <a:avLst/>
          </a:prstGeom>
          <a:solidFill>
            <a:srgbClr val="F7CAAC"/>
          </a:solid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Open Sans"/>
              <a:buNone/>
            </a:pPr>
            <a:r>
              <a:rPr lang="hi-IN" sz="4800" b="1" u="sng"/>
              <a:t>घटना प्रतिक्रिया प्रणाली</a:t>
            </a:r>
            <a:endParaRPr sz="4800" b="1" u="sng">
              <a:solidFill>
                <a:srgbClr val="0070C0"/>
              </a:solidFill>
            </a:endParaRPr>
          </a:p>
        </p:txBody>
      </p:sp>
      <p:sp>
        <p:nvSpPr>
          <p:cNvPr id="238" name="Google Shape;238;p26"/>
          <p:cNvSpPr txBox="1">
            <a:spLocks noGrp="1"/>
          </p:cNvSpPr>
          <p:nvPr>
            <p:ph type="body" idx="1"/>
          </p:nvPr>
        </p:nvSpPr>
        <p:spPr>
          <a:xfrm>
            <a:off x="5339644" y="1233996"/>
            <a:ext cx="6479823" cy="562400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None/>
            </a:pPr>
            <a:endParaRPr sz="2400"/>
          </a:p>
          <a:p>
            <a:pPr marL="228600" lvl="0" indent="-228600" algn="l" rtl="0">
              <a:lnSpc>
                <a:spcPct val="90000"/>
              </a:lnSpc>
              <a:spcBef>
                <a:spcPts val="1000"/>
              </a:spcBef>
              <a:spcAft>
                <a:spcPts val="0"/>
              </a:spcAft>
              <a:buClr>
                <a:schemeClr val="dk1"/>
              </a:buClr>
              <a:buSzPts val="2800"/>
              <a:buChar char="•"/>
            </a:pPr>
            <a:r>
              <a:rPr lang="hi-IN" sz="2800"/>
              <a:t>घटना प्रतिक्रिया प्रणाली एक मानकीकृत, घटनास्थल पर, सभी खतरों से निपटने वाली घटना प्रबंधन अवधारणा है जिसका उपयोग किसी घटना या नियोजित घटना से संबंधित घोषित उद्देश्यों को प्रभावी ढंग से पूरा करने के लिए किया जा सकता है। </a:t>
            </a:r>
            <a:endParaRPr sz="2800"/>
          </a:p>
          <a:p>
            <a:pPr marL="228600" lvl="0" indent="-228600" algn="l" rtl="0">
              <a:lnSpc>
                <a:spcPct val="90000"/>
              </a:lnSpc>
              <a:spcBef>
                <a:spcPts val="1000"/>
              </a:spcBef>
              <a:spcAft>
                <a:spcPts val="0"/>
              </a:spcAft>
              <a:buClr>
                <a:schemeClr val="dk1"/>
              </a:buClr>
              <a:buSzPts val="2800"/>
              <a:buChar char="•"/>
            </a:pPr>
            <a:r>
              <a:rPr lang="hi-IN" sz="2800"/>
              <a:t>यह प्रणाली आपदाओं, आपात स्थितियों और नियोजित घटनाओं के दौरान कई संगठनों को शीघ्रता से एकीकृत करने और एक साथ काम करने के लिए एक सामान्य प्रतिक्रिया ढाँचा प्रदान करती है।</a:t>
            </a:r>
            <a:endParaRPr sz="2800"/>
          </a:p>
        </p:txBody>
      </p:sp>
      <p:pic>
        <p:nvPicPr>
          <p:cNvPr id="239" name="Google Shape;239;p26" descr="A logo with text on it&#10;&#10;AI-generated content may be incorrect."/>
          <p:cNvPicPr preferRelativeResize="0"/>
          <p:nvPr/>
        </p:nvPicPr>
        <p:blipFill rotWithShape="1">
          <a:blip r:embed="rId3">
            <a:alphaModFix/>
          </a:blip>
          <a:srcRect/>
          <a:stretch/>
        </p:blipFill>
        <p:spPr>
          <a:xfrm>
            <a:off x="254888" y="84081"/>
            <a:ext cx="903885" cy="936104"/>
          </a:xfrm>
          <a:prstGeom prst="rect">
            <a:avLst/>
          </a:prstGeom>
          <a:noFill/>
          <a:ln>
            <a:noFill/>
          </a:ln>
        </p:spPr>
      </p:pic>
      <p:pic>
        <p:nvPicPr>
          <p:cNvPr id="240" name="Google Shape;240;p26" descr="C:\Users\Acer\Downloads\WhatsApp Image 2025-09-04 at 17.24.38 (3).jpeg"/>
          <p:cNvPicPr preferRelativeResize="0"/>
          <p:nvPr/>
        </p:nvPicPr>
        <p:blipFill rotWithShape="1">
          <a:blip r:embed="rId4">
            <a:alphaModFix/>
          </a:blip>
          <a:srcRect/>
          <a:stretch/>
        </p:blipFill>
        <p:spPr>
          <a:xfrm>
            <a:off x="11054494" y="90653"/>
            <a:ext cx="931745" cy="100154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7"/>
          <p:cNvSpPr txBox="1"/>
          <p:nvPr/>
        </p:nvSpPr>
        <p:spPr>
          <a:xfrm>
            <a:off x="204952" y="1348800"/>
            <a:ext cx="11788897" cy="4401205"/>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2800"/>
              <a:buFont typeface="Arial"/>
              <a:buChar char="•"/>
            </a:pPr>
            <a:r>
              <a:rPr lang="hi-IN" sz="2800">
                <a:solidFill>
                  <a:schemeClr val="dk1"/>
                </a:solidFill>
                <a:latin typeface="Calibri"/>
                <a:ea typeface="Calibri"/>
                <a:cs typeface="Calibri"/>
                <a:sym typeface="Calibri"/>
              </a:rPr>
              <a:t>आईआरएस प्रणाली भूमिकाओं और जिम्मेदारियों की स्पष्टता, संसाधनों और सूचना प्रबंधन के प्रभावी उपयोग, साथ ही भाग लेने वाले विभागों/संगठनों के समन्वय को सुनिश्चित करके एक व्यवस्थित प्रतिक्रिया को बढ़ावा देती है। घटना प्रतिक्रिया प्रणाली एक सामान्य संगठनात्मक संरचना के भीतर संचालित सुविधाओं, उपकरणों, कर्मियों, प्रक्रियाओं और संचार का उपयोग करती है। </a:t>
            </a:r>
            <a:endParaRPr sz="2800">
              <a:solidFill>
                <a:schemeClr val="dk1"/>
              </a:solidFill>
              <a:latin typeface="Calibri"/>
              <a:ea typeface="Calibri"/>
              <a:cs typeface="Calibri"/>
              <a:sym typeface="Calibri"/>
            </a:endParaRPr>
          </a:p>
          <a:p>
            <a:pPr marL="342900" marR="0" lvl="0" indent="-342900" algn="just" rtl="0">
              <a:spcBef>
                <a:spcPts val="0"/>
              </a:spcBef>
              <a:spcAft>
                <a:spcPts val="0"/>
              </a:spcAft>
              <a:buNone/>
            </a:pPr>
            <a:endParaRPr sz="280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2800"/>
              <a:buFont typeface="Arial"/>
              <a:buChar char="•"/>
            </a:pPr>
            <a:r>
              <a:rPr lang="hi-IN" sz="2800">
                <a:solidFill>
                  <a:schemeClr val="dk1"/>
                </a:solidFill>
                <a:latin typeface="Calibri"/>
                <a:ea typeface="Calibri"/>
                <a:cs typeface="Calibri"/>
                <a:sym typeface="Calibri"/>
              </a:rPr>
              <a:t> यह एक पदानुक्रमित और मॉड्यूलर संरचना प्रदान करती है जिसमें नियंत्रण की इष्टतम सीमा के साथ कमान की एकता होती है, जो प्रत्येक हितधारक के लिए पूर्वनिर्धारित भूमिकाओं के साथ एकीकृत कमान संरचना में विश्वास करती है जिससे अधिकारियों की जिम्मेदारी और जवाबदेही सुनिश्चित होती है</a:t>
            </a:r>
            <a:endParaRPr sz="2800">
              <a:solidFill>
                <a:schemeClr val="dk1"/>
              </a:solidFill>
              <a:latin typeface="Open Sans"/>
              <a:ea typeface="Open Sans"/>
              <a:cs typeface="Open Sans"/>
              <a:sym typeface="Open Sans"/>
            </a:endParaRPr>
          </a:p>
        </p:txBody>
      </p:sp>
      <p:pic>
        <p:nvPicPr>
          <p:cNvPr id="246" name="Google Shape;246;p27" descr="A logo with text on it&#10;&#10;AI-generated content may be incorrect."/>
          <p:cNvPicPr preferRelativeResize="0"/>
          <p:nvPr/>
        </p:nvPicPr>
        <p:blipFill rotWithShape="1">
          <a:blip r:embed="rId3">
            <a:alphaModFix/>
          </a:blip>
          <a:srcRect/>
          <a:stretch/>
        </p:blipFill>
        <p:spPr>
          <a:xfrm>
            <a:off x="210096" y="84081"/>
            <a:ext cx="1047823" cy="936104"/>
          </a:xfrm>
          <a:prstGeom prst="rect">
            <a:avLst/>
          </a:prstGeom>
          <a:noFill/>
          <a:ln>
            <a:noFill/>
          </a:ln>
        </p:spPr>
      </p:pic>
      <p:pic>
        <p:nvPicPr>
          <p:cNvPr id="247" name="Google Shape;247;p27" descr="C:\Users\Acer\Downloads\WhatsApp Image 2025-09-04 at 17.24.38 (3).jpeg"/>
          <p:cNvPicPr preferRelativeResize="0"/>
          <p:nvPr/>
        </p:nvPicPr>
        <p:blipFill rotWithShape="1">
          <a:blip r:embed="rId4">
            <a:alphaModFix/>
          </a:blip>
          <a:srcRect/>
          <a:stretch/>
        </p:blipFill>
        <p:spPr>
          <a:xfrm>
            <a:off x="11008322" y="90653"/>
            <a:ext cx="1080120" cy="100154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8"/>
          <p:cNvSpPr txBox="1"/>
          <p:nvPr/>
        </p:nvSpPr>
        <p:spPr>
          <a:xfrm>
            <a:off x="1972966" y="-83215"/>
            <a:ext cx="809336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i-IN" sz="4000">
                <a:solidFill>
                  <a:schemeClr val="dk1"/>
                </a:solidFill>
                <a:latin typeface="Arial"/>
                <a:ea typeface="Arial"/>
                <a:cs typeface="Arial"/>
                <a:sym typeface="Arial"/>
              </a:rPr>
              <a:t>घटना प्रतिक्रिया प्रणाली</a:t>
            </a:r>
            <a:endParaRPr sz="4000" b="1" u="sng">
              <a:solidFill>
                <a:srgbClr val="FF0000"/>
              </a:solidFill>
              <a:latin typeface="Open Sans"/>
              <a:ea typeface="Open Sans"/>
              <a:cs typeface="Open Sans"/>
              <a:sym typeface="Open Sans"/>
            </a:endParaRPr>
          </a:p>
        </p:txBody>
      </p:sp>
      <p:cxnSp>
        <p:nvCxnSpPr>
          <p:cNvPr id="253" name="Google Shape;253;p28"/>
          <p:cNvCxnSpPr/>
          <p:nvPr/>
        </p:nvCxnSpPr>
        <p:spPr>
          <a:xfrm>
            <a:off x="3041900" y="1443835"/>
            <a:ext cx="0" cy="305410"/>
          </a:xfrm>
          <a:prstGeom prst="straightConnector1">
            <a:avLst/>
          </a:prstGeom>
          <a:noFill/>
          <a:ln w="28575" cap="flat" cmpd="sng">
            <a:solidFill>
              <a:schemeClr val="dk1"/>
            </a:solidFill>
            <a:prstDash val="solid"/>
            <a:miter lim="800000"/>
            <a:headEnd type="none" w="sm" len="sm"/>
            <a:tailEnd type="stealth" w="med" len="med"/>
          </a:ln>
        </p:spPr>
      </p:cxnSp>
      <p:sp>
        <p:nvSpPr>
          <p:cNvPr id="254" name="Google Shape;254;p28"/>
          <p:cNvSpPr/>
          <p:nvPr/>
        </p:nvSpPr>
        <p:spPr>
          <a:xfrm>
            <a:off x="4568951" y="2360067"/>
            <a:ext cx="3206805" cy="582211"/>
          </a:xfrm>
          <a:prstGeom prst="rect">
            <a:avLst/>
          </a:prstGeom>
          <a:solidFill>
            <a:srgbClr val="E1EFD8"/>
          </a:solidFill>
          <a:ln w="28575" cap="flat" cmpd="sng">
            <a:solidFill>
              <a:schemeClr val="dk1"/>
            </a:solidFill>
            <a:prstDash val="solid"/>
            <a:miter lim="800000"/>
            <a:headEnd type="none" w="sm" len="sm"/>
            <a:tailEnd type="none" w="sm" len="sm"/>
          </a:ln>
        </p:spPr>
        <p:txBody>
          <a:bodyPr spcFirstLastPara="1" wrap="square" lIns="90475" tIns="44450" rIns="90475" bIns="44450" anchor="t" anchorCtr="0">
            <a:noAutofit/>
          </a:bodyPr>
          <a:lstStyle/>
          <a:p>
            <a:pPr marL="0" marR="0" lvl="0" indent="0" algn="ctr" rtl="0">
              <a:spcBef>
                <a:spcPts val="0"/>
              </a:spcBef>
              <a:spcAft>
                <a:spcPts val="0"/>
              </a:spcAft>
              <a:buNone/>
            </a:pPr>
            <a:r>
              <a:rPr lang="hi-IN" sz="3200">
                <a:solidFill>
                  <a:schemeClr val="dk1"/>
                </a:solidFill>
                <a:latin typeface="Calibri"/>
                <a:ea typeface="Calibri"/>
                <a:cs typeface="Calibri"/>
                <a:sym typeface="Calibri"/>
              </a:rPr>
              <a:t>घटना कमांडर</a:t>
            </a:r>
            <a:endParaRPr sz="3200" b="1">
              <a:solidFill>
                <a:srgbClr val="FF0000"/>
              </a:solidFill>
              <a:latin typeface="Open Sans"/>
              <a:ea typeface="Open Sans"/>
              <a:cs typeface="Open Sans"/>
              <a:sym typeface="Open Sans"/>
            </a:endParaRPr>
          </a:p>
        </p:txBody>
      </p:sp>
      <p:sp>
        <p:nvSpPr>
          <p:cNvPr id="255" name="Google Shape;255;p28"/>
          <p:cNvSpPr/>
          <p:nvPr/>
        </p:nvSpPr>
        <p:spPr>
          <a:xfrm>
            <a:off x="8386576" y="2512770"/>
            <a:ext cx="1679755" cy="518030"/>
          </a:xfrm>
          <a:prstGeom prst="rect">
            <a:avLst/>
          </a:prstGeom>
          <a:solidFill>
            <a:srgbClr val="E1EFD8"/>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IN" sz="2800">
                <a:solidFill>
                  <a:schemeClr val="dk1"/>
                </a:solidFill>
                <a:latin typeface="Calibri"/>
                <a:ea typeface="Calibri"/>
                <a:cs typeface="Calibri"/>
                <a:sym typeface="Calibri"/>
              </a:rPr>
              <a:t>डिप्टी</a:t>
            </a:r>
            <a:endParaRPr sz="2800" b="1">
              <a:solidFill>
                <a:srgbClr val="FF0000"/>
              </a:solidFill>
              <a:latin typeface="Open Sans"/>
              <a:ea typeface="Open Sans"/>
              <a:cs typeface="Open Sans"/>
              <a:sym typeface="Open Sans"/>
            </a:endParaRPr>
          </a:p>
        </p:txBody>
      </p:sp>
      <p:cxnSp>
        <p:nvCxnSpPr>
          <p:cNvPr id="256" name="Google Shape;256;p28"/>
          <p:cNvCxnSpPr/>
          <p:nvPr/>
        </p:nvCxnSpPr>
        <p:spPr>
          <a:xfrm>
            <a:off x="7775755" y="2818180"/>
            <a:ext cx="610820" cy="0"/>
          </a:xfrm>
          <a:prstGeom prst="straightConnector1">
            <a:avLst/>
          </a:prstGeom>
          <a:noFill/>
          <a:ln w="28575" cap="flat" cmpd="sng">
            <a:solidFill>
              <a:schemeClr val="dk1"/>
            </a:solidFill>
            <a:prstDash val="solid"/>
            <a:miter lim="800000"/>
            <a:headEnd type="none" w="sm" len="sm"/>
            <a:tailEnd type="stealth" w="med" len="med"/>
          </a:ln>
        </p:spPr>
      </p:cxnSp>
      <p:cxnSp>
        <p:nvCxnSpPr>
          <p:cNvPr id="257" name="Google Shape;257;p28"/>
          <p:cNvCxnSpPr/>
          <p:nvPr/>
        </p:nvCxnSpPr>
        <p:spPr>
          <a:xfrm>
            <a:off x="6401410" y="5566871"/>
            <a:ext cx="0" cy="152705"/>
          </a:xfrm>
          <a:prstGeom prst="straightConnector1">
            <a:avLst/>
          </a:prstGeom>
          <a:noFill/>
          <a:ln w="28575" cap="flat" cmpd="sng">
            <a:solidFill>
              <a:schemeClr val="dk1"/>
            </a:solidFill>
            <a:prstDash val="solid"/>
            <a:miter lim="800000"/>
            <a:headEnd type="none" w="sm" len="sm"/>
            <a:tailEnd type="stealth" w="med" len="med"/>
          </a:ln>
        </p:spPr>
      </p:cxnSp>
      <p:sp>
        <p:nvSpPr>
          <p:cNvPr id="258" name="Google Shape;258;p28"/>
          <p:cNvSpPr/>
          <p:nvPr/>
        </p:nvSpPr>
        <p:spPr>
          <a:xfrm>
            <a:off x="2278376" y="3674497"/>
            <a:ext cx="3054099" cy="823438"/>
          </a:xfrm>
          <a:prstGeom prst="rect">
            <a:avLst/>
          </a:prstGeom>
          <a:solidFill>
            <a:srgbClr val="EDEDED"/>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IN" sz="2800">
                <a:solidFill>
                  <a:schemeClr val="dk1"/>
                </a:solidFill>
                <a:latin typeface="Calibri"/>
                <a:ea typeface="Calibri"/>
                <a:cs typeface="Calibri"/>
                <a:sym typeface="Calibri"/>
              </a:rPr>
              <a:t>सूचना अधिकारी</a:t>
            </a:r>
            <a:endParaRPr sz="2800" b="1">
              <a:solidFill>
                <a:srgbClr val="FF0000"/>
              </a:solidFill>
              <a:latin typeface="Open Sans"/>
              <a:ea typeface="Open Sans"/>
              <a:cs typeface="Open Sans"/>
              <a:sym typeface="Open Sans"/>
            </a:endParaRPr>
          </a:p>
        </p:txBody>
      </p:sp>
      <p:sp>
        <p:nvSpPr>
          <p:cNvPr id="259" name="Google Shape;259;p28"/>
          <p:cNvSpPr/>
          <p:nvPr/>
        </p:nvSpPr>
        <p:spPr>
          <a:xfrm>
            <a:off x="2278377" y="4650641"/>
            <a:ext cx="3054099" cy="670735"/>
          </a:xfrm>
          <a:prstGeom prst="rect">
            <a:avLst/>
          </a:prstGeom>
          <a:solidFill>
            <a:srgbClr val="EDEDED"/>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IN" sz="2800">
                <a:solidFill>
                  <a:schemeClr val="dk1"/>
                </a:solidFill>
                <a:latin typeface="Calibri"/>
                <a:ea typeface="Calibri"/>
                <a:cs typeface="Calibri"/>
                <a:sym typeface="Calibri"/>
              </a:rPr>
              <a:t>सुरक्षा अधिकारी</a:t>
            </a:r>
            <a:endParaRPr sz="2800" b="1">
              <a:solidFill>
                <a:srgbClr val="FF0000"/>
              </a:solidFill>
              <a:latin typeface="Open Sans"/>
              <a:ea typeface="Open Sans"/>
              <a:cs typeface="Open Sans"/>
              <a:sym typeface="Open Sans"/>
            </a:endParaRPr>
          </a:p>
        </p:txBody>
      </p:sp>
      <p:cxnSp>
        <p:nvCxnSpPr>
          <p:cNvPr id="260" name="Google Shape;260;p28"/>
          <p:cNvCxnSpPr/>
          <p:nvPr/>
        </p:nvCxnSpPr>
        <p:spPr>
          <a:xfrm>
            <a:off x="5332476" y="4039820"/>
            <a:ext cx="763525" cy="0"/>
          </a:xfrm>
          <a:prstGeom prst="straightConnector1">
            <a:avLst/>
          </a:prstGeom>
          <a:noFill/>
          <a:ln w="28575" cap="flat" cmpd="sng">
            <a:solidFill>
              <a:schemeClr val="dk1"/>
            </a:solidFill>
            <a:prstDash val="solid"/>
            <a:miter lim="800000"/>
            <a:headEnd type="none" w="sm" len="sm"/>
            <a:tailEnd type="stealth" w="med" len="med"/>
          </a:ln>
        </p:spPr>
      </p:cxnSp>
      <p:sp>
        <p:nvSpPr>
          <p:cNvPr id="261" name="Google Shape;261;p28"/>
          <p:cNvSpPr/>
          <p:nvPr/>
        </p:nvSpPr>
        <p:spPr>
          <a:xfrm>
            <a:off x="7012231" y="3887115"/>
            <a:ext cx="3206805" cy="447602"/>
          </a:xfrm>
          <a:prstGeom prst="rect">
            <a:avLst/>
          </a:prstGeom>
          <a:solidFill>
            <a:srgbClr val="EDEDED"/>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IN" sz="2800">
                <a:solidFill>
                  <a:schemeClr val="dk1"/>
                </a:solidFill>
                <a:latin typeface="Calibri"/>
                <a:ea typeface="Calibri"/>
                <a:cs typeface="Calibri"/>
                <a:sym typeface="Calibri"/>
              </a:rPr>
              <a:t>संपर्क अधिकारी</a:t>
            </a:r>
            <a:endParaRPr sz="2800" b="1">
              <a:solidFill>
                <a:srgbClr val="FF0000"/>
              </a:solidFill>
              <a:latin typeface="Open Sans"/>
              <a:ea typeface="Open Sans"/>
              <a:cs typeface="Open Sans"/>
              <a:sym typeface="Open Sans"/>
            </a:endParaRPr>
          </a:p>
        </p:txBody>
      </p:sp>
      <p:cxnSp>
        <p:nvCxnSpPr>
          <p:cNvPr id="262" name="Google Shape;262;p28"/>
          <p:cNvCxnSpPr/>
          <p:nvPr/>
        </p:nvCxnSpPr>
        <p:spPr>
          <a:xfrm>
            <a:off x="6096000" y="4192525"/>
            <a:ext cx="916230" cy="0"/>
          </a:xfrm>
          <a:prstGeom prst="straightConnector1">
            <a:avLst/>
          </a:prstGeom>
          <a:noFill/>
          <a:ln w="28575" cap="flat" cmpd="sng">
            <a:solidFill>
              <a:schemeClr val="dk1"/>
            </a:solidFill>
            <a:prstDash val="solid"/>
            <a:miter lim="800000"/>
            <a:headEnd type="none" w="sm" len="sm"/>
            <a:tailEnd type="stealth" w="med" len="med"/>
          </a:ln>
        </p:spPr>
      </p:cxnSp>
      <p:cxnSp>
        <p:nvCxnSpPr>
          <p:cNvPr id="263" name="Google Shape;263;p28"/>
          <p:cNvCxnSpPr/>
          <p:nvPr/>
        </p:nvCxnSpPr>
        <p:spPr>
          <a:xfrm>
            <a:off x="3805426" y="5513198"/>
            <a:ext cx="5191971" cy="0"/>
          </a:xfrm>
          <a:prstGeom prst="straightConnector1">
            <a:avLst/>
          </a:prstGeom>
          <a:noFill/>
          <a:ln w="28575" cap="flat" cmpd="sng">
            <a:solidFill>
              <a:schemeClr val="dk1"/>
            </a:solidFill>
            <a:prstDash val="solid"/>
            <a:round/>
            <a:headEnd type="none" w="med" len="med"/>
            <a:tailEnd type="none" w="med" len="med"/>
          </a:ln>
        </p:spPr>
      </p:cxnSp>
      <p:cxnSp>
        <p:nvCxnSpPr>
          <p:cNvPr id="264" name="Google Shape;264;p28"/>
          <p:cNvCxnSpPr/>
          <p:nvPr/>
        </p:nvCxnSpPr>
        <p:spPr>
          <a:xfrm>
            <a:off x="3805425" y="5513199"/>
            <a:ext cx="0" cy="228295"/>
          </a:xfrm>
          <a:prstGeom prst="straightConnector1">
            <a:avLst/>
          </a:prstGeom>
          <a:noFill/>
          <a:ln w="28575" cap="flat" cmpd="sng">
            <a:solidFill>
              <a:schemeClr val="dk1"/>
            </a:solidFill>
            <a:prstDash val="solid"/>
            <a:miter lim="800000"/>
            <a:headEnd type="none" w="sm" len="sm"/>
            <a:tailEnd type="stealth" w="med" len="med"/>
          </a:ln>
        </p:spPr>
      </p:cxnSp>
      <p:cxnSp>
        <p:nvCxnSpPr>
          <p:cNvPr id="265" name="Google Shape;265;p28"/>
          <p:cNvCxnSpPr/>
          <p:nvPr/>
        </p:nvCxnSpPr>
        <p:spPr>
          <a:xfrm flipH="1">
            <a:off x="8997395" y="5491281"/>
            <a:ext cx="1588" cy="228295"/>
          </a:xfrm>
          <a:prstGeom prst="straightConnector1">
            <a:avLst/>
          </a:prstGeom>
          <a:noFill/>
          <a:ln w="28575" cap="flat" cmpd="sng">
            <a:solidFill>
              <a:schemeClr val="dk1"/>
            </a:solidFill>
            <a:prstDash val="solid"/>
            <a:miter lim="800000"/>
            <a:headEnd type="none" w="sm" len="sm"/>
            <a:tailEnd type="stealth" w="med" len="med"/>
          </a:ln>
        </p:spPr>
      </p:cxnSp>
      <p:cxnSp>
        <p:nvCxnSpPr>
          <p:cNvPr id="266" name="Google Shape;266;p28"/>
          <p:cNvCxnSpPr/>
          <p:nvPr/>
        </p:nvCxnSpPr>
        <p:spPr>
          <a:xfrm>
            <a:off x="1820261" y="5872280"/>
            <a:ext cx="763525" cy="0"/>
          </a:xfrm>
          <a:prstGeom prst="straightConnector1">
            <a:avLst/>
          </a:prstGeom>
          <a:noFill/>
          <a:ln w="28575" cap="flat" cmpd="sng">
            <a:solidFill>
              <a:schemeClr val="dk1"/>
            </a:solidFill>
            <a:prstDash val="solid"/>
            <a:miter lim="800000"/>
            <a:headEnd type="none" w="sm" len="sm"/>
            <a:tailEnd type="stealth" w="med" len="med"/>
          </a:ln>
        </p:spPr>
      </p:cxnSp>
      <p:sp>
        <p:nvSpPr>
          <p:cNvPr id="267" name="Google Shape;267;p28"/>
          <p:cNvSpPr/>
          <p:nvPr/>
        </p:nvSpPr>
        <p:spPr>
          <a:xfrm>
            <a:off x="2583786" y="5741493"/>
            <a:ext cx="2290575" cy="894313"/>
          </a:xfrm>
          <a:prstGeom prst="rect">
            <a:avLst/>
          </a:prstGeom>
          <a:solidFill>
            <a:srgbClr val="FBE4D4"/>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IN" sz="2800">
                <a:solidFill>
                  <a:schemeClr val="dk1"/>
                </a:solidFill>
                <a:latin typeface="Calibri"/>
                <a:ea typeface="Calibri"/>
                <a:cs typeface="Calibri"/>
                <a:sym typeface="Calibri"/>
              </a:rPr>
              <a:t>संचालन अनुभाग</a:t>
            </a:r>
            <a:endParaRPr sz="2800" b="1">
              <a:solidFill>
                <a:srgbClr val="FF0000"/>
              </a:solidFill>
              <a:latin typeface="Open Sans"/>
              <a:ea typeface="Open Sans"/>
              <a:cs typeface="Open Sans"/>
              <a:sym typeface="Open Sans"/>
            </a:endParaRPr>
          </a:p>
        </p:txBody>
      </p:sp>
      <p:sp>
        <p:nvSpPr>
          <p:cNvPr id="268" name="Google Shape;268;p28"/>
          <p:cNvSpPr/>
          <p:nvPr/>
        </p:nvSpPr>
        <p:spPr>
          <a:xfrm>
            <a:off x="5332475" y="5741493"/>
            <a:ext cx="2137870" cy="894312"/>
          </a:xfrm>
          <a:prstGeom prst="rect">
            <a:avLst/>
          </a:prstGeom>
          <a:solidFill>
            <a:srgbClr val="FBE4D4"/>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IN" sz="2800">
                <a:solidFill>
                  <a:schemeClr val="dk1"/>
                </a:solidFill>
                <a:latin typeface="Calibri"/>
                <a:ea typeface="Calibri"/>
                <a:cs typeface="Calibri"/>
                <a:sym typeface="Calibri"/>
              </a:rPr>
              <a:t>योजना अनुभाग</a:t>
            </a:r>
            <a:endParaRPr sz="2800" b="1">
              <a:solidFill>
                <a:srgbClr val="FF0000"/>
              </a:solidFill>
              <a:latin typeface="Open Sans"/>
              <a:ea typeface="Open Sans"/>
              <a:cs typeface="Open Sans"/>
              <a:sym typeface="Open Sans"/>
            </a:endParaRPr>
          </a:p>
        </p:txBody>
      </p:sp>
      <p:sp>
        <p:nvSpPr>
          <p:cNvPr id="269" name="Google Shape;269;p28"/>
          <p:cNvSpPr/>
          <p:nvPr/>
        </p:nvSpPr>
        <p:spPr>
          <a:xfrm>
            <a:off x="7775755" y="5741493"/>
            <a:ext cx="2137870" cy="894312"/>
          </a:xfrm>
          <a:prstGeom prst="rect">
            <a:avLst/>
          </a:prstGeom>
          <a:solidFill>
            <a:srgbClr val="FBE4D4"/>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IN" sz="2800">
                <a:solidFill>
                  <a:schemeClr val="dk1"/>
                </a:solidFill>
                <a:latin typeface="Calibri"/>
                <a:ea typeface="Calibri"/>
                <a:cs typeface="Calibri"/>
                <a:sym typeface="Calibri"/>
              </a:rPr>
              <a:t>तार्किक अनुभाग</a:t>
            </a:r>
            <a:endParaRPr sz="2800" b="1">
              <a:solidFill>
                <a:srgbClr val="FF0000"/>
              </a:solidFill>
              <a:latin typeface="Open Sans"/>
              <a:ea typeface="Open Sans"/>
              <a:cs typeface="Open Sans"/>
              <a:sym typeface="Open Sans"/>
            </a:endParaRPr>
          </a:p>
        </p:txBody>
      </p:sp>
      <p:sp>
        <p:nvSpPr>
          <p:cNvPr id="270" name="Google Shape;270;p28"/>
          <p:cNvSpPr/>
          <p:nvPr/>
        </p:nvSpPr>
        <p:spPr>
          <a:xfrm>
            <a:off x="4721655" y="833016"/>
            <a:ext cx="3206805" cy="1074653"/>
          </a:xfrm>
          <a:prstGeom prst="rect">
            <a:avLst/>
          </a:prstGeom>
          <a:solidFill>
            <a:srgbClr val="E1EFD8"/>
          </a:solidFill>
          <a:ln w="28575" cap="flat" cmpd="sng">
            <a:solidFill>
              <a:schemeClr val="dk1"/>
            </a:solidFill>
            <a:prstDash val="solid"/>
            <a:miter lim="800000"/>
            <a:headEnd type="none" w="sm" len="sm"/>
            <a:tailEnd type="none" w="sm" len="sm"/>
          </a:ln>
        </p:spPr>
        <p:txBody>
          <a:bodyPr spcFirstLastPara="1" wrap="square" lIns="90475" tIns="44450" rIns="90475" bIns="44450" anchor="t" anchorCtr="0">
            <a:noAutofit/>
          </a:bodyPr>
          <a:lstStyle/>
          <a:p>
            <a:pPr marL="0" marR="0" lvl="0" indent="0" algn="ctr" rtl="0">
              <a:spcBef>
                <a:spcPts val="0"/>
              </a:spcBef>
              <a:spcAft>
                <a:spcPts val="0"/>
              </a:spcAft>
              <a:buNone/>
            </a:pPr>
            <a:r>
              <a:rPr lang="hi-IN" sz="3200">
                <a:solidFill>
                  <a:schemeClr val="dk1"/>
                </a:solidFill>
                <a:latin typeface="Calibri"/>
                <a:ea typeface="Calibri"/>
                <a:cs typeface="Calibri"/>
                <a:sym typeface="Calibri"/>
              </a:rPr>
              <a:t>जिम्मेदार अधिकारी</a:t>
            </a:r>
            <a:endParaRPr sz="3200" b="1">
              <a:solidFill>
                <a:srgbClr val="FF0000"/>
              </a:solidFill>
              <a:latin typeface="Open Sans"/>
              <a:ea typeface="Open Sans"/>
              <a:cs typeface="Open Sans"/>
              <a:sym typeface="Open Sans"/>
            </a:endParaRPr>
          </a:p>
        </p:txBody>
      </p:sp>
      <p:sp>
        <p:nvSpPr>
          <p:cNvPr id="271" name="Google Shape;271;p28"/>
          <p:cNvSpPr/>
          <p:nvPr/>
        </p:nvSpPr>
        <p:spPr>
          <a:xfrm>
            <a:off x="1972966" y="1749246"/>
            <a:ext cx="2443281" cy="1241927"/>
          </a:xfrm>
          <a:prstGeom prst="rect">
            <a:avLst/>
          </a:prstGeom>
          <a:solidFill>
            <a:srgbClr val="EDEDED"/>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IN" sz="2800">
                <a:solidFill>
                  <a:schemeClr val="dk1"/>
                </a:solidFill>
                <a:latin typeface="Calibri"/>
                <a:ea typeface="Calibri"/>
                <a:cs typeface="Calibri"/>
                <a:sym typeface="Calibri"/>
              </a:rPr>
              <a:t>नोडल अधिकारी (वायु संचालन)</a:t>
            </a:r>
            <a:endParaRPr sz="2800" b="1">
              <a:solidFill>
                <a:srgbClr val="FF0000"/>
              </a:solidFill>
              <a:latin typeface="Open Sans"/>
              <a:ea typeface="Open Sans"/>
              <a:cs typeface="Open Sans"/>
              <a:sym typeface="Open Sans"/>
            </a:endParaRPr>
          </a:p>
        </p:txBody>
      </p:sp>
      <p:cxnSp>
        <p:nvCxnSpPr>
          <p:cNvPr id="272" name="Google Shape;272;p28"/>
          <p:cNvCxnSpPr/>
          <p:nvPr/>
        </p:nvCxnSpPr>
        <p:spPr>
          <a:xfrm>
            <a:off x="4416246" y="2054655"/>
            <a:ext cx="1679755" cy="0"/>
          </a:xfrm>
          <a:prstGeom prst="straightConnector1">
            <a:avLst/>
          </a:prstGeom>
          <a:noFill/>
          <a:ln w="28575" cap="flat" cmpd="sng">
            <a:solidFill>
              <a:schemeClr val="dk1"/>
            </a:solidFill>
            <a:prstDash val="solid"/>
            <a:miter lim="800000"/>
            <a:headEnd type="none" w="sm" len="sm"/>
            <a:tailEnd type="stealth" w="med" len="med"/>
          </a:ln>
        </p:spPr>
      </p:cxnSp>
      <p:cxnSp>
        <p:nvCxnSpPr>
          <p:cNvPr id="273" name="Google Shape;273;p28"/>
          <p:cNvCxnSpPr/>
          <p:nvPr/>
        </p:nvCxnSpPr>
        <p:spPr>
          <a:xfrm>
            <a:off x="3041901" y="1443835"/>
            <a:ext cx="1679755" cy="0"/>
          </a:xfrm>
          <a:prstGeom prst="straightConnector1">
            <a:avLst/>
          </a:prstGeom>
          <a:noFill/>
          <a:ln w="28575" cap="flat" cmpd="sng">
            <a:solidFill>
              <a:schemeClr val="dk1"/>
            </a:solidFill>
            <a:prstDash val="solid"/>
            <a:miter lim="800000"/>
            <a:headEnd type="none" w="sm" len="sm"/>
            <a:tailEnd type="none" w="sm" len="sm"/>
          </a:ln>
        </p:spPr>
      </p:cxnSp>
      <p:cxnSp>
        <p:nvCxnSpPr>
          <p:cNvPr id="274" name="Google Shape;274;p28"/>
          <p:cNvCxnSpPr/>
          <p:nvPr/>
        </p:nvCxnSpPr>
        <p:spPr>
          <a:xfrm>
            <a:off x="6096000" y="3429000"/>
            <a:ext cx="0" cy="2137870"/>
          </a:xfrm>
          <a:prstGeom prst="straightConnector1">
            <a:avLst/>
          </a:prstGeom>
          <a:noFill/>
          <a:ln w="28575" cap="flat" cmpd="sng">
            <a:solidFill>
              <a:schemeClr val="dk1"/>
            </a:solidFill>
            <a:prstDash val="solid"/>
            <a:miter lim="800000"/>
            <a:headEnd type="none" w="sm" len="sm"/>
            <a:tailEnd type="none" w="sm" len="sm"/>
          </a:ln>
        </p:spPr>
      </p:cxnSp>
      <p:cxnSp>
        <p:nvCxnSpPr>
          <p:cNvPr id="275" name="Google Shape;275;p28"/>
          <p:cNvCxnSpPr/>
          <p:nvPr/>
        </p:nvCxnSpPr>
        <p:spPr>
          <a:xfrm>
            <a:off x="6096000" y="1901951"/>
            <a:ext cx="0" cy="458115"/>
          </a:xfrm>
          <a:prstGeom prst="straightConnector1">
            <a:avLst/>
          </a:prstGeom>
          <a:noFill/>
          <a:ln w="28575" cap="flat" cmpd="sng">
            <a:solidFill>
              <a:schemeClr val="dk1"/>
            </a:solidFill>
            <a:prstDash val="solid"/>
            <a:miter lim="800000"/>
            <a:headEnd type="none" w="sm" len="sm"/>
            <a:tailEnd type="stealth" w="med" len="med"/>
          </a:ln>
        </p:spPr>
      </p:cxnSp>
      <p:cxnSp>
        <p:nvCxnSpPr>
          <p:cNvPr id="276" name="Google Shape;276;p28"/>
          <p:cNvCxnSpPr/>
          <p:nvPr/>
        </p:nvCxnSpPr>
        <p:spPr>
          <a:xfrm>
            <a:off x="1820260" y="2207360"/>
            <a:ext cx="0" cy="3664920"/>
          </a:xfrm>
          <a:prstGeom prst="straightConnector1">
            <a:avLst/>
          </a:prstGeom>
          <a:noFill/>
          <a:ln w="28575" cap="flat" cmpd="sng">
            <a:solidFill>
              <a:schemeClr val="dk1"/>
            </a:solidFill>
            <a:prstDash val="solid"/>
            <a:miter lim="800000"/>
            <a:headEnd type="none" w="sm" len="sm"/>
            <a:tailEnd type="none" w="sm" len="sm"/>
          </a:ln>
        </p:spPr>
      </p:cxnSp>
      <p:cxnSp>
        <p:nvCxnSpPr>
          <p:cNvPr id="277" name="Google Shape;277;p28"/>
          <p:cNvCxnSpPr/>
          <p:nvPr/>
        </p:nvCxnSpPr>
        <p:spPr>
          <a:xfrm>
            <a:off x="1820261" y="2207360"/>
            <a:ext cx="152705" cy="0"/>
          </a:xfrm>
          <a:prstGeom prst="straightConnector1">
            <a:avLst/>
          </a:prstGeom>
          <a:noFill/>
          <a:ln w="28575" cap="flat" cmpd="sng">
            <a:solidFill>
              <a:schemeClr val="dk1"/>
            </a:solidFill>
            <a:prstDash val="solid"/>
            <a:miter lim="800000"/>
            <a:headEnd type="none" w="sm" len="sm"/>
            <a:tailEnd type="none" w="sm" len="sm"/>
          </a:ln>
        </p:spPr>
      </p:cxnSp>
      <p:cxnSp>
        <p:nvCxnSpPr>
          <p:cNvPr id="278" name="Google Shape;278;p28"/>
          <p:cNvCxnSpPr/>
          <p:nvPr/>
        </p:nvCxnSpPr>
        <p:spPr>
          <a:xfrm>
            <a:off x="5332476" y="4956050"/>
            <a:ext cx="763525" cy="0"/>
          </a:xfrm>
          <a:prstGeom prst="straightConnector1">
            <a:avLst/>
          </a:prstGeom>
          <a:noFill/>
          <a:ln w="28575" cap="flat" cmpd="sng">
            <a:solidFill>
              <a:schemeClr val="dk1"/>
            </a:solidFill>
            <a:prstDash val="solid"/>
            <a:miter lim="800000"/>
            <a:headEnd type="none" w="sm" len="sm"/>
            <a:tailEnd type="stealth" w="med" len="med"/>
          </a:ln>
        </p:spPr>
      </p:cxnSp>
      <p:pic>
        <p:nvPicPr>
          <p:cNvPr id="279" name="Google Shape;279;p28" descr="A logo with text on it&#10;&#10;AI-generated content may be incorrect."/>
          <p:cNvPicPr preferRelativeResize="0"/>
          <p:nvPr/>
        </p:nvPicPr>
        <p:blipFill rotWithShape="1">
          <a:blip r:embed="rId3">
            <a:alphaModFix/>
          </a:blip>
          <a:srcRect/>
          <a:stretch/>
        </p:blipFill>
        <p:spPr>
          <a:xfrm>
            <a:off x="210096" y="84081"/>
            <a:ext cx="1047823" cy="936104"/>
          </a:xfrm>
          <a:prstGeom prst="rect">
            <a:avLst/>
          </a:prstGeom>
          <a:noFill/>
          <a:ln>
            <a:noFill/>
          </a:ln>
        </p:spPr>
      </p:pic>
      <p:pic>
        <p:nvPicPr>
          <p:cNvPr id="280" name="Google Shape;280;p28" descr="C:\Users\Acer\Downloads\WhatsApp Image 2025-09-04 at 17.24.38 (3).jpeg"/>
          <p:cNvPicPr preferRelativeResize="0"/>
          <p:nvPr/>
        </p:nvPicPr>
        <p:blipFill rotWithShape="1">
          <a:blip r:embed="rId4">
            <a:alphaModFix/>
          </a:blip>
          <a:srcRect/>
          <a:stretch/>
        </p:blipFill>
        <p:spPr>
          <a:xfrm>
            <a:off x="11008322" y="90653"/>
            <a:ext cx="1080120" cy="100154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9"/>
          <p:cNvSpPr txBox="1"/>
          <p:nvPr/>
        </p:nvSpPr>
        <p:spPr>
          <a:xfrm>
            <a:off x="1209440" y="125129"/>
            <a:ext cx="91440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i-IN" sz="4000">
                <a:solidFill>
                  <a:schemeClr val="dk1"/>
                </a:solidFill>
                <a:latin typeface="Arial"/>
                <a:ea typeface="Arial"/>
                <a:cs typeface="Arial"/>
                <a:sym typeface="Arial"/>
              </a:rPr>
              <a:t>घटना प्रतिक्रिया प्रणाली</a:t>
            </a:r>
            <a:endParaRPr sz="4000" b="1" u="sng">
              <a:solidFill>
                <a:srgbClr val="FF0000"/>
              </a:solidFill>
              <a:latin typeface="Open Sans"/>
              <a:ea typeface="Open Sans"/>
              <a:cs typeface="Open Sans"/>
              <a:sym typeface="Open Sans"/>
            </a:endParaRPr>
          </a:p>
        </p:txBody>
      </p:sp>
      <p:sp>
        <p:nvSpPr>
          <p:cNvPr id="286" name="Google Shape;286;p29"/>
          <p:cNvSpPr/>
          <p:nvPr/>
        </p:nvSpPr>
        <p:spPr>
          <a:xfrm>
            <a:off x="4416245" y="985721"/>
            <a:ext cx="3359510" cy="916231"/>
          </a:xfrm>
          <a:prstGeom prst="rect">
            <a:avLst/>
          </a:prstGeom>
          <a:solidFill>
            <a:srgbClr val="FBE4D4"/>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IN" sz="3200">
                <a:solidFill>
                  <a:schemeClr val="dk1"/>
                </a:solidFill>
                <a:latin typeface="Calibri"/>
                <a:ea typeface="Calibri"/>
                <a:cs typeface="Calibri"/>
                <a:sym typeface="Calibri"/>
              </a:rPr>
              <a:t>संचालन अनुभाग</a:t>
            </a:r>
            <a:endParaRPr sz="3200" b="1">
              <a:solidFill>
                <a:srgbClr val="FF0000"/>
              </a:solidFill>
              <a:latin typeface="Open Sans"/>
              <a:ea typeface="Open Sans"/>
              <a:cs typeface="Open Sans"/>
              <a:sym typeface="Open Sans"/>
            </a:endParaRPr>
          </a:p>
        </p:txBody>
      </p:sp>
      <p:cxnSp>
        <p:nvCxnSpPr>
          <p:cNvPr id="287" name="Google Shape;287;p29"/>
          <p:cNvCxnSpPr/>
          <p:nvPr/>
        </p:nvCxnSpPr>
        <p:spPr>
          <a:xfrm rot="10800000">
            <a:off x="4416246" y="2360065"/>
            <a:ext cx="1679754" cy="0"/>
          </a:xfrm>
          <a:prstGeom prst="straightConnector1">
            <a:avLst/>
          </a:prstGeom>
          <a:noFill/>
          <a:ln w="28575" cap="flat" cmpd="sng">
            <a:solidFill>
              <a:schemeClr val="dk1"/>
            </a:solidFill>
            <a:prstDash val="solid"/>
            <a:miter lim="800000"/>
            <a:headEnd type="none" w="sm" len="sm"/>
            <a:tailEnd type="stealth" w="med" len="med"/>
          </a:ln>
        </p:spPr>
      </p:cxnSp>
      <p:sp>
        <p:nvSpPr>
          <p:cNvPr id="288" name="Google Shape;288;p29"/>
          <p:cNvSpPr/>
          <p:nvPr/>
        </p:nvSpPr>
        <p:spPr>
          <a:xfrm>
            <a:off x="2125671" y="2060708"/>
            <a:ext cx="2590559" cy="604767"/>
          </a:xfrm>
          <a:prstGeom prst="rect">
            <a:avLst/>
          </a:prstGeom>
          <a:solidFill>
            <a:srgbClr val="DDEAF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IN" sz="2800">
                <a:solidFill>
                  <a:schemeClr val="dk1"/>
                </a:solidFill>
                <a:latin typeface="Calibri"/>
                <a:ea typeface="Calibri"/>
                <a:cs typeface="Calibri"/>
                <a:sym typeface="Calibri"/>
              </a:rPr>
              <a:t>स्टेज का जगह</a:t>
            </a:r>
            <a:endParaRPr sz="2800" b="1">
              <a:solidFill>
                <a:srgbClr val="FF0000"/>
              </a:solidFill>
              <a:latin typeface="Open Sans"/>
              <a:ea typeface="Open Sans"/>
              <a:cs typeface="Open Sans"/>
              <a:sym typeface="Open Sans"/>
            </a:endParaRPr>
          </a:p>
        </p:txBody>
      </p:sp>
      <p:cxnSp>
        <p:nvCxnSpPr>
          <p:cNvPr id="289" name="Google Shape;289;p29"/>
          <p:cNvCxnSpPr/>
          <p:nvPr/>
        </p:nvCxnSpPr>
        <p:spPr>
          <a:xfrm>
            <a:off x="3652721" y="2818180"/>
            <a:ext cx="5039265" cy="0"/>
          </a:xfrm>
          <a:prstGeom prst="straightConnector1">
            <a:avLst/>
          </a:prstGeom>
          <a:noFill/>
          <a:ln w="28575" cap="flat" cmpd="sng">
            <a:solidFill>
              <a:schemeClr val="dk1"/>
            </a:solidFill>
            <a:prstDash val="solid"/>
            <a:round/>
            <a:headEnd type="none" w="med" len="med"/>
            <a:tailEnd type="none" w="med" len="med"/>
          </a:ln>
        </p:spPr>
      </p:cxnSp>
      <p:cxnSp>
        <p:nvCxnSpPr>
          <p:cNvPr id="290" name="Google Shape;290;p29"/>
          <p:cNvCxnSpPr/>
          <p:nvPr/>
        </p:nvCxnSpPr>
        <p:spPr>
          <a:xfrm>
            <a:off x="8691985" y="2818180"/>
            <a:ext cx="0" cy="305410"/>
          </a:xfrm>
          <a:prstGeom prst="straightConnector1">
            <a:avLst/>
          </a:prstGeom>
          <a:noFill/>
          <a:ln w="28575" cap="flat" cmpd="sng">
            <a:solidFill>
              <a:schemeClr val="dk1"/>
            </a:solidFill>
            <a:prstDash val="solid"/>
            <a:miter lim="800000"/>
            <a:headEnd type="none" w="sm" len="sm"/>
            <a:tailEnd type="stealth" w="med" len="med"/>
          </a:ln>
        </p:spPr>
      </p:cxnSp>
      <p:cxnSp>
        <p:nvCxnSpPr>
          <p:cNvPr id="291" name="Google Shape;291;p29"/>
          <p:cNvCxnSpPr/>
          <p:nvPr/>
        </p:nvCxnSpPr>
        <p:spPr>
          <a:xfrm>
            <a:off x="3652720" y="2818180"/>
            <a:ext cx="0" cy="305410"/>
          </a:xfrm>
          <a:prstGeom prst="straightConnector1">
            <a:avLst/>
          </a:prstGeom>
          <a:noFill/>
          <a:ln w="28575" cap="flat" cmpd="sng">
            <a:solidFill>
              <a:schemeClr val="dk1"/>
            </a:solidFill>
            <a:prstDash val="solid"/>
            <a:miter lim="800000"/>
            <a:headEnd type="none" w="sm" len="sm"/>
            <a:tailEnd type="stealth" w="med" len="med"/>
          </a:ln>
        </p:spPr>
      </p:cxnSp>
      <p:sp>
        <p:nvSpPr>
          <p:cNvPr id="292" name="Google Shape;292;p29"/>
          <p:cNvSpPr/>
          <p:nvPr/>
        </p:nvSpPr>
        <p:spPr>
          <a:xfrm>
            <a:off x="2278374" y="3123591"/>
            <a:ext cx="2966840" cy="763525"/>
          </a:xfrm>
          <a:prstGeom prst="rect">
            <a:avLst/>
          </a:prstGeom>
          <a:solidFill>
            <a:srgbClr val="E1EFD8"/>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IN" sz="2400">
                <a:solidFill>
                  <a:schemeClr val="dk1"/>
                </a:solidFill>
                <a:latin typeface="Calibri"/>
                <a:ea typeface="Calibri"/>
                <a:cs typeface="Calibri"/>
                <a:sym typeface="Calibri"/>
              </a:rPr>
              <a:t>प्रतिक्रिया शाखा (बचाव एवं राहत)</a:t>
            </a:r>
            <a:endParaRPr sz="2800" b="1">
              <a:solidFill>
                <a:srgbClr val="FF0000"/>
              </a:solidFill>
              <a:latin typeface="Open Sans"/>
              <a:ea typeface="Open Sans"/>
              <a:cs typeface="Open Sans"/>
              <a:sym typeface="Open Sans"/>
            </a:endParaRPr>
          </a:p>
        </p:txBody>
      </p:sp>
      <p:sp>
        <p:nvSpPr>
          <p:cNvPr id="293" name="Google Shape;293;p29"/>
          <p:cNvSpPr/>
          <p:nvPr/>
        </p:nvSpPr>
        <p:spPr>
          <a:xfrm>
            <a:off x="7470345" y="3123591"/>
            <a:ext cx="2443280" cy="763525"/>
          </a:xfrm>
          <a:prstGeom prst="rect">
            <a:avLst/>
          </a:prstGeom>
          <a:solidFill>
            <a:srgbClr val="E1EFD8"/>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IN" sz="2400">
                <a:solidFill>
                  <a:schemeClr val="dk1"/>
                </a:solidFill>
                <a:latin typeface="Calibri"/>
                <a:ea typeface="Calibri"/>
                <a:cs typeface="Calibri"/>
                <a:sym typeface="Calibri"/>
              </a:rPr>
              <a:t>परिवहन शाखा</a:t>
            </a:r>
            <a:endParaRPr sz="2400" b="1">
              <a:solidFill>
                <a:srgbClr val="FF0000"/>
              </a:solidFill>
              <a:latin typeface="Open Sans"/>
              <a:ea typeface="Open Sans"/>
              <a:cs typeface="Open Sans"/>
              <a:sym typeface="Open Sans"/>
            </a:endParaRPr>
          </a:p>
        </p:txBody>
      </p:sp>
      <p:cxnSp>
        <p:nvCxnSpPr>
          <p:cNvPr id="294" name="Google Shape;294;p29"/>
          <p:cNvCxnSpPr/>
          <p:nvPr/>
        </p:nvCxnSpPr>
        <p:spPr>
          <a:xfrm>
            <a:off x="3500015" y="5566870"/>
            <a:ext cx="0" cy="305410"/>
          </a:xfrm>
          <a:prstGeom prst="straightConnector1">
            <a:avLst/>
          </a:prstGeom>
          <a:noFill/>
          <a:ln w="28575" cap="flat" cmpd="sng">
            <a:solidFill>
              <a:schemeClr val="dk1"/>
            </a:solidFill>
            <a:prstDash val="solid"/>
            <a:miter lim="800000"/>
            <a:headEnd type="none" w="sm" len="sm"/>
            <a:tailEnd type="stealth" w="med" len="med"/>
          </a:ln>
        </p:spPr>
      </p:cxnSp>
      <p:sp>
        <p:nvSpPr>
          <p:cNvPr id="295" name="Google Shape;295;p29"/>
          <p:cNvSpPr/>
          <p:nvPr/>
        </p:nvSpPr>
        <p:spPr>
          <a:xfrm>
            <a:off x="2125670" y="4192526"/>
            <a:ext cx="2792320" cy="763525"/>
          </a:xfrm>
          <a:prstGeom prst="rect">
            <a:avLst/>
          </a:prstGeom>
          <a:solidFill>
            <a:srgbClr val="EDEDED"/>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IN" sz="2400">
                <a:solidFill>
                  <a:schemeClr val="dk1"/>
                </a:solidFill>
                <a:latin typeface="Calibri"/>
                <a:ea typeface="Calibri"/>
                <a:cs typeface="Calibri"/>
                <a:sym typeface="Calibri"/>
              </a:rPr>
              <a:t>प्रभागीय (भौगोलिक)</a:t>
            </a:r>
            <a:endParaRPr sz="2400" b="1">
              <a:solidFill>
                <a:srgbClr val="FF0000"/>
              </a:solidFill>
              <a:latin typeface="Open Sans"/>
              <a:ea typeface="Open Sans"/>
              <a:cs typeface="Open Sans"/>
              <a:sym typeface="Open Sans"/>
            </a:endParaRPr>
          </a:p>
        </p:txBody>
      </p:sp>
      <p:cxnSp>
        <p:nvCxnSpPr>
          <p:cNvPr id="296" name="Google Shape;296;p29"/>
          <p:cNvCxnSpPr/>
          <p:nvPr/>
        </p:nvCxnSpPr>
        <p:spPr>
          <a:xfrm>
            <a:off x="3500015" y="3887115"/>
            <a:ext cx="0" cy="305410"/>
          </a:xfrm>
          <a:prstGeom prst="straightConnector1">
            <a:avLst/>
          </a:prstGeom>
          <a:noFill/>
          <a:ln w="28575" cap="flat" cmpd="sng">
            <a:solidFill>
              <a:schemeClr val="dk1"/>
            </a:solidFill>
            <a:prstDash val="solid"/>
            <a:miter lim="800000"/>
            <a:headEnd type="none" w="sm" len="sm"/>
            <a:tailEnd type="stealth" w="med" len="med"/>
          </a:ln>
        </p:spPr>
      </p:cxnSp>
      <p:sp>
        <p:nvSpPr>
          <p:cNvPr id="297" name="Google Shape;297;p29"/>
          <p:cNvSpPr/>
          <p:nvPr/>
        </p:nvSpPr>
        <p:spPr>
          <a:xfrm>
            <a:off x="2278375" y="5108756"/>
            <a:ext cx="2792320" cy="458115"/>
          </a:xfrm>
          <a:prstGeom prst="rect">
            <a:avLst/>
          </a:prstGeom>
          <a:solidFill>
            <a:srgbClr val="EDEDED"/>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IN" sz="2400">
                <a:solidFill>
                  <a:schemeClr val="dk1"/>
                </a:solidFill>
                <a:latin typeface="Calibri"/>
                <a:ea typeface="Calibri"/>
                <a:cs typeface="Calibri"/>
                <a:sym typeface="Calibri"/>
              </a:rPr>
              <a:t>एकल संसाधन</a:t>
            </a:r>
            <a:endParaRPr sz="2400" b="1">
              <a:solidFill>
                <a:srgbClr val="FF0000"/>
              </a:solidFill>
              <a:latin typeface="Open Sans"/>
              <a:ea typeface="Open Sans"/>
              <a:cs typeface="Open Sans"/>
              <a:sym typeface="Open Sans"/>
            </a:endParaRPr>
          </a:p>
        </p:txBody>
      </p:sp>
      <p:sp>
        <p:nvSpPr>
          <p:cNvPr id="298" name="Google Shape;298;p29"/>
          <p:cNvSpPr/>
          <p:nvPr/>
        </p:nvSpPr>
        <p:spPr>
          <a:xfrm>
            <a:off x="2278375" y="5872280"/>
            <a:ext cx="2792320" cy="833016"/>
          </a:xfrm>
          <a:prstGeom prst="rect">
            <a:avLst/>
          </a:prstGeom>
          <a:solidFill>
            <a:srgbClr val="EDEDED"/>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IN" sz="2400">
                <a:solidFill>
                  <a:schemeClr val="dk1"/>
                </a:solidFill>
                <a:latin typeface="Calibri"/>
                <a:ea typeface="Calibri"/>
                <a:cs typeface="Calibri"/>
                <a:sym typeface="Calibri"/>
              </a:rPr>
              <a:t>टास्क फोर्स/स्ट्राइक टीम</a:t>
            </a:r>
            <a:endParaRPr sz="2400" b="1">
              <a:solidFill>
                <a:srgbClr val="FF0000"/>
              </a:solidFill>
              <a:latin typeface="Open Sans"/>
              <a:ea typeface="Open Sans"/>
              <a:cs typeface="Open Sans"/>
              <a:sym typeface="Open Sans"/>
            </a:endParaRPr>
          </a:p>
        </p:txBody>
      </p:sp>
      <p:cxnSp>
        <p:nvCxnSpPr>
          <p:cNvPr id="299" name="Google Shape;299;p29"/>
          <p:cNvCxnSpPr/>
          <p:nvPr/>
        </p:nvCxnSpPr>
        <p:spPr>
          <a:xfrm rot="10800000">
            <a:off x="7470345" y="3887115"/>
            <a:ext cx="0" cy="2595984"/>
          </a:xfrm>
          <a:prstGeom prst="straightConnector1">
            <a:avLst/>
          </a:prstGeom>
          <a:noFill/>
          <a:ln w="28575" cap="flat" cmpd="sng">
            <a:solidFill>
              <a:schemeClr val="dk1"/>
            </a:solidFill>
            <a:prstDash val="solid"/>
            <a:miter lim="800000"/>
            <a:headEnd type="triangle" w="med" len="med"/>
            <a:tailEnd type="none" w="sm" len="sm"/>
          </a:ln>
        </p:spPr>
      </p:cxnSp>
      <p:cxnSp>
        <p:nvCxnSpPr>
          <p:cNvPr id="300" name="Google Shape;300;p29"/>
          <p:cNvCxnSpPr/>
          <p:nvPr/>
        </p:nvCxnSpPr>
        <p:spPr>
          <a:xfrm>
            <a:off x="7470345" y="6483101"/>
            <a:ext cx="305410" cy="1587"/>
          </a:xfrm>
          <a:prstGeom prst="straightConnector1">
            <a:avLst/>
          </a:prstGeom>
          <a:noFill/>
          <a:ln w="28575" cap="flat" cmpd="sng">
            <a:solidFill>
              <a:schemeClr val="dk1"/>
            </a:solidFill>
            <a:prstDash val="solid"/>
            <a:miter lim="800000"/>
            <a:headEnd type="none" w="sm" len="sm"/>
            <a:tailEnd type="stealth" w="med" len="med"/>
          </a:ln>
        </p:spPr>
      </p:cxnSp>
      <p:cxnSp>
        <p:nvCxnSpPr>
          <p:cNvPr id="301" name="Google Shape;301;p29"/>
          <p:cNvCxnSpPr/>
          <p:nvPr/>
        </p:nvCxnSpPr>
        <p:spPr>
          <a:xfrm>
            <a:off x="7470345" y="5719576"/>
            <a:ext cx="305410" cy="1587"/>
          </a:xfrm>
          <a:prstGeom prst="straightConnector1">
            <a:avLst/>
          </a:prstGeom>
          <a:noFill/>
          <a:ln w="28575" cap="flat" cmpd="sng">
            <a:solidFill>
              <a:schemeClr val="dk1"/>
            </a:solidFill>
            <a:prstDash val="solid"/>
            <a:miter lim="800000"/>
            <a:headEnd type="none" w="sm" len="sm"/>
            <a:tailEnd type="stealth" w="med" len="med"/>
          </a:ln>
        </p:spPr>
      </p:cxnSp>
      <p:cxnSp>
        <p:nvCxnSpPr>
          <p:cNvPr id="302" name="Google Shape;302;p29"/>
          <p:cNvCxnSpPr/>
          <p:nvPr/>
        </p:nvCxnSpPr>
        <p:spPr>
          <a:xfrm>
            <a:off x="7470345" y="5108756"/>
            <a:ext cx="305410" cy="1587"/>
          </a:xfrm>
          <a:prstGeom prst="straightConnector1">
            <a:avLst/>
          </a:prstGeom>
          <a:noFill/>
          <a:ln w="28575" cap="flat" cmpd="sng">
            <a:solidFill>
              <a:schemeClr val="dk1"/>
            </a:solidFill>
            <a:prstDash val="solid"/>
            <a:miter lim="800000"/>
            <a:headEnd type="none" w="sm" len="sm"/>
            <a:tailEnd type="stealth" w="med" len="med"/>
          </a:ln>
        </p:spPr>
      </p:cxnSp>
      <p:cxnSp>
        <p:nvCxnSpPr>
          <p:cNvPr id="303" name="Google Shape;303;p29"/>
          <p:cNvCxnSpPr/>
          <p:nvPr/>
        </p:nvCxnSpPr>
        <p:spPr>
          <a:xfrm>
            <a:off x="7470345" y="4497936"/>
            <a:ext cx="305410" cy="1587"/>
          </a:xfrm>
          <a:prstGeom prst="straightConnector1">
            <a:avLst/>
          </a:prstGeom>
          <a:noFill/>
          <a:ln w="28575" cap="flat" cmpd="sng">
            <a:solidFill>
              <a:schemeClr val="dk1"/>
            </a:solidFill>
            <a:prstDash val="solid"/>
            <a:miter lim="800000"/>
            <a:headEnd type="none" w="sm" len="sm"/>
            <a:tailEnd type="stealth" w="med" len="med"/>
          </a:ln>
        </p:spPr>
      </p:cxnSp>
      <p:sp>
        <p:nvSpPr>
          <p:cNvPr id="304" name="Google Shape;304;p29"/>
          <p:cNvSpPr/>
          <p:nvPr/>
        </p:nvSpPr>
        <p:spPr>
          <a:xfrm>
            <a:off x="7775756" y="4192526"/>
            <a:ext cx="2094240" cy="458114"/>
          </a:xfrm>
          <a:prstGeom prst="rect">
            <a:avLst/>
          </a:prstGeom>
          <a:solidFill>
            <a:srgbClr val="EDEDED"/>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IN" sz="2800">
                <a:solidFill>
                  <a:schemeClr val="dk1"/>
                </a:solidFill>
                <a:latin typeface="Calibri"/>
                <a:ea typeface="Calibri"/>
                <a:cs typeface="Calibri"/>
                <a:sym typeface="Calibri"/>
              </a:rPr>
              <a:t>सड़क</a:t>
            </a:r>
            <a:r>
              <a:rPr lang="hi-IN" sz="2800" b="1">
                <a:solidFill>
                  <a:srgbClr val="FF0000"/>
                </a:solidFill>
                <a:latin typeface="Open Sans"/>
                <a:ea typeface="Open Sans"/>
                <a:cs typeface="Open Sans"/>
                <a:sym typeface="Open Sans"/>
              </a:rPr>
              <a:t> </a:t>
            </a:r>
            <a:endParaRPr sz="2800" b="1">
              <a:solidFill>
                <a:srgbClr val="FF0000"/>
              </a:solidFill>
              <a:latin typeface="Open Sans"/>
              <a:ea typeface="Open Sans"/>
              <a:cs typeface="Open Sans"/>
              <a:sym typeface="Open Sans"/>
            </a:endParaRPr>
          </a:p>
        </p:txBody>
      </p:sp>
      <p:sp>
        <p:nvSpPr>
          <p:cNvPr id="305" name="Google Shape;305;p29"/>
          <p:cNvSpPr/>
          <p:nvPr/>
        </p:nvSpPr>
        <p:spPr>
          <a:xfrm>
            <a:off x="7775756" y="4803345"/>
            <a:ext cx="2094240" cy="458115"/>
          </a:xfrm>
          <a:prstGeom prst="rect">
            <a:avLst/>
          </a:prstGeom>
          <a:solidFill>
            <a:srgbClr val="EDEDED"/>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IN" sz="2800">
                <a:solidFill>
                  <a:schemeClr val="dk1"/>
                </a:solidFill>
                <a:latin typeface="Calibri"/>
                <a:ea typeface="Calibri"/>
                <a:cs typeface="Calibri"/>
                <a:sym typeface="Calibri"/>
              </a:rPr>
              <a:t>रेल</a:t>
            </a:r>
            <a:r>
              <a:rPr lang="hi-IN" sz="2800" b="1">
                <a:solidFill>
                  <a:srgbClr val="FF0000"/>
                </a:solidFill>
                <a:latin typeface="Open Sans"/>
                <a:ea typeface="Open Sans"/>
                <a:cs typeface="Open Sans"/>
                <a:sym typeface="Open Sans"/>
              </a:rPr>
              <a:t> </a:t>
            </a:r>
            <a:endParaRPr sz="2800" b="1">
              <a:solidFill>
                <a:srgbClr val="FF0000"/>
              </a:solidFill>
              <a:latin typeface="Open Sans"/>
              <a:ea typeface="Open Sans"/>
              <a:cs typeface="Open Sans"/>
              <a:sym typeface="Open Sans"/>
            </a:endParaRPr>
          </a:p>
        </p:txBody>
      </p:sp>
      <p:sp>
        <p:nvSpPr>
          <p:cNvPr id="306" name="Google Shape;306;p29"/>
          <p:cNvSpPr/>
          <p:nvPr/>
        </p:nvSpPr>
        <p:spPr>
          <a:xfrm>
            <a:off x="7775756" y="5414164"/>
            <a:ext cx="2094240" cy="458116"/>
          </a:xfrm>
          <a:prstGeom prst="rect">
            <a:avLst/>
          </a:prstGeom>
          <a:solidFill>
            <a:srgbClr val="EDEDED"/>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IN" sz="2800">
                <a:solidFill>
                  <a:schemeClr val="dk1"/>
                </a:solidFill>
                <a:latin typeface="Calibri"/>
                <a:ea typeface="Calibri"/>
                <a:cs typeface="Calibri"/>
                <a:sym typeface="Calibri"/>
              </a:rPr>
              <a:t>पानी</a:t>
            </a:r>
            <a:endParaRPr sz="2800" b="1">
              <a:solidFill>
                <a:srgbClr val="FF0000"/>
              </a:solidFill>
              <a:latin typeface="Open Sans"/>
              <a:ea typeface="Open Sans"/>
              <a:cs typeface="Open Sans"/>
              <a:sym typeface="Open Sans"/>
            </a:endParaRPr>
          </a:p>
        </p:txBody>
      </p:sp>
      <p:sp>
        <p:nvSpPr>
          <p:cNvPr id="307" name="Google Shape;307;p29"/>
          <p:cNvSpPr/>
          <p:nvPr/>
        </p:nvSpPr>
        <p:spPr>
          <a:xfrm>
            <a:off x="7775755" y="6024985"/>
            <a:ext cx="2094240" cy="610820"/>
          </a:xfrm>
          <a:prstGeom prst="rect">
            <a:avLst/>
          </a:prstGeom>
          <a:solidFill>
            <a:srgbClr val="EDEDED"/>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IN" sz="2800">
                <a:solidFill>
                  <a:schemeClr val="dk1"/>
                </a:solidFill>
                <a:latin typeface="Calibri"/>
                <a:ea typeface="Calibri"/>
                <a:cs typeface="Calibri"/>
                <a:sym typeface="Calibri"/>
              </a:rPr>
              <a:t>वायु</a:t>
            </a:r>
            <a:endParaRPr sz="2800" b="1">
              <a:solidFill>
                <a:srgbClr val="FF0000"/>
              </a:solidFill>
              <a:latin typeface="Open Sans"/>
              <a:ea typeface="Open Sans"/>
              <a:cs typeface="Open Sans"/>
              <a:sym typeface="Open Sans"/>
            </a:endParaRPr>
          </a:p>
        </p:txBody>
      </p:sp>
      <p:cxnSp>
        <p:nvCxnSpPr>
          <p:cNvPr id="308" name="Google Shape;308;p29"/>
          <p:cNvCxnSpPr/>
          <p:nvPr/>
        </p:nvCxnSpPr>
        <p:spPr>
          <a:xfrm rot="10800000">
            <a:off x="6096000" y="1901952"/>
            <a:ext cx="0" cy="916228"/>
          </a:xfrm>
          <a:prstGeom prst="straightConnector1">
            <a:avLst/>
          </a:prstGeom>
          <a:noFill/>
          <a:ln w="28575" cap="flat" cmpd="sng">
            <a:solidFill>
              <a:schemeClr val="dk1"/>
            </a:solidFill>
            <a:prstDash val="solid"/>
            <a:miter lim="800000"/>
            <a:headEnd type="triangle" w="med" len="med"/>
            <a:tailEnd type="none" w="sm" len="sm"/>
          </a:ln>
        </p:spPr>
      </p:cxnSp>
      <p:cxnSp>
        <p:nvCxnSpPr>
          <p:cNvPr id="309" name="Google Shape;309;p29"/>
          <p:cNvCxnSpPr/>
          <p:nvPr/>
        </p:nvCxnSpPr>
        <p:spPr>
          <a:xfrm>
            <a:off x="3500015" y="4956050"/>
            <a:ext cx="0" cy="152706"/>
          </a:xfrm>
          <a:prstGeom prst="straightConnector1">
            <a:avLst/>
          </a:prstGeom>
          <a:noFill/>
          <a:ln w="28575" cap="flat" cmpd="sng">
            <a:solidFill>
              <a:schemeClr val="dk1"/>
            </a:solidFill>
            <a:prstDash val="solid"/>
            <a:miter lim="800000"/>
            <a:headEnd type="none" w="sm" len="sm"/>
            <a:tailEnd type="stealth" w="med" len="med"/>
          </a:ln>
        </p:spPr>
      </p:cxnSp>
      <p:pic>
        <p:nvPicPr>
          <p:cNvPr id="310" name="Google Shape;310;p29" descr="A logo with text on it&#10;&#10;AI-generated content may be incorrect."/>
          <p:cNvPicPr preferRelativeResize="0"/>
          <p:nvPr/>
        </p:nvPicPr>
        <p:blipFill rotWithShape="1">
          <a:blip r:embed="rId3">
            <a:alphaModFix/>
          </a:blip>
          <a:srcRect/>
          <a:stretch/>
        </p:blipFill>
        <p:spPr>
          <a:xfrm>
            <a:off x="210096" y="84081"/>
            <a:ext cx="1047823" cy="936104"/>
          </a:xfrm>
          <a:prstGeom prst="rect">
            <a:avLst/>
          </a:prstGeom>
          <a:noFill/>
          <a:ln>
            <a:noFill/>
          </a:ln>
        </p:spPr>
      </p:pic>
      <p:pic>
        <p:nvPicPr>
          <p:cNvPr id="311" name="Google Shape;311;p29" descr="C:\Users\Acer\Downloads\WhatsApp Image 2025-09-04 at 17.24.38 (3).jpeg"/>
          <p:cNvPicPr preferRelativeResize="0"/>
          <p:nvPr/>
        </p:nvPicPr>
        <p:blipFill rotWithShape="1">
          <a:blip r:embed="rId4">
            <a:alphaModFix/>
          </a:blip>
          <a:srcRect/>
          <a:stretch/>
        </p:blipFill>
        <p:spPr>
          <a:xfrm>
            <a:off x="11008322" y="90653"/>
            <a:ext cx="1080120" cy="100154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0"/>
          <p:cNvSpPr/>
          <p:nvPr/>
        </p:nvSpPr>
        <p:spPr>
          <a:xfrm>
            <a:off x="3652720" y="1291130"/>
            <a:ext cx="3970330" cy="763525"/>
          </a:xfrm>
          <a:prstGeom prst="rect">
            <a:avLst/>
          </a:prstGeom>
          <a:solidFill>
            <a:srgbClr val="EDEDED"/>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IN" sz="3200">
                <a:solidFill>
                  <a:schemeClr val="dk1"/>
                </a:solidFill>
                <a:latin typeface="Calibri"/>
                <a:ea typeface="Calibri"/>
                <a:cs typeface="Calibri"/>
                <a:sym typeface="Calibri"/>
              </a:rPr>
              <a:t>योजना अनुभाग</a:t>
            </a:r>
            <a:endParaRPr sz="3200" b="1">
              <a:solidFill>
                <a:srgbClr val="FF0000"/>
              </a:solidFill>
              <a:latin typeface="Open Sans"/>
              <a:ea typeface="Open Sans"/>
              <a:cs typeface="Open Sans"/>
              <a:sym typeface="Open Sans"/>
            </a:endParaRPr>
          </a:p>
        </p:txBody>
      </p:sp>
      <p:sp>
        <p:nvSpPr>
          <p:cNvPr id="317" name="Google Shape;317;p30"/>
          <p:cNvSpPr/>
          <p:nvPr/>
        </p:nvSpPr>
        <p:spPr>
          <a:xfrm>
            <a:off x="4416244" y="2360065"/>
            <a:ext cx="3206806" cy="610820"/>
          </a:xfrm>
          <a:prstGeom prst="rect">
            <a:avLst/>
          </a:prstGeom>
          <a:solidFill>
            <a:srgbClr val="EDEDED"/>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IN" sz="2800">
                <a:solidFill>
                  <a:schemeClr val="dk1"/>
                </a:solidFill>
                <a:latin typeface="Calibri"/>
                <a:ea typeface="Calibri"/>
                <a:cs typeface="Calibri"/>
                <a:sym typeface="Calibri"/>
              </a:rPr>
              <a:t>संसाधन इकाई</a:t>
            </a:r>
            <a:endParaRPr sz="2800" b="1">
              <a:solidFill>
                <a:srgbClr val="FF0000"/>
              </a:solidFill>
              <a:latin typeface="Open Sans"/>
              <a:ea typeface="Open Sans"/>
              <a:cs typeface="Open Sans"/>
              <a:sym typeface="Open Sans"/>
            </a:endParaRPr>
          </a:p>
        </p:txBody>
      </p:sp>
      <p:sp>
        <p:nvSpPr>
          <p:cNvPr id="318" name="Google Shape;318;p30"/>
          <p:cNvSpPr/>
          <p:nvPr/>
        </p:nvSpPr>
        <p:spPr>
          <a:xfrm>
            <a:off x="4416244" y="3429000"/>
            <a:ext cx="3206806" cy="610820"/>
          </a:xfrm>
          <a:prstGeom prst="rect">
            <a:avLst/>
          </a:prstGeom>
          <a:solidFill>
            <a:srgbClr val="EDEDED"/>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IN" sz="2800">
                <a:solidFill>
                  <a:schemeClr val="dk1"/>
                </a:solidFill>
                <a:latin typeface="Calibri"/>
                <a:ea typeface="Calibri"/>
                <a:cs typeface="Calibri"/>
                <a:sym typeface="Calibri"/>
              </a:rPr>
              <a:t>स्थिति इकाई</a:t>
            </a:r>
            <a:endParaRPr sz="2800" b="1">
              <a:solidFill>
                <a:srgbClr val="FF0000"/>
              </a:solidFill>
              <a:latin typeface="Open Sans"/>
              <a:ea typeface="Open Sans"/>
              <a:cs typeface="Open Sans"/>
              <a:sym typeface="Open Sans"/>
            </a:endParaRPr>
          </a:p>
        </p:txBody>
      </p:sp>
      <p:sp>
        <p:nvSpPr>
          <p:cNvPr id="319" name="Google Shape;319;p30"/>
          <p:cNvSpPr/>
          <p:nvPr/>
        </p:nvSpPr>
        <p:spPr>
          <a:xfrm>
            <a:off x="4416246" y="4497935"/>
            <a:ext cx="3206804" cy="763524"/>
          </a:xfrm>
          <a:prstGeom prst="rect">
            <a:avLst/>
          </a:prstGeom>
          <a:solidFill>
            <a:srgbClr val="EDEDED"/>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IN" sz="2800">
                <a:solidFill>
                  <a:schemeClr val="dk1"/>
                </a:solidFill>
                <a:latin typeface="Calibri"/>
                <a:ea typeface="Calibri"/>
                <a:cs typeface="Calibri"/>
                <a:sym typeface="Calibri"/>
              </a:rPr>
              <a:t>दस्तावेज़ीकरण इकाई</a:t>
            </a:r>
            <a:endParaRPr sz="2800" b="1">
              <a:solidFill>
                <a:srgbClr val="FF0000"/>
              </a:solidFill>
              <a:latin typeface="Open Sans"/>
              <a:ea typeface="Open Sans"/>
              <a:cs typeface="Open Sans"/>
              <a:sym typeface="Open Sans"/>
            </a:endParaRPr>
          </a:p>
        </p:txBody>
      </p:sp>
      <p:sp>
        <p:nvSpPr>
          <p:cNvPr id="320" name="Google Shape;320;p30"/>
          <p:cNvSpPr/>
          <p:nvPr/>
        </p:nvSpPr>
        <p:spPr>
          <a:xfrm>
            <a:off x="4416244" y="5719576"/>
            <a:ext cx="3206806" cy="763525"/>
          </a:xfrm>
          <a:prstGeom prst="rect">
            <a:avLst/>
          </a:prstGeom>
          <a:solidFill>
            <a:srgbClr val="EDEDED"/>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IN" sz="2800">
                <a:solidFill>
                  <a:schemeClr val="dk1"/>
                </a:solidFill>
                <a:latin typeface="Calibri"/>
                <a:ea typeface="Calibri"/>
                <a:cs typeface="Calibri"/>
                <a:sym typeface="Calibri"/>
              </a:rPr>
              <a:t>विमुद्रीकरण इकाई</a:t>
            </a:r>
            <a:endParaRPr sz="2800" b="1">
              <a:solidFill>
                <a:srgbClr val="FF0000"/>
              </a:solidFill>
              <a:latin typeface="Open Sans"/>
              <a:ea typeface="Open Sans"/>
              <a:cs typeface="Open Sans"/>
              <a:sym typeface="Open Sans"/>
            </a:endParaRPr>
          </a:p>
        </p:txBody>
      </p:sp>
      <p:sp>
        <p:nvSpPr>
          <p:cNvPr id="321" name="Google Shape;321;p30"/>
          <p:cNvSpPr txBox="1"/>
          <p:nvPr/>
        </p:nvSpPr>
        <p:spPr>
          <a:xfrm>
            <a:off x="1209440" y="125129"/>
            <a:ext cx="91440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i-IN" sz="4000">
                <a:solidFill>
                  <a:schemeClr val="dk1"/>
                </a:solidFill>
                <a:latin typeface="Arial"/>
                <a:ea typeface="Arial"/>
                <a:cs typeface="Arial"/>
                <a:sym typeface="Arial"/>
              </a:rPr>
              <a:t>घटना प्रतिक्रिया प्रणाली</a:t>
            </a:r>
            <a:endParaRPr sz="4000" b="1" u="sng">
              <a:solidFill>
                <a:srgbClr val="FF0000"/>
              </a:solidFill>
              <a:latin typeface="Open Sans"/>
              <a:ea typeface="Open Sans"/>
              <a:cs typeface="Open Sans"/>
              <a:sym typeface="Open Sans"/>
            </a:endParaRPr>
          </a:p>
        </p:txBody>
      </p:sp>
      <p:cxnSp>
        <p:nvCxnSpPr>
          <p:cNvPr id="322" name="Google Shape;322;p30"/>
          <p:cNvCxnSpPr/>
          <p:nvPr/>
        </p:nvCxnSpPr>
        <p:spPr>
          <a:xfrm>
            <a:off x="3805425" y="2054655"/>
            <a:ext cx="0" cy="3970330"/>
          </a:xfrm>
          <a:prstGeom prst="straightConnector1">
            <a:avLst/>
          </a:prstGeom>
          <a:noFill/>
          <a:ln w="28575" cap="flat" cmpd="sng">
            <a:solidFill>
              <a:schemeClr val="dk1"/>
            </a:solidFill>
            <a:prstDash val="solid"/>
            <a:miter lim="800000"/>
            <a:headEnd type="none" w="sm" len="sm"/>
            <a:tailEnd type="none" w="sm" len="sm"/>
          </a:ln>
        </p:spPr>
      </p:cxnSp>
      <p:cxnSp>
        <p:nvCxnSpPr>
          <p:cNvPr id="323" name="Google Shape;323;p30"/>
          <p:cNvCxnSpPr>
            <a:endCxn id="317" idx="1"/>
          </p:cNvCxnSpPr>
          <p:nvPr/>
        </p:nvCxnSpPr>
        <p:spPr>
          <a:xfrm>
            <a:off x="3805444" y="2665475"/>
            <a:ext cx="610800" cy="0"/>
          </a:xfrm>
          <a:prstGeom prst="straightConnector1">
            <a:avLst/>
          </a:prstGeom>
          <a:noFill/>
          <a:ln w="28575" cap="flat" cmpd="sng">
            <a:solidFill>
              <a:schemeClr val="dk1"/>
            </a:solidFill>
            <a:prstDash val="solid"/>
            <a:miter lim="800000"/>
            <a:headEnd type="none" w="sm" len="sm"/>
            <a:tailEnd type="stealth" w="med" len="med"/>
          </a:ln>
        </p:spPr>
      </p:cxnSp>
      <p:cxnSp>
        <p:nvCxnSpPr>
          <p:cNvPr id="324" name="Google Shape;324;p30"/>
          <p:cNvCxnSpPr>
            <a:endCxn id="318" idx="1"/>
          </p:cNvCxnSpPr>
          <p:nvPr/>
        </p:nvCxnSpPr>
        <p:spPr>
          <a:xfrm>
            <a:off x="3805444" y="3734410"/>
            <a:ext cx="610800" cy="0"/>
          </a:xfrm>
          <a:prstGeom prst="straightConnector1">
            <a:avLst/>
          </a:prstGeom>
          <a:noFill/>
          <a:ln w="28575" cap="flat" cmpd="sng">
            <a:solidFill>
              <a:schemeClr val="dk1"/>
            </a:solidFill>
            <a:prstDash val="solid"/>
            <a:miter lim="800000"/>
            <a:headEnd type="none" w="sm" len="sm"/>
            <a:tailEnd type="stealth" w="med" len="med"/>
          </a:ln>
        </p:spPr>
      </p:cxnSp>
      <p:cxnSp>
        <p:nvCxnSpPr>
          <p:cNvPr id="325" name="Google Shape;325;p30"/>
          <p:cNvCxnSpPr/>
          <p:nvPr/>
        </p:nvCxnSpPr>
        <p:spPr>
          <a:xfrm>
            <a:off x="3805425" y="4803345"/>
            <a:ext cx="610820" cy="0"/>
          </a:xfrm>
          <a:prstGeom prst="straightConnector1">
            <a:avLst/>
          </a:prstGeom>
          <a:noFill/>
          <a:ln w="28575" cap="flat" cmpd="sng">
            <a:solidFill>
              <a:schemeClr val="dk1"/>
            </a:solidFill>
            <a:prstDash val="solid"/>
            <a:miter lim="800000"/>
            <a:headEnd type="none" w="sm" len="sm"/>
            <a:tailEnd type="stealth" w="med" len="med"/>
          </a:ln>
        </p:spPr>
      </p:cxnSp>
      <p:cxnSp>
        <p:nvCxnSpPr>
          <p:cNvPr id="326" name="Google Shape;326;p30"/>
          <p:cNvCxnSpPr/>
          <p:nvPr/>
        </p:nvCxnSpPr>
        <p:spPr>
          <a:xfrm>
            <a:off x="3805425" y="6024985"/>
            <a:ext cx="610820" cy="0"/>
          </a:xfrm>
          <a:prstGeom prst="straightConnector1">
            <a:avLst/>
          </a:prstGeom>
          <a:noFill/>
          <a:ln w="28575" cap="flat" cmpd="sng">
            <a:solidFill>
              <a:schemeClr val="dk1"/>
            </a:solidFill>
            <a:prstDash val="solid"/>
            <a:miter lim="800000"/>
            <a:headEnd type="none" w="sm" len="sm"/>
            <a:tailEnd type="stealth" w="med" len="med"/>
          </a:ln>
        </p:spPr>
      </p:cxnSp>
      <p:pic>
        <p:nvPicPr>
          <p:cNvPr id="327" name="Google Shape;327;p30" descr="A logo with text on it&#10;&#10;AI-generated content may be incorrect."/>
          <p:cNvPicPr preferRelativeResize="0"/>
          <p:nvPr/>
        </p:nvPicPr>
        <p:blipFill rotWithShape="1">
          <a:blip r:embed="rId3">
            <a:alphaModFix/>
          </a:blip>
          <a:srcRect/>
          <a:stretch/>
        </p:blipFill>
        <p:spPr>
          <a:xfrm>
            <a:off x="210096" y="84081"/>
            <a:ext cx="1047823" cy="936104"/>
          </a:xfrm>
          <a:prstGeom prst="rect">
            <a:avLst/>
          </a:prstGeom>
          <a:noFill/>
          <a:ln>
            <a:noFill/>
          </a:ln>
        </p:spPr>
      </p:pic>
      <p:pic>
        <p:nvPicPr>
          <p:cNvPr id="328" name="Google Shape;328;p30" descr="C:\Users\Acer\Downloads\WhatsApp Image 2025-09-04 at 17.24.38 (3).jpeg"/>
          <p:cNvPicPr preferRelativeResize="0"/>
          <p:nvPr/>
        </p:nvPicPr>
        <p:blipFill rotWithShape="1">
          <a:blip r:embed="rId4">
            <a:alphaModFix/>
          </a:blip>
          <a:srcRect/>
          <a:stretch/>
        </p:blipFill>
        <p:spPr>
          <a:xfrm>
            <a:off x="11008322" y="90653"/>
            <a:ext cx="1080120" cy="100154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1"/>
          <p:cNvSpPr/>
          <p:nvPr/>
        </p:nvSpPr>
        <p:spPr>
          <a:xfrm>
            <a:off x="4262034" y="1138425"/>
            <a:ext cx="3642102" cy="610820"/>
          </a:xfrm>
          <a:prstGeom prst="rect">
            <a:avLst/>
          </a:prstGeom>
          <a:solidFill>
            <a:srgbClr val="FBE4D4"/>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IN" sz="3200">
                <a:solidFill>
                  <a:schemeClr val="dk1"/>
                </a:solidFill>
                <a:latin typeface="Calibri"/>
                <a:ea typeface="Calibri"/>
                <a:cs typeface="Calibri"/>
                <a:sym typeface="Calibri"/>
              </a:rPr>
              <a:t>लॉजिस्टिक अनुभाग</a:t>
            </a:r>
            <a:endParaRPr sz="3200" b="1">
              <a:solidFill>
                <a:srgbClr val="FF0000"/>
              </a:solidFill>
              <a:latin typeface="Open Sans"/>
              <a:ea typeface="Open Sans"/>
              <a:cs typeface="Open Sans"/>
              <a:sym typeface="Open Sans"/>
            </a:endParaRPr>
          </a:p>
        </p:txBody>
      </p:sp>
      <p:cxnSp>
        <p:nvCxnSpPr>
          <p:cNvPr id="334" name="Google Shape;334;p31"/>
          <p:cNvCxnSpPr/>
          <p:nvPr/>
        </p:nvCxnSpPr>
        <p:spPr>
          <a:xfrm>
            <a:off x="2889196" y="2207360"/>
            <a:ext cx="6566315" cy="0"/>
          </a:xfrm>
          <a:prstGeom prst="straightConnector1">
            <a:avLst/>
          </a:prstGeom>
          <a:noFill/>
          <a:ln w="28575" cap="flat" cmpd="sng">
            <a:solidFill>
              <a:schemeClr val="dk1"/>
            </a:solidFill>
            <a:prstDash val="solid"/>
            <a:round/>
            <a:headEnd type="none" w="med" len="med"/>
            <a:tailEnd type="none" w="med" len="med"/>
          </a:ln>
        </p:spPr>
      </p:cxnSp>
      <p:cxnSp>
        <p:nvCxnSpPr>
          <p:cNvPr id="335" name="Google Shape;335;p31"/>
          <p:cNvCxnSpPr/>
          <p:nvPr/>
        </p:nvCxnSpPr>
        <p:spPr>
          <a:xfrm>
            <a:off x="5792178" y="2207361"/>
            <a:ext cx="176" cy="596889"/>
          </a:xfrm>
          <a:prstGeom prst="straightConnector1">
            <a:avLst/>
          </a:prstGeom>
          <a:noFill/>
          <a:ln w="28575" cap="flat" cmpd="sng">
            <a:solidFill>
              <a:schemeClr val="dk1"/>
            </a:solidFill>
            <a:prstDash val="solid"/>
            <a:miter lim="800000"/>
            <a:headEnd type="none" w="sm" len="sm"/>
            <a:tailEnd type="stealth" w="med" len="med"/>
          </a:ln>
        </p:spPr>
      </p:cxnSp>
      <p:cxnSp>
        <p:nvCxnSpPr>
          <p:cNvPr id="336" name="Google Shape;336;p31"/>
          <p:cNvCxnSpPr/>
          <p:nvPr/>
        </p:nvCxnSpPr>
        <p:spPr>
          <a:xfrm>
            <a:off x="2889195" y="2207360"/>
            <a:ext cx="0" cy="305410"/>
          </a:xfrm>
          <a:prstGeom prst="straightConnector1">
            <a:avLst/>
          </a:prstGeom>
          <a:noFill/>
          <a:ln w="28575" cap="flat" cmpd="sng">
            <a:solidFill>
              <a:schemeClr val="dk1"/>
            </a:solidFill>
            <a:prstDash val="solid"/>
            <a:miter lim="800000"/>
            <a:headEnd type="none" w="sm" len="sm"/>
            <a:tailEnd type="stealth" w="med" len="med"/>
          </a:ln>
        </p:spPr>
      </p:cxnSp>
      <p:sp>
        <p:nvSpPr>
          <p:cNvPr id="337" name="Google Shape;337;p31"/>
          <p:cNvSpPr/>
          <p:nvPr/>
        </p:nvSpPr>
        <p:spPr>
          <a:xfrm>
            <a:off x="7775755" y="2512770"/>
            <a:ext cx="2545081" cy="610820"/>
          </a:xfrm>
          <a:prstGeom prst="rect">
            <a:avLst/>
          </a:prstGeom>
          <a:solidFill>
            <a:srgbClr val="E1EFD8"/>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IN" sz="2800">
                <a:solidFill>
                  <a:schemeClr val="dk1"/>
                </a:solidFill>
                <a:latin typeface="Calibri"/>
                <a:ea typeface="Calibri"/>
                <a:cs typeface="Calibri"/>
                <a:sym typeface="Calibri"/>
              </a:rPr>
              <a:t>वित्त शाखा</a:t>
            </a:r>
            <a:endParaRPr sz="2800" b="1">
              <a:solidFill>
                <a:srgbClr val="FF0000"/>
              </a:solidFill>
              <a:latin typeface="Open Sans"/>
              <a:ea typeface="Open Sans"/>
              <a:cs typeface="Open Sans"/>
              <a:sym typeface="Open Sans"/>
            </a:endParaRPr>
          </a:p>
        </p:txBody>
      </p:sp>
      <p:sp>
        <p:nvSpPr>
          <p:cNvPr id="338" name="Google Shape;338;p31"/>
          <p:cNvSpPr/>
          <p:nvPr/>
        </p:nvSpPr>
        <p:spPr>
          <a:xfrm>
            <a:off x="4568950" y="2512770"/>
            <a:ext cx="2901396" cy="610820"/>
          </a:xfrm>
          <a:prstGeom prst="rect">
            <a:avLst/>
          </a:prstGeom>
          <a:solidFill>
            <a:srgbClr val="E1EFD8"/>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IN" sz="2800">
                <a:solidFill>
                  <a:schemeClr val="dk1"/>
                </a:solidFill>
                <a:latin typeface="Calibri"/>
                <a:ea typeface="Calibri"/>
                <a:cs typeface="Calibri"/>
                <a:sym typeface="Calibri"/>
              </a:rPr>
              <a:t>सहायता शाखा</a:t>
            </a:r>
            <a:endParaRPr sz="2800" b="1">
              <a:solidFill>
                <a:srgbClr val="FF0000"/>
              </a:solidFill>
              <a:latin typeface="Open Sans"/>
              <a:ea typeface="Open Sans"/>
              <a:cs typeface="Open Sans"/>
              <a:sym typeface="Open Sans"/>
            </a:endParaRPr>
          </a:p>
        </p:txBody>
      </p:sp>
      <p:sp>
        <p:nvSpPr>
          <p:cNvPr id="339" name="Google Shape;339;p31"/>
          <p:cNvSpPr/>
          <p:nvPr/>
        </p:nvSpPr>
        <p:spPr>
          <a:xfrm>
            <a:off x="1667558" y="2512771"/>
            <a:ext cx="2595983" cy="610820"/>
          </a:xfrm>
          <a:prstGeom prst="rect">
            <a:avLst/>
          </a:prstGeom>
          <a:solidFill>
            <a:srgbClr val="E1EFD8"/>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IN" sz="2800">
                <a:solidFill>
                  <a:schemeClr val="dk1"/>
                </a:solidFill>
                <a:latin typeface="Calibri"/>
                <a:ea typeface="Calibri"/>
                <a:cs typeface="Calibri"/>
                <a:sym typeface="Calibri"/>
              </a:rPr>
              <a:t>सेवा शाखा</a:t>
            </a:r>
            <a:endParaRPr sz="2800" b="1">
              <a:solidFill>
                <a:srgbClr val="FF0000"/>
              </a:solidFill>
              <a:latin typeface="Open Sans"/>
              <a:ea typeface="Open Sans"/>
              <a:cs typeface="Open Sans"/>
              <a:sym typeface="Open Sans"/>
            </a:endParaRPr>
          </a:p>
        </p:txBody>
      </p:sp>
      <p:sp>
        <p:nvSpPr>
          <p:cNvPr id="340" name="Google Shape;340;p31"/>
          <p:cNvSpPr/>
          <p:nvPr/>
        </p:nvSpPr>
        <p:spPr>
          <a:xfrm>
            <a:off x="1972965" y="3429001"/>
            <a:ext cx="2545082" cy="763524"/>
          </a:xfrm>
          <a:prstGeom prst="rect">
            <a:avLst/>
          </a:prstGeom>
          <a:solidFill>
            <a:srgbClr val="D8E2F3"/>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IN" sz="2800">
                <a:solidFill>
                  <a:schemeClr val="dk1"/>
                </a:solidFill>
                <a:latin typeface="Calibri"/>
                <a:ea typeface="Calibri"/>
                <a:cs typeface="Calibri"/>
                <a:sym typeface="Calibri"/>
              </a:rPr>
              <a:t>संचार इकाई</a:t>
            </a:r>
            <a:endParaRPr sz="2800" b="1">
              <a:solidFill>
                <a:srgbClr val="FF0000"/>
              </a:solidFill>
              <a:latin typeface="Open Sans"/>
              <a:ea typeface="Open Sans"/>
              <a:cs typeface="Open Sans"/>
              <a:sym typeface="Open Sans"/>
            </a:endParaRPr>
          </a:p>
        </p:txBody>
      </p:sp>
      <p:sp>
        <p:nvSpPr>
          <p:cNvPr id="341" name="Google Shape;341;p31"/>
          <p:cNvSpPr/>
          <p:nvPr/>
        </p:nvSpPr>
        <p:spPr>
          <a:xfrm>
            <a:off x="1972965" y="4650640"/>
            <a:ext cx="2545082" cy="610820"/>
          </a:xfrm>
          <a:prstGeom prst="rect">
            <a:avLst/>
          </a:prstGeom>
          <a:solidFill>
            <a:srgbClr val="D8E2F3"/>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IN" sz="2800">
                <a:solidFill>
                  <a:schemeClr val="dk1"/>
                </a:solidFill>
                <a:latin typeface="Calibri"/>
                <a:ea typeface="Calibri"/>
                <a:cs typeface="Calibri"/>
                <a:sym typeface="Calibri"/>
              </a:rPr>
              <a:t>चिकित्सा इकाई</a:t>
            </a:r>
            <a:endParaRPr sz="2800" b="1">
              <a:solidFill>
                <a:srgbClr val="FF0000"/>
              </a:solidFill>
              <a:latin typeface="Open Sans"/>
              <a:ea typeface="Open Sans"/>
              <a:cs typeface="Open Sans"/>
              <a:sym typeface="Open Sans"/>
            </a:endParaRPr>
          </a:p>
        </p:txBody>
      </p:sp>
      <p:sp>
        <p:nvSpPr>
          <p:cNvPr id="342" name="Google Shape;342;p31"/>
          <p:cNvSpPr/>
          <p:nvPr/>
        </p:nvSpPr>
        <p:spPr>
          <a:xfrm>
            <a:off x="1972965" y="5566871"/>
            <a:ext cx="2545082" cy="610821"/>
          </a:xfrm>
          <a:prstGeom prst="rect">
            <a:avLst/>
          </a:prstGeom>
          <a:solidFill>
            <a:srgbClr val="D8E2F3"/>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IN" sz="2800">
                <a:solidFill>
                  <a:schemeClr val="dk1"/>
                </a:solidFill>
                <a:latin typeface="Calibri"/>
                <a:ea typeface="Calibri"/>
                <a:cs typeface="Calibri"/>
                <a:sym typeface="Calibri"/>
              </a:rPr>
              <a:t>खाद्य इकाई</a:t>
            </a:r>
            <a:endParaRPr sz="2800" b="1">
              <a:solidFill>
                <a:srgbClr val="FF0000"/>
              </a:solidFill>
              <a:latin typeface="Open Sans"/>
              <a:ea typeface="Open Sans"/>
              <a:cs typeface="Open Sans"/>
              <a:sym typeface="Open Sans"/>
            </a:endParaRPr>
          </a:p>
        </p:txBody>
      </p:sp>
      <p:sp>
        <p:nvSpPr>
          <p:cNvPr id="343" name="Google Shape;343;p31"/>
          <p:cNvSpPr/>
          <p:nvPr/>
        </p:nvSpPr>
        <p:spPr>
          <a:xfrm>
            <a:off x="5027065" y="5719576"/>
            <a:ext cx="2714755" cy="763525"/>
          </a:xfrm>
          <a:prstGeom prst="rect">
            <a:avLst/>
          </a:prstGeom>
          <a:solidFill>
            <a:srgbClr val="D8E2F3"/>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IN" sz="2800">
                <a:solidFill>
                  <a:schemeClr val="dk1"/>
                </a:solidFill>
                <a:latin typeface="Calibri"/>
                <a:ea typeface="Calibri"/>
                <a:cs typeface="Calibri"/>
                <a:sym typeface="Calibri"/>
              </a:rPr>
              <a:t>ग्राउंड सपोर्ट यूनिट</a:t>
            </a:r>
            <a:endParaRPr sz="2800" b="1">
              <a:solidFill>
                <a:srgbClr val="FF0000"/>
              </a:solidFill>
              <a:latin typeface="Open Sans"/>
              <a:ea typeface="Open Sans"/>
              <a:cs typeface="Open Sans"/>
              <a:sym typeface="Open Sans"/>
            </a:endParaRPr>
          </a:p>
        </p:txBody>
      </p:sp>
      <p:sp>
        <p:nvSpPr>
          <p:cNvPr id="344" name="Google Shape;344;p31"/>
          <p:cNvSpPr/>
          <p:nvPr/>
        </p:nvSpPr>
        <p:spPr>
          <a:xfrm>
            <a:off x="5027065" y="4650640"/>
            <a:ext cx="2714755" cy="610820"/>
          </a:xfrm>
          <a:prstGeom prst="rect">
            <a:avLst/>
          </a:prstGeom>
          <a:solidFill>
            <a:srgbClr val="D8E2F3"/>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IN" sz="2800">
                <a:solidFill>
                  <a:schemeClr val="dk1"/>
                </a:solidFill>
                <a:latin typeface="Calibri"/>
                <a:ea typeface="Calibri"/>
                <a:cs typeface="Calibri"/>
                <a:sym typeface="Calibri"/>
              </a:rPr>
              <a:t>सुविधाएं इकाई</a:t>
            </a:r>
            <a:endParaRPr sz="2800" b="1">
              <a:solidFill>
                <a:srgbClr val="FF0000"/>
              </a:solidFill>
              <a:latin typeface="Open Sans"/>
              <a:ea typeface="Open Sans"/>
              <a:cs typeface="Open Sans"/>
              <a:sym typeface="Open Sans"/>
            </a:endParaRPr>
          </a:p>
        </p:txBody>
      </p:sp>
      <p:sp>
        <p:nvSpPr>
          <p:cNvPr id="345" name="Google Shape;345;p31"/>
          <p:cNvSpPr/>
          <p:nvPr/>
        </p:nvSpPr>
        <p:spPr>
          <a:xfrm>
            <a:off x="5027065" y="3581705"/>
            <a:ext cx="2714755" cy="763526"/>
          </a:xfrm>
          <a:prstGeom prst="rect">
            <a:avLst/>
          </a:prstGeom>
          <a:solidFill>
            <a:srgbClr val="D8E2F3"/>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IN" sz="2800">
                <a:solidFill>
                  <a:schemeClr val="dk1"/>
                </a:solidFill>
                <a:latin typeface="Calibri"/>
                <a:ea typeface="Calibri"/>
                <a:cs typeface="Calibri"/>
                <a:sym typeface="Calibri"/>
              </a:rPr>
              <a:t>संसाधन प्रावधान इकाई</a:t>
            </a:r>
            <a:endParaRPr sz="2800" b="1">
              <a:solidFill>
                <a:srgbClr val="FF0000"/>
              </a:solidFill>
              <a:latin typeface="Open Sans"/>
              <a:ea typeface="Open Sans"/>
              <a:cs typeface="Open Sans"/>
              <a:sym typeface="Open Sans"/>
            </a:endParaRPr>
          </a:p>
        </p:txBody>
      </p:sp>
      <p:sp>
        <p:nvSpPr>
          <p:cNvPr id="346" name="Google Shape;346;p31"/>
          <p:cNvSpPr/>
          <p:nvPr/>
        </p:nvSpPr>
        <p:spPr>
          <a:xfrm>
            <a:off x="8081166" y="3276295"/>
            <a:ext cx="2281425" cy="610820"/>
          </a:xfrm>
          <a:prstGeom prst="rect">
            <a:avLst/>
          </a:prstGeom>
          <a:solidFill>
            <a:srgbClr val="D8E2F3"/>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IN" sz="2800">
                <a:solidFill>
                  <a:schemeClr val="dk1"/>
                </a:solidFill>
                <a:latin typeface="Calibri"/>
                <a:ea typeface="Calibri"/>
                <a:cs typeface="Calibri"/>
                <a:sym typeface="Calibri"/>
              </a:rPr>
              <a:t>समय इकाई</a:t>
            </a:r>
            <a:endParaRPr sz="2800" b="1">
              <a:solidFill>
                <a:srgbClr val="FF0000"/>
              </a:solidFill>
              <a:latin typeface="Open Sans"/>
              <a:ea typeface="Open Sans"/>
              <a:cs typeface="Open Sans"/>
              <a:sym typeface="Open Sans"/>
            </a:endParaRPr>
          </a:p>
        </p:txBody>
      </p:sp>
      <p:sp>
        <p:nvSpPr>
          <p:cNvPr id="347" name="Google Shape;347;p31"/>
          <p:cNvSpPr/>
          <p:nvPr/>
        </p:nvSpPr>
        <p:spPr>
          <a:xfrm>
            <a:off x="8081166" y="4039821"/>
            <a:ext cx="2434129" cy="763525"/>
          </a:xfrm>
          <a:prstGeom prst="rect">
            <a:avLst/>
          </a:prstGeom>
          <a:solidFill>
            <a:srgbClr val="D8E2F3"/>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IN" sz="2800">
                <a:solidFill>
                  <a:schemeClr val="dk1"/>
                </a:solidFill>
                <a:latin typeface="Calibri"/>
                <a:ea typeface="Calibri"/>
                <a:cs typeface="Calibri"/>
                <a:sym typeface="Calibri"/>
              </a:rPr>
              <a:t>मुआवजा/दावा इकाई</a:t>
            </a:r>
            <a:endParaRPr sz="2800" b="1">
              <a:solidFill>
                <a:srgbClr val="FF0000"/>
              </a:solidFill>
              <a:latin typeface="Open Sans"/>
              <a:ea typeface="Open Sans"/>
              <a:cs typeface="Open Sans"/>
              <a:sym typeface="Open Sans"/>
            </a:endParaRPr>
          </a:p>
        </p:txBody>
      </p:sp>
      <p:sp>
        <p:nvSpPr>
          <p:cNvPr id="348" name="Google Shape;348;p31"/>
          <p:cNvSpPr/>
          <p:nvPr/>
        </p:nvSpPr>
        <p:spPr>
          <a:xfrm>
            <a:off x="8344636" y="4956051"/>
            <a:ext cx="2434130" cy="763525"/>
          </a:xfrm>
          <a:prstGeom prst="rect">
            <a:avLst/>
          </a:prstGeom>
          <a:solidFill>
            <a:srgbClr val="D8E2F3"/>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IN" sz="2800">
                <a:solidFill>
                  <a:schemeClr val="dk1"/>
                </a:solidFill>
                <a:latin typeface="Calibri"/>
                <a:ea typeface="Calibri"/>
                <a:cs typeface="Calibri"/>
                <a:sym typeface="Calibri"/>
              </a:rPr>
              <a:t>खरीद इकाई</a:t>
            </a:r>
            <a:endParaRPr sz="2800" b="1">
              <a:solidFill>
                <a:srgbClr val="FF0000"/>
              </a:solidFill>
              <a:latin typeface="Open Sans"/>
              <a:ea typeface="Open Sans"/>
              <a:cs typeface="Open Sans"/>
              <a:sym typeface="Open Sans"/>
            </a:endParaRPr>
          </a:p>
        </p:txBody>
      </p:sp>
      <p:sp>
        <p:nvSpPr>
          <p:cNvPr id="349" name="Google Shape;349;p31"/>
          <p:cNvSpPr/>
          <p:nvPr/>
        </p:nvSpPr>
        <p:spPr>
          <a:xfrm>
            <a:off x="8081165" y="5872281"/>
            <a:ext cx="2434130" cy="763525"/>
          </a:xfrm>
          <a:prstGeom prst="rect">
            <a:avLst/>
          </a:prstGeom>
          <a:solidFill>
            <a:srgbClr val="D8E2F3"/>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hi-IN" sz="2800">
                <a:solidFill>
                  <a:schemeClr val="dk1"/>
                </a:solidFill>
                <a:latin typeface="Calibri"/>
                <a:ea typeface="Calibri"/>
                <a:cs typeface="Calibri"/>
                <a:sym typeface="Calibri"/>
              </a:rPr>
              <a:t>लागत इकाई</a:t>
            </a:r>
            <a:endParaRPr sz="2800" b="1">
              <a:solidFill>
                <a:srgbClr val="FF0000"/>
              </a:solidFill>
              <a:latin typeface="Open Sans"/>
              <a:ea typeface="Open Sans"/>
              <a:cs typeface="Open Sans"/>
              <a:sym typeface="Open Sans"/>
            </a:endParaRPr>
          </a:p>
        </p:txBody>
      </p:sp>
      <p:cxnSp>
        <p:nvCxnSpPr>
          <p:cNvPr id="350" name="Google Shape;350;p31"/>
          <p:cNvCxnSpPr/>
          <p:nvPr/>
        </p:nvCxnSpPr>
        <p:spPr>
          <a:xfrm flipH="1">
            <a:off x="5790592" y="1749246"/>
            <a:ext cx="1" cy="533705"/>
          </a:xfrm>
          <a:prstGeom prst="straightConnector1">
            <a:avLst/>
          </a:prstGeom>
          <a:noFill/>
          <a:ln w="28575" cap="flat" cmpd="sng">
            <a:solidFill>
              <a:schemeClr val="dk1"/>
            </a:solidFill>
            <a:prstDash val="solid"/>
            <a:miter lim="800000"/>
            <a:headEnd type="none" w="sm" len="sm"/>
            <a:tailEnd type="stealth" w="med" len="med"/>
          </a:ln>
        </p:spPr>
      </p:cxnSp>
      <p:sp>
        <p:nvSpPr>
          <p:cNvPr id="351" name="Google Shape;351;p31"/>
          <p:cNvSpPr txBox="1"/>
          <p:nvPr/>
        </p:nvSpPr>
        <p:spPr>
          <a:xfrm>
            <a:off x="1209440" y="125129"/>
            <a:ext cx="91440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i-IN" sz="4000">
                <a:solidFill>
                  <a:schemeClr val="dk1"/>
                </a:solidFill>
                <a:latin typeface="Arial"/>
                <a:ea typeface="Arial"/>
                <a:cs typeface="Arial"/>
                <a:sym typeface="Arial"/>
              </a:rPr>
              <a:t>घटना प्रतिक्रिया प्रणाली</a:t>
            </a:r>
            <a:endParaRPr sz="4000" b="1" u="sng">
              <a:solidFill>
                <a:srgbClr val="FF0000"/>
              </a:solidFill>
              <a:latin typeface="Open Sans"/>
              <a:ea typeface="Open Sans"/>
              <a:cs typeface="Open Sans"/>
              <a:sym typeface="Open Sans"/>
            </a:endParaRPr>
          </a:p>
        </p:txBody>
      </p:sp>
      <p:cxnSp>
        <p:nvCxnSpPr>
          <p:cNvPr id="352" name="Google Shape;352;p31"/>
          <p:cNvCxnSpPr/>
          <p:nvPr/>
        </p:nvCxnSpPr>
        <p:spPr>
          <a:xfrm>
            <a:off x="9455510" y="2207360"/>
            <a:ext cx="0" cy="305410"/>
          </a:xfrm>
          <a:prstGeom prst="straightConnector1">
            <a:avLst/>
          </a:prstGeom>
          <a:noFill/>
          <a:ln w="28575" cap="flat" cmpd="sng">
            <a:solidFill>
              <a:schemeClr val="dk1"/>
            </a:solidFill>
            <a:prstDash val="solid"/>
            <a:miter lim="800000"/>
            <a:headEnd type="none" w="sm" len="sm"/>
            <a:tailEnd type="stealth" w="med" len="med"/>
          </a:ln>
        </p:spPr>
      </p:cxnSp>
      <p:cxnSp>
        <p:nvCxnSpPr>
          <p:cNvPr id="353" name="Google Shape;353;p31"/>
          <p:cNvCxnSpPr/>
          <p:nvPr/>
        </p:nvCxnSpPr>
        <p:spPr>
          <a:xfrm>
            <a:off x="1667555" y="3887115"/>
            <a:ext cx="305410" cy="0"/>
          </a:xfrm>
          <a:prstGeom prst="straightConnector1">
            <a:avLst/>
          </a:prstGeom>
          <a:noFill/>
          <a:ln w="28575" cap="flat" cmpd="sng">
            <a:solidFill>
              <a:schemeClr val="dk1"/>
            </a:solidFill>
            <a:prstDash val="solid"/>
            <a:miter lim="800000"/>
            <a:headEnd type="none" w="sm" len="sm"/>
            <a:tailEnd type="stealth" w="med" len="med"/>
          </a:ln>
        </p:spPr>
      </p:cxnSp>
      <p:cxnSp>
        <p:nvCxnSpPr>
          <p:cNvPr id="354" name="Google Shape;354;p31"/>
          <p:cNvCxnSpPr/>
          <p:nvPr/>
        </p:nvCxnSpPr>
        <p:spPr>
          <a:xfrm rot="10800000" flipH="1">
            <a:off x="4721655" y="6024985"/>
            <a:ext cx="339344" cy="476"/>
          </a:xfrm>
          <a:prstGeom prst="straightConnector1">
            <a:avLst/>
          </a:prstGeom>
          <a:noFill/>
          <a:ln w="28575" cap="flat" cmpd="sng">
            <a:solidFill>
              <a:schemeClr val="dk1"/>
            </a:solidFill>
            <a:prstDash val="solid"/>
            <a:miter lim="800000"/>
            <a:headEnd type="none" w="sm" len="sm"/>
            <a:tailEnd type="stealth" w="med" len="med"/>
          </a:ln>
        </p:spPr>
      </p:cxnSp>
      <p:cxnSp>
        <p:nvCxnSpPr>
          <p:cNvPr id="355" name="Google Shape;355;p31"/>
          <p:cNvCxnSpPr/>
          <p:nvPr/>
        </p:nvCxnSpPr>
        <p:spPr>
          <a:xfrm rot="10800000" flipH="1">
            <a:off x="4721655" y="5108755"/>
            <a:ext cx="339344" cy="476"/>
          </a:xfrm>
          <a:prstGeom prst="straightConnector1">
            <a:avLst/>
          </a:prstGeom>
          <a:noFill/>
          <a:ln w="28575" cap="flat" cmpd="sng">
            <a:solidFill>
              <a:schemeClr val="dk1"/>
            </a:solidFill>
            <a:prstDash val="solid"/>
            <a:miter lim="800000"/>
            <a:headEnd type="none" w="sm" len="sm"/>
            <a:tailEnd type="stealth" w="med" len="med"/>
          </a:ln>
        </p:spPr>
      </p:cxnSp>
      <p:cxnSp>
        <p:nvCxnSpPr>
          <p:cNvPr id="356" name="Google Shape;356;p31"/>
          <p:cNvCxnSpPr/>
          <p:nvPr/>
        </p:nvCxnSpPr>
        <p:spPr>
          <a:xfrm rot="10800000" flipH="1">
            <a:off x="4721655" y="4039820"/>
            <a:ext cx="339344" cy="476"/>
          </a:xfrm>
          <a:prstGeom prst="straightConnector1">
            <a:avLst/>
          </a:prstGeom>
          <a:noFill/>
          <a:ln w="28575" cap="flat" cmpd="sng">
            <a:solidFill>
              <a:schemeClr val="dk1"/>
            </a:solidFill>
            <a:prstDash val="solid"/>
            <a:miter lim="800000"/>
            <a:headEnd type="none" w="sm" len="sm"/>
            <a:tailEnd type="stealth" w="med" len="med"/>
          </a:ln>
        </p:spPr>
      </p:cxnSp>
      <p:cxnSp>
        <p:nvCxnSpPr>
          <p:cNvPr id="357" name="Google Shape;357;p31"/>
          <p:cNvCxnSpPr/>
          <p:nvPr/>
        </p:nvCxnSpPr>
        <p:spPr>
          <a:xfrm>
            <a:off x="7928461" y="3581705"/>
            <a:ext cx="152705" cy="0"/>
          </a:xfrm>
          <a:prstGeom prst="straightConnector1">
            <a:avLst/>
          </a:prstGeom>
          <a:noFill/>
          <a:ln w="28575" cap="flat" cmpd="sng">
            <a:solidFill>
              <a:schemeClr val="dk1"/>
            </a:solidFill>
            <a:prstDash val="solid"/>
            <a:miter lim="800000"/>
            <a:headEnd type="none" w="sm" len="sm"/>
            <a:tailEnd type="stealth" w="med" len="med"/>
          </a:ln>
        </p:spPr>
      </p:cxnSp>
      <p:cxnSp>
        <p:nvCxnSpPr>
          <p:cNvPr id="358" name="Google Shape;358;p31"/>
          <p:cNvCxnSpPr/>
          <p:nvPr/>
        </p:nvCxnSpPr>
        <p:spPr>
          <a:xfrm>
            <a:off x="7928460" y="3123591"/>
            <a:ext cx="0" cy="3206805"/>
          </a:xfrm>
          <a:prstGeom prst="straightConnector1">
            <a:avLst/>
          </a:prstGeom>
          <a:noFill/>
          <a:ln w="28575" cap="flat" cmpd="sng">
            <a:solidFill>
              <a:schemeClr val="dk1"/>
            </a:solidFill>
            <a:prstDash val="solid"/>
            <a:miter lim="800000"/>
            <a:headEnd type="none" w="sm" len="sm"/>
            <a:tailEnd type="none" w="sm" len="sm"/>
          </a:ln>
        </p:spPr>
      </p:cxnSp>
      <p:cxnSp>
        <p:nvCxnSpPr>
          <p:cNvPr id="359" name="Google Shape;359;p31"/>
          <p:cNvCxnSpPr/>
          <p:nvPr/>
        </p:nvCxnSpPr>
        <p:spPr>
          <a:xfrm>
            <a:off x="1667555" y="3123590"/>
            <a:ext cx="0" cy="2748690"/>
          </a:xfrm>
          <a:prstGeom prst="straightConnector1">
            <a:avLst/>
          </a:prstGeom>
          <a:noFill/>
          <a:ln w="28575" cap="flat" cmpd="sng">
            <a:solidFill>
              <a:schemeClr val="dk1"/>
            </a:solidFill>
            <a:prstDash val="solid"/>
            <a:miter lim="800000"/>
            <a:headEnd type="none" w="sm" len="sm"/>
            <a:tailEnd type="none" w="sm" len="sm"/>
          </a:ln>
        </p:spPr>
      </p:cxnSp>
      <p:cxnSp>
        <p:nvCxnSpPr>
          <p:cNvPr id="360" name="Google Shape;360;p31"/>
          <p:cNvCxnSpPr/>
          <p:nvPr/>
        </p:nvCxnSpPr>
        <p:spPr>
          <a:xfrm>
            <a:off x="4721655" y="3123591"/>
            <a:ext cx="0" cy="2901395"/>
          </a:xfrm>
          <a:prstGeom prst="straightConnector1">
            <a:avLst/>
          </a:prstGeom>
          <a:noFill/>
          <a:ln w="28575" cap="flat" cmpd="sng">
            <a:solidFill>
              <a:schemeClr val="dk1"/>
            </a:solidFill>
            <a:prstDash val="solid"/>
            <a:miter lim="800000"/>
            <a:headEnd type="none" w="sm" len="sm"/>
            <a:tailEnd type="none" w="sm" len="sm"/>
          </a:ln>
        </p:spPr>
      </p:cxnSp>
      <p:cxnSp>
        <p:nvCxnSpPr>
          <p:cNvPr id="361" name="Google Shape;361;p31"/>
          <p:cNvCxnSpPr/>
          <p:nvPr/>
        </p:nvCxnSpPr>
        <p:spPr>
          <a:xfrm>
            <a:off x="7928461" y="4497935"/>
            <a:ext cx="152705" cy="0"/>
          </a:xfrm>
          <a:prstGeom prst="straightConnector1">
            <a:avLst/>
          </a:prstGeom>
          <a:noFill/>
          <a:ln w="28575" cap="flat" cmpd="sng">
            <a:solidFill>
              <a:schemeClr val="dk1"/>
            </a:solidFill>
            <a:prstDash val="solid"/>
            <a:miter lim="800000"/>
            <a:headEnd type="none" w="sm" len="sm"/>
            <a:tailEnd type="stealth" w="med" len="med"/>
          </a:ln>
        </p:spPr>
      </p:cxnSp>
      <p:cxnSp>
        <p:nvCxnSpPr>
          <p:cNvPr id="362" name="Google Shape;362;p31"/>
          <p:cNvCxnSpPr/>
          <p:nvPr/>
        </p:nvCxnSpPr>
        <p:spPr>
          <a:xfrm>
            <a:off x="7928461" y="5261460"/>
            <a:ext cx="152705" cy="0"/>
          </a:xfrm>
          <a:prstGeom prst="straightConnector1">
            <a:avLst/>
          </a:prstGeom>
          <a:noFill/>
          <a:ln w="28575" cap="flat" cmpd="sng">
            <a:solidFill>
              <a:schemeClr val="dk1"/>
            </a:solidFill>
            <a:prstDash val="solid"/>
            <a:miter lim="800000"/>
            <a:headEnd type="none" w="sm" len="sm"/>
            <a:tailEnd type="stealth" w="med" len="med"/>
          </a:ln>
        </p:spPr>
      </p:cxnSp>
      <p:cxnSp>
        <p:nvCxnSpPr>
          <p:cNvPr id="363" name="Google Shape;363;p31"/>
          <p:cNvCxnSpPr/>
          <p:nvPr/>
        </p:nvCxnSpPr>
        <p:spPr>
          <a:xfrm>
            <a:off x="7928461" y="6330395"/>
            <a:ext cx="152705" cy="0"/>
          </a:xfrm>
          <a:prstGeom prst="straightConnector1">
            <a:avLst/>
          </a:prstGeom>
          <a:noFill/>
          <a:ln w="28575" cap="flat" cmpd="sng">
            <a:solidFill>
              <a:schemeClr val="dk1"/>
            </a:solidFill>
            <a:prstDash val="solid"/>
            <a:miter lim="800000"/>
            <a:headEnd type="none" w="sm" len="sm"/>
            <a:tailEnd type="stealth" w="med" len="med"/>
          </a:ln>
        </p:spPr>
      </p:cxnSp>
      <p:cxnSp>
        <p:nvCxnSpPr>
          <p:cNvPr id="364" name="Google Shape;364;p31"/>
          <p:cNvCxnSpPr/>
          <p:nvPr/>
        </p:nvCxnSpPr>
        <p:spPr>
          <a:xfrm>
            <a:off x="1667555" y="5872280"/>
            <a:ext cx="305410" cy="0"/>
          </a:xfrm>
          <a:prstGeom prst="straightConnector1">
            <a:avLst/>
          </a:prstGeom>
          <a:noFill/>
          <a:ln w="28575" cap="flat" cmpd="sng">
            <a:solidFill>
              <a:schemeClr val="dk1"/>
            </a:solidFill>
            <a:prstDash val="solid"/>
            <a:miter lim="800000"/>
            <a:headEnd type="none" w="sm" len="sm"/>
            <a:tailEnd type="stealth" w="med" len="med"/>
          </a:ln>
        </p:spPr>
      </p:cxnSp>
      <p:cxnSp>
        <p:nvCxnSpPr>
          <p:cNvPr id="365" name="Google Shape;365;p31"/>
          <p:cNvCxnSpPr/>
          <p:nvPr/>
        </p:nvCxnSpPr>
        <p:spPr>
          <a:xfrm>
            <a:off x="1667555" y="4956050"/>
            <a:ext cx="305410" cy="0"/>
          </a:xfrm>
          <a:prstGeom prst="straightConnector1">
            <a:avLst/>
          </a:prstGeom>
          <a:noFill/>
          <a:ln w="28575" cap="flat" cmpd="sng">
            <a:solidFill>
              <a:schemeClr val="dk1"/>
            </a:solidFill>
            <a:prstDash val="solid"/>
            <a:miter lim="800000"/>
            <a:headEnd type="none" w="sm" len="sm"/>
            <a:tailEnd type="stealth" w="med" len="med"/>
          </a:ln>
        </p:spPr>
      </p:cxnSp>
      <p:pic>
        <p:nvPicPr>
          <p:cNvPr id="366" name="Google Shape;366;p31" descr="A logo with text on it&#10;&#10;AI-generated content may be incorrect."/>
          <p:cNvPicPr preferRelativeResize="0"/>
          <p:nvPr/>
        </p:nvPicPr>
        <p:blipFill rotWithShape="1">
          <a:blip r:embed="rId3">
            <a:alphaModFix/>
          </a:blip>
          <a:srcRect/>
          <a:stretch/>
        </p:blipFill>
        <p:spPr>
          <a:xfrm>
            <a:off x="210096" y="84081"/>
            <a:ext cx="1047823" cy="936104"/>
          </a:xfrm>
          <a:prstGeom prst="rect">
            <a:avLst/>
          </a:prstGeom>
          <a:noFill/>
          <a:ln>
            <a:noFill/>
          </a:ln>
        </p:spPr>
      </p:pic>
      <p:pic>
        <p:nvPicPr>
          <p:cNvPr id="367" name="Google Shape;367;p31" descr="C:\Users\Acer\Downloads\WhatsApp Image 2025-09-04 at 17.24.38 (3).jpeg"/>
          <p:cNvPicPr preferRelativeResize="0"/>
          <p:nvPr/>
        </p:nvPicPr>
        <p:blipFill rotWithShape="1">
          <a:blip r:embed="rId4">
            <a:alphaModFix/>
          </a:blip>
          <a:srcRect/>
          <a:stretch/>
        </p:blipFill>
        <p:spPr>
          <a:xfrm>
            <a:off x="11008322" y="90653"/>
            <a:ext cx="1080120" cy="10015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txBox="1"/>
          <p:nvPr/>
        </p:nvSpPr>
        <p:spPr>
          <a:xfrm>
            <a:off x="5069150" y="1319983"/>
            <a:ext cx="7122850" cy="5401479"/>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2800"/>
              <a:buFont typeface="Arial"/>
              <a:buChar char="•"/>
            </a:pPr>
            <a:r>
              <a:rPr lang="hi-IN" sz="2800">
                <a:solidFill>
                  <a:schemeClr val="dk1"/>
                </a:solidFill>
                <a:latin typeface="Calibri"/>
                <a:ea typeface="Calibri"/>
                <a:cs typeface="Calibri"/>
                <a:sym typeface="Calibri"/>
              </a:rPr>
              <a:t>ऐसी आपदाओं के कारण भारत सरकार को आपदा प्रबंधन योजना तैयार करनी पड़ी और देश में आपदाओं से निपटने के लिए एक संस्थागत तंत्र स्थापित करना पड़ा।</a:t>
            </a:r>
            <a:endParaRPr sz="1050">
              <a:solidFill>
                <a:schemeClr val="dk1"/>
              </a:solidFill>
              <a:latin typeface="Open Sans"/>
              <a:ea typeface="Open Sans"/>
              <a:cs typeface="Open Sans"/>
              <a:sym typeface="Open Sans"/>
            </a:endParaRPr>
          </a:p>
          <a:p>
            <a:pPr marL="457200" marR="0" lvl="0" indent="-457200" algn="just" rtl="0">
              <a:spcBef>
                <a:spcPts val="1200"/>
              </a:spcBef>
              <a:spcAft>
                <a:spcPts val="0"/>
              </a:spcAft>
              <a:buClr>
                <a:schemeClr val="dk1"/>
              </a:buClr>
              <a:buSzPts val="2800"/>
              <a:buFont typeface="Arial"/>
              <a:buChar char="•"/>
            </a:pPr>
            <a:r>
              <a:rPr lang="hi-IN" sz="2800">
                <a:solidFill>
                  <a:schemeClr val="dk1"/>
                </a:solidFill>
                <a:latin typeface="Calibri"/>
                <a:ea typeface="Calibri"/>
                <a:cs typeface="Calibri"/>
                <a:sym typeface="Calibri"/>
              </a:rPr>
              <a:t>डीएम अधिनियम 26 दिसंबर 2005 को संसद द्वारा पारित किया गया था</a:t>
            </a:r>
            <a:endParaRPr sz="2800">
              <a:solidFill>
                <a:schemeClr val="dk1"/>
              </a:solidFill>
              <a:latin typeface="Open Sans"/>
              <a:ea typeface="Open Sans"/>
              <a:cs typeface="Open Sans"/>
              <a:sym typeface="Open Sans"/>
            </a:endParaRPr>
          </a:p>
          <a:p>
            <a:pPr marL="457200" marR="0" lvl="0" indent="-412750" algn="just" rtl="0">
              <a:spcBef>
                <a:spcPts val="1200"/>
              </a:spcBef>
              <a:spcAft>
                <a:spcPts val="0"/>
              </a:spcAft>
              <a:buClr>
                <a:schemeClr val="dk1"/>
              </a:buClr>
              <a:buSzPts val="700"/>
              <a:buFont typeface="Arial"/>
              <a:buNone/>
            </a:pPr>
            <a:endParaRPr sz="700">
              <a:solidFill>
                <a:schemeClr val="dk1"/>
              </a:solidFill>
              <a:latin typeface="Open Sans"/>
              <a:ea typeface="Open Sans"/>
              <a:cs typeface="Open Sans"/>
              <a:sym typeface="Open Sans"/>
            </a:endParaRPr>
          </a:p>
          <a:p>
            <a:pPr marL="457200" marR="0" lvl="0" indent="-457200" algn="just" rtl="0">
              <a:spcBef>
                <a:spcPts val="1200"/>
              </a:spcBef>
              <a:spcAft>
                <a:spcPts val="0"/>
              </a:spcAft>
              <a:buClr>
                <a:schemeClr val="dk1"/>
              </a:buClr>
              <a:buSzPts val="2800"/>
              <a:buFont typeface="Arial"/>
              <a:buChar char="•"/>
            </a:pPr>
            <a:r>
              <a:rPr lang="hi-IN" sz="2800">
                <a:solidFill>
                  <a:schemeClr val="dk1"/>
                </a:solidFill>
                <a:latin typeface="Calibri"/>
                <a:ea typeface="Calibri"/>
                <a:cs typeface="Calibri"/>
                <a:sym typeface="Calibri"/>
              </a:rPr>
              <a:t>आपदा प्रबंधन अधिनियम के अध्याय-VIII, धारा-44(1) में किसी संकटपूर्ण स्थिति या आपदा के लिए विशेषज्ञ प्रतिक्रिया के उद्देश्य से राष्ट्रीय आपदा प्रतिक्रिया बल के गठन का प्रावधान है।</a:t>
            </a:r>
            <a:endParaRPr sz="2800">
              <a:solidFill>
                <a:schemeClr val="dk1"/>
              </a:solidFill>
              <a:latin typeface="Open Sans"/>
              <a:ea typeface="Open Sans"/>
              <a:cs typeface="Open Sans"/>
              <a:sym typeface="Open Sans"/>
            </a:endParaRPr>
          </a:p>
        </p:txBody>
      </p:sp>
      <p:sp>
        <p:nvSpPr>
          <p:cNvPr id="100" name="Google Shape;100;p14"/>
          <p:cNvSpPr txBox="1"/>
          <p:nvPr/>
        </p:nvSpPr>
        <p:spPr>
          <a:xfrm>
            <a:off x="525906" y="2592570"/>
            <a:ext cx="4145872" cy="1379907"/>
          </a:xfrm>
          <a:prstGeom prst="rect">
            <a:avLst/>
          </a:pr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000"/>
              <a:buFont typeface="Calibri"/>
              <a:buNone/>
            </a:pPr>
            <a:r>
              <a:rPr lang="hi-IN" sz="4000" b="1">
                <a:solidFill>
                  <a:schemeClr val="dk1"/>
                </a:solidFill>
                <a:latin typeface="Calibri"/>
                <a:ea typeface="Calibri"/>
                <a:cs typeface="Calibri"/>
                <a:sym typeface="Calibri"/>
              </a:rPr>
              <a:t>एनडीआरएफ का गठन</a:t>
            </a:r>
            <a:endParaRPr sz="4000" b="1" u="sng">
              <a:solidFill>
                <a:schemeClr val="lt1"/>
              </a:solidFill>
              <a:latin typeface="Open Sans"/>
              <a:ea typeface="Open Sans"/>
              <a:cs typeface="Open Sans"/>
              <a:sym typeface="Open Sans"/>
            </a:endParaRPr>
          </a:p>
        </p:txBody>
      </p:sp>
      <p:pic>
        <p:nvPicPr>
          <p:cNvPr id="101" name="Google Shape;101;p14" descr="A logo with text on it&#10;&#10;AI-generated content may be incorrect."/>
          <p:cNvPicPr preferRelativeResize="0"/>
          <p:nvPr/>
        </p:nvPicPr>
        <p:blipFill rotWithShape="1">
          <a:blip r:embed="rId3">
            <a:alphaModFix/>
          </a:blip>
          <a:srcRect/>
          <a:stretch/>
        </p:blipFill>
        <p:spPr>
          <a:xfrm>
            <a:off x="210096" y="84081"/>
            <a:ext cx="1047823" cy="936104"/>
          </a:xfrm>
          <a:prstGeom prst="rect">
            <a:avLst/>
          </a:prstGeom>
          <a:noFill/>
          <a:ln>
            <a:noFill/>
          </a:ln>
        </p:spPr>
      </p:pic>
      <p:pic>
        <p:nvPicPr>
          <p:cNvPr id="102" name="Google Shape;102;p14" descr="C:\Users\Acer\Downloads\WhatsApp Image 2025-09-04 at 17.24.38 (3).jpeg"/>
          <p:cNvPicPr preferRelativeResize="0"/>
          <p:nvPr/>
        </p:nvPicPr>
        <p:blipFill rotWithShape="1">
          <a:blip r:embed="rId4">
            <a:alphaModFix/>
          </a:blip>
          <a:srcRect/>
          <a:stretch/>
        </p:blipFill>
        <p:spPr>
          <a:xfrm>
            <a:off x="11008322" y="90653"/>
            <a:ext cx="1080120" cy="100154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2"/>
          <p:cNvSpPr/>
          <p:nvPr/>
        </p:nvSpPr>
        <p:spPr>
          <a:xfrm>
            <a:off x="654757" y="2493645"/>
            <a:ext cx="4230176" cy="1446550"/>
          </a:xfrm>
          <a:prstGeom prst="rect">
            <a:avLst/>
          </a:prstGeom>
          <a:solidFill>
            <a:srgbClr val="002060"/>
          </a:solidFill>
          <a:ln>
            <a:noFill/>
          </a:ln>
          <a:effectLst>
            <a:outerShdw blurRad="107950" dist="12700" dir="5400000" algn="ctr">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hi-IN" sz="4400" b="1">
                <a:solidFill>
                  <a:schemeClr val="lt1"/>
                </a:solidFill>
                <a:latin typeface="Calibri"/>
                <a:ea typeface="Calibri"/>
                <a:cs typeface="Calibri"/>
                <a:sym typeface="Calibri"/>
              </a:rPr>
              <a:t>प्रशिक्षण: एनडीआरएफ</a:t>
            </a:r>
            <a:endParaRPr sz="4400" b="1" u="sng">
              <a:solidFill>
                <a:schemeClr val="lt1"/>
              </a:solidFill>
              <a:latin typeface="Open Sans"/>
              <a:ea typeface="Open Sans"/>
              <a:cs typeface="Open Sans"/>
              <a:sym typeface="Open Sans"/>
            </a:endParaRPr>
          </a:p>
        </p:txBody>
      </p:sp>
      <p:sp>
        <p:nvSpPr>
          <p:cNvPr id="373" name="Google Shape;373;p32"/>
          <p:cNvSpPr txBox="1"/>
          <p:nvPr/>
        </p:nvSpPr>
        <p:spPr>
          <a:xfrm>
            <a:off x="5565423" y="1625598"/>
            <a:ext cx="5748340" cy="4131736"/>
          </a:xfrm>
          <a:prstGeom prst="rect">
            <a:avLst/>
          </a:prstGeom>
          <a:solidFill>
            <a:schemeClr val="lt1"/>
          </a:solidFill>
          <a:ln w="19050" cap="flat" cmpd="sng">
            <a:solidFill>
              <a:srgbClr val="00FF00"/>
            </a:solidFill>
            <a:prstDash val="solid"/>
            <a:miter lim="800000"/>
            <a:headEnd type="none" w="sm" len="sm"/>
            <a:tailEnd type="none" w="sm" len="sm"/>
          </a:ln>
          <a:effectLst>
            <a:outerShdw blurRad="107950" dist="12700" dir="5400000" algn="ctr">
              <a:srgbClr val="000000"/>
            </a:outerShdw>
          </a:effectLst>
        </p:spPr>
        <p:txBody>
          <a:bodyPr spcFirstLastPara="1" wrap="square" lIns="91425" tIns="45700" rIns="91425" bIns="45700" anchor="t" anchorCtr="0">
            <a:noAutofit/>
          </a:bodyPr>
          <a:lstStyle/>
          <a:p>
            <a:pPr marL="974725" marR="0" lvl="0" indent="-914400" algn="just" rtl="0">
              <a:spcBef>
                <a:spcPts val="0"/>
              </a:spcBef>
              <a:spcAft>
                <a:spcPts val="0"/>
              </a:spcAft>
              <a:buClr>
                <a:srgbClr val="3F3F3F"/>
              </a:buClr>
              <a:buSzPts val="3640"/>
              <a:buFont typeface="Arial"/>
              <a:buChar char="•"/>
            </a:pPr>
            <a:r>
              <a:rPr lang="hi-IN" sz="2800">
                <a:solidFill>
                  <a:srgbClr val="3F3F3F"/>
                </a:solidFill>
                <a:latin typeface="Calibri"/>
                <a:ea typeface="Calibri"/>
                <a:cs typeface="Calibri"/>
                <a:sym typeface="Calibri"/>
              </a:rPr>
              <a:t>एमएफआर </a:t>
            </a:r>
            <a:endParaRPr sz="2800">
              <a:solidFill>
                <a:srgbClr val="3F3F3F"/>
              </a:solidFill>
              <a:latin typeface="Calibri"/>
              <a:ea typeface="Calibri"/>
              <a:cs typeface="Calibri"/>
              <a:sym typeface="Calibri"/>
            </a:endParaRPr>
          </a:p>
          <a:p>
            <a:pPr marL="974725" marR="0" lvl="0" indent="-914400" algn="just" rtl="0">
              <a:spcBef>
                <a:spcPts val="1000"/>
              </a:spcBef>
              <a:spcAft>
                <a:spcPts val="0"/>
              </a:spcAft>
              <a:buClr>
                <a:srgbClr val="3F3F3F"/>
              </a:buClr>
              <a:buSzPts val="3640"/>
              <a:buFont typeface="Arial"/>
              <a:buChar char="•"/>
            </a:pPr>
            <a:r>
              <a:rPr lang="hi-IN" sz="2800">
                <a:solidFill>
                  <a:srgbClr val="3F3F3F"/>
                </a:solidFill>
                <a:latin typeface="Calibri"/>
                <a:ea typeface="Calibri"/>
                <a:cs typeface="Calibri"/>
                <a:sym typeface="Calibri"/>
              </a:rPr>
              <a:t>सीएसएसआर </a:t>
            </a:r>
            <a:endParaRPr sz="2800">
              <a:solidFill>
                <a:srgbClr val="3F3F3F"/>
              </a:solidFill>
              <a:latin typeface="Calibri"/>
              <a:ea typeface="Calibri"/>
              <a:cs typeface="Calibri"/>
              <a:sym typeface="Calibri"/>
            </a:endParaRPr>
          </a:p>
          <a:p>
            <a:pPr marL="974725" marR="0" lvl="0" indent="-914400" algn="just" rtl="0">
              <a:spcBef>
                <a:spcPts val="1000"/>
              </a:spcBef>
              <a:spcAft>
                <a:spcPts val="0"/>
              </a:spcAft>
              <a:buClr>
                <a:srgbClr val="3F3F3F"/>
              </a:buClr>
              <a:buSzPts val="3640"/>
              <a:buFont typeface="Arial"/>
              <a:buChar char="•"/>
            </a:pPr>
            <a:r>
              <a:rPr lang="hi-IN" sz="2800">
                <a:solidFill>
                  <a:srgbClr val="3F3F3F"/>
                </a:solidFill>
                <a:latin typeface="Calibri"/>
                <a:ea typeface="Calibri"/>
                <a:cs typeface="Calibri"/>
                <a:sym typeface="Calibri"/>
              </a:rPr>
              <a:t>सीबीआरएन आपातकालीन</a:t>
            </a:r>
            <a:endParaRPr sz="2800">
              <a:solidFill>
                <a:srgbClr val="3F3F3F"/>
              </a:solidFill>
              <a:latin typeface="Calibri"/>
              <a:ea typeface="Calibri"/>
              <a:cs typeface="Calibri"/>
              <a:sym typeface="Calibri"/>
            </a:endParaRPr>
          </a:p>
          <a:p>
            <a:pPr marL="974725" marR="0" lvl="0" indent="-914400" algn="just" rtl="0">
              <a:spcBef>
                <a:spcPts val="1000"/>
              </a:spcBef>
              <a:spcAft>
                <a:spcPts val="0"/>
              </a:spcAft>
              <a:buClr>
                <a:srgbClr val="3F3F3F"/>
              </a:buClr>
              <a:buSzPts val="3640"/>
              <a:buFont typeface="Arial"/>
              <a:buChar char="•"/>
            </a:pPr>
            <a:r>
              <a:rPr lang="hi-IN" sz="2800">
                <a:solidFill>
                  <a:srgbClr val="3F3F3F"/>
                </a:solidFill>
                <a:latin typeface="Calibri"/>
                <a:ea typeface="Calibri"/>
                <a:cs typeface="Calibri"/>
                <a:sym typeface="Calibri"/>
              </a:rPr>
              <a:t> हेली-स्लिथरिंग </a:t>
            </a:r>
            <a:endParaRPr sz="2800">
              <a:solidFill>
                <a:srgbClr val="3F3F3F"/>
              </a:solidFill>
              <a:latin typeface="Calibri"/>
              <a:ea typeface="Calibri"/>
              <a:cs typeface="Calibri"/>
              <a:sym typeface="Calibri"/>
            </a:endParaRPr>
          </a:p>
          <a:p>
            <a:pPr marL="974725" marR="0" lvl="0" indent="-914400" algn="just" rtl="0">
              <a:spcBef>
                <a:spcPts val="1000"/>
              </a:spcBef>
              <a:spcAft>
                <a:spcPts val="0"/>
              </a:spcAft>
              <a:buClr>
                <a:srgbClr val="3F3F3F"/>
              </a:buClr>
              <a:buSzPts val="3640"/>
              <a:buFont typeface="Arial"/>
              <a:buChar char="•"/>
            </a:pPr>
            <a:r>
              <a:rPr lang="hi-IN" sz="2800">
                <a:solidFill>
                  <a:srgbClr val="3F3F3F"/>
                </a:solidFill>
                <a:latin typeface="Calibri"/>
                <a:ea typeface="Calibri"/>
                <a:cs typeface="Calibri"/>
                <a:sym typeface="Calibri"/>
              </a:rPr>
              <a:t>सतह और पानी के नीचे बचाव तकनीक </a:t>
            </a:r>
            <a:endParaRPr sz="2800">
              <a:solidFill>
                <a:srgbClr val="3F3F3F"/>
              </a:solidFill>
              <a:latin typeface="Calibri"/>
              <a:ea typeface="Calibri"/>
              <a:cs typeface="Calibri"/>
              <a:sym typeface="Calibri"/>
            </a:endParaRPr>
          </a:p>
          <a:p>
            <a:pPr marL="974725" marR="0" lvl="0" indent="-914400" algn="just" rtl="0">
              <a:spcBef>
                <a:spcPts val="1000"/>
              </a:spcBef>
              <a:spcAft>
                <a:spcPts val="0"/>
              </a:spcAft>
              <a:buClr>
                <a:srgbClr val="3F3F3F"/>
              </a:buClr>
              <a:buSzPts val="3640"/>
              <a:buFont typeface="Arial"/>
              <a:buChar char="•"/>
            </a:pPr>
            <a:r>
              <a:rPr lang="hi-IN" sz="2800">
                <a:solidFill>
                  <a:srgbClr val="3F3F3F"/>
                </a:solidFill>
                <a:latin typeface="Calibri"/>
                <a:ea typeface="Calibri"/>
                <a:cs typeface="Calibri"/>
                <a:sym typeface="Calibri"/>
              </a:rPr>
              <a:t>पशु बचाव तकनीक</a:t>
            </a:r>
            <a:r>
              <a:rPr lang="hi-IN" sz="2800">
                <a:solidFill>
                  <a:schemeClr val="dk1"/>
                </a:solidFill>
                <a:latin typeface="Open Sans"/>
                <a:ea typeface="Open Sans"/>
                <a:cs typeface="Open Sans"/>
                <a:sym typeface="Open Sans"/>
              </a:rPr>
              <a:t> </a:t>
            </a:r>
            <a:endParaRPr sz="2800">
              <a:solidFill>
                <a:schemeClr val="dk1"/>
              </a:solidFill>
              <a:latin typeface="Open Sans"/>
              <a:ea typeface="Open Sans"/>
              <a:cs typeface="Open Sans"/>
              <a:sym typeface="Open Sans"/>
            </a:endParaRPr>
          </a:p>
        </p:txBody>
      </p:sp>
      <p:pic>
        <p:nvPicPr>
          <p:cNvPr id="374" name="Google Shape;374;p32" descr="A logo with text on it&#10;&#10;AI-generated content may be incorrect."/>
          <p:cNvPicPr preferRelativeResize="0"/>
          <p:nvPr/>
        </p:nvPicPr>
        <p:blipFill rotWithShape="1">
          <a:blip r:embed="rId3">
            <a:alphaModFix/>
          </a:blip>
          <a:srcRect/>
          <a:stretch/>
        </p:blipFill>
        <p:spPr>
          <a:xfrm>
            <a:off x="150597" y="164562"/>
            <a:ext cx="1047823" cy="936104"/>
          </a:xfrm>
          <a:prstGeom prst="rect">
            <a:avLst/>
          </a:prstGeom>
          <a:noFill/>
          <a:ln>
            <a:noFill/>
          </a:ln>
        </p:spPr>
      </p:pic>
      <p:pic>
        <p:nvPicPr>
          <p:cNvPr id="375" name="Google Shape;375;p32" descr="C:\Users\Acer\Downloads\WhatsApp Image 2025-09-04 at 17.24.38 (3).jpeg"/>
          <p:cNvPicPr preferRelativeResize="0"/>
          <p:nvPr/>
        </p:nvPicPr>
        <p:blipFill rotWithShape="1">
          <a:blip r:embed="rId4">
            <a:alphaModFix/>
          </a:blip>
          <a:srcRect/>
          <a:stretch/>
        </p:blipFill>
        <p:spPr>
          <a:xfrm>
            <a:off x="10948189" y="99126"/>
            <a:ext cx="1080120" cy="1001540"/>
          </a:xfrm>
          <a:prstGeom prst="rect">
            <a:avLst/>
          </a:prstGeom>
          <a:noFill/>
          <a:ln>
            <a:noFill/>
          </a:ln>
        </p:spPr>
      </p:pic>
    </p:spTree>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3"/>
          <p:cNvSpPr/>
          <p:nvPr/>
        </p:nvSpPr>
        <p:spPr>
          <a:xfrm>
            <a:off x="194599" y="2168654"/>
            <a:ext cx="4282004" cy="1446550"/>
          </a:xfrm>
          <a:prstGeom prst="rect">
            <a:avLst/>
          </a:prstGeom>
          <a:solidFill>
            <a:srgbClr val="002060"/>
          </a:solidFill>
          <a:ln>
            <a:noFill/>
          </a:ln>
          <a:effectLst>
            <a:outerShdw blurRad="107950" dist="12700" dir="5400000" algn="ctr">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hi-IN" sz="4400" b="1" u="sng">
                <a:solidFill>
                  <a:schemeClr val="lt1"/>
                </a:solidFill>
                <a:latin typeface="Calibri"/>
                <a:ea typeface="Calibri"/>
                <a:cs typeface="Calibri"/>
                <a:sym typeface="Calibri"/>
              </a:rPr>
              <a:t>एनडीआरएफ: उपकरण</a:t>
            </a:r>
            <a:endParaRPr sz="4400" b="1" u="sng">
              <a:solidFill>
                <a:schemeClr val="lt1"/>
              </a:solidFill>
              <a:latin typeface="Open Sans"/>
              <a:ea typeface="Open Sans"/>
              <a:cs typeface="Open Sans"/>
              <a:sym typeface="Open Sans"/>
            </a:endParaRPr>
          </a:p>
        </p:txBody>
      </p:sp>
      <p:sp>
        <p:nvSpPr>
          <p:cNvPr id="381" name="Google Shape;381;p33"/>
          <p:cNvSpPr/>
          <p:nvPr/>
        </p:nvSpPr>
        <p:spPr>
          <a:xfrm>
            <a:off x="5576711" y="1393353"/>
            <a:ext cx="6615289" cy="5124480"/>
          </a:xfrm>
          <a:prstGeom prst="rect">
            <a:avLst/>
          </a:prstGeom>
          <a:solidFill>
            <a:schemeClr val="lt1"/>
          </a:solidFill>
          <a:ln w="9525" cap="flat" cmpd="sng">
            <a:solidFill>
              <a:srgbClr val="00FF00"/>
            </a:solidFill>
            <a:prstDash val="solid"/>
            <a:round/>
            <a:headEnd type="none" w="sm" len="sm"/>
            <a:tailEnd type="none" w="sm" len="sm"/>
          </a:ln>
        </p:spPr>
        <p:txBody>
          <a:bodyPr spcFirstLastPara="1" wrap="square" lIns="91425" tIns="45700" rIns="91425" bIns="45700" anchor="t" anchorCtr="0">
            <a:noAutofit/>
          </a:bodyPr>
          <a:lstStyle/>
          <a:p>
            <a:pPr marL="0" marR="0" lvl="0" indent="0" algn="just" rtl="0">
              <a:spcBef>
                <a:spcPts val="0"/>
              </a:spcBef>
              <a:spcAft>
                <a:spcPts val="0"/>
              </a:spcAft>
              <a:buNone/>
            </a:pPr>
            <a:r>
              <a:rPr lang="hi-IN" sz="2800">
                <a:solidFill>
                  <a:schemeClr val="dk1"/>
                </a:solidFill>
                <a:latin typeface="Calibri"/>
                <a:ea typeface="Calibri"/>
                <a:cs typeface="Calibri"/>
                <a:sym typeface="Calibri"/>
              </a:rPr>
              <a:t>प्रत्येक एनडीआरएफ इकाई INSARAG मानक के अनुसार 310 अत्याधुनिक उपकरणों से सुसज्जित है। </a:t>
            </a:r>
            <a:endParaRPr sz="2800">
              <a:solidFill>
                <a:schemeClr val="dk1"/>
              </a:solidFill>
              <a:latin typeface="Calibri"/>
              <a:ea typeface="Calibri"/>
              <a:cs typeface="Calibri"/>
              <a:sym typeface="Calibri"/>
            </a:endParaRPr>
          </a:p>
          <a:p>
            <a:pPr marL="0" marR="0" lvl="0" indent="-177800" algn="just" rtl="0">
              <a:spcBef>
                <a:spcPts val="1800"/>
              </a:spcBef>
              <a:spcAft>
                <a:spcPts val="0"/>
              </a:spcAft>
              <a:buClr>
                <a:schemeClr val="dk1"/>
              </a:buClr>
              <a:buSzPts val="2800"/>
              <a:buFont typeface="Arial"/>
              <a:buChar char="•"/>
            </a:pPr>
            <a:r>
              <a:rPr lang="hi-IN" sz="2800">
                <a:solidFill>
                  <a:schemeClr val="dk1"/>
                </a:solidFill>
                <a:latin typeface="Calibri"/>
                <a:ea typeface="Calibri"/>
                <a:cs typeface="Calibri"/>
                <a:sym typeface="Calibri"/>
              </a:rPr>
              <a:t>CSSR (भूकंप): 124 उपकरण </a:t>
            </a:r>
            <a:endParaRPr sz="2800">
              <a:solidFill>
                <a:schemeClr val="dk1"/>
              </a:solidFill>
              <a:latin typeface="Calibri"/>
              <a:ea typeface="Calibri"/>
              <a:cs typeface="Calibri"/>
              <a:sym typeface="Calibri"/>
            </a:endParaRPr>
          </a:p>
          <a:p>
            <a:pPr marL="0" marR="0" lvl="0" indent="-177800" algn="just" rtl="0">
              <a:spcBef>
                <a:spcPts val="1800"/>
              </a:spcBef>
              <a:spcAft>
                <a:spcPts val="0"/>
              </a:spcAft>
              <a:buClr>
                <a:schemeClr val="dk1"/>
              </a:buClr>
              <a:buSzPts val="2800"/>
              <a:buFont typeface="Arial"/>
              <a:buChar char="•"/>
            </a:pPr>
            <a:r>
              <a:rPr lang="hi-IN" sz="2800">
                <a:solidFill>
                  <a:schemeClr val="dk1"/>
                </a:solidFill>
                <a:latin typeface="Calibri"/>
                <a:ea typeface="Calibri"/>
                <a:cs typeface="Calibri"/>
                <a:sym typeface="Calibri"/>
              </a:rPr>
              <a:t>जल बचाव/गोताखोरी: 12 उपकरण </a:t>
            </a:r>
            <a:endParaRPr sz="2800">
              <a:solidFill>
                <a:schemeClr val="dk1"/>
              </a:solidFill>
              <a:latin typeface="Calibri"/>
              <a:ea typeface="Calibri"/>
              <a:cs typeface="Calibri"/>
              <a:sym typeface="Calibri"/>
            </a:endParaRPr>
          </a:p>
          <a:p>
            <a:pPr marL="0" marR="0" lvl="0" indent="-177800" algn="just" rtl="0">
              <a:spcBef>
                <a:spcPts val="1800"/>
              </a:spcBef>
              <a:spcAft>
                <a:spcPts val="0"/>
              </a:spcAft>
              <a:buClr>
                <a:schemeClr val="dk1"/>
              </a:buClr>
              <a:buSzPts val="2800"/>
              <a:buFont typeface="Arial"/>
              <a:buChar char="•"/>
            </a:pPr>
            <a:r>
              <a:rPr lang="hi-IN" sz="2800">
                <a:solidFill>
                  <a:schemeClr val="dk1"/>
                </a:solidFill>
                <a:latin typeface="Calibri"/>
                <a:ea typeface="Calibri"/>
                <a:cs typeface="Calibri"/>
                <a:sym typeface="Calibri"/>
              </a:rPr>
              <a:t>पर्वतारोहण/उच्च-ऊंचाई बचाव: 16 उपकरण</a:t>
            </a:r>
            <a:endParaRPr sz="2800">
              <a:solidFill>
                <a:schemeClr val="dk1"/>
              </a:solidFill>
              <a:latin typeface="Calibri"/>
              <a:ea typeface="Calibri"/>
              <a:cs typeface="Calibri"/>
              <a:sym typeface="Calibri"/>
            </a:endParaRPr>
          </a:p>
          <a:p>
            <a:pPr marL="0" marR="0" lvl="0" indent="-177800" algn="just" rtl="0">
              <a:spcBef>
                <a:spcPts val="1800"/>
              </a:spcBef>
              <a:spcAft>
                <a:spcPts val="0"/>
              </a:spcAft>
              <a:buClr>
                <a:schemeClr val="dk1"/>
              </a:buClr>
              <a:buSzPts val="2800"/>
              <a:buFont typeface="Arial"/>
              <a:buChar char="•"/>
            </a:pPr>
            <a:r>
              <a:rPr lang="hi-IN" sz="2800">
                <a:solidFill>
                  <a:schemeClr val="dk1"/>
                </a:solidFill>
                <a:latin typeface="Calibri"/>
                <a:ea typeface="Calibri"/>
                <a:cs typeface="Calibri"/>
                <a:sym typeface="Calibri"/>
              </a:rPr>
              <a:t> चिकित्सा प्राथमिक प्रतिक्रिया: 112 उपकरण </a:t>
            </a:r>
            <a:endParaRPr sz="2800">
              <a:solidFill>
                <a:schemeClr val="dk1"/>
              </a:solidFill>
              <a:latin typeface="Calibri"/>
              <a:ea typeface="Calibri"/>
              <a:cs typeface="Calibri"/>
              <a:sym typeface="Calibri"/>
            </a:endParaRPr>
          </a:p>
          <a:p>
            <a:pPr marL="0" marR="0" lvl="0" indent="-177800" algn="just" rtl="0">
              <a:spcBef>
                <a:spcPts val="1800"/>
              </a:spcBef>
              <a:spcAft>
                <a:spcPts val="0"/>
              </a:spcAft>
              <a:buClr>
                <a:schemeClr val="dk1"/>
              </a:buClr>
              <a:buSzPts val="2800"/>
              <a:buFont typeface="Arial"/>
              <a:buChar char="•"/>
            </a:pPr>
            <a:r>
              <a:rPr lang="hi-IN" sz="2800">
                <a:solidFill>
                  <a:schemeClr val="dk1"/>
                </a:solidFill>
                <a:latin typeface="Calibri"/>
                <a:ea typeface="Calibri"/>
                <a:cs typeface="Calibri"/>
                <a:sym typeface="Calibri"/>
              </a:rPr>
              <a:t>CBRN आपात स्थिति: 46 उपकरण</a:t>
            </a:r>
            <a:endParaRPr sz="2800">
              <a:solidFill>
                <a:srgbClr val="C00000"/>
              </a:solidFill>
              <a:latin typeface="Open Sans"/>
              <a:ea typeface="Open Sans"/>
              <a:cs typeface="Open Sans"/>
              <a:sym typeface="Open Sans"/>
            </a:endParaRPr>
          </a:p>
        </p:txBody>
      </p:sp>
      <p:pic>
        <p:nvPicPr>
          <p:cNvPr id="382" name="Google Shape;382;p33" descr="A logo with text on it&#10;&#10;AI-generated content may be incorrect."/>
          <p:cNvPicPr preferRelativeResize="0"/>
          <p:nvPr/>
        </p:nvPicPr>
        <p:blipFill rotWithShape="1">
          <a:blip r:embed="rId3">
            <a:alphaModFix/>
          </a:blip>
          <a:srcRect/>
          <a:stretch/>
        </p:blipFill>
        <p:spPr>
          <a:xfrm>
            <a:off x="210096" y="84081"/>
            <a:ext cx="1047823" cy="936104"/>
          </a:xfrm>
          <a:prstGeom prst="rect">
            <a:avLst/>
          </a:prstGeom>
          <a:noFill/>
          <a:ln>
            <a:noFill/>
          </a:ln>
        </p:spPr>
      </p:pic>
      <p:pic>
        <p:nvPicPr>
          <p:cNvPr id="383" name="Google Shape;383;p33" descr="C:\Users\Acer\Downloads\WhatsApp Image 2025-09-04 at 17.24.38 (3).jpeg"/>
          <p:cNvPicPr preferRelativeResize="0"/>
          <p:nvPr/>
        </p:nvPicPr>
        <p:blipFill rotWithShape="1">
          <a:blip r:embed="rId4">
            <a:alphaModFix/>
          </a:blip>
          <a:srcRect/>
          <a:stretch/>
        </p:blipFill>
        <p:spPr>
          <a:xfrm>
            <a:off x="11008322" y="90653"/>
            <a:ext cx="1080120" cy="1001540"/>
          </a:xfrm>
          <a:prstGeom prst="rect">
            <a:avLst/>
          </a:prstGeom>
          <a:noFill/>
          <a:ln>
            <a:noFill/>
          </a:ln>
        </p:spPr>
      </p:pic>
    </p:spTree>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34"/>
          <p:cNvSpPr/>
          <p:nvPr/>
        </p:nvSpPr>
        <p:spPr>
          <a:xfrm>
            <a:off x="1045253" y="2452509"/>
            <a:ext cx="10532962" cy="1754326"/>
          </a:xfrm>
          <a:prstGeom prst="rect">
            <a:avLst/>
          </a:prstGeom>
          <a:solidFill>
            <a:srgbClr val="002060"/>
          </a:solidFill>
          <a:ln>
            <a:noFill/>
          </a:ln>
        </p:spPr>
        <p:txBody>
          <a:bodyPr spcFirstLastPara="1" wrap="square" lIns="91425" tIns="45700" rIns="91425" bIns="45700" anchor="t" anchorCtr="0">
            <a:noAutofit/>
          </a:bodyPr>
          <a:lstStyle/>
          <a:p>
            <a:pPr marL="0" marR="0" lvl="0" indent="457200" algn="ctr" rtl="0">
              <a:spcBef>
                <a:spcPts val="0"/>
              </a:spcBef>
              <a:spcAft>
                <a:spcPts val="0"/>
              </a:spcAft>
              <a:buNone/>
            </a:pPr>
            <a:r>
              <a:rPr lang="hi-IN" sz="5400" b="1" i="1" u="sng">
                <a:solidFill>
                  <a:schemeClr val="lt1"/>
                </a:solidFill>
                <a:latin typeface="Calibri"/>
                <a:ea typeface="Calibri"/>
                <a:cs typeface="Calibri"/>
                <a:sym typeface="Calibri"/>
              </a:rPr>
              <a:t>एनडीआरएफ द्वारा विदेश में आपदा प्रतिक्रिया</a:t>
            </a:r>
            <a:endParaRPr sz="2800" b="1" i="1" u="sng">
              <a:solidFill>
                <a:schemeClr val="lt1"/>
              </a:solidFill>
              <a:latin typeface="Open Sans"/>
              <a:ea typeface="Open Sans"/>
              <a:cs typeface="Open Sans"/>
              <a:sym typeface="Open Sans"/>
            </a:endParaRPr>
          </a:p>
        </p:txBody>
      </p:sp>
      <p:pic>
        <p:nvPicPr>
          <p:cNvPr id="389" name="Google Shape;389;p34" descr="A logo with text on it&#10;&#10;AI-generated content may be incorrect."/>
          <p:cNvPicPr preferRelativeResize="0"/>
          <p:nvPr/>
        </p:nvPicPr>
        <p:blipFill rotWithShape="1">
          <a:blip r:embed="rId3">
            <a:alphaModFix/>
          </a:blip>
          <a:srcRect/>
          <a:stretch/>
        </p:blipFill>
        <p:spPr>
          <a:xfrm>
            <a:off x="210096" y="84081"/>
            <a:ext cx="1047823" cy="936104"/>
          </a:xfrm>
          <a:prstGeom prst="rect">
            <a:avLst/>
          </a:prstGeom>
          <a:noFill/>
          <a:ln>
            <a:noFill/>
          </a:ln>
        </p:spPr>
      </p:pic>
      <p:pic>
        <p:nvPicPr>
          <p:cNvPr id="390" name="Google Shape;390;p34" descr="C:\Users\Acer\Downloads\WhatsApp Image 2025-09-04 at 17.24.38 (3).jpeg"/>
          <p:cNvPicPr preferRelativeResize="0"/>
          <p:nvPr/>
        </p:nvPicPr>
        <p:blipFill rotWithShape="1">
          <a:blip r:embed="rId4">
            <a:alphaModFix/>
          </a:blip>
          <a:srcRect/>
          <a:stretch/>
        </p:blipFill>
        <p:spPr>
          <a:xfrm>
            <a:off x="11008322" y="90653"/>
            <a:ext cx="1080120" cy="1001540"/>
          </a:xfrm>
          <a:prstGeom prst="rect">
            <a:avLst/>
          </a:prstGeom>
          <a:noFill/>
          <a:ln>
            <a:noFill/>
          </a:ln>
        </p:spPr>
      </p:pic>
    </p:spTree>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35"/>
          <p:cNvSpPr/>
          <p:nvPr/>
        </p:nvSpPr>
        <p:spPr>
          <a:xfrm>
            <a:off x="294468" y="2176269"/>
            <a:ext cx="4541003" cy="2308324"/>
          </a:xfrm>
          <a:prstGeom prst="rect">
            <a:avLst/>
          </a:prstGeom>
          <a:solidFill>
            <a:srgbClr val="00206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i-IN" sz="4800" b="1" u="sng">
                <a:solidFill>
                  <a:schemeClr val="lt1"/>
                </a:solidFill>
                <a:latin typeface="Calibri"/>
                <a:ea typeface="Calibri"/>
                <a:cs typeface="Calibri"/>
                <a:sym typeface="Calibri"/>
              </a:rPr>
              <a:t>पहला अंतर्राष्ट्रीय प्रतिक्रिया अभियान</a:t>
            </a:r>
            <a:endParaRPr sz="4800" b="1" u="sng">
              <a:solidFill>
                <a:schemeClr val="lt1"/>
              </a:solidFill>
              <a:latin typeface="Open Sans"/>
              <a:ea typeface="Open Sans"/>
              <a:cs typeface="Open Sans"/>
              <a:sym typeface="Open Sans"/>
            </a:endParaRPr>
          </a:p>
        </p:txBody>
      </p:sp>
      <p:sp>
        <p:nvSpPr>
          <p:cNvPr id="396" name="Google Shape;396;p35"/>
          <p:cNvSpPr/>
          <p:nvPr/>
        </p:nvSpPr>
        <p:spPr>
          <a:xfrm>
            <a:off x="5249333" y="1276150"/>
            <a:ext cx="6259495" cy="5355312"/>
          </a:xfrm>
          <a:prstGeom prst="rect">
            <a:avLst/>
          </a:prstGeom>
          <a:solidFill>
            <a:schemeClr val="lt1"/>
          </a:solidFill>
          <a:ln w="9525" cap="flat" cmpd="sng">
            <a:solidFill>
              <a:srgbClr val="00FF00"/>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just" rtl="0">
              <a:spcBef>
                <a:spcPts val="0"/>
              </a:spcBef>
              <a:spcAft>
                <a:spcPts val="0"/>
              </a:spcAft>
              <a:buClr>
                <a:schemeClr val="dk1"/>
              </a:buClr>
              <a:buSzPts val="2400"/>
              <a:buFont typeface="Arial"/>
              <a:buChar char="•"/>
            </a:pPr>
            <a:r>
              <a:rPr lang="hi-IN" sz="2400">
                <a:solidFill>
                  <a:schemeClr val="dk1"/>
                </a:solidFill>
                <a:latin typeface="Calibri"/>
                <a:ea typeface="Calibri"/>
                <a:cs typeface="Calibri"/>
                <a:sym typeface="Calibri"/>
              </a:rPr>
              <a:t>11 मार्च, 2011 - जापान तिहरी आपदा (भूकंप, सुनामी और परमाणु रिसाव) से त्रस्त था। </a:t>
            </a:r>
            <a:endParaRPr sz="2400">
              <a:solidFill>
                <a:schemeClr val="dk1"/>
              </a:solidFill>
              <a:latin typeface="Calibri"/>
              <a:ea typeface="Calibri"/>
              <a:cs typeface="Calibri"/>
              <a:sym typeface="Calibri"/>
            </a:endParaRPr>
          </a:p>
          <a:p>
            <a:pPr marL="342900" marR="0" lvl="0" indent="-342900" algn="just" rtl="0">
              <a:spcBef>
                <a:spcPts val="1200"/>
              </a:spcBef>
              <a:spcAft>
                <a:spcPts val="0"/>
              </a:spcAft>
              <a:buClr>
                <a:schemeClr val="dk1"/>
              </a:buClr>
              <a:buSzPts val="2400"/>
              <a:buFont typeface="Arial"/>
              <a:buChar char="•"/>
            </a:pPr>
            <a:r>
              <a:rPr lang="hi-IN" sz="2400">
                <a:solidFill>
                  <a:schemeClr val="dk1"/>
                </a:solidFill>
                <a:latin typeface="Calibri"/>
                <a:ea typeface="Calibri"/>
                <a:cs typeface="Calibri"/>
                <a:sym typeface="Calibri"/>
              </a:rPr>
              <a:t>एनडीआरएफ की एक टीम (46 कर्मी) जापान के ओनागावा में तैनात थी।</a:t>
            </a:r>
            <a:endParaRPr sz="2400">
              <a:solidFill>
                <a:schemeClr val="dk1"/>
              </a:solidFill>
              <a:latin typeface="Calibri"/>
              <a:ea typeface="Calibri"/>
              <a:cs typeface="Calibri"/>
              <a:sym typeface="Calibri"/>
            </a:endParaRPr>
          </a:p>
          <a:p>
            <a:pPr marL="342900" marR="0" lvl="0" indent="-342900" algn="just" rtl="0">
              <a:spcBef>
                <a:spcPts val="1200"/>
              </a:spcBef>
              <a:spcAft>
                <a:spcPts val="0"/>
              </a:spcAft>
              <a:buClr>
                <a:schemeClr val="dk1"/>
              </a:buClr>
              <a:buSzPts val="2400"/>
              <a:buFont typeface="Arial"/>
              <a:buChar char="•"/>
            </a:pPr>
            <a:r>
              <a:rPr lang="hi-IN" sz="2400">
                <a:solidFill>
                  <a:schemeClr val="dk1"/>
                </a:solidFill>
                <a:latin typeface="Calibri"/>
                <a:ea typeface="Calibri"/>
                <a:cs typeface="Calibri"/>
                <a:sym typeface="Calibri"/>
              </a:rPr>
              <a:t> शून्य से नीचे के तापमान में काम करते हुए, उन्होंने 7 शव और पचास मिलियन येन मूल्य की जापानी मुद्रा बरामद की। </a:t>
            </a:r>
            <a:endParaRPr sz="2400">
              <a:solidFill>
                <a:schemeClr val="dk1"/>
              </a:solidFill>
              <a:latin typeface="Calibri"/>
              <a:ea typeface="Calibri"/>
              <a:cs typeface="Calibri"/>
              <a:sym typeface="Calibri"/>
            </a:endParaRPr>
          </a:p>
          <a:p>
            <a:pPr marL="342900" marR="0" lvl="0" indent="-342900" algn="just" rtl="0">
              <a:spcBef>
                <a:spcPts val="1200"/>
              </a:spcBef>
              <a:spcAft>
                <a:spcPts val="0"/>
              </a:spcAft>
              <a:buClr>
                <a:schemeClr val="dk1"/>
              </a:buClr>
              <a:buSzPts val="2400"/>
              <a:buFont typeface="Arial"/>
              <a:buChar char="•"/>
            </a:pPr>
            <a:r>
              <a:rPr lang="hi-IN" sz="2400">
                <a:solidFill>
                  <a:schemeClr val="dk1"/>
                </a:solidFill>
                <a:latin typeface="Calibri"/>
                <a:ea typeface="Calibri"/>
                <a:cs typeface="Calibri"/>
                <a:sym typeface="Calibri"/>
              </a:rPr>
              <a:t>एनडीआरएफ के अनुकरणीय समर्पण और करुणा की जापानी सरकार, जनता, मीडिया और सबसे महत्वपूर्ण रूप से दोनों देशों के माननीय प्रधानमंत्रियों द्वारा व्यापक रूप से सराहना की गई।</a:t>
            </a:r>
            <a:endParaRPr sz="2400">
              <a:solidFill>
                <a:schemeClr val="dk1"/>
              </a:solidFill>
              <a:latin typeface="Open Sans"/>
              <a:ea typeface="Open Sans"/>
              <a:cs typeface="Open Sans"/>
              <a:sym typeface="Open Sans"/>
            </a:endParaRPr>
          </a:p>
        </p:txBody>
      </p:sp>
      <p:pic>
        <p:nvPicPr>
          <p:cNvPr id="397" name="Google Shape;397;p35" descr="A logo with text on it&#10;&#10;AI-generated content may be incorrect."/>
          <p:cNvPicPr preferRelativeResize="0"/>
          <p:nvPr/>
        </p:nvPicPr>
        <p:blipFill rotWithShape="1">
          <a:blip r:embed="rId3">
            <a:alphaModFix/>
          </a:blip>
          <a:srcRect/>
          <a:stretch/>
        </p:blipFill>
        <p:spPr>
          <a:xfrm>
            <a:off x="203398" y="84081"/>
            <a:ext cx="1054522" cy="936104"/>
          </a:xfrm>
          <a:prstGeom prst="rect">
            <a:avLst/>
          </a:prstGeom>
          <a:noFill/>
          <a:ln>
            <a:noFill/>
          </a:ln>
        </p:spPr>
      </p:pic>
      <p:pic>
        <p:nvPicPr>
          <p:cNvPr id="398" name="Google Shape;398;p35" descr="C:\Users\Acer\Downloads\WhatsApp Image 2025-09-04 at 17.24.38 (3).jpeg"/>
          <p:cNvPicPr preferRelativeResize="0"/>
          <p:nvPr/>
        </p:nvPicPr>
        <p:blipFill rotWithShape="1">
          <a:blip r:embed="rId4">
            <a:alphaModFix/>
          </a:blip>
          <a:srcRect/>
          <a:stretch/>
        </p:blipFill>
        <p:spPr>
          <a:xfrm>
            <a:off x="11001417" y="90653"/>
            <a:ext cx="1087025" cy="1001540"/>
          </a:xfrm>
          <a:prstGeom prst="rect">
            <a:avLst/>
          </a:prstGeom>
          <a:noFill/>
          <a:ln>
            <a:noFill/>
          </a:ln>
        </p:spPr>
      </p:pic>
    </p:spTree>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pic>
        <p:nvPicPr>
          <p:cNvPr id="403" name="Google Shape;403;p36" descr="C:\Documents and Settings\Administrator\Desktop\KMS photo\Japan\NDRF Operation in Japan.jpg"/>
          <p:cNvPicPr preferRelativeResize="0"/>
          <p:nvPr/>
        </p:nvPicPr>
        <p:blipFill rotWithShape="1">
          <a:blip r:embed="rId3">
            <a:alphaModFix/>
          </a:blip>
          <a:srcRect/>
          <a:stretch/>
        </p:blipFill>
        <p:spPr>
          <a:xfrm>
            <a:off x="5244979" y="1331089"/>
            <a:ext cx="6608945" cy="5436258"/>
          </a:xfrm>
          <a:prstGeom prst="rect">
            <a:avLst/>
          </a:prstGeom>
          <a:noFill/>
          <a:ln>
            <a:noFill/>
          </a:ln>
        </p:spPr>
      </p:pic>
      <p:sp>
        <p:nvSpPr>
          <p:cNvPr id="404" name="Google Shape;404;p36"/>
          <p:cNvSpPr/>
          <p:nvPr/>
        </p:nvSpPr>
        <p:spPr>
          <a:xfrm>
            <a:off x="464950" y="2434015"/>
            <a:ext cx="4246536" cy="1446550"/>
          </a:xfrm>
          <a:prstGeom prst="rect">
            <a:avLst/>
          </a:prstGeom>
          <a:solidFill>
            <a:srgbClr val="0000FF"/>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i-IN" sz="4400">
                <a:solidFill>
                  <a:schemeClr val="lt1"/>
                </a:solidFill>
                <a:latin typeface="Calibri"/>
                <a:ea typeface="Calibri"/>
                <a:cs typeface="Calibri"/>
                <a:sym typeface="Calibri"/>
              </a:rPr>
              <a:t>जापान ऑपरेशन, 2011</a:t>
            </a:r>
            <a:endParaRPr sz="4400" b="1" u="sng">
              <a:solidFill>
                <a:schemeClr val="lt1"/>
              </a:solidFill>
              <a:latin typeface="Bookman Old Style"/>
              <a:ea typeface="Bookman Old Style"/>
              <a:cs typeface="Bookman Old Style"/>
              <a:sym typeface="Bookman Old Style"/>
            </a:endParaRPr>
          </a:p>
        </p:txBody>
      </p:sp>
      <p:pic>
        <p:nvPicPr>
          <p:cNvPr id="405" name="Google Shape;405;p36" descr="A logo with text on it&#10;&#10;AI-generated content may be incorrect."/>
          <p:cNvPicPr preferRelativeResize="0"/>
          <p:nvPr/>
        </p:nvPicPr>
        <p:blipFill rotWithShape="1">
          <a:blip r:embed="rId4">
            <a:alphaModFix/>
          </a:blip>
          <a:srcRect/>
          <a:stretch/>
        </p:blipFill>
        <p:spPr>
          <a:xfrm>
            <a:off x="210096" y="84081"/>
            <a:ext cx="1047823" cy="936104"/>
          </a:xfrm>
          <a:prstGeom prst="rect">
            <a:avLst/>
          </a:prstGeom>
          <a:noFill/>
          <a:ln>
            <a:noFill/>
          </a:ln>
        </p:spPr>
      </p:pic>
      <p:pic>
        <p:nvPicPr>
          <p:cNvPr id="406" name="Google Shape;406;p36" descr="C:\Users\Acer\Downloads\WhatsApp Image 2025-09-04 at 17.24.38 (3).jpeg"/>
          <p:cNvPicPr preferRelativeResize="0"/>
          <p:nvPr/>
        </p:nvPicPr>
        <p:blipFill rotWithShape="1">
          <a:blip r:embed="rId5">
            <a:alphaModFix/>
          </a:blip>
          <a:srcRect/>
          <a:stretch/>
        </p:blipFill>
        <p:spPr>
          <a:xfrm>
            <a:off x="11008322" y="90653"/>
            <a:ext cx="1080120" cy="1001540"/>
          </a:xfrm>
          <a:prstGeom prst="rect">
            <a:avLst/>
          </a:prstGeom>
          <a:noFill/>
          <a:ln>
            <a:noFill/>
          </a:ln>
        </p:spPr>
      </p:pic>
    </p:spTree>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7"/>
          <p:cNvSpPr txBox="1">
            <a:spLocks noGrp="1"/>
          </p:cNvSpPr>
          <p:nvPr>
            <p:ph type="title"/>
          </p:nvPr>
        </p:nvSpPr>
        <p:spPr>
          <a:xfrm>
            <a:off x="194597" y="2236858"/>
            <a:ext cx="4593398" cy="1725410"/>
          </a:xfrm>
          <a:prstGeom prst="rect">
            <a:avLst/>
          </a:prstGeom>
          <a:solidFill>
            <a:srgbClr val="FFF2CC"/>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Open Sans"/>
              <a:buNone/>
            </a:pPr>
            <a:r>
              <a:rPr lang="hi-IN" sz="4000" b="1" u="sng"/>
              <a:t>तुर्की भूकंप (ऑप्स दोस्त)</a:t>
            </a:r>
            <a:endParaRPr sz="4000" b="1" u="sng">
              <a:latin typeface="Times New Roman"/>
              <a:ea typeface="Times New Roman"/>
              <a:cs typeface="Times New Roman"/>
              <a:sym typeface="Times New Roman"/>
            </a:endParaRPr>
          </a:p>
        </p:txBody>
      </p:sp>
      <p:sp>
        <p:nvSpPr>
          <p:cNvPr id="412" name="Google Shape;412;p37"/>
          <p:cNvSpPr txBox="1">
            <a:spLocks noGrp="1"/>
          </p:cNvSpPr>
          <p:nvPr>
            <p:ph type="body" idx="1"/>
          </p:nvPr>
        </p:nvSpPr>
        <p:spPr>
          <a:xfrm>
            <a:off x="5278056" y="914400"/>
            <a:ext cx="6075744" cy="5262563"/>
          </a:xfrm>
          <a:prstGeom prst="rect">
            <a:avLst/>
          </a:prstGeom>
          <a:noFill/>
          <a:ln>
            <a:noFill/>
          </a:ln>
        </p:spPr>
        <p:txBody>
          <a:bodyPr spcFirstLastPara="1" wrap="square" lIns="91425" tIns="45700" rIns="91425" bIns="45700" anchor="t" anchorCtr="0">
            <a:noAutofit/>
          </a:bodyPr>
          <a:lstStyle/>
          <a:p>
            <a:pPr marL="228600" lvl="0" indent="-228600" algn="just" rtl="0">
              <a:lnSpc>
                <a:spcPct val="200000"/>
              </a:lnSpc>
              <a:spcBef>
                <a:spcPts val="0"/>
              </a:spcBef>
              <a:spcAft>
                <a:spcPts val="0"/>
              </a:spcAft>
              <a:buClr>
                <a:schemeClr val="dk1"/>
              </a:buClr>
              <a:buSzPts val="2800"/>
              <a:buChar char="•"/>
            </a:pPr>
            <a:r>
              <a:rPr lang="hi-IN" sz="2800" b="1"/>
              <a:t>एनडीआरएफ ने बचाव दल तुर्की भेजे </a:t>
            </a:r>
            <a:endParaRPr sz="2800" b="1"/>
          </a:p>
          <a:p>
            <a:pPr marL="228600" lvl="0" indent="-228600" algn="just" rtl="0">
              <a:lnSpc>
                <a:spcPct val="200000"/>
              </a:lnSpc>
              <a:spcBef>
                <a:spcPts val="1000"/>
              </a:spcBef>
              <a:spcAft>
                <a:spcPts val="0"/>
              </a:spcAft>
              <a:buClr>
                <a:schemeClr val="dk1"/>
              </a:buClr>
              <a:buSzPts val="2800"/>
              <a:buChar char="•"/>
            </a:pPr>
            <a:r>
              <a:rPr lang="hi-IN" sz="2800" b="1"/>
              <a:t>दिनांक: 7 फ़रवरी 2023 समय: 1700 बजे सोमवार, 6 फ़रवरी को सीरियाई सीमा के पास तुर्की के दक्षिणी हिस्सों में 7.8 तीव्रता का एक भीषण भूकंप आया।</a:t>
            </a:r>
            <a:endParaRPr sz="3600" b="1">
              <a:latin typeface="Times New Roman"/>
              <a:ea typeface="Times New Roman"/>
              <a:cs typeface="Times New Roman"/>
              <a:sym typeface="Times New Roman"/>
            </a:endParaRPr>
          </a:p>
        </p:txBody>
      </p:sp>
      <p:pic>
        <p:nvPicPr>
          <p:cNvPr id="413" name="Google Shape;413;p37" descr="A logo with text on it&#10;&#10;AI-generated content may be incorrect."/>
          <p:cNvPicPr preferRelativeResize="0"/>
          <p:nvPr/>
        </p:nvPicPr>
        <p:blipFill rotWithShape="1">
          <a:blip r:embed="rId3">
            <a:alphaModFix/>
          </a:blip>
          <a:srcRect/>
          <a:stretch/>
        </p:blipFill>
        <p:spPr>
          <a:xfrm>
            <a:off x="210096" y="84081"/>
            <a:ext cx="1047823" cy="936104"/>
          </a:xfrm>
          <a:prstGeom prst="rect">
            <a:avLst/>
          </a:prstGeom>
          <a:noFill/>
          <a:ln>
            <a:noFill/>
          </a:ln>
        </p:spPr>
      </p:pic>
      <p:pic>
        <p:nvPicPr>
          <p:cNvPr id="414" name="Google Shape;414;p37" descr="C:\Users\Acer\Downloads\WhatsApp Image 2025-09-04 at 17.24.38 (3).jpeg"/>
          <p:cNvPicPr preferRelativeResize="0"/>
          <p:nvPr/>
        </p:nvPicPr>
        <p:blipFill rotWithShape="1">
          <a:blip r:embed="rId4">
            <a:alphaModFix/>
          </a:blip>
          <a:srcRect/>
          <a:stretch/>
        </p:blipFill>
        <p:spPr>
          <a:xfrm>
            <a:off x="11008322" y="90653"/>
            <a:ext cx="1080120" cy="100154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38"/>
          <p:cNvSpPr txBox="1"/>
          <p:nvPr/>
        </p:nvSpPr>
        <p:spPr>
          <a:xfrm>
            <a:off x="5894707" y="435349"/>
            <a:ext cx="4730876" cy="6124754"/>
          </a:xfrm>
          <a:prstGeom prst="rect">
            <a:avLst/>
          </a:prstGeom>
          <a:solidFill>
            <a:schemeClr val="lt1"/>
          </a:solidFill>
          <a:ln w="9525" cap="flat" cmpd="sng">
            <a:solidFill>
              <a:srgbClr val="00FF00"/>
            </a:solidFill>
            <a:prstDash val="solid"/>
            <a:round/>
            <a:headEnd type="none" w="sm" len="sm"/>
            <a:tailEnd type="none" w="sm" len="sm"/>
          </a:ln>
        </p:spPr>
        <p:txBody>
          <a:bodyPr spcFirstLastPara="1" wrap="square" lIns="91425" tIns="45700" rIns="91425" bIns="45700" anchor="t" anchorCtr="0">
            <a:spAutoFit/>
          </a:bodyPr>
          <a:lstStyle/>
          <a:p>
            <a:pPr marL="342900" marR="0" lvl="0" indent="-342900" algn="l" rtl="0">
              <a:lnSpc>
                <a:spcPct val="200000"/>
              </a:lnSpc>
              <a:spcBef>
                <a:spcPts val="0"/>
              </a:spcBef>
              <a:spcAft>
                <a:spcPts val="0"/>
              </a:spcAft>
              <a:buClr>
                <a:schemeClr val="dk1"/>
              </a:buClr>
              <a:buSzPts val="2800"/>
              <a:buFont typeface="Arial"/>
              <a:buChar char="•"/>
            </a:pPr>
            <a:r>
              <a:rPr lang="hi-IN" sz="2800">
                <a:solidFill>
                  <a:schemeClr val="dk1"/>
                </a:solidFill>
                <a:latin typeface="Calibri"/>
                <a:ea typeface="Calibri"/>
                <a:cs typeface="Calibri"/>
                <a:sym typeface="Calibri"/>
              </a:rPr>
              <a:t>कुंभ मेला - 2019 और 2025 </a:t>
            </a:r>
            <a:endParaRPr sz="2800">
              <a:solidFill>
                <a:schemeClr val="dk1"/>
              </a:solidFill>
              <a:latin typeface="Calibri"/>
              <a:ea typeface="Calibri"/>
              <a:cs typeface="Calibri"/>
              <a:sym typeface="Calibri"/>
            </a:endParaRPr>
          </a:p>
          <a:p>
            <a:pPr marL="342900" marR="0" lvl="0" indent="-342900" algn="l" rtl="0">
              <a:lnSpc>
                <a:spcPct val="200000"/>
              </a:lnSpc>
              <a:spcBef>
                <a:spcPts val="0"/>
              </a:spcBef>
              <a:spcAft>
                <a:spcPts val="0"/>
              </a:spcAft>
              <a:buClr>
                <a:schemeClr val="dk1"/>
              </a:buClr>
              <a:buSzPts val="2800"/>
              <a:buFont typeface="Arial"/>
              <a:buChar char="•"/>
            </a:pPr>
            <a:r>
              <a:rPr lang="hi-IN" sz="2800">
                <a:solidFill>
                  <a:schemeClr val="dk1"/>
                </a:solidFill>
                <a:latin typeface="Calibri"/>
                <a:ea typeface="Calibri"/>
                <a:cs typeface="Calibri"/>
                <a:sym typeface="Calibri"/>
              </a:rPr>
              <a:t>चक्रवात महा - 2019 चक्रवात बुलबुल - 2019 चक्रवात फैनी - 2019 चक्रवात वायु - 2019 मथुरा में बोरवेल घटना - 2019</a:t>
            </a:r>
            <a:endParaRPr sz="3200">
              <a:solidFill>
                <a:schemeClr val="dk1"/>
              </a:solidFill>
              <a:latin typeface="Open Sans"/>
              <a:ea typeface="Open Sans"/>
              <a:cs typeface="Open Sans"/>
              <a:sym typeface="Open Sans"/>
            </a:endParaRPr>
          </a:p>
        </p:txBody>
      </p:sp>
      <p:sp>
        <p:nvSpPr>
          <p:cNvPr id="420" name="Google Shape;420;p38"/>
          <p:cNvSpPr/>
          <p:nvPr/>
        </p:nvSpPr>
        <p:spPr>
          <a:xfrm>
            <a:off x="185980" y="2366224"/>
            <a:ext cx="4850969" cy="2123658"/>
          </a:xfrm>
          <a:prstGeom prst="rect">
            <a:avLst/>
          </a:prstGeom>
          <a:solidFill>
            <a:srgbClr val="002060"/>
          </a:solidFill>
          <a:ln>
            <a:noFill/>
          </a:ln>
          <a:effectLst>
            <a:outerShdw blurRad="107950" dist="12700" dir="5400000" algn="ctr">
              <a:srgbClr val="000000"/>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hi-IN" sz="4400" b="1" u="sng">
                <a:solidFill>
                  <a:schemeClr val="lt1"/>
                </a:solidFill>
                <a:latin typeface="Calibri"/>
                <a:ea typeface="Calibri"/>
                <a:cs typeface="Calibri"/>
                <a:sym typeface="Calibri"/>
              </a:rPr>
              <a:t>भारत में परिचालन गतिविधियाँ -2019-20</a:t>
            </a:r>
            <a:endParaRPr sz="4400" b="1" u="sng">
              <a:solidFill>
                <a:schemeClr val="lt1"/>
              </a:solidFill>
              <a:latin typeface="Open Sans"/>
              <a:ea typeface="Open Sans"/>
              <a:cs typeface="Open Sans"/>
              <a:sym typeface="Open Sans"/>
            </a:endParaRPr>
          </a:p>
        </p:txBody>
      </p:sp>
      <p:pic>
        <p:nvPicPr>
          <p:cNvPr id="421" name="Google Shape;421;p38" descr="A logo with text on it&#10;&#10;AI-generated content may be incorrect."/>
          <p:cNvPicPr preferRelativeResize="0"/>
          <p:nvPr/>
        </p:nvPicPr>
        <p:blipFill rotWithShape="1">
          <a:blip r:embed="rId3">
            <a:alphaModFix/>
          </a:blip>
          <a:srcRect/>
          <a:stretch/>
        </p:blipFill>
        <p:spPr>
          <a:xfrm>
            <a:off x="210096" y="84081"/>
            <a:ext cx="1047823" cy="936104"/>
          </a:xfrm>
          <a:prstGeom prst="rect">
            <a:avLst/>
          </a:prstGeom>
          <a:noFill/>
          <a:ln>
            <a:noFill/>
          </a:ln>
        </p:spPr>
      </p:pic>
      <p:pic>
        <p:nvPicPr>
          <p:cNvPr id="422" name="Google Shape;422;p38" descr="C:\Users\Acer\Downloads\WhatsApp Image 2025-09-04 at 17.24.38 (3).jpeg"/>
          <p:cNvPicPr preferRelativeResize="0"/>
          <p:nvPr/>
        </p:nvPicPr>
        <p:blipFill rotWithShape="1">
          <a:blip r:embed="rId4">
            <a:alphaModFix/>
          </a:blip>
          <a:srcRect/>
          <a:stretch/>
        </p:blipFill>
        <p:spPr>
          <a:xfrm>
            <a:off x="11008322" y="90653"/>
            <a:ext cx="1080120" cy="1001540"/>
          </a:xfrm>
          <a:prstGeom prst="rect">
            <a:avLst/>
          </a:prstGeom>
          <a:noFill/>
          <a:ln>
            <a:noFill/>
          </a:ln>
        </p:spPr>
      </p:pic>
    </p:spTree>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39"/>
          <p:cNvSpPr/>
          <p:nvPr/>
        </p:nvSpPr>
        <p:spPr>
          <a:xfrm>
            <a:off x="5278056" y="978314"/>
            <a:ext cx="6467254" cy="4708981"/>
          </a:xfrm>
          <a:prstGeom prst="rect">
            <a:avLst/>
          </a:prstGeom>
          <a:noFill/>
          <a:ln>
            <a:noFill/>
          </a:ln>
        </p:spPr>
        <p:txBody>
          <a:bodyPr spcFirstLastPara="1" wrap="square" lIns="91425" tIns="45700" rIns="91425" bIns="45700" anchor="t" anchorCtr="0">
            <a:noAutofit/>
          </a:bodyPr>
          <a:lstStyle/>
          <a:p>
            <a:pPr marL="457200" marR="0" lvl="0" indent="-457200" algn="l" rtl="0">
              <a:lnSpc>
                <a:spcPct val="250000"/>
              </a:lnSpc>
              <a:spcBef>
                <a:spcPts val="0"/>
              </a:spcBef>
              <a:spcAft>
                <a:spcPts val="0"/>
              </a:spcAft>
              <a:buClr>
                <a:schemeClr val="dk1"/>
              </a:buClr>
              <a:buSzPts val="2400"/>
              <a:buFont typeface="Arial"/>
              <a:buChar char="•"/>
            </a:pPr>
            <a:r>
              <a:rPr lang="hi-IN" sz="2400">
                <a:solidFill>
                  <a:schemeClr val="dk1"/>
                </a:solidFill>
                <a:latin typeface="Calibri"/>
                <a:ea typeface="Calibri"/>
                <a:cs typeface="Calibri"/>
                <a:sym typeface="Calibri"/>
              </a:rPr>
              <a:t>मुंबई के डोंगरी में इमारत ढह गई - 2019 नाव पलट गई - 2019 </a:t>
            </a:r>
            <a:endParaRPr sz="2400">
              <a:solidFill>
                <a:schemeClr val="dk1"/>
              </a:solidFill>
              <a:latin typeface="Calibri"/>
              <a:ea typeface="Calibri"/>
              <a:cs typeface="Calibri"/>
              <a:sym typeface="Calibri"/>
            </a:endParaRPr>
          </a:p>
          <a:p>
            <a:pPr marL="457200" marR="0" lvl="0" indent="-457200" algn="l" rtl="0">
              <a:lnSpc>
                <a:spcPct val="250000"/>
              </a:lnSpc>
              <a:spcBef>
                <a:spcPts val="0"/>
              </a:spcBef>
              <a:spcAft>
                <a:spcPts val="0"/>
              </a:spcAft>
              <a:buClr>
                <a:schemeClr val="dk1"/>
              </a:buClr>
              <a:buSzPts val="2400"/>
              <a:buFont typeface="Arial"/>
              <a:buChar char="•"/>
            </a:pPr>
            <a:r>
              <a:rPr lang="hi-IN" sz="2400">
                <a:solidFill>
                  <a:schemeClr val="dk1"/>
                </a:solidFill>
                <a:latin typeface="Calibri"/>
                <a:ea typeface="Calibri"/>
                <a:cs typeface="Calibri"/>
                <a:sym typeface="Calibri"/>
              </a:rPr>
              <a:t>केरल में भूस्खलन - 2019 </a:t>
            </a:r>
            <a:endParaRPr sz="2400">
              <a:solidFill>
                <a:schemeClr val="dk1"/>
              </a:solidFill>
              <a:latin typeface="Calibri"/>
              <a:ea typeface="Calibri"/>
              <a:cs typeface="Calibri"/>
              <a:sym typeface="Calibri"/>
            </a:endParaRPr>
          </a:p>
          <a:p>
            <a:pPr marL="457200" marR="0" lvl="0" indent="-457200" algn="l" rtl="0">
              <a:lnSpc>
                <a:spcPct val="250000"/>
              </a:lnSpc>
              <a:spcBef>
                <a:spcPts val="0"/>
              </a:spcBef>
              <a:spcAft>
                <a:spcPts val="0"/>
              </a:spcAft>
              <a:buClr>
                <a:schemeClr val="dk1"/>
              </a:buClr>
              <a:buSzPts val="2400"/>
              <a:buFont typeface="Arial"/>
              <a:buChar char="•"/>
            </a:pPr>
            <a:r>
              <a:rPr lang="hi-IN" sz="2400">
                <a:solidFill>
                  <a:schemeClr val="dk1"/>
                </a:solidFill>
                <a:latin typeface="Calibri"/>
                <a:ea typeface="Calibri"/>
                <a:cs typeface="Calibri"/>
                <a:sym typeface="Calibri"/>
              </a:rPr>
              <a:t>कर्नाटक के धारवाड़ ज़िले में निर्माणाधीन इमारत ढह गई - 2019 चक्रवात 2019-20</a:t>
            </a:r>
            <a:endParaRPr sz="2800">
              <a:solidFill>
                <a:schemeClr val="dk1"/>
              </a:solidFill>
              <a:latin typeface="Calibri"/>
              <a:ea typeface="Calibri"/>
              <a:cs typeface="Calibri"/>
              <a:sym typeface="Calibri"/>
            </a:endParaRPr>
          </a:p>
        </p:txBody>
      </p:sp>
      <p:sp>
        <p:nvSpPr>
          <p:cNvPr id="428" name="Google Shape;428;p39"/>
          <p:cNvSpPr/>
          <p:nvPr/>
        </p:nvSpPr>
        <p:spPr>
          <a:xfrm>
            <a:off x="210096" y="1689903"/>
            <a:ext cx="4709145" cy="1446550"/>
          </a:xfrm>
          <a:prstGeom prst="rect">
            <a:avLst/>
          </a:prstGeom>
          <a:solidFill>
            <a:srgbClr val="002060"/>
          </a:solidFill>
          <a:ln>
            <a:noFill/>
          </a:ln>
          <a:effectLst>
            <a:outerShdw blurRad="107950" dist="12700" dir="5400000" algn="ctr">
              <a:srgbClr val="000000"/>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hi-IN" sz="4400" b="1" u="sng">
                <a:solidFill>
                  <a:schemeClr val="lt1"/>
                </a:solidFill>
                <a:latin typeface="Calibri"/>
                <a:ea typeface="Calibri"/>
                <a:cs typeface="Calibri"/>
                <a:sym typeface="Calibri"/>
              </a:rPr>
              <a:t>भारत में परिचालन सक्रियता - 2019</a:t>
            </a:r>
            <a:endParaRPr sz="4400" b="1" u="sng">
              <a:solidFill>
                <a:schemeClr val="lt1"/>
              </a:solidFill>
              <a:latin typeface="Open Sans"/>
              <a:ea typeface="Open Sans"/>
              <a:cs typeface="Open Sans"/>
              <a:sym typeface="Open Sans"/>
            </a:endParaRPr>
          </a:p>
        </p:txBody>
      </p:sp>
      <p:pic>
        <p:nvPicPr>
          <p:cNvPr id="429" name="Google Shape;429;p39" descr="A logo with text on it&#10;&#10;AI-generated content may be incorrect."/>
          <p:cNvPicPr preferRelativeResize="0"/>
          <p:nvPr/>
        </p:nvPicPr>
        <p:blipFill rotWithShape="1">
          <a:blip r:embed="rId3">
            <a:alphaModFix/>
          </a:blip>
          <a:srcRect/>
          <a:stretch/>
        </p:blipFill>
        <p:spPr>
          <a:xfrm>
            <a:off x="210096" y="84081"/>
            <a:ext cx="1047823" cy="936104"/>
          </a:xfrm>
          <a:prstGeom prst="rect">
            <a:avLst/>
          </a:prstGeom>
          <a:noFill/>
          <a:ln>
            <a:noFill/>
          </a:ln>
        </p:spPr>
      </p:pic>
      <p:pic>
        <p:nvPicPr>
          <p:cNvPr id="430" name="Google Shape;430;p39" descr="C:\Users\Acer\Downloads\WhatsApp Image 2025-09-04 at 17.24.38 (3).jpeg"/>
          <p:cNvPicPr preferRelativeResize="0"/>
          <p:nvPr/>
        </p:nvPicPr>
        <p:blipFill rotWithShape="1">
          <a:blip r:embed="rId4">
            <a:alphaModFix/>
          </a:blip>
          <a:srcRect/>
          <a:stretch/>
        </p:blipFill>
        <p:spPr>
          <a:xfrm>
            <a:off x="11008322" y="90653"/>
            <a:ext cx="1080120" cy="100154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grpSp>
        <p:nvGrpSpPr>
          <p:cNvPr id="436" name="Google Shape;436;p40"/>
          <p:cNvGrpSpPr/>
          <p:nvPr/>
        </p:nvGrpSpPr>
        <p:grpSpPr>
          <a:xfrm>
            <a:off x="5841357" y="5172999"/>
            <a:ext cx="2912278" cy="1522413"/>
            <a:chOff x="2237" y="2668"/>
            <a:chExt cx="1975" cy="959"/>
          </a:xfrm>
        </p:grpSpPr>
        <p:sp>
          <p:nvSpPr>
            <p:cNvPr id="437" name="Google Shape;437;p40"/>
            <p:cNvSpPr/>
            <p:nvPr/>
          </p:nvSpPr>
          <p:spPr>
            <a:xfrm>
              <a:off x="2237" y="2687"/>
              <a:ext cx="1901" cy="940"/>
            </a:xfrm>
            <a:custGeom>
              <a:avLst/>
              <a:gdLst/>
              <a:ahLst/>
              <a:cxnLst/>
              <a:rect l="l" t="t" r="r" b="b"/>
              <a:pathLst>
                <a:path w="1901" h="940" extrusionOk="0">
                  <a:moveTo>
                    <a:pt x="1611" y="637"/>
                  </a:moveTo>
                  <a:lnTo>
                    <a:pt x="1561" y="662"/>
                  </a:lnTo>
                  <a:lnTo>
                    <a:pt x="1493" y="689"/>
                  </a:lnTo>
                  <a:lnTo>
                    <a:pt x="1419" y="714"/>
                  </a:lnTo>
                  <a:lnTo>
                    <a:pt x="1346" y="730"/>
                  </a:lnTo>
                  <a:lnTo>
                    <a:pt x="1267" y="738"/>
                  </a:lnTo>
                  <a:lnTo>
                    <a:pt x="1185" y="740"/>
                  </a:lnTo>
                  <a:lnTo>
                    <a:pt x="1103" y="736"/>
                  </a:lnTo>
                  <a:lnTo>
                    <a:pt x="1021" y="723"/>
                  </a:lnTo>
                  <a:lnTo>
                    <a:pt x="939" y="705"/>
                  </a:lnTo>
                  <a:lnTo>
                    <a:pt x="855" y="680"/>
                  </a:lnTo>
                  <a:lnTo>
                    <a:pt x="769" y="649"/>
                  </a:lnTo>
                  <a:lnTo>
                    <a:pt x="684" y="612"/>
                  </a:lnTo>
                  <a:lnTo>
                    <a:pt x="603" y="569"/>
                  </a:lnTo>
                  <a:lnTo>
                    <a:pt x="519" y="517"/>
                  </a:lnTo>
                  <a:lnTo>
                    <a:pt x="444" y="461"/>
                  </a:lnTo>
                  <a:lnTo>
                    <a:pt x="363" y="399"/>
                  </a:lnTo>
                  <a:lnTo>
                    <a:pt x="286" y="334"/>
                  </a:lnTo>
                  <a:lnTo>
                    <a:pt x="215" y="263"/>
                  </a:lnTo>
                  <a:lnTo>
                    <a:pt x="146" y="186"/>
                  </a:lnTo>
                  <a:lnTo>
                    <a:pt x="78" y="110"/>
                  </a:lnTo>
                  <a:lnTo>
                    <a:pt x="17" y="26"/>
                  </a:lnTo>
                  <a:lnTo>
                    <a:pt x="0" y="0"/>
                  </a:lnTo>
                  <a:lnTo>
                    <a:pt x="62" y="92"/>
                  </a:lnTo>
                  <a:lnTo>
                    <a:pt x="134" y="180"/>
                  </a:lnTo>
                  <a:lnTo>
                    <a:pt x="204" y="263"/>
                  </a:lnTo>
                  <a:lnTo>
                    <a:pt x="279" y="349"/>
                  </a:lnTo>
                  <a:lnTo>
                    <a:pt x="354" y="425"/>
                  </a:lnTo>
                  <a:lnTo>
                    <a:pt x="433" y="498"/>
                  </a:lnTo>
                  <a:lnTo>
                    <a:pt x="512" y="566"/>
                  </a:lnTo>
                  <a:lnTo>
                    <a:pt x="596" y="628"/>
                  </a:lnTo>
                  <a:lnTo>
                    <a:pt x="680" y="686"/>
                  </a:lnTo>
                  <a:lnTo>
                    <a:pt x="763" y="737"/>
                  </a:lnTo>
                  <a:lnTo>
                    <a:pt x="845" y="783"/>
                  </a:lnTo>
                  <a:lnTo>
                    <a:pt x="932" y="823"/>
                  </a:lnTo>
                  <a:lnTo>
                    <a:pt x="1016" y="857"/>
                  </a:lnTo>
                  <a:lnTo>
                    <a:pt x="1099" y="884"/>
                  </a:lnTo>
                  <a:lnTo>
                    <a:pt x="1180" y="904"/>
                  </a:lnTo>
                  <a:lnTo>
                    <a:pt x="1262" y="920"/>
                  </a:lnTo>
                  <a:lnTo>
                    <a:pt x="1342" y="926"/>
                  </a:lnTo>
                  <a:lnTo>
                    <a:pt x="1417" y="929"/>
                  </a:lnTo>
                  <a:lnTo>
                    <a:pt x="1494" y="923"/>
                  </a:lnTo>
                  <a:lnTo>
                    <a:pt x="1565" y="910"/>
                  </a:lnTo>
                  <a:lnTo>
                    <a:pt x="1633" y="890"/>
                  </a:lnTo>
                  <a:lnTo>
                    <a:pt x="1698" y="864"/>
                  </a:lnTo>
                  <a:lnTo>
                    <a:pt x="1745" y="845"/>
                  </a:lnTo>
                  <a:lnTo>
                    <a:pt x="1813" y="939"/>
                  </a:lnTo>
                  <a:lnTo>
                    <a:pt x="1900" y="595"/>
                  </a:lnTo>
                  <a:lnTo>
                    <a:pt x="1551" y="534"/>
                  </a:lnTo>
                  <a:lnTo>
                    <a:pt x="1611" y="637"/>
                  </a:lnTo>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438" name="Google Shape;438;p40"/>
            <p:cNvSpPr/>
            <p:nvPr/>
          </p:nvSpPr>
          <p:spPr>
            <a:xfrm>
              <a:off x="2310" y="2668"/>
              <a:ext cx="1902" cy="941"/>
            </a:xfrm>
            <a:custGeom>
              <a:avLst/>
              <a:gdLst/>
              <a:ahLst/>
              <a:cxnLst/>
              <a:rect l="l" t="t" r="r" b="b"/>
              <a:pathLst>
                <a:path w="1902" h="941" extrusionOk="0">
                  <a:moveTo>
                    <a:pt x="1613" y="637"/>
                  </a:moveTo>
                  <a:lnTo>
                    <a:pt x="1562" y="663"/>
                  </a:lnTo>
                  <a:lnTo>
                    <a:pt x="1491" y="691"/>
                  </a:lnTo>
                  <a:lnTo>
                    <a:pt x="1419" y="714"/>
                  </a:lnTo>
                  <a:lnTo>
                    <a:pt x="1348" y="729"/>
                  </a:lnTo>
                  <a:lnTo>
                    <a:pt x="1268" y="736"/>
                  </a:lnTo>
                  <a:lnTo>
                    <a:pt x="1186" y="741"/>
                  </a:lnTo>
                  <a:lnTo>
                    <a:pt x="1103" y="737"/>
                  </a:lnTo>
                  <a:lnTo>
                    <a:pt x="1022" y="724"/>
                  </a:lnTo>
                  <a:lnTo>
                    <a:pt x="940" y="705"/>
                  </a:lnTo>
                  <a:lnTo>
                    <a:pt x="855" y="680"/>
                  </a:lnTo>
                  <a:lnTo>
                    <a:pt x="769" y="649"/>
                  </a:lnTo>
                  <a:lnTo>
                    <a:pt x="685" y="612"/>
                  </a:lnTo>
                  <a:lnTo>
                    <a:pt x="602" y="568"/>
                  </a:lnTo>
                  <a:lnTo>
                    <a:pt x="520" y="518"/>
                  </a:lnTo>
                  <a:lnTo>
                    <a:pt x="442" y="463"/>
                  </a:lnTo>
                  <a:lnTo>
                    <a:pt x="363" y="401"/>
                  </a:lnTo>
                  <a:lnTo>
                    <a:pt x="287" y="334"/>
                  </a:lnTo>
                  <a:lnTo>
                    <a:pt x="217" y="261"/>
                  </a:lnTo>
                  <a:lnTo>
                    <a:pt x="146" y="186"/>
                  </a:lnTo>
                  <a:lnTo>
                    <a:pt x="78" y="110"/>
                  </a:lnTo>
                  <a:lnTo>
                    <a:pt x="17" y="27"/>
                  </a:lnTo>
                  <a:lnTo>
                    <a:pt x="0" y="0"/>
                  </a:lnTo>
                  <a:lnTo>
                    <a:pt x="63" y="93"/>
                  </a:lnTo>
                  <a:lnTo>
                    <a:pt x="135" y="181"/>
                  </a:lnTo>
                  <a:lnTo>
                    <a:pt x="205" y="265"/>
                  </a:lnTo>
                  <a:lnTo>
                    <a:pt x="278" y="348"/>
                  </a:lnTo>
                  <a:lnTo>
                    <a:pt x="357" y="424"/>
                  </a:lnTo>
                  <a:lnTo>
                    <a:pt x="434" y="496"/>
                  </a:lnTo>
                  <a:lnTo>
                    <a:pt x="514" y="565"/>
                  </a:lnTo>
                  <a:lnTo>
                    <a:pt x="597" y="627"/>
                  </a:lnTo>
                  <a:lnTo>
                    <a:pt x="679" y="687"/>
                  </a:lnTo>
                  <a:lnTo>
                    <a:pt x="763" y="737"/>
                  </a:lnTo>
                  <a:lnTo>
                    <a:pt x="846" y="784"/>
                  </a:lnTo>
                  <a:lnTo>
                    <a:pt x="933" y="823"/>
                  </a:lnTo>
                  <a:lnTo>
                    <a:pt x="1015" y="857"/>
                  </a:lnTo>
                  <a:lnTo>
                    <a:pt x="1102" y="885"/>
                  </a:lnTo>
                  <a:lnTo>
                    <a:pt x="1182" y="903"/>
                  </a:lnTo>
                  <a:lnTo>
                    <a:pt x="1262" y="919"/>
                  </a:lnTo>
                  <a:lnTo>
                    <a:pt x="1341" y="928"/>
                  </a:lnTo>
                  <a:lnTo>
                    <a:pt x="1416" y="929"/>
                  </a:lnTo>
                  <a:lnTo>
                    <a:pt x="1493" y="922"/>
                  </a:lnTo>
                  <a:lnTo>
                    <a:pt x="1563" y="911"/>
                  </a:lnTo>
                  <a:lnTo>
                    <a:pt x="1636" y="888"/>
                  </a:lnTo>
                  <a:lnTo>
                    <a:pt x="1697" y="864"/>
                  </a:lnTo>
                  <a:lnTo>
                    <a:pt x="1748" y="844"/>
                  </a:lnTo>
                  <a:lnTo>
                    <a:pt x="1815" y="940"/>
                  </a:lnTo>
                  <a:lnTo>
                    <a:pt x="1901" y="596"/>
                  </a:lnTo>
                  <a:lnTo>
                    <a:pt x="1551" y="534"/>
                  </a:lnTo>
                  <a:lnTo>
                    <a:pt x="1613" y="637"/>
                  </a:lnTo>
                </a:path>
              </a:pathLst>
            </a:custGeom>
            <a:solidFill>
              <a:srgbClr val="FF0000"/>
            </a:solidFill>
            <a:ln w="12700" cap="rnd"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grpSp>
        <p:nvGrpSpPr>
          <p:cNvPr id="439" name="Google Shape;439;p40"/>
          <p:cNvGrpSpPr/>
          <p:nvPr/>
        </p:nvGrpSpPr>
        <p:grpSpPr>
          <a:xfrm>
            <a:off x="6538028" y="1164521"/>
            <a:ext cx="2835275" cy="1355725"/>
            <a:chOff x="2019" y="945"/>
            <a:chExt cx="2010" cy="854"/>
          </a:xfrm>
        </p:grpSpPr>
        <p:sp>
          <p:nvSpPr>
            <p:cNvPr id="440" name="Google Shape;440;p40"/>
            <p:cNvSpPr/>
            <p:nvPr/>
          </p:nvSpPr>
          <p:spPr>
            <a:xfrm>
              <a:off x="2019" y="945"/>
              <a:ext cx="1937" cy="830"/>
            </a:xfrm>
            <a:custGeom>
              <a:avLst/>
              <a:gdLst/>
              <a:ahLst/>
              <a:cxnLst/>
              <a:rect l="l" t="t" r="r" b="b"/>
              <a:pathLst>
                <a:path w="1937" h="830" extrusionOk="0">
                  <a:moveTo>
                    <a:pt x="1651" y="306"/>
                  </a:moveTo>
                  <a:lnTo>
                    <a:pt x="1604" y="277"/>
                  </a:lnTo>
                  <a:lnTo>
                    <a:pt x="1537" y="246"/>
                  </a:lnTo>
                  <a:lnTo>
                    <a:pt x="1464" y="216"/>
                  </a:lnTo>
                  <a:lnTo>
                    <a:pt x="1394" y="195"/>
                  </a:lnTo>
                  <a:lnTo>
                    <a:pt x="1315" y="182"/>
                  </a:lnTo>
                  <a:lnTo>
                    <a:pt x="1233" y="174"/>
                  </a:lnTo>
                  <a:lnTo>
                    <a:pt x="1151" y="172"/>
                  </a:lnTo>
                  <a:lnTo>
                    <a:pt x="1069" y="179"/>
                  </a:lnTo>
                  <a:lnTo>
                    <a:pt x="985" y="192"/>
                  </a:lnTo>
                  <a:lnTo>
                    <a:pt x="900" y="210"/>
                  </a:lnTo>
                  <a:lnTo>
                    <a:pt x="812" y="236"/>
                  </a:lnTo>
                  <a:lnTo>
                    <a:pt x="725" y="267"/>
                  </a:lnTo>
                  <a:lnTo>
                    <a:pt x="641" y="305"/>
                  </a:lnTo>
                  <a:lnTo>
                    <a:pt x="553" y="350"/>
                  </a:lnTo>
                  <a:lnTo>
                    <a:pt x="474" y="400"/>
                  </a:lnTo>
                  <a:lnTo>
                    <a:pt x="389" y="456"/>
                  </a:lnTo>
                  <a:lnTo>
                    <a:pt x="309" y="516"/>
                  </a:lnTo>
                  <a:lnTo>
                    <a:pt x="233" y="583"/>
                  </a:lnTo>
                  <a:lnTo>
                    <a:pt x="159" y="655"/>
                  </a:lnTo>
                  <a:lnTo>
                    <a:pt x="85" y="726"/>
                  </a:lnTo>
                  <a:lnTo>
                    <a:pt x="18" y="805"/>
                  </a:lnTo>
                  <a:lnTo>
                    <a:pt x="0" y="829"/>
                  </a:lnTo>
                  <a:lnTo>
                    <a:pt x="68" y="741"/>
                  </a:lnTo>
                  <a:lnTo>
                    <a:pt x="146" y="660"/>
                  </a:lnTo>
                  <a:lnTo>
                    <a:pt x="222" y="581"/>
                  </a:lnTo>
                  <a:lnTo>
                    <a:pt x="302" y="501"/>
                  </a:lnTo>
                  <a:lnTo>
                    <a:pt x="382" y="431"/>
                  </a:lnTo>
                  <a:lnTo>
                    <a:pt x="467" y="363"/>
                  </a:lnTo>
                  <a:lnTo>
                    <a:pt x="549" y="300"/>
                  </a:lnTo>
                  <a:lnTo>
                    <a:pt x="638" y="244"/>
                  </a:lnTo>
                  <a:lnTo>
                    <a:pt x="726" y="193"/>
                  </a:lnTo>
                  <a:lnTo>
                    <a:pt x="813" y="147"/>
                  </a:lnTo>
                  <a:lnTo>
                    <a:pt x="898" y="107"/>
                  </a:lnTo>
                  <a:lnTo>
                    <a:pt x="987" y="74"/>
                  </a:lnTo>
                  <a:lnTo>
                    <a:pt x="1072" y="45"/>
                  </a:lnTo>
                  <a:lnTo>
                    <a:pt x="1158" y="24"/>
                  </a:lnTo>
                  <a:lnTo>
                    <a:pt x="1240" y="10"/>
                  </a:lnTo>
                  <a:lnTo>
                    <a:pt x="1323" y="0"/>
                  </a:lnTo>
                  <a:lnTo>
                    <a:pt x="1403" y="0"/>
                  </a:lnTo>
                  <a:lnTo>
                    <a:pt x="1478" y="1"/>
                  </a:lnTo>
                  <a:lnTo>
                    <a:pt x="1554" y="13"/>
                  </a:lnTo>
                  <a:lnTo>
                    <a:pt x="1625" y="31"/>
                  </a:lnTo>
                  <a:lnTo>
                    <a:pt x="1690" y="56"/>
                  </a:lnTo>
                  <a:lnTo>
                    <a:pt x="1753" y="86"/>
                  </a:lnTo>
                  <a:lnTo>
                    <a:pt x="1800" y="108"/>
                  </a:lnTo>
                  <a:lnTo>
                    <a:pt x="1874" y="19"/>
                  </a:lnTo>
                  <a:lnTo>
                    <a:pt x="1936" y="369"/>
                  </a:lnTo>
                  <a:lnTo>
                    <a:pt x="1584" y="405"/>
                  </a:lnTo>
                  <a:lnTo>
                    <a:pt x="1651" y="306"/>
                  </a:lnTo>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sp>
          <p:nvSpPr>
            <p:cNvPr id="441" name="Google Shape;441;p40"/>
            <p:cNvSpPr/>
            <p:nvPr/>
          </p:nvSpPr>
          <p:spPr>
            <a:xfrm>
              <a:off x="2090" y="966"/>
              <a:ext cx="1939" cy="833"/>
            </a:xfrm>
            <a:custGeom>
              <a:avLst/>
              <a:gdLst/>
              <a:ahLst/>
              <a:cxnLst/>
              <a:rect l="l" t="t" r="r" b="b"/>
              <a:pathLst>
                <a:path w="1939" h="833" extrusionOk="0">
                  <a:moveTo>
                    <a:pt x="1654" y="310"/>
                  </a:moveTo>
                  <a:lnTo>
                    <a:pt x="1604" y="280"/>
                  </a:lnTo>
                  <a:lnTo>
                    <a:pt x="1536" y="247"/>
                  </a:lnTo>
                  <a:lnTo>
                    <a:pt x="1465" y="219"/>
                  </a:lnTo>
                  <a:lnTo>
                    <a:pt x="1395" y="199"/>
                  </a:lnTo>
                  <a:lnTo>
                    <a:pt x="1316" y="187"/>
                  </a:lnTo>
                  <a:lnTo>
                    <a:pt x="1235" y="176"/>
                  </a:lnTo>
                  <a:lnTo>
                    <a:pt x="1153" y="174"/>
                  </a:lnTo>
                  <a:lnTo>
                    <a:pt x="1071" y="181"/>
                  </a:lnTo>
                  <a:lnTo>
                    <a:pt x="987" y="194"/>
                  </a:lnTo>
                  <a:lnTo>
                    <a:pt x="900" y="213"/>
                  </a:lnTo>
                  <a:lnTo>
                    <a:pt x="813" y="240"/>
                  </a:lnTo>
                  <a:lnTo>
                    <a:pt x="726" y="270"/>
                  </a:lnTo>
                  <a:lnTo>
                    <a:pt x="641" y="308"/>
                  </a:lnTo>
                  <a:lnTo>
                    <a:pt x="555" y="352"/>
                  </a:lnTo>
                  <a:lnTo>
                    <a:pt x="473" y="402"/>
                  </a:lnTo>
                  <a:lnTo>
                    <a:pt x="390" y="458"/>
                  </a:lnTo>
                  <a:lnTo>
                    <a:pt x="310" y="519"/>
                  </a:lnTo>
                  <a:lnTo>
                    <a:pt x="235" y="587"/>
                  </a:lnTo>
                  <a:lnTo>
                    <a:pt x="159" y="657"/>
                  </a:lnTo>
                  <a:lnTo>
                    <a:pt x="86" y="729"/>
                  </a:lnTo>
                  <a:lnTo>
                    <a:pt x="19" y="807"/>
                  </a:lnTo>
                  <a:lnTo>
                    <a:pt x="0" y="832"/>
                  </a:lnTo>
                  <a:lnTo>
                    <a:pt x="69" y="744"/>
                  </a:lnTo>
                  <a:lnTo>
                    <a:pt x="147" y="662"/>
                  </a:lnTo>
                  <a:lnTo>
                    <a:pt x="223" y="582"/>
                  </a:lnTo>
                  <a:lnTo>
                    <a:pt x="302" y="505"/>
                  </a:lnTo>
                  <a:lnTo>
                    <a:pt x="385" y="435"/>
                  </a:lnTo>
                  <a:lnTo>
                    <a:pt x="467" y="367"/>
                  </a:lnTo>
                  <a:lnTo>
                    <a:pt x="552" y="305"/>
                  </a:lnTo>
                  <a:lnTo>
                    <a:pt x="639" y="249"/>
                  </a:lnTo>
                  <a:lnTo>
                    <a:pt x="726" y="195"/>
                  </a:lnTo>
                  <a:lnTo>
                    <a:pt x="813" y="151"/>
                  </a:lnTo>
                  <a:lnTo>
                    <a:pt x="899" y="110"/>
                  </a:lnTo>
                  <a:lnTo>
                    <a:pt x="988" y="77"/>
                  </a:lnTo>
                  <a:lnTo>
                    <a:pt x="1073" y="49"/>
                  </a:lnTo>
                  <a:lnTo>
                    <a:pt x="1160" y="27"/>
                  </a:lnTo>
                  <a:lnTo>
                    <a:pt x="1242" y="14"/>
                  </a:lnTo>
                  <a:lnTo>
                    <a:pt x="1323" y="4"/>
                  </a:lnTo>
                  <a:lnTo>
                    <a:pt x="1402" y="0"/>
                  </a:lnTo>
                  <a:lnTo>
                    <a:pt x="1478" y="5"/>
                  </a:lnTo>
                  <a:lnTo>
                    <a:pt x="1554" y="17"/>
                  </a:lnTo>
                  <a:lnTo>
                    <a:pt x="1623" y="33"/>
                  </a:lnTo>
                  <a:lnTo>
                    <a:pt x="1694" y="61"/>
                  </a:lnTo>
                  <a:lnTo>
                    <a:pt x="1754" y="89"/>
                  </a:lnTo>
                  <a:lnTo>
                    <a:pt x="1803" y="112"/>
                  </a:lnTo>
                  <a:lnTo>
                    <a:pt x="1876" y="22"/>
                  </a:lnTo>
                  <a:lnTo>
                    <a:pt x="1938" y="371"/>
                  </a:lnTo>
                  <a:lnTo>
                    <a:pt x="1585" y="408"/>
                  </a:lnTo>
                  <a:lnTo>
                    <a:pt x="1654" y="310"/>
                  </a:lnTo>
                </a:path>
              </a:pathLst>
            </a:custGeom>
            <a:solidFill>
              <a:srgbClr val="FF0000"/>
            </a:solidFill>
            <a:ln w="12700" cap="rnd" cmpd="sng">
              <a:solidFill>
                <a:srgbClr val="0000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grpSp>
      <p:sp>
        <p:nvSpPr>
          <p:cNvPr id="442" name="Google Shape;442;p40"/>
          <p:cNvSpPr txBox="1">
            <a:spLocks noGrp="1"/>
          </p:cNvSpPr>
          <p:nvPr>
            <p:ph type="title"/>
          </p:nvPr>
        </p:nvSpPr>
        <p:spPr>
          <a:xfrm>
            <a:off x="542441" y="2170774"/>
            <a:ext cx="3874575"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6000"/>
              <a:buFont typeface="Open Sans"/>
              <a:buNone/>
            </a:pPr>
            <a:r>
              <a:rPr lang="hi-IN" sz="6000" b="1" u="sng"/>
              <a:t>निष्कर्ष</a:t>
            </a:r>
            <a:endParaRPr sz="6000" b="1" u="sng">
              <a:solidFill>
                <a:srgbClr val="FF0000"/>
              </a:solidFill>
            </a:endParaRPr>
          </a:p>
        </p:txBody>
      </p:sp>
      <p:sp>
        <p:nvSpPr>
          <p:cNvPr id="443" name="Google Shape;443;p40"/>
          <p:cNvSpPr txBox="1">
            <a:spLocks noGrp="1"/>
          </p:cNvSpPr>
          <p:nvPr>
            <p:ph type="body" idx="1"/>
          </p:nvPr>
        </p:nvSpPr>
        <p:spPr>
          <a:xfrm>
            <a:off x="5368726" y="2636859"/>
            <a:ext cx="3197225" cy="1543050"/>
          </a:xfrm>
          <a:prstGeom prst="rect">
            <a:avLst/>
          </a:prstGeom>
          <a:solidFill>
            <a:schemeClr val="lt1"/>
          </a:solid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ct val="100000"/>
              <a:buNone/>
            </a:pPr>
            <a:r>
              <a:rPr lang="hi-IN"/>
              <a:t>प्रभावी आपदा प्रबंधन के लिए तैयारी महत्वपूर्ण है</a:t>
            </a:r>
            <a:endParaRPr b="1"/>
          </a:p>
        </p:txBody>
      </p:sp>
      <p:sp>
        <p:nvSpPr>
          <p:cNvPr id="444" name="Google Shape;444;p40"/>
          <p:cNvSpPr txBox="1">
            <a:spLocks noGrp="1"/>
          </p:cNvSpPr>
          <p:nvPr>
            <p:ph type="body" idx="2"/>
          </p:nvPr>
        </p:nvSpPr>
        <p:spPr>
          <a:xfrm>
            <a:off x="9008279" y="1983128"/>
            <a:ext cx="2976414" cy="4336468"/>
          </a:xfrm>
          <a:prstGeom prst="rect">
            <a:avLst/>
          </a:prstGeom>
          <a:solidFill>
            <a:schemeClr val="lt1"/>
          </a:solidFill>
          <a:ln>
            <a:noFill/>
          </a:ln>
        </p:spPr>
        <p:txBody>
          <a:bodyPr spcFirstLastPara="1" wrap="square" lIns="91425" tIns="45700" rIns="91425" bIns="45700" anchor="t" anchorCtr="0">
            <a:noAutofit/>
          </a:bodyPr>
          <a:lstStyle/>
          <a:p>
            <a:pPr marL="228600" lvl="0" indent="-228600" algn="l" rtl="0">
              <a:lnSpc>
                <a:spcPct val="170000"/>
              </a:lnSpc>
              <a:spcBef>
                <a:spcPts val="0"/>
              </a:spcBef>
              <a:spcAft>
                <a:spcPts val="0"/>
              </a:spcAft>
              <a:buClr>
                <a:schemeClr val="dk1"/>
              </a:buClr>
              <a:buSzPts val="2800"/>
              <a:buChar char="•"/>
            </a:pPr>
            <a:r>
              <a:rPr lang="hi-IN" sz="2800"/>
              <a:t>जागरूकता</a:t>
            </a:r>
            <a:endParaRPr sz="2800"/>
          </a:p>
          <a:p>
            <a:pPr marL="228600" lvl="0" indent="-228600" algn="l" rtl="0">
              <a:lnSpc>
                <a:spcPct val="170000"/>
              </a:lnSpc>
              <a:spcBef>
                <a:spcPts val="420"/>
              </a:spcBef>
              <a:spcAft>
                <a:spcPts val="0"/>
              </a:spcAft>
              <a:buClr>
                <a:schemeClr val="dk1"/>
              </a:buClr>
              <a:buSzPts val="2800"/>
              <a:buChar char="•"/>
            </a:pPr>
            <a:r>
              <a:rPr lang="hi-IN" sz="2800"/>
              <a:t>प्रशिक्षण</a:t>
            </a:r>
            <a:endParaRPr sz="2800"/>
          </a:p>
          <a:p>
            <a:pPr marL="228600" lvl="0" indent="-228600" algn="l" rtl="0">
              <a:lnSpc>
                <a:spcPct val="170000"/>
              </a:lnSpc>
              <a:spcBef>
                <a:spcPts val="420"/>
              </a:spcBef>
              <a:spcAft>
                <a:spcPts val="0"/>
              </a:spcAft>
              <a:buClr>
                <a:schemeClr val="dk1"/>
              </a:buClr>
              <a:buSzPts val="2800"/>
              <a:buChar char="•"/>
            </a:pPr>
            <a:r>
              <a:rPr lang="hi-IN" sz="2800"/>
              <a:t> संसाधन </a:t>
            </a:r>
            <a:endParaRPr sz="2800"/>
          </a:p>
          <a:p>
            <a:pPr marL="228600" lvl="0" indent="-228600" algn="l" rtl="0">
              <a:lnSpc>
                <a:spcPct val="170000"/>
              </a:lnSpc>
              <a:spcBef>
                <a:spcPts val="420"/>
              </a:spcBef>
              <a:spcAft>
                <a:spcPts val="0"/>
              </a:spcAft>
              <a:buClr>
                <a:schemeClr val="dk1"/>
              </a:buClr>
              <a:buSzPts val="2800"/>
              <a:buChar char="•"/>
            </a:pPr>
            <a:r>
              <a:rPr lang="hi-IN" sz="2800"/>
              <a:t>योजना </a:t>
            </a:r>
            <a:endParaRPr sz="2800"/>
          </a:p>
          <a:p>
            <a:pPr marL="228600" lvl="0" indent="-228600" algn="l" rtl="0">
              <a:lnSpc>
                <a:spcPct val="170000"/>
              </a:lnSpc>
              <a:spcBef>
                <a:spcPts val="420"/>
              </a:spcBef>
              <a:spcAft>
                <a:spcPts val="0"/>
              </a:spcAft>
              <a:buClr>
                <a:schemeClr val="dk1"/>
              </a:buClr>
              <a:buSzPts val="2800"/>
              <a:buChar char="•"/>
            </a:pPr>
            <a:r>
              <a:rPr lang="hi-IN" sz="2800"/>
              <a:t>अभ्यास</a:t>
            </a:r>
            <a:endParaRPr/>
          </a:p>
        </p:txBody>
      </p:sp>
      <p:pic>
        <p:nvPicPr>
          <p:cNvPr id="445" name="Google Shape;445;p40" descr="A logo with text on it&#10;&#10;AI-generated content may be incorrect."/>
          <p:cNvPicPr preferRelativeResize="0"/>
          <p:nvPr/>
        </p:nvPicPr>
        <p:blipFill rotWithShape="1">
          <a:blip r:embed="rId3">
            <a:alphaModFix/>
          </a:blip>
          <a:srcRect/>
          <a:stretch/>
        </p:blipFill>
        <p:spPr>
          <a:xfrm>
            <a:off x="210096" y="84081"/>
            <a:ext cx="1047823" cy="936104"/>
          </a:xfrm>
          <a:prstGeom prst="rect">
            <a:avLst/>
          </a:prstGeom>
          <a:noFill/>
          <a:ln>
            <a:noFill/>
          </a:ln>
        </p:spPr>
      </p:pic>
      <p:pic>
        <p:nvPicPr>
          <p:cNvPr id="446" name="Google Shape;446;p40" descr="C:\Users\Acer\Downloads\WhatsApp Image 2025-09-04 at 17.24.38 (3).jpeg"/>
          <p:cNvPicPr preferRelativeResize="0"/>
          <p:nvPr/>
        </p:nvPicPr>
        <p:blipFill rotWithShape="1">
          <a:blip r:embed="rId4">
            <a:alphaModFix/>
          </a:blip>
          <a:srcRect/>
          <a:stretch/>
        </p:blipFill>
        <p:spPr>
          <a:xfrm>
            <a:off x="11008322" y="90653"/>
            <a:ext cx="1080120" cy="1001540"/>
          </a:xfrm>
          <a:prstGeom prst="rect">
            <a:avLst/>
          </a:prstGeom>
          <a:noFill/>
          <a:ln>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3">
                                            <p:txEl>
                                              <p:pRg st="0" end="0"/>
                                            </p:txEl>
                                          </p:spTgt>
                                        </p:tgtEl>
                                        <p:attrNameLst>
                                          <p:attrName>style.visibility</p:attrName>
                                        </p:attrNameLst>
                                      </p:cBhvr>
                                      <p:to>
                                        <p:strVal val="visible"/>
                                      </p:to>
                                    </p:set>
                                    <p:animEffect transition="in" filter="fade">
                                      <p:cBhvr>
                                        <p:cTn id="7" dur="2000"/>
                                        <p:tgtEl>
                                          <p:spTgt spid="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9"/>
                                        </p:tgtEl>
                                        <p:attrNameLst>
                                          <p:attrName>style.visibility</p:attrName>
                                        </p:attrNameLst>
                                      </p:cBhvr>
                                      <p:to>
                                        <p:strVal val="visible"/>
                                      </p:to>
                                    </p:set>
                                    <p:animEffect transition="in" filter="fade">
                                      <p:cBhvr>
                                        <p:cTn id="12" dur="2000"/>
                                        <p:tgtEl>
                                          <p:spTgt spid="439"/>
                                        </p:tgtEl>
                                      </p:cBhvr>
                                    </p:animEffect>
                                  </p:childTnLst>
                                </p:cTn>
                              </p:par>
                              <p:par>
                                <p:cTn id="13" presetID="10" presetClass="entr" presetSubtype="0" fill="hold" nodeType="withEffect">
                                  <p:stCondLst>
                                    <p:cond delay="0"/>
                                  </p:stCondLst>
                                  <p:childTnLst>
                                    <p:set>
                                      <p:cBhvr>
                                        <p:cTn id="14" dur="1" fill="hold">
                                          <p:stCondLst>
                                            <p:cond delay="0"/>
                                          </p:stCondLst>
                                        </p:cTn>
                                        <p:tgtEl>
                                          <p:spTgt spid="436"/>
                                        </p:tgtEl>
                                        <p:attrNameLst>
                                          <p:attrName>style.visibility</p:attrName>
                                        </p:attrNameLst>
                                      </p:cBhvr>
                                      <p:to>
                                        <p:strVal val="visible"/>
                                      </p:to>
                                    </p:set>
                                    <p:animEffect transition="in" filter="fade">
                                      <p:cBhvr>
                                        <p:cTn id="15" dur="2000"/>
                                        <p:tgtEl>
                                          <p:spTgt spid="43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44">
                                            <p:txEl>
                                              <p:pRg st="0" end="0"/>
                                            </p:txEl>
                                          </p:spTgt>
                                        </p:tgtEl>
                                        <p:attrNameLst>
                                          <p:attrName>style.visibility</p:attrName>
                                        </p:attrNameLst>
                                      </p:cBhvr>
                                      <p:to>
                                        <p:strVal val="visible"/>
                                      </p:to>
                                    </p:set>
                                    <p:animEffect transition="in" filter="fade">
                                      <p:cBhvr>
                                        <p:cTn id="20" dur="2000"/>
                                        <p:tgtEl>
                                          <p:spTgt spid="44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44">
                                            <p:txEl>
                                              <p:pRg st="1" end="1"/>
                                            </p:txEl>
                                          </p:spTgt>
                                        </p:tgtEl>
                                        <p:attrNameLst>
                                          <p:attrName>style.visibility</p:attrName>
                                        </p:attrNameLst>
                                      </p:cBhvr>
                                      <p:to>
                                        <p:strVal val="visible"/>
                                      </p:to>
                                    </p:set>
                                    <p:animEffect transition="in" filter="fade">
                                      <p:cBhvr>
                                        <p:cTn id="25" dur="2000"/>
                                        <p:tgtEl>
                                          <p:spTgt spid="44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44">
                                            <p:txEl>
                                              <p:pRg st="2" end="2"/>
                                            </p:txEl>
                                          </p:spTgt>
                                        </p:tgtEl>
                                        <p:attrNameLst>
                                          <p:attrName>style.visibility</p:attrName>
                                        </p:attrNameLst>
                                      </p:cBhvr>
                                      <p:to>
                                        <p:strVal val="visible"/>
                                      </p:to>
                                    </p:set>
                                    <p:animEffect transition="in" filter="fade">
                                      <p:cBhvr>
                                        <p:cTn id="30" dur="2000"/>
                                        <p:tgtEl>
                                          <p:spTgt spid="44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44">
                                            <p:txEl>
                                              <p:pRg st="3" end="3"/>
                                            </p:txEl>
                                          </p:spTgt>
                                        </p:tgtEl>
                                        <p:attrNameLst>
                                          <p:attrName>style.visibility</p:attrName>
                                        </p:attrNameLst>
                                      </p:cBhvr>
                                      <p:to>
                                        <p:strVal val="visible"/>
                                      </p:to>
                                    </p:set>
                                    <p:animEffect transition="in" filter="fade">
                                      <p:cBhvr>
                                        <p:cTn id="35" dur="2000"/>
                                        <p:tgtEl>
                                          <p:spTgt spid="444">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44">
                                            <p:txEl>
                                              <p:pRg st="4" end="4"/>
                                            </p:txEl>
                                          </p:spTgt>
                                        </p:tgtEl>
                                        <p:attrNameLst>
                                          <p:attrName>style.visibility</p:attrName>
                                        </p:attrNameLst>
                                      </p:cBhvr>
                                      <p:to>
                                        <p:strVal val="visible"/>
                                      </p:to>
                                    </p:set>
                                    <p:animEffect transition="in" filter="fade">
                                      <p:cBhvr>
                                        <p:cTn id="40" dur="2000"/>
                                        <p:tgtEl>
                                          <p:spTgt spid="44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pic>
        <p:nvPicPr>
          <p:cNvPr id="451" name="Google Shape;451;p41" descr="A logo with text on it&#10;&#10;AI-generated content may be incorrect."/>
          <p:cNvPicPr preferRelativeResize="0"/>
          <p:nvPr/>
        </p:nvPicPr>
        <p:blipFill rotWithShape="1">
          <a:blip r:embed="rId3">
            <a:alphaModFix/>
          </a:blip>
          <a:srcRect/>
          <a:stretch/>
        </p:blipFill>
        <p:spPr>
          <a:xfrm>
            <a:off x="210096" y="84081"/>
            <a:ext cx="1047823" cy="936104"/>
          </a:xfrm>
          <a:prstGeom prst="rect">
            <a:avLst/>
          </a:prstGeom>
          <a:noFill/>
          <a:ln>
            <a:noFill/>
          </a:ln>
        </p:spPr>
      </p:pic>
      <p:pic>
        <p:nvPicPr>
          <p:cNvPr id="452" name="Google Shape;452;p41" descr="C:\Users\Acer\Downloads\WhatsApp Image 2025-09-04 at 17.24.38 (3).jpeg"/>
          <p:cNvPicPr preferRelativeResize="0"/>
          <p:nvPr/>
        </p:nvPicPr>
        <p:blipFill rotWithShape="1">
          <a:blip r:embed="rId4">
            <a:alphaModFix/>
          </a:blip>
          <a:srcRect/>
          <a:stretch/>
        </p:blipFill>
        <p:spPr>
          <a:xfrm>
            <a:off x="11008322" y="90653"/>
            <a:ext cx="1080120" cy="1001540"/>
          </a:xfrm>
          <a:prstGeom prst="rect">
            <a:avLst/>
          </a:prstGeom>
          <a:noFill/>
          <a:ln>
            <a:noFill/>
          </a:ln>
        </p:spPr>
      </p:pic>
      <p:sp>
        <p:nvSpPr>
          <p:cNvPr id="453" name="Google Shape;453;p41"/>
          <p:cNvSpPr txBox="1"/>
          <p:nvPr/>
        </p:nvSpPr>
        <p:spPr>
          <a:xfrm>
            <a:off x="3054147" y="2743394"/>
            <a:ext cx="5544274"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hi-IN" sz="8000" b="1" u="sng">
                <a:solidFill>
                  <a:schemeClr val="dk1"/>
                </a:solidFill>
                <a:latin typeface="Calibri"/>
                <a:ea typeface="Calibri"/>
                <a:cs typeface="Calibri"/>
                <a:sym typeface="Calibri"/>
              </a:rPr>
              <a:t>धन्यवा</a:t>
            </a:r>
            <a:r>
              <a:rPr lang="hi-IN" sz="8000">
                <a:solidFill>
                  <a:schemeClr val="dk1"/>
                </a:solidFill>
                <a:latin typeface="Calibri"/>
                <a:ea typeface="Calibri"/>
                <a:cs typeface="Calibri"/>
                <a:sym typeface="Calibri"/>
              </a:rPr>
              <a:t>द</a:t>
            </a:r>
            <a:endParaRPr sz="8000" b="1">
              <a:solidFill>
                <a:srgbClr val="FF0000"/>
              </a:solidFill>
              <a:latin typeface="Open Sans"/>
              <a:ea typeface="Open Sans"/>
              <a:cs typeface="Open Sans"/>
              <a:sym typeface="Open Sans"/>
            </a:endParaRPr>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5"/>
          <p:cNvSpPr txBox="1"/>
          <p:nvPr/>
        </p:nvSpPr>
        <p:spPr>
          <a:xfrm>
            <a:off x="5078027" y="1103482"/>
            <a:ext cx="7113973" cy="5416868"/>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2400"/>
              <a:buFont typeface="Arial"/>
              <a:buChar char="•"/>
            </a:pPr>
            <a:r>
              <a:rPr lang="hi-IN" sz="2400" dirty="0">
                <a:solidFill>
                  <a:schemeClr val="dk1"/>
                </a:solidFill>
                <a:latin typeface="Calibri"/>
                <a:ea typeface="Calibri"/>
                <a:cs typeface="Calibri"/>
                <a:sym typeface="Calibri"/>
              </a:rPr>
              <a:t>राष्ट्रीय आपदा प्रतिक्रिया बल (एनडीआरएफ) की स्थापना आपदा प्रबंधन अधिनियम, 2005 के अधिनियमन के बाद 19 जनवरी 2006 को की गई थी। इसकी स्थापना के बाद से, इसकी आरंभिक 8 बटालियनों से बढ़कर आज 16 बटालियन हो गई हैं।</a:t>
            </a:r>
            <a:endParaRPr sz="2400" dirty="0">
              <a:solidFill>
                <a:schemeClr val="dk1"/>
              </a:solidFill>
              <a:latin typeface="Calibri"/>
              <a:ea typeface="Calibri"/>
              <a:cs typeface="Calibri"/>
              <a:sym typeface="Calibri"/>
            </a:endParaRPr>
          </a:p>
          <a:p>
            <a:pPr marL="457200" marR="0" lvl="0" indent="-457200" algn="just" rtl="0">
              <a:spcBef>
                <a:spcPts val="1200"/>
              </a:spcBef>
              <a:spcAft>
                <a:spcPts val="0"/>
              </a:spcAft>
              <a:buClr>
                <a:schemeClr val="dk1"/>
              </a:buClr>
              <a:buSzPts val="2400"/>
              <a:buFont typeface="Arial"/>
              <a:buChar char="•"/>
            </a:pPr>
            <a:r>
              <a:rPr lang="hi-IN" sz="2400" dirty="0">
                <a:solidFill>
                  <a:schemeClr val="dk1"/>
                </a:solidFill>
                <a:latin typeface="Calibri"/>
                <a:ea typeface="Calibri"/>
                <a:cs typeface="Calibri"/>
                <a:sym typeface="Calibri"/>
              </a:rPr>
              <a:t>वर्तमान में, इसकी उपस्थिति 28 क्षेत्रीय प्रतिक्रिया केंद्रों (आरआरसी) और 24 सामरिक पूर्व-स्थिति निर्धारण स्थानों (टीपीएल) सहित 68 स्थानों पर है। एनडीआरएफ की प्रत्येक बटालियन में 18 विशिष्ट खोज और बचाव (एसएआर) दल होते हैं जो आत्मनिर्भर होते हैं और जिनमें इंजीनियर, तकनीशियन, इलेक्ट्रीशियन, डॉग स्क्वॉड और चिकित्सा/अर्ध-चिकित्सा कर्मी जैसे विशेषज्ञ होते हैं। बल की स्वीकृत संख्या 18,556 है।</a:t>
            </a:r>
            <a:endParaRPr sz="2400" dirty="0">
              <a:solidFill>
                <a:schemeClr val="dk1"/>
              </a:solidFill>
              <a:latin typeface="Open Sans"/>
              <a:ea typeface="Open Sans"/>
              <a:cs typeface="Open Sans"/>
              <a:sym typeface="Open Sans"/>
            </a:endParaRPr>
          </a:p>
        </p:txBody>
      </p:sp>
      <p:sp>
        <p:nvSpPr>
          <p:cNvPr id="109" name="Google Shape;109;p15"/>
          <p:cNvSpPr txBox="1"/>
          <p:nvPr/>
        </p:nvSpPr>
        <p:spPr>
          <a:xfrm>
            <a:off x="636684" y="2862708"/>
            <a:ext cx="4261281" cy="1260390"/>
          </a:xfrm>
          <a:prstGeom prst="rect">
            <a:avLst/>
          </a:pr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000"/>
              <a:buFont typeface="Calibri"/>
              <a:buNone/>
            </a:pPr>
            <a:r>
              <a:rPr lang="hi-IN" sz="4000" b="1" i="1" u="sng">
                <a:solidFill>
                  <a:schemeClr val="dk1"/>
                </a:solidFill>
                <a:latin typeface="Calibri"/>
                <a:ea typeface="Calibri"/>
                <a:cs typeface="Calibri"/>
                <a:sym typeface="Calibri"/>
              </a:rPr>
              <a:t>एनडीआरएफ का गठन</a:t>
            </a:r>
            <a:endParaRPr sz="4000" b="1" i="1" u="sng">
              <a:solidFill>
                <a:schemeClr val="lt1"/>
              </a:solidFill>
              <a:latin typeface="Open Sans"/>
              <a:ea typeface="Open Sans"/>
              <a:cs typeface="Open Sans"/>
              <a:sym typeface="Open Sans"/>
            </a:endParaRPr>
          </a:p>
        </p:txBody>
      </p:sp>
      <p:pic>
        <p:nvPicPr>
          <p:cNvPr id="110" name="Google Shape;110;p15" descr="A logo with text on it&#10;&#10;AI-generated content may be incorrect."/>
          <p:cNvPicPr preferRelativeResize="0"/>
          <p:nvPr/>
        </p:nvPicPr>
        <p:blipFill rotWithShape="1">
          <a:blip r:embed="rId3">
            <a:alphaModFix/>
          </a:blip>
          <a:srcRect/>
          <a:stretch/>
        </p:blipFill>
        <p:spPr>
          <a:xfrm>
            <a:off x="210096" y="95370"/>
            <a:ext cx="1047823" cy="936104"/>
          </a:xfrm>
          <a:prstGeom prst="rect">
            <a:avLst/>
          </a:prstGeom>
          <a:noFill/>
          <a:ln>
            <a:noFill/>
          </a:ln>
        </p:spPr>
      </p:pic>
      <p:pic>
        <p:nvPicPr>
          <p:cNvPr id="111" name="Google Shape;111;p15" descr="C:\Users\Acer\Downloads\WhatsApp Image 2025-09-04 at 17.24.38 (3).jpeg"/>
          <p:cNvPicPr preferRelativeResize="0"/>
          <p:nvPr/>
        </p:nvPicPr>
        <p:blipFill rotWithShape="1">
          <a:blip r:embed="rId4">
            <a:alphaModFix/>
          </a:blip>
          <a:srcRect/>
          <a:stretch/>
        </p:blipFill>
        <p:spPr>
          <a:xfrm>
            <a:off x="11008322" y="101942"/>
            <a:ext cx="1080120" cy="100154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6"/>
          <p:cNvSpPr txBox="1"/>
          <p:nvPr/>
        </p:nvSpPr>
        <p:spPr>
          <a:xfrm>
            <a:off x="5139762" y="1466461"/>
            <a:ext cx="7052238" cy="507831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hi-IN" sz="2400">
                <a:solidFill>
                  <a:schemeClr val="dk1"/>
                </a:solidFill>
                <a:latin typeface="Calibri"/>
                <a:ea typeface="Calibri"/>
                <a:cs typeface="Calibri"/>
                <a:sym typeface="Calibri"/>
              </a:rPr>
              <a:t>अपनी स्थापना के बाद से एनडीआरएफ ने 12,000 से अधिक ऑपरेशन चलाए हैं, 1,58,000 से अधिक लोगों को बचाया है और विभिन्न आपदाओं के दौरान 8.5 लाख से अधिक लोगों को सुरक्षित स्थानों पर पहुंचाया है।</a:t>
            </a:r>
            <a:endParaRPr sz="2400">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r>
              <a:rPr lang="hi-IN" sz="2400">
                <a:solidFill>
                  <a:schemeClr val="dk1"/>
                </a:solidFill>
                <a:latin typeface="Calibri"/>
                <a:ea typeface="Calibri"/>
                <a:cs typeface="Calibri"/>
                <a:sym typeface="Calibri"/>
              </a:rPr>
              <a:t>इसने 13,000 से अधिक सामुदायिक जागरूकता कार्यक्रम (CAPs) और लगभग 8000 स्कूल सुरक्षा कार्यक्रम (SSPs) भी आयोजित किए हैं, जिनसे 93 लाख से अधिक छात्र और वयस्क लाभान्वित हुए हैं।</a:t>
            </a:r>
            <a:endParaRPr sz="2400">
              <a:solidFill>
                <a:schemeClr val="dk1"/>
              </a:solidFill>
              <a:latin typeface="Open Sans"/>
              <a:ea typeface="Open Sans"/>
              <a:cs typeface="Open Sans"/>
              <a:sym typeface="Open Sans"/>
            </a:endParaRPr>
          </a:p>
        </p:txBody>
      </p:sp>
      <p:sp>
        <p:nvSpPr>
          <p:cNvPr id="118" name="Google Shape;118;p16"/>
          <p:cNvSpPr txBox="1"/>
          <p:nvPr/>
        </p:nvSpPr>
        <p:spPr>
          <a:xfrm>
            <a:off x="545134" y="2939328"/>
            <a:ext cx="4035744" cy="1143000"/>
          </a:xfrm>
          <a:prstGeom prst="rect">
            <a:avLst/>
          </a:prstGeom>
          <a:solidFill>
            <a:srgbClr val="54813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000"/>
              <a:buFont typeface="Calibri"/>
              <a:buNone/>
            </a:pPr>
            <a:r>
              <a:rPr lang="hi-IN" sz="4000" b="1" u="sng">
                <a:solidFill>
                  <a:schemeClr val="dk1"/>
                </a:solidFill>
                <a:latin typeface="Calibri"/>
                <a:ea typeface="Calibri"/>
                <a:cs typeface="Calibri"/>
                <a:sym typeface="Calibri"/>
              </a:rPr>
              <a:t>एनडीआरएफ का गठन</a:t>
            </a:r>
            <a:endParaRPr sz="4000" b="1" u="sng">
              <a:solidFill>
                <a:schemeClr val="lt1"/>
              </a:solidFill>
              <a:latin typeface="Open Sans"/>
              <a:ea typeface="Open Sans"/>
              <a:cs typeface="Open Sans"/>
              <a:sym typeface="Open Sans"/>
            </a:endParaRPr>
          </a:p>
        </p:txBody>
      </p:sp>
      <p:pic>
        <p:nvPicPr>
          <p:cNvPr id="119" name="Google Shape;119;p16" descr="A logo with text on it&#10;&#10;AI-generated content may be incorrect."/>
          <p:cNvPicPr preferRelativeResize="0"/>
          <p:nvPr/>
        </p:nvPicPr>
        <p:blipFill rotWithShape="1">
          <a:blip r:embed="rId3">
            <a:alphaModFix/>
          </a:blip>
          <a:srcRect/>
          <a:stretch/>
        </p:blipFill>
        <p:spPr>
          <a:xfrm>
            <a:off x="210096" y="84081"/>
            <a:ext cx="1047823" cy="936104"/>
          </a:xfrm>
          <a:prstGeom prst="rect">
            <a:avLst/>
          </a:prstGeom>
          <a:noFill/>
          <a:ln>
            <a:noFill/>
          </a:ln>
        </p:spPr>
      </p:pic>
      <p:pic>
        <p:nvPicPr>
          <p:cNvPr id="120" name="Google Shape;120;p16" descr="C:\Users\Acer\Downloads\WhatsApp Image 2025-09-04 at 17.24.38 (3).jpeg"/>
          <p:cNvPicPr preferRelativeResize="0"/>
          <p:nvPr/>
        </p:nvPicPr>
        <p:blipFill rotWithShape="1">
          <a:blip r:embed="rId4">
            <a:alphaModFix/>
          </a:blip>
          <a:srcRect/>
          <a:stretch/>
        </p:blipFill>
        <p:spPr>
          <a:xfrm>
            <a:off x="11008322" y="90653"/>
            <a:ext cx="1080120" cy="100154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17"/>
          <p:cNvPicPr preferRelativeResize="0"/>
          <p:nvPr/>
        </p:nvPicPr>
        <p:blipFill rotWithShape="1">
          <a:blip r:embed="rId3">
            <a:alphaModFix/>
          </a:blip>
          <a:srcRect/>
          <a:stretch/>
        </p:blipFill>
        <p:spPr>
          <a:xfrm>
            <a:off x="347870" y="1092194"/>
            <a:ext cx="11740572" cy="5586902"/>
          </a:xfrm>
          <a:prstGeom prst="rect">
            <a:avLst/>
          </a:prstGeom>
          <a:noFill/>
          <a:ln>
            <a:noFill/>
          </a:ln>
        </p:spPr>
      </p:pic>
      <p:pic>
        <p:nvPicPr>
          <p:cNvPr id="126" name="Google Shape;126;p17" descr="A logo with text on it&#10;&#10;AI-generated content may be incorrect."/>
          <p:cNvPicPr preferRelativeResize="0"/>
          <p:nvPr/>
        </p:nvPicPr>
        <p:blipFill rotWithShape="1">
          <a:blip r:embed="rId4">
            <a:alphaModFix/>
          </a:blip>
          <a:srcRect/>
          <a:stretch/>
        </p:blipFill>
        <p:spPr>
          <a:xfrm>
            <a:off x="210096" y="84081"/>
            <a:ext cx="1047823" cy="936104"/>
          </a:xfrm>
          <a:prstGeom prst="rect">
            <a:avLst/>
          </a:prstGeom>
          <a:noFill/>
          <a:ln>
            <a:noFill/>
          </a:ln>
        </p:spPr>
      </p:pic>
      <p:pic>
        <p:nvPicPr>
          <p:cNvPr id="127" name="Google Shape;127;p17" descr="C:\Users\Acer\Downloads\WhatsApp Image 2025-09-04 at 17.24.38 (3).jpeg"/>
          <p:cNvPicPr preferRelativeResize="0"/>
          <p:nvPr/>
        </p:nvPicPr>
        <p:blipFill rotWithShape="1">
          <a:blip r:embed="rId5">
            <a:alphaModFix/>
          </a:blip>
          <a:srcRect/>
          <a:stretch/>
        </p:blipFill>
        <p:spPr>
          <a:xfrm>
            <a:off x="11008322" y="90653"/>
            <a:ext cx="1080120" cy="1001540"/>
          </a:xfrm>
          <a:prstGeom prst="rect">
            <a:avLst/>
          </a:prstGeom>
          <a:noFill/>
          <a:ln>
            <a:noFill/>
          </a:ln>
        </p:spPr>
      </p:pic>
      <p:sp>
        <p:nvSpPr>
          <p:cNvPr id="5" name="Rectangle 4">
            <a:extLst>
              <a:ext uri="{FF2B5EF4-FFF2-40B4-BE49-F238E27FC236}">
                <a16:creationId xmlns:a16="http://schemas.microsoft.com/office/drawing/2014/main" id="{04C56779-09CA-4595-AA3F-BC69FC0772F1}"/>
              </a:ext>
            </a:extLst>
          </p:cNvPr>
          <p:cNvSpPr/>
          <p:nvPr/>
        </p:nvSpPr>
        <p:spPr>
          <a:xfrm>
            <a:off x="6359906" y="6416344"/>
            <a:ext cx="1523465" cy="295176"/>
          </a:xfrm>
          <a:prstGeom prst="rect">
            <a:avLst/>
          </a:prstGeom>
          <a:solidFill>
            <a:srgbClr val="7030A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solidFill>
                  <a:schemeClr val="bg1"/>
                </a:solidFill>
                <a:latin typeface="Calibri" panose="020F0502020204030204" pitchFamily="34" charset="0"/>
                <a:cs typeface="Calibri" panose="020F0502020204030204" pitchFamily="34" charset="0"/>
              </a:rPr>
              <a:t>RRC 4 - Tirunelveli</a:t>
            </a:r>
            <a:endParaRPr lang="en-IN" sz="1200" b="1"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8"/>
          <p:cNvSpPr/>
          <p:nvPr/>
        </p:nvSpPr>
        <p:spPr>
          <a:xfrm>
            <a:off x="577872" y="2652469"/>
            <a:ext cx="3758286" cy="1446550"/>
          </a:xfrm>
          <a:prstGeom prst="rect">
            <a:avLst/>
          </a:prstGeom>
          <a:solidFill>
            <a:srgbClr val="002060"/>
          </a:solidFill>
          <a:ln>
            <a:noFill/>
          </a:ln>
          <a:effectLst>
            <a:outerShdw blurRad="107950" dist="12700" dir="5400000" algn="ctr">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hi-IN" sz="4400" b="1" u="sng">
                <a:solidFill>
                  <a:schemeClr val="lt1"/>
                </a:solidFill>
                <a:latin typeface="Calibri"/>
                <a:ea typeface="Calibri"/>
                <a:cs typeface="Calibri"/>
                <a:sym typeface="Calibri"/>
              </a:rPr>
              <a:t>एनडीआरएफ: संरचना</a:t>
            </a:r>
            <a:endParaRPr sz="4400" b="1" u="sng">
              <a:solidFill>
                <a:schemeClr val="lt1"/>
              </a:solidFill>
              <a:latin typeface="Open Sans"/>
              <a:ea typeface="Open Sans"/>
              <a:cs typeface="Open Sans"/>
              <a:sym typeface="Open Sans"/>
            </a:endParaRPr>
          </a:p>
        </p:txBody>
      </p:sp>
      <p:sp>
        <p:nvSpPr>
          <p:cNvPr id="134" name="Google Shape;134;p18"/>
          <p:cNvSpPr/>
          <p:nvPr/>
        </p:nvSpPr>
        <p:spPr>
          <a:xfrm>
            <a:off x="5407378" y="1411110"/>
            <a:ext cx="6299200" cy="4832092"/>
          </a:xfrm>
          <a:prstGeom prst="rect">
            <a:avLst/>
          </a:prstGeom>
          <a:solidFill>
            <a:schemeClr val="lt1"/>
          </a:solidFill>
          <a:ln w="9525" cap="flat" cmpd="sng">
            <a:solidFill>
              <a:srgbClr val="00FF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hi-IN" sz="2800" dirty="0">
                <a:solidFill>
                  <a:schemeClr val="dk1"/>
                </a:solidFill>
                <a:latin typeface="Calibri"/>
                <a:ea typeface="Calibri"/>
                <a:cs typeface="Calibri"/>
                <a:sym typeface="Calibri"/>
              </a:rPr>
              <a:t>एनडीआरएफ महानिदेशक के नेतृत्व में - श्री पीयूष आनंद (आईपीएस)</a:t>
            </a:r>
            <a:endParaRPr dirty="0"/>
          </a:p>
          <a:p>
            <a:pPr marL="0" marR="0" lvl="0" indent="0" algn="l" rtl="0">
              <a:spcBef>
                <a:spcPts val="0"/>
              </a:spcBef>
              <a:spcAft>
                <a:spcPts val="0"/>
              </a:spcAft>
              <a:buNone/>
            </a:pPr>
            <a:endParaRPr sz="1200" dirty="0">
              <a:solidFill>
                <a:schemeClr val="dk1"/>
              </a:solidFill>
              <a:latin typeface="Open Sans"/>
              <a:ea typeface="Open Sans"/>
              <a:cs typeface="Open Sans"/>
              <a:sym typeface="Open Sans"/>
            </a:endParaRPr>
          </a:p>
          <a:p>
            <a:pPr marL="342900" marR="0" lvl="0" indent="-342900" algn="l" rtl="0">
              <a:spcBef>
                <a:spcPts val="0"/>
              </a:spcBef>
              <a:spcAft>
                <a:spcPts val="0"/>
              </a:spcAft>
              <a:buClr>
                <a:schemeClr val="dk1"/>
              </a:buClr>
              <a:buSzPts val="2800"/>
              <a:buFont typeface="Noto Sans Symbols"/>
              <a:buChar char="❑"/>
            </a:pPr>
            <a:r>
              <a:rPr lang="hi-IN" sz="2800" dirty="0">
                <a:solidFill>
                  <a:schemeClr val="dk1"/>
                </a:solidFill>
                <a:latin typeface="Open Sans"/>
                <a:ea typeface="Open Sans"/>
                <a:cs typeface="Open Sans"/>
                <a:sym typeface="Open Sans"/>
              </a:rPr>
              <a:t> </a:t>
            </a:r>
            <a:r>
              <a:rPr lang="hi-IN" sz="2800" dirty="0">
                <a:solidFill>
                  <a:schemeClr val="dk1"/>
                </a:solidFill>
                <a:latin typeface="Calibri"/>
                <a:ea typeface="Calibri"/>
                <a:cs typeface="Calibri"/>
                <a:sym typeface="Calibri"/>
              </a:rPr>
              <a:t>डिप्टी इंस्पेक्टर जनरल के नेतृत्व में सेक्टर-</a:t>
            </a:r>
            <a:endParaRPr sz="2800" dirty="0">
              <a:solidFill>
                <a:schemeClr val="dk1"/>
              </a:solidFill>
              <a:latin typeface="Open Sans"/>
              <a:ea typeface="Open Sans"/>
              <a:cs typeface="Open Sans"/>
              <a:sym typeface="Open Sans"/>
            </a:endParaRPr>
          </a:p>
          <a:p>
            <a:pPr marL="4171950" marR="0" lvl="8" indent="-514350" algn="l" rtl="0">
              <a:spcBef>
                <a:spcPts val="0"/>
              </a:spcBef>
              <a:spcAft>
                <a:spcPts val="0"/>
              </a:spcAft>
              <a:buClr>
                <a:schemeClr val="dk1"/>
              </a:buClr>
              <a:buSzPts val="2800"/>
              <a:buFont typeface="Calibri"/>
              <a:buAutoNum type="romanUcPeriod"/>
            </a:pPr>
            <a:r>
              <a:rPr lang="hi-IN" sz="2800" b="0" i="0" u="none" strike="noStrike" cap="none" dirty="0">
                <a:solidFill>
                  <a:schemeClr val="dk1"/>
                </a:solidFill>
                <a:latin typeface="Calibri"/>
                <a:ea typeface="Calibri"/>
                <a:cs typeface="Calibri"/>
                <a:sym typeface="Calibri"/>
              </a:rPr>
              <a:t>पूर्व एवं उत्तर-पूर्व सेक्टर</a:t>
            </a:r>
            <a:endParaRPr sz="2800" b="0" i="0" u="none" strike="noStrike" cap="none" dirty="0">
              <a:solidFill>
                <a:schemeClr val="dk1"/>
              </a:solidFill>
              <a:latin typeface="Calibri"/>
              <a:ea typeface="Calibri"/>
              <a:cs typeface="Calibri"/>
              <a:sym typeface="Calibri"/>
            </a:endParaRPr>
          </a:p>
          <a:p>
            <a:pPr marL="4171950" marR="0" lvl="8" indent="-514350" algn="l" rtl="0">
              <a:spcBef>
                <a:spcPts val="0"/>
              </a:spcBef>
              <a:spcAft>
                <a:spcPts val="0"/>
              </a:spcAft>
              <a:buClr>
                <a:schemeClr val="dk1"/>
              </a:buClr>
              <a:buSzPts val="2800"/>
              <a:buFont typeface="Calibri"/>
              <a:buAutoNum type="romanUcPeriod"/>
            </a:pPr>
            <a:r>
              <a:rPr lang="hi-IN" sz="2800" b="0" i="0" u="none" strike="noStrike" cap="none" dirty="0">
                <a:solidFill>
                  <a:schemeClr val="dk1"/>
                </a:solidFill>
                <a:latin typeface="Calibri"/>
                <a:ea typeface="Calibri"/>
                <a:cs typeface="Calibri"/>
                <a:sym typeface="Calibri"/>
              </a:rPr>
              <a:t>उत्तर-पश्चिम सेक्टर</a:t>
            </a:r>
            <a:endParaRPr sz="2800" b="0" i="0" u="none" strike="noStrike" cap="none" dirty="0">
              <a:solidFill>
                <a:schemeClr val="dk1"/>
              </a:solidFill>
              <a:latin typeface="Calibri"/>
              <a:ea typeface="Calibri"/>
              <a:cs typeface="Calibri"/>
              <a:sym typeface="Calibri"/>
            </a:endParaRPr>
          </a:p>
          <a:p>
            <a:pPr marL="4171950" marR="0" lvl="8" indent="-514350" algn="l" rtl="0">
              <a:spcBef>
                <a:spcPts val="0"/>
              </a:spcBef>
              <a:spcAft>
                <a:spcPts val="0"/>
              </a:spcAft>
              <a:buClr>
                <a:schemeClr val="dk1"/>
              </a:buClr>
              <a:buSzPts val="2800"/>
              <a:buFont typeface="Calibri"/>
              <a:buAutoNum type="romanUcPeriod"/>
            </a:pPr>
            <a:r>
              <a:rPr lang="hi-IN" sz="2800" b="0" i="0" u="none" strike="noStrike" cap="none" dirty="0">
                <a:solidFill>
                  <a:schemeClr val="dk1"/>
                </a:solidFill>
                <a:latin typeface="Calibri"/>
                <a:ea typeface="Calibri"/>
                <a:cs typeface="Calibri"/>
                <a:sym typeface="Calibri"/>
              </a:rPr>
              <a:t>दक्षिण सेक्टर</a:t>
            </a:r>
            <a:endParaRPr sz="2800" b="0" i="0" u="none" strike="noStrike" cap="none" dirty="0">
              <a:solidFill>
                <a:schemeClr val="dk1"/>
              </a:solidFill>
              <a:latin typeface="Open Sans"/>
              <a:ea typeface="Open Sans"/>
              <a:cs typeface="Open Sans"/>
              <a:sym typeface="Open Sans"/>
            </a:endParaRPr>
          </a:p>
          <a:p>
            <a:pPr marL="342900" marR="0" lvl="0" indent="-342900" algn="l" rtl="0">
              <a:spcBef>
                <a:spcPts val="0"/>
              </a:spcBef>
              <a:spcAft>
                <a:spcPts val="0"/>
              </a:spcAft>
              <a:buClr>
                <a:schemeClr val="dk1"/>
              </a:buClr>
              <a:buSzPts val="2800"/>
              <a:buFont typeface="Noto Sans Symbols"/>
              <a:buChar char="❑"/>
            </a:pPr>
            <a:r>
              <a:rPr lang="hi-IN" sz="2800" dirty="0">
                <a:solidFill>
                  <a:schemeClr val="dk1"/>
                </a:solidFill>
                <a:latin typeface="Calibri"/>
                <a:ea typeface="Calibri"/>
                <a:cs typeface="Calibri"/>
                <a:sym typeface="Calibri"/>
              </a:rPr>
              <a:t>कमांडेंट के नेतृत्व में 16 बटालियन</a:t>
            </a:r>
            <a:r>
              <a:rPr lang="hi-IN" sz="2800" dirty="0">
                <a:solidFill>
                  <a:schemeClr val="dk1"/>
                </a:solidFill>
                <a:latin typeface="Open Sans"/>
                <a:ea typeface="Open Sans"/>
                <a:cs typeface="Open Sans"/>
                <a:sym typeface="Open Sans"/>
              </a:rPr>
              <a:t> </a:t>
            </a:r>
            <a:endParaRPr sz="3200" dirty="0">
              <a:solidFill>
                <a:schemeClr val="dk1"/>
              </a:solidFill>
              <a:latin typeface="Open Sans"/>
              <a:ea typeface="Open Sans"/>
              <a:cs typeface="Open Sans"/>
              <a:sym typeface="Open Sans"/>
            </a:endParaRPr>
          </a:p>
        </p:txBody>
      </p:sp>
      <p:sp>
        <p:nvSpPr>
          <p:cNvPr id="135" name="Google Shape;135;p18"/>
          <p:cNvSpPr/>
          <p:nvPr/>
        </p:nvSpPr>
        <p:spPr>
          <a:xfrm>
            <a:off x="2114017" y="3522147"/>
            <a:ext cx="175740" cy="36933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p:txBody>
      </p:sp>
      <p:pic>
        <p:nvPicPr>
          <p:cNvPr id="136" name="Google Shape;136;p18" descr="A logo with text on it&#10;&#10;AI-generated content may be incorrect."/>
          <p:cNvPicPr preferRelativeResize="0"/>
          <p:nvPr/>
        </p:nvPicPr>
        <p:blipFill rotWithShape="1">
          <a:blip r:embed="rId3">
            <a:alphaModFix/>
          </a:blip>
          <a:srcRect/>
          <a:stretch/>
        </p:blipFill>
        <p:spPr>
          <a:xfrm>
            <a:off x="261094" y="84081"/>
            <a:ext cx="996825" cy="936104"/>
          </a:xfrm>
          <a:prstGeom prst="rect">
            <a:avLst/>
          </a:prstGeom>
          <a:noFill/>
          <a:ln>
            <a:noFill/>
          </a:ln>
        </p:spPr>
      </p:pic>
      <p:pic>
        <p:nvPicPr>
          <p:cNvPr id="137" name="Google Shape;137;p18" descr="C:\Users\Acer\Downloads\WhatsApp Image 2025-09-04 at 17.24.38 (3).jpeg"/>
          <p:cNvPicPr preferRelativeResize="0"/>
          <p:nvPr/>
        </p:nvPicPr>
        <p:blipFill rotWithShape="1">
          <a:blip r:embed="rId4">
            <a:alphaModFix/>
          </a:blip>
          <a:srcRect/>
          <a:stretch/>
        </p:blipFill>
        <p:spPr>
          <a:xfrm>
            <a:off x="11060892" y="90653"/>
            <a:ext cx="1027550" cy="1001540"/>
          </a:xfrm>
          <a:prstGeom prst="rect">
            <a:avLst/>
          </a:prstGeom>
          <a:noFill/>
          <a:ln>
            <a:noFill/>
          </a:ln>
        </p:spPr>
      </p:pic>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9"/>
          <p:cNvSpPr/>
          <p:nvPr/>
        </p:nvSpPr>
        <p:spPr>
          <a:xfrm>
            <a:off x="625519" y="2671458"/>
            <a:ext cx="3556036" cy="1323439"/>
          </a:xfrm>
          <a:prstGeom prst="rect">
            <a:avLst/>
          </a:prstGeom>
          <a:solidFill>
            <a:srgbClr val="002060"/>
          </a:solidFill>
          <a:ln>
            <a:noFill/>
          </a:ln>
          <a:effectLst>
            <a:outerShdw blurRad="107950" dist="12700" dir="5400000" algn="ctr">
              <a:srgbClr val="000000"/>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hi-IN" sz="4000" b="1" u="sng">
                <a:solidFill>
                  <a:schemeClr val="lt1"/>
                </a:solidFill>
                <a:latin typeface="Calibri"/>
                <a:ea typeface="Calibri"/>
                <a:cs typeface="Calibri"/>
                <a:sym typeface="Calibri"/>
              </a:rPr>
              <a:t>एनडीआरएफ: संरचना</a:t>
            </a:r>
            <a:endParaRPr sz="4000" b="1" u="sng">
              <a:solidFill>
                <a:schemeClr val="lt1"/>
              </a:solidFill>
              <a:latin typeface="Open Sans"/>
              <a:ea typeface="Open Sans"/>
              <a:cs typeface="Open Sans"/>
              <a:sym typeface="Open Sans"/>
            </a:endParaRPr>
          </a:p>
        </p:txBody>
      </p:sp>
      <p:sp>
        <p:nvSpPr>
          <p:cNvPr id="143" name="Google Shape;143;p19"/>
          <p:cNvSpPr/>
          <p:nvPr/>
        </p:nvSpPr>
        <p:spPr>
          <a:xfrm>
            <a:off x="5364558" y="774475"/>
            <a:ext cx="6570133" cy="6083525"/>
          </a:xfrm>
          <a:prstGeom prst="rect">
            <a:avLst/>
          </a:prstGeom>
          <a:solidFill>
            <a:schemeClr val="lt1"/>
          </a:solidFill>
          <a:ln w="9525" cap="flat" cmpd="sng">
            <a:solidFill>
              <a:srgbClr val="00FF00"/>
            </a:solidFill>
            <a:prstDash val="solid"/>
            <a:round/>
            <a:headEnd type="none" w="sm" len="sm"/>
            <a:tailEnd type="none" w="sm" len="sm"/>
          </a:ln>
        </p:spPr>
        <p:txBody>
          <a:bodyPr spcFirstLastPara="1" wrap="square" lIns="91425" tIns="45700" rIns="91425" bIns="45700" anchor="t" anchorCtr="0">
            <a:noAutofit/>
          </a:bodyPr>
          <a:lstStyle/>
          <a:p>
            <a:pPr marL="914400" marR="0" lvl="0" indent="-914400" algn="just" rtl="0">
              <a:lnSpc>
                <a:spcPct val="150000"/>
              </a:lnSpc>
              <a:spcBef>
                <a:spcPts val="0"/>
              </a:spcBef>
              <a:spcAft>
                <a:spcPts val="0"/>
              </a:spcAft>
              <a:buClr>
                <a:schemeClr val="dk1"/>
              </a:buClr>
              <a:buSzPts val="2800"/>
              <a:buFont typeface="Noto Sans Symbols"/>
              <a:buChar char="❑"/>
            </a:pPr>
            <a:r>
              <a:rPr lang="hi-IN" sz="2800">
                <a:solidFill>
                  <a:schemeClr val="dk1"/>
                </a:solidFill>
                <a:latin typeface="Calibri"/>
                <a:ea typeface="Calibri"/>
                <a:cs typeface="Calibri"/>
                <a:sym typeface="Calibri"/>
              </a:rPr>
              <a:t>प्रत्येक बटालियन में 1149 कार्मिकों की अधिकृत संख्या है।</a:t>
            </a:r>
            <a:endParaRPr sz="2800">
              <a:solidFill>
                <a:schemeClr val="dk1"/>
              </a:solidFill>
              <a:latin typeface="Calibri"/>
              <a:ea typeface="Calibri"/>
              <a:cs typeface="Calibri"/>
              <a:sym typeface="Calibri"/>
            </a:endParaRPr>
          </a:p>
          <a:p>
            <a:pPr marL="914400" marR="0" lvl="0" indent="-914400" algn="just" rtl="0">
              <a:lnSpc>
                <a:spcPct val="150000"/>
              </a:lnSpc>
              <a:spcBef>
                <a:spcPts val="1800"/>
              </a:spcBef>
              <a:spcAft>
                <a:spcPts val="0"/>
              </a:spcAft>
              <a:buClr>
                <a:schemeClr val="dk1"/>
              </a:buClr>
              <a:buSzPts val="2800"/>
              <a:buFont typeface="Noto Sans Symbols"/>
              <a:buChar char="❑"/>
            </a:pPr>
            <a:r>
              <a:rPr lang="hi-IN" sz="2800">
                <a:solidFill>
                  <a:schemeClr val="dk1"/>
                </a:solidFill>
                <a:latin typeface="Calibri"/>
                <a:ea typeface="Calibri"/>
                <a:cs typeface="Calibri"/>
                <a:sym typeface="Calibri"/>
              </a:rPr>
              <a:t>प्रत्येक बटालियन में 6 टुकड़ियाँ और प्रत्येक टुकड़ी में 3 विशेषज्ञ टीमें हैं। आपदाओं और सीबीआरएन आपात स्थितियों से निपटने के लिए चिकित्सा, तकनीकी, इंजीनियरिंग और डॉग स्क्वायड सदस्यों सहित कुल 18 विशेषज्ञ टीमें हैं।</a:t>
            </a:r>
            <a:endParaRPr sz="3200">
              <a:solidFill>
                <a:schemeClr val="dk1"/>
              </a:solidFill>
              <a:latin typeface="Open Sans"/>
              <a:ea typeface="Open Sans"/>
              <a:cs typeface="Open Sans"/>
              <a:sym typeface="Open Sans"/>
            </a:endParaRPr>
          </a:p>
        </p:txBody>
      </p:sp>
      <p:pic>
        <p:nvPicPr>
          <p:cNvPr id="144" name="Google Shape;144;p19" descr="A logo with text on it&#10;&#10;AI-generated content may be incorrect."/>
          <p:cNvPicPr preferRelativeResize="0"/>
          <p:nvPr/>
        </p:nvPicPr>
        <p:blipFill rotWithShape="1">
          <a:blip r:embed="rId3">
            <a:alphaModFix/>
          </a:blip>
          <a:srcRect/>
          <a:stretch/>
        </p:blipFill>
        <p:spPr>
          <a:xfrm>
            <a:off x="210096" y="84081"/>
            <a:ext cx="1047823" cy="936104"/>
          </a:xfrm>
          <a:prstGeom prst="rect">
            <a:avLst/>
          </a:prstGeom>
          <a:noFill/>
          <a:ln>
            <a:noFill/>
          </a:ln>
        </p:spPr>
      </p:pic>
      <p:pic>
        <p:nvPicPr>
          <p:cNvPr id="145" name="Google Shape;145;p19" descr="C:\Users\Acer\Downloads\WhatsApp Image 2025-09-04 at 17.24.38 (3).jpeg"/>
          <p:cNvPicPr preferRelativeResize="0"/>
          <p:nvPr/>
        </p:nvPicPr>
        <p:blipFill rotWithShape="1">
          <a:blip r:embed="rId4">
            <a:alphaModFix/>
          </a:blip>
          <a:srcRect/>
          <a:stretch/>
        </p:blipFill>
        <p:spPr>
          <a:xfrm>
            <a:off x="11008322" y="90653"/>
            <a:ext cx="1080120" cy="1001540"/>
          </a:xfrm>
          <a:prstGeom prst="rect">
            <a:avLst/>
          </a:prstGeom>
          <a:noFill/>
          <a:ln>
            <a:noFill/>
          </a:ln>
        </p:spPr>
      </p:pic>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0"/>
          <p:cNvSpPr/>
          <p:nvPr/>
        </p:nvSpPr>
        <p:spPr>
          <a:xfrm>
            <a:off x="4952999" y="387459"/>
            <a:ext cx="2904641" cy="1080980"/>
          </a:xfrm>
          <a:prstGeom prst="roundRect">
            <a:avLst>
              <a:gd name="adj" fmla="val 16667"/>
            </a:avLst>
          </a:prstGeom>
          <a:solidFill>
            <a:srgbClr val="00B050"/>
          </a:solidFill>
          <a:ln w="9525" cap="flat" cmpd="sng">
            <a:solidFill>
              <a:srgbClr val="00FF00"/>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hi-IN" sz="2400" b="1">
                <a:solidFill>
                  <a:schemeClr val="lt1"/>
                </a:solidFill>
                <a:latin typeface="Calibri"/>
                <a:ea typeface="Calibri"/>
                <a:cs typeface="Calibri"/>
                <a:sym typeface="Calibri"/>
              </a:rPr>
              <a:t>      टीम कमांडर </a:t>
            </a:r>
            <a:endParaRPr sz="2400" b="1">
              <a:solidFill>
                <a:schemeClr val="lt1"/>
              </a:solidFill>
              <a:latin typeface="Calibri"/>
              <a:ea typeface="Calibri"/>
              <a:cs typeface="Calibri"/>
              <a:sym typeface="Calibri"/>
            </a:endParaRPr>
          </a:p>
          <a:p>
            <a:pPr marL="0" marR="0" lvl="0" indent="0" algn="ctr" rtl="0">
              <a:spcBef>
                <a:spcPts val="1200"/>
              </a:spcBef>
              <a:spcAft>
                <a:spcPts val="0"/>
              </a:spcAft>
              <a:buNone/>
            </a:pPr>
            <a:r>
              <a:rPr lang="hi-IN" sz="2400" b="1">
                <a:solidFill>
                  <a:schemeClr val="lt1"/>
                </a:solidFill>
                <a:latin typeface="Calibri"/>
                <a:ea typeface="Calibri"/>
                <a:cs typeface="Calibri"/>
                <a:sym typeface="Calibri"/>
              </a:rPr>
              <a:t>(निरीक्षक)</a:t>
            </a:r>
            <a:endParaRPr sz="2400" b="1">
              <a:solidFill>
                <a:schemeClr val="lt1"/>
              </a:solidFill>
              <a:latin typeface="Calibri"/>
              <a:ea typeface="Calibri"/>
              <a:cs typeface="Calibri"/>
              <a:sym typeface="Calibri"/>
            </a:endParaRPr>
          </a:p>
        </p:txBody>
      </p:sp>
      <p:sp>
        <p:nvSpPr>
          <p:cNvPr id="152" name="Google Shape;152;p20"/>
          <p:cNvSpPr/>
          <p:nvPr/>
        </p:nvSpPr>
        <p:spPr>
          <a:xfrm>
            <a:off x="1487837" y="2592388"/>
            <a:ext cx="1122013" cy="987720"/>
          </a:xfrm>
          <a:prstGeom prst="roundRect">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l" rtl="0">
              <a:spcBef>
                <a:spcPts val="0"/>
              </a:spcBef>
              <a:spcAft>
                <a:spcPts val="0"/>
              </a:spcAft>
              <a:buNone/>
            </a:pPr>
            <a:endParaRPr sz="1500" b="1">
              <a:solidFill>
                <a:schemeClr val="dk1"/>
              </a:solidFill>
              <a:latin typeface="Calibri"/>
              <a:ea typeface="Calibri"/>
              <a:cs typeface="Calibri"/>
              <a:sym typeface="Calibri"/>
            </a:endParaRPr>
          </a:p>
          <a:p>
            <a:pPr marL="0" marR="0" lvl="0" indent="0" algn="ctr" rtl="0">
              <a:spcBef>
                <a:spcPts val="0"/>
              </a:spcBef>
              <a:spcAft>
                <a:spcPts val="0"/>
              </a:spcAft>
              <a:buNone/>
            </a:pPr>
            <a:r>
              <a:rPr lang="hi-IN" sz="1800" b="1">
                <a:solidFill>
                  <a:schemeClr val="dk1"/>
                </a:solidFill>
                <a:latin typeface="Calibri"/>
                <a:ea typeface="Calibri"/>
                <a:cs typeface="Calibri"/>
                <a:sym typeface="Calibri"/>
              </a:rPr>
              <a:t>तकनीकी </a:t>
            </a: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r>
              <a:rPr lang="hi-IN" sz="1800" b="1">
                <a:solidFill>
                  <a:schemeClr val="dk1"/>
                </a:solidFill>
                <a:latin typeface="Calibri"/>
                <a:ea typeface="Calibri"/>
                <a:cs typeface="Calibri"/>
                <a:sym typeface="Calibri"/>
              </a:rPr>
              <a:t>समर्थन</a:t>
            </a: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r>
              <a:rPr lang="hi-IN" sz="1600" b="1">
                <a:solidFill>
                  <a:srgbClr val="1505E1"/>
                </a:solidFill>
                <a:latin typeface="Calibri"/>
                <a:ea typeface="Calibri"/>
                <a:cs typeface="Calibri"/>
                <a:sym typeface="Calibri"/>
              </a:rPr>
              <a:t>(6)</a:t>
            </a:r>
            <a:r>
              <a:rPr lang="hi-IN" sz="2400" b="1">
                <a:solidFill>
                  <a:srgbClr val="1505E1"/>
                </a:solidFill>
                <a:latin typeface="Calibri"/>
                <a:ea typeface="Calibri"/>
                <a:cs typeface="Calibri"/>
                <a:sym typeface="Calibri"/>
              </a:rPr>
              <a:t> </a:t>
            </a:r>
            <a:endParaRPr/>
          </a:p>
          <a:p>
            <a:pPr marL="0" marR="0" lvl="0" indent="0" algn="l" rtl="0">
              <a:spcBef>
                <a:spcPts val="650"/>
              </a:spcBef>
              <a:spcAft>
                <a:spcPts val="0"/>
              </a:spcAft>
              <a:buNone/>
            </a:pPr>
            <a:r>
              <a:rPr lang="hi-IN" sz="1300" b="1">
                <a:solidFill>
                  <a:schemeClr val="dk1"/>
                </a:solidFill>
                <a:latin typeface="Calibri"/>
                <a:ea typeface="Calibri"/>
                <a:cs typeface="Calibri"/>
                <a:sym typeface="Calibri"/>
              </a:rPr>
              <a:t> </a:t>
            </a:r>
            <a:endParaRPr sz="1900" b="1">
              <a:solidFill>
                <a:schemeClr val="dk1"/>
              </a:solidFill>
              <a:latin typeface="Calibri"/>
              <a:ea typeface="Calibri"/>
              <a:cs typeface="Calibri"/>
              <a:sym typeface="Calibri"/>
            </a:endParaRPr>
          </a:p>
        </p:txBody>
      </p:sp>
      <p:sp>
        <p:nvSpPr>
          <p:cNvPr id="153" name="Google Shape;153;p20"/>
          <p:cNvSpPr/>
          <p:nvPr/>
        </p:nvSpPr>
        <p:spPr>
          <a:xfrm>
            <a:off x="5257799" y="1673817"/>
            <a:ext cx="2599841" cy="732833"/>
          </a:xfrm>
          <a:prstGeom prst="roundRect">
            <a:avLst>
              <a:gd name="adj" fmla="val 16667"/>
            </a:avLst>
          </a:prstGeom>
          <a:solidFill>
            <a:srgbClr val="FF9900"/>
          </a:solidFill>
          <a:ln w="9525" cap="flat" cmpd="sng">
            <a:solidFill>
              <a:srgbClr val="00FF00"/>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hi-IN" sz="1800" b="1">
                <a:solidFill>
                  <a:schemeClr val="dk1"/>
                </a:solidFill>
                <a:latin typeface="Calibri"/>
                <a:ea typeface="Calibri"/>
                <a:cs typeface="Calibri"/>
                <a:sym typeface="Calibri"/>
              </a:rPr>
              <a:t>2 आईसी/ऑपरेशन अधिकारी</a:t>
            </a:r>
            <a:endParaRPr sz="1800" b="1">
              <a:solidFill>
                <a:schemeClr val="dk1"/>
              </a:solidFill>
              <a:latin typeface="Calibri"/>
              <a:ea typeface="Calibri"/>
              <a:cs typeface="Calibri"/>
              <a:sym typeface="Calibri"/>
            </a:endParaRPr>
          </a:p>
          <a:p>
            <a:pPr marL="0" marR="0" lvl="0" indent="0" algn="ctr" rtl="0">
              <a:spcBef>
                <a:spcPts val="900"/>
              </a:spcBef>
              <a:spcAft>
                <a:spcPts val="0"/>
              </a:spcAft>
              <a:buNone/>
            </a:pPr>
            <a:r>
              <a:rPr lang="hi-IN" sz="1800" b="1">
                <a:solidFill>
                  <a:schemeClr val="dk1"/>
                </a:solidFill>
                <a:latin typeface="Calibri"/>
                <a:ea typeface="Calibri"/>
                <a:cs typeface="Calibri"/>
                <a:sym typeface="Calibri"/>
              </a:rPr>
              <a:t> (सब इंस्पेक्टर)</a:t>
            </a:r>
            <a:endParaRPr sz="2000" b="1">
              <a:solidFill>
                <a:schemeClr val="dk1"/>
              </a:solidFill>
              <a:latin typeface="Calibri"/>
              <a:ea typeface="Calibri"/>
              <a:cs typeface="Calibri"/>
              <a:sym typeface="Calibri"/>
            </a:endParaRPr>
          </a:p>
        </p:txBody>
      </p:sp>
      <p:sp>
        <p:nvSpPr>
          <p:cNvPr id="154" name="Google Shape;154;p20"/>
          <p:cNvSpPr/>
          <p:nvPr/>
        </p:nvSpPr>
        <p:spPr>
          <a:xfrm>
            <a:off x="2743200" y="2571749"/>
            <a:ext cx="1009650" cy="930867"/>
          </a:xfrm>
          <a:prstGeom prst="roundRect">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endParaRPr sz="1600">
              <a:solidFill>
                <a:schemeClr val="dk1"/>
              </a:solidFill>
              <a:latin typeface="Calibri"/>
              <a:ea typeface="Calibri"/>
              <a:cs typeface="Calibri"/>
              <a:sym typeface="Calibri"/>
            </a:endParaRPr>
          </a:p>
          <a:p>
            <a:pPr marL="0" marR="0" lvl="0" indent="0" algn="ctr" rtl="0">
              <a:spcBef>
                <a:spcPts val="900"/>
              </a:spcBef>
              <a:spcAft>
                <a:spcPts val="0"/>
              </a:spcAft>
              <a:buNone/>
            </a:pPr>
            <a:r>
              <a:rPr lang="hi-IN" sz="1800" b="1">
                <a:solidFill>
                  <a:schemeClr val="dk1"/>
                </a:solidFill>
                <a:latin typeface="Calibri"/>
                <a:ea typeface="Calibri"/>
                <a:cs typeface="Calibri"/>
                <a:sym typeface="Calibri"/>
              </a:rPr>
              <a:t>टीम ए</a:t>
            </a:r>
            <a:endParaRPr sz="1800" b="1">
              <a:solidFill>
                <a:schemeClr val="dk1"/>
              </a:solidFill>
              <a:latin typeface="Calibri"/>
              <a:ea typeface="Calibri"/>
              <a:cs typeface="Calibri"/>
              <a:sym typeface="Calibri"/>
            </a:endParaRPr>
          </a:p>
          <a:p>
            <a:pPr marL="0" marR="0" lvl="0" indent="0" algn="ctr" rtl="0">
              <a:spcBef>
                <a:spcPts val="800"/>
              </a:spcBef>
              <a:spcAft>
                <a:spcPts val="0"/>
              </a:spcAft>
              <a:buNone/>
            </a:pPr>
            <a:r>
              <a:rPr lang="hi-IN" sz="1600" b="1">
                <a:solidFill>
                  <a:srgbClr val="1505E1"/>
                </a:solidFill>
                <a:latin typeface="Calibri"/>
                <a:ea typeface="Calibri"/>
                <a:cs typeface="Calibri"/>
                <a:sym typeface="Calibri"/>
              </a:rPr>
              <a:t>(6) </a:t>
            </a:r>
            <a:endParaRPr sz="1500" b="1">
              <a:solidFill>
                <a:srgbClr val="1505E1"/>
              </a:solidFill>
              <a:latin typeface="Calibri"/>
              <a:ea typeface="Calibri"/>
              <a:cs typeface="Calibri"/>
              <a:sym typeface="Calibri"/>
            </a:endParaRPr>
          </a:p>
          <a:p>
            <a:pPr marL="0" marR="0" lvl="0" indent="0" algn="l" rtl="0">
              <a:spcBef>
                <a:spcPts val="750"/>
              </a:spcBef>
              <a:spcAft>
                <a:spcPts val="0"/>
              </a:spcAft>
              <a:buNone/>
            </a:pPr>
            <a:endParaRPr sz="1500" b="1">
              <a:solidFill>
                <a:srgbClr val="FFFF00"/>
              </a:solidFill>
              <a:latin typeface="Calibri"/>
              <a:ea typeface="Calibri"/>
              <a:cs typeface="Calibri"/>
              <a:sym typeface="Calibri"/>
            </a:endParaRPr>
          </a:p>
        </p:txBody>
      </p:sp>
      <p:sp>
        <p:nvSpPr>
          <p:cNvPr id="155" name="Google Shape;155;p20"/>
          <p:cNvSpPr/>
          <p:nvPr/>
        </p:nvSpPr>
        <p:spPr>
          <a:xfrm>
            <a:off x="3886200" y="2571750"/>
            <a:ext cx="1009650" cy="1008358"/>
          </a:xfrm>
          <a:prstGeom prst="roundRect">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l" rtl="0">
              <a:spcBef>
                <a:spcPts val="0"/>
              </a:spcBef>
              <a:spcAft>
                <a:spcPts val="0"/>
              </a:spcAft>
              <a:buNone/>
            </a:pPr>
            <a:r>
              <a:rPr lang="hi-IN" sz="1900" b="1">
                <a:solidFill>
                  <a:schemeClr val="dk1"/>
                </a:solidFill>
                <a:latin typeface="Calibri"/>
                <a:ea typeface="Calibri"/>
                <a:cs typeface="Calibri"/>
                <a:sym typeface="Calibri"/>
              </a:rPr>
              <a:t> </a:t>
            </a:r>
            <a:endParaRPr/>
          </a:p>
          <a:p>
            <a:pPr marL="0" marR="0" lvl="0" indent="0" algn="ctr" rtl="0">
              <a:spcBef>
                <a:spcPts val="1000"/>
              </a:spcBef>
              <a:spcAft>
                <a:spcPts val="0"/>
              </a:spcAft>
              <a:buNone/>
            </a:pPr>
            <a:r>
              <a:rPr lang="hi-IN" sz="2000" b="1">
                <a:solidFill>
                  <a:srgbClr val="FF3300"/>
                </a:solidFill>
                <a:latin typeface="Calibri"/>
                <a:ea typeface="Calibri"/>
                <a:cs typeface="Calibri"/>
                <a:sym typeface="Calibri"/>
              </a:rPr>
              <a:t> </a:t>
            </a:r>
            <a:endParaRPr sz="2000" b="1">
              <a:solidFill>
                <a:srgbClr val="FF3300"/>
              </a:solidFill>
              <a:latin typeface="Calibri"/>
              <a:ea typeface="Calibri"/>
              <a:cs typeface="Calibri"/>
              <a:sym typeface="Calibri"/>
            </a:endParaRPr>
          </a:p>
          <a:p>
            <a:pPr marL="0" marR="0" lvl="0" indent="0" algn="ctr" rtl="0">
              <a:spcBef>
                <a:spcPts val="900"/>
              </a:spcBef>
              <a:spcAft>
                <a:spcPts val="0"/>
              </a:spcAft>
              <a:buNone/>
            </a:pPr>
            <a:r>
              <a:rPr lang="hi-IN" sz="1800" b="1">
                <a:solidFill>
                  <a:schemeClr val="dk1"/>
                </a:solidFill>
                <a:latin typeface="Calibri"/>
                <a:ea typeface="Calibri"/>
                <a:cs typeface="Calibri"/>
                <a:sym typeface="Calibri"/>
              </a:rPr>
              <a:t>टीम बी</a:t>
            </a:r>
            <a:endParaRPr sz="1600" b="1">
              <a:solidFill>
                <a:srgbClr val="C00000"/>
              </a:solidFill>
              <a:latin typeface="Calibri"/>
              <a:ea typeface="Calibri"/>
              <a:cs typeface="Calibri"/>
              <a:sym typeface="Calibri"/>
            </a:endParaRPr>
          </a:p>
          <a:p>
            <a:pPr marL="0" marR="0" lvl="0" indent="0" algn="ctr" rtl="0">
              <a:spcBef>
                <a:spcPts val="700"/>
              </a:spcBef>
              <a:spcAft>
                <a:spcPts val="0"/>
              </a:spcAft>
              <a:buNone/>
            </a:pPr>
            <a:r>
              <a:rPr lang="hi-IN" sz="1400" b="1">
                <a:solidFill>
                  <a:srgbClr val="1505E1"/>
                </a:solidFill>
                <a:latin typeface="Calibri"/>
                <a:ea typeface="Calibri"/>
                <a:cs typeface="Calibri"/>
                <a:sym typeface="Calibri"/>
              </a:rPr>
              <a:t>(6)</a:t>
            </a:r>
            <a:endParaRPr/>
          </a:p>
          <a:p>
            <a:pPr marL="0" marR="0" lvl="0" indent="0" algn="l" rtl="0">
              <a:spcBef>
                <a:spcPts val="650"/>
              </a:spcBef>
              <a:spcAft>
                <a:spcPts val="0"/>
              </a:spcAft>
              <a:buNone/>
            </a:pPr>
            <a:endParaRPr sz="1300" b="1">
              <a:solidFill>
                <a:srgbClr val="FFFF00"/>
              </a:solidFill>
              <a:latin typeface="Calibri"/>
              <a:ea typeface="Calibri"/>
              <a:cs typeface="Calibri"/>
              <a:sym typeface="Calibri"/>
            </a:endParaRPr>
          </a:p>
          <a:p>
            <a:pPr marL="0" marR="0" lvl="0" indent="0" algn="l" rtl="0">
              <a:spcBef>
                <a:spcPts val="950"/>
              </a:spcBef>
              <a:spcAft>
                <a:spcPts val="0"/>
              </a:spcAft>
              <a:buNone/>
            </a:pPr>
            <a:endParaRPr sz="1900" b="1">
              <a:solidFill>
                <a:srgbClr val="FFFF00"/>
              </a:solidFill>
              <a:latin typeface="Calibri"/>
              <a:ea typeface="Calibri"/>
              <a:cs typeface="Calibri"/>
              <a:sym typeface="Calibri"/>
            </a:endParaRPr>
          </a:p>
        </p:txBody>
      </p:sp>
      <p:sp>
        <p:nvSpPr>
          <p:cNvPr id="156" name="Google Shape;156;p20"/>
          <p:cNvSpPr/>
          <p:nvPr/>
        </p:nvSpPr>
        <p:spPr>
          <a:xfrm>
            <a:off x="5105400" y="2571749"/>
            <a:ext cx="1009650" cy="1054853"/>
          </a:xfrm>
          <a:prstGeom prst="roundRect">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l" rtl="0">
              <a:spcBef>
                <a:spcPts val="0"/>
              </a:spcBef>
              <a:spcAft>
                <a:spcPts val="0"/>
              </a:spcAft>
              <a:buNone/>
            </a:pPr>
            <a:endParaRPr sz="1300" b="1">
              <a:solidFill>
                <a:schemeClr val="dk1"/>
              </a:solidFill>
              <a:latin typeface="Calibri"/>
              <a:ea typeface="Calibri"/>
              <a:cs typeface="Calibri"/>
              <a:sym typeface="Calibri"/>
            </a:endParaRPr>
          </a:p>
          <a:p>
            <a:pPr marL="0" marR="0" lvl="0" indent="0" algn="ctr" rtl="0">
              <a:spcBef>
                <a:spcPts val="800"/>
              </a:spcBef>
              <a:spcAft>
                <a:spcPts val="0"/>
              </a:spcAft>
              <a:buNone/>
            </a:pPr>
            <a:endParaRPr sz="1600">
              <a:solidFill>
                <a:schemeClr val="dk1"/>
              </a:solidFill>
              <a:latin typeface="Calibri"/>
              <a:ea typeface="Calibri"/>
              <a:cs typeface="Calibri"/>
              <a:sym typeface="Calibri"/>
            </a:endParaRPr>
          </a:p>
          <a:p>
            <a:pPr marL="0" marR="0" lvl="0" indent="0" algn="ctr" rtl="0">
              <a:spcBef>
                <a:spcPts val="900"/>
              </a:spcBef>
              <a:spcAft>
                <a:spcPts val="0"/>
              </a:spcAft>
              <a:buNone/>
            </a:pPr>
            <a:r>
              <a:rPr lang="hi-IN" sz="1800" b="1">
                <a:solidFill>
                  <a:schemeClr val="dk1"/>
                </a:solidFill>
                <a:latin typeface="Calibri"/>
                <a:ea typeface="Calibri"/>
                <a:cs typeface="Calibri"/>
                <a:sym typeface="Calibri"/>
              </a:rPr>
              <a:t>टीम सी</a:t>
            </a:r>
            <a:endParaRPr sz="1800" b="1">
              <a:solidFill>
                <a:schemeClr val="dk1"/>
              </a:solidFill>
              <a:latin typeface="Calibri"/>
              <a:ea typeface="Calibri"/>
              <a:cs typeface="Calibri"/>
              <a:sym typeface="Calibri"/>
            </a:endParaRPr>
          </a:p>
          <a:p>
            <a:pPr marL="0" marR="0" lvl="0" indent="0" algn="ctr" rtl="0">
              <a:spcBef>
                <a:spcPts val="950"/>
              </a:spcBef>
              <a:spcAft>
                <a:spcPts val="0"/>
              </a:spcAft>
              <a:buNone/>
            </a:pPr>
            <a:r>
              <a:rPr lang="hi-IN" sz="1400" b="1">
                <a:solidFill>
                  <a:srgbClr val="1505E1"/>
                </a:solidFill>
                <a:latin typeface="Calibri"/>
                <a:ea typeface="Calibri"/>
                <a:cs typeface="Calibri"/>
                <a:sym typeface="Calibri"/>
              </a:rPr>
              <a:t>       (6)</a:t>
            </a:r>
            <a:r>
              <a:rPr lang="hi-IN" sz="1300" b="1">
                <a:solidFill>
                  <a:srgbClr val="FFFF00"/>
                </a:solidFill>
                <a:latin typeface="Calibri"/>
                <a:ea typeface="Calibri"/>
                <a:cs typeface="Calibri"/>
                <a:sym typeface="Calibri"/>
              </a:rPr>
              <a:t>	</a:t>
            </a:r>
            <a:r>
              <a:rPr lang="hi-IN" sz="1900" b="1">
                <a:solidFill>
                  <a:schemeClr val="dk1"/>
                </a:solidFill>
                <a:latin typeface="Calibri"/>
                <a:ea typeface="Calibri"/>
                <a:cs typeface="Calibri"/>
                <a:sym typeface="Calibri"/>
              </a:rPr>
              <a:t> </a:t>
            </a:r>
            <a:endParaRPr/>
          </a:p>
          <a:p>
            <a:pPr marL="0" marR="0" lvl="0" indent="0" algn="l" rtl="0">
              <a:spcBef>
                <a:spcPts val="950"/>
              </a:spcBef>
              <a:spcAft>
                <a:spcPts val="0"/>
              </a:spcAft>
              <a:buNone/>
            </a:pPr>
            <a:r>
              <a:rPr lang="hi-IN" sz="1900" b="1">
                <a:solidFill>
                  <a:schemeClr val="dk1"/>
                </a:solidFill>
                <a:latin typeface="Calibri"/>
                <a:ea typeface="Calibri"/>
                <a:cs typeface="Calibri"/>
                <a:sym typeface="Calibri"/>
              </a:rPr>
              <a:t> </a:t>
            </a:r>
            <a:endParaRPr/>
          </a:p>
        </p:txBody>
      </p:sp>
      <p:sp>
        <p:nvSpPr>
          <p:cNvPr id="157" name="Google Shape;157;p20"/>
          <p:cNvSpPr/>
          <p:nvPr/>
        </p:nvSpPr>
        <p:spPr>
          <a:xfrm>
            <a:off x="6977063" y="2571749"/>
            <a:ext cx="1009650" cy="946365"/>
          </a:xfrm>
          <a:prstGeom prst="roundRect">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hi-IN" sz="2400" b="1">
                <a:solidFill>
                  <a:schemeClr val="dk1"/>
                </a:solidFill>
                <a:latin typeface="Calibri"/>
                <a:ea typeface="Calibri"/>
                <a:cs typeface="Calibri"/>
                <a:sym typeface="Calibri"/>
              </a:rPr>
              <a:t>टीम डी</a:t>
            </a:r>
            <a:endParaRPr sz="2400" b="1">
              <a:solidFill>
                <a:schemeClr val="dk1"/>
              </a:solidFill>
              <a:latin typeface="Calibri"/>
              <a:ea typeface="Calibri"/>
              <a:cs typeface="Calibri"/>
              <a:sym typeface="Calibri"/>
            </a:endParaRPr>
          </a:p>
          <a:p>
            <a:pPr marL="0" marR="0" lvl="0" indent="0" algn="ctr" rtl="0">
              <a:spcBef>
                <a:spcPts val="1000"/>
              </a:spcBef>
              <a:spcAft>
                <a:spcPts val="0"/>
              </a:spcAft>
              <a:buNone/>
            </a:pPr>
            <a:r>
              <a:rPr lang="hi-IN" sz="1400" b="1">
                <a:solidFill>
                  <a:srgbClr val="1505E1"/>
                </a:solidFill>
                <a:latin typeface="Calibri"/>
                <a:ea typeface="Calibri"/>
                <a:cs typeface="Calibri"/>
                <a:sym typeface="Calibri"/>
              </a:rPr>
              <a:t>(6)</a:t>
            </a:r>
            <a:r>
              <a:rPr lang="hi-IN" sz="2000" b="1">
                <a:solidFill>
                  <a:srgbClr val="1505E1"/>
                </a:solidFill>
                <a:latin typeface="Calibri"/>
                <a:ea typeface="Calibri"/>
                <a:cs typeface="Calibri"/>
                <a:sym typeface="Calibri"/>
              </a:rPr>
              <a:t> </a:t>
            </a:r>
            <a:endParaRPr/>
          </a:p>
        </p:txBody>
      </p:sp>
      <p:sp>
        <p:nvSpPr>
          <p:cNvPr id="158" name="Google Shape;158;p20"/>
          <p:cNvSpPr/>
          <p:nvPr/>
        </p:nvSpPr>
        <p:spPr>
          <a:xfrm>
            <a:off x="8153400" y="2571750"/>
            <a:ext cx="1099088" cy="857250"/>
          </a:xfrm>
          <a:prstGeom prst="roundRect">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hi-IN" sz="1900" b="1">
                <a:solidFill>
                  <a:schemeClr val="dk1"/>
                </a:solidFill>
                <a:latin typeface="Calibri"/>
                <a:ea typeface="Calibri"/>
                <a:cs typeface="Calibri"/>
                <a:sym typeface="Calibri"/>
              </a:rPr>
              <a:t> </a:t>
            </a:r>
            <a:r>
              <a:rPr lang="hi-IN" sz="1800" b="1">
                <a:solidFill>
                  <a:schemeClr val="dk1"/>
                </a:solidFill>
                <a:latin typeface="Calibri"/>
                <a:ea typeface="Calibri"/>
                <a:cs typeface="Calibri"/>
                <a:sym typeface="Calibri"/>
              </a:rPr>
              <a:t>डॉग स्क्वाड </a:t>
            </a: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r>
              <a:rPr lang="hi-IN" sz="1400" b="1">
                <a:solidFill>
                  <a:srgbClr val="1505E1"/>
                </a:solidFill>
                <a:latin typeface="Calibri"/>
                <a:ea typeface="Calibri"/>
                <a:cs typeface="Calibri"/>
                <a:sym typeface="Calibri"/>
              </a:rPr>
              <a:t>(3)</a:t>
            </a:r>
            <a:endParaRPr/>
          </a:p>
        </p:txBody>
      </p:sp>
      <p:sp>
        <p:nvSpPr>
          <p:cNvPr id="159" name="Google Shape;159;p20"/>
          <p:cNvSpPr/>
          <p:nvPr/>
        </p:nvSpPr>
        <p:spPr>
          <a:xfrm>
            <a:off x="9334499" y="2571750"/>
            <a:ext cx="1560809" cy="857250"/>
          </a:xfrm>
          <a:prstGeom prst="roundRect">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hi-IN" sz="1900" b="1">
                <a:solidFill>
                  <a:srgbClr val="C00000"/>
                </a:solidFill>
                <a:latin typeface="Calibri"/>
                <a:ea typeface="Calibri"/>
                <a:cs typeface="Calibri"/>
                <a:sym typeface="Calibri"/>
              </a:rPr>
              <a:t> </a:t>
            </a:r>
            <a:r>
              <a:rPr lang="hi-IN" sz="1800" b="1">
                <a:solidFill>
                  <a:schemeClr val="dk1"/>
                </a:solidFill>
                <a:latin typeface="Calibri"/>
                <a:ea typeface="Calibri"/>
                <a:cs typeface="Calibri"/>
                <a:sym typeface="Calibri"/>
              </a:rPr>
              <a:t>चिकित्सा सहायता </a:t>
            </a: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r>
              <a:rPr lang="hi-IN" sz="1800" b="1">
                <a:solidFill>
                  <a:schemeClr val="dk1"/>
                </a:solidFill>
                <a:latin typeface="Calibri"/>
                <a:ea typeface="Calibri"/>
                <a:cs typeface="Calibri"/>
                <a:sym typeface="Calibri"/>
              </a:rPr>
              <a:t>टीम </a:t>
            </a: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r>
              <a:rPr lang="hi-IN" sz="1400" b="1">
                <a:solidFill>
                  <a:srgbClr val="1505E1"/>
                </a:solidFill>
                <a:latin typeface="Calibri"/>
                <a:ea typeface="Calibri"/>
                <a:cs typeface="Calibri"/>
                <a:sym typeface="Calibri"/>
              </a:rPr>
              <a:t>(2)</a:t>
            </a:r>
            <a:endParaRPr/>
          </a:p>
        </p:txBody>
      </p:sp>
      <p:sp>
        <p:nvSpPr>
          <p:cNvPr id="160" name="Google Shape;160;p20"/>
          <p:cNvSpPr/>
          <p:nvPr/>
        </p:nvSpPr>
        <p:spPr>
          <a:xfrm>
            <a:off x="6036590" y="4175502"/>
            <a:ext cx="1009650" cy="914400"/>
          </a:xfrm>
          <a:prstGeom prst="roundRect">
            <a:avLst>
              <a:gd name="adj" fmla="val 16667"/>
            </a:avLst>
          </a:prstGeom>
          <a:solidFill>
            <a:srgbClr val="666699"/>
          </a:solidFill>
          <a:ln w="9525" cap="flat" cmpd="sng">
            <a:solidFill>
              <a:srgbClr val="00FF00"/>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hi-IN" sz="1800" b="1">
                <a:solidFill>
                  <a:schemeClr val="dk1"/>
                </a:solidFill>
                <a:latin typeface="Calibri"/>
                <a:ea typeface="Calibri"/>
                <a:cs typeface="Calibri"/>
                <a:sym typeface="Calibri"/>
              </a:rPr>
              <a:t> </a:t>
            </a:r>
            <a:r>
              <a:rPr lang="hi-IN" sz="1200" b="1">
                <a:solidFill>
                  <a:schemeClr val="dk1"/>
                </a:solidFill>
                <a:latin typeface="Calibri"/>
                <a:ea typeface="Calibri"/>
                <a:cs typeface="Calibri"/>
                <a:sym typeface="Calibri"/>
              </a:rPr>
              <a:t>प्रशासनिक </a:t>
            </a:r>
            <a:endParaRPr sz="1200" b="1">
              <a:solidFill>
                <a:schemeClr val="dk1"/>
              </a:solidFill>
              <a:latin typeface="Calibri"/>
              <a:ea typeface="Calibri"/>
              <a:cs typeface="Calibri"/>
              <a:sym typeface="Calibri"/>
            </a:endParaRPr>
          </a:p>
          <a:p>
            <a:pPr marL="0" marR="0" lvl="0" indent="0" algn="ctr" rtl="0">
              <a:spcBef>
                <a:spcPts val="0"/>
              </a:spcBef>
              <a:spcAft>
                <a:spcPts val="0"/>
              </a:spcAft>
              <a:buNone/>
            </a:pPr>
            <a:r>
              <a:rPr lang="hi-IN" sz="1200" b="1">
                <a:solidFill>
                  <a:schemeClr val="dk1"/>
                </a:solidFill>
                <a:latin typeface="Calibri"/>
                <a:ea typeface="Calibri"/>
                <a:cs typeface="Calibri"/>
                <a:sym typeface="Calibri"/>
              </a:rPr>
              <a:t>सहायता टीम </a:t>
            </a:r>
            <a:endParaRPr sz="1200" b="1">
              <a:solidFill>
                <a:schemeClr val="dk1"/>
              </a:solidFill>
              <a:latin typeface="Calibri"/>
              <a:ea typeface="Calibri"/>
              <a:cs typeface="Calibri"/>
              <a:sym typeface="Calibri"/>
            </a:endParaRPr>
          </a:p>
          <a:p>
            <a:pPr marL="0" marR="0" lvl="0" indent="0" algn="ctr" rtl="0">
              <a:spcBef>
                <a:spcPts val="0"/>
              </a:spcBef>
              <a:spcAft>
                <a:spcPts val="0"/>
              </a:spcAft>
              <a:buNone/>
            </a:pPr>
            <a:r>
              <a:rPr lang="hi-IN" sz="1200" b="1">
                <a:solidFill>
                  <a:schemeClr val="dk1"/>
                </a:solidFill>
                <a:latin typeface="Calibri"/>
                <a:ea typeface="Calibri"/>
                <a:cs typeface="Calibri"/>
                <a:sym typeface="Calibri"/>
              </a:rPr>
              <a:t>(7)</a:t>
            </a:r>
            <a:endParaRPr sz="1800" b="1">
              <a:solidFill>
                <a:srgbClr val="99FF66"/>
              </a:solidFill>
              <a:latin typeface="Calibri"/>
              <a:ea typeface="Calibri"/>
              <a:cs typeface="Calibri"/>
              <a:sym typeface="Calibri"/>
            </a:endParaRPr>
          </a:p>
        </p:txBody>
      </p:sp>
      <p:sp>
        <p:nvSpPr>
          <p:cNvPr id="161" name="Google Shape;161;p20"/>
          <p:cNvSpPr txBox="1"/>
          <p:nvPr/>
        </p:nvSpPr>
        <p:spPr>
          <a:xfrm>
            <a:off x="1363851" y="4026440"/>
            <a:ext cx="1393555" cy="1600438"/>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i-IN" sz="1400" b="1">
                <a:solidFill>
                  <a:schemeClr val="dk1"/>
                </a:solidFill>
                <a:latin typeface="Calibri"/>
                <a:ea typeface="Calibri"/>
                <a:cs typeface="Calibri"/>
                <a:sym typeface="Calibri"/>
              </a:rPr>
              <a:t>2 संचार (एसआई+एसी)</a:t>
            </a:r>
            <a:endParaRPr sz="1400" b="1">
              <a:solidFill>
                <a:schemeClr val="dk1"/>
              </a:solidFill>
              <a:latin typeface="Calibri"/>
              <a:ea typeface="Calibri"/>
              <a:cs typeface="Calibri"/>
              <a:sym typeface="Calibri"/>
            </a:endParaRPr>
          </a:p>
          <a:p>
            <a:pPr marL="0" marR="0" lvl="0" indent="0" algn="l" rtl="0">
              <a:spcBef>
                <a:spcPts val="0"/>
              </a:spcBef>
              <a:spcAft>
                <a:spcPts val="0"/>
              </a:spcAft>
              <a:buNone/>
            </a:pPr>
            <a:r>
              <a:rPr lang="hi-IN" sz="1400" b="1">
                <a:solidFill>
                  <a:schemeClr val="dk1"/>
                </a:solidFill>
                <a:latin typeface="Calibri"/>
                <a:ea typeface="Calibri"/>
                <a:cs typeface="Calibri"/>
                <a:sym typeface="Calibri"/>
              </a:rPr>
              <a:t> 2 संरचना इंजीनियर (एसआई) </a:t>
            </a:r>
            <a:endParaRPr sz="1400" b="1">
              <a:solidFill>
                <a:schemeClr val="dk1"/>
              </a:solidFill>
              <a:latin typeface="Calibri"/>
              <a:ea typeface="Calibri"/>
              <a:cs typeface="Calibri"/>
              <a:sym typeface="Calibri"/>
            </a:endParaRPr>
          </a:p>
          <a:p>
            <a:pPr marL="0" marR="0" lvl="0" indent="0" algn="l" rtl="0">
              <a:spcBef>
                <a:spcPts val="0"/>
              </a:spcBef>
              <a:spcAft>
                <a:spcPts val="0"/>
              </a:spcAft>
              <a:buNone/>
            </a:pPr>
            <a:r>
              <a:rPr lang="hi-IN" sz="1400" b="1">
                <a:solidFill>
                  <a:schemeClr val="dk1"/>
                </a:solidFill>
                <a:latin typeface="Calibri"/>
                <a:ea typeface="Calibri"/>
                <a:cs typeface="Calibri"/>
                <a:sym typeface="Calibri"/>
              </a:rPr>
              <a:t>1 तकनीशियन </a:t>
            </a:r>
            <a:endParaRPr sz="1400" b="1">
              <a:solidFill>
                <a:schemeClr val="dk1"/>
              </a:solidFill>
              <a:latin typeface="Calibri"/>
              <a:ea typeface="Calibri"/>
              <a:cs typeface="Calibri"/>
              <a:sym typeface="Calibri"/>
            </a:endParaRPr>
          </a:p>
          <a:p>
            <a:pPr marL="0" marR="0" lvl="0" indent="0" algn="l" rtl="0">
              <a:spcBef>
                <a:spcPts val="0"/>
              </a:spcBef>
              <a:spcAft>
                <a:spcPts val="0"/>
              </a:spcAft>
              <a:buNone/>
            </a:pPr>
            <a:r>
              <a:rPr lang="hi-IN" sz="1400" b="1">
                <a:solidFill>
                  <a:schemeClr val="dk1"/>
                </a:solidFill>
                <a:latin typeface="Calibri"/>
                <a:ea typeface="Calibri"/>
                <a:cs typeface="Calibri"/>
                <a:sym typeface="Calibri"/>
              </a:rPr>
              <a:t>1 इलेक्ट्रीशियन</a:t>
            </a:r>
            <a:endParaRPr sz="1400" b="1">
              <a:solidFill>
                <a:srgbClr val="000000"/>
              </a:solidFill>
              <a:latin typeface="Calibri"/>
              <a:ea typeface="Calibri"/>
              <a:cs typeface="Calibri"/>
              <a:sym typeface="Calibri"/>
            </a:endParaRPr>
          </a:p>
        </p:txBody>
      </p:sp>
      <p:sp>
        <p:nvSpPr>
          <p:cNvPr id="162" name="Google Shape;162;p20"/>
          <p:cNvSpPr txBox="1"/>
          <p:nvPr/>
        </p:nvSpPr>
        <p:spPr>
          <a:xfrm>
            <a:off x="2851688" y="4209081"/>
            <a:ext cx="1131376" cy="630942"/>
          </a:xfrm>
          <a:prstGeom prst="rect">
            <a:avLst/>
          </a:prstGeom>
          <a:noFill/>
          <a:ln w="31750" cap="flat" cmpd="sng">
            <a:solidFill>
              <a:srgbClr val="C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i-IN" sz="1400" b="1">
                <a:solidFill>
                  <a:schemeClr val="dk1"/>
                </a:solidFill>
                <a:latin typeface="Calibri"/>
                <a:ea typeface="Calibri"/>
                <a:cs typeface="Calibri"/>
                <a:sym typeface="Calibri"/>
              </a:rPr>
              <a:t>1 एसआई </a:t>
            </a:r>
            <a:endParaRPr sz="1400" b="1">
              <a:solidFill>
                <a:schemeClr val="dk1"/>
              </a:solidFill>
              <a:latin typeface="Calibri"/>
              <a:ea typeface="Calibri"/>
              <a:cs typeface="Calibri"/>
              <a:sym typeface="Calibri"/>
            </a:endParaRPr>
          </a:p>
          <a:p>
            <a:pPr marL="0" marR="0" lvl="0" indent="0" algn="l" rtl="0">
              <a:spcBef>
                <a:spcPts val="700"/>
              </a:spcBef>
              <a:spcAft>
                <a:spcPts val="0"/>
              </a:spcAft>
              <a:buNone/>
            </a:pPr>
            <a:r>
              <a:rPr lang="hi-IN" sz="1400" b="1">
                <a:solidFill>
                  <a:schemeClr val="dk1"/>
                </a:solidFill>
                <a:latin typeface="Calibri"/>
                <a:ea typeface="Calibri"/>
                <a:cs typeface="Calibri"/>
                <a:sym typeface="Calibri"/>
              </a:rPr>
              <a:t>5 सीटी/जीडी</a:t>
            </a:r>
            <a:endParaRPr sz="1400" b="1">
              <a:solidFill>
                <a:srgbClr val="000000"/>
              </a:solidFill>
              <a:latin typeface="Calibri"/>
              <a:ea typeface="Calibri"/>
              <a:cs typeface="Calibri"/>
              <a:sym typeface="Calibri"/>
            </a:endParaRPr>
          </a:p>
        </p:txBody>
      </p:sp>
      <p:sp>
        <p:nvSpPr>
          <p:cNvPr id="163" name="Google Shape;163;p20"/>
          <p:cNvSpPr txBox="1"/>
          <p:nvPr/>
        </p:nvSpPr>
        <p:spPr>
          <a:xfrm>
            <a:off x="4038601" y="4051300"/>
            <a:ext cx="982850" cy="461665"/>
          </a:xfrm>
          <a:prstGeom prst="rect">
            <a:avLst/>
          </a:prstGeom>
          <a:noFill/>
          <a:ln w="31750" cap="flat" cmpd="sng">
            <a:solidFill>
              <a:srgbClr val="C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i-IN" sz="1200">
                <a:solidFill>
                  <a:schemeClr val="dk1"/>
                </a:solidFill>
                <a:latin typeface="Calibri"/>
                <a:ea typeface="Calibri"/>
                <a:cs typeface="Calibri"/>
                <a:sym typeface="Calibri"/>
              </a:rPr>
              <a:t>1एचसी/जीडी 5 सीटी/जीडी</a:t>
            </a:r>
            <a:endParaRPr sz="1200" b="1">
              <a:solidFill>
                <a:srgbClr val="000000"/>
              </a:solidFill>
              <a:latin typeface="Calibri"/>
              <a:ea typeface="Calibri"/>
              <a:cs typeface="Calibri"/>
              <a:sym typeface="Calibri"/>
            </a:endParaRPr>
          </a:p>
        </p:txBody>
      </p:sp>
      <p:sp>
        <p:nvSpPr>
          <p:cNvPr id="164" name="Google Shape;164;p20"/>
          <p:cNvSpPr txBox="1"/>
          <p:nvPr/>
        </p:nvSpPr>
        <p:spPr>
          <a:xfrm>
            <a:off x="5064917" y="4038600"/>
            <a:ext cx="994919" cy="553998"/>
          </a:xfrm>
          <a:prstGeom prst="rect">
            <a:avLst/>
          </a:prstGeom>
          <a:noFill/>
          <a:ln w="31750" cap="flat" cmpd="sng">
            <a:solidFill>
              <a:srgbClr val="C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i-IN" sz="1200" b="1">
                <a:solidFill>
                  <a:schemeClr val="dk1"/>
                </a:solidFill>
                <a:latin typeface="Calibri"/>
                <a:ea typeface="Calibri"/>
                <a:cs typeface="Calibri"/>
                <a:sym typeface="Calibri"/>
              </a:rPr>
              <a:t>1 एसआई </a:t>
            </a:r>
            <a:endParaRPr sz="1200" b="1">
              <a:solidFill>
                <a:schemeClr val="dk1"/>
              </a:solidFill>
              <a:latin typeface="Calibri"/>
              <a:ea typeface="Calibri"/>
              <a:cs typeface="Calibri"/>
              <a:sym typeface="Calibri"/>
            </a:endParaRPr>
          </a:p>
          <a:p>
            <a:pPr marL="0" marR="0" lvl="0" indent="0" algn="l" rtl="0">
              <a:spcBef>
                <a:spcPts val="600"/>
              </a:spcBef>
              <a:spcAft>
                <a:spcPts val="0"/>
              </a:spcAft>
              <a:buNone/>
            </a:pPr>
            <a:r>
              <a:rPr lang="hi-IN" sz="1200" b="1">
                <a:solidFill>
                  <a:schemeClr val="dk1"/>
                </a:solidFill>
                <a:latin typeface="Calibri"/>
                <a:ea typeface="Calibri"/>
                <a:cs typeface="Calibri"/>
                <a:sym typeface="Calibri"/>
              </a:rPr>
              <a:t>5 सीटी/जीडी</a:t>
            </a:r>
            <a:endParaRPr sz="1200" b="1">
              <a:solidFill>
                <a:srgbClr val="000000"/>
              </a:solidFill>
              <a:latin typeface="Calibri"/>
              <a:ea typeface="Calibri"/>
              <a:cs typeface="Calibri"/>
              <a:sym typeface="Calibri"/>
            </a:endParaRPr>
          </a:p>
        </p:txBody>
      </p:sp>
      <p:sp>
        <p:nvSpPr>
          <p:cNvPr id="165" name="Google Shape;165;p20"/>
          <p:cNvSpPr txBox="1"/>
          <p:nvPr/>
        </p:nvSpPr>
        <p:spPr>
          <a:xfrm>
            <a:off x="7082726" y="4051301"/>
            <a:ext cx="975426" cy="461665"/>
          </a:xfrm>
          <a:prstGeom prst="rect">
            <a:avLst/>
          </a:prstGeom>
          <a:solidFill>
            <a:srgbClr val="B3C6E7"/>
          </a:solidFill>
          <a:ln w="31750" cap="flat" cmpd="sng">
            <a:solidFill>
              <a:srgbClr val="C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i-IN" sz="1200">
                <a:solidFill>
                  <a:schemeClr val="dk1"/>
                </a:solidFill>
                <a:latin typeface="Calibri"/>
                <a:ea typeface="Calibri"/>
                <a:cs typeface="Calibri"/>
                <a:sym typeface="Calibri"/>
              </a:rPr>
              <a:t>1एचसी/जीडी 5 सीटी/जीडी</a:t>
            </a:r>
            <a:endParaRPr sz="1200" b="1">
              <a:solidFill>
                <a:srgbClr val="000000"/>
              </a:solidFill>
              <a:latin typeface="Calibri"/>
              <a:ea typeface="Calibri"/>
              <a:cs typeface="Calibri"/>
              <a:sym typeface="Calibri"/>
            </a:endParaRPr>
          </a:p>
        </p:txBody>
      </p:sp>
      <p:sp>
        <p:nvSpPr>
          <p:cNvPr id="166" name="Google Shape;166;p20"/>
          <p:cNvSpPr txBox="1"/>
          <p:nvPr/>
        </p:nvSpPr>
        <p:spPr>
          <a:xfrm>
            <a:off x="8289925" y="4051301"/>
            <a:ext cx="1069524" cy="738664"/>
          </a:xfrm>
          <a:prstGeom prst="rect">
            <a:avLst/>
          </a:prstGeom>
          <a:noFill/>
          <a:ln w="31750" cap="flat" cmpd="sng">
            <a:solidFill>
              <a:srgbClr val="C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i-IN" sz="1400" b="1">
                <a:solidFill>
                  <a:schemeClr val="dk1"/>
                </a:solidFill>
                <a:latin typeface="Calibri"/>
                <a:ea typeface="Calibri"/>
                <a:cs typeface="Calibri"/>
                <a:sym typeface="Calibri"/>
              </a:rPr>
              <a:t>3 सीटी/डॉग हैंडलर (कुत्ते 02 </a:t>
            </a:r>
            <a:endParaRPr sz="1400" b="1">
              <a:solidFill>
                <a:srgbClr val="000000"/>
              </a:solidFill>
              <a:latin typeface="Calibri"/>
              <a:ea typeface="Calibri"/>
              <a:cs typeface="Calibri"/>
              <a:sym typeface="Calibri"/>
            </a:endParaRPr>
          </a:p>
        </p:txBody>
      </p:sp>
      <p:sp>
        <p:nvSpPr>
          <p:cNvPr id="167" name="Google Shape;167;p20"/>
          <p:cNvSpPr txBox="1"/>
          <p:nvPr/>
        </p:nvSpPr>
        <p:spPr>
          <a:xfrm>
            <a:off x="9572410" y="4020303"/>
            <a:ext cx="1353895" cy="523220"/>
          </a:xfrm>
          <a:prstGeom prst="rect">
            <a:avLst/>
          </a:prstGeom>
          <a:noFill/>
          <a:ln w="31750" cap="flat" cmpd="sng">
            <a:solidFill>
              <a:srgbClr val="C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i-IN" sz="1400" b="1">
                <a:solidFill>
                  <a:schemeClr val="dk1"/>
                </a:solidFill>
                <a:latin typeface="Calibri"/>
                <a:ea typeface="Calibri"/>
                <a:cs typeface="Calibri"/>
                <a:sym typeface="Calibri"/>
              </a:rPr>
              <a:t>1 पैरामेडिक 1 नर्सिंग असिस्टेंट</a:t>
            </a:r>
            <a:endParaRPr sz="900" b="1">
              <a:solidFill>
                <a:srgbClr val="000000"/>
              </a:solidFill>
              <a:latin typeface="Calibri"/>
              <a:ea typeface="Calibri"/>
              <a:cs typeface="Calibri"/>
              <a:sym typeface="Calibri"/>
            </a:endParaRPr>
          </a:p>
        </p:txBody>
      </p:sp>
      <p:sp>
        <p:nvSpPr>
          <p:cNvPr id="168" name="Google Shape;168;p20"/>
          <p:cNvSpPr txBox="1"/>
          <p:nvPr/>
        </p:nvSpPr>
        <p:spPr>
          <a:xfrm>
            <a:off x="5257801" y="5486401"/>
            <a:ext cx="2754823" cy="738664"/>
          </a:xfrm>
          <a:prstGeom prst="rect">
            <a:avLst/>
          </a:prstGeom>
          <a:noFill/>
          <a:ln w="31750" cap="flat" cmpd="sng">
            <a:solidFill>
              <a:srgbClr val="C00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hi-IN" sz="1400" b="1">
                <a:solidFill>
                  <a:schemeClr val="dk1"/>
                </a:solidFill>
                <a:latin typeface="Calibri"/>
                <a:ea typeface="Calibri"/>
                <a:cs typeface="Calibri"/>
                <a:sym typeface="Calibri"/>
              </a:rPr>
              <a:t>1 एचसी/जीडी 2 सहायक कर्मचारी (1 अनुयायी/1 कांस्टेबल) 4 सुरक्षाकर्मी (1 एचसी/3 कांस्टेबल*)</a:t>
            </a:r>
            <a:endParaRPr sz="1400" b="1">
              <a:solidFill>
                <a:srgbClr val="000000"/>
              </a:solidFill>
              <a:latin typeface="Calibri"/>
              <a:ea typeface="Calibri"/>
              <a:cs typeface="Calibri"/>
              <a:sym typeface="Calibri"/>
            </a:endParaRPr>
          </a:p>
        </p:txBody>
      </p:sp>
      <p:cxnSp>
        <p:nvCxnSpPr>
          <p:cNvPr id="169" name="Google Shape;169;p20"/>
          <p:cNvCxnSpPr/>
          <p:nvPr/>
        </p:nvCxnSpPr>
        <p:spPr>
          <a:xfrm>
            <a:off x="6400800" y="1514475"/>
            <a:ext cx="0" cy="304800"/>
          </a:xfrm>
          <a:prstGeom prst="straightConnector1">
            <a:avLst/>
          </a:prstGeom>
          <a:noFill/>
          <a:ln w="9525" cap="flat" cmpd="sng">
            <a:solidFill>
              <a:srgbClr val="FF0000"/>
            </a:solidFill>
            <a:prstDash val="solid"/>
            <a:round/>
            <a:headEnd type="none" w="med" len="med"/>
            <a:tailEnd type="none" w="med" len="med"/>
          </a:ln>
        </p:spPr>
      </p:cxnSp>
      <p:cxnSp>
        <p:nvCxnSpPr>
          <p:cNvPr id="170" name="Google Shape;170;p20"/>
          <p:cNvCxnSpPr/>
          <p:nvPr/>
        </p:nvCxnSpPr>
        <p:spPr>
          <a:xfrm>
            <a:off x="6400800" y="2419350"/>
            <a:ext cx="0" cy="1752600"/>
          </a:xfrm>
          <a:prstGeom prst="straightConnector1">
            <a:avLst/>
          </a:prstGeom>
          <a:noFill/>
          <a:ln w="9525" cap="flat" cmpd="sng">
            <a:solidFill>
              <a:srgbClr val="FF0000"/>
            </a:solidFill>
            <a:prstDash val="solid"/>
            <a:round/>
            <a:headEnd type="none" w="med" len="med"/>
            <a:tailEnd type="none" w="med" len="med"/>
          </a:ln>
        </p:spPr>
      </p:cxnSp>
      <p:cxnSp>
        <p:nvCxnSpPr>
          <p:cNvPr id="171" name="Google Shape;171;p20"/>
          <p:cNvCxnSpPr/>
          <p:nvPr/>
        </p:nvCxnSpPr>
        <p:spPr>
          <a:xfrm>
            <a:off x="2057400" y="2476500"/>
            <a:ext cx="7848600" cy="0"/>
          </a:xfrm>
          <a:prstGeom prst="straightConnector1">
            <a:avLst/>
          </a:prstGeom>
          <a:noFill/>
          <a:ln w="9525" cap="flat" cmpd="sng">
            <a:solidFill>
              <a:srgbClr val="FF0000"/>
            </a:solidFill>
            <a:prstDash val="solid"/>
            <a:round/>
            <a:headEnd type="none" w="med" len="med"/>
            <a:tailEnd type="none" w="med" len="med"/>
          </a:ln>
        </p:spPr>
      </p:cxnSp>
      <p:cxnSp>
        <p:nvCxnSpPr>
          <p:cNvPr id="172" name="Google Shape;172;p20"/>
          <p:cNvCxnSpPr/>
          <p:nvPr/>
        </p:nvCxnSpPr>
        <p:spPr>
          <a:xfrm>
            <a:off x="2057400" y="2495550"/>
            <a:ext cx="0" cy="76200"/>
          </a:xfrm>
          <a:prstGeom prst="straightConnector1">
            <a:avLst/>
          </a:prstGeom>
          <a:noFill/>
          <a:ln w="9525" cap="flat" cmpd="sng">
            <a:solidFill>
              <a:srgbClr val="FF0000"/>
            </a:solidFill>
            <a:prstDash val="solid"/>
            <a:round/>
            <a:headEnd type="none" w="med" len="med"/>
            <a:tailEnd type="none" w="med" len="med"/>
          </a:ln>
        </p:spPr>
      </p:cxnSp>
      <p:cxnSp>
        <p:nvCxnSpPr>
          <p:cNvPr id="173" name="Google Shape;173;p20"/>
          <p:cNvCxnSpPr/>
          <p:nvPr/>
        </p:nvCxnSpPr>
        <p:spPr>
          <a:xfrm>
            <a:off x="3276600" y="2495550"/>
            <a:ext cx="0" cy="76200"/>
          </a:xfrm>
          <a:prstGeom prst="straightConnector1">
            <a:avLst/>
          </a:prstGeom>
          <a:noFill/>
          <a:ln w="9525" cap="flat" cmpd="sng">
            <a:solidFill>
              <a:srgbClr val="FF0000"/>
            </a:solidFill>
            <a:prstDash val="solid"/>
            <a:round/>
            <a:headEnd type="none" w="med" len="med"/>
            <a:tailEnd type="none" w="med" len="med"/>
          </a:ln>
        </p:spPr>
      </p:cxnSp>
      <p:cxnSp>
        <p:nvCxnSpPr>
          <p:cNvPr id="174" name="Google Shape;174;p20"/>
          <p:cNvCxnSpPr/>
          <p:nvPr/>
        </p:nvCxnSpPr>
        <p:spPr>
          <a:xfrm>
            <a:off x="4343400" y="2495550"/>
            <a:ext cx="0" cy="76200"/>
          </a:xfrm>
          <a:prstGeom prst="straightConnector1">
            <a:avLst/>
          </a:prstGeom>
          <a:noFill/>
          <a:ln w="9525" cap="flat" cmpd="sng">
            <a:solidFill>
              <a:srgbClr val="FF0000"/>
            </a:solidFill>
            <a:prstDash val="solid"/>
            <a:round/>
            <a:headEnd type="none" w="med" len="med"/>
            <a:tailEnd type="none" w="med" len="med"/>
          </a:ln>
        </p:spPr>
      </p:cxnSp>
      <p:cxnSp>
        <p:nvCxnSpPr>
          <p:cNvPr id="175" name="Google Shape;175;p20"/>
          <p:cNvCxnSpPr/>
          <p:nvPr/>
        </p:nvCxnSpPr>
        <p:spPr>
          <a:xfrm>
            <a:off x="5562600" y="2495550"/>
            <a:ext cx="0" cy="76200"/>
          </a:xfrm>
          <a:prstGeom prst="straightConnector1">
            <a:avLst/>
          </a:prstGeom>
          <a:noFill/>
          <a:ln w="9525" cap="flat" cmpd="sng">
            <a:solidFill>
              <a:srgbClr val="FF0000"/>
            </a:solidFill>
            <a:prstDash val="solid"/>
            <a:round/>
            <a:headEnd type="none" w="med" len="med"/>
            <a:tailEnd type="none" w="med" len="med"/>
          </a:ln>
        </p:spPr>
      </p:cxnSp>
      <p:cxnSp>
        <p:nvCxnSpPr>
          <p:cNvPr id="176" name="Google Shape;176;p20"/>
          <p:cNvCxnSpPr/>
          <p:nvPr/>
        </p:nvCxnSpPr>
        <p:spPr>
          <a:xfrm>
            <a:off x="7391400" y="2495550"/>
            <a:ext cx="0" cy="76200"/>
          </a:xfrm>
          <a:prstGeom prst="straightConnector1">
            <a:avLst/>
          </a:prstGeom>
          <a:noFill/>
          <a:ln w="9525" cap="flat" cmpd="sng">
            <a:solidFill>
              <a:srgbClr val="FF0000"/>
            </a:solidFill>
            <a:prstDash val="solid"/>
            <a:round/>
            <a:headEnd type="none" w="med" len="med"/>
            <a:tailEnd type="none" w="med" len="med"/>
          </a:ln>
        </p:spPr>
      </p:cxnSp>
      <p:cxnSp>
        <p:nvCxnSpPr>
          <p:cNvPr id="177" name="Google Shape;177;p20"/>
          <p:cNvCxnSpPr/>
          <p:nvPr/>
        </p:nvCxnSpPr>
        <p:spPr>
          <a:xfrm>
            <a:off x="8686800" y="2495550"/>
            <a:ext cx="0" cy="76200"/>
          </a:xfrm>
          <a:prstGeom prst="straightConnector1">
            <a:avLst/>
          </a:prstGeom>
          <a:noFill/>
          <a:ln w="9525" cap="flat" cmpd="sng">
            <a:solidFill>
              <a:srgbClr val="FF0000"/>
            </a:solidFill>
            <a:prstDash val="solid"/>
            <a:round/>
            <a:headEnd type="none" w="med" len="med"/>
            <a:tailEnd type="none" w="med" len="med"/>
          </a:ln>
        </p:spPr>
      </p:cxnSp>
      <p:cxnSp>
        <p:nvCxnSpPr>
          <p:cNvPr id="178" name="Google Shape;178;p20"/>
          <p:cNvCxnSpPr/>
          <p:nvPr/>
        </p:nvCxnSpPr>
        <p:spPr>
          <a:xfrm>
            <a:off x="9901238" y="2495550"/>
            <a:ext cx="0" cy="76200"/>
          </a:xfrm>
          <a:prstGeom prst="straightConnector1">
            <a:avLst/>
          </a:prstGeom>
          <a:noFill/>
          <a:ln w="9525" cap="flat" cmpd="sng">
            <a:solidFill>
              <a:srgbClr val="C00000"/>
            </a:solidFill>
            <a:prstDash val="solid"/>
            <a:round/>
            <a:headEnd type="none" w="med" len="med"/>
            <a:tailEnd type="none" w="med" len="med"/>
          </a:ln>
        </p:spPr>
      </p:cxnSp>
      <p:sp>
        <p:nvSpPr>
          <p:cNvPr id="179" name="Google Shape;179;p20"/>
          <p:cNvSpPr txBox="1"/>
          <p:nvPr/>
        </p:nvSpPr>
        <p:spPr>
          <a:xfrm>
            <a:off x="2457450" y="6400801"/>
            <a:ext cx="7620000" cy="461665"/>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hi-IN" sz="2400" b="1" u="sng">
                <a:solidFill>
                  <a:schemeClr val="dk1"/>
                </a:solidFill>
                <a:latin typeface="Calibri"/>
                <a:ea typeface="Calibri"/>
                <a:cs typeface="Calibri"/>
                <a:sym typeface="Calibri"/>
              </a:rPr>
              <a:t>Total strength : 44 + 03 Drivers</a:t>
            </a:r>
            <a:endParaRPr/>
          </a:p>
        </p:txBody>
      </p:sp>
      <p:sp>
        <p:nvSpPr>
          <p:cNvPr id="180" name="Google Shape;180;p20"/>
          <p:cNvSpPr/>
          <p:nvPr/>
        </p:nvSpPr>
        <p:spPr>
          <a:xfrm>
            <a:off x="1994115" y="3568485"/>
            <a:ext cx="76200" cy="457200"/>
          </a:xfrm>
          <a:prstGeom prst="downArrow">
            <a:avLst>
              <a:gd name="adj1" fmla="val 50000"/>
              <a:gd name="adj2" fmla="val 50000"/>
            </a:avLst>
          </a:prstGeom>
          <a:solidFill>
            <a:srgbClr val="FF000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1" name="Google Shape;181;p20"/>
          <p:cNvSpPr/>
          <p:nvPr/>
        </p:nvSpPr>
        <p:spPr>
          <a:xfrm>
            <a:off x="3230105" y="3568485"/>
            <a:ext cx="76200" cy="609600"/>
          </a:xfrm>
          <a:prstGeom prst="downArrow">
            <a:avLst>
              <a:gd name="adj1" fmla="val 50000"/>
              <a:gd name="adj2" fmla="val 50000"/>
            </a:avLst>
          </a:prstGeom>
          <a:solidFill>
            <a:srgbClr val="FF000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2" name="Google Shape;182;p20"/>
          <p:cNvSpPr/>
          <p:nvPr/>
        </p:nvSpPr>
        <p:spPr>
          <a:xfrm>
            <a:off x="4510006" y="3611104"/>
            <a:ext cx="61993" cy="427495"/>
          </a:xfrm>
          <a:prstGeom prst="downArrow">
            <a:avLst>
              <a:gd name="adj1" fmla="val 50000"/>
              <a:gd name="adj2" fmla="val 50000"/>
            </a:avLst>
          </a:prstGeom>
          <a:solidFill>
            <a:srgbClr val="FF000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3" name="Google Shape;183;p20"/>
          <p:cNvSpPr/>
          <p:nvPr/>
        </p:nvSpPr>
        <p:spPr>
          <a:xfrm>
            <a:off x="5516880" y="3580108"/>
            <a:ext cx="45719" cy="458492"/>
          </a:xfrm>
          <a:prstGeom prst="downArrow">
            <a:avLst>
              <a:gd name="adj1" fmla="val 50000"/>
              <a:gd name="adj2" fmla="val 50000"/>
            </a:avLst>
          </a:prstGeom>
          <a:solidFill>
            <a:srgbClr val="FF000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4" name="Google Shape;184;p20"/>
          <p:cNvSpPr/>
          <p:nvPr/>
        </p:nvSpPr>
        <p:spPr>
          <a:xfrm>
            <a:off x="7620000" y="3429000"/>
            <a:ext cx="76200" cy="609600"/>
          </a:xfrm>
          <a:prstGeom prst="downArrow">
            <a:avLst>
              <a:gd name="adj1" fmla="val 50000"/>
              <a:gd name="adj2" fmla="val 50000"/>
            </a:avLst>
          </a:prstGeom>
          <a:solidFill>
            <a:srgbClr val="FF000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 name="Google Shape;185;p20"/>
          <p:cNvSpPr/>
          <p:nvPr/>
        </p:nvSpPr>
        <p:spPr>
          <a:xfrm>
            <a:off x="8610600" y="3429000"/>
            <a:ext cx="76200" cy="609600"/>
          </a:xfrm>
          <a:prstGeom prst="downArrow">
            <a:avLst>
              <a:gd name="adj1" fmla="val 50000"/>
              <a:gd name="adj2" fmla="val 50000"/>
            </a:avLst>
          </a:prstGeom>
          <a:solidFill>
            <a:srgbClr val="FF000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 name="Google Shape;186;p20"/>
          <p:cNvSpPr/>
          <p:nvPr/>
        </p:nvSpPr>
        <p:spPr>
          <a:xfrm>
            <a:off x="10124268" y="3459997"/>
            <a:ext cx="76200" cy="609600"/>
          </a:xfrm>
          <a:prstGeom prst="downArrow">
            <a:avLst>
              <a:gd name="adj1" fmla="val 50000"/>
              <a:gd name="adj2" fmla="val 50000"/>
            </a:avLst>
          </a:prstGeom>
          <a:solidFill>
            <a:srgbClr val="FF000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 name="Google Shape;187;p20"/>
          <p:cNvSpPr/>
          <p:nvPr/>
        </p:nvSpPr>
        <p:spPr>
          <a:xfrm>
            <a:off x="6400800" y="5105400"/>
            <a:ext cx="76200" cy="381000"/>
          </a:xfrm>
          <a:prstGeom prst="downArrow">
            <a:avLst>
              <a:gd name="adj1" fmla="val 50000"/>
              <a:gd name="adj2" fmla="val 50000"/>
            </a:avLst>
          </a:prstGeom>
          <a:solidFill>
            <a:srgbClr val="FF000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8" name="Google Shape;188;p20"/>
          <p:cNvSpPr/>
          <p:nvPr/>
        </p:nvSpPr>
        <p:spPr>
          <a:xfrm>
            <a:off x="1639593" y="821411"/>
            <a:ext cx="3235325" cy="1200329"/>
          </a:xfrm>
          <a:prstGeom prst="rect">
            <a:avLst/>
          </a:prstGeom>
          <a:solidFill>
            <a:srgbClr val="9CC2E5"/>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hi-IN" sz="2400">
                <a:solidFill>
                  <a:schemeClr val="dk1"/>
                </a:solidFill>
                <a:latin typeface="Calibri"/>
                <a:ea typeface="Calibri"/>
                <a:cs typeface="Calibri"/>
                <a:sym typeface="Calibri"/>
              </a:rPr>
              <a:t>एनडीआरएफ यूनिट: 1149 कार्मिक </a:t>
            </a:r>
            <a:endParaRPr sz="2400">
              <a:solidFill>
                <a:schemeClr val="dk1"/>
              </a:solidFill>
              <a:latin typeface="Calibri"/>
              <a:ea typeface="Calibri"/>
              <a:cs typeface="Calibri"/>
              <a:sym typeface="Calibri"/>
            </a:endParaRPr>
          </a:p>
          <a:p>
            <a:pPr marL="0" marR="0" lvl="0" indent="0" algn="ctr" rtl="0">
              <a:spcBef>
                <a:spcPts val="0"/>
              </a:spcBef>
              <a:spcAft>
                <a:spcPts val="0"/>
              </a:spcAft>
              <a:buNone/>
            </a:pPr>
            <a:r>
              <a:rPr lang="hi-IN" sz="2400">
                <a:solidFill>
                  <a:schemeClr val="dk1"/>
                </a:solidFill>
                <a:latin typeface="Calibri"/>
                <a:ea typeface="Calibri"/>
                <a:cs typeface="Calibri"/>
                <a:sym typeface="Calibri"/>
              </a:rPr>
              <a:t>कुल टीमें : 18</a:t>
            </a:r>
            <a:endParaRPr sz="2400" b="1">
              <a:solidFill>
                <a:srgbClr val="002060"/>
              </a:solidFill>
              <a:latin typeface="Calibri"/>
              <a:ea typeface="Calibri"/>
              <a:cs typeface="Calibri"/>
              <a:sym typeface="Calibri"/>
            </a:endParaRPr>
          </a:p>
        </p:txBody>
      </p:sp>
      <p:sp>
        <p:nvSpPr>
          <p:cNvPr id="189" name="Google Shape;18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hi-IN"/>
              <a:pPr marL="0" lvl="0" indent="0" algn="l" rtl="0">
                <a:spcBef>
                  <a:spcPts val="0"/>
                </a:spcBef>
                <a:spcAft>
                  <a:spcPts val="0"/>
                </a:spcAft>
                <a:buNone/>
              </a:pPr>
              <a:t>8</a:t>
            </a:fld>
            <a:endParaRPr/>
          </a:p>
        </p:txBody>
      </p:sp>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1"/>
          <p:cNvSpPr txBox="1"/>
          <p:nvPr/>
        </p:nvSpPr>
        <p:spPr>
          <a:xfrm>
            <a:off x="5215467" y="1964271"/>
            <a:ext cx="6766438" cy="3123932"/>
          </a:xfrm>
          <a:prstGeom prst="rect">
            <a:avLst/>
          </a:prstGeom>
          <a:solidFill>
            <a:schemeClr val="lt1"/>
          </a:solidFill>
          <a:ln w="9525" cap="flat" cmpd="sng">
            <a:solidFill>
              <a:srgbClr val="00FF0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chemeClr val="dk1"/>
              </a:buClr>
              <a:buSzPts val="3200"/>
              <a:buFont typeface="Arial"/>
              <a:buChar char="•"/>
            </a:pPr>
            <a:r>
              <a:rPr lang="hi-IN" sz="3200">
                <a:solidFill>
                  <a:schemeClr val="dk1"/>
                </a:solidFill>
                <a:latin typeface="Calibri"/>
                <a:ea typeface="Calibri"/>
                <a:cs typeface="Calibri"/>
                <a:sym typeface="Calibri"/>
              </a:rPr>
              <a:t>किसी भी आपदा से संबंधित ऑपरेशन कार्य के लिए तैयार।</a:t>
            </a:r>
            <a:r>
              <a:rPr lang="hi-IN" sz="3200">
                <a:solidFill>
                  <a:schemeClr val="dk1"/>
                </a:solidFill>
                <a:latin typeface="Open Sans"/>
                <a:ea typeface="Open Sans"/>
                <a:cs typeface="Open Sans"/>
                <a:sym typeface="Open Sans"/>
              </a:rPr>
              <a:t> </a:t>
            </a:r>
            <a:endParaRPr sz="3200">
              <a:solidFill>
                <a:schemeClr val="dk1"/>
              </a:solidFill>
              <a:latin typeface="Open Sans"/>
              <a:ea typeface="Open Sans"/>
              <a:cs typeface="Open Sans"/>
              <a:sym typeface="Open Sans"/>
            </a:endParaRPr>
          </a:p>
          <a:p>
            <a:pPr marL="457200" marR="0" lvl="0" indent="-457200" algn="l" rtl="0">
              <a:lnSpc>
                <a:spcPct val="150000"/>
              </a:lnSpc>
              <a:spcBef>
                <a:spcPts val="600"/>
              </a:spcBef>
              <a:spcAft>
                <a:spcPts val="0"/>
              </a:spcAft>
              <a:buClr>
                <a:schemeClr val="dk1"/>
              </a:buClr>
              <a:buSzPts val="3200"/>
              <a:buFont typeface="Arial"/>
              <a:buChar char="•"/>
            </a:pPr>
            <a:r>
              <a:rPr lang="hi-IN" sz="3200">
                <a:solidFill>
                  <a:schemeClr val="dk1"/>
                </a:solidFill>
                <a:latin typeface="Calibri"/>
                <a:ea typeface="Calibri"/>
                <a:cs typeface="Calibri"/>
                <a:sym typeface="Calibri"/>
              </a:rPr>
              <a:t>ऑन व्हील्स: अलर्ट टीम / क्यूआरटी</a:t>
            </a:r>
            <a:endParaRPr sz="3200" b="1">
              <a:solidFill>
                <a:schemeClr val="dk1"/>
              </a:solidFill>
              <a:latin typeface="Open Sans"/>
              <a:ea typeface="Open Sans"/>
              <a:cs typeface="Open Sans"/>
              <a:sym typeface="Open Sans"/>
            </a:endParaRPr>
          </a:p>
          <a:p>
            <a:pPr marL="457200" marR="0" lvl="0" indent="-457200" algn="l" rtl="0">
              <a:lnSpc>
                <a:spcPct val="150000"/>
              </a:lnSpc>
              <a:spcBef>
                <a:spcPts val="0"/>
              </a:spcBef>
              <a:spcAft>
                <a:spcPts val="0"/>
              </a:spcAft>
              <a:buClr>
                <a:schemeClr val="dk1"/>
              </a:buClr>
              <a:buSzPts val="3200"/>
              <a:buFont typeface="Arial"/>
              <a:buChar char="•"/>
            </a:pPr>
            <a:r>
              <a:rPr lang="hi-IN" sz="3200">
                <a:solidFill>
                  <a:schemeClr val="dk1"/>
                </a:solidFill>
                <a:latin typeface="Calibri"/>
                <a:ea typeface="Calibri"/>
                <a:cs typeface="Calibri"/>
                <a:sym typeface="Calibri"/>
              </a:rPr>
              <a:t>प्रतिक्रिया समय: 20 मिनट के भीतर</a:t>
            </a:r>
            <a:endParaRPr sz="3600" b="1">
              <a:solidFill>
                <a:schemeClr val="dk1"/>
              </a:solidFill>
              <a:latin typeface="Calibri"/>
              <a:ea typeface="Calibri"/>
              <a:cs typeface="Calibri"/>
              <a:sym typeface="Calibri"/>
            </a:endParaRPr>
          </a:p>
        </p:txBody>
      </p:sp>
      <p:sp>
        <p:nvSpPr>
          <p:cNvPr id="195" name="Google Shape;195;p21"/>
          <p:cNvSpPr/>
          <p:nvPr/>
        </p:nvSpPr>
        <p:spPr>
          <a:xfrm>
            <a:off x="339305" y="3119132"/>
            <a:ext cx="4655415" cy="830997"/>
          </a:xfrm>
          <a:prstGeom prst="rect">
            <a:avLst/>
          </a:prstGeom>
          <a:solidFill>
            <a:srgbClr val="002060"/>
          </a:solidFill>
          <a:ln>
            <a:noFill/>
          </a:ln>
          <a:effectLst>
            <a:outerShdw blurRad="107950" dist="12700" dir="5400000" algn="ctr">
              <a:srgbClr val="000000"/>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hi-IN" sz="4800" b="1">
                <a:solidFill>
                  <a:schemeClr val="lt1"/>
                </a:solidFill>
                <a:latin typeface="Calibri"/>
                <a:ea typeface="Calibri"/>
                <a:cs typeface="Calibri"/>
                <a:sym typeface="Calibri"/>
              </a:rPr>
              <a:t>परिचालन तैयारी</a:t>
            </a:r>
            <a:endParaRPr sz="4800" b="1" u="sng">
              <a:solidFill>
                <a:schemeClr val="lt1"/>
              </a:solidFill>
              <a:latin typeface="Calibri"/>
              <a:ea typeface="Calibri"/>
              <a:cs typeface="Calibri"/>
              <a:sym typeface="Calibri"/>
            </a:endParaRPr>
          </a:p>
        </p:txBody>
      </p:sp>
      <p:pic>
        <p:nvPicPr>
          <p:cNvPr id="196" name="Google Shape;196;p21" descr="A logo with text on it&#10;&#10;AI-generated content may be incorrect."/>
          <p:cNvPicPr preferRelativeResize="0"/>
          <p:nvPr/>
        </p:nvPicPr>
        <p:blipFill rotWithShape="1">
          <a:blip r:embed="rId3">
            <a:alphaModFix/>
          </a:blip>
          <a:srcRect/>
          <a:stretch/>
        </p:blipFill>
        <p:spPr>
          <a:xfrm>
            <a:off x="210096" y="84081"/>
            <a:ext cx="1047823" cy="936104"/>
          </a:xfrm>
          <a:prstGeom prst="rect">
            <a:avLst/>
          </a:prstGeom>
          <a:noFill/>
          <a:ln>
            <a:noFill/>
          </a:ln>
        </p:spPr>
      </p:pic>
      <p:pic>
        <p:nvPicPr>
          <p:cNvPr id="197" name="Google Shape;197;p21" descr="C:\Users\Acer\Downloads\WhatsApp Image 2025-09-04 at 17.24.38 (3).jpeg"/>
          <p:cNvPicPr preferRelativeResize="0"/>
          <p:nvPr/>
        </p:nvPicPr>
        <p:blipFill rotWithShape="1">
          <a:blip r:embed="rId4">
            <a:alphaModFix/>
          </a:blip>
          <a:srcRect/>
          <a:stretch/>
        </p:blipFill>
        <p:spPr>
          <a:xfrm>
            <a:off x="11008322" y="90653"/>
            <a:ext cx="1080120" cy="1001540"/>
          </a:xfrm>
          <a:prstGeom prst="rect">
            <a:avLst/>
          </a:prstGeom>
          <a:noFill/>
          <a:ln>
            <a:noFill/>
          </a:ln>
        </p:spPr>
      </p:pic>
    </p:spTree>
  </p:cSld>
  <p:clrMapOvr>
    <a:masterClrMapping/>
  </p:clrMapOvr>
  <p:transition spd="slow">
    <p:fade thruBlk="1"/>
  </p:transition>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1290</TotalTime>
  <Words>1518</Words>
  <Application>Microsoft Office PowerPoint</Application>
  <PresentationFormat>Widescreen</PresentationFormat>
  <Paragraphs>207</Paragraphs>
  <Slides>29</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Times New Roman</vt:lpstr>
      <vt:lpstr>Bookman Old Style</vt:lpstr>
      <vt:lpstr>Noto Sans Symbols</vt:lpstr>
      <vt:lpstr>Calibri</vt:lpstr>
      <vt:lpstr>Open Sans</vt:lpstr>
      <vt:lpstr>Corben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घटना प्रतिक्रिया प्रणाली</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तुर्की भूकंप (ऑप्स दोस्त)</vt:lpstr>
      <vt:lpstr>PowerPoint Presentation</vt:lpstr>
      <vt:lpstr>PowerPoint Presentation</vt:lpstr>
      <vt:lpstr>निष्कर्ष</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DOG K9</cp:lastModifiedBy>
  <cp:revision>7</cp:revision>
  <dcterms:modified xsi:type="dcterms:W3CDTF">2025-12-18T07:37:19Z</dcterms:modified>
</cp:coreProperties>
</file>